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 id="2147483659" r:id="rId2"/>
  </p:sldMasterIdLst>
  <p:notesMasterIdLst>
    <p:notesMasterId r:id="rId40"/>
  </p:notesMasterIdLst>
  <p:handoutMasterIdLst>
    <p:handoutMasterId r:id="rId41"/>
  </p:handoutMasterIdLst>
  <p:sldIdLst>
    <p:sldId id="551" r:id="rId3"/>
    <p:sldId id="554" r:id="rId4"/>
    <p:sldId id="555" r:id="rId5"/>
    <p:sldId id="557" r:id="rId6"/>
    <p:sldId id="558" r:id="rId7"/>
    <p:sldId id="559" r:id="rId8"/>
    <p:sldId id="560" r:id="rId9"/>
    <p:sldId id="561" r:id="rId10"/>
    <p:sldId id="562" r:id="rId11"/>
    <p:sldId id="563" r:id="rId12"/>
    <p:sldId id="564" r:id="rId13"/>
    <p:sldId id="565" r:id="rId14"/>
    <p:sldId id="566" r:id="rId15"/>
    <p:sldId id="567" r:id="rId16"/>
    <p:sldId id="568" r:id="rId17"/>
    <p:sldId id="569" r:id="rId18"/>
    <p:sldId id="570" r:id="rId19"/>
    <p:sldId id="571" r:id="rId20"/>
    <p:sldId id="572" r:id="rId21"/>
    <p:sldId id="573" r:id="rId22"/>
    <p:sldId id="574" r:id="rId23"/>
    <p:sldId id="575" r:id="rId24"/>
    <p:sldId id="576" r:id="rId25"/>
    <p:sldId id="578" r:id="rId26"/>
    <p:sldId id="579" r:id="rId27"/>
    <p:sldId id="580" r:id="rId28"/>
    <p:sldId id="581" r:id="rId29"/>
    <p:sldId id="582" r:id="rId30"/>
    <p:sldId id="583" r:id="rId31"/>
    <p:sldId id="584" r:id="rId32"/>
    <p:sldId id="585" r:id="rId33"/>
    <p:sldId id="407" r:id="rId34"/>
    <p:sldId id="292" r:id="rId35"/>
    <p:sldId id="587" r:id="rId36"/>
    <p:sldId id="589" r:id="rId37"/>
    <p:sldId id="588" r:id="rId38"/>
    <p:sldId id="590" r:id="rId39"/>
  </p:sldIdLst>
  <p:sldSz cx="9144000" cy="6858000" type="screen4x3"/>
  <p:notesSz cx="7010400" cy="9296400"/>
  <p:custDataLst>
    <p:tags r:id="rId4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prnPr prnWhat="handouts6" clrMode="bw" hiddenSlides="1" frameSlides="1"/>
  <p:clrMru>
    <a:srgbClr val="FFB601"/>
    <a:srgbClr val="003399"/>
    <a:srgbClr val="A33019"/>
    <a:srgbClr val="7E246B"/>
    <a:srgbClr val="282BB6"/>
    <a:srgbClr val="000099"/>
    <a:srgbClr val="C83A1E"/>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088" autoAdjust="0"/>
    <p:restoredTop sz="94575" autoAdjust="0"/>
  </p:normalViewPr>
  <p:slideViewPr>
    <p:cSldViewPr snapToGrid="0">
      <p:cViewPr varScale="1">
        <p:scale>
          <a:sx n="75" d="100"/>
          <a:sy n="75" d="100"/>
        </p:scale>
        <p:origin x="-474" y="-102"/>
      </p:cViewPr>
      <p:guideLst>
        <p:guide orient="horz" pos="226"/>
        <p:guide orient="horz" pos="1210"/>
        <p:guide orient="horz" pos="4261"/>
        <p:guide orient="horz" pos="3316"/>
        <p:guide pos="2970"/>
        <p:guide pos="30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802"/>
    </p:cViewPr>
  </p:sorterViewPr>
  <p:notesViewPr>
    <p:cSldViewPr snapToGrid="0">
      <p:cViewPr>
        <p:scale>
          <a:sx n="200" d="100"/>
          <a:sy n="200" d="100"/>
        </p:scale>
        <p:origin x="-72" y="696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41D2A8-E866-45DD-AEA3-A6FD9892C81D}" type="doc">
      <dgm:prSet loTypeId="urn:microsoft.com/office/officeart/2005/8/layout/vList6" loCatId="process" qsTypeId="urn:microsoft.com/office/officeart/2005/8/quickstyle/3d4#3" qsCatId="3D" csTypeId="urn:microsoft.com/office/officeart/2005/8/colors/accent6_5" csCatId="accent6" phldr="1"/>
      <dgm:spPr/>
      <dgm:t>
        <a:bodyPr/>
        <a:lstStyle/>
        <a:p>
          <a:endParaRPr lang="en-US"/>
        </a:p>
      </dgm:t>
    </dgm:pt>
    <dgm:pt modelId="{FAD3719B-F472-4594-B7D1-40677BF12307}">
      <dgm:prSet phldrT="[Text]" custT="1"/>
      <dgm:spPr>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b="0" dirty="0" smtClean="0"/>
            <a:t>Business</a:t>
          </a:r>
          <a:r>
            <a:rPr lang="en-US" sz="2400" b="0" baseline="0" dirty="0" smtClean="0"/>
            <a:t> </a:t>
          </a:r>
          <a:r>
            <a:rPr lang="en-US" sz="2400" b="0" dirty="0" smtClean="0"/>
            <a:t>Driven</a:t>
          </a:r>
          <a:endParaRPr lang="en-US" sz="2400" dirty="0"/>
        </a:p>
      </dgm:t>
    </dgm:pt>
    <dgm:pt modelId="{F424910A-E115-47CF-A0E9-3DE0CBF7038D}" type="parTrans" cxnId="{12B9AEFB-C60B-45A0-BEA8-FC72687BD311}">
      <dgm:prSet/>
      <dgm:spPr/>
      <dgm:t>
        <a:bodyPr/>
        <a:lstStyle/>
        <a:p>
          <a:endParaRPr lang="en-US" sz="1200"/>
        </a:p>
      </dgm:t>
    </dgm:pt>
    <dgm:pt modelId="{3E28A840-7815-4A45-A342-ACE4339DF699}" type="sibTrans" cxnId="{12B9AEFB-C60B-45A0-BEA8-FC72687BD311}">
      <dgm:prSet/>
      <dgm:spPr/>
      <dgm:t>
        <a:bodyPr/>
        <a:lstStyle/>
        <a:p>
          <a:endParaRPr lang="en-US" sz="1200"/>
        </a:p>
      </dgm:t>
    </dgm:pt>
    <dgm:pt modelId="{B51B0ADA-FBA3-4F60-8EB3-0219C013B6C8}">
      <dgm:prSet phldrT="[Text]" custT="1"/>
      <dgm:spPr>
        <a:solidFill>
          <a:srgbClr val="FF66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smtClean="0"/>
            <a:t>Functionality</a:t>
          </a:r>
          <a:endParaRPr lang="en-US" sz="2400" dirty="0"/>
        </a:p>
      </dgm:t>
    </dgm:pt>
    <dgm:pt modelId="{B8C2225D-71ED-4D88-BBD5-62916F8EB139}" type="parTrans" cxnId="{41028584-6D67-4302-89E2-35E0E2B056ED}">
      <dgm:prSet/>
      <dgm:spPr/>
      <dgm:t>
        <a:bodyPr/>
        <a:lstStyle/>
        <a:p>
          <a:endParaRPr lang="en-US" sz="1200"/>
        </a:p>
      </dgm:t>
    </dgm:pt>
    <dgm:pt modelId="{683596E9-5CB7-4409-828B-02FAEFC54E28}" type="sibTrans" cxnId="{41028584-6D67-4302-89E2-35E0E2B056ED}">
      <dgm:prSet/>
      <dgm:spPr/>
      <dgm:t>
        <a:bodyPr/>
        <a:lstStyle/>
        <a:p>
          <a:endParaRPr lang="en-US" sz="1200"/>
        </a:p>
      </dgm:t>
    </dgm:pt>
    <dgm:pt modelId="{E015CDF6-4297-4284-AFDD-28AAC0BE303C}">
      <dgm:prSet phldrT="[Text]" custT="1"/>
      <dgm:spPr>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smtClean="0"/>
            <a:t>Value</a:t>
          </a:r>
          <a:endParaRPr lang="en-US" sz="2400" dirty="0"/>
        </a:p>
      </dgm:t>
    </dgm:pt>
    <dgm:pt modelId="{80D968FC-FC43-4EB5-9439-5E8410AAC0D4}" type="sibTrans" cxnId="{FC765F3E-8119-4E35-92DD-C62A1BAE5EC4}">
      <dgm:prSet/>
      <dgm:spPr/>
      <dgm:t>
        <a:bodyPr/>
        <a:lstStyle/>
        <a:p>
          <a:endParaRPr lang="en-US" sz="1200"/>
        </a:p>
      </dgm:t>
    </dgm:pt>
    <dgm:pt modelId="{07D17BCF-EC1F-4961-B93D-204C8BA48D03}" type="parTrans" cxnId="{FC765F3E-8119-4E35-92DD-C62A1BAE5EC4}">
      <dgm:prSet/>
      <dgm:spPr/>
      <dgm:t>
        <a:bodyPr/>
        <a:lstStyle/>
        <a:p>
          <a:endParaRPr lang="en-US" sz="1200"/>
        </a:p>
      </dgm:t>
    </dgm:pt>
    <dgm:pt modelId="{8BE9DEAA-8A4E-49EE-A16E-DD4994126ED3}">
      <dgm:prSet custT="1"/>
      <dgm:spPr>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smtClean="0"/>
            <a:t>People</a:t>
          </a:r>
          <a:endParaRPr lang="en-US" sz="2400" dirty="0"/>
        </a:p>
      </dgm:t>
    </dgm:pt>
    <dgm:pt modelId="{F41EF43F-40DC-4D43-B140-651156683746}" type="parTrans" cxnId="{16DAB108-46EB-4857-8C04-B798F48CFEE2}">
      <dgm:prSet/>
      <dgm:spPr/>
      <dgm:t>
        <a:bodyPr/>
        <a:lstStyle/>
        <a:p>
          <a:endParaRPr lang="en-US" sz="1200"/>
        </a:p>
      </dgm:t>
    </dgm:pt>
    <dgm:pt modelId="{0CC9AC9E-DA22-463B-AAE3-E78A7AE7285E}" type="sibTrans" cxnId="{16DAB108-46EB-4857-8C04-B798F48CFEE2}">
      <dgm:prSet/>
      <dgm:spPr/>
      <dgm:t>
        <a:bodyPr/>
        <a:lstStyle/>
        <a:p>
          <a:endParaRPr lang="en-US" sz="1200"/>
        </a:p>
      </dgm:t>
    </dgm:pt>
    <dgm:pt modelId="{D00912D5-4620-4844-AAE6-7D2B080207BD}">
      <dgm:prSet custT="1"/>
      <dgm:spPr>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2700">
          <a:bevelT w="190500" h="38100"/>
        </a:sp3d>
      </dgm:spPr>
      <dgm:t>
        <a:bodyPr anchor="ctr" anchorCtr="0"/>
        <a:lstStyle/>
        <a:p>
          <a:pPr algn="l"/>
          <a:r>
            <a:rPr lang="en-US" sz="1050" b="0" dirty="0" smtClean="0">
              <a:solidFill>
                <a:schemeClr val="tx1"/>
              </a:solidFill>
            </a:rPr>
            <a:t>Business users define, modify and maintain logic and rules.</a:t>
          </a:r>
          <a:endParaRPr lang="en-US" sz="1050" dirty="0">
            <a:solidFill>
              <a:schemeClr val="tx1"/>
            </a:solidFill>
          </a:endParaRPr>
        </a:p>
      </dgm:t>
    </dgm:pt>
    <dgm:pt modelId="{42B3C5F1-64B0-4EA4-A05F-6CAEEE1B3751}" type="parTrans" cxnId="{C70B0D98-414F-42E3-9E35-6779C2949E8C}">
      <dgm:prSet/>
      <dgm:spPr/>
      <dgm:t>
        <a:bodyPr/>
        <a:lstStyle/>
        <a:p>
          <a:endParaRPr lang="en-US" sz="1200"/>
        </a:p>
      </dgm:t>
    </dgm:pt>
    <dgm:pt modelId="{945CDB0F-14AA-4282-B949-1CE73AF4925E}" type="sibTrans" cxnId="{C70B0D98-414F-42E3-9E35-6779C2949E8C}">
      <dgm:prSet/>
      <dgm:spPr/>
      <dgm:t>
        <a:bodyPr/>
        <a:lstStyle/>
        <a:p>
          <a:endParaRPr lang="en-US" sz="1200"/>
        </a:p>
      </dgm:t>
    </dgm:pt>
    <dgm:pt modelId="{0BE007D6-E686-400D-8138-A6CAA1418DCD}">
      <dgm:prSet custT="1"/>
      <dgm:spPr>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2700">
          <a:bevelT w="190500" h="38100"/>
        </a:sp3d>
      </dgm:spPr>
      <dgm:t>
        <a:bodyPr anchor="ctr" anchorCtr="0"/>
        <a:lstStyle/>
        <a:p>
          <a:pPr algn="l"/>
          <a:r>
            <a:rPr lang="en-US" sz="1050" b="0" dirty="0" smtClean="0">
              <a:solidFill>
                <a:schemeClr val="tx1"/>
              </a:solidFill>
            </a:rPr>
            <a:t>Plan, budget, forecast, scorecard, dashboard, management reporting and consolidation.</a:t>
          </a:r>
          <a:endParaRPr lang="en-US" sz="1050" dirty="0">
            <a:solidFill>
              <a:schemeClr val="tx1"/>
            </a:solidFill>
          </a:endParaRPr>
        </a:p>
      </dgm:t>
    </dgm:pt>
    <dgm:pt modelId="{52E3B235-05D1-4FEC-AB96-54846879B6BB}" type="parTrans" cxnId="{E6DDFB06-C443-4E6C-A4AE-E6BE47DBEA45}">
      <dgm:prSet/>
      <dgm:spPr/>
      <dgm:t>
        <a:bodyPr/>
        <a:lstStyle/>
        <a:p>
          <a:endParaRPr lang="en-US" sz="1200"/>
        </a:p>
      </dgm:t>
    </dgm:pt>
    <dgm:pt modelId="{C26D9020-3C02-46E4-925C-94D443CADE80}" type="sibTrans" cxnId="{E6DDFB06-C443-4E6C-A4AE-E6BE47DBEA45}">
      <dgm:prSet/>
      <dgm:spPr/>
      <dgm:t>
        <a:bodyPr/>
        <a:lstStyle/>
        <a:p>
          <a:endParaRPr lang="en-US" sz="1200"/>
        </a:p>
      </dgm:t>
    </dgm:pt>
    <dgm:pt modelId="{AF3F5C86-ED46-4CAD-9B9A-C15173E0C463}">
      <dgm:prSet custT="1"/>
      <dgm:spPr>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2700">
          <a:bevelT w="190500" h="38100"/>
        </a:sp3d>
      </dgm:spPr>
      <dgm:t>
        <a:bodyPr anchor="ctr" anchorCtr="0"/>
        <a:lstStyle/>
        <a:p>
          <a:pPr algn="l"/>
          <a:r>
            <a:rPr lang="en-US" sz="1050" b="0" dirty="0" smtClean="0">
              <a:solidFill>
                <a:schemeClr val="tx1"/>
              </a:solidFill>
            </a:rPr>
            <a:t>Workflow driven templates</a:t>
          </a:r>
          <a:r>
            <a:rPr lang="en-US" sz="1050" b="0" baseline="0" dirty="0" smtClean="0">
              <a:solidFill>
                <a:schemeClr val="tx1"/>
              </a:solidFill>
            </a:rPr>
            <a:t> and </a:t>
          </a:r>
          <a:r>
            <a:rPr lang="en-US" sz="1050" b="0" dirty="0" smtClean="0">
              <a:solidFill>
                <a:schemeClr val="tx1"/>
              </a:solidFill>
            </a:rPr>
            <a:t>forms.</a:t>
          </a:r>
        </a:p>
      </dgm:t>
    </dgm:pt>
    <dgm:pt modelId="{988C0EE1-E8E8-4F7A-91A7-391FCCF28904}" type="parTrans" cxnId="{703E76DD-8DFB-4DBD-B3B0-3258F7FC96A1}">
      <dgm:prSet/>
      <dgm:spPr/>
      <dgm:t>
        <a:bodyPr/>
        <a:lstStyle/>
        <a:p>
          <a:endParaRPr lang="en-US" sz="1200"/>
        </a:p>
      </dgm:t>
    </dgm:pt>
    <dgm:pt modelId="{670556A5-A676-455F-A61F-658583BDE52A}" type="sibTrans" cxnId="{703E76DD-8DFB-4DBD-B3B0-3258F7FC96A1}">
      <dgm:prSet/>
      <dgm:spPr/>
      <dgm:t>
        <a:bodyPr/>
        <a:lstStyle/>
        <a:p>
          <a:endParaRPr lang="en-US" sz="1200"/>
        </a:p>
      </dgm:t>
    </dgm:pt>
    <dgm:pt modelId="{5539DEBD-E82C-456A-B909-AD0FDA4B9154}">
      <dgm:prSet custT="1"/>
      <dgm:spPr>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2700">
          <a:bevelT w="190500" h="38100"/>
        </a:sp3d>
      </dgm:spPr>
      <dgm:t>
        <a:bodyPr anchor="ctr" anchorCtr="0"/>
        <a:lstStyle/>
        <a:p>
          <a:pPr algn="l"/>
          <a:r>
            <a:rPr lang="en-US" sz="1050" b="0" dirty="0" smtClean="0">
              <a:solidFill>
                <a:schemeClr val="tx1"/>
              </a:solidFill>
            </a:rPr>
            <a:t>Pre-built and ad-hoc rules and calculations.</a:t>
          </a:r>
        </a:p>
      </dgm:t>
    </dgm:pt>
    <dgm:pt modelId="{D2C997A1-3A06-4DC5-9E82-1FA3679E83DC}" type="parTrans" cxnId="{F6583108-3498-4D46-A208-14E58FE4CDF3}">
      <dgm:prSet/>
      <dgm:spPr/>
      <dgm:t>
        <a:bodyPr/>
        <a:lstStyle/>
        <a:p>
          <a:endParaRPr lang="en-US" sz="1200"/>
        </a:p>
      </dgm:t>
    </dgm:pt>
    <dgm:pt modelId="{17CD76A0-8CD6-4866-AAF6-E5CC40814D74}" type="sibTrans" cxnId="{F6583108-3498-4D46-A208-14E58FE4CDF3}">
      <dgm:prSet/>
      <dgm:spPr/>
      <dgm:t>
        <a:bodyPr/>
        <a:lstStyle/>
        <a:p>
          <a:endParaRPr lang="en-US" sz="1200"/>
        </a:p>
      </dgm:t>
    </dgm:pt>
    <dgm:pt modelId="{997C1D90-EF4D-4C0C-9016-E3F4C7ED6BC8}">
      <dgm:prSet custT="1"/>
      <dgm:spPr>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2700">
          <a:bevelT w="190500" h="38100"/>
        </a:sp3d>
      </dgm:spPr>
      <dgm:t>
        <a:bodyPr anchor="ctr" anchorCtr="0"/>
        <a:lstStyle/>
        <a:p>
          <a:pPr algn="l"/>
          <a:r>
            <a:rPr lang="en-US" sz="1050" b="0" dirty="0" smtClean="0">
              <a:solidFill>
                <a:schemeClr val="tx1"/>
              </a:solidFill>
            </a:rPr>
            <a:t>Single data model &amp; definitions.</a:t>
          </a:r>
        </a:p>
      </dgm:t>
    </dgm:pt>
    <dgm:pt modelId="{00AC21BA-36F0-4570-A704-8D99E0713FD2}" type="parTrans" cxnId="{8338BF87-78B4-4E0C-A4D9-E6617BDC755D}">
      <dgm:prSet/>
      <dgm:spPr/>
      <dgm:t>
        <a:bodyPr/>
        <a:lstStyle/>
        <a:p>
          <a:endParaRPr lang="en-US" sz="1200"/>
        </a:p>
      </dgm:t>
    </dgm:pt>
    <dgm:pt modelId="{7B597D09-EAF9-4415-8FFA-D40FBCB6233E}" type="sibTrans" cxnId="{8338BF87-78B4-4E0C-A4D9-E6617BDC755D}">
      <dgm:prSet/>
      <dgm:spPr/>
      <dgm:t>
        <a:bodyPr/>
        <a:lstStyle/>
        <a:p>
          <a:endParaRPr lang="en-US" sz="1200"/>
        </a:p>
      </dgm:t>
    </dgm:pt>
    <dgm:pt modelId="{D7DC10A9-CF0F-4EDB-B483-8F634F120B6F}">
      <dgm:prSet custT="1"/>
      <dgm:spPr>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2700">
          <a:bevelT w="190500" h="38100"/>
        </a:sp3d>
      </dgm:spPr>
      <dgm:t>
        <a:bodyPr anchor="ctr" anchorCtr="0"/>
        <a:lstStyle/>
        <a:p>
          <a:pPr algn="l"/>
          <a:r>
            <a:rPr lang="en-US" sz="1050" b="0" dirty="0" smtClean="0">
              <a:solidFill>
                <a:schemeClr val="tx1"/>
              </a:solidFill>
            </a:rPr>
            <a:t>Bring all users into PM process.</a:t>
          </a:r>
          <a:endParaRPr lang="en-US" sz="1050" dirty="0">
            <a:solidFill>
              <a:schemeClr val="tx1"/>
            </a:solidFill>
          </a:endParaRPr>
        </a:p>
      </dgm:t>
    </dgm:pt>
    <dgm:pt modelId="{1B31563B-7FA1-442B-B61B-7447067E7C25}" type="parTrans" cxnId="{6CAFCE72-97C0-4C58-9BA2-F4AD6B4F420B}">
      <dgm:prSet/>
      <dgm:spPr/>
      <dgm:t>
        <a:bodyPr/>
        <a:lstStyle/>
        <a:p>
          <a:endParaRPr lang="en-US" sz="1200"/>
        </a:p>
      </dgm:t>
    </dgm:pt>
    <dgm:pt modelId="{2BF3712A-C887-4C01-BB72-D4F42B46121D}" type="sibTrans" cxnId="{6CAFCE72-97C0-4C58-9BA2-F4AD6B4F420B}">
      <dgm:prSet/>
      <dgm:spPr/>
      <dgm:t>
        <a:bodyPr/>
        <a:lstStyle/>
        <a:p>
          <a:endParaRPr lang="en-US" sz="1200"/>
        </a:p>
      </dgm:t>
    </dgm:pt>
    <dgm:pt modelId="{3481B1DD-002A-44B8-9C1F-C29AD78D342E}">
      <dgm:prSet custT="1"/>
      <dgm:spPr>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2700">
          <a:bevelT w="190500" h="38100"/>
        </a:sp3d>
      </dgm:spPr>
      <dgm:t>
        <a:bodyPr anchor="ctr" anchorCtr="0"/>
        <a:lstStyle/>
        <a:p>
          <a:pPr algn="l"/>
          <a:r>
            <a:rPr lang="en-US" sz="1050" b="0" dirty="0" smtClean="0">
              <a:solidFill>
                <a:schemeClr val="tx1"/>
              </a:solidFill>
            </a:rPr>
            <a:t>Personalized scorecards, plans.</a:t>
          </a:r>
        </a:p>
      </dgm:t>
    </dgm:pt>
    <dgm:pt modelId="{7DC24C04-B031-4C64-8351-307AC6EEDEFE}" type="parTrans" cxnId="{70A59FEF-AC97-4AF7-B811-7D8CD568A4A9}">
      <dgm:prSet/>
      <dgm:spPr/>
      <dgm:t>
        <a:bodyPr/>
        <a:lstStyle/>
        <a:p>
          <a:endParaRPr lang="en-US" sz="1200"/>
        </a:p>
      </dgm:t>
    </dgm:pt>
    <dgm:pt modelId="{9E4910C0-53FE-4C32-A7B4-DBBECD83AEB4}" type="sibTrans" cxnId="{70A59FEF-AC97-4AF7-B811-7D8CD568A4A9}">
      <dgm:prSet/>
      <dgm:spPr/>
      <dgm:t>
        <a:bodyPr/>
        <a:lstStyle/>
        <a:p>
          <a:endParaRPr lang="en-US" sz="1200"/>
        </a:p>
      </dgm:t>
    </dgm:pt>
    <dgm:pt modelId="{F385162F-B932-439B-B345-614357CDD82D}">
      <dgm:prSet custT="1"/>
      <dgm:spPr>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2700">
          <a:bevelT w="190500" h="38100"/>
        </a:sp3d>
      </dgm:spPr>
      <dgm:t>
        <a:bodyPr anchor="ctr" anchorCtr="0"/>
        <a:lstStyle/>
        <a:p>
          <a:pPr algn="l"/>
          <a:r>
            <a:rPr lang="en-US" sz="1050" b="0" dirty="0" smtClean="0">
              <a:solidFill>
                <a:schemeClr val="tx1"/>
              </a:solidFill>
            </a:rPr>
            <a:t>Powerful visualization and annotations.</a:t>
          </a:r>
        </a:p>
      </dgm:t>
    </dgm:pt>
    <dgm:pt modelId="{533F03DD-119D-45F5-B6E6-A904AEC026A9}" type="parTrans" cxnId="{239EF9B5-EA31-4475-A10D-59AAA4EACB21}">
      <dgm:prSet/>
      <dgm:spPr/>
      <dgm:t>
        <a:bodyPr/>
        <a:lstStyle/>
        <a:p>
          <a:endParaRPr lang="en-US" sz="1200"/>
        </a:p>
      </dgm:t>
    </dgm:pt>
    <dgm:pt modelId="{7CC9798D-EC59-4BCA-946B-327573F3404F}" type="sibTrans" cxnId="{239EF9B5-EA31-4475-A10D-59AAA4EACB21}">
      <dgm:prSet/>
      <dgm:spPr/>
      <dgm:t>
        <a:bodyPr/>
        <a:lstStyle/>
        <a:p>
          <a:endParaRPr lang="en-US" sz="1200"/>
        </a:p>
      </dgm:t>
    </dgm:pt>
    <dgm:pt modelId="{594CF5DC-988F-4C5B-8BF1-7A92A6A039AB}">
      <dgm:prSet custT="1"/>
      <dgm:spPr>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2700">
          <a:bevelT w="190500" h="38100"/>
        </a:sp3d>
      </dgm:spPr>
      <dgm:t>
        <a:bodyPr anchor="ctr" anchorCtr="0"/>
        <a:lstStyle/>
        <a:p>
          <a:pPr algn="l"/>
          <a:r>
            <a:rPr lang="en-US" sz="1050" b="0" dirty="0" smtClean="0">
              <a:solidFill>
                <a:schemeClr val="tx1"/>
              </a:solidFill>
            </a:rPr>
            <a:t>Support collaborative PM.</a:t>
          </a:r>
        </a:p>
      </dgm:t>
    </dgm:pt>
    <dgm:pt modelId="{078F24D5-4BDF-4A82-881E-71DBFDC02E22}" type="parTrans" cxnId="{2F279A39-091E-4994-A4DB-542689E2B3B0}">
      <dgm:prSet/>
      <dgm:spPr/>
      <dgm:t>
        <a:bodyPr/>
        <a:lstStyle/>
        <a:p>
          <a:endParaRPr lang="en-US" sz="1200"/>
        </a:p>
      </dgm:t>
    </dgm:pt>
    <dgm:pt modelId="{DA18098E-20AF-441F-AD14-090F25983898}" type="sibTrans" cxnId="{2F279A39-091E-4994-A4DB-542689E2B3B0}">
      <dgm:prSet/>
      <dgm:spPr/>
      <dgm:t>
        <a:bodyPr/>
        <a:lstStyle/>
        <a:p>
          <a:endParaRPr lang="en-US" sz="1200"/>
        </a:p>
      </dgm:t>
    </dgm:pt>
    <dgm:pt modelId="{FD447F39-DFD4-4F18-B675-FCDF45C09121}">
      <dgm:prSet custT="1"/>
      <dgm:spPr>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2700">
          <a:bevelT w="190500" h="38100"/>
        </a:sp3d>
      </dgm:spPr>
      <dgm:t>
        <a:bodyPr anchor="ctr" anchorCtr="0"/>
        <a:lstStyle/>
        <a:p>
          <a:pPr algn="l"/>
          <a:r>
            <a:rPr lang="en-US" sz="1050" b="0" dirty="0" smtClean="0">
              <a:solidFill>
                <a:schemeClr val="tx1"/>
              </a:solidFill>
            </a:rPr>
            <a:t>Active alerting and notifications.</a:t>
          </a:r>
        </a:p>
      </dgm:t>
    </dgm:pt>
    <dgm:pt modelId="{1FF6DB8A-72F3-477E-8107-4EDBA91D4FA4}" type="parTrans" cxnId="{DDAFDDDE-11EB-4872-A660-D61FAD677E1A}">
      <dgm:prSet/>
      <dgm:spPr/>
      <dgm:t>
        <a:bodyPr/>
        <a:lstStyle/>
        <a:p>
          <a:endParaRPr lang="en-US" sz="1200"/>
        </a:p>
      </dgm:t>
    </dgm:pt>
    <dgm:pt modelId="{32F64254-A199-4C34-8A64-FBE02AE5BD0A}" type="sibTrans" cxnId="{DDAFDDDE-11EB-4872-A660-D61FAD677E1A}">
      <dgm:prSet/>
      <dgm:spPr/>
      <dgm:t>
        <a:bodyPr/>
        <a:lstStyle/>
        <a:p>
          <a:endParaRPr lang="en-US" sz="1200"/>
        </a:p>
      </dgm:t>
    </dgm:pt>
    <dgm:pt modelId="{EE358D48-F9E0-48FF-8EC1-D7B3A06F67CC}">
      <dgm:prSet custT="1"/>
      <dgm:spPr>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2700">
          <a:bevelT w="190500" h="38100"/>
        </a:sp3d>
      </dgm:spPr>
      <dgm:t>
        <a:bodyPr anchor="ctr" anchorCtr="0"/>
        <a:lstStyle/>
        <a:p>
          <a:pPr algn="l"/>
          <a:r>
            <a:rPr lang="en-US" sz="1050" b="0" dirty="0" smtClean="0">
              <a:solidFill>
                <a:schemeClr val="tx1"/>
              </a:solidFill>
            </a:rPr>
            <a:t>Familiarity of Office and Excel.</a:t>
          </a:r>
        </a:p>
      </dgm:t>
    </dgm:pt>
    <dgm:pt modelId="{DCE58FFF-C532-4544-B7F7-F16551E23E37}" type="parTrans" cxnId="{65581D0F-76D8-4DA4-9F5F-0EB6658857E4}">
      <dgm:prSet/>
      <dgm:spPr/>
      <dgm:t>
        <a:bodyPr/>
        <a:lstStyle/>
        <a:p>
          <a:endParaRPr lang="en-US" sz="1200"/>
        </a:p>
      </dgm:t>
    </dgm:pt>
    <dgm:pt modelId="{95FA5CA4-21EB-4905-BAE2-D1F61214E774}" type="sibTrans" cxnId="{65581D0F-76D8-4DA4-9F5F-0EB6658857E4}">
      <dgm:prSet/>
      <dgm:spPr/>
      <dgm:t>
        <a:bodyPr/>
        <a:lstStyle/>
        <a:p>
          <a:endParaRPr lang="en-US" sz="1200"/>
        </a:p>
      </dgm:t>
    </dgm:pt>
    <dgm:pt modelId="{2437D1A5-9F97-41F0-A172-38CB49AE6A30}">
      <dgm:prSet custT="1"/>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2700">
          <a:bevelT w="190500" h="38100"/>
        </a:sp3d>
      </dgm:spPr>
      <dgm:t>
        <a:bodyPr anchor="ctr" anchorCtr="0"/>
        <a:lstStyle/>
        <a:p>
          <a:pPr algn="l"/>
          <a:r>
            <a:rPr lang="en-US" sz="1050" b="0" dirty="0" smtClean="0">
              <a:solidFill>
                <a:schemeClr val="tx1"/>
              </a:solidFill>
            </a:rPr>
            <a:t>Self service for business users.</a:t>
          </a:r>
          <a:endParaRPr lang="en-US" sz="1050" dirty="0">
            <a:solidFill>
              <a:schemeClr val="tx1"/>
            </a:solidFill>
          </a:endParaRPr>
        </a:p>
      </dgm:t>
    </dgm:pt>
    <dgm:pt modelId="{C47035E5-ADCB-4B60-961B-0B3234698A51}" type="parTrans" cxnId="{78917114-6EF1-482C-935D-51D1FF4BE5A0}">
      <dgm:prSet/>
      <dgm:spPr/>
      <dgm:t>
        <a:bodyPr/>
        <a:lstStyle/>
        <a:p>
          <a:endParaRPr lang="en-US" sz="1200"/>
        </a:p>
      </dgm:t>
    </dgm:pt>
    <dgm:pt modelId="{BF35E028-E250-42D3-B7D1-7A817BB9B889}" type="sibTrans" cxnId="{78917114-6EF1-482C-935D-51D1FF4BE5A0}">
      <dgm:prSet/>
      <dgm:spPr/>
      <dgm:t>
        <a:bodyPr/>
        <a:lstStyle/>
        <a:p>
          <a:endParaRPr lang="en-US" sz="1200"/>
        </a:p>
      </dgm:t>
    </dgm:pt>
    <dgm:pt modelId="{B917BA59-1D8F-4613-B803-8008A1AB015B}">
      <dgm:prSet custT="1"/>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2700">
          <a:bevelT w="190500" h="38100"/>
        </a:sp3d>
      </dgm:spPr>
      <dgm:t>
        <a:bodyPr anchor="ctr" anchorCtr="0"/>
        <a:lstStyle/>
        <a:p>
          <a:pPr algn="l"/>
          <a:r>
            <a:rPr lang="en-US" sz="1050" b="0" dirty="0" smtClean="0">
              <a:solidFill>
                <a:schemeClr val="tx1"/>
              </a:solidFill>
            </a:rPr>
            <a:t>Centralized application management.</a:t>
          </a:r>
        </a:p>
      </dgm:t>
    </dgm:pt>
    <dgm:pt modelId="{58CCFCFA-EACD-4FFE-9C4E-F430A947147B}" type="parTrans" cxnId="{166ED721-3029-4E58-AB3A-C995F06E2221}">
      <dgm:prSet/>
      <dgm:spPr/>
      <dgm:t>
        <a:bodyPr/>
        <a:lstStyle/>
        <a:p>
          <a:endParaRPr lang="en-US" sz="1200"/>
        </a:p>
      </dgm:t>
    </dgm:pt>
    <dgm:pt modelId="{A37CD882-CCBF-45D7-8BA8-BB5A74168BA1}" type="sibTrans" cxnId="{166ED721-3029-4E58-AB3A-C995F06E2221}">
      <dgm:prSet/>
      <dgm:spPr/>
      <dgm:t>
        <a:bodyPr/>
        <a:lstStyle/>
        <a:p>
          <a:endParaRPr lang="en-US" sz="1200"/>
        </a:p>
      </dgm:t>
    </dgm:pt>
    <dgm:pt modelId="{1218DBC6-DA03-4D2F-9BF9-488CB0992DD5}">
      <dgm:prSet custT="1"/>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2700">
          <a:bevelT w="190500" h="38100"/>
        </a:sp3d>
      </dgm:spPr>
      <dgm:t>
        <a:bodyPr anchor="ctr" anchorCtr="0"/>
        <a:lstStyle/>
        <a:p>
          <a:pPr algn="l"/>
          <a:r>
            <a:rPr lang="en-US" sz="1050" b="0" dirty="0" smtClean="0">
              <a:solidFill>
                <a:schemeClr val="tx1"/>
              </a:solidFill>
            </a:rPr>
            <a:t>Improved control over spreadsheets.</a:t>
          </a:r>
        </a:p>
      </dgm:t>
    </dgm:pt>
    <dgm:pt modelId="{625742B4-0BF7-4375-AC7A-EF5B17484121}" type="parTrans" cxnId="{3626F179-3DE8-4337-B098-D1AB54166AA5}">
      <dgm:prSet/>
      <dgm:spPr/>
      <dgm:t>
        <a:bodyPr/>
        <a:lstStyle/>
        <a:p>
          <a:endParaRPr lang="en-US" sz="1200"/>
        </a:p>
      </dgm:t>
    </dgm:pt>
    <dgm:pt modelId="{69E3A064-7DE2-4D87-8A6E-0C624D1686C9}" type="sibTrans" cxnId="{3626F179-3DE8-4337-B098-D1AB54166AA5}">
      <dgm:prSet/>
      <dgm:spPr/>
      <dgm:t>
        <a:bodyPr/>
        <a:lstStyle/>
        <a:p>
          <a:endParaRPr lang="en-US" sz="1200"/>
        </a:p>
      </dgm:t>
    </dgm:pt>
    <dgm:pt modelId="{2A21A4CE-821D-4328-B825-EFB130CBD3C3}">
      <dgm:prSet custT="1"/>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2700">
          <a:bevelT w="190500" h="38100"/>
        </a:sp3d>
      </dgm:spPr>
      <dgm:t>
        <a:bodyPr anchor="ctr" anchorCtr="0"/>
        <a:lstStyle/>
        <a:p>
          <a:pPr algn="l"/>
          <a:r>
            <a:rPr lang="en-US" sz="1050" b="0" dirty="0" smtClean="0">
              <a:solidFill>
                <a:schemeClr val="tx1"/>
              </a:solidFill>
            </a:rPr>
            <a:t>Integration with data sources.</a:t>
          </a:r>
        </a:p>
      </dgm:t>
    </dgm:pt>
    <dgm:pt modelId="{FB53672E-0D04-408D-95FD-53355708AFF5}" type="parTrans" cxnId="{5348F2E2-C62F-4561-A484-E898D0F1054F}">
      <dgm:prSet/>
      <dgm:spPr/>
      <dgm:t>
        <a:bodyPr/>
        <a:lstStyle/>
        <a:p>
          <a:endParaRPr lang="en-US" sz="1200"/>
        </a:p>
      </dgm:t>
    </dgm:pt>
    <dgm:pt modelId="{CA27ED85-5A96-4A1D-81D3-51814716EE76}" type="sibTrans" cxnId="{5348F2E2-C62F-4561-A484-E898D0F1054F}">
      <dgm:prSet/>
      <dgm:spPr/>
      <dgm:t>
        <a:bodyPr/>
        <a:lstStyle/>
        <a:p>
          <a:endParaRPr lang="en-US" sz="1200"/>
        </a:p>
      </dgm:t>
    </dgm:pt>
    <dgm:pt modelId="{C9F4EE05-9E82-4463-8C19-998F04456676}">
      <dgm:prSet custT="1"/>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2700">
          <a:bevelT w="190500" h="38100"/>
        </a:sp3d>
      </dgm:spPr>
      <dgm:t>
        <a:bodyPr anchor="ctr" anchorCtr="0"/>
        <a:lstStyle/>
        <a:p>
          <a:pPr algn="l"/>
          <a:r>
            <a:rPr lang="en-US" sz="1050" b="0" dirty="0" smtClean="0">
              <a:solidFill>
                <a:schemeClr val="tx1"/>
              </a:solidFill>
            </a:rPr>
            <a:t>Priced for broad deployment.</a:t>
          </a:r>
        </a:p>
      </dgm:t>
    </dgm:pt>
    <dgm:pt modelId="{5C03F1C1-C67D-4C32-A884-CD3502D3EEA9}" type="parTrans" cxnId="{7A4EFC7E-1A8F-48BD-B6A4-45117E2831AC}">
      <dgm:prSet/>
      <dgm:spPr/>
      <dgm:t>
        <a:bodyPr/>
        <a:lstStyle/>
        <a:p>
          <a:endParaRPr lang="en-US" sz="1200"/>
        </a:p>
      </dgm:t>
    </dgm:pt>
    <dgm:pt modelId="{284CDEC9-8D0E-4B40-9738-EE572BFD3D2E}" type="sibTrans" cxnId="{7A4EFC7E-1A8F-48BD-B6A4-45117E2831AC}">
      <dgm:prSet/>
      <dgm:spPr/>
      <dgm:t>
        <a:bodyPr/>
        <a:lstStyle/>
        <a:p>
          <a:endParaRPr lang="en-US" sz="1200"/>
        </a:p>
      </dgm:t>
    </dgm:pt>
    <dgm:pt modelId="{A7DFFF54-5290-40ED-BE15-EB36255F7567}">
      <dgm:prSet custT="1"/>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2700">
          <a:bevelT w="190500" h="38100"/>
        </a:sp3d>
      </dgm:spPr>
      <dgm:t>
        <a:bodyPr anchor="ctr" anchorCtr="0"/>
        <a:lstStyle/>
        <a:p>
          <a:pPr algn="l"/>
          <a:r>
            <a:rPr lang="en-US" sz="1050" b="0" dirty="0" smtClean="0">
              <a:solidFill>
                <a:schemeClr val="tx1"/>
              </a:solidFill>
            </a:rPr>
            <a:t>Extends existing investments in Office &amp; SQL.</a:t>
          </a:r>
        </a:p>
      </dgm:t>
    </dgm:pt>
    <dgm:pt modelId="{E6DBDC1B-8C31-45FE-A11D-3BE36D81B0F8}" type="parTrans" cxnId="{B6A56DB4-CE85-4142-BCC3-1A1719CBC927}">
      <dgm:prSet/>
      <dgm:spPr/>
      <dgm:t>
        <a:bodyPr/>
        <a:lstStyle/>
        <a:p>
          <a:endParaRPr lang="en-US" sz="1200"/>
        </a:p>
      </dgm:t>
    </dgm:pt>
    <dgm:pt modelId="{20C66723-FDAB-43D6-B43B-6F5AD17A0FDF}" type="sibTrans" cxnId="{B6A56DB4-CE85-4142-BCC3-1A1719CBC927}">
      <dgm:prSet/>
      <dgm:spPr/>
      <dgm:t>
        <a:bodyPr/>
        <a:lstStyle/>
        <a:p>
          <a:endParaRPr lang="en-US" sz="1200"/>
        </a:p>
      </dgm:t>
    </dgm:pt>
    <dgm:pt modelId="{9159344D-4614-434A-9EB9-55D6BA96C07A}">
      <dgm:prSet custT="1"/>
      <dgm:spPr>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2700">
          <a:bevelT w="190500" h="38100"/>
        </a:sp3d>
      </dgm:spPr>
      <dgm:t>
        <a:bodyPr anchor="ctr" anchorCtr="0"/>
        <a:lstStyle/>
        <a:p>
          <a:pPr algn="l"/>
          <a:r>
            <a:rPr lang="en-US" sz="1050" b="0" dirty="0" smtClean="0">
              <a:solidFill>
                <a:schemeClr val="tx1"/>
              </a:solidFill>
            </a:rPr>
            <a:t>Auditable &amp; secure.</a:t>
          </a:r>
        </a:p>
      </dgm:t>
    </dgm:pt>
    <dgm:pt modelId="{B9643093-47ED-47BF-8AE0-29FE50EC385E}" type="sibTrans" cxnId="{D2410610-309F-4618-8AD0-F3577451C742}">
      <dgm:prSet/>
      <dgm:spPr/>
      <dgm:t>
        <a:bodyPr/>
        <a:lstStyle/>
        <a:p>
          <a:endParaRPr lang="en-US" sz="1200"/>
        </a:p>
      </dgm:t>
    </dgm:pt>
    <dgm:pt modelId="{77DBC253-8576-4B5C-95D7-70D16AA1DE7D}" type="parTrans" cxnId="{D2410610-309F-4618-8AD0-F3577451C742}">
      <dgm:prSet/>
      <dgm:spPr/>
      <dgm:t>
        <a:bodyPr/>
        <a:lstStyle/>
        <a:p>
          <a:endParaRPr lang="en-US" sz="1200"/>
        </a:p>
      </dgm:t>
    </dgm:pt>
    <dgm:pt modelId="{3482F02D-1AD9-4BDC-A64F-C9B32C5F3A66}">
      <dgm:prSet custT="1"/>
      <dgm:spPr>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2700">
          <a:bevelT w="190500" h="38100"/>
        </a:sp3d>
      </dgm:spPr>
      <dgm:t>
        <a:bodyPr anchor="ctr" anchorCtr="0"/>
        <a:lstStyle/>
        <a:p>
          <a:pPr algn="l"/>
          <a:r>
            <a:rPr lang="en-US" sz="1050" b="0" dirty="0" smtClean="0">
              <a:solidFill>
                <a:schemeClr val="tx1"/>
              </a:solidFill>
            </a:rPr>
            <a:t>Provides visibility and transparency.</a:t>
          </a:r>
        </a:p>
      </dgm:t>
    </dgm:pt>
    <dgm:pt modelId="{50D6B28E-D718-4D1E-9C92-FC9F01357740}" type="sibTrans" cxnId="{6600DA7E-FDD5-486C-92CF-626D9361D1A8}">
      <dgm:prSet/>
      <dgm:spPr/>
      <dgm:t>
        <a:bodyPr/>
        <a:lstStyle/>
        <a:p>
          <a:endParaRPr lang="en-US" sz="1200"/>
        </a:p>
      </dgm:t>
    </dgm:pt>
    <dgm:pt modelId="{8F8CA44F-1E44-49CA-BF29-41D17467484A}" type="parTrans" cxnId="{6600DA7E-FDD5-486C-92CF-626D9361D1A8}">
      <dgm:prSet/>
      <dgm:spPr/>
      <dgm:t>
        <a:bodyPr/>
        <a:lstStyle/>
        <a:p>
          <a:endParaRPr lang="en-US" sz="1200"/>
        </a:p>
      </dgm:t>
    </dgm:pt>
    <dgm:pt modelId="{2853426B-E80B-44EF-A802-9B56D858715B}">
      <dgm:prSet custT="1"/>
      <dgm:spPr>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2700">
          <a:bevelT w="190500" h="38100"/>
        </a:sp3d>
      </dgm:spPr>
      <dgm:t>
        <a:bodyPr anchor="ctr" anchorCtr="0"/>
        <a:lstStyle/>
        <a:p>
          <a:pPr algn="l"/>
          <a:r>
            <a:rPr lang="en-US" sz="1050" b="0" dirty="0" smtClean="0">
              <a:solidFill>
                <a:schemeClr val="tx1"/>
              </a:solidFill>
            </a:rPr>
            <a:t>Spans across the enterprise.</a:t>
          </a:r>
        </a:p>
      </dgm:t>
    </dgm:pt>
    <dgm:pt modelId="{DAB4718E-7CB3-4B65-B889-91FC0C0735A9}" type="sibTrans" cxnId="{9A3EFBB4-019B-4718-A500-08DD92007574}">
      <dgm:prSet/>
      <dgm:spPr/>
      <dgm:t>
        <a:bodyPr/>
        <a:lstStyle/>
        <a:p>
          <a:endParaRPr lang="en-US" sz="1200"/>
        </a:p>
      </dgm:t>
    </dgm:pt>
    <dgm:pt modelId="{7CC5B05E-9D74-4963-B38E-15C353C5213F}" type="parTrans" cxnId="{9A3EFBB4-019B-4718-A500-08DD92007574}">
      <dgm:prSet/>
      <dgm:spPr/>
      <dgm:t>
        <a:bodyPr/>
        <a:lstStyle/>
        <a:p>
          <a:endParaRPr lang="en-US" sz="1200"/>
        </a:p>
      </dgm:t>
    </dgm:pt>
    <dgm:pt modelId="{D76ACDED-79D8-4AFC-B975-466420BAE4FA}">
      <dgm:prSet custT="1"/>
      <dgm:spPr>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2700">
          <a:bevelT w="190500" h="38100"/>
        </a:sp3d>
      </dgm:spPr>
      <dgm:t>
        <a:bodyPr anchor="ctr" anchorCtr="0"/>
        <a:lstStyle/>
        <a:p>
          <a:pPr algn="l"/>
          <a:r>
            <a:rPr lang="en-US" sz="1050" b="0" dirty="0" smtClean="0">
              <a:solidFill>
                <a:schemeClr val="tx1"/>
              </a:solidFill>
            </a:rPr>
            <a:t>Aligns and supports PM process.</a:t>
          </a:r>
        </a:p>
      </dgm:t>
    </dgm:pt>
    <dgm:pt modelId="{AA16C908-C4A4-4F94-B8B4-C6C99A4B38D7}" type="sibTrans" cxnId="{19048821-6306-4508-9950-D22CC7BDF8DC}">
      <dgm:prSet/>
      <dgm:spPr/>
      <dgm:t>
        <a:bodyPr/>
        <a:lstStyle/>
        <a:p>
          <a:endParaRPr lang="en-US" sz="1200"/>
        </a:p>
      </dgm:t>
    </dgm:pt>
    <dgm:pt modelId="{DA56CEC2-6CFA-48B2-ADB5-DDF3C578E3BF}" type="parTrans" cxnId="{19048821-6306-4508-9950-D22CC7BDF8DC}">
      <dgm:prSet/>
      <dgm:spPr/>
      <dgm:t>
        <a:bodyPr/>
        <a:lstStyle/>
        <a:p>
          <a:endParaRPr lang="en-US" sz="1200"/>
        </a:p>
      </dgm:t>
    </dgm:pt>
    <dgm:pt modelId="{E36CFC2D-B50C-473E-BE1A-D89D838B7792}">
      <dgm:prSet custT="1"/>
      <dgm:spPr>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2700">
          <a:bevelT w="190500" h="38100"/>
        </a:sp3d>
      </dgm:spPr>
      <dgm:t>
        <a:bodyPr anchor="ctr" anchorCtr="0"/>
        <a:lstStyle/>
        <a:p>
          <a:pPr algn="l"/>
          <a:r>
            <a:rPr lang="en-US" sz="1050" b="0" dirty="0" smtClean="0">
              <a:solidFill>
                <a:schemeClr val="tx1"/>
              </a:solidFill>
            </a:rPr>
            <a:t>Flexible and model driven.</a:t>
          </a:r>
        </a:p>
      </dgm:t>
    </dgm:pt>
    <dgm:pt modelId="{42F158CE-745E-44EA-B994-596D60547D5D}" type="sibTrans" cxnId="{B0C5F63A-E5A1-4AEE-87B3-4D59887CBF61}">
      <dgm:prSet/>
      <dgm:spPr/>
      <dgm:t>
        <a:bodyPr/>
        <a:lstStyle/>
        <a:p>
          <a:endParaRPr lang="en-US" sz="1200"/>
        </a:p>
      </dgm:t>
    </dgm:pt>
    <dgm:pt modelId="{42BF9FE5-0B94-47C5-8315-BD69F3362502}" type="parTrans" cxnId="{B0C5F63A-E5A1-4AEE-87B3-4D59887CBF61}">
      <dgm:prSet/>
      <dgm:spPr/>
      <dgm:t>
        <a:bodyPr/>
        <a:lstStyle/>
        <a:p>
          <a:endParaRPr lang="en-US" sz="1200"/>
        </a:p>
      </dgm:t>
    </dgm:pt>
    <dgm:pt modelId="{A3943AF4-0F3C-46A9-BCD4-3815DCFEDEEE}" type="pres">
      <dgm:prSet presAssocID="{C441D2A8-E866-45DD-AEA3-A6FD9892C81D}" presName="Name0" presStyleCnt="0">
        <dgm:presLayoutVars>
          <dgm:dir/>
          <dgm:animLvl val="lvl"/>
          <dgm:resizeHandles/>
        </dgm:presLayoutVars>
      </dgm:prSet>
      <dgm:spPr/>
      <dgm:t>
        <a:bodyPr/>
        <a:lstStyle/>
        <a:p>
          <a:endParaRPr lang="en-US"/>
        </a:p>
      </dgm:t>
    </dgm:pt>
    <dgm:pt modelId="{9B3D8886-E809-4814-8BF2-55BE0351DF12}" type="pres">
      <dgm:prSet presAssocID="{FAD3719B-F472-4594-B7D1-40677BF12307}" presName="linNode" presStyleCnt="0"/>
      <dgm:spPr/>
    </dgm:pt>
    <dgm:pt modelId="{A0848DA3-14F9-4B80-B872-823EFDCD9539}" type="pres">
      <dgm:prSet presAssocID="{FAD3719B-F472-4594-B7D1-40677BF12307}" presName="parentShp" presStyleLbl="node1" presStyleIdx="0" presStyleCnt="4" custScaleX="89189" custLinFactNeighborY="24680">
        <dgm:presLayoutVars>
          <dgm:bulletEnabled val="1"/>
        </dgm:presLayoutVars>
      </dgm:prSet>
      <dgm:spPr/>
      <dgm:t>
        <a:bodyPr/>
        <a:lstStyle/>
        <a:p>
          <a:endParaRPr lang="en-US"/>
        </a:p>
      </dgm:t>
    </dgm:pt>
    <dgm:pt modelId="{847F2076-3DB4-408F-A238-89814A9A12EF}" type="pres">
      <dgm:prSet presAssocID="{FAD3719B-F472-4594-B7D1-40677BF12307}" presName="childShp" presStyleLbl="bgAccFollowNode1" presStyleIdx="0" presStyleCnt="4" custScaleX="113685" custLinFactNeighborY="33376">
        <dgm:presLayoutVars>
          <dgm:bulletEnabled val="1"/>
        </dgm:presLayoutVars>
      </dgm:prSet>
      <dgm:spPr/>
      <dgm:t>
        <a:bodyPr/>
        <a:lstStyle/>
        <a:p>
          <a:endParaRPr lang="en-US"/>
        </a:p>
      </dgm:t>
    </dgm:pt>
    <dgm:pt modelId="{BD17B501-9C1F-4817-BAB3-CB162D27337F}" type="pres">
      <dgm:prSet presAssocID="{3E28A840-7815-4A45-A342-ACE4339DF699}" presName="spacing" presStyleCnt="0"/>
      <dgm:spPr/>
    </dgm:pt>
    <dgm:pt modelId="{76E8A48A-B418-425B-B9C6-F8E7A74D4736}" type="pres">
      <dgm:prSet presAssocID="{B51B0ADA-FBA3-4F60-8EB3-0219C013B6C8}" presName="linNode" presStyleCnt="0"/>
      <dgm:spPr/>
    </dgm:pt>
    <dgm:pt modelId="{E1386431-6C1F-4D71-B066-CD7888C69C29}" type="pres">
      <dgm:prSet presAssocID="{B51B0ADA-FBA3-4F60-8EB3-0219C013B6C8}" presName="parentShp" presStyleLbl="node1" presStyleIdx="1" presStyleCnt="4" custScaleX="89189" custLinFactNeighborY="16688">
        <dgm:presLayoutVars>
          <dgm:bulletEnabled val="1"/>
        </dgm:presLayoutVars>
      </dgm:prSet>
      <dgm:spPr/>
      <dgm:t>
        <a:bodyPr/>
        <a:lstStyle/>
        <a:p>
          <a:endParaRPr lang="en-US"/>
        </a:p>
      </dgm:t>
    </dgm:pt>
    <dgm:pt modelId="{972FD76C-9D4C-4CA1-8168-1848A0D9106A}" type="pres">
      <dgm:prSet presAssocID="{B51B0ADA-FBA3-4F60-8EB3-0219C013B6C8}" presName="childShp" presStyleLbl="bgAccFollowNode1" presStyleIdx="1" presStyleCnt="4" custScaleX="113685" custLinFactNeighborY="25384">
        <dgm:presLayoutVars>
          <dgm:bulletEnabled val="1"/>
        </dgm:presLayoutVars>
      </dgm:prSet>
      <dgm:spPr/>
      <dgm:t>
        <a:bodyPr/>
        <a:lstStyle/>
        <a:p>
          <a:endParaRPr lang="en-US"/>
        </a:p>
      </dgm:t>
    </dgm:pt>
    <dgm:pt modelId="{0250D7B8-AEB6-45A9-B4C3-74FD7A720D7A}" type="pres">
      <dgm:prSet presAssocID="{683596E9-5CB7-4409-828B-02FAEFC54E28}" presName="spacing" presStyleCnt="0"/>
      <dgm:spPr/>
    </dgm:pt>
    <dgm:pt modelId="{04833FBE-4345-409B-A90E-5B9007FB912C}" type="pres">
      <dgm:prSet presAssocID="{8BE9DEAA-8A4E-49EE-A16E-DD4994126ED3}" presName="linNode" presStyleCnt="0"/>
      <dgm:spPr/>
    </dgm:pt>
    <dgm:pt modelId="{98B21044-ABF4-473B-A9C9-B37E5777490B}" type="pres">
      <dgm:prSet presAssocID="{8BE9DEAA-8A4E-49EE-A16E-DD4994126ED3}" presName="parentShp" presStyleLbl="node1" presStyleIdx="2" presStyleCnt="4" custScaleX="89189" custLinFactNeighborY="8696">
        <dgm:presLayoutVars>
          <dgm:bulletEnabled val="1"/>
        </dgm:presLayoutVars>
      </dgm:prSet>
      <dgm:spPr/>
      <dgm:t>
        <a:bodyPr/>
        <a:lstStyle/>
        <a:p>
          <a:endParaRPr lang="en-US"/>
        </a:p>
      </dgm:t>
    </dgm:pt>
    <dgm:pt modelId="{476373D8-0FCC-4F27-AA4D-3B3B7DD23404}" type="pres">
      <dgm:prSet presAssocID="{8BE9DEAA-8A4E-49EE-A16E-DD4994126ED3}" presName="childShp" presStyleLbl="bgAccFollowNode1" presStyleIdx="2" presStyleCnt="4" custScaleX="113685" custLinFactNeighborY="8696">
        <dgm:presLayoutVars>
          <dgm:bulletEnabled val="1"/>
        </dgm:presLayoutVars>
      </dgm:prSet>
      <dgm:spPr/>
      <dgm:t>
        <a:bodyPr/>
        <a:lstStyle/>
        <a:p>
          <a:endParaRPr lang="en-US"/>
        </a:p>
      </dgm:t>
    </dgm:pt>
    <dgm:pt modelId="{8D41D328-E136-47D8-8070-A0C7C87CDD08}" type="pres">
      <dgm:prSet presAssocID="{0CC9AC9E-DA22-463B-AAE3-E78A7AE7285E}" presName="spacing" presStyleCnt="0"/>
      <dgm:spPr/>
    </dgm:pt>
    <dgm:pt modelId="{06651E87-CC5E-44DD-AC16-8EF94A0B6AF4}" type="pres">
      <dgm:prSet presAssocID="{E015CDF6-4297-4284-AFDD-28AAC0BE303C}" presName="linNode" presStyleCnt="0"/>
      <dgm:spPr/>
    </dgm:pt>
    <dgm:pt modelId="{A309DD81-E71D-4731-9744-63223470CB1D}" type="pres">
      <dgm:prSet presAssocID="{E015CDF6-4297-4284-AFDD-28AAC0BE303C}" presName="parentShp" presStyleLbl="node1" presStyleIdx="3" presStyleCnt="4" custScaleX="89189">
        <dgm:presLayoutVars>
          <dgm:bulletEnabled val="1"/>
        </dgm:presLayoutVars>
      </dgm:prSet>
      <dgm:spPr/>
      <dgm:t>
        <a:bodyPr/>
        <a:lstStyle/>
        <a:p>
          <a:endParaRPr lang="en-US"/>
        </a:p>
      </dgm:t>
    </dgm:pt>
    <dgm:pt modelId="{6F4499E4-638E-491A-AA1B-2007C02D9C2B}" type="pres">
      <dgm:prSet presAssocID="{E015CDF6-4297-4284-AFDD-28AAC0BE303C}" presName="childShp" presStyleLbl="bgAccFollowNode1" presStyleIdx="3" presStyleCnt="4" custScaleX="113685">
        <dgm:presLayoutVars>
          <dgm:bulletEnabled val="1"/>
        </dgm:presLayoutVars>
      </dgm:prSet>
      <dgm:spPr/>
      <dgm:t>
        <a:bodyPr/>
        <a:lstStyle/>
        <a:p>
          <a:endParaRPr lang="en-US"/>
        </a:p>
      </dgm:t>
    </dgm:pt>
  </dgm:ptLst>
  <dgm:cxnLst>
    <dgm:cxn modelId="{7A4EFC7E-1A8F-48BD-B6A4-45117E2831AC}" srcId="{E015CDF6-4297-4284-AFDD-28AAC0BE303C}" destId="{C9F4EE05-9E82-4463-8C19-998F04456676}" srcOrd="4" destOrd="0" parTransId="{5C03F1C1-C67D-4C32-A884-CD3502D3EEA9}" sibTransId="{284CDEC9-8D0E-4B40-9738-EE572BFD3D2E}"/>
    <dgm:cxn modelId="{C70B0D98-414F-42E3-9E35-6779C2949E8C}" srcId="{FAD3719B-F472-4594-B7D1-40677BF12307}" destId="{D00912D5-4620-4844-AAE6-7D2B080207BD}" srcOrd="0" destOrd="0" parTransId="{42B3C5F1-64B0-4EA4-A05F-6CAEEE1B3751}" sibTransId="{945CDB0F-14AA-4282-B949-1CE73AF4925E}"/>
    <dgm:cxn modelId="{68829B61-1DE7-41AA-BA12-2C83861517B9}" type="presOf" srcId="{E015CDF6-4297-4284-AFDD-28AAC0BE303C}" destId="{A309DD81-E71D-4731-9744-63223470CB1D}" srcOrd="0" destOrd="0" presId="urn:microsoft.com/office/officeart/2005/8/layout/vList6"/>
    <dgm:cxn modelId="{2F163425-C011-4C81-983F-0BC5C7460F00}" type="presOf" srcId="{3481B1DD-002A-44B8-9C1F-C29AD78D342E}" destId="{476373D8-0FCC-4F27-AA4D-3B3B7DD23404}" srcOrd="0" destOrd="1" presId="urn:microsoft.com/office/officeart/2005/8/layout/vList6"/>
    <dgm:cxn modelId="{FC765F3E-8119-4E35-92DD-C62A1BAE5EC4}" srcId="{C441D2A8-E866-45DD-AEA3-A6FD9892C81D}" destId="{E015CDF6-4297-4284-AFDD-28AAC0BE303C}" srcOrd="3" destOrd="0" parTransId="{07D17BCF-EC1F-4961-B93D-204C8BA48D03}" sibTransId="{80D968FC-FC43-4EB5-9439-5E8410AAC0D4}"/>
    <dgm:cxn modelId="{12B9AEFB-C60B-45A0-BEA8-FC72687BD311}" srcId="{C441D2A8-E866-45DD-AEA3-A6FD9892C81D}" destId="{FAD3719B-F472-4594-B7D1-40677BF12307}" srcOrd="0" destOrd="0" parTransId="{F424910A-E115-47CF-A0E9-3DE0CBF7038D}" sibTransId="{3E28A840-7815-4A45-A342-ACE4339DF699}"/>
    <dgm:cxn modelId="{B6A56DB4-CE85-4142-BCC3-1A1719CBC927}" srcId="{E015CDF6-4297-4284-AFDD-28AAC0BE303C}" destId="{A7DFFF54-5290-40ED-BE15-EB36255F7567}" srcOrd="5" destOrd="0" parTransId="{E6DBDC1B-8C31-45FE-A11D-3BE36D81B0F8}" sibTransId="{20C66723-FDAB-43D6-B43B-6F5AD17A0FDF}"/>
    <dgm:cxn modelId="{D5D83787-E4CA-43D7-886A-DE7478046A18}" type="presOf" srcId="{C441D2A8-E866-45DD-AEA3-A6FD9892C81D}" destId="{A3943AF4-0F3C-46A9-BCD4-3815DCFEDEEE}" srcOrd="0" destOrd="0" presId="urn:microsoft.com/office/officeart/2005/8/layout/vList6"/>
    <dgm:cxn modelId="{2B800E2E-1AD3-4083-9832-1A0C4F4C6FAD}" type="presOf" srcId="{FD447F39-DFD4-4F18-B675-FCDF45C09121}" destId="{476373D8-0FCC-4F27-AA4D-3B3B7DD23404}" srcOrd="0" destOrd="4" presId="urn:microsoft.com/office/officeart/2005/8/layout/vList6"/>
    <dgm:cxn modelId="{3C924D11-6DF6-4E4D-9E36-559D3FC8E12E}" type="presOf" srcId="{3482F02D-1AD9-4BDC-A64F-C9B32C5F3A66}" destId="{847F2076-3DB4-408F-A238-89814A9A12EF}" srcOrd="0" destOrd="4" presId="urn:microsoft.com/office/officeart/2005/8/layout/vList6"/>
    <dgm:cxn modelId="{41028584-6D67-4302-89E2-35E0E2B056ED}" srcId="{C441D2A8-E866-45DD-AEA3-A6FD9892C81D}" destId="{B51B0ADA-FBA3-4F60-8EB3-0219C013B6C8}" srcOrd="1" destOrd="0" parTransId="{B8C2225D-71ED-4D88-BBD5-62916F8EB139}" sibTransId="{683596E9-5CB7-4409-828B-02FAEFC54E28}"/>
    <dgm:cxn modelId="{A96EB6DD-F0DA-4034-A856-D623DAF6EEE6}" type="presOf" srcId="{2437D1A5-9F97-41F0-A172-38CB49AE6A30}" destId="{6F4499E4-638E-491A-AA1B-2007C02D9C2B}" srcOrd="0" destOrd="0" presId="urn:microsoft.com/office/officeart/2005/8/layout/vList6"/>
    <dgm:cxn modelId="{D2B37AFF-09B0-438E-8BCF-4B7C01439D82}" type="presOf" srcId="{D76ACDED-79D8-4AFC-B975-466420BAE4FA}" destId="{847F2076-3DB4-408F-A238-89814A9A12EF}" srcOrd="0" destOrd="2" presId="urn:microsoft.com/office/officeart/2005/8/layout/vList6"/>
    <dgm:cxn modelId="{8338BF87-78B4-4E0C-A4D9-E6617BDC755D}" srcId="{B51B0ADA-FBA3-4F60-8EB3-0219C013B6C8}" destId="{997C1D90-EF4D-4C0C-9016-E3F4C7ED6BC8}" srcOrd="3" destOrd="0" parTransId="{00AC21BA-36F0-4570-A704-8D99E0713FD2}" sibTransId="{7B597D09-EAF9-4415-8FFA-D40FBCB6233E}"/>
    <dgm:cxn modelId="{DACE5AEC-A887-4A6E-8740-3F04F30BBBA3}" type="presOf" srcId="{C9F4EE05-9E82-4463-8C19-998F04456676}" destId="{6F4499E4-638E-491A-AA1B-2007C02D9C2B}" srcOrd="0" destOrd="4" presId="urn:microsoft.com/office/officeart/2005/8/layout/vList6"/>
    <dgm:cxn modelId="{7D1AB3D0-BC8C-4FD1-844A-8F8111CA3D8A}" type="presOf" srcId="{997C1D90-EF4D-4C0C-9016-E3F4C7ED6BC8}" destId="{972FD76C-9D4C-4CA1-8168-1848A0D9106A}" srcOrd="0" destOrd="3" presId="urn:microsoft.com/office/officeart/2005/8/layout/vList6"/>
    <dgm:cxn modelId="{5348F2E2-C62F-4561-A484-E898D0F1054F}" srcId="{E015CDF6-4297-4284-AFDD-28AAC0BE303C}" destId="{2A21A4CE-821D-4328-B825-EFB130CBD3C3}" srcOrd="3" destOrd="0" parTransId="{FB53672E-0D04-408D-95FD-53355708AFF5}" sibTransId="{CA27ED85-5A96-4A1D-81D3-51814716EE76}"/>
    <dgm:cxn modelId="{65581D0F-76D8-4DA4-9F5F-0EB6658857E4}" srcId="{8BE9DEAA-8A4E-49EE-A16E-DD4994126ED3}" destId="{EE358D48-F9E0-48FF-8EC1-D7B3A06F67CC}" srcOrd="5" destOrd="0" parTransId="{DCE58FFF-C532-4544-B7F7-F16551E23E37}" sibTransId="{95FA5CA4-21EB-4905-BAE2-D1F61214E774}"/>
    <dgm:cxn modelId="{70A59FEF-AC97-4AF7-B811-7D8CD568A4A9}" srcId="{8BE9DEAA-8A4E-49EE-A16E-DD4994126ED3}" destId="{3481B1DD-002A-44B8-9C1F-C29AD78D342E}" srcOrd="1" destOrd="0" parTransId="{7DC24C04-B031-4C64-8351-307AC6EEDEFE}" sibTransId="{9E4910C0-53FE-4C32-A7B4-DBBECD83AEB4}"/>
    <dgm:cxn modelId="{F6583108-3498-4D46-A208-14E58FE4CDF3}" srcId="{B51B0ADA-FBA3-4F60-8EB3-0219C013B6C8}" destId="{5539DEBD-E82C-456A-B909-AD0FDA4B9154}" srcOrd="2" destOrd="0" parTransId="{D2C997A1-3A06-4DC5-9E82-1FA3679E83DC}" sibTransId="{17CD76A0-8CD6-4866-AAF6-E5CC40814D74}"/>
    <dgm:cxn modelId="{F612D6B6-2CE5-48B0-BC14-AE92977FCC6A}" type="presOf" srcId="{D7DC10A9-CF0F-4EDB-B483-8F634F120B6F}" destId="{476373D8-0FCC-4F27-AA4D-3B3B7DD23404}" srcOrd="0" destOrd="0" presId="urn:microsoft.com/office/officeart/2005/8/layout/vList6"/>
    <dgm:cxn modelId="{748608D9-D5D3-4A84-9629-BC10F5A72E96}" type="presOf" srcId="{EE358D48-F9E0-48FF-8EC1-D7B3A06F67CC}" destId="{476373D8-0FCC-4F27-AA4D-3B3B7DD23404}" srcOrd="0" destOrd="5" presId="urn:microsoft.com/office/officeart/2005/8/layout/vList6"/>
    <dgm:cxn modelId="{D2410610-309F-4618-8AD0-F3577451C742}" srcId="{FAD3719B-F472-4594-B7D1-40677BF12307}" destId="{9159344D-4614-434A-9EB9-55D6BA96C07A}" srcOrd="5" destOrd="0" parTransId="{77DBC253-8576-4B5C-95D7-70D16AA1DE7D}" sibTransId="{B9643093-47ED-47BF-8AE0-29FE50EC385E}"/>
    <dgm:cxn modelId="{DDAFDDDE-11EB-4872-A660-D61FAD677E1A}" srcId="{8BE9DEAA-8A4E-49EE-A16E-DD4994126ED3}" destId="{FD447F39-DFD4-4F18-B675-FCDF45C09121}" srcOrd="4" destOrd="0" parTransId="{1FF6DB8A-72F3-477E-8107-4EDBA91D4FA4}" sibTransId="{32F64254-A199-4C34-8A64-FBE02AE5BD0A}"/>
    <dgm:cxn modelId="{DDB5C5AB-CD7A-4A96-AE32-8A38B872F62C}" type="presOf" srcId="{A7DFFF54-5290-40ED-BE15-EB36255F7567}" destId="{6F4499E4-638E-491A-AA1B-2007C02D9C2B}" srcOrd="0" destOrd="5" presId="urn:microsoft.com/office/officeart/2005/8/layout/vList6"/>
    <dgm:cxn modelId="{68656A46-7951-4B80-A0BE-DF933E32617F}" type="presOf" srcId="{5539DEBD-E82C-456A-B909-AD0FDA4B9154}" destId="{972FD76C-9D4C-4CA1-8168-1848A0D9106A}" srcOrd="0" destOrd="2" presId="urn:microsoft.com/office/officeart/2005/8/layout/vList6"/>
    <dgm:cxn modelId="{6CAFCE72-97C0-4C58-9BA2-F4AD6B4F420B}" srcId="{8BE9DEAA-8A4E-49EE-A16E-DD4994126ED3}" destId="{D7DC10A9-CF0F-4EDB-B483-8F634F120B6F}" srcOrd="0" destOrd="0" parTransId="{1B31563B-7FA1-442B-B61B-7447067E7C25}" sibTransId="{2BF3712A-C887-4C01-BB72-D4F42B46121D}"/>
    <dgm:cxn modelId="{8EBD7F27-B91F-410C-B6BA-818FEE13BAE4}" type="presOf" srcId="{FAD3719B-F472-4594-B7D1-40677BF12307}" destId="{A0848DA3-14F9-4B80-B872-823EFDCD9539}" srcOrd="0" destOrd="0" presId="urn:microsoft.com/office/officeart/2005/8/layout/vList6"/>
    <dgm:cxn modelId="{3626F179-3DE8-4337-B098-D1AB54166AA5}" srcId="{E015CDF6-4297-4284-AFDD-28AAC0BE303C}" destId="{1218DBC6-DA03-4D2F-9BF9-488CB0992DD5}" srcOrd="2" destOrd="0" parTransId="{625742B4-0BF7-4375-AC7A-EF5B17484121}" sibTransId="{69E3A064-7DE2-4D87-8A6E-0C624D1686C9}"/>
    <dgm:cxn modelId="{5D65A542-3D8E-4910-8BA3-DF3AFC9FF906}" type="presOf" srcId="{1218DBC6-DA03-4D2F-9BF9-488CB0992DD5}" destId="{6F4499E4-638E-491A-AA1B-2007C02D9C2B}" srcOrd="0" destOrd="2" presId="urn:microsoft.com/office/officeart/2005/8/layout/vList6"/>
    <dgm:cxn modelId="{E6DDFB06-C443-4E6C-A4AE-E6BE47DBEA45}" srcId="{B51B0ADA-FBA3-4F60-8EB3-0219C013B6C8}" destId="{0BE007D6-E686-400D-8138-A6CAA1418DCD}" srcOrd="0" destOrd="0" parTransId="{52E3B235-05D1-4FEC-AB96-54846879B6BB}" sibTransId="{C26D9020-3C02-46E4-925C-94D443CADE80}"/>
    <dgm:cxn modelId="{B4C0BFAD-8A9F-4D7E-8304-3A0436B66652}" type="presOf" srcId="{AF3F5C86-ED46-4CAD-9B9A-C15173E0C463}" destId="{972FD76C-9D4C-4CA1-8168-1848A0D9106A}" srcOrd="0" destOrd="1" presId="urn:microsoft.com/office/officeart/2005/8/layout/vList6"/>
    <dgm:cxn modelId="{D6B86081-3892-4280-8678-99EF373891DD}" type="presOf" srcId="{8BE9DEAA-8A4E-49EE-A16E-DD4994126ED3}" destId="{98B21044-ABF4-473B-A9C9-B37E5777490B}" srcOrd="0" destOrd="0" presId="urn:microsoft.com/office/officeart/2005/8/layout/vList6"/>
    <dgm:cxn modelId="{DEB6D690-4D50-4259-B20C-EE9E68E35A73}" type="presOf" srcId="{0BE007D6-E686-400D-8138-A6CAA1418DCD}" destId="{972FD76C-9D4C-4CA1-8168-1848A0D9106A}" srcOrd="0" destOrd="0" presId="urn:microsoft.com/office/officeart/2005/8/layout/vList6"/>
    <dgm:cxn modelId="{2F279A39-091E-4994-A4DB-542689E2B3B0}" srcId="{8BE9DEAA-8A4E-49EE-A16E-DD4994126ED3}" destId="{594CF5DC-988F-4C5B-8BF1-7A92A6A039AB}" srcOrd="3" destOrd="0" parTransId="{078F24D5-4BDF-4A82-881E-71DBFDC02E22}" sibTransId="{DA18098E-20AF-441F-AD14-090F25983898}"/>
    <dgm:cxn modelId="{703E76DD-8DFB-4DBD-B3B0-3258F7FC96A1}" srcId="{B51B0ADA-FBA3-4F60-8EB3-0219C013B6C8}" destId="{AF3F5C86-ED46-4CAD-9B9A-C15173E0C463}" srcOrd="1" destOrd="0" parTransId="{988C0EE1-E8E8-4F7A-91A7-391FCCF28904}" sibTransId="{670556A5-A676-455F-A61F-658583BDE52A}"/>
    <dgm:cxn modelId="{9A3EFBB4-019B-4718-A500-08DD92007574}" srcId="{FAD3719B-F472-4594-B7D1-40677BF12307}" destId="{2853426B-E80B-44EF-A802-9B56D858715B}" srcOrd="3" destOrd="0" parTransId="{7CC5B05E-9D74-4963-B38E-15C353C5213F}" sibTransId="{DAB4718E-7CB3-4B65-B889-91FC0C0735A9}"/>
    <dgm:cxn modelId="{31E0D66C-6D18-47BD-B3CB-5649FDD66320}" type="presOf" srcId="{D00912D5-4620-4844-AAE6-7D2B080207BD}" destId="{847F2076-3DB4-408F-A238-89814A9A12EF}" srcOrd="0" destOrd="0" presId="urn:microsoft.com/office/officeart/2005/8/layout/vList6"/>
    <dgm:cxn modelId="{FDE2EB1B-DD38-4DBD-A108-17AFD0C3A943}" type="presOf" srcId="{2853426B-E80B-44EF-A802-9B56D858715B}" destId="{847F2076-3DB4-408F-A238-89814A9A12EF}" srcOrd="0" destOrd="3" presId="urn:microsoft.com/office/officeart/2005/8/layout/vList6"/>
    <dgm:cxn modelId="{78917114-6EF1-482C-935D-51D1FF4BE5A0}" srcId="{E015CDF6-4297-4284-AFDD-28AAC0BE303C}" destId="{2437D1A5-9F97-41F0-A172-38CB49AE6A30}" srcOrd="0" destOrd="0" parTransId="{C47035E5-ADCB-4B60-961B-0B3234698A51}" sibTransId="{BF35E028-E250-42D3-B7D1-7A817BB9B889}"/>
    <dgm:cxn modelId="{9CC61A20-B962-4AFC-BDED-E84EAC9C73CD}" type="presOf" srcId="{B51B0ADA-FBA3-4F60-8EB3-0219C013B6C8}" destId="{E1386431-6C1F-4D71-B066-CD7888C69C29}" srcOrd="0" destOrd="0" presId="urn:microsoft.com/office/officeart/2005/8/layout/vList6"/>
    <dgm:cxn modelId="{8BAC8D7A-1625-4AFE-8DBF-AD94B24C27EA}" type="presOf" srcId="{9159344D-4614-434A-9EB9-55D6BA96C07A}" destId="{847F2076-3DB4-408F-A238-89814A9A12EF}" srcOrd="0" destOrd="5" presId="urn:microsoft.com/office/officeart/2005/8/layout/vList6"/>
    <dgm:cxn modelId="{78B89A62-EEC2-4A5E-83AB-A4732F5D5752}" type="presOf" srcId="{594CF5DC-988F-4C5B-8BF1-7A92A6A039AB}" destId="{476373D8-0FCC-4F27-AA4D-3B3B7DD23404}" srcOrd="0" destOrd="3" presId="urn:microsoft.com/office/officeart/2005/8/layout/vList6"/>
    <dgm:cxn modelId="{E94649D7-CC34-4624-B1D0-F51FD531A251}" type="presOf" srcId="{2A21A4CE-821D-4328-B825-EFB130CBD3C3}" destId="{6F4499E4-638E-491A-AA1B-2007C02D9C2B}" srcOrd="0" destOrd="3" presId="urn:microsoft.com/office/officeart/2005/8/layout/vList6"/>
    <dgm:cxn modelId="{166ED721-3029-4E58-AB3A-C995F06E2221}" srcId="{E015CDF6-4297-4284-AFDD-28AAC0BE303C}" destId="{B917BA59-1D8F-4613-B803-8008A1AB015B}" srcOrd="1" destOrd="0" parTransId="{58CCFCFA-EACD-4FFE-9C4E-F430A947147B}" sibTransId="{A37CD882-CCBF-45D7-8BA8-BB5A74168BA1}"/>
    <dgm:cxn modelId="{0B18238C-A43C-455B-9F49-CF550F9E88A9}" type="presOf" srcId="{F385162F-B932-439B-B345-614357CDD82D}" destId="{476373D8-0FCC-4F27-AA4D-3B3B7DD23404}" srcOrd="0" destOrd="2" presId="urn:microsoft.com/office/officeart/2005/8/layout/vList6"/>
    <dgm:cxn modelId="{B0C5F63A-E5A1-4AEE-87B3-4D59887CBF61}" srcId="{FAD3719B-F472-4594-B7D1-40677BF12307}" destId="{E36CFC2D-B50C-473E-BE1A-D89D838B7792}" srcOrd="1" destOrd="0" parTransId="{42BF9FE5-0B94-47C5-8315-BD69F3362502}" sibTransId="{42F158CE-745E-44EA-B994-596D60547D5D}"/>
    <dgm:cxn modelId="{5E7B7CD6-8552-4867-823F-2AC38E76837A}" type="presOf" srcId="{E36CFC2D-B50C-473E-BE1A-D89D838B7792}" destId="{847F2076-3DB4-408F-A238-89814A9A12EF}" srcOrd="0" destOrd="1" presId="urn:microsoft.com/office/officeart/2005/8/layout/vList6"/>
    <dgm:cxn modelId="{16DAB108-46EB-4857-8C04-B798F48CFEE2}" srcId="{C441D2A8-E866-45DD-AEA3-A6FD9892C81D}" destId="{8BE9DEAA-8A4E-49EE-A16E-DD4994126ED3}" srcOrd="2" destOrd="0" parTransId="{F41EF43F-40DC-4D43-B140-651156683746}" sibTransId="{0CC9AC9E-DA22-463B-AAE3-E78A7AE7285E}"/>
    <dgm:cxn modelId="{6600DA7E-FDD5-486C-92CF-626D9361D1A8}" srcId="{FAD3719B-F472-4594-B7D1-40677BF12307}" destId="{3482F02D-1AD9-4BDC-A64F-C9B32C5F3A66}" srcOrd="4" destOrd="0" parTransId="{8F8CA44F-1E44-49CA-BF29-41D17467484A}" sibTransId="{50D6B28E-D718-4D1E-9C92-FC9F01357740}"/>
    <dgm:cxn modelId="{239EF9B5-EA31-4475-A10D-59AAA4EACB21}" srcId="{8BE9DEAA-8A4E-49EE-A16E-DD4994126ED3}" destId="{F385162F-B932-439B-B345-614357CDD82D}" srcOrd="2" destOrd="0" parTransId="{533F03DD-119D-45F5-B6E6-A904AEC026A9}" sibTransId="{7CC9798D-EC59-4BCA-946B-327573F3404F}"/>
    <dgm:cxn modelId="{D3485058-194C-4C7D-A0D3-96D404E7E07B}" type="presOf" srcId="{B917BA59-1D8F-4613-B803-8008A1AB015B}" destId="{6F4499E4-638E-491A-AA1B-2007C02D9C2B}" srcOrd="0" destOrd="1" presId="urn:microsoft.com/office/officeart/2005/8/layout/vList6"/>
    <dgm:cxn modelId="{19048821-6306-4508-9950-D22CC7BDF8DC}" srcId="{FAD3719B-F472-4594-B7D1-40677BF12307}" destId="{D76ACDED-79D8-4AFC-B975-466420BAE4FA}" srcOrd="2" destOrd="0" parTransId="{DA56CEC2-6CFA-48B2-ADB5-DDF3C578E3BF}" sibTransId="{AA16C908-C4A4-4F94-B8B4-C6C99A4B38D7}"/>
    <dgm:cxn modelId="{BB8D4519-33E9-434B-A319-FCF094E426D2}" type="presParOf" srcId="{A3943AF4-0F3C-46A9-BCD4-3815DCFEDEEE}" destId="{9B3D8886-E809-4814-8BF2-55BE0351DF12}" srcOrd="0" destOrd="0" presId="urn:microsoft.com/office/officeart/2005/8/layout/vList6"/>
    <dgm:cxn modelId="{0D3AFF90-0FB2-4210-B875-B20B91CC6770}" type="presParOf" srcId="{9B3D8886-E809-4814-8BF2-55BE0351DF12}" destId="{A0848DA3-14F9-4B80-B872-823EFDCD9539}" srcOrd="0" destOrd="0" presId="urn:microsoft.com/office/officeart/2005/8/layout/vList6"/>
    <dgm:cxn modelId="{CC0A26DE-55D4-4FF7-844D-9B7B599937FC}" type="presParOf" srcId="{9B3D8886-E809-4814-8BF2-55BE0351DF12}" destId="{847F2076-3DB4-408F-A238-89814A9A12EF}" srcOrd="1" destOrd="0" presId="urn:microsoft.com/office/officeart/2005/8/layout/vList6"/>
    <dgm:cxn modelId="{3450DB02-284F-42B6-9336-A1C1F541EC41}" type="presParOf" srcId="{A3943AF4-0F3C-46A9-BCD4-3815DCFEDEEE}" destId="{BD17B501-9C1F-4817-BAB3-CB162D27337F}" srcOrd="1" destOrd="0" presId="urn:microsoft.com/office/officeart/2005/8/layout/vList6"/>
    <dgm:cxn modelId="{E5812FA3-5C1B-4F7E-A360-A0C6F0893B83}" type="presParOf" srcId="{A3943AF4-0F3C-46A9-BCD4-3815DCFEDEEE}" destId="{76E8A48A-B418-425B-B9C6-F8E7A74D4736}" srcOrd="2" destOrd="0" presId="urn:microsoft.com/office/officeart/2005/8/layout/vList6"/>
    <dgm:cxn modelId="{D9F26CE1-611A-4628-9E6D-D0E1179A322C}" type="presParOf" srcId="{76E8A48A-B418-425B-B9C6-F8E7A74D4736}" destId="{E1386431-6C1F-4D71-B066-CD7888C69C29}" srcOrd="0" destOrd="0" presId="urn:microsoft.com/office/officeart/2005/8/layout/vList6"/>
    <dgm:cxn modelId="{715E1011-2642-41F2-89AC-40275F70F0E5}" type="presParOf" srcId="{76E8A48A-B418-425B-B9C6-F8E7A74D4736}" destId="{972FD76C-9D4C-4CA1-8168-1848A0D9106A}" srcOrd="1" destOrd="0" presId="urn:microsoft.com/office/officeart/2005/8/layout/vList6"/>
    <dgm:cxn modelId="{17B7102E-8FE1-4705-ACA7-C041B8C16A38}" type="presParOf" srcId="{A3943AF4-0F3C-46A9-BCD4-3815DCFEDEEE}" destId="{0250D7B8-AEB6-45A9-B4C3-74FD7A720D7A}" srcOrd="3" destOrd="0" presId="urn:microsoft.com/office/officeart/2005/8/layout/vList6"/>
    <dgm:cxn modelId="{F671FBF5-0634-48AB-B3A2-349358AB36EF}" type="presParOf" srcId="{A3943AF4-0F3C-46A9-BCD4-3815DCFEDEEE}" destId="{04833FBE-4345-409B-A90E-5B9007FB912C}" srcOrd="4" destOrd="0" presId="urn:microsoft.com/office/officeart/2005/8/layout/vList6"/>
    <dgm:cxn modelId="{BEF3B430-2F4A-4179-B871-E790F3585E92}" type="presParOf" srcId="{04833FBE-4345-409B-A90E-5B9007FB912C}" destId="{98B21044-ABF4-473B-A9C9-B37E5777490B}" srcOrd="0" destOrd="0" presId="urn:microsoft.com/office/officeart/2005/8/layout/vList6"/>
    <dgm:cxn modelId="{6329D44F-11AB-4471-B5F0-A59F8422B142}" type="presParOf" srcId="{04833FBE-4345-409B-A90E-5B9007FB912C}" destId="{476373D8-0FCC-4F27-AA4D-3B3B7DD23404}" srcOrd="1" destOrd="0" presId="urn:microsoft.com/office/officeart/2005/8/layout/vList6"/>
    <dgm:cxn modelId="{5F724239-CEC8-43E0-AC6D-F25BB7830AE5}" type="presParOf" srcId="{A3943AF4-0F3C-46A9-BCD4-3815DCFEDEEE}" destId="{8D41D328-E136-47D8-8070-A0C7C87CDD08}" srcOrd="5" destOrd="0" presId="urn:microsoft.com/office/officeart/2005/8/layout/vList6"/>
    <dgm:cxn modelId="{E9A0E599-B5E6-4500-9D53-7B107F92149A}" type="presParOf" srcId="{A3943AF4-0F3C-46A9-BCD4-3815DCFEDEEE}" destId="{06651E87-CC5E-44DD-AC16-8EF94A0B6AF4}" srcOrd="6" destOrd="0" presId="urn:microsoft.com/office/officeart/2005/8/layout/vList6"/>
    <dgm:cxn modelId="{B8112CA0-130A-48F4-846C-89A9948C9846}" type="presParOf" srcId="{06651E87-CC5E-44DD-AC16-8EF94A0B6AF4}" destId="{A309DD81-E71D-4731-9744-63223470CB1D}" srcOrd="0" destOrd="0" presId="urn:microsoft.com/office/officeart/2005/8/layout/vList6"/>
    <dgm:cxn modelId="{9A2DF45C-EEC7-4D6C-9139-9BD54F3A09FD}" type="presParOf" srcId="{06651E87-CC5E-44DD-AC16-8EF94A0B6AF4}" destId="{6F4499E4-638E-491A-AA1B-2007C02D9C2B}" srcOrd="1" destOrd="0" presId="urn:microsoft.com/office/officeart/2005/8/layout/vList6"/>
  </dgm:cxnLst>
  <dgm:bg/>
  <dgm:whole/>
</dgm:dataModel>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3">
  <dgm:title val="3-D Style 4"/>
  <dgm:desc val="3-D Style 4"/>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Header Placeholder 53249"/>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b="1">
                <a:latin typeface="Segoe" pitchFamily="34" charset="0"/>
              </a:defRPr>
            </a:lvl1pPr>
          </a:lstStyle>
          <a:p>
            <a:pPr>
              <a:defRPr/>
            </a:pPr>
            <a:endParaRPr lang="en-US"/>
          </a:p>
        </p:txBody>
      </p:sp>
      <p:sp>
        <p:nvSpPr>
          <p:cNvPr id="53251" name="Date Placeholder 53250"/>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b="1">
                <a:latin typeface="Segoe" pitchFamily="34" charset="0"/>
              </a:defRPr>
            </a:lvl1pPr>
          </a:lstStyle>
          <a:p>
            <a:pPr>
              <a:defRPr/>
            </a:pPr>
            <a:endParaRPr lang="en-US"/>
          </a:p>
        </p:txBody>
      </p:sp>
      <p:sp>
        <p:nvSpPr>
          <p:cNvPr id="105476" name="Footer Placeholder 105475"/>
          <p:cNvSpPr>
            <a:spLocks noGrp="1" noChangeArrowheads="1"/>
          </p:cNvSpPr>
          <p:nvPr>
            <p:ph type="ftr" sz="quarter" idx="2"/>
          </p:nvPr>
        </p:nvSpPr>
        <p:spPr bwMode="auto">
          <a:xfrm>
            <a:off x="0" y="8831263"/>
            <a:ext cx="6323013" cy="465137"/>
          </a:xfrm>
          <a:prstGeom prst="rect">
            <a:avLst/>
          </a:prstGeom>
          <a:noFill/>
          <a:ln w="9525" cap="flat" cmpd="sng" algn="ctr">
            <a:noFill/>
            <a:prstDash val="solid"/>
            <a:miter lim="800000"/>
            <a:headEnd type="none" w="med" len="med"/>
            <a:tailEnd type="none" w="med" len="med"/>
          </a:ln>
          <a:effectLst/>
        </p:spPr>
        <p:txBody>
          <a:bodyPr vert="horz" wrap="square" lIns="93177" tIns="46589" rIns="93177" bIns="46589" numCol="1" anchor="b" anchorCtr="0" compatLnSpc="1">
            <a:prstTxWarp prst="textNoShape">
              <a:avLst/>
            </a:prstTxWarp>
          </a:bodyPr>
          <a:lstStyle>
            <a:lvl1pPr defTabSz="931863" eaLnBrk="0" hangingPunct="0">
              <a:defRPr sz="800">
                <a:latin typeface="Segoe" pitchFamily="34" charset="0"/>
                <a:cs typeface="Arial" charset="0"/>
              </a:defRPr>
            </a:lvl1pPr>
          </a:lstStyle>
          <a:p>
            <a:pPr>
              <a:defRPr/>
            </a:pPr>
            <a:r>
              <a:rPr lang="en-US"/>
              <a:t>© 2006 Microsoft Corporation. All rights reserved.</a:t>
            </a:r>
          </a:p>
          <a:p>
            <a:pPr>
              <a:defRPr/>
            </a:pPr>
            <a:r>
              <a:rPr lang="en-US"/>
              <a:t>This presentation is for informational purposes only. Microsoft makes no warranties, express or implied, in this summary.</a:t>
            </a:r>
          </a:p>
        </p:txBody>
      </p:sp>
      <p:sp>
        <p:nvSpPr>
          <p:cNvPr id="105477" name="Slide Number Placeholder 105476"/>
          <p:cNvSpPr>
            <a:spLocks noGrp="1" noChangeArrowheads="1"/>
          </p:cNvSpPr>
          <p:nvPr>
            <p:ph type="sldNum" sz="quarter" idx="3"/>
          </p:nvPr>
        </p:nvSpPr>
        <p:spPr bwMode="auto">
          <a:xfrm>
            <a:off x="6384925" y="8831263"/>
            <a:ext cx="625475" cy="465137"/>
          </a:xfrm>
          <a:prstGeom prst="rect">
            <a:avLst/>
          </a:prstGeom>
          <a:noFill/>
          <a:ln w="9525" cap="flat" cmpd="sng" algn="ctr">
            <a:noFill/>
            <a:prstDash val="solid"/>
            <a:miter lim="800000"/>
            <a:headEnd type="none" w="med" len="med"/>
            <a:tailEnd type="none" w="med" len="med"/>
          </a:ln>
          <a:effectLst/>
        </p:spPr>
        <p:txBody>
          <a:bodyPr vert="horz" wrap="square" lIns="93177" tIns="46589" rIns="93177" bIns="46589" numCol="1" anchor="b" anchorCtr="0" compatLnSpc="1">
            <a:prstTxWarp prst="textNoShape">
              <a:avLst/>
            </a:prstTxWarp>
          </a:bodyPr>
          <a:lstStyle>
            <a:lvl1pPr algn="r" defTabSz="931863">
              <a:defRPr sz="1200" b="1">
                <a:latin typeface="Segoe" pitchFamily="34" charset="0"/>
              </a:defRPr>
            </a:lvl1pPr>
          </a:lstStyle>
          <a:p>
            <a:pPr>
              <a:defRPr/>
            </a:pPr>
            <a:fld id="{0D8B79CE-9CCB-4779-BB1C-A2ADB80E0EB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Header Placeholder 31745"/>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Segoe" pitchFamily="34" charset="0"/>
              </a:defRPr>
            </a:lvl1pPr>
          </a:lstStyle>
          <a:p>
            <a:pPr>
              <a:defRPr/>
            </a:pPr>
            <a:endParaRPr lang="en-US"/>
          </a:p>
        </p:txBody>
      </p:sp>
      <p:sp>
        <p:nvSpPr>
          <p:cNvPr id="31747" name="Date Placeholder 31746"/>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Segoe" pitchFamily="34" charset="0"/>
              </a:defRPr>
            </a:lvl1pPr>
          </a:lstStyle>
          <a:p>
            <a:pPr>
              <a:defRPr/>
            </a:pPr>
            <a:endParaRPr lang="en-US"/>
          </a:p>
        </p:txBody>
      </p:sp>
      <p:sp>
        <p:nvSpPr>
          <p:cNvPr id="19460" name="Rectangle 31747"/>
          <p:cNvSpPr>
            <a:spLocks noGrp="1" noRot="1" noChangeAspect="1" noChangeArrowheads="1" noTextEdit="1"/>
          </p:cNvSpPr>
          <p:nvPr>
            <p:ph type="sldImg" idx="2"/>
          </p:nvPr>
        </p:nvSpPr>
        <p:spPr bwMode="auto">
          <a:xfrm>
            <a:off x="1181100" y="696913"/>
            <a:ext cx="4648200" cy="3486150"/>
          </a:xfrm>
          <a:prstGeom prst="rect">
            <a:avLst/>
          </a:prstGeom>
          <a:noFill/>
          <a:ln w="12700" algn="ctr">
            <a:solidFill>
              <a:srgbClr val="000000"/>
            </a:solidFill>
            <a:miter lim="800000"/>
            <a:headEnd/>
            <a:tailEnd/>
          </a:ln>
        </p:spPr>
      </p:sp>
      <p:sp>
        <p:nvSpPr>
          <p:cNvPr id="54277" name="Notes Placeholder 54276"/>
          <p:cNvSpPr>
            <a:spLocks noGrp="1" noChangeArrowheads="1"/>
          </p:cNvSpPr>
          <p:nvPr>
            <p:ph type="body" sz="quarter" idx="3"/>
          </p:nvPr>
        </p:nvSpPr>
        <p:spPr bwMode="auto">
          <a:xfrm>
            <a:off x="701675" y="4416425"/>
            <a:ext cx="5607050" cy="4183063"/>
          </a:xfrm>
          <a:prstGeom prst="rect">
            <a:avLst/>
          </a:prstGeom>
          <a:noFill/>
          <a:ln w="9525" cap="flat" cmpd="sng" algn="ctr">
            <a:noFill/>
            <a:prstDash val="solid"/>
            <a:miter lim="800000"/>
            <a:headEnd type="none" w="med" len="med"/>
            <a:tailEnd type="none" w="med" len="me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4278" name="Footer Placeholder 54277"/>
          <p:cNvSpPr>
            <a:spLocks noGrp="1" noChangeArrowheads="1"/>
          </p:cNvSpPr>
          <p:nvPr>
            <p:ph type="ftr" sz="quarter" idx="4"/>
          </p:nvPr>
        </p:nvSpPr>
        <p:spPr bwMode="auto">
          <a:xfrm>
            <a:off x="0" y="8937625"/>
            <a:ext cx="5792788" cy="357188"/>
          </a:xfrm>
          <a:prstGeom prst="rect">
            <a:avLst/>
          </a:prstGeom>
          <a:noFill/>
          <a:ln w="9525" cap="flat" cmpd="sng" algn="ctr">
            <a:noFill/>
            <a:prstDash val="solid"/>
            <a:miter lim="800000"/>
            <a:headEnd type="none" w="med" len="med"/>
            <a:tailEnd type="none" w="med" len="med"/>
          </a:ln>
          <a:effectLst/>
        </p:spPr>
        <p:txBody>
          <a:bodyPr vert="horz" wrap="square" lIns="93177" tIns="46589" rIns="93177" bIns="46589" numCol="1" anchor="b" anchorCtr="0" compatLnSpc="1">
            <a:prstTxWarp prst="textNoShape">
              <a:avLst/>
            </a:prstTxWarp>
          </a:bodyPr>
          <a:lstStyle>
            <a:lvl1pPr defTabSz="931863" eaLnBrk="0" hangingPunct="0">
              <a:defRPr sz="800">
                <a:latin typeface="Segoe" pitchFamily="34" charset="0"/>
                <a:cs typeface="Arial" charset="0"/>
              </a:defRPr>
            </a:lvl1pPr>
          </a:lstStyle>
          <a:p>
            <a:pPr>
              <a:defRPr/>
            </a:pPr>
            <a:r>
              <a:rPr lang="en-US"/>
              <a:t>© 2002 Microsoft Corporation. All rights reserved.</a:t>
            </a:r>
          </a:p>
          <a:p>
            <a:pPr>
              <a:defRPr/>
            </a:pPr>
            <a:r>
              <a:rPr lang="en-US"/>
              <a:t>This presentation is for informational purposes only. Microsoft makes no warranties, express or implied, in this summary.</a:t>
            </a:r>
            <a:endParaRPr lang="en-US" sz="1200"/>
          </a:p>
        </p:txBody>
      </p:sp>
      <p:sp>
        <p:nvSpPr>
          <p:cNvPr id="54279" name="Slide Number Placeholder 54278"/>
          <p:cNvSpPr>
            <a:spLocks noGrp="1" noChangeArrowheads="1"/>
          </p:cNvSpPr>
          <p:nvPr>
            <p:ph type="sldNum" sz="quarter" idx="5"/>
          </p:nvPr>
        </p:nvSpPr>
        <p:spPr bwMode="auto">
          <a:xfrm>
            <a:off x="5707063" y="8829675"/>
            <a:ext cx="1301750" cy="465138"/>
          </a:xfrm>
          <a:prstGeom prst="rect">
            <a:avLst/>
          </a:prstGeom>
          <a:noFill/>
          <a:ln w="9525" cap="flat" cmpd="sng" algn="ctr">
            <a:noFill/>
            <a:prstDash val="solid"/>
            <a:miter lim="800000"/>
            <a:headEnd type="none" w="med" len="med"/>
            <a:tailEnd type="none" w="med" len="med"/>
          </a:ln>
          <a:effectLst/>
        </p:spPr>
        <p:txBody>
          <a:bodyPr vert="horz" wrap="square" lIns="93177" tIns="46589" rIns="93177" bIns="46589" numCol="1" anchor="b" anchorCtr="0" compatLnSpc="1">
            <a:prstTxWarp prst="textNoShape">
              <a:avLst/>
            </a:prstTxWarp>
          </a:bodyPr>
          <a:lstStyle>
            <a:lvl1pPr algn="r" defTabSz="931863">
              <a:defRPr sz="1200">
                <a:latin typeface="Segoe" pitchFamily="34" charset="0"/>
              </a:defRPr>
            </a:lvl1pPr>
          </a:lstStyle>
          <a:p>
            <a:pPr>
              <a:defRPr/>
            </a:pPr>
            <a:fld id="{4C3C5B8B-8788-4B64-A9EC-F66CA1D5DC3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Segoe"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Segoe"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Segoe"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Segoe"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Segoe"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ln/>
        </p:spPr>
        <p:txBody>
          <a:bodyPr/>
          <a:lstStyle/>
          <a:p>
            <a:endParaRPr lang="pl-PL" smtClean="0"/>
          </a:p>
        </p:txBody>
      </p:sp>
      <p:sp>
        <p:nvSpPr>
          <p:cNvPr id="22531" name="Slide Number Placeholder 3"/>
          <p:cNvSpPr>
            <a:spLocks noGrp="1"/>
          </p:cNvSpPr>
          <p:nvPr>
            <p:ph type="sldNum" sz="quarter" idx="5"/>
          </p:nvPr>
        </p:nvSpPr>
        <p:spPr>
          <a:noFill/>
          <a:ln>
            <a:headEnd/>
            <a:tailEnd/>
          </a:ln>
        </p:spPr>
        <p:txBody>
          <a:bodyPr/>
          <a:lstStyle/>
          <a:p>
            <a:fld id="{AD445510-E2B5-4F55-988B-273DDAF7A8E0}" type="slidenum">
              <a:rPr lang="en-US" smtClean="0">
                <a:latin typeface="Arial" charset="0"/>
              </a:rPr>
              <a:pPr/>
              <a:t>1</a:t>
            </a:fld>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p:spPr>
        <p:txBody>
          <a:bodyPr/>
          <a:lstStyle/>
          <a:p>
            <a:endParaRPr lang="en-US" smtClean="0"/>
          </a:p>
          <a:p>
            <a:endParaRPr lang="en-US" sz="1600" b="1" smtClean="0"/>
          </a:p>
          <a:p>
            <a:endParaRPr lang="en-US" smtClean="0"/>
          </a:p>
        </p:txBody>
      </p:sp>
      <p:sp>
        <p:nvSpPr>
          <p:cNvPr id="43011" name="Slide Number Placeholder 3"/>
          <p:cNvSpPr>
            <a:spLocks noGrp="1"/>
          </p:cNvSpPr>
          <p:nvPr>
            <p:ph type="sldNum" sz="quarter" idx="5"/>
          </p:nvPr>
        </p:nvSpPr>
        <p:spPr>
          <a:noFill/>
          <a:ln>
            <a:headEnd/>
            <a:tailEnd/>
          </a:ln>
        </p:spPr>
        <p:txBody>
          <a:bodyPr/>
          <a:lstStyle/>
          <a:p>
            <a:fld id="{EA20D00F-2ACF-4F1C-8621-C5EFE2F425F8}" type="slidenum">
              <a:rPr lang="en-US" smtClean="0">
                <a:latin typeface="Arial" charset="0"/>
              </a:rPr>
              <a:pPr/>
              <a:t>12</a:t>
            </a:fld>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p:spPr>
        <p:txBody>
          <a:bodyPr/>
          <a:lstStyle/>
          <a:p>
            <a:endParaRPr lang="pl-PL" sz="1100" smtClean="0"/>
          </a:p>
        </p:txBody>
      </p:sp>
      <p:sp>
        <p:nvSpPr>
          <p:cNvPr id="45059" name="Slide Number Placeholder 3"/>
          <p:cNvSpPr>
            <a:spLocks noGrp="1"/>
          </p:cNvSpPr>
          <p:nvPr>
            <p:ph type="sldNum" sz="quarter" idx="5"/>
          </p:nvPr>
        </p:nvSpPr>
        <p:spPr>
          <a:noFill/>
          <a:ln>
            <a:headEnd/>
            <a:tailEnd/>
          </a:ln>
        </p:spPr>
        <p:txBody>
          <a:bodyPr/>
          <a:lstStyle/>
          <a:p>
            <a:fld id="{0CB70DC5-87FA-441C-9C04-13A1CEFC2A69}" type="slidenum">
              <a:rPr lang="en-US" smtClean="0">
                <a:latin typeface="Arial" charset="0"/>
              </a:rPr>
              <a:pPr/>
              <a:t>13</a:t>
            </a:fld>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ln/>
        </p:spPr>
        <p:txBody>
          <a:bodyPr/>
          <a:lstStyle/>
          <a:p>
            <a:endParaRPr lang="pl-PL" sz="1100" smtClean="0"/>
          </a:p>
        </p:txBody>
      </p:sp>
      <p:sp>
        <p:nvSpPr>
          <p:cNvPr id="47107" name="Slide Number Placeholder 3"/>
          <p:cNvSpPr>
            <a:spLocks noGrp="1"/>
          </p:cNvSpPr>
          <p:nvPr>
            <p:ph type="sldNum" sz="quarter" idx="5"/>
          </p:nvPr>
        </p:nvSpPr>
        <p:spPr>
          <a:noFill/>
          <a:ln>
            <a:headEnd/>
            <a:tailEnd/>
          </a:ln>
        </p:spPr>
        <p:txBody>
          <a:bodyPr/>
          <a:lstStyle/>
          <a:p>
            <a:fld id="{8D03072A-3D86-4593-932C-0C397DD902B0}" type="slidenum">
              <a:rPr lang="en-US" smtClean="0">
                <a:latin typeface="Arial" charset="0"/>
              </a:rPr>
              <a:pPr/>
              <a:t>14</a:t>
            </a:fld>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headEnd/>
            <a:tailEnd/>
          </a:ln>
        </p:spPr>
        <p:txBody>
          <a:bodyPr/>
          <a:lstStyle/>
          <a:p>
            <a:fld id="{A40E6F97-4085-455A-A1EB-98418AE87C2E}" type="slidenum">
              <a:rPr lang="en-US" smtClean="0">
                <a:latin typeface="Arial" charset="0"/>
              </a:rPr>
              <a:pPr/>
              <a:t>15</a:t>
            </a:fld>
            <a:endParaRPr lang="en-US" smtClean="0">
              <a:latin typeface="Arial" charset="0"/>
            </a:endParaRP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pl-P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a:ln/>
        </p:spPr>
      </p:sp>
      <p:sp>
        <p:nvSpPr>
          <p:cNvPr id="83970" name="Notes Placeholder 2"/>
          <p:cNvSpPr>
            <a:spLocks noGrp="1"/>
          </p:cNvSpPr>
          <p:nvPr>
            <p:ph type="body" idx="1"/>
          </p:nvPr>
        </p:nvSpPr>
        <p:spPr>
          <a:noFill/>
          <a:ln/>
        </p:spPr>
        <p:txBody>
          <a:bodyPr/>
          <a:lstStyle/>
          <a:p>
            <a:endParaRPr lang="pl-PL" smtClean="0"/>
          </a:p>
        </p:txBody>
      </p:sp>
      <p:sp>
        <p:nvSpPr>
          <p:cNvPr id="83971" name="Slide Number Placeholder 3"/>
          <p:cNvSpPr>
            <a:spLocks noGrp="1"/>
          </p:cNvSpPr>
          <p:nvPr>
            <p:ph type="sldNum" sz="quarter" idx="5"/>
          </p:nvPr>
        </p:nvSpPr>
        <p:spPr>
          <a:noFill/>
          <a:ln>
            <a:headEnd/>
            <a:tailEnd/>
          </a:ln>
        </p:spPr>
        <p:txBody>
          <a:bodyPr/>
          <a:lstStyle/>
          <a:p>
            <a:fld id="{9E2A9377-322D-4DB1-B900-0A81156CA9FA}" type="slidenum">
              <a:rPr lang="en-US" smtClean="0">
                <a:latin typeface="Arial" charset="0"/>
              </a:rPr>
              <a:pPr/>
              <a:t>16</a:t>
            </a:fld>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headEnd/>
            <a:tailEnd/>
          </a:ln>
        </p:spPr>
        <p:txBody>
          <a:bodyPr/>
          <a:lstStyle/>
          <a:p>
            <a:fld id="{BCF87A3F-D290-4C57-A1CB-21DD9662E4D9}" type="slidenum">
              <a:rPr lang="en-US" smtClean="0">
                <a:latin typeface="Arial" charset="0"/>
              </a:rPr>
              <a:pPr/>
              <a:t>17</a:t>
            </a:fld>
            <a:endParaRPr lang="en-US" smtClean="0">
              <a:latin typeface="Arial" charset="0"/>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pl-P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3"/>
          <p:cNvSpPr>
            <a:spLocks noGrp="1" noChangeArrowheads="1"/>
          </p:cNvSpPr>
          <p:nvPr>
            <p:ph type="dt" sz="quarter" idx="1"/>
          </p:nvPr>
        </p:nvSpPr>
        <p:spPr>
          <a:noFill/>
        </p:spPr>
        <p:txBody>
          <a:bodyPr/>
          <a:lstStyle/>
          <a:p>
            <a:fld id="{5B4A78FE-77D4-47E8-80B5-9FFFDF913222}" type="datetime8">
              <a:rPr lang="en-US" smtClean="0">
                <a:latin typeface="Arial" charset="0"/>
              </a:rPr>
              <a:pPr/>
              <a:t>3/27/2007 11:10 AM</a:t>
            </a:fld>
            <a:endParaRPr lang="en-US" smtClean="0">
              <a:latin typeface="Arial" charset="0"/>
            </a:endParaRPr>
          </a:p>
        </p:txBody>
      </p:sp>
      <p:sp>
        <p:nvSpPr>
          <p:cNvPr id="89090" name="Rectangle 6"/>
          <p:cNvSpPr>
            <a:spLocks noGrp="1" noChangeArrowheads="1"/>
          </p:cNvSpPr>
          <p:nvPr>
            <p:ph type="ftr" sz="quarter" idx="4"/>
          </p:nvPr>
        </p:nvSpPr>
        <p:spPr>
          <a:noFill/>
          <a:ln>
            <a:headEnd/>
            <a:tailEnd/>
          </a:ln>
        </p:spPr>
        <p:txBody>
          <a:bodyPr/>
          <a:lstStyle/>
          <a:p>
            <a:r>
              <a:rPr lang="en-US" smtClean="0">
                <a:latin typeface="Arial" charset="0"/>
              </a:rPr>
              <a:t>© 2003-2005 Microsoft Corporation. All rights reserved.</a:t>
            </a:r>
          </a:p>
          <a:p>
            <a:r>
              <a:rPr lang="en-US" smtClean="0">
                <a:latin typeface="Arial" charset="0"/>
              </a:rPr>
              <a:t>This presentation is for informational purposes only. Microsoft makes no warranties, express or implied, in this summary.</a:t>
            </a:r>
          </a:p>
        </p:txBody>
      </p:sp>
      <p:sp>
        <p:nvSpPr>
          <p:cNvPr id="89091" name="Rectangle 7"/>
          <p:cNvSpPr>
            <a:spLocks noGrp="1" noChangeArrowheads="1"/>
          </p:cNvSpPr>
          <p:nvPr>
            <p:ph type="sldNum" sz="quarter" idx="5"/>
          </p:nvPr>
        </p:nvSpPr>
        <p:spPr>
          <a:noFill/>
          <a:ln>
            <a:headEnd/>
            <a:tailEnd/>
          </a:ln>
        </p:spPr>
        <p:txBody>
          <a:bodyPr/>
          <a:lstStyle/>
          <a:p>
            <a:fld id="{1576613C-BC2B-4702-848B-B34A19622963}" type="slidenum">
              <a:rPr lang="en-US" smtClean="0">
                <a:latin typeface="Arial" charset="0"/>
              </a:rPr>
              <a:pPr/>
              <a:t>18</a:t>
            </a:fld>
            <a:endParaRPr lang="en-US" smtClean="0">
              <a:latin typeface="Arial" charset="0"/>
            </a:endParaRPr>
          </a:p>
        </p:txBody>
      </p:sp>
      <p:sp>
        <p:nvSpPr>
          <p:cNvPr id="89092" name="Shape 4"/>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2" tIns="46587" rIns="93172" bIns="46587" anchor="b"/>
          <a:lstStyle/>
          <a:p>
            <a:pPr algn="r"/>
            <a:fld id="{0B229AF2-03B0-4E39-8E27-4F83975BE513}" type="slidenum">
              <a:rPr lang="en-US" sz="1200"/>
              <a:pPr algn="r"/>
              <a:t>18</a:t>
            </a:fld>
            <a:endParaRPr lang="en-US" sz="1200"/>
          </a:p>
        </p:txBody>
      </p:sp>
      <p:sp>
        <p:nvSpPr>
          <p:cNvPr id="89093" name="Rectangle 364545"/>
          <p:cNvSpPr>
            <a:spLocks noGrp="1" noRot="1" noChangeAspect="1" noChangeArrowheads="1" noTextEdit="1"/>
          </p:cNvSpPr>
          <p:nvPr>
            <p:ph type="sldImg"/>
          </p:nvPr>
        </p:nvSpPr>
        <p:spPr>
          <a:ln/>
        </p:spPr>
      </p:sp>
      <p:sp>
        <p:nvSpPr>
          <p:cNvPr id="89094" name="Rectangle 364546"/>
          <p:cNvSpPr>
            <a:spLocks noGrp="1" noChangeArrowheads="1"/>
          </p:cNvSpPr>
          <p:nvPr>
            <p:ph type="body" idx="1"/>
          </p:nvPr>
        </p:nvSpPr>
        <p:spPr>
          <a:noFill/>
          <a:ln/>
        </p:spPr>
        <p:txBody>
          <a:bodyPr lIns="93172" tIns="46587" rIns="93172" bIns="46587"/>
          <a:lstStyle/>
          <a:p>
            <a:endParaRPr lang="pl-PL" sz="1400" b="1" i="1"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a:ln/>
        </p:spPr>
      </p:sp>
      <p:sp>
        <p:nvSpPr>
          <p:cNvPr id="91138" name="Notes Placeholder 2"/>
          <p:cNvSpPr>
            <a:spLocks noGrp="1"/>
          </p:cNvSpPr>
          <p:nvPr>
            <p:ph type="body" idx="1"/>
          </p:nvPr>
        </p:nvSpPr>
        <p:spPr>
          <a:noFill/>
          <a:ln/>
        </p:spPr>
        <p:txBody>
          <a:bodyPr/>
          <a:lstStyle/>
          <a:p>
            <a:endParaRPr lang="pl-PL" smtClean="0"/>
          </a:p>
        </p:txBody>
      </p:sp>
      <p:sp>
        <p:nvSpPr>
          <p:cNvPr id="91139" name="Slide Number Placeholder 3"/>
          <p:cNvSpPr>
            <a:spLocks noGrp="1"/>
          </p:cNvSpPr>
          <p:nvPr>
            <p:ph type="sldNum" sz="quarter" idx="5"/>
          </p:nvPr>
        </p:nvSpPr>
        <p:spPr>
          <a:noFill/>
          <a:ln>
            <a:headEnd/>
            <a:tailEnd/>
          </a:ln>
        </p:spPr>
        <p:txBody>
          <a:bodyPr/>
          <a:lstStyle/>
          <a:p>
            <a:fld id="{974F4EAB-B68B-42DC-878D-730BD2AF71BC}" type="slidenum">
              <a:rPr lang="en-US" smtClean="0">
                <a:latin typeface="Arial" charset="0"/>
              </a:rPr>
              <a:pPr/>
              <a:t>19</a:t>
            </a:fld>
            <a:endParaRPr 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headEnd/>
            <a:tailEnd/>
          </a:ln>
        </p:spPr>
        <p:txBody>
          <a:bodyPr/>
          <a:lstStyle/>
          <a:p>
            <a:fld id="{0F8D743B-34B0-48CB-AA75-75D4A0841A98}" type="slidenum">
              <a:rPr lang="en-US" smtClean="0">
                <a:latin typeface="Arial" charset="0"/>
              </a:rPr>
              <a:pPr/>
              <a:t>20</a:t>
            </a:fld>
            <a:endParaRPr lang="en-US" smtClean="0">
              <a:latin typeface="Arial" charset="0"/>
            </a:endParaRPr>
          </a:p>
        </p:txBody>
      </p:sp>
      <p:sp>
        <p:nvSpPr>
          <p:cNvPr id="93186" name="Rectangle 2"/>
          <p:cNvSpPr>
            <a:spLocks noGrp="1" noRot="1" noChangeAspect="1" noChangeArrowheads="1" noTextEdit="1"/>
          </p:cNvSpPr>
          <p:nvPr>
            <p:ph type="sldImg"/>
          </p:nvPr>
        </p:nvSpPr>
        <p:spPr>
          <a:xfrm>
            <a:off x="1182688" y="696913"/>
            <a:ext cx="4648200" cy="3486150"/>
          </a:xfrm>
          <a:ln/>
        </p:spPr>
      </p:sp>
      <p:sp>
        <p:nvSpPr>
          <p:cNvPr id="93187" name="Rectangle 3"/>
          <p:cNvSpPr>
            <a:spLocks noGrp="1" noChangeArrowheads="1"/>
          </p:cNvSpPr>
          <p:nvPr>
            <p:ph type="body" idx="1"/>
          </p:nvPr>
        </p:nvSpPr>
        <p:spPr>
          <a:noFill/>
          <a:ln/>
        </p:spPr>
        <p:txBody>
          <a:bodyPr/>
          <a:lstStyle/>
          <a:p>
            <a:endParaRPr lang="pl-PL"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headEnd/>
            <a:tailEnd/>
          </a:ln>
        </p:spPr>
        <p:txBody>
          <a:bodyPr/>
          <a:lstStyle/>
          <a:p>
            <a:fld id="{CA37BF48-DC7A-441C-B176-DA58F5CB18B1}" type="slidenum">
              <a:rPr lang="en-US" smtClean="0">
                <a:latin typeface="Arial" charset="0"/>
              </a:rPr>
              <a:pPr/>
              <a:t>21</a:t>
            </a:fld>
            <a:endParaRPr lang="en-US" smtClean="0">
              <a:latin typeface="Arial" charset="0"/>
            </a:endParaRPr>
          </a:p>
        </p:txBody>
      </p:sp>
      <p:sp>
        <p:nvSpPr>
          <p:cNvPr id="95234" name="Rectangle 2"/>
          <p:cNvSpPr>
            <a:spLocks noGrp="1" noRot="1" noChangeAspect="1" noChangeArrowheads="1" noTextEdit="1"/>
          </p:cNvSpPr>
          <p:nvPr>
            <p:ph type="sldImg"/>
          </p:nvPr>
        </p:nvSpPr>
        <p:spPr>
          <a:xfrm>
            <a:off x="1182688" y="696913"/>
            <a:ext cx="4648200" cy="3486150"/>
          </a:xfrm>
          <a:ln/>
        </p:spPr>
      </p:sp>
      <p:sp>
        <p:nvSpPr>
          <p:cNvPr id="95235" name="Rectangle 3"/>
          <p:cNvSpPr>
            <a:spLocks noGrp="1" noChangeArrowheads="1"/>
          </p:cNvSpPr>
          <p:nvPr>
            <p:ph type="body" idx="1"/>
          </p:nvPr>
        </p:nvSpPr>
        <p:spPr>
          <a:noFill/>
          <a:ln/>
        </p:spPr>
        <p:txBody>
          <a:bodyPr/>
          <a:lstStyle/>
          <a:p>
            <a:endParaRPr lang="pl-P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noChangeArrowheads="1"/>
          </p:cNvSpPr>
          <p:nvPr>
            <p:ph type="dt" sz="quarter" idx="1"/>
          </p:nvPr>
        </p:nvSpPr>
        <p:spPr>
          <a:noFill/>
        </p:spPr>
        <p:txBody>
          <a:bodyPr/>
          <a:lstStyle/>
          <a:p>
            <a:fld id="{6860CA62-49C9-4E77-A0C2-0A6B76DFA777}" type="datetime8">
              <a:rPr lang="en-US" smtClean="0">
                <a:latin typeface="Arial" charset="0"/>
              </a:rPr>
              <a:pPr/>
              <a:t>3/27/2007 11:10 AM</a:t>
            </a:fld>
            <a:endParaRPr lang="en-US" smtClean="0">
              <a:latin typeface="Arial" charset="0"/>
            </a:endParaRPr>
          </a:p>
        </p:txBody>
      </p:sp>
      <p:sp>
        <p:nvSpPr>
          <p:cNvPr id="24578" name="Rectangle 6"/>
          <p:cNvSpPr>
            <a:spLocks noGrp="1" noChangeArrowheads="1"/>
          </p:cNvSpPr>
          <p:nvPr>
            <p:ph type="ftr" sz="quarter" idx="4"/>
          </p:nvPr>
        </p:nvSpPr>
        <p:spPr>
          <a:noFill/>
          <a:ln>
            <a:headEnd/>
            <a:tailEnd/>
          </a:ln>
        </p:spPr>
        <p:txBody>
          <a:bodyPr/>
          <a:lstStyle/>
          <a:p>
            <a:r>
              <a:rPr lang="en-US" smtClean="0">
                <a:latin typeface="Arial" charset="0"/>
              </a:rPr>
              <a:t>© 2005 Microsoft Corporation. All rights reserved.</a:t>
            </a:r>
          </a:p>
          <a:p>
            <a:r>
              <a:rPr lang="en-US" smtClean="0">
                <a:latin typeface="Arial" charset="0"/>
              </a:rPr>
              <a:t>This presentation is for informational purposes only. Microsoft makes no warranties, express or implied, in this summary.</a:t>
            </a:r>
          </a:p>
        </p:txBody>
      </p:sp>
      <p:sp>
        <p:nvSpPr>
          <p:cNvPr id="24579" name="Rectangle 7"/>
          <p:cNvSpPr>
            <a:spLocks noGrp="1" noChangeArrowheads="1"/>
          </p:cNvSpPr>
          <p:nvPr>
            <p:ph type="sldNum" sz="quarter" idx="5"/>
          </p:nvPr>
        </p:nvSpPr>
        <p:spPr>
          <a:noFill/>
          <a:ln>
            <a:headEnd/>
            <a:tailEnd/>
          </a:ln>
        </p:spPr>
        <p:txBody>
          <a:bodyPr/>
          <a:lstStyle/>
          <a:p>
            <a:fld id="{CFFC6487-1F2A-4E11-B4A6-37DC8AEC9E2E}" type="slidenum">
              <a:rPr lang="en-US" smtClean="0">
                <a:latin typeface="Arial" charset="0"/>
              </a:rPr>
              <a:pPr/>
              <a:t>2</a:t>
            </a:fld>
            <a:endParaRPr lang="en-US" smtClean="0">
              <a:latin typeface="Arial" charset="0"/>
            </a:endParaRPr>
          </a:p>
        </p:txBody>
      </p:sp>
      <p:sp>
        <p:nvSpPr>
          <p:cNvPr id="24580" name="Shape 4"/>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2" tIns="46587" rIns="93172" bIns="46587" anchor="b"/>
          <a:lstStyle/>
          <a:p>
            <a:pPr algn="r"/>
            <a:fld id="{254982F9-E626-4FC7-99B0-62F33D566B6F}" type="slidenum">
              <a:rPr lang="en-US" sz="1200"/>
              <a:pPr algn="r"/>
              <a:t>2</a:t>
            </a:fld>
            <a:endParaRPr lang="en-US" sz="1200"/>
          </a:p>
        </p:txBody>
      </p:sp>
      <p:sp>
        <p:nvSpPr>
          <p:cNvPr id="24581" name="Rectangle 368641"/>
          <p:cNvSpPr>
            <a:spLocks noGrp="1" noRot="1" noChangeAspect="1" noChangeArrowheads="1" noTextEdit="1"/>
          </p:cNvSpPr>
          <p:nvPr>
            <p:ph type="sldImg"/>
          </p:nvPr>
        </p:nvSpPr>
        <p:spPr>
          <a:ln/>
        </p:spPr>
      </p:sp>
      <p:sp>
        <p:nvSpPr>
          <p:cNvPr id="24582" name="Rectangle 368642"/>
          <p:cNvSpPr>
            <a:spLocks noGrp="1" noChangeArrowheads="1"/>
          </p:cNvSpPr>
          <p:nvPr>
            <p:ph type="body" idx="1"/>
          </p:nvPr>
        </p:nvSpPr>
        <p:spPr>
          <a:noFill/>
          <a:ln/>
        </p:spPr>
        <p:txBody>
          <a:bodyPr lIns="93172" tIns="46587" rIns="93172" bIns="46587"/>
          <a:lstStyle/>
          <a:p>
            <a:endParaRPr lang="en-US" sz="1600" b="1" smtClean="0"/>
          </a:p>
          <a:p>
            <a:r>
              <a:rPr lang="en-US" smtClean="0"/>
              <a:t> </a:t>
            </a:r>
          </a:p>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headEnd/>
            <a:tailEnd/>
          </a:ln>
        </p:spPr>
        <p:txBody>
          <a:bodyPr/>
          <a:lstStyle/>
          <a:p>
            <a:fld id="{918D1660-3524-415F-A9B5-EE8ADEB7167D}" type="slidenum">
              <a:rPr lang="en-US" smtClean="0">
                <a:latin typeface="Arial" charset="0"/>
              </a:rPr>
              <a:pPr/>
              <a:t>22</a:t>
            </a:fld>
            <a:endParaRPr lang="en-US" smtClean="0">
              <a:latin typeface="Arial" charset="0"/>
            </a:endParaRPr>
          </a:p>
        </p:txBody>
      </p:sp>
      <p:sp>
        <p:nvSpPr>
          <p:cNvPr id="97282" name="Rectangle 2"/>
          <p:cNvSpPr>
            <a:spLocks noGrp="1" noRot="1" noChangeAspect="1" noChangeArrowheads="1" noTextEdit="1"/>
          </p:cNvSpPr>
          <p:nvPr>
            <p:ph type="sldImg"/>
          </p:nvPr>
        </p:nvSpPr>
        <p:spPr>
          <a:xfrm>
            <a:off x="1182688" y="696913"/>
            <a:ext cx="4648200" cy="3486150"/>
          </a:xfrm>
          <a:ln/>
        </p:spPr>
      </p:sp>
      <p:sp>
        <p:nvSpPr>
          <p:cNvPr id="97283" name="Rectangle 3"/>
          <p:cNvSpPr>
            <a:spLocks noGrp="1" noChangeArrowheads="1"/>
          </p:cNvSpPr>
          <p:nvPr>
            <p:ph type="body" idx="1"/>
          </p:nvPr>
        </p:nvSpPr>
        <p:spPr>
          <a:noFill/>
          <a:ln/>
        </p:spPr>
        <p:txBody>
          <a:bodyPr/>
          <a:lstStyle/>
          <a:p>
            <a:endParaRPr lang="pl-PL"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headEnd/>
            <a:tailEnd/>
          </a:ln>
        </p:spPr>
        <p:txBody>
          <a:bodyPr/>
          <a:lstStyle/>
          <a:p>
            <a:fld id="{350A580B-C1A8-485A-BF79-5E9AB488BE69}" type="slidenum">
              <a:rPr lang="en-US" smtClean="0">
                <a:latin typeface="Arial" charset="0"/>
              </a:rPr>
              <a:pPr/>
              <a:t>23</a:t>
            </a:fld>
            <a:endParaRPr lang="en-US" smtClean="0">
              <a:latin typeface="Arial" charset="0"/>
            </a:endParaRPr>
          </a:p>
        </p:txBody>
      </p:sp>
      <p:sp>
        <p:nvSpPr>
          <p:cNvPr id="99330" name="Rectangle 2"/>
          <p:cNvSpPr>
            <a:spLocks noGrp="1" noRot="1" noChangeAspect="1" noChangeArrowheads="1" noTextEdit="1"/>
          </p:cNvSpPr>
          <p:nvPr>
            <p:ph type="sldImg"/>
          </p:nvPr>
        </p:nvSpPr>
        <p:spPr>
          <a:xfrm>
            <a:off x="1182688" y="696913"/>
            <a:ext cx="4648200" cy="3486150"/>
          </a:xfrm>
          <a:ln/>
        </p:spPr>
      </p:sp>
      <p:sp>
        <p:nvSpPr>
          <p:cNvPr id="99331" name="Rectangle 3"/>
          <p:cNvSpPr>
            <a:spLocks noGrp="1" noChangeArrowheads="1"/>
          </p:cNvSpPr>
          <p:nvPr>
            <p:ph type="body" idx="1"/>
          </p:nvPr>
        </p:nvSpPr>
        <p:spPr>
          <a:noFill/>
          <a:ln/>
        </p:spPr>
        <p:txBody>
          <a:bodyPr/>
          <a:lstStyle/>
          <a:p>
            <a:endParaRPr lang="pl-PL"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3"/>
          <p:cNvSpPr>
            <a:spLocks noGrp="1" noChangeArrowheads="1"/>
          </p:cNvSpPr>
          <p:nvPr>
            <p:ph type="dt" sz="quarter" idx="1"/>
          </p:nvPr>
        </p:nvSpPr>
        <p:spPr>
          <a:noFill/>
        </p:spPr>
        <p:txBody>
          <a:bodyPr/>
          <a:lstStyle/>
          <a:p>
            <a:fld id="{B4922056-A7B1-4797-A0C2-B45E6605934E}" type="datetime8">
              <a:rPr lang="en-US" smtClean="0"/>
              <a:pPr/>
              <a:t>3/27/2007 11:10 AM</a:t>
            </a:fld>
            <a:endParaRPr lang="en-US" smtClean="0"/>
          </a:p>
        </p:txBody>
      </p:sp>
      <p:sp>
        <p:nvSpPr>
          <p:cNvPr id="102402" name="Rectangle 6"/>
          <p:cNvSpPr>
            <a:spLocks noGrp="1" noChangeArrowheads="1"/>
          </p:cNvSpPr>
          <p:nvPr>
            <p:ph type="ftr" sz="quarter" idx="4"/>
          </p:nvPr>
        </p:nvSpPr>
        <p:spPr>
          <a:noFill/>
          <a:ln>
            <a:headEnd/>
            <a:tailEnd/>
          </a:ln>
        </p:spPr>
        <p:txBody>
          <a:bodyPr/>
          <a:lstStyle/>
          <a:p>
            <a:pPr eaLnBrk="1" hangingPunct="1"/>
            <a:r>
              <a:rPr lang="en-US" smtClean="0"/>
              <a:t>© 2006 Microsoft Corporation. All rights reserved.</a:t>
            </a:r>
          </a:p>
          <a:p>
            <a:r>
              <a:rPr lang="en-US" smtClean="0"/>
              <a:t>This presentation is for informational purposes only. Microsoft makes no warranties, express or implied, in this summary.</a:t>
            </a:r>
          </a:p>
        </p:txBody>
      </p:sp>
      <p:sp>
        <p:nvSpPr>
          <p:cNvPr id="102403" name="Rectangle 7"/>
          <p:cNvSpPr>
            <a:spLocks noGrp="1" noChangeArrowheads="1"/>
          </p:cNvSpPr>
          <p:nvPr>
            <p:ph type="sldNum" sz="quarter" idx="5"/>
          </p:nvPr>
        </p:nvSpPr>
        <p:spPr>
          <a:noFill/>
          <a:ln>
            <a:headEnd/>
            <a:tailEnd/>
          </a:ln>
        </p:spPr>
        <p:txBody>
          <a:bodyPr/>
          <a:lstStyle/>
          <a:p>
            <a:fld id="{2543B002-CA08-4691-BCB9-D81229D13203}" type="slidenum">
              <a:rPr lang="en-US" smtClean="0"/>
              <a:pPr/>
              <a:t>25</a:t>
            </a:fld>
            <a:endParaRPr lang="en-US" smtClean="0"/>
          </a:p>
        </p:txBody>
      </p:sp>
      <p:sp>
        <p:nvSpPr>
          <p:cNvPr id="102404" name="Rectangle 2"/>
          <p:cNvSpPr>
            <a:spLocks noGrp="1" noRot="1" noChangeAspect="1" noChangeArrowheads="1" noTextEdit="1"/>
          </p:cNvSpPr>
          <p:nvPr>
            <p:ph type="sldImg"/>
          </p:nvPr>
        </p:nvSpPr>
        <p:spPr>
          <a:ln/>
        </p:spPr>
      </p:sp>
      <p:sp>
        <p:nvSpPr>
          <p:cNvPr id="102405" name="Notes Placeholder 6"/>
          <p:cNvSpPr>
            <a:spLocks noGrp="1"/>
          </p:cNvSpPr>
          <p:nvPr>
            <p:ph type="body" idx="1"/>
          </p:nvPr>
        </p:nvSpPr>
        <p:spPr>
          <a:noFill/>
          <a:ln/>
        </p:spPr>
        <p:txBody>
          <a:bodyPr/>
          <a:lstStyle/>
          <a:p>
            <a:endParaRPr lang="pl-PL"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ln/>
        </p:spPr>
      </p:sp>
      <p:sp>
        <p:nvSpPr>
          <p:cNvPr id="108546" name="Notes Placeholder 2"/>
          <p:cNvSpPr>
            <a:spLocks noGrp="1"/>
          </p:cNvSpPr>
          <p:nvPr>
            <p:ph type="body" idx="1"/>
          </p:nvPr>
        </p:nvSpPr>
        <p:spPr>
          <a:noFill/>
          <a:ln/>
        </p:spPr>
        <p:txBody>
          <a:bodyPr/>
          <a:lstStyle/>
          <a:p>
            <a:endParaRPr lang="pl-PL" smtClean="0"/>
          </a:p>
        </p:txBody>
      </p:sp>
      <p:sp>
        <p:nvSpPr>
          <p:cNvPr id="108547" name="Slide Number Placeholder 3"/>
          <p:cNvSpPr>
            <a:spLocks noGrp="1"/>
          </p:cNvSpPr>
          <p:nvPr>
            <p:ph type="sldNum" sz="quarter" idx="5"/>
          </p:nvPr>
        </p:nvSpPr>
        <p:spPr>
          <a:noFill/>
          <a:ln>
            <a:headEnd/>
            <a:tailEnd/>
          </a:ln>
        </p:spPr>
        <p:txBody>
          <a:bodyPr/>
          <a:lstStyle/>
          <a:p>
            <a:fld id="{B6E28B06-BC80-40BA-B1DD-A0002D298DE7}" type="slidenum">
              <a:rPr lang="en-US" smtClean="0">
                <a:latin typeface="Arial" charset="0"/>
              </a:rPr>
              <a:pPr/>
              <a:t>30</a:t>
            </a:fld>
            <a:endParaRPr 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a:ln/>
        </p:spPr>
      </p:sp>
      <p:sp>
        <p:nvSpPr>
          <p:cNvPr id="110594" name="Notes Placeholder 2"/>
          <p:cNvSpPr>
            <a:spLocks noGrp="1"/>
          </p:cNvSpPr>
          <p:nvPr>
            <p:ph type="body" idx="1"/>
          </p:nvPr>
        </p:nvSpPr>
        <p:spPr>
          <a:noFill/>
          <a:ln/>
        </p:spPr>
        <p:txBody>
          <a:bodyPr/>
          <a:lstStyle/>
          <a:p>
            <a:endParaRPr lang="pl-PL" smtClean="0"/>
          </a:p>
        </p:txBody>
      </p:sp>
      <p:sp>
        <p:nvSpPr>
          <p:cNvPr id="110595" name="Slide Number Placeholder 3"/>
          <p:cNvSpPr>
            <a:spLocks noGrp="1"/>
          </p:cNvSpPr>
          <p:nvPr>
            <p:ph type="sldNum" sz="quarter" idx="5"/>
          </p:nvPr>
        </p:nvSpPr>
        <p:spPr>
          <a:noFill/>
          <a:ln>
            <a:headEnd/>
            <a:tailEnd/>
          </a:ln>
        </p:spPr>
        <p:txBody>
          <a:bodyPr/>
          <a:lstStyle/>
          <a:p>
            <a:fld id="{516C0317-5A4D-406C-9AB8-594D45BA1AAC}" type="slidenum">
              <a:rPr lang="en-US" smtClean="0"/>
              <a:pPr/>
              <a:t>31</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45056"/>
          <p:cNvSpPr>
            <a:spLocks noGrp="1" noRot="1" noChangeAspect="1" noChangeArrowheads="1" noTextEdit="1"/>
          </p:cNvSpPr>
          <p:nvPr>
            <p:ph type="sldImg"/>
          </p:nvPr>
        </p:nvSpPr>
        <p:spPr>
          <a:ln w="9525" cap="flat">
            <a:headEnd type="none" w="med" len="med"/>
            <a:tailEnd type="none" w="med" len="med"/>
          </a:ln>
        </p:spPr>
      </p:sp>
      <p:sp>
        <p:nvSpPr>
          <p:cNvPr id="112642" name="Rectangle 45057"/>
          <p:cNvSpPr>
            <a:spLocks noGrp="1" noChangeArrowheads="1"/>
          </p:cNvSpPr>
          <p:nvPr>
            <p:ph type="body" idx="1"/>
          </p:nvPr>
        </p:nvSpPr>
        <p:spPr>
          <a:noFill/>
          <a:ln/>
        </p:spPr>
        <p:txBody>
          <a:bodyPr/>
          <a:lstStyle/>
          <a:p>
            <a:endParaRPr lang="pl-PL" smtClean="0">
              <a:latin typeface="Segoe Semibold"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44032"/>
          <p:cNvSpPr>
            <a:spLocks noGrp="1" noRot="1" noChangeAspect="1" noTextEdit="1"/>
          </p:cNvSpPr>
          <p:nvPr>
            <p:ph type="sldImg"/>
          </p:nvPr>
        </p:nvSpPr>
        <p:spPr>
          <a:ln w="9525" cap="flat">
            <a:headEnd type="none" w="med" len="med"/>
            <a:tailEnd type="none" w="med" len="med"/>
          </a:ln>
        </p:spPr>
      </p:sp>
      <p:sp>
        <p:nvSpPr>
          <p:cNvPr id="114690" name="Rectangle 44033"/>
          <p:cNvSpPr>
            <a:spLocks noGrp="1"/>
          </p:cNvSpPr>
          <p:nvPr>
            <p:ph type="body" idx="1"/>
          </p:nvPr>
        </p:nvSpPr>
        <p:spPr>
          <a:noFill/>
          <a:ln/>
        </p:spPr>
        <p:txBody>
          <a:bodyPr/>
          <a:lstStyle/>
          <a:p>
            <a:pPr eaLnBrk="1" hangingPunct="1">
              <a:spcBef>
                <a:spcPct val="0"/>
              </a:spcBef>
            </a:pPr>
            <a:endParaRPr lang="pl-PL" smtClean="0">
              <a:latin typeface="Calibri" pitchFamily="34" charset="0"/>
            </a:endParaRPr>
          </a:p>
        </p:txBody>
      </p:sp>
      <p:sp>
        <p:nvSpPr>
          <p:cNvPr id="114691" name="Shape 3"/>
          <p:cNvSpPr>
            <a:spLocks noGrp="1"/>
          </p:cNvSpPr>
          <p:nvPr>
            <p:ph type="sldNum" sz="quarter" idx="5"/>
          </p:nvPr>
        </p:nvSpPr>
        <p:spPr>
          <a:noFill/>
          <a:ln>
            <a:headEnd/>
            <a:tailEnd/>
          </a:ln>
        </p:spPr>
        <p:txBody>
          <a:bodyPr/>
          <a:lstStyle/>
          <a:p>
            <a:fld id="{B445CC8A-C1E2-4772-BF61-F52A6482328A}" type="slidenum">
              <a:rPr lang="en-US" smtClean="0"/>
              <a:pPr/>
              <a:t>33</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a:ln/>
        </p:spPr>
      </p:sp>
      <p:sp>
        <p:nvSpPr>
          <p:cNvPr id="116738" name="Notes Placeholder 2"/>
          <p:cNvSpPr>
            <a:spLocks noGrp="1"/>
          </p:cNvSpPr>
          <p:nvPr>
            <p:ph type="body" idx="1"/>
          </p:nvPr>
        </p:nvSpPr>
        <p:spPr>
          <a:noFill/>
          <a:ln/>
        </p:spPr>
        <p:txBody>
          <a:bodyPr/>
          <a:lstStyle/>
          <a:p>
            <a:endParaRPr lang="pl-PL" smtClean="0"/>
          </a:p>
        </p:txBody>
      </p:sp>
      <p:sp>
        <p:nvSpPr>
          <p:cNvPr id="116739" name="Slide Number Placeholder 3"/>
          <p:cNvSpPr>
            <a:spLocks noGrp="1"/>
          </p:cNvSpPr>
          <p:nvPr>
            <p:ph type="sldNum" sz="quarter" idx="5"/>
          </p:nvPr>
        </p:nvSpPr>
        <p:spPr>
          <a:noFill/>
          <a:ln>
            <a:headEnd/>
            <a:tailEnd/>
          </a:ln>
        </p:spPr>
        <p:txBody>
          <a:bodyPr/>
          <a:lstStyle/>
          <a:p>
            <a:fld id="{E650CDA6-6464-4088-8904-488D9DEE0563}" type="slidenum">
              <a:rPr lang="en-US" smtClean="0"/>
              <a:pPr/>
              <a:t>34</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a:ln/>
        </p:spPr>
      </p:sp>
      <p:sp>
        <p:nvSpPr>
          <p:cNvPr id="118786" name="Notes Placeholder 2"/>
          <p:cNvSpPr>
            <a:spLocks noGrp="1"/>
          </p:cNvSpPr>
          <p:nvPr>
            <p:ph type="body" idx="1"/>
          </p:nvPr>
        </p:nvSpPr>
        <p:spPr>
          <a:noFill/>
          <a:ln/>
        </p:spPr>
        <p:txBody>
          <a:bodyPr/>
          <a:lstStyle/>
          <a:p>
            <a:endParaRPr lang="pl-PL" smtClean="0"/>
          </a:p>
        </p:txBody>
      </p:sp>
      <p:sp>
        <p:nvSpPr>
          <p:cNvPr id="118787" name="Slide Number Placeholder 3"/>
          <p:cNvSpPr>
            <a:spLocks noGrp="1"/>
          </p:cNvSpPr>
          <p:nvPr>
            <p:ph type="sldNum" sz="quarter" idx="5"/>
          </p:nvPr>
        </p:nvSpPr>
        <p:spPr>
          <a:noFill/>
          <a:ln>
            <a:headEnd/>
            <a:tailEnd/>
          </a:ln>
        </p:spPr>
        <p:txBody>
          <a:bodyPr/>
          <a:lstStyle/>
          <a:p>
            <a:fld id="{1F1D403C-F305-4809-B0C8-0C26C17AB51C}" type="slidenum">
              <a:rPr lang="en-US" smtClean="0"/>
              <a:pPr/>
              <a:t>35</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extBox 3"/>
          <p:cNvSpPr txBox="1">
            <a:spLocks noGrp="1" noChangeArrowheads="1"/>
          </p:cNvSpPr>
          <p:nvPr/>
        </p:nvSpPr>
        <p:spPr bwMode="auto">
          <a:xfrm>
            <a:off x="3970338" y="0"/>
            <a:ext cx="3038475" cy="465138"/>
          </a:xfrm>
          <a:prstGeom prst="rect">
            <a:avLst/>
          </a:prstGeom>
          <a:noFill/>
          <a:ln w="9525" algn="ctr">
            <a:noFill/>
            <a:miter lim="800000"/>
            <a:headEnd/>
            <a:tailEnd/>
          </a:ln>
        </p:spPr>
        <p:txBody>
          <a:bodyPr lIns="93177" tIns="46589" rIns="93177" bIns="46589"/>
          <a:lstStyle/>
          <a:p>
            <a:pPr algn="r"/>
            <a:fld id="{9A6ECB06-8AD3-41AF-9F41-DA89E69DFAD6}" type="datetime8">
              <a:rPr lang="en-US" sz="1200">
                <a:latin typeface="Times New Roman" pitchFamily="18" charset="0"/>
              </a:rPr>
              <a:pPr algn="r"/>
              <a:t>3/27/2007 11:10 AM</a:t>
            </a:fld>
            <a:endParaRPr lang="en-US" sz="1200">
              <a:latin typeface="Times New Roman" pitchFamily="18" charset="0"/>
            </a:endParaRPr>
          </a:p>
        </p:txBody>
      </p:sp>
      <p:sp>
        <p:nvSpPr>
          <p:cNvPr id="120834" name="TextBox 4"/>
          <p:cNvSpPr txBox="1">
            <a:spLocks noGrp="1" noChangeArrowheads="1"/>
          </p:cNvSpPr>
          <p:nvPr/>
        </p:nvSpPr>
        <p:spPr bwMode="auto">
          <a:xfrm>
            <a:off x="5707063" y="8829675"/>
            <a:ext cx="1301750" cy="465138"/>
          </a:xfrm>
          <a:prstGeom prst="rect">
            <a:avLst/>
          </a:prstGeom>
          <a:noFill/>
          <a:ln w="9525" algn="ctr">
            <a:noFill/>
            <a:miter lim="800000"/>
            <a:headEnd/>
            <a:tailEnd/>
          </a:ln>
        </p:spPr>
        <p:txBody>
          <a:bodyPr lIns="93177" tIns="46589" rIns="93177" bIns="46589" anchor="b"/>
          <a:lstStyle/>
          <a:p>
            <a:pPr algn="r"/>
            <a:fld id="{02F80B77-EA4B-4770-BB26-25FF27E9FEBE}" type="slidenum">
              <a:rPr lang="en-US" sz="1200">
                <a:latin typeface="Times New Roman" pitchFamily="18" charset="0"/>
              </a:rPr>
              <a:pPr algn="r"/>
              <a:t>36</a:t>
            </a:fld>
            <a:endParaRPr lang="en-US" sz="1200">
              <a:latin typeface="Times New Roman" pitchFamily="18" charset="0"/>
            </a:endParaRPr>
          </a:p>
        </p:txBody>
      </p:sp>
      <p:sp>
        <p:nvSpPr>
          <p:cNvPr id="120835" name="TextBox 5"/>
          <p:cNvSpPr txBox="1">
            <a:spLocks noGrp="1" noChangeArrowheads="1"/>
          </p:cNvSpPr>
          <p:nvPr/>
        </p:nvSpPr>
        <p:spPr bwMode="auto">
          <a:xfrm>
            <a:off x="0" y="8937625"/>
            <a:ext cx="5792788" cy="357188"/>
          </a:xfrm>
          <a:prstGeom prst="rect">
            <a:avLst/>
          </a:prstGeom>
          <a:noFill/>
          <a:ln w="9525" algn="ctr">
            <a:noFill/>
            <a:miter lim="800000"/>
            <a:headEnd/>
            <a:tailEnd/>
          </a:ln>
        </p:spPr>
        <p:txBody>
          <a:bodyPr lIns="93177" tIns="46589" rIns="93177" bIns="46589" anchor="b"/>
          <a:lstStyle/>
          <a:p>
            <a:pPr eaLnBrk="0" hangingPunct="0"/>
            <a:r>
              <a:rPr lang="en-US" sz="800">
                <a:latin typeface="Segoe" pitchFamily="34" charset="0"/>
                <a:cs typeface="Arial" charset="0"/>
              </a:rPr>
              <a:t>© 2005 Microsoft Corporation. All rights reserved.</a:t>
            </a:r>
            <a:endParaRPr lang="en-US" sz="800">
              <a:solidFill>
                <a:srgbClr val="000000"/>
              </a:solidFill>
              <a:latin typeface="Segoe" pitchFamily="34" charset="0"/>
              <a:ea typeface="MS Mincho"/>
              <a:cs typeface="Times New Roman" pitchFamily="18" charset="0"/>
            </a:endParaRPr>
          </a:p>
          <a:p>
            <a:pPr eaLnBrk="0" hangingPunct="0"/>
            <a:r>
              <a:rPr lang="en-US" sz="800">
                <a:latin typeface="Segoe" pitchFamily="34" charset="0"/>
                <a:cs typeface="Arial" charset="0"/>
              </a:rPr>
              <a:t>This presentation is for informational purposes only. Microsoft makes no warranties, express or implied, in this summary.</a:t>
            </a:r>
          </a:p>
        </p:txBody>
      </p:sp>
      <p:sp>
        <p:nvSpPr>
          <p:cNvPr id="120836" name="Rectangle 36867"/>
          <p:cNvSpPr>
            <a:spLocks noGrp="1" noRot="1" noChangeAspect="1" noChangeArrowheads="1" noTextEdit="1"/>
          </p:cNvSpPr>
          <p:nvPr>
            <p:ph type="sldImg"/>
          </p:nvPr>
        </p:nvSpPr>
        <p:spPr>
          <a:ln/>
        </p:spPr>
      </p:sp>
      <p:sp>
        <p:nvSpPr>
          <p:cNvPr id="120837" name="Rectangle 36868"/>
          <p:cNvSpPr>
            <a:spLocks noGrp="1" noChangeArrowheads="1"/>
          </p:cNvSpPr>
          <p:nvPr>
            <p:ph type="body" idx="1"/>
          </p:nvPr>
        </p:nvSpPr>
        <p:spPr>
          <a:noFill/>
          <a:ln/>
        </p:spPr>
        <p:txBody>
          <a:bodyPr/>
          <a:lstStyle/>
          <a:p>
            <a:endParaRPr lang="pl-P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3"/>
          <p:cNvSpPr txBox="1">
            <a:spLocks noGrp="1" noChangeArrowheads="1"/>
          </p:cNvSpPr>
          <p:nvPr/>
        </p:nvSpPr>
        <p:spPr bwMode="auto">
          <a:xfrm>
            <a:off x="3970338" y="0"/>
            <a:ext cx="3038475" cy="465138"/>
          </a:xfrm>
          <a:prstGeom prst="rect">
            <a:avLst/>
          </a:prstGeom>
          <a:noFill/>
          <a:ln w="9525" algn="ctr">
            <a:noFill/>
            <a:miter lim="800000"/>
            <a:headEnd/>
            <a:tailEnd/>
          </a:ln>
        </p:spPr>
        <p:txBody>
          <a:bodyPr lIns="93177" tIns="46589" rIns="93177" bIns="46589"/>
          <a:lstStyle/>
          <a:p>
            <a:pPr algn="r"/>
            <a:fld id="{831B28CD-4185-47EF-83C0-A28389A15D93}" type="datetime8">
              <a:rPr lang="en-US" sz="1200">
                <a:latin typeface="Times New Roman" pitchFamily="18" charset="0"/>
              </a:rPr>
              <a:pPr algn="r"/>
              <a:t>3/27/2007 11:10 AM</a:t>
            </a:fld>
            <a:endParaRPr lang="en-US" sz="1200">
              <a:latin typeface="Times New Roman" pitchFamily="18" charset="0"/>
            </a:endParaRPr>
          </a:p>
        </p:txBody>
      </p:sp>
      <p:sp>
        <p:nvSpPr>
          <p:cNvPr id="26626" name="TextBox 4"/>
          <p:cNvSpPr txBox="1">
            <a:spLocks noGrp="1" noChangeArrowheads="1"/>
          </p:cNvSpPr>
          <p:nvPr/>
        </p:nvSpPr>
        <p:spPr bwMode="auto">
          <a:xfrm>
            <a:off x="5707063" y="8829675"/>
            <a:ext cx="1301750" cy="465138"/>
          </a:xfrm>
          <a:prstGeom prst="rect">
            <a:avLst/>
          </a:prstGeom>
          <a:noFill/>
          <a:ln w="9525" algn="ctr">
            <a:noFill/>
            <a:miter lim="800000"/>
            <a:headEnd/>
            <a:tailEnd/>
          </a:ln>
        </p:spPr>
        <p:txBody>
          <a:bodyPr lIns="93177" tIns="46589" rIns="93177" bIns="46589" anchor="b"/>
          <a:lstStyle/>
          <a:p>
            <a:pPr algn="r"/>
            <a:fld id="{A8B3038F-2C2D-41E1-AC0B-EC59EF0F65D7}" type="slidenum">
              <a:rPr lang="en-US" sz="1200">
                <a:latin typeface="Times New Roman" pitchFamily="18" charset="0"/>
              </a:rPr>
              <a:pPr algn="r"/>
              <a:t>3</a:t>
            </a:fld>
            <a:endParaRPr lang="en-US" sz="1200">
              <a:latin typeface="Times New Roman" pitchFamily="18" charset="0"/>
            </a:endParaRPr>
          </a:p>
        </p:txBody>
      </p:sp>
      <p:sp>
        <p:nvSpPr>
          <p:cNvPr id="26627" name="TextBox 5"/>
          <p:cNvSpPr txBox="1">
            <a:spLocks noGrp="1" noChangeArrowheads="1"/>
          </p:cNvSpPr>
          <p:nvPr/>
        </p:nvSpPr>
        <p:spPr bwMode="auto">
          <a:xfrm>
            <a:off x="0" y="8937625"/>
            <a:ext cx="5792788" cy="357188"/>
          </a:xfrm>
          <a:prstGeom prst="rect">
            <a:avLst/>
          </a:prstGeom>
          <a:noFill/>
          <a:ln w="9525" algn="ctr">
            <a:noFill/>
            <a:miter lim="800000"/>
            <a:headEnd/>
            <a:tailEnd/>
          </a:ln>
        </p:spPr>
        <p:txBody>
          <a:bodyPr lIns="93177" tIns="46589" rIns="93177" bIns="46589" anchor="b"/>
          <a:lstStyle/>
          <a:p>
            <a:pPr eaLnBrk="0" hangingPunct="0"/>
            <a:r>
              <a:rPr lang="en-US" sz="800">
                <a:latin typeface="Segoe" pitchFamily="34" charset="0"/>
                <a:cs typeface="Arial" charset="0"/>
              </a:rPr>
              <a:t>© 2005 Microsoft Corporation. All rights reserved.</a:t>
            </a:r>
            <a:endParaRPr lang="en-US" sz="800">
              <a:solidFill>
                <a:srgbClr val="000000"/>
              </a:solidFill>
              <a:latin typeface="Segoe" pitchFamily="34" charset="0"/>
              <a:ea typeface="MS Mincho"/>
              <a:cs typeface="Times New Roman" pitchFamily="18" charset="0"/>
            </a:endParaRPr>
          </a:p>
          <a:p>
            <a:pPr eaLnBrk="0" hangingPunct="0"/>
            <a:r>
              <a:rPr lang="en-US" sz="800">
                <a:latin typeface="Segoe" pitchFamily="34" charset="0"/>
                <a:cs typeface="Arial" charset="0"/>
              </a:rPr>
              <a:t>This presentation is for informational purposes only. Microsoft makes no warranties, express or implied, in this summary.</a:t>
            </a:r>
          </a:p>
        </p:txBody>
      </p:sp>
      <p:sp>
        <p:nvSpPr>
          <p:cNvPr id="26628" name="Rectangle 36867"/>
          <p:cNvSpPr>
            <a:spLocks noGrp="1" noRot="1" noChangeAspect="1" noChangeArrowheads="1" noTextEdit="1"/>
          </p:cNvSpPr>
          <p:nvPr>
            <p:ph type="sldImg"/>
          </p:nvPr>
        </p:nvSpPr>
        <p:spPr>
          <a:ln/>
        </p:spPr>
      </p:sp>
      <p:sp>
        <p:nvSpPr>
          <p:cNvPr id="26629" name="Rectangle 36868"/>
          <p:cNvSpPr>
            <a:spLocks noGrp="1" noChangeArrowheads="1"/>
          </p:cNvSpPr>
          <p:nvPr>
            <p:ph type="body" idx="1"/>
          </p:nvPr>
        </p:nvSpPr>
        <p:spPr>
          <a:noFill/>
          <a:ln/>
        </p:spPr>
        <p:txBody>
          <a:bodyPr/>
          <a:lstStyle/>
          <a:p>
            <a:endParaRPr lang="pl-PL"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a:ln/>
        </p:spPr>
      </p:sp>
      <p:sp>
        <p:nvSpPr>
          <p:cNvPr id="122882" name="Notes Placeholder 2"/>
          <p:cNvSpPr>
            <a:spLocks noGrp="1"/>
          </p:cNvSpPr>
          <p:nvPr>
            <p:ph type="body" idx="1"/>
          </p:nvPr>
        </p:nvSpPr>
        <p:spPr>
          <a:noFill/>
          <a:ln/>
        </p:spPr>
        <p:txBody>
          <a:bodyPr/>
          <a:lstStyle/>
          <a:p>
            <a:endParaRPr lang="pl-PL" smtClean="0"/>
          </a:p>
        </p:txBody>
      </p:sp>
      <p:sp>
        <p:nvSpPr>
          <p:cNvPr id="122883" name="Slide Number Placeholder 3"/>
          <p:cNvSpPr>
            <a:spLocks noGrp="1"/>
          </p:cNvSpPr>
          <p:nvPr>
            <p:ph type="sldNum" sz="quarter" idx="5"/>
          </p:nvPr>
        </p:nvSpPr>
        <p:spPr>
          <a:noFill/>
          <a:ln>
            <a:headEnd/>
            <a:tailEnd/>
          </a:ln>
        </p:spPr>
        <p:txBody>
          <a:bodyPr/>
          <a:lstStyle/>
          <a:p>
            <a:fld id="{CAA9C11F-2FE5-470E-848D-142A8B12189B}" type="slidenum">
              <a:rPr lang="en-US" smtClean="0"/>
              <a:pPr/>
              <a:t>37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a:defRPr/>
            </a:pPr>
            <a:endParaRPr lang="en-US" b="1" i="1" dirty="0" smtClean="0"/>
          </a:p>
        </p:txBody>
      </p:sp>
      <p:sp>
        <p:nvSpPr>
          <p:cNvPr id="28675" name="Slide Number Placeholder 3"/>
          <p:cNvSpPr>
            <a:spLocks noGrp="1"/>
          </p:cNvSpPr>
          <p:nvPr>
            <p:ph type="sldNum" sz="quarter" idx="5"/>
          </p:nvPr>
        </p:nvSpPr>
        <p:spPr>
          <a:noFill/>
          <a:ln>
            <a:headEnd/>
            <a:tailEnd/>
          </a:ln>
        </p:spPr>
        <p:txBody>
          <a:bodyPr/>
          <a:lstStyle/>
          <a:p>
            <a:fld id="{F3C9A273-20DE-45A5-92C4-4C95AB167E2E}" type="slidenum">
              <a:rPr lang="en-US" smtClean="0">
                <a:latin typeface="Arial" charset="0"/>
              </a:rPr>
              <a:pPr/>
              <a:t>4</a:t>
            </a:fld>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Grp="1" noChangeArrowheads="1"/>
          </p:cNvSpPr>
          <p:nvPr>
            <p:ph type="dt" sz="quarter" idx="1"/>
          </p:nvPr>
        </p:nvSpPr>
        <p:spPr>
          <a:noFill/>
        </p:spPr>
        <p:txBody>
          <a:bodyPr/>
          <a:lstStyle/>
          <a:p>
            <a:fld id="{67077C4C-FFAF-455D-8ABA-0AF5C5925F27}" type="datetime8">
              <a:rPr lang="en-US" smtClean="0"/>
              <a:pPr/>
              <a:t>3/27/2007 11:10 AM</a:t>
            </a:fld>
            <a:endParaRPr lang="en-US" smtClean="0"/>
          </a:p>
        </p:txBody>
      </p:sp>
      <p:sp>
        <p:nvSpPr>
          <p:cNvPr id="30722" name="Rectangle 6"/>
          <p:cNvSpPr>
            <a:spLocks noGrp="1" noChangeArrowheads="1"/>
          </p:cNvSpPr>
          <p:nvPr>
            <p:ph type="ftr" sz="quarter" idx="4"/>
          </p:nvPr>
        </p:nvSpPr>
        <p:spPr>
          <a:noFill/>
          <a:ln>
            <a:headEnd/>
            <a:tailEnd/>
          </a:ln>
        </p:spPr>
        <p:txBody>
          <a:bodyPr/>
          <a:lstStyle/>
          <a:p>
            <a:pPr eaLnBrk="1" hangingPunct="1"/>
            <a:r>
              <a:rPr lang="en-US" smtClean="0"/>
              <a:t>© 2006 Microsoft Corporation. All rights reserved.</a:t>
            </a:r>
          </a:p>
          <a:p>
            <a:r>
              <a:rPr lang="en-US" smtClean="0"/>
              <a:t>This presentation is for informational purposes only. Microsoft makes no warranties, express or implied, in this summary.</a:t>
            </a:r>
          </a:p>
        </p:txBody>
      </p:sp>
      <p:sp>
        <p:nvSpPr>
          <p:cNvPr id="30723" name="Rectangle 7"/>
          <p:cNvSpPr>
            <a:spLocks noGrp="1" noChangeArrowheads="1"/>
          </p:cNvSpPr>
          <p:nvPr>
            <p:ph type="sldNum" sz="quarter" idx="5"/>
          </p:nvPr>
        </p:nvSpPr>
        <p:spPr>
          <a:noFill/>
          <a:ln>
            <a:headEnd/>
            <a:tailEnd/>
          </a:ln>
        </p:spPr>
        <p:txBody>
          <a:bodyPr/>
          <a:lstStyle/>
          <a:p>
            <a:fld id="{34AF57F8-DD57-4AF5-BE7B-7EE697E01028}" type="slidenum">
              <a:rPr lang="en-US" smtClean="0"/>
              <a:pPr/>
              <a:t>5</a:t>
            </a:fld>
            <a:endParaRPr lang="en-US" smtClean="0"/>
          </a:p>
        </p:txBody>
      </p:sp>
      <p:sp>
        <p:nvSpPr>
          <p:cNvPr id="30724" name="Shape 5"/>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2" tIns="46587" rIns="93172" bIns="46587" anchor="b"/>
          <a:lstStyle/>
          <a:p>
            <a:pPr algn="r"/>
            <a:fld id="{F3D7D301-A86E-4BDA-BE93-0472E8E396C7}" type="slidenum">
              <a:rPr lang="en-US" sz="1200"/>
              <a:pPr algn="r"/>
              <a:t>5</a:t>
            </a:fld>
            <a:endParaRPr lang="en-US" sz="1200"/>
          </a:p>
        </p:txBody>
      </p:sp>
      <p:sp>
        <p:nvSpPr>
          <p:cNvPr id="30725" name="Rectangle 492545"/>
          <p:cNvSpPr>
            <a:spLocks noGrp="1" noRot="1" noChangeAspect="1" noChangeArrowheads="1" noTextEdit="1"/>
          </p:cNvSpPr>
          <p:nvPr>
            <p:ph type="sldImg"/>
          </p:nvPr>
        </p:nvSpPr>
        <p:spPr>
          <a:xfrm>
            <a:off x="814388" y="1404938"/>
            <a:ext cx="5373687" cy="4030662"/>
          </a:xfrm>
          <a:ln cap="flat">
            <a:headEnd type="none" w="med" len="med"/>
            <a:tailEnd type="none" w="med" len="med"/>
          </a:ln>
        </p:spPr>
      </p:sp>
      <p:sp>
        <p:nvSpPr>
          <p:cNvPr id="30726" name="Rectangle 492546"/>
          <p:cNvSpPr>
            <a:spLocks noGrp="1" noChangeArrowheads="1"/>
          </p:cNvSpPr>
          <p:nvPr>
            <p:ph type="body" idx="1"/>
          </p:nvPr>
        </p:nvSpPr>
        <p:spPr>
          <a:xfrm>
            <a:off x="98425" y="5738813"/>
            <a:ext cx="6811963" cy="3032125"/>
          </a:xfrm>
          <a:noFill/>
          <a:ln/>
        </p:spPr>
        <p:txBody>
          <a:bodyPr lIns="93172" tIns="46587" rIns="93172" bIns="46587"/>
          <a:lstStyle/>
          <a:p>
            <a:pPr eaLnBrk="1" hangingPunct="1"/>
            <a:endParaRPr lang="pl-PL" smtClean="0"/>
          </a:p>
        </p:txBody>
      </p:sp>
      <p:sp>
        <p:nvSpPr>
          <p:cNvPr id="30727" name="TextBox 492547"/>
          <p:cNvSpPr txBox="1">
            <a:spLocks noChangeArrowheads="1"/>
          </p:cNvSpPr>
          <p:nvPr/>
        </p:nvSpPr>
        <p:spPr bwMode="auto">
          <a:xfrm>
            <a:off x="157163" y="419100"/>
            <a:ext cx="6718300" cy="368300"/>
          </a:xfrm>
          <a:prstGeom prst="rect">
            <a:avLst/>
          </a:prstGeom>
          <a:noFill/>
          <a:ln w="12700" algn="ctr">
            <a:noFill/>
            <a:miter lim="800000"/>
            <a:headEnd/>
            <a:tailEnd/>
          </a:ln>
        </p:spPr>
        <p:txBody>
          <a:bodyPr lIns="0" tIns="0" rIns="0" bIns="0">
            <a:spAutoFit/>
          </a:bodyPr>
          <a:lstStyle/>
          <a:p>
            <a:pPr eaLnBrk="0" hangingPunct="0"/>
            <a:r>
              <a:rPr lang="en-US" sz="1200" b="1"/>
              <a:t>Tactical Guideline: Define business benefits and BI vision, and plan according to the type of organization and stage/rate of BI adoption.</a:t>
            </a:r>
            <a:endParaRPr lang="en-US" sz="1200" b="1">
              <a:solidFill>
                <a:schemeClr val="hlin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noChangeArrowheads="1"/>
          </p:cNvSpPr>
          <p:nvPr>
            <p:ph type="dt" sz="quarter" idx="1"/>
          </p:nvPr>
        </p:nvSpPr>
        <p:spPr>
          <a:noFill/>
        </p:spPr>
        <p:txBody>
          <a:bodyPr/>
          <a:lstStyle/>
          <a:p>
            <a:fld id="{66A7DB1A-1C40-477E-91C2-EBF990A7F8E0}" type="datetime8">
              <a:rPr lang="en-US" smtClean="0">
                <a:latin typeface="Arial" charset="0"/>
              </a:rPr>
              <a:pPr/>
              <a:t>3/27/2007 11:10 AM</a:t>
            </a:fld>
            <a:endParaRPr lang="en-US" smtClean="0">
              <a:latin typeface="Arial" charset="0"/>
            </a:endParaRPr>
          </a:p>
        </p:txBody>
      </p:sp>
      <p:sp>
        <p:nvSpPr>
          <p:cNvPr id="32770" name="Rectangle 6"/>
          <p:cNvSpPr>
            <a:spLocks noGrp="1" noChangeArrowheads="1"/>
          </p:cNvSpPr>
          <p:nvPr>
            <p:ph type="ftr" sz="quarter" idx="4"/>
          </p:nvPr>
        </p:nvSpPr>
        <p:spPr>
          <a:noFill/>
          <a:ln>
            <a:headEnd/>
            <a:tailEnd/>
          </a:ln>
        </p:spPr>
        <p:txBody>
          <a:bodyPr/>
          <a:lstStyle/>
          <a:p>
            <a:r>
              <a:rPr lang="en-US" smtClean="0">
                <a:latin typeface="Arial" charset="0"/>
              </a:rPr>
              <a:t>© 2003-2005 Microsoft Corporation. All rights reserved.</a:t>
            </a:r>
          </a:p>
          <a:p>
            <a:r>
              <a:rPr lang="en-US" smtClean="0">
                <a:latin typeface="Arial" charset="0"/>
              </a:rPr>
              <a:t>This presentation is for informational purposes only. Microsoft makes no warranties, express or implied, in this summary.</a:t>
            </a:r>
          </a:p>
        </p:txBody>
      </p:sp>
      <p:sp>
        <p:nvSpPr>
          <p:cNvPr id="32771" name="Rectangle 7"/>
          <p:cNvSpPr>
            <a:spLocks noGrp="1" noChangeArrowheads="1"/>
          </p:cNvSpPr>
          <p:nvPr>
            <p:ph type="sldNum" sz="quarter" idx="5"/>
          </p:nvPr>
        </p:nvSpPr>
        <p:spPr>
          <a:noFill/>
          <a:ln>
            <a:headEnd/>
            <a:tailEnd/>
          </a:ln>
        </p:spPr>
        <p:txBody>
          <a:bodyPr/>
          <a:lstStyle/>
          <a:p>
            <a:fld id="{FE2F2FC3-60A3-41CC-B92A-0E5F2EC04F33}" type="slidenum">
              <a:rPr lang="en-US" smtClean="0">
                <a:latin typeface="Arial" charset="0"/>
              </a:rPr>
              <a:pPr/>
              <a:t>6</a:t>
            </a:fld>
            <a:endParaRPr lang="en-US" smtClean="0">
              <a:latin typeface="Arial" charset="0"/>
            </a:endParaRPr>
          </a:p>
        </p:txBody>
      </p:sp>
      <p:sp>
        <p:nvSpPr>
          <p:cNvPr id="32772" name="Shape 4"/>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2" tIns="46587" rIns="93172" bIns="46587" anchor="b"/>
          <a:lstStyle/>
          <a:p>
            <a:pPr algn="r"/>
            <a:fld id="{AA71240E-9A4D-4A6F-A4F9-D5A1E4097396}" type="slidenum">
              <a:rPr lang="en-US" sz="1200"/>
              <a:pPr algn="r"/>
              <a:t>6</a:t>
            </a:fld>
            <a:endParaRPr lang="en-US" sz="1200"/>
          </a:p>
        </p:txBody>
      </p:sp>
      <p:sp>
        <p:nvSpPr>
          <p:cNvPr id="32773" name="Rectangle 364545"/>
          <p:cNvSpPr>
            <a:spLocks noGrp="1" noRot="1" noChangeAspect="1" noChangeArrowheads="1" noTextEdit="1"/>
          </p:cNvSpPr>
          <p:nvPr>
            <p:ph type="sldImg"/>
          </p:nvPr>
        </p:nvSpPr>
        <p:spPr>
          <a:ln/>
        </p:spPr>
      </p:sp>
      <p:sp>
        <p:nvSpPr>
          <p:cNvPr id="32774" name="Rectangle 364546"/>
          <p:cNvSpPr>
            <a:spLocks noGrp="1" noChangeArrowheads="1"/>
          </p:cNvSpPr>
          <p:nvPr>
            <p:ph type="body" idx="1"/>
          </p:nvPr>
        </p:nvSpPr>
        <p:spPr>
          <a:noFill/>
          <a:ln/>
        </p:spPr>
        <p:txBody>
          <a:bodyPr lIns="93172" tIns="46587" rIns="93172" bIns="46587"/>
          <a:lstStyle/>
          <a:p>
            <a:endParaRPr lang="pl-PL" b="1" i="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endParaRPr lang="en-US" dirty="0"/>
          </a:p>
        </p:txBody>
      </p:sp>
      <p:sp>
        <p:nvSpPr>
          <p:cNvPr id="34819" name="Slide Number Placeholder 3"/>
          <p:cNvSpPr>
            <a:spLocks noGrp="1"/>
          </p:cNvSpPr>
          <p:nvPr>
            <p:ph type="sldNum" sz="quarter" idx="5"/>
          </p:nvPr>
        </p:nvSpPr>
        <p:spPr>
          <a:noFill/>
          <a:ln>
            <a:headEnd/>
            <a:tailEnd/>
          </a:ln>
        </p:spPr>
        <p:txBody>
          <a:bodyPr/>
          <a:lstStyle/>
          <a:p>
            <a:fld id="{1FD5D132-DA40-4EF3-BFF9-C9A0CA3E1CCC}" type="slidenum">
              <a:rPr lang="en-US" smtClean="0">
                <a:latin typeface="Arial" charset="0"/>
              </a:rPr>
              <a:pPr/>
              <a:t>7</a:t>
            </a:fld>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p:spPr>
        <p:txBody>
          <a:bodyPr/>
          <a:lstStyle/>
          <a:p>
            <a:endParaRPr lang="pl-PL" smtClean="0"/>
          </a:p>
        </p:txBody>
      </p:sp>
      <p:sp>
        <p:nvSpPr>
          <p:cNvPr id="37891" name="Slide Number Placeholder 3"/>
          <p:cNvSpPr>
            <a:spLocks noGrp="1"/>
          </p:cNvSpPr>
          <p:nvPr>
            <p:ph type="sldNum" sz="quarter" idx="5"/>
          </p:nvPr>
        </p:nvSpPr>
        <p:spPr>
          <a:noFill/>
          <a:ln>
            <a:headEnd/>
            <a:tailEnd/>
          </a:ln>
        </p:spPr>
        <p:txBody>
          <a:bodyPr/>
          <a:lstStyle/>
          <a:p>
            <a:fld id="{5C141C66-A4B0-42D9-954C-C787C5E24608}" type="slidenum">
              <a:rPr lang="en-US" smtClean="0">
                <a:latin typeface="Arial" charset="0"/>
              </a:rPr>
              <a:pPr/>
              <a:t>9</a:t>
            </a:fld>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10000"/>
          </a:bodyPr>
          <a:lstStyle/>
          <a:p>
            <a:pPr>
              <a:defRPr/>
            </a:pPr>
            <a:endParaRPr lang="en-US" sz="1600" b="1" dirty="0" smtClean="0"/>
          </a:p>
        </p:txBody>
      </p:sp>
      <p:sp>
        <p:nvSpPr>
          <p:cNvPr id="40963" name="Slide Number Placeholder 3"/>
          <p:cNvSpPr>
            <a:spLocks noGrp="1"/>
          </p:cNvSpPr>
          <p:nvPr>
            <p:ph type="sldNum" sz="quarter" idx="5"/>
          </p:nvPr>
        </p:nvSpPr>
        <p:spPr>
          <a:noFill/>
          <a:ln>
            <a:headEnd/>
            <a:tailEnd/>
          </a:ln>
        </p:spPr>
        <p:txBody>
          <a:bodyPr/>
          <a:lstStyle/>
          <a:p>
            <a:fld id="{A4D0B6E1-80B5-4F37-A8E8-FF587F1BE998}" type="slidenum">
              <a:rPr lang="en-US" smtClean="0">
                <a:latin typeface="Arial" charset="0"/>
              </a:rPr>
              <a:pPr/>
              <a:t>11</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1038"/>
          </a:xfrm>
          <a:prstGeom prst="rect">
            <a:avLst/>
          </a:prstGeom>
          <a:gradFill rotWithShape="1">
            <a:gsLst>
              <a:gs pos="0">
                <a:srgbClr val="DDDDDD">
                  <a:alpha val="93999"/>
                </a:srgbClr>
              </a:gs>
              <a:gs pos="100000">
                <a:srgbClr val="A1A1A1">
                  <a:alpha val="10001"/>
                </a:srgbClr>
              </a:gs>
            </a:gsLst>
            <a:lin ang="0" scaled="1"/>
          </a:gradFill>
          <a:ln w="9525">
            <a:noFill/>
            <a:miter lim="800000"/>
            <a:headEnd/>
            <a:tailEnd/>
          </a:ln>
        </p:spPr>
        <p:txBody>
          <a:bodyPr lIns="0" tIns="0" rIns="0" bIns="0" anchor="ctr">
            <a:spAutoFit/>
          </a:bodyPr>
          <a:lstStyle/>
          <a:p>
            <a:pPr>
              <a:defRPr/>
            </a:pPr>
            <a:endParaRPr lang="en-US">
              <a:solidFill>
                <a:srgbClr val="000000"/>
              </a:solidFill>
            </a:endParaRPr>
          </a:p>
        </p:txBody>
      </p:sp>
      <p:sp>
        <p:nvSpPr>
          <p:cNvPr id="5" name="Rectangle 4"/>
          <p:cNvSpPr>
            <a:spLocks noChangeArrowheads="1"/>
          </p:cNvSpPr>
          <p:nvPr/>
        </p:nvSpPr>
        <p:spPr bwMode="auto">
          <a:xfrm>
            <a:off x="0" y="687388"/>
            <a:ext cx="9144000" cy="130175"/>
          </a:xfrm>
          <a:prstGeom prst="rect">
            <a:avLst/>
          </a:prstGeom>
          <a:gradFill rotWithShape="1">
            <a:gsLst>
              <a:gs pos="0">
                <a:srgbClr val="111111"/>
              </a:gs>
              <a:gs pos="100000">
                <a:srgbClr val="FFFFFF">
                  <a:alpha val="0"/>
                </a:srgbClr>
              </a:gs>
            </a:gsLst>
            <a:lin ang="5400000" scaled="1"/>
          </a:gradFill>
          <a:ln w="9525">
            <a:noFill/>
            <a:miter lim="800000"/>
            <a:headEnd/>
            <a:tailEnd/>
          </a:ln>
        </p:spPr>
        <p:txBody>
          <a:bodyPr lIns="0" tIns="0" rIns="0" bIns="0" anchor="ctr">
            <a:spAutoFit/>
          </a:bodyPr>
          <a:lstStyle/>
          <a:p>
            <a:pPr>
              <a:defRPr/>
            </a:pPr>
            <a:endParaRPr lang="en-US">
              <a:solidFill>
                <a:srgbClr val="000000"/>
              </a:solidFill>
            </a:endParaRPr>
          </a:p>
        </p:txBody>
      </p:sp>
      <p:pic>
        <p:nvPicPr>
          <p:cNvPr id="6" name="Rectangle 5"/>
          <p:cNvPicPr>
            <a:picLocks noChangeAspect="1" noChangeArrowheads="1"/>
          </p:cNvPicPr>
          <p:nvPr/>
        </p:nvPicPr>
        <p:blipFill>
          <a:blip r:embed="rId2"/>
          <a:srcRect b="4019"/>
          <a:stretch>
            <a:fillRect/>
          </a:stretch>
        </p:blipFill>
        <p:spPr bwMode="auto">
          <a:xfrm>
            <a:off x="381000" y="1133475"/>
            <a:ext cx="7270750" cy="5724525"/>
          </a:xfrm>
          <a:prstGeom prst="rect">
            <a:avLst/>
          </a:prstGeom>
          <a:noFill/>
          <a:ln w="9525">
            <a:noFill/>
            <a:miter lim="800000"/>
            <a:headEnd/>
            <a:tailEnd/>
          </a:ln>
        </p:spPr>
      </p:pic>
      <p:pic>
        <p:nvPicPr>
          <p:cNvPr id="7" name="Rectangle 6"/>
          <p:cNvPicPr>
            <a:picLocks noChangeAspect="1" noChangeArrowheads="1"/>
          </p:cNvPicPr>
          <p:nvPr/>
        </p:nvPicPr>
        <p:blipFill>
          <a:blip r:embed="rId3"/>
          <a:srcRect/>
          <a:stretch>
            <a:fillRect/>
          </a:stretch>
        </p:blipFill>
        <p:spPr bwMode="auto">
          <a:xfrm>
            <a:off x="7310438" y="312738"/>
            <a:ext cx="1466850" cy="239712"/>
          </a:xfrm>
          <a:prstGeom prst="rect">
            <a:avLst/>
          </a:prstGeom>
          <a:noFill/>
          <a:ln w="9525">
            <a:noFill/>
            <a:miter lim="800000"/>
            <a:headEnd/>
            <a:tailEnd/>
          </a:ln>
        </p:spPr>
      </p:pic>
      <p:pic>
        <p:nvPicPr>
          <p:cNvPr id="8" name="Rectangle 7"/>
          <p:cNvPicPr>
            <a:picLocks noChangeAspect="1" noChangeArrowheads="1"/>
          </p:cNvPicPr>
          <p:nvPr/>
        </p:nvPicPr>
        <p:blipFill>
          <a:blip r:embed="rId4"/>
          <a:srcRect t="3555" r="90067" b="48959"/>
          <a:stretch>
            <a:fillRect/>
          </a:stretch>
        </p:blipFill>
        <p:spPr bwMode="auto">
          <a:xfrm>
            <a:off x="7518400" y="481013"/>
            <a:ext cx="1625600" cy="6376987"/>
          </a:xfrm>
          <a:prstGeom prst="rect">
            <a:avLst/>
          </a:prstGeom>
          <a:noFill/>
          <a:ln w="9525">
            <a:noFill/>
            <a:miter lim="800000"/>
            <a:headEnd/>
            <a:tailEnd/>
          </a:ln>
        </p:spPr>
      </p:pic>
      <p:sp>
        <p:nvSpPr>
          <p:cNvPr id="81922" name="Title 81921"/>
          <p:cNvSpPr>
            <a:spLocks noGrp="1" noChangeArrowheads="1"/>
          </p:cNvSpPr>
          <p:nvPr>
            <p:ph type="ctrTitle"/>
          </p:nvPr>
        </p:nvSpPr>
        <p:spPr>
          <a:xfrm>
            <a:off x="381000" y="1524000"/>
            <a:ext cx="8077200" cy="476250"/>
          </a:xfrm>
          <a:effectLst>
            <a:outerShdw dist="17961" dir="2700000" algn="ctr" rotWithShape="0">
              <a:schemeClr val="bg2">
                <a:alpha val="74001"/>
              </a:schemeClr>
            </a:outerShdw>
          </a:effectLst>
        </p:spPr>
        <p:txBody>
          <a:bodyPr anchor="ctr"/>
          <a:lstStyle>
            <a:lvl1pPr>
              <a:defRPr sz="2800"/>
            </a:lvl1pPr>
          </a:lstStyle>
          <a:p>
            <a:r>
              <a:rPr lang="en-US"/>
              <a:t>Click to edit Master title style</a:t>
            </a:r>
          </a:p>
        </p:txBody>
      </p:sp>
      <p:sp>
        <p:nvSpPr>
          <p:cNvPr id="81923" name="Subtitle 81922"/>
          <p:cNvSpPr>
            <a:spLocks noGrp="1" noChangeArrowheads="1"/>
          </p:cNvSpPr>
          <p:nvPr>
            <p:ph type="subTitle" idx="1"/>
          </p:nvPr>
        </p:nvSpPr>
        <p:spPr>
          <a:xfrm>
            <a:off x="733425" y="4356100"/>
            <a:ext cx="8077200" cy="530225"/>
          </a:xfrm>
        </p:spPr>
        <p:txBody>
          <a:bodyPr/>
          <a:lstStyle>
            <a:lvl1pPr marL="0" indent="0">
              <a:spcBef>
                <a:spcPct val="0"/>
              </a:spcBef>
              <a:buNone/>
              <a:defRPr/>
            </a:lvl1pPr>
          </a:lstStyle>
          <a:p>
            <a:r>
              <a:rPr lang="en-US"/>
              <a:t>Click to edit Master subtitle style</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pic>
        <p:nvPicPr>
          <p:cNvPr id="2" name="Picture 1" descr="BizIntel-1_r.png"/>
          <p:cNvPicPr>
            <a:picLocks noChangeAspect="1"/>
          </p:cNvPicPr>
          <p:nvPr userDrawn="1"/>
        </p:nvPicPr>
        <p:blipFill>
          <a:blip r:embed="rId2"/>
          <a:srcRect/>
          <a:stretch>
            <a:fillRect/>
          </a:stretch>
        </p:blipFill>
        <p:spPr bwMode="auto">
          <a:xfrm>
            <a:off x="4313238" y="6035675"/>
            <a:ext cx="4371975" cy="352425"/>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3" descr="BizIntel-1_r.png"/>
          <p:cNvPicPr>
            <a:picLocks noChangeAspect="1"/>
          </p:cNvPicPr>
          <p:nvPr userDrawn="1"/>
        </p:nvPicPr>
        <p:blipFill>
          <a:blip r:embed="rId2"/>
          <a:srcRect/>
          <a:stretch>
            <a:fillRect/>
          </a:stretch>
        </p:blipFill>
        <p:spPr bwMode="auto">
          <a:xfrm>
            <a:off x="4313238" y="6035675"/>
            <a:ext cx="4371975" cy="352425"/>
          </a:xfrm>
          <a:prstGeom prst="rect">
            <a:avLst/>
          </a:prstGeom>
          <a:noFill/>
          <a:ln w="9525">
            <a:noFill/>
            <a:miter lim="800000"/>
            <a:headEnd/>
            <a:tailEnd/>
          </a:ln>
        </p:spPr>
      </p:pic>
      <p:sp>
        <p:nvSpPr>
          <p:cNvPr id="2" name="Title 1"/>
          <p:cNvSpPr>
            <a:spLocks noGrp="1"/>
          </p:cNvSpPr>
          <p:nvPr>
            <p:ph type="title"/>
          </p:nvPr>
        </p:nvSpPr>
        <p:spPr/>
        <p:txBody>
          <a:bodyPr rtlCol="0" anchor="ctr"/>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pic>
        <p:nvPicPr>
          <p:cNvPr id="4" name="Picture 3" descr="BizIntel-1_r.png"/>
          <p:cNvPicPr>
            <a:picLocks noChangeAspect="1"/>
          </p:cNvPicPr>
          <p:nvPr userDrawn="1"/>
        </p:nvPicPr>
        <p:blipFill>
          <a:blip r:embed="rId2"/>
          <a:srcRect/>
          <a:stretch>
            <a:fillRect/>
          </a:stretch>
        </p:blipFill>
        <p:spPr bwMode="auto">
          <a:xfrm>
            <a:off x="4313238" y="6035675"/>
            <a:ext cx="4371975" cy="352425"/>
          </a:xfrm>
          <a:prstGeom prst="rect">
            <a:avLst/>
          </a:prstGeom>
          <a:noFill/>
          <a:ln w="9525">
            <a:noFill/>
            <a:miter lim="800000"/>
            <a:headEnd/>
            <a:tailEnd/>
          </a:ln>
        </p:spPr>
      </p:pic>
      <p:sp>
        <p:nvSpPr>
          <p:cNvPr id="2" name="Title 1"/>
          <p:cNvSpPr>
            <a:spLocks noGrp="1"/>
          </p:cNvSpPr>
          <p:nvPr>
            <p:ph type="title"/>
          </p:nvPr>
        </p:nvSpPr>
        <p:spPr/>
        <p:txBody>
          <a:bodyPr rtlCol="0" anchor="ctr"/>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pic>
        <p:nvPicPr>
          <p:cNvPr id="6" name="Picture 6" descr="BizIntel-1_r.png"/>
          <p:cNvPicPr>
            <a:picLocks noChangeAspect="1"/>
          </p:cNvPicPr>
          <p:nvPr userDrawn="1"/>
        </p:nvPicPr>
        <p:blipFill>
          <a:blip r:embed="rId2"/>
          <a:srcRect/>
          <a:stretch>
            <a:fillRect/>
          </a:stretch>
        </p:blipFill>
        <p:spPr bwMode="auto">
          <a:xfrm>
            <a:off x="4313238" y="6035675"/>
            <a:ext cx="4371975" cy="3524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xfrm>
            <a:off x="3124200" y="6245225"/>
            <a:ext cx="2895600" cy="476250"/>
          </a:xfrm>
          <a:prstGeom prst="rect">
            <a:avLst/>
          </a:prstGeom>
        </p:spPr>
        <p:txBody>
          <a:bodyPr/>
          <a:lstStyle>
            <a:lvl1pPr>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3" name="Picture 2" descr="BizIntel-1_r.png"/>
          <p:cNvPicPr>
            <a:picLocks noChangeAspect="1"/>
          </p:cNvPicPr>
          <p:nvPr userDrawn="1"/>
        </p:nvPicPr>
        <p:blipFill>
          <a:blip r:embed="rId2"/>
          <a:srcRect/>
          <a:stretch>
            <a:fillRect/>
          </a:stretch>
        </p:blipFill>
        <p:spPr bwMode="auto">
          <a:xfrm>
            <a:off x="4313238" y="6035675"/>
            <a:ext cx="4371975" cy="352425"/>
          </a:xfrm>
          <a:prstGeom prst="rect">
            <a:avLst/>
          </a:prstGeom>
          <a:noFill/>
          <a:ln w="9525">
            <a:noFill/>
            <a:miter lim="800000"/>
            <a:headEnd/>
            <a:tailEnd/>
          </a:ln>
        </p:spPr>
      </p:pic>
      <p:sp>
        <p:nvSpPr>
          <p:cNvPr id="2" name="Title 1"/>
          <p:cNvSpPr>
            <a:spLocks noGrp="1"/>
          </p:cNvSpPr>
          <p:nvPr>
            <p:ph type="title"/>
          </p:nvPr>
        </p:nvSpPr>
        <p:spPr/>
        <p:txBody>
          <a:bodyPr rtlCol="0" anchor="ctr"/>
          <a:lstStyle/>
          <a:p>
            <a:r>
              <a:rPr lang="en-US"/>
              <a:t>Click to edit Master title style</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pic>
        <p:nvPicPr>
          <p:cNvPr id="4" name="Picture 4" descr="BizIntel-1_r.png"/>
          <p:cNvPicPr>
            <a:picLocks noChangeAspect="1"/>
          </p:cNvPicPr>
          <p:nvPr userDrawn="1"/>
        </p:nvPicPr>
        <p:blipFill>
          <a:blip r:embed="rId2"/>
          <a:srcRect/>
          <a:stretch>
            <a:fillRect/>
          </a:stretch>
        </p:blipFill>
        <p:spPr bwMode="auto">
          <a:xfrm>
            <a:off x="4313238" y="6035675"/>
            <a:ext cx="4371975" cy="3524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Table Placeholder 2"/>
          <p:cNvSpPr>
            <a:spLocks noGrp="1"/>
          </p:cNvSpPr>
          <p:nvPr>
            <p:ph type="tbl" idx="1"/>
          </p:nvPr>
        </p:nvSpPr>
        <p:spPr/>
        <p:txBody>
          <a:bodyPr/>
          <a:lstStyle/>
          <a:p>
            <a:pPr lvl="0"/>
            <a:endParaRPr lang="en-US" noProof="0"/>
          </a:p>
        </p:txBody>
      </p:sp>
      <p:sp>
        <p:nvSpPr>
          <p:cNvPr id="5" name="Footer Placeholder 4"/>
          <p:cNvSpPr>
            <a:spLocks noGrp="1"/>
          </p:cNvSpPr>
          <p:nvPr>
            <p:ph type="ftr" sz="quarter" idx="10"/>
          </p:nvPr>
        </p:nvSpPr>
        <p:spPr>
          <a:xfrm>
            <a:off x="3124200" y="6245225"/>
            <a:ext cx="2895600" cy="476250"/>
          </a:xfrm>
          <a:prstGeom prst="rect">
            <a:avLst/>
          </a:prstGeom>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Content Placeholder 2"/>
          <p:cNvSpPr>
            <a:spLocks noGrp="1"/>
          </p:cNvSpPr>
          <p:nvPr>
            <p:ph sz="half" idx="1"/>
          </p:nvPr>
        </p:nvSpPr>
        <p:spPr>
          <a:xfrm>
            <a:off x="366713" y="1416050"/>
            <a:ext cx="4129087" cy="22145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16050"/>
            <a:ext cx="4129088" cy="22145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rtlCol="0" anchor="ct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ColTx" preserve="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Text Placeholder 2"/>
          <p:cNvSpPr>
            <a:spLocks noGrp="1"/>
          </p:cNvSpPr>
          <p:nvPr>
            <p:ph type="body" sz="half" idx="1"/>
          </p:nvPr>
        </p:nvSpPr>
        <p:spPr>
          <a:xfrm>
            <a:off x="366713" y="1416050"/>
            <a:ext cx="4129087" cy="22145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416050"/>
            <a:ext cx="4129088" cy="22145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png"/><Relationship Id="rId5" Type="http://schemas.openxmlformats.org/officeDocument/2006/relationships/slideLayout" Target="../slideLayouts/slideLayout14.xml"/><Relationship Id="rId10" Type="http://schemas.openxmlformats.org/officeDocument/2006/relationships/image" Target="../media/image2.png"/><Relationship Id="rId4" Type="http://schemas.openxmlformats.org/officeDocument/2006/relationships/slideLayout" Target="../slideLayouts/slideLayout13.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92162" name="Title Placeholder 92161"/>
          <p:cNvSpPr>
            <a:spLocks noGrp="1" noChangeArrowheads="1"/>
          </p:cNvSpPr>
          <p:nvPr>
            <p:ph type="title"/>
          </p:nvPr>
        </p:nvSpPr>
        <p:spPr bwMode="auto">
          <a:xfrm>
            <a:off x="385763" y="355600"/>
            <a:ext cx="8413750" cy="6953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bodyPr>
          <a:lstStyle/>
          <a:p>
            <a:pPr lvl="0"/>
            <a:r>
              <a:rPr lang="en-US" smtClean="0"/>
              <a:t>Click to edit Title Slide</a:t>
            </a:r>
          </a:p>
        </p:txBody>
      </p:sp>
      <p:sp>
        <p:nvSpPr>
          <p:cNvPr id="92163" name="Text Placeholder 92162"/>
          <p:cNvSpPr>
            <a:spLocks noGrp="1" noChangeArrowheads="1"/>
          </p:cNvSpPr>
          <p:nvPr>
            <p:ph type="body" idx="1"/>
          </p:nvPr>
        </p:nvSpPr>
        <p:spPr bwMode="auto">
          <a:xfrm>
            <a:off x="385763" y="1422400"/>
            <a:ext cx="8410575" cy="2214563"/>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Rectangle 2051"/>
          <p:cNvSpPr>
            <a:spLocks noChangeArrowheads="1"/>
          </p:cNvSpPr>
          <p:nvPr/>
        </p:nvSpPr>
        <p:spPr bwMode="auto">
          <a:xfrm>
            <a:off x="-1588" y="0"/>
            <a:ext cx="9144001" cy="274638"/>
          </a:xfrm>
          <a:prstGeom prst="rect">
            <a:avLst/>
          </a:prstGeom>
          <a:gradFill rotWithShape="1">
            <a:gsLst>
              <a:gs pos="0">
                <a:srgbClr val="F8F8F8">
                  <a:alpha val="10001"/>
                </a:srgbClr>
              </a:gs>
              <a:gs pos="100000">
                <a:srgbClr val="DDDDDD"/>
              </a:gs>
            </a:gsLst>
            <a:lin ang="0" scaled="1"/>
          </a:gradFill>
          <a:ln w="9525">
            <a:noFill/>
            <a:miter lim="800000"/>
            <a:headEnd/>
            <a:tailEnd/>
          </a:ln>
        </p:spPr>
        <p:txBody>
          <a:bodyPr lIns="0" tIns="0" rIns="0" bIns="0" anchor="ctr">
            <a:spAutoFit/>
          </a:bodyPr>
          <a:lstStyle/>
          <a:p>
            <a:pPr>
              <a:defRPr/>
            </a:pPr>
            <a:endParaRPr lang="en-US">
              <a:solidFill>
                <a:srgbClr val="000000"/>
              </a:solidFill>
            </a:endParaRPr>
          </a:p>
        </p:txBody>
      </p:sp>
      <p:sp>
        <p:nvSpPr>
          <p:cNvPr id="92167" name="Rectangle 92166"/>
          <p:cNvSpPr>
            <a:spLocks noChangeArrowheads="1"/>
          </p:cNvSpPr>
          <p:nvPr/>
        </p:nvSpPr>
        <p:spPr bwMode="auto">
          <a:xfrm>
            <a:off x="0" y="219075"/>
            <a:ext cx="9144000" cy="77788"/>
          </a:xfrm>
          <a:prstGeom prst="rect">
            <a:avLst/>
          </a:prstGeom>
          <a:gradFill rotWithShape="1">
            <a:gsLst>
              <a:gs pos="0">
                <a:schemeClr val="bg2"/>
              </a:gs>
              <a:gs pos="100000">
                <a:schemeClr val="bg2">
                  <a:gamma/>
                  <a:tint val="0"/>
                  <a:invGamma/>
                  <a:alpha val="0"/>
                </a:schemeClr>
              </a:gs>
            </a:gsLst>
            <a:lin ang="5400000" scaled="1"/>
          </a:gradFill>
          <a:ln w="9525" cap="flat" cmpd="sng" algn="ctr">
            <a:noFill/>
            <a:prstDash val="solid"/>
            <a:miter lim="800000"/>
            <a:headEnd type="none" w="med" len="med"/>
            <a:tailEnd type="none" w="med" len="med"/>
          </a:ln>
          <a:effectLst/>
        </p:spPr>
        <p:txBody>
          <a:bodyPr lIns="0" tIns="0" rIns="0" bIns="0" anchor="ctr">
            <a:spAutoFit/>
          </a:bodyPr>
          <a:lstStyle/>
          <a:p>
            <a:pPr>
              <a:defRPr/>
            </a:pPr>
            <a:endParaRPr lang="en-US">
              <a:solidFill>
                <a:srgbClr val="000000"/>
              </a:solidFill>
            </a:endParaRPr>
          </a:p>
        </p:txBody>
      </p:sp>
      <p:pic>
        <p:nvPicPr>
          <p:cNvPr id="1030" name="Rectangle 2053"/>
          <p:cNvPicPr>
            <a:picLocks noChangeAspect="1" noChangeArrowheads="1"/>
          </p:cNvPicPr>
          <p:nvPr/>
        </p:nvPicPr>
        <p:blipFill>
          <a:blip r:embed="rId11"/>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75" r:id="rId1"/>
    <p:sldLayoutId id="2147483674" r:id="rId2"/>
    <p:sldLayoutId id="2147483673" r:id="rId3"/>
    <p:sldLayoutId id="2147483672" r:id="rId4"/>
    <p:sldLayoutId id="2147483671" r:id="rId5"/>
    <p:sldLayoutId id="2147483670" r:id="rId6"/>
    <p:sldLayoutId id="2147483669" r:id="rId7"/>
    <p:sldLayoutId id="2147483668" r:id="rId8"/>
    <p:sldLayoutId id="2147483667" r:id="rId9"/>
  </p:sldLayoutIdLst>
  <p:transition>
    <p:fade/>
  </p:transition>
  <p:timing>
    <p:tnLst>
      <p:par>
        <p:cTn id="1" dur="indefinite" restart="never" nodeType="tmRoot"/>
      </p:par>
    </p:tnLst>
  </p:timing>
  <p:hf hdr="0" ftr="0" dt="0"/>
  <p:txStyles>
    <p:titleStyle>
      <a:lvl1pPr marL="342900" indent="-342900" algn="l" defTabSz="-13873163"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Segoe Semibold"/>
          <a:ea typeface="+mj-ea"/>
          <a:cs typeface="+mj-cs"/>
        </a:defRPr>
      </a:lvl1pPr>
      <a:lvl2pPr marL="342900" indent="-342900" algn="l" defTabSz="-13873163"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Segoe Semibold"/>
        </a:defRPr>
      </a:lvl2pPr>
      <a:lvl3pPr marL="342900" indent="-342900" algn="l" defTabSz="-13873163"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Segoe Semibold"/>
        </a:defRPr>
      </a:lvl3pPr>
      <a:lvl4pPr marL="342900" indent="-342900" algn="l" defTabSz="-13873163"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Segoe Semibold"/>
        </a:defRPr>
      </a:lvl4pPr>
      <a:lvl5pPr marL="342900" indent="-342900" algn="l" defTabSz="-13873163"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Segoe Semibold"/>
        </a:defRPr>
      </a:lvl5pPr>
      <a:lvl6pPr marL="457200" algn="l" fontAlgn="base">
        <a:lnSpc>
          <a:spcPct val="90000"/>
        </a:lnSpc>
        <a:spcBef>
          <a:spcPct val="0"/>
        </a:spcBef>
        <a:spcAft>
          <a:spcPct val="0"/>
        </a:spcAft>
        <a:defRPr sz="4400">
          <a:solidFill>
            <a:schemeClr val="tx2">
              <a:alpha val="100000"/>
            </a:schemeClr>
          </a:solidFill>
          <a:effectLst>
            <a:outerShdw blurRad="38100" dist="38100" dir="2700000" algn="tl">
              <a:srgbClr val="000000">
                <a:alpha val="43137"/>
              </a:srgbClr>
            </a:outerShdw>
          </a:effectLst>
          <a:latin typeface="Segoe"/>
        </a:defRPr>
      </a:lvl6pPr>
      <a:lvl7pPr marL="914400" algn="l" fontAlgn="base">
        <a:lnSpc>
          <a:spcPct val="90000"/>
        </a:lnSpc>
        <a:spcBef>
          <a:spcPct val="0"/>
        </a:spcBef>
        <a:spcAft>
          <a:spcPct val="0"/>
        </a:spcAft>
        <a:defRPr sz="4400">
          <a:solidFill>
            <a:schemeClr val="tx2">
              <a:alpha val="100000"/>
            </a:schemeClr>
          </a:solidFill>
          <a:effectLst>
            <a:outerShdw blurRad="38100" dist="38100" dir="2700000" algn="tl">
              <a:srgbClr val="000000">
                <a:alpha val="43137"/>
              </a:srgbClr>
            </a:outerShdw>
          </a:effectLst>
          <a:latin typeface="Segoe"/>
        </a:defRPr>
      </a:lvl7pPr>
      <a:lvl8pPr marL="1371600" algn="l" fontAlgn="base">
        <a:lnSpc>
          <a:spcPct val="90000"/>
        </a:lnSpc>
        <a:spcBef>
          <a:spcPct val="0"/>
        </a:spcBef>
        <a:spcAft>
          <a:spcPct val="0"/>
        </a:spcAft>
        <a:defRPr sz="4400">
          <a:solidFill>
            <a:schemeClr val="tx2">
              <a:alpha val="100000"/>
            </a:schemeClr>
          </a:solidFill>
          <a:effectLst>
            <a:outerShdw blurRad="38100" dist="38100" dir="2700000" algn="tl">
              <a:srgbClr val="000000">
                <a:alpha val="43137"/>
              </a:srgbClr>
            </a:outerShdw>
          </a:effectLst>
          <a:latin typeface="Segoe"/>
        </a:defRPr>
      </a:lvl8pPr>
      <a:lvl9pPr marL="1828800" algn="l" fontAlgn="base">
        <a:lnSpc>
          <a:spcPct val="90000"/>
        </a:lnSpc>
        <a:spcBef>
          <a:spcPct val="0"/>
        </a:spcBef>
        <a:spcAft>
          <a:spcPct val="0"/>
        </a:spcAft>
        <a:defRPr sz="4400">
          <a:solidFill>
            <a:schemeClr val="tx2">
              <a:alpha val="100000"/>
            </a:schemeClr>
          </a:solidFill>
          <a:effectLst>
            <a:outerShdw blurRad="38100" dist="38100" dir="2700000" algn="tl">
              <a:srgbClr val="000000">
                <a:alpha val="43137"/>
              </a:srgbClr>
            </a:outerShdw>
          </a:effectLst>
          <a:latin typeface="Segoe"/>
        </a:defRPr>
      </a:lvl9pPr>
    </p:titleStyle>
    <p:bodyStyle>
      <a:lvl1pPr marL="342900" indent="-342900" algn="l" defTabSz="-13873163" rtl="0" eaLnBrk="0" fontAlgn="base" hangingPunct="0">
        <a:lnSpc>
          <a:spcPct val="90000"/>
        </a:lnSpc>
        <a:spcBef>
          <a:spcPct val="30000"/>
        </a:spcBef>
        <a:spcAft>
          <a:spcPct val="0"/>
        </a:spcAft>
        <a:buClr>
          <a:schemeClr val="tx2"/>
        </a:buClr>
        <a:buSzPct val="85000"/>
        <a:buFont typeface="Wingdings 2" pitchFamily="18" charset="2"/>
        <a:buBlip>
          <a:blip r:embed="rId12"/>
        </a:buBlip>
        <a:defRPr sz="3200">
          <a:solidFill>
            <a:schemeClr val="tx1"/>
          </a:solidFill>
          <a:effectLst>
            <a:outerShdw blurRad="38100" dist="38100" dir="2700000" algn="tl">
              <a:srgbClr val="000000"/>
            </a:outerShdw>
          </a:effectLst>
          <a:latin typeface="Segoe Semibold"/>
          <a:ea typeface="+mn-ea"/>
          <a:cs typeface="+mn-cs"/>
        </a:defRPr>
      </a:lvl1pPr>
      <a:lvl2pPr marL="742950" indent="-285750" algn="l" defTabSz="-13873163" rtl="0" eaLnBrk="0" fontAlgn="base" hangingPunct="0">
        <a:lnSpc>
          <a:spcPct val="90000"/>
        </a:lnSpc>
        <a:spcBef>
          <a:spcPct val="30000"/>
        </a:spcBef>
        <a:spcAft>
          <a:spcPct val="0"/>
        </a:spcAft>
        <a:buClr>
          <a:schemeClr val="tx2"/>
        </a:buClr>
        <a:buSzPct val="85000"/>
        <a:buFont typeface="Wingdings 2" pitchFamily="18" charset="2"/>
        <a:buBlip>
          <a:blip r:embed="rId12"/>
        </a:buBlip>
        <a:defRPr sz="2800">
          <a:solidFill>
            <a:schemeClr val="tx1"/>
          </a:solidFill>
          <a:effectLst>
            <a:outerShdw blurRad="38100" dist="38100" dir="2700000" algn="tl">
              <a:srgbClr val="000000"/>
            </a:outerShdw>
          </a:effectLst>
          <a:latin typeface="Segoe Semibold"/>
        </a:defRPr>
      </a:lvl2pPr>
      <a:lvl3pPr marL="1143000" indent="-228600" algn="l" defTabSz="-13873163" rtl="0" eaLnBrk="0" fontAlgn="base" hangingPunct="0">
        <a:lnSpc>
          <a:spcPct val="90000"/>
        </a:lnSpc>
        <a:spcBef>
          <a:spcPct val="30000"/>
        </a:spcBef>
        <a:spcAft>
          <a:spcPct val="0"/>
        </a:spcAft>
        <a:buClr>
          <a:schemeClr val="tx2"/>
        </a:buClr>
        <a:buSzPct val="85000"/>
        <a:buFont typeface="Wingdings 2" pitchFamily="18" charset="2"/>
        <a:buBlip>
          <a:blip r:embed="rId12"/>
        </a:buBlip>
        <a:defRPr sz="2400">
          <a:solidFill>
            <a:schemeClr val="tx1"/>
          </a:solidFill>
          <a:effectLst>
            <a:outerShdw blurRad="38100" dist="38100" dir="2700000" algn="tl">
              <a:srgbClr val="000000"/>
            </a:outerShdw>
          </a:effectLst>
          <a:latin typeface="Segoe Semibold"/>
        </a:defRPr>
      </a:lvl3pPr>
      <a:lvl4pPr marL="1600200" indent="-228600" algn="l" defTabSz="-13873163" rtl="0" eaLnBrk="0" fontAlgn="base" hangingPunct="0">
        <a:lnSpc>
          <a:spcPct val="90000"/>
        </a:lnSpc>
        <a:spcBef>
          <a:spcPct val="30000"/>
        </a:spcBef>
        <a:spcAft>
          <a:spcPct val="0"/>
        </a:spcAft>
        <a:buClr>
          <a:schemeClr val="tx2"/>
        </a:buClr>
        <a:buSzPct val="85000"/>
        <a:buFont typeface="Wingdings 2" pitchFamily="18" charset="2"/>
        <a:buBlip>
          <a:blip r:embed="rId12"/>
        </a:buBlip>
        <a:defRPr sz="2000">
          <a:solidFill>
            <a:schemeClr val="tx1"/>
          </a:solidFill>
          <a:effectLst>
            <a:outerShdw blurRad="38100" dist="38100" dir="2700000" algn="tl">
              <a:srgbClr val="000000"/>
            </a:outerShdw>
          </a:effectLst>
          <a:latin typeface="Segoe Semibold"/>
        </a:defRPr>
      </a:lvl4pPr>
      <a:lvl5pPr marL="2057400" indent="-228600" algn="l" defTabSz="-13873163" rtl="0" eaLnBrk="0" fontAlgn="base" hangingPunct="0">
        <a:lnSpc>
          <a:spcPct val="90000"/>
        </a:lnSpc>
        <a:spcBef>
          <a:spcPct val="30000"/>
        </a:spcBef>
        <a:spcAft>
          <a:spcPct val="0"/>
        </a:spcAft>
        <a:buClr>
          <a:schemeClr val="tx2"/>
        </a:buClr>
        <a:buSzPct val="85000"/>
        <a:buFont typeface="Wingdings 2" pitchFamily="18" charset="2"/>
        <a:buBlip>
          <a:blip r:embed="rId12"/>
        </a:buBlip>
        <a:defRPr sz="2000">
          <a:solidFill>
            <a:schemeClr val="tx1"/>
          </a:solidFill>
          <a:effectLst>
            <a:outerShdw blurRad="38100" dist="38100" dir="2700000" algn="tl">
              <a:srgbClr val="000000"/>
            </a:outerShdw>
          </a:effectLst>
          <a:latin typeface="Segoe Semibold"/>
        </a:defRPr>
      </a:lvl5pPr>
      <a:lvl6pPr marL="2755900" indent="-366713" algn="l" fontAlgn="base">
        <a:lnSpc>
          <a:spcPct val="90000"/>
        </a:lnSpc>
        <a:spcBef>
          <a:spcPct val="30000"/>
        </a:spcBef>
        <a:spcAft>
          <a:spcPct val="0"/>
        </a:spcAft>
        <a:buClr>
          <a:schemeClr val="tx2">
            <a:alpha val="100000"/>
          </a:schemeClr>
        </a:buClr>
        <a:buSzPct val="85000"/>
        <a:buFont typeface="Wingdings 2"/>
        <a:buBlip>
          <a:blip r:embed="rId13"/>
        </a:buBlip>
        <a:defRPr sz="2000">
          <a:solidFill>
            <a:schemeClr val="tx1">
              <a:alpha val="100000"/>
            </a:schemeClr>
          </a:solidFill>
          <a:effectLst>
            <a:outerShdw blurRad="38100" dist="38100" dir="2700000" algn="tl">
              <a:srgbClr val="000000">
                <a:alpha val="43137"/>
              </a:srgbClr>
            </a:outerShdw>
          </a:effectLst>
          <a:latin typeface="+mn-lt"/>
        </a:defRPr>
      </a:lvl6pPr>
      <a:lvl7pPr marL="3213100" indent="-366713" algn="l" fontAlgn="base">
        <a:lnSpc>
          <a:spcPct val="90000"/>
        </a:lnSpc>
        <a:spcBef>
          <a:spcPct val="30000"/>
        </a:spcBef>
        <a:spcAft>
          <a:spcPct val="0"/>
        </a:spcAft>
        <a:buClr>
          <a:schemeClr val="tx2">
            <a:alpha val="100000"/>
          </a:schemeClr>
        </a:buClr>
        <a:buSzPct val="85000"/>
        <a:buFont typeface="Wingdings 2"/>
        <a:buBlip>
          <a:blip r:embed="rId13"/>
        </a:buBlip>
        <a:defRPr sz="2000">
          <a:solidFill>
            <a:schemeClr val="tx1">
              <a:alpha val="100000"/>
            </a:schemeClr>
          </a:solidFill>
          <a:effectLst>
            <a:outerShdw blurRad="38100" dist="38100" dir="2700000" algn="tl">
              <a:srgbClr val="000000">
                <a:alpha val="43137"/>
              </a:srgbClr>
            </a:outerShdw>
          </a:effectLst>
          <a:latin typeface="+mn-lt"/>
        </a:defRPr>
      </a:lvl7pPr>
      <a:lvl8pPr marL="3670300" indent="-366713" algn="l" fontAlgn="base">
        <a:lnSpc>
          <a:spcPct val="90000"/>
        </a:lnSpc>
        <a:spcBef>
          <a:spcPct val="30000"/>
        </a:spcBef>
        <a:spcAft>
          <a:spcPct val="0"/>
        </a:spcAft>
        <a:buClr>
          <a:schemeClr val="tx2">
            <a:alpha val="100000"/>
          </a:schemeClr>
        </a:buClr>
        <a:buSzPct val="85000"/>
        <a:buFont typeface="Wingdings 2"/>
        <a:buBlip>
          <a:blip r:embed="rId13"/>
        </a:buBlip>
        <a:defRPr sz="2000">
          <a:solidFill>
            <a:schemeClr val="tx1">
              <a:alpha val="100000"/>
            </a:schemeClr>
          </a:solidFill>
          <a:effectLst>
            <a:outerShdw blurRad="38100" dist="38100" dir="2700000" algn="tl">
              <a:srgbClr val="000000">
                <a:alpha val="43137"/>
              </a:srgbClr>
            </a:outerShdw>
          </a:effectLst>
          <a:latin typeface="+mn-lt"/>
        </a:defRPr>
      </a:lvl8pPr>
      <a:lvl9pPr marL="4127500" indent="-366713" algn="l" fontAlgn="base">
        <a:lnSpc>
          <a:spcPct val="90000"/>
        </a:lnSpc>
        <a:spcBef>
          <a:spcPct val="30000"/>
        </a:spcBef>
        <a:spcAft>
          <a:spcPct val="0"/>
        </a:spcAft>
        <a:buClr>
          <a:schemeClr val="tx2">
            <a:alpha val="100000"/>
          </a:schemeClr>
        </a:buClr>
        <a:buSzPct val="85000"/>
        <a:buFont typeface="Wingdings 2"/>
        <a:buBlip>
          <a:blip r:embed="rId13"/>
        </a:buBlip>
        <a:defRPr sz="2000">
          <a:solidFill>
            <a:schemeClr val="tx1">
              <a:alpha val="100000"/>
            </a:schemeClr>
          </a:solidFill>
          <a:effectLst>
            <a:outerShdw blurRad="38100" dist="38100" dir="2700000" algn="tl">
              <a:srgbClr val="000000">
                <a:alpha val="43137"/>
              </a:srgbClr>
            </a:outerShdw>
          </a:effectLst>
          <a:latin typeface="+mn-lt"/>
        </a:defRPr>
      </a:lvl9pPr>
    </p:bodyStyle>
    <p:otherStyle>
      <a:lvl1pPr algn="l" eaLnBrk="0" fontAlgn="base" hangingPunct="0">
        <a:spcBef>
          <a:spcPct val="0"/>
        </a:spcBef>
        <a:spcAft>
          <a:spcPct val="0"/>
        </a:spcAft>
        <a:defRPr>
          <a:solidFill>
            <a:schemeClr val="tx1">
              <a:alpha val="100000"/>
            </a:schemeClr>
          </a:solidFill>
          <a:latin typeface="Arial"/>
        </a:defRPr>
      </a:lvl1pPr>
      <a:lvl2pPr marL="457200" algn="l" eaLnBrk="0" fontAlgn="base" hangingPunct="0">
        <a:spcBef>
          <a:spcPct val="0"/>
        </a:spcBef>
        <a:spcAft>
          <a:spcPct val="0"/>
        </a:spcAft>
        <a:defRPr>
          <a:solidFill>
            <a:schemeClr val="tx1">
              <a:alpha val="100000"/>
            </a:schemeClr>
          </a:solidFill>
          <a:latin typeface="Arial"/>
        </a:defRPr>
      </a:lvl2pPr>
      <a:lvl3pPr marL="914400" algn="l" eaLnBrk="0" fontAlgn="base" hangingPunct="0">
        <a:spcBef>
          <a:spcPct val="0"/>
        </a:spcBef>
        <a:spcAft>
          <a:spcPct val="0"/>
        </a:spcAft>
        <a:defRPr>
          <a:solidFill>
            <a:schemeClr val="tx1">
              <a:alpha val="100000"/>
            </a:schemeClr>
          </a:solidFill>
          <a:latin typeface="Arial"/>
        </a:defRPr>
      </a:lvl3pPr>
      <a:lvl4pPr marL="1371600" algn="l" eaLnBrk="0" fontAlgn="base" hangingPunct="0">
        <a:spcBef>
          <a:spcPct val="0"/>
        </a:spcBef>
        <a:spcAft>
          <a:spcPct val="0"/>
        </a:spcAft>
        <a:defRPr>
          <a:solidFill>
            <a:schemeClr val="tx1">
              <a:alpha val="100000"/>
            </a:schemeClr>
          </a:solidFill>
          <a:latin typeface="Arial"/>
        </a:defRPr>
      </a:lvl4pPr>
      <a:lvl5pPr marL="1828800" algn="l" eaLnBrk="0" fontAlgn="base" hangingPunct="0">
        <a:spcBef>
          <a:spcPct val="0"/>
        </a:spcBef>
        <a:spcAft>
          <a:spcPct val="0"/>
        </a:spcAft>
        <a:defRPr>
          <a:solidFill>
            <a:schemeClr val="tx1">
              <a:alpha val="100000"/>
            </a:schemeClr>
          </a:solidFill>
          <a:latin typeface="Arial"/>
        </a:defRPr>
      </a:lvl5pPr>
      <a:lvl6pPr marL="2286000" algn="l" eaLnBrk="0" fontAlgn="base" hangingPunct="0">
        <a:spcBef>
          <a:spcPct val="0"/>
        </a:spcBef>
        <a:spcAft>
          <a:spcPct val="0"/>
        </a:spcAft>
        <a:defRPr>
          <a:solidFill>
            <a:schemeClr val="tx1">
              <a:alpha val="100000"/>
            </a:schemeClr>
          </a:solidFill>
          <a:latin typeface="Arial"/>
        </a:defRPr>
      </a:lvl6pPr>
      <a:lvl7pPr marL="2743200" algn="l" eaLnBrk="0" fontAlgn="base" hangingPunct="0">
        <a:spcBef>
          <a:spcPct val="0"/>
        </a:spcBef>
        <a:spcAft>
          <a:spcPct val="0"/>
        </a:spcAft>
        <a:defRPr>
          <a:solidFill>
            <a:schemeClr val="tx1">
              <a:alpha val="100000"/>
            </a:schemeClr>
          </a:solidFill>
          <a:latin typeface="Arial"/>
        </a:defRPr>
      </a:lvl7pPr>
      <a:lvl8pPr marL="3200400" algn="l" eaLnBrk="0" fontAlgn="base" hangingPunct="0">
        <a:spcBef>
          <a:spcPct val="0"/>
        </a:spcBef>
        <a:spcAft>
          <a:spcPct val="0"/>
        </a:spcAft>
        <a:defRPr>
          <a:solidFill>
            <a:schemeClr val="tx1">
              <a:alpha val="100000"/>
            </a:schemeClr>
          </a:solidFill>
          <a:latin typeface="Arial"/>
        </a:defRPr>
      </a:lvl8pPr>
      <a:lvl9pPr marL="3657600" algn="l" eaLnBrk="0" fontAlgn="base" hangingPunct="0">
        <a:spcBef>
          <a:spcPct val="0"/>
        </a:spcBef>
        <a:spcAft>
          <a:spcPct val="0"/>
        </a:spcAft>
        <a:defRPr>
          <a:solidFill>
            <a:schemeClr val="tx1">
              <a:alpha val="100000"/>
            </a:schemeClr>
          </a:solidFill>
          <a:latin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2233A"/>
            </a:gs>
            <a:gs pos="100000">
              <a:srgbClr val="777777"/>
            </a:gs>
          </a:gsLst>
          <a:lin ang="5400000" scaled="1"/>
        </a:gradFill>
        <a:effectLst/>
      </p:bgPr>
    </p:bg>
    <p:spTree>
      <p:nvGrpSpPr>
        <p:cNvPr id="1" name=""/>
        <p:cNvGrpSpPr/>
        <p:nvPr/>
      </p:nvGrpSpPr>
      <p:grpSpPr>
        <a:xfrm>
          <a:off x="0" y="0"/>
          <a:ext cx="0" cy="0"/>
          <a:chOff x="0" y="0"/>
          <a:chExt cx="0" cy="0"/>
        </a:xfrm>
      </p:grpSpPr>
      <p:sp>
        <p:nvSpPr>
          <p:cNvPr id="80898" name="Title Placeholder 80897"/>
          <p:cNvSpPr>
            <a:spLocks noGrp="1" noChangeArrowheads="1"/>
          </p:cNvSpPr>
          <p:nvPr>
            <p:ph type="title"/>
          </p:nvPr>
        </p:nvSpPr>
        <p:spPr bwMode="auto">
          <a:xfrm>
            <a:off x="365125" y="355600"/>
            <a:ext cx="8413750" cy="585788"/>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bodyPr>
          <a:lstStyle/>
          <a:p>
            <a:pPr lvl="0"/>
            <a:r>
              <a:rPr lang="en-US" smtClean="0"/>
              <a:t>Click to edit Title Slide</a:t>
            </a:r>
          </a:p>
        </p:txBody>
      </p:sp>
      <p:sp>
        <p:nvSpPr>
          <p:cNvPr id="80899" name="Text Placeholder 80898"/>
          <p:cNvSpPr>
            <a:spLocks noGrp="1" noChangeArrowheads="1"/>
          </p:cNvSpPr>
          <p:nvPr>
            <p:ph type="body" idx="1"/>
          </p:nvPr>
        </p:nvSpPr>
        <p:spPr bwMode="auto">
          <a:xfrm>
            <a:off x="366713" y="1416050"/>
            <a:ext cx="8410575" cy="2214563"/>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3075"/>
          <p:cNvSpPr>
            <a:spLocks noChangeArrowheads="1"/>
          </p:cNvSpPr>
          <p:nvPr/>
        </p:nvSpPr>
        <p:spPr bwMode="auto">
          <a:xfrm>
            <a:off x="0" y="0"/>
            <a:ext cx="9144000" cy="234950"/>
          </a:xfrm>
          <a:prstGeom prst="rect">
            <a:avLst/>
          </a:prstGeom>
          <a:gradFill rotWithShape="1">
            <a:gsLst>
              <a:gs pos="0">
                <a:srgbClr val="F8F8F8">
                  <a:alpha val="10001"/>
                </a:srgbClr>
              </a:gs>
              <a:gs pos="100000">
                <a:srgbClr val="DDDDDD"/>
              </a:gs>
            </a:gsLst>
            <a:lin ang="0" scaled="1"/>
          </a:gradFill>
          <a:ln w="9525">
            <a:noFill/>
            <a:miter lim="800000"/>
            <a:headEnd/>
            <a:tailEnd/>
          </a:ln>
        </p:spPr>
        <p:txBody>
          <a:bodyPr lIns="0" tIns="0" rIns="0" bIns="0" anchor="ctr">
            <a:spAutoFit/>
          </a:bodyPr>
          <a:lstStyle/>
          <a:p>
            <a:pPr>
              <a:defRPr/>
            </a:pPr>
            <a:endParaRPr lang="en-US">
              <a:solidFill>
                <a:srgbClr val="000000"/>
              </a:solidFill>
            </a:endParaRPr>
          </a:p>
        </p:txBody>
      </p:sp>
      <p:sp>
        <p:nvSpPr>
          <p:cNvPr id="80903" name="Rectangle 80902"/>
          <p:cNvSpPr>
            <a:spLocks noChangeArrowheads="1"/>
          </p:cNvSpPr>
          <p:nvPr/>
        </p:nvSpPr>
        <p:spPr bwMode="auto">
          <a:xfrm>
            <a:off x="0" y="228600"/>
            <a:ext cx="9144000" cy="77788"/>
          </a:xfrm>
          <a:prstGeom prst="rect">
            <a:avLst/>
          </a:prstGeom>
          <a:gradFill rotWithShape="1">
            <a:gsLst>
              <a:gs pos="0">
                <a:schemeClr val="bg2"/>
              </a:gs>
              <a:gs pos="100000">
                <a:schemeClr val="bg2">
                  <a:gamma/>
                  <a:tint val="0"/>
                  <a:invGamma/>
                  <a:alpha val="0"/>
                </a:schemeClr>
              </a:gs>
            </a:gsLst>
            <a:lin ang="5400000" scaled="1"/>
          </a:gradFill>
          <a:ln w="9525" cap="flat" cmpd="sng" algn="ctr">
            <a:noFill/>
            <a:prstDash val="solid"/>
            <a:miter lim="800000"/>
            <a:headEnd type="none" w="med" len="med"/>
            <a:tailEnd type="none" w="med" len="med"/>
          </a:ln>
          <a:effectLst/>
        </p:spPr>
        <p:txBody>
          <a:bodyPr lIns="0" tIns="0" rIns="0" bIns="0" anchor="ctr">
            <a:spAutoFit/>
          </a:bodyPr>
          <a:lstStyle/>
          <a:p>
            <a:pPr>
              <a:defRPr/>
            </a:pPr>
            <a:endParaRPr lang="en-US">
              <a:solidFill>
                <a:srgbClr val="000000"/>
              </a:solidFill>
            </a:endParaRPr>
          </a:p>
        </p:txBody>
      </p:sp>
      <p:pic>
        <p:nvPicPr>
          <p:cNvPr id="11270" name="Rectangle 3077"/>
          <p:cNvPicPr>
            <a:picLocks noChangeAspect="1" noChangeArrowheads="1"/>
          </p:cNvPicPr>
          <p:nvPr/>
        </p:nvPicPr>
        <p:blipFill>
          <a:blip r:embed="rId9"/>
          <a:srcRect/>
          <a:stretch>
            <a:fillRect/>
          </a:stretch>
        </p:blipFill>
        <p:spPr bwMode="auto">
          <a:xfrm>
            <a:off x="7005638" y="5567363"/>
            <a:ext cx="1846262" cy="1166812"/>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transition>
    <p:fade/>
  </p:transition>
  <p:timing>
    <p:tnLst>
      <p:par>
        <p:cTn id="1" dur="indefinite" restart="never" nodeType="tmRoot"/>
      </p:par>
    </p:tnLst>
  </p:timing>
  <p:txStyles>
    <p:titleStyle>
      <a:lvl1pPr marL="342900" indent="-342900" algn="l" defTabSz="-13873163" rtl="0" eaLnBrk="0" fontAlgn="base" hangingPunct="0">
        <a:lnSpc>
          <a:spcPct val="90000"/>
        </a:lnSpc>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marL="342900" indent="-342900" algn="l" defTabSz="-13873163" rtl="0" eaLnBrk="0" fontAlgn="base" hangingPunct="0">
        <a:lnSpc>
          <a:spcPct val="90000"/>
        </a:lnSpc>
        <a:spcBef>
          <a:spcPct val="0"/>
        </a:spcBef>
        <a:spcAft>
          <a:spcPct val="0"/>
        </a:spcAft>
        <a:defRPr sz="3600">
          <a:solidFill>
            <a:schemeClr val="tx2"/>
          </a:solidFill>
          <a:effectLst>
            <a:outerShdw blurRad="38100" dist="38100" dir="2700000" algn="tl">
              <a:srgbClr val="000000"/>
            </a:outerShdw>
          </a:effectLst>
          <a:latin typeface="Segoe Semibold"/>
        </a:defRPr>
      </a:lvl2pPr>
      <a:lvl3pPr marL="342900" indent="-342900" algn="l" defTabSz="-13873163" rtl="0" eaLnBrk="0" fontAlgn="base" hangingPunct="0">
        <a:lnSpc>
          <a:spcPct val="90000"/>
        </a:lnSpc>
        <a:spcBef>
          <a:spcPct val="0"/>
        </a:spcBef>
        <a:spcAft>
          <a:spcPct val="0"/>
        </a:spcAft>
        <a:defRPr sz="3600">
          <a:solidFill>
            <a:schemeClr val="tx2"/>
          </a:solidFill>
          <a:effectLst>
            <a:outerShdw blurRad="38100" dist="38100" dir="2700000" algn="tl">
              <a:srgbClr val="000000"/>
            </a:outerShdw>
          </a:effectLst>
          <a:latin typeface="Segoe Semibold"/>
        </a:defRPr>
      </a:lvl3pPr>
      <a:lvl4pPr marL="342900" indent="-342900" algn="l" defTabSz="-13873163" rtl="0" eaLnBrk="0" fontAlgn="base" hangingPunct="0">
        <a:lnSpc>
          <a:spcPct val="90000"/>
        </a:lnSpc>
        <a:spcBef>
          <a:spcPct val="0"/>
        </a:spcBef>
        <a:spcAft>
          <a:spcPct val="0"/>
        </a:spcAft>
        <a:defRPr sz="3600">
          <a:solidFill>
            <a:schemeClr val="tx2"/>
          </a:solidFill>
          <a:effectLst>
            <a:outerShdw blurRad="38100" dist="38100" dir="2700000" algn="tl">
              <a:srgbClr val="000000"/>
            </a:outerShdw>
          </a:effectLst>
          <a:latin typeface="Segoe Semibold"/>
        </a:defRPr>
      </a:lvl4pPr>
      <a:lvl5pPr marL="342900" indent="-342900" algn="l" defTabSz="-13873163" rtl="0" eaLnBrk="0" fontAlgn="base" hangingPunct="0">
        <a:lnSpc>
          <a:spcPct val="90000"/>
        </a:lnSpc>
        <a:spcBef>
          <a:spcPct val="0"/>
        </a:spcBef>
        <a:spcAft>
          <a:spcPct val="0"/>
        </a:spcAft>
        <a:defRPr sz="3600">
          <a:solidFill>
            <a:schemeClr val="tx2"/>
          </a:solidFill>
          <a:effectLst>
            <a:outerShdw blurRad="38100" dist="38100" dir="2700000" algn="tl">
              <a:srgbClr val="000000"/>
            </a:outerShdw>
          </a:effectLst>
          <a:latin typeface="Segoe Semibold"/>
        </a:defRPr>
      </a:lvl5pPr>
      <a:lvl6pPr marL="457200" algn="l" fontAlgn="base">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6pPr>
      <a:lvl7pPr marL="914400" algn="l" fontAlgn="base">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7pPr>
      <a:lvl8pPr marL="1371600" algn="l" fontAlgn="base">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8pPr>
      <a:lvl9pPr marL="1828800" algn="l" fontAlgn="base">
        <a:lnSpc>
          <a:spcPct val="90000"/>
        </a:lnSpc>
        <a:spcBef>
          <a:spcPct val="0"/>
        </a:spcBef>
        <a:spcAft>
          <a:spcPct val="0"/>
        </a:spcAft>
        <a:defRPr sz="3600">
          <a:solidFill>
            <a:schemeClr val="tx2">
              <a:alpha val="100000"/>
            </a:schemeClr>
          </a:solidFill>
          <a:effectLst>
            <a:outerShdw blurRad="38100" dist="38100" dir="2700000" algn="tl">
              <a:srgbClr val="000000">
                <a:alpha val="43137"/>
              </a:srgbClr>
            </a:outerShdw>
          </a:effectLst>
          <a:latin typeface="Segoe Semibold"/>
        </a:defRPr>
      </a:lvl9pPr>
    </p:titleStyle>
    <p:bodyStyle>
      <a:lvl1pPr marL="342900" indent="-342900" algn="l" defTabSz="-13873163" rtl="0" eaLnBrk="0" fontAlgn="base" hangingPunct="0">
        <a:lnSpc>
          <a:spcPct val="90000"/>
        </a:lnSpc>
        <a:spcBef>
          <a:spcPct val="30000"/>
        </a:spcBef>
        <a:spcAft>
          <a:spcPct val="0"/>
        </a:spcAft>
        <a:buClr>
          <a:schemeClr val="tx2"/>
        </a:buClr>
        <a:buSzPct val="85000"/>
        <a:buFont typeface="Wingdings 2" pitchFamily="18" charset="2"/>
        <a:buBlip>
          <a:blip r:embed="rId10"/>
        </a:buBlip>
        <a:defRPr sz="3200">
          <a:solidFill>
            <a:schemeClr val="tx1"/>
          </a:solidFill>
          <a:effectLst>
            <a:outerShdw blurRad="38100" dist="38100" dir="2700000" algn="tl">
              <a:srgbClr val="000000"/>
            </a:outerShdw>
          </a:effectLst>
          <a:latin typeface="+mn-lt"/>
          <a:ea typeface="+mn-ea"/>
          <a:cs typeface="+mn-cs"/>
        </a:defRPr>
      </a:lvl1pPr>
      <a:lvl2pPr marL="742950" indent="-285750" algn="l" defTabSz="-13873163" rtl="0" eaLnBrk="0" fontAlgn="base" hangingPunct="0">
        <a:lnSpc>
          <a:spcPct val="90000"/>
        </a:lnSpc>
        <a:spcBef>
          <a:spcPct val="30000"/>
        </a:spcBef>
        <a:spcAft>
          <a:spcPct val="0"/>
        </a:spcAft>
        <a:buClr>
          <a:schemeClr val="tx2"/>
        </a:buClr>
        <a:buSzPct val="85000"/>
        <a:buFont typeface="Wingdings 2" pitchFamily="18" charset="2"/>
        <a:buBlip>
          <a:blip r:embed="rId10"/>
        </a:buBlip>
        <a:defRPr sz="2800">
          <a:solidFill>
            <a:schemeClr val="tx1"/>
          </a:solidFill>
          <a:effectLst>
            <a:outerShdw blurRad="38100" dist="38100" dir="2700000" algn="tl">
              <a:srgbClr val="000000"/>
            </a:outerShdw>
          </a:effectLst>
          <a:latin typeface="+mn-lt"/>
        </a:defRPr>
      </a:lvl2pPr>
      <a:lvl3pPr marL="1143000" indent="-228600" algn="l" defTabSz="-13873163" rtl="0" eaLnBrk="0" fontAlgn="base" hangingPunct="0">
        <a:lnSpc>
          <a:spcPct val="90000"/>
        </a:lnSpc>
        <a:spcBef>
          <a:spcPct val="30000"/>
        </a:spcBef>
        <a:spcAft>
          <a:spcPct val="0"/>
        </a:spcAft>
        <a:buClr>
          <a:schemeClr val="tx2"/>
        </a:buClr>
        <a:buSzPct val="85000"/>
        <a:buFont typeface="Wingdings 2" pitchFamily="18" charset="2"/>
        <a:buBlip>
          <a:blip r:embed="rId10"/>
        </a:buBlip>
        <a:defRPr sz="2400">
          <a:solidFill>
            <a:schemeClr val="tx1"/>
          </a:solidFill>
          <a:effectLst>
            <a:outerShdw blurRad="38100" dist="38100" dir="2700000" algn="tl">
              <a:srgbClr val="000000"/>
            </a:outerShdw>
          </a:effectLst>
          <a:latin typeface="+mn-lt"/>
        </a:defRPr>
      </a:lvl3pPr>
      <a:lvl4pPr marL="1600200" indent="-228600" algn="l" defTabSz="-13873163" rtl="0" eaLnBrk="0" fontAlgn="base" hangingPunct="0">
        <a:lnSpc>
          <a:spcPct val="90000"/>
        </a:lnSpc>
        <a:spcBef>
          <a:spcPct val="30000"/>
        </a:spcBef>
        <a:spcAft>
          <a:spcPct val="0"/>
        </a:spcAft>
        <a:buClr>
          <a:schemeClr val="tx2"/>
        </a:buClr>
        <a:buSzPct val="85000"/>
        <a:buFont typeface="Wingdings 2" pitchFamily="18" charset="2"/>
        <a:buBlip>
          <a:blip r:embed="rId10"/>
        </a:buBlip>
        <a:defRPr sz="2000">
          <a:solidFill>
            <a:schemeClr val="tx1"/>
          </a:solidFill>
          <a:effectLst>
            <a:outerShdw blurRad="38100" dist="38100" dir="2700000" algn="tl">
              <a:srgbClr val="000000"/>
            </a:outerShdw>
          </a:effectLst>
          <a:latin typeface="+mn-lt"/>
        </a:defRPr>
      </a:lvl4pPr>
      <a:lvl5pPr marL="2057400" indent="-228600" algn="l" defTabSz="-13873163" rtl="0" eaLnBrk="0" fontAlgn="base" hangingPunct="0">
        <a:lnSpc>
          <a:spcPct val="90000"/>
        </a:lnSpc>
        <a:spcBef>
          <a:spcPct val="30000"/>
        </a:spcBef>
        <a:spcAft>
          <a:spcPct val="0"/>
        </a:spcAft>
        <a:buClr>
          <a:schemeClr val="tx2"/>
        </a:buClr>
        <a:buSzPct val="85000"/>
        <a:buFont typeface="Wingdings 2" pitchFamily="18" charset="2"/>
        <a:buBlip>
          <a:blip r:embed="rId10"/>
        </a:buBlip>
        <a:defRPr sz="2000">
          <a:solidFill>
            <a:schemeClr val="tx1"/>
          </a:solidFill>
          <a:effectLst>
            <a:outerShdw blurRad="38100" dist="38100" dir="2700000" algn="tl">
              <a:srgbClr val="000000"/>
            </a:outerShdw>
          </a:effectLst>
          <a:latin typeface="+mn-lt"/>
        </a:defRPr>
      </a:lvl5pPr>
      <a:lvl6pPr marL="2455863" indent="-403225" algn="l" fontAlgn="base">
        <a:lnSpc>
          <a:spcPct val="90000"/>
        </a:lnSpc>
        <a:spcBef>
          <a:spcPct val="30000"/>
        </a:spcBef>
        <a:spcAft>
          <a:spcPct val="0"/>
        </a:spcAft>
        <a:buClr>
          <a:schemeClr val="tx2">
            <a:alpha val="100000"/>
          </a:schemeClr>
        </a:buClr>
        <a:buSzPct val="85000"/>
        <a:buFont typeface="Wingdings 2"/>
        <a:buBlip>
          <a:blip r:embed="rId11"/>
        </a:buBlip>
        <a:defRPr sz="2000">
          <a:solidFill>
            <a:schemeClr val="tx1">
              <a:alpha val="100000"/>
            </a:schemeClr>
          </a:solidFill>
          <a:effectLst>
            <a:outerShdw blurRad="38100" dist="38100" dir="2700000" algn="tl">
              <a:srgbClr val="000000">
                <a:alpha val="43137"/>
              </a:srgbClr>
            </a:outerShdw>
          </a:effectLst>
          <a:latin typeface="+mn-lt"/>
        </a:defRPr>
      </a:lvl6pPr>
      <a:lvl7pPr marL="2913063" indent="-403225" algn="l" fontAlgn="base">
        <a:lnSpc>
          <a:spcPct val="90000"/>
        </a:lnSpc>
        <a:spcBef>
          <a:spcPct val="30000"/>
        </a:spcBef>
        <a:spcAft>
          <a:spcPct val="0"/>
        </a:spcAft>
        <a:buClr>
          <a:schemeClr val="tx2">
            <a:alpha val="100000"/>
          </a:schemeClr>
        </a:buClr>
        <a:buSzPct val="85000"/>
        <a:buFont typeface="Wingdings 2"/>
        <a:buBlip>
          <a:blip r:embed="rId11"/>
        </a:buBlip>
        <a:defRPr sz="2000">
          <a:solidFill>
            <a:schemeClr val="tx1">
              <a:alpha val="100000"/>
            </a:schemeClr>
          </a:solidFill>
          <a:effectLst>
            <a:outerShdw blurRad="38100" dist="38100" dir="2700000" algn="tl">
              <a:srgbClr val="000000">
                <a:alpha val="43137"/>
              </a:srgbClr>
            </a:outerShdw>
          </a:effectLst>
          <a:latin typeface="+mn-lt"/>
        </a:defRPr>
      </a:lvl7pPr>
      <a:lvl8pPr marL="3370263" indent="-403225" algn="l" fontAlgn="base">
        <a:lnSpc>
          <a:spcPct val="90000"/>
        </a:lnSpc>
        <a:spcBef>
          <a:spcPct val="30000"/>
        </a:spcBef>
        <a:spcAft>
          <a:spcPct val="0"/>
        </a:spcAft>
        <a:buClr>
          <a:schemeClr val="tx2">
            <a:alpha val="100000"/>
          </a:schemeClr>
        </a:buClr>
        <a:buSzPct val="85000"/>
        <a:buFont typeface="Wingdings 2"/>
        <a:buBlip>
          <a:blip r:embed="rId11"/>
        </a:buBlip>
        <a:defRPr sz="2000">
          <a:solidFill>
            <a:schemeClr val="tx1">
              <a:alpha val="100000"/>
            </a:schemeClr>
          </a:solidFill>
          <a:effectLst>
            <a:outerShdw blurRad="38100" dist="38100" dir="2700000" algn="tl">
              <a:srgbClr val="000000">
                <a:alpha val="43137"/>
              </a:srgbClr>
            </a:outerShdw>
          </a:effectLst>
          <a:latin typeface="+mn-lt"/>
        </a:defRPr>
      </a:lvl8pPr>
      <a:lvl9pPr marL="3827463" indent="-403225" algn="l" fontAlgn="base">
        <a:lnSpc>
          <a:spcPct val="90000"/>
        </a:lnSpc>
        <a:spcBef>
          <a:spcPct val="30000"/>
        </a:spcBef>
        <a:spcAft>
          <a:spcPct val="0"/>
        </a:spcAft>
        <a:buClr>
          <a:schemeClr val="tx2">
            <a:alpha val="100000"/>
          </a:schemeClr>
        </a:buClr>
        <a:buSzPct val="85000"/>
        <a:buFont typeface="Wingdings 2"/>
        <a:buBlip>
          <a:blip r:embed="rId11"/>
        </a:buBlip>
        <a:defRPr sz="2000">
          <a:solidFill>
            <a:schemeClr val="tx1">
              <a:alpha val="100000"/>
            </a:schemeClr>
          </a:solidFill>
          <a:effectLst>
            <a:outerShdw blurRad="38100" dist="38100" dir="2700000" algn="tl">
              <a:srgbClr val="000000">
                <a:alpha val="43137"/>
              </a:srgbClr>
            </a:outerShdw>
          </a:effectLst>
          <a:latin typeface="+mn-lt"/>
        </a:defRPr>
      </a:lvl9pPr>
    </p:bodyStyle>
    <p:otherStyle>
      <a:lvl1pPr algn="l" eaLnBrk="0" fontAlgn="base" hangingPunct="0">
        <a:spcBef>
          <a:spcPct val="0"/>
        </a:spcBef>
        <a:spcAft>
          <a:spcPct val="0"/>
        </a:spcAft>
        <a:defRPr>
          <a:solidFill>
            <a:schemeClr val="tx1">
              <a:alpha val="100000"/>
            </a:schemeClr>
          </a:solidFill>
          <a:latin typeface="Arial"/>
        </a:defRPr>
      </a:lvl1pPr>
      <a:lvl2pPr marL="457200" algn="l" eaLnBrk="0" fontAlgn="base" hangingPunct="0">
        <a:spcBef>
          <a:spcPct val="0"/>
        </a:spcBef>
        <a:spcAft>
          <a:spcPct val="0"/>
        </a:spcAft>
        <a:defRPr>
          <a:solidFill>
            <a:schemeClr val="tx1">
              <a:alpha val="100000"/>
            </a:schemeClr>
          </a:solidFill>
          <a:latin typeface="Arial"/>
        </a:defRPr>
      </a:lvl2pPr>
      <a:lvl3pPr marL="914400" algn="l" eaLnBrk="0" fontAlgn="base" hangingPunct="0">
        <a:spcBef>
          <a:spcPct val="0"/>
        </a:spcBef>
        <a:spcAft>
          <a:spcPct val="0"/>
        </a:spcAft>
        <a:defRPr>
          <a:solidFill>
            <a:schemeClr val="tx1">
              <a:alpha val="100000"/>
            </a:schemeClr>
          </a:solidFill>
          <a:latin typeface="Arial"/>
        </a:defRPr>
      </a:lvl3pPr>
      <a:lvl4pPr marL="1371600" algn="l" eaLnBrk="0" fontAlgn="base" hangingPunct="0">
        <a:spcBef>
          <a:spcPct val="0"/>
        </a:spcBef>
        <a:spcAft>
          <a:spcPct val="0"/>
        </a:spcAft>
        <a:defRPr>
          <a:solidFill>
            <a:schemeClr val="tx1">
              <a:alpha val="100000"/>
            </a:schemeClr>
          </a:solidFill>
          <a:latin typeface="Arial"/>
        </a:defRPr>
      </a:lvl4pPr>
      <a:lvl5pPr marL="1828800" algn="l" eaLnBrk="0" fontAlgn="base" hangingPunct="0">
        <a:spcBef>
          <a:spcPct val="0"/>
        </a:spcBef>
        <a:spcAft>
          <a:spcPct val="0"/>
        </a:spcAft>
        <a:defRPr>
          <a:solidFill>
            <a:schemeClr val="tx1">
              <a:alpha val="100000"/>
            </a:schemeClr>
          </a:solidFill>
          <a:latin typeface="Arial"/>
        </a:defRPr>
      </a:lvl5pPr>
      <a:lvl6pPr marL="2286000" algn="l" eaLnBrk="0" fontAlgn="base" hangingPunct="0">
        <a:spcBef>
          <a:spcPct val="0"/>
        </a:spcBef>
        <a:spcAft>
          <a:spcPct val="0"/>
        </a:spcAft>
        <a:defRPr>
          <a:solidFill>
            <a:schemeClr val="tx1">
              <a:alpha val="100000"/>
            </a:schemeClr>
          </a:solidFill>
          <a:latin typeface="Arial"/>
        </a:defRPr>
      </a:lvl6pPr>
      <a:lvl7pPr marL="2743200" algn="l" eaLnBrk="0" fontAlgn="base" hangingPunct="0">
        <a:spcBef>
          <a:spcPct val="0"/>
        </a:spcBef>
        <a:spcAft>
          <a:spcPct val="0"/>
        </a:spcAft>
        <a:defRPr>
          <a:solidFill>
            <a:schemeClr val="tx1">
              <a:alpha val="100000"/>
            </a:schemeClr>
          </a:solidFill>
          <a:latin typeface="Arial"/>
        </a:defRPr>
      </a:lvl7pPr>
      <a:lvl8pPr marL="3200400" algn="l" eaLnBrk="0" fontAlgn="base" hangingPunct="0">
        <a:spcBef>
          <a:spcPct val="0"/>
        </a:spcBef>
        <a:spcAft>
          <a:spcPct val="0"/>
        </a:spcAft>
        <a:defRPr>
          <a:solidFill>
            <a:schemeClr val="tx1">
              <a:alpha val="100000"/>
            </a:schemeClr>
          </a:solidFill>
          <a:latin typeface="Arial"/>
        </a:defRPr>
      </a:lvl8pPr>
      <a:lvl9pPr marL="3657600" algn="l" eaLnBrk="0" fontAlgn="base" hangingPunct="0">
        <a:spcBef>
          <a:spcPct val="0"/>
        </a:spcBef>
        <a:spcAft>
          <a:spcPct val="0"/>
        </a:spcAft>
        <a:defRPr>
          <a:solidFill>
            <a:schemeClr val="tx1">
              <a:alpha val="100000"/>
            </a:schemeClr>
          </a:solidFill>
          <a:latin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slideLayout" Target="../slideLayouts/slideLayout12.xml"/><Relationship Id="rId6" Type="http://schemas.openxmlformats.org/officeDocument/2006/relationships/image" Target="../media/image21.wmf"/><Relationship Id="rId11" Type="http://schemas.openxmlformats.org/officeDocument/2006/relationships/image" Target="../media/image26.wmf"/><Relationship Id="rId5" Type="http://schemas.openxmlformats.org/officeDocument/2006/relationships/image" Target="../media/image20.wmf"/><Relationship Id="rId10" Type="http://schemas.openxmlformats.org/officeDocument/2006/relationships/image" Target="../media/image25.wmf"/><Relationship Id="rId4" Type="http://schemas.openxmlformats.org/officeDocument/2006/relationships/image" Target="../media/image19.wmf"/><Relationship Id="rId9" Type="http://schemas.openxmlformats.org/officeDocument/2006/relationships/image" Target="../media/image24.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hyperlink" Target="http://www.amazon.com/gp/product/0471224081/102-8129517-3654545?ie=UTF8" TargetMode="External"/><Relationship Id="rId4" Type="http://schemas.openxmlformats.org/officeDocument/2006/relationships/image" Target="../media/image28.wmf"/></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hyperlink" Target="http://www.amazon.com/gp/product/0471224081/102-8129517-3654545?ie=UTF8" TargetMode="External"/><Relationship Id="rId4" Type="http://schemas.openxmlformats.org/officeDocument/2006/relationships/image" Target="../media/image28.wmf"/></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hyperlink" Target="http://www.amazon.com/gp/product/0471224081/102-8129517-3654545?ie=UTF8" TargetMode="External"/><Relationship Id="rId4" Type="http://schemas.openxmlformats.org/officeDocument/2006/relationships/image" Target="../media/image28.wmf"/></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notesSlide" Target="../notesSlides/notesSlide13.xml"/><Relationship Id="rId7" Type="http://schemas.openxmlformats.org/officeDocument/2006/relationships/image" Target="../media/image33.png"/><Relationship Id="rId12" Type="http://schemas.openxmlformats.org/officeDocument/2006/relationships/image" Target="../media/image38.jpeg"/><Relationship Id="rId2" Type="http://schemas.openxmlformats.org/officeDocument/2006/relationships/slideLayout" Target="../slideLayouts/slideLayout14.xml"/><Relationship Id="rId16" Type="http://schemas.openxmlformats.org/officeDocument/2006/relationships/oleObject" Target="../embeddings/oleObject4.bin"/><Relationship Id="rId1" Type="http://schemas.openxmlformats.org/officeDocument/2006/relationships/vmlDrawing" Target="../drawings/vmlDrawing1.v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oleObject" Target="../embeddings/oleObject2.bin"/><Relationship Id="rId15" Type="http://schemas.openxmlformats.org/officeDocument/2006/relationships/oleObject" Target="../embeddings/oleObject3.bin"/><Relationship Id="rId10" Type="http://schemas.openxmlformats.org/officeDocument/2006/relationships/image" Target="../media/image36.png"/><Relationship Id="rId4" Type="http://schemas.openxmlformats.org/officeDocument/2006/relationships/oleObject" Target="../embeddings/oleObject1.bin"/><Relationship Id="rId9" Type="http://schemas.openxmlformats.org/officeDocument/2006/relationships/image" Target="../media/image35.png"/><Relationship Id="rId1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hyperlink" Target="http://www.amazon.com/gp/product/0471224081/102-8129517-3654545?ie=UTF8" TargetMode="External"/><Relationship Id="rId4" Type="http://schemas.openxmlformats.org/officeDocument/2006/relationships/image" Target="../media/image28.wmf"/></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15.xml"/><Relationship Id="rId7" Type="http://schemas.openxmlformats.org/officeDocument/2006/relationships/image" Target="../media/image34.png"/><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36.png"/><Relationship Id="rId11" Type="http://schemas.openxmlformats.org/officeDocument/2006/relationships/image" Target="../media/image42.png"/><Relationship Id="rId5" Type="http://schemas.openxmlformats.org/officeDocument/2006/relationships/oleObject" Target="../embeddings/oleObject6.bin"/><Relationship Id="rId10" Type="http://schemas.openxmlformats.org/officeDocument/2006/relationships/image" Target="../media/image41.png"/><Relationship Id="rId4" Type="http://schemas.openxmlformats.org/officeDocument/2006/relationships/oleObject" Target="../embeddings/oleObject5.bin"/><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wmf"/><Relationship Id="rId18" Type="http://schemas.openxmlformats.org/officeDocument/2006/relationships/image" Target="../media/image65.png"/><Relationship Id="rId26" Type="http://schemas.openxmlformats.org/officeDocument/2006/relationships/image" Target="../media/image73.jpeg"/><Relationship Id="rId3" Type="http://schemas.openxmlformats.org/officeDocument/2006/relationships/image" Target="../media/image51.png"/><Relationship Id="rId21" Type="http://schemas.openxmlformats.org/officeDocument/2006/relationships/image" Target="../media/image68.pn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4.png"/><Relationship Id="rId25" Type="http://schemas.openxmlformats.org/officeDocument/2006/relationships/image" Target="../media/image72.png"/><Relationship Id="rId2" Type="http://schemas.openxmlformats.org/officeDocument/2006/relationships/notesSlide" Target="../notesSlides/notesSlide22.xml"/><Relationship Id="rId16" Type="http://schemas.openxmlformats.org/officeDocument/2006/relationships/image" Target="../media/image63.png"/><Relationship Id="rId20" Type="http://schemas.openxmlformats.org/officeDocument/2006/relationships/image" Target="../media/image67.png"/><Relationship Id="rId1" Type="http://schemas.openxmlformats.org/officeDocument/2006/relationships/slideLayout" Target="../slideLayouts/slideLayout15.xml"/><Relationship Id="rId6" Type="http://schemas.openxmlformats.org/officeDocument/2006/relationships/image" Target="../media/image53.png"/><Relationship Id="rId11" Type="http://schemas.openxmlformats.org/officeDocument/2006/relationships/image" Target="../media/image58.png"/><Relationship Id="rId24" Type="http://schemas.openxmlformats.org/officeDocument/2006/relationships/image" Target="../media/image71.png"/><Relationship Id="rId5" Type="http://schemas.openxmlformats.org/officeDocument/2006/relationships/hyperlink" Target="http://www2.ubu.es/eps/Hora/HORARIOS_AT_(05-06).xls" TargetMode="External"/><Relationship Id="rId15" Type="http://schemas.openxmlformats.org/officeDocument/2006/relationships/image" Target="../media/image62.png"/><Relationship Id="rId23" Type="http://schemas.openxmlformats.org/officeDocument/2006/relationships/image" Target="../media/image70.png"/><Relationship Id="rId28" Type="http://schemas.openxmlformats.org/officeDocument/2006/relationships/image" Target="../media/image75.png"/><Relationship Id="rId10" Type="http://schemas.openxmlformats.org/officeDocument/2006/relationships/image" Target="../media/image57.png"/><Relationship Id="rId19" Type="http://schemas.openxmlformats.org/officeDocument/2006/relationships/image" Target="../media/image66.png"/><Relationship Id="rId4" Type="http://schemas.openxmlformats.org/officeDocument/2006/relationships/image" Target="../media/image52.png"/><Relationship Id="rId9" Type="http://schemas.openxmlformats.org/officeDocument/2006/relationships/image" Target="../media/image56.png"/><Relationship Id="rId14" Type="http://schemas.openxmlformats.org/officeDocument/2006/relationships/image" Target="../media/image61.png"/><Relationship Id="rId22" Type="http://schemas.openxmlformats.org/officeDocument/2006/relationships/image" Target="../media/image69.jpeg"/><Relationship Id="rId27" Type="http://schemas.openxmlformats.org/officeDocument/2006/relationships/image" Target="../media/image74.png"/></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6.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1.xml"/><Relationship Id="rId1" Type="http://schemas.openxmlformats.org/officeDocument/2006/relationships/tags" Target="../tags/tag3.xml"/><Relationship Id="rId5" Type="http://schemas.openxmlformats.org/officeDocument/2006/relationships/image" Target="../media/image14.png"/><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harepoint/sites/pps/Lists/Market%20Sizing/DispForm.aspx?ID=2&amp;Source=http://sharepoint/sites/pps/default.aspx"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www.amazon.com/gp/product/0471224081/102-8129517-3654545?ie=UTF8"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258763" y="1600200"/>
            <a:ext cx="8885237" cy="2308225"/>
          </a:xfrm>
          <a:prstGeom prst="rect">
            <a:avLst/>
          </a:prstGeom>
          <a:noFill/>
          <a:ln w="12700" cap="flat" cmpd="sng" algn="ctr">
            <a:noFill/>
            <a:prstDash val="solid"/>
            <a:miter lim="800000"/>
            <a:headEnd type="none" w="sm" len="sm"/>
            <a:tailEnd type="none" w="sm" len="sm"/>
          </a:ln>
          <a:effectLst>
            <a:outerShdw dist="12700" dir="5400000" algn="ctr" rotWithShape="0">
              <a:srgbClr val="000000">
                <a:alpha val="50000"/>
              </a:srgbClr>
            </a:outerShdw>
          </a:effectLst>
        </p:spPr>
        <p:txBody>
          <a:bodyPr>
            <a:spAutoFit/>
          </a:bodyPr>
          <a:lstStyle/>
          <a:p>
            <a:pPr algn="ctr" eaLnBrk="0" hangingPunct="0">
              <a:defRPr/>
            </a:pPr>
            <a:endParaRPr lang="en-US" sz="4400" dirty="0">
              <a:solidFill>
                <a:schemeClr val="bg1"/>
              </a:solidFill>
              <a:latin typeface="Segoe Semibold" pitchFamily="34" charset="0"/>
            </a:endParaRPr>
          </a:p>
          <a:p>
            <a:pPr eaLnBrk="0" hangingPunct="0">
              <a:defRPr/>
            </a:pPr>
            <a:endParaRPr lang="en-US" sz="4400" dirty="0">
              <a:solidFill>
                <a:schemeClr val="bg1">
                  <a:alpha val="100000"/>
                </a:schemeClr>
              </a:solidFill>
              <a:latin typeface="Segoe Semibold"/>
            </a:endParaRPr>
          </a:p>
          <a:p>
            <a:pPr algn="r" eaLnBrk="0" hangingPunct="0">
              <a:defRPr/>
            </a:pPr>
            <a:endParaRPr lang="en-US" sz="2800" dirty="0">
              <a:solidFill>
                <a:schemeClr val="bg1">
                  <a:alpha val="100000"/>
                </a:schemeClr>
              </a:solidFill>
              <a:latin typeface="Segoe Semibold"/>
            </a:endParaRPr>
          </a:p>
          <a:p>
            <a:pPr algn="r" eaLnBrk="0" hangingPunct="0">
              <a:defRPr/>
            </a:pPr>
            <a:endParaRPr lang="en-US" sz="2800" dirty="0">
              <a:solidFill>
                <a:schemeClr val="bg1">
                  <a:alpha val="100000"/>
                </a:schemeClr>
              </a:solidFill>
              <a:latin typeface="Segoe Semibold"/>
            </a:endParaRPr>
          </a:p>
        </p:txBody>
      </p:sp>
      <p:sp>
        <p:nvSpPr>
          <p:cNvPr id="4" name="Title 3"/>
          <p:cNvSpPr>
            <a:spLocks noGrp="1"/>
          </p:cNvSpPr>
          <p:nvPr>
            <p:ph type="title"/>
          </p:nvPr>
        </p:nvSpPr>
        <p:spPr>
          <a:xfrm>
            <a:off x="298450" y="2270125"/>
            <a:ext cx="8413750" cy="2335213"/>
          </a:xfrm>
        </p:spPr>
        <p:txBody>
          <a:bodyPr/>
          <a:lstStyle/>
          <a:p>
            <a:pPr>
              <a:defRPr/>
            </a:pPr>
            <a:r>
              <a:rPr lang="en-US" sz="5400" dirty="0" smtClean="0"/>
              <a:t>	Microsoft Office</a:t>
            </a:r>
            <a:br>
              <a:rPr lang="en-US" sz="5400" dirty="0" smtClean="0"/>
            </a:br>
            <a:r>
              <a:rPr lang="en-US" sz="5400" dirty="0" smtClean="0"/>
              <a:t>PerformancePoint </a:t>
            </a:r>
            <a:r>
              <a:rPr lang="en-US" sz="5400" baseline="30000" dirty="0" smtClean="0"/>
              <a:t>TM</a:t>
            </a:r>
            <a:r>
              <a:rPr lang="en-US" sz="5400" dirty="0" smtClean="0"/>
              <a:t> Server 2007</a:t>
            </a:r>
            <a:endParaRPr lang="en-US" sz="54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Title 1"/>
          <p:cNvSpPr>
            <a:spLocks noGrp="1"/>
          </p:cNvSpPr>
          <p:nvPr>
            <p:ph type="title"/>
          </p:nvPr>
        </p:nvSpPr>
        <p:spPr>
          <a:xfrm>
            <a:off x="1588" y="6350"/>
            <a:ext cx="8413750" cy="585788"/>
          </a:xfrm>
        </p:spPr>
        <p:txBody>
          <a:bodyPr/>
          <a:lstStyle/>
          <a:p>
            <a:pPr>
              <a:defRPr/>
            </a:pPr>
            <a:r>
              <a:rPr lang="en-US" dirty="0" smtClean="0"/>
              <a:t>Limited Participation &amp; Usage</a:t>
            </a:r>
          </a:p>
        </p:txBody>
      </p:sp>
      <p:sp>
        <p:nvSpPr>
          <p:cNvPr id="5" name="Rounded Rectangle 4"/>
          <p:cNvSpPr/>
          <p:nvPr/>
        </p:nvSpPr>
        <p:spPr bwMode="auto">
          <a:xfrm>
            <a:off x="152400" y="2971800"/>
            <a:ext cx="2286000" cy="1828800"/>
          </a:xfrm>
          <a:prstGeom prst="roundRect">
            <a:avLst/>
          </a:prstGeom>
          <a:solidFill>
            <a:srgbClr val="00B0F0"/>
          </a:solidFill>
          <a:ln w="12700" cap="flat" cmpd="sng" algn="ctr">
            <a:noFill/>
            <a:prstDash val="solid"/>
            <a:round/>
            <a:headEnd type="none" w="sm" len="sm"/>
            <a:tailEnd type="none" w="sm" len="sm"/>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anchor="ctr"/>
          <a:lstStyle/>
          <a:p>
            <a:pPr eaLnBrk="0" hangingPunct="0">
              <a:defRPr/>
            </a:pPr>
            <a:endParaRPr lang="en-US">
              <a:solidFill>
                <a:schemeClr val="tx1">
                  <a:alpha val="100000"/>
                </a:schemeClr>
              </a:solidFill>
              <a:latin typeface="Segoe"/>
            </a:endParaRPr>
          </a:p>
        </p:txBody>
      </p:sp>
      <p:pic>
        <p:nvPicPr>
          <p:cNvPr id="1026" name="Picture 2" descr="C:\Program Files\Microsoft Office\MEDIA\CAGCAT10\j0292020.wmf"/>
          <p:cNvPicPr>
            <a:picLocks noChangeAspect="1" noChangeArrowheads="1"/>
          </p:cNvPicPr>
          <p:nvPr/>
        </p:nvPicPr>
        <p:blipFill>
          <a:blip r:embed="rId2"/>
          <a:srcRect/>
          <a:stretch>
            <a:fillRect/>
          </a:stretch>
        </p:blipFill>
        <p:spPr bwMode="auto">
          <a:xfrm>
            <a:off x="457200" y="1295400"/>
            <a:ext cx="1093994" cy="1038225"/>
          </a:xfrm>
          <a:prstGeom prst="rect">
            <a:avLst/>
          </a:prstGeom>
          <a:noFill/>
          <a:ln>
            <a:solidFill>
              <a:schemeClr val="accent2"/>
            </a:solidFill>
          </a:ln>
          <a:effectLst>
            <a:glow rad="101600">
              <a:schemeClr val="accent1">
                <a:satMod val="175000"/>
                <a:alpha val="40000"/>
              </a:schemeClr>
            </a:glow>
          </a:effectLst>
        </p:spPr>
      </p:pic>
      <p:pic>
        <p:nvPicPr>
          <p:cNvPr id="1029" name="Picture 5" descr="C:\Documents and Settings\michaels\Local Settings\Temporary Internet Files\Content.IE5\8RWFM38B\MCj02920140000[1].wmf"/>
          <p:cNvPicPr>
            <a:picLocks noChangeAspect="1" noChangeArrowheads="1"/>
          </p:cNvPicPr>
          <p:nvPr/>
        </p:nvPicPr>
        <p:blipFill>
          <a:blip r:embed="rId3"/>
          <a:srcRect/>
          <a:stretch>
            <a:fillRect/>
          </a:stretch>
        </p:blipFill>
        <p:spPr bwMode="auto">
          <a:xfrm>
            <a:off x="3429000" y="1143000"/>
            <a:ext cx="1066800" cy="1080893"/>
          </a:xfrm>
          <a:prstGeom prst="rect">
            <a:avLst/>
          </a:prstGeom>
          <a:noFill/>
          <a:effectLst>
            <a:glow rad="101600">
              <a:schemeClr val="accent1">
                <a:satMod val="175000"/>
                <a:alpha val="40000"/>
              </a:schemeClr>
            </a:glow>
          </a:effectLst>
        </p:spPr>
      </p:pic>
      <p:sp>
        <p:nvSpPr>
          <p:cNvPr id="38917" name="TextBox 8"/>
          <p:cNvSpPr txBox="1">
            <a:spLocks noChangeArrowheads="1"/>
          </p:cNvSpPr>
          <p:nvPr/>
        </p:nvSpPr>
        <p:spPr bwMode="auto">
          <a:xfrm>
            <a:off x="457200" y="3403600"/>
            <a:ext cx="1679575" cy="1016000"/>
          </a:xfrm>
          <a:prstGeom prst="rect">
            <a:avLst/>
          </a:prstGeom>
          <a:noFill/>
          <a:ln w="9525">
            <a:noFill/>
            <a:miter lim="800000"/>
            <a:headEnd/>
            <a:tailEnd/>
          </a:ln>
        </p:spPr>
        <p:txBody>
          <a:bodyPr wrap="none">
            <a:spAutoFit/>
          </a:bodyPr>
          <a:lstStyle/>
          <a:p>
            <a:pPr algn="ctr"/>
            <a:r>
              <a:rPr lang="en-US" sz="2000">
                <a:solidFill>
                  <a:schemeClr val="bg1"/>
                </a:solidFill>
              </a:rPr>
              <a:t>Performance</a:t>
            </a:r>
          </a:p>
          <a:p>
            <a:pPr algn="ctr"/>
            <a:r>
              <a:rPr lang="en-US" sz="2000">
                <a:solidFill>
                  <a:schemeClr val="bg1"/>
                </a:solidFill>
              </a:rPr>
              <a:t>Management</a:t>
            </a:r>
          </a:p>
          <a:p>
            <a:pPr algn="ctr"/>
            <a:r>
              <a:rPr lang="en-US" sz="2000">
                <a:solidFill>
                  <a:schemeClr val="bg1"/>
                </a:solidFill>
              </a:rPr>
              <a:t>Applications</a:t>
            </a:r>
          </a:p>
        </p:txBody>
      </p:sp>
      <p:pic>
        <p:nvPicPr>
          <p:cNvPr id="1036" name="Picture 12" descr="C:\Documents and Settings\michaels\Local Settings\Temporary Internet Files\Content.IE5\8TEJS9QF\MCj03012420000[1].wmf"/>
          <p:cNvPicPr>
            <a:picLocks noChangeAspect="1" noChangeArrowheads="1"/>
          </p:cNvPicPr>
          <p:nvPr/>
        </p:nvPicPr>
        <p:blipFill>
          <a:blip r:embed="rId4"/>
          <a:srcRect/>
          <a:stretch>
            <a:fillRect/>
          </a:stretch>
        </p:blipFill>
        <p:spPr bwMode="auto">
          <a:xfrm>
            <a:off x="1676400" y="5486400"/>
            <a:ext cx="1147957" cy="1143000"/>
          </a:xfrm>
          <a:prstGeom prst="rect">
            <a:avLst/>
          </a:prstGeom>
          <a:noFill/>
          <a:effectLst>
            <a:glow rad="63500">
              <a:schemeClr val="accent2">
                <a:satMod val="175000"/>
                <a:alpha val="40000"/>
              </a:schemeClr>
            </a:glow>
          </a:effectLst>
        </p:spPr>
      </p:pic>
      <p:pic>
        <p:nvPicPr>
          <p:cNvPr id="1037" name="Picture 13" descr="C:\Documents and Settings\michaels\Local Settings\Temporary Internet Files\Content.IE5\EDCXFD5T\MCj03012440000[1].wmf"/>
          <p:cNvPicPr>
            <a:picLocks noChangeAspect="1" noChangeArrowheads="1"/>
          </p:cNvPicPr>
          <p:nvPr/>
        </p:nvPicPr>
        <p:blipFill>
          <a:blip r:embed="rId5"/>
          <a:srcRect/>
          <a:stretch>
            <a:fillRect/>
          </a:stretch>
        </p:blipFill>
        <p:spPr bwMode="auto">
          <a:xfrm>
            <a:off x="152400" y="5486400"/>
            <a:ext cx="1139451" cy="1149350"/>
          </a:xfrm>
          <a:prstGeom prst="rect">
            <a:avLst/>
          </a:prstGeom>
          <a:noFill/>
          <a:effectLst>
            <a:glow rad="63500">
              <a:schemeClr val="accent2">
                <a:satMod val="175000"/>
                <a:alpha val="40000"/>
              </a:schemeClr>
            </a:glow>
          </a:effectLst>
        </p:spPr>
      </p:pic>
      <p:pic>
        <p:nvPicPr>
          <p:cNvPr id="1039" name="Picture 15" descr="C:\Documents and Settings\michaels\Local Settings\Temporary Internet Files\Content.IE5\HOGZ91OP\MCj02920000000[1].wmf"/>
          <p:cNvPicPr>
            <a:picLocks noChangeAspect="1" noChangeArrowheads="1"/>
          </p:cNvPicPr>
          <p:nvPr/>
        </p:nvPicPr>
        <p:blipFill>
          <a:blip r:embed="rId6"/>
          <a:srcRect/>
          <a:stretch>
            <a:fillRect/>
          </a:stretch>
        </p:blipFill>
        <p:spPr bwMode="auto">
          <a:xfrm>
            <a:off x="4724400" y="5486400"/>
            <a:ext cx="1014622" cy="1228725"/>
          </a:xfrm>
          <a:prstGeom prst="rect">
            <a:avLst/>
          </a:prstGeom>
          <a:noFill/>
          <a:effectLst>
            <a:glow rad="63500">
              <a:schemeClr val="accent2">
                <a:satMod val="175000"/>
                <a:alpha val="40000"/>
              </a:schemeClr>
            </a:glow>
          </a:effectLst>
        </p:spPr>
      </p:pic>
      <p:pic>
        <p:nvPicPr>
          <p:cNvPr id="1040" name="Picture 16" descr="C:\Documents and Settings\michaels\Local Settings\Temporary Internet Files\Content.IE5\CHQVO1EV\MCj04103790000[1].wmf"/>
          <p:cNvPicPr>
            <a:picLocks noChangeAspect="1" noChangeArrowheads="1"/>
          </p:cNvPicPr>
          <p:nvPr/>
        </p:nvPicPr>
        <p:blipFill>
          <a:blip r:embed="rId7"/>
          <a:srcRect/>
          <a:stretch>
            <a:fillRect/>
          </a:stretch>
        </p:blipFill>
        <p:spPr bwMode="auto">
          <a:xfrm>
            <a:off x="3334522" y="2800350"/>
            <a:ext cx="837636" cy="1009650"/>
          </a:xfrm>
          <a:prstGeom prst="rect">
            <a:avLst/>
          </a:prstGeom>
          <a:noFill/>
          <a:effectLst>
            <a:reflection blurRad="6350" stA="52000" endA="300" endPos="35000" dir="5400000" sy="-100000" algn="bl" rotWithShape="0"/>
          </a:effectLst>
        </p:spPr>
      </p:pic>
      <p:sp>
        <p:nvSpPr>
          <p:cNvPr id="38922" name="TextBox 11"/>
          <p:cNvSpPr txBox="1">
            <a:spLocks noChangeArrowheads="1"/>
          </p:cNvSpPr>
          <p:nvPr/>
        </p:nvSpPr>
        <p:spPr bwMode="auto">
          <a:xfrm>
            <a:off x="6629400" y="1295400"/>
            <a:ext cx="2286000" cy="1477963"/>
          </a:xfrm>
          <a:prstGeom prst="rect">
            <a:avLst/>
          </a:prstGeom>
          <a:noFill/>
          <a:ln w="9525">
            <a:noFill/>
            <a:miter lim="800000"/>
            <a:headEnd/>
            <a:tailEnd/>
          </a:ln>
        </p:spPr>
        <p:txBody>
          <a:bodyPr>
            <a:spAutoFit/>
          </a:bodyPr>
          <a:lstStyle/>
          <a:p>
            <a:r>
              <a:rPr lang="en-US"/>
              <a:t>Products Designed For Power Users, </a:t>
            </a:r>
            <a:r>
              <a:rPr lang="en-US" b="1"/>
              <a:t>Too Hard </a:t>
            </a:r>
            <a:r>
              <a:rPr lang="en-US"/>
              <a:t>For Information Workers To Use</a:t>
            </a:r>
          </a:p>
        </p:txBody>
      </p:sp>
      <p:sp>
        <p:nvSpPr>
          <p:cNvPr id="38923" name="TextBox 12"/>
          <p:cNvSpPr txBox="1">
            <a:spLocks noChangeArrowheads="1"/>
          </p:cNvSpPr>
          <p:nvPr/>
        </p:nvSpPr>
        <p:spPr bwMode="auto">
          <a:xfrm>
            <a:off x="6705600" y="5257800"/>
            <a:ext cx="2133600" cy="1477963"/>
          </a:xfrm>
          <a:prstGeom prst="rect">
            <a:avLst/>
          </a:prstGeom>
          <a:noFill/>
          <a:ln w="9525">
            <a:noFill/>
            <a:miter lim="800000"/>
            <a:headEnd/>
            <a:tailEnd/>
          </a:ln>
        </p:spPr>
        <p:txBody>
          <a:bodyPr>
            <a:spAutoFit/>
          </a:bodyPr>
          <a:lstStyle/>
          <a:p>
            <a:r>
              <a:rPr lang="en-US"/>
              <a:t>Products Are </a:t>
            </a:r>
            <a:r>
              <a:rPr lang="en-US" b="1"/>
              <a:t>Too Expensive</a:t>
            </a:r>
            <a:r>
              <a:rPr lang="en-US"/>
              <a:t> To Give To Large Numbers Of Employees</a:t>
            </a:r>
          </a:p>
        </p:txBody>
      </p:sp>
      <p:sp>
        <p:nvSpPr>
          <p:cNvPr id="38924" name="TextBox 13"/>
          <p:cNvSpPr txBox="1">
            <a:spLocks noChangeArrowheads="1"/>
          </p:cNvSpPr>
          <p:nvPr/>
        </p:nvSpPr>
        <p:spPr bwMode="auto">
          <a:xfrm>
            <a:off x="6705600" y="3295650"/>
            <a:ext cx="2209800" cy="1200150"/>
          </a:xfrm>
          <a:prstGeom prst="rect">
            <a:avLst/>
          </a:prstGeom>
          <a:noFill/>
          <a:ln w="9525">
            <a:noFill/>
            <a:miter lim="800000"/>
            <a:headEnd/>
            <a:tailEnd/>
          </a:ln>
        </p:spPr>
        <p:txBody>
          <a:bodyPr>
            <a:spAutoFit/>
          </a:bodyPr>
          <a:lstStyle/>
          <a:p>
            <a:r>
              <a:rPr lang="en-US"/>
              <a:t>Products do not Provide For </a:t>
            </a:r>
            <a:r>
              <a:rPr lang="en-US" b="1"/>
              <a:t>Collaboration or Personalization</a:t>
            </a:r>
          </a:p>
        </p:txBody>
      </p:sp>
      <p:pic>
        <p:nvPicPr>
          <p:cNvPr id="1041" name="Picture 17" descr="C:\Documents and Settings\michaels\Local Settings\Temporary Internet Files\Content.IE5\ETPIVEDS\MCj03186120000[1].wmf"/>
          <p:cNvPicPr>
            <a:picLocks noChangeAspect="1" noChangeArrowheads="1"/>
          </p:cNvPicPr>
          <p:nvPr/>
        </p:nvPicPr>
        <p:blipFill>
          <a:blip r:embed="rId8"/>
          <a:srcRect/>
          <a:stretch>
            <a:fillRect/>
          </a:stretch>
        </p:blipFill>
        <p:spPr bwMode="auto">
          <a:xfrm>
            <a:off x="3200400" y="5562600"/>
            <a:ext cx="966787" cy="1175491"/>
          </a:xfrm>
          <a:prstGeom prst="rect">
            <a:avLst/>
          </a:prstGeom>
          <a:noFill/>
          <a:effectLst>
            <a:glow rad="63500">
              <a:schemeClr val="accent2">
                <a:satMod val="175000"/>
                <a:alpha val="40000"/>
              </a:schemeClr>
            </a:glow>
          </a:effectLst>
        </p:spPr>
      </p:pic>
      <p:pic>
        <p:nvPicPr>
          <p:cNvPr id="1042" name="Picture 18" descr="C:\Documents and Settings\michaels\Local Settings\Temporary Internet Files\Content.IE5\ALIHANOH\MCj03012580000[1].wmf"/>
          <p:cNvPicPr>
            <a:picLocks noChangeAspect="1" noChangeArrowheads="1"/>
          </p:cNvPicPr>
          <p:nvPr/>
        </p:nvPicPr>
        <p:blipFill>
          <a:blip r:embed="rId9"/>
          <a:srcRect/>
          <a:stretch>
            <a:fillRect/>
          </a:stretch>
        </p:blipFill>
        <p:spPr bwMode="auto">
          <a:xfrm>
            <a:off x="1981200" y="1066800"/>
            <a:ext cx="997038" cy="1068387"/>
          </a:xfrm>
          <a:prstGeom prst="rect">
            <a:avLst/>
          </a:prstGeom>
          <a:noFill/>
          <a:effectLst>
            <a:glow rad="101600">
              <a:schemeClr val="accent1">
                <a:satMod val="175000"/>
                <a:alpha val="40000"/>
              </a:schemeClr>
            </a:glow>
          </a:effectLst>
        </p:spPr>
      </p:pic>
      <p:pic>
        <p:nvPicPr>
          <p:cNvPr id="1043" name="Picture 19" descr="C:\Documents and Settings\michaels\Local Settings\Temporary Internet Files\Content.IE5\8TEJS9QF\MCj02920040000[1].wmf"/>
          <p:cNvPicPr>
            <a:picLocks noChangeAspect="1" noChangeArrowheads="1"/>
          </p:cNvPicPr>
          <p:nvPr/>
        </p:nvPicPr>
        <p:blipFill>
          <a:blip r:embed="rId10"/>
          <a:srcRect/>
          <a:stretch>
            <a:fillRect/>
          </a:stretch>
        </p:blipFill>
        <p:spPr bwMode="auto">
          <a:xfrm>
            <a:off x="5087122" y="2876550"/>
            <a:ext cx="1008878" cy="930275"/>
          </a:xfrm>
          <a:prstGeom prst="rect">
            <a:avLst/>
          </a:prstGeom>
          <a:noFill/>
          <a:effectLst>
            <a:reflection blurRad="6350" stA="52000" endA="300" endPos="35000" dir="5400000" sy="-100000" algn="bl" rotWithShape="0"/>
          </a:effectLst>
        </p:spPr>
      </p:pic>
      <p:sp>
        <p:nvSpPr>
          <p:cNvPr id="38928" name="Up Arrow 18"/>
          <p:cNvSpPr>
            <a:spLocks noChangeArrowheads="1"/>
          </p:cNvSpPr>
          <p:nvPr/>
        </p:nvSpPr>
        <p:spPr bwMode="auto">
          <a:xfrm>
            <a:off x="685800" y="2438400"/>
            <a:ext cx="1143000" cy="457200"/>
          </a:xfrm>
          <a:prstGeom prst="upArrow">
            <a:avLst>
              <a:gd name="adj1" fmla="val 50000"/>
              <a:gd name="adj2" fmla="val 50000"/>
            </a:avLst>
          </a:prstGeom>
          <a:solidFill>
            <a:srgbClr val="00B0F0"/>
          </a:solidFill>
          <a:ln w="12700" algn="ctr">
            <a:noFill/>
            <a:round/>
            <a:headEnd type="none" w="sm" len="sm"/>
            <a:tailEnd type="none" w="sm" len="sm"/>
          </a:ln>
        </p:spPr>
        <p:txBody>
          <a:bodyPr wrap="none" anchor="ctr"/>
          <a:lstStyle/>
          <a:p>
            <a:pPr eaLnBrk="0" hangingPunct="0"/>
            <a:endParaRPr lang="pl-PL">
              <a:latin typeface="Segoe" pitchFamily="34" charset="0"/>
            </a:endParaRPr>
          </a:p>
        </p:txBody>
      </p:sp>
      <p:sp>
        <p:nvSpPr>
          <p:cNvPr id="38929" name="Up Arrow 19"/>
          <p:cNvSpPr>
            <a:spLocks noChangeArrowheads="1"/>
          </p:cNvSpPr>
          <p:nvPr/>
        </p:nvSpPr>
        <p:spPr bwMode="auto">
          <a:xfrm rot="5400000">
            <a:off x="2171700" y="3581400"/>
            <a:ext cx="1143000" cy="457200"/>
          </a:xfrm>
          <a:prstGeom prst="upArrow">
            <a:avLst>
              <a:gd name="adj1" fmla="val 50000"/>
              <a:gd name="adj2" fmla="val 50000"/>
            </a:avLst>
          </a:prstGeom>
          <a:solidFill>
            <a:srgbClr val="00B0F0"/>
          </a:solidFill>
          <a:ln w="12700" algn="ctr">
            <a:noFill/>
            <a:round/>
            <a:headEnd type="none" w="sm" len="sm"/>
            <a:tailEnd type="none" w="sm" len="sm"/>
          </a:ln>
        </p:spPr>
        <p:txBody>
          <a:bodyPr wrap="none" anchor="ctr"/>
          <a:lstStyle/>
          <a:p>
            <a:pPr eaLnBrk="0" hangingPunct="0"/>
            <a:endParaRPr lang="pl-PL">
              <a:latin typeface="Segoe" pitchFamily="34" charset="0"/>
            </a:endParaRPr>
          </a:p>
        </p:txBody>
      </p:sp>
      <p:sp>
        <p:nvSpPr>
          <p:cNvPr id="38930" name="Up Arrow 20"/>
          <p:cNvSpPr>
            <a:spLocks noChangeArrowheads="1"/>
          </p:cNvSpPr>
          <p:nvPr/>
        </p:nvSpPr>
        <p:spPr bwMode="auto">
          <a:xfrm rot="10800000">
            <a:off x="723900" y="4876800"/>
            <a:ext cx="1143000" cy="457200"/>
          </a:xfrm>
          <a:prstGeom prst="upArrow">
            <a:avLst>
              <a:gd name="adj1" fmla="val 50000"/>
              <a:gd name="adj2" fmla="val 50000"/>
            </a:avLst>
          </a:prstGeom>
          <a:solidFill>
            <a:srgbClr val="00B0F0"/>
          </a:solidFill>
          <a:ln w="12700" algn="ctr">
            <a:noFill/>
            <a:round/>
            <a:headEnd type="none" w="sm" len="sm"/>
            <a:tailEnd type="none" w="sm" len="sm"/>
          </a:ln>
        </p:spPr>
        <p:txBody>
          <a:bodyPr wrap="none" anchor="ctr"/>
          <a:lstStyle/>
          <a:p>
            <a:pPr eaLnBrk="0" hangingPunct="0"/>
            <a:endParaRPr lang="pl-PL">
              <a:latin typeface="Segoe" pitchFamily="34" charset="0"/>
            </a:endParaRPr>
          </a:p>
        </p:txBody>
      </p:sp>
      <p:pic>
        <p:nvPicPr>
          <p:cNvPr id="1045" name="Picture 21" descr="C:\Documents and Settings\michaels\Local Settings\Temporary Internet Files\Content.IE5\EDCXFD5T\MCj02949590000[1].wmf"/>
          <p:cNvPicPr>
            <a:picLocks noChangeAspect="1" noChangeArrowheads="1"/>
          </p:cNvPicPr>
          <p:nvPr/>
        </p:nvPicPr>
        <p:blipFill>
          <a:blip r:embed="rId11"/>
          <a:srcRect/>
          <a:stretch>
            <a:fillRect/>
          </a:stretch>
        </p:blipFill>
        <p:spPr bwMode="auto">
          <a:xfrm>
            <a:off x="4325122" y="3886200"/>
            <a:ext cx="838200" cy="1124511"/>
          </a:xfrm>
          <a:prstGeom prst="rect">
            <a:avLst/>
          </a:prstGeom>
          <a:noFill/>
          <a:effectLst>
            <a:reflection blurRad="6350" stA="52000" endA="300" endPos="35000" dir="5400000" sy="-100000" algn="bl" rotWithShape="0"/>
          </a:effectLst>
        </p:spPr>
      </p:pic>
      <p:pic>
        <p:nvPicPr>
          <p:cNvPr id="24" name="Picture 5" descr="C:\Documents and Settings\michaels\Local Settings\Temporary Internet Files\Content.IE5\8RWFM38B\MCj02920140000[1].wmf"/>
          <p:cNvPicPr>
            <a:picLocks noChangeAspect="1" noChangeArrowheads="1"/>
          </p:cNvPicPr>
          <p:nvPr/>
        </p:nvPicPr>
        <p:blipFill>
          <a:blip r:embed="rId3"/>
          <a:srcRect/>
          <a:stretch>
            <a:fillRect/>
          </a:stretch>
        </p:blipFill>
        <p:spPr bwMode="auto">
          <a:xfrm>
            <a:off x="3886200" y="1295400"/>
            <a:ext cx="1066800" cy="1080893"/>
          </a:xfrm>
          <a:prstGeom prst="rect">
            <a:avLst/>
          </a:prstGeom>
          <a:noFill/>
          <a:effectLst>
            <a:glow rad="101600">
              <a:schemeClr val="accent1">
                <a:satMod val="175000"/>
                <a:alpha val="40000"/>
              </a:schemeClr>
            </a:glow>
          </a:effectLst>
        </p:spPr>
      </p:pic>
      <p:pic>
        <p:nvPicPr>
          <p:cNvPr id="25" name="Picture 5" descr="C:\Documents and Settings\michaels\Local Settings\Temporary Internet Files\Content.IE5\8RWFM38B\MCj02920140000[1].wmf"/>
          <p:cNvPicPr>
            <a:picLocks noChangeAspect="1" noChangeArrowheads="1"/>
          </p:cNvPicPr>
          <p:nvPr/>
        </p:nvPicPr>
        <p:blipFill>
          <a:blip r:embed="rId3"/>
          <a:srcRect/>
          <a:stretch>
            <a:fillRect/>
          </a:stretch>
        </p:blipFill>
        <p:spPr bwMode="auto">
          <a:xfrm>
            <a:off x="4343400" y="1447800"/>
            <a:ext cx="1066800" cy="1080893"/>
          </a:xfrm>
          <a:prstGeom prst="rect">
            <a:avLst/>
          </a:prstGeom>
          <a:noFill/>
          <a:effectLst>
            <a:glow rad="101600">
              <a:schemeClr val="accent1">
                <a:satMod val="175000"/>
                <a:alpha val="40000"/>
              </a:schemeClr>
            </a:glow>
          </a:effectLst>
        </p:spPr>
      </p:pic>
      <p:pic>
        <p:nvPicPr>
          <p:cNvPr id="26" name="Picture 18" descr="C:\Documents and Settings\michaels\Local Settings\Temporary Internet Files\Content.IE5\ALIHANOH\MCj03012580000[1].wmf"/>
          <p:cNvPicPr>
            <a:picLocks noChangeAspect="1" noChangeArrowheads="1"/>
          </p:cNvPicPr>
          <p:nvPr/>
        </p:nvPicPr>
        <p:blipFill>
          <a:blip r:embed="rId9"/>
          <a:srcRect/>
          <a:stretch>
            <a:fillRect/>
          </a:stretch>
        </p:blipFill>
        <p:spPr bwMode="auto">
          <a:xfrm>
            <a:off x="2279562" y="1370013"/>
            <a:ext cx="997038" cy="1068387"/>
          </a:xfrm>
          <a:prstGeom prst="rect">
            <a:avLst/>
          </a:prstGeom>
          <a:noFill/>
          <a:effectLst>
            <a:glow rad="101600">
              <a:schemeClr val="accent1">
                <a:satMod val="175000"/>
                <a:alpha val="40000"/>
              </a:schemeClr>
            </a:glow>
          </a:effectLst>
        </p:spPr>
      </p:pic>
      <p:pic>
        <p:nvPicPr>
          <p:cNvPr id="27" name="Picture 18" descr="C:\Documents and Settings\michaels\Local Settings\Temporary Internet Files\Content.IE5\ALIHANOH\MCj03012580000[1].wmf"/>
          <p:cNvPicPr>
            <a:picLocks noChangeAspect="1" noChangeArrowheads="1"/>
          </p:cNvPicPr>
          <p:nvPr/>
        </p:nvPicPr>
        <p:blipFill>
          <a:blip r:embed="rId9"/>
          <a:srcRect/>
          <a:stretch>
            <a:fillRect/>
          </a:stretch>
        </p:blipFill>
        <p:spPr bwMode="auto">
          <a:xfrm>
            <a:off x="2577924" y="1673226"/>
            <a:ext cx="997038" cy="1068387"/>
          </a:xfrm>
          <a:prstGeom prst="rect">
            <a:avLst/>
          </a:prstGeom>
          <a:noFill/>
          <a:effectLst>
            <a:glow rad="101600">
              <a:schemeClr val="accent1">
                <a:satMod val="175000"/>
                <a:alpha val="40000"/>
              </a:schemeClr>
            </a:glow>
          </a:effectLst>
        </p:spPr>
      </p:pic>
      <p:cxnSp>
        <p:nvCxnSpPr>
          <p:cNvPr id="29" name="Straight Arrow Connector 28"/>
          <p:cNvCxnSpPr>
            <a:stCxn id="1045" idx="3"/>
            <a:endCxn id="1043" idx="2"/>
          </p:cNvCxnSpPr>
          <p:nvPr/>
        </p:nvCxnSpPr>
        <p:spPr bwMode="auto">
          <a:xfrm flipV="1">
            <a:off x="5163322" y="3806825"/>
            <a:ext cx="428239" cy="641631"/>
          </a:xfrm>
          <a:prstGeom prst="straightConnector1">
            <a:avLst/>
          </a:prstGeom>
          <a:gradFill rotWithShape="0">
            <a:gsLst>
              <a:gs pos="0">
                <a:schemeClr val="accent2"/>
              </a:gs>
              <a:gs pos="50000">
                <a:schemeClr val="accent2">
                  <a:gamma/>
                  <a:tint val="63922"/>
                  <a:invGamma/>
                </a:schemeClr>
              </a:gs>
              <a:gs pos="100000">
                <a:schemeClr val="accent2"/>
              </a:gs>
            </a:gsLst>
            <a:lin ang="2700000" scaled="1"/>
          </a:gradFill>
          <a:ln w="38100" cap="flat" cmpd="sng" algn="ctr">
            <a:solidFill>
              <a:srgbClr val="00B0F0"/>
            </a:solidFill>
            <a:prstDash val="solid"/>
            <a:round/>
            <a:headEnd type="arrow" w="med" len="med"/>
            <a:tailEnd type="arrow" w="med" len="med"/>
          </a:ln>
          <a:effectLst>
            <a:reflection blurRad="6350" stA="52000" endA="300" endPos="35000" dir="5400000" sy="-100000" algn="bl" rotWithShape="0"/>
          </a:effectLst>
        </p:spPr>
      </p:cxnSp>
      <p:cxnSp>
        <p:nvCxnSpPr>
          <p:cNvPr id="32" name="Straight Arrow Connector 31"/>
          <p:cNvCxnSpPr>
            <a:stCxn id="1045" idx="1"/>
          </p:cNvCxnSpPr>
          <p:nvPr/>
        </p:nvCxnSpPr>
        <p:spPr bwMode="auto">
          <a:xfrm rot="10800000">
            <a:off x="3867924" y="3810002"/>
            <a:ext cx="457199" cy="638455"/>
          </a:xfrm>
          <a:prstGeom prst="straightConnector1">
            <a:avLst/>
          </a:prstGeom>
          <a:gradFill rotWithShape="0">
            <a:gsLst>
              <a:gs pos="0">
                <a:schemeClr val="accent2"/>
              </a:gs>
              <a:gs pos="50000">
                <a:schemeClr val="accent2">
                  <a:gamma/>
                  <a:tint val="63922"/>
                  <a:invGamma/>
                </a:schemeClr>
              </a:gs>
              <a:gs pos="100000">
                <a:schemeClr val="accent2"/>
              </a:gs>
            </a:gsLst>
            <a:lin ang="2700000" scaled="1"/>
          </a:gradFill>
          <a:ln w="38100" cap="flat" cmpd="sng" algn="ctr">
            <a:solidFill>
              <a:srgbClr val="00B0F0"/>
            </a:solidFill>
            <a:prstDash val="solid"/>
            <a:round/>
            <a:headEnd type="arrow" w="med" len="med"/>
            <a:tailEnd type="arrow" w="med" len="med"/>
          </a:ln>
          <a:effectLst>
            <a:reflection blurRad="6350" stA="52000" endA="300" endPos="35000" dir="5400000" sy="-100000" algn="bl" rotWithShape="0"/>
          </a:effectLst>
        </p:spPr>
      </p:cxnSp>
      <p:cxnSp>
        <p:nvCxnSpPr>
          <p:cNvPr id="35" name="Straight Arrow Connector 34"/>
          <p:cNvCxnSpPr/>
          <p:nvPr/>
        </p:nvCxnSpPr>
        <p:spPr bwMode="auto">
          <a:xfrm flipV="1">
            <a:off x="4248922" y="3429000"/>
            <a:ext cx="762000" cy="32032"/>
          </a:xfrm>
          <a:prstGeom prst="straightConnector1">
            <a:avLst/>
          </a:prstGeom>
          <a:gradFill rotWithShape="0">
            <a:gsLst>
              <a:gs pos="0">
                <a:schemeClr val="accent2"/>
              </a:gs>
              <a:gs pos="50000">
                <a:schemeClr val="accent2">
                  <a:gamma/>
                  <a:tint val="63922"/>
                  <a:invGamma/>
                </a:schemeClr>
              </a:gs>
              <a:gs pos="100000">
                <a:schemeClr val="accent2"/>
              </a:gs>
            </a:gsLst>
            <a:lin ang="2700000" scaled="1"/>
          </a:gradFill>
          <a:ln w="38100" cap="flat" cmpd="sng" algn="ctr">
            <a:solidFill>
              <a:srgbClr val="00B0F0"/>
            </a:solidFill>
            <a:prstDash val="solid"/>
            <a:round/>
            <a:headEnd type="arrow" w="med" len="med"/>
            <a:tailEnd type="arrow" w="med" len="med"/>
          </a:ln>
          <a:effectLst>
            <a:reflection blurRad="6350" stA="52000" endA="300" endPos="35000" dir="5400000" sy="-100000" algn="bl" rotWithShape="0"/>
          </a:effectLst>
        </p:spPr>
      </p:cxnSp>
    </p:spTree>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0" y="0"/>
            <a:ext cx="9144000" cy="590550"/>
          </a:xfrm>
        </p:spPr>
        <p:txBody>
          <a:bodyPr/>
          <a:lstStyle/>
          <a:p>
            <a:pPr>
              <a:defRPr/>
            </a:pPr>
            <a:r>
              <a:rPr lang="en-US" smtClean="0"/>
              <a:t>PM Protagonists</a:t>
            </a:r>
          </a:p>
        </p:txBody>
      </p:sp>
      <p:sp>
        <p:nvSpPr>
          <p:cNvPr id="16386" name="Rectangle 2"/>
          <p:cNvSpPr>
            <a:spLocks noGrp="1" noChangeArrowheads="1"/>
          </p:cNvSpPr>
          <p:nvPr>
            <p:ph type="body" idx="1"/>
          </p:nvPr>
        </p:nvSpPr>
        <p:spPr>
          <a:xfrm>
            <a:off x="304800" y="887413"/>
            <a:ext cx="8534400" cy="4967287"/>
          </a:xfrm>
        </p:spPr>
        <p:txBody>
          <a:bodyPr/>
          <a:lstStyle/>
          <a:p>
            <a:pPr marL="0" indent="0" algn="ctr">
              <a:buFontTx/>
              <a:buNone/>
              <a:defRPr/>
            </a:pPr>
            <a:r>
              <a:rPr lang="en-US" b="1" u="sng" dirty="0" smtClean="0"/>
              <a:t>Business Executives</a:t>
            </a:r>
          </a:p>
          <a:p>
            <a:pPr marL="0" indent="0" algn="ctr">
              <a:buFontTx/>
              <a:buNone/>
              <a:defRPr/>
            </a:pPr>
            <a:r>
              <a:rPr lang="en-US" sz="2000" dirty="0" smtClean="0"/>
              <a:t>CFO, CEO, COO.</a:t>
            </a:r>
          </a:p>
          <a:p>
            <a:pPr marL="0" indent="0" algn="ctr">
              <a:buFontTx/>
              <a:buNone/>
              <a:defRPr/>
            </a:pPr>
            <a:r>
              <a:rPr lang="en-US" sz="2000" dirty="0" smtClean="0"/>
              <a:t>Controller, Finance Executive.</a:t>
            </a:r>
          </a:p>
          <a:p>
            <a:pPr marL="0" indent="0" algn="ctr">
              <a:buFontTx/>
              <a:buNone/>
              <a:defRPr/>
            </a:pPr>
            <a:r>
              <a:rPr lang="en-US" sz="2000" dirty="0" smtClean="0"/>
              <a:t>General Manager, Line of Business Manager.</a:t>
            </a:r>
          </a:p>
          <a:p>
            <a:pPr marL="114300" lvl="1" indent="0" algn="ctr">
              <a:buFontTx/>
              <a:buNone/>
              <a:defRPr/>
            </a:pPr>
            <a:endParaRPr lang="en-US" sz="1800" dirty="0" smtClean="0"/>
          </a:p>
          <a:p>
            <a:pPr marL="0" indent="0" algn="ctr">
              <a:buFontTx/>
              <a:buNone/>
              <a:defRPr/>
            </a:pPr>
            <a:r>
              <a:rPr lang="en-US" b="1" u="sng" dirty="0" smtClean="0"/>
              <a:t>Information Workers</a:t>
            </a:r>
          </a:p>
          <a:p>
            <a:pPr marL="0" indent="0" algn="ctr">
              <a:buFontTx/>
              <a:buNone/>
              <a:defRPr/>
            </a:pPr>
            <a:r>
              <a:rPr lang="en-US" sz="2000" dirty="0" smtClean="0"/>
              <a:t>Power Users, Business Analysts, Modelers.</a:t>
            </a:r>
          </a:p>
          <a:p>
            <a:pPr marL="0" indent="0" algn="ctr">
              <a:buFontTx/>
              <a:buNone/>
              <a:defRPr/>
            </a:pPr>
            <a:r>
              <a:rPr lang="en-US" sz="2000" dirty="0" smtClean="0"/>
              <a:t>Contributors.</a:t>
            </a:r>
          </a:p>
          <a:p>
            <a:pPr marL="114300" lvl="1" indent="0" algn="ctr">
              <a:buFontTx/>
              <a:buNone/>
              <a:defRPr/>
            </a:pPr>
            <a:endParaRPr lang="en-US" sz="1800" dirty="0" smtClean="0"/>
          </a:p>
          <a:p>
            <a:pPr marL="0" indent="0" algn="ctr">
              <a:buFontTx/>
              <a:buNone/>
              <a:defRPr/>
            </a:pPr>
            <a:r>
              <a:rPr lang="en-US" b="1" u="sng" dirty="0" smtClean="0"/>
              <a:t>IT Managers</a:t>
            </a:r>
          </a:p>
          <a:p>
            <a:pPr marL="0" indent="0" algn="ctr">
              <a:buFontTx/>
              <a:buNone/>
              <a:defRPr/>
            </a:pPr>
            <a:r>
              <a:rPr lang="en-US" sz="2000" dirty="0" smtClean="0"/>
              <a:t>BUIT</a:t>
            </a:r>
          </a:p>
          <a:p>
            <a:pPr marL="0" indent="0" algn="ctr">
              <a:buFontTx/>
              <a:buNone/>
              <a:defRPr/>
            </a:pPr>
            <a:r>
              <a:rPr lang="en-US" sz="2000" dirty="0" smtClean="0"/>
              <a:t>Corporate IT</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7239000" cy="1089025"/>
          </a:xfrm>
        </p:spPr>
        <p:txBody>
          <a:bodyPr/>
          <a:lstStyle/>
          <a:p>
            <a:pPr>
              <a:defRPr/>
            </a:pPr>
            <a:r>
              <a:rPr lang="en-US" dirty="0" smtClean="0"/>
              <a:t>Executives care about driving performance</a:t>
            </a:r>
          </a:p>
        </p:txBody>
      </p:sp>
      <p:pic>
        <p:nvPicPr>
          <p:cNvPr id="5" name="Rectangle 13321"/>
          <p:cNvPicPr>
            <a:picLocks noChangeAspect="1" noChangeArrowheads="1"/>
          </p:cNvPicPr>
          <p:nvPr/>
        </p:nvPicPr>
        <p:blipFill>
          <a:blip r:embed="rId3"/>
          <a:srcRect/>
          <a:stretch>
            <a:fillRect/>
          </a:stretch>
        </p:blipFill>
        <p:spPr bwMode="auto">
          <a:xfrm>
            <a:off x="304800" y="1219200"/>
            <a:ext cx="1676400" cy="5081588"/>
          </a:xfrm>
          <a:prstGeom prst="rect">
            <a:avLst/>
          </a:prstGeom>
          <a:noFill/>
          <a:ln w="9525">
            <a:noFill/>
            <a:miter lim="800000"/>
            <a:headEnd/>
            <a:tailEnd/>
          </a:ln>
          <a:effectLst>
            <a:outerShdw sy="23000" kx="1199993" algn="br" rotWithShape="0">
              <a:srgbClr val="000000">
                <a:alpha val="20000"/>
              </a:srgbClr>
            </a:outerShdw>
          </a:effectLst>
        </p:spPr>
      </p:pic>
      <p:sp>
        <p:nvSpPr>
          <p:cNvPr id="8" name="Rounded Rectangular Callout 7"/>
          <p:cNvSpPr/>
          <p:nvPr/>
        </p:nvSpPr>
        <p:spPr>
          <a:xfrm>
            <a:off x="2038350" y="1219200"/>
            <a:ext cx="6953250" cy="2209800"/>
          </a:xfrm>
          <a:prstGeom prst="wedgeRoundRectCallout">
            <a:avLst>
              <a:gd name="adj1" fmla="val -59556"/>
              <a:gd name="adj2" fmla="val -19117"/>
              <a:gd name="adj3" fmla="val 16667"/>
            </a:avLst>
          </a:prstGeom>
          <a:solidFill>
            <a:schemeClr val="bg1"/>
          </a:solidFill>
          <a:ln>
            <a:solidFill>
              <a:srgbClr val="0070C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a:bodyPr>
          <a:lstStyle/>
          <a:p>
            <a:pPr algn="ctr">
              <a:defRPr/>
            </a:pPr>
            <a:r>
              <a:rPr lang="en-US" sz="2400" dirty="0">
                <a:solidFill>
                  <a:srgbClr val="FF0000"/>
                </a:solidFill>
              </a:rPr>
              <a:t>Accelerate</a:t>
            </a:r>
            <a:r>
              <a:rPr lang="en-US" sz="2400" dirty="0">
                <a:solidFill>
                  <a:schemeClr val="tx1"/>
                </a:solidFill>
              </a:rPr>
              <a:t> the decision making process.</a:t>
            </a:r>
          </a:p>
          <a:p>
            <a:pPr algn="ctr">
              <a:defRPr/>
            </a:pPr>
            <a:endParaRPr lang="en-US" sz="2400" dirty="0">
              <a:solidFill>
                <a:schemeClr val="tx1"/>
              </a:solidFill>
            </a:endParaRPr>
          </a:p>
          <a:p>
            <a:pPr algn="ctr">
              <a:defRPr/>
            </a:pPr>
            <a:r>
              <a:rPr lang="en-US" sz="2400" dirty="0">
                <a:solidFill>
                  <a:schemeClr val="tx1"/>
                </a:solidFill>
              </a:rPr>
              <a:t>Flexibility to handle </a:t>
            </a:r>
            <a:r>
              <a:rPr lang="en-US" sz="2400" dirty="0">
                <a:solidFill>
                  <a:srgbClr val="FF0000"/>
                </a:solidFill>
              </a:rPr>
              <a:t>changing</a:t>
            </a:r>
            <a:r>
              <a:rPr lang="en-US" sz="2400" dirty="0">
                <a:solidFill>
                  <a:schemeClr val="tx1"/>
                </a:solidFill>
              </a:rPr>
              <a:t> business conditions.</a:t>
            </a:r>
          </a:p>
          <a:p>
            <a:pPr algn="ctr">
              <a:defRPr/>
            </a:pPr>
            <a:endParaRPr lang="en-US" sz="2400" dirty="0">
              <a:solidFill>
                <a:schemeClr val="tx1"/>
              </a:solidFill>
            </a:endParaRPr>
          </a:p>
          <a:p>
            <a:pPr algn="ctr">
              <a:defRPr/>
            </a:pPr>
            <a:r>
              <a:rPr lang="en-US" sz="2400" dirty="0">
                <a:solidFill>
                  <a:schemeClr val="tx1"/>
                </a:solidFill>
              </a:rPr>
              <a:t>Aligned, </a:t>
            </a:r>
            <a:r>
              <a:rPr lang="en-US" sz="2400" dirty="0">
                <a:solidFill>
                  <a:srgbClr val="FF0000"/>
                </a:solidFill>
              </a:rPr>
              <a:t>accountable </a:t>
            </a:r>
            <a:r>
              <a:rPr lang="en-US" sz="2400" dirty="0">
                <a:solidFill>
                  <a:schemeClr val="tx1"/>
                </a:solidFill>
              </a:rPr>
              <a:t>and secure PM.</a:t>
            </a:r>
          </a:p>
          <a:p>
            <a:pPr algn="ctr">
              <a:defRPr/>
            </a:pPr>
            <a:endParaRPr lang="en-US" dirty="0">
              <a:solidFill>
                <a:schemeClr val="tx1"/>
              </a:solidFill>
            </a:endParaRPr>
          </a:p>
        </p:txBody>
      </p:sp>
      <p:grpSp>
        <p:nvGrpSpPr>
          <p:cNvPr id="41988" name="Group 6"/>
          <p:cNvGrpSpPr>
            <a:grpSpLocks/>
          </p:cNvGrpSpPr>
          <p:nvPr/>
        </p:nvGrpSpPr>
        <p:grpSpPr bwMode="auto">
          <a:xfrm>
            <a:off x="2438400" y="3392488"/>
            <a:ext cx="6705600" cy="2133600"/>
            <a:chOff x="2305050" y="3943350"/>
            <a:chExt cx="6705365" cy="2133600"/>
          </a:xfrm>
        </p:grpSpPr>
        <p:sp>
          <p:nvSpPr>
            <p:cNvPr id="41990" name="Rectangle 3"/>
            <p:cNvSpPr txBox="1">
              <a:spLocks noChangeArrowheads="1"/>
            </p:cNvSpPr>
            <p:nvPr/>
          </p:nvSpPr>
          <p:spPr bwMode="auto">
            <a:xfrm>
              <a:off x="2305050" y="3943350"/>
              <a:ext cx="6115050" cy="2133600"/>
            </a:xfrm>
            <a:prstGeom prst="rect">
              <a:avLst/>
            </a:prstGeom>
            <a:noFill/>
            <a:ln w="9525">
              <a:noFill/>
              <a:miter lim="800000"/>
              <a:headEnd/>
              <a:tailEnd/>
            </a:ln>
          </p:spPr>
          <p:txBody>
            <a:bodyPr/>
            <a:lstStyle/>
            <a:p>
              <a:pPr algn="ctr"/>
              <a:endParaRPr lang="en-US"/>
            </a:p>
            <a:p>
              <a:pPr algn="ctr"/>
              <a:r>
                <a:rPr lang="en-US" sz="2800">
                  <a:solidFill>
                    <a:srgbClr val="FF0000"/>
                  </a:solidFill>
                </a:rPr>
                <a:t>They can’t accomplish this because</a:t>
              </a:r>
            </a:p>
            <a:p>
              <a:pPr algn="ctr"/>
              <a:endParaRPr lang="en-US">
                <a:solidFill>
                  <a:srgbClr val="FF0000"/>
                </a:solidFill>
              </a:endParaRPr>
            </a:p>
            <a:p>
              <a:pPr algn="ctr"/>
              <a:r>
                <a:rPr lang="en-US"/>
                <a:t>“</a:t>
              </a:r>
              <a:r>
                <a:rPr lang="en-US">
                  <a:solidFill>
                    <a:srgbClr val="FF0000"/>
                  </a:solidFill>
                </a:rPr>
                <a:t>6 months</a:t>
              </a:r>
              <a:r>
                <a:rPr lang="en-US"/>
                <a:t> for planning, </a:t>
              </a:r>
            </a:p>
            <a:p>
              <a:pPr algn="ctr"/>
              <a:r>
                <a:rPr lang="en-US">
                  <a:solidFill>
                    <a:srgbClr val="FF0000"/>
                  </a:solidFill>
                </a:rPr>
                <a:t>5 months</a:t>
              </a:r>
              <a:r>
                <a:rPr lang="en-US"/>
                <a:t> for budgeting,</a:t>
              </a:r>
            </a:p>
            <a:p>
              <a:pPr algn="ctr"/>
              <a:r>
                <a:rPr lang="en-US">
                  <a:solidFill>
                    <a:srgbClr val="FF0000"/>
                  </a:solidFill>
                </a:rPr>
                <a:t>2 weeks</a:t>
              </a:r>
              <a:r>
                <a:rPr lang="en-US"/>
                <a:t> to develop a forecast”*</a:t>
              </a:r>
              <a:endParaRPr lang="en-US" sz="2800"/>
            </a:p>
          </p:txBody>
        </p:sp>
        <p:pic>
          <p:nvPicPr>
            <p:cNvPr id="41991" name="Picture 9" descr="C:\Documents and Settings\brunoaz\Local Settings\Temporary Internet Files\Content.IE5\0XM30DQN\MCj03615800000[1].wmf"/>
            <p:cNvPicPr>
              <a:picLocks noChangeAspect="1" noChangeArrowheads="1"/>
            </p:cNvPicPr>
            <p:nvPr/>
          </p:nvPicPr>
          <p:blipFill>
            <a:blip r:embed="rId4"/>
            <a:srcRect b="35081"/>
            <a:stretch>
              <a:fillRect/>
            </a:stretch>
          </p:blipFill>
          <p:spPr bwMode="auto">
            <a:xfrm rot="897625">
              <a:off x="7764228" y="4706938"/>
              <a:ext cx="1246187" cy="1198562"/>
            </a:xfrm>
            <a:prstGeom prst="rect">
              <a:avLst/>
            </a:prstGeom>
            <a:noFill/>
            <a:ln w="9525">
              <a:noFill/>
              <a:miter lim="800000"/>
              <a:headEnd/>
              <a:tailEnd/>
            </a:ln>
          </p:spPr>
        </p:pic>
      </p:grpSp>
      <p:sp>
        <p:nvSpPr>
          <p:cNvPr id="41989" name="TextBox 8"/>
          <p:cNvSpPr txBox="1">
            <a:spLocks noChangeArrowheads="1"/>
          </p:cNvSpPr>
          <p:nvPr/>
        </p:nvSpPr>
        <p:spPr bwMode="auto">
          <a:xfrm>
            <a:off x="5334000" y="6643688"/>
            <a:ext cx="4953000" cy="338137"/>
          </a:xfrm>
          <a:prstGeom prst="rect">
            <a:avLst/>
          </a:prstGeom>
          <a:noFill/>
          <a:ln w="9525">
            <a:noFill/>
            <a:miter lim="800000"/>
            <a:headEnd/>
            <a:tailEnd/>
          </a:ln>
        </p:spPr>
        <p:txBody>
          <a:bodyPr>
            <a:spAutoFit/>
          </a:bodyPr>
          <a:lstStyle/>
          <a:p>
            <a:r>
              <a:rPr lang="en-US" sz="800">
                <a:hlinkClick r:id="rId5"/>
              </a:rPr>
              <a:t>* Best Practices in Planning and Management Reporting</a:t>
            </a:r>
            <a:r>
              <a:rPr lang="en-US" sz="800"/>
              <a:t> by David A. J. Axson.</a:t>
            </a:r>
          </a:p>
          <a:p>
            <a:endParaRPr lang="en-US" sz="80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7162800" cy="1089025"/>
          </a:xfrm>
        </p:spPr>
        <p:txBody>
          <a:bodyPr/>
          <a:lstStyle/>
          <a:p>
            <a:pPr>
              <a:defRPr/>
            </a:pPr>
            <a:r>
              <a:rPr lang="en-US" smtClean="0"/>
              <a:t>Information Workers want to contribute to performance</a:t>
            </a:r>
          </a:p>
        </p:txBody>
      </p:sp>
      <p:sp>
        <p:nvSpPr>
          <p:cNvPr id="8" name="Rounded Rectangular Callout 7"/>
          <p:cNvSpPr/>
          <p:nvPr/>
        </p:nvSpPr>
        <p:spPr>
          <a:xfrm>
            <a:off x="1962150" y="1219200"/>
            <a:ext cx="7105650" cy="2209800"/>
          </a:xfrm>
          <a:prstGeom prst="wedgeRoundRectCallout">
            <a:avLst>
              <a:gd name="adj1" fmla="val -56073"/>
              <a:gd name="adj2" fmla="val -7048"/>
              <a:gd name="adj3" fmla="val 16667"/>
            </a:avLst>
          </a:prstGeom>
          <a:solidFill>
            <a:schemeClr val="bg1"/>
          </a:solidFill>
          <a:ln>
            <a:solidFill>
              <a:srgbClr val="0070C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10000"/>
          </a:bodyPr>
          <a:lstStyle/>
          <a:p>
            <a:pPr algn="ctr">
              <a:defRPr/>
            </a:pPr>
            <a:r>
              <a:rPr lang="en-US" sz="2400" dirty="0">
                <a:solidFill>
                  <a:schemeClr val="tx1"/>
                </a:solidFill>
              </a:rPr>
              <a:t>Need a </a:t>
            </a:r>
            <a:r>
              <a:rPr lang="en-US" sz="2400" dirty="0">
                <a:solidFill>
                  <a:srgbClr val="FF0000"/>
                </a:solidFill>
              </a:rPr>
              <a:t>user-friendly</a:t>
            </a:r>
            <a:r>
              <a:rPr lang="en-US" sz="2400" dirty="0">
                <a:solidFill>
                  <a:schemeClr val="tx1"/>
                </a:solidFill>
              </a:rPr>
              <a:t> and flexible environment.</a:t>
            </a:r>
          </a:p>
          <a:p>
            <a:pPr algn="ctr">
              <a:defRPr/>
            </a:pPr>
            <a:endParaRPr lang="en-US" sz="2400" dirty="0">
              <a:solidFill>
                <a:schemeClr val="tx1"/>
              </a:solidFill>
            </a:endParaRPr>
          </a:p>
          <a:p>
            <a:pPr algn="ctr">
              <a:defRPr/>
            </a:pPr>
            <a:r>
              <a:rPr lang="en-US" sz="2400" dirty="0">
                <a:solidFill>
                  <a:srgbClr val="FF0000"/>
                </a:solidFill>
              </a:rPr>
              <a:t>Collaborate</a:t>
            </a:r>
            <a:r>
              <a:rPr lang="en-US" sz="2400" dirty="0">
                <a:solidFill>
                  <a:schemeClr val="tx1"/>
                </a:solidFill>
              </a:rPr>
              <a:t> as part of the performance management process.</a:t>
            </a:r>
          </a:p>
          <a:p>
            <a:pPr algn="ctr">
              <a:defRPr/>
            </a:pPr>
            <a:endParaRPr lang="en-US" sz="2400" dirty="0">
              <a:solidFill>
                <a:schemeClr val="tx1"/>
              </a:solidFill>
            </a:endParaRPr>
          </a:p>
          <a:p>
            <a:pPr algn="ctr">
              <a:defRPr/>
            </a:pPr>
            <a:r>
              <a:rPr lang="en-US" sz="2400" dirty="0">
                <a:solidFill>
                  <a:srgbClr val="FF0000"/>
                </a:solidFill>
              </a:rPr>
              <a:t>Define, modify and maintain </a:t>
            </a:r>
            <a:r>
              <a:rPr lang="en-US" sz="2400" dirty="0">
                <a:solidFill>
                  <a:schemeClr val="tx1"/>
                </a:solidFill>
              </a:rPr>
              <a:t>business rules without IT.</a:t>
            </a:r>
            <a:endParaRPr lang="en-US" dirty="0">
              <a:solidFill>
                <a:schemeClr val="tx1"/>
              </a:solidFill>
            </a:endParaRPr>
          </a:p>
        </p:txBody>
      </p:sp>
      <p:pic>
        <p:nvPicPr>
          <p:cNvPr id="7" name="Rectangle 7187"/>
          <p:cNvPicPr>
            <a:picLocks noChangeAspect="1" noChangeArrowheads="1"/>
          </p:cNvPicPr>
          <p:nvPr/>
        </p:nvPicPr>
        <p:blipFill>
          <a:blip r:embed="rId3"/>
          <a:srcRect/>
          <a:stretch>
            <a:fillRect/>
          </a:stretch>
        </p:blipFill>
        <p:spPr bwMode="auto">
          <a:xfrm>
            <a:off x="0" y="1143000"/>
            <a:ext cx="2012950" cy="4800600"/>
          </a:xfrm>
          <a:prstGeom prst="rect">
            <a:avLst/>
          </a:prstGeom>
          <a:noFill/>
          <a:ln w="9525">
            <a:noFill/>
            <a:miter lim="800000"/>
            <a:headEnd/>
            <a:tailEnd/>
          </a:ln>
          <a:effectLst>
            <a:outerShdw blurRad="76200" dir="13500000" sy="23000" kx="1200000" algn="br" rotWithShape="0">
              <a:prstClr val="black">
                <a:alpha val="20000"/>
              </a:prstClr>
            </a:outerShdw>
          </a:effectLst>
        </p:spPr>
      </p:pic>
      <p:grpSp>
        <p:nvGrpSpPr>
          <p:cNvPr id="44036" name="Group 6"/>
          <p:cNvGrpSpPr>
            <a:grpSpLocks/>
          </p:cNvGrpSpPr>
          <p:nvPr/>
        </p:nvGrpSpPr>
        <p:grpSpPr bwMode="auto">
          <a:xfrm>
            <a:off x="2438400" y="3348038"/>
            <a:ext cx="6705600" cy="2133600"/>
            <a:chOff x="2305050" y="3943350"/>
            <a:chExt cx="6705365" cy="2133600"/>
          </a:xfrm>
        </p:grpSpPr>
        <p:sp>
          <p:nvSpPr>
            <p:cNvPr id="44038" name="Rectangle 3"/>
            <p:cNvSpPr txBox="1">
              <a:spLocks noChangeArrowheads="1"/>
            </p:cNvSpPr>
            <p:nvPr/>
          </p:nvSpPr>
          <p:spPr bwMode="auto">
            <a:xfrm>
              <a:off x="2305050" y="3943350"/>
              <a:ext cx="6115050" cy="2133600"/>
            </a:xfrm>
            <a:prstGeom prst="rect">
              <a:avLst/>
            </a:prstGeom>
            <a:noFill/>
            <a:ln w="9525">
              <a:noFill/>
              <a:miter lim="800000"/>
              <a:headEnd/>
              <a:tailEnd/>
            </a:ln>
          </p:spPr>
          <p:txBody>
            <a:bodyPr/>
            <a:lstStyle/>
            <a:p>
              <a:pPr algn="ctr"/>
              <a:endParaRPr lang="en-US"/>
            </a:p>
            <a:p>
              <a:pPr algn="ctr"/>
              <a:r>
                <a:rPr lang="en-US" sz="2800">
                  <a:solidFill>
                    <a:srgbClr val="FF0000"/>
                  </a:solidFill>
                </a:rPr>
                <a:t>They can’t accomplish this because</a:t>
              </a:r>
            </a:p>
            <a:p>
              <a:endParaRPr lang="en-US" sz="1100"/>
            </a:p>
            <a:p>
              <a:pPr algn="ctr"/>
              <a:r>
                <a:rPr lang="en-US">
                  <a:solidFill>
                    <a:srgbClr val="FF0000"/>
                  </a:solidFill>
                </a:rPr>
                <a:t>“Half their time</a:t>
              </a:r>
            </a:p>
            <a:p>
              <a:pPr algn="ctr"/>
              <a:r>
                <a:rPr lang="en-US"/>
                <a:t>collecting and validating data </a:t>
              </a:r>
            </a:p>
            <a:p>
              <a:pPr algn="ctr"/>
              <a:r>
                <a:rPr lang="en-US">
                  <a:solidFill>
                    <a:srgbClr val="FF0000"/>
                  </a:solidFill>
                </a:rPr>
                <a:t>rather than</a:t>
              </a:r>
              <a:r>
                <a:rPr lang="en-US"/>
                <a:t> </a:t>
              </a:r>
            </a:p>
            <a:p>
              <a:pPr algn="ctr"/>
              <a:r>
                <a:rPr lang="en-US"/>
                <a:t>analyzing and planning”*.</a:t>
              </a:r>
            </a:p>
          </p:txBody>
        </p:sp>
        <p:pic>
          <p:nvPicPr>
            <p:cNvPr id="44039" name="Picture 9" descr="C:\Documents and Settings\brunoaz\Local Settings\Temporary Internet Files\Content.IE5\0XM30DQN\MCj03615800000[1].wmf"/>
            <p:cNvPicPr>
              <a:picLocks noChangeAspect="1" noChangeArrowheads="1"/>
            </p:cNvPicPr>
            <p:nvPr/>
          </p:nvPicPr>
          <p:blipFill>
            <a:blip r:embed="rId4"/>
            <a:srcRect b="35081"/>
            <a:stretch>
              <a:fillRect/>
            </a:stretch>
          </p:blipFill>
          <p:spPr bwMode="auto">
            <a:xfrm rot="897625">
              <a:off x="7764228" y="4706938"/>
              <a:ext cx="1246187" cy="1198562"/>
            </a:xfrm>
            <a:prstGeom prst="rect">
              <a:avLst/>
            </a:prstGeom>
            <a:noFill/>
            <a:ln w="9525">
              <a:noFill/>
              <a:miter lim="800000"/>
              <a:headEnd/>
              <a:tailEnd/>
            </a:ln>
          </p:spPr>
        </p:pic>
      </p:grpSp>
      <p:sp>
        <p:nvSpPr>
          <p:cNvPr id="44037" name="TextBox 8"/>
          <p:cNvSpPr txBox="1">
            <a:spLocks noChangeArrowheads="1"/>
          </p:cNvSpPr>
          <p:nvPr/>
        </p:nvSpPr>
        <p:spPr bwMode="auto">
          <a:xfrm>
            <a:off x="5334000" y="6643688"/>
            <a:ext cx="4953000" cy="338137"/>
          </a:xfrm>
          <a:prstGeom prst="rect">
            <a:avLst/>
          </a:prstGeom>
          <a:noFill/>
          <a:ln w="9525">
            <a:noFill/>
            <a:miter lim="800000"/>
            <a:headEnd/>
            <a:tailEnd/>
          </a:ln>
        </p:spPr>
        <p:txBody>
          <a:bodyPr>
            <a:spAutoFit/>
          </a:bodyPr>
          <a:lstStyle/>
          <a:p>
            <a:r>
              <a:rPr lang="en-US" sz="800">
                <a:hlinkClick r:id="rId5"/>
              </a:rPr>
              <a:t>* Best Practices in Planning and Management Reporting</a:t>
            </a:r>
            <a:r>
              <a:rPr lang="en-US" sz="800"/>
              <a:t> by David A. J. Axson.</a:t>
            </a:r>
          </a:p>
          <a:p>
            <a:endParaRPr lang="en-US" sz="80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7239000" cy="1143000"/>
          </a:xfrm>
        </p:spPr>
        <p:txBody>
          <a:bodyPr/>
          <a:lstStyle/>
          <a:p>
            <a:pPr>
              <a:defRPr/>
            </a:pPr>
            <a:r>
              <a:rPr lang="en-US" dirty="0" smtClean="0"/>
              <a:t>IT Managers want to enable business users </a:t>
            </a:r>
          </a:p>
        </p:txBody>
      </p:sp>
      <p:sp>
        <p:nvSpPr>
          <p:cNvPr id="8" name="Rounded Rectangular Callout 7"/>
          <p:cNvSpPr/>
          <p:nvPr/>
        </p:nvSpPr>
        <p:spPr>
          <a:xfrm>
            <a:off x="2152650" y="1219200"/>
            <a:ext cx="6762750" cy="2209800"/>
          </a:xfrm>
          <a:prstGeom prst="wedgeRoundRectCallout">
            <a:avLst>
              <a:gd name="adj1" fmla="val -58297"/>
              <a:gd name="adj2" fmla="val -3600"/>
              <a:gd name="adj3" fmla="val 16667"/>
            </a:avLst>
          </a:prstGeom>
          <a:solidFill>
            <a:schemeClr val="bg1"/>
          </a:solidFill>
          <a:ln>
            <a:solidFill>
              <a:srgbClr val="0070C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85000" lnSpcReduction="20000"/>
          </a:bodyPr>
          <a:lstStyle/>
          <a:p>
            <a:pPr algn="ctr">
              <a:defRPr/>
            </a:pPr>
            <a:r>
              <a:rPr lang="en-US" sz="2400" dirty="0">
                <a:solidFill>
                  <a:schemeClr val="tx1"/>
                </a:solidFill>
              </a:rPr>
              <a:t>Reduce the </a:t>
            </a:r>
            <a:r>
              <a:rPr lang="en-US" sz="2400" dirty="0">
                <a:solidFill>
                  <a:srgbClr val="FF0000"/>
                </a:solidFill>
              </a:rPr>
              <a:t>complexity</a:t>
            </a:r>
            <a:r>
              <a:rPr lang="en-US" sz="2400" dirty="0">
                <a:solidFill>
                  <a:schemeClr val="tx1"/>
                </a:solidFill>
              </a:rPr>
              <a:t>, maintenance and cost of the performance management infrastructure. </a:t>
            </a:r>
          </a:p>
          <a:p>
            <a:pPr algn="ctr">
              <a:defRPr/>
            </a:pPr>
            <a:endParaRPr lang="en-US" sz="2400" dirty="0">
              <a:solidFill>
                <a:schemeClr val="tx1"/>
              </a:solidFill>
            </a:endParaRPr>
          </a:p>
          <a:p>
            <a:pPr algn="ctr">
              <a:defRPr/>
            </a:pPr>
            <a:r>
              <a:rPr lang="en-US" sz="2400" dirty="0">
                <a:solidFill>
                  <a:schemeClr val="tx1"/>
                </a:solidFill>
              </a:rPr>
              <a:t>Empower the business to improve performance.</a:t>
            </a:r>
          </a:p>
          <a:p>
            <a:pPr algn="ctr">
              <a:defRPr/>
            </a:pPr>
            <a:endParaRPr lang="en-US" sz="2400" dirty="0">
              <a:solidFill>
                <a:schemeClr val="tx1"/>
              </a:solidFill>
            </a:endParaRPr>
          </a:p>
          <a:p>
            <a:pPr algn="ctr">
              <a:defRPr/>
            </a:pPr>
            <a:r>
              <a:rPr lang="en-US" sz="2400" dirty="0">
                <a:solidFill>
                  <a:schemeClr val="tx1"/>
                </a:solidFill>
              </a:rPr>
              <a:t>Provide access to information </a:t>
            </a:r>
          </a:p>
          <a:p>
            <a:pPr algn="ctr">
              <a:defRPr/>
            </a:pPr>
            <a:r>
              <a:rPr lang="en-US" sz="2400" dirty="0">
                <a:solidFill>
                  <a:schemeClr val="tx1"/>
                </a:solidFill>
              </a:rPr>
              <a:t>while supporting the </a:t>
            </a:r>
            <a:r>
              <a:rPr lang="en-US" sz="2400" dirty="0">
                <a:solidFill>
                  <a:srgbClr val="FF0000"/>
                </a:solidFill>
              </a:rPr>
              <a:t>compliance</a:t>
            </a:r>
            <a:r>
              <a:rPr lang="en-US" sz="2400" dirty="0">
                <a:solidFill>
                  <a:schemeClr val="tx1"/>
                </a:solidFill>
              </a:rPr>
              <a:t> process.</a:t>
            </a:r>
          </a:p>
        </p:txBody>
      </p:sp>
      <p:pic>
        <p:nvPicPr>
          <p:cNvPr id="9" name="Rectangle 8214"/>
          <p:cNvPicPr>
            <a:picLocks noChangeAspect="1" noChangeArrowheads="1"/>
          </p:cNvPicPr>
          <p:nvPr/>
        </p:nvPicPr>
        <p:blipFill>
          <a:blip r:embed="rId3"/>
          <a:srcRect/>
          <a:stretch>
            <a:fillRect/>
          </a:stretch>
        </p:blipFill>
        <p:spPr bwMode="auto">
          <a:xfrm>
            <a:off x="66675" y="1371600"/>
            <a:ext cx="2066925" cy="4905375"/>
          </a:xfrm>
          <a:prstGeom prst="rect">
            <a:avLst/>
          </a:prstGeom>
          <a:noFill/>
          <a:ln w="9525">
            <a:noFill/>
            <a:miter lim="800000"/>
            <a:headEnd/>
            <a:tailEnd/>
          </a:ln>
          <a:effectLst>
            <a:outerShdw blurRad="76200" dir="13500000" sy="23000" kx="1200000" algn="br" rotWithShape="0">
              <a:prstClr val="black">
                <a:alpha val="20000"/>
              </a:prstClr>
            </a:outerShdw>
          </a:effectLst>
        </p:spPr>
      </p:pic>
      <p:grpSp>
        <p:nvGrpSpPr>
          <p:cNvPr id="46084" name="Group 6"/>
          <p:cNvGrpSpPr>
            <a:grpSpLocks/>
          </p:cNvGrpSpPr>
          <p:nvPr/>
        </p:nvGrpSpPr>
        <p:grpSpPr bwMode="auto">
          <a:xfrm>
            <a:off x="2171700" y="3348038"/>
            <a:ext cx="6705600" cy="2133600"/>
            <a:chOff x="2171700" y="3886200"/>
            <a:chExt cx="6705365" cy="2133600"/>
          </a:xfrm>
        </p:grpSpPr>
        <p:sp>
          <p:nvSpPr>
            <p:cNvPr id="46086" name="Rectangle 3"/>
            <p:cNvSpPr txBox="1">
              <a:spLocks noChangeArrowheads="1"/>
            </p:cNvSpPr>
            <p:nvPr/>
          </p:nvSpPr>
          <p:spPr bwMode="auto">
            <a:xfrm>
              <a:off x="2171700" y="3886200"/>
              <a:ext cx="6115050" cy="2133600"/>
            </a:xfrm>
            <a:prstGeom prst="rect">
              <a:avLst/>
            </a:prstGeom>
            <a:noFill/>
            <a:ln w="9525">
              <a:noFill/>
              <a:miter lim="800000"/>
              <a:headEnd/>
              <a:tailEnd/>
            </a:ln>
          </p:spPr>
          <p:txBody>
            <a:bodyPr/>
            <a:lstStyle/>
            <a:p>
              <a:pPr algn="ctr"/>
              <a:endParaRPr lang="en-US"/>
            </a:p>
            <a:p>
              <a:pPr algn="ctr"/>
              <a:r>
                <a:rPr lang="en-US" sz="2800">
                  <a:solidFill>
                    <a:srgbClr val="FF0000"/>
                  </a:solidFill>
                </a:rPr>
                <a:t>They can’t accomplish this because</a:t>
              </a:r>
            </a:p>
            <a:p>
              <a:endParaRPr lang="en-US" sz="1100"/>
            </a:p>
            <a:p>
              <a:pPr algn="ctr"/>
              <a:r>
                <a:rPr lang="en-US"/>
                <a:t>“</a:t>
              </a:r>
              <a:r>
                <a:rPr lang="en-US">
                  <a:solidFill>
                    <a:srgbClr val="FF0000"/>
                  </a:solidFill>
                </a:rPr>
                <a:t>10</a:t>
              </a:r>
              <a:r>
                <a:rPr lang="en-US"/>
                <a:t> general ledger systems,</a:t>
              </a:r>
            </a:p>
            <a:p>
              <a:pPr algn="ctr"/>
              <a:r>
                <a:rPr lang="en-US">
                  <a:solidFill>
                    <a:srgbClr val="FF0000"/>
                  </a:solidFill>
                </a:rPr>
                <a:t>12</a:t>
              </a:r>
              <a:r>
                <a:rPr lang="en-US"/>
                <a:t> different budgeting systems</a:t>
              </a:r>
            </a:p>
            <a:p>
              <a:pPr algn="ctr"/>
              <a:r>
                <a:rPr lang="en-US">
                  <a:solidFill>
                    <a:srgbClr val="FF0000"/>
                  </a:solidFill>
                </a:rPr>
                <a:t>13</a:t>
              </a:r>
              <a:r>
                <a:rPr lang="en-US"/>
                <a:t> different reporting systems”*.</a:t>
              </a:r>
              <a:r>
                <a:rPr lang="en-US" i="1"/>
                <a:t>  </a:t>
              </a:r>
            </a:p>
          </p:txBody>
        </p:sp>
        <p:pic>
          <p:nvPicPr>
            <p:cNvPr id="46087" name="Picture 9" descr="C:\Documents and Settings\brunoaz\Local Settings\Temporary Internet Files\Content.IE5\0XM30DQN\MCj03615800000[1].wmf"/>
            <p:cNvPicPr>
              <a:picLocks noChangeAspect="1" noChangeArrowheads="1"/>
            </p:cNvPicPr>
            <p:nvPr/>
          </p:nvPicPr>
          <p:blipFill>
            <a:blip r:embed="rId4"/>
            <a:srcRect b="35081"/>
            <a:stretch>
              <a:fillRect/>
            </a:stretch>
          </p:blipFill>
          <p:spPr bwMode="auto">
            <a:xfrm rot="897625">
              <a:off x="7630878" y="4649788"/>
              <a:ext cx="1246187" cy="1198562"/>
            </a:xfrm>
            <a:prstGeom prst="rect">
              <a:avLst/>
            </a:prstGeom>
            <a:noFill/>
            <a:ln w="9525">
              <a:noFill/>
              <a:miter lim="800000"/>
              <a:headEnd/>
              <a:tailEnd/>
            </a:ln>
          </p:spPr>
        </p:pic>
      </p:grpSp>
      <p:sp>
        <p:nvSpPr>
          <p:cNvPr id="46085" name="TextBox 11"/>
          <p:cNvSpPr txBox="1">
            <a:spLocks noChangeArrowheads="1"/>
          </p:cNvSpPr>
          <p:nvPr/>
        </p:nvSpPr>
        <p:spPr bwMode="auto">
          <a:xfrm>
            <a:off x="5334000" y="6643688"/>
            <a:ext cx="4953000" cy="338137"/>
          </a:xfrm>
          <a:prstGeom prst="rect">
            <a:avLst/>
          </a:prstGeom>
          <a:noFill/>
          <a:ln w="9525">
            <a:noFill/>
            <a:miter lim="800000"/>
            <a:headEnd/>
            <a:tailEnd/>
          </a:ln>
        </p:spPr>
        <p:txBody>
          <a:bodyPr>
            <a:spAutoFit/>
          </a:bodyPr>
          <a:lstStyle/>
          <a:p>
            <a:r>
              <a:rPr lang="en-US" sz="800">
                <a:hlinkClick r:id="rId5"/>
              </a:rPr>
              <a:t>* Best Practices in Planning and Management Reporting</a:t>
            </a:r>
            <a:r>
              <a:rPr lang="en-US" sz="800"/>
              <a:t> by David A. J. Axson.</a:t>
            </a:r>
          </a:p>
          <a:p>
            <a:endParaRPr lang="en-US" sz="80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body" sz="half" idx="1"/>
          </p:nvPr>
        </p:nvSpPr>
        <p:spPr>
          <a:xfrm>
            <a:off x="0" y="0"/>
            <a:ext cx="6781800" cy="590550"/>
          </a:xfrm>
        </p:spPr>
        <p:txBody>
          <a:bodyPr/>
          <a:lstStyle/>
          <a:p>
            <a:pPr marL="0" indent="0">
              <a:spcBef>
                <a:spcPct val="0"/>
              </a:spcBef>
              <a:buFontTx/>
              <a:buNone/>
              <a:defRPr/>
            </a:pPr>
            <a:r>
              <a:rPr lang="en-US" sz="3600" dirty="0" smtClean="0">
                <a:solidFill>
                  <a:srgbClr val="FFB601"/>
                </a:solidFill>
                <a:latin typeface="+mj-lt"/>
                <a:ea typeface="+mj-ea"/>
                <a:cs typeface="+mj-cs"/>
              </a:rPr>
              <a:t>How PM is addressed today</a:t>
            </a:r>
            <a:endParaRPr lang="en-US" sz="3600" dirty="0">
              <a:solidFill>
                <a:srgbClr val="FFB601"/>
              </a:solidFill>
              <a:latin typeface="+mj-lt"/>
              <a:ea typeface="+mj-ea"/>
              <a:cs typeface="+mj-cs"/>
            </a:endParaRPr>
          </a:p>
        </p:txBody>
      </p:sp>
      <p:graphicFrame>
        <p:nvGraphicFramePr>
          <p:cNvPr id="80902" name="Object 6"/>
          <p:cNvGraphicFramePr>
            <a:graphicFrameLocks noChangeAspect="1"/>
          </p:cNvGraphicFramePr>
          <p:nvPr>
            <p:ph sz="quarter" idx="2"/>
          </p:nvPr>
        </p:nvGraphicFramePr>
        <p:xfrm>
          <a:off x="228600" y="1219200"/>
          <a:ext cx="741363" cy="947738"/>
        </p:xfrm>
        <a:graphic>
          <a:graphicData uri="http://schemas.openxmlformats.org/presentationml/2006/ole">
            <p:oleObj spid="_x0000_s80899" name="Visio" r:id="rId4" imgW="741495" imgH="947725" progId="">
              <p:embed/>
            </p:oleObj>
          </a:graphicData>
        </a:graphic>
      </p:graphicFrame>
      <p:graphicFrame>
        <p:nvGraphicFramePr>
          <p:cNvPr id="80901" name="Object 5"/>
          <p:cNvGraphicFramePr>
            <a:graphicFrameLocks noChangeAspect="1"/>
          </p:cNvGraphicFramePr>
          <p:nvPr>
            <p:ph sz="quarter" idx="3"/>
          </p:nvPr>
        </p:nvGraphicFramePr>
        <p:xfrm>
          <a:off x="3975100" y="2438400"/>
          <a:ext cx="417513" cy="533400"/>
        </p:xfrm>
        <a:graphic>
          <a:graphicData uri="http://schemas.openxmlformats.org/presentationml/2006/ole">
            <p:oleObj spid="_x0000_s80898" name="Visio" r:id="rId5" imgW="741495" imgH="947725" progId="">
              <p:embed/>
            </p:oleObj>
          </a:graphicData>
        </a:graphic>
      </p:graphicFrame>
      <p:pic>
        <p:nvPicPr>
          <p:cNvPr id="256068" name="Picture 68" descr="ie-icon-l"/>
          <p:cNvPicPr>
            <a:picLocks noChangeAspect="1" noChangeArrowheads="1"/>
          </p:cNvPicPr>
          <p:nvPr/>
        </p:nvPicPr>
        <p:blipFill>
          <a:blip r:embed="rId6"/>
          <a:srcRect/>
          <a:stretch>
            <a:fillRect/>
          </a:stretch>
        </p:blipFill>
        <p:spPr bwMode="auto">
          <a:xfrm>
            <a:off x="3939247" y="1764173"/>
            <a:ext cx="609600" cy="603250"/>
          </a:xfrm>
          <a:prstGeom prst="ellipse">
            <a:avLst/>
          </a:prstGeom>
          <a:ln>
            <a:noFill/>
          </a:ln>
          <a:effectLst>
            <a:softEdge rad="112500"/>
          </a:effectLst>
        </p:spPr>
      </p:pic>
      <p:pic>
        <p:nvPicPr>
          <p:cNvPr id="256069" name="Picture 69" descr="6-00348_s01-arrows02"/>
          <p:cNvPicPr>
            <a:picLocks noChangeAspect="1" noChangeArrowheads="1"/>
          </p:cNvPicPr>
          <p:nvPr/>
        </p:nvPicPr>
        <p:blipFill>
          <a:blip r:embed="rId7">
            <a:grayscl/>
          </a:blip>
          <a:srcRect/>
          <a:stretch>
            <a:fillRect/>
          </a:stretch>
        </p:blipFill>
        <p:spPr bwMode="auto">
          <a:xfrm rot="-2342256">
            <a:off x="4114800" y="2136775"/>
            <a:ext cx="1066800" cy="1006475"/>
          </a:xfrm>
          <a:prstGeom prst="rect">
            <a:avLst/>
          </a:prstGeom>
          <a:noFill/>
          <a:ln w="9525">
            <a:noFill/>
            <a:miter lim="800000"/>
            <a:headEnd/>
            <a:tailEnd/>
          </a:ln>
        </p:spPr>
      </p:pic>
      <p:grpSp>
        <p:nvGrpSpPr>
          <p:cNvPr id="80905" name="Group 13"/>
          <p:cNvGrpSpPr>
            <a:grpSpLocks/>
          </p:cNvGrpSpPr>
          <p:nvPr/>
        </p:nvGrpSpPr>
        <p:grpSpPr bwMode="auto">
          <a:xfrm>
            <a:off x="2133600" y="4419600"/>
            <a:ext cx="990600" cy="1676400"/>
            <a:chOff x="4224" y="1728"/>
            <a:chExt cx="1153" cy="2160"/>
          </a:xfrm>
        </p:grpSpPr>
        <p:pic>
          <p:nvPicPr>
            <p:cNvPr id="80944" name="Picture 14" descr="User yellow"/>
            <p:cNvPicPr>
              <a:picLocks noChangeAspect="1" noChangeArrowheads="1"/>
            </p:cNvPicPr>
            <p:nvPr/>
          </p:nvPicPr>
          <p:blipFill>
            <a:blip r:embed="rId8">
              <a:lum bright="-12000"/>
            </a:blip>
            <a:srcRect/>
            <a:stretch>
              <a:fillRect/>
            </a:stretch>
          </p:blipFill>
          <p:spPr bwMode="auto">
            <a:xfrm>
              <a:off x="4416" y="1728"/>
              <a:ext cx="721" cy="1008"/>
            </a:xfrm>
            <a:prstGeom prst="rect">
              <a:avLst/>
            </a:prstGeom>
            <a:noFill/>
            <a:ln w="9525">
              <a:noFill/>
              <a:miter lim="800000"/>
              <a:headEnd/>
              <a:tailEnd/>
            </a:ln>
          </p:spPr>
        </p:pic>
        <p:pic>
          <p:nvPicPr>
            <p:cNvPr id="80945" name="Picture 15" descr="User yellow"/>
            <p:cNvPicPr>
              <a:picLocks noChangeAspect="1" noChangeArrowheads="1"/>
            </p:cNvPicPr>
            <p:nvPr/>
          </p:nvPicPr>
          <p:blipFill>
            <a:blip r:embed="rId8">
              <a:lum bright="-12000"/>
            </a:blip>
            <a:srcRect/>
            <a:stretch>
              <a:fillRect/>
            </a:stretch>
          </p:blipFill>
          <p:spPr bwMode="auto">
            <a:xfrm>
              <a:off x="4656" y="2352"/>
              <a:ext cx="721" cy="1008"/>
            </a:xfrm>
            <a:prstGeom prst="rect">
              <a:avLst/>
            </a:prstGeom>
            <a:noFill/>
            <a:ln w="9525">
              <a:noFill/>
              <a:miter lim="800000"/>
              <a:headEnd/>
              <a:tailEnd/>
            </a:ln>
          </p:spPr>
        </p:pic>
        <p:pic>
          <p:nvPicPr>
            <p:cNvPr id="80946" name="Picture 16" descr="User yellow"/>
            <p:cNvPicPr>
              <a:picLocks noChangeAspect="1" noChangeArrowheads="1"/>
            </p:cNvPicPr>
            <p:nvPr/>
          </p:nvPicPr>
          <p:blipFill>
            <a:blip r:embed="rId8">
              <a:lum bright="-12000"/>
            </a:blip>
            <a:srcRect/>
            <a:stretch>
              <a:fillRect/>
            </a:stretch>
          </p:blipFill>
          <p:spPr bwMode="auto">
            <a:xfrm>
              <a:off x="4224" y="2880"/>
              <a:ext cx="721" cy="1008"/>
            </a:xfrm>
            <a:prstGeom prst="rect">
              <a:avLst/>
            </a:prstGeom>
            <a:noFill/>
            <a:ln w="9525">
              <a:noFill/>
              <a:miter lim="800000"/>
              <a:headEnd/>
              <a:tailEnd/>
            </a:ln>
          </p:spPr>
        </p:pic>
      </p:grpSp>
      <p:grpSp>
        <p:nvGrpSpPr>
          <p:cNvPr id="80906" name="Group 18"/>
          <p:cNvGrpSpPr>
            <a:grpSpLocks/>
          </p:cNvGrpSpPr>
          <p:nvPr/>
        </p:nvGrpSpPr>
        <p:grpSpPr bwMode="auto">
          <a:xfrm>
            <a:off x="1295400" y="4419600"/>
            <a:ext cx="990600" cy="1676400"/>
            <a:chOff x="4224" y="1728"/>
            <a:chExt cx="1153" cy="2160"/>
          </a:xfrm>
        </p:grpSpPr>
        <p:pic>
          <p:nvPicPr>
            <p:cNvPr id="80941" name="Picture 19" descr="User yellow"/>
            <p:cNvPicPr>
              <a:picLocks noChangeAspect="1" noChangeArrowheads="1"/>
            </p:cNvPicPr>
            <p:nvPr/>
          </p:nvPicPr>
          <p:blipFill>
            <a:blip r:embed="rId8">
              <a:lum bright="-12000"/>
            </a:blip>
            <a:srcRect/>
            <a:stretch>
              <a:fillRect/>
            </a:stretch>
          </p:blipFill>
          <p:spPr bwMode="auto">
            <a:xfrm>
              <a:off x="4416" y="1728"/>
              <a:ext cx="721" cy="1008"/>
            </a:xfrm>
            <a:prstGeom prst="rect">
              <a:avLst/>
            </a:prstGeom>
            <a:noFill/>
            <a:ln w="9525">
              <a:noFill/>
              <a:miter lim="800000"/>
              <a:headEnd/>
              <a:tailEnd/>
            </a:ln>
          </p:spPr>
        </p:pic>
        <p:pic>
          <p:nvPicPr>
            <p:cNvPr id="80942" name="Picture 20" descr="User yellow"/>
            <p:cNvPicPr>
              <a:picLocks noChangeAspect="1" noChangeArrowheads="1"/>
            </p:cNvPicPr>
            <p:nvPr/>
          </p:nvPicPr>
          <p:blipFill>
            <a:blip r:embed="rId8">
              <a:lum bright="-12000"/>
            </a:blip>
            <a:srcRect/>
            <a:stretch>
              <a:fillRect/>
            </a:stretch>
          </p:blipFill>
          <p:spPr bwMode="auto">
            <a:xfrm>
              <a:off x="4656" y="2352"/>
              <a:ext cx="721" cy="1008"/>
            </a:xfrm>
            <a:prstGeom prst="rect">
              <a:avLst/>
            </a:prstGeom>
            <a:noFill/>
            <a:ln w="9525">
              <a:noFill/>
              <a:miter lim="800000"/>
              <a:headEnd/>
              <a:tailEnd/>
            </a:ln>
          </p:spPr>
        </p:pic>
        <p:pic>
          <p:nvPicPr>
            <p:cNvPr id="80943" name="Picture 21" descr="User yellow"/>
            <p:cNvPicPr>
              <a:picLocks noChangeAspect="1" noChangeArrowheads="1"/>
            </p:cNvPicPr>
            <p:nvPr/>
          </p:nvPicPr>
          <p:blipFill>
            <a:blip r:embed="rId8">
              <a:lum bright="-12000"/>
            </a:blip>
            <a:srcRect/>
            <a:stretch>
              <a:fillRect/>
            </a:stretch>
          </p:blipFill>
          <p:spPr bwMode="auto">
            <a:xfrm>
              <a:off x="4224" y="2880"/>
              <a:ext cx="721" cy="1008"/>
            </a:xfrm>
            <a:prstGeom prst="rect">
              <a:avLst/>
            </a:prstGeom>
            <a:noFill/>
            <a:ln w="9525">
              <a:noFill/>
              <a:miter lim="800000"/>
              <a:headEnd/>
              <a:tailEnd/>
            </a:ln>
          </p:spPr>
        </p:pic>
      </p:grpSp>
      <p:grpSp>
        <p:nvGrpSpPr>
          <p:cNvPr id="80907" name="Group 22"/>
          <p:cNvGrpSpPr>
            <a:grpSpLocks/>
          </p:cNvGrpSpPr>
          <p:nvPr/>
        </p:nvGrpSpPr>
        <p:grpSpPr bwMode="auto">
          <a:xfrm>
            <a:off x="457200" y="4419600"/>
            <a:ext cx="990600" cy="1676400"/>
            <a:chOff x="4224" y="1728"/>
            <a:chExt cx="1153" cy="2160"/>
          </a:xfrm>
        </p:grpSpPr>
        <p:pic>
          <p:nvPicPr>
            <p:cNvPr id="80938" name="Picture 23" descr="User yellow"/>
            <p:cNvPicPr>
              <a:picLocks noChangeAspect="1" noChangeArrowheads="1"/>
            </p:cNvPicPr>
            <p:nvPr/>
          </p:nvPicPr>
          <p:blipFill>
            <a:blip r:embed="rId8">
              <a:lum bright="-12000"/>
            </a:blip>
            <a:srcRect/>
            <a:stretch>
              <a:fillRect/>
            </a:stretch>
          </p:blipFill>
          <p:spPr bwMode="auto">
            <a:xfrm>
              <a:off x="4416" y="1728"/>
              <a:ext cx="721" cy="1008"/>
            </a:xfrm>
            <a:prstGeom prst="rect">
              <a:avLst/>
            </a:prstGeom>
            <a:noFill/>
            <a:ln w="9525">
              <a:noFill/>
              <a:miter lim="800000"/>
              <a:headEnd/>
              <a:tailEnd/>
            </a:ln>
          </p:spPr>
        </p:pic>
        <p:pic>
          <p:nvPicPr>
            <p:cNvPr id="80939" name="Picture 24" descr="User yellow"/>
            <p:cNvPicPr>
              <a:picLocks noChangeAspect="1" noChangeArrowheads="1"/>
            </p:cNvPicPr>
            <p:nvPr/>
          </p:nvPicPr>
          <p:blipFill>
            <a:blip r:embed="rId8">
              <a:lum bright="-12000"/>
            </a:blip>
            <a:srcRect/>
            <a:stretch>
              <a:fillRect/>
            </a:stretch>
          </p:blipFill>
          <p:spPr bwMode="auto">
            <a:xfrm>
              <a:off x="4656" y="2352"/>
              <a:ext cx="721" cy="1008"/>
            </a:xfrm>
            <a:prstGeom prst="rect">
              <a:avLst/>
            </a:prstGeom>
            <a:noFill/>
            <a:ln w="9525">
              <a:noFill/>
              <a:miter lim="800000"/>
              <a:headEnd/>
              <a:tailEnd/>
            </a:ln>
          </p:spPr>
        </p:pic>
        <p:pic>
          <p:nvPicPr>
            <p:cNvPr id="80940" name="Picture 25" descr="User yellow"/>
            <p:cNvPicPr>
              <a:picLocks noChangeAspect="1" noChangeArrowheads="1"/>
            </p:cNvPicPr>
            <p:nvPr/>
          </p:nvPicPr>
          <p:blipFill>
            <a:blip r:embed="rId8">
              <a:lum bright="-12000"/>
            </a:blip>
            <a:srcRect/>
            <a:stretch>
              <a:fillRect/>
            </a:stretch>
          </p:blipFill>
          <p:spPr bwMode="auto">
            <a:xfrm>
              <a:off x="4224" y="2880"/>
              <a:ext cx="721" cy="1008"/>
            </a:xfrm>
            <a:prstGeom prst="rect">
              <a:avLst/>
            </a:prstGeom>
            <a:noFill/>
            <a:ln w="9525">
              <a:noFill/>
              <a:miter lim="800000"/>
              <a:headEnd/>
              <a:tailEnd/>
            </a:ln>
          </p:spPr>
        </p:pic>
      </p:grpSp>
      <p:pic>
        <p:nvPicPr>
          <p:cNvPr id="256028" name="Picture 28"/>
          <p:cNvPicPr>
            <a:picLocks noChangeAspect="1" noChangeArrowheads="1"/>
          </p:cNvPicPr>
          <p:nvPr/>
        </p:nvPicPr>
        <p:blipFill>
          <a:blip r:embed="rId9"/>
          <a:srcRect/>
          <a:stretch>
            <a:fillRect/>
          </a:stretch>
        </p:blipFill>
        <p:spPr bwMode="auto">
          <a:xfrm>
            <a:off x="2286000" y="4267200"/>
            <a:ext cx="355600" cy="355600"/>
          </a:xfrm>
          <a:prstGeom prst="rect">
            <a:avLst/>
          </a:prstGeom>
          <a:noFill/>
          <a:ln w="9525">
            <a:noFill/>
            <a:miter lim="800000"/>
            <a:headEnd/>
            <a:tailEnd/>
          </a:ln>
        </p:spPr>
      </p:pic>
      <p:pic>
        <p:nvPicPr>
          <p:cNvPr id="256029" name="Picture 29"/>
          <p:cNvPicPr>
            <a:picLocks noChangeAspect="1" noChangeArrowheads="1"/>
          </p:cNvPicPr>
          <p:nvPr/>
        </p:nvPicPr>
        <p:blipFill>
          <a:blip r:embed="rId9"/>
          <a:srcRect/>
          <a:stretch>
            <a:fillRect/>
          </a:stretch>
        </p:blipFill>
        <p:spPr bwMode="auto">
          <a:xfrm>
            <a:off x="1447800" y="4191000"/>
            <a:ext cx="355600" cy="355600"/>
          </a:xfrm>
          <a:prstGeom prst="rect">
            <a:avLst/>
          </a:prstGeom>
          <a:noFill/>
          <a:ln w="9525">
            <a:noFill/>
            <a:miter lim="800000"/>
            <a:headEnd/>
            <a:tailEnd/>
          </a:ln>
        </p:spPr>
      </p:pic>
      <p:pic>
        <p:nvPicPr>
          <p:cNvPr id="256030" name="Picture 30"/>
          <p:cNvPicPr>
            <a:picLocks noChangeAspect="1" noChangeArrowheads="1"/>
          </p:cNvPicPr>
          <p:nvPr/>
        </p:nvPicPr>
        <p:blipFill>
          <a:blip r:embed="rId9"/>
          <a:srcRect/>
          <a:stretch>
            <a:fillRect/>
          </a:stretch>
        </p:blipFill>
        <p:spPr bwMode="auto">
          <a:xfrm>
            <a:off x="533400" y="4191000"/>
            <a:ext cx="355600" cy="355600"/>
          </a:xfrm>
          <a:prstGeom prst="rect">
            <a:avLst/>
          </a:prstGeom>
          <a:noFill/>
          <a:ln w="9525">
            <a:noFill/>
            <a:miter lim="800000"/>
            <a:headEnd/>
            <a:tailEnd/>
          </a:ln>
        </p:spPr>
      </p:pic>
      <p:pic>
        <p:nvPicPr>
          <p:cNvPr id="256031" name="Picture 31"/>
          <p:cNvPicPr>
            <a:picLocks noChangeAspect="1" noChangeArrowheads="1"/>
          </p:cNvPicPr>
          <p:nvPr/>
        </p:nvPicPr>
        <p:blipFill>
          <a:blip r:embed="rId9"/>
          <a:srcRect/>
          <a:stretch>
            <a:fillRect/>
          </a:stretch>
        </p:blipFill>
        <p:spPr bwMode="auto">
          <a:xfrm>
            <a:off x="838200" y="4724400"/>
            <a:ext cx="355600" cy="355600"/>
          </a:xfrm>
          <a:prstGeom prst="rect">
            <a:avLst/>
          </a:prstGeom>
          <a:noFill/>
          <a:ln w="9525">
            <a:noFill/>
            <a:miter lim="800000"/>
            <a:headEnd/>
            <a:tailEnd/>
          </a:ln>
        </p:spPr>
      </p:pic>
      <p:pic>
        <p:nvPicPr>
          <p:cNvPr id="256032" name="Picture 32"/>
          <p:cNvPicPr>
            <a:picLocks noChangeAspect="1" noChangeArrowheads="1"/>
          </p:cNvPicPr>
          <p:nvPr/>
        </p:nvPicPr>
        <p:blipFill>
          <a:blip r:embed="rId9"/>
          <a:srcRect/>
          <a:stretch>
            <a:fillRect/>
          </a:stretch>
        </p:blipFill>
        <p:spPr bwMode="auto">
          <a:xfrm>
            <a:off x="1600200" y="4724400"/>
            <a:ext cx="355600" cy="355600"/>
          </a:xfrm>
          <a:prstGeom prst="rect">
            <a:avLst/>
          </a:prstGeom>
          <a:noFill/>
          <a:ln w="9525">
            <a:noFill/>
            <a:miter lim="800000"/>
            <a:headEnd/>
            <a:tailEnd/>
          </a:ln>
        </p:spPr>
      </p:pic>
      <p:pic>
        <p:nvPicPr>
          <p:cNvPr id="256033" name="Picture 33"/>
          <p:cNvPicPr>
            <a:picLocks noChangeAspect="1" noChangeArrowheads="1"/>
          </p:cNvPicPr>
          <p:nvPr/>
        </p:nvPicPr>
        <p:blipFill>
          <a:blip r:embed="rId9"/>
          <a:srcRect/>
          <a:stretch>
            <a:fillRect/>
          </a:stretch>
        </p:blipFill>
        <p:spPr bwMode="auto">
          <a:xfrm>
            <a:off x="2514600" y="4724400"/>
            <a:ext cx="355600" cy="355600"/>
          </a:xfrm>
          <a:prstGeom prst="rect">
            <a:avLst/>
          </a:prstGeom>
          <a:noFill/>
          <a:ln w="9525">
            <a:noFill/>
            <a:miter lim="800000"/>
            <a:headEnd/>
            <a:tailEnd/>
          </a:ln>
        </p:spPr>
      </p:pic>
      <p:pic>
        <p:nvPicPr>
          <p:cNvPr id="256034" name="Picture 34"/>
          <p:cNvPicPr>
            <a:picLocks noChangeAspect="1" noChangeArrowheads="1"/>
          </p:cNvPicPr>
          <p:nvPr/>
        </p:nvPicPr>
        <p:blipFill>
          <a:blip r:embed="rId9"/>
          <a:srcRect/>
          <a:stretch>
            <a:fillRect/>
          </a:stretch>
        </p:blipFill>
        <p:spPr bwMode="auto">
          <a:xfrm>
            <a:off x="381000" y="5105400"/>
            <a:ext cx="355600" cy="355600"/>
          </a:xfrm>
          <a:prstGeom prst="rect">
            <a:avLst/>
          </a:prstGeom>
          <a:noFill/>
          <a:ln w="9525">
            <a:noFill/>
            <a:miter lim="800000"/>
            <a:headEnd/>
            <a:tailEnd/>
          </a:ln>
        </p:spPr>
      </p:pic>
      <p:pic>
        <p:nvPicPr>
          <p:cNvPr id="256035" name="Picture 35"/>
          <p:cNvPicPr>
            <a:picLocks noChangeAspect="1" noChangeArrowheads="1"/>
          </p:cNvPicPr>
          <p:nvPr/>
        </p:nvPicPr>
        <p:blipFill>
          <a:blip r:embed="rId9"/>
          <a:srcRect/>
          <a:stretch>
            <a:fillRect/>
          </a:stretch>
        </p:blipFill>
        <p:spPr bwMode="auto">
          <a:xfrm>
            <a:off x="1219200" y="5181600"/>
            <a:ext cx="355600" cy="355600"/>
          </a:xfrm>
          <a:prstGeom prst="rect">
            <a:avLst/>
          </a:prstGeom>
          <a:noFill/>
          <a:ln w="9525">
            <a:noFill/>
            <a:miter lim="800000"/>
            <a:headEnd/>
            <a:tailEnd/>
          </a:ln>
        </p:spPr>
      </p:pic>
      <p:pic>
        <p:nvPicPr>
          <p:cNvPr id="256036" name="Picture 36"/>
          <p:cNvPicPr>
            <a:picLocks noChangeAspect="1" noChangeArrowheads="1"/>
          </p:cNvPicPr>
          <p:nvPr/>
        </p:nvPicPr>
        <p:blipFill>
          <a:blip r:embed="rId9"/>
          <a:srcRect/>
          <a:stretch>
            <a:fillRect/>
          </a:stretch>
        </p:blipFill>
        <p:spPr bwMode="auto">
          <a:xfrm>
            <a:off x="2057400" y="5105400"/>
            <a:ext cx="355600" cy="355600"/>
          </a:xfrm>
          <a:prstGeom prst="rect">
            <a:avLst/>
          </a:prstGeom>
          <a:noFill/>
          <a:ln w="9525">
            <a:noFill/>
            <a:miter lim="800000"/>
            <a:headEnd/>
            <a:tailEnd/>
          </a:ln>
        </p:spPr>
      </p:pic>
      <p:pic>
        <p:nvPicPr>
          <p:cNvPr id="80917" name="Picture 27" descr="user blue"/>
          <p:cNvPicPr>
            <a:picLocks noChangeAspect="1" noChangeArrowheads="1"/>
          </p:cNvPicPr>
          <p:nvPr/>
        </p:nvPicPr>
        <p:blipFill>
          <a:blip r:embed="rId10"/>
          <a:srcRect/>
          <a:stretch>
            <a:fillRect/>
          </a:stretch>
        </p:blipFill>
        <p:spPr bwMode="auto">
          <a:xfrm>
            <a:off x="1162050" y="1724025"/>
            <a:ext cx="711200" cy="990600"/>
          </a:xfrm>
          <a:prstGeom prst="rect">
            <a:avLst/>
          </a:prstGeom>
          <a:noFill/>
          <a:ln w="9525">
            <a:noFill/>
            <a:miter lim="800000"/>
            <a:headEnd/>
            <a:tailEnd/>
          </a:ln>
        </p:spPr>
      </p:pic>
      <p:pic>
        <p:nvPicPr>
          <p:cNvPr id="80918" name="Picture 26" descr="user blue"/>
          <p:cNvPicPr>
            <a:picLocks noChangeAspect="1" noChangeArrowheads="1"/>
          </p:cNvPicPr>
          <p:nvPr/>
        </p:nvPicPr>
        <p:blipFill>
          <a:blip r:embed="rId10"/>
          <a:srcRect/>
          <a:stretch>
            <a:fillRect/>
          </a:stretch>
        </p:blipFill>
        <p:spPr bwMode="auto">
          <a:xfrm>
            <a:off x="1543050" y="2181225"/>
            <a:ext cx="711200" cy="990600"/>
          </a:xfrm>
          <a:prstGeom prst="rect">
            <a:avLst/>
          </a:prstGeom>
          <a:noFill/>
          <a:ln w="9525">
            <a:noFill/>
            <a:miter lim="800000"/>
            <a:headEnd/>
            <a:tailEnd/>
          </a:ln>
        </p:spPr>
      </p:pic>
      <p:pic>
        <p:nvPicPr>
          <p:cNvPr id="256037" name="Picture 37"/>
          <p:cNvPicPr>
            <a:picLocks noChangeAspect="1" noChangeArrowheads="1"/>
          </p:cNvPicPr>
          <p:nvPr/>
        </p:nvPicPr>
        <p:blipFill>
          <a:blip r:embed="rId9"/>
          <a:srcRect/>
          <a:stretch>
            <a:fillRect/>
          </a:stretch>
        </p:blipFill>
        <p:spPr bwMode="auto">
          <a:xfrm>
            <a:off x="1238250" y="3476625"/>
            <a:ext cx="355600" cy="355600"/>
          </a:xfrm>
          <a:prstGeom prst="rect">
            <a:avLst/>
          </a:prstGeom>
          <a:noFill/>
          <a:ln w="9525">
            <a:noFill/>
            <a:miter lim="800000"/>
            <a:headEnd/>
            <a:tailEnd/>
          </a:ln>
        </p:spPr>
      </p:pic>
      <p:sp>
        <p:nvSpPr>
          <p:cNvPr id="256055" name="Line 55"/>
          <p:cNvSpPr>
            <a:spLocks noChangeShapeType="1"/>
          </p:cNvSpPr>
          <p:nvPr/>
        </p:nvSpPr>
        <p:spPr bwMode="auto">
          <a:xfrm flipH="1">
            <a:off x="1371600" y="2743200"/>
            <a:ext cx="76200" cy="685800"/>
          </a:xfrm>
          <a:prstGeom prst="line">
            <a:avLst/>
          </a:prstGeom>
          <a:noFill/>
          <a:ln w="76200">
            <a:solidFill>
              <a:srgbClr val="C0C0C0"/>
            </a:solidFill>
            <a:round/>
            <a:headEnd type="triangle" w="med" len="med"/>
            <a:tailEnd type="triangle" w="med" len="med"/>
          </a:ln>
        </p:spPr>
        <p:txBody>
          <a:bodyPr/>
          <a:lstStyle/>
          <a:p>
            <a:endParaRPr lang="pl-PL"/>
          </a:p>
        </p:txBody>
      </p:sp>
      <p:sp>
        <p:nvSpPr>
          <p:cNvPr id="256056" name="Line 56"/>
          <p:cNvSpPr>
            <a:spLocks noChangeShapeType="1"/>
          </p:cNvSpPr>
          <p:nvPr/>
        </p:nvSpPr>
        <p:spPr bwMode="auto">
          <a:xfrm flipH="1">
            <a:off x="914400" y="3810000"/>
            <a:ext cx="304800" cy="533400"/>
          </a:xfrm>
          <a:prstGeom prst="line">
            <a:avLst/>
          </a:prstGeom>
          <a:noFill/>
          <a:ln w="76200">
            <a:solidFill>
              <a:srgbClr val="C0C0C0"/>
            </a:solidFill>
            <a:round/>
            <a:headEnd type="triangle" w="med" len="med"/>
            <a:tailEnd type="triangle" w="med" len="med"/>
          </a:ln>
        </p:spPr>
        <p:txBody>
          <a:bodyPr/>
          <a:lstStyle/>
          <a:p>
            <a:endParaRPr lang="pl-PL"/>
          </a:p>
        </p:txBody>
      </p:sp>
      <p:sp>
        <p:nvSpPr>
          <p:cNvPr id="256057" name="Line 57"/>
          <p:cNvSpPr>
            <a:spLocks noChangeShapeType="1"/>
          </p:cNvSpPr>
          <p:nvPr/>
        </p:nvSpPr>
        <p:spPr bwMode="auto">
          <a:xfrm flipH="1">
            <a:off x="1219200" y="3825875"/>
            <a:ext cx="152400" cy="898525"/>
          </a:xfrm>
          <a:prstGeom prst="line">
            <a:avLst/>
          </a:prstGeom>
          <a:noFill/>
          <a:ln w="76200">
            <a:solidFill>
              <a:srgbClr val="C0C0C0"/>
            </a:solidFill>
            <a:round/>
            <a:headEnd type="triangle" w="med" len="med"/>
            <a:tailEnd type="triangle" w="med" len="med"/>
          </a:ln>
        </p:spPr>
        <p:txBody>
          <a:bodyPr/>
          <a:lstStyle/>
          <a:p>
            <a:endParaRPr lang="pl-PL"/>
          </a:p>
        </p:txBody>
      </p:sp>
      <p:sp>
        <p:nvSpPr>
          <p:cNvPr id="256058" name="Line 58"/>
          <p:cNvSpPr>
            <a:spLocks noChangeShapeType="1"/>
          </p:cNvSpPr>
          <p:nvPr/>
        </p:nvSpPr>
        <p:spPr bwMode="auto">
          <a:xfrm>
            <a:off x="1600200" y="3886200"/>
            <a:ext cx="685800" cy="381000"/>
          </a:xfrm>
          <a:prstGeom prst="line">
            <a:avLst/>
          </a:prstGeom>
          <a:noFill/>
          <a:ln w="76200">
            <a:solidFill>
              <a:srgbClr val="C0C0C0"/>
            </a:solidFill>
            <a:round/>
            <a:headEnd type="triangle" w="med" len="med"/>
            <a:tailEnd type="triangle" w="med" len="med"/>
          </a:ln>
        </p:spPr>
        <p:txBody>
          <a:bodyPr/>
          <a:lstStyle/>
          <a:p>
            <a:endParaRPr lang="pl-PL"/>
          </a:p>
        </p:txBody>
      </p:sp>
      <p:sp>
        <p:nvSpPr>
          <p:cNvPr id="256060" name="Line 60"/>
          <p:cNvSpPr>
            <a:spLocks noChangeShapeType="1"/>
          </p:cNvSpPr>
          <p:nvPr/>
        </p:nvSpPr>
        <p:spPr bwMode="auto">
          <a:xfrm>
            <a:off x="2241550" y="2667000"/>
            <a:ext cx="1676400" cy="0"/>
          </a:xfrm>
          <a:prstGeom prst="line">
            <a:avLst/>
          </a:prstGeom>
          <a:noFill/>
          <a:ln w="76200">
            <a:solidFill>
              <a:srgbClr val="C0C0C0"/>
            </a:solidFill>
            <a:round/>
            <a:headEnd/>
            <a:tailEnd type="triangle" w="med" len="med"/>
          </a:ln>
        </p:spPr>
        <p:txBody>
          <a:bodyPr/>
          <a:lstStyle/>
          <a:p>
            <a:endParaRPr lang="pl-PL"/>
          </a:p>
        </p:txBody>
      </p:sp>
      <p:pic>
        <p:nvPicPr>
          <p:cNvPr id="256062" name="Picture 62"/>
          <p:cNvPicPr>
            <a:picLocks noChangeAspect="1" noChangeArrowheads="1"/>
          </p:cNvPicPr>
          <p:nvPr/>
        </p:nvPicPr>
        <p:blipFill>
          <a:blip r:embed="rId11"/>
          <a:srcRect/>
          <a:stretch>
            <a:fillRect/>
          </a:stretch>
        </p:blipFill>
        <p:spPr bwMode="auto">
          <a:xfrm>
            <a:off x="4724400" y="1905000"/>
            <a:ext cx="355600" cy="355600"/>
          </a:xfrm>
          <a:prstGeom prst="rect">
            <a:avLst/>
          </a:prstGeom>
          <a:noFill/>
          <a:ln w="9525">
            <a:noFill/>
            <a:miter lim="800000"/>
            <a:headEnd/>
            <a:tailEnd/>
          </a:ln>
        </p:spPr>
      </p:pic>
      <p:pic>
        <p:nvPicPr>
          <p:cNvPr id="256064" name="Picture 64"/>
          <p:cNvPicPr>
            <a:picLocks noChangeAspect="1" noChangeArrowheads="1"/>
          </p:cNvPicPr>
          <p:nvPr/>
        </p:nvPicPr>
        <p:blipFill>
          <a:blip r:embed="rId12"/>
          <a:srcRect/>
          <a:stretch>
            <a:fillRect/>
          </a:stretch>
        </p:blipFill>
        <p:spPr bwMode="auto">
          <a:xfrm>
            <a:off x="4800600" y="2895600"/>
            <a:ext cx="355600" cy="355600"/>
          </a:xfrm>
          <a:prstGeom prst="rect">
            <a:avLst/>
          </a:prstGeom>
          <a:noFill/>
          <a:ln w="9525">
            <a:noFill/>
            <a:miter lim="800000"/>
            <a:headEnd/>
            <a:tailEnd/>
          </a:ln>
        </p:spPr>
      </p:pic>
      <p:pic>
        <p:nvPicPr>
          <p:cNvPr id="256066" name="Picture 66"/>
          <p:cNvPicPr>
            <a:picLocks noChangeAspect="1" noChangeArrowheads="1"/>
          </p:cNvPicPr>
          <p:nvPr/>
        </p:nvPicPr>
        <p:blipFill>
          <a:blip r:embed="rId9"/>
          <a:srcRect/>
          <a:stretch>
            <a:fillRect/>
          </a:stretch>
        </p:blipFill>
        <p:spPr bwMode="auto">
          <a:xfrm>
            <a:off x="4953000" y="2082800"/>
            <a:ext cx="355600" cy="355600"/>
          </a:xfrm>
          <a:prstGeom prst="rect">
            <a:avLst/>
          </a:prstGeom>
          <a:noFill/>
          <a:ln w="9525">
            <a:noFill/>
            <a:miter lim="800000"/>
            <a:headEnd/>
            <a:tailEnd/>
          </a:ln>
        </p:spPr>
      </p:pic>
      <p:pic>
        <p:nvPicPr>
          <p:cNvPr id="80928" name="Picture 70" descr="User green"/>
          <p:cNvPicPr>
            <a:picLocks noChangeAspect="1" noChangeArrowheads="1"/>
          </p:cNvPicPr>
          <p:nvPr/>
        </p:nvPicPr>
        <p:blipFill>
          <a:blip r:embed="rId13"/>
          <a:srcRect/>
          <a:stretch>
            <a:fillRect/>
          </a:stretch>
        </p:blipFill>
        <p:spPr bwMode="auto">
          <a:xfrm>
            <a:off x="7543800" y="2057400"/>
            <a:ext cx="1295400" cy="1828800"/>
          </a:xfrm>
          <a:prstGeom prst="rect">
            <a:avLst/>
          </a:prstGeom>
          <a:noFill/>
          <a:ln w="9525">
            <a:noFill/>
            <a:miter lim="800000"/>
            <a:headEnd/>
            <a:tailEnd/>
          </a:ln>
        </p:spPr>
      </p:pic>
      <p:sp>
        <p:nvSpPr>
          <p:cNvPr id="256073" name="Line 73"/>
          <p:cNvSpPr>
            <a:spLocks noChangeShapeType="1"/>
          </p:cNvSpPr>
          <p:nvPr/>
        </p:nvSpPr>
        <p:spPr bwMode="auto">
          <a:xfrm flipH="1" flipV="1">
            <a:off x="5486400" y="2743200"/>
            <a:ext cx="1981200" cy="609600"/>
          </a:xfrm>
          <a:prstGeom prst="line">
            <a:avLst/>
          </a:prstGeom>
          <a:noFill/>
          <a:ln w="76200">
            <a:solidFill>
              <a:srgbClr val="C0C0C0"/>
            </a:solidFill>
            <a:round/>
            <a:headEnd type="triangle" w="med" len="med"/>
            <a:tailEnd type="triangle" w="med" len="med"/>
          </a:ln>
        </p:spPr>
        <p:txBody>
          <a:bodyPr/>
          <a:lstStyle/>
          <a:p>
            <a:endParaRPr lang="pl-PL"/>
          </a:p>
        </p:txBody>
      </p:sp>
      <p:sp>
        <p:nvSpPr>
          <p:cNvPr id="256074" name="Text Box 74"/>
          <p:cNvSpPr txBox="1">
            <a:spLocks noChangeArrowheads="1"/>
          </p:cNvSpPr>
          <p:nvPr/>
        </p:nvSpPr>
        <p:spPr bwMode="auto">
          <a:xfrm>
            <a:off x="7543800" y="3962400"/>
            <a:ext cx="1447800" cy="923925"/>
          </a:xfrm>
          <a:prstGeom prst="rect">
            <a:avLst/>
          </a:prstGeom>
          <a:noFill/>
          <a:ln w="9525">
            <a:noFill/>
            <a:miter lim="800000"/>
            <a:headEnd/>
            <a:tailEnd/>
          </a:ln>
        </p:spPr>
        <p:txBody>
          <a:bodyPr>
            <a:spAutoFit/>
          </a:bodyPr>
          <a:lstStyle/>
          <a:p>
            <a:pPr algn="ctr">
              <a:spcBef>
                <a:spcPct val="50000"/>
              </a:spcBef>
            </a:pPr>
            <a:r>
              <a:rPr lang="en-US" b="1"/>
              <a:t>Is any of this </a:t>
            </a:r>
            <a:r>
              <a:rPr lang="en-US" b="1">
                <a:solidFill>
                  <a:srgbClr val="FF0000"/>
                </a:solidFill>
              </a:rPr>
              <a:t>still</a:t>
            </a:r>
            <a:r>
              <a:rPr lang="en-US" b="1"/>
              <a:t> relevant?</a:t>
            </a:r>
          </a:p>
        </p:txBody>
      </p:sp>
      <p:pic>
        <p:nvPicPr>
          <p:cNvPr id="256088" name="Picture 88" descr="Microsoft Access Database Icon"/>
          <p:cNvPicPr>
            <a:picLocks noChangeAspect="1" noChangeArrowheads="1"/>
          </p:cNvPicPr>
          <p:nvPr/>
        </p:nvPicPr>
        <p:blipFill>
          <a:blip r:embed="rId14"/>
          <a:srcRect/>
          <a:stretch>
            <a:fillRect/>
          </a:stretch>
        </p:blipFill>
        <p:spPr bwMode="auto">
          <a:xfrm>
            <a:off x="685800" y="5791200"/>
            <a:ext cx="381000" cy="366713"/>
          </a:xfrm>
          <a:prstGeom prst="rect">
            <a:avLst/>
          </a:prstGeom>
          <a:noFill/>
          <a:ln w="9525">
            <a:noFill/>
            <a:miter lim="800000"/>
            <a:headEnd/>
            <a:tailEnd/>
          </a:ln>
        </p:spPr>
      </p:pic>
      <p:pic>
        <p:nvPicPr>
          <p:cNvPr id="256089" name="Picture 89" descr="Microsoft Access Database Icon"/>
          <p:cNvPicPr>
            <a:picLocks noChangeAspect="1" noChangeArrowheads="1"/>
          </p:cNvPicPr>
          <p:nvPr/>
        </p:nvPicPr>
        <p:blipFill>
          <a:blip r:embed="rId14"/>
          <a:srcRect/>
          <a:stretch>
            <a:fillRect/>
          </a:stretch>
        </p:blipFill>
        <p:spPr bwMode="auto">
          <a:xfrm>
            <a:off x="1676400" y="5791200"/>
            <a:ext cx="381000" cy="366713"/>
          </a:xfrm>
          <a:prstGeom prst="rect">
            <a:avLst/>
          </a:prstGeom>
          <a:noFill/>
          <a:ln w="9525">
            <a:noFill/>
            <a:miter lim="800000"/>
            <a:headEnd/>
            <a:tailEnd/>
          </a:ln>
        </p:spPr>
      </p:pic>
      <p:sp>
        <p:nvSpPr>
          <p:cNvPr id="46" name="Text Box 74"/>
          <p:cNvSpPr txBox="1">
            <a:spLocks noChangeArrowheads="1"/>
          </p:cNvSpPr>
          <p:nvPr/>
        </p:nvSpPr>
        <p:spPr bwMode="auto">
          <a:xfrm>
            <a:off x="685800" y="1152525"/>
            <a:ext cx="1676400" cy="523875"/>
          </a:xfrm>
          <a:prstGeom prst="rect">
            <a:avLst/>
          </a:prstGeom>
          <a:noFill/>
          <a:ln w="9525">
            <a:noFill/>
            <a:miter lim="800000"/>
            <a:headEnd/>
            <a:tailEnd/>
          </a:ln>
          <a:effectLst/>
        </p:spPr>
        <p:txBody>
          <a:bodyPr>
            <a:spAutoFit/>
          </a:bodyPr>
          <a:lstStyle/>
          <a:p>
            <a:pPr algn="ctr">
              <a:spcBef>
                <a:spcPct val="50000"/>
              </a:spcBef>
              <a:defRPr/>
            </a:pPr>
            <a:r>
              <a:rPr lang="en-US" sz="1400" b="1" dirty="0">
                <a:solidFill>
                  <a:schemeClr val="accent4"/>
                </a:solidFill>
              </a:rPr>
              <a:t>Business Analysts</a:t>
            </a:r>
          </a:p>
        </p:txBody>
      </p:sp>
      <p:sp>
        <p:nvSpPr>
          <p:cNvPr id="47" name="Text Box 74"/>
          <p:cNvSpPr txBox="1">
            <a:spLocks noChangeArrowheads="1"/>
          </p:cNvSpPr>
          <p:nvPr/>
        </p:nvSpPr>
        <p:spPr bwMode="auto">
          <a:xfrm>
            <a:off x="7377113" y="1692275"/>
            <a:ext cx="1676400" cy="306388"/>
          </a:xfrm>
          <a:prstGeom prst="rect">
            <a:avLst/>
          </a:prstGeom>
          <a:noFill/>
          <a:ln w="9525">
            <a:noFill/>
            <a:miter lim="800000"/>
            <a:headEnd/>
            <a:tailEnd/>
          </a:ln>
          <a:effectLst/>
        </p:spPr>
        <p:txBody>
          <a:bodyPr>
            <a:spAutoFit/>
          </a:bodyPr>
          <a:lstStyle/>
          <a:p>
            <a:pPr algn="ctr">
              <a:spcBef>
                <a:spcPct val="50000"/>
              </a:spcBef>
              <a:defRPr/>
            </a:pPr>
            <a:r>
              <a:rPr lang="en-US" sz="1400" b="1" dirty="0">
                <a:solidFill>
                  <a:schemeClr val="accent4"/>
                </a:solidFill>
              </a:rPr>
              <a:t>Executives</a:t>
            </a:r>
          </a:p>
        </p:txBody>
      </p:sp>
      <p:sp>
        <p:nvSpPr>
          <p:cNvPr id="48" name="Text Box 74"/>
          <p:cNvSpPr txBox="1">
            <a:spLocks noChangeArrowheads="1"/>
          </p:cNvSpPr>
          <p:nvPr/>
        </p:nvSpPr>
        <p:spPr bwMode="auto">
          <a:xfrm>
            <a:off x="533400" y="6248400"/>
            <a:ext cx="2286000" cy="307975"/>
          </a:xfrm>
          <a:prstGeom prst="rect">
            <a:avLst/>
          </a:prstGeom>
          <a:noFill/>
          <a:ln w="9525">
            <a:noFill/>
            <a:miter lim="800000"/>
            <a:headEnd/>
            <a:tailEnd/>
          </a:ln>
          <a:effectLst/>
        </p:spPr>
        <p:txBody>
          <a:bodyPr>
            <a:spAutoFit/>
          </a:bodyPr>
          <a:lstStyle/>
          <a:p>
            <a:pPr algn="ctr">
              <a:spcBef>
                <a:spcPct val="50000"/>
              </a:spcBef>
              <a:defRPr/>
            </a:pPr>
            <a:r>
              <a:rPr lang="en-US" sz="1400" b="1" dirty="0">
                <a:solidFill>
                  <a:schemeClr val="accent4"/>
                </a:solidFill>
              </a:rPr>
              <a:t>Information Workers</a:t>
            </a:r>
          </a:p>
        </p:txBody>
      </p:sp>
      <p:sp>
        <p:nvSpPr>
          <p:cNvPr id="49" name="Text Box 74"/>
          <p:cNvSpPr txBox="1">
            <a:spLocks noChangeArrowheads="1"/>
          </p:cNvSpPr>
          <p:nvPr/>
        </p:nvSpPr>
        <p:spPr bwMode="auto">
          <a:xfrm>
            <a:off x="3657600" y="4038600"/>
            <a:ext cx="2133600" cy="1600200"/>
          </a:xfrm>
          <a:prstGeom prst="rect">
            <a:avLst/>
          </a:prstGeom>
          <a:noFill/>
          <a:ln w="9525">
            <a:noFill/>
            <a:miter lim="800000"/>
            <a:headEnd/>
            <a:tailEnd/>
          </a:ln>
        </p:spPr>
        <p:txBody>
          <a:bodyPr>
            <a:spAutoFit/>
          </a:bodyPr>
          <a:lstStyle/>
          <a:p>
            <a:pPr algn="ctr">
              <a:spcBef>
                <a:spcPct val="50000"/>
              </a:spcBef>
            </a:pPr>
            <a:r>
              <a:rPr lang="en-US" sz="1400" b="1"/>
              <a:t>Many moving parts</a:t>
            </a:r>
          </a:p>
          <a:p>
            <a:pPr algn="ctr">
              <a:spcBef>
                <a:spcPct val="50000"/>
              </a:spcBef>
            </a:pPr>
            <a:r>
              <a:rPr lang="en-US" sz="1400" b="1"/>
              <a:t>Manual consolidation</a:t>
            </a:r>
          </a:p>
          <a:p>
            <a:pPr algn="ctr">
              <a:spcBef>
                <a:spcPct val="50000"/>
              </a:spcBef>
            </a:pPr>
            <a:r>
              <a:rPr lang="en-US" sz="1400" b="1"/>
              <a:t>Linked Spreadsheets</a:t>
            </a:r>
          </a:p>
          <a:p>
            <a:pPr algn="ctr">
              <a:spcBef>
                <a:spcPct val="50000"/>
              </a:spcBef>
            </a:pPr>
            <a:r>
              <a:rPr lang="en-US" sz="1400" b="1"/>
              <a:t>Error-prone</a:t>
            </a:r>
          </a:p>
          <a:p>
            <a:pPr algn="ctr">
              <a:spcBef>
                <a:spcPct val="50000"/>
              </a:spcBef>
            </a:pPr>
            <a:r>
              <a:rPr lang="en-US" sz="1400" b="1"/>
              <a:t>Slow</a:t>
            </a:r>
          </a:p>
        </p:txBody>
      </p:sp>
      <p:graphicFrame>
        <p:nvGraphicFramePr>
          <p:cNvPr id="80903" name="Object 7"/>
          <p:cNvGraphicFramePr>
            <a:graphicFrameLocks noChangeAspect="1"/>
          </p:cNvGraphicFramePr>
          <p:nvPr/>
        </p:nvGraphicFramePr>
        <p:xfrm>
          <a:off x="228600" y="1676400"/>
          <a:ext cx="741363" cy="947738"/>
        </p:xfrm>
        <a:graphic>
          <a:graphicData uri="http://schemas.openxmlformats.org/presentationml/2006/ole">
            <p:oleObj spid="_x0000_s80900" name="Visio" r:id="rId15" imgW="741495" imgH="947725" progId="">
              <p:embed/>
            </p:oleObj>
          </a:graphicData>
        </a:graphic>
      </p:graphicFrame>
      <p:pic>
        <p:nvPicPr>
          <p:cNvPr id="80937" name="Picture 17" descr="user blue"/>
          <p:cNvPicPr>
            <a:picLocks noChangeAspect="1" noChangeArrowheads="1"/>
          </p:cNvPicPr>
          <p:nvPr/>
        </p:nvPicPr>
        <p:blipFill>
          <a:blip r:embed="rId10"/>
          <a:srcRect/>
          <a:stretch>
            <a:fillRect/>
          </a:stretch>
        </p:blipFill>
        <p:spPr bwMode="auto">
          <a:xfrm>
            <a:off x="628650" y="2028825"/>
            <a:ext cx="711200" cy="990600"/>
          </a:xfrm>
          <a:prstGeom prst="rect">
            <a:avLst/>
          </a:prstGeom>
          <a:noFill/>
          <a:ln w="9525">
            <a:noFill/>
            <a:miter lim="800000"/>
            <a:headEnd/>
            <a:tailEnd/>
          </a:ln>
        </p:spPr>
      </p:pic>
      <p:graphicFrame>
        <p:nvGraphicFramePr>
          <p:cNvPr id="80904" name="Object 8"/>
          <p:cNvGraphicFramePr>
            <a:graphicFrameLocks noChangeAspect="1"/>
          </p:cNvGraphicFramePr>
          <p:nvPr/>
        </p:nvGraphicFramePr>
        <p:xfrm>
          <a:off x="4038600" y="2590800"/>
          <a:ext cx="442913" cy="566738"/>
        </p:xfrm>
        <a:graphic>
          <a:graphicData uri="http://schemas.openxmlformats.org/presentationml/2006/ole">
            <p:oleObj spid="_x0000_s80901" name="Visio" r:id="rId16" imgW="741495" imgH="947725" progId="">
              <p:embed/>
            </p:oleObj>
          </a:graphicData>
        </a:graphic>
      </p:graphicFrame>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9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9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60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605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60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60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60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60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60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603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60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60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60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5608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608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256037"/>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256056"/>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56057"/>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56058"/>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256030"/>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256029"/>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256028"/>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256031"/>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256032"/>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256033"/>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256034"/>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256035"/>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256036"/>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256088"/>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256089"/>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256055"/>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2" nodeType="clickEffect">
                                  <p:stCondLst>
                                    <p:cond delay="0"/>
                                  </p:stCondLst>
                                  <p:childTnLst>
                                    <p:set>
                                      <p:cBhvr>
                                        <p:cTn id="88" dur="1" fill="hold">
                                          <p:stCondLst>
                                            <p:cond delay="0"/>
                                          </p:stCondLst>
                                        </p:cTn>
                                        <p:tgtEl>
                                          <p:spTgt spid="256055"/>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56037"/>
                                        </p:tgtEl>
                                        <p:attrNameLst>
                                          <p:attrName>style.visibility</p:attrName>
                                        </p:attrNameLst>
                                      </p:cBhvr>
                                      <p:to>
                                        <p:strVal val="visible"/>
                                      </p:to>
                                    </p:set>
                                  </p:childTnLst>
                                </p:cTn>
                              </p:par>
                              <p:par>
                                <p:cTn id="91" presetID="1" presetClass="entr" presetSubtype="0" fill="hold" grpId="2" nodeType="withEffect">
                                  <p:stCondLst>
                                    <p:cond delay="0"/>
                                  </p:stCondLst>
                                  <p:childTnLst>
                                    <p:set>
                                      <p:cBhvr>
                                        <p:cTn id="92" dur="1" fill="hold">
                                          <p:stCondLst>
                                            <p:cond delay="0"/>
                                          </p:stCondLst>
                                        </p:cTn>
                                        <p:tgtEl>
                                          <p:spTgt spid="256058"/>
                                        </p:tgtEl>
                                        <p:attrNameLst>
                                          <p:attrName>style.visibility</p:attrName>
                                        </p:attrNameLst>
                                      </p:cBhvr>
                                      <p:to>
                                        <p:strVal val="visible"/>
                                      </p:to>
                                    </p:set>
                                  </p:childTnLst>
                                </p:cTn>
                              </p:par>
                              <p:par>
                                <p:cTn id="93" presetID="1" presetClass="entr" presetSubtype="0" fill="hold" grpId="2" nodeType="withEffect">
                                  <p:stCondLst>
                                    <p:cond delay="0"/>
                                  </p:stCondLst>
                                  <p:childTnLst>
                                    <p:set>
                                      <p:cBhvr>
                                        <p:cTn id="94" dur="1" fill="hold">
                                          <p:stCondLst>
                                            <p:cond delay="0"/>
                                          </p:stCondLst>
                                        </p:cTn>
                                        <p:tgtEl>
                                          <p:spTgt spid="256056"/>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256030"/>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56029"/>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56028"/>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56031"/>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256032"/>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256033"/>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256036"/>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256035"/>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256034"/>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256088"/>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256089"/>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256060"/>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256068"/>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80901"/>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80904"/>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256062"/>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256066"/>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256064"/>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256069"/>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49"/>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256073"/>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256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5" grpId="0" animBg="1"/>
      <p:bldP spid="256055" grpId="1" animBg="1"/>
      <p:bldP spid="256055" grpId="2" animBg="1"/>
      <p:bldP spid="256056" grpId="0" animBg="1"/>
      <p:bldP spid="256056" grpId="1" animBg="1"/>
      <p:bldP spid="256056" grpId="2" animBg="1"/>
      <p:bldP spid="256057" grpId="0" animBg="1"/>
      <p:bldP spid="256057" grpId="1" animBg="1"/>
      <p:bldP spid="256058" grpId="0" animBg="1"/>
      <p:bldP spid="256058" grpId="1" animBg="1"/>
      <p:bldP spid="256058" grpId="2" animBg="1"/>
      <p:bldP spid="256060" grpId="0" animBg="1"/>
      <p:bldP spid="256073" grpId="0" animBg="1"/>
      <p:bldP spid="256074" grpId="0"/>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body" idx="1"/>
          </p:nvPr>
        </p:nvSpPr>
        <p:spPr>
          <a:xfrm>
            <a:off x="0" y="0"/>
            <a:ext cx="8915400" cy="2436813"/>
          </a:xfrm>
        </p:spPr>
        <p:txBody>
          <a:bodyPr/>
          <a:lstStyle/>
          <a:p>
            <a:pPr marL="0" indent="0">
              <a:spcBef>
                <a:spcPct val="0"/>
              </a:spcBef>
              <a:buFontTx/>
              <a:buNone/>
              <a:defRPr/>
            </a:pPr>
            <a:r>
              <a:rPr lang="en-US" sz="3600" dirty="0">
                <a:solidFill>
                  <a:srgbClr val="FFB601"/>
                </a:solidFill>
                <a:latin typeface="+mj-lt"/>
                <a:ea typeface="+mj-ea"/>
                <a:cs typeface="+mj-cs"/>
              </a:rPr>
              <a:t>While the IT managers ask</a:t>
            </a:r>
          </a:p>
          <a:p>
            <a:pPr marL="0" indent="0">
              <a:buFontTx/>
              <a:buNone/>
              <a:defRPr/>
            </a:pPr>
            <a:endParaRPr lang="en-US" sz="1200" dirty="0"/>
          </a:p>
          <a:p>
            <a:pPr marL="0" indent="0">
              <a:buFontTx/>
              <a:buNone/>
              <a:defRPr/>
            </a:pPr>
            <a:endParaRPr lang="en-US" dirty="0"/>
          </a:p>
          <a:p>
            <a:pPr lvl="2">
              <a:buFontTx/>
              <a:buNone/>
              <a:defRPr/>
            </a:pPr>
            <a:endParaRPr lang="en-US" sz="2800" dirty="0"/>
          </a:p>
          <a:p>
            <a:pPr lvl="2">
              <a:defRPr/>
            </a:pPr>
            <a:endParaRPr lang="en-US" sz="2800" dirty="0"/>
          </a:p>
        </p:txBody>
      </p:sp>
      <p:sp>
        <p:nvSpPr>
          <p:cNvPr id="3" name="Rounded Rectangular Callout 2"/>
          <p:cNvSpPr/>
          <p:nvPr/>
        </p:nvSpPr>
        <p:spPr>
          <a:xfrm>
            <a:off x="2349500" y="1219200"/>
            <a:ext cx="6562725" cy="2449513"/>
          </a:xfrm>
          <a:prstGeom prst="wedgeRoundRectCallout">
            <a:avLst>
              <a:gd name="adj1" fmla="val -59345"/>
              <a:gd name="adj2" fmla="val -10006"/>
              <a:gd name="adj3" fmla="val 16667"/>
            </a:avLst>
          </a:prstGeom>
          <a:solidFill>
            <a:schemeClr val="bg1"/>
          </a:solidFill>
          <a:ln>
            <a:solidFill>
              <a:srgbClr val="0070C0"/>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85000" lnSpcReduction="20000"/>
          </a:bodyPr>
          <a:lstStyle/>
          <a:p>
            <a:pPr algn="ctr">
              <a:defRPr/>
            </a:pPr>
            <a:endParaRPr lang="en-US" sz="1200" dirty="0">
              <a:solidFill>
                <a:schemeClr val="tx1"/>
              </a:solidFill>
            </a:endParaRPr>
          </a:p>
          <a:p>
            <a:pPr algn="ctr">
              <a:defRPr/>
            </a:pPr>
            <a:r>
              <a:rPr lang="en-US" sz="2200" dirty="0">
                <a:solidFill>
                  <a:schemeClr val="tx1"/>
                </a:solidFill>
              </a:rPr>
              <a:t>Who should have </a:t>
            </a:r>
            <a:r>
              <a:rPr lang="en-US" sz="2200" dirty="0">
                <a:solidFill>
                  <a:srgbClr val="FF0000"/>
                </a:solidFill>
              </a:rPr>
              <a:t>access</a:t>
            </a:r>
            <a:r>
              <a:rPr lang="en-US" sz="2200" dirty="0">
                <a:solidFill>
                  <a:schemeClr val="tx1"/>
                </a:solidFill>
              </a:rPr>
              <a:t> to this information?</a:t>
            </a:r>
          </a:p>
          <a:p>
            <a:pPr algn="ctr">
              <a:defRPr/>
            </a:pPr>
            <a:endParaRPr lang="en-US" sz="2200" dirty="0">
              <a:solidFill>
                <a:schemeClr val="tx1"/>
              </a:solidFill>
            </a:endParaRPr>
          </a:p>
          <a:p>
            <a:pPr algn="ctr">
              <a:defRPr/>
            </a:pPr>
            <a:r>
              <a:rPr lang="en-US" sz="2200" dirty="0">
                <a:solidFill>
                  <a:schemeClr val="tx1"/>
                </a:solidFill>
              </a:rPr>
              <a:t>Who should be even driving </a:t>
            </a:r>
            <a:r>
              <a:rPr lang="en-US" sz="2200" dirty="0">
                <a:solidFill>
                  <a:srgbClr val="FF0000"/>
                </a:solidFill>
              </a:rPr>
              <a:t>change</a:t>
            </a:r>
            <a:r>
              <a:rPr lang="en-US" sz="2200" dirty="0">
                <a:solidFill>
                  <a:schemeClr val="tx1"/>
                </a:solidFill>
              </a:rPr>
              <a:t>?</a:t>
            </a:r>
          </a:p>
          <a:p>
            <a:pPr algn="ctr">
              <a:defRPr/>
            </a:pPr>
            <a:endParaRPr lang="en-US" sz="2200" dirty="0">
              <a:solidFill>
                <a:schemeClr val="tx1"/>
              </a:solidFill>
            </a:endParaRPr>
          </a:p>
          <a:p>
            <a:pPr algn="ctr">
              <a:defRPr/>
            </a:pPr>
            <a:r>
              <a:rPr lang="en-US" sz="2200" dirty="0">
                <a:solidFill>
                  <a:schemeClr val="tx1"/>
                </a:solidFill>
              </a:rPr>
              <a:t>Can any of this be </a:t>
            </a:r>
            <a:r>
              <a:rPr lang="en-US" sz="2200" dirty="0">
                <a:solidFill>
                  <a:srgbClr val="FF0000"/>
                </a:solidFill>
              </a:rPr>
              <a:t>audited</a:t>
            </a:r>
            <a:r>
              <a:rPr lang="en-US" sz="2200" dirty="0">
                <a:solidFill>
                  <a:schemeClr val="tx1"/>
                </a:solidFill>
              </a:rPr>
              <a:t>?</a:t>
            </a:r>
          </a:p>
          <a:p>
            <a:pPr>
              <a:defRPr/>
            </a:pPr>
            <a:endParaRPr lang="en-US" sz="2000" dirty="0">
              <a:solidFill>
                <a:schemeClr val="tx1"/>
              </a:solidFill>
            </a:endParaRPr>
          </a:p>
          <a:p>
            <a:pPr algn="ctr">
              <a:defRPr/>
            </a:pPr>
            <a:endParaRPr lang="en-US" sz="700" b="1" dirty="0">
              <a:solidFill>
                <a:schemeClr val="tx1"/>
              </a:solidFill>
            </a:endParaRPr>
          </a:p>
          <a:p>
            <a:pPr algn="ctr">
              <a:defRPr/>
            </a:pPr>
            <a:endParaRPr lang="en-US" sz="2400" b="1" dirty="0">
              <a:solidFill>
                <a:srgbClr val="FF0000"/>
              </a:solidFill>
            </a:endParaRPr>
          </a:p>
          <a:p>
            <a:pPr algn="ctr">
              <a:defRPr/>
            </a:pPr>
            <a:r>
              <a:rPr lang="en-US" sz="2600" b="1" dirty="0">
                <a:solidFill>
                  <a:srgbClr val="FF0000"/>
                </a:solidFill>
              </a:rPr>
              <a:t>What’s the cost of an error?</a:t>
            </a:r>
          </a:p>
          <a:p>
            <a:pPr>
              <a:defRPr/>
            </a:pPr>
            <a:endParaRPr lang="en-US" sz="2000" dirty="0">
              <a:solidFill>
                <a:schemeClr val="tx1"/>
              </a:solidFill>
            </a:endParaRPr>
          </a:p>
        </p:txBody>
      </p:sp>
      <p:pic>
        <p:nvPicPr>
          <p:cNvPr id="4" name="Rectangle 8214"/>
          <p:cNvPicPr>
            <a:picLocks noChangeAspect="1" noChangeArrowheads="1"/>
          </p:cNvPicPr>
          <p:nvPr/>
        </p:nvPicPr>
        <p:blipFill>
          <a:blip r:embed="rId3"/>
          <a:srcRect/>
          <a:stretch>
            <a:fillRect/>
          </a:stretch>
        </p:blipFill>
        <p:spPr bwMode="auto">
          <a:xfrm>
            <a:off x="219075" y="1371600"/>
            <a:ext cx="2066925" cy="4905375"/>
          </a:xfrm>
          <a:prstGeom prst="rect">
            <a:avLst/>
          </a:prstGeom>
          <a:noFill/>
          <a:ln w="9525">
            <a:noFill/>
            <a:miter lim="800000"/>
            <a:headEnd/>
            <a:tailEnd/>
          </a:ln>
          <a:effectLst>
            <a:outerShdw blurRad="76200" dir="13500000" sy="23000" kx="1200000" algn="br" rotWithShape="0">
              <a:prstClr val="black">
                <a:alpha val="20000"/>
              </a:prstClr>
            </a:outerShdw>
          </a:effectLst>
        </p:spPr>
      </p:pic>
      <p:grpSp>
        <p:nvGrpSpPr>
          <p:cNvPr id="82948" name="Group 6"/>
          <p:cNvGrpSpPr>
            <a:grpSpLocks/>
          </p:cNvGrpSpPr>
          <p:nvPr/>
        </p:nvGrpSpPr>
        <p:grpSpPr bwMode="auto">
          <a:xfrm>
            <a:off x="2438400" y="3644900"/>
            <a:ext cx="6705600" cy="2133600"/>
            <a:chOff x="2171700" y="3886200"/>
            <a:chExt cx="6705365" cy="2133600"/>
          </a:xfrm>
        </p:grpSpPr>
        <p:sp>
          <p:nvSpPr>
            <p:cNvPr id="82950" name="Rectangle 3"/>
            <p:cNvSpPr txBox="1">
              <a:spLocks noChangeArrowheads="1"/>
            </p:cNvSpPr>
            <p:nvPr/>
          </p:nvSpPr>
          <p:spPr bwMode="auto">
            <a:xfrm>
              <a:off x="2171700" y="3886200"/>
              <a:ext cx="6115050" cy="2133600"/>
            </a:xfrm>
            <a:prstGeom prst="rect">
              <a:avLst/>
            </a:prstGeom>
            <a:noFill/>
            <a:ln w="9525">
              <a:noFill/>
              <a:miter lim="800000"/>
              <a:headEnd/>
              <a:tailEnd/>
            </a:ln>
          </p:spPr>
          <p:txBody>
            <a:bodyPr/>
            <a:lstStyle/>
            <a:p>
              <a:pPr algn="ctr"/>
              <a:endParaRPr lang="en-US"/>
            </a:p>
            <a:p>
              <a:pPr algn="ctr"/>
              <a:r>
                <a:rPr lang="en-US" sz="2800">
                  <a:solidFill>
                    <a:srgbClr val="FF0000"/>
                  </a:solidFill>
                </a:rPr>
                <a:t>Many companies face this issue</a:t>
              </a:r>
            </a:p>
            <a:p>
              <a:endParaRPr lang="en-US" sz="1100"/>
            </a:p>
            <a:p>
              <a:pPr algn="ctr"/>
              <a:r>
                <a:rPr lang="en-US">
                  <a:solidFill>
                    <a:srgbClr val="FF0000"/>
                  </a:solidFill>
                </a:rPr>
                <a:t>“Only 26%</a:t>
              </a:r>
              <a:r>
                <a:rPr lang="en-US"/>
                <a:t> of companies rely </a:t>
              </a:r>
            </a:p>
            <a:p>
              <a:pPr algn="ctr"/>
              <a:r>
                <a:rPr lang="en-US"/>
                <a:t>on </a:t>
              </a:r>
              <a:r>
                <a:rPr lang="en-US">
                  <a:solidFill>
                    <a:srgbClr val="FF0000"/>
                  </a:solidFill>
                </a:rPr>
                <a:t>integrated </a:t>
              </a:r>
            </a:p>
            <a:p>
              <a:pPr algn="ctr"/>
              <a:r>
                <a:rPr lang="en-US"/>
                <a:t>planning and reporting processes”*.</a:t>
              </a:r>
            </a:p>
          </p:txBody>
        </p:sp>
        <p:pic>
          <p:nvPicPr>
            <p:cNvPr id="82951" name="Picture 9" descr="C:\Documents and Settings\brunoaz\Local Settings\Temporary Internet Files\Content.IE5\0XM30DQN\MCj03615800000[1].wmf"/>
            <p:cNvPicPr>
              <a:picLocks noChangeAspect="1" noChangeArrowheads="1"/>
            </p:cNvPicPr>
            <p:nvPr/>
          </p:nvPicPr>
          <p:blipFill>
            <a:blip r:embed="rId4"/>
            <a:srcRect b="35081"/>
            <a:stretch>
              <a:fillRect/>
            </a:stretch>
          </p:blipFill>
          <p:spPr bwMode="auto">
            <a:xfrm rot="897625">
              <a:off x="7630878" y="4649788"/>
              <a:ext cx="1246187" cy="1198562"/>
            </a:xfrm>
            <a:prstGeom prst="rect">
              <a:avLst/>
            </a:prstGeom>
            <a:noFill/>
            <a:ln w="9525">
              <a:noFill/>
              <a:miter lim="800000"/>
              <a:headEnd/>
              <a:tailEnd/>
            </a:ln>
          </p:spPr>
        </p:pic>
      </p:grpSp>
      <p:sp>
        <p:nvSpPr>
          <p:cNvPr id="82949" name="TextBox 9"/>
          <p:cNvSpPr txBox="1">
            <a:spLocks noChangeArrowheads="1"/>
          </p:cNvSpPr>
          <p:nvPr/>
        </p:nvSpPr>
        <p:spPr bwMode="auto">
          <a:xfrm>
            <a:off x="5334000" y="6643688"/>
            <a:ext cx="4953000" cy="338137"/>
          </a:xfrm>
          <a:prstGeom prst="rect">
            <a:avLst/>
          </a:prstGeom>
          <a:noFill/>
          <a:ln w="9525">
            <a:noFill/>
            <a:miter lim="800000"/>
            <a:headEnd/>
            <a:tailEnd/>
          </a:ln>
        </p:spPr>
        <p:txBody>
          <a:bodyPr>
            <a:spAutoFit/>
          </a:bodyPr>
          <a:lstStyle/>
          <a:p>
            <a:r>
              <a:rPr lang="en-US" sz="800">
                <a:hlinkClick r:id="rId5"/>
              </a:rPr>
              <a:t>* Best Practices in Planning and Management Reporting</a:t>
            </a:r>
            <a:r>
              <a:rPr lang="en-US" sz="800"/>
              <a:t> by David A. J. Axson.</a:t>
            </a:r>
          </a:p>
          <a:p>
            <a:endParaRPr lang="en-US" sz="80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body" sz="half" idx="1"/>
          </p:nvPr>
        </p:nvSpPr>
        <p:spPr>
          <a:xfrm>
            <a:off x="0" y="0"/>
            <a:ext cx="6781800" cy="590550"/>
          </a:xfrm>
        </p:spPr>
        <p:txBody>
          <a:bodyPr/>
          <a:lstStyle/>
          <a:p>
            <a:pPr marL="0" indent="0">
              <a:spcBef>
                <a:spcPct val="0"/>
              </a:spcBef>
              <a:buFontTx/>
              <a:buNone/>
              <a:defRPr/>
            </a:pPr>
            <a:r>
              <a:rPr lang="en-US" sz="3600" dirty="0" smtClean="0">
                <a:solidFill>
                  <a:srgbClr val="FFB601"/>
                </a:solidFill>
                <a:latin typeface="+mj-lt"/>
                <a:ea typeface="+mj-ea"/>
                <a:cs typeface="+mj-cs"/>
              </a:rPr>
              <a:t>How PM can be addressed</a:t>
            </a:r>
            <a:endParaRPr lang="en-US" sz="3600" dirty="0">
              <a:solidFill>
                <a:srgbClr val="FFB601"/>
              </a:solidFill>
              <a:latin typeface="+mj-lt"/>
              <a:ea typeface="+mj-ea"/>
              <a:cs typeface="+mj-cs"/>
            </a:endParaRPr>
          </a:p>
        </p:txBody>
      </p:sp>
      <p:graphicFrame>
        <p:nvGraphicFramePr>
          <p:cNvPr id="256085" name="Object 2"/>
          <p:cNvGraphicFramePr>
            <a:graphicFrameLocks noChangeAspect="1"/>
          </p:cNvGraphicFramePr>
          <p:nvPr>
            <p:ph sz="quarter" idx="2"/>
          </p:nvPr>
        </p:nvGraphicFramePr>
        <p:xfrm>
          <a:off x="381000" y="762000"/>
          <a:ext cx="741363" cy="947738"/>
        </p:xfrm>
        <a:graphic>
          <a:graphicData uri="http://schemas.openxmlformats.org/presentationml/2006/ole">
            <p:oleObj spid="_x0000_s81922" name="Visio" r:id="rId4" imgW="741495" imgH="947725" progId="">
              <p:embed/>
            </p:oleObj>
          </a:graphicData>
        </a:graphic>
      </p:graphicFrame>
      <p:graphicFrame>
        <p:nvGraphicFramePr>
          <p:cNvPr id="256090" name="Object 3"/>
          <p:cNvGraphicFramePr>
            <a:graphicFrameLocks noChangeAspect="1"/>
          </p:cNvGraphicFramePr>
          <p:nvPr>
            <p:ph sz="quarter" idx="3"/>
          </p:nvPr>
        </p:nvGraphicFramePr>
        <p:xfrm>
          <a:off x="228600" y="1295400"/>
          <a:ext cx="741363" cy="947738"/>
        </p:xfrm>
        <a:graphic>
          <a:graphicData uri="http://schemas.openxmlformats.org/presentationml/2006/ole">
            <p:oleObj spid="_x0000_s81923" name="Visio" r:id="rId5" imgW="741495" imgH="947725" progId="">
              <p:embed/>
            </p:oleObj>
          </a:graphicData>
        </a:graphic>
      </p:graphicFrame>
      <p:pic>
        <p:nvPicPr>
          <p:cNvPr id="81925" name="Picture 27" descr="user blue"/>
          <p:cNvPicPr>
            <a:picLocks noChangeAspect="1" noChangeArrowheads="1"/>
          </p:cNvPicPr>
          <p:nvPr/>
        </p:nvPicPr>
        <p:blipFill>
          <a:blip r:embed="rId6"/>
          <a:srcRect/>
          <a:stretch>
            <a:fillRect/>
          </a:stretch>
        </p:blipFill>
        <p:spPr bwMode="auto">
          <a:xfrm>
            <a:off x="914400" y="1066800"/>
            <a:ext cx="711200" cy="990600"/>
          </a:xfrm>
          <a:prstGeom prst="rect">
            <a:avLst/>
          </a:prstGeom>
          <a:noFill/>
          <a:ln w="9525">
            <a:noFill/>
            <a:miter lim="800000"/>
            <a:headEnd/>
            <a:tailEnd/>
          </a:ln>
        </p:spPr>
      </p:pic>
      <p:pic>
        <p:nvPicPr>
          <p:cNvPr id="81926" name="Picture 17" descr="user blue"/>
          <p:cNvPicPr>
            <a:picLocks noChangeAspect="1" noChangeArrowheads="1"/>
          </p:cNvPicPr>
          <p:nvPr/>
        </p:nvPicPr>
        <p:blipFill>
          <a:blip r:embed="rId6"/>
          <a:srcRect/>
          <a:stretch>
            <a:fillRect/>
          </a:stretch>
        </p:blipFill>
        <p:spPr bwMode="auto">
          <a:xfrm>
            <a:off x="609600" y="1600200"/>
            <a:ext cx="711200" cy="990600"/>
          </a:xfrm>
          <a:prstGeom prst="rect">
            <a:avLst/>
          </a:prstGeom>
          <a:noFill/>
          <a:ln w="9525">
            <a:noFill/>
            <a:miter lim="800000"/>
            <a:headEnd/>
            <a:tailEnd/>
          </a:ln>
        </p:spPr>
      </p:pic>
      <p:pic>
        <p:nvPicPr>
          <p:cNvPr id="81927" name="Picture 26" descr="user blue"/>
          <p:cNvPicPr>
            <a:picLocks noChangeAspect="1" noChangeArrowheads="1"/>
          </p:cNvPicPr>
          <p:nvPr/>
        </p:nvPicPr>
        <p:blipFill>
          <a:blip r:embed="rId6"/>
          <a:srcRect/>
          <a:stretch>
            <a:fillRect/>
          </a:stretch>
        </p:blipFill>
        <p:spPr bwMode="auto">
          <a:xfrm>
            <a:off x="1447800" y="1295400"/>
            <a:ext cx="711200" cy="990600"/>
          </a:xfrm>
          <a:prstGeom prst="rect">
            <a:avLst/>
          </a:prstGeom>
          <a:noFill/>
          <a:ln w="9525">
            <a:noFill/>
            <a:miter lim="800000"/>
            <a:headEnd/>
            <a:tailEnd/>
          </a:ln>
        </p:spPr>
      </p:pic>
      <p:pic>
        <p:nvPicPr>
          <p:cNvPr id="81928" name="Picture 19" descr="User yellow"/>
          <p:cNvPicPr>
            <a:picLocks noChangeAspect="1" noChangeArrowheads="1"/>
          </p:cNvPicPr>
          <p:nvPr/>
        </p:nvPicPr>
        <p:blipFill>
          <a:blip r:embed="rId7">
            <a:lum bright="-12000"/>
          </a:blip>
          <a:srcRect/>
          <a:stretch>
            <a:fillRect/>
          </a:stretch>
        </p:blipFill>
        <p:spPr bwMode="auto">
          <a:xfrm>
            <a:off x="1066800" y="3733800"/>
            <a:ext cx="619125" cy="782638"/>
          </a:xfrm>
          <a:prstGeom prst="rect">
            <a:avLst/>
          </a:prstGeom>
          <a:noFill/>
          <a:ln w="9525">
            <a:noFill/>
            <a:miter lim="800000"/>
            <a:headEnd/>
            <a:tailEnd/>
          </a:ln>
        </p:spPr>
      </p:pic>
      <p:pic>
        <p:nvPicPr>
          <p:cNvPr id="81929" name="Picture 21" descr="User yellow"/>
          <p:cNvPicPr>
            <a:picLocks noChangeAspect="1" noChangeArrowheads="1"/>
          </p:cNvPicPr>
          <p:nvPr/>
        </p:nvPicPr>
        <p:blipFill>
          <a:blip r:embed="rId7">
            <a:lum bright="-12000"/>
          </a:blip>
          <a:srcRect/>
          <a:stretch>
            <a:fillRect/>
          </a:stretch>
        </p:blipFill>
        <p:spPr bwMode="auto">
          <a:xfrm>
            <a:off x="838200" y="4419600"/>
            <a:ext cx="619125" cy="782638"/>
          </a:xfrm>
          <a:prstGeom prst="rect">
            <a:avLst/>
          </a:prstGeom>
          <a:noFill/>
          <a:ln w="9525">
            <a:noFill/>
            <a:miter lim="800000"/>
            <a:headEnd/>
            <a:tailEnd/>
          </a:ln>
        </p:spPr>
      </p:pic>
      <p:pic>
        <p:nvPicPr>
          <p:cNvPr id="81930" name="Picture 14" descr="User yellow"/>
          <p:cNvPicPr>
            <a:picLocks noChangeAspect="1" noChangeArrowheads="1"/>
          </p:cNvPicPr>
          <p:nvPr/>
        </p:nvPicPr>
        <p:blipFill>
          <a:blip r:embed="rId7">
            <a:lum bright="-12000"/>
          </a:blip>
          <a:srcRect/>
          <a:stretch>
            <a:fillRect/>
          </a:stretch>
        </p:blipFill>
        <p:spPr bwMode="auto">
          <a:xfrm>
            <a:off x="2133600" y="3733800"/>
            <a:ext cx="619125" cy="782638"/>
          </a:xfrm>
          <a:prstGeom prst="rect">
            <a:avLst/>
          </a:prstGeom>
          <a:noFill/>
          <a:ln w="9525">
            <a:noFill/>
            <a:miter lim="800000"/>
            <a:headEnd/>
            <a:tailEnd/>
          </a:ln>
        </p:spPr>
      </p:pic>
      <p:pic>
        <p:nvPicPr>
          <p:cNvPr id="81931" name="Picture 15" descr="User yellow"/>
          <p:cNvPicPr>
            <a:picLocks noChangeAspect="1" noChangeArrowheads="1"/>
          </p:cNvPicPr>
          <p:nvPr/>
        </p:nvPicPr>
        <p:blipFill>
          <a:blip r:embed="rId7">
            <a:lum bright="-12000"/>
          </a:blip>
          <a:srcRect/>
          <a:stretch>
            <a:fillRect/>
          </a:stretch>
        </p:blipFill>
        <p:spPr bwMode="auto">
          <a:xfrm>
            <a:off x="2590800" y="4267200"/>
            <a:ext cx="619125" cy="782638"/>
          </a:xfrm>
          <a:prstGeom prst="rect">
            <a:avLst/>
          </a:prstGeom>
          <a:noFill/>
          <a:ln w="9525">
            <a:noFill/>
            <a:miter lim="800000"/>
            <a:headEnd/>
            <a:tailEnd/>
          </a:ln>
        </p:spPr>
      </p:pic>
      <p:pic>
        <p:nvPicPr>
          <p:cNvPr id="81932" name="Picture 16" descr="User yellow"/>
          <p:cNvPicPr>
            <a:picLocks noChangeAspect="1" noChangeArrowheads="1"/>
          </p:cNvPicPr>
          <p:nvPr/>
        </p:nvPicPr>
        <p:blipFill>
          <a:blip r:embed="rId7">
            <a:lum bright="-12000"/>
          </a:blip>
          <a:srcRect/>
          <a:stretch>
            <a:fillRect/>
          </a:stretch>
        </p:blipFill>
        <p:spPr bwMode="auto">
          <a:xfrm>
            <a:off x="2209800" y="4953000"/>
            <a:ext cx="619125" cy="782638"/>
          </a:xfrm>
          <a:prstGeom prst="rect">
            <a:avLst/>
          </a:prstGeom>
          <a:noFill/>
          <a:ln w="9525">
            <a:noFill/>
            <a:miter lim="800000"/>
            <a:headEnd/>
            <a:tailEnd/>
          </a:ln>
        </p:spPr>
      </p:pic>
      <p:pic>
        <p:nvPicPr>
          <p:cNvPr id="81933" name="Picture 20" descr="User yellow"/>
          <p:cNvPicPr>
            <a:picLocks noChangeAspect="1" noChangeArrowheads="1"/>
          </p:cNvPicPr>
          <p:nvPr/>
        </p:nvPicPr>
        <p:blipFill>
          <a:blip r:embed="rId7">
            <a:lum bright="-12000"/>
          </a:blip>
          <a:srcRect/>
          <a:stretch>
            <a:fillRect/>
          </a:stretch>
        </p:blipFill>
        <p:spPr bwMode="auto">
          <a:xfrm>
            <a:off x="1362075" y="5029200"/>
            <a:ext cx="619125" cy="782638"/>
          </a:xfrm>
          <a:prstGeom prst="rect">
            <a:avLst/>
          </a:prstGeom>
          <a:noFill/>
          <a:ln w="9525">
            <a:noFill/>
            <a:miter lim="800000"/>
            <a:headEnd/>
            <a:tailEnd/>
          </a:ln>
        </p:spPr>
      </p:pic>
      <p:sp>
        <p:nvSpPr>
          <p:cNvPr id="256055" name="Line 55"/>
          <p:cNvSpPr>
            <a:spLocks noChangeShapeType="1"/>
          </p:cNvSpPr>
          <p:nvPr/>
        </p:nvSpPr>
        <p:spPr bwMode="auto">
          <a:xfrm>
            <a:off x="1676400" y="2743200"/>
            <a:ext cx="228600" cy="1600200"/>
          </a:xfrm>
          <a:prstGeom prst="line">
            <a:avLst/>
          </a:prstGeom>
          <a:noFill/>
          <a:ln w="76200">
            <a:solidFill>
              <a:schemeClr val="accent6">
                <a:lumMod val="75000"/>
              </a:schemeClr>
            </a:solidFill>
            <a:round/>
            <a:headEnd type="triangle" w="med" len="med"/>
            <a:tailEnd type="triangle" w="med" len="med"/>
          </a:ln>
          <a:effectLst/>
        </p:spPr>
        <p:txBody>
          <a:bodyPr/>
          <a:lstStyle/>
          <a:p>
            <a:pPr>
              <a:defRPr/>
            </a:pPr>
            <a:endParaRPr lang="en-US"/>
          </a:p>
        </p:txBody>
      </p:sp>
      <p:sp>
        <p:nvSpPr>
          <p:cNvPr id="256060" name="Line 60"/>
          <p:cNvSpPr>
            <a:spLocks noChangeShapeType="1"/>
          </p:cNvSpPr>
          <p:nvPr/>
        </p:nvSpPr>
        <p:spPr bwMode="auto">
          <a:xfrm flipV="1">
            <a:off x="1981200" y="2286000"/>
            <a:ext cx="1752600" cy="152400"/>
          </a:xfrm>
          <a:prstGeom prst="line">
            <a:avLst/>
          </a:prstGeom>
          <a:noFill/>
          <a:ln w="76200">
            <a:solidFill>
              <a:schemeClr val="accent6">
                <a:lumMod val="75000"/>
              </a:schemeClr>
            </a:solidFill>
            <a:round/>
            <a:headEnd/>
            <a:tailEnd type="triangle" w="med" len="med"/>
          </a:ln>
          <a:effectLst/>
        </p:spPr>
        <p:txBody>
          <a:bodyPr/>
          <a:lstStyle/>
          <a:p>
            <a:pPr>
              <a:defRPr/>
            </a:pPr>
            <a:endParaRPr lang="en-US"/>
          </a:p>
        </p:txBody>
      </p:sp>
      <p:pic>
        <p:nvPicPr>
          <p:cNvPr id="81936" name="Picture 70" descr="User green"/>
          <p:cNvPicPr>
            <a:picLocks noChangeAspect="1" noChangeArrowheads="1"/>
          </p:cNvPicPr>
          <p:nvPr/>
        </p:nvPicPr>
        <p:blipFill>
          <a:blip r:embed="rId8"/>
          <a:srcRect/>
          <a:stretch>
            <a:fillRect/>
          </a:stretch>
        </p:blipFill>
        <p:spPr bwMode="auto">
          <a:xfrm>
            <a:off x="7010400" y="2138363"/>
            <a:ext cx="1295400" cy="1828800"/>
          </a:xfrm>
          <a:prstGeom prst="rect">
            <a:avLst/>
          </a:prstGeom>
          <a:noFill/>
          <a:ln w="9525">
            <a:noFill/>
            <a:miter lim="800000"/>
            <a:headEnd/>
            <a:tailEnd/>
          </a:ln>
        </p:spPr>
      </p:pic>
      <p:sp>
        <p:nvSpPr>
          <p:cNvPr id="256074" name="Text Box 74"/>
          <p:cNvSpPr txBox="1">
            <a:spLocks noChangeArrowheads="1"/>
          </p:cNvSpPr>
          <p:nvPr/>
        </p:nvSpPr>
        <p:spPr bwMode="auto">
          <a:xfrm>
            <a:off x="6096000" y="1371600"/>
            <a:ext cx="3276600" cy="646113"/>
          </a:xfrm>
          <a:prstGeom prst="rect">
            <a:avLst/>
          </a:prstGeom>
          <a:noFill/>
          <a:ln w="9525">
            <a:noFill/>
            <a:miter lim="800000"/>
            <a:headEnd/>
            <a:tailEnd/>
          </a:ln>
        </p:spPr>
        <p:txBody>
          <a:bodyPr>
            <a:spAutoFit/>
          </a:bodyPr>
          <a:lstStyle/>
          <a:p>
            <a:pPr algn="ctr">
              <a:spcBef>
                <a:spcPct val="50000"/>
              </a:spcBef>
            </a:pPr>
            <a:r>
              <a:rPr lang="en-US" b="1"/>
              <a:t>What, Why, How, Who, When?</a:t>
            </a:r>
          </a:p>
        </p:txBody>
      </p:sp>
      <p:sp>
        <p:nvSpPr>
          <p:cNvPr id="29" name="Text Box 74"/>
          <p:cNvSpPr txBox="1">
            <a:spLocks noChangeArrowheads="1"/>
          </p:cNvSpPr>
          <p:nvPr/>
        </p:nvSpPr>
        <p:spPr bwMode="auto">
          <a:xfrm>
            <a:off x="423863" y="5922963"/>
            <a:ext cx="3767137" cy="630237"/>
          </a:xfrm>
          <a:prstGeom prst="rect">
            <a:avLst/>
          </a:prstGeom>
          <a:noFill/>
          <a:ln w="9525">
            <a:noFill/>
            <a:miter lim="800000"/>
            <a:headEnd/>
            <a:tailEnd/>
          </a:ln>
          <a:effectLst/>
        </p:spPr>
        <p:txBody>
          <a:bodyPr>
            <a:spAutoFit/>
          </a:bodyPr>
          <a:lstStyle/>
          <a:p>
            <a:pPr algn="ctr">
              <a:spcBef>
                <a:spcPct val="50000"/>
              </a:spcBef>
              <a:defRPr/>
            </a:pPr>
            <a:r>
              <a:rPr lang="en-US" sz="1400" b="1" dirty="0">
                <a:solidFill>
                  <a:schemeClr val="accent4"/>
                </a:solidFill>
              </a:rPr>
              <a:t>Collaborative, User-friendly, Contextual.</a:t>
            </a:r>
          </a:p>
          <a:p>
            <a:pPr algn="ctr">
              <a:spcBef>
                <a:spcPct val="50000"/>
              </a:spcBef>
              <a:defRPr/>
            </a:pPr>
            <a:r>
              <a:rPr lang="en-US" sz="1400" b="1" i="1" dirty="0">
                <a:solidFill>
                  <a:schemeClr val="accent4"/>
                </a:solidFill>
              </a:rPr>
              <a:t>“Information that is </a:t>
            </a:r>
            <a:r>
              <a:rPr lang="en-US" sz="1400" b="1" i="1" dirty="0">
                <a:solidFill>
                  <a:srgbClr val="FF0000"/>
                </a:solidFill>
              </a:rPr>
              <a:t>relevant to me</a:t>
            </a:r>
            <a:r>
              <a:rPr lang="en-US" sz="1400" b="1" i="1" dirty="0">
                <a:solidFill>
                  <a:schemeClr val="accent4"/>
                </a:solidFill>
              </a:rPr>
              <a:t>”</a:t>
            </a:r>
          </a:p>
        </p:txBody>
      </p:sp>
      <p:sp>
        <p:nvSpPr>
          <p:cNvPr id="37" name="Text Box 74"/>
          <p:cNvSpPr txBox="1">
            <a:spLocks noChangeArrowheads="1"/>
          </p:cNvSpPr>
          <p:nvPr/>
        </p:nvSpPr>
        <p:spPr bwMode="auto">
          <a:xfrm>
            <a:off x="6462713" y="4071938"/>
            <a:ext cx="2667000" cy="1062037"/>
          </a:xfrm>
          <a:prstGeom prst="rect">
            <a:avLst/>
          </a:prstGeom>
          <a:noFill/>
          <a:ln w="9525">
            <a:noFill/>
            <a:miter lim="800000"/>
            <a:headEnd/>
            <a:tailEnd/>
          </a:ln>
          <a:effectLst/>
        </p:spPr>
        <p:txBody>
          <a:bodyPr>
            <a:spAutoFit/>
          </a:bodyPr>
          <a:lstStyle/>
          <a:p>
            <a:pPr algn="ctr">
              <a:spcBef>
                <a:spcPct val="50000"/>
              </a:spcBef>
              <a:defRPr/>
            </a:pPr>
            <a:r>
              <a:rPr lang="en-US" sz="1400" b="1" dirty="0">
                <a:solidFill>
                  <a:schemeClr val="accent4"/>
                </a:solidFill>
              </a:rPr>
              <a:t>Aligned, Actionable, Accountable.</a:t>
            </a:r>
          </a:p>
          <a:p>
            <a:pPr algn="ctr">
              <a:spcBef>
                <a:spcPct val="50000"/>
              </a:spcBef>
              <a:defRPr/>
            </a:pPr>
            <a:r>
              <a:rPr lang="en-US" sz="1400" b="1" i="1" dirty="0">
                <a:solidFill>
                  <a:schemeClr val="accent4"/>
                </a:solidFill>
              </a:rPr>
              <a:t>“Information that I can </a:t>
            </a:r>
            <a:r>
              <a:rPr lang="en-US" sz="1400" b="1" i="1" dirty="0">
                <a:solidFill>
                  <a:srgbClr val="FF0000"/>
                </a:solidFill>
              </a:rPr>
              <a:t>trust</a:t>
            </a:r>
            <a:r>
              <a:rPr lang="en-US" sz="1400" b="1" i="1" dirty="0">
                <a:solidFill>
                  <a:schemeClr val="accent4"/>
                </a:solidFill>
              </a:rPr>
              <a:t> and </a:t>
            </a:r>
            <a:r>
              <a:rPr lang="en-US" sz="1400" b="1" i="1" dirty="0">
                <a:solidFill>
                  <a:srgbClr val="FF0000"/>
                </a:solidFill>
              </a:rPr>
              <a:t>act</a:t>
            </a:r>
            <a:r>
              <a:rPr lang="en-US" sz="1400" b="1" i="1" dirty="0">
                <a:solidFill>
                  <a:schemeClr val="accent4"/>
                </a:solidFill>
              </a:rPr>
              <a:t> on”</a:t>
            </a:r>
          </a:p>
        </p:txBody>
      </p:sp>
      <p:sp>
        <p:nvSpPr>
          <p:cNvPr id="38" name="Line 60"/>
          <p:cNvSpPr>
            <a:spLocks noChangeShapeType="1"/>
          </p:cNvSpPr>
          <p:nvPr/>
        </p:nvSpPr>
        <p:spPr bwMode="auto">
          <a:xfrm>
            <a:off x="5410200" y="2390775"/>
            <a:ext cx="1524000" cy="685800"/>
          </a:xfrm>
          <a:prstGeom prst="line">
            <a:avLst/>
          </a:prstGeom>
          <a:noFill/>
          <a:ln w="76200">
            <a:solidFill>
              <a:schemeClr val="accent6">
                <a:lumMod val="75000"/>
              </a:schemeClr>
            </a:solidFill>
            <a:round/>
            <a:headEnd/>
            <a:tailEnd type="triangle" w="med" len="med"/>
          </a:ln>
          <a:effectLst/>
        </p:spPr>
        <p:txBody>
          <a:bodyPr/>
          <a:lstStyle/>
          <a:p>
            <a:pPr>
              <a:defRPr/>
            </a:pPr>
            <a:endParaRPr lang="en-US"/>
          </a:p>
        </p:txBody>
      </p:sp>
      <p:sp>
        <p:nvSpPr>
          <p:cNvPr id="39" name="Line 60"/>
          <p:cNvSpPr>
            <a:spLocks noChangeShapeType="1"/>
          </p:cNvSpPr>
          <p:nvPr/>
        </p:nvSpPr>
        <p:spPr bwMode="auto">
          <a:xfrm flipH="1" flipV="1">
            <a:off x="5410200" y="2209800"/>
            <a:ext cx="1676400" cy="420688"/>
          </a:xfrm>
          <a:prstGeom prst="line">
            <a:avLst/>
          </a:prstGeom>
          <a:noFill/>
          <a:ln w="76200">
            <a:solidFill>
              <a:schemeClr val="accent6">
                <a:lumMod val="75000"/>
              </a:schemeClr>
            </a:solidFill>
            <a:round/>
            <a:headEnd/>
            <a:tailEnd type="triangle" w="med" len="med"/>
          </a:ln>
          <a:effectLst/>
        </p:spPr>
        <p:txBody>
          <a:bodyPr/>
          <a:lstStyle/>
          <a:p>
            <a:pPr>
              <a:defRPr/>
            </a:pPr>
            <a:endParaRPr lang="en-US"/>
          </a:p>
        </p:txBody>
      </p:sp>
      <p:sp>
        <p:nvSpPr>
          <p:cNvPr id="30" name="Text Box 74"/>
          <p:cNvSpPr txBox="1">
            <a:spLocks noChangeArrowheads="1"/>
          </p:cNvSpPr>
          <p:nvPr/>
        </p:nvSpPr>
        <p:spPr bwMode="auto">
          <a:xfrm>
            <a:off x="0" y="2838450"/>
            <a:ext cx="3429000" cy="630238"/>
          </a:xfrm>
          <a:prstGeom prst="rect">
            <a:avLst/>
          </a:prstGeom>
          <a:noFill/>
          <a:ln w="9525">
            <a:noFill/>
            <a:miter lim="800000"/>
            <a:headEnd/>
            <a:tailEnd/>
          </a:ln>
          <a:effectLst/>
        </p:spPr>
        <p:txBody>
          <a:bodyPr>
            <a:spAutoFit/>
          </a:bodyPr>
          <a:lstStyle/>
          <a:p>
            <a:pPr algn="ctr">
              <a:spcBef>
                <a:spcPct val="50000"/>
              </a:spcBef>
              <a:defRPr/>
            </a:pPr>
            <a:r>
              <a:rPr lang="en-US" sz="1400" b="1" dirty="0">
                <a:solidFill>
                  <a:schemeClr val="accent4"/>
                </a:solidFill>
              </a:rPr>
              <a:t>Flexible, Secure, Auditable.</a:t>
            </a:r>
          </a:p>
          <a:p>
            <a:pPr>
              <a:spcBef>
                <a:spcPct val="50000"/>
              </a:spcBef>
              <a:defRPr/>
            </a:pPr>
            <a:r>
              <a:rPr lang="en-US" sz="1400" b="1" i="1" dirty="0">
                <a:solidFill>
                  <a:schemeClr val="accent4"/>
                </a:solidFill>
              </a:rPr>
              <a:t>“Build and modify </a:t>
            </a:r>
            <a:r>
              <a:rPr lang="en-US" sz="1400" b="1" i="1" dirty="0">
                <a:solidFill>
                  <a:srgbClr val="FF0000"/>
                </a:solidFill>
              </a:rPr>
              <a:t>within compliance</a:t>
            </a:r>
            <a:r>
              <a:rPr lang="en-US" sz="1400" b="1" i="1" dirty="0">
                <a:solidFill>
                  <a:schemeClr val="accent4"/>
                </a:solidFill>
              </a:rPr>
              <a:t>”</a:t>
            </a:r>
          </a:p>
        </p:txBody>
      </p:sp>
      <p:pic>
        <p:nvPicPr>
          <p:cNvPr id="40" name="Picture 66"/>
          <p:cNvPicPr>
            <a:picLocks noChangeAspect="1" noChangeArrowheads="1"/>
          </p:cNvPicPr>
          <p:nvPr/>
        </p:nvPicPr>
        <p:blipFill>
          <a:blip r:embed="rId9"/>
          <a:srcRect/>
          <a:stretch>
            <a:fillRect/>
          </a:stretch>
        </p:blipFill>
        <p:spPr bwMode="auto">
          <a:xfrm>
            <a:off x="1676400" y="4572000"/>
            <a:ext cx="457200" cy="457200"/>
          </a:xfrm>
          <a:prstGeom prst="rect">
            <a:avLst/>
          </a:prstGeom>
          <a:noFill/>
          <a:ln w="9525">
            <a:noFill/>
            <a:miter lim="800000"/>
            <a:headEnd/>
            <a:tailEnd/>
          </a:ln>
        </p:spPr>
      </p:pic>
      <p:grpSp>
        <p:nvGrpSpPr>
          <p:cNvPr id="2" name="Group 22"/>
          <p:cNvGrpSpPr>
            <a:grpSpLocks/>
          </p:cNvGrpSpPr>
          <p:nvPr/>
        </p:nvGrpSpPr>
        <p:grpSpPr bwMode="auto">
          <a:xfrm>
            <a:off x="3048000" y="1208088"/>
            <a:ext cx="2909888" cy="1635125"/>
            <a:chOff x="3886200" y="2667000"/>
            <a:chExt cx="4372745" cy="2110142"/>
          </a:xfrm>
        </p:grpSpPr>
        <p:pic>
          <p:nvPicPr>
            <p:cNvPr id="81947" name="Picture 12" descr="6-00348_s01-arrows02"/>
            <p:cNvPicPr>
              <a:picLocks noChangeAspect="1" noChangeArrowheads="1"/>
            </p:cNvPicPr>
            <p:nvPr/>
          </p:nvPicPr>
          <p:blipFill>
            <a:blip r:embed="rId10"/>
            <a:srcRect/>
            <a:stretch>
              <a:fillRect/>
            </a:stretch>
          </p:blipFill>
          <p:spPr bwMode="auto">
            <a:xfrm>
              <a:off x="4913495" y="3124200"/>
              <a:ext cx="2477904" cy="1209675"/>
            </a:xfrm>
            <a:prstGeom prst="rect">
              <a:avLst/>
            </a:prstGeom>
            <a:noFill/>
            <a:ln w="9525">
              <a:noFill/>
              <a:miter lim="800000"/>
              <a:headEnd/>
              <a:tailEnd/>
            </a:ln>
          </p:spPr>
        </p:pic>
        <p:sp>
          <p:nvSpPr>
            <p:cNvPr id="81948" name="Text Box 12"/>
            <p:cNvSpPr txBox="1">
              <a:spLocks noChangeArrowheads="1"/>
            </p:cNvSpPr>
            <p:nvPr/>
          </p:nvSpPr>
          <p:spPr bwMode="auto">
            <a:xfrm>
              <a:off x="3886200" y="4343400"/>
              <a:ext cx="1056700" cy="276999"/>
            </a:xfrm>
            <a:prstGeom prst="rect">
              <a:avLst/>
            </a:prstGeom>
            <a:noFill/>
            <a:ln w="12700" algn="ctr">
              <a:noFill/>
              <a:miter lim="800000"/>
              <a:headEnd type="none" w="sm" len="sm"/>
              <a:tailEnd type="none" w="sm" len="sm"/>
            </a:ln>
          </p:spPr>
          <p:txBody>
            <a:bodyPr wrap="none">
              <a:spAutoFit/>
            </a:bodyPr>
            <a:lstStyle/>
            <a:p>
              <a:r>
                <a:rPr lang="en-US" sz="1200" b="1">
                  <a:solidFill>
                    <a:schemeClr val="hlink"/>
                  </a:solidFill>
                </a:rPr>
                <a:t>Forecasting</a:t>
              </a:r>
            </a:p>
          </p:txBody>
        </p:sp>
        <p:sp>
          <p:nvSpPr>
            <p:cNvPr id="81949" name="Text Box 14"/>
            <p:cNvSpPr txBox="1">
              <a:spLocks noChangeArrowheads="1"/>
            </p:cNvSpPr>
            <p:nvPr/>
          </p:nvSpPr>
          <p:spPr bwMode="auto">
            <a:xfrm>
              <a:off x="6095999" y="4419601"/>
              <a:ext cx="1257770" cy="357541"/>
            </a:xfrm>
            <a:prstGeom prst="rect">
              <a:avLst/>
            </a:prstGeom>
            <a:noFill/>
            <a:ln w="12700" algn="ctr">
              <a:noFill/>
              <a:miter lim="800000"/>
              <a:headEnd type="none" w="sm" len="sm"/>
              <a:tailEnd type="none" w="sm" len="sm"/>
            </a:ln>
          </p:spPr>
          <p:txBody>
            <a:bodyPr wrap="none">
              <a:spAutoFit/>
            </a:bodyPr>
            <a:lstStyle/>
            <a:p>
              <a:r>
                <a:rPr lang="en-US" sz="1200" b="1">
                  <a:solidFill>
                    <a:schemeClr val="hlink"/>
                  </a:solidFill>
                </a:rPr>
                <a:t>Planning</a:t>
              </a:r>
            </a:p>
          </p:txBody>
        </p:sp>
        <p:sp>
          <p:nvSpPr>
            <p:cNvPr id="81950" name="Text Box 9"/>
            <p:cNvSpPr txBox="1">
              <a:spLocks noChangeArrowheads="1"/>
            </p:cNvSpPr>
            <p:nvPr/>
          </p:nvSpPr>
          <p:spPr bwMode="auto">
            <a:xfrm>
              <a:off x="4114800" y="2971800"/>
              <a:ext cx="912429" cy="276999"/>
            </a:xfrm>
            <a:prstGeom prst="rect">
              <a:avLst/>
            </a:prstGeom>
            <a:noFill/>
            <a:ln w="12700" algn="ctr">
              <a:noFill/>
              <a:miter lim="800000"/>
              <a:headEnd type="none" w="sm" len="sm"/>
              <a:tailEnd type="none" w="sm" len="sm"/>
            </a:ln>
          </p:spPr>
          <p:txBody>
            <a:bodyPr wrap="none">
              <a:spAutoFit/>
            </a:bodyPr>
            <a:lstStyle/>
            <a:p>
              <a:r>
                <a:rPr lang="en-US" sz="1200" b="1">
                  <a:solidFill>
                    <a:schemeClr val="hlink"/>
                  </a:solidFill>
                </a:rPr>
                <a:t>Reporting</a:t>
              </a:r>
            </a:p>
          </p:txBody>
        </p:sp>
        <p:sp>
          <p:nvSpPr>
            <p:cNvPr id="81951" name="Text Box 10"/>
            <p:cNvSpPr txBox="1">
              <a:spLocks noChangeArrowheads="1"/>
            </p:cNvSpPr>
            <p:nvPr/>
          </p:nvSpPr>
          <p:spPr bwMode="auto">
            <a:xfrm>
              <a:off x="5791200" y="2667000"/>
              <a:ext cx="1935145" cy="276999"/>
            </a:xfrm>
            <a:prstGeom prst="rect">
              <a:avLst/>
            </a:prstGeom>
            <a:noFill/>
            <a:ln w="12700" algn="ctr">
              <a:noFill/>
              <a:miter lim="800000"/>
              <a:headEnd type="none" w="sm" len="sm"/>
              <a:tailEnd type="none" w="sm" len="sm"/>
            </a:ln>
          </p:spPr>
          <p:txBody>
            <a:bodyPr wrap="none">
              <a:spAutoFit/>
            </a:bodyPr>
            <a:lstStyle/>
            <a:p>
              <a:pPr algn="ctr"/>
              <a:r>
                <a:rPr lang="en-US" sz="1200" b="1">
                  <a:solidFill>
                    <a:schemeClr val="hlink"/>
                  </a:solidFill>
                </a:rPr>
                <a:t>Scorecard &amp; Dashboard</a:t>
              </a:r>
            </a:p>
          </p:txBody>
        </p:sp>
        <p:sp>
          <p:nvSpPr>
            <p:cNvPr id="81952" name="Text Box 11"/>
            <p:cNvSpPr txBox="1">
              <a:spLocks noChangeArrowheads="1"/>
            </p:cNvSpPr>
            <p:nvPr/>
          </p:nvSpPr>
          <p:spPr bwMode="auto">
            <a:xfrm>
              <a:off x="7391400" y="3276600"/>
              <a:ext cx="867545" cy="276999"/>
            </a:xfrm>
            <a:prstGeom prst="rect">
              <a:avLst/>
            </a:prstGeom>
            <a:noFill/>
            <a:ln w="12700" algn="ctr">
              <a:noFill/>
              <a:miter lim="800000"/>
              <a:headEnd type="none" w="sm" len="sm"/>
              <a:tailEnd type="none" w="sm" len="sm"/>
            </a:ln>
          </p:spPr>
          <p:txBody>
            <a:bodyPr wrap="none">
              <a:spAutoFit/>
            </a:bodyPr>
            <a:lstStyle/>
            <a:p>
              <a:r>
                <a:rPr lang="en-US" sz="1200" b="1">
                  <a:solidFill>
                    <a:schemeClr val="hlink"/>
                  </a:solidFill>
                </a:rPr>
                <a:t>Analytics</a:t>
              </a:r>
            </a:p>
          </p:txBody>
        </p:sp>
      </p:grpSp>
      <p:pic>
        <p:nvPicPr>
          <p:cNvPr id="28" name="Picture 12" descr="6-00348_s01-arrows02"/>
          <p:cNvPicPr>
            <a:picLocks noChangeAspect="1" noChangeArrowheads="1"/>
          </p:cNvPicPr>
          <p:nvPr/>
        </p:nvPicPr>
        <p:blipFill>
          <a:blip r:embed="rId11"/>
          <a:srcRect/>
          <a:stretch>
            <a:fillRect/>
          </a:stretch>
        </p:blipFill>
        <p:spPr bwMode="auto">
          <a:xfrm>
            <a:off x="1354138" y="4210050"/>
            <a:ext cx="1233487" cy="987425"/>
          </a:xfrm>
          <a:prstGeom prst="rect">
            <a:avLst/>
          </a:prstGeom>
          <a:noFill/>
          <a:ln w="9525">
            <a:noFill/>
            <a:miter lim="800000"/>
            <a:headEnd/>
            <a:tailEnd/>
          </a:ln>
        </p:spPr>
      </p:pic>
      <p:sp>
        <p:nvSpPr>
          <p:cNvPr id="48" name="Flowchart: Magnetic Disk 47"/>
          <p:cNvSpPr/>
          <p:nvPr/>
        </p:nvSpPr>
        <p:spPr bwMode="auto">
          <a:xfrm>
            <a:off x="1323975" y="2162175"/>
            <a:ext cx="533400" cy="533400"/>
          </a:xfrm>
          <a:prstGeom prst="flowChartMagneticDisk">
            <a:avLst/>
          </a:prstGeom>
          <a:gradFill rotWithShape="0">
            <a:gsLst>
              <a:gs pos="0">
                <a:schemeClr val="accent2"/>
              </a:gs>
              <a:gs pos="50000">
                <a:schemeClr val="accent2">
                  <a:gamma/>
                  <a:tint val="63922"/>
                  <a:invGamma/>
                </a:schemeClr>
              </a:gs>
              <a:gs pos="100000">
                <a:schemeClr val="accent2"/>
              </a:gs>
            </a:gsLst>
            <a:lin ang="2700000" scaled="1"/>
          </a:gradFill>
          <a:ln w="12700" cap="flat" cmpd="sng" algn="ctr">
            <a:solidFill>
              <a:schemeClr val="accent2"/>
            </a:solidFill>
            <a:prstDash val="solid"/>
            <a:round/>
            <a:headEnd type="none" w="sm" len="sm"/>
            <a:tailEnd type="none" w="sm" len="sm"/>
          </a:ln>
          <a:effectLst/>
        </p:spPr>
        <p:txBody>
          <a:bodyPr wrap="none" anchor="ctr"/>
          <a:lstStyle/>
          <a:p>
            <a:pPr eaLnBrk="0" hangingPunct="0">
              <a:defRPr/>
            </a:pPr>
            <a:endParaRPr lang="en-US">
              <a:solidFill>
                <a:schemeClr val="tx1">
                  <a:alpha val="100000"/>
                </a:schemeClr>
              </a:solidFill>
              <a:latin typeface="Segoe"/>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1" presetClass="entr" presetSubtype="3"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heel(3)">
                                      <p:cBhvr>
                                        <p:cTn id="27" dur="10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606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5607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256074"/>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256055"/>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256060"/>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38"/>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39"/>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7"/>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9"/>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4" grpId="0"/>
      <p:bldP spid="256074" grpId="1"/>
      <p:bldP spid="29" grpId="0"/>
      <p:bldP spid="37" grpId="0"/>
      <p:bldP spid="30" grpId="0"/>
      <p:bldP spid="4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5228" name="Picture 12" descr="6-00348_s01-arrows02"/>
          <p:cNvPicPr>
            <a:picLocks noChangeAspect="1" noChangeArrowheads="1"/>
          </p:cNvPicPr>
          <p:nvPr/>
        </p:nvPicPr>
        <p:blipFill>
          <a:blip r:embed="rId3"/>
          <a:srcRect/>
          <a:stretch>
            <a:fillRect/>
          </a:stretch>
        </p:blipFill>
        <p:spPr bwMode="auto">
          <a:xfrm>
            <a:off x="1555750" y="1524000"/>
            <a:ext cx="5911850" cy="2886075"/>
          </a:xfrm>
          <a:prstGeom prst="rect">
            <a:avLst/>
          </a:prstGeom>
          <a:noFill/>
          <a:ln w="9525">
            <a:noFill/>
            <a:miter lim="800000"/>
            <a:headEnd/>
            <a:tailEnd/>
          </a:ln>
        </p:spPr>
      </p:pic>
      <p:sp>
        <p:nvSpPr>
          <p:cNvPr id="88066" name="Shape 19"/>
          <p:cNvSpPr txBox="1">
            <a:spLocks noGrp="1"/>
          </p:cNvSpPr>
          <p:nvPr/>
        </p:nvSpPr>
        <p:spPr bwMode="auto">
          <a:xfrm>
            <a:off x="6959600" y="6569075"/>
            <a:ext cx="2133600" cy="476250"/>
          </a:xfrm>
          <a:prstGeom prst="rect">
            <a:avLst/>
          </a:prstGeom>
          <a:noFill/>
          <a:ln w="9525" algn="ctr">
            <a:noFill/>
            <a:miter lim="800000"/>
            <a:headEnd/>
            <a:tailEnd/>
          </a:ln>
        </p:spPr>
        <p:txBody>
          <a:bodyPr/>
          <a:lstStyle/>
          <a:p>
            <a:pPr algn="r"/>
            <a:fld id="{7C956AF6-5785-4D89-B039-5A6D2010832D}" type="slidenum">
              <a:rPr lang="en-US" sz="1200"/>
              <a:pPr algn="r"/>
              <a:t>18</a:t>
            </a:fld>
            <a:endParaRPr lang="en-US" sz="1200"/>
          </a:p>
        </p:txBody>
      </p:sp>
      <p:sp>
        <p:nvSpPr>
          <p:cNvPr id="363537" name="Oval 363536"/>
          <p:cNvSpPr>
            <a:spLocks noChangeArrowheads="1"/>
          </p:cNvSpPr>
          <p:nvPr/>
        </p:nvSpPr>
        <p:spPr bwMode="auto">
          <a:xfrm>
            <a:off x="3048000" y="2514600"/>
            <a:ext cx="2876550" cy="771525"/>
          </a:xfrm>
          <a:prstGeom prst="ellipse">
            <a:avLst/>
          </a:prstGeom>
          <a:solidFill>
            <a:srgbClr val="0070C0"/>
          </a:solidFill>
          <a:ln w="12700" cap="flat" cmpd="sng" algn="ctr">
            <a:solidFill>
              <a:schemeClr val="bg1"/>
            </a:solidFill>
            <a:prstDash val="solid"/>
            <a:miter lim="800000"/>
            <a:headEnd type="none" w="med" len="med"/>
            <a:tailEnd type="none" w="med" len="med"/>
          </a:ln>
          <a:effectLst>
            <a:outerShdw dist="107763" dir="2700000" algn="ctr" rotWithShape="0">
              <a:schemeClr val="bg2">
                <a:alpha val="50000"/>
              </a:schemeClr>
            </a:outerShdw>
            <a:reflection blurRad="6350" stA="50000" endA="300" endPos="55000" dir="5400000" sy="-100000" algn="bl" rotWithShape="0"/>
          </a:effectLst>
        </p:spPr>
        <p:txBody>
          <a:bodyPr wrap="none" anchor="ctr"/>
          <a:lstStyle/>
          <a:p>
            <a:pPr algn="ctr">
              <a:defRPr/>
            </a:pPr>
            <a:r>
              <a:rPr lang="en-US" sz="2000" b="1" dirty="0">
                <a:solidFill>
                  <a:schemeClr val="bg1"/>
                </a:solidFill>
                <a:effectLst>
                  <a:outerShdw blurRad="38100" dist="38100" dir="2700000" algn="tl">
                    <a:srgbClr val="000000"/>
                  </a:outerShdw>
                </a:effectLst>
              </a:rPr>
              <a:t>Single Data Model</a:t>
            </a:r>
          </a:p>
        </p:txBody>
      </p:sp>
      <p:sp>
        <p:nvSpPr>
          <p:cNvPr id="21509" name="Shape 363538"/>
          <p:cNvSpPr>
            <a:spLocks noGrp="1" noChangeArrowheads="1"/>
          </p:cNvSpPr>
          <p:nvPr>
            <p:ph type="title" idx="4294967295"/>
          </p:nvPr>
        </p:nvSpPr>
        <p:spPr>
          <a:xfrm>
            <a:off x="0" y="0"/>
            <a:ext cx="8534400" cy="590550"/>
          </a:xfrm>
        </p:spPr>
        <p:txBody>
          <a:bodyPr/>
          <a:lstStyle/>
          <a:p>
            <a:pPr marL="58738" indent="3175">
              <a:defRPr/>
            </a:pPr>
            <a:r>
              <a:rPr lang="en-US" dirty="0" smtClean="0"/>
              <a:t>PM: Capabilities Required</a:t>
            </a:r>
          </a:p>
        </p:txBody>
      </p:sp>
      <p:grpSp>
        <p:nvGrpSpPr>
          <p:cNvPr id="88069" name="Group 14"/>
          <p:cNvGrpSpPr>
            <a:grpSpLocks/>
          </p:cNvGrpSpPr>
          <p:nvPr/>
        </p:nvGrpSpPr>
        <p:grpSpPr bwMode="auto">
          <a:xfrm>
            <a:off x="-76200" y="4038600"/>
            <a:ext cx="2895600" cy="765175"/>
            <a:chOff x="6172200" y="2300288"/>
            <a:chExt cx="2895600" cy="764619"/>
          </a:xfrm>
        </p:grpSpPr>
        <p:sp>
          <p:nvSpPr>
            <p:cNvPr id="88083" name="Text Box 12"/>
            <p:cNvSpPr txBox="1">
              <a:spLocks noChangeArrowheads="1"/>
            </p:cNvSpPr>
            <p:nvPr/>
          </p:nvSpPr>
          <p:spPr bwMode="auto">
            <a:xfrm>
              <a:off x="6927850" y="2695575"/>
              <a:ext cx="1492716" cy="369332"/>
            </a:xfrm>
            <a:prstGeom prst="rect">
              <a:avLst/>
            </a:prstGeom>
            <a:noFill/>
            <a:ln w="12700" algn="ctr">
              <a:noFill/>
              <a:miter lim="800000"/>
              <a:headEnd type="none" w="sm" len="sm"/>
              <a:tailEnd type="none" w="sm" len="sm"/>
            </a:ln>
          </p:spPr>
          <p:txBody>
            <a:bodyPr wrap="none">
              <a:spAutoFit/>
            </a:bodyPr>
            <a:lstStyle/>
            <a:p>
              <a:r>
                <a:rPr lang="en-US" b="1">
                  <a:solidFill>
                    <a:schemeClr val="hlink"/>
                  </a:solidFill>
                </a:rPr>
                <a:t>Forecasting</a:t>
              </a:r>
            </a:p>
          </p:txBody>
        </p:sp>
        <p:sp>
          <p:nvSpPr>
            <p:cNvPr id="88084" name="Rectangle 19"/>
            <p:cNvSpPr>
              <a:spLocks noChangeArrowheads="1"/>
            </p:cNvSpPr>
            <p:nvPr/>
          </p:nvSpPr>
          <p:spPr bwMode="auto">
            <a:xfrm>
              <a:off x="6172200" y="2300288"/>
              <a:ext cx="2895600" cy="609600"/>
            </a:xfrm>
            <a:prstGeom prst="rect">
              <a:avLst/>
            </a:prstGeom>
            <a:noFill/>
            <a:ln w="9525">
              <a:noFill/>
              <a:miter lim="800000"/>
              <a:headEnd/>
              <a:tailEnd/>
            </a:ln>
          </p:spPr>
          <p:txBody>
            <a:bodyPr wrap="none" anchor="ctr"/>
            <a:lstStyle/>
            <a:p>
              <a:pPr algn="ctr"/>
              <a:r>
                <a:rPr lang="en-US"/>
                <a:t>What will happen?</a:t>
              </a:r>
            </a:p>
          </p:txBody>
        </p:sp>
      </p:grpSp>
      <p:grpSp>
        <p:nvGrpSpPr>
          <p:cNvPr id="88070" name="Group 15"/>
          <p:cNvGrpSpPr>
            <a:grpSpLocks/>
          </p:cNvGrpSpPr>
          <p:nvPr/>
        </p:nvGrpSpPr>
        <p:grpSpPr bwMode="auto">
          <a:xfrm>
            <a:off x="4572000" y="4430713"/>
            <a:ext cx="4095750" cy="827087"/>
            <a:chOff x="5943600" y="5272088"/>
            <a:chExt cx="4095993" cy="826532"/>
          </a:xfrm>
        </p:grpSpPr>
        <p:sp>
          <p:nvSpPr>
            <p:cNvPr id="88081" name="Text Box 14"/>
            <p:cNvSpPr txBox="1">
              <a:spLocks noChangeArrowheads="1"/>
            </p:cNvSpPr>
            <p:nvPr/>
          </p:nvSpPr>
          <p:spPr bwMode="auto">
            <a:xfrm>
              <a:off x="5943600" y="5729288"/>
              <a:ext cx="4095993" cy="369332"/>
            </a:xfrm>
            <a:prstGeom prst="rect">
              <a:avLst/>
            </a:prstGeom>
            <a:noFill/>
            <a:ln w="12700" algn="ctr">
              <a:noFill/>
              <a:miter lim="800000"/>
              <a:headEnd type="none" w="sm" len="sm"/>
              <a:tailEnd type="none" w="sm" len="sm"/>
            </a:ln>
          </p:spPr>
          <p:txBody>
            <a:bodyPr wrap="none">
              <a:spAutoFit/>
            </a:bodyPr>
            <a:lstStyle/>
            <a:p>
              <a:r>
                <a:rPr lang="en-US" b="1">
                  <a:solidFill>
                    <a:schemeClr val="hlink"/>
                  </a:solidFill>
                </a:rPr>
                <a:t>Planning, Budgeting, Consolidation</a:t>
              </a:r>
            </a:p>
          </p:txBody>
        </p:sp>
        <p:sp>
          <p:nvSpPr>
            <p:cNvPr id="88082" name="Rectangle 20"/>
            <p:cNvSpPr>
              <a:spLocks noChangeArrowheads="1"/>
            </p:cNvSpPr>
            <p:nvPr/>
          </p:nvSpPr>
          <p:spPr bwMode="auto">
            <a:xfrm>
              <a:off x="6629400" y="5272088"/>
              <a:ext cx="2895600" cy="609600"/>
            </a:xfrm>
            <a:prstGeom prst="rect">
              <a:avLst/>
            </a:prstGeom>
            <a:noFill/>
            <a:ln w="9525">
              <a:noFill/>
              <a:miter lim="800000"/>
              <a:headEnd/>
              <a:tailEnd/>
            </a:ln>
          </p:spPr>
          <p:txBody>
            <a:bodyPr wrap="none" anchor="ctr"/>
            <a:lstStyle/>
            <a:p>
              <a:r>
                <a:rPr lang="en-US"/>
                <a:t>What do I want to happen?</a:t>
              </a:r>
            </a:p>
          </p:txBody>
        </p:sp>
      </p:grpSp>
      <p:sp>
        <p:nvSpPr>
          <p:cNvPr id="88071" name="TextBox 363537"/>
          <p:cNvSpPr txBox="1">
            <a:spLocks noChangeArrowheads="1"/>
          </p:cNvSpPr>
          <p:nvPr/>
        </p:nvSpPr>
        <p:spPr bwMode="auto">
          <a:xfrm>
            <a:off x="342900" y="5454650"/>
            <a:ext cx="8743950" cy="400050"/>
          </a:xfrm>
          <a:prstGeom prst="rect">
            <a:avLst/>
          </a:prstGeom>
          <a:noFill/>
          <a:ln w="9525">
            <a:noFill/>
            <a:miter lim="800000"/>
            <a:headEnd/>
            <a:tailEnd/>
          </a:ln>
        </p:spPr>
        <p:txBody>
          <a:bodyPr wrap="none">
            <a:spAutoFit/>
          </a:bodyPr>
          <a:lstStyle/>
          <a:p>
            <a:pPr algn="ctr" eaLnBrk="0" hangingPunct="0"/>
            <a:r>
              <a:rPr lang="en-US" sz="2000" i="1"/>
              <a:t>Process requires </a:t>
            </a:r>
            <a:r>
              <a:rPr lang="en-US" sz="2000" b="1" i="1"/>
              <a:t>past</a:t>
            </a:r>
            <a:r>
              <a:rPr lang="en-US" sz="2000" i="1"/>
              <a:t> information, </a:t>
            </a:r>
            <a:r>
              <a:rPr lang="en-US" sz="2000" b="1" i="1"/>
              <a:t>present</a:t>
            </a:r>
            <a:r>
              <a:rPr lang="en-US" sz="2000" i="1"/>
              <a:t> conditions and </a:t>
            </a:r>
            <a:r>
              <a:rPr lang="en-US" sz="2000" b="1" i="1"/>
              <a:t>future</a:t>
            </a:r>
            <a:r>
              <a:rPr lang="en-US" sz="2000" i="1"/>
              <a:t> outcomes</a:t>
            </a:r>
          </a:p>
        </p:txBody>
      </p:sp>
      <p:grpSp>
        <p:nvGrpSpPr>
          <p:cNvPr id="88072" name="Group 19"/>
          <p:cNvGrpSpPr>
            <a:grpSpLocks/>
          </p:cNvGrpSpPr>
          <p:nvPr/>
        </p:nvGrpSpPr>
        <p:grpSpPr bwMode="auto">
          <a:xfrm>
            <a:off x="-381000" y="1295400"/>
            <a:ext cx="2895600" cy="841375"/>
            <a:chOff x="228600" y="2043112"/>
            <a:chExt cx="2895600" cy="840820"/>
          </a:xfrm>
        </p:grpSpPr>
        <p:sp>
          <p:nvSpPr>
            <p:cNvPr id="88079" name="Text Box 9"/>
            <p:cNvSpPr txBox="1">
              <a:spLocks noChangeArrowheads="1"/>
            </p:cNvSpPr>
            <p:nvPr/>
          </p:nvSpPr>
          <p:spPr bwMode="auto">
            <a:xfrm>
              <a:off x="1111250" y="2514600"/>
              <a:ext cx="1274708" cy="369332"/>
            </a:xfrm>
            <a:prstGeom prst="rect">
              <a:avLst/>
            </a:prstGeom>
            <a:noFill/>
            <a:ln w="12700" algn="ctr">
              <a:noFill/>
              <a:miter lim="800000"/>
              <a:headEnd type="none" w="sm" len="sm"/>
              <a:tailEnd type="none" w="sm" len="sm"/>
            </a:ln>
          </p:spPr>
          <p:txBody>
            <a:bodyPr wrap="none">
              <a:spAutoFit/>
            </a:bodyPr>
            <a:lstStyle/>
            <a:p>
              <a:r>
                <a:rPr lang="en-US" b="1">
                  <a:solidFill>
                    <a:schemeClr val="hlink"/>
                  </a:solidFill>
                </a:rPr>
                <a:t>Reporting</a:t>
              </a:r>
            </a:p>
          </p:txBody>
        </p:sp>
        <p:sp>
          <p:nvSpPr>
            <p:cNvPr id="88080" name="Rectangle 16"/>
            <p:cNvSpPr>
              <a:spLocks noChangeArrowheads="1"/>
            </p:cNvSpPr>
            <p:nvPr/>
          </p:nvSpPr>
          <p:spPr bwMode="auto">
            <a:xfrm>
              <a:off x="228600" y="2043112"/>
              <a:ext cx="2895600" cy="609600"/>
            </a:xfrm>
            <a:prstGeom prst="rect">
              <a:avLst/>
            </a:prstGeom>
            <a:noFill/>
            <a:ln w="9525">
              <a:noFill/>
              <a:miter lim="800000"/>
              <a:headEnd/>
              <a:tailEnd/>
            </a:ln>
          </p:spPr>
          <p:txBody>
            <a:bodyPr wrap="none" anchor="ctr"/>
            <a:lstStyle/>
            <a:p>
              <a:pPr algn="ctr"/>
              <a:r>
                <a:rPr lang="en-US"/>
                <a:t>What happened?</a:t>
              </a:r>
            </a:p>
          </p:txBody>
        </p:sp>
      </p:grpSp>
      <p:grpSp>
        <p:nvGrpSpPr>
          <p:cNvPr id="88073" name="Group 20"/>
          <p:cNvGrpSpPr>
            <a:grpSpLocks/>
          </p:cNvGrpSpPr>
          <p:nvPr/>
        </p:nvGrpSpPr>
        <p:grpSpPr bwMode="auto">
          <a:xfrm>
            <a:off x="3200400" y="609600"/>
            <a:ext cx="2895600" cy="827088"/>
            <a:chOff x="76200" y="5210175"/>
            <a:chExt cx="2895600" cy="826532"/>
          </a:xfrm>
        </p:grpSpPr>
        <p:sp>
          <p:nvSpPr>
            <p:cNvPr id="88077" name="Text Box 10"/>
            <p:cNvSpPr txBox="1">
              <a:spLocks noChangeArrowheads="1"/>
            </p:cNvSpPr>
            <p:nvPr/>
          </p:nvSpPr>
          <p:spPr bwMode="auto">
            <a:xfrm>
              <a:off x="76200" y="5667375"/>
              <a:ext cx="2813591" cy="369332"/>
            </a:xfrm>
            <a:prstGeom prst="rect">
              <a:avLst/>
            </a:prstGeom>
            <a:noFill/>
            <a:ln w="12700" algn="ctr">
              <a:noFill/>
              <a:miter lim="800000"/>
              <a:headEnd type="none" w="sm" len="sm"/>
              <a:tailEnd type="none" w="sm" len="sm"/>
            </a:ln>
          </p:spPr>
          <p:txBody>
            <a:bodyPr wrap="none">
              <a:spAutoFit/>
            </a:bodyPr>
            <a:lstStyle/>
            <a:p>
              <a:pPr algn="ctr"/>
              <a:r>
                <a:rPr lang="en-US" b="1">
                  <a:solidFill>
                    <a:schemeClr val="hlink"/>
                  </a:solidFill>
                </a:rPr>
                <a:t>Scorecard &amp; Dashboard</a:t>
              </a:r>
            </a:p>
          </p:txBody>
        </p:sp>
        <p:sp>
          <p:nvSpPr>
            <p:cNvPr id="88078" name="Rectangle 17"/>
            <p:cNvSpPr>
              <a:spLocks noChangeArrowheads="1"/>
            </p:cNvSpPr>
            <p:nvPr/>
          </p:nvSpPr>
          <p:spPr bwMode="auto">
            <a:xfrm>
              <a:off x="76200" y="5210175"/>
              <a:ext cx="2895600" cy="609600"/>
            </a:xfrm>
            <a:prstGeom prst="rect">
              <a:avLst/>
            </a:prstGeom>
            <a:noFill/>
            <a:ln w="9525">
              <a:noFill/>
              <a:miter lim="800000"/>
              <a:headEnd/>
              <a:tailEnd/>
            </a:ln>
          </p:spPr>
          <p:txBody>
            <a:bodyPr wrap="none" anchor="ctr"/>
            <a:lstStyle/>
            <a:p>
              <a:pPr algn="ctr"/>
              <a:r>
                <a:rPr lang="en-US"/>
                <a:t>What is happening?</a:t>
              </a:r>
            </a:p>
          </p:txBody>
        </p:sp>
      </p:grpSp>
      <p:grpSp>
        <p:nvGrpSpPr>
          <p:cNvPr id="88074" name="Group 32"/>
          <p:cNvGrpSpPr>
            <a:grpSpLocks/>
          </p:cNvGrpSpPr>
          <p:nvPr/>
        </p:nvGrpSpPr>
        <p:grpSpPr bwMode="auto">
          <a:xfrm>
            <a:off x="7391400" y="2224088"/>
            <a:ext cx="1246188" cy="823912"/>
            <a:chOff x="7391400" y="2071688"/>
            <a:chExt cx="1245513" cy="823912"/>
          </a:xfrm>
        </p:grpSpPr>
        <p:sp>
          <p:nvSpPr>
            <p:cNvPr id="88075" name="Text Box 11"/>
            <p:cNvSpPr txBox="1">
              <a:spLocks noChangeArrowheads="1"/>
            </p:cNvSpPr>
            <p:nvPr/>
          </p:nvSpPr>
          <p:spPr bwMode="auto">
            <a:xfrm>
              <a:off x="7426325" y="2071688"/>
              <a:ext cx="1210588" cy="369332"/>
            </a:xfrm>
            <a:prstGeom prst="rect">
              <a:avLst/>
            </a:prstGeom>
            <a:noFill/>
            <a:ln w="12700" algn="ctr">
              <a:noFill/>
              <a:miter lim="800000"/>
              <a:headEnd type="none" w="sm" len="sm"/>
              <a:tailEnd type="none" w="sm" len="sm"/>
            </a:ln>
          </p:spPr>
          <p:txBody>
            <a:bodyPr wrap="none">
              <a:spAutoFit/>
            </a:bodyPr>
            <a:lstStyle/>
            <a:p>
              <a:r>
                <a:rPr lang="en-US" b="1">
                  <a:solidFill>
                    <a:schemeClr val="hlink"/>
                  </a:solidFill>
                </a:rPr>
                <a:t>Analytics</a:t>
              </a:r>
            </a:p>
          </p:txBody>
        </p:sp>
        <p:sp>
          <p:nvSpPr>
            <p:cNvPr id="88076" name="Rectangle 18"/>
            <p:cNvSpPr>
              <a:spLocks noChangeArrowheads="1"/>
            </p:cNvSpPr>
            <p:nvPr/>
          </p:nvSpPr>
          <p:spPr bwMode="auto">
            <a:xfrm>
              <a:off x="7391400" y="2286000"/>
              <a:ext cx="1219200" cy="609600"/>
            </a:xfrm>
            <a:prstGeom prst="rect">
              <a:avLst/>
            </a:prstGeom>
            <a:noFill/>
            <a:ln w="9525">
              <a:noFill/>
              <a:miter lim="800000"/>
              <a:headEnd/>
              <a:tailEnd/>
            </a:ln>
          </p:spPr>
          <p:txBody>
            <a:bodyPr wrap="none" anchor="ctr"/>
            <a:lstStyle/>
            <a:p>
              <a:pPr algn="ctr"/>
              <a:r>
                <a:rPr lang="en-US"/>
                <a:t>Why?</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nodeType="afterEffect">
                                  <p:stCondLst>
                                    <p:cond delay="0"/>
                                  </p:stCondLst>
                                  <p:childTnLst>
                                    <p:set>
                                      <p:cBhvr>
                                        <p:cTn id="6" dur="1" fill="hold">
                                          <p:stCondLst>
                                            <p:cond delay="0"/>
                                          </p:stCondLst>
                                        </p:cTn>
                                        <p:tgtEl>
                                          <p:spTgt spid="1545228"/>
                                        </p:tgtEl>
                                        <p:attrNameLst>
                                          <p:attrName>style.visibility</p:attrName>
                                        </p:attrNameLst>
                                      </p:cBhvr>
                                      <p:to>
                                        <p:strVal val="visible"/>
                                      </p:to>
                                    </p:set>
                                    <p:animEffect transition="in" filter="wheel(3)">
                                      <p:cBhvr>
                                        <p:cTn id="7" dur="1000"/>
                                        <p:tgtEl>
                                          <p:spTgt spid="1545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r>
              <a:rPr lang="en-US" smtClean="0"/>
              <a:t>PerformancePoint Approach</a:t>
            </a:r>
          </a:p>
        </p:txBody>
      </p:sp>
      <p:graphicFrame>
        <p:nvGraphicFramePr>
          <p:cNvPr id="4" name="Diagram 3"/>
          <p:cNvGraphicFramePr/>
          <p:nvPr/>
        </p:nvGraphicFramePr>
        <p:xfrm>
          <a:off x="447675" y="973138"/>
          <a:ext cx="85344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hape 8"/>
          <p:cNvSpPr txBox="1">
            <a:spLocks noGrp="1"/>
          </p:cNvSpPr>
          <p:nvPr/>
        </p:nvSpPr>
        <p:spPr bwMode="auto">
          <a:xfrm>
            <a:off x="6959600" y="6529388"/>
            <a:ext cx="2133600" cy="476250"/>
          </a:xfrm>
          <a:prstGeom prst="rect">
            <a:avLst/>
          </a:prstGeom>
          <a:noFill/>
          <a:ln w="9525" algn="ctr">
            <a:noFill/>
            <a:miter lim="800000"/>
            <a:headEnd/>
            <a:tailEnd/>
          </a:ln>
        </p:spPr>
        <p:txBody>
          <a:bodyPr/>
          <a:lstStyle/>
          <a:p>
            <a:pPr algn="r"/>
            <a:fld id="{7E70E5A0-1A9B-4A0A-98E0-0A971D7E5AA6}" type="slidenum">
              <a:rPr lang="en-US" sz="1200"/>
              <a:pPr algn="r"/>
              <a:t>2</a:t>
            </a:fld>
            <a:endParaRPr lang="en-US" sz="1200"/>
          </a:p>
        </p:txBody>
      </p:sp>
      <p:pic>
        <p:nvPicPr>
          <p:cNvPr id="1098755" name="Rectangle 367617"/>
          <p:cNvPicPr>
            <a:picLocks noChangeAspect="1" noChangeArrowheads="1"/>
          </p:cNvPicPr>
          <p:nvPr/>
        </p:nvPicPr>
        <p:blipFill>
          <a:blip r:embed="rId3"/>
          <a:srcRect/>
          <a:stretch>
            <a:fillRect/>
          </a:stretch>
        </p:blipFill>
        <p:spPr bwMode="auto">
          <a:xfrm>
            <a:off x="357188" y="1104900"/>
            <a:ext cx="4610100" cy="2354263"/>
          </a:xfrm>
          <a:prstGeom prst="rect">
            <a:avLst/>
          </a:prstGeom>
          <a:noFill/>
          <a:ln w="9525">
            <a:noFill/>
            <a:miter lim="800000"/>
            <a:headEnd/>
            <a:tailEnd/>
          </a:ln>
          <a:effectLst>
            <a:reflection blurRad="6350" stA="50000" endA="300" endPos="55500" dist="50800" dir="5400000" sy="-100000" algn="bl" rotWithShape="0"/>
          </a:effectLst>
        </p:spPr>
      </p:pic>
      <p:sp>
        <p:nvSpPr>
          <p:cNvPr id="23555" name="TextBox 367618"/>
          <p:cNvSpPr txBox="1">
            <a:spLocks noChangeArrowheads="1"/>
          </p:cNvSpPr>
          <p:nvPr/>
        </p:nvSpPr>
        <p:spPr bwMode="white">
          <a:xfrm>
            <a:off x="393700" y="1150938"/>
            <a:ext cx="4752975" cy="2227262"/>
          </a:xfrm>
          <a:prstGeom prst="rect">
            <a:avLst/>
          </a:prstGeom>
          <a:noFill/>
          <a:ln w="12700" algn="ctr">
            <a:noFill/>
            <a:miter lim="800000"/>
            <a:headEnd type="none" w="sm" len="sm"/>
            <a:tailEnd type="none" w="sm" len="sm"/>
          </a:ln>
        </p:spPr>
        <p:txBody>
          <a:bodyPr>
            <a:spAutoFit/>
          </a:bodyPr>
          <a:lstStyle/>
          <a:p>
            <a:r>
              <a:rPr lang="en-US" sz="2800">
                <a:solidFill>
                  <a:srgbClr val="FFB601"/>
                </a:solidFill>
              </a:rPr>
              <a:t>Improving organizations by providing business insights to </a:t>
            </a:r>
            <a:r>
              <a:rPr lang="en-US" sz="2800" b="1">
                <a:solidFill>
                  <a:srgbClr val="FFB601"/>
                </a:solidFill>
              </a:rPr>
              <a:t>all</a:t>
            </a:r>
            <a:r>
              <a:rPr lang="en-US" sz="2800">
                <a:solidFill>
                  <a:srgbClr val="FFB601"/>
                </a:solidFill>
              </a:rPr>
              <a:t> employees leading to better, faster, more relevant decisions</a:t>
            </a:r>
          </a:p>
        </p:txBody>
      </p:sp>
      <p:sp>
        <p:nvSpPr>
          <p:cNvPr id="23556" name="TextBox 367619"/>
          <p:cNvSpPr txBox="1">
            <a:spLocks noChangeArrowheads="1"/>
          </p:cNvSpPr>
          <p:nvPr/>
        </p:nvSpPr>
        <p:spPr bwMode="auto">
          <a:xfrm>
            <a:off x="393700" y="3771900"/>
            <a:ext cx="4503738" cy="1849438"/>
          </a:xfrm>
          <a:prstGeom prst="rect">
            <a:avLst/>
          </a:prstGeom>
          <a:noFill/>
          <a:ln w="9525" algn="ctr">
            <a:noFill/>
            <a:miter lim="800000"/>
            <a:headEnd type="none" w="sm" len="sm"/>
            <a:tailEnd type="none" w="sm" len="sm"/>
          </a:ln>
        </p:spPr>
        <p:txBody>
          <a:bodyPr/>
          <a:lstStyle/>
          <a:p>
            <a:pPr marL="339725" indent="-339725">
              <a:lnSpc>
                <a:spcPct val="90000"/>
              </a:lnSpc>
              <a:spcBef>
                <a:spcPct val="30000"/>
              </a:spcBef>
              <a:buFontTx/>
              <a:buBlip>
                <a:blip r:embed="rId4"/>
              </a:buBlip>
            </a:pPr>
            <a:r>
              <a:rPr lang="en-US" sz="2000"/>
              <a:t>Complete and integrated performance management offering.</a:t>
            </a:r>
          </a:p>
          <a:p>
            <a:pPr marL="339725" indent="-339725">
              <a:lnSpc>
                <a:spcPct val="90000"/>
              </a:lnSpc>
              <a:spcBef>
                <a:spcPct val="30000"/>
              </a:spcBef>
              <a:buFontTx/>
              <a:buBlip>
                <a:blip r:embed="rId4"/>
              </a:buBlip>
            </a:pPr>
            <a:r>
              <a:rPr lang="en-US" sz="2000"/>
              <a:t>Pervasive delivery of intelligence through Microsoft Office.</a:t>
            </a:r>
          </a:p>
          <a:p>
            <a:pPr marL="339725" indent="-339725">
              <a:lnSpc>
                <a:spcPct val="90000"/>
              </a:lnSpc>
              <a:spcBef>
                <a:spcPct val="30000"/>
              </a:spcBef>
              <a:buFontTx/>
              <a:buBlip>
                <a:blip r:embed="rId4"/>
              </a:buBlip>
            </a:pPr>
            <a:r>
              <a:rPr lang="en-US" sz="2000"/>
              <a:t>Enterprise grade and affordable.</a:t>
            </a:r>
          </a:p>
        </p:txBody>
      </p:sp>
      <p:sp>
        <p:nvSpPr>
          <p:cNvPr id="24582" name="Shape 367620"/>
          <p:cNvSpPr>
            <a:spLocks noGrp="1" noChangeArrowheads="1"/>
          </p:cNvSpPr>
          <p:nvPr>
            <p:ph type="title" idx="4294967295"/>
          </p:nvPr>
        </p:nvSpPr>
        <p:spPr>
          <a:xfrm>
            <a:off x="0" y="0"/>
            <a:ext cx="8564563" cy="534988"/>
          </a:xfrm>
        </p:spPr>
        <p:txBody>
          <a:bodyPr/>
          <a:lstStyle/>
          <a:p>
            <a:pPr>
              <a:defRPr/>
            </a:pPr>
            <a:r>
              <a:rPr lang="en-US" sz="3200" smtClean="0"/>
              <a:t>Microsoft Vision</a:t>
            </a:r>
          </a:p>
        </p:txBody>
      </p:sp>
      <p:pic>
        <p:nvPicPr>
          <p:cNvPr id="367622" name="Rectangle 367621"/>
          <p:cNvPicPr>
            <a:picLocks noChangeAspect="1" noChangeArrowheads="1"/>
          </p:cNvPicPr>
          <p:nvPr/>
        </p:nvPicPr>
        <p:blipFill>
          <a:blip r:embed="rId5"/>
          <a:srcRect/>
          <a:stretch>
            <a:fillRect/>
          </a:stretch>
        </p:blipFill>
        <p:spPr bwMode="auto">
          <a:xfrm>
            <a:off x="5086350" y="2979738"/>
            <a:ext cx="3611563" cy="2919412"/>
          </a:xfrm>
          <a:prstGeom prst="rect">
            <a:avLst/>
          </a:prstGeom>
          <a:noFill/>
          <a:ln w="9525">
            <a:noFill/>
            <a:miter lim="800000"/>
            <a:headEnd/>
            <a:tailEnd/>
          </a:ln>
        </p:spPr>
      </p:pic>
      <p:pic>
        <p:nvPicPr>
          <p:cNvPr id="367623" name="Rectangle 367622"/>
          <p:cNvPicPr>
            <a:picLocks noChangeAspect="1" noChangeArrowheads="1"/>
          </p:cNvPicPr>
          <p:nvPr/>
        </p:nvPicPr>
        <p:blipFill>
          <a:blip r:embed="rId6"/>
          <a:srcRect/>
          <a:stretch>
            <a:fillRect/>
          </a:stretch>
        </p:blipFill>
        <p:spPr bwMode="auto">
          <a:xfrm>
            <a:off x="5297488" y="1917700"/>
            <a:ext cx="3189287" cy="2085975"/>
          </a:xfrm>
          <a:prstGeom prst="rect">
            <a:avLst/>
          </a:prstGeom>
          <a:noFill/>
          <a:ln w="9525">
            <a:noFill/>
            <a:miter lim="800000"/>
            <a:headEnd/>
            <a:tailEnd/>
          </a:ln>
        </p:spPr>
      </p:pic>
      <p:pic>
        <p:nvPicPr>
          <p:cNvPr id="367624" name="Rectangle 367623"/>
          <p:cNvPicPr>
            <a:picLocks noChangeAspect="1" noChangeArrowheads="1"/>
          </p:cNvPicPr>
          <p:nvPr/>
        </p:nvPicPr>
        <p:blipFill>
          <a:blip r:embed="rId7"/>
          <a:srcRect/>
          <a:stretch>
            <a:fillRect/>
          </a:stretch>
        </p:blipFill>
        <p:spPr bwMode="auto">
          <a:xfrm>
            <a:off x="5297488" y="260350"/>
            <a:ext cx="3189287" cy="37528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67622"/>
                                        </p:tgtEl>
                                        <p:attrNameLst>
                                          <p:attrName>style.visibility</p:attrName>
                                        </p:attrNameLst>
                                      </p:cBhvr>
                                      <p:to>
                                        <p:strVal val="visible"/>
                                      </p:to>
                                    </p:set>
                                    <p:animEffect transition="in" filter="wipe(down)">
                                      <p:cBhvr>
                                        <p:cTn id="7" dur="1000"/>
                                        <p:tgtEl>
                                          <p:spTgt spid="367622"/>
                                        </p:tgtEl>
                                      </p:cBhvr>
                                    </p:animEffect>
                                  </p:childTnLst>
                                </p:cTn>
                              </p:par>
                            </p:childTnLst>
                          </p:cTn>
                        </p:par>
                        <p:par>
                          <p:cTn id="8" fill="hold">
                            <p:stCondLst>
                              <p:cond delay="1000"/>
                            </p:stCondLst>
                            <p:childTnLst>
                              <p:par>
                                <p:cTn id="9" presetID="14" presetClass="entr" presetSubtype="10" fill="hold" nodeType="afterEffect">
                                  <p:stCondLst>
                                    <p:cond delay="300"/>
                                  </p:stCondLst>
                                  <p:childTnLst>
                                    <p:set>
                                      <p:cBhvr>
                                        <p:cTn id="10" dur="1" fill="hold">
                                          <p:stCondLst>
                                            <p:cond delay="0"/>
                                          </p:stCondLst>
                                        </p:cTn>
                                        <p:tgtEl>
                                          <p:spTgt spid="367623"/>
                                        </p:tgtEl>
                                        <p:attrNameLst>
                                          <p:attrName>style.visibility</p:attrName>
                                        </p:attrNameLst>
                                      </p:cBhvr>
                                      <p:to>
                                        <p:strVal val="visible"/>
                                      </p:to>
                                    </p:set>
                                    <p:animEffect transition="in" filter="randombar(horizontal)">
                                      <p:cBhvr>
                                        <p:cTn id="11" dur="1000"/>
                                        <p:tgtEl>
                                          <p:spTgt spid="367623"/>
                                        </p:tgtEl>
                                      </p:cBhvr>
                                    </p:animEffect>
                                  </p:childTnLst>
                                </p:cTn>
                              </p:par>
                            </p:childTnLst>
                          </p:cTn>
                        </p:par>
                        <p:par>
                          <p:cTn id="12" fill="hold">
                            <p:stCondLst>
                              <p:cond delay="2300"/>
                            </p:stCondLst>
                            <p:childTnLst>
                              <p:par>
                                <p:cTn id="13" presetID="14" presetClass="entr" presetSubtype="10" fill="hold" nodeType="afterEffect">
                                  <p:stCondLst>
                                    <p:cond delay="300"/>
                                  </p:stCondLst>
                                  <p:childTnLst>
                                    <p:set>
                                      <p:cBhvr>
                                        <p:cTn id="14" dur="1" fill="hold">
                                          <p:stCondLst>
                                            <p:cond delay="0"/>
                                          </p:stCondLst>
                                        </p:cTn>
                                        <p:tgtEl>
                                          <p:spTgt spid="367624"/>
                                        </p:tgtEl>
                                        <p:attrNameLst>
                                          <p:attrName>style.visibility</p:attrName>
                                        </p:attrNameLst>
                                      </p:cBhvr>
                                      <p:to>
                                        <p:strVal val="visible"/>
                                      </p:to>
                                    </p:set>
                                    <p:animEffect transition="in" filter="randombar(horizontal)">
                                      <p:cBhvr>
                                        <p:cTn id="15" dur="1000"/>
                                        <p:tgtEl>
                                          <p:spTgt spid="367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hape 363538"/>
          <p:cNvSpPr>
            <a:spLocks noChangeArrowheads="1"/>
          </p:cNvSpPr>
          <p:nvPr/>
        </p:nvSpPr>
        <p:spPr bwMode="auto">
          <a:xfrm>
            <a:off x="0" y="0"/>
            <a:ext cx="8564563" cy="646113"/>
          </a:xfrm>
          <a:prstGeom prst="rect">
            <a:avLst/>
          </a:prstGeom>
          <a:noFill/>
          <a:ln w="9525">
            <a:noFill/>
            <a:miter lim="800000"/>
            <a:headEnd/>
            <a:tailEnd/>
          </a:ln>
        </p:spPr>
        <p:txBody>
          <a:bodyPr>
            <a:spAutoFit/>
          </a:bodyPr>
          <a:lstStyle/>
          <a:p>
            <a:r>
              <a:rPr lang="en-US" sz="3600">
                <a:solidFill>
                  <a:srgbClr val="FFB601"/>
                </a:solidFill>
                <a:latin typeface="Segoe" pitchFamily="34" charset="0"/>
              </a:rPr>
              <a:t>Monitoring</a:t>
            </a:r>
          </a:p>
        </p:txBody>
      </p:sp>
      <p:sp>
        <p:nvSpPr>
          <p:cNvPr id="92162" name="Rectangle 8"/>
          <p:cNvSpPr>
            <a:spLocks noChangeArrowheads="1"/>
          </p:cNvSpPr>
          <p:nvPr/>
        </p:nvSpPr>
        <p:spPr bwMode="auto">
          <a:xfrm>
            <a:off x="4087813" y="592138"/>
            <a:ext cx="4979987" cy="5292725"/>
          </a:xfrm>
          <a:prstGeom prst="rect">
            <a:avLst/>
          </a:prstGeom>
          <a:noFill/>
          <a:ln w="9525">
            <a:noFill/>
            <a:miter lim="800000"/>
            <a:headEnd/>
            <a:tailEnd/>
          </a:ln>
        </p:spPr>
        <p:txBody>
          <a:bodyPr>
            <a:spAutoFit/>
          </a:bodyPr>
          <a:lstStyle/>
          <a:p>
            <a:pPr marL="285750" indent="-285750">
              <a:spcBef>
                <a:spcPct val="20000"/>
              </a:spcBef>
              <a:buFontTx/>
              <a:buChar char="•"/>
            </a:pPr>
            <a:r>
              <a:rPr lang="en-US" sz="1400" b="1"/>
              <a:t>Business-Driven</a:t>
            </a:r>
          </a:p>
          <a:p>
            <a:pPr marL="604838" lvl="1" indent="-204788">
              <a:spcBef>
                <a:spcPct val="20000"/>
              </a:spcBef>
              <a:buFontTx/>
              <a:buChar char="–"/>
            </a:pPr>
            <a:r>
              <a:rPr lang="en-US" sz="1200"/>
              <a:t>Business users can </a:t>
            </a:r>
            <a:r>
              <a:rPr lang="en-US" sz="1200" b="1"/>
              <a:t>build performance dashboards easily </a:t>
            </a:r>
            <a:r>
              <a:rPr lang="en-US" sz="1200"/>
              <a:t>through an integrated design experience across monitoring and analytics.  </a:t>
            </a:r>
          </a:p>
          <a:p>
            <a:pPr marL="604838" lvl="1" indent="-204788">
              <a:spcBef>
                <a:spcPct val="20000"/>
              </a:spcBef>
              <a:buFontTx/>
              <a:buChar char="–"/>
            </a:pPr>
            <a:endParaRPr lang="en-US" sz="600"/>
          </a:p>
          <a:p>
            <a:pPr marL="285750" indent="-285750">
              <a:spcBef>
                <a:spcPct val="20000"/>
              </a:spcBef>
              <a:buFontTx/>
              <a:buChar char="•"/>
            </a:pPr>
            <a:r>
              <a:rPr lang="en-US" sz="1400" b="1"/>
              <a:t>People</a:t>
            </a:r>
            <a:r>
              <a:rPr lang="en-US" sz="1400"/>
              <a:t> </a:t>
            </a:r>
          </a:p>
          <a:p>
            <a:pPr marL="604838" lvl="1" indent="-204788">
              <a:spcBef>
                <a:spcPct val="20000"/>
              </a:spcBef>
              <a:buFontTx/>
              <a:buChar char="–"/>
            </a:pPr>
            <a:r>
              <a:rPr lang="en-US" sz="1200"/>
              <a:t>All users have visibility into organizational performance. They can </a:t>
            </a:r>
            <a:r>
              <a:rPr lang="en-US" sz="1200" b="1"/>
              <a:t>monitor and take action </a:t>
            </a:r>
            <a:r>
              <a:rPr lang="en-US" sz="1200"/>
              <a:t>in a familiar and collaborative environment.</a:t>
            </a:r>
          </a:p>
          <a:p>
            <a:pPr marL="604838" lvl="1" indent="-204788">
              <a:spcBef>
                <a:spcPct val="20000"/>
              </a:spcBef>
              <a:buFontTx/>
              <a:buChar char="–"/>
            </a:pPr>
            <a:r>
              <a:rPr lang="en-US" sz="1200"/>
              <a:t>Personalized performance views are delivered to </a:t>
            </a:r>
            <a:r>
              <a:rPr lang="en-US" sz="1200" b="1"/>
              <a:t>all users, all types of use</a:t>
            </a:r>
            <a:r>
              <a:rPr lang="en-US" sz="1200"/>
              <a:t> (Office, SharePoint, Reporting Services).</a:t>
            </a:r>
          </a:p>
          <a:p>
            <a:pPr marL="604838" lvl="1" indent="-204788">
              <a:spcBef>
                <a:spcPct val="20000"/>
              </a:spcBef>
            </a:pPr>
            <a:endParaRPr lang="en-US" sz="600"/>
          </a:p>
          <a:p>
            <a:pPr marL="285750" indent="-285750">
              <a:spcBef>
                <a:spcPct val="20000"/>
              </a:spcBef>
              <a:buFontTx/>
              <a:buChar char="•"/>
            </a:pPr>
            <a:r>
              <a:rPr lang="en-US" sz="1400" b="1"/>
              <a:t>Functionality and Value</a:t>
            </a:r>
          </a:p>
          <a:p>
            <a:pPr marL="604838" lvl="1" indent="-204788">
              <a:spcBef>
                <a:spcPct val="20000"/>
              </a:spcBef>
              <a:buFontTx/>
              <a:buChar char="–"/>
            </a:pPr>
            <a:r>
              <a:rPr lang="en-US" sz="1200"/>
              <a:t>Certified by Balanced Scorecard Collaborative.</a:t>
            </a:r>
          </a:p>
          <a:p>
            <a:pPr marL="604838" lvl="1" indent="-204788">
              <a:spcBef>
                <a:spcPct val="20000"/>
              </a:spcBef>
              <a:buFontTx/>
              <a:buChar char="–"/>
            </a:pPr>
            <a:r>
              <a:rPr lang="en-US" sz="1200"/>
              <a:t>Spans from personal performance dashboards to formal methodology-based and cascading scorecards.</a:t>
            </a:r>
          </a:p>
          <a:p>
            <a:pPr marL="604838" lvl="1" indent="-204788">
              <a:spcBef>
                <a:spcPct val="20000"/>
              </a:spcBef>
              <a:buFontTx/>
              <a:buChar char="–"/>
            </a:pPr>
            <a:r>
              <a:rPr lang="en-US" sz="1200"/>
              <a:t>Web-based and offline functionality provides wide and secure scorecarding reach (internal and external).</a:t>
            </a:r>
          </a:p>
          <a:p>
            <a:pPr marL="604838" lvl="1" indent="-204788">
              <a:spcBef>
                <a:spcPct val="20000"/>
              </a:spcBef>
              <a:buFontTx/>
              <a:buChar char="–"/>
            </a:pPr>
            <a:r>
              <a:rPr lang="en-US" sz="1200"/>
              <a:t>Contextual KPIs and reports reflect changes of planning, budgeting and forecasting data in real-time. </a:t>
            </a:r>
          </a:p>
          <a:p>
            <a:pPr marL="604838" lvl="1" indent="-204788">
              <a:spcBef>
                <a:spcPct val="20000"/>
              </a:spcBef>
              <a:buFontTx/>
              <a:buChar char="–"/>
            </a:pPr>
            <a:r>
              <a:rPr lang="en-US" sz="1200"/>
              <a:t>Rich capabilities can be deployed quickly and cost-effectively (Strategy Maps, Office integration, alerts and notifications).</a:t>
            </a:r>
          </a:p>
          <a:p>
            <a:pPr marL="604838" lvl="1" indent="-204788">
              <a:spcBef>
                <a:spcPct val="20000"/>
              </a:spcBef>
              <a:buFontTx/>
              <a:buChar char="–"/>
            </a:pPr>
            <a:r>
              <a:rPr lang="en-US" sz="1200"/>
              <a:t>Built-in templates and wizards allows users to quickly build and share scorecards .</a:t>
            </a:r>
          </a:p>
          <a:p>
            <a:pPr marL="604838" lvl="1" indent="-204788">
              <a:spcBef>
                <a:spcPct val="20000"/>
              </a:spcBef>
              <a:buFontTx/>
              <a:buChar char="–"/>
            </a:pPr>
            <a:r>
              <a:rPr lang="en-US" sz="1200"/>
              <a:t>Access a wide variety of structured and unstructured data-sources enable a complete scorecarding experience.</a:t>
            </a:r>
          </a:p>
        </p:txBody>
      </p:sp>
      <p:pic>
        <p:nvPicPr>
          <p:cNvPr id="6" name="Picture 9"/>
          <p:cNvPicPr>
            <a:picLocks noChangeAspect="1" noChangeArrowheads="1"/>
          </p:cNvPicPr>
          <p:nvPr/>
        </p:nvPicPr>
        <p:blipFill>
          <a:blip r:embed="rId3"/>
          <a:srcRect/>
          <a:stretch>
            <a:fillRect/>
          </a:stretch>
        </p:blipFill>
        <p:spPr bwMode="auto">
          <a:xfrm>
            <a:off x="112059" y="1300340"/>
            <a:ext cx="3424517" cy="2585860"/>
          </a:xfrm>
          <a:prstGeom prst="rect">
            <a:avLst/>
          </a:prstGeom>
          <a:ln>
            <a:noFill/>
          </a:ln>
          <a:effectLst>
            <a:outerShdw blurRad="292100" dist="139700" dir="2700000" algn="tl" rotWithShape="0">
              <a:srgbClr val="333333">
                <a:alpha val="65000"/>
              </a:srgbClr>
            </a:outerShdw>
          </a:effectLst>
          <a:scene3d>
            <a:camera prst="perspectiveFront"/>
            <a:lightRig rig="threePt" dir="t"/>
          </a:scene3d>
        </p:spPr>
      </p:pic>
      <p:pic>
        <p:nvPicPr>
          <p:cNvPr id="7" name="Picture 7"/>
          <p:cNvPicPr>
            <a:picLocks noChangeAspect="1" noChangeArrowheads="1"/>
          </p:cNvPicPr>
          <p:nvPr/>
        </p:nvPicPr>
        <p:blipFill>
          <a:blip r:embed="rId4"/>
          <a:srcRect/>
          <a:stretch>
            <a:fillRect/>
          </a:stretch>
        </p:blipFill>
        <p:spPr bwMode="auto">
          <a:xfrm>
            <a:off x="645459" y="3205782"/>
            <a:ext cx="3424517" cy="2590749"/>
          </a:xfrm>
          <a:prstGeom prst="rect">
            <a:avLst/>
          </a:prstGeom>
          <a:ln>
            <a:noFill/>
          </a:ln>
          <a:effectLst>
            <a:outerShdw blurRad="292100" dist="139700" dir="2700000" algn="tl" rotWithShape="0">
              <a:srgbClr val="333333">
                <a:alpha val="65000"/>
              </a:srgbClr>
            </a:outerShdw>
          </a:effectLst>
          <a:scene3d>
            <a:camera prst="perspectiveFront"/>
            <a:lightRig rig="threePt" dir="t"/>
          </a:scene3d>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
          <p:cNvPicPr>
            <a:picLocks noChangeAspect="1" noChangeArrowheads="1"/>
          </p:cNvPicPr>
          <p:nvPr/>
        </p:nvPicPr>
        <p:blipFill>
          <a:blip r:embed="rId3"/>
          <a:srcRect/>
          <a:stretch>
            <a:fillRect/>
          </a:stretch>
        </p:blipFill>
        <p:spPr bwMode="auto">
          <a:xfrm>
            <a:off x="304800" y="1290638"/>
            <a:ext cx="2844800" cy="3424237"/>
          </a:xfrm>
          <a:prstGeom prst="rect">
            <a:avLst/>
          </a:prstGeom>
          <a:noFill/>
          <a:ln w="9525">
            <a:noFill/>
            <a:miter lim="800000"/>
            <a:headEnd/>
            <a:tailEnd/>
          </a:ln>
        </p:spPr>
      </p:pic>
      <p:pic>
        <p:nvPicPr>
          <p:cNvPr id="6" name="Picture 6"/>
          <p:cNvPicPr>
            <a:picLocks noChangeAspect="1" noChangeArrowheads="1"/>
          </p:cNvPicPr>
          <p:nvPr/>
        </p:nvPicPr>
        <p:blipFill>
          <a:blip r:embed="rId4" cstate="print"/>
          <a:srcRect l="3418" t="13306" r="2344" b="9377"/>
          <a:stretch>
            <a:fillRect/>
          </a:stretch>
        </p:blipFill>
        <p:spPr bwMode="auto">
          <a:xfrm>
            <a:off x="914400" y="2791496"/>
            <a:ext cx="3363887" cy="2518027"/>
          </a:xfrm>
          <a:prstGeom prst="rect">
            <a:avLst/>
          </a:prstGeom>
          <a:ln>
            <a:noFill/>
          </a:ln>
          <a:effectLst>
            <a:outerShdw blurRad="292100" dist="139700" dir="2700000" algn="tl" rotWithShape="0">
              <a:srgbClr val="333333">
                <a:alpha val="65000"/>
              </a:srgbClr>
            </a:outerShdw>
          </a:effectLst>
          <a:scene3d>
            <a:camera prst="perspectiveFront"/>
            <a:lightRig rig="threePt" dir="t"/>
          </a:scene3d>
        </p:spPr>
      </p:pic>
      <p:sp>
        <p:nvSpPr>
          <p:cNvPr id="94211" name="Shape 363538"/>
          <p:cNvSpPr>
            <a:spLocks noChangeArrowheads="1"/>
          </p:cNvSpPr>
          <p:nvPr/>
        </p:nvSpPr>
        <p:spPr bwMode="auto">
          <a:xfrm>
            <a:off x="0" y="0"/>
            <a:ext cx="8564563" cy="646113"/>
          </a:xfrm>
          <a:prstGeom prst="rect">
            <a:avLst/>
          </a:prstGeom>
          <a:noFill/>
          <a:ln w="9525">
            <a:noFill/>
            <a:miter lim="800000"/>
            <a:headEnd/>
            <a:tailEnd/>
          </a:ln>
        </p:spPr>
        <p:txBody>
          <a:bodyPr>
            <a:spAutoFit/>
          </a:bodyPr>
          <a:lstStyle/>
          <a:p>
            <a:r>
              <a:rPr lang="en-US" sz="3600">
                <a:solidFill>
                  <a:srgbClr val="FFB601"/>
                </a:solidFill>
                <a:latin typeface="Segoe" pitchFamily="34" charset="0"/>
              </a:rPr>
              <a:t>Analytics</a:t>
            </a:r>
          </a:p>
        </p:txBody>
      </p:sp>
      <p:sp>
        <p:nvSpPr>
          <p:cNvPr id="94212" name="Rectangle 8"/>
          <p:cNvSpPr>
            <a:spLocks noChangeArrowheads="1"/>
          </p:cNvSpPr>
          <p:nvPr/>
        </p:nvSpPr>
        <p:spPr bwMode="auto">
          <a:xfrm>
            <a:off x="4168775" y="550863"/>
            <a:ext cx="4802188" cy="5700712"/>
          </a:xfrm>
          <a:prstGeom prst="rect">
            <a:avLst/>
          </a:prstGeom>
          <a:noFill/>
          <a:ln w="9525">
            <a:noFill/>
            <a:miter lim="800000"/>
            <a:headEnd/>
            <a:tailEnd/>
          </a:ln>
        </p:spPr>
        <p:txBody>
          <a:bodyPr>
            <a:spAutoFit/>
          </a:bodyPr>
          <a:lstStyle/>
          <a:p>
            <a:pPr marL="285750" indent="-285750">
              <a:spcBef>
                <a:spcPct val="20000"/>
              </a:spcBef>
              <a:buFontTx/>
              <a:buChar char="•"/>
            </a:pPr>
            <a:r>
              <a:rPr lang="en-US" sz="1400" b="1"/>
              <a:t>Business-Driven</a:t>
            </a:r>
          </a:p>
          <a:p>
            <a:pPr marL="604838" lvl="1" indent="-204788">
              <a:spcBef>
                <a:spcPct val="20000"/>
              </a:spcBef>
              <a:buFontTx/>
              <a:buChar char="–"/>
            </a:pPr>
            <a:r>
              <a:rPr lang="en-US" sz="1200"/>
              <a:t>Business users </a:t>
            </a:r>
            <a:r>
              <a:rPr lang="en-US" sz="1200" b="1"/>
              <a:t>capture and share</a:t>
            </a:r>
            <a:r>
              <a:rPr lang="en-US" sz="1200"/>
              <a:t> analytical best practices using an intuitive and collaborative environment.</a:t>
            </a:r>
          </a:p>
          <a:p>
            <a:pPr marL="604838" lvl="1" indent="-204788">
              <a:spcBef>
                <a:spcPct val="20000"/>
              </a:spcBef>
            </a:pPr>
            <a:endParaRPr lang="en-US" sz="800"/>
          </a:p>
          <a:p>
            <a:pPr marL="285750" indent="-285750">
              <a:spcBef>
                <a:spcPct val="20000"/>
              </a:spcBef>
              <a:buFontTx/>
              <a:buChar char="•"/>
            </a:pPr>
            <a:r>
              <a:rPr lang="en-US" sz="1400" b="1"/>
              <a:t>People</a:t>
            </a:r>
            <a:r>
              <a:rPr lang="en-US" sz="1400"/>
              <a:t> </a:t>
            </a:r>
          </a:p>
          <a:p>
            <a:pPr marL="604838" lvl="1" indent="-204788">
              <a:spcBef>
                <a:spcPct val="20000"/>
              </a:spcBef>
              <a:buFontTx/>
              <a:buChar char="–"/>
            </a:pPr>
            <a:r>
              <a:rPr lang="en-US" sz="1200"/>
              <a:t>Advanced visualization and analytics </a:t>
            </a:r>
            <a:r>
              <a:rPr lang="en-US" sz="1200" b="1"/>
              <a:t>make it easy</a:t>
            </a:r>
            <a:r>
              <a:rPr lang="en-US" sz="1200"/>
              <a:t> for users </a:t>
            </a:r>
            <a:r>
              <a:rPr lang="en-US" sz="1200" b="1"/>
              <a:t>understand complex information faster, </a:t>
            </a:r>
            <a:r>
              <a:rPr lang="en-US" sz="1200"/>
              <a:t>spot highlights, trends and opportunities.</a:t>
            </a:r>
            <a:endParaRPr lang="en-US" sz="1200" b="1"/>
          </a:p>
          <a:p>
            <a:pPr marL="604838" lvl="1" indent="-204788">
              <a:spcBef>
                <a:spcPct val="20000"/>
              </a:spcBef>
              <a:buFontTx/>
              <a:buChar char="–"/>
            </a:pPr>
            <a:r>
              <a:rPr lang="en-US" sz="1200"/>
              <a:t>Rich analytical functionality reach is extended </a:t>
            </a:r>
            <a:r>
              <a:rPr lang="en-US" sz="1200" b="1"/>
              <a:t>all users, all types of use</a:t>
            </a:r>
            <a:r>
              <a:rPr lang="en-US" sz="1200"/>
              <a:t> out of the box (Excel, SharePoint, Reporting Services).</a:t>
            </a:r>
          </a:p>
          <a:p>
            <a:pPr marL="604838" lvl="1" indent="-204788">
              <a:spcBef>
                <a:spcPct val="20000"/>
              </a:spcBef>
            </a:pPr>
            <a:endParaRPr lang="en-US" sz="800" b="1"/>
          </a:p>
          <a:p>
            <a:pPr marL="285750" indent="-285750">
              <a:spcBef>
                <a:spcPct val="20000"/>
              </a:spcBef>
              <a:buFontTx/>
              <a:buChar char="•"/>
            </a:pPr>
            <a:r>
              <a:rPr lang="en-US" sz="1400" b="1"/>
              <a:t>Functionality and Value</a:t>
            </a:r>
          </a:p>
          <a:p>
            <a:pPr marL="604838" lvl="1" indent="-204788">
              <a:spcBef>
                <a:spcPct val="20000"/>
              </a:spcBef>
              <a:buFontTx/>
              <a:buChar char="–"/>
            </a:pPr>
            <a:r>
              <a:rPr lang="en-US" sz="1200"/>
              <a:t>Web-based and offline analysis, providing secure access to information to the right people at the right time.</a:t>
            </a:r>
            <a:endParaRPr lang="en-US" sz="1200" i="1"/>
          </a:p>
          <a:p>
            <a:pPr marL="604838" lvl="1" indent="-204788">
              <a:spcBef>
                <a:spcPct val="20000"/>
              </a:spcBef>
              <a:buFontTx/>
              <a:buChar char="–"/>
            </a:pPr>
            <a:r>
              <a:rPr lang="en-US" sz="1200"/>
              <a:t>Analytics span from multidimensional slice and dice in Office to rich capabilities like decomposition trees, drill-across, server business logic definitions, root-cause analysis and prediction.</a:t>
            </a:r>
          </a:p>
          <a:p>
            <a:pPr marL="604838" lvl="1" indent="-204788">
              <a:spcBef>
                <a:spcPct val="20000"/>
              </a:spcBef>
              <a:buFontTx/>
              <a:buChar char="–"/>
            </a:pPr>
            <a:r>
              <a:rPr lang="en-US" sz="1200"/>
              <a:t>Users can build, share and manage their analysis with no coding.  </a:t>
            </a:r>
          </a:p>
          <a:p>
            <a:pPr marL="604838" lvl="1" indent="-204788">
              <a:spcBef>
                <a:spcPct val="20000"/>
              </a:spcBef>
              <a:buFontTx/>
              <a:buChar char="–"/>
            </a:pPr>
            <a:r>
              <a:rPr lang="en-US" sz="1200"/>
              <a:t>They can build and combine local and server-side data calculations, actions, annotations, scorecards as well as planning, budgeting and forecasting KPIs and metrics.</a:t>
            </a:r>
          </a:p>
          <a:p>
            <a:pPr marL="604838" lvl="1" indent="-204788">
              <a:spcBef>
                <a:spcPct val="20000"/>
              </a:spcBef>
              <a:buFontTx/>
              <a:buChar char="–"/>
            </a:pPr>
            <a:r>
              <a:rPr lang="en-US" sz="1200"/>
              <a:t>Analytical views can be shared and managed in the SQL Server Report Manager, SharePoint Server Report Center or output to PDF, HTML, XML.</a:t>
            </a:r>
            <a:endParaRPr lang="en-US" sz="1200" i="1"/>
          </a:p>
          <a:p>
            <a:pPr marL="604838" lvl="1" indent="-204788">
              <a:spcBef>
                <a:spcPct val="20000"/>
              </a:spcBef>
            </a:pPr>
            <a:endParaRPr lang="en-US" sz="120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4"/>
          <p:cNvSpPr>
            <a:spLocks noChangeArrowheads="1"/>
          </p:cNvSpPr>
          <p:nvPr/>
        </p:nvSpPr>
        <p:spPr bwMode="auto">
          <a:xfrm>
            <a:off x="4267200" y="847725"/>
            <a:ext cx="4876800" cy="5292725"/>
          </a:xfrm>
          <a:prstGeom prst="rect">
            <a:avLst/>
          </a:prstGeom>
          <a:noFill/>
          <a:ln w="9525">
            <a:noFill/>
            <a:miter lim="800000"/>
            <a:headEnd/>
            <a:tailEnd/>
          </a:ln>
        </p:spPr>
        <p:txBody>
          <a:bodyPr>
            <a:spAutoFit/>
          </a:bodyPr>
          <a:lstStyle/>
          <a:p>
            <a:pPr marL="285750" indent="-285750">
              <a:spcBef>
                <a:spcPct val="20000"/>
              </a:spcBef>
              <a:buFontTx/>
              <a:buChar char="•"/>
            </a:pPr>
            <a:r>
              <a:rPr lang="en-US" sz="1400" b="1"/>
              <a:t>Business-Driven</a:t>
            </a:r>
          </a:p>
          <a:p>
            <a:pPr marL="604838" lvl="1" indent="-204788">
              <a:spcBef>
                <a:spcPct val="20000"/>
              </a:spcBef>
              <a:buFontTx/>
              <a:buChar char="–"/>
            </a:pPr>
            <a:r>
              <a:rPr lang="en-US" sz="1200"/>
              <a:t>Business users can </a:t>
            </a:r>
            <a:r>
              <a:rPr lang="en-US" sz="1200" b="1"/>
              <a:t>define, modify and maintain</a:t>
            </a:r>
            <a:r>
              <a:rPr lang="en-US" sz="1200"/>
              <a:t> logical business models integrated with business rules, workflows and enterprise data.</a:t>
            </a:r>
          </a:p>
          <a:p>
            <a:pPr marL="604838" lvl="1" indent="-204788">
              <a:spcBef>
                <a:spcPct val="20000"/>
              </a:spcBef>
            </a:pPr>
            <a:endParaRPr lang="en-US" sz="400"/>
          </a:p>
          <a:p>
            <a:pPr marL="285750" indent="-285750">
              <a:spcBef>
                <a:spcPct val="20000"/>
              </a:spcBef>
              <a:buFontTx/>
              <a:buChar char="•"/>
            </a:pPr>
            <a:r>
              <a:rPr lang="en-US" sz="1400" b="1"/>
              <a:t>People</a:t>
            </a:r>
            <a:r>
              <a:rPr lang="en-US" sz="1400"/>
              <a:t> </a:t>
            </a:r>
          </a:p>
          <a:p>
            <a:pPr marL="604838" lvl="1" indent="-204788">
              <a:spcBef>
                <a:spcPct val="20000"/>
              </a:spcBef>
              <a:buFontTx/>
              <a:buChar char="–"/>
            </a:pPr>
            <a:r>
              <a:rPr lang="en-US" sz="1200"/>
              <a:t>Information workers can </a:t>
            </a:r>
            <a:r>
              <a:rPr lang="en-US" sz="1200" b="1"/>
              <a:t>interact</a:t>
            </a:r>
            <a:r>
              <a:rPr lang="en-US" sz="1200"/>
              <a:t> with and continuously </a:t>
            </a:r>
            <a:r>
              <a:rPr lang="en-US" sz="1200" b="1"/>
              <a:t>contribute</a:t>
            </a:r>
            <a:r>
              <a:rPr lang="en-US" sz="1200"/>
              <a:t> to the business processes of planning, budgeting and forecasting in the familiar and easy to use Excel Environment.</a:t>
            </a:r>
          </a:p>
          <a:p>
            <a:pPr marL="604838" lvl="1" indent="-204788">
              <a:spcBef>
                <a:spcPct val="20000"/>
              </a:spcBef>
            </a:pPr>
            <a:endParaRPr lang="en-US" sz="400"/>
          </a:p>
          <a:p>
            <a:pPr marL="285750" indent="-285750">
              <a:spcBef>
                <a:spcPct val="20000"/>
              </a:spcBef>
              <a:buFontTx/>
              <a:buChar char="•"/>
            </a:pPr>
            <a:r>
              <a:rPr lang="en-US" sz="1400" b="1"/>
              <a:t>Functionality and Value</a:t>
            </a:r>
          </a:p>
          <a:p>
            <a:pPr marL="604838" lvl="1" indent="-204788">
              <a:spcBef>
                <a:spcPct val="20000"/>
              </a:spcBef>
              <a:buFontTx/>
              <a:buChar char="–"/>
            </a:pPr>
            <a:r>
              <a:rPr lang="en-US" sz="1200"/>
              <a:t>Business users design models the way they think about their business. They can integrate and maintain business rules, calculations and assumptions with no coding.</a:t>
            </a:r>
          </a:p>
          <a:p>
            <a:pPr marL="604838" lvl="1" indent="-204788">
              <a:spcBef>
                <a:spcPct val="20000"/>
              </a:spcBef>
              <a:buFontTx/>
              <a:buChar char="–"/>
            </a:pPr>
            <a:r>
              <a:rPr lang="en-US" sz="1200"/>
              <a:t>Spans from single model deployments to enterprise scenarios utilizing model-to-model mapping functionality.</a:t>
            </a:r>
          </a:p>
          <a:p>
            <a:pPr marL="604838" lvl="1" indent="-204788">
              <a:spcBef>
                <a:spcPct val="20000"/>
              </a:spcBef>
              <a:buFontTx/>
              <a:buChar char="–"/>
            </a:pPr>
            <a:r>
              <a:rPr lang="en-US" sz="1200"/>
              <a:t>Top-down and bottom-up planning functionality supports deployments requiring users to set top-level targets, test scenarios, perform detailed analysis online and offline.</a:t>
            </a:r>
          </a:p>
          <a:p>
            <a:pPr marL="604838" lvl="1" indent="-204788">
              <a:spcBef>
                <a:spcPct val="20000"/>
              </a:spcBef>
              <a:buFontTx/>
              <a:buChar char="–"/>
            </a:pPr>
            <a:r>
              <a:rPr lang="en-US" sz="1200"/>
              <a:t>Process management enables users to manage the forecasting progress through forms, workflows, submissions, approvals, reports, notifications and annotations. </a:t>
            </a:r>
          </a:p>
          <a:p>
            <a:pPr marL="604838" lvl="1" indent="-204788">
              <a:spcBef>
                <a:spcPct val="20000"/>
              </a:spcBef>
              <a:buFontTx/>
              <a:buChar char="–"/>
            </a:pPr>
            <a:r>
              <a:rPr lang="en-US" sz="1200"/>
              <a:t>Ability to connect to information contained in external  systems and data sources.  Transformation and business logic can be applied to both PerformancePoint Server and external data sources and systems.</a:t>
            </a:r>
          </a:p>
        </p:txBody>
      </p:sp>
      <p:sp>
        <p:nvSpPr>
          <p:cNvPr id="96258" name="Shape 363538"/>
          <p:cNvSpPr>
            <a:spLocks noChangeArrowheads="1"/>
          </p:cNvSpPr>
          <p:nvPr/>
        </p:nvSpPr>
        <p:spPr bwMode="auto">
          <a:xfrm>
            <a:off x="0" y="0"/>
            <a:ext cx="8564563" cy="646113"/>
          </a:xfrm>
          <a:prstGeom prst="rect">
            <a:avLst/>
          </a:prstGeom>
          <a:noFill/>
          <a:ln w="9525">
            <a:noFill/>
            <a:miter lim="800000"/>
            <a:headEnd/>
            <a:tailEnd/>
          </a:ln>
        </p:spPr>
        <p:txBody>
          <a:bodyPr>
            <a:spAutoFit/>
          </a:bodyPr>
          <a:lstStyle/>
          <a:p>
            <a:r>
              <a:rPr lang="en-US" sz="3600">
                <a:solidFill>
                  <a:srgbClr val="FFB601"/>
                </a:solidFill>
                <a:latin typeface="Segoe" pitchFamily="34" charset="0"/>
              </a:rPr>
              <a:t>Planning, Budgeting, Forecasting</a:t>
            </a:r>
          </a:p>
        </p:txBody>
      </p:sp>
      <p:pic>
        <p:nvPicPr>
          <p:cNvPr id="10" name="Picture 1"/>
          <p:cNvPicPr>
            <a:picLocks noChangeAspect="1" noChangeArrowheads="1"/>
          </p:cNvPicPr>
          <p:nvPr/>
        </p:nvPicPr>
        <p:blipFill>
          <a:blip r:embed="rId3"/>
          <a:srcRect/>
          <a:stretch>
            <a:fillRect/>
          </a:stretch>
        </p:blipFill>
        <p:spPr bwMode="auto">
          <a:xfrm>
            <a:off x="228601" y="1156446"/>
            <a:ext cx="3413252" cy="2577353"/>
          </a:xfrm>
          <a:prstGeom prst="rect">
            <a:avLst/>
          </a:prstGeom>
          <a:ln>
            <a:noFill/>
          </a:ln>
          <a:effectLst>
            <a:outerShdw blurRad="292100" dist="139700" dir="2700000" algn="tl" rotWithShape="0">
              <a:srgbClr val="333333">
                <a:alpha val="65000"/>
              </a:srgbClr>
            </a:outerShdw>
          </a:effectLst>
          <a:scene3d>
            <a:camera prst="perspectiveFront"/>
            <a:lightRig rig="threePt" dir="t"/>
          </a:scene3d>
        </p:spPr>
      </p:pic>
      <p:pic>
        <p:nvPicPr>
          <p:cNvPr id="11" name="Picture 6" descr="O12 Biz"/>
          <p:cNvPicPr>
            <a:picLocks noChangeAspect="1" noChangeArrowheads="1"/>
          </p:cNvPicPr>
          <p:nvPr/>
        </p:nvPicPr>
        <p:blipFill>
          <a:blip r:embed="rId4" cstate="print"/>
          <a:srcRect/>
          <a:stretch>
            <a:fillRect/>
          </a:stretch>
        </p:blipFill>
        <p:spPr bwMode="auto">
          <a:xfrm>
            <a:off x="533400" y="2983612"/>
            <a:ext cx="3413251" cy="2559938"/>
          </a:xfrm>
          <a:prstGeom prst="rect">
            <a:avLst/>
          </a:prstGeom>
          <a:ln>
            <a:noFill/>
          </a:ln>
          <a:effectLst>
            <a:outerShdw blurRad="292100" dist="139700" dir="2700000" algn="tl" rotWithShape="0">
              <a:srgbClr val="333333">
                <a:alpha val="65000"/>
              </a:srgbClr>
            </a:outerShdw>
          </a:effectLst>
          <a:scene3d>
            <a:camera prst="perspectiveFront"/>
            <a:lightRig rig="threePt" dir="t"/>
          </a:scene3d>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5" name="Shape 363538"/>
          <p:cNvSpPr>
            <a:spLocks noChangeArrowheads="1"/>
          </p:cNvSpPr>
          <p:nvPr/>
        </p:nvSpPr>
        <p:spPr bwMode="auto">
          <a:xfrm>
            <a:off x="0" y="0"/>
            <a:ext cx="8991600" cy="646113"/>
          </a:xfrm>
          <a:prstGeom prst="rect">
            <a:avLst/>
          </a:prstGeom>
          <a:noFill/>
          <a:ln w="9525">
            <a:noFill/>
            <a:miter lim="800000"/>
            <a:headEnd/>
            <a:tailEnd/>
          </a:ln>
        </p:spPr>
        <p:txBody>
          <a:bodyPr>
            <a:spAutoFit/>
          </a:bodyPr>
          <a:lstStyle/>
          <a:p>
            <a:r>
              <a:rPr lang="en-US" sz="3600">
                <a:solidFill>
                  <a:srgbClr val="FFB601"/>
                </a:solidFill>
                <a:latin typeface="Segoe" pitchFamily="34" charset="0"/>
              </a:rPr>
              <a:t>Reporting and Consolidation</a:t>
            </a:r>
          </a:p>
        </p:txBody>
      </p:sp>
      <p:sp>
        <p:nvSpPr>
          <p:cNvPr id="98306" name="Rectangle 13"/>
          <p:cNvSpPr>
            <a:spLocks noChangeArrowheads="1"/>
          </p:cNvSpPr>
          <p:nvPr/>
        </p:nvSpPr>
        <p:spPr bwMode="auto">
          <a:xfrm>
            <a:off x="3873500" y="685800"/>
            <a:ext cx="5097463" cy="5403850"/>
          </a:xfrm>
          <a:prstGeom prst="rect">
            <a:avLst/>
          </a:prstGeom>
          <a:noFill/>
          <a:ln w="9525">
            <a:noFill/>
            <a:miter lim="800000"/>
            <a:headEnd/>
            <a:tailEnd/>
          </a:ln>
        </p:spPr>
        <p:txBody>
          <a:bodyPr>
            <a:spAutoFit/>
          </a:bodyPr>
          <a:lstStyle/>
          <a:p>
            <a:pPr marL="285750" indent="-285750">
              <a:spcBef>
                <a:spcPct val="20000"/>
              </a:spcBef>
              <a:buFontTx/>
              <a:buChar char="•"/>
            </a:pPr>
            <a:r>
              <a:rPr lang="en-US" sz="1400" b="1"/>
              <a:t>Business-Driven</a:t>
            </a:r>
          </a:p>
          <a:p>
            <a:pPr marL="604838" lvl="1" indent="-204788">
              <a:spcBef>
                <a:spcPct val="20000"/>
              </a:spcBef>
              <a:buFontTx/>
              <a:buChar char="–"/>
            </a:pPr>
            <a:r>
              <a:rPr lang="en-US" sz="1200"/>
              <a:t>Business-users can define their own view of the business and </a:t>
            </a:r>
            <a:r>
              <a:rPr lang="en-US" sz="1200" b="1"/>
              <a:t>distribute templates and forms in a timely fashion with greater accuracy</a:t>
            </a:r>
            <a:r>
              <a:rPr lang="en-US" sz="1200"/>
              <a:t>. </a:t>
            </a:r>
          </a:p>
          <a:p>
            <a:pPr marL="604838" lvl="1" indent="-204788">
              <a:spcBef>
                <a:spcPct val="20000"/>
              </a:spcBef>
              <a:buFontTx/>
              <a:buChar char="–"/>
            </a:pPr>
            <a:endParaRPr lang="en-US" sz="600"/>
          </a:p>
          <a:p>
            <a:pPr marL="285750" indent="-285750">
              <a:spcBef>
                <a:spcPct val="20000"/>
              </a:spcBef>
              <a:buFontTx/>
              <a:buChar char="•"/>
            </a:pPr>
            <a:r>
              <a:rPr lang="en-US" sz="1400" b="1"/>
              <a:t>People</a:t>
            </a:r>
            <a:r>
              <a:rPr lang="en-US" sz="1400"/>
              <a:t> </a:t>
            </a:r>
          </a:p>
          <a:p>
            <a:pPr marL="604838" lvl="1" indent="-204788">
              <a:spcBef>
                <a:spcPct val="20000"/>
              </a:spcBef>
              <a:buFontTx/>
              <a:buChar char="–"/>
            </a:pPr>
            <a:r>
              <a:rPr lang="en-US" sz="1200"/>
              <a:t>All users can </a:t>
            </a:r>
            <a:r>
              <a:rPr lang="en-US" sz="1200" b="1"/>
              <a:t>combine operational data and financial data </a:t>
            </a:r>
            <a:r>
              <a:rPr lang="en-US" sz="1200"/>
              <a:t>into one report rather than reconsolidating data through error-prone and time consuming manual efforts. </a:t>
            </a:r>
          </a:p>
          <a:p>
            <a:pPr marL="604838" lvl="1" indent="-204788">
              <a:spcBef>
                <a:spcPct val="20000"/>
              </a:spcBef>
              <a:buFontTx/>
              <a:buChar char="–"/>
            </a:pPr>
            <a:r>
              <a:rPr lang="en-US" sz="1200"/>
              <a:t>Information workers can build, customize and </a:t>
            </a:r>
            <a:r>
              <a:rPr lang="en-US" sz="1200" b="1"/>
              <a:t>share production quality reports from Excel </a:t>
            </a:r>
            <a:r>
              <a:rPr lang="en-US" sz="1200"/>
              <a:t>while being connected to a secure and centrally managed server.</a:t>
            </a:r>
          </a:p>
          <a:p>
            <a:pPr marL="604838" lvl="1" indent="-204788">
              <a:spcBef>
                <a:spcPct val="20000"/>
              </a:spcBef>
            </a:pPr>
            <a:endParaRPr lang="en-US" sz="600"/>
          </a:p>
          <a:p>
            <a:pPr marL="285750" indent="-285750">
              <a:spcBef>
                <a:spcPct val="20000"/>
              </a:spcBef>
              <a:buFontTx/>
              <a:buChar char="•"/>
            </a:pPr>
            <a:r>
              <a:rPr lang="en-US" sz="1400" b="1"/>
              <a:t>Functionality and Value</a:t>
            </a:r>
          </a:p>
          <a:p>
            <a:pPr marL="604838" lvl="1" indent="-204788">
              <a:spcBef>
                <a:spcPct val="20000"/>
              </a:spcBef>
              <a:buFontTx/>
              <a:buChar char="–"/>
            </a:pPr>
            <a:r>
              <a:rPr lang="en-US" sz="1200"/>
              <a:t>Financial Intelligence functionality allows business users to perform sensitivity and variance analysis (Price/quantity/customer/product mix and timing).</a:t>
            </a:r>
          </a:p>
          <a:p>
            <a:pPr marL="604838" lvl="1" indent="-204788">
              <a:spcBef>
                <a:spcPct val="20000"/>
              </a:spcBef>
              <a:buFontTx/>
              <a:buChar char="–"/>
            </a:pPr>
            <a:r>
              <a:rPr lang="en-US" sz="1200"/>
              <a:t>Manage financial consolidation process with multiple currency conversions, inter-company eliminations and reconciliations, multi-tier allocations and support for GAAP and IFRS. </a:t>
            </a:r>
          </a:p>
          <a:p>
            <a:pPr marL="604838" lvl="1" indent="-204788">
              <a:spcBef>
                <a:spcPct val="20000"/>
              </a:spcBef>
              <a:buFontTx/>
              <a:buChar char="–"/>
            </a:pPr>
            <a:r>
              <a:rPr lang="en-US" sz="1200"/>
              <a:t>Widely distribute dynamic and standard reports including financial statements, management reports and ad-hoc analysis.</a:t>
            </a:r>
          </a:p>
          <a:p>
            <a:pPr marL="604838" lvl="1" indent="-204788">
              <a:spcBef>
                <a:spcPct val="20000"/>
              </a:spcBef>
              <a:buFontTx/>
              <a:buChar char="–"/>
            </a:pPr>
            <a:r>
              <a:rPr lang="en-US" sz="1200"/>
              <a:t>Report filters passed from Excel to Reporting Services guarantee consistency of experience for report consumers.</a:t>
            </a:r>
          </a:p>
          <a:p>
            <a:pPr marL="604838" lvl="1" indent="-204788">
              <a:spcBef>
                <a:spcPct val="20000"/>
              </a:spcBef>
              <a:buFontTx/>
              <a:buChar char="–"/>
            </a:pPr>
            <a:r>
              <a:rPr lang="en-US" sz="1200"/>
              <a:t>Reports can be managed and accessed in SQL Server Report Manager and the SharePoint Server Report Center.</a:t>
            </a:r>
          </a:p>
        </p:txBody>
      </p:sp>
      <p:pic>
        <p:nvPicPr>
          <p:cNvPr id="7" name="Picture 8"/>
          <p:cNvPicPr>
            <a:picLocks noChangeAspect="1" noChangeArrowheads="1"/>
          </p:cNvPicPr>
          <p:nvPr/>
        </p:nvPicPr>
        <p:blipFill>
          <a:blip r:embed="rId3"/>
          <a:srcRect/>
          <a:stretch>
            <a:fillRect/>
          </a:stretch>
        </p:blipFill>
        <p:spPr bwMode="auto">
          <a:xfrm>
            <a:off x="228600" y="1220754"/>
            <a:ext cx="3429000" cy="2589245"/>
          </a:xfrm>
          <a:prstGeom prst="rect">
            <a:avLst/>
          </a:prstGeom>
          <a:ln>
            <a:noFill/>
          </a:ln>
          <a:effectLst>
            <a:outerShdw blurRad="292100" dist="139700" dir="2700000" algn="tl" rotWithShape="0">
              <a:srgbClr val="333333">
                <a:alpha val="65000"/>
              </a:srgbClr>
            </a:outerShdw>
          </a:effectLst>
          <a:scene3d>
            <a:camera prst="perspectiveFront"/>
            <a:lightRig rig="threePt" dir="t"/>
          </a:scene3d>
        </p:spPr>
      </p:pic>
      <p:pic>
        <p:nvPicPr>
          <p:cNvPr id="8" name="Picture 2"/>
          <p:cNvPicPr>
            <a:picLocks noChangeAspect="1" noChangeArrowheads="1"/>
          </p:cNvPicPr>
          <p:nvPr/>
        </p:nvPicPr>
        <p:blipFill>
          <a:blip r:embed="rId4"/>
          <a:srcRect/>
          <a:stretch>
            <a:fillRect/>
          </a:stretch>
        </p:blipFill>
        <p:spPr bwMode="auto">
          <a:xfrm>
            <a:off x="609600" y="2903374"/>
            <a:ext cx="3324031" cy="2659225"/>
          </a:xfrm>
          <a:prstGeom prst="rect">
            <a:avLst/>
          </a:prstGeom>
          <a:ln>
            <a:noFill/>
          </a:ln>
          <a:effectLst>
            <a:outerShdw blurRad="292100" dist="139700" dir="2700000" algn="tl" rotWithShape="0">
              <a:srgbClr val="333333">
                <a:alpha val="65000"/>
              </a:srgbClr>
            </a:outerShdw>
          </a:effectLst>
          <a:scene3d>
            <a:camera prst="perspectiveFront"/>
            <a:lightRig rig="threePt" dir="t"/>
          </a:scene3d>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90550"/>
          </a:xfrm>
        </p:spPr>
        <p:txBody>
          <a:bodyPr/>
          <a:lstStyle/>
          <a:p>
            <a:pPr>
              <a:defRPr/>
            </a:pPr>
            <a:r>
              <a:rPr smtClean="0"/>
              <a:t>PPS Migration/Upgrade Policy</a:t>
            </a:r>
            <a:endParaRPr/>
          </a:p>
        </p:txBody>
      </p:sp>
      <p:sp>
        <p:nvSpPr>
          <p:cNvPr id="3" name="Content Placeholder 2"/>
          <p:cNvSpPr>
            <a:spLocks noGrp="1"/>
          </p:cNvSpPr>
          <p:nvPr>
            <p:ph idx="1"/>
          </p:nvPr>
        </p:nvSpPr>
        <p:spPr>
          <a:xfrm>
            <a:off x="382588" y="1420813"/>
            <a:ext cx="8388350" cy="4192587"/>
          </a:xfrm>
        </p:spPr>
        <p:txBody>
          <a:bodyPr/>
          <a:lstStyle/>
          <a:p>
            <a:pPr>
              <a:buFont typeface="Arial" pitchFamily="34" charset="0"/>
              <a:buChar char="•"/>
              <a:defRPr/>
            </a:pPr>
            <a:r>
              <a:rPr lang="en-US" sz="2400" b="1" dirty="0" smtClean="0"/>
              <a:t>Customers current on Microsoft SA or ProClarity Maintenance</a:t>
            </a:r>
          </a:p>
          <a:p>
            <a:pPr lvl="1">
              <a:buFont typeface="Arial" pitchFamily="34" charset="0"/>
              <a:buChar char="•"/>
              <a:defRPr/>
            </a:pPr>
            <a:r>
              <a:rPr lang="en-US" sz="2000" dirty="0" smtClean="0"/>
              <a:t>BSM customers get 1 Server and 1 CAL license for each BSM Server/CAL license.</a:t>
            </a:r>
          </a:p>
          <a:p>
            <a:pPr lvl="1">
              <a:buFont typeface="Arial" pitchFamily="34" charset="0"/>
              <a:buChar char="•"/>
              <a:defRPr/>
            </a:pPr>
            <a:r>
              <a:rPr lang="en-US" sz="2000" dirty="0" smtClean="0"/>
              <a:t>PC customers get 1 Server and 1 CAL license for each Server/Desktop/Pro/Web license.</a:t>
            </a:r>
          </a:p>
          <a:p>
            <a:pPr lvl="1">
              <a:buFont typeface="Arial" pitchFamily="34" charset="0"/>
              <a:buChar char="•"/>
              <a:defRPr/>
            </a:pPr>
            <a:r>
              <a:rPr lang="en-US" sz="2000" dirty="0" smtClean="0"/>
              <a:t>Rights for PC 6.3 and BSM 2005 provided.</a:t>
            </a:r>
          </a:p>
          <a:p>
            <a:pPr>
              <a:buFont typeface="Arial" pitchFamily="34" charset="0"/>
              <a:buChar char="•"/>
              <a:defRPr/>
            </a:pPr>
            <a:endParaRPr lang="en-US" sz="2400" dirty="0" smtClean="0"/>
          </a:p>
          <a:p>
            <a:pPr>
              <a:buFont typeface="Arial" pitchFamily="34" charset="0"/>
              <a:buChar char="•"/>
              <a:defRPr/>
            </a:pPr>
            <a:r>
              <a:rPr lang="en-US" sz="2400" b="1" dirty="0" smtClean="0"/>
              <a:t>Customer not current on ProClarity Maintenance</a:t>
            </a:r>
          </a:p>
          <a:p>
            <a:pPr lvl="1">
              <a:buFont typeface="Arial" pitchFamily="34" charset="0"/>
              <a:buChar char="•"/>
              <a:defRPr/>
            </a:pPr>
            <a:r>
              <a:rPr lang="en-US" sz="2000" dirty="0" smtClean="0"/>
              <a:t>Must renew maintenance with Microsoft by April 1 to qualify</a:t>
            </a:r>
          </a:p>
          <a:p>
            <a:pPr>
              <a:defRPr/>
            </a:pPr>
            <a:endParaRPr lang="en-US" dirty="0"/>
          </a:p>
        </p:txBody>
      </p:sp>
    </p:spTree>
  </p:cSld>
  <p:clrMapOvr>
    <a:masterClrMapping/>
  </p:clrMapOvr>
  <p:transition>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1" name="AutoShape 31"/>
          <p:cNvSpPr>
            <a:spLocks noChangeArrowheads="1"/>
          </p:cNvSpPr>
          <p:nvPr/>
        </p:nvSpPr>
        <p:spPr bwMode="auto">
          <a:xfrm>
            <a:off x="202615" y="2251992"/>
            <a:ext cx="2219739" cy="3964608"/>
          </a:xfrm>
          <a:prstGeom prst="roundRect">
            <a:avLst>
              <a:gd name="adj" fmla="val 16667"/>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6000000" lon="600000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wrap="none" lIns="91436" tIns="45718" rIns="91436" bIns="45718" anchor="ctr"/>
          <a:lstStyle/>
          <a:p>
            <a:pPr>
              <a:defRPr/>
            </a:pPr>
            <a:endParaRPr lang="en-US">
              <a:solidFill>
                <a:schemeClr val="tx1"/>
              </a:solidFill>
            </a:endParaRPr>
          </a:p>
        </p:txBody>
      </p:sp>
      <p:sp>
        <p:nvSpPr>
          <p:cNvPr id="675842" name="Rectangle 2"/>
          <p:cNvSpPr>
            <a:spLocks noGrp="1" noChangeArrowheads="1"/>
          </p:cNvSpPr>
          <p:nvPr>
            <p:ph type="title"/>
          </p:nvPr>
        </p:nvSpPr>
        <p:spPr>
          <a:xfrm>
            <a:off x="0" y="0"/>
            <a:ext cx="8564563" cy="1338263"/>
          </a:xfrm>
        </p:spPr>
        <p:txBody>
          <a:bodyPr/>
          <a:lstStyle/>
          <a:p>
            <a:pPr>
              <a:defRPr/>
            </a:pPr>
            <a:r>
              <a:rPr sz="4500" smtClean="0"/>
              <a:t>What is PerformancePoint Server?</a:t>
            </a:r>
          </a:p>
        </p:txBody>
      </p:sp>
      <p:pic>
        <p:nvPicPr>
          <p:cNvPr id="675874" name="Picture 34" descr="blue shadow arrow right"/>
          <p:cNvPicPr>
            <a:picLocks noChangeAspect="1" noChangeArrowheads="1"/>
          </p:cNvPicPr>
          <p:nvPr/>
        </p:nvPicPr>
        <p:blipFill>
          <a:blip r:embed="rId3"/>
          <a:srcRect/>
          <a:stretch>
            <a:fillRect/>
          </a:stretch>
        </p:blipFill>
        <p:spPr bwMode="auto">
          <a:xfrm>
            <a:off x="1895475" y="3897313"/>
            <a:ext cx="803275" cy="392112"/>
          </a:xfrm>
          <a:prstGeom prst="rect">
            <a:avLst/>
          </a:prstGeom>
          <a:noFill/>
          <a:ln w="9525">
            <a:noFill/>
            <a:miter lim="800000"/>
            <a:headEnd/>
            <a:tailEnd/>
          </a:ln>
        </p:spPr>
      </p:pic>
      <p:grpSp>
        <p:nvGrpSpPr>
          <p:cNvPr id="2" name="Group 85"/>
          <p:cNvGrpSpPr>
            <a:grpSpLocks/>
          </p:cNvGrpSpPr>
          <p:nvPr/>
        </p:nvGrpSpPr>
        <p:grpSpPr bwMode="auto">
          <a:xfrm>
            <a:off x="942975" y="3632200"/>
            <a:ext cx="1292225" cy="739775"/>
            <a:chOff x="838118" y="3882887"/>
            <a:chExt cx="1600200" cy="914400"/>
          </a:xfrm>
        </p:grpSpPr>
        <p:sp>
          <p:nvSpPr>
            <p:cNvPr id="55" name="Cube 54"/>
            <p:cNvSpPr/>
            <p:nvPr/>
          </p:nvSpPr>
          <p:spPr bwMode="auto">
            <a:xfrm>
              <a:off x="1191971" y="3882887"/>
              <a:ext cx="980959" cy="914400"/>
            </a:xfrm>
            <a:prstGeom prst="cub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109728" tIns="54864" rIns="109728" bIns="54864" anchor="ctr"/>
            <a:lstStyle/>
            <a:p>
              <a:pPr algn="ctr" defTabSz="914099">
                <a:defRPr/>
              </a:pPr>
              <a:endParaRPr lang="en-US" sz="2400" dirty="0">
                <a:solidFill>
                  <a:schemeClr val="tx1"/>
                </a:solidFill>
                <a:latin typeface="Segoe" pitchFamily="34" charset="0"/>
              </a:endParaRPr>
            </a:p>
          </p:txBody>
        </p:sp>
        <p:sp>
          <p:nvSpPr>
            <p:cNvPr id="101439" name="AutoShape 49"/>
            <p:cNvSpPr>
              <a:spLocks noChangeArrowheads="1"/>
            </p:cNvSpPr>
            <p:nvPr/>
          </p:nvSpPr>
          <p:spPr bwMode="auto">
            <a:xfrm>
              <a:off x="838118" y="4191829"/>
              <a:ext cx="1600200" cy="501016"/>
            </a:xfrm>
            <a:prstGeom prst="cube">
              <a:avLst>
                <a:gd name="adj" fmla="val 25000"/>
              </a:avLst>
            </a:prstGeom>
            <a:noFill/>
            <a:ln w="9525">
              <a:noFill/>
              <a:miter lim="800000"/>
              <a:headEnd/>
              <a:tailEnd/>
            </a:ln>
          </p:spPr>
          <p:txBody>
            <a:bodyPr wrap="none" lIns="109728" tIns="54864" rIns="109728" bIns="54864" anchor="ctr"/>
            <a:lstStyle/>
            <a:p>
              <a:pPr algn="ctr" eaLnBrk="0" hangingPunct="0">
                <a:lnSpc>
                  <a:spcPct val="90000"/>
                </a:lnSpc>
                <a:spcBef>
                  <a:spcPct val="30000"/>
                </a:spcBef>
              </a:pPr>
              <a:r>
                <a:rPr lang="en-US" sz="1300" b="1">
                  <a:cs typeface="Arial" charset="0"/>
                </a:rPr>
                <a:t>SQL</a:t>
              </a:r>
              <a:br>
                <a:rPr lang="en-US" sz="1300" b="1">
                  <a:cs typeface="Arial" charset="0"/>
                </a:rPr>
              </a:br>
              <a:r>
                <a:rPr lang="en-US" sz="1300" b="1">
                  <a:cs typeface="Arial" charset="0"/>
                </a:rPr>
                <a:t>Server</a:t>
              </a:r>
            </a:p>
          </p:txBody>
        </p:sp>
      </p:grpSp>
      <p:grpSp>
        <p:nvGrpSpPr>
          <p:cNvPr id="3" name="Group 99"/>
          <p:cNvGrpSpPr>
            <a:grpSpLocks/>
          </p:cNvGrpSpPr>
          <p:nvPr/>
        </p:nvGrpSpPr>
        <p:grpSpPr bwMode="auto">
          <a:xfrm>
            <a:off x="455613" y="4672013"/>
            <a:ext cx="2282825" cy="1085850"/>
            <a:chOff x="594278" y="4812192"/>
            <a:chExt cx="2739390" cy="1303020"/>
          </a:xfrm>
        </p:grpSpPr>
        <p:pic>
          <p:nvPicPr>
            <p:cNvPr id="101428" name="Picture 46" descr="blue shadow arrow right"/>
            <p:cNvPicPr>
              <a:picLocks noChangeAspect="1" noChangeArrowheads="1"/>
            </p:cNvPicPr>
            <p:nvPr/>
          </p:nvPicPr>
          <p:blipFill>
            <a:blip r:embed="rId4"/>
            <a:srcRect/>
            <a:stretch>
              <a:fillRect/>
            </a:stretch>
          </p:blipFill>
          <p:spPr bwMode="auto">
            <a:xfrm rot="3786288">
              <a:off x="2606910" y="5051270"/>
              <a:ext cx="472440" cy="981076"/>
            </a:xfrm>
            <a:prstGeom prst="rect">
              <a:avLst/>
            </a:prstGeom>
            <a:noFill/>
            <a:ln w="9525">
              <a:noFill/>
              <a:miter lim="800000"/>
              <a:headEnd/>
              <a:tailEnd/>
            </a:ln>
          </p:spPr>
        </p:pic>
        <p:grpSp>
          <p:nvGrpSpPr>
            <p:cNvPr id="101429" name="Group 98"/>
            <p:cNvGrpSpPr>
              <a:grpSpLocks/>
            </p:cNvGrpSpPr>
            <p:nvPr/>
          </p:nvGrpSpPr>
          <p:grpSpPr bwMode="auto">
            <a:xfrm>
              <a:off x="594278" y="5053382"/>
              <a:ext cx="1885950" cy="1061830"/>
              <a:chOff x="594278" y="5053382"/>
              <a:chExt cx="1885950" cy="1061830"/>
            </a:xfrm>
          </p:grpSpPr>
          <p:pic>
            <p:nvPicPr>
              <p:cNvPr id="101431" name="Picture 36" descr="XLS_icon">
                <a:hlinkClick r:id="rId5"/>
              </p:cNvPr>
              <p:cNvPicPr>
                <a:picLocks noChangeAspect="1" noChangeArrowheads="1"/>
              </p:cNvPicPr>
              <p:nvPr/>
            </p:nvPicPr>
            <p:blipFill>
              <a:blip r:embed="rId6"/>
              <a:srcRect/>
              <a:stretch>
                <a:fillRect/>
              </a:stretch>
            </p:blipFill>
            <p:spPr bwMode="auto">
              <a:xfrm>
                <a:off x="2145114" y="5053382"/>
                <a:ext cx="314324" cy="285750"/>
              </a:xfrm>
              <a:prstGeom prst="rect">
                <a:avLst/>
              </a:prstGeom>
              <a:noFill/>
              <a:ln w="9525">
                <a:noFill/>
                <a:miter lim="800000"/>
                <a:headEnd/>
                <a:tailEnd/>
              </a:ln>
            </p:spPr>
          </p:pic>
          <p:sp>
            <p:nvSpPr>
              <p:cNvPr id="101432" name="AutoShape 40"/>
              <p:cNvSpPr>
                <a:spLocks noChangeArrowheads="1"/>
              </p:cNvSpPr>
              <p:nvPr/>
            </p:nvSpPr>
            <p:spPr bwMode="auto">
              <a:xfrm>
                <a:off x="594278" y="5454178"/>
                <a:ext cx="1565910" cy="661034"/>
              </a:xfrm>
              <a:prstGeom prst="roundRect">
                <a:avLst>
                  <a:gd name="adj" fmla="val 16667"/>
                </a:avLst>
              </a:prstGeom>
              <a:noFill/>
              <a:ln w="12700" algn="ctr">
                <a:noFill/>
                <a:round/>
                <a:headEnd/>
                <a:tailEnd/>
              </a:ln>
            </p:spPr>
            <p:txBody>
              <a:bodyPr wrap="none" anchor="ctr"/>
              <a:lstStyle/>
              <a:p>
                <a:pPr eaLnBrk="0" hangingPunct="0">
                  <a:lnSpc>
                    <a:spcPct val="90000"/>
                  </a:lnSpc>
                  <a:spcBef>
                    <a:spcPct val="30000"/>
                  </a:spcBef>
                </a:pPr>
                <a:endParaRPr lang="pl-PL" sz="1000"/>
              </a:p>
            </p:txBody>
          </p:sp>
          <p:sp>
            <p:nvSpPr>
              <p:cNvPr id="101433" name="Text Box 41"/>
              <p:cNvSpPr txBox="1">
                <a:spLocks noChangeArrowheads="1"/>
              </p:cNvSpPr>
              <p:nvPr/>
            </p:nvSpPr>
            <p:spPr bwMode="auto">
              <a:xfrm>
                <a:off x="837537" y="5533851"/>
                <a:ext cx="1421198" cy="509679"/>
              </a:xfrm>
              <a:prstGeom prst="rect">
                <a:avLst/>
              </a:prstGeom>
              <a:noFill/>
              <a:ln w="12700" algn="ctr">
                <a:noFill/>
                <a:miter lim="800000"/>
                <a:headEnd/>
                <a:tailEnd/>
              </a:ln>
            </p:spPr>
            <p:txBody>
              <a:bodyPr>
                <a:spAutoFit/>
              </a:bodyPr>
              <a:lstStyle/>
              <a:p>
                <a:pPr algn="ctr">
                  <a:lnSpc>
                    <a:spcPct val="90000"/>
                  </a:lnSpc>
                  <a:spcBef>
                    <a:spcPct val="30000"/>
                  </a:spcBef>
                </a:pPr>
                <a:r>
                  <a:rPr lang="en-US" sz="1200"/>
                  <a:t>Unstructured data sources</a:t>
                </a:r>
              </a:p>
            </p:txBody>
          </p:sp>
          <p:pic>
            <p:nvPicPr>
              <p:cNvPr id="101434" name="Picture 42" descr="Adobe Acrobat Icon"/>
              <p:cNvPicPr>
                <a:picLocks noChangeAspect="1" noChangeArrowheads="1"/>
              </p:cNvPicPr>
              <p:nvPr/>
            </p:nvPicPr>
            <p:blipFill>
              <a:blip r:embed="rId7"/>
              <a:srcRect/>
              <a:stretch>
                <a:fillRect/>
              </a:stretch>
            </p:blipFill>
            <p:spPr bwMode="auto">
              <a:xfrm>
                <a:off x="2215432" y="5515138"/>
                <a:ext cx="182880" cy="182880"/>
              </a:xfrm>
              <a:prstGeom prst="rect">
                <a:avLst/>
              </a:prstGeom>
              <a:noFill/>
              <a:ln w="9525">
                <a:noFill/>
                <a:miter lim="800000"/>
                <a:headEnd/>
                <a:tailEnd/>
              </a:ln>
            </p:spPr>
          </p:pic>
          <p:pic>
            <p:nvPicPr>
              <p:cNvPr id="101435" name="Picture 43" descr="Microsoft Word Document Icon"/>
              <p:cNvPicPr>
                <a:picLocks noChangeAspect="1" noChangeArrowheads="1"/>
              </p:cNvPicPr>
              <p:nvPr/>
            </p:nvPicPr>
            <p:blipFill>
              <a:blip r:embed="rId8"/>
              <a:srcRect/>
              <a:stretch>
                <a:fillRect/>
              </a:stretch>
            </p:blipFill>
            <p:spPr bwMode="auto">
              <a:xfrm>
                <a:off x="2287822" y="5612292"/>
                <a:ext cx="192406" cy="192406"/>
              </a:xfrm>
              <a:prstGeom prst="rect">
                <a:avLst/>
              </a:prstGeom>
              <a:noFill/>
              <a:ln w="9525">
                <a:noFill/>
                <a:miter lim="800000"/>
                <a:headEnd/>
                <a:tailEnd/>
              </a:ln>
            </p:spPr>
          </p:pic>
          <p:pic>
            <p:nvPicPr>
              <p:cNvPr id="101436" name="Picture 44" descr="Microsoft PowerPoint Presentation Icon"/>
              <p:cNvPicPr>
                <a:picLocks noChangeAspect="1" noChangeArrowheads="1"/>
              </p:cNvPicPr>
              <p:nvPr/>
            </p:nvPicPr>
            <p:blipFill>
              <a:blip r:embed="rId9"/>
              <a:srcRect/>
              <a:stretch>
                <a:fillRect/>
              </a:stretch>
            </p:blipFill>
            <p:spPr bwMode="auto">
              <a:xfrm>
                <a:off x="2213528" y="5751358"/>
                <a:ext cx="186690" cy="186690"/>
              </a:xfrm>
              <a:prstGeom prst="rect">
                <a:avLst/>
              </a:prstGeom>
              <a:noFill/>
              <a:ln w="9525">
                <a:noFill/>
                <a:miter lim="800000"/>
                <a:headEnd/>
                <a:tailEnd/>
              </a:ln>
            </p:spPr>
          </p:pic>
          <p:sp>
            <p:nvSpPr>
              <p:cNvPr id="101437" name="AutoShape 47"/>
              <p:cNvSpPr>
                <a:spLocks noChangeArrowheads="1"/>
              </p:cNvSpPr>
              <p:nvPr/>
            </p:nvSpPr>
            <p:spPr bwMode="auto">
              <a:xfrm>
                <a:off x="721083" y="5058683"/>
                <a:ext cx="1565910" cy="388620"/>
              </a:xfrm>
              <a:prstGeom prst="roundRect">
                <a:avLst>
                  <a:gd name="adj" fmla="val 16667"/>
                </a:avLst>
              </a:prstGeom>
              <a:noFill/>
              <a:ln w="12700" algn="ctr">
                <a:noFill/>
                <a:round/>
                <a:headEnd/>
                <a:tailEnd/>
              </a:ln>
            </p:spPr>
            <p:txBody>
              <a:bodyPr wrap="none" lIns="109728" tIns="54864" rIns="109728" bIns="54864" anchor="ctr"/>
              <a:lstStyle/>
              <a:p>
                <a:pPr algn="ctr" eaLnBrk="0" hangingPunct="0">
                  <a:lnSpc>
                    <a:spcPct val="90000"/>
                  </a:lnSpc>
                  <a:spcBef>
                    <a:spcPct val="30000"/>
                  </a:spcBef>
                </a:pPr>
                <a:r>
                  <a:rPr lang="en-US" sz="1200"/>
                  <a:t>Spreadsheets</a:t>
                </a:r>
              </a:p>
              <a:p>
                <a:pPr algn="ctr" eaLnBrk="0" hangingPunct="0">
                  <a:lnSpc>
                    <a:spcPct val="90000"/>
                  </a:lnSpc>
                  <a:spcBef>
                    <a:spcPct val="30000"/>
                  </a:spcBef>
                </a:pPr>
                <a:r>
                  <a:rPr lang="en-US" sz="1200"/>
                  <a:t>KPI lists</a:t>
                </a:r>
              </a:p>
            </p:txBody>
          </p:sp>
        </p:grpSp>
        <p:pic>
          <p:nvPicPr>
            <p:cNvPr id="101430" name="Picture 50" descr="blue shadow arrow right"/>
            <p:cNvPicPr>
              <a:picLocks noChangeAspect="1" noChangeArrowheads="1"/>
            </p:cNvPicPr>
            <p:nvPr/>
          </p:nvPicPr>
          <p:blipFill>
            <a:blip r:embed="rId10"/>
            <a:srcRect/>
            <a:stretch>
              <a:fillRect/>
            </a:stretch>
          </p:blipFill>
          <p:spPr bwMode="auto">
            <a:xfrm rot="3939638">
              <a:off x="2563095" y="4599785"/>
              <a:ext cx="472440" cy="897254"/>
            </a:xfrm>
            <a:prstGeom prst="rect">
              <a:avLst/>
            </a:prstGeom>
            <a:noFill/>
            <a:ln w="9525">
              <a:noFill/>
              <a:miter lim="800000"/>
              <a:headEnd/>
              <a:tailEnd/>
            </a:ln>
          </p:spPr>
        </p:pic>
      </p:grpSp>
      <p:grpSp>
        <p:nvGrpSpPr>
          <p:cNvPr id="5" name="Group 112"/>
          <p:cNvGrpSpPr>
            <a:grpSpLocks/>
          </p:cNvGrpSpPr>
          <p:nvPr/>
        </p:nvGrpSpPr>
        <p:grpSpPr bwMode="auto">
          <a:xfrm>
            <a:off x="2605088" y="2473325"/>
            <a:ext cx="1912937" cy="3265488"/>
            <a:chOff x="3173730" y="2173357"/>
            <a:chExt cx="2295526" cy="3918833"/>
          </a:xfrm>
        </p:grpSpPr>
        <p:sp>
          <p:nvSpPr>
            <p:cNvPr id="675850" name="AutoShape 10"/>
            <p:cNvSpPr>
              <a:spLocks noChangeArrowheads="1"/>
            </p:cNvSpPr>
            <p:nvPr/>
          </p:nvSpPr>
          <p:spPr bwMode="auto">
            <a:xfrm>
              <a:off x="3177540" y="2173357"/>
              <a:ext cx="2291716" cy="3918833"/>
            </a:xfrm>
            <a:prstGeom prst="roundRect">
              <a:avLst>
                <a:gd name="adj" fmla="val 16667"/>
              </a:avLst>
            </a:prstGeom>
            <a:solidFill>
              <a:srgbClr val="CC0000">
                <a:alpha val="23922"/>
              </a:srgbClr>
            </a:solidFill>
            <a:ln w="12700" algn="ctr">
              <a:noFill/>
              <a:round/>
              <a:headEnd/>
              <a:tailEnd/>
            </a:ln>
            <a:effectLst/>
            <a:scene3d>
              <a:camera prst="orthographicFront"/>
              <a:lightRig rig="threePt" dir="t"/>
            </a:scene3d>
            <a:sp3d>
              <a:bevelT w="165100" prst="coolSlant"/>
            </a:sp3d>
          </p:spPr>
          <p:txBody>
            <a:bodyPr wrap="none" lIns="109728" tIns="54864" rIns="109728" bIns="54864" anchor="ctr"/>
            <a:lstStyle/>
            <a:p>
              <a:pPr algn="ctr" eaLnBrk="0" hangingPunct="0">
                <a:lnSpc>
                  <a:spcPct val="90000"/>
                </a:lnSpc>
                <a:spcBef>
                  <a:spcPct val="30000"/>
                </a:spcBef>
                <a:defRPr/>
              </a:pPr>
              <a:endParaRPr lang="en-US" sz="1500" dirty="0"/>
            </a:p>
          </p:txBody>
        </p:sp>
        <p:grpSp>
          <p:nvGrpSpPr>
            <p:cNvPr id="101417" name="Group 11"/>
            <p:cNvGrpSpPr>
              <a:grpSpLocks/>
            </p:cNvGrpSpPr>
            <p:nvPr/>
          </p:nvGrpSpPr>
          <p:grpSpPr bwMode="auto">
            <a:xfrm>
              <a:off x="4615816" y="3905250"/>
              <a:ext cx="712470" cy="573406"/>
              <a:chOff x="1586" y="1938"/>
              <a:chExt cx="360" cy="333"/>
            </a:xfrm>
          </p:grpSpPr>
          <p:pic>
            <p:nvPicPr>
              <p:cNvPr id="101426" name="Picture 12" descr="XP icon other options"/>
              <p:cNvPicPr>
                <a:picLocks noChangeAspect="1" noChangeArrowheads="1"/>
              </p:cNvPicPr>
              <p:nvPr/>
            </p:nvPicPr>
            <p:blipFill>
              <a:blip r:embed="rId11"/>
              <a:srcRect/>
              <a:stretch>
                <a:fillRect/>
              </a:stretch>
            </p:blipFill>
            <p:spPr bwMode="auto">
              <a:xfrm rot="-5184126">
                <a:off x="1597" y="2078"/>
                <a:ext cx="182" cy="203"/>
              </a:xfrm>
              <a:prstGeom prst="rect">
                <a:avLst/>
              </a:prstGeom>
              <a:noFill/>
              <a:ln w="9525">
                <a:noFill/>
                <a:miter lim="800000"/>
                <a:headEnd/>
                <a:tailEnd/>
              </a:ln>
            </p:spPr>
          </p:pic>
          <p:pic>
            <p:nvPicPr>
              <p:cNvPr id="101427" name="Picture 13" descr="XP icon other options"/>
              <p:cNvPicPr>
                <a:picLocks noChangeAspect="1" noChangeArrowheads="1"/>
              </p:cNvPicPr>
              <p:nvPr/>
            </p:nvPicPr>
            <p:blipFill>
              <a:blip r:embed="rId11"/>
              <a:srcRect/>
              <a:stretch>
                <a:fillRect/>
              </a:stretch>
            </p:blipFill>
            <p:spPr bwMode="auto">
              <a:xfrm rot="-5184126">
                <a:off x="1754" y="1927"/>
                <a:ext cx="182" cy="203"/>
              </a:xfrm>
              <a:prstGeom prst="rect">
                <a:avLst/>
              </a:prstGeom>
              <a:noFill/>
              <a:ln w="9525">
                <a:noFill/>
                <a:miter lim="800000"/>
                <a:headEnd/>
                <a:tailEnd/>
              </a:ln>
            </p:spPr>
          </p:pic>
        </p:grpSp>
        <p:pic>
          <p:nvPicPr>
            <p:cNvPr id="101418" name="Picture 14" descr="Blue-Embossed-Cylinder"/>
            <p:cNvPicPr>
              <a:picLocks noChangeAspect="1" noChangeArrowheads="1"/>
            </p:cNvPicPr>
            <p:nvPr/>
          </p:nvPicPr>
          <p:blipFill>
            <a:blip r:embed="rId12"/>
            <a:srcRect/>
            <a:stretch>
              <a:fillRect/>
            </a:stretch>
          </p:blipFill>
          <p:spPr bwMode="auto">
            <a:xfrm>
              <a:off x="4514850" y="3221356"/>
              <a:ext cx="927736" cy="594360"/>
            </a:xfrm>
            <a:prstGeom prst="rect">
              <a:avLst/>
            </a:prstGeom>
            <a:noFill/>
            <a:ln w="9525">
              <a:noFill/>
              <a:miter lim="800000"/>
              <a:headEnd/>
              <a:tailEnd/>
            </a:ln>
          </p:spPr>
        </p:pic>
        <p:sp>
          <p:nvSpPr>
            <p:cNvPr id="101419" name="Text Box 15"/>
            <p:cNvSpPr txBox="1">
              <a:spLocks noChangeArrowheads="1"/>
            </p:cNvSpPr>
            <p:nvPr/>
          </p:nvSpPr>
          <p:spPr bwMode="auto">
            <a:xfrm>
              <a:off x="3251836" y="3166110"/>
              <a:ext cx="2105024" cy="598318"/>
            </a:xfrm>
            <a:prstGeom prst="rect">
              <a:avLst/>
            </a:prstGeom>
            <a:noFill/>
            <a:ln w="12700" algn="ctr">
              <a:noFill/>
              <a:miter lim="800000"/>
              <a:headEnd/>
              <a:tailEnd/>
            </a:ln>
          </p:spPr>
          <p:txBody>
            <a:bodyPr lIns="109728" tIns="54864" rIns="109728" bIns="54864">
              <a:spAutoFit/>
            </a:bodyPr>
            <a:lstStyle/>
            <a:p>
              <a:pPr>
                <a:lnSpc>
                  <a:spcPct val="90000"/>
                </a:lnSpc>
                <a:spcBef>
                  <a:spcPct val="30000"/>
                </a:spcBef>
              </a:pPr>
              <a:r>
                <a:rPr lang="en-US" sz="1400" b="1"/>
                <a:t>Application Metadata</a:t>
              </a:r>
            </a:p>
          </p:txBody>
        </p:sp>
        <p:sp>
          <p:nvSpPr>
            <p:cNvPr id="101420" name="Text Box 16"/>
            <p:cNvSpPr txBox="1">
              <a:spLocks noChangeArrowheads="1"/>
            </p:cNvSpPr>
            <p:nvPr/>
          </p:nvSpPr>
          <p:spPr bwMode="auto">
            <a:xfrm>
              <a:off x="3244216" y="3880485"/>
              <a:ext cx="2105024" cy="598318"/>
            </a:xfrm>
            <a:prstGeom prst="rect">
              <a:avLst/>
            </a:prstGeom>
            <a:noFill/>
            <a:ln w="12700" algn="ctr">
              <a:noFill/>
              <a:miter lim="800000"/>
              <a:headEnd/>
              <a:tailEnd/>
            </a:ln>
          </p:spPr>
          <p:txBody>
            <a:bodyPr lIns="109728" tIns="54864" rIns="109728" bIns="54864">
              <a:spAutoFit/>
            </a:bodyPr>
            <a:lstStyle/>
            <a:p>
              <a:pPr>
                <a:lnSpc>
                  <a:spcPct val="90000"/>
                </a:lnSpc>
                <a:spcBef>
                  <a:spcPct val="30000"/>
                </a:spcBef>
              </a:pPr>
              <a:r>
                <a:rPr lang="en-US" sz="1400" b="1"/>
                <a:t>Business           Logic</a:t>
              </a:r>
            </a:p>
          </p:txBody>
        </p:sp>
        <p:sp>
          <p:nvSpPr>
            <p:cNvPr id="675857" name="AutoShape 17"/>
            <p:cNvSpPr>
              <a:spLocks noChangeArrowheads="1"/>
            </p:cNvSpPr>
            <p:nvPr/>
          </p:nvSpPr>
          <p:spPr bwMode="auto">
            <a:xfrm>
              <a:off x="3173730" y="2174934"/>
              <a:ext cx="2291716" cy="659130"/>
            </a:xfrm>
            <a:prstGeom prst="roundRect">
              <a:avLst>
                <a:gd name="adj" fmla="val 16667"/>
              </a:avLst>
            </a:prstGeom>
            <a:solidFill>
              <a:srgbClr val="0070C0">
                <a:alpha val="92000"/>
              </a:srgbClr>
            </a:solidFill>
            <a:ln w="12700" algn="ctr">
              <a:noFill/>
              <a:round/>
              <a:headEnd/>
              <a:tailEnd/>
            </a:ln>
            <a:effectLst/>
            <a:scene3d>
              <a:camera prst="orthographicFront"/>
              <a:lightRig rig="threePt" dir="t"/>
            </a:scene3d>
            <a:sp3d>
              <a:bevelT w="165100" prst="coolSlant"/>
            </a:sp3d>
          </p:spPr>
          <p:txBody>
            <a:bodyPr wrap="none" lIns="109728" tIns="54864" rIns="109728" bIns="54864" anchor="ctr"/>
            <a:lstStyle/>
            <a:p>
              <a:pPr algn="ctr" eaLnBrk="0" hangingPunct="0">
                <a:lnSpc>
                  <a:spcPct val="90000"/>
                </a:lnSpc>
                <a:spcBef>
                  <a:spcPct val="30000"/>
                </a:spcBef>
                <a:defRPr/>
              </a:pPr>
              <a:r>
                <a:rPr lang="en-US" sz="1500" b="1" dirty="0"/>
                <a:t>Server</a:t>
              </a:r>
              <a:endParaRPr lang="en-US" sz="1500" b="1" dirty="0"/>
            </a:p>
          </p:txBody>
        </p:sp>
        <p:sp>
          <p:nvSpPr>
            <p:cNvPr id="101424" name="Text Box 51"/>
            <p:cNvSpPr txBox="1">
              <a:spLocks noChangeArrowheads="1"/>
            </p:cNvSpPr>
            <p:nvPr/>
          </p:nvSpPr>
          <p:spPr bwMode="auto">
            <a:xfrm>
              <a:off x="3253658" y="4569846"/>
              <a:ext cx="2105024" cy="675877"/>
            </a:xfrm>
            <a:prstGeom prst="rect">
              <a:avLst/>
            </a:prstGeom>
            <a:noFill/>
            <a:ln w="12700" algn="ctr">
              <a:noFill/>
              <a:miter lim="800000"/>
              <a:headEnd/>
              <a:tailEnd/>
            </a:ln>
          </p:spPr>
          <p:txBody>
            <a:bodyPr lIns="109728" tIns="54864" rIns="109728" bIns="54864">
              <a:spAutoFit/>
            </a:bodyPr>
            <a:lstStyle/>
            <a:p>
              <a:pPr>
                <a:lnSpc>
                  <a:spcPct val="90000"/>
                </a:lnSpc>
                <a:spcBef>
                  <a:spcPct val="30000"/>
                </a:spcBef>
              </a:pPr>
              <a:r>
                <a:rPr lang="en-US" sz="1400" b="1"/>
                <a:t>Security</a:t>
              </a:r>
            </a:p>
            <a:p>
              <a:pPr>
                <a:lnSpc>
                  <a:spcPct val="90000"/>
                </a:lnSpc>
                <a:spcBef>
                  <a:spcPct val="30000"/>
                </a:spcBef>
              </a:pPr>
              <a:r>
                <a:rPr lang="en-US" sz="1400" b="1"/>
                <a:t>Process</a:t>
              </a:r>
            </a:p>
          </p:txBody>
        </p:sp>
        <p:pic>
          <p:nvPicPr>
            <p:cNvPr id="101425" name="Picture 53" descr="MCj03265480000[1]"/>
            <p:cNvPicPr>
              <a:picLocks noChangeAspect="1" noChangeArrowheads="1"/>
            </p:cNvPicPr>
            <p:nvPr/>
          </p:nvPicPr>
          <p:blipFill>
            <a:blip r:embed="rId13"/>
            <a:srcRect/>
            <a:stretch>
              <a:fillRect/>
            </a:stretch>
          </p:blipFill>
          <p:spPr bwMode="auto">
            <a:xfrm flipH="1">
              <a:off x="4632960" y="4556760"/>
              <a:ext cx="699136" cy="741046"/>
            </a:xfrm>
            <a:prstGeom prst="rect">
              <a:avLst/>
            </a:prstGeom>
            <a:noFill/>
            <a:ln w="9525">
              <a:noFill/>
              <a:miter lim="800000"/>
              <a:headEnd/>
              <a:tailEnd/>
            </a:ln>
          </p:spPr>
        </p:pic>
      </p:grpSp>
      <p:grpSp>
        <p:nvGrpSpPr>
          <p:cNvPr id="7" name="Group 95"/>
          <p:cNvGrpSpPr>
            <a:grpSpLocks/>
          </p:cNvGrpSpPr>
          <p:nvPr/>
        </p:nvGrpSpPr>
        <p:grpSpPr bwMode="auto">
          <a:xfrm>
            <a:off x="346075" y="2582863"/>
            <a:ext cx="996950" cy="1193800"/>
            <a:chOff x="463825" y="2305877"/>
            <a:chExt cx="1196166" cy="1431298"/>
          </a:xfrm>
        </p:grpSpPr>
        <p:grpSp>
          <p:nvGrpSpPr>
            <p:cNvPr id="101404" name="Group 72"/>
            <p:cNvGrpSpPr>
              <a:grpSpLocks/>
            </p:cNvGrpSpPr>
            <p:nvPr/>
          </p:nvGrpSpPr>
          <p:grpSpPr bwMode="auto">
            <a:xfrm>
              <a:off x="636105" y="2878693"/>
              <a:ext cx="556590" cy="540370"/>
              <a:chOff x="3164879" y="3408778"/>
              <a:chExt cx="758218" cy="591792"/>
            </a:xfrm>
          </p:grpSpPr>
          <p:pic>
            <p:nvPicPr>
              <p:cNvPr id="101412" name="Rectangle 3082"/>
              <p:cNvPicPr>
                <a:picLocks noChangeAspect="1" noChangeArrowheads="1"/>
              </p:cNvPicPr>
              <p:nvPr/>
            </p:nvPicPr>
            <p:blipFill>
              <a:blip r:embed="rId14">
                <a:lum bright="-12000" contrast="42000"/>
              </a:blip>
              <a:srcRect/>
              <a:stretch>
                <a:fillRect/>
              </a:stretch>
            </p:blipFill>
            <p:spPr bwMode="auto">
              <a:xfrm>
                <a:off x="3320345" y="3408778"/>
                <a:ext cx="602752" cy="494401"/>
              </a:xfrm>
              <a:prstGeom prst="rect">
                <a:avLst/>
              </a:prstGeom>
              <a:noFill/>
              <a:ln w="9525">
                <a:noFill/>
                <a:miter lim="800000"/>
                <a:headEnd/>
                <a:tailEnd/>
              </a:ln>
            </p:spPr>
          </p:pic>
          <p:pic>
            <p:nvPicPr>
              <p:cNvPr id="75" name="Rectangle 181272"/>
              <p:cNvPicPr>
                <a:picLocks noChangeAspect="1" noChangeArrowheads="1"/>
              </p:cNvPicPr>
              <p:nvPr/>
            </p:nvPicPr>
            <p:blipFill>
              <a:blip r:embed="rId15">
                <a:lum bright="100000" contrast="12000"/>
              </a:blip>
              <a:srcRect/>
              <a:stretch>
                <a:fillRect/>
              </a:stretch>
            </p:blipFill>
            <p:spPr bwMode="auto">
              <a:xfrm>
                <a:off x="3163714" y="3884122"/>
                <a:ext cx="726522" cy="116729"/>
              </a:xfrm>
              <a:prstGeom prst="rect">
                <a:avLst/>
              </a:prstGeom>
              <a:noFill/>
              <a:ln w="9525" cap="flat" cmpd="sng" algn="ctr">
                <a:noFill/>
                <a:prstDash val="solid"/>
                <a:miter lim="800000"/>
                <a:headEnd type="none" w="med" len="med"/>
                <a:tailEnd type="none" w="med" len="med"/>
              </a:ln>
              <a:effectLst>
                <a:outerShdw dist="17961" dir="2700000" algn="ctr" rotWithShape="0">
                  <a:srgbClr val="808080"/>
                </a:outerShdw>
              </a:effectLst>
            </p:spPr>
          </p:pic>
        </p:grpSp>
        <p:grpSp>
          <p:nvGrpSpPr>
            <p:cNvPr id="101405" name="Group 51"/>
            <p:cNvGrpSpPr>
              <a:grpSpLocks/>
            </p:cNvGrpSpPr>
            <p:nvPr/>
          </p:nvGrpSpPr>
          <p:grpSpPr bwMode="auto">
            <a:xfrm>
              <a:off x="463825" y="2305877"/>
              <a:ext cx="609602" cy="609601"/>
              <a:chOff x="240" y="1392"/>
              <a:chExt cx="768" cy="780"/>
            </a:xfrm>
          </p:grpSpPr>
          <p:pic>
            <p:nvPicPr>
              <p:cNvPr id="83" name="Rectangle 181293"/>
              <p:cNvPicPr>
                <a:picLocks noChangeAspect="1" noChangeArrowheads="1"/>
              </p:cNvPicPr>
              <p:nvPr/>
            </p:nvPicPr>
            <p:blipFill>
              <a:blip r:embed="rId16">
                <a:lum bright="100000" contrast="12000"/>
              </a:blip>
              <a:srcRect t="29065" r="22873"/>
              <a:stretch>
                <a:fillRect/>
              </a:stretch>
            </p:blipFill>
            <p:spPr bwMode="auto">
              <a:xfrm>
                <a:off x="240" y="1920"/>
                <a:ext cx="768" cy="251"/>
              </a:xfrm>
              <a:prstGeom prst="rect">
                <a:avLst/>
              </a:prstGeom>
              <a:noFill/>
              <a:ln w="9525" cap="flat" cmpd="sng" algn="ctr">
                <a:noFill/>
                <a:prstDash val="solid"/>
                <a:miter lim="800000"/>
                <a:headEnd type="none" w="med" len="med"/>
                <a:tailEnd type="none" w="med" len="med"/>
              </a:ln>
              <a:effectLst>
                <a:outerShdw dist="17961" dir="2700000" algn="ctr" rotWithShape="0">
                  <a:srgbClr val="808080"/>
                </a:outerShdw>
              </a:effectLst>
            </p:spPr>
          </p:pic>
          <p:pic>
            <p:nvPicPr>
              <p:cNvPr id="101411" name="Rectangle 3088"/>
              <p:cNvPicPr>
                <a:picLocks noChangeAspect="1" noChangeArrowheads="1"/>
              </p:cNvPicPr>
              <p:nvPr/>
            </p:nvPicPr>
            <p:blipFill>
              <a:blip r:embed="rId17"/>
              <a:srcRect/>
              <a:stretch>
                <a:fillRect/>
              </a:stretch>
            </p:blipFill>
            <p:spPr bwMode="auto">
              <a:xfrm flipH="1">
                <a:off x="432" y="1392"/>
                <a:ext cx="432" cy="576"/>
              </a:xfrm>
              <a:prstGeom prst="rect">
                <a:avLst/>
              </a:prstGeom>
              <a:noFill/>
              <a:ln w="9525">
                <a:noFill/>
                <a:miter lim="800000"/>
                <a:headEnd/>
                <a:tailEnd/>
              </a:ln>
            </p:spPr>
          </p:pic>
        </p:grpSp>
        <p:pic>
          <p:nvPicPr>
            <p:cNvPr id="101406" name="Picture 34" descr="blue shadow arrow right"/>
            <p:cNvPicPr>
              <a:picLocks noChangeAspect="1" noChangeArrowheads="1"/>
            </p:cNvPicPr>
            <p:nvPr/>
          </p:nvPicPr>
          <p:blipFill>
            <a:blip r:embed="rId18"/>
            <a:srcRect/>
            <a:stretch>
              <a:fillRect/>
            </a:stretch>
          </p:blipFill>
          <p:spPr bwMode="auto">
            <a:xfrm rot="8960977">
              <a:off x="1190838" y="3054733"/>
              <a:ext cx="469153" cy="682442"/>
            </a:xfrm>
            <a:prstGeom prst="rect">
              <a:avLst/>
            </a:prstGeom>
            <a:noFill/>
            <a:ln w="9525">
              <a:noFill/>
              <a:miter lim="800000"/>
              <a:headEnd/>
              <a:tailEnd/>
            </a:ln>
          </p:spPr>
        </p:pic>
        <p:grpSp>
          <p:nvGrpSpPr>
            <p:cNvPr id="101407" name="Group 47"/>
            <p:cNvGrpSpPr>
              <a:grpSpLocks/>
            </p:cNvGrpSpPr>
            <p:nvPr/>
          </p:nvGrpSpPr>
          <p:grpSpPr bwMode="auto">
            <a:xfrm>
              <a:off x="993913" y="2390896"/>
              <a:ext cx="622852" cy="696862"/>
              <a:chOff x="864" y="1632"/>
              <a:chExt cx="720" cy="789"/>
            </a:xfrm>
          </p:grpSpPr>
          <p:pic>
            <p:nvPicPr>
              <p:cNvPr id="101408" name="Rectangle 3091"/>
              <p:cNvPicPr>
                <a:picLocks noChangeAspect="1" noChangeArrowheads="1"/>
              </p:cNvPicPr>
              <p:nvPr/>
            </p:nvPicPr>
            <p:blipFill>
              <a:blip r:embed="rId19">
                <a:lum bright="-12000" contrast="42000"/>
              </a:blip>
              <a:srcRect/>
              <a:stretch>
                <a:fillRect/>
              </a:stretch>
            </p:blipFill>
            <p:spPr bwMode="auto">
              <a:xfrm>
                <a:off x="864" y="1632"/>
                <a:ext cx="720" cy="503"/>
              </a:xfrm>
              <a:prstGeom prst="rect">
                <a:avLst/>
              </a:prstGeom>
              <a:noFill/>
              <a:ln w="9525">
                <a:noFill/>
                <a:miter lim="800000"/>
                <a:headEnd/>
                <a:tailEnd/>
              </a:ln>
            </p:spPr>
          </p:pic>
          <p:pic>
            <p:nvPicPr>
              <p:cNvPr id="101409" name="Rectangle 3092"/>
              <p:cNvPicPr>
                <a:picLocks noChangeAspect="1" noChangeArrowheads="1"/>
              </p:cNvPicPr>
              <p:nvPr/>
            </p:nvPicPr>
            <p:blipFill>
              <a:blip r:embed="rId20"/>
              <a:srcRect/>
              <a:stretch>
                <a:fillRect/>
              </a:stretch>
            </p:blipFill>
            <p:spPr bwMode="auto">
              <a:xfrm>
                <a:off x="912" y="2183"/>
                <a:ext cx="480" cy="238"/>
              </a:xfrm>
              <a:prstGeom prst="rect">
                <a:avLst/>
              </a:prstGeom>
              <a:noFill/>
              <a:ln w="9525">
                <a:noFill/>
                <a:miter lim="800000"/>
                <a:headEnd/>
                <a:tailEnd/>
              </a:ln>
            </p:spPr>
          </p:pic>
        </p:grpSp>
      </p:grpSp>
      <p:grpSp>
        <p:nvGrpSpPr>
          <p:cNvPr id="11" name="Group 96"/>
          <p:cNvGrpSpPr>
            <a:grpSpLocks/>
          </p:cNvGrpSpPr>
          <p:nvPr/>
        </p:nvGrpSpPr>
        <p:grpSpPr bwMode="auto">
          <a:xfrm>
            <a:off x="1362075" y="2582863"/>
            <a:ext cx="739775" cy="1058862"/>
            <a:chOff x="1682641" y="2305877"/>
            <a:chExt cx="888062" cy="1270037"/>
          </a:xfrm>
        </p:grpSpPr>
        <p:grpSp>
          <p:nvGrpSpPr>
            <p:cNvPr id="101398" name="Group 90"/>
            <p:cNvGrpSpPr>
              <a:grpSpLocks/>
            </p:cNvGrpSpPr>
            <p:nvPr/>
          </p:nvGrpSpPr>
          <p:grpSpPr bwMode="auto">
            <a:xfrm>
              <a:off x="1749287" y="2305877"/>
              <a:ext cx="821416" cy="874020"/>
              <a:chOff x="1442968" y="2173164"/>
              <a:chExt cx="875944" cy="1126003"/>
            </a:xfrm>
          </p:grpSpPr>
          <p:pic>
            <p:nvPicPr>
              <p:cNvPr id="101400" name="Picture 6" descr="Курсы Microsoft Business Solutions Navision"/>
              <p:cNvPicPr>
                <a:picLocks noChangeAspect="1" noChangeArrowheads="1"/>
              </p:cNvPicPr>
              <p:nvPr/>
            </p:nvPicPr>
            <p:blipFill>
              <a:blip r:embed="rId21"/>
              <a:srcRect r="5875"/>
              <a:stretch>
                <a:fillRect/>
              </a:stretch>
            </p:blipFill>
            <p:spPr bwMode="auto">
              <a:xfrm>
                <a:off x="1442968" y="2443457"/>
                <a:ext cx="398951" cy="553743"/>
              </a:xfrm>
              <a:prstGeom prst="rect">
                <a:avLst/>
              </a:prstGeom>
              <a:noFill/>
              <a:ln w="9525">
                <a:noFill/>
                <a:miter lim="800000"/>
                <a:headEnd/>
                <a:tailEnd/>
              </a:ln>
            </p:spPr>
          </p:pic>
          <p:pic>
            <p:nvPicPr>
              <p:cNvPr id="101401" name="Picture 2" descr="Microsoft Dynamics GP"/>
              <p:cNvPicPr>
                <a:picLocks noChangeAspect="1" noChangeArrowheads="1"/>
              </p:cNvPicPr>
              <p:nvPr/>
            </p:nvPicPr>
            <p:blipFill>
              <a:blip r:embed="rId22"/>
              <a:srcRect l="14539" t="5054" r="16353" b="12895"/>
              <a:stretch>
                <a:fillRect/>
              </a:stretch>
            </p:blipFill>
            <p:spPr bwMode="auto">
              <a:xfrm>
                <a:off x="1670050" y="2782212"/>
                <a:ext cx="400051" cy="516955"/>
              </a:xfrm>
              <a:prstGeom prst="rect">
                <a:avLst/>
              </a:prstGeom>
              <a:noFill/>
              <a:ln w="9525">
                <a:noFill/>
                <a:miter lim="800000"/>
                <a:headEnd/>
                <a:tailEnd/>
              </a:ln>
            </p:spPr>
          </p:pic>
          <p:pic>
            <p:nvPicPr>
              <p:cNvPr id="101402" name="Picture 4" descr="Курсы Microsoft Business Solutions Axapta"/>
              <p:cNvPicPr>
                <a:picLocks noChangeAspect="1" noChangeArrowheads="1"/>
              </p:cNvPicPr>
              <p:nvPr/>
            </p:nvPicPr>
            <p:blipFill>
              <a:blip r:embed="rId23"/>
              <a:srcRect l="4868" t="5583" r="6660"/>
              <a:stretch>
                <a:fillRect/>
              </a:stretch>
            </p:blipFill>
            <p:spPr bwMode="auto">
              <a:xfrm>
                <a:off x="1733550" y="2173164"/>
                <a:ext cx="372461" cy="570587"/>
              </a:xfrm>
              <a:prstGeom prst="rect">
                <a:avLst/>
              </a:prstGeom>
              <a:noFill/>
              <a:ln w="9525">
                <a:noFill/>
                <a:miter lim="800000"/>
                <a:headEnd/>
                <a:tailEnd/>
              </a:ln>
            </p:spPr>
          </p:pic>
          <p:pic>
            <p:nvPicPr>
              <p:cNvPr id="101403" name="Picture 8" descr="Курсы Microsoft Business Solutions Customer Relationship Management (Microsoft CRM)"/>
              <p:cNvPicPr>
                <a:picLocks noChangeAspect="1" noChangeArrowheads="1"/>
              </p:cNvPicPr>
              <p:nvPr/>
            </p:nvPicPr>
            <p:blipFill>
              <a:blip r:embed="rId24"/>
              <a:srcRect l="14879" t="8282" r="6348"/>
              <a:stretch>
                <a:fillRect/>
              </a:stretch>
            </p:blipFill>
            <p:spPr bwMode="auto">
              <a:xfrm>
                <a:off x="1955248" y="2438400"/>
                <a:ext cx="363664" cy="556592"/>
              </a:xfrm>
              <a:prstGeom prst="rect">
                <a:avLst/>
              </a:prstGeom>
              <a:noFill/>
              <a:ln w="9525">
                <a:noFill/>
                <a:miter lim="800000"/>
                <a:headEnd/>
                <a:tailEnd/>
              </a:ln>
            </p:spPr>
          </p:pic>
        </p:grpSp>
        <p:pic>
          <p:nvPicPr>
            <p:cNvPr id="101399" name="Picture 34" descr="blue shadow arrow right"/>
            <p:cNvPicPr>
              <a:picLocks noChangeAspect="1" noChangeArrowheads="1"/>
            </p:cNvPicPr>
            <p:nvPr/>
          </p:nvPicPr>
          <p:blipFill>
            <a:blip r:embed="rId25"/>
            <a:srcRect/>
            <a:stretch>
              <a:fillRect/>
            </a:stretch>
          </p:blipFill>
          <p:spPr bwMode="auto">
            <a:xfrm rot="-9891609">
              <a:off x="1682641" y="3117200"/>
              <a:ext cx="469153" cy="458714"/>
            </a:xfrm>
            <a:prstGeom prst="rect">
              <a:avLst/>
            </a:prstGeom>
            <a:noFill/>
            <a:ln w="9525">
              <a:noFill/>
              <a:miter lim="800000"/>
              <a:headEnd/>
              <a:tailEnd/>
            </a:ln>
          </p:spPr>
        </p:pic>
      </p:grpSp>
      <p:grpSp>
        <p:nvGrpSpPr>
          <p:cNvPr id="13" name="Group 97"/>
          <p:cNvGrpSpPr>
            <a:grpSpLocks/>
          </p:cNvGrpSpPr>
          <p:nvPr/>
        </p:nvGrpSpPr>
        <p:grpSpPr bwMode="auto">
          <a:xfrm>
            <a:off x="279400" y="3797300"/>
            <a:ext cx="1019175" cy="539750"/>
            <a:chOff x="384312" y="3843131"/>
            <a:chExt cx="1221573" cy="646672"/>
          </a:xfrm>
        </p:grpSpPr>
        <p:pic>
          <p:nvPicPr>
            <p:cNvPr id="94" name="Picture 93" descr="ofc-PrjSvr07-2_cL.jpg"/>
            <p:cNvPicPr/>
            <p:nvPr/>
          </p:nvPicPr>
          <p:blipFill>
            <a:blip r:embed="rId26"/>
            <a:stretch>
              <a:fillRect/>
            </a:stretch>
          </p:blipFill>
          <p:spPr>
            <a:xfrm>
              <a:off x="384312" y="3843131"/>
              <a:ext cx="1221573" cy="344554"/>
            </a:xfrm>
            <a:prstGeom prst="rect">
              <a:avLst/>
            </a:prstGeom>
            <a:ln>
              <a:solidFill>
                <a:schemeClr val="bg2"/>
              </a:solidFill>
            </a:ln>
            <a:scene3d>
              <a:camera prst="perspectiveContrastingRightFacing"/>
              <a:lightRig rig="threePt" dir="t"/>
            </a:scene3d>
          </p:spPr>
        </p:pic>
        <p:pic>
          <p:nvPicPr>
            <p:cNvPr id="101397" name="Picture 34" descr="blue shadow arrow right"/>
            <p:cNvPicPr>
              <a:picLocks noChangeAspect="1" noChangeArrowheads="1"/>
            </p:cNvPicPr>
            <p:nvPr/>
          </p:nvPicPr>
          <p:blipFill>
            <a:blip r:embed="rId27"/>
            <a:srcRect/>
            <a:stretch>
              <a:fillRect/>
            </a:stretch>
          </p:blipFill>
          <p:spPr bwMode="auto">
            <a:xfrm rot="6124544">
              <a:off x="1081358" y="3985789"/>
              <a:ext cx="469153" cy="538875"/>
            </a:xfrm>
            <a:prstGeom prst="rect">
              <a:avLst/>
            </a:prstGeom>
            <a:noFill/>
            <a:ln w="9525">
              <a:noFill/>
              <a:miter lim="800000"/>
              <a:headEnd/>
              <a:tailEnd/>
            </a:ln>
          </p:spPr>
        </p:pic>
      </p:grpSp>
      <p:grpSp>
        <p:nvGrpSpPr>
          <p:cNvPr id="14" name="Group 113"/>
          <p:cNvGrpSpPr/>
          <p:nvPr/>
        </p:nvGrpSpPr>
        <p:grpSpPr>
          <a:xfrm>
            <a:off x="4722022" y="2458369"/>
            <a:ext cx="4029490" cy="3294406"/>
            <a:chOff x="5714835" y="2155965"/>
            <a:chExt cx="4835388" cy="3953287"/>
          </a:xfrm>
          <a:solidFill>
            <a:schemeClr val="accent2">
              <a:lumMod val="75000"/>
            </a:schemeClr>
          </a:solidFill>
        </p:grpSpPr>
        <p:grpSp>
          <p:nvGrpSpPr>
            <p:cNvPr id="15" name="Group 108"/>
            <p:cNvGrpSpPr/>
            <p:nvPr/>
          </p:nvGrpSpPr>
          <p:grpSpPr>
            <a:xfrm>
              <a:off x="8883348" y="2961448"/>
              <a:ext cx="1666875" cy="2497354"/>
              <a:chOff x="8976112" y="2987952"/>
              <a:chExt cx="1666875" cy="2497354"/>
            </a:xfrm>
            <a:grpFill/>
          </p:grpSpPr>
          <p:sp>
            <p:nvSpPr>
              <p:cNvPr id="675862" name="Text Box 22"/>
              <p:cNvSpPr txBox="1">
                <a:spLocks noChangeArrowheads="1"/>
              </p:cNvSpPr>
              <p:nvPr/>
            </p:nvSpPr>
            <p:spPr bwMode="auto">
              <a:xfrm>
                <a:off x="8976112" y="3767511"/>
                <a:ext cx="1666874" cy="598318"/>
              </a:xfrm>
              <a:prstGeom prst="rect">
                <a:avLst/>
              </a:prstGeom>
              <a:grpFill/>
              <a:ln w="9525">
                <a:noFill/>
                <a:miter lim="800000"/>
                <a:headEnd/>
                <a:tailEnd/>
              </a:ln>
              <a:effectLst/>
            </p:spPr>
            <p:txBody>
              <a:bodyPr lIns="109728" tIns="54864" rIns="109728" bIns="54864">
                <a:spAutoFit/>
              </a:bodyPr>
              <a:lstStyle/>
              <a:p>
                <a:pPr algn="ctr" eaLnBrk="0" hangingPunct="0">
                  <a:lnSpc>
                    <a:spcPct val="90000"/>
                  </a:lnSpc>
                  <a:spcBef>
                    <a:spcPct val="30000"/>
                  </a:spcBef>
                  <a:defRPr/>
                </a:pPr>
                <a:r>
                  <a:rPr lang="en-US" sz="1400" b="1" dirty="0">
                    <a:cs typeface="Arial" charset="0"/>
                  </a:rPr>
                  <a:t>Online/Offline</a:t>
                </a:r>
                <a:br>
                  <a:rPr lang="en-US" sz="1400" b="1" dirty="0">
                    <a:cs typeface="Arial" charset="0"/>
                  </a:rPr>
                </a:br>
                <a:r>
                  <a:rPr lang="en-US" sz="1400" b="1" dirty="0">
                    <a:cs typeface="Arial" charset="0"/>
                  </a:rPr>
                  <a:t>SQL reports</a:t>
                </a:r>
              </a:p>
            </p:txBody>
          </p:sp>
          <p:sp>
            <p:nvSpPr>
              <p:cNvPr id="675870" name="Text Box 30"/>
              <p:cNvSpPr txBox="1">
                <a:spLocks noChangeArrowheads="1"/>
              </p:cNvSpPr>
              <p:nvPr/>
            </p:nvSpPr>
            <p:spPr bwMode="auto">
              <a:xfrm>
                <a:off x="8976112" y="2987952"/>
                <a:ext cx="1666874" cy="365639"/>
              </a:xfrm>
              <a:prstGeom prst="rect">
                <a:avLst/>
              </a:prstGeom>
              <a:grpFill/>
              <a:ln w="9525">
                <a:noFill/>
                <a:miter lim="800000"/>
                <a:headEnd/>
                <a:tailEnd/>
              </a:ln>
              <a:effectLst/>
            </p:spPr>
            <p:txBody>
              <a:bodyPr lIns="109728" tIns="54864" rIns="109728" bIns="54864">
                <a:spAutoFit/>
              </a:bodyPr>
              <a:lstStyle/>
              <a:p>
                <a:pPr algn="ctr" eaLnBrk="0" hangingPunct="0">
                  <a:lnSpc>
                    <a:spcPct val="90000"/>
                  </a:lnSpc>
                  <a:spcBef>
                    <a:spcPct val="30000"/>
                  </a:spcBef>
                  <a:defRPr/>
                </a:pPr>
                <a:r>
                  <a:rPr lang="en-US" sz="1400" b="1" dirty="0">
                    <a:cs typeface="Arial" charset="0"/>
                  </a:rPr>
                  <a:t>SharePoint</a:t>
                </a:r>
                <a:endParaRPr lang="en-US" sz="1400" b="1" dirty="0">
                  <a:cs typeface="Arial" charset="0"/>
                </a:endParaRPr>
              </a:p>
            </p:txBody>
          </p:sp>
          <p:sp>
            <p:nvSpPr>
              <p:cNvPr id="675892" name="Text Box 52"/>
              <p:cNvSpPr txBox="1">
                <a:spLocks noChangeArrowheads="1"/>
              </p:cNvSpPr>
              <p:nvPr/>
            </p:nvSpPr>
            <p:spPr bwMode="auto">
              <a:xfrm>
                <a:off x="8976113" y="4886988"/>
                <a:ext cx="1666874" cy="598318"/>
              </a:xfrm>
              <a:prstGeom prst="rect">
                <a:avLst/>
              </a:prstGeom>
              <a:grpFill/>
              <a:ln w="9525">
                <a:noFill/>
                <a:miter lim="800000"/>
                <a:headEnd/>
                <a:tailEnd/>
              </a:ln>
              <a:effectLst/>
            </p:spPr>
            <p:txBody>
              <a:bodyPr lIns="109728" tIns="54864" rIns="109728" bIns="54864">
                <a:spAutoFit/>
              </a:bodyPr>
              <a:lstStyle/>
              <a:p>
                <a:pPr algn="ctr" eaLnBrk="0" hangingPunct="0">
                  <a:lnSpc>
                    <a:spcPct val="90000"/>
                  </a:lnSpc>
                  <a:spcBef>
                    <a:spcPct val="30000"/>
                  </a:spcBef>
                  <a:defRPr/>
                </a:pPr>
                <a:r>
                  <a:rPr lang="en-US" sz="1400" b="1" dirty="0">
                    <a:cs typeface="Arial" charset="0"/>
                  </a:rPr>
                  <a:t>Office applications</a:t>
                </a:r>
              </a:p>
            </p:txBody>
          </p:sp>
        </p:grpSp>
        <p:grpSp>
          <p:nvGrpSpPr>
            <p:cNvPr id="16" name="Group 107"/>
            <p:cNvGrpSpPr/>
            <p:nvPr/>
          </p:nvGrpSpPr>
          <p:grpSpPr>
            <a:xfrm>
              <a:off x="5714835" y="2155965"/>
              <a:ext cx="3341786" cy="3953287"/>
              <a:chOff x="5794347" y="2169217"/>
              <a:chExt cx="3341786" cy="3953287"/>
            </a:xfrm>
            <a:grpFill/>
          </p:grpSpPr>
          <p:pic>
            <p:nvPicPr>
              <p:cNvPr id="675864" name="Picture 24" descr="blue shadow arrow right"/>
              <p:cNvPicPr>
                <a:picLocks noChangeAspect="1" noChangeArrowheads="1"/>
              </p:cNvPicPr>
              <p:nvPr/>
            </p:nvPicPr>
            <p:blipFill>
              <a:blip r:embed="rId28" cstate="print"/>
              <a:srcRect/>
              <a:stretch>
                <a:fillRect/>
              </a:stretch>
            </p:blipFill>
            <p:spPr bwMode="auto">
              <a:xfrm rot="6032571">
                <a:off x="8273167" y="4567363"/>
                <a:ext cx="489586" cy="1236346"/>
              </a:xfrm>
              <a:prstGeom prst="rect">
                <a:avLst/>
              </a:prstGeom>
              <a:grpFill/>
            </p:spPr>
          </p:pic>
          <p:pic>
            <p:nvPicPr>
              <p:cNvPr id="675859" name="Picture 19" descr="blue shadow arrow right"/>
              <p:cNvPicPr>
                <a:picLocks noChangeAspect="1" noChangeArrowheads="1"/>
              </p:cNvPicPr>
              <p:nvPr/>
            </p:nvPicPr>
            <p:blipFill>
              <a:blip r:embed="rId28" cstate="print"/>
              <a:srcRect/>
              <a:stretch>
                <a:fillRect/>
              </a:stretch>
            </p:blipFill>
            <p:spPr bwMode="auto">
              <a:xfrm rot="5162887">
                <a:off x="8256269" y="3421713"/>
                <a:ext cx="489586" cy="1236346"/>
              </a:xfrm>
              <a:prstGeom prst="rect">
                <a:avLst/>
              </a:prstGeom>
              <a:grpFill/>
            </p:spPr>
          </p:pic>
          <p:pic>
            <p:nvPicPr>
              <p:cNvPr id="675869" name="Picture 29" descr="blue shadow arrow right"/>
              <p:cNvPicPr>
                <a:picLocks noChangeAspect="1" noChangeArrowheads="1"/>
              </p:cNvPicPr>
              <p:nvPr/>
            </p:nvPicPr>
            <p:blipFill>
              <a:blip r:embed="rId28" cstate="print"/>
              <a:srcRect/>
              <a:stretch>
                <a:fillRect/>
              </a:stretch>
            </p:blipFill>
            <p:spPr bwMode="auto">
              <a:xfrm rot="4674616">
                <a:off x="8161268" y="2656896"/>
                <a:ext cx="489586" cy="1236344"/>
              </a:xfrm>
              <a:prstGeom prst="rect">
                <a:avLst/>
              </a:prstGeom>
              <a:grpFill/>
            </p:spPr>
          </p:pic>
          <p:sp>
            <p:nvSpPr>
              <p:cNvPr id="675844" name="AutoShape 4"/>
              <p:cNvSpPr>
                <a:spLocks noChangeArrowheads="1"/>
              </p:cNvSpPr>
              <p:nvPr/>
            </p:nvSpPr>
            <p:spPr bwMode="auto">
              <a:xfrm>
                <a:off x="5794347" y="2169217"/>
                <a:ext cx="2436496" cy="3953287"/>
              </a:xfrm>
              <a:prstGeom prst="roundRect">
                <a:avLst>
                  <a:gd name="adj" fmla="val 16667"/>
                </a:avLst>
              </a:prstGeom>
              <a:grpFill/>
              <a:ln w="12700" algn="ctr">
                <a:noFill/>
                <a:round/>
                <a:headEnd/>
                <a:tailEnd/>
              </a:ln>
              <a:effectLst/>
              <a:scene3d>
                <a:camera prst="orthographicFront"/>
                <a:lightRig rig="threePt" dir="t"/>
              </a:scene3d>
              <a:sp3d>
                <a:bevelT w="165100" prst="coolSlant"/>
              </a:sp3d>
            </p:spPr>
            <p:txBody>
              <a:bodyPr wrap="none" lIns="109728" tIns="54864" rIns="109728" bIns="54864" anchor="ctr"/>
              <a:lstStyle/>
              <a:p>
                <a:pPr algn="ctr" eaLnBrk="0" hangingPunct="0">
                  <a:lnSpc>
                    <a:spcPct val="90000"/>
                  </a:lnSpc>
                  <a:spcBef>
                    <a:spcPct val="30000"/>
                  </a:spcBef>
                  <a:defRPr/>
                </a:pPr>
                <a:endParaRPr lang="en-US" sz="1500" b="1" dirty="0"/>
              </a:p>
            </p:txBody>
          </p:sp>
          <p:sp>
            <p:nvSpPr>
              <p:cNvPr id="675846" name="Text Box 6"/>
              <p:cNvSpPr txBox="1">
                <a:spLocks noChangeArrowheads="1"/>
              </p:cNvSpPr>
              <p:nvPr/>
            </p:nvSpPr>
            <p:spPr bwMode="auto">
              <a:xfrm>
                <a:off x="5946566" y="2516429"/>
                <a:ext cx="2105688" cy="886397"/>
              </a:xfrm>
              <a:prstGeom prst="rect">
                <a:avLst/>
              </a:prstGeom>
              <a:grpFill/>
              <a:ln w="12700" algn="ctr">
                <a:noFill/>
                <a:miter lim="800000"/>
                <a:headEnd/>
                <a:tailEnd/>
              </a:ln>
              <a:effectLst/>
            </p:spPr>
            <p:txBody>
              <a:bodyPr>
                <a:spAutoFit/>
              </a:bodyPr>
              <a:lstStyle/>
              <a:p>
                <a:pPr algn="ctr">
                  <a:lnSpc>
                    <a:spcPct val="90000"/>
                  </a:lnSpc>
                  <a:spcBef>
                    <a:spcPct val="30000"/>
                  </a:spcBef>
                  <a:defRPr/>
                </a:pPr>
                <a:r>
                  <a:rPr lang="en-US" sz="2000" b="1" dirty="0"/>
                  <a:t>Monitor</a:t>
                </a:r>
                <a:endParaRPr lang="en-US" sz="1400" b="1" dirty="0"/>
              </a:p>
              <a:p>
                <a:pPr algn="ctr">
                  <a:lnSpc>
                    <a:spcPct val="90000"/>
                  </a:lnSpc>
                  <a:spcBef>
                    <a:spcPct val="30000"/>
                  </a:spcBef>
                  <a:defRPr/>
                </a:pPr>
                <a:r>
                  <a:rPr lang="en-US" sz="1000" dirty="0"/>
                  <a:t>Scorecards</a:t>
                </a:r>
                <a:endParaRPr lang="en-US" sz="1000" dirty="0"/>
              </a:p>
              <a:p>
                <a:pPr algn="ctr">
                  <a:lnSpc>
                    <a:spcPct val="90000"/>
                  </a:lnSpc>
                  <a:spcBef>
                    <a:spcPct val="30000"/>
                  </a:spcBef>
                  <a:defRPr/>
                </a:pPr>
                <a:r>
                  <a:rPr lang="en-US" sz="1000" dirty="0"/>
                  <a:t>Dashboards</a:t>
                </a:r>
                <a:endParaRPr lang="en-US" sz="1400" dirty="0"/>
              </a:p>
            </p:txBody>
          </p:sp>
          <p:sp>
            <p:nvSpPr>
              <p:cNvPr id="101" name="Text Box 6"/>
              <p:cNvSpPr txBox="1">
                <a:spLocks noChangeArrowheads="1"/>
              </p:cNvSpPr>
              <p:nvPr/>
            </p:nvSpPr>
            <p:spPr bwMode="auto">
              <a:xfrm>
                <a:off x="5939941" y="3556722"/>
                <a:ext cx="2105688" cy="886397"/>
              </a:xfrm>
              <a:prstGeom prst="rect">
                <a:avLst/>
              </a:prstGeom>
              <a:grpFill/>
              <a:ln w="12700" algn="ctr">
                <a:noFill/>
                <a:miter lim="800000"/>
                <a:headEnd/>
                <a:tailEnd/>
              </a:ln>
              <a:effectLst/>
            </p:spPr>
            <p:txBody>
              <a:bodyPr>
                <a:spAutoFit/>
              </a:bodyPr>
              <a:lstStyle/>
              <a:p>
                <a:pPr algn="ctr">
                  <a:lnSpc>
                    <a:spcPct val="90000"/>
                  </a:lnSpc>
                  <a:spcBef>
                    <a:spcPct val="30000"/>
                  </a:spcBef>
                  <a:defRPr/>
                </a:pPr>
                <a:r>
                  <a:rPr lang="en-US" sz="2000" b="1" dirty="0"/>
                  <a:t>Analyze</a:t>
                </a:r>
                <a:endParaRPr lang="en-US" sz="1400" b="1" dirty="0"/>
              </a:p>
              <a:p>
                <a:pPr algn="ctr">
                  <a:lnSpc>
                    <a:spcPct val="90000"/>
                  </a:lnSpc>
                  <a:spcBef>
                    <a:spcPct val="30000"/>
                  </a:spcBef>
                  <a:defRPr/>
                </a:pPr>
                <a:r>
                  <a:rPr lang="en-US" sz="1000" dirty="0"/>
                  <a:t>Ad-hoc, root-cause analysis</a:t>
                </a:r>
                <a:endParaRPr lang="en-US" sz="1400" dirty="0"/>
              </a:p>
              <a:p>
                <a:pPr algn="ctr">
                  <a:lnSpc>
                    <a:spcPct val="90000"/>
                  </a:lnSpc>
                  <a:spcBef>
                    <a:spcPct val="30000"/>
                  </a:spcBef>
                  <a:defRPr/>
                </a:pPr>
                <a:r>
                  <a:rPr lang="en-US" sz="1000" dirty="0"/>
                  <a:t>Analytics</a:t>
                </a:r>
              </a:p>
            </p:txBody>
          </p:sp>
          <p:sp>
            <p:nvSpPr>
              <p:cNvPr id="102" name="Text Box 6"/>
              <p:cNvSpPr txBox="1">
                <a:spLocks noChangeArrowheads="1"/>
              </p:cNvSpPr>
              <p:nvPr/>
            </p:nvSpPr>
            <p:spPr bwMode="auto">
              <a:xfrm>
                <a:off x="5920064" y="4742778"/>
                <a:ext cx="2105688" cy="886397"/>
              </a:xfrm>
              <a:prstGeom prst="rect">
                <a:avLst/>
              </a:prstGeom>
              <a:grpFill/>
              <a:ln w="12700" algn="ctr">
                <a:noFill/>
                <a:miter lim="800000"/>
                <a:headEnd/>
                <a:tailEnd/>
              </a:ln>
              <a:effectLst/>
            </p:spPr>
            <p:txBody>
              <a:bodyPr>
                <a:spAutoFit/>
              </a:bodyPr>
              <a:lstStyle/>
              <a:p>
                <a:pPr algn="ctr">
                  <a:lnSpc>
                    <a:spcPct val="90000"/>
                  </a:lnSpc>
                  <a:spcBef>
                    <a:spcPct val="30000"/>
                  </a:spcBef>
                  <a:defRPr/>
                </a:pPr>
                <a:r>
                  <a:rPr lang="en-US" sz="2000" b="1" dirty="0"/>
                  <a:t>Plan</a:t>
                </a:r>
                <a:endParaRPr lang="en-US" sz="1400" b="1" dirty="0"/>
              </a:p>
              <a:p>
                <a:pPr algn="ctr">
                  <a:lnSpc>
                    <a:spcPct val="90000"/>
                  </a:lnSpc>
                  <a:spcBef>
                    <a:spcPct val="30000"/>
                  </a:spcBef>
                  <a:defRPr/>
                </a:pPr>
                <a:r>
                  <a:rPr lang="en-US" sz="1000" dirty="0"/>
                  <a:t>Budgeting, Forecasting</a:t>
                </a:r>
                <a:endParaRPr lang="en-US" sz="1000" dirty="0"/>
              </a:p>
              <a:p>
                <a:pPr algn="ctr">
                  <a:lnSpc>
                    <a:spcPct val="90000"/>
                  </a:lnSpc>
                  <a:spcBef>
                    <a:spcPct val="30000"/>
                  </a:spcBef>
                  <a:defRPr/>
                </a:pPr>
                <a:r>
                  <a:rPr lang="en-US" sz="1000" dirty="0"/>
                  <a:t>Financial Intelligence</a:t>
                </a:r>
                <a:endParaRPr lang="en-US" sz="1400" dirty="0"/>
              </a:p>
            </p:txBody>
          </p:sp>
        </p:grpSp>
      </p:grpSp>
      <p:sp>
        <p:nvSpPr>
          <p:cNvPr id="101389" name="TextBox 104"/>
          <p:cNvSpPr txBox="1">
            <a:spLocks noChangeArrowheads="1"/>
          </p:cNvSpPr>
          <p:nvPr/>
        </p:nvSpPr>
        <p:spPr bwMode="auto">
          <a:xfrm>
            <a:off x="246063" y="1490663"/>
            <a:ext cx="3656012" cy="430212"/>
          </a:xfrm>
          <a:prstGeom prst="rect">
            <a:avLst/>
          </a:prstGeom>
          <a:noFill/>
          <a:ln w="9525">
            <a:noFill/>
            <a:miter lim="800000"/>
            <a:headEnd/>
            <a:tailEnd/>
          </a:ln>
        </p:spPr>
        <p:txBody>
          <a:bodyPr lIns="76197" tIns="38098" rIns="76197" bIns="38098">
            <a:spAutoFit/>
          </a:bodyPr>
          <a:lstStyle/>
          <a:p>
            <a:endParaRPr lang="pl-PL" sz="2300">
              <a:latin typeface="Segoe" pitchFamily="34" charset="0"/>
            </a:endParaRPr>
          </a:p>
        </p:txBody>
      </p:sp>
      <p:sp>
        <p:nvSpPr>
          <p:cNvPr id="106" name="AutoShape 17"/>
          <p:cNvSpPr>
            <a:spLocks noChangeArrowheads="1"/>
          </p:cNvSpPr>
          <p:nvPr/>
        </p:nvSpPr>
        <p:spPr bwMode="auto">
          <a:xfrm>
            <a:off x="213522" y="1585176"/>
            <a:ext cx="4262920" cy="549275"/>
          </a:xfrm>
          <a:prstGeom prst="roundRect">
            <a:avLst>
              <a:gd name="adj" fmla="val 16667"/>
            </a:avLst>
          </a:prstGeom>
          <a:solidFill>
            <a:srgbClr val="002060"/>
          </a:solidFill>
          <a:ln>
            <a:noFill/>
            <a:headEnd/>
            <a:tailEnd/>
          </a:ln>
          <a:effectLst>
            <a:outerShdw blurRad="190500" dist="228600" dir="2700000" algn="ctr">
              <a:srgbClr val="000000">
                <a:alpha val="30000"/>
              </a:srgbClr>
            </a:outerShdw>
          </a:effectLst>
          <a:scene3d>
            <a:camera prst="orthographicFront">
              <a:rot lat="0" lon="0" rev="0"/>
            </a:camera>
            <a:lightRig rig="glow" dir="t">
              <a:rot lat="6000000" lon="600000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wrap="none" lIns="91436" tIns="45718" rIns="91436" bIns="45718" anchor="ctr"/>
          <a:lstStyle/>
          <a:p>
            <a:pPr algn="ctr" eaLnBrk="0" hangingPunct="0">
              <a:lnSpc>
                <a:spcPct val="90000"/>
              </a:lnSpc>
              <a:defRPr/>
            </a:pPr>
            <a:r>
              <a:rPr lang="en-US" sz="1500" b="1" dirty="0">
                <a:solidFill>
                  <a:schemeClr val="tx1"/>
                </a:solidFill>
              </a:rPr>
              <a:t>Build</a:t>
            </a:r>
            <a:endParaRPr lang="en-US" sz="2300" b="1" dirty="0">
              <a:solidFill>
                <a:schemeClr val="tx1"/>
              </a:solidFill>
            </a:endParaRPr>
          </a:p>
        </p:txBody>
      </p:sp>
      <p:sp>
        <p:nvSpPr>
          <p:cNvPr id="107" name="AutoShape 17"/>
          <p:cNvSpPr>
            <a:spLocks noChangeArrowheads="1"/>
          </p:cNvSpPr>
          <p:nvPr/>
        </p:nvSpPr>
        <p:spPr bwMode="auto">
          <a:xfrm>
            <a:off x="4675223" y="1590697"/>
            <a:ext cx="4102653" cy="549275"/>
          </a:xfrm>
          <a:prstGeom prst="roundRect">
            <a:avLst>
              <a:gd name="adj" fmla="val 16667"/>
            </a:avLst>
          </a:prstGeom>
          <a:solidFill>
            <a:schemeClr val="accent2">
              <a:lumMod val="75000"/>
              <a:alpha val="92000"/>
            </a:schemeClr>
          </a:solidFill>
          <a:ln w="12700" algn="ctr">
            <a:noFill/>
            <a:round/>
            <a:headEnd/>
            <a:tailEnd/>
          </a:ln>
          <a:effectLst/>
          <a:scene3d>
            <a:camera prst="orthographicFront"/>
            <a:lightRig rig="threePt" dir="t"/>
          </a:scene3d>
          <a:sp3d>
            <a:bevelT w="165100" prst="coolSlant"/>
          </a:sp3d>
        </p:spPr>
        <p:txBody>
          <a:bodyPr wrap="none" lIns="91436" tIns="45718" rIns="91436" bIns="45718" anchor="ctr"/>
          <a:lstStyle/>
          <a:p>
            <a:pPr algn="ctr" eaLnBrk="0" hangingPunct="0">
              <a:lnSpc>
                <a:spcPct val="90000"/>
              </a:lnSpc>
              <a:spcBef>
                <a:spcPct val="30000"/>
              </a:spcBef>
              <a:defRPr/>
            </a:pPr>
            <a:r>
              <a:rPr lang="en-US" sz="1500" b="1" dirty="0"/>
              <a:t>Consume</a:t>
            </a:r>
            <a:endParaRPr lang="en-US" sz="15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758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7587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5"/>
          <p:cNvSpPr>
            <a:spLocks noGrp="1"/>
          </p:cNvSpPr>
          <p:nvPr>
            <p:ph type="ctrTitle"/>
          </p:nvPr>
        </p:nvSpPr>
        <p:spPr>
          <a:xfrm>
            <a:off x="647700" y="2125663"/>
            <a:ext cx="7675563" cy="590550"/>
          </a:xfrm>
        </p:spPr>
        <p:txBody>
          <a:bodyPr/>
          <a:lstStyle/>
          <a:p>
            <a:pPr marL="0" indent="0" eaLnBrk="1" hangingPunct="1"/>
            <a:r>
              <a:rPr lang="en-US" smtClean="0"/>
              <a:t>Product Demonstration</a:t>
            </a:r>
          </a:p>
        </p:txBody>
      </p:sp>
      <p:sp>
        <p:nvSpPr>
          <p:cNvPr id="30723" name="Subtitle 6"/>
          <p:cNvSpPr>
            <a:spLocks noGrp="1"/>
          </p:cNvSpPr>
          <p:nvPr>
            <p:ph type="subTitle" idx="1"/>
          </p:nvPr>
        </p:nvSpPr>
        <p:spPr/>
        <p:txBody>
          <a:bodyPr/>
          <a:lstStyle/>
          <a:p>
            <a:pPr eaLnBrk="1" hangingPunct="1">
              <a:defRPr/>
            </a:pPr>
            <a:endParaRPr lang="en-US" smtClean="0">
              <a:solidFill>
                <a:schemeClr val="accent1"/>
              </a:solidFill>
            </a:endParaRPr>
          </a:p>
        </p:txBody>
      </p:sp>
      <p:pic>
        <p:nvPicPr>
          <p:cNvPr id="103427" name="Picture 3" descr="BizIntel-1_r.png"/>
          <p:cNvPicPr>
            <a:picLocks noChangeAspect="1"/>
          </p:cNvPicPr>
          <p:nvPr/>
        </p:nvPicPr>
        <p:blipFill>
          <a:blip r:embed="rId2"/>
          <a:srcRect/>
          <a:stretch>
            <a:fillRect/>
          </a:stretch>
        </p:blipFill>
        <p:spPr bwMode="auto">
          <a:xfrm>
            <a:off x="4313238" y="6035675"/>
            <a:ext cx="4371975" cy="3524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brunoaz\Local Settings\Temporary Internet Files\Content.IE5\4TEV4DY3\MPj04073410000[1].jpg"/>
          <p:cNvPicPr>
            <a:picLocks noChangeAspect="1" noChangeArrowheads="1"/>
          </p:cNvPicPr>
          <p:nvPr/>
        </p:nvPicPr>
        <p:blipFill>
          <a:blip r:embed="rId2" cstate="print"/>
          <a:srcRect/>
          <a:stretch>
            <a:fillRect/>
          </a:stretch>
        </p:blipFill>
        <p:spPr bwMode="auto">
          <a:xfrm>
            <a:off x="228600" y="1219200"/>
            <a:ext cx="2362200" cy="1574186"/>
          </a:xfrm>
          <a:prstGeom prst="rect">
            <a:avLst/>
          </a:prstGeom>
          <a:noFill/>
          <a:effectLst>
            <a:glow rad="63500">
              <a:schemeClr val="accent1">
                <a:satMod val="175000"/>
                <a:alpha val="40000"/>
              </a:schemeClr>
            </a:glow>
          </a:effectLst>
          <a:scene3d>
            <a:camera prst="perspectiveContrastingRightFacing"/>
            <a:lightRig rig="threePt" dir="t"/>
          </a:scene3d>
          <a:sp3d>
            <a:bevelT/>
          </a:sp3d>
        </p:spPr>
      </p:pic>
      <p:sp>
        <p:nvSpPr>
          <p:cNvPr id="31747" name="Title 1"/>
          <p:cNvSpPr>
            <a:spLocks noGrp="1"/>
          </p:cNvSpPr>
          <p:nvPr>
            <p:ph type="title"/>
          </p:nvPr>
        </p:nvSpPr>
        <p:spPr>
          <a:xfrm>
            <a:off x="0" y="36513"/>
            <a:ext cx="8229600" cy="590550"/>
          </a:xfrm>
        </p:spPr>
        <p:txBody>
          <a:bodyPr/>
          <a:lstStyle/>
          <a:p>
            <a:pPr>
              <a:defRPr/>
            </a:pPr>
            <a:r>
              <a:rPr lang="en-US" dirty="0" smtClean="0"/>
              <a:t>AdventureWorks</a:t>
            </a:r>
          </a:p>
        </p:txBody>
      </p:sp>
      <p:sp>
        <p:nvSpPr>
          <p:cNvPr id="31748" name="Content Placeholder 2"/>
          <p:cNvSpPr>
            <a:spLocks noGrp="1"/>
          </p:cNvSpPr>
          <p:nvPr>
            <p:ph idx="1"/>
          </p:nvPr>
        </p:nvSpPr>
        <p:spPr>
          <a:xfrm>
            <a:off x="2286000" y="838200"/>
            <a:ext cx="6400800" cy="4256088"/>
          </a:xfrm>
        </p:spPr>
        <p:txBody>
          <a:bodyPr/>
          <a:lstStyle/>
          <a:p>
            <a:pPr>
              <a:buFont typeface="Wingdings" pitchFamily="2" charset="2"/>
              <a:buNone/>
              <a:defRPr/>
            </a:pPr>
            <a:endParaRPr lang="en-US" sz="1800" dirty="0" smtClean="0"/>
          </a:p>
          <a:p>
            <a:pPr>
              <a:defRPr/>
            </a:pPr>
            <a:r>
              <a:rPr lang="en-US" sz="1800" dirty="0" smtClean="0"/>
              <a:t>AdventureWorks designs and markets </a:t>
            </a:r>
            <a:r>
              <a:rPr lang="en-US" sz="1800" dirty="0" smtClean="0">
                <a:solidFill>
                  <a:schemeClr val="tx1">
                    <a:lumMod val="95000"/>
                  </a:schemeClr>
                </a:solidFill>
              </a:rPr>
              <a:t>bicycles</a:t>
            </a:r>
            <a:r>
              <a:rPr lang="en-US" sz="1800" dirty="0" smtClean="0"/>
              <a:t>, frames, components and accessories for mountain, road and touring cycling.</a:t>
            </a:r>
          </a:p>
          <a:p>
            <a:pPr>
              <a:defRPr/>
            </a:pPr>
            <a:r>
              <a:rPr lang="en-US" sz="1800" dirty="0" err="1" smtClean="0"/>
              <a:t>Contoso</a:t>
            </a:r>
            <a:r>
              <a:rPr lang="en-US" sz="1800" dirty="0" smtClean="0"/>
              <a:t> is considering PerformancePoint for integrated </a:t>
            </a:r>
            <a:r>
              <a:rPr lang="en-US" sz="1800" dirty="0" smtClean="0">
                <a:solidFill>
                  <a:srgbClr val="FFB601"/>
                </a:solidFill>
              </a:rPr>
              <a:t>monitoring, analytics and planning.</a:t>
            </a:r>
          </a:p>
          <a:p>
            <a:pPr>
              <a:buFont typeface="Wingdings" pitchFamily="2" charset="2"/>
              <a:buNone/>
              <a:defRPr/>
            </a:pPr>
            <a:endParaRPr lang="en-US" dirty="0" smtClean="0"/>
          </a:p>
          <a:p>
            <a:pPr>
              <a:defRPr/>
            </a:pPr>
            <a:endParaRPr lang="en-US" sz="1800" dirty="0" smtClean="0"/>
          </a:p>
          <a:p>
            <a:pPr>
              <a:defRPr/>
            </a:pPr>
            <a:r>
              <a:rPr lang="en-US" sz="1800" dirty="0" smtClean="0"/>
              <a:t>Jennifer, AdventureWorks’ CFO.</a:t>
            </a:r>
          </a:p>
          <a:p>
            <a:pPr>
              <a:defRPr/>
            </a:pPr>
            <a:r>
              <a:rPr lang="en-US" sz="1800" dirty="0" smtClean="0"/>
              <a:t>Business challenge: margin issues across some product categories.</a:t>
            </a:r>
          </a:p>
          <a:p>
            <a:pPr>
              <a:buFont typeface="Wingdings" pitchFamily="2" charset="2"/>
              <a:buNone/>
              <a:defRPr/>
            </a:pPr>
            <a:endParaRPr lang="en-US" sz="1800" dirty="0" smtClean="0"/>
          </a:p>
          <a:p>
            <a:pPr>
              <a:defRPr/>
            </a:pPr>
            <a:endParaRPr lang="en-US" sz="1800" dirty="0" smtClean="0"/>
          </a:p>
        </p:txBody>
      </p:sp>
      <p:pic>
        <p:nvPicPr>
          <p:cNvPr id="5" name="Rectangle 13321"/>
          <p:cNvPicPr>
            <a:picLocks noChangeAspect="1" noChangeArrowheads="1"/>
          </p:cNvPicPr>
          <p:nvPr/>
        </p:nvPicPr>
        <p:blipFill>
          <a:blip r:embed="rId3"/>
          <a:srcRect/>
          <a:stretch>
            <a:fillRect/>
          </a:stretch>
        </p:blipFill>
        <p:spPr bwMode="auto">
          <a:xfrm>
            <a:off x="685800" y="3230563"/>
            <a:ext cx="990600" cy="3001962"/>
          </a:xfrm>
          <a:prstGeom prst="rect">
            <a:avLst/>
          </a:prstGeom>
          <a:noFill/>
          <a:ln w="9525">
            <a:noFill/>
            <a:miter lim="800000"/>
            <a:headEnd/>
            <a:tailEnd/>
          </a:ln>
          <a:effectLst>
            <a:outerShdw sy="23000" kx="1199993" algn="br" rotWithShape="0">
              <a:srgbClr val="000000">
                <a:alpha val="2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a:xfrm>
            <a:off x="0" y="0"/>
            <a:ext cx="6505575" cy="530225"/>
          </a:xfrm>
        </p:spPr>
        <p:txBody>
          <a:bodyPr>
            <a:normAutofit fontScale="90000"/>
          </a:bodyPr>
          <a:lstStyle/>
          <a:p>
            <a:pPr>
              <a:defRPr/>
            </a:pPr>
            <a:r>
              <a:rPr lang="en-US" dirty="0" smtClean="0"/>
              <a:t>Demo Flow</a:t>
            </a:r>
          </a:p>
        </p:txBody>
      </p:sp>
      <p:sp>
        <p:nvSpPr>
          <p:cNvPr id="70661" name="Rectangle 5"/>
          <p:cNvSpPr>
            <a:spLocks noChangeArrowheads="1"/>
          </p:cNvSpPr>
          <p:nvPr/>
        </p:nvSpPr>
        <p:spPr bwMode="auto">
          <a:xfrm>
            <a:off x="61913" y="1771650"/>
            <a:ext cx="1512887" cy="338138"/>
          </a:xfrm>
          <a:prstGeom prst="rect">
            <a:avLst/>
          </a:prstGeom>
          <a:noFill/>
          <a:ln w="9525" algn="ctr">
            <a:noFill/>
            <a:miter lim="800000"/>
            <a:headEnd/>
            <a:tailEnd/>
          </a:ln>
        </p:spPr>
        <p:txBody>
          <a:bodyPr>
            <a:spAutoFit/>
          </a:bodyPr>
          <a:lstStyle/>
          <a:p>
            <a:pPr algn="ctr" defTabSz="114300" eaLnBrk="0" hangingPunct="0">
              <a:spcBef>
                <a:spcPct val="20000"/>
              </a:spcBef>
              <a:buFont typeface="Arial" charset="0"/>
              <a:buNone/>
            </a:pPr>
            <a:r>
              <a:rPr lang="en-US" sz="1600">
                <a:latin typeface="Calibri" pitchFamily="34" charset="0"/>
              </a:rPr>
              <a:t>Demo scenario</a:t>
            </a:r>
          </a:p>
        </p:txBody>
      </p:sp>
      <p:sp>
        <p:nvSpPr>
          <p:cNvPr id="70662" name="Line 6"/>
          <p:cNvSpPr>
            <a:spLocks noChangeShapeType="1"/>
          </p:cNvSpPr>
          <p:nvPr/>
        </p:nvSpPr>
        <p:spPr bwMode="auto">
          <a:xfrm>
            <a:off x="762000" y="2181225"/>
            <a:ext cx="0" cy="987425"/>
          </a:xfrm>
          <a:prstGeom prst="line">
            <a:avLst/>
          </a:prstGeom>
          <a:noFill/>
          <a:ln w="38100">
            <a:solidFill>
              <a:schemeClr val="tx1"/>
            </a:solidFill>
            <a:round/>
            <a:headEnd type="none" w="sm" len="sm"/>
            <a:tailEnd type="triangle" w="sm" len="sm"/>
          </a:ln>
        </p:spPr>
        <p:txBody>
          <a:bodyPr wrap="none" anchor="ctr"/>
          <a:lstStyle/>
          <a:p>
            <a:endParaRPr lang="pl-PL"/>
          </a:p>
        </p:txBody>
      </p:sp>
      <p:sp>
        <p:nvSpPr>
          <p:cNvPr id="70664" name="Rectangle 8"/>
          <p:cNvSpPr>
            <a:spLocks noChangeArrowheads="1"/>
          </p:cNvSpPr>
          <p:nvPr/>
        </p:nvSpPr>
        <p:spPr bwMode="auto">
          <a:xfrm>
            <a:off x="1066800" y="5410200"/>
            <a:ext cx="1752600" cy="633413"/>
          </a:xfrm>
          <a:prstGeom prst="rect">
            <a:avLst/>
          </a:prstGeom>
          <a:noFill/>
          <a:ln w="9525" algn="ctr">
            <a:noFill/>
            <a:miter lim="800000"/>
            <a:headEnd/>
            <a:tailEnd/>
          </a:ln>
        </p:spPr>
        <p:txBody>
          <a:bodyPr>
            <a:spAutoFit/>
          </a:bodyPr>
          <a:lstStyle/>
          <a:p>
            <a:pPr algn="ctr" defTabSz="114300" eaLnBrk="0" hangingPunct="0">
              <a:spcBef>
                <a:spcPct val="20000"/>
              </a:spcBef>
              <a:buFont typeface="Arial" charset="0"/>
              <a:buNone/>
            </a:pPr>
            <a:r>
              <a:rPr lang="en-US" sz="1600" b="1">
                <a:latin typeface="Calibri" pitchFamily="34" charset="0"/>
              </a:rPr>
              <a:t>Integration</a:t>
            </a:r>
          </a:p>
          <a:p>
            <a:pPr algn="ctr" defTabSz="114300" eaLnBrk="0" hangingPunct="0">
              <a:spcBef>
                <a:spcPct val="20000"/>
              </a:spcBef>
              <a:buFont typeface="Arial" charset="0"/>
              <a:buNone/>
            </a:pPr>
            <a:r>
              <a:rPr lang="en-US" sz="1600">
                <a:latin typeface="Calibri" pitchFamily="34" charset="0"/>
              </a:rPr>
              <a:t>Delivery in Office</a:t>
            </a:r>
          </a:p>
        </p:txBody>
      </p:sp>
      <p:sp>
        <p:nvSpPr>
          <p:cNvPr id="70665" name="Line 9"/>
          <p:cNvSpPr>
            <a:spLocks noChangeShapeType="1"/>
          </p:cNvSpPr>
          <p:nvPr/>
        </p:nvSpPr>
        <p:spPr bwMode="auto">
          <a:xfrm>
            <a:off x="1905000" y="4267200"/>
            <a:ext cx="0" cy="1143000"/>
          </a:xfrm>
          <a:prstGeom prst="line">
            <a:avLst/>
          </a:prstGeom>
          <a:noFill/>
          <a:ln w="38100">
            <a:solidFill>
              <a:schemeClr val="tx1"/>
            </a:solidFill>
            <a:round/>
            <a:headEnd type="triangle" w="sm" len="sm"/>
            <a:tailEnd type="none" w="sm" len="sm"/>
          </a:ln>
        </p:spPr>
        <p:txBody>
          <a:bodyPr wrap="none" anchor="ctr"/>
          <a:lstStyle/>
          <a:p>
            <a:endParaRPr lang="pl-PL"/>
          </a:p>
        </p:txBody>
      </p:sp>
      <p:sp>
        <p:nvSpPr>
          <p:cNvPr id="70673" name="Rectangle 17"/>
          <p:cNvSpPr>
            <a:spLocks noChangeArrowheads="1"/>
          </p:cNvSpPr>
          <p:nvPr/>
        </p:nvSpPr>
        <p:spPr bwMode="auto">
          <a:xfrm>
            <a:off x="2281238" y="1185863"/>
            <a:ext cx="1752600" cy="879475"/>
          </a:xfrm>
          <a:prstGeom prst="rect">
            <a:avLst/>
          </a:prstGeom>
          <a:noFill/>
          <a:ln w="9525" algn="ctr">
            <a:noFill/>
            <a:miter lim="800000"/>
            <a:headEnd/>
            <a:tailEnd/>
          </a:ln>
        </p:spPr>
        <p:txBody>
          <a:bodyPr>
            <a:spAutoFit/>
          </a:bodyPr>
          <a:lstStyle/>
          <a:p>
            <a:pPr algn="ctr" defTabSz="114300" eaLnBrk="0" hangingPunct="0">
              <a:spcBef>
                <a:spcPct val="20000"/>
              </a:spcBef>
              <a:buFont typeface="Arial" charset="0"/>
              <a:buNone/>
            </a:pPr>
            <a:r>
              <a:rPr lang="en-US" sz="1600" b="1">
                <a:latin typeface="Calibri" pitchFamily="34" charset="0"/>
              </a:rPr>
              <a:t>Monitoring</a:t>
            </a:r>
          </a:p>
          <a:p>
            <a:pPr algn="ctr" defTabSz="114300" eaLnBrk="0" hangingPunct="0">
              <a:spcBef>
                <a:spcPct val="20000"/>
              </a:spcBef>
              <a:buFont typeface="Arial" charset="0"/>
              <a:buNone/>
            </a:pPr>
            <a:r>
              <a:rPr lang="en-US" sz="1600">
                <a:latin typeface="Calibri" pitchFamily="34" charset="0"/>
              </a:rPr>
              <a:t>Driving accountability</a:t>
            </a:r>
          </a:p>
        </p:txBody>
      </p:sp>
      <p:sp>
        <p:nvSpPr>
          <p:cNvPr id="70674" name="Line 18"/>
          <p:cNvSpPr>
            <a:spLocks noChangeShapeType="1"/>
          </p:cNvSpPr>
          <p:nvPr/>
        </p:nvSpPr>
        <p:spPr bwMode="auto">
          <a:xfrm>
            <a:off x="3133725" y="2028825"/>
            <a:ext cx="0" cy="1143000"/>
          </a:xfrm>
          <a:prstGeom prst="line">
            <a:avLst/>
          </a:prstGeom>
          <a:noFill/>
          <a:ln w="38100">
            <a:solidFill>
              <a:schemeClr val="tx1"/>
            </a:solidFill>
            <a:round/>
            <a:headEnd type="none" w="sm" len="sm"/>
            <a:tailEnd type="triangle" w="sm" len="sm"/>
          </a:ln>
        </p:spPr>
        <p:txBody>
          <a:bodyPr wrap="none" anchor="ctr"/>
          <a:lstStyle/>
          <a:p>
            <a:endParaRPr lang="pl-PL"/>
          </a:p>
        </p:txBody>
      </p:sp>
      <p:sp>
        <p:nvSpPr>
          <p:cNvPr id="70676" name="Rectangle 20"/>
          <p:cNvSpPr>
            <a:spLocks noChangeArrowheads="1"/>
          </p:cNvSpPr>
          <p:nvPr/>
        </p:nvSpPr>
        <p:spPr bwMode="auto">
          <a:xfrm>
            <a:off x="3505200" y="5391150"/>
            <a:ext cx="1752600" cy="606425"/>
          </a:xfrm>
          <a:prstGeom prst="rect">
            <a:avLst/>
          </a:prstGeom>
          <a:noFill/>
          <a:ln w="9525" algn="ctr">
            <a:noFill/>
            <a:miter lim="800000"/>
            <a:headEnd/>
            <a:tailEnd/>
          </a:ln>
        </p:spPr>
        <p:txBody>
          <a:bodyPr>
            <a:spAutoFit/>
          </a:bodyPr>
          <a:lstStyle/>
          <a:p>
            <a:pPr marL="342900" indent="-342900" algn="ctr" defTabSz="-13873163" eaLnBrk="0" hangingPunct="0">
              <a:spcBef>
                <a:spcPct val="20000"/>
              </a:spcBef>
              <a:buFont typeface="Arial" charset="0"/>
              <a:buNone/>
            </a:pPr>
            <a:r>
              <a:rPr lang="en-US" sz="1600" b="1">
                <a:latin typeface="Calibri" pitchFamily="34" charset="0"/>
              </a:rPr>
              <a:t>Analytics</a:t>
            </a:r>
          </a:p>
          <a:p>
            <a:pPr marL="342900" indent="-342900" algn="ctr" defTabSz="-13873163" eaLnBrk="0" hangingPunct="0">
              <a:spcBef>
                <a:spcPct val="20000"/>
              </a:spcBef>
              <a:buFont typeface="Arial" charset="0"/>
              <a:buNone/>
            </a:pPr>
            <a:r>
              <a:rPr lang="en-US" sz="1600">
                <a:latin typeface="Calibri" pitchFamily="34" charset="0"/>
              </a:rPr>
              <a:t>Asking questions</a:t>
            </a:r>
          </a:p>
        </p:txBody>
      </p:sp>
      <p:sp>
        <p:nvSpPr>
          <p:cNvPr id="70678" name="Line 22"/>
          <p:cNvSpPr>
            <a:spLocks noChangeShapeType="1"/>
          </p:cNvSpPr>
          <p:nvPr/>
        </p:nvSpPr>
        <p:spPr bwMode="auto">
          <a:xfrm>
            <a:off x="4343400" y="4238625"/>
            <a:ext cx="0" cy="1143000"/>
          </a:xfrm>
          <a:prstGeom prst="line">
            <a:avLst/>
          </a:prstGeom>
          <a:noFill/>
          <a:ln w="38100">
            <a:solidFill>
              <a:schemeClr val="tx1"/>
            </a:solidFill>
            <a:round/>
            <a:headEnd type="triangle" w="sm" len="sm"/>
            <a:tailEnd type="none" w="sm" len="sm"/>
          </a:ln>
        </p:spPr>
        <p:txBody>
          <a:bodyPr wrap="none" anchor="ctr"/>
          <a:lstStyle/>
          <a:p>
            <a:endParaRPr lang="pl-PL"/>
          </a:p>
        </p:txBody>
      </p:sp>
      <p:sp>
        <p:nvSpPr>
          <p:cNvPr id="70679" name="Rectangle 23"/>
          <p:cNvSpPr>
            <a:spLocks noChangeArrowheads="1"/>
          </p:cNvSpPr>
          <p:nvPr/>
        </p:nvSpPr>
        <p:spPr bwMode="auto">
          <a:xfrm>
            <a:off x="4010025" y="1847850"/>
            <a:ext cx="2209800" cy="827088"/>
          </a:xfrm>
          <a:prstGeom prst="rect">
            <a:avLst/>
          </a:prstGeom>
          <a:noFill/>
          <a:ln w="9525" algn="ctr">
            <a:noFill/>
            <a:miter lim="800000"/>
            <a:headEnd/>
            <a:tailEnd/>
          </a:ln>
        </p:spPr>
        <p:txBody>
          <a:bodyPr>
            <a:spAutoFit/>
          </a:bodyPr>
          <a:lstStyle/>
          <a:p>
            <a:pPr algn="ctr" defTabSz="114300" eaLnBrk="0" hangingPunct="0">
              <a:spcBef>
                <a:spcPct val="20000"/>
              </a:spcBef>
              <a:buFont typeface="Arial" charset="0"/>
              <a:buNone/>
            </a:pPr>
            <a:r>
              <a:rPr lang="en-US" sz="1600" b="1">
                <a:latin typeface="Calibri" pitchFamily="34" charset="0"/>
              </a:rPr>
              <a:t>Collaboration</a:t>
            </a:r>
          </a:p>
          <a:p>
            <a:pPr algn="ctr" defTabSz="114300" eaLnBrk="0" hangingPunct="0">
              <a:spcBef>
                <a:spcPct val="20000"/>
              </a:spcBef>
              <a:buFont typeface="Arial" charset="0"/>
              <a:buNone/>
            </a:pPr>
            <a:r>
              <a:rPr lang="en-US" sz="1600">
                <a:latin typeface="Calibri" pitchFamily="34" charset="0"/>
              </a:rPr>
              <a:t>More than just numbers</a:t>
            </a:r>
          </a:p>
        </p:txBody>
      </p:sp>
      <p:sp>
        <p:nvSpPr>
          <p:cNvPr id="70682" name="Rectangle 26"/>
          <p:cNvSpPr>
            <a:spLocks noChangeArrowheads="1"/>
          </p:cNvSpPr>
          <p:nvPr/>
        </p:nvSpPr>
        <p:spPr bwMode="auto">
          <a:xfrm>
            <a:off x="4867275" y="4695825"/>
            <a:ext cx="1752600" cy="879475"/>
          </a:xfrm>
          <a:prstGeom prst="rect">
            <a:avLst/>
          </a:prstGeom>
          <a:noFill/>
          <a:ln w="9525" algn="ctr">
            <a:noFill/>
            <a:miter lim="800000"/>
            <a:headEnd/>
            <a:tailEnd/>
          </a:ln>
        </p:spPr>
        <p:txBody>
          <a:bodyPr>
            <a:spAutoFit/>
          </a:bodyPr>
          <a:lstStyle/>
          <a:p>
            <a:pPr algn="ctr" defTabSz="114300" eaLnBrk="0" hangingPunct="0">
              <a:spcBef>
                <a:spcPct val="20000"/>
              </a:spcBef>
              <a:buFont typeface="Arial" charset="0"/>
              <a:buNone/>
            </a:pPr>
            <a:r>
              <a:rPr lang="en-US" sz="1600" b="1">
                <a:latin typeface="Calibri" pitchFamily="34" charset="0"/>
              </a:rPr>
              <a:t>Planning</a:t>
            </a:r>
          </a:p>
          <a:p>
            <a:pPr algn="ctr" defTabSz="114300" eaLnBrk="0" hangingPunct="0">
              <a:spcBef>
                <a:spcPct val="20000"/>
              </a:spcBef>
              <a:buFont typeface="Arial" charset="0"/>
              <a:buNone/>
            </a:pPr>
            <a:r>
              <a:rPr lang="en-US" sz="1600">
                <a:latin typeface="Calibri" pitchFamily="34" charset="0"/>
              </a:rPr>
              <a:t>Integrated experience</a:t>
            </a:r>
          </a:p>
        </p:txBody>
      </p:sp>
      <p:sp>
        <p:nvSpPr>
          <p:cNvPr id="70685" name="Rectangle 29"/>
          <p:cNvSpPr>
            <a:spLocks noChangeArrowheads="1"/>
          </p:cNvSpPr>
          <p:nvPr/>
        </p:nvSpPr>
        <p:spPr bwMode="auto">
          <a:xfrm>
            <a:off x="5532438" y="1495425"/>
            <a:ext cx="1752600" cy="336550"/>
          </a:xfrm>
          <a:prstGeom prst="rect">
            <a:avLst/>
          </a:prstGeom>
          <a:noFill/>
          <a:ln w="9525" algn="ctr">
            <a:noFill/>
            <a:miter lim="800000"/>
            <a:headEnd/>
            <a:tailEnd/>
          </a:ln>
        </p:spPr>
        <p:txBody>
          <a:bodyPr>
            <a:spAutoFit/>
          </a:bodyPr>
          <a:lstStyle/>
          <a:p>
            <a:pPr algn="ctr" eaLnBrk="0" hangingPunct="0"/>
            <a:r>
              <a:rPr lang="en-US" sz="1600" b="1">
                <a:latin typeface="Calibri" pitchFamily="34" charset="0"/>
              </a:rPr>
              <a:t>Q&amp;A</a:t>
            </a:r>
          </a:p>
        </p:txBody>
      </p:sp>
      <p:sp>
        <p:nvSpPr>
          <p:cNvPr id="70686" name="Line 30"/>
          <p:cNvSpPr>
            <a:spLocks noChangeShapeType="1"/>
          </p:cNvSpPr>
          <p:nvPr/>
        </p:nvSpPr>
        <p:spPr bwMode="auto">
          <a:xfrm>
            <a:off x="6400800" y="1876425"/>
            <a:ext cx="0" cy="1295400"/>
          </a:xfrm>
          <a:prstGeom prst="line">
            <a:avLst/>
          </a:prstGeom>
          <a:noFill/>
          <a:ln w="38100">
            <a:solidFill>
              <a:schemeClr val="tx1"/>
            </a:solidFill>
            <a:round/>
            <a:headEnd type="none" w="sm" len="sm"/>
            <a:tailEnd type="triangle" w="sm" len="sm"/>
          </a:ln>
        </p:spPr>
        <p:txBody>
          <a:bodyPr wrap="none" anchor="ctr"/>
          <a:lstStyle/>
          <a:p>
            <a:endParaRPr lang="pl-PL"/>
          </a:p>
        </p:txBody>
      </p:sp>
      <p:sp>
        <p:nvSpPr>
          <p:cNvPr id="70660" name="AutoShape 4"/>
          <p:cNvSpPr>
            <a:spLocks noChangeArrowheads="1"/>
          </p:cNvSpPr>
          <p:nvPr/>
        </p:nvSpPr>
        <p:spPr bwMode="auto">
          <a:xfrm>
            <a:off x="609600" y="2798763"/>
            <a:ext cx="8077200" cy="1828800"/>
          </a:xfrm>
          <a:prstGeom prst="rightArrow">
            <a:avLst>
              <a:gd name="adj1" fmla="val 51565"/>
              <a:gd name="adj2" fmla="val 77742"/>
            </a:avLst>
          </a:prstGeom>
          <a:gradFill rotWithShape="1">
            <a:gsLst>
              <a:gs pos="0">
                <a:srgbClr val="777777">
                  <a:alpha val="81000"/>
                </a:srgbClr>
              </a:gs>
              <a:gs pos="100000">
                <a:srgbClr val="6600FF">
                  <a:alpha val="53000"/>
                </a:srgbClr>
              </a:gs>
            </a:gsLst>
            <a:lin ang="0" scaled="1"/>
          </a:gradFill>
          <a:ln w="25400" algn="ctr">
            <a:solidFill>
              <a:schemeClr val="tx1"/>
            </a:solidFill>
            <a:miter lim="800000"/>
            <a:headEnd type="none" w="sm" len="sm"/>
            <a:tailEnd type="none" w="sm" len="sm"/>
          </a:ln>
          <a:effectLst>
            <a:outerShdw blurRad="76200" dist="12700" dir="2700000" sy="-23000" kx="-800400" algn="bl" rotWithShape="0">
              <a:prstClr val="black">
                <a:alpha val="20000"/>
              </a:prstClr>
            </a:outerShdw>
          </a:effectLst>
        </p:spPr>
        <p:txBody>
          <a:bodyPr wrap="none" anchor="ctr"/>
          <a:lstStyle/>
          <a:p>
            <a:pPr>
              <a:defRPr/>
            </a:pPr>
            <a:endParaRPr lang="en-US"/>
          </a:p>
        </p:txBody>
      </p:sp>
      <p:sp>
        <p:nvSpPr>
          <p:cNvPr id="105487" name="Line 7"/>
          <p:cNvSpPr>
            <a:spLocks noChangeShapeType="1"/>
          </p:cNvSpPr>
          <p:nvPr/>
        </p:nvSpPr>
        <p:spPr bwMode="auto">
          <a:xfrm>
            <a:off x="762000" y="3248025"/>
            <a:ext cx="0" cy="914400"/>
          </a:xfrm>
          <a:prstGeom prst="line">
            <a:avLst/>
          </a:prstGeom>
          <a:noFill/>
          <a:ln w="38100">
            <a:solidFill>
              <a:schemeClr val="bg1"/>
            </a:solidFill>
            <a:round/>
            <a:headEnd type="none" w="sm" len="sm"/>
            <a:tailEnd type="none" w="sm" len="sm"/>
          </a:ln>
        </p:spPr>
        <p:txBody>
          <a:bodyPr wrap="none" anchor="ctr"/>
          <a:lstStyle/>
          <a:p>
            <a:endParaRPr lang="pl-PL"/>
          </a:p>
        </p:txBody>
      </p:sp>
      <p:sp>
        <p:nvSpPr>
          <p:cNvPr id="105488" name="Line 10"/>
          <p:cNvSpPr>
            <a:spLocks noChangeShapeType="1"/>
          </p:cNvSpPr>
          <p:nvPr/>
        </p:nvSpPr>
        <p:spPr bwMode="auto">
          <a:xfrm>
            <a:off x="1905000" y="3248025"/>
            <a:ext cx="0" cy="914400"/>
          </a:xfrm>
          <a:prstGeom prst="line">
            <a:avLst/>
          </a:prstGeom>
          <a:noFill/>
          <a:ln w="38100">
            <a:solidFill>
              <a:schemeClr val="bg1"/>
            </a:solidFill>
            <a:round/>
            <a:headEnd type="none" w="sm" len="sm"/>
            <a:tailEnd type="none" w="sm" len="sm"/>
          </a:ln>
        </p:spPr>
        <p:txBody>
          <a:bodyPr wrap="none" anchor="ctr"/>
          <a:lstStyle/>
          <a:p>
            <a:endParaRPr lang="pl-PL"/>
          </a:p>
        </p:txBody>
      </p:sp>
      <p:sp>
        <p:nvSpPr>
          <p:cNvPr id="105489" name="Line 11"/>
          <p:cNvSpPr>
            <a:spLocks noChangeShapeType="1"/>
          </p:cNvSpPr>
          <p:nvPr/>
        </p:nvSpPr>
        <p:spPr bwMode="auto">
          <a:xfrm>
            <a:off x="2514600" y="3248025"/>
            <a:ext cx="0" cy="914400"/>
          </a:xfrm>
          <a:prstGeom prst="line">
            <a:avLst/>
          </a:prstGeom>
          <a:noFill/>
          <a:ln w="38100">
            <a:solidFill>
              <a:schemeClr val="bg1"/>
            </a:solidFill>
            <a:round/>
            <a:headEnd type="none" w="sm" len="sm"/>
            <a:tailEnd type="none" w="sm" len="sm"/>
          </a:ln>
        </p:spPr>
        <p:txBody>
          <a:bodyPr wrap="none" anchor="ctr"/>
          <a:lstStyle/>
          <a:p>
            <a:endParaRPr lang="pl-PL"/>
          </a:p>
        </p:txBody>
      </p:sp>
      <p:sp>
        <p:nvSpPr>
          <p:cNvPr id="105490" name="Line 15"/>
          <p:cNvSpPr>
            <a:spLocks noChangeShapeType="1"/>
          </p:cNvSpPr>
          <p:nvPr/>
        </p:nvSpPr>
        <p:spPr bwMode="auto">
          <a:xfrm>
            <a:off x="1295400" y="3248025"/>
            <a:ext cx="0" cy="914400"/>
          </a:xfrm>
          <a:prstGeom prst="line">
            <a:avLst/>
          </a:prstGeom>
          <a:noFill/>
          <a:ln w="38100">
            <a:solidFill>
              <a:schemeClr val="bg1"/>
            </a:solidFill>
            <a:round/>
            <a:headEnd type="none" w="sm" len="sm"/>
            <a:tailEnd type="none" w="sm" len="sm"/>
          </a:ln>
        </p:spPr>
        <p:txBody>
          <a:bodyPr wrap="none" anchor="ctr"/>
          <a:lstStyle/>
          <a:p>
            <a:endParaRPr lang="pl-PL"/>
          </a:p>
        </p:txBody>
      </p:sp>
      <p:sp>
        <p:nvSpPr>
          <p:cNvPr id="105491" name="Line 16"/>
          <p:cNvSpPr>
            <a:spLocks noChangeShapeType="1"/>
          </p:cNvSpPr>
          <p:nvPr/>
        </p:nvSpPr>
        <p:spPr bwMode="auto">
          <a:xfrm>
            <a:off x="3124200" y="3248025"/>
            <a:ext cx="0" cy="914400"/>
          </a:xfrm>
          <a:prstGeom prst="line">
            <a:avLst/>
          </a:prstGeom>
          <a:noFill/>
          <a:ln w="38100">
            <a:solidFill>
              <a:schemeClr val="bg1"/>
            </a:solidFill>
            <a:round/>
            <a:headEnd type="none" w="sm" len="sm"/>
            <a:tailEnd type="none" w="sm" len="sm"/>
          </a:ln>
        </p:spPr>
        <p:txBody>
          <a:bodyPr wrap="none" anchor="ctr"/>
          <a:lstStyle/>
          <a:p>
            <a:endParaRPr lang="pl-PL"/>
          </a:p>
        </p:txBody>
      </p:sp>
      <p:sp>
        <p:nvSpPr>
          <p:cNvPr id="105492" name="Line 19"/>
          <p:cNvSpPr>
            <a:spLocks noChangeShapeType="1"/>
          </p:cNvSpPr>
          <p:nvPr/>
        </p:nvSpPr>
        <p:spPr bwMode="auto">
          <a:xfrm>
            <a:off x="3733800" y="3248025"/>
            <a:ext cx="0" cy="914400"/>
          </a:xfrm>
          <a:prstGeom prst="line">
            <a:avLst/>
          </a:prstGeom>
          <a:noFill/>
          <a:ln w="38100">
            <a:solidFill>
              <a:schemeClr val="bg1"/>
            </a:solidFill>
            <a:round/>
            <a:headEnd type="none" w="sm" len="sm"/>
            <a:tailEnd type="none" w="sm" len="sm"/>
          </a:ln>
        </p:spPr>
        <p:txBody>
          <a:bodyPr wrap="none" anchor="ctr"/>
          <a:lstStyle/>
          <a:p>
            <a:endParaRPr lang="pl-PL"/>
          </a:p>
        </p:txBody>
      </p:sp>
      <p:sp>
        <p:nvSpPr>
          <p:cNvPr id="105493" name="Line 21"/>
          <p:cNvSpPr>
            <a:spLocks noChangeShapeType="1"/>
          </p:cNvSpPr>
          <p:nvPr/>
        </p:nvSpPr>
        <p:spPr bwMode="auto">
          <a:xfrm>
            <a:off x="4343400" y="3248025"/>
            <a:ext cx="0" cy="914400"/>
          </a:xfrm>
          <a:prstGeom prst="line">
            <a:avLst/>
          </a:prstGeom>
          <a:noFill/>
          <a:ln w="38100">
            <a:solidFill>
              <a:schemeClr val="bg1"/>
            </a:solidFill>
            <a:round/>
            <a:headEnd type="none" w="sm" len="sm"/>
            <a:tailEnd type="none" w="sm" len="sm"/>
          </a:ln>
        </p:spPr>
        <p:txBody>
          <a:bodyPr wrap="none" anchor="ctr"/>
          <a:lstStyle/>
          <a:p>
            <a:endParaRPr lang="pl-PL"/>
          </a:p>
        </p:txBody>
      </p:sp>
      <p:sp>
        <p:nvSpPr>
          <p:cNvPr id="105494" name="Line 24"/>
          <p:cNvSpPr>
            <a:spLocks noChangeShapeType="1"/>
          </p:cNvSpPr>
          <p:nvPr/>
        </p:nvSpPr>
        <p:spPr bwMode="auto">
          <a:xfrm>
            <a:off x="5029200" y="3248025"/>
            <a:ext cx="0" cy="914400"/>
          </a:xfrm>
          <a:prstGeom prst="line">
            <a:avLst/>
          </a:prstGeom>
          <a:noFill/>
          <a:ln w="38100">
            <a:solidFill>
              <a:schemeClr val="bg1"/>
            </a:solidFill>
            <a:round/>
            <a:headEnd type="none" w="sm" len="sm"/>
            <a:tailEnd type="none" w="sm" len="sm"/>
          </a:ln>
        </p:spPr>
        <p:txBody>
          <a:bodyPr wrap="none" anchor="ctr"/>
          <a:lstStyle/>
          <a:p>
            <a:endParaRPr lang="pl-PL"/>
          </a:p>
        </p:txBody>
      </p:sp>
      <p:sp>
        <p:nvSpPr>
          <p:cNvPr id="70681" name="Line 25"/>
          <p:cNvSpPr>
            <a:spLocks noChangeShapeType="1"/>
          </p:cNvSpPr>
          <p:nvPr/>
        </p:nvSpPr>
        <p:spPr bwMode="auto">
          <a:xfrm flipH="1">
            <a:off x="5029200" y="2714625"/>
            <a:ext cx="0" cy="452438"/>
          </a:xfrm>
          <a:prstGeom prst="line">
            <a:avLst/>
          </a:prstGeom>
          <a:noFill/>
          <a:ln w="38100">
            <a:solidFill>
              <a:schemeClr val="tx1"/>
            </a:solidFill>
            <a:round/>
            <a:headEnd type="none" w="sm" len="sm"/>
            <a:tailEnd type="triangle" w="sm" len="sm"/>
          </a:ln>
        </p:spPr>
        <p:txBody>
          <a:bodyPr wrap="none" anchor="ctr"/>
          <a:lstStyle/>
          <a:p>
            <a:endParaRPr lang="pl-PL"/>
          </a:p>
        </p:txBody>
      </p:sp>
      <p:sp>
        <p:nvSpPr>
          <p:cNvPr id="105496" name="Line 27"/>
          <p:cNvSpPr>
            <a:spLocks noChangeShapeType="1"/>
          </p:cNvSpPr>
          <p:nvPr/>
        </p:nvSpPr>
        <p:spPr bwMode="auto">
          <a:xfrm>
            <a:off x="5715000" y="3248025"/>
            <a:ext cx="0" cy="914400"/>
          </a:xfrm>
          <a:prstGeom prst="line">
            <a:avLst/>
          </a:prstGeom>
          <a:noFill/>
          <a:ln w="38100">
            <a:solidFill>
              <a:schemeClr val="bg1"/>
            </a:solidFill>
            <a:round/>
            <a:headEnd type="none" w="sm" len="sm"/>
            <a:tailEnd type="none" w="sm" len="sm"/>
          </a:ln>
        </p:spPr>
        <p:txBody>
          <a:bodyPr wrap="none" anchor="ctr"/>
          <a:lstStyle/>
          <a:p>
            <a:endParaRPr lang="pl-PL"/>
          </a:p>
        </p:txBody>
      </p:sp>
      <p:sp>
        <p:nvSpPr>
          <p:cNvPr id="70684" name="Line 28"/>
          <p:cNvSpPr>
            <a:spLocks noChangeShapeType="1"/>
          </p:cNvSpPr>
          <p:nvPr/>
        </p:nvSpPr>
        <p:spPr bwMode="auto">
          <a:xfrm>
            <a:off x="5715000" y="4238625"/>
            <a:ext cx="0" cy="457200"/>
          </a:xfrm>
          <a:prstGeom prst="line">
            <a:avLst/>
          </a:prstGeom>
          <a:noFill/>
          <a:ln w="38100">
            <a:solidFill>
              <a:schemeClr val="tx1"/>
            </a:solidFill>
            <a:round/>
            <a:headEnd type="triangle" w="sm" len="sm"/>
            <a:tailEnd type="none" w="sm" len="sm"/>
          </a:ln>
        </p:spPr>
        <p:txBody>
          <a:bodyPr wrap="none" anchor="ctr"/>
          <a:lstStyle/>
          <a:p>
            <a:endParaRPr lang="pl-PL"/>
          </a:p>
        </p:txBody>
      </p:sp>
      <p:sp>
        <p:nvSpPr>
          <p:cNvPr id="105498" name="Line 31"/>
          <p:cNvSpPr>
            <a:spLocks noChangeShapeType="1"/>
          </p:cNvSpPr>
          <p:nvPr/>
        </p:nvSpPr>
        <p:spPr bwMode="auto">
          <a:xfrm>
            <a:off x="6400800" y="3248025"/>
            <a:ext cx="0" cy="914400"/>
          </a:xfrm>
          <a:prstGeom prst="line">
            <a:avLst/>
          </a:prstGeom>
          <a:noFill/>
          <a:ln w="38100">
            <a:solidFill>
              <a:schemeClr val="bg1"/>
            </a:solidFill>
            <a:round/>
            <a:headEnd type="none" w="sm" len="sm"/>
            <a:tailEnd type="none" w="sm" len="sm"/>
          </a:ln>
        </p:spPr>
        <p:txBody>
          <a:bodyPr wrap="none" anchor="ctr"/>
          <a:lstStyle/>
          <a:p>
            <a:endParaRPr lang="pl-PL"/>
          </a:p>
        </p:txBody>
      </p:sp>
      <p:sp>
        <p:nvSpPr>
          <p:cNvPr id="70688" name="Text Box 32"/>
          <p:cNvSpPr txBox="1">
            <a:spLocks noChangeArrowheads="1"/>
          </p:cNvSpPr>
          <p:nvPr/>
        </p:nvSpPr>
        <p:spPr bwMode="auto">
          <a:xfrm>
            <a:off x="7315200" y="3552825"/>
            <a:ext cx="914400" cy="366713"/>
          </a:xfrm>
          <a:prstGeom prst="rect">
            <a:avLst/>
          </a:prstGeom>
          <a:noFill/>
          <a:ln w="12700" algn="ctr">
            <a:noFill/>
            <a:miter lim="800000"/>
            <a:headEnd type="none" w="sm" len="sm"/>
            <a:tailEnd type="none" w="sm" len="sm"/>
          </a:ln>
        </p:spPr>
        <p:txBody>
          <a:bodyPr>
            <a:spAutoFit/>
          </a:bodyPr>
          <a:lstStyle/>
          <a:p>
            <a:pPr eaLnBrk="0" hangingPunct="0">
              <a:spcBef>
                <a:spcPct val="50000"/>
              </a:spcBef>
            </a:pPr>
            <a:r>
              <a:rPr lang="en-US" b="1">
                <a:latin typeface="Segoe" pitchFamily="34" charset="0"/>
              </a:rPr>
              <a:t>END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0661"/>
                                        </p:tgtEl>
                                        <p:attrNameLst>
                                          <p:attrName>style.visibility</p:attrName>
                                        </p:attrNameLst>
                                      </p:cBhvr>
                                      <p:to>
                                        <p:strVal val="visible"/>
                                      </p:to>
                                    </p:set>
                                    <p:anim calcmode="lin" valueType="num">
                                      <p:cBhvr additive="base">
                                        <p:cTn id="7" dur="500" fill="hold"/>
                                        <p:tgtEl>
                                          <p:spTgt spid="70661"/>
                                        </p:tgtEl>
                                        <p:attrNameLst>
                                          <p:attrName>ppt_x</p:attrName>
                                        </p:attrNameLst>
                                      </p:cBhvr>
                                      <p:tavLst>
                                        <p:tav tm="0">
                                          <p:val>
                                            <p:strVal val="#ppt_x"/>
                                          </p:val>
                                        </p:tav>
                                        <p:tav tm="100000">
                                          <p:val>
                                            <p:strVal val="#ppt_x"/>
                                          </p:val>
                                        </p:tav>
                                      </p:tavLst>
                                    </p:anim>
                                    <p:anim calcmode="lin" valueType="num">
                                      <p:cBhvr additive="base">
                                        <p:cTn id="8" dur="500" fill="hold"/>
                                        <p:tgtEl>
                                          <p:spTgt spid="7066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0662"/>
                                        </p:tgtEl>
                                        <p:attrNameLst>
                                          <p:attrName>style.visibility</p:attrName>
                                        </p:attrNameLst>
                                      </p:cBhvr>
                                      <p:to>
                                        <p:strVal val="visible"/>
                                      </p:to>
                                    </p:set>
                                    <p:anim calcmode="lin" valueType="num">
                                      <p:cBhvr additive="base">
                                        <p:cTn id="11" dur="500" fill="hold"/>
                                        <p:tgtEl>
                                          <p:spTgt spid="70662"/>
                                        </p:tgtEl>
                                        <p:attrNameLst>
                                          <p:attrName>ppt_x</p:attrName>
                                        </p:attrNameLst>
                                      </p:cBhvr>
                                      <p:tavLst>
                                        <p:tav tm="0">
                                          <p:val>
                                            <p:strVal val="#ppt_x"/>
                                          </p:val>
                                        </p:tav>
                                        <p:tav tm="100000">
                                          <p:val>
                                            <p:strVal val="#ppt_x"/>
                                          </p:val>
                                        </p:tav>
                                      </p:tavLst>
                                    </p:anim>
                                    <p:anim calcmode="lin" valueType="num">
                                      <p:cBhvr additive="base">
                                        <p:cTn id="12" dur="500" fill="hold"/>
                                        <p:tgtEl>
                                          <p:spTgt spid="70662"/>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0664"/>
                                        </p:tgtEl>
                                        <p:attrNameLst>
                                          <p:attrName>style.visibility</p:attrName>
                                        </p:attrNameLst>
                                      </p:cBhvr>
                                      <p:to>
                                        <p:strVal val="visible"/>
                                      </p:to>
                                    </p:set>
                                    <p:anim calcmode="lin" valueType="num">
                                      <p:cBhvr additive="base">
                                        <p:cTn id="17" dur="500" fill="hold"/>
                                        <p:tgtEl>
                                          <p:spTgt spid="70664"/>
                                        </p:tgtEl>
                                        <p:attrNameLst>
                                          <p:attrName>ppt_x</p:attrName>
                                        </p:attrNameLst>
                                      </p:cBhvr>
                                      <p:tavLst>
                                        <p:tav tm="0">
                                          <p:val>
                                            <p:strVal val="#ppt_x"/>
                                          </p:val>
                                        </p:tav>
                                        <p:tav tm="100000">
                                          <p:val>
                                            <p:strVal val="#ppt_x"/>
                                          </p:val>
                                        </p:tav>
                                      </p:tavLst>
                                    </p:anim>
                                    <p:anim calcmode="lin" valueType="num">
                                      <p:cBhvr additive="base">
                                        <p:cTn id="18" dur="500" fill="hold"/>
                                        <p:tgtEl>
                                          <p:spTgt spid="7066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0665"/>
                                        </p:tgtEl>
                                        <p:attrNameLst>
                                          <p:attrName>style.visibility</p:attrName>
                                        </p:attrNameLst>
                                      </p:cBhvr>
                                      <p:to>
                                        <p:strVal val="visible"/>
                                      </p:to>
                                    </p:set>
                                    <p:anim calcmode="lin" valueType="num">
                                      <p:cBhvr additive="base">
                                        <p:cTn id="21" dur="500" fill="hold"/>
                                        <p:tgtEl>
                                          <p:spTgt spid="70665"/>
                                        </p:tgtEl>
                                        <p:attrNameLst>
                                          <p:attrName>ppt_x</p:attrName>
                                        </p:attrNameLst>
                                      </p:cBhvr>
                                      <p:tavLst>
                                        <p:tav tm="0">
                                          <p:val>
                                            <p:strVal val="#ppt_x"/>
                                          </p:val>
                                        </p:tav>
                                        <p:tav tm="100000">
                                          <p:val>
                                            <p:strVal val="#ppt_x"/>
                                          </p:val>
                                        </p:tav>
                                      </p:tavLst>
                                    </p:anim>
                                    <p:anim calcmode="lin" valueType="num">
                                      <p:cBhvr additive="base">
                                        <p:cTn id="22" dur="500" fill="hold"/>
                                        <p:tgtEl>
                                          <p:spTgt spid="70665"/>
                                        </p:tgtEl>
                                        <p:attrNameLst>
                                          <p:attrName>ppt_y</p:attrName>
                                        </p:attrNameLst>
                                      </p:cBhvr>
                                      <p:tavLst>
                                        <p:tav tm="0">
                                          <p:val>
                                            <p:strVal val="1+#ppt_h/2"/>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70679"/>
                                        </p:tgtEl>
                                        <p:attrNameLst>
                                          <p:attrName>style.visibility</p:attrName>
                                        </p:attrNameLst>
                                      </p:cBhvr>
                                      <p:to>
                                        <p:strVal val="visible"/>
                                      </p:to>
                                    </p:set>
                                    <p:anim calcmode="lin" valueType="num">
                                      <p:cBhvr additive="base">
                                        <p:cTn id="25" dur="500" fill="hold"/>
                                        <p:tgtEl>
                                          <p:spTgt spid="70679"/>
                                        </p:tgtEl>
                                        <p:attrNameLst>
                                          <p:attrName>ppt_x</p:attrName>
                                        </p:attrNameLst>
                                      </p:cBhvr>
                                      <p:tavLst>
                                        <p:tav tm="0">
                                          <p:val>
                                            <p:strVal val="#ppt_x"/>
                                          </p:val>
                                        </p:tav>
                                        <p:tav tm="100000">
                                          <p:val>
                                            <p:strVal val="#ppt_x"/>
                                          </p:val>
                                        </p:tav>
                                      </p:tavLst>
                                    </p:anim>
                                    <p:anim calcmode="lin" valueType="num">
                                      <p:cBhvr additive="base">
                                        <p:cTn id="26" dur="500" fill="hold"/>
                                        <p:tgtEl>
                                          <p:spTgt spid="70679"/>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70681"/>
                                        </p:tgtEl>
                                        <p:attrNameLst>
                                          <p:attrName>style.visibility</p:attrName>
                                        </p:attrNameLst>
                                      </p:cBhvr>
                                      <p:to>
                                        <p:strVal val="visible"/>
                                      </p:to>
                                    </p:set>
                                    <p:anim calcmode="lin" valueType="num">
                                      <p:cBhvr additive="base">
                                        <p:cTn id="29" dur="500" fill="hold"/>
                                        <p:tgtEl>
                                          <p:spTgt spid="70681"/>
                                        </p:tgtEl>
                                        <p:attrNameLst>
                                          <p:attrName>ppt_x</p:attrName>
                                        </p:attrNameLst>
                                      </p:cBhvr>
                                      <p:tavLst>
                                        <p:tav tm="0">
                                          <p:val>
                                            <p:strVal val="#ppt_x"/>
                                          </p:val>
                                        </p:tav>
                                        <p:tav tm="100000">
                                          <p:val>
                                            <p:strVal val="#ppt_x"/>
                                          </p:val>
                                        </p:tav>
                                      </p:tavLst>
                                    </p:anim>
                                    <p:anim calcmode="lin" valueType="num">
                                      <p:cBhvr additive="base">
                                        <p:cTn id="30" dur="500" fill="hold"/>
                                        <p:tgtEl>
                                          <p:spTgt spid="70681"/>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nodeType="clickEffect">
                                  <p:stCondLst>
                                    <p:cond delay="0"/>
                                  </p:stCondLst>
                                  <p:childTnLst>
                                    <p:set>
                                      <p:cBhvr>
                                        <p:cTn id="34" dur="1" fill="hold">
                                          <p:stCondLst>
                                            <p:cond delay="0"/>
                                          </p:stCondLst>
                                        </p:cTn>
                                        <p:tgtEl>
                                          <p:spTgt spid="70673"/>
                                        </p:tgtEl>
                                        <p:attrNameLst>
                                          <p:attrName>style.visibility</p:attrName>
                                        </p:attrNameLst>
                                      </p:cBhvr>
                                      <p:to>
                                        <p:strVal val="visible"/>
                                      </p:to>
                                    </p:set>
                                    <p:anim calcmode="lin" valueType="num">
                                      <p:cBhvr additive="base">
                                        <p:cTn id="35" dur="500" fill="hold"/>
                                        <p:tgtEl>
                                          <p:spTgt spid="70673"/>
                                        </p:tgtEl>
                                        <p:attrNameLst>
                                          <p:attrName>ppt_x</p:attrName>
                                        </p:attrNameLst>
                                      </p:cBhvr>
                                      <p:tavLst>
                                        <p:tav tm="0">
                                          <p:val>
                                            <p:strVal val="#ppt_x"/>
                                          </p:val>
                                        </p:tav>
                                        <p:tav tm="100000">
                                          <p:val>
                                            <p:strVal val="#ppt_x"/>
                                          </p:val>
                                        </p:tav>
                                      </p:tavLst>
                                    </p:anim>
                                    <p:anim calcmode="lin" valueType="num">
                                      <p:cBhvr additive="base">
                                        <p:cTn id="36" dur="500" fill="hold"/>
                                        <p:tgtEl>
                                          <p:spTgt spid="7067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70674"/>
                                        </p:tgtEl>
                                        <p:attrNameLst>
                                          <p:attrName>style.visibility</p:attrName>
                                        </p:attrNameLst>
                                      </p:cBhvr>
                                      <p:to>
                                        <p:strVal val="visible"/>
                                      </p:to>
                                    </p:set>
                                    <p:anim calcmode="lin" valueType="num">
                                      <p:cBhvr additive="base">
                                        <p:cTn id="39" dur="500" fill="hold"/>
                                        <p:tgtEl>
                                          <p:spTgt spid="70674"/>
                                        </p:tgtEl>
                                        <p:attrNameLst>
                                          <p:attrName>ppt_x</p:attrName>
                                        </p:attrNameLst>
                                      </p:cBhvr>
                                      <p:tavLst>
                                        <p:tav tm="0">
                                          <p:val>
                                            <p:strVal val="#ppt_x"/>
                                          </p:val>
                                        </p:tav>
                                        <p:tav tm="100000">
                                          <p:val>
                                            <p:strVal val="#ppt_x"/>
                                          </p:val>
                                        </p:tav>
                                      </p:tavLst>
                                    </p:anim>
                                    <p:anim calcmode="lin" valueType="num">
                                      <p:cBhvr additive="base">
                                        <p:cTn id="40" dur="500" fill="hold"/>
                                        <p:tgtEl>
                                          <p:spTgt spid="70674"/>
                                        </p:tgtEl>
                                        <p:attrNameLst>
                                          <p:attrName>ppt_y</p:attrName>
                                        </p:attrNameLst>
                                      </p:cBhvr>
                                      <p:tavLst>
                                        <p:tav tm="0">
                                          <p:val>
                                            <p:strVal val="0-#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0676"/>
                                        </p:tgtEl>
                                        <p:attrNameLst>
                                          <p:attrName>style.visibility</p:attrName>
                                        </p:attrNameLst>
                                      </p:cBhvr>
                                      <p:to>
                                        <p:strVal val="visible"/>
                                      </p:to>
                                    </p:set>
                                    <p:anim calcmode="lin" valueType="num">
                                      <p:cBhvr additive="base">
                                        <p:cTn id="43" dur="500" fill="hold"/>
                                        <p:tgtEl>
                                          <p:spTgt spid="70676"/>
                                        </p:tgtEl>
                                        <p:attrNameLst>
                                          <p:attrName>ppt_x</p:attrName>
                                        </p:attrNameLst>
                                      </p:cBhvr>
                                      <p:tavLst>
                                        <p:tav tm="0">
                                          <p:val>
                                            <p:strVal val="#ppt_x"/>
                                          </p:val>
                                        </p:tav>
                                        <p:tav tm="100000">
                                          <p:val>
                                            <p:strVal val="#ppt_x"/>
                                          </p:val>
                                        </p:tav>
                                      </p:tavLst>
                                    </p:anim>
                                    <p:anim calcmode="lin" valueType="num">
                                      <p:cBhvr additive="base">
                                        <p:cTn id="44" dur="500" fill="hold"/>
                                        <p:tgtEl>
                                          <p:spTgt spid="7067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0678"/>
                                        </p:tgtEl>
                                        <p:attrNameLst>
                                          <p:attrName>style.visibility</p:attrName>
                                        </p:attrNameLst>
                                      </p:cBhvr>
                                      <p:to>
                                        <p:strVal val="visible"/>
                                      </p:to>
                                    </p:set>
                                    <p:anim calcmode="lin" valueType="num">
                                      <p:cBhvr additive="base">
                                        <p:cTn id="47" dur="500" fill="hold"/>
                                        <p:tgtEl>
                                          <p:spTgt spid="70678"/>
                                        </p:tgtEl>
                                        <p:attrNameLst>
                                          <p:attrName>ppt_x</p:attrName>
                                        </p:attrNameLst>
                                      </p:cBhvr>
                                      <p:tavLst>
                                        <p:tav tm="0">
                                          <p:val>
                                            <p:strVal val="#ppt_x"/>
                                          </p:val>
                                        </p:tav>
                                        <p:tav tm="100000">
                                          <p:val>
                                            <p:strVal val="#ppt_x"/>
                                          </p:val>
                                        </p:tav>
                                      </p:tavLst>
                                    </p:anim>
                                    <p:anim calcmode="lin" valueType="num">
                                      <p:cBhvr additive="base">
                                        <p:cTn id="48" dur="500" fill="hold"/>
                                        <p:tgtEl>
                                          <p:spTgt spid="7067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0682"/>
                                        </p:tgtEl>
                                        <p:attrNameLst>
                                          <p:attrName>style.visibility</p:attrName>
                                        </p:attrNameLst>
                                      </p:cBhvr>
                                      <p:to>
                                        <p:strVal val="visible"/>
                                      </p:to>
                                    </p:set>
                                    <p:anim calcmode="lin" valueType="num">
                                      <p:cBhvr additive="base">
                                        <p:cTn id="51" dur="500" fill="hold"/>
                                        <p:tgtEl>
                                          <p:spTgt spid="70682"/>
                                        </p:tgtEl>
                                        <p:attrNameLst>
                                          <p:attrName>ppt_x</p:attrName>
                                        </p:attrNameLst>
                                      </p:cBhvr>
                                      <p:tavLst>
                                        <p:tav tm="0">
                                          <p:val>
                                            <p:strVal val="#ppt_x"/>
                                          </p:val>
                                        </p:tav>
                                        <p:tav tm="100000">
                                          <p:val>
                                            <p:strVal val="#ppt_x"/>
                                          </p:val>
                                        </p:tav>
                                      </p:tavLst>
                                    </p:anim>
                                    <p:anim calcmode="lin" valueType="num">
                                      <p:cBhvr additive="base">
                                        <p:cTn id="52" dur="500" fill="hold"/>
                                        <p:tgtEl>
                                          <p:spTgt spid="7068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0684"/>
                                        </p:tgtEl>
                                        <p:attrNameLst>
                                          <p:attrName>style.visibility</p:attrName>
                                        </p:attrNameLst>
                                      </p:cBhvr>
                                      <p:to>
                                        <p:strVal val="visible"/>
                                      </p:to>
                                    </p:set>
                                    <p:anim calcmode="lin" valueType="num">
                                      <p:cBhvr additive="base">
                                        <p:cTn id="55" dur="500" fill="hold"/>
                                        <p:tgtEl>
                                          <p:spTgt spid="70684"/>
                                        </p:tgtEl>
                                        <p:attrNameLst>
                                          <p:attrName>ppt_x</p:attrName>
                                        </p:attrNameLst>
                                      </p:cBhvr>
                                      <p:tavLst>
                                        <p:tav tm="0">
                                          <p:val>
                                            <p:strVal val="#ppt_x"/>
                                          </p:val>
                                        </p:tav>
                                        <p:tav tm="100000">
                                          <p:val>
                                            <p:strVal val="#ppt_x"/>
                                          </p:val>
                                        </p:tav>
                                      </p:tavLst>
                                    </p:anim>
                                    <p:anim calcmode="lin" valueType="num">
                                      <p:cBhvr additive="base">
                                        <p:cTn id="56" dur="500" fill="hold"/>
                                        <p:tgtEl>
                                          <p:spTgt spid="7068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nodeType="clickEffect">
                                  <p:stCondLst>
                                    <p:cond delay="0"/>
                                  </p:stCondLst>
                                  <p:childTnLst>
                                    <p:set>
                                      <p:cBhvr>
                                        <p:cTn id="60" dur="1" fill="hold">
                                          <p:stCondLst>
                                            <p:cond delay="0"/>
                                          </p:stCondLst>
                                        </p:cTn>
                                        <p:tgtEl>
                                          <p:spTgt spid="70685"/>
                                        </p:tgtEl>
                                        <p:attrNameLst>
                                          <p:attrName>style.visibility</p:attrName>
                                        </p:attrNameLst>
                                      </p:cBhvr>
                                      <p:to>
                                        <p:strVal val="visible"/>
                                      </p:to>
                                    </p:set>
                                    <p:anim calcmode="lin" valueType="num">
                                      <p:cBhvr additive="base">
                                        <p:cTn id="61" dur="500" fill="hold"/>
                                        <p:tgtEl>
                                          <p:spTgt spid="70685"/>
                                        </p:tgtEl>
                                        <p:attrNameLst>
                                          <p:attrName>ppt_x</p:attrName>
                                        </p:attrNameLst>
                                      </p:cBhvr>
                                      <p:tavLst>
                                        <p:tav tm="0">
                                          <p:val>
                                            <p:strVal val="#ppt_x"/>
                                          </p:val>
                                        </p:tav>
                                        <p:tav tm="100000">
                                          <p:val>
                                            <p:strVal val="#ppt_x"/>
                                          </p:val>
                                        </p:tav>
                                      </p:tavLst>
                                    </p:anim>
                                    <p:anim calcmode="lin" valueType="num">
                                      <p:cBhvr additive="base">
                                        <p:cTn id="62" dur="500" fill="hold"/>
                                        <p:tgtEl>
                                          <p:spTgt spid="7068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70686"/>
                                        </p:tgtEl>
                                        <p:attrNameLst>
                                          <p:attrName>style.visibility</p:attrName>
                                        </p:attrNameLst>
                                      </p:cBhvr>
                                      <p:to>
                                        <p:strVal val="visible"/>
                                      </p:to>
                                    </p:set>
                                    <p:anim calcmode="lin" valueType="num">
                                      <p:cBhvr additive="base">
                                        <p:cTn id="65" dur="500" fill="hold"/>
                                        <p:tgtEl>
                                          <p:spTgt spid="70686"/>
                                        </p:tgtEl>
                                        <p:attrNameLst>
                                          <p:attrName>ppt_x</p:attrName>
                                        </p:attrNameLst>
                                      </p:cBhvr>
                                      <p:tavLst>
                                        <p:tav tm="0">
                                          <p:val>
                                            <p:strVal val="#ppt_x"/>
                                          </p:val>
                                        </p:tav>
                                        <p:tav tm="100000">
                                          <p:val>
                                            <p:strVal val="#ppt_x"/>
                                          </p:val>
                                        </p:tav>
                                      </p:tavLst>
                                    </p:anim>
                                    <p:anim calcmode="lin" valueType="num">
                                      <p:cBhvr additive="base">
                                        <p:cTn id="66" dur="500" fill="hold"/>
                                        <p:tgtEl>
                                          <p:spTgt spid="70686"/>
                                        </p:tgtEl>
                                        <p:attrNameLst>
                                          <p:attrName>ppt_y</p:attrName>
                                        </p:attrNameLst>
                                      </p:cBhvr>
                                      <p:tavLst>
                                        <p:tav tm="0">
                                          <p:val>
                                            <p:strVal val="0-#ppt_h/2"/>
                                          </p:val>
                                        </p:tav>
                                        <p:tav tm="100000">
                                          <p:val>
                                            <p:strVal val="#ppt_y"/>
                                          </p:val>
                                        </p:tav>
                                      </p:tavLst>
                                    </p:anim>
                                  </p:childTnLst>
                                </p:cTn>
                              </p:par>
                            </p:childTnLst>
                          </p:cTn>
                        </p:par>
                        <p:par>
                          <p:cTn id="67" fill="hold">
                            <p:stCondLst>
                              <p:cond delay="500"/>
                            </p:stCondLst>
                            <p:childTnLst>
                              <p:par>
                                <p:cTn id="68" presetID="1" presetClass="entr" presetSubtype="0" fill="hold" grpId="0" nodeType="afterEffect">
                                  <p:stCondLst>
                                    <p:cond delay="0"/>
                                  </p:stCondLst>
                                  <p:childTnLst>
                                    <p:set>
                                      <p:cBhvr>
                                        <p:cTn id="69" dur="1" fill="hold">
                                          <p:stCondLst>
                                            <p:cond delay="0"/>
                                          </p:stCondLst>
                                        </p:cTn>
                                        <p:tgtEl>
                                          <p:spTgt spid="706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p:bldP spid="70662" grpId="0" animBg="1"/>
      <p:bldP spid="70665" grpId="0" animBg="1"/>
      <p:bldP spid="70674" grpId="0" animBg="1"/>
      <p:bldP spid="70678" grpId="0" animBg="1"/>
      <p:bldP spid="70686" grpId="0" animBg="1"/>
      <p:bldP spid="70681" grpId="0" animBg="1"/>
      <p:bldP spid="70684" grpId="0" animBg="1"/>
      <p:bldP spid="7068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5"/>
          <p:cNvSpPr>
            <a:spLocks noGrp="1"/>
          </p:cNvSpPr>
          <p:nvPr>
            <p:ph type="ctrTitle"/>
          </p:nvPr>
        </p:nvSpPr>
        <p:spPr>
          <a:xfrm>
            <a:off x="647700" y="2125663"/>
            <a:ext cx="7675563" cy="590550"/>
          </a:xfrm>
        </p:spPr>
        <p:txBody>
          <a:bodyPr/>
          <a:lstStyle/>
          <a:p>
            <a:pPr marL="0" indent="0" eaLnBrk="1" hangingPunct="1"/>
            <a:r>
              <a:rPr lang="en-US" smtClean="0"/>
              <a:t>External Resources</a:t>
            </a:r>
          </a:p>
        </p:txBody>
      </p:sp>
      <p:sp>
        <p:nvSpPr>
          <p:cNvPr id="33795" name="Subtitle 6"/>
          <p:cNvSpPr>
            <a:spLocks noGrp="1"/>
          </p:cNvSpPr>
          <p:nvPr>
            <p:ph type="subTitle" idx="1"/>
          </p:nvPr>
        </p:nvSpPr>
        <p:spPr/>
        <p:txBody>
          <a:bodyPr/>
          <a:lstStyle/>
          <a:p>
            <a:pPr eaLnBrk="1" hangingPunct="1">
              <a:defRPr/>
            </a:pPr>
            <a:endParaRPr lang="en-US" smtClean="0">
              <a:solidFill>
                <a:schemeClr val="accent1"/>
              </a:solidFill>
            </a:endParaRPr>
          </a:p>
        </p:txBody>
      </p:sp>
      <p:pic>
        <p:nvPicPr>
          <p:cNvPr id="106499" name="Picture 3" descr="BizIntel-1_r.png"/>
          <p:cNvPicPr>
            <a:picLocks noChangeAspect="1"/>
          </p:cNvPicPr>
          <p:nvPr/>
        </p:nvPicPr>
        <p:blipFill>
          <a:blip r:embed="rId2"/>
          <a:srcRect/>
          <a:stretch>
            <a:fillRect/>
          </a:stretch>
        </p:blipFill>
        <p:spPr bwMode="auto">
          <a:xfrm>
            <a:off x="4313238" y="6035675"/>
            <a:ext cx="4371975" cy="3524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5601" name="Group 26"/>
          <p:cNvGrpSpPr>
            <a:grpSpLocks/>
          </p:cNvGrpSpPr>
          <p:nvPr/>
        </p:nvGrpSpPr>
        <p:grpSpPr bwMode="auto">
          <a:xfrm>
            <a:off x="1905000" y="1223963"/>
            <a:ext cx="6499225" cy="4737100"/>
            <a:chOff x="1982788" y="1643063"/>
            <a:chExt cx="6500812" cy="4737049"/>
          </a:xfrm>
        </p:grpSpPr>
        <p:pic>
          <p:nvPicPr>
            <p:cNvPr id="25620" name="Rectangle 19482"/>
            <p:cNvPicPr>
              <a:picLocks noChangeAspect="1" noChangeArrowheads="1"/>
            </p:cNvPicPr>
            <p:nvPr/>
          </p:nvPicPr>
          <p:blipFill>
            <a:blip r:embed="rId4"/>
            <a:srcRect/>
            <a:stretch>
              <a:fillRect/>
            </a:stretch>
          </p:blipFill>
          <p:spPr bwMode="auto">
            <a:xfrm>
              <a:off x="1982788" y="1643063"/>
              <a:ext cx="6492875" cy="1574800"/>
            </a:xfrm>
            <a:prstGeom prst="rect">
              <a:avLst/>
            </a:prstGeom>
            <a:noFill/>
            <a:ln w="9525">
              <a:noFill/>
              <a:miter lim="800000"/>
              <a:headEnd/>
              <a:tailEnd/>
            </a:ln>
          </p:spPr>
        </p:pic>
        <p:pic>
          <p:nvPicPr>
            <p:cNvPr id="25621" name="Rectangle 19483"/>
            <p:cNvPicPr>
              <a:picLocks noChangeAspect="1" noChangeArrowheads="1"/>
            </p:cNvPicPr>
            <p:nvPr/>
          </p:nvPicPr>
          <p:blipFill>
            <a:blip r:embed="rId4"/>
            <a:srcRect/>
            <a:stretch>
              <a:fillRect/>
            </a:stretch>
          </p:blipFill>
          <p:spPr bwMode="auto">
            <a:xfrm>
              <a:off x="1982788" y="3109897"/>
              <a:ext cx="6492875" cy="1574800"/>
            </a:xfrm>
            <a:prstGeom prst="rect">
              <a:avLst/>
            </a:prstGeom>
            <a:noFill/>
            <a:ln w="9525">
              <a:noFill/>
              <a:miter lim="800000"/>
              <a:headEnd/>
              <a:tailEnd/>
            </a:ln>
          </p:spPr>
        </p:pic>
        <p:pic>
          <p:nvPicPr>
            <p:cNvPr id="25622" name="Rectangle 19484"/>
            <p:cNvPicPr>
              <a:picLocks noChangeAspect="1" noChangeArrowheads="1"/>
            </p:cNvPicPr>
            <p:nvPr/>
          </p:nvPicPr>
          <p:blipFill>
            <a:blip r:embed="rId5"/>
            <a:srcRect/>
            <a:stretch>
              <a:fillRect/>
            </a:stretch>
          </p:blipFill>
          <p:spPr bwMode="auto">
            <a:xfrm>
              <a:off x="1982788" y="4492627"/>
              <a:ext cx="6500812" cy="1887485"/>
            </a:xfrm>
            <a:prstGeom prst="rect">
              <a:avLst/>
            </a:prstGeom>
            <a:noFill/>
            <a:ln w="9525">
              <a:noFill/>
              <a:miter lim="800000"/>
              <a:headEnd/>
              <a:tailEnd/>
            </a:ln>
          </p:spPr>
        </p:pic>
      </p:grpSp>
      <p:pic>
        <p:nvPicPr>
          <p:cNvPr id="25602" name="Rectangle 19458"/>
          <p:cNvPicPr>
            <a:picLocks noChangeAspect="1" noChangeArrowheads="1"/>
          </p:cNvPicPr>
          <p:nvPr/>
        </p:nvPicPr>
        <p:blipFill>
          <a:blip r:embed="rId6"/>
          <a:srcRect/>
          <a:stretch>
            <a:fillRect/>
          </a:stretch>
        </p:blipFill>
        <p:spPr bwMode="auto">
          <a:xfrm>
            <a:off x="325438" y="2325688"/>
            <a:ext cx="900112" cy="2249487"/>
          </a:xfrm>
          <a:prstGeom prst="rect">
            <a:avLst/>
          </a:prstGeom>
          <a:noFill/>
          <a:ln w="9525">
            <a:noFill/>
            <a:miter lim="800000"/>
            <a:headEnd/>
            <a:tailEnd/>
          </a:ln>
        </p:spPr>
      </p:pic>
      <p:sp>
        <p:nvSpPr>
          <p:cNvPr id="25603" name="Rectangle 1294341"/>
          <p:cNvSpPr>
            <a:spLocks noChangeArrowheads="1"/>
          </p:cNvSpPr>
          <p:nvPr/>
        </p:nvSpPr>
        <p:spPr bwMode="auto">
          <a:xfrm>
            <a:off x="3581400" y="2900363"/>
            <a:ext cx="3232150" cy="590550"/>
          </a:xfrm>
          <a:prstGeom prst="rect">
            <a:avLst/>
          </a:prstGeom>
          <a:noFill/>
          <a:ln w="9525" algn="ctr">
            <a:noFill/>
            <a:miter lim="800000"/>
            <a:headEnd/>
            <a:tailEnd/>
          </a:ln>
        </p:spPr>
        <p:txBody>
          <a:bodyPr anchor="ctr">
            <a:spAutoFit/>
          </a:bodyPr>
          <a:lstStyle/>
          <a:p>
            <a:pPr algn="ctr">
              <a:lnSpc>
                <a:spcPct val="90000"/>
              </a:lnSpc>
            </a:pPr>
            <a:r>
              <a:rPr lang="en-US" b="1">
                <a:latin typeface="Segoe" pitchFamily="34" charset="0"/>
                <a:cs typeface="Arial" charset="0"/>
              </a:rPr>
              <a:t>Office SharePoint Server 2007</a:t>
            </a:r>
            <a:endParaRPr lang="en-US" b="1"/>
          </a:p>
        </p:txBody>
      </p:sp>
      <p:sp>
        <p:nvSpPr>
          <p:cNvPr id="25604" name="Rectangle 1294342"/>
          <p:cNvSpPr>
            <a:spLocks noChangeArrowheads="1"/>
          </p:cNvSpPr>
          <p:nvPr/>
        </p:nvSpPr>
        <p:spPr bwMode="auto">
          <a:xfrm>
            <a:off x="2514600" y="5262563"/>
            <a:ext cx="4867275" cy="369887"/>
          </a:xfrm>
          <a:prstGeom prst="rect">
            <a:avLst/>
          </a:prstGeom>
          <a:noFill/>
          <a:ln w="9525" algn="ctr">
            <a:noFill/>
            <a:miter lim="800000"/>
            <a:headEnd/>
            <a:tailEnd/>
          </a:ln>
        </p:spPr>
        <p:txBody>
          <a:bodyPr anchor="ctr">
            <a:spAutoFit/>
          </a:bodyPr>
          <a:lstStyle/>
          <a:p>
            <a:pPr algn="ctr">
              <a:lnSpc>
                <a:spcPct val="90000"/>
              </a:lnSpc>
            </a:pPr>
            <a:r>
              <a:rPr lang="en-US" sz="2000" b="1">
                <a:latin typeface="Segoe" pitchFamily="34" charset="0"/>
                <a:cs typeface="Arial" charset="0"/>
              </a:rPr>
              <a:t>SQL Server 2005 </a:t>
            </a:r>
            <a:endParaRPr lang="en-US" b="1">
              <a:latin typeface="Segoe" pitchFamily="34" charset="0"/>
            </a:endParaRPr>
          </a:p>
        </p:txBody>
      </p:sp>
      <p:sp>
        <p:nvSpPr>
          <p:cNvPr id="25605" name="Rectangle 1294343"/>
          <p:cNvSpPr>
            <a:spLocks noChangeArrowheads="1"/>
          </p:cNvSpPr>
          <p:nvPr/>
        </p:nvSpPr>
        <p:spPr bwMode="auto">
          <a:xfrm>
            <a:off x="2057400" y="4271963"/>
            <a:ext cx="2057400" cy="839787"/>
          </a:xfrm>
          <a:prstGeom prst="rect">
            <a:avLst/>
          </a:prstGeom>
          <a:noFill/>
          <a:ln w="9525" algn="ctr">
            <a:noFill/>
            <a:miter lim="800000"/>
            <a:headEnd/>
            <a:tailEnd/>
          </a:ln>
        </p:spPr>
        <p:txBody>
          <a:bodyPr anchor="ctr">
            <a:spAutoFit/>
          </a:bodyPr>
          <a:lstStyle/>
          <a:p>
            <a:pPr algn="ctr">
              <a:lnSpc>
                <a:spcPct val="90000"/>
              </a:lnSpc>
            </a:pPr>
            <a:r>
              <a:rPr lang="en-US" b="1">
                <a:latin typeface="Segoe" pitchFamily="34" charset="0"/>
                <a:cs typeface="Arial" charset="0"/>
              </a:rPr>
              <a:t>SQL Server 2005 Integration Services</a:t>
            </a:r>
            <a:endParaRPr lang="en-US" b="1">
              <a:latin typeface="Segoe" pitchFamily="34" charset="0"/>
            </a:endParaRPr>
          </a:p>
        </p:txBody>
      </p:sp>
      <p:sp>
        <p:nvSpPr>
          <p:cNvPr id="25606" name="Rectangle 1294345"/>
          <p:cNvSpPr>
            <a:spLocks noChangeArrowheads="1"/>
          </p:cNvSpPr>
          <p:nvPr/>
        </p:nvSpPr>
        <p:spPr bwMode="auto">
          <a:xfrm>
            <a:off x="6172200" y="4271963"/>
            <a:ext cx="2078038" cy="839787"/>
          </a:xfrm>
          <a:prstGeom prst="rect">
            <a:avLst/>
          </a:prstGeom>
          <a:noFill/>
          <a:ln w="9525" algn="ctr">
            <a:noFill/>
            <a:miter lim="800000"/>
            <a:headEnd/>
            <a:tailEnd/>
          </a:ln>
        </p:spPr>
        <p:txBody>
          <a:bodyPr anchor="ctr">
            <a:spAutoFit/>
          </a:bodyPr>
          <a:lstStyle/>
          <a:p>
            <a:pPr algn="ctr">
              <a:lnSpc>
                <a:spcPct val="90000"/>
              </a:lnSpc>
            </a:pPr>
            <a:r>
              <a:rPr lang="en-US" b="1">
                <a:latin typeface="Segoe" pitchFamily="34" charset="0"/>
                <a:cs typeface="Arial" charset="0"/>
              </a:rPr>
              <a:t>SQL Server 2005 Reporting Services</a:t>
            </a:r>
            <a:endParaRPr lang="en-US" b="1">
              <a:latin typeface="Segoe" pitchFamily="34" charset="0"/>
            </a:endParaRPr>
          </a:p>
        </p:txBody>
      </p:sp>
      <p:sp>
        <p:nvSpPr>
          <p:cNvPr id="25607" name="Straight Connector 19463"/>
          <p:cNvSpPr>
            <a:spLocks noChangeShapeType="1"/>
          </p:cNvSpPr>
          <p:nvPr/>
        </p:nvSpPr>
        <p:spPr bwMode="auto">
          <a:xfrm>
            <a:off x="4257675" y="7677150"/>
            <a:ext cx="457200" cy="0"/>
          </a:xfrm>
          <a:prstGeom prst="line">
            <a:avLst/>
          </a:prstGeom>
          <a:noFill/>
          <a:ln w="9525">
            <a:noFill/>
            <a:round/>
            <a:headEnd/>
            <a:tailEnd/>
          </a:ln>
        </p:spPr>
        <p:txBody>
          <a:bodyPr>
            <a:spAutoFit/>
          </a:bodyPr>
          <a:lstStyle/>
          <a:p>
            <a:endParaRPr lang="pl-PL"/>
          </a:p>
        </p:txBody>
      </p:sp>
      <p:sp>
        <p:nvSpPr>
          <p:cNvPr id="25608" name="TextBox 1294361"/>
          <p:cNvSpPr txBox="1">
            <a:spLocks noChangeArrowheads="1"/>
          </p:cNvSpPr>
          <p:nvPr/>
        </p:nvSpPr>
        <p:spPr bwMode="auto">
          <a:xfrm>
            <a:off x="341313" y="4852988"/>
            <a:ext cx="998537" cy="584200"/>
          </a:xfrm>
          <a:prstGeom prst="rect">
            <a:avLst/>
          </a:prstGeom>
          <a:noFill/>
          <a:ln w="9525" algn="ctr">
            <a:noFill/>
            <a:miter lim="800000"/>
            <a:headEnd/>
            <a:tailEnd/>
          </a:ln>
        </p:spPr>
        <p:txBody>
          <a:bodyPr>
            <a:spAutoFit/>
          </a:bodyPr>
          <a:lstStyle/>
          <a:p>
            <a:pPr algn="ctr"/>
            <a:r>
              <a:rPr lang="en-US" sz="1600">
                <a:cs typeface="Arial" charset="0"/>
              </a:rPr>
              <a:t>BI</a:t>
            </a:r>
            <a:endParaRPr lang="en-US"/>
          </a:p>
          <a:p>
            <a:pPr algn="ctr"/>
            <a:r>
              <a:rPr lang="en-US" sz="1600">
                <a:cs typeface="Arial" charset="0"/>
              </a:rPr>
              <a:t>Platform</a:t>
            </a:r>
          </a:p>
        </p:txBody>
      </p:sp>
      <p:sp>
        <p:nvSpPr>
          <p:cNvPr id="25609" name="TextBox 1294363"/>
          <p:cNvSpPr txBox="1">
            <a:spLocks noChangeArrowheads="1"/>
          </p:cNvSpPr>
          <p:nvPr/>
        </p:nvSpPr>
        <p:spPr bwMode="auto">
          <a:xfrm>
            <a:off x="152400" y="1487488"/>
            <a:ext cx="1382713" cy="830262"/>
          </a:xfrm>
          <a:prstGeom prst="rect">
            <a:avLst/>
          </a:prstGeom>
          <a:noFill/>
          <a:ln w="9525" algn="ctr">
            <a:noFill/>
            <a:miter lim="800000"/>
            <a:headEnd/>
            <a:tailEnd/>
          </a:ln>
        </p:spPr>
        <p:txBody>
          <a:bodyPr wrap="none">
            <a:spAutoFit/>
          </a:bodyPr>
          <a:lstStyle/>
          <a:p>
            <a:pPr algn="ctr"/>
            <a:r>
              <a:rPr lang="en-US" sz="1600">
                <a:cs typeface="Arial" charset="0"/>
              </a:rPr>
              <a:t>Performance </a:t>
            </a:r>
            <a:endParaRPr lang="en-US"/>
          </a:p>
          <a:p>
            <a:pPr algn="ctr"/>
            <a:r>
              <a:rPr lang="en-US" sz="1600">
                <a:cs typeface="Arial" charset="0"/>
              </a:rPr>
              <a:t>Management</a:t>
            </a:r>
          </a:p>
          <a:p>
            <a:pPr algn="ctr"/>
            <a:r>
              <a:rPr lang="en-US" sz="1600">
                <a:cs typeface="Arial" charset="0"/>
              </a:rPr>
              <a:t>Applications</a:t>
            </a:r>
          </a:p>
        </p:txBody>
      </p:sp>
      <p:sp>
        <p:nvSpPr>
          <p:cNvPr id="22539" name="Shape 1294371"/>
          <p:cNvSpPr>
            <a:spLocks noGrp="1" noChangeArrowheads="1"/>
          </p:cNvSpPr>
          <p:nvPr>
            <p:ph type="title" idx="4294967295"/>
          </p:nvPr>
        </p:nvSpPr>
        <p:spPr>
          <a:xfrm>
            <a:off x="0" y="0"/>
            <a:ext cx="8393113" cy="868363"/>
          </a:xfrm>
        </p:spPr>
        <p:txBody>
          <a:bodyPr/>
          <a:lstStyle/>
          <a:p>
            <a:pPr eaLnBrk="1" hangingPunct="1">
              <a:defRPr/>
            </a:pPr>
            <a:r>
              <a:rPr lang="en-US" sz="3200" smtClean="0"/>
              <a:t>Microsoft Business Intelligence</a:t>
            </a:r>
            <a:r>
              <a:rPr lang="en-US" sz="2400" smtClean="0"/>
              <a:t/>
            </a:r>
            <a:br>
              <a:rPr lang="en-US" sz="2400" smtClean="0"/>
            </a:br>
            <a:endParaRPr lang="en-US" sz="2400" smtClean="0"/>
          </a:p>
        </p:txBody>
      </p:sp>
      <p:sp>
        <p:nvSpPr>
          <p:cNvPr id="58417" name="Rectangle 58416"/>
          <p:cNvSpPr>
            <a:spLocks noChangeArrowheads="1"/>
          </p:cNvSpPr>
          <p:nvPr/>
        </p:nvSpPr>
        <p:spPr bwMode="auto">
          <a:xfrm>
            <a:off x="2057400" y="5186363"/>
            <a:ext cx="6089650" cy="42862"/>
          </a:xfrm>
          <a:prstGeom prst="rect">
            <a:avLst/>
          </a:prstGeom>
          <a:gradFill rotWithShape="0">
            <a:gsLst>
              <a:gs pos="0">
                <a:schemeClr val="tx1">
                  <a:gamma/>
                  <a:tint val="0"/>
                  <a:invGamma/>
                  <a:alpha val="0"/>
                </a:schemeClr>
              </a:gs>
              <a:gs pos="50000">
                <a:schemeClr val="tx1"/>
              </a:gs>
              <a:gs pos="100000">
                <a:schemeClr val="tx1">
                  <a:gamma/>
                  <a:tint val="0"/>
                  <a:invGamma/>
                  <a:alpha val="0"/>
                </a:schemeClr>
              </a:gs>
            </a:gsLst>
            <a:lin ang="0" scaled="1"/>
          </a:gradFill>
          <a:ln w="12700" cap="flat" cmpd="sng" algn="ctr">
            <a:noFill/>
            <a:prstDash val="solid"/>
            <a:miter lim="800000"/>
            <a:headEnd type="none" w="med" len="med"/>
            <a:tailEnd type="none" w="med" len="med"/>
          </a:ln>
          <a:effectLst/>
        </p:spPr>
        <p:txBody>
          <a:bodyPr wrap="none" anchor="ctr"/>
          <a:lstStyle/>
          <a:p>
            <a:pPr algn="ctr" eaLnBrk="0" hangingPunct="0">
              <a:defRPr/>
            </a:pPr>
            <a:endParaRPr lang="en-US" b="1">
              <a:solidFill>
                <a:schemeClr val="bg1"/>
              </a:solidFill>
            </a:endParaRPr>
          </a:p>
        </p:txBody>
      </p:sp>
      <p:grpSp>
        <p:nvGrpSpPr>
          <p:cNvPr id="25612" name="Group 27"/>
          <p:cNvGrpSpPr>
            <a:grpSpLocks/>
          </p:cNvGrpSpPr>
          <p:nvPr/>
        </p:nvGrpSpPr>
        <p:grpSpPr bwMode="auto">
          <a:xfrm>
            <a:off x="4114800" y="3433763"/>
            <a:ext cx="2054225" cy="2003425"/>
            <a:chOff x="4288034" y="3838553"/>
            <a:chExt cx="2053560" cy="2003419"/>
          </a:xfrm>
        </p:grpSpPr>
        <p:sp>
          <p:nvSpPr>
            <p:cNvPr id="25616" name="Rectangle 1294344"/>
            <p:cNvSpPr>
              <a:spLocks noChangeArrowheads="1"/>
            </p:cNvSpPr>
            <p:nvPr/>
          </p:nvSpPr>
          <p:spPr bwMode="auto">
            <a:xfrm>
              <a:off x="4364209" y="4676750"/>
              <a:ext cx="1936123" cy="840227"/>
            </a:xfrm>
            <a:prstGeom prst="rect">
              <a:avLst/>
            </a:prstGeom>
            <a:noFill/>
            <a:ln w="9525" algn="ctr">
              <a:noFill/>
              <a:miter lim="800000"/>
              <a:headEnd/>
              <a:tailEnd/>
            </a:ln>
          </p:spPr>
          <p:txBody>
            <a:bodyPr anchor="ctr">
              <a:spAutoFit/>
            </a:bodyPr>
            <a:lstStyle/>
            <a:p>
              <a:pPr algn="ctr">
                <a:lnSpc>
                  <a:spcPct val="90000"/>
                </a:lnSpc>
              </a:pPr>
              <a:r>
                <a:rPr lang="en-US" b="1">
                  <a:latin typeface="Segoe" pitchFamily="34" charset="0"/>
                  <a:cs typeface="Arial" charset="0"/>
                </a:rPr>
                <a:t>SQL Server 2005 Analysis Services</a:t>
              </a:r>
              <a:endParaRPr lang="en-US" b="1">
                <a:latin typeface="Segoe" pitchFamily="34" charset="0"/>
              </a:endParaRPr>
            </a:p>
          </p:txBody>
        </p:sp>
        <p:sp>
          <p:nvSpPr>
            <p:cNvPr id="25617" name="Rectangle 1294347"/>
            <p:cNvSpPr>
              <a:spLocks noChangeArrowheads="1"/>
            </p:cNvSpPr>
            <p:nvPr/>
          </p:nvSpPr>
          <p:spPr bwMode="auto">
            <a:xfrm>
              <a:off x="4364209" y="3914753"/>
              <a:ext cx="1925015" cy="590929"/>
            </a:xfrm>
            <a:prstGeom prst="rect">
              <a:avLst/>
            </a:prstGeom>
            <a:noFill/>
            <a:ln w="9525" algn="ctr">
              <a:noFill/>
              <a:miter lim="800000"/>
              <a:headEnd/>
              <a:tailEnd/>
            </a:ln>
          </p:spPr>
          <p:txBody>
            <a:bodyPr anchor="ctr">
              <a:spAutoFit/>
            </a:bodyPr>
            <a:lstStyle/>
            <a:p>
              <a:pPr algn="ctr">
                <a:lnSpc>
                  <a:spcPct val="90000"/>
                </a:lnSpc>
              </a:pPr>
              <a:r>
                <a:rPr lang="en-US" b="1">
                  <a:latin typeface="Segoe" pitchFamily="34" charset="0"/>
                  <a:cs typeface="Arial" charset="0"/>
                </a:rPr>
                <a:t>Office Excel 2007</a:t>
              </a:r>
              <a:endParaRPr lang="en-US" b="1"/>
            </a:p>
          </p:txBody>
        </p:sp>
        <p:sp>
          <p:nvSpPr>
            <p:cNvPr id="58422" name="Shape 58421"/>
            <p:cNvSpPr>
              <a:spLocks/>
            </p:cNvSpPr>
            <p:nvPr/>
          </p:nvSpPr>
          <p:spPr bwMode="auto">
            <a:xfrm>
              <a:off x="4510212" y="3838553"/>
              <a:ext cx="1831382" cy="2001831"/>
            </a:xfrm>
            <a:custGeom>
              <a:avLst/>
              <a:gdLst/>
              <a:ahLst/>
              <a:cxnLst>
                <a:cxn ang="0">
                  <a:pos x="0" y="0"/>
                </a:cxn>
                <a:cxn ang="0">
                  <a:pos x="300" y="0"/>
                </a:cxn>
                <a:cxn ang="0">
                  <a:pos x="300" y="300"/>
                </a:cxn>
                <a:cxn ang="0">
                  <a:pos x="292" y="300"/>
                </a:cxn>
                <a:cxn ang="0">
                  <a:pos x="292" y="8"/>
                </a:cxn>
                <a:cxn ang="0">
                  <a:pos x="0" y="8"/>
                </a:cxn>
                <a:cxn ang="0">
                  <a:pos x="0" y="0"/>
                </a:cxn>
              </a:cxnLst>
              <a:rect l="0" t="0" r="0" b="0"/>
              <a:pathLst>
                <a:path w="300" h="300">
                  <a:moveTo>
                    <a:pt x="0" y="0"/>
                  </a:moveTo>
                  <a:cubicBezTo>
                    <a:pt x="0" y="0"/>
                    <a:pt x="300" y="0"/>
                    <a:pt x="300" y="0"/>
                  </a:cubicBezTo>
                  <a:cubicBezTo>
                    <a:pt x="300" y="0"/>
                    <a:pt x="300" y="300"/>
                    <a:pt x="300" y="300"/>
                  </a:cubicBezTo>
                  <a:cubicBezTo>
                    <a:pt x="300" y="300"/>
                    <a:pt x="292" y="300"/>
                    <a:pt x="292" y="300"/>
                  </a:cubicBezTo>
                  <a:cubicBezTo>
                    <a:pt x="292" y="300"/>
                    <a:pt x="292" y="8"/>
                    <a:pt x="292" y="8"/>
                  </a:cubicBezTo>
                  <a:cubicBezTo>
                    <a:pt x="292" y="8"/>
                    <a:pt x="0" y="8"/>
                    <a:pt x="0" y="8"/>
                  </a:cubicBezTo>
                  <a:cubicBezTo>
                    <a:pt x="0" y="8"/>
                    <a:pt x="0" y="0"/>
                    <a:pt x="0" y="0"/>
                  </a:cubicBezTo>
                  <a:close/>
                </a:path>
              </a:pathLst>
            </a:custGeom>
            <a:gradFill rotWithShape="1">
              <a:gsLst>
                <a:gs pos="0">
                  <a:schemeClr val="tx1"/>
                </a:gs>
                <a:gs pos="50000">
                  <a:schemeClr val="tx1">
                    <a:gamma/>
                    <a:tint val="0"/>
                    <a:invGamma/>
                    <a:alpha val="0"/>
                  </a:schemeClr>
                </a:gs>
                <a:gs pos="100000">
                  <a:schemeClr val="tx1"/>
                </a:gs>
              </a:gsLst>
              <a:lin ang="18900000" scaled="1"/>
            </a:gradFill>
            <a:ln w="9525" cap="flat" cmpd="sng" algn="ctr">
              <a:noFill/>
              <a:prstDash val="solid"/>
              <a:round/>
              <a:headEnd type="none" w="med" len="med"/>
              <a:tailEnd type="none" w="med" len="med"/>
            </a:ln>
            <a:effectLst/>
          </p:spPr>
          <p:txBody>
            <a:bodyPr/>
            <a:lstStyle/>
            <a:p>
              <a:pPr algn="ctr" eaLnBrk="0" hangingPunct="0">
                <a:defRPr/>
              </a:pPr>
              <a:endParaRPr lang="en-US" b="1"/>
            </a:p>
          </p:txBody>
        </p:sp>
        <p:sp>
          <p:nvSpPr>
            <p:cNvPr id="33" name="Shape 32"/>
            <p:cNvSpPr>
              <a:spLocks/>
            </p:cNvSpPr>
            <p:nvPr/>
          </p:nvSpPr>
          <p:spPr bwMode="auto">
            <a:xfrm flipH="1">
              <a:off x="4288034" y="3840140"/>
              <a:ext cx="1831382" cy="2001832"/>
            </a:xfrm>
            <a:custGeom>
              <a:avLst/>
              <a:gdLst/>
              <a:ahLst/>
              <a:cxnLst>
                <a:cxn ang="0">
                  <a:pos x="0" y="0"/>
                </a:cxn>
                <a:cxn ang="0">
                  <a:pos x="300" y="0"/>
                </a:cxn>
                <a:cxn ang="0">
                  <a:pos x="300" y="300"/>
                </a:cxn>
                <a:cxn ang="0">
                  <a:pos x="292" y="300"/>
                </a:cxn>
                <a:cxn ang="0">
                  <a:pos x="292" y="8"/>
                </a:cxn>
                <a:cxn ang="0">
                  <a:pos x="0" y="8"/>
                </a:cxn>
                <a:cxn ang="0">
                  <a:pos x="0" y="0"/>
                </a:cxn>
              </a:cxnLst>
              <a:rect l="0" t="0" r="0" b="0"/>
              <a:pathLst>
                <a:path w="300" h="300">
                  <a:moveTo>
                    <a:pt x="0" y="0"/>
                  </a:moveTo>
                  <a:cubicBezTo>
                    <a:pt x="0" y="0"/>
                    <a:pt x="300" y="0"/>
                    <a:pt x="300" y="0"/>
                  </a:cubicBezTo>
                  <a:cubicBezTo>
                    <a:pt x="300" y="0"/>
                    <a:pt x="300" y="300"/>
                    <a:pt x="300" y="300"/>
                  </a:cubicBezTo>
                  <a:cubicBezTo>
                    <a:pt x="300" y="300"/>
                    <a:pt x="292" y="300"/>
                    <a:pt x="292" y="300"/>
                  </a:cubicBezTo>
                  <a:cubicBezTo>
                    <a:pt x="292" y="300"/>
                    <a:pt x="292" y="8"/>
                    <a:pt x="292" y="8"/>
                  </a:cubicBezTo>
                  <a:cubicBezTo>
                    <a:pt x="292" y="8"/>
                    <a:pt x="0" y="8"/>
                    <a:pt x="0" y="8"/>
                  </a:cubicBezTo>
                  <a:cubicBezTo>
                    <a:pt x="0" y="8"/>
                    <a:pt x="0" y="0"/>
                    <a:pt x="0" y="0"/>
                  </a:cubicBezTo>
                  <a:close/>
                </a:path>
              </a:pathLst>
            </a:custGeom>
            <a:gradFill rotWithShape="1">
              <a:gsLst>
                <a:gs pos="0">
                  <a:schemeClr val="tx1"/>
                </a:gs>
                <a:gs pos="50000">
                  <a:schemeClr val="tx1">
                    <a:gamma/>
                    <a:tint val="0"/>
                    <a:invGamma/>
                    <a:alpha val="0"/>
                  </a:schemeClr>
                </a:gs>
                <a:gs pos="100000">
                  <a:schemeClr val="tx1"/>
                </a:gs>
              </a:gsLst>
              <a:lin ang="18900000" scaled="1"/>
            </a:gradFill>
            <a:ln w="9525" cap="flat" cmpd="sng" algn="ctr">
              <a:noFill/>
              <a:prstDash val="solid"/>
              <a:round/>
              <a:headEnd type="none" w="med" len="med"/>
              <a:tailEnd type="none" w="med" len="med"/>
            </a:ln>
            <a:effectLst/>
          </p:spPr>
          <p:txBody>
            <a:bodyPr/>
            <a:lstStyle/>
            <a:p>
              <a:pPr algn="ctr" eaLnBrk="0" hangingPunct="0">
                <a:defRPr/>
              </a:pPr>
              <a:endParaRPr lang="en-US" b="1"/>
            </a:p>
          </p:txBody>
        </p:sp>
      </p:grpSp>
      <p:sp>
        <p:nvSpPr>
          <p:cNvPr id="26" name="Rectangle 25"/>
          <p:cNvSpPr>
            <a:spLocks noChangeArrowheads="1"/>
          </p:cNvSpPr>
          <p:nvPr/>
        </p:nvSpPr>
        <p:spPr bwMode="auto">
          <a:xfrm>
            <a:off x="2266950" y="1470025"/>
            <a:ext cx="2127250" cy="839788"/>
          </a:xfrm>
          <a:prstGeom prst="rect">
            <a:avLst/>
          </a:prstGeom>
          <a:noFill/>
          <a:ln w="9525" algn="ctr">
            <a:noFill/>
            <a:miter lim="800000"/>
            <a:headEnd/>
            <a:tailEnd/>
          </a:ln>
        </p:spPr>
        <p:txBody>
          <a:bodyPr anchor="ctr">
            <a:spAutoFit/>
          </a:bodyPr>
          <a:lstStyle/>
          <a:p>
            <a:pPr algn="ctr">
              <a:lnSpc>
                <a:spcPct val="90000"/>
              </a:lnSpc>
            </a:pPr>
            <a:r>
              <a:rPr lang="en-US" b="1">
                <a:latin typeface="Segoe" pitchFamily="34" charset="0"/>
                <a:cs typeface="Arial" charset="0"/>
              </a:rPr>
              <a:t>Business Scorecard Manager 2005</a:t>
            </a:r>
            <a:endParaRPr lang="en-US" b="1">
              <a:latin typeface="Segoe" pitchFamily="34" charset="0"/>
            </a:endParaRPr>
          </a:p>
        </p:txBody>
      </p:sp>
      <p:sp>
        <p:nvSpPr>
          <p:cNvPr id="29" name="Rectangle 28"/>
          <p:cNvSpPr>
            <a:spLocks noChangeArrowheads="1"/>
          </p:cNvSpPr>
          <p:nvPr/>
        </p:nvSpPr>
        <p:spPr bwMode="auto">
          <a:xfrm>
            <a:off x="5510213" y="1606550"/>
            <a:ext cx="2314575" cy="590550"/>
          </a:xfrm>
          <a:prstGeom prst="rect">
            <a:avLst/>
          </a:prstGeom>
          <a:noFill/>
          <a:ln w="9525" algn="ctr">
            <a:noFill/>
            <a:miter lim="800000"/>
            <a:headEnd/>
            <a:tailEnd/>
          </a:ln>
        </p:spPr>
        <p:txBody>
          <a:bodyPr anchor="ctr">
            <a:spAutoFit/>
          </a:bodyPr>
          <a:lstStyle/>
          <a:p>
            <a:pPr algn="ctr">
              <a:lnSpc>
                <a:spcPct val="90000"/>
              </a:lnSpc>
            </a:pPr>
            <a:r>
              <a:rPr lang="en-US" b="1">
                <a:latin typeface="Segoe" pitchFamily="34" charset="0"/>
                <a:cs typeface="Arial" charset="0"/>
              </a:rPr>
              <a:t>ProClarity Analytics 6</a:t>
            </a:r>
            <a:endParaRPr lang="en-US" b="1">
              <a:latin typeface="Segoe" pitchFamily="34" charset="0"/>
            </a:endParaRPr>
          </a:p>
        </p:txBody>
      </p:sp>
      <p:sp>
        <p:nvSpPr>
          <p:cNvPr id="30" name="Rectangle 29"/>
          <p:cNvSpPr>
            <a:spLocks noChangeArrowheads="1"/>
          </p:cNvSpPr>
          <p:nvPr/>
        </p:nvSpPr>
        <p:spPr bwMode="auto">
          <a:xfrm>
            <a:off x="3506788" y="1606550"/>
            <a:ext cx="3216275" cy="590550"/>
          </a:xfrm>
          <a:prstGeom prst="rect">
            <a:avLst/>
          </a:prstGeom>
          <a:noFill/>
          <a:ln w="9525" algn="ctr">
            <a:noFill/>
            <a:miter lim="800000"/>
            <a:headEnd/>
            <a:tailEnd/>
          </a:ln>
        </p:spPr>
        <p:txBody>
          <a:bodyPr anchor="ctr">
            <a:spAutoFit/>
          </a:bodyPr>
          <a:lstStyle/>
          <a:p>
            <a:pPr algn="ctr">
              <a:lnSpc>
                <a:spcPct val="90000"/>
              </a:lnSpc>
            </a:pPr>
            <a:r>
              <a:rPr lang="en-US" b="1">
                <a:latin typeface="Segoe" pitchFamily="34" charset="0"/>
                <a:cs typeface="Arial" charset="0"/>
              </a:rPr>
              <a:t>PerformancePoint Server 2007</a:t>
            </a:r>
            <a:endParaRPr lang="en-US" b="1">
              <a:latin typeface="Segoe" pitchFamily="34" charset="0"/>
            </a:endParaRPr>
          </a:p>
        </p:txBody>
      </p:sp>
    </p:spTree>
    <p:custDataLst>
      <p:tags r:id="rId1"/>
    </p:custData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par>
                                <p:cTn id="8" presetID="9" presetClass="exit" presetSubtype="0" fill="hold" grpId="0" nodeType="withEffect">
                                  <p:stCondLst>
                                    <p:cond delay="0"/>
                                  </p:stCondLst>
                                  <p:childTnLst>
                                    <p:animEffect transition="out" filter="dissolve">
                                      <p:cBhvr>
                                        <p:cTn id="9" dur="500"/>
                                        <p:tgtEl>
                                          <p:spTgt spid="29"/>
                                        </p:tgtEl>
                                      </p:cBhvr>
                                    </p:animEffect>
                                    <p:set>
                                      <p:cBhvr>
                                        <p:cTn id="10" dur="1" fill="hold">
                                          <p:stCondLst>
                                            <p:cond delay="499"/>
                                          </p:stCondLst>
                                        </p:cTn>
                                        <p:tgtEl>
                                          <p:spTgt spid="29"/>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84" name="Rectangle 4"/>
          <p:cNvSpPr>
            <a:spLocks noGrp="1" noChangeArrowheads="1"/>
          </p:cNvSpPr>
          <p:nvPr>
            <p:ph type="title"/>
          </p:nvPr>
        </p:nvSpPr>
        <p:spPr>
          <a:xfrm>
            <a:off x="0" y="0"/>
            <a:ext cx="8229600" cy="590550"/>
          </a:xfrm>
        </p:spPr>
        <p:txBody>
          <a:bodyPr/>
          <a:lstStyle/>
          <a:p>
            <a:pPr>
              <a:defRPr/>
            </a:pPr>
            <a:r>
              <a:rPr lang="en-US" kern="1200" dirty="0">
                <a:ea typeface="+mn-ea"/>
                <a:cs typeface="+mn-cs"/>
              </a:rPr>
              <a:t>Training</a:t>
            </a:r>
          </a:p>
        </p:txBody>
      </p:sp>
      <p:graphicFrame>
        <p:nvGraphicFramePr>
          <p:cNvPr id="1761305" name="Group 25"/>
          <p:cNvGraphicFramePr>
            <a:graphicFrameLocks noGrp="1"/>
          </p:cNvGraphicFramePr>
          <p:nvPr>
            <p:ph type="tbl" idx="1"/>
          </p:nvPr>
        </p:nvGraphicFramePr>
        <p:xfrm>
          <a:off x="152400" y="688975"/>
          <a:ext cx="8686800" cy="5254625"/>
        </p:xfrm>
        <a:graphic>
          <a:graphicData uri="http://schemas.openxmlformats.org/drawingml/2006/table">
            <a:tbl>
              <a:tblPr/>
              <a:tblGrid>
                <a:gridCol w="4038600"/>
                <a:gridCol w="4648200"/>
              </a:tblGrid>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solidFill>
                            <a:schemeClr val="tx2"/>
                          </a:solidFill>
                          <a:effectLst/>
                          <a:latin typeface="Arial" pitchFamily="34" charset="0"/>
                        </a:rPr>
                        <a:t>Monitor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solidFill>
                            <a:schemeClr val="tx2"/>
                          </a:solidFill>
                          <a:effectLst/>
                          <a:latin typeface="Arial" pitchFamily="34" charset="0"/>
                        </a:rPr>
                        <a:t>Analyze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73562">
                <a:tc>
                  <a:txBody>
                    <a:bodyPr/>
                    <a:lstStyle/>
                    <a:p>
                      <a:pPr marL="457200" marR="0" lvl="0" indent="-457200" algn="l" defTabSz="914400" rtl="0" eaLnBrk="1" fontAlgn="base" latinLnBrk="0" hangingPunct="1">
                        <a:lnSpc>
                          <a:spcPct val="100000"/>
                        </a:lnSpc>
                        <a:spcBef>
                          <a:spcPct val="20000"/>
                        </a:spcBef>
                        <a:spcAft>
                          <a:spcPct val="0"/>
                        </a:spcAft>
                        <a:buClr>
                          <a:schemeClr val="tx1"/>
                        </a:buClr>
                        <a:buSzTx/>
                        <a:buFontTx/>
                        <a:buAutoNum type="arabicPeriod"/>
                        <a:tabLst/>
                      </a:pPr>
                      <a:r>
                        <a:rPr kumimoji="0" lang="en-US" sz="1600" b="1" i="0" u="none" strike="noStrike" cap="none" normalizeH="0" baseline="0" dirty="0" smtClean="0">
                          <a:solidFill>
                            <a:schemeClr val="tx1"/>
                          </a:solidFill>
                          <a:effectLst/>
                          <a:latin typeface="Arial" pitchFamily="34" charset="0"/>
                          <a:ea typeface="+mn-ea"/>
                          <a:cs typeface="+mn-cs"/>
                          <a:hlinkClick r:id=""/>
                        </a:rPr>
                        <a:t>Introduction to Business Scorecard Manager</a:t>
                      </a:r>
                      <a:endParaRPr kumimoji="0" lang="en-US" sz="1600" b="1" i="0" u="none" strike="noStrike" cap="none" normalizeH="0" baseline="0" dirty="0" smtClean="0">
                        <a:solidFill>
                          <a:schemeClr val="tx1"/>
                        </a:solidFill>
                        <a:effectLst/>
                        <a:latin typeface="Arial" pitchFamily="34" charset="0"/>
                        <a:ea typeface="+mn-ea"/>
                        <a:cs typeface="+mn-cs"/>
                        <a:hlinkClick r:id="" action="ppaction://hlinkfile"/>
                      </a:endParaRPr>
                    </a:p>
                    <a:p>
                      <a:pPr marL="457200" marR="0" lvl="0" indent="-457200" algn="l" defTabSz="914400" rtl="0" eaLnBrk="1" fontAlgn="base" latinLnBrk="0" hangingPunct="1">
                        <a:lnSpc>
                          <a:spcPct val="100000"/>
                        </a:lnSpc>
                        <a:spcBef>
                          <a:spcPct val="20000"/>
                        </a:spcBef>
                        <a:spcAft>
                          <a:spcPct val="0"/>
                        </a:spcAft>
                        <a:buClr>
                          <a:schemeClr val="tx1"/>
                        </a:buClr>
                        <a:buSzTx/>
                        <a:buFontTx/>
                        <a:buAutoNum type="arabicPeriod"/>
                        <a:tabLst/>
                      </a:pPr>
                      <a:r>
                        <a:rPr kumimoji="0" lang="en-US" sz="1600" b="1" i="0" u="none" strike="noStrike" cap="none" normalizeH="0" baseline="0" dirty="0" smtClean="0">
                          <a:solidFill>
                            <a:schemeClr val="tx1"/>
                          </a:solidFill>
                          <a:effectLst/>
                          <a:latin typeface="Arial" pitchFamily="34" charset="0"/>
                          <a:ea typeface="+mn-ea"/>
                          <a:cs typeface="+mn-cs"/>
                          <a:hlinkClick r:id=""/>
                        </a:rPr>
                        <a:t>BSM for business decision makers</a:t>
                      </a:r>
                      <a:endParaRPr kumimoji="0" lang="en-US" sz="1600" b="1" i="0" u="none" strike="noStrike" cap="none" normalizeH="0" baseline="0" dirty="0" smtClean="0">
                        <a:solidFill>
                          <a:schemeClr val="tx1"/>
                        </a:solidFill>
                        <a:effectLst/>
                        <a:latin typeface="Arial" pitchFamily="34" charset="0"/>
                        <a:ea typeface="+mn-ea"/>
                        <a:cs typeface="+mn-cs"/>
                        <a:hlinkClick r:id="" action="ppaction://hlinkfile"/>
                      </a:endParaRPr>
                    </a:p>
                    <a:p>
                      <a:pPr marL="457200" marR="0" lvl="0" indent="-457200" algn="l" defTabSz="914400" rtl="0" eaLnBrk="1" fontAlgn="base" latinLnBrk="0" hangingPunct="1">
                        <a:lnSpc>
                          <a:spcPct val="100000"/>
                        </a:lnSpc>
                        <a:spcBef>
                          <a:spcPct val="20000"/>
                        </a:spcBef>
                        <a:spcAft>
                          <a:spcPct val="0"/>
                        </a:spcAft>
                        <a:buClr>
                          <a:schemeClr val="tx1"/>
                        </a:buClr>
                        <a:buSzTx/>
                        <a:buFontTx/>
                        <a:buAutoNum type="arabicPeriod"/>
                        <a:tabLst/>
                      </a:pPr>
                      <a:r>
                        <a:rPr kumimoji="0" lang="en-US" sz="1600" b="1" i="0" u="none" strike="noStrike" cap="none" normalizeH="0" baseline="0" dirty="0" smtClean="0">
                          <a:solidFill>
                            <a:schemeClr val="tx1"/>
                          </a:solidFill>
                          <a:effectLst/>
                          <a:latin typeface="Arial" pitchFamily="34" charset="0"/>
                          <a:ea typeface="+mn-ea"/>
                          <a:cs typeface="+mn-cs"/>
                          <a:hlinkClick r:id=""/>
                        </a:rPr>
                        <a:t>BSM Builder Fundamentals</a:t>
                      </a:r>
                      <a:endParaRPr kumimoji="0" lang="en-US" sz="1600" b="1" i="0" u="none" strike="noStrike" cap="none" normalizeH="0" baseline="0" dirty="0" smtClean="0">
                        <a:solidFill>
                          <a:schemeClr val="tx1"/>
                        </a:solidFill>
                        <a:effectLst/>
                        <a:latin typeface="Arial" pitchFamily="34" charset="0"/>
                        <a:ea typeface="+mn-ea"/>
                        <a:cs typeface="+mn-cs"/>
                        <a:hlinkClick r:id="" action="ppaction://hlinkfile"/>
                      </a:endParaRPr>
                    </a:p>
                    <a:p>
                      <a:pPr marL="457200" marR="0" lvl="0" indent="-457200" algn="l" defTabSz="914400" rtl="0" eaLnBrk="1" fontAlgn="base" latinLnBrk="0" hangingPunct="1">
                        <a:lnSpc>
                          <a:spcPct val="100000"/>
                        </a:lnSpc>
                        <a:spcBef>
                          <a:spcPct val="20000"/>
                        </a:spcBef>
                        <a:spcAft>
                          <a:spcPct val="0"/>
                        </a:spcAft>
                        <a:buClr>
                          <a:schemeClr val="tx1"/>
                        </a:buClr>
                        <a:buSzTx/>
                        <a:buFontTx/>
                        <a:buAutoNum type="arabicPeriod"/>
                        <a:tabLst/>
                      </a:pPr>
                      <a:r>
                        <a:rPr kumimoji="0" lang="en-US" sz="1600" b="1" i="0" u="none" strike="noStrike" cap="none" normalizeH="0" baseline="0" dirty="0" smtClean="0">
                          <a:solidFill>
                            <a:schemeClr val="tx1"/>
                          </a:solidFill>
                          <a:effectLst/>
                          <a:latin typeface="Arial" pitchFamily="34" charset="0"/>
                          <a:ea typeface="+mn-ea"/>
                          <a:cs typeface="+mn-cs"/>
                          <a:hlinkClick r:id=""/>
                        </a:rPr>
                        <a:t>BSM Builder Advanced</a:t>
                      </a:r>
                      <a:endParaRPr kumimoji="0" lang="en-US" sz="1600" b="1" i="0" u="none" strike="noStrike" cap="none" normalizeH="0" baseline="0" dirty="0" smtClean="0">
                        <a:solidFill>
                          <a:schemeClr val="tx1"/>
                        </a:solidFill>
                        <a:effectLst/>
                        <a:latin typeface="Arial" pitchFamily="34" charset="0"/>
                        <a:ea typeface="+mn-ea"/>
                        <a:cs typeface="+mn-cs"/>
                        <a:hlinkClick r:id="" action="ppaction://hlinkfile"/>
                      </a:endParaRPr>
                    </a:p>
                    <a:p>
                      <a:pPr marL="457200" marR="0" lvl="0" indent="-457200" algn="l" defTabSz="914400" rtl="0" eaLnBrk="1" fontAlgn="base" latinLnBrk="0" hangingPunct="1">
                        <a:lnSpc>
                          <a:spcPct val="100000"/>
                        </a:lnSpc>
                        <a:spcBef>
                          <a:spcPct val="20000"/>
                        </a:spcBef>
                        <a:spcAft>
                          <a:spcPct val="0"/>
                        </a:spcAft>
                        <a:buClr>
                          <a:schemeClr val="tx1"/>
                        </a:buClr>
                        <a:buSzTx/>
                        <a:buFontTx/>
                        <a:buAutoNum type="arabicPeriod"/>
                        <a:tabLst/>
                      </a:pPr>
                      <a:r>
                        <a:rPr kumimoji="0" lang="en-US" sz="1600" b="1" i="0" u="none" strike="noStrike" cap="none" normalizeH="0" baseline="0" dirty="0" smtClean="0">
                          <a:solidFill>
                            <a:schemeClr val="tx1"/>
                          </a:solidFill>
                          <a:effectLst/>
                          <a:latin typeface="Arial" pitchFamily="34" charset="0"/>
                          <a:ea typeface="+mn-ea"/>
                          <a:cs typeface="+mn-cs"/>
                          <a:hlinkClick r:id=""/>
                        </a:rPr>
                        <a:t>Report Views</a:t>
                      </a:r>
                      <a:endParaRPr kumimoji="0" lang="en-US" sz="1600" b="1" i="0" u="none" strike="noStrike" cap="none" normalizeH="0" baseline="0" dirty="0" smtClean="0">
                        <a:solidFill>
                          <a:schemeClr val="tx1"/>
                        </a:solidFill>
                        <a:effectLst/>
                        <a:latin typeface="Arial" pitchFamily="34" charset="0"/>
                        <a:ea typeface="+mn-ea"/>
                        <a:cs typeface="+mn-cs"/>
                        <a:hlinkClick r:id="" action="ppaction://hlinkfile"/>
                      </a:endParaRPr>
                    </a:p>
                    <a:p>
                      <a:pPr marL="457200" marR="0" lvl="0" indent="-457200" algn="l" defTabSz="914400" rtl="0" eaLnBrk="1" fontAlgn="base" latinLnBrk="0" hangingPunct="1">
                        <a:lnSpc>
                          <a:spcPct val="100000"/>
                        </a:lnSpc>
                        <a:spcBef>
                          <a:spcPct val="20000"/>
                        </a:spcBef>
                        <a:spcAft>
                          <a:spcPct val="0"/>
                        </a:spcAft>
                        <a:buClr>
                          <a:schemeClr val="tx1"/>
                        </a:buClr>
                        <a:buSzTx/>
                        <a:buFontTx/>
                        <a:buAutoNum type="arabicPeriod"/>
                        <a:tabLst/>
                      </a:pPr>
                      <a:r>
                        <a:rPr kumimoji="0" lang="en-US" sz="1600" b="1" i="0" u="none" strike="noStrike" cap="none" normalizeH="0" baseline="0" dirty="0" smtClean="0">
                          <a:solidFill>
                            <a:schemeClr val="tx1"/>
                          </a:solidFill>
                          <a:effectLst/>
                          <a:latin typeface="Arial" pitchFamily="34" charset="0"/>
                          <a:ea typeface="+mn-ea"/>
                          <a:cs typeface="+mn-cs"/>
                          <a:hlinkClick r:id=""/>
                        </a:rPr>
                        <a:t>Scorecard Views</a:t>
                      </a:r>
                      <a:endParaRPr kumimoji="0" lang="en-US" sz="1600" b="1" i="0" u="none" strike="noStrike" cap="none" normalizeH="0" baseline="0" dirty="0" smtClean="0">
                        <a:solidFill>
                          <a:schemeClr val="tx1"/>
                        </a:solidFill>
                        <a:effectLst/>
                        <a:latin typeface="Arial" pitchFamily="34" charset="0"/>
                        <a:ea typeface="+mn-ea"/>
                        <a:cs typeface="+mn-cs"/>
                        <a:hlinkClick r:id="" action="ppaction://hlinkfile"/>
                      </a:endParaRPr>
                    </a:p>
                    <a:p>
                      <a:pPr marL="457200" marR="0" lvl="0" indent="-457200" algn="l" defTabSz="914400" rtl="0" eaLnBrk="1" fontAlgn="base" latinLnBrk="0" hangingPunct="1">
                        <a:lnSpc>
                          <a:spcPct val="100000"/>
                        </a:lnSpc>
                        <a:spcBef>
                          <a:spcPct val="20000"/>
                        </a:spcBef>
                        <a:spcAft>
                          <a:spcPct val="0"/>
                        </a:spcAft>
                        <a:buClr>
                          <a:schemeClr val="tx1"/>
                        </a:buClr>
                        <a:buSzTx/>
                        <a:buFontTx/>
                        <a:buAutoNum type="arabicPeriod"/>
                        <a:tabLst/>
                      </a:pPr>
                      <a:r>
                        <a:rPr kumimoji="0" lang="en-US" sz="1600" b="1" i="0" u="none" strike="noStrike" cap="none" normalizeH="0" baseline="0" dirty="0" smtClean="0">
                          <a:solidFill>
                            <a:schemeClr val="tx1"/>
                          </a:solidFill>
                          <a:effectLst/>
                          <a:latin typeface="Arial" pitchFamily="34" charset="0"/>
                          <a:ea typeface="+mn-ea"/>
                          <a:cs typeface="+mn-cs"/>
                          <a:hlinkClick r:id=""/>
                        </a:rPr>
                        <a:t>Deploying Scorecards to SQL Reporting Services</a:t>
                      </a:r>
                      <a:endParaRPr kumimoji="0" lang="en-US" sz="1600" b="1" i="0" u="none" strike="noStrike" cap="none" normalizeH="0" baseline="0" dirty="0" smtClean="0">
                        <a:solidFill>
                          <a:schemeClr val="tx1"/>
                        </a:solidFill>
                        <a:effectLst/>
                        <a:latin typeface="Arial" pitchFamily="34" charset="0"/>
                        <a:ea typeface="+mn-ea"/>
                        <a:cs typeface="+mn-cs"/>
                        <a:hlinkClick r:id="" action="ppaction://hlinkfile"/>
                      </a:endParaRPr>
                    </a:p>
                    <a:p>
                      <a:pPr marL="457200" marR="0" lvl="0" indent="-457200" algn="l" defTabSz="914400" rtl="0" eaLnBrk="1" fontAlgn="base" latinLnBrk="0" hangingPunct="1">
                        <a:lnSpc>
                          <a:spcPct val="100000"/>
                        </a:lnSpc>
                        <a:spcBef>
                          <a:spcPct val="20000"/>
                        </a:spcBef>
                        <a:spcAft>
                          <a:spcPct val="0"/>
                        </a:spcAft>
                        <a:buClr>
                          <a:schemeClr val="tx1"/>
                        </a:buClr>
                        <a:buSzTx/>
                        <a:buFontTx/>
                        <a:buAutoNum type="arabicPeriod"/>
                        <a:tabLst/>
                      </a:pPr>
                      <a:r>
                        <a:rPr kumimoji="0" lang="en-US" sz="1600" b="1" i="0" u="none" strike="noStrike" cap="none" normalizeH="0" baseline="0" dirty="0" smtClean="0">
                          <a:solidFill>
                            <a:schemeClr val="tx1"/>
                          </a:solidFill>
                          <a:effectLst/>
                          <a:latin typeface="Arial" pitchFamily="34" charset="0"/>
                          <a:ea typeface="+mn-ea"/>
                          <a:cs typeface="+mn-cs"/>
                          <a:hlinkClick r:id=""/>
                        </a:rPr>
                        <a:t>Deploying Scorecards to SharePoint</a:t>
                      </a:r>
                      <a:endParaRPr kumimoji="0" lang="en-US" sz="1600" b="1" i="0" u="none" strike="noStrike" cap="none" normalizeH="0" baseline="0" dirty="0" smtClean="0">
                        <a:solidFill>
                          <a:schemeClr val="tx1"/>
                        </a:solidFill>
                        <a:effectLst/>
                        <a:latin typeface="Arial" pitchFamily="34" charset="0"/>
                        <a:ea typeface="+mn-ea"/>
                        <a:cs typeface="+mn-cs"/>
                        <a:hlinkClick r:id="" action="ppaction://hlinkfile"/>
                      </a:endParaRPr>
                    </a:p>
                    <a:p>
                      <a:pPr marL="457200" marR="0" lvl="0" indent="-457200" algn="l" defTabSz="914400" rtl="0" eaLnBrk="1" fontAlgn="base" latinLnBrk="0" hangingPunct="1">
                        <a:lnSpc>
                          <a:spcPct val="100000"/>
                        </a:lnSpc>
                        <a:spcBef>
                          <a:spcPct val="20000"/>
                        </a:spcBef>
                        <a:spcAft>
                          <a:spcPct val="0"/>
                        </a:spcAft>
                        <a:buClr>
                          <a:schemeClr val="tx1"/>
                        </a:buClr>
                        <a:buSzTx/>
                        <a:buFontTx/>
                        <a:buAutoNum type="arabicPeriod"/>
                        <a:tabLst/>
                      </a:pPr>
                      <a:r>
                        <a:rPr kumimoji="0" lang="en-US" sz="1600" b="1" i="0" u="none" strike="noStrike" cap="none" normalizeH="0" baseline="0" dirty="0" smtClean="0">
                          <a:solidFill>
                            <a:schemeClr val="tx1"/>
                          </a:solidFill>
                          <a:effectLst/>
                          <a:latin typeface="Arial" pitchFamily="34" charset="0"/>
                          <a:ea typeface="+mn-ea"/>
                          <a:cs typeface="+mn-cs"/>
                          <a:hlinkClick r:id=""/>
                        </a:rPr>
                        <a:t>BSM Server &amp; Security</a:t>
                      </a:r>
                      <a:endParaRPr kumimoji="0" lang="en-US" sz="1600" b="1" i="0" u="none" strike="noStrike" cap="none" normalizeH="0" baseline="0" dirty="0" smtClean="0">
                        <a:solidFill>
                          <a:schemeClr val="tx1"/>
                        </a:solidFill>
                        <a:effectLst/>
                        <a:latin typeface="Arial" pitchFamily="34" charset="0"/>
                        <a:ea typeface="+mn-ea"/>
                        <a:cs typeface="+mn-cs"/>
                        <a:hlinkClick r:id="" action="ppaction://hlinkfile"/>
                      </a:endParaRPr>
                    </a:p>
                    <a:p>
                      <a:pPr marL="457200" marR="0" lvl="0" indent="-457200" algn="l" defTabSz="914400" rtl="0" eaLnBrk="1" fontAlgn="base" latinLnBrk="0" hangingPunct="1">
                        <a:lnSpc>
                          <a:spcPct val="100000"/>
                        </a:lnSpc>
                        <a:spcBef>
                          <a:spcPct val="20000"/>
                        </a:spcBef>
                        <a:spcAft>
                          <a:spcPct val="0"/>
                        </a:spcAft>
                        <a:buClr>
                          <a:schemeClr val="tx1"/>
                        </a:buClr>
                        <a:buSzTx/>
                        <a:buFontTx/>
                        <a:buAutoNum type="arabicPeriod"/>
                        <a:tabLst/>
                      </a:pPr>
                      <a:r>
                        <a:rPr kumimoji="0" lang="en-US" sz="1600" b="1" i="0" u="none" strike="noStrike" cap="none" normalizeH="0" baseline="0" dirty="0" smtClean="0">
                          <a:solidFill>
                            <a:schemeClr val="tx1"/>
                          </a:solidFill>
                          <a:effectLst/>
                          <a:latin typeface="Arial" pitchFamily="34" charset="0"/>
                          <a:ea typeface="+mn-ea"/>
                          <a:cs typeface="+mn-cs"/>
                          <a:hlinkClick r:id=""/>
                        </a:rPr>
                        <a:t>Extensibility</a:t>
                      </a:r>
                      <a:endParaRPr kumimoji="0" lang="en-US" sz="1600" b="1" i="0" u="none" strike="noStrike" cap="none" normalizeH="0" baseline="0" dirty="0" smtClean="0">
                        <a:solidFill>
                          <a:schemeClr val="tx1"/>
                        </a:solidFill>
                        <a:effectLst/>
                        <a:latin typeface="Arial" pitchFamily="34" charset="0"/>
                        <a:ea typeface="+mn-ea"/>
                        <a:cs typeface="+mn-cs"/>
                        <a:hlinkClick r:id="" action="ppaction://hlinkfile"/>
                      </a:endParaRPr>
                    </a:p>
                    <a:p>
                      <a:pPr marL="457200" marR="0" lvl="0" indent="-457200" algn="l" defTabSz="914400" rtl="0" eaLnBrk="1" fontAlgn="base" latinLnBrk="0" hangingPunct="1">
                        <a:lnSpc>
                          <a:spcPct val="100000"/>
                        </a:lnSpc>
                        <a:spcBef>
                          <a:spcPct val="20000"/>
                        </a:spcBef>
                        <a:spcAft>
                          <a:spcPct val="0"/>
                        </a:spcAft>
                        <a:buClrTx/>
                        <a:buSzTx/>
                        <a:buFontTx/>
                        <a:buAutoNum type="arabicPeriod"/>
                        <a:tabLst/>
                      </a:pPr>
                      <a:endParaRPr kumimoji="0" lang="en-US" sz="1600" b="1" i="0" u="none" strike="noStrike" cap="none" normalizeH="0" baseline="0" dirty="0" smtClean="0">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0" indent="-457200" algn="l" defTabSz="914400" rtl="0" eaLnBrk="1" fontAlgn="base" latinLnBrk="0" hangingPunct="1">
                        <a:lnSpc>
                          <a:spcPct val="100000"/>
                        </a:lnSpc>
                        <a:spcBef>
                          <a:spcPct val="20000"/>
                        </a:spcBef>
                        <a:spcAft>
                          <a:spcPct val="0"/>
                        </a:spcAft>
                        <a:buClr>
                          <a:schemeClr val="tx1"/>
                        </a:buClr>
                        <a:buSzTx/>
                        <a:buFontTx/>
                        <a:buAutoNum type="arabicPeriod"/>
                        <a:tabLst/>
                      </a:pPr>
                      <a:r>
                        <a:rPr kumimoji="0" lang="en-US" sz="1600" b="1" i="0" u="none" strike="noStrike" cap="none" normalizeH="0" baseline="0" dirty="0" smtClean="0">
                          <a:solidFill>
                            <a:schemeClr val="tx1"/>
                          </a:solidFill>
                          <a:effectLst/>
                          <a:latin typeface="Arial" pitchFamily="34" charset="0"/>
                          <a:ea typeface="+mn-ea"/>
                          <a:cs typeface="+mn-cs"/>
                          <a:hlinkClick r:id="" action="ppaction://hlinkfile"/>
                        </a:rPr>
                        <a:t>ProClarity Professional Client End User Training Part 1</a:t>
                      </a:r>
                      <a:endParaRPr kumimoji="0" lang="en-US" sz="1600" b="1" i="0" u="none" strike="noStrike" cap="none" normalizeH="0" baseline="0" dirty="0" smtClean="0">
                        <a:solidFill>
                          <a:schemeClr val="tx1"/>
                        </a:solidFill>
                        <a:effectLst/>
                        <a:latin typeface="Arial" pitchFamily="34" charset="0"/>
                        <a:ea typeface="+mn-ea"/>
                        <a:cs typeface="+mn-cs"/>
                        <a:hlinkClick r:id=""/>
                      </a:endParaRPr>
                    </a:p>
                    <a:p>
                      <a:pPr marL="457200" marR="0" lvl="0" indent="-457200" algn="l" defTabSz="914400" rtl="0" eaLnBrk="1" fontAlgn="base" latinLnBrk="0" hangingPunct="1">
                        <a:lnSpc>
                          <a:spcPct val="100000"/>
                        </a:lnSpc>
                        <a:spcBef>
                          <a:spcPct val="20000"/>
                        </a:spcBef>
                        <a:spcAft>
                          <a:spcPct val="0"/>
                        </a:spcAft>
                        <a:buClr>
                          <a:schemeClr val="tx1"/>
                        </a:buClr>
                        <a:buSzTx/>
                        <a:buFontTx/>
                        <a:buAutoNum type="arabicPeriod"/>
                        <a:tabLst/>
                      </a:pPr>
                      <a:r>
                        <a:rPr kumimoji="0" lang="en-US" sz="1600" b="1" i="0" u="none" strike="noStrike" cap="none" normalizeH="0" baseline="0" dirty="0" smtClean="0">
                          <a:solidFill>
                            <a:schemeClr val="tx1"/>
                          </a:solidFill>
                          <a:effectLst/>
                          <a:latin typeface="Arial" pitchFamily="34" charset="0"/>
                          <a:ea typeface="+mn-ea"/>
                          <a:cs typeface="+mn-cs"/>
                          <a:hlinkClick r:id="" action="ppaction://hlinkfile"/>
                        </a:rPr>
                        <a:t>ProClarity Professional Client End User Training Part 2</a:t>
                      </a:r>
                      <a:endParaRPr kumimoji="0" lang="en-US" sz="1600" b="1" i="0" u="none" strike="noStrike" cap="none" normalizeH="0" baseline="0" dirty="0" smtClean="0">
                        <a:solidFill>
                          <a:schemeClr val="tx1"/>
                        </a:solidFill>
                        <a:effectLst/>
                        <a:latin typeface="Arial" pitchFamily="34" charset="0"/>
                        <a:ea typeface="+mn-ea"/>
                        <a:cs typeface="+mn-cs"/>
                        <a:hlinkClick r:id=""/>
                      </a:endParaRPr>
                    </a:p>
                    <a:p>
                      <a:pPr marL="457200" marR="0" lvl="0" indent="-457200" algn="l" defTabSz="914400" rtl="0" eaLnBrk="1" fontAlgn="base" latinLnBrk="0" hangingPunct="1">
                        <a:lnSpc>
                          <a:spcPct val="100000"/>
                        </a:lnSpc>
                        <a:spcBef>
                          <a:spcPct val="20000"/>
                        </a:spcBef>
                        <a:spcAft>
                          <a:spcPct val="0"/>
                        </a:spcAft>
                        <a:buClr>
                          <a:schemeClr val="tx1"/>
                        </a:buClr>
                        <a:buSzTx/>
                        <a:buFontTx/>
                        <a:buAutoNum type="arabicPeriod"/>
                        <a:tabLst/>
                      </a:pPr>
                      <a:r>
                        <a:rPr kumimoji="0" lang="en-US" sz="1600" b="1" i="0" u="none" strike="noStrike" cap="none" normalizeH="0" baseline="0" dirty="0" smtClean="0">
                          <a:solidFill>
                            <a:schemeClr val="tx1"/>
                          </a:solidFill>
                          <a:effectLst/>
                          <a:latin typeface="Arial" pitchFamily="34" charset="0"/>
                          <a:ea typeface="+mn-ea"/>
                          <a:cs typeface="+mn-cs"/>
                          <a:hlinkClick r:id="" action="ppaction://hlinkfile"/>
                        </a:rPr>
                        <a:t>ProClarity Web Standard Client End User Training</a:t>
                      </a:r>
                      <a:endParaRPr kumimoji="0" lang="en-US" sz="1600" b="1" i="0" u="none" strike="noStrike" cap="none" normalizeH="0" baseline="0" dirty="0" smtClean="0">
                        <a:solidFill>
                          <a:schemeClr val="tx1"/>
                        </a:solidFill>
                        <a:effectLst/>
                        <a:latin typeface="Arial" pitchFamily="34" charset="0"/>
                        <a:ea typeface="+mn-ea"/>
                        <a:cs typeface="+mn-cs"/>
                        <a:hlinkClick r:id=""/>
                      </a:endParaRPr>
                    </a:p>
                    <a:p>
                      <a:pPr marL="457200" marR="0" lvl="0" indent="-457200" algn="l" defTabSz="914400" rtl="0" eaLnBrk="1" fontAlgn="base" latinLnBrk="0" hangingPunct="1">
                        <a:lnSpc>
                          <a:spcPct val="100000"/>
                        </a:lnSpc>
                        <a:spcBef>
                          <a:spcPct val="20000"/>
                        </a:spcBef>
                        <a:spcAft>
                          <a:spcPct val="0"/>
                        </a:spcAft>
                        <a:buClr>
                          <a:schemeClr val="tx1"/>
                        </a:buClr>
                        <a:buSzTx/>
                        <a:buFontTx/>
                        <a:buAutoNum type="arabicPeriod"/>
                        <a:tabLst/>
                      </a:pPr>
                      <a:r>
                        <a:rPr kumimoji="0" lang="en-US" sz="1600" b="1" i="0" u="none" strike="noStrike" cap="none" normalizeH="0" baseline="0" dirty="0" smtClean="0">
                          <a:solidFill>
                            <a:schemeClr val="tx1"/>
                          </a:solidFill>
                          <a:effectLst/>
                          <a:latin typeface="Arial" pitchFamily="34" charset="0"/>
                          <a:ea typeface="+mn-ea"/>
                          <a:cs typeface="+mn-cs"/>
                          <a:hlinkClick r:id="" action="ppaction://hlinkfile"/>
                        </a:rPr>
                        <a:t>ProClarity Business Logic Server Training</a:t>
                      </a:r>
                      <a:endParaRPr kumimoji="0" lang="en-US" sz="1600" b="1" i="0" u="none" strike="noStrike" cap="none" normalizeH="0" baseline="0" dirty="0" smtClean="0">
                        <a:solidFill>
                          <a:schemeClr val="tx1"/>
                        </a:solidFill>
                        <a:effectLst/>
                        <a:latin typeface="Arial" pitchFamily="34" charset="0"/>
                        <a:ea typeface="+mn-ea"/>
                        <a:cs typeface="+mn-cs"/>
                        <a:hlinkClick r:id=""/>
                      </a:endParaRPr>
                    </a:p>
                    <a:p>
                      <a:pPr marL="457200" marR="0" lvl="0" indent="-457200" algn="l" defTabSz="914400" rtl="0" eaLnBrk="1" fontAlgn="base" latinLnBrk="0" hangingPunct="1">
                        <a:lnSpc>
                          <a:spcPct val="100000"/>
                        </a:lnSpc>
                        <a:spcBef>
                          <a:spcPct val="20000"/>
                        </a:spcBef>
                        <a:spcAft>
                          <a:spcPct val="0"/>
                        </a:spcAft>
                        <a:buClr>
                          <a:schemeClr val="tx1"/>
                        </a:buClr>
                        <a:buSzTx/>
                        <a:buFontTx/>
                        <a:buAutoNum type="arabicPeriod"/>
                        <a:tabLst/>
                      </a:pPr>
                      <a:r>
                        <a:rPr kumimoji="0" lang="en-US" sz="1600" b="1" i="0" u="none" strike="noStrike" cap="none" normalizeH="0" baseline="0" dirty="0" smtClean="0">
                          <a:solidFill>
                            <a:schemeClr val="tx1"/>
                          </a:solidFill>
                          <a:effectLst/>
                          <a:latin typeface="Arial" pitchFamily="34" charset="0"/>
                          <a:ea typeface="+mn-ea"/>
                          <a:cs typeface="+mn-cs"/>
                          <a:hlinkClick r:id="" action="ppaction://hlinkfile"/>
                        </a:rPr>
                        <a:t>PAS Environment and Authoring Training</a:t>
                      </a:r>
                      <a:endParaRPr kumimoji="0" lang="en-US" sz="1600" b="1" i="0" u="none" strike="noStrike" cap="none" normalizeH="0" baseline="0" dirty="0" smtClean="0">
                        <a:solidFill>
                          <a:schemeClr val="tx1"/>
                        </a:solidFill>
                        <a:effectLst/>
                        <a:latin typeface="Arial" pitchFamily="34" charset="0"/>
                        <a:ea typeface="+mn-ea"/>
                        <a:cs typeface="+mn-cs"/>
                        <a:hlinkClick r:id=""/>
                      </a:endParaRPr>
                    </a:p>
                    <a:p>
                      <a:pPr marL="457200" marR="0" lvl="0" indent="-457200" algn="l" defTabSz="914400" rtl="0" eaLnBrk="1" fontAlgn="base" latinLnBrk="0" hangingPunct="1">
                        <a:lnSpc>
                          <a:spcPct val="100000"/>
                        </a:lnSpc>
                        <a:spcBef>
                          <a:spcPct val="20000"/>
                        </a:spcBef>
                        <a:spcAft>
                          <a:spcPct val="0"/>
                        </a:spcAft>
                        <a:buClr>
                          <a:schemeClr val="tx1"/>
                        </a:buClr>
                        <a:buSzTx/>
                        <a:buFontTx/>
                        <a:buAutoNum type="arabicPeriod"/>
                        <a:tabLst/>
                      </a:pPr>
                      <a:r>
                        <a:rPr kumimoji="0" lang="en-US" sz="1600" b="1" i="0" u="none" strike="noStrike" cap="none" normalizeH="0" baseline="0" dirty="0" smtClean="0">
                          <a:solidFill>
                            <a:schemeClr val="tx1"/>
                          </a:solidFill>
                          <a:effectLst/>
                          <a:latin typeface="Arial" pitchFamily="34" charset="0"/>
                          <a:ea typeface="+mn-ea"/>
                          <a:cs typeface="+mn-cs"/>
                          <a:hlinkClick r:id="" action="ppaction://hlinkfile"/>
                        </a:rPr>
                        <a:t>ProClarity Dashboard End User Training</a:t>
                      </a:r>
                      <a:endParaRPr kumimoji="0" lang="en-US" sz="1600" b="1" i="0" u="none" strike="noStrike" cap="none" normalizeH="0" baseline="0" dirty="0" smtClean="0">
                        <a:solidFill>
                          <a:schemeClr val="tx1"/>
                        </a:solidFill>
                        <a:effectLst/>
                        <a:latin typeface="Arial" pitchFamily="34" charset="0"/>
                        <a:ea typeface="+mn-ea"/>
                        <a:cs typeface="+mn-cs"/>
                        <a:hlinkClick r:id=""/>
                      </a:endParaRPr>
                    </a:p>
                    <a:p>
                      <a:pPr marL="457200" marR="0" lvl="0" indent="-457200" algn="l" defTabSz="914400" rtl="0" eaLnBrk="1" fontAlgn="base" latinLnBrk="0" hangingPunct="1">
                        <a:lnSpc>
                          <a:spcPct val="100000"/>
                        </a:lnSpc>
                        <a:spcBef>
                          <a:spcPct val="20000"/>
                        </a:spcBef>
                        <a:spcAft>
                          <a:spcPct val="0"/>
                        </a:spcAft>
                        <a:buClr>
                          <a:schemeClr val="tx1"/>
                        </a:buClr>
                        <a:buSzTx/>
                        <a:buFontTx/>
                        <a:buAutoNum type="arabicPeriod"/>
                        <a:tabLst/>
                      </a:pPr>
                      <a:r>
                        <a:rPr kumimoji="0" lang="en-US" sz="1600" b="1" i="0" u="none" strike="noStrike" cap="none" normalizeH="0" baseline="0" dirty="0" smtClean="0">
                          <a:solidFill>
                            <a:schemeClr val="tx1"/>
                          </a:solidFill>
                          <a:effectLst/>
                          <a:latin typeface="Arial" pitchFamily="34" charset="0"/>
                          <a:ea typeface="+mn-ea"/>
                          <a:cs typeface="+mn-cs"/>
                          <a:hlinkClick r:id="" action="ppaction://hlinkfile"/>
                        </a:rPr>
                        <a:t>ProClarity Dashboard Administrator Training</a:t>
                      </a:r>
                      <a:endParaRPr kumimoji="0" lang="en-US" sz="1600" b="1" i="0" u="none" strike="noStrike" cap="none" normalizeH="0" baseline="0" dirty="0" smtClean="0">
                        <a:solidFill>
                          <a:schemeClr val="tx1"/>
                        </a:solidFill>
                        <a:effectLst/>
                        <a:latin typeface="Arial" pitchFamily="34" charset="0"/>
                        <a:ea typeface="+mn-ea"/>
                        <a:cs typeface="+mn-cs"/>
                        <a:hlinkClick r:id=""/>
                      </a:endParaRPr>
                    </a:p>
                    <a:p>
                      <a:pPr marL="457200" marR="0" lvl="0" indent="-457200" algn="l" defTabSz="914400" rtl="0" eaLnBrk="1" fontAlgn="base" latinLnBrk="0" hangingPunct="1">
                        <a:lnSpc>
                          <a:spcPct val="100000"/>
                        </a:lnSpc>
                        <a:spcBef>
                          <a:spcPct val="20000"/>
                        </a:spcBef>
                        <a:spcAft>
                          <a:spcPct val="0"/>
                        </a:spcAft>
                        <a:buClr>
                          <a:schemeClr val="tx1"/>
                        </a:buClr>
                        <a:buSzTx/>
                        <a:buFontTx/>
                        <a:buAutoNum type="arabicPeriod"/>
                        <a:tabLst/>
                      </a:pPr>
                      <a:r>
                        <a:rPr kumimoji="0" lang="en-US" sz="1600" b="1" i="0" u="none" strike="noStrike" cap="none" normalizeH="0" baseline="0" dirty="0" smtClean="0">
                          <a:solidFill>
                            <a:schemeClr val="tx1"/>
                          </a:solidFill>
                          <a:effectLst/>
                          <a:latin typeface="Arial" pitchFamily="34" charset="0"/>
                          <a:ea typeface="+mn-ea"/>
                          <a:cs typeface="+mn-cs"/>
                          <a:hlinkClick r:id="" action="ppaction://hlinkfile"/>
                        </a:rPr>
                        <a:t>What's New in 6.1</a:t>
                      </a:r>
                      <a:endParaRPr kumimoji="0" lang="en-US" sz="1600" b="1" i="0" u="none" strike="noStrike" cap="none" normalizeH="0" baseline="0" dirty="0" smtClean="0">
                        <a:solidFill>
                          <a:schemeClr val="tx1"/>
                        </a:solidFill>
                        <a:effectLst/>
                        <a:latin typeface="Arial" pitchFamily="34" charset="0"/>
                        <a:ea typeface="+mn-ea"/>
                        <a:cs typeface="+mn-cs"/>
                        <a:hlinkClick r:id=""/>
                      </a:endParaRPr>
                    </a:p>
                    <a:p>
                      <a:pPr marL="457200" marR="0" lvl="0" indent="-457200" algn="l" defTabSz="914400" rtl="0" eaLnBrk="1" fontAlgn="base" latinLnBrk="0" hangingPunct="1">
                        <a:lnSpc>
                          <a:spcPct val="100000"/>
                        </a:lnSpc>
                        <a:spcBef>
                          <a:spcPct val="20000"/>
                        </a:spcBef>
                        <a:spcAft>
                          <a:spcPct val="0"/>
                        </a:spcAft>
                        <a:buClr>
                          <a:schemeClr val="tx1"/>
                        </a:buClr>
                        <a:buSzTx/>
                        <a:buFontTx/>
                        <a:buAutoNum type="arabicPeriod"/>
                        <a:tabLst/>
                      </a:pPr>
                      <a:r>
                        <a:rPr kumimoji="0" lang="en-US" sz="1600" b="1" i="0" u="none" strike="noStrike" cap="none" normalizeH="0" baseline="0" dirty="0" smtClean="0">
                          <a:solidFill>
                            <a:schemeClr val="tx1"/>
                          </a:solidFill>
                          <a:effectLst/>
                          <a:latin typeface="Arial" pitchFamily="34" charset="0"/>
                          <a:ea typeface="+mn-ea"/>
                          <a:cs typeface="+mn-cs"/>
                          <a:hlinkClick r:id="" action="ppaction://hlinkfile"/>
                        </a:rPr>
                        <a:t>ProClarity for SharePoint Portal Server Training</a:t>
                      </a:r>
                      <a:endParaRPr kumimoji="0" lang="en-US" sz="1600" b="1" i="0" u="none" strike="noStrike" cap="none" normalizeH="0" baseline="0" dirty="0" smtClean="0">
                        <a:solidFill>
                          <a:schemeClr val="tx1"/>
                        </a:solidFill>
                        <a:effectLst/>
                        <a:latin typeface="Arial" pitchFamily="34" charset="0"/>
                        <a:ea typeface="+mn-ea"/>
                        <a:cs typeface="+mn-cs"/>
                        <a:hlinkClick r:id=""/>
                      </a:endParaRPr>
                    </a:p>
                    <a:p>
                      <a:pPr marL="457200" marR="0" lvl="0" indent="-457200" algn="l" defTabSz="914400" rtl="0" eaLnBrk="1" fontAlgn="base" latinLnBrk="0" hangingPunct="1">
                        <a:lnSpc>
                          <a:spcPct val="100000"/>
                        </a:lnSpc>
                        <a:spcBef>
                          <a:spcPct val="20000"/>
                        </a:spcBef>
                        <a:spcAft>
                          <a:spcPct val="0"/>
                        </a:spcAft>
                        <a:buClrTx/>
                        <a:buSzTx/>
                        <a:buFontTx/>
                        <a:buAutoNum type="arabicPeriod"/>
                        <a:tabLst/>
                      </a:pPr>
                      <a:endParaRPr kumimoji="0" lang="en-US" sz="1600" b="1" i="0" u="none" strike="noStrike" cap="none" normalizeH="0" baseline="0" dirty="0" smtClean="0">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hape 1"/>
          <p:cNvSpPr>
            <a:spLocks noGrp="1"/>
          </p:cNvSpPr>
          <p:nvPr>
            <p:ph type="title"/>
          </p:nvPr>
        </p:nvSpPr>
        <p:spPr>
          <a:xfrm>
            <a:off x="0" y="0"/>
            <a:ext cx="8380413" cy="590550"/>
          </a:xfrm>
        </p:spPr>
        <p:txBody>
          <a:bodyPr/>
          <a:lstStyle/>
          <a:p>
            <a:pPr>
              <a:defRPr/>
            </a:pPr>
            <a:r>
              <a:rPr smtClean="0"/>
              <a:t>PPS Product Dependencies</a:t>
            </a:r>
          </a:p>
        </p:txBody>
      </p:sp>
      <p:sp>
        <p:nvSpPr>
          <p:cNvPr id="11267" name="Shape 2"/>
          <p:cNvSpPr>
            <a:spLocks noGrp="1"/>
          </p:cNvSpPr>
          <p:nvPr>
            <p:ph idx="1"/>
          </p:nvPr>
        </p:nvSpPr>
        <p:spPr>
          <a:xfrm>
            <a:off x="457200" y="1371600"/>
            <a:ext cx="8229600" cy="4525963"/>
          </a:xfrm>
        </p:spPr>
        <p:txBody>
          <a:bodyPr>
            <a:noAutofit/>
          </a:bodyPr>
          <a:lstStyle/>
          <a:p>
            <a:pPr>
              <a:buFont typeface="Arial" pitchFamily="34" charset="0"/>
              <a:buChar char="•"/>
              <a:defRPr/>
            </a:pPr>
            <a:r>
              <a:rPr lang="en-US" sz="2300" dirty="0" smtClean="0"/>
              <a:t>Recommend Office SharePoint Server 2007, support Windows SharePoint Services 3.0.</a:t>
            </a:r>
          </a:p>
          <a:p>
            <a:pPr>
              <a:buFont typeface="Arial" pitchFamily="34" charset="0"/>
              <a:buChar char="•"/>
              <a:defRPr/>
            </a:pPr>
            <a:r>
              <a:rPr lang="en-US" sz="2300" dirty="0" smtClean="0"/>
              <a:t>Recommend Excel 2007 for Planning, Support Excel 2003.</a:t>
            </a:r>
          </a:p>
          <a:p>
            <a:pPr>
              <a:buFont typeface="Arial" pitchFamily="34" charset="0"/>
              <a:buChar char="•"/>
              <a:defRPr/>
            </a:pPr>
            <a:r>
              <a:rPr lang="en-US" sz="2300" dirty="0" smtClean="0"/>
              <a:t>SQL Server 2005 Standard for Monitoring and Analysis.</a:t>
            </a:r>
          </a:p>
          <a:p>
            <a:pPr>
              <a:buFont typeface="Arial" pitchFamily="34" charset="0"/>
              <a:buChar char="•"/>
              <a:defRPr/>
            </a:pPr>
            <a:r>
              <a:rPr lang="en-US" sz="2300" dirty="0" smtClean="0"/>
              <a:t>SQL Server 2005 Enterprise Edition for Planning.</a:t>
            </a:r>
          </a:p>
          <a:p>
            <a:pPr>
              <a:defRPr/>
            </a:pPr>
            <a:endParaRPr lang="en-US" sz="2200" dirty="0" smtClean="0"/>
          </a:p>
        </p:txBody>
      </p:sp>
    </p:spTree>
  </p:cSld>
  <p:clrMapOvr>
    <a:masterClrMapping/>
  </p:clrMapOvr>
  <p:transition>
    <p:strips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Rectangle 22528"/>
          <p:cNvPicPr>
            <a:picLocks noChangeAspect="1" noChangeArrowheads="1"/>
          </p:cNvPicPr>
          <p:nvPr/>
        </p:nvPicPr>
        <p:blipFill>
          <a:blip r:embed="rId3">
            <a:lum bright="50000"/>
          </a:blip>
          <a:srcRect/>
          <a:stretch>
            <a:fillRect/>
          </a:stretch>
        </p:blipFill>
        <p:spPr bwMode="black">
          <a:xfrm>
            <a:off x="1687513" y="2819400"/>
            <a:ext cx="5767387" cy="1243013"/>
          </a:xfrm>
          <a:prstGeom prst="rect">
            <a:avLst/>
          </a:prstGeom>
          <a:noFill/>
          <a:ln w="9525">
            <a:noFill/>
            <a:miter lim="800000"/>
            <a:headEnd/>
            <a:tailEnd/>
          </a:ln>
        </p:spPr>
      </p:pic>
      <p:sp>
        <p:nvSpPr>
          <p:cNvPr id="111618" name="TextBox 22529"/>
          <p:cNvSpPr txBox="1">
            <a:spLocks noChangeArrowheads="1"/>
          </p:cNvSpPr>
          <p:nvPr/>
        </p:nvSpPr>
        <p:spPr bwMode="auto">
          <a:xfrm>
            <a:off x="304800" y="6207125"/>
            <a:ext cx="8532813" cy="517525"/>
          </a:xfrm>
          <a:prstGeom prst="rect">
            <a:avLst/>
          </a:prstGeom>
          <a:noFill/>
          <a:ln w="9525">
            <a:noFill/>
            <a:miter lim="800000"/>
            <a:headEnd/>
            <a:tailEnd/>
          </a:ln>
        </p:spPr>
        <p:txBody>
          <a:bodyPr>
            <a:spAutoFit/>
          </a:bodyPr>
          <a:lstStyle/>
          <a:p>
            <a:pPr algn="ctr" eaLnBrk="0" hangingPunct="0"/>
            <a:r>
              <a:rPr lang="en-US" sz="700">
                <a:latin typeface="Segoe Semibold" pitchFamily="34" charset="0"/>
                <a:cs typeface="Arial" charset="0"/>
              </a:rPr>
              <a:t>© 2006 Microsoft Corporation. All rights reserved. Microsoft, Windows, Windows Vista and other product names are or may be registered trademarks and/or trademarks in the U.S. and/or other countries.</a:t>
            </a:r>
            <a:endParaRPr lang="en-US"/>
          </a:p>
          <a:p>
            <a:pPr algn="ctr" eaLnBrk="0" hangingPunct="0"/>
            <a:r>
              <a:rPr lang="en-US" sz="700">
                <a:latin typeface="Segoe Semibold"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Rectangle 21504"/>
          <p:cNvPicPr>
            <a:picLocks noChangeAspect="1" noChangeArrowheads="1"/>
          </p:cNvPicPr>
          <p:nvPr/>
        </p:nvPicPr>
        <p:blipFill>
          <a:blip r:embed="rId3"/>
          <a:srcRect/>
          <a:stretch>
            <a:fillRect/>
          </a:stretch>
        </p:blipFill>
        <p:spPr bwMode="invGray">
          <a:xfrm>
            <a:off x="381000" y="228600"/>
            <a:ext cx="4191000" cy="893763"/>
          </a:xfrm>
          <a:prstGeom prst="rect">
            <a:avLst/>
          </a:prstGeom>
          <a:noFill/>
          <a:ln w="9525">
            <a:noFill/>
            <a:miter lim="800000"/>
            <a:headEnd/>
            <a:tailEnd/>
          </a:ln>
        </p:spPr>
      </p:pic>
      <p:pic>
        <p:nvPicPr>
          <p:cNvPr id="113666" name="Rectangle 21505"/>
          <p:cNvPicPr>
            <a:picLocks noChangeAspect="1" noChangeArrowheads="1"/>
          </p:cNvPicPr>
          <p:nvPr/>
        </p:nvPicPr>
        <p:blipFill>
          <a:blip r:embed="rId4"/>
          <a:srcRect/>
          <a:stretch>
            <a:fillRect/>
          </a:stretch>
        </p:blipFill>
        <p:spPr bwMode="invGray">
          <a:xfrm>
            <a:off x="381000" y="3429000"/>
            <a:ext cx="3089275" cy="849313"/>
          </a:xfrm>
          <a:prstGeom prst="rect">
            <a:avLst/>
          </a:prstGeom>
          <a:noFill/>
          <a:ln w="9525">
            <a:noFill/>
            <a:miter lim="800000"/>
            <a:headEnd/>
            <a:tailEnd/>
          </a:ln>
        </p:spPr>
      </p:pic>
      <p:pic>
        <p:nvPicPr>
          <p:cNvPr id="113667" name="Rectangle 21506"/>
          <p:cNvPicPr>
            <a:picLocks noChangeAspect="1" noChangeArrowheads="1"/>
          </p:cNvPicPr>
          <p:nvPr/>
        </p:nvPicPr>
        <p:blipFill>
          <a:blip r:embed="rId5"/>
          <a:srcRect/>
          <a:stretch>
            <a:fillRect/>
          </a:stretch>
        </p:blipFill>
        <p:spPr bwMode="invGray">
          <a:xfrm>
            <a:off x="5883275" y="5934075"/>
            <a:ext cx="2879725" cy="695325"/>
          </a:xfrm>
          <a:prstGeom prst="rect">
            <a:avLst/>
          </a:prstGeom>
          <a:noFill/>
          <a:ln w="9525">
            <a:noFill/>
            <a:miter lim="800000"/>
            <a:headEnd/>
            <a:tailEnd/>
          </a:ln>
        </p:spPr>
      </p:pic>
      <p:pic>
        <p:nvPicPr>
          <p:cNvPr id="113668" name="Rectangle 21507"/>
          <p:cNvPicPr>
            <a:picLocks noChangeAspect="1" noChangeArrowheads="1"/>
          </p:cNvPicPr>
          <p:nvPr/>
        </p:nvPicPr>
        <p:blipFill>
          <a:blip r:embed="rId6"/>
          <a:srcRect/>
          <a:stretch>
            <a:fillRect/>
          </a:stretch>
        </p:blipFill>
        <p:spPr bwMode="invGray">
          <a:xfrm>
            <a:off x="6388100" y="2422525"/>
            <a:ext cx="2374900" cy="688975"/>
          </a:xfrm>
          <a:prstGeom prst="rect">
            <a:avLst/>
          </a:prstGeom>
          <a:noFill/>
          <a:ln w="9525">
            <a:noFill/>
            <a:miter lim="800000"/>
            <a:headEnd/>
            <a:tailEnd/>
          </a:ln>
        </p:spPr>
      </p:pic>
      <p:pic>
        <p:nvPicPr>
          <p:cNvPr id="113669" name="Rectangle 21508"/>
          <p:cNvPicPr>
            <a:picLocks noChangeAspect="1" noChangeArrowheads="1"/>
          </p:cNvPicPr>
          <p:nvPr/>
        </p:nvPicPr>
        <p:blipFill>
          <a:blip r:embed="rId7"/>
          <a:srcRect/>
          <a:stretch>
            <a:fillRect/>
          </a:stretch>
        </p:blipFill>
        <p:spPr bwMode="invGray">
          <a:xfrm>
            <a:off x="5051425" y="3625850"/>
            <a:ext cx="2465388" cy="838200"/>
          </a:xfrm>
          <a:prstGeom prst="rect">
            <a:avLst/>
          </a:prstGeom>
          <a:noFill/>
          <a:ln w="9525">
            <a:noFill/>
            <a:miter lim="800000"/>
            <a:headEnd/>
            <a:tailEnd/>
          </a:ln>
        </p:spPr>
      </p:pic>
      <p:pic>
        <p:nvPicPr>
          <p:cNvPr id="113670" name="Rectangle 21509"/>
          <p:cNvPicPr>
            <a:picLocks noChangeAspect="1" noChangeArrowheads="1"/>
          </p:cNvPicPr>
          <p:nvPr/>
        </p:nvPicPr>
        <p:blipFill>
          <a:blip r:embed="rId8"/>
          <a:srcRect/>
          <a:stretch>
            <a:fillRect/>
          </a:stretch>
        </p:blipFill>
        <p:spPr bwMode="invGray">
          <a:xfrm>
            <a:off x="1660525" y="5840413"/>
            <a:ext cx="3190875" cy="788987"/>
          </a:xfrm>
          <a:prstGeom prst="rect">
            <a:avLst/>
          </a:prstGeom>
          <a:noFill/>
          <a:ln w="9525">
            <a:noFill/>
            <a:miter lim="800000"/>
            <a:headEnd/>
            <a:tailEnd/>
          </a:ln>
        </p:spPr>
      </p:pic>
      <p:pic>
        <p:nvPicPr>
          <p:cNvPr id="113671" name="Rectangle 21510"/>
          <p:cNvPicPr>
            <a:picLocks noChangeAspect="1" noChangeArrowheads="1"/>
          </p:cNvPicPr>
          <p:nvPr/>
        </p:nvPicPr>
        <p:blipFill>
          <a:blip r:embed="rId9"/>
          <a:srcRect/>
          <a:stretch>
            <a:fillRect/>
          </a:stretch>
        </p:blipFill>
        <p:spPr bwMode="invGray">
          <a:xfrm>
            <a:off x="6448425" y="4867275"/>
            <a:ext cx="1412875" cy="514350"/>
          </a:xfrm>
          <a:prstGeom prst="rect">
            <a:avLst/>
          </a:prstGeom>
          <a:noFill/>
          <a:ln w="9525">
            <a:noFill/>
            <a:miter lim="800000"/>
            <a:headEnd/>
            <a:tailEnd/>
          </a:ln>
        </p:spPr>
      </p:pic>
      <p:pic>
        <p:nvPicPr>
          <p:cNvPr id="113672" name="Rectangle 21511"/>
          <p:cNvPicPr>
            <a:picLocks noChangeAspect="1" noChangeArrowheads="1"/>
          </p:cNvPicPr>
          <p:nvPr/>
        </p:nvPicPr>
        <p:blipFill>
          <a:blip r:embed="rId10"/>
          <a:srcRect/>
          <a:stretch>
            <a:fillRect/>
          </a:stretch>
        </p:blipFill>
        <p:spPr bwMode="invGray">
          <a:xfrm>
            <a:off x="836613" y="4560888"/>
            <a:ext cx="3460750" cy="1104900"/>
          </a:xfrm>
          <a:prstGeom prst="rect">
            <a:avLst/>
          </a:prstGeom>
          <a:noFill/>
          <a:ln w="9525">
            <a:noFill/>
            <a:miter lim="800000"/>
            <a:headEnd/>
            <a:tailEnd/>
          </a:ln>
        </p:spPr>
      </p:pic>
      <p:pic>
        <p:nvPicPr>
          <p:cNvPr id="113673" name="Rectangle 21512"/>
          <p:cNvPicPr>
            <a:picLocks noChangeAspect="1" noChangeArrowheads="1"/>
          </p:cNvPicPr>
          <p:nvPr/>
        </p:nvPicPr>
        <p:blipFill>
          <a:blip r:embed="rId11"/>
          <a:srcRect/>
          <a:stretch>
            <a:fillRect/>
          </a:stretch>
        </p:blipFill>
        <p:spPr bwMode="invGray">
          <a:xfrm>
            <a:off x="5197475" y="460375"/>
            <a:ext cx="3565525" cy="1139825"/>
          </a:xfrm>
          <a:prstGeom prst="rect">
            <a:avLst/>
          </a:prstGeom>
          <a:noFill/>
          <a:ln w="9525">
            <a:noFill/>
            <a:miter lim="800000"/>
            <a:headEnd/>
            <a:tailEnd/>
          </a:ln>
        </p:spPr>
      </p:pic>
      <p:pic>
        <p:nvPicPr>
          <p:cNvPr id="362507" name="Rectangle 362506"/>
          <p:cNvPicPr>
            <a:picLocks noChangeAspect="1" noChangeArrowheads="1"/>
          </p:cNvPicPr>
          <p:nvPr/>
        </p:nvPicPr>
        <p:blipFill>
          <a:blip r:embed="rId12"/>
          <a:srcRect/>
          <a:stretch>
            <a:fillRect/>
          </a:stretch>
        </p:blipFill>
        <p:spPr bwMode="invGray">
          <a:xfrm>
            <a:off x="381000" y="1600200"/>
            <a:ext cx="5978525" cy="2036763"/>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362507"/>
                                        </p:tgtEl>
                                        <p:attrNameLst>
                                          <p:attrName>style.visibility</p:attrName>
                                        </p:attrNameLst>
                                      </p:cBhvr>
                                      <p:to>
                                        <p:strVal val="visible"/>
                                      </p:to>
                                    </p:set>
                                    <p:anim calcmode="lin" valueType="num">
                                      <p:cBhvr>
                                        <p:cTn id="7" dur="1000" fill="hold"/>
                                        <p:tgtEl>
                                          <p:spTgt spid="362507"/>
                                        </p:tgtEl>
                                        <p:attrNameLst>
                                          <p:attrName>ppt_w</p:attrName>
                                        </p:attrNameLst>
                                      </p:cBhvr>
                                      <p:tavLst>
                                        <p:tav tm="0">
                                          <p:val>
                                            <p:fltVal val="0"/>
                                          </p:val>
                                        </p:tav>
                                        <p:tav tm="100000">
                                          <p:val>
                                            <p:strVal val="#ppt_w"/>
                                          </p:val>
                                        </p:tav>
                                      </p:tavLst>
                                    </p:anim>
                                    <p:anim calcmode="lin" valueType="num">
                                      <p:cBhvr>
                                        <p:cTn id="8" dur="1000" fill="hold"/>
                                        <p:tgtEl>
                                          <p:spTgt spid="362507"/>
                                        </p:tgtEl>
                                        <p:attrNameLst>
                                          <p:attrName>ppt_h</p:attrName>
                                        </p:attrNameLst>
                                      </p:cBhvr>
                                      <p:tavLst>
                                        <p:tav tm="0">
                                          <p:val>
                                            <p:fltVal val="0"/>
                                          </p:val>
                                        </p:tav>
                                        <p:tav tm="100000">
                                          <p:val>
                                            <p:strVal val="#ppt_h"/>
                                          </p:val>
                                        </p:tav>
                                      </p:tavLst>
                                    </p:anim>
                                    <p:anim calcmode="lin" valueType="num">
                                      <p:cBhvr>
                                        <p:cTn id="9" dur="1000" fill="hold"/>
                                        <p:tgtEl>
                                          <p:spTgt spid="362507"/>
                                        </p:tgtEl>
                                        <p:attrNameLst>
                                          <p:attrName>ppt_x</p:attrName>
                                        </p:attrNameLst>
                                      </p:cBhvr>
                                      <p:tavLst>
                                        <p:tav tm="0">
                                          <p:val>
                                            <p:fltVal val="0.5"/>
                                          </p:val>
                                        </p:tav>
                                        <p:tav tm="100000">
                                          <p:val>
                                            <p:strVal val="#ppt_x"/>
                                          </p:val>
                                        </p:tav>
                                      </p:tavLst>
                                    </p:anim>
                                    <p:anim calcmode="lin" valueType="num">
                                      <p:cBhvr>
                                        <p:cTn id="10" dur="1000" fill="hold"/>
                                        <p:tgtEl>
                                          <p:spTgt spid="36250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Price List Timing</a:t>
            </a:r>
            <a:endParaRPr lang="en-US" dirty="0"/>
          </a:p>
        </p:txBody>
      </p:sp>
      <p:sp>
        <p:nvSpPr>
          <p:cNvPr id="3" name="Content Placeholder 2"/>
          <p:cNvSpPr>
            <a:spLocks noGrp="1"/>
          </p:cNvSpPr>
          <p:nvPr>
            <p:ph idx="1"/>
          </p:nvPr>
        </p:nvSpPr>
        <p:spPr>
          <a:xfrm>
            <a:off x="382588" y="1420813"/>
            <a:ext cx="8532812" cy="4302125"/>
          </a:xfrm>
        </p:spPr>
        <p:txBody>
          <a:bodyPr/>
          <a:lstStyle/>
          <a:p>
            <a:pPr>
              <a:defRPr/>
            </a:pPr>
            <a:r>
              <a:rPr lang="en-US" sz="2200" b="1" dirty="0" smtClean="0"/>
              <a:t>ProClarity 6.3</a:t>
            </a:r>
          </a:p>
          <a:p>
            <a:pPr lvl="1">
              <a:defRPr/>
            </a:pPr>
            <a:r>
              <a:rPr lang="en-US" sz="1800" dirty="0" smtClean="0"/>
              <a:t>First version of ProClarity available through Microsoft</a:t>
            </a:r>
          </a:p>
          <a:p>
            <a:pPr lvl="1">
              <a:defRPr/>
            </a:pPr>
            <a:r>
              <a:rPr lang="en-US" sz="1800" dirty="0" smtClean="0"/>
              <a:t>Need to synchronize with </a:t>
            </a:r>
            <a:r>
              <a:rPr lang="en-US" sz="1800" dirty="0" err="1" smtClean="0"/>
              <a:t>PerformancePoint</a:t>
            </a:r>
            <a:r>
              <a:rPr lang="en-US" sz="1800" dirty="0" smtClean="0"/>
              <a:t> pricing</a:t>
            </a:r>
          </a:p>
          <a:p>
            <a:pPr lvl="1">
              <a:defRPr/>
            </a:pPr>
            <a:r>
              <a:rPr lang="en-US" sz="1800" dirty="0" smtClean="0"/>
              <a:t>On price list Feb 1 at $195 CAL/ $20,000 server/$30,000 External Connector</a:t>
            </a:r>
          </a:p>
          <a:p>
            <a:pPr>
              <a:defRPr/>
            </a:pPr>
            <a:r>
              <a:rPr lang="en-US" sz="2200" dirty="0" smtClean="0"/>
              <a:t>Business Scorecard Manager 2005</a:t>
            </a:r>
          </a:p>
          <a:p>
            <a:pPr lvl="1">
              <a:defRPr/>
            </a:pPr>
            <a:r>
              <a:rPr lang="en-US" sz="1800" dirty="0" smtClean="0"/>
              <a:t>Need to synchronize with </a:t>
            </a:r>
            <a:r>
              <a:rPr lang="en-US" sz="1800" dirty="0" err="1" smtClean="0"/>
              <a:t>PerformancePoint</a:t>
            </a:r>
            <a:r>
              <a:rPr lang="en-US" sz="1800" dirty="0" smtClean="0"/>
              <a:t> pricing</a:t>
            </a:r>
          </a:p>
          <a:p>
            <a:pPr lvl="1">
              <a:defRPr/>
            </a:pPr>
            <a:r>
              <a:rPr lang="en-US" sz="1800" dirty="0" smtClean="0"/>
              <a:t>Updated April 1 at $195 CAL/ $20,000 server/$30,000 External Connector</a:t>
            </a:r>
          </a:p>
          <a:p>
            <a:pPr>
              <a:defRPr/>
            </a:pPr>
            <a:r>
              <a:rPr lang="en-US" sz="2200" dirty="0" err="1" smtClean="0"/>
              <a:t>PerformancePoint</a:t>
            </a:r>
            <a:r>
              <a:rPr lang="en-US" sz="2200" dirty="0" smtClean="0"/>
              <a:t> Server 2007</a:t>
            </a:r>
          </a:p>
          <a:p>
            <a:pPr lvl="1">
              <a:defRPr/>
            </a:pPr>
            <a:r>
              <a:rPr lang="en-US" sz="1800" dirty="0" smtClean="0"/>
              <a:t>Price list availability base on actual RTM date</a:t>
            </a:r>
          </a:p>
          <a:p>
            <a:pPr lvl="1">
              <a:defRPr/>
            </a:pPr>
            <a:r>
              <a:rPr lang="en-US" sz="1800" dirty="0" smtClean="0"/>
              <a:t>Details announced at CTP 2 release</a:t>
            </a:r>
          </a:p>
          <a:p>
            <a:pPr>
              <a:buFont typeface="Wingdings 2" pitchFamily="18" charset="2"/>
              <a:buNone/>
              <a:defRPr/>
            </a:pPr>
            <a:endParaRPr lang="en-US" dirty="0"/>
          </a:p>
        </p:txBody>
      </p:sp>
    </p:spTree>
  </p:cSld>
  <p:clrMapOvr>
    <a:masterClrMapping/>
  </p:clrMapOvr>
  <p:transition>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Appendix</a:t>
            </a:r>
            <a:endParaRPr lang="en-US" dirty="0"/>
          </a:p>
        </p:txBody>
      </p:sp>
    </p:spTree>
  </p:cSld>
  <p:clrMapOvr>
    <a:masterClrMapping/>
  </p:clrMapOvr>
  <p:transition>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09" name="Group 26"/>
          <p:cNvGrpSpPr>
            <a:grpSpLocks/>
          </p:cNvGrpSpPr>
          <p:nvPr/>
        </p:nvGrpSpPr>
        <p:grpSpPr bwMode="auto">
          <a:xfrm>
            <a:off x="1295400" y="1209675"/>
            <a:ext cx="6499225" cy="4765675"/>
            <a:chOff x="1982788" y="1643063"/>
            <a:chExt cx="6500812" cy="4765624"/>
          </a:xfrm>
        </p:grpSpPr>
        <p:pic>
          <p:nvPicPr>
            <p:cNvPr id="119815" name="Rectangle 19482"/>
            <p:cNvPicPr>
              <a:picLocks noChangeAspect="1" noChangeArrowheads="1"/>
            </p:cNvPicPr>
            <p:nvPr/>
          </p:nvPicPr>
          <p:blipFill>
            <a:blip r:embed="rId4"/>
            <a:srcRect/>
            <a:stretch>
              <a:fillRect/>
            </a:stretch>
          </p:blipFill>
          <p:spPr bwMode="auto">
            <a:xfrm>
              <a:off x="1982788" y="1643063"/>
              <a:ext cx="6492875" cy="1574800"/>
            </a:xfrm>
            <a:prstGeom prst="rect">
              <a:avLst/>
            </a:prstGeom>
            <a:noFill/>
            <a:ln w="9525">
              <a:noFill/>
              <a:miter lim="800000"/>
              <a:headEnd/>
              <a:tailEnd/>
            </a:ln>
          </p:spPr>
        </p:pic>
        <p:pic>
          <p:nvPicPr>
            <p:cNvPr id="119816" name="Rectangle 19483"/>
            <p:cNvPicPr>
              <a:picLocks noChangeAspect="1" noChangeArrowheads="1"/>
            </p:cNvPicPr>
            <p:nvPr/>
          </p:nvPicPr>
          <p:blipFill>
            <a:blip r:embed="rId4"/>
            <a:srcRect/>
            <a:stretch>
              <a:fillRect/>
            </a:stretch>
          </p:blipFill>
          <p:spPr bwMode="auto">
            <a:xfrm>
              <a:off x="1982788" y="3087655"/>
              <a:ext cx="6492875" cy="1574800"/>
            </a:xfrm>
            <a:prstGeom prst="rect">
              <a:avLst/>
            </a:prstGeom>
            <a:noFill/>
            <a:ln w="9525">
              <a:noFill/>
              <a:miter lim="800000"/>
              <a:headEnd/>
              <a:tailEnd/>
            </a:ln>
          </p:spPr>
        </p:pic>
        <p:pic>
          <p:nvPicPr>
            <p:cNvPr id="119817" name="Rectangle 19484"/>
            <p:cNvPicPr>
              <a:picLocks noChangeAspect="1" noChangeArrowheads="1"/>
            </p:cNvPicPr>
            <p:nvPr/>
          </p:nvPicPr>
          <p:blipFill>
            <a:blip r:embed="rId5"/>
            <a:srcRect/>
            <a:stretch>
              <a:fillRect/>
            </a:stretch>
          </p:blipFill>
          <p:spPr bwMode="auto">
            <a:xfrm>
              <a:off x="1982788" y="4521202"/>
              <a:ext cx="6500812" cy="1887485"/>
            </a:xfrm>
            <a:prstGeom prst="rect">
              <a:avLst/>
            </a:prstGeom>
            <a:noFill/>
            <a:ln w="9525">
              <a:noFill/>
              <a:miter lim="800000"/>
              <a:headEnd/>
              <a:tailEnd/>
            </a:ln>
          </p:spPr>
        </p:pic>
      </p:grpSp>
      <p:sp>
        <p:nvSpPr>
          <p:cNvPr id="119810" name="Rectangle 1294341"/>
          <p:cNvSpPr>
            <a:spLocks noChangeArrowheads="1"/>
          </p:cNvSpPr>
          <p:nvPr/>
        </p:nvSpPr>
        <p:spPr bwMode="auto">
          <a:xfrm>
            <a:off x="2971800" y="3038475"/>
            <a:ext cx="3232150" cy="868363"/>
          </a:xfrm>
          <a:prstGeom prst="rect">
            <a:avLst/>
          </a:prstGeom>
          <a:noFill/>
          <a:ln w="9525" algn="ctr">
            <a:noFill/>
            <a:miter lim="800000"/>
            <a:headEnd/>
            <a:tailEnd/>
          </a:ln>
        </p:spPr>
        <p:txBody>
          <a:bodyPr anchor="ctr">
            <a:spAutoFit/>
          </a:bodyPr>
          <a:lstStyle/>
          <a:p>
            <a:pPr algn="ctr">
              <a:lnSpc>
                <a:spcPct val="90000"/>
              </a:lnSpc>
            </a:pPr>
            <a:r>
              <a:rPr lang="en-US" sz="2000" b="1">
                <a:latin typeface="Segoe" pitchFamily="34" charset="0"/>
                <a:cs typeface="Arial" charset="0"/>
              </a:rPr>
              <a:t>End-user tools</a:t>
            </a:r>
          </a:p>
          <a:p>
            <a:pPr algn="ctr">
              <a:lnSpc>
                <a:spcPct val="90000"/>
              </a:lnSpc>
            </a:pPr>
            <a:r>
              <a:rPr lang="en-US">
                <a:latin typeface="Segoe" pitchFamily="34" charset="0"/>
                <a:cs typeface="Arial" charset="0"/>
              </a:rPr>
              <a:t>SharePoint Server 2007</a:t>
            </a:r>
          </a:p>
          <a:p>
            <a:pPr algn="ctr">
              <a:lnSpc>
                <a:spcPct val="90000"/>
              </a:lnSpc>
            </a:pPr>
            <a:r>
              <a:rPr lang="en-US">
                <a:latin typeface="Segoe" pitchFamily="34" charset="0"/>
                <a:cs typeface="Arial" charset="0"/>
              </a:rPr>
              <a:t>Excel 2007</a:t>
            </a:r>
            <a:endParaRPr lang="en-US"/>
          </a:p>
        </p:txBody>
      </p:sp>
      <p:sp>
        <p:nvSpPr>
          <p:cNvPr id="119811" name="Rectangle 1294342"/>
          <p:cNvSpPr>
            <a:spLocks noChangeArrowheads="1"/>
          </p:cNvSpPr>
          <p:nvPr/>
        </p:nvSpPr>
        <p:spPr bwMode="auto">
          <a:xfrm>
            <a:off x="2057400" y="4714875"/>
            <a:ext cx="4867275" cy="646113"/>
          </a:xfrm>
          <a:prstGeom prst="rect">
            <a:avLst/>
          </a:prstGeom>
          <a:noFill/>
          <a:ln w="9525" algn="ctr">
            <a:noFill/>
            <a:miter lim="800000"/>
            <a:headEnd/>
            <a:tailEnd/>
          </a:ln>
        </p:spPr>
        <p:txBody>
          <a:bodyPr anchor="ctr">
            <a:spAutoFit/>
          </a:bodyPr>
          <a:lstStyle/>
          <a:p>
            <a:pPr algn="ctr">
              <a:lnSpc>
                <a:spcPct val="90000"/>
              </a:lnSpc>
            </a:pPr>
            <a:r>
              <a:rPr lang="en-US" sz="2000" b="1">
                <a:latin typeface="Segoe" pitchFamily="34" charset="0"/>
                <a:cs typeface="Arial" charset="0"/>
              </a:rPr>
              <a:t>BI Platform</a:t>
            </a:r>
          </a:p>
          <a:p>
            <a:pPr algn="ctr">
              <a:lnSpc>
                <a:spcPct val="90000"/>
              </a:lnSpc>
            </a:pPr>
            <a:r>
              <a:rPr lang="en-US" sz="2000">
                <a:latin typeface="Segoe" pitchFamily="34" charset="0"/>
                <a:cs typeface="Arial" charset="0"/>
              </a:rPr>
              <a:t>SQL Server 2005</a:t>
            </a:r>
          </a:p>
        </p:txBody>
      </p:sp>
      <p:sp>
        <p:nvSpPr>
          <p:cNvPr id="119812" name="Straight Connector 19463"/>
          <p:cNvSpPr>
            <a:spLocks noChangeShapeType="1"/>
          </p:cNvSpPr>
          <p:nvPr/>
        </p:nvSpPr>
        <p:spPr bwMode="auto">
          <a:xfrm>
            <a:off x="4257675" y="7677150"/>
            <a:ext cx="457200" cy="0"/>
          </a:xfrm>
          <a:prstGeom prst="line">
            <a:avLst/>
          </a:prstGeom>
          <a:noFill/>
          <a:ln w="9525">
            <a:noFill/>
            <a:round/>
            <a:headEnd/>
            <a:tailEnd/>
          </a:ln>
        </p:spPr>
        <p:txBody>
          <a:bodyPr>
            <a:spAutoFit/>
          </a:bodyPr>
          <a:lstStyle/>
          <a:p>
            <a:endParaRPr lang="pl-PL"/>
          </a:p>
        </p:txBody>
      </p:sp>
      <p:sp>
        <p:nvSpPr>
          <p:cNvPr id="23558" name="Shape 1294371"/>
          <p:cNvSpPr>
            <a:spLocks noGrp="1" noChangeArrowheads="1"/>
          </p:cNvSpPr>
          <p:nvPr>
            <p:ph type="title" idx="4294967295"/>
          </p:nvPr>
        </p:nvSpPr>
        <p:spPr>
          <a:xfrm>
            <a:off x="0" y="0"/>
            <a:ext cx="8393113" cy="868363"/>
          </a:xfrm>
        </p:spPr>
        <p:txBody>
          <a:bodyPr/>
          <a:lstStyle/>
          <a:p>
            <a:pPr eaLnBrk="1" hangingPunct="1">
              <a:defRPr/>
            </a:pPr>
            <a:r>
              <a:rPr lang="en-US" sz="3200" smtClean="0"/>
              <a:t>Microsoft Business Intelligence</a:t>
            </a:r>
            <a:r>
              <a:rPr lang="en-US" sz="2400" smtClean="0"/>
              <a:t/>
            </a:r>
            <a:br>
              <a:rPr lang="en-US" sz="2400" smtClean="0"/>
            </a:br>
            <a:endParaRPr lang="en-US" sz="2400" smtClean="0"/>
          </a:p>
        </p:txBody>
      </p:sp>
      <p:sp>
        <p:nvSpPr>
          <p:cNvPr id="119814" name="Rectangle 29"/>
          <p:cNvSpPr>
            <a:spLocks noChangeArrowheads="1"/>
          </p:cNvSpPr>
          <p:nvPr/>
        </p:nvSpPr>
        <p:spPr bwMode="auto">
          <a:xfrm>
            <a:off x="2897188" y="1590675"/>
            <a:ext cx="3503612" cy="619125"/>
          </a:xfrm>
          <a:prstGeom prst="rect">
            <a:avLst/>
          </a:prstGeom>
          <a:noFill/>
          <a:ln w="9525" algn="ctr">
            <a:noFill/>
            <a:miter lim="800000"/>
            <a:headEnd/>
            <a:tailEnd/>
          </a:ln>
        </p:spPr>
        <p:txBody>
          <a:bodyPr anchor="ctr">
            <a:spAutoFit/>
          </a:bodyPr>
          <a:lstStyle/>
          <a:p>
            <a:pPr algn="ctr">
              <a:lnSpc>
                <a:spcPct val="90000"/>
              </a:lnSpc>
            </a:pPr>
            <a:r>
              <a:rPr lang="en-US" sz="2000" b="1">
                <a:latin typeface="Segoe" pitchFamily="34" charset="0"/>
                <a:cs typeface="Arial" charset="0"/>
              </a:rPr>
              <a:t>Applications</a:t>
            </a:r>
            <a:endParaRPr lang="en-US" b="1">
              <a:latin typeface="Segoe" pitchFamily="34" charset="0"/>
              <a:cs typeface="Arial" charset="0"/>
            </a:endParaRPr>
          </a:p>
          <a:p>
            <a:pPr algn="ctr">
              <a:lnSpc>
                <a:spcPct val="90000"/>
              </a:lnSpc>
            </a:pPr>
            <a:r>
              <a:rPr lang="en-US">
                <a:latin typeface="Segoe" pitchFamily="34" charset="0"/>
                <a:cs typeface="Arial" charset="0"/>
              </a:rPr>
              <a:t>PerformancePoint Server 2007</a:t>
            </a:r>
            <a:endParaRPr lang="en-US">
              <a:latin typeface="Segoe"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84238"/>
          </a:xfrm>
        </p:spPr>
        <p:txBody>
          <a:bodyPr>
            <a:normAutofit/>
          </a:bodyPr>
          <a:lstStyle/>
          <a:p>
            <a:pPr>
              <a:defRPr/>
            </a:pPr>
            <a:r>
              <a:rPr lang="en-US" dirty="0" smtClean="0"/>
              <a:t>BSM, ProClarity, and PPS</a:t>
            </a:r>
            <a:endParaRPr lang="en-US" dirty="0"/>
          </a:p>
        </p:txBody>
      </p:sp>
      <p:sp>
        <p:nvSpPr>
          <p:cNvPr id="12" name="Rectangle 11"/>
          <p:cNvSpPr/>
          <p:nvPr/>
        </p:nvSpPr>
        <p:spPr>
          <a:xfrm>
            <a:off x="876300" y="2074863"/>
            <a:ext cx="1828800" cy="914400"/>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en-US" sz="1300" dirty="0">
                <a:solidFill>
                  <a:schemeClr val="tx1">
                    <a:lumMod val="95000"/>
                  </a:schemeClr>
                </a:solidFill>
              </a:rPr>
              <a:t>ProClarity Analytics 6.2</a:t>
            </a:r>
          </a:p>
        </p:txBody>
      </p:sp>
      <p:sp>
        <p:nvSpPr>
          <p:cNvPr id="14" name="Rectangle 13"/>
          <p:cNvSpPr/>
          <p:nvPr/>
        </p:nvSpPr>
        <p:spPr>
          <a:xfrm>
            <a:off x="3657600" y="2074863"/>
            <a:ext cx="1828800" cy="914400"/>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en-US" sz="1300" dirty="0">
                <a:solidFill>
                  <a:schemeClr val="tx1"/>
                </a:solidFill>
              </a:rPr>
              <a:t>ProClarity Analytics 6.3</a:t>
            </a:r>
          </a:p>
        </p:txBody>
      </p:sp>
      <p:sp>
        <p:nvSpPr>
          <p:cNvPr id="15" name="Rectangle 14"/>
          <p:cNvSpPr/>
          <p:nvPr/>
        </p:nvSpPr>
        <p:spPr>
          <a:xfrm>
            <a:off x="876300" y="3941763"/>
            <a:ext cx="1828800" cy="91440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en-US" sz="1300" dirty="0">
                <a:solidFill>
                  <a:schemeClr val="tx1"/>
                </a:solidFill>
              </a:rPr>
              <a:t>Business Scorecard Manager</a:t>
            </a:r>
          </a:p>
        </p:txBody>
      </p:sp>
      <p:sp>
        <p:nvSpPr>
          <p:cNvPr id="16" name="Rectangle 15"/>
          <p:cNvSpPr/>
          <p:nvPr/>
        </p:nvSpPr>
        <p:spPr>
          <a:xfrm>
            <a:off x="3657600" y="3941763"/>
            <a:ext cx="1866900" cy="914400"/>
          </a:xfrm>
          <a:prstGeom prst="rect">
            <a:avLst/>
          </a:prstGeom>
          <a:solidFill>
            <a:schemeClr val="bg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en-US" sz="1300" dirty="0">
                <a:solidFill>
                  <a:schemeClr val="tx1"/>
                </a:solidFill>
              </a:rPr>
              <a:t>PerformancePoint Server 2007</a:t>
            </a:r>
          </a:p>
          <a:p>
            <a:pPr algn="ctr">
              <a:defRPr/>
            </a:pPr>
            <a:r>
              <a:rPr lang="en-US" sz="1300" dirty="0">
                <a:solidFill>
                  <a:schemeClr val="tx1"/>
                </a:solidFill>
              </a:rPr>
              <a:t>v1</a:t>
            </a:r>
          </a:p>
        </p:txBody>
      </p:sp>
      <p:sp>
        <p:nvSpPr>
          <p:cNvPr id="21" name="Rectangle 20"/>
          <p:cNvSpPr/>
          <p:nvPr/>
        </p:nvSpPr>
        <p:spPr>
          <a:xfrm>
            <a:off x="6438900" y="3941763"/>
            <a:ext cx="1866900" cy="914400"/>
          </a:xfrm>
          <a:prstGeom prst="rect">
            <a:avLst/>
          </a:prstGeom>
          <a:solidFill>
            <a:schemeClr val="bg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en-US" sz="1300" dirty="0">
                <a:solidFill>
                  <a:schemeClr val="tx1"/>
                </a:solidFill>
              </a:rPr>
              <a:t>PerformancePoint Server 2007</a:t>
            </a:r>
          </a:p>
          <a:p>
            <a:pPr algn="ctr">
              <a:defRPr/>
            </a:pPr>
            <a:r>
              <a:rPr lang="en-US" sz="1300" dirty="0">
                <a:solidFill>
                  <a:schemeClr val="tx1"/>
                </a:solidFill>
              </a:rPr>
              <a:t>v2</a:t>
            </a:r>
          </a:p>
        </p:txBody>
      </p:sp>
      <p:cxnSp>
        <p:nvCxnSpPr>
          <p:cNvPr id="23" name="Straight Arrow Connector 22"/>
          <p:cNvCxnSpPr>
            <a:stCxn id="12" idx="3"/>
            <a:endCxn id="14" idx="1"/>
          </p:cNvCxnSpPr>
          <p:nvPr/>
        </p:nvCxnSpPr>
        <p:spPr>
          <a:xfrm>
            <a:off x="2705100" y="2532063"/>
            <a:ext cx="952500" cy="1587"/>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705100" y="4398963"/>
            <a:ext cx="952500" cy="1587"/>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1" idx="1"/>
          </p:cNvCxnSpPr>
          <p:nvPr/>
        </p:nvCxnSpPr>
        <p:spPr>
          <a:xfrm>
            <a:off x="5524500" y="4398963"/>
            <a:ext cx="914400" cy="1587"/>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4" idx="3"/>
            <a:endCxn id="21" idx="0"/>
          </p:cNvCxnSpPr>
          <p:nvPr/>
        </p:nvCxnSpPr>
        <p:spPr>
          <a:xfrm>
            <a:off x="5486400" y="2532063"/>
            <a:ext cx="1885950" cy="1409700"/>
          </a:xfrm>
          <a:prstGeom prst="bentConnector2">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29"/>
          <p:cNvCxnSpPr>
            <a:stCxn id="12" idx="2"/>
            <a:endCxn id="16" idx="0"/>
          </p:cNvCxnSpPr>
          <p:nvPr/>
        </p:nvCxnSpPr>
        <p:spPr>
          <a:xfrm rot="16200000" flipH="1">
            <a:off x="2714625" y="2065338"/>
            <a:ext cx="952500" cy="2800350"/>
          </a:xfrm>
          <a:prstGeom prst="bentConnector3">
            <a:avLst>
              <a:gd name="adj1" fmla="val 50000"/>
            </a:avLst>
          </a:prstGeom>
          <a:ln w="508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1868" name="TextBox 35"/>
          <p:cNvSpPr txBox="1">
            <a:spLocks noChangeArrowheads="1"/>
          </p:cNvSpPr>
          <p:nvPr/>
        </p:nvSpPr>
        <p:spPr bwMode="auto">
          <a:xfrm>
            <a:off x="990600" y="1655763"/>
            <a:ext cx="1373188" cy="296862"/>
          </a:xfrm>
          <a:prstGeom prst="rect">
            <a:avLst/>
          </a:prstGeom>
          <a:noFill/>
          <a:ln w="9525">
            <a:noFill/>
            <a:miter lim="800000"/>
            <a:headEnd/>
            <a:tailEnd/>
          </a:ln>
        </p:spPr>
        <p:txBody>
          <a:bodyPr wrap="none" lIns="91436" tIns="45718" rIns="91436" bIns="45718">
            <a:spAutoFit/>
          </a:bodyPr>
          <a:lstStyle/>
          <a:p>
            <a:r>
              <a:rPr lang="en-US" sz="1300"/>
              <a:t>Available Today</a:t>
            </a:r>
          </a:p>
        </p:txBody>
      </p:sp>
      <p:sp>
        <p:nvSpPr>
          <p:cNvPr id="121869" name="TextBox 36"/>
          <p:cNvSpPr txBox="1">
            <a:spLocks noChangeArrowheads="1"/>
          </p:cNvSpPr>
          <p:nvPr/>
        </p:nvSpPr>
        <p:spPr bwMode="auto">
          <a:xfrm>
            <a:off x="990600" y="4894263"/>
            <a:ext cx="1373188" cy="296862"/>
          </a:xfrm>
          <a:prstGeom prst="rect">
            <a:avLst/>
          </a:prstGeom>
          <a:noFill/>
          <a:ln w="9525">
            <a:noFill/>
            <a:miter lim="800000"/>
            <a:headEnd/>
            <a:tailEnd/>
          </a:ln>
        </p:spPr>
        <p:txBody>
          <a:bodyPr wrap="none" lIns="91436" tIns="45718" rIns="91436" bIns="45718">
            <a:spAutoFit/>
          </a:bodyPr>
          <a:lstStyle/>
          <a:p>
            <a:r>
              <a:rPr lang="en-US" sz="1300"/>
              <a:t>Available Today</a:t>
            </a:r>
          </a:p>
        </p:txBody>
      </p:sp>
      <p:sp>
        <p:nvSpPr>
          <p:cNvPr id="121870" name="TextBox 37"/>
          <p:cNvSpPr txBox="1">
            <a:spLocks noChangeArrowheads="1"/>
          </p:cNvSpPr>
          <p:nvPr/>
        </p:nvSpPr>
        <p:spPr bwMode="auto">
          <a:xfrm>
            <a:off x="3948113" y="1655763"/>
            <a:ext cx="1087437" cy="296862"/>
          </a:xfrm>
          <a:prstGeom prst="rect">
            <a:avLst/>
          </a:prstGeom>
          <a:noFill/>
          <a:ln w="9525">
            <a:noFill/>
            <a:miter lim="800000"/>
            <a:headEnd/>
            <a:tailEnd/>
          </a:ln>
        </p:spPr>
        <p:txBody>
          <a:bodyPr wrap="none" lIns="91436" tIns="45718" rIns="91436" bIns="45718">
            <a:spAutoFit/>
          </a:bodyPr>
          <a:lstStyle/>
          <a:p>
            <a:r>
              <a:rPr lang="en-US" sz="1300"/>
              <a:t>March 2007</a:t>
            </a:r>
          </a:p>
        </p:txBody>
      </p:sp>
      <p:sp>
        <p:nvSpPr>
          <p:cNvPr id="121871" name="TextBox 38"/>
          <p:cNvSpPr txBox="1">
            <a:spLocks noChangeArrowheads="1"/>
          </p:cNvSpPr>
          <p:nvPr/>
        </p:nvSpPr>
        <p:spPr bwMode="auto">
          <a:xfrm>
            <a:off x="3733800" y="4856163"/>
            <a:ext cx="1484313" cy="296862"/>
          </a:xfrm>
          <a:prstGeom prst="rect">
            <a:avLst/>
          </a:prstGeom>
          <a:noFill/>
          <a:ln w="9525">
            <a:noFill/>
            <a:miter lim="800000"/>
            <a:headEnd/>
            <a:tailEnd/>
          </a:ln>
        </p:spPr>
        <p:txBody>
          <a:bodyPr wrap="none" lIns="91436" tIns="45718" rIns="91436" bIns="45718">
            <a:spAutoFit/>
          </a:bodyPr>
          <a:lstStyle/>
          <a:p>
            <a:r>
              <a:rPr lang="en-US" sz="1300"/>
              <a:t>RTM - Sept 2007</a:t>
            </a:r>
          </a:p>
        </p:txBody>
      </p:sp>
      <p:sp>
        <p:nvSpPr>
          <p:cNvPr id="121872" name="TextBox 39"/>
          <p:cNvSpPr txBox="1">
            <a:spLocks noChangeArrowheads="1"/>
          </p:cNvSpPr>
          <p:nvPr/>
        </p:nvSpPr>
        <p:spPr bwMode="auto">
          <a:xfrm>
            <a:off x="6858000" y="4894263"/>
            <a:ext cx="866775" cy="296862"/>
          </a:xfrm>
          <a:prstGeom prst="rect">
            <a:avLst/>
          </a:prstGeom>
          <a:noFill/>
          <a:ln w="9525">
            <a:noFill/>
            <a:miter lim="800000"/>
            <a:headEnd/>
            <a:tailEnd/>
          </a:ln>
        </p:spPr>
        <p:txBody>
          <a:bodyPr wrap="none" lIns="91436" tIns="45718" rIns="91436" bIns="45718">
            <a:spAutoFit/>
          </a:bodyPr>
          <a:lstStyle/>
          <a:p>
            <a:pPr algn="ctr"/>
            <a:r>
              <a:rPr lang="en-US" sz="1300"/>
              <a:t>Office 14</a:t>
            </a:r>
          </a:p>
        </p:txBody>
      </p:sp>
      <p:cxnSp>
        <p:nvCxnSpPr>
          <p:cNvPr id="24" name="Elbow Connector 29"/>
          <p:cNvCxnSpPr/>
          <p:nvPr/>
        </p:nvCxnSpPr>
        <p:spPr>
          <a:xfrm>
            <a:off x="7366000" y="2540000"/>
            <a:ext cx="1354138" cy="1588"/>
          </a:xfrm>
          <a:prstGeom prst="bentConnector3">
            <a:avLst>
              <a:gd name="adj1" fmla="val 50000"/>
            </a:avLst>
          </a:prstGeom>
          <a:ln w="508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7315200" cy="923925"/>
          </a:xfrm>
        </p:spPr>
        <p:txBody>
          <a:bodyPr/>
          <a:lstStyle/>
          <a:p>
            <a:pPr>
              <a:defRPr/>
            </a:pPr>
            <a:r>
              <a:rPr lang="en-US" dirty="0" smtClean="0"/>
              <a:t>Performance Management </a:t>
            </a:r>
            <a:br>
              <a:rPr lang="en-US" dirty="0" smtClean="0"/>
            </a:br>
            <a:r>
              <a:rPr lang="en-US" sz="2400" dirty="0" smtClean="0">
                <a:solidFill>
                  <a:schemeClr val="accent1">
                    <a:lumMod val="60000"/>
                    <a:lumOff val="40000"/>
                  </a:schemeClr>
                </a:solidFill>
              </a:rPr>
              <a:t>according to Gartner</a:t>
            </a:r>
          </a:p>
        </p:txBody>
      </p:sp>
      <p:sp>
        <p:nvSpPr>
          <p:cNvPr id="27650" name="Rectangle 12"/>
          <p:cNvSpPr>
            <a:spLocks noChangeArrowheads="1"/>
          </p:cNvSpPr>
          <p:nvPr/>
        </p:nvSpPr>
        <p:spPr bwMode="auto">
          <a:xfrm>
            <a:off x="457200" y="1444625"/>
            <a:ext cx="8229600" cy="2676525"/>
          </a:xfrm>
          <a:prstGeom prst="rect">
            <a:avLst/>
          </a:prstGeom>
          <a:noFill/>
          <a:ln w="9525">
            <a:noFill/>
            <a:miter lim="800000"/>
            <a:headEnd/>
            <a:tailEnd/>
          </a:ln>
        </p:spPr>
        <p:txBody>
          <a:bodyPr>
            <a:spAutoFit/>
          </a:bodyPr>
          <a:lstStyle/>
          <a:p>
            <a:pPr algn="ctr"/>
            <a:r>
              <a:rPr lang="en-US" sz="2400" i="1"/>
              <a:t>Combination of management </a:t>
            </a:r>
            <a:r>
              <a:rPr lang="en-US" sz="2400" b="1" i="1"/>
              <a:t>methodologies, metrics, and IT (applications, tools and infrastructure)</a:t>
            </a:r>
            <a:r>
              <a:rPr lang="en-US" sz="2400" i="1"/>
              <a:t> that enables users to </a:t>
            </a:r>
            <a:r>
              <a:rPr lang="en-US" sz="2400" b="1" i="1"/>
              <a:t>define, monitor, and optimize results and outcomes </a:t>
            </a:r>
            <a:r>
              <a:rPr lang="en-US" sz="2400" i="1"/>
              <a:t>to personal or departmental objectives while enabling alignment with strategic objectives across multiple organizational levels (personal, process, group, departmental, corporate or business ecosystem”</a:t>
            </a:r>
          </a:p>
        </p:txBody>
      </p:sp>
      <p:sp>
        <p:nvSpPr>
          <p:cNvPr id="27651" name="TextBox 5"/>
          <p:cNvSpPr txBox="1">
            <a:spLocks noChangeArrowheads="1"/>
          </p:cNvSpPr>
          <p:nvPr/>
        </p:nvSpPr>
        <p:spPr bwMode="auto">
          <a:xfrm>
            <a:off x="1295400" y="5105400"/>
            <a:ext cx="7391400" cy="862013"/>
          </a:xfrm>
          <a:prstGeom prst="rect">
            <a:avLst/>
          </a:prstGeom>
          <a:noFill/>
          <a:ln w="9525">
            <a:noFill/>
            <a:miter lim="800000"/>
            <a:headEnd/>
            <a:tailEnd/>
          </a:ln>
        </p:spPr>
        <p:txBody>
          <a:bodyPr>
            <a:spAutoFit/>
          </a:bodyPr>
          <a:lstStyle/>
          <a:p>
            <a:pPr algn="r"/>
            <a:r>
              <a:rPr lang="en-US" sz="1600"/>
              <a:t>Gartner - October 2006</a:t>
            </a:r>
          </a:p>
          <a:p>
            <a:pPr algn="r"/>
            <a:r>
              <a:rPr lang="en-US" sz="1600" i="1"/>
              <a:t>“Understand Performance Management to Better Manage Your Business”</a:t>
            </a:r>
          </a:p>
          <a:p>
            <a:endParaRPr lang="en-US"/>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4528763" y="1025992"/>
            <a:ext cx="4038782" cy="470208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lIns="91436" tIns="45718" rIns="91436" bIns="45718" anchor="ctr"/>
          <a:lstStyle/>
          <a:p>
            <a:pPr algn="ctr">
              <a:defRPr/>
            </a:pPr>
            <a:endParaRPr lang="en-US"/>
          </a:p>
        </p:txBody>
      </p:sp>
      <p:sp>
        <p:nvSpPr>
          <p:cNvPr id="26" name="Rectangle 25"/>
          <p:cNvSpPr/>
          <p:nvPr/>
        </p:nvSpPr>
        <p:spPr>
          <a:xfrm>
            <a:off x="488576" y="1029760"/>
            <a:ext cx="4038600" cy="469831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lIns="91436" tIns="45718" rIns="91436" bIns="45718" anchor="ctr"/>
          <a:lstStyle/>
          <a:p>
            <a:pPr algn="ctr">
              <a:defRPr/>
            </a:pPr>
            <a:endParaRPr lang="en-US"/>
          </a:p>
        </p:txBody>
      </p:sp>
      <p:sp>
        <p:nvSpPr>
          <p:cNvPr id="491524" name="Title 491523"/>
          <p:cNvSpPr>
            <a:spLocks noGrp="1" noChangeArrowheads="1"/>
          </p:cNvSpPr>
          <p:nvPr>
            <p:ph type="title" idx="4294967295"/>
          </p:nvPr>
        </p:nvSpPr>
        <p:spPr>
          <a:xfrm>
            <a:off x="0" y="3175"/>
            <a:ext cx="9144000" cy="939800"/>
          </a:xfrm>
        </p:spPr>
        <p:txBody>
          <a:bodyPr anchor="ctr">
            <a:normAutofit/>
          </a:bodyPr>
          <a:lstStyle/>
          <a:p>
            <a:pPr>
              <a:defRPr/>
            </a:pPr>
            <a:r>
              <a:rPr lang="en-US" dirty="0" smtClean="0"/>
              <a:t>Performance Management and BI</a:t>
            </a:r>
            <a:br>
              <a:rPr lang="en-US" dirty="0" smtClean="0"/>
            </a:br>
            <a:r>
              <a:rPr lang="en-US" sz="2400" dirty="0" smtClean="0">
                <a:solidFill>
                  <a:schemeClr val="accent1">
                    <a:lumMod val="60000"/>
                    <a:lumOff val="40000"/>
                  </a:schemeClr>
                </a:solidFill>
              </a:rPr>
              <a:t>according to Gartner</a:t>
            </a:r>
            <a:endParaRPr lang="en-US" sz="2400" dirty="0">
              <a:solidFill>
                <a:schemeClr val="accent1">
                  <a:lumMod val="60000"/>
                  <a:lumOff val="40000"/>
                </a:schemeClr>
              </a:solidFill>
            </a:endParaRPr>
          </a:p>
        </p:txBody>
      </p:sp>
      <p:grpSp>
        <p:nvGrpSpPr>
          <p:cNvPr id="29704" name="Group 20"/>
          <p:cNvGrpSpPr>
            <a:grpSpLocks/>
          </p:cNvGrpSpPr>
          <p:nvPr/>
        </p:nvGrpSpPr>
        <p:grpSpPr bwMode="auto">
          <a:xfrm>
            <a:off x="107950" y="1258888"/>
            <a:ext cx="8355013" cy="4800600"/>
            <a:chOff x="288" y="1152"/>
            <a:chExt cx="5263" cy="3024"/>
          </a:xfrm>
        </p:grpSpPr>
        <p:sp>
          <p:nvSpPr>
            <p:cNvPr id="29710" name="Straight Connector 491521"/>
            <p:cNvSpPr>
              <a:spLocks noChangeShapeType="1"/>
            </p:cNvSpPr>
            <p:nvPr/>
          </p:nvSpPr>
          <p:spPr bwMode="auto">
            <a:xfrm flipH="1">
              <a:off x="4878" y="2486"/>
              <a:ext cx="29" cy="1189"/>
            </a:xfrm>
            <a:prstGeom prst="line">
              <a:avLst/>
            </a:prstGeom>
            <a:noFill/>
            <a:ln w="38100" algn="ctr">
              <a:solidFill>
                <a:schemeClr val="bg2"/>
              </a:solidFill>
              <a:prstDash val="sysDot"/>
              <a:round/>
              <a:headEnd/>
              <a:tailEnd/>
            </a:ln>
          </p:spPr>
          <p:txBody>
            <a:bodyPr>
              <a:spAutoFit/>
            </a:bodyPr>
            <a:lstStyle/>
            <a:p>
              <a:endParaRPr lang="pl-PL"/>
            </a:p>
          </p:txBody>
        </p:sp>
        <p:sp>
          <p:nvSpPr>
            <p:cNvPr id="29711" name="Straight Connector 491522"/>
            <p:cNvSpPr>
              <a:spLocks noChangeShapeType="1"/>
            </p:cNvSpPr>
            <p:nvPr/>
          </p:nvSpPr>
          <p:spPr bwMode="auto">
            <a:xfrm>
              <a:off x="3571" y="2715"/>
              <a:ext cx="29" cy="960"/>
            </a:xfrm>
            <a:prstGeom prst="line">
              <a:avLst/>
            </a:prstGeom>
            <a:noFill/>
            <a:ln w="38100" algn="ctr">
              <a:solidFill>
                <a:schemeClr val="bg2"/>
              </a:solidFill>
              <a:prstDash val="sysDot"/>
              <a:round/>
              <a:headEnd/>
              <a:tailEnd/>
            </a:ln>
          </p:spPr>
          <p:txBody>
            <a:bodyPr>
              <a:spAutoFit/>
            </a:bodyPr>
            <a:lstStyle/>
            <a:p>
              <a:endParaRPr lang="pl-PL"/>
            </a:p>
          </p:txBody>
        </p:sp>
        <p:sp>
          <p:nvSpPr>
            <p:cNvPr id="29712" name="Straight Connector 491524"/>
            <p:cNvSpPr>
              <a:spLocks noChangeShapeType="1"/>
            </p:cNvSpPr>
            <p:nvPr/>
          </p:nvSpPr>
          <p:spPr bwMode="auto">
            <a:xfrm>
              <a:off x="2352" y="2112"/>
              <a:ext cx="0" cy="1584"/>
            </a:xfrm>
            <a:prstGeom prst="line">
              <a:avLst/>
            </a:prstGeom>
            <a:noFill/>
            <a:ln w="38100" algn="ctr">
              <a:solidFill>
                <a:schemeClr val="bg2"/>
              </a:solidFill>
              <a:prstDash val="sysDot"/>
              <a:round/>
              <a:headEnd/>
              <a:tailEnd/>
            </a:ln>
          </p:spPr>
          <p:txBody>
            <a:bodyPr>
              <a:spAutoFit/>
            </a:bodyPr>
            <a:lstStyle/>
            <a:p>
              <a:endParaRPr lang="pl-PL"/>
            </a:p>
          </p:txBody>
        </p:sp>
        <p:sp>
          <p:nvSpPr>
            <p:cNvPr id="29713" name="Straight Connector 491525"/>
            <p:cNvSpPr>
              <a:spLocks noChangeShapeType="1"/>
            </p:cNvSpPr>
            <p:nvPr/>
          </p:nvSpPr>
          <p:spPr bwMode="auto">
            <a:xfrm>
              <a:off x="1104" y="2544"/>
              <a:ext cx="0" cy="1152"/>
            </a:xfrm>
            <a:prstGeom prst="line">
              <a:avLst/>
            </a:prstGeom>
            <a:noFill/>
            <a:ln w="38100" algn="ctr">
              <a:solidFill>
                <a:schemeClr val="bg2"/>
              </a:solidFill>
              <a:prstDash val="sysDot"/>
              <a:round/>
              <a:headEnd/>
              <a:tailEnd/>
            </a:ln>
          </p:spPr>
          <p:txBody>
            <a:bodyPr>
              <a:spAutoFit/>
            </a:bodyPr>
            <a:lstStyle/>
            <a:p>
              <a:endParaRPr lang="pl-PL"/>
            </a:p>
          </p:txBody>
        </p:sp>
        <p:sp>
          <p:nvSpPr>
            <p:cNvPr id="657415" name="Rectangle 491526"/>
            <p:cNvSpPr>
              <a:spLocks noChangeArrowheads="1"/>
            </p:cNvSpPr>
            <p:nvPr/>
          </p:nvSpPr>
          <p:spPr bwMode="auto">
            <a:xfrm>
              <a:off x="576" y="2544"/>
              <a:ext cx="1200" cy="105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45720" rIns="45720"/>
            <a:lstStyle/>
            <a:p>
              <a:pPr marL="112709" indent="-112709" algn="ctr" eaLnBrk="0" hangingPunct="0">
                <a:lnSpc>
                  <a:spcPct val="80000"/>
                </a:lnSpc>
                <a:spcBef>
                  <a:spcPct val="30000"/>
                </a:spcBef>
                <a:buClr>
                  <a:srgbClr val="715977"/>
                </a:buClr>
                <a:buFont typeface="Wingdings" pitchFamily="2" charset="2"/>
                <a:buChar char=""/>
                <a:defRPr/>
              </a:pPr>
              <a:r>
                <a:rPr lang="en-GB" sz="1600" b="1" dirty="0">
                  <a:latin typeface="Arial" charset="0"/>
                </a:rPr>
                <a:t>Focused: </a:t>
              </a:r>
              <a:br>
                <a:rPr lang="en-GB" sz="1600" b="1" dirty="0">
                  <a:latin typeface="Arial" charset="0"/>
                </a:rPr>
              </a:br>
              <a:r>
                <a:rPr lang="en-GB" sz="1400" dirty="0">
                  <a:latin typeface="Arial" charset="0"/>
                </a:rPr>
                <a:t>process efficiency or cost reduction</a:t>
              </a:r>
            </a:p>
            <a:p>
              <a:pPr marL="112709" indent="-112709" algn="ctr" eaLnBrk="0" hangingPunct="0">
                <a:lnSpc>
                  <a:spcPct val="80000"/>
                </a:lnSpc>
                <a:spcBef>
                  <a:spcPct val="30000"/>
                </a:spcBef>
                <a:buClr>
                  <a:srgbClr val="715977"/>
                </a:buClr>
                <a:defRPr/>
              </a:pPr>
              <a:endParaRPr lang="en-GB" sz="1400" dirty="0">
                <a:latin typeface="Arial" charset="0"/>
              </a:endParaRPr>
            </a:p>
            <a:p>
              <a:pPr marL="112709" indent="-112709" algn="ctr" eaLnBrk="0" hangingPunct="0">
                <a:lnSpc>
                  <a:spcPct val="80000"/>
                </a:lnSpc>
                <a:spcBef>
                  <a:spcPct val="30000"/>
                </a:spcBef>
                <a:buClr>
                  <a:srgbClr val="715977"/>
                </a:buClr>
                <a:buFont typeface="Wingdings" pitchFamily="2" charset="2"/>
                <a:buChar char=""/>
                <a:defRPr/>
              </a:pPr>
              <a:r>
                <a:rPr lang="en-GB" sz="1600" b="1" dirty="0">
                  <a:latin typeface="Arial" charset="0"/>
                </a:rPr>
                <a:t>Scope: </a:t>
              </a:r>
            </a:p>
            <a:p>
              <a:pPr marL="112709" indent="-112709" algn="ctr" eaLnBrk="0" hangingPunct="0">
                <a:lnSpc>
                  <a:spcPct val="80000"/>
                </a:lnSpc>
                <a:spcBef>
                  <a:spcPct val="30000"/>
                </a:spcBef>
                <a:buClr>
                  <a:srgbClr val="715977"/>
                </a:buClr>
                <a:buFont typeface="Wingdings" pitchFamily="2" charset="2"/>
                <a:buChar char=""/>
                <a:defRPr/>
              </a:pPr>
              <a:r>
                <a:rPr lang="en-GB" sz="1400" dirty="0">
                  <a:latin typeface="Arial" charset="0"/>
                </a:rPr>
                <a:t>Excel</a:t>
              </a:r>
            </a:p>
            <a:p>
              <a:pPr marL="112709" indent="-112709" algn="ctr" eaLnBrk="0" hangingPunct="0">
                <a:lnSpc>
                  <a:spcPct val="80000"/>
                </a:lnSpc>
                <a:spcBef>
                  <a:spcPct val="30000"/>
                </a:spcBef>
                <a:buClr>
                  <a:srgbClr val="715977"/>
                </a:buClr>
                <a:buFont typeface="Wingdings" pitchFamily="2" charset="2"/>
                <a:buChar char=""/>
                <a:defRPr/>
              </a:pPr>
              <a:r>
                <a:rPr lang="en-GB" sz="1400" dirty="0">
                  <a:latin typeface="Arial" charset="0"/>
                </a:rPr>
                <a:t>Department</a:t>
              </a:r>
            </a:p>
            <a:p>
              <a:pPr marL="112709" indent="-112709" algn="ctr" eaLnBrk="0" hangingPunct="0">
                <a:lnSpc>
                  <a:spcPct val="80000"/>
                </a:lnSpc>
                <a:spcBef>
                  <a:spcPct val="30000"/>
                </a:spcBef>
                <a:buClr>
                  <a:srgbClr val="715977"/>
                </a:buClr>
                <a:defRPr/>
              </a:pPr>
              <a:endParaRPr lang="en-GB" sz="1400" dirty="0">
                <a:latin typeface="Arial" charset="0"/>
              </a:endParaRPr>
            </a:p>
          </p:txBody>
        </p:sp>
        <p:sp>
          <p:nvSpPr>
            <p:cNvPr id="657416" name="Rectangle 491527"/>
            <p:cNvSpPr>
              <a:spLocks noChangeArrowheads="1"/>
            </p:cNvSpPr>
            <p:nvPr/>
          </p:nvSpPr>
          <p:spPr bwMode="auto">
            <a:xfrm>
              <a:off x="1824" y="2112"/>
              <a:ext cx="1200" cy="129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45720" rIns="45720"/>
            <a:lstStyle/>
            <a:p>
              <a:pPr marL="112709" indent="-112709" algn="ctr" eaLnBrk="0" hangingPunct="0">
                <a:lnSpc>
                  <a:spcPct val="80000"/>
                </a:lnSpc>
                <a:spcBef>
                  <a:spcPct val="30000"/>
                </a:spcBef>
                <a:buClr>
                  <a:srgbClr val="B52525"/>
                </a:buClr>
                <a:buFont typeface="Wingdings" pitchFamily="2" charset="2"/>
                <a:buChar char=""/>
                <a:defRPr/>
              </a:pPr>
              <a:r>
                <a:rPr lang="en-GB" sz="1600" b="1" dirty="0">
                  <a:latin typeface="Arial" charset="0"/>
                </a:rPr>
                <a:t>Operational: </a:t>
              </a:r>
              <a:r>
                <a:rPr lang="en-GB" sz="1400" dirty="0">
                  <a:latin typeface="Arial" charset="0"/>
                </a:rPr>
                <a:t>improve </a:t>
              </a:r>
              <a:br>
                <a:rPr lang="en-GB" sz="1400" dirty="0">
                  <a:latin typeface="Arial" charset="0"/>
                </a:rPr>
              </a:br>
              <a:r>
                <a:rPr lang="en-GB" sz="1400" dirty="0">
                  <a:latin typeface="Arial" charset="0"/>
                </a:rPr>
                <a:t>business effectiveness</a:t>
              </a:r>
            </a:p>
            <a:p>
              <a:pPr marL="112709" indent="-112709" algn="ctr" eaLnBrk="0" hangingPunct="0">
                <a:lnSpc>
                  <a:spcPct val="80000"/>
                </a:lnSpc>
                <a:spcBef>
                  <a:spcPct val="30000"/>
                </a:spcBef>
                <a:buClr>
                  <a:srgbClr val="B52525"/>
                </a:buClr>
                <a:defRPr/>
              </a:pPr>
              <a:endParaRPr lang="en-GB" sz="1400" dirty="0">
                <a:latin typeface="Arial" charset="0"/>
              </a:endParaRPr>
            </a:p>
            <a:p>
              <a:pPr marL="112709" indent="-112709" algn="ctr" eaLnBrk="0" hangingPunct="0">
                <a:lnSpc>
                  <a:spcPct val="80000"/>
                </a:lnSpc>
                <a:spcBef>
                  <a:spcPct val="30000"/>
                </a:spcBef>
                <a:buClr>
                  <a:srgbClr val="B52525"/>
                </a:buClr>
                <a:buFont typeface="Wingdings" pitchFamily="2" charset="2"/>
                <a:buChar char=""/>
                <a:defRPr/>
              </a:pPr>
              <a:r>
                <a:rPr lang="en-GB" sz="1600" b="1" dirty="0">
                  <a:latin typeface="Arial" charset="0"/>
                </a:rPr>
                <a:t>Scope: </a:t>
              </a:r>
              <a:endParaRPr lang="en-GB" sz="1600" dirty="0">
                <a:latin typeface="Arial" charset="0"/>
              </a:endParaRPr>
            </a:p>
            <a:p>
              <a:pPr marL="112709" indent="-112709" algn="ctr" eaLnBrk="0" hangingPunct="0">
                <a:lnSpc>
                  <a:spcPct val="80000"/>
                </a:lnSpc>
                <a:spcBef>
                  <a:spcPct val="30000"/>
                </a:spcBef>
                <a:buClr>
                  <a:srgbClr val="B52525"/>
                </a:buClr>
                <a:buFont typeface="Wingdings" pitchFamily="2" charset="2"/>
                <a:buChar char=""/>
                <a:defRPr/>
              </a:pPr>
              <a:r>
                <a:rPr lang="en-GB" sz="1400" dirty="0">
                  <a:latin typeface="Arial" charset="0"/>
                </a:rPr>
                <a:t>Dashboards</a:t>
              </a:r>
            </a:p>
            <a:p>
              <a:pPr marL="112709" indent="-112709" algn="ctr" eaLnBrk="0" hangingPunct="0">
                <a:lnSpc>
                  <a:spcPct val="80000"/>
                </a:lnSpc>
                <a:spcBef>
                  <a:spcPct val="30000"/>
                </a:spcBef>
                <a:buClr>
                  <a:srgbClr val="B52525"/>
                </a:buClr>
                <a:buFont typeface="Wingdings" pitchFamily="2" charset="2"/>
                <a:buChar char=""/>
                <a:defRPr/>
              </a:pPr>
              <a:r>
                <a:rPr lang="en-GB" sz="1400" dirty="0">
                  <a:latin typeface="Arial" charset="0"/>
                </a:rPr>
                <a:t>Interactive query</a:t>
              </a:r>
            </a:p>
            <a:p>
              <a:pPr marL="112709" indent="-112709" algn="ctr" eaLnBrk="0" hangingPunct="0">
                <a:lnSpc>
                  <a:spcPct val="80000"/>
                </a:lnSpc>
                <a:spcBef>
                  <a:spcPct val="30000"/>
                </a:spcBef>
                <a:buClr>
                  <a:srgbClr val="B52525"/>
                </a:buClr>
                <a:buFont typeface="Wingdings" pitchFamily="2" charset="2"/>
                <a:buChar char=""/>
                <a:defRPr/>
              </a:pPr>
              <a:r>
                <a:rPr lang="en-GB" sz="1400" dirty="0">
                  <a:latin typeface="Arial" charset="0"/>
                </a:rPr>
                <a:t>Intra-department</a:t>
              </a:r>
            </a:p>
          </p:txBody>
        </p:sp>
        <p:sp>
          <p:nvSpPr>
            <p:cNvPr id="657417" name="Rectangle 491528"/>
            <p:cNvSpPr>
              <a:spLocks noChangeArrowheads="1"/>
            </p:cNvSpPr>
            <p:nvPr/>
          </p:nvSpPr>
          <p:spPr bwMode="auto">
            <a:xfrm>
              <a:off x="3072" y="1728"/>
              <a:ext cx="1200" cy="153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45720" rIns="45720"/>
            <a:lstStyle/>
            <a:p>
              <a:pPr marL="112709" indent="-112709" algn="ctr" eaLnBrk="0" hangingPunct="0">
                <a:lnSpc>
                  <a:spcPct val="80000"/>
                </a:lnSpc>
                <a:spcBef>
                  <a:spcPct val="30000"/>
                </a:spcBef>
                <a:buClr>
                  <a:srgbClr val="667C30"/>
                </a:buClr>
                <a:buFont typeface="Wingdings" pitchFamily="2" charset="2"/>
                <a:buChar char=""/>
                <a:defRPr/>
              </a:pPr>
              <a:r>
                <a:rPr lang="en-GB" sz="1600" b="1" dirty="0">
                  <a:latin typeface="Arial" charset="0"/>
                </a:rPr>
                <a:t>Strategic: </a:t>
              </a:r>
              <a:r>
                <a:rPr lang="en-GB" sz="1400" dirty="0">
                  <a:latin typeface="Arial" charset="0"/>
                </a:rPr>
                <a:t>integrated business execution and management.</a:t>
              </a:r>
            </a:p>
            <a:p>
              <a:pPr marL="112709" indent="-112709" algn="ctr" eaLnBrk="0" hangingPunct="0">
                <a:lnSpc>
                  <a:spcPct val="80000"/>
                </a:lnSpc>
                <a:spcBef>
                  <a:spcPct val="30000"/>
                </a:spcBef>
                <a:buClr>
                  <a:srgbClr val="667C30"/>
                </a:buClr>
                <a:defRPr/>
              </a:pPr>
              <a:endParaRPr lang="en-GB" sz="1400" dirty="0">
                <a:latin typeface="Arial" charset="0"/>
              </a:endParaRPr>
            </a:p>
            <a:p>
              <a:pPr marL="112709" indent="-112709" algn="ctr">
                <a:buFontTx/>
                <a:buChar char="•"/>
                <a:defRPr/>
              </a:pPr>
              <a:r>
                <a:rPr lang="en-GB" sz="1600" b="1" dirty="0">
                  <a:latin typeface="Arial" charset="0"/>
                </a:rPr>
                <a:t>Scope: </a:t>
              </a:r>
              <a:endParaRPr lang="en-GB" sz="1600" dirty="0">
                <a:latin typeface="Arial" charset="0"/>
              </a:endParaRPr>
            </a:p>
            <a:p>
              <a:pPr marL="112709" indent="-112709" algn="ctr">
                <a:buFontTx/>
                <a:buChar char="•"/>
                <a:defRPr/>
              </a:pPr>
              <a:r>
                <a:rPr lang="en-GB" sz="1400" dirty="0">
                  <a:latin typeface="Arial" charset="0"/>
                </a:rPr>
                <a:t>Scorecards, Analytics</a:t>
              </a:r>
            </a:p>
            <a:p>
              <a:pPr marL="112709" indent="-112709" algn="ctr">
                <a:buFontTx/>
                <a:buChar char="•"/>
                <a:defRPr/>
              </a:pPr>
              <a:r>
                <a:rPr lang="en-GB" sz="1400" dirty="0">
                  <a:latin typeface="Arial" charset="0"/>
                </a:rPr>
                <a:t>Corporate Portal</a:t>
              </a:r>
            </a:p>
            <a:p>
              <a:pPr marL="112709" indent="-112709" algn="ctr">
                <a:buFontTx/>
                <a:buChar char="•"/>
                <a:defRPr/>
              </a:pPr>
              <a:r>
                <a:rPr lang="en-GB" sz="1400" dirty="0">
                  <a:latin typeface="Arial" charset="0"/>
                </a:rPr>
                <a:t>Inter-departments</a:t>
              </a:r>
            </a:p>
          </p:txBody>
        </p:sp>
        <p:sp>
          <p:nvSpPr>
            <p:cNvPr id="29717" name="TextBox 491529"/>
            <p:cNvSpPr txBox="1">
              <a:spLocks noChangeArrowheads="1"/>
            </p:cNvSpPr>
            <p:nvPr/>
          </p:nvSpPr>
          <p:spPr bwMode="auto">
            <a:xfrm>
              <a:off x="528" y="3936"/>
              <a:ext cx="4944" cy="240"/>
            </a:xfrm>
            <a:prstGeom prst="rect">
              <a:avLst/>
            </a:prstGeom>
            <a:noFill/>
            <a:ln w="9525">
              <a:noFill/>
              <a:miter lim="800000"/>
              <a:headEnd/>
              <a:tailEnd/>
            </a:ln>
          </p:spPr>
          <p:txBody>
            <a:bodyPr wrap="none" lIns="0" tIns="0" rIns="0" bIns="0" anchor="ctr"/>
            <a:lstStyle/>
            <a:p>
              <a:pPr algn="ctr" eaLnBrk="0" hangingPunct="0">
                <a:lnSpc>
                  <a:spcPct val="80000"/>
                </a:lnSpc>
              </a:pPr>
              <a:r>
                <a:rPr lang="en-US" sz="1700"/>
                <a:t>Increasing business value</a:t>
              </a:r>
            </a:p>
          </p:txBody>
        </p:sp>
        <p:sp>
          <p:nvSpPr>
            <p:cNvPr id="29718" name="TextBox 491530"/>
            <p:cNvSpPr txBox="1">
              <a:spLocks noChangeArrowheads="1"/>
            </p:cNvSpPr>
            <p:nvPr/>
          </p:nvSpPr>
          <p:spPr bwMode="auto">
            <a:xfrm rot="-5400000">
              <a:off x="-72" y="3096"/>
              <a:ext cx="960" cy="240"/>
            </a:xfrm>
            <a:prstGeom prst="rect">
              <a:avLst/>
            </a:prstGeom>
            <a:noFill/>
            <a:ln w="9525">
              <a:noFill/>
              <a:miter lim="800000"/>
              <a:headEnd/>
              <a:tailEnd/>
            </a:ln>
          </p:spPr>
          <p:txBody>
            <a:bodyPr wrap="none" lIns="0" tIns="0" rIns="0" bIns="0" anchor="ctr"/>
            <a:lstStyle/>
            <a:p>
              <a:pPr algn="ctr" eaLnBrk="0" hangingPunct="0">
                <a:lnSpc>
                  <a:spcPct val="80000"/>
                </a:lnSpc>
              </a:pPr>
              <a:r>
                <a:rPr lang="en-US" sz="1500"/>
                <a:t>Opportunistic</a:t>
              </a:r>
            </a:p>
          </p:txBody>
        </p:sp>
        <p:sp>
          <p:nvSpPr>
            <p:cNvPr id="29719" name="TextBox 491531"/>
            <p:cNvSpPr txBox="1">
              <a:spLocks noChangeArrowheads="1"/>
            </p:cNvSpPr>
            <p:nvPr/>
          </p:nvSpPr>
          <p:spPr bwMode="auto">
            <a:xfrm rot="-5400000">
              <a:off x="0" y="2256"/>
              <a:ext cx="816" cy="240"/>
            </a:xfrm>
            <a:prstGeom prst="rect">
              <a:avLst/>
            </a:prstGeom>
            <a:noFill/>
            <a:ln w="9525">
              <a:noFill/>
              <a:miter lim="800000"/>
              <a:headEnd/>
              <a:tailEnd/>
            </a:ln>
          </p:spPr>
          <p:txBody>
            <a:bodyPr wrap="none" lIns="0" tIns="0" rIns="0" bIns="0" anchor="ctr"/>
            <a:lstStyle/>
            <a:p>
              <a:pPr algn="ctr" eaLnBrk="0" hangingPunct="0">
                <a:lnSpc>
                  <a:spcPct val="80000"/>
                </a:lnSpc>
              </a:pPr>
              <a:r>
                <a:rPr lang="en-US" sz="1500"/>
                <a:t>Tactical</a:t>
              </a:r>
            </a:p>
          </p:txBody>
        </p:sp>
        <p:sp>
          <p:nvSpPr>
            <p:cNvPr id="29720" name="TextBox 491532"/>
            <p:cNvSpPr txBox="1">
              <a:spLocks noChangeArrowheads="1"/>
            </p:cNvSpPr>
            <p:nvPr/>
          </p:nvSpPr>
          <p:spPr bwMode="auto">
            <a:xfrm rot="-5400000">
              <a:off x="0" y="1536"/>
              <a:ext cx="816" cy="240"/>
            </a:xfrm>
            <a:prstGeom prst="rect">
              <a:avLst/>
            </a:prstGeom>
            <a:noFill/>
            <a:ln w="9525">
              <a:noFill/>
              <a:miter lim="800000"/>
              <a:headEnd/>
              <a:tailEnd/>
            </a:ln>
          </p:spPr>
          <p:txBody>
            <a:bodyPr wrap="none" lIns="0" tIns="0" rIns="0" bIns="0" anchor="ctr"/>
            <a:lstStyle/>
            <a:p>
              <a:pPr algn="ctr" eaLnBrk="0" hangingPunct="0">
                <a:lnSpc>
                  <a:spcPct val="80000"/>
                </a:lnSpc>
              </a:pPr>
              <a:r>
                <a:rPr lang="en-US" sz="1500"/>
                <a:t>Strategic</a:t>
              </a:r>
              <a:endParaRPr lang="en-US"/>
            </a:p>
          </p:txBody>
        </p:sp>
        <p:sp>
          <p:nvSpPr>
            <p:cNvPr id="657422" name="Rectangle 491533"/>
            <p:cNvSpPr>
              <a:spLocks noChangeArrowheads="1"/>
            </p:cNvSpPr>
            <p:nvPr/>
          </p:nvSpPr>
          <p:spPr bwMode="auto">
            <a:xfrm>
              <a:off x="4351" y="1426"/>
              <a:ext cx="1200" cy="1574"/>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45720" rIns="45720"/>
            <a:lstStyle/>
            <a:p>
              <a:pPr marL="112709" indent="-112709" algn="ctr" eaLnBrk="0" hangingPunct="0">
                <a:lnSpc>
                  <a:spcPct val="80000"/>
                </a:lnSpc>
                <a:spcBef>
                  <a:spcPct val="30000"/>
                </a:spcBef>
                <a:buClr>
                  <a:srgbClr val="00529B"/>
                </a:buClr>
                <a:buFont typeface="Wingdings" pitchFamily="2" charset="2"/>
                <a:buChar char=""/>
                <a:defRPr/>
              </a:pPr>
              <a:r>
                <a:rPr lang="en-GB" sz="1600" b="1" dirty="0">
                  <a:latin typeface="Arial" charset="0"/>
                </a:rPr>
                <a:t>Pervasive:</a:t>
              </a:r>
              <a:r>
                <a:rPr lang="en-GB" sz="1600" dirty="0">
                  <a:latin typeface="Arial" charset="0"/>
                </a:rPr>
                <a:t> </a:t>
              </a:r>
              <a:br>
                <a:rPr lang="en-GB" sz="1600" dirty="0">
                  <a:latin typeface="Arial" charset="0"/>
                </a:rPr>
              </a:br>
              <a:r>
                <a:rPr lang="en-GB" sz="1400" dirty="0">
                  <a:latin typeface="Arial" charset="0"/>
                </a:rPr>
                <a:t>Agility with change and innovation.</a:t>
              </a:r>
            </a:p>
            <a:p>
              <a:pPr marL="112709" indent="-112709" algn="ctr" eaLnBrk="0" hangingPunct="0">
                <a:lnSpc>
                  <a:spcPct val="80000"/>
                </a:lnSpc>
                <a:spcBef>
                  <a:spcPct val="30000"/>
                </a:spcBef>
                <a:buClr>
                  <a:srgbClr val="00529B"/>
                </a:buClr>
                <a:defRPr/>
              </a:pPr>
              <a:endParaRPr lang="en-GB" sz="1400" dirty="0">
                <a:latin typeface="Arial" charset="0"/>
              </a:endParaRPr>
            </a:p>
            <a:p>
              <a:pPr marL="112709" indent="-112709" algn="ctr" eaLnBrk="0" hangingPunct="0">
                <a:lnSpc>
                  <a:spcPct val="80000"/>
                </a:lnSpc>
                <a:spcBef>
                  <a:spcPct val="30000"/>
                </a:spcBef>
                <a:buClr>
                  <a:srgbClr val="00529B"/>
                </a:buClr>
                <a:buFont typeface="Wingdings" pitchFamily="2" charset="2"/>
                <a:buChar char=""/>
                <a:defRPr/>
              </a:pPr>
              <a:r>
                <a:rPr lang="en-GB" sz="1600" b="1" dirty="0">
                  <a:latin typeface="Arial" charset="0"/>
                </a:rPr>
                <a:t>Scope:</a:t>
              </a:r>
            </a:p>
            <a:p>
              <a:pPr marL="112709" indent="-112709" algn="ctr" eaLnBrk="0" hangingPunct="0">
                <a:lnSpc>
                  <a:spcPct val="80000"/>
                </a:lnSpc>
                <a:spcBef>
                  <a:spcPct val="30000"/>
                </a:spcBef>
                <a:buClr>
                  <a:srgbClr val="00529B"/>
                </a:buClr>
                <a:buFont typeface="Wingdings" pitchFamily="2" charset="2"/>
                <a:buChar char=""/>
                <a:defRPr/>
              </a:pPr>
              <a:r>
                <a:rPr lang="en-GB" sz="1400" dirty="0">
                  <a:latin typeface="Arial" charset="0"/>
                </a:rPr>
                <a:t>Integrated corporate performance experience.</a:t>
              </a:r>
            </a:p>
            <a:p>
              <a:pPr marL="112709" indent="-112709" algn="ctr" eaLnBrk="0" hangingPunct="0">
                <a:lnSpc>
                  <a:spcPct val="80000"/>
                </a:lnSpc>
                <a:spcBef>
                  <a:spcPct val="30000"/>
                </a:spcBef>
                <a:buClr>
                  <a:srgbClr val="00529B"/>
                </a:buClr>
                <a:buFont typeface="Wingdings" pitchFamily="2" charset="2"/>
                <a:buChar char=""/>
                <a:defRPr/>
              </a:pPr>
              <a:r>
                <a:rPr lang="en-GB" sz="1400" dirty="0">
                  <a:latin typeface="Arial" charset="0"/>
                </a:rPr>
                <a:t>Communicate actions about ‘one version of the truth’.</a:t>
              </a:r>
            </a:p>
          </p:txBody>
        </p:sp>
        <p:sp>
          <p:nvSpPr>
            <p:cNvPr id="657423" name="TextBox 491534"/>
            <p:cNvSpPr txBox="1">
              <a:spLocks noChangeArrowheads="1"/>
            </p:cNvSpPr>
            <p:nvPr/>
          </p:nvSpPr>
          <p:spPr bwMode="auto">
            <a:xfrm>
              <a:off x="3312" y="3696"/>
              <a:ext cx="669" cy="240"/>
            </a:xfrm>
            <a:prstGeom prst="rect">
              <a:avLst/>
            </a:prstGeom>
            <a:noFill/>
            <a:ln w="9525">
              <a:noFill/>
              <a:miter lim="800000"/>
              <a:headEnd/>
              <a:tailEnd/>
            </a:ln>
          </p:spPr>
          <p:txBody>
            <a:bodyPr wrap="none" lIns="0" tIns="0" rIns="0" bIns="0" anchor="ctr"/>
            <a:lstStyle/>
            <a:p>
              <a:pPr algn="ctr" eaLnBrk="0" hangingPunct="0">
                <a:lnSpc>
                  <a:spcPct val="80000"/>
                </a:lnSpc>
                <a:defRPr/>
              </a:pPr>
              <a:r>
                <a:rPr lang="en-US" sz="1700" dirty="0">
                  <a:solidFill>
                    <a:schemeClr val="accent1">
                      <a:lumMod val="40000"/>
                      <a:lumOff val="60000"/>
                    </a:schemeClr>
                  </a:solidFill>
                </a:rPr>
                <a:t>Decide</a:t>
              </a:r>
              <a:r>
                <a:rPr lang="en-US" sz="2300" dirty="0"/>
                <a:t> </a:t>
              </a:r>
              <a:r>
                <a:rPr lang="en-US" sz="1700" dirty="0">
                  <a:solidFill>
                    <a:schemeClr val="accent1">
                      <a:lumMod val="40000"/>
                      <a:lumOff val="60000"/>
                    </a:schemeClr>
                  </a:solidFill>
                </a:rPr>
                <a:t>and</a:t>
              </a:r>
              <a:r>
                <a:rPr lang="en-US" sz="2300" dirty="0"/>
                <a:t> </a:t>
              </a:r>
              <a:r>
                <a:rPr lang="en-US" sz="1700" dirty="0">
                  <a:solidFill>
                    <a:schemeClr val="accent1">
                      <a:lumMod val="40000"/>
                      <a:lumOff val="60000"/>
                    </a:schemeClr>
                  </a:solidFill>
                </a:rPr>
                <a:t>Manage</a:t>
              </a:r>
            </a:p>
          </p:txBody>
        </p:sp>
        <p:sp>
          <p:nvSpPr>
            <p:cNvPr id="657424" name="TextBox 491535"/>
            <p:cNvSpPr txBox="1">
              <a:spLocks noChangeArrowheads="1"/>
            </p:cNvSpPr>
            <p:nvPr/>
          </p:nvSpPr>
          <p:spPr bwMode="auto">
            <a:xfrm>
              <a:off x="672" y="3696"/>
              <a:ext cx="720" cy="240"/>
            </a:xfrm>
            <a:prstGeom prst="rect">
              <a:avLst/>
            </a:prstGeom>
            <a:noFill/>
            <a:ln w="9525">
              <a:noFill/>
              <a:miter lim="800000"/>
              <a:headEnd/>
              <a:tailEnd/>
            </a:ln>
          </p:spPr>
          <p:txBody>
            <a:bodyPr wrap="none" lIns="0" tIns="0" rIns="0" bIns="0" anchor="ctr"/>
            <a:lstStyle/>
            <a:p>
              <a:pPr algn="ctr" eaLnBrk="0" hangingPunct="0">
                <a:lnSpc>
                  <a:spcPct val="80000"/>
                </a:lnSpc>
                <a:defRPr/>
              </a:pPr>
              <a:r>
                <a:rPr lang="en-US" sz="1700" dirty="0">
                  <a:solidFill>
                    <a:schemeClr val="accent1">
                      <a:lumMod val="40000"/>
                      <a:lumOff val="60000"/>
                    </a:schemeClr>
                  </a:solidFill>
                </a:rPr>
                <a:t>Measure</a:t>
              </a:r>
              <a:endParaRPr lang="en-US" sz="1500" dirty="0">
                <a:solidFill>
                  <a:schemeClr val="accent1">
                    <a:lumMod val="40000"/>
                    <a:lumOff val="60000"/>
                  </a:schemeClr>
                </a:solidFill>
              </a:endParaRPr>
            </a:p>
          </p:txBody>
        </p:sp>
        <p:sp>
          <p:nvSpPr>
            <p:cNvPr id="657425" name="TextBox 491536"/>
            <p:cNvSpPr txBox="1">
              <a:spLocks noChangeArrowheads="1"/>
            </p:cNvSpPr>
            <p:nvPr/>
          </p:nvSpPr>
          <p:spPr bwMode="auto">
            <a:xfrm>
              <a:off x="1968" y="3696"/>
              <a:ext cx="720" cy="240"/>
            </a:xfrm>
            <a:prstGeom prst="rect">
              <a:avLst/>
            </a:prstGeom>
            <a:noFill/>
            <a:ln w="9525">
              <a:noFill/>
              <a:miter lim="800000"/>
              <a:headEnd/>
              <a:tailEnd/>
            </a:ln>
          </p:spPr>
          <p:txBody>
            <a:bodyPr wrap="none" lIns="0" tIns="0" rIns="0" bIns="0" anchor="ctr"/>
            <a:lstStyle/>
            <a:p>
              <a:pPr algn="ctr" eaLnBrk="0" hangingPunct="0">
                <a:lnSpc>
                  <a:spcPct val="80000"/>
                </a:lnSpc>
                <a:defRPr/>
              </a:pPr>
              <a:r>
                <a:rPr lang="en-US" sz="1700" dirty="0">
                  <a:solidFill>
                    <a:schemeClr val="accent1">
                      <a:lumMod val="40000"/>
                      <a:lumOff val="60000"/>
                    </a:schemeClr>
                  </a:solidFill>
                </a:rPr>
                <a:t>Optimize</a:t>
              </a:r>
              <a:endParaRPr lang="en-US" sz="2000" dirty="0">
                <a:solidFill>
                  <a:schemeClr val="accent1">
                    <a:lumMod val="40000"/>
                    <a:lumOff val="60000"/>
                  </a:schemeClr>
                </a:solidFill>
              </a:endParaRPr>
            </a:p>
          </p:txBody>
        </p:sp>
        <p:sp>
          <p:nvSpPr>
            <p:cNvPr id="657426" name="TextBox 491537"/>
            <p:cNvSpPr txBox="1">
              <a:spLocks noChangeArrowheads="1"/>
            </p:cNvSpPr>
            <p:nvPr/>
          </p:nvSpPr>
          <p:spPr bwMode="auto">
            <a:xfrm>
              <a:off x="4752" y="3696"/>
              <a:ext cx="528" cy="240"/>
            </a:xfrm>
            <a:prstGeom prst="rect">
              <a:avLst/>
            </a:prstGeom>
            <a:noFill/>
            <a:ln w="9525">
              <a:noFill/>
              <a:miter lim="800000"/>
              <a:headEnd/>
              <a:tailEnd/>
            </a:ln>
          </p:spPr>
          <p:txBody>
            <a:bodyPr wrap="none" lIns="0" tIns="0" rIns="0" bIns="0" anchor="ctr"/>
            <a:lstStyle/>
            <a:p>
              <a:pPr algn="ctr" eaLnBrk="0" hangingPunct="0">
                <a:lnSpc>
                  <a:spcPct val="80000"/>
                </a:lnSpc>
                <a:defRPr/>
              </a:pPr>
              <a:r>
                <a:rPr lang="en-US" sz="1700" dirty="0">
                  <a:solidFill>
                    <a:schemeClr val="accent1">
                      <a:lumMod val="40000"/>
                      <a:lumOff val="60000"/>
                    </a:schemeClr>
                  </a:solidFill>
                </a:rPr>
                <a:t>Lead</a:t>
              </a:r>
              <a:r>
                <a:rPr lang="en-US" sz="2300" dirty="0">
                  <a:solidFill>
                    <a:schemeClr val="accent1">
                      <a:lumMod val="40000"/>
                      <a:lumOff val="60000"/>
                    </a:schemeClr>
                  </a:solidFill>
                </a:rPr>
                <a:t> </a:t>
              </a:r>
              <a:r>
                <a:rPr lang="en-US" sz="1700" dirty="0">
                  <a:solidFill>
                    <a:schemeClr val="accent1">
                      <a:lumMod val="40000"/>
                      <a:lumOff val="60000"/>
                    </a:schemeClr>
                  </a:solidFill>
                </a:rPr>
                <a:t>and</a:t>
              </a:r>
              <a:r>
                <a:rPr lang="en-US" sz="2300" dirty="0">
                  <a:solidFill>
                    <a:schemeClr val="accent1">
                      <a:lumMod val="40000"/>
                      <a:lumOff val="60000"/>
                    </a:schemeClr>
                  </a:solidFill>
                </a:rPr>
                <a:t> </a:t>
              </a:r>
              <a:r>
                <a:rPr lang="en-US" sz="1700" dirty="0">
                  <a:solidFill>
                    <a:schemeClr val="accent1">
                      <a:lumMod val="40000"/>
                      <a:lumOff val="60000"/>
                    </a:schemeClr>
                  </a:solidFill>
                </a:rPr>
                <a:t>Innovate</a:t>
              </a:r>
            </a:p>
          </p:txBody>
        </p:sp>
        <p:sp>
          <p:nvSpPr>
            <p:cNvPr id="29726" name="Shape 491538"/>
            <p:cNvSpPr>
              <a:spLocks/>
            </p:cNvSpPr>
            <p:nvPr/>
          </p:nvSpPr>
          <p:spPr bwMode="auto">
            <a:xfrm>
              <a:off x="528" y="1152"/>
              <a:ext cx="4992" cy="2544"/>
            </a:xfrm>
            <a:custGeom>
              <a:avLst/>
              <a:gdLst>
                <a:gd name="T0" fmla="*/ 0 w 4992"/>
                <a:gd name="T1" fmla="*/ 0 h 2544"/>
                <a:gd name="T2" fmla="*/ 0 w 4992"/>
                <a:gd name="T3" fmla="*/ 2544 h 2544"/>
                <a:gd name="T4" fmla="*/ 4992 w 4992"/>
                <a:gd name="T5" fmla="*/ 2544 h 2544"/>
                <a:gd name="T6" fmla="*/ 0 60000 65536"/>
                <a:gd name="T7" fmla="*/ 0 60000 65536"/>
                <a:gd name="T8" fmla="*/ 0 60000 65536"/>
                <a:gd name="T9" fmla="*/ 0 w 4992"/>
                <a:gd name="T10" fmla="*/ 0 h 2544"/>
                <a:gd name="T11" fmla="*/ 4992 w 4992"/>
                <a:gd name="T12" fmla="*/ 2544 h 2544"/>
              </a:gdLst>
              <a:ahLst/>
              <a:cxnLst>
                <a:cxn ang="T6">
                  <a:pos x="T0" y="T1"/>
                </a:cxn>
                <a:cxn ang="T7">
                  <a:pos x="T2" y="T3"/>
                </a:cxn>
                <a:cxn ang="T8">
                  <a:pos x="T4" y="T5"/>
                </a:cxn>
              </a:cxnLst>
              <a:rect l="T9" t="T10" r="T11" b="T12"/>
              <a:pathLst>
                <a:path w="4992" h="2544">
                  <a:moveTo>
                    <a:pt x="0" y="0"/>
                  </a:moveTo>
                  <a:lnTo>
                    <a:pt x="0" y="2544"/>
                  </a:lnTo>
                  <a:lnTo>
                    <a:pt x="4992" y="2544"/>
                  </a:lnTo>
                </a:path>
              </a:pathLst>
            </a:custGeom>
            <a:noFill/>
            <a:ln w="12700" algn="ctr">
              <a:solidFill>
                <a:schemeClr val="tx1"/>
              </a:solidFill>
              <a:round/>
              <a:headEnd type="triangle" w="lg" len="lg"/>
              <a:tailEnd type="triangle" w="lg" len="lg"/>
            </a:ln>
          </p:spPr>
          <p:txBody>
            <a:bodyPr anchor="ctr">
              <a:spAutoFit/>
            </a:bodyPr>
            <a:lstStyle/>
            <a:p>
              <a:pPr algn="ctr"/>
              <a:endParaRPr lang="pl-PL"/>
            </a:p>
          </p:txBody>
        </p:sp>
      </p:grpSp>
      <p:sp>
        <p:nvSpPr>
          <p:cNvPr id="23" name="Rounded Rectangular Callout 22"/>
          <p:cNvSpPr/>
          <p:nvPr/>
        </p:nvSpPr>
        <p:spPr>
          <a:xfrm>
            <a:off x="592138" y="1155700"/>
            <a:ext cx="3859212" cy="341313"/>
          </a:xfrm>
          <a:prstGeom prst="wedgeRoundRectCallout">
            <a:avLst>
              <a:gd name="adj1" fmla="val 25924"/>
              <a:gd name="adj2" fmla="val 50681"/>
              <a:gd name="adj3" fmla="val 16667"/>
            </a:avLst>
          </a:prstGeom>
        </p:spPr>
        <p:style>
          <a:lnRef idx="1">
            <a:schemeClr val="accent6"/>
          </a:lnRef>
          <a:fillRef idx="3">
            <a:schemeClr val="accent6"/>
          </a:fillRef>
          <a:effectRef idx="2">
            <a:schemeClr val="accent6"/>
          </a:effectRef>
          <a:fontRef idx="minor">
            <a:schemeClr val="lt1"/>
          </a:fontRef>
        </p:style>
        <p:txBody>
          <a:bodyPr lIns="91436" tIns="45718" rIns="91436" bIns="45718" anchor="ctr"/>
          <a:lstStyle/>
          <a:p>
            <a:pPr algn="ctr">
              <a:defRPr/>
            </a:pPr>
            <a:r>
              <a:rPr lang="en-US" sz="1700" b="1" dirty="0"/>
              <a:t>Business Intelligence</a:t>
            </a:r>
            <a:endParaRPr lang="en-US" sz="1700" dirty="0"/>
          </a:p>
        </p:txBody>
      </p:sp>
      <p:sp>
        <p:nvSpPr>
          <p:cNvPr id="24" name="TextBox 23"/>
          <p:cNvSpPr txBox="1"/>
          <p:nvPr/>
        </p:nvSpPr>
        <p:spPr>
          <a:xfrm>
            <a:off x="0" y="6596390"/>
            <a:ext cx="9144000" cy="261606"/>
          </a:xfrm>
          <a:prstGeom prst="rect">
            <a:avLst/>
          </a:prstGeom>
        </p:spPr>
        <p:style>
          <a:lnRef idx="0">
            <a:schemeClr val="accent6"/>
          </a:lnRef>
          <a:fillRef idx="3">
            <a:schemeClr val="accent6"/>
          </a:fillRef>
          <a:effectRef idx="3">
            <a:schemeClr val="accent6"/>
          </a:effectRef>
          <a:fontRef idx="minor">
            <a:schemeClr val="lt1"/>
          </a:fontRef>
        </p:style>
        <p:txBody>
          <a:bodyPr lIns="91436" tIns="45718" rIns="91436" bIns="45718">
            <a:spAutoFit/>
          </a:bodyPr>
          <a:lstStyle/>
          <a:p>
            <a:pPr algn="r">
              <a:defRPr/>
            </a:pPr>
            <a:r>
              <a:rPr lang="en-US" sz="1100" dirty="0">
                <a:solidFill>
                  <a:schemeClr val="tx1"/>
                </a:solidFill>
              </a:rPr>
              <a:t>Gartner (March 2006) – </a:t>
            </a:r>
            <a:r>
              <a:rPr lang="en-US" sz="1100" dirty="0">
                <a:solidFill>
                  <a:schemeClr val="tx1"/>
                </a:solidFill>
                <a:hlinkClick r:id="rId3"/>
              </a:rPr>
              <a:t>How to justify cost and value of BI investments</a:t>
            </a:r>
            <a:endParaRPr lang="en-US" sz="1100" dirty="0">
              <a:solidFill>
                <a:schemeClr val="tx1"/>
              </a:solidFill>
            </a:endParaRPr>
          </a:p>
        </p:txBody>
      </p:sp>
      <p:sp>
        <p:nvSpPr>
          <p:cNvPr id="28" name="Rounded Rectangular Callout 27"/>
          <p:cNvSpPr/>
          <p:nvPr/>
        </p:nvSpPr>
        <p:spPr>
          <a:xfrm>
            <a:off x="4651375" y="1147763"/>
            <a:ext cx="3859213" cy="339725"/>
          </a:xfrm>
          <a:prstGeom prst="wedgeRoundRectCallout">
            <a:avLst>
              <a:gd name="adj1" fmla="val 25924"/>
              <a:gd name="adj2" fmla="val 50681"/>
              <a:gd name="adj3" fmla="val 16667"/>
            </a:avLst>
          </a:prstGeom>
        </p:spPr>
        <p:style>
          <a:lnRef idx="1">
            <a:schemeClr val="accent6"/>
          </a:lnRef>
          <a:fillRef idx="3">
            <a:schemeClr val="accent6"/>
          </a:fillRef>
          <a:effectRef idx="2">
            <a:schemeClr val="accent6"/>
          </a:effectRef>
          <a:fontRef idx="minor">
            <a:schemeClr val="lt1"/>
          </a:fontRef>
        </p:style>
        <p:txBody>
          <a:bodyPr lIns="91436" tIns="45718" rIns="91436" bIns="45718" anchor="ctr"/>
          <a:lstStyle/>
          <a:p>
            <a:pPr algn="ctr">
              <a:defRPr/>
            </a:pPr>
            <a:r>
              <a:rPr lang="en-US" sz="1700" b="1" dirty="0"/>
              <a:t>Performance Management</a:t>
            </a:r>
            <a:endParaRPr lang="en-US" sz="17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5228" name="Picture 12" descr="6-00348_s01-arrows02"/>
          <p:cNvPicPr>
            <a:picLocks noChangeAspect="1" noChangeArrowheads="1"/>
          </p:cNvPicPr>
          <p:nvPr/>
        </p:nvPicPr>
        <p:blipFill>
          <a:blip r:embed="rId3"/>
          <a:srcRect/>
          <a:stretch>
            <a:fillRect/>
          </a:stretch>
        </p:blipFill>
        <p:spPr bwMode="auto">
          <a:xfrm>
            <a:off x="1327150" y="1143000"/>
            <a:ext cx="5911850" cy="2886075"/>
          </a:xfrm>
          <a:prstGeom prst="rect">
            <a:avLst/>
          </a:prstGeom>
          <a:noFill/>
          <a:ln w="9525">
            <a:noFill/>
            <a:miter lim="800000"/>
            <a:headEnd/>
            <a:tailEnd/>
          </a:ln>
        </p:spPr>
      </p:pic>
      <p:sp>
        <p:nvSpPr>
          <p:cNvPr id="31746" name="Shape 19"/>
          <p:cNvSpPr txBox="1">
            <a:spLocks noGrp="1"/>
          </p:cNvSpPr>
          <p:nvPr/>
        </p:nvSpPr>
        <p:spPr bwMode="auto">
          <a:xfrm>
            <a:off x="6959600" y="6569075"/>
            <a:ext cx="2133600" cy="476250"/>
          </a:xfrm>
          <a:prstGeom prst="rect">
            <a:avLst/>
          </a:prstGeom>
          <a:noFill/>
          <a:ln w="9525" algn="ctr">
            <a:noFill/>
            <a:miter lim="800000"/>
            <a:headEnd/>
            <a:tailEnd/>
          </a:ln>
        </p:spPr>
        <p:txBody>
          <a:bodyPr/>
          <a:lstStyle/>
          <a:p>
            <a:pPr algn="r"/>
            <a:fld id="{5B0461B6-FC54-4408-BD8F-14326ABA0F2D}" type="slidenum">
              <a:rPr lang="en-US" sz="1200"/>
              <a:pPr algn="r"/>
              <a:t>6</a:t>
            </a:fld>
            <a:endParaRPr lang="en-US" sz="1200"/>
          </a:p>
        </p:txBody>
      </p:sp>
      <p:grpSp>
        <p:nvGrpSpPr>
          <p:cNvPr id="31747" name="Group 14"/>
          <p:cNvGrpSpPr>
            <a:grpSpLocks/>
          </p:cNvGrpSpPr>
          <p:nvPr/>
        </p:nvGrpSpPr>
        <p:grpSpPr bwMode="auto">
          <a:xfrm>
            <a:off x="-381000" y="838200"/>
            <a:ext cx="2895600" cy="957263"/>
            <a:chOff x="-381000" y="1003300"/>
            <a:chExt cx="2895600" cy="957263"/>
          </a:xfrm>
        </p:grpSpPr>
        <p:sp>
          <p:nvSpPr>
            <p:cNvPr id="31757" name="TextBox 363525"/>
            <p:cNvSpPr txBox="1">
              <a:spLocks noChangeArrowheads="1"/>
            </p:cNvSpPr>
            <p:nvPr/>
          </p:nvSpPr>
          <p:spPr bwMode="auto">
            <a:xfrm>
              <a:off x="376237" y="1003300"/>
              <a:ext cx="1300163" cy="457200"/>
            </a:xfrm>
            <a:prstGeom prst="rect">
              <a:avLst/>
            </a:prstGeom>
            <a:noFill/>
            <a:ln w="9525">
              <a:noFill/>
              <a:miter lim="800000"/>
              <a:headEnd/>
              <a:tailEnd/>
            </a:ln>
          </p:spPr>
          <p:txBody>
            <a:bodyPr wrap="none">
              <a:spAutoFit/>
            </a:bodyPr>
            <a:lstStyle/>
            <a:p>
              <a:pPr algn="ctr" eaLnBrk="0" hangingPunct="0"/>
              <a:r>
                <a:rPr lang="en-US" sz="2400" b="1">
                  <a:solidFill>
                    <a:schemeClr val="tx2"/>
                  </a:solidFill>
                </a:rPr>
                <a:t>Monitor</a:t>
              </a:r>
            </a:p>
          </p:txBody>
        </p:sp>
        <p:sp>
          <p:nvSpPr>
            <p:cNvPr id="31758" name="Rectangle 363528"/>
            <p:cNvSpPr>
              <a:spLocks noChangeArrowheads="1"/>
            </p:cNvSpPr>
            <p:nvPr/>
          </p:nvSpPr>
          <p:spPr bwMode="auto">
            <a:xfrm>
              <a:off x="-381000" y="1350963"/>
              <a:ext cx="2895600" cy="609600"/>
            </a:xfrm>
            <a:prstGeom prst="rect">
              <a:avLst/>
            </a:prstGeom>
            <a:noFill/>
            <a:ln w="9525">
              <a:noFill/>
              <a:miter lim="800000"/>
              <a:headEnd/>
              <a:tailEnd/>
            </a:ln>
          </p:spPr>
          <p:txBody>
            <a:bodyPr wrap="none" anchor="ctr"/>
            <a:lstStyle/>
            <a:p>
              <a:pPr algn="ctr"/>
              <a:r>
                <a:rPr lang="en-US" sz="1400"/>
                <a:t>What happened? </a:t>
              </a:r>
            </a:p>
            <a:p>
              <a:pPr algn="ctr"/>
              <a:r>
                <a:rPr lang="en-US" sz="1400"/>
                <a:t>What is happening?</a:t>
              </a:r>
            </a:p>
          </p:txBody>
        </p:sp>
      </p:grpSp>
      <p:grpSp>
        <p:nvGrpSpPr>
          <p:cNvPr id="31748" name="Group 16"/>
          <p:cNvGrpSpPr>
            <a:grpSpLocks/>
          </p:cNvGrpSpPr>
          <p:nvPr/>
        </p:nvGrpSpPr>
        <p:grpSpPr bwMode="auto">
          <a:xfrm>
            <a:off x="6248400" y="1600200"/>
            <a:ext cx="2895600" cy="917575"/>
            <a:chOff x="6589713" y="1952625"/>
            <a:chExt cx="2895600" cy="917575"/>
          </a:xfrm>
        </p:grpSpPr>
        <p:sp>
          <p:nvSpPr>
            <p:cNvPr id="31755" name="TextBox 363526"/>
            <p:cNvSpPr txBox="1">
              <a:spLocks noChangeArrowheads="1"/>
            </p:cNvSpPr>
            <p:nvPr/>
          </p:nvSpPr>
          <p:spPr bwMode="auto">
            <a:xfrm>
              <a:off x="7378700" y="1952625"/>
              <a:ext cx="1336675" cy="457200"/>
            </a:xfrm>
            <a:prstGeom prst="rect">
              <a:avLst/>
            </a:prstGeom>
            <a:noFill/>
            <a:ln w="9525">
              <a:noFill/>
              <a:miter lim="800000"/>
              <a:headEnd/>
              <a:tailEnd/>
            </a:ln>
          </p:spPr>
          <p:txBody>
            <a:bodyPr wrap="none">
              <a:spAutoFit/>
            </a:bodyPr>
            <a:lstStyle/>
            <a:p>
              <a:pPr algn="ctr" eaLnBrk="0" hangingPunct="0"/>
              <a:r>
                <a:rPr lang="en-US" sz="2400" b="1">
                  <a:solidFill>
                    <a:schemeClr val="tx2"/>
                  </a:solidFill>
                </a:rPr>
                <a:t>Analyze</a:t>
              </a:r>
            </a:p>
          </p:txBody>
        </p:sp>
        <p:sp>
          <p:nvSpPr>
            <p:cNvPr id="31756" name="Rectangle 363529"/>
            <p:cNvSpPr>
              <a:spLocks noChangeArrowheads="1"/>
            </p:cNvSpPr>
            <p:nvPr/>
          </p:nvSpPr>
          <p:spPr bwMode="auto">
            <a:xfrm>
              <a:off x="6589713" y="2260600"/>
              <a:ext cx="2895600" cy="609600"/>
            </a:xfrm>
            <a:prstGeom prst="rect">
              <a:avLst/>
            </a:prstGeom>
            <a:noFill/>
            <a:ln w="9525">
              <a:noFill/>
              <a:miter lim="800000"/>
              <a:headEnd/>
              <a:tailEnd/>
            </a:ln>
          </p:spPr>
          <p:txBody>
            <a:bodyPr wrap="none" anchor="ctr"/>
            <a:lstStyle/>
            <a:p>
              <a:pPr algn="ctr"/>
              <a:r>
                <a:rPr lang="en-US" sz="1400"/>
                <a:t>Why?</a:t>
              </a:r>
            </a:p>
          </p:txBody>
        </p:sp>
      </p:grpSp>
      <p:sp>
        <p:nvSpPr>
          <p:cNvPr id="363537" name="Oval 363536"/>
          <p:cNvSpPr>
            <a:spLocks noChangeArrowheads="1"/>
          </p:cNvSpPr>
          <p:nvPr/>
        </p:nvSpPr>
        <p:spPr bwMode="auto">
          <a:xfrm>
            <a:off x="2819400" y="2286000"/>
            <a:ext cx="2876550" cy="771525"/>
          </a:xfrm>
          <a:prstGeom prst="ellipse">
            <a:avLst/>
          </a:prstGeom>
          <a:solidFill>
            <a:srgbClr val="0070C0"/>
          </a:solidFill>
          <a:ln w="12700" cap="flat" cmpd="sng" algn="ctr">
            <a:solidFill>
              <a:schemeClr val="bg1"/>
            </a:solidFill>
            <a:prstDash val="solid"/>
            <a:miter lim="800000"/>
            <a:headEnd type="none" w="med" len="med"/>
            <a:tailEnd type="none" w="med" len="med"/>
          </a:ln>
          <a:effectLst>
            <a:outerShdw dist="107763" dir="2700000" algn="ctr" rotWithShape="0">
              <a:schemeClr val="bg2">
                <a:alpha val="50000"/>
              </a:schemeClr>
            </a:outerShdw>
            <a:reflection blurRad="6350" stA="50000" endA="300" endPos="55000" dir="5400000" sy="-100000" algn="bl" rotWithShape="0"/>
          </a:effectLst>
        </p:spPr>
        <p:txBody>
          <a:bodyPr wrap="none" anchor="ctr"/>
          <a:lstStyle/>
          <a:p>
            <a:pPr algn="ctr">
              <a:defRPr/>
            </a:pPr>
            <a:r>
              <a:rPr lang="en-US" sz="2800" b="1" dirty="0">
                <a:solidFill>
                  <a:schemeClr val="bg1"/>
                </a:solidFill>
                <a:effectLst>
                  <a:outerShdw blurRad="38100" dist="38100" dir="2700000" algn="tl">
                    <a:srgbClr val="000000"/>
                  </a:outerShdw>
                </a:effectLst>
              </a:rPr>
              <a:t>Strategy</a:t>
            </a:r>
          </a:p>
        </p:txBody>
      </p:sp>
      <p:sp>
        <p:nvSpPr>
          <p:cNvPr id="31750" name="TextBox 363537"/>
          <p:cNvSpPr txBox="1">
            <a:spLocks noChangeArrowheads="1"/>
          </p:cNvSpPr>
          <p:nvPr/>
        </p:nvSpPr>
        <p:spPr bwMode="auto">
          <a:xfrm>
            <a:off x="762000" y="5397500"/>
            <a:ext cx="7607300" cy="400050"/>
          </a:xfrm>
          <a:prstGeom prst="rect">
            <a:avLst/>
          </a:prstGeom>
          <a:noFill/>
          <a:ln w="9525">
            <a:noFill/>
            <a:miter lim="800000"/>
            <a:headEnd/>
            <a:tailEnd/>
          </a:ln>
        </p:spPr>
        <p:txBody>
          <a:bodyPr wrap="none">
            <a:spAutoFit/>
          </a:bodyPr>
          <a:lstStyle/>
          <a:p>
            <a:pPr algn="ctr" eaLnBrk="0" hangingPunct="0"/>
            <a:r>
              <a:rPr lang="en-US" sz="2000" b="1" i="1"/>
              <a:t>Continuous</a:t>
            </a:r>
            <a:r>
              <a:rPr lang="en-US" sz="2000" i="1"/>
              <a:t> business improvement, </a:t>
            </a:r>
            <a:r>
              <a:rPr lang="en-US" sz="2000" b="1" i="1" u="sng"/>
              <a:t>not just an annual</a:t>
            </a:r>
            <a:r>
              <a:rPr lang="en-US" sz="2000" i="1" u="sng"/>
              <a:t> </a:t>
            </a:r>
            <a:r>
              <a:rPr lang="en-US" sz="2000" i="1"/>
              <a:t>exercise</a:t>
            </a:r>
          </a:p>
        </p:txBody>
      </p:sp>
      <p:sp>
        <p:nvSpPr>
          <p:cNvPr id="11272" name="Shape 363538"/>
          <p:cNvSpPr>
            <a:spLocks noGrp="1" noChangeArrowheads="1"/>
          </p:cNvSpPr>
          <p:nvPr>
            <p:ph type="title" idx="4294967295"/>
          </p:nvPr>
        </p:nvSpPr>
        <p:spPr>
          <a:xfrm>
            <a:off x="0" y="0"/>
            <a:ext cx="8534400" cy="590550"/>
          </a:xfrm>
        </p:spPr>
        <p:txBody>
          <a:bodyPr/>
          <a:lstStyle/>
          <a:p>
            <a:pPr marL="58738" indent="3175">
              <a:defRPr/>
            </a:pPr>
            <a:r>
              <a:rPr lang="en-US" smtClean="0"/>
              <a:t>Better Execute on Strategy</a:t>
            </a:r>
          </a:p>
        </p:txBody>
      </p:sp>
      <p:grpSp>
        <p:nvGrpSpPr>
          <p:cNvPr id="31752" name="Group 15"/>
          <p:cNvGrpSpPr>
            <a:grpSpLocks/>
          </p:cNvGrpSpPr>
          <p:nvPr/>
        </p:nvGrpSpPr>
        <p:grpSpPr bwMode="auto">
          <a:xfrm>
            <a:off x="3325813" y="3994150"/>
            <a:ext cx="2008187" cy="1111250"/>
            <a:chOff x="3048000" y="3962400"/>
            <a:chExt cx="2008188" cy="1111250"/>
          </a:xfrm>
        </p:grpSpPr>
        <p:sp>
          <p:nvSpPr>
            <p:cNvPr id="31753" name="TextBox 363534"/>
            <p:cNvSpPr txBox="1">
              <a:spLocks noChangeArrowheads="1"/>
            </p:cNvSpPr>
            <p:nvPr/>
          </p:nvSpPr>
          <p:spPr bwMode="auto">
            <a:xfrm>
              <a:off x="3608388" y="3962400"/>
              <a:ext cx="827088" cy="457200"/>
            </a:xfrm>
            <a:prstGeom prst="rect">
              <a:avLst/>
            </a:prstGeom>
            <a:noFill/>
            <a:ln w="9525">
              <a:noFill/>
              <a:miter lim="800000"/>
              <a:headEnd/>
              <a:tailEnd/>
            </a:ln>
          </p:spPr>
          <p:txBody>
            <a:bodyPr wrap="none">
              <a:spAutoFit/>
            </a:bodyPr>
            <a:lstStyle/>
            <a:p>
              <a:pPr algn="ctr" eaLnBrk="0" hangingPunct="0"/>
              <a:r>
                <a:rPr lang="en-US" sz="2400" b="1">
                  <a:solidFill>
                    <a:schemeClr val="tx2"/>
                  </a:solidFill>
                </a:rPr>
                <a:t>Plan</a:t>
              </a:r>
            </a:p>
          </p:txBody>
        </p:sp>
        <p:sp>
          <p:nvSpPr>
            <p:cNvPr id="31754" name="Text Box 11"/>
            <p:cNvSpPr txBox="1">
              <a:spLocks noChangeArrowheads="1"/>
            </p:cNvSpPr>
            <p:nvPr/>
          </p:nvSpPr>
          <p:spPr bwMode="auto">
            <a:xfrm>
              <a:off x="3048000" y="4343400"/>
              <a:ext cx="2008188" cy="730250"/>
            </a:xfrm>
            <a:prstGeom prst="rect">
              <a:avLst/>
            </a:prstGeom>
            <a:noFill/>
            <a:ln w="12700" algn="ctr">
              <a:noFill/>
              <a:miter lim="800000"/>
              <a:headEnd/>
              <a:tailEnd/>
            </a:ln>
          </p:spPr>
          <p:txBody>
            <a:bodyPr>
              <a:spAutoFit/>
            </a:bodyPr>
            <a:lstStyle/>
            <a:p>
              <a:pPr algn="ctr"/>
              <a:r>
                <a:rPr lang="en-US" sz="1400"/>
                <a:t>What will happen? </a:t>
              </a:r>
            </a:p>
            <a:p>
              <a:pPr algn="ctr"/>
              <a:r>
                <a:rPr lang="en-US" sz="1400"/>
                <a:t>What do I want to happen?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nodeType="afterEffect">
                                  <p:stCondLst>
                                    <p:cond delay="0"/>
                                  </p:stCondLst>
                                  <p:childTnLst>
                                    <p:set>
                                      <p:cBhvr>
                                        <p:cTn id="6" dur="1" fill="hold">
                                          <p:stCondLst>
                                            <p:cond delay="0"/>
                                          </p:stCondLst>
                                        </p:cTn>
                                        <p:tgtEl>
                                          <p:spTgt spid="1545228"/>
                                        </p:tgtEl>
                                        <p:attrNameLst>
                                          <p:attrName>style.visibility</p:attrName>
                                        </p:attrNameLst>
                                      </p:cBhvr>
                                      <p:to>
                                        <p:strVal val="visible"/>
                                      </p:to>
                                    </p:set>
                                    <p:animEffect transition="in" filter="wheel(3)">
                                      <p:cBhvr>
                                        <p:cTn id="7" dur="1000"/>
                                        <p:tgtEl>
                                          <p:spTgt spid="1545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67600" cy="923925"/>
          </a:xfrm>
        </p:spPr>
        <p:txBody>
          <a:bodyPr/>
          <a:lstStyle/>
          <a:p>
            <a:pPr>
              <a:defRPr/>
            </a:pPr>
            <a:r>
              <a:rPr lang="en-US" dirty="0" smtClean="0"/>
              <a:t>PM Today</a:t>
            </a:r>
            <a:r>
              <a:rPr lang="en-US" sz="2400" dirty="0" smtClean="0">
                <a:solidFill>
                  <a:schemeClr val="accent1">
                    <a:lumMod val="60000"/>
                    <a:lumOff val="40000"/>
                  </a:schemeClr>
                </a:solidFill>
              </a:rPr>
              <a:t/>
            </a:r>
            <a:br>
              <a:rPr lang="en-US" sz="2400" dirty="0" smtClean="0">
                <a:solidFill>
                  <a:schemeClr val="accent1">
                    <a:lumMod val="60000"/>
                    <a:lumOff val="40000"/>
                  </a:schemeClr>
                </a:solidFill>
              </a:rPr>
            </a:br>
            <a:r>
              <a:rPr lang="en-US" sz="2400" dirty="0" smtClean="0">
                <a:solidFill>
                  <a:schemeClr val="accent1">
                    <a:lumMod val="60000"/>
                    <a:lumOff val="40000"/>
                  </a:schemeClr>
                </a:solidFill>
              </a:rPr>
              <a:t>Effective PM Has Not Been Realized</a:t>
            </a:r>
            <a:endParaRPr lang="en-US" sz="2800" dirty="0"/>
          </a:p>
        </p:txBody>
      </p:sp>
      <p:sp>
        <p:nvSpPr>
          <p:cNvPr id="25" name="TextBox 24"/>
          <p:cNvSpPr txBox="1"/>
          <p:nvPr/>
        </p:nvSpPr>
        <p:spPr>
          <a:xfrm>
            <a:off x="381000" y="1447800"/>
            <a:ext cx="3505200" cy="1908215"/>
          </a:xfrm>
          <a:prstGeom prst="rect">
            <a:avLst/>
          </a:prstGeom>
          <a:solidFill>
            <a:schemeClr val="accent6">
              <a:lumMod val="60000"/>
              <a:lumOff val="40000"/>
            </a:schemeClr>
          </a:solidFill>
          <a:effectLst>
            <a:reflection blurRad="6350" stA="52000" endA="300" endPos="35000" dir="5400000" sy="-100000" algn="bl" rotWithShape="0"/>
            <a:softEdge rad="12700"/>
          </a:effectLst>
        </p:spPr>
        <p:txBody>
          <a:bodyPr>
            <a:spAutoFit/>
          </a:bodyPr>
          <a:lstStyle/>
          <a:p>
            <a:pPr marL="115888" indent="-115888">
              <a:lnSpc>
                <a:spcPct val="150000"/>
              </a:lnSpc>
              <a:defRPr/>
            </a:pPr>
            <a:r>
              <a:rPr lang="en-US" sz="2000" dirty="0">
                <a:solidFill>
                  <a:schemeClr val="bg1"/>
                </a:solidFill>
              </a:rPr>
              <a:t>Fragmented</a:t>
            </a:r>
          </a:p>
          <a:p>
            <a:pPr marL="231775" lvl="2" indent="-115888">
              <a:buFont typeface="Arial" pitchFamily="34" charset="0"/>
              <a:buChar char="•"/>
              <a:defRPr/>
            </a:pPr>
            <a:r>
              <a:rPr lang="en-US" sz="1400" dirty="0">
                <a:solidFill>
                  <a:schemeClr val="bg1"/>
                </a:solidFill>
              </a:rPr>
              <a:t>Average $B+ firm has 10 GLs, 12 budget, 13 report systems.</a:t>
            </a:r>
          </a:p>
          <a:p>
            <a:pPr marL="231775" lvl="2" indent="-115888">
              <a:defRPr/>
            </a:pPr>
            <a:r>
              <a:rPr lang="en-US" sz="1400" dirty="0">
                <a:solidFill>
                  <a:schemeClr val="bg1"/>
                </a:solidFill>
              </a:rPr>
              <a:t>  </a:t>
            </a:r>
          </a:p>
          <a:p>
            <a:pPr marL="231775" lvl="2" indent="-115888">
              <a:buFont typeface="Arial" pitchFamily="34" charset="0"/>
              <a:buChar char="•"/>
              <a:defRPr/>
            </a:pPr>
            <a:r>
              <a:rPr lang="en-US" sz="1400" dirty="0">
                <a:solidFill>
                  <a:schemeClr val="bg1"/>
                </a:solidFill>
              </a:rPr>
              <a:t>Only 26% have integrated planning and reporting processes</a:t>
            </a:r>
          </a:p>
          <a:p>
            <a:pPr>
              <a:defRPr/>
            </a:pPr>
            <a:endParaRPr lang="en-US" dirty="0"/>
          </a:p>
        </p:txBody>
      </p:sp>
      <p:sp>
        <p:nvSpPr>
          <p:cNvPr id="26" name="TextBox 25"/>
          <p:cNvSpPr txBox="1"/>
          <p:nvPr/>
        </p:nvSpPr>
        <p:spPr>
          <a:xfrm>
            <a:off x="381000" y="3810000"/>
            <a:ext cx="3505200" cy="2062103"/>
          </a:xfrm>
          <a:prstGeom prst="rect">
            <a:avLst/>
          </a:prstGeom>
          <a:solidFill>
            <a:schemeClr val="accent6">
              <a:lumMod val="60000"/>
              <a:lumOff val="40000"/>
            </a:schemeClr>
          </a:solidFill>
          <a:effectLst>
            <a:reflection blurRad="6350" stA="52000" endA="300" endPos="35000" dir="5400000" sy="-100000" algn="bl" rotWithShape="0"/>
            <a:softEdge rad="12700"/>
          </a:effectLst>
        </p:spPr>
        <p:txBody>
          <a:bodyPr>
            <a:spAutoFit/>
          </a:bodyPr>
          <a:lstStyle/>
          <a:p>
            <a:pPr marL="115888" indent="-115888">
              <a:lnSpc>
                <a:spcPct val="150000"/>
              </a:lnSpc>
              <a:defRPr/>
            </a:pPr>
            <a:r>
              <a:rPr lang="en-US" sz="2000" dirty="0">
                <a:solidFill>
                  <a:schemeClr val="bg1"/>
                </a:solidFill>
              </a:rPr>
              <a:t>Labor intensive</a:t>
            </a:r>
          </a:p>
          <a:p>
            <a:pPr marL="231775" lvl="2" indent="-115888">
              <a:buFont typeface="Arial" pitchFamily="34" charset="0"/>
              <a:buChar char="•"/>
              <a:defRPr/>
            </a:pPr>
            <a:r>
              <a:rPr lang="en-US" sz="1400" dirty="0">
                <a:solidFill>
                  <a:schemeClr val="bg1"/>
                </a:solidFill>
              </a:rPr>
              <a:t>Average time for annual budget process is 4-5 months.</a:t>
            </a:r>
          </a:p>
          <a:p>
            <a:pPr marL="231775" lvl="2" indent="-115888">
              <a:buFont typeface="Arial" pitchFamily="34" charset="0"/>
              <a:buChar char="•"/>
              <a:defRPr/>
            </a:pPr>
            <a:r>
              <a:rPr lang="en-US" sz="1400" dirty="0">
                <a:solidFill>
                  <a:schemeClr val="bg1"/>
                </a:solidFill>
              </a:rPr>
              <a:t>Budgeting process takes up 20-30% of managers time</a:t>
            </a:r>
          </a:p>
          <a:p>
            <a:pPr marL="231775" lvl="2" indent="-115888">
              <a:buFont typeface="Arial" pitchFamily="34" charset="0"/>
              <a:buChar char="•"/>
              <a:defRPr/>
            </a:pPr>
            <a:r>
              <a:rPr lang="en-US" sz="1400" dirty="0">
                <a:solidFill>
                  <a:schemeClr val="bg1"/>
                </a:solidFill>
              </a:rPr>
              <a:t>Finance staffs spend 79% of time on “low-value” activities</a:t>
            </a:r>
          </a:p>
          <a:p>
            <a:pPr marL="231775" lvl="2" indent="-115888">
              <a:defRPr/>
            </a:pPr>
            <a:endParaRPr lang="en-US" sz="1400" dirty="0">
              <a:solidFill>
                <a:schemeClr val="bg1"/>
              </a:solidFill>
            </a:endParaRPr>
          </a:p>
        </p:txBody>
      </p:sp>
      <p:sp>
        <p:nvSpPr>
          <p:cNvPr id="27" name="TextBox 26"/>
          <p:cNvSpPr txBox="1"/>
          <p:nvPr/>
        </p:nvSpPr>
        <p:spPr>
          <a:xfrm>
            <a:off x="4876800" y="1447800"/>
            <a:ext cx="3505200" cy="1908215"/>
          </a:xfrm>
          <a:prstGeom prst="rect">
            <a:avLst/>
          </a:prstGeom>
          <a:solidFill>
            <a:schemeClr val="accent6">
              <a:lumMod val="60000"/>
              <a:lumOff val="40000"/>
            </a:schemeClr>
          </a:solidFill>
          <a:effectLst>
            <a:reflection blurRad="6350" stA="52000" endA="300" endPos="35000" dir="5400000" sy="-100000" algn="bl" rotWithShape="0"/>
            <a:softEdge rad="12700"/>
          </a:effectLst>
        </p:spPr>
        <p:txBody>
          <a:bodyPr>
            <a:spAutoFit/>
          </a:bodyPr>
          <a:lstStyle/>
          <a:p>
            <a:pPr marL="115888" indent="-115888">
              <a:lnSpc>
                <a:spcPct val="150000"/>
              </a:lnSpc>
              <a:defRPr/>
            </a:pPr>
            <a:r>
              <a:rPr lang="en-US" sz="2000" dirty="0">
                <a:solidFill>
                  <a:schemeClr val="bg1"/>
                </a:solidFill>
              </a:rPr>
              <a:t>Slow and inflexible</a:t>
            </a:r>
          </a:p>
          <a:p>
            <a:pPr marL="231775" lvl="1" indent="-115888">
              <a:buFont typeface="Arial" pitchFamily="34" charset="0"/>
              <a:buChar char="•"/>
              <a:defRPr/>
            </a:pPr>
            <a:r>
              <a:rPr lang="en-US" sz="1400" dirty="0">
                <a:solidFill>
                  <a:schemeClr val="bg1"/>
                </a:solidFill>
              </a:rPr>
              <a:t>Only 20% of firms update budgets within the fiscal cycle.</a:t>
            </a:r>
          </a:p>
          <a:p>
            <a:pPr marL="231775" lvl="1" indent="-115888">
              <a:defRPr/>
            </a:pPr>
            <a:endParaRPr lang="en-US" sz="1400" dirty="0">
              <a:solidFill>
                <a:schemeClr val="bg1"/>
              </a:solidFill>
            </a:endParaRPr>
          </a:p>
          <a:p>
            <a:pPr marL="231775" lvl="1" indent="-115888">
              <a:buFont typeface="Arial" pitchFamily="34" charset="0"/>
              <a:buChar char="•"/>
              <a:defRPr/>
            </a:pPr>
            <a:r>
              <a:rPr lang="en-US" sz="1400" dirty="0">
                <a:solidFill>
                  <a:schemeClr val="bg1"/>
                </a:solidFill>
              </a:rPr>
              <a:t>Average firms wait 11 days from month end to get reports.</a:t>
            </a:r>
          </a:p>
          <a:p>
            <a:pPr>
              <a:defRPr/>
            </a:pPr>
            <a:endParaRPr lang="en-US" dirty="0"/>
          </a:p>
        </p:txBody>
      </p:sp>
      <p:sp>
        <p:nvSpPr>
          <p:cNvPr id="28" name="TextBox 27"/>
          <p:cNvSpPr txBox="1"/>
          <p:nvPr/>
        </p:nvSpPr>
        <p:spPr>
          <a:xfrm>
            <a:off x="4876800" y="3810000"/>
            <a:ext cx="3505200" cy="2062103"/>
          </a:xfrm>
          <a:prstGeom prst="rect">
            <a:avLst/>
          </a:prstGeom>
          <a:solidFill>
            <a:schemeClr val="accent6">
              <a:lumMod val="60000"/>
              <a:lumOff val="40000"/>
            </a:schemeClr>
          </a:solidFill>
          <a:effectLst>
            <a:reflection blurRad="6350" stA="52000" endA="300" endPos="35000" dir="5400000" sy="-100000" algn="bl" rotWithShape="0"/>
            <a:softEdge rad="12700"/>
          </a:effectLst>
        </p:spPr>
        <p:txBody>
          <a:bodyPr>
            <a:spAutoFit/>
          </a:bodyPr>
          <a:lstStyle/>
          <a:p>
            <a:pPr marL="115888" indent="-115888">
              <a:lnSpc>
                <a:spcPct val="150000"/>
              </a:lnSpc>
              <a:defRPr/>
            </a:pPr>
            <a:r>
              <a:rPr lang="en-US" sz="2000" dirty="0">
                <a:solidFill>
                  <a:schemeClr val="bg1"/>
                </a:solidFill>
              </a:rPr>
              <a:t>Costly and ineffective</a:t>
            </a:r>
          </a:p>
          <a:p>
            <a:pPr marL="231775" lvl="2" indent="-115888">
              <a:buFont typeface="Arial" pitchFamily="34" charset="0"/>
              <a:buChar char="•"/>
              <a:tabLst>
                <a:tab pos="231775" algn="l"/>
              </a:tabLst>
              <a:defRPr/>
            </a:pPr>
            <a:r>
              <a:rPr lang="en-US" sz="1400" dirty="0">
                <a:solidFill>
                  <a:schemeClr val="bg1"/>
                </a:solidFill>
              </a:rPr>
              <a:t>Cost to budget is 23,000+ person days per $B in revenue.</a:t>
            </a:r>
          </a:p>
          <a:p>
            <a:pPr marL="231775" lvl="2" indent="-115888">
              <a:tabLst>
                <a:tab pos="231775" algn="l"/>
              </a:tabLst>
              <a:defRPr/>
            </a:pPr>
            <a:endParaRPr lang="en-US" sz="1400" dirty="0">
              <a:solidFill>
                <a:schemeClr val="bg1"/>
              </a:solidFill>
            </a:endParaRPr>
          </a:p>
          <a:p>
            <a:pPr marL="231775" lvl="1" indent="-115888">
              <a:buFont typeface="Arial" pitchFamily="34" charset="0"/>
              <a:buChar char="•"/>
              <a:defRPr/>
            </a:pPr>
            <a:r>
              <a:rPr lang="en-US" sz="1400" dirty="0">
                <a:solidFill>
                  <a:schemeClr val="bg1"/>
                </a:solidFill>
              </a:rPr>
              <a:t>60% of firms fail to align actions &amp; strategy.</a:t>
            </a:r>
          </a:p>
          <a:p>
            <a:pPr marL="231775" lvl="1" indent="-115888">
              <a:defRPr/>
            </a:pPr>
            <a:endParaRPr lang="en-US" sz="1400" dirty="0">
              <a:solidFill>
                <a:schemeClr val="bg1"/>
              </a:solidFill>
            </a:endParaRPr>
          </a:p>
          <a:p>
            <a:pPr marL="231775" lvl="1" indent="-115888">
              <a:defRPr/>
            </a:pPr>
            <a:endParaRPr lang="en-US" sz="1400" dirty="0">
              <a:solidFill>
                <a:schemeClr val="bg1"/>
              </a:solidFill>
            </a:endParaRPr>
          </a:p>
        </p:txBody>
      </p:sp>
      <p:sp>
        <p:nvSpPr>
          <p:cNvPr id="33798" name="TextBox 6"/>
          <p:cNvSpPr txBox="1">
            <a:spLocks noChangeArrowheads="1"/>
          </p:cNvSpPr>
          <p:nvPr/>
        </p:nvSpPr>
        <p:spPr bwMode="auto">
          <a:xfrm>
            <a:off x="5334000" y="6643688"/>
            <a:ext cx="4953000" cy="338137"/>
          </a:xfrm>
          <a:prstGeom prst="rect">
            <a:avLst/>
          </a:prstGeom>
          <a:noFill/>
          <a:ln w="9525">
            <a:noFill/>
            <a:miter lim="800000"/>
            <a:headEnd/>
            <a:tailEnd/>
          </a:ln>
        </p:spPr>
        <p:txBody>
          <a:bodyPr>
            <a:spAutoFit/>
          </a:bodyPr>
          <a:lstStyle/>
          <a:p>
            <a:r>
              <a:rPr lang="en-US" sz="800">
                <a:hlinkClick r:id="rId3"/>
              </a:rPr>
              <a:t>* Best Practices in Planning and Management Reporting</a:t>
            </a:r>
            <a:r>
              <a:rPr lang="en-US" sz="800"/>
              <a:t> by David A. J. Axson.</a:t>
            </a:r>
          </a:p>
          <a:p>
            <a:endParaRPr lang="en-US" sz="800"/>
          </a:p>
        </p:txBody>
      </p:sp>
    </p:spTree>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9144000" cy="1089025"/>
          </a:xfrm>
        </p:spPr>
        <p:txBody>
          <a:bodyPr anchor="t"/>
          <a:lstStyle/>
          <a:p>
            <a:pPr eaLnBrk="1" hangingPunct="1">
              <a:defRPr/>
            </a:pPr>
            <a:r>
              <a:rPr lang="en-US" dirty="0" smtClean="0"/>
              <a:t>Methodologies Alone are Not Effective</a:t>
            </a:r>
          </a:p>
        </p:txBody>
      </p:sp>
      <p:grpSp>
        <p:nvGrpSpPr>
          <p:cNvPr id="2" name="Group 44"/>
          <p:cNvGrpSpPr/>
          <p:nvPr/>
        </p:nvGrpSpPr>
        <p:grpSpPr>
          <a:xfrm>
            <a:off x="533400" y="1828800"/>
            <a:ext cx="1828800" cy="990600"/>
            <a:chOff x="990600" y="1676400"/>
            <a:chExt cx="1828800" cy="990600"/>
          </a:xfrm>
          <a:effectLst>
            <a:outerShdw blurRad="50800" dist="38100" algn="l" rotWithShape="0">
              <a:prstClr val="black">
                <a:alpha val="40000"/>
              </a:prstClr>
            </a:outerShdw>
          </a:effectLst>
          <a:scene3d>
            <a:camera prst="perspectiveHeroicExtremeLeftFacing"/>
            <a:lightRig rig="threePt" dir="t"/>
          </a:scene3d>
        </p:grpSpPr>
        <p:sp>
          <p:nvSpPr>
            <p:cNvPr id="33" name="Oval 32"/>
            <p:cNvSpPr/>
            <p:nvPr/>
          </p:nvSpPr>
          <p:spPr bwMode="auto">
            <a:xfrm>
              <a:off x="990600" y="1676400"/>
              <a:ext cx="1828800" cy="990600"/>
            </a:xfrm>
            <a:prstGeom prst="ellipse">
              <a:avLst/>
            </a:prstGeom>
            <a:gradFill rotWithShape="0">
              <a:gsLst>
                <a:gs pos="0">
                  <a:schemeClr val="accent2"/>
                </a:gs>
                <a:gs pos="50000">
                  <a:schemeClr val="accent2">
                    <a:gamma/>
                    <a:tint val="63922"/>
                    <a:invGamma/>
                  </a:schemeClr>
                </a:gs>
                <a:gs pos="100000">
                  <a:schemeClr val="accent2"/>
                </a:gs>
              </a:gsLst>
              <a:lin ang="2700000" scaled="1"/>
            </a:gradFill>
            <a:ln w="12700" cap="flat" cmpd="sng" algn="ctr">
              <a:solidFill>
                <a:schemeClr val="accent2"/>
              </a:solidFill>
              <a:prstDash val="solid"/>
              <a:round/>
              <a:headEnd type="none" w="sm" len="sm"/>
              <a:tailEnd type="none" w="sm" len="sm"/>
            </a:ln>
            <a:effectLst/>
            <a:sp3d>
              <a:bevelT/>
            </a:sp3d>
          </p:spPr>
          <p:txBody>
            <a:bodyPr wrap="none" anchor="ctr"/>
            <a:lstStyle/>
            <a:p>
              <a:pPr eaLnBrk="0" hangingPunct="0">
                <a:defRPr/>
              </a:pPr>
              <a:endParaRPr lang="en-US">
                <a:solidFill>
                  <a:schemeClr val="tx1">
                    <a:alpha val="100000"/>
                  </a:schemeClr>
                </a:solidFill>
                <a:latin typeface="Segoe"/>
              </a:endParaRPr>
            </a:p>
          </p:txBody>
        </p:sp>
        <p:sp>
          <p:nvSpPr>
            <p:cNvPr id="34" name="TextBox 33"/>
            <p:cNvSpPr txBox="1"/>
            <p:nvPr/>
          </p:nvSpPr>
          <p:spPr>
            <a:xfrm>
              <a:off x="1066800" y="1828800"/>
              <a:ext cx="1654629" cy="584775"/>
            </a:xfrm>
            <a:prstGeom prst="rect">
              <a:avLst/>
            </a:prstGeom>
            <a:noFill/>
            <a:sp3d>
              <a:bevelT/>
            </a:sp3d>
          </p:spPr>
          <p:txBody>
            <a:bodyPr>
              <a:spAutoFit/>
            </a:bodyPr>
            <a:lstStyle/>
            <a:p>
              <a:pPr algn="ctr">
                <a:defRPr/>
              </a:pPr>
              <a:r>
                <a:rPr lang="en-US" sz="1600" b="1" dirty="0">
                  <a:solidFill>
                    <a:schemeClr val="bg1"/>
                  </a:solidFill>
                </a:rPr>
                <a:t>Balanced Scorecard</a:t>
              </a:r>
            </a:p>
          </p:txBody>
        </p:sp>
      </p:grpSp>
      <p:grpSp>
        <p:nvGrpSpPr>
          <p:cNvPr id="3" name="Group 47"/>
          <p:cNvGrpSpPr/>
          <p:nvPr/>
        </p:nvGrpSpPr>
        <p:grpSpPr>
          <a:xfrm>
            <a:off x="2057400" y="1295400"/>
            <a:ext cx="1828800" cy="990600"/>
            <a:chOff x="2286000" y="1447800"/>
            <a:chExt cx="1828800" cy="990600"/>
          </a:xfrm>
          <a:effectLst>
            <a:outerShdw blurRad="50800" dist="38100" algn="l" rotWithShape="0">
              <a:prstClr val="black">
                <a:alpha val="40000"/>
              </a:prstClr>
            </a:outerShdw>
          </a:effectLst>
          <a:scene3d>
            <a:camera prst="perspectiveHeroicExtremeLeftFacing"/>
            <a:lightRig rig="threePt" dir="t"/>
          </a:scene3d>
        </p:grpSpPr>
        <p:sp>
          <p:nvSpPr>
            <p:cNvPr id="35" name="Oval 34"/>
            <p:cNvSpPr/>
            <p:nvPr/>
          </p:nvSpPr>
          <p:spPr bwMode="auto">
            <a:xfrm>
              <a:off x="2286000" y="1447800"/>
              <a:ext cx="1828800" cy="990600"/>
            </a:xfrm>
            <a:prstGeom prst="ellipse">
              <a:avLst/>
            </a:prstGeom>
            <a:gradFill rotWithShape="0">
              <a:gsLst>
                <a:gs pos="0">
                  <a:schemeClr val="accent2"/>
                </a:gs>
                <a:gs pos="50000">
                  <a:schemeClr val="accent2">
                    <a:gamma/>
                    <a:tint val="63922"/>
                    <a:invGamma/>
                  </a:schemeClr>
                </a:gs>
                <a:gs pos="100000">
                  <a:schemeClr val="accent2"/>
                </a:gs>
              </a:gsLst>
              <a:lin ang="2700000" scaled="1"/>
            </a:gradFill>
            <a:ln w="12700" cap="flat" cmpd="sng" algn="ctr">
              <a:solidFill>
                <a:schemeClr val="accent2"/>
              </a:solidFill>
              <a:prstDash val="solid"/>
              <a:round/>
              <a:headEnd type="none" w="sm" len="sm"/>
              <a:tailEnd type="none" w="sm" len="sm"/>
            </a:ln>
            <a:effectLst/>
            <a:sp3d>
              <a:bevelT/>
            </a:sp3d>
          </p:spPr>
          <p:txBody>
            <a:bodyPr wrap="none" anchor="ctr"/>
            <a:lstStyle/>
            <a:p>
              <a:pPr eaLnBrk="0" hangingPunct="0">
                <a:defRPr/>
              </a:pPr>
              <a:endParaRPr lang="en-US">
                <a:solidFill>
                  <a:schemeClr val="tx1">
                    <a:alpha val="100000"/>
                  </a:schemeClr>
                </a:solidFill>
                <a:latin typeface="Segoe"/>
              </a:endParaRPr>
            </a:p>
          </p:txBody>
        </p:sp>
        <p:sp>
          <p:nvSpPr>
            <p:cNvPr id="36" name="TextBox 35"/>
            <p:cNvSpPr txBox="1"/>
            <p:nvPr/>
          </p:nvSpPr>
          <p:spPr>
            <a:xfrm>
              <a:off x="2362199" y="1524000"/>
              <a:ext cx="1654629" cy="830997"/>
            </a:xfrm>
            <a:prstGeom prst="rect">
              <a:avLst/>
            </a:prstGeom>
            <a:noFill/>
            <a:sp3d>
              <a:bevelT/>
            </a:sp3d>
          </p:spPr>
          <p:txBody>
            <a:bodyPr>
              <a:spAutoFit/>
            </a:bodyPr>
            <a:lstStyle/>
            <a:p>
              <a:pPr algn="ctr">
                <a:defRPr/>
              </a:pPr>
              <a:r>
                <a:rPr lang="en-US" sz="1600" b="1" dirty="0">
                  <a:solidFill>
                    <a:schemeClr val="bg1"/>
                  </a:solidFill>
                </a:rPr>
                <a:t>Economic Value Add (EVA)</a:t>
              </a:r>
            </a:p>
          </p:txBody>
        </p:sp>
      </p:grpSp>
      <p:grpSp>
        <p:nvGrpSpPr>
          <p:cNvPr id="4" name="Group 48"/>
          <p:cNvGrpSpPr/>
          <p:nvPr/>
        </p:nvGrpSpPr>
        <p:grpSpPr>
          <a:xfrm>
            <a:off x="3657600" y="1828800"/>
            <a:ext cx="1828800" cy="990600"/>
            <a:chOff x="3657600" y="1600200"/>
            <a:chExt cx="1828800" cy="990600"/>
          </a:xfrm>
          <a:effectLst>
            <a:outerShdw blurRad="50800" dist="38100" algn="l" rotWithShape="0">
              <a:prstClr val="black">
                <a:alpha val="40000"/>
              </a:prstClr>
            </a:outerShdw>
          </a:effectLst>
          <a:scene3d>
            <a:camera prst="perspectiveHeroicExtremeLeftFacing"/>
            <a:lightRig rig="threePt" dir="t"/>
          </a:scene3d>
        </p:grpSpPr>
        <p:sp>
          <p:nvSpPr>
            <p:cNvPr id="37" name="Oval 36"/>
            <p:cNvSpPr/>
            <p:nvPr/>
          </p:nvSpPr>
          <p:spPr bwMode="auto">
            <a:xfrm>
              <a:off x="3657600" y="1600200"/>
              <a:ext cx="1828800" cy="990600"/>
            </a:xfrm>
            <a:prstGeom prst="ellipse">
              <a:avLst/>
            </a:prstGeom>
            <a:gradFill rotWithShape="0">
              <a:gsLst>
                <a:gs pos="0">
                  <a:schemeClr val="accent2"/>
                </a:gs>
                <a:gs pos="50000">
                  <a:schemeClr val="accent2">
                    <a:gamma/>
                    <a:tint val="63922"/>
                    <a:invGamma/>
                  </a:schemeClr>
                </a:gs>
                <a:gs pos="100000">
                  <a:schemeClr val="accent2"/>
                </a:gs>
              </a:gsLst>
              <a:lin ang="2700000" scaled="1"/>
            </a:gradFill>
            <a:ln w="12700" cap="flat" cmpd="sng" algn="ctr">
              <a:solidFill>
                <a:schemeClr val="accent2"/>
              </a:solidFill>
              <a:prstDash val="solid"/>
              <a:round/>
              <a:headEnd type="none" w="sm" len="sm"/>
              <a:tailEnd type="none" w="sm" len="sm"/>
            </a:ln>
            <a:effectLst/>
            <a:sp3d>
              <a:bevelT/>
            </a:sp3d>
          </p:spPr>
          <p:txBody>
            <a:bodyPr wrap="none" anchor="ctr"/>
            <a:lstStyle/>
            <a:p>
              <a:pPr eaLnBrk="0" hangingPunct="0">
                <a:defRPr/>
              </a:pPr>
              <a:endParaRPr lang="en-US">
                <a:solidFill>
                  <a:schemeClr val="tx1">
                    <a:alpha val="100000"/>
                  </a:schemeClr>
                </a:solidFill>
                <a:latin typeface="Segoe"/>
              </a:endParaRPr>
            </a:p>
          </p:txBody>
        </p:sp>
        <p:sp>
          <p:nvSpPr>
            <p:cNvPr id="38" name="TextBox 37"/>
            <p:cNvSpPr txBox="1"/>
            <p:nvPr/>
          </p:nvSpPr>
          <p:spPr>
            <a:xfrm>
              <a:off x="3733799" y="1777425"/>
              <a:ext cx="1654629" cy="584775"/>
            </a:xfrm>
            <a:prstGeom prst="rect">
              <a:avLst/>
            </a:prstGeom>
            <a:noFill/>
            <a:sp3d>
              <a:bevelT/>
            </a:sp3d>
          </p:spPr>
          <p:txBody>
            <a:bodyPr>
              <a:spAutoFit/>
            </a:bodyPr>
            <a:lstStyle/>
            <a:p>
              <a:pPr algn="ctr">
                <a:defRPr/>
              </a:pPr>
              <a:r>
                <a:rPr lang="en-US" sz="1600" b="1" dirty="0">
                  <a:solidFill>
                    <a:schemeClr val="bg1"/>
                  </a:solidFill>
                </a:rPr>
                <a:t>Beyond Budgeting</a:t>
              </a:r>
            </a:p>
          </p:txBody>
        </p:sp>
      </p:grpSp>
      <p:grpSp>
        <p:nvGrpSpPr>
          <p:cNvPr id="5" name="Group 51"/>
          <p:cNvGrpSpPr/>
          <p:nvPr/>
        </p:nvGrpSpPr>
        <p:grpSpPr>
          <a:xfrm>
            <a:off x="6477000" y="1828800"/>
            <a:ext cx="1828800" cy="990600"/>
            <a:chOff x="5943600" y="1524000"/>
            <a:chExt cx="1828800" cy="990600"/>
          </a:xfrm>
          <a:effectLst>
            <a:outerShdw blurRad="50800" dist="38100" algn="l" rotWithShape="0">
              <a:prstClr val="black">
                <a:alpha val="40000"/>
              </a:prstClr>
            </a:outerShdw>
          </a:effectLst>
          <a:scene3d>
            <a:camera prst="perspectiveHeroicExtremeLeftFacing"/>
            <a:lightRig rig="threePt" dir="t"/>
          </a:scene3d>
        </p:grpSpPr>
        <p:sp>
          <p:nvSpPr>
            <p:cNvPr id="39" name="Oval 38"/>
            <p:cNvSpPr/>
            <p:nvPr/>
          </p:nvSpPr>
          <p:spPr bwMode="auto">
            <a:xfrm>
              <a:off x="5943600" y="1524000"/>
              <a:ext cx="1828800" cy="990600"/>
            </a:xfrm>
            <a:prstGeom prst="ellipse">
              <a:avLst/>
            </a:prstGeom>
            <a:gradFill rotWithShape="0">
              <a:gsLst>
                <a:gs pos="0">
                  <a:schemeClr val="accent2"/>
                </a:gs>
                <a:gs pos="50000">
                  <a:schemeClr val="accent2">
                    <a:gamma/>
                    <a:tint val="63922"/>
                    <a:invGamma/>
                  </a:schemeClr>
                </a:gs>
                <a:gs pos="100000">
                  <a:schemeClr val="accent2"/>
                </a:gs>
              </a:gsLst>
              <a:lin ang="2700000" scaled="1"/>
            </a:gradFill>
            <a:ln w="12700" cap="flat" cmpd="sng" algn="ctr">
              <a:solidFill>
                <a:schemeClr val="accent2"/>
              </a:solidFill>
              <a:prstDash val="solid"/>
              <a:round/>
              <a:headEnd type="none" w="sm" len="sm"/>
              <a:tailEnd type="none" w="sm" len="sm"/>
            </a:ln>
            <a:effectLst/>
            <a:sp3d>
              <a:bevelT/>
            </a:sp3d>
          </p:spPr>
          <p:txBody>
            <a:bodyPr wrap="none" anchor="ctr"/>
            <a:lstStyle/>
            <a:p>
              <a:pPr eaLnBrk="0" hangingPunct="0">
                <a:defRPr/>
              </a:pPr>
              <a:endParaRPr lang="en-US">
                <a:solidFill>
                  <a:schemeClr val="tx1">
                    <a:alpha val="100000"/>
                  </a:schemeClr>
                </a:solidFill>
                <a:latin typeface="Segoe"/>
              </a:endParaRPr>
            </a:p>
          </p:txBody>
        </p:sp>
        <p:sp>
          <p:nvSpPr>
            <p:cNvPr id="40" name="TextBox 39"/>
            <p:cNvSpPr txBox="1"/>
            <p:nvPr/>
          </p:nvSpPr>
          <p:spPr>
            <a:xfrm>
              <a:off x="5943600" y="1625025"/>
              <a:ext cx="1828800" cy="584775"/>
            </a:xfrm>
            <a:prstGeom prst="rect">
              <a:avLst/>
            </a:prstGeom>
            <a:noFill/>
            <a:sp3d>
              <a:bevelT/>
            </a:sp3d>
          </p:spPr>
          <p:txBody>
            <a:bodyPr>
              <a:spAutoFit/>
            </a:bodyPr>
            <a:lstStyle/>
            <a:p>
              <a:pPr algn="ctr">
                <a:defRPr/>
              </a:pPr>
              <a:r>
                <a:rPr lang="en-US" sz="1600" b="1" dirty="0">
                  <a:solidFill>
                    <a:schemeClr val="bg1"/>
                  </a:solidFill>
                </a:rPr>
                <a:t>Lean Manufacturing</a:t>
              </a:r>
            </a:p>
          </p:txBody>
        </p:sp>
      </p:grpSp>
      <p:sp>
        <p:nvSpPr>
          <p:cNvPr id="35846" name="TextBox 49"/>
          <p:cNvSpPr txBox="1">
            <a:spLocks noChangeArrowheads="1"/>
          </p:cNvSpPr>
          <p:nvPr/>
        </p:nvSpPr>
        <p:spPr bwMode="auto">
          <a:xfrm>
            <a:off x="958850" y="3211513"/>
            <a:ext cx="7651750" cy="369887"/>
          </a:xfrm>
          <a:prstGeom prst="rect">
            <a:avLst/>
          </a:prstGeom>
          <a:noFill/>
          <a:ln w="9525">
            <a:noFill/>
            <a:miter lim="800000"/>
            <a:headEnd/>
            <a:tailEnd/>
          </a:ln>
        </p:spPr>
        <p:txBody>
          <a:bodyPr>
            <a:spAutoFit/>
          </a:bodyPr>
          <a:lstStyle/>
          <a:p>
            <a:r>
              <a:rPr lang="en-US"/>
              <a:t>A Methodology </a:t>
            </a:r>
            <a:r>
              <a:rPr lang="en-US" b="1"/>
              <a:t>without a PM process </a:t>
            </a:r>
            <a:r>
              <a:rPr lang="en-US"/>
              <a:t>leads to failure…</a:t>
            </a:r>
          </a:p>
        </p:txBody>
      </p:sp>
      <p:grpSp>
        <p:nvGrpSpPr>
          <p:cNvPr id="35847" name="Group 52"/>
          <p:cNvGrpSpPr>
            <a:grpSpLocks/>
          </p:cNvGrpSpPr>
          <p:nvPr/>
        </p:nvGrpSpPr>
        <p:grpSpPr bwMode="auto">
          <a:xfrm>
            <a:off x="762000" y="3819525"/>
            <a:ext cx="7646988" cy="2047875"/>
            <a:chOff x="456406" y="3502818"/>
            <a:chExt cx="7647618" cy="2048114"/>
          </a:xfrm>
        </p:grpSpPr>
        <p:sp>
          <p:nvSpPr>
            <p:cNvPr id="29" name="Oval 28"/>
            <p:cNvSpPr/>
            <p:nvPr/>
          </p:nvSpPr>
          <p:spPr bwMode="auto">
            <a:xfrm>
              <a:off x="6705600" y="3656806"/>
              <a:ext cx="1295400" cy="1066800"/>
            </a:xfrm>
            <a:prstGeom prst="ellipse">
              <a:avLst/>
            </a:prstGeom>
            <a:solidFill>
              <a:srgbClr val="C00000"/>
            </a:solidFill>
            <a:ln w="12700" cap="flat" cmpd="sng" algn="ctr">
              <a:noFill/>
              <a:prstDash val="solid"/>
              <a:round/>
              <a:headEnd type="none" w="sm" len="sm"/>
              <a:tailEnd type="none" w="sm" len="sm"/>
            </a:ln>
            <a:effectLst>
              <a:reflection blurRad="6350" stA="50000" endA="300" endPos="55500" dist="50800" dir="5400000" sy="-100000" algn="bl" rotWithShape="0"/>
            </a:effectLst>
          </p:spPr>
          <p:txBody>
            <a:bodyPr wrap="none" anchor="ctr"/>
            <a:lstStyle/>
            <a:p>
              <a:pPr eaLnBrk="0" hangingPunct="0">
                <a:defRPr/>
              </a:pPr>
              <a:endParaRPr lang="en-US">
                <a:solidFill>
                  <a:schemeClr val="tx1">
                    <a:alpha val="100000"/>
                  </a:schemeClr>
                </a:solidFill>
                <a:latin typeface="Segoe"/>
              </a:endParaRPr>
            </a:p>
          </p:txBody>
        </p:sp>
        <p:sp>
          <p:nvSpPr>
            <p:cNvPr id="43" name="Isosceles Triangle 42"/>
            <p:cNvSpPr/>
            <p:nvPr/>
          </p:nvSpPr>
          <p:spPr bwMode="auto">
            <a:xfrm>
              <a:off x="5029200" y="3580606"/>
              <a:ext cx="1524000" cy="990600"/>
            </a:xfrm>
            <a:prstGeom prst="triangle">
              <a:avLst/>
            </a:prstGeom>
            <a:solidFill>
              <a:srgbClr val="FF0000"/>
            </a:solidFill>
            <a:ln w="12700" cap="flat" cmpd="sng" algn="ctr">
              <a:noFill/>
              <a:prstDash val="solid"/>
              <a:round/>
              <a:headEnd type="none" w="sm" len="sm"/>
              <a:tailEnd type="none" w="sm" len="sm"/>
            </a:ln>
            <a:effectLst>
              <a:reflection blurRad="6350" stA="50000" endA="300" endPos="55500" dist="50800" dir="5400000" sy="-100000" algn="bl" rotWithShape="0"/>
            </a:effectLst>
          </p:spPr>
          <p:txBody>
            <a:bodyPr wrap="none" anchor="ctr"/>
            <a:lstStyle/>
            <a:p>
              <a:pPr eaLnBrk="0" hangingPunct="0">
                <a:defRPr/>
              </a:pPr>
              <a:endParaRPr lang="en-US">
                <a:solidFill>
                  <a:schemeClr val="tx1">
                    <a:alpha val="100000"/>
                  </a:schemeClr>
                </a:solidFill>
                <a:latin typeface="Segoe"/>
              </a:endParaRPr>
            </a:p>
          </p:txBody>
        </p:sp>
        <p:sp>
          <p:nvSpPr>
            <p:cNvPr id="42" name="Rounded Rectangle 41"/>
            <p:cNvSpPr/>
            <p:nvPr/>
          </p:nvSpPr>
          <p:spPr bwMode="auto">
            <a:xfrm>
              <a:off x="3581400" y="3733006"/>
              <a:ext cx="1295400" cy="838200"/>
            </a:xfrm>
            <a:prstGeom prst="roundRect">
              <a:avLst/>
            </a:prstGeom>
            <a:solidFill>
              <a:srgbClr val="00B0F0"/>
            </a:solidFill>
            <a:ln w="12700" cap="flat" cmpd="sng" algn="ctr">
              <a:noFill/>
              <a:prstDash val="solid"/>
              <a:round/>
              <a:headEnd type="none" w="sm" len="sm"/>
              <a:tailEnd type="none" w="sm" len="sm"/>
            </a:ln>
            <a:effectLst>
              <a:reflection blurRad="6350" stA="50000" endA="300" endPos="55500" dist="50800" dir="5400000" sy="-100000" algn="bl" rotWithShape="0"/>
            </a:effectLst>
          </p:spPr>
          <p:txBody>
            <a:bodyPr wrap="none" anchor="ctr"/>
            <a:lstStyle/>
            <a:p>
              <a:pPr eaLnBrk="0" hangingPunct="0">
                <a:defRPr/>
              </a:pPr>
              <a:endParaRPr lang="en-US">
                <a:solidFill>
                  <a:schemeClr val="tx1">
                    <a:alpha val="100000"/>
                  </a:schemeClr>
                </a:solidFill>
                <a:latin typeface="Segoe"/>
              </a:endParaRPr>
            </a:p>
          </p:txBody>
        </p:sp>
        <p:sp>
          <p:nvSpPr>
            <p:cNvPr id="41" name="Rectangle 40"/>
            <p:cNvSpPr/>
            <p:nvPr/>
          </p:nvSpPr>
          <p:spPr bwMode="auto">
            <a:xfrm>
              <a:off x="2133600" y="3733006"/>
              <a:ext cx="1295400" cy="838200"/>
            </a:xfrm>
            <a:prstGeom prst="rect">
              <a:avLst/>
            </a:prstGeom>
            <a:solidFill>
              <a:srgbClr val="FFC000"/>
            </a:solidFill>
            <a:ln w="12700" cap="flat" cmpd="sng" algn="ctr">
              <a:noFill/>
              <a:prstDash val="solid"/>
              <a:round/>
              <a:headEnd type="none" w="sm" len="sm"/>
              <a:tailEnd type="none" w="sm" len="sm"/>
            </a:ln>
            <a:effectLst>
              <a:reflection blurRad="6350" stA="50000" endA="300" endPos="55500" dist="50800" dir="5400000" sy="-100000" algn="bl" rotWithShape="0"/>
            </a:effectLst>
          </p:spPr>
          <p:txBody>
            <a:bodyPr wrap="none" anchor="ctr"/>
            <a:lstStyle/>
            <a:p>
              <a:pPr eaLnBrk="0" hangingPunct="0">
                <a:defRPr/>
              </a:pPr>
              <a:endParaRPr lang="en-US">
                <a:solidFill>
                  <a:schemeClr val="tx1">
                    <a:alpha val="100000"/>
                  </a:schemeClr>
                </a:solidFill>
                <a:latin typeface="Segoe"/>
              </a:endParaRPr>
            </a:p>
          </p:txBody>
        </p:sp>
        <p:cxnSp>
          <p:nvCxnSpPr>
            <p:cNvPr id="62" name="Straight Connector 61"/>
            <p:cNvCxnSpPr/>
            <p:nvPr/>
          </p:nvCxnSpPr>
          <p:spPr bwMode="auto">
            <a:xfrm rot="5400000">
              <a:off x="-228203" y="4190603"/>
              <a:ext cx="1370806" cy="1588"/>
            </a:xfrm>
            <a:prstGeom prst="line">
              <a:avLst/>
            </a:prstGeom>
            <a:gradFill rotWithShape="0">
              <a:gsLst>
                <a:gs pos="0">
                  <a:schemeClr val="accent2"/>
                </a:gs>
                <a:gs pos="50000">
                  <a:schemeClr val="accent2">
                    <a:gamma/>
                    <a:tint val="63922"/>
                    <a:invGamma/>
                  </a:schemeClr>
                </a:gs>
                <a:gs pos="100000">
                  <a:schemeClr val="accent2"/>
                </a:gs>
              </a:gsLst>
              <a:lin ang="2700000" scaled="1"/>
            </a:gradFill>
            <a:ln w="12700" cap="flat" cmpd="sng" algn="ctr">
              <a:solidFill>
                <a:srgbClr val="C00000"/>
              </a:solidFill>
              <a:prstDash val="sysDash"/>
              <a:round/>
              <a:headEnd type="none" w="sm" len="sm"/>
              <a:tailEnd type="none" w="sm" len="sm"/>
            </a:ln>
            <a:effectLst>
              <a:reflection blurRad="6350" stA="50000" endA="300" endPos="55500" dist="50800" dir="5400000" sy="-100000" algn="bl" rotWithShape="0"/>
            </a:effectLst>
          </p:spPr>
        </p:cxnSp>
        <p:sp>
          <p:nvSpPr>
            <p:cNvPr id="28" name="Pentagon 27"/>
            <p:cNvSpPr/>
            <p:nvPr/>
          </p:nvSpPr>
          <p:spPr bwMode="auto">
            <a:xfrm>
              <a:off x="533400" y="3733800"/>
              <a:ext cx="1447800" cy="914400"/>
            </a:xfrm>
            <a:prstGeom prst="homePlate">
              <a:avLst/>
            </a:prstGeom>
            <a:gradFill rotWithShape="0">
              <a:gsLst>
                <a:gs pos="0">
                  <a:schemeClr val="accent2"/>
                </a:gs>
                <a:gs pos="50000">
                  <a:schemeClr val="accent2">
                    <a:gamma/>
                    <a:tint val="63922"/>
                    <a:invGamma/>
                  </a:schemeClr>
                </a:gs>
                <a:gs pos="100000">
                  <a:schemeClr val="accent2"/>
                </a:gs>
              </a:gsLst>
              <a:lin ang="2700000" scaled="1"/>
            </a:gradFill>
            <a:ln w="12700" cap="flat" cmpd="sng" algn="ctr">
              <a:solidFill>
                <a:schemeClr val="accent2"/>
              </a:solidFill>
              <a:prstDash val="solid"/>
              <a:round/>
              <a:headEnd type="none" w="sm" len="sm"/>
              <a:tailEnd type="none" w="sm" len="sm"/>
            </a:ln>
            <a:effectLst>
              <a:reflection blurRad="6350" stA="50000" endA="300" endPos="55500" dist="50800" dir="5400000" sy="-100000" algn="bl" rotWithShape="0"/>
            </a:effectLst>
          </p:spPr>
          <p:txBody>
            <a:bodyPr wrap="none" anchor="ctr"/>
            <a:lstStyle/>
            <a:p>
              <a:pPr eaLnBrk="0" hangingPunct="0">
                <a:defRPr/>
              </a:pPr>
              <a:endParaRPr lang="en-US">
                <a:solidFill>
                  <a:schemeClr val="tx1">
                    <a:alpha val="100000"/>
                  </a:schemeClr>
                </a:solidFill>
                <a:latin typeface="Segoe"/>
              </a:endParaRPr>
            </a:p>
          </p:txBody>
        </p:sp>
        <p:sp>
          <p:nvSpPr>
            <p:cNvPr id="16" name="TextBox 15"/>
            <p:cNvSpPr txBox="1"/>
            <p:nvPr/>
          </p:nvSpPr>
          <p:spPr>
            <a:xfrm>
              <a:off x="609600" y="3886200"/>
              <a:ext cx="1117614" cy="553998"/>
            </a:xfrm>
            <a:prstGeom prst="rect">
              <a:avLst/>
            </a:prstGeom>
            <a:noFill/>
            <a:effectLst>
              <a:outerShdw blurRad="50800" dist="38100" algn="l" rotWithShape="0">
                <a:prstClr val="black">
                  <a:alpha val="40000"/>
                </a:prstClr>
              </a:outerShdw>
              <a:reflection blurRad="6350" stA="50000" endA="300" endPos="55500" dist="50800" dir="5400000" sy="-100000" algn="bl" rotWithShape="0"/>
            </a:effectLst>
          </p:spPr>
          <p:txBody>
            <a:bodyPr wrap="none">
              <a:spAutoFit/>
            </a:bodyPr>
            <a:lstStyle/>
            <a:p>
              <a:pPr algn="ctr">
                <a:defRPr/>
              </a:pPr>
              <a:r>
                <a:rPr lang="en-US" sz="1500" dirty="0">
                  <a:solidFill>
                    <a:schemeClr val="bg1"/>
                  </a:solidFill>
                </a:rPr>
                <a:t>Planning &amp;</a:t>
              </a:r>
            </a:p>
            <a:p>
              <a:pPr algn="ctr">
                <a:defRPr/>
              </a:pPr>
              <a:r>
                <a:rPr lang="en-US" sz="1500" dirty="0">
                  <a:solidFill>
                    <a:schemeClr val="bg1"/>
                  </a:solidFill>
                </a:rPr>
                <a:t>Budgeting</a:t>
              </a:r>
            </a:p>
          </p:txBody>
        </p:sp>
        <p:sp>
          <p:nvSpPr>
            <p:cNvPr id="26" name="TextBox 25"/>
            <p:cNvSpPr txBox="1"/>
            <p:nvPr/>
          </p:nvSpPr>
          <p:spPr>
            <a:xfrm>
              <a:off x="2133600" y="3886200"/>
              <a:ext cx="1225015" cy="553998"/>
            </a:xfrm>
            <a:prstGeom prst="rect">
              <a:avLst/>
            </a:prstGeom>
            <a:noFill/>
            <a:effectLst>
              <a:outerShdw blurRad="50800" dist="38100" algn="l" rotWithShape="0">
                <a:prstClr val="black">
                  <a:alpha val="40000"/>
                </a:prstClr>
              </a:outerShdw>
              <a:reflection blurRad="6350" stA="50000" endA="300" endPos="55500" dist="50800" dir="5400000" sy="-100000" algn="bl" rotWithShape="0"/>
            </a:effectLst>
          </p:spPr>
          <p:txBody>
            <a:bodyPr wrap="none">
              <a:spAutoFit/>
            </a:bodyPr>
            <a:lstStyle/>
            <a:p>
              <a:pPr algn="ctr">
                <a:defRPr/>
              </a:pPr>
              <a:r>
                <a:rPr lang="en-US" sz="1500" dirty="0">
                  <a:solidFill>
                    <a:schemeClr val="bg1"/>
                  </a:solidFill>
                </a:rPr>
                <a:t>Scorecards</a:t>
              </a:r>
            </a:p>
            <a:p>
              <a:pPr algn="ctr">
                <a:defRPr/>
              </a:pPr>
              <a:r>
                <a:rPr lang="en-US" sz="1500" dirty="0">
                  <a:solidFill>
                    <a:schemeClr val="bg1"/>
                  </a:solidFill>
                </a:rPr>
                <a:t>Dashboards</a:t>
              </a:r>
            </a:p>
          </p:txBody>
        </p:sp>
        <p:sp>
          <p:nvSpPr>
            <p:cNvPr id="30" name="TextBox 29"/>
            <p:cNvSpPr txBox="1"/>
            <p:nvPr/>
          </p:nvSpPr>
          <p:spPr>
            <a:xfrm>
              <a:off x="3657600" y="3886200"/>
              <a:ext cx="1083950" cy="553998"/>
            </a:xfrm>
            <a:prstGeom prst="rect">
              <a:avLst/>
            </a:prstGeom>
            <a:noFill/>
            <a:effectLst>
              <a:outerShdw blurRad="50800" dist="38100" algn="l" rotWithShape="0">
                <a:prstClr val="black">
                  <a:alpha val="40000"/>
                </a:prstClr>
              </a:outerShdw>
              <a:reflection blurRad="6350" stA="50000" endA="300" endPos="55500" dist="50800" dir="5400000" sy="-100000" algn="bl" rotWithShape="0"/>
            </a:effectLst>
          </p:spPr>
          <p:txBody>
            <a:bodyPr wrap="none">
              <a:spAutoFit/>
            </a:bodyPr>
            <a:lstStyle/>
            <a:p>
              <a:pPr algn="ctr">
                <a:defRPr/>
              </a:pPr>
              <a:r>
                <a:rPr lang="en-US" sz="1500" dirty="0">
                  <a:solidFill>
                    <a:schemeClr val="bg1"/>
                  </a:solidFill>
                </a:rPr>
                <a:t>Analysis &amp;</a:t>
              </a:r>
            </a:p>
            <a:p>
              <a:pPr algn="ctr">
                <a:defRPr/>
              </a:pPr>
              <a:r>
                <a:rPr lang="en-US" sz="1500" dirty="0">
                  <a:solidFill>
                    <a:schemeClr val="bg1"/>
                  </a:solidFill>
                </a:rPr>
                <a:t>Discovery</a:t>
              </a:r>
            </a:p>
          </p:txBody>
        </p:sp>
        <p:sp>
          <p:nvSpPr>
            <p:cNvPr id="31" name="TextBox 30"/>
            <p:cNvSpPr txBox="1"/>
            <p:nvPr/>
          </p:nvSpPr>
          <p:spPr>
            <a:xfrm>
              <a:off x="5105400" y="4190206"/>
              <a:ext cx="1371600" cy="323165"/>
            </a:xfrm>
            <a:prstGeom prst="rect">
              <a:avLst/>
            </a:prstGeom>
            <a:noFill/>
            <a:effectLst>
              <a:outerShdw blurRad="50800" dist="38100" algn="l" rotWithShape="0">
                <a:prstClr val="black">
                  <a:alpha val="40000"/>
                </a:prstClr>
              </a:outerShdw>
              <a:reflection blurRad="6350" stA="50000" endA="300" endPos="55500" dist="50800" dir="5400000" sy="-100000" algn="bl" rotWithShape="0"/>
            </a:effectLst>
          </p:spPr>
          <p:txBody>
            <a:bodyPr>
              <a:spAutoFit/>
            </a:bodyPr>
            <a:lstStyle/>
            <a:p>
              <a:pPr algn="ctr">
                <a:defRPr/>
              </a:pPr>
              <a:r>
                <a:rPr lang="en-US" sz="1500" dirty="0">
                  <a:solidFill>
                    <a:schemeClr val="bg1"/>
                  </a:solidFill>
                </a:rPr>
                <a:t>Forecasting</a:t>
              </a:r>
            </a:p>
          </p:txBody>
        </p:sp>
        <p:sp>
          <p:nvSpPr>
            <p:cNvPr id="22" name="TextBox 21"/>
            <p:cNvSpPr txBox="1"/>
            <p:nvPr/>
          </p:nvSpPr>
          <p:spPr>
            <a:xfrm>
              <a:off x="6705600" y="3886200"/>
              <a:ext cx="1371600" cy="553998"/>
            </a:xfrm>
            <a:prstGeom prst="rect">
              <a:avLst/>
            </a:prstGeom>
            <a:noFill/>
            <a:effectLst>
              <a:outerShdw blurRad="50800" dist="38100" algn="l" rotWithShape="0">
                <a:prstClr val="black">
                  <a:alpha val="40000"/>
                </a:prstClr>
              </a:outerShdw>
              <a:reflection blurRad="6350" stA="50000" endA="300" endPos="55500" dist="50800" dir="5400000" sy="-100000" algn="bl" rotWithShape="0"/>
            </a:effectLst>
          </p:spPr>
          <p:txBody>
            <a:bodyPr>
              <a:spAutoFit/>
            </a:bodyPr>
            <a:lstStyle/>
            <a:p>
              <a:pPr algn="ctr">
                <a:defRPr/>
              </a:pPr>
              <a:r>
                <a:rPr lang="en-US" sz="1500" dirty="0">
                  <a:solidFill>
                    <a:schemeClr val="bg1"/>
                  </a:solidFill>
                </a:rPr>
                <a:t>Management Reporting</a:t>
              </a:r>
            </a:p>
          </p:txBody>
        </p:sp>
        <p:cxnSp>
          <p:nvCxnSpPr>
            <p:cNvPr id="46" name="Straight Connector 45"/>
            <p:cNvCxnSpPr/>
            <p:nvPr/>
          </p:nvCxnSpPr>
          <p:spPr bwMode="auto">
            <a:xfrm rot="5400000">
              <a:off x="1371203" y="4189809"/>
              <a:ext cx="1370806" cy="1588"/>
            </a:xfrm>
            <a:prstGeom prst="line">
              <a:avLst/>
            </a:prstGeom>
            <a:gradFill rotWithShape="0">
              <a:gsLst>
                <a:gs pos="0">
                  <a:schemeClr val="accent2"/>
                </a:gs>
                <a:gs pos="50000">
                  <a:schemeClr val="accent2">
                    <a:gamma/>
                    <a:tint val="63922"/>
                    <a:invGamma/>
                  </a:schemeClr>
                </a:gs>
                <a:gs pos="100000">
                  <a:schemeClr val="accent2"/>
                </a:gs>
              </a:gsLst>
              <a:lin ang="2700000" scaled="1"/>
            </a:gradFill>
            <a:ln w="12700" cap="flat" cmpd="sng" algn="ctr">
              <a:solidFill>
                <a:srgbClr val="C00000"/>
              </a:solidFill>
              <a:prstDash val="sysDash"/>
              <a:round/>
              <a:headEnd type="none" w="sm" len="sm"/>
              <a:tailEnd type="none" w="sm" len="sm"/>
            </a:ln>
            <a:effectLst>
              <a:reflection blurRad="6350" stA="50000" endA="300" endPos="55500" dist="50800" dir="5400000" sy="-100000" algn="bl" rotWithShape="0"/>
            </a:effectLst>
          </p:spPr>
        </p:cxnSp>
        <p:cxnSp>
          <p:nvCxnSpPr>
            <p:cNvPr id="27" name="Straight Connector 26"/>
            <p:cNvCxnSpPr/>
            <p:nvPr/>
          </p:nvCxnSpPr>
          <p:spPr bwMode="auto">
            <a:xfrm rot="5400000">
              <a:off x="2820591" y="4189015"/>
              <a:ext cx="1370806" cy="1588"/>
            </a:xfrm>
            <a:prstGeom prst="line">
              <a:avLst/>
            </a:prstGeom>
            <a:gradFill rotWithShape="0">
              <a:gsLst>
                <a:gs pos="0">
                  <a:schemeClr val="accent2"/>
                </a:gs>
                <a:gs pos="50000">
                  <a:schemeClr val="accent2">
                    <a:gamma/>
                    <a:tint val="63922"/>
                    <a:invGamma/>
                  </a:schemeClr>
                </a:gs>
                <a:gs pos="100000">
                  <a:schemeClr val="accent2"/>
                </a:gs>
              </a:gsLst>
              <a:lin ang="2700000" scaled="1"/>
            </a:gradFill>
            <a:ln w="12700" cap="flat" cmpd="sng" algn="ctr">
              <a:solidFill>
                <a:srgbClr val="C00000"/>
              </a:solidFill>
              <a:prstDash val="sysDash"/>
              <a:round/>
              <a:headEnd type="none" w="sm" len="sm"/>
              <a:tailEnd type="none" w="sm" len="sm"/>
            </a:ln>
            <a:effectLst>
              <a:reflection blurRad="6350" stA="50000" endA="300" endPos="55500" dist="50800" dir="5400000" sy="-100000" algn="bl" rotWithShape="0"/>
            </a:effectLst>
          </p:spPr>
        </p:cxnSp>
        <p:cxnSp>
          <p:nvCxnSpPr>
            <p:cNvPr id="32" name="Straight Connector 31"/>
            <p:cNvCxnSpPr/>
            <p:nvPr/>
          </p:nvCxnSpPr>
          <p:spPr bwMode="auto">
            <a:xfrm rot="5400000">
              <a:off x="4268391" y="4188221"/>
              <a:ext cx="1370806" cy="1588"/>
            </a:xfrm>
            <a:prstGeom prst="line">
              <a:avLst/>
            </a:prstGeom>
            <a:gradFill rotWithShape="0">
              <a:gsLst>
                <a:gs pos="0">
                  <a:schemeClr val="accent2"/>
                </a:gs>
                <a:gs pos="50000">
                  <a:schemeClr val="accent2">
                    <a:gamma/>
                    <a:tint val="63922"/>
                    <a:invGamma/>
                  </a:schemeClr>
                </a:gs>
                <a:gs pos="100000">
                  <a:schemeClr val="accent2"/>
                </a:gs>
              </a:gsLst>
              <a:lin ang="2700000" scaled="1"/>
            </a:gradFill>
            <a:ln w="12700" cap="flat" cmpd="sng" algn="ctr">
              <a:solidFill>
                <a:srgbClr val="C00000"/>
              </a:solidFill>
              <a:prstDash val="sysDash"/>
              <a:round/>
              <a:headEnd type="none" w="sm" len="sm"/>
              <a:tailEnd type="none" w="sm" len="sm"/>
            </a:ln>
            <a:effectLst>
              <a:reflection blurRad="6350" stA="50000" endA="300" endPos="55500" dist="50800" dir="5400000" sy="-100000" algn="bl" rotWithShape="0"/>
            </a:effectLst>
          </p:spPr>
        </p:cxnSp>
        <p:cxnSp>
          <p:nvCxnSpPr>
            <p:cNvPr id="47" name="Straight Connector 46"/>
            <p:cNvCxnSpPr/>
            <p:nvPr/>
          </p:nvCxnSpPr>
          <p:spPr bwMode="auto">
            <a:xfrm rot="5400000">
              <a:off x="5944791" y="4187427"/>
              <a:ext cx="1370806" cy="1588"/>
            </a:xfrm>
            <a:prstGeom prst="line">
              <a:avLst/>
            </a:prstGeom>
            <a:gradFill rotWithShape="0">
              <a:gsLst>
                <a:gs pos="0">
                  <a:schemeClr val="accent2"/>
                </a:gs>
                <a:gs pos="50000">
                  <a:schemeClr val="accent2">
                    <a:gamma/>
                    <a:tint val="63922"/>
                    <a:invGamma/>
                  </a:schemeClr>
                </a:gs>
                <a:gs pos="100000">
                  <a:schemeClr val="accent2"/>
                </a:gs>
              </a:gsLst>
              <a:lin ang="2700000" scaled="1"/>
            </a:gradFill>
            <a:ln w="12700" cap="flat" cmpd="sng" algn="ctr">
              <a:solidFill>
                <a:srgbClr val="C00000"/>
              </a:solidFill>
              <a:prstDash val="sysDash"/>
              <a:round/>
              <a:headEnd type="none" w="sm" len="sm"/>
              <a:tailEnd type="none" w="sm" len="sm"/>
            </a:ln>
            <a:effectLst>
              <a:reflection blurRad="6350" stA="50000" endA="300" endPos="55500" dist="50800" dir="5400000" sy="-100000" algn="bl" rotWithShape="0"/>
            </a:effectLst>
          </p:spPr>
        </p:cxnSp>
        <p:sp>
          <p:nvSpPr>
            <p:cNvPr id="35864" name="TextBox 50"/>
            <p:cNvSpPr txBox="1">
              <a:spLocks noChangeArrowheads="1"/>
            </p:cNvSpPr>
            <p:nvPr/>
          </p:nvSpPr>
          <p:spPr bwMode="auto">
            <a:xfrm>
              <a:off x="609600" y="5181600"/>
              <a:ext cx="7494424" cy="369332"/>
            </a:xfrm>
            <a:prstGeom prst="rect">
              <a:avLst/>
            </a:prstGeom>
            <a:noFill/>
            <a:ln w="9525">
              <a:noFill/>
              <a:miter lim="800000"/>
              <a:headEnd/>
              <a:tailEnd/>
            </a:ln>
          </p:spPr>
          <p:txBody>
            <a:bodyPr wrap="none">
              <a:spAutoFit/>
            </a:bodyPr>
            <a:lstStyle/>
            <a:p>
              <a:r>
                <a:rPr lang="en-US"/>
                <a:t>A PM Process with</a:t>
              </a:r>
              <a:r>
                <a:rPr lang="en-US" b="1"/>
                <a:t> disparate applications </a:t>
              </a:r>
              <a:r>
                <a:rPr lang="en-US"/>
                <a:t>leads to extra time &amp; cost…</a:t>
              </a:r>
            </a:p>
          </p:txBody>
        </p:sp>
        <p:cxnSp>
          <p:nvCxnSpPr>
            <p:cNvPr id="44" name="Straight Connector 43"/>
            <p:cNvCxnSpPr/>
            <p:nvPr/>
          </p:nvCxnSpPr>
          <p:spPr bwMode="auto">
            <a:xfrm rot="5400000">
              <a:off x="7391002" y="4189809"/>
              <a:ext cx="1370806" cy="1588"/>
            </a:xfrm>
            <a:prstGeom prst="line">
              <a:avLst/>
            </a:prstGeom>
            <a:gradFill rotWithShape="0">
              <a:gsLst>
                <a:gs pos="0">
                  <a:schemeClr val="accent2"/>
                </a:gs>
                <a:gs pos="50000">
                  <a:schemeClr val="accent2">
                    <a:gamma/>
                    <a:tint val="63922"/>
                    <a:invGamma/>
                  </a:schemeClr>
                </a:gs>
                <a:gs pos="100000">
                  <a:schemeClr val="accent2"/>
                </a:gs>
              </a:gsLst>
              <a:lin ang="2700000" scaled="1"/>
            </a:gradFill>
            <a:ln w="12700" cap="flat" cmpd="sng" algn="ctr">
              <a:solidFill>
                <a:srgbClr val="C00000"/>
              </a:solidFill>
              <a:prstDash val="sysDash"/>
              <a:round/>
              <a:headEnd type="none" w="sm" len="sm"/>
              <a:tailEnd type="none" w="sm" len="sm"/>
            </a:ln>
            <a:effectLst>
              <a:reflection blurRad="6350" stA="50000" endA="300" endPos="55500" dist="50800" dir="5400000" sy="-100000" algn="bl" rotWithShape="0"/>
            </a:effectLst>
          </p:spPr>
        </p:cxnSp>
      </p:grpSp>
      <p:grpSp>
        <p:nvGrpSpPr>
          <p:cNvPr id="7" name="Group 55"/>
          <p:cNvGrpSpPr/>
          <p:nvPr/>
        </p:nvGrpSpPr>
        <p:grpSpPr>
          <a:xfrm>
            <a:off x="4876800" y="1219200"/>
            <a:ext cx="1828800" cy="990600"/>
            <a:chOff x="4648200" y="685800"/>
            <a:chExt cx="1828800" cy="990600"/>
          </a:xfrm>
          <a:effectLst>
            <a:outerShdw blurRad="50800" dist="38100" algn="l" rotWithShape="0">
              <a:prstClr val="black">
                <a:alpha val="40000"/>
              </a:prstClr>
            </a:outerShdw>
          </a:effectLst>
          <a:scene3d>
            <a:camera prst="perspectiveHeroicExtremeLeftFacing"/>
            <a:lightRig rig="threePt" dir="t"/>
          </a:scene3d>
        </p:grpSpPr>
        <p:sp>
          <p:nvSpPr>
            <p:cNvPr id="54" name="Oval 53"/>
            <p:cNvSpPr/>
            <p:nvPr/>
          </p:nvSpPr>
          <p:spPr bwMode="auto">
            <a:xfrm>
              <a:off x="4648200" y="685800"/>
              <a:ext cx="1828800" cy="990600"/>
            </a:xfrm>
            <a:prstGeom prst="ellipse">
              <a:avLst/>
            </a:prstGeom>
            <a:gradFill rotWithShape="0">
              <a:gsLst>
                <a:gs pos="0">
                  <a:schemeClr val="accent2"/>
                </a:gs>
                <a:gs pos="50000">
                  <a:schemeClr val="accent2">
                    <a:gamma/>
                    <a:tint val="63922"/>
                    <a:invGamma/>
                  </a:schemeClr>
                </a:gs>
                <a:gs pos="100000">
                  <a:schemeClr val="accent2"/>
                </a:gs>
              </a:gsLst>
              <a:lin ang="2700000" scaled="1"/>
            </a:gradFill>
            <a:ln w="12700" cap="flat" cmpd="sng" algn="ctr">
              <a:solidFill>
                <a:schemeClr val="accent2"/>
              </a:solidFill>
              <a:prstDash val="solid"/>
              <a:round/>
              <a:headEnd type="none" w="sm" len="sm"/>
              <a:tailEnd type="none" w="sm" len="sm"/>
            </a:ln>
            <a:effectLst/>
            <a:sp3d>
              <a:bevelT/>
            </a:sp3d>
          </p:spPr>
          <p:txBody>
            <a:bodyPr wrap="none" anchor="ctr"/>
            <a:lstStyle/>
            <a:p>
              <a:pPr eaLnBrk="0" hangingPunct="0">
                <a:defRPr/>
              </a:pPr>
              <a:endParaRPr lang="en-US">
                <a:solidFill>
                  <a:schemeClr val="tx1">
                    <a:alpha val="100000"/>
                  </a:schemeClr>
                </a:solidFill>
                <a:latin typeface="Segoe"/>
              </a:endParaRPr>
            </a:p>
          </p:txBody>
        </p:sp>
        <p:sp>
          <p:nvSpPr>
            <p:cNvPr id="55" name="TextBox 54"/>
            <p:cNvSpPr txBox="1"/>
            <p:nvPr/>
          </p:nvSpPr>
          <p:spPr>
            <a:xfrm>
              <a:off x="4648200" y="990600"/>
              <a:ext cx="1828800" cy="338554"/>
            </a:xfrm>
            <a:prstGeom prst="rect">
              <a:avLst/>
            </a:prstGeom>
            <a:noFill/>
            <a:sp3d>
              <a:bevelT/>
            </a:sp3d>
          </p:spPr>
          <p:txBody>
            <a:bodyPr>
              <a:spAutoFit/>
            </a:bodyPr>
            <a:lstStyle/>
            <a:p>
              <a:pPr algn="ctr">
                <a:defRPr/>
              </a:pPr>
              <a:r>
                <a:rPr lang="en-US" sz="1600" b="1" dirty="0">
                  <a:solidFill>
                    <a:schemeClr val="bg1"/>
                  </a:solidFill>
                </a:rPr>
                <a:t>ABC Modeling</a:t>
              </a:r>
            </a:p>
          </p:txBody>
        </p:sp>
      </p:grpSp>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5867400" cy="590550"/>
          </a:xfrm>
        </p:spPr>
        <p:txBody>
          <a:bodyPr/>
          <a:lstStyle/>
          <a:p>
            <a:pPr>
              <a:defRPr/>
            </a:pPr>
            <a:r>
              <a:rPr lang="en-US" smtClean="0"/>
              <a:t>Limited Tools &amp; Information</a:t>
            </a:r>
          </a:p>
        </p:txBody>
      </p:sp>
      <p:sp>
        <p:nvSpPr>
          <p:cNvPr id="5" name="Oval 4"/>
          <p:cNvSpPr/>
          <p:nvPr/>
        </p:nvSpPr>
        <p:spPr bwMode="auto">
          <a:xfrm>
            <a:off x="304800" y="1371600"/>
            <a:ext cx="1524000" cy="990600"/>
          </a:xfrm>
          <a:prstGeom prst="ellipse">
            <a:avLst/>
          </a:prstGeom>
          <a:gradFill rotWithShape="0">
            <a:gsLst>
              <a:gs pos="0">
                <a:schemeClr val="accent2"/>
              </a:gs>
              <a:gs pos="50000">
                <a:schemeClr val="accent2">
                  <a:gamma/>
                  <a:tint val="63922"/>
                  <a:invGamma/>
                </a:schemeClr>
              </a:gs>
              <a:gs pos="100000">
                <a:schemeClr val="accent2"/>
              </a:gs>
            </a:gsLst>
            <a:lin ang="2700000" scaled="1"/>
          </a:gradFill>
          <a:ln w="12700" cap="flat" cmpd="sng" algn="ctr">
            <a:solidFill>
              <a:schemeClr val="accent2"/>
            </a:solidFill>
            <a:prstDash val="solid"/>
            <a:round/>
            <a:headEnd type="none" w="sm" len="sm"/>
            <a:tailEnd type="none" w="sm" len="sm"/>
          </a:ln>
          <a:effectLst>
            <a:outerShdw blurRad="76200" dist="12700" dir="2700000" sy="-23000" kx="-800400" algn="bl" rotWithShape="0">
              <a:prstClr val="black">
                <a:alpha val="20000"/>
              </a:prstClr>
            </a:outerShdw>
            <a:softEdge rad="12700"/>
          </a:effectLst>
        </p:spPr>
        <p:txBody>
          <a:bodyPr wrap="none" anchor="ctr"/>
          <a:lstStyle/>
          <a:p>
            <a:pPr eaLnBrk="0" hangingPunct="0">
              <a:defRPr/>
            </a:pPr>
            <a:endParaRPr lang="en-US" sz="1600">
              <a:solidFill>
                <a:schemeClr val="tx1">
                  <a:alpha val="100000"/>
                </a:schemeClr>
              </a:solidFill>
              <a:latin typeface="Segoe"/>
            </a:endParaRPr>
          </a:p>
        </p:txBody>
      </p:sp>
      <p:sp>
        <p:nvSpPr>
          <p:cNvPr id="6" name="TextBox 5"/>
          <p:cNvSpPr txBox="1"/>
          <p:nvPr/>
        </p:nvSpPr>
        <p:spPr>
          <a:xfrm>
            <a:off x="532279" y="1676400"/>
            <a:ext cx="979755" cy="338554"/>
          </a:xfrm>
          <a:prstGeom prst="rect">
            <a:avLst/>
          </a:prstGeom>
          <a:noFill/>
          <a:effectLst>
            <a:outerShdw blurRad="76200" dist="12700" dir="2700000" sy="-23000" kx="-800400" algn="bl" rotWithShape="0">
              <a:prstClr val="black">
                <a:alpha val="20000"/>
              </a:prstClr>
            </a:outerShdw>
            <a:softEdge rad="12700"/>
          </a:effectLst>
        </p:spPr>
        <p:txBody>
          <a:bodyPr wrap="none">
            <a:spAutoFit/>
          </a:bodyPr>
          <a:lstStyle/>
          <a:p>
            <a:pPr>
              <a:defRPr/>
            </a:pPr>
            <a:r>
              <a:rPr lang="en-US" sz="1600" dirty="0">
                <a:solidFill>
                  <a:schemeClr val="bg1"/>
                </a:solidFill>
              </a:rPr>
              <a:t>Planning</a:t>
            </a:r>
          </a:p>
        </p:txBody>
      </p:sp>
      <p:sp>
        <p:nvSpPr>
          <p:cNvPr id="19" name="Oval 18"/>
          <p:cNvSpPr/>
          <p:nvPr/>
        </p:nvSpPr>
        <p:spPr bwMode="auto">
          <a:xfrm>
            <a:off x="2057400" y="1371600"/>
            <a:ext cx="1524000" cy="990600"/>
          </a:xfrm>
          <a:prstGeom prst="ellipse">
            <a:avLst/>
          </a:prstGeom>
          <a:gradFill rotWithShape="0">
            <a:gsLst>
              <a:gs pos="0">
                <a:schemeClr val="accent2"/>
              </a:gs>
              <a:gs pos="50000">
                <a:schemeClr val="accent2">
                  <a:gamma/>
                  <a:tint val="63922"/>
                  <a:invGamma/>
                </a:schemeClr>
              </a:gs>
              <a:gs pos="100000">
                <a:schemeClr val="accent2"/>
              </a:gs>
            </a:gsLst>
            <a:lin ang="2700000" scaled="1"/>
          </a:gradFill>
          <a:ln w="12700" cap="flat" cmpd="sng" algn="ctr">
            <a:solidFill>
              <a:schemeClr val="accent2"/>
            </a:solidFill>
            <a:prstDash val="solid"/>
            <a:round/>
            <a:headEnd type="none" w="sm" len="sm"/>
            <a:tailEnd type="none" w="sm" len="sm"/>
          </a:ln>
          <a:effectLst>
            <a:outerShdw blurRad="76200" dist="12700" dir="2700000" sy="-23000" kx="-800400" algn="bl" rotWithShape="0">
              <a:prstClr val="black">
                <a:alpha val="20000"/>
              </a:prstClr>
            </a:outerShdw>
            <a:softEdge rad="12700"/>
          </a:effectLst>
        </p:spPr>
        <p:txBody>
          <a:bodyPr wrap="none" anchor="ctr"/>
          <a:lstStyle/>
          <a:p>
            <a:pPr eaLnBrk="0" hangingPunct="0">
              <a:defRPr/>
            </a:pPr>
            <a:endParaRPr lang="en-US" sz="1600">
              <a:solidFill>
                <a:schemeClr val="tx1">
                  <a:alpha val="100000"/>
                </a:schemeClr>
              </a:solidFill>
              <a:latin typeface="Segoe"/>
            </a:endParaRPr>
          </a:p>
        </p:txBody>
      </p:sp>
      <p:sp>
        <p:nvSpPr>
          <p:cNvPr id="20" name="TextBox 19"/>
          <p:cNvSpPr txBox="1"/>
          <p:nvPr/>
        </p:nvSpPr>
        <p:spPr>
          <a:xfrm>
            <a:off x="2284879" y="1676400"/>
            <a:ext cx="1106393" cy="338554"/>
          </a:xfrm>
          <a:prstGeom prst="rect">
            <a:avLst/>
          </a:prstGeom>
          <a:noFill/>
          <a:effectLst>
            <a:outerShdw blurRad="76200" dist="12700" dir="2700000" sy="-23000" kx="-800400" algn="bl" rotWithShape="0">
              <a:prstClr val="black">
                <a:alpha val="20000"/>
              </a:prstClr>
            </a:outerShdw>
            <a:softEdge rad="12700"/>
          </a:effectLst>
        </p:spPr>
        <p:txBody>
          <a:bodyPr wrap="none">
            <a:spAutoFit/>
          </a:bodyPr>
          <a:lstStyle/>
          <a:p>
            <a:pPr>
              <a:defRPr/>
            </a:pPr>
            <a:r>
              <a:rPr lang="en-US" sz="1600" dirty="0">
                <a:solidFill>
                  <a:schemeClr val="bg1"/>
                </a:solidFill>
              </a:rPr>
              <a:t>Budgeting</a:t>
            </a:r>
          </a:p>
        </p:txBody>
      </p:sp>
      <p:sp>
        <p:nvSpPr>
          <p:cNvPr id="7" name="Oval 6"/>
          <p:cNvSpPr/>
          <p:nvPr/>
        </p:nvSpPr>
        <p:spPr bwMode="auto">
          <a:xfrm>
            <a:off x="1143000" y="2362200"/>
            <a:ext cx="1524000" cy="990600"/>
          </a:xfrm>
          <a:prstGeom prst="ellipse">
            <a:avLst/>
          </a:prstGeom>
          <a:gradFill rotWithShape="0">
            <a:gsLst>
              <a:gs pos="0">
                <a:schemeClr val="accent2"/>
              </a:gs>
              <a:gs pos="50000">
                <a:schemeClr val="accent2">
                  <a:gamma/>
                  <a:tint val="63922"/>
                  <a:invGamma/>
                </a:schemeClr>
              </a:gs>
              <a:gs pos="100000">
                <a:schemeClr val="accent2"/>
              </a:gs>
            </a:gsLst>
            <a:lin ang="2700000" scaled="1"/>
          </a:gradFill>
          <a:ln w="12700" cap="flat" cmpd="sng" algn="ctr">
            <a:solidFill>
              <a:schemeClr val="accent2"/>
            </a:solidFill>
            <a:prstDash val="solid"/>
            <a:round/>
            <a:headEnd type="none" w="sm" len="sm"/>
            <a:tailEnd type="none" w="sm" len="sm"/>
          </a:ln>
          <a:effectLst>
            <a:outerShdw blurRad="76200" dist="12700" dir="2700000" sy="-23000" kx="-800400" algn="bl" rotWithShape="0">
              <a:prstClr val="black">
                <a:alpha val="20000"/>
              </a:prstClr>
            </a:outerShdw>
            <a:softEdge rad="12700"/>
          </a:effectLst>
        </p:spPr>
        <p:txBody>
          <a:bodyPr wrap="none" anchor="ctr"/>
          <a:lstStyle/>
          <a:p>
            <a:pPr eaLnBrk="0" hangingPunct="0">
              <a:defRPr/>
            </a:pPr>
            <a:endParaRPr lang="en-US" sz="1600">
              <a:solidFill>
                <a:schemeClr val="tx1">
                  <a:alpha val="100000"/>
                </a:schemeClr>
              </a:solidFill>
              <a:latin typeface="Segoe"/>
            </a:endParaRPr>
          </a:p>
        </p:txBody>
      </p:sp>
      <p:sp>
        <p:nvSpPr>
          <p:cNvPr id="8" name="TextBox 7"/>
          <p:cNvSpPr txBox="1"/>
          <p:nvPr/>
        </p:nvSpPr>
        <p:spPr>
          <a:xfrm>
            <a:off x="1253383" y="2667000"/>
            <a:ext cx="1255472" cy="338554"/>
          </a:xfrm>
          <a:prstGeom prst="rect">
            <a:avLst/>
          </a:prstGeom>
          <a:noFill/>
          <a:effectLst>
            <a:outerShdw blurRad="76200" dist="12700" dir="2700000" sy="-23000" kx="-800400" algn="bl" rotWithShape="0">
              <a:prstClr val="black">
                <a:alpha val="20000"/>
              </a:prstClr>
            </a:outerShdw>
            <a:softEdge rad="12700"/>
          </a:effectLst>
        </p:spPr>
        <p:txBody>
          <a:bodyPr wrap="none">
            <a:spAutoFit/>
          </a:bodyPr>
          <a:lstStyle/>
          <a:p>
            <a:pPr>
              <a:defRPr/>
            </a:pPr>
            <a:r>
              <a:rPr lang="en-US" sz="1600" dirty="0">
                <a:solidFill>
                  <a:schemeClr val="bg1"/>
                </a:solidFill>
              </a:rPr>
              <a:t>Forecasting</a:t>
            </a:r>
          </a:p>
        </p:txBody>
      </p:sp>
      <p:sp>
        <p:nvSpPr>
          <p:cNvPr id="9" name="Oval 8"/>
          <p:cNvSpPr/>
          <p:nvPr/>
        </p:nvSpPr>
        <p:spPr bwMode="auto">
          <a:xfrm>
            <a:off x="3810000" y="1371600"/>
            <a:ext cx="1524000" cy="990600"/>
          </a:xfrm>
          <a:prstGeom prst="ellipse">
            <a:avLst/>
          </a:prstGeom>
          <a:gradFill rotWithShape="0">
            <a:gsLst>
              <a:gs pos="0">
                <a:schemeClr val="accent2"/>
              </a:gs>
              <a:gs pos="50000">
                <a:schemeClr val="accent2">
                  <a:gamma/>
                  <a:tint val="63922"/>
                  <a:invGamma/>
                </a:schemeClr>
              </a:gs>
              <a:gs pos="100000">
                <a:schemeClr val="accent2"/>
              </a:gs>
            </a:gsLst>
            <a:lin ang="2700000" scaled="1"/>
          </a:gradFill>
          <a:ln w="12700" cap="flat" cmpd="sng" algn="ctr">
            <a:solidFill>
              <a:schemeClr val="accent2"/>
            </a:solidFill>
            <a:prstDash val="solid"/>
            <a:round/>
            <a:headEnd type="none" w="sm" len="sm"/>
            <a:tailEnd type="none" w="sm" len="sm"/>
          </a:ln>
          <a:effectLst>
            <a:outerShdw blurRad="76200" dist="12700" dir="2700000" sy="-23000" kx="-800400" algn="bl" rotWithShape="0">
              <a:prstClr val="black">
                <a:alpha val="20000"/>
              </a:prstClr>
            </a:outerShdw>
            <a:softEdge rad="12700"/>
          </a:effectLst>
        </p:spPr>
        <p:txBody>
          <a:bodyPr wrap="none" anchor="ctr"/>
          <a:lstStyle/>
          <a:p>
            <a:pPr eaLnBrk="0" hangingPunct="0">
              <a:defRPr/>
            </a:pPr>
            <a:endParaRPr lang="en-US" sz="1600">
              <a:solidFill>
                <a:schemeClr val="tx1">
                  <a:alpha val="100000"/>
                </a:schemeClr>
              </a:solidFill>
              <a:latin typeface="Segoe"/>
            </a:endParaRPr>
          </a:p>
        </p:txBody>
      </p:sp>
      <p:sp>
        <p:nvSpPr>
          <p:cNvPr id="10" name="TextBox 9"/>
          <p:cNvSpPr txBox="1"/>
          <p:nvPr/>
        </p:nvSpPr>
        <p:spPr>
          <a:xfrm>
            <a:off x="3962400" y="1676400"/>
            <a:ext cx="1186543" cy="338554"/>
          </a:xfrm>
          <a:prstGeom prst="rect">
            <a:avLst/>
          </a:prstGeom>
          <a:noFill/>
          <a:effectLst>
            <a:outerShdw blurRad="76200" dist="12700" dir="2700000" sy="-23000" kx="-800400" algn="bl" rotWithShape="0">
              <a:prstClr val="black">
                <a:alpha val="20000"/>
              </a:prstClr>
            </a:outerShdw>
            <a:softEdge rad="12700"/>
          </a:effectLst>
        </p:spPr>
        <p:txBody>
          <a:bodyPr wrap="none">
            <a:spAutoFit/>
          </a:bodyPr>
          <a:lstStyle/>
          <a:p>
            <a:pPr>
              <a:defRPr/>
            </a:pPr>
            <a:r>
              <a:rPr lang="en-US" sz="1600" dirty="0">
                <a:solidFill>
                  <a:schemeClr val="bg1"/>
                </a:solidFill>
              </a:rPr>
              <a:t>Profitability</a:t>
            </a:r>
          </a:p>
        </p:txBody>
      </p:sp>
      <p:sp>
        <p:nvSpPr>
          <p:cNvPr id="11" name="Oval 10"/>
          <p:cNvSpPr/>
          <p:nvPr/>
        </p:nvSpPr>
        <p:spPr bwMode="auto">
          <a:xfrm>
            <a:off x="5486400" y="1295400"/>
            <a:ext cx="1524000" cy="990600"/>
          </a:xfrm>
          <a:prstGeom prst="ellipse">
            <a:avLst/>
          </a:prstGeom>
          <a:gradFill rotWithShape="0">
            <a:gsLst>
              <a:gs pos="0">
                <a:schemeClr val="accent2"/>
              </a:gs>
              <a:gs pos="50000">
                <a:schemeClr val="accent2">
                  <a:gamma/>
                  <a:tint val="63922"/>
                  <a:invGamma/>
                </a:schemeClr>
              </a:gs>
              <a:gs pos="100000">
                <a:schemeClr val="accent2"/>
              </a:gs>
            </a:gsLst>
            <a:lin ang="2700000" scaled="1"/>
          </a:gradFill>
          <a:ln w="12700" cap="flat" cmpd="sng" algn="ctr">
            <a:solidFill>
              <a:schemeClr val="accent2"/>
            </a:solidFill>
            <a:prstDash val="solid"/>
            <a:round/>
            <a:headEnd type="none" w="sm" len="sm"/>
            <a:tailEnd type="none" w="sm" len="sm"/>
          </a:ln>
          <a:effectLst>
            <a:outerShdw blurRad="76200" dist="12700" dir="2700000" sy="-23000" kx="-800400" algn="bl" rotWithShape="0">
              <a:prstClr val="black">
                <a:alpha val="20000"/>
              </a:prstClr>
            </a:outerShdw>
            <a:softEdge rad="12700"/>
          </a:effectLst>
        </p:spPr>
        <p:txBody>
          <a:bodyPr wrap="none" anchor="ctr"/>
          <a:lstStyle/>
          <a:p>
            <a:pPr eaLnBrk="0" hangingPunct="0">
              <a:defRPr/>
            </a:pPr>
            <a:endParaRPr lang="en-US" sz="1600">
              <a:solidFill>
                <a:schemeClr val="tx1">
                  <a:alpha val="100000"/>
                </a:schemeClr>
              </a:solidFill>
              <a:latin typeface="Segoe"/>
            </a:endParaRPr>
          </a:p>
        </p:txBody>
      </p:sp>
      <p:sp>
        <p:nvSpPr>
          <p:cNvPr id="12" name="TextBox 11"/>
          <p:cNvSpPr txBox="1"/>
          <p:nvPr/>
        </p:nvSpPr>
        <p:spPr>
          <a:xfrm>
            <a:off x="5552091" y="1472625"/>
            <a:ext cx="1382109" cy="584775"/>
          </a:xfrm>
          <a:prstGeom prst="rect">
            <a:avLst/>
          </a:prstGeom>
          <a:noFill/>
          <a:effectLst>
            <a:outerShdw blurRad="76200" dist="12700" dir="2700000" sy="-23000" kx="-800400" algn="bl" rotWithShape="0">
              <a:prstClr val="black">
                <a:alpha val="20000"/>
              </a:prstClr>
            </a:outerShdw>
            <a:softEdge rad="12700"/>
          </a:effectLst>
        </p:spPr>
        <p:txBody>
          <a:bodyPr wrap="none">
            <a:spAutoFit/>
          </a:bodyPr>
          <a:lstStyle/>
          <a:p>
            <a:pPr algn="ctr">
              <a:defRPr/>
            </a:pPr>
            <a:r>
              <a:rPr lang="en-US" sz="1600" dirty="0">
                <a:solidFill>
                  <a:schemeClr val="bg1"/>
                </a:solidFill>
              </a:rPr>
              <a:t>Financial</a:t>
            </a:r>
          </a:p>
          <a:p>
            <a:pPr algn="ctr">
              <a:defRPr/>
            </a:pPr>
            <a:r>
              <a:rPr lang="en-US" sz="1600" dirty="0">
                <a:solidFill>
                  <a:schemeClr val="bg1"/>
                </a:solidFill>
              </a:rPr>
              <a:t>Management</a:t>
            </a:r>
          </a:p>
        </p:txBody>
      </p:sp>
      <p:sp>
        <p:nvSpPr>
          <p:cNvPr id="13" name="Oval 12"/>
          <p:cNvSpPr/>
          <p:nvPr/>
        </p:nvSpPr>
        <p:spPr bwMode="auto">
          <a:xfrm>
            <a:off x="2971800" y="2362200"/>
            <a:ext cx="1524000" cy="990600"/>
          </a:xfrm>
          <a:prstGeom prst="ellipse">
            <a:avLst/>
          </a:prstGeom>
          <a:gradFill rotWithShape="0">
            <a:gsLst>
              <a:gs pos="0">
                <a:schemeClr val="accent2"/>
              </a:gs>
              <a:gs pos="50000">
                <a:schemeClr val="accent2">
                  <a:gamma/>
                  <a:tint val="63922"/>
                  <a:invGamma/>
                </a:schemeClr>
              </a:gs>
              <a:gs pos="100000">
                <a:schemeClr val="accent2"/>
              </a:gs>
            </a:gsLst>
            <a:lin ang="2700000" scaled="1"/>
          </a:gradFill>
          <a:ln w="12700" cap="flat" cmpd="sng" algn="ctr">
            <a:solidFill>
              <a:schemeClr val="accent2"/>
            </a:solidFill>
            <a:prstDash val="solid"/>
            <a:round/>
            <a:headEnd type="none" w="sm" len="sm"/>
            <a:tailEnd type="none" w="sm" len="sm"/>
          </a:ln>
          <a:effectLst>
            <a:outerShdw blurRad="76200" dist="12700" dir="2700000" sy="-23000" kx="-800400" algn="bl" rotWithShape="0">
              <a:prstClr val="black">
                <a:alpha val="20000"/>
              </a:prstClr>
            </a:outerShdw>
            <a:softEdge rad="12700"/>
          </a:effectLst>
        </p:spPr>
        <p:txBody>
          <a:bodyPr wrap="none" anchor="ctr"/>
          <a:lstStyle/>
          <a:p>
            <a:pPr eaLnBrk="0" hangingPunct="0">
              <a:defRPr/>
            </a:pPr>
            <a:endParaRPr lang="en-US" sz="1600">
              <a:solidFill>
                <a:schemeClr val="tx1">
                  <a:alpha val="100000"/>
                </a:schemeClr>
              </a:solidFill>
              <a:latin typeface="Segoe"/>
            </a:endParaRPr>
          </a:p>
        </p:txBody>
      </p:sp>
      <p:sp>
        <p:nvSpPr>
          <p:cNvPr id="14" name="TextBox 13"/>
          <p:cNvSpPr txBox="1"/>
          <p:nvPr/>
        </p:nvSpPr>
        <p:spPr>
          <a:xfrm>
            <a:off x="3200400" y="2678668"/>
            <a:ext cx="1003801" cy="338554"/>
          </a:xfrm>
          <a:prstGeom prst="rect">
            <a:avLst/>
          </a:prstGeom>
          <a:noFill/>
          <a:effectLst>
            <a:outerShdw blurRad="76200" dist="12700" dir="2700000" sy="-23000" kx="-800400" algn="bl" rotWithShape="0">
              <a:prstClr val="black">
                <a:alpha val="20000"/>
              </a:prstClr>
            </a:outerShdw>
            <a:softEdge rad="12700"/>
          </a:effectLst>
        </p:spPr>
        <p:txBody>
          <a:bodyPr wrap="none">
            <a:spAutoFit/>
          </a:bodyPr>
          <a:lstStyle/>
          <a:p>
            <a:pPr>
              <a:defRPr/>
            </a:pPr>
            <a:r>
              <a:rPr lang="en-US" sz="1600" dirty="0">
                <a:solidFill>
                  <a:schemeClr val="bg1"/>
                </a:solidFill>
              </a:rPr>
              <a:t>Analytics</a:t>
            </a:r>
          </a:p>
        </p:txBody>
      </p:sp>
      <p:sp>
        <p:nvSpPr>
          <p:cNvPr id="15" name="Oval 14"/>
          <p:cNvSpPr/>
          <p:nvPr/>
        </p:nvSpPr>
        <p:spPr bwMode="auto">
          <a:xfrm>
            <a:off x="4724400" y="2362200"/>
            <a:ext cx="1524000" cy="990600"/>
          </a:xfrm>
          <a:prstGeom prst="ellipse">
            <a:avLst/>
          </a:prstGeom>
          <a:gradFill rotWithShape="0">
            <a:gsLst>
              <a:gs pos="0">
                <a:schemeClr val="accent2"/>
              </a:gs>
              <a:gs pos="50000">
                <a:schemeClr val="accent2">
                  <a:gamma/>
                  <a:tint val="63922"/>
                  <a:invGamma/>
                </a:schemeClr>
              </a:gs>
              <a:gs pos="100000">
                <a:schemeClr val="accent2"/>
              </a:gs>
            </a:gsLst>
            <a:lin ang="2700000" scaled="1"/>
          </a:gradFill>
          <a:ln w="12700" cap="flat" cmpd="sng" algn="ctr">
            <a:solidFill>
              <a:schemeClr val="accent2"/>
            </a:solidFill>
            <a:prstDash val="solid"/>
            <a:round/>
            <a:headEnd type="none" w="sm" len="sm"/>
            <a:tailEnd type="none" w="sm" len="sm"/>
          </a:ln>
          <a:effectLst>
            <a:outerShdw blurRad="76200" dist="12700" dir="2700000" sy="-23000" kx="-800400" algn="bl" rotWithShape="0">
              <a:prstClr val="black">
                <a:alpha val="20000"/>
              </a:prstClr>
            </a:outerShdw>
            <a:softEdge rad="12700"/>
          </a:effectLst>
        </p:spPr>
        <p:txBody>
          <a:bodyPr wrap="none" anchor="ctr"/>
          <a:lstStyle/>
          <a:p>
            <a:pPr eaLnBrk="0" hangingPunct="0">
              <a:defRPr/>
            </a:pPr>
            <a:endParaRPr lang="en-US" sz="1600">
              <a:solidFill>
                <a:schemeClr val="tx1">
                  <a:alpha val="100000"/>
                </a:schemeClr>
              </a:solidFill>
              <a:latin typeface="Segoe"/>
            </a:endParaRPr>
          </a:p>
        </p:txBody>
      </p:sp>
      <p:sp>
        <p:nvSpPr>
          <p:cNvPr id="16" name="TextBox 15"/>
          <p:cNvSpPr txBox="1"/>
          <p:nvPr/>
        </p:nvSpPr>
        <p:spPr>
          <a:xfrm>
            <a:off x="4953000" y="2429470"/>
            <a:ext cx="946092" cy="830997"/>
          </a:xfrm>
          <a:prstGeom prst="rect">
            <a:avLst/>
          </a:prstGeom>
          <a:noFill/>
          <a:effectLst>
            <a:outerShdw blurRad="76200" dist="12700" dir="2700000" sy="-23000" kx="-800400" algn="bl" rotWithShape="0">
              <a:prstClr val="black">
                <a:alpha val="20000"/>
              </a:prstClr>
            </a:outerShdw>
            <a:softEdge rad="12700"/>
          </a:effectLst>
        </p:spPr>
        <p:txBody>
          <a:bodyPr wrap="none">
            <a:spAutoFit/>
          </a:bodyPr>
          <a:lstStyle/>
          <a:p>
            <a:pPr algn="ctr">
              <a:defRPr/>
            </a:pPr>
            <a:r>
              <a:rPr lang="en-US" sz="1600" dirty="0">
                <a:solidFill>
                  <a:schemeClr val="bg1"/>
                </a:solidFill>
              </a:rPr>
              <a:t>Project</a:t>
            </a:r>
          </a:p>
          <a:p>
            <a:pPr algn="ctr">
              <a:defRPr/>
            </a:pPr>
            <a:r>
              <a:rPr lang="en-US" sz="1600" dirty="0">
                <a:solidFill>
                  <a:schemeClr val="bg1"/>
                </a:solidFill>
              </a:rPr>
              <a:t>Portfolio</a:t>
            </a:r>
          </a:p>
          <a:p>
            <a:pPr algn="ctr">
              <a:defRPr/>
            </a:pPr>
            <a:r>
              <a:rPr lang="en-US" sz="1600" dirty="0">
                <a:solidFill>
                  <a:schemeClr val="bg1"/>
                </a:solidFill>
              </a:rPr>
              <a:t>Analysis</a:t>
            </a:r>
          </a:p>
        </p:txBody>
      </p:sp>
      <p:sp>
        <p:nvSpPr>
          <p:cNvPr id="21" name="Oval 20"/>
          <p:cNvSpPr/>
          <p:nvPr/>
        </p:nvSpPr>
        <p:spPr bwMode="auto">
          <a:xfrm>
            <a:off x="6400800" y="2362200"/>
            <a:ext cx="1524000" cy="990600"/>
          </a:xfrm>
          <a:prstGeom prst="ellipse">
            <a:avLst/>
          </a:prstGeom>
          <a:gradFill rotWithShape="0">
            <a:gsLst>
              <a:gs pos="0">
                <a:schemeClr val="accent2"/>
              </a:gs>
              <a:gs pos="50000">
                <a:schemeClr val="accent2">
                  <a:gamma/>
                  <a:tint val="63922"/>
                  <a:invGamma/>
                </a:schemeClr>
              </a:gs>
              <a:gs pos="100000">
                <a:schemeClr val="accent2"/>
              </a:gs>
            </a:gsLst>
            <a:lin ang="2700000" scaled="1"/>
          </a:gradFill>
          <a:ln w="12700" cap="flat" cmpd="sng" algn="ctr">
            <a:solidFill>
              <a:schemeClr val="accent2"/>
            </a:solidFill>
            <a:prstDash val="solid"/>
            <a:round/>
            <a:headEnd type="none" w="sm" len="sm"/>
            <a:tailEnd type="none" w="sm" len="sm"/>
          </a:ln>
          <a:effectLst>
            <a:outerShdw blurRad="76200" dist="12700" dir="2700000" sy="-23000" kx="-800400" algn="bl" rotWithShape="0">
              <a:prstClr val="black">
                <a:alpha val="20000"/>
              </a:prstClr>
            </a:outerShdw>
            <a:softEdge rad="12700"/>
          </a:effectLst>
        </p:spPr>
        <p:txBody>
          <a:bodyPr wrap="none" anchor="ctr"/>
          <a:lstStyle/>
          <a:p>
            <a:pPr eaLnBrk="0" hangingPunct="0">
              <a:defRPr/>
            </a:pPr>
            <a:endParaRPr lang="en-US" sz="1600">
              <a:solidFill>
                <a:schemeClr val="tx1">
                  <a:alpha val="100000"/>
                </a:schemeClr>
              </a:solidFill>
              <a:latin typeface="Segoe"/>
            </a:endParaRPr>
          </a:p>
        </p:txBody>
      </p:sp>
      <p:sp>
        <p:nvSpPr>
          <p:cNvPr id="22" name="TextBox 21"/>
          <p:cNvSpPr txBox="1"/>
          <p:nvPr/>
        </p:nvSpPr>
        <p:spPr>
          <a:xfrm>
            <a:off x="6553200" y="2667000"/>
            <a:ext cx="1072730" cy="338554"/>
          </a:xfrm>
          <a:prstGeom prst="rect">
            <a:avLst/>
          </a:prstGeom>
          <a:noFill/>
          <a:effectLst>
            <a:outerShdw blurRad="76200" dist="12700" dir="2700000" sy="-23000" kx="-800400" algn="bl" rotWithShape="0">
              <a:prstClr val="black">
                <a:alpha val="20000"/>
              </a:prstClr>
            </a:outerShdw>
            <a:softEdge rad="12700"/>
          </a:effectLst>
        </p:spPr>
        <p:txBody>
          <a:bodyPr wrap="none">
            <a:spAutoFit/>
          </a:bodyPr>
          <a:lstStyle/>
          <a:p>
            <a:pPr algn="ctr">
              <a:defRPr/>
            </a:pPr>
            <a:r>
              <a:rPr lang="en-US" sz="1600" dirty="0">
                <a:solidFill>
                  <a:schemeClr val="bg1"/>
                </a:solidFill>
              </a:rPr>
              <a:t>Reporting</a:t>
            </a:r>
          </a:p>
        </p:txBody>
      </p:sp>
      <p:sp>
        <p:nvSpPr>
          <p:cNvPr id="23" name="Oval 22"/>
          <p:cNvSpPr/>
          <p:nvPr/>
        </p:nvSpPr>
        <p:spPr bwMode="auto">
          <a:xfrm>
            <a:off x="7162800" y="1295400"/>
            <a:ext cx="1524000" cy="990600"/>
          </a:xfrm>
          <a:prstGeom prst="ellipse">
            <a:avLst/>
          </a:prstGeom>
          <a:gradFill rotWithShape="0">
            <a:gsLst>
              <a:gs pos="0">
                <a:schemeClr val="accent2"/>
              </a:gs>
              <a:gs pos="50000">
                <a:schemeClr val="accent2">
                  <a:gamma/>
                  <a:tint val="63922"/>
                  <a:invGamma/>
                </a:schemeClr>
              </a:gs>
              <a:gs pos="100000">
                <a:schemeClr val="accent2"/>
              </a:gs>
            </a:gsLst>
            <a:lin ang="2700000" scaled="1"/>
          </a:gradFill>
          <a:ln w="12700" cap="flat" cmpd="sng" algn="ctr">
            <a:solidFill>
              <a:schemeClr val="accent2"/>
            </a:solidFill>
            <a:prstDash val="solid"/>
            <a:round/>
            <a:headEnd type="none" w="sm" len="sm"/>
            <a:tailEnd type="none" w="sm" len="sm"/>
          </a:ln>
          <a:effectLst>
            <a:outerShdw blurRad="76200" dist="12700" dir="2700000" sy="-23000" kx="-800400" algn="bl" rotWithShape="0">
              <a:prstClr val="black">
                <a:alpha val="20000"/>
              </a:prstClr>
            </a:outerShdw>
            <a:softEdge rad="12700"/>
          </a:effectLst>
        </p:spPr>
        <p:txBody>
          <a:bodyPr wrap="none" anchor="ctr"/>
          <a:lstStyle/>
          <a:p>
            <a:pPr eaLnBrk="0" hangingPunct="0">
              <a:defRPr/>
            </a:pPr>
            <a:endParaRPr lang="en-US" sz="1600">
              <a:solidFill>
                <a:schemeClr val="tx1">
                  <a:alpha val="100000"/>
                </a:schemeClr>
              </a:solidFill>
              <a:latin typeface="Segoe"/>
            </a:endParaRPr>
          </a:p>
        </p:txBody>
      </p:sp>
      <p:sp>
        <p:nvSpPr>
          <p:cNvPr id="24" name="TextBox 23"/>
          <p:cNvSpPr txBox="1"/>
          <p:nvPr/>
        </p:nvSpPr>
        <p:spPr>
          <a:xfrm>
            <a:off x="7239000" y="1487269"/>
            <a:ext cx="1289134" cy="584775"/>
          </a:xfrm>
          <a:prstGeom prst="rect">
            <a:avLst/>
          </a:prstGeom>
          <a:noFill/>
          <a:effectLst>
            <a:outerShdw blurRad="76200" dist="12700" dir="2700000" sy="-23000" kx="-800400" algn="bl" rotWithShape="0">
              <a:prstClr val="black">
                <a:alpha val="20000"/>
              </a:prstClr>
            </a:outerShdw>
            <a:softEdge rad="12700"/>
          </a:effectLst>
        </p:spPr>
        <p:txBody>
          <a:bodyPr wrap="none">
            <a:spAutoFit/>
          </a:bodyPr>
          <a:lstStyle/>
          <a:p>
            <a:pPr algn="ctr">
              <a:defRPr/>
            </a:pPr>
            <a:r>
              <a:rPr lang="en-US" sz="1600" dirty="0">
                <a:solidFill>
                  <a:schemeClr val="bg1"/>
                </a:solidFill>
              </a:rPr>
              <a:t>Dashboards</a:t>
            </a:r>
          </a:p>
          <a:p>
            <a:pPr algn="ctr">
              <a:defRPr/>
            </a:pPr>
            <a:r>
              <a:rPr lang="en-US" sz="1600" dirty="0">
                <a:solidFill>
                  <a:schemeClr val="bg1"/>
                </a:solidFill>
              </a:rPr>
              <a:t>Scorecards</a:t>
            </a:r>
          </a:p>
        </p:txBody>
      </p:sp>
      <p:sp>
        <p:nvSpPr>
          <p:cNvPr id="36920" name="TextBox 39"/>
          <p:cNvSpPr txBox="1">
            <a:spLocks noChangeArrowheads="1"/>
          </p:cNvSpPr>
          <p:nvPr/>
        </p:nvSpPr>
        <p:spPr bwMode="auto">
          <a:xfrm>
            <a:off x="6324600" y="4572000"/>
            <a:ext cx="2667000" cy="1477963"/>
          </a:xfrm>
          <a:prstGeom prst="rect">
            <a:avLst/>
          </a:prstGeom>
          <a:noFill/>
          <a:ln w="9525">
            <a:noFill/>
            <a:miter lim="800000"/>
            <a:headEnd/>
            <a:tailEnd/>
          </a:ln>
        </p:spPr>
        <p:txBody>
          <a:bodyPr>
            <a:spAutoFit/>
          </a:bodyPr>
          <a:lstStyle/>
          <a:p>
            <a:r>
              <a:rPr lang="en-US"/>
              <a:t>Inconsistent business definitions and business rules leads to </a:t>
            </a:r>
            <a:r>
              <a:rPr lang="en-US" b="1"/>
              <a:t>“Spreadsheet integration”</a:t>
            </a:r>
          </a:p>
        </p:txBody>
      </p:sp>
      <p:cxnSp>
        <p:nvCxnSpPr>
          <p:cNvPr id="36" name="Straight Connector 35"/>
          <p:cNvCxnSpPr/>
          <p:nvPr/>
        </p:nvCxnSpPr>
        <p:spPr bwMode="auto">
          <a:xfrm rot="10800000" flipV="1">
            <a:off x="5715000" y="2362200"/>
            <a:ext cx="3200400" cy="2362200"/>
          </a:xfrm>
          <a:prstGeom prst="line">
            <a:avLst/>
          </a:prstGeom>
          <a:gradFill rotWithShape="0">
            <a:gsLst>
              <a:gs pos="0">
                <a:schemeClr val="accent2"/>
              </a:gs>
              <a:gs pos="50000">
                <a:schemeClr val="accent2">
                  <a:gamma/>
                  <a:tint val="63922"/>
                  <a:invGamma/>
                </a:schemeClr>
              </a:gs>
              <a:gs pos="100000">
                <a:schemeClr val="accent2"/>
              </a:gs>
            </a:gsLst>
            <a:lin ang="2700000" scaled="1"/>
          </a:gradFill>
          <a:ln w="38100" cap="flat" cmpd="sng" algn="ctr">
            <a:solidFill>
              <a:schemeClr val="accent2"/>
            </a:solidFill>
            <a:prstDash val="solid"/>
            <a:round/>
            <a:headEnd type="none" w="sm" len="sm"/>
            <a:tailEnd type="none" w="sm" len="sm"/>
          </a:ln>
          <a:effectLst/>
        </p:spPr>
      </p:cxnSp>
      <p:cxnSp>
        <p:nvCxnSpPr>
          <p:cNvPr id="42" name="Straight Connector 41"/>
          <p:cNvCxnSpPr/>
          <p:nvPr/>
        </p:nvCxnSpPr>
        <p:spPr bwMode="auto">
          <a:xfrm>
            <a:off x="304800" y="2514600"/>
            <a:ext cx="2971800" cy="2133600"/>
          </a:xfrm>
          <a:prstGeom prst="line">
            <a:avLst/>
          </a:prstGeom>
          <a:gradFill rotWithShape="0">
            <a:gsLst>
              <a:gs pos="0">
                <a:schemeClr val="accent2"/>
              </a:gs>
              <a:gs pos="50000">
                <a:schemeClr val="accent2">
                  <a:gamma/>
                  <a:tint val="63922"/>
                  <a:invGamma/>
                </a:schemeClr>
              </a:gs>
              <a:gs pos="100000">
                <a:schemeClr val="accent2"/>
              </a:gs>
            </a:gsLst>
            <a:lin ang="2700000" scaled="1"/>
          </a:gradFill>
          <a:ln w="38100" cap="flat" cmpd="sng" algn="ctr">
            <a:solidFill>
              <a:schemeClr val="accent2"/>
            </a:solidFill>
            <a:prstDash val="solid"/>
            <a:round/>
            <a:headEnd type="none" w="sm" len="sm"/>
            <a:tailEnd type="none" w="sm" len="sm"/>
          </a:ln>
          <a:effectLst/>
        </p:spPr>
      </p:cxnSp>
      <p:grpSp>
        <p:nvGrpSpPr>
          <p:cNvPr id="2" name="Group 42"/>
          <p:cNvGrpSpPr/>
          <p:nvPr/>
        </p:nvGrpSpPr>
        <p:grpSpPr>
          <a:xfrm>
            <a:off x="2819400" y="4463543"/>
            <a:ext cx="3048000" cy="2395251"/>
            <a:chOff x="2819400" y="4463543"/>
            <a:chExt cx="3048000" cy="2395251"/>
          </a:xfrm>
          <a:effectLst>
            <a:outerShdw blurRad="76200" dir="18900000" sy="23000" kx="-1200000" algn="bl" rotWithShape="0">
              <a:prstClr val="black">
                <a:alpha val="20000"/>
              </a:prstClr>
            </a:outerShdw>
          </a:effectLst>
        </p:grpSpPr>
        <p:grpSp>
          <p:nvGrpSpPr>
            <p:cNvPr id="3" name="Group 31"/>
            <p:cNvGrpSpPr/>
            <p:nvPr/>
          </p:nvGrpSpPr>
          <p:grpSpPr>
            <a:xfrm>
              <a:off x="2819400" y="4648200"/>
              <a:ext cx="3048000" cy="2210594"/>
              <a:chOff x="3048000" y="4800600"/>
              <a:chExt cx="2895600" cy="2058194"/>
            </a:xfrm>
          </p:grpSpPr>
          <p:sp>
            <p:nvSpPr>
              <p:cNvPr id="26" name="Cube 25"/>
              <p:cNvSpPr/>
              <p:nvPr/>
            </p:nvSpPr>
            <p:spPr bwMode="auto">
              <a:xfrm>
                <a:off x="3048000" y="4800600"/>
                <a:ext cx="2895600" cy="1981200"/>
              </a:xfrm>
              <a:prstGeom prst="cube">
                <a:avLst/>
              </a:prstGeom>
              <a:gradFill rotWithShape="0">
                <a:gsLst>
                  <a:gs pos="0">
                    <a:schemeClr val="accent2"/>
                  </a:gs>
                  <a:gs pos="50000">
                    <a:schemeClr val="accent2">
                      <a:gamma/>
                      <a:tint val="63922"/>
                      <a:invGamma/>
                    </a:schemeClr>
                  </a:gs>
                  <a:gs pos="100000">
                    <a:schemeClr val="accent2"/>
                  </a:gs>
                </a:gsLst>
                <a:lin ang="2700000" scaled="1"/>
              </a:gradFill>
              <a:ln w="12700" cap="flat" cmpd="sng" algn="ctr">
                <a:solidFill>
                  <a:schemeClr val="bg1"/>
                </a:solidFill>
                <a:prstDash val="solid"/>
                <a:round/>
                <a:headEnd type="none" w="sm" len="sm"/>
                <a:tailEnd type="none" w="sm" len="sm"/>
              </a:ln>
              <a:effectLst/>
            </p:spPr>
            <p:txBody>
              <a:bodyPr wrap="none" anchor="ctr"/>
              <a:lstStyle/>
              <a:p>
                <a:pPr eaLnBrk="0" hangingPunct="0">
                  <a:defRPr/>
                </a:pPr>
                <a:endParaRPr lang="en-US">
                  <a:solidFill>
                    <a:schemeClr val="tx1">
                      <a:alpha val="100000"/>
                    </a:schemeClr>
                  </a:solidFill>
                  <a:latin typeface="Segoe"/>
                </a:endParaRPr>
              </a:p>
            </p:txBody>
          </p:sp>
          <p:cxnSp>
            <p:nvCxnSpPr>
              <p:cNvPr id="29" name="Straight Connector 28"/>
              <p:cNvCxnSpPr/>
              <p:nvPr/>
            </p:nvCxnSpPr>
            <p:spPr bwMode="auto">
              <a:xfrm rot="16200000">
                <a:off x="3810000" y="4876800"/>
                <a:ext cx="533400" cy="381000"/>
              </a:xfrm>
              <a:prstGeom prst="line">
                <a:avLst/>
              </a:prstGeom>
              <a:gradFill rotWithShape="0">
                <a:gsLst>
                  <a:gs pos="0">
                    <a:schemeClr val="accent2"/>
                  </a:gs>
                  <a:gs pos="50000">
                    <a:schemeClr val="accent2">
                      <a:gamma/>
                      <a:tint val="63922"/>
                      <a:invGamma/>
                    </a:schemeClr>
                  </a:gs>
                  <a:gs pos="100000">
                    <a:schemeClr val="accent2"/>
                  </a:gs>
                </a:gsLst>
                <a:lin ang="2700000" scaled="1"/>
              </a:gradFill>
              <a:ln w="12700" cap="flat" cmpd="sng" algn="ctr">
                <a:solidFill>
                  <a:schemeClr val="bg1"/>
                </a:solidFill>
                <a:prstDash val="solid"/>
                <a:round/>
                <a:headEnd type="none" w="sm" len="sm"/>
                <a:tailEnd type="none" w="sm" len="sm"/>
              </a:ln>
              <a:effectLst/>
            </p:spPr>
          </p:cxnSp>
          <p:cxnSp>
            <p:nvCxnSpPr>
              <p:cNvPr id="31" name="Straight Connector 30"/>
              <p:cNvCxnSpPr/>
              <p:nvPr/>
            </p:nvCxnSpPr>
            <p:spPr bwMode="auto">
              <a:xfrm rot="16200000">
                <a:off x="4572000" y="4876801"/>
                <a:ext cx="533400" cy="381000"/>
              </a:xfrm>
              <a:prstGeom prst="line">
                <a:avLst/>
              </a:prstGeom>
              <a:gradFill rotWithShape="0">
                <a:gsLst>
                  <a:gs pos="0">
                    <a:schemeClr val="accent2"/>
                  </a:gs>
                  <a:gs pos="50000">
                    <a:schemeClr val="accent2">
                      <a:gamma/>
                      <a:tint val="63922"/>
                      <a:invGamma/>
                    </a:schemeClr>
                  </a:gs>
                  <a:gs pos="100000">
                    <a:schemeClr val="accent2"/>
                  </a:gs>
                </a:gsLst>
                <a:lin ang="2700000" scaled="1"/>
              </a:gradFill>
              <a:ln w="12700" cap="flat" cmpd="sng" algn="ctr">
                <a:solidFill>
                  <a:schemeClr val="bg1"/>
                </a:solidFill>
                <a:prstDash val="solid"/>
                <a:round/>
                <a:headEnd type="none" w="sm" len="sm"/>
                <a:tailEnd type="none" w="sm" len="sm"/>
              </a:ln>
              <a:effectLst/>
            </p:spPr>
          </p:cxnSp>
          <p:cxnSp>
            <p:nvCxnSpPr>
              <p:cNvPr id="33" name="Straight Connector 32"/>
              <p:cNvCxnSpPr/>
              <p:nvPr/>
            </p:nvCxnSpPr>
            <p:spPr bwMode="auto">
              <a:xfrm rot="5400000">
                <a:off x="3124200" y="6096000"/>
                <a:ext cx="1524000" cy="1588"/>
              </a:xfrm>
              <a:prstGeom prst="line">
                <a:avLst/>
              </a:prstGeom>
              <a:gradFill rotWithShape="0">
                <a:gsLst>
                  <a:gs pos="0">
                    <a:schemeClr val="accent2"/>
                  </a:gs>
                  <a:gs pos="50000">
                    <a:schemeClr val="accent2">
                      <a:gamma/>
                      <a:tint val="63922"/>
                      <a:invGamma/>
                    </a:schemeClr>
                  </a:gs>
                  <a:gs pos="100000">
                    <a:schemeClr val="accent2"/>
                  </a:gs>
                </a:gsLst>
                <a:lin ang="2700000" scaled="1"/>
              </a:gradFill>
              <a:ln w="12700" cap="flat" cmpd="sng" algn="ctr">
                <a:solidFill>
                  <a:schemeClr val="bg1"/>
                </a:solidFill>
                <a:prstDash val="solid"/>
                <a:round/>
                <a:headEnd type="none" w="sm" len="sm"/>
                <a:tailEnd type="none" w="sm" len="sm"/>
              </a:ln>
              <a:effectLst/>
            </p:spPr>
          </p:cxnSp>
          <p:cxnSp>
            <p:nvCxnSpPr>
              <p:cNvPr id="34" name="Straight Connector 33"/>
              <p:cNvCxnSpPr/>
              <p:nvPr/>
            </p:nvCxnSpPr>
            <p:spPr bwMode="auto">
              <a:xfrm rot="5400000">
                <a:off x="3886200" y="6096000"/>
                <a:ext cx="1524000" cy="1588"/>
              </a:xfrm>
              <a:prstGeom prst="line">
                <a:avLst/>
              </a:prstGeom>
              <a:gradFill rotWithShape="0">
                <a:gsLst>
                  <a:gs pos="0">
                    <a:schemeClr val="accent2"/>
                  </a:gs>
                  <a:gs pos="50000">
                    <a:schemeClr val="accent2">
                      <a:gamma/>
                      <a:tint val="63922"/>
                      <a:invGamma/>
                    </a:schemeClr>
                  </a:gs>
                  <a:gs pos="100000">
                    <a:schemeClr val="accent2"/>
                  </a:gs>
                </a:gsLst>
                <a:lin ang="2700000" scaled="1"/>
              </a:gradFill>
              <a:ln w="12700" cap="flat" cmpd="sng" algn="ctr">
                <a:solidFill>
                  <a:schemeClr val="bg1"/>
                </a:solidFill>
                <a:prstDash val="solid"/>
                <a:round/>
                <a:headEnd type="none" w="sm" len="sm"/>
                <a:tailEnd type="none" w="sm" len="sm"/>
              </a:ln>
              <a:effectLst/>
            </p:spPr>
          </p:cxnSp>
          <p:cxnSp>
            <p:nvCxnSpPr>
              <p:cNvPr id="37" name="Straight Connector 36"/>
              <p:cNvCxnSpPr>
                <a:stCxn id="26" idx="2"/>
                <a:endCxn id="26" idx="4"/>
              </p:cNvCxnSpPr>
              <p:nvPr/>
            </p:nvCxnSpPr>
            <p:spPr bwMode="auto">
              <a:xfrm rot="10800000" flipH="1">
                <a:off x="3048000" y="6038850"/>
                <a:ext cx="2400300" cy="1588"/>
              </a:xfrm>
              <a:prstGeom prst="line">
                <a:avLst/>
              </a:prstGeom>
              <a:gradFill rotWithShape="0">
                <a:gsLst>
                  <a:gs pos="0">
                    <a:schemeClr val="accent2"/>
                  </a:gs>
                  <a:gs pos="50000">
                    <a:schemeClr val="accent2">
                      <a:gamma/>
                      <a:tint val="63922"/>
                      <a:invGamma/>
                    </a:schemeClr>
                  </a:gs>
                  <a:gs pos="100000">
                    <a:schemeClr val="accent2"/>
                  </a:gs>
                </a:gsLst>
                <a:lin ang="2700000" scaled="1"/>
              </a:gradFill>
              <a:ln w="12700" cap="flat" cmpd="sng" algn="ctr">
                <a:solidFill>
                  <a:schemeClr val="bg1"/>
                </a:solidFill>
                <a:prstDash val="solid"/>
                <a:round/>
                <a:headEnd type="none" w="sm" len="sm"/>
                <a:tailEnd type="none" w="sm" len="sm"/>
              </a:ln>
              <a:effectLst/>
            </p:spPr>
          </p:cxnSp>
          <p:cxnSp>
            <p:nvCxnSpPr>
              <p:cNvPr id="39" name="Straight Connector 38"/>
              <p:cNvCxnSpPr>
                <a:stCxn id="26" idx="4"/>
                <a:endCxn id="26" idx="5"/>
              </p:cNvCxnSpPr>
              <p:nvPr/>
            </p:nvCxnSpPr>
            <p:spPr bwMode="auto">
              <a:xfrm flipV="1">
                <a:off x="5448300" y="5543550"/>
                <a:ext cx="495300" cy="495300"/>
              </a:xfrm>
              <a:prstGeom prst="line">
                <a:avLst/>
              </a:prstGeom>
              <a:gradFill rotWithShape="0">
                <a:gsLst>
                  <a:gs pos="0">
                    <a:schemeClr val="accent2"/>
                  </a:gs>
                  <a:gs pos="50000">
                    <a:schemeClr val="accent2">
                      <a:gamma/>
                      <a:tint val="63922"/>
                      <a:invGamma/>
                    </a:schemeClr>
                  </a:gs>
                  <a:gs pos="100000">
                    <a:schemeClr val="accent2"/>
                  </a:gs>
                </a:gsLst>
                <a:lin ang="2700000" scaled="1"/>
              </a:gradFill>
              <a:ln w="12700" cap="flat" cmpd="sng" algn="ctr">
                <a:solidFill>
                  <a:schemeClr val="bg1"/>
                </a:solidFill>
                <a:prstDash val="solid"/>
                <a:round/>
                <a:headEnd type="none" w="sm" len="sm"/>
                <a:tailEnd type="none" w="sm" len="sm"/>
              </a:ln>
              <a:effectLst/>
            </p:spPr>
          </p:cxnSp>
        </p:grpSp>
        <p:sp>
          <p:nvSpPr>
            <p:cNvPr id="44" name="TextBox 43"/>
            <p:cNvSpPr txBox="1"/>
            <p:nvPr/>
          </p:nvSpPr>
          <p:spPr>
            <a:xfrm>
              <a:off x="2833335" y="5514201"/>
              <a:ext cx="824265" cy="276999"/>
            </a:xfrm>
            <a:prstGeom prst="rect">
              <a:avLst/>
            </a:prstGeom>
            <a:noFill/>
          </p:spPr>
          <p:txBody>
            <a:bodyPr wrap="none">
              <a:spAutoFit/>
            </a:bodyPr>
            <a:lstStyle/>
            <a:p>
              <a:pPr>
                <a:defRPr/>
              </a:pPr>
              <a:r>
                <a:rPr lang="en-US" sz="1200" b="1" dirty="0">
                  <a:solidFill>
                    <a:schemeClr val="bg1"/>
                  </a:solidFill>
                </a:rPr>
                <a:t>Revenue</a:t>
              </a:r>
            </a:p>
          </p:txBody>
        </p:sp>
        <p:sp>
          <p:nvSpPr>
            <p:cNvPr id="45" name="TextBox 44"/>
            <p:cNvSpPr txBox="1"/>
            <p:nvPr/>
          </p:nvSpPr>
          <p:spPr>
            <a:xfrm>
              <a:off x="3670791" y="5514201"/>
              <a:ext cx="901209" cy="276999"/>
            </a:xfrm>
            <a:prstGeom prst="rect">
              <a:avLst/>
            </a:prstGeom>
            <a:noFill/>
          </p:spPr>
          <p:txBody>
            <a:bodyPr wrap="none">
              <a:spAutoFit/>
            </a:bodyPr>
            <a:lstStyle/>
            <a:p>
              <a:pPr algn="ctr">
                <a:defRPr/>
              </a:pPr>
              <a:r>
                <a:rPr lang="en-US" sz="1200" b="1" dirty="0">
                  <a:solidFill>
                    <a:schemeClr val="bg1"/>
                  </a:solidFill>
                </a:rPr>
                <a:t>Expenses</a:t>
              </a:r>
            </a:p>
          </p:txBody>
        </p:sp>
        <p:sp>
          <p:nvSpPr>
            <p:cNvPr id="46" name="TextBox 45"/>
            <p:cNvSpPr txBox="1"/>
            <p:nvPr/>
          </p:nvSpPr>
          <p:spPr>
            <a:xfrm>
              <a:off x="4559429" y="5514201"/>
              <a:ext cx="774571" cy="276999"/>
            </a:xfrm>
            <a:prstGeom prst="rect">
              <a:avLst/>
            </a:prstGeom>
            <a:noFill/>
          </p:spPr>
          <p:txBody>
            <a:bodyPr wrap="none">
              <a:spAutoFit/>
            </a:bodyPr>
            <a:lstStyle/>
            <a:p>
              <a:pPr algn="ctr">
                <a:defRPr/>
              </a:pPr>
              <a:r>
                <a:rPr lang="en-US" sz="1200" b="1" dirty="0">
                  <a:solidFill>
                    <a:schemeClr val="bg1"/>
                  </a:solidFill>
                </a:rPr>
                <a:t>Margins</a:t>
              </a:r>
            </a:p>
          </p:txBody>
        </p:sp>
        <p:sp>
          <p:nvSpPr>
            <p:cNvPr id="47" name="TextBox 46"/>
            <p:cNvSpPr txBox="1"/>
            <p:nvPr/>
          </p:nvSpPr>
          <p:spPr>
            <a:xfrm>
              <a:off x="2851713" y="6248400"/>
              <a:ext cx="729687" cy="461665"/>
            </a:xfrm>
            <a:prstGeom prst="rect">
              <a:avLst/>
            </a:prstGeom>
            <a:noFill/>
          </p:spPr>
          <p:txBody>
            <a:bodyPr wrap="none">
              <a:spAutoFit/>
            </a:bodyPr>
            <a:lstStyle/>
            <a:p>
              <a:pPr algn="ctr">
                <a:defRPr/>
              </a:pPr>
              <a:r>
                <a:rPr lang="en-US" sz="1200" b="1" dirty="0">
                  <a:solidFill>
                    <a:schemeClr val="bg1"/>
                  </a:solidFill>
                </a:rPr>
                <a:t>Service</a:t>
              </a:r>
            </a:p>
            <a:p>
              <a:pPr algn="ctr">
                <a:defRPr/>
              </a:pPr>
              <a:r>
                <a:rPr lang="en-US" sz="1200" b="1" dirty="0">
                  <a:solidFill>
                    <a:schemeClr val="bg1"/>
                  </a:solidFill>
                </a:rPr>
                <a:t>Calls</a:t>
              </a:r>
            </a:p>
          </p:txBody>
        </p:sp>
        <p:sp>
          <p:nvSpPr>
            <p:cNvPr id="48" name="TextBox 47"/>
            <p:cNvSpPr txBox="1"/>
            <p:nvPr/>
          </p:nvSpPr>
          <p:spPr>
            <a:xfrm>
              <a:off x="3661173" y="6248400"/>
              <a:ext cx="910827" cy="461665"/>
            </a:xfrm>
            <a:prstGeom prst="rect">
              <a:avLst/>
            </a:prstGeom>
            <a:noFill/>
          </p:spPr>
          <p:txBody>
            <a:bodyPr wrap="none">
              <a:spAutoFit/>
            </a:bodyPr>
            <a:lstStyle/>
            <a:p>
              <a:pPr algn="ctr">
                <a:defRPr/>
              </a:pPr>
              <a:r>
                <a:rPr lang="en-US" sz="1200" b="1" dirty="0">
                  <a:solidFill>
                    <a:schemeClr val="bg1"/>
                  </a:solidFill>
                </a:rPr>
                <a:t>Employee</a:t>
              </a:r>
            </a:p>
            <a:p>
              <a:pPr algn="ctr">
                <a:defRPr/>
              </a:pPr>
              <a:r>
                <a:rPr lang="en-US" sz="1200" b="1" dirty="0">
                  <a:solidFill>
                    <a:schemeClr val="bg1"/>
                  </a:solidFill>
                </a:rPr>
                <a:t>Hires</a:t>
              </a:r>
            </a:p>
          </p:txBody>
        </p:sp>
        <p:sp>
          <p:nvSpPr>
            <p:cNvPr id="49" name="TextBox 48"/>
            <p:cNvSpPr txBox="1"/>
            <p:nvPr/>
          </p:nvSpPr>
          <p:spPr>
            <a:xfrm>
              <a:off x="4424033" y="6248400"/>
              <a:ext cx="986167" cy="276999"/>
            </a:xfrm>
            <a:prstGeom prst="rect">
              <a:avLst/>
            </a:prstGeom>
            <a:noFill/>
          </p:spPr>
          <p:txBody>
            <a:bodyPr wrap="none">
              <a:spAutoFit/>
            </a:bodyPr>
            <a:lstStyle/>
            <a:p>
              <a:pPr algn="ctr">
                <a:defRPr/>
              </a:pPr>
              <a:r>
                <a:rPr lang="en-US" sz="1200" b="1" dirty="0">
                  <a:solidFill>
                    <a:schemeClr val="bg1"/>
                  </a:solidFill>
                </a:rPr>
                <a:t>Customers</a:t>
              </a:r>
            </a:p>
          </p:txBody>
        </p:sp>
        <p:sp>
          <p:nvSpPr>
            <p:cNvPr id="50" name="TextBox 49"/>
            <p:cNvSpPr txBox="1"/>
            <p:nvPr/>
          </p:nvSpPr>
          <p:spPr>
            <a:xfrm rot="18628019">
              <a:off x="3182788" y="4823628"/>
              <a:ext cx="540982" cy="276999"/>
            </a:xfrm>
            <a:prstGeom prst="rect">
              <a:avLst/>
            </a:prstGeom>
            <a:noFill/>
          </p:spPr>
          <p:txBody>
            <a:bodyPr wrap="none">
              <a:spAutoFit/>
            </a:bodyPr>
            <a:lstStyle/>
            <a:p>
              <a:pPr algn="ctr">
                <a:defRPr/>
              </a:pPr>
              <a:r>
                <a:rPr lang="en-US" sz="1200" b="1" dirty="0">
                  <a:solidFill>
                    <a:schemeClr val="bg1"/>
                  </a:solidFill>
                </a:rPr>
                <a:t>Time</a:t>
              </a:r>
            </a:p>
          </p:txBody>
        </p:sp>
        <p:sp>
          <p:nvSpPr>
            <p:cNvPr id="53" name="TextBox 52"/>
            <p:cNvSpPr txBox="1"/>
            <p:nvPr/>
          </p:nvSpPr>
          <p:spPr>
            <a:xfrm rot="18628019">
              <a:off x="3910802" y="4814022"/>
              <a:ext cx="766557" cy="276999"/>
            </a:xfrm>
            <a:prstGeom prst="rect">
              <a:avLst/>
            </a:prstGeom>
            <a:noFill/>
          </p:spPr>
          <p:txBody>
            <a:bodyPr wrap="none">
              <a:spAutoFit/>
            </a:bodyPr>
            <a:lstStyle/>
            <a:p>
              <a:pPr algn="ctr">
                <a:defRPr/>
              </a:pPr>
              <a:r>
                <a:rPr lang="en-US" sz="1200" b="1" dirty="0">
                  <a:solidFill>
                    <a:schemeClr val="bg1"/>
                  </a:solidFill>
                </a:rPr>
                <a:t>Product</a:t>
              </a:r>
            </a:p>
          </p:txBody>
        </p:sp>
        <p:sp>
          <p:nvSpPr>
            <p:cNvPr id="54" name="TextBox 53"/>
            <p:cNvSpPr txBox="1"/>
            <p:nvPr/>
          </p:nvSpPr>
          <p:spPr>
            <a:xfrm rot="18628019">
              <a:off x="4718547" y="4738779"/>
              <a:ext cx="827471" cy="276999"/>
            </a:xfrm>
            <a:prstGeom prst="rect">
              <a:avLst/>
            </a:prstGeom>
            <a:noFill/>
          </p:spPr>
          <p:txBody>
            <a:bodyPr wrap="none">
              <a:spAutoFit/>
            </a:bodyPr>
            <a:lstStyle/>
            <a:p>
              <a:pPr algn="ctr">
                <a:defRPr/>
              </a:pPr>
              <a:r>
                <a:rPr lang="en-US" sz="1200" b="1" dirty="0">
                  <a:solidFill>
                    <a:schemeClr val="bg1"/>
                  </a:solidFill>
                </a:rPr>
                <a:t>Location</a:t>
              </a:r>
            </a:p>
          </p:txBody>
        </p:sp>
      </p:grpSp>
      <p:sp>
        <p:nvSpPr>
          <p:cNvPr id="36924" name="TextBox 54"/>
          <p:cNvSpPr txBox="1">
            <a:spLocks noChangeArrowheads="1"/>
          </p:cNvSpPr>
          <p:nvPr/>
        </p:nvSpPr>
        <p:spPr bwMode="auto">
          <a:xfrm>
            <a:off x="152400" y="4572000"/>
            <a:ext cx="2667000" cy="1477963"/>
          </a:xfrm>
          <a:prstGeom prst="rect">
            <a:avLst/>
          </a:prstGeom>
          <a:noFill/>
          <a:ln w="9525">
            <a:noFill/>
            <a:miter lim="800000"/>
            <a:headEnd/>
            <a:tailEnd/>
          </a:ln>
        </p:spPr>
        <p:txBody>
          <a:bodyPr>
            <a:spAutoFit/>
          </a:bodyPr>
          <a:lstStyle/>
          <a:p>
            <a:r>
              <a:rPr lang="en-US"/>
              <a:t>Incomplete set of functionality leads to </a:t>
            </a:r>
            <a:r>
              <a:rPr lang="en-US" b="1"/>
              <a:t>limited usefulness </a:t>
            </a:r>
            <a:r>
              <a:rPr lang="en-US"/>
              <a:t>and </a:t>
            </a:r>
            <a:r>
              <a:rPr lang="en-US" b="1"/>
              <a:t>inability to act on information.</a:t>
            </a:r>
          </a:p>
        </p:txBody>
      </p:sp>
    </p:spTree>
  </p:cSld>
  <p:clrMapOvr>
    <a:masterClrMapping/>
  </p:clrMapOvr>
  <p:transition>
    <p:strips dir="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ICTUREPATH" val="C:\DOCUMENTS AND SETTINGS\GIULIO\DESKTOP\_ART DROP"/>
</p:tagLst>
</file>

<file path=ppt/tags/tag2.xml><?xml version="1.0" encoding="utf-8"?>
<p:tagLst xmlns:a="http://schemas.openxmlformats.org/drawingml/2006/main" xmlns:r="http://schemas.openxmlformats.org/officeDocument/2006/relationships" xmlns:p="http://schemas.openxmlformats.org/presentationml/2006/main">
  <p:tag name="TIMING" val="|2|11.9|1.1|1.1|1|24.3|18.7|2|22.4|1"/>
</p:tagLst>
</file>

<file path=ppt/tags/tag3.xml><?xml version="1.0" encoding="utf-8"?>
<p:tagLst xmlns:a="http://schemas.openxmlformats.org/drawingml/2006/main" xmlns:r="http://schemas.openxmlformats.org/officeDocument/2006/relationships" xmlns:p="http://schemas.openxmlformats.org/presentationml/2006/main">
  <p:tag name="TIMING" val="|2|11.9|1.1|1.1|1|24.3|18.7|2|22.4|1"/>
</p:tagLst>
</file>

<file path=ppt/theme/theme1.xml><?xml version="1.0" encoding="utf-8"?>
<a:theme xmlns:a="http://schemas.openxmlformats.org/drawingml/2006/main" name="4_Visual Blue template_Arial">
  <a:themeElements>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fontScheme name="4_Visual Blue template_Arial">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_Visual Blue template_Arial">
  <a:themeElements>
    <a:clrScheme name="10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fontScheme name="10_Visual Blue template_Arial">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anchor="t" compatLnSpc="1">
        <a:spAutoFit/>
      </a:bodyPr>
      <a:lstStyle>
        <a:defPPr marL="0" marR="0" indent="0" algn="ctr" defTabSz="914400" rtl="0" eaLnBrk="1" fontAlgn="base" latinLnBrk="0" hangingPunct="1">
          <a:lnSpc>
            <a:spcPct val="100000"/>
          </a:lnSpc>
          <a:spcBef>
            <a:spcPct val="0"/>
          </a:spcBef>
          <a:spcAft>
            <a:spcPct val="0"/>
          </a:spcAft>
          <a:buNone/>
          <a:tabLst/>
          <a:defRPr kumimoji="0" lang="en-US" sz="1800" b="1" i="0" u="none" strike="noStrike" baseline="0">
            <a:solidFill>
              <a:schemeClr val="tx1">
                <a:alpha val="100000"/>
              </a:schemeClr>
            </a:solidFill>
            <a:effectLst/>
            <a:latin typeface="Segoe Semibold"/>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0" rIns="0" bIns="0" anchor="t" compatLnSpc="1">
        <a:spAutoFit/>
      </a:bodyPr>
      <a:lstStyle>
        <a:defPPr marL="0" marR="0" indent="0" algn="ctr" defTabSz="914400" rtl="0" eaLnBrk="1" fontAlgn="base" latinLnBrk="0" hangingPunct="1">
          <a:lnSpc>
            <a:spcPct val="100000"/>
          </a:lnSpc>
          <a:spcBef>
            <a:spcPct val="0"/>
          </a:spcBef>
          <a:spcAft>
            <a:spcPct val="0"/>
          </a:spcAft>
          <a:buNone/>
          <a:tabLst/>
          <a:defRPr kumimoji="0" lang="en-US" sz="1800" b="1" i="0" u="none" strike="noStrike" baseline="0">
            <a:solidFill>
              <a:schemeClr val="tx1">
                <a:alpha val="100000"/>
              </a:schemeClr>
            </a:solidFill>
            <a:effectLst/>
            <a:latin typeface="Segoe Semibold"/>
          </a:defRPr>
        </a:defPPr>
      </a:lstStyle>
    </a:lnDef>
  </a:objectDefaults>
  <a:extraClrSchemeLst>
    <a:extraClrScheme>
      <a:clrScheme name="10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2094</Words>
  <Application>Microsoft PowerPoint</Application>
  <PresentationFormat>On-screen Show (4:3)</PresentationFormat>
  <Paragraphs>433</Paragraphs>
  <Slides>37</Slides>
  <Notes>30</Notes>
  <HiddenSlides>9</HiddenSlides>
  <MMClips>0</MMClips>
  <ScaleCrop>false</ScaleCrop>
  <HeadingPairs>
    <vt:vector size="8" baseType="variant">
      <vt:variant>
        <vt:lpstr>Używane czcionki</vt:lpstr>
      </vt:variant>
      <vt:variant>
        <vt:i4>8</vt:i4>
      </vt:variant>
      <vt:variant>
        <vt:lpstr>Szablon projektu</vt:lpstr>
      </vt:variant>
      <vt:variant>
        <vt:i4>9</vt:i4>
      </vt:variant>
      <vt:variant>
        <vt:lpstr>Osadzone serwery OLE</vt:lpstr>
      </vt:variant>
      <vt:variant>
        <vt:i4>1</vt:i4>
      </vt:variant>
      <vt:variant>
        <vt:lpstr>Tytuły slajdów</vt:lpstr>
      </vt:variant>
      <vt:variant>
        <vt:i4>37</vt:i4>
      </vt:variant>
    </vt:vector>
  </HeadingPairs>
  <TitlesOfParts>
    <vt:vector size="55" baseType="lpstr">
      <vt:lpstr>Arial</vt:lpstr>
      <vt:lpstr>Segoe Semibold</vt:lpstr>
      <vt:lpstr>Wingdings 2</vt:lpstr>
      <vt:lpstr>Segoe</vt:lpstr>
      <vt:lpstr>Wingdings</vt:lpstr>
      <vt:lpstr>Calibri</vt:lpstr>
      <vt:lpstr>Times New Roman</vt:lpstr>
      <vt:lpstr>MS Mincho</vt:lpstr>
      <vt:lpstr>4_Visual Blue template_Arial</vt:lpstr>
      <vt:lpstr>10_Visual Blue template_Arial</vt:lpstr>
      <vt:lpstr>10_Visual Blue template_Arial</vt:lpstr>
      <vt:lpstr>10_Visual Blue template_Arial</vt:lpstr>
      <vt:lpstr>10_Visual Blue template_Arial</vt:lpstr>
      <vt:lpstr>10_Visual Blue template_Arial</vt:lpstr>
      <vt:lpstr>10_Visual Blue template_Arial</vt:lpstr>
      <vt:lpstr>10_Visual Blue template_Arial</vt:lpstr>
      <vt:lpstr>10_Visual Blue template_Arial</vt:lpstr>
      <vt:lpstr>Visio</vt:lpstr>
      <vt:lpstr> Microsoft Office PerformancePoint TM Server 2007</vt:lpstr>
      <vt:lpstr>Microsoft Vision</vt:lpstr>
      <vt:lpstr>Microsoft Business Intelligence </vt:lpstr>
      <vt:lpstr>Performance Management  according to Gartner</vt:lpstr>
      <vt:lpstr>Performance Management and BI according to Gartner</vt:lpstr>
      <vt:lpstr>Better Execute on Strategy</vt:lpstr>
      <vt:lpstr>PM Today Effective PM Has Not Been Realized</vt:lpstr>
      <vt:lpstr>Methodologies Alone are Not Effective</vt:lpstr>
      <vt:lpstr>Limited Tools &amp; Information</vt:lpstr>
      <vt:lpstr>Limited Participation &amp; Usage</vt:lpstr>
      <vt:lpstr>PM Protagonists</vt:lpstr>
      <vt:lpstr>Executives care about driving performance</vt:lpstr>
      <vt:lpstr>Information Workers want to contribute to performance</vt:lpstr>
      <vt:lpstr>IT Managers want to enable business users </vt:lpstr>
      <vt:lpstr>Slajd 15</vt:lpstr>
      <vt:lpstr>Slajd 16</vt:lpstr>
      <vt:lpstr>Slajd 17</vt:lpstr>
      <vt:lpstr>PM: Capabilities Required</vt:lpstr>
      <vt:lpstr>PerformancePoint Approach</vt:lpstr>
      <vt:lpstr>Slajd 20</vt:lpstr>
      <vt:lpstr>Slajd 21</vt:lpstr>
      <vt:lpstr>Slajd 22</vt:lpstr>
      <vt:lpstr>Slajd 23</vt:lpstr>
      <vt:lpstr>PPS Migration/Upgrade Policy</vt:lpstr>
      <vt:lpstr>What is PerformancePoint Server?</vt:lpstr>
      <vt:lpstr>Product Demonstration</vt:lpstr>
      <vt:lpstr>AdventureWorks</vt:lpstr>
      <vt:lpstr>Demo Flow</vt:lpstr>
      <vt:lpstr>External Resources</vt:lpstr>
      <vt:lpstr>Training</vt:lpstr>
      <vt:lpstr>PPS Product Dependencies</vt:lpstr>
      <vt:lpstr>Slajd 32</vt:lpstr>
      <vt:lpstr>Slajd 33</vt:lpstr>
      <vt:lpstr>Price List Timing</vt:lpstr>
      <vt:lpstr>Appendix</vt:lpstr>
      <vt:lpstr>Microsoft Business Intelligence </vt:lpstr>
      <vt:lpstr>BSM, ProClarity, and PPS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Amplify The Impact Of Your People Business Productivity Infrastructure  Built On 2007 Office System</dc:title>
  <dc:creator/>
  <cp:lastModifiedBy/>
  <cp:revision>3</cp:revision>
  <dcterms:created xsi:type="dcterms:W3CDTF">2006-07-21T22:05:56Z</dcterms:created>
  <dcterms:modified xsi:type="dcterms:W3CDTF">2007-03-27T09:10:02Z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0x010100CF31DD85CBD77C40BE6A38F4C70C6A62</vt:lpwstr>
  </property>
</Properties>
</file>