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5"/>
  </p:notesMasterIdLst>
  <p:handoutMasterIdLst>
    <p:handoutMasterId r:id="rId46"/>
  </p:handoutMasterIdLst>
  <p:sldIdLst>
    <p:sldId id="313" r:id="rId2"/>
    <p:sldId id="257" r:id="rId3"/>
    <p:sldId id="259" r:id="rId4"/>
    <p:sldId id="260" r:id="rId5"/>
    <p:sldId id="261" r:id="rId6"/>
    <p:sldId id="293" r:id="rId7"/>
    <p:sldId id="262" r:id="rId8"/>
    <p:sldId id="309" r:id="rId9"/>
    <p:sldId id="263" r:id="rId10"/>
    <p:sldId id="264" r:id="rId11"/>
    <p:sldId id="312" r:id="rId12"/>
    <p:sldId id="266" r:id="rId13"/>
    <p:sldId id="267" r:id="rId14"/>
    <p:sldId id="307" r:id="rId15"/>
    <p:sldId id="278" r:id="rId16"/>
    <p:sldId id="285" r:id="rId17"/>
    <p:sldId id="284" r:id="rId18"/>
    <p:sldId id="280" r:id="rId19"/>
    <p:sldId id="289" r:id="rId20"/>
    <p:sldId id="308" r:id="rId21"/>
    <p:sldId id="311" r:id="rId22"/>
    <p:sldId id="286" r:id="rId23"/>
    <p:sldId id="283" r:id="rId24"/>
    <p:sldId id="287" r:id="rId25"/>
    <p:sldId id="288" r:id="rId26"/>
    <p:sldId id="310" r:id="rId27"/>
    <p:sldId id="291" r:id="rId28"/>
    <p:sldId id="292" r:id="rId29"/>
    <p:sldId id="296" r:id="rId30"/>
    <p:sldId id="297" r:id="rId31"/>
    <p:sldId id="298" r:id="rId32"/>
    <p:sldId id="300" r:id="rId33"/>
    <p:sldId id="299" r:id="rId34"/>
    <p:sldId id="303" r:id="rId35"/>
    <p:sldId id="306" r:id="rId36"/>
    <p:sldId id="305" r:id="rId37"/>
    <p:sldId id="304" r:id="rId38"/>
    <p:sldId id="315" r:id="rId39"/>
    <p:sldId id="320" r:id="rId40"/>
    <p:sldId id="316" r:id="rId41"/>
    <p:sldId id="317" r:id="rId42"/>
    <p:sldId id="318" r:id="rId43"/>
    <p:sldId id="319" r:id="rId44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55" autoAdjust="0"/>
    <p:restoredTop sz="83271" autoAdjust="0"/>
  </p:normalViewPr>
  <p:slideViewPr>
    <p:cSldViewPr>
      <p:cViewPr>
        <p:scale>
          <a:sx n="60" d="100"/>
          <a:sy n="60" d="100"/>
        </p:scale>
        <p:origin x="-226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724"/>
    </p:cViewPr>
  </p:sorterViewPr>
  <p:notesViewPr>
    <p:cSldViewPr>
      <p:cViewPr varScale="1">
        <p:scale>
          <a:sx n="53" d="100"/>
          <a:sy n="53" d="100"/>
        </p:scale>
        <p:origin x="-19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4257-24CE-47B0-838B-DC680734721A}" type="datetimeFigureOut">
              <a:rPr lang="hu-HU" smtClean="0"/>
              <a:pPr/>
              <a:t>2008.09.16.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A0269-C1C3-4751-A8B2-5962F36BD07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9CD8-E17A-453C-95A5-AEB00FD74703}" type="datetimeFigureOut">
              <a:rPr lang="hu-HU" smtClean="0"/>
              <a:pPr/>
              <a:t>2008.09.16.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EB88-2E46-415D-8E57-D1F98C1CA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EB88-2E46-415D-8E57-D1F98C1CAB52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rezi cím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043" y="2000250"/>
            <a:ext cx="7308057" cy="1943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dirty="0" smtClean="0"/>
              <a:t>A prezi címe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4019550"/>
            <a:ext cx="8451850" cy="600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 prezi alcíme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5029200"/>
            <a:ext cx="4733925" cy="1704975"/>
          </a:xfrm>
          <a:prstGeom prst="rect">
            <a:avLst/>
          </a:prstGeom>
        </p:spPr>
        <p:txBody>
          <a:bodyPr/>
          <a:lstStyle>
            <a:lvl1pPr marL="0" marR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 sz="3600"/>
            </a:lvl1pPr>
          </a:lstStyle>
          <a:p>
            <a:pPr marL="0" marR="0" lvl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hu-HU" sz="2400" b="1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Előadó</a:t>
            </a:r>
            <a:r>
              <a:rPr kumimoji="0" lang="hu-HU" sz="2400" b="1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neve</a:t>
            </a: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/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E-mail</a:t>
            </a:r>
            <a: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cím</a:t>
            </a:r>
            <a:b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Beosztás</a:t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Cég</a:t>
            </a:r>
            <a:endParaRPr kumimoji="0" lang="en-US" sz="2400" b="1" i="0" u="sng" strike="noStrike" kern="0" cap="none" spc="0" normalizeH="0" baseline="0" noProof="0" dirty="0" smtClean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  <a:p>
            <a:pPr lvl="0"/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rdések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00175" y="2714625"/>
            <a:ext cx="7010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8800" b="0" i="1" kern="1200" cap="none" spc="-15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Kérdések?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ünet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562475"/>
            <a:ext cx="5676900" cy="15144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u-HU" dirty="0" smtClean="0"/>
              <a:t>Kezdés: 11.11-kor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81025" y="2247900"/>
            <a:ext cx="69913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9600" b="0" kern="1200" cap="none" spc="-150" baseline="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Szünet...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ormatika Tisztán logó 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eseménnyel kapcsolatos tartalmak diája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A dia címe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0525" y="1047750"/>
            <a:ext cx="8382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5114925"/>
            <a:ext cx="1990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/>
          <a:lstStyle>
            <a:lvl2pPr marL="19050" indent="-19050">
              <a:buNone/>
              <a:defRPr i="0">
                <a:solidFill>
                  <a:srgbClr val="1099DE"/>
                </a:solidFill>
              </a:defRPr>
            </a:lvl2pPr>
          </a:lstStyle>
          <a:p>
            <a:pPr lvl="1"/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1" y="1581150"/>
            <a:ext cx="8686800" cy="5095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244_WinHec_Template_Fa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221" y="1935428"/>
            <a:ext cx="4765147" cy="22383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0542" y="644759"/>
            <a:ext cx="620315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none" spc="-642" normalizeH="0" baseline="0" noProof="0" dirty="0" err="1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dem</a:t>
            </a:r>
            <a:r>
              <a:rPr kumimoji="0" lang="hu-HU" sz="10000" b="1" i="0" u="none" strike="noStrike" kern="0" cap="none" spc="-642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ó</a:t>
            </a:r>
            <a:endParaRPr kumimoji="0" lang="en-US" sz="10000" b="1" i="0" u="none" strike="noStrike" kern="0" cap="none" spc="-642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5260" y="3749676"/>
            <a:ext cx="7772400" cy="100027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6500" b="0" i="0" u="none" strike="noStrike" kern="0" cap="none" spc="-150" normalizeH="0" baseline="0" noProof="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demó témája</a:t>
            </a:r>
            <a:endParaRPr kumimoji="0" lang="en-US" sz="4000" b="0" i="0" u="none" strike="noStrike" kern="0" cap="none" spc="-150" normalizeH="0" baseline="0" noProof="0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cs typeface="Arial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542925"/>
            <a:ext cx="3708000" cy="291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a demóból</a:t>
            </a:r>
            <a:endParaRPr lang="hu-H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33449" y="4924425"/>
            <a:ext cx="7324725" cy="1638300"/>
          </a:xfrm>
        </p:spPr>
        <p:txBody>
          <a:bodyPr/>
          <a:lstStyle>
            <a:lvl2pPr marL="845820" marR="0" indent="-381000" algn="l" defTabSz="1095376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2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38125" y="1552575"/>
            <a:ext cx="8677275" cy="511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>
            <a:normAutofit/>
          </a:bodyPr>
          <a:lstStyle>
            <a:lvl2pPr marL="19050" indent="-19050">
              <a:buNone/>
              <a:def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099DE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defRPr>
            </a:lvl2pPr>
          </a:lstStyle>
          <a:p>
            <a:pPr marL="19050" lvl="1" indent="-190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None/>
            </a:pPr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8600" y="1581150"/>
            <a:ext cx="867727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csak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crosoft log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YPOP_logo_magyar_alu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59927" y="2636838"/>
            <a:ext cx="63817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 bright="-15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8125" y="1600200"/>
            <a:ext cx="866775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22" r:id="rId2"/>
    <p:sldLayoutId id="2147483728" r:id="rId3"/>
    <p:sldLayoutId id="2147483723" r:id="rId4"/>
    <p:sldLayoutId id="2147483697" r:id="rId5"/>
    <p:sldLayoutId id="2147483731" r:id="rId6"/>
    <p:sldLayoutId id="2147483700" r:id="rId7"/>
    <p:sldLayoutId id="2147483701" r:id="rId8"/>
    <p:sldLayoutId id="2147483724" r:id="rId9"/>
    <p:sldLayoutId id="2147483729" r:id="rId10"/>
    <p:sldLayoutId id="2147483730" r:id="rId11"/>
    <p:sldLayoutId id="2147483702" r:id="rId12"/>
    <p:sldLayoutId id="214748370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50" dirty="0">
          <a:ln w="3175">
            <a:noFill/>
          </a:ln>
          <a:gradFill flip="none" rotWithShape="1">
            <a:gsLst>
              <a:gs pos="18000">
                <a:srgbClr val="FFFFFF"/>
              </a:gs>
              <a:gs pos="64000">
                <a:srgbClr val="6ACDFE"/>
              </a:gs>
            </a:gsLst>
            <a:lin ang="5400000" scaled="0"/>
            <a:tileRect/>
          </a:gradFill>
          <a:effectLst>
            <a:outerShdw blurRad="76200" dist="38100" dir="3240000" algn="tl" rotWithShape="0">
              <a:prstClr val="black">
                <a:alpha val="75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6"/>
        </a:buBlip>
        <a:defRPr kumimoji="0" lang="en-US" sz="36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6"/>
        </a:buBlip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6"/>
        </a:buBlip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6"/>
        </a:buBlip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6"/>
        </a:buBlip>
        <a:defRPr kumimoji="0" lang="hu-HU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Hálózat a Vistában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„Hálózat nélkül nincs élet”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0034" y="5429264"/>
            <a:ext cx="5643602" cy="130491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Szentgyörgyi Tibor</a:t>
            </a:r>
          </a:p>
          <a:p>
            <a:r>
              <a:rPr lang="hu-HU" sz="2400" dirty="0" smtClean="0"/>
              <a:t>Oktató, rendszergazda</a:t>
            </a:r>
          </a:p>
          <a:p>
            <a:r>
              <a:rPr lang="hu-HU" sz="2400" dirty="0" smtClean="0"/>
              <a:t>Tibor@</a:t>
            </a:r>
            <a:r>
              <a:rPr lang="hu-HU" sz="2400" dirty="0" err="1" smtClean="0"/>
              <a:t>halasztelek.hu</a:t>
            </a:r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/>
              <a:t>Network Status </a:t>
            </a:r>
            <a:r>
              <a:rPr smtClean="0"/>
              <a:t>Display</a:t>
            </a:r>
            <a:endParaRPr lang="hu-HU" smtClean="0"/>
          </a:p>
          <a:p>
            <a:pPr lvl="1"/>
            <a:r>
              <a:rPr lang="hu-HU" smtClean="0"/>
              <a:t>Desktop jobb alsó sarok</a:t>
            </a:r>
          </a:p>
          <a:p>
            <a:pPr lvl="1"/>
            <a:r>
              <a:rPr lang="hu-HU"/>
              <a:t>Network Connection Status </a:t>
            </a:r>
            <a:r>
              <a:rPr lang="hu-HU" smtClean="0"/>
              <a:t>Indicator</a:t>
            </a:r>
          </a:p>
          <a:p>
            <a:pPr lvl="2"/>
            <a:r>
              <a:rPr lang="hu-HU" smtClean="0"/>
              <a:t>Regisztrál az NLA „értesítéseire” </a:t>
            </a:r>
          </a:p>
          <a:p>
            <a:pPr lvl="2"/>
            <a:r>
              <a:rPr lang="hu-HU" smtClean="0"/>
              <a:t>Internet kapcsolat ellenőrzés</a:t>
            </a:r>
          </a:p>
          <a:p>
            <a:pPr lvl="3"/>
            <a:r>
              <a:rPr lang="hu-HU" smtClean="0"/>
              <a:t>http</a:t>
            </a:r>
            <a:r>
              <a:rPr lang="hu-HU"/>
              <a:t>://</a:t>
            </a:r>
            <a:r>
              <a:rPr lang="hu-HU" smtClean="0"/>
              <a:t>www.msftncsi.com/ncsi.txt</a:t>
            </a:r>
          </a:p>
          <a:p>
            <a:pPr lvl="3"/>
            <a:r>
              <a:rPr lang="hu-HU"/>
              <a:t>dns.msftncsi.com</a:t>
            </a:r>
          </a:p>
          <a:p>
            <a:pPr lvl="2"/>
            <a:r>
              <a:rPr lang="hu-HU" smtClean="0"/>
              <a:t>Letiltható (registry)</a:t>
            </a:r>
          </a:p>
          <a:p>
            <a:pPr lvl="3"/>
            <a:endParaRPr lang="hu-HU"/>
          </a:p>
        </p:txBody>
      </p:sp>
      <p:pic>
        <p:nvPicPr>
          <p:cNvPr id="4" name="Rectangle 20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85" y="6156346"/>
            <a:ext cx="11191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1669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285" y="6143646"/>
            <a:ext cx="119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tangle 1669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385" y="6130946"/>
            <a:ext cx="1190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tangle 1669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385" y="6130946"/>
            <a:ext cx="1190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tangle 1669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6085" y="6118246"/>
            <a:ext cx="1190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 smtClean="0"/>
              <a:t>Diagnose</a:t>
            </a:r>
            <a:r>
              <a:rPr lang="hu-HU" dirty="0" smtClean="0"/>
              <a:t> and </a:t>
            </a:r>
            <a:r>
              <a:rPr lang="hu-HU" dirty="0" err="1" smtClean="0"/>
              <a:t>repair</a:t>
            </a:r>
            <a:endParaRPr lang="hu-HU" dirty="0"/>
          </a:p>
          <a:p>
            <a:pPr lvl="1"/>
            <a:r>
              <a:rPr lang="hu-HU" dirty="0" smtClean="0"/>
              <a:t>Leggyakoribb hálózati hibák felderítése és elhárítása</a:t>
            </a:r>
          </a:p>
          <a:p>
            <a:pPr lvl="1"/>
            <a:r>
              <a:rPr lang="hu-HU" dirty="0" smtClean="0"/>
              <a:t>IP ütközés, IP cím hiánya</a:t>
            </a:r>
          </a:p>
          <a:p>
            <a:pPr lvl="1"/>
            <a:r>
              <a:rPr lang="hu-HU" dirty="0" smtClean="0"/>
              <a:t>DNS hiba</a:t>
            </a:r>
          </a:p>
          <a:p>
            <a:pPr lvl="1"/>
            <a:r>
              <a:rPr lang="hu-HU" dirty="0" smtClean="0"/>
              <a:t>Átjáró</a:t>
            </a:r>
          </a:p>
          <a:p>
            <a:pPr lvl="1"/>
            <a:r>
              <a:rPr lang="hu-HU" dirty="0" smtClean="0"/>
              <a:t>Vezeték nélküli hálózat</a:t>
            </a:r>
          </a:p>
          <a:p>
            <a:pPr lvl="1"/>
            <a:r>
              <a:rPr lang="hu-HU" dirty="0" smtClean="0"/>
              <a:t>Hálózati kártya </a:t>
            </a:r>
            <a:r>
              <a:rPr lang="hu-HU" dirty="0" err="1" smtClean="0"/>
              <a:t>reset</a:t>
            </a:r>
            <a:endParaRPr lang="hu-H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4602" y="1357298"/>
            <a:ext cx="8691593" cy="609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mtClean="0"/>
              <a:t>Network Map (komplett)</a:t>
            </a:r>
          </a:p>
          <a:p>
            <a:pPr lvl="3"/>
            <a:endParaRPr lang="hu-HU"/>
          </a:p>
        </p:txBody>
      </p:sp>
      <p:pic>
        <p:nvPicPr>
          <p:cNvPr id="9" name="Kép 8" descr="Hálózat térké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071674"/>
            <a:ext cx="6381768" cy="47863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/>
              <a:t>Link-Layer Topology </a:t>
            </a:r>
            <a:r>
              <a:rPr lang="hu-HU" smtClean="0"/>
              <a:t>Discovery</a:t>
            </a:r>
          </a:p>
          <a:p>
            <a:pPr lvl="1"/>
            <a:r>
              <a:rPr lang="hu-HU" smtClean="0"/>
              <a:t>Teljesen </a:t>
            </a:r>
            <a:r>
              <a:rPr lang="hu-HU"/>
              <a:t>új speciális </a:t>
            </a:r>
            <a:r>
              <a:rPr lang="hu-HU" smtClean="0"/>
              <a:t>protokoll</a:t>
            </a:r>
          </a:p>
          <a:p>
            <a:pPr lvl="1"/>
            <a:r>
              <a:rPr lang="hu-HU" smtClean="0"/>
              <a:t>Az adatkapcsolati </a:t>
            </a:r>
            <a:r>
              <a:rPr lang="hu-HU"/>
              <a:t>rétegen működő hálózatfelderítési </a:t>
            </a:r>
            <a:r>
              <a:rPr lang="hu-HU" smtClean="0"/>
              <a:t>technológia</a:t>
            </a:r>
          </a:p>
          <a:p>
            <a:pPr lvl="2"/>
            <a:r>
              <a:rPr lang="hu-HU" smtClean="0"/>
              <a:t>A hálózati térkép alapja</a:t>
            </a:r>
          </a:p>
          <a:p>
            <a:pPr lvl="2"/>
            <a:r>
              <a:rPr lang="hu-HU" smtClean="0"/>
              <a:t>A QoS-ben is segít</a:t>
            </a:r>
          </a:p>
          <a:p>
            <a:pPr lvl="1"/>
            <a:r>
              <a:rPr lang="hu-HU" smtClean="0"/>
              <a:t>Responder és Mapper</a:t>
            </a:r>
          </a:p>
          <a:p>
            <a:pPr lvl="2"/>
            <a:r>
              <a:rPr lang="hu-HU" smtClean="0"/>
              <a:t>Csoportházirenddel szabályozható, profilonként</a:t>
            </a:r>
          </a:p>
          <a:p>
            <a:pPr lvl="1"/>
            <a:r>
              <a:rPr lang="hu-HU" smtClean="0"/>
              <a:t>Régebbi OS-ekhez letölthető</a:t>
            </a:r>
            <a:endParaRPr lang="hu-HU"/>
          </a:p>
          <a:p>
            <a:pPr lvl="1"/>
            <a:endParaRPr lang="hu-HU" smtClean="0"/>
          </a:p>
          <a:p>
            <a:pPr lvl="3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NaSC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Rectangle 1126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l="4087" r="40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P2P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357299"/>
            <a:ext cx="8648700" cy="5500702"/>
          </a:xfrm>
        </p:spPr>
        <p:txBody>
          <a:bodyPr>
            <a:normAutofit/>
          </a:bodyPr>
          <a:lstStyle/>
          <a:p>
            <a:r>
              <a:rPr lang="hu-HU" dirty="0" smtClean="0"/>
              <a:t>P2P alkalmazások a Vistában</a:t>
            </a:r>
            <a:endParaRPr/>
          </a:p>
          <a:p>
            <a:pPr lvl="1"/>
            <a:r>
              <a:rPr smtClean="0"/>
              <a:t>Windows </a:t>
            </a:r>
            <a:r>
              <a:rPr/>
              <a:t>Meeting </a:t>
            </a:r>
            <a:r>
              <a:rPr smtClean="0"/>
              <a:t>Space</a:t>
            </a:r>
            <a:r>
              <a:rPr lang="hu-HU" dirty="0" smtClean="0"/>
              <a:t> / Tárgyaló</a:t>
            </a:r>
            <a:endParaRPr/>
          </a:p>
          <a:p>
            <a:pPr lvl="2"/>
            <a:r>
              <a:rPr lang="hu-HU" dirty="0" smtClean="0"/>
              <a:t>A </a:t>
            </a:r>
            <a:r>
              <a:rPr smtClean="0"/>
              <a:t>NetMeeting</a:t>
            </a:r>
            <a:r>
              <a:rPr lang="hu-HU" dirty="0" smtClean="0"/>
              <a:t> utódja, szervező alkalmazás</a:t>
            </a:r>
            <a:endParaRPr/>
          </a:p>
          <a:p>
            <a:pPr lvl="2"/>
            <a:r>
              <a:rPr lang="hu-HU" dirty="0" smtClean="0"/>
              <a:t>Alkalmazás / Asztal megosztás és prezentálás</a:t>
            </a:r>
            <a:endParaRPr/>
          </a:p>
          <a:p>
            <a:pPr lvl="2"/>
            <a:r>
              <a:rPr lang="hu-HU" dirty="0" smtClean="0"/>
              <a:t>Fájl megosztás (DFS-R)</a:t>
            </a:r>
          </a:p>
          <a:p>
            <a:pPr lvl="1"/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Near</a:t>
            </a:r>
            <a:r>
              <a:rPr lang="hu-HU" dirty="0"/>
              <a:t> </a:t>
            </a:r>
            <a:r>
              <a:rPr lang="hu-HU" dirty="0" err="1" smtClean="0"/>
              <a:t>Me</a:t>
            </a:r>
            <a:r>
              <a:rPr lang="hu-HU" dirty="0" smtClean="0"/>
              <a:t> / Asztaltársaság</a:t>
            </a:r>
            <a:endParaRPr lang="hu-HU" dirty="0"/>
          </a:p>
          <a:p>
            <a:pPr lvl="2"/>
            <a:r>
              <a:rPr lang="hu-HU" dirty="0"/>
              <a:t>"Jelenlét” információk keresése és publikálása</a:t>
            </a:r>
          </a:p>
          <a:p>
            <a:pPr lvl="2"/>
            <a:r>
              <a:rPr lang="hu-HU" dirty="0"/>
              <a:t>Csak lokális </a:t>
            </a:r>
            <a:r>
              <a:rPr lang="hu-HU" dirty="0" smtClean="0"/>
              <a:t>alhálózatban</a:t>
            </a:r>
          </a:p>
          <a:p>
            <a:pPr lvl="1"/>
            <a:r>
              <a:rPr lang="hu-HU" dirty="0" smtClean="0"/>
              <a:t>Projection </a:t>
            </a:r>
            <a:r>
              <a:rPr lang="hu-HU" dirty="0" err="1" smtClean="0"/>
              <a:t>Sharing</a:t>
            </a:r>
            <a:r>
              <a:rPr lang="hu-HU" dirty="0" smtClean="0"/>
              <a:t> (</a:t>
            </a:r>
            <a:r>
              <a:rPr lang="hu-HU" dirty="0" err="1" smtClean="0"/>
              <a:t>netproj.exe</a:t>
            </a:r>
            <a:r>
              <a:rPr lang="hu-HU" dirty="0" smtClean="0"/>
              <a:t>)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P2P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LLMNR</a:t>
            </a:r>
            <a:endParaRPr/>
          </a:p>
          <a:p>
            <a:pPr lvl="1"/>
            <a:r>
              <a:rPr lang="hu-HU" dirty="0" err="1"/>
              <a:t>Link-Local</a:t>
            </a:r>
            <a:r>
              <a:rPr lang="hu-HU" dirty="0"/>
              <a:t> </a:t>
            </a:r>
            <a:r>
              <a:rPr lang="hu-HU" dirty="0" err="1"/>
              <a:t>Multicast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</a:t>
            </a:r>
            <a:r>
              <a:rPr lang="hu-HU" dirty="0" err="1" smtClean="0"/>
              <a:t>Resolution</a:t>
            </a:r>
            <a:endParaRPr lang="hu-HU" dirty="0" smtClean="0"/>
          </a:p>
          <a:p>
            <a:pPr lvl="1"/>
            <a:r>
              <a:rPr lang="hu-HU" dirty="0"/>
              <a:t>DNS / WINS kiszolgáló nélkül </a:t>
            </a:r>
            <a:r>
              <a:rPr lang="hu-HU" dirty="0" err="1" smtClean="0"/>
              <a:t>host-</a:t>
            </a:r>
            <a:r>
              <a:rPr lang="hu-HU" dirty="0" smtClean="0"/>
              <a:t> </a:t>
            </a:r>
            <a:r>
              <a:rPr lang="hu-HU" dirty="0"/>
              <a:t>és </a:t>
            </a:r>
            <a:r>
              <a:rPr lang="hu-HU" dirty="0" err="1"/>
              <a:t>NetBIOS</a:t>
            </a:r>
            <a:r>
              <a:rPr lang="hu-HU" dirty="0"/>
              <a:t> </a:t>
            </a:r>
            <a:r>
              <a:rPr lang="hu-HU" dirty="0" smtClean="0"/>
              <a:t>névfeloldás</a:t>
            </a:r>
          </a:p>
          <a:p>
            <a:pPr lvl="1"/>
            <a:r>
              <a:rPr lang="hu-HU" dirty="0" err="1" smtClean="0"/>
              <a:t>NetBIOS</a:t>
            </a:r>
            <a:r>
              <a:rPr lang="hu-HU" dirty="0" smtClean="0"/>
              <a:t> over TCP helyett</a:t>
            </a:r>
          </a:p>
          <a:p>
            <a:pPr lvl="1"/>
            <a:r>
              <a:rPr lang="hu-HU" dirty="0" smtClean="0"/>
              <a:t>A névfeloldási </a:t>
            </a:r>
            <a:r>
              <a:rPr lang="hu-HU" dirty="0" err="1" smtClean="0"/>
              <a:t>gyorsítótár</a:t>
            </a:r>
            <a:r>
              <a:rPr lang="hu-HU" dirty="0" smtClean="0"/>
              <a:t> elkülönítve a DNS-étől</a:t>
            </a:r>
          </a:p>
          <a:p>
            <a:pPr lvl="1"/>
            <a:r>
              <a:rPr lang="hu-HU" dirty="0" smtClean="0"/>
              <a:t>A DNS-kiszolgáló kiesésekor </a:t>
            </a:r>
            <a:r>
              <a:rPr lang="hu-HU" dirty="0"/>
              <a:t>az LLMNR </a:t>
            </a:r>
            <a:r>
              <a:rPr lang="hu-HU" dirty="0" smtClean="0"/>
              <a:t>átveszi </a:t>
            </a:r>
            <a:r>
              <a:rPr lang="hu-HU" dirty="0"/>
              <a:t>a DNS </a:t>
            </a:r>
            <a:r>
              <a:rPr lang="hu-HU" dirty="0" smtClean="0"/>
              <a:t>szerepét</a:t>
            </a:r>
          </a:p>
          <a:p>
            <a:pPr lvl="3"/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P2P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mtClean="0"/>
              <a:t>BITS peercaching</a:t>
            </a:r>
            <a:endParaRPr/>
          </a:p>
          <a:p>
            <a:pPr lvl="1"/>
            <a:r>
              <a:rPr lang="hu-HU" smtClean="0"/>
              <a:t>Background Intelligent Transfer Service</a:t>
            </a:r>
          </a:p>
          <a:p>
            <a:pPr lvl="1"/>
            <a:r>
              <a:rPr lang="hu-HU" smtClean="0"/>
              <a:t>Komplex, „okos” letöltésvezérlés</a:t>
            </a:r>
          </a:p>
          <a:p>
            <a:pPr lvl="2"/>
            <a:r>
              <a:rPr lang="hu-HU" smtClean="0"/>
              <a:t>pl. biztonsági frissítések &gt; WU/MU</a:t>
            </a:r>
          </a:p>
          <a:p>
            <a:pPr lvl="1"/>
            <a:r>
              <a:rPr lang="hu-HU" smtClean="0"/>
              <a:t>Alapból a BITS saját gépre dolgozik</a:t>
            </a:r>
          </a:p>
          <a:p>
            <a:pPr lvl="1"/>
            <a:r>
              <a:rPr lang="hu-HU" smtClean="0"/>
              <a:t>De a Csoportházirendben (helyben is) bekapcsolható a peercaching</a:t>
            </a:r>
          </a:p>
          <a:p>
            <a:pPr lvl="2"/>
            <a:r>
              <a:rPr lang="hu-HU" smtClean="0"/>
              <a:t>Elérhetővé válik a tartalom</a:t>
            </a:r>
          </a:p>
          <a:p>
            <a:pPr lvl="2"/>
            <a:r>
              <a:rPr lang="hu-HU" smtClean="0"/>
              <a:t>Sávszélesség/idő spórolás</a:t>
            </a:r>
          </a:p>
          <a:p>
            <a:pPr lvl="2"/>
            <a:r>
              <a:rPr lang="hu-HU" smtClean="0"/>
              <a:t>Kiszolgáló/kliens szerepkör</a:t>
            </a:r>
          </a:p>
          <a:p>
            <a:pPr lvl="1"/>
            <a:endParaRPr/>
          </a:p>
          <a:p>
            <a:endParaRPr lang="hu-HU" smtClean="0"/>
          </a:p>
          <a:p>
            <a:pPr lvl="3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P2P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Csoportházirendben teljes lefedés</a:t>
            </a:r>
            <a:endParaRPr/>
          </a:p>
          <a:p>
            <a:pPr lvl="1"/>
            <a:r>
              <a:rPr/>
              <a:t>Peer-to-Peer Services</a:t>
            </a:r>
          </a:p>
          <a:p>
            <a:pPr lvl="1"/>
            <a:r>
              <a:rPr smtClean="0"/>
              <a:t>Windows </a:t>
            </a:r>
            <a:r>
              <a:rPr/>
              <a:t>Meeting Space</a:t>
            </a:r>
          </a:p>
          <a:p>
            <a:pPr lvl="1"/>
            <a:r>
              <a:rPr/>
              <a:t>Projection Sharing</a:t>
            </a:r>
          </a:p>
          <a:p>
            <a:pPr lvl="1"/>
            <a:r>
              <a:rPr/>
              <a:t>File </a:t>
            </a:r>
            <a:r>
              <a:rPr smtClean="0"/>
              <a:t>Sharing</a:t>
            </a:r>
            <a:endParaRPr lang="hu-HU" dirty="0" smtClean="0"/>
          </a:p>
          <a:p>
            <a:pPr lvl="1"/>
            <a:r>
              <a:rPr lang="hu-HU" dirty="0" smtClean="0"/>
              <a:t>BITS opciók</a:t>
            </a:r>
          </a:p>
          <a:p>
            <a:r>
              <a:rPr lang="hu-HU" dirty="0" smtClean="0"/>
              <a:t>Helyi házirendben is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P2P</a:t>
            </a:r>
            <a:endParaRPr lang="hu-HU"/>
          </a:p>
        </p:txBody>
      </p:sp>
      <p:pic>
        <p:nvPicPr>
          <p:cNvPr id="13" name="Picture 9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rcRect l="6552" r="65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Tartalom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Network and Sharing Center</a:t>
            </a:r>
          </a:p>
          <a:p>
            <a:r>
              <a:rPr lang="hu-HU" smtClean="0"/>
              <a:t>P2P</a:t>
            </a:r>
            <a:endParaRPr lang="hu-HU"/>
          </a:p>
          <a:p>
            <a:r>
              <a:rPr lang="hu-HU" smtClean="0"/>
              <a:t>IPv6</a:t>
            </a:r>
          </a:p>
          <a:p>
            <a:r>
              <a:rPr lang="hu-HU"/>
              <a:t>Hálózati házirendek</a:t>
            </a:r>
            <a:endParaRPr lang="hu-HU" smtClean="0"/>
          </a:p>
          <a:p>
            <a:r>
              <a:rPr lang="hu-HU" smtClean="0"/>
              <a:t>Network Monitor 3.1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IPv6-IPv4 különbségek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85720" y="1643050"/>
          <a:ext cx="8429685" cy="457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409018">
                <a:tc>
                  <a:txBody>
                    <a:bodyPr/>
                    <a:lstStyle/>
                    <a:p>
                      <a:r>
                        <a:rPr lang="hu-HU" dirty="0" smtClean="0"/>
                        <a:t>Funkció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IPv4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IPv6</a:t>
                      </a:r>
                      <a:endParaRPr lang="hu-HU" dirty="0"/>
                    </a:p>
                  </a:txBody>
                  <a:tcPr/>
                </a:tc>
              </a:tr>
              <a:tr h="409018">
                <a:tc>
                  <a:txBody>
                    <a:bodyPr/>
                    <a:lstStyle/>
                    <a:p>
                      <a:r>
                        <a:rPr lang="hu-HU" dirty="0" smtClean="0"/>
                        <a:t>IP cím hossza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32 bit (4 bájt)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128 bit (16 bájt)</a:t>
                      </a:r>
                      <a:endParaRPr lang="hu-HU" dirty="0"/>
                    </a:p>
                  </a:txBody>
                  <a:tcPr/>
                </a:tc>
              </a:tr>
              <a:tr h="705976">
                <a:tc>
                  <a:txBody>
                    <a:bodyPr/>
                    <a:lstStyle/>
                    <a:p>
                      <a:r>
                        <a:rPr lang="hu-HU" dirty="0" smtClean="0"/>
                        <a:t>IP cím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192.168.1.1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2001:0:d5c7:a2ca:1c9d:7c6:ad7c:51b1</a:t>
                      </a:r>
                      <a:endParaRPr lang="hu-HU" dirty="0"/>
                    </a:p>
                  </a:txBody>
                  <a:tcPr/>
                </a:tc>
              </a:tr>
              <a:tr h="409018">
                <a:tc>
                  <a:txBody>
                    <a:bodyPr/>
                    <a:lstStyle/>
                    <a:p>
                      <a:r>
                        <a:rPr lang="hu-HU" dirty="0" smtClean="0"/>
                        <a:t>Változó</a:t>
                      </a:r>
                      <a:r>
                        <a:rPr lang="hu-HU" baseline="0" dirty="0" smtClean="0"/>
                        <a:t> alhálózati maszk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</a:t>
                      </a:r>
                      <a:endParaRPr lang="hu-HU" dirty="0"/>
                    </a:p>
                  </a:txBody>
                  <a:tcPr/>
                </a:tc>
              </a:tr>
              <a:tr h="409018">
                <a:tc>
                  <a:txBody>
                    <a:bodyPr/>
                    <a:lstStyle/>
                    <a:p>
                      <a:r>
                        <a:rPr lang="hu-HU" dirty="0" smtClean="0"/>
                        <a:t>Publikus címek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Globális</a:t>
                      </a:r>
                      <a:r>
                        <a:rPr lang="hu-HU" baseline="0" dirty="0" smtClean="0"/>
                        <a:t> címek</a:t>
                      </a:r>
                      <a:endParaRPr lang="hu-HU" dirty="0"/>
                    </a:p>
                  </a:txBody>
                  <a:tcPr/>
                </a:tc>
              </a:tr>
              <a:tr h="705976">
                <a:tc>
                  <a:txBody>
                    <a:bodyPr/>
                    <a:lstStyle/>
                    <a:p>
                      <a:r>
                        <a:rPr lang="hu-HU" dirty="0" smtClean="0"/>
                        <a:t>Privát címek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 (RFC 1918)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r>
                        <a:rPr lang="hu-HU" baseline="0" dirty="0" smtClean="0"/>
                        <a:t> (</a:t>
                      </a:r>
                      <a:r>
                        <a:rPr lang="hu-HU" baseline="0" dirty="0" err="1" smtClean="0"/>
                        <a:t>unique</a:t>
                      </a:r>
                      <a:r>
                        <a:rPr lang="hu-HU" baseline="0" dirty="0" smtClean="0"/>
                        <a:t> local és site-local)</a:t>
                      </a:r>
                      <a:endParaRPr lang="hu-HU" dirty="0"/>
                    </a:p>
                  </a:txBody>
                  <a:tcPr/>
                </a:tc>
              </a:tr>
              <a:tr h="705976">
                <a:tc>
                  <a:txBody>
                    <a:bodyPr/>
                    <a:lstStyle/>
                    <a:p>
                      <a:r>
                        <a:rPr lang="hu-HU" dirty="0" smtClean="0"/>
                        <a:t>Automatikus címek</a:t>
                      </a:r>
                      <a:r>
                        <a:rPr lang="hu-HU" baseline="0" dirty="0" smtClean="0"/>
                        <a:t> belső hálózaton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 (APIPA)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 (link-local címek)</a:t>
                      </a:r>
                      <a:endParaRPr lang="hu-HU" dirty="0"/>
                    </a:p>
                  </a:txBody>
                  <a:tcPr/>
                </a:tc>
              </a:tr>
              <a:tr h="409018">
                <a:tc>
                  <a:txBody>
                    <a:bodyPr/>
                    <a:lstStyle/>
                    <a:p>
                      <a:r>
                        <a:rPr lang="hu-HU" dirty="0" smtClean="0"/>
                        <a:t>Címosztályok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</a:t>
                      </a:r>
                      <a:endParaRPr lang="hu-HU" dirty="0"/>
                    </a:p>
                  </a:txBody>
                  <a:tcPr/>
                </a:tc>
              </a:tr>
              <a:tr h="409018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Broadcast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Igen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Nem, helyette </a:t>
                      </a:r>
                      <a:r>
                        <a:rPr lang="hu-HU" dirty="0" err="1" smtClean="0"/>
                        <a:t>multicast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IPv6-IPv4 különbségek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Szolgáltatások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785786" y="2214554"/>
          <a:ext cx="7572428" cy="376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55813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IPv4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IPv6</a:t>
                      </a:r>
                      <a:endParaRPr lang="hu-HU" sz="2800" dirty="0"/>
                    </a:p>
                  </a:txBody>
                  <a:tcPr/>
                </a:tc>
              </a:tr>
              <a:tr h="984935">
                <a:tc>
                  <a:txBody>
                    <a:bodyPr/>
                    <a:lstStyle/>
                    <a:p>
                      <a:r>
                        <a:rPr lang="hu-HU" dirty="0" smtClean="0"/>
                        <a:t>DHCPv4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Stateless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config</a:t>
                      </a:r>
                      <a:endParaRPr lang="hu-HU" baseline="0" dirty="0" smtClean="0"/>
                    </a:p>
                    <a:p>
                      <a:r>
                        <a:rPr lang="hu-HU" baseline="0" dirty="0" err="1" smtClean="0"/>
                        <a:t>Stateful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Config</a:t>
                      </a:r>
                      <a:r>
                        <a:rPr lang="hu-HU" baseline="0" dirty="0" smtClean="0"/>
                        <a:t>: DHCPv6</a:t>
                      </a:r>
                      <a:br>
                        <a:rPr lang="hu-HU" baseline="0" dirty="0" smtClean="0"/>
                      </a:br>
                      <a:r>
                        <a:rPr lang="hu-HU" baseline="0" dirty="0" smtClean="0"/>
                        <a:t>Windows Server 2008-ban</a:t>
                      </a:r>
                      <a:endParaRPr lang="hu-HU" dirty="0"/>
                    </a:p>
                  </a:txBody>
                  <a:tcPr/>
                </a:tc>
              </a:tr>
              <a:tr h="469109">
                <a:tc>
                  <a:txBody>
                    <a:bodyPr/>
                    <a:lstStyle/>
                    <a:p>
                      <a:r>
                        <a:rPr lang="hu-HU" dirty="0" smtClean="0"/>
                        <a:t>ICMP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ICMPv6, </a:t>
                      </a:r>
                      <a:r>
                        <a:rPr lang="hu-HU" dirty="0" err="1" smtClean="0"/>
                        <a:t>Neighbor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Solicitation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Neighbor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Advertisement</a:t>
                      </a:r>
                      <a:r>
                        <a:rPr lang="hu-HU" baseline="0" dirty="0" smtClean="0"/>
                        <a:t>, </a:t>
                      </a:r>
                      <a:endParaRPr lang="hu-HU" dirty="0"/>
                    </a:p>
                  </a:txBody>
                  <a:tcPr/>
                </a:tc>
              </a:tr>
              <a:tr h="469109">
                <a:tc>
                  <a:txBody>
                    <a:bodyPr/>
                    <a:lstStyle/>
                    <a:p>
                      <a:r>
                        <a:rPr lang="hu-HU" dirty="0" smtClean="0"/>
                        <a:t>IGMP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Link-local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Multicast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Name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Resolution</a:t>
                      </a:r>
                      <a:r>
                        <a:rPr lang="hu-HU" baseline="0" dirty="0" smtClean="0"/>
                        <a:t> (LLMNR)</a:t>
                      </a:r>
                      <a:endParaRPr lang="hu-HU" dirty="0"/>
                    </a:p>
                  </a:txBody>
                  <a:tcPr/>
                </a:tc>
              </a:tr>
              <a:tr h="469109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NetBIOS</a:t>
                      </a:r>
                      <a:r>
                        <a:rPr lang="hu-HU" dirty="0" smtClean="0"/>
                        <a:t> over</a:t>
                      </a:r>
                      <a:r>
                        <a:rPr lang="hu-HU" baseline="0" dirty="0" smtClean="0"/>
                        <a:t> TCP/IP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LLNMR</a:t>
                      </a:r>
                      <a:endParaRPr lang="hu-HU" dirty="0"/>
                    </a:p>
                  </a:txBody>
                  <a:tcPr/>
                </a:tc>
              </a:tr>
              <a:tr h="469109">
                <a:tc>
                  <a:txBody>
                    <a:bodyPr/>
                    <a:lstStyle/>
                    <a:p>
                      <a:r>
                        <a:rPr lang="hu-HU" dirty="0" smtClean="0"/>
                        <a:t>ARP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Neighbor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Discovery</a:t>
                      </a:r>
                      <a:r>
                        <a:rPr lang="hu-HU" baseline="0" dirty="0" smtClean="0"/>
                        <a:t> (</a:t>
                      </a:r>
                      <a:r>
                        <a:rPr lang="hu-HU" baseline="0" dirty="0" err="1" smtClean="0"/>
                        <a:t>Multicast</a:t>
                      </a:r>
                      <a:r>
                        <a:rPr lang="hu-HU" baseline="0" dirty="0" smtClean="0"/>
                        <a:t>)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IPv6 újdonságok a Vistában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5314957" cy="5133975"/>
          </a:xfrm>
        </p:spPr>
        <p:txBody>
          <a:bodyPr>
            <a:normAutofit/>
          </a:bodyPr>
          <a:lstStyle/>
          <a:p>
            <a:r>
              <a:rPr lang="hu-HU" dirty="0" err="1" smtClean="0"/>
              <a:t>Dual</a:t>
            </a:r>
            <a:r>
              <a:rPr lang="hu-HU" dirty="0" smtClean="0"/>
              <a:t> IP,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stack</a:t>
            </a:r>
            <a:endParaRPr lang="hu-HU" dirty="0" smtClean="0"/>
          </a:p>
          <a:p>
            <a:r>
              <a:rPr lang="hu-HU" dirty="0" smtClean="0"/>
              <a:t>Egyszerre is használható, IPv6 előnyben</a:t>
            </a:r>
          </a:p>
          <a:p>
            <a:r>
              <a:rPr lang="hu-HU" dirty="0" smtClean="0"/>
              <a:t>DHCP, DNS, VPN, stb. támogatása</a:t>
            </a:r>
          </a:p>
          <a:p>
            <a:r>
              <a:rPr lang="hu-HU" dirty="0" err="1" smtClean="0"/>
              <a:t>Netsh</a:t>
            </a:r>
            <a:r>
              <a:rPr lang="hu-HU" dirty="0" smtClean="0"/>
              <a:t> &gt; </a:t>
            </a:r>
            <a:br>
              <a:rPr lang="hu-HU" dirty="0" smtClean="0"/>
            </a:br>
            <a:r>
              <a:rPr lang="hu-HU" dirty="0" smtClean="0"/>
              <a:t>teljes IPv6</a:t>
            </a:r>
            <a:r>
              <a:rPr lang="hu-HU" dirty="0"/>
              <a:t> </a:t>
            </a:r>
            <a:r>
              <a:rPr lang="hu-HU" dirty="0" smtClean="0"/>
              <a:t>lefedettség</a:t>
            </a:r>
          </a:p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9045" y="3054405"/>
            <a:ext cx="3364955" cy="380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IPv6 újdonságok a Vistában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Megnövelt biztonság</a:t>
            </a:r>
          </a:p>
          <a:p>
            <a:pPr lvl="2"/>
            <a:r>
              <a:rPr lang="hu-HU" dirty="0" smtClean="0"/>
              <a:t>IPv6 a Windows Tűzfalban</a:t>
            </a:r>
            <a:endParaRPr lang="hu-HU" dirty="0"/>
          </a:p>
          <a:p>
            <a:pPr lvl="2"/>
            <a:r>
              <a:rPr lang="hu-HU" dirty="0" smtClean="0"/>
              <a:t>Teljes </a:t>
            </a:r>
            <a:r>
              <a:rPr lang="hu-HU" dirty="0" err="1" smtClean="0"/>
              <a:t>IPSec</a:t>
            </a:r>
            <a:r>
              <a:rPr lang="hu-HU" dirty="0" smtClean="0"/>
              <a:t> </a:t>
            </a:r>
            <a:r>
              <a:rPr lang="hu-HU" dirty="0"/>
              <a:t>támogatás </a:t>
            </a:r>
            <a:r>
              <a:rPr lang="hu-HU" dirty="0" smtClean="0"/>
              <a:t>(Vista, WS08)</a:t>
            </a:r>
          </a:p>
          <a:p>
            <a:pPr lvl="2"/>
            <a:r>
              <a:rPr lang="hu-HU" dirty="0" smtClean="0"/>
              <a:t>Különbségek </a:t>
            </a:r>
            <a:r>
              <a:rPr lang="hu-HU" dirty="0"/>
              <a:t>„lefelé</a:t>
            </a:r>
            <a:r>
              <a:rPr lang="hu-HU" dirty="0" smtClean="0"/>
              <a:t>” – IKE/adattitkosítás megoldott</a:t>
            </a:r>
            <a:endParaRPr lang="hu-HU" dirty="0"/>
          </a:p>
          <a:p>
            <a:pPr lvl="2"/>
            <a:r>
              <a:rPr lang="hu-HU" dirty="0" err="1" smtClean="0"/>
              <a:t>QoS</a:t>
            </a:r>
            <a:r>
              <a:rPr lang="hu-HU" dirty="0" smtClean="0"/>
              <a:t> támogatás</a:t>
            </a:r>
          </a:p>
          <a:p>
            <a:pPr lvl="2"/>
            <a:r>
              <a:rPr lang="hu-HU" dirty="0" smtClean="0"/>
              <a:t>PPPv6</a:t>
            </a:r>
          </a:p>
          <a:p>
            <a:pPr lvl="1"/>
            <a:r>
              <a:rPr lang="hu-HU" dirty="0" err="1" smtClean="0"/>
              <a:t>Neighbor</a:t>
            </a:r>
            <a:r>
              <a:rPr lang="hu-HU" dirty="0" smtClean="0"/>
              <a:t> </a:t>
            </a:r>
            <a:r>
              <a:rPr lang="hu-HU" dirty="0" err="1" smtClean="0"/>
              <a:t>Discovery</a:t>
            </a:r>
            <a:r>
              <a:rPr lang="hu-HU" dirty="0" smtClean="0"/>
              <a:t> protokoll</a:t>
            </a:r>
          </a:p>
          <a:p>
            <a:pPr lvl="2"/>
            <a:r>
              <a:rPr lang="hu-HU" dirty="0" smtClean="0"/>
              <a:t>ICMPv6 része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 smtClean="0"/>
              <a:t>broadcast</a:t>
            </a:r>
            <a:r>
              <a:rPr lang="hu-HU" dirty="0" smtClean="0"/>
              <a:t> ARP hívások + </a:t>
            </a:r>
            <a:r>
              <a:rPr/>
              <a:t>ICMPv4 Router </a:t>
            </a:r>
            <a:r>
              <a:rPr smtClean="0"/>
              <a:t>Discovery </a:t>
            </a:r>
            <a:r>
              <a:rPr lang="hu-HU" dirty="0" smtClean="0"/>
              <a:t>/ </a:t>
            </a:r>
            <a:r>
              <a:rPr smtClean="0"/>
              <a:t>Redirect </a:t>
            </a:r>
            <a:r>
              <a:rPr lang="hu-HU" dirty="0" smtClean="0"/>
              <a:t>helyett</a:t>
            </a:r>
          </a:p>
          <a:p>
            <a:pPr lvl="2"/>
            <a:r>
              <a:rPr lang="hu-HU" dirty="0" smtClean="0"/>
              <a:t>Adatkapcsolati rétegben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Hálózati házirendek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45" y="1533525"/>
            <a:ext cx="4643470" cy="5133975"/>
          </a:xfrm>
        </p:spPr>
        <p:txBody>
          <a:bodyPr>
            <a:normAutofit/>
          </a:bodyPr>
          <a:lstStyle/>
          <a:p>
            <a:r>
              <a:rPr lang="hu-HU" smtClean="0"/>
              <a:t>Vezetékes opciók</a:t>
            </a:r>
          </a:p>
          <a:p>
            <a:pPr lvl="1"/>
            <a:r>
              <a:rPr lang="hu-HU" smtClean="0"/>
              <a:t>Security Settings</a:t>
            </a:r>
          </a:p>
          <a:p>
            <a:pPr lvl="1"/>
            <a:r>
              <a:rPr lang="hu-HU" smtClean="0"/>
              <a:t>W2K3: sémabővítés után*</a:t>
            </a:r>
            <a:endParaRPr lang="hu-HU"/>
          </a:p>
          <a:p>
            <a:pPr lvl="1"/>
            <a:r>
              <a:rPr lang="hu-HU" smtClean="0"/>
              <a:t>Csak számítógépeknek </a:t>
            </a:r>
          </a:p>
          <a:p>
            <a:pPr lvl="1"/>
            <a:r>
              <a:rPr lang="hu-HU" smtClean="0"/>
              <a:t>Csak Vista/WS08</a:t>
            </a:r>
          </a:p>
          <a:p>
            <a:pPr lvl="1"/>
            <a:r>
              <a:rPr lang="hu-HU" smtClean="0"/>
              <a:t>IEE 802.1x hitelesítés</a:t>
            </a:r>
          </a:p>
          <a:p>
            <a:pPr lvl="2"/>
            <a:endParaRPr lang="hu-HU" smtClean="0"/>
          </a:p>
          <a:p>
            <a:pPr lvl="1"/>
            <a:endParaRPr lang="hu-HU" smtClean="0"/>
          </a:p>
          <a:p>
            <a:pPr lvl="1"/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i="1" smtClean="0">
                <a:solidFill>
                  <a:srgbClr val="FFC000"/>
                </a:solidFill>
                <a:latin typeface="+mj-lt"/>
              </a:rPr>
              <a:t>http://technet.microsoft.com/en-us/library/bb727029.aspx</a:t>
            </a:r>
            <a:endParaRPr lang="hu-HU" i="1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Picture 4" descr="wi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11749"/>
            <a:ext cx="4008448" cy="49319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Hálózati házirendek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45" y="1533525"/>
            <a:ext cx="4643470" cy="5133975"/>
          </a:xfrm>
        </p:spPr>
        <p:txBody>
          <a:bodyPr>
            <a:normAutofit/>
          </a:bodyPr>
          <a:lstStyle/>
          <a:p>
            <a:r>
              <a:rPr lang="hu-HU" smtClean="0"/>
              <a:t>Vezetéknélküli opciók</a:t>
            </a:r>
          </a:p>
          <a:p>
            <a:pPr lvl="1"/>
            <a:r>
              <a:rPr lang="hu-HU" smtClean="0"/>
              <a:t>1-3. ua. mint az előzőnél</a:t>
            </a:r>
          </a:p>
          <a:p>
            <a:pPr lvl="1"/>
            <a:r>
              <a:rPr lang="hu-HU" smtClean="0"/>
              <a:t>Külön XP/Vista házirend</a:t>
            </a:r>
          </a:p>
          <a:p>
            <a:pPr lvl="1"/>
            <a:r>
              <a:rPr lang="hu-HU" smtClean="0"/>
              <a:t>Kapcsolódási és biztonsági opciók</a:t>
            </a:r>
          </a:p>
          <a:p>
            <a:pPr lvl="2"/>
            <a:endParaRPr lang="hu-HU" smtClean="0"/>
          </a:p>
          <a:p>
            <a:pPr lvl="1"/>
            <a:endParaRPr lang="hu-HU" smtClean="0"/>
          </a:p>
          <a:p>
            <a:pPr lvl="1"/>
            <a:endParaRPr lang="hu-HU"/>
          </a:p>
        </p:txBody>
      </p:sp>
      <p:pic>
        <p:nvPicPr>
          <p:cNvPr id="7" name="Picture 6" descr="wirel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4099595" cy="493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Hálózati házirendek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44" y="1533525"/>
            <a:ext cx="8572559" cy="5133975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Policy-based</a:t>
            </a:r>
            <a:r>
              <a:rPr lang="hu-HU" dirty="0" smtClean="0"/>
              <a:t> </a:t>
            </a:r>
            <a:r>
              <a:rPr lang="hu-HU" dirty="0" err="1" smtClean="0"/>
              <a:t>QoS</a:t>
            </a:r>
            <a:endParaRPr lang="hu-HU" dirty="0" smtClean="0"/>
          </a:p>
          <a:p>
            <a:pPr lvl="1"/>
            <a:r>
              <a:rPr lang="hu-HU" dirty="0" smtClean="0"/>
              <a:t>Hálózati forgalom szabályozása</a:t>
            </a:r>
          </a:p>
          <a:p>
            <a:pPr lvl="1"/>
            <a:r>
              <a:rPr lang="hu-HU" dirty="0" smtClean="0"/>
              <a:t>Csoportházirendből szerkeszthető</a:t>
            </a:r>
          </a:p>
          <a:p>
            <a:r>
              <a:rPr lang="hu-HU" dirty="0" smtClean="0"/>
              <a:t>Feltételek:</a:t>
            </a:r>
          </a:p>
          <a:p>
            <a:pPr lvl="1"/>
            <a:r>
              <a:rPr lang="hu-HU" dirty="0" smtClean="0"/>
              <a:t>Alkalmazás</a:t>
            </a:r>
          </a:p>
          <a:p>
            <a:pPr lvl="1"/>
            <a:r>
              <a:rPr lang="hu-HU" dirty="0" smtClean="0"/>
              <a:t>IP</a:t>
            </a:r>
          </a:p>
          <a:p>
            <a:pPr lvl="1"/>
            <a:r>
              <a:rPr lang="hu-HU" dirty="0" smtClean="0"/>
              <a:t>Port</a:t>
            </a:r>
          </a:p>
          <a:p>
            <a:pPr lvl="1"/>
            <a:r>
              <a:rPr lang="hu-HU" dirty="0" smtClean="0"/>
              <a:t>Szolgáltatás</a:t>
            </a:r>
          </a:p>
          <a:p>
            <a:r>
              <a:rPr lang="hu-HU" dirty="0" smtClean="0"/>
              <a:t>Sorrendiség a </a:t>
            </a:r>
            <a:r>
              <a:rPr lang="hu-HU" dirty="0" err="1" smtClean="0"/>
              <a:t>GP-hez</a:t>
            </a:r>
            <a:r>
              <a:rPr lang="hu-HU" dirty="0" smtClean="0"/>
              <a:t> hasonló</a:t>
            </a:r>
          </a:p>
          <a:p>
            <a:r>
              <a:rPr lang="hu-HU" dirty="0" smtClean="0"/>
              <a:t>Csak kifelé szűr</a:t>
            </a:r>
          </a:p>
          <a:p>
            <a:pPr lvl="2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Hálózati házirendek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A felügyeleti sablonokban</a:t>
            </a:r>
            <a:endParaRPr lang="hu-HU"/>
          </a:p>
        </p:txBody>
      </p:sp>
      <p:pic>
        <p:nvPicPr>
          <p:cNvPr id="5" name="Kép 4" descr="network polic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3823985" cy="3203879"/>
          </a:xfrm>
          <a:prstGeom prst="rect">
            <a:avLst/>
          </a:prstGeom>
        </p:spPr>
      </p:pic>
      <p:sp>
        <p:nvSpPr>
          <p:cNvPr id="6" name="Kép helye 5"/>
          <p:cNvSpPr>
            <a:spLocks noGrp="1"/>
          </p:cNvSpPr>
          <p:nvPr>
            <p:ph type="pic" sz="quarter" idx="10"/>
          </p:nvPr>
        </p:nvSpPr>
        <p:spPr>
          <a:xfrm>
            <a:off x="428596" y="642918"/>
            <a:ext cx="3708000" cy="2919600"/>
          </a:xfrm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Hálózati forgalomelemző eszköz</a:t>
            </a:r>
          </a:p>
          <a:p>
            <a:pPr lvl="1"/>
            <a:r>
              <a:rPr lang="hu-HU" dirty="0" smtClean="0"/>
              <a:t>Megszerzi, megmutatja, elemzi, elmenti és beolvassa a hálózati kártyáink bitszintű forgalmát / a hálózati csomagokat</a:t>
            </a:r>
          </a:p>
          <a:p>
            <a:pPr lvl="1"/>
            <a:r>
              <a:rPr lang="hu-HU" dirty="0" smtClean="0"/>
              <a:t>Közel a hardverhez, az NDIS „szinten” dolgozik</a:t>
            </a:r>
          </a:p>
          <a:p>
            <a:r>
              <a:rPr lang="hu-HU" dirty="0" smtClean="0"/>
              <a:t>Mire jó?</a:t>
            </a:r>
          </a:p>
          <a:p>
            <a:pPr lvl="1"/>
            <a:r>
              <a:rPr lang="hu-HU" dirty="0" smtClean="0"/>
              <a:t>Hálózati hibák megoldására</a:t>
            </a:r>
          </a:p>
          <a:p>
            <a:pPr lvl="1"/>
            <a:r>
              <a:rPr lang="hu-HU" dirty="0" smtClean="0"/>
              <a:t>Biztonsági problémák kiderítésére</a:t>
            </a:r>
          </a:p>
          <a:p>
            <a:pPr lvl="1"/>
            <a:r>
              <a:rPr lang="hu-HU" dirty="0" smtClean="0"/>
              <a:t>Portok, protokollok, kiszolgálók, stb. megfigyelésére</a:t>
            </a:r>
          </a:p>
          <a:p>
            <a:pPr lvl="1"/>
            <a:endParaRPr/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Egyidős a WfW-al (~1990)</a:t>
            </a:r>
          </a:p>
          <a:p>
            <a:r>
              <a:rPr lang="hu-HU" smtClean="0"/>
              <a:t>A 2.1-es verzió után leállították</a:t>
            </a:r>
          </a:p>
          <a:p>
            <a:r>
              <a:rPr lang="hu-HU" smtClean="0"/>
              <a:t>Jelenleg &gt; 3.1 (Vista kompatibilis)</a:t>
            </a:r>
          </a:p>
          <a:p>
            <a:pPr lvl="1"/>
            <a:r>
              <a:rPr lang="hu-HU" smtClean="0"/>
              <a:t>NM 3.2 béta &gt; Windows 2008</a:t>
            </a:r>
          </a:p>
          <a:p>
            <a:pPr lvl="1"/>
            <a:r>
              <a:rPr lang="hu-HU" smtClean="0"/>
              <a:t>x86 és x64 is</a:t>
            </a:r>
          </a:p>
          <a:p>
            <a:r>
              <a:rPr lang="hu-HU" smtClean="0"/>
              <a:t>Ma már viszonylag egyszerű a használni</a:t>
            </a:r>
            <a:endParaRPr/>
          </a:p>
          <a:p>
            <a:r>
              <a:rPr lang="hu-HU" smtClean="0"/>
              <a:t>Gyors, látványos, sok az automatizmus</a:t>
            </a:r>
          </a:p>
          <a:p>
            <a:r>
              <a:rPr lang="hu-HU" smtClean="0"/>
              <a:t>Frissítés: WU/MU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pic>
        <p:nvPicPr>
          <p:cNvPr id="4" name="Rectangle 11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527798" cy="47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65082" y="6248409"/>
            <a:ext cx="8648700" cy="6096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96875" marR="0" lvl="0" indent="-396875" algn="ctr" defTabSz="914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hu-HU" sz="3600" kern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Segoe"/>
              </a:rPr>
              <a:t>Egységes, központosított felület</a:t>
            </a:r>
            <a:endParaRPr kumimoji="0" lang="hu-HU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91000"/>
                  </a:prst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Pillanatfelvétel</a:t>
            </a:r>
          </a:p>
          <a:p>
            <a:pPr lvl="1"/>
            <a:r>
              <a:rPr lang="hu-HU" dirty="0" smtClean="0"/>
              <a:t>Több, szimultán hálózati interfész</a:t>
            </a:r>
            <a:endParaRPr/>
          </a:p>
          <a:p>
            <a:pPr lvl="1"/>
            <a:r>
              <a:rPr lang="hu-HU" dirty="0" err="1" smtClean="0"/>
              <a:t>Nyomonkövethető</a:t>
            </a:r>
            <a:r>
              <a:rPr lang="hu-HU" dirty="0" smtClean="0"/>
              <a:t> hálózattípusok</a:t>
            </a:r>
          </a:p>
          <a:p>
            <a:pPr lvl="2"/>
            <a:r>
              <a:rPr lang="hu-HU" dirty="0" smtClean="0"/>
              <a:t>Vezetékes NIC, </a:t>
            </a:r>
            <a:r>
              <a:rPr lang="hu-HU" dirty="0" err="1" smtClean="0"/>
              <a:t>wireless</a:t>
            </a:r>
            <a:r>
              <a:rPr lang="hu-HU" dirty="0" smtClean="0"/>
              <a:t> monitor, RAS </a:t>
            </a:r>
            <a:r>
              <a:rPr lang="hu-HU" dirty="0" err="1" smtClean="0"/>
              <a:t>trace</a:t>
            </a:r>
            <a:endParaRPr/>
          </a:p>
          <a:p>
            <a:pPr lvl="1"/>
            <a:r>
              <a:rPr lang="hu-HU" dirty="0"/>
              <a:t>Lokális vagy </a:t>
            </a:r>
            <a:r>
              <a:rPr lang="hu-HU" dirty="0" err="1" smtClean="0"/>
              <a:t>promiscous</a:t>
            </a:r>
            <a:endParaRPr lang="hu-HU" dirty="0"/>
          </a:p>
          <a:p>
            <a:pPr lvl="1"/>
            <a:r>
              <a:rPr lang="hu-HU" dirty="0" smtClean="0"/>
              <a:t>Majdnem </a:t>
            </a:r>
            <a:r>
              <a:rPr smtClean="0"/>
              <a:t>real-time </a:t>
            </a:r>
            <a:r>
              <a:rPr lang="hu-HU" dirty="0" smtClean="0"/>
              <a:t>megjelenítés</a:t>
            </a:r>
            <a:endParaRPr/>
          </a:p>
          <a:p>
            <a:pPr lvl="1"/>
            <a:r>
              <a:rPr lang="hu-HU" dirty="0" smtClean="0"/>
              <a:t>A </a:t>
            </a:r>
            <a:r>
              <a:rPr smtClean="0"/>
              <a:t>Capture/Display </a:t>
            </a:r>
            <a:r>
              <a:rPr lang="hu-HU" dirty="0" smtClean="0"/>
              <a:t>szűrőket menetközben is élesíthetjük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929330"/>
            <a:ext cx="5715000" cy="7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743981" cy="5133975"/>
          </a:xfrm>
        </p:spPr>
        <p:txBody>
          <a:bodyPr>
            <a:normAutofit/>
          </a:bodyPr>
          <a:lstStyle/>
          <a:p>
            <a:r>
              <a:rPr lang="hu-HU" smtClean="0"/>
              <a:t>Szűrés</a:t>
            </a:r>
          </a:p>
          <a:p>
            <a:pPr lvl="1"/>
            <a:r>
              <a:rPr lang="hu-HU" smtClean="0"/>
              <a:t>Felvétel, </a:t>
            </a:r>
            <a:br>
              <a:rPr lang="hu-HU" smtClean="0"/>
            </a:br>
            <a:r>
              <a:rPr lang="hu-HU" smtClean="0"/>
              <a:t>megjelenítés, </a:t>
            </a:r>
            <a:br>
              <a:rPr lang="hu-HU" smtClean="0"/>
            </a:br>
            <a:r>
              <a:rPr lang="hu-HU" smtClean="0"/>
              <a:t>színkódok</a:t>
            </a:r>
            <a:endParaRPr/>
          </a:p>
          <a:p>
            <a:pPr lvl="1"/>
            <a:r>
              <a:rPr/>
              <a:t>Standard </a:t>
            </a:r>
            <a:r>
              <a:rPr lang="hu-HU" smtClean="0"/>
              <a:t>és </a:t>
            </a:r>
            <a:br>
              <a:rPr lang="hu-HU" smtClean="0"/>
            </a:br>
            <a:r>
              <a:rPr lang="hu-HU" smtClean="0"/>
              <a:t>„jobb-gombos” </a:t>
            </a:r>
            <a:br>
              <a:rPr lang="hu-HU" smtClean="0"/>
            </a:br>
            <a:r>
              <a:rPr lang="hu-HU" smtClean="0"/>
              <a:t>szűrők</a:t>
            </a:r>
            <a:endParaRPr/>
          </a:p>
          <a:p>
            <a:pPr lvl="1"/>
            <a:r>
              <a:rPr lang="hu-HU" smtClean="0"/>
              <a:t>Manuálisan variálható + </a:t>
            </a:r>
            <a:r>
              <a:rPr smtClean="0"/>
              <a:t>Intelli</a:t>
            </a:r>
            <a:r>
              <a:rPr lang="hu-HU" smtClean="0"/>
              <a:t>S</a:t>
            </a:r>
            <a:r>
              <a:rPr smtClean="0"/>
              <a:t>ense</a:t>
            </a:r>
            <a:endParaRPr lang="hu-HU" smtClean="0"/>
          </a:p>
          <a:p>
            <a:pPr lvl="1"/>
            <a:r>
              <a:rPr lang="hu-HU" smtClean="0"/>
              <a:t>Boolean műveletek</a:t>
            </a:r>
            <a:endParaRPr/>
          </a:p>
          <a:p>
            <a:pPr lvl="1"/>
            <a:r>
              <a:rPr lang="hu-HU" smtClean="0"/>
              <a:t>Apply, History, Verify…</a:t>
            </a: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495800" cy="278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/>
              <a:t>Csoportosítás</a:t>
            </a:r>
          </a:p>
          <a:p>
            <a:pPr lvl="1"/>
            <a:r>
              <a:rPr lang="hu-HU" smtClean="0"/>
              <a:t>Nagyon hasznos</a:t>
            </a:r>
          </a:p>
          <a:p>
            <a:pPr lvl="1"/>
            <a:r>
              <a:rPr lang="hu-HU" smtClean="0"/>
              <a:t>Alapértelmezés </a:t>
            </a:r>
            <a:br>
              <a:rPr lang="hu-HU" smtClean="0"/>
            </a:br>
            <a:r>
              <a:rPr lang="hu-HU" smtClean="0"/>
              <a:t>szerint nincs </a:t>
            </a:r>
            <a:br>
              <a:rPr lang="hu-HU" smtClean="0"/>
            </a:br>
            <a:r>
              <a:rPr lang="hu-HU" smtClean="0"/>
              <a:t>bekapcsolva</a:t>
            </a:r>
            <a:endParaRPr lang="hu-HU"/>
          </a:p>
          <a:p>
            <a:pPr lvl="1"/>
            <a:r>
              <a:rPr lang="hu-HU" smtClean="0"/>
              <a:t>Tools\Options</a:t>
            </a:r>
            <a:br>
              <a:rPr lang="hu-HU" smtClean="0"/>
            </a:br>
            <a:r>
              <a:rPr lang="hu-HU" smtClean="0"/>
              <a:t>\Capture</a:t>
            </a:r>
            <a:endParaRPr lang="hu-HU"/>
          </a:p>
          <a:p>
            <a:r>
              <a:rPr lang="hu-HU" smtClean="0"/>
              <a:t>Aliases</a:t>
            </a:r>
          </a:p>
          <a:p>
            <a:pPr lvl="1"/>
            <a:r>
              <a:rPr lang="hu-HU" smtClean="0"/>
              <a:t>A beépített névfeloldás mellett tetszőleges manuális elnevezés</a:t>
            </a:r>
            <a:endParaRPr lang="hu-HU"/>
          </a:p>
        </p:txBody>
      </p:sp>
      <p:pic>
        <p:nvPicPr>
          <p:cNvPr id="5" name="Picture 4" descr="networkcon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643050"/>
            <a:ext cx="4291672" cy="34290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Nmcap.exe = parancsssor</a:t>
            </a:r>
          </a:p>
          <a:p>
            <a:pPr lvl="1"/>
            <a:r>
              <a:rPr lang="hu-HU" smtClean="0"/>
              <a:t>Szkriptelhető, flexibilisebb </a:t>
            </a:r>
            <a:br>
              <a:rPr lang="hu-HU" smtClean="0"/>
            </a:br>
            <a:r>
              <a:rPr lang="hu-HU" smtClean="0"/>
              <a:t>mint az UI</a:t>
            </a:r>
            <a:endParaRPr/>
          </a:p>
          <a:p>
            <a:pPr lvl="1"/>
            <a:r>
              <a:rPr lang="hu-HU" smtClean="0"/>
              <a:t>Felvétel triggerek </a:t>
            </a:r>
            <a:br>
              <a:rPr lang="hu-HU" smtClean="0"/>
            </a:br>
            <a:r>
              <a:rPr lang="hu-HU" smtClean="0"/>
              <a:t>indítása/megállítása</a:t>
            </a:r>
            <a:endParaRPr/>
          </a:p>
          <a:p>
            <a:pPr lvl="1"/>
            <a:r>
              <a:rPr lang="hu-HU" smtClean="0"/>
              <a:t>Teljesítménybarát</a:t>
            </a:r>
          </a:p>
          <a:p>
            <a:r>
              <a:rPr lang="hu-HU" smtClean="0"/>
              <a:t>Parser-ek</a:t>
            </a:r>
          </a:p>
          <a:p>
            <a:pPr lvl="1"/>
            <a:r>
              <a:rPr lang="hu-HU" smtClean="0"/>
              <a:t>Értelmező, elemző csomag</a:t>
            </a:r>
          </a:p>
          <a:p>
            <a:pPr lvl="1"/>
            <a:r>
              <a:rPr smtClean="0"/>
              <a:t>Network </a:t>
            </a:r>
            <a:r>
              <a:rPr/>
              <a:t>Parsing Language </a:t>
            </a:r>
            <a:endParaRPr lang="hu-HU" smtClean="0"/>
          </a:p>
          <a:p>
            <a:pPr lvl="2"/>
            <a:r>
              <a:rPr lang="hu-HU" smtClean="0"/>
              <a:t>Speciális nyelv, inside </a:t>
            </a:r>
            <a:br>
              <a:rPr lang="hu-HU" smtClean="0"/>
            </a:br>
            <a:r>
              <a:rPr lang="hu-HU" smtClean="0"/>
              <a:t>megtekinthető, biztonságos</a:t>
            </a:r>
            <a:endParaRPr lang="hu-HU"/>
          </a:p>
        </p:txBody>
      </p:sp>
      <p:pic>
        <p:nvPicPr>
          <p:cNvPr id="4" name="Picture 3" descr="parser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05" y="1571612"/>
            <a:ext cx="2740851" cy="51205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Network Monitor 3.1</a:t>
            </a:r>
            <a:endParaRPr lang="hu-HU"/>
          </a:p>
        </p:txBody>
      </p:sp>
      <p:pic>
        <p:nvPicPr>
          <p:cNvPr id="6" name="Picture Placeholder 5" descr="networkconv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35" b="735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Tartalom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Network and Sharing Center</a:t>
            </a:r>
          </a:p>
          <a:p>
            <a:r>
              <a:rPr lang="hu-HU" smtClean="0"/>
              <a:t>P2P</a:t>
            </a:r>
            <a:endParaRPr lang="hu-HU"/>
          </a:p>
          <a:p>
            <a:r>
              <a:rPr lang="hu-HU" smtClean="0"/>
              <a:t>IPv6 a Vistában</a:t>
            </a:r>
          </a:p>
          <a:p>
            <a:r>
              <a:rPr lang="hu-HU"/>
              <a:t>Hálózati házirendek</a:t>
            </a:r>
            <a:endParaRPr lang="hu-HU" smtClean="0"/>
          </a:p>
          <a:p>
            <a:r>
              <a:rPr lang="hu-HU" smtClean="0"/>
              <a:t>Network Monitor 3.1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Kezdés 14:30-kor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Függelék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P2P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Peer-to-peer támogatás a Vistában</a:t>
            </a:r>
          </a:p>
          <a:p>
            <a:pPr lvl="1"/>
            <a:r>
              <a:rPr lang="hu-HU" smtClean="0"/>
              <a:t>Dedikált </a:t>
            </a:r>
            <a:r>
              <a:rPr smtClean="0"/>
              <a:t>AP</a:t>
            </a:r>
            <a:r>
              <a:rPr lang="hu-HU" smtClean="0"/>
              <a:t>I + </a:t>
            </a:r>
            <a:r>
              <a:rPr smtClean="0"/>
              <a:t>PNRP </a:t>
            </a:r>
            <a:r>
              <a:rPr/>
              <a:t>Service (pnrpsvc) </a:t>
            </a:r>
            <a:r>
              <a:rPr lang="hu-HU" smtClean="0"/>
              <a:t>+ </a:t>
            </a:r>
            <a:r>
              <a:rPr smtClean="0"/>
              <a:t>Peer </a:t>
            </a:r>
            <a:r>
              <a:rPr/>
              <a:t>Name Resolution Protocol (PNRP)</a:t>
            </a:r>
          </a:p>
          <a:p>
            <a:r>
              <a:rPr lang="hu-HU" smtClean="0"/>
              <a:t>Vistában újraírt változat</a:t>
            </a:r>
          </a:p>
          <a:p>
            <a:pPr lvl="1"/>
            <a:r>
              <a:rPr lang="hu-HU" smtClean="0"/>
              <a:t>Kompatibilitás „lefelé” nincs</a:t>
            </a:r>
          </a:p>
          <a:p>
            <a:r>
              <a:rPr lang="hu-HU" smtClean="0"/>
              <a:t>Nemcsak Vistán</a:t>
            </a:r>
            <a:endParaRPr/>
          </a:p>
          <a:p>
            <a:pPr lvl="1"/>
            <a:r>
              <a:rPr smtClean="0"/>
              <a:t>XP </a:t>
            </a:r>
            <a:r>
              <a:rPr lang="hu-HU" smtClean="0"/>
              <a:t>SP2, x64, XP SP1 + </a:t>
            </a:r>
            <a:r>
              <a:rPr smtClean="0"/>
              <a:t>Advanced </a:t>
            </a:r>
            <a:r>
              <a:rPr/>
              <a:t>Networking </a:t>
            </a:r>
            <a:r>
              <a:rPr smtClean="0"/>
              <a:t>Pack</a:t>
            </a:r>
            <a:endParaRPr lang="hu-HU" smtClean="0"/>
          </a:p>
          <a:p>
            <a:pPr lvl="1"/>
            <a:endParaRPr lang="hu-HU" smtClean="0"/>
          </a:p>
          <a:p>
            <a:pPr lvl="3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3252797"/>
          </a:xfrm>
        </p:spPr>
        <p:txBody>
          <a:bodyPr>
            <a:normAutofit/>
          </a:bodyPr>
          <a:lstStyle/>
          <a:p>
            <a:r>
              <a:rPr lang="hu-HU" smtClean="0"/>
              <a:t>Network Map (mini változat)</a:t>
            </a:r>
          </a:p>
          <a:p>
            <a:pPr lvl="1"/>
            <a:r>
              <a:rPr lang="hu-HU" smtClean="0"/>
              <a:t>Érthető, átlátható, pontos</a:t>
            </a:r>
            <a:endParaRPr/>
          </a:p>
          <a:p>
            <a:pPr lvl="1"/>
            <a:r>
              <a:rPr lang="hu-HU" smtClean="0"/>
              <a:t>Sok variációs megjelenítés</a:t>
            </a:r>
          </a:p>
          <a:p>
            <a:pPr lvl="1"/>
            <a:r>
              <a:rPr lang="hu-HU" smtClean="0"/>
              <a:t>Link </a:t>
            </a:r>
            <a:r>
              <a:rPr lang="hu-HU"/>
              <a:t>Layer Topology </a:t>
            </a:r>
            <a:r>
              <a:rPr lang="hu-HU" smtClean="0"/>
              <a:t>Discovery alapon</a:t>
            </a:r>
          </a:p>
        </p:txBody>
      </p:sp>
      <p:pic>
        <p:nvPicPr>
          <p:cNvPr id="4" name="Picture 5" descr="clip_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688" y="4929198"/>
            <a:ext cx="6953336" cy="181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P2P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smtClean="0"/>
              <a:t>PNRP</a:t>
            </a:r>
            <a:r>
              <a:rPr lang="hu-HU" dirty="0" smtClean="0"/>
              <a:t>v2</a:t>
            </a:r>
            <a:endParaRPr/>
          </a:p>
          <a:p>
            <a:pPr lvl="1"/>
            <a:r>
              <a:rPr/>
              <a:t>Peer Name Resolution </a:t>
            </a:r>
            <a:r>
              <a:rPr smtClean="0"/>
              <a:t>Protocol</a:t>
            </a:r>
            <a:endParaRPr/>
          </a:p>
          <a:p>
            <a:pPr lvl="1"/>
            <a:r>
              <a:rPr lang="hu-HU" dirty="0" smtClean="0"/>
              <a:t>Elosztott, szerver </a:t>
            </a:r>
            <a:r>
              <a:rPr lang="hu-HU" dirty="0"/>
              <a:t>nélküli</a:t>
            </a:r>
            <a:r>
              <a:rPr lang="hu-HU" dirty="0" smtClean="0"/>
              <a:t> névfeloldási protokoll DNS mentes környezetben</a:t>
            </a:r>
          </a:p>
          <a:p>
            <a:pPr lvl="2"/>
            <a:r>
              <a:rPr lang="hu-HU" dirty="0" smtClean="0"/>
              <a:t>Tárolás helyben, minden gépen, skálázható</a:t>
            </a:r>
          </a:p>
          <a:p>
            <a:pPr lvl="2"/>
            <a:r>
              <a:rPr lang="hu-HU" dirty="0" smtClean="0"/>
              <a:t>Ha nincs helyben, ugrás a partnerhez</a:t>
            </a:r>
          </a:p>
          <a:p>
            <a:pPr lvl="1"/>
            <a:r>
              <a:rPr lang="hu-HU" dirty="0" smtClean="0"/>
              <a:t>Azonosító (ID) tárolása nevek helyett</a:t>
            </a:r>
          </a:p>
          <a:p>
            <a:pPr lvl="2"/>
            <a:r>
              <a:rPr lang="hu-HU" dirty="0" smtClean="0"/>
              <a:t>Számítógép, felhasználó</a:t>
            </a:r>
            <a:r>
              <a:rPr smtClean="0"/>
              <a:t>, </a:t>
            </a:r>
            <a:r>
              <a:rPr lang="hu-HU" dirty="0" smtClean="0"/>
              <a:t>csoport, eszköz, szolgáltatás, stb.</a:t>
            </a:r>
          </a:p>
          <a:p>
            <a:pPr lvl="1"/>
            <a:r>
              <a:rPr lang="hu-HU" dirty="0" smtClean="0"/>
              <a:t>Nincs </a:t>
            </a:r>
            <a:r>
              <a:rPr lang="hu-HU" dirty="0" err="1" smtClean="0"/>
              <a:t>gyorsítótár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A </a:t>
            </a:r>
            <a:r>
              <a:rPr lang="hu-HU" dirty="0"/>
              <a:t>névlista mindig azonnal </a:t>
            </a:r>
            <a:r>
              <a:rPr lang="hu-HU" dirty="0" smtClean="0"/>
              <a:t>frissül &gt; nincsenek </a:t>
            </a:r>
            <a:r>
              <a:rPr lang="hu-HU" dirty="0"/>
              <a:t>vakvágányra futott </a:t>
            </a:r>
            <a:r>
              <a:rPr lang="hu-HU" dirty="0" smtClean="0"/>
              <a:t>kérések</a:t>
            </a:r>
            <a:endParaRPr/>
          </a:p>
          <a:p>
            <a:pPr lvl="1"/>
            <a:endParaRPr/>
          </a:p>
          <a:p>
            <a:endParaRPr lang="hu-HU" dirty="0" smtClean="0"/>
          </a:p>
          <a:p>
            <a:pPr lvl="3"/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P2P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Alapértelmezés szerint működik</a:t>
            </a:r>
            <a:endParaRPr/>
          </a:p>
          <a:p>
            <a:pPr lvl="1"/>
            <a:r>
              <a:rPr lang="hu-HU" smtClean="0"/>
              <a:t>Integrált, nem igényel semmilyen extra beállítást</a:t>
            </a:r>
            <a:endParaRPr/>
          </a:p>
          <a:p>
            <a:r>
              <a:rPr smtClean="0"/>
              <a:t>IPv6</a:t>
            </a:r>
            <a:r>
              <a:rPr lang="hu-HU" smtClean="0"/>
              <a:t> szükséges</a:t>
            </a:r>
            <a:endParaRPr/>
          </a:p>
          <a:p>
            <a:r>
              <a:rPr lang="hu-HU" smtClean="0"/>
              <a:t>Tűzfal</a:t>
            </a:r>
            <a:endParaRPr/>
          </a:p>
          <a:p>
            <a:pPr lvl="1"/>
            <a:r>
              <a:rPr lang="hu-HU" smtClean="0"/>
              <a:t>Kivételszabály szükséges a bejövő P2P kérésékhez</a:t>
            </a:r>
            <a:endParaRPr/>
          </a:p>
          <a:p>
            <a:r>
              <a:rPr/>
              <a:t>P2P </a:t>
            </a:r>
            <a:r>
              <a:rPr lang="hu-HU" smtClean="0"/>
              <a:t>alkalmazások</a:t>
            </a:r>
            <a:endParaRPr/>
          </a:p>
          <a:p>
            <a:pPr lvl="1"/>
            <a:r>
              <a:rPr lang="hu-HU" smtClean="0"/>
              <a:t>Alapértelmezés szerint telepítve</a:t>
            </a:r>
            <a:endParaRPr/>
          </a:p>
          <a:p>
            <a:pPr lvl="1"/>
            <a:r>
              <a:rPr lang="hu-HU" smtClean="0"/>
              <a:t>A futtatásnál konfigurálható</a:t>
            </a: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Network Monitor 3.1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50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Network Monitor 3.1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Mentés</a:t>
            </a:r>
          </a:p>
          <a:p>
            <a:pPr lvl="2"/>
            <a:r>
              <a:rPr lang="hu-HU" smtClean="0"/>
              <a:t>Pillantfelvétel: </a:t>
            </a:r>
            <a:r>
              <a:rPr smtClean="0"/>
              <a:t>Select </a:t>
            </a:r>
            <a:r>
              <a:rPr/>
              <a:t>File&gt;Save</a:t>
            </a:r>
          </a:p>
          <a:p>
            <a:pPr lvl="2"/>
            <a:r>
              <a:rPr lang="hu-HU" smtClean="0"/>
              <a:t>Keretek mentése is</a:t>
            </a:r>
            <a:endParaRPr/>
          </a:p>
          <a:p>
            <a:pPr lvl="3"/>
            <a:r>
              <a:rPr smtClean="0"/>
              <a:t>File&gt;Save </a:t>
            </a:r>
            <a:r>
              <a:rPr lang="hu-HU" smtClean="0"/>
              <a:t>&gt; </a:t>
            </a:r>
            <a:r>
              <a:rPr smtClean="0"/>
              <a:t>“</a:t>
            </a:r>
            <a:r>
              <a:rPr/>
              <a:t>Selected Frames</a:t>
            </a:r>
            <a:r>
              <a:rPr smtClean="0"/>
              <a:t>”</a:t>
            </a:r>
            <a:endParaRPr/>
          </a:p>
          <a:p>
            <a:pPr lvl="1"/>
            <a:r>
              <a:rPr lang="hu-HU" smtClean="0"/>
              <a:t>Szűrők mentése</a:t>
            </a:r>
            <a:endParaRPr/>
          </a:p>
          <a:p>
            <a:pPr lvl="2"/>
            <a:r>
              <a:rPr smtClean="0"/>
              <a:t>“Export </a:t>
            </a:r>
            <a:r>
              <a:rPr/>
              <a:t>Current Filter” </a:t>
            </a:r>
            <a:r>
              <a:rPr lang="hu-HU" smtClean="0"/>
              <a:t>ikon</a:t>
            </a:r>
            <a:endParaRPr/>
          </a:p>
          <a:p>
            <a:pPr lvl="1"/>
            <a:r>
              <a:rPr lang="hu-HU" smtClean="0"/>
              <a:t>A</a:t>
            </a:r>
            <a:r>
              <a:rPr smtClean="0"/>
              <a:t>lias</a:t>
            </a:r>
            <a:r>
              <a:rPr lang="hu-HU" smtClean="0"/>
              <a:t>ok mentése</a:t>
            </a:r>
            <a:endParaRPr/>
          </a:p>
          <a:p>
            <a:pPr lvl="2"/>
            <a:r>
              <a:rPr smtClean="0"/>
              <a:t>“</a:t>
            </a:r>
            <a:r>
              <a:rPr/>
              <a:t>Save Aliases” </a:t>
            </a:r>
            <a:r>
              <a:rPr smtClean="0"/>
              <a:t>i</a:t>
            </a:r>
            <a:r>
              <a:rPr lang="hu-HU" smtClean="0"/>
              <a:t>kon</a:t>
            </a:r>
            <a:endParaRPr/>
          </a:p>
          <a:p>
            <a:pPr lvl="1"/>
            <a:r>
              <a:rPr lang="hu-HU" smtClean="0"/>
              <a:t>Kiválasztott keretek betoldása</a:t>
            </a:r>
            <a:endParaRPr/>
          </a:p>
          <a:p>
            <a:pPr lvl="2"/>
            <a:r>
              <a:rPr smtClean="0"/>
              <a:t>Frame </a:t>
            </a:r>
            <a:r>
              <a:rPr/>
              <a:t>Details </a:t>
            </a:r>
            <a:r>
              <a:rPr lang="hu-HU" smtClean="0"/>
              <a:t>ablak</a:t>
            </a:r>
            <a:r>
              <a:rPr smtClean="0"/>
              <a:t> </a:t>
            </a:r>
            <a:r>
              <a:rPr lang="hu-HU" smtClean="0"/>
              <a:t>&gt; </a:t>
            </a:r>
            <a:r>
              <a:rPr smtClean="0"/>
              <a:t>“</a:t>
            </a:r>
            <a:r>
              <a:rPr/>
              <a:t>Add Selected Frame(s) to”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4" y="1428737"/>
            <a:ext cx="8743981" cy="3571900"/>
          </a:xfrm>
        </p:spPr>
        <p:txBody>
          <a:bodyPr>
            <a:normAutofit/>
          </a:bodyPr>
          <a:lstStyle/>
          <a:p>
            <a:r>
              <a:rPr lang="hu-HU" smtClean="0"/>
              <a:t>Network Details and Location</a:t>
            </a:r>
          </a:p>
          <a:p>
            <a:pPr lvl="1"/>
            <a:r>
              <a:rPr lang="hu-HU" smtClean="0"/>
              <a:t>A profil első kapcsolódáskor „épül fel”</a:t>
            </a:r>
          </a:p>
          <a:p>
            <a:pPr lvl="2"/>
            <a:r>
              <a:rPr lang="hu-HU" smtClean="0"/>
              <a:t>Manuálisan: Public vs. Private</a:t>
            </a:r>
          </a:p>
          <a:p>
            <a:pPr lvl="3"/>
            <a:r>
              <a:rPr lang="hu-HU" smtClean="0"/>
              <a:t>Előredefiniált tűzfalbeállítások</a:t>
            </a:r>
          </a:p>
          <a:p>
            <a:pPr lvl="2"/>
            <a:r>
              <a:rPr lang="hu-HU" smtClean="0"/>
              <a:t>Tartomány: automatikus</a:t>
            </a:r>
          </a:p>
          <a:p>
            <a:pPr lvl="3"/>
            <a:r>
              <a:rPr lang="hu-HU" smtClean="0"/>
              <a:t>Csoportházirend beállítások a meghatározóak</a:t>
            </a:r>
          </a:p>
          <a:p>
            <a:pPr lvl="1"/>
            <a:r>
              <a:rPr lang="hu-HU" smtClean="0"/>
              <a:t>Testreszabási lehetőség</a:t>
            </a:r>
          </a:p>
          <a:p>
            <a:pPr lvl="2"/>
            <a:endParaRPr lang="hu-HU" smtClean="0"/>
          </a:p>
          <a:p>
            <a:pPr lvl="2"/>
            <a:endParaRPr lang="hu-HU" smtClean="0"/>
          </a:p>
          <a:p>
            <a:pPr lvl="1"/>
            <a:endParaRPr lang="hu-HU" smtClean="0"/>
          </a:p>
          <a:p>
            <a:pPr lvl="1"/>
            <a:endParaRPr lang="hu-HU"/>
          </a:p>
        </p:txBody>
      </p:sp>
      <p:pic>
        <p:nvPicPr>
          <p:cNvPr id="4" name="Rectangle 13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38222"/>
            <a:ext cx="7929586" cy="174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/>
              <a:t>Network Details and </a:t>
            </a:r>
            <a:r>
              <a:rPr lang="hu-HU" smtClean="0"/>
              <a:t>Location (folyt.)</a:t>
            </a:r>
            <a:endParaRPr lang="hu-HU"/>
          </a:p>
          <a:p>
            <a:pPr lvl="1"/>
            <a:r>
              <a:rPr lang="hu-HU" smtClean="0"/>
              <a:t>A </a:t>
            </a:r>
            <a:r>
              <a:rPr lang="hu-HU"/>
              <a:t>hálózati profil </a:t>
            </a:r>
            <a:r>
              <a:rPr lang="hu-HU" smtClean="0"/>
              <a:t>részei</a:t>
            </a:r>
            <a:endParaRPr lang="hu-HU"/>
          </a:p>
          <a:p>
            <a:pPr lvl="2"/>
            <a:r>
              <a:rPr lang="hu-HU"/>
              <a:t>Interfész, </a:t>
            </a:r>
            <a:r>
              <a:rPr lang="hu-HU" smtClean="0"/>
              <a:t>tartományvezérlő, </a:t>
            </a:r>
            <a:r>
              <a:rPr lang="hu-HU"/>
              <a:t>hitelesíthető gép, átjáró MAC </a:t>
            </a:r>
            <a:r>
              <a:rPr lang="hu-HU" smtClean="0"/>
              <a:t>címe, stb.</a:t>
            </a:r>
            <a:endParaRPr lang="hu-HU"/>
          </a:p>
          <a:p>
            <a:pPr lvl="1"/>
            <a:r>
              <a:rPr lang="hu-HU"/>
              <a:t>Az NLA </a:t>
            </a:r>
            <a:r>
              <a:rPr lang="hu-HU" smtClean="0"/>
              <a:t>felismeri </a:t>
            </a:r>
            <a:r>
              <a:rPr lang="hu-HU"/>
              <a:t>a hálózati változásokat</a:t>
            </a:r>
          </a:p>
          <a:p>
            <a:pPr lvl="2"/>
            <a:r>
              <a:rPr lang="hu-HU"/>
              <a:t>Változás esetén rövid idő alatt vált </a:t>
            </a:r>
            <a:r>
              <a:rPr lang="hu-HU" smtClean="0"/>
              <a:t>kategóriát</a:t>
            </a:r>
            <a:endParaRPr lang="hu-HU"/>
          </a:p>
          <a:p>
            <a:pPr lvl="1"/>
            <a:r>
              <a:rPr lang="hu-HU"/>
              <a:t>Típusok</a:t>
            </a:r>
          </a:p>
          <a:p>
            <a:pPr lvl="2"/>
            <a:r>
              <a:rPr lang="hu-HU"/>
              <a:t>Domain: </a:t>
            </a:r>
            <a:r>
              <a:rPr lang="hu-HU" smtClean="0"/>
              <a:t>ha </a:t>
            </a:r>
            <a:r>
              <a:rPr lang="hu-HU"/>
              <a:t>a gép tagja a tartománynak, (akár csatlakozik éppen, akár nem</a:t>
            </a:r>
            <a:r>
              <a:rPr lang="hu-HU" smtClean="0"/>
              <a:t>)</a:t>
            </a:r>
            <a:endParaRPr lang="hu-HU"/>
          </a:p>
          <a:p>
            <a:pPr lvl="2"/>
            <a:r>
              <a:rPr lang="hu-HU"/>
              <a:t>Private: </a:t>
            </a:r>
            <a:r>
              <a:rPr lang="hu-HU" smtClean="0"/>
              <a:t>tartományi </a:t>
            </a:r>
            <a:r>
              <a:rPr lang="hu-HU"/>
              <a:t>tagság nélkül, definiált privát hálózat esetén</a:t>
            </a:r>
          </a:p>
          <a:p>
            <a:pPr lvl="2"/>
            <a:r>
              <a:rPr lang="hu-HU"/>
              <a:t>Public: </a:t>
            </a:r>
            <a:r>
              <a:rPr lang="hu-HU" smtClean="0"/>
              <a:t>minden </a:t>
            </a:r>
            <a:r>
              <a:rPr lang="hu-HU"/>
              <a:t>más hálózat, pl. nyilvános </a:t>
            </a:r>
            <a:r>
              <a:rPr lang="hu-HU" smtClean="0"/>
              <a:t>helyek</a:t>
            </a: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428736"/>
            <a:ext cx="8648700" cy="3143272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Sharing and </a:t>
            </a:r>
            <a:r>
              <a:rPr lang="hu-HU" smtClean="0"/>
              <a:t>Discovery</a:t>
            </a:r>
          </a:p>
          <a:p>
            <a:pPr lvl="1"/>
            <a:r>
              <a:rPr lang="hu-HU" smtClean="0"/>
              <a:t>Hálózati profiltól függő alapértelmezés</a:t>
            </a:r>
          </a:p>
          <a:p>
            <a:pPr lvl="1"/>
            <a:r>
              <a:rPr lang="hu-HU" smtClean="0"/>
              <a:t>File sharing: SMB / NetBIOS forgalom</a:t>
            </a:r>
          </a:p>
          <a:p>
            <a:pPr lvl="1"/>
            <a:r>
              <a:rPr lang="hu-HU"/>
              <a:t>Public folder: C</a:t>
            </a:r>
            <a:r>
              <a:rPr lang="hu-HU" smtClean="0"/>
              <a:t>:</a:t>
            </a:r>
            <a:r>
              <a:rPr lang="hu-HU" smtClean="0">
                <a:latin typeface="Segoe UI"/>
                <a:cs typeface="Segoe UI"/>
              </a:rPr>
              <a:t>\</a:t>
            </a:r>
            <a:r>
              <a:rPr lang="hu-HU" smtClean="0"/>
              <a:t>Users</a:t>
            </a:r>
            <a:r>
              <a:rPr lang="hu-HU" smtClean="0">
                <a:latin typeface="Segoe UI"/>
                <a:cs typeface="Segoe UI"/>
              </a:rPr>
              <a:t>\</a:t>
            </a:r>
            <a:r>
              <a:rPr lang="hu-HU" smtClean="0"/>
              <a:t>Public</a:t>
            </a:r>
          </a:p>
          <a:p>
            <a:pPr lvl="1"/>
            <a:r>
              <a:rPr lang="hu-HU"/>
              <a:t>Password Protected </a:t>
            </a:r>
            <a:r>
              <a:rPr lang="hu-HU" smtClean="0"/>
              <a:t>Sharing</a:t>
            </a:r>
          </a:p>
          <a:p>
            <a:pPr lvl="2"/>
            <a:r>
              <a:rPr lang="hu-HU" smtClean="0"/>
              <a:t>Hitelesítési infók a helyi user adatbázisból</a:t>
            </a:r>
          </a:p>
          <a:p>
            <a:pPr lvl="2"/>
            <a:r>
              <a:rPr lang="hu-HU" smtClean="0"/>
              <a:t>Tartományban nincs</a:t>
            </a:r>
            <a:endParaRPr lang="hu-HU"/>
          </a:p>
        </p:txBody>
      </p:sp>
      <p:pic>
        <p:nvPicPr>
          <p:cNvPr id="4" name="Rectangle 143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6000792" cy="216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megosztasesfelder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214818"/>
            <a:ext cx="4214842" cy="217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428736"/>
            <a:ext cx="8648700" cy="5000660"/>
          </a:xfrm>
        </p:spPr>
        <p:txBody>
          <a:bodyPr>
            <a:normAutofit/>
          </a:bodyPr>
          <a:lstStyle/>
          <a:p>
            <a:r>
              <a:rPr lang="hu-HU" dirty="0" smtClean="0"/>
              <a:t>Erőforrások keresése a helyi hálózaton</a:t>
            </a:r>
          </a:p>
          <a:p>
            <a:pPr lvl="1"/>
            <a:r>
              <a:rPr lang="hu-HU" dirty="0" smtClean="0"/>
              <a:t>Web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Discovery</a:t>
            </a:r>
            <a:r>
              <a:rPr lang="hu-HU" dirty="0" smtClean="0"/>
              <a:t> protokoll, </a:t>
            </a:r>
            <a:r>
              <a:rPr lang="hu-HU" dirty="0" err="1" smtClean="0"/>
              <a:t>multicast</a:t>
            </a:r>
            <a:r>
              <a:rPr lang="hu-HU" dirty="0" smtClean="0"/>
              <a:t>, UDP 3702</a:t>
            </a:r>
          </a:p>
          <a:p>
            <a:r>
              <a:rPr lang="hu-HU" dirty="0" smtClean="0"/>
              <a:t>Erőforrások automatikus publikálása</a:t>
            </a:r>
          </a:p>
          <a:p>
            <a:pPr lvl="1"/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Discovery</a:t>
            </a:r>
            <a:r>
              <a:rPr lang="hu-HU" dirty="0" smtClean="0"/>
              <a:t>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Publication</a:t>
            </a:r>
            <a:r>
              <a:rPr lang="hu-HU" dirty="0" smtClean="0"/>
              <a:t> (FDRP) protokoll</a:t>
            </a:r>
          </a:p>
          <a:p>
            <a:pPr lvl="1"/>
            <a:r>
              <a:rPr lang="hu-HU" dirty="0" smtClean="0"/>
              <a:t>HELLO/BYE üzenetek</a:t>
            </a:r>
          </a:p>
          <a:p>
            <a:pPr lvl="1"/>
            <a:r>
              <a:rPr lang="hu-HU" dirty="0" smtClean="0"/>
              <a:t>Bizalmas információkat tartalmaz, tartományi modellben nem javasolt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Network and Sharing Center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406" y="1533525"/>
            <a:ext cx="3000396" cy="5133975"/>
          </a:xfrm>
        </p:spPr>
        <p:txBody>
          <a:bodyPr>
            <a:noAutofit/>
          </a:bodyPr>
          <a:lstStyle/>
          <a:p>
            <a:r>
              <a:rPr lang="hu-HU" sz="2800" dirty="0" err="1" smtClean="0"/>
              <a:t>Navigation</a:t>
            </a:r>
            <a:r>
              <a:rPr lang="hu-HU" sz="2800" dirty="0" smtClean="0"/>
              <a:t> </a:t>
            </a:r>
            <a:r>
              <a:rPr lang="hu-HU" sz="2800" dirty="0" err="1" smtClean="0"/>
              <a:t>Pane</a:t>
            </a:r>
            <a:r>
              <a:rPr lang="hu-HU" sz="2800" dirty="0" smtClean="0"/>
              <a:t> &gt; </a:t>
            </a:r>
            <a:r>
              <a:rPr lang="hu-HU" sz="2800" dirty="0" err="1" smtClean="0"/>
              <a:t>Set</a:t>
            </a:r>
            <a:r>
              <a:rPr lang="hu-HU" sz="2800" dirty="0" smtClean="0"/>
              <a:t> </a:t>
            </a:r>
            <a:r>
              <a:rPr lang="hu-HU" sz="2800" dirty="0" err="1" smtClean="0"/>
              <a:t>up</a:t>
            </a:r>
            <a:r>
              <a:rPr lang="hu-HU" sz="2800" dirty="0" smtClean="0"/>
              <a:t>...</a:t>
            </a:r>
          </a:p>
          <a:p>
            <a:pPr>
              <a:buNone/>
            </a:pPr>
            <a:r>
              <a:rPr lang="hu-HU" sz="2400" dirty="0" err="1" smtClean="0"/>
              <a:t>XP-ből</a:t>
            </a:r>
            <a:r>
              <a:rPr lang="hu-HU" sz="2400" dirty="0" smtClean="0"/>
              <a:t> mix:</a:t>
            </a:r>
          </a:p>
          <a:p>
            <a:pPr>
              <a:buFont typeface="Arial" pitchFamily="34" charset="0"/>
              <a:buChar char="•"/>
            </a:pPr>
            <a:r>
              <a:rPr sz="2400" smtClean="0"/>
              <a:t>New </a:t>
            </a:r>
            <a:r>
              <a:rPr sz="2400"/>
              <a:t>Connection </a:t>
            </a:r>
            <a:r>
              <a:rPr sz="2400" smtClean="0"/>
              <a:t>Wizard</a:t>
            </a:r>
            <a:endParaRPr sz="2400"/>
          </a:p>
          <a:p>
            <a:pPr>
              <a:buFont typeface="Arial" pitchFamily="34" charset="0"/>
              <a:buChar char="•"/>
            </a:pPr>
            <a:r>
              <a:rPr sz="2400"/>
              <a:t>Internet Connection </a:t>
            </a:r>
            <a:r>
              <a:rPr sz="2400" smtClean="0"/>
              <a:t>Wizard</a:t>
            </a:r>
            <a:endParaRPr sz="2400"/>
          </a:p>
          <a:p>
            <a:pPr>
              <a:buFont typeface="Arial" pitchFamily="34" charset="0"/>
              <a:buChar char="•"/>
            </a:pPr>
            <a:r>
              <a:rPr sz="2400"/>
              <a:t>Network Setup </a:t>
            </a:r>
            <a:r>
              <a:rPr sz="2400" smtClean="0"/>
              <a:t>Wizard</a:t>
            </a: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Pl. </a:t>
            </a:r>
            <a:r>
              <a:rPr lang="hu-HU" sz="2400" dirty="0" err="1" smtClean="0"/>
              <a:t>ad-hoc</a:t>
            </a:r>
            <a:r>
              <a:rPr lang="hu-HU" sz="2400" dirty="0" smtClean="0"/>
              <a:t> </a:t>
            </a:r>
            <a:r>
              <a:rPr lang="hu-HU" sz="2400" dirty="0" err="1" smtClean="0"/>
              <a:t>wireless</a:t>
            </a:r>
            <a:r>
              <a:rPr lang="hu-HU" sz="2400" dirty="0" smtClean="0"/>
              <a:t> létrehozása</a:t>
            </a:r>
            <a:endParaRPr sz="2400"/>
          </a:p>
        </p:txBody>
      </p:sp>
      <p:pic>
        <p:nvPicPr>
          <p:cNvPr id="4" name="Rectangle 184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108" y="1619271"/>
            <a:ext cx="5967801" cy="438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Black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1EC499"/>
      </a:accent2>
      <a:accent3>
        <a:srgbClr val="7BB7F9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5028</TotalTime>
  <Words>1158</Words>
  <Application>Microsoft Office PowerPoint</Application>
  <PresentationFormat>On-screen Show (4:3)</PresentationFormat>
  <Paragraphs>352</Paragraphs>
  <Slides>43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Theme2</vt:lpstr>
      <vt:lpstr>Hálózat a Vistában</vt:lpstr>
      <vt:lpstr>Tartalom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Network and Sharing Center</vt:lpstr>
      <vt:lpstr>NaSC</vt:lpstr>
      <vt:lpstr>P2P</vt:lpstr>
      <vt:lpstr>P2P</vt:lpstr>
      <vt:lpstr>P2P</vt:lpstr>
      <vt:lpstr>P2P</vt:lpstr>
      <vt:lpstr>P2P</vt:lpstr>
      <vt:lpstr>IPv6-IPv4 különbségek</vt:lpstr>
      <vt:lpstr>IPv6-IPv4 különbségek</vt:lpstr>
      <vt:lpstr>IPv6 újdonságok a Vistában</vt:lpstr>
      <vt:lpstr>IPv6 újdonságok a Vistában</vt:lpstr>
      <vt:lpstr>Hálózati házirendek</vt:lpstr>
      <vt:lpstr>Hálózati házirendek</vt:lpstr>
      <vt:lpstr>Hálózati házirendek</vt:lpstr>
      <vt:lpstr>Hálózati házirendek</vt:lpstr>
      <vt:lpstr>Network Monitor 3.1</vt:lpstr>
      <vt:lpstr>Network Monitor 3.1</vt:lpstr>
      <vt:lpstr>Network Monitor 3.1</vt:lpstr>
      <vt:lpstr>Network Monitor 3.1</vt:lpstr>
      <vt:lpstr>Network Monitor 3.1</vt:lpstr>
      <vt:lpstr>Network Monitor 3.1</vt:lpstr>
      <vt:lpstr>Network Monitor 3.1</vt:lpstr>
      <vt:lpstr>Tartalom</vt:lpstr>
      <vt:lpstr>Slide 36</vt:lpstr>
      <vt:lpstr>Slide 37</vt:lpstr>
      <vt:lpstr>Függelék</vt:lpstr>
      <vt:lpstr>P2P</vt:lpstr>
      <vt:lpstr>P2P</vt:lpstr>
      <vt:lpstr>P2P</vt:lpstr>
      <vt:lpstr>Network Monitor 3.1</vt:lpstr>
      <vt:lpstr>Network Monitor 3.1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ITVista_080916</dc:title>
  <dc:creator>Tamas GAL</dc:creator>
  <cp:lastModifiedBy>Budai Péter</cp:lastModifiedBy>
  <cp:revision>377</cp:revision>
  <dcterms:created xsi:type="dcterms:W3CDTF">2008-08-11T08:15:40Z</dcterms:created>
  <dcterms:modified xsi:type="dcterms:W3CDTF">2008-09-16T06:20:13Z</dcterms:modified>
</cp:coreProperties>
</file>