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customXml/itemProps1.xml" ContentType="application/vnd.openxmlformats-officedocument.customXmlPropertie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customXml/itemProps2.xml" ContentType="application/vnd.openxmlformats-officedocument.customXmlPropertie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0.xml" ContentType="application/vnd.openxmlformats-officedocument.presentationml.slideLayout+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7"/>
  </p:notesMasterIdLst>
  <p:sldIdLst>
    <p:sldId id="271" r:id="rId2"/>
    <p:sldId id="272" r:id="rId3"/>
    <p:sldId id="346" r:id="rId4"/>
    <p:sldId id="347" r:id="rId5"/>
    <p:sldId id="348" r:id="rId6"/>
    <p:sldId id="386" r:id="rId7"/>
    <p:sldId id="349" r:id="rId8"/>
    <p:sldId id="350" r:id="rId9"/>
    <p:sldId id="351" r:id="rId10"/>
    <p:sldId id="387" r:id="rId11"/>
    <p:sldId id="353" r:id="rId12"/>
    <p:sldId id="362" r:id="rId13"/>
    <p:sldId id="363" r:id="rId14"/>
    <p:sldId id="364" r:id="rId15"/>
    <p:sldId id="365" r:id="rId16"/>
    <p:sldId id="366" r:id="rId17"/>
    <p:sldId id="377" r:id="rId18"/>
    <p:sldId id="378" r:id="rId19"/>
    <p:sldId id="379" r:id="rId20"/>
    <p:sldId id="380" r:id="rId21"/>
    <p:sldId id="385" r:id="rId22"/>
    <p:sldId id="333" r:id="rId23"/>
    <p:sldId id="310" r:id="rId24"/>
    <p:sldId id="311" r:id="rId25"/>
    <p:sldId id="268" r:id="rId26"/>
  </p:sldIdLst>
  <p:sldSz cx="9144000" cy="6858000" type="screen4x3"/>
  <p:notesSz cx="7010400" cy="9296400"/>
  <p:defaultTextStyle>
    <a:defPPr>
      <a:defRPr lang="es-ES"/>
    </a:defPPr>
    <a:lvl1pPr algn="ctr" rtl="0" fontAlgn="base">
      <a:spcBef>
        <a:spcPct val="0"/>
      </a:spcBef>
      <a:spcAft>
        <a:spcPct val="0"/>
      </a:spcAft>
      <a:defRPr kern="1200">
        <a:solidFill>
          <a:schemeClr val="bg2"/>
        </a:solidFill>
        <a:latin typeface="Garamond" pitchFamily="18" charset="0"/>
        <a:ea typeface="+mn-ea"/>
        <a:cs typeface="+mn-cs"/>
      </a:defRPr>
    </a:lvl1pPr>
    <a:lvl2pPr marL="457200" algn="ctr" rtl="0" fontAlgn="base">
      <a:spcBef>
        <a:spcPct val="0"/>
      </a:spcBef>
      <a:spcAft>
        <a:spcPct val="0"/>
      </a:spcAft>
      <a:defRPr kern="1200">
        <a:solidFill>
          <a:schemeClr val="bg2"/>
        </a:solidFill>
        <a:latin typeface="Garamond" pitchFamily="18" charset="0"/>
        <a:ea typeface="+mn-ea"/>
        <a:cs typeface="+mn-cs"/>
      </a:defRPr>
    </a:lvl2pPr>
    <a:lvl3pPr marL="914400" algn="ctr" rtl="0" fontAlgn="base">
      <a:spcBef>
        <a:spcPct val="0"/>
      </a:spcBef>
      <a:spcAft>
        <a:spcPct val="0"/>
      </a:spcAft>
      <a:defRPr kern="1200">
        <a:solidFill>
          <a:schemeClr val="bg2"/>
        </a:solidFill>
        <a:latin typeface="Garamond" pitchFamily="18" charset="0"/>
        <a:ea typeface="+mn-ea"/>
        <a:cs typeface="+mn-cs"/>
      </a:defRPr>
    </a:lvl3pPr>
    <a:lvl4pPr marL="1371600" algn="ctr" rtl="0" fontAlgn="base">
      <a:spcBef>
        <a:spcPct val="0"/>
      </a:spcBef>
      <a:spcAft>
        <a:spcPct val="0"/>
      </a:spcAft>
      <a:defRPr kern="1200">
        <a:solidFill>
          <a:schemeClr val="bg2"/>
        </a:solidFill>
        <a:latin typeface="Garamond" pitchFamily="18" charset="0"/>
        <a:ea typeface="+mn-ea"/>
        <a:cs typeface="+mn-cs"/>
      </a:defRPr>
    </a:lvl4pPr>
    <a:lvl5pPr marL="1828800" algn="ctr" rtl="0" fontAlgn="base">
      <a:spcBef>
        <a:spcPct val="0"/>
      </a:spcBef>
      <a:spcAft>
        <a:spcPct val="0"/>
      </a:spcAft>
      <a:defRPr kern="1200">
        <a:solidFill>
          <a:schemeClr val="bg2"/>
        </a:solidFill>
        <a:latin typeface="Garamond" pitchFamily="18" charset="0"/>
        <a:ea typeface="+mn-ea"/>
        <a:cs typeface="+mn-cs"/>
      </a:defRPr>
    </a:lvl5pPr>
    <a:lvl6pPr marL="2286000" algn="l" defTabSz="914400" rtl="0" eaLnBrk="1" latinLnBrk="0" hangingPunct="1">
      <a:defRPr kern="1200">
        <a:solidFill>
          <a:schemeClr val="bg2"/>
        </a:solidFill>
        <a:latin typeface="Garamond" pitchFamily="18" charset="0"/>
        <a:ea typeface="+mn-ea"/>
        <a:cs typeface="+mn-cs"/>
      </a:defRPr>
    </a:lvl6pPr>
    <a:lvl7pPr marL="2743200" algn="l" defTabSz="914400" rtl="0" eaLnBrk="1" latinLnBrk="0" hangingPunct="1">
      <a:defRPr kern="1200">
        <a:solidFill>
          <a:schemeClr val="bg2"/>
        </a:solidFill>
        <a:latin typeface="Garamond" pitchFamily="18" charset="0"/>
        <a:ea typeface="+mn-ea"/>
        <a:cs typeface="+mn-cs"/>
      </a:defRPr>
    </a:lvl7pPr>
    <a:lvl8pPr marL="3200400" algn="l" defTabSz="914400" rtl="0" eaLnBrk="1" latinLnBrk="0" hangingPunct="1">
      <a:defRPr kern="1200">
        <a:solidFill>
          <a:schemeClr val="bg2"/>
        </a:solidFill>
        <a:latin typeface="Garamond" pitchFamily="18" charset="0"/>
        <a:ea typeface="+mn-ea"/>
        <a:cs typeface="+mn-cs"/>
      </a:defRPr>
    </a:lvl8pPr>
    <a:lvl9pPr marL="3657600" algn="l" defTabSz="914400" rtl="0" eaLnBrk="1" latinLnBrk="0" hangingPunct="1">
      <a:defRPr kern="1200">
        <a:solidFill>
          <a:schemeClr val="bg2"/>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FF3300"/>
    <a:srgbClr val="FFFF00"/>
    <a:srgbClr val="FFFFCC"/>
    <a:srgbClr val="3333CC"/>
    <a:srgbClr val="3366FF"/>
    <a:srgbClr val="3333FF"/>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620"/>
    <p:restoredTop sz="43059" autoAdjust="0"/>
  </p:normalViewPr>
  <p:slideViewPr>
    <p:cSldViewPr>
      <p:cViewPr varScale="1">
        <p:scale>
          <a:sx n="79" d="100"/>
          <a:sy n="79" d="100"/>
        </p:scale>
        <p:origin x="-246"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l" defTabSz="931863">
              <a:defRPr sz="1200">
                <a:solidFill>
                  <a:schemeClr val="tx1"/>
                </a:solidFill>
                <a:latin typeface="Arial" charset="0"/>
              </a:defRPr>
            </a:lvl1pPr>
          </a:lstStyle>
          <a:p>
            <a:endParaRPr lang="es-ES"/>
          </a:p>
        </p:txBody>
      </p:sp>
      <p:sp>
        <p:nvSpPr>
          <p:cNvPr id="16387"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solidFill>
                  <a:schemeClr val="tx1"/>
                </a:solidFill>
                <a:latin typeface="Arial" charset="0"/>
              </a:defRPr>
            </a:lvl1pPr>
          </a:lstStyle>
          <a:p>
            <a:endParaRPr lang="es-ES"/>
          </a:p>
        </p:txBody>
      </p:sp>
      <p:sp>
        <p:nvSpPr>
          <p:cNvPr id="1638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16389"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s-ES" smtClean="0"/>
              <a:t>Click to edit Master text styles</a:t>
            </a:r>
          </a:p>
          <a:p>
            <a:pPr lvl="1"/>
            <a:r>
              <a:rPr lang="es-ES" smtClean="0"/>
              <a:t>Second level</a:t>
            </a:r>
          </a:p>
          <a:p>
            <a:pPr lvl="2"/>
            <a:r>
              <a:rPr lang="es-ES" smtClean="0"/>
              <a:t>Third level</a:t>
            </a:r>
          </a:p>
          <a:p>
            <a:pPr lvl="3"/>
            <a:r>
              <a:rPr lang="es-ES" smtClean="0"/>
              <a:t>Fourth level</a:t>
            </a:r>
          </a:p>
          <a:p>
            <a:pPr lvl="4"/>
            <a:r>
              <a:rPr lang="es-ES" smtClean="0"/>
              <a:t>Fifth level</a:t>
            </a:r>
          </a:p>
        </p:txBody>
      </p:sp>
      <p:sp>
        <p:nvSpPr>
          <p:cNvPr id="16390"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l" defTabSz="931863">
              <a:defRPr sz="1200">
                <a:solidFill>
                  <a:schemeClr val="tx1"/>
                </a:solidFill>
                <a:latin typeface="Arial" charset="0"/>
              </a:defRPr>
            </a:lvl1pPr>
          </a:lstStyle>
          <a:p>
            <a:endParaRPr lang="es-ES"/>
          </a:p>
        </p:txBody>
      </p:sp>
      <p:sp>
        <p:nvSpPr>
          <p:cNvPr id="16391"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solidFill>
                  <a:schemeClr val="tx1"/>
                </a:solidFill>
                <a:latin typeface="Arial" charset="0"/>
              </a:defRPr>
            </a:lvl1pPr>
          </a:lstStyle>
          <a:p>
            <a:fld id="{6D79717A-8D89-4817-BE4C-46B046B8A1E3}" type="slidenum">
              <a:rPr lang="es-ES"/>
              <a:pPr/>
              <a:t>‹Nº›</a:t>
            </a:fld>
            <a:endParaRPr 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microsoft.com/technet/prodtechnol/windowsserver2003/proddocs/standard/sag_ias_protocols_peap.asp?frame=true"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E53409E-7A6E-4EBD-8C42-C195E20A6918}" type="slidenum">
              <a:rPr lang="es-ES" smtClean="0"/>
              <a:pPr/>
              <a:t>8</a:t>
            </a:fld>
            <a:endParaRPr lang="es-ES" smtClean="0"/>
          </a:p>
        </p:txBody>
      </p:sp>
      <p:sp>
        <p:nvSpPr>
          <p:cNvPr id="53251" name="Rectangle 2"/>
          <p:cNvSpPr>
            <a:spLocks noRo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s-ES_tradnl"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DAEA5243-31E5-40B6-8ABF-A4F4139E9120}" type="slidenum">
              <a:rPr lang="es-ES" smtClean="0"/>
              <a:pPr/>
              <a:t>9</a:t>
            </a:fld>
            <a:endParaRPr lang="es-ES" smtClean="0"/>
          </a:p>
        </p:txBody>
      </p:sp>
      <p:sp>
        <p:nvSpPr>
          <p:cNvPr id="54275" name="Rectangle 2"/>
          <p:cNvSpPr>
            <a:spLocks noRo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s-ES_tradnl"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F4382732-3852-40D0-9367-A40A6767AF76}" type="slidenum">
              <a:rPr lang="es-ES" smtClean="0"/>
              <a:pPr/>
              <a:t>11</a:t>
            </a:fld>
            <a:endParaRPr lang="es-ES" smtClean="0"/>
          </a:p>
        </p:txBody>
      </p:sp>
      <p:sp>
        <p:nvSpPr>
          <p:cNvPr id="56323" name="Rectangle 2"/>
          <p:cNvSpPr>
            <a:spLocks noRo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r>
              <a:rPr lang="en-US" smtClean="0"/>
              <a:t>PPTP is a Microsoft-developed protocol that has become the de facto industry standard due to its wide deployment in Windows; PPTP clients ship with all versions of Windows since Microsoft® Windows® 95, with Mac OS X, and with most Linux distributions. PPTP supports a variety of authentication methods, which we’ll discuss later, and it encrypts connections in both directions using a randomly generated, and periodically changed, symmetric key. You may have heard from customers that PPTP is insecure; in fact, there were some vulnerabilities discovered in the NT 4.0 timeframe, but Microsoft moved quickly to fix them. A few non-Microsoft PPTP implementations on Linux still have a number of implementation flaws. </a:t>
            </a:r>
          </a:p>
          <a:p>
            <a:pPr eaLnBrk="1" hangingPunct="1"/>
            <a:endParaRPr lang="en-US" smtClean="0"/>
          </a:p>
          <a:p>
            <a:pPr eaLnBrk="1" hangingPunct="1"/>
            <a:r>
              <a:rPr lang="en-US" smtClean="0"/>
              <a:t>Unlike PPTP, the Layer 2 Tunneling Protocol (L2TP) is a pure tunneling protocol. It doesn’t incorporate any authentication or encryption, which makes it unsuitable for use on its own. L2TP is almost always combined with the IPsec extensions for VPN functionality: this combination provides strong encryption and authentication, plus tunneling that can be used either to link two remote networks or a single remote client to a network (we’ll discuss these two modes in the IPsec module). For the remainder of this course, we’ll treat the L2TP+IPsec combination as though it were a single protocol.</a:t>
            </a:r>
          </a:p>
          <a:p>
            <a:pPr eaLnBrk="1" hangingPunct="1"/>
            <a:endParaRPr lang="en-US" smtClean="0"/>
          </a:p>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04EB6147-6BA1-46AB-81DA-4A0DEB6FC3BB}" type="slidenum">
              <a:rPr lang="es-ES" smtClean="0"/>
              <a:pPr/>
              <a:t>13</a:t>
            </a:fld>
            <a:endParaRPr lang="es-ES" smtClean="0"/>
          </a:p>
        </p:txBody>
      </p:sp>
      <p:sp>
        <p:nvSpPr>
          <p:cNvPr id="60419" name="Rectangle 2"/>
          <p:cNvSpPr>
            <a:spLocks noRo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r>
              <a:rPr lang="en-US" smtClean="0"/>
              <a:t>For backward compatibility, the Windows 2000 and Windows 2003 RRAS services include support for a number of authentication methods that nonetheless shouldn’t be used in production networks. While these protocols may sometimes be turned on to support legacy systems, you should be careful to point out the security implications of doing so to your customers.</a:t>
            </a:r>
          </a:p>
          <a:p>
            <a:pPr eaLnBrk="1" hangingPunct="1"/>
            <a:endParaRPr lang="en-US" smtClean="0"/>
          </a:p>
          <a:p>
            <a:pPr eaLnBrk="1" hangingPunct="1">
              <a:buFontTx/>
              <a:buChar char="•"/>
            </a:pPr>
            <a:r>
              <a:rPr lang="en-US" smtClean="0"/>
              <a:t>PAP sends the user name and password in cleartext.</a:t>
            </a:r>
          </a:p>
          <a:p>
            <a:pPr eaLnBrk="1" hangingPunct="1">
              <a:buFontTx/>
              <a:buChar char="•"/>
            </a:pPr>
            <a:r>
              <a:rPr lang="en-US" smtClean="0"/>
              <a:t>CHAP uses MD5 to provide challenge-response authentication. It is broadly supported, but it requires you to configure AD to allow storage of reversibly encrypted passwords. Doing so means that an attacker who can compromise a domain controller can obtain passwords for all users, so this is a really, really bad idea, especially since you normally have to force a password change so that users get their passwords changed.</a:t>
            </a:r>
          </a:p>
          <a:p>
            <a:pPr eaLnBrk="1" hangingPunct="1">
              <a:buFontTx/>
              <a:buChar char="•"/>
            </a:pPr>
            <a:r>
              <a:rPr lang="en-US" smtClean="0"/>
              <a:t>MS-CHAP is a Microsoft-developed variant of CHAP that provides a similar MD5-based challenge-response protocol but that doesn’t depend on reversible encryption of users’ passwords. This makes it a better choice than CHAP; however, the original protocol has a number of design weaknesses that have been known for several years. Accordingly, its use is not recommended. </a:t>
            </a:r>
          </a:p>
          <a:p>
            <a:pPr eaLnBrk="1" hangingPunct="1"/>
            <a:endParaRPr lang="en-US" smtClean="0">
              <a:latin typeface="Verdana" pitchFamily="34" charset="0"/>
            </a:endParaRPr>
          </a:p>
          <a:p>
            <a:pPr eaLnBrk="1" hangingPunct="1"/>
            <a:r>
              <a:rPr lang="en-US" smtClean="0">
                <a:latin typeface="Verdana" pitchFamily="34" charset="0"/>
              </a:rPr>
              <a:t>By default, the Windows Server 2003 family implementation of MS-CHAP v1 does not support LAN Manager authentication. If you want to allow the use of LAN Manager authentication with MS-CHAP v1 for older operating systems such as Microsoft® Windows NT® 3.5 and Windows 95, you must set the </a:t>
            </a:r>
            <a:r>
              <a:rPr lang="en-US" b="1" smtClean="0">
                <a:latin typeface="Verdana-Bold" charset="0"/>
              </a:rPr>
              <a:t>HKLM\System\CurrentControlSet\Services\RemoteAccess\Policy\Allow LM Authentication </a:t>
            </a:r>
            <a:r>
              <a:rPr lang="en-US" smtClean="0">
                <a:latin typeface="Verdana" pitchFamily="34" charset="0"/>
              </a:rPr>
              <a:t>value to 1 on the authenticating server. Microsoft® Windows® 2000 Server supports LAN Manager authentication by default. Upgrading a computer running Windows 2000 Server to a member of the Windows Server 2003 family preserves the existing </a:t>
            </a:r>
            <a:r>
              <a:rPr lang="en-US" b="1" smtClean="0">
                <a:latin typeface="Verdana-Bold" charset="0"/>
              </a:rPr>
              <a:t>Allow LM Authentication</a:t>
            </a:r>
            <a:r>
              <a:rPr lang="en-US" smtClean="0">
                <a:latin typeface="Verdana" pitchFamily="34" charset="0"/>
              </a:rPr>
              <a:t> setting.</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23C58A0D-C732-40F1-AC59-6BC8D8B8FEB4}" type="slidenum">
              <a:rPr lang="es-ES" smtClean="0"/>
              <a:pPr/>
              <a:t>14</a:t>
            </a:fld>
            <a:endParaRPr lang="es-ES" smtClean="0"/>
          </a:p>
        </p:txBody>
      </p:sp>
      <p:sp>
        <p:nvSpPr>
          <p:cNvPr id="61443" name="Rectangle 2"/>
          <p:cNvSpPr>
            <a:spLocks noRo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r>
              <a:rPr lang="en-US" smtClean="0">
                <a:latin typeface="Verdana" pitchFamily="34" charset="0"/>
              </a:rPr>
              <a:t>MS-CHAP version 2 (v2) addresses several weakness in the original MS-CHAP protocol:</a:t>
            </a:r>
          </a:p>
          <a:p>
            <a:pPr eaLnBrk="1" hangingPunct="1">
              <a:buFontTx/>
              <a:buChar char="•"/>
            </a:pPr>
            <a:r>
              <a:rPr lang="en-US" smtClean="0">
                <a:latin typeface="Verdana" pitchFamily="34" charset="0"/>
              </a:rPr>
              <a:t>MS-CHAP allows LAN Manager encoding for responses, and that’s cryptographically weak. MS-CHAPv2 doesn’t use LAN Manager encoding for anything, including password changes.</a:t>
            </a:r>
          </a:p>
          <a:p>
            <a:pPr eaLnBrk="1" hangingPunct="1">
              <a:buFontTx/>
              <a:buChar char="•"/>
            </a:pPr>
            <a:r>
              <a:rPr lang="en-US" smtClean="0">
                <a:latin typeface="Verdana" pitchFamily="34" charset="0"/>
              </a:rPr>
              <a:t>MS-CHAP provides one-way authentication: the server can authenticate the client, but there’s no way for the client to authenticate the server’s identity. MS-CHAPv2 provides two-way mutual authentication.</a:t>
            </a:r>
          </a:p>
          <a:p>
            <a:pPr eaLnBrk="1" hangingPunct="1">
              <a:buFontTx/>
              <a:buChar char="•"/>
            </a:pPr>
            <a:r>
              <a:rPr lang="en-US" smtClean="0">
                <a:latin typeface="Verdana" pitchFamily="34" charset="0"/>
              </a:rPr>
              <a:t>MS-CHAP uses a key generation process that results in using the same key each time a user with the same password connects. MS-CHAPv2 adds random data to the password generation process so that cryptographic keys aren’t ever reused.</a:t>
            </a:r>
          </a:p>
          <a:p>
            <a:pPr eaLnBrk="1" hangingPunct="1">
              <a:buFontTx/>
              <a:buChar char="•"/>
            </a:pPr>
            <a:r>
              <a:rPr lang="en-US" smtClean="0">
                <a:latin typeface="Verdana" pitchFamily="34" charset="0"/>
              </a:rPr>
              <a:t>MS-CHAP uses a single key for transmitting and receiving data. MS-CHAPv2 uses two separate cryptographic keys.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077B1BBD-AC4A-49EF-A850-B2CD0352F7AC}" type="slidenum">
              <a:rPr lang="es-ES" smtClean="0"/>
              <a:pPr/>
              <a:t>15</a:t>
            </a:fld>
            <a:endParaRPr lang="es-ES" smtClean="0"/>
          </a:p>
        </p:txBody>
      </p:sp>
      <p:sp>
        <p:nvSpPr>
          <p:cNvPr id="62467" name="Rectangle 2"/>
          <p:cNvSpPr>
            <a:spLocks noRo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r>
              <a:rPr lang="en-US" smtClean="0">
                <a:latin typeface="Verdana" pitchFamily="34" charset="0"/>
              </a:rPr>
              <a:t>With the Extensible Authentication Protocol (EAP), an arbitrary authentication mechanism authenticates a remote access connection. The exact authentication scheme to be used is negotiated by the remote access client and the authenticator (either the remote access server or the RADIUS server). Routing and Remote Access includes support for EAP-TLS and MD5-Challenge by default. You can plug in other EAP modules to the server running Routing and Remote Access to provide other EAP methods.EAP allows for an open-ended conversation between the remote access client and the authenticator. The conversation consists of authenticator requests for authentication information and the responses by the remote access client. For example, when EAP is used with security token cards, the authenticator can separately query the remote access client for a name, PIN, and card token value. As each query is asked and answered, the remote access client passes through another level of authentication. When all questions have been answered satisfactorily, the remote access client is authenticated.A specific EAP authentication scheme is known as an EAP type. Both the remote access client and the authenticator must support the same EAP type for successful authentication to occur.</a:t>
            </a:r>
          </a:p>
          <a:p>
            <a:pPr eaLnBrk="1" hangingPunct="1"/>
            <a:endParaRPr lang="en-US" smtClean="0">
              <a:latin typeface="Verdana" pitchFamily="34" charset="0"/>
            </a:endParaRPr>
          </a:p>
          <a:p>
            <a:pPr eaLnBrk="1" hangingPunct="1"/>
            <a:r>
              <a:rPr lang="en-US" smtClean="0">
                <a:latin typeface="Verdana" pitchFamily="34" charset="0"/>
              </a:rPr>
              <a:t>Windows 2000 and 2003 support several EAP types:</a:t>
            </a:r>
          </a:p>
          <a:p>
            <a:pPr eaLnBrk="1" hangingPunct="1">
              <a:buFontTx/>
              <a:buChar char="•"/>
            </a:pPr>
            <a:r>
              <a:rPr lang="en-US" smtClean="0">
                <a:latin typeface="Verdana" pitchFamily="34" charset="0"/>
              </a:rPr>
              <a:t>EAP-MD5 is used for challenge-response authentication between servers; it shouldn’t be used for user authentication, and Windows RRAS doesn’t let you choose it for such. However, third-party products that request EAP-MD5 challenges for RADIUS traffic will work.</a:t>
            </a:r>
          </a:p>
          <a:p>
            <a:pPr eaLnBrk="1" hangingPunct="1">
              <a:buFontTx/>
              <a:buChar char="•"/>
            </a:pPr>
            <a:r>
              <a:rPr lang="en-US" smtClean="0">
                <a:latin typeface="Verdana" pitchFamily="34" charset="0"/>
              </a:rPr>
              <a:t>EAP-TLS uses digital certificates to exchange keys that are then used to establish a secure connection for authentication. This is the most secure EAP type supported by Windows 2000 (Windows 2003 supports PEAP, covered in the next slide). However, it requires clients to have client certificates, so it is mostly used with deployments that include smartcards or tokens that can hold the necessary certificates.</a:t>
            </a:r>
          </a:p>
          <a:p>
            <a:pPr eaLnBrk="1" hangingPunct="1">
              <a:buFontTx/>
              <a:buChar char="•"/>
            </a:pPr>
            <a:r>
              <a:rPr lang="en-US" smtClean="0">
                <a:latin typeface="Verdana" pitchFamily="34" charset="0"/>
              </a:rPr>
              <a:t>EAP-RADIUS is a proxy pass-through mechanism that allows an RRAS server to accept data in a specified EAP type and pass it to a RADIUS proxy. It can’t be used for direct authentication.</a:t>
            </a:r>
          </a:p>
          <a:p>
            <a:pPr eaLnBrk="1" hangingPunct="1"/>
            <a:r>
              <a:rPr lang="en-US" smtClean="0">
                <a:latin typeface="Verdana" pitchFamily="34" charset="0"/>
              </a:rPr>
              <a:t>The specific EAP types used on a server can be set on a per-server basis; in addition, you can use remote access policies to determine which types may or must be used for specific groups of users.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9FF549B5-665C-4DE7-88CA-3242199AD757}" type="slidenum">
              <a:rPr lang="es-ES" smtClean="0"/>
              <a:pPr/>
              <a:t>16</a:t>
            </a:fld>
            <a:endParaRPr lang="es-ES" smtClean="0"/>
          </a:p>
        </p:txBody>
      </p:sp>
      <p:sp>
        <p:nvSpPr>
          <p:cNvPr id="63491" name="Rectangle 2"/>
          <p:cNvSpPr>
            <a:spLocks noRo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r>
              <a:rPr lang="en-US" smtClean="0">
                <a:latin typeface="Verdana" pitchFamily="34" charset="0"/>
              </a:rPr>
              <a:t>Protected Extensible Authentication Protocol (PEAP) is a new member of the family of EAP types. PEAP uses Transport Level Security (TLS) to create an </a:t>
            </a:r>
            <a:r>
              <a:rPr lang="en-US" smtClean="0">
                <a:hlinkClick r:id="rId3"/>
              </a:rPr>
              <a:t>encrypted </a:t>
            </a:r>
            <a:r>
              <a:rPr lang="en-US" smtClean="0">
                <a:latin typeface="Verdana" pitchFamily="34" charset="0"/>
              </a:rPr>
              <a:t>link between an authenticating PEAP client, such as a wireless computer, and a PEAP authenticator, usually an IAS server. PEAP itself does not specify an authentication method, but provides additional security for other EAP authentication protocols, such as EAP-MSCHAPv2, that can operate through the TLS-protected channel provided by PEAP. PEAP is used as an authentication method for 802.11 wireless client computers, but is not currently supported for VPNs or other remote access clients.To enhance both the EAP protocols and network security, PEAP provides:</a:t>
            </a:r>
          </a:p>
          <a:p>
            <a:pPr eaLnBrk="1" hangingPunct="1">
              <a:buFontTx/>
              <a:buChar char="•"/>
            </a:pPr>
            <a:r>
              <a:rPr lang="en-US" smtClean="0">
                <a:latin typeface="Verdana" pitchFamily="34" charset="0"/>
              </a:rPr>
              <a:t>Protection for the EAP method negotiation that occurs between client and server through a TLS channel. This helps prevent an attacker from injecting packets between the client and the RRAS server to cause the negotiation of a less secure EAP method. The encrypted TLS channel also helps prevent denial of service attacks against the IAS server.</a:t>
            </a:r>
          </a:p>
          <a:p>
            <a:pPr eaLnBrk="1" hangingPunct="1">
              <a:buFontTx/>
              <a:buChar char="•"/>
            </a:pPr>
            <a:r>
              <a:rPr lang="en-US" smtClean="0">
                <a:latin typeface="Verdana" pitchFamily="34" charset="0"/>
              </a:rPr>
              <a:t>Support for the fragmentation and reassembly of messages, allowing the use of EAP types that do not provide this.</a:t>
            </a:r>
          </a:p>
          <a:p>
            <a:pPr eaLnBrk="1" hangingPunct="1">
              <a:buFontTx/>
              <a:buChar char="•"/>
            </a:pPr>
            <a:r>
              <a:rPr lang="en-US" smtClean="0">
                <a:latin typeface="Verdana" pitchFamily="34" charset="0"/>
              </a:rPr>
              <a:t>A way for wireless clients  to authenticate the IAS or RADIUS server. Because the server also authenticates the client, mutual authentication occurs.</a:t>
            </a:r>
          </a:p>
          <a:p>
            <a:pPr eaLnBrk="1" hangingPunct="1">
              <a:buFontTx/>
              <a:buChar char="•"/>
            </a:pPr>
            <a:r>
              <a:rPr lang="en-US" smtClean="0">
                <a:latin typeface="Verdana" pitchFamily="34" charset="0"/>
              </a:rPr>
              <a:t>Protection against the deployment of an unauthorized wireless access point (WAP) when the EAP client authenticates the certificate provided by the IAS server. In addition, the TLS master secret created by the PEAP authenticator and client is not shared with the access point. Because of this, the access point cannot decrypt the messages protected by PEAP.</a:t>
            </a:r>
          </a:p>
          <a:p>
            <a:pPr eaLnBrk="1" hangingPunct="1">
              <a:buFontTx/>
              <a:buChar char="•"/>
            </a:pPr>
            <a:r>
              <a:rPr lang="en-US" smtClean="0">
                <a:latin typeface="Verdana" pitchFamily="34" charset="0"/>
              </a:rPr>
              <a:t> PEAP fast reconnect, which reduces the delay in time between an authentication request by a client and the response by the IAS or RADIUS server, and allows wireless clients to move between access points without repeated requests for authentication. This reduces resource requirements for both client and server.</a:t>
            </a:r>
          </a:p>
          <a:p>
            <a:pPr eaLnBrk="1" hangingPunct="1">
              <a:buFontTx/>
              <a:buChar char="•"/>
            </a:pPr>
            <a:endParaRPr lang="en-US" smtClean="0">
              <a:latin typeface="Verdana" pitchFamily="34" charset="0"/>
            </a:endParaRPr>
          </a:p>
          <a:p>
            <a:pPr eaLnBrk="1" hangingPunct="1"/>
            <a:r>
              <a:rPr lang="en-US" smtClean="0">
                <a:latin typeface="Verdana" pitchFamily="34" charset="0"/>
              </a:rPr>
              <a:t>You can deploy PEAP for 802.11 wireless access in two methods:</a:t>
            </a:r>
          </a:p>
          <a:p>
            <a:pPr eaLnBrk="1" hangingPunct="1">
              <a:buFontTx/>
              <a:buChar char="•"/>
            </a:pPr>
            <a:r>
              <a:rPr lang="en-US" smtClean="0">
                <a:latin typeface="Verdana" pitchFamily="34" charset="0"/>
              </a:rPr>
              <a:t>PEAP with EAP-MS-CHAPv2 (PEAP-EAP-MS-CHAPv2) is easier to deploy than EAP-TLS because user authentication is accomplished with password-based credentials (user name and password) instead of certificates or smart cards--only the IAS or RADIUS server is required to have a certificate. PEAP-EAP-MS-CHAPv2 provides improved security over MS-CHAPv2 by using mutual authentication, preventing an unauthorized server from negotiating the least secure authentication method, and providing key generation with TLS. PEAP-EAP-MS-CHAPv2 requires that the client trust certificates provided by the server.Additionally, the server certificate can be issued by a public CA.  that is trusted by the client computer (that is, the public CA certificate already exists in the Trusted Root Certification Authority folder on the client computer certificate store</a:t>
            </a:r>
            <a:r>
              <a:rPr lang="en-US" b="1" smtClean="0">
                <a:latin typeface="Verdana-Bold" charset="0"/>
              </a:rPr>
              <a:t>. </a:t>
            </a:r>
            <a:r>
              <a:rPr lang="en-US" smtClean="0">
                <a:latin typeface="Verdana" pitchFamily="34" charset="0"/>
              </a:rPr>
              <a:t>In this case, the server certificate is not downloaded and added to the client trusted root certificate store, and the user is not prompted to make a decision about whether to trust the server.</a:t>
            </a:r>
          </a:p>
          <a:p>
            <a:pPr eaLnBrk="1" hangingPunct="1">
              <a:buFontTx/>
              <a:buChar char="•"/>
            </a:pPr>
            <a:r>
              <a:rPr lang="en-US" smtClean="0">
                <a:latin typeface="Verdana" pitchFamily="34" charset="0"/>
              </a:rPr>
              <a:t>PEAP with EAP-TLS provide a much stronger authentication method than those that use password-based credentials. PEAP with EAP-TLS (PEAP-EAP-TLS) uses certificates for server authentication and either certificates or smart cards for user and client computer authentication. To use PEAP-EAP-TLS, you must deploy a PKI because the client has to have a certificate issued by the same CA that the server's using.</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9140825" cy="6850063"/>
            <a:chOff x="0" y="0"/>
            <a:chExt cx="5758" cy="4315"/>
          </a:xfrm>
        </p:grpSpPr>
        <p:grpSp>
          <p:nvGrpSpPr>
            <p:cNvPr id="5123" name="Group 3"/>
            <p:cNvGrpSpPr>
              <a:grpSpLocks/>
            </p:cNvGrpSpPr>
            <p:nvPr userDrawn="1"/>
          </p:nvGrpSpPr>
          <p:grpSpPr bwMode="auto">
            <a:xfrm>
              <a:off x="1728" y="2230"/>
              <a:ext cx="4027" cy="2085"/>
              <a:chOff x="1728" y="2230"/>
              <a:chExt cx="4027" cy="2085"/>
            </a:xfrm>
          </p:grpSpPr>
          <p:sp>
            <p:nvSpPr>
              <p:cNvPr id="5124"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s-ES"/>
              </a:p>
            </p:txBody>
          </p:sp>
          <p:sp>
            <p:nvSpPr>
              <p:cNvPr id="5125"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s-ES"/>
              </a:p>
            </p:txBody>
          </p:sp>
          <p:sp>
            <p:nvSpPr>
              <p:cNvPr id="5126"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s-ES"/>
              </a:p>
            </p:txBody>
          </p:sp>
          <p:sp>
            <p:nvSpPr>
              <p:cNvPr id="5127"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s-ES"/>
              </a:p>
            </p:txBody>
          </p:sp>
          <p:sp>
            <p:nvSpPr>
              <p:cNvPr id="5128"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s-ES"/>
              </a:p>
            </p:txBody>
          </p:sp>
        </p:grpSp>
        <p:sp>
          <p:nvSpPr>
            <p:cNvPr id="5129"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s-ES"/>
            </a:p>
          </p:txBody>
        </p:sp>
        <p:sp>
          <p:nvSpPr>
            <p:cNvPr id="5130"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s-ES"/>
            </a:p>
          </p:txBody>
        </p:sp>
      </p:grpSp>
      <p:sp>
        <p:nvSpPr>
          <p:cNvPr id="5131" name="Rectangle 11"/>
          <p:cNvSpPr>
            <a:spLocks noGrp="1" noChangeArrowheads="1"/>
          </p:cNvSpPr>
          <p:nvPr>
            <p:ph type="ctrTitle" sz="quarter"/>
          </p:nvPr>
        </p:nvSpPr>
        <p:spPr>
          <a:xfrm>
            <a:off x="685800" y="1736725"/>
            <a:ext cx="7772400" cy="1920875"/>
          </a:xfrm>
        </p:spPr>
        <p:txBody>
          <a:bodyPr/>
          <a:lstStyle>
            <a:lvl1pPr>
              <a:defRPr sz="6000"/>
            </a:lvl1pPr>
          </a:lstStyle>
          <a:p>
            <a:r>
              <a:rPr lang="es-ES"/>
              <a:t>Click to edit Master title style</a:t>
            </a:r>
          </a:p>
        </p:txBody>
      </p:sp>
      <p:sp>
        <p:nvSpPr>
          <p:cNvPr id="5132"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s-ES"/>
              <a:t>Click to edit Master subtitle style</a:t>
            </a:r>
          </a:p>
        </p:txBody>
      </p:sp>
      <p:sp>
        <p:nvSpPr>
          <p:cNvPr id="5133" name="Rectangle 13"/>
          <p:cNvSpPr>
            <a:spLocks noGrp="1" noChangeArrowheads="1"/>
          </p:cNvSpPr>
          <p:nvPr>
            <p:ph type="dt" sz="quarter" idx="2"/>
          </p:nvPr>
        </p:nvSpPr>
        <p:spPr>
          <a:xfrm>
            <a:off x="457200" y="6248400"/>
            <a:ext cx="2133600" cy="476250"/>
          </a:xfrm>
        </p:spPr>
        <p:txBody>
          <a:bodyPr/>
          <a:lstStyle>
            <a:lvl1pPr>
              <a:defRPr/>
            </a:lvl1pPr>
          </a:lstStyle>
          <a:p>
            <a:endParaRPr lang="es-ES"/>
          </a:p>
        </p:txBody>
      </p:sp>
      <p:sp>
        <p:nvSpPr>
          <p:cNvPr id="5134" name="Rectangle 14"/>
          <p:cNvSpPr>
            <a:spLocks noGrp="1" noChangeArrowheads="1"/>
          </p:cNvSpPr>
          <p:nvPr>
            <p:ph type="ftr" sz="quarter" idx="3"/>
          </p:nvPr>
        </p:nvSpPr>
        <p:spPr>
          <a:xfrm>
            <a:off x="3124200" y="6251575"/>
            <a:ext cx="2895600" cy="476250"/>
          </a:xfrm>
        </p:spPr>
        <p:txBody>
          <a:bodyPr/>
          <a:lstStyle>
            <a:lvl1pPr>
              <a:defRPr/>
            </a:lvl1pPr>
          </a:lstStyle>
          <a:p>
            <a:endParaRPr lang="es-ES"/>
          </a:p>
        </p:txBody>
      </p:sp>
      <p:sp>
        <p:nvSpPr>
          <p:cNvPr id="5135" name="Rectangle 15"/>
          <p:cNvSpPr>
            <a:spLocks noGrp="1" noChangeArrowheads="1"/>
          </p:cNvSpPr>
          <p:nvPr>
            <p:ph type="sldNum" sz="quarter" idx="4"/>
          </p:nvPr>
        </p:nvSpPr>
        <p:spPr>
          <a:xfrm>
            <a:off x="6553200" y="6254750"/>
            <a:ext cx="2133600" cy="476250"/>
          </a:xfrm>
        </p:spPr>
        <p:txBody>
          <a:bodyPr/>
          <a:lstStyle>
            <a:lvl1pPr>
              <a:defRPr/>
            </a:lvl1pPr>
          </a:lstStyle>
          <a:p>
            <a:fld id="{9F91EA06-55B1-4DCC-8BAB-B4B3D3588D07}" type="slidenum">
              <a:rPr lang="es-ES"/>
              <a:pPr/>
              <a:t>‹Nº›</a:t>
            </a:fld>
            <a:endParaRPr lang="es-E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lvl1pPr>
              <a:defRPr/>
            </a:lvl1pPr>
          </a:lstStyle>
          <a:p>
            <a:endParaRPr lang="es-ES"/>
          </a:p>
        </p:txBody>
      </p:sp>
      <p:sp>
        <p:nvSpPr>
          <p:cNvPr id="5" name="Slide Number Placeholder 4"/>
          <p:cNvSpPr>
            <a:spLocks noGrp="1"/>
          </p:cNvSpPr>
          <p:nvPr>
            <p:ph type="sldNum" sz="quarter" idx="11"/>
          </p:nvPr>
        </p:nvSpPr>
        <p:spPr/>
        <p:txBody>
          <a:bodyPr/>
          <a:lstStyle>
            <a:lvl1pPr>
              <a:defRPr/>
            </a:lvl1pPr>
          </a:lstStyle>
          <a:p>
            <a:fld id="{478DBF84-F57F-4DE4-AE15-537A1D9712C8}" type="slidenum">
              <a:rPr lang="es-ES"/>
              <a:pPr/>
              <a:t>‹Nº›</a:t>
            </a:fld>
            <a:endParaRPr lang="es-ES"/>
          </a:p>
        </p:txBody>
      </p:sp>
      <p:sp>
        <p:nvSpPr>
          <p:cNvPr id="6" name="Footer Placeholder 5"/>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s-E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lvl1pPr>
              <a:defRPr/>
            </a:lvl1pPr>
          </a:lstStyle>
          <a:p>
            <a:endParaRPr lang="es-ES"/>
          </a:p>
        </p:txBody>
      </p:sp>
      <p:sp>
        <p:nvSpPr>
          <p:cNvPr id="5" name="Slide Number Placeholder 4"/>
          <p:cNvSpPr>
            <a:spLocks noGrp="1"/>
          </p:cNvSpPr>
          <p:nvPr>
            <p:ph type="sldNum" sz="quarter" idx="11"/>
          </p:nvPr>
        </p:nvSpPr>
        <p:spPr/>
        <p:txBody>
          <a:bodyPr/>
          <a:lstStyle>
            <a:lvl1pPr>
              <a:defRPr/>
            </a:lvl1pPr>
          </a:lstStyle>
          <a:p>
            <a:fld id="{4022A662-318E-41E6-8900-EF3175650773}" type="slidenum">
              <a:rPr lang="es-ES"/>
              <a:pPr/>
              <a:t>‹Nº›</a:t>
            </a:fld>
            <a:endParaRPr lang="es-ES"/>
          </a:p>
        </p:txBody>
      </p:sp>
      <p:sp>
        <p:nvSpPr>
          <p:cNvPr id="6" name="Footer Placeholder 5"/>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lvl1pPr>
              <a:defRPr/>
            </a:lvl1pPr>
          </a:lstStyle>
          <a:p>
            <a:endParaRPr lang="es-ES"/>
          </a:p>
        </p:txBody>
      </p:sp>
      <p:sp>
        <p:nvSpPr>
          <p:cNvPr id="5" name="Slide Number Placeholder 4"/>
          <p:cNvSpPr>
            <a:spLocks noGrp="1"/>
          </p:cNvSpPr>
          <p:nvPr>
            <p:ph type="sldNum" sz="quarter" idx="11"/>
          </p:nvPr>
        </p:nvSpPr>
        <p:spPr/>
        <p:txBody>
          <a:bodyPr/>
          <a:lstStyle>
            <a:lvl1pPr>
              <a:defRPr/>
            </a:lvl1pPr>
          </a:lstStyle>
          <a:p>
            <a:fld id="{BB8CD94F-D5FA-4AA6-A529-678AFB877A5B}" type="slidenum">
              <a:rPr lang="es-ES"/>
              <a:pPr/>
              <a:t>‹Nº›</a:t>
            </a:fld>
            <a:endParaRPr lang="es-ES"/>
          </a:p>
        </p:txBody>
      </p:sp>
      <p:sp>
        <p:nvSpPr>
          <p:cNvPr id="6" name="Footer Placeholder 5"/>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s-E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s-ES"/>
          </a:p>
        </p:txBody>
      </p:sp>
      <p:sp>
        <p:nvSpPr>
          <p:cNvPr id="5" name="Slide Number Placeholder 4"/>
          <p:cNvSpPr>
            <a:spLocks noGrp="1"/>
          </p:cNvSpPr>
          <p:nvPr>
            <p:ph type="sldNum" sz="quarter" idx="11"/>
          </p:nvPr>
        </p:nvSpPr>
        <p:spPr/>
        <p:txBody>
          <a:bodyPr/>
          <a:lstStyle>
            <a:lvl1pPr>
              <a:defRPr/>
            </a:lvl1pPr>
          </a:lstStyle>
          <a:p>
            <a:fld id="{DF69ADB9-7862-46E5-86BA-B330C3B4E39C}" type="slidenum">
              <a:rPr lang="es-ES"/>
              <a:pPr/>
              <a:t>‹Nº›</a:t>
            </a:fld>
            <a:endParaRPr lang="es-ES"/>
          </a:p>
        </p:txBody>
      </p:sp>
      <p:sp>
        <p:nvSpPr>
          <p:cNvPr id="6" name="Footer Placeholder 5"/>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5" name="Date Placeholder 4"/>
          <p:cNvSpPr>
            <a:spLocks noGrp="1"/>
          </p:cNvSpPr>
          <p:nvPr>
            <p:ph type="dt" sz="half" idx="10"/>
          </p:nvPr>
        </p:nvSpPr>
        <p:spPr/>
        <p:txBody>
          <a:bodyPr/>
          <a:lstStyle>
            <a:lvl1pPr>
              <a:defRPr/>
            </a:lvl1pPr>
          </a:lstStyle>
          <a:p>
            <a:endParaRPr lang="es-ES"/>
          </a:p>
        </p:txBody>
      </p:sp>
      <p:sp>
        <p:nvSpPr>
          <p:cNvPr id="6" name="Slide Number Placeholder 5"/>
          <p:cNvSpPr>
            <a:spLocks noGrp="1"/>
          </p:cNvSpPr>
          <p:nvPr>
            <p:ph type="sldNum" sz="quarter" idx="11"/>
          </p:nvPr>
        </p:nvSpPr>
        <p:spPr/>
        <p:txBody>
          <a:bodyPr/>
          <a:lstStyle>
            <a:lvl1pPr>
              <a:defRPr/>
            </a:lvl1pPr>
          </a:lstStyle>
          <a:p>
            <a:fld id="{045DF239-D3B2-4664-9820-A10FD373936B}" type="slidenum">
              <a:rPr lang="es-ES"/>
              <a:pPr/>
              <a:t>‹Nº›</a:t>
            </a:fld>
            <a:endParaRPr lang="es-ES"/>
          </a:p>
        </p:txBody>
      </p:sp>
      <p:sp>
        <p:nvSpPr>
          <p:cNvPr id="7" name="Footer Placeholder 6"/>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s-E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7" name="Date Placeholder 6"/>
          <p:cNvSpPr>
            <a:spLocks noGrp="1"/>
          </p:cNvSpPr>
          <p:nvPr>
            <p:ph type="dt" sz="half" idx="10"/>
          </p:nvPr>
        </p:nvSpPr>
        <p:spPr/>
        <p:txBody>
          <a:bodyPr/>
          <a:lstStyle>
            <a:lvl1pPr>
              <a:defRPr/>
            </a:lvl1pPr>
          </a:lstStyle>
          <a:p>
            <a:endParaRPr lang="es-ES"/>
          </a:p>
        </p:txBody>
      </p:sp>
      <p:sp>
        <p:nvSpPr>
          <p:cNvPr id="8" name="Slide Number Placeholder 7"/>
          <p:cNvSpPr>
            <a:spLocks noGrp="1"/>
          </p:cNvSpPr>
          <p:nvPr>
            <p:ph type="sldNum" sz="quarter" idx="11"/>
          </p:nvPr>
        </p:nvSpPr>
        <p:spPr/>
        <p:txBody>
          <a:bodyPr/>
          <a:lstStyle>
            <a:lvl1pPr>
              <a:defRPr/>
            </a:lvl1pPr>
          </a:lstStyle>
          <a:p>
            <a:fld id="{335ADC19-D53B-4244-9234-569E1A7E5037}" type="slidenum">
              <a:rPr lang="es-ES"/>
              <a:pPr/>
              <a:t>‹Nº›</a:t>
            </a:fld>
            <a:endParaRPr lang="es-ES"/>
          </a:p>
        </p:txBody>
      </p:sp>
      <p:sp>
        <p:nvSpPr>
          <p:cNvPr id="9" name="Footer Placeholder 8"/>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Date Placeholder 2"/>
          <p:cNvSpPr>
            <a:spLocks noGrp="1"/>
          </p:cNvSpPr>
          <p:nvPr>
            <p:ph type="dt" sz="half" idx="10"/>
          </p:nvPr>
        </p:nvSpPr>
        <p:spPr/>
        <p:txBody>
          <a:bodyPr/>
          <a:lstStyle>
            <a:lvl1pPr>
              <a:defRPr/>
            </a:lvl1pPr>
          </a:lstStyle>
          <a:p>
            <a:endParaRPr lang="es-ES"/>
          </a:p>
        </p:txBody>
      </p:sp>
      <p:sp>
        <p:nvSpPr>
          <p:cNvPr id="4" name="Slide Number Placeholder 3"/>
          <p:cNvSpPr>
            <a:spLocks noGrp="1"/>
          </p:cNvSpPr>
          <p:nvPr>
            <p:ph type="sldNum" sz="quarter" idx="11"/>
          </p:nvPr>
        </p:nvSpPr>
        <p:spPr/>
        <p:txBody>
          <a:bodyPr/>
          <a:lstStyle>
            <a:lvl1pPr>
              <a:defRPr/>
            </a:lvl1pPr>
          </a:lstStyle>
          <a:p>
            <a:fld id="{B39498B2-30C4-473F-BC58-F5369EEC1044}" type="slidenum">
              <a:rPr lang="es-ES"/>
              <a:pPr/>
              <a:t>‹Nº›</a:t>
            </a:fld>
            <a:endParaRPr lang="es-ES"/>
          </a:p>
        </p:txBody>
      </p:sp>
      <p:sp>
        <p:nvSpPr>
          <p:cNvPr id="5" name="Footer Placeholder 4"/>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s-ES"/>
          </a:p>
        </p:txBody>
      </p:sp>
      <p:sp>
        <p:nvSpPr>
          <p:cNvPr id="3" name="Slide Number Placeholder 2"/>
          <p:cNvSpPr>
            <a:spLocks noGrp="1"/>
          </p:cNvSpPr>
          <p:nvPr>
            <p:ph type="sldNum" sz="quarter" idx="11"/>
          </p:nvPr>
        </p:nvSpPr>
        <p:spPr/>
        <p:txBody>
          <a:bodyPr/>
          <a:lstStyle>
            <a:lvl1pPr>
              <a:defRPr/>
            </a:lvl1pPr>
          </a:lstStyle>
          <a:p>
            <a:fld id="{D165A803-D42A-4491-A6E8-DFC056B99AB5}" type="slidenum">
              <a:rPr lang="es-ES"/>
              <a:pPr/>
              <a:t>‹Nº›</a:t>
            </a:fld>
            <a:endParaRPr lang="es-ES"/>
          </a:p>
        </p:txBody>
      </p:sp>
      <p:sp>
        <p:nvSpPr>
          <p:cNvPr id="4" name="Footer Placeholder 3"/>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s-E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s-ES"/>
          </a:p>
        </p:txBody>
      </p:sp>
      <p:sp>
        <p:nvSpPr>
          <p:cNvPr id="6" name="Slide Number Placeholder 5"/>
          <p:cNvSpPr>
            <a:spLocks noGrp="1"/>
          </p:cNvSpPr>
          <p:nvPr>
            <p:ph type="sldNum" sz="quarter" idx="11"/>
          </p:nvPr>
        </p:nvSpPr>
        <p:spPr/>
        <p:txBody>
          <a:bodyPr/>
          <a:lstStyle>
            <a:lvl1pPr>
              <a:defRPr/>
            </a:lvl1pPr>
          </a:lstStyle>
          <a:p>
            <a:fld id="{903912F5-AA5B-4166-B5C5-C708DFC9ADD6}" type="slidenum">
              <a:rPr lang="es-ES"/>
              <a:pPr/>
              <a:t>‹Nº›</a:t>
            </a:fld>
            <a:endParaRPr lang="es-ES"/>
          </a:p>
        </p:txBody>
      </p:sp>
      <p:sp>
        <p:nvSpPr>
          <p:cNvPr id="7" name="Footer Placeholder 6"/>
          <p:cNvSpPr>
            <a:spLocks noGrp="1"/>
          </p:cNvSpPr>
          <p:nvPr>
            <p:ph type="ftr" sz="quarter" idx="12"/>
          </p:nvPr>
        </p:nvSpPr>
        <p:spPr/>
        <p:txBody>
          <a:bodyPr/>
          <a:lstStyle>
            <a:lvl1pPr>
              <a:defRPr/>
            </a:lvl1pPr>
          </a:lstStyle>
          <a:p>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s-E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s-ES"/>
          </a:p>
        </p:txBody>
      </p:sp>
      <p:sp>
        <p:nvSpPr>
          <p:cNvPr id="6" name="Slide Number Placeholder 5"/>
          <p:cNvSpPr>
            <a:spLocks noGrp="1"/>
          </p:cNvSpPr>
          <p:nvPr>
            <p:ph type="sldNum" sz="quarter" idx="11"/>
          </p:nvPr>
        </p:nvSpPr>
        <p:spPr/>
        <p:txBody>
          <a:bodyPr/>
          <a:lstStyle>
            <a:lvl1pPr>
              <a:defRPr/>
            </a:lvl1pPr>
          </a:lstStyle>
          <a:p>
            <a:fld id="{FFD3B9D7-0825-4374-9385-8BA545E4C21A}" type="slidenum">
              <a:rPr lang="es-ES"/>
              <a:pPr/>
              <a:t>‹Nº›</a:t>
            </a:fld>
            <a:endParaRPr lang="es-ES"/>
          </a:p>
        </p:txBody>
      </p:sp>
      <p:sp>
        <p:nvSpPr>
          <p:cNvPr id="7" name="Footer Placeholder 6"/>
          <p:cNvSpPr>
            <a:spLocks noGrp="1"/>
          </p:cNvSpPr>
          <p:nvPr>
            <p:ph type="ftr" sz="quarter" idx="12"/>
          </p:nvPr>
        </p:nvSpPr>
        <p:spPr/>
        <p:txBody>
          <a:bodyPr/>
          <a:lstStyle>
            <a:lvl1pPr>
              <a:defRPr/>
            </a:lvl1p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endParaRPr lang="es-ES"/>
          </a:p>
        </p:txBody>
      </p:sp>
      <p:sp>
        <p:nvSpPr>
          <p:cNvPr id="4099"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fld id="{B7473E84-0A9A-436C-B5D6-2E0B3AE05629}" type="slidenum">
              <a:rPr lang="es-ES"/>
              <a:pPr/>
              <a:t>‹Nº›</a:t>
            </a:fld>
            <a:endParaRPr lang="es-ES"/>
          </a:p>
        </p:txBody>
      </p:sp>
      <p:grpSp>
        <p:nvGrpSpPr>
          <p:cNvPr id="4100" name="Group 4"/>
          <p:cNvGrpSpPr>
            <a:grpSpLocks/>
          </p:cNvGrpSpPr>
          <p:nvPr/>
        </p:nvGrpSpPr>
        <p:grpSpPr bwMode="auto">
          <a:xfrm>
            <a:off x="0" y="0"/>
            <a:ext cx="9140825" cy="6850063"/>
            <a:chOff x="0" y="0"/>
            <a:chExt cx="5758" cy="4315"/>
          </a:xfrm>
        </p:grpSpPr>
        <p:grpSp>
          <p:nvGrpSpPr>
            <p:cNvPr id="4101" name="Group 5"/>
            <p:cNvGrpSpPr>
              <a:grpSpLocks/>
            </p:cNvGrpSpPr>
            <p:nvPr userDrawn="1"/>
          </p:nvGrpSpPr>
          <p:grpSpPr bwMode="auto">
            <a:xfrm>
              <a:off x="1728" y="2230"/>
              <a:ext cx="4027" cy="2085"/>
              <a:chOff x="1728" y="2230"/>
              <a:chExt cx="4027" cy="2085"/>
            </a:xfrm>
          </p:grpSpPr>
          <p:sp>
            <p:nvSpPr>
              <p:cNvPr id="4102"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s-ES"/>
              </a:p>
            </p:txBody>
          </p:sp>
          <p:sp>
            <p:nvSpPr>
              <p:cNvPr id="4103"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s-ES"/>
              </a:p>
            </p:txBody>
          </p:sp>
          <p:sp>
            <p:nvSpPr>
              <p:cNvPr id="4104"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s-ES"/>
              </a:p>
            </p:txBody>
          </p:sp>
          <p:sp>
            <p:nvSpPr>
              <p:cNvPr id="4105"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s-ES"/>
              </a:p>
            </p:txBody>
          </p:sp>
          <p:sp>
            <p:nvSpPr>
              <p:cNvPr id="4106"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s-ES"/>
              </a:p>
            </p:txBody>
          </p:sp>
        </p:grpSp>
        <p:sp>
          <p:nvSpPr>
            <p:cNvPr id="4107"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s-ES"/>
            </a:p>
          </p:txBody>
        </p:sp>
        <p:sp>
          <p:nvSpPr>
            <p:cNvPr id="4108"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s-ES"/>
            </a:p>
          </p:txBody>
        </p:sp>
      </p:grpSp>
      <p:sp>
        <p:nvSpPr>
          <p:cNvPr id="4109"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Click to edit Master title style</a:t>
            </a:r>
          </a:p>
        </p:txBody>
      </p:sp>
      <p:sp>
        <p:nvSpPr>
          <p:cNvPr id="4110"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Arial" charset="0"/>
              </a:defRPr>
            </a:lvl1pPr>
          </a:lstStyle>
          <a:p>
            <a:endParaRPr lang="es-ES"/>
          </a:p>
        </p:txBody>
      </p:sp>
      <p:sp>
        <p:nvSpPr>
          <p:cNvPr id="4111"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Click to edit Master text styles</a:t>
            </a:r>
          </a:p>
          <a:p>
            <a:pPr lvl="1"/>
            <a:r>
              <a:rPr lang="es-ES" smtClean="0"/>
              <a:t>Second level</a:t>
            </a:r>
          </a:p>
          <a:p>
            <a:pPr lvl="2"/>
            <a:r>
              <a:rPr lang="es-ES" smtClean="0"/>
              <a:t>Third level</a:t>
            </a:r>
          </a:p>
          <a:p>
            <a:pPr lvl="3"/>
            <a:r>
              <a:rPr lang="es-ES" smtClean="0"/>
              <a:t>Fourth level</a:t>
            </a:r>
          </a:p>
          <a:p>
            <a:pPr lvl="4"/>
            <a:r>
              <a:rPr lang="es-ES" smtClean="0"/>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hyperlink" Target="http://www.informatica64.com/" TargetMode="External"/><Relationship Id="rId2" Type="http://schemas.openxmlformats.org/officeDocument/2006/relationships/hyperlink" Target="mailto:jlrambla@informatica64.com"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icrosoft.com/spain/seminarios/hol.mspx"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microsoft.com/spain/technet/jornadas/webcasts/default.asp" TargetMode="External"/><Relationship Id="rId7" Type="http://schemas.openxmlformats.org/officeDocument/2006/relationships/image" Target="../media/image1.png"/><Relationship Id="rId2" Type="http://schemas.openxmlformats.org/officeDocument/2006/relationships/hyperlink" Target="http://www.microsoft.es/technet/jornadas/webcasts/webcasts_ant.asp" TargetMode="External"/><Relationship Id="rId1" Type="http://schemas.openxmlformats.org/officeDocument/2006/relationships/slideLayout" Target="../slideLayouts/slideLayout2.xml"/><Relationship Id="rId6" Type="http://schemas.openxmlformats.org/officeDocument/2006/relationships/hyperlink" Target="http://www.microsoft.es/technet/recursos/cd/default.mspx" TargetMode="External"/><Relationship Id="rId5" Type="http://schemas.openxmlformats.org/officeDocument/2006/relationships/hyperlink" Target="http://www.microsoft.es/technet/itsshowtime/default.aspx" TargetMode="External"/><Relationship Id="rId4" Type="http://schemas.openxmlformats.org/officeDocument/2006/relationships/hyperlink" Target="http://www.microsoft.es/spain/technet/boletines/default.mspx"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4"/>
          <p:cNvSpPr>
            <a:spLocks noGrp="1" noChangeArrowheads="1"/>
          </p:cNvSpPr>
          <p:nvPr>
            <p:ph type="ctrTitle"/>
          </p:nvPr>
        </p:nvSpPr>
        <p:spPr>
          <a:xfrm>
            <a:off x="285720" y="2060575"/>
            <a:ext cx="8858280" cy="1920875"/>
          </a:xfrm>
          <a:noFill/>
          <a:ln/>
        </p:spPr>
        <p:txBody>
          <a:bodyPr/>
          <a:lstStyle/>
          <a:p>
            <a:pPr>
              <a:lnSpc>
                <a:spcPct val="75000"/>
              </a:lnSpc>
            </a:pPr>
            <a:r>
              <a:rPr lang="en-US" sz="4000" dirty="0"/>
              <a:t/>
            </a:r>
            <a:br>
              <a:rPr lang="en-US" sz="4000" dirty="0"/>
            </a:br>
            <a:r>
              <a:rPr lang="en-US" sz="4000" dirty="0" smtClean="0"/>
              <a:t>FOREFRONT TMG</a:t>
            </a:r>
            <a:br>
              <a:rPr lang="en-US" sz="4000" dirty="0" smtClean="0"/>
            </a:br>
            <a:r>
              <a:rPr lang="en-US" sz="3600" dirty="0" smtClean="0"/>
              <a:t>VPN</a:t>
            </a:r>
            <a:r>
              <a:rPr lang="en-US" sz="4000" dirty="0" smtClean="0"/>
              <a:t/>
            </a:r>
            <a:br>
              <a:rPr lang="en-US" sz="4000" dirty="0" smtClean="0"/>
            </a:br>
            <a:r>
              <a:rPr lang="en-US" sz="4000" dirty="0" smtClean="0"/>
              <a:t/>
            </a:r>
            <a:br>
              <a:rPr lang="en-US" sz="4000" dirty="0" smtClean="0"/>
            </a:br>
            <a:r>
              <a:rPr lang="en-US" sz="2800" i="1" dirty="0" smtClean="0"/>
              <a:t>Juan Luis </a:t>
            </a:r>
            <a:r>
              <a:rPr lang="en-US" sz="2800" i="1" dirty="0" err="1" smtClean="0"/>
              <a:t>García</a:t>
            </a:r>
            <a:r>
              <a:rPr lang="en-US" sz="2800" i="1" dirty="0" smtClean="0"/>
              <a:t> </a:t>
            </a:r>
            <a:r>
              <a:rPr lang="en-US" sz="2800" i="1" dirty="0" err="1" smtClean="0"/>
              <a:t>Rambla</a:t>
            </a:r>
            <a:r>
              <a:rPr lang="en-US" sz="2800" i="1" dirty="0" smtClean="0"/>
              <a:t/>
            </a:r>
            <a:br>
              <a:rPr lang="en-US" sz="2800" i="1" dirty="0" smtClean="0"/>
            </a:br>
            <a:r>
              <a:rPr lang="en-US" sz="2800" i="1" dirty="0" smtClean="0"/>
              <a:t>MVP Windows Security</a:t>
            </a:r>
            <a:br>
              <a:rPr lang="en-US" sz="2800" i="1" dirty="0" smtClean="0"/>
            </a:br>
            <a:r>
              <a:rPr lang="en-US" sz="2800" i="1" dirty="0" smtClean="0"/>
              <a:t>jlrambla@informatica64.com</a:t>
            </a:r>
            <a:endParaRPr lang="en-US" sz="4000" i="1" dirty="0"/>
          </a:p>
        </p:txBody>
      </p:sp>
      <p:sp>
        <p:nvSpPr>
          <p:cNvPr id="34821" name="Rectangle 5"/>
          <p:cNvSpPr>
            <a:spLocks noChangeArrowheads="1"/>
          </p:cNvSpPr>
          <p:nvPr/>
        </p:nvSpPr>
        <p:spPr bwMode="auto">
          <a:xfrm>
            <a:off x="252413" y="1268413"/>
            <a:ext cx="8640762" cy="3455987"/>
          </a:xfrm>
          <a:prstGeom prst="rect">
            <a:avLst/>
          </a:prstGeom>
          <a:noFill/>
          <a:ln w="9525">
            <a:solidFill>
              <a:srgbClr val="FFFFCC"/>
            </a:solidFill>
            <a:miter lim="800000"/>
            <a:headEnd/>
            <a:tailEnd/>
          </a:ln>
          <a:effectLst/>
        </p:spPr>
        <p:txBody>
          <a:bodyPr wrap="none" anchor="ctr"/>
          <a:lstStyle/>
          <a:p>
            <a:endParaRPr lang="es-ES"/>
          </a:p>
        </p:txBody>
      </p:sp>
      <p:pic>
        <p:nvPicPr>
          <p:cNvPr id="7" name="Picture 6" descr="TechNet_rgb.png"/>
          <p:cNvPicPr>
            <a:picLocks noChangeAspect="1"/>
          </p:cNvPicPr>
          <p:nvPr/>
        </p:nvPicPr>
        <p:blipFill>
          <a:blip r:embed="rId2"/>
          <a:stretch>
            <a:fillRect/>
          </a:stretch>
        </p:blipFill>
        <p:spPr>
          <a:xfrm>
            <a:off x="5319727" y="6079553"/>
            <a:ext cx="3824273" cy="778447"/>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SSTP</a:t>
            </a:r>
            <a:endParaRPr lang="es-ES_tradnl" dirty="0"/>
          </a:p>
        </p:txBody>
      </p:sp>
      <p:sp>
        <p:nvSpPr>
          <p:cNvPr id="3" name="2 Marcador de contenido"/>
          <p:cNvSpPr>
            <a:spLocks noGrp="1"/>
          </p:cNvSpPr>
          <p:nvPr>
            <p:ph idx="1"/>
          </p:nvPr>
        </p:nvSpPr>
        <p:spPr/>
        <p:txBody>
          <a:bodyPr/>
          <a:lstStyle/>
          <a:p>
            <a:r>
              <a:rPr lang="es-ES" sz="2400" dirty="0" smtClean="0"/>
              <a:t>Las conexiones SSTP establecen conectividad TCP a través de HTTPS. </a:t>
            </a:r>
          </a:p>
          <a:p>
            <a:endParaRPr lang="es-ES" sz="2400" dirty="0" smtClean="0"/>
          </a:p>
          <a:p>
            <a:r>
              <a:rPr lang="es-ES" sz="2400" dirty="0" smtClean="0"/>
              <a:t>SSL a través de los certificados validan la conexión con el servidor.</a:t>
            </a:r>
          </a:p>
          <a:p>
            <a:endParaRPr lang="es-ES" sz="2400" dirty="0" smtClean="0"/>
          </a:p>
          <a:p>
            <a:r>
              <a:rPr lang="es-ES" sz="2400" dirty="0" smtClean="0"/>
              <a:t>Una vez validada la conexión SSL se procede a la fase de negociación y autenticación PPP.</a:t>
            </a:r>
          </a:p>
          <a:p>
            <a:endParaRPr lang="es-ES" sz="2400" dirty="0" smtClean="0"/>
          </a:p>
          <a:p>
            <a:r>
              <a:rPr lang="es-ES" sz="2400" dirty="0" smtClean="0"/>
              <a:t>El encapsulamiento de los paquetes PPP se realiza sobre la sesión HTTPS.</a:t>
            </a:r>
            <a:endParaRPr lang="es-ES_tradnl"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s-ES" smtClean="0"/>
              <a:t>Protocolos de túnel</a:t>
            </a:r>
          </a:p>
        </p:txBody>
      </p:sp>
      <p:sp>
        <p:nvSpPr>
          <p:cNvPr id="16387" name="Rectangle 3"/>
          <p:cNvSpPr>
            <a:spLocks noGrp="1" noChangeArrowheads="1"/>
          </p:cNvSpPr>
          <p:nvPr>
            <p:ph type="body" idx="1"/>
          </p:nvPr>
        </p:nvSpPr>
        <p:spPr>
          <a:xfrm>
            <a:off x="457200" y="1341438"/>
            <a:ext cx="8388350" cy="4814887"/>
          </a:xfrm>
        </p:spPr>
        <p:txBody>
          <a:bodyPr/>
          <a:lstStyle/>
          <a:p>
            <a:pPr eaLnBrk="1" hangingPunct="1">
              <a:lnSpc>
                <a:spcPct val="80000"/>
              </a:lnSpc>
            </a:pPr>
            <a:r>
              <a:rPr lang="es-ES" sz="2400" dirty="0" smtClean="0"/>
              <a:t>PPTP.</a:t>
            </a:r>
          </a:p>
          <a:p>
            <a:pPr lvl="1" eaLnBrk="1" hangingPunct="1">
              <a:lnSpc>
                <a:spcPct val="80000"/>
              </a:lnSpc>
            </a:pPr>
            <a:r>
              <a:rPr lang="es-ES" sz="2000" dirty="0" smtClean="0"/>
              <a:t>Desarrollado por Microsoft, es un estándar de facto.</a:t>
            </a:r>
          </a:p>
          <a:p>
            <a:pPr lvl="1" eaLnBrk="1" hangingPunct="1">
              <a:lnSpc>
                <a:spcPct val="80000"/>
              </a:lnSpc>
            </a:pPr>
            <a:r>
              <a:rPr lang="es-ES" sz="2000" dirty="0" smtClean="0"/>
              <a:t>Esta ampliamente implementado y existen varias implementaciones compatibles.</a:t>
            </a:r>
          </a:p>
          <a:p>
            <a:pPr lvl="1" eaLnBrk="1" hangingPunct="1">
              <a:lnSpc>
                <a:spcPct val="80000"/>
              </a:lnSpc>
            </a:pPr>
            <a:r>
              <a:rPr lang="es-ES" sz="2000" dirty="0" smtClean="0"/>
              <a:t>Suficientemente seguro para casi todas las aplicaciones.</a:t>
            </a:r>
          </a:p>
          <a:p>
            <a:pPr eaLnBrk="1" hangingPunct="1">
              <a:lnSpc>
                <a:spcPct val="80000"/>
              </a:lnSpc>
            </a:pPr>
            <a:endParaRPr lang="es-ES" sz="2400" dirty="0" smtClean="0"/>
          </a:p>
          <a:p>
            <a:pPr eaLnBrk="1" hangingPunct="1">
              <a:lnSpc>
                <a:spcPct val="80000"/>
              </a:lnSpc>
            </a:pPr>
            <a:r>
              <a:rPr lang="es-ES" sz="2400" dirty="0" smtClean="0"/>
              <a:t>L2TP.</a:t>
            </a:r>
          </a:p>
          <a:p>
            <a:pPr lvl="1" eaLnBrk="1" hangingPunct="1">
              <a:lnSpc>
                <a:spcPct val="80000"/>
              </a:lnSpc>
            </a:pPr>
            <a:r>
              <a:rPr lang="es-ES" sz="2000" dirty="0" smtClean="0"/>
              <a:t>Estándar de la “Internet </a:t>
            </a:r>
            <a:r>
              <a:rPr lang="es-ES" sz="2000" dirty="0" err="1" smtClean="0"/>
              <a:t>Engineering</a:t>
            </a:r>
            <a:r>
              <a:rPr lang="es-ES" sz="2000" dirty="0" smtClean="0"/>
              <a:t> </a:t>
            </a:r>
            <a:r>
              <a:rPr lang="es-ES" sz="2000" dirty="0" err="1" smtClean="0"/>
              <a:t>Task</a:t>
            </a:r>
            <a:r>
              <a:rPr lang="es-ES" sz="2000" dirty="0" smtClean="0"/>
              <a:t> </a:t>
            </a:r>
            <a:r>
              <a:rPr lang="es-ES" sz="2000" dirty="0" err="1" smtClean="0"/>
              <a:t>Force</a:t>
            </a:r>
            <a:r>
              <a:rPr lang="es-ES" sz="2000" dirty="0" smtClean="0"/>
              <a:t>” (IETF) .</a:t>
            </a:r>
          </a:p>
          <a:p>
            <a:pPr lvl="1" eaLnBrk="1" hangingPunct="1">
              <a:lnSpc>
                <a:spcPct val="80000"/>
              </a:lnSpc>
            </a:pPr>
            <a:r>
              <a:rPr lang="es-ES" sz="2000" dirty="0" smtClean="0"/>
              <a:t>Unión.</a:t>
            </a:r>
          </a:p>
          <a:p>
            <a:pPr lvl="1" eaLnBrk="1" hangingPunct="1">
              <a:lnSpc>
                <a:spcPct val="80000"/>
              </a:lnSpc>
            </a:pPr>
            <a:r>
              <a:rPr lang="es-ES" sz="2000" dirty="0" smtClean="0"/>
              <a:t>Algunos problemas de interoperabilidad.</a:t>
            </a:r>
          </a:p>
          <a:p>
            <a:pPr eaLnBrk="1" hangingPunct="1">
              <a:lnSpc>
                <a:spcPct val="80000"/>
              </a:lnSpc>
            </a:pPr>
            <a:endParaRPr lang="es-ES" sz="2400" dirty="0" smtClean="0"/>
          </a:p>
          <a:p>
            <a:pPr eaLnBrk="1" hangingPunct="1">
              <a:lnSpc>
                <a:spcPct val="80000"/>
              </a:lnSpc>
            </a:pPr>
            <a:r>
              <a:rPr lang="es-ES" sz="2400" dirty="0" smtClean="0"/>
              <a:t>Tanto </a:t>
            </a:r>
            <a:r>
              <a:rPr lang="es-ES" sz="2400" dirty="0" smtClean="0"/>
              <a:t>PPTP, </a:t>
            </a:r>
            <a:r>
              <a:rPr lang="es-ES" sz="2400" dirty="0" smtClean="0"/>
              <a:t>L2TP </a:t>
            </a:r>
            <a:r>
              <a:rPr lang="es-ES" sz="2400" dirty="0" smtClean="0"/>
              <a:t>y SSTP utilizan </a:t>
            </a:r>
            <a:r>
              <a:rPr lang="es-ES" sz="2400" dirty="0" smtClean="0"/>
              <a:t>PPP por debajo, lo que les proporciona gran parte de los requerimientos necesarios.</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s-ES" smtClean="0"/>
              <a:t>Autenticación</a:t>
            </a:r>
          </a:p>
        </p:txBody>
      </p:sp>
      <p:sp>
        <p:nvSpPr>
          <p:cNvPr id="25603" name="Rectangle 3"/>
          <p:cNvSpPr>
            <a:spLocks noGrp="1" noChangeArrowheads="1"/>
          </p:cNvSpPr>
          <p:nvPr>
            <p:ph type="body" idx="1"/>
          </p:nvPr>
        </p:nvSpPr>
        <p:spPr>
          <a:xfrm>
            <a:off x="457200" y="1357298"/>
            <a:ext cx="8229600" cy="4392612"/>
          </a:xfrm>
        </p:spPr>
        <p:txBody>
          <a:bodyPr/>
          <a:lstStyle/>
          <a:p>
            <a:pPr eaLnBrk="1" hangingPunct="1">
              <a:lnSpc>
                <a:spcPct val="90000"/>
              </a:lnSpc>
            </a:pPr>
            <a:r>
              <a:rPr lang="es-ES" sz="2400" dirty="0" smtClean="0"/>
              <a:t>PPTP</a:t>
            </a:r>
          </a:p>
          <a:p>
            <a:pPr lvl="1" eaLnBrk="1" hangingPunct="1">
              <a:lnSpc>
                <a:spcPct val="90000"/>
              </a:lnSpc>
            </a:pPr>
            <a:r>
              <a:rPr lang="es-ES" sz="2000" dirty="0" smtClean="0"/>
              <a:t>Autenticación a nivel de Usuario proporcionada por PPP.</a:t>
            </a:r>
          </a:p>
          <a:p>
            <a:pPr eaLnBrk="1" hangingPunct="1">
              <a:lnSpc>
                <a:spcPct val="90000"/>
              </a:lnSpc>
            </a:pPr>
            <a:endParaRPr lang="es-ES" sz="2400" dirty="0" smtClean="0"/>
          </a:p>
          <a:p>
            <a:pPr eaLnBrk="1" hangingPunct="1">
              <a:lnSpc>
                <a:spcPct val="90000"/>
              </a:lnSpc>
            </a:pPr>
            <a:r>
              <a:rPr lang="es-ES" sz="2400" dirty="0" smtClean="0"/>
              <a:t>L2TP/</a:t>
            </a:r>
            <a:r>
              <a:rPr lang="es-ES" sz="2400" dirty="0" err="1" smtClean="0"/>
              <a:t>IPSec</a:t>
            </a:r>
            <a:endParaRPr lang="es-ES" sz="2400" dirty="0" smtClean="0"/>
          </a:p>
          <a:p>
            <a:pPr lvl="1" eaLnBrk="1" hangingPunct="1">
              <a:lnSpc>
                <a:spcPct val="90000"/>
              </a:lnSpc>
            </a:pPr>
            <a:r>
              <a:rPr lang="es-ES" sz="2000" dirty="0" smtClean="0"/>
              <a:t>Autenticación a nivel de Usuario proporcionada por PPP.</a:t>
            </a:r>
          </a:p>
          <a:p>
            <a:pPr lvl="1" eaLnBrk="1" hangingPunct="1">
              <a:lnSpc>
                <a:spcPct val="90000"/>
              </a:lnSpc>
            </a:pPr>
            <a:endParaRPr lang="es-ES" sz="2000" dirty="0" smtClean="0"/>
          </a:p>
          <a:p>
            <a:pPr lvl="1" eaLnBrk="1" hangingPunct="1">
              <a:lnSpc>
                <a:spcPct val="90000"/>
              </a:lnSpc>
            </a:pPr>
            <a:r>
              <a:rPr lang="es-ES" sz="2000" dirty="0" smtClean="0"/>
              <a:t>Autenticación a nivel de máquina proporcionada por </a:t>
            </a:r>
            <a:r>
              <a:rPr lang="es-ES" sz="2000" dirty="0" err="1" smtClean="0"/>
              <a:t>IPSec</a:t>
            </a:r>
            <a:r>
              <a:rPr lang="es-ES" sz="2000" dirty="0" smtClean="0"/>
              <a:t>.</a:t>
            </a:r>
          </a:p>
          <a:p>
            <a:pPr lvl="2" eaLnBrk="1" hangingPunct="1">
              <a:lnSpc>
                <a:spcPct val="90000"/>
              </a:lnSpc>
            </a:pPr>
            <a:r>
              <a:rPr lang="es-ES" sz="1800" dirty="0" smtClean="0"/>
              <a:t>Claves preestablecidas.</a:t>
            </a:r>
          </a:p>
          <a:p>
            <a:pPr lvl="2" eaLnBrk="1" hangingPunct="1">
              <a:lnSpc>
                <a:spcPct val="90000"/>
              </a:lnSpc>
            </a:pPr>
            <a:endParaRPr lang="es-ES" sz="1800" dirty="0" smtClean="0"/>
          </a:p>
          <a:p>
            <a:pPr lvl="2" eaLnBrk="1" hangingPunct="1">
              <a:lnSpc>
                <a:spcPct val="90000"/>
              </a:lnSpc>
            </a:pPr>
            <a:r>
              <a:rPr lang="es-ES" sz="1800" dirty="0" smtClean="0"/>
              <a:t>Certificados Digitales de máquina</a:t>
            </a:r>
            <a:r>
              <a:rPr lang="es-ES" sz="1800" dirty="0" smtClean="0"/>
              <a:t>.</a:t>
            </a:r>
          </a:p>
          <a:p>
            <a:pPr lvl="2" eaLnBrk="1" hangingPunct="1">
              <a:lnSpc>
                <a:spcPct val="90000"/>
              </a:lnSpc>
            </a:pPr>
            <a:endParaRPr lang="es-ES" sz="1800" dirty="0" smtClean="0"/>
          </a:p>
          <a:p>
            <a:pPr>
              <a:lnSpc>
                <a:spcPct val="90000"/>
              </a:lnSpc>
            </a:pPr>
            <a:r>
              <a:rPr lang="es-ES" sz="2600" dirty="0" smtClean="0"/>
              <a:t>SSTP</a:t>
            </a:r>
          </a:p>
          <a:p>
            <a:pPr lvl="1">
              <a:lnSpc>
                <a:spcPct val="90000"/>
              </a:lnSpc>
            </a:pPr>
            <a:r>
              <a:rPr lang="es-ES" sz="2200" dirty="0" smtClean="0"/>
              <a:t>Validación de la confianza a nivel TCP proporcionado por certificados.</a:t>
            </a:r>
          </a:p>
          <a:p>
            <a:pPr lvl="1">
              <a:lnSpc>
                <a:spcPct val="90000"/>
              </a:lnSpc>
            </a:pPr>
            <a:r>
              <a:rPr lang="es-ES" sz="2400" dirty="0" smtClean="0"/>
              <a:t>Autenticación a nivel de Usuario proporcionada por PPP.</a:t>
            </a:r>
          </a:p>
          <a:p>
            <a:pPr lvl="1">
              <a:lnSpc>
                <a:spcPct val="90000"/>
              </a:lnSpc>
            </a:pPr>
            <a:endParaRPr lang="es-ES" sz="2200" dirty="0" smtClean="0"/>
          </a:p>
          <a:p>
            <a:pPr lvl="1">
              <a:lnSpc>
                <a:spcPct val="90000"/>
              </a:lnSpc>
            </a:pPr>
            <a:endParaRPr lang="es-ES" sz="22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68313" y="188913"/>
            <a:ext cx="8393112" cy="1025525"/>
          </a:xfrm>
        </p:spPr>
        <p:txBody>
          <a:bodyPr/>
          <a:lstStyle/>
          <a:p>
            <a:pPr eaLnBrk="1" hangingPunct="1"/>
            <a:r>
              <a:rPr lang="es-ES" smtClean="0"/>
              <a:t>Metodos de Autenticación</a:t>
            </a:r>
          </a:p>
        </p:txBody>
      </p:sp>
      <p:sp>
        <p:nvSpPr>
          <p:cNvPr id="26627" name="Rectangle 3"/>
          <p:cNvSpPr>
            <a:spLocks noGrp="1" noChangeArrowheads="1"/>
          </p:cNvSpPr>
          <p:nvPr>
            <p:ph type="body" idx="1"/>
          </p:nvPr>
        </p:nvSpPr>
        <p:spPr>
          <a:xfrm>
            <a:off x="395288" y="1484313"/>
            <a:ext cx="8388350" cy="4249737"/>
          </a:xfrm>
        </p:spPr>
        <p:txBody>
          <a:bodyPr/>
          <a:lstStyle/>
          <a:p>
            <a:pPr eaLnBrk="1" hangingPunct="1">
              <a:lnSpc>
                <a:spcPct val="90000"/>
              </a:lnSpc>
            </a:pPr>
            <a:r>
              <a:rPr lang="es-ES" sz="2000" smtClean="0"/>
              <a:t>Password Authentication Protocol (PAP).</a:t>
            </a:r>
          </a:p>
          <a:p>
            <a:pPr lvl="1" eaLnBrk="1" hangingPunct="1">
              <a:lnSpc>
                <a:spcPct val="90000"/>
              </a:lnSpc>
            </a:pPr>
            <a:r>
              <a:rPr lang="es-ES" sz="1800" smtClean="0"/>
              <a:t>Envía la password en texto claro.</a:t>
            </a:r>
          </a:p>
          <a:p>
            <a:pPr lvl="1" eaLnBrk="1" hangingPunct="1">
              <a:lnSpc>
                <a:spcPct val="90000"/>
              </a:lnSpc>
              <a:buFontTx/>
              <a:buNone/>
            </a:pPr>
            <a:endParaRPr lang="es-ES" sz="1800" smtClean="0"/>
          </a:p>
          <a:p>
            <a:pPr eaLnBrk="1" hangingPunct="1">
              <a:lnSpc>
                <a:spcPct val="90000"/>
              </a:lnSpc>
            </a:pPr>
            <a:r>
              <a:rPr lang="es-ES" sz="2000" smtClean="0"/>
              <a:t>Shiva Password Authentication Protocol (SPAP).</a:t>
            </a:r>
          </a:p>
          <a:p>
            <a:pPr lvl="1" eaLnBrk="1" hangingPunct="1">
              <a:lnSpc>
                <a:spcPct val="90000"/>
              </a:lnSpc>
            </a:pPr>
            <a:r>
              <a:rPr lang="es-ES" sz="1800" smtClean="0"/>
              <a:t>Utiliza cifrado reversible.</a:t>
            </a:r>
          </a:p>
          <a:p>
            <a:pPr lvl="1" eaLnBrk="1" hangingPunct="1">
              <a:lnSpc>
                <a:spcPct val="90000"/>
              </a:lnSpc>
              <a:buFontTx/>
              <a:buNone/>
            </a:pPr>
            <a:endParaRPr lang="es-ES" sz="1800" smtClean="0"/>
          </a:p>
          <a:p>
            <a:pPr eaLnBrk="1" hangingPunct="1">
              <a:lnSpc>
                <a:spcPct val="90000"/>
              </a:lnSpc>
            </a:pPr>
            <a:r>
              <a:rPr lang="es-ES" sz="2000" smtClean="0"/>
              <a:t>Challenge Handshake Authentication Protocol (CHAP).</a:t>
            </a:r>
          </a:p>
          <a:p>
            <a:pPr lvl="1" eaLnBrk="1" hangingPunct="1">
              <a:lnSpc>
                <a:spcPct val="90000"/>
              </a:lnSpc>
            </a:pPr>
            <a:r>
              <a:rPr lang="es-ES" sz="1800" smtClean="0"/>
              <a:t>Utiliza MD5 para proporcionar autenticación mediante desafío-respuesta.</a:t>
            </a:r>
          </a:p>
          <a:p>
            <a:pPr lvl="1" eaLnBrk="1" hangingPunct="1">
              <a:lnSpc>
                <a:spcPct val="90000"/>
              </a:lnSpc>
            </a:pPr>
            <a:r>
              <a:rPr lang="es-ES" sz="1800" smtClean="0"/>
              <a:t>Requiere almacenar las contraseñas con cifrado reversible en el servidor (DC).</a:t>
            </a:r>
          </a:p>
          <a:p>
            <a:pPr eaLnBrk="1" hangingPunct="1">
              <a:lnSpc>
                <a:spcPct val="90000"/>
              </a:lnSpc>
            </a:pPr>
            <a:endParaRPr lang="es-ES" sz="2000" smtClean="0"/>
          </a:p>
          <a:p>
            <a:pPr eaLnBrk="1" hangingPunct="1">
              <a:lnSpc>
                <a:spcPct val="90000"/>
              </a:lnSpc>
            </a:pPr>
            <a:r>
              <a:rPr lang="es-ES" sz="2000" smtClean="0"/>
              <a:t>MS-CHAP. </a:t>
            </a:r>
          </a:p>
          <a:p>
            <a:pPr lvl="1" eaLnBrk="1" hangingPunct="1">
              <a:lnSpc>
                <a:spcPct val="90000"/>
              </a:lnSpc>
            </a:pPr>
            <a:r>
              <a:rPr lang="es-ES" sz="1800" smtClean="0"/>
              <a:t>Existen debilidades conocidas.</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81000" y="228600"/>
            <a:ext cx="8393113" cy="1025525"/>
          </a:xfrm>
        </p:spPr>
        <p:txBody>
          <a:bodyPr/>
          <a:lstStyle/>
          <a:p>
            <a:pPr eaLnBrk="1" hangingPunct="1"/>
            <a:r>
              <a:rPr lang="es-ES" smtClean="0"/>
              <a:t>Metodos de Autenticación</a:t>
            </a:r>
            <a:endParaRPr lang="es-ES" sz="2800" smtClean="0">
              <a:solidFill>
                <a:schemeClr val="accent1"/>
              </a:solidFill>
            </a:endParaRPr>
          </a:p>
        </p:txBody>
      </p:sp>
      <p:sp>
        <p:nvSpPr>
          <p:cNvPr id="27651" name="Rectangle 3"/>
          <p:cNvSpPr>
            <a:spLocks noGrp="1" noChangeArrowheads="1"/>
          </p:cNvSpPr>
          <p:nvPr>
            <p:ph type="body" idx="1"/>
          </p:nvPr>
        </p:nvSpPr>
        <p:spPr>
          <a:xfrm>
            <a:off x="323850" y="1557338"/>
            <a:ext cx="8445500" cy="4103687"/>
          </a:xfrm>
        </p:spPr>
        <p:txBody>
          <a:bodyPr/>
          <a:lstStyle/>
          <a:p>
            <a:pPr eaLnBrk="1" hangingPunct="1">
              <a:lnSpc>
                <a:spcPct val="90000"/>
              </a:lnSpc>
            </a:pPr>
            <a:r>
              <a:rPr lang="es-ES" sz="2800" smtClean="0"/>
              <a:t>MS-CHAP v2.</a:t>
            </a:r>
          </a:p>
          <a:p>
            <a:pPr lvl="1" eaLnBrk="1" hangingPunct="1">
              <a:lnSpc>
                <a:spcPct val="90000"/>
              </a:lnSpc>
            </a:pPr>
            <a:r>
              <a:rPr lang="es-ES" sz="2400" smtClean="0"/>
              <a:t>Versión mejorada de MS-CHAP.</a:t>
            </a:r>
          </a:p>
          <a:p>
            <a:pPr lvl="1" eaLnBrk="1" hangingPunct="1">
              <a:lnSpc>
                <a:spcPct val="90000"/>
              </a:lnSpc>
            </a:pPr>
            <a:endParaRPr lang="es-ES" sz="2400" smtClean="0"/>
          </a:p>
          <a:p>
            <a:pPr lvl="1" eaLnBrk="1" hangingPunct="1">
              <a:lnSpc>
                <a:spcPct val="90000"/>
              </a:lnSpc>
            </a:pPr>
            <a:r>
              <a:rPr lang="es-ES" sz="2400" smtClean="0"/>
              <a:t>Usada frecuentemente.</a:t>
            </a:r>
          </a:p>
          <a:p>
            <a:pPr lvl="1" eaLnBrk="1" hangingPunct="1">
              <a:lnSpc>
                <a:spcPct val="90000"/>
              </a:lnSpc>
            </a:pPr>
            <a:endParaRPr lang="es-ES" sz="2400" smtClean="0"/>
          </a:p>
          <a:p>
            <a:pPr lvl="1" eaLnBrk="1" hangingPunct="1">
              <a:lnSpc>
                <a:spcPct val="90000"/>
              </a:lnSpc>
            </a:pPr>
            <a:r>
              <a:rPr lang="es-ES" sz="2400" smtClean="0"/>
              <a:t>Desde el punto de vista del cifrado es mas fuerte que PAP, CHAP, MS-CHAP.</a:t>
            </a:r>
          </a:p>
          <a:p>
            <a:pPr lvl="1" eaLnBrk="1" hangingPunct="1">
              <a:lnSpc>
                <a:spcPct val="90000"/>
              </a:lnSpc>
            </a:pPr>
            <a:endParaRPr lang="es-ES" sz="2400" smtClean="0"/>
          </a:p>
          <a:p>
            <a:pPr lvl="1" eaLnBrk="1" hangingPunct="1">
              <a:lnSpc>
                <a:spcPct val="90000"/>
              </a:lnSpc>
            </a:pPr>
            <a:r>
              <a:rPr lang="es-ES" sz="2400" smtClean="0"/>
              <a:t>Recomendada cuando no es posible implementar EAP-TLS.</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81000" y="228600"/>
            <a:ext cx="8393113" cy="1025525"/>
          </a:xfrm>
        </p:spPr>
        <p:txBody>
          <a:bodyPr/>
          <a:lstStyle/>
          <a:p>
            <a:pPr eaLnBrk="1" hangingPunct="1"/>
            <a:r>
              <a:rPr lang="es-ES" smtClean="0"/>
              <a:t>Metodos de Autenticación</a:t>
            </a:r>
            <a:endParaRPr lang="es-ES" sz="2800" smtClean="0">
              <a:solidFill>
                <a:schemeClr val="accent1"/>
              </a:solidFill>
            </a:endParaRPr>
          </a:p>
        </p:txBody>
      </p:sp>
      <p:sp>
        <p:nvSpPr>
          <p:cNvPr id="28675" name="Rectangle 3"/>
          <p:cNvSpPr>
            <a:spLocks noGrp="1" noChangeArrowheads="1"/>
          </p:cNvSpPr>
          <p:nvPr>
            <p:ph type="body" idx="1"/>
          </p:nvPr>
        </p:nvSpPr>
        <p:spPr>
          <a:xfrm>
            <a:off x="395288" y="1416050"/>
            <a:ext cx="8374062" cy="4605338"/>
          </a:xfrm>
        </p:spPr>
        <p:txBody>
          <a:bodyPr/>
          <a:lstStyle/>
          <a:p>
            <a:pPr eaLnBrk="1" hangingPunct="1">
              <a:lnSpc>
                <a:spcPct val="90000"/>
              </a:lnSpc>
            </a:pPr>
            <a:r>
              <a:rPr lang="es-ES" sz="2800" smtClean="0"/>
              <a:t>EAP</a:t>
            </a:r>
          </a:p>
          <a:p>
            <a:pPr lvl="1" eaLnBrk="1" hangingPunct="1">
              <a:lnSpc>
                <a:spcPct val="90000"/>
              </a:lnSpc>
            </a:pPr>
            <a:r>
              <a:rPr lang="es-ES" sz="2400" smtClean="0"/>
              <a:t>Extensible Authentication Protocol</a:t>
            </a:r>
          </a:p>
          <a:p>
            <a:pPr lvl="1" eaLnBrk="1" hangingPunct="1">
              <a:lnSpc>
                <a:spcPct val="90000"/>
              </a:lnSpc>
            </a:pPr>
            <a:endParaRPr lang="es-ES" sz="2400" smtClean="0"/>
          </a:p>
          <a:p>
            <a:pPr lvl="1" eaLnBrk="1" hangingPunct="1">
              <a:lnSpc>
                <a:spcPct val="90000"/>
              </a:lnSpc>
            </a:pPr>
            <a:r>
              <a:rPr lang="es-ES" sz="2400" smtClean="0"/>
              <a:t>Soporta varios tipos de Autenticación</a:t>
            </a:r>
          </a:p>
          <a:p>
            <a:pPr lvl="2" eaLnBrk="1" hangingPunct="1">
              <a:lnSpc>
                <a:spcPct val="90000"/>
              </a:lnSpc>
            </a:pPr>
            <a:r>
              <a:rPr lang="es-ES" sz="2000" smtClean="0"/>
              <a:t>EAP-MD5: Desafió/Respuesta. No muy seguro.</a:t>
            </a:r>
          </a:p>
          <a:p>
            <a:pPr lvl="2" eaLnBrk="1" hangingPunct="1">
              <a:lnSpc>
                <a:spcPct val="90000"/>
              </a:lnSpc>
            </a:pPr>
            <a:r>
              <a:rPr lang="es-ES" sz="2000" smtClean="0"/>
              <a:t>EAP-TLS: Basado en cerificados; requiere pertenencia a un dominio; diseñado para ser utilizado con Smart Cards</a:t>
            </a:r>
          </a:p>
          <a:p>
            <a:pPr lvl="2" eaLnBrk="1" hangingPunct="1">
              <a:lnSpc>
                <a:spcPct val="90000"/>
              </a:lnSpc>
            </a:pPr>
            <a:r>
              <a:rPr lang="es-ES" sz="2000" smtClean="0"/>
              <a:t>EAP-RADIUS: Mecanismo proxy de reenvió de datos en un formato EAP especifico a un servidor RADIUS</a:t>
            </a:r>
          </a:p>
          <a:p>
            <a:pPr lvl="1" eaLnBrk="1" hangingPunct="1">
              <a:lnSpc>
                <a:spcPct val="90000"/>
              </a:lnSpc>
            </a:pPr>
            <a:endParaRPr lang="es-ES" sz="2400" smtClean="0"/>
          </a:p>
          <a:p>
            <a:pPr lvl="1" eaLnBrk="1" hangingPunct="1">
              <a:lnSpc>
                <a:spcPct val="90000"/>
              </a:lnSpc>
            </a:pPr>
            <a:r>
              <a:rPr lang="es-ES" sz="2400" smtClean="0"/>
              <a:t>El tipo a utilizar se puede especificar en el servidor o mediante políticas a un grupo especifico de usuarios.</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28600"/>
            <a:ext cx="8393113" cy="1025525"/>
          </a:xfrm>
        </p:spPr>
        <p:txBody>
          <a:bodyPr/>
          <a:lstStyle/>
          <a:p>
            <a:pPr eaLnBrk="1" hangingPunct="1"/>
            <a:r>
              <a:rPr lang="es-ES" smtClean="0"/>
              <a:t>Metodos de Autenticación</a:t>
            </a:r>
            <a:endParaRPr lang="en-US" sz="2800" smtClean="0">
              <a:solidFill>
                <a:schemeClr val="accent1"/>
              </a:solidFill>
            </a:endParaRPr>
          </a:p>
        </p:txBody>
      </p:sp>
      <p:sp>
        <p:nvSpPr>
          <p:cNvPr id="29699" name="Rectangle 3"/>
          <p:cNvSpPr>
            <a:spLocks noGrp="1" noChangeArrowheads="1"/>
          </p:cNvSpPr>
          <p:nvPr>
            <p:ph type="body" idx="1"/>
          </p:nvPr>
        </p:nvSpPr>
        <p:spPr>
          <a:xfrm>
            <a:off x="395288" y="1412875"/>
            <a:ext cx="8388350" cy="4537075"/>
          </a:xfrm>
        </p:spPr>
        <p:txBody>
          <a:bodyPr/>
          <a:lstStyle/>
          <a:p>
            <a:pPr eaLnBrk="1" hangingPunct="1">
              <a:lnSpc>
                <a:spcPct val="75000"/>
              </a:lnSpc>
            </a:pPr>
            <a:r>
              <a:rPr lang="en-US" sz="2800" smtClean="0"/>
              <a:t>PEAP: Protected EAP</a:t>
            </a:r>
          </a:p>
          <a:p>
            <a:pPr lvl="1" eaLnBrk="1" hangingPunct="1">
              <a:lnSpc>
                <a:spcPct val="75000"/>
              </a:lnSpc>
            </a:pPr>
            <a:r>
              <a:rPr lang="en-US" sz="2400" smtClean="0"/>
              <a:t>Proteje las negociaciones EAP envolviéndolas con  TLS.</a:t>
            </a:r>
          </a:p>
          <a:p>
            <a:pPr lvl="1" eaLnBrk="1" hangingPunct="1">
              <a:lnSpc>
                <a:spcPct val="75000"/>
              </a:lnSpc>
            </a:pPr>
            <a:endParaRPr lang="en-US" sz="2400" smtClean="0"/>
          </a:p>
          <a:p>
            <a:pPr lvl="1" eaLnBrk="1" hangingPunct="1">
              <a:lnSpc>
                <a:spcPct val="75000"/>
              </a:lnSpc>
            </a:pPr>
            <a:r>
              <a:rPr lang="en-US" sz="2400" smtClean="0"/>
              <a:t>Se usa solo para conexiones wireless 802.11.</a:t>
            </a:r>
          </a:p>
          <a:p>
            <a:pPr lvl="2" eaLnBrk="1" hangingPunct="1">
              <a:lnSpc>
                <a:spcPct val="75000"/>
              </a:lnSpc>
            </a:pPr>
            <a:r>
              <a:rPr lang="en-US" sz="2000" smtClean="0"/>
              <a:t>Soporta reconexiones rpáidas para entornos grandes con roaming.</a:t>
            </a:r>
          </a:p>
          <a:p>
            <a:pPr lvl="1" eaLnBrk="1" hangingPunct="1">
              <a:lnSpc>
                <a:spcPct val="75000"/>
              </a:lnSpc>
              <a:buFontTx/>
              <a:buNone/>
            </a:pPr>
            <a:endParaRPr lang="en-US" sz="2400" smtClean="0"/>
          </a:p>
          <a:p>
            <a:pPr lvl="1" eaLnBrk="1" hangingPunct="1">
              <a:lnSpc>
                <a:spcPct val="75000"/>
              </a:lnSpc>
            </a:pPr>
            <a:r>
              <a:rPr lang="en-US" sz="2400" smtClean="0"/>
              <a:t>Puede usar PEAP plus</a:t>
            </a:r>
          </a:p>
          <a:p>
            <a:pPr lvl="2" eaLnBrk="1" hangingPunct="1">
              <a:lnSpc>
                <a:spcPct val="75000"/>
              </a:lnSpc>
            </a:pPr>
            <a:r>
              <a:rPr lang="en-US" sz="2000" smtClean="0"/>
              <a:t>EAP-MS-CHAPv2: añade autenticación mutua; requiere que el cliente confíe en los certificados del servidor; fácil de implementar. </a:t>
            </a:r>
          </a:p>
          <a:p>
            <a:pPr lvl="2" eaLnBrk="1" hangingPunct="1">
              <a:lnSpc>
                <a:spcPct val="75000"/>
              </a:lnSpc>
            </a:pPr>
            <a:r>
              <a:rPr lang="en-US" sz="2000" smtClean="0"/>
              <a:t>EAP-TLS: muy seguro; requiere una infraestructura PKI.</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4"/>
          <p:cNvSpPr>
            <a:spLocks noGrp="1" noChangeArrowheads="1"/>
          </p:cNvSpPr>
          <p:nvPr>
            <p:ph type="ctrTitle"/>
          </p:nvPr>
        </p:nvSpPr>
        <p:spPr>
          <a:xfrm>
            <a:off x="685800" y="2390775"/>
            <a:ext cx="7772400" cy="1470025"/>
          </a:xfrm>
        </p:spPr>
        <p:txBody>
          <a:bodyPr/>
          <a:lstStyle/>
          <a:p>
            <a:pPr eaLnBrk="1" hangingPunct="1"/>
            <a:r>
              <a:rPr lang="es-ES" dirty="0" err="1" smtClean="0"/>
              <a:t>Branch</a:t>
            </a:r>
            <a:r>
              <a:rPr lang="es-ES" dirty="0" smtClean="0"/>
              <a:t> Office</a:t>
            </a:r>
            <a:endParaRPr lang="es-E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Título"/>
          <p:cNvSpPr>
            <a:spLocks noGrp="1"/>
          </p:cNvSpPr>
          <p:nvPr>
            <p:ph type="title"/>
          </p:nvPr>
        </p:nvSpPr>
        <p:spPr/>
        <p:txBody>
          <a:bodyPr/>
          <a:lstStyle/>
          <a:p>
            <a:pPr eaLnBrk="1" hangingPunct="1"/>
            <a:r>
              <a:rPr lang="es-ES" smtClean="0"/>
              <a:t>Necesidades de conexión</a:t>
            </a:r>
          </a:p>
        </p:txBody>
      </p:sp>
      <p:sp>
        <p:nvSpPr>
          <p:cNvPr id="41987" name="2 Marcador de contenido"/>
          <p:cNvSpPr>
            <a:spLocks noGrp="1"/>
          </p:cNvSpPr>
          <p:nvPr>
            <p:ph idx="1"/>
          </p:nvPr>
        </p:nvSpPr>
        <p:spPr/>
        <p:txBody>
          <a:bodyPr/>
          <a:lstStyle/>
          <a:p>
            <a:pPr eaLnBrk="1" hangingPunct="1"/>
            <a:r>
              <a:rPr lang="es-ES" sz="2400" smtClean="0"/>
              <a:t>Un problema frecuente de las empresas consiste en el envío de datos críticos para una organización a través de un medio inseguro como Internet.</a:t>
            </a:r>
          </a:p>
          <a:p>
            <a:pPr eaLnBrk="1" hangingPunct="1"/>
            <a:endParaRPr lang="es-ES" sz="2400" smtClean="0"/>
          </a:p>
          <a:p>
            <a:pPr eaLnBrk="1" hangingPunct="1"/>
            <a:r>
              <a:rPr lang="es-ES" sz="2400" smtClean="0"/>
              <a:t>La soluciones de comunicaciones deben permitir una integración en las infraestructuras, minimizando el impacto administrativo y el esfuerzo de los usuarios.</a:t>
            </a:r>
          </a:p>
          <a:p>
            <a:pPr eaLnBrk="1" hangingPunct="1"/>
            <a:endParaRPr lang="es-ES" sz="2400" smtClean="0"/>
          </a:p>
          <a:p>
            <a:pPr eaLnBrk="1" hangingPunct="1"/>
            <a:r>
              <a:rPr lang="es-ES" sz="2400" smtClean="0"/>
              <a:t>Ante un elevado número de usuarios, los clientes VPN, deben dar paso a conexiones entre sitios.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71438" y="44450"/>
            <a:ext cx="8964612" cy="1143000"/>
          </a:xfrm>
        </p:spPr>
        <p:txBody>
          <a:bodyPr/>
          <a:lstStyle/>
          <a:p>
            <a:pPr eaLnBrk="1" hangingPunct="1"/>
            <a:r>
              <a:rPr lang="es-ES" smtClean="0"/>
              <a:t>Conexión de Sitios mediante VPN</a:t>
            </a:r>
          </a:p>
        </p:txBody>
      </p:sp>
      <p:sp>
        <p:nvSpPr>
          <p:cNvPr id="43011" name="Rectangle 3"/>
          <p:cNvSpPr>
            <a:spLocks noGrp="1" noChangeArrowheads="1"/>
          </p:cNvSpPr>
          <p:nvPr>
            <p:ph type="body" idx="1"/>
          </p:nvPr>
        </p:nvSpPr>
        <p:spPr>
          <a:xfrm>
            <a:off x="323850" y="1773238"/>
            <a:ext cx="8507413" cy="3817937"/>
          </a:xfrm>
        </p:spPr>
        <p:txBody>
          <a:bodyPr/>
          <a:lstStyle/>
          <a:p>
            <a:pPr eaLnBrk="1" hangingPunct="1"/>
            <a:r>
              <a:rPr lang="es-ES" sz="2000" dirty="0" smtClean="0"/>
              <a:t>Establece una conexión entre dos sedes mediante una conexión VPN.</a:t>
            </a:r>
          </a:p>
          <a:p>
            <a:pPr eaLnBrk="1" hangingPunct="1"/>
            <a:endParaRPr lang="es-ES" sz="2000" dirty="0" smtClean="0"/>
          </a:p>
          <a:p>
            <a:pPr eaLnBrk="1" hangingPunct="1"/>
            <a:r>
              <a:rPr lang="es-ES" sz="2000" dirty="0" smtClean="0"/>
              <a:t>La conexión puede establecerse mediante:</a:t>
            </a:r>
          </a:p>
          <a:p>
            <a:pPr lvl="1" eaLnBrk="1" hangingPunct="1"/>
            <a:r>
              <a:rPr lang="es-ES" sz="1800" dirty="0" smtClean="0"/>
              <a:t>PPTP.</a:t>
            </a:r>
          </a:p>
          <a:p>
            <a:pPr lvl="1" eaLnBrk="1" hangingPunct="1"/>
            <a:endParaRPr lang="es-ES" sz="1800" dirty="0" smtClean="0"/>
          </a:p>
          <a:p>
            <a:pPr lvl="1" eaLnBrk="1" hangingPunct="1"/>
            <a:r>
              <a:rPr lang="es-ES" sz="1800" dirty="0" smtClean="0"/>
              <a:t>L2TP/IPSEC</a:t>
            </a:r>
            <a:r>
              <a:rPr lang="es-ES" sz="1800" dirty="0" smtClean="0"/>
              <a:t>.</a:t>
            </a:r>
          </a:p>
          <a:p>
            <a:pPr lvl="1" eaLnBrk="1" hangingPunct="1"/>
            <a:endParaRPr lang="es-ES" sz="1800" dirty="0" smtClean="0"/>
          </a:p>
          <a:p>
            <a:pPr lvl="1" eaLnBrk="1" hangingPunct="1"/>
            <a:r>
              <a:rPr lang="es-ES" sz="1800" dirty="0" smtClean="0"/>
              <a:t>SSTP</a:t>
            </a:r>
            <a:endParaRPr lang="es-ES" sz="1800" dirty="0" smtClean="0"/>
          </a:p>
          <a:p>
            <a:pPr lvl="1" eaLnBrk="1" hangingPunct="1"/>
            <a:endParaRPr lang="es-ES" sz="1800" dirty="0" smtClean="0"/>
          </a:p>
          <a:p>
            <a:pPr lvl="1" eaLnBrk="1" hangingPunct="1"/>
            <a:r>
              <a:rPr lang="es-ES" sz="1800" dirty="0" smtClean="0"/>
              <a:t>Túnel IPSEC.</a:t>
            </a:r>
          </a:p>
          <a:p>
            <a:pPr lvl="1" eaLnBrk="1" hangingPunct="1"/>
            <a:endParaRPr lang="es-ES" sz="1800" dirty="0" smtClean="0"/>
          </a:p>
          <a:p>
            <a:pPr eaLnBrk="1" hangingPunct="1"/>
            <a:r>
              <a:rPr lang="es-ES" sz="2000" dirty="0" smtClean="0"/>
              <a:t>TMG admite </a:t>
            </a:r>
            <a:r>
              <a:rPr lang="es-ES" sz="2000" dirty="0" smtClean="0"/>
              <a:t>los mismos sistemas de autenticación para clientes VPN que para conexiones de sitios remotos.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Agenda</a:t>
            </a:r>
            <a:endParaRPr lang="es-ES" dirty="0"/>
          </a:p>
        </p:txBody>
      </p:sp>
      <p:sp>
        <p:nvSpPr>
          <p:cNvPr id="3" name="2 Marcador de contenido"/>
          <p:cNvSpPr>
            <a:spLocks noGrp="1"/>
          </p:cNvSpPr>
          <p:nvPr>
            <p:ph idx="1"/>
          </p:nvPr>
        </p:nvSpPr>
        <p:spPr>
          <a:xfrm>
            <a:off x="457200" y="1428736"/>
            <a:ext cx="8229600" cy="4525963"/>
          </a:xfrm>
        </p:spPr>
        <p:txBody>
          <a:bodyPr/>
          <a:lstStyle/>
          <a:p>
            <a:r>
              <a:rPr lang="es-ES" dirty="0" smtClean="0"/>
              <a:t>Introducción.</a:t>
            </a:r>
          </a:p>
          <a:p>
            <a:endParaRPr lang="es-ES" dirty="0" smtClean="0"/>
          </a:p>
          <a:p>
            <a:r>
              <a:rPr lang="es-ES" dirty="0" smtClean="0"/>
              <a:t>Servicio de VPN.</a:t>
            </a:r>
            <a:endParaRPr lang="es-ES" dirty="0" smtClean="0"/>
          </a:p>
          <a:p>
            <a:endParaRPr lang="es-ES" dirty="0" smtClean="0"/>
          </a:p>
          <a:p>
            <a:r>
              <a:rPr lang="es-ES" dirty="0" smtClean="0"/>
              <a:t>Notificación del proceso de inspección.</a:t>
            </a:r>
            <a:endParaRPr lang="es-E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Título"/>
          <p:cNvSpPr>
            <a:spLocks noGrp="1"/>
          </p:cNvSpPr>
          <p:nvPr>
            <p:ph type="title"/>
          </p:nvPr>
        </p:nvSpPr>
        <p:spPr/>
        <p:txBody>
          <a:bodyPr/>
          <a:lstStyle/>
          <a:p>
            <a:pPr eaLnBrk="1" hangingPunct="1"/>
            <a:r>
              <a:rPr lang="es-ES" smtClean="0"/>
              <a:t>Características de la conexión</a:t>
            </a:r>
          </a:p>
        </p:txBody>
      </p:sp>
      <p:sp>
        <p:nvSpPr>
          <p:cNvPr id="44035" name="2 Marcador de contenido"/>
          <p:cNvSpPr>
            <a:spLocks noGrp="1"/>
          </p:cNvSpPr>
          <p:nvPr>
            <p:ph idx="1"/>
          </p:nvPr>
        </p:nvSpPr>
        <p:spPr/>
        <p:txBody>
          <a:bodyPr/>
          <a:lstStyle/>
          <a:p>
            <a:pPr eaLnBrk="1" hangingPunct="1"/>
            <a:r>
              <a:rPr lang="es-ES" sz="2400" smtClean="0"/>
              <a:t>Para realizar una conexión de VPN Site to Site son necesarias una serie de condiciones:</a:t>
            </a:r>
          </a:p>
          <a:p>
            <a:pPr lvl="1" eaLnBrk="1" hangingPunct="1"/>
            <a:r>
              <a:rPr lang="es-ES" sz="2000" smtClean="0"/>
              <a:t>Tener una cuenta de usuario con permisos de marcado.</a:t>
            </a:r>
          </a:p>
          <a:p>
            <a:pPr lvl="1" eaLnBrk="1" hangingPunct="1"/>
            <a:endParaRPr lang="es-ES" sz="2000" smtClean="0"/>
          </a:p>
          <a:p>
            <a:pPr lvl="1" eaLnBrk="1" hangingPunct="1"/>
            <a:r>
              <a:rPr lang="es-ES" sz="2000" smtClean="0"/>
              <a:t>El nombre de la red de conexión Sitio a Sitio deberá tener el mismo nombre de la cuenta con permisos de marcado.</a:t>
            </a:r>
          </a:p>
          <a:p>
            <a:pPr lvl="1" eaLnBrk="1" hangingPunct="1"/>
            <a:endParaRPr lang="es-ES" sz="2000" smtClean="0"/>
          </a:p>
          <a:p>
            <a:pPr lvl="1" eaLnBrk="1" hangingPunct="1"/>
            <a:r>
              <a:rPr lang="es-ES" sz="2000" smtClean="0"/>
              <a:t>Deberá establecerse un direccionamiento IP diferente para cada lado del túnel y diferente de todas las redes IP conocidas por los servidores involucrados en la conexión.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1 Título"/>
          <p:cNvSpPr>
            <a:spLocks noGrp="1"/>
          </p:cNvSpPr>
          <p:nvPr>
            <p:ph type="title"/>
          </p:nvPr>
        </p:nvSpPr>
        <p:spPr/>
        <p:txBody>
          <a:bodyPr/>
          <a:lstStyle/>
          <a:p>
            <a:pPr eaLnBrk="1" hangingPunct="1"/>
            <a:r>
              <a:rPr lang="es-ES" smtClean="0"/>
              <a:t>Sitios remotos y clientes VPN</a:t>
            </a:r>
          </a:p>
        </p:txBody>
      </p:sp>
      <p:sp>
        <p:nvSpPr>
          <p:cNvPr id="49155" name="2 Marcador de contenido"/>
          <p:cNvSpPr>
            <a:spLocks noGrp="1"/>
          </p:cNvSpPr>
          <p:nvPr>
            <p:ph idx="1"/>
          </p:nvPr>
        </p:nvSpPr>
        <p:spPr/>
        <p:txBody>
          <a:bodyPr/>
          <a:lstStyle/>
          <a:p>
            <a:pPr eaLnBrk="1" hangingPunct="1"/>
            <a:r>
              <a:rPr lang="es-ES" sz="2400" dirty="0" smtClean="0"/>
              <a:t>Determinadas configuraciones de VPN son compartidas por las dos soluciones ofrecidas por </a:t>
            </a:r>
            <a:r>
              <a:rPr lang="es-ES" sz="2400" dirty="0" smtClean="0"/>
              <a:t>TMG.</a:t>
            </a:r>
            <a:endParaRPr lang="es-ES" sz="2400" dirty="0" smtClean="0"/>
          </a:p>
          <a:p>
            <a:pPr lvl="1" eaLnBrk="1" hangingPunct="1"/>
            <a:r>
              <a:rPr lang="es-ES" sz="2000" dirty="0" smtClean="0"/>
              <a:t>Direcciones IP asignables.</a:t>
            </a:r>
          </a:p>
          <a:p>
            <a:pPr lvl="1" eaLnBrk="1" hangingPunct="1"/>
            <a:endParaRPr lang="es-ES" sz="2000" dirty="0" smtClean="0"/>
          </a:p>
          <a:p>
            <a:pPr lvl="1" eaLnBrk="1" hangingPunct="1"/>
            <a:r>
              <a:rPr lang="es-ES" sz="2000" dirty="0" smtClean="0"/>
              <a:t>Mecanismos de autenticación.</a:t>
            </a:r>
          </a:p>
          <a:p>
            <a:pPr lvl="1" eaLnBrk="1" hangingPunct="1"/>
            <a:endParaRPr lang="es-ES" sz="2000" dirty="0" smtClean="0"/>
          </a:p>
          <a:p>
            <a:pPr lvl="1" eaLnBrk="1" hangingPunct="1"/>
            <a:r>
              <a:rPr lang="es-ES" sz="2000" dirty="0" smtClean="0"/>
              <a:t>Definición de servidores </a:t>
            </a:r>
            <a:r>
              <a:rPr lang="es-ES" sz="2000" dirty="0" err="1" smtClean="0"/>
              <a:t>Radius</a:t>
            </a:r>
            <a:r>
              <a:rPr lang="es-ES" sz="2000" dirty="0" smtClean="0"/>
              <a:t> para la autenticación.</a:t>
            </a:r>
          </a:p>
          <a:p>
            <a:pPr lvl="1" eaLnBrk="1" hangingPunct="1"/>
            <a:endParaRPr lang="es-ES" sz="2000" dirty="0" smtClean="0"/>
          </a:p>
          <a:p>
            <a:pPr eaLnBrk="1" hangingPunct="1"/>
            <a:r>
              <a:rPr lang="es-ES" sz="2400" dirty="0" smtClean="0"/>
              <a:t>Habrá que prever por lo tanto la necesidad de utilizar estas funciones compartidas en un único servidor o utilizar dos servidores diferenciados para configuraciones independientes.</a:t>
            </a:r>
          </a:p>
          <a:p>
            <a:pPr eaLnBrk="1" hangingPunct="1">
              <a:buFontTx/>
              <a:buNone/>
            </a:pPr>
            <a:endParaRPr lang="es-ES" sz="16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sz="quarter"/>
          </p:nvPr>
        </p:nvSpPr>
        <p:spPr>
          <a:xfrm>
            <a:off x="685800" y="2293943"/>
            <a:ext cx="7772400" cy="1920875"/>
          </a:xfrm>
        </p:spPr>
        <p:txBody>
          <a:bodyPr/>
          <a:lstStyle/>
          <a:p>
            <a:r>
              <a:rPr lang="es-ES" dirty="0" smtClean="0"/>
              <a:t>DEMO</a:t>
            </a:r>
            <a:endParaRPr lang="es-E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Contacto</a:t>
            </a:r>
            <a:endParaRPr lang="es-ES" dirty="0"/>
          </a:p>
        </p:txBody>
      </p:sp>
      <p:sp>
        <p:nvSpPr>
          <p:cNvPr id="3" name="2 Marcador de contenido"/>
          <p:cNvSpPr>
            <a:spLocks noGrp="1"/>
          </p:cNvSpPr>
          <p:nvPr>
            <p:ph idx="1"/>
          </p:nvPr>
        </p:nvSpPr>
        <p:spPr>
          <a:xfrm>
            <a:off x="457200" y="1831995"/>
            <a:ext cx="8229600" cy="4525963"/>
          </a:xfrm>
        </p:spPr>
        <p:txBody>
          <a:bodyPr/>
          <a:lstStyle/>
          <a:p>
            <a:r>
              <a:rPr lang="es-ES" dirty="0" smtClean="0"/>
              <a:t>Juan Luis García Rambla</a:t>
            </a:r>
          </a:p>
          <a:p>
            <a:pPr lvl="1">
              <a:buNone/>
            </a:pPr>
            <a:r>
              <a:rPr lang="es-ES" sz="3200" dirty="0" smtClean="0">
                <a:hlinkClick r:id="rId2"/>
              </a:rPr>
              <a:t>jlrambla@informatica64.com</a:t>
            </a:r>
            <a:endParaRPr lang="es-ES" sz="3200" dirty="0" smtClean="0"/>
          </a:p>
          <a:p>
            <a:pPr>
              <a:buNone/>
            </a:pPr>
            <a:endParaRPr lang="es-ES" dirty="0" smtClean="0"/>
          </a:p>
          <a:p>
            <a:r>
              <a:rPr lang="es-ES" dirty="0" smtClean="0"/>
              <a:t>Informática64</a:t>
            </a:r>
          </a:p>
          <a:p>
            <a:pPr lvl="1">
              <a:buNone/>
            </a:pPr>
            <a:r>
              <a:rPr lang="es-ES" sz="3200" dirty="0" smtClean="0">
                <a:hlinkClick r:id="rId3"/>
              </a:rPr>
              <a:t>www.informatica64.com</a:t>
            </a:r>
            <a:endParaRPr lang="es-ES" sz="3200" dirty="0" smtClean="0"/>
          </a:p>
          <a:p>
            <a:pPr lvl="1">
              <a:buNone/>
            </a:pPr>
            <a:endParaRPr lang="es-ES" sz="3200" dirty="0" smtClean="0"/>
          </a:p>
          <a:p>
            <a:pPr lvl="1">
              <a:buNone/>
            </a:pPr>
            <a:endParaRPr lang="es-ES" sz="3200" dirty="0" smtClean="0"/>
          </a:p>
          <a:p>
            <a:pPr lvl="1">
              <a:buNone/>
            </a:pPr>
            <a:endParaRPr lang="es-ES" sz="3200" dirty="0" smtClean="0"/>
          </a:p>
          <a:p>
            <a:pPr lvl="1"/>
            <a:endParaRPr lang="es-ES" dirty="0" smtClean="0"/>
          </a:p>
          <a:p>
            <a:pPr>
              <a:buNone/>
            </a:pPr>
            <a:endParaRPr lang="es-E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Campaña </a:t>
            </a:r>
            <a:r>
              <a:rPr lang="es-ES" dirty="0" err="1" smtClean="0"/>
              <a:t>Hand</a:t>
            </a:r>
            <a:r>
              <a:rPr lang="es-ES" dirty="0" smtClean="0"/>
              <a:t> </a:t>
            </a:r>
            <a:r>
              <a:rPr lang="es-ES" dirty="0" err="1" smtClean="0"/>
              <a:t>On</a:t>
            </a:r>
            <a:r>
              <a:rPr lang="es-ES" dirty="0" smtClean="0"/>
              <a:t> </a:t>
            </a:r>
            <a:r>
              <a:rPr lang="es-ES" dirty="0" err="1" smtClean="0"/>
              <a:t>Lab</a:t>
            </a:r>
            <a:endParaRPr lang="es-ES" dirty="0"/>
          </a:p>
        </p:txBody>
      </p:sp>
      <p:sp>
        <p:nvSpPr>
          <p:cNvPr id="3" name="2 Marcador de contenido"/>
          <p:cNvSpPr>
            <a:spLocks noGrp="1"/>
          </p:cNvSpPr>
          <p:nvPr>
            <p:ph idx="1"/>
          </p:nvPr>
        </p:nvSpPr>
        <p:spPr>
          <a:xfrm>
            <a:off x="457200" y="1214422"/>
            <a:ext cx="8229600" cy="4525963"/>
          </a:xfrm>
        </p:spPr>
        <p:txBody>
          <a:bodyPr/>
          <a:lstStyle/>
          <a:p>
            <a:pPr>
              <a:buNone/>
            </a:pPr>
            <a:r>
              <a:rPr lang="es-ES" sz="2800" dirty="0" smtClean="0">
                <a:hlinkClick r:id="rId2"/>
              </a:rPr>
              <a:t>http://www.microsoft.com/spain/seminarios/hol.mspx</a:t>
            </a:r>
            <a:endParaRPr lang="es-ES" sz="2800" dirty="0" smtClean="0"/>
          </a:p>
          <a:p>
            <a:pPr>
              <a:buNone/>
            </a:pPr>
            <a:endParaRPr lang="es-ES" sz="2800" dirty="0" smtClean="0"/>
          </a:p>
          <a:p>
            <a:pPr>
              <a:buNone/>
            </a:pPr>
            <a:endParaRPr lang="es-ES" sz="2800" dirty="0"/>
          </a:p>
        </p:txBody>
      </p:sp>
      <p:pic>
        <p:nvPicPr>
          <p:cNvPr id="8194" name="Picture 2"/>
          <p:cNvPicPr>
            <a:picLocks noChangeAspect="1" noChangeArrowheads="1"/>
          </p:cNvPicPr>
          <p:nvPr/>
        </p:nvPicPr>
        <p:blipFill>
          <a:blip r:embed="rId3"/>
          <a:srcRect/>
          <a:stretch>
            <a:fillRect/>
          </a:stretch>
        </p:blipFill>
        <p:spPr bwMode="auto">
          <a:xfrm>
            <a:off x="1785918" y="1785926"/>
            <a:ext cx="5610228" cy="4207671"/>
          </a:xfrm>
          <a:prstGeom prst="rect">
            <a:avLst/>
          </a:prstGeom>
          <a:noFill/>
          <a:ln w="9525">
            <a:noFill/>
            <a:miter lim="800000"/>
            <a:headEnd/>
            <a:tailEnd/>
          </a:ln>
          <a:effectLst/>
        </p:spPr>
      </p:pic>
      <p:sp>
        <p:nvSpPr>
          <p:cNvPr id="7" name="6 Rectángulo"/>
          <p:cNvSpPr/>
          <p:nvPr/>
        </p:nvSpPr>
        <p:spPr>
          <a:xfrm>
            <a:off x="1214414" y="6143644"/>
            <a:ext cx="6786610" cy="461665"/>
          </a:xfrm>
          <a:prstGeom prst="rect">
            <a:avLst/>
          </a:prstGeom>
        </p:spPr>
        <p:txBody>
          <a:bodyPr wrap="square">
            <a:spAutoFit/>
          </a:bodyPr>
          <a:lstStyle/>
          <a:p>
            <a:r>
              <a:rPr lang="es-ES" sz="2400" dirty="0" smtClean="0">
                <a:solidFill>
                  <a:schemeClr val="tx1"/>
                </a:solidFill>
              </a:rPr>
              <a:t>Semana del 26 al 30 de Octubre – HOL Forefront</a:t>
            </a:r>
            <a:endParaRPr lang="es-ES_tradnl" sz="2400" dirty="0">
              <a:solidFill>
                <a:schemeClr val="tx1"/>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a:xfrm>
            <a:off x="395288" y="52388"/>
            <a:ext cx="8229600" cy="855662"/>
          </a:xfrm>
        </p:spPr>
        <p:txBody>
          <a:bodyPr/>
          <a:lstStyle/>
          <a:p>
            <a:r>
              <a:rPr lang="es-ES" dirty="0"/>
              <a:t>Más acciones desde TechNet</a:t>
            </a:r>
          </a:p>
        </p:txBody>
      </p:sp>
      <p:sp>
        <p:nvSpPr>
          <p:cNvPr id="25603" name="Rectangle 3"/>
          <p:cNvSpPr>
            <a:spLocks noGrp="1" noChangeArrowheads="1"/>
          </p:cNvSpPr>
          <p:nvPr>
            <p:ph type="body" idx="1"/>
          </p:nvPr>
        </p:nvSpPr>
        <p:spPr>
          <a:xfrm>
            <a:off x="374650" y="1125538"/>
            <a:ext cx="8388350" cy="5111750"/>
          </a:xfrm>
          <a:noFill/>
        </p:spPr>
        <p:txBody>
          <a:bodyPr/>
          <a:lstStyle/>
          <a:p>
            <a:pPr>
              <a:lnSpc>
                <a:spcPct val="130000"/>
              </a:lnSpc>
              <a:spcBef>
                <a:spcPct val="50000"/>
              </a:spcBef>
            </a:pPr>
            <a:r>
              <a:rPr lang="es-ES" sz="1600" b="1" dirty="0">
                <a:solidFill>
                  <a:srgbClr val="FFFFCC"/>
                </a:solidFill>
                <a:latin typeface="Arial" charset="0"/>
              </a:rPr>
              <a:t>Para ver los </a:t>
            </a:r>
            <a:r>
              <a:rPr lang="es-ES" sz="1600" b="1" dirty="0" err="1">
                <a:solidFill>
                  <a:srgbClr val="FFFFCC"/>
                </a:solidFill>
                <a:latin typeface="Arial" charset="0"/>
              </a:rPr>
              <a:t>webcast</a:t>
            </a:r>
            <a:r>
              <a:rPr lang="es-ES" sz="1600" b="1" dirty="0">
                <a:solidFill>
                  <a:srgbClr val="FFFFCC"/>
                </a:solidFill>
                <a:latin typeface="Arial" charset="0"/>
              </a:rPr>
              <a:t> grabados sobre éste tema y otros temas, diríjase a:</a:t>
            </a:r>
          </a:p>
          <a:p>
            <a:pPr lvl="1">
              <a:lnSpc>
                <a:spcPct val="130000"/>
              </a:lnSpc>
              <a:spcBef>
                <a:spcPct val="50000"/>
              </a:spcBef>
            </a:pPr>
            <a:r>
              <a:rPr lang="es-ES" sz="1600" dirty="0">
                <a:solidFill>
                  <a:srgbClr val="FFFFCC"/>
                </a:solidFill>
                <a:latin typeface="Arial" charset="0"/>
                <a:hlinkClick r:id="rId2"/>
              </a:rPr>
              <a:t>http://www.microsoft.es/technet/jornadas/webcasts/webcasts_ant.asp</a:t>
            </a:r>
            <a:endParaRPr lang="es-ES" sz="1600" dirty="0">
              <a:solidFill>
                <a:srgbClr val="FFFFCC"/>
              </a:solidFill>
              <a:latin typeface="Arial" charset="0"/>
            </a:endParaRPr>
          </a:p>
          <a:p>
            <a:pPr>
              <a:lnSpc>
                <a:spcPct val="130000"/>
              </a:lnSpc>
              <a:spcBef>
                <a:spcPct val="50000"/>
              </a:spcBef>
            </a:pPr>
            <a:r>
              <a:rPr lang="es-ES" sz="1600" b="1" dirty="0">
                <a:solidFill>
                  <a:srgbClr val="FFFFCC"/>
                </a:solidFill>
                <a:latin typeface="Arial" charset="0"/>
              </a:rPr>
              <a:t>Para información y registro de Futuros </a:t>
            </a:r>
            <a:r>
              <a:rPr lang="es-ES" sz="1600" b="1" dirty="0" err="1">
                <a:solidFill>
                  <a:srgbClr val="FFFFCC"/>
                </a:solidFill>
                <a:latin typeface="Arial" charset="0"/>
              </a:rPr>
              <a:t>Webcast</a:t>
            </a:r>
            <a:r>
              <a:rPr lang="es-ES" sz="1600" b="1" dirty="0">
                <a:solidFill>
                  <a:srgbClr val="FFFFCC"/>
                </a:solidFill>
                <a:latin typeface="Arial" charset="0"/>
              </a:rPr>
              <a:t> de éste y otros temas diríjase a:</a:t>
            </a:r>
          </a:p>
          <a:p>
            <a:pPr lvl="1">
              <a:lnSpc>
                <a:spcPct val="130000"/>
              </a:lnSpc>
              <a:spcBef>
                <a:spcPct val="50000"/>
              </a:spcBef>
            </a:pPr>
            <a:r>
              <a:rPr lang="es-ES" sz="1600" dirty="0">
                <a:solidFill>
                  <a:srgbClr val="FFFFCC"/>
                </a:solidFill>
                <a:latin typeface="Arial" charset="0"/>
                <a:hlinkClick r:id="rId3"/>
              </a:rPr>
              <a:t>http://www.microsoft.es/technet/jornadas/webcasts/default.asp</a:t>
            </a:r>
            <a:endParaRPr lang="es-ES" sz="1600" dirty="0">
              <a:solidFill>
                <a:srgbClr val="FFFFCC"/>
              </a:solidFill>
              <a:latin typeface="Arial" charset="0"/>
            </a:endParaRPr>
          </a:p>
          <a:p>
            <a:pPr>
              <a:lnSpc>
                <a:spcPct val="130000"/>
              </a:lnSpc>
              <a:spcBef>
                <a:spcPct val="50000"/>
              </a:spcBef>
            </a:pPr>
            <a:r>
              <a:rPr lang="es-ES" sz="1600" b="1" dirty="0">
                <a:solidFill>
                  <a:srgbClr val="FFFFCC"/>
                </a:solidFill>
                <a:latin typeface="Arial" charset="0"/>
              </a:rPr>
              <a:t>Para mantenerse informado sobre todos los Eventos, Seminarios y </a:t>
            </a:r>
            <a:r>
              <a:rPr lang="es-ES" sz="1600" b="1" dirty="0" err="1">
                <a:solidFill>
                  <a:srgbClr val="FFFFCC"/>
                </a:solidFill>
                <a:latin typeface="Arial" charset="0"/>
              </a:rPr>
              <a:t>webcast</a:t>
            </a:r>
            <a:r>
              <a:rPr lang="es-ES" sz="1600" b="1" dirty="0">
                <a:solidFill>
                  <a:srgbClr val="FFFFCC"/>
                </a:solidFill>
                <a:latin typeface="Arial" charset="0"/>
              </a:rPr>
              <a:t> suscríbase a nuestro boletín TechNet Flash en ésta dirección:</a:t>
            </a:r>
          </a:p>
          <a:p>
            <a:pPr lvl="1">
              <a:lnSpc>
                <a:spcPct val="130000"/>
              </a:lnSpc>
              <a:spcBef>
                <a:spcPct val="50000"/>
              </a:spcBef>
            </a:pPr>
            <a:r>
              <a:rPr lang="es-ES" sz="1600" dirty="0">
                <a:solidFill>
                  <a:srgbClr val="FFFFCC"/>
                </a:solidFill>
                <a:latin typeface="Arial" charset="0"/>
                <a:hlinkClick r:id="rId4"/>
              </a:rPr>
              <a:t>http://www.microsoft.es/technet/boletines/default.mspx</a:t>
            </a:r>
            <a:endParaRPr lang="es-ES" sz="1600" dirty="0">
              <a:solidFill>
                <a:srgbClr val="FFFFCC"/>
              </a:solidFill>
              <a:latin typeface="Arial" charset="0"/>
            </a:endParaRPr>
          </a:p>
          <a:p>
            <a:pPr>
              <a:lnSpc>
                <a:spcPct val="130000"/>
              </a:lnSpc>
              <a:spcBef>
                <a:spcPct val="50000"/>
              </a:spcBef>
            </a:pPr>
            <a:r>
              <a:rPr lang="es-ES" sz="1600" b="1" dirty="0">
                <a:solidFill>
                  <a:srgbClr val="FFFFCC"/>
                </a:solidFill>
                <a:latin typeface="Arial" charset="0"/>
              </a:rPr>
              <a:t>Descubra los mejores vídeos para TI gratis y a un solo clic:</a:t>
            </a:r>
            <a:r>
              <a:rPr lang="es-ES" sz="1600" dirty="0">
                <a:solidFill>
                  <a:srgbClr val="FFFFCC"/>
                </a:solidFill>
                <a:latin typeface="Arial" charset="0"/>
              </a:rPr>
              <a:t> </a:t>
            </a:r>
          </a:p>
          <a:p>
            <a:pPr lvl="1">
              <a:lnSpc>
                <a:spcPct val="130000"/>
              </a:lnSpc>
              <a:spcBef>
                <a:spcPct val="50000"/>
              </a:spcBef>
            </a:pPr>
            <a:r>
              <a:rPr lang="es-ES" sz="1600" dirty="0">
                <a:solidFill>
                  <a:srgbClr val="FFFFCC"/>
                </a:solidFill>
                <a:latin typeface="Arial" charset="0"/>
                <a:hlinkClick r:id="rId5"/>
              </a:rPr>
              <a:t>http://www.microsoft.es/technet/itsshowtime/default.aspx</a:t>
            </a:r>
            <a:endParaRPr lang="es-ES" sz="1600" dirty="0">
              <a:solidFill>
                <a:srgbClr val="FFFFCC"/>
              </a:solidFill>
              <a:latin typeface="Arial" charset="0"/>
            </a:endParaRPr>
          </a:p>
          <a:p>
            <a:pPr>
              <a:lnSpc>
                <a:spcPct val="130000"/>
              </a:lnSpc>
              <a:spcBef>
                <a:spcPct val="50000"/>
              </a:spcBef>
            </a:pPr>
            <a:r>
              <a:rPr lang="es-ES" sz="1600" b="1" dirty="0">
                <a:solidFill>
                  <a:srgbClr val="FFFFCC"/>
                </a:solidFill>
                <a:latin typeface="Arial" charset="0"/>
              </a:rPr>
              <a:t>Para acceder a toda la información, betas, actualizaciones, recursos, puede suscribirse a Nuestra Suscripción TechNet en:</a:t>
            </a:r>
          </a:p>
          <a:p>
            <a:pPr lvl="1">
              <a:lnSpc>
                <a:spcPct val="130000"/>
              </a:lnSpc>
              <a:spcBef>
                <a:spcPct val="50000"/>
              </a:spcBef>
            </a:pPr>
            <a:r>
              <a:rPr lang="es-ES" sz="1600" dirty="0">
                <a:solidFill>
                  <a:srgbClr val="FFFFCC"/>
                </a:solidFill>
                <a:latin typeface="Arial" charset="0"/>
                <a:hlinkClick r:id="rId6"/>
              </a:rPr>
              <a:t>http://www.microsoft.es/technet/recursos/cd/default.mspx</a:t>
            </a:r>
            <a:endParaRPr lang="es-ES" sz="1600" dirty="0">
              <a:solidFill>
                <a:srgbClr val="FFFFCC"/>
              </a:solidFill>
              <a:latin typeface="Arial" charset="0"/>
            </a:endParaRPr>
          </a:p>
        </p:txBody>
      </p:sp>
      <p:pic>
        <p:nvPicPr>
          <p:cNvPr id="7" name="Picture 6" descr="TechNet_rgb.png"/>
          <p:cNvPicPr>
            <a:picLocks noChangeAspect="1"/>
          </p:cNvPicPr>
          <p:nvPr/>
        </p:nvPicPr>
        <p:blipFill>
          <a:blip r:embed="rId7"/>
          <a:stretch>
            <a:fillRect/>
          </a:stretch>
        </p:blipFill>
        <p:spPr>
          <a:xfrm>
            <a:off x="5353746" y="6086478"/>
            <a:ext cx="3790254" cy="771522"/>
          </a:xfrm>
          <a:prstGeom prst="rect">
            <a:avLst/>
          </a:prstGeom>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Grp="1" noChangeArrowheads="1"/>
          </p:cNvSpPr>
          <p:nvPr>
            <p:ph type="ctrTitle"/>
          </p:nvPr>
        </p:nvSpPr>
        <p:spPr>
          <a:xfrm>
            <a:off x="685800" y="2535238"/>
            <a:ext cx="7772400" cy="1470025"/>
          </a:xfrm>
        </p:spPr>
        <p:txBody>
          <a:bodyPr/>
          <a:lstStyle/>
          <a:p>
            <a:pPr eaLnBrk="1" hangingPunct="1"/>
            <a:r>
              <a:rPr lang="es-ES" smtClean="0"/>
              <a:t>Introducción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s-ES" smtClean="0"/>
              <a:t>Introducción</a:t>
            </a:r>
          </a:p>
        </p:txBody>
      </p:sp>
      <p:sp>
        <p:nvSpPr>
          <p:cNvPr id="6147" name="Rectangle 3"/>
          <p:cNvSpPr>
            <a:spLocks noGrp="1" noChangeArrowheads="1"/>
          </p:cNvSpPr>
          <p:nvPr>
            <p:ph type="body" idx="1"/>
          </p:nvPr>
        </p:nvSpPr>
        <p:spPr>
          <a:xfrm>
            <a:off x="457200" y="1889125"/>
            <a:ext cx="8229600" cy="4708525"/>
          </a:xfrm>
        </p:spPr>
        <p:txBody>
          <a:bodyPr/>
          <a:lstStyle/>
          <a:p>
            <a:pPr eaLnBrk="1" hangingPunct="1"/>
            <a:r>
              <a:rPr lang="es-ES" sz="2400" smtClean="0"/>
              <a:t>VPN define una “Virtual Private Network” o Red Privada Virtual.</a:t>
            </a:r>
          </a:p>
          <a:p>
            <a:pPr eaLnBrk="1" hangingPunct="1"/>
            <a:endParaRPr lang="es-ES" sz="2400" smtClean="0"/>
          </a:p>
          <a:p>
            <a:pPr eaLnBrk="1" hangingPunct="1"/>
            <a:r>
              <a:rPr lang="es-ES" sz="2400" smtClean="0"/>
              <a:t>Básicamente una VPN establece una conexión segura a través de un medio inseguro como pueda ser Internet.</a:t>
            </a:r>
          </a:p>
          <a:p>
            <a:pPr lvl="1" eaLnBrk="1" hangingPunct="1"/>
            <a:endParaRPr lang="es-ES" sz="2400" smtClean="0"/>
          </a:p>
          <a:p>
            <a:pPr eaLnBrk="1" hangingPunct="1"/>
            <a:r>
              <a:rPr lang="es-ES" sz="2400" smtClean="0"/>
              <a:t>Cualquier red que utilice conexiones IP puede considerarse una VPN.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VPN en Forefront TMG</a:t>
            </a:r>
            <a:endParaRPr lang="es-ES_tradnl" dirty="0"/>
          </a:p>
        </p:txBody>
      </p:sp>
      <p:sp>
        <p:nvSpPr>
          <p:cNvPr id="3" name="2 Marcador de contenido"/>
          <p:cNvSpPr>
            <a:spLocks noGrp="1"/>
          </p:cNvSpPr>
          <p:nvPr>
            <p:ph idx="1"/>
          </p:nvPr>
        </p:nvSpPr>
        <p:spPr/>
        <p:txBody>
          <a:bodyPr/>
          <a:lstStyle/>
          <a:p>
            <a:r>
              <a:rPr lang="es-ES" dirty="0" smtClean="0"/>
              <a:t>TMG ofrece soporte de arquitectura VPN para dos casuísticas:</a:t>
            </a:r>
          </a:p>
          <a:p>
            <a:pPr lvl="1"/>
            <a:r>
              <a:rPr lang="es-ES" dirty="0" smtClean="0"/>
              <a:t>Clientes VPN.</a:t>
            </a:r>
          </a:p>
          <a:p>
            <a:pPr lvl="1"/>
            <a:endParaRPr lang="es-ES" dirty="0" smtClean="0"/>
          </a:p>
          <a:p>
            <a:pPr lvl="1"/>
            <a:r>
              <a:rPr lang="es-ES" dirty="0" err="1" smtClean="0"/>
              <a:t>Branch</a:t>
            </a:r>
            <a:r>
              <a:rPr lang="es-ES" dirty="0" smtClean="0"/>
              <a:t> Office.</a:t>
            </a:r>
            <a:endParaRPr lang="es-ES_tradn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Cliente VPN</a:t>
            </a:r>
            <a:endParaRPr lang="es-ES_tradnl" dirty="0"/>
          </a:p>
        </p:txBody>
      </p:sp>
      <p:sp>
        <p:nvSpPr>
          <p:cNvPr id="3" name="2 Marcador de contenido"/>
          <p:cNvSpPr>
            <a:spLocks noGrp="1"/>
          </p:cNvSpPr>
          <p:nvPr>
            <p:ph idx="1"/>
          </p:nvPr>
        </p:nvSpPr>
        <p:spPr>
          <a:xfrm>
            <a:off x="457200" y="1760557"/>
            <a:ext cx="8229600" cy="4525963"/>
          </a:xfrm>
        </p:spPr>
        <p:txBody>
          <a:bodyPr/>
          <a:lstStyle/>
          <a:p>
            <a:r>
              <a:rPr lang="es-ES" sz="2800" dirty="0" smtClean="0"/>
              <a:t>Adicionalmente a las arquitecturas tradicionales de ISA Server 2006 para conexiones PPTP y L2TP, TMG ofrece conexión mediante SSL.</a:t>
            </a:r>
          </a:p>
          <a:p>
            <a:endParaRPr lang="es-ES" sz="2800" dirty="0" smtClean="0"/>
          </a:p>
          <a:p>
            <a:endParaRPr lang="es-ES" sz="2800" dirty="0" smtClean="0"/>
          </a:p>
          <a:p>
            <a:r>
              <a:rPr lang="es-ES" sz="2800" dirty="0" smtClean="0"/>
              <a:t>A través de la conexión SSTP un cliente puede establecer una conexión VPN  a través de puerto 443.</a:t>
            </a:r>
            <a:endParaRPr lang="es-ES_tradnl"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ctrTitle"/>
          </p:nvPr>
        </p:nvSpPr>
        <p:spPr>
          <a:xfrm>
            <a:off x="685800" y="2319338"/>
            <a:ext cx="7772400" cy="1470025"/>
          </a:xfrm>
        </p:spPr>
        <p:txBody>
          <a:bodyPr/>
          <a:lstStyle/>
          <a:p>
            <a:pPr eaLnBrk="1" hangingPunct="1"/>
            <a:r>
              <a:rPr lang="es-ES" smtClean="0"/>
              <a:t>Servicio de VPN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s-ES" smtClean="0"/>
              <a:t>Características de las VPN</a:t>
            </a:r>
          </a:p>
        </p:txBody>
      </p:sp>
      <p:sp>
        <p:nvSpPr>
          <p:cNvPr id="13315" name="Rectangle 3"/>
          <p:cNvSpPr>
            <a:spLocks noGrp="1" noChangeArrowheads="1"/>
          </p:cNvSpPr>
          <p:nvPr>
            <p:ph type="body" idx="1"/>
          </p:nvPr>
        </p:nvSpPr>
        <p:spPr>
          <a:xfrm>
            <a:off x="468313" y="1484313"/>
            <a:ext cx="8291512" cy="4032250"/>
          </a:xfrm>
        </p:spPr>
        <p:txBody>
          <a:bodyPr/>
          <a:lstStyle/>
          <a:p>
            <a:pPr eaLnBrk="1" hangingPunct="1">
              <a:lnSpc>
                <a:spcPct val="90000"/>
              </a:lnSpc>
            </a:pPr>
            <a:r>
              <a:rPr lang="es-ES" smtClean="0"/>
              <a:t>Se requiere de un encapsulado capaz de proveernos de:</a:t>
            </a:r>
          </a:p>
          <a:p>
            <a:pPr lvl="1" eaLnBrk="1" hangingPunct="1">
              <a:lnSpc>
                <a:spcPct val="90000"/>
              </a:lnSpc>
            </a:pPr>
            <a:r>
              <a:rPr lang="es-ES" sz="1800" smtClean="0"/>
              <a:t>Autenticación.</a:t>
            </a:r>
          </a:p>
          <a:p>
            <a:pPr lvl="2" eaLnBrk="1" hangingPunct="1">
              <a:lnSpc>
                <a:spcPct val="90000"/>
              </a:lnSpc>
            </a:pPr>
            <a:r>
              <a:rPr lang="es-ES" sz="1600" smtClean="0"/>
              <a:t>Usuario.</a:t>
            </a:r>
          </a:p>
          <a:p>
            <a:pPr lvl="2" eaLnBrk="1" hangingPunct="1">
              <a:lnSpc>
                <a:spcPct val="90000"/>
              </a:lnSpc>
            </a:pPr>
            <a:r>
              <a:rPr lang="es-ES" sz="1600" smtClean="0"/>
              <a:t>Equipo.</a:t>
            </a:r>
          </a:p>
          <a:p>
            <a:pPr lvl="2" eaLnBrk="1" hangingPunct="1">
              <a:lnSpc>
                <a:spcPct val="90000"/>
              </a:lnSpc>
            </a:pPr>
            <a:r>
              <a:rPr lang="es-ES" sz="1600" smtClean="0"/>
              <a:t>Datos.</a:t>
            </a:r>
          </a:p>
          <a:p>
            <a:pPr lvl="1" eaLnBrk="1" hangingPunct="1">
              <a:lnSpc>
                <a:spcPct val="90000"/>
              </a:lnSpc>
            </a:pPr>
            <a:r>
              <a:rPr lang="es-ES" sz="1800" smtClean="0"/>
              <a:t>Compresión de datos.</a:t>
            </a:r>
          </a:p>
          <a:p>
            <a:pPr lvl="1" eaLnBrk="1" hangingPunct="1">
              <a:lnSpc>
                <a:spcPct val="90000"/>
              </a:lnSpc>
            </a:pPr>
            <a:r>
              <a:rPr lang="es-ES" sz="1800" smtClean="0"/>
              <a:t>Cifrado de datos.</a:t>
            </a:r>
          </a:p>
          <a:p>
            <a:pPr lvl="1" eaLnBrk="1" hangingPunct="1">
              <a:lnSpc>
                <a:spcPct val="90000"/>
              </a:lnSpc>
            </a:pPr>
            <a:r>
              <a:rPr lang="es-ES" sz="1800" smtClean="0"/>
              <a:t>Direccionamiento dinámico.</a:t>
            </a:r>
          </a:p>
          <a:p>
            <a:pPr lvl="1" eaLnBrk="1" hangingPunct="1">
              <a:lnSpc>
                <a:spcPct val="90000"/>
              </a:lnSpc>
            </a:pPr>
            <a:r>
              <a:rPr lang="es-ES" sz="1800" smtClean="0"/>
              <a:t>Resolución de nombres.</a:t>
            </a:r>
          </a:p>
          <a:p>
            <a:pPr lvl="1" eaLnBrk="1" hangingPunct="1">
              <a:lnSpc>
                <a:spcPct val="90000"/>
              </a:lnSpc>
            </a:pPr>
            <a:r>
              <a:rPr lang="es-ES" sz="1800" smtClean="0"/>
              <a:t>Gestión de claves.</a:t>
            </a:r>
          </a:p>
          <a:p>
            <a:pPr lvl="1" eaLnBrk="1" hangingPunct="1">
              <a:lnSpc>
                <a:spcPct val="90000"/>
              </a:lnSpc>
            </a:pPr>
            <a:r>
              <a:rPr lang="es-ES" sz="1800" smtClean="0"/>
              <a:t>Soporte Multiprotocolo (IP, IPX, etc…).</a:t>
            </a:r>
          </a:p>
          <a:p>
            <a:pPr eaLnBrk="1" hangingPunct="1">
              <a:lnSpc>
                <a:spcPct val="90000"/>
              </a:lnSpc>
            </a:pPr>
            <a:endParaRPr lang="es-ES" sz="18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s-ES" smtClean="0"/>
              <a:t>Encapsulado</a:t>
            </a:r>
          </a:p>
        </p:txBody>
      </p:sp>
      <p:sp>
        <p:nvSpPr>
          <p:cNvPr id="14339" name="Rectangle 3"/>
          <p:cNvSpPr>
            <a:spLocks noGrp="1" noChangeArrowheads="1"/>
          </p:cNvSpPr>
          <p:nvPr>
            <p:ph type="body" idx="1"/>
          </p:nvPr>
        </p:nvSpPr>
        <p:spPr>
          <a:xfrm>
            <a:off x="457200" y="1600200"/>
            <a:ext cx="8435975" cy="4525963"/>
          </a:xfrm>
        </p:spPr>
        <p:txBody>
          <a:bodyPr/>
          <a:lstStyle/>
          <a:p>
            <a:pPr eaLnBrk="1" hangingPunct="1">
              <a:lnSpc>
                <a:spcPct val="80000"/>
              </a:lnSpc>
            </a:pPr>
            <a:r>
              <a:rPr lang="es-ES" sz="2400" dirty="0" smtClean="0"/>
              <a:t>Poner un paquete dentro de otro.</a:t>
            </a:r>
          </a:p>
          <a:p>
            <a:pPr eaLnBrk="1" hangingPunct="1">
              <a:lnSpc>
                <a:spcPct val="80000"/>
              </a:lnSpc>
            </a:pPr>
            <a:endParaRPr lang="es-ES" sz="2400" dirty="0" smtClean="0"/>
          </a:p>
          <a:p>
            <a:pPr eaLnBrk="1" hangingPunct="1">
              <a:lnSpc>
                <a:spcPct val="80000"/>
              </a:lnSpc>
            </a:pPr>
            <a:r>
              <a:rPr lang="es-ES" sz="2400" dirty="0" smtClean="0"/>
              <a:t>Se encapsulan o envuelven los datos con otra cabecera con información de enrutamiento para que puedan atravesar una red publica hasta su destino.</a:t>
            </a:r>
          </a:p>
          <a:p>
            <a:pPr eaLnBrk="1" hangingPunct="1">
              <a:lnSpc>
                <a:spcPct val="80000"/>
              </a:lnSpc>
            </a:pPr>
            <a:endParaRPr lang="es-ES" sz="2400" dirty="0" smtClean="0"/>
          </a:p>
          <a:p>
            <a:pPr eaLnBrk="1" hangingPunct="1">
              <a:lnSpc>
                <a:spcPct val="80000"/>
              </a:lnSpc>
            </a:pPr>
            <a:r>
              <a:rPr lang="es-ES" sz="2400" dirty="0" smtClean="0"/>
              <a:t>Puede encapsularse trafico a dos niveles del modelo OSI.</a:t>
            </a:r>
          </a:p>
          <a:p>
            <a:pPr lvl="1" eaLnBrk="1" hangingPunct="1">
              <a:lnSpc>
                <a:spcPct val="80000"/>
              </a:lnSpc>
            </a:pPr>
            <a:r>
              <a:rPr lang="es-ES" sz="2000" dirty="0" smtClean="0"/>
              <a:t>Nivel 2: encapsulan tramas al nivel de conexión.</a:t>
            </a:r>
          </a:p>
          <a:p>
            <a:pPr lvl="2" eaLnBrk="1" hangingPunct="1">
              <a:lnSpc>
                <a:spcPct val="80000"/>
              </a:lnSpc>
            </a:pPr>
            <a:r>
              <a:rPr lang="es-ES" sz="1800" dirty="0" smtClean="0"/>
              <a:t>PPTP.</a:t>
            </a:r>
          </a:p>
          <a:p>
            <a:pPr lvl="2" eaLnBrk="1" hangingPunct="1">
              <a:lnSpc>
                <a:spcPct val="80000"/>
              </a:lnSpc>
            </a:pPr>
            <a:r>
              <a:rPr lang="es-ES" sz="1800" dirty="0" smtClean="0"/>
              <a:t>L2F.</a:t>
            </a:r>
          </a:p>
          <a:p>
            <a:pPr lvl="2" eaLnBrk="1" hangingPunct="1">
              <a:lnSpc>
                <a:spcPct val="80000"/>
              </a:lnSpc>
            </a:pPr>
            <a:r>
              <a:rPr lang="es-ES" sz="1800" dirty="0" smtClean="0"/>
              <a:t>L2TP.</a:t>
            </a:r>
          </a:p>
          <a:p>
            <a:pPr lvl="1" eaLnBrk="1" hangingPunct="1">
              <a:lnSpc>
                <a:spcPct val="80000"/>
              </a:lnSpc>
            </a:pPr>
            <a:r>
              <a:rPr lang="es-ES" sz="2000" dirty="0" smtClean="0"/>
              <a:t>Nivel 3: encapsulan paquetes al nivel de red.</a:t>
            </a:r>
          </a:p>
          <a:p>
            <a:pPr lvl="2" eaLnBrk="1" hangingPunct="1">
              <a:lnSpc>
                <a:spcPct val="80000"/>
              </a:lnSpc>
            </a:pPr>
            <a:r>
              <a:rPr lang="es-ES" sz="1800" dirty="0" smtClean="0"/>
              <a:t>IPSEC</a:t>
            </a:r>
            <a:r>
              <a:rPr lang="es-ES" sz="1800" dirty="0" smtClean="0"/>
              <a:t>.</a:t>
            </a:r>
          </a:p>
          <a:p>
            <a:pPr lvl="1">
              <a:lnSpc>
                <a:spcPct val="80000"/>
              </a:lnSpc>
              <a:buNone/>
            </a:pPr>
            <a:endParaRPr lang="es-ES" sz="2200" dirty="0" smtClean="0"/>
          </a:p>
        </p:txBody>
      </p:sp>
    </p:spTree>
  </p:cSld>
  <p:clrMapOvr>
    <a:masterClrMapping/>
  </p:clrMapOvr>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s-ES" sz="1800" b="0" i="0" u="none" strike="noStrike" cap="none" normalizeH="0" baseline="0" smtClean="0">
            <a:ln>
              <a:noFill/>
            </a:ln>
            <a:solidFill>
              <a:schemeClr val="bg2"/>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s-ES" sz="1800" b="0" i="0" u="none" strike="noStrike" cap="none" normalizeH="0" baseline="0" smtClean="0">
            <a:ln>
              <a:noFill/>
            </a:ln>
            <a:solidFill>
              <a:schemeClr val="bg2"/>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279c20c3caf3300dae6b438536eb8c56">
  <xsd:schema xmlns:xsd="http://www.w3.org/2001/XMLSchema" xmlns:p="http://schemas.microsoft.com/office/2006/metadata/properties" targetNamespace="http://schemas.microsoft.com/office/2006/metadata/properties" ma:root="true" ma:fieldsID="0d2e1ca116041f9e11471c52c4c9d60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2C0DE107-6DF2-4B63-9780-4DD770182A13}"/>
</file>

<file path=customXml/itemProps2.xml><?xml version="1.0" encoding="utf-8"?>
<ds:datastoreItem xmlns:ds="http://schemas.openxmlformats.org/officeDocument/2006/customXml" ds:itemID="{20CD202E-CA8C-43E7-9DCB-1BDE49EE9A19}"/>
</file>

<file path=customXml/itemProps3.xml><?xml version="1.0" encoding="utf-8"?>
<ds:datastoreItem xmlns:ds="http://schemas.openxmlformats.org/officeDocument/2006/customXml" ds:itemID="{6EC18778-D6A1-4108-A122-BDA052CA579B}"/>
</file>

<file path=docProps/app.xml><?xml version="1.0" encoding="utf-8"?>
<Properties xmlns="http://schemas.openxmlformats.org/officeDocument/2006/extended-properties" xmlns:vt="http://schemas.openxmlformats.org/officeDocument/2006/docPropsVTypes">
  <Template>Stream</Template>
  <TotalTime>1579</TotalTime>
  <Words>2643</Words>
  <Application>Microsoft Office PowerPoint</Application>
  <PresentationFormat>Presentación en pantalla (4:3)</PresentationFormat>
  <Paragraphs>225</Paragraphs>
  <Slides>25</Slides>
  <Notes>7</Notes>
  <HiddenSlides>0</HiddenSlides>
  <MMClips>0</MMClips>
  <ScaleCrop>false</ScaleCrop>
  <HeadingPairs>
    <vt:vector size="4" baseType="variant">
      <vt:variant>
        <vt:lpstr>Tema</vt:lpstr>
      </vt:variant>
      <vt:variant>
        <vt:i4>1</vt:i4>
      </vt:variant>
      <vt:variant>
        <vt:lpstr>Títulos de diapositiva</vt:lpstr>
      </vt:variant>
      <vt:variant>
        <vt:i4>25</vt:i4>
      </vt:variant>
    </vt:vector>
  </HeadingPairs>
  <TitlesOfParts>
    <vt:vector size="26" baseType="lpstr">
      <vt:lpstr>Stream</vt:lpstr>
      <vt:lpstr> FOREFRONT TMG VPN  Juan Luis García Rambla MVP Windows Security jlrambla@informatica64.com</vt:lpstr>
      <vt:lpstr>Agenda</vt:lpstr>
      <vt:lpstr>Introducción</vt:lpstr>
      <vt:lpstr>Introducción</vt:lpstr>
      <vt:lpstr>VPN en Forefront TMG</vt:lpstr>
      <vt:lpstr>Cliente VPN</vt:lpstr>
      <vt:lpstr>Servicio de VPN</vt:lpstr>
      <vt:lpstr>Características de las VPN</vt:lpstr>
      <vt:lpstr>Encapsulado</vt:lpstr>
      <vt:lpstr>SSTP</vt:lpstr>
      <vt:lpstr>Protocolos de túnel</vt:lpstr>
      <vt:lpstr>Autenticación</vt:lpstr>
      <vt:lpstr>Metodos de Autenticación</vt:lpstr>
      <vt:lpstr>Metodos de Autenticación</vt:lpstr>
      <vt:lpstr>Metodos de Autenticación</vt:lpstr>
      <vt:lpstr>Metodos de Autenticación</vt:lpstr>
      <vt:lpstr>Branch Office</vt:lpstr>
      <vt:lpstr>Necesidades de conexión</vt:lpstr>
      <vt:lpstr>Conexión de Sitios mediante VPN</vt:lpstr>
      <vt:lpstr>Características de la conexión</vt:lpstr>
      <vt:lpstr>Sitios remotos y clientes VPN</vt:lpstr>
      <vt:lpstr>DEMO</vt:lpstr>
      <vt:lpstr>Contacto</vt:lpstr>
      <vt:lpstr>Campaña Hand On Lab</vt:lpstr>
      <vt:lpstr>Más acciones desde TechNet</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Webcast de TechNet:SQL</dc:title>
  <dc:creator>v-analfa</dc:creator>
  <cp:lastModifiedBy>jl</cp:lastModifiedBy>
  <cp:revision>108</cp:revision>
  <dcterms:created xsi:type="dcterms:W3CDTF">2005-08-04T08:40:20Z</dcterms:created>
  <dcterms:modified xsi:type="dcterms:W3CDTF">2009-09-24T08:06:27Z</dcterms:modified>
</cp:coreProperties>
</file>