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3"/>
  </p:notesMasterIdLst>
  <p:sldIdLst>
    <p:sldId id="25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xmlns:mc="http://schemas.openxmlformats.org/markup-compatibility/2006" xmlns:a14="http://schemas.microsoft.com/office/drawing/2010/main" val="FF0000" mc:Ignorable="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86" d="100"/>
          <a:sy n="86" d="100"/>
        </p:scale>
        <p:origin x="-149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4C4DD1-A6F4-401D-861D-E339F360DAD2}" type="datetimeFigureOut">
              <a:rPr lang="en-US" smtClean="0"/>
              <a:pPr/>
              <a:t>4/22/2010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6D8B91-A830-4C08-8EFE-5C4009D293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197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BF667-5054-436D-83B9-FB0024FA9098}" type="slidenum">
              <a:rPr lang="nl-BE" smtClean="0"/>
              <a:pPr/>
              <a:t>10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099D2-728D-834E-9777-98B401A7CBA5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AB640-7AFB-CA41-B291-C08DA2E6B682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0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97376"/>
            <a:ext cx="9144000" cy="6955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11F0-9F31-2542-9F4A-F81150F6C96F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3D318-E49F-6743-98A7-BA3D4EC09DE9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1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97376"/>
            <a:ext cx="9144000" cy="6955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7A9E0-E3C9-274A-A9F2-DAB6A271264C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026F0-BAB5-B648-ADCE-8CC1D4F06286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4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97376"/>
            <a:ext cx="9144000" cy="6955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6A0A-9C94-1F45-919D-1221830EF28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B34B4-FCD4-7B42-BF2A-0E8C1DA4CF5B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5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008" y="0"/>
            <a:ext cx="901598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8365-5C93-AD4A-8223-4F41A82FDD0D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717AD-944D-8E44-A4CD-4E263A722145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6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-97376"/>
            <a:ext cx="9144000" cy="6955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Click to edit Master text styles</a:t>
            </a:r>
          </a:p>
          <a:p>
            <a:pPr lvl="1"/>
            <a:r>
              <a:rPr lang="nl-BE" smtClean="0"/>
              <a:t>Second level</a:t>
            </a:r>
          </a:p>
          <a:p>
            <a:pPr lvl="2"/>
            <a:r>
              <a:rPr lang="nl-BE" smtClean="0"/>
              <a:t>Third level</a:t>
            </a:r>
          </a:p>
          <a:p>
            <a:pPr lvl="3"/>
            <a:r>
              <a:rPr lang="nl-BE" smtClean="0"/>
              <a:t>Fourth level</a:t>
            </a:r>
          </a:p>
          <a:p>
            <a:pPr lvl="4"/>
            <a:r>
              <a:rPr lang="nl-BE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9F5FF-669A-8A48-BA3F-8366419FF459}" type="datetimeFigureOut">
              <a:rPr lang="fr-FR" smtClean="0"/>
              <a:pPr/>
              <a:t>22/04/2010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9184D-AAE2-BC4E-A044-9D162639C40F}" type="slidenum">
              <a:rPr lang="fr-FR" smtClean="0"/>
              <a:pPr/>
              <a:t>‹#›</a:t>
            </a:fld>
            <a:endParaRPr lang="fr-FR"/>
          </a:p>
        </p:txBody>
      </p:sp>
      <p:pic>
        <p:nvPicPr>
          <p:cNvPr id="7" name="Picture 6" descr="PPT_MOBILITY_7.jpg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4008" y="0"/>
            <a:ext cx="9015984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hlers.com/en/news/articles/2010/Smurf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213294" cy="789045"/>
          </a:xfrm>
        </p:spPr>
        <p:txBody>
          <a:bodyPr/>
          <a:lstStyle/>
          <a:p>
            <a:pPr algn="l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Biztalk in the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field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1476" y="3101938"/>
            <a:ext cx="3517135" cy="1752600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CODit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Collaborative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</a:p>
          <a:p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Platform</a:t>
            </a:r>
          </a:p>
          <a:p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Ahlers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fr-F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8134" y="6284661"/>
            <a:ext cx="8791461" cy="606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</a:rPr>
              <a:t>Danny Buysse, Product Manager and Lead </a:t>
            </a:r>
            <a:r>
              <a:rPr lang="fr-FR" sz="2000" b="1" dirty="0" err="1" smtClean="0">
                <a:solidFill>
                  <a:schemeClr val="bg1">
                    <a:lumMod val="85000"/>
                  </a:schemeClr>
                </a:solidFill>
              </a:rPr>
              <a:t>architect</a:t>
            </a:r>
            <a:r>
              <a:rPr lang="fr-FR" sz="20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b="1" dirty="0" err="1" smtClean="0">
                <a:solidFill>
                  <a:schemeClr val="bg1">
                    <a:lumMod val="85000"/>
                  </a:schemeClr>
                </a:solidFill>
              </a:rPr>
              <a:t>CODit</a:t>
            </a:r>
            <a:endParaRPr lang="fr-FR" sz="2000" b="1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reld kaart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4056932" y="924353"/>
            <a:ext cx="13200932" cy="6085113"/>
          </a:xfrm>
          <a:prstGeom prst="rect">
            <a:avLst/>
          </a:prstGeom>
        </p:spPr>
      </p:pic>
      <p:sp>
        <p:nvSpPr>
          <p:cNvPr id="6" name="Can 5"/>
          <p:cNvSpPr/>
          <p:nvPr/>
        </p:nvSpPr>
        <p:spPr>
          <a:xfrm>
            <a:off x="1845331" y="2268739"/>
            <a:ext cx="496188" cy="708637"/>
          </a:xfrm>
          <a:prstGeom prst="can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smtClean="0">
                <a:solidFill>
                  <a:schemeClr val="tx1"/>
                </a:solidFill>
              </a:rPr>
              <a:t>ERP Antwerp</a:t>
            </a:r>
            <a:endParaRPr lang="nl-BE" sz="1100" dirty="0">
              <a:solidFill>
                <a:schemeClr val="tx1"/>
              </a:solidFill>
            </a:endParaRPr>
          </a:p>
        </p:txBody>
      </p:sp>
      <p:sp>
        <p:nvSpPr>
          <p:cNvPr id="7" name="Can 6"/>
          <p:cNvSpPr/>
          <p:nvPr/>
        </p:nvSpPr>
        <p:spPr>
          <a:xfrm>
            <a:off x="2341519" y="1538868"/>
            <a:ext cx="496188" cy="729871"/>
          </a:xfrm>
          <a:prstGeom prst="can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smtClean="0">
                <a:solidFill>
                  <a:schemeClr val="tx1"/>
                </a:solidFill>
              </a:rPr>
              <a:t>ERP Rotterdam</a:t>
            </a:r>
            <a:endParaRPr lang="nl-BE" sz="11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59004" y="873499"/>
            <a:ext cx="81849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Ahlers</a:t>
            </a:r>
            <a:r>
              <a:rPr lang="en-US" dirty="0" smtClean="0"/>
              <a:t> counts over 700 employees in 16 countries in Europe, CIS and Asia.</a:t>
            </a:r>
            <a:endParaRPr lang="nl-BE" dirty="0"/>
          </a:p>
        </p:txBody>
      </p:sp>
      <p:sp>
        <p:nvSpPr>
          <p:cNvPr id="12" name="Can 11"/>
          <p:cNvSpPr/>
          <p:nvPr/>
        </p:nvSpPr>
        <p:spPr>
          <a:xfrm>
            <a:off x="3127957" y="1242831"/>
            <a:ext cx="652305" cy="742879"/>
          </a:xfrm>
          <a:prstGeom prst="can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smtClean="0">
                <a:solidFill>
                  <a:schemeClr val="tx1"/>
                </a:solidFill>
              </a:rPr>
              <a:t>ERP Sint Petersburg</a:t>
            </a:r>
            <a:endParaRPr lang="nl-BE" sz="1100" dirty="0">
              <a:solidFill>
                <a:schemeClr val="tx1"/>
              </a:solidFill>
            </a:endParaRPr>
          </a:p>
        </p:txBody>
      </p:sp>
      <p:sp>
        <p:nvSpPr>
          <p:cNvPr id="13" name="Can 12"/>
          <p:cNvSpPr/>
          <p:nvPr/>
        </p:nvSpPr>
        <p:spPr>
          <a:xfrm>
            <a:off x="4495841" y="3137745"/>
            <a:ext cx="652305" cy="742879"/>
          </a:xfrm>
          <a:prstGeom prst="ca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smtClean="0">
                <a:solidFill>
                  <a:schemeClr val="tx1"/>
                </a:solidFill>
              </a:rPr>
              <a:t>ERP India </a:t>
            </a:r>
          </a:p>
          <a:p>
            <a:pPr algn="ctr"/>
            <a:r>
              <a:rPr lang="nl-BE" sz="1100" dirty="0" smtClean="0">
                <a:solidFill>
                  <a:schemeClr val="tx1"/>
                </a:solidFill>
              </a:rPr>
              <a:t>x</a:t>
            </a:r>
            <a:endParaRPr lang="nl-BE" sz="1100" dirty="0">
              <a:solidFill>
                <a:schemeClr val="tx1"/>
              </a:solidFill>
            </a:endParaRPr>
          </a:p>
        </p:txBody>
      </p:sp>
      <p:sp>
        <p:nvSpPr>
          <p:cNvPr id="14" name="Can 13"/>
          <p:cNvSpPr/>
          <p:nvPr/>
        </p:nvSpPr>
        <p:spPr>
          <a:xfrm>
            <a:off x="5464098" y="2766305"/>
            <a:ext cx="1022195" cy="742879"/>
          </a:xfrm>
          <a:prstGeom prst="can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smtClean="0">
                <a:solidFill>
                  <a:schemeClr val="tx1"/>
                </a:solidFill>
              </a:rPr>
              <a:t>ERP China </a:t>
            </a:r>
          </a:p>
          <a:p>
            <a:pPr algn="ctr"/>
            <a:r>
              <a:rPr lang="nl-BE" sz="1100" dirty="0" smtClean="0">
                <a:solidFill>
                  <a:schemeClr val="tx1"/>
                </a:solidFill>
              </a:rPr>
              <a:t>x</a:t>
            </a:r>
            <a:endParaRPr lang="nl-BE" sz="1100" dirty="0">
              <a:solidFill>
                <a:schemeClr val="tx1"/>
              </a:solidFill>
            </a:endParaRPr>
          </a:p>
        </p:txBody>
      </p:sp>
      <p:sp>
        <p:nvSpPr>
          <p:cNvPr id="15" name="Can 14"/>
          <p:cNvSpPr/>
          <p:nvPr/>
        </p:nvSpPr>
        <p:spPr>
          <a:xfrm>
            <a:off x="5689022" y="3661584"/>
            <a:ext cx="797271" cy="1088836"/>
          </a:xfrm>
          <a:prstGeom prst="can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100" dirty="0" smtClean="0">
                <a:solidFill>
                  <a:schemeClr val="tx1"/>
                </a:solidFill>
              </a:rPr>
              <a:t>ERP Indonesia </a:t>
            </a:r>
          </a:p>
          <a:p>
            <a:pPr algn="ctr"/>
            <a:r>
              <a:rPr lang="nl-BE" sz="1100" dirty="0" smtClean="0">
                <a:solidFill>
                  <a:schemeClr val="tx1"/>
                </a:solidFill>
              </a:rPr>
              <a:t>x</a:t>
            </a:r>
            <a:endParaRPr lang="nl-BE" sz="110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 flipH="1" flipV="1">
            <a:off x="2209942" y="2400316"/>
            <a:ext cx="497566" cy="2344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4"/>
          </p:cNvCxnSpPr>
          <p:nvPr/>
        </p:nvCxnSpPr>
        <p:spPr>
          <a:xfrm flipV="1">
            <a:off x="2837707" y="1750741"/>
            <a:ext cx="574566" cy="153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endCxn id="12" idx="3"/>
          </p:cNvCxnSpPr>
          <p:nvPr/>
        </p:nvCxnSpPr>
        <p:spPr>
          <a:xfrm flipV="1">
            <a:off x="2341518" y="1985710"/>
            <a:ext cx="1112592" cy="7805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185639" y="2766305"/>
            <a:ext cx="2587083" cy="7428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10800000">
            <a:off x="2575932" y="1985710"/>
            <a:ext cx="2196790" cy="152347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75932" y="1985710"/>
            <a:ext cx="3113090" cy="115203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2185640" y="2766305"/>
            <a:ext cx="3503383" cy="3714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endCxn id="12" idx="4"/>
          </p:cNvCxnSpPr>
          <p:nvPr/>
        </p:nvCxnSpPr>
        <p:spPr>
          <a:xfrm rot="10800000">
            <a:off x="3780263" y="1614272"/>
            <a:ext cx="1908761" cy="13631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6200000" flipH="1">
            <a:off x="3321679" y="1883172"/>
            <a:ext cx="1583474" cy="13186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10800000">
            <a:off x="2185641" y="2766306"/>
            <a:ext cx="3802565" cy="12927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10800000">
            <a:off x="2575932" y="1903804"/>
            <a:ext cx="3590692" cy="215524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3601844" y="1750740"/>
            <a:ext cx="2564780" cy="254248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4772722" y="3137746"/>
            <a:ext cx="916302" cy="3714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endCxn id="15" idx="0"/>
          </p:cNvCxnSpPr>
          <p:nvPr/>
        </p:nvCxnSpPr>
        <p:spPr>
          <a:xfrm rot="16200000" flipH="1">
            <a:off x="5526763" y="3300007"/>
            <a:ext cx="723156" cy="3986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4906537" y="3509185"/>
            <a:ext cx="1081669" cy="5498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Rounded Rectangle 45"/>
          <p:cNvSpPr/>
          <p:nvPr/>
        </p:nvSpPr>
        <p:spPr>
          <a:xfrm>
            <a:off x="802888" y="2977376"/>
            <a:ext cx="5876692" cy="88352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000" dirty="0" smtClean="0"/>
              <a:t>One File Concept – Enterprise Application Integration</a:t>
            </a:r>
            <a:endParaRPr lang="nl-BE" sz="2000" dirty="0"/>
          </a:p>
        </p:txBody>
      </p:sp>
      <p:sp>
        <p:nvSpPr>
          <p:cNvPr id="52" name="Up-Down Arrow 51"/>
          <p:cNvSpPr/>
          <p:nvPr/>
        </p:nvSpPr>
        <p:spPr>
          <a:xfrm>
            <a:off x="1170877" y="1985710"/>
            <a:ext cx="674453" cy="99166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Up-Down Arrow 52"/>
          <p:cNvSpPr/>
          <p:nvPr/>
        </p:nvSpPr>
        <p:spPr>
          <a:xfrm>
            <a:off x="3264616" y="1985713"/>
            <a:ext cx="674453" cy="99166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Up-Down Arrow 53"/>
          <p:cNvSpPr/>
          <p:nvPr/>
        </p:nvSpPr>
        <p:spPr>
          <a:xfrm>
            <a:off x="4906537" y="1985713"/>
            <a:ext cx="674453" cy="99166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Up-Down Arrow 54"/>
          <p:cNvSpPr/>
          <p:nvPr/>
        </p:nvSpPr>
        <p:spPr>
          <a:xfrm>
            <a:off x="1170877" y="3860902"/>
            <a:ext cx="674453" cy="99166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Up-Down Arrow 55"/>
          <p:cNvSpPr/>
          <p:nvPr/>
        </p:nvSpPr>
        <p:spPr>
          <a:xfrm>
            <a:off x="3264616" y="3860902"/>
            <a:ext cx="674453" cy="99166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Up-Down Arrow 56"/>
          <p:cNvSpPr/>
          <p:nvPr/>
        </p:nvSpPr>
        <p:spPr>
          <a:xfrm>
            <a:off x="4906537" y="3860902"/>
            <a:ext cx="674453" cy="991665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15631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1 0.01065 L 0.09445 -0.0421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-26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2.59259E-6 L -0.06771 -0.1469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" y="-7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0.20174 3.33333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666 -0.05694 L -0.36615 0.2976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" y="17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1111E-6 L -0.27587 0.3481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" y="174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08646 0.192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" y="96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000"/>
                            </p:stCondLst>
                            <p:childTnLst>
                              <p:par>
                                <p:cTn id="1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45" dur="indefinite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48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4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0" dur="indefinite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3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78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4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0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6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9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2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5" dur="indefinite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8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1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4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7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0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3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6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46" grpId="0" animBg="1"/>
      <p:bldP spid="46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icture Placeholder 37"/>
          <p:cNvSpPr>
            <a:spLocks noGrp="1"/>
          </p:cNvSpPr>
          <p:nvPr>
            <p:ph type="pic" idx="1"/>
          </p:nvPr>
        </p:nvSpPr>
        <p:spPr>
          <a:xfrm>
            <a:off x="0" y="612774"/>
            <a:ext cx="9144000" cy="6016626"/>
          </a:xfrm>
          <a:blipFill dpi="0" rotWithShape="1">
            <a:blip r:embed="rId2">
              <a:alphaModFix amt="15000"/>
            </a:blip>
            <a:srcRect/>
            <a:stretch>
              <a:fillRect/>
            </a:stretch>
          </a:blipFill>
        </p:spPr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Exchange of operational data, related to a ‘file’, between connected offices or between a connected office and the corporate server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Customer tracking and tracing application, accessible via a web portal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MIS-reporting on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Ahlers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corporate level</a:t>
            </a: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457200" y="383498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1">
                    <a:lumMod val="85000"/>
                  </a:schemeClr>
                </a:solidFill>
              </a:rPr>
              <a:t>Functionalities for business users</a:t>
            </a:r>
            <a:endParaRPr lang="nl-BE" sz="44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302" y="1296298"/>
            <a:ext cx="9121698" cy="556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302" y="612774"/>
            <a:ext cx="9121698" cy="556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3444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8138"/>
            <a:ext cx="8229600" cy="1143000"/>
          </a:xfrm>
        </p:spPr>
        <p:txBody>
          <a:bodyPr/>
          <a:lstStyle/>
          <a:p>
            <a:r>
              <a:rPr lang="nl-BE" dirty="0" smtClean="0"/>
              <a:t>Technical solution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3894" y="144579"/>
            <a:ext cx="7977073" cy="586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379145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40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BizTalk Functionalities used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Rich Adapter Set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Validation of content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Mapping capabilities in messaging layer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Tracking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Routing functionalites based on context properties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Web Service integration for Business rules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Configuration 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Orchestration for business user notifications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Generic Exception handling pattern</a:t>
            </a:r>
          </a:p>
          <a:p>
            <a:endParaRPr lang="nl-BE" dirty="0" smtClean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xmlns="" val="26793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40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Technologies used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Microsoft BizTalk Server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SQL Server 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ASP.NET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Linq2SQL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CODit Implementation Framework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WCF Services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1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09320"/>
            <a:ext cx="8229600" cy="1143000"/>
          </a:xfrm>
        </p:spPr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Integration Lifecycle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Content Placeholder 4" descr="CODit_CIP_MOF_Transpara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438" y="775391"/>
            <a:ext cx="8659257" cy="607667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400682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Q&amp;A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Contact details: danny.buysse@codit.eu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4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Agenda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About CODit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About Ahlers</a:t>
            </a: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About The Project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308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About CODIT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116342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>
                <a:solidFill>
                  <a:schemeClr val="bg1">
                    <a:lumMod val="85000"/>
                  </a:schemeClr>
                </a:solidFill>
              </a:rPr>
              <a:t>Company mission statement</a:t>
            </a:r>
            <a:endParaRPr lang="fr-BE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520328"/>
            <a:ext cx="8229600" cy="460583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Help enterprises to integrate  their different application domains (EAI) and connect their business with external partners (B2B) with more flexible processes</a:t>
            </a:r>
          </a:p>
          <a:p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Focus on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  <a:r>
              <a:rPr lang="en-US" sz="2400" dirty="0" smtClean="0">
                <a:solidFill>
                  <a:schemeClr val="bg1">
                    <a:lumMod val="85000"/>
                  </a:schemeClr>
                </a:solidFill>
              </a:rPr>
              <a:t> and </a:t>
            </a:r>
            <a:r>
              <a:rPr lang="en-US" sz="2400" b="1" dirty="0" smtClean="0">
                <a:solidFill>
                  <a:schemeClr val="bg1">
                    <a:lumMod val="85000"/>
                  </a:schemeClr>
                </a:solidFill>
              </a:rPr>
              <a:t>Microsoft technology</a:t>
            </a:r>
          </a:p>
          <a:p>
            <a:pPr lvl="1"/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BizTalk Server &amp; Host </a:t>
            </a:r>
            <a:r>
              <a:rPr lang="fr-FR" dirty="0" err="1" smtClean="0">
                <a:solidFill>
                  <a:schemeClr val="bg1">
                    <a:lumMod val="85000"/>
                  </a:schemeClr>
                </a:solidFill>
              </a:rPr>
              <a:t>Integration</a:t>
            </a:r>
            <a:r>
              <a:rPr lang="fr-FR" dirty="0" smtClean="0">
                <a:solidFill>
                  <a:schemeClr val="bg1">
                    <a:lumMod val="85000"/>
                  </a:schemeClr>
                </a:solidFill>
              </a:rPr>
              <a:t> Server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SQL Server SSIS (ETL)</a:t>
            </a:r>
          </a:p>
          <a:p>
            <a:pPr lvl="1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.NET 3.5 and 4.0 </a:t>
            </a:r>
          </a:p>
          <a:p>
            <a:pPr lvl="1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WCF : Communication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Foundation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(web services)</a:t>
            </a:r>
          </a:p>
          <a:p>
            <a:pPr lvl="1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WF: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Workflow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Foundation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(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AppFabric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)</a:t>
            </a:r>
          </a:p>
          <a:p>
            <a:pPr lvl="1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Business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process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Automation/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Modeling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.NET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Development</a:t>
            </a:r>
            <a:endParaRPr lang="fr-FR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lvl="1"/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SharePoint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Workflow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bg1">
                    <a:lumMod val="85000"/>
                  </a:schemeClr>
                </a:solidFill>
              </a:rPr>
              <a:t>Development</a:t>
            </a:r>
            <a:r>
              <a:rPr lang="fr-FR" sz="2000" dirty="0" smtClean="0">
                <a:solidFill>
                  <a:schemeClr val="bg1">
                    <a:lumMod val="85000"/>
                  </a:schemeClr>
                </a:solidFill>
              </a:rPr>
              <a:t> (MOSS)</a:t>
            </a:r>
          </a:p>
          <a:p>
            <a:pPr lvl="1"/>
            <a:endParaRPr lang="fr-FR" sz="2000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502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BE" sz="3200" dirty="0" smtClean="0">
                <a:solidFill>
                  <a:schemeClr val="bg1">
                    <a:lumMod val="85000"/>
                  </a:schemeClr>
                </a:solidFill>
              </a:rPr>
              <a:t>Business Units</a:t>
            </a:r>
            <a:endParaRPr lang="fr-BE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CODit Projects &amp; Consultancy (Services)</a:t>
            </a:r>
            <a:endParaRPr lang="nl-BE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CODit Managed Services (Support Desk)</a:t>
            </a:r>
          </a:p>
          <a:p>
            <a:pPr lvl="1"/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Biggest Dedicated BizTalk Support center in Europe!!</a:t>
            </a:r>
          </a:p>
          <a:p>
            <a:pPr lvl="1"/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From support availability to full outsourcing</a:t>
            </a:r>
            <a:endParaRPr lang="nl-BE" sz="3600" dirty="0" smtClean="0">
              <a:solidFill>
                <a:schemeClr val="bg1">
                  <a:lumMod val="85000"/>
                </a:schemeClr>
              </a:solidFill>
            </a:endParaRPr>
          </a:p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CODit Products</a:t>
            </a:r>
          </a:p>
          <a:p>
            <a:pPr lvl="1"/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Collaborative Integration Platform</a:t>
            </a:r>
          </a:p>
          <a:p>
            <a:pPr lvl="1"/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BizTalk Implementation Framework</a:t>
            </a:r>
          </a:p>
          <a:p>
            <a:pPr lvl="1"/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SOA Dashboard</a:t>
            </a:r>
          </a:p>
          <a:p>
            <a:pPr lvl="2"/>
            <a:endParaRPr lang="nl-BE" sz="2000" dirty="0" smtClean="0"/>
          </a:p>
          <a:p>
            <a:pPr lvl="1">
              <a:buNone/>
            </a:pPr>
            <a:endParaRPr lang="nl-BE" sz="3200" dirty="0" smtClean="0"/>
          </a:p>
        </p:txBody>
      </p:sp>
    </p:spTree>
    <p:extLst>
      <p:ext uri="{BB962C8B-B14F-4D97-AF65-F5344CB8AC3E}">
        <p14:creationId xmlns:p14="http://schemas.microsoft.com/office/powerpoint/2010/main" xmlns="" val="107685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About AHLERS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xmlns="" val="222020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bg1">
                    <a:lumMod val="85000"/>
                  </a:schemeClr>
                </a:solidFill>
              </a:rPr>
              <a:t>Ahlers</a:t>
            </a:r>
            <a:r>
              <a:rPr lang="en-US" b="1" dirty="0" smtClean="0">
                <a:solidFill>
                  <a:schemeClr val="bg1">
                    <a:lumMod val="85000"/>
                  </a:schemeClr>
                </a:solidFill>
              </a:rPr>
              <a:t> Logistic and Maritime Services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is an international logistic and maritime service provider with a network of own offices in Europe, Asia and CIS/Baltic.</a:t>
            </a:r>
            <a:endParaRPr lang="nl-BE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4" name="Picture 3" descr="4_forwardin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1765" y="699181"/>
            <a:ext cx="4894488" cy="71845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82344" y="3062034"/>
            <a:ext cx="3004456" cy="2891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9773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50" y="1102049"/>
            <a:ext cx="48387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740677" y="568507"/>
            <a:ext cx="57694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b="1" dirty="0" smtClean="0">
                <a:hlinkClick r:id="rId3"/>
              </a:rPr>
              <a:t>http://www.ahlers.com/en/news/articles/2010/Smurf/</a:t>
            </a:r>
            <a:endParaRPr lang="nl-BE" b="1" dirty="0"/>
          </a:p>
        </p:txBody>
      </p:sp>
    </p:spTree>
    <p:extLst>
      <p:ext uri="{BB962C8B-B14F-4D97-AF65-F5344CB8AC3E}">
        <p14:creationId xmlns:p14="http://schemas.microsoft.com/office/powerpoint/2010/main" xmlns="" val="19574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chemeClr val="bg1">
                    <a:lumMod val="85000"/>
                  </a:schemeClr>
                </a:solidFill>
              </a:rPr>
              <a:t>THE PROJECT</a:t>
            </a:r>
            <a:endParaRPr lang="nl-BE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To improve her performance in the field of information management,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Ahlers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initiated a project known as the “1-file concept”.</a:t>
            </a:r>
            <a:endParaRPr lang="nl-BE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565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</Words>
  <Application>Microsoft Office PowerPoint</Application>
  <PresentationFormat>On-screen Show (4:3)</PresentationFormat>
  <Paragraphs>72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Office Theme</vt:lpstr>
      <vt:lpstr>Office Theme</vt:lpstr>
      <vt:lpstr>Office Theme</vt:lpstr>
      <vt:lpstr>Office Theme</vt:lpstr>
      <vt:lpstr>Office Theme</vt:lpstr>
      <vt:lpstr>Biztalk in the field</vt:lpstr>
      <vt:lpstr>Agenda</vt:lpstr>
      <vt:lpstr>About CODIT</vt:lpstr>
      <vt:lpstr>Company mission statement</vt:lpstr>
      <vt:lpstr>Business Units</vt:lpstr>
      <vt:lpstr>About AHLERS</vt:lpstr>
      <vt:lpstr>Slide 7</vt:lpstr>
      <vt:lpstr>Slide 8</vt:lpstr>
      <vt:lpstr>THE PROJECT</vt:lpstr>
      <vt:lpstr>Slide 10</vt:lpstr>
      <vt:lpstr>Functionalities for business users</vt:lpstr>
      <vt:lpstr>Technical solution</vt:lpstr>
      <vt:lpstr>BizTalk Functionalities used</vt:lpstr>
      <vt:lpstr>Technologies used</vt:lpstr>
      <vt:lpstr>Integration Lifecycle</vt:lpstr>
      <vt:lpstr>Q&amp;A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2010-04-21T16:30:24Z</dcterms:created>
  <dcterms:modified xsi:type="dcterms:W3CDTF">2010-04-22T13:18:24Z</dcterms:modified>
</cp:coreProperties>
</file>