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3" r:id="rId6"/>
    <p:sldMasterId id="2147483695" r:id="rId7"/>
  </p:sldMasterIdLst>
  <p:notesMasterIdLst>
    <p:notesMasterId r:id="rId31"/>
  </p:notesMasterIdLst>
  <p:handoutMasterIdLst>
    <p:handoutMasterId r:id="rId32"/>
  </p:handoutMasterIdLst>
  <p:sldIdLst>
    <p:sldId id="281" r:id="rId8"/>
    <p:sldId id="319" r:id="rId9"/>
    <p:sldId id="338" r:id="rId10"/>
    <p:sldId id="339" r:id="rId11"/>
    <p:sldId id="324" r:id="rId12"/>
    <p:sldId id="320" r:id="rId13"/>
    <p:sldId id="321" r:id="rId14"/>
    <p:sldId id="322" r:id="rId15"/>
    <p:sldId id="333" r:id="rId16"/>
    <p:sldId id="334" r:id="rId17"/>
    <p:sldId id="335" r:id="rId18"/>
    <p:sldId id="326" r:id="rId19"/>
    <p:sldId id="328" r:id="rId20"/>
    <p:sldId id="336" r:id="rId21"/>
    <p:sldId id="340" r:id="rId22"/>
    <p:sldId id="329" r:id="rId23"/>
    <p:sldId id="330" r:id="rId24"/>
    <p:sldId id="331" r:id="rId25"/>
    <p:sldId id="332" r:id="rId26"/>
    <p:sldId id="341" r:id="rId27"/>
    <p:sldId id="325" r:id="rId28"/>
    <p:sldId id="337" r:id="rId29"/>
    <p:sldId id="31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Cole" initials="M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33CC33" mc:Ignorable=""/>
    <a:srgbClr xmlns:mc="http://schemas.openxmlformats.org/markup-compatibility/2006" xmlns:a14="http://schemas.microsoft.com/office/drawing/2010/main" val="92D050" mc:Ignorable=""/>
    <a:srgbClr xmlns:mc="http://schemas.openxmlformats.org/markup-compatibility/2006" xmlns:a14="http://schemas.microsoft.com/office/drawing/2010/main" val="EE7F04" mc:Ignorable=""/>
    <a:srgbClr xmlns:mc="http://schemas.openxmlformats.org/markup-compatibility/2006" xmlns:a14="http://schemas.microsoft.com/office/drawing/2010/main" val="3E332A" mc:Ignorable=""/>
    <a:srgbClr xmlns:mc="http://schemas.openxmlformats.org/markup-compatibility/2006" xmlns:a14="http://schemas.microsoft.com/office/drawing/2010/main" val="633005" mc:Ignorable=""/>
    <a:srgbClr xmlns:mc="http://schemas.openxmlformats.org/markup-compatibility/2006" xmlns:a14="http://schemas.microsoft.com/office/drawing/2010/main" val="D3650B" mc:Ignorable=""/>
    <a:srgbClr xmlns:mc="http://schemas.openxmlformats.org/markup-compatibility/2006" xmlns:a14="http://schemas.microsoft.com/office/drawing/2010/main" val="ED9013" mc:Ignorable=""/>
    <a:srgbClr xmlns:mc="http://schemas.openxmlformats.org/markup-compatibility/2006" xmlns:a14="http://schemas.microsoft.com/office/drawing/2010/main" val="F2750E" mc:Ignorable=""/>
    <a:srgbClr xmlns:mc="http://schemas.openxmlformats.org/markup-compatibility/2006" xmlns:a14="http://schemas.microsoft.com/office/drawing/2010/main" val="FFCE33" mc:Ignorable=""/>
    <a:srgbClr xmlns:mc="http://schemas.openxmlformats.org/markup-compatibility/2006" xmlns:a14="http://schemas.microsoft.com/office/drawing/2010/main" val="FFFFFF"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38" autoAdjust="0"/>
    <p:restoredTop sz="89730" autoAdjust="0"/>
  </p:normalViewPr>
  <p:slideViewPr>
    <p:cSldViewPr>
      <p:cViewPr>
        <p:scale>
          <a:sx n="100" d="100"/>
          <a:sy n="100" d="100"/>
        </p:scale>
        <p:origin x="-864" y="6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616"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83D0A4-D3B2-473F-A362-9BFED811C0FB}" type="datetimeFigureOut">
              <a:rPr lang="en-US" smtClean="0"/>
              <a:pPr/>
              <a:t>1/22/2010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FEDC57-F1C3-45F7-B5EC-DFA97E2F0DC5}" type="slidenum">
              <a:rPr lang="en-US" smtClean="0"/>
              <a:pPr/>
              <a:t>‹#›</a:t>
            </a:fld>
            <a:endParaRPr lang="en-US" dirty="0"/>
          </a:p>
        </p:txBody>
      </p:sp>
    </p:spTree>
    <p:extLst>
      <p:ext uri="{BB962C8B-B14F-4D97-AF65-F5344CB8AC3E}">
        <p14:creationId xmlns:p14="http://schemas.microsoft.com/office/powerpoint/2010/main" val="3587088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507E0B-8DE8-43CD-8647-2F9806A95084}" type="datetimeFigureOut">
              <a:rPr lang="en-US" smtClean="0"/>
              <a:pPr/>
              <a:t>1/22/2010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E467B9-4DBB-4BF4-845A-E850D73D841D}" type="slidenum">
              <a:rPr lang="en-US" smtClean="0"/>
              <a:pPr/>
              <a:t>‹#›</a:t>
            </a:fld>
            <a:endParaRPr lang="en-US" dirty="0"/>
          </a:p>
        </p:txBody>
      </p:sp>
    </p:spTree>
    <p:extLst>
      <p:ext uri="{BB962C8B-B14F-4D97-AF65-F5344CB8AC3E}">
        <p14:creationId xmlns:p14="http://schemas.microsoft.com/office/powerpoint/2010/main" val="3177803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7" name="Slide Number Placeholder 6"/>
          <p:cNvSpPr>
            <a:spLocks noGrp="1"/>
          </p:cNvSpPr>
          <p:nvPr>
            <p:ph type="sldNum" sz="quarter" idx="13"/>
          </p:nvPr>
        </p:nvSpPr>
        <p:spPr>
          <a:xfrm>
            <a:off x="6172202" y="8685213"/>
            <a:ext cx="684212" cy="457200"/>
          </a:xfrm>
        </p:spPr>
        <p:txBody>
          <a:bodyPr/>
          <a:lstStyle/>
          <a:p>
            <a:pPr defTabSz="914303"/>
            <a:fld id="{EC87E0CF-87F6-4B58-B8B8-DCAB2DAAF3CA}" type="slidenum">
              <a:rPr lang="en-US">
                <a:solidFill>
                  <a:prstClr val="black"/>
                </a:solidFill>
                <a:latin typeface="Calibri"/>
                <a:cs typeface="+mn-cs"/>
              </a:rPr>
              <a:pPr defTabSz="914303"/>
              <a:t>1</a:t>
            </a:fld>
            <a:endParaRPr lang="en-US" dirty="0">
              <a:solidFill>
                <a:prstClr val="black"/>
              </a:solidFill>
              <a:latin typeface="Calibri"/>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10</a:t>
            </a:fld>
            <a:endParaRPr lang="en-US" dirty="0"/>
          </a:p>
        </p:txBody>
      </p:sp>
    </p:spTree>
    <p:extLst>
      <p:ext uri="{BB962C8B-B14F-4D97-AF65-F5344CB8AC3E}">
        <p14:creationId xmlns:p14="http://schemas.microsoft.com/office/powerpoint/2010/main" val="3176215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11</a:t>
            </a:fld>
            <a:endParaRPr lang="en-US" dirty="0"/>
          </a:p>
        </p:txBody>
      </p:sp>
    </p:spTree>
    <p:extLst>
      <p:ext uri="{BB962C8B-B14F-4D97-AF65-F5344CB8AC3E}">
        <p14:creationId xmlns:p14="http://schemas.microsoft.com/office/powerpoint/2010/main" val="2967577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12</a:t>
            </a:fld>
            <a:endParaRPr lang="en-US" dirty="0"/>
          </a:p>
        </p:txBody>
      </p:sp>
    </p:spTree>
    <p:extLst>
      <p:ext uri="{BB962C8B-B14F-4D97-AF65-F5344CB8AC3E}">
        <p14:creationId xmlns:p14="http://schemas.microsoft.com/office/powerpoint/2010/main" val="2756789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13</a:t>
            </a:fld>
            <a:endParaRPr lang="en-US" dirty="0"/>
          </a:p>
        </p:txBody>
      </p:sp>
    </p:spTree>
    <p:extLst>
      <p:ext uri="{BB962C8B-B14F-4D97-AF65-F5344CB8AC3E}">
        <p14:creationId xmlns:p14="http://schemas.microsoft.com/office/powerpoint/2010/main" val="2756789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14</a:t>
            </a:fld>
            <a:endParaRPr lang="en-US" dirty="0"/>
          </a:p>
        </p:txBody>
      </p:sp>
    </p:spTree>
    <p:extLst>
      <p:ext uri="{BB962C8B-B14F-4D97-AF65-F5344CB8AC3E}">
        <p14:creationId xmlns:p14="http://schemas.microsoft.com/office/powerpoint/2010/main" val="275678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B4E467B9-4DBB-4BF4-845A-E850D73D841D}" type="slidenum">
              <a:rPr lang="en-US" smtClean="0"/>
              <a:pPr/>
              <a:t>15</a:t>
            </a:fld>
            <a:endParaRPr lang="en-US" dirty="0"/>
          </a:p>
        </p:txBody>
      </p:sp>
    </p:spTree>
    <p:extLst>
      <p:ext uri="{BB962C8B-B14F-4D97-AF65-F5344CB8AC3E}">
        <p14:creationId xmlns:p14="http://schemas.microsoft.com/office/powerpoint/2010/main" val="33262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16</a:t>
            </a:fld>
            <a:endParaRPr lang="en-US" dirty="0"/>
          </a:p>
        </p:txBody>
      </p:sp>
    </p:spTree>
    <p:extLst>
      <p:ext uri="{BB962C8B-B14F-4D97-AF65-F5344CB8AC3E}">
        <p14:creationId xmlns:p14="http://schemas.microsoft.com/office/powerpoint/2010/main" val="2967577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17</a:t>
            </a:fld>
            <a:endParaRPr lang="en-US" dirty="0"/>
          </a:p>
        </p:txBody>
      </p:sp>
    </p:spTree>
    <p:extLst>
      <p:ext uri="{BB962C8B-B14F-4D97-AF65-F5344CB8AC3E}">
        <p14:creationId xmlns:p14="http://schemas.microsoft.com/office/powerpoint/2010/main" val="3354046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18</a:t>
            </a:fld>
            <a:endParaRPr lang="en-US" dirty="0"/>
          </a:p>
        </p:txBody>
      </p:sp>
    </p:spTree>
    <p:extLst>
      <p:ext uri="{BB962C8B-B14F-4D97-AF65-F5344CB8AC3E}">
        <p14:creationId xmlns:p14="http://schemas.microsoft.com/office/powerpoint/2010/main" val="3354046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it-IT" dirty="0" smtClean="0">
              <a:effectLst/>
            </a:endParaRPr>
          </a:p>
        </p:txBody>
      </p:sp>
      <p:sp>
        <p:nvSpPr>
          <p:cNvPr id="4" name="Slide Number Placeholder 3"/>
          <p:cNvSpPr>
            <a:spLocks noGrp="1"/>
          </p:cNvSpPr>
          <p:nvPr>
            <p:ph type="sldNum" sz="quarter" idx="10"/>
          </p:nvPr>
        </p:nvSpPr>
        <p:spPr/>
        <p:txBody>
          <a:bodyPr/>
          <a:lstStyle/>
          <a:p>
            <a:fld id="{B4E467B9-4DBB-4BF4-845A-E850D73D841D}" type="slidenum">
              <a:rPr lang="en-US" smtClean="0"/>
              <a:pPr/>
              <a:t>19</a:t>
            </a:fld>
            <a:endParaRPr lang="en-US" dirty="0"/>
          </a:p>
        </p:txBody>
      </p:sp>
    </p:spTree>
    <p:extLst>
      <p:ext uri="{BB962C8B-B14F-4D97-AF65-F5344CB8AC3E}">
        <p14:creationId xmlns:p14="http://schemas.microsoft.com/office/powerpoint/2010/main" val="335404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baseline="0" dirty="0" smtClean="0"/>
          </a:p>
        </p:txBody>
      </p:sp>
      <p:sp>
        <p:nvSpPr>
          <p:cNvPr id="4" name="Slide Number Placeholder 3"/>
          <p:cNvSpPr>
            <a:spLocks noGrp="1"/>
          </p:cNvSpPr>
          <p:nvPr>
            <p:ph type="sldNum" sz="quarter" idx="10"/>
          </p:nvPr>
        </p:nvSpPr>
        <p:spPr/>
        <p:txBody>
          <a:bodyPr/>
          <a:lstStyle/>
          <a:p>
            <a:fld id="{B4E467B9-4DBB-4BF4-845A-E850D73D84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21</a:t>
            </a:fld>
            <a:endParaRPr lang="en-US" dirty="0"/>
          </a:p>
        </p:txBody>
      </p:sp>
    </p:spTree>
    <p:extLst>
      <p:ext uri="{BB962C8B-B14F-4D97-AF65-F5344CB8AC3E}">
        <p14:creationId xmlns:p14="http://schemas.microsoft.com/office/powerpoint/2010/main" val="893760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B4E467B9-4DBB-4BF4-845A-E850D73D841D}" type="slidenum">
              <a:rPr lang="en-US" smtClean="0"/>
              <a:pPr/>
              <a:t>22</a:t>
            </a:fld>
            <a:endParaRPr lang="en-US" dirty="0"/>
          </a:p>
        </p:txBody>
      </p:sp>
    </p:spTree>
    <p:extLst>
      <p:ext uri="{BB962C8B-B14F-4D97-AF65-F5344CB8AC3E}">
        <p14:creationId xmlns:p14="http://schemas.microsoft.com/office/powerpoint/2010/main" val="22021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lIns="91435" tIns="45718" rIns="91435" bIns="45718"/>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1/22/2010 9:22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3</a:t>
            </a:fld>
            <a:endParaRPr lang="en-US" dirty="0"/>
          </a:p>
        </p:txBody>
      </p:sp>
    </p:spTree>
    <p:extLst>
      <p:ext uri="{BB962C8B-B14F-4D97-AF65-F5344CB8AC3E}">
        <p14:creationId xmlns:p14="http://schemas.microsoft.com/office/powerpoint/2010/main" val="4112466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B4E467B9-4DBB-4BF4-845A-E850D73D841D}" type="slidenum">
              <a:rPr lang="en-US" smtClean="0"/>
              <a:pPr/>
              <a:t>4</a:t>
            </a:fld>
            <a:endParaRPr lang="en-US" dirty="0"/>
          </a:p>
        </p:txBody>
      </p:sp>
    </p:spTree>
    <p:extLst>
      <p:ext uri="{BB962C8B-B14F-4D97-AF65-F5344CB8AC3E}">
        <p14:creationId xmlns:p14="http://schemas.microsoft.com/office/powerpoint/2010/main" val="307823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t-IT"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it-IT" noProof="0"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6</a:t>
            </a:fld>
            <a:endParaRPr lang="en-US" dirty="0"/>
          </a:p>
        </p:txBody>
      </p:sp>
    </p:spTree>
    <p:extLst>
      <p:ext uri="{BB962C8B-B14F-4D97-AF65-F5344CB8AC3E}">
        <p14:creationId xmlns:p14="http://schemas.microsoft.com/office/powerpoint/2010/main" val="3098319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it-IT" noProof="0" dirty="0" smtClean="0">
              <a:latin typeface="Segoe UI" pitchFamily="34" charset="0"/>
              <a:cs typeface="Segoe UI" pitchFamily="34" charset="0"/>
            </a:endParaRPr>
          </a:p>
        </p:txBody>
      </p:sp>
      <p:sp>
        <p:nvSpPr>
          <p:cNvPr id="4" name="Slide Number Placeholder 3"/>
          <p:cNvSpPr>
            <a:spLocks noGrp="1"/>
          </p:cNvSpPr>
          <p:nvPr>
            <p:ph type="sldNum" sz="quarter" idx="10"/>
          </p:nvPr>
        </p:nvSpPr>
        <p:spPr/>
        <p:txBody>
          <a:bodyPr/>
          <a:lstStyle/>
          <a:p>
            <a:fld id="{B4E467B9-4DBB-4BF4-845A-E850D73D841D}" type="slidenum">
              <a:rPr lang="en-US" smtClean="0"/>
              <a:pPr/>
              <a:t>7</a:t>
            </a:fld>
            <a:endParaRPr lang="en-US" dirty="0"/>
          </a:p>
        </p:txBody>
      </p:sp>
    </p:spTree>
    <p:extLst>
      <p:ext uri="{BB962C8B-B14F-4D97-AF65-F5344CB8AC3E}">
        <p14:creationId xmlns:p14="http://schemas.microsoft.com/office/powerpoint/2010/main" val="2344621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baseline="0" dirty="0" smtClean="0"/>
          </a:p>
        </p:txBody>
      </p:sp>
      <p:sp>
        <p:nvSpPr>
          <p:cNvPr id="4" name="Slide Number Placeholder 3"/>
          <p:cNvSpPr>
            <a:spLocks noGrp="1"/>
          </p:cNvSpPr>
          <p:nvPr>
            <p:ph type="sldNum" sz="quarter" idx="10"/>
          </p:nvPr>
        </p:nvSpPr>
        <p:spPr/>
        <p:txBody>
          <a:bodyPr/>
          <a:lstStyle/>
          <a:p>
            <a:fld id="{B4E467B9-4DBB-4BF4-845A-E850D73D841D}" type="slidenum">
              <a:rPr lang="en-US" smtClean="0"/>
              <a:pPr/>
              <a:t>8</a:t>
            </a:fld>
            <a:endParaRPr lang="en-US" dirty="0"/>
          </a:p>
        </p:txBody>
      </p:sp>
    </p:spTree>
    <p:extLst>
      <p:ext uri="{BB962C8B-B14F-4D97-AF65-F5344CB8AC3E}">
        <p14:creationId xmlns:p14="http://schemas.microsoft.com/office/powerpoint/2010/main" val="91083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E467B9-4DBB-4BF4-845A-E850D73D841D}" type="slidenum">
              <a:rPr lang="en-US" smtClean="0"/>
              <a:pPr/>
              <a:t>9</a:t>
            </a:fld>
            <a:endParaRPr lang="en-US" dirty="0"/>
          </a:p>
        </p:txBody>
      </p:sp>
    </p:spTree>
    <p:extLst>
      <p:ext uri="{BB962C8B-B14F-4D97-AF65-F5344CB8AC3E}">
        <p14:creationId xmlns:p14="http://schemas.microsoft.com/office/powerpoint/2010/main" val="16628438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05400" y="1066800"/>
            <a:ext cx="3581400" cy="2133600"/>
          </a:xfrm>
        </p:spPr>
        <p:txBody>
          <a:bodyPr anchor="ctr">
            <a:normAutofit/>
          </a:bodyPr>
          <a:lstStyle>
            <a:lvl1pPr algn="l">
              <a:defRPr sz="2000" b="0" i="0">
                <a:solidFill>
                  <a:schemeClr val="tx1"/>
                </a:solidFill>
                <a:latin typeface="Segoe Semibold" pitchFamily="34" charset="0"/>
              </a:defRPr>
            </a:lvl1p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6096000" cy="47624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219200"/>
            <a:ext cx="2743200" cy="50292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219200"/>
            <a:ext cx="5111750" cy="50292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600200"/>
            <a:ext cx="8229600" cy="4724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3" name="Picture 2" descr="MS-White.png"/>
          <p:cNvPicPr>
            <a:picLocks noChangeAspect="1"/>
          </p:cNvPicPr>
          <p:nvPr userDrawn="1"/>
        </p:nvPicPr>
        <p:blipFill>
          <a:blip r:embed="rId2" cstate="print">
            <a:lum bright="100000" contrast="-100000"/>
          </a:blip>
          <a:stretch>
            <a:fillRect/>
          </a:stretch>
        </p:blipFill>
        <p:spPr>
          <a:xfrm>
            <a:off x="7529513" y="6153150"/>
            <a:ext cx="1643062" cy="609599"/>
          </a:xfrm>
          <a:prstGeom prst="rect">
            <a:avLst/>
          </a:prstGeom>
        </p:spPr>
      </p:pic>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3" y="1905006"/>
            <a:ext cx="7681913" cy="1523495"/>
          </a:xfrm>
        </p:spPr>
        <p:txBody>
          <a:bodyPr>
            <a:noAutofit/>
          </a:bodyPr>
          <a:lstStyle>
            <a:lvl1pPr>
              <a:lnSpc>
                <a:spcPct val="90000"/>
              </a:lnSpc>
              <a:defRPr sz="5400">
                <a:gradFill flip="none" rotWithShape="1">
                  <a:gsLst>
                    <a:gs pos="0">
                      <a:schemeClr val="tx1"/>
                    </a:gs>
                    <a:gs pos="58000">
                      <a:srgbClr xmlns:mc="http://schemas.openxmlformats.org/markup-compatibility/2006" xmlns:a14="http://schemas.microsoft.com/office/drawing/2010/main" val="C9FFFF" mc:Ignorable=""/>
                    </a:gs>
                    <a:gs pos="100000">
                      <a:srgbClr xmlns:mc="http://schemas.openxmlformats.org/markup-compatibility/2006" xmlns:a14="http://schemas.microsoft.com/office/drawing/2010/main" val="2DA8FB" mc:Ignorable=""/>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30252" y="4344994"/>
            <a:ext cx="7681913" cy="461665"/>
          </a:xfrm>
        </p:spPr>
        <p:txBody>
          <a:bodyPr>
            <a:noAutofit/>
          </a:bodyPr>
          <a:lstStyle>
            <a:lvl1pPr marL="0" indent="0" algn="l">
              <a:lnSpc>
                <a:spcPct val="90000"/>
              </a:lnSpc>
              <a:spcBef>
                <a:spcPts val="0"/>
              </a:spcBef>
              <a:buNone/>
              <a:defRPr>
                <a:solidFill>
                  <a:schemeClr val="tx1">
                    <a:tint val="75000"/>
                  </a:schemeClr>
                </a:solidFill>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8" name="Rectangle 7"/>
          <p:cNvSpPr/>
          <p:nvPr userDrawn="1"/>
        </p:nvSpPr>
        <p:spPr bwMode="auto">
          <a:xfrm>
            <a:off x="0" y="6172200"/>
            <a:ext cx="9144000" cy="685800"/>
          </a:xfrm>
          <a:prstGeom prst="rect">
            <a:avLst/>
          </a:prstGeom>
          <a:no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rtl="0" fontAlgn="base">
              <a:spcBef>
                <a:spcPct val="0"/>
              </a:spcBef>
              <a:spcAft>
                <a:spcPct val="0"/>
              </a:spcAft>
            </a:pPr>
            <a:endParaRPr lang="en-US" sz="2300"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ea typeface="+mn-ea"/>
              <a:cs typeface="+mn-cs"/>
            </a:endParaRPr>
          </a:p>
        </p:txBody>
      </p:sp>
    </p:spTree>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2" y="649805"/>
            <a:ext cx="6995214" cy="1523494"/>
          </a:xfrm>
        </p:spPr>
        <p:txBody>
          <a:bodyPr anchor="ctr" anchorCtr="0">
            <a:noAutofit/>
          </a:bodyPr>
          <a:lstStyle>
            <a:lvl1pPr>
              <a:lnSpc>
                <a:spcPct val="90000"/>
              </a:lnSpc>
              <a:defRPr lang="en-US" sz="5400" b="1" kern="1200" cap="all" spc="-150" baseline="0" dirty="0">
                <a:ln w="3175">
                  <a:noFill/>
                </a:ln>
                <a:solidFill>
                  <a:schemeClr val="tx1"/>
                </a:solidFill>
                <a:effectLst/>
                <a:latin typeface="+mj-lt"/>
                <a:ea typeface="+mn-ea"/>
                <a:cs typeface="Arial"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417212" y="4344994"/>
            <a:ext cx="6994950" cy="461665"/>
          </a:xfrm>
        </p:spPr>
        <p:txBody>
          <a:bodyPr>
            <a:noAutofit/>
          </a:bodyPr>
          <a:lstStyle>
            <a:lvl1pPr marL="0" indent="0" algn="l">
              <a:lnSpc>
                <a:spcPct val="90000"/>
              </a:lnSpc>
              <a:spcBef>
                <a:spcPts val="0"/>
              </a:spcBef>
              <a:buNone/>
              <a:defRPr lang="en-US" sz="3200" kern="1200" dirty="0">
                <a:solidFill>
                  <a:schemeClr val="tx1">
                    <a:tint val="75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30044" y="2355850"/>
            <a:ext cx="7682119" cy="1384994"/>
          </a:xfrm>
        </p:spPr>
        <p:txBody>
          <a:bodyPr anchor="t" anchorCtr="0">
            <a:noAutofit/>
            <a:scene3d>
              <a:camera prst="orthographicFront"/>
              <a:lightRig rig="flat" dir="t"/>
            </a:scene3d>
            <a:sp3d extrusionH="8890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9600" b="1" i="0" u="none" strike="noStrike" kern="1200" cap="all" spc="-642" normalizeH="0" baseline="0" noProof="0" dirty="0" smtClean="0">
                <a:ln w="11430"/>
                <a:gradFill>
                  <a:gsLst>
                    <a:gs pos="0">
                      <a:srgbClr xmlns:mc="http://schemas.openxmlformats.org/markup-compatibility/2006" xmlns:a14="http://schemas.microsoft.com/office/drawing/2010/main" val="FFFFFF" mc:Ignorable=""/>
                    </a:gs>
                    <a:gs pos="59000">
                      <a:schemeClr val="accent1"/>
                    </a:gs>
                  </a:gsLst>
                  <a:lin ang="5400000" scaled="0"/>
                </a:gradFill>
                <a:effectLst/>
                <a:uLnTx/>
                <a:uFillTx/>
                <a:latin typeface="Segoe" pitchFamily="34" charset="0"/>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6"/>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6"/>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7"/>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74877"/>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4" y="1411557"/>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7"/>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bodyPr>
          <a:lstStyle>
            <a:lvl1pPr algn="ctr" rtl="0">
              <a:spcBef>
                <a:spcPct val="0"/>
              </a:spcBef>
              <a:buNone/>
              <a:defRPr sz="56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30" name="Date Placeholder 29"/>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1" descr="pink-ms-logo.png"/>
          <p:cNvPicPr>
            <a:picLocks noChangeAspect="1"/>
          </p:cNvPicPr>
          <p:nvPr userDrawn="1"/>
        </p:nvPicPr>
        <p:blipFill>
          <a:blip r:embed="rId3" cstate="print"/>
          <a:stretch>
            <a:fillRect/>
          </a:stretch>
        </p:blipFill>
        <p:spPr bwMode="black">
          <a:xfrm>
            <a:off x="7487411" y="6324605"/>
            <a:ext cx="1495814" cy="337949"/>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lumMod val="75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chemeClr val="tx2">
                    <a:lumMod val="75000"/>
                  </a:schemeClr>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1"/>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8" descr="C:\Program Files\Microsoft Resource DVD Artwork\DVD_ART\Artwork_Imagery\Photos_for_PPT\Photo_backgrounds\FY05 Partner Program OEM Photos\OEM towers tower front fronts pc hardware computer electronics.png"/>
          <p:cNvPicPr>
            <a:picLocks noChangeAspect="1" noChangeArrowheads="1"/>
          </p:cNvPicPr>
          <p:nvPr userDrawn="1"/>
        </p:nvPicPr>
        <p:blipFill>
          <a:blip r:embed="rId2" cstate="print"/>
          <a:stretch>
            <a:fillRect/>
          </a:stretch>
        </p:blipFill>
        <p:spPr bwMode="auto">
          <a:xfrm rot="21385533">
            <a:off x="233778" y="1123949"/>
            <a:ext cx="5133975" cy="3371850"/>
          </a:xfrm>
          <a:prstGeom prst="rect">
            <a:avLst/>
          </a:prstGeom>
          <a:noFill/>
          <a:ln>
            <a:noFill/>
          </a:ln>
        </p:spPr>
      </p:pic>
      <p:grpSp>
        <p:nvGrpSpPr>
          <p:cNvPr id="8" name="Group 11"/>
          <p:cNvGrpSpPr/>
          <p:nvPr userDrawn="1"/>
        </p:nvGrpSpPr>
        <p:grpSpPr>
          <a:xfrm>
            <a:off x="0" y="3814147"/>
            <a:ext cx="9144000" cy="2041173"/>
            <a:chOff x="0" y="3814147"/>
            <a:chExt cx="9144000" cy="2041173"/>
          </a:xfrm>
        </p:grpSpPr>
        <p:sp>
          <p:nvSpPr>
            <p:cNvPr id="4" name="Rectangle 3"/>
            <p:cNvSpPr/>
            <p:nvPr userDrawn="1"/>
          </p:nvSpPr>
          <p:spPr bwMode="auto">
            <a:xfrm>
              <a:off x="0" y="3814147"/>
              <a:ext cx="9144000" cy="2009038"/>
            </a:xfrm>
            <a:prstGeom prst="rect">
              <a:avLst/>
            </a:prstGeom>
            <a:gradFill flip="none" rotWithShape="1">
              <a:gsLst>
                <a:gs pos="0">
                  <a:schemeClr val="tx1">
                    <a:alpha val="13000"/>
                  </a:schemeClr>
                </a:gs>
                <a:gs pos="63000">
                  <a:schemeClr val="tx1">
                    <a:alpha val="38000"/>
                  </a:schemeClr>
                </a:gs>
                <a:gs pos="85000">
                  <a:schemeClr val="tx1">
                    <a:alpha val="0"/>
                  </a:scheme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ea typeface="+mn-ea"/>
                <a:cs typeface="Arial" charset="0"/>
              </a:endParaRPr>
            </a:p>
          </p:txBody>
        </p:sp>
        <p:cxnSp>
          <p:nvCxnSpPr>
            <p:cNvPr id="5" name="Straight Connector 4"/>
            <p:cNvCxnSpPr/>
            <p:nvPr userDrawn="1"/>
          </p:nvCxnSpPr>
          <p:spPr>
            <a:xfrm>
              <a:off x="0" y="3840163"/>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0" y="5853732"/>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1" name="Rectangle 20"/>
          <p:cNvSpPr/>
          <p:nvPr userDrawn="1"/>
        </p:nvSpPr>
        <p:spPr bwMode="auto">
          <a:xfrm>
            <a:off x="0" y="3814147"/>
            <a:ext cx="9144000" cy="2009038"/>
          </a:xfrm>
          <a:prstGeom prst="rect">
            <a:avLst/>
          </a:prstGeom>
          <a:gradFill flip="none" rotWithShape="1">
            <a:gsLst>
              <a:gs pos="0">
                <a:schemeClr val="tx1">
                  <a:alpha val="13000"/>
                </a:schemeClr>
              </a:gs>
              <a:gs pos="63000">
                <a:schemeClr val="tx1">
                  <a:alpha val="38000"/>
                </a:schemeClr>
              </a:gs>
              <a:gs pos="85000">
                <a:schemeClr val="tx1">
                  <a:alpha val="0"/>
                </a:schemeClr>
              </a:gs>
            </a:gsLst>
            <a:lin ang="0" scaled="1"/>
            <a:tileRect/>
          </a:gradFill>
          <a:ln w="9525" cap="flat" cmpd="sng" algn="ctr">
            <a:noFill/>
            <a:prstDash val="solid"/>
            <a:round/>
            <a:headEnd type="none" w="med" len="med"/>
            <a:tailEnd type="none" w="med" len="med"/>
          </a:ln>
          <a:effectLst/>
        </p:spPr>
        <p:txBody>
          <a:bodyPr/>
          <a:lstStyle/>
          <a:p>
            <a:pPr algn="l" rtl="0" eaLnBrk="0" fontAlgn="base" hangingPunct="0">
              <a:spcBef>
                <a:spcPct val="0"/>
              </a:spcBef>
              <a:spcAft>
                <a:spcPct val="0"/>
              </a:spcAft>
              <a:defRPr/>
            </a:pPr>
            <a:endParaRPr lang="en-US" sz="2400" i="1" kern="1200" dirty="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Arial" charset="0"/>
              <a:ea typeface="+mn-ea"/>
              <a:cs typeface="Arial" charset="0"/>
            </a:endParaRPr>
          </a:p>
        </p:txBody>
      </p:sp>
      <p:cxnSp>
        <p:nvCxnSpPr>
          <p:cNvPr id="22" name="Straight Connector 21"/>
          <p:cNvCxnSpPr/>
          <p:nvPr userDrawn="1"/>
        </p:nvCxnSpPr>
        <p:spPr>
          <a:xfrm>
            <a:off x="0" y="3840163"/>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0" y="5853732"/>
            <a:ext cx="9144000" cy="1588"/>
          </a:xfrm>
          <a:prstGeom prst="line">
            <a:avLst/>
          </a:prstGeom>
          <a:ln w="63500">
            <a:gradFill>
              <a:gsLst>
                <a:gs pos="0">
                  <a:schemeClr val="tx1">
                    <a:alpha val="11000"/>
                  </a:schemeClr>
                </a:gs>
                <a:gs pos="50000">
                  <a:schemeClr val="tx1"/>
                </a:gs>
                <a:gs pos="100000">
                  <a:schemeClr val="tx1">
                    <a:alpha val="0"/>
                  </a:schemeClr>
                </a:gs>
              </a:gsLst>
              <a:lin ang="0" scaled="0"/>
            </a:gradFill>
          </a:ln>
          <a:effectLst>
            <a:outerShdw blurRad="50800" dist="50800" dir="5400000" algn="ctr" rotWithShape="0">
              <a:schemeClr val="bg1">
                <a:alpha val="71000"/>
              </a:schemeClr>
            </a:outerShdw>
          </a:effectLst>
        </p:spPr>
        <p:style>
          <a:lnRef idx="1">
            <a:schemeClr val="accent1"/>
          </a:lnRef>
          <a:fillRef idx="0">
            <a:schemeClr val="accent1"/>
          </a:fillRef>
          <a:effectRef idx="0">
            <a:schemeClr val="accent1"/>
          </a:effectRef>
          <a:fontRef idx="minor">
            <a:schemeClr val="tx1"/>
          </a:fontRef>
        </p:style>
      </p:cxnSp>
      <p:pic>
        <p:nvPicPr>
          <p:cNvPr id="5" name="Picture 8" descr="C:\Program Files\Microsoft Resource DVD Artwork\DVD_ART\Artwork_Imagery\Photos_for_PPT\Photo_backgrounds\FY05 Partner Program OEM Photos\OEM towers tower front fronts pc hardware computer electronics.png"/>
          <p:cNvPicPr>
            <a:picLocks noChangeAspect="1" noChangeArrowheads="1"/>
          </p:cNvPicPr>
          <p:nvPr userDrawn="1"/>
        </p:nvPicPr>
        <p:blipFill>
          <a:blip r:embed="rId2" cstate="print"/>
          <a:stretch>
            <a:fillRect/>
          </a:stretch>
        </p:blipFill>
        <p:spPr bwMode="auto">
          <a:xfrm rot="21385533">
            <a:off x="233778" y="1123949"/>
            <a:ext cx="5133975" cy="3371850"/>
          </a:xfrm>
          <a:prstGeom prst="rect">
            <a:avLst/>
          </a:prstGeom>
          <a:noFill/>
          <a:ln>
            <a:noFill/>
          </a:ln>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Light"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xmlns:mc="http://schemas.openxmlformats.org/markup-compatibility/2006" xmlns:a14="http://schemas.microsoft.com/office/drawing/2010/main" val="F4A234" mc:Ignorable=""/>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xmlns:mc="http://schemas.openxmlformats.org/markup-compatibility/2006" xmlns:a14="http://schemas.microsoft.com/office/drawing/2010/main" val="FF9929" mc:Ignorable="">
                        <a:lumMod val="20000"/>
                        <a:lumOff val="80000"/>
                      </a:srgbClr>
                    </a:gs>
                    <a:gs pos="28000">
                      <a:srgbClr xmlns:mc="http://schemas.openxmlformats.org/markup-compatibility/2006" xmlns:a14="http://schemas.microsoft.com/office/drawing/2010/main" val="F8F57B" mc:Ignorable=""/>
                    </a:gs>
                    <a:gs pos="62000">
                      <a:srgbClr xmlns:mc="http://schemas.openxmlformats.org/markup-compatibility/2006" xmlns:a14="http://schemas.microsoft.com/office/drawing/2010/main" val="D5B953" mc:Ignorable=""/>
                    </a:gs>
                    <a:gs pos="88000">
                      <a:srgbClr xmlns:mc="http://schemas.openxmlformats.org/markup-compatibility/2006" xmlns:a14="http://schemas.microsoft.com/office/drawing/2010/main" val="D1943B" mc:Ignorable=""/>
                    </a:gs>
                  </a:gsLst>
                  <a:lin ang="5400000"/>
                </a:gradFill>
                <a:effectLst>
                  <a:outerShdw blurRad="50800" dist="39000" dir="5460000" algn="tl">
                    <a:srgbClr xmlns:mc="http://schemas.openxmlformats.org/markup-compatibility/2006" xmlns:a14="http://schemas.microsoft.com/office/drawing/2010/main" val="000000" mc:Ignorable="">
                      <a:alpha val="38000"/>
                    </a:srgbClr>
                  </a:outerShdw>
                </a:effectLst>
                <a:uLnTx/>
                <a:uFillTx/>
                <a:latin typeface="Segoe" pitchFamily="34" charset="0"/>
                <a:ea typeface="+mn-ea"/>
                <a:cs typeface="+mn-cs"/>
              </a:defRPr>
            </a:lvl1pPr>
          </a:lstStyle>
          <a:p>
            <a:pPr lvl="0"/>
            <a:r>
              <a:rPr lang="en-US" dirty="0" smtClean="0"/>
              <a:t>click to…</a:t>
            </a: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800">
                <a:solidFill>
                  <a:schemeClr val="tx1">
                    <a:tint val="75000"/>
                  </a:schemeClr>
                </a:solidFill>
                <a:latin typeface="+mn-lt"/>
              </a:defRPr>
            </a:lvl1pPr>
          </a:lstStyle>
          <a:p>
            <a:pPr rtl="0" fontAlgn="base">
              <a:spcBef>
                <a:spcPct val="0"/>
              </a:spcBef>
              <a:spcAft>
                <a:spcPct val="0"/>
              </a:spcAft>
            </a:pPr>
            <a:r>
              <a:rPr lang="en-US" kern="1200" dirty="0" smtClean="0">
                <a:solidFill>
                  <a:srgbClr xmlns:mc="http://schemas.openxmlformats.org/markup-compatibility/2006" xmlns:a14="http://schemas.microsoft.com/office/drawing/2010/main" val="FFFFFF" mc:Ignorable="">
                    <a:tint val="75000"/>
                  </a:srgbClr>
                </a:solidFill>
                <a:latin typeface="Segoe"/>
                <a:ea typeface="+mn-ea"/>
                <a:cs typeface="Arial" charset="0"/>
              </a:rPr>
              <a:t>2</a:t>
            </a:r>
            <a:endParaRPr lang="en-US" kern="1200" dirty="0">
              <a:solidFill>
                <a:srgbClr xmlns:mc="http://schemas.openxmlformats.org/markup-compatibility/2006" xmlns:a14="http://schemas.microsoft.com/office/drawing/2010/main" val="FFFFFF" mc:Ignorable="">
                  <a:tint val="75000"/>
                </a:srgbClr>
              </a:solidFill>
              <a:latin typeface="Segoe"/>
              <a:ea typeface="+mn-ea"/>
              <a:cs typeface="Arial" charset="0"/>
            </a:endParaRPr>
          </a:p>
        </p:txBody>
      </p:sp>
    </p:spTree>
  </p:cSld>
  <p:clrMapOvr>
    <a:masterClrMapping/>
  </p:clrMapOvr>
  <p:transition xmlns:p14="http://schemas.microsoft.com/office/powerpoint/2010/mai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lvl1pPr algn="l" rtl="0" eaLnBrk="1" latinLnBrk="0" hangingPunct="1">
              <a:spcBef>
                <a:spcPct val="0"/>
              </a:spcBef>
              <a:buNone/>
              <a:defRPr kumimoji="0" lang="en-US" sz="5000" b="0" kern="1200" dirty="0">
                <a:ln>
                  <a:noFill/>
                </a:ln>
                <a:solidFill>
                  <a:schemeClr val="tx2"/>
                </a:solidFill>
                <a:effectLst/>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3"/>
          <p:cNvSpPr>
            <a:spLocks noGrp="1"/>
          </p:cNvSpPr>
          <p:nvPr>
            <p:ph type="sldNum" sz="quarter" idx="10"/>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Ovr>
    <a:masterClrMapping/>
  </p:clrMapOvr>
  <p:transition xmlns:p14="http://schemas.microsoft.com/office/powerpoint/2010/mai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xmlns:mc="http://schemas.openxmlformats.org/markup-compatibility/2006" xmlns:a14="http://schemas.microsoft.com/office/drawing/2010/main" val="000000" mc:Ignorabl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xmlns:mc="http://schemas.openxmlformats.org/markup-compatibility/2006" xmlns:a14="http://schemas.microsoft.com/office/drawing/2010/main" val="FFFF99" mc:Ignorable=""/>
          </a:solidFill>
        </p:spPr>
        <p:txBody>
          <a:bodyPr wrap="square" lIns="152394" tIns="76197" rIns="152394" bIns="76197" anchor="b" anchorCtr="0">
            <a:noAutofit/>
          </a:bodyPr>
          <a:lstStyle>
            <a:lvl1pPr algn="r">
              <a:buFont typeface="Arial" pitchFamily="34" charset="0"/>
              <a:buNone/>
              <a:defRPr>
                <a:solidFill>
                  <a:srgbClr xmlns:mc="http://schemas.openxmlformats.org/markup-compatibility/2006" xmlns:a14="http://schemas.microsoft.com/office/drawing/2010/main" val="000000" mc:Ignorable=""/>
                </a:solidFill>
                <a:effectLst/>
                <a:latin typeface="Segoe Semibold" pitchFamily="34" charset="0"/>
              </a:defRPr>
            </a:lvl1pPr>
          </a:lstStyle>
          <a:p>
            <a:pPr lvl="0"/>
            <a:r>
              <a:rPr lang="en-US" smtClean="0"/>
              <a:t>Click to edit Master text styles</a:t>
            </a:r>
          </a:p>
        </p:txBody>
      </p:sp>
    </p:spTree>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lvl1pPr algn="l" rtl="0" eaLnBrk="1" latinLnBrk="0" hangingPunct="1">
              <a:spcBef>
                <a:spcPct val="0"/>
              </a:spcBef>
              <a:buNone/>
              <a:defRPr kumimoji="0" lang="en-US" sz="5000" b="0" kern="1200" dirty="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600200"/>
            <a:ext cx="8229600" cy="47244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4DF9FB0B-AA88-4E23-9B0B-0F345E398924}" type="datetimeFigureOut">
              <a:rPr lang="en-US" smtClean="0"/>
              <a:pPr/>
              <a:t>1/22/2010</a:t>
            </a:fld>
            <a:endParaRPr lang="en-US" dirty="0"/>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bodyPr>
          <a:lstStyle>
            <a:lvl1pPr algn="l" rtl="0">
              <a:spcBef>
                <a:spcPct val="0"/>
              </a:spcBef>
              <a:buNone/>
              <a:defRPr lang="en-US" sz="5600" b="1" cap="none" spc="0" baseline="0" dirty="0">
                <a:ln w="12700">
                  <a:solidFill>
                    <a:schemeClr val="bg2"/>
                  </a:solidFill>
                  <a:prstDash val="solid"/>
                </a:ln>
                <a:solidFill>
                  <a:schemeClr val="tx1"/>
                </a:solidFill>
                <a:effectLst>
                  <a:outerShdw blurRad="41275" dist="20320" dir="1800000" algn="tl" rotWithShape="0">
                    <a:srgbClr xmlns:mc="http://schemas.openxmlformats.org/markup-compatibility/2006" xmlns:a14="http://schemas.microsoft.com/office/drawing/2010/main" val="000000" mc:Ignorable="">
                      <a:alpha val="40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Autofit/>
          </a:bodyPr>
          <a:lstStyle>
            <a:lvl1pPr>
              <a:defRPr kumimoji="0" lang="en-US" sz="5000" b="0" kern="120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7547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002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60470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59552"/>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259552"/>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667512"/>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F9FB0B-AA88-4E23-9B0B-0F345E398924}" type="datetimeFigureOut">
              <a:rPr lang="en-US" smtClean="0"/>
              <a:pPr/>
              <a:t>1/22/2010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fld id="{4DF9FB0B-AA88-4E23-9B0B-0F345E398924}" type="datetimeFigureOut">
              <a:rPr lang="en-US" smtClean="0"/>
              <a:pPr/>
              <a:t>1/22/2010</a:t>
            </a:fld>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B743FED9-B1F8-4186-9EDA-6A5493B707D1}" type="slidenum">
              <a:rPr lang="en-US" smtClean="0"/>
              <a:pPr/>
              <a:t>‹#›</a:t>
            </a:fld>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8.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9.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2362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DF9FB0B-AA88-4E23-9B0B-0F345E398924}" type="datetimeFigureOut">
              <a:rPr lang="en-US" smtClean="0"/>
              <a:pPr/>
              <a:t>1/22/2010</a:t>
            </a:fld>
            <a:endParaRPr lang="en-US" dirty="0"/>
          </a:p>
        </p:txBody>
      </p:sp>
      <p:sp>
        <p:nvSpPr>
          <p:cNvPr id="22" name="Footer Placeholder 21"/>
          <p:cNvSpPr>
            <a:spLocks noGrp="1"/>
          </p:cNvSpPr>
          <p:nvPr>
            <p:ph type="ftr" sz="quarter" idx="3"/>
          </p:nvPr>
        </p:nvSpPr>
        <p:spPr>
          <a:xfrm>
            <a:off x="4572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743FED9-B1F8-4186-9EDA-6A5493B707D1}" type="slidenum">
              <a:rPr lang="en-US" smtClean="0"/>
              <a:pPr/>
              <a:t>‹#›</a:t>
            </a:fld>
            <a:endParaRPr lang="en-US" dirty="0"/>
          </a:p>
        </p:txBody>
      </p:sp>
      <p:pic>
        <p:nvPicPr>
          <p:cNvPr id="7" name="Picture 6" descr="Microsoft.png"/>
          <p:cNvPicPr>
            <a:picLocks noChangeAspect="1"/>
          </p:cNvPicPr>
          <p:nvPr userDrawn="1"/>
        </p:nvPicPr>
        <p:blipFill>
          <a:blip r:embed="rId16" cstate="print">
            <a:lum bright="70000" contrast="-70000"/>
          </a:blip>
          <a:stretch>
            <a:fillRect/>
          </a:stretch>
        </p:blipFill>
        <p:spPr>
          <a:xfrm>
            <a:off x="228600" y="6500812"/>
            <a:ext cx="1103504" cy="180974"/>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61" r:id="rId2"/>
    <p:sldLayoutId id="2147483673" r:id="rId3"/>
    <p:sldLayoutId id="2147483662" r:id="rId4"/>
    <p:sldLayoutId id="2147483663" r:id="rId5"/>
    <p:sldLayoutId id="2147483664" r:id="rId6"/>
    <p:sldLayoutId id="2147483665" r:id="rId7"/>
    <p:sldLayoutId id="2147483666" r:id="rId8"/>
    <p:sldLayoutId id="2147483672" r:id="rId9"/>
    <p:sldLayoutId id="2147483668" r:id="rId10"/>
    <p:sldLayoutId id="2147483670" r:id="rId11"/>
    <p:sldLayoutId id="2147483671" r:id="rId12"/>
    <p:sldLayoutId id="2147483677" r:id="rId13"/>
  </p:sldLayoutIdLst>
  <p:transition xmlns:p14="http://schemas.microsoft.com/office/powerpoint/2010/main">
    <p:fad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5"/>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8"/>
            <a:ext cx="8375946" cy="212803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13" dirty="0">
          <a:ln w="3175">
            <a:noFill/>
          </a:ln>
          <a:gradFill flip="none" rotWithShape="1">
            <a:gsLst>
              <a:gs pos="0">
                <a:schemeClr val="tx1"/>
              </a:gs>
              <a:gs pos="58000">
                <a:srgbClr xmlns:mc="http://schemas.openxmlformats.org/markup-compatibility/2006" xmlns:a14="http://schemas.microsoft.com/office/drawing/2010/main" val="C9FFFF" mc:Ignorable=""/>
              </a:gs>
              <a:gs pos="100000">
                <a:srgbClr xmlns:mc="http://schemas.openxmlformats.org/markup-compatibility/2006" xmlns:a14="http://schemas.microsoft.com/office/drawing/2010/main" val="0070C0" mc:Ignorable=""/>
              </a:gs>
            </a:gsLst>
            <a:lin ang="5400000" scaled="0"/>
            <a:tileRect/>
          </a:gradFill>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fontAlgn="base">
              <a:spcBef>
                <a:spcPct val="0"/>
              </a:spcBef>
              <a:spcAft>
                <a:spcPct val="0"/>
              </a:spcAft>
            </a:pPr>
            <a:fld id="{8199610D-7063-47D0-9637-58AFFEF49596}" type="slidenum">
              <a:rPr lang="en-US" kern="1200" smtClean="0">
                <a:solidFill>
                  <a:srgbClr xmlns:mc="http://schemas.openxmlformats.org/markup-compatibility/2006" xmlns:a14="http://schemas.microsoft.com/office/drawing/2010/main" val="FFFFFF" mc:Ignorable="">
                    <a:tint val="75000"/>
                  </a:srgbClr>
                </a:solidFill>
                <a:latin typeface="Arial" charset="0"/>
                <a:ea typeface="+mn-ea"/>
                <a:cs typeface="Arial" charset="0"/>
              </a:rPr>
              <a:pPr rtl="0" fontAlgn="base">
                <a:spcBef>
                  <a:spcPct val="0"/>
                </a:spcBef>
                <a:spcAft>
                  <a:spcPct val="0"/>
                </a:spcAft>
              </a:pPr>
              <a:t>‹#›</a:t>
            </a:fld>
            <a:endParaRPr lang="en-US" kern="1200" dirty="0">
              <a:solidFill>
                <a:srgbClr xmlns:mc="http://schemas.openxmlformats.org/markup-compatibility/2006" xmlns:a14="http://schemas.microsoft.com/office/drawing/2010/main" val="FFFFFF" mc:Ignorable="">
                  <a:tint val="75000"/>
                </a:srgbClr>
              </a:solidFill>
              <a:latin typeface="Arial" charset="0"/>
              <a:ea typeface="+mn-ea"/>
              <a:cs typeface="Arial" charset="0"/>
            </a:endParaRPr>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xmlns:p14="http://schemas.microsoft.com/office/powerpoint/2010/main" spd="med">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mocp.microsoftonline.com/" TargetMode="External"/><Relationship Id="rId2" Type="http://schemas.openxmlformats.org/officeDocument/2006/relationships/notesSlide" Target="../notesSlides/notesSlide11.xml"/><Relationship Id="rId1" Type="http://schemas.openxmlformats.org/officeDocument/2006/relationships/slideLayout" Target="../slideLayouts/slideLayout27.xml"/><Relationship Id="rId5" Type="http://schemas.openxmlformats.org/officeDocument/2006/relationships/hyperlink" Target="https://partner.emea.microsoftonline.com/" TargetMode="External"/><Relationship Id="rId4" Type="http://schemas.openxmlformats.org/officeDocument/2006/relationships/hyperlink" Target="https://admin.emea.microsoftonline.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ocp.microsoftonline.com/" TargetMode="External"/><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hyperlink" Target="https://admin.emea.microsoftonline.com/" TargetMode="External"/><Relationship Id="rId2" Type="http://schemas.openxmlformats.org/officeDocument/2006/relationships/notesSlide" Target="../notesSlides/notesSlide13.xml"/><Relationship Id="rId1" Type="http://schemas.openxmlformats.org/officeDocument/2006/relationships/slideLayout" Target="../slideLayouts/slideLayout27.xml"/><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hyperlink" Target="https://admin.emea.microsoftonline.com/" TargetMode="Externa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8" Type="http://schemas.openxmlformats.org/officeDocument/2006/relationships/hyperlink" Target="https://mocp.microsoftonline.com/" TargetMode="External"/><Relationship Id="rId3" Type="http://schemas.openxmlformats.org/officeDocument/2006/relationships/hyperlink" Target="http://www.microsoft.com/online/it-it/default.mspx" TargetMode="External"/><Relationship Id="rId7" Type="http://schemas.openxmlformats.org/officeDocument/2006/relationships/hyperlink" Target="http://blogs.technet.com/msonline/" TargetMode="External"/><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hyperlink" Target="http://www.microsoft.com/online/help/it-it/bpos/index.html" TargetMode="External"/><Relationship Id="rId5" Type="http://schemas.openxmlformats.org/officeDocument/2006/relationships/hyperlink" Target="http://www.microsoft.com/online/it-it/exchange-hosted-services.mspx" TargetMode="External"/><Relationship Id="rId10" Type="http://schemas.openxmlformats.org/officeDocument/2006/relationships/hyperlink" Target="https://www.quickstartonlineservices.com/" TargetMode="External"/><Relationship Id="rId4" Type="http://schemas.openxmlformats.org/officeDocument/2006/relationships/hyperlink" Target="http://www.microsoft.com/online/it-it/business-productivity.mspx" TargetMode="External"/><Relationship Id="rId9" Type="http://schemas.openxmlformats.org/officeDocument/2006/relationships/hyperlink" Target="https://admin.emea.microsoftonline.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ittsa@microsoft.com" TargetMode="External"/><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hyperlink" Target="mailto:ittas@microsoft.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9.png"/><Relationship Id="rId1" Type="http://schemas.openxmlformats.org/officeDocument/2006/relationships/slideLayout" Target="../slideLayouts/slideLayout2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flipH="1">
            <a:off x="3785170" y="1250022"/>
            <a:ext cx="45719" cy="1676400"/>
          </a:xfrm>
          <a:prstGeom prst="rect">
            <a:avLst/>
          </a:prstGeom>
          <a:solidFill>
            <a:schemeClr val="tx2"/>
          </a:solidFill>
          <a:ln w="12700">
            <a:solidFill>
              <a:schemeClr val="bg2">
                <a:lumMod val="90000"/>
              </a:schemeClr>
            </a:solidFill>
          </a:ln>
          <a:effectLst>
            <a:outerShdw blurRad="50800" dist="12700" dir="8100000" algn="tr"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chemeClr val="bg2">
                    <a:lumMod val="75000"/>
                  </a:schemeClr>
                </a:solidFill>
              </a:ln>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Siti disponibili</a:t>
            </a:r>
            <a:endParaRPr lang="en-US" dirty="0"/>
          </a:p>
        </p:txBody>
      </p:sp>
      <p:pic>
        <p:nvPicPr>
          <p:cNvPr id="6" name="Picture 2" descr="C:\Program Files\Microsoft Resource DVD Artwork\DVD_ART\Artwork_Imagery\Shapes and Graphics\Map Globe\lt blue world map.png"/>
          <p:cNvPicPr>
            <a:picLocks noChangeAspect="1" noChangeArrowheads="1"/>
          </p:cNvPicPr>
          <p:nvPr/>
        </p:nvPicPr>
        <p:blipFill>
          <a:blip r:embed="rId3" cstate="print">
            <a:duotone>
              <a:prstClr val="black"/>
              <a:schemeClr val="accent6">
                <a:tint val="45000"/>
                <a:satMod val="400000"/>
              </a:schemeClr>
            </a:duotone>
          </a:blip>
          <a:stretch>
            <a:fillRect/>
          </a:stretch>
        </p:blipFill>
        <p:spPr bwMode="auto">
          <a:xfrm>
            <a:off x="-371475" y="1608452"/>
            <a:ext cx="9515475" cy="4924425"/>
          </a:xfrm>
          <a:prstGeom prst="rect">
            <a:avLst/>
          </a:prstGeom>
          <a:noFill/>
          <a:ln>
            <a:noFill/>
          </a:ln>
          <a:effectLst/>
        </p:spPr>
      </p:pic>
      <p:sp>
        <p:nvSpPr>
          <p:cNvPr id="7" name="Oval 6"/>
          <p:cNvSpPr/>
          <p:nvPr/>
        </p:nvSpPr>
        <p:spPr>
          <a:xfrm>
            <a:off x="2096692" y="3035988"/>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sp>
        <p:nvSpPr>
          <p:cNvPr id="8" name="TextBox 7"/>
          <p:cNvSpPr txBox="1"/>
          <p:nvPr/>
        </p:nvSpPr>
        <p:spPr>
          <a:xfrm>
            <a:off x="2385426" y="4202524"/>
            <a:ext cx="1657505" cy="646331"/>
          </a:xfrm>
          <a:prstGeom prst="rect">
            <a:avLst/>
          </a:prstGeom>
          <a:noFill/>
        </p:spPr>
        <p:txBody>
          <a:bodyPr wrap="none" lIns="0" tIns="0" rIns="0" bIns="91440" rtlCol="0">
            <a:spAutoFit/>
          </a:bodyPr>
          <a:lstStyle/>
          <a:p>
            <a:pPr algn="ctr">
              <a:lnSpc>
                <a:spcPct val="90000"/>
              </a:lnSpc>
            </a:pPr>
            <a: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Central and</a:t>
            </a:r>
            <a:b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br>
            <a: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South America</a:t>
            </a:r>
            <a:endParaRPr lang="en-US" sz="20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9" name="TextBox 8"/>
          <p:cNvSpPr txBox="1"/>
          <p:nvPr/>
        </p:nvSpPr>
        <p:spPr>
          <a:xfrm>
            <a:off x="4525622" y="2637225"/>
            <a:ext cx="798104" cy="369332"/>
          </a:xfrm>
          <a:prstGeom prst="rect">
            <a:avLst/>
          </a:prstGeom>
          <a:noFill/>
        </p:spPr>
        <p:txBody>
          <a:bodyPr wrap="none" lIns="0" tIns="0" rIns="0" bIns="91440" rtlCol="0">
            <a:spAutoFit/>
          </a:bodyPr>
          <a:lstStyle/>
          <a:p>
            <a:pPr algn="ctr">
              <a:lnSpc>
                <a:spcPct val="90000"/>
              </a:lnSpc>
            </a:pPr>
            <a: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Europe</a:t>
            </a:r>
            <a:endParaRPr lang="en-US" sz="20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10" name="TextBox 9"/>
          <p:cNvSpPr txBox="1"/>
          <p:nvPr/>
        </p:nvSpPr>
        <p:spPr>
          <a:xfrm>
            <a:off x="6537277" y="2695037"/>
            <a:ext cx="411972" cy="341632"/>
          </a:xfrm>
          <a:prstGeom prst="rect">
            <a:avLst/>
          </a:prstGeom>
          <a:noFill/>
        </p:spPr>
        <p:txBody>
          <a:bodyPr wrap="none" lIns="0" tIns="0" rIns="0" bIns="91440" rtlCol="0">
            <a:spAutoFit/>
          </a:bodyPr>
          <a:lstStyle/>
          <a:p>
            <a:pPr algn="ctr">
              <a:lnSpc>
                <a:spcPct val="90000"/>
              </a:lnSpc>
            </a:pPr>
            <a:r>
              <a:rPr lang="en-US" sz="18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rPr>
              <a:t>Asia</a:t>
            </a:r>
            <a:endParaRPr lang="en-US" sz="18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a:endParaRPr>
          </a:p>
        </p:txBody>
      </p:sp>
      <p:sp>
        <p:nvSpPr>
          <p:cNvPr id="11" name="TextBox 10"/>
          <p:cNvSpPr txBox="1"/>
          <p:nvPr/>
        </p:nvSpPr>
        <p:spPr>
          <a:xfrm>
            <a:off x="4798778" y="3418367"/>
            <a:ext cx="646011" cy="369332"/>
          </a:xfrm>
          <a:prstGeom prst="rect">
            <a:avLst/>
          </a:prstGeom>
          <a:noFill/>
        </p:spPr>
        <p:txBody>
          <a:bodyPr wrap="none" lIns="0" tIns="0" rIns="0" bIns="91440" rtlCol="0">
            <a:spAutoFit/>
          </a:bodyPr>
          <a:lstStyle/>
          <a:p>
            <a:pPr algn="ctr">
              <a:lnSpc>
                <a:spcPct val="90000"/>
              </a:lnSpc>
            </a:pPr>
            <a: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Africa</a:t>
            </a:r>
            <a:endParaRPr lang="en-US" sz="20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12" name="TextBox 11"/>
          <p:cNvSpPr txBox="1"/>
          <p:nvPr/>
        </p:nvSpPr>
        <p:spPr>
          <a:xfrm>
            <a:off x="8152005" y="4261155"/>
            <a:ext cx="897682" cy="341632"/>
          </a:xfrm>
          <a:prstGeom prst="rect">
            <a:avLst/>
          </a:prstGeom>
          <a:noFill/>
        </p:spPr>
        <p:txBody>
          <a:bodyPr wrap="none" lIns="0" tIns="0" rIns="0" bIns="91440" rtlCol="0">
            <a:spAutoFit/>
          </a:bodyPr>
          <a:lstStyle/>
          <a:p>
            <a:pPr algn="ctr">
              <a:lnSpc>
                <a:spcPct val="90000"/>
              </a:lnSpc>
            </a:pPr>
            <a:r>
              <a:rPr lang="en-US" sz="18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Australia</a:t>
            </a:r>
            <a:endParaRPr lang="en-US" sz="18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13" name="Oval 12"/>
          <p:cNvSpPr/>
          <p:nvPr/>
        </p:nvSpPr>
        <p:spPr>
          <a:xfrm>
            <a:off x="7013028" y="2545380"/>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14" name="Oval 13"/>
          <p:cNvSpPr/>
          <p:nvPr/>
        </p:nvSpPr>
        <p:spPr>
          <a:xfrm>
            <a:off x="860161" y="3161803"/>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15" name="Oval 14"/>
          <p:cNvSpPr/>
          <p:nvPr/>
        </p:nvSpPr>
        <p:spPr>
          <a:xfrm>
            <a:off x="1447017" y="3243690"/>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16" name="Oval 15"/>
          <p:cNvSpPr/>
          <p:nvPr/>
        </p:nvSpPr>
        <p:spPr>
          <a:xfrm>
            <a:off x="1992927" y="2643189"/>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17" name="TextBox 16"/>
          <p:cNvSpPr txBox="1"/>
          <p:nvPr/>
        </p:nvSpPr>
        <p:spPr>
          <a:xfrm>
            <a:off x="1148992" y="2803375"/>
            <a:ext cx="1664879" cy="369332"/>
          </a:xfrm>
          <a:prstGeom prst="rect">
            <a:avLst/>
          </a:prstGeom>
          <a:noFill/>
        </p:spPr>
        <p:txBody>
          <a:bodyPr wrap="none" lIns="0" tIns="0" rIns="0" bIns="91440" rtlCol="0">
            <a:spAutoFit/>
          </a:bodyPr>
          <a:lstStyle/>
          <a:p>
            <a:pPr algn="ctr">
              <a:lnSpc>
                <a:spcPct val="90000"/>
              </a:lnSpc>
            </a:pPr>
            <a:r>
              <a:rPr lang="en-US" sz="2000" dirty="0" smtClean="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rPr>
              <a:t>North America</a:t>
            </a:r>
            <a:endParaRPr lang="en-US" sz="2000" dirty="0">
              <a:gradFill>
                <a:gsLst>
                  <a:gs pos="49000">
                    <a:schemeClr val="tx2"/>
                  </a:gs>
                  <a:gs pos="100000">
                    <a:schemeClr val="tx2"/>
                  </a:gs>
                </a:gsLst>
                <a:lin ang="5400000" scaled="0"/>
              </a:gra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UI" pitchFamily="34" charset="0"/>
              <a:cs typeface="Segoe UI" pitchFamily="34" charset="0"/>
            </a:endParaRPr>
          </a:p>
        </p:txBody>
      </p:sp>
      <p:sp>
        <p:nvSpPr>
          <p:cNvPr id="18" name="Oval 17"/>
          <p:cNvSpPr/>
          <p:nvPr/>
        </p:nvSpPr>
        <p:spPr>
          <a:xfrm>
            <a:off x="2388712" y="3516646"/>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19" name="Oval 18"/>
          <p:cNvSpPr/>
          <p:nvPr/>
        </p:nvSpPr>
        <p:spPr>
          <a:xfrm>
            <a:off x="6564926" y="3161804"/>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20" name="TextBox 19"/>
          <p:cNvSpPr txBox="1"/>
          <p:nvPr/>
        </p:nvSpPr>
        <p:spPr>
          <a:xfrm>
            <a:off x="4914363" y="5956240"/>
            <a:ext cx="2684839" cy="313932"/>
          </a:xfrm>
          <a:prstGeom prst="rect">
            <a:avLst/>
          </a:prstGeom>
          <a:noFill/>
        </p:spPr>
        <p:txBody>
          <a:bodyPr wrap="square" rtlCol="0">
            <a:sp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Segoe UI" pitchFamily="34" charset="0"/>
                <a:cs typeface="Segoe UI" pitchFamily="34" charset="0"/>
              </a:rPr>
              <a:t>Current Online locations</a:t>
            </a:r>
            <a:endParaRPr kumimoji="0" lang="en-US" sz="1600" b="0" i="0" u="none" strike="noStrike" kern="1200" cap="none" spc="0" normalizeH="0" baseline="0" noProof="0" dirty="0">
              <a:ln>
                <a:noFill/>
              </a:ln>
              <a:solidFill>
                <a:schemeClr val="tx1"/>
              </a:solidFill>
              <a:effectLst/>
              <a:uLnTx/>
              <a:uFillTx/>
              <a:latin typeface="Segoe UI" pitchFamily="34" charset="0"/>
              <a:cs typeface="Segoe UI" pitchFamily="34" charset="0"/>
            </a:endParaRPr>
          </a:p>
        </p:txBody>
      </p:sp>
      <p:sp>
        <p:nvSpPr>
          <p:cNvPr id="21" name="Oval 20"/>
          <p:cNvSpPr/>
          <p:nvPr/>
        </p:nvSpPr>
        <p:spPr>
          <a:xfrm>
            <a:off x="4636322" y="6233641"/>
            <a:ext cx="252248" cy="236483"/>
          </a:xfrm>
          <a:prstGeom prst="ellipse">
            <a:avLst/>
          </a:prstGeom>
          <a:gradFill>
            <a:gsLst>
              <a:gs pos="0">
                <a:schemeClr val="accent3">
                  <a:lumMod val="75000"/>
                </a:schemeClr>
              </a:gs>
              <a:gs pos="68000">
                <a:schemeClr val="accent2">
                  <a:lumMod val="60000"/>
                  <a:lumOff val="40000"/>
                </a:schemeClr>
              </a:gs>
              <a:gs pos="100000">
                <a:schemeClr val="accent2">
                  <a:lumMod val="20000"/>
                  <a:lumOff val="80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fontAlgn="base">
              <a:spcBef>
                <a:spcPct val="0"/>
              </a:spcBef>
              <a:spcAft>
                <a:spcPct val="0"/>
              </a:spcAft>
            </a:pPr>
            <a:endParaRPr lang="en-US"/>
          </a:p>
        </p:txBody>
      </p:sp>
      <p:sp>
        <p:nvSpPr>
          <p:cNvPr id="22" name="Oval 21"/>
          <p:cNvSpPr/>
          <p:nvPr/>
        </p:nvSpPr>
        <p:spPr>
          <a:xfrm>
            <a:off x="4636322" y="5970794"/>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sp>
        <p:nvSpPr>
          <p:cNvPr id="23" name="TextBox 22"/>
          <p:cNvSpPr txBox="1"/>
          <p:nvPr/>
        </p:nvSpPr>
        <p:spPr>
          <a:xfrm>
            <a:off x="70899" y="2867907"/>
            <a:ext cx="843501" cy="230832"/>
          </a:xfrm>
          <a:prstGeom prst="rect">
            <a:avLst/>
          </a:prstGeom>
          <a:noFill/>
        </p:spPr>
        <p:txBody>
          <a:bodyPr wrap="none" rtlCol="0">
            <a:spAutoFit/>
          </a:bodyPr>
          <a:lstStyle/>
          <a:p>
            <a:r>
              <a:rPr lang="en-US" sz="900" b="1" smtClean="0">
                <a:latin typeface="Segoe UI" pitchFamily="34" charset="0"/>
                <a:cs typeface="Segoe UI" pitchFamily="34" charset="0"/>
              </a:rPr>
              <a:t>Washigtonn</a:t>
            </a:r>
            <a:endParaRPr lang="en-US" sz="900" b="1" dirty="0">
              <a:latin typeface="Segoe UI" pitchFamily="34" charset="0"/>
              <a:cs typeface="Segoe UI" pitchFamily="34" charset="0"/>
            </a:endParaRPr>
          </a:p>
        </p:txBody>
      </p:sp>
      <p:sp>
        <p:nvSpPr>
          <p:cNvPr id="24" name="TextBox 23"/>
          <p:cNvSpPr txBox="1"/>
          <p:nvPr/>
        </p:nvSpPr>
        <p:spPr>
          <a:xfrm>
            <a:off x="195618" y="3202277"/>
            <a:ext cx="710451" cy="230832"/>
          </a:xfrm>
          <a:prstGeom prst="rect">
            <a:avLst/>
          </a:prstGeom>
          <a:noFill/>
        </p:spPr>
        <p:txBody>
          <a:bodyPr wrap="none" rtlCol="0">
            <a:spAutoFit/>
          </a:bodyPr>
          <a:lstStyle/>
          <a:p>
            <a:r>
              <a:rPr lang="en-US" sz="900" b="1" dirty="0" smtClean="0">
                <a:latin typeface="Segoe UI" pitchFamily="34" charset="0"/>
                <a:cs typeface="Segoe UI" pitchFamily="34" charset="0"/>
              </a:rPr>
              <a:t>California</a:t>
            </a:r>
            <a:endParaRPr lang="en-US" sz="900" b="1" dirty="0">
              <a:latin typeface="Segoe UI" pitchFamily="34" charset="0"/>
              <a:cs typeface="Segoe UI" pitchFamily="34" charset="0"/>
            </a:endParaRPr>
          </a:p>
        </p:txBody>
      </p:sp>
      <p:sp>
        <p:nvSpPr>
          <p:cNvPr id="25" name="TextBox 24"/>
          <p:cNvSpPr txBox="1"/>
          <p:nvPr/>
        </p:nvSpPr>
        <p:spPr>
          <a:xfrm>
            <a:off x="1388660" y="3475231"/>
            <a:ext cx="492443" cy="230832"/>
          </a:xfrm>
          <a:prstGeom prst="rect">
            <a:avLst/>
          </a:prstGeom>
          <a:noFill/>
        </p:spPr>
        <p:txBody>
          <a:bodyPr wrap="none" rtlCol="0">
            <a:spAutoFit/>
          </a:bodyPr>
          <a:lstStyle/>
          <a:p>
            <a:r>
              <a:rPr lang="en-US" sz="900" b="1" dirty="0" smtClean="0">
                <a:latin typeface="Segoe UI" pitchFamily="34" charset="0"/>
                <a:cs typeface="Segoe UI" pitchFamily="34" charset="0"/>
              </a:rPr>
              <a:t>Texas</a:t>
            </a:r>
            <a:endParaRPr lang="en-US" sz="900" b="1" dirty="0">
              <a:latin typeface="Segoe UI" pitchFamily="34" charset="0"/>
              <a:cs typeface="Segoe UI" pitchFamily="34" charset="0"/>
            </a:endParaRPr>
          </a:p>
        </p:txBody>
      </p:sp>
      <p:sp>
        <p:nvSpPr>
          <p:cNvPr id="26" name="TextBox 25"/>
          <p:cNvSpPr txBox="1"/>
          <p:nvPr/>
        </p:nvSpPr>
        <p:spPr>
          <a:xfrm>
            <a:off x="2111991" y="2519890"/>
            <a:ext cx="542136" cy="230832"/>
          </a:xfrm>
          <a:prstGeom prst="rect">
            <a:avLst/>
          </a:prstGeom>
          <a:noFill/>
        </p:spPr>
        <p:txBody>
          <a:bodyPr wrap="none" rtlCol="0">
            <a:spAutoFit/>
          </a:bodyPr>
          <a:lstStyle/>
          <a:p>
            <a:r>
              <a:rPr lang="en-US" sz="900" b="1" dirty="0" smtClean="0">
                <a:latin typeface="Segoe UI" pitchFamily="34" charset="0"/>
                <a:cs typeface="Segoe UI" pitchFamily="34" charset="0"/>
              </a:rPr>
              <a:t>Illinois</a:t>
            </a:r>
            <a:endParaRPr lang="en-US" sz="900" b="1" dirty="0">
              <a:latin typeface="Segoe UI" pitchFamily="34" charset="0"/>
              <a:cs typeface="Segoe UI" pitchFamily="34" charset="0"/>
            </a:endParaRPr>
          </a:p>
        </p:txBody>
      </p:sp>
      <p:sp>
        <p:nvSpPr>
          <p:cNvPr id="27" name="TextBox 26"/>
          <p:cNvSpPr txBox="1"/>
          <p:nvPr/>
        </p:nvSpPr>
        <p:spPr>
          <a:xfrm>
            <a:off x="2380810" y="3016033"/>
            <a:ext cx="609462" cy="230832"/>
          </a:xfrm>
          <a:prstGeom prst="rect">
            <a:avLst/>
          </a:prstGeom>
          <a:noFill/>
        </p:spPr>
        <p:txBody>
          <a:bodyPr wrap="none" rtlCol="0">
            <a:spAutoFit/>
          </a:bodyPr>
          <a:lstStyle/>
          <a:p>
            <a:r>
              <a:rPr lang="en-US" sz="900" b="1" dirty="0" smtClean="0">
                <a:latin typeface="Segoe UI" pitchFamily="34" charset="0"/>
                <a:cs typeface="Segoe UI" pitchFamily="34" charset="0"/>
              </a:rPr>
              <a:t>Virginia</a:t>
            </a:r>
            <a:endParaRPr lang="en-US" sz="900" b="1" dirty="0">
              <a:latin typeface="Segoe UI" pitchFamily="34" charset="0"/>
              <a:cs typeface="Segoe UI" pitchFamily="34" charset="0"/>
            </a:endParaRPr>
          </a:p>
        </p:txBody>
      </p:sp>
      <p:sp>
        <p:nvSpPr>
          <p:cNvPr id="28" name="TextBox 27"/>
          <p:cNvSpPr txBox="1"/>
          <p:nvPr/>
        </p:nvSpPr>
        <p:spPr>
          <a:xfrm>
            <a:off x="2535072" y="3488880"/>
            <a:ext cx="816249" cy="230832"/>
          </a:xfrm>
          <a:prstGeom prst="rect">
            <a:avLst/>
          </a:prstGeom>
          <a:noFill/>
        </p:spPr>
        <p:txBody>
          <a:bodyPr wrap="none" rtlCol="0">
            <a:spAutoFit/>
          </a:bodyPr>
          <a:lstStyle/>
          <a:p>
            <a:r>
              <a:rPr lang="en-US" sz="900" b="1" dirty="0" smtClean="0">
                <a:latin typeface="Segoe UI" pitchFamily="34" charset="0"/>
                <a:cs typeface="Segoe UI" pitchFamily="34" charset="0"/>
              </a:rPr>
              <a:t>Puerto Rico</a:t>
            </a:r>
            <a:endParaRPr lang="en-US" sz="900" b="1" dirty="0">
              <a:latin typeface="Segoe UI" pitchFamily="34" charset="0"/>
              <a:cs typeface="Segoe UI" pitchFamily="34" charset="0"/>
            </a:endParaRPr>
          </a:p>
        </p:txBody>
      </p:sp>
      <p:sp>
        <p:nvSpPr>
          <p:cNvPr id="29" name="TextBox 28"/>
          <p:cNvSpPr txBox="1"/>
          <p:nvPr/>
        </p:nvSpPr>
        <p:spPr>
          <a:xfrm>
            <a:off x="3446247" y="2338252"/>
            <a:ext cx="567784" cy="230832"/>
          </a:xfrm>
          <a:prstGeom prst="rect">
            <a:avLst/>
          </a:prstGeom>
          <a:noFill/>
        </p:spPr>
        <p:txBody>
          <a:bodyPr wrap="none" rtlCol="0">
            <a:spAutoFit/>
          </a:bodyPr>
          <a:lstStyle/>
          <a:p>
            <a:r>
              <a:rPr lang="en-US" sz="900" b="1" dirty="0" smtClean="0">
                <a:latin typeface="Segoe UI" pitchFamily="34" charset="0"/>
                <a:cs typeface="Segoe UI" pitchFamily="34" charset="0"/>
              </a:rPr>
              <a:t>Ireland</a:t>
            </a:r>
            <a:endParaRPr lang="en-US" sz="900" b="1" dirty="0">
              <a:latin typeface="Segoe UI" pitchFamily="34" charset="0"/>
              <a:cs typeface="Segoe UI" pitchFamily="34" charset="0"/>
            </a:endParaRPr>
          </a:p>
        </p:txBody>
      </p:sp>
      <p:sp>
        <p:nvSpPr>
          <p:cNvPr id="30" name="TextBox 29"/>
          <p:cNvSpPr txBox="1"/>
          <p:nvPr/>
        </p:nvSpPr>
        <p:spPr>
          <a:xfrm>
            <a:off x="4569157" y="2240143"/>
            <a:ext cx="849913" cy="230832"/>
          </a:xfrm>
          <a:prstGeom prst="rect">
            <a:avLst/>
          </a:prstGeom>
          <a:noFill/>
        </p:spPr>
        <p:txBody>
          <a:bodyPr wrap="none" rtlCol="0">
            <a:spAutoFit/>
          </a:bodyPr>
          <a:lstStyle/>
          <a:p>
            <a:r>
              <a:rPr lang="en-US" sz="900" b="1" dirty="0" smtClean="0">
                <a:latin typeface="Segoe UI" pitchFamily="34" charset="0"/>
                <a:cs typeface="Segoe UI" pitchFamily="34" charset="0"/>
              </a:rPr>
              <a:t>Netherlands</a:t>
            </a:r>
            <a:endParaRPr lang="en-US" sz="900" b="1" dirty="0">
              <a:latin typeface="Segoe UI" pitchFamily="34" charset="0"/>
              <a:cs typeface="Segoe UI" pitchFamily="34" charset="0"/>
            </a:endParaRPr>
          </a:p>
        </p:txBody>
      </p:sp>
      <p:sp>
        <p:nvSpPr>
          <p:cNvPr id="31" name="TextBox 30"/>
          <p:cNvSpPr txBox="1"/>
          <p:nvPr/>
        </p:nvSpPr>
        <p:spPr>
          <a:xfrm>
            <a:off x="6724934" y="2369765"/>
            <a:ext cx="490840" cy="230832"/>
          </a:xfrm>
          <a:prstGeom prst="rect">
            <a:avLst/>
          </a:prstGeom>
          <a:noFill/>
        </p:spPr>
        <p:txBody>
          <a:bodyPr wrap="none" rtlCol="0">
            <a:spAutoFit/>
          </a:bodyPr>
          <a:lstStyle/>
          <a:p>
            <a:r>
              <a:rPr lang="en-US" sz="900" b="1" dirty="0" smtClean="0">
                <a:latin typeface="Segoe UI" pitchFamily="34" charset="0"/>
                <a:cs typeface="Segoe UI" pitchFamily="34" charset="0"/>
              </a:rPr>
              <a:t>China</a:t>
            </a:r>
            <a:endParaRPr lang="en-US" sz="900" b="1" dirty="0">
              <a:latin typeface="Segoe UI" pitchFamily="34" charset="0"/>
              <a:cs typeface="Segoe UI" pitchFamily="34" charset="0"/>
            </a:endParaRPr>
          </a:p>
        </p:txBody>
      </p:sp>
      <p:sp>
        <p:nvSpPr>
          <p:cNvPr id="32" name="TextBox 31"/>
          <p:cNvSpPr txBox="1"/>
          <p:nvPr/>
        </p:nvSpPr>
        <p:spPr>
          <a:xfrm>
            <a:off x="7696200" y="3121968"/>
            <a:ext cx="821059" cy="230832"/>
          </a:xfrm>
          <a:prstGeom prst="rect">
            <a:avLst/>
          </a:prstGeom>
          <a:noFill/>
        </p:spPr>
        <p:txBody>
          <a:bodyPr wrap="none" rtlCol="0">
            <a:spAutoFit/>
          </a:bodyPr>
          <a:lstStyle/>
          <a:p>
            <a:r>
              <a:rPr lang="en-US" sz="900" b="1" dirty="0" smtClean="0">
                <a:solidFill>
                  <a:schemeClr val="tx1"/>
                </a:solidFill>
                <a:latin typeface="Segoe UI" pitchFamily="34" charset="0"/>
                <a:cs typeface="Segoe UI" pitchFamily="34" charset="0"/>
              </a:rPr>
              <a:t>Hong-Kong</a:t>
            </a:r>
            <a:endParaRPr lang="en-US" sz="900" b="1" dirty="0">
              <a:solidFill>
                <a:schemeClr val="tx1"/>
              </a:solidFill>
              <a:latin typeface="Segoe UI" pitchFamily="34" charset="0"/>
              <a:cs typeface="Segoe UI" pitchFamily="34" charset="0"/>
            </a:endParaRPr>
          </a:p>
        </p:txBody>
      </p:sp>
      <p:sp>
        <p:nvSpPr>
          <p:cNvPr id="33" name="TextBox 32"/>
          <p:cNvSpPr txBox="1"/>
          <p:nvPr/>
        </p:nvSpPr>
        <p:spPr>
          <a:xfrm>
            <a:off x="6288206" y="2983913"/>
            <a:ext cx="458780" cy="230832"/>
          </a:xfrm>
          <a:prstGeom prst="rect">
            <a:avLst/>
          </a:prstGeom>
          <a:noFill/>
        </p:spPr>
        <p:txBody>
          <a:bodyPr wrap="none" rtlCol="0">
            <a:spAutoFit/>
          </a:bodyPr>
          <a:lstStyle/>
          <a:p>
            <a:r>
              <a:rPr lang="en-US" sz="900" b="1" dirty="0" smtClean="0">
                <a:latin typeface="Segoe UI" pitchFamily="34" charset="0"/>
                <a:cs typeface="Segoe UI" pitchFamily="34" charset="0"/>
              </a:rPr>
              <a:t>India</a:t>
            </a:r>
            <a:endParaRPr lang="en-US" sz="900" b="1" dirty="0">
              <a:latin typeface="Segoe UI" pitchFamily="34" charset="0"/>
              <a:cs typeface="Segoe UI" pitchFamily="34" charset="0"/>
            </a:endParaRPr>
          </a:p>
        </p:txBody>
      </p:sp>
      <p:sp>
        <p:nvSpPr>
          <p:cNvPr id="34" name="TextBox 33"/>
          <p:cNvSpPr txBox="1"/>
          <p:nvPr/>
        </p:nvSpPr>
        <p:spPr>
          <a:xfrm>
            <a:off x="7467600" y="3505200"/>
            <a:ext cx="737702" cy="230832"/>
          </a:xfrm>
          <a:prstGeom prst="rect">
            <a:avLst/>
          </a:prstGeom>
          <a:noFill/>
        </p:spPr>
        <p:txBody>
          <a:bodyPr wrap="none" rtlCol="0">
            <a:spAutoFit/>
          </a:bodyPr>
          <a:lstStyle/>
          <a:p>
            <a:r>
              <a:rPr lang="en-US" sz="900" b="1" dirty="0" smtClean="0">
                <a:latin typeface="Segoe UI" pitchFamily="34" charset="0"/>
                <a:cs typeface="Segoe UI" pitchFamily="34" charset="0"/>
              </a:rPr>
              <a:t>Singapore</a:t>
            </a:r>
            <a:endParaRPr lang="en-US" sz="900" b="1" dirty="0">
              <a:latin typeface="Segoe UI" pitchFamily="34" charset="0"/>
              <a:cs typeface="Segoe UI" pitchFamily="34" charset="0"/>
            </a:endParaRPr>
          </a:p>
        </p:txBody>
      </p:sp>
      <p:cxnSp>
        <p:nvCxnSpPr>
          <p:cNvPr id="35" name="Straight Connector 34"/>
          <p:cNvCxnSpPr/>
          <p:nvPr/>
        </p:nvCxnSpPr>
        <p:spPr>
          <a:xfrm flipV="1">
            <a:off x="0" y="1600200"/>
            <a:ext cx="9144000" cy="8773"/>
          </a:xfrm>
          <a:prstGeom prst="line">
            <a:avLst/>
          </a:prstGeom>
          <a:noFill/>
          <a:ln w="63500" cap="flat" cmpd="sng" algn="ctr">
            <a:gradFill>
              <a:gsLst>
                <a:gs pos="0">
                  <a:srgbClr xmlns:mc="http://schemas.openxmlformats.org/markup-compatibility/2006" xmlns:a14="http://schemas.microsoft.com/office/drawing/2010/main" val="FFFFFF" mc:Ignorable="">
                    <a:alpha val="1100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a:outerShdw blurRad="50800" dist="50800" dir="5400000" algn="ctr" rotWithShape="0">
              <a:srgbClr xmlns:mc="http://schemas.openxmlformats.org/markup-compatibility/2006" xmlns:a14="http://schemas.microsoft.com/office/drawing/2010/main" val="000000" mc:Ignorable="">
                <a:alpha val="71000"/>
              </a:srgbClr>
            </a:outerShdw>
          </a:effectLst>
        </p:spPr>
      </p:cxnSp>
      <p:sp>
        <p:nvSpPr>
          <p:cNvPr id="36" name="Oval 35"/>
          <p:cNvSpPr/>
          <p:nvPr/>
        </p:nvSpPr>
        <p:spPr>
          <a:xfrm>
            <a:off x="3950486" y="2332601"/>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sp>
        <p:nvSpPr>
          <p:cNvPr id="37" name="Oval 36"/>
          <p:cNvSpPr/>
          <p:nvPr/>
        </p:nvSpPr>
        <p:spPr>
          <a:xfrm>
            <a:off x="4188065" y="2514473"/>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sp>
        <p:nvSpPr>
          <p:cNvPr id="38" name="Oval 37"/>
          <p:cNvSpPr/>
          <p:nvPr/>
        </p:nvSpPr>
        <p:spPr>
          <a:xfrm>
            <a:off x="7543800" y="3192517"/>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sp>
        <p:nvSpPr>
          <p:cNvPr id="39" name="TextBox 38"/>
          <p:cNvSpPr txBox="1"/>
          <p:nvPr/>
        </p:nvSpPr>
        <p:spPr>
          <a:xfrm>
            <a:off x="4917540" y="6226629"/>
            <a:ext cx="3599719" cy="313932"/>
          </a:xfrm>
          <a:prstGeom prst="rect">
            <a:avLst/>
          </a:prstGeom>
          <a:noFill/>
        </p:spPr>
        <p:txBody>
          <a:bodyPr wrap="square" rtlCol="0">
            <a:sp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schemeClr val="tx1"/>
                </a:solidFill>
                <a:effectLst/>
                <a:uLnTx/>
                <a:uFillTx/>
                <a:latin typeface="Segoe UI" pitchFamily="34" charset="0"/>
                <a:cs typeface="Segoe UI" pitchFamily="34" charset="0"/>
              </a:rPr>
              <a:t>Other Microsoft locations</a:t>
            </a:r>
            <a:endParaRPr kumimoji="0" lang="en-US" sz="1600" b="0" i="0" u="none" strike="noStrike" kern="1200" cap="none" spc="0" normalizeH="0" baseline="0" noProof="0" dirty="0">
              <a:ln>
                <a:noFill/>
              </a:ln>
              <a:solidFill>
                <a:schemeClr val="tx1"/>
              </a:solidFill>
              <a:effectLst/>
              <a:uLnTx/>
              <a:uFillTx/>
              <a:latin typeface="Segoe UI" pitchFamily="34" charset="0"/>
              <a:cs typeface="Segoe UI" pitchFamily="34" charset="0"/>
            </a:endParaRPr>
          </a:p>
        </p:txBody>
      </p:sp>
      <p:sp>
        <p:nvSpPr>
          <p:cNvPr id="40" name="Rectangle 39"/>
          <p:cNvSpPr/>
          <p:nvPr/>
        </p:nvSpPr>
        <p:spPr bwMode="auto">
          <a:xfrm>
            <a:off x="146050" y="922535"/>
            <a:ext cx="1835150" cy="925316"/>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182880" rIns="91436" bIns="45718" numCol="1" rtlCol="0" anchor="t" anchorCtr="0" compatLnSpc="1">
            <a:prstTxWarp prst="textNoShape">
              <a:avLst/>
            </a:prstTxWarp>
          </a:bodyPr>
          <a:lstStyle/>
          <a:p>
            <a:pPr lvl="0" algn="ctr" defTabSz="914099" fontAlgn="base">
              <a:spcBef>
                <a:spcPct val="0"/>
              </a:spcBef>
              <a:spcAft>
                <a:spcPct val="0"/>
              </a:spcAft>
            </a:pPr>
            <a:r>
              <a:rPr lang="en-US" sz="16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U.S. Data Center</a:t>
            </a:r>
            <a:endParaRPr lang="en-US" sz="1600" i="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a:p>
            <a:pPr marL="285750" indent="-285750" defTabSz="914363" fontAlgn="base">
              <a:lnSpc>
                <a:spcPct val="90000"/>
              </a:lnSpc>
              <a:spcBef>
                <a:spcPct val="20000"/>
              </a:spcBef>
              <a:spcAft>
                <a:spcPct val="0"/>
              </a:spcAft>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United States</a:t>
            </a:r>
          </a:p>
          <a:p>
            <a:pPr marL="285750" indent="-285750" defTabSz="914363" fontAlgn="base">
              <a:lnSpc>
                <a:spcPct val="90000"/>
              </a:lnSpc>
              <a:spcBef>
                <a:spcPct val="20000"/>
              </a:spcBef>
              <a:spcAft>
                <a:spcPct val="0"/>
              </a:spcAft>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Canada</a:t>
            </a:r>
          </a:p>
        </p:txBody>
      </p:sp>
      <p:sp>
        <p:nvSpPr>
          <p:cNvPr id="41" name="Rectangle 40"/>
          <p:cNvSpPr/>
          <p:nvPr/>
        </p:nvSpPr>
        <p:spPr bwMode="auto">
          <a:xfrm>
            <a:off x="6477001" y="4604655"/>
            <a:ext cx="1581150" cy="1285875"/>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182880" rIns="91436" bIns="45718" numCol="1" rtlCol="0" anchor="t" anchorCtr="0" compatLnSpc="1">
            <a:prstTxWarp prst="textNoShape">
              <a:avLst/>
            </a:prstTxWarp>
          </a:bodyPr>
          <a:lstStyle/>
          <a:p>
            <a:pPr lvl="0" algn="ctr" defTabSz="914099" fontAlgn="base">
              <a:spcBef>
                <a:spcPct val="0"/>
              </a:spcBef>
              <a:spcAft>
                <a:spcPct val="0"/>
              </a:spcAft>
            </a:pPr>
            <a:r>
              <a:rPr lang="en-US" sz="16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Singapore Data Center</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Australia*</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Japan</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New Zealand</a:t>
            </a:r>
          </a:p>
        </p:txBody>
      </p:sp>
      <p:cxnSp>
        <p:nvCxnSpPr>
          <p:cNvPr id="42" name="Straight Connector 41"/>
          <p:cNvCxnSpPr>
            <a:endCxn id="41" idx="0"/>
          </p:cNvCxnSpPr>
          <p:nvPr/>
        </p:nvCxnSpPr>
        <p:spPr>
          <a:xfrm rot="5400000">
            <a:off x="6772283" y="3928374"/>
            <a:ext cx="1171574" cy="180988"/>
          </a:xfrm>
          <a:prstGeom prst="line">
            <a:avLst/>
          </a:prstGeom>
        </p:spPr>
        <p:style>
          <a:lnRef idx="2">
            <a:schemeClr val="accent5"/>
          </a:lnRef>
          <a:fillRef idx="0">
            <a:schemeClr val="accent5"/>
          </a:fillRef>
          <a:effectRef idx="1">
            <a:schemeClr val="accent5"/>
          </a:effectRef>
          <a:fontRef idx="minor">
            <a:schemeClr val="tx1"/>
          </a:fontRef>
        </p:style>
      </p:cxnSp>
      <p:cxnSp>
        <p:nvCxnSpPr>
          <p:cNvPr id="43" name="Straight Connector 42"/>
          <p:cNvCxnSpPr>
            <a:stCxn id="36" idx="3"/>
          </p:cNvCxnSpPr>
          <p:nvPr/>
        </p:nvCxnSpPr>
        <p:spPr>
          <a:xfrm flipH="1">
            <a:off x="3483429" y="2534452"/>
            <a:ext cx="503998" cy="353301"/>
          </a:xfrm>
          <a:prstGeom prst="line">
            <a:avLst/>
          </a:prstGeom>
        </p:spPr>
        <p:style>
          <a:lnRef idx="2">
            <a:schemeClr val="accent2"/>
          </a:lnRef>
          <a:fillRef idx="0">
            <a:schemeClr val="accent2"/>
          </a:fillRef>
          <a:effectRef idx="1">
            <a:schemeClr val="accent2"/>
          </a:effectRef>
          <a:fontRef idx="minor">
            <a:schemeClr val="tx1"/>
          </a:fontRef>
        </p:style>
      </p:cxnSp>
      <p:sp>
        <p:nvSpPr>
          <p:cNvPr id="44" name="Rectangle 43"/>
          <p:cNvSpPr/>
          <p:nvPr/>
        </p:nvSpPr>
        <p:spPr bwMode="auto">
          <a:xfrm>
            <a:off x="2865317" y="2893596"/>
            <a:ext cx="1412416" cy="3695700"/>
          </a:xfrm>
          <a:prstGeom prst="rect">
            <a:avLst/>
          </a:prstGeom>
          <a:ln>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lvl="0" algn="ctr" defTabSz="914099" fontAlgn="base">
              <a:spcBef>
                <a:spcPct val="0"/>
              </a:spcBef>
              <a:spcAft>
                <a:spcPct val="0"/>
              </a:spcAft>
            </a:pPr>
            <a:r>
              <a:rPr lang="en-US" sz="1600" b="1"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Dublin Data Center</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Austria</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Belgium</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Denmark</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Finland</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France</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Germany</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Ireland</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Italy</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Netherlands</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Norway</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Portugal</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Spain</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Sweden</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Switzerland</a:t>
            </a:r>
          </a:p>
          <a:p>
            <a:pPr marL="285750" lvl="0" indent="-285750" defTabSz="914363">
              <a:lnSpc>
                <a:spcPct val="90000"/>
              </a:lnSpc>
              <a:spcBef>
                <a:spcPct val="20000"/>
              </a:spcBef>
              <a:buBlip>
                <a:blip r:embed="rId4"/>
              </a:buBlip>
              <a:tabLst>
                <a:tab pos="285750" algn="l"/>
              </a:tabLst>
            </a:pPr>
            <a:r>
              <a:rPr lang="en-US" sz="1200"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United Kingdom</a:t>
            </a:r>
          </a:p>
        </p:txBody>
      </p:sp>
      <p:sp>
        <p:nvSpPr>
          <p:cNvPr id="45" name="Oval 44"/>
          <p:cNvSpPr/>
          <p:nvPr/>
        </p:nvSpPr>
        <p:spPr>
          <a:xfrm>
            <a:off x="7315200" y="3352800"/>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cxnSp>
        <p:nvCxnSpPr>
          <p:cNvPr id="46" name="Straight Connector 45"/>
          <p:cNvCxnSpPr/>
          <p:nvPr/>
        </p:nvCxnSpPr>
        <p:spPr>
          <a:xfrm rot="16200000" flipV="1">
            <a:off x="433389" y="2386012"/>
            <a:ext cx="1162049" cy="85731"/>
          </a:xfrm>
          <a:prstGeom prst="line">
            <a:avLst/>
          </a:prstGeom>
        </p:spPr>
        <p:style>
          <a:lnRef idx="2">
            <a:schemeClr val="accent1"/>
          </a:lnRef>
          <a:fillRef idx="0">
            <a:schemeClr val="accent1"/>
          </a:fillRef>
          <a:effectRef idx="1">
            <a:schemeClr val="accent1"/>
          </a:effectRef>
          <a:fontRef idx="minor">
            <a:schemeClr val="tx1"/>
          </a:fontRef>
        </p:style>
      </p:cxnSp>
      <p:sp>
        <p:nvSpPr>
          <p:cNvPr id="47" name="Oval 46"/>
          <p:cNvSpPr/>
          <p:nvPr/>
        </p:nvSpPr>
        <p:spPr>
          <a:xfrm>
            <a:off x="902868" y="2887753"/>
            <a:ext cx="252248" cy="236483"/>
          </a:xfrm>
          <a:prstGeom prst="ellipse">
            <a:avLst/>
          </a:prstGeom>
          <a:gradFill>
            <a:gsLst>
              <a:gs pos="0">
                <a:srgbClr xmlns:mc="http://schemas.openxmlformats.org/markup-compatibility/2006" xmlns:a14="http://schemas.microsoft.com/office/drawing/2010/main" val="FFC000" mc:Ignorable=""/>
              </a:gs>
              <a:gs pos="68000">
                <a:srgbClr xmlns:mc="http://schemas.openxmlformats.org/markup-compatibility/2006" xmlns:a14="http://schemas.microsoft.com/office/drawing/2010/main" val="FFCE33" mc:Ignorable=""/>
              </a:gs>
              <a:gs pos="100000">
                <a:srgbClr xmlns:mc="http://schemas.openxmlformats.org/markup-compatibility/2006" xmlns:a14="http://schemas.microsoft.com/office/drawing/2010/main" val="FFFF00" mc:Ignorable=""/>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fontAlgn="base">
              <a:spcBef>
                <a:spcPct val="0"/>
              </a:spcBef>
              <a:spcAft>
                <a:spcPct val="0"/>
              </a:spcAft>
            </a:pPr>
            <a:endParaRPr lang="en-US" dirty="0" smtClean="0"/>
          </a:p>
        </p:txBody>
      </p:sp>
      <p:cxnSp>
        <p:nvCxnSpPr>
          <p:cNvPr id="48" name="Straight Connector 47"/>
          <p:cNvCxnSpPr>
            <a:stCxn id="30" idx="1"/>
            <a:endCxn id="37" idx="7"/>
          </p:cNvCxnSpPr>
          <p:nvPr/>
        </p:nvCxnSpPr>
        <p:spPr>
          <a:xfrm flipH="1">
            <a:off x="4403372" y="2355559"/>
            <a:ext cx="165785" cy="193546"/>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762173504"/>
      </p:ext>
    </p:extLst>
  </p:cSld>
  <p:clrMapOvr>
    <a:masterClrMapping/>
  </p:clrMapOvr>
  <p:transition xmlns:p14="http://schemas.microsoft.com/office/powerpoint/2010/mai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Siti per l’amministrazione</a:t>
            </a:r>
            <a:endParaRPr lang="en-US" dirty="0"/>
          </a:p>
        </p:txBody>
      </p:sp>
      <p:sp>
        <p:nvSpPr>
          <p:cNvPr id="3" name="Text Placeholder 2"/>
          <p:cNvSpPr>
            <a:spLocks noGrp="1"/>
          </p:cNvSpPr>
          <p:nvPr>
            <p:ph type="body" sz="quarter" idx="10"/>
          </p:nvPr>
        </p:nvSpPr>
        <p:spPr>
          <a:xfrm>
            <a:off x="381000" y="1411552"/>
            <a:ext cx="8382000" cy="4579715"/>
          </a:xfrm>
        </p:spPr>
        <p:txBody>
          <a:bodyPr/>
          <a:lstStyle/>
          <a:p>
            <a:r>
              <a:rPr lang="it-IT" dirty="0" smtClean="0"/>
              <a:t>Microsoft Online Customer Portal </a:t>
            </a:r>
            <a:br>
              <a:rPr lang="it-IT" dirty="0" smtClean="0"/>
            </a:br>
            <a:r>
              <a:rPr lang="it-IT" dirty="0" smtClean="0">
                <a:hlinkClick r:id="rId3"/>
              </a:rPr>
              <a:t>https://mocp.microsoftonline.com</a:t>
            </a:r>
            <a:endParaRPr lang="it-IT" dirty="0" smtClean="0"/>
          </a:p>
          <a:p>
            <a:endParaRPr lang="it-IT" dirty="0" smtClean="0"/>
          </a:p>
          <a:p>
            <a:r>
              <a:rPr lang="it-IT" dirty="0" err="1" smtClean="0"/>
              <a:t>Administration</a:t>
            </a:r>
            <a:r>
              <a:rPr lang="it-IT" dirty="0" smtClean="0"/>
              <a:t> Center</a:t>
            </a:r>
            <a:br>
              <a:rPr lang="it-IT" dirty="0" smtClean="0"/>
            </a:br>
            <a:r>
              <a:rPr lang="it-IT" dirty="0" smtClean="0">
                <a:hlinkClick r:id="rId4"/>
              </a:rPr>
              <a:t>https://admin.emea.microsoftonline.com</a:t>
            </a:r>
            <a:endParaRPr lang="it-IT" dirty="0" smtClean="0"/>
          </a:p>
          <a:p>
            <a:endParaRPr lang="it-IT" dirty="0" smtClean="0"/>
          </a:p>
          <a:p>
            <a:r>
              <a:rPr lang="it-IT" dirty="0" smtClean="0"/>
              <a:t>Partner </a:t>
            </a:r>
            <a:r>
              <a:rPr lang="it-IT" dirty="0" err="1" smtClean="0"/>
              <a:t>Administration</a:t>
            </a:r>
            <a:r>
              <a:rPr lang="it-IT" dirty="0" smtClean="0"/>
              <a:t> Center</a:t>
            </a:r>
          </a:p>
          <a:p>
            <a:r>
              <a:rPr lang="it-IT" dirty="0" smtClean="0">
                <a:hlinkClick r:id="rId5"/>
              </a:rPr>
              <a:t>https://partner.emea.microsoftonline.com</a:t>
            </a:r>
            <a:endParaRPr lang="it-IT" dirty="0" smtClean="0"/>
          </a:p>
          <a:p>
            <a:endParaRPr lang="it-IT" dirty="0" smtClean="0"/>
          </a:p>
        </p:txBody>
      </p:sp>
    </p:spTree>
    <p:extLst>
      <p:ext uri="{BB962C8B-B14F-4D97-AF65-F5344CB8AC3E}">
        <p14:creationId xmlns:p14="http://schemas.microsoft.com/office/powerpoint/2010/main" val="831392407"/>
      </p:ext>
    </p:extLst>
  </p:cSld>
  <p:clrMapOvr>
    <a:masterClrMapping/>
  </p:clrMapOvr>
  <p:transition xmlns:p14="http://schemas.microsoft.com/office/powerpoint/2010/mai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pPr algn="ctr"/>
            <a:r>
              <a:rPr lang="it-IT" dirty="0" smtClean="0"/>
              <a:t>Microsoft Online Customer Portal</a:t>
            </a:r>
            <a:br>
              <a:rPr lang="it-IT" dirty="0" smtClean="0"/>
            </a:br>
            <a:r>
              <a:rPr lang="it-IT" sz="2400" dirty="0" smtClean="0">
                <a:hlinkClick r:id="rId3"/>
              </a:rPr>
              <a:t>https://mocp.microsoftonline.com</a:t>
            </a:r>
            <a:r>
              <a:rPr lang="it-IT" sz="2400" dirty="0" smtClean="0"/>
              <a:t/>
            </a:r>
            <a:br>
              <a:rPr lang="it-IT" sz="2400" dirty="0" smtClean="0"/>
            </a:br>
            <a:endParaRPr lang="en-US" sz="2400"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295400"/>
            <a:ext cx="7080168" cy="544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26126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algn="ctr"/>
            <a:r>
              <a:rPr lang="it-IT" dirty="0" smtClean="0"/>
              <a:t>Administration Center</a:t>
            </a:r>
            <a:br>
              <a:rPr lang="it-IT" dirty="0" smtClean="0"/>
            </a:br>
            <a:r>
              <a:rPr lang="it-IT" sz="2400" dirty="0" smtClean="0">
                <a:hlinkClick r:id="rId3"/>
              </a:rPr>
              <a:t>https://admin.emea.microsoftonline.com</a:t>
            </a:r>
            <a:endParaRPr lang="en-US" sz="2400"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295401"/>
            <a:ext cx="7073907" cy="549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4916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997196"/>
          </a:xfrm>
        </p:spPr>
        <p:txBody>
          <a:bodyPr/>
          <a:lstStyle/>
          <a:p>
            <a:pPr algn="ctr"/>
            <a:r>
              <a:rPr lang="it-IT" dirty="0" smtClean="0"/>
              <a:t>Partner </a:t>
            </a:r>
            <a:r>
              <a:rPr lang="it-IT" dirty="0" err="1" smtClean="0"/>
              <a:t>Administration</a:t>
            </a:r>
            <a:r>
              <a:rPr lang="it-IT" dirty="0" smtClean="0"/>
              <a:t> Center</a:t>
            </a:r>
            <a:br>
              <a:rPr lang="it-IT" dirty="0" smtClean="0"/>
            </a:br>
            <a:r>
              <a:rPr lang="it-IT" sz="2400" dirty="0" smtClean="0">
                <a:hlinkClick r:id="rId3"/>
              </a:rPr>
              <a:t>https://partner.emea.microsoftonline.com</a:t>
            </a:r>
            <a:endParaRPr lang="en-US" sz="2400" dirty="0"/>
          </a:p>
        </p:txBody>
      </p:sp>
      <p:pic>
        <p:nvPicPr>
          <p:cNvPr id="2050" name="Picture 2"/>
          <p:cNvPicPr>
            <a:picLocks noChangeAspect="1" noChangeArrowheads="1"/>
          </p:cNvPicPr>
          <p:nvPr/>
        </p:nvPicPr>
        <p:blipFill>
          <a:blip r:embed="rId4" cstate="print"/>
          <a:srcRect/>
          <a:stretch>
            <a:fillRect/>
          </a:stretch>
        </p:blipFill>
        <p:spPr bwMode="auto">
          <a:xfrm>
            <a:off x="762000" y="1295400"/>
            <a:ext cx="7467600" cy="5410789"/>
          </a:xfrm>
          <a:prstGeom prst="rect">
            <a:avLst/>
          </a:prstGeom>
          <a:noFill/>
          <a:ln w="9525">
            <a:noFill/>
            <a:miter lim="800000"/>
            <a:headEnd/>
            <a:tailEnd/>
          </a:ln>
          <a:effectLst/>
        </p:spPr>
      </p:pic>
    </p:spTree>
    <p:extLst>
      <p:ext uri="{BB962C8B-B14F-4D97-AF65-F5344CB8AC3E}">
        <p14:creationId xmlns:p14="http://schemas.microsoft.com/office/powerpoint/2010/main" val="27549168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Demo 1</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it-IT" dirty="0" smtClean="0"/>
              <a:t>Sottoscrizione servizi</a:t>
            </a:r>
          </a:p>
          <a:p>
            <a:r>
              <a:rPr lang="it-IT" dirty="0" smtClean="0"/>
              <a:t>Interfaccia di amministrazione</a:t>
            </a:r>
            <a:endParaRPr lang="en-US" dirty="0"/>
          </a:p>
        </p:txBody>
      </p:sp>
      <p:sp>
        <p:nvSpPr>
          <p:cNvPr id="4" name="Slide Number Placeholder 3"/>
          <p:cNvSpPr>
            <a:spLocks noGrp="1"/>
          </p:cNvSpPr>
          <p:nvPr>
            <p:ph type="sldNum" sz="quarter" idx="4"/>
          </p:nvPr>
        </p:nvSpPr>
        <p:spPr/>
        <p:txBody>
          <a:bodyPr/>
          <a:lstStyle/>
          <a:p>
            <a:pPr rtl="0" fontAlgn="base">
              <a:spcBef>
                <a:spcPct val="0"/>
              </a:spcBef>
              <a:spcAft>
                <a:spcPct val="0"/>
              </a:spcAft>
            </a:pPr>
            <a:r>
              <a:rPr lang="en-US" kern="1200" smtClean="0">
                <a:solidFill>
                  <a:srgbClr xmlns:mc="http://schemas.openxmlformats.org/markup-compatibility/2006" xmlns:a14="http://schemas.microsoft.com/office/drawing/2010/main" val="FFFFFF" mc:Ignorable="">
                    <a:tint val="75000"/>
                  </a:srgbClr>
                </a:solidFill>
                <a:latin typeface="Segoe"/>
                <a:ea typeface="+mn-ea"/>
                <a:cs typeface="Arial" charset="0"/>
              </a:rPr>
              <a:t>2</a:t>
            </a:r>
            <a:endParaRPr lang="en-US" kern="1200" dirty="0">
              <a:solidFill>
                <a:srgbClr xmlns:mc="http://schemas.openxmlformats.org/markup-compatibility/2006" xmlns:a14="http://schemas.microsoft.com/office/drawing/2010/main" val="FFFFFF" mc:Ignorable="">
                  <a:tint val="75000"/>
                </a:srgbClr>
              </a:solidFill>
              <a:latin typeface="Segoe"/>
              <a:ea typeface="+mn-ea"/>
              <a:cs typeface="Arial" charset="0"/>
            </a:endParaRPr>
          </a:p>
        </p:txBody>
      </p:sp>
    </p:spTree>
    <p:extLst>
      <p:ext uri="{BB962C8B-B14F-4D97-AF65-F5344CB8AC3E}">
        <p14:creationId xmlns:p14="http://schemas.microsoft.com/office/powerpoint/2010/main" val="311807262"/>
      </p:ext>
    </p:extLst>
  </p:cSld>
  <p:clrMapOvr>
    <a:masterClrMapping/>
  </p:clrMapOvr>
  <p:transition xmlns:p14="http://schemas.microsoft.com/office/powerpoint/2010/mai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Strumenti software</a:t>
            </a:r>
            <a:endParaRPr lang="en-US" dirty="0"/>
          </a:p>
        </p:txBody>
      </p:sp>
      <p:sp>
        <p:nvSpPr>
          <p:cNvPr id="3" name="Text Placeholder 2"/>
          <p:cNvSpPr>
            <a:spLocks noGrp="1"/>
          </p:cNvSpPr>
          <p:nvPr>
            <p:ph type="body" sz="quarter" idx="10"/>
          </p:nvPr>
        </p:nvSpPr>
        <p:spPr>
          <a:xfrm>
            <a:off x="381000" y="1411552"/>
            <a:ext cx="8382000" cy="1871282"/>
          </a:xfrm>
        </p:spPr>
        <p:txBody>
          <a:bodyPr/>
          <a:lstStyle/>
          <a:p>
            <a:r>
              <a:rPr lang="it-IT" dirty="0" smtClean="0"/>
              <a:t>La maggior parte degli strumenti è accessibile attraverso portali web</a:t>
            </a:r>
          </a:p>
          <a:p>
            <a:r>
              <a:rPr lang="it-IT" dirty="0" smtClean="0"/>
              <a:t>Applicazioni lato client servono per scenari specifici</a:t>
            </a:r>
            <a:endParaRPr lang="it-IT" dirty="0"/>
          </a:p>
        </p:txBody>
      </p:sp>
      <p:graphicFrame>
        <p:nvGraphicFramePr>
          <p:cNvPr id="5" name="Table 4"/>
          <p:cNvGraphicFramePr>
            <a:graphicFrameLocks noGrp="1"/>
          </p:cNvGraphicFramePr>
          <p:nvPr>
            <p:extLst>
              <p:ext uri="{D42A27DB-BD31-4B8C-83A1-F6EECF244321}">
                <p14:modId xmlns:p14="http://schemas.microsoft.com/office/powerpoint/2010/main" val="738544068"/>
              </p:ext>
            </p:extLst>
          </p:nvPr>
        </p:nvGraphicFramePr>
        <p:xfrm>
          <a:off x="744792" y="3317240"/>
          <a:ext cx="7713408" cy="3114040"/>
        </p:xfrm>
        <a:graphic>
          <a:graphicData uri="http://schemas.openxmlformats.org/drawingml/2006/table">
            <a:tbl>
              <a:tblPr firstRow="1" bandRow="1">
                <a:tableStyleId>{5C22544A-7EE6-4342-B048-85BDC9FD1C3A}</a:tableStyleId>
              </a:tblPr>
              <a:tblGrid>
                <a:gridCol w="1917092"/>
                <a:gridCol w="2973241"/>
                <a:gridCol w="2823075"/>
              </a:tblGrid>
              <a:tr h="370840">
                <a:tc>
                  <a:txBody>
                    <a:bodyPr/>
                    <a:lstStyle/>
                    <a:p>
                      <a:r>
                        <a:rPr lang="it-IT" noProof="0" dirty="0" smtClean="0">
                          <a:latin typeface="Segoe"/>
                        </a:rPr>
                        <a:t>Strumento</a:t>
                      </a:r>
                      <a:endParaRPr lang="it-IT" noProof="0" dirty="0">
                        <a:latin typeface="Segoe"/>
                      </a:endParaRPr>
                    </a:p>
                  </a:txBody>
                  <a:tcPr/>
                </a:tc>
                <a:tc>
                  <a:txBody>
                    <a:bodyPr/>
                    <a:lstStyle/>
                    <a:p>
                      <a:r>
                        <a:rPr lang="it-IT" noProof="0" dirty="0" smtClean="0">
                          <a:latin typeface="Segoe"/>
                        </a:rPr>
                        <a:t>Cosa fa</a:t>
                      </a:r>
                      <a:endParaRPr lang="it-IT" noProof="0" dirty="0">
                        <a:latin typeface="Segoe"/>
                      </a:endParaRPr>
                    </a:p>
                  </a:txBody>
                  <a:tcPr/>
                </a:tc>
                <a:tc>
                  <a:txBody>
                    <a:bodyPr/>
                    <a:lstStyle/>
                    <a:p>
                      <a:r>
                        <a:rPr lang="it-IT" noProof="0" smtClean="0">
                          <a:latin typeface="Segoe"/>
                        </a:rPr>
                        <a:t>Scaricabile da</a:t>
                      </a:r>
                      <a:endParaRPr lang="it-IT" noProof="0">
                        <a:latin typeface="Segoe"/>
                      </a:endParaRPr>
                    </a:p>
                  </a:txBody>
                  <a:tcPr/>
                </a:tc>
              </a:tr>
              <a:tr h="370840">
                <a:tc>
                  <a:txBody>
                    <a:bodyPr/>
                    <a:lstStyle/>
                    <a:p>
                      <a:r>
                        <a:rPr lang="it-IT" noProof="0" dirty="0" smtClean="0">
                          <a:latin typeface="Segoe"/>
                        </a:rPr>
                        <a:t>Sign</a:t>
                      </a:r>
                      <a:r>
                        <a:rPr lang="it-IT" baseline="0" noProof="0" dirty="0" smtClean="0">
                          <a:latin typeface="Segoe"/>
                        </a:rPr>
                        <a:t> in</a:t>
                      </a:r>
                      <a:endParaRPr lang="it-IT" noProof="0" dirty="0">
                        <a:latin typeface="Segoe"/>
                      </a:endParaRPr>
                    </a:p>
                  </a:txBody>
                  <a:tcPr/>
                </a:tc>
                <a:tc>
                  <a:txBody>
                    <a:bodyPr/>
                    <a:lstStyle/>
                    <a:p>
                      <a:r>
                        <a:rPr lang="it-IT" noProof="0" dirty="0" smtClean="0">
                          <a:latin typeface="Segoe"/>
                        </a:rPr>
                        <a:t>Autenticazione automatica ai servizi Online</a:t>
                      </a:r>
                      <a:endParaRPr lang="it-IT" noProof="0" dirty="0">
                        <a:latin typeface="Segoe"/>
                      </a:endParaRPr>
                    </a:p>
                  </a:txBody>
                  <a:tcPr/>
                </a:tc>
                <a:tc>
                  <a:txBody>
                    <a:bodyPr/>
                    <a:lstStyle/>
                    <a:p>
                      <a:pPr>
                        <a:buFont typeface="Arial" pitchFamily="34" charset="0"/>
                        <a:buNone/>
                      </a:pPr>
                      <a:r>
                        <a:rPr lang="it-IT" noProof="0" dirty="0" smtClean="0">
                          <a:latin typeface="Segoe"/>
                        </a:rPr>
                        <a:t>Administration Center</a:t>
                      </a:r>
                    </a:p>
                    <a:p>
                      <a:pPr>
                        <a:buFont typeface="Arial" pitchFamily="34" charset="0"/>
                        <a:buNone/>
                      </a:pPr>
                      <a:r>
                        <a:rPr lang="it-IT" noProof="0" dirty="0" smtClean="0">
                          <a:latin typeface="Segoe"/>
                        </a:rPr>
                        <a:t>Company</a:t>
                      </a:r>
                      <a:r>
                        <a:rPr lang="it-IT" baseline="0" noProof="0" dirty="0" smtClean="0">
                          <a:latin typeface="Segoe"/>
                        </a:rPr>
                        <a:t> Portal</a:t>
                      </a:r>
                    </a:p>
                    <a:p>
                      <a:pPr>
                        <a:buFont typeface="Arial" pitchFamily="34" charset="0"/>
                        <a:buNone/>
                      </a:pPr>
                      <a:r>
                        <a:rPr lang="it-IT" baseline="0" noProof="0" dirty="0" smtClean="0">
                          <a:latin typeface="Segoe"/>
                        </a:rPr>
                        <a:t>Microsoft Download</a:t>
                      </a:r>
                      <a:endParaRPr lang="it-IT" noProof="0" dirty="0">
                        <a:latin typeface="Segoe"/>
                      </a:endParaRPr>
                    </a:p>
                  </a:txBody>
                  <a:tcPr/>
                </a:tc>
              </a:tr>
              <a:tr h="370840">
                <a:tc>
                  <a:txBody>
                    <a:bodyPr/>
                    <a:lstStyle/>
                    <a:p>
                      <a:r>
                        <a:rPr lang="it-IT" noProof="0" dirty="0" smtClean="0">
                          <a:latin typeface="Segoe"/>
                        </a:rPr>
                        <a:t>Active Directory</a:t>
                      </a:r>
                      <a:r>
                        <a:rPr lang="it-IT" baseline="0" noProof="0" dirty="0" smtClean="0">
                          <a:latin typeface="Verdana"/>
                          <a:ea typeface="Verdana"/>
                          <a:cs typeface="Verdana"/>
                        </a:rPr>
                        <a:t> </a:t>
                      </a:r>
                      <a:r>
                        <a:rPr lang="it-IT" noProof="0" dirty="0" smtClean="0">
                          <a:latin typeface="Segoe"/>
                        </a:rPr>
                        <a:t>Synchronization</a:t>
                      </a:r>
                      <a:r>
                        <a:rPr lang="it-IT" baseline="0" noProof="0" dirty="0" smtClean="0">
                          <a:latin typeface="Segoe"/>
                        </a:rPr>
                        <a:t> Tool</a:t>
                      </a:r>
                      <a:endParaRPr lang="it-IT" noProof="0" dirty="0">
                        <a:latin typeface="Segoe"/>
                      </a:endParaRPr>
                    </a:p>
                  </a:txBody>
                  <a:tcPr/>
                </a:tc>
                <a:tc>
                  <a:txBody>
                    <a:bodyPr/>
                    <a:lstStyle/>
                    <a:p>
                      <a:r>
                        <a:rPr lang="it-IT" noProof="0" dirty="0" smtClean="0">
                          <a:latin typeface="Segoe"/>
                        </a:rPr>
                        <a:t>Sincronizzazione dal directory locale verso i Microsoft</a:t>
                      </a:r>
                      <a:r>
                        <a:rPr lang="it-IT" baseline="0" noProof="0" dirty="0" smtClean="0">
                          <a:latin typeface="Segoe"/>
                        </a:rPr>
                        <a:t> </a:t>
                      </a:r>
                      <a:r>
                        <a:rPr lang="it-IT" noProof="0" dirty="0" smtClean="0">
                          <a:latin typeface="Segoe"/>
                        </a:rPr>
                        <a:t>Online Services</a:t>
                      </a:r>
                      <a:endParaRPr lang="it-IT" noProof="0" dirty="0">
                        <a:latin typeface="Segoe"/>
                      </a:endParaRPr>
                    </a:p>
                  </a:txBody>
                  <a:tcPr/>
                </a:tc>
                <a:tc>
                  <a:txBody>
                    <a:bodyPr/>
                    <a:lstStyle/>
                    <a:p>
                      <a:r>
                        <a:rPr lang="it-IT" noProof="0" dirty="0" smtClean="0">
                          <a:latin typeface="Segoe"/>
                        </a:rPr>
                        <a:t>Administration Center</a:t>
                      </a:r>
                    </a:p>
                    <a:p>
                      <a:endParaRPr lang="it-IT" noProof="0" dirty="0">
                        <a:latin typeface="Segoe"/>
                      </a:endParaRPr>
                    </a:p>
                  </a:txBody>
                  <a:tcPr/>
                </a:tc>
              </a:tr>
              <a:tr h="370840">
                <a:tc>
                  <a:txBody>
                    <a:bodyPr/>
                    <a:lstStyle/>
                    <a:p>
                      <a:r>
                        <a:rPr lang="it-IT" dirty="0" smtClean="0"/>
                        <a:t>Strumenti di migrazione (</a:t>
                      </a:r>
                      <a:r>
                        <a:rPr lang="it-IT" noProof="0" dirty="0" smtClean="0">
                          <a:latin typeface="Segoe"/>
                        </a:rPr>
                        <a:t>Migration</a:t>
                      </a:r>
                      <a:r>
                        <a:rPr lang="it-IT" baseline="0" noProof="0" dirty="0" smtClean="0">
                          <a:latin typeface="Segoe"/>
                        </a:rPr>
                        <a:t> Tool)</a:t>
                      </a:r>
                      <a:endParaRPr lang="it-IT" noProof="0" dirty="0">
                        <a:latin typeface="Segoe"/>
                      </a:endParaRPr>
                    </a:p>
                  </a:txBody>
                  <a:tcPr/>
                </a:tc>
                <a:tc>
                  <a:txBody>
                    <a:bodyPr/>
                    <a:lstStyle/>
                    <a:p>
                      <a:r>
                        <a:rPr lang="it-IT" baseline="0" noProof="0" dirty="0" smtClean="0">
                          <a:latin typeface="Segoe"/>
                        </a:rPr>
                        <a:t>Migrazione da Exchange locale, email IMAP/POP3 o Exchange Hosted</a:t>
                      </a:r>
                      <a:endParaRPr lang="it-IT" noProof="0" dirty="0">
                        <a:latin typeface="Segoe"/>
                      </a:endParaRPr>
                    </a:p>
                  </a:txBody>
                  <a:tcPr/>
                </a:tc>
                <a:tc>
                  <a:txBody>
                    <a:bodyPr/>
                    <a:lstStyle/>
                    <a:p>
                      <a:r>
                        <a:rPr lang="it-IT" noProof="0" dirty="0" smtClean="0">
                          <a:latin typeface="Segoe"/>
                        </a:rPr>
                        <a:t>Administration Center</a:t>
                      </a:r>
                      <a:endParaRPr lang="it-IT" noProof="0" dirty="0">
                        <a:latin typeface="Segoe"/>
                      </a:endParaRPr>
                    </a:p>
                  </a:txBody>
                  <a:tcPr/>
                </a:tc>
              </a:tr>
            </a:tbl>
          </a:graphicData>
        </a:graphic>
      </p:graphicFrame>
    </p:spTree>
    <p:extLst>
      <p:ext uri="{BB962C8B-B14F-4D97-AF65-F5344CB8AC3E}">
        <p14:creationId xmlns:p14="http://schemas.microsoft.com/office/powerpoint/2010/main" val="831392407"/>
      </p:ext>
    </p:extLst>
  </p:cSld>
  <p:clrMapOvr>
    <a:masterClrMapping/>
  </p:clrMapOvr>
  <p:transition xmlns:p14="http://schemas.microsoft.com/office/powerpoint/2010/mai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Strumento di Sing In</a:t>
            </a:r>
            <a:endParaRPr lang="en-US" dirty="0"/>
          </a:p>
        </p:txBody>
      </p:sp>
      <p:sp>
        <p:nvSpPr>
          <p:cNvPr id="3" name="Text Placeholder 2"/>
          <p:cNvSpPr>
            <a:spLocks noGrp="1"/>
          </p:cNvSpPr>
          <p:nvPr>
            <p:ph type="body" sz="quarter" idx="10"/>
          </p:nvPr>
        </p:nvSpPr>
        <p:spPr>
          <a:xfrm>
            <a:off x="381000" y="1411552"/>
            <a:ext cx="5105400" cy="3397853"/>
          </a:xfrm>
        </p:spPr>
        <p:txBody>
          <a:bodyPr/>
          <a:lstStyle/>
          <a:p>
            <a:r>
              <a:rPr lang="it-IT" dirty="0" smtClean="0"/>
              <a:t>Punto </a:t>
            </a:r>
            <a:r>
              <a:rPr lang="it-IT" dirty="0"/>
              <a:t>di accesso </a:t>
            </a:r>
            <a:r>
              <a:rPr lang="it-IT" dirty="0" smtClean="0"/>
              <a:t>unico per </a:t>
            </a:r>
            <a:r>
              <a:rPr lang="it-IT" dirty="0"/>
              <a:t>i </a:t>
            </a:r>
            <a:r>
              <a:rPr lang="it-IT" dirty="0" smtClean="0"/>
              <a:t>Servizi</a:t>
            </a:r>
          </a:p>
          <a:p>
            <a:r>
              <a:rPr lang="it-IT" dirty="0"/>
              <a:t>Configurazione automatica delle </a:t>
            </a:r>
            <a:r>
              <a:rPr lang="it-IT" dirty="0" smtClean="0"/>
              <a:t>applicazioni</a:t>
            </a:r>
          </a:p>
          <a:p>
            <a:r>
              <a:rPr lang="it-IT" dirty="0"/>
              <a:t>Gestione </a:t>
            </a:r>
            <a:r>
              <a:rPr lang="it-IT" dirty="0" smtClean="0"/>
              <a:t>password</a:t>
            </a:r>
          </a:p>
          <a:p>
            <a:r>
              <a:rPr lang="it-IT" dirty="0"/>
              <a:t>Opzioni </a:t>
            </a:r>
            <a:r>
              <a:rPr lang="it-IT" dirty="0" smtClean="0"/>
              <a:t>accesso</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762000"/>
            <a:ext cx="3230563" cy="5989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016231"/>
      </p:ext>
    </p:extLst>
  </p:cSld>
  <p:clrMapOvr>
    <a:masterClrMapping/>
  </p:clrMapOvr>
  <p:transition xmlns:p14="http://schemas.microsoft.com/office/powerpoint/2010/mai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it-IT" dirty="0" smtClean="0"/>
              <a:t>Synchronization </a:t>
            </a:r>
            <a:r>
              <a:rPr lang="it-IT" dirty="0"/>
              <a:t>Tool</a:t>
            </a:r>
            <a:br>
              <a:rPr lang="it-IT" dirty="0"/>
            </a:br>
            <a:endParaRPr lang="en-US" dirty="0"/>
          </a:p>
        </p:txBody>
      </p:sp>
      <p:sp>
        <p:nvSpPr>
          <p:cNvPr id="3" name="Text Placeholder 2"/>
          <p:cNvSpPr>
            <a:spLocks noGrp="1"/>
          </p:cNvSpPr>
          <p:nvPr>
            <p:ph type="body" sz="quarter" idx="10"/>
          </p:nvPr>
        </p:nvSpPr>
        <p:spPr>
          <a:xfrm>
            <a:off x="381000" y="1411552"/>
            <a:ext cx="3886200" cy="2511457"/>
          </a:xfrm>
        </p:spPr>
        <p:txBody>
          <a:bodyPr/>
          <a:lstStyle/>
          <a:p>
            <a:r>
              <a:rPr lang="it-IT" dirty="0" smtClean="0"/>
              <a:t>Coesistenza</a:t>
            </a:r>
          </a:p>
          <a:p>
            <a:r>
              <a:rPr lang="it-IT" dirty="0" smtClean="0"/>
              <a:t>Account e gruppi foresta</a:t>
            </a:r>
          </a:p>
          <a:p>
            <a:r>
              <a:rPr lang="it-IT" dirty="0" smtClean="0"/>
              <a:t>No password</a:t>
            </a:r>
          </a:p>
          <a:p>
            <a:r>
              <a:rPr lang="it-IT" dirty="0" smtClean="0"/>
              <a:t>Account disabilitati</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828800"/>
            <a:ext cx="4656137"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60379"/>
      </p:ext>
    </p:extLst>
  </p:cSld>
  <p:clrMapOvr>
    <a:masterClrMapping/>
  </p:clrMapOvr>
  <p:transition xmlns:p14="http://schemas.microsoft.com/office/powerpoint/2010/mai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Migration Tool</a:t>
            </a:r>
            <a:endParaRPr lang="en-US" dirty="0"/>
          </a:p>
        </p:txBody>
      </p:sp>
      <p:sp>
        <p:nvSpPr>
          <p:cNvPr id="3" name="Text Placeholder 2"/>
          <p:cNvSpPr>
            <a:spLocks noGrp="1"/>
          </p:cNvSpPr>
          <p:nvPr>
            <p:ph type="body" sz="quarter" idx="10"/>
          </p:nvPr>
        </p:nvSpPr>
        <p:spPr>
          <a:xfrm>
            <a:off x="381000" y="1411553"/>
            <a:ext cx="8458200" cy="2474648"/>
          </a:xfrm>
        </p:spPr>
        <p:txBody>
          <a:bodyPr/>
          <a:lstStyle/>
          <a:p>
            <a:r>
              <a:rPr lang="it-IT" dirty="0" smtClean="0"/>
              <a:t>Punto </a:t>
            </a:r>
            <a:r>
              <a:rPr lang="it-IT" dirty="0"/>
              <a:t>di accesso </a:t>
            </a:r>
            <a:r>
              <a:rPr lang="it-IT" dirty="0" smtClean="0"/>
              <a:t>unico per </a:t>
            </a:r>
            <a:r>
              <a:rPr lang="it-IT" dirty="0"/>
              <a:t>i </a:t>
            </a:r>
            <a:r>
              <a:rPr lang="it-IT" dirty="0" smtClean="0"/>
              <a:t>Servizi</a:t>
            </a:r>
          </a:p>
          <a:p>
            <a:r>
              <a:rPr lang="it-IT" dirty="0"/>
              <a:t>Configurazione automatica delle </a:t>
            </a:r>
            <a:r>
              <a:rPr lang="it-IT" dirty="0" smtClean="0"/>
              <a:t>applicazioni</a:t>
            </a:r>
          </a:p>
          <a:p>
            <a:r>
              <a:rPr lang="it-IT" dirty="0"/>
              <a:t>Gestione </a:t>
            </a:r>
            <a:r>
              <a:rPr lang="it-IT" dirty="0" smtClean="0"/>
              <a:t>password</a:t>
            </a:r>
          </a:p>
          <a:p>
            <a:r>
              <a:rPr lang="it-IT" dirty="0"/>
              <a:t>Opzioni </a:t>
            </a:r>
            <a:r>
              <a:rPr lang="it-IT" dirty="0" smtClean="0"/>
              <a:t>accesso</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3810000"/>
            <a:ext cx="5265737" cy="287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960379"/>
      </p:ext>
    </p:extLst>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t-IT" dirty="0" smtClean="0"/>
              <a:t>BPOS</a:t>
            </a:r>
            <a:br>
              <a:rPr lang="it-IT" dirty="0" smtClean="0"/>
            </a:br>
            <a:r>
              <a:rPr lang="it-IT" i="1" dirty="0" smtClean="0"/>
              <a:t>Introduzione</a:t>
            </a:r>
            <a:endParaRPr lang="en-US" i="1" dirty="0"/>
          </a:p>
        </p:txBody>
      </p:sp>
      <p:sp>
        <p:nvSpPr>
          <p:cNvPr id="6" name="Subtitle 5"/>
          <p:cNvSpPr>
            <a:spLocks noGrp="1"/>
          </p:cNvSpPr>
          <p:nvPr>
            <p:ph type="subTitle" idx="1"/>
          </p:nvPr>
        </p:nvSpPr>
        <p:spPr/>
        <p:txBody>
          <a:bodyPr/>
          <a:lstStyle/>
          <a:p>
            <a:r>
              <a:rPr lang="en-US" sz="2800" dirty="0"/>
              <a:t>Donato </a:t>
            </a:r>
            <a:r>
              <a:rPr lang="en-US" sz="2800" dirty="0" smtClean="0"/>
              <a:t>Salamina</a:t>
            </a:r>
          </a:p>
          <a:p>
            <a:r>
              <a:rPr lang="en-US" sz="2400" i="1" dirty="0" smtClean="0"/>
              <a:t>Partner </a:t>
            </a:r>
            <a:r>
              <a:rPr lang="en-US" sz="2400" i="1" dirty="0"/>
              <a:t>Technical </a:t>
            </a:r>
            <a:r>
              <a:rPr lang="en-US" sz="2400" i="1" dirty="0" smtClean="0"/>
              <a:t>Consultant – Global Partner Services</a:t>
            </a:r>
          </a:p>
          <a:p>
            <a:r>
              <a:rPr lang="en-US" sz="2800" dirty="0" smtClean="0"/>
              <a:t>Microsoft Italia</a:t>
            </a:r>
            <a:endParaRPr lang="en-US" sz="2800" dirty="0"/>
          </a:p>
          <a:p>
            <a:endParaRPr lang="en-US" dirty="0" smtClean="0">
              <a:latin typeface="+mn-lt"/>
            </a:endParaRPr>
          </a:p>
        </p:txBody>
      </p:sp>
      <p:pic>
        <p:nvPicPr>
          <p:cNvPr id="1026" name="Picture 2"/>
          <p:cNvPicPr>
            <a:picLocks noChangeAspect="1" noChangeArrowheads="1"/>
          </p:cNvPicPr>
          <p:nvPr/>
        </p:nvPicPr>
        <p:blipFill>
          <a:blip r:embed="rId3" cstate="print"/>
          <a:srcRect/>
          <a:stretch>
            <a:fillRect/>
          </a:stretch>
        </p:blipFill>
        <p:spPr bwMode="auto">
          <a:xfrm>
            <a:off x="387350" y="228600"/>
            <a:ext cx="2286000" cy="672662"/>
          </a:xfrm>
          <a:prstGeom prst="rect">
            <a:avLst/>
          </a:prstGeom>
          <a:noFill/>
          <a:ln w="9525">
            <a:noFill/>
            <a:miter lim="800000"/>
            <a:headEnd/>
            <a:tailEnd/>
          </a:ln>
          <a:effec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Demo 2</a:t>
            </a:r>
            <a:endParaRPr lang="en-US" dirty="0"/>
          </a:p>
        </p:txBody>
      </p:sp>
      <p:sp>
        <p:nvSpPr>
          <p:cNvPr id="3" name="Text Placeholder 2"/>
          <p:cNvSpPr>
            <a:spLocks noGrp="1"/>
          </p:cNvSpPr>
          <p:nvPr>
            <p:ph type="body" sz="quarter" idx="10"/>
          </p:nvPr>
        </p:nvSpPr>
        <p:spPr>
          <a:xfrm>
            <a:off x="381000" y="1411552"/>
            <a:ext cx="8382000" cy="984885"/>
          </a:xfrm>
        </p:spPr>
        <p:txBody>
          <a:bodyPr/>
          <a:lstStyle/>
          <a:p>
            <a:r>
              <a:rPr lang="it-IT" dirty="0" smtClean="0"/>
              <a:t>Creazione utente</a:t>
            </a:r>
          </a:p>
          <a:p>
            <a:r>
              <a:rPr lang="it-IT" dirty="0" smtClean="0"/>
              <a:t>Configurazione dei servizi sul client</a:t>
            </a:r>
            <a:endParaRPr lang="en-US" dirty="0"/>
          </a:p>
        </p:txBody>
      </p:sp>
      <p:sp>
        <p:nvSpPr>
          <p:cNvPr id="4" name="Slide Number Placeholder 3"/>
          <p:cNvSpPr>
            <a:spLocks noGrp="1"/>
          </p:cNvSpPr>
          <p:nvPr>
            <p:ph type="sldNum" sz="quarter" idx="4"/>
          </p:nvPr>
        </p:nvSpPr>
        <p:spPr/>
        <p:txBody>
          <a:bodyPr/>
          <a:lstStyle/>
          <a:p>
            <a:pPr rtl="0" fontAlgn="base">
              <a:spcBef>
                <a:spcPct val="0"/>
              </a:spcBef>
              <a:spcAft>
                <a:spcPct val="0"/>
              </a:spcAft>
            </a:pPr>
            <a:r>
              <a:rPr lang="en-US" kern="1200" smtClean="0">
                <a:solidFill>
                  <a:srgbClr xmlns:mc="http://schemas.openxmlformats.org/markup-compatibility/2006" xmlns:a14="http://schemas.microsoft.com/office/drawing/2010/main" val="FFFFFF" mc:Ignorable="">
                    <a:tint val="75000"/>
                  </a:srgbClr>
                </a:solidFill>
                <a:latin typeface="Segoe"/>
                <a:ea typeface="+mn-ea"/>
                <a:cs typeface="Arial" charset="0"/>
              </a:rPr>
              <a:t>2</a:t>
            </a:r>
            <a:endParaRPr lang="en-US" kern="1200" dirty="0">
              <a:solidFill>
                <a:srgbClr xmlns:mc="http://schemas.openxmlformats.org/markup-compatibility/2006" xmlns:a14="http://schemas.microsoft.com/office/drawing/2010/main" val="FFFFFF" mc:Ignorable="">
                  <a:tint val="75000"/>
                </a:srgbClr>
              </a:solidFill>
              <a:latin typeface="Segoe"/>
              <a:ea typeface="+mn-ea"/>
              <a:cs typeface="Arial" charset="0"/>
            </a:endParaRPr>
          </a:p>
        </p:txBody>
      </p:sp>
    </p:spTree>
    <p:extLst>
      <p:ext uri="{BB962C8B-B14F-4D97-AF65-F5344CB8AC3E}">
        <p14:creationId xmlns:p14="http://schemas.microsoft.com/office/powerpoint/2010/main" val="3203711333"/>
      </p:ext>
    </p:extLst>
  </p:cSld>
  <p:clrMapOvr>
    <a:masterClrMapping/>
  </p:clrMapOvr>
  <p:transition xmlns:p14="http://schemas.microsoft.com/office/powerpoint/2010/mai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Link utili</a:t>
            </a:r>
            <a:endParaRPr lang="en-US" dirty="0"/>
          </a:p>
        </p:txBody>
      </p:sp>
      <p:sp>
        <p:nvSpPr>
          <p:cNvPr id="3" name="Text Placeholder 2"/>
          <p:cNvSpPr>
            <a:spLocks noGrp="1"/>
          </p:cNvSpPr>
          <p:nvPr>
            <p:ph type="body" sz="quarter" idx="10"/>
          </p:nvPr>
        </p:nvSpPr>
        <p:spPr>
          <a:xfrm>
            <a:off x="381000" y="1411552"/>
            <a:ext cx="8382000" cy="4985980"/>
          </a:xfrm>
        </p:spPr>
        <p:txBody>
          <a:bodyPr/>
          <a:lstStyle/>
          <a:p>
            <a:r>
              <a:rPr lang="it-IT" sz="1800" dirty="0"/>
              <a:t>Microsoft Online Services</a:t>
            </a:r>
            <a:br>
              <a:rPr lang="it-IT" sz="1800" dirty="0"/>
            </a:br>
            <a:r>
              <a:rPr lang="it-IT" sz="1800" dirty="0">
                <a:hlinkClick r:id="rId3"/>
              </a:rPr>
              <a:t>http://</a:t>
            </a:r>
            <a:r>
              <a:rPr lang="it-IT" sz="1800" dirty="0" smtClean="0">
                <a:hlinkClick r:id="rId3"/>
              </a:rPr>
              <a:t>www.microsoft.com/online/it-it/default.mspx</a:t>
            </a:r>
            <a:endParaRPr lang="it-IT" sz="1800" dirty="0" smtClean="0"/>
          </a:p>
          <a:p>
            <a:r>
              <a:rPr lang="it-IT" sz="1800" dirty="0" smtClean="0"/>
              <a:t>BPOS </a:t>
            </a:r>
            <a:r>
              <a:rPr lang="it-IT" sz="1800" dirty="0"/>
              <a:t>Standard</a:t>
            </a:r>
            <a:br>
              <a:rPr lang="it-IT" sz="1800" dirty="0"/>
            </a:br>
            <a:r>
              <a:rPr lang="it-IT" sz="1800" dirty="0">
                <a:hlinkClick r:id="rId4"/>
              </a:rPr>
              <a:t>http://</a:t>
            </a:r>
            <a:r>
              <a:rPr lang="it-IT" sz="1800" dirty="0" smtClean="0">
                <a:hlinkClick r:id="rId4"/>
              </a:rPr>
              <a:t>www.microsoft.com/online/it-it/business-productivity.mspx</a:t>
            </a:r>
            <a:endParaRPr lang="it-IT" sz="1800" dirty="0" smtClean="0"/>
          </a:p>
          <a:p>
            <a:r>
              <a:rPr lang="it-IT" sz="1800" dirty="0"/>
              <a:t>Exchange Hosted Services</a:t>
            </a:r>
            <a:br>
              <a:rPr lang="it-IT" sz="1800" dirty="0"/>
            </a:br>
            <a:r>
              <a:rPr lang="it-IT" sz="1800" dirty="0">
                <a:hlinkClick r:id="rId5"/>
              </a:rPr>
              <a:t>http://</a:t>
            </a:r>
            <a:r>
              <a:rPr lang="it-IT" sz="1800" dirty="0" smtClean="0">
                <a:hlinkClick r:id="rId5"/>
              </a:rPr>
              <a:t>www.microsoft.com/online/it-it/exchange-hosted-services.mspx</a:t>
            </a:r>
            <a:endParaRPr lang="it-IT" sz="1800" dirty="0" smtClean="0"/>
          </a:p>
          <a:p>
            <a:r>
              <a:rPr lang="it-IT" sz="1800" dirty="0"/>
              <a:t>Microsoft Online Services Help</a:t>
            </a:r>
            <a:br>
              <a:rPr lang="it-IT" sz="1800" dirty="0"/>
            </a:br>
            <a:r>
              <a:rPr lang="it-IT" sz="1800" dirty="0">
                <a:hlinkClick r:id="rId6"/>
              </a:rPr>
              <a:t>http://</a:t>
            </a:r>
            <a:r>
              <a:rPr lang="it-IT" sz="1800" dirty="0" smtClean="0">
                <a:hlinkClick r:id="rId6"/>
              </a:rPr>
              <a:t>www.microsoft.com/online/help/it-it/bpos/index.html</a:t>
            </a:r>
            <a:endParaRPr lang="it-IT" sz="1800" dirty="0" smtClean="0"/>
          </a:p>
          <a:p>
            <a:r>
              <a:rPr lang="it-IT" sz="1800" dirty="0"/>
              <a:t>Microsoft Online Services Team Blog</a:t>
            </a:r>
            <a:br>
              <a:rPr lang="it-IT" sz="1800" dirty="0"/>
            </a:br>
            <a:r>
              <a:rPr lang="it-IT" sz="1800" dirty="0">
                <a:hlinkClick r:id="rId7"/>
              </a:rPr>
              <a:t>http://blogs.technet.com/msonline</a:t>
            </a:r>
            <a:r>
              <a:rPr lang="it-IT" sz="1800" dirty="0" smtClean="0">
                <a:hlinkClick r:id="rId7"/>
              </a:rPr>
              <a:t>/</a:t>
            </a:r>
            <a:endParaRPr lang="it-IT" sz="1800" dirty="0" smtClean="0"/>
          </a:p>
          <a:p>
            <a:r>
              <a:rPr lang="it-IT" sz="1800" dirty="0" smtClean="0"/>
              <a:t>Microsoft </a:t>
            </a:r>
            <a:r>
              <a:rPr lang="it-IT" sz="1800" dirty="0"/>
              <a:t>Online </a:t>
            </a:r>
            <a:r>
              <a:rPr lang="it-IT" sz="1800" dirty="0" smtClean="0"/>
              <a:t>Services Customer </a:t>
            </a:r>
            <a:r>
              <a:rPr lang="it-IT" sz="1800" dirty="0"/>
              <a:t>Portal</a:t>
            </a:r>
            <a:br>
              <a:rPr lang="it-IT" sz="1800" dirty="0"/>
            </a:br>
            <a:r>
              <a:rPr lang="it-IT" sz="1800" dirty="0">
                <a:hlinkClick r:id="rId8"/>
              </a:rPr>
              <a:t>https://mocp.microsoftonline.com</a:t>
            </a:r>
            <a:r>
              <a:rPr lang="it-IT" sz="1800" dirty="0" smtClean="0">
                <a:hlinkClick r:id="rId8"/>
              </a:rPr>
              <a:t>/</a:t>
            </a:r>
            <a:endParaRPr lang="it-IT" sz="1800" dirty="0" smtClean="0"/>
          </a:p>
          <a:p>
            <a:r>
              <a:rPr lang="it-IT" sz="1800" dirty="0" smtClean="0"/>
              <a:t>Microsoft </a:t>
            </a:r>
            <a:r>
              <a:rPr lang="it-IT" sz="1800" dirty="0"/>
              <a:t>Online Services Administration Center</a:t>
            </a:r>
            <a:br>
              <a:rPr lang="it-IT" sz="1800" dirty="0"/>
            </a:br>
            <a:r>
              <a:rPr lang="it-IT" sz="1800" dirty="0">
                <a:hlinkClick r:id="rId9"/>
              </a:rPr>
              <a:t>https://admin.emea.microsoftonline.com</a:t>
            </a:r>
            <a:r>
              <a:rPr lang="it-IT" sz="1800" dirty="0" smtClean="0">
                <a:hlinkClick r:id="rId9"/>
              </a:rPr>
              <a:t>/</a:t>
            </a:r>
            <a:endParaRPr lang="it-IT" sz="1800" dirty="0" smtClean="0"/>
          </a:p>
          <a:p>
            <a:r>
              <a:rPr lang="it-IT" sz="1800" dirty="0"/>
              <a:t>Microsoft Exchange – Oulook Web Access</a:t>
            </a:r>
            <a:br>
              <a:rPr lang="it-IT" sz="1800" dirty="0"/>
            </a:br>
            <a:r>
              <a:rPr lang="it-IT" sz="1800" dirty="0">
                <a:hlinkClick r:id="rId9"/>
              </a:rPr>
              <a:t>https://admin.emea.microsoftonline.com</a:t>
            </a:r>
            <a:r>
              <a:rPr lang="it-IT" sz="1800" dirty="0" smtClean="0">
                <a:hlinkClick r:id="rId9"/>
              </a:rPr>
              <a:t>/</a:t>
            </a:r>
            <a:endParaRPr lang="it-IT" sz="1800" dirty="0" smtClean="0"/>
          </a:p>
          <a:p>
            <a:r>
              <a:rPr lang="it-IT" sz="1800" dirty="0" smtClean="0"/>
              <a:t>Per </a:t>
            </a:r>
            <a:r>
              <a:rPr lang="it-IT" sz="1800" dirty="0"/>
              <a:t>i Partner: </a:t>
            </a:r>
            <a:r>
              <a:rPr lang="it-IT" sz="1800" dirty="0">
                <a:hlinkClick r:id="rId10"/>
              </a:rPr>
              <a:t>https://</a:t>
            </a:r>
            <a:r>
              <a:rPr lang="it-IT" sz="1800" dirty="0" smtClean="0">
                <a:hlinkClick r:id="rId10"/>
              </a:rPr>
              <a:t>www.quickstartonlineservices.com</a:t>
            </a:r>
            <a:endParaRPr lang="it-IT" sz="1800" dirty="0" smtClean="0"/>
          </a:p>
          <a:p>
            <a:endParaRPr lang="en-US" sz="1800" dirty="0"/>
          </a:p>
        </p:txBody>
      </p:sp>
    </p:spTree>
    <p:extLst>
      <p:ext uri="{BB962C8B-B14F-4D97-AF65-F5344CB8AC3E}">
        <p14:creationId xmlns:p14="http://schemas.microsoft.com/office/powerpoint/2010/main" val="86269211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8"/>
          <p:cNvSpPr txBox="1">
            <a:spLocks/>
          </p:cNvSpPr>
          <p:nvPr/>
        </p:nvSpPr>
        <p:spPr>
          <a:xfrm>
            <a:off x="615578" y="1310370"/>
            <a:ext cx="7921958" cy="1114183"/>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pPr algn="ctr"/>
            <a:r>
              <a:rPr lang="it-IT" sz="2400" dirty="0" smtClean="0">
                <a:latin typeface="+mn-lt"/>
              </a:rPr>
              <a:t>Per qualunque domanda o richesta di approfondimento tecnico su questa o altre tematiche ci potete contattare nei seguenti modi</a:t>
            </a:r>
            <a:endParaRPr lang="it-IT" sz="2400" dirty="0">
              <a:latin typeface="+mn-lt"/>
            </a:endParaRPr>
          </a:p>
        </p:txBody>
      </p:sp>
      <p:sp>
        <p:nvSpPr>
          <p:cNvPr id="6" name="Title 8"/>
          <p:cNvSpPr txBox="1">
            <a:spLocks/>
          </p:cNvSpPr>
          <p:nvPr/>
        </p:nvSpPr>
        <p:spPr>
          <a:xfrm>
            <a:off x="648767" y="2573115"/>
            <a:ext cx="8146887" cy="2028583"/>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0" kern="1200" cap="all">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ea typeface="+mj-ea"/>
                <a:cs typeface="+mj-cs"/>
              </a:defRPr>
            </a:lvl1pPr>
          </a:lstStyle>
          <a:p>
            <a:pPr marL="342900" indent="-342900">
              <a:buFont typeface="Arial" pitchFamily="34" charset="0"/>
              <a:buChar char="•"/>
            </a:pPr>
            <a:r>
              <a:rPr lang="it-IT" sz="2400" cap="none" dirty="0"/>
              <a:t>Assistenza tecnica alla vendita (TSA)</a:t>
            </a:r>
            <a:br>
              <a:rPr lang="it-IT" sz="2400" cap="none" dirty="0"/>
            </a:br>
            <a:r>
              <a:rPr lang="it-IT" sz="2400" cap="none" dirty="0"/>
              <a:t>Certified e Gold Certified Partner</a:t>
            </a:r>
            <a:br>
              <a:rPr lang="it-IT" sz="2400" cap="none" dirty="0"/>
            </a:br>
            <a:r>
              <a:rPr lang="en-US" sz="2400" cap="none" dirty="0"/>
              <a:t>02 7039 2626 </a:t>
            </a:r>
            <a:r>
              <a:rPr lang="en-US" sz="2400" cap="none" dirty="0" err="1"/>
              <a:t>opz</a:t>
            </a:r>
            <a:r>
              <a:rPr lang="en-US" sz="2400" cap="none" dirty="0"/>
              <a:t>. 3 </a:t>
            </a:r>
            <a:r>
              <a:rPr lang="en-US" sz="2400" cap="none" dirty="0" err="1"/>
              <a:t>oppure</a:t>
            </a:r>
            <a:r>
              <a:rPr lang="en-US" sz="2400" cap="none" dirty="0"/>
              <a:t> </a:t>
            </a:r>
            <a:r>
              <a:rPr lang="en-US" sz="2400" cap="none" dirty="0">
                <a:hlinkClick r:id="rId3"/>
              </a:rPr>
              <a:t>ittsa@microsoft.com</a:t>
            </a:r>
            <a:endParaRPr lang="en-US" sz="2400" cap="none" dirty="0"/>
          </a:p>
          <a:p>
            <a:pPr marL="342900" indent="-342900">
              <a:buFont typeface="Arial" pitchFamily="34" charset="0"/>
              <a:buChar char="•"/>
            </a:pPr>
            <a:endParaRPr lang="en-US" sz="2400" cap="none" dirty="0" smtClean="0"/>
          </a:p>
          <a:p>
            <a:pPr marL="342900" indent="-342900">
              <a:buFont typeface="Arial" pitchFamily="34" charset="0"/>
              <a:buChar char="•"/>
            </a:pPr>
            <a:r>
              <a:rPr lang="en-US" sz="2400" cap="none" dirty="0" err="1" smtClean="0"/>
              <a:t>Servizio</a:t>
            </a:r>
            <a:r>
              <a:rPr lang="en-US" sz="2400" cap="none" dirty="0" smtClean="0"/>
              <a:t> </a:t>
            </a:r>
            <a:r>
              <a:rPr lang="en-US" sz="2400" cap="none" dirty="0"/>
              <a:t>di </a:t>
            </a:r>
            <a:r>
              <a:rPr lang="en-US" sz="2400" cap="none" dirty="0" err="1"/>
              <a:t>consulenza</a:t>
            </a:r>
            <a:r>
              <a:rPr lang="en-US" sz="2400" cap="none" dirty="0"/>
              <a:t> </a:t>
            </a:r>
            <a:r>
              <a:rPr lang="en-US" sz="2400" cap="none" dirty="0" err="1"/>
              <a:t>tecnica</a:t>
            </a:r>
            <a:r>
              <a:rPr lang="en-US" sz="2400" cap="none" dirty="0"/>
              <a:t> (TAS)</a:t>
            </a:r>
            <a:br>
              <a:rPr lang="en-US" sz="2400" cap="none" dirty="0"/>
            </a:br>
            <a:r>
              <a:rPr lang="en-US" sz="2400" cap="none" dirty="0"/>
              <a:t>Gold Certified Partner</a:t>
            </a:r>
            <a:br>
              <a:rPr lang="en-US" sz="2400" cap="none" dirty="0"/>
            </a:br>
            <a:r>
              <a:rPr lang="en-US" sz="2400" cap="none" dirty="0"/>
              <a:t>02 7039 2626 </a:t>
            </a:r>
            <a:r>
              <a:rPr lang="en-US" sz="2400" cap="none" dirty="0" err="1"/>
              <a:t>opz</a:t>
            </a:r>
            <a:r>
              <a:rPr lang="en-US" sz="2400" cap="none" dirty="0"/>
              <a:t>. 4 </a:t>
            </a:r>
            <a:r>
              <a:rPr lang="en-US" sz="2400" cap="none" dirty="0" err="1"/>
              <a:t>oppure</a:t>
            </a:r>
            <a:r>
              <a:rPr lang="en-US" sz="2400" cap="none" dirty="0"/>
              <a:t> </a:t>
            </a:r>
            <a:r>
              <a:rPr lang="en-US" sz="2400" cap="none" dirty="0" smtClean="0">
                <a:hlinkClick r:id="rId4"/>
              </a:rPr>
              <a:t>ittas@microsoft.com</a:t>
            </a:r>
            <a:endParaRPr lang="en-US" sz="2400" cap="none" dirty="0">
              <a:latin typeface="+mn-lt"/>
            </a:endParaRPr>
          </a:p>
        </p:txBody>
      </p:sp>
    </p:spTree>
    <p:extLst>
      <p:ext uri="{BB962C8B-B14F-4D97-AF65-F5344CB8AC3E}">
        <p14:creationId xmlns:p14="http://schemas.microsoft.com/office/powerpoint/2010/main" val="4009436943"/>
      </p:ext>
    </p:extLst>
  </p:cSld>
  <p:clrMapOvr>
    <a:masterClrMapping/>
  </p:clrMapOvr>
  <p:transition xmlns:p14="http://schemas.microsoft.com/office/powerpoint/2010/mai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2514600" y="2895600"/>
            <a:ext cx="4100050" cy="885756"/>
          </a:xfrm>
          <a:prstGeom prst="rect">
            <a:avLst/>
          </a:prstGeom>
          <a:noFill/>
        </p:spPr>
      </p:pic>
      <p:sp>
        <p:nvSpPr>
          <p:cNvPr id="5" name="Text Box 3"/>
          <p:cNvSpPr txBox="1">
            <a:spLocks noChangeArrowheads="1"/>
          </p:cNvSpPr>
          <p:nvPr/>
        </p:nvSpPr>
        <p:spPr bwMode="blackWhite">
          <a:xfrm>
            <a:off x="381000" y="5877594"/>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2007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080296"/>
          </a:xfrm>
        </p:spPr>
        <p:txBody>
          <a:bodyPr/>
          <a:lstStyle/>
          <a:p>
            <a:r>
              <a:rPr lang="it-IT" sz="4600" dirty="0" smtClean="0"/>
              <a:t>Technical Sales Assistance - TSA</a:t>
            </a:r>
            <a:r>
              <a:rPr lang="it-IT" dirty="0" smtClean="0"/>
              <a:t/>
            </a:r>
            <a:br>
              <a:rPr lang="it-IT" dirty="0" smtClean="0"/>
            </a:br>
            <a:r>
              <a:rPr lang="it-IT" sz="3200" dirty="0"/>
              <a:t>Servizio di assistenza alla vendita</a:t>
            </a:r>
            <a:endParaRPr lang="en-US" sz="3200" dirty="0"/>
          </a:p>
        </p:txBody>
      </p:sp>
      <p:sp>
        <p:nvSpPr>
          <p:cNvPr id="3" name="Text Placeholder 2"/>
          <p:cNvSpPr>
            <a:spLocks noGrp="1"/>
          </p:cNvSpPr>
          <p:nvPr>
            <p:ph type="body" sz="quarter" idx="10"/>
          </p:nvPr>
        </p:nvSpPr>
        <p:spPr>
          <a:xfrm>
            <a:off x="381000" y="3048000"/>
            <a:ext cx="8382000" cy="2696123"/>
          </a:xfrm>
        </p:spPr>
        <p:txBody>
          <a:bodyPr/>
          <a:lstStyle/>
          <a:p>
            <a:pPr marL="344333" indent="-344315" fontAlgn="base">
              <a:spcBef>
                <a:spcPct val="50000"/>
              </a:spcBef>
              <a:spcAft>
                <a:spcPct val="0"/>
              </a:spcAft>
              <a:buClr>
                <a:schemeClr val="accent1"/>
              </a:buClr>
              <a:buSzPct val="115000"/>
              <a:buFont typeface="Arial" pitchFamily="34" charset="0"/>
              <a:buChar char="•"/>
            </a:pPr>
            <a:r>
              <a:rPr lang="it-IT" sz="2400" dirty="0" smtClean="0">
                <a:latin typeface="Segoe Semibold" pitchFamily="34" charset="0"/>
              </a:rPr>
              <a:t>Guida la risoluzione di problematiche tecniche in fase di prevendita</a:t>
            </a:r>
          </a:p>
          <a:p>
            <a:pPr marL="344333" indent="-344315" fontAlgn="base">
              <a:spcBef>
                <a:spcPct val="50000"/>
              </a:spcBef>
              <a:spcAft>
                <a:spcPct val="0"/>
              </a:spcAft>
              <a:buClr>
                <a:schemeClr val="accent1"/>
              </a:buClr>
              <a:buSzPct val="115000"/>
              <a:buFont typeface="Arial" pitchFamily="34" charset="0"/>
              <a:buChar char="•"/>
            </a:pPr>
            <a:r>
              <a:rPr lang="it-IT" sz="2400" dirty="0" smtClean="0">
                <a:latin typeface="Segoe Semibold" pitchFamily="34" charset="0"/>
              </a:rPr>
              <a:t>Assiste il partner nel portare a termine opportunità di vendita supportandolo tecnicamente</a:t>
            </a:r>
          </a:p>
          <a:p>
            <a:pPr marL="344333" indent="-344315" fontAlgn="base">
              <a:spcBef>
                <a:spcPct val="50000"/>
              </a:spcBef>
              <a:spcAft>
                <a:spcPct val="0"/>
              </a:spcAft>
              <a:buClr>
                <a:schemeClr val="accent1"/>
              </a:buClr>
              <a:buSzPct val="115000"/>
              <a:buFont typeface="Arial" pitchFamily="34" charset="0"/>
              <a:buChar char="•"/>
            </a:pPr>
            <a:r>
              <a:rPr lang="it-IT" sz="2400" dirty="0" smtClean="0">
                <a:latin typeface="Segoe Semibold" pitchFamily="34" charset="0"/>
              </a:rPr>
              <a:t>Offre al partner informazioni e suggerimenti per portare a termine con successo opportunità di vendita nel caso si stiano valutando anche prodotti di terze parti (Competition)</a:t>
            </a:r>
            <a:endParaRPr lang="it-IT" sz="2400" dirty="0">
              <a:latin typeface="Segoe Semibold" pitchFamily="34" charset="0"/>
            </a:endParaRPr>
          </a:p>
        </p:txBody>
      </p:sp>
      <p:sp>
        <p:nvSpPr>
          <p:cNvPr id="5" name="Rectangle 3"/>
          <p:cNvSpPr txBox="1">
            <a:spLocks noChangeArrowheads="1"/>
          </p:cNvSpPr>
          <p:nvPr/>
        </p:nvSpPr>
        <p:spPr>
          <a:xfrm>
            <a:off x="304800" y="1747028"/>
            <a:ext cx="8523860" cy="919972"/>
          </a:xfrm>
          <a:prstGeom prst="rect">
            <a:avLst/>
          </a:prstGeom>
          <a:ln>
            <a:solidFill>
              <a:schemeClr val="accent1"/>
            </a:solidFill>
          </a:ln>
          <a:scene3d>
            <a:camera prst="orthographicFront"/>
            <a:lightRig rig="threePt" dir="t"/>
          </a:scene3d>
          <a:sp3d>
            <a:bevelT/>
          </a:sp3d>
        </p:spPr>
        <p:txBody>
          <a:bodyPr>
            <a:normAutofit fontScale="775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it-IT" smtClean="0"/>
              <a:t>“Rispondiamo a domande tecniche di prevendita e di Competition per contribuire alla  chiusura opportunità di vendita”</a:t>
            </a:r>
            <a:endParaRPr lang="it-IT"/>
          </a:p>
        </p:txBody>
      </p:sp>
    </p:spTree>
    <p:extLst>
      <p:ext uri="{BB962C8B-B14F-4D97-AF65-F5344CB8AC3E}">
        <p14:creationId xmlns:p14="http://schemas.microsoft.com/office/powerpoint/2010/main" val="1244057"/>
      </p:ext>
    </p:extLst>
  </p:cSld>
  <p:clrMapOvr>
    <a:masterClrMapping/>
  </p:clrMapOvr>
  <p:transition xmlns:p14="http://schemas.microsoft.com/office/powerpoint/2010/mai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07996"/>
          </a:xfrm>
        </p:spPr>
        <p:txBody>
          <a:bodyPr/>
          <a:lstStyle/>
          <a:p>
            <a:r>
              <a:rPr lang="it-IT" dirty="0" smtClean="0"/>
              <a:t>Technical Advisory Service - TAS</a:t>
            </a:r>
            <a:br>
              <a:rPr lang="it-IT" dirty="0" smtClean="0"/>
            </a:br>
            <a:r>
              <a:rPr lang="it-IT" sz="3200" dirty="0"/>
              <a:t>Servizio di consulenza </a:t>
            </a:r>
            <a:r>
              <a:rPr lang="it-IT" sz="3200" dirty="0" smtClean="0"/>
              <a:t>tecnica</a:t>
            </a:r>
            <a:endParaRPr lang="en-US" sz="3200" dirty="0"/>
          </a:p>
        </p:txBody>
      </p:sp>
      <p:sp>
        <p:nvSpPr>
          <p:cNvPr id="3" name="Text Placeholder 2"/>
          <p:cNvSpPr>
            <a:spLocks noGrp="1"/>
          </p:cNvSpPr>
          <p:nvPr>
            <p:ph type="body" sz="quarter" idx="10"/>
          </p:nvPr>
        </p:nvSpPr>
        <p:spPr>
          <a:xfrm>
            <a:off x="381000" y="2819400"/>
            <a:ext cx="8382000" cy="3065455"/>
          </a:xfrm>
        </p:spPr>
        <p:txBody>
          <a:bodyPr/>
          <a:lstStyle/>
          <a:p>
            <a:pPr marL="344333" indent="-344315" fontAlgn="base">
              <a:spcBef>
                <a:spcPct val="50000"/>
              </a:spcBef>
              <a:spcAft>
                <a:spcPct val="0"/>
              </a:spcAft>
              <a:buClr>
                <a:schemeClr val="accent1"/>
              </a:buClr>
              <a:buSzPct val="115000"/>
              <a:buFont typeface="Arial" pitchFamily="34" charset="0"/>
              <a:buChar char="•"/>
            </a:pPr>
            <a:r>
              <a:rPr lang="it-IT" sz="2400">
                <a:latin typeface="Segoe Semibold" pitchFamily="34" charset="0"/>
              </a:rPr>
              <a:t>Preparazione e invio di documentazione specifica</a:t>
            </a:r>
          </a:p>
          <a:p>
            <a:pPr marL="344333" indent="-344315" fontAlgn="base">
              <a:spcBef>
                <a:spcPct val="50000"/>
              </a:spcBef>
              <a:spcAft>
                <a:spcPct val="0"/>
              </a:spcAft>
              <a:buClr>
                <a:schemeClr val="accent1"/>
              </a:buClr>
              <a:buSzPct val="115000"/>
              <a:buFont typeface="Arial" pitchFamily="34" charset="0"/>
              <a:buChar char="•"/>
            </a:pPr>
            <a:r>
              <a:rPr lang="it-IT" sz="2400" smtClean="0">
                <a:latin typeface="Segoe Semibold" pitchFamily="34" charset="0"/>
              </a:rPr>
              <a:t>Supporto </a:t>
            </a:r>
            <a:r>
              <a:rPr lang="it-IT" sz="2400">
                <a:latin typeface="Segoe Semibold" pitchFamily="34" charset="0"/>
              </a:rPr>
              <a:t>in fase di pianificazione, </a:t>
            </a:r>
            <a:r>
              <a:rPr lang="it-IT" sz="2400" smtClean="0">
                <a:latin typeface="Segoe Semibold" pitchFamily="34" charset="0"/>
              </a:rPr>
              <a:t>dimensionamento, configurazione e </a:t>
            </a:r>
            <a:r>
              <a:rPr lang="it-IT" sz="2400">
                <a:latin typeface="Segoe Semibold" pitchFamily="34" charset="0"/>
              </a:rPr>
              <a:t>migrazione</a:t>
            </a:r>
          </a:p>
          <a:p>
            <a:pPr marL="344333" indent="-344315" fontAlgn="base">
              <a:spcBef>
                <a:spcPct val="50000"/>
              </a:spcBef>
              <a:spcAft>
                <a:spcPct val="0"/>
              </a:spcAft>
              <a:buClr>
                <a:schemeClr val="accent1"/>
              </a:buClr>
              <a:buSzPct val="115000"/>
              <a:buFont typeface="Arial" pitchFamily="34" charset="0"/>
              <a:buChar char="•"/>
            </a:pPr>
            <a:r>
              <a:rPr lang="it-IT" sz="2400">
                <a:latin typeface="Segoe Semibold" pitchFamily="34" charset="0"/>
              </a:rPr>
              <a:t>Risposta a specifiche domande sul prodotto</a:t>
            </a:r>
          </a:p>
          <a:p>
            <a:pPr marL="344333" indent="-344315" fontAlgn="base">
              <a:spcBef>
                <a:spcPct val="50000"/>
              </a:spcBef>
              <a:spcAft>
                <a:spcPct val="0"/>
              </a:spcAft>
              <a:buClr>
                <a:schemeClr val="accent1"/>
              </a:buClr>
              <a:buSzPct val="115000"/>
              <a:buFont typeface="Arial" pitchFamily="34" charset="0"/>
              <a:buChar char="•"/>
            </a:pPr>
            <a:r>
              <a:rPr lang="it-IT" sz="2400">
                <a:latin typeface="Segoe Semibold" pitchFamily="34" charset="0"/>
              </a:rPr>
              <a:t>Erogazione di webcast, workshop, corsi, sessioni di approfondimento personalizzate</a:t>
            </a:r>
          </a:p>
          <a:p>
            <a:pPr marL="344333" indent="-344315" fontAlgn="base">
              <a:spcBef>
                <a:spcPct val="50000"/>
              </a:spcBef>
              <a:spcAft>
                <a:spcPct val="0"/>
              </a:spcAft>
              <a:buClr>
                <a:schemeClr val="accent1"/>
              </a:buClr>
              <a:buSzPct val="115000"/>
              <a:buFont typeface="Arial" pitchFamily="34" charset="0"/>
              <a:buChar char="•"/>
            </a:pPr>
            <a:r>
              <a:rPr lang="it-IT" sz="2400">
                <a:latin typeface="Segoe Semibold" pitchFamily="34" charset="0"/>
              </a:rPr>
              <a:t>Preparazione di ambienti di test e </a:t>
            </a:r>
            <a:r>
              <a:rPr lang="it-IT" sz="2400" smtClean="0">
                <a:latin typeface="Segoe Semibold" pitchFamily="34" charset="0"/>
              </a:rPr>
              <a:t>lab</a:t>
            </a:r>
            <a:endParaRPr lang="it-IT" sz="2400">
              <a:latin typeface="Segoe Semibold" pitchFamily="34" charset="0"/>
            </a:endParaRPr>
          </a:p>
        </p:txBody>
      </p:sp>
      <p:sp>
        <p:nvSpPr>
          <p:cNvPr id="6" name="Rectangle 3"/>
          <p:cNvSpPr txBox="1">
            <a:spLocks noChangeArrowheads="1"/>
          </p:cNvSpPr>
          <p:nvPr/>
        </p:nvSpPr>
        <p:spPr>
          <a:xfrm>
            <a:off x="363390" y="1690990"/>
            <a:ext cx="8388350" cy="722102"/>
          </a:xfrm>
          <a:prstGeom prst="rect">
            <a:avLst/>
          </a:prstGeom>
          <a:ln>
            <a:solidFill>
              <a:schemeClr val="accent1"/>
            </a:solidFill>
          </a:ln>
          <a:scene3d>
            <a:camera prst="orthographicFront"/>
            <a:lightRig rig="threePt" dir="t"/>
          </a:scene3d>
          <a:sp3d>
            <a:bevelT/>
          </a:sp3d>
        </p:spPr>
        <p:txBody>
          <a:bodyPr>
            <a:normAutofit fontScale="70000" lnSpcReduction="20000"/>
          </a:bodyPr>
          <a:lstStyle>
            <a:lvl1pPr marL="396875" indent="-396875" algn="l" defTabSz="914363" rtl="0" eaLnBrk="1" latinLnBrk="0" hangingPunct="1">
              <a:lnSpc>
                <a:spcPct val="90000"/>
              </a:lnSpc>
              <a:spcBef>
                <a:spcPct val="20000"/>
              </a:spcBef>
              <a:buFontTx/>
              <a:buBlip>
                <a:blip r:embed="rId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Wingdings" pitchFamily="2" charset="2"/>
              <a:buNone/>
            </a:pPr>
            <a:r>
              <a:rPr lang="it-IT" smtClean="0"/>
              <a:t>“Supportiamo i Parner nella pianificazione e configurazione dei prodotti Microsoft presso i loro clienti”</a:t>
            </a:r>
            <a:endParaRPr lang="it-IT"/>
          </a:p>
        </p:txBody>
      </p:sp>
    </p:spTree>
    <p:extLst>
      <p:ext uri="{BB962C8B-B14F-4D97-AF65-F5344CB8AC3E}">
        <p14:creationId xmlns:p14="http://schemas.microsoft.com/office/powerpoint/2010/main" val="569624053"/>
      </p:ext>
    </p:extLst>
  </p:cSld>
  <p:clrMapOvr>
    <a:masterClrMapping/>
  </p:clrMapOvr>
  <p:transition xmlns:p14="http://schemas.microsoft.com/office/powerpoint/2010/mai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Sommario</a:t>
            </a:r>
            <a:endParaRPr lang="en-US" dirty="0"/>
          </a:p>
        </p:txBody>
      </p:sp>
      <p:sp>
        <p:nvSpPr>
          <p:cNvPr id="3" name="Text Placeholder 2"/>
          <p:cNvSpPr>
            <a:spLocks noGrp="1"/>
          </p:cNvSpPr>
          <p:nvPr>
            <p:ph type="body" sz="quarter" idx="10"/>
          </p:nvPr>
        </p:nvSpPr>
        <p:spPr>
          <a:xfrm>
            <a:off x="381000" y="1411552"/>
            <a:ext cx="8382000" cy="2068259"/>
          </a:xfrm>
        </p:spPr>
        <p:txBody>
          <a:bodyPr/>
          <a:lstStyle/>
          <a:p>
            <a:r>
              <a:rPr lang="it-IT" dirty="0" smtClean="0"/>
              <a:t>Software + Services</a:t>
            </a:r>
          </a:p>
          <a:p>
            <a:r>
              <a:rPr lang="it-IT" dirty="0" smtClean="0"/>
              <a:t>Suite BPOS</a:t>
            </a:r>
          </a:p>
          <a:p>
            <a:r>
              <a:rPr lang="it-IT" dirty="0" smtClean="0"/>
              <a:t>Sottoscrizione ed amministrazione</a:t>
            </a:r>
          </a:p>
          <a:p>
            <a:r>
              <a:rPr lang="it-IT" smtClean="0"/>
              <a:t>Strumenti software a corredo</a:t>
            </a:r>
          </a:p>
        </p:txBody>
      </p:sp>
    </p:spTree>
    <p:extLst>
      <p:ext uri="{BB962C8B-B14F-4D97-AF65-F5344CB8AC3E}">
        <p14:creationId xmlns:p14="http://schemas.microsoft.com/office/powerpoint/2010/main" val="833130440"/>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08012" y="304800"/>
            <a:ext cx="7924800" cy="3167523"/>
            <a:chOff x="608012" y="503306"/>
            <a:chExt cx="7924800" cy="3167523"/>
          </a:xfrm>
        </p:grpSpPr>
        <p:sp>
          <p:nvSpPr>
            <p:cNvPr id="4" name="Freeform 6"/>
            <p:cNvSpPr>
              <a:spLocks/>
            </p:cNvSpPr>
            <p:nvPr/>
          </p:nvSpPr>
          <p:spPr bwMode="auto">
            <a:xfrm>
              <a:off x="608012" y="609600"/>
              <a:ext cx="7924800" cy="3061229"/>
            </a:xfrm>
            <a:custGeom>
              <a:avLst/>
              <a:gdLst/>
              <a:ahLst/>
              <a:cxnLst>
                <a:cxn ang="0">
                  <a:pos x="3317" y="1287"/>
                </a:cxn>
                <a:cxn ang="0">
                  <a:pos x="4085" y="1388"/>
                </a:cxn>
                <a:cxn ang="0">
                  <a:pos x="4085" y="208"/>
                </a:cxn>
                <a:cxn ang="0">
                  <a:pos x="3877" y="0"/>
                </a:cxn>
                <a:cxn ang="0">
                  <a:pos x="208" y="0"/>
                </a:cxn>
                <a:cxn ang="0">
                  <a:pos x="0" y="208"/>
                </a:cxn>
                <a:cxn ang="0">
                  <a:pos x="0" y="1498"/>
                </a:cxn>
                <a:cxn ang="0">
                  <a:pos x="798" y="1623"/>
                </a:cxn>
                <a:cxn ang="0">
                  <a:pos x="3317" y="1287"/>
                </a:cxn>
              </a:cxnLst>
              <a:rect l="0" t="0" r="r" b="b"/>
              <a:pathLst>
                <a:path w="4085" h="1623">
                  <a:moveTo>
                    <a:pt x="3317" y="1287"/>
                  </a:moveTo>
                  <a:cubicBezTo>
                    <a:pt x="3643" y="1287"/>
                    <a:pt x="3914" y="1342"/>
                    <a:pt x="4085" y="1388"/>
                  </a:cubicBezTo>
                  <a:cubicBezTo>
                    <a:pt x="4085" y="208"/>
                    <a:pt x="4085" y="208"/>
                    <a:pt x="4085" y="208"/>
                  </a:cubicBezTo>
                  <a:cubicBezTo>
                    <a:pt x="4085" y="93"/>
                    <a:pt x="3992" y="0"/>
                    <a:pt x="3877" y="0"/>
                  </a:cubicBezTo>
                  <a:cubicBezTo>
                    <a:pt x="208" y="0"/>
                    <a:pt x="208" y="0"/>
                    <a:pt x="208" y="0"/>
                  </a:cubicBezTo>
                  <a:cubicBezTo>
                    <a:pt x="93" y="0"/>
                    <a:pt x="0" y="93"/>
                    <a:pt x="0" y="208"/>
                  </a:cubicBezTo>
                  <a:cubicBezTo>
                    <a:pt x="0" y="1498"/>
                    <a:pt x="0" y="1498"/>
                    <a:pt x="0" y="1498"/>
                  </a:cubicBezTo>
                  <a:cubicBezTo>
                    <a:pt x="157" y="1549"/>
                    <a:pt x="444" y="1623"/>
                    <a:pt x="798" y="1623"/>
                  </a:cubicBezTo>
                  <a:cubicBezTo>
                    <a:pt x="1538" y="1623"/>
                    <a:pt x="2569" y="1287"/>
                    <a:pt x="3317" y="1287"/>
                  </a:cubicBezTo>
                  <a:close/>
                </a:path>
              </a:pathLst>
            </a:custGeom>
            <a:gradFill flip="none" rotWithShape="1">
              <a:gsLst>
                <a:gs pos="0">
                  <a:srgbClr xmlns:mc="http://schemas.openxmlformats.org/markup-compatibility/2006" xmlns:a14="http://schemas.microsoft.com/office/drawing/2010/main" val="FFFFFF" mc:Ignorable=""/>
                </a:gs>
                <a:gs pos="9000">
                  <a:srgbClr xmlns:mc="http://schemas.openxmlformats.org/markup-compatibility/2006" xmlns:a14="http://schemas.microsoft.com/office/drawing/2010/main" val="FFFFFF" mc:Ignorable="">
                    <a:alpha val="36000"/>
                  </a:srgbClr>
                </a:gs>
                <a:gs pos="26000">
                  <a:srgbClr xmlns:mc="http://schemas.openxmlformats.org/markup-compatibility/2006" xmlns:a14="http://schemas.microsoft.com/office/drawing/2010/main" val="FFFEFB" mc:Ignorable="">
                    <a:alpha val="0"/>
                  </a:srgbClr>
                </a:gs>
                <a:gs pos="58000">
                  <a:srgbClr xmlns:mc="http://schemas.openxmlformats.org/markup-compatibility/2006" xmlns:a14="http://schemas.microsoft.com/office/drawing/2010/main" val="548127" mc:Ignorable="">
                    <a:alpha val="44706"/>
                  </a:srgbClr>
                </a:gs>
                <a:gs pos="100000">
                  <a:srgbClr xmlns:mc="http://schemas.openxmlformats.org/markup-compatibility/2006" xmlns:a14="http://schemas.microsoft.com/office/drawing/2010/main" val="79BA38" mc:Ignorable=""/>
                </a:gs>
              </a:gsLst>
              <a:path path="circle">
                <a:fillToRect t="100000" r="100000"/>
              </a:path>
              <a:tileRect l="-100000" b="-100000"/>
            </a:gradFill>
            <a:ln w="12700" cap="flat" cmpd="sng" algn="ctr">
              <a:solidFill>
                <a:srgbClr xmlns:mc="http://schemas.openxmlformats.org/markup-compatibility/2006" xmlns:a14="http://schemas.microsoft.com/office/drawing/2010/main" val="79BA38" mc:Ignorable="">
                  <a:alpha val="64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lnSpc>
                  <a:spcPct val="70000"/>
                </a:lnSpc>
                <a:defRPr/>
              </a:pPr>
              <a:endParaRPr lang="en-US" kern="0" dirty="0" smtClean="0">
                <a:solidFill>
                  <a:sysClr val="windowText" lastClr="000000"/>
                </a:solidFill>
              </a:endParaRPr>
            </a:p>
          </p:txBody>
        </p:sp>
        <p:pic>
          <p:nvPicPr>
            <p:cNvPr id="5" name="Picture 2"/>
            <p:cNvPicPr>
              <a:picLocks noChangeAspect="1" noChangeArrowheads="1"/>
            </p:cNvPicPr>
            <p:nvPr/>
          </p:nvPicPr>
          <p:blipFill>
            <a:blip r:embed="rId3" cstate="print"/>
            <a:srcRect t="6277" r="6330"/>
            <a:stretch>
              <a:fillRect/>
            </a:stretch>
          </p:blipFill>
          <p:spPr bwMode="auto">
            <a:xfrm>
              <a:off x="4418012" y="838200"/>
              <a:ext cx="3956368" cy="2560032"/>
            </a:xfrm>
            <a:prstGeom prst="rect">
              <a:avLst/>
            </a:prstGeom>
            <a:noFill/>
            <a:ln w="9525">
              <a:noFill/>
              <a:miter lim="800000"/>
              <a:headEnd/>
              <a:tailEnd/>
            </a:ln>
            <a:effectLst/>
          </p:spPr>
        </p:pic>
        <p:grpSp>
          <p:nvGrpSpPr>
            <p:cNvPr id="6" name="Group 205"/>
            <p:cNvGrpSpPr>
              <a:grpSpLocks/>
            </p:cNvGrpSpPr>
            <p:nvPr/>
          </p:nvGrpSpPr>
          <p:grpSpPr bwMode="auto">
            <a:xfrm rot="676981">
              <a:off x="4575567" y="503306"/>
              <a:ext cx="2209813" cy="1828803"/>
              <a:chOff x="1206" y="-2"/>
              <a:chExt cx="5266" cy="4330"/>
            </a:xfrm>
            <a:gradFill flip="none" rotWithShape="1">
              <a:gsLst>
                <a:gs pos="2000">
                  <a:srgbClr xmlns:mc="http://schemas.openxmlformats.org/markup-compatibility/2006" xmlns:a14="http://schemas.microsoft.com/office/drawing/2010/main" val="FFFFFF" mc:Ignorable="">
                    <a:alpha val="0"/>
                  </a:srgbClr>
                </a:gs>
                <a:gs pos="48000">
                  <a:srgbClr xmlns:mc="http://schemas.openxmlformats.org/markup-compatibility/2006" xmlns:a14="http://schemas.microsoft.com/office/drawing/2010/main" val="FFFFFF" mc:Ignorable="">
                    <a:alpha val="59000"/>
                  </a:srgbClr>
                </a:gs>
                <a:gs pos="100000">
                  <a:srgbClr xmlns:mc="http://schemas.openxmlformats.org/markup-compatibility/2006" xmlns:a14="http://schemas.microsoft.com/office/drawing/2010/main" val="FFFFFF" mc:Ignorable="">
                    <a:alpha val="0"/>
                  </a:srgbClr>
                </a:gs>
              </a:gsLst>
              <a:lin ang="6000000" scaled="0"/>
              <a:tileRect/>
            </a:gradFill>
          </p:grpSpPr>
          <p:sp>
            <p:nvSpPr>
              <p:cNvPr id="7" name="Freeform 5"/>
              <p:cNvSpPr>
                <a:spLocks noEditPoints="1"/>
              </p:cNvSpPr>
              <p:nvPr/>
            </p:nvSpPr>
            <p:spPr bwMode="auto">
              <a:xfrm>
                <a:off x="2412" y="1220"/>
                <a:ext cx="226" cy="576"/>
              </a:xfrm>
              <a:custGeom>
                <a:avLst/>
                <a:gdLst/>
                <a:ahLst/>
                <a:cxnLst>
                  <a:cxn ang="0">
                    <a:pos x="107" y="103"/>
                  </a:cxn>
                  <a:cxn ang="0">
                    <a:pos x="42" y="269"/>
                  </a:cxn>
                  <a:cxn ang="0">
                    <a:pos x="8" y="191"/>
                  </a:cxn>
                  <a:cxn ang="0">
                    <a:pos x="72" y="26"/>
                  </a:cxn>
                  <a:cxn ang="0">
                    <a:pos x="107" y="103"/>
                  </a:cxn>
                  <a:cxn ang="0">
                    <a:pos x="28" y="174"/>
                  </a:cxn>
                  <a:cxn ang="0">
                    <a:pos x="46" y="244"/>
                  </a:cxn>
                  <a:cxn ang="0">
                    <a:pos x="87" y="121"/>
                  </a:cxn>
                  <a:cxn ang="0">
                    <a:pos x="68" y="52"/>
                  </a:cxn>
                  <a:cxn ang="0">
                    <a:pos x="28" y="174"/>
                  </a:cxn>
                </a:cxnLst>
                <a:rect l="0" t="0" r="r" b="b"/>
                <a:pathLst>
                  <a:path w="115" h="293">
                    <a:moveTo>
                      <a:pt x="107" y="103"/>
                    </a:moveTo>
                    <a:cubicBezTo>
                      <a:pt x="97" y="182"/>
                      <a:pt x="74" y="241"/>
                      <a:pt x="42" y="269"/>
                    </a:cubicBezTo>
                    <a:cubicBezTo>
                      <a:pt x="14" y="293"/>
                      <a:pt x="0" y="267"/>
                      <a:pt x="8" y="191"/>
                    </a:cubicBezTo>
                    <a:cubicBezTo>
                      <a:pt x="17" y="113"/>
                      <a:pt x="43" y="52"/>
                      <a:pt x="72" y="26"/>
                    </a:cubicBezTo>
                    <a:cubicBezTo>
                      <a:pt x="103" y="0"/>
                      <a:pt x="115" y="29"/>
                      <a:pt x="107" y="103"/>
                    </a:cubicBezTo>
                    <a:close/>
                    <a:moveTo>
                      <a:pt x="28" y="174"/>
                    </a:moveTo>
                    <a:cubicBezTo>
                      <a:pt x="21" y="235"/>
                      <a:pt x="28" y="259"/>
                      <a:pt x="46" y="244"/>
                    </a:cubicBezTo>
                    <a:cubicBezTo>
                      <a:pt x="66" y="226"/>
                      <a:pt x="80" y="181"/>
                      <a:pt x="87" y="121"/>
                    </a:cubicBezTo>
                    <a:cubicBezTo>
                      <a:pt x="93" y="64"/>
                      <a:pt x="89" y="34"/>
                      <a:pt x="68" y="52"/>
                    </a:cubicBezTo>
                    <a:cubicBezTo>
                      <a:pt x="51" y="67"/>
                      <a:pt x="35" y="111"/>
                      <a:pt x="28" y="17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noEditPoints="1"/>
              </p:cNvSpPr>
              <p:nvPr/>
            </p:nvSpPr>
            <p:spPr bwMode="auto">
              <a:xfrm>
                <a:off x="2636" y="1045"/>
                <a:ext cx="234" cy="564"/>
              </a:xfrm>
              <a:custGeom>
                <a:avLst/>
                <a:gdLst/>
                <a:ahLst/>
                <a:cxnLst>
                  <a:cxn ang="0">
                    <a:pos x="110" y="104"/>
                  </a:cxn>
                  <a:cxn ang="0">
                    <a:pos x="44" y="265"/>
                  </a:cxn>
                  <a:cxn ang="0">
                    <a:pos x="9" y="182"/>
                  </a:cxn>
                  <a:cxn ang="0">
                    <a:pos x="75" y="23"/>
                  </a:cxn>
                  <a:cxn ang="0">
                    <a:pos x="110" y="104"/>
                  </a:cxn>
                  <a:cxn ang="0">
                    <a:pos x="29" y="168"/>
                  </a:cxn>
                  <a:cxn ang="0">
                    <a:pos x="48" y="240"/>
                  </a:cxn>
                  <a:cxn ang="0">
                    <a:pos x="90" y="121"/>
                  </a:cxn>
                  <a:cxn ang="0">
                    <a:pos x="71" y="48"/>
                  </a:cxn>
                  <a:cxn ang="0">
                    <a:pos x="29" y="168"/>
                  </a:cxn>
                </a:cxnLst>
                <a:rect l="0" t="0" r="r" b="b"/>
                <a:pathLst>
                  <a:path w="119" h="287">
                    <a:moveTo>
                      <a:pt x="110" y="104"/>
                    </a:moveTo>
                    <a:cubicBezTo>
                      <a:pt x="101" y="183"/>
                      <a:pt x="77" y="241"/>
                      <a:pt x="44" y="265"/>
                    </a:cubicBezTo>
                    <a:cubicBezTo>
                      <a:pt x="15" y="287"/>
                      <a:pt x="0" y="259"/>
                      <a:pt x="9" y="182"/>
                    </a:cubicBezTo>
                    <a:cubicBezTo>
                      <a:pt x="18" y="104"/>
                      <a:pt x="44" y="46"/>
                      <a:pt x="75" y="23"/>
                    </a:cubicBezTo>
                    <a:cubicBezTo>
                      <a:pt x="106" y="0"/>
                      <a:pt x="119" y="30"/>
                      <a:pt x="110" y="104"/>
                    </a:cubicBezTo>
                    <a:close/>
                    <a:moveTo>
                      <a:pt x="29" y="168"/>
                    </a:moveTo>
                    <a:cubicBezTo>
                      <a:pt x="22" y="228"/>
                      <a:pt x="30" y="254"/>
                      <a:pt x="48" y="240"/>
                    </a:cubicBezTo>
                    <a:cubicBezTo>
                      <a:pt x="69" y="225"/>
                      <a:pt x="83" y="180"/>
                      <a:pt x="90" y="121"/>
                    </a:cubicBezTo>
                    <a:cubicBezTo>
                      <a:pt x="97" y="64"/>
                      <a:pt x="92" y="33"/>
                      <a:pt x="71" y="48"/>
                    </a:cubicBezTo>
                    <a:cubicBezTo>
                      <a:pt x="53" y="61"/>
                      <a:pt x="36" y="105"/>
                      <a:pt x="29" y="1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noEditPoints="1"/>
              </p:cNvSpPr>
              <p:nvPr/>
            </p:nvSpPr>
            <p:spPr bwMode="auto">
              <a:xfrm>
                <a:off x="2868" y="888"/>
                <a:ext cx="237" cy="554"/>
              </a:xfrm>
              <a:custGeom>
                <a:avLst/>
                <a:gdLst/>
                <a:ahLst/>
                <a:cxnLst>
                  <a:cxn ang="0">
                    <a:pos x="112" y="106"/>
                  </a:cxn>
                  <a:cxn ang="0">
                    <a:pos x="45" y="263"/>
                  </a:cxn>
                  <a:cxn ang="0">
                    <a:pos x="9" y="176"/>
                  </a:cxn>
                  <a:cxn ang="0">
                    <a:pos x="75" y="21"/>
                  </a:cxn>
                  <a:cxn ang="0">
                    <a:pos x="112" y="106"/>
                  </a:cxn>
                  <a:cxn ang="0">
                    <a:pos x="29" y="163"/>
                  </a:cxn>
                  <a:cxn ang="0">
                    <a:pos x="49" y="238"/>
                  </a:cxn>
                  <a:cxn ang="0">
                    <a:pos x="91" y="121"/>
                  </a:cxn>
                  <a:cxn ang="0">
                    <a:pos x="71" y="46"/>
                  </a:cxn>
                  <a:cxn ang="0">
                    <a:pos x="29" y="163"/>
                  </a:cxn>
                </a:cxnLst>
                <a:rect l="0" t="0" r="r" b="b"/>
                <a:pathLst>
                  <a:path w="121" h="282">
                    <a:moveTo>
                      <a:pt x="112" y="106"/>
                    </a:moveTo>
                    <a:cubicBezTo>
                      <a:pt x="103" y="185"/>
                      <a:pt x="79" y="241"/>
                      <a:pt x="45" y="263"/>
                    </a:cubicBezTo>
                    <a:cubicBezTo>
                      <a:pt x="15" y="282"/>
                      <a:pt x="0" y="253"/>
                      <a:pt x="9" y="176"/>
                    </a:cubicBezTo>
                    <a:cubicBezTo>
                      <a:pt x="18" y="98"/>
                      <a:pt x="45" y="41"/>
                      <a:pt x="75" y="21"/>
                    </a:cubicBezTo>
                    <a:cubicBezTo>
                      <a:pt x="107" y="0"/>
                      <a:pt x="121" y="32"/>
                      <a:pt x="112" y="106"/>
                    </a:cubicBezTo>
                    <a:close/>
                    <a:moveTo>
                      <a:pt x="29" y="163"/>
                    </a:moveTo>
                    <a:cubicBezTo>
                      <a:pt x="22" y="224"/>
                      <a:pt x="30" y="250"/>
                      <a:pt x="49" y="238"/>
                    </a:cubicBezTo>
                    <a:cubicBezTo>
                      <a:pt x="70" y="224"/>
                      <a:pt x="84" y="180"/>
                      <a:pt x="91" y="121"/>
                    </a:cubicBezTo>
                    <a:cubicBezTo>
                      <a:pt x="98" y="63"/>
                      <a:pt x="93" y="32"/>
                      <a:pt x="71" y="46"/>
                    </a:cubicBezTo>
                    <a:cubicBezTo>
                      <a:pt x="54" y="58"/>
                      <a:pt x="37" y="100"/>
                      <a:pt x="29" y="16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172" y="774"/>
                <a:ext cx="106" cy="479"/>
              </a:xfrm>
              <a:custGeom>
                <a:avLst/>
                <a:gdLst/>
                <a:ahLst/>
                <a:cxnLst>
                  <a:cxn ang="0">
                    <a:pos x="61" y="81"/>
                  </a:cxn>
                  <a:cxn ang="0">
                    <a:pos x="59" y="83"/>
                  </a:cxn>
                  <a:cxn ang="0">
                    <a:pos x="2" y="155"/>
                  </a:cxn>
                  <a:cxn ang="0">
                    <a:pos x="0" y="112"/>
                  </a:cxn>
                  <a:cxn ang="0">
                    <a:pos x="71" y="22"/>
                  </a:cxn>
                  <a:cxn ang="0">
                    <a:pos x="106" y="0"/>
                  </a:cxn>
                  <a:cxn ang="0">
                    <a:pos x="53" y="458"/>
                  </a:cxn>
                  <a:cxn ang="0">
                    <a:pos x="14" y="479"/>
                  </a:cxn>
                  <a:cxn ang="0">
                    <a:pos x="61" y="81"/>
                  </a:cxn>
                </a:cxnLst>
                <a:rect l="0" t="0" r="r" b="b"/>
                <a:pathLst>
                  <a:path w="106" h="479">
                    <a:moveTo>
                      <a:pt x="61" y="81"/>
                    </a:moveTo>
                    <a:lnTo>
                      <a:pt x="59" y="83"/>
                    </a:lnTo>
                    <a:lnTo>
                      <a:pt x="2" y="155"/>
                    </a:lnTo>
                    <a:lnTo>
                      <a:pt x="0" y="112"/>
                    </a:lnTo>
                    <a:lnTo>
                      <a:pt x="71" y="22"/>
                    </a:lnTo>
                    <a:lnTo>
                      <a:pt x="106" y="0"/>
                    </a:lnTo>
                    <a:lnTo>
                      <a:pt x="53" y="458"/>
                    </a:lnTo>
                    <a:lnTo>
                      <a:pt x="14" y="479"/>
                    </a:lnTo>
                    <a:lnTo>
                      <a:pt x="61" y="8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noEditPoints="1"/>
              </p:cNvSpPr>
              <p:nvPr/>
            </p:nvSpPr>
            <p:spPr bwMode="auto">
              <a:xfrm>
                <a:off x="3341" y="617"/>
                <a:ext cx="238" cy="540"/>
              </a:xfrm>
              <a:custGeom>
                <a:avLst/>
                <a:gdLst/>
                <a:ahLst/>
                <a:cxnLst>
                  <a:cxn ang="0">
                    <a:pos x="112" y="107"/>
                  </a:cxn>
                  <a:cxn ang="0">
                    <a:pos x="45" y="259"/>
                  </a:cxn>
                  <a:cxn ang="0">
                    <a:pos x="8" y="166"/>
                  </a:cxn>
                  <a:cxn ang="0">
                    <a:pos x="75" y="17"/>
                  </a:cxn>
                  <a:cxn ang="0">
                    <a:pos x="112" y="107"/>
                  </a:cxn>
                  <a:cxn ang="0">
                    <a:pos x="29" y="155"/>
                  </a:cxn>
                  <a:cxn ang="0">
                    <a:pos x="49" y="234"/>
                  </a:cxn>
                  <a:cxn ang="0">
                    <a:pos x="91" y="120"/>
                  </a:cxn>
                  <a:cxn ang="0">
                    <a:pos x="71" y="42"/>
                  </a:cxn>
                  <a:cxn ang="0">
                    <a:pos x="29" y="155"/>
                  </a:cxn>
                </a:cxnLst>
                <a:rect l="0" t="0" r="r" b="b"/>
                <a:pathLst>
                  <a:path w="121" h="275">
                    <a:moveTo>
                      <a:pt x="112" y="107"/>
                    </a:moveTo>
                    <a:cubicBezTo>
                      <a:pt x="103" y="187"/>
                      <a:pt x="79" y="240"/>
                      <a:pt x="45" y="259"/>
                    </a:cubicBezTo>
                    <a:cubicBezTo>
                      <a:pt x="15" y="275"/>
                      <a:pt x="0" y="243"/>
                      <a:pt x="8" y="166"/>
                    </a:cubicBezTo>
                    <a:cubicBezTo>
                      <a:pt x="17" y="88"/>
                      <a:pt x="44" y="33"/>
                      <a:pt x="75" y="17"/>
                    </a:cubicBezTo>
                    <a:cubicBezTo>
                      <a:pt x="107" y="0"/>
                      <a:pt x="121" y="33"/>
                      <a:pt x="112" y="107"/>
                    </a:cubicBezTo>
                    <a:close/>
                    <a:moveTo>
                      <a:pt x="29" y="155"/>
                    </a:moveTo>
                    <a:cubicBezTo>
                      <a:pt x="22" y="216"/>
                      <a:pt x="30" y="244"/>
                      <a:pt x="49" y="234"/>
                    </a:cubicBezTo>
                    <a:cubicBezTo>
                      <a:pt x="70" y="222"/>
                      <a:pt x="84" y="179"/>
                      <a:pt x="91" y="120"/>
                    </a:cubicBezTo>
                    <a:cubicBezTo>
                      <a:pt x="98" y="63"/>
                      <a:pt x="93" y="30"/>
                      <a:pt x="71" y="42"/>
                    </a:cubicBezTo>
                    <a:cubicBezTo>
                      <a:pt x="53" y="52"/>
                      <a:pt x="36" y="92"/>
                      <a:pt x="29" y="1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3645" y="523"/>
                <a:ext cx="109" cy="477"/>
              </a:xfrm>
              <a:custGeom>
                <a:avLst/>
                <a:gdLst/>
                <a:ahLst/>
                <a:cxnLst>
                  <a:cxn ang="0">
                    <a:pos x="61" y="78"/>
                  </a:cxn>
                  <a:cxn ang="0">
                    <a:pos x="61" y="78"/>
                  </a:cxn>
                  <a:cxn ang="0">
                    <a:pos x="4" y="147"/>
                  </a:cxn>
                  <a:cxn ang="0">
                    <a:pos x="0" y="104"/>
                  </a:cxn>
                  <a:cxn ang="0">
                    <a:pos x="73" y="17"/>
                  </a:cxn>
                  <a:cxn ang="0">
                    <a:pos x="109" y="0"/>
                  </a:cxn>
                  <a:cxn ang="0">
                    <a:pos x="55" y="457"/>
                  </a:cxn>
                  <a:cxn ang="0">
                    <a:pos x="16" y="477"/>
                  </a:cxn>
                  <a:cxn ang="0">
                    <a:pos x="61" y="78"/>
                  </a:cxn>
                </a:cxnLst>
                <a:rect l="0" t="0" r="r" b="b"/>
                <a:pathLst>
                  <a:path w="109" h="477">
                    <a:moveTo>
                      <a:pt x="61" y="78"/>
                    </a:moveTo>
                    <a:lnTo>
                      <a:pt x="61" y="78"/>
                    </a:lnTo>
                    <a:lnTo>
                      <a:pt x="4" y="147"/>
                    </a:lnTo>
                    <a:lnTo>
                      <a:pt x="0" y="104"/>
                    </a:lnTo>
                    <a:lnTo>
                      <a:pt x="73" y="17"/>
                    </a:lnTo>
                    <a:lnTo>
                      <a:pt x="109" y="0"/>
                    </a:lnTo>
                    <a:lnTo>
                      <a:pt x="55" y="457"/>
                    </a:lnTo>
                    <a:lnTo>
                      <a:pt x="16" y="477"/>
                    </a:lnTo>
                    <a:lnTo>
                      <a:pt x="61"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noEditPoints="1"/>
              </p:cNvSpPr>
              <p:nvPr/>
            </p:nvSpPr>
            <p:spPr bwMode="auto">
              <a:xfrm>
                <a:off x="3814" y="391"/>
                <a:ext cx="238" cy="528"/>
              </a:xfrm>
              <a:custGeom>
                <a:avLst/>
                <a:gdLst/>
                <a:ahLst/>
                <a:cxnLst>
                  <a:cxn ang="0">
                    <a:pos x="113" y="110"/>
                  </a:cxn>
                  <a:cxn ang="0">
                    <a:pos x="45" y="256"/>
                  </a:cxn>
                  <a:cxn ang="0">
                    <a:pos x="9" y="159"/>
                  </a:cxn>
                  <a:cxn ang="0">
                    <a:pos x="76" y="14"/>
                  </a:cxn>
                  <a:cxn ang="0">
                    <a:pos x="113" y="110"/>
                  </a:cxn>
                  <a:cxn ang="0">
                    <a:pos x="29" y="150"/>
                  </a:cxn>
                  <a:cxn ang="0">
                    <a:pos x="49" y="231"/>
                  </a:cxn>
                  <a:cxn ang="0">
                    <a:pos x="92" y="120"/>
                  </a:cxn>
                  <a:cxn ang="0">
                    <a:pos x="72" y="39"/>
                  </a:cxn>
                  <a:cxn ang="0">
                    <a:pos x="29" y="150"/>
                  </a:cxn>
                </a:cxnLst>
                <a:rect l="0" t="0" r="r" b="b"/>
                <a:pathLst>
                  <a:path w="121" h="269">
                    <a:moveTo>
                      <a:pt x="113" y="110"/>
                    </a:moveTo>
                    <a:cubicBezTo>
                      <a:pt x="103" y="189"/>
                      <a:pt x="79" y="241"/>
                      <a:pt x="45" y="256"/>
                    </a:cubicBezTo>
                    <a:cubicBezTo>
                      <a:pt x="15" y="269"/>
                      <a:pt x="0" y="235"/>
                      <a:pt x="9" y="159"/>
                    </a:cubicBezTo>
                    <a:cubicBezTo>
                      <a:pt x="18" y="81"/>
                      <a:pt x="45" y="28"/>
                      <a:pt x="76" y="14"/>
                    </a:cubicBezTo>
                    <a:cubicBezTo>
                      <a:pt x="108" y="0"/>
                      <a:pt x="121" y="36"/>
                      <a:pt x="113" y="110"/>
                    </a:cubicBezTo>
                    <a:close/>
                    <a:moveTo>
                      <a:pt x="29" y="150"/>
                    </a:moveTo>
                    <a:cubicBezTo>
                      <a:pt x="22" y="210"/>
                      <a:pt x="30" y="239"/>
                      <a:pt x="49" y="231"/>
                    </a:cubicBezTo>
                    <a:cubicBezTo>
                      <a:pt x="70" y="222"/>
                      <a:pt x="85" y="180"/>
                      <a:pt x="92" y="120"/>
                    </a:cubicBezTo>
                    <a:cubicBezTo>
                      <a:pt x="98" y="63"/>
                      <a:pt x="93" y="30"/>
                      <a:pt x="72" y="39"/>
                    </a:cubicBezTo>
                    <a:cubicBezTo>
                      <a:pt x="54" y="47"/>
                      <a:pt x="37" y="87"/>
                      <a:pt x="29" y="15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4115" y="346"/>
                <a:ext cx="100" cy="446"/>
              </a:xfrm>
              <a:custGeom>
                <a:avLst/>
                <a:gdLst/>
                <a:ahLst/>
                <a:cxnLst>
                  <a:cxn ang="0">
                    <a:pos x="57" y="69"/>
                  </a:cxn>
                  <a:cxn ang="0">
                    <a:pos x="55" y="69"/>
                  </a:cxn>
                  <a:cxn ang="0">
                    <a:pos x="2" y="129"/>
                  </a:cxn>
                  <a:cxn ang="0">
                    <a:pos x="0" y="88"/>
                  </a:cxn>
                  <a:cxn ang="0">
                    <a:pos x="67" y="12"/>
                  </a:cxn>
                  <a:cxn ang="0">
                    <a:pos x="100" y="0"/>
                  </a:cxn>
                  <a:cxn ang="0">
                    <a:pos x="49" y="430"/>
                  </a:cxn>
                  <a:cxn ang="0">
                    <a:pos x="12" y="446"/>
                  </a:cxn>
                  <a:cxn ang="0">
                    <a:pos x="57" y="69"/>
                  </a:cxn>
                </a:cxnLst>
                <a:rect l="0" t="0" r="r" b="b"/>
                <a:pathLst>
                  <a:path w="100" h="446">
                    <a:moveTo>
                      <a:pt x="57" y="69"/>
                    </a:moveTo>
                    <a:lnTo>
                      <a:pt x="55" y="69"/>
                    </a:lnTo>
                    <a:lnTo>
                      <a:pt x="2" y="129"/>
                    </a:lnTo>
                    <a:lnTo>
                      <a:pt x="0" y="88"/>
                    </a:lnTo>
                    <a:lnTo>
                      <a:pt x="67" y="12"/>
                    </a:lnTo>
                    <a:lnTo>
                      <a:pt x="100" y="0"/>
                    </a:lnTo>
                    <a:lnTo>
                      <a:pt x="49" y="430"/>
                    </a:lnTo>
                    <a:lnTo>
                      <a:pt x="12" y="446"/>
                    </a:lnTo>
                    <a:lnTo>
                      <a:pt x="57" y="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noEditPoints="1"/>
              </p:cNvSpPr>
              <p:nvPr/>
            </p:nvSpPr>
            <p:spPr bwMode="auto">
              <a:xfrm>
                <a:off x="4272" y="244"/>
                <a:ext cx="224" cy="487"/>
              </a:xfrm>
              <a:custGeom>
                <a:avLst/>
                <a:gdLst/>
                <a:ahLst/>
                <a:cxnLst>
                  <a:cxn ang="0">
                    <a:pos x="106" y="105"/>
                  </a:cxn>
                  <a:cxn ang="0">
                    <a:pos x="42" y="238"/>
                  </a:cxn>
                  <a:cxn ang="0">
                    <a:pos x="8" y="142"/>
                  </a:cxn>
                  <a:cxn ang="0">
                    <a:pos x="71" y="10"/>
                  </a:cxn>
                  <a:cxn ang="0">
                    <a:pos x="106" y="105"/>
                  </a:cxn>
                  <a:cxn ang="0">
                    <a:pos x="28" y="136"/>
                  </a:cxn>
                  <a:cxn ang="0">
                    <a:pos x="46" y="215"/>
                  </a:cxn>
                  <a:cxn ang="0">
                    <a:pos x="86" y="113"/>
                  </a:cxn>
                  <a:cxn ang="0">
                    <a:pos x="67" y="34"/>
                  </a:cxn>
                  <a:cxn ang="0">
                    <a:pos x="28" y="136"/>
                  </a:cxn>
                </a:cxnLst>
                <a:rect l="0" t="0" r="r" b="b"/>
                <a:pathLst>
                  <a:path w="114" h="248">
                    <a:moveTo>
                      <a:pt x="106" y="105"/>
                    </a:moveTo>
                    <a:cubicBezTo>
                      <a:pt x="97" y="179"/>
                      <a:pt x="74" y="227"/>
                      <a:pt x="42" y="238"/>
                    </a:cubicBezTo>
                    <a:cubicBezTo>
                      <a:pt x="14" y="248"/>
                      <a:pt x="0" y="215"/>
                      <a:pt x="8" y="142"/>
                    </a:cubicBezTo>
                    <a:cubicBezTo>
                      <a:pt x="17" y="69"/>
                      <a:pt x="42" y="21"/>
                      <a:pt x="71" y="10"/>
                    </a:cubicBezTo>
                    <a:cubicBezTo>
                      <a:pt x="101" y="0"/>
                      <a:pt x="114" y="35"/>
                      <a:pt x="106" y="105"/>
                    </a:cubicBezTo>
                    <a:close/>
                    <a:moveTo>
                      <a:pt x="28" y="136"/>
                    </a:moveTo>
                    <a:cubicBezTo>
                      <a:pt x="21" y="193"/>
                      <a:pt x="29" y="221"/>
                      <a:pt x="46" y="215"/>
                    </a:cubicBezTo>
                    <a:cubicBezTo>
                      <a:pt x="66" y="208"/>
                      <a:pt x="80" y="169"/>
                      <a:pt x="86" y="113"/>
                    </a:cubicBezTo>
                    <a:cubicBezTo>
                      <a:pt x="92" y="59"/>
                      <a:pt x="87" y="27"/>
                      <a:pt x="67" y="34"/>
                    </a:cubicBezTo>
                    <a:cubicBezTo>
                      <a:pt x="50" y="40"/>
                      <a:pt x="34" y="76"/>
                      <a:pt x="28" y="1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4559" y="189"/>
                <a:ext cx="98" cy="444"/>
              </a:xfrm>
              <a:custGeom>
                <a:avLst/>
                <a:gdLst/>
                <a:ahLst/>
                <a:cxnLst>
                  <a:cxn ang="0">
                    <a:pos x="55" y="66"/>
                  </a:cxn>
                  <a:cxn ang="0">
                    <a:pos x="55" y="66"/>
                  </a:cxn>
                  <a:cxn ang="0">
                    <a:pos x="2" y="121"/>
                  </a:cxn>
                  <a:cxn ang="0">
                    <a:pos x="0" y="80"/>
                  </a:cxn>
                  <a:cxn ang="0">
                    <a:pos x="67" y="9"/>
                  </a:cxn>
                  <a:cxn ang="0">
                    <a:pos x="98" y="0"/>
                  </a:cxn>
                  <a:cxn ang="0">
                    <a:pos x="49" y="432"/>
                  </a:cxn>
                  <a:cxn ang="0">
                    <a:pos x="12" y="444"/>
                  </a:cxn>
                  <a:cxn ang="0">
                    <a:pos x="55" y="66"/>
                  </a:cxn>
                </a:cxnLst>
                <a:rect l="0" t="0" r="r" b="b"/>
                <a:pathLst>
                  <a:path w="98" h="444">
                    <a:moveTo>
                      <a:pt x="55" y="66"/>
                    </a:moveTo>
                    <a:lnTo>
                      <a:pt x="55" y="66"/>
                    </a:lnTo>
                    <a:lnTo>
                      <a:pt x="2" y="121"/>
                    </a:lnTo>
                    <a:lnTo>
                      <a:pt x="0" y="80"/>
                    </a:lnTo>
                    <a:lnTo>
                      <a:pt x="67" y="9"/>
                    </a:lnTo>
                    <a:lnTo>
                      <a:pt x="98" y="0"/>
                    </a:lnTo>
                    <a:lnTo>
                      <a:pt x="49" y="432"/>
                    </a:lnTo>
                    <a:lnTo>
                      <a:pt x="12" y="444"/>
                    </a:lnTo>
                    <a:lnTo>
                      <a:pt x="55" y="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4777" y="126"/>
                <a:ext cx="98" cy="442"/>
              </a:xfrm>
              <a:custGeom>
                <a:avLst/>
                <a:gdLst/>
                <a:ahLst/>
                <a:cxnLst>
                  <a:cxn ang="0">
                    <a:pos x="57" y="65"/>
                  </a:cxn>
                  <a:cxn ang="0">
                    <a:pos x="55" y="65"/>
                  </a:cxn>
                  <a:cxn ang="0">
                    <a:pos x="4" y="118"/>
                  </a:cxn>
                  <a:cxn ang="0">
                    <a:pos x="0" y="74"/>
                  </a:cxn>
                  <a:cxn ang="0">
                    <a:pos x="67" y="8"/>
                  </a:cxn>
                  <a:cxn ang="0">
                    <a:pos x="98" y="0"/>
                  </a:cxn>
                  <a:cxn ang="0">
                    <a:pos x="49" y="432"/>
                  </a:cxn>
                  <a:cxn ang="0">
                    <a:pos x="14" y="442"/>
                  </a:cxn>
                  <a:cxn ang="0">
                    <a:pos x="57" y="65"/>
                  </a:cxn>
                </a:cxnLst>
                <a:rect l="0" t="0" r="r" b="b"/>
                <a:pathLst>
                  <a:path w="98" h="442">
                    <a:moveTo>
                      <a:pt x="57" y="65"/>
                    </a:moveTo>
                    <a:lnTo>
                      <a:pt x="55" y="65"/>
                    </a:lnTo>
                    <a:lnTo>
                      <a:pt x="4" y="118"/>
                    </a:lnTo>
                    <a:lnTo>
                      <a:pt x="0" y="74"/>
                    </a:lnTo>
                    <a:lnTo>
                      <a:pt x="67" y="8"/>
                    </a:lnTo>
                    <a:lnTo>
                      <a:pt x="98" y="0"/>
                    </a:lnTo>
                    <a:lnTo>
                      <a:pt x="49" y="432"/>
                    </a:lnTo>
                    <a:lnTo>
                      <a:pt x="14" y="442"/>
                    </a:lnTo>
                    <a:lnTo>
                      <a:pt x="57" y="6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noEditPoints="1"/>
              </p:cNvSpPr>
              <p:nvPr/>
            </p:nvSpPr>
            <p:spPr bwMode="auto">
              <a:xfrm>
                <a:off x="4932" y="59"/>
                <a:ext cx="216" cy="471"/>
              </a:xfrm>
              <a:custGeom>
                <a:avLst/>
                <a:gdLst/>
                <a:ahLst/>
                <a:cxnLst>
                  <a:cxn ang="0">
                    <a:pos x="102" y="108"/>
                  </a:cxn>
                  <a:cxn ang="0">
                    <a:pos x="41" y="234"/>
                  </a:cxn>
                  <a:cxn ang="0">
                    <a:pos x="8" y="131"/>
                  </a:cxn>
                  <a:cxn ang="0">
                    <a:pos x="69" y="7"/>
                  </a:cxn>
                  <a:cxn ang="0">
                    <a:pos x="102" y="108"/>
                  </a:cxn>
                  <a:cxn ang="0">
                    <a:pos x="27" y="128"/>
                  </a:cxn>
                  <a:cxn ang="0">
                    <a:pos x="44" y="211"/>
                  </a:cxn>
                  <a:cxn ang="0">
                    <a:pos x="83" y="113"/>
                  </a:cxn>
                  <a:cxn ang="0">
                    <a:pos x="66" y="30"/>
                  </a:cxn>
                  <a:cxn ang="0">
                    <a:pos x="27" y="128"/>
                  </a:cxn>
                </a:cxnLst>
                <a:rect l="0" t="0" r="r" b="b"/>
                <a:pathLst>
                  <a:path w="110" h="240">
                    <a:moveTo>
                      <a:pt x="102" y="108"/>
                    </a:moveTo>
                    <a:cubicBezTo>
                      <a:pt x="94" y="182"/>
                      <a:pt x="71" y="228"/>
                      <a:pt x="41" y="234"/>
                    </a:cubicBezTo>
                    <a:cubicBezTo>
                      <a:pt x="14" y="240"/>
                      <a:pt x="0" y="204"/>
                      <a:pt x="8" y="131"/>
                    </a:cubicBezTo>
                    <a:cubicBezTo>
                      <a:pt x="16" y="58"/>
                      <a:pt x="41" y="13"/>
                      <a:pt x="69" y="7"/>
                    </a:cubicBezTo>
                    <a:cubicBezTo>
                      <a:pt x="99" y="0"/>
                      <a:pt x="110" y="38"/>
                      <a:pt x="102" y="108"/>
                    </a:cubicBezTo>
                    <a:close/>
                    <a:moveTo>
                      <a:pt x="27" y="128"/>
                    </a:moveTo>
                    <a:cubicBezTo>
                      <a:pt x="20" y="185"/>
                      <a:pt x="27" y="215"/>
                      <a:pt x="44" y="211"/>
                    </a:cubicBezTo>
                    <a:cubicBezTo>
                      <a:pt x="64" y="207"/>
                      <a:pt x="77" y="169"/>
                      <a:pt x="83" y="113"/>
                    </a:cubicBezTo>
                    <a:cubicBezTo>
                      <a:pt x="90" y="59"/>
                      <a:pt x="85" y="26"/>
                      <a:pt x="66" y="30"/>
                    </a:cubicBezTo>
                    <a:cubicBezTo>
                      <a:pt x="49" y="34"/>
                      <a:pt x="33" y="68"/>
                      <a:pt x="27" y="1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5209" y="35"/>
                <a:ext cx="96" cy="436"/>
              </a:xfrm>
              <a:custGeom>
                <a:avLst/>
                <a:gdLst/>
                <a:ahLst/>
                <a:cxnLst>
                  <a:cxn ang="0">
                    <a:pos x="55" y="59"/>
                  </a:cxn>
                  <a:cxn ang="0">
                    <a:pos x="53" y="61"/>
                  </a:cxn>
                  <a:cxn ang="0">
                    <a:pos x="2" y="108"/>
                  </a:cxn>
                  <a:cxn ang="0">
                    <a:pos x="0" y="65"/>
                  </a:cxn>
                  <a:cxn ang="0">
                    <a:pos x="65" y="4"/>
                  </a:cxn>
                  <a:cxn ang="0">
                    <a:pos x="96" y="0"/>
                  </a:cxn>
                  <a:cxn ang="0">
                    <a:pos x="45" y="431"/>
                  </a:cxn>
                  <a:cxn ang="0">
                    <a:pos x="12" y="436"/>
                  </a:cxn>
                  <a:cxn ang="0">
                    <a:pos x="55" y="59"/>
                  </a:cxn>
                </a:cxnLst>
                <a:rect l="0" t="0" r="r" b="b"/>
                <a:pathLst>
                  <a:path w="96" h="436">
                    <a:moveTo>
                      <a:pt x="55" y="59"/>
                    </a:moveTo>
                    <a:lnTo>
                      <a:pt x="53" y="61"/>
                    </a:lnTo>
                    <a:lnTo>
                      <a:pt x="2" y="108"/>
                    </a:lnTo>
                    <a:lnTo>
                      <a:pt x="0" y="65"/>
                    </a:lnTo>
                    <a:lnTo>
                      <a:pt x="65" y="4"/>
                    </a:lnTo>
                    <a:lnTo>
                      <a:pt x="96" y="0"/>
                    </a:lnTo>
                    <a:lnTo>
                      <a:pt x="45" y="431"/>
                    </a:lnTo>
                    <a:lnTo>
                      <a:pt x="12" y="436"/>
                    </a:lnTo>
                    <a:lnTo>
                      <a:pt x="55"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8"/>
              <p:cNvSpPr>
                <a:spLocks/>
              </p:cNvSpPr>
              <p:nvPr/>
            </p:nvSpPr>
            <p:spPr bwMode="auto">
              <a:xfrm>
                <a:off x="5421" y="12"/>
                <a:ext cx="92" cy="434"/>
              </a:xfrm>
              <a:custGeom>
                <a:avLst/>
                <a:gdLst/>
                <a:ahLst/>
                <a:cxnLst>
                  <a:cxn ang="0">
                    <a:pos x="51" y="57"/>
                  </a:cxn>
                  <a:cxn ang="0">
                    <a:pos x="51" y="57"/>
                  </a:cxn>
                  <a:cxn ang="0">
                    <a:pos x="0" y="102"/>
                  </a:cxn>
                  <a:cxn ang="0">
                    <a:pos x="0" y="57"/>
                  </a:cxn>
                  <a:cxn ang="0">
                    <a:pos x="63" y="2"/>
                  </a:cxn>
                  <a:cxn ang="0">
                    <a:pos x="92" y="0"/>
                  </a:cxn>
                  <a:cxn ang="0">
                    <a:pos x="41" y="430"/>
                  </a:cxn>
                  <a:cxn ang="0">
                    <a:pos x="8" y="434"/>
                  </a:cxn>
                  <a:cxn ang="0">
                    <a:pos x="51" y="57"/>
                  </a:cxn>
                </a:cxnLst>
                <a:rect l="0" t="0" r="r" b="b"/>
                <a:pathLst>
                  <a:path w="92" h="434">
                    <a:moveTo>
                      <a:pt x="51" y="57"/>
                    </a:moveTo>
                    <a:lnTo>
                      <a:pt x="51" y="57"/>
                    </a:lnTo>
                    <a:lnTo>
                      <a:pt x="0" y="102"/>
                    </a:lnTo>
                    <a:lnTo>
                      <a:pt x="0" y="57"/>
                    </a:lnTo>
                    <a:lnTo>
                      <a:pt x="63" y="2"/>
                    </a:lnTo>
                    <a:lnTo>
                      <a:pt x="92" y="0"/>
                    </a:lnTo>
                    <a:lnTo>
                      <a:pt x="41" y="430"/>
                    </a:lnTo>
                    <a:lnTo>
                      <a:pt x="8" y="434"/>
                    </a:lnTo>
                    <a:lnTo>
                      <a:pt x="51"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9"/>
              <p:cNvSpPr>
                <a:spLocks noEditPoints="1"/>
              </p:cNvSpPr>
              <p:nvPr/>
            </p:nvSpPr>
            <p:spPr bwMode="auto">
              <a:xfrm>
                <a:off x="5564" y="-2"/>
                <a:ext cx="203" cy="446"/>
              </a:xfrm>
              <a:custGeom>
                <a:avLst/>
                <a:gdLst/>
                <a:ahLst/>
                <a:cxnLst>
                  <a:cxn ang="0">
                    <a:pos x="95" y="111"/>
                  </a:cxn>
                  <a:cxn ang="0">
                    <a:pos x="37" y="227"/>
                  </a:cxn>
                  <a:cxn ang="0">
                    <a:pos x="8" y="114"/>
                  </a:cxn>
                  <a:cxn ang="0">
                    <a:pos x="65" y="0"/>
                  </a:cxn>
                  <a:cxn ang="0">
                    <a:pos x="95" y="111"/>
                  </a:cxn>
                  <a:cxn ang="0">
                    <a:pos x="25" y="114"/>
                  </a:cxn>
                  <a:cxn ang="0">
                    <a:pos x="41" y="204"/>
                  </a:cxn>
                  <a:cxn ang="0">
                    <a:pos x="77" y="112"/>
                  </a:cxn>
                  <a:cxn ang="0">
                    <a:pos x="62" y="23"/>
                  </a:cxn>
                  <a:cxn ang="0">
                    <a:pos x="25" y="114"/>
                  </a:cxn>
                </a:cxnLst>
                <a:rect l="0" t="0" r="r" b="b"/>
                <a:pathLst>
                  <a:path w="103" h="227">
                    <a:moveTo>
                      <a:pt x="95" y="111"/>
                    </a:moveTo>
                    <a:cubicBezTo>
                      <a:pt x="86" y="186"/>
                      <a:pt x="65" y="227"/>
                      <a:pt x="37" y="227"/>
                    </a:cubicBezTo>
                    <a:cubicBezTo>
                      <a:pt x="12" y="227"/>
                      <a:pt x="0" y="186"/>
                      <a:pt x="8" y="114"/>
                    </a:cubicBezTo>
                    <a:cubicBezTo>
                      <a:pt x="16" y="40"/>
                      <a:pt x="39" y="0"/>
                      <a:pt x="65" y="0"/>
                    </a:cubicBezTo>
                    <a:cubicBezTo>
                      <a:pt x="93" y="0"/>
                      <a:pt x="103" y="41"/>
                      <a:pt x="95" y="111"/>
                    </a:cubicBezTo>
                    <a:close/>
                    <a:moveTo>
                      <a:pt x="25" y="114"/>
                    </a:moveTo>
                    <a:cubicBezTo>
                      <a:pt x="18" y="171"/>
                      <a:pt x="25" y="204"/>
                      <a:pt x="41" y="204"/>
                    </a:cubicBezTo>
                    <a:cubicBezTo>
                      <a:pt x="58" y="204"/>
                      <a:pt x="71" y="168"/>
                      <a:pt x="77" y="112"/>
                    </a:cubicBezTo>
                    <a:cubicBezTo>
                      <a:pt x="84" y="58"/>
                      <a:pt x="80" y="23"/>
                      <a:pt x="62" y="23"/>
                    </a:cubicBezTo>
                    <a:cubicBezTo>
                      <a:pt x="47" y="23"/>
                      <a:pt x="32" y="54"/>
                      <a:pt x="25"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0"/>
              <p:cNvSpPr>
                <a:spLocks/>
              </p:cNvSpPr>
              <p:nvPr/>
            </p:nvSpPr>
            <p:spPr bwMode="auto">
              <a:xfrm>
                <a:off x="5822" y="18"/>
                <a:ext cx="86" cy="434"/>
              </a:xfrm>
              <a:custGeom>
                <a:avLst/>
                <a:gdLst/>
                <a:ahLst/>
                <a:cxnLst>
                  <a:cxn ang="0">
                    <a:pos x="49" y="53"/>
                  </a:cxn>
                  <a:cxn ang="0">
                    <a:pos x="47" y="53"/>
                  </a:cxn>
                  <a:cxn ang="0">
                    <a:pos x="2" y="88"/>
                  </a:cxn>
                  <a:cxn ang="0">
                    <a:pos x="0" y="43"/>
                  </a:cxn>
                  <a:cxn ang="0">
                    <a:pos x="59" y="0"/>
                  </a:cxn>
                  <a:cxn ang="0">
                    <a:pos x="86" y="4"/>
                  </a:cxn>
                  <a:cxn ang="0">
                    <a:pos x="35" y="434"/>
                  </a:cxn>
                  <a:cxn ang="0">
                    <a:pos x="4" y="430"/>
                  </a:cxn>
                  <a:cxn ang="0">
                    <a:pos x="49" y="53"/>
                  </a:cxn>
                </a:cxnLst>
                <a:rect l="0" t="0" r="r" b="b"/>
                <a:pathLst>
                  <a:path w="86" h="434">
                    <a:moveTo>
                      <a:pt x="49" y="53"/>
                    </a:moveTo>
                    <a:lnTo>
                      <a:pt x="47" y="53"/>
                    </a:lnTo>
                    <a:lnTo>
                      <a:pt x="2" y="88"/>
                    </a:lnTo>
                    <a:lnTo>
                      <a:pt x="0" y="43"/>
                    </a:lnTo>
                    <a:lnTo>
                      <a:pt x="59" y="0"/>
                    </a:lnTo>
                    <a:lnTo>
                      <a:pt x="86" y="4"/>
                    </a:lnTo>
                    <a:lnTo>
                      <a:pt x="35" y="434"/>
                    </a:lnTo>
                    <a:lnTo>
                      <a:pt x="4" y="430"/>
                    </a:lnTo>
                    <a:lnTo>
                      <a:pt x="49"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1"/>
              <p:cNvSpPr>
                <a:spLocks noEditPoints="1"/>
              </p:cNvSpPr>
              <p:nvPr/>
            </p:nvSpPr>
            <p:spPr bwMode="auto">
              <a:xfrm>
                <a:off x="5949" y="37"/>
                <a:ext cx="181" cy="476"/>
              </a:xfrm>
              <a:custGeom>
                <a:avLst/>
                <a:gdLst/>
                <a:ahLst/>
                <a:cxnLst>
                  <a:cxn ang="0">
                    <a:pos x="84" y="131"/>
                  </a:cxn>
                  <a:cxn ang="0">
                    <a:pos x="32" y="234"/>
                  </a:cxn>
                  <a:cxn ang="0">
                    <a:pos x="8" y="109"/>
                  </a:cxn>
                  <a:cxn ang="0">
                    <a:pos x="60" y="8"/>
                  </a:cxn>
                  <a:cxn ang="0">
                    <a:pos x="84" y="131"/>
                  </a:cxn>
                  <a:cxn ang="0">
                    <a:pos x="23" y="114"/>
                  </a:cxn>
                  <a:cxn ang="0">
                    <a:pos x="35" y="211"/>
                  </a:cxn>
                  <a:cxn ang="0">
                    <a:pos x="69" y="127"/>
                  </a:cxn>
                  <a:cxn ang="0">
                    <a:pos x="56" y="30"/>
                  </a:cxn>
                  <a:cxn ang="0">
                    <a:pos x="23" y="114"/>
                  </a:cxn>
                </a:cxnLst>
                <a:rect l="0" t="0" r="r" b="b"/>
                <a:pathLst>
                  <a:path w="92" h="242">
                    <a:moveTo>
                      <a:pt x="84" y="131"/>
                    </a:moveTo>
                    <a:cubicBezTo>
                      <a:pt x="75" y="205"/>
                      <a:pt x="56" y="242"/>
                      <a:pt x="32" y="234"/>
                    </a:cubicBezTo>
                    <a:cubicBezTo>
                      <a:pt x="10" y="227"/>
                      <a:pt x="0" y="182"/>
                      <a:pt x="8" y="109"/>
                    </a:cubicBezTo>
                    <a:cubicBezTo>
                      <a:pt x="17" y="36"/>
                      <a:pt x="37" y="0"/>
                      <a:pt x="60" y="8"/>
                    </a:cubicBezTo>
                    <a:cubicBezTo>
                      <a:pt x="83" y="15"/>
                      <a:pt x="92" y="61"/>
                      <a:pt x="84" y="131"/>
                    </a:cubicBezTo>
                    <a:close/>
                    <a:moveTo>
                      <a:pt x="23" y="114"/>
                    </a:moveTo>
                    <a:cubicBezTo>
                      <a:pt x="16" y="172"/>
                      <a:pt x="22" y="207"/>
                      <a:pt x="35" y="211"/>
                    </a:cubicBezTo>
                    <a:cubicBezTo>
                      <a:pt x="51" y="216"/>
                      <a:pt x="62" y="183"/>
                      <a:pt x="69" y="127"/>
                    </a:cubicBezTo>
                    <a:cubicBezTo>
                      <a:pt x="75" y="73"/>
                      <a:pt x="72" y="35"/>
                      <a:pt x="56" y="30"/>
                    </a:cubicBezTo>
                    <a:cubicBezTo>
                      <a:pt x="43" y="26"/>
                      <a:pt x="30" y="55"/>
                      <a:pt x="23"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2"/>
              <p:cNvSpPr>
                <a:spLocks/>
              </p:cNvSpPr>
              <p:nvPr/>
            </p:nvSpPr>
            <p:spPr bwMode="auto">
              <a:xfrm>
                <a:off x="6171" y="126"/>
                <a:ext cx="77" cy="444"/>
              </a:xfrm>
              <a:custGeom>
                <a:avLst/>
                <a:gdLst/>
                <a:ahLst/>
                <a:cxnLst>
                  <a:cxn ang="0">
                    <a:pos x="46" y="53"/>
                  </a:cxn>
                  <a:cxn ang="0">
                    <a:pos x="44" y="53"/>
                  </a:cxn>
                  <a:cxn ang="0">
                    <a:pos x="6" y="74"/>
                  </a:cxn>
                  <a:cxn ang="0">
                    <a:pos x="6" y="27"/>
                  </a:cxn>
                  <a:cxn ang="0">
                    <a:pos x="53" y="0"/>
                  </a:cxn>
                  <a:cxn ang="0">
                    <a:pos x="77" y="13"/>
                  </a:cxn>
                  <a:cxn ang="0">
                    <a:pos x="26" y="444"/>
                  </a:cxn>
                  <a:cxn ang="0">
                    <a:pos x="0" y="430"/>
                  </a:cxn>
                  <a:cxn ang="0">
                    <a:pos x="46" y="53"/>
                  </a:cxn>
                </a:cxnLst>
                <a:rect l="0" t="0" r="r" b="b"/>
                <a:pathLst>
                  <a:path w="77" h="444">
                    <a:moveTo>
                      <a:pt x="46" y="53"/>
                    </a:moveTo>
                    <a:lnTo>
                      <a:pt x="44" y="53"/>
                    </a:lnTo>
                    <a:lnTo>
                      <a:pt x="6" y="74"/>
                    </a:lnTo>
                    <a:lnTo>
                      <a:pt x="6" y="27"/>
                    </a:lnTo>
                    <a:lnTo>
                      <a:pt x="53" y="0"/>
                    </a:lnTo>
                    <a:lnTo>
                      <a:pt x="77" y="13"/>
                    </a:lnTo>
                    <a:lnTo>
                      <a:pt x="26" y="444"/>
                    </a:lnTo>
                    <a:lnTo>
                      <a:pt x="0" y="430"/>
                    </a:lnTo>
                    <a:lnTo>
                      <a:pt x="46"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3"/>
              <p:cNvSpPr>
                <a:spLocks noEditPoints="1"/>
              </p:cNvSpPr>
              <p:nvPr/>
            </p:nvSpPr>
            <p:spPr bwMode="auto">
              <a:xfrm>
                <a:off x="6274" y="194"/>
                <a:ext cx="135" cy="513"/>
              </a:xfrm>
              <a:custGeom>
                <a:avLst/>
                <a:gdLst/>
                <a:ahLst/>
                <a:cxnLst>
                  <a:cxn ang="0">
                    <a:pos x="61" y="156"/>
                  </a:cxn>
                  <a:cxn ang="0">
                    <a:pos x="21" y="243"/>
                  </a:cxn>
                  <a:cxn ang="0">
                    <a:pos x="8" y="102"/>
                  </a:cxn>
                  <a:cxn ang="0">
                    <a:pos x="48" y="17"/>
                  </a:cxn>
                  <a:cxn ang="0">
                    <a:pos x="61" y="156"/>
                  </a:cxn>
                  <a:cxn ang="0">
                    <a:pos x="19" y="114"/>
                  </a:cxn>
                  <a:cxn ang="0">
                    <a:pos x="24" y="220"/>
                  </a:cxn>
                  <a:cxn ang="0">
                    <a:pos x="50" y="146"/>
                  </a:cxn>
                  <a:cxn ang="0">
                    <a:pos x="45" y="39"/>
                  </a:cxn>
                  <a:cxn ang="0">
                    <a:pos x="19" y="114"/>
                  </a:cxn>
                </a:cxnLst>
                <a:rect l="0" t="0" r="r" b="b"/>
                <a:pathLst>
                  <a:path w="69" h="261">
                    <a:moveTo>
                      <a:pt x="61" y="156"/>
                    </a:moveTo>
                    <a:cubicBezTo>
                      <a:pt x="52" y="230"/>
                      <a:pt x="38" y="261"/>
                      <a:pt x="21" y="243"/>
                    </a:cubicBezTo>
                    <a:cubicBezTo>
                      <a:pt x="6" y="226"/>
                      <a:pt x="0" y="175"/>
                      <a:pt x="8" y="102"/>
                    </a:cubicBezTo>
                    <a:cubicBezTo>
                      <a:pt x="17" y="29"/>
                      <a:pt x="33" y="0"/>
                      <a:pt x="48" y="17"/>
                    </a:cubicBezTo>
                    <a:cubicBezTo>
                      <a:pt x="65" y="34"/>
                      <a:pt x="69" y="86"/>
                      <a:pt x="61" y="156"/>
                    </a:cubicBezTo>
                    <a:close/>
                    <a:moveTo>
                      <a:pt x="19" y="114"/>
                    </a:moveTo>
                    <a:cubicBezTo>
                      <a:pt x="12" y="171"/>
                      <a:pt x="14" y="210"/>
                      <a:pt x="24" y="220"/>
                    </a:cubicBezTo>
                    <a:cubicBezTo>
                      <a:pt x="35" y="232"/>
                      <a:pt x="44" y="202"/>
                      <a:pt x="50" y="146"/>
                    </a:cubicBezTo>
                    <a:cubicBezTo>
                      <a:pt x="57" y="92"/>
                      <a:pt x="56" y="51"/>
                      <a:pt x="45" y="39"/>
                    </a:cubicBezTo>
                    <a:cubicBezTo>
                      <a:pt x="36" y="29"/>
                      <a:pt x="26" y="54"/>
                      <a:pt x="19" y="11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4"/>
              <p:cNvSpPr>
                <a:spLocks/>
              </p:cNvSpPr>
              <p:nvPr/>
            </p:nvSpPr>
            <p:spPr bwMode="auto">
              <a:xfrm>
                <a:off x="6405" y="387"/>
                <a:ext cx="59" cy="460"/>
              </a:xfrm>
              <a:custGeom>
                <a:avLst/>
                <a:gdLst/>
                <a:ahLst/>
                <a:cxnLst>
                  <a:cxn ang="0">
                    <a:pos x="43" y="53"/>
                  </a:cxn>
                  <a:cxn ang="0">
                    <a:pos x="43" y="51"/>
                  </a:cxn>
                  <a:cxn ang="0">
                    <a:pos x="26" y="49"/>
                  </a:cxn>
                  <a:cxn ang="0">
                    <a:pos x="30" y="0"/>
                  </a:cxn>
                  <a:cxn ang="0">
                    <a:pos x="51" y="2"/>
                  </a:cxn>
                  <a:cxn ang="0">
                    <a:pos x="59" y="29"/>
                  </a:cxn>
                  <a:cxn ang="0">
                    <a:pos x="8" y="460"/>
                  </a:cxn>
                  <a:cxn ang="0">
                    <a:pos x="0" y="428"/>
                  </a:cxn>
                  <a:cxn ang="0">
                    <a:pos x="43" y="53"/>
                  </a:cxn>
                </a:cxnLst>
                <a:rect l="0" t="0" r="r" b="b"/>
                <a:pathLst>
                  <a:path w="59" h="460">
                    <a:moveTo>
                      <a:pt x="43" y="53"/>
                    </a:moveTo>
                    <a:lnTo>
                      <a:pt x="43" y="51"/>
                    </a:lnTo>
                    <a:lnTo>
                      <a:pt x="26" y="49"/>
                    </a:lnTo>
                    <a:lnTo>
                      <a:pt x="30" y="0"/>
                    </a:lnTo>
                    <a:lnTo>
                      <a:pt x="51" y="2"/>
                    </a:lnTo>
                    <a:lnTo>
                      <a:pt x="59" y="29"/>
                    </a:lnTo>
                    <a:lnTo>
                      <a:pt x="8" y="460"/>
                    </a:lnTo>
                    <a:lnTo>
                      <a:pt x="0" y="428"/>
                    </a:lnTo>
                    <a:lnTo>
                      <a:pt x="43"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5"/>
              <p:cNvSpPr>
                <a:spLocks/>
              </p:cNvSpPr>
              <p:nvPr/>
            </p:nvSpPr>
            <p:spPr bwMode="auto">
              <a:xfrm>
                <a:off x="6411" y="589"/>
                <a:ext cx="61" cy="484"/>
              </a:xfrm>
              <a:custGeom>
                <a:avLst/>
                <a:gdLst/>
                <a:ahLst/>
                <a:cxnLst>
                  <a:cxn ang="0">
                    <a:pos x="6" y="442"/>
                  </a:cxn>
                  <a:cxn ang="0">
                    <a:pos x="0" y="484"/>
                  </a:cxn>
                  <a:cxn ang="0">
                    <a:pos x="51" y="51"/>
                  </a:cxn>
                  <a:cxn ang="0">
                    <a:pos x="55" y="16"/>
                  </a:cxn>
                  <a:cxn ang="0">
                    <a:pos x="61" y="0"/>
                  </a:cxn>
                  <a:cxn ang="0">
                    <a:pos x="53" y="53"/>
                  </a:cxn>
                  <a:cxn ang="0">
                    <a:pos x="51" y="65"/>
                  </a:cxn>
                  <a:cxn ang="0">
                    <a:pos x="49" y="65"/>
                  </a:cxn>
                  <a:cxn ang="0">
                    <a:pos x="6" y="442"/>
                  </a:cxn>
                </a:cxnLst>
                <a:rect l="0" t="0" r="r" b="b"/>
                <a:pathLst>
                  <a:path w="61" h="484">
                    <a:moveTo>
                      <a:pt x="6" y="442"/>
                    </a:moveTo>
                    <a:lnTo>
                      <a:pt x="0" y="484"/>
                    </a:lnTo>
                    <a:lnTo>
                      <a:pt x="51" y="51"/>
                    </a:lnTo>
                    <a:lnTo>
                      <a:pt x="55" y="16"/>
                    </a:lnTo>
                    <a:lnTo>
                      <a:pt x="61" y="0"/>
                    </a:lnTo>
                    <a:lnTo>
                      <a:pt x="53" y="53"/>
                    </a:lnTo>
                    <a:lnTo>
                      <a:pt x="51" y="65"/>
                    </a:lnTo>
                    <a:lnTo>
                      <a:pt x="49" y="65"/>
                    </a:lnTo>
                    <a:lnTo>
                      <a:pt x="6" y="44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noEditPoints="1"/>
              </p:cNvSpPr>
              <p:nvPr/>
            </p:nvSpPr>
            <p:spPr bwMode="auto">
              <a:xfrm>
                <a:off x="6299" y="790"/>
                <a:ext cx="130" cy="575"/>
              </a:xfrm>
              <a:custGeom>
                <a:avLst/>
                <a:gdLst/>
                <a:ahLst/>
                <a:cxnLst>
                  <a:cxn ang="0">
                    <a:pos x="45" y="33"/>
                  </a:cxn>
                  <a:cxn ang="0">
                    <a:pos x="57" y="91"/>
                  </a:cxn>
                  <a:cxn ang="0">
                    <a:pos x="20" y="257"/>
                  </a:cxn>
                  <a:cxn ang="0">
                    <a:pos x="9" y="198"/>
                  </a:cxn>
                  <a:cxn ang="0">
                    <a:pos x="45" y="33"/>
                  </a:cxn>
                  <a:cxn ang="0">
                    <a:pos x="43" y="55"/>
                  </a:cxn>
                  <a:cxn ang="0">
                    <a:pos x="18" y="177"/>
                  </a:cxn>
                  <a:cxn ang="0">
                    <a:pos x="22" y="236"/>
                  </a:cxn>
                  <a:cxn ang="0">
                    <a:pos x="47" y="113"/>
                  </a:cxn>
                  <a:cxn ang="0">
                    <a:pos x="43" y="55"/>
                  </a:cxn>
                </a:cxnLst>
                <a:rect l="0" t="0" r="r" b="b"/>
                <a:pathLst>
                  <a:path w="66" h="293">
                    <a:moveTo>
                      <a:pt x="45" y="33"/>
                    </a:moveTo>
                    <a:cubicBezTo>
                      <a:pt x="60" y="0"/>
                      <a:pt x="66" y="17"/>
                      <a:pt x="57" y="91"/>
                    </a:cubicBezTo>
                    <a:cubicBezTo>
                      <a:pt x="48" y="164"/>
                      <a:pt x="34" y="226"/>
                      <a:pt x="20" y="257"/>
                    </a:cubicBezTo>
                    <a:cubicBezTo>
                      <a:pt x="5" y="293"/>
                      <a:pt x="0" y="273"/>
                      <a:pt x="9" y="198"/>
                    </a:cubicBezTo>
                    <a:cubicBezTo>
                      <a:pt x="17" y="128"/>
                      <a:pt x="30" y="67"/>
                      <a:pt x="45" y="33"/>
                    </a:cubicBezTo>
                    <a:close/>
                    <a:moveTo>
                      <a:pt x="43" y="55"/>
                    </a:moveTo>
                    <a:cubicBezTo>
                      <a:pt x="33" y="78"/>
                      <a:pt x="25" y="123"/>
                      <a:pt x="18" y="177"/>
                    </a:cubicBezTo>
                    <a:cubicBezTo>
                      <a:pt x="12" y="234"/>
                      <a:pt x="13" y="258"/>
                      <a:pt x="22" y="236"/>
                    </a:cubicBezTo>
                    <a:cubicBezTo>
                      <a:pt x="31" y="216"/>
                      <a:pt x="41" y="170"/>
                      <a:pt x="47" y="113"/>
                    </a:cubicBezTo>
                    <a:cubicBezTo>
                      <a:pt x="54" y="53"/>
                      <a:pt x="52" y="36"/>
                      <a:pt x="43" y="5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7"/>
              <p:cNvSpPr>
                <a:spLocks/>
              </p:cNvSpPr>
              <p:nvPr/>
            </p:nvSpPr>
            <p:spPr bwMode="auto">
              <a:xfrm>
                <a:off x="6187" y="1086"/>
                <a:ext cx="108" cy="484"/>
              </a:xfrm>
              <a:custGeom>
                <a:avLst/>
                <a:gdLst/>
                <a:ahLst/>
                <a:cxnLst>
                  <a:cxn ang="0">
                    <a:pos x="26" y="444"/>
                  </a:cxn>
                  <a:cxn ang="0">
                    <a:pos x="0" y="484"/>
                  </a:cxn>
                  <a:cxn ang="0">
                    <a:pos x="51" y="53"/>
                  </a:cxn>
                  <a:cxn ang="0">
                    <a:pos x="73" y="18"/>
                  </a:cxn>
                  <a:cxn ang="0">
                    <a:pos x="108" y="0"/>
                  </a:cxn>
                  <a:cxn ang="0">
                    <a:pos x="98" y="53"/>
                  </a:cxn>
                  <a:cxn ang="0">
                    <a:pos x="69" y="65"/>
                  </a:cxn>
                  <a:cxn ang="0">
                    <a:pos x="69" y="67"/>
                  </a:cxn>
                  <a:cxn ang="0">
                    <a:pos x="26" y="444"/>
                  </a:cxn>
                </a:cxnLst>
                <a:rect l="0" t="0" r="r" b="b"/>
                <a:pathLst>
                  <a:path w="108" h="484">
                    <a:moveTo>
                      <a:pt x="26" y="444"/>
                    </a:moveTo>
                    <a:lnTo>
                      <a:pt x="0" y="484"/>
                    </a:lnTo>
                    <a:lnTo>
                      <a:pt x="51" y="53"/>
                    </a:lnTo>
                    <a:lnTo>
                      <a:pt x="73" y="18"/>
                    </a:lnTo>
                    <a:lnTo>
                      <a:pt x="108" y="0"/>
                    </a:lnTo>
                    <a:lnTo>
                      <a:pt x="98" y="53"/>
                    </a:lnTo>
                    <a:lnTo>
                      <a:pt x="69" y="65"/>
                    </a:lnTo>
                    <a:lnTo>
                      <a:pt x="69" y="67"/>
                    </a:lnTo>
                    <a:lnTo>
                      <a:pt x="26" y="4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8"/>
              <p:cNvSpPr>
                <a:spLocks/>
              </p:cNvSpPr>
              <p:nvPr/>
            </p:nvSpPr>
            <p:spPr bwMode="auto">
              <a:xfrm>
                <a:off x="6024" y="1328"/>
                <a:ext cx="116" cy="479"/>
              </a:xfrm>
              <a:custGeom>
                <a:avLst/>
                <a:gdLst/>
                <a:ahLst/>
                <a:cxnLst>
                  <a:cxn ang="0">
                    <a:pos x="28" y="440"/>
                  </a:cxn>
                  <a:cxn ang="0">
                    <a:pos x="0" y="479"/>
                  </a:cxn>
                  <a:cxn ang="0">
                    <a:pos x="51" y="49"/>
                  </a:cxn>
                  <a:cxn ang="0">
                    <a:pos x="75" y="14"/>
                  </a:cxn>
                  <a:cxn ang="0">
                    <a:pos x="116" y="0"/>
                  </a:cxn>
                  <a:cxn ang="0">
                    <a:pos x="106" y="53"/>
                  </a:cxn>
                  <a:cxn ang="0">
                    <a:pos x="73" y="63"/>
                  </a:cxn>
                  <a:cxn ang="0">
                    <a:pos x="73" y="65"/>
                  </a:cxn>
                  <a:cxn ang="0">
                    <a:pos x="28" y="440"/>
                  </a:cxn>
                </a:cxnLst>
                <a:rect l="0" t="0" r="r" b="b"/>
                <a:pathLst>
                  <a:path w="116" h="479">
                    <a:moveTo>
                      <a:pt x="28" y="440"/>
                    </a:moveTo>
                    <a:lnTo>
                      <a:pt x="0" y="479"/>
                    </a:lnTo>
                    <a:lnTo>
                      <a:pt x="51" y="49"/>
                    </a:lnTo>
                    <a:lnTo>
                      <a:pt x="75" y="14"/>
                    </a:lnTo>
                    <a:lnTo>
                      <a:pt x="116" y="0"/>
                    </a:lnTo>
                    <a:lnTo>
                      <a:pt x="106" y="53"/>
                    </a:lnTo>
                    <a:lnTo>
                      <a:pt x="73" y="63"/>
                    </a:lnTo>
                    <a:lnTo>
                      <a:pt x="73" y="65"/>
                    </a:lnTo>
                    <a:lnTo>
                      <a:pt x="28" y="4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9"/>
              <p:cNvSpPr>
                <a:spLocks noEditPoints="1"/>
              </p:cNvSpPr>
              <p:nvPr/>
            </p:nvSpPr>
            <p:spPr bwMode="auto">
              <a:xfrm>
                <a:off x="5802" y="1515"/>
                <a:ext cx="187" cy="562"/>
              </a:xfrm>
              <a:custGeom>
                <a:avLst/>
                <a:gdLst/>
                <a:ahLst/>
                <a:cxnLst>
                  <a:cxn ang="0">
                    <a:pos x="60" y="29"/>
                  </a:cxn>
                  <a:cxn ang="0">
                    <a:pos x="87" y="93"/>
                  </a:cxn>
                  <a:cxn ang="0">
                    <a:pos x="35" y="254"/>
                  </a:cxn>
                  <a:cxn ang="0">
                    <a:pos x="9" y="189"/>
                  </a:cxn>
                  <a:cxn ang="0">
                    <a:pos x="60" y="29"/>
                  </a:cxn>
                  <a:cxn ang="0">
                    <a:pos x="58" y="51"/>
                  </a:cxn>
                  <a:cxn ang="0">
                    <a:pos x="24" y="170"/>
                  </a:cxn>
                  <a:cxn ang="0">
                    <a:pos x="37" y="232"/>
                  </a:cxn>
                  <a:cxn ang="0">
                    <a:pos x="71" y="113"/>
                  </a:cxn>
                  <a:cxn ang="0">
                    <a:pos x="58" y="51"/>
                  </a:cxn>
                </a:cxnLst>
                <a:rect l="0" t="0" r="r" b="b"/>
                <a:pathLst>
                  <a:path w="95" h="286">
                    <a:moveTo>
                      <a:pt x="60" y="29"/>
                    </a:moveTo>
                    <a:cubicBezTo>
                      <a:pt x="83" y="0"/>
                      <a:pt x="95" y="19"/>
                      <a:pt x="87" y="93"/>
                    </a:cubicBezTo>
                    <a:cubicBezTo>
                      <a:pt x="78" y="166"/>
                      <a:pt x="58" y="225"/>
                      <a:pt x="35" y="254"/>
                    </a:cubicBezTo>
                    <a:cubicBezTo>
                      <a:pt x="10" y="286"/>
                      <a:pt x="0" y="263"/>
                      <a:pt x="9" y="189"/>
                    </a:cubicBezTo>
                    <a:cubicBezTo>
                      <a:pt x="17" y="119"/>
                      <a:pt x="35" y="60"/>
                      <a:pt x="60" y="29"/>
                    </a:cubicBezTo>
                    <a:close/>
                    <a:moveTo>
                      <a:pt x="58" y="51"/>
                    </a:moveTo>
                    <a:cubicBezTo>
                      <a:pt x="42" y="71"/>
                      <a:pt x="30" y="116"/>
                      <a:pt x="24" y="170"/>
                    </a:cubicBezTo>
                    <a:cubicBezTo>
                      <a:pt x="18" y="226"/>
                      <a:pt x="21" y="252"/>
                      <a:pt x="37" y="232"/>
                    </a:cubicBezTo>
                    <a:cubicBezTo>
                      <a:pt x="51" y="214"/>
                      <a:pt x="65" y="170"/>
                      <a:pt x="71" y="113"/>
                    </a:cubicBezTo>
                    <a:cubicBezTo>
                      <a:pt x="78" y="53"/>
                      <a:pt x="72" y="34"/>
                      <a:pt x="58"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30"/>
              <p:cNvSpPr>
                <a:spLocks/>
              </p:cNvSpPr>
              <p:nvPr/>
            </p:nvSpPr>
            <p:spPr bwMode="auto">
              <a:xfrm>
                <a:off x="5665" y="1786"/>
                <a:ext cx="123" cy="473"/>
              </a:xfrm>
              <a:custGeom>
                <a:avLst/>
                <a:gdLst/>
                <a:ahLst/>
                <a:cxnLst>
                  <a:cxn ang="0">
                    <a:pos x="31" y="436"/>
                  </a:cxn>
                  <a:cxn ang="0">
                    <a:pos x="0" y="473"/>
                  </a:cxn>
                  <a:cxn ang="0">
                    <a:pos x="49" y="41"/>
                  </a:cxn>
                  <a:cxn ang="0">
                    <a:pos x="76" y="10"/>
                  </a:cxn>
                  <a:cxn ang="0">
                    <a:pos x="123" y="0"/>
                  </a:cxn>
                  <a:cxn ang="0">
                    <a:pos x="112" y="51"/>
                  </a:cxn>
                  <a:cxn ang="0">
                    <a:pos x="74" y="59"/>
                  </a:cxn>
                  <a:cxn ang="0">
                    <a:pos x="74" y="61"/>
                  </a:cxn>
                  <a:cxn ang="0">
                    <a:pos x="31" y="436"/>
                  </a:cxn>
                </a:cxnLst>
                <a:rect l="0" t="0" r="r" b="b"/>
                <a:pathLst>
                  <a:path w="123" h="473">
                    <a:moveTo>
                      <a:pt x="31" y="436"/>
                    </a:moveTo>
                    <a:lnTo>
                      <a:pt x="0" y="473"/>
                    </a:lnTo>
                    <a:lnTo>
                      <a:pt x="49" y="41"/>
                    </a:lnTo>
                    <a:lnTo>
                      <a:pt x="76" y="10"/>
                    </a:lnTo>
                    <a:lnTo>
                      <a:pt x="123" y="0"/>
                    </a:lnTo>
                    <a:lnTo>
                      <a:pt x="112" y="51"/>
                    </a:lnTo>
                    <a:lnTo>
                      <a:pt x="74" y="59"/>
                    </a:lnTo>
                    <a:lnTo>
                      <a:pt x="74" y="61"/>
                    </a:lnTo>
                    <a:lnTo>
                      <a:pt x="31" y="4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31"/>
              <p:cNvSpPr>
                <a:spLocks noEditPoints="1"/>
              </p:cNvSpPr>
              <p:nvPr/>
            </p:nvSpPr>
            <p:spPr bwMode="auto">
              <a:xfrm>
                <a:off x="5407" y="1949"/>
                <a:ext cx="212" cy="546"/>
              </a:xfrm>
              <a:custGeom>
                <a:avLst/>
                <a:gdLst/>
                <a:ahLst/>
                <a:cxnLst>
                  <a:cxn ang="0">
                    <a:pos x="66" y="26"/>
                  </a:cxn>
                  <a:cxn ang="0">
                    <a:pos x="99" y="96"/>
                  </a:cxn>
                  <a:cxn ang="0">
                    <a:pos x="42" y="250"/>
                  </a:cxn>
                  <a:cxn ang="0">
                    <a:pos x="9" y="178"/>
                  </a:cxn>
                  <a:cxn ang="0">
                    <a:pos x="66" y="26"/>
                  </a:cxn>
                  <a:cxn ang="0">
                    <a:pos x="64" y="48"/>
                  </a:cxn>
                  <a:cxn ang="0">
                    <a:pos x="27" y="162"/>
                  </a:cxn>
                  <a:cxn ang="0">
                    <a:pos x="44" y="228"/>
                  </a:cxn>
                  <a:cxn ang="0">
                    <a:pos x="81" y="114"/>
                  </a:cxn>
                  <a:cxn ang="0">
                    <a:pos x="64" y="48"/>
                  </a:cxn>
                </a:cxnLst>
                <a:rect l="0" t="0" r="r" b="b"/>
                <a:pathLst>
                  <a:path w="108" h="278">
                    <a:moveTo>
                      <a:pt x="66" y="26"/>
                    </a:moveTo>
                    <a:cubicBezTo>
                      <a:pt x="93" y="0"/>
                      <a:pt x="108" y="23"/>
                      <a:pt x="99" y="96"/>
                    </a:cubicBezTo>
                    <a:cubicBezTo>
                      <a:pt x="90" y="169"/>
                      <a:pt x="68" y="226"/>
                      <a:pt x="42" y="250"/>
                    </a:cubicBezTo>
                    <a:cubicBezTo>
                      <a:pt x="12" y="278"/>
                      <a:pt x="0" y="253"/>
                      <a:pt x="9" y="178"/>
                    </a:cubicBezTo>
                    <a:cubicBezTo>
                      <a:pt x="17" y="108"/>
                      <a:pt x="38" y="52"/>
                      <a:pt x="66" y="26"/>
                    </a:cubicBezTo>
                    <a:close/>
                    <a:moveTo>
                      <a:pt x="64" y="48"/>
                    </a:moveTo>
                    <a:cubicBezTo>
                      <a:pt x="46" y="65"/>
                      <a:pt x="33" y="108"/>
                      <a:pt x="27" y="162"/>
                    </a:cubicBezTo>
                    <a:cubicBezTo>
                      <a:pt x="20" y="219"/>
                      <a:pt x="25" y="246"/>
                      <a:pt x="44" y="228"/>
                    </a:cubicBezTo>
                    <a:cubicBezTo>
                      <a:pt x="60" y="213"/>
                      <a:pt x="74" y="171"/>
                      <a:pt x="81" y="114"/>
                    </a:cubicBezTo>
                    <a:cubicBezTo>
                      <a:pt x="88" y="54"/>
                      <a:pt x="80" y="33"/>
                      <a:pt x="64" y="4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32"/>
              <p:cNvSpPr>
                <a:spLocks/>
              </p:cNvSpPr>
              <p:nvPr/>
            </p:nvSpPr>
            <p:spPr bwMode="auto">
              <a:xfrm>
                <a:off x="5252" y="2187"/>
                <a:ext cx="134" cy="457"/>
              </a:xfrm>
              <a:custGeom>
                <a:avLst/>
                <a:gdLst/>
                <a:ahLst/>
                <a:cxnLst>
                  <a:cxn ang="0">
                    <a:pos x="36" y="428"/>
                  </a:cxn>
                  <a:cxn ang="0">
                    <a:pos x="0" y="457"/>
                  </a:cxn>
                  <a:cxn ang="0">
                    <a:pos x="49" y="25"/>
                  </a:cxn>
                  <a:cxn ang="0">
                    <a:pos x="81" y="0"/>
                  </a:cxn>
                  <a:cxn ang="0">
                    <a:pos x="134" y="0"/>
                  </a:cxn>
                  <a:cxn ang="0">
                    <a:pos x="122" y="51"/>
                  </a:cxn>
                  <a:cxn ang="0">
                    <a:pos x="79" y="49"/>
                  </a:cxn>
                  <a:cxn ang="0">
                    <a:pos x="79" y="51"/>
                  </a:cxn>
                  <a:cxn ang="0">
                    <a:pos x="36" y="428"/>
                  </a:cxn>
                </a:cxnLst>
                <a:rect l="0" t="0" r="r" b="b"/>
                <a:pathLst>
                  <a:path w="134" h="457">
                    <a:moveTo>
                      <a:pt x="36" y="428"/>
                    </a:moveTo>
                    <a:lnTo>
                      <a:pt x="0" y="457"/>
                    </a:lnTo>
                    <a:lnTo>
                      <a:pt x="49" y="25"/>
                    </a:lnTo>
                    <a:lnTo>
                      <a:pt x="81" y="0"/>
                    </a:lnTo>
                    <a:lnTo>
                      <a:pt x="134" y="0"/>
                    </a:lnTo>
                    <a:lnTo>
                      <a:pt x="122" y="51"/>
                    </a:lnTo>
                    <a:lnTo>
                      <a:pt x="79" y="49"/>
                    </a:lnTo>
                    <a:lnTo>
                      <a:pt x="79" y="51"/>
                    </a:lnTo>
                    <a:lnTo>
                      <a:pt x="36"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3"/>
              <p:cNvSpPr>
                <a:spLocks noEditPoints="1"/>
              </p:cNvSpPr>
              <p:nvPr/>
            </p:nvSpPr>
            <p:spPr bwMode="auto">
              <a:xfrm>
                <a:off x="4979" y="2314"/>
                <a:ext cx="218" cy="533"/>
              </a:xfrm>
              <a:custGeom>
                <a:avLst/>
                <a:gdLst/>
                <a:ahLst/>
                <a:cxnLst>
                  <a:cxn ang="0">
                    <a:pos x="67" y="22"/>
                  </a:cxn>
                  <a:cxn ang="0">
                    <a:pos x="103" y="99"/>
                  </a:cxn>
                  <a:cxn ang="0">
                    <a:pos x="44" y="247"/>
                  </a:cxn>
                  <a:cxn ang="0">
                    <a:pos x="8" y="169"/>
                  </a:cxn>
                  <a:cxn ang="0">
                    <a:pos x="67" y="22"/>
                  </a:cxn>
                  <a:cxn ang="0">
                    <a:pos x="66" y="44"/>
                  </a:cxn>
                  <a:cxn ang="0">
                    <a:pos x="27" y="156"/>
                  </a:cxn>
                  <a:cxn ang="0">
                    <a:pos x="45" y="225"/>
                  </a:cxn>
                  <a:cxn ang="0">
                    <a:pos x="84" y="114"/>
                  </a:cxn>
                  <a:cxn ang="0">
                    <a:pos x="66" y="44"/>
                  </a:cxn>
                </a:cxnLst>
                <a:rect l="0" t="0" r="r" b="b"/>
                <a:pathLst>
                  <a:path w="111" h="271">
                    <a:moveTo>
                      <a:pt x="67" y="22"/>
                    </a:moveTo>
                    <a:cubicBezTo>
                      <a:pt x="96" y="0"/>
                      <a:pt x="111" y="25"/>
                      <a:pt x="103" y="99"/>
                    </a:cubicBezTo>
                    <a:cubicBezTo>
                      <a:pt x="94" y="171"/>
                      <a:pt x="71" y="226"/>
                      <a:pt x="44" y="247"/>
                    </a:cubicBezTo>
                    <a:cubicBezTo>
                      <a:pt x="13" y="271"/>
                      <a:pt x="0" y="244"/>
                      <a:pt x="8" y="169"/>
                    </a:cubicBezTo>
                    <a:cubicBezTo>
                      <a:pt x="16" y="99"/>
                      <a:pt x="38" y="45"/>
                      <a:pt x="67" y="22"/>
                    </a:cubicBezTo>
                    <a:close/>
                    <a:moveTo>
                      <a:pt x="66" y="44"/>
                    </a:moveTo>
                    <a:cubicBezTo>
                      <a:pt x="46" y="59"/>
                      <a:pt x="33" y="102"/>
                      <a:pt x="27" y="156"/>
                    </a:cubicBezTo>
                    <a:cubicBezTo>
                      <a:pt x="21" y="212"/>
                      <a:pt x="26" y="240"/>
                      <a:pt x="45" y="225"/>
                    </a:cubicBezTo>
                    <a:cubicBezTo>
                      <a:pt x="62" y="212"/>
                      <a:pt x="77" y="171"/>
                      <a:pt x="84" y="114"/>
                    </a:cubicBezTo>
                    <a:cubicBezTo>
                      <a:pt x="91" y="54"/>
                      <a:pt x="82" y="31"/>
                      <a:pt x="66" y="4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4"/>
              <p:cNvSpPr>
                <a:spLocks/>
              </p:cNvSpPr>
              <p:nvPr/>
            </p:nvSpPr>
            <p:spPr bwMode="auto">
              <a:xfrm>
                <a:off x="4818" y="2524"/>
                <a:ext cx="136" cy="454"/>
              </a:xfrm>
              <a:custGeom>
                <a:avLst/>
                <a:gdLst/>
                <a:ahLst/>
                <a:cxnLst>
                  <a:cxn ang="0">
                    <a:pos x="35" y="429"/>
                  </a:cxn>
                  <a:cxn ang="0">
                    <a:pos x="0" y="454"/>
                  </a:cxn>
                  <a:cxn ang="0">
                    <a:pos x="49" y="24"/>
                  </a:cxn>
                  <a:cxn ang="0">
                    <a:pos x="81" y="0"/>
                  </a:cxn>
                  <a:cxn ang="0">
                    <a:pos x="136" y="6"/>
                  </a:cxn>
                  <a:cxn ang="0">
                    <a:pos x="124" y="55"/>
                  </a:cxn>
                  <a:cxn ang="0">
                    <a:pos x="81" y="52"/>
                  </a:cxn>
                  <a:cxn ang="0">
                    <a:pos x="79" y="52"/>
                  </a:cxn>
                  <a:cxn ang="0">
                    <a:pos x="35" y="429"/>
                  </a:cxn>
                </a:cxnLst>
                <a:rect l="0" t="0" r="r" b="b"/>
                <a:pathLst>
                  <a:path w="136" h="454">
                    <a:moveTo>
                      <a:pt x="35" y="429"/>
                    </a:moveTo>
                    <a:lnTo>
                      <a:pt x="0" y="454"/>
                    </a:lnTo>
                    <a:lnTo>
                      <a:pt x="49" y="24"/>
                    </a:lnTo>
                    <a:lnTo>
                      <a:pt x="81" y="0"/>
                    </a:lnTo>
                    <a:lnTo>
                      <a:pt x="136" y="6"/>
                    </a:lnTo>
                    <a:lnTo>
                      <a:pt x="124" y="55"/>
                    </a:lnTo>
                    <a:lnTo>
                      <a:pt x="81" y="52"/>
                    </a:lnTo>
                    <a:lnTo>
                      <a:pt x="79" y="52"/>
                    </a:lnTo>
                    <a:lnTo>
                      <a:pt x="35" y="4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5"/>
              <p:cNvSpPr>
                <a:spLocks/>
              </p:cNvSpPr>
              <p:nvPr/>
            </p:nvSpPr>
            <p:spPr bwMode="auto">
              <a:xfrm>
                <a:off x="4598" y="2682"/>
                <a:ext cx="138" cy="453"/>
              </a:xfrm>
              <a:custGeom>
                <a:avLst/>
                <a:gdLst/>
                <a:ahLst/>
                <a:cxnLst>
                  <a:cxn ang="0">
                    <a:pos x="35" y="428"/>
                  </a:cxn>
                  <a:cxn ang="0">
                    <a:pos x="0" y="453"/>
                  </a:cxn>
                  <a:cxn ang="0">
                    <a:pos x="49" y="21"/>
                  </a:cxn>
                  <a:cxn ang="0">
                    <a:pos x="83" y="0"/>
                  </a:cxn>
                  <a:cxn ang="0">
                    <a:pos x="138" y="7"/>
                  </a:cxn>
                  <a:cxn ang="0">
                    <a:pos x="124" y="57"/>
                  </a:cxn>
                  <a:cxn ang="0">
                    <a:pos x="81" y="49"/>
                  </a:cxn>
                  <a:cxn ang="0">
                    <a:pos x="81" y="51"/>
                  </a:cxn>
                  <a:cxn ang="0">
                    <a:pos x="35" y="428"/>
                  </a:cxn>
                </a:cxnLst>
                <a:rect l="0" t="0" r="r" b="b"/>
                <a:pathLst>
                  <a:path w="138" h="453">
                    <a:moveTo>
                      <a:pt x="35" y="428"/>
                    </a:moveTo>
                    <a:lnTo>
                      <a:pt x="0" y="453"/>
                    </a:lnTo>
                    <a:lnTo>
                      <a:pt x="49" y="21"/>
                    </a:lnTo>
                    <a:lnTo>
                      <a:pt x="83" y="0"/>
                    </a:lnTo>
                    <a:lnTo>
                      <a:pt x="138" y="7"/>
                    </a:lnTo>
                    <a:lnTo>
                      <a:pt x="124" y="57"/>
                    </a:lnTo>
                    <a:lnTo>
                      <a:pt x="81" y="49"/>
                    </a:lnTo>
                    <a:lnTo>
                      <a:pt x="81" y="51"/>
                    </a:lnTo>
                    <a:lnTo>
                      <a:pt x="35" y="4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6"/>
              <p:cNvSpPr>
                <a:spLocks noEditPoints="1"/>
              </p:cNvSpPr>
              <p:nvPr/>
            </p:nvSpPr>
            <p:spPr bwMode="auto">
              <a:xfrm>
                <a:off x="4317" y="2790"/>
                <a:ext cx="224" cy="522"/>
              </a:xfrm>
              <a:custGeom>
                <a:avLst/>
                <a:gdLst/>
                <a:ahLst/>
                <a:cxnLst>
                  <a:cxn ang="0">
                    <a:pos x="69" y="20"/>
                  </a:cxn>
                  <a:cxn ang="0">
                    <a:pos x="106" y="101"/>
                  </a:cxn>
                  <a:cxn ang="0">
                    <a:pos x="45" y="245"/>
                  </a:cxn>
                  <a:cxn ang="0">
                    <a:pos x="9" y="162"/>
                  </a:cxn>
                  <a:cxn ang="0">
                    <a:pos x="69" y="20"/>
                  </a:cxn>
                  <a:cxn ang="0">
                    <a:pos x="67" y="42"/>
                  </a:cxn>
                  <a:cxn ang="0">
                    <a:pos x="28" y="150"/>
                  </a:cxn>
                  <a:cxn ang="0">
                    <a:pos x="47" y="223"/>
                  </a:cxn>
                  <a:cxn ang="0">
                    <a:pos x="86" y="114"/>
                  </a:cxn>
                  <a:cxn ang="0">
                    <a:pos x="67" y="42"/>
                  </a:cxn>
                </a:cxnLst>
                <a:rect l="0" t="0" r="r" b="b"/>
                <a:pathLst>
                  <a:path w="114" h="266">
                    <a:moveTo>
                      <a:pt x="69" y="20"/>
                    </a:moveTo>
                    <a:cubicBezTo>
                      <a:pt x="98" y="0"/>
                      <a:pt x="114" y="27"/>
                      <a:pt x="106" y="101"/>
                    </a:cubicBezTo>
                    <a:cubicBezTo>
                      <a:pt x="97" y="174"/>
                      <a:pt x="73" y="226"/>
                      <a:pt x="45" y="245"/>
                    </a:cubicBezTo>
                    <a:cubicBezTo>
                      <a:pt x="13" y="266"/>
                      <a:pt x="0" y="237"/>
                      <a:pt x="9" y="162"/>
                    </a:cubicBezTo>
                    <a:cubicBezTo>
                      <a:pt x="17" y="92"/>
                      <a:pt x="39" y="39"/>
                      <a:pt x="69" y="20"/>
                    </a:cubicBezTo>
                    <a:close/>
                    <a:moveTo>
                      <a:pt x="67" y="42"/>
                    </a:moveTo>
                    <a:cubicBezTo>
                      <a:pt x="47" y="55"/>
                      <a:pt x="34" y="96"/>
                      <a:pt x="28" y="150"/>
                    </a:cubicBezTo>
                    <a:cubicBezTo>
                      <a:pt x="22" y="207"/>
                      <a:pt x="27" y="236"/>
                      <a:pt x="47" y="223"/>
                    </a:cubicBezTo>
                    <a:cubicBezTo>
                      <a:pt x="64" y="211"/>
                      <a:pt x="80" y="171"/>
                      <a:pt x="86" y="114"/>
                    </a:cubicBezTo>
                    <a:cubicBezTo>
                      <a:pt x="93" y="54"/>
                      <a:pt x="84" y="31"/>
                      <a:pt x="67" y="4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7"/>
              <p:cNvSpPr>
                <a:spLocks/>
              </p:cNvSpPr>
              <p:nvPr/>
            </p:nvSpPr>
            <p:spPr bwMode="auto">
              <a:xfrm>
                <a:off x="4154" y="2974"/>
                <a:ext cx="138" cy="452"/>
              </a:xfrm>
              <a:custGeom>
                <a:avLst/>
                <a:gdLst/>
                <a:ahLst/>
                <a:cxnLst>
                  <a:cxn ang="0">
                    <a:pos x="38" y="429"/>
                  </a:cxn>
                  <a:cxn ang="0">
                    <a:pos x="0" y="452"/>
                  </a:cxn>
                  <a:cxn ang="0">
                    <a:pos x="49" y="20"/>
                  </a:cxn>
                  <a:cxn ang="0">
                    <a:pos x="83" y="0"/>
                  </a:cxn>
                  <a:cxn ang="0">
                    <a:pos x="138" y="12"/>
                  </a:cxn>
                  <a:cxn ang="0">
                    <a:pos x="126" y="61"/>
                  </a:cxn>
                  <a:cxn ang="0">
                    <a:pos x="81" y="51"/>
                  </a:cxn>
                  <a:cxn ang="0">
                    <a:pos x="81" y="51"/>
                  </a:cxn>
                  <a:cxn ang="0">
                    <a:pos x="38" y="429"/>
                  </a:cxn>
                </a:cxnLst>
                <a:rect l="0" t="0" r="r" b="b"/>
                <a:pathLst>
                  <a:path w="138" h="452">
                    <a:moveTo>
                      <a:pt x="38" y="429"/>
                    </a:moveTo>
                    <a:lnTo>
                      <a:pt x="0" y="452"/>
                    </a:lnTo>
                    <a:lnTo>
                      <a:pt x="49" y="20"/>
                    </a:lnTo>
                    <a:lnTo>
                      <a:pt x="83" y="0"/>
                    </a:lnTo>
                    <a:lnTo>
                      <a:pt x="138" y="12"/>
                    </a:lnTo>
                    <a:lnTo>
                      <a:pt x="126" y="61"/>
                    </a:lnTo>
                    <a:lnTo>
                      <a:pt x="81" y="51"/>
                    </a:lnTo>
                    <a:lnTo>
                      <a:pt x="81" y="51"/>
                    </a:lnTo>
                    <a:lnTo>
                      <a:pt x="38" y="4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8"/>
              <p:cNvSpPr>
                <a:spLocks noEditPoints="1"/>
              </p:cNvSpPr>
              <p:nvPr/>
            </p:nvSpPr>
            <p:spPr bwMode="auto">
              <a:xfrm>
                <a:off x="3871" y="3075"/>
                <a:ext cx="226" cy="514"/>
              </a:xfrm>
              <a:custGeom>
                <a:avLst/>
                <a:gdLst/>
                <a:ahLst/>
                <a:cxnLst>
                  <a:cxn ang="0">
                    <a:pos x="69" y="17"/>
                  </a:cxn>
                  <a:cxn ang="0">
                    <a:pos x="106" y="101"/>
                  </a:cxn>
                  <a:cxn ang="0">
                    <a:pos x="46" y="243"/>
                  </a:cxn>
                  <a:cxn ang="0">
                    <a:pos x="9" y="157"/>
                  </a:cxn>
                  <a:cxn ang="0">
                    <a:pos x="69" y="17"/>
                  </a:cxn>
                  <a:cxn ang="0">
                    <a:pos x="68" y="40"/>
                  </a:cxn>
                  <a:cxn ang="0">
                    <a:pos x="28" y="147"/>
                  </a:cxn>
                  <a:cxn ang="0">
                    <a:pos x="47" y="221"/>
                  </a:cxn>
                  <a:cxn ang="0">
                    <a:pos x="87" y="113"/>
                  </a:cxn>
                  <a:cxn ang="0">
                    <a:pos x="68" y="40"/>
                  </a:cxn>
                </a:cxnLst>
                <a:rect l="0" t="0" r="r" b="b"/>
                <a:pathLst>
                  <a:path w="115" h="262">
                    <a:moveTo>
                      <a:pt x="69" y="17"/>
                    </a:moveTo>
                    <a:cubicBezTo>
                      <a:pt x="99" y="0"/>
                      <a:pt x="115" y="28"/>
                      <a:pt x="106" y="101"/>
                    </a:cubicBezTo>
                    <a:cubicBezTo>
                      <a:pt x="97" y="174"/>
                      <a:pt x="74" y="226"/>
                      <a:pt x="46" y="243"/>
                    </a:cubicBezTo>
                    <a:cubicBezTo>
                      <a:pt x="14" y="262"/>
                      <a:pt x="0" y="232"/>
                      <a:pt x="9" y="157"/>
                    </a:cubicBezTo>
                    <a:cubicBezTo>
                      <a:pt x="17" y="87"/>
                      <a:pt x="39" y="36"/>
                      <a:pt x="69" y="17"/>
                    </a:cubicBezTo>
                    <a:close/>
                    <a:moveTo>
                      <a:pt x="68" y="40"/>
                    </a:moveTo>
                    <a:cubicBezTo>
                      <a:pt x="48" y="52"/>
                      <a:pt x="35" y="93"/>
                      <a:pt x="28" y="147"/>
                    </a:cubicBezTo>
                    <a:cubicBezTo>
                      <a:pt x="22" y="203"/>
                      <a:pt x="27" y="233"/>
                      <a:pt x="47" y="221"/>
                    </a:cubicBezTo>
                    <a:cubicBezTo>
                      <a:pt x="65" y="210"/>
                      <a:pt x="80" y="171"/>
                      <a:pt x="87" y="113"/>
                    </a:cubicBezTo>
                    <a:cubicBezTo>
                      <a:pt x="94" y="54"/>
                      <a:pt x="85" y="29"/>
                      <a:pt x="68"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9"/>
              <p:cNvSpPr>
                <a:spLocks/>
              </p:cNvSpPr>
              <p:nvPr/>
            </p:nvSpPr>
            <p:spPr bwMode="auto">
              <a:xfrm>
                <a:off x="3708" y="3243"/>
                <a:ext cx="138" cy="450"/>
              </a:xfrm>
              <a:custGeom>
                <a:avLst/>
                <a:gdLst/>
                <a:ahLst/>
                <a:cxnLst>
                  <a:cxn ang="0">
                    <a:pos x="36" y="429"/>
                  </a:cxn>
                  <a:cxn ang="0">
                    <a:pos x="0" y="450"/>
                  </a:cxn>
                  <a:cxn ang="0">
                    <a:pos x="49" y="18"/>
                  </a:cxn>
                  <a:cxn ang="0">
                    <a:pos x="83" y="0"/>
                  </a:cxn>
                  <a:cxn ang="0">
                    <a:pos x="138" y="14"/>
                  </a:cxn>
                  <a:cxn ang="0">
                    <a:pos x="126" y="63"/>
                  </a:cxn>
                  <a:cxn ang="0">
                    <a:pos x="81" y="52"/>
                  </a:cxn>
                  <a:cxn ang="0">
                    <a:pos x="81" y="52"/>
                  </a:cxn>
                  <a:cxn ang="0">
                    <a:pos x="36" y="429"/>
                  </a:cxn>
                </a:cxnLst>
                <a:rect l="0" t="0" r="r" b="b"/>
                <a:pathLst>
                  <a:path w="138" h="450">
                    <a:moveTo>
                      <a:pt x="36" y="429"/>
                    </a:moveTo>
                    <a:lnTo>
                      <a:pt x="0" y="450"/>
                    </a:lnTo>
                    <a:lnTo>
                      <a:pt x="49" y="18"/>
                    </a:lnTo>
                    <a:lnTo>
                      <a:pt x="83" y="0"/>
                    </a:lnTo>
                    <a:lnTo>
                      <a:pt x="138" y="14"/>
                    </a:lnTo>
                    <a:lnTo>
                      <a:pt x="126" y="63"/>
                    </a:lnTo>
                    <a:lnTo>
                      <a:pt x="81" y="52"/>
                    </a:lnTo>
                    <a:lnTo>
                      <a:pt x="81" y="52"/>
                    </a:lnTo>
                    <a:lnTo>
                      <a:pt x="36" y="4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40"/>
              <p:cNvSpPr>
                <a:spLocks noEditPoints="1"/>
              </p:cNvSpPr>
              <p:nvPr/>
            </p:nvSpPr>
            <p:spPr bwMode="auto">
              <a:xfrm>
                <a:off x="3424" y="3332"/>
                <a:ext cx="225" cy="509"/>
              </a:xfrm>
              <a:custGeom>
                <a:avLst/>
                <a:gdLst/>
                <a:ahLst/>
                <a:cxnLst>
                  <a:cxn ang="0">
                    <a:pos x="70" y="16"/>
                  </a:cxn>
                  <a:cxn ang="0">
                    <a:pos x="107" y="103"/>
                  </a:cxn>
                  <a:cxn ang="0">
                    <a:pos x="46" y="242"/>
                  </a:cxn>
                  <a:cxn ang="0">
                    <a:pos x="9" y="153"/>
                  </a:cxn>
                  <a:cxn ang="0">
                    <a:pos x="70" y="16"/>
                  </a:cxn>
                  <a:cxn ang="0">
                    <a:pos x="68" y="38"/>
                  </a:cxn>
                  <a:cxn ang="0">
                    <a:pos x="28" y="144"/>
                  </a:cxn>
                  <a:cxn ang="0">
                    <a:pos x="47" y="219"/>
                  </a:cxn>
                  <a:cxn ang="0">
                    <a:pos x="87" y="114"/>
                  </a:cxn>
                  <a:cxn ang="0">
                    <a:pos x="68" y="38"/>
                  </a:cxn>
                </a:cxnLst>
                <a:rect l="0" t="0" r="r" b="b"/>
                <a:pathLst>
                  <a:path w="115" h="259">
                    <a:moveTo>
                      <a:pt x="70" y="16"/>
                    </a:moveTo>
                    <a:cubicBezTo>
                      <a:pt x="99" y="0"/>
                      <a:pt x="115" y="30"/>
                      <a:pt x="107" y="103"/>
                    </a:cubicBezTo>
                    <a:cubicBezTo>
                      <a:pt x="98" y="176"/>
                      <a:pt x="74" y="226"/>
                      <a:pt x="46" y="242"/>
                    </a:cubicBezTo>
                    <a:cubicBezTo>
                      <a:pt x="14" y="259"/>
                      <a:pt x="0" y="227"/>
                      <a:pt x="9" y="153"/>
                    </a:cubicBezTo>
                    <a:cubicBezTo>
                      <a:pt x="17" y="83"/>
                      <a:pt x="39" y="32"/>
                      <a:pt x="70" y="16"/>
                    </a:cubicBezTo>
                    <a:close/>
                    <a:moveTo>
                      <a:pt x="68" y="38"/>
                    </a:moveTo>
                    <a:cubicBezTo>
                      <a:pt x="48" y="49"/>
                      <a:pt x="35" y="90"/>
                      <a:pt x="28" y="144"/>
                    </a:cubicBezTo>
                    <a:cubicBezTo>
                      <a:pt x="22" y="200"/>
                      <a:pt x="27" y="230"/>
                      <a:pt x="47" y="219"/>
                    </a:cubicBezTo>
                    <a:cubicBezTo>
                      <a:pt x="65" y="210"/>
                      <a:pt x="80" y="171"/>
                      <a:pt x="87" y="114"/>
                    </a:cubicBezTo>
                    <a:cubicBezTo>
                      <a:pt x="94" y="54"/>
                      <a:pt x="85" y="29"/>
                      <a:pt x="68"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41"/>
              <p:cNvSpPr>
                <a:spLocks/>
              </p:cNvSpPr>
              <p:nvPr/>
            </p:nvSpPr>
            <p:spPr bwMode="auto">
              <a:xfrm>
                <a:off x="3260" y="3483"/>
                <a:ext cx="138" cy="448"/>
              </a:xfrm>
              <a:custGeom>
                <a:avLst/>
                <a:gdLst/>
                <a:ahLst/>
                <a:cxnLst>
                  <a:cxn ang="0">
                    <a:pos x="36" y="430"/>
                  </a:cxn>
                  <a:cxn ang="0">
                    <a:pos x="0" y="448"/>
                  </a:cxn>
                  <a:cxn ang="0">
                    <a:pos x="50" y="18"/>
                  </a:cxn>
                  <a:cxn ang="0">
                    <a:pos x="83" y="0"/>
                  </a:cxn>
                  <a:cxn ang="0">
                    <a:pos x="138" y="20"/>
                  </a:cxn>
                  <a:cxn ang="0">
                    <a:pos x="126" y="69"/>
                  </a:cxn>
                  <a:cxn ang="0">
                    <a:pos x="81" y="53"/>
                  </a:cxn>
                  <a:cxn ang="0">
                    <a:pos x="81" y="53"/>
                  </a:cxn>
                  <a:cxn ang="0">
                    <a:pos x="36" y="430"/>
                  </a:cxn>
                </a:cxnLst>
                <a:rect l="0" t="0" r="r" b="b"/>
                <a:pathLst>
                  <a:path w="138" h="448">
                    <a:moveTo>
                      <a:pt x="36" y="430"/>
                    </a:moveTo>
                    <a:lnTo>
                      <a:pt x="0" y="448"/>
                    </a:lnTo>
                    <a:lnTo>
                      <a:pt x="50" y="18"/>
                    </a:lnTo>
                    <a:lnTo>
                      <a:pt x="83" y="0"/>
                    </a:lnTo>
                    <a:lnTo>
                      <a:pt x="138" y="20"/>
                    </a:lnTo>
                    <a:lnTo>
                      <a:pt x="126" y="69"/>
                    </a:lnTo>
                    <a:lnTo>
                      <a:pt x="81" y="53"/>
                    </a:lnTo>
                    <a:lnTo>
                      <a:pt x="81" y="53"/>
                    </a:lnTo>
                    <a:lnTo>
                      <a:pt x="36" y="4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42"/>
              <p:cNvSpPr>
                <a:spLocks noEditPoints="1"/>
              </p:cNvSpPr>
              <p:nvPr/>
            </p:nvSpPr>
            <p:spPr bwMode="auto">
              <a:xfrm>
                <a:off x="2976" y="3562"/>
                <a:ext cx="226" cy="499"/>
              </a:xfrm>
              <a:custGeom>
                <a:avLst/>
                <a:gdLst/>
                <a:ahLst/>
                <a:cxnLst>
                  <a:cxn ang="0">
                    <a:pos x="70" y="13"/>
                  </a:cxn>
                  <a:cxn ang="0">
                    <a:pos x="106" y="104"/>
                  </a:cxn>
                  <a:cxn ang="0">
                    <a:pos x="46" y="239"/>
                  </a:cxn>
                  <a:cxn ang="0">
                    <a:pos x="9" y="146"/>
                  </a:cxn>
                  <a:cxn ang="0">
                    <a:pos x="70" y="13"/>
                  </a:cxn>
                  <a:cxn ang="0">
                    <a:pos x="68" y="36"/>
                  </a:cxn>
                  <a:cxn ang="0">
                    <a:pos x="28" y="139"/>
                  </a:cxn>
                  <a:cxn ang="0">
                    <a:pos x="47" y="217"/>
                  </a:cxn>
                  <a:cxn ang="0">
                    <a:pos x="87" y="114"/>
                  </a:cxn>
                  <a:cxn ang="0">
                    <a:pos x="68" y="36"/>
                  </a:cxn>
                </a:cxnLst>
                <a:rect l="0" t="0" r="r" b="b"/>
                <a:pathLst>
                  <a:path w="115" h="254">
                    <a:moveTo>
                      <a:pt x="70" y="13"/>
                    </a:moveTo>
                    <a:cubicBezTo>
                      <a:pt x="99" y="0"/>
                      <a:pt x="115" y="31"/>
                      <a:pt x="106" y="104"/>
                    </a:cubicBezTo>
                    <a:cubicBezTo>
                      <a:pt x="98" y="177"/>
                      <a:pt x="74" y="226"/>
                      <a:pt x="46" y="239"/>
                    </a:cubicBezTo>
                    <a:cubicBezTo>
                      <a:pt x="14" y="254"/>
                      <a:pt x="0" y="221"/>
                      <a:pt x="9" y="146"/>
                    </a:cubicBezTo>
                    <a:cubicBezTo>
                      <a:pt x="17" y="76"/>
                      <a:pt x="39" y="27"/>
                      <a:pt x="70" y="13"/>
                    </a:cubicBezTo>
                    <a:close/>
                    <a:moveTo>
                      <a:pt x="68" y="36"/>
                    </a:moveTo>
                    <a:cubicBezTo>
                      <a:pt x="48" y="45"/>
                      <a:pt x="35" y="85"/>
                      <a:pt x="28" y="139"/>
                    </a:cubicBezTo>
                    <a:cubicBezTo>
                      <a:pt x="22" y="195"/>
                      <a:pt x="27" y="226"/>
                      <a:pt x="47" y="217"/>
                    </a:cubicBezTo>
                    <a:cubicBezTo>
                      <a:pt x="65" y="208"/>
                      <a:pt x="80" y="171"/>
                      <a:pt x="87" y="114"/>
                    </a:cubicBezTo>
                    <a:cubicBezTo>
                      <a:pt x="94" y="54"/>
                      <a:pt x="85" y="28"/>
                      <a:pt x="68"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3"/>
              <p:cNvSpPr>
                <a:spLocks/>
              </p:cNvSpPr>
              <p:nvPr/>
            </p:nvSpPr>
            <p:spPr bwMode="auto">
              <a:xfrm>
                <a:off x="2813" y="3689"/>
                <a:ext cx="137" cy="444"/>
              </a:xfrm>
              <a:custGeom>
                <a:avLst/>
                <a:gdLst/>
                <a:ahLst/>
                <a:cxnLst>
                  <a:cxn ang="0">
                    <a:pos x="37" y="431"/>
                  </a:cxn>
                  <a:cxn ang="0">
                    <a:pos x="0" y="444"/>
                  </a:cxn>
                  <a:cxn ang="0">
                    <a:pos x="49" y="14"/>
                  </a:cxn>
                  <a:cxn ang="0">
                    <a:pos x="82" y="0"/>
                  </a:cxn>
                  <a:cxn ang="0">
                    <a:pos x="137" y="26"/>
                  </a:cxn>
                  <a:cxn ang="0">
                    <a:pos x="125" y="73"/>
                  </a:cxn>
                  <a:cxn ang="0">
                    <a:pos x="80" y="53"/>
                  </a:cxn>
                  <a:cxn ang="0">
                    <a:pos x="80" y="53"/>
                  </a:cxn>
                  <a:cxn ang="0">
                    <a:pos x="37" y="431"/>
                  </a:cxn>
                </a:cxnLst>
                <a:rect l="0" t="0" r="r" b="b"/>
                <a:pathLst>
                  <a:path w="137" h="444">
                    <a:moveTo>
                      <a:pt x="37" y="431"/>
                    </a:moveTo>
                    <a:lnTo>
                      <a:pt x="0" y="444"/>
                    </a:lnTo>
                    <a:lnTo>
                      <a:pt x="49" y="14"/>
                    </a:lnTo>
                    <a:lnTo>
                      <a:pt x="82" y="0"/>
                    </a:lnTo>
                    <a:lnTo>
                      <a:pt x="137" y="26"/>
                    </a:lnTo>
                    <a:lnTo>
                      <a:pt x="125" y="73"/>
                    </a:lnTo>
                    <a:lnTo>
                      <a:pt x="80" y="53"/>
                    </a:lnTo>
                    <a:lnTo>
                      <a:pt x="80" y="53"/>
                    </a:lnTo>
                    <a:lnTo>
                      <a:pt x="37" y="43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4"/>
              <p:cNvSpPr>
                <a:spLocks noEditPoints="1"/>
              </p:cNvSpPr>
              <p:nvPr/>
            </p:nvSpPr>
            <p:spPr bwMode="auto">
              <a:xfrm>
                <a:off x="2532" y="3748"/>
                <a:ext cx="224" cy="488"/>
              </a:xfrm>
              <a:custGeom>
                <a:avLst/>
                <a:gdLst/>
                <a:ahLst/>
                <a:cxnLst>
                  <a:cxn ang="0">
                    <a:pos x="69" y="10"/>
                  </a:cxn>
                  <a:cxn ang="0">
                    <a:pos x="105" y="108"/>
                  </a:cxn>
                  <a:cxn ang="0">
                    <a:pos x="45" y="237"/>
                  </a:cxn>
                  <a:cxn ang="0">
                    <a:pos x="9" y="138"/>
                  </a:cxn>
                  <a:cxn ang="0">
                    <a:pos x="69" y="10"/>
                  </a:cxn>
                  <a:cxn ang="0">
                    <a:pos x="67" y="33"/>
                  </a:cxn>
                  <a:cxn ang="0">
                    <a:pos x="28" y="133"/>
                  </a:cxn>
                  <a:cxn ang="0">
                    <a:pos x="46" y="214"/>
                  </a:cxn>
                  <a:cxn ang="0">
                    <a:pos x="86" y="115"/>
                  </a:cxn>
                  <a:cxn ang="0">
                    <a:pos x="67" y="33"/>
                  </a:cxn>
                </a:cxnLst>
                <a:rect l="0" t="0" r="r" b="b"/>
                <a:pathLst>
                  <a:path w="114" h="248">
                    <a:moveTo>
                      <a:pt x="69" y="10"/>
                    </a:moveTo>
                    <a:cubicBezTo>
                      <a:pt x="98" y="0"/>
                      <a:pt x="114" y="34"/>
                      <a:pt x="105" y="108"/>
                    </a:cubicBezTo>
                    <a:cubicBezTo>
                      <a:pt x="96" y="180"/>
                      <a:pt x="73" y="227"/>
                      <a:pt x="45" y="237"/>
                    </a:cubicBezTo>
                    <a:cubicBezTo>
                      <a:pt x="13" y="248"/>
                      <a:pt x="0" y="213"/>
                      <a:pt x="9" y="138"/>
                    </a:cubicBezTo>
                    <a:cubicBezTo>
                      <a:pt x="17" y="68"/>
                      <a:pt x="39" y="21"/>
                      <a:pt x="69" y="10"/>
                    </a:cubicBezTo>
                    <a:close/>
                    <a:moveTo>
                      <a:pt x="67" y="33"/>
                    </a:moveTo>
                    <a:cubicBezTo>
                      <a:pt x="47" y="40"/>
                      <a:pt x="34" y="79"/>
                      <a:pt x="28" y="133"/>
                    </a:cubicBezTo>
                    <a:cubicBezTo>
                      <a:pt x="21" y="189"/>
                      <a:pt x="27" y="221"/>
                      <a:pt x="46" y="214"/>
                    </a:cubicBezTo>
                    <a:cubicBezTo>
                      <a:pt x="64" y="208"/>
                      <a:pt x="79" y="172"/>
                      <a:pt x="86" y="115"/>
                    </a:cubicBezTo>
                    <a:cubicBezTo>
                      <a:pt x="93" y="55"/>
                      <a:pt x="84" y="27"/>
                      <a:pt x="67"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5"/>
              <p:cNvSpPr>
                <a:spLocks/>
              </p:cNvSpPr>
              <p:nvPr/>
            </p:nvSpPr>
            <p:spPr bwMode="auto">
              <a:xfrm>
                <a:off x="2371" y="3841"/>
                <a:ext cx="137" cy="440"/>
              </a:xfrm>
              <a:custGeom>
                <a:avLst/>
                <a:gdLst/>
                <a:ahLst/>
                <a:cxnLst>
                  <a:cxn ang="0">
                    <a:pos x="37" y="430"/>
                  </a:cxn>
                  <a:cxn ang="0">
                    <a:pos x="0" y="440"/>
                  </a:cxn>
                  <a:cxn ang="0">
                    <a:pos x="51" y="8"/>
                  </a:cxn>
                  <a:cxn ang="0">
                    <a:pos x="82" y="0"/>
                  </a:cxn>
                  <a:cxn ang="0">
                    <a:pos x="137" y="35"/>
                  </a:cxn>
                  <a:cxn ang="0">
                    <a:pos x="123" y="82"/>
                  </a:cxn>
                  <a:cxn ang="0">
                    <a:pos x="80" y="53"/>
                  </a:cxn>
                  <a:cxn ang="0">
                    <a:pos x="80" y="53"/>
                  </a:cxn>
                  <a:cxn ang="0">
                    <a:pos x="37" y="430"/>
                  </a:cxn>
                </a:cxnLst>
                <a:rect l="0" t="0" r="r" b="b"/>
                <a:pathLst>
                  <a:path w="137" h="440">
                    <a:moveTo>
                      <a:pt x="37" y="430"/>
                    </a:moveTo>
                    <a:lnTo>
                      <a:pt x="0" y="440"/>
                    </a:lnTo>
                    <a:lnTo>
                      <a:pt x="51" y="8"/>
                    </a:lnTo>
                    <a:lnTo>
                      <a:pt x="82" y="0"/>
                    </a:lnTo>
                    <a:lnTo>
                      <a:pt x="137" y="35"/>
                    </a:lnTo>
                    <a:lnTo>
                      <a:pt x="123" y="82"/>
                    </a:lnTo>
                    <a:lnTo>
                      <a:pt x="80" y="53"/>
                    </a:lnTo>
                    <a:lnTo>
                      <a:pt x="80" y="53"/>
                    </a:lnTo>
                    <a:lnTo>
                      <a:pt x="37" y="4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6"/>
              <p:cNvSpPr>
                <a:spLocks noEditPoints="1"/>
              </p:cNvSpPr>
              <p:nvPr/>
            </p:nvSpPr>
            <p:spPr bwMode="auto">
              <a:xfrm>
                <a:off x="2106" y="3870"/>
                <a:ext cx="212" cy="458"/>
              </a:xfrm>
              <a:custGeom>
                <a:avLst/>
                <a:gdLst/>
                <a:ahLst/>
                <a:cxnLst>
                  <a:cxn ang="0">
                    <a:pos x="66" y="3"/>
                  </a:cxn>
                  <a:cxn ang="0">
                    <a:pos x="99" y="112"/>
                  </a:cxn>
                  <a:cxn ang="0">
                    <a:pos x="42" y="229"/>
                  </a:cxn>
                  <a:cxn ang="0">
                    <a:pos x="8" y="119"/>
                  </a:cxn>
                  <a:cxn ang="0">
                    <a:pos x="66" y="3"/>
                  </a:cxn>
                  <a:cxn ang="0">
                    <a:pos x="64" y="26"/>
                  </a:cxn>
                  <a:cxn ang="0">
                    <a:pos x="26" y="118"/>
                  </a:cxn>
                  <a:cxn ang="0">
                    <a:pos x="43" y="207"/>
                  </a:cxn>
                  <a:cxn ang="0">
                    <a:pos x="81" y="114"/>
                  </a:cxn>
                  <a:cxn ang="0">
                    <a:pos x="64" y="26"/>
                  </a:cxn>
                </a:cxnLst>
                <a:rect l="0" t="0" r="r" b="b"/>
                <a:pathLst>
                  <a:path w="108" h="233">
                    <a:moveTo>
                      <a:pt x="66" y="3"/>
                    </a:moveTo>
                    <a:cubicBezTo>
                      <a:pt x="93" y="0"/>
                      <a:pt x="108" y="38"/>
                      <a:pt x="99" y="112"/>
                    </a:cubicBezTo>
                    <a:cubicBezTo>
                      <a:pt x="90" y="184"/>
                      <a:pt x="68" y="226"/>
                      <a:pt x="42" y="229"/>
                    </a:cubicBezTo>
                    <a:cubicBezTo>
                      <a:pt x="12" y="233"/>
                      <a:pt x="0" y="193"/>
                      <a:pt x="8" y="119"/>
                    </a:cubicBezTo>
                    <a:cubicBezTo>
                      <a:pt x="16" y="49"/>
                      <a:pt x="37" y="6"/>
                      <a:pt x="66" y="3"/>
                    </a:cubicBezTo>
                    <a:close/>
                    <a:moveTo>
                      <a:pt x="64" y="26"/>
                    </a:moveTo>
                    <a:cubicBezTo>
                      <a:pt x="45" y="28"/>
                      <a:pt x="33" y="64"/>
                      <a:pt x="26" y="118"/>
                    </a:cubicBezTo>
                    <a:cubicBezTo>
                      <a:pt x="20" y="174"/>
                      <a:pt x="25" y="209"/>
                      <a:pt x="43" y="207"/>
                    </a:cubicBezTo>
                    <a:cubicBezTo>
                      <a:pt x="60" y="205"/>
                      <a:pt x="74" y="171"/>
                      <a:pt x="81" y="114"/>
                    </a:cubicBezTo>
                    <a:cubicBezTo>
                      <a:pt x="88" y="54"/>
                      <a:pt x="80" y="24"/>
                      <a:pt x="64"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7"/>
              <p:cNvSpPr>
                <a:spLocks/>
              </p:cNvSpPr>
              <p:nvPr/>
            </p:nvSpPr>
            <p:spPr bwMode="auto">
              <a:xfrm>
                <a:off x="1958" y="3888"/>
                <a:ext cx="128" cy="432"/>
              </a:xfrm>
              <a:custGeom>
                <a:avLst/>
                <a:gdLst/>
                <a:ahLst/>
                <a:cxnLst>
                  <a:cxn ang="0">
                    <a:pos x="34" y="432"/>
                  </a:cxn>
                  <a:cxn ang="0">
                    <a:pos x="0" y="432"/>
                  </a:cxn>
                  <a:cxn ang="0">
                    <a:pos x="51" y="0"/>
                  </a:cxn>
                  <a:cxn ang="0">
                    <a:pos x="79" y="2"/>
                  </a:cxn>
                  <a:cxn ang="0">
                    <a:pos x="128" y="53"/>
                  </a:cxn>
                  <a:cxn ang="0">
                    <a:pos x="116" y="96"/>
                  </a:cxn>
                  <a:cxn ang="0">
                    <a:pos x="79" y="55"/>
                  </a:cxn>
                  <a:cxn ang="0">
                    <a:pos x="77" y="55"/>
                  </a:cxn>
                  <a:cxn ang="0">
                    <a:pos x="34" y="432"/>
                  </a:cxn>
                </a:cxnLst>
                <a:rect l="0" t="0" r="r" b="b"/>
                <a:pathLst>
                  <a:path w="128" h="432">
                    <a:moveTo>
                      <a:pt x="34" y="432"/>
                    </a:moveTo>
                    <a:lnTo>
                      <a:pt x="0" y="432"/>
                    </a:lnTo>
                    <a:lnTo>
                      <a:pt x="51" y="0"/>
                    </a:lnTo>
                    <a:lnTo>
                      <a:pt x="79" y="2"/>
                    </a:lnTo>
                    <a:lnTo>
                      <a:pt x="128" y="53"/>
                    </a:lnTo>
                    <a:lnTo>
                      <a:pt x="116" y="96"/>
                    </a:lnTo>
                    <a:lnTo>
                      <a:pt x="79" y="55"/>
                    </a:lnTo>
                    <a:lnTo>
                      <a:pt x="77" y="55"/>
                    </a:lnTo>
                    <a:lnTo>
                      <a:pt x="34" y="4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8"/>
              <p:cNvSpPr>
                <a:spLocks noEditPoints="1"/>
              </p:cNvSpPr>
              <p:nvPr/>
            </p:nvSpPr>
            <p:spPr bwMode="auto">
              <a:xfrm>
                <a:off x="1717" y="3862"/>
                <a:ext cx="196" cy="458"/>
              </a:xfrm>
              <a:custGeom>
                <a:avLst/>
                <a:gdLst/>
                <a:ahLst/>
                <a:cxnLst>
                  <a:cxn ang="0">
                    <a:pos x="62" y="3"/>
                  </a:cxn>
                  <a:cxn ang="0">
                    <a:pos x="91" y="123"/>
                  </a:cxn>
                  <a:cxn ang="0">
                    <a:pos x="38" y="230"/>
                  </a:cxn>
                  <a:cxn ang="0">
                    <a:pos x="9" y="109"/>
                  </a:cxn>
                  <a:cxn ang="0">
                    <a:pos x="62" y="3"/>
                  </a:cxn>
                  <a:cxn ang="0">
                    <a:pos x="60" y="26"/>
                  </a:cxn>
                  <a:cxn ang="0">
                    <a:pos x="25" y="113"/>
                  </a:cxn>
                  <a:cxn ang="0">
                    <a:pos x="40" y="207"/>
                  </a:cxn>
                  <a:cxn ang="0">
                    <a:pos x="75" y="121"/>
                  </a:cxn>
                  <a:cxn ang="0">
                    <a:pos x="60" y="26"/>
                  </a:cxn>
                </a:cxnLst>
                <a:rect l="0" t="0" r="r" b="b"/>
                <a:pathLst>
                  <a:path w="100" h="233">
                    <a:moveTo>
                      <a:pt x="62" y="3"/>
                    </a:moveTo>
                    <a:cubicBezTo>
                      <a:pt x="87" y="6"/>
                      <a:pt x="100" y="49"/>
                      <a:pt x="91" y="123"/>
                    </a:cubicBezTo>
                    <a:cubicBezTo>
                      <a:pt x="82" y="195"/>
                      <a:pt x="62" y="233"/>
                      <a:pt x="38" y="230"/>
                    </a:cubicBezTo>
                    <a:cubicBezTo>
                      <a:pt x="11" y="227"/>
                      <a:pt x="0" y="184"/>
                      <a:pt x="9" y="109"/>
                    </a:cubicBezTo>
                    <a:cubicBezTo>
                      <a:pt x="17" y="39"/>
                      <a:pt x="36" y="0"/>
                      <a:pt x="62" y="3"/>
                    </a:cubicBezTo>
                    <a:close/>
                    <a:moveTo>
                      <a:pt x="60" y="26"/>
                    </a:moveTo>
                    <a:cubicBezTo>
                      <a:pt x="43" y="24"/>
                      <a:pt x="31" y="59"/>
                      <a:pt x="25" y="113"/>
                    </a:cubicBezTo>
                    <a:cubicBezTo>
                      <a:pt x="19" y="169"/>
                      <a:pt x="23" y="205"/>
                      <a:pt x="40" y="207"/>
                    </a:cubicBezTo>
                    <a:cubicBezTo>
                      <a:pt x="55" y="209"/>
                      <a:pt x="68" y="178"/>
                      <a:pt x="75" y="121"/>
                    </a:cubicBezTo>
                    <a:cubicBezTo>
                      <a:pt x="82" y="61"/>
                      <a:pt x="75" y="28"/>
                      <a:pt x="6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9"/>
              <p:cNvSpPr>
                <a:spLocks/>
              </p:cNvSpPr>
              <p:nvPr/>
            </p:nvSpPr>
            <p:spPr bwMode="auto">
              <a:xfrm>
                <a:off x="1585" y="3835"/>
                <a:ext cx="118" cy="438"/>
              </a:xfrm>
              <a:custGeom>
                <a:avLst/>
                <a:gdLst/>
                <a:ahLst/>
                <a:cxnLst>
                  <a:cxn ang="0">
                    <a:pos x="28" y="438"/>
                  </a:cxn>
                  <a:cxn ang="0">
                    <a:pos x="0" y="430"/>
                  </a:cxn>
                  <a:cxn ang="0">
                    <a:pos x="49" y="0"/>
                  </a:cxn>
                  <a:cxn ang="0">
                    <a:pos x="75" y="6"/>
                  </a:cxn>
                  <a:cxn ang="0">
                    <a:pos x="118" y="71"/>
                  </a:cxn>
                  <a:cxn ang="0">
                    <a:pos x="106" y="114"/>
                  </a:cxn>
                  <a:cxn ang="0">
                    <a:pos x="73" y="63"/>
                  </a:cxn>
                  <a:cxn ang="0">
                    <a:pos x="73" y="63"/>
                  </a:cxn>
                  <a:cxn ang="0">
                    <a:pos x="28" y="438"/>
                  </a:cxn>
                </a:cxnLst>
                <a:rect l="0" t="0" r="r" b="b"/>
                <a:pathLst>
                  <a:path w="118" h="438">
                    <a:moveTo>
                      <a:pt x="28" y="438"/>
                    </a:moveTo>
                    <a:lnTo>
                      <a:pt x="0" y="430"/>
                    </a:lnTo>
                    <a:lnTo>
                      <a:pt x="49" y="0"/>
                    </a:lnTo>
                    <a:lnTo>
                      <a:pt x="75" y="6"/>
                    </a:lnTo>
                    <a:lnTo>
                      <a:pt x="118" y="71"/>
                    </a:lnTo>
                    <a:lnTo>
                      <a:pt x="106" y="114"/>
                    </a:lnTo>
                    <a:lnTo>
                      <a:pt x="73" y="63"/>
                    </a:lnTo>
                    <a:lnTo>
                      <a:pt x="73" y="63"/>
                    </a:lnTo>
                    <a:lnTo>
                      <a:pt x="28" y="4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50"/>
              <p:cNvSpPr>
                <a:spLocks noEditPoints="1"/>
              </p:cNvSpPr>
              <p:nvPr/>
            </p:nvSpPr>
            <p:spPr bwMode="auto">
              <a:xfrm>
                <a:off x="1383" y="3744"/>
                <a:ext cx="165" cy="492"/>
              </a:xfrm>
              <a:custGeom>
                <a:avLst/>
                <a:gdLst/>
                <a:ahLst/>
                <a:cxnLst>
                  <a:cxn ang="0">
                    <a:pos x="54" y="11"/>
                  </a:cxn>
                  <a:cxn ang="0">
                    <a:pos x="76" y="144"/>
                  </a:cxn>
                  <a:cxn ang="0">
                    <a:pos x="30" y="239"/>
                  </a:cxn>
                  <a:cxn ang="0">
                    <a:pos x="9" y="105"/>
                  </a:cxn>
                  <a:cxn ang="0">
                    <a:pos x="54" y="11"/>
                  </a:cxn>
                  <a:cxn ang="0">
                    <a:pos x="52" y="35"/>
                  </a:cxn>
                  <a:cxn ang="0">
                    <a:pos x="22" y="113"/>
                  </a:cxn>
                  <a:cxn ang="0">
                    <a:pos x="32" y="216"/>
                  </a:cxn>
                  <a:cxn ang="0">
                    <a:pos x="62" y="137"/>
                  </a:cxn>
                  <a:cxn ang="0">
                    <a:pos x="52" y="35"/>
                  </a:cxn>
                </a:cxnLst>
                <a:rect l="0" t="0" r="r" b="b"/>
                <a:pathLst>
                  <a:path w="84" h="250">
                    <a:moveTo>
                      <a:pt x="54" y="11"/>
                    </a:moveTo>
                    <a:cubicBezTo>
                      <a:pt x="75" y="22"/>
                      <a:pt x="84" y="71"/>
                      <a:pt x="76" y="144"/>
                    </a:cubicBezTo>
                    <a:cubicBezTo>
                      <a:pt x="67" y="217"/>
                      <a:pt x="49" y="250"/>
                      <a:pt x="30" y="239"/>
                    </a:cubicBezTo>
                    <a:cubicBezTo>
                      <a:pt x="8" y="227"/>
                      <a:pt x="0" y="179"/>
                      <a:pt x="9" y="105"/>
                    </a:cubicBezTo>
                    <a:cubicBezTo>
                      <a:pt x="17" y="35"/>
                      <a:pt x="33" y="0"/>
                      <a:pt x="54" y="11"/>
                    </a:cubicBezTo>
                    <a:close/>
                    <a:moveTo>
                      <a:pt x="52" y="35"/>
                    </a:moveTo>
                    <a:cubicBezTo>
                      <a:pt x="39" y="27"/>
                      <a:pt x="28" y="59"/>
                      <a:pt x="22" y="113"/>
                    </a:cubicBezTo>
                    <a:cubicBezTo>
                      <a:pt x="15" y="169"/>
                      <a:pt x="18" y="209"/>
                      <a:pt x="32" y="216"/>
                    </a:cubicBezTo>
                    <a:cubicBezTo>
                      <a:pt x="44" y="223"/>
                      <a:pt x="56" y="195"/>
                      <a:pt x="62" y="137"/>
                    </a:cubicBezTo>
                    <a:cubicBezTo>
                      <a:pt x="69" y="78"/>
                      <a:pt x="64" y="41"/>
                      <a:pt x="52"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51"/>
              <p:cNvSpPr>
                <a:spLocks/>
              </p:cNvSpPr>
              <p:nvPr/>
            </p:nvSpPr>
            <p:spPr bwMode="auto">
              <a:xfrm>
                <a:off x="1288" y="3652"/>
                <a:ext cx="95" cy="454"/>
              </a:xfrm>
              <a:custGeom>
                <a:avLst/>
                <a:gdLst/>
                <a:ahLst/>
                <a:cxnLst>
                  <a:cxn ang="0">
                    <a:pos x="20" y="454"/>
                  </a:cxn>
                  <a:cxn ang="0">
                    <a:pos x="0" y="430"/>
                  </a:cxn>
                  <a:cxn ang="0">
                    <a:pos x="50" y="0"/>
                  </a:cxn>
                  <a:cxn ang="0">
                    <a:pos x="67" y="20"/>
                  </a:cxn>
                  <a:cxn ang="0">
                    <a:pos x="95" y="106"/>
                  </a:cxn>
                  <a:cxn ang="0">
                    <a:pos x="85" y="145"/>
                  </a:cxn>
                  <a:cxn ang="0">
                    <a:pos x="63" y="77"/>
                  </a:cxn>
                  <a:cxn ang="0">
                    <a:pos x="63" y="77"/>
                  </a:cxn>
                  <a:cxn ang="0">
                    <a:pos x="20" y="454"/>
                  </a:cxn>
                </a:cxnLst>
                <a:rect l="0" t="0" r="r" b="b"/>
                <a:pathLst>
                  <a:path w="95" h="454">
                    <a:moveTo>
                      <a:pt x="20" y="454"/>
                    </a:moveTo>
                    <a:lnTo>
                      <a:pt x="0" y="430"/>
                    </a:lnTo>
                    <a:lnTo>
                      <a:pt x="50" y="0"/>
                    </a:lnTo>
                    <a:lnTo>
                      <a:pt x="67" y="20"/>
                    </a:lnTo>
                    <a:lnTo>
                      <a:pt x="95" y="106"/>
                    </a:lnTo>
                    <a:lnTo>
                      <a:pt x="85" y="145"/>
                    </a:lnTo>
                    <a:lnTo>
                      <a:pt x="63" y="77"/>
                    </a:lnTo>
                    <a:lnTo>
                      <a:pt x="63" y="77"/>
                    </a:lnTo>
                    <a:lnTo>
                      <a:pt x="20" y="45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52"/>
              <p:cNvSpPr>
                <a:spLocks noEditPoints="1"/>
              </p:cNvSpPr>
              <p:nvPr/>
            </p:nvSpPr>
            <p:spPr bwMode="auto">
              <a:xfrm>
                <a:off x="1206" y="3442"/>
                <a:ext cx="75" cy="552"/>
              </a:xfrm>
              <a:custGeom>
                <a:avLst/>
                <a:gdLst/>
                <a:ahLst/>
                <a:cxnLst>
                  <a:cxn ang="0">
                    <a:pos x="32" y="27"/>
                  </a:cxn>
                  <a:cxn ang="0">
                    <a:pos x="29" y="185"/>
                  </a:cxn>
                  <a:cxn ang="0">
                    <a:pos x="6" y="256"/>
                  </a:cxn>
                  <a:cxn ang="0">
                    <a:pos x="10" y="96"/>
                  </a:cxn>
                  <a:cxn ang="0">
                    <a:pos x="32" y="27"/>
                  </a:cxn>
                  <a:cxn ang="0">
                    <a:pos x="30" y="51"/>
                  </a:cxn>
                  <a:cxn ang="0">
                    <a:pos x="14" y="115"/>
                  </a:cxn>
                  <a:cxn ang="0">
                    <a:pos x="9" y="232"/>
                  </a:cxn>
                  <a:cxn ang="0">
                    <a:pos x="25" y="169"/>
                  </a:cxn>
                  <a:cxn ang="0">
                    <a:pos x="30" y="51"/>
                  </a:cxn>
                </a:cxnLst>
                <a:rect l="0" t="0" r="r" b="b"/>
                <a:pathLst>
                  <a:path w="38" h="281">
                    <a:moveTo>
                      <a:pt x="32" y="27"/>
                    </a:moveTo>
                    <a:cubicBezTo>
                      <a:pt x="38" y="53"/>
                      <a:pt x="38" y="112"/>
                      <a:pt x="29" y="185"/>
                    </a:cubicBezTo>
                    <a:cubicBezTo>
                      <a:pt x="21" y="258"/>
                      <a:pt x="12" y="281"/>
                      <a:pt x="6" y="256"/>
                    </a:cubicBezTo>
                    <a:cubicBezTo>
                      <a:pt x="0" y="228"/>
                      <a:pt x="1" y="171"/>
                      <a:pt x="10" y="96"/>
                    </a:cubicBezTo>
                    <a:cubicBezTo>
                      <a:pt x="18" y="26"/>
                      <a:pt x="26" y="0"/>
                      <a:pt x="32" y="27"/>
                    </a:cubicBezTo>
                    <a:close/>
                    <a:moveTo>
                      <a:pt x="30" y="51"/>
                    </a:moveTo>
                    <a:cubicBezTo>
                      <a:pt x="26" y="33"/>
                      <a:pt x="20" y="61"/>
                      <a:pt x="14" y="115"/>
                    </a:cubicBezTo>
                    <a:cubicBezTo>
                      <a:pt x="7" y="171"/>
                      <a:pt x="5" y="215"/>
                      <a:pt x="9" y="232"/>
                    </a:cubicBezTo>
                    <a:cubicBezTo>
                      <a:pt x="12" y="248"/>
                      <a:pt x="19" y="226"/>
                      <a:pt x="25" y="169"/>
                    </a:cubicBezTo>
                    <a:cubicBezTo>
                      <a:pt x="32" y="109"/>
                      <a:pt x="33" y="66"/>
                      <a:pt x="30" y="5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3"/>
              <p:cNvSpPr>
                <a:spLocks noEditPoints="1"/>
              </p:cNvSpPr>
              <p:nvPr/>
            </p:nvSpPr>
            <p:spPr bwMode="auto">
              <a:xfrm>
                <a:off x="1208" y="3202"/>
                <a:ext cx="88" cy="578"/>
              </a:xfrm>
              <a:custGeom>
                <a:avLst/>
                <a:gdLst/>
                <a:ahLst/>
                <a:cxnLst>
                  <a:cxn ang="0">
                    <a:pos x="37" y="92"/>
                  </a:cxn>
                  <a:cxn ang="0">
                    <a:pos x="9" y="263"/>
                  </a:cxn>
                  <a:cxn ang="0">
                    <a:pos x="8" y="203"/>
                  </a:cxn>
                  <a:cxn ang="0">
                    <a:pos x="36" y="33"/>
                  </a:cxn>
                  <a:cxn ang="0">
                    <a:pos x="37" y="92"/>
                  </a:cxn>
                  <a:cxn ang="0">
                    <a:pos x="14" y="182"/>
                  </a:cxn>
                  <a:cxn ang="0">
                    <a:pos x="12" y="239"/>
                  </a:cxn>
                  <a:cxn ang="0">
                    <a:pos x="31" y="115"/>
                  </a:cxn>
                  <a:cxn ang="0">
                    <a:pos x="33" y="58"/>
                  </a:cxn>
                  <a:cxn ang="0">
                    <a:pos x="14" y="182"/>
                  </a:cxn>
                </a:cxnLst>
                <a:rect l="0" t="0" r="r" b="b"/>
                <a:pathLst>
                  <a:path w="45" h="294">
                    <a:moveTo>
                      <a:pt x="37" y="92"/>
                    </a:moveTo>
                    <a:cubicBezTo>
                      <a:pt x="29" y="166"/>
                      <a:pt x="18" y="228"/>
                      <a:pt x="9" y="263"/>
                    </a:cubicBezTo>
                    <a:cubicBezTo>
                      <a:pt x="1" y="294"/>
                      <a:pt x="0" y="275"/>
                      <a:pt x="8" y="203"/>
                    </a:cubicBezTo>
                    <a:cubicBezTo>
                      <a:pt x="17" y="130"/>
                      <a:pt x="28" y="66"/>
                      <a:pt x="36" y="33"/>
                    </a:cubicBezTo>
                    <a:cubicBezTo>
                      <a:pt x="45" y="0"/>
                      <a:pt x="45" y="22"/>
                      <a:pt x="37" y="92"/>
                    </a:cubicBezTo>
                    <a:close/>
                    <a:moveTo>
                      <a:pt x="14" y="182"/>
                    </a:moveTo>
                    <a:cubicBezTo>
                      <a:pt x="7" y="239"/>
                      <a:pt x="7" y="259"/>
                      <a:pt x="12" y="239"/>
                    </a:cubicBezTo>
                    <a:cubicBezTo>
                      <a:pt x="18" y="217"/>
                      <a:pt x="25" y="171"/>
                      <a:pt x="31" y="115"/>
                    </a:cubicBezTo>
                    <a:cubicBezTo>
                      <a:pt x="38" y="61"/>
                      <a:pt x="39" y="35"/>
                      <a:pt x="33" y="58"/>
                    </a:cubicBezTo>
                    <a:cubicBezTo>
                      <a:pt x="28" y="77"/>
                      <a:pt x="21" y="122"/>
                      <a:pt x="14" y="18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4"/>
              <p:cNvSpPr>
                <a:spLocks/>
              </p:cNvSpPr>
              <p:nvPr/>
            </p:nvSpPr>
            <p:spPr bwMode="auto">
              <a:xfrm>
                <a:off x="1336" y="2996"/>
                <a:ext cx="72" cy="473"/>
              </a:xfrm>
              <a:custGeom>
                <a:avLst/>
                <a:gdLst/>
                <a:ahLst/>
                <a:cxnLst>
                  <a:cxn ang="0">
                    <a:pos x="43" y="96"/>
                  </a:cxn>
                  <a:cxn ang="0">
                    <a:pos x="43" y="96"/>
                  </a:cxn>
                  <a:cxn ang="0">
                    <a:pos x="7" y="192"/>
                  </a:cxn>
                  <a:cxn ang="0">
                    <a:pos x="7" y="155"/>
                  </a:cxn>
                  <a:cxn ang="0">
                    <a:pos x="53" y="37"/>
                  </a:cxn>
                  <a:cxn ang="0">
                    <a:pos x="72" y="0"/>
                  </a:cxn>
                  <a:cxn ang="0">
                    <a:pos x="23" y="432"/>
                  </a:cxn>
                  <a:cxn ang="0">
                    <a:pos x="0" y="473"/>
                  </a:cxn>
                  <a:cxn ang="0">
                    <a:pos x="43" y="96"/>
                  </a:cxn>
                </a:cxnLst>
                <a:rect l="0" t="0" r="r" b="b"/>
                <a:pathLst>
                  <a:path w="72" h="473">
                    <a:moveTo>
                      <a:pt x="43" y="96"/>
                    </a:moveTo>
                    <a:lnTo>
                      <a:pt x="43" y="96"/>
                    </a:lnTo>
                    <a:lnTo>
                      <a:pt x="7" y="192"/>
                    </a:lnTo>
                    <a:lnTo>
                      <a:pt x="7" y="155"/>
                    </a:lnTo>
                    <a:lnTo>
                      <a:pt x="53" y="37"/>
                    </a:lnTo>
                    <a:lnTo>
                      <a:pt x="72" y="0"/>
                    </a:lnTo>
                    <a:lnTo>
                      <a:pt x="23" y="432"/>
                    </a:lnTo>
                    <a:lnTo>
                      <a:pt x="0" y="473"/>
                    </a:lnTo>
                    <a:lnTo>
                      <a:pt x="43" y="9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5"/>
              <p:cNvSpPr>
                <a:spLocks noEditPoints="1"/>
              </p:cNvSpPr>
              <p:nvPr/>
            </p:nvSpPr>
            <p:spPr bwMode="auto">
              <a:xfrm>
                <a:off x="1432" y="2711"/>
                <a:ext cx="171" cy="574"/>
              </a:xfrm>
              <a:custGeom>
                <a:avLst/>
                <a:gdLst/>
                <a:ahLst/>
                <a:cxnLst>
                  <a:cxn ang="0">
                    <a:pos x="79" y="93"/>
                  </a:cxn>
                  <a:cxn ang="0">
                    <a:pos x="29" y="262"/>
                  </a:cxn>
                  <a:cxn ang="0">
                    <a:pos x="8" y="200"/>
                  </a:cxn>
                  <a:cxn ang="0">
                    <a:pos x="57" y="32"/>
                  </a:cxn>
                  <a:cxn ang="0">
                    <a:pos x="79" y="93"/>
                  </a:cxn>
                  <a:cxn ang="0">
                    <a:pos x="22" y="180"/>
                  </a:cxn>
                  <a:cxn ang="0">
                    <a:pos x="33" y="238"/>
                  </a:cxn>
                  <a:cxn ang="0">
                    <a:pos x="65" y="115"/>
                  </a:cxn>
                  <a:cxn ang="0">
                    <a:pos x="54" y="57"/>
                  </a:cxn>
                  <a:cxn ang="0">
                    <a:pos x="22" y="180"/>
                  </a:cxn>
                </a:cxnLst>
                <a:rect l="0" t="0" r="r" b="b"/>
                <a:pathLst>
                  <a:path w="87" h="292">
                    <a:moveTo>
                      <a:pt x="79" y="93"/>
                    </a:moveTo>
                    <a:cubicBezTo>
                      <a:pt x="70" y="167"/>
                      <a:pt x="52" y="228"/>
                      <a:pt x="29" y="262"/>
                    </a:cubicBezTo>
                    <a:cubicBezTo>
                      <a:pt x="9" y="292"/>
                      <a:pt x="0" y="272"/>
                      <a:pt x="8" y="200"/>
                    </a:cubicBezTo>
                    <a:cubicBezTo>
                      <a:pt x="16" y="126"/>
                      <a:pt x="36" y="64"/>
                      <a:pt x="57" y="32"/>
                    </a:cubicBezTo>
                    <a:cubicBezTo>
                      <a:pt x="79" y="0"/>
                      <a:pt x="87" y="23"/>
                      <a:pt x="79" y="93"/>
                    </a:cubicBezTo>
                    <a:close/>
                    <a:moveTo>
                      <a:pt x="22" y="180"/>
                    </a:moveTo>
                    <a:cubicBezTo>
                      <a:pt x="15" y="237"/>
                      <a:pt x="20" y="257"/>
                      <a:pt x="33" y="238"/>
                    </a:cubicBezTo>
                    <a:cubicBezTo>
                      <a:pt x="47" y="217"/>
                      <a:pt x="58" y="171"/>
                      <a:pt x="65" y="115"/>
                    </a:cubicBezTo>
                    <a:cubicBezTo>
                      <a:pt x="71" y="61"/>
                      <a:pt x="68" y="35"/>
                      <a:pt x="54" y="57"/>
                    </a:cubicBezTo>
                    <a:cubicBezTo>
                      <a:pt x="42" y="75"/>
                      <a:pt x="29" y="120"/>
                      <a:pt x="22" y="1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6"/>
              <p:cNvSpPr>
                <a:spLocks/>
              </p:cNvSpPr>
              <p:nvPr/>
            </p:nvSpPr>
            <p:spPr bwMode="auto">
              <a:xfrm>
                <a:off x="1654" y="2524"/>
                <a:ext cx="80" cy="468"/>
              </a:xfrm>
              <a:custGeom>
                <a:avLst/>
                <a:gdLst/>
                <a:ahLst/>
                <a:cxnLst>
                  <a:cxn ang="0">
                    <a:pos x="45" y="91"/>
                  </a:cxn>
                  <a:cxn ang="0">
                    <a:pos x="45" y="93"/>
                  </a:cxn>
                  <a:cxn ang="0">
                    <a:pos x="0" y="183"/>
                  </a:cxn>
                  <a:cxn ang="0">
                    <a:pos x="0" y="146"/>
                  </a:cxn>
                  <a:cxn ang="0">
                    <a:pos x="55" y="32"/>
                  </a:cxn>
                  <a:cxn ang="0">
                    <a:pos x="80" y="0"/>
                  </a:cxn>
                  <a:cxn ang="0">
                    <a:pos x="31" y="431"/>
                  </a:cxn>
                  <a:cxn ang="0">
                    <a:pos x="2" y="468"/>
                  </a:cxn>
                  <a:cxn ang="0">
                    <a:pos x="45" y="91"/>
                  </a:cxn>
                </a:cxnLst>
                <a:rect l="0" t="0" r="r" b="b"/>
                <a:pathLst>
                  <a:path w="80" h="468">
                    <a:moveTo>
                      <a:pt x="45" y="91"/>
                    </a:moveTo>
                    <a:lnTo>
                      <a:pt x="45" y="93"/>
                    </a:lnTo>
                    <a:lnTo>
                      <a:pt x="0" y="183"/>
                    </a:lnTo>
                    <a:lnTo>
                      <a:pt x="0" y="146"/>
                    </a:lnTo>
                    <a:lnTo>
                      <a:pt x="55" y="32"/>
                    </a:lnTo>
                    <a:lnTo>
                      <a:pt x="80" y="0"/>
                    </a:lnTo>
                    <a:lnTo>
                      <a:pt x="31" y="431"/>
                    </a:lnTo>
                    <a:lnTo>
                      <a:pt x="2" y="468"/>
                    </a:lnTo>
                    <a:lnTo>
                      <a:pt x="45" y="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7"/>
              <p:cNvSpPr>
                <a:spLocks noEditPoints="1"/>
              </p:cNvSpPr>
              <p:nvPr/>
            </p:nvSpPr>
            <p:spPr bwMode="auto">
              <a:xfrm>
                <a:off x="1776" y="2267"/>
                <a:ext cx="200" cy="560"/>
              </a:xfrm>
              <a:custGeom>
                <a:avLst/>
                <a:gdLst/>
                <a:ahLst/>
                <a:cxnLst>
                  <a:cxn ang="0">
                    <a:pos x="94" y="95"/>
                  </a:cxn>
                  <a:cxn ang="0">
                    <a:pos x="37" y="258"/>
                  </a:cxn>
                  <a:cxn ang="0">
                    <a:pos x="8" y="190"/>
                  </a:cxn>
                  <a:cxn ang="0">
                    <a:pos x="65" y="29"/>
                  </a:cxn>
                  <a:cxn ang="0">
                    <a:pos x="94" y="95"/>
                  </a:cxn>
                  <a:cxn ang="0">
                    <a:pos x="25" y="172"/>
                  </a:cxn>
                  <a:cxn ang="0">
                    <a:pos x="40" y="234"/>
                  </a:cxn>
                  <a:cxn ang="0">
                    <a:pos x="76" y="115"/>
                  </a:cxn>
                  <a:cxn ang="0">
                    <a:pos x="61" y="53"/>
                  </a:cxn>
                  <a:cxn ang="0">
                    <a:pos x="25" y="172"/>
                  </a:cxn>
                </a:cxnLst>
                <a:rect l="0" t="0" r="r" b="b"/>
                <a:pathLst>
                  <a:path w="102" h="285">
                    <a:moveTo>
                      <a:pt x="94" y="95"/>
                    </a:moveTo>
                    <a:cubicBezTo>
                      <a:pt x="85" y="170"/>
                      <a:pt x="64" y="228"/>
                      <a:pt x="37" y="258"/>
                    </a:cubicBezTo>
                    <a:cubicBezTo>
                      <a:pt x="12" y="285"/>
                      <a:pt x="0" y="262"/>
                      <a:pt x="8" y="190"/>
                    </a:cubicBezTo>
                    <a:cubicBezTo>
                      <a:pt x="17" y="117"/>
                      <a:pt x="39" y="56"/>
                      <a:pt x="65" y="29"/>
                    </a:cubicBezTo>
                    <a:cubicBezTo>
                      <a:pt x="91" y="0"/>
                      <a:pt x="102" y="25"/>
                      <a:pt x="94" y="95"/>
                    </a:cubicBezTo>
                    <a:close/>
                    <a:moveTo>
                      <a:pt x="25" y="172"/>
                    </a:moveTo>
                    <a:cubicBezTo>
                      <a:pt x="18" y="229"/>
                      <a:pt x="25" y="251"/>
                      <a:pt x="40" y="234"/>
                    </a:cubicBezTo>
                    <a:cubicBezTo>
                      <a:pt x="58" y="215"/>
                      <a:pt x="70" y="171"/>
                      <a:pt x="76" y="115"/>
                    </a:cubicBezTo>
                    <a:cubicBezTo>
                      <a:pt x="83" y="61"/>
                      <a:pt x="79" y="34"/>
                      <a:pt x="61" y="53"/>
                    </a:cubicBezTo>
                    <a:cubicBezTo>
                      <a:pt x="46" y="69"/>
                      <a:pt x="32" y="112"/>
                      <a:pt x="25"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8"/>
              <p:cNvSpPr>
                <a:spLocks/>
              </p:cNvSpPr>
              <p:nvPr/>
            </p:nvSpPr>
            <p:spPr bwMode="auto">
              <a:xfrm>
                <a:off x="2035" y="2106"/>
                <a:ext cx="92" cy="464"/>
              </a:xfrm>
              <a:custGeom>
                <a:avLst/>
                <a:gdLst/>
                <a:ahLst/>
                <a:cxnLst>
                  <a:cxn ang="0">
                    <a:pos x="51" y="86"/>
                  </a:cxn>
                  <a:cxn ang="0">
                    <a:pos x="51" y="88"/>
                  </a:cxn>
                  <a:cxn ang="0">
                    <a:pos x="0" y="171"/>
                  </a:cxn>
                  <a:cxn ang="0">
                    <a:pos x="0" y="134"/>
                  </a:cxn>
                  <a:cxn ang="0">
                    <a:pos x="63" y="29"/>
                  </a:cxn>
                  <a:cxn ang="0">
                    <a:pos x="92" y="0"/>
                  </a:cxn>
                  <a:cxn ang="0">
                    <a:pos x="41" y="432"/>
                  </a:cxn>
                  <a:cxn ang="0">
                    <a:pos x="8" y="464"/>
                  </a:cxn>
                  <a:cxn ang="0">
                    <a:pos x="51" y="86"/>
                  </a:cxn>
                </a:cxnLst>
                <a:rect l="0" t="0" r="r" b="b"/>
                <a:pathLst>
                  <a:path w="92" h="464">
                    <a:moveTo>
                      <a:pt x="51" y="86"/>
                    </a:moveTo>
                    <a:lnTo>
                      <a:pt x="51" y="88"/>
                    </a:lnTo>
                    <a:lnTo>
                      <a:pt x="0" y="171"/>
                    </a:lnTo>
                    <a:lnTo>
                      <a:pt x="0" y="134"/>
                    </a:lnTo>
                    <a:lnTo>
                      <a:pt x="63" y="29"/>
                    </a:lnTo>
                    <a:lnTo>
                      <a:pt x="92" y="0"/>
                    </a:lnTo>
                    <a:lnTo>
                      <a:pt x="41" y="432"/>
                    </a:lnTo>
                    <a:lnTo>
                      <a:pt x="8" y="464"/>
                    </a:lnTo>
                    <a:lnTo>
                      <a:pt x="51"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9"/>
              <p:cNvSpPr>
                <a:spLocks noEditPoints="1"/>
              </p:cNvSpPr>
              <p:nvPr/>
            </p:nvSpPr>
            <p:spPr bwMode="auto">
              <a:xfrm>
                <a:off x="2172" y="2035"/>
                <a:ext cx="161" cy="405"/>
              </a:xfrm>
              <a:custGeom>
                <a:avLst/>
                <a:gdLst/>
                <a:ahLst/>
                <a:cxnLst>
                  <a:cxn ang="0">
                    <a:pos x="76" y="73"/>
                  </a:cxn>
                  <a:cxn ang="0">
                    <a:pos x="30" y="189"/>
                  </a:cxn>
                  <a:cxn ang="0">
                    <a:pos x="6" y="133"/>
                  </a:cxn>
                  <a:cxn ang="0">
                    <a:pos x="52" y="18"/>
                  </a:cxn>
                  <a:cxn ang="0">
                    <a:pos x="76" y="73"/>
                  </a:cxn>
                  <a:cxn ang="0">
                    <a:pos x="20" y="122"/>
                  </a:cxn>
                  <a:cxn ang="0">
                    <a:pos x="33" y="171"/>
                  </a:cxn>
                  <a:cxn ang="0">
                    <a:pos x="62" y="85"/>
                  </a:cxn>
                  <a:cxn ang="0">
                    <a:pos x="49" y="36"/>
                  </a:cxn>
                  <a:cxn ang="0">
                    <a:pos x="20" y="122"/>
                  </a:cxn>
                </a:cxnLst>
                <a:rect l="0" t="0" r="r" b="b"/>
                <a:pathLst>
                  <a:path w="82" h="206">
                    <a:moveTo>
                      <a:pt x="76" y="73"/>
                    </a:moveTo>
                    <a:cubicBezTo>
                      <a:pt x="70" y="128"/>
                      <a:pt x="53" y="170"/>
                      <a:pt x="30" y="189"/>
                    </a:cubicBezTo>
                    <a:cubicBezTo>
                      <a:pt x="10" y="206"/>
                      <a:pt x="0" y="187"/>
                      <a:pt x="6" y="133"/>
                    </a:cubicBezTo>
                    <a:cubicBezTo>
                      <a:pt x="13" y="78"/>
                      <a:pt x="31" y="36"/>
                      <a:pt x="52" y="18"/>
                    </a:cubicBezTo>
                    <a:cubicBezTo>
                      <a:pt x="73" y="0"/>
                      <a:pt x="82" y="20"/>
                      <a:pt x="76" y="73"/>
                    </a:cubicBezTo>
                    <a:close/>
                    <a:moveTo>
                      <a:pt x="20" y="122"/>
                    </a:moveTo>
                    <a:cubicBezTo>
                      <a:pt x="15" y="164"/>
                      <a:pt x="20" y="182"/>
                      <a:pt x="33" y="171"/>
                    </a:cubicBezTo>
                    <a:cubicBezTo>
                      <a:pt x="47" y="159"/>
                      <a:pt x="57" y="127"/>
                      <a:pt x="62" y="85"/>
                    </a:cubicBezTo>
                    <a:cubicBezTo>
                      <a:pt x="67" y="45"/>
                      <a:pt x="63" y="24"/>
                      <a:pt x="49" y="36"/>
                    </a:cubicBezTo>
                    <a:cubicBezTo>
                      <a:pt x="37" y="46"/>
                      <a:pt x="25" y="77"/>
                      <a:pt x="20" y="1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60"/>
              <p:cNvSpPr>
                <a:spLocks/>
              </p:cNvSpPr>
              <p:nvPr/>
            </p:nvSpPr>
            <p:spPr bwMode="auto">
              <a:xfrm>
                <a:off x="2381" y="1933"/>
                <a:ext cx="72" cy="342"/>
              </a:xfrm>
              <a:custGeom>
                <a:avLst/>
                <a:gdLst/>
                <a:ahLst/>
                <a:cxnLst>
                  <a:cxn ang="0">
                    <a:pos x="41" y="61"/>
                  </a:cxn>
                  <a:cxn ang="0">
                    <a:pos x="39" y="61"/>
                  </a:cxn>
                  <a:cxn ang="0">
                    <a:pos x="0" y="120"/>
                  </a:cxn>
                  <a:cxn ang="0">
                    <a:pos x="0" y="90"/>
                  </a:cxn>
                  <a:cxn ang="0">
                    <a:pos x="49" y="18"/>
                  </a:cxn>
                  <a:cxn ang="0">
                    <a:pos x="72" y="0"/>
                  </a:cxn>
                  <a:cxn ang="0">
                    <a:pos x="35" y="322"/>
                  </a:cxn>
                  <a:cxn ang="0">
                    <a:pos x="7" y="342"/>
                  </a:cxn>
                  <a:cxn ang="0">
                    <a:pos x="41" y="61"/>
                  </a:cxn>
                </a:cxnLst>
                <a:rect l="0" t="0" r="r" b="b"/>
                <a:pathLst>
                  <a:path w="72" h="342">
                    <a:moveTo>
                      <a:pt x="41" y="61"/>
                    </a:moveTo>
                    <a:lnTo>
                      <a:pt x="39" y="61"/>
                    </a:lnTo>
                    <a:lnTo>
                      <a:pt x="0" y="120"/>
                    </a:lnTo>
                    <a:lnTo>
                      <a:pt x="0" y="90"/>
                    </a:lnTo>
                    <a:lnTo>
                      <a:pt x="49" y="18"/>
                    </a:lnTo>
                    <a:lnTo>
                      <a:pt x="72" y="0"/>
                    </a:lnTo>
                    <a:lnTo>
                      <a:pt x="35" y="322"/>
                    </a:lnTo>
                    <a:lnTo>
                      <a:pt x="7" y="342"/>
                    </a:lnTo>
                    <a:lnTo>
                      <a:pt x="41" y="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1"/>
              <p:cNvSpPr>
                <a:spLocks noEditPoints="1"/>
              </p:cNvSpPr>
              <p:nvPr/>
            </p:nvSpPr>
            <p:spPr bwMode="auto">
              <a:xfrm>
                <a:off x="2494" y="1792"/>
                <a:ext cx="165" cy="395"/>
              </a:xfrm>
              <a:custGeom>
                <a:avLst/>
                <a:gdLst/>
                <a:ahLst/>
                <a:cxnLst>
                  <a:cxn ang="0">
                    <a:pos x="78" y="73"/>
                  </a:cxn>
                  <a:cxn ang="0">
                    <a:pos x="31" y="186"/>
                  </a:cxn>
                  <a:cxn ang="0">
                    <a:pos x="6" y="127"/>
                  </a:cxn>
                  <a:cxn ang="0">
                    <a:pos x="53" y="15"/>
                  </a:cxn>
                  <a:cxn ang="0">
                    <a:pos x="78" y="73"/>
                  </a:cxn>
                  <a:cxn ang="0">
                    <a:pos x="20" y="117"/>
                  </a:cxn>
                  <a:cxn ang="0">
                    <a:pos x="34" y="168"/>
                  </a:cxn>
                  <a:cxn ang="0">
                    <a:pos x="63" y="85"/>
                  </a:cxn>
                  <a:cxn ang="0">
                    <a:pos x="50" y="33"/>
                  </a:cxn>
                  <a:cxn ang="0">
                    <a:pos x="20" y="117"/>
                  </a:cxn>
                </a:cxnLst>
                <a:rect l="0" t="0" r="r" b="b"/>
                <a:pathLst>
                  <a:path w="84" h="201">
                    <a:moveTo>
                      <a:pt x="78" y="73"/>
                    </a:moveTo>
                    <a:cubicBezTo>
                      <a:pt x="71" y="129"/>
                      <a:pt x="55" y="169"/>
                      <a:pt x="31" y="186"/>
                    </a:cubicBezTo>
                    <a:cubicBezTo>
                      <a:pt x="10" y="201"/>
                      <a:pt x="0" y="181"/>
                      <a:pt x="6" y="127"/>
                    </a:cubicBezTo>
                    <a:cubicBezTo>
                      <a:pt x="12" y="72"/>
                      <a:pt x="31" y="31"/>
                      <a:pt x="53" y="15"/>
                    </a:cubicBezTo>
                    <a:cubicBezTo>
                      <a:pt x="75" y="0"/>
                      <a:pt x="84" y="21"/>
                      <a:pt x="78" y="73"/>
                    </a:cubicBezTo>
                    <a:close/>
                    <a:moveTo>
                      <a:pt x="20" y="117"/>
                    </a:moveTo>
                    <a:cubicBezTo>
                      <a:pt x="15" y="159"/>
                      <a:pt x="21" y="177"/>
                      <a:pt x="34" y="168"/>
                    </a:cubicBezTo>
                    <a:cubicBezTo>
                      <a:pt x="49" y="158"/>
                      <a:pt x="59" y="126"/>
                      <a:pt x="63" y="85"/>
                    </a:cubicBezTo>
                    <a:cubicBezTo>
                      <a:pt x="68" y="44"/>
                      <a:pt x="65" y="23"/>
                      <a:pt x="50" y="33"/>
                    </a:cubicBezTo>
                    <a:cubicBezTo>
                      <a:pt x="37" y="42"/>
                      <a:pt x="25" y="72"/>
                      <a:pt x="20" y="1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62"/>
              <p:cNvSpPr>
                <a:spLocks/>
              </p:cNvSpPr>
              <p:nvPr/>
            </p:nvSpPr>
            <p:spPr bwMode="auto">
              <a:xfrm>
                <a:off x="2707" y="1703"/>
                <a:ext cx="74" cy="340"/>
              </a:xfrm>
              <a:custGeom>
                <a:avLst/>
                <a:gdLst/>
                <a:ahLst/>
                <a:cxnLst>
                  <a:cxn ang="0">
                    <a:pos x="41" y="57"/>
                  </a:cxn>
                  <a:cxn ang="0">
                    <a:pos x="41" y="59"/>
                  </a:cxn>
                  <a:cxn ang="0">
                    <a:pos x="2" y="112"/>
                  </a:cxn>
                  <a:cxn ang="0">
                    <a:pos x="0" y="83"/>
                  </a:cxn>
                  <a:cxn ang="0">
                    <a:pos x="49" y="16"/>
                  </a:cxn>
                  <a:cxn ang="0">
                    <a:pos x="74" y="0"/>
                  </a:cxn>
                  <a:cxn ang="0">
                    <a:pos x="37" y="320"/>
                  </a:cxn>
                  <a:cxn ang="0">
                    <a:pos x="9" y="340"/>
                  </a:cxn>
                  <a:cxn ang="0">
                    <a:pos x="41" y="57"/>
                  </a:cxn>
                </a:cxnLst>
                <a:rect l="0" t="0" r="r" b="b"/>
                <a:pathLst>
                  <a:path w="74" h="340">
                    <a:moveTo>
                      <a:pt x="41" y="57"/>
                    </a:moveTo>
                    <a:lnTo>
                      <a:pt x="41" y="59"/>
                    </a:lnTo>
                    <a:lnTo>
                      <a:pt x="2" y="112"/>
                    </a:lnTo>
                    <a:lnTo>
                      <a:pt x="0" y="83"/>
                    </a:lnTo>
                    <a:lnTo>
                      <a:pt x="49" y="16"/>
                    </a:lnTo>
                    <a:lnTo>
                      <a:pt x="74" y="0"/>
                    </a:lnTo>
                    <a:lnTo>
                      <a:pt x="37" y="320"/>
                    </a:lnTo>
                    <a:lnTo>
                      <a:pt x="9" y="340"/>
                    </a:lnTo>
                    <a:lnTo>
                      <a:pt x="41"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3"/>
              <p:cNvSpPr>
                <a:spLocks/>
              </p:cNvSpPr>
              <p:nvPr/>
            </p:nvSpPr>
            <p:spPr bwMode="auto">
              <a:xfrm>
                <a:off x="2872" y="1597"/>
                <a:ext cx="74" cy="340"/>
              </a:xfrm>
              <a:custGeom>
                <a:avLst/>
                <a:gdLst/>
                <a:ahLst/>
                <a:cxnLst>
                  <a:cxn ang="0">
                    <a:pos x="43" y="59"/>
                  </a:cxn>
                  <a:cxn ang="0">
                    <a:pos x="43" y="59"/>
                  </a:cxn>
                  <a:cxn ang="0">
                    <a:pos x="2" y="112"/>
                  </a:cxn>
                  <a:cxn ang="0">
                    <a:pos x="0" y="83"/>
                  </a:cxn>
                  <a:cxn ang="0">
                    <a:pos x="51" y="16"/>
                  </a:cxn>
                  <a:cxn ang="0">
                    <a:pos x="74" y="0"/>
                  </a:cxn>
                  <a:cxn ang="0">
                    <a:pos x="37" y="322"/>
                  </a:cxn>
                  <a:cxn ang="0">
                    <a:pos x="9" y="340"/>
                  </a:cxn>
                  <a:cxn ang="0">
                    <a:pos x="43" y="59"/>
                  </a:cxn>
                </a:cxnLst>
                <a:rect l="0" t="0" r="r" b="b"/>
                <a:pathLst>
                  <a:path w="74" h="340">
                    <a:moveTo>
                      <a:pt x="43" y="59"/>
                    </a:moveTo>
                    <a:lnTo>
                      <a:pt x="43" y="59"/>
                    </a:lnTo>
                    <a:lnTo>
                      <a:pt x="2" y="112"/>
                    </a:lnTo>
                    <a:lnTo>
                      <a:pt x="0" y="83"/>
                    </a:lnTo>
                    <a:lnTo>
                      <a:pt x="51" y="16"/>
                    </a:lnTo>
                    <a:lnTo>
                      <a:pt x="74" y="0"/>
                    </a:lnTo>
                    <a:lnTo>
                      <a:pt x="37" y="322"/>
                    </a:lnTo>
                    <a:lnTo>
                      <a:pt x="9" y="340"/>
                    </a:lnTo>
                    <a:lnTo>
                      <a:pt x="43" y="5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4"/>
              <p:cNvSpPr>
                <a:spLocks noEditPoints="1"/>
              </p:cNvSpPr>
              <p:nvPr/>
            </p:nvSpPr>
            <p:spPr bwMode="auto">
              <a:xfrm>
                <a:off x="2989" y="1479"/>
                <a:ext cx="169" cy="383"/>
              </a:xfrm>
              <a:custGeom>
                <a:avLst/>
                <a:gdLst/>
                <a:ahLst/>
                <a:cxnLst>
                  <a:cxn ang="0">
                    <a:pos x="80" y="75"/>
                  </a:cxn>
                  <a:cxn ang="0">
                    <a:pos x="32" y="183"/>
                  </a:cxn>
                  <a:cxn ang="0">
                    <a:pos x="6" y="120"/>
                  </a:cxn>
                  <a:cxn ang="0">
                    <a:pos x="54" y="13"/>
                  </a:cxn>
                  <a:cxn ang="0">
                    <a:pos x="80" y="75"/>
                  </a:cxn>
                  <a:cxn ang="0">
                    <a:pos x="21" y="112"/>
                  </a:cxn>
                  <a:cxn ang="0">
                    <a:pos x="35" y="166"/>
                  </a:cxn>
                  <a:cxn ang="0">
                    <a:pos x="65" y="85"/>
                  </a:cxn>
                  <a:cxn ang="0">
                    <a:pos x="51" y="31"/>
                  </a:cxn>
                  <a:cxn ang="0">
                    <a:pos x="21" y="112"/>
                  </a:cxn>
                </a:cxnLst>
                <a:rect l="0" t="0" r="r" b="b"/>
                <a:pathLst>
                  <a:path w="86" h="195">
                    <a:moveTo>
                      <a:pt x="80" y="75"/>
                    </a:moveTo>
                    <a:cubicBezTo>
                      <a:pt x="73" y="131"/>
                      <a:pt x="56" y="169"/>
                      <a:pt x="32" y="183"/>
                    </a:cubicBezTo>
                    <a:cubicBezTo>
                      <a:pt x="11" y="195"/>
                      <a:pt x="0" y="174"/>
                      <a:pt x="6" y="120"/>
                    </a:cubicBezTo>
                    <a:cubicBezTo>
                      <a:pt x="13" y="65"/>
                      <a:pt x="32" y="26"/>
                      <a:pt x="54" y="13"/>
                    </a:cubicBezTo>
                    <a:cubicBezTo>
                      <a:pt x="76" y="0"/>
                      <a:pt x="86" y="23"/>
                      <a:pt x="80" y="75"/>
                    </a:cubicBezTo>
                    <a:close/>
                    <a:moveTo>
                      <a:pt x="21" y="112"/>
                    </a:moveTo>
                    <a:cubicBezTo>
                      <a:pt x="16" y="154"/>
                      <a:pt x="22" y="173"/>
                      <a:pt x="35" y="166"/>
                    </a:cubicBezTo>
                    <a:cubicBezTo>
                      <a:pt x="50" y="157"/>
                      <a:pt x="60" y="126"/>
                      <a:pt x="65" y="85"/>
                    </a:cubicBezTo>
                    <a:cubicBezTo>
                      <a:pt x="70" y="44"/>
                      <a:pt x="66" y="22"/>
                      <a:pt x="51" y="31"/>
                    </a:cubicBezTo>
                    <a:cubicBezTo>
                      <a:pt x="38" y="38"/>
                      <a:pt x="26" y="67"/>
                      <a:pt x="21" y="1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5"/>
              <p:cNvSpPr>
                <a:spLocks/>
              </p:cNvSpPr>
              <p:nvPr/>
            </p:nvSpPr>
            <p:spPr bwMode="auto">
              <a:xfrm>
                <a:off x="3206" y="1405"/>
                <a:ext cx="74" cy="338"/>
              </a:xfrm>
              <a:custGeom>
                <a:avLst/>
                <a:gdLst/>
                <a:ahLst/>
                <a:cxnLst>
                  <a:cxn ang="0">
                    <a:pos x="43" y="57"/>
                  </a:cxn>
                  <a:cxn ang="0">
                    <a:pos x="41" y="57"/>
                  </a:cxn>
                  <a:cxn ang="0">
                    <a:pos x="1" y="106"/>
                  </a:cxn>
                  <a:cxn ang="0">
                    <a:pos x="0" y="76"/>
                  </a:cxn>
                  <a:cxn ang="0">
                    <a:pos x="51" y="13"/>
                  </a:cxn>
                  <a:cxn ang="0">
                    <a:pos x="74" y="0"/>
                  </a:cxn>
                  <a:cxn ang="0">
                    <a:pos x="37" y="322"/>
                  </a:cxn>
                  <a:cxn ang="0">
                    <a:pos x="9" y="338"/>
                  </a:cxn>
                  <a:cxn ang="0">
                    <a:pos x="43" y="57"/>
                  </a:cxn>
                </a:cxnLst>
                <a:rect l="0" t="0" r="r" b="b"/>
                <a:pathLst>
                  <a:path w="74" h="338">
                    <a:moveTo>
                      <a:pt x="43" y="57"/>
                    </a:moveTo>
                    <a:lnTo>
                      <a:pt x="41" y="57"/>
                    </a:lnTo>
                    <a:lnTo>
                      <a:pt x="1" y="106"/>
                    </a:lnTo>
                    <a:lnTo>
                      <a:pt x="0" y="76"/>
                    </a:lnTo>
                    <a:lnTo>
                      <a:pt x="51" y="13"/>
                    </a:lnTo>
                    <a:lnTo>
                      <a:pt x="74" y="0"/>
                    </a:lnTo>
                    <a:lnTo>
                      <a:pt x="37" y="322"/>
                    </a:lnTo>
                    <a:lnTo>
                      <a:pt x="9" y="338"/>
                    </a:lnTo>
                    <a:lnTo>
                      <a:pt x="43"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6"/>
              <p:cNvSpPr>
                <a:spLocks noEditPoints="1"/>
              </p:cNvSpPr>
              <p:nvPr/>
            </p:nvSpPr>
            <p:spPr bwMode="auto">
              <a:xfrm>
                <a:off x="3323" y="1295"/>
                <a:ext cx="169" cy="381"/>
              </a:xfrm>
              <a:custGeom>
                <a:avLst/>
                <a:gdLst/>
                <a:ahLst/>
                <a:cxnLst>
                  <a:cxn ang="0">
                    <a:pos x="80" y="76"/>
                  </a:cxn>
                  <a:cxn ang="0">
                    <a:pos x="32" y="183"/>
                  </a:cxn>
                  <a:cxn ang="0">
                    <a:pos x="6" y="118"/>
                  </a:cxn>
                  <a:cxn ang="0">
                    <a:pos x="54" y="12"/>
                  </a:cxn>
                  <a:cxn ang="0">
                    <a:pos x="80" y="76"/>
                  </a:cxn>
                  <a:cxn ang="0">
                    <a:pos x="21" y="110"/>
                  </a:cxn>
                  <a:cxn ang="0">
                    <a:pos x="35" y="165"/>
                  </a:cxn>
                  <a:cxn ang="0">
                    <a:pos x="65" y="85"/>
                  </a:cxn>
                  <a:cxn ang="0">
                    <a:pos x="51" y="30"/>
                  </a:cxn>
                  <a:cxn ang="0">
                    <a:pos x="21" y="110"/>
                  </a:cxn>
                </a:cxnLst>
                <a:rect l="0" t="0" r="r" b="b"/>
                <a:pathLst>
                  <a:path w="86" h="194">
                    <a:moveTo>
                      <a:pt x="80" y="76"/>
                    </a:moveTo>
                    <a:cubicBezTo>
                      <a:pt x="73" y="132"/>
                      <a:pt x="56" y="170"/>
                      <a:pt x="32" y="183"/>
                    </a:cubicBezTo>
                    <a:cubicBezTo>
                      <a:pt x="11" y="194"/>
                      <a:pt x="0" y="172"/>
                      <a:pt x="6" y="118"/>
                    </a:cubicBezTo>
                    <a:cubicBezTo>
                      <a:pt x="13" y="63"/>
                      <a:pt x="32" y="24"/>
                      <a:pt x="54" y="12"/>
                    </a:cubicBezTo>
                    <a:cubicBezTo>
                      <a:pt x="76" y="0"/>
                      <a:pt x="86" y="24"/>
                      <a:pt x="80" y="76"/>
                    </a:cubicBezTo>
                    <a:close/>
                    <a:moveTo>
                      <a:pt x="21" y="110"/>
                    </a:moveTo>
                    <a:cubicBezTo>
                      <a:pt x="16" y="153"/>
                      <a:pt x="22" y="172"/>
                      <a:pt x="35" y="165"/>
                    </a:cubicBezTo>
                    <a:cubicBezTo>
                      <a:pt x="50" y="157"/>
                      <a:pt x="60" y="127"/>
                      <a:pt x="65" y="85"/>
                    </a:cubicBezTo>
                    <a:cubicBezTo>
                      <a:pt x="70" y="45"/>
                      <a:pt x="66" y="22"/>
                      <a:pt x="51" y="30"/>
                    </a:cubicBezTo>
                    <a:cubicBezTo>
                      <a:pt x="38" y="37"/>
                      <a:pt x="26" y="65"/>
                      <a:pt x="21"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7"/>
              <p:cNvSpPr>
                <a:spLocks/>
              </p:cNvSpPr>
              <p:nvPr/>
            </p:nvSpPr>
            <p:spPr bwMode="auto">
              <a:xfrm>
                <a:off x="3539" y="1226"/>
                <a:ext cx="75" cy="336"/>
              </a:xfrm>
              <a:custGeom>
                <a:avLst/>
                <a:gdLst/>
                <a:ahLst/>
                <a:cxnLst>
                  <a:cxn ang="0">
                    <a:pos x="44" y="55"/>
                  </a:cxn>
                  <a:cxn ang="0">
                    <a:pos x="42" y="55"/>
                  </a:cxn>
                  <a:cxn ang="0">
                    <a:pos x="2" y="104"/>
                  </a:cxn>
                  <a:cxn ang="0">
                    <a:pos x="0" y="75"/>
                  </a:cxn>
                  <a:cxn ang="0">
                    <a:pos x="51" y="12"/>
                  </a:cxn>
                  <a:cxn ang="0">
                    <a:pos x="75" y="0"/>
                  </a:cxn>
                  <a:cxn ang="0">
                    <a:pos x="38" y="322"/>
                  </a:cxn>
                  <a:cxn ang="0">
                    <a:pos x="10" y="336"/>
                  </a:cxn>
                  <a:cxn ang="0">
                    <a:pos x="44" y="55"/>
                  </a:cxn>
                </a:cxnLst>
                <a:rect l="0" t="0" r="r" b="b"/>
                <a:pathLst>
                  <a:path w="75" h="336">
                    <a:moveTo>
                      <a:pt x="44" y="55"/>
                    </a:moveTo>
                    <a:lnTo>
                      <a:pt x="42" y="55"/>
                    </a:lnTo>
                    <a:lnTo>
                      <a:pt x="2" y="104"/>
                    </a:lnTo>
                    <a:lnTo>
                      <a:pt x="0" y="75"/>
                    </a:lnTo>
                    <a:lnTo>
                      <a:pt x="51" y="12"/>
                    </a:lnTo>
                    <a:lnTo>
                      <a:pt x="75" y="0"/>
                    </a:lnTo>
                    <a:lnTo>
                      <a:pt x="38" y="322"/>
                    </a:lnTo>
                    <a:lnTo>
                      <a:pt x="10" y="336"/>
                    </a:lnTo>
                    <a:lnTo>
                      <a:pt x="4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8"/>
              <p:cNvSpPr>
                <a:spLocks noEditPoints="1"/>
              </p:cNvSpPr>
              <p:nvPr/>
            </p:nvSpPr>
            <p:spPr bwMode="auto">
              <a:xfrm>
                <a:off x="3659" y="1120"/>
                <a:ext cx="167" cy="379"/>
              </a:xfrm>
              <a:custGeom>
                <a:avLst/>
                <a:gdLst/>
                <a:ahLst/>
                <a:cxnLst>
                  <a:cxn ang="0">
                    <a:pos x="79" y="76"/>
                  </a:cxn>
                  <a:cxn ang="0">
                    <a:pos x="31" y="182"/>
                  </a:cxn>
                  <a:cxn ang="0">
                    <a:pos x="5" y="116"/>
                  </a:cxn>
                  <a:cxn ang="0">
                    <a:pos x="53" y="12"/>
                  </a:cxn>
                  <a:cxn ang="0">
                    <a:pos x="79" y="76"/>
                  </a:cxn>
                  <a:cxn ang="0">
                    <a:pos x="20" y="109"/>
                  </a:cxn>
                  <a:cxn ang="0">
                    <a:pos x="34" y="164"/>
                  </a:cxn>
                  <a:cxn ang="0">
                    <a:pos x="64" y="85"/>
                  </a:cxn>
                  <a:cxn ang="0">
                    <a:pos x="50" y="29"/>
                  </a:cxn>
                  <a:cxn ang="0">
                    <a:pos x="20" y="109"/>
                  </a:cxn>
                </a:cxnLst>
                <a:rect l="0" t="0" r="r" b="b"/>
                <a:pathLst>
                  <a:path w="85" h="193">
                    <a:moveTo>
                      <a:pt x="79" y="76"/>
                    </a:moveTo>
                    <a:cubicBezTo>
                      <a:pt x="72" y="132"/>
                      <a:pt x="55" y="170"/>
                      <a:pt x="31" y="182"/>
                    </a:cubicBezTo>
                    <a:cubicBezTo>
                      <a:pt x="10" y="193"/>
                      <a:pt x="0" y="170"/>
                      <a:pt x="5" y="116"/>
                    </a:cubicBezTo>
                    <a:cubicBezTo>
                      <a:pt x="12" y="61"/>
                      <a:pt x="31" y="23"/>
                      <a:pt x="53" y="12"/>
                    </a:cubicBezTo>
                    <a:cubicBezTo>
                      <a:pt x="76" y="0"/>
                      <a:pt x="85" y="24"/>
                      <a:pt x="79" y="76"/>
                    </a:cubicBezTo>
                    <a:close/>
                    <a:moveTo>
                      <a:pt x="20" y="109"/>
                    </a:moveTo>
                    <a:cubicBezTo>
                      <a:pt x="15" y="151"/>
                      <a:pt x="21" y="171"/>
                      <a:pt x="34" y="164"/>
                    </a:cubicBezTo>
                    <a:cubicBezTo>
                      <a:pt x="49" y="157"/>
                      <a:pt x="59" y="127"/>
                      <a:pt x="64" y="85"/>
                    </a:cubicBezTo>
                    <a:cubicBezTo>
                      <a:pt x="69" y="44"/>
                      <a:pt x="65" y="22"/>
                      <a:pt x="50" y="29"/>
                    </a:cubicBezTo>
                    <a:cubicBezTo>
                      <a:pt x="37" y="36"/>
                      <a:pt x="25" y="64"/>
                      <a:pt x="20" y="10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9"/>
              <p:cNvSpPr>
                <a:spLocks/>
              </p:cNvSpPr>
              <p:nvPr/>
            </p:nvSpPr>
            <p:spPr bwMode="auto">
              <a:xfrm>
                <a:off x="3873" y="1057"/>
                <a:ext cx="75" cy="336"/>
              </a:xfrm>
              <a:custGeom>
                <a:avLst/>
                <a:gdLst/>
                <a:ahLst/>
                <a:cxnLst>
                  <a:cxn ang="0">
                    <a:pos x="44" y="55"/>
                  </a:cxn>
                  <a:cxn ang="0">
                    <a:pos x="44" y="55"/>
                  </a:cxn>
                  <a:cxn ang="0">
                    <a:pos x="2" y="102"/>
                  </a:cxn>
                  <a:cxn ang="0">
                    <a:pos x="0" y="71"/>
                  </a:cxn>
                  <a:cxn ang="0">
                    <a:pos x="51" y="12"/>
                  </a:cxn>
                  <a:cxn ang="0">
                    <a:pos x="75" y="0"/>
                  </a:cxn>
                  <a:cxn ang="0">
                    <a:pos x="38" y="322"/>
                  </a:cxn>
                  <a:cxn ang="0">
                    <a:pos x="10" y="336"/>
                  </a:cxn>
                  <a:cxn ang="0">
                    <a:pos x="44" y="55"/>
                  </a:cxn>
                </a:cxnLst>
                <a:rect l="0" t="0" r="r" b="b"/>
                <a:pathLst>
                  <a:path w="75" h="336">
                    <a:moveTo>
                      <a:pt x="44" y="55"/>
                    </a:moveTo>
                    <a:lnTo>
                      <a:pt x="44" y="55"/>
                    </a:lnTo>
                    <a:lnTo>
                      <a:pt x="2" y="102"/>
                    </a:lnTo>
                    <a:lnTo>
                      <a:pt x="0" y="71"/>
                    </a:lnTo>
                    <a:lnTo>
                      <a:pt x="51" y="12"/>
                    </a:lnTo>
                    <a:lnTo>
                      <a:pt x="75" y="0"/>
                    </a:lnTo>
                    <a:lnTo>
                      <a:pt x="38" y="322"/>
                    </a:lnTo>
                    <a:lnTo>
                      <a:pt x="10" y="336"/>
                    </a:lnTo>
                    <a:lnTo>
                      <a:pt x="44"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70"/>
              <p:cNvSpPr>
                <a:spLocks noEditPoints="1"/>
              </p:cNvSpPr>
              <p:nvPr/>
            </p:nvSpPr>
            <p:spPr bwMode="auto">
              <a:xfrm>
                <a:off x="3993" y="969"/>
                <a:ext cx="167" cy="369"/>
              </a:xfrm>
              <a:custGeom>
                <a:avLst/>
                <a:gdLst/>
                <a:ahLst/>
                <a:cxnLst>
                  <a:cxn ang="0">
                    <a:pos x="79" y="77"/>
                  </a:cxn>
                  <a:cxn ang="0">
                    <a:pos x="31" y="180"/>
                  </a:cxn>
                  <a:cxn ang="0">
                    <a:pos x="6" y="111"/>
                  </a:cxn>
                  <a:cxn ang="0">
                    <a:pos x="53" y="9"/>
                  </a:cxn>
                  <a:cxn ang="0">
                    <a:pos x="79" y="77"/>
                  </a:cxn>
                  <a:cxn ang="0">
                    <a:pos x="20" y="105"/>
                  </a:cxn>
                  <a:cxn ang="0">
                    <a:pos x="34" y="162"/>
                  </a:cxn>
                  <a:cxn ang="0">
                    <a:pos x="64" y="84"/>
                  </a:cxn>
                  <a:cxn ang="0">
                    <a:pos x="50" y="27"/>
                  </a:cxn>
                  <a:cxn ang="0">
                    <a:pos x="20" y="105"/>
                  </a:cxn>
                </a:cxnLst>
                <a:rect l="0" t="0" r="r" b="b"/>
                <a:pathLst>
                  <a:path w="85" h="188">
                    <a:moveTo>
                      <a:pt x="79" y="77"/>
                    </a:moveTo>
                    <a:cubicBezTo>
                      <a:pt x="72" y="133"/>
                      <a:pt x="55" y="169"/>
                      <a:pt x="31" y="180"/>
                    </a:cubicBezTo>
                    <a:cubicBezTo>
                      <a:pt x="10" y="188"/>
                      <a:pt x="0" y="165"/>
                      <a:pt x="6" y="111"/>
                    </a:cubicBezTo>
                    <a:cubicBezTo>
                      <a:pt x="12" y="56"/>
                      <a:pt x="31" y="19"/>
                      <a:pt x="53" y="9"/>
                    </a:cubicBezTo>
                    <a:cubicBezTo>
                      <a:pt x="75" y="0"/>
                      <a:pt x="85" y="25"/>
                      <a:pt x="79" y="77"/>
                    </a:cubicBezTo>
                    <a:close/>
                    <a:moveTo>
                      <a:pt x="20" y="105"/>
                    </a:moveTo>
                    <a:cubicBezTo>
                      <a:pt x="15" y="147"/>
                      <a:pt x="21" y="168"/>
                      <a:pt x="34" y="162"/>
                    </a:cubicBezTo>
                    <a:cubicBezTo>
                      <a:pt x="49" y="156"/>
                      <a:pt x="59" y="126"/>
                      <a:pt x="64" y="84"/>
                    </a:cubicBezTo>
                    <a:cubicBezTo>
                      <a:pt x="69" y="44"/>
                      <a:pt x="65" y="21"/>
                      <a:pt x="50" y="27"/>
                    </a:cubicBezTo>
                    <a:cubicBezTo>
                      <a:pt x="37" y="32"/>
                      <a:pt x="25" y="60"/>
                      <a:pt x="20"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71"/>
              <p:cNvSpPr>
                <a:spLocks/>
              </p:cNvSpPr>
              <p:nvPr/>
            </p:nvSpPr>
            <p:spPr bwMode="auto">
              <a:xfrm>
                <a:off x="4207" y="917"/>
                <a:ext cx="75" cy="332"/>
              </a:xfrm>
              <a:custGeom>
                <a:avLst/>
                <a:gdLst/>
                <a:ahLst/>
                <a:cxnLst>
                  <a:cxn ang="0">
                    <a:pos x="41" y="52"/>
                  </a:cxn>
                  <a:cxn ang="0">
                    <a:pos x="41" y="52"/>
                  </a:cxn>
                  <a:cxn ang="0">
                    <a:pos x="2" y="97"/>
                  </a:cxn>
                  <a:cxn ang="0">
                    <a:pos x="0" y="65"/>
                  </a:cxn>
                  <a:cxn ang="0">
                    <a:pos x="49" y="10"/>
                  </a:cxn>
                  <a:cxn ang="0">
                    <a:pos x="75" y="0"/>
                  </a:cxn>
                  <a:cxn ang="0">
                    <a:pos x="38" y="323"/>
                  </a:cxn>
                  <a:cxn ang="0">
                    <a:pos x="10" y="332"/>
                  </a:cxn>
                  <a:cxn ang="0">
                    <a:pos x="41" y="52"/>
                  </a:cxn>
                </a:cxnLst>
                <a:rect l="0" t="0" r="r" b="b"/>
                <a:pathLst>
                  <a:path w="75" h="332">
                    <a:moveTo>
                      <a:pt x="41" y="52"/>
                    </a:moveTo>
                    <a:lnTo>
                      <a:pt x="41" y="52"/>
                    </a:lnTo>
                    <a:lnTo>
                      <a:pt x="2" y="97"/>
                    </a:lnTo>
                    <a:lnTo>
                      <a:pt x="0" y="65"/>
                    </a:lnTo>
                    <a:lnTo>
                      <a:pt x="49" y="10"/>
                    </a:lnTo>
                    <a:lnTo>
                      <a:pt x="75" y="0"/>
                    </a:lnTo>
                    <a:lnTo>
                      <a:pt x="38" y="323"/>
                    </a:lnTo>
                    <a:lnTo>
                      <a:pt x="10" y="332"/>
                    </a:lnTo>
                    <a:lnTo>
                      <a:pt x="41"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72"/>
              <p:cNvSpPr>
                <a:spLocks noEditPoints="1"/>
              </p:cNvSpPr>
              <p:nvPr/>
            </p:nvSpPr>
            <p:spPr bwMode="auto">
              <a:xfrm>
                <a:off x="4325" y="841"/>
                <a:ext cx="165" cy="365"/>
              </a:xfrm>
              <a:custGeom>
                <a:avLst/>
                <a:gdLst/>
                <a:ahLst/>
                <a:cxnLst>
                  <a:cxn ang="0">
                    <a:pos x="78" y="79"/>
                  </a:cxn>
                  <a:cxn ang="0">
                    <a:pos x="31" y="178"/>
                  </a:cxn>
                  <a:cxn ang="0">
                    <a:pos x="6" y="107"/>
                  </a:cxn>
                  <a:cxn ang="0">
                    <a:pos x="53" y="8"/>
                  </a:cxn>
                  <a:cxn ang="0">
                    <a:pos x="78" y="79"/>
                  </a:cxn>
                  <a:cxn ang="0">
                    <a:pos x="20" y="102"/>
                  </a:cxn>
                  <a:cxn ang="0">
                    <a:pos x="34" y="161"/>
                  </a:cxn>
                  <a:cxn ang="0">
                    <a:pos x="64" y="85"/>
                  </a:cxn>
                  <a:cxn ang="0">
                    <a:pos x="50" y="26"/>
                  </a:cxn>
                  <a:cxn ang="0">
                    <a:pos x="20" y="102"/>
                  </a:cxn>
                </a:cxnLst>
                <a:rect l="0" t="0" r="r" b="b"/>
                <a:pathLst>
                  <a:path w="84" h="186">
                    <a:moveTo>
                      <a:pt x="78" y="79"/>
                    </a:moveTo>
                    <a:cubicBezTo>
                      <a:pt x="72" y="134"/>
                      <a:pt x="55" y="170"/>
                      <a:pt x="31" y="178"/>
                    </a:cubicBezTo>
                    <a:cubicBezTo>
                      <a:pt x="11" y="186"/>
                      <a:pt x="0" y="161"/>
                      <a:pt x="6" y="107"/>
                    </a:cubicBezTo>
                    <a:cubicBezTo>
                      <a:pt x="12" y="52"/>
                      <a:pt x="31" y="16"/>
                      <a:pt x="53" y="8"/>
                    </a:cubicBezTo>
                    <a:cubicBezTo>
                      <a:pt x="75" y="0"/>
                      <a:pt x="84" y="26"/>
                      <a:pt x="78" y="79"/>
                    </a:cubicBezTo>
                    <a:close/>
                    <a:moveTo>
                      <a:pt x="20" y="102"/>
                    </a:moveTo>
                    <a:cubicBezTo>
                      <a:pt x="15" y="144"/>
                      <a:pt x="21" y="166"/>
                      <a:pt x="34" y="161"/>
                    </a:cubicBezTo>
                    <a:cubicBezTo>
                      <a:pt x="49" y="156"/>
                      <a:pt x="59" y="127"/>
                      <a:pt x="64" y="85"/>
                    </a:cubicBezTo>
                    <a:cubicBezTo>
                      <a:pt x="69" y="44"/>
                      <a:pt x="65" y="20"/>
                      <a:pt x="50" y="26"/>
                    </a:cubicBezTo>
                    <a:cubicBezTo>
                      <a:pt x="37" y="30"/>
                      <a:pt x="25" y="57"/>
                      <a:pt x="20" y="10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3"/>
              <p:cNvSpPr>
                <a:spLocks noEditPoints="1"/>
              </p:cNvSpPr>
              <p:nvPr/>
            </p:nvSpPr>
            <p:spPr bwMode="auto">
              <a:xfrm>
                <a:off x="4490" y="786"/>
                <a:ext cx="165" cy="361"/>
              </a:xfrm>
              <a:custGeom>
                <a:avLst/>
                <a:gdLst/>
                <a:ahLst/>
                <a:cxnLst>
                  <a:cxn ang="0">
                    <a:pos x="78" y="79"/>
                  </a:cxn>
                  <a:cxn ang="0">
                    <a:pos x="31" y="177"/>
                  </a:cxn>
                  <a:cxn ang="0">
                    <a:pos x="6" y="105"/>
                  </a:cxn>
                  <a:cxn ang="0">
                    <a:pos x="53" y="7"/>
                  </a:cxn>
                  <a:cxn ang="0">
                    <a:pos x="78" y="79"/>
                  </a:cxn>
                  <a:cxn ang="0">
                    <a:pos x="20" y="100"/>
                  </a:cxn>
                  <a:cxn ang="0">
                    <a:pos x="34" y="160"/>
                  </a:cxn>
                  <a:cxn ang="0">
                    <a:pos x="64" y="84"/>
                  </a:cxn>
                  <a:cxn ang="0">
                    <a:pos x="50" y="25"/>
                  </a:cxn>
                  <a:cxn ang="0">
                    <a:pos x="20" y="100"/>
                  </a:cxn>
                </a:cxnLst>
                <a:rect l="0" t="0" r="r" b="b"/>
                <a:pathLst>
                  <a:path w="84" h="184">
                    <a:moveTo>
                      <a:pt x="78" y="79"/>
                    </a:moveTo>
                    <a:cubicBezTo>
                      <a:pt x="72" y="134"/>
                      <a:pt x="55" y="170"/>
                      <a:pt x="31" y="177"/>
                    </a:cubicBezTo>
                    <a:cubicBezTo>
                      <a:pt x="10" y="184"/>
                      <a:pt x="0" y="159"/>
                      <a:pt x="6" y="105"/>
                    </a:cubicBezTo>
                    <a:cubicBezTo>
                      <a:pt x="12" y="50"/>
                      <a:pt x="31" y="15"/>
                      <a:pt x="53" y="7"/>
                    </a:cubicBezTo>
                    <a:cubicBezTo>
                      <a:pt x="75" y="0"/>
                      <a:pt x="84" y="27"/>
                      <a:pt x="78" y="79"/>
                    </a:cubicBezTo>
                    <a:close/>
                    <a:moveTo>
                      <a:pt x="20" y="100"/>
                    </a:moveTo>
                    <a:cubicBezTo>
                      <a:pt x="15" y="143"/>
                      <a:pt x="21" y="164"/>
                      <a:pt x="34" y="160"/>
                    </a:cubicBezTo>
                    <a:cubicBezTo>
                      <a:pt x="49" y="155"/>
                      <a:pt x="59" y="126"/>
                      <a:pt x="64" y="84"/>
                    </a:cubicBezTo>
                    <a:cubicBezTo>
                      <a:pt x="68" y="44"/>
                      <a:pt x="65" y="20"/>
                      <a:pt x="50" y="25"/>
                    </a:cubicBezTo>
                    <a:cubicBezTo>
                      <a:pt x="37" y="29"/>
                      <a:pt x="25" y="56"/>
                      <a:pt x="20" y="10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4"/>
              <p:cNvSpPr>
                <a:spLocks/>
              </p:cNvSpPr>
              <p:nvPr/>
            </p:nvSpPr>
            <p:spPr bwMode="auto">
              <a:xfrm>
                <a:off x="4702" y="748"/>
                <a:ext cx="73" cy="331"/>
              </a:xfrm>
              <a:custGeom>
                <a:avLst/>
                <a:gdLst/>
                <a:ahLst/>
                <a:cxnLst>
                  <a:cxn ang="0">
                    <a:pos x="41" y="50"/>
                  </a:cxn>
                  <a:cxn ang="0">
                    <a:pos x="41" y="50"/>
                  </a:cxn>
                  <a:cxn ang="0">
                    <a:pos x="2" y="91"/>
                  </a:cxn>
                  <a:cxn ang="0">
                    <a:pos x="0" y="59"/>
                  </a:cxn>
                  <a:cxn ang="0">
                    <a:pos x="49" y="8"/>
                  </a:cxn>
                  <a:cxn ang="0">
                    <a:pos x="73" y="0"/>
                  </a:cxn>
                  <a:cxn ang="0">
                    <a:pos x="36" y="323"/>
                  </a:cxn>
                  <a:cxn ang="0">
                    <a:pos x="10" y="331"/>
                  </a:cxn>
                  <a:cxn ang="0">
                    <a:pos x="41" y="50"/>
                  </a:cxn>
                </a:cxnLst>
                <a:rect l="0" t="0" r="r" b="b"/>
                <a:pathLst>
                  <a:path w="73" h="331">
                    <a:moveTo>
                      <a:pt x="41" y="50"/>
                    </a:moveTo>
                    <a:lnTo>
                      <a:pt x="41" y="50"/>
                    </a:lnTo>
                    <a:lnTo>
                      <a:pt x="2" y="91"/>
                    </a:lnTo>
                    <a:lnTo>
                      <a:pt x="0" y="59"/>
                    </a:lnTo>
                    <a:lnTo>
                      <a:pt x="49" y="8"/>
                    </a:lnTo>
                    <a:lnTo>
                      <a:pt x="73" y="0"/>
                    </a:lnTo>
                    <a:lnTo>
                      <a:pt x="36" y="323"/>
                    </a:lnTo>
                    <a:lnTo>
                      <a:pt x="10" y="331"/>
                    </a:lnTo>
                    <a:lnTo>
                      <a:pt x="41" y="5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5"/>
              <p:cNvSpPr>
                <a:spLocks noEditPoints="1"/>
              </p:cNvSpPr>
              <p:nvPr/>
            </p:nvSpPr>
            <p:spPr bwMode="auto">
              <a:xfrm>
                <a:off x="4818" y="690"/>
                <a:ext cx="163" cy="357"/>
              </a:xfrm>
              <a:custGeom>
                <a:avLst/>
                <a:gdLst/>
                <a:ahLst/>
                <a:cxnLst>
                  <a:cxn ang="0">
                    <a:pos x="77" y="80"/>
                  </a:cxn>
                  <a:cxn ang="0">
                    <a:pos x="31" y="176"/>
                  </a:cxn>
                  <a:cxn ang="0">
                    <a:pos x="6" y="101"/>
                  </a:cxn>
                  <a:cxn ang="0">
                    <a:pos x="52" y="6"/>
                  </a:cxn>
                  <a:cxn ang="0">
                    <a:pos x="77" y="80"/>
                  </a:cxn>
                  <a:cxn ang="0">
                    <a:pos x="20" y="98"/>
                  </a:cxn>
                  <a:cxn ang="0">
                    <a:pos x="34" y="159"/>
                  </a:cxn>
                  <a:cxn ang="0">
                    <a:pos x="63" y="85"/>
                  </a:cxn>
                  <a:cxn ang="0">
                    <a:pos x="49" y="24"/>
                  </a:cxn>
                  <a:cxn ang="0">
                    <a:pos x="20" y="98"/>
                  </a:cxn>
                </a:cxnLst>
                <a:rect l="0" t="0" r="r" b="b"/>
                <a:pathLst>
                  <a:path w="83" h="182">
                    <a:moveTo>
                      <a:pt x="77" y="80"/>
                    </a:moveTo>
                    <a:cubicBezTo>
                      <a:pt x="71" y="136"/>
                      <a:pt x="54" y="170"/>
                      <a:pt x="31" y="176"/>
                    </a:cubicBezTo>
                    <a:cubicBezTo>
                      <a:pt x="10" y="182"/>
                      <a:pt x="0" y="155"/>
                      <a:pt x="6" y="101"/>
                    </a:cubicBezTo>
                    <a:cubicBezTo>
                      <a:pt x="12" y="46"/>
                      <a:pt x="31" y="12"/>
                      <a:pt x="52" y="6"/>
                    </a:cubicBezTo>
                    <a:cubicBezTo>
                      <a:pt x="74" y="0"/>
                      <a:pt x="83" y="28"/>
                      <a:pt x="77" y="80"/>
                    </a:cubicBezTo>
                    <a:close/>
                    <a:moveTo>
                      <a:pt x="20" y="98"/>
                    </a:moveTo>
                    <a:cubicBezTo>
                      <a:pt x="15" y="140"/>
                      <a:pt x="21" y="162"/>
                      <a:pt x="34" y="159"/>
                    </a:cubicBezTo>
                    <a:cubicBezTo>
                      <a:pt x="48" y="155"/>
                      <a:pt x="58" y="127"/>
                      <a:pt x="63" y="85"/>
                    </a:cubicBezTo>
                    <a:cubicBezTo>
                      <a:pt x="68" y="44"/>
                      <a:pt x="64" y="20"/>
                      <a:pt x="49" y="24"/>
                    </a:cubicBezTo>
                    <a:cubicBezTo>
                      <a:pt x="37" y="27"/>
                      <a:pt x="25" y="53"/>
                      <a:pt x="20" y="9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6"/>
              <p:cNvSpPr>
                <a:spLocks/>
              </p:cNvSpPr>
              <p:nvPr/>
            </p:nvSpPr>
            <p:spPr bwMode="auto">
              <a:xfrm>
                <a:off x="5028" y="662"/>
                <a:ext cx="73" cy="328"/>
              </a:xfrm>
              <a:custGeom>
                <a:avLst/>
                <a:gdLst/>
                <a:ahLst/>
                <a:cxnLst>
                  <a:cxn ang="0">
                    <a:pos x="42" y="47"/>
                  </a:cxn>
                  <a:cxn ang="0">
                    <a:pos x="40" y="47"/>
                  </a:cxn>
                  <a:cxn ang="0">
                    <a:pos x="2" y="86"/>
                  </a:cxn>
                  <a:cxn ang="0">
                    <a:pos x="0" y="53"/>
                  </a:cxn>
                  <a:cxn ang="0">
                    <a:pos x="49" y="6"/>
                  </a:cxn>
                  <a:cxn ang="0">
                    <a:pos x="73" y="0"/>
                  </a:cxn>
                  <a:cxn ang="0">
                    <a:pos x="36" y="322"/>
                  </a:cxn>
                  <a:cxn ang="0">
                    <a:pos x="8" y="328"/>
                  </a:cxn>
                  <a:cxn ang="0">
                    <a:pos x="42" y="47"/>
                  </a:cxn>
                </a:cxnLst>
                <a:rect l="0" t="0" r="r" b="b"/>
                <a:pathLst>
                  <a:path w="73" h="328">
                    <a:moveTo>
                      <a:pt x="42" y="47"/>
                    </a:moveTo>
                    <a:lnTo>
                      <a:pt x="40" y="47"/>
                    </a:lnTo>
                    <a:lnTo>
                      <a:pt x="2" y="86"/>
                    </a:lnTo>
                    <a:lnTo>
                      <a:pt x="0" y="53"/>
                    </a:lnTo>
                    <a:lnTo>
                      <a:pt x="49" y="6"/>
                    </a:lnTo>
                    <a:lnTo>
                      <a:pt x="73" y="0"/>
                    </a:lnTo>
                    <a:lnTo>
                      <a:pt x="36" y="322"/>
                    </a:lnTo>
                    <a:lnTo>
                      <a:pt x="8" y="328"/>
                    </a:lnTo>
                    <a:lnTo>
                      <a:pt x="42"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7"/>
              <p:cNvSpPr>
                <a:spLocks noEditPoints="1"/>
              </p:cNvSpPr>
              <p:nvPr/>
            </p:nvSpPr>
            <p:spPr bwMode="auto">
              <a:xfrm>
                <a:off x="5142" y="619"/>
                <a:ext cx="161" cy="348"/>
              </a:xfrm>
              <a:custGeom>
                <a:avLst/>
                <a:gdLst/>
                <a:ahLst/>
                <a:cxnLst>
                  <a:cxn ang="0">
                    <a:pos x="76" y="80"/>
                  </a:cxn>
                  <a:cxn ang="0">
                    <a:pos x="30" y="174"/>
                  </a:cxn>
                  <a:cxn ang="0">
                    <a:pos x="6" y="96"/>
                  </a:cxn>
                  <a:cxn ang="0">
                    <a:pos x="51" y="4"/>
                  </a:cxn>
                  <a:cxn ang="0">
                    <a:pos x="76" y="80"/>
                  </a:cxn>
                  <a:cxn ang="0">
                    <a:pos x="19" y="94"/>
                  </a:cxn>
                  <a:cxn ang="0">
                    <a:pos x="33" y="156"/>
                  </a:cxn>
                  <a:cxn ang="0">
                    <a:pos x="62" y="84"/>
                  </a:cxn>
                  <a:cxn ang="0">
                    <a:pos x="48" y="21"/>
                  </a:cxn>
                  <a:cxn ang="0">
                    <a:pos x="19" y="94"/>
                  </a:cxn>
                </a:cxnLst>
                <a:rect l="0" t="0" r="r" b="b"/>
                <a:pathLst>
                  <a:path w="82" h="177">
                    <a:moveTo>
                      <a:pt x="76" y="80"/>
                    </a:moveTo>
                    <a:cubicBezTo>
                      <a:pt x="69" y="136"/>
                      <a:pt x="53" y="169"/>
                      <a:pt x="30" y="174"/>
                    </a:cubicBezTo>
                    <a:cubicBezTo>
                      <a:pt x="10" y="177"/>
                      <a:pt x="0" y="150"/>
                      <a:pt x="6" y="96"/>
                    </a:cubicBezTo>
                    <a:cubicBezTo>
                      <a:pt x="12" y="41"/>
                      <a:pt x="30" y="8"/>
                      <a:pt x="51" y="4"/>
                    </a:cubicBezTo>
                    <a:cubicBezTo>
                      <a:pt x="73" y="0"/>
                      <a:pt x="82" y="28"/>
                      <a:pt x="76" y="80"/>
                    </a:cubicBezTo>
                    <a:close/>
                    <a:moveTo>
                      <a:pt x="19" y="94"/>
                    </a:moveTo>
                    <a:cubicBezTo>
                      <a:pt x="14" y="136"/>
                      <a:pt x="20" y="159"/>
                      <a:pt x="33" y="156"/>
                    </a:cubicBezTo>
                    <a:cubicBezTo>
                      <a:pt x="47" y="153"/>
                      <a:pt x="57" y="126"/>
                      <a:pt x="62" y="84"/>
                    </a:cubicBezTo>
                    <a:cubicBezTo>
                      <a:pt x="66" y="44"/>
                      <a:pt x="63" y="18"/>
                      <a:pt x="48" y="21"/>
                    </a:cubicBezTo>
                    <a:cubicBezTo>
                      <a:pt x="36" y="24"/>
                      <a:pt x="25" y="49"/>
                      <a:pt x="19"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8"/>
              <p:cNvSpPr>
                <a:spLocks/>
              </p:cNvSpPr>
              <p:nvPr/>
            </p:nvSpPr>
            <p:spPr bwMode="auto">
              <a:xfrm>
                <a:off x="5348" y="601"/>
                <a:ext cx="71" cy="326"/>
              </a:xfrm>
              <a:custGeom>
                <a:avLst/>
                <a:gdLst/>
                <a:ahLst/>
                <a:cxnLst>
                  <a:cxn ang="0">
                    <a:pos x="40" y="45"/>
                  </a:cxn>
                  <a:cxn ang="0">
                    <a:pos x="40" y="45"/>
                  </a:cxn>
                  <a:cxn ang="0">
                    <a:pos x="0" y="81"/>
                  </a:cxn>
                  <a:cxn ang="0">
                    <a:pos x="0" y="49"/>
                  </a:cxn>
                  <a:cxn ang="0">
                    <a:pos x="48" y="4"/>
                  </a:cxn>
                  <a:cxn ang="0">
                    <a:pos x="71" y="0"/>
                  </a:cxn>
                  <a:cxn ang="0">
                    <a:pos x="34" y="322"/>
                  </a:cxn>
                  <a:cxn ang="0">
                    <a:pos x="6" y="326"/>
                  </a:cxn>
                  <a:cxn ang="0">
                    <a:pos x="40" y="45"/>
                  </a:cxn>
                </a:cxnLst>
                <a:rect l="0" t="0" r="r" b="b"/>
                <a:pathLst>
                  <a:path w="71" h="326">
                    <a:moveTo>
                      <a:pt x="40" y="45"/>
                    </a:moveTo>
                    <a:lnTo>
                      <a:pt x="40" y="45"/>
                    </a:lnTo>
                    <a:lnTo>
                      <a:pt x="0" y="81"/>
                    </a:lnTo>
                    <a:lnTo>
                      <a:pt x="0" y="49"/>
                    </a:lnTo>
                    <a:lnTo>
                      <a:pt x="48" y="4"/>
                    </a:lnTo>
                    <a:lnTo>
                      <a:pt x="71" y="0"/>
                    </a:lnTo>
                    <a:lnTo>
                      <a:pt x="34" y="322"/>
                    </a:lnTo>
                    <a:lnTo>
                      <a:pt x="6" y="326"/>
                    </a:lnTo>
                    <a:lnTo>
                      <a:pt x="40"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79"/>
              <p:cNvSpPr>
                <a:spLocks noEditPoints="1"/>
              </p:cNvSpPr>
              <p:nvPr/>
            </p:nvSpPr>
            <p:spPr bwMode="auto">
              <a:xfrm>
                <a:off x="5458" y="580"/>
                <a:ext cx="156" cy="337"/>
              </a:xfrm>
              <a:custGeom>
                <a:avLst/>
                <a:gdLst/>
                <a:ahLst/>
                <a:cxnLst>
                  <a:cxn ang="0">
                    <a:pos x="73" y="82"/>
                  </a:cxn>
                  <a:cxn ang="0">
                    <a:pos x="28" y="171"/>
                  </a:cxn>
                  <a:cxn ang="0">
                    <a:pos x="5" y="89"/>
                  </a:cxn>
                  <a:cxn ang="0">
                    <a:pos x="50" y="1"/>
                  </a:cxn>
                  <a:cxn ang="0">
                    <a:pos x="73" y="82"/>
                  </a:cxn>
                  <a:cxn ang="0">
                    <a:pos x="19" y="88"/>
                  </a:cxn>
                  <a:cxn ang="0">
                    <a:pos x="31" y="154"/>
                  </a:cxn>
                  <a:cxn ang="0">
                    <a:pos x="59" y="84"/>
                  </a:cxn>
                  <a:cxn ang="0">
                    <a:pos x="47" y="19"/>
                  </a:cxn>
                  <a:cxn ang="0">
                    <a:pos x="19" y="88"/>
                  </a:cxn>
                </a:cxnLst>
                <a:rect l="0" t="0" r="r" b="b"/>
                <a:pathLst>
                  <a:path w="79" h="172">
                    <a:moveTo>
                      <a:pt x="73" y="82"/>
                    </a:moveTo>
                    <a:cubicBezTo>
                      <a:pt x="66" y="138"/>
                      <a:pt x="50" y="169"/>
                      <a:pt x="28" y="171"/>
                    </a:cubicBezTo>
                    <a:cubicBezTo>
                      <a:pt x="9" y="172"/>
                      <a:pt x="0" y="143"/>
                      <a:pt x="5" y="89"/>
                    </a:cubicBezTo>
                    <a:cubicBezTo>
                      <a:pt x="12" y="34"/>
                      <a:pt x="30" y="3"/>
                      <a:pt x="50" y="1"/>
                    </a:cubicBezTo>
                    <a:cubicBezTo>
                      <a:pt x="70" y="0"/>
                      <a:pt x="79" y="30"/>
                      <a:pt x="73" y="82"/>
                    </a:cubicBezTo>
                    <a:close/>
                    <a:moveTo>
                      <a:pt x="19" y="88"/>
                    </a:moveTo>
                    <a:cubicBezTo>
                      <a:pt x="14" y="131"/>
                      <a:pt x="19" y="155"/>
                      <a:pt x="31" y="154"/>
                    </a:cubicBezTo>
                    <a:cubicBezTo>
                      <a:pt x="45" y="153"/>
                      <a:pt x="54" y="126"/>
                      <a:pt x="59" y="84"/>
                    </a:cubicBezTo>
                    <a:cubicBezTo>
                      <a:pt x="64" y="44"/>
                      <a:pt x="61" y="18"/>
                      <a:pt x="47" y="19"/>
                    </a:cubicBezTo>
                    <a:cubicBezTo>
                      <a:pt x="35" y="19"/>
                      <a:pt x="24" y="44"/>
                      <a:pt x="19"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80"/>
              <p:cNvSpPr>
                <a:spLocks/>
              </p:cNvSpPr>
              <p:nvPr/>
            </p:nvSpPr>
            <p:spPr bwMode="auto">
              <a:xfrm>
                <a:off x="5655" y="587"/>
                <a:ext cx="67" cy="323"/>
              </a:xfrm>
              <a:custGeom>
                <a:avLst/>
                <a:gdLst/>
                <a:ahLst/>
                <a:cxnLst>
                  <a:cxn ang="0">
                    <a:pos x="37" y="40"/>
                  </a:cxn>
                  <a:cxn ang="0">
                    <a:pos x="37" y="40"/>
                  </a:cxn>
                  <a:cxn ang="0">
                    <a:pos x="2" y="67"/>
                  </a:cxn>
                  <a:cxn ang="0">
                    <a:pos x="0" y="34"/>
                  </a:cxn>
                  <a:cxn ang="0">
                    <a:pos x="45" y="0"/>
                  </a:cxn>
                  <a:cxn ang="0">
                    <a:pos x="67" y="2"/>
                  </a:cxn>
                  <a:cxn ang="0">
                    <a:pos x="29" y="323"/>
                  </a:cxn>
                  <a:cxn ang="0">
                    <a:pos x="6" y="321"/>
                  </a:cxn>
                  <a:cxn ang="0">
                    <a:pos x="37" y="40"/>
                  </a:cxn>
                </a:cxnLst>
                <a:rect l="0" t="0" r="r" b="b"/>
                <a:pathLst>
                  <a:path w="67" h="323">
                    <a:moveTo>
                      <a:pt x="37" y="40"/>
                    </a:moveTo>
                    <a:lnTo>
                      <a:pt x="37" y="40"/>
                    </a:lnTo>
                    <a:lnTo>
                      <a:pt x="2" y="67"/>
                    </a:lnTo>
                    <a:lnTo>
                      <a:pt x="0" y="34"/>
                    </a:lnTo>
                    <a:lnTo>
                      <a:pt x="45" y="0"/>
                    </a:lnTo>
                    <a:lnTo>
                      <a:pt x="67" y="2"/>
                    </a:lnTo>
                    <a:lnTo>
                      <a:pt x="29" y="323"/>
                    </a:lnTo>
                    <a:lnTo>
                      <a:pt x="6" y="321"/>
                    </a:lnTo>
                    <a:lnTo>
                      <a:pt x="37"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81"/>
              <p:cNvSpPr>
                <a:spLocks noEditPoints="1"/>
              </p:cNvSpPr>
              <p:nvPr/>
            </p:nvSpPr>
            <p:spPr bwMode="auto">
              <a:xfrm>
                <a:off x="5755" y="601"/>
                <a:ext cx="120" cy="368"/>
              </a:xfrm>
              <a:custGeom>
                <a:avLst/>
                <a:gdLst/>
                <a:ahLst/>
                <a:cxnLst>
                  <a:cxn ang="0">
                    <a:pos x="55" y="106"/>
                  </a:cxn>
                  <a:cxn ang="0">
                    <a:pos x="20" y="177"/>
                  </a:cxn>
                  <a:cxn ang="0">
                    <a:pos x="6" y="79"/>
                  </a:cxn>
                  <a:cxn ang="0">
                    <a:pos x="41" y="9"/>
                  </a:cxn>
                  <a:cxn ang="0">
                    <a:pos x="55" y="106"/>
                  </a:cxn>
                  <a:cxn ang="0">
                    <a:pos x="16" y="85"/>
                  </a:cxn>
                  <a:cxn ang="0">
                    <a:pos x="23" y="160"/>
                  </a:cxn>
                  <a:cxn ang="0">
                    <a:pos x="46" y="101"/>
                  </a:cxn>
                  <a:cxn ang="0">
                    <a:pos x="39" y="25"/>
                  </a:cxn>
                  <a:cxn ang="0">
                    <a:pos x="16" y="85"/>
                  </a:cxn>
                </a:cxnLst>
                <a:rect l="0" t="0" r="r" b="b"/>
                <a:pathLst>
                  <a:path w="61" h="187">
                    <a:moveTo>
                      <a:pt x="55" y="106"/>
                    </a:moveTo>
                    <a:cubicBezTo>
                      <a:pt x="49" y="161"/>
                      <a:pt x="36" y="187"/>
                      <a:pt x="20" y="177"/>
                    </a:cubicBezTo>
                    <a:cubicBezTo>
                      <a:pt x="6" y="169"/>
                      <a:pt x="0" y="133"/>
                      <a:pt x="6" y="79"/>
                    </a:cubicBezTo>
                    <a:cubicBezTo>
                      <a:pt x="12" y="24"/>
                      <a:pt x="26" y="0"/>
                      <a:pt x="41" y="9"/>
                    </a:cubicBezTo>
                    <a:cubicBezTo>
                      <a:pt x="56" y="18"/>
                      <a:pt x="61" y="54"/>
                      <a:pt x="55" y="106"/>
                    </a:cubicBezTo>
                    <a:close/>
                    <a:moveTo>
                      <a:pt x="16" y="85"/>
                    </a:moveTo>
                    <a:cubicBezTo>
                      <a:pt x="11" y="127"/>
                      <a:pt x="14" y="155"/>
                      <a:pt x="23" y="160"/>
                    </a:cubicBezTo>
                    <a:cubicBezTo>
                      <a:pt x="33" y="166"/>
                      <a:pt x="41" y="143"/>
                      <a:pt x="46" y="101"/>
                    </a:cubicBezTo>
                    <a:cubicBezTo>
                      <a:pt x="50" y="61"/>
                      <a:pt x="49" y="31"/>
                      <a:pt x="39" y="25"/>
                    </a:cubicBezTo>
                    <a:cubicBezTo>
                      <a:pt x="30" y="20"/>
                      <a:pt x="21" y="40"/>
                      <a:pt x="16"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82"/>
              <p:cNvSpPr>
                <a:spLocks/>
              </p:cNvSpPr>
              <p:nvPr/>
            </p:nvSpPr>
            <p:spPr bwMode="auto">
              <a:xfrm>
                <a:off x="5883" y="717"/>
                <a:ext cx="45" cy="340"/>
              </a:xfrm>
              <a:custGeom>
                <a:avLst/>
                <a:gdLst/>
                <a:ahLst/>
                <a:cxnLst>
                  <a:cxn ang="0">
                    <a:pos x="31" y="37"/>
                  </a:cxn>
                  <a:cxn ang="0">
                    <a:pos x="31" y="37"/>
                  </a:cxn>
                  <a:cxn ang="0">
                    <a:pos x="15" y="39"/>
                  </a:cxn>
                  <a:cxn ang="0">
                    <a:pos x="17" y="2"/>
                  </a:cxn>
                  <a:cxn ang="0">
                    <a:pos x="37" y="0"/>
                  </a:cxn>
                  <a:cxn ang="0">
                    <a:pos x="45" y="18"/>
                  </a:cxn>
                  <a:cxn ang="0">
                    <a:pos x="10" y="340"/>
                  </a:cxn>
                  <a:cxn ang="0">
                    <a:pos x="0" y="318"/>
                  </a:cxn>
                  <a:cxn ang="0">
                    <a:pos x="31" y="37"/>
                  </a:cxn>
                </a:cxnLst>
                <a:rect l="0" t="0" r="r" b="b"/>
                <a:pathLst>
                  <a:path w="45" h="340">
                    <a:moveTo>
                      <a:pt x="31" y="37"/>
                    </a:moveTo>
                    <a:lnTo>
                      <a:pt x="31" y="37"/>
                    </a:lnTo>
                    <a:lnTo>
                      <a:pt x="15" y="39"/>
                    </a:lnTo>
                    <a:lnTo>
                      <a:pt x="17" y="2"/>
                    </a:lnTo>
                    <a:lnTo>
                      <a:pt x="37" y="0"/>
                    </a:lnTo>
                    <a:lnTo>
                      <a:pt x="45" y="18"/>
                    </a:lnTo>
                    <a:lnTo>
                      <a:pt x="10" y="340"/>
                    </a:lnTo>
                    <a:lnTo>
                      <a:pt x="0" y="318"/>
                    </a:lnTo>
                    <a:lnTo>
                      <a:pt x="31"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83"/>
              <p:cNvSpPr>
                <a:spLocks noEditPoints="1"/>
              </p:cNvSpPr>
              <p:nvPr/>
            </p:nvSpPr>
            <p:spPr bwMode="auto">
              <a:xfrm>
                <a:off x="5889" y="827"/>
                <a:ext cx="55" cy="426"/>
              </a:xfrm>
              <a:custGeom>
                <a:avLst/>
                <a:gdLst/>
                <a:ahLst/>
                <a:cxnLst>
                  <a:cxn ang="0">
                    <a:pos x="24" y="24"/>
                  </a:cxn>
                  <a:cxn ang="0">
                    <a:pos x="21" y="69"/>
                  </a:cxn>
                  <a:cxn ang="0">
                    <a:pos x="4" y="191"/>
                  </a:cxn>
                  <a:cxn ang="0">
                    <a:pos x="7" y="145"/>
                  </a:cxn>
                  <a:cxn ang="0">
                    <a:pos x="24" y="24"/>
                  </a:cxn>
                  <a:cxn ang="0">
                    <a:pos x="22" y="40"/>
                  </a:cxn>
                  <a:cxn ang="0">
                    <a:pos x="10" y="131"/>
                  </a:cxn>
                  <a:cxn ang="0">
                    <a:pos x="6" y="175"/>
                  </a:cxn>
                  <a:cxn ang="0">
                    <a:pos x="18" y="85"/>
                  </a:cxn>
                  <a:cxn ang="0">
                    <a:pos x="22" y="40"/>
                  </a:cxn>
                </a:cxnLst>
                <a:rect l="0" t="0" r="r" b="b"/>
                <a:pathLst>
                  <a:path w="28" h="217">
                    <a:moveTo>
                      <a:pt x="24" y="24"/>
                    </a:moveTo>
                    <a:cubicBezTo>
                      <a:pt x="28" y="0"/>
                      <a:pt x="27" y="14"/>
                      <a:pt x="21" y="69"/>
                    </a:cubicBezTo>
                    <a:cubicBezTo>
                      <a:pt x="14" y="123"/>
                      <a:pt x="8" y="169"/>
                      <a:pt x="4" y="191"/>
                    </a:cubicBezTo>
                    <a:cubicBezTo>
                      <a:pt x="0" y="217"/>
                      <a:pt x="1" y="201"/>
                      <a:pt x="7" y="145"/>
                    </a:cubicBezTo>
                    <a:cubicBezTo>
                      <a:pt x="13" y="93"/>
                      <a:pt x="19" y="49"/>
                      <a:pt x="24" y="24"/>
                    </a:cubicBezTo>
                    <a:close/>
                    <a:moveTo>
                      <a:pt x="22" y="40"/>
                    </a:moveTo>
                    <a:cubicBezTo>
                      <a:pt x="19" y="57"/>
                      <a:pt x="15" y="90"/>
                      <a:pt x="10" y="131"/>
                    </a:cubicBezTo>
                    <a:cubicBezTo>
                      <a:pt x="5" y="172"/>
                      <a:pt x="3" y="191"/>
                      <a:pt x="6" y="175"/>
                    </a:cubicBezTo>
                    <a:cubicBezTo>
                      <a:pt x="9" y="161"/>
                      <a:pt x="13" y="127"/>
                      <a:pt x="18" y="85"/>
                    </a:cubicBezTo>
                    <a:cubicBezTo>
                      <a:pt x="23" y="40"/>
                      <a:pt x="24" y="26"/>
                      <a:pt x="22" y="4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84"/>
              <p:cNvSpPr>
                <a:spLocks noEditPoints="1"/>
              </p:cNvSpPr>
              <p:nvPr/>
            </p:nvSpPr>
            <p:spPr bwMode="auto">
              <a:xfrm>
                <a:off x="5800" y="1012"/>
                <a:ext cx="102" cy="430"/>
              </a:xfrm>
              <a:custGeom>
                <a:avLst/>
                <a:gdLst/>
                <a:ahLst/>
                <a:cxnLst>
                  <a:cxn ang="0">
                    <a:pos x="35" y="25"/>
                  </a:cxn>
                  <a:cxn ang="0">
                    <a:pos x="46" y="68"/>
                  </a:cxn>
                  <a:cxn ang="0">
                    <a:pos x="17" y="192"/>
                  </a:cxn>
                  <a:cxn ang="0">
                    <a:pos x="7" y="148"/>
                  </a:cxn>
                  <a:cxn ang="0">
                    <a:pos x="35" y="25"/>
                  </a:cxn>
                  <a:cxn ang="0">
                    <a:pos x="34" y="41"/>
                  </a:cxn>
                  <a:cxn ang="0">
                    <a:pos x="14" y="132"/>
                  </a:cxn>
                  <a:cxn ang="0">
                    <a:pos x="18" y="176"/>
                  </a:cxn>
                  <a:cxn ang="0">
                    <a:pos x="38" y="85"/>
                  </a:cxn>
                  <a:cxn ang="0">
                    <a:pos x="34" y="41"/>
                  </a:cxn>
                </a:cxnLst>
                <a:rect l="0" t="0" r="r" b="b"/>
                <a:pathLst>
                  <a:path w="52" h="219">
                    <a:moveTo>
                      <a:pt x="35" y="25"/>
                    </a:moveTo>
                    <a:cubicBezTo>
                      <a:pt x="47" y="0"/>
                      <a:pt x="52" y="13"/>
                      <a:pt x="46" y="68"/>
                    </a:cubicBezTo>
                    <a:cubicBezTo>
                      <a:pt x="39" y="123"/>
                      <a:pt x="28" y="169"/>
                      <a:pt x="17" y="192"/>
                    </a:cubicBezTo>
                    <a:cubicBezTo>
                      <a:pt x="4" y="219"/>
                      <a:pt x="0" y="203"/>
                      <a:pt x="7" y="148"/>
                    </a:cubicBezTo>
                    <a:cubicBezTo>
                      <a:pt x="13" y="96"/>
                      <a:pt x="23" y="50"/>
                      <a:pt x="35" y="25"/>
                    </a:cubicBezTo>
                    <a:close/>
                    <a:moveTo>
                      <a:pt x="34" y="41"/>
                    </a:moveTo>
                    <a:cubicBezTo>
                      <a:pt x="26" y="58"/>
                      <a:pt x="19" y="92"/>
                      <a:pt x="14" y="132"/>
                    </a:cubicBezTo>
                    <a:cubicBezTo>
                      <a:pt x="10" y="174"/>
                      <a:pt x="10" y="193"/>
                      <a:pt x="18" y="176"/>
                    </a:cubicBezTo>
                    <a:cubicBezTo>
                      <a:pt x="26" y="161"/>
                      <a:pt x="33" y="127"/>
                      <a:pt x="38" y="85"/>
                    </a:cubicBezTo>
                    <a:cubicBezTo>
                      <a:pt x="43" y="40"/>
                      <a:pt x="41" y="27"/>
                      <a:pt x="34" y="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5"/>
              <p:cNvSpPr>
                <a:spLocks/>
              </p:cNvSpPr>
              <p:nvPr/>
            </p:nvSpPr>
            <p:spPr bwMode="auto">
              <a:xfrm>
                <a:off x="5712" y="1232"/>
                <a:ext cx="82" cy="359"/>
              </a:xfrm>
              <a:custGeom>
                <a:avLst/>
                <a:gdLst/>
                <a:ahLst/>
                <a:cxnLst>
                  <a:cxn ang="0">
                    <a:pos x="19" y="330"/>
                  </a:cxn>
                  <a:cxn ang="0">
                    <a:pos x="0" y="359"/>
                  </a:cxn>
                  <a:cxn ang="0">
                    <a:pos x="37" y="37"/>
                  </a:cxn>
                  <a:cxn ang="0">
                    <a:pos x="55" y="12"/>
                  </a:cxn>
                  <a:cxn ang="0">
                    <a:pos x="82" y="0"/>
                  </a:cxn>
                  <a:cxn ang="0">
                    <a:pos x="74" y="39"/>
                  </a:cxn>
                  <a:cxn ang="0">
                    <a:pos x="53" y="49"/>
                  </a:cxn>
                  <a:cxn ang="0">
                    <a:pos x="53" y="49"/>
                  </a:cxn>
                  <a:cxn ang="0">
                    <a:pos x="19" y="330"/>
                  </a:cxn>
                </a:cxnLst>
                <a:rect l="0" t="0" r="r" b="b"/>
                <a:pathLst>
                  <a:path w="82" h="359">
                    <a:moveTo>
                      <a:pt x="19" y="330"/>
                    </a:moveTo>
                    <a:lnTo>
                      <a:pt x="0" y="359"/>
                    </a:lnTo>
                    <a:lnTo>
                      <a:pt x="37" y="37"/>
                    </a:lnTo>
                    <a:lnTo>
                      <a:pt x="55" y="12"/>
                    </a:lnTo>
                    <a:lnTo>
                      <a:pt x="82" y="0"/>
                    </a:lnTo>
                    <a:lnTo>
                      <a:pt x="74" y="39"/>
                    </a:lnTo>
                    <a:lnTo>
                      <a:pt x="53" y="49"/>
                    </a:lnTo>
                    <a:lnTo>
                      <a:pt x="53" y="49"/>
                    </a:lnTo>
                    <a:lnTo>
                      <a:pt x="19" y="3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86"/>
              <p:cNvSpPr>
                <a:spLocks/>
              </p:cNvSpPr>
              <p:nvPr/>
            </p:nvSpPr>
            <p:spPr bwMode="auto">
              <a:xfrm>
                <a:off x="5584" y="1409"/>
                <a:ext cx="89" cy="355"/>
              </a:xfrm>
              <a:custGeom>
                <a:avLst/>
                <a:gdLst/>
                <a:ahLst/>
                <a:cxnLst>
                  <a:cxn ang="0">
                    <a:pos x="22" y="328"/>
                  </a:cxn>
                  <a:cxn ang="0">
                    <a:pos x="0" y="355"/>
                  </a:cxn>
                  <a:cxn ang="0">
                    <a:pos x="37" y="35"/>
                  </a:cxn>
                  <a:cxn ang="0">
                    <a:pos x="57" y="9"/>
                  </a:cxn>
                  <a:cxn ang="0">
                    <a:pos x="89" y="0"/>
                  </a:cxn>
                  <a:cxn ang="0">
                    <a:pos x="81" y="39"/>
                  </a:cxn>
                  <a:cxn ang="0">
                    <a:pos x="55" y="47"/>
                  </a:cxn>
                  <a:cxn ang="0">
                    <a:pos x="53" y="47"/>
                  </a:cxn>
                  <a:cxn ang="0">
                    <a:pos x="22" y="328"/>
                  </a:cxn>
                </a:cxnLst>
                <a:rect l="0" t="0" r="r" b="b"/>
                <a:pathLst>
                  <a:path w="89" h="355">
                    <a:moveTo>
                      <a:pt x="22" y="328"/>
                    </a:moveTo>
                    <a:lnTo>
                      <a:pt x="0" y="355"/>
                    </a:lnTo>
                    <a:lnTo>
                      <a:pt x="37" y="35"/>
                    </a:lnTo>
                    <a:lnTo>
                      <a:pt x="57" y="9"/>
                    </a:lnTo>
                    <a:lnTo>
                      <a:pt x="89" y="0"/>
                    </a:lnTo>
                    <a:lnTo>
                      <a:pt x="81" y="39"/>
                    </a:lnTo>
                    <a:lnTo>
                      <a:pt x="55" y="47"/>
                    </a:lnTo>
                    <a:lnTo>
                      <a:pt x="53" y="47"/>
                    </a:lnTo>
                    <a:lnTo>
                      <a:pt x="22" y="3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87"/>
              <p:cNvSpPr>
                <a:spLocks noEditPoints="1"/>
              </p:cNvSpPr>
              <p:nvPr/>
            </p:nvSpPr>
            <p:spPr bwMode="auto">
              <a:xfrm>
                <a:off x="5407" y="1542"/>
                <a:ext cx="148" cy="417"/>
              </a:xfrm>
              <a:custGeom>
                <a:avLst/>
                <a:gdLst/>
                <a:ahLst/>
                <a:cxnLst>
                  <a:cxn ang="0">
                    <a:pos x="47" y="21"/>
                  </a:cxn>
                  <a:cxn ang="0">
                    <a:pos x="68" y="70"/>
                  </a:cxn>
                  <a:cxn ang="0">
                    <a:pos x="28" y="189"/>
                  </a:cxn>
                  <a:cxn ang="0">
                    <a:pos x="7" y="138"/>
                  </a:cxn>
                  <a:cxn ang="0">
                    <a:pos x="47" y="21"/>
                  </a:cxn>
                  <a:cxn ang="0">
                    <a:pos x="45" y="37"/>
                  </a:cxn>
                  <a:cxn ang="0">
                    <a:pos x="19" y="125"/>
                  </a:cxn>
                  <a:cxn ang="0">
                    <a:pos x="30" y="172"/>
                  </a:cxn>
                  <a:cxn ang="0">
                    <a:pos x="56" y="84"/>
                  </a:cxn>
                  <a:cxn ang="0">
                    <a:pos x="45" y="37"/>
                  </a:cxn>
                </a:cxnLst>
                <a:rect l="0" t="0" r="r" b="b"/>
                <a:pathLst>
                  <a:path w="75" h="212">
                    <a:moveTo>
                      <a:pt x="47" y="21"/>
                    </a:moveTo>
                    <a:cubicBezTo>
                      <a:pt x="65" y="0"/>
                      <a:pt x="75" y="15"/>
                      <a:pt x="68" y="70"/>
                    </a:cubicBezTo>
                    <a:cubicBezTo>
                      <a:pt x="62" y="124"/>
                      <a:pt x="46" y="168"/>
                      <a:pt x="28" y="189"/>
                    </a:cubicBezTo>
                    <a:cubicBezTo>
                      <a:pt x="8" y="212"/>
                      <a:pt x="0" y="194"/>
                      <a:pt x="7" y="138"/>
                    </a:cubicBezTo>
                    <a:cubicBezTo>
                      <a:pt x="13" y="86"/>
                      <a:pt x="27" y="43"/>
                      <a:pt x="47" y="21"/>
                    </a:cubicBezTo>
                    <a:close/>
                    <a:moveTo>
                      <a:pt x="45" y="37"/>
                    </a:moveTo>
                    <a:cubicBezTo>
                      <a:pt x="32" y="52"/>
                      <a:pt x="24" y="85"/>
                      <a:pt x="19" y="125"/>
                    </a:cubicBezTo>
                    <a:cubicBezTo>
                      <a:pt x="14" y="167"/>
                      <a:pt x="17" y="187"/>
                      <a:pt x="30" y="172"/>
                    </a:cubicBezTo>
                    <a:cubicBezTo>
                      <a:pt x="41" y="159"/>
                      <a:pt x="51" y="127"/>
                      <a:pt x="56" y="84"/>
                    </a:cubicBezTo>
                    <a:cubicBezTo>
                      <a:pt x="61" y="40"/>
                      <a:pt x="56" y="25"/>
                      <a:pt x="45" y="3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88"/>
              <p:cNvSpPr>
                <a:spLocks/>
              </p:cNvSpPr>
              <p:nvPr/>
            </p:nvSpPr>
            <p:spPr bwMode="auto">
              <a:xfrm>
                <a:off x="5299" y="1737"/>
                <a:ext cx="95" cy="349"/>
              </a:xfrm>
              <a:custGeom>
                <a:avLst/>
                <a:gdLst/>
                <a:ahLst/>
                <a:cxnLst>
                  <a:cxn ang="0">
                    <a:pos x="24" y="324"/>
                  </a:cxn>
                  <a:cxn ang="0">
                    <a:pos x="0" y="349"/>
                  </a:cxn>
                  <a:cxn ang="0">
                    <a:pos x="38" y="27"/>
                  </a:cxn>
                  <a:cxn ang="0">
                    <a:pos x="59" y="6"/>
                  </a:cxn>
                  <a:cxn ang="0">
                    <a:pos x="95" y="0"/>
                  </a:cxn>
                  <a:cxn ang="0">
                    <a:pos x="87" y="37"/>
                  </a:cxn>
                  <a:cxn ang="0">
                    <a:pos x="57" y="41"/>
                  </a:cxn>
                  <a:cxn ang="0">
                    <a:pos x="57" y="43"/>
                  </a:cxn>
                  <a:cxn ang="0">
                    <a:pos x="24" y="324"/>
                  </a:cxn>
                </a:cxnLst>
                <a:rect l="0" t="0" r="r" b="b"/>
                <a:pathLst>
                  <a:path w="95" h="349">
                    <a:moveTo>
                      <a:pt x="24" y="324"/>
                    </a:moveTo>
                    <a:lnTo>
                      <a:pt x="0" y="349"/>
                    </a:lnTo>
                    <a:lnTo>
                      <a:pt x="38" y="27"/>
                    </a:lnTo>
                    <a:lnTo>
                      <a:pt x="59" y="6"/>
                    </a:lnTo>
                    <a:lnTo>
                      <a:pt x="95" y="0"/>
                    </a:lnTo>
                    <a:lnTo>
                      <a:pt x="87" y="37"/>
                    </a:lnTo>
                    <a:lnTo>
                      <a:pt x="57" y="41"/>
                    </a:lnTo>
                    <a:lnTo>
                      <a:pt x="57" y="43"/>
                    </a:lnTo>
                    <a:lnTo>
                      <a:pt x="24" y="3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89"/>
              <p:cNvSpPr>
                <a:spLocks noEditPoints="1"/>
              </p:cNvSpPr>
              <p:nvPr/>
            </p:nvSpPr>
            <p:spPr bwMode="auto">
              <a:xfrm>
                <a:off x="5109" y="1855"/>
                <a:ext cx="155" cy="408"/>
              </a:xfrm>
              <a:custGeom>
                <a:avLst/>
                <a:gdLst/>
                <a:ahLst/>
                <a:cxnLst>
                  <a:cxn ang="0">
                    <a:pos x="49" y="19"/>
                  </a:cxn>
                  <a:cxn ang="0">
                    <a:pos x="73" y="71"/>
                  </a:cxn>
                  <a:cxn ang="0">
                    <a:pos x="31" y="187"/>
                  </a:cxn>
                  <a:cxn ang="0">
                    <a:pos x="7" y="134"/>
                  </a:cxn>
                  <a:cxn ang="0">
                    <a:pos x="49" y="19"/>
                  </a:cxn>
                  <a:cxn ang="0">
                    <a:pos x="47" y="36"/>
                  </a:cxn>
                  <a:cxn ang="0">
                    <a:pos x="20" y="122"/>
                  </a:cxn>
                  <a:cxn ang="0">
                    <a:pos x="32" y="171"/>
                  </a:cxn>
                  <a:cxn ang="0">
                    <a:pos x="59" y="84"/>
                  </a:cxn>
                  <a:cxn ang="0">
                    <a:pos x="47" y="36"/>
                  </a:cxn>
                </a:cxnLst>
                <a:rect l="0" t="0" r="r" b="b"/>
                <a:pathLst>
                  <a:path w="79" h="208">
                    <a:moveTo>
                      <a:pt x="49" y="19"/>
                    </a:moveTo>
                    <a:cubicBezTo>
                      <a:pt x="68" y="0"/>
                      <a:pt x="79" y="16"/>
                      <a:pt x="73" y="71"/>
                    </a:cubicBezTo>
                    <a:cubicBezTo>
                      <a:pt x="66" y="126"/>
                      <a:pt x="50" y="168"/>
                      <a:pt x="31" y="187"/>
                    </a:cubicBezTo>
                    <a:cubicBezTo>
                      <a:pt x="9" y="208"/>
                      <a:pt x="0" y="189"/>
                      <a:pt x="7" y="134"/>
                    </a:cubicBezTo>
                    <a:cubicBezTo>
                      <a:pt x="13" y="82"/>
                      <a:pt x="28" y="39"/>
                      <a:pt x="49" y="19"/>
                    </a:cubicBezTo>
                    <a:close/>
                    <a:moveTo>
                      <a:pt x="47" y="36"/>
                    </a:moveTo>
                    <a:cubicBezTo>
                      <a:pt x="34" y="49"/>
                      <a:pt x="24" y="82"/>
                      <a:pt x="20" y="122"/>
                    </a:cubicBezTo>
                    <a:cubicBezTo>
                      <a:pt x="15" y="164"/>
                      <a:pt x="18" y="184"/>
                      <a:pt x="32" y="171"/>
                    </a:cubicBezTo>
                    <a:cubicBezTo>
                      <a:pt x="44" y="159"/>
                      <a:pt x="54" y="127"/>
                      <a:pt x="59" y="84"/>
                    </a:cubicBezTo>
                    <a:cubicBezTo>
                      <a:pt x="65" y="40"/>
                      <a:pt x="59" y="24"/>
                      <a:pt x="47" y="3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90"/>
              <p:cNvSpPr>
                <a:spLocks/>
              </p:cNvSpPr>
              <p:nvPr/>
            </p:nvSpPr>
            <p:spPr bwMode="auto">
              <a:xfrm>
                <a:off x="4995" y="2037"/>
                <a:ext cx="98" cy="344"/>
              </a:xfrm>
              <a:custGeom>
                <a:avLst/>
                <a:gdLst/>
                <a:ahLst/>
                <a:cxnLst>
                  <a:cxn ang="0">
                    <a:pos x="25" y="320"/>
                  </a:cxn>
                  <a:cxn ang="0">
                    <a:pos x="0" y="344"/>
                  </a:cxn>
                  <a:cxn ang="0">
                    <a:pos x="37" y="22"/>
                  </a:cxn>
                  <a:cxn ang="0">
                    <a:pos x="61" y="2"/>
                  </a:cxn>
                  <a:cxn ang="0">
                    <a:pos x="98" y="0"/>
                  </a:cxn>
                  <a:cxn ang="0">
                    <a:pos x="90" y="38"/>
                  </a:cxn>
                  <a:cxn ang="0">
                    <a:pos x="59" y="40"/>
                  </a:cxn>
                  <a:cxn ang="0">
                    <a:pos x="59" y="40"/>
                  </a:cxn>
                  <a:cxn ang="0">
                    <a:pos x="25" y="320"/>
                  </a:cxn>
                </a:cxnLst>
                <a:rect l="0" t="0" r="r" b="b"/>
                <a:pathLst>
                  <a:path w="98" h="344">
                    <a:moveTo>
                      <a:pt x="25" y="320"/>
                    </a:moveTo>
                    <a:lnTo>
                      <a:pt x="0" y="344"/>
                    </a:lnTo>
                    <a:lnTo>
                      <a:pt x="37" y="22"/>
                    </a:lnTo>
                    <a:lnTo>
                      <a:pt x="61" y="2"/>
                    </a:lnTo>
                    <a:lnTo>
                      <a:pt x="98" y="0"/>
                    </a:lnTo>
                    <a:lnTo>
                      <a:pt x="90" y="38"/>
                    </a:lnTo>
                    <a:lnTo>
                      <a:pt x="59" y="40"/>
                    </a:lnTo>
                    <a:lnTo>
                      <a:pt x="59" y="40"/>
                    </a:lnTo>
                    <a:lnTo>
                      <a:pt x="25"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91"/>
              <p:cNvSpPr>
                <a:spLocks noEditPoints="1"/>
              </p:cNvSpPr>
              <p:nvPr/>
            </p:nvSpPr>
            <p:spPr bwMode="auto">
              <a:xfrm>
                <a:off x="4796" y="2141"/>
                <a:ext cx="162" cy="405"/>
              </a:xfrm>
              <a:custGeom>
                <a:avLst/>
                <a:gdLst/>
                <a:ahLst/>
                <a:cxnLst>
                  <a:cxn ang="0">
                    <a:pos x="50" y="18"/>
                  </a:cxn>
                  <a:cxn ang="0">
                    <a:pos x="75" y="73"/>
                  </a:cxn>
                  <a:cxn ang="0">
                    <a:pos x="32" y="186"/>
                  </a:cxn>
                  <a:cxn ang="0">
                    <a:pos x="7" y="130"/>
                  </a:cxn>
                  <a:cxn ang="0">
                    <a:pos x="50" y="18"/>
                  </a:cxn>
                  <a:cxn ang="0">
                    <a:pos x="49" y="35"/>
                  </a:cxn>
                  <a:cxn ang="0">
                    <a:pos x="20" y="119"/>
                  </a:cxn>
                  <a:cxn ang="0">
                    <a:pos x="33" y="170"/>
                  </a:cxn>
                  <a:cxn ang="0">
                    <a:pos x="62" y="85"/>
                  </a:cxn>
                  <a:cxn ang="0">
                    <a:pos x="49" y="35"/>
                  </a:cxn>
                </a:cxnLst>
                <a:rect l="0" t="0" r="r" b="b"/>
                <a:pathLst>
                  <a:path w="82" h="206">
                    <a:moveTo>
                      <a:pt x="50" y="18"/>
                    </a:moveTo>
                    <a:cubicBezTo>
                      <a:pt x="71" y="0"/>
                      <a:pt x="82" y="18"/>
                      <a:pt x="75" y="73"/>
                    </a:cubicBezTo>
                    <a:cubicBezTo>
                      <a:pt x="69" y="127"/>
                      <a:pt x="52" y="169"/>
                      <a:pt x="32" y="186"/>
                    </a:cubicBezTo>
                    <a:cubicBezTo>
                      <a:pt x="10" y="206"/>
                      <a:pt x="0" y="186"/>
                      <a:pt x="7" y="130"/>
                    </a:cubicBezTo>
                    <a:cubicBezTo>
                      <a:pt x="13" y="78"/>
                      <a:pt x="29" y="37"/>
                      <a:pt x="50" y="18"/>
                    </a:cubicBezTo>
                    <a:close/>
                    <a:moveTo>
                      <a:pt x="49" y="35"/>
                    </a:moveTo>
                    <a:cubicBezTo>
                      <a:pt x="35" y="47"/>
                      <a:pt x="25" y="79"/>
                      <a:pt x="20" y="119"/>
                    </a:cubicBezTo>
                    <a:cubicBezTo>
                      <a:pt x="16" y="161"/>
                      <a:pt x="19" y="182"/>
                      <a:pt x="33" y="170"/>
                    </a:cubicBezTo>
                    <a:cubicBezTo>
                      <a:pt x="46" y="159"/>
                      <a:pt x="57" y="127"/>
                      <a:pt x="62" y="85"/>
                    </a:cubicBezTo>
                    <a:cubicBezTo>
                      <a:pt x="67" y="40"/>
                      <a:pt x="61" y="24"/>
                      <a:pt x="49" y="3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92"/>
              <p:cNvSpPr>
                <a:spLocks/>
              </p:cNvSpPr>
              <p:nvPr/>
            </p:nvSpPr>
            <p:spPr bwMode="auto">
              <a:xfrm>
                <a:off x="4681" y="2312"/>
                <a:ext cx="100" cy="342"/>
              </a:xfrm>
              <a:custGeom>
                <a:avLst/>
                <a:gdLst/>
                <a:ahLst/>
                <a:cxnLst>
                  <a:cxn ang="0">
                    <a:pos x="25" y="320"/>
                  </a:cxn>
                  <a:cxn ang="0">
                    <a:pos x="0" y="342"/>
                  </a:cxn>
                  <a:cxn ang="0">
                    <a:pos x="37" y="20"/>
                  </a:cxn>
                  <a:cxn ang="0">
                    <a:pos x="59" y="0"/>
                  </a:cxn>
                  <a:cxn ang="0">
                    <a:pos x="100" y="2"/>
                  </a:cxn>
                  <a:cxn ang="0">
                    <a:pos x="90" y="40"/>
                  </a:cxn>
                  <a:cxn ang="0">
                    <a:pos x="59" y="38"/>
                  </a:cxn>
                  <a:cxn ang="0">
                    <a:pos x="59" y="40"/>
                  </a:cxn>
                  <a:cxn ang="0">
                    <a:pos x="25" y="320"/>
                  </a:cxn>
                </a:cxnLst>
                <a:rect l="0" t="0" r="r" b="b"/>
                <a:pathLst>
                  <a:path w="100" h="342">
                    <a:moveTo>
                      <a:pt x="25" y="320"/>
                    </a:moveTo>
                    <a:lnTo>
                      <a:pt x="0" y="342"/>
                    </a:lnTo>
                    <a:lnTo>
                      <a:pt x="37" y="20"/>
                    </a:lnTo>
                    <a:lnTo>
                      <a:pt x="59" y="0"/>
                    </a:lnTo>
                    <a:lnTo>
                      <a:pt x="100" y="2"/>
                    </a:lnTo>
                    <a:lnTo>
                      <a:pt x="90" y="40"/>
                    </a:lnTo>
                    <a:lnTo>
                      <a:pt x="59" y="38"/>
                    </a:lnTo>
                    <a:lnTo>
                      <a:pt x="59" y="40"/>
                    </a:lnTo>
                    <a:lnTo>
                      <a:pt x="25"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93"/>
              <p:cNvSpPr>
                <a:spLocks noEditPoints="1"/>
              </p:cNvSpPr>
              <p:nvPr/>
            </p:nvSpPr>
            <p:spPr bwMode="auto">
              <a:xfrm>
                <a:off x="4476" y="2409"/>
                <a:ext cx="163" cy="396"/>
              </a:xfrm>
              <a:custGeom>
                <a:avLst/>
                <a:gdLst/>
                <a:ahLst/>
                <a:cxnLst>
                  <a:cxn ang="0">
                    <a:pos x="50" y="16"/>
                  </a:cxn>
                  <a:cxn ang="0">
                    <a:pos x="77" y="73"/>
                  </a:cxn>
                  <a:cxn ang="0">
                    <a:pos x="33" y="184"/>
                  </a:cxn>
                  <a:cxn ang="0">
                    <a:pos x="6" y="126"/>
                  </a:cxn>
                  <a:cxn ang="0">
                    <a:pos x="50" y="16"/>
                  </a:cxn>
                  <a:cxn ang="0">
                    <a:pos x="49" y="32"/>
                  </a:cxn>
                  <a:cxn ang="0">
                    <a:pos x="20" y="116"/>
                  </a:cxn>
                  <a:cxn ang="0">
                    <a:pos x="34" y="167"/>
                  </a:cxn>
                  <a:cxn ang="0">
                    <a:pos x="63" y="84"/>
                  </a:cxn>
                  <a:cxn ang="0">
                    <a:pos x="49" y="32"/>
                  </a:cxn>
                </a:cxnLst>
                <a:rect l="0" t="0" r="r" b="b"/>
                <a:pathLst>
                  <a:path w="83" h="202">
                    <a:moveTo>
                      <a:pt x="50" y="16"/>
                    </a:moveTo>
                    <a:cubicBezTo>
                      <a:pt x="72" y="0"/>
                      <a:pt x="83" y="18"/>
                      <a:pt x="77" y="73"/>
                    </a:cubicBezTo>
                    <a:cubicBezTo>
                      <a:pt x="70" y="127"/>
                      <a:pt x="53" y="168"/>
                      <a:pt x="33" y="184"/>
                    </a:cubicBezTo>
                    <a:cubicBezTo>
                      <a:pt x="9" y="202"/>
                      <a:pt x="0" y="181"/>
                      <a:pt x="6" y="126"/>
                    </a:cubicBezTo>
                    <a:cubicBezTo>
                      <a:pt x="12" y="73"/>
                      <a:pt x="28" y="33"/>
                      <a:pt x="50" y="16"/>
                    </a:cubicBezTo>
                    <a:close/>
                    <a:moveTo>
                      <a:pt x="49" y="32"/>
                    </a:moveTo>
                    <a:cubicBezTo>
                      <a:pt x="35" y="44"/>
                      <a:pt x="25" y="75"/>
                      <a:pt x="20" y="116"/>
                    </a:cubicBezTo>
                    <a:cubicBezTo>
                      <a:pt x="15" y="157"/>
                      <a:pt x="19" y="179"/>
                      <a:pt x="34" y="167"/>
                    </a:cubicBezTo>
                    <a:cubicBezTo>
                      <a:pt x="47" y="157"/>
                      <a:pt x="58" y="127"/>
                      <a:pt x="63" y="84"/>
                    </a:cubicBezTo>
                    <a:cubicBezTo>
                      <a:pt x="68" y="40"/>
                      <a:pt x="62" y="23"/>
                      <a:pt x="49"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94"/>
              <p:cNvSpPr>
                <a:spLocks noEditPoints="1"/>
              </p:cNvSpPr>
              <p:nvPr/>
            </p:nvSpPr>
            <p:spPr bwMode="auto">
              <a:xfrm>
                <a:off x="4313" y="2532"/>
                <a:ext cx="165" cy="393"/>
              </a:xfrm>
              <a:custGeom>
                <a:avLst/>
                <a:gdLst/>
                <a:ahLst/>
                <a:cxnLst>
                  <a:cxn ang="0">
                    <a:pos x="51" y="15"/>
                  </a:cxn>
                  <a:cxn ang="0">
                    <a:pos x="77" y="74"/>
                  </a:cxn>
                  <a:cxn ang="0">
                    <a:pos x="33" y="183"/>
                  </a:cxn>
                  <a:cxn ang="0">
                    <a:pos x="6" y="123"/>
                  </a:cxn>
                  <a:cxn ang="0">
                    <a:pos x="51" y="15"/>
                  </a:cxn>
                  <a:cxn ang="0">
                    <a:pos x="50" y="32"/>
                  </a:cxn>
                  <a:cxn ang="0">
                    <a:pos x="20" y="114"/>
                  </a:cxn>
                  <a:cxn ang="0">
                    <a:pos x="34" y="167"/>
                  </a:cxn>
                  <a:cxn ang="0">
                    <a:pos x="63" y="84"/>
                  </a:cxn>
                  <a:cxn ang="0">
                    <a:pos x="50" y="32"/>
                  </a:cxn>
                </a:cxnLst>
                <a:rect l="0" t="0" r="r" b="b"/>
                <a:pathLst>
                  <a:path w="84" h="200">
                    <a:moveTo>
                      <a:pt x="51" y="15"/>
                    </a:moveTo>
                    <a:cubicBezTo>
                      <a:pt x="72" y="0"/>
                      <a:pt x="84" y="19"/>
                      <a:pt x="77" y="74"/>
                    </a:cubicBezTo>
                    <a:cubicBezTo>
                      <a:pt x="71" y="128"/>
                      <a:pt x="53" y="168"/>
                      <a:pt x="33" y="183"/>
                    </a:cubicBezTo>
                    <a:cubicBezTo>
                      <a:pt x="9" y="200"/>
                      <a:pt x="0" y="179"/>
                      <a:pt x="6" y="123"/>
                    </a:cubicBezTo>
                    <a:cubicBezTo>
                      <a:pt x="12" y="71"/>
                      <a:pt x="28" y="31"/>
                      <a:pt x="51" y="15"/>
                    </a:cubicBezTo>
                    <a:close/>
                    <a:moveTo>
                      <a:pt x="50" y="32"/>
                    </a:moveTo>
                    <a:cubicBezTo>
                      <a:pt x="35" y="42"/>
                      <a:pt x="25" y="74"/>
                      <a:pt x="20" y="114"/>
                    </a:cubicBezTo>
                    <a:cubicBezTo>
                      <a:pt x="16" y="156"/>
                      <a:pt x="19" y="177"/>
                      <a:pt x="34" y="167"/>
                    </a:cubicBezTo>
                    <a:cubicBezTo>
                      <a:pt x="47" y="157"/>
                      <a:pt x="58" y="127"/>
                      <a:pt x="63" y="84"/>
                    </a:cubicBezTo>
                    <a:cubicBezTo>
                      <a:pt x="68" y="40"/>
                      <a:pt x="62" y="23"/>
                      <a:pt x="50" y="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95"/>
              <p:cNvSpPr>
                <a:spLocks/>
              </p:cNvSpPr>
              <p:nvPr/>
            </p:nvSpPr>
            <p:spPr bwMode="auto">
              <a:xfrm>
                <a:off x="4192" y="2680"/>
                <a:ext cx="102" cy="338"/>
              </a:xfrm>
              <a:custGeom>
                <a:avLst/>
                <a:gdLst/>
                <a:ahLst/>
                <a:cxnLst>
                  <a:cxn ang="0">
                    <a:pos x="27" y="318"/>
                  </a:cxn>
                  <a:cxn ang="0">
                    <a:pos x="0" y="338"/>
                  </a:cxn>
                  <a:cxn ang="0">
                    <a:pos x="37" y="15"/>
                  </a:cxn>
                  <a:cxn ang="0">
                    <a:pos x="60" y="0"/>
                  </a:cxn>
                  <a:cxn ang="0">
                    <a:pos x="102" y="6"/>
                  </a:cxn>
                  <a:cxn ang="0">
                    <a:pos x="94" y="43"/>
                  </a:cxn>
                  <a:cxn ang="0">
                    <a:pos x="60" y="37"/>
                  </a:cxn>
                  <a:cxn ang="0">
                    <a:pos x="60" y="37"/>
                  </a:cxn>
                  <a:cxn ang="0">
                    <a:pos x="27" y="318"/>
                  </a:cxn>
                </a:cxnLst>
                <a:rect l="0" t="0" r="r" b="b"/>
                <a:pathLst>
                  <a:path w="102" h="338">
                    <a:moveTo>
                      <a:pt x="27" y="318"/>
                    </a:moveTo>
                    <a:lnTo>
                      <a:pt x="0" y="338"/>
                    </a:lnTo>
                    <a:lnTo>
                      <a:pt x="37" y="15"/>
                    </a:lnTo>
                    <a:lnTo>
                      <a:pt x="60" y="0"/>
                    </a:lnTo>
                    <a:lnTo>
                      <a:pt x="102" y="6"/>
                    </a:lnTo>
                    <a:lnTo>
                      <a:pt x="94" y="43"/>
                    </a:lnTo>
                    <a:lnTo>
                      <a:pt x="60" y="37"/>
                    </a:lnTo>
                    <a:lnTo>
                      <a:pt x="60" y="37"/>
                    </a:lnTo>
                    <a:lnTo>
                      <a:pt x="27" y="3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96"/>
              <p:cNvSpPr>
                <a:spLocks noEditPoints="1"/>
              </p:cNvSpPr>
              <p:nvPr/>
            </p:nvSpPr>
            <p:spPr bwMode="auto">
              <a:xfrm>
                <a:off x="3981" y="2756"/>
                <a:ext cx="167" cy="387"/>
              </a:xfrm>
              <a:custGeom>
                <a:avLst/>
                <a:gdLst/>
                <a:ahLst/>
                <a:cxnLst>
                  <a:cxn ang="0">
                    <a:pos x="52" y="14"/>
                  </a:cxn>
                  <a:cxn ang="0">
                    <a:pos x="79" y="76"/>
                  </a:cxn>
                  <a:cxn ang="0">
                    <a:pos x="34" y="182"/>
                  </a:cxn>
                  <a:cxn ang="0">
                    <a:pos x="7" y="119"/>
                  </a:cxn>
                  <a:cxn ang="0">
                    <a:pos x="52" y="14"/>
                  </a:cxn>
                  <a:cxn ang="0">
                    <a:pos x="50" y="31"/>
                  </a:cxn>
                  <a:cxn ang="0">
                    <a:pos x="21" y="111"/>
                  </a:cxn>
                  <a:cxn ang="0">
                    <a:pos x="35" y="165"/>
                  </a:cxn>
                  <a:cxn ang="0">
                    <a:pos x="64" y="85"/>
                  </a:cxn>
                  <a:cxn ang="0">
                    <a:pos x="50" y="31"/>
                  </a:cxn>
                </a:cxnLst>
                <a:rect l="0" t="0" r="r" b="b"/>
                <a:pathLst>
                  <a:path w="85" h="197">
                    <a:moveTo>
                      <a:pt x="52" y="14"/>
                    </a:moveTo>
                    <a:cubicBezTo>
                      <a:pt x="73" y="0"/>
                      <a:pt x="85" y="21"/>
                      <a:pt x="79" y="76"/>
                    </a:cubicBezTo>
                    <a:cubicBezTo>
                      <a:pt x="72" y="130"/>
                      <a:pt x="55" y="169"/>
                      <a:pt x="34" y="182"/>
                    </a:cubicBezTo>
                    <a:cubicBezTo>
                      <a:pt x="10" y="197"/>
                      <a:pt x="0" y="175"/>
                      <a:pt x="7" y="119"/>
                    </a:cubicBezTo>
                    <a:cubicBezTo>
                      <a:pt x="13" y="67"/>
                      <a:pt x="29" y="28"/>
                      <a:pt x="52" y="14"/>
                    </a:cubicBezTo>
                    <a:close/>
                    <a:moveTo>
                      <a:pt x="50" y="31"/>
                    </a:moveTo>
                    <a:cubicBezTo>
                      <a:pt x="35" y="40"/>
                      <a:pt x="26" y="71"/>
                      <a:pt x="21" y="111"/>
                    </a:cubicBezTo>
                    <a:cubicBezTo>
                      <a:pt x="16" y="153"/>
                      <a:pt x="20" y="175"/>
                      <a:pt x="35" y="165"/>
                    </a:cubicBezTo>
                    <a:cubicBezTo>
                      <a:pt x="48" y="157"/>
                      <a:pt x="60" y="128"/>
                      <a:pt x="64" y="85"/>
                    </a:cubicBezTo>
                    <a:cubicBezTo>
                      <a:pt x="70" y="41"/>
                      <a:pt x="63" y="23"/>
                      <a:pt x="50"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7"/>
              <p:cNvSpPr>
                <a:spLocks/>
              </p:cNvSpPr>
              <p:nvPr/>
            </p:nvSpPr>
            <p:spPr bwMode="auto">
              <a:xfrm>
                <a:off x="3860" y="2886"/>
                <a:ext cx="104" cy="336"/>
              </a:xfrm>
              <a:custGeom>
                <a:avLst/>
                <a:gdLst/>
                <a:ahLst/>
                <a:cxnLst>
                  <a:cxn ang="0">
                    <a:pos x="27" y="320"/>
                  </a:cxn>
                  <a:cxn ang="0">
                    <a:pos x="0" y="336"/>
                  </a:cxn>
                  <a:cxn ang="0">
                    <a:pos x="37" y="14"/>
                  </a:cxn>
                  <a:cxn ang="0">
                    <a:pos x="60" y="0"/>
                  </a:cxn>
                  <a:cxn ang="0">
                    <a:pos x="104" y="12"/>
                  </a:cxn>
                  <a:cxn ang="0">
                    <a:pos x="94" y="47"/>
                  </a:cxn>
                  <a:cxn ang="0">
                    <a:pos x="60" y="39"/>
                  </a:cxn>
                  <a:cxn ang="0">
                    <a:pos x="58" y="39"/>
                  </a:cxn>
                  <a:cxn ang="0">
                    <a:pos x="27" y="320"/>
                  </a:cxn>
                </a:cxnLst>
                <a:rect l="0" t="0" r="r" b="b"/>
                <a:pathLst>
                  <a:path w="104" h="336">
                    <a:moveTo>
                      <a:pt x="27" y="320"/>
                    </a:moveTo>
                    <a:lnTo>
                      <a:pt x="0" y="336"/>
                    </a:lnTo>
                    <a:lnTo>
                      <a:pt x="37" y="14"/>
                    </a:lnTo>
                    <a:lnTo>
                      <a:pt x="60" y="0"/>
                    </a:lnTo>
                    <a:lnTo>
                      <a:pt x="104" y="12"/>
                    </a:lnTo>
                    <a:lnTo>
                      <a:pt x="94" y="47"/>
                    </a:lnTo>
                    <a:lnTo>
                      <a:pt x="60" y="39"/>
                    </a:lnTo>
                    <a:lnTo>
                      <a:pt x="58" y="39"/>
                    </a:lnTo>
                    <a:lnTo>
                      <a:pt x="27"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98"/>
              <p:cNvSpPr>
                <a:spLocks noEditPoints="1"/>
              </p:cNvSpPr>
              <p:nvPr/>
            </p:nvSpPr>
            <p:spPr bwMode="auto">
              <a:xfrm>
                <a:off x="3647" y="2955"/>
                <a:ext cx="169" cy="379"/>
              </a:xfrm>
              <a:custGeom>
                <a:avLst/>
                <a:gdLst/>
                <a:ahLst/>
                <a:cxnLst>
                  <a:cxn ang="0">
                    <a:pos x="52" y="12"/>
                  </a:cxn>
                  <a:cxn ang="0">
                    <a:pos x="79" y="76"/>
                  </a:cxn>
                  <a:cxn ang="0">
                    <a:pos x="34" y="180"/>
                  </a:cxn>
                  <a:cxn ang="0">
                    <a:pos x="7" y="114"/>
                  </a:cxn>
                  <a:cxn ang="0">
                    <a:pos x="52" y="12"/>
                  </a:cxn>
                  <a:cxn ang="0">
                    <a:pos x="51" y="28"/>
                  </a:cxn>
                  <a:cxn ang="0">
                    <a:pos x="21" y="107"/>
                  </a:cxn>
                  <a:cxn ang="0">
                    <a:pos x="35" y="163"/>
                  </a:cxn>
                  <a:cxn ang="0">
                    <a:pos x="65" y="85"/>
                  </a:cxn>
                  <a:cxn ang="0">
                    <a:pos x="51" y="28"/>
                  </a:cxn>
                </a:cxnLst>
                <a:rect l="0" t="0" r="r" b="b"/>
                <a:pathLst>
                  <a:path w="86" h="193">
                    <a:moveTo>
                      <a:pt x="52" y="12"/>
                    </a:moveTo>
                    <a:cubicBezTo>
                      <a:pt x="74" y="0"/>
                      <a:pt x="86" y="21"/>
                      <a:pt x="79" y="76"/>
                    </a:cubicBezTo>
                    <a:cubicBezTo>
                      <a:pt x="73" y="131"/>
                      <a:pt x="55" y="169"/>
                      <a:pt x="34" y="180"/>
                    </a:cubicBezTo>
                    <a:cubicBezTo>
                      <a:pt x="10" y="193"/>
                      <a:pt x="0" y="170"/>
                      <a:pt x="7" y="114"/>
                    </a:cubicBezTo>
                    <a:cubicBezTo>
                      <a:pt x="13" y="62"/>
                      <a:pt x="29" y="24"/>
                      <a:pt x="52" y="12"/>
                    </a:cubicBezTo>
                    <a:close/>
                    <a:moveTo>
                      <a:pt x="51" y="28"/>
                    </a:moveTo>
                    <a:cubicBezTo>
                      <a:pt x="36" y="37"/>
                      <a:pt x="26" y="67"/>
                      <a:pt x="21" y="107"/>
                    </a:cubicBezTo>
                    <a:cubicBezTo>
                      <a:pt x="16" y="149"/>
                      <a:pt x="20" y="172"/>
                      <a:pt x="35" y="163"/>
                    </a:cubicBezTo>
                    <a:cubicBezTo>
                      <a:pt x="48" y="156"/>
                      <a:pt x="60" y="127"/>
                      <a:pt x="65" y="85"/>
                    </a:cubicBezTo>
                    <a:cubicBezTo>
                      <a:pt x="70" y="40"/>
                      <a:pt x="63" y="21"/>
                      <a:pt x="51"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99"/>
              <p:cNvSpPr>
                <a:spLocks/>
              </p:cNvSpPr>
              <p:nvPr/>
            </p:nvSpPr>
            <p:spPr bwMode="auto">
              <a:xfrm>
                <a:off x="3526" y="3069"/>
                <a:ext cx="104" cy="334"/>
              </a:xfrm>
              <a:custGeom>
                <a:avLst/>
                <a:gdLst/>
                <a:ahLst/>
                <a:cxnLst>
                  <a:cxn ang="0">
                    <a:pos x="27" y="320"/>
                  </a:cxn>
                  <a:cxn ang="0">
                    <a:pos x="0" y="334"/>
                  </a:cxn>
                  <a:cxn ang="0">
                    <a:pos x="37" y="13"/>
                  </a:cxn>
                  <a:cxn ang="0">
                    <a:pos x="61" y="0"/>
                  </a:cxn>
                  <a:cxn ang="0">
                    <a:pos x="104" y="13"/>
                  </a:cxn>
                  <a:cxn ang="0">
                    <a:pos x="94" y="51"/>
                  </a:cxn>
                  <a:cxn ang="0">
                    <a:pos x="61" y="39"/>
                  </a:cxn>
                  <a:cxn ang="0">
                    <a:pos x="59" y="39"/>
                  </a:cxn>
                  <a:cxn ang="0">
                    <a:pos x="27" y="320"/>
                  </a:cxn>
                </a:cxnLst>
                <a:rect l="0" t="0" r="r" b="b"/>
                <a:pathLst>
                  <a:path w="104" h="334">
                    <a:moveTo>
                      <a:pt x="27" y="320"/>
                    </a:moveTo>
                    <a:lnTo>
                      <a:pt x="0" y="334"/>
                    </a:lnTo>
                    <a:lnTo>
                      <a:pt x="37" y="13"/>
                    </a:lnTo>
                    <a:lnTo>
                      <a:pt x="61" y="0"/>
                    </a:lnTo>
                    <a:lnTo>
                      <a:pt x="104" y="13"/>
                    </a:lnTo>
                    <a:lnTo>
                      <a:pt x="94" y="51"/>
                    </a:lnTo>
                    <a:lnTo>
                      <a:pt x="61" y="39"/>
                    </a:lnTo>
                    <a:lnTo>
                      <a:pt x="59" y="39"/>
                    </a:lnTo>
                    <a:lnTo>
                      <a:pt x="27"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100"/>
              <p:cNvSpPr>
                <a:spLocks noEditPoints="1"/>
              </p:cNvSpPr>
              <p:nvPr/>
            </p:nvSpPr>
            <p:spPr bwMode="auto">
              <a:xfrm>
                <a:off x="3314" y="3130"/>
                <a:ext cx="168" cy="373"/>
              </a:xfrm>
              <a:custGeom>
                <a:avLst/>
                <a:gdLst/>
                <a:ahLst/>
                <a:cxnLst>
                  <a:cxn ang="0">
                    <a:pos x="52" y="10"/>
                  </a:cxn>
                  <a:cxn ang="0">
                    <a:pos x="79" y="77"/>
                  </a:cxn>
                  <a:cxn ang="0">
                    <a:pos x="34" y="179"/>
                  </a:cxn>
                  <a:cxn ang="0">
                    <a:pos x="6" y="111"/>
                  </a:cxn>
                  <a:cxn ang="0">
                    <a:pos x="52" y="10"/>
                  </a:cxn>
                  <a:cxn ang="0">
                    <a:pos x="51" y="27"/>
                  </a:cxn>
                  <a:cxn ang="0">
                    <a:pos x="21" y="105"/>
                  </a:cxn>
                  <a:cxn ang="0">
                    <a:pos x="35" y="162"/>
                  </a:cxn>
                  <a:cxn ang="0">
                    <a:pos x="65" y="85"/>
                  </a:cxn>
                  <a:cxn ang="0">
                    <a:pos x="51" y="27"/>
                  </a:cxn>
                </a:cxnLst>
                <a:rect l="0" t="0" r="r" b="b"/>
                <a:pathLst>
                  <a:path w="86" h="190">
                    <a:moveTo>
                      <a:pt x="52" y="10"/>
                    </a:moveTo>
                    <a:cubicBezTo>
                      <a:pt x="74" y="0"/>
                      <a:pt x="86" y="23"/>
                      <a:pt x="79" y="77"/>
                    </a:cubicBezTo>
                    <a:cubicBezTo>
                      <a:pt x="73" y="132"/>
                      <a:pt x="55" y="169"/>
                      <a:pt x="34" y="179"/>
                    </a:cubicBezTo>
                    <a:cubicBezTo>
                      <a:pt x="10" y="190"/>
                      <a:pt x="0" y="166"/>
                      <a:pt x="6" y="111"/>
                    </a:cubicBezTo>
                    <a:cubicBezTo>
                      <a:pt x="13" y="59"/>
                      <a:pt x="29" y="22"/>
                      <a:pt x="52" y="10"/>
                    </a:cubicBezTo>
                    <a:close/>
                    <a:moveTo>
                      <a:pt x="51" y="27"/>
                    </a:moveTo>
                    <a:cubicBezTo>
                      <a:pt x="36" y="35"/>
                      <a:pt x="26" y="64"/>
                      <a:pt x="21" y="105"/>
                    </a:cubicBezTo>
                    <a:cubicBezTo>
                      <a:pt x="16" y="146"/>
                      <a:pt x="20" y="169"/>
                      <a:pt x="35" y="162"/>
                    </a:cubicBezTo>
                    <a:cubicBezTo>
                      <a:pt x="48" y="156"/>
                      <a:pt x="60" y="127"/>
                      <a:pt x="65" y="85"/>
                    </a:cubicBezTo>
                    <a:cubicBezTo>
                      <a:pt x="70" y="40"/>
                      <a:pt x="63" y="21"/>
                      <a:pt x="51"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101"/>
              <p:cNvSpPr>
                <a:spLocks/>
              </p:cNvSpPr>
              <p:nvPr/>
            </p:nvSpPr>
            <p:spPr bwMode="auto">
              <a:xfrm>
                <a:off x="3192" y="3232"/>
                <a:ext cx="102" cy="332"/>
              </a:xfrm>
              <a:custGeom>
                <a:avLst/>
                <a:gdLst/>
                <a:ahLst/>
                <a:cxnLst>
                  <a:cxn ang="0">
                    <a:pos x="27" y="320"/>
                  </a:cxn>
                  <a:cxn ang="0">
                    <a:pos x="0" y="332"/>
                  </a:cxn>
                  <a:cxn ang="0">
                    <a:pos x="37" y="11"/>
                  </a:cxn>
                  <a:cxn ang="0">
                    <a:pos x="61" y="0"/>
                  </a:cxn>
                  <a:cxn ang="0">
                    <a:pos x="102" y="15"/>
                  </a:cxn>
                  <a:cxn ang="0">
                    <a:pos x="94" y="53"/>
                  </a:cxn>
                  <a:cxn ang="0">
                    <a:pos x="61" y="39"/>
                  </a:cxn>
                  <a:cxn ang="0">
                    <a:pos x="59" y="39"/>
                  </a:cxn>
                  <a:cxn ang="0">
                    <a:pos x="27" y="320"/>
                  </a:cxn>
                </a:cxnLst>
                <a:rect l="0" t="0" r="r" b="b"/>
                <a:pathLst>
                  <a:path w="102" h="332">
                    <a:moveTo>
                      <a:pt x="27" y="320"/>
                    </a:moveTo>
                    <a:lnTo>
                      <a:pt x="0" y="332"/>
                    </a:lnTo>
                    <a:lnTo>
                      <a:pt x="37" y="11"/>
                    </a:lnTo>
                    <a:lnTo>
                      <a:pt x="61" y="0"/>
                    </a:lnTo>
                    <a:lnTo>
                      <a:pt x="102" y="15"/>
                    </a:lnTo>
                    <a:lnTo>
                      <a:pt x="94" y="53"/>
                    </a:lnTo>
                    <a:lnTo>
                      <a:pt x="61" y="39"/>
                    </a:lnTo>
                    <a:lnTo>
                      <a:pt x="59" y="39"/>
                    </a:lnTo>
                    <a:lnTo>
                      <a:pt x="27"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102"/>
              <p:cNvSpPr>
                <a:spLocks noEditPoints="1"/>
              </p:cNvSpPr>
              <p:nvPr/>
            </p:nvSpPr>
            <p:spPr bwMode="auto">
              <a:xfrm>
                <a:off x="2980" y="3283"/>
                <a:ext cx="169" cy="369"/>
              </a:xfrm>
              <a:custGeom>
                <a:avLst/>
                <a:gdLst/>
                <a:ahLst/>
                <a:cxnLst>
                  <a:cxn ang="0">
                    <a:pos x="52" y="10"/>
                  </a:cxn>
                  <a:cxn ang="0">
                    <a:pos x="79" y="79"/>
                  </a:cxn>
                  <a:cxn ang="0">
                    <a:pos x="34" y="178"/>
                  </a:cxn>
                  <a:cxn ang="0">
                    <a:pos x="7" y="108"/>
                  </a:cxn>
                  <a:cxn ang="0">
                    <a:pos x="52" y="10"/>
                  </a:cxn>
                  <a:cxn ang="0">
                    <a:pos x="51" y="26"/>
                  </a:cxn>
                  <a:cxn ang="0">
                    <a:pos x="21" y="102"/>
                  </a:cxn>
                  <a:cxn ang="0">
                    <a:pos x="35" y="161"/>
                  </a:cxn>
                  <a:cxn ang="0">
                    <a:pos x="65" y="85"/>
                  </a:cxn>
                  <a:cxn ang="0">
                    <a:pos x="51" y="26"/>
                  </a:cxn>
                </a:cxnLst>
                <a:rect l="0" t="0" r="r" b="b"/>
                <a:pathLst>
                  <a:path w="86" h="188">
                    <a:moveTo>
                      <a:pt x="52" y="10"/>
                    </a:moveTo>
                    <a:cubicBezTo>
                      <a:pt x="74" y="0"/>
                      <a:pt x="86" y="24"/>
                      <a:pt x="79" y="79"/>
                    </a:cubicBezTo>
                    <a:cubicBezTo>
                      <a:pt x="73" y="133"/>
                      <a:pt x="55" y="169"/>
                      <a:pt x="34" y="178"/>
                    </a:cubicBezTo>
                    <a:cubicBezTo>
                      <a:pt x="10" y="188"/>
                      <a:pt x="0" y="163"/>
                      <a:pt x="7" y="108"/>
                    </a:cubicBezTo>
                    <a:cubicBezTo>
                      <a:pt x="13" y="55"/>
                      <a:pt x="29" y="19"/>
                      <a:pt x="52" y="10"/>
                    </a:cubicBezTo>
                    <a:close/>
                    <a:moveTo>
                      <a:pt x="51" y="26"/>
                    </a:moveTo>
                    <a:cubicBezTo>
                      <a:pt x="36" y="33"/>
                      <a:pt x="26" y="62"/>
                      <a:pt x="21" y="102"/>
                    </a:cubicBezTo>
                    <a:cubicBezTo>
                      <a:pt x="16" y="144"/>
                      <a:pt x="20" y="168"/>
                      <a:pt x="35" y="161"/>
                    </a:cubicBezTo>
                    <a:cubicBezTo>
                      <a:pt x="48" y="156"/>
                      <a:pt x="60" y="128"/>
                      <a:pt x="65" y="85"/>
                    </a:cubicBezTo>
                    <a:cubicBezTo>
                      <a:pt x="70" y="41"/>
                      <a:pt x="63" y="21"/>
                      <a:pt x="51"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03"/>
              <p:cNvSpPr>
                <a:spLocks/>
              </p:cNvSpPr>
              <p:nvPr/>
            </p:nvSpPr>
            <p:spPr bwMode="auto">
              <a:xfrm>
                <a:off x="2858" y="3373"/>
                <a:ext cx="104" cy="330"/>
              </a:xfrm>
              <a:custGeom>
                <a:avLst/>
                <a:gdLst/>
                <a:ahLst/>
                <a:cxnLst>
                  <a:cxn ang="0">
                    <a:pos x="27" y="320"/>
                  </a:cxn>
                  <a:cxn ang="0">
                    <a:pos x="0" y="330"/>
                  </a:cxn>
                  <a:cxn ang="0">
                    <a:pos x="37" y="8"/>
                  </a:cxn>
                  <a:cxn ang="0">
                    <a:pos x="63" y="0"/>
                  </a:cxn>
                  <a:cxn ang="0">
                    <a:pos x="104" y="20"/>
                  </a:cxn>
                  <a:cxn ang="0">
                    <a:pos x="94" y="55"/>
                  </a:cxn>
                  <a:cxn ang="0">
                    <a:pos x="61" y="39"/>
                  </a:cxn>
                  <a:cxn ang="0">
                    <a:pos x="61" y="39"/>
                  </a:cxn>
                  <a:cxn ang="0">
                    <a:pos x="27" y="320"/>
                  </a:cxn>
                </a:cxnLst>
                <a:rect l="0" t="0" r="r" b="b"/>
                <a:pathLst>
                  <a:path w="104" h="330">
                    <a:moveTo>
                      <a:pt x="27" y="320"/>
                    </a:moveTo>
                    <a:lnTo>
                      <a:pt x="0" y="330"/>
                    </a:lnTo>
                    <a:lnTo>
                      <a:pt x="37" y="8"/>
                    </a:lnTo>
                    <a:lnTo>
                      <a:pt x="63" y="0"/>
                    </a:lnTo>
                    <a:lnTo>
                      <a:pt x="104" y="20"/>
                    </a:lnTo>
                    <a:lnTo>
                      <a:pt x="94" y="55"/>
                    </a:lnTo>
                    <a:lnTo>
                      <a:pt x="61" y="39"/>
                    </a:lnTo>
                    <a:lnTo>
                      <a:pt x="61" y="39"/>
                    </a:lnTo>
                    <a:lnTo>
                      <a:pt x="27"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4"/>
              <p:cNvSpPr>
                <a:spLocks noEditPoints="1"/>
              </p:cNvSpPr>
              <p:nvPr/>
            </p:nvSpPr>
            <p:spPr bwMode="auto">
              <a:xfrm>
                <a:off x="2650" y="3414"/>
                <a:ext cx="165" cy="364"/>
              </a:xfrm>
              <a:custGeom>
                <a:avLst/>
                <a:gdLst/>
                <a:ahLst/>
                <a:cxnLst>
                  <a:cxn ang="0">
                    <a:pos x="51" y="8"/>
                  </a:cxn>
                  <a:cxn ang="0">
                    <a:pos x="78" y="80"/>
                  </a:cxn>
                  <a:cxn ang="0">
                    <a:pos x="33" y="177"/>
                  </a:cxn>
                  <a:cxn ang="0">
                    <a:pos x="6" y="103"/>
                  </a:cxn>
                  <a:cxn ang="0">
                    <a:pos x="51" y="8"/>
                  </a:cxn>
                  <a:cxn ang="0">
                    <a:pos x="50" y="25"/>
                  </a:cxn>
                  <a:cxn ang="0">
                    <a:pos x="20" y="99"/>
                  </a:cxn>
                  <a:cxn ang="0">
                    <a:pos x="34" y="160"/>
                  </a:cxn>
                  <a:cxn ang="0">
                    <a:pos x="64" y="86"/>
                  </a:cxn>
                  <a:cxn ang="0">
                    <a:pos x="50" y="25"/>
                  </a:cxn>
                </a:cxnLst>
                <a:rect l="0" t="0" r="r" b="b"/>
                <a:pathLst>
                  <a:path w="84" h="185">
                    <a:moveTo>
                      <a:pt x="51" y="8"/>
                    </a:moveTo>
                    <a:cubicBezTo>
                      <a:pt x="73" y="0"/>
                      <a:pt x="84" y="25"/>
                      <a:pt x="78" y="80"/>
                    </a:cubicBezTo>
                    <a:cubicBezTo>
                      <a:pt x="71" y="135"/>
                      <a:pt x="54" y="169"/>
                      <a:pt x="33" y="177"/>
                    </a:cubicBezTo>
                    <a:cubicBezTo>
                      <a:pt x="10" y="185"/>
                      <a:pt x="0" y="159"/>
                      <a:pt x="6" y="103"/>
                    </a:cubicBezTo>
                    <a:cubicBezTo>
                      <a:pt x="12" y="51"/>
                      <a:pt x="29" y="16"/>
                      <a:pt x="51" y="8"/>
                    </a:cubicBezTo>
                    <a:close/>
                    <a:moveTo>
                      <a:pt x="50" y="25"/>
                    </a:moveTo>
                    <a:cubicBezTo>
                      <a:pt x="35" y="30"/>
                      <a:pt x="25" y="59"/>
                      <a:pt x="20" y="99"/>
                    </a:cubicBezTo>
                    <a:cubicBezTo>
                      <a:pt x="16" y="141"/>
                      <a:pt x="20" y="165"/>
                      <a:pt x="34" y="160"/>
                    </a:cubicBezTo>
                    <a:cubicBezTo>
                      <a:pt x="47" y="155"/>
                      <a:pt x="59" y="128"/>
                      <a:pt x="64" y="86"/>
                    </a:cubicBezTo>
                    <a:cubicBezTo>
                      <a:pt x="69" y="41"/>
                      <a:pt x="62" y="20"/>
                      <a:pt x="5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05"/>
              <p:cNvSpPr>
                <a:spLocks/>
              </p:cNvSpPr>
              <p:nvPr/>
            </p:nvSpPr>
            <p:spPr bwMode="auto">
              <a:xfrm>
                <a:off x="2528" y="3487"/>
                <a:ext cx="102" cy="330"/>
              </a:xfrm>
              <a:custGeom>
                <a:avLst/>
                <a:gdLst/>
                <a:ahLst/>
                <a:cxnLst>
                  <a:cxn ang="0">
                    <a:pos x="27" y="320"/>
                  </a:cxn>
                  <a:cxn ang="0">
                    <a:pos x="0" y="330"/>
                  </a:cxn>
                  <a:cxn ang="0">
                    <a:pos x="37" y="8"/>
                  </a:cxn>
                  <a:cxn ang="0">
                    <a:pos x="63" y="0"/>
                  </a:cxn>
                  <a:cxn ang="0">
                    <a:pos x="102" y="24"/>
                  </a:cxn>
                  <a:cxn ang="0">
                    <a:pos x="94" y="59"/>
                  </a:cxn>
                  <a:cxn ang="0">
                    <a:pos x="61" y="39"/>
                  </a:cxn>
                  <a:cxn ang="0">
                    <a:pos x="61" y="39"/>
                  </a:cxn>
                  <a:cxn ang="0">
                    <a:pos x="27" y="320"/>
                  </a:cxn>
                </a:cxnLst>
                <a:rect l="0" t="0" r="r" b="b"/>
                <a:pathLst>
                  <a:path w="102" h="330">
                    <a:moveTo>
                      <a:pt x="27" y="320"/>
                    </a:moveTo>
                    <a:lnTo>
                      <a:pt x="0" y="330"/>
                    </a:lnTo>
                    <a:lnTo>
                      <a:pt x="37" y="8"/>
                    </a:lnTo>
                    <a:lnTo>
                      <a:pt x="63" y="0"/>
                    </a:lnTo>
                    <a:lnTo>
                      <a:pt x="102" y="24"/>
                    </a:lnTo>
                    <a:lnTo>
                      <a:pt x="94" y="59"/>
                    </a:lnTo>
                    <a:lnTo>
                      <a:pt x="61" y="39"/>
                    </a:lnTo>
                    <a:lnTo>
                      <a:pt x="61" y="39"/>
                    </a:lnTo>
                    <a:lnTo>
                      <a:pt x="27" y="32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06"/>
              <p:cNvSpPr>
                <a:spLocks noEditPoints="1"/>
              </p:cNvSpPr>
              <p:nvPr/>
            </p:nvSpPr>
            <p:spPr bwMode="auto">
              <a:xfrm>
                <a:off x="2324" y="3518"/>
                <a:ext cx="163" cy="352"/>
              </a:xfrm>
              <a:custGeom>
                <a:avLst/>
                <a:gdLst/>
                <a:ahLst/>
                <a:cxnLst>
                  <a:cxn ang="0">
                    <a:pos x="51" y="5"/>
                  </a:cxn>
                  <a:cxn ang="0">
                    <a:pos x="77" y="81"/>
                  </a:cxn>
                  <a:cxn ang="0">
                    <a:pos x="33" y="174"/>
                  </a:cxn>
                  <a:cxn ang="0">
                    <a:pos x="7" y="96"/>
                  </a:cxn>
                  <a:cxn ang="0">
                    <a:pos x="51" y="5"/>
                  </a:cxn>
                  <a:cxn ang="0">
                    <a:pos x="49" y="22"/>
                  </a:cxn>
                  <a:cxn ang="0">
                    <a:pos x="21" y="93"/>
                  </a:cxn>
                  <a:cxn ang="0">
                    <a:pos x="34" y="157"/>
                  </a:cxn>
                  <a:cxn ang="0">
                    <a:pos x="63" y="85"/>
                  </a:cxn>
                  <a:cxn ang="0">
                    <a:pos x="49" y="22"/>
                  </a:cxn>
                </a:cxnLst>
                <a:rect l="0" t="0" r="r" b="b"/>
                <a:pathLst>
                  <a:path w="83" h="179">
                    <a:moveTo>
                      <a:pt x="51" y="5"/>
                    </a:moveTo>
                    <a:cubicBezTo>
                      <a:pt x="72" y="0"/>
                      <a:pt x="83" y="26"/>
                      <a:pt x="77" y="81"/>
                    </a:cubicBezTo>
                    <a:cubicBezTo>
                      <a:pt x="70" y="135"/>
                      <a:pt x="53" y="169"/>
                      <a:pt x="33" y="174"/>
                    </a:cubicBezTo>
                    <a:cubicBezTo>
                      <a:pt x="10" y="179"/>
                      <a:pt x="0" y="152"/>
                      <a:pt x="7" y="96"/>
                    </a:cubicBezTo>
                    <a:cubicBezTo>
                      <a:pt x="13" y="44"/>
                      <a:pt x="29" y="10"/>
                      <a:pt x="51" y="5"/>
                    </a:cubicBezTo>
                    <a:close/>
                    <a:moveTo>
                      <a:pt x="49" y="22"/>
                    </a:moveTo>
                    <a:cubicBezTo>
                      <a:pt x="35" y="25"/>
                      <a:pt x="25" y="53"/>
                      <a:pt x="21" y="93"/>
                    </a:cubicBezTo>
                    <a:cubicBezTo>
                      <a:pt x="16" y="135"/>
                      <a:pt x="19" y="160"/>
                      <a:pt x="34" y="157"/>
                    </a:cubicBezTo>
                    <a:cubicBezTo>
                      <a:pt x="47" y="153"/>
                      <a:pt x="58" y="127"/>
                      <a:pt x="63" y="85"/>
                    </a:cubicBezTo>
                    <a:cubicBezTo>
                      <a:pt x="68" y="40"/>
                      <a:pt x="62" y="19"/>
                      <a:pt x="49"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07"/>
              <p:cNvSpPr>
                <a:spLocks noEditPoints="1"/>
              </p:cNvSpPr>
              <p:nvPr/>
            </p:nvSpPr>
            <p:spPr bwMode="auto">
              <a:xfrm>
                <a:off x="2166" y="3554"/>
                <a:ext cx="160" cy="346"/>
              </a:xfrm>
              <a:custGeom>
                <a:avLst/>
                <a:gdLst/>
                <a:ahLst/>
                <a:cxnLst>
                  <a:cxn ang="0">
                    <a:pos x="49" y="3"/>
                  </a:cxn>
                  <a:cxn ang="0">
                    <a:pos x="75" y="83"/>
                  </a:cxn>
                  <a:cxn ang="0">
                    <a:pos x="31" y="172"/>
                  </a:cxn>
                  <a:cxn ang="0">
                    <a:pos x="6" y="91"/>
                  </a:cxn>
                  <a:cxn ang="0">
                    <a:pos x="49" y="3"/>
                  </a:cxn>
                  <a:cxn ang="0">
                    <a:pos x="48" y="20"/>
                  </a:cxn>
                  <a:cxn ang="0">
                    <a:pos x="20" y="90"/>
                  </a:cxn>
                  <a:cxn ang="0">
                    <a:pos x="33" y="155"/>
                  </a:cxn>
                  <a:cxn ang="0">
                    <a:pos x="61" y="85"/>
                  </a:cxn>
                  <a:cxn ang="0">
                    <a:pos x="48" y="20"/>
                  </a:cxn>
                </a:cxnLst>
                <a:rect l="0" t="0" r="r" b="b"/>
                <a:pathLst>
                  <a:path w="81" h="176">
                    <a:moveTo>
                      <a:pt x="49" y="3"/>
                    </a:moveTo>
                    <a:cubicBezTo>
                      <a:pt x="70" y="0"/>
                      <a:pt x="81" y="28"/>
                      <a:pt x="75" y="83"/>
                    </a:cubicBezTo>
                    <a:cubicBezTo>
                      <a:pt x="68" y="137"/>
                      <a:pt x="51" y="169"/>
                      <a:pt x="31" y="172"/>
                    </a:cubicBezTo>
                    <a:cubicBezTo>
                      <a:pt x="9" y="176"/>
                      <a:pt x="0" y="147"/>
                      <a:pt x="6" y="91"/>
                    </a:cubicBezTo>
                    <a:cubicBezTo>
                      <a:pt x="12" y="39"/>
                      <a:pt x="28" y="6"/>
                      <a:pt x="49" y="3"/>
                    </a:cubicBezTo>
                    <a:close/>
                    <a:moveTo>
                      <a:pt x="48" y="20"/>
                    </a:moveTo>
                    <a:cubicBezTo>
                      <a:pt x="34" y="22"/>
                      <a:pt x="24" y="50"/>
                      <a:pt x="20" y="90"/>
                    </a:cubicBezTo>
                    <a:cubicBezTo>
                      <a:pt x="15" y="132"/>
                      <a:pt x="19" y="157"/>
                      <a:pt x="33" y="155"/>
                    </a:cubicBezTo>
                    <a:cubicBezTo>
                      <a:pt x="45" y="153"/>
                      <a:pt x="56" y="128"/>
                      <a:pt x="61" y="85"/>
                    </a:cubicBezTo>
                    <a:cubicBezTo>
                      <a:pt x="66" y="40"/>
                      <a:pt x="60" y="18"/>
                      <a:pt x="48"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108"/>
              <p:cNvSpPr>
                <a:spLocks noEditPoints="1"/>
              </p:cNvSpPr>
              <p:nvPr/>
            </p:nvSpPr>
            <p:spPr bwMode="auto">
              <a:xfrm>
                <a:off x="2015" y="3574"/>
                <a:ext cx="153" cy="335"/>
              </a:xfrm>
              <a:custGeom>
                <a:avLst/>
                <a:gdLst/>
                <a:ahLst/>
                <a:cxnLst>
                  <a:cxn ang="0">
                    <a:pos x="48" y="1"/>
                  </a:cxn>
                  <a:cxn ang="0">
                    <a:pos x="72" y="85"/>
                  </a:cxn>
                  <a:cxn ang="0">
                    <a:pos x="30" y="170"/>
                  </a:cxn>
                  <a:cxn ang="0">
                    <a:pos x="6" y="84"/>
                  </a:cxn>
                  <a:cxn ang="0">
                    <a:pos x="48" y="1"/>
                  </a:cxn>
                  <a:cxn ang="0">
                    <a:pos x="47" y="18"/>
                  </a:cxn>
                  <a:cxn ang="0">
                    <a:pos x="19" y="85"/>
                  </a:cxn>
                  <a:cxn ang="0">
                    <a:pos x="31" y="153"/>
                  </a:cxn>
                  <a:cxn ang="0">
                    <a:pos x="58" y="85"/>
                  </a:cxn>
                  <a:cxn ang="0">
                    <a:pos x="47" y="18"/>
                  </a:cxn>
                </a:cxnLst>
                <a:rect l="0" t="0" r="r" b="b"/>
                <a:pathLst>
                  <a:path w="78" h="171">
                    <a:moveTo>
                      <a:pt x="48" y="1"/>
                    </a:moveTo>
                    <a:cubicBezTo>
                      <a:pt x="67" y="0"/>
                      <a:pt x="78" y="30"/>
                      <a:pt x="72" y="85"/>
                    </a:cubicBezTo>
                    <a:cubicBezTo>
                      <a:pt x="65" y="139"/>
                      <a:pt x="49" y="169"/>
                      <a:pt x="30" y="170"/>
                    </a:cubicBezTo>
                    <a:cubicBezTo>
                      <a:pt x="8" y="171"/>
                      <a:pt x="0" y="140"/>
                      <a:pt x="6" y="84"/>
                    </a:cubicBezTo>
                    <a:cubicBezTo>
                      <a:pt x="12" y="32"/>
                      <a:pt x="27" y="1"/>
                      <a:pt x="48" y="1"/>
                    </a:cubicBezTo>
                    <a:close/>
                    <a:moveTo>
                      <a:pt x="47" y="18"/>
                    </a:moveTo>
                    <a:cubicBezTo>
                      <a:pt x="33" y="18"/>
                      <a:pt x="24" y="45"/>
                      <a:pt x="19" y="85"/>
                    </a:cubicBezTo>
                    <a:cubicBezTo>
                      <a:pt x="14" y="127"/>
                      <a:pt x="18" y="153"/>
                      <a:pt x="31" y="153"/>
                    </a:cubicBezTo>
                    <a:cubicBezTo>
                      <a:pt x="43" y="152"/>
                      <a:pt x="54" y="128"/>
                      <a:pt x="58" y="85"/>
                    </a:cubicBezTo>
                    <a:cubicBezTo>
                      <a:pt x="64" y="41"/>
                      <a:pt x="58" y="17"/>
                      <a:pt x="47"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9"/>
              <p:cNvSpPr>
                <a:spLocks/>
              </p:cNvSpPr>
              <p:nvPr/>
            </p:nvSpPr>
            <p:spPr bwMode="auto">
              <a:xfrm>
                <a:off x="1929" y="3632"/>
                <a:ext cx="72" cy="262"/>
              </a:xfrm>
              <a:custGeom>
                <a:avLst/>
                <a:gdLst/>
                <a:ahLst/>
                <a:cxnLst>
                  <a:cxn ang="0">
                    <a:pos x="17" y="262"/>
                  </a:cxn>
                  <a:cxn ang="0">
                    <a:pos x="0" y="260"/>
                  </a:cxn>
                  <a:cxn ang="0">
                    <a:pos x="29" y="0"/>
                  </a:cxn>
                  <a:cxn ang="0">
                    <a:pos x="45" y="2"/>
                  </a:cxn>
                  <a:cxn ang="0">
                    <a:pos x="72" y="38"/>
                  </a:cxn>
                  <a:cxn ang="0">
                    <a:pos x="67" y="65"/>
                  </a:cxn>
                  <a:cxn ang="0">
                    <a:pos x="45" y="36"/>
                  </a:cxn>
                  <a:cxn ang="0">
                    <a:pos x="43" y="36"/>
                  </a:cxn>
                  <a:cxn ang="0">
                    <a:pos x="17" y="262"/>
                  </a:cxn>
                </a:cxnLst>
                <a:rect l="0" t="0" r="r" b="b"/>
                <a:pathLst>
                  <a:path w="72" h="262">
                    <a:moveTo>
                      <a:pt x="17" y="262"/>
                    </a:moveTo>
                    <a:lnTo>
                      <a:pt x="0" y="260"/>
                    </a:lnTo>
                    <a:lnTo>
                      <a:pt x="29" y="0"/>
                    </a:lnTo>
                    <a:lnTo>
                      <a:pt x="45" y="2"/>
                    </a:lnTo>
                    <a:lnTo>
                      <a:pt x="72" y="38"/>
                    </a:lnTo>
                    <a:lnTo>
                      <a:pt x="67" y="65"/>
                    </a:lnTo>
                    <a:lnTo>
                      <a:pt x="45" y="36"/>
                    </a:lnTo>
                    <a:lnTo>
                      <a:pt x="43" y="36"/>
                    </a:lnTo>
                    <a:lnTo>
                      <a:pt x="17" y="2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10"/>
              <p:cNvSpPr>
                <a:spLocks/>
              </p:cNvSpPr>
              <p:nvPr/>
            </p:nvSpPr>
            <p:spPr bwMode="auto">
              <a:xfrm>
                <a:off x="1831" y="3591"/>
                <a:ext cx="62" cy="267"/>
              </a:xfrm>
              <a:custGeom>
                <a:avLst/>
                <a:gdLst/>
                <a:ahLst/>
                <a:cxnLst>
                  <a:cxn ang="0">
                    <a:pos x="13" y="267"/>
                  </a:cxn>
                  <a:cxn ang="0">
                    <a:pos x="0" y="258"/>
                  </a:cxn>
                  <a:cxn ang="0">
                    <a:pos x="29" y="0"/>
                  </a:cxn>
                  <a:cxn ang="0">
                    <a:pos x="43" y="8"/>
                  </a:cxn>
                  <a:cxn ang="0">
                    <a:pos x="62" y="53"/>
                  </a:cxn>
                  <a:cxn ang="0">
                    <a:pos x="57" y="79"/>
                  </a:cxn>
                  <a:cxn ang="0">
                    <a:pos x="41" y="41"/>
                  </a:cxn>
                  <a:cxn ang="0">
                    <a:pos x="41" y="41"/>
                  </a:cxn>
                  <a:cxn ang="0">
                    <a:pos x="13" y="267"/>
                  </a:cxn>
                </a:cxnLst>
                <a:rect l="0" t="0" r="r" b="b"/>
                <a:pathLst>
                  <a:path w="62" h="267">
                    <a:moveTo>
                      <a:pt x="13" y="267"/>
                    </a:moveTo>
                    <a:lnTo>
                      <a:pt x="0" y="258"/>
                    </a:lnTo>
                    <a:lnTo>
                      <a:pt x="29" y="0"/>
                    </a:lnTo>
                    <a:lnTo>
                      <a:pt x="43" y="8"/>
                    </a:lnTo>
                    <a:lnTo>
                      <a:pt x="62" y="53"/>
                    </a:lnTo>
                    <a:lnTo>
                      <a:pt x="57" y="79"/>
                    </a:lnTo>
                    <a:lnTo>
                      <a:pt x="41" y="41"/>
                    </a:lnTo>
                    <a:lnTo>
                      <a:pt x="41" y="41"/>
                    </a:lnTo>
                    <a:lnTo>
                      <a:pt x="13" y="2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11"/>
              <p:cNvSpPr>
                <a:spLocks noEditPoints="1"/>
              </p:cNvSpPr>
              <p:nvPr/>
            </p:nvSpPr>
            <p:spPr bwMode="auto">
              <a:xfrm>
                <a:off x="1758" y="3483"/>
                <a:ext cx="61" cy="322"/>
              </a:xfrm>
              <a:custGeom>
                <a:avLst/>
                <a:gdLst/>
                <a:ahLst/>
                <a:cxnLst>
                  <a:cxn ang="0">
                    <a:pos x="23" y="14"/>
                  </a:cxn>
                  <a:cxn ang="0">
                    <a:pos x="26" y="106"/>
                  </a:cxn>
                  <a:cxn ang="0">
                    <a:pos x="8" y="152"/>
                  </a:cxn>
                  <a:cxn ang="0">
                    <a:pos x="5" y="59"/>
                  </a:cxn>
                  <a:cxn ang="0">
                    <a:pos x="23" y="14"/>
                  </a:cxn>
                  <a:cxn ang="0">
                    <a:pos x="22" y="28"/>
                  </a:cxn>
                  <a:cxn ang="0">
                    <a:pos x="9" y="69"/>
                  </a:cxn>
                  <a:cxn ang="0">
                    <a:pos x="9" y="137"/>
                  </a:cxn>
                  <a:cxn ang="0">
                    <a:pos x="22" y="97"/>
                  </a:cxn>
                  <a:cxn ang="0">
                    <a:pos x="22" y="28"/>
                  </a:cxn>
                </a:cxnLst>
                <a:rect l="0" t="0" r="r" b="b"/>
                <a:pathLst>
                  <a:path w="31" h="164">
                    <a:moveTo>
                      <a:pt x="23" y="14"/>
                    </a:moveTo>
                    <a:cubicBezTo>
                      <a:pt x="29" y="27"/>
                      <a:pt x="31" y="61"/>
                      <a:pt x="26" y="106"/>
                    </a:cubicBezTo>
                    <a:cubicBezTo>
                      <a:pt x="21" y="149"/>
                      <a:pt x="14" y="164"/>
                      <a:pt x="8" y="152"/>
                    </a:cubicBezTo>
                    <a:cubicBezTo>
                      <a:pt x="1" y="137"/>
                      <a:pt x="0" y="104"/>
                      <a:pt x="5" y="59"/>
                    </a:cubicBezTo>
                    <a:cubicBezTo>
                      <a:pt x="10" y="17"/>
                      <a:pt x="17" y="0"/>
                      <a:pt x="23" y="14"/>
                    </a:cubicBezTo>
                    <a:close/>
                    <a:moveTo>
                      <a:pt x="22" y="28"/>
                    </a:moveTo>
                    <a:cubicBezTo>
                      <a:pt x="18" y="19"/>
                      <a:pt x="13" y="36"/>
                      <a:pt x="9" y="69"/>
                    </a:cubicBezTo>
                    <a:cubicBezTo>
                      <a:pt x="5" y="102"/>
                      <a:pt x="5" y="128"/>
                      <a:pt x="9" y="137"/>
                    </a:cubicBezTo>
                    <a:cubicBezTo>
                      <a:pt x="13" y="145"/>
                      <a:pt x="18" y="131"/>
                      <a:pt x="22" y="97"/>
                    </a:cubicBezTo>
                    <a:cubicBezTo>
                      <a:pt x="26" y="61"/>
                      <a:pt x="25" y="36"/>
                      <a:pt x="22"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12"/>
              <p:cNvSpPr>
                <a:spLocks/>
              </p:cNvSpPr>
              <p:nvPr/>
            </p:nvSpPr>
            <p:spPr bwMode="auto">
              <a:xfrm>
                <a:off x="1768" y="3367"/>
                <a:ext cx="35" cy="283"/>
              </a:xfrm>
              <a:custGeom>
                <a:avLst/>
                <a:gdLst/>
                <a:ahLst/>
                <a:cxnLst>
                  <a:cxn ang="0">
                    <a:pos x="25" y="57"/>
                  </a:cxn>
                  <a:cxn ang="0">
                    <a:pos x="25" y="57"/>
                  </a:cxn>
                  <a:cxn ang="0">
                    <a:pos x="15" y="114"/>
                  </a:cxn>
                  <a:cxn ang="0">
                    <a:pos x="17" y="93"/>
                  </a:cxn>
                  <a:cxn ang="0">
                    <a:pos x="29" y="22"/>
                  </a:cxn>
                  <a:cxn ang="0">
                    <a:pos x="35" y="0"/>
                  </a:cxn>
                  <a:cxn ang="0">
                    <a:pos x="4" y="260"/>
                  </a:cxn>
                  <a:cxn ang="0">
                    <a:pos x="0" y="283"/>
                  </a:cxn>
                  <a:cxn ang="0">
                    <a:pos x="25" y="57"/>
                  </a:cxn>
                </a:cxnLst>
                <a:rect l="0" t="0" r="r" b="b"/>
                <a:pathLst>
                  <a:path w="35" h="283">
                    <a:moveTo>
                      <a:pt x="25" y="57"/>
                    </a:moveTo>
                    <a:lnTo>
                      <a:pt x="25" y="57"/>
                    </a:lnTo>
                    <a:lnTo>
                      <a:pt x="15" y="114"/>
                    </a:lnTo>
                    <a:lnTo>
                      <a:pt x="17" y="93"/>
                    </a:lnTo>
                    <a:lnTo>
                      <a:pt x="29" y="22"/>
                    </a:lnTo>
                    <a:lnTo>
                      <a:pt x="35" y="0"/>
                    </a:lnTo>
                    <a:lnTo>
                      <a:pt x="4" y="260"/>
                    </a:lnTo>
                    <a:lnTo>
                      <a:pt x="0" y="283"/>
                    </a:lnTo>
                    <a:lnTo>
                      <a:pt x="25"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13"/>
              <p:cNvSpPr>
                <a:spLocks noEditPoints="1"/>
              </p:cNvSpPr>
              <p:nvPr/>
            </p:nvSpPr>
            <p:spPr bwMode="auto">
              <a:xfrm>
                <a:off x="1797" y="3188"/>
                <a:ext cx="87" cy="348"/>
              </a:xfrm>
              <a:custGeom>
                <a:avLst/>
                <a:gdLst/>
                <a:ahLst/>
                <a:cxnLst>
                  <a:cxn ang="0">
                    <a:pos x="39" y="55"/>
                  </a:cxn>
                  <a:cxn ang="0">
                    <a:pos x="14" y="159"/>
                  </a:cxn>
                  <a:cxn ang="0">
                    <a:pos x="5" y="123"/>
                  </a:cxn>
                  <a:cxn ang="0">
                    <a:pos x="30" y="21"/>
                  </a:cxn>
                  <a:cxn ang="0">
                    <a:pos x="39" y="55"/>
                  </a:cxn>
                  <a:cxn ang="0">
                    <a:pos x="12" y="110"/>
                  </a:cxn>
                  <a:cxn ang="0">
                    <a:pos x="16" y="144"/>
                  </a:cxn>
                  <a:cxn ang="0">
                    <a:pos x="32" y="69"/>
                  </a:cxn>
                  <a:cxn ang="0">
                    <a:pos x="28" y="35"/>
                  </a:cxn>
                  <a:cxn ang="0">
                    <a:pos x="12" y="110"/>
                  </a:cxn>
                </a:cxnLst>
                <a:rect l="0" t="0" r="r" b="b"/>
                <a:pathLst>
                  <a:path w="44" h="177">
                    <a:moveTo>
                      <a:pt x="39" y="55"/>
                    </a:moveTo>
                    <a:cubicBezTo>
                      <a:pt x="34" y="100"/>
                      <a:pt x="25" y="137"/>
                      <a:pt x="14" y="159"/>
                    </a:cubicBezTo>
                    <a:cubicBezTo>
                      <a:pt x="4" y="177"/>
                      <a:pt x="0" y="166"/>
                      <a:pt x="5" y="123"/>
                    </a:cubicBezTo>
                    <a:cubicBezTo>
                      <a:pt x="10" y="79"/>
                      <a:pt x="20" y="40"/>
                      <a:pt x="30" y="21"/>
                    </a:cubicBezTo>
                    <a:cubicBezTo>
                      <a:pt x="41" y="0"/>
                      <a:pt x="44" y="13"/>
                      <a:pt x="39" y="55"/>
                    </a:cubicBezTo>
                    <a:close/>
                    <a:moveTo>
                      <a:pt x="12" y="110"/>
                    </a:moveTo>
                    <a:cubicBezTo>
                      <a:pt x="8" y="144"/>
                      <a:pt x="10" y="156"/>
                      <a:pt x="16" y="144"/>
                    </a:cubicBezTo>
                    <a:cubicBezTo>
                      <a:pt x="23" y="131"/>
                      <a:pt x="28" y="103"/>
                      <a:pt x="32" y="69"/>
                    </a:cubicBezTo>
                    <a:cubicBezTo>
                      <a:pt x="36" y="37"/>
                      <a:pt x="35" y="22"/>
                      <a:pt x="28" y="35"/>
                    </a:cubicBezTo>
                    <a:cubicBezTo>
                      <a:pt x="23" y="47"/>
                      <a:pt x="16" y="74"/>
                      <a:pt x="12" y="1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14"/>
              <p:cNvSpPr>
                <a:spLocks/>
              </p:cNvSpPr>
              <p:nvPr/>
            </p:nvSpPr>
            <p:spPr bwMode="auto">
              <a:xfrm>
                <a:off x="1909" y="3071"/>
                <a:ext cx="47" cy="282"/>
              </a:xfrm>
              <a:custGeom>
                <a:avLst/>
                <a:gdLst/>
                <a:ahLst/>
                <a:cxnLst>
                  <a:cxn ang="0">
                    <a:pos x="28" y="55"/>
                  </a:cxn>
                  <a:cxn ang="0">
                    <a:pos x="28" y="57"/>
                  </a:cxn>
                  <a:cxn ang="0">
                    <a:pos x="2" y="112"/>
                  </a:cxn>
                  <a:cxn ang="0">
                    <a:pos x="2" y="90"/>
                  </a:cxn>
                  <a:cxn ang="0">
                    <a:pos x="34" y="19"/>
                  </a:cxn>
                  <a:cxn ang="0">
                    <a:pos x="47" y="0"/>
                  </a:cxn>
                  <a:cxn ang="0">
                    <a:pos x="18" y="259"/>
                  </a:cxn>
                  <a:cxn ang="0">
                    <a:pos x="0" y="282"/>
                  </a:cxn>
                  <a:cxn ang="0">
                    <a:pos x="28" y="55"/>
                  </a:cxn>
                </a:cxnLst>
                <a:rect l="0" t="0" r="r" b="b"/>
                <a:pathLst>
                  <a:path w="47" h="282">
                    <a:moveTo>
                      <a:pt x="28" y="55"/>
                    </a:moveTo>
                    <a:lnTo>
                      <a:pt x="28" y="57"/>
                    </a:lnTo>
                    <a:lnTo>
                      <a:pt x="2" y="112"/>
                    </a:lnTo>
                    <a:lnTo>
                      <a:pt x="2" y="90"/>
                    </a:lnTo>
                    <a:lnTo>
                      <a:pt x="34" y="19"/>
                    </a:lnTo>
                    <a:lnTo>
                      <a:pt x="47" y="0"/>
                    </a:lnTo>
                    <a:lnTo>
                      <a:pt x="18" y="259"/>
                    </a:lnTo>
                    <a:lnTo>
                      <a:pt x="0" y="282"/>
                    </a:lnTo>
                    <a:lnTo>
                      <a:pt x="28" y="5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15"/>
              <p:cNvSpPr>
                <a:spLocks noEditPoints="1"/>
              </p:cNvSpPr>
              <p:nvPr/>
            </p:nvSpPr>
            <p:spPr bwMode="auto">
              <a:xfrm>
                <a:off x="1976" y="2908"/>
                <a:ext cx="114" cy="339"/>
              </a:xfrm>
              <a:custGeom>
                <a:avLst/>
                <a:gdLst/>
                <a:ahLst/>
                <a:cxnLst>
                  <a:cxn ang="0">
                    <a:pos x="53" y="56"/>
                  </a:cxn>
                  <a:cxn ang="0">
                    <a:pos x="20" y="156"/>
                  </a:cxn>
                  <a:cxn ang="0">
                    <a:pos x="5" y="117"/>
                  </a:cxn>
                  <a:cxn ang="0">
                    <a:pos x="37" y="18"/>
                  </a:cxn>
                  <a:cxn ang="0">
                    <a:pos x="53" y="56"/>
                  </a:cxn>
                  <a:cxn ang="0">
                    <a:pos x="15" y="105"/>
                  </a:cxn>
                  <a:cxn ang="0">
                    <a:pos x="23" y="141"/>
                  </a:cxn>
                  <a:cxn ang="0">
                    <a:pos x="43" y="69"/>
                  </a:cxn>
                  <a:cxn ang="0">
                    <a:pos x="35" y="33"/>
                  </a:cxn>
                  <a:cxn ang="0">
                    <a:pos x="15" y="105"/>
                  </a:cxn>
                </a:cxnLst>
                <a:rect l="0" t="0" r="r" b="b"/>
                <a:pathLst>
                  <a:path w="58" h="173">
                    <a:moveTo>
                      <a:pt x="53" y="56"/>
                    </a:moveTo>
                    <a:cubicBezTo>
                      <a:pt x="48" y="101"/>
                      <a:pt x="36" y="137"/>
                      <a:pt x="20" y="156"/>
                    </a:cubicBezTo>
                    <a:cubicBezTo>
                      <a:pt x="7" y="173"/>
                      <a:pt x="0" y="160"/>
                      <a:pt x="5" y="117"/>
                    </a:cubicBezTo>
                    <a:cubicBezTo>
                      <a:pt x="10" y="73"/>
                      <a:pt x="23" y="36"/>
                      <a:pt x="37" y="18"/>
                    </a:cubicBezTo>
                    <a:cubicBezTo>
                      <a:pt x="52" y="0"/>
                      <a:pt x="58" y="14"/>
                      <a:pt x="53" y="56"/>
                    </a:cubicBezTo>
                    <a:close/>
                    <a:moveTo>
                      <a:pt x="15" y="105"/>
                    </a:moveTo>
                    <a:cubicBezTo>
                      <a:pt x="11" y="140"/>
                      <a:pt x="14" y="152"/>
                      <a:pt x="23" y="141"/>
                    </a:cubicBezTo>
                    <a:cubicBezTo>
                      <a:pt x="32" y="129"/>
                      <a:pt x="39" y="102"/>
                      <a:pt x="43" y="69"/>
                    </a:cubicBezTo>
                    <a:cubicBezTo>
                      <a:pt x="47" y="36"/>
                      <a:pt x="45" y="20"/>
                      <a:pt x="35" y="33"/>
                    </a:cubicBezTo>
                    <a:cubicBezTo>
                      <a:pt x="27" y="43"/>
                      <a:pt x="19" y="70"/>
                      <a:pt x="15"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16"/>
              <p:cNvSpPr>
                <a:spLocks/>
              </p:cNvSpPr>
              <p:nvPr/>
            </p:nvSpPr>
            <p:spPr bwMode="auto">
              <a:xfrm>
                <a:off x="2121" y="2801"/>
                <a:ext cx="53" cy="279"/>
              </a:xfrm>
              <a:custGeom>
                <a:avLst/>
                <a:gdLst/>
                <a:ahLst/>
                <a:cxnLst>
                  <a:cxn ang="0">
                    <a:pos x="30" y="53"/>
                  </a:cxn>
                  <a:cxn ang="0">
                    <a:pos x="30" y="53"/>
                  </a:cxn>
                  <a:cxn ang="0">
                    <a:pos x="2" y="107"/>
                  </a:cxn>
                  <a:cxn ang="0">
                    <a:pos x="0" y="85"/>
                  </a:cxn>
                  <a:cxn ang="0">
                    <a:pos x="36" y="18"/>
                  </a:cxn>
                  <a:cxn ang="0">
                    <a:pos x="53" y="0"/>
                  </a:cxn>
                  <a:cxn ang="0">
                    <a:pos x="24" y="258"/>
                  </a:cxn>
                  <a:cxn ang="0">
                    <a:pos x="4" y="279"/>
                  </a:cxn>
                  <a:cxn ang="0">
                    <a:pos x="30" y="53"/>
                  </a:cxn>
                </a:cxnLst>
                <a:rect l="0" t="0" r="r" b="b"/>
                <a:pathLst>
                  <a:path w="53" h="279">
                    <a:moveTo>
                      <a:pt x="30" y="53"/>
                    </a:moveTo>
                    <a:lnTo>
                      <a:pt x="30" y="53"/>
                    </a:lnTo>
                    <a:lnTo>
                      <a:pt x="2" y="107"/>
                    </a:lnTo>
                    <a:lnTo>
                      <a:pt x="0" y="85"/>
                    </a:lnTo>
                    <a:lnTo>
                      <a:pt x="36" y="18"/>
                    </a:lnTo>
                    <a:lnTo>
                      <a:pt x="53" y="0"/>
                    </a:lnTo>
                    <a:lnTo>
                      <a:pt x="24" y="258"/>
                    </a:lnTo>
                    <a:lnTo>
                      <a:pt x="4" y="279"/>
                    </a:lnTo>
                    <a:lnTo>
                      <a:pt x="30"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17"/>
              <p:cNvSpPr>
                <a:spLocks/>
              </p:cNvSpPr>
              <p:nvPr/>
            </p:nvSpPr>
            <p:spPr bwMode="auto">
              <a:xfrm>
                <a:off x="2237" y="2676"/>
                <a:ext cx="55" cy="279"/>
              </a:xfrm>
              <a:custGeom>
                <a:avLst/>
                <a:gdLst/>
                <a:ahLst/>
                <a:cxnLst>
                  <a:cxn ang="0">
                    <a:pos x="32" y="53"/>
                  </a:cxn>
                  <a:cxn ang="0">
                    <a:pos x="32" y="53"/>
                  </a:cxn>
                  <a:cxn ang="0">
                    <a:pos x="2" y="104"/>
                  </a:cxn>
                  <a:cxn ang="0">
                    <a:pos x="0" y="82"/>
                  </a:cxn>
                  <a:cxn ang="0">
                    <a:pos x="37" y="17"/>
                  </a:cxn>
                  <a:cxn ang="0">
                    <a:pos x="55" y="0"/>
                  </a:cxn>
                  <a:cxn ang="0">
                    <a:pos x="26" y="257"/>
                  </a:cxn>
                  <a:cxn ang="0">
                    <a:pos x="6" y="279"/>
                  </a:cxn>
                  <a:cxn ang="0">
                    <a:pos x="32" y="53"/>
                  </a:cxn>
                </a:cxnLst>
                <a:rect l="0" t="0" r="r" b="b"/>
                <a:pathLst>
                  <a:path w="55" h="279">
                    <a:moveTo>
                      <a:pt x="32" y="53"/>
                    </a:moveTo>
                    <a:lnTo>
                      <a:pt x="32" y="53"/>
                    </a:lnTo>
                    <a:lnTo>
                      <a:pt x="2" y="104"/>
                    </a:lnTo>
                    <a:lnTo>
                      <a:pt x="0" y="82"/>
                    </a:lnTo>
                    <a:lnTo>
                      <a:pt x="37" y="17"/>
                    </a:lnTo>
                    <a:lnTo>
                      <a:pt x="55" y="0"/>
                    </a:lnTo>
                    <a:lnTo>
                      <a:pt x="26" y="257"/>
                    </a:lnTo>
                    <a:lnTo>
                      <a:pt x="6" y="279"/>
                    </a:lnTo>
                    <a:lnTo>
                      <a:pt x="32"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18"/>
              <p:cNvSpPr>
                <a:spLocks noEditPoints="1"/>
              </p:cNvSpPr>
              <p:nvPr/>
            </p:nvSpPr>
            <p:spPr bwMode="auto">
              <a:xfrm>
                <a:off x="2322" y="2532"/>
                <a:ext cx="123" cy="332"/>
              </a:xfrm>
              <a:custGeom>
                <a:avLst/>
                <a:gdLst/>
                <a:ahLst/>
                <a:cxnLst>
                  <a:cxn ang="0">
                    <a:pos x="58" y="57"/>
                  </a:cxn>
                  <a:cxn ang="0">
                    <a:pos x="23" y="154"/>
                  </a:cxn>
                  <a:cxn ang="0">
                    <a:pos x="4" y="111"/>
                  </a:cxn>
                  <a:cxn ang="0">
                    <a:pos x="40" y="16"/>
                  </a:cxn>
                  <a:cxn ang="0">
                    <a:pos x="58" y="57"/>
                  </a:cxn>
                  <a:cxn ang="0">
                    <a:pos x="15" y="101"/>
                  </a:cxn>
                  <a:cxn ang="0">
                    <a:pos x="25" y="139"/>
                  </a:cxn>
                  <a:cxn ang="0">
                    <a:pos x="47" y="68"/>
                  </a:cxn>
                  <a:cxn ang="0">
                    <a:pos x="38" y="30"/>
                  </a:cxn>
                  <a:cxn ang="0">
                    <a:pos x="15" y="101"/>
                  </a:cxn>
                </a:cxnLst>
                <a:rect l="0" t="0" r="r" b="b"/>
                <a:pathLst>
                  <a:path w="63" h="169">
                    <a:moveTo>
                      <a:pt x="58" y="57"/>
                    </a:moveTo>
                    <a:cubicBezTo>
                      <a:pt x="53" y="102"/>
                      <a:pt x="40" y="137"/>
                      <a:pt x="23" y="154"/>
                    </a:cubicBezTo>
                    <a:cubicBezTo>
                      <a:pt x="7" y="169"/>
                      <a:pt x="0" y="155"/>
                      <a:pt x="4" y="111"/>
                    </a:cubicBezTo>
                    <a:cubicBezTo>
                      <a:pt x="10" y="67"/>
                      <a:pt x="24" y="31"/>
                      <a:pt x="40" y="16"/>
                    </a:cubicBezTo>
                    <a:cubicBezTo>
                      <a:pt x="56" y="0"/>
                      <a:pt x="63" y="15"/>
                      <a:pt x="58" y="57"/>
                    </a:cubicBezTo>
                    <a:close/>
                    <a:moveTo>
                      <a:pt x="15" y="101"/>
                    </a:moveTo>
                    <a:cubicBezTo>
                      <a:pt x="11" y="135"/>
                      <a:pt x="15" y="149"/>
                      <a:pt x="25" y="139"/>
                    </a:cubicBezTo>
                    <a:cubicBezTo>
                      <a:pt x="36" y="129"/>
                      <a:pt x="43" y="102"/>
                      <a:pt x="47" y="68"/>
                    </a:cubicBezTo>
                    <a:cubicBezTo>
                      <a:pt x="51" y="36"/>
                      <a:pt x="49" y="20"/>
                      <a:pt x="38" y="30"/>
                    </a:cubicBezTo>
                    <a:cubicBezTo>
                      <a:pt x="28" y="39"/>
                      <a:pt x="19" y="65"/>
                      <a:pt x="15" y="10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19"/>
              <p:cNvSpPr>
                <a:spLocks/>
              </p:cNvSpPr>
              <p:nvPr/>
            </p:nvSpPr>
            <p:spPr bwMode="auto">
              <a:xfrm>
                <a:off x="2481" y="2438"/>
                <a:ext cx="57" cy="279"/>
              </a:xfrm>
              <a:custGeom>
                <a:avLst/>
                <a:gdLst/>
                <a:ahLst/>
                <a:cxnLst>
                  <a:cxn ang="0">
                    <a:pos x="31" y="51"/>
                  </a:cxn>
                  <a:cxn ang="0">
                    <a:pos x="31" y="51"/>
                  </a:cxn>
                  <a:cxn ang="0">
                    <a:pos x="2" y="102"/>
                  </a:cxn>
                  <a:cxn ang="0">
                    <a:pos x="0" y="79"/>
                  </a:cxn>
                  <a:cxn ang="0">
                    <a:pos x="39" y="16"/>
                  </a:cxn>
                  <a:cxn ang="0">
                    <a:pos x="57" y="0"/>
                  </a:cxn>
                  <a:cxn ang="0">
                    <a:pos x="27" y="259"/>
                  </a:cxn>
                  <a:cxn ang="0">
                    <a:pos x="6" y="279"/>
                  </a:cxn>
                  <a:cxn ang="0">
                    <a:pos x="31" y="51"/>
                  </a:cxn>
                </a:cxnLst>
                <a:rect l="0" t="0" r="r" b="b"/>
                <a:pathLst>
                  <a:path w="57" h="279">
                    <a:moveTo>
                      <a:pt x="31" y="51"/>
                    </a:moveTo>
                    <a:lnTo>
                      <a:pt x="31" y="51"/>
                    </a:lnTo>
                    <a:lnTo>
                      <a:pt x="2" y="102"/>
                    </a:lnTo>
                    <a:lnTo>
                      <a:pt x="0" y="79"/>
                    </a:lnTo>
                    <a:lnTo>
                      <a:pt x="39" y="16"/>
                    </a:lnTo>
                    <a:lnTo>
                      <a:pt x="57" y="0"/>
                    </a:lnTo>
                    <a:lnTo>
                      <a:pt x="27" y="259"/>
                    </a:lnTo>
                    <a:lnTo>
                      <a:pt x="6" y="279"/>
                    </a:lnTo>
                    <a:lnTo>
                      <a:pt x="31" y="5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20"/>
              <p:cNvSpPr>
                <a:spLocks noEditPoints="1"/>
              </p:cNvSpPr>
              <p:nvPr/>
            </p:nvSpPr>
            <p:spPr bwMode="auto">
              <a:xfrm>
                <a:off x="2569" y="2304"/>
                <a:ext cx="128" cy="328"/>
              </a:xfrm>
              <a:custGeom>
                <a:avLst/>
                <a:gdLst/>
                <a:ahLst/>
                <a:cxnLst>
                  <a:cxn ang="0">
                    <a:pos x="60" y="58"/>
                  </a:cxn>
                  <a:cxn ang="0">
                    <a:pos x="24" y="153"/>
                  </a:cxn>
                  <a:cxn ang="0">
                    <a:pos x="4" y="109"/>
                  </a:cxn>
                  <a:cxn ang="0">
                    <a:pos x="41" y="15"/>
                  </a:cxn>
                  <a:cxn ang="0">
                    <a:pos x="60" y="58"/>
                  </a:cxn>
                  <a:cxn ang="0">
                    <a:pos x="16" y="99"/>
                  </a:cxn>
                  <a:cxn ang="0">
                    <a:pos x="26" y="138"/>
                  </a:cxn>
                  <a:cxn ang="0">
                    <a:pos x="49" y="69"/>
                  </a:cxn>
                  <a:cxn ang="0">
                    <a:pos x="39" y="29"/>
                  </a:cxn>
                  <a:cxn ang="0">
                    <a:pos x="16" y="99"/>
                  </a:cxn>
                </a:cxnLst>
                <a:rect l="0" t="0" r="r" b="b"/>
                <a:pathLst>
                  <a:path w="65" h="167">
                    <a:moveTo>
                      <a:pt x="60" y="58"/>
                    </a:moveTo>
                    <a:cubicBezTo>
                      <a:pt x="55" y="103"/>
                      <a:pt x="42" y="137"/>
                      <a:pt x="24" y="153"/>
                    </a:cubicBezTo>
                    <a:cubicBezTo>
                      <a:pt x="8" y="167"/>
                      <a:pt x="0" y="152"/>
                      <a:pt x="4" y="109"/>
                    </a:cubicBezTo>
                    <a:cubicBezTo>
                      <a:pt x="10" y="64"/>
                      <a:pt x="24" y="30"/>
                      <a:pt x="41" y="15"/>
                    </a:cubicBezTo>
                    <a:cubicBezTo>
                      <a:pt x="58" y="0"/>
                      <a:pt x="65" y="16"/>
                      <a:pt x="60" y="58"/>
                    </a:cubicBezTo>
                    <a:close/>
                    <a:moveTo>
                      <a:pt x="16" y="99"/>
                    </a:moveTo>
                    <a:cubicBezTo>
                      <a:pt x="12" y="133"/>
                      <a:pt x="16" y="147"/>
                      <a:pt x="26" y="138"/>
                    </a:cubicBezTo>
                    <a:cubicBezTo>
                      <a:pt x="37" y="128"/>
                      <a:pt x="45" y="102"/>
                      <a:pt x="49" y="69"/>
                    </a:cubicBezTo>
                    <a:cubicBezTo>
                      <a:pt x="53" y="36"/>
                      <a:pt x="50" y="19"/>
                      <a:pt x="39" y="29"/>
                    </a:cubicBezTo>
                    <a:cubicBezTo>
                      <a:pt x="29" y="38"/>
                      <a:pt x="20" y="63"/>
                      <a:pt x="16" y="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121"/>
              <p:cNvSpPr>
                <a:spLocks/>
              </p:cNvSpPr>
              <p:nvPr/>
            </p:nvSpPr>
            <p:spPr bwMode="auto">
              <a:xfrm>
                <a:off x="2734" y="2218"/>
                <a:ext cx="57" cy="277"/>
              </a:xfrm>
              <a:custGeom>
                <a:avLst/>
                <a:gdLst/>
                <a:ahLst/>
                <a:cxnLst>
                  <a:cxn ang="0">
                    <a:pos x="32" y="49"/>
                  </a:cxn>
                  <a:cxn ang="0">
                    <a:pos x="32" y="51"/>
                  </a:cxn>
                  <a:cxn ang="0">
                    <a:pos x="0" y="98"/>
                  </a:cxn>
                  <a:cxn ang="0">
                    <a:pos x="0" y="75"/>
                  </a:cxn>
                  <a:cxn ang="0">
                    <a:pos x="37" y="16"/>
                  </a:cxn>
                  <a:cxn ang="0">
                    <a:pos x="57" y="0"/>
                  </a:cxn>
                  <a:cxn ang="0">
                    <a:pos x="28" y="259"/>
                  </a:cxn>
                  <a:cxn ang="0">
                    <a:pos x="6" y="277"/>
                  </a:cxn>
                  <a:cxn ang="0">
                    <a:pos x="32" y="49"/>
                  </a:cxn>
                </a:cxnLst>
                <a:rect l="0" t="0" r="r" b="b"/>
                <a:pathLst>
                  <a:path w="57" h="277">
                    <a:moveTo>
                      <a:pt x="32" y="49"/>
                    </a:moveTo>
                    <a:lnTo>
                      <a:pt x="32" y="51"/>
                    </a:lnTo>
                    <a:lnTo>
                      <a:pt x="0" y="98"/>
                    </a:lnTo>
                    <a:lnTo>
                      <a:pt x="0" y="75"/>
                    </a:lnTo>
                    <a:lnTo>
                      <a:pt x="37" y="16"/>
                    </a:lnTo>
                    <a:lnTo>
                      <a:pt x="57" y="0"/>
                    </a:lnTo>
                    <a:lnTo>
                      <a:pt x="28" y="259"/>
                    </a:lnTo>
                    <a:lnTo>
                      <a:pt x="6" y="277"/>
                    </a:lnTo>
                    <a:lnTo>
                      <a:pt x="32"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22"/>
              <p:cNvSpPr>
                <a:spLocks noEditPoints="1"/>
              </p:cNvSpPr>
              <p:nvPr/>
            </p:nvSpPr>
            <p:spPr bwMode="auto">
              <a:xfrm>
                <a:off x="2824" y="2092"/>
                <a:ext cx="130" cy="324"/>
              </a:xfrm>
              <a:custGeom>
                <a:avLst/>
                <a:gdLst/>
                <a:ahLst/>
                <a:cxnLst>
                  <a:cxn ang="0">
                    <a:pos x="61" y="59"/>
                  </a:cxn>
                  <a:cxn ang="0">
                    <a:pos x="24" y="152"/>
                  </a:cxn>
                  <a:cxn ang="0">
                    <a:pos x="4" y="106"/>
                  </a:cxn>
                  <a:cxn ang="0">
                    <a:pos x="41" y="14"/>
                  </a:cxn>
                  <a:cxn ang="0">
                    <a:pos x="61" y="59"/>
                  </a:cxn>
                  <a:cxn ang="0">
                    <a:pos x="16" y="97"/>
                  </a:cxn>
                  <a:cxn ang="0">
                    <a:pos x="26" y="138"/>
                  </a:cxn>
                  <a:cxn ang="0">
                    <a:pos x="50" y="69"/>
                  </a:cxn>
                  <a:cxn ang="0">
                    <a:pos x="39" y="29"/>
                  </a:cxn>
                  <a:cxn ang="0">
                    <a:pos x="16" y="97"/>
                  </a:cxn>
                </a:cxnLst>
                <a:rect l="0" t="0" r="r" b="b"/>
                <a:pathLst>
                  <a:path w="66" h="165">
                    <a:moveTo>
                      <a:pt x="61" y="59"/>
                    </a:moveTo>
                    <a:cubicBezTo>
                      <a:pt x="56" y="104"/>
                      <a:pt x="43" y="137"/>
                      <a:pt x="24" y="152"/>
                    </a:cubicBezTo>
                    <a:cubicBezTo>
                      <a:pt x="8" y="165"/>
                      <a:pt x="0" y="150"/>
                      <a:pt x="4" y="106"/>
                    </a:cubicBezTo>
                    <a:cubicBezTo>
                      <a:pt x="9" y="62"/>
                      <a:pt x="24" y="28"/>
                      <a:pt x="41" y="14"/>
                    </a:cubicBezTo>
                    <a:cubicBezTo>
                      <a:pt x="59" y="0"/>
                      <a:pt x="66" y="17"/>
                      <a:pt x="61" y="59"/>
                    </a:cubicBezTo>
                    <a:close/>
                    <a:moveTo>
                      <a:pt x="16" y="97"/>
                    </a:moveTo>
                    <a:cubicBezTo>
                      <a:pt x="12" y="132"/>
                      <a:pt x="16" y="146"/>
                      <a:pt x="26" y="138"/>
                    </a:cubicBezTo>
                    <a:cubicBezTo>
                      <a:pt x="38" y="128"/>
                      <a:pt x="46" y="103"/>
                      <a:pt x="50" y="69"/>
                    </a:cubicBezTo>
                    <a:cubicBezTo>
                      <a:pt x="54" y="37"/>
                      <a:pt x="51" y="19"/>
                      <a:pt x="39" y="29"/>
                    </a:cubicBezTo>
                    <a:cubicBezTo>
                      <a:pt x="29" y="37"/>
                      <a:pt x="20" y="61"/>
                      <a:pt x="16" y="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123"/>
              <p:cNvSpPr>
                <a:spLocks/>
              </p:cNvSpPr>
              <p:nvPr/>
            </p:nvSpPr>
            <p:spPr bwMode="auto">
              <a:xfrm>
                <a:off x="2991" y="2012"/>
                <a:ext cx="59" cy="277"/>
              </a:xfrm>
              <a:custGeom>
                <a:avLst/>
                <a:gdLst/>
                <a:ahLst/>
                <a:cxnLst>
                  <a:cxn ang="0">
                    <a:pos x="34" y="49"/>
                  </a:cxn>
                  <a:cxn ang="0">
                    <a:pos x="34" y="51"/>
                  </a:cxn>
                  <a:cxn ang="0">
                    <a:pos x="2" y="96"/>
                  </a:cxn>
                  <a:cxn ang="0">
                    <a:pos x="0" y="72"/>
                  </a:cxn>
                  <a:cxn ang="0">
                    <a:pos x="40" y="15"/>
                  </a:cxn>
                  <a:cxn ang="0">
                    <a:pos x="59" y="0"/>
                  </a:cxn>
                  <a:cxn ang="0">
                    <a:pos x="30" y="259"/>
                  </a:cxn>
                  <a:cxn ang="0">
                    <a:pos x="8" y="277"/>
                  </a:cxn>
                  <a:cxn ang="0">
                    <a:pos x="34" y="49"/>
                  </a:cxn>
                </a:cxnLst>
                <a:rect l="0" t="0" r="r" b="b"/>
                <a:pathLst>
                  <a:path w="59" h="277">
                    <a:moveTo>
                      <a:pt x="34" y="49"/>
                    </a:moveTo>
                    <a:lnTo>
                      <a:pt x="34" y="51"/>
                    </a:lnTo>
                    <a:lnTo>
                      <a:pt x="2" y="96"/>
                    </a:lnTo>
                    <a:lnTo>
                      <a:pt x="0" y="72"/>
                    </a:lnTo>
                    <a:lnTo>
                      <a:pt x="40" y="15"/>
                    </a:lnTo>
                    <a:lnTo>
                      <a:pt x="59" y="0"/>
                    </a:lnTo>
                    <a:lnTo>
                      <a:pt x="30" y="259"/>
                    </a:lnTo>
                    <a:lnTo>
                      <a:pt x="8" y="277"/>
                    </a:lnTo>
                    <a:lnTo>
                      <a:pt x="34"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124"/>
              <p:cNvSpPr>
                <a:spLocks noEditPoints="1"/>
              </p:cNvSpPr>
              <p:nvPr/>
            </p:nvSpPr>
            <p:spPr bwMode="auto">
              <a:xfrm>
                <a:off x="3084" y="1898"/>
                <a:ext cx="133" cy="318"/>
              </a:xfrm>
              <a:custGeom>
                <a:avLst/>
                <a:gdLst/>
                <a:ahLst/>
                <a:cxnLst>
                  <a:cxn ang="0">
                    <a:pos x="63" y="59"/>
                  </a:cxn>
                  <a:cxn ang="0">
                    <a:pos x="25" y="150"/>
                  </a:cxn>
                  <a:cxn ang="0">
                    <a:pos x="5" y="103"/>
                  </a:cxn>
                  <a:cxn ang="0">
                    <a:pos x="43" y="13"/>
                  </a:cxn>
                  <a:cxn ang="0">
                    <a:pos x="63" y="59"/>
                  </a:cxn>
                  <a:cxn ang="0">
                    <a:pos x="17" y="95"/>
                  </a:cxn>
                  <a:cxn ang="0">
                    <a:pos x="28" y="136"/>
                  </a:cxn>
                  <a:cxn ang="0">
                    <a:pos x="51" y="68"/>
                  </a:cxn>
                  <a:cxn ang="0">
                    <a:pos x="40" y="27"/>
                  </a:cxn>
                  <a:cxn ang="0">
                    <a:pos x="17" y="95"/>
                  </a:cxn>
                </a:cxnLst>
                <a:rect l="0" t="0" r="r" b="b"/>
                <a:pathLst>
                  <a:path w="68" h="162">
                    <a:moveTo>
                      <a:pt x="63" y="59"/>
                    </a:moveTo>
                    <a:cubicBezTo>
                      <a:pt x="58" y="104"/>
                      <a:pt x="44" y="137"/>
                      <a:pt x="25" y="150"/>
                    </a:cubicBezTo>
                    <a:cubicBezTo>
                      <a:pt x="9" y="162"/>
                      <a:pt x="0" y="146"/>
                      <a:pt x="5" y="103"/>
                    </a:cubicBezTo>
                    <a:cubicBezTo>
                      <a:pt x="10" y="58"/>
                      <a:pt x="25" y="25"/>
                      <a:pt x="43" y="13"/>
                    </a:cubicBezTo>
                    <a:cubicBezTo>
                      <a:pt x="61" y="0"/>
                      <a:pt x="68" y="17"/>
                      <a:pt x="63" y="59"/>
                    </a:cubicBezTo>
                    <a:close/>
                    <a:moveTo>
                      <a:pt x="17" y="95"/>
                    </a:moveTo>
                    <a:cubicBezTo>
                      <a:pt x="13" y="129"/>
                      <a:pt x="17" y="143"/>
                      <a:pt x="28" y="136"/>
                    </a:cubicBezTo>
                    <a:cubicBezTo>
                      <a:pt x="39" y="127"/>
                      <a:pt x="48" y="102"/>
                      <a:pt x="51" y="68"/>
                    </a:cubicBezTo>
                    <a:cubicBezTo>
                      <a:pt x="55" y="36"/>
                      <a:pt x="52" y="18"/>
                      <a:pt x="40" y="27"/>
                    </a:cubicBezTo>
                    <a:cubicBezTo>
                      <a:pt x="30" y="34"/>
                      <a:pt x="21" y="59"/>
                      <a:pt x="17" y="9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125"/>
              <p:cNvSpPr>
                <a:spLocks/>
              </p:cNvSpPr>
              <p:nvPr/>
            </p:nvSpPr>
            <p:spPr bwMode="auto">
              <a:xfrm>
                <a:off x="3255" y="1825"/>
                <a:ext cx="60" cy="273"/>
              </a:xfrm>
              <a:custGeom>
                <a:avLst/>
                <a:gdLst/>
                <a:ahLst/>
                <a:cxnLst>
                  <a:cxn ang="0">
                    <a:pos x="33" y="47"/>
                  </a:cxn>
                  <a:cxn ang="0">
                    <a:pos x="33" y="47"/>
                  </a:cxn>
                  <a:cxn ang="0">
                    <a:pos x="2" y="92"/>
                  </a:cxn>
                  <a:cxn ang="0">
                    <a:pos x="0" y="69"/>
                  </a:cxn>
                  <a:cxn ang="0">
                    <a:pos x="41" y="12"/>
                  </a:cxn>
                  <a:cxn ang="0">
                    <a:pos x="60" y="0"/>
                  </a:cxn>
                  <a:cxn ang="0">
                    <a:pos x="29" y="259"/>
                  </a:cxn>
                  <a:cxn ang="0">
                    <a:pos x="7" y="273"/>
                  </a:cxn>
                  <a:cxn ang="0">
                    <a:pos x="33" y="47"/>
                  </a:cxn>
                </a:cxnLst>
                <a:rect l="0" t="0" r="r" b="b"/>
                <a:pathLst>
                  <a:path w="60" h="273">
                    <a:moveTo>
                      <a:pt x="33" y="47"/>
                    </a:moveTo>
                    <a:lnTo>
                      <a:pt x="33" y="47"/>
                    </a:lnTo>
                    <a:lnTo>
                      <a:pt x="2" y="92"/>
                    </a:lnTo>
                    <a:lnTo>
                      <a:pt x="0" y="69"/>
                    </a:lnTo>
                    <a:lnTo>
                      <a:pt x="41" y="12"/>
                    </a:lnTo>
                    <a:lnTo>
                      <a:pt x="60" y="0"/>
                    </a:lnTo>
                    <a:lnTo>
                      <a:pt x="29" y="259"/>
                    </a:lnTo>
                    <a:lnTo>
                      <a:pt x="7" y="273"/>
                    </a:lnTo>
                    <a:lnTo>
                      <a:pt x="33"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26"/>
              <p:cNvSpPr>
                <a:spLocks noEditPoints="1"/>
              </p:cNvSpPr>
              <p:nvPr/>
            </p:nvSpPr>
            <p:spPr bwMode="auto">
              <a:xfrm>
                <a:off x="3349" y="1721"/>
                <a:ext cx="135" cy="312"/>
              </a:xfrm>
              <a:custGeom>
                <a:avLst/>
                <a:gdLst/>
                <a:ahLst/>
                <a:cxnLst>
                  <a:cxn ang="0">
                    <a:pos x="64" y="60"/>
                  </a:cxn>
                  <a:cxn ang="0">
                    <a:pos x="26" y="149"/>
                  </a:cxn>
                  <a:cxn ang="0">
                    <a:pos x="5" y="99"/>
                  </a:cxn>
                  <a:cxn ang="0">
                    <a:pos x="43" y="11"/>
                  </a:cxn>
                  <a:cxn ang="0">
                    <a:pos x="64" y="60"/>
                  </a:cxn>
                  <a:cxn ang="0">
                    <a:pos x="17" y="92"/>
                  </a:cxn>
                  <a:cxn ang="0">
                    <a:pos x="28" y="135"/>
                  </a:cxn>
                  <a:cxn ang="0">
                    <a:pos x="52" y="68"/>
                  </a:cxn>
                  <a:cxn ang="0">
                    <a:pos x="41" y="26"/>
                  </a:cxn>
                  <a:cxn ang="0">
                    <a:pos x="17" y="92"/>
                  </a:cxn>
                </a:cxnLst>
                <a:rect l="0" t="0" r="r" b="b"/>
                <a:pathLst>
                  <a:path w="69" h="159">
                    <a:moveTo>
                      <a:pt x="64" y="60"/>
                    </a:moveTo>
                    <a:cubicBezTo>
                      <a:pt x="59" y="105"/>
                      <a:pt x="45" y="137"/>
                      <a:pt x="26" y="149"/>
                    </a:cubicBezTo>
                    <a:cubicBezTo>
                      <a:pt x="9" y="159"/>
                      <a:pt x="0" y="142"/>
                      <a:pt x="5" y="99"/>
                    </a:cubicBezTo>
                    <a:cubicBezTo>
                      <a:pt x="10" y="55"/>
                      <a:pt x="25" y="22"/>
                      <a:pt x="43" y="11"/>
                    </a:cubicBezTo>
                    <a:cubicBezTo>
                      <a:pt x="61" y="0"/>
                      <a:pt x="69" y="18"/>
                      <a:pt x="64" y="60"/>
                    </a:cubicBezTo>
                    <a:close/>
                    <a:moveTo>
                      <a:pt x="17" y="92"/>
                    </a:moveTo>
                    <a:cubicBezTo>
                      <a:pt x="13" y="126"/>
                      <a:pt x="17" y="141"/>
                      <a:pt x="28" y="135"/>
                    </a:cubicBezTo>
                    <a:cubicBezTo>
                      <a:pt x="40" y="127"/>
                      <a:pt x="48" y="102"/>
                      <a:pt x="52" y="68"/>
                    </a:cubicBezTo>
                    <a:cubicBezTo>
                      <a:pt x="56" y="36"/>
                      <a:pt x="53" y="18"/>
                      <a:pt x="41" y="26"/>
                    </a:cubicBezTo>
                    <a:cubicBezTo>
                      <a:pt x="31" y="32"/>
                      <a:pt x="21" y="56"/>
                      <a:pt x="17"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127"/>
              <p:cNvSpPr>
                <a:spLocks/>
              </p:cNvSpPr>
              <p:nvPr/>
            </p:nvSpPr>
            <p:spPr bwMode="auto">
              <a:xfrm>
                <a:off x="3522" y="1658"/>
                <a:ext cx="61" cy="271"/>
              </a:xfrm>
              <a:custGeom>
                <a:avLst/>
                <a:gdLst/>
                <a:ahLst/>
                <a:cxnLst>
                  <a:cxn ang="0">
                    <a:pos x="35" y="45"/>
                  </a:cxn>
                  <a:cxn ang="0">
                    <a:pos x="33" y="45"/>
                  </a:cxn>
                  <a:cxn ang="0">
                    <a:pos x="2" y="87"/>
                  </a:cxn>
                  <a:cxn ang="0">
                    <a:pos x="0" y="63"/>
                  </a:cxn>
                  <a:cxn ang="0">
                    <a:pos x="41" y="12"/>
                  </a:cxn>
                  <a:cxn ang="0">
                    <a:pos x="61" y="0"/>
                  </a:cxn>
                  <a:cxn ang="0">
                    <a:pos x="31" y="259"/>
                  </a:cxn>
                  <a:cxn ang="0">
                    <a:pos x="8" y="271"/>
                  </a:cxn>
                  <a:cxn ang="0">
                    <a:pos x="35" y="45"/>
                  </a:cxn>
                </a:cxnLst>
                <a:rect l="0" t="0" r="r" b="b"/>
                <a:pathLst>
                  <a:path w="61" h="271">
                    <a:moveTo>
                      <a:pt x="35" y="45"/>
                    </a:moveTo>
                    <a:lnTo>
                      <a:pt x="33" y="45"/>
                    </a:lnTo>
                    <a:lnTo>
                      <a:pt x="2" y="87"/>
                    </a:lnTo>
                    <a:lnTo>
                      <a:pt x="0" y="63"/>
                    </a:lnTo>
                    <a:lnTo>
                      <a:pt x="41" y="12"/>
                    </a:lnTo>
                    <a:lnTo>
                      <a:pt x="61" y="0"/>
                    </a:lnTo>
                    <a:lnTo>
                      <a:pt x="31" y="259"/>
                    </a:lnTo>
                    <a:lnTo>
                      <a:pt x="8" y="271"/>
                    </a:lnTo>
                    <a:lnTo>
                      <a:pt x="3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8"/>
              <p:cNvSpPr>
                <a:spLocks noEditPoints="1"/>
              </p:cNvSpPr>
              <p:nvPr/>
            </p:nvSpPr>
            <p:spPr bwMode="auto">
              <a:xfrm>
                <a:off x="3618" y="1566"/>
                <a:ext cx="134" cy="308"/>
              </a:xfrm>
              <a:custGeom>
                <a:avLst/>
                <a:gdLst/>
                <a:ahLst/>
                <a:cxnLst>
                  <a:cxn ang="0">
                    <a:pos x="64" y="61"/>
                  </a:cxn>
                  <a:cxn ang="0">
                    <a:pos x="25" y="147"/>
                  </a:cxn>
                  <a:cxn ang="0">
                    <a:pos x="5" y="95"/>
                  </a:cxn>
                  <a:cxn ang="0">
                    <a:pos x="43" y="10"/>
                  </a:cxn>
                  <a:cxn ang="0">
                    <a:pos x="64" y="61"/>
                  </a:cxn>
                  <a:cxn ang="0">
                    <a:pos x="16" y="89"/>
                  </a:cxn>
                  <a:cxn ang="0">
                    <a:pos x="28" y="133"/>
                  </a:cxn>
                  <a:cxn ang="0">
                    <a:pos x="52" y="68"/>
                  </a:cxn>
                  <a:cxn ang="0">
                    <a:pos x="40" y="24"/>
                  </a:cxn>
                  <a:cxn ang="0">
                    <a:pos x="16" y="89"/>
                  </a:cxn>
                </a:cxnLst>
                <a:rect l="0" t="0" r="r" b="b"/>
                <a:pathLst>
                  <a:path w="68" h="157">
                    <a:moveTo>
                      <a:pt x="64" y="61"/>
                    </a:moveTo>
                    <a:cubicBezTo>
                      <a:pt x="58" y="106"/>
                      <a:pt x="45" y="137"/>
                      <a:pt x="25" y="147"/>
                    </a:cubicBezTo>
                    <a:cubicBezTo>
                      <a:pt x="8" y="157"/>
                      <a:pt x="0" y="139"/>
                      <a:pt x="5" y="95"/>
                    </a:cubicBezTo>
                    <a:cubicBezTo>
                      <a:pt x="10" y="51"/>
                      <a:pt x="25" y="20"/>
                      <a:pt x="43" y="10"/>
                    </a:cubicBezTo>
                    <a:cubicBezTo>
                      <a:pt x="61" y="0"/>
                      <a:pt x="68" y="19"/>
                      <a:pt x="64" y="61"/>
                    </a:cubicBezTo>
                    <a:close/>
                    <a:moveTo>
                      <a:pt x="16" y="89"/>
                    </a:moveTo>
                    <a:cubicBezTo>
                      <a:pt x="12" y="123"/>
                      <a:pt x="17" y="139"/>
                      <a:pt x="28" y="133"/>
                    </a:cubicBezTo>
                    <a:cubicBezTo>
                      <a:pt x="40" y="127"/>
                      <a:pt x="48" y="102"/>
                      <a:pt x="52" y="68"/>
                    </a:cubicBezTo>
                    <a:cubicBezTo>
                      <a:pt x="56" y="36"/>
                      <a:pt x="53" y="18"/>
                      <a:pt x="40" y="24"/>
                    </a:cubicBezTo>
                    <a:cubicBezTo>
                      <a:pt x="30" y="30"/>
                      <a:pt x="20" y="53"/>
                      <a:pt x="16"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29"/>
              <p:cNvSpPr>
                <a:spLocks noEditPoints="1"/>
              </p:cNvSpPr>
              <p:nvPr/>
            </p:nvSpPr>
            <p:spPr bwMode="auto">
              <a:xfrm>
                <a:off x="3752" y="1495"/>
                <a:ext cx="135" cy="305"/>
              </a:xfrm>
              <a:custGeom>
                <a:avLst/>
                <a:gdLst/>
                <a:ahLst/>
                <a:cxnLst>
                  <a:cxn ang="0">
                    <a:pos x="64" y="61"/>
                  </a:cxn>
                  <a:cxn ang="0">
                    <a:pos x="26" y="146"/>
                  </a:cxn>
                  <a:cxn ang="0">
                    <a:pos x="5" y="94"/>
                  </a:cxn>
                  <a:cxn ang="0">
                    <a:pos x="43" y="9"/>
                  </a:cxn>
                  <a:cxn ang="0">
                    <a:pos x="64" y="61"/>
                  </a:cxn>
                  <a:cxn ang="0">
                    <a:pos x="17" y="88"/>
                  </a:cxn>
                  <a:cxn ang="0">
                    <a:pos x="28" y="132"/>
                  </a:cxn>
                  <a:cxn ang="0">
                    <a:pos x="52" y="68"/>
                  </a:cxn>
                  <a:cxn ang="0">
                    <a:pos x="41" y="23"/>
                  </a:cxn>
                  <a:cxn ang="0">
                    <a:pos x="17" y="88"/>
                  </a:cxn>
                </a:cxnLst>
                <a:rect l="0" t="0" r="r" b="b"/>
                <a:pathLst>
                  <a:path w="69" h="155">
                    <a:moveTo>
                      <a:pt x="64" y="61"/>
                    </a:moveTo>
                    <a:cubicBezTo>
                      <a:pt x="59" y="106"/>
                      <a:pt x="45" y="136"/>
                      <a:pt x="26" y="146"/>
                    </a:cubicBezTo>
                    <a:cubicBezTo>
                      <a:pt x="9" y="155"/>
                      <a:pt x="0" y="137"/>
                      <a:pt x="5" y="94"/>
                    </a:cubicBezTo>
                    <a:cubicBezTo>
                      <a:pt x="10" y="49"/>
                      <a:pt x="26" y="19"/>
                      <a:pt x="43" y="9"/>
                    </a:cubicBezTo>
                    <a:cubicBezTo>
                      <a:pt x="62" y="0"/>
                      <a:pt x="69" y="19"/>
                      <a:pt x="64" y="61"/>
                    </a:cubicBezTo>
                    <a:close/>
                    <a:moveTo>
                      <a:pt x="17" y="88"/>
                    </a:moveTo>
                    <a:cubicBezTo>
                      <a:pt x="13" y="122"/>
                      <a:pt x="18" y="138"/>
                      <a:pt x="28" y="132"/>
                    </a:cubicBezTo>
                    <a:cubicBezTo>
                      <a:pt x="40" y="126"/>
                      <a:pt x="48" y="102"/>
                      <a:pt x="52" y="68"/>
                    </a:cubicBezTo>
                    <a:cubicBezTo>
                      <a:pt x="56" y="36"/>
                      <a:pt x="53" y="17"/>
                      <a:pt x="41" y="23"/>
                    </a:cubicBezTo>
                    <a:cubicBezTo>
                      <a:pt x="31" y="29"/>
                      <a:pt x="21" y="52"/>
                      <a:pt x="17" y="8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30"/>
              <p:cNvSpPr>
                <a:spLocks/>
              </p:cNvSpPr>
              <p:nvPr/>
            </p:nvSpPr>
            <p:spPr bwMode="auto">
              <a:xfrm>
                <a:off x="3926" y="1442"/>
                <a:ext cx="59" cy="271"/>
              </a:xfrm>
              <a:custGeom>
                <a:avLst/>
                <a:gdLst/>
                <a:ahLst/>
                <a:cxnLst>
                  <a:cxn ang="0">
                    <a:pos x="34" y="43"/>
                  </a:cxn>
                  <a:cxn ang="0">
                    <a:pos x="34" y="43"/>
                  </a:cxn>
                  <a:cxn ang="0">
                    <a:pos x="0" y="82"/>
                  </a:cxn>
                  <a:cxn ang="0">
                    <a:pos x="0" y="59"/>
                  </a:cxn>
                  <a:cxn ang="0">
                    <a:pos x="40" y="10"/>
                  </a:cxn>
                  <a:cxn ang="0">
                    <a:pos x="59" y="0"/>
                  </a:cxn>
                  <a:cxn ang="0">
                    <a:pos x="30" y="259"/>
                  </a:cxn>
                  <a:cxn ang="0">
                    <a:pos x="8" y="271"/>
                  </a:cxn>
                  <a:cxn ang="0">
                    <a:pos x="34" y="43"/>
                  </a:cxn>
                </a:cxnLst>
                <a:rect l="0" t="0" r="r" b="b"/>
                <a:pathLst>
                  <a:path w="59" h="271">
                    <a:moveTo>
                      <a:pt x="34" y="43"/>
                    </a:moveTo>
                    <a:lnTo>
                      <a:pt x="34" y="43"/>
                    </a:lnTo>
                    <a:lnTo>
                      <a:pt x="0" y="82"/>
                    </a:lnTo>
                    <a:lnTo>
                      <a:pt x="0" y="59"/>
                    </a:lnTo>
                    <a:lnTo>
                      <a:pt x="40" y="10"/>
                    </a:lnTo>
                    <a:lnTo>
                      <a:pt x="59" y="0"/>
                    </a:lnTo>
                    <a:lnTo>
                      <a:pt x="30" y="259"/>
                    </a:lnTo>
                    <a:lnTo>
                      <a:pt x="8" y="271"/>
                    </a:lnTo>
                    <a:lnTo>
                      <a:pt x="34" y="4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31"/>
              <p:cNvSpPr>
                <a:spLocks noEditPoints="1"/>
              </p:cNvSpPr>
              <p:nvPr/>
            </p:nvSpPr>
            <p:spPr bwMode="auto">
              <a:xfrm>
                <a:off x="4021" y="1365"/>
                <a:ext cx="135" cy="301"/>
              </a:xfrm>
              <a:custGeom>
                <a:avLst/>
                <a:gdLst/>
                <a:ahLst/>
                <a:cxnLst>
                  <a:cxn ang="0">
                    <a:pos x="64" y="62"/>
                  </a:cxn>
                  <a:cxn ang="0">
                    <a:pos x="26" y="145"/>
                  </a:cxn>
                  <a:cxn ang="0">
                    <a:pos x="5" y="91"/>
                  </a:cxn>
                  <a:cxn ang="0">
                    <a:pos x="43" y="8"/>
                  </a:cxn>
                  <a:cxn ang="0">
                    <a:pos x="64" y="62"/>
                  </a:cxn>
                  <a:cxn ang="0">
                    <a:pos x="17" y="85"/>
                  </a:cxn>
                  <a:cxn ang="0">
                    <a:pos x="28" y="131"/>
                  </a:cxn>
                  <a:cxn ang="0">
                    <a:pos x="52" y="68"/>
                  </a:cxn>
                  <a:cxn ang="0">
                    <a:pos x="41" y="22"/>
                  </a:cxn>
                  <a:cxn ang="0">
                    <a:pos x="17" y="85"/>
                  </a:cxn>
                </a:cxnLst>
                <a:rect l="0" t="0" r="r" b="b"/>
                <a:pathLst>
                  <a:path w="69" h="153">
                    <a:moveTo>
                      <a:pt x="64" y="62"/>
                    </a:moveTo>
                    <a:cubicBezTo>
                      <a:pt x="59" y="107"/>
                      <a:pt x="45" y="136"/>
                      <a:pt x="26" y="145"/>
                    </a:cubicBezTo>
                    <a:cubicBezTo>
                      <a:pt x="9" y="153"/>
                      <a:pt x="0" y="134"/>
                      <a:pt x="5" y="91"/>
                    </a:cubicBezTo>
                    <a:cubicBezTo>
                      <a:pt x="10" y="46"/>
                      <a:pt x="26" y="16"/>
                      <a:pt x="43" y="8"/>
                    </a:cubicBezTo>
                    <a:cubicBezTo>
                      <a:pt x="62" y="0"/>
                      <a:pt x="69" y="20"/>
                      <a:pt x="64" y="62"/>
                    </a:cubicBezTo>
                    <a:close/>
                    <a:moveTo>
                      <a:pt x="17" y="85"/>
                    </a:moveTo>
                    <a:cubicBezTo>
                      <a:pt x="13" y="120"/>
                      <a:pt x="18" y="136"/>
                      <a:pt x="28" y="131"/>
                    </a:cubicBezTo>
                    <a:cubicBezTo>
                      <a:pt x="40" y="126"/>
                      <a:pt x="49" y="102"/>
                      <a:pt x="52" y="68"/>
                    </a:cubicBezTo>
                    <a:cubicBezTo>
                      <a:pt x="56" y="36"/>
                      <a:pt x="53" y="17"/>
                      <a:pt x="41" y="22"/>
                    </a:cubicBezTo>
                    <a:cubicBezTo>
                      <a:pt x="31" y="27"/>
                      <a:pt x="21" y="50"/>
                      <a:pt x="17" y="8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2"/>
              <p:cNvSpPr>
                <a:spLocks/>
              </p:cNvSpPr>
              <p:nvPr/>
            </p:nvSpPr>
            <p:spPr bwMode="auto">
              <a:xfrm>
                <a:off x="4195" y="1320"/>
                <a:ext cx="59" cy="269"/>
              </a:xfrm>
              <a:custGeom>
                <a:avLst/>
                <a:gdLst/>
                <a:ahLst/>
                <a:cxnLst>
                  <a:cxn ang="0">
                    <a:pos x="34" y="41"/>
                  </a:cxn>
                  <a:cxn ang="0">
                    <a:pos x="34" y="43"/>
                  </a:cxn>
                  <a:cxn ang="0">
                    <a:pos x="0" y="79"/>
                  </a:cxn>
                  <a:cxn ang="0">
                    <a:pos x="0" y="55"/>
                  </a:cxn>
                  <a:cxn ang="0">
                    <a:pos x="40" y="8"/>
                  </a:cxn>
                  <a:cxn ang="0">
                    <a:pos x="59" y="0"/>
                  </a:cxn>
                  <a:cxn ang="0">
                    <a:pos x="30" y="259"/>
                  </a:cxn>
                  <a:cxn ang="0">
                    <a:pos x="8" y="269"/>
                  </a:cxn>
                  <a:cxn ang="0">
                    <a:pos x="34" y="41"/>
                  </a:cxn>
                </a:cxnLst>
                <a:rect l="0" t="0" r="r" b="b"/>
                <a:pathLst>
                  <a:path w="59" h="269">
                    <a:moveTo>
                      <a:pt x="34" y="41"/>
                    </a:moveTo>
                    <a:lnTo>
                      <a:pt x="34" y="43"/>
                    </a:lnTo>
                    <a:lnTo>
                      <a:pt x="0" y="79"/>
                    </a:lnTo>
                    <a:lnTo>
                      <a:pt x="0" y="55"/>
                    </a:lnTo>
                    <a:lnTo>
                      <a:pt x="40" y="8"/>
                    </a:lnTo>
                    <a:lnTo>
                      <a:pt x="59" y="0"/>
                    </a:lnTo>
                    <a:lnTo>
                      <a:pt x="30" y="259"/>
                    </a:lnTo>
                    <a:lnTo>
                      <a:pt x="8" y="269"/>
                    </a:lnTo>
                    <a:lnTo>
                      <a:pt x="34"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33"/>
              <p:cNvSpPr>
                <a:spLocks/>
              </p:cNvSpPr>
              <p:nvPr/>
            </p:nvSpPr>
            <p:spPr bwMode="auto">
              <a:xfrm>
                <a:off x="4329" y="1265"/>
                <a:ext cx="59" cy="269"/>
              </a:xfrm>
              <a:custGeom>
                <a:avLst/>
                <a:gdLst/>
                <a:ahLst/>
                <a:cxnLst>
                  <a:cxn ang="0">
                    <a:pos x="33" y="41"/>
                  </a:cxn>
                  <a:cxn ang="0">
                    <a:pos x="33" y="41"/>
                  </a:cxn>
                  <a:cxn ang="0">
                    <a:pos x="2" y="79"/>
                  </a:cxn>
                  <a:cxn ang="0">
                    <a:pos x="0" y="53"/>
                  </a:cxn>
                  <a:cxn ang="0">
                    <a:pos x="39" y="8"/>
                  </a:cxn>
                  <a:cxn ang="0">
                    <a:pos x="59" y="0"/>
                  </a:cxn>
                  <a:cxn ang="0">
                    <a:pos x="29" y="259"/>
                  </a:cxn>
                  <a:cxn ang="0">
                    <a:pos x="8" y="269"/>
                  </a:cxn>
                  <a:cxn ang="0">
                    <a:pos x="33" y="41"/>
                  </a:cxn>
                </a:cxnLst>
                <a:rect l="0" t="0" r="r" b="b"/>
                <a:pathLst>
                  <a:path w="59" h="269">
                    <a:moveTo>
                      <a:pt x="33" y="41"/>
                    </a:moveTo>
                    <a:lnTo>
                      <a:pt x="33" y="41"/>
                    </a:lnTo>
                    <a:lnTo>
                      <a:pt x="2" y="79"/>
                    </a:lnTo>
                    <a:lnTo>
                      <a:pt x="0" y="53"/>
                    </a:lnTo>
                    <a:lnTo>
                      <a:pt x="39" y="8"/>
                    </a:lnTo>
                    <a:lnTo>
                      <a:pt x="59" y="0"/>
                    </a:lnTo>
                    <a:lnTo>
                      <a:pt x="29" y="259"/>
                    </a:lnTo>
                    <a:lnTo>
                      <a:pt x="8" y="269"/>
                    </a:lnTo>
                    <a:lnTo>
                      <a:pt x="3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34"/>
              <p:cNvSpPr>
                <a:spLocks/>
              </p:cNvSpPr>
              <p:nvPr/>
            </p:nvSpPr>
            <p:spPr bwMode="auto">
              <a:xfrm>
                <a:off x="4463" y="1216"/>
                <a:ext cx="59" cy="267"/>
              </a:xfrm>
              <a:custGeom>
                <a:avLst/>
                <a:gdLst/>
                <a:ahLst/>
                <a:cxnLst>
                  <a:cxn ang="0">
                    <a:pos x="33" y="41"/>
                  </a:cxn>
                  <a:cxn ang="0">
                    <a:pos x="33" y="41"/>
                  </a:cxn>
                  <a:cxn ang="0">
                    <a:pos x="0" y="77"/>
                  </a:cxn>
                  <a:cxn ang="0">
                    <a:pos x="0" y="51"/>
                  </a:cxn>
                  <a:cxn ang="0">
                    <a:pos x="39" y="8"/>
                  </a:cxn>
                  <a:cxn ang="0">
                    <a:pos x="59" y="0"/>
                  </a:cxn>
                  <a:cxn ang="0">
                    <a:pos x="29" y="259"/>
                  </a:cxn>
                  <a:cxn ang="0">
                    <a:pos x="7" y="267"/>
                  </a:cxn>
                  <a:cxn ang="0">
                    <a:pos x="33" y="41"/>
                  </a:cxn>
                </a:cxnLst>
                <a:rect l="0" t="0" r="r" b="b"/>
                <a:pathLst>
                  <a:path w="59" h="267">
                    <a:moveTo>
                      <a:pt x="33" y="41"/>
                    </a:moveTo>
                    <a:lnTo>
                      <a:pt x="33" y="41"/>
                    </a:lnTo>
                    <a:lnTo>
                      <a:pt x="0" y="77"/>
                    </a:lnTo>
                    <a:lnTo>
                      <a:pt x="0" y="51"/>
                    </a:lnTo>
                    <a:lnTo>
                      <a:pt x="39" y="8"/>
                    </a:lnTo>
                    <a:lnTo>
                      <a:pt x="59" y="0"/>
                    </a:lnTo>
                    <a:lnTo>
                      <a:pt x="29" y="259"/>
                    </a:lnTo>
                    <a:lnTo>
                      <a:pt x="7" y="267"/>
                    </a:lnTo>
                    <a:lnTo>
                      <a:pt x="33"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35"/>
              <p:cNvSpPr>
                <a:spLocks noEditPoints="1"/>
              </p:cNvSpPr>
              <p:nvPr/>
            </p:nvSpPr>
            <p:spPr bwMode="auto">
              <a:xfrm>
                <a:off x="4557" y="1161"/>
                <a:ext cx="133" cy="291"/>
              </a:xfrm>
              <a:custGeom>
                <a:avLst/>
                <a:gdLst/>
                <a:ahLst/>
                <a:cxnLst>
                  <a:cxn ang="0">
                    <a:pos x="63" y="64"/>
                  </a:cxn>
                  <a:cxn ang="0">
                    <a:pos x="25" y="143"/>
                  </a:cxn>
                  <a:cxn ang="0">
                    <a:pos x="5" y="84"/>
                  </a:cxn>
                  <a:cxn ang="0">
                    <a:pos x="42" y="6"/>
                  </a:cxn>
                  <a:cxn ang="0">
                    <a:pos x="63" y="64"/>
                  </a:cxn>
                  <a:cxn ang="0">
                    <a:pos x="16" y="80"/>
                  </a:cxn>
                  <a:cxn ang="0">
                    <a:pos x="27" y="129"/>
                  </a:cxn>
                  <a:cxn ang="0">
                    <a:pos x="51" y="68"/>
                  </a:cxn>
                  <a:cxn ang="0">
                    <a:pos x="40" y="20"/>
                  </a:cxn>
                  <a:cxn ang="0">
                    <a:pos x="16" y="80"/>
                  </a:cxn>
                </a:cxnLst>
                <a:rect l="0" t="0" r="r" b="b"/>
                <a:pathLst>
                  <a:path w="68" h="148">
                    <a:moveTo>
                      <a:pt x="63" y="64"/>
                    </a:moveTo>
                    <a:cubicBezTo>
                      <a:pt x="58" y="109"/>
                      <a:pt x="44" y="137"/>
                      <a:pt x="25" y="143"/>
                    </a:cubicBezTo>
                    <a:cubicBezTo>
                      <a:pt x="8" y="148"/>
                      <a:pt x="0" y="127"/>
                      <a:pt x="5" y="84"/>
                    </a:cubicBezTo>
                    <a:cubicBezTo>
                      <a:pt x="10" y="40"/>
                      <a:pt x="25" y="11"/>
                      <a:pt x="42" y="6"/>
                    </a:cubicBezTo>
                    <a:cubicBezTo>
                      <a:pt x="60" y="0"/>
                      <a:pt x="68" y="22"/>
                      <a:pt x="63" y="64"/>
                    </a:cubicBezTo>
                    <a:close/>
                    <a:moveTo>
                      <a:pt x="16" y="80"/>
                    </a:moveTo>
                    <a:cubicBezTo>
                      <a:pt x="12" y="115"/>
                      <a:pt x="17" y="132"/>
                      <a:pt x="27" y="129"/>
                    </a:cubicBezTo>
                    <a:cubicBezTo>
                      <a:pt x="39" y="125"/>
                      <a:pt x="47" y="102"/>
                      <a:pt x="51" y="68"/>
                    </a:cubicBezTo>
                    <a:cubicBezTo>
                      <a:pt x="55" y="36"/>
                      <a:pt x="52" y="16"/>
                      <a:pt x="40" y="20"/>
                    </a:cubicBezTo>
                    <a:cubicBezTo>
                      <a:pt x="30" y="23"/>
                      <a:pt x="20" y="45"/>
                      <a:pt x="16"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36"/>
              <p:cNvSpPr>
                <a:spLocks/>
              </p:cNvSpPr>
              <p:nvPr/>
            </p:nvSpPr>
            <p:spPr bwMode="auto">
              <a:xfrm>
                <a:off x="4728" y="1134"/>
                <a:ext cx="59" cy="265"/>
              </a:xfrm>
              <a:custGeom>
                <a:avLst/>
                <a:gdLst/>
                <a:ahLst/>
                <a:cxnLst>
                  <a:cxn ang="0">
                    <a:pos x="33" y="39"/>
                  </a:cxn>
                  <a:cxn ang="0">
                    <a:pos x="31" y="39"/>
                  </a:cxn>
                  <a:cxn ang="0">
                    <a:pos x="0" y="70"/>
                  </a:cxn>
                  <a:cxn ang="0">
                    <a:pos x="0" y="45"/>
                  </a:cxn>
                  <a:cxn ang="0">
                    <a:pos x="39" y="5"/>
                  </a:cxn>
                  <a:cxn ang="0">
                    <a:pos x="59" y="0"/>
                  </a:cxn>
                  <a:cxn ang="0">
                    <a:pos x="27" y="259"/>
                  </a:cxn>
                  <a:cxn ang="0">
                    <a:pos x="6" y="265"/>
                  </a:cxn>
                  <a:cxn ang="0">
                    <a:pos x="33" y="39"/>
                  </a:cxn>
                </a:cxnLst>
                <a:rect l="0" t="0" r="r" b="b"/>
                <a:pathLst>
                  <a:path w="59" h="265">
                    <a:moveTo>
                      <a:pt x="33" y="39"/>
                    </a:moveTo>
                    <a:lnTo>
                      <a:pt x="31" y="39"/>
                    </a:lnTo>
                    <a:lnTo>
                      <a:pt x="0" y="70"/>
                    </a:lnTo>
                    <a:lnTo>
                      <a:pt x="0" y="45"/>
                    </a:lnTo>
                    <a:lnTo>
                      <a:pt x="39" y="5"/>
                    </a:lnTo>
                    <a:lnTo>
                      <a:pt x="59" y="0"/>
                    </a:lnTo>
                    <a:lnTo>
                      <a:pt x="27" y="259"/>
                    </a:lnTo>
                    <a:lnTo>
                      <a:pt x="6" y="265"/>
                    </a:lnTo>
                    <a:lnTo>
                      <a:pt x="33"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37"/>
              <p:cNvSpPr>
                <a:spLocks noEditPoints="1"/>
              </p:cNvSpPr>
              <p:nvPr/>
            </p:nvSpPr>
            <p:spPr bwMode="auto">
              <a:xfrm>
                <a:off x="4820" y="1094"/>
                <a:ext cx="130" cy="283"/>
              </a:xfrm>
              <a:custGeom>
                <a:avLst/>
                <a:gdLst/>
                <a:ahLst/>
                <a:cxnLst>
                  <a:cxn ang="0">
                    <a:pos x="61" y="65"/>
                  </a:cxn>
                  <a:cxn ang="0">
                    <a:pos x="24" y="141"/>
                  </a:cxn>
                  <a:cxn ang="0">
                    <a:pos x="5" y="79"/>
                  </a:cxn>
                  <a:cxn ang="0">
                    <a:pos x="42" y="4"/>
                  </a:cxn>
                  <a:cxn ang="0">
                    <a:pos x="61" y="65"/>
                  </a:cxn>
                  <a:cxn ang="0">
                    <a:pos x="16" y="77"/>
                  </a:cxn>
                  <a:cxn ang="0">
                    <a:pos x="27" y="127"/>
                  </a:cxn>
                  <a:cxn ang="0">
                    <a:pos x="50" y="68"/>
                  </a:cxn>
                  <a:cxn ang="0">
                    <a:pos x="39" y="18"/>
                  </a:cxn>
                  <a:cxn ang="0">
                    <a:pos x="16" y="77"/>
                  </a:cxn>
                </a:cxnLst>
                <a:rect l="0" t="0" r="r" b="b"/>
                <a:pathLst>
                  <a:path w="66" h="144">
                    <a:moveTo>
                      <a:pt x="61" y="65"/>
                    </a:moveTo>
                    <a:cubicBezTo>
                      <a:pt x="56" y="110"/>
                      <a:pt x="43" y="137"/>
                      <a:pt x="24" y="141"/>
                    </a:cubicBezTo>
                    <a:cubicBezTo>
                      <a:pt x="8" y="144"/>
                      <a:pt x="0" y="122"/>
                      <a:pt x="5" y="79"/>
                    </a:cubicBezTo>
                    <a:cubicBezTo>
                      <a:pt x="10" y="35"/>
                      <a:pt x="25" y="8"/>
                      <a:pt x="42" y="4"/>
                    </a:cubicBezTo>
                    <a:cubicBezTo>
                      <a:pt x="59" y="0"/>
                      <a:pt x="66" y="23"/>
                      <a:pt x="61" y="65"/>
                    </a:cubicBezTo>
                    <a:close/>
                    <a:moveTo>
                      <a:pt x="16" y="77"/>
                    </a:moveTo>
                    <a:cubicBezTo>
                      <a:pt x="12" y="111"/>
                      <a:pt x="16" y="129"/>
                      <a:pt x="27" y="127"/>
                    </a:cubicBezTo>
                    <a:cubicBezTo>
                      <a:pt x="38" y="124"/>
                      <a:pt x="46" y="102"/>
                      <a:pt x="50" y="68"/>
                    </a:cubicBezTo>
                    <a:cubicBezTo>
                      <a:pt x="54" y="36"/>
                      <a:pt x="51" y="16"/>
                      <a:pt x="39" y="18"/>
                    </a:cubicBezTo>
                    <a:cubicBezTo>
                      <a:pt x="29" y="20"/>
                      <a:pt x="20" y="41"/>
                      <a:pt x="16" y="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8"/>
              <p:cNvSpPr>
                <a:spLocks/>
              </p:cNvSpPr>
              <p:nvPr/>
            </p:nvSpPr>
            <p:spPr bwMode="auto">
              <a:xfrm>
                <a:off x="4987" y="1082"/>
                <a:ext cx="57" cy="262"/>
              </a:xfrm>
              <a:custGeom>
                <a:avLst/>
                <a:gdLst/>
                <a:ahLst/>
                <a:cxnLst>
                  <a:cxn ang="0">
                    <a:pos x="31" y="36"/>
                  </a:cxn>
                  <a:cxn ang="0">
                    <a:pos x="31" y="36"/>
                  </a:cxn>
                  <a:cxn ang="0">
                    <a:pos x="0" y="63"/>
                  </a:cxn>
                  <a:cxn ang="0">
                    <a:pos x="0" y="38"/>
                  </a:cxn>
                  <a:cxn ang="0">
                    <a:pos x="37" y="2"/>
                  </a:cxn>
                  <a:cxn ang="0">
                    <a:pos x="57" y="0"/>
                  </a:cxn>
                  <a:cxn ang="0">
                    <a:pos x="26" y="260"/>
                  </a:cxn>
                  <a:cxn ang="0">
                    <a:pos x="6" y="262"/>
                  </a:cxn>
                  <a:cxn ang="0">
                    <a:pos x="31" y="36"/>
                  </a:cxn>
                </a:cxnLst>
                <a:rect l="0" t="0" r="r" b="b"/>
                <a:pathLst>
                  <a:path w="57" h="262">
                    <a:moveTo>
                      <a:pt x="31" y="36"/>
                    </a:moveTo>
                    <a:lnTo>
                      <a:pt x="31" y="36"/>
                    </a:lnTo>
                    <a:lnTo>
                      <a:pt x="0" y="63"/>
                    </a:lnTo>
                    <a:lnTo>
                      <a:pt x="0" y="38"/>
                    </a:lnTo>
                    <a:lnTo>
                      <a:pt x="37" y="2"/>
                    </a:lnTo>
                    <a:lnTo>
                      <a:pt x="57" y="0"/>
                    </a:lnTo>
                    <a:lnTo>
                      <a:pt x="26" y="260"/>
                    </a:lnTo>
                    <a:lnTo>
                      <a:pt x="6" y="262"/>
                    </a:lnTo>
                    <a:lnTo>
                      <a:pt x="31"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39"/>
              <p:cNvSpPr>
                <a:spLocks noEditPoints="1"/>
              </p:cNvSpPr>
              <p:nvPr/>
            </p:nvSpPr>
            <p:spPr bwMode="auto">
              <a:xfrm>
                <a:off x="5075" y="1073"/>
                <a:ext cx="120" cy="269"/>
              </a:xfrm>
              <a:custGeom>
                <a:avLst/>
                <a:gdLst/>
                <a:ahLst/>
                <a:cxnLst>
                  <a:cxn ang="0">
                    <a:pos x="56" y="68"/>
                  </a:cxn>
                  <a:cxn ang="0">
                    <a:pos x="22" y="136"/>
                  </a:cxn>
                  <a:cxn ang="0">
                    <a:pos x="4" y="68"/>
                  </a:cxn>
                  <a:cxn ang="0">
                    <a:pos x="39" y="0"/>
                  </a:cxn>
                  <a:cxn ang="0">
                    <a:pos x="56" y="68"/>
                  </a:cxn>
                  <a:cxn ang="0">
                    <a:pos x="15" y="68"/>
                  </a:cxn>
                  <a:cxn ang="0">
                    <a:pos x="24" y="123"/>
                  </a:cxn>
                  <a:cxn ang="0">
                    <a:pos x="46" y="68"/>
                  </a:cxn>
                  <a:cxn ang="0">
                    <a:pos x="37" y="14"/>
                  </a:cxn>
                  <a:cxn ang="0">
                    <a:pos x="15" y="68"/>
                  </a:cxn>
                </a:cxnLst>
                <a:rect l="0" t="0" r="r" b="b"/>
                <a:pathLst>
                  <a:path w="61" h="137">
                    <a:moveTo>
                      <a:pt x="56" y="68"/>
                    </a:moveTo>
                    <a:cubicBezTo>
                      <a:pt x="51" y="112"/>
                      <a:pt x="39" y="137"/>
                      <a:pt x="22" y="136"/>
                    </a:cubicBezTo>
                    <a:cubicBezTo>
                      <a:pt x="7" y="136"/>
                      <a:pt x="0" y="112"/>
                      <a:pt x="4" y="68"/>
                    </a:cubicBezTo>
                    <a:cubicBezTo>
                      <a:pt x="9" y="24"/>
                      <a:pt x="23" y="0"/>
                      <a:pt x="39" y="0"/>
                    </a:cubicBezTo>
                    <a:cubicBezTo>
                      <a:pt x="55" y="1"/>
                      <a:pt x="61" y="26"/>
                      <a:pt x="56" y="68"/>
                    </a:cubicBezTo>
                    <a:close/>
                    <a:moveTo>
                      <a:pt x="15" y="68"/>
                    </a:moveTo>
                    <a:cubicBezTo>
                      <a:pt x="11" y="103"/>
                      <a:pt x="15" y="122"/>
                      <a:pt x="24" y="123"/>
                    </a:cubicBezTo>
                    <a:cubicBezTo>
                      <a:pt x="35" y="123"/>
                      <a:pt x="42" y="102"/>
                      <a:pt x="46" y="68"/>
                    </a:cubicBezTo>
                    <a:cubicBezTo>
                      <a:pt x="50" y="36"/>
                      <a:pt x="47" y="14"/>
                      <a:pt x="37" y="14"/>
                    </a:cubicBezTo>
                    <a:cubicBezTo>
                      <a:pt x="28" y="14"/>
                      <a:pt x="19" y="32"/>
                      <a:pt x="15"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40"/>
              <p:cNvSpPr>
                <a:spLocks/>
              </p:cNvSpPr>
              <p:nvPr/>
            </p:nvSpPr>
            <p:spPr bwMode="auto">
              <a:xfrm>
                <a:off x="5223" y="1102"/>
                <a:ext cx="43" cy="269"/>
              </a:xfrm>
              <a:custGeom>
                <a:avLst/>
                <a:gdLst/>
                <a:ahLst/>
                <a:cxnLst>
                  <a:cxn ang="0">
                    <a:pos x="27" y="32"/>
                  </a:cxn>
                  <a:cxn ang="0">
                    <a:pos x="25" y="32"/>
                  </a:cxn>
                  <a:cxn ang="0">
                    <a:pos x="6" y="41"/>
                  </a:cxn>
                  <a:cxn ang="0">
                    <a:pos x="6" y="12"/>
                  </a:cxn>
                  <a:cxn ang="0">
                    <a:pos x="31" y="0"/>
                  </a:cxn>
                  <a:cxn ang="0">
                    <a:pos x="43" y="10"/>
                  </a:cxn>
                  <a:cxn ang="0">
                    <a:pos x="13" y="269"/>
                  </a:cxn>
                  <a:cxn ang="0">
                    <a:pos x="0" y="257"/>
                  </a:cxn>
                  <a:cxn ang="0">
                    <a:pos x="27" y="32"/>
                  </a:cxn>
                </a:cxnLst>
                <a:rect l="0" t="0" r="r" b="b"/>
                <a:pathLst>
                  <a:path w="43" h="269">
                    <a:moveTo>
                      <a:pt x="27" y="32"/>
                    </a:moveTo>
                    <a:lnTo>
                      <a:pt x="25" y="32"/>
                    </a:lnTo>
                    <a:lnTo>
                      <a:pt x="6" y="41"/>
                    </a:lnTo>
                    <a:lnTo>
                      <a:pt x="6" y="12"/>
                    </a:lnTo>
                    <a:lnTo>
                      <a:pt x="31" y="0"/>
                    </a:lnTo>
                    <a:lnTo>
                      <a:pt x="43" y="10"/>
                    </a:lnTo>
                    <a:lnTo>
                      <a:pt x="13" y="269"/>
                    </a:lnTo>
                    <a:lnTo>
                      <a:pt x="0" y="257"/>
                    </a:lnTo>
                    <a:lnTo>
                      <a:pt x="27"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41"/>
              <p:cNvSpPr>
                <a:spLocks noEditPoints="1"/>
              </p:cNvSpPr>
              <p:nvPr/>
            </p:nvSpPr>
            <p:spPr bwMode="auto">
              <a:xfrm>
                <a:off x="5262" y="1175"/>
                <a:ext cx="31" cy="338"/>
              </a:xfrm>
              <a:custGeom>
                <a:avLst/>
                <a:gdLst/>
                <a:ahLst/>
                <a:cxnLst>
                  <a:cxn ang="0">
                    <a:pos x="8" y="113"/>
                  </a:cxn>
                  <a:cxn ang="0">
                    <a:pos x="1" y="153"/>
                  </a:cxn>
                  <a:cxn ang="0">
                    <a:pos x="9" y="56"/>
                  </a:cxn>
                  <a:cxn ang="0">
                    <a:pos x="16" y="18"/>
                  </a:cxn>
                  <a:cxn ang="0">
                    <a:pos x="8" y="113"/>
                  </a:cxn>
                  <a:cxn ang="0">
                    <a:pos x="8" y="68"/>
                  </a:cxn>
                  <a:cxn ang="0">
                    <a:pos x="2" y="139"/>
                  </a:cxn>
                  <a:cxn ang="0">
                    <a:pos x="8" y="102"/>
                  </a:cxn>
                  <a:cxn ang="0">
                    <a:pos x="15" y="31"/>
                  </a:cxn>
                  <a:cxn ang="0">
                    <a:pos x="8" y="68"/>
                  </a:cxn>
                </a:cxnLst>
                <a:rect l="0" t="0" r="r" b="b"/>
                <a:pathLst>
                  <a:path w="16" h="172">
                    <a:moveTo>
                      <a:pt x="8" y="113"/>
                    </a:moveTo>
                    <a:cubicBezTo>
                      <a:pt x="3" y="158"/>
                      <a:pt x="0" y="172"/>
                      <a:pt x="1" y="153"/>
                    </a:cubicBezTo>
                    <a:cubicBezTo>
                      <a:pt x="1" y="135"/>
                      <a:pt x="4" y="100"/>
                      <a:pt x="9" y="56"/>
                    </a:cubicBezTo>
                    <a:cubicBezTo>
                      <a:pt x="14" y="12"/>
                      <a:pt x="16" y="0"/>
                      <a:pt x="16" y="18"/>
                    </a:cubicBezTo>
                    <a:cubicBezTo>
                      <a:pt x="16" y="36"/>
                      <a:pt x="13" y="71"/>
                      <a:pt x="8" y="113"/>
                    </a:cubicBezTo>
                    <a:close/>
                    <a:moveTo>
                      <a:pt x="8" y="68"/>
                    </a:moveTo>
                    <a:cubicBezTo>
                      <a:pt x="5" y="102"/>
                      <a:pt x="2" y="129"/>
                      <a:pt x="2" y="139"/>
                    </a:cubicBezTo>
                    <a:cubicBezTo>
                      <a:pt x="2" y="152"/>
                      <a:pt x="4" y="136"/>
                      <a:pt x="8" y="102"/>
                    </a:cubicBezTo>
                    <a:cubicBezTo>
                      <a:pt x="12" y="70"/>
                      <a:pt x="15" y="43"/>
                      <a:pt x="15" y="31"/>
                    </a:cubicBezTo>
                    <a:cubicBezTo>
                      <a:pt x="15" y="20"/>
                      <a:pt x="13" y="32"/>
                      <a:pt x="8"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2"/>
              <p:cNvSpPr>
                <a:spLocks/>
              </p:cNvSpPr>
              <p:nvPr/>
            </p:nvSpPr>
            <p:spPr bwMode="auto">
              <a:xfrm>
                <a:off x="5215" y="1346"/>
                <a:ext cx="57" cy="292"/>
              </a:xfrm>
              <a:custGeom>
                <a:avLst/>
                <a:gdLst/>
                <a:ahLst/>
                <a:cxnLst>
                  <a:cxn ang="0">
                    <a:pos x="12" y="267"/>
                  </a:cxn>
                  <a:cxn ang="0">
                    <a:pos x="0" y="292"/>
                  </a:cxn>
                  <a:cxn ang="0">
                    <a:pos x="31" y="33"/>
                  </a:cxn>
                  <a:cxn ang="0">
                    <a:pos x="41" y="11"/>
                  </a:cxn>
                  <a:cxn ang="0">
                    <a:pos x="57" y="0"/>
                  </a:cxn>
                  <a:cxn ang="0">
                    <a:pos x="51" y="31"/>
                  </a:cxn>
                  <a:cxn ang="0">
                    <a:pos x="39" y="39"/>
                  </a:cxn>
                  <a:cxn ang="0">
                    <a:pos x="39" y="41"/>
                  </a:cxn>
                  <a:cxn ang="0">
                    <a:pos x="12" y="267"/>
                  </a:cxn>
                </a:cxnLst>
                <a:rect l="0" t="0" r="r" b="b"/>
                <a:pathLst>
                  <a:path w="57" h="292">
                    <a:moveTo>
                      <a:pt x="12" y="267"/>
                    </a:moveTo>
                    <a:lnTo>
                      <a:pt x="0" y="292"/>
                    </a:lnTo>
                    <a:lnTo>
                      <a:pt x="31" y="33"/>
                    </a:lnTo>
                    <a:lnTo>
                      <a:pt x="41" y="11"/>
                    </a:lnTo>
                    <a:lnTo>
                      <a:pt x="57" y="0"/>
                    </a:lnTo>
                    <a:lnTo>
                      <a:pt x="51" y="31"/>
                    </a:lnTo>
                    <a:lnTo>
                      <a:pt x="39" y="39"/>
                    </a:lnTo>
                    <a:lnTo>
                      <a:pt x="39" y="41"/>
                    </a:lnTo>
                    <a:lnTo>
                      <a:pt x="12" y="26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43"/>
              <p:cNvSpPr>
                <a:spLocks noEditPoints="1"/>
              </p:cNvSpPr>
              <p:nvPr/>
            </p:nvSpPr>
            <p:spPr bwMode="auto">
              <a:xfrm>
                <a:off x="5097" y="1468"/>
                <a:ext cx="108" cy="339"/>
              </a:xfrm>
              <a:custGeom>
                <a:avLst/>
                <a:gdLst/>
                <a:ahLst/>
                <a:cxnLst>
                  <a:cxn ang="0">
                    <a:pos x="35" y="18"/>
                  </a:cxn>
                  <a:cxn ang="0">
                    <a:pos x="50" y="55"/>
                  </a:cxn>
                  <a:cxn ang="0">
                    <a:pos x="20" y="153"/>
                  </a:cxn>
                  <a:cxn ang="0">
                    <a:pos x="5" y="115"/>
                  </a:cxn>
                  <a:cxn ang="0">
                    <a:pos x="35" y="18"/>
                  </a:cxn>
                  <a:cxn ang="0">
                    <a:pos x="34" y="31"/>
                  </a:cxn>
                  <a:cxn ang="0">
                    <a:pos x="14" y="104"/>
                  </a:cxn>
                  <a:cxn ang="0">
                    <a:pos x="21" y="140"/>
                  </a:cxn>
                  <a:cxn ang="0">
                    <a:pos x="41" y="68"/>
                  </a:cxn>
                  <a:cxn ang="0">
                    <a:pos x="34" y="31"/>
                  </a:cxn>
                </a:cxnLst>
                <a:rect l="0" t="0" r="r" b="b"/>
                <a:pathLst>
                  <a:path w="55" h="173">
                    <a:moveTo>
                      <a:pt x="35" y="18"/>
                    </a:moveTo>
                    <a:cubicBezTo>
                      <a:pt x="48" y="0"/>
                      <a:pt x="55" y="11"/>
                      <a:pt x="50" y="55"/>
                    </a:cubicBezTo>
                    <a:cubicBezTo>
                      <a:pt x="44" y="99"/>
                      <a:pt x="33" y="135"/>
                      <a:pt x="20" y="153"/>
                    </a:cubicBezTo>
                    <a:cubicBezTo>
                      <a:pt x="6" y="173"/>
                      <a:pt x="0" y="160"/>
                      <a:pt x="5" y="115"/>
                    </a:cubicBezTo>
                    <a:cubicBezTo>
                      <a:pt x="10" y="73"/>
                      <a:pt x="21" y="37"/>
                      <a:pt x="35" y="18"/>
                    </a:cubicBezTo>
                    <a:close/>
                    <a:moveTo>
                      <a:pt x="34" y="31"/>
                    </a:moveTo>
                    <a:cubicBezTo>
                      <a:pt x="25" y="44"/>
                      <a:pt x="18" y="71"/>
                      <a:pt x="14" y="104"/>
                    </a:cubicBezTo>
                    <a:cubicBezTo>
                      <a:pt x="10" y="137"/>
                      <a:pt x="12" y="153"/>
                      <a:pt x="21" y="140"/>
                    </a:cubicBezTo>
                    <a:cubicBezTo>
                      <a:pt x="29" y="129"/>
                      <a:pt x="37" y="102"/>
                      <a:pt x="41" y="68"/>
                    </a:cubicBezTo>
                    <a:cubicBezTo>
                      <a:pt x="45" y="32"/>
                      <a:pt x="41" y="21"/>
                      <a:pt x="34" y="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4"/>
              <p:cNvSpPr>
                <a:spLocks/>
              </p:cNvSpPr>
              <p:nvPr/>
            </p:nvSpPr>
            <p:spPr bwMode="auto">
              <a:xfrm>
                <a:off x="5013" y="1633"/>
                <a:ext cx="74" cy="284"/>
              </a:xfrm>
              <a:custGeom>
                <a:avLst/>
                <a:gdLst/>
                <a:ahLst/>
                <a:cxnLst>
                  <a:cxn ang="0">
                    <a:pos x="19" y="263"/>
                  </a:cxn>
                  <a:cxn ang="0">
                    <a:pos x="0" y="284"/>
                  </a:cxn>
                  <a:cxn ang="0">
                    <a:pos x="31" y="25"/>
                  </a:cxn>
                  <a:cxn ang="0">
                    <a:pos x="47" y="5"/>
                  </a:cxn>
                  <a:cxn ang="0">
                    <a:pos x="74" y="0"/>
                  </a:cxn>
                  <a:cxn ang="0">
                    <a:pos x="68" y="31"/>
                  </a:cxn>
                  <a:cxn ang="0">
                    <a:pos x="45" y="35"/>
                  </a:cxn>
                  <a:cxn ang="0">
                    <a:pos x="45" y="37"/>
                  </a:cxn>
                  <a:cxn ang="0">
                    <a:pos x="19" y="263"/>
                  </a:cxn>
                </a:cxnLst>
                <a:rect l="0" t="0" r="r" b="b"/>
                <a:pathLst>
                  <a:path w="74" h="284">
                    <a:moveTo>
                      <a:pt x="19" y="263"/>
                    </a:moveTo>
                    <a:lnTo>
                      <a:pt x="0" y="284"/>
                    </a:lnTo>
                    <a:lnTo>
                      <a:pt x="31" y="25"/>
                    </a:lnTo>
                    <a:lnTo>
                      <a:pt x="47" y="5"/>
                    </a:lnTo>
                    <a:lnTo>
                      <a:pt x="74" y="0"/>
                    </a:lnTo>
                    <a:lnTo>
                      <a:pt x="68" y="31"/>
                    </a:lnTo>
                    <a:lnTo>
                      <a:pt x="45" y="35"/>
                    </a:lnTo>
                    <a:lnTo>
                      <a:pt x="45" y="37"/>
                    </a:lnTo>
                    <a:lnTo>
                      <a:pt x="19"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45"/>
              <p:cNvSpPr>
                <a:spLocks noEditPoints="1"/>
              </p:cNvSpPr>
              <p:nvPr/>
            </p:nvSpPr>
            <p:spPr bwMode="auto">
              <a:xfrm>
                <a:off x="4863" y="1733"/>
                <a:ext cx="124" cy="330"/>
              </a:xfrm>
              <a:custGeom>
                <a:avLst/>
                <a:gdLst/>
                <a:ahLst/>
                <a:cxnLst>
                  <a:cxn ang="0">
                    <a:pos x="38" y="16"/>
                  </a:cxn>
                  <a:cxn ang="0">
                    <a:pos x="58" y="57"/>
                  </a:cxn>
                  <a:cxn ang="0">
                    <a:pos x="24" y="151"/>
                  </a:cxn>
                  <a:cxn ang="0">
                    <a:pos x="5" y="109"/>
                  </a:cxn>
                  <a:cxn ang="0">
                    <a:pos x="38" y="16"/>
                  </a:cxn>
                  <a:cxn ang="0">
                    <a:pos x="37" y="29"/>
                  </a:cxn>
                  <a:cxn ang="0">
                    <a:pos x="15" y="99"/>
                  </a:cxn>
                  <a:cxn ang="0">
                    <a:pos x="25" y="138"/>
                  </a:cxn>
                  <a:cxn ang="0">
                    <a:pos x="47" y="68"/>
                  </a:cxn>
                  <a:cxn ang="0">
                    <a:pos x="37" y="29"/>
                  </a:cxn>
                </a:cxnLst>
                <a:rect l="0" t="0" r="r" b="b"/>
                <a:pathLst>
                  <a:path w="63" h="168">
                    <a:moveTo>
                      <a:pt x="38" y="16"/>
                    </a:moveTo>
                    <a:cubicBezTo>
                      <a:pt x="54" y="0"/>
                      <a:pt x="63" y="13"/>
                      <a:pt x="58" y="57"/>
                    </a:cubicBezTo>
                    <a:cubicBezTo>
                      <a:pt x="52" y="101"/>
                      <a:pt x="39" y="136"/>
                      <a:pt x="24" y="151"/>
                    </a:cubicBezTo>
                    <a:cubicBezTo>
                      <a:pt x="7" y="168"/>
                      <a:pt x="0" y="154"/>
                      <a:pt x="5" y="109"/>
                    </a:cubicBezTo>
                    <a:cubicBezTo>
                      <a:pt x="10" y="67"/>
                      <a:pt x="22" y="32"/>
                      <a:pt x="38" y="16"/>
                    </a:cubicBezTo>
                    <a:close/>
                    <a:moveTo>
                      <a:pt x="37" y="29"/>
                    </a:moveTo>
                    <a:cubicBezTo>
                      <a:pt x="27" y="40"/>
                      <a:pt x="19" y="66"/>
                      <a:pt x="15" y="99"/>
                    </a:cubicBezTo>
                    <a:cubicBezTo>
                      <a:pt x="12" y="133"/>
                      <a:pt x="14" y="149"/>
                      <a:pt x="25" y="138"/>
                    </a:cubicBezTo>
                    <a:cubicBezTo>
                      <a:pt x="35" y="128"/>
                      <a:pt x="43" y="102"/>
                      <a:pt x="47" y="68"/>
                    </a:cubicBezTo>
                    <a:cubicBezTo>
                      <a:pt x="51" y="32"/>
                      <a:pt x="47" y="20"/>
                      <a:pt x="37"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6"/>
              <p:cNvSpPr>
                <a:spLocks/>
              </p:cNvSpPr>
              <p:nvPr/>
            </p:nvSpPr>
            <p:spPr bwMode="auto">
              <a:xfrm>
                <a:off x="4771" y="1882"/>
                <a:ext cx="79" cy="277"/>
              </a:xfrm>
              <a:custGeom>
                <a:avLst/>
                <a:gdLst/>
                <a:ahLst/>
                <a:cxnLst>
                  <a:cxn ang="0">
                    <a:pos x="22" y="257"/>
                  </a:cxn>
                  <a:cxn ang="0">
                    <a:pos x="0" y="277"/>
                  </a:cxn>
                  <a:cxn ang="0">
                    <a:pos x="29" y="18"/>
                  </a:cxn>
                  <a:cxn ang="0">
                    <a:pos x="49" y="2"/>
                  </a:cxn>
                  <a:cxn ang="0">
                    <a:pos x="79" y="0"/>
                  </a:cxn>
                  <a:cxn ang="0">
                    <a:pos x="73" y="29"/>
                  </a:cxn>
                  <a:cxn ang="0">
                    <a:pos x="47" y="31"/>
                  </a:cxn>
                  <a:cxn ang="0">
                    <a:pos x="47" y="31"/>
                  </a:cxn>
                  <a:cxn ang="0">
                    <a:pos x="22" y="257"/>
                  </a:cxn>
                </a:cxnLst>
                <a:rect l="0" t="0" r="r" b="b"/>
                <a:pathLst>
                  <a:path w="79" h="277">
                    <a:moveTo>
                      <a:pt x="22" y="257"/>
                    </a:moveTo>
                    <a:lnTo>
                      <a:pt x="0" y="277"/>
                    </a:lnTo>
                    <a:lnTo>
                      <a:pt x="29" y="18"/>
                    </a:lnTo>
                    <a:lnTo>
                      <a:pt x="49" y="2"/>
                    </a:lnTo>
                    <a:lnTo>
                      <a:pt x="79" y="0"/>
                    </a:lnTo>
                    <a:lnTo>
                      <a:pt x="73" y="29"/>
                    </a:lnTo>
                    <a:lnTo>
                      <a:pt x="47" y="31"/>
                    </a:lnTo>
                    <a:lnTo>
                      <a:pt x="47" y="31"/>
                    </a:lnTo>
                    <a:lnTo>
                      <a:pt x="22"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7"/>
              <p:cNvSpPr>
                <a:spLocks noEditPoints="1"/>
              </p:cNvSpPr>
              <p:nvPr/>
            </p:nvSpPr>
            <p:spPr bwMode="auto">
              <a:xfrm>
                <a:off x="4612" y="1966"/>
                <a:ext cx="129" cy="325"/>
              </a:xfrm>
              <a:custGeom>
                <a:avLst/>
                <a:gdLst/>
                <a:ahLst/>
                <a:cxnLst>
                  <a:cxn ang="0">
                    <a:pos x="40" y="15"/>
                  </a:cxn>
                  <a:cxn ang="0">
                    <a:pos x="60" y="58"/>
                  </a:cxn>
                  <a:cxn ang="0">
                    <a:pos x="26" y="150"/>
                  </a:cxn>
                  <a:cxn ang="0">
                    <a:pos x="5" y="105"/>
                  </a:cxn>
                  <a:cxn ang="0">
                    <a:pos x="40" y="15"/>
                  </a:cxn>
                  <a:cxn ang="0">
                    <a:pos x="39" y="28"/>
                  </a:cxn>
                  <a:cxn ang="0">
                    <a:pos x="16" y="96"/>
                  </a:cxn>
                  <a:cxn ang="0">
                    <a:pos x="27" y="136"/>
                  </a:cxn>
                  <a:cxn ang="0">
                    <a:pos x="49" y="68"/>
                  </a:cxn>
                  <a:cxn ang="0">
                    <a:pos x="39" y="28"/>
                  </a:cxn>
                </a:cxnLst>
                <a:rect l="0" t="0" r="r" b="b"/>
                <a:pathLst>
                  <a:path w="66" h="165">
                    <a:moveTo>
                      <a:pt x="40" y="15"/>
                    </a:moveTo>
                    <a:cubicBezTo>
                      <a:pt x="57" y="0"/>
                      <a:pt x="66" y="14"/>
                      <a:pt x="60" y="58"/>
                    </a:cubicBezTo>
                    <a:cubicBezTo>
                      <a:pt x="55" y="102"/>
                      <a:pt x="42" y="136"/>
                      <a:pt x="26" y="150"/>
                    </a:cubicBezTo>
                    <a:cubicBezTo>
                      <a:pt x="7" y="165"/>
                      <a:pt x="0" y="150"/>
                      <a:pt x="5" y="105"/>
                    </a:cubicBezTo>
                    <a:cubicBezTo>
                      <a:pt x="10" y="63"/>
                      <a:pt x="23" y="30"/>
                      <a:pt x="40" y="15"/>
                    </a:cubicBezTo>
                    <a:close/>
                    <a:moveTo>
                      <a:pt x="39" y="28"/>
                    </a:moveTo>
                    <a:cubicBezTo>
                      <a:pt x="28" y="38"/>
                      <a:pt x="20" y="64"/>
                      <a:pt x="16" y="96"/>
                    </a:cubicBezTo>
                    <a:cubicBezTo>
                      <a:pt x="12" y="130"/>
                      <a:pt x="15" y="146"/>
                      <a:pt x="27" y="136"/>
                    </a:cubicBezTo>
                    <a:cubicBezTo>
                      <a:pt x="37" y="128"/>
                      <a:pt x="45" y="103"/>
                      <a:pt x="49" y="68"/>
                    </a:cubicBezTo>
                    <a:cubicBezTo>
                      <a:pt x="54" y="32"/>
                      <a:pt x="49" y="19"/>
                      <a:pt x="39" y="2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48"/>
              <p:cNvSpPr>
                <a:spLocks/>
              </p:cNvSpPr>
              <p:nvPr/>
            </p:nvSpPr>
            <p:spPr bwMode="auto">
              <a:xfrm>
                <a:off x="4518" y="2104"/>
                <a:ext cx="80" cy="275"/>
              </a:xfrm>
              <a:custGeom>
                <a:avLst/>
                <a:gdLst/>
                <a:ahLst/>
                <a:cxnLst>
                  <a:cxn ang="0">
                    <a:pos x="21" y="257"/>
                  </a:cxn>
                  <a:cxn ang="0">
                    <a:pos x="0" y="275"/>
                  </a:cxn>
                  <a:cxn ang="0">
                    <a:pos x="29" y="16"/>
                  </a:cxn>
                  <a:cxn ang="0">
                    <a:pos x="49" y="0"/>
                  </a:cxn>
                  <a:cxn ang="0">
                    <a:pos x="80" y="2"/>
                  </a:cxn>
                  <a:cxn ang="0">
                    <a:pos x="72" y="31"/>
                  </a:cxn>
                  <a:cxn ang="0">
                    <a:pos x="47" y="29"/>
                  </a:cxn>
                  <a:cxn ang="0">
                    <a:pos x="47" y="31"/>
                  </a:cxn>
                  <a:cxn ang="0">
                    <a:pos x="21" y="257"/>
                  </a:cxn>
                </a:cxnLst>
                <a:rect l="0" t="0" r="r" b="b"/>
                <a:pathLst>
                  <a:path w="80" h="275">
                    <a:moveTo>
                      <a:pt x="21" y="257"/>
                    </a:moveTo>
                    <a:lnTo>
                      <a:pt x="0" y="275"/>
                    </a:lnTo>
                    <a:lnTo>
                      <a:pt x="29" y="16"/>
                    </a:lnTo>
                    <a:lnTo>
                      <a:pt x="49" y="0"/>
                    </a:lnTo>
                    <a:lnTo>
                      <a:pt x="80" y="2"/>
                    </a:lnTo>
                    <a:lnTo>
                      <a:pt x="72" y="31"/>
                    </a:lnTo>
                    <a:lnTo>
                      <a:pt x="47" y="29"/>
                    </a:lnTo>
                    <a:lnTo>
                      <a:pt x="47" y="31"/>
                    </a:lnTo>
                    <a:lnTo>
                      <a:pt x="2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49"/>
              <p:cNvSpPr>
                <a:spLocks noEditPoints="1"/>
              </p:cNvSpPr>
              <p:nvPr/>
            </p:nvSpPr>
            <p:spPr bwMode="auto">
              <a:xfrm>
                <a:off x="4353" y="2181"/>
                <a:ext cx="131" cy="320"/>
              </a:xfrm>
              <a:custGeom>
                <a:avLst/>
                <a:gdLst/>
                <a:ahLst/>
                <a:cxnLst>
                  <a:cxn ang="0">
                    <a:pos x="41" y="14"/>
                  </a:cxn>
                  <a:cxn ang="0">
                    <a:pos x="62" y="59"/>
                  </a:cxn>
                  <a:cxn ang="0">
                    <a:pos x="27" y="149"/>
                  </a:cxn>
                  <a:cxn ang="0">
                    <a:pos x="6" y="102"/>
                  </a:cxn>
                  <a:cxn ang="0">
                    <a:pos x="41" y="14"/>
                  </a:cxn>
                  <a:cxn ang="0">
                    <a:pos x="40" y="27"/>
                  </a:cxn>
                  <a:cxn ang="0">
                    <a:pos x="17" y="94"/>
                  </a:cxn>
                  <a:cxn ang="0">
                    <a:pos x="28" y="135"/>
                  </a:cxn>
                  <a:cxn ang="0">
                    <a:pos x="51" y="68"/>
                  </a:cxn>
                  <a:cxn ang="0">
                    <a:pos x="40" y="27"/>
                  </a:cxn>
                </a:cxnLst>
                <a:rect l="0" t="0" r="r" b="b"/>
                <a:pathLst>
                  <a:path w="67" h="163">
                    <a:moveTo>
                      <a:pt x="41" y="14"/>
                    </a:moveTo>
                    <a:cubicBezTo>
                      <a:pt x="58" y="0"/>
                      <a:pt x="67" y="15"/>
                      <a:pt x="62" y="59"/>
                    </a:cubicBezTo>
                    <a:cubicBezTo>
                      <a:pt x="57" y="103"/>
                      <a:pt x="43" y="136"/>
                      <a:pt x="27" y="149"/>
                    </a:cubicBezTo>
                    <a:cubicBezTo>
                      <a:pt x="8" y="163"/>
                      <a:pt x="0" y="147"/>
                      <a:pt x="6" y="102"/>
                    </a:cubicBezTo>
                    <a:cubicBezTo>
                      <a:pt x="11" y="60"/>
                      <a:pt x="23" y="27"/>
                      <a:pt x="41" y="14"/>
                    </a:cubicBezTo>
                    <a:close/>
                    <a:moveTo>
                      <a:pt x="40" y="27"/>
                    </a:moveTo>
                    <a:cubicBezTo>
                      <a:pt x="28" y="36"/>
                      <a:pt x="21" y="62"/>
                      <a:pt x="17" y="94"/>
                    </a:cubicBezTo>
                    <a:cubicBezTo>
                      <a:pt x="13" y="128"/>
                      <a:pt x="16" y="145"/>
                      <a:pt x="28" y="135"/>
                    </a:cubicBezTo>
                    <a:cubicBezTo>
                      <a:pt x="38" y="127"/>
                      <a:pt x="47" y="103"/>
                      <a:pt x="51" y="68"/>
                    </a:cubicBezTo>
                    <a:cubicBezTo>
                      <a:pt x="55" y="32"/>
                      <a:pt x="50" y="19"/>
                      <a:pt x="40" y="2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50"/>
              <p:cNvSpPr>
                <a:spLocks/>
              </p:cNvSpPr>
              <p:nvPr/>
            </p:nvSpPr>
            <p:spPr bwMode="auto">
              <a:xfrm>
                <a:off x="4258" y="2308"/>
                <a:ext cx="81" cy="275"/>
              </a:xfrm>
              <a:custGeom>
                <a:avLst/>
                <a:gdLst/>
                <a:ahLst/>
                <a:cxnLst>
                  <a:cxn ang="0">
                    <a:pos x="22" y="258"/>
                  </a:cxn>
                  <a:cxn ang="0">
                    <a:pos x="0" y="275"/>
                  </a:cxn>
                  <a:cxn ang="0">
                    <a:pos x="30" y="16"/>
                  </a:cxn>
                  <a:cxn ang="0">
                    <a:pos x="49" y="0"/>
                  </a:cxn>
                  <a:cxn ang="0">
                    <a:pos x="81" y="4"/>
                  </a:cxn>
                  <a:cxn ang="0">
                    <a:pos x="73" y="34"/>
                  </a:cxn>
                  <a:cxn ang="0">
                    <a:pos x="47" y="32"/>
                  </a:cxn>
                  <a:cxn ang="0">
                    <a:pos x="47" y="32"/>
                  </a:cxn>
                  <a:cxn ang="0">
                    <a:pos x="22" y="258"/>
                  </a:cxn>
                </a:cxnLst>
                <a:rect l="0" t="0" r="r" b="b"/>
                <a:pathLst>
                  <a:path w="81" h="275">
                    <a:moveTo>
                      <a:pt x="22" y="258"/>
                    </a:moveTo>
                    <a:lnTo>
                      <a:pt x="0" y="275"/>
                    </a:lnTo>
                    <a:lnTo>
                      <a:pt x="30" y="16"/>
                    </a:lnTo>
                    <a:lnTo>
                      <a:pt x="49" y="0"/>
                    </a:lnTo>
                    <a:lnTo>
                      <a:pt x="81" y="4"/>
                    </a:lnTo>
                    <a:lnTo>
                      <a:pt x="73" y="34"/>
                    </a:lnTo>
                    <a:lnTo>
                      <a:pt x="47" y="32"/>
                    </a:lnTo>
                    <a:lnTo>
                      <a:pt x="47" y="32"/>
                    </a:lnTo>
                    <a:lnTo>
                      <a:pt x="22"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51"/>
              <p:cNvSpPr>
                <a:spLocks noEditPoints="1"/>
              </p:cNvSpPr>
              <p:nvPr/>
            </p:nvSpPr>
            <p:spPr bwMode="auto">
              <a:xfrm>
                <a:off x="4091" y="2381"/>
                <a:ext cx="134" cy="316"/>
              </a:xfrm>
              <a:custGeom>
                <a:avLst/>
                <a:gdLst/>
                <a:ahLst/>
                <a:cxnLst>
                  <a:cxn ang="0">
                    <a:pos x="41" y="12"/>
                  </a:cxn>
                  <a:cxn ang="0">
                    <a:pos x="63" y="59"/>
                  </a:cxn>
                  <a:cxn ang="0">
                    <a:pos x="27" y="148"/>
                  </a:cxn>
                  <a:cxn ang="0">
                    <a:pos x="5" y="100"/>
                  </a:cxn>
                  <a:cxn ang="0">
                    <a:pos x="41" y="12"/>
                  </a:cxn>
                  <a:cxn ang="0">
                    <a:pos x="40" y="26"/>
                  </a:cxn>
                  <a:cxn ang="0">
                    <a:pos x="17" y="92"/>
                  </a:cxn>
                  <a:cxn ang="0">
                    <a:pos x="28" y="134"/>
                  </a:cxn>
                  <a:cxn ang="0">
                    <a:pos x="51" y="68"/>
                  </a:cxn>
                  <a:cxn ang="0">
                    <a:pos x="40" y="26"/>
                  </a:cxn>
                </a:cxnLst>
                <a:rect l="0" t="0" r="r" b="b"/>
                <a:pathLst>
                  <a:path w="68" h="161">
                    <a:moveTo>
                      <a:pt x="41" y="12"/>
                    </a:moveTo>
                    <a:cubicBezTo>
                      <a:pt x="58" y="0"/>
                      <a:pt x="68" y="15"/>
                      <a:pt x="63" y="59"/>
                    </a:cubicBezTo>
                    <a:cubicBezTo>
                      <a:pt x="57" y="103"/>
                      <a:pt x="43" y="136"/>
                      <a:pt x="27" y="148"/>
                    </a:cubicBezTo>
                    <a:cubicBezTo>
                      <a:pt x="8" y="161"/>
                      <a:pt x="0" y="144"/>
                      <a:pt x="5" y="100"/>
                    </a:cubicBezTo>
                    <a:cubicBezTo>
                      <a:pt x="10" y="58"/>
                      <a:pt x="23" y="25"/>
                      <a:pt x="41" y="12"/>
                    </a:cubicBezTo>
                    <a:close/>
                    <a:moveTo>
                      <a:pt x="40" y="26"/>
                    </a:moveTo>
                    <a:cubicBezTo>
                      <a:pt x="28" y="34"/>
                      <a:pt x="20" y="59"/>
                      <a:pt x="17" y="92"/>
                    </a:cubicBezTo>
                    <a:cubicBezTo>
                      <a:pt x="13" y="126"/>
                      <a:pt x="16" y="143"/>
                      <a:pt x="28" y="134"/>
                    </a:cubicBezTo>
                    <a:cubicBezTo>
                      <a:pt x="38" y="127"/>
                      <a:pt x="47" y="102"/>
                      <a:pt x="51" y="68"/>
                    </a:cubicBezTo>
                    <a:cubicBezTo>
                      <a:pt x="55" y="32"/>
                      <a:pt x="50" y="18"/>
                      <a:pt x="40" y="2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52"/>
              <p:cNvSpPr>
                <a:spLocks/>
              </p:cNvSpPr>
              <p:nvPr/>
            </p:nvSpPr>
            <p:spPr bwMode="auto">
              <a:xfrm>
                <a:off x="3993" y="2501"/>
                <a:ext cx="83" cy="273"/>
              </a:xfrm>
              <a:custGeom>
                <a:avLst/>
                <a:gdLst/>
                <a:ahLst/>
                <a:cxnLst>
                  <a:cxn ang="0">
                    <a:pos x="24" y="257"/>
                  </a:cxn>
                  <a:cxn ang="0">
                    <a:pos x="0" y="273"/>
                  </a:cxn>
                  <a:cxn ang="0">
                    <a:pos x="32" y="14"/>
                  </a:cxn>
                  <a:cxn ang="0">
                    <a:pos x="51" y="0"/>
                  </a:cxn>
                  <a:cxn ang="0">
                    <a:pos x="83" y="4"/>
                  </a:cxn>
                  <a:cxn ang="0">
                    <a:pos x="77" y="35"/>
                  </a:cxn>
                  <a:cxn ang="0">
                    <a:pos x="49" y="31"/>
                  </a:cxn>
                  <a:cxn ang="0">
                    <a:pos x="49" y="31"/>
                  </a:cxn>
                  <a:cxn ang="0">
                    <a:pos x="24" y="257"/>
                  </a:cxn>
                </a:cxnLst>
                <a:rect l="0" t="0" r="r" b="b"/>
                <a:pathLst>
                  <a:path w="83" h="273">
                    <a:moveTo>
                      <a:pt x="24" y="257"/>
                    </a:moveTo>
                    <a:lnTo>
                      <a:pt x="0" y="273"/>
                    </a:lnTo>
                    <a:lnTo>
                      <a:pt x="32" y="14"/>
                    </a:lnTo>
                    <a:lnTo>
                      <a:pt x="51" y="0"/>
                    </a:lnTo>
                    <a:lnTo>
                      <a:pt x="83" y="4"/>
                    </a:lnTo>
                    <a:lnTo>
                      <a:pt x="77" y="35"/>
                    </a:lnTo>
                    <a:lnTo>
                      <a:pt x="49" y="31"/>
                    </a:lnTo>
                    <a:lnTo>
                      <a:pt x="49" y="31"/>
                    </a:lnTo>
                    <a:lnTo>
                      <a:pt x="24"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53"/>
              <p:cNvSpPr>
                <a:spLocks noEditPoints="1"/>
              </p:cNvSpPr>
              <p:nvPr/>
            </p:nvSpPr>
            <p:spPr bwMode="auto">
              <a:xfrm>
                <a:off x="3826" y="2568"/>
                <a:ext cx="134" cy="314"/>
              </a:xfrm>
              <a:custGeom>
                <a:avLst/>
                <a:gdLst/>
                <a:ahLst/>
                <a:cxnLst>
                  <a:cxn ang="0">
                    <a:pos x="41" y="12"/>
                  </a:cxn>
                  <a:cxn ang="0">
                    <a:pos x="63" y="60"/>
                  </a:cxn>
                  <a:cxn ang="0">
                    <a:pos x="27" y="147"/>
                  </a:cxn>
                  <a:cxn ang="0">
                    <a:pos x="5" y="98"/>
                  </a:cxn>
                  <a:cxn ang="0">
                    <a:pos x="41" y="12"/>
                  </a:cxn>
                  <a:cxn ang="0">
                    <a:pos x="40" y="25"/>
                  </a:cxn>
                  <a:cxn ang="0">
                    <a:pos x="16" y="91"/>
                  </a:cxn>
                  <a:cxn ang="0">
                    <a:pos x="28" y="134"/>
                  </a:cxn>
                  <a:cxn ang="0">
                    <a:pos x="51" y="68"/>
                  </a:cxn>
                  <a:cxn ang="0">
                    <a:pos x="40" y="25"/>
                  </a:cxn>
                </a:cxnLst>
                <a:rect l="0" t="0" r="r" b="b"/>
                <a:pathLst>
                  <a:path w="68" h="160">
                    <a:moveTo>
                      <a:pt x="41" y="12"/>
                    </a:moveTo>
                    <a:cubicBezTo>
                      <a:pt x="58" y="0"/>
                      <a:pt x="68" y="16"/>
                      <a:pt x="63" y="60"/>
                    </a:cubicBezTo>
                    <a:cubicBezTo>
                      <a:pt x="58" y="104"/>
                      <a:pt x="43" y="136"/>
                      <a:pt x="27" y="147"/>
                    </a:cubicBezTo>
                    <a:cubicBezTo>
                      <a:pt x="8" y="160"/>
                      <a:pt x="0" y="142"/>
                      <a:pt x="5" y="98"/>
                    </a:cubicBezTo>
                    <a:cubicBezTo>
                      <a:pt x="10" y="55"/>
                      <a:pt x="23" y="24"/>
                      <a:pt x="41" y="12"/>
                    </a:cubicBezTo>
                    <a:close/>
                    <a:moveTo>
                      <a:pt x="40" y="25"/>
                    </a:moveTo>
                    <a:cubicBezTo>
                      <a:pt x="28" y="33"/>
                      <a:pt x="20" y="58"/>
                      <a:pt x="16" y="91"/>
                    </a:cubicBezTo>
                    <a:cubicBezTo>
                      <a:pt x="13" y="124"/>
                      <a:pt x="16" y="142"/>
                      <a:pt x="28" y="134"/>
                    </a:cubicBezTo>
                    <a:cubicBezTo>
                      <a:pt x="38" y="127"/>
                      <a:pt x="47" y="103"/>
                      <a:pt x="51" y="68"/>
                    </a:cubicBezTo>
                    <a:cubicBezTo>
                      <a:pt x="55" y="32"/>
                      <a:pt x="50" y="18"/>
                      <a:pt x="4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54"/>
              <p:cNvSpPr>
                <a:spLocks/>
              </p:cNvSpPr>
              <p:nvPr/>
            </p:nvSpPr>
            <p:spPr bwMode="auto">
              <a:xfrm>
                <a:off x="3728" y="2680"/>
                <a:ext cx="82" cy="271"/>
              </a:xfrm>
              <a:custGeom>
                <a:avLst/>
                <a:gdLst/>
                <a:ahLst/>
                <a:cxnLst>
                  <a:cxn ang="0">
                    <a:pos x="22" y="257"/>
                  </a:cxn>
                  <a:cxn ang="0">
                    <a:pos x="0" y="271"/>
                  </a:cxn>
                  <a:cxn ang="0">
                    <a:pos x="29" y="11"/>
                  </a:cxn>
                  <a:cxn ang="0">
                    <a:pos x="49" y="0"/>
                  </a:cxn>
                  <a:cxn ang="0">
                    <a:pos x="82" y="6"/>
                  </a:cxn>
                  <a:cxn ang="0">
                    <a:pos x="75" y="37"/>
                  </a:cxn>
                  <a:cxn ang="0">
                    <a:pos x="49" y="31"/>
                  </a:cxn>
                  <a:cxn ang="0">
                    <a:pos x="47" y="31"/>
                  </a:cxn>
                  <a:cxn ang="0">
                    <a:pos x="22" y="257"/>
                  </a:cxn>
                </a:cxnLst>
                <a:rect l="0" t="0" r="r" b="b"/>
                <a:pathLst>
                  <a:path w="82" h="271">
                    <a:moveTo>
                      <a:pt x="22" y="257"/>
                    </a:moveTo>
                    <a:lnTo>
                      <a:pt x="0" y="271"/>
                    </a:lnTo>
                    <a:lnTo>
                      <a:pt x="29" y="11"/>
                    </a:lnTo>
                    <a:lnTo>
                      <a:pt x="49" y="0"/>
                    </a:lnTo>
                    <a:lnTo>
                      <a:pt x="82" y="6"/>
                    </a:lnTo>
                    <a:lnTo>
                      <a:pt x="75" y="37"/>
                    </a:lnTo>
                    <a:lnTo>
                      <a:pt x="49" y="31"/>
                    </a:lnTo>
                    <a:lnTo>
                      <a:pt x="47" y="31"/>
                    </a:lnTo>
                    <a:lnTo>
                      <a:pt x="22"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5"/>
              <p:cNvSpPr>
                <a:spLocks noEditPoints="1"/>
              </p:cNvSpPr>
              <p:nvPr/>
            </p:nvSpPr>
            <p:spPr bwMode="auto">
              <a:xfrm>
                <a:off x="3557" y="2739"/>
                <a:ext cx="136" cy="308"/>
              </a:xfrm>
              <a:custGeom>
                <a:avLst/>
                <a:gdLst/>
                <a:ahLst/>
                <a:cxnLst>
                  <a:cxn ang="0">
                    <a:pos x="42" y="10"/>
                  </a:cxn>
                  <a:cxn ang="0">
                    <a:pos x="64" y="61"/>
                  </a:cxn>
                  <a:cxn ang="0">
                    <a:pos x="28" y="146"/>
                  </a:cxn>
                  <a:cxn ang="0">
                    <a:pos x="6" y="93"/>
                  </a:cxn>
                  <a:cxn ang="0">
                    <a:pos x="42" y="10"/>
                  </a:cxn>
                  <a:cxn ang="0">
                    <a:pos x="41" y="23"/>
                  </a:cxn>
                  <a:cxn ang="0">
                    <a:pos x="17" y="87"/>
                  </a:cxn>
                  <a:cxn ang="0">
                    <a:pos x="29" y="132"/>
                  </a:cxn>
                  <a:cxn ang="0">
                    <a:pos x="52" y="68"/>
                  </a:cxn>
                  <a:cxn ang="0">
                    <a:pos x="41" y="23"/>
                  </a:cxn>
                </a:cxnLst>
                <a:rect l="0" t="0" r="r" b="b"/>
                <a:pathLst>
                  <a:path w="69" h="157">
                    <a:moveTo>
                      <a:pt x="42" y="10"/>
                    </a:moveTo>
                    <a:cubicBezTo>
                      <a:pt x="60" y="0"/>
                      <a:pt x="69" y="17"/>
                      <a:pt x="64" y="61"/>
                    </a:cubicBezTo>
                    <a:cubicBezTo>
                      <a:pt x="59" y="105"/>
                      <a:pt x="45" y="136"/>
                      <a:pt x="28" y="146"/>
                    </a:cubicBezTo>
                    <a:cubicBezTo>
                      <a:pt x="8" y="157"/>
                      <a:pt x="0" y="138"/>
                      <a:pt x="6" y="93"/>
                    </a:cubicBezTo>
                    <a:cubicBezTo>
                      <a:pt x="10" y="51"/>
                      <a:pt x="24" y="21"/>
                      <a:pt x="42" y="10"/>
                    </a:cubicBezTo>
                    <a:close/>
                    <a:moveTo>
                      <a:pt x="41" y="23"/>
                    </a:moveTo>
                    <a:cubicBezTo>
                      <a:pt x="29" y="30"/>
                      <a:pt x="21" y="55"/>
                      <a:pt x="17" y="87"/>
                    </a:cubicBezTo>
                    <a:cubicBezTo>
                      <a:pt x="13" y="121"/>
                      <a:pt x="17" y="139"/>
                      <a:pt x="29" y="132"/>
                    </a:cubicBezTo>
                    <a:cubicBezTo>
                      <a:pt x="39" y="126"/>
                      <a:pt x="48" y="103"/>
                      <a:pt x="52" y="68"/>
                    </a:cubicBezTo>
                    <a:cubicBezTo>
                      <a:pt x="57" y="32"/>
                      <a:pt x="51" y="18"/>
                      <a:pt x="4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56"/>
              <p:cNvSpPr>
                <a:spLocks/>
              </p:cNvSpPr>
              <p:nvPr/>
            </p:nvSpPr>
            <p:spPr bwMode="auto">
              <a:xfrm>
                <a:off x="3459" y="2835"/>
                <a:ext cx="84" cy="269"/>
              </a:xfrm>
              <a:custGeom>
                <a:avLst/>
                <a:gdLst/>
                <a:ahLst/>
                <a:cxnLst>
                  <a:cxn ang="0">
                    <a:pos x="21" y="257"/>
                  </a:cxn>
                  <a:cxn ang="0">
                    <a:pos x="0" y="269"/>
                  </a:cxn>
                  <a:cxn ang="0">
                    <a:pos x="29" y="10"/>
                  </a:cxn>
                  <a:cxn ang="0">
                    <a:pos x="49" y="0"/>
                  </a:cxn>
                  <a:cxn ang="0">
                    <a:pos x="84" y="10"/>
                  </a:cxn>
                  <a:cxn ang="0">
                    <a:pos x="76" y="39"/>
                  </a:cxn>
                  <a:cxn ang="0">
                    <a:pos x="49" y="31"/>
                  </a:cxn>
                  <a:cxn ang="0">
                    <a:pos x="49" y="31"/>
                  </a:cxn>
                  <a:cxn ang="0">
                    <a:pos x="21" y="257"/>
                  </a:cxn>
                </a:cxnLst>
                <a:rect l="0" t="0" r="r" b="b"/>
                <a:pathLst>
                  <a:path w="84" h="269">
                    <a:moveTo>
                      <a:pt x="21" y="257"/>
                    </a:moveTo>
                    <a:lnTo>
                      <a:pt x="0" y="269"/>
                    </a:lnTo>
                    <a:lnTo>
                      <a:pt x="29" y="10"/>
                    </a:lnTo>
                    <a:lnTo>
                      <a:pt x="49" y="0"/>
                    </a:lnTo>
                    <a:lnTo>
                      <a:pt x="84" y="10"/>
                    </a:lnTo>
                    <a:lnTo>
                      <a:pt x="76" y="39"/>
                    </a:lnTo>
                    <a:lnTo>
                      <a:pt x="49" y="31"/>
                    </a:lnTo>
                    <a:lnTo>
                      <a:pt x="49" y="31"/>
                    </a:lnTo>
                    <a:lnTo>
                      <a:pt x="2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57"/>
              <p:cNvSpPr>
                <a:spLocks noEditPoints="1"/>
              </p:cNvSpPr>
              <p:nvPr/>
            </p:nvSpPr>
            <p:spPr bwMode="auto">
              <a:xfrm>
                <a:off x="3288" y="2884"/>
                <a:ext cx="136" cy="302"/>
              </a:xfrm>
              <a:custGeom>
                <a:avLst/>
                <a:gdLst/>
                <a:ahLst/>
                <a:cxnLst>
                  <a:cxn ang="0">
                    <a:pos x="42" y="9"/>
                  </a:cxn>
                  <a:cxn ang="0">
                    <a:pos x="64" y="63"/>
                  </a:cxn>
                  <a:cxn ang="0">
                    <a:pos x="28" y="145"/>
                  </a:cxn>
                  <a:cxn ang="0">
                    <a:pos x="5" y="90"/>
                  </a:cxn>
                  <a:cxn ang="0">
                    <a:pos x="42" y="9"/>
                  </a:cxn>
                  <a:cxn ang="0">
                    <a:pos x="41" y="23"/>
                  </a:cxn>
                  <a:cxn ang="0">
                    <a:pos x="17" y="85"/>
                  </a:cxn>
                  <a:cxn ang="0">
                    <a:pos x="29" y="131"/>
                  </a:cxn>
                  <a:cxn ang="0">
                    <a:pos x="52" y="69"/>
                  </a:cxn>
                  <a:cxn ang="0">
                    <a:pos x="41" y="23"/>
                  </a:cxn>
                </a:cxnLst>
                <a:rect l="0" t="0" r="r" b="b"/>
                <a:pathLst>
                  <a:path w="69" h="154">
                    <a:moveTo>
                      <a:pt x="42" y="9"/>
                    </a:moveTo>
                    <a:cubicBezTo>
                      <a:pt x="60" y="0"/>
                      <a:pt x="69" y="18"/>
                      <a:pt x="64" y="63"/>
                    </a:cubicBezTo>
                    <a:cubicBezTo>
                      <a:pt x="59" y="106"/>
                      <a:pt x="45" y="136"/>
                      <a:pt x="28" y="145"/>
                    </a:cubicBezTo>
                    <a:cubicBezTo>
                      <a:pt x="8" y="154"/>
                      <a:pt x="0" y="135"/>
                      <a:pt x="5" y="90"/>
                    </a:cubicBezTo>
                    <a:cubicBezTo>
                      <a:pt x="10" y="48"/>
                      <a:pt x="24" y="18"/>
                      <a:pt x="42" y="9"/>
                    </a:cubicBezTo>
                    <a:close/>
                    <a:moveTo>
                      <a:pt x="41" y="23"/>
                    </a:moveTo>
                    <a:cubicBezTo>
                      <a:pt x="29" y="29"/>
                      <a:pt x="21" y="53"/>
                      <a:pt x="17" y="85"/>
                    </a:cubicBezTo>
                    <a:cubicBezTo>
                      <a:pt x="13" y="119"/>
                      <a:pt x="17" y="137"/>
                      <a:pt x="29" y="131"/>
                    </a:cubicBezTo>
                    <a:cubicBezTo>
                      <a:pt x="39" y="126"/>
                      <a:pt x="48" y="103"/>
                      <a:pt x="52" y="69"/>
                    </a:cubicBezTo>
                    <a:cubicBezTo>
                      <a:pt x="57" y="33"/>
                      <a:pt x="51" y="18"/>
                      <a:pt x="41" y="2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58"/>
              <p:cNvSpPr>
                <a:spLocks noEditPoints="1"/>
              </p:cNvSpPr>
              <p:nvPr/>
            </p:nvSpPr>
            <p:spPr bwMode="auto">
              <a:xfrm>
                <a:off x="3154" y="2951"/>
                <a:ext cx="136" cy="300"/>
              </a:xfrm>
              <a:custGeom>
                <a:avLst/>
                <a:gdLst/>
                <a:ahLst/>
                <a:cxnLst>
                  <a:cxn ang="0">
                    <a:pos x="41" y="8"/>
                  </a:cxn>
                  <a:cxn ang="0">
                    <a:pos x="64" y="63"/>
                  </a:cxn>
                  <a:cxn ang="0">
                    <a:pos x="27" y="144"/>
                  </a:cxn>
                  <a:cxn ang="0">
                    <a:pos x="5" y="89"/>
                  </a:cxn>
                  <a:cxn ang="0">
                    <a:pos x="41" y="8"/>
                  </a:cxn>
                  <a:cxn ang="0">
                    <a:pos x="40" y="22"/>
                  </a:cxn>
                  <a:cxn ang="0">
                    <a:pos x="17" y="84"/>
                  </a:cxn>
                  <a:cxn ang="0">
                    <a:pos x="28" y="131"/>
                  </a:cxn>
                  <a:cxn ang="0">
                    <a:pos x="52" y="69"/>
                  </a:cxn>
                  <a:cxn ang="0">
                    <a:pos x="40" y="22"/>
                  </a:cxn>
                </a:cxnLst>
                <a:rect l="0" t="0" r="r" b="b"/>
                <a:pathLst>
                  <a:path w="69" h="153">
                    <a:moveTo>
                      <a:pt x="41" y="8"/>
                    </a:moveTo>
                    <a:cubicBezTo>
                      <a:pt x="59" y="0"/>
                      <a:pt x="69" y="19"/>
                      <a:pt x="64" y="63"/>
                    </a:cubicBezTo>
                    <a:cubicBezTo>
                      <a:pt x="58" y="107"/>
                      <a:pt x="44" y="136"/>
                      <a:pt x="27" y="144"/>
                    </a:cubicBezTo>
                    <a:cubicBezTo>
                      <a:pt x="8" y="153"/>
                      <a:pt x="0" y="134"/>
                      <a:pt x="5" y="89"/>
                    </a:cubicBezTo>
                    <a:cubicBezTo>
                      <a:pt x="10" y="47"/>
                      <a:pt x="23" y="17"/>
                      <a:pt x="41" y="8"/>
                    </a:cubicBezTo>
                    <a:close/>
                    <a:moveTo>
                      <a:pt x="40" y="22"/>
                    </a:moveTo>
                    <a:cubicBezTo>
                      <a:pt x="28" y="28"/>
                      <a:pt x="20" y="52"/>
                      <a:pt x="17" y="84"/>
                    </a:cubicBezTo>
                    <a:cubicBezTo>
                      <a:pt x="13" y="118"/>
                      <a:pt x="16" y="136"/>
                      <a:pt x="28" y="131"/>
                    </a:cubicBezTo>
                    <a:cubicBezTo>
                      <a:pt x="39" y="126"/>
                      <a:pt x="48" y="103"/>
                      <a:pt x="52" y="69"/>
                    </a:cubicBezTo>
                    <a:cubicBezTo>
                      <a:pt x="56" y="33"/>
                      <a:pt x="51" y="17"/>
                      <a:pt x="40" y="2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59"/>
              <p:cNvSpPr>
                <a:spLocks/>
              </p:cNvSpPr>
              <p:nvPr/>
            </p:nvSpPr>
            <p:spPr bwMode="auto">
              <a:xfrm>
                <a:off x="3054" y="3031"/>
                <a:ext cx="85" cy="267"/>
              </a:xfrm>
              <a:custGeom>
                <a:avLst/>
                <a:gdLst/>
                <a:ahLst/>
                <a:cxnLst>
                  <a:cxn ang="0">
                    <a:pos x="24" y="258"/>
                  </a:cxn>
                  <a:cxn ang="0">
                    <a:pos x="0" y="267"/>
                  </a:cxn>
                  <a:cxn ang="0">
                    <a:pos x="32" y="8"/>
                  </a:cxn>
                  <a:cxn ang="0">
                    <a:pos x="51" y="0"/>
                  </a:cxn>
                  <a:cxn ang="0">
                    <a:pos x="85" y="14"/>
                  </a:cxn>
                  <a:cxn ang="0">
                    <a:pos x="77" y="44"/>
                  </a:cxn>
                  <a:cxn ang="0">
                    <a:pos x="49" y="32"/>
                  </a:cxn>
                  <a:cxn ang="0">
                    <a:pos x="49" y="32"/>
                  </a:cxn>
                  <a:cxn ang="0">
                    <a:pos x="24" y="258"/>
                  </a:cxn>
                </a:cxnLst>
                <a:rect l="0" t="0" r="r" b="b"/>
                <a:pathLst>
                  <a:path w="85" h="267">
                    <a:moveTo>
                      <a:pt x="24" y="258"/>
                    </a:moveTo>
                    <a:lnTo>
                      <a:pt x="0" y="267"/>
                    </a:lnTo>
                    <a:lnTo>
                      <a:pt x="32" y="8"/>
                    </a:lnTo>
                    <a:lnTo>
                      <a:pt x="51" y="0"/>
                    </a:lnTo>
                    <a:lnTo>
                      <a:pt x="85" y="14"/>
                    </a:lnTo>
                    <a:lnTo>
                      <a:pt x="77" y="44"/>
                    </a:lnTo>
                    <a:lnTo>
                      <a:pt x="49" y="32"/>
                    </a:lnTo>
                    <a:lnTo>
                      <a:pt x="49" y="32"/>
                    </a:lnTo>
                    <a:lnTo>
                      <a:pt x="24" y="2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60"/>
              <p:cNvSpPr>
                <a:spLocks noEditPoints="1"/>
              </p:cNvSpPr>
              <p:nvPr/>
            </p:nvSpPr>
            <p:spPr bwMode="auto">
              <a:xfrm>
                <a:off x="2885" y="3073"/>
                <a:ext cx="136" cy="296"/>
              </a:xfrm>
              <a:custGeom>
                <a:avLst/>
                <a:gdLst/>
                <a:ahLst/>
                <a:cxnLst>
                  <a:cxn ang="0">
                    <a:pos x="42" y="7"/>
                  </a:cxn>
                  <a:cxn ang="0">
                    <a:pos x="64" y="63"/>
                  </a:cxn>
                  <a:cxn ang="0">
                    <a:pos x="27" y="143"/>
                  </a:cxn>
                  <a:cxn ang="0">
                    <a:pos x="5" y="85"/>
                  </a:cxn>
                  <a:cxn ang="0">
                    <a:pos x="42" y="7"/>
                  </a:cxn>
                  <a:cxn ang="0">
                    <a:pos x="41" y="20"/>
                  </a:cxn>
                  <a:cxn ang="0">
                    <a:pos x="17" y="81"/>
                  </a:cxn>
                  <a:cxn ang="0">
                    <a:pos x="28" y="129"/>
                  </a:cxn>
                  <a:cxn ang="0">
                    <a:pos x="52" y="68"/>
                  </a:cxn>
                  <a:cxn ang="0">
                    <a:pos x="41" y="20"/>
                  </a:cxn>
                </a:cxnLst>
                <a:rect l="0" t="0" r="r" b="b"/>
                <a:pathLst>
                  <a:path w="69" h="151">
                    <a:moveTo>
                      <a:pt x="42" y="7"/>
                    </a:moveTo>
                    <a:cubicBezTo>
                      <a:pt x="59" y="0"/>
                      <a:pt x="69" y="19"/>
                      <a:pt x="64" y="63"/>
                    </a:cubicBezTo>
                    <a:cubicBezTo>
                      <a:pt x="58" y="107"/>
                      <a:pt x="44" y="136"/>
                      <a:pt x="27" y="143"/>
                    </a:cubicBezTo>
                    <a:cubicBezTo>
                      <a:pt x="8" y="151"/>
                      <a:pt x="0" y="130"/>
                      <a:pt x="5" y="85"/>
                    </a:cubicBezTo>
                    <a:cubicBezTo>
                      <a:pt x="10" y="43"/>
                      <a:pt x="23" y="14"/>
                      <a:pt x="42" y="7"/>
                    </a:cubicBezTo>
                    <a:close/>
                    <a:moveTo>
                      <a:pt x="41" y="20"/>
                    </a:moveTo>
                    <a:cubicBezTo>
                      <a:pt x="29" y="25"/>
                      <a:pt x="21" y="49"/>
                      <a:pt x="17" y="81"/>
                    </a:cubicBezTo>
                    <a:cubicBezTo>
                      <a:pt x="13" y="115"/>
                      <a:pt x="16" y="134"/>
                      <a:pt x="28" y="129"/>
                    </a:cubicBezTo>
                    <a:cubicBezTo>
                      <a:pt x="39" y="125"/>
                      <a:pt x="48" y="102"/>
                      <a:pt x="52" y="68"/>
                    </a:cubicBezTo>
                    <a:cubicBezTo>
                      <a:pt x="56" y="32"/>
                      <a:pt x="51" y="16"/>
                      <a:pt x="41"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61"/>
              <p:cNvSpPr>
                <a:spLocks/>
              </p:cNvSpPr>
              <p:nvPr/>
            </p:nvSpPr>
            <p:spPr bwMode="auto">
              <a:xfrm>
                <a:off x="2787" y="3141"/>
                <a:ext cx="83" cy="267"/>
              </a:xfrm>
              <a:custGeom>
                <a:avLst/>
                <a:gdLst/>
                <a:ahLst/>
                <a:cxnLst>
                  <a:cxn ang="0">
                    <a:pos x="22" y="260"/>
                  </a:cxn>
                  <a:cxn ang="0">
                    <a:pos x="0" y="267"/>
                  </a:cxn>
                  <a:cxn ang="0">
                    <a:pos x="30" y="8"/>
                  </a:cxn>
                  <a:cxn ang="0">
                    <a:pos x="49" y="0"/>
                  </a:cxn>
                  <a:cxn ang="0">
                    <a:pos x="83" y="18"/>
                  </a:cxn>
                  <a:cxn ang="0">
                    <a:pos x="77" y="45"/>
                  </a:cxn>
                  <a:cxn ang="0">
                    <a:pos x="49" y="32"/>
                  </a:cxn>
                  <a:cxn ang="0">
                    <a:pos x="49" y="32"/>
                  </a:cxn>
                  <a:cxn ang="0">
                    <a:pos x="22" y="260"/>
                  </a:cxn>
                </a:cxnLst>
                <a:rect l="0" t="0" r="r" b="b"/>
                <a:pathLst>
                  <a:path w="83" h="267">
                    <a:moveTo>
                      <a:pt x="22" y="260"/>
                    </a:moveTo>
                    <a:lnTo>
                      <a:pt x="0" y="267"/>
                    </a:lnTo>
                    <a:lnTo>
                      <a:pt x="30" y="8"/>
                    </a:lnTo>
                    <a:lnTo>
                      <a:pt x="49" y="0"/>
                    </a:lnTo>
                    <a:lnTo>
                      <a:pt x="83" y="18"/>
                    </a:lnTo>
                    <a:lnTo>
                      <a:pt x="77" y="45"/>
                    </a:lnTo>
                    <a:lnTo>
                      <a:pt x="49" y="32"/>
                    </a:lnTo>
                    <a:lnTo>
                      <a:pt x="49" y="32"/>
                    </a:lnTo>
                    <a:lnTo>
                      <a:pt x="22" y="2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62"/>
              <p:cNvSpPr>
                <a:spLocks noEditPoints="1"/>
              </p:cNvSpPr>
              <p:nvPr/>
            </p:nvSpPr>
            <p:spPr bwMode="auto">
              <a:xfrm>
                <a:off x="2620" y="3175"/>
                <a:ext cx="134" cy="290"/>
              </a:xfrm>
              <a:custGeom>
                <a:avLst/>
                <a:gdLst/>
                <a:ahLst/>
                <a:cxnLst>
                  <a:cxn ang="0">
                    <a:pos x="41" y="6"/>
                  </a:cxn>
                  <a:cxn ang="0">
                    <a:pos x="63" y="65"/>
                  </a:cxn>
                  <a:cxn ang="0">
                    <a:pos x="26" y="142"/>
                  </a:cxn>
                  <a:cxn ang="0">
                    <a:pos x="5" y="82"/>
                  </a:cxn>
                  <a:cxn ang="0">
                    <a:pos x="41" y="6"/>
                  </a:cxn>
                  <a:cxn ang="0">
                    <a:pos x="40" y="20"/>
                  </a:cxn>
                  <a:cxn ang="0">
                    <a:pos x="16" y="79"/>
                  </a:cxn>
                  <a:cxn ang="0">
                    <a:pos x="27" y="128"/>
                  </a:cxn>
                  <a:cxn ang="0">
                    <a:pos x="51" y="69"/>
                  </a:cxn>
                  <a:cxn ang="0">
                    <a:pos x="40" y="20"/>
                  </a:cxn>
                </a:cxnLst>
                <a:rect l="0" t="0" r="r" b="b"/>
                <a:pathLst>
                  <a:path w="68" h="148">
                    <a:moveTo>
                      <a:pt x="41" y="6"/>
                    </a:moveTo>
                    <a:cubicBezTo>
                      <a:pt x="58" y="0"/>
                      <a:pt x="68" y="20"/>
                      <a:pt x="63" y="65"/>
                    </a:cubicBezTo>
                    <a:cubicBezTo>
                      <a:pt x="57" y="108"/>
                      <a:pt x="43" y="136"/>
                      <a:pt x="26" y="142"/>
                    </a:cubicBezTo>
                    <a:cubicBezTo>
                      <a:pt x="7" y="148"/>
                      <a:pt x="0" y="127"/>
                      <a:pt x="5" y="82"/>
                    </a:cubicBezTo>
                    <a:cubicBezTo>
                      <a:pt x="10" y="40"/>
                      <a:pt x="23" y="12"/>
                      <a:pt x="41" y="6"/>
                    </a:cubicBezTo>
                    <a:close/>
                    <a:moveTo>
                      <a:pt x="40" y="20"/>
                    </a:moveTo>
                    <a:cubicBezTo>
                      <a:pt x="28" y="24"/>
                      <a:pt x="20" y="47"/>
                      <a:pt x="16" y="79"/>
                    </a:cubicBezTo>
                    <a:cubicBezTo>
                      <a:pt x="12" y="113"/>
                      <a:pt x="16" y="132"/>
                      <a:pt x="27" y="128"/>
                    </a:cubicBezTo>
                    <a:cubicBezTo>
                      <a:pt x="38" y="125"/>
                      <a:pt x="47" y="103"/>
                      <a:pt x="51" y="69"/>
                    </a:cubicBezTo>
                    <a:cubicBezTo>
                      <a:pt x="55" y="33"/>
                      <a:pt x="50" y="16"/>
                      <a:pt x="40" y="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63"/>
              <p:cNvSpPr>
                <a:spLocks/>
              </p:cNvSpPr>
              <p:nvPr/>
            </p:nvSpPr>
            <p:spPr bwMode="auto">
              <a:xfrm>
                <a:off x="2522" y="3232"/>
                <a:ext cx="82" cy="263"/>
              </a:xfrm>
              <a:custGeom>
                <a:avLst/>
                <a:gdLst/>
                <a:ahLst/>
                <a:cxnLst>
                  <a:cxn ang="0">
                    <a:pos x="22" y="257"/>
                  </a:cxn>
                  <a:cxn ang="0">
                    <a:pos x="0" y="263"/>
                  </a:cxn>
                  <a:cxn ang="0">
                    <a:pos x="31" y="4"/>
                  </a:cxn>
                  <a:cxn ang="0">
                    <a:pos x="49" y="0"/>
                  </a:cxn>
                  <a:cxn ang="0">
                    <a:pos x="82" y="19"/>
                  </a:cxn>
                  <a:cxn ang="0">
                    <a:pos x="75" y="47"/>
                  </a:cxn>
                  <a:cxn ang="0">
                    <a:pos x="49" y="31"/>
                  </a:cxn>
                  <a:cxn ang="0">
                    <a:pos x="49" y="31"/>
                  </a:cxn>
                  <a:cxn ang="0">
                    <a:pos x="22" y="257"/>
                  </a:cxn>
                </a:cxnLst>
                <a:rect l="0" t="0" r="r" b="b"/>
                <a:pathLst>
                  <a:path w="82" h="263">
                    <a:moveTo>
                      <a:pt x="22" y="257"/>
                    </a:moveTo>
                    <a:lnTo>
                      <a:pt x="0" y="263"/>
                    </a:lnTo>
                    <a:lnTo>
                      <a:pt x="31" y="4"/>
                    </a:lnTo>
                    <a:lnTo>
                      <a:pt x="49" y="0"/>
                    </a:lnTo>
                    <a:lnTo>
                      <a:pt x="82" y="19"/>
                    </a:lnTo>
                    <a:lnTo>
                      <a:pt x="75" y="47"/>
                    </a:lnTo>
                    <a:lnTo>
                      <a:pt x="49" y="31"/>
                    </a:lnTo>
                    <a:lnTo>
                      <a:pt x="49" y="31"/>
                    </a:lnTo>
                    <a:lnTo>
                      <a:pt x="22"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64"/>
              <p:cNvSpPr>
                <a:spLocks noEditPoints="1"/>
              </p:cNvSpPr>
              <p:nvPr/>
            </p:nvSpPr>
            <p:spPr bwMode="auto">
              <a:xfrm>
                <a:off x="2359" y="3251"/>
                <a:ext cx="130" cy="281"/>
              </a:xfrm>
              <a:custGeom>
                <a:avLst/>
                <a:gdLst/>
                <a:ahLst/>
                <a:cxnLst>
                  <a:cxn ang="0">
                    <a:pos x="41" y="4"/>
                  </a:cxn>
                  <a:cxn ang="0">
                    <a:pos x="61" y="67"/>
                  </a:cxn>
                  <a:cxn ang="0">
                    <a:pos x="26" y="140"/>
                  </a:cxn>
                  <a:cxn ang="0">
                    <a:pos x="5" y="75"/>
                  </a:cxn>
                  <a:cxn ang="0">
                    <a:pos x="41" y="4"/>
                  </a:cxn>
                  <a:cxn ang="0">
                    <a:pos x="40" y="17"/>
                  </a:cxn>
                  <a:cxn ang="0">
                    <a:pos x="17" y="74"/>
                  </a:cxn>
                  <a:cxn ang="0">
                    <a:pos x="27" y="126"/>
                  </a:cxn>
                  <a:cxn ang="0">
                    <a:pos x="50" y="69"/>
                  </a:cxn>
                  <a:cxn ang="0">
                    <a:pos x="40" y="17"/>
                  </a:cxn>
                </a:cxnLst>
                <a:rect l="0" t="0" r="r" b="b"/>
                <a:pathLst>
                  <a:path w="66" h="143">
                    <a:moveTo>
                      <a:pt x="41" y="4"/>
                    </a:moveTo>
                    <a:cubicBezTo>
                      <a:pt x="57" y="0"/>
                      <a:pt x="66" y="23"/>
                      <a:pt x="61" y="67"/>
                    </a:cubicBezTo>
                    <a:cubicBezTo>
                      <a:pt x="56" y="111"/>
                      <a:pt x="42" y="137"/>
                      <a:pt x="26" y="140"/>
                    </a:cubicBezTo>
                    <a:cubicBezTo>
                      <a:pt x="8" y="143"/>
                      <a:pt x="0" y="120"/>
                      <a:pt x="5" y="75"/>
                    </a:cubicBezTo>
                    <a:cubicBezTo>
                      <a:pt x="10" y="33"/>
                      <a:pt x="23" y="7"/>
                      <a:pt x="41" y="4"/>
                    </a:cubicBezTo>
                    <a:close/>
                    <a:moveTo>
                      <a:pt x="40" y="17"/>
                    </a:moveTo>
                    <a:cubicBezTo>
                      <a:pt x="28" y="19"/>
                      <a:pt x="20" y="42"/>
                      <a:pt x="17" y="74"/>
                    </a:cubicBezTo>
                    <a:cubicBezTo>
                      <a:pt x="13" y="108"/>
                      <a:pt x="16" y="128"/>
                      <a:pt x="27" y="126"/>
                    </a:cubicBezTo>
                    <a:cubicBezTo>
                      <a:pt x="37" y="124"/>
                      <a:pt x="46" y="103"/>
                      <a:pt x="50" y="69"/>
                    </a:cubicBezTo>
                    <a:cubicBezTo>
                      <a:pt x="54" y="33"/>
                      <a:pt x="49" y="15"/>
                      <a:pt x="4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65"/>
              <p:cNvSpPr>
                <a:spLocks/>
              </p:cNvSpPr>
              <p:nvPr/>
            </p:nvSpPr>
            <p:spPr bwMode="auto">
              <a:xfrm>
                <a:off x="2271" y="3273"/>
                <a:ext cx="76" cy="261"/>
              </a:xfrm>
              <a:custGeom>
                <a:avLst/>
                <a:gdLst/>
                <a:ahLst/>
                <a:cxnLst>
                  <a:cxn ang="0">
                    <a:pos x="19" y="261"/>
                  </a:cxn>
                  <a:cxn ang="0">
                    <a:pos x="0" y="259"/>
                  </a:cxn>
                  <a:cxn ang="0">
                    <a:pos x="29" y="0"/>
                  </a:cxn>
                  <a:cxn ang="0">
                    <a:pos x="47" y="2"/>
                  </a:cxn>
                  <a:cxn ang="0">
                    <a:pos x="76" y="33"/>
                  </a:cxn>
                  <a:cxn ang="0">
                    <a:pos x="68" y="59"/>
                  </a:cxn>
                  <a:cxn ang="0">
                    <a:pos x="45" y="33"/>
                  </a:cxn>
                  <a:cxn ang="0">
                    <a:pos x="45" y="33"/>
                  </a:cxn>
                  <a:cxn ang="0">
                    <a:pos x="19" y="261"/>
                  </a:cxn>
                </a:cxnLst>
                <a:rect l="0" t="0" r="r" b="b"/>
                <a:pathLst>
                  <a:path w="76" h="261">
                    <a:moveTo>
                      <a:pt x="19" y="261"/>
                    </a:moveTo>
                    <a:lnTo>
                      <a:pt x="0" y="259"/>
                    </a:lnTo>
                    <a:lnTo>
                      <a:pt x="29" y="0"/>
                    </a:lnTo>
                    <a:lnTo>
                      <a:pt x="47" y="2"/>
                    </a:lnTo>
                    <a:lnTo>
                      <a:pt x="76" y="33"/>
                    </a:lnTo>
                    <a:lnTo>
                      <a:pt x="68" y="59"/>
                    </a:lnTo>
                    <a:lnTo>
                      <a:pt x="45" y="33"/>
                    </a:lnTo>
                    <a:lnTo>
                      <a:pt x="45" y="33"/>
                    </a:lnTo>
                    <a:lnTo>
                      <a:pt x="19" y="26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66"/>
              <p:cNvSpPr>
                <a:spLocks noEditPoints="1"/>
              </p:cNvSpPr>
              <p:nvPr/>
            </p:nvSpPr>
            <p:spPr bwMode="auto">
              <a:xfrm>
                <a:off x="2186" y="3188"/>
                <a:ext cx="45" cy="332"/>
              </a:xfrm>
              <a:custGeom>
                <a:avLst/>
                <a:gdLst/>
                <a:ahLst/>
                <a:cxnLst>
                  <a:cxn ang="0">
                    <a:pos x="20" y="16"/>
                  </a:cxn>
                  <a:cxn ang="0">
                    <a:pos x="18" y="111"/>
                  </a:cxn>
                  <a:cxn ang="0">
                    <a:pos x="4" y="154"/>
                  </a:cxn>
                  <a:cxn ang="0">
                    <a:pos x="6" y="58"/>
                  </a:cxn>
                  <a:cxn ang="0">
                    <a:pos x="20" y="16"/>
                  </a:cxn>
                  <a:cxn ang="0">
                    <a:pos x="18" y="30"/>
                  </a:cxn>
                  <a:cxn ang="0">
                    <a:pos x="9" y="69"/>
                  </a:cxn>
                  <a:cxn ang="0">
                    <a:pos x="6" y="139"/>
                  </a:cxn>
                  <a:cxn ang="0">
                    <a:pos x="16" y="101"/>
                  </a:cxn>
                  <a:cxn ang="0">
                    <a:pos x="18" y="30"/>
                  </a:cxn>
                </a:cxnLst>
                <a:rect l="0" t="0" r="r" b="b"/>
                <a:pathLst>
                  <a:path w="23" h="169">
                    <a:moveTo>
                      <a:pt x="20" y="16"/>
                    </a:moveTo>
                    <a:cubicBezTo>
                      <a:pt x="23" y="32"/>
                      <a:pt x="23" y="67"/>
                      <a:pt x="18" y="111"/>
                    </a:cubicBezTo>
                    <a:cubicBezTo>
                      <a:pt x="13" y="155"/>
                      <a:pt x="8" y="169"/>
                      <a:pt x="4" y="154"/>
                    </a:cubicBezTo>
                    <a:cubicBezTo>
                      <a:pt x="0" y="137"/>
                      <a:pt x="1" y="102"/>
                      <a:pt x="6" y="58"/>
                    </a:cubicBezTo>
                    <a:cubicBezTo>
                      <a:pt x="11" y="16"/>
                      <a:pt x="16" y="0"/>
                      <a:pt x="20" y="16"/>
                    </a:cubicBezTo>
                    <a:close/>
                    <a:moveTo>
                      <a:pt x="18" y="30"/>
                    </a:moveTo>
                    <a:cubicBezTo>
                      <a:pt x="16" y="20"/>
                      <a:pt x="12" y="36"/>
                      <a:pt x="9" y="69"/>
                    </a:cubicBezTo>
                    <a:cubicBezTo>
                      <a:pt x="5" y="102"/>
                      <a:pt x="3" y="129"/>
                      <a:pt x="6" y="139"/>
                    </a:cubicBezTo>
                    <a:cubicBezTo>
                      <a:pt x="8" y="149"/>
                      <a:pt x="12" y="135"/>
                      <a:pt x="16" y="101"/>
                    </a:cubicBezTo>
                    <a:cubicBezTo>
                      <a:pt x="20" y="65"/>
                      <a:pt x="20" y="39"/>
                      <a:pt x="18" y="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67"/>
              <p:cNvSpPr>
                <a:spLocks/>
              </p:cNvSpPr>
              <p:nvPr/>
            </p:nvSpPr>
            <p:spPr bwMode="auto">
              <a:xfrm>
                <a:off x="2249" y="3063"/>
                <a:ext cx="45" cy="283"/>
              </a:xfrm>
              <a:custGeom>
                <a:avLst/>
                <a:gdLst/>
                <a:ahLst/>
                <a:cxnLst>
                  <a:cxn ang="0">
                    <a:pos x="27" y="57"/>
                  </a:cxn>
                  <a:cxn ang="0">
                    <a:pos x="25" y="57"/>
                  </a:cxn>
                  <a:cxn ang="0">
                    <a:pos x="2" y="112"/>
                  </a:cxn>
                  <a:cxn ang="0">
                    <a:pos x="2" y="90"/>
                  </a:cxn>
                  <a:cxn ang="0">
                    <a:pos x="31" y="21"/>
                  </a:cxn>
                  <a:cxn ang="0">
                    <a:pos x="45" y="0"/>
                  </a:cxn>
                  <a:cxn ang="0">
                    <a:pos x="16" y="259"/>
                  </a:cxn>
                  <a:cxn ang="0">
                    <a:pos x="0" y="283"/>
                  </a:cxn>
                  <a:cxn ang="0">
                    <a:pos x="27" y="57"/>
                  </a:cxn>
                </a:cxnLst>
                <a:rect l="0" t="0" r="r" b="b"/>
                <a:pathLst>
                  <a:path w="45" h="283">
                    <a:moveTo>
                      <a:pt x="27" y="57"/>
                    </a:moveTo>
                    <a:lnTo>
                      <a:pt x="25" y="57"/>
                    </a:lnTo>
                    <a:lnTo>
                      <a:pt x="2" y="112"/>
                    </a:lnTo>
                    <a:lnTo>
                      <a:pt x="2" y="90"/>
                    </a:lnTo>
                    <a:lnTo>
                      <a:pt x="31" y="21"/>
                    </a:lnTo>
                    <a:lnTo>
                      <a:pt x="45" y="0"/>
                    </a:lnTo>
                    <a:lnTo>
                      <a:pt x="16" y="259"/>
                    </a:lnTo>
                    <a:lnTo>
                      <a:pt x="0" y="283"/>
                    </a:lnTo>
                    <a:lnTo>
                      <a:pt x="27" y="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68"/>
              <p:cNvSpPr>
                <a:spLocks noEditPoints="1"/>
              </p:cNvSpPr>
              <p:nvPr/>
            </p:nvSpPr>
            <p:spPr bwMode="auto">
              <a:xfrm>
                <a:off x="2316" y="2902"/>
                <a:ext cx="116" cy="338"/>
              </a:xfrm>
              <a:custGeom>
                <a:avLst/>
                <a:gdLst/>
                <a:ahLst/>
                <a:cxnLst>
                  <a:cxn ang="0">
                    <a:pos x="54" y="56"/>
                  </a:cxn>
                  <a:cxn ang="0">
                    <a:pos x="21" y="156"/>
                  </a:cxn>
                  <a:cxn ang="0">
                    <a:pos x="5" y="116"/>
                  </a:cxn>
                  <a:cxn ang="0">
                    <a:pos x="38" y="18"/>
                  </a:cxn>
                  <a:cxn ang="0">
                    <a:pos x="54" y="56"/>
                  </a:cxn>
                  <a:cxn ang="0">
                    <a:pos x="14" y="105"/>
                  </a:cxn>
                  <a:cxn ang="0">
                    <a:pos x="23" y="141"/>
                  </a:cxn>
                  <a:cxn ang="0">
                    <a:pos x="44" y="69"/>
                  </a:cxn>
                  <a:cxn ang="0">
                    <a:pos x="35" y="32"/>
                  </a:cxn>
                  <a:cxn ang="0">
                    <a:pos x="14" y="105"/>
                  </a:cxn>
                </a:cxnLst>
                <a:rect l="0" t="0" r="r" b="b"/>
                <a:pathLst>
                  <a:path w="59" h="172">
                    <a:moveTo>
                      <a:pt x="54" y="56"/>
                    </a:moveTo>
                    <a:cubicBezTo>
                      <a:pt x="49" y="101"/>
                      <a:pt x="37" y="137"/>
                      <a:pt x="21" y="156"/>
                    </a:cubicBezTo>
                    <a:cubicBezTo>
                      <a:pt x="6" y="172"/>
                      <a:pt x="0" y="159"/>
                      <a:pt x="5" y="116"/>
                    </a:cubicBezTo>
                    <a:cubicBezTo>
                      <a:pt x="10" y="72"/>
                      <a:pt x="23" y="35"/>
                      <a:pt x="38" y="18"/>
                    </a:cubicBezTo>
                    <a:cubicBezTo>
                      <a:pt x="53" y="0"/>
                      <a:pt x="59" y="14"/>
                      <a:pt x="54" y="56"/>
                    </a:cubicBezTo>
                    <a:close/>
                    <a:moveTo>
                      <a:pt x="14" y="105"/>
                    </a:moveTo>
                    <a:cubicBezTo>
                      <a:pt x="10" y="139"/>
                      <a:pt x="14" y="152"/>
                      <a:pt x="23" y="141"/>
                    </a:cubicBezTo>
                    <a:cubicBezTo>
                      <a:pt x="33" y="129"/>
                      <a:pt x="40" y="102"/>
                      <a:pt x="44" y="69"/>
                    </a:cubicBezTo>
                    <a:cubicBezTo>
                      <a:pt x="48" y="36"/>
                      <a:pt x="46" y="20"/>
                      <a:pt x="35" y="32"/>
                    </a:cubicBezTo>
                    <a:cubicBezTo>
                      <a:pt x="27" y="42"/>
                      <a:pt x="18" y="69"/>
                      <a:pt x="14" y="10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69"/>
              <p:cNvSpPr>
                <a:spLocks noEditPoints="1"/>
              </p:cNvSpPr>
              <p:nvPr/>
            </p:nvSpPr>
            <p:spPr bwMode="auto">
              <a:xfrm>
                <a:off x="2428" y="2776"/>
                <a:ext cx="123" cy="334"/>
              </a:xfrm>
              <a:custGeom>
                <a:avLst/>
                <a:gdLst/>
                <a:ahLst/>
                <a:cxnLst>
                  <a:cxn ang="0">
                    <a:pos x="58" y="58"/>
                  </a:cxn>
                  <a:cxn ang="0">
                    <a:pos x="23" y="155"/>
                  </a:cxn>
                  <a:cxn ang="0">
                    <a:pos x="5" y="113"/>
                  </a:cxn>
                  <a:cxn ang="0">
                    <a:pos x="40" y="17"/>
                  </a:cxn>
                  <a:cxn ang="0">
                    <a:pos x="58" y="58"/>
                  </a:cxn>
                  <a:cxn ang="0">
                    <a:pos x="15" y="103"/>
                  </a:cxn>
                  <a:cxn ang="0">
                    <a:pos x="25" y="140"/>
                  </a:cxn>
                  <a:cxn ang="0">
                    <a:pos x="47" y="69"/>
                  </a:cxn>
                  <a:cxn ang="0">
                    <a:pos x="38" y="31"/>
                  </a:cxn>
                  <a:cxn ang="0">
                    <a:pos x="15" y="103"/>
                  </a:cxn>
                </a:cxnLst>
                <a:rect l="0" t="0" r="r" b="b"/>
                <a:pathLst>
                  <a:path w="63" h="170">
                    <a:moveTo>
                      <a:pt x="58" y="58"/>
                    </a:moveTo>
                    <a:cubicBezTo>
                      <a:pt x="53" y="103"/>
                      <a:pt x="40" y="137"/>
                      <a:pt x="23" y="155"/>
                    </a:cubicBezTo>
                    <a:cubicBezTo>
                      <a:pt x="8" y="170"/>
                      <a:pt x="0" y="157"/>
                      <a:pt x="5" y="113"/>
                    </a:cubicBezTo>
                    <a:cubicBezTo>
                      <a:pt x="10" y="69"/>
                      <a:pt x="24" y="33"/>
                      <a:pt x="40" y="17"/>
                    </a:cubicBezTo>
                    <a:cubicBezTo>
                      <a:pt x="56" y="0"/>
                      <a:pt x="63" y="16"/>
                      <a:pt x="58" y="58"/>
                    </a:cubicBezTo>
                    <a:close/>
                    <a:moveTo>
                      <a:pt x="15" y="103"/>
                    </a:moveTo>
                    <a:cubicBezTo>
                      <a:pt x="12" y="137"/>
                      <a:pt x="15" y="150"/>
                      <a:pt x="25" y="140"/>
                    </a:cubicBezTo>
                    <a:cubicBezTo>
                      <a:pt x="36" y="129"/>
                      <a:pt x="43" y="103"/>
                      <a:pt x="47" y="69"/>
                    </a:cubicBezTo>
                    <a:cubicBezTo>
                      <a:pt x="51" y="37"/>
                      <a:pt x="49" y="20"/>
                      <a:pt x="38" y="31"/>
                    </a:cubicBezTo>
                    <a:cubicBezTo>
                      <a:pt x="29" y="41"/>
                      <a:pt x="20" y="67"/>
                      <a:pt x="15" y="1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70"/>
              <p:cNvSpPr>
                <a:spLocks/>
              </p:cNvSpPr>
              <p:nvPr/>
            </p:nvSpPr>
            <p:spPr bwMode="auto">
              <a:xfrm>
                <a:off x="2587" y="2682"/>
                <a:ext cx="55" cy="279"/>
              </a:xfrm>
              <a:custGeom>
                <a:avLst/>
                <a:gdLst/>
                <a:ahLst/>
                <a:cxnLst>
                  <a:cxn ang="0">
                    <a:pos x="31" y="53"/>
                  </a:cxn>
                  <a:cxn ang="0">
                    <a:pos x="31" y="53"/>
                  </a:cxn>
                  <a:cxn ang="0">
                    <a:pos x="0" y="102"/>
                  </a:cxn>
                  <a:cxn ang="0">
                    <a:pos x="0" y="78"/>
                  </a:cxn>
                  <a:cxn ang="0">
                    <a:pos x="37" y="17"/>
                  </a:cxn>
                  <a:cxn ang="0">
                    <a:pos x="55" y="0"/>
                  </a:cxn>
                  <a:cxn ang="0">
                    <a:pos x="25" y="259"/>
                  </a:cxn>
                  <a:cxn ang="0">
                    <a:pos x="6" y="279"/>
                  </a:cxn>
                  <a:cxn ang="0">
                    <a:pos x="31" y="53"/>
                  </a:cxn>
                </a:cxnLst>
                <a:rect l="0" t="0" r="r" b="b"/>
                <a:pathLst>
                  <a:path w="55" h="279">
                    <a:moveTo>
                      <a:pt x="31" y="53"/>
                    </a:moveTo>
                    <a:lnTo>
                      <a:pt x="31" y="53"/>
                    </a:lnTo>
                    <a:lnTo>
                      <a:pt x="0" y="102"/>
                    </a:lnTo>
                    <a:lnTo>
                      <a:pt x="0" y="78"/>
                    </a:lnTo>
                    <a:lnTo>
                      <a:pt x="37" y="17"/>
                    </a:lnTo>
                    <a:lnTo>
                      <a:pt x="55" y="0"/>
                    </a:lnTo>
                    <a:lnTo>
                      <a:pt x="25" y="259"/>
                    </a:lnTo>
                    <a:lnTo>
                      <a:pt x="6" y="279"/>
                    </a:lnTo>
                    <a:lnTo>
                      <a:pt x="31" y="5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71"/>
              <p:cNvSpPr>
                <a:spLocks noEditPoints="1"/>
              </p:cNvSpPr>
              <p:nvPr/>
            </p:nvSpPr>
            <p:spPr bwMode="auto">
              <a:xfrm>
                <a:off x="2673" y="2550"/>
                <a:ext cx="130" cy="326"/>
              </a:xfrm>
              <a:custGeom>
                <a:avLst/>
                <a:gdLst/>
                <a:ahLst/>
                <a:cxnLst>
                  <a:cxn ang="0">
                    <a:pos x="61" y="59"/>
                  </a:cxn>
                  <a:cxn ang="0">
                    <a:pos x="24" y="153"/>
                  </a:cxn>
                  <a:cxn ang="0">
                    <a:pos x="5" y="108"/>
                  </a:cxn>
                  <a:cxn ang="0">
                    <a:pos x="42" y="15"/>
                  </a:cxn>
                  <a:cxn ang="0">
                    <a:pos x="61" y="59"/>
                  </a:cxn>
                  <a:cxn ang="0">
                    <a:pos x="16" y="99"/>
                  </a:cxn>
                  <a:cxn ang="0">
                    <a:pos x="27" y="138"/>
                  </a:cxn>
                  <a:cxn ang="0">
                    <a:pos x="50" y="69"/>
                  </a:cxn>
                  <a:cxn ang="0">
                    <a:pos x="39" y="29"/>
                  </a:cxn>
                  <a:cxn ang="0">
                    <a:pos x="16" y="99"/>
                  </a:cxn>
                </a:cxnLst>
                <a:rect l="0" t="0" r="r" b="b"/>
                <a:pathLst>
                  <a:path w="66" h="166">
                    <a:moveTo>
                      <a:pt x="61" y="59"/>
                    </a:moveTo>
                    <a:cubicBezTo>
                      <a:pt x="56" y="103"/>
                      <a:pt x="43" y="137"/>
                      <a:pt x="24" y="153"/>
                    </a:cubicBezTo>
                    <a:cubicBezTo>
                      <a:pt x="8" y="166"/>
                      <a:pt x="0" y="151"/>
                      <a:pt x="5" y="108"/>
                    </a:cubicBezTo>
                    <a:cubicBezTo>
                      <a:pt x="10" y="64"/>
                      <a:pt x="25" y="29"/>
                      <a:pt x="42" y="15"/>
                    </a:cubicBezTo>
                    <a:cubicBezTo>
                      <a:pt x="59" y="0"/>
                      <a:pt x="66" y="17"/>
                      <a:pt x="61" y="59"/>
                    </a:cubicBezTo>
                    <a:close/>
                    <a:moveTo>
                      <a:pt x="16" y="99"/>
                    </a:moveTo>
                    <a:cubicBezTo>
                      <a:pt x="12" y="133"/>
                      <a:pt x="17" y="147"/>
                      <a:pt x="27" y="138"/>
                    </a:cubicBezTo>
                    <a:cubicBezTo>
                      <a:pt x="38" y="128"/>
                      <a:pt x="46" y="103"/>
                      <a:pt x="50" y="69"/>
                    </a:cubicBezTo>
                    <a:cubicBezTo>
                      <a:pt x="54" y="36"/>
                      <a:pt x="51" y="19"/>
                      <a:pt x="39" y="29"/>
                    </a:cubicBezTo>
                    <a:cubicBezTo>
                      <a:pt x="30" y="38"/>
                      <a:pt x="20" y="63"/>
                      <a:pt x="16" y="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72"/>
              <p:cNvSpPr>
                <a:spLocks/>
              </p:cNvSpPr>
              <p:nvPr/>
            </p:nvSpPr>
            <p:spPr bwMode="auto">
              <a:xfrm>
                <a:off x="2840" y="2465"/>
                <a:ext cx="57" cy="277"/>
              </a:xfrm>
              <a:custGeom>
                <a:avLst/>
                <a:gdLst/>
                <a:ahLst/>
                <a:cxnLst>
                  <a:cxn ang="0">
                    <a:pos x="34" y="52"/>
                  </a:cxn>
                  <a:cxn ang="0">
                    <a:pos x="32" y="52"/>
                  </a:cxn>
                  <a:cxn ang="0">
                    <a:pos x="0" y="99"/>
                  </a:cxn>
                  <a:cxn ang="0">
                    <a:pos x="0" y="75"/>
                  </a:cxn>
                  <a:cxn ang="0">
                    <a:pos x="39" y="16"/>
                  </a:cxn>
                  <a:cxn ang="0">
                    <a:pos x="57" y="0"/>
                  </a:cxn>
                  <a:cxn ang="0">
                    <a:pos x="28" y="260"/>
                  </a:cxn>
                  <a:cxn ang="0">
                    <a:pos x="6" y="277"/>
                  </a:cxn>
                  <a:cxn ang="0">
                    <a:pos x="34" y="52"/>
                  </a:cxn>
                </a:cxnLst>
                <a:rect l="0" t="0" r="r" b="b"/>
                <a:pathLst>
                  <a:path w="57" h="277">
                    <a:moveTo>
                      <a:pt x="34" y="52"/>
                    </a:moveTo>
                    <a:lnTo>
                      <a:pt x="32" y="52"/>
                    </a:lnTo>
                    <a:lnTo>
                      <a:pt x="0" y="99"/>
                    </a:lnTo>
                    <a:lnTo>
                      <a:pt x="0" y="75"/>
                    </a:lnTo>
                    <a:lnTo>
                      <a:pt x="39" y="16"/>
                    </a:lnTo>
                    <a:lnTo>
                      <a:pt x="57" y="0"/>
                    </a:lnTo>
                    <a:lnTo>
                      <a:pt x="28" y="260"/>
                    </a:lnTo>
                    <a:lnTo>
                      <a:pt x="6" y="277"/>
                    </a:lnTo>
                    <a:lnTo>
                      <a:pt x="34" y="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73"/>
              <p:cNvSpPr>
                <a:spLocks noEditPoints="1"/>
              </p:cNvSpPr>
              <p:nvPr/>
            </p:nvSpPr>
            <p:spPr bwMode="auto">
              <a:xfrm>
                <a:off x="2931" y="2346"/>
                <a:ext cx="133" cy="322"/>
              </a:xfrm>
              <a:custGeom>
                <a:avLst/>
                <a:gdLst/>
                <a:ahLst/>
                <a:cxnLst>
                  <a:cxn ang="0">
                    <a:pos x="63" y="59"/>
                  </a:cxn>
                  <a:cxn ang="0">
                    <a:pos x="25" y="151"/>
                  </a:cxn>
                  <a:cxn ang="0">
                    <a:pos x="5" y="104"/>
                  </a:cxn>
                  <a:cxn ang="0">
                    <a:pos x="43" y="14"/>
                  </a:cxn>
                  <a:cxn ang="0">
                    <a:pos x="63" y="59"/>
                  </a:cxn>
                  <a:cxn ang="0">
                    <a:pos x="17" y="96"/>
                  </a:cxn>
                  <a:cxn ang="0">
                    <a:pos x="28" y="137"/>
                  </a:cxn>
                  <a:cxn ang="0">
                    <a:pos x="51" y="69"/>
                  </a:cxn>
                  <a:cxn ang="0">
                    <a:pos x="40" y="28"/>
                  </a:cxn>
                  <a:cxn ang="0">
                    <a:pos x="17" y="96"/>
                  </a:cxn>
                </a:cxnLst>
                <a:rect l="0" t="0" r="r" b="b"/>
                <a:pathLst>
                  <a:path w="68" h="164">
                    <a:moveTo>
                      <a:pt x="63" y="59"/>
                    </a:moveTo>
                    <a:cubicBezTo>
                      <a:pt x="58" y="104"/>
                      <a:pt x="44" y="137"/>
                      <a:pt x="25" y="151"/>
                    </a:cubicBezTo>
                    <a:cubicBezTo>
                      <a:pt x="9" y="164"/>
                      <a:pt x="0" y="148"/>
                      <a:pt x="5" y="104"/>
                    </a:cubicBezTo>
                    <a:cubicBezTo>
                      <a:pt x="10" y="60"/>
                      <a:pt x="25" y="27"/>
                      <a:pt x="43" y="14"/>
                    </a:cubicBezTo>
                    <a:cubicBezTo>
                      <a:pt x="60" y="0"/>
                      <a:pt x="68" y="17"/>
                      <a:pt x="63" y="59"/>
                    </a:cubicBezTo>
                    <a:close/>
                    <a:moveTo>
                      <a:pt x="17" y="96"/>
                    </a:moveTo>
                    <a:cubicBezTo>
                      <a:pt x="13" y="130"/>
                      <a:pt x="17" y="145"/>
                      <a:pt x="28" y="137"/>
                    </a:cubicBezTo>
                    <a:cubicBezTo>
                      <a:pt x="39" y="128"/>
                      <a:pt x="47" y="102"/>
                      <a:pt x="51" y="69"/>
                    </a:cubicBezTo>
                    <a:cubicBezTo>
                      <a:pt x="55" y="36"/>
                      <a:pt x="52" y="19"/>
                      <a:pt x="40" y="28"/>
                    </a:cubicBezTo>
                    <a:cubicBezTo>
                      <a:pt x="30" y="36"/>
                      <a:pt x="21" y="60"/>
                      <a:pt x="17" y="9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74"/>
              <p:cNvSpPr>
                <a:spLocks/>
              </p:cNvSpPr>
              <p:nvPr/>
            </p:nvSpPr>
            <p:spPr bwMode="auto">
              <a:xfrm>
                <a:off x="3101" y="2269"/>
                <a:ext cx="59" cy="275"/>
              </a:xfrm>
              <a:custGeom>
                <a:avLst/>
                <a:gdLst/>
                <a:ahLst/>
                <a:cxnLst>
                  <a:cxn ang="0">
                    <a:pos x="34" y="49"/>
                  </a:cxn>
                  <a:cxn ang="0">
                    <a:pos x="34" y="49"/>
                  </a:cxn>
                  <a:cxn ang="0">
                    <a:pos x="0" y="94"/>
                  </a:cxn>
                  <a:cxn ang="0">
                    <a:pos x="0" y="71"/>
                  </a:cxn>
                  <a:cxn ang="0">
                    <a:pos x="40" y="14"/>
                  </a:cxn>
                  <a:cxn ang="0">
                    <a:pos x="59" y="0"/>
                  </a:cxn>
                  <a:cxn ang="0">
                    <a:pos x="30" y="259"/>
                  </a:cxn>
                  <a:cxn ang="0">
                    <a:pos x="6" y="275"/>
                  </a:cxn>
                  <a:cxn ang="0">
                    <a:pos x="34" y="49"/>
                  </a:cxn>
                </a:cxnLst>
                <a:rect l="0" t="0" r="r" b="b"/>
                <a:pathLst>
                  <a:path w="59" h="275">
                    <a:moveTo>
                      <a:pt x="34" y="49"/>
                    </a:moveTo>
                    <a:lnTo>
                      <a:pt x="34" y="49"/>
                    </a:lnTo>
                    <a:lnTo>
                      <a:pt x="0" y="94"/>
                    </a:lnTo>
                    <a:lnTo>
                      <a:pt x="0" y="71"/>
                    </a:lnTo>
                    <a:lnTo>
                      <a:pt x="40" y="14"/>
                    </a:lnTo>
                    <a:lnTo>
                      <a:pt x="59" y="0"/>
                    </a:lnTo>
                    <a:lnTo>
                      <a:pt x="30" y="259"/>
                    </a:lnTo>
                    <a:lnTo>
                      <a:pt x="6" y="275"/>
                    </a:lnTo>
                    <a:lnTo>
                      <a:pt x="34" y="4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75"/>
              <p:cNvSpPr>
                <a:spLocks noEditPoints="1"/>
              </p:cNvSpPr>
              <p:nvPr/>
            </p:nvSpPr>
            <p:spPr bwMode="auto">
              <a:xfrm>
                <a:off x="3194" y="2159"/>
                <a:ext cx="133" cy="316"/>
              </a:xfrm>
              <a:custGeom>
                <a:avLst/>
                <a:gdLst/>
                <a:ahLst/>
                <a:cxnLst>
                  <a:cxn ang="0">
                    <a:pos x="63" y="60"/>
                  </a:cxn>
                  <a:cxn ang="0">
                    <a:pos x="26" y="150"/>
                  </a:cxn>
                  <a:cxn ang="0">
                    <a:pos x="5" y="101"/>
                  </a:cxn>
                  <a:cxn ang="0">
                    <a:pos x="43" y="12"/>
                  </a:cxn>
                  <a:cxn ang="0">
                    <a:pos x="63" y="60"/>
                  </a:cxn>
                  <a:cxn ang="0">
                    <a:pos x="17" y="94"/>
                  </a:cxn>
                  <a:cxn ang="0">
                    <a:pos x="28" y="135"/>
                  </a:cxn>
                  <a:cxn ang="0">
                    <a:pos x="52" y="68"/>
                  </a:cxn>
                  <a:cxn ang="0">
                    <a:pos x="41" y="27"/>
                  </a:cxn>
                  <a:cxn ang="0">
                    <a:pos x="17" y="94"/>
                  </a:cxn>
                </a:cxnLst>
                <a:rect l="0" t="0" r="r" b="b"/>
                <a:pathLst>
                  <a:path w="68" h="161">
                    <a:moveTo>
                      <a:pt x="63" y="60"/>
                    </a:moveTo>
                    <a:cubicBezTo>
                      <a:pt x="58" y="104"/>
                      <a:pt x="44" y="137"/>
                      <a:pt x="26" y="150"/>
                    </a:cubicBezTo>
                    <a:cubicBezTo>
                      <a:pt x="9" y="161"/>
                      <a:pt x="0" y="145"/>
                      <a:pt x="5" y="101"/>
                    </a:cubicBezTo>
                    <a:cubicBezTo>
                      <a:pt x="10" y="57"/>
                      <a:pt x="25" y="24"/>
                      <a:pt x="43" y="12"/>
                    </a:cubicBezTo>
                    <a:cubicBezTo>
                      <a:pt x="61" y="0"/>
                      <a:pt x="68" y="18"/>
                      <a:pt x="63" y="60"/>
                    </a:cubicBezTo>
                    <a:close/>
                    <a:moveTo>
                      <a:pt x="17" y="94"/>
                    </a:moveTo>
                    <a:cubicBezTo>
                      <a:pt x="13" y="128"/>
                      <a:pt x="17" y="143"/>
                      <a:pt x="28" y="135"/>
                    </a:cubicBezTo>
                    <a:cubicBezTo>
                      <a:pt x="40" y="127"/>
                      <a:pt x="48" y="102"/>
                      <a:pt x="52" y="68"/>
                    </a:cubicBezTo>
                    <a:cubicBezTo>
                      <a:pt x="55" y="36"/>
                      <a:pt x="53" y="18"/>
                      <a:pt x="41" y="27"/>
                    </a:cubicBezTo>
                    <a:cubicBezTo>
                      <a:pt x="30" y="33"/>
                      <a:pt x="21" y="58"/>
                      <a:pt x="17" y="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76"/>
              <p:cNvSpPr>
                <a:spLocks/>
              </p:cNvSpPr>
              <p:nvPr/>
            </p:nvSpPr>
            <p:spPr bwMode="auto">
              <a:xfrm>
                <a:off x="3367" y="2088"/>
                <a:ext cx="58" cy="273"/>
              </a:xfrm>
              <a:custGeom>
                <a:avLst/>
                <a:gdLst/>
                <a:ahLst/>
                <a:cxnLst>
                  <a:cxn ang="0">
                    <a:pos x="33" y="47"/>
                  </a:cxn>
                  <a:cxn ang="0">
                    <a:pos x="33" y="47"/>
                  </a:cxn>
                  <a:cxn ang="0">
                    <a:pos x="0" y="91"/>
                  </a:cxn>
                  <a:cxn ang="0">
                    <a:pos x="0" y="67"/>
                  </a:cxn>
                  <a:cxn ang="0">
                    <a:pos x="39" y="12"/>
                  </a:cxn>
                  <a:cxn ang="0">
                    <a:pos x="58" y="0"/>
                  </a:cxn>
                  <a:cxn ang="0">
                    <a:pos x="29" y="260"/>
                  </a:cxn>
                  <a:cxn ang="0">
                    <a:pos x="7" y="273"/>
                  </a:cxn>
                  <a:cxn ang="0">
                    <a:pos x="33" y="47"/>
                  </a:cxn>
                </a:cxnLst>
                <a:rect l="0" t="0" r="r" b="b"/>
                <a:pathLst>
                  <a:path w="58" h="273">
                    <a:moveTo>
                      <a:pt x="33" y="47"/>
                    </a:moveTo>
                    <a:lnTo>
                      <a:pt x="33" y="47"/>
                    </a:lnTo>
                    <a:lnTo>
                      <a:pt x="0" y="91"/>
                    </a:lnTo>
                    <a:lnTo>
                      <a:pt x="0" y="67"/>
                    </a:lnTo>
                    <a:lnTo>
                      <a:pt x="39" y="12"/>
                    </a:lnTo>
                    <a:lnTo>
                      <a:pt x="58" y="0"/>
                    </a:lnTo>
                    <a:lnTo>
                      <a:pt x="29" y="260"/>
                    </a:lnTo>
                    <a:lnTo>
                      <a:pt x="7" y="273"/>
                    </a:lnTo>
                    <a:lnTo>
                      <a:pt x="33" y="4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77"/>
              <p:cNvSpPr>
                <a:spLocks noEditPoints="1"/>
              </p:cNvSpPr>
              <p:nvPr/>
            </p:nvSpPr>
            <p:spPr bwMode="auto">
              <a:xfrm>
                <a:off x="3461" y="1986"/>
                <a:ext cx="133" cy="313"/>
              </a:xfrm>
              <a:custGeom>
                <a:avLst/>
                <a:gdLst/>
                <a:ahLst/>
                <a:cxnLst>
                  <a:cxn ang="0">
                    <a:pos x="63" y="60"/>
                  </a:cxn>
                  <a:cxn ang="0">
                    <a:pos x="25" y="149"/>
                  </a:cxn>
                  <a:cxn ang="0">
                    <a:pos x="4" y="99"/>
                  </a:cxn>
                  <a:cxn ang="0">
                    <a:pos x="42" y="11"/>
                  </a:cxn>
                  <a:cxn ang="0">
                    <a:pos x="63" y="60"/>
                  </a:cxn>
                  <a:cxn ang="0">
                    <a:pos x="16" y="92"/>
                  </a:cxn>
                  <a:cxn ang="0">
                    <a:pos x="27" y="134"/>
                  </a:cxn>
                  <a:cxn ang="0">
                    <a:pos x="51" y="68"/>
                  </a:cxn>
                  <a:cxn ang="0">
                    <a:pos x="40" y="25"/>
                  </a:cxn>
                  <a:cxn ang="0">
                    <a:pos x="16" y="92"/>
                  </a:cxn>
                </a:cxnLst>
                <a:rect l="0" t="0" r="r" b="b"/>
                <a:pathLst>
                  <a:path w="68" h="159">
                    <a:moveTo>
                      <a:pt x="63" y="60"/>
                    </a:moveTo>
                    <a:cubicBezTo>
                      <a:pt x="58" y="105"/>
                      <a:pt x="44" y="136"/>
                      <a:pt x="25" y="149"/>
                    </a:cubicBezTo>
                    <a:cubicBezTo>
                      <a:pt x="8" y="159"/>
                      <a:pt x="0" y="142"/>
                      <a:pt x="4" y="99"/>
                    </a:cubicBezTo>
                    <a:cubicBezTo>
                      <a:pt x="10" y="54"/>
                      <a:pt x="25" y="22"/>
                      <a:pt x="42" y="11"/>
                    </a:cubicBezTo>
                    <a:cubicBezTo>
                      <a:pt x="61" y="0"/>
                      <a:pt x="68" y="18"/>
                      <a:pt x="63" y="60"/>
                    </a:cubicBezTo>
                    <a:close/>
                    <a:moveTo>
                      <a:pt x="16" y="92"/>
                    </a:moveTo>
                    <a:cubicBezTo>
                      <a:pt x="12" y="126"/>
                      <a:pt x="17" y="141"/>
                      <a:pt x="27" y="134"/>
                    </a:cubicBezTo>
                    <a:cubicBezTo>
                      <a:pt x="39" y="127"/>
                      <a:pt x="48" y="102"/>
                      <a:pt x="51" y="68"/>
                    </a:cubicBezTo>
                    <a:cubicBezTo>
                      <a:pt x="55" y="36"/>
                      <a:pt x="52" y="18"/>
                      <a:pt x="40" y="25"/>
                    </a:cubicBezTo>
                    <a:cubicBezTo>
                      <a:pt x="30" y="32"/>
                      <a:pt x="20" y="56"/>
                      <a:pt x="16" y="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78"/>
              <p:cNvSpPr>
                <a:spLocks/>
              </p:cNvSpPr>
              <p:nvPr/>
            </p:nvSpPr>
            <p:spPr bwMode="auto">
              <a:xfrm>
                <a:off x="3634" y="1921"/>
                <a:ext cx="59" cy="271"/>
              </a:xfrm>
              <a:custGeom>
                <a:avLst/>
                <a:gdLst/>
                <a:ahLst/>
                <a:cxnLst>
                  <a:cxn ang="0">
                    <a:pos x="33" y="45"/>
                  </a:cxn>
                  <a:cxn ang="0">
                    <a:pos x="33" y="45"/>
                  </a:cxn>
                  <a:cxn ang="0">
                    <a:pos x="0" y="89"/>
                  </a:cxn>
                  <a:cxn ang="0">
                    <a:pos x="0" y="65"/>
                  </a:cxn>
                  <a:cxn ang="0">
                    <a:pos x="39" y="12"/>
                  </a:cxn>
                  <a:cxn ang="0">
                    <a:pos x="59" y="0"/>
                  </a:cxn>
                  <a:cxn ang="0">
                    <a:pos x="29" y="260"/>
                  </a:cxn>
                  <a:cxn ang="0">
                    <a:pos x="8" y="271"/>
                  </a:cxn>
                  <a:cxn ang="0">
                    <a:pos x="33" y="45"/>
                  </a:cxn>
                </a:cxnLst>
                <a:rect l="0" t="0" r="r" b="b"/>
                <a:pathLst>
                  <a:path w="59" h="271">
                    <a:moveTo>
                      <a:pt x="33" y="45"/>
                    </a:moveTo>
                    <a:lnTo>
                      <a:pt x="33" y="45"/>
                    </a:lnTo>
                    <a:lnTo>
                      <a:pt x="0" y="89"/>
                    </a:lnTo>
                    <a:lnTo>
                      <a:pt x="0" y="65"/>
                    </a:lnTo>
                    <a:lnTo>
                      <a:pt x="39" y="12"/>
                    </a:lnTo>
                    <a:lnTo>
                      <a:pt x="59" y="0"/>
                    </a:lnTo>
                    <a:lnTo>
                      <a:pt x="29" y="260"/>
                    </a:lnTo>
                    <a:lnTo>
                      <a:pt x="8" y="271"/>
                    </a:lnTo>
                    <a:lnTo>
                      <a:pt x="33"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79"/>
              <p:cNvSpPr>
                <a:spLocks noEditPoints="1"/>
              </p:cNvSpPr>
              <p:nvPr/>
            </p:nvSpPr>
            <p:spPr bwMode="auto">
              <a:xfrm>
                <a:off x="3728" y="1827"/>
                <a:ext cx="136" cy="308"/>
              </a:xfrm>
              <a:custGeom>
                <a:avLst/>
                <a:gdLst/>
                <a:ahLst/>
                <a:cxnLst>
                  <a:cxn ang="0">
                    <a:pos x="64" y="60"/>
                  </a:cxn>
                  <a:cxn ang="0">
                    <a:pos x="26" y="147"/>
                  </a:cxn>
                  <a:cxn ang="0">
                    <a:pos x="5" y="96"/>
                  </a:cxn>
                  <a:cxn ang="0">
                    <a:pos x="43" y="10"/>
                  </a:cxn>
                  <a:cxn ang="0">
                    <a:pos x="64" y="60"/>
                  </a:cxn>
                  <a:cxn ang="0">
                    <a:pos x="17" y="89"/>
                  </a:cxn>
                  <a:cxn ang="0">
                    <a:pos x="28" y="133"/>
                  </a:cxn>
                  <a:cxn ang="0">
                    <a:pos x="52" y="68"/>
                  </a:cxn>
                  <a:cxn ang="0">
                    <a:pos x="41" y="24"/>
                  </a:cxn>
                  <a:cxn ang="0">
                    <a:pos x="17" y="89"/>
                  </a:cxn>
                </a:cxnLst>
                <a:rect l="0" t="0" r="r" b="b"/>
                <a:pathLst>
                  <a:path w="69" h="157">
                    <a:moveTo>
                      <a:pt x="64" y="60"/>
                    </a:moveTo>
                    <a:cubicBezTo>
                      <a:pt x="59" y="105"/>
                      <a:pt x="45" y="136"/>
                      <a:pt x="26" y="147"/>
                    </a:cubicBezTo>
                    <a:cubicBezTo>
                      <a:pt x="9" y="157"/>
                      <a:pt x="0" y="139"/>
                      <a:pt x="5" y="96"/>
                    </a:cubicBezTo>
                    <a:cubicBezTo>
                      <a:pt x="10" y="52"/>
                      <a:pt x="25" y="20"/>
                      <a:pt x="43" y="10"/>
                    </a:cubicBezTo>
                    <a:cubicBezTo>
                      <a:pt x="61" y="0"/>
                      <a:pt x="69" y="18"/>
                      <a:pt x="64" y="60"/>
                    </a:cubicBezTo>
                    <a:close/>
                    <a:moveTo>
                      <a:pt x="17" y="89"/>
                    </a:moveTo>
                    <a:cubicBezTo>
                      <a:pt x="13" y="124"/>
                      <a:pt x="17" y="139"/>
                      <a:pt x="28" y="133"/>
                    </a:cubicBezTo>
                    <a:cubicBezTo>
                      <a:pt x="40" y="126"/>
                      <a:pt x="48" y="102"/>
                      <a:pt x="52" y="68"/>
                    </a:cubicBezTo>
                    <a:cubicBezTo>
                      <a:pt x="56" y="35"/>
                      <a:pt x="53" y="17"/>
                      <a:pt x="41" y="24"/>
                    </a:cubicBezTo>
                    <a:cubicBezTo>
                      <a:pt x="31" y="30"/>
                      <a:pt x="21" y="53"/>
                      <a:pt x="17" y="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80"/>
              <p:cNvSpPr>
                <a:spLocks/>
              </p:cNvSpPr>
              <p:nvPr/>
            </p:nvSpPr>
            <p:spPr bwMode="auto">
              <a:xfrm>
                <a:off x="3901" y="1768"/>
                <a:ext cx="61" cy="271"/>
              </a:xfrm>
              <a:custGeom>
                <a:avLst/>
                <a:gdLst/>
                <a:ahLst/>
                <a:cxnLst>
                  <a:cxn ang="0">
                    <a:pos x="35" y="45"/>
                  </a:cxn>
                  <a:cxn ang="0">
                    <a:pos x="35" y="45"/>
                  </a:cxn>
                  <a:cxn ang="0">
                    <a:pos x="2" y="85"/>
                  </a:cxn>
                  <a:cxn ang="0">
                    <a:pos x="0" y="61"/>
                  </a:cxn>
                  <a:cxn ang="0">
                    <a:pos x="41" y="10"/>
                  </a:cxn>
                  <a:cxn ang="0">
                    <a:pos x="61" y="0"/>
                  </a:cxn>
                  <a:cxn ang="0">
                    <a:pos x="31" y="259"/>
                  </a:cxn>
                  <a:cxn ang="0">
                    <a:pos x="10" y="271"/>
                  </a:cxn>
                  <a:cxn ang="0">
                    <a:pos x="35" y="45"/>
                  </a:cxn>
                </a:cxnLst>
                <a:rect l="0" t="0" r="r" b="b"/>
                <a:pathLst>
                  <a:path w="61" h="271">
                    <a:moveTo>
                      <a:pt x="35" y="45"/>
                    </a:moveTo>
                    <a:lnTo>
                      <a:pt x="35" y="45"/>
                    </a:lnTo>
                    <a:lnTo>
                      <a:pt x="2" y="85"/>
                    </a:lnTo>
                    <a:lnTo>
                      <a:pt x="0" y="61"/>
                    </a:lnTo>
                    <a:lnTo>
                      <a:pt x="41" y="10"/>
                    </a:lnTo>
                    <a:lnTo>
                      <a:pt x="61" y="0"/>
                    </a:lnTo>
                    <a:lnTo>
                      <a:pt x="31" y="259"/>
                    </a:lnTo>
                    <a:lnTo>
                      <a:pt x="10" y="271"/>
                    </a:lnTo>
                    <a:lnTo>
                      <a:pt x="35"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81"/>
              <p:cNvSpPr>
                <a:spLocks noEditPoints="1"/>
              </p:cNvSpPr>
              <p:nvPr/>
            </p:nvSpPr>
            <p:spPr bwMode="auto">
              <a:xfrm>
                <a:off x="3997" y="1684"/>
                <a:ext cx="136" cy="304"/>
              </a:xfrm>
              <a:custGeom>
                <a:avLst/>
                <a:gdLst/>
                <a:ahLst/>
                <a:cxnLst>
                  <a:cxn ang="0">
                    <a:pos x="64" y="62"/>
                  </a:cxn>
                  <a:cxn ang="0">
                    <a:pos x="26" y="146"/>
                  </a:cxn>
                  <a:cxn ang="0">
                    <a:pos x="5" y="93"/>
                  </a:cxn>
                  <a:cxn ang="0">
                    <a:pos x="43" y="9"/>
                  </a:cxn>
                  <a:cxn ang="0">
                    <a:pos x="64" y="62"/>
                  </a:cxn>
                  <a:cxn ang="0">
                    <a:pos x="17" y="87"/>
                  </a:cxn>
                  <a:cxn ang="0">
                    <a:pos x="28" y="132"/>
                  </a:cxn>
                  <a:cxn ang="0">
                    <a:pos x="52" y="69"/>
                  </a:cxn>
                  <a:cxn ang="0">
                    <a:pos x="41" y="24"/>
                  </a:cxn>
                  <a:cxn ang="0">
                    <a:pos x="17" y="87"/>
                  </a:cxn>
                </a:cxnLst>
                <a:rect l="0" t="0" r="r" b="b"/>
                <a:pathLst>
                  <a:path w="69" h="155">
                    <a:moveTo>
                      <a:pt x="64" y="62"/>
                    </a:moveTo>
                    <a:cubicBezTo>
                      <a:pt x="59" y="107"/>
                      <a:pt x="45" y="137"/>
                      <a:pt x="26" y="146"/>
                    </a:cubicBezTo>
                    <a:cubicBezTo>
                      <a:pt x="9" y="155"/>
                      <a:pt x="0" y="136"/>
                      <a:pt x="5" y="93"/>
                    </a:cubicBezTo>
                    <a:cubicBezTo>
                      <a:pt x="10" y="49"/>
                      <a:pt x="25" y="18"/>
                      <a:pt x="43" y="9"/>
                    </a:cubicBezTo>
                    <a:cubicBezTo>
                      <a:pt x="61" y="0"/>
                      <a:pt x="69" y="20"/>
                      <a:pt x="64" y="62"/>
                    </a:cubicBezTo>
                    <a:close/>
                    <a:moveTo>
                      <a:pt x="17" y="87"/>
                    </a:moveTo>
                    <a:cubicBezTo>
                      <a:pt x="13" y="122"/>
                      <a:pt x="17" y="138"/>
                      <a:pt x="28" y="132"/>
                    </a:cubicBezTo>
                    <a:cubicBezTo>
                      <a:pt x="40" y="126"/>
                      <a:pt x="48" y="102"/>
                      <a:pt x="52" y="69"/>
                    </a:cubicBezTo>
                    <a:cubicBezTo>
                      <a:pt x="56" y="36"/>
                      <a:pt x="53" y="17"/>
                      <a:pt x="41" y="24"/>
                    </a:cubicBezTo>
                    <a:cubicBezTo>
                      <a:pt x="31" y="29"/>
                      <a:pt x="21" y="51"/>
                      <a:pt x="17" y="8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82"/>
              <p:cNvSpPr>
                <a:spLocks/>
              </p:cNvSpPr>
              <p:nvPr/>
            </p:nvSpPr>
            <p:spPr bwMode="auto">
              <a:xfrm>
                <a:off x="4172" y="1636"/>
                <a:ext cx="59" cy="270"/>
              </a:xfrm>
              <a:custGeom>
                <a:avLst/>
                <a:gdLst/>
                <a:ahLst/>
                <a:cxnLst>
                  <a:cxn ang="0">
                    <a:pos x="33" y="44"/>
                  </a:cxn>
                  <a:cxn ang="0">
                    <a:pos x="33" y="44"/>
                  </a:cxn>
                  <a:cxn ang="0">
                    <a:pos x="0" y="81"/>
                  </a:cxn>
                  <a:cxn ang="0">
                    <a:pos x="0" y="55"/>
                  </a:cxn>
                  <a:cxn ang="0">
                    <a:pos x="39" y="8"/>
                  </a:cxn>
                  <a:cxn ang="0">
                    <a:pos x="59" y="0"/>
                  </a:cxn>
                  <a:cxn ang="0">
                    <a:pos x="29" y="260"/>
                  </a:cxn>
                  <a:cxn ang="0">
                    <a:pos x="8" y="270"/>
                  </a:cxn>
                  <a:cxn ang="0">
                    <a:pos x="33" y="44"/>
                  </a:cxn>
                </a:cxnLst>
                <a:rect l="0" t="0" r="r" b="b"/>
                <a:pathLst>
                  <a:path w="59" h="270">
                    <a:moveTo>
                      <a:pt x="33" y="44"/>
                    </a:moveTo>
                    <a:lnTo>
                      <a:pt x="33" y="44"/>
                    </a:lnTo>
                    <a:lnTo>
                      <a:pt x="0" y="81"/>
                    </a:lnTo>
                    <a:lnTo>
                      <a:pt x="0" y="55"/>
                    </a:lnTo>
                    <a:lnTo>
                      <a:pt x="39" y="8"/>
                    </a:lnTo>
                    <a:lnTo>
                      <a:pt x="59" y="0"/>
                    </a:lnTo>
                    <a:lnTo>
                      <a:pt x="29" y="260"/>
                    </a:lnTo>
                    <a:lnTo>
                      <a:pt x="8" y="270"/>
                    </a:lnTo>
                    <a:lnTo>
                      <a:pt x="33"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83"/>
              <p:cNvSpPr>
                <a:spLocks noEditPoints="1"/>
              </p:cNvSpPr>
              <p:nvPr/>
            </p:nvSpPr>
            <p:spPr bwMode="auto">
              <a:xfrm>
                <a:off x="4266" y="1574"/>
                <a:ext cx="134" cy="292"/>
              </a:xfrm>
              <a:custGeom>
                <a:avLst/>
                <a:gdLst/>
                <a:ahLst/>
                <a:cxnLst>
                  <a:cxn ang="0">
                    <a:pos x="63" y="63"/>
                  </a:cxn>
                  <a:cxn ang="0">
                    <a:pos x="25" y="143"/>
                  </a:cxn>
                  <a:cxn ang="0">
                    <a:pos x="5" y="85"/>
                  </a:cxn>
                  <a:cxn ang="0">
                    <a:pos x="43" y="6"/>
                  </a:cxn>
                  <a:cxn ang="0">
                    <a:pos x="63" y="63"/>
                  </a:cxn>
                  <a:cxn ang="0">
                    <a:pos x="16" y="81"/>
                  </a:cxn>
                  <a:cxn ang="0">
                    <a:pos x="28" y="129"/>
                  </a:cxn>
                  <a:cxn ang="0">
                    <a:pos x="52" y="68"/>
                  </a:cxn>
                  <a:cxn ang="0">
                    <a:pos x="40" y="20"/>
                  </a:cxn>
                  <a:cxn ang="0">
                    <a:pos x="16" y="81"/>
                  </a:cxn>
                </a:cxnLst>
                <a:rect l="0" t="0" r="r" b="b"/>
                <a:pathLst>
                  <a:path w="68" h="149">
                    <a:moveTo>
                      <a:pt x="63" y="63"/>
                    </a:moveTo>
                    <a:cubicBezTo>
                      <a:pt x="58" y="108"/>
                      <a:pt x="44" y="137"/>
                      <a:pt x="25" y="143"/>
                    </a:cubicBezTo>
                    <a:cubicBezTo>
                      <a:pt x="9" y="149"/>
                      <a:pt x="0" y="129"/>
                      <a:pt x="5" y="85"/>
                    </a:cubicBezTo>
                    <a:cubicBezTo>
                      <a:pt x="10" y="41"/>
                      <a:pt x="25" y="12"/>
                      <a:pt x="43" y="6"/>
                    </a:cubicBezTo>
                    <a:cubicBezTo>
                      <a:pt x="61" y="0"/>
                      <a:pt x="68" y="21"/>
                      <a:pt x="63" y="63"/>
                    </a:cubicBezTo>
                    <a:close/>
                    <a:moveTo>
                      <a:pt x="16" y="81"/>
                    </a:moveTo>
                    <a:cubicBezTo>
                      <a:pt x="12" y="116"/>
                      <a:pt x="17" y="133"/>
                      <a:pt x="28" y="129"/>
                    </a:cubicBezTo>
                    <a:cubicBezTo>
                      <a:pt x="39" y="125"/>
                      <a:pt x="48" y="102"/>
                      <a:pt x="52" y="68"/>
                    </a:cubicBezTo>
                    <a:cubicBezTo>
                      <a:pt x="55" y="36"/>
                      <a:pt x="52" y="16"/>
                      <a:pt x="40" y="20"/>
                    </a:cubicBezTo>
                    <a:cubicBezTo>
                      <a:pt x="30" y="24"/>
                      <a:pt x="21" y="45"/>
                      <a:pt x="16" y="8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84"/>
              <p:cNvSpPr>
                <a:spLocks/>
              </p:cNvSpPr>
              <p:nvPr/>
            </p:nvSpPr>
            <p:spPr bwMode="auto">
              <a:xfrm>
                <a:off x="4437" y="1552"/>
                <a:ext cx="57" cy="263"/>
              </a:xfrm>
              <a:custGeom>
                <a:avLst/>
                <a:gdLst/>
                <a:ahLst/>
                <a:cxnLst>
                  <a:cxn ang="0">
                    <a:pos x="33" y="37"/>
                  </a:cxn>
                  <a:cxn ang="0">
                    <a:pos x="31" y="37"/>
                  </a:cxn>
                  <a:cxn ang="0">
                    <a:pos x="2" y="67"/>
                  </a:cxn>
                  <a:cxn ang="0">
                    <a:pos x="0" y="39"/>
                  </a:cxn>
                  <a:cxn ang="0">
                    <a:pos x="39" y="4"/>
                  </a:cxn>
                  <a:cxn ang="0">
                    <a:pos x="57" y="0"/>
                  </a:cxn>
                  <a:cxn ang="0">
                    <a:pos x="28" y="259"/>
                  </a:cxn>
                  <a:cxn ang="0">
                    <a:pos x="6" y="263"/>
                  </a:cxn>
                  <a:cxn ang="0">
                    <a:pos x="33" y="37"/>
                  </a:cxn>
                </a:cxnLst>
                <a:rect l="0" t="0" r="r" b="b"/>
                <a:pathLst>
                  <a:path w="57" h="263">
                    <a:moveTo>
                      <a:pt x="33" y="37"/>
                    </a:moveTo>
                    <a:lnTo>
                      <a:pt x="31" y="37"/>
                    </a:lnTo>
                    <a:lnTo>
                      <a:pt x="2" y="67"/>
                    </a:lnTo>
                    <a:lnTo>
                      <a:pt x="0" y="39"/>
                    </a:lnTo>
                    <a:lnTo>
                      <a:pt x="39" y="4"/>
                    </a:lnTo>
                    <a:lnTo>
                      <a:pt x="57" y="0"/>
                    </a:lnTo>
                    <a:lnTo>
                      <a:pt x="28" y="259"/>
                    </a:lnTo>
                    <a:lnTo>
                      <a:pt x="6" y="263"/>
                    </a:lnTo>
                    <a:lnTo>
                      <a:pt x="33" y="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85"/>
              <p:cNvSpPr>
                <a:spLocks noEditPoints="1"/>
              </p:cNvSpPr>
              <p:nvPr/>
            </p:nvSpPr>
            <p:spPr bwMode="auto">
              <a:xfrm>
                <a:off x="4531" y="1548"/>
                <a:ext cx="91" cy="301"/>
              </a:xfrm>
              <a:custGeom>
                <a:avLst/>
                <a:gdLst/>
                <a:ahLst/>
                <a:cxnLst>
                  <a:cxn ang="0">
                    <a:pos x="41" y="89"/>
                  </a:cxn>
                  <a:cxn ang="0">
                    <a:pos x="15" y="144"/>
                  </a:cxn>
                  <a:cxn ang="0">
                    <a:pos x="5" y="62"/>
                  </a:cxn>
                  <a:cxn ang="0">
                    <a:pos x="31" y="8"/>
                  </a:cxn>
                  <a:cxn ang="0">
                    <a:pos x="41" y="89"/>
                  </a:cxn>
                  <a:cxn ang="0">
                    <a:pos x="12" y="68"/>
                  </a:cxn>
                  <a:cxn ang="0">
                    <a:pos x="17" y="130"/>
                  </a:cxn>
                  <a:cxn ang="0">
                    <a:pos x="34" y="84"/>
                  </a:cxn>
                  <a:cxn ang="0">
                    <a:pos x="29" y="22"/>
                  </a:cxn>
                  <a:cxn ang="0">
                    <a:pos x="12" y="68"/>
                  </a:cxn>
                </a:cxnLst>
                <a:rect l="0" t="0" r="r" b="b"/>
                <a:pathLst>
                  <a:path w="46" h="153">
                    <a:moveTo>
                      <a:pt x="41" y="89"/>
                    </a:moveTo>
                    <a:cubicBezTo>
                      <a:pt x="36" y="133"/>
                      <a:pt x="27" y="153"/>
                      <a:pt x="15" y="144"/>
                    </a:cubicBezTo>
                    <a:cubicBezTo>
                      <a:pt x="4" y="136"/>
                      <a:pt x="0" y="106"/>
                      <a:pt x="5" y="62"/>
                    </a:cubicBezTo>
                    <a:cubicBezTo>
                      <a:pt x="10" y="18"/>
                      <a:pt x="21" y="0"/>
                      <a:pt x="31" y="8"/>
                    </a:cubicBezTo>
                    <a:cubicBezTo>
                      <a:pt x="43" y="17"/>
                      <a:pt x="46" y="47"/>
                      <a:pt x="41" y="89"/>
                    </a:cubicBezTo>
                    <a:close/>
                    <a:moveTo>
                      <a:pt x="12" y="68"/>
                    </a:moveTo>
                    <a:cubicBezTo>
                      <a:pt x="8" y="102"/>
                      <a:pt x="10" y="125"/>
                      <a:pt x="17" y="130"/>
                    </a:cubicBezTo>
                    <a:cubicBezTo>
                      <a:pt x="24" y="136"/>
                      <a:pt x="30" y="117"/>
                      <a:pt x="34" y="84"/>
                    </a:cubicBezTo>
                    <a:cubicBezTo>
                      <a:pt x="38" y="51"/>
                      <a:pt x="37" y="27"/>
                      <a:pt x="29" y="22"/>
                    </a:cubicBezTo>
                    <a:cubicBezTo>
                      <a:pt x="23" y="17"/>
                      <a:pt x="16" y="32"/>
                      <a:pt x="12" y="6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86"/>
              <p:cNvSpPr>
                <a:spLocks/>
              </p:cNvSpPr>
              <p:nvPr/>
            </p:nvSpPr>
            <p:spPr bwMode="auto">
              <a:xfrm>
                <a:off x="4557" y="1678"/>
                <a:ext cx="53" cy="294"/>
              </a:xfrm>
              <a:custGeom>
                <a:avLst/>
                <a:gdLst/>
                <a:ahLst/>
                <a:cxnLst>
                  <a:cxn ang="0">
                    <a:pos x="10" y="269"/>
                  </a:cxn>
                  <a:cxn ang="0">
                    <a:pos x="0" y="294"/>
                  </a:cxn>
                  <a:cxn ang="0">
                    <a:pos x="29" y="35"/>
                  </a:cxn>
                  <a:cxn ang="0">
                    <a:pos x="39" y="11"/>
                  </a:cxn>
                  <a:cxn ang="0">
                    <a:pos x="53" y="0"/>
                  </a:cxn>
                  <a:cxn ang="0">
                    <a:pos x="47" y="33"/>
                  </a:cxn>
                  <a:cxn ang="0">
                    <a:pos x="35" y="41"/>
                  </a:cxn>
                  <a:cxn ang="0">
                    <a:pos x="35" y="41"/>
                  </a:cxn>
                  <a:cxn ang="0">
                    <a:pos x="10" y="269"/>
                  </a:cxn>
                </a:cxnLst>
                <a:rect l="0" t="0" r="r" b="b"/>
                <a:pathLst>
                  <a:path w="53" h="294">
                    <a:moveTo>
                      <a:pt x="10" y="269"/>
                    </a:moveTo>
                    <a:lnTo>
                      <a:pt x="0" y="294"/>
                    </a:lnTo>
                    <a:lnTo>
                      <a:pt x="29" y="35"/>
                    </a:lnTo>
                    <a:lnTo>
                      <a:pt x="39" y="11"/>
                    </a:lnTo>
                    <a:lnTo>
                      <a:pt x="53" y="0"/>
                    </a:lnTo>
                    <a:lnTo>
                      <a:pt x="47" y="33"/>
                    </a:lnTo>
                    <a:lnTo>
                      <a:pt x="35" y="41"/>
                    </a:lnTo>
                    <a:lnTo>
                      <a:pt x="35" y="41"/>
                    </a:lnTo>
                    <a:lnTo>
                      <a:pt x="10" y="26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87"/>
              <p:cNvSpPr>
                <a:spLocks/>
              </p:cNvSpPr>
              <p:nvPr/>
            </p:nvSpPr>
            <p:spPr bwMode="auto">
              <a:xfrm>
                <a:off x="4461" y="1829"/>
                <a:ext cx="72" cy="285"/>
              </a:xfrm>
              <a:custGeom>
                <a:avLst/>
                <a:gdLst/>
                <a:ahLst/>
                <a:cxnLst>
                  <a:cxn ang="0">
                    <a:pos x="17" y="263"/>
                  </a:cxn>
                  <a:cxn ang="0">
                    <a:pos x="0" y="285"/>
                  </a:cxn>
                  <a:cxn ang="0">
                    <a:pos x="31" y="26"/>
                  </a:cxn>
                  <a:cxn ang="0">
                    <a:pos x="47" y="6"/>
                  </a:cxn>
                  <a:cxn ang="0">
                    <a:pos x="72" y="0"/>
                  </a:cxn>
                  <a:cxn ang="0">
                    <a:pos x="66" y="31"/>
                  </a:cxn>
                  <a:cxn ang="0">
                    <a:pos x="45" y="35"/>
                  </a:cxn>
                  <a:cxn ang="0">
                    <a:pos x="45" y="37"/>
                  </a:cxn>
                  <a:cxn ang="0">
                    <a:pos x="17" y="263"/>
                  </a:cxn>
                </a:cxnLst>
                <a:rect l="0" t="0" r="r" b="b"/>
                <a:pathLst>
                  <a:path w="72" h="285">
                    <a:moveTo>
                      <a:pt x="17" y="263"/>
                    </a:moveTo>
                    <a:lnTo>
                      <a:pt x="0" y="285"/>
                    </a:lnTo>
                    <a:lnTo>
                      <a:pt x="31" y="26"/>
                    </a:lnTo>
                    <a:lnTo>
                      <a:pt x="47" y="6"/>
                    </a:lnTo>
                    <a:lnTo>
                      <a:pt x="72" y="0"/>
                    </a:lnTo>
                    <a:lnTo>
                      <a:pt x="66" y="31"/>
                    </a:lnTo>
                    <a:lnTo>
                      <a:pt x="45" y="35"/>
                    </a:lnTo>
                    <a:lnTo>
                      <a:pt x="45" y="37"/>
                    </a:lnTo>
                    <a:lnTo>
                      <a:pt x="17" y="26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88"/>
              <p:cNvSpPr>
                <a:spLocks noEditPoints="1"/>
              </p:cNvSpPr>
              <p:nvPr/>
            </p:nvSpPr>
            <p:spPr bwMode="auto">
              <a:xfrm>
                <a:off x="4307" y="1929"/>
                <a:ext cx="128" cy="328"/>
              </a:xfrm>
              <a:custGeom>
                <a:avLst/>
                <a:gdLst/>
                <a:ahLst/>
                <a:cxnLst>
                  <a:cxn ang="0">
                    <a:pos x="40" y="15"/>
                  </a:cxn>
                  <a:cxn ang="0">
                    <a:pos x="60" y="58"/>
                  </a:cxn>
                  <a:cxn ang="0">
                    <a:pos x="25" y="151"/>
                  </a:cxn>
                  <a:cxn ang="0">
                    <a:pos x="5" y="107"/>
                  </a:cxn>
                  <a:cxn ang="0">
                    <a:pos x="40" y="15"/>
                  </a:cxn>
                  <a:cxn ang="0">
                    <a:pos x="39" y="29"/>
                  </a:cxn>
                  <a:cxn ang="0">
                    <a:pos x="16" y="98"/>
                  </a:cxn>
                  <a:cxn ang="0">
                    <a:pos x="26" y="137"/>
                  </a:cxn>
                  <a:cxn ang="0">
                    <a:pos x="49" y="68"/>
                  </a:cxn>
                  <a:cxn ang="0">
                    <a:pos x="39" y="29"/>
                  </a:cxn>
                </a:cxnLst>
                <a:rect l="0" t="0" r="r" b="b"/>
                <a:pathLst>
                  <a:path w="65" h="167">
                    <a:moveTo>
                      <a:pt x="40" y="15"/>
                    </a:moveTo>
                    <a:cubicBezTo>
                      <a:pt x="56" y="0"/>
                      <a:pt x="65" y="14"/>
                      <a:pt x="60" y="58"/>
                    </a:cubicBezTo>
                    <a:cubicBezTo>
                      <a:pt x="54" y="102"/>
                      <a:pt x="41" y="136"/>
                      <a:pt x="25" y="151"/>
                    </a:cubicBezTo>
                    <a:cubicBezTo>
                      <a:pt x="7" y="167"/>
                      <a:pt x="0" y="152"/>
                      <a:pt x="5" y="107"/>
                    </a:cubicBezTo>
                    <a:cubicBezTo>
                      <a:pt x="10" y="65"/>
                      <a:pt x="23" y="31"/>
                      <a:pt x="40" y="15"/>
                    </a:cubicBezTo>
                    <a:close/>
                    <a:moveTo>
                      <a:pt x="39" y="29"/>
                    </a:moveTo>
                    <a:cubicBezTo>
                      <a:pt x="27" y="39"/>
                      <a:pt x="20" y="65"/>
                      <a:pt x="16" y="98"/>
                    </a:cubicBezTo>
                    <a:cubicBezTo>
                      <a:pt x="12" y="131"/>
                      <a:pt x="15" y="148"/>
                      <a:pt x="26" y="137"/>
                    </a:cubicBezTo>
                    <a:cubicBezTo>
                      <a:pt x="36" y="128"/>
                      <a:pt x="45" y="103"/>
                      <a:pt x="49" y="68"/>
                    </a:cubicBezTo>
                    <a:cubicBezTo>
                      <a:pt x="53" y="33"/>
                      <a:pt x="48" y="20"/>
                      <a:pt x="39" y="2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89"/>
              <p:cNvSpPr>
                <a:spLocks/>
              </p:cNvSpPr>
              <p:nvPr/>
            </p:nvSpPr>
            <p:spPr bwMode="auto">
              <a:xfrm>
                <a:off x="4213" y="2069"/>
                <a:ext cx="81" cy="275"/>
              </a:xfrm>
              <a:custGeom>
                <a:avLst/>
                <a:gdLst/>
                <a:ahLst/>
                <a:cxnLst>
                  <a:cxn ang="0">
                    <a:pos x="22" y="257"/>
                  </a:cxn>
                  <a:cxn ang="0">
                    <a:pos x="0" y="275"/>
                  </a:cxn>
                  <a:cxn ang="0">
                    <a:pos x="30" y="15"/>
                  </a:cxn>
                  <a:cxn ang="0">
                    <a:pos x="49" y="0"/>
                  </a:cxn>
                  <a:cxn ang="0">
                    <a:pos x="81" y="2"/>
                  </a:cxn>
                  <a:cxn ang="0">
                    <a:pos x="73" y="33"/>
                  </a:cxn>
                  <a:cxn ang="0">
                    <a:pos x="47" y="31"/>
                  </a:cxn>
                  <a:cxn ang="0">
                    <a:pos x="47" y="31"/>
                  </a:cxn>
                  <a:cxn ang="0">
                    <a:pos x="22" y="257"/>
                  </a:cxn>
                </a:cxnLst>
                <a:rect l="0" t="0" r="r" b="b"/>
                <a:pathLst>
                  <a:path w="81" h="275">
                    <a:moveTo>
                      <a:pt x="22" y="257"/>
                    </a:moveTo>
                    <a:lnTo>
                      <a:pt x="0" y="275"/>
                    </a:lnTo>
                    <a:lnTo>
                      <a:pt x="30" y="15"/>
                    </a:lnTo>
                    <a:lnTo>
                      <a:pt x="49" y="0"/>
                    </a:lnTo>
                    <a:lnTo>
                      <a:pt x="81" y="2"/>
                    </a:lnTo>
                    <a:lnTo>
                      <a:pt x="73" y="33"/>
                    </a:lnTo>
                    <a:lnTo>
                      <a:pt x="47" y="31"/>
                    </a:lnTo>
                    <a:lnTo>
                      <a:pt x="47" y="31"/>
                    </a:lnTo>
                    <a:lnTo>
                      <a:pt x="22"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90"/>
              <p:cNvSpPr>
                <a:spLocks noEditPoints="1"/>
              </p:cNvSpPr>
              <p:nvPr/>
            </p:nvSpPr>
            <p:spPr bwMode="auto">
              <a:xfrm>
                <a:off x="4046" y="2143"/>
                <a:ext cx="134" cy="317"/>
              </a:xfrm>
              <a:custGeom>
                <a:avLst/>
                <a:gdLst/>
                <a:ahLst/>
                <a:cxnLst>
                  <a:cxn ang="0">
                    <a:pos x="41" y="12"/>
                  </a:cxn>
                  <a:cxn ang="0">
                    <a:pos x="63" y="59"/>
                  </a:cxn>
                  <a:cxn ang="0">
                    <a:pos x="27" y="147"/>
                  </a:cxn>
                  <a:cxn ang="0">
                    <a:pos x="5" y="99"/>
                  </a:cxn>
                  <a:cxn ang="0">
                    <a:pos x="41" y="12"/>
                  </a:cxn>
                  <a:cxn ang="0">
                    <a:pos x="40" y="25"/>
                  </a:cxn>
                  <a:cxn ang="0">
                    <a:pos x="17" y="91"/>
                  </a:cxn>
                  <a:cxn ang="0">
                    <a:pos x="28" y="134"/>
                  </a:cxn>
                  <a:cxn ang="0">
                    <a:pos x="51" y="68"/>
                  </a:cxn>
                  <a:cxn ang="0">
                    <a:pos x="40" y="25"/>
                  </a:cxn>
                </a:cxnLst>
                <a:rect l="0" t="0" r="r" b="b"/>
                <a:pathLst>
                  <a:path w="68" h="161">
                    <a:moveTo>
                      <a:pt x="41" y="12"/>
                    </a:moveTo>
                    <a:cubicBezTo>
                      <a:pt x="59" y="0"/>
                      <a:pt x="68" y="15"/>
                      <a:pt x="63" y="59"/>
                    </a:cubicBezTo>
                    <a:cubicBezTo>
                      <a:pt x="58" y="103"/>
                      <a:pt x="43" y="135"/>
                      <a:pt x="27" y="147"/>
                    </a:cubicBezTo>
                    <a:cubicBezTo>
                      <a:pt x="8" y="161"/>
                      <a:pt x="0" y="144"/>
                      <a:pt x="5" y="99"/>
                    </a:cubicBezTo>
                    <a:cubicBezTo>
                      <a:pt x="10" y="57"/>
                      <a:pt x="23" y="25"/>
                      <a:pt x="41" y="12"/>
                    </a:cubicBezTo>
                    <a:close/>
                    <a:moveTo>
                      <a:pt x="40" y="25"/>
                    </a:moveTo>
                    <a:cubicBezTo>
                      <a:pt x="28" y="34"/>
                      <a:pt x="21" y="59"/>
                      <a:pt x="17" y="91"/>
                    </a:cubicBezTo>
                    <a:cubicBezTo>
                      <a:pt x="13" y="125"/>
                      <a:pt x="16" y="142"/>
                      <a:pt x="28" y="134"/>
                    </a:cubicBezTo>
                    <a:cubicBezTo>
                      <a:pt x="38" y="126"/>
                      <a:pt x="47" y="102"/>
                      <a:pt x="51" y="68"/>
                    </a:cubicBezTo>
                    <a:cubicBezTo>
                      <a:pt x="55" y="32"/>
                      <a:pt x="50" y="18"/>
                      <a:pt x="40" y="2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91"/>
              <p:cNvSpPr>
                <a:spLocks noEditPoints="1"/>
              </p:cNvSpPr>
              <p:nvPr/>
            </p:nvSpPr>
            <p:spPr bwMode="auto">
              <a:xfrm>
                <a:off x="3944" y="2297"/>
                <a:ext cx="100" cy="233"/>
              </a:xfrm>
              <a:custGeom>
                <a:avLst/>
                <a:gdLst/>
                <a:ahLst/>
                <a:cxnLst>
                  <a:cxn ang="0">
                    <a:pos x="31" y="9"/>
                  </a:cxn>
                  <a:cxn ang="0">
                    <a:pos x="47" y="45"/>
                  </a:cxn>
                  <a:cxn ang="0">
                    <a:pos x="20" y="110"/>
                  </a:cxn>
                  <a:cxn ang="0">
                    <a:pos x="4" y="73"/>
                  </a:cxn>
                  <a:cxn ang="0">
                    <a:pos x="31" y="9"/>
                  </a:cxn>
                  <a:cxn ang="0">
                    <a:pos x="30" y="19"/>
                  </a:cxn>
                  <a:cxn ang="0">
                    <a:pos x="12" y="67"/>
                  </a:cxn>
                  <a:cxn ang="0">
                    <a:pos x="21" y="100"/>
                  </a:cxn>
                  <a:cxn ang="0">
                    <a:pos x="38" y="51"/>
                  </a:cxn>
                  <a:cxn ang="0">
                    <a:pos x="30" y="19"/>
                  </a:cxn>
                </a:cxnLst>
                <a:rect l="0" t="0" r="r" b="b"/>
                <a:pathLst>
                  <a:path w="51" h="119">
                    <a:moveTo>
                      <a:pt x="31" y="9"/>
                    </a:moveTo>
                    <a:cubicBezTo>
                      <a:pt x="43" y="0"/>
                      <a:pt x="51" y="12"/>
                      <a:pt x="47" y="45"/>
                    </a:cubicBezTo>
                    <a:cubicBezTo>
                      <a:pt x="43" y="78"/>
                      <a:pt x="32" y="101"/>
                      <a:pt x="20" y="110"/>
                    </a:cubicBezTo>
                    <a:cubicBezTo>
                      <a:pt x="6" y="119"/>
                      <a:pt x="0" y="106"/>
                      <a:pt x="4" y="73"/>
                    </a:cubicBezTo>
                    <a:cubicBezTo>
                      <a:pt x="7" y="41"/>
                      <a:pt x="17" y="18"/>
                      <a:pt x="31" y="9"/>
                    </a:cubicBezTo>
                    <a:close/>
                    <a:moveTo>
                      <a:pt x="30" y="19"/>
                    </a:moveTo>
                    <a:cubicBezTo>
                      <a:pt x="21" y="25"/>
                      <a:pt x="15" y="43"/>
                      <a:pt x="12" y="67"/>
                    </a:cubicBezTo>
                    <a:cubicBezTo>
                      <a:pt x="9" y="92"/>
                      <a:pt x="12" y="106"/>
                      <a:pt x="21" y="100"/>
                    </a:cubicBezTo>
                    <a:cubicBezTo>
                      <a:pt x="28" y="94"/>
                      <a:pt x="35" y="76"/>
                      <a:pt x="38" y="51"/>
                    </a:cubicBezTo>
                    <a:cubicBezTo>
                      <a:pt x="41" y="24"/>
                      <a:pt x="37" y="14"/>
                      <a:pt x="30" y="1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92"/>
              <p:cNvSpPr>
                <a:spLocks/>
              </p:cNvSpPr>
              <p:nvPr/>
            </p:nvSpPr>
            <p:spPr bwMode="auto">
              <a:xfrm>
                <a:off x="3871" y="2379"/>
                <a:ext cx="61" cy="202"/>
              </a:xfrm>
              <a:custGeom>
                <a:avLst/>
                <a:gdLst/>
                <a:ahLst/>
                <a:cxnLst>
                  <a:cxn ang="0">
                    <a:pos x="16" y="193"/>
                  </a:cxn>
                  <a:cxn ang="0">
                    <a:pos x="0" y="202"/>
                  </a:cxn>
                  <a:cxn ang="0">
                    <a:pos x="22" y="10"/>
                  </a:cxn>
                  <a:cxn ang="0">
                    <a:pos x="36" y="0"/>
                  </a:cxn>
                  <a:cxn ang="0">
                    <a:pos x="61" y="6"/>
                  </a:cxn>
                  <a:cxn ang="0">
                    <a:pos x="55" y="28"/>
                  </a:cxn>
                  <a:cxn ang="0">
                    <a:pos x="36" y="24"/>
                  </a:cxn>
                  <a:cxn ang="0">
                    <a:pos x="36" y="24"/>
                  </a:cxn>
                  <a:cxn ang="0">
                    <a:pos x="16" y="193"/>
                  </a:cxn>
                </a:cxnLst>
                <a:rect l="0" t="0" r="r" b="b"/>
                <a:pathLst>
                  <a:path w="61" h="202">
                    <a:moveTo>
                      <a:pt x="16" y="193"/>
                    </a:moveTo>
                    <a:lnTo>
                      <a:pt x="0" y="202"/>
                    </a:lnTo>
                    <a:lnTo>
                      <a:pt x="22" y="10"/>
                    </a:lnTo>
                    <a:lnTo>
                      <a:pt x="36" y="0"/>
                    </a:lnTo>
                    <a:lnTo>
                      <a:pt x="61" y="6"/>
                    </a:lnTo>
                    <a:lnTo>
                      <a:pt x="55" y="28"/>
                    </a:lnTo>
                    <a:lnTo>
                      <a:pt x="36" y="24"/>
                    </a:lnTo>
                    <a:lnTo>
                      <a:pt x="36" y="24"/>
                    </a:lnTo>
                    <a:lnTo>
                      <a:pt x="16"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93"/>
              <p:cNvSpPr>
                <a:spLocks noEditPoints="1"/>
              </p:cNvSpPr>
              <p:nvPr/>
            </p:nvSpPr>
            <p:spPr bwMode="auto">
              <a:xfrm>
                <a:off x="3744" y="2424"/>
                <a:ext cx="100" cy="230"/>
              </a:xfrm>
              <a:custGeom>
                <a:avLst/>
                <a:gdLst/>
                <a:ahLst/>
                <a:cxnLst>
                  <a:cxn ang="0">
                    <a:pos x="31" y="8"/>
                  </a:cxn>
                  <a:cxn ang="0">
                    <a:pos x="48" y="45"/>
                  </a:cxn>
                  <a:cxn ang="0">
                    <a:pos x="20" y="109"/>
                  </a:cxn>
                  <a:cxn ang="0">
                    <a:pos x="4" y="70"/>
                  </a:cxn>
                  <a:cxn ang="0">
                    <a:pos x="31" y="8"/>
                  </a:cxn>
                  <a:cxn ang="0">
                    <a:pos x="30" y="18"/>
                  </a:cxn>
                  <a:cxn ang="0">
                    <a:pos x="13" y="66"/>
                  </a:cxn>
                  <a:cxn ang="0">
                    <a:pos x="21" y="99"/>
                  </a:cxn>
                  <a:cxn ang="0">
                    <a:pos x="39" y="51"/>
                  </a:cxn>
                  <a:cxn ang="0">
                    <a:pos x="30" y="18"/>
                  </a:cxn>
                </a:cxnLst>
                <a:rect l="0" t="0" r="r" b="b"/>
                <a:pathLst>
                  <a:path w="51" h="117">
                    <a:moveTo>
                      <a:pt x="31" y="8"/>
                    </a:moveTo>
                    <a:cubicBezTo>
                      <a:pt x="44" y="0"/>
                      <a:pt x="51" y="13"/>
                      <a:pt x="48" y="45"/>
                    </a:cubicBezTo>
                    <a:cubicBezTo>
                      <a:pt x="44" y="78"/>
                      <a:pt x="33" y="101"/>
                      <a:pt x="20" y="109"/>
                    </a:cubicBezTo>
                    <a:cubicBezTo>
                      <a:pt x="6" y="117"/>
                      <a:pt x="0" y="104"/>
                      <a:pt x="4" y="70"/>
                    </a:cubicBezTo>
                    <a:cubicBezTo>
                      <a:pt x="8" y="39"/>
                      <a:pt x="18" y="16"/>
                      <a:pt x="31" y="8"/>
                    </a:cubicBezTo>
                    <a:close/>
                    <a:moveTo>
                      <a:pt x="30" y="18"/>
                    </a:moveTo>
                    <a:cubicBezTo>
                      <a:pt x="21" y="23"/>
                      <a:pt x="16" y="42"/>
                      <a:pt x="13" y="66"/>
                    </a:cubicBezTo>
                    <a:cubicBezTo>
                      <a:pt x="10" y="91"/>
                      <a:pt x="12" y="104"/>
                      <a:pt x="21" y="99"/>
                    </a:cubicBezTo>
                    <a:cubicBezTo>
                      <a:pt x="29" y="94"/>
                      <a:pt x="36" y="76"/>
                      <a:pt x="39" y="51"/>
                    </a:cubicBezTo>
                    <a:cubicBezTo>
                      <a:pt x="42" y="24"/>
                      <a:pt x="38" y="13"/>
                      <a:pt x="30"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94"/>
              <p:cNvSpPr>
                <a:spLocks noEditPoints="1"/>
              </p:cNvSpPr>
              <p:nvPr/>
            </p:nvSpPr>
            <p:spPr bwMode="auto">
              <a:xfrm>
                <a:off x="3644" y="2483"/>
                <a:ext cx="102" cy="230"/>
              </a:xfrm>
              <a:custGeom>
                <a:avLst/>
                <a:gdLst/>
                <a:ahLst/>
                <a:cxnLst>
                  <a:cxn ang="0">
                    <a:pos x="31" y="8"/>
                  </a:cxn>
                  <a:cxn ang="0">
                    <a:pos x="48" y="46"/>
                  </a:cxn>
                  <a:cxn ang="0">
                    <a:pos x="21" y="109"/>
                  </a:cxn>
                  <a:cxn ang="0">
                    <a:pos x="4" y="70"/>
                  </a:cxn>
                  <a:cxn ang="0">
                    <a:pos x="31" y="8"/>
                  </a:cxn>
                  <a:cxn ang="0">
                    <a:pos x="31" y="18"/>
                  </a:cxn>
                  <a:cxn ang="0">
                    <a:pos x="13" y="65"/>
                  </a:cxn>
                  <a:cxn ang="0">
                    <a:pos x="21" y="99"/>
                  </a:cxn>
                  <a:cxn ang="0">
                    <a:pos x="39" y="51"/>
                  </a:cxn>
                  <a:cxn ang="0">
                    <a:pos x="31" y="18"/>
                  </a:cxn>
                </a:cxnLst>
                <a:rect l="0" t="0" r="r" b="b"/>
                <a:pathLst>
                  <a:path w="52" h="117">
                    <a:moveTo>
                      <a:pt x="31" y="8"/>
                    </a:moveTo>
                    <a:cubicBezTo>
                      <a:pt x="44" y="0"/>
                      <a:pt x="52" y="13"/>
                      <a:pt x="48" y="46"/>
                    </a:cubicBezTo>
                    <a:cubicBezTo>
                      <a:pt x="44" y="79"/>
                      <a:pt x="33" y="102"/>
                      <a:pt x="21" y="109"/>
                    </a:cubicBezTo>
                    <a:cubicBezTo>
                      <a:pt x="6" y="117"/>
                      <a:pt x="0" y="103"/>
                      <a:pt x="4" y="70"/>
                    </a:cubicBezTo>
                    <a:cubicBezTo>
                      <a:pt x="8" y="39"/>
                      <a:pt x="18" y="16"/>
                      <a:pt x="31" y="8"/>
                    </a:cubicBezTo>
                    <a:close/>
                    <a:moveTo>
                      <a:pt x="31" y="18"/>
                    </a:moveTo>
                    <a:cubicBezTo>
                      <a:pt x="21" y="23"/>
                      <a:pt x="16" y="41"/>
                      <a:pt x="13" y="65"/>
                    </a:cubicBezTo>
                    <a:cubicBezTo>
                      <a:pt x="10" y="91"/>
                      <a:pt x="12" y="104"/>
                      <a:pt x="21" y="99"/>
                    </a:cubicBezTo>
                    <a:cubicBezTo>
                      <a:pt x="29" y="94"/>
                      <a:pt x="36" y="77"/>
                      <a:pt x="39" y="51"/>
                    </a:cubicBezTo>
                    <a:cubicBezTo>
                      <a:pt x="42" y="24"/>
                      <a:pt x="38" y="13"/>
                      <a:pt x="31" y="1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95"/>
              <p:cNvSpPr>
                <a:spLocks/>
              </p:cNvSpPr>
              <p:nvPr/>
            </p:nvSpPr>
            <p:spPr bwMode="auto">
              <a:xfrm>
                <a:off x="3571" y="2556"/>
                <a:ext cx="61" cy="202"/>
              </a:xfrm>
              <a:custGeom>
                <a:avLst/>
                <a:gdLst/>
                <a:ahLst/>
                <a:cxnLst>
                  <a:cxn ang="0">
                    <a:pos x="16" y="192"/>
                  </a:cxn>
                  <a:cxn ang="0">
                    <a:pos x="0" y="202"/>
                  </a:cxn>
                  <a:cxn ang="0">
                    <a:pos x="21" y="8"/>
                  </a:cxn>
                  <a:cxn ang="0">
                    <a:pos x="37" y="0"/>
                  </a:cxn>
                  <a:cxn ang="0">
                    <a:pos x="61" y="8"/>
                  </a:cxn>
                  <a:cxn ang="0">
                    <a:pos x="57" y="29"/>
                  </a:cxn>
                  <a:cxn ang="0">
                    <a:pos x="35" y="23"/>
                  </a:cxn>
                  <a:cxn ang="0">
                    <a:pos x="35" y="23"/>
                  </a:cxn>
                  <a:cxn ang="0">
                    <a:pos x="16" y="192"/>
                  </a:cxn>
                </a:cxnLst>
                <a:rect l="0" t="0" r="r" b="b"/>
                <a:pathLst>
                  <a:path w="61" h="202">
                    <a:moveTo>
                      <a:pt x="16" y="192"/>
                    </a:moveTo>
                    <a:lnTo>
                      <a:pt x="0" y="202"/>
                    </a:lnTo>
                    <a:lnTo>
                      <a:pt x="21" y="8"/>
                    </a:lnTo>
                    <a:lnTo>
                      <a:pt x="37" y="0"/>
                    </a:lnTo>
                    <a:lnTo>
                      <a:pt x="61" y="8"/>
                    </a:lnTo>
                    <a:lnTo>
                      <a:pt x="57" y="29"/>
                    </a:lnTo>
                    <a:lnTo>
                      <a:pt x="35" y="23"/>
                    </a:lnTo>
                    <a:lnTo>
                      <a:pt x="35" y="23"/>
                    </a:lnTo>
                    <a:lnTo>
                      <a:pt x="16" y="1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96"/>
              <p:cNvSpPr>
                <a:spLocks noEditPoints="1"/>
              </p:cNvSpPr>
              <p:nvPr/>
            </p:nvSpPr>
            <p:spPr bwMode="auto">
              <a:xfrm>
                <a:off x="3443" y="2595"/>
                <a:ext cx="102" cy="226"/>
              </a:xfrm>
              <a:custGeom>
                <a:avLst/>
                <a:gdLst/>
                <a:ahLst/>
                <a:cxnLst>
                  <a:cxn ang="0">
                    <a:pos x="31" y="7"/>
                  </a:cxn>
                  <a:cxn ang="0">
                    <a:pos x="48" y="46"/>
                  </a:cxn>
                  <a:cxn ang="0">
                    <a:pos x="20" y="108"/>
                  </a:cxn>
                  <a:cxn ang="0">
                    <a:pos x="4" y="68"/>
                  </a:cxn>
                  <a:cxn ang="0">
                    <a:pos x="31" y="7"/>
                  </a:cxn>
                  <a:cxn ang="0">
                    <a:pos x="30" y="17"/>
                  </a:cxn>
                  <a:cxn ang="0">
                    <a:pos x="13" y="64"/>
                  </a:cxn>
                  <a:cxn ang="0">
                    <a:pos x="21" y="98"/>
                  </a:cxn>
                  <a:cxn ang="0">
                    <a:pos x="39" y="51"/>
                  </a:cxn>
                  <a:cxn ang="0">
                    <a:pos x="30" y="17"/>
                  </a:cxn>
                </a:cxnLst>
                <a:rect l="0" t="0" r="r" b="b"/>
                <a:pathLst>
                  <a:path w="52" h="115">
                    <a:moveTo>
                      <a:pt x="31" y="7"/>
                    </a:moveTo>
                    <a:cubicBezTo>
                      <a:pt x="44" y="0"/>
                      <a:pt x="52" y="13"/>
                      <a:pt x="48" y="46"/>
                    </a:cubicBezTo>
                    <a:cubicBezTo>
                      <a:pt x="44" y="79"/>
                      <a:pt x="33" y="101"/>
                      <a:pt x="20" y="108"/>
                    </a:cubicBezTo>
                    <a:cubicBezTo>
                      <a:pt x="6" y="115"/>
                      <a:pt x="0" y="101"/>
                      <a:pt x="4" y="68"/>
                    </a:cubicBezTo>
                    <a:cubicBezTo>
                      <a:pt x="8" y="36"/>
                      <a:pt x="18" y="14"/>
                      <a:pt x="31" y="7"/>
                    </a:cubicBezTo>
                    <a:close/>
                    <a:moveTo>
                      <a:pt x="30" y="17"/>
                    </a:moveTo>
                    <a:cubicBezTo>
                      <a:pt x="21" y="21"/>
                      <a:pt x="15" y="39"/>
                      <a:pt x="13" y="64"/>
                    </a:cubicBezTo>
                    <a:cubicBezTo>
                      <a:pt x="10" y="89"/>
                      <a:pt x="12" y="102"/>
                      <a:pt x="21" y="98"/>
                    </a:cubicBezTo>
                    <a:cubicBezTo>
                      <a:pt x="29" y="94"/>
                      <a:pt x="36" y="76"/>
                      <a:pt x="39" y="51"/>
                    </a:cubicBezTo>
                    <a:cubicBezTo>
                      <a:pt x="42" y="24"/>
                      <a:pt x="38" y="13"/>
                      <a:pt x="3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97"/>
              <p:cNvSpPr>
                <a:spLocks/>
              </p:cNvSpPr>
              <p:nvPr/>
            </p:nvSpPr>
            <p:spPr bwMode="auto">
              <a:xfrm>
                <a:off x="3370" y="2660"/>
                <a:ext cx="61" cy="200"/>
              </a:xfrm>
              <a:custGeom>
                <a:avLst/>
                <a:gdLst/>
                <a:ahLst/>
                <a:cxnLst>
                  <a:cxn ang="0">
                    <a:pos x="16" y="193"/>
                  </a:cxn>
                  <a:cxn ang="0">
                    <a:pos x="0" y="200"/>
                  </a:cxn>
                  <a:cxn ang="0">
                    <a:pos x="22" y="8"/>
                  </a:cxn>
                  <a:cxn ang="0">
                    <a:pos x="38" y="0"/>
                  </a:cxn>
                  <a:cxn ang="0">
                    <a:pos x="61" y="10"/>
                  </a:cxn>
                  <a:cxn ang="0">
                    <a:pos x="57" y="31"/>
                  </a:cxn>
                  <a:cxn ang="0">
                    <a:pos x="36" y="24"/>
                  </a:cxn>
                  <a:cxn ang="0">
                    <a:pos x="36" y="24"/>
                  </a:cxn>
                  <a:cxn ang="0">
                    <a:pos x="16" y="193"/>
                  </a:cxn>
                </a:cxnLst>
                <a:rect l="0" t="0" r="r" b="b"/>
                <a:pathLst>
                  <a:path w="61" h="200">
                    <a:moveTo>
                      <a:pt x="16" y="193"/>
                    </a:moveTo>
                    <a:lnTo>
                      <a:pt x="0" y="200"/>
                    </a:lnTo>
                    <a:lnTo>
                      <a:pt x="22" y="8"/>
                    </a:lnTo>
                    <a:lnTo>
                      <a:pt x="38" y="0"/>
                    </a:lnTo>
                    <a:lnTo>
                      <a:pt x="61" y="10"/>
                    </a:lnTo>
                    <a:lnTo>
                      <a:pt x="57" y="31"/>
                    </a:lnTo>
                    <a:lnTo>
                      <a:pt x="36" y="24"/>
                    </a:lnTo>
                    <a:lnTo>
                      <a:pt x="36" y="24"/>
                    </a:lnTo>
                    <a:lnTo>
                      <a:pt x="16"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98"/>
              <p:cNvSpPr>
                <a:spLocks noEditPoints="1"/>
              </p:cNvSpPr>
              <p:nvPr/>
            </p:nvSpPr>
            <p:spPr bwMode="auto">
              <a:xfrm>
                <a:off x="3243" y="2695"/>
                <a:ext cx="100" cy="222"/>
              </a:xfrm>
              <a:custGeom>
                <a:avLst/>
                <a:gdLst/>
                <a:ahLst/>
                <a:cxnLst>
                  <a:cxn ang="0">
                    <a:pos x="31" y="6"/>
                  </a:cxn>
                  <a:cxn ang="0">
                    <a:pos x="48" y="47"/>
                  </a:cxn>
                  <a:cxn ang="0">
                    <a:pos x="20" y="107"/>
                  </a:cxn>
                  <a:cxn ang="0">
                    <a:pos x="4" y="65"/>
                  </a:cxn>
                  <a:cxn ang="0">
                    <a:pos x="31" y="6"/>
                  </a:cxn>
                  <a:cxn ang="0">
                    <a:pos x="30" y="16"/>
                  </a:cxn>
                  <a:cxn ang="0">
                    <a:pos x="13" y="62"/>
                  </a:cxn>
                  <a:cxn ang="0">
                    <a:pos x="21" y="97"/>
                  </a:cxn>
                  <a:cxn ang="0">
                    <a:pos x="39" y="51"/>
                  </a:cxn>
                  <a:cxn ang="0">
                    <a:pos x="30" y="16"/>
                  </a:cxn>
                </a:cxnLst>
                <a:rect l="0" t="0" r="r" b="b"/>
                <a:pathLst>
                  <a:path w="51" h="113">
                    <a:moveTo>
                      <a:pt x="31" y="6"/>
                    </a:moveTo>
                    <a:cubicBezTo>
                      <a:pt x="44" y="0"/>
                      <a:pt x="51" y="14"/>
                      <a:pt x="48" y="47"/>
                    </a:cubicBezTo>
                    <a:cubicBezTo>
                      <a:pt x="44" y="79"/>
                      <a:pt x="33" y="101"/>
                      <a:pt x="20" y="107"/>
                    </a:cubicBezTo>
                    <a:cubicBezTo>
                      <a:pt x="6" y="113"/>
                      <a:pt x="0" y="99"/>
                      <a:pt x="4" y="65"/>
                    </a:cubicBezTo>
                    <a:cubicBezTo>
                      <a:pt x="8" y="34"/>
                      <a:pt x="17" y="12"/>
                      <a:pt x="31" y="6"/>
                    </a:cubicBezTo>
                    <a:close/>
                    <a:moveTo>
                      <a:pt x="30" y="16"/>
                    </a:moveTo>
                    <a:cubicBezTo>
                      <a:pt x="21" y="20"/>
                      <a:pt x="15" y="38"/>
                      <a:pt x="13" y="62"/>
                    </a:cubicBezTo>
                    <a:cubicBezTo>
                      <a:pt x="10" y="87"/>
                      <a:pt x="12" y="101"/>
                      <a:pt x="21" y="97"/>
                    </a:cubicBezTo>
                    <a:cubicBezTo>
                      <a:pt x="29" y="93"/>
                      <a:pt x="36" y="76"/>
                      <a:pt x="39" y="51"/>
                    </a:cubicBezTo>
                    <a:cubicBezTo>
                      <a:pt x="42" y="24"/>
                      <a:pt x="38" y="12"/>
                      <a:pt x="30" y="1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99"/>
              <p:cNvSpPr>
                <a:spLocks/>
              </p:cNvSpPr>
              <p:nvPr/>
            </p:nvSpPr>
            <p:spPr bwMode="auto">
              <a:xfrm>
                <a:off x="3170" y="2752"/>
                <a:ext cx="61" cy="199"/>
              </a:xfrm>
              <a:custGeom>
                <a:avLst/>
                <a:gdLst/>
                <a:ahLst/>
                <a:cxnLst>
                  <a:cxn ang="0">
                    <a:pos x="16" y="193"/>
                  </a:cxn>
                  <a:cxn ang="0">
                    <a:pos x="0" y="199"/>
                  </a:cxn>
                  <a:cxn ang="0">
                    <a:pos x="22" y="6"/>
                  </a:cxn>
                  <a:cxn ang="0">
                    <a:pos x="37" y="0"/>
                  </a:cxn>
                  <a:cxn ang="0">
                    <a:pos x="61" y="12"/>
                  </a:cxn>
                  <a:cxn ang="0">
                    <a:pos x="57" y="32"/>
                  </a:cxn>
                  <a:cxn ang="0">
                    <a:pos x="36" y="24"/>
                  </a:cxn>
                  <a:cxn ang="0">
                    <a:pos x="36" y="24"/>
                  </a:cxn>
                  <a:cxn ang="0">
                    <a:pos x="16" y="193"/>
                  </a:cxn>
                </a:cxnLst>
                <a:rect l="0" t="0" r="r" b="b"/>
                <a:pathLst>
                  <a:path w="61" h="199">
                    <a:moveTo>
                      <a:pt x="16" y="193"/>
                    </a:moveTo>
                    <a:lnTo>
                      <a:pt x="0" y="199"/>
                    </a:lnTo>
                    <a:lnTo>
                      <a:pt x="22" y="6"/>
                    </a:lnTo>
                    <a:lnTo>
                      <a:pt x="37" y="0"/>
                    </a:lnTo>
                    <a:lnTo>
                      <a:pt x="61" y="12"/>
                    </a:lnTo>
                    <a:lnTo>
                      <a:pt x="57" y="32"/>
                    </a:lnTo>
                    <a:lnTo>
                      <a:pt x="36" y="24"/>
                    </a:lnTo>
                    <a:lnTo>
                      <a:pt x="36" y="24"/>
                    </a:lnTo>
                    <a:lnTo>
                      <a:pt x="16" y="19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00"/>
              <p:cNvSpPr>
                <a:spLocks noEditPoints="1"/>
              </p:cNvSpPr>
              <p:nvPr/>
            </p:nvSpPr>
            <p:spPr bwMode="auto">
              <a:xfrm>
                <a:off x="3044" y="2778"/>
                <a:ext cx="101" cy="216"/>
              </a:xfrm>
              <a:custGeom>
                <a:avLst/>
                <a:gdLst/>
                <a:ahLst/>
                <a:cxnLst>
                  <a:cxn ang="0">
                    <a:pos x="31" y="5"/>
                  </a:cxn>
                  <a:cxn ang="0">
                    <a:pos x="47" y="49"/>
                  </a:cxn>
                  <a:cxn ang="0">
                    <a:pos x="20" y="106"/>
                  </a:cxn>
                  <a:cxn ang="0">
                    <a:pos x="4" y="61"/>
                  </a:cxn>
                  <a:cxn ang="0">
                    <a:pos x="31" y="5"/>
                  </a:cxn>
                  <a:cxn ang="0">
                    <a:pos x="30" y="15"/>
                  </a:cxn>
                  <a:cxn ang="0">
                    <a:pos x="12" y="59"/>
                  </a:cxn>
                  <a:cxn ang="0">
                    <a:pos x="21" y="96"/>
                  </a:cxn>
                  <a:cxn ang="0">
                    <a:pos x="38" y="51"/>
                  </a:cxn>
                  <a:cxn ang="0">
                    <a:pos x="30" y="15"/>
                  </a:cxn>
                </a:cxnLst>
                <a:rect l="0" t="0" r="r" b="b"/>
                <a:pathLst>
                  <a:path w="51" h="110">
                    <a:moveTo>
                      <a:pt x="31" y="5"/>
                    </a:moveTo>
                    <a:cubicBezTo>
                      <a:pt x="44" y="0"/>
                      <a:pt x="51" y="16"/>
                      <a:pt x="47" y="49"/>
                    </a:cubicBezTo>
                    <a:cubicBezTo>
                      <a:pt x="43" y="81"/>
                      <a:pt x="32" y="102"/>
                      <a:pt x="20" y="106"/>
                    </a:cubicBezTo>
                    <a:cubicBezTo>
                      <a:pt x="6" y="110"/>
                      <a:pt x="0" y="95"/>
                      <a:pt x="4" y="61"/>
                    </a:cubicBezTo>
                    <a:cubicBezTo>
                      <a:pt x="8" y="30"/>
                      <a:pt x="17" y="9"/>
                      <a:pt x="31" y="5"/>
                    </a:cubicBezTo>
                    <a:close/>
                    <a:moveTo>
                      <a:pt x="30" y="15"/>
                    </a:moveTo>
                    <a:cubicBezTo>
                      <a:pt x="21" y="18"/>
                      <a:pt x="15" y="35"/>
                      <a:pt x="12" y="59"/>
                    </a:cubicBezTo>
                    <a:cubicBezTo>
                      <a:pt x="10" y="84"/>
                      <a:pt x="12" y="99"/>
                      <a:pt x="21" y="96"/>
                    </a:cubicBezTo>
                    <a:cubicBezTo>
                      <a:pt x="29" y="93"/>
                      <a:pt x="35" y="77"/>
                      <a:pt x="38" y="51"/>
                    </a:cubicBezTo>
                    <a:cubicBezTo>
                      <a:pt x="41" y="25"/>
                      <a:pt x="38" y="12"/>
                      <a:pt x="30" y="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201"/>
              <p:cNvSpPr>
                <a:spLocks/>
              </p:cNvSpPr>
              <p:nvPr/>
            </p:nvSpPr>
            <p:spPr bwMode="auto">
              <a:xfrm>
                <a:off x="2976" y="2809"/>
                <a:ext cx="57" cy="195"/>
              </a:xfrm>
              <a:custGeom>
                <a:avLst/>
                <a:gdLst/>
                <a:ahLst/>
                <a:cxnLst>
                  <a:cxn ang="0">
                    <a:pos x="15" y="195"/>
                  </a:cxn>
                  <a:cxn ang="0">
                    <a:pos x="0" y="195"/>
                  </a:cxn>
                  <a:cxn ang="0">
                    <a:pos x="23" y="0"/>
                  </a:cxn>
                  <a:cxn ang="0">
                    <a:pos x="35" y="0"/>
                  </a:cxn>
                  <a:cxn ang="0">
                    <a:pos x="57" y="24"/>
                  </a:cxn>
                  <a:cxn ang="0">
                    <a:pos x="53" y="44"/>
                  </a:cxn>
                  <a:cxn ang="0">
                    <a:pos x="35" y="26"/>
                  </a:cxn>
                  <a:cxn ang="0">
                    <a:pos x="35" y="26"/>
                  </a:cxn>
                  <a:cxn ang="0">
                    <a:pos x="15" y="195"/>
                  </a:cxn>
                </a:cxnLst>
                <a:rect l="0" t="0" r="r" b="b"/>
                <a:pathLst>
                  <a:path w="57" h="195">
                    <a:moveTo>
                      <a:pt x="15" y="195"/>
                    </a:moveTo>
                    <a:lnTo>
                      <a:pt x="0" y="195"/>
                    </a:lnTo>
                    <a:lnTo>
                      <a:pt x="23" y="0"/>
                    </a:lnTo>
                    <a:lnTo>
                      <a:pt x="35" y="0"/>
                    </a:lnTo>
                    <a:lnTo>
                      <a:pt x="57" y="24"/>
                    </a:lnTo>
                    <a:lnTo>
                      <a:pt x="53" y="44"/>
                    </a:lnTo>
                    <a:lnTo>
                      <a:pt x="35" y="26"/>
                    </a:lnTo>
                    <a:lnTo>
                      <a:pt x="35" y="26"/>
                    </a:lnTo>
                    <a:lnTo>
                      <a:pt x="15" y="1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202"/>
              <p:cNvSpPr>
                <a:spLocks noEditPoints="1"/>
              </p:cNvSpPr>
              <p:nvPr/>
            </p:nvSpPr>
            <p:spPr bwMode="auto">
              <a:xfrm>
                <a:off x="2956" y="2697"/>
                <a:ext cx="79" cy="256"/>
              </a:xfrm>
              <a:custGeom>
                <a:avLst/>
                <a:gdLst/>
                <a:ahLst/>
                <a:cxnLst>
                  <a:cxn ang="0">
                    <a:pos x="36" y="41"/>
                  </a:cxn>
                  <a:cxn ang="0">
                    <a:pos x="14" y="117"/>
                  </a:cxn>
                  <a:cxn ang="0">
                    <a:pos x="4" y="89"/>
                  </a:cxn>
                  <a:cxn ang="0">
                    <a:pos x="26" y="14"/>
                  </a:cxn>
                  <a:cxn ang="0">
                    <a:pos x="36" y="41"/>
                  </a:cxn>
                  <a:cxn ang="0">
                    <a:pos x="10" y="80"/>
                  </a:cxn>
                  <a:cxn ang="0">
                    <a:pos x="15" y="106"/>
                  </a:cxn>
                  <a:cxn ang="0">
                    <a:pos x="30" y="51"/>
                  </a:cxn>
                  <a:cxn ang="0">
                    <a:pos x="25" y="25"/>
                  </a:cxn>
                  <a:cxn ang="0">
                    <a:pos x="10" y="80"/>
                  </a:cxn>
                </a:cxnLst>
                <a:rect l="0" t="0" r="r" b="b"/>
                <a:pathLst>
                  <a:path w="40" h="130">
                    <a:moveTo>
                      <a:pt x="36" y="41"/>
                    </a:moveTo>
                    <a:cubicBezTo>
                      <a:pt x="32" y="75"/>
                      <a:pt x="24" y="102"/>
                      <a:pt x="14" y="117"/>
                    </a:cubicBezTo>
                    <a:cubicBezTo>
                      <a:pt x="5" y="130"/>
                      <a:pt x="0" y="121"/>
                      <a:pt x="4" y="89"/>
                    </a:cubicBezTo>
                    <a:cubicBezTo>
                      <a:pt x="8" y="56"/>
                      <a:pt x="17" y="28"/>
                      <a:pt x="26" y="14"/>
                    </a:cubicBezTo>
                    <a:cubicBezTo>
                      <a:pt x="36" y="0"/>
                      <a:pt x="40" y="10"/>
                      <a:pt x="36" y="41"/>
                    </a:cubicBezTo>
                    <a:close/>
                    <a:moveTo>
                      <a:pt x="10" y="80"/>
                    </a:moveTo>
                    <a:cubicBezTo>
                      <a:pt x="8" y="105"/>
                      <a:pt x="10" y="114"/>
                      <a:pt x="15" y="106"/>
                    </a:cubicBezTo>
                    <a:cubicBezTo>
                      <a:pt x="22" y="96"/>
                      <a:pt x="27" y="76"/>
                      <a:pt x="30" y="51"/>
                    </a:cubicBezTo>
                    <a:cubicBezTo>
                      <a:pt x="33" y="27"/>
                      <a:pt x="32" y="15"/>
                      <a:pt x="25" y="25"/>
                    </a:cubicBezTo>
                    <a:cubicBezTo>
                      <a:pt x="19" y="33"/>
                      <a:pt x="14" y="53"/>
                      <a:pt x="10" y="8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203"/>
              <p:cNvSpPr>
                <a:spLocks/>
              </p:cNvSpPr>
              <p:nvPr/>
            </p:nvSpPr>
            <p:spPr bwMode="auto">
              <a:xfrm>
                <a:off x="3064" y="2625"/>
                <a:ext cx="41" cy="208"/>
              </a:xfrm>
              <a:custGeom>
                <a:avLst/>
                <a:gdLst/>
                <a:ahLst/>
                <a:cxnLst>
                  <a:cxn ang="0">
                    <a:pos x="24" y="39"/>
                  </a:cxn>
                  <a:cxn ang="0">
                    <a:pos x="24" y="39"/>
                  </a:cxn>
                  <a:cxn ang="0">
                    <a:pos x="0" y="76"/>
                  </a:cxn>
                  <a:cxn ang="0">
                    <a:pos x="0" y="59"/>
                  </a:cxn>
                  <a:cxn ang="0">
                    <a:pos x="28" y="11"/>
                  </a:cxn>
                  <a:cxn ang="0">
                    <a:pos x="41" y="0"/>
                  </a:cxn>
                  <a:cxn ang="0">
                    <a:pos x="20" y="192"/>
                  </a:cxn>
                  <a:cxn ang="0">
                    <a:pos x="4" y="208"/>
                  </a:cxn>
                  <a:cxn ang="0">
                    <a:pos x="24" y="39"/>
                  </a:cxn>
                </a:cxnLst>
                <a:rect l="0" t="0" r="r" b="b"/>
                <a:pathLst>
                  <a:path w="41" h="208">
                    <a:moveTo>
                      <a:pt x="24" y="39"/>
                    </a:moveTo>
                    <a:lnTo>
                      <a:pt x="24" y="39"/>
                    </a:lnTo>
                    <a:lnTo>
                      <a:pt x="0" y="76"/>
                    </a:lnTo>
                    <a:lnTo>
                      <a:pt x="0" y="59"/>
                    </a:lnTo>
                    <a:lnTo>
                      <a:pt x="28" y="11"/>
                    </a:lnTo>
                    <a:lnTo>
                      <a:pt x="41" y="0"/>
                    </a:lnTo>
                    <a:lnTo>
                      <a:pt x="20" y="192"/>
                    </a:lnTo>
                    <a:lnTo>
                      <a:pt x="4" y="208"/>
                    </a:lnTo>
                    <a:lnTo>
                      <a:pt x="24" y="3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204"/>
              <p:cNvSpPr>
                <a:spLocks noEditPoints="1"/>
              </p:cNvSpPr>
              <p:nvPr/>
            </p:nvSpPr>
            <p:spPr bwMode="auto">
              <a:xfrm>
                <a:off x="3129" y="2532"/>
                <a:ext cx="98" cy="240"/>
              </a:xfrm>
              <a:custGeom>
                <a:avLst/>
                <a:gdLst/>
                <a:ahLst/>
                <a:cxnLst>
                  <a:cxn ang="0">
                    <a:pos x="46" y="44"/>
                  </a:cxn>
                  <a:cxn ang="0">
                    <a:pos x="19" y="112"/>
                  </a:cxn>
                  <a:cxn ang="0">
                    <a:pos x="4" y="78"/>
                  </a:cxn>
                  <a:cxn ang="0">
                    <a:pos x="31" y="10"/>
                  </a:cxn>
                  <a:cxn ang="0">
                    <a:pos x="46" y="44"/>
                  </a:cxn>
                  <a:cxn ang="0">
                    <a:pos x="12" y="72"/>
                  </a:cxn>
                  <a:cxn ang="0">
                    <a:pos x="20" y="102"/>
                  </a:cxn>
                  <a:cxn ang="0">
                    <a:pos x="38" y="51"/>
                  </a:cxn>
                  <a:cxn ang="0">
                    <a:pos x="30" y="21"/>
                  </a:cxn>
                  <a:cxn ang="0">
                    <a:pos x="12" y="72"/>
                  </a:cxn>
                </a:cxnLst>
                <a:rect l="0" t="0" r="r" b="b"/>
                <a:pathLst>
                  <a:path w="50" h="122">
                    <a:moveTo>
                      <a:pt x="46" y="44"/>
                    </a:moveTo>
                    <a:cubicBezTo>
                      <a:pt x="42" y="77"/>
                      <a:pt x="32" y="102"/>
                      <a:pt x="19" y="112"/>
                    </a:cubicBezTo>
                    <a:cubicBezTo>
                      <a:pt x="6" y="122"/>
                      <a:pt x="0" y="110"/>
                      <a:pt x="4" y="78"/>
                    </a:cubicBezTo>
                    <a:cubicBezTo>
                      <a:pt x="8" y="45"/>
                      <a:pt x="19" y="20"/>
                      <a:pt x="31" y="10"/>
                    </a:cubicBezTo>
                    <a:cubicBezTo>
                      <a:pt x="45" y="0"/>
                      <a:pt x="50" y="12"/>
                      <a:pt x="46" y="44"/>
                    </a:cubicBezTo>
                    <a:close/>
                    <a:moveTo>
                      <a:pt x="12" y="72"/>
                    </a:moveTo>
                    <a:cubicBezTo>
                      <a:pt x="9" y="97"/>
                      <a:pt x="13" y="108"/>
                      <a:pt x="20" y="102"/>
                    </a:cubicBezTo>
                    <a:cubicBezTo>
                      <a:pt x="29" y="95"/>
                      <a:pt x="35" y="76"/>
                      <a:pt x="38" y="51"/>
                    </a:cubicBezTo>
                    <a:cubicBezTo>
                      <a:pt x="41" y="27"/>
                      <a:pt x="39" y="14"/>
                      <a:pt x="30" y="21"/>
                    </a:cubicBezTo>
                    <a:cubicBezTo>
                      <a:pt x="22" y="27"/>
                      <a:pt x="15" y="45"/>
                      <a:pt x="12" y="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grpSp>
      <p:grpSp>
        <p:nvGrpSpPr>
          <p:cNvPr id="207" name="Group 206"/>
          <p:cNvGrpSpPr/>
          <p:nvPr/>
        </p:nvGrpSpPr>
        <p:grpSpPr>
          <a:xfrm>
            <a:off x="608012" y="2895600"/>
            <a:ext cx="7924800" cy="3352800"/>
            <a:chOff x="608012" y="2971800"/>
            <a:chExt cx="7924800" cy="3352800"/>
          </a:xfrm>
        </p:grpSpPr>
        <p:sp>
          <p:nvSpPr>
            <p:cNvPr id="208" name="Freeform 5"/>
            <p:cNvSpPr>
              <a:spLocks/>
            </p:cNvSpPr>
            <p:nvPr/>
          </p:nvSpPr>
          <p:spPr bwMode="auto">
            <a:xfrm>
              <a:off x="608012" y="3285860"/>
              <a:ext cx="7924800" cy="3038740"/>
            </a:xfrm>
            <a:custGeom>
              <a:avLst/>
              <a:gdLst/>
              <a:ahLst/>
              <a:cxnLst>
                <a:cxn ang="0">
                  <a:pos x="804" y="336"/>
                </a:cxn>
                <a:cxn ang="0">
                  <a:pos x="0" y="211"/>
                </a:cxn>
                <a:cxn ang="0">
                  <a:pos x="0" y="1403"/>
                </a:cxn>
                <a:cxn ang="0">
                  <a:pos x="208" y="1611"/>
                </a:cxn>
                <a:cxn ang="0">
                  <a:pos x="3877" y="1611"/>
                </a:cxn>
                <a:cxn ang="0">
                  <a:pos x="4085" y="1403"/>
                </a:cxn>
                <a:cxn ang="0">
                  <a:pos x="4085" y="102"/>
                </a:cxn>
                <a:cxn ang="0">
                  <a:pos x="3305" y="0"/>
                </a:cxn>
                <a:cxn ang="0">
                  <a:pos x="804" y="336"/>
                </a:cxn>
              </a:cxnLst>
              <a:rect l="0" t="0" r="r" b="b"/>
              <a:pathLst>
                <a:path w="4085" h="1611">
                  <a:moveTo>
                    <a:pt x="804" y="336"/>
                  </a:moveTo>
                  <a:cubicBezTo>
                    <a:pt x="447" y="336"/>
                    <a:pt x="158" y="262"/>
                    <a:pt x="0" y="211"/>
                  </a:cubicBezTo>
                  <a:cubicBezTo>
                    <a:pt x="0" y="1403"/>
                    <a:pt x="0" y="1403"/>
                    <a:pt x="0" y="1403"/>
                  </a:cubicBezTo>
                  <a:cubicBezTo>
                    <a:pt x="0" y="1518"/>
                    <a:pt x="93" y="1611"/>
                    <a:pt x="208" y="1611"/>
                  </a:cubicBezTo>
                  <a:cubicBezTo>
                    <a:pt x="3877" y="1611"/>
                    <a:pt x="3877" y="1611"/>
                    <a:pt x="3877" y="1611"/>
                  </a:cubicBezTo>
                  <a:cubicBezTo>
                    <a:pt x="3992" y="1611"/>
                    <a:pt x="4085" y="1518"/>
                    <a:pt x="4085" y="1403"/>
                  </a:cubicBezTo>
                  <a:cubicBezTo>
                    <a:pt x="4085" y="102"/>
                    <a:pt x="4085" y="102"/>
                    <a:pt x="4085" y="102"/>
                  </a:cubicBezTo>
                  <a:cubicBezTo>
                    <a:pt x="3912" y="56"/>
                    <a:pt x="3636" y="0"/>
                    <a:pt x="3305" y="0"/>
                  </a:cubicBezTo>
                  <a:cubicBezTo>
                    <a:pt x="2560" y="0"/>
                    <a:pt x="1539" y="336"/>
                    <a:pt x="804" y="336"/>
                  </a:cubicBezTo>
                  <a:close/>
                </a:path>
              </a:pathLst>
            </a:custGeom>
            <a:gradFill flip="none" rotWithShape="1">
              <a:gsLst>
                <a:gs pos="2000">
                  <a:srgbClr xmlns:mc="http://schemas.openxmlformats.org/markup-compatibility/2006" xmlns:a14="http://schemas.microsoft.com/office/drawing/2010/main" val="FFFFFF" mc:Ignorable=""/>
                </a:gs>
                <a:gs pos="10000">
                  <a:srgbClr xmlns:mc="http://schemas.openxmlformats.org/markup-compatibility/2006" xmlns:a14="http://schemas.microsoft.com/office/drawing/2010/main" val="FFFFFF" mc:Ignorable="">
                    <a:alpha val="36000"/>
                  </a:srgbClr>
                </a:gs>
                <a:gs pos="29000">
                  <a:srgbClr xmlns:mc="http://schemas.openxmlformats.org/markup-compatibility/2006" xmlns:a14="http://schemas.microsoft.com/office/drawing/2010/main" val="FFFEFB" mc:Ignorable="">
                    <a:alpha val="0"/>
                  </a:srgbClr>
                </a:gs>
                <a:gs pos="80000">
                  <a:srgbClr xmlns:mc="http://schemas.openxmlformats.org/markup-compatibility/2006" xmlns:a14="http://schemas.microsoft.com/office/drawing/2010/main" val="167492" mc:Ignorable="">
                    <a:alpha val="74000"/>
                  </a:srgbClr>
                </a:gs>
                <a:gs pos="100000">
                  <a:srgbClr xmlns:mc="http://schemas.openxmlformats.org/markup-compatibility/2006" xmlns:a14="http://schemas.microsoft.com/office/drawing/2010/main" val="1D97BD" mc:Ignorable=""/>
                </a:gs>
              </a:gsLst>
              <a:path path="circle">
                <a:fillToRect r="100000" b="100000"/>
              </a:path>
              <a:tileRect l="-100000" t="-100000"/>
            </a:gradFill>
            <a:ln w="12700" cap="flat" cmpd="sng" algn="ctr">
              <a:solidFill>
                <a:srgbClr xmlns:mc="http://schemas.openxmlformats.org/markup-compatibility/2006" xmlns:a14="http://schemas.microsoft.com/office/drawing/2010/main" val="1D97BD" mc:Ignorable="">
                  <a:alpha val="62000"/>
                </a:srgbClr>
              </a:solidFill>
              <a:prstDash val="solid"/>
              <a:round/>
              <a:headEnd type="none" w="med" len="med"/>
              <a:tailEnd type="none" w="med" len="med"/>
            </a:ln>
            <a:effectLst>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ctr">
                <a:lnSpc>
                  <a:spcPct val="70000"/>
                </a:lnSpc>
                <a:defRPr/>
              </a:pPr>
              <a:endParaRPr lang="en-US" kern="0" dirty="0" smtClean="0">
                <a:solidFill>
                  <a:sysClr val="windowText" lastClr="000000"/>
                </a:solidFill>
              </a:endParaRPr>
            </a:p>
          </p:txBody>
        </p:sp>
        <p:grpSp>
          <p:nvGrpSpPr>
            <p:cNvPr id="209" name="Group 4"/>
            <p:cNvGrpSpPr>
              <a:grpSpLocks noChangeAspect="1"/>
            </p:cNvGrpSpPr>
            <p:nvPr/>
          </p:nvGrpSpPr>
          <p:grpSpPr>
            <a:xfrm>
              <a:off x="6094414" y="2971800"/>
              <a:ext cx="2307409" cy="2239314"/>
              <a:chOff x="6934199" y="3498905"/>
              <a:chExt cx="1645025" cy="1573649"/>
            </a:xfrm>
            <a:effectLst>
              <a:reflection blurRad="6350" stA="52000" endA="300" endPos="35000" dir="5400000" sy="-100000" algn="bl" rotWithShape="0"/>
            </a:effectLst>
          </p:grpSpPr>
          <p:pic>
            <p:nvPicPr>
              <p:cNvPr id="210" name="Picture 209" descr="bryce-earth.png"/>
              <p:cNvPicPr>
                <a:picLocks noChangeAspect="1"/>
              </p:cNvPicPr>
              <p:nvPr/>
            </p:nvPicPr>
            <p:blipFill>
              <a:blip r:embed="rId4" cstate="print"/>
              <a:stretch>
                <a:fillRect/>
              </a:stretch>
            </p:blipFill>
            <p:spPr>
              <a:xfrm>
                <a:off x="6968358" y="3498905"/>
                <a:ext cx="1573649" cy="1573649"/>
              </a:xfrm>
              <a:prstGeom prst="rect">
                <a:avLst/>
              </a:prstGeom>
            </p:spPr>
          </p:pic>
          <p:pic>
            <p:nvPicPr>
              <p:cNvPr id="211" name="Picture 210" descr="101010-ring.png"/>
              <p:cNvPicPr>
                <a:picLocks noChangeAspect="1"/>
              </p:cNvPicPr>
              <p:nvPr/>
            </p:nvPicPr>
            <p:blipFill>
              <a:blip r:embed="rId5" cstate="print"/>
              <a:stretch>
                <a:fillRect/>
              </a:stretch>
            </p:blipFill>
            <p:spPr>
              <a:xfrm>
                <a:off x="6934199" y="3810000"/>
                <a:ext cx="1628775" cy="949761"/>
              </a:xfrm>
              <a:prstGeom prst="rect">
                <a:avLst/>
              </a:prstGeom>
            </p:spPr>
          </p:pic>
          <p:pic>
            <p:nvPicPr>
              <p:cNvPr id="212" name="Picture 211" descr="101010-ring.png"/>
              <p:cNvPicPr>
                <a:picLocks noChangeAspect="1"/>
              </p:cNvPicPr>
              <p:nvPr/>
            </p:nvPicPr>
            <p:blipFill>
              <a:blip r:embed="rId5" cstate="print"/>
              <a:stretch>
                <a:fillRect/>
              </a:stretch>
            </p:blipFill>
            <p:spPr>
              <a:xfrm rot="2285466">
                <a:off x="6950450" y="3686174"/>
                <a:ext cx="1628774" cy="949761"/>
              </a:xfrm>
              <a:prstGeom prst="rect">
                <a:avLst/>
              </a:prstGeom>
            </p:spPr>
          </p:pic>
        </p:grpSp>
      </p:grpSp>
      <p:sp>
        <p:nvSpPr>
          <p:cNvPr id="213" name="TextBox 212"/>
          <p:cNvSpPr txBox="1"/>
          <p:nvPr/>
        </p:nvSpPr>
        <p:spPr>
          <a:xfrm>
            <a:off x="914400" y="4867227"/>
            <a:ext cx="6629400" cy="1304973"/>
          </a:xfrm>
          <a:prstGeom prst="rect">
            <a:avLst/>
          </a:prstGeom>
          <a:noFill/>
        </p:spPr>
        <p:txBody>
          <a:bodyPr wrap="square" lIns="0" tIns="0" rIns="0" bIns="0" rtlCol="0">
            <a:spAutoFit/>
          </a:bodyPr>
          <a:lstStyle/>
          <a:p>
            <a:pPr>
              <a:lnSpc>
                <a:spcPct val="90000"/>
              </a:lnSpc>
              <a:spcBef>
                <a:spcPts val="600"/>
              </a:spcBef>
              <a:spcAft>
                <a:spcPts val="600"/>
              </a:spcAft>
              <a:buFont typeface="Arial" pitchFamily="34" charset="0"/>
              <a:buChar char="•"/>
              <a:tabLst>
                <a:tab pos="230188" algn="l"/>
                <a:tab pos="460375" algn="l"/>
                <a:tab pos="684213" algn="l"/>
              </a:tabLst>
            </a:pPr>
            <a:r>
              <a:rPr lang="it-IT" sz="2400" dirty="0" smtClean="0">
                <a:latin typeface="Segoe"/>
              </a:rPr>
              <a:t>	Estensione strumenti e piattaforme al “cloud”</a:t>
            </a:r>
          </a:p>
          <a:p>
            <a:pPr>
              <a:lnSpc>
                <a:spcPct val="90000"/>
              </a:lnSpc>
              <a:spcBef>
                <a:spcPts val="600"/>
              </a:spcBef>
              <a:spcAft>
                <a:spcPts val="600"/>
              </a:spcAft>
              <a:buFont typeface="Arial" pitchFamily="34" charset="0"/>
              <a:buChar char="•"/>
              <a:tabLst>
                <a:tab pos="230188" algn="l"/>
                <a:tab pos="460375" algn="l"/>
                <a:tab pos="684213" algn="l"/>
              </a:tabLst>
            </a:pPr>
            <a:r>
              <a:rPr lang="it-IT" sz="2400" dirty="0" smtClean="0">
                <a:latin typeface="Segoe"/>
              </a:rPr>
              <a:t>	Esperienza comune su apparati differenti</a:t>
            </a:r>
          </a:p>
          <a:p>
            <a:pPr>
              <a:lnSpc>
                <a:spcPct val="90000"/>
              </a:lnSpc>
              <a:spcBef>
                <a:spcPts val="600"/>
              </a:spcBef>
              <a:spcAft>
                <a:spcPts val="600"/>
              </a:spcAft>
              <a:buFont typeface="Arial" pitchFamily="34" charset="0"/>
              <a:buChar char="•"/>
              <a:tabLst>
                <a:tab pos="230188" algn="l"/>
                <a:tab pos="460375" algn="l"/>
                <a:tab pos="684213" algn="l"/>
              </a:tabLst>
            </a:pPr>
            <a:r>
              <a:rPr lang="it-IT" sz="2400" dirty="0" smtClean="0">
                <a:latin typeface="Segoe"/>
              </a:rPr>
              <a:t>	Competenze esistenti senza sconvolgimenti</a:t>
            </a:r>
          </a:p>
        </p:txBody>
      </p:sp>
      <p:sp>
        <p:nvSpPr>
          <p:cNvPr id="214" name="TextBox 213"/>
          <p:cNvSpPr txBox="1"/>
          <p:nvPr/>
        </p:nvSpPr>
        <p:spPr>
          <a:xfrm>
            <a:off x="931862" y="1706494"/>
            <a:ext cx="4191000" cy="1151084"/>
          </a:xfrm>
          <a:prstGeom prst="rect">
            <a:avLst/>
          </a:prstGeom>
          <a:noFill/>
        </p:spPr>
        <p:txBody>
          <a:bodyPr wrap="square" lIns="0" tIns="0" rIns="0" bIns="0" rtlCol="0">
            <a:spAutoFit/>
          </a:bodyPr>
          <a:lstStyle/>
          <a:p>
            <a:pPr marL="342900" indent="-342900">
              <a:lnSpc>
                <a:spcPct val="90000"/>
              </a:lnSpc>
              <a:spcBef>
                <a:spcPts val="600"/>
              </a:spcBef>
              <a:buFont typeface="Arial" pitchFamily="34" charset="0"/>
              <a:buChar char="•"/>
              <a:tabLst>
                <a:tab pos="230188" algn="l"/>
                <a:tab pos="460375" algn="l"/>
                <a:tab pos="684213" algn="l"/>
              </a:tabLst>
            </a:pPr>
            <a:r>
              <a:rPr lang="it-IT" sz="2400" dirty="0" smtClean="0">
                <a:latin typeface="Segoe"/>
              </a:rPr>
              <a:t>Il meglio dei due mondi</a:t>
            </a:r>
          </a:p>
          <a:p>
            <a:pPr marL="342900" indent="-342900">
              <a:lnSpc>
                <a:spcPct val="90000"/>
              </a:lnSpc>
              <a:spcBef>
                <a:spcPts val="600"/>
              </a:spcBef>
              <a:buFont typeface="Arial" pitchFamily="34" charset="0"/>
              <a:buChar char="•"/>
              <a:tabLst>
                <a:tab pos="230188" algn="l"/>
                <a:tab pos="460375" algn="l"/>
                <a:tab pos="684213" algn="l"/>
              </a:tabLst>
            </a:pPr>
            <a:r>
              <a:rPr lang="it-IT" sz="2400" dirty="0" smtClean="0">
                <a:latin typeface="Segoe"/>
              </a:rPr>
              <a:t>Gestiti dagli utenti</a:t>
            </a:r>
          </a:p>
          <a:p>
            <a:pPr marL="342900" indent="-342900">
              <a:lnSpc>
                <a:spcPct val="90000"/>
              </a:lnSpc>
              <a:spcBef>
                <a:spcPts val="600"/>
              </a:spcBef>
              <a:buFont typeface="Arial" pitchFamily="34" charset="0"/>
              <a:buChar char="•"/>
              <a:tabLst>
                <a:tab pos="230188" algn="l"/>
                <a:tab pos="460375" algn="l"/>
                <a:tab pos="684213" algn="l"/>
              </a:tabLst>
            </a:pPr>
            <a:r>
              <a:rPr lang="it-IT" sz="2400" dirty="0" smtClean="0">
                <a:latin typeface="Segoe"/>
              </a:rPr>
              <a:t>Controllo ambienti</a:t>
            </a:r>
          </a:p>
        </p:txBody>
      </p:sp>
      <p:sp>
        <p:nvSpPr>
          <p:cNvPr id="215" name="Title 11"/>
          <p:cNvSpPr txBox="1">
            <a:spLocks/>
          </p:cNvSpPr>
          <p:nvPr/>
        </p:nvSpPr>
        <p:spPr bwMode="auto">
          <a:xfrm>
            <a:off x="989012" y="4059603"/>
            <a:ext cx="1724190" cy="498598"/>
          </a:xfrm>
          <a:prstGeom prst="rect">
            <a:avLst/>
          </a:prstGeom>
        </p:spPr>
        <p:txBody>
          <a:bodyPr vert="horz" wrap="none" lIns="0" tIns="0" rIns="0" bIns="0" numCol="1" anchor="t" anchorCtr="0" compatLnSpc="1">
            <a:prstTxWarp prst="textNoShape">
              <a:avLst/>
            </a:prstTxWarp>
            <a:spAutoFit/>
          </a:bodyPr>
          <a:lstStyle/>
          <a:p>
            <a:pPr marL="0" marR="0" lvl="0" indent="0" defTabSz="914400" rtl="0" eaLnBrk="1" fontAlgn="base" latinLnBrk="0" hangingPunct="1">
              <a:lnSpc>
                <a:spcPct val="90000"/>
              </a:lnSpc>
              <a:spcBef>
                <a:spcPct val="30000"/>
              </a:spcBef>
              <a:spcAft>
                <a:spcPct val="0"/>
              </a:spcAft>
              <a:buClrTx/>
              <a:buSzTx/>
              <a:buFontTx/>
              <a:buNone/>
              <a:tabLst/>
              <a:defRPr/>
            </a:pPr>
            <a:r>
              <a:rPr lang="it-IT" sz="3600" b="1" spc="-70" dirty="0" smtClean="0">
                <a:ln w="3175">
                  <a:noFill/>
                </a:ln>
                <a:gradFill flip="none" rotWithShape="1">
                  <a:gsLst>
                    <a:gs pos="0">
                      <a:schemeClr val="tx1"/>
                    </a:gs>
                    <a:gs pos="100000">
                      <a:schemeClr val="tx1"/>
                    </a:gs>
                  </a:gsLst>
                  <a:lin ang="5400000" scaled="0"/>
                  <a:tileRect/>
                </a:gradFill>
                <a:effectLst>
                  <a:outerShdw blurRad="165100" dist="63500" dir="2700000" algn="tl" rotWithShape="0">
                    <a:prstClr val="black">
                      <a:alpha val="40000"/>
                    </a:prstClr>
                  </a:outerShdw>
                </a:effectLst>
                <a:latin typeface="Segoe"/>
                <a:cs typeface="Arial" charset="0"/>
              </a:rPr>
              <a:t>SERVIZI</a:t>
            </a:r>
          </a:p>
        </p:txBody>
      </p:sp>
      <p:sp>
        <p:nvSpPr>
          <p:cNvPr id="216" name="Title 11"/>
          <p:cNvSpPr txBox="1">
            <a:spLocks/>
          </p:cNvSpPr>
          <p:nvPr/>
        </p:nvSpPr>
        <p:spPr bwMode="auto">
          <a:xfrm>
            <a:off x="989012" y="944494"/>
            <a:ext cx="2544479" cy="498598"/>
          </a:xfrm>
          <a:prstGeom prst="rect">
            <a:avLst/>
          </a:prstGeom>
        </p:spPr>
        <p:txBody>
          <a:bodyPr vert="horz" wrap="none" lIns="0" tIns="0" rIns="0" bIns="0" numCol="1" anchor="t" anchorCtr="0" compatLnSpc="1">
            <a:prstTxWarp prst="textNoShape">
              <a:avLst/>
            </a:prstTxWarp>
            <a:spAutoFit/>
          </a:bodyPr>
          <a:lstStyle/>
          <a:p>
            <a:pPr defTabSz="914400" fontAlgn="base">
              <a:lnSpc>
                <a:spcPct val="90000"/>
              </a:lnSpc>
              <a:spcBef>
                <a:spcPct val="30000"/>
              </a:spcBef>
              <a:spcAft>
                <a:spcPct val="0"/>
              </a:spcAft>
              <a:defRPr/>
            </a:pPr>
            <a:r>
              <a:rPr lang="it-IT" sz="3600" b="1" spc="-70" dirty="0" smtClean="0">
                <a:ln w="3175">
                  <a:noFill/>
                </a:ln>
                <a:gradFill flip="none" rotWithShape="1">
                  <a:gsLst>
                    <a:gs pos="0">
                      <a:schemeClr val="tx1"/>
                    </a:gs>
                    <a:gs pos="100000">
                      <a:schemeClr val="tx1"/>
                    </a:gs>
                  </a:gsLst>
                  <a:lin ang="5400000" scaled="0"/>
                  <a:tileRect/>
                </a:gradFill>
                <a:effectLst>
                  <a:outerShdw blurRad="165100" dist="63500" dir="2700000" algn="tl" rotWithShape="0">
                    <a:prstClr val="black">
                      <a:alpha val="40000"/>
                    </a:prstClr>
                  </a:outerShdw>
                </a:effectLst>
                <a:latin typeface="Segoe"/>
                <a:cs typeface="Arial" charset="0"/>
              </a:rPr>
              <a:t>SOFTWARE</a:t>
            </a:r>
            <a:endParaRPr lang="it-IT" sz="3600" b="1" spc="-70" dirty="0">
              <a:ln w="3175">
                <a:noFill/>
              </a:ln>
              <a:gradFill flip="none" rotWithShape="1">
                <a:gsLst>
                  <a:gs pos="0">
                    <a:schemeClr val="tx1"/>
                  </a:gs>
                  <a:gs pos="100000">
                    <a:schemeClr val="tx1"/>
                  </a:gs>
                </a:gsLst>
                <a:lin ang="5400000" scaled="0"/>
                <a:tileRect/>
              </a:gradFill>
              <a:effectLst>
                <a:outerShdw blurRad="165100" dist="63500" dir="2700000" algn="tl" rotWithShape="0">
                  <a:prstClr val="black">
                    <a:alpha val="40000"/>
                  </a:prstClr>
                </a:outerShdw>
              </a:effectLst>
              <a:latin typeface="Segoe"/>
              <a:cs typeface="Arial" charset="0"/>
            </a:endParaRPr>
          </a:p>
        </p:txBody>
      </p:sp>
      <p:sp>
        <p:nvSpPr>
          <p:cNvPr id="217" name="Plus 216"/>
          <p:cNvSpPr/>
          <p:nvPr/>
        </p:nvSpPr>
        <p:spPr bwMode="auto">
          <a:xfrm>
            <a:off x="3960812" y="2544694"/>
            <a:ext cx="1524000" cy="1524000"/>
          </a:xfrm>
          <a:prstGeom prst="mathPlus">
            <a:avLst>
              <a:gd name="adj1" fmla="val 4770"/>
            </a:avLst>
          </a:prstGeom>
          <a:ln>
            <a:noFill/>
            <a:headEnd type="none" w="med" len="med"/>
            <a:tailEnd type="none" w="med" len="med"/>
          </a:ln>
          <a:effectLst>
            <a:outerShdw blurRad="215900" dist="139700" dir="2700000" algn="tl" rotWithShape="0">
              <a:prstClr val="black">
                <a:alpha val="68000"/>
              </a:prstClr>
            </a:outerShdw>
          </a:effectLst>
        </p:spPr>
        <p:style>
          <a:lnRef idx="2">
            <a:schemeClr val="accent6"/>
          </a:lnRef>
          <a:fillRef idx="1">
            <a:schemeClr val="lt1"/>
          </a:fillRef>
          <a:effectRef idx="0">
            <a:schemeClr val="accent6"/>
          </a:effectRef>
          <a:fontRef idx="minor">
            <a:schemeClr val="dk1"/>
          </a:fontRef>
        </p:style>
        <p:txBody>
          <a:bodyPr vert="horz" wrap="square" lIns="91436" tIns="45718" rIns="91436" bIns="45718" numCol="1" rtlCol="0" anchor="ctr" anchorCtr="0" compatLnSpc="1">
            <a:prstTxWarp prst="textNoShape">
              <a:avLst/>
            </a:prstTxWarp>
            <a:sp3d/>
          </a:bodyPr>
          <a:lstStyle/>
          <a:p>
            <a:pPr algn="ctr" defTabSz="914099" fontAlgn="base">
              <a:spcBef>
                <a:spcPct val="0"/>
              </a:spcBef>
              <a:spcAft>
                <a:spcPct val="0"/>
              </a:spcAft>
            </a:pPr>
            <a:endParaRPr lang="en-US" sz="2300" dirty="0" smtClean="0">
              <a:solidFill>
                <a:srgbClr xmlns:mc="http://schemas.openxmlformats.org/markup-compatibility/2006" xmlns:a14="http://schemas.microsoft.com/office/drawing/2010/main" val="FFFFFF" mc:Ignorable=""/>
              </a:solidFill>
              <a:latin typeface="Segoe" pitchFamily="34" charset="0"/>
            </a:endParaRPr>
          </a:p>
        </p:txBody>
      </p:sp>
    </p:spTree>
    <p:extLst>
      <p:ext uri="{BB962C8B-B14F-4D97-AF65-F5344CB8AC3E}">
        <p14:creationId xmlns:p14="http://schemas.microsoft.com/office/powerpoint/2010/main" val="156039206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16"/>
                                        </p:tgtEl>
                                        <p:attrNameLst>
                                          <p:attrName>style.visibility</p:attrName>
                                        </p:attrNameLst>
                                      </p:cBhvr>
                                      <p:to>
                                        <p:strVal val="visible"/>
                                      </p:to>
                                    </p:set>
                                    <p:animEffect transition="in" filter="fade">
                                      <p:cBhvr>
                                        <p:cTn id="13" dur="1000"/>
                                        <p:tgtEl>
                                          <p:spTgt spid="2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4"/>
                                        </p:tgtEl>
                                        <p:attrNameLst>
                                          <p:attrName>style.visibility</p:attrName>
                                        </p:attrNameLst>
                                      </p:cBhvr>
                                      <p:to>
                                        <p:strVal val="visible"/>
                                      </p:to>
                                    </p:set>
                                    <p:animEffect transition="in" filter="fade">
                                      <p:cBhvr>
                                        <p:cTn id="16" dur="1000"/>
                                        <p:tgtEl>
                                          <p:spTgt spid="21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17"/>
                                        </p:tgtEl>
                                        <p:attrNameLst>
                                          <p:attrName>style.visibility</p:attrName>
                                        </p:attrNameLst>
                                      </p:cBhvr>
                                      <p:to>
                                        <p:strVal val="visible"/>
                                      </p:to>
                                    </p:set>
                                    <p:anim calcmode="lin" valueType="num">
                                      <p:cBhvr>
                                        <p:cTn id="20" dur="500" fill="hold"/>
                                        <p:tgtEl>
                                          <p:spTgt spid="217"/>
                                        </p:tgtEl>
                                        <p:attrNameLst>
                                          <p:attrName>ppt_w</p:attrName>
                                        </p:attrNameLst>
                                      </p:cBhvr>
                                      <p:tavLst>
                                        <p:tav tm="0">
                                          <p:val>
                                            <p:fltVal val="0"/>
                                          </p:val>
                                        </p:tav>
                                        <p:tav tm="100000">
                                          <p:val>
                                            <p:strVal val="#ppt_w"/>
                                          </p:val>
                                        </p:tav>
                                      </p:tavLst>
                                    </p:anim>
                                    <p:anim calcmode="lin" valueType="num">
                                      <p:cBhvr>
                                        <p:cTn id="21" dur="500" fill="hold"/>
                                        <p:tgtEl>
                                          <p:spTgt spid="217"/>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07"/>
                                        </p:tgtEl>
                                        <p:attrNameLst>
                                          <p:attrName>style.visibility</p:attrName>
                                        </p:attrNameLst>
                                      </p:cBhvr>
                                      <p:to>
                                        <p:strVal val="visible"/>
                                      </p:to>
                                    </p:set>
                                    <p:animEffect transition="in" filter="fade">
                                      <p:cBhvr>
                                        <p:cTn id="25" dur="1000"/>
                                        <p:tgtEl>
                                          <p:spTgt spid="207"/>
                                        </p:tgtEl>
                                      </p:cBhvr>
                                    </p:animEffect>
                                    <p:anim calcmode="lin" valueType="num">
                                      <p:cBhvr>
                                        <p:cTn id="26" dur="1000" fill="hold"/>
                                        <p:tgtEl>
                                          <p:spTgt spid="207"/>
                                        </p:tgtEl>
                                        <p:attrNameLst>
                                          <p:attrName>ppt_x</p:attrName>
                                        </p:attrNameLst>
                                      </p:cBhvr>
                                      <p:tavLst>
                                        <p:tav tm="0">
                                          <p:val>
                                            <p:strVal val="#ppt_x"/>
                                          </p:val>
                                        </p:tav>
                                        <p:tav tm="100000">
                                          <p:val>
                                            <p:strVal val="#ppt_x"/>
                                          </p:val>
                                        </p:tav>
                                      </p:tavLst>
                                    </p:anim>
                                    <p:anim calcmode="lin" valueType="num">
                                      <p:cBhvr>
                                        <p:cTn id="27" dur="1000" fill="hold"/>
                                        <p:tgtEl>
                                          <p:spTgt spid="2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5"/>
                                        </p:tgtEl>
                                        <p:attrNameLst>
                                          <p:attrName>style.visibility</p:attrName>
                                        </p:attrNameLst>
                                      </p:cBhvr>
                                      <p:to>
                                        <p:strVal val="visible"/>
                                      </p:to>
                                    </p:set>
                                    <p:animEffect transition="in" filter="fade">
                                      <p:cBhvr>
                                        <p:cTn id="31" dur="1000"/>
                                        <p:tgtEl>
                                          <p:spTgt spid="2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3"/>
                                        </p:tgtEl>
                                        <p:attrNameLst>
                                          <p:attrName>style.visibility</p:attrName>
                                        </p:attrNameLst>
                                      </p:cBhvr>
                                      <p:to>
                                        <p:strVal val="visible"/>
                                      </p:to>
                                    </p:set>
                                    <p:animEffect transition="in" filter="fade">
                                      <p:cBhvr>
                                        <p:cTn id="34"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p:bldP spid="214" grpId="0"/>
      <p:bldP spid="215" grpId="0"/>
      <p:bldP spid="216" grpId="0"/>
      <p:bldP spid="2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Microsoft Online Services</a:t>
            </a:r>
          </a:p>
        </p:txBody>
      </p:sp>
      <p:sp>
        <p:nvSpPr>
          <p:cNvPr id="3" name="Text Placeholder 2"/>
          <p:cNvSpPr>
            <a:spLocks noGrp="1"/>
          </p:cNvSpPr>
          <p:nvPr>
            <p:ph type="body" sz="quarter" idx="10"/>
          </p:nvPr>
        </p:nvSpPr>
        <p:spPr>
          <a:xfrm>
            <a:off x="381000" y="1411552"/>
            <a:ext cx="8382000" cy="1637371"/>
          </a:xfrm>
        </p:spPr>
        <p:txBody>
          <a:bodyPr/>
          <a:lstStyle/>
          <a:p>
            <a:r>
              <a:rPr lang="it-IT" sz="2800" dirty="0" smtClean="0"/>
              <a:t>Soluzioni per aziende basate su servizi, erogate tramite sottoscrizione, ospitate da Microsoft, vendute attraverso Microsoft e i Partne</a:t>
            </a:r>
            <a:r>
              <a:rPr lang="en-US" sz="2800" dirty="0" smtClean="0"/>
              <a:t>r</a:t>
            </a:r>
            <a:endParaRPr lang="en-US" sz="2800" dirty="0"/>
          </a:p>
          <a:p>
            <a:endParaRPr lang="en-US" sz="2800" dirty="0"/>
          </a:p>
        </p:txBody>
      </p:sp>
      <p:sp>
        <p:nvSpPr>
          <p:cNvPr id="5" name="Rounded Rectangle 4"/>
          <p:cNvSpPr/>
          <p:nvPr/>
        </p:nvSpPr>
        <p:spPr bwMode="auto">
          <a:xfrm>
            <a:off x="676073" y="2819400"/>
            <a:ext cx="7772400" cy="3124200"/>
          </a:xfrm>
          <a:prstGeom prst="roundRect">
            <a:avLst/>
          </a:prstGeom>
          <a:gradFill flip="none" rotWithShape="1">
            <a:gsLst>
              <a:gs pos="0">
                <a:srgbClr xmlns:mc="http://schemas.openxmlformats.org/markup-compatibility/2006" xmlns:a14="http://schemas.microsoft.com/office/drawing/2010/main" val="3BA0CD" mc:Ignorable="">
                  <a:lumMod val="40000"/>
                  <a:lumOff val="60000"/>
                </a:srgbClr>
              </a:gs>
              <a:gs pos="37000">
                <a:srgbClr xmlns:mc="http://schemas.openxmlformats.org/markup-compatibility/2006" xmlns:a14="http://schemas.microsoft.com/office/drawing/2010/main" val="3BA0CD" mc:Ignorable="">
                  <a:lumMod val="75000"/>
                </a:srgbClr>
              </a:gs>
              <a:gs pos="70000">
                <a:srgbClr xmlns:mc="http://schemas.openxmlformats.org/markup-compatibility/2006" xmlns:a14="http://schemas.microsoft.com/office/drawing/2010/main" val="3BA0CD" mc:Ignorable=""/>
              </a:gs>
              <a:gs pos="100000">
                <a:srgbClr xmlns:mc="http://schemas.openxmlformats.org/markup-compatibility/2006" xmlns:a14="http://schemas.microsoft.com/office/drawing/2010/main" val="3BA0CD" mc:Ignorable="">
                  <a:lumMod val="60000"/>
                  <a:lumOff val="40000"/>
                </a:srgbClr>
              </a:gs>
            </a:gsLst>
            <a:lin ang="5400000" scaled="1"/>
            <a:tileRect/>
          </a:gradFill>
          <a:ln w="41275">
            <a:gradFill>
              <a:gsLst>
                <a:gs pos="0">
                  <a:srgbClr xmlns:mc="http://schemas.openxmlformats.org/markup-compatibility/2006" xmlns:a14="http://schemas.microsoft.com/office/drawing/2010/main" val="3BA0CD" mc:Ignorable=""/>
                </a:gs>
                <a:gs pos="100000">
                  <a:srgbClr xmlns:mc="http://schemas.openxmlformats.org/markup-compatibility/2006" xmlns:a14="http://schemas.microsoft.com/office/drawing/2010/main" val="3BA0CD" mc:Ignorable="">
                    <a:lumMod val="60000"/>
                    <a:lumOff val="40000"/>
                  </a:srgbClr>
                </a:gs>
              </a:gsLst>
              <a:lin ang="5400000" scaled="0"/>
            </a:gradFill>
            <a:headEnd type="none" w="med" len="med"/>
            <a:tailEnd type="none" w="med" len="med"/>
          </a:ln>
          <a:effectLst>
            <a:outerShdw blurRad="254000" dist="63500" dir="2400000" algn="ctr" rotWithShape="0">
              <a:srgbClr xmlns:mc="http://schemas.openxmlformats.org/markup-compatibility/2006" xmlns:a14="http://schemas.microsoft.com/office/drawing/2010/main" val="050595" mc:Ignorable="">
                <a:alpha val="25000"/>
              </a:srgbClr>
            </a:outerShdw>
          </a:effectLst>
          <a:scene3d>
            <a:camera prst="orthographicFront"/>
            <a:lightRig rig="threePt" dir="t"/>
          </a:scene3d>
          <a:sp3d prstMaterial="matte">
            <a:contourClr>
              <a:srgbClr xmlns:mc="http://schemas.openxmlformats.org/markup-compatibility/2006" xmlns:a14="http://schemas.microsoft.com/office/drawing/2010/main" val="F8BD52" mc:Ignorable="">
                <a:satMod val="300000"/>
              </a:srgbClr>
            </a:contourClr>
          </a:sp3d>
        </p:spPr>
        <p:txBody>
          <a:bodyPr vert="horz" wrap="square" lIns="76194" tIns="38097" rIns="76194" bIns="38097" numCol="1" rtlCol="0" anchor="ctr" anchorCtr="0" compatLnSpc="1">
            <a:prstTxWarp prst="textNoShape">
              <a:avLst/>
            </a:prstTxWarp>
          </a:bodyPr>
          <a:lstStyle/>
          <a:p>
            <a:pPr algn="ctr" defTabSz="761719">
              <a:defRPr/>
            </a:pPr>
            <a:endParaRPr lang="en-US" sz="1600" kern="0" dirty="0" smtClean="0">
              <a:solidFill>
                <a:srgbClr xmlns:mc="http://schemas.openxmlformats.org/markup-compatibility/2006" xmlns:a14="http://schemas.microsoft.com/office/drawing/2010/main" val="FFFFFF" mc:Ignorable=""/>
              </a:solidFill>
              <a:latin typeface="Segoe"/>
            </a:endParaRPr>
          </a:p>
        </p:txBody>
      </p:sp>
      <p:sp>
        <p:nvSpPr>
          <p:cNvPr id="6" name="TextBox 5"/>
          <p:cNvSpPr txBox="1"/>
          <p:nvPr/>
        </p:nvSpPr>
        <p:spPr>
          <a:xfrm>
            <a:off x="1171481" y="3075303"/>
            <a:ext cx="3095719" cy="369332"/>
          </a:xfrm>
          <a:prstGeom prst="rect">
            <a:avLst/>
          </a:prstGeom>
          <a:noFill/>
        </p:spPr>
        <p:txBody>
          <a:bodyPr wrap="none" rtlCol="0">
            <a:spAutoFit/>
          </a:bodyPr>
          <a:lstStyle/>
          <a:p>
            <a:r>
              <a:rPr lang="en-US" b="1" dirty="0" smtClean="0">
                <a:solidFill>
                  <a:schemeClr val="bg1"/>
                </a:solidFill>
                <a:latin typeface="+mn-lt"/>
              </a:rPr>
              <a:t>Microsoft Online Services</a:t>
            </a:r>
            <a:endParaRPr lang="en-US" b="1" dirty="0">
              <a:solidFill>
                <a:schemeClr val="bg1"/>
              </a:solidFill>
              <a:latin typeface="+mn-lt"/>
            </a:endParaRPr>
          </a:p>
        </p:txBody>
      </p:sp>
      <p:cxnSp>
        <p:nvCxnSpPr>
          <p:cNvPr id="7" name="Straight Connector 6"/>
          <p:cNvCxnSpPr/>
          <p:nvPr/>
        </p:nvCxnSpPr>
        <p:spPr>
          <a:xfrm>
            <a:off x="1057072" y="3607116"/>
            <a:ext cx="7041040" cy="15"/>
          </a:xfrm>
          <a:prstGeom prst="line">
            <a:avLst/>
          </a:prstGeom>
          <a:ln w="28575">
            <a:gradFill flip="none" rotWithShape="1">
              <a:gsLst>
                <a:gs pos="0">
                  <a:schemeClr val="tx1">
                    <a:alpha val="0"/>
                  </a:schemeClr>
                </a:gs>
                <a:gs pos="50000">
                  <a:schemeClr val="tx1"/>
                </a:gs>
                <a:gs pos="100000">
                  <a:schemeClr val="tx1">
                    <a:alpha val="0"/>
                  </a:schemeClr>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8" name="Picture 3" descr="C:\Users\tobrien\Desktop\ofc-SharePt-online_rgb_r.png"/>
          <p:cNvPicPr>
            <a:picLocks noChangeAspect="1" noChangeArrowheads="1"/>
          </p:cNvPicPr>
          <p:nvPr/>
        </p:nvPicPr>
        <p:blipFill>
          <a:blip r:embed="rId3" cstate="print"/>
          <a:stretch>
            <a:fillRect/>
          </a:stretch>
        </p:blipFill>
        <p:spPr bwMode="auto">
          <a:xfrm>
            <a:off x="4757981" y="4136708"/>
            <a:ext cx="2784330" cy="435292"/>
          </a:xfrm>
          <a:prstGeom prst="rect">
            <a:avLst/>
          </a:prstGeom>
          <a:noFill/>
          <a:ln>
            <a:noFill/>
          </a:ln>
        </p:spPr>
      </p:pic>
      <p:pic>
        <p:nvPicPr>
          <p:cNvPr id="9" name="Picture 4" descr="C:\Users\tobrien\Desktop\MediaBin_Items_1\Exchange-online_bL_r.png"/>
          <p:cNvPicPr>
            <a:picLocks noChangeAspect="1" noChangeArrowheads="1"/>
          </p:cNvPicPr>
          <p:nvPr/>
        </p:nvPicPr>
        <p:blipFill>
          <a:blip r:embed="rId4" cstate="print"/>
          <a:stretch>
            <a:fillRect/>
          </a:stretch>
        </p:blipFill>
        <p:spPr bwMode="auto">
          <a:xfrm>
            <a:off x="5200442" y="3691208"/>
            <a:ext cx="1899408" cy="423592"/>
          </a:xfrm>
          <a:prstGeom prst="rect">
            <a:avLst/>
          </a:prstGeom>
          <a:noFill/>
          <a:ln>
            <a:noFill/>
          </a:ln>
        </p:spPr>
      </p:pic>
      <p:pic>
        <p:nvPicPr>
          <p:cNvPr id="10" name="Picture 5" descr="C:\Users\tobrien\Desktop\MediaBin_Items_1\ofc-Comm-Online_rgb_r.png"/>
          <p:cNvPicPr>
            <a:picLocks noChangeAspect="1" noChangeArrowheads="1"/>
          </p:cNvPicPr>
          <p:nvPr/>
        </p:nvPicPr>
        <p:blipFill>
          <a:blip r:embed="rId5" cstate="print"/>
          <a:stretch>
            <a:fillRect/>
          </a:stretch>
        </p:blipFill>
        <p:spPr bwMode="auto">
          <a:xfrm>
            <a:off x="4735582" y="4724400"/>
            <a:ext cx="2829128" cy="381000"/>
          </a:xfrm>
          <a:prstGeom prst="rect">
            <a:avLst/>
          </a:prstGeom>
          <a:noFill/>
          <a:ln>
            <a:noFill/>
          </a:ln>
        </p:spPr>
      </p:pic>
      <p:pic>
        <p:nvPicPr>
          <p:cNvPr id="11" name="Picture 5"/>
          <p:cNvPicPr>
            <a:picLocks noChangeAspect="1" noChangeArrowheads="1"/>
          </p:cNvPicPr>
          <p:nvPr/>
        </p:nvPicPr>
        <p:blipFill>
          <a:blip r:embed="rId6" cstate="print"/>
          <a:stretch>
            <a:fillRect/>
          </a:stretch>
        </p:blipFill>
        <p:spPr bwMode="auto">
          <a:xfrm>
            <a:off x="5181600" y="5334000"/>
            <a:ext cx="2092846" cy="362369"/>
          </a:xfrm>
          <a:prstGeom prst="rect">
            <a:avLst/>
          </a:prstGeom>
          <a:noFill/>
          <a:ln>
            <a:noFill/>
          </a:ln>
        </p:spPr>
      </p:pic>
      <p:pic>
        <p:nvPicPr>
          <p:cNvPr id="13" name="Picture 3" descr="C:\Users\mcorley\AppData\Local\Microsoft\Windows\Temporary Internet Files\Content.Outlook\4ZPGV9LD\dyn-CRM-online_rgb_r.png"/>
          <p:cNvPicPr>
            <a:picLocks noChangeAspect="1" noChangeArrowheads="1"/>
          </p:cNvPicPr>
          <p:nvPr/>
        </p:nvPicPr>
        <p:blipFill>
          <a:blip r:embed="rId7" cstate="print"/>
          <a:stretch>
            <a:fillRect/>
          </a:stretch>
        </p:blipFill>
        <p:spPr bwMode="auto">
          <a:xfrm>
            <a:off x="1065918" y="4724400"/>
            <a:ext cx="3496355" cy="550058"/>
          </a:xfrm>
          <a:prstGeom prst="rect">
            <a:avLst/>
          </a:prstGeom>
          <a:noFill/>
          <a:ln>
            <a:noFill/>
          </a:ln>
        </p:spPr>
      </p:pic>
      <p:sp>
        <p:nvSpPr>
          <p:cNvPr id="14" name="TextBox 13"/>
          <p:cNvSpPr txBox="1"/>
          <p:nvPr/>
        </p:nvSpPr>
        <p:spPr>
          <a:xfrm>
            <a:off x="4012382" y="3086188"/>
            <a:ext cx="4275529" cy="369332"/>
          </a:xfrm>
          <a:prstGeom prst="rect">
            <a:avLst/>
          </a:prstGeom>
          <a:noFill/>
        </p:spPr>
        <p:txBody>
          <a:bodyPr wrap="none" rtlCol="0">
            <a:spAutoFit/>
          </a:bodyPr>
          <a:lstStyle/>
          <a:p>
            <a:r>
              <a:rPr lang="en-US" b="1" dirty="0" smtClean="0">
                <a:solidFill>
                  <a:schemeClr val="bg1"/>
                </a:solidFill>
              </a:rPr>
              <a:t>   </a:t>
            </a:r>
            <a:r>
              <a:rPr lang="en-US" b="1" dirty="0" smtClean="0">
                <a:solidFill>
                  <a:schemeClr val="bg1"/>
                </a:solidFill>
                <a:latin typeface="+mn-lt"/>
              </a:rPr>
              <a:t> Business Productivity Online Suite</a:t>
            </a:r>
            <a:endParaRPr lang="en-US" b="1" dirty="0">
              <a:solidFill>
                <a:schemeClr val="bg1"/>
              </a:solidFill>
              <a:latin typeface="+mn-lt"/>
            </a:endParaRPr>
          </a:p>
        </p:txBody>
      </p:sp>
      <p:pic>
        <p:nvPicPr>
          <p:cNvPr id="16" name="Picture 15" descr="Exchng-Host-Svcs_black"/>
          <p:cNvPicPr/>
          <p:nvPr/>
        </p:nvPicPr>
        <p:blipFill>
          <a:blip r:embed="rId8" cstate="print"/>
          <a:srcRect/>
          <a:stretch>
            <a:fillRect/>
          </a:stretch>
        </p:blipFill>
        <p:spPr bwMode="auto">
          <a:xfrm>
            <a:off x="2133600" y="4152900"/>
            <a:ext cx="1447800" cy="457200"/>
          </a:xfrm>
          <a:prstGeom prst="rect">
            <a:avLst/>
          </a:prstGeom>
          <a:noFill/>
          <a:ln w="9525" algn="in">
            <a:noFill/>
            <a:miter lim="800000"/>
            <a:headEnd/>
            <a:tailEnd/>
          </a:ln>
          <a:effectLst/>
        </p:spPr>
      </p:pic>
    </p:spTree>
    <p:extLst>
      <p:ext uri="{BB962C8B-B14F-4D97-AF65-F5344CB8AC3E}">
        <p14:creationId xmlns:p14="http://schemas.microsoft.com/office/powerpoint/2010/main" val="2631474711"/>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slide(fromLeft)">
                                      <p:cBhvr>
                                        <p:cTn id="25" dur="2000"/>
                                        <p:tgtEl>
                                          <p:spTgt spid="14"/>
                                        </p:tgtEl>
                                      </p:cBhvr>
                                    </p:animEffect>
                                  </p:childTnLst>
                                </p:cTn>
                              </p:par>
                              <p:par>
                                <p:cTn id="26" presetID="9" presetClass="exit" presetSubtype="0" fill="hold" nodeType="withEffect">
                                  <p:stCondLst>
                                    <p:cond delay="0"/>
                                  </p:stCondLst>
                                  <p:childTnLst>
                                    <p:animEffect transition="out" filter="dissolve">
                                      <p:cBhvr>
                                        <p:cTn id="27" dur="3000"/>
                                        <p:tgtEl>
                                          <p:spTgt spid="13"/>
                                        </p:tgtEl>
                                      </p:cBhvr>
                                    </p:animEffect>
                                    <p:set>
                                      <p:cBhvr>
                                        <p:cTn id="28" dur="1" fill="hold">
                                          <p:stCondLst>
                                            <p:cond delay="2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lang="it-IT" smtClean="0"/>
              <a:t>BPOS – versioni</a:t>
            </a:r>
            <a:endParaRPr lang="it-IT"/>
          </a:p>
        </p:txBody>
      </p:sp>
      <p:pic>
        <p:nvPicPr>
          <p:cNvPr id="16" name="Picture 15" descr="C:\Program Files\Microsoft Resource DVD Artwork\DVD_ART\Artwork_Imagery\Shapes and Graphics\Buidlings and dwellings\small business blue.png"/>
          <p:cNvPicPr>
            <a:picLocks noChangeAspect="1" noChangeArrowheads="1"/>
          </p:cNvPicPr>
          <p:nvPr/>
        </p:nvPicPr>
        <p:blipFill>
          <a:blip r:embed="rId3" cstate="print"/>
          <a:srcRect/>
          <a:stretch>
            <a:fillRect/>
          </a:stretch>
        </p:blipFill>
        <p:spPr bwMode="auto">
          <a:xfrm>
            <a:off x="6577354" y="1718773"/>
            <a:ext cx="840619" cy="762000"/>
          </a:xfrm>
          <a:prstGeom prst="rect">
            <a:avLst/>
          </a:prstGeom>
          <a:noFill/>
        </p:spPr>
      </p:pic>
      <p:pic>
        <p:nvPicPr>
          <p:cNvPr id="17"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5335173" y="1413973"/>
            <a:ext cx="558800" cy="838200"/>
          </a:xfrm>
          <a:prstGeom prst="rect">
            <a:avLst/>
          </a:prstGeom>
          <a:noFill/>
        </p:spPr>
      </p:pic>
      <p:cxnSp>
        <p:nvCxnSpPr>
          <p:cNvPr id="18" name="Straight Connector 17"/>
          <p:cNvCxnSpPr/>
          <p:nvPr/>
        </p:nvCxnSpPr>
        <p:spPr>
          <a:xfrm rot="5400000">
            <a:off x="4826379" y="3089579"/>
            <a:ext cx="1371600" cy="1588"/>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970967" y="3089579"/>
            <a:ext cx="1371600" cy="1588"/>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7190167" y="3089579"/>
            <a:ext cx="1371600" cy="1588"/>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pic>
        <p:nvPicPr>
          <p:cNvPr id="21" name="Picture 7" descr="C:\Program Files\Microsoft Resource DVD Artwork\DVD_ART\Artwork_Imagery\HARDWARE_IMAGERY\Illustration - Misc Hardware\XML Icons\Internet cloud web.png"/>
          <p:cNvPicPr>
            <a:picLocks noChangeAspect="1" noChangeArrowheads="1"/>
          </p:cNvPicPr>
          <p:nvPr/>
        </p:nvPicPr>
        <p:blipFill>
          <a:blip r:embed="rId5" cstate="print"/>
          <a:srcRect/>
          <a:stretch>
            <a:fillRect/>
          </a:stretch>
        </p:blipFill>
        <p:spPr bwMode="auto">
          <a:xfrm>
            <a:off x="5284373" y="2633173"/>
            <a:ext cx="3124200" cy="762000"/>
          </a:xfrm>
          <a:prstGeom prst="rect">
            <a:avLst/>
          </a:prstGeom>
          <a:noFill/>
        </p:spPr>
      </p:pic>
      <p:pic>
        <p:nvPicPr>
          <p:cNvPr id="22" name="Picture 21" descr="C:\Program Files\Microsoft Resource DVD Artwork\DVD_ART\Artwork_Imagery\Shapes and Graphics\Buidlings and dwellings\enterprise red.png"/>
          <p:cNvPicPr>
            <a:picLocks noChangeAspect="1" noChangeArrowheads="1"/>
          </p:cNvPicPr>
          <p:nvPr/>
        </p:nvPicPr>
        <p:blipFill>
          <a:blip r:embed="rId6" cstate="print"/>
          <a:srcRect/>
          <a:stretch>
            <a:fillRect/>
          </a:stretch>
        </p:blipFill>
        <p:spPr bwMode="auto">
          <a:xfrm>
            <a:off x="7646573" y="1566373"/>
            <a:ext cx="605449" cy="881063"/>
          </a:xfrm>
          <a:prstGeom prst="rect">
            <a:avLst/>
          </a:prstGeom>
          <a:noFill/>
        </p:spPr>
      </p:pic>
      <p:pic>
        <p:nvPicPr>
          <p:cNvPr id="23"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5055773" y="1566373"/>
            <a:ext cx="558800" cy="838200"/>
          </a:xfrm>
          <a:prstGeom prst="rect">
            <a:avLst/>
          </a:prstGeom>
          <a:noFill/>
        </p:spPr>
      </p:pic>
      <p:pic>
        <p:nvPicPr>
          <p:cNvPr id="24"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5360573" y="1642573"/>
            <a:ext cx="558800" cy="838200"/>
          </a:xfrm>
          <a:prstGeom prst="rect">
            <a:avLst/>
          </a:prstGeom>
          <a:noFill/>
        </p:spPr>
      </p:pic>
      <p:pic>
        <p:nvPicPr>
          <p:cNvPr id="25" name="Picture 24" descr="C:\Program Files\Microsoft Resource DVD Artwork\DVD_ART\Artwork_Imagery\Shapes and Graphics\Buidlings and dwellings\small business blue.png"/>
          <p:cNvPicPr>
            <a:picLocks noChangeAspect="1" noChangeArrowheads="1"/>
          </p:cNvPicPr>
          <p:nvPr/>
        </p:nvPicPr>
        <p:blipFill>
          <a:blip r:embed="rId3" cstate="print"/>
          <a:srcRect/>
          <a:stretch>
            <a:fillRect/>
          </a:stretch>
        </p:blipFill>
        <p:spPr bwMode="auto">
          <a:xfrm>
            <a:off x="6046373" y="1718773"/>
            <a:ext cx="840619" cy="762000"/>
          </a:xfrm>
          <a:prstGeom prst="rect">
            <a:avLst/>
          </a:prstGeom>
          <a:noFill/>
        </p:spPr>
      </p:pic>
      <p:cxnSp>
        <p:nvCxnSpPr>
          <p:cNvPr id="26" name="Straight Connector 25"/>
          <p:cNvCxnSpPr/>
          <p:nvPr/>
        </p:nvCxnSpPr>
        <p:spPr>
          <a:xfrm rot="16200000" flipH="1">
            <a:off x="571238" y="2793608"/>
            <a:ext cx="1089837" cy="233795"/>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311590" y="2832574"/>
            <a:ext cx="1089837" cy="155864"/>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2321" y="2871918"/>
            <a:ext cx="1089080" cy="77932"/>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2715175" y="2753830"/>
            <a:ext cx="1089837" cy="313351"/>
          </a:xfrm>
          <a:prstGeom prst="line">
            <a:avLst/>
          </a:prstGeom>
          <a:ln w="28575" cmpd="tri">
            <a:solidFill>
              <a:schemeClr val="accent6">
                <a:lumMod val="40000"/>
                <a:lumOff val="60000"/>
              </a:schemeClr>
            </a:solidFill>
            <a:prstDash val="solid"/>
            <a:headEnd type="triangle"/>
            <a:tailEnd type="triangle" w="med" len="sm"/>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bwMode="auto">
          <a:xfrm>
            <a:off x="638175" y="3538048"/>
            <a:ext cx="3429000" cy="1295400"/>
          </a:xfrm>
          <a:prstGeom prst="roundRect">
            <a:avLst/>
          </a:prstGeom>
          <a:solidFill>
            <a:srgbClr xmlns:mc="http://schemas.openxmlformats.org/markup-compatibility/2006" xmlns:a14="http://schemas.microsoft.com/office/drawing/2010/main" val="3366FF"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it-IT" sz="200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a typeface="ＭＳ Ｐゴシック" pitchFamily="34" charset="-128"/>
            </a:endParaRPr>
          </a:p>
        </p:txBody>
      </p:sp>
      <p:pic>
        <p:nvPicPr>
          <p:cNvPr id="31" name="Picture 4" descr="C:\Users\tobrien\Desktop\MediaBin_Items_1\Exchange-online_bL_r.png"/>
          <p:cNvPicPr>
            <a:picLocks noChangeAspect="1" noChangeArrowheads="1"/>
          </p:cNvPicPr>
          <p:nvPr/>
        </p:nvPicPr>
        <p:blipFill>
          <a:blip r:embed="rId7" cstate="print"/>
          <a:srcRect/>
          <a:stretch>
            <a:fillRect/>
          </a:stretch>
        </p:blipFill>
        <p:spPr bwMode="auto">
          <a:xfrm>
            <a:off x="787774" y="3980790"/>
            <a:ext cx="1242618" cy="294009"/>
          </a:xfrm>
          <a:prstGeom prst="rect">
            <a:avLst/>
          </a:prstGeom>
          <a:noFill/>
        </p:spPr>
      </p:pic>
      <p:pic>
        <p:nvPicPr>
          <p:cNvPr id="32" name="Picture 5" descr="C:\Users\tobrien\Desktop\MediaBin_Items_1\ofc-Comm-Online_rgb_r.png"/>
          <p:cNvPicPr>
            <a:picLocks noChangeAspect="1" noChangeArrowheads="1"/>
          </p:cNvPicPr>
          <p:nvPr/>
        </p:nvPicPr>
        <p:blipFill>
          <a:blip r:embed="rId8" cstate="print"/>
          <a:srcRect/>
          <a:stretch>
            <a:fillRect/>
          </a:stretch>
        </p:blipFill>
        <p:spPr bwMode="auto">
          <a:xfrm>
            <a:off x="898712" y="4428466"/>
            <a:ext cx="2244498" cy="282702"/>
          </a:xfrm>
          <a:prstGeom prst="rect">
            <a:avLst/>
          </a:prstGeom>
          <a:noFill/>
        </p:spPr>
      </p:pic>
      <p:pic>
        <p:nvPicPr>
          <p:cNvPr id="33" name="Picture 5"/>
          <p:cNvPicPr>
            <a:picLocks noChangeAspect="1" noChangeArrowheads="1"/>
          </p:cNvPicPr>
          <p:nvPr/>
        </p:nvPicPr>
        <p:blipFill>
          <a:blip r:embed="rId9" cstate="print"/>
          <a:srcRect/>
          <a:stretch>
            <a:fillRect/>
          </a:stretch>
        </p:blipFill>
        <p:spPr bwMode="auto">
          <a:xfrm>
            <a:off x="2218204" y="4176513"/>
            <a:ext cx="1453918" cy="294416"/>
          </a:xfrm>
          <a:prstGeom prst="rect">
            <a:avLst/>
          </a:prstGeom>
          <a:noFill/>
          <a:ln w="9525">
            <a:noFill/>
            <a:miter lim="800000"/>
            <a:headEnd/>
            <a:tailEnd/>
          </a:ln>
          <a:effectLst/>
        </p:spPr>
      </p:pic>
      <p:pic>
        <p:nvPicPr>
          <p:cNvPr id="34" name="Picture 7" descr="C:\Program Files\Microsoft Resource DVD Artwork\DVD_ART\Artwork_Imagery\HARDWARE_IMAGERY\Illustration - Misc Hardware\XML Icons\Internet cloud web.png"/>
          <p:cNvPicPr>
            <a:picLocks noChangeAspect="1" noChangeArrowheads="1"/>
          </p:cNvPicPr>
          <p:nvPr/>
        </p:nvPicPr>
        <p:blipFill>
          <a:blip r:embed="rId10" cstate="print"/>
          <a:srcRect/>
          <a:stretch>
            <a:fillRect/>
          </a:stretch>
        </p:blipFill>
        <p:spPr bwMode="auto">
          <a:xfrm>
            <a:off x="843395" y="2482324"/>
            <a:ext cx="2649682" cy="726558"/>
          </a:xfrm>
          <a:prstGeom prst="rect">
            <a:avLst/>
          </a:prstGeom>
          <a:noFill/>
        </p:spPr>
      </p:pic>
      <p:pic>
        <p:nvPicPr>
          <p:cNvPr id="35" name="Picture 34" descr="C:\Program Files\Microsoft Resource DVD Artwork\DVD_ART\Artwork_Imagery\Shapes and Graphics\Buidlings and dwellings\small business blue.png"/>
          <p:cNvPicPr>
            <a:picLocks noChangeAspect="1" noChangeArrowheads="1"/>
          </p:cNvPicPr>
          <p:nvPr/>
        </p:nvPicPr>
        <p:blipFill>
          <a:blip r:embed="rId3" cstate="print"/>
          <a:srcRect/>
          <a:stretch>
            <a:fillRect/>
          </a:stretch>
        </p:blipFill>
        <p:spPr bwMode="auto">
          <a:xfrm>
            <a:off x="609600" y="1642573"/>
            <a:ext cx="840619" cy="762000"/>
          </a:xfrm>
          <a:prstGeom prst="rect">
            <a:avLst/>
          </a:prstGeom>
          <a:noFill/>
        </p:spPr>
      </p:pic>
      <p:pic>
        <p:nvPicPr>
          <p:cNvPr id="36" name="Picture 35" descr="C:\Program Files\Microsoft Resource DVD Artwork\DVD_ART\Artwork_Imagery\Shapes and Graphics\Buidlings and dwellings\building gold.png"/>
          <p:cNvPicPr>
            <a:picLocks noChangeAspect="1" noChangeArrowheads="1"/>
          </p:cNvPicPr>
          <p:nvPr/>
        </p:nvPicPr>
        <p:blipFill>
          <a:blip r:embed="rId11" cstate="print"/>
          <a:srcRect/>
          <a:stretch>
            <a:fillRect/>
          </a:stretch>
        </p:blipFill>
        <p:spPr bwMode="auto">
          <a:xfrm>
            <a:off x="1520941" y="1642573"/>
            <a:ext cx="612659" cy="781050"/>
          </a:xfrm>
          <a:prstGeom prst="rect">
            <a:avLst/>
          </a:prstGeom>
          <a:noFill/>
        </p:spPr>
      </p:pic>
      <p:pic>
        <p:nvPicPr>
          <p:cNvPr id="37" name="Picture 36" descr="C:\Program Files\Microsoft Resource DVD Artwork\DVD_ART\Artwork_Imagery\Shapes and Graphics\Buidlings and dwellings\building dk blue with tree.png"/>
          <p:cNvPicPr>
            <a:picLocks noChangeAspect="1" noChangeArrowheads="1"/>
          </p:cNvPicPr>
          <p:nvPr/>
        </p:nvPicPr>
        <p:blipFill>
          <a:blip r:embed="rId12" cstate="print"/>
          <a:srcRect/>
          <a:stretch>
            <a:fillRect/>
          </a:stretch>
        </p:blipFill>
        <p:spPr bwMode="auto">
          <a:xfrm>
            <a:off x="2209800" y="1642573"/>
            <a:ext cx="702578" cy="762000"/>
          </a:xfrm>
          <a:prstGeom prst="rect">
            <a:avLst/>
          </a:prstGeom>
          <a:noFill/>
        </p:spPr>
      </p:pic>
      <p:pic>
        <p:nvPicPr>
          <p:cNvPr id="38"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3251200" y="1413973"/>
            <a:ext cx="558800" cy="838200"/>
          </a:xfrm>
          <a:prstGeom prst="rect">
            <a:avLst/>
          </a:prstGeom>
          <a:noFill/>
        </p:spPr>
      </p:pic>
      <p:pic>
        <p:nvPicPr>
          <p:cNvPr id="39"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2971800" y="1566373"/>
            <a:ext cx="558800" cy="838200"/>
          </a:xfrm>
          <a:prstGeom prst="rect">
            <a:avLst/>
          </a:prstGeom>
          <a:noFill/>
        </p:spPr>
      </p:pic>
      <p:pic>
        <p:nvPicPr>
          <p:cNvPr id="40" name="Picture 6" descr="C:\Program Files\Microsoft Resource DVD Artwork\DVD_ART\Artwork_Imagery\Shapes and Graphics\Buidlings and dwellings\enterprise blue.png"/>
          <p:cNvPicPr>
            <a:picLocks noChangeAspect="1" noChangeArrowheads="1"/>
          </p:cNvPicPr>
          <p:nvPr/>
        </p:nvPicPr>
        <p:blipFill>
          <a:blip r:embed="rId4" cstate="print"/>
          <a:srcRect/>
          <a:stretch>
            <a:fillRect/>
          </a:stretch>
        </p:blipFill>
        <p:spPr bwMode="auto">
          <a:xfrm>
            <a:off x="3403600" y="1642573"/>
            <a:ext cx="558800" cy="838200"/>
          </a:xfrm>
          <a:prstGeom prst="rect">
            <a:avLst/>
          </a:prstGeom>
          <a:noFill/>
        </p:spPr>
      </p:pic>
      <p:pic>
        <p:nvPicPr>
          <p:cNvPr id="41" name="Picture 2" descr="C:\Program Files\Microsoft Resource DVD Artwork\DVD_ART\BoxShots_Logos\Exchange Hosted Filtering\exchange hosted filtering logo rev.png"/>
          <p:cNvPicPr>
            <a:picLocks noChangeAspect="1" noChangeArrowheads="1"/>
          </p:cNvPicPr>
          <p:nvPr/>
        </p:nvPicPr>
        <p:blipFill>
          <a:blip r:embed="rId13" cstate="print"/>
          <a:srcRect/>
          <a:stretch>
            <a:fillRect/>
          </a:stretch>
        </p:blipFill>
        <p:spPr bwMode="auto">
          <a:xfrm>
            <a:off x="2905126" y="3759460"/>
            <a:ext cx="1042686" cy="397713"/>
          </a:xfrm>
          <a:prstGeom prst="rect">
            <a:avLst/>
          </a:prstGeom>
          <a:noFill/>
        </p:spPr>
      </p:pic>
      <p:sp>
        <p:nvSpPr>
          <p:cNvPr id="42" name="TextBox 41"/>
          <p:cNvSpPr txBox="1"/>
          <p:nvPr/>
        </p:nvSpPr>
        <p:spPr>
          <a:xfrm>
            <a:off x="1423432" y="1067673"/>
            <a:ext cx="1557275" cy="523220"/>
          </a:xfrm>
          <a:prstGeom prst="rect">
            <a:avLst/>
          </a:prstGeom>
          <a:noFill/>
        </p:spPr>
        <p:txBody>
          <a:bodyPr wrap="square" rtlCol="0">
            <a:spAutoFit/>
          </a:bodyPr>
          <a:lstStyle/>
          <a:p>
            <a:r>
              <a:rPr lang="it-IT" sz="2800" spc="-15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Standard</a:t>
            </a:r>
          </a:p>
        </p:txBody>
      </p:sp>
      <p:sp>
        <p:nvSpPr>
          <p:cNvPr id="43" name="TextBox 42"/>
          <p:cNvSpPr txBox="1"/>
          <p:nvPr/>
        </p:nvSpPr>
        <p:spPr>
          <a:xfrm>
            <a:off x="6040954" y="1053818"/>
            <a:ext cx="1737384" cy="523220"/>
          </a:xfrm>
          <a:prstGeom prst="rect">
            <a:avLst/>
          </a:prstGeom>
          <a:noFill/>
        </p:spPr>
        <p:txBody>
          <a:bodyPr wrap="square" rtlCol="0">
            <a:spAutoFit/>
          </a:bodyPr>
          <a:lstStyle/>
          <a:p>
            <a:r>
              <a:rPr lang="it-IT" sz="2800" spc="-150" smtClean="0">
                <a:ln w="3175">
                  <a:noFill/>
                </a:ln>
                <a:gradFill flip="none" rotWithShape="1">
                  <a:gsLst>
                    <a:gs pos="0">
                      <a:srgbClr xmlns:mc="http://schemas.openxmlformats.org/markup-compatibility/2006" xmlns:a14="http://schemas.microsoft.com/office/drawing/2010/main" val="FFFFB9" mc:Ignorable=""/>
                    </a:gs>
                    <a:gs pos="36000">
                      <a:srgbClr xmlns:mc="http://schemas.openxmlformats.org/markup-compatibility/2006" xmlns:a14="http://schemas.microsoft.com/office/drawing/2010/main" val="FFFF99" mc:Ignorable=""/>
                    </a:gs>
                    <a:gs pos="86000">
                      <a:srgbClr xmlns:mc="http://schemas.openxmlformats.org/markup-compatibility/2006" xmlns:a14="http://schemas.microsoft.com/office/drawing/2010/main" val="F6AE1E" mc:Ignorable=""/>
                    </a:gs>
                  </a:gsLst>
                  <a:lin ang="5400000" scaled="0"/>
                  <a:tileRect/>
                </a:gra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rPr>
              <a:t>Dedicata</a:t>
            </a:r>
          </a:p>
        </p:txBody>
      </p:sp>
      <p:pic>
        <p:nvPicPr>
          <p:cNvPr id="44" name="Picture 3" descr="V:\Designer Resources\MS Resources\Colors and Logos\Logos\sharepoint online - no Ofc\ShrPt-Online_h_bL.png"/>
          <p:cNvPicPr>
            <a:picLocks noChangeAspect="1" noChangeArrowheads="1"/>
          </p:cNvPicPr>
          <p:nvPr/>
        </p:nvPicPr>
        <p:blipFill>
          <a:blip r:embed="rId14" cstate="print">
            <a:lum bright="100000"/>
          </a:blip>
          <a:srcRect/>
          <a:stretch>
            <a:fillRect/>
          </a:stretch>
        </p:blipFill>
        <p:spPr bwMode="auto">
          <a:xfrm>
            <a:off x="1314451" y="3664725"/>
            <a:ext cx="1317022" cy="197174"/>
          </a:xfrm>
          <a:prstGeom prst="rect">
            <a:avLst/>
          </a:prstGeom>
          <a:noFill/>
        </p:spPr>
      </p:pic>
      <p:grpSp>
        <p:nvGrpSpPr>
          <p:cNvPr id="45" name="Group 93"/>
          <p:cNvGrpSpPr/>
          <p:nvPr/>
        </p:nvGrpSpPr>
        <p:grpSpPr>
          <a:xfrm>
            <a:off x="4979573" y="3847823"/>
            <a:ext cx="1143000" cy="838200"/>
            <a:chOff x="4979573" y="3962400"/>
            <a:chExt cx="1143000" cy="838200"/>
          </a:xfrm>
        </p:grpSpPr>
        <p:sp>
          <p:nvSpPr>
            <p:cNvPr id="46" name="Rounded Rectangle 45"/>
            <p:cNvSpPr/>
            <p:nvPr/>
          </p:nvSpPr>
          <p:spPr bwMode="auto">
            <a:xfrm>
              <a:off x="4979573" y="3962400"/>
              <a:ext cx="1143000" cy="838200"/>
            </a:xfrm>
            <a:prstGeom prst="roundRect">
              <a:avLst/>
            </a:prstGeom>
            <a:solidFill>
              <a:srgbClr xmlns:mc="http://schemas.openxmlformats.org/markup-compatibility/2006" xmlns:a14="http://schemas.microsoft.com/office/drawing/2010/main" val="3366FF"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it-IT" sz="200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a typeface="ＭＳ Ｐゴシック" pitchFamily="34" charset="-128"/>
              </a:endParaRPr>
            </a:p>
          </p:txBody>
        </p:sp>
        <p:pic>
          <p:nvPicPr>
            <p:cNvPr id="47" name="Picture 4" descr="C:\Users\tobrien\Desktop\MediaBin_Items_1\Exchange-online_bL_r.png"/>
            <p:cNvPicPr>
              <a:picLocks noChangeAspect="1" noChangeArrowheads="1"/>
            </p:cNvPicPr>
            <p:nvPr/>
          </p:nvPicPr>
          <p:blipFill>
            <a:blip r:embed="rId15" cstate="print"/>
            <a:srcRect/>
            <a:stretch>
              <a:fillRect/>
            </a:stretch>
          </p:blipFill>
          <p:spPr bwMode="auto">
            <a:xfrm>
              <a:off x="5512173" y="4195453"/>
              <a:ext cx="494774" cy="117066"/>
            </a:xfrm>
            <a:prstGeom prst="rect">
              <a:avLst/>
            </a:prstGeom>
            <a:noFill/>
          </p:spPr>
        </p:pic>
        <p:pic>
          <p:nvPicPr>
            <p:cNvPr id="48" name="Picture 5" descr="C:\Users\tobrien\Desktop\MediaBin_Items_1\ofc-Comm-Online_rgb_r.png"/>
            <p:cNvPicPr>
              <a:picLocks noChangeAspect="1" noChangeArrowheads="1"/>
            </p:cNvPicPr>
            <p:nvPr/>
          </p:nvPicPr>
          <p:blipFill>
            <a:blip r:embed="rId16" cstate="print"/>
            <a:srcRect/>
            <a:stretch>
              <a:fillRect/>
            </a:stretch>
          </p:blipFill>
          <p:spPr bwMode="auto">
            <a:xfrm>
              <a:off x="5049906" y="4601220"/>
              <a:ext cx="1009700" cy="127175"/>
            </a:xfrm>
            <a:prstGeom prst="rect">
              <a:avLst/>
            </a:prstGeom>
            <a:noFill/>
          </p:spPr>
        </p:pic>
        <p:pic>
          <p:nvPicPr>
            <p:cNvPr id="49" name="Picture 5"/>
            <p:cNvPicPr>
              <a:picLocks noChangeAspect="1" noChangeArrowheads="1"/>
            </p:cNvPicPr>
            <p:nvPr/>
          </p:nvPicPr>
          <p:blipFill>
            <a:blip r:embed="rId17" cstate="print"/>
            <a:srcRect/>
            <a:stretch>
              <a:fillRect/>
            </a:stretch>
          </p:blipFill>
          <p:spPr bwMode="auto">
            <a:xfrm>
              <a:off x="5343850" y="4455994"/>
              <a:ext cx="696879" cy="141117"/>
            </a:xfrm>
            <a:prstGeom prst="rect">
              <a:avLst/>
            </a:prstGeom>
            <a:noFill/>
            <a:ln w="9525">
              <a:noFill/>
              <a:miter lim="800000"/>
              <a:headEnd/>
              <a:tailEnd/>
            </a:ln>
            <a:effectLst/>
          </p:spPr>
        </p:pic>
        <p:pic>
          <p:nvPicPr>
            <p:cNvPr id="50" name="Picture 2" descr="C:\Program Files\Microsoft Resource DVD Artwork\DVD_ART\BoxShots_Logos\Exchange Hosted Filtering\exchange hosted filtering logo rev.png"/>
            <p:cNvPicPr>
              <a:picLocks noChangeAspect="1" noChangeArrowheads="1"/>
            </p:cNvPicPr>
            <p:nvPr/>
          </p:nvPicPr>
          <p:blipFill>
            <a:blip r:embed="rId18" cstate="print"/>
            <a:srcRect/>
            <a:stretch>
              <a:fillRect/>
            </a:stretch>
          </p:blipFill>
          <p:spPr bwMode="auto">
            <a:xfrm>
              <a:off x="5070569" y="4237629"/>
              <a:ext cx="511491" cy="195099"/>
            </a:xfrm>
            <a:prstGeom prst="rect">
              <a:avLst/>
            </a:prstGeom>
            <a:noFill/>
          </p:spPr>
        </p:pic>
        <p:pic>
          <p:nvPicPr>
            <p:cNvPr id="51" name="Picture 3" descr="V:\Designer Resources\MS Resources\Colors and Logos\Logos\sharepoint online - no Ofc\ShrPt-Online_h_bL.png"/>
            <p:cNvPicPr>
              <a:picLocks noChangeAspect="1" noChangeArrowheads="1"/>
            </p:cNvPicPr>
            <p:nvPr/>
          </p:nvPicPr>
          <p:blipFill>
            <a:blip r:embed="rId19" cstate="print">
              <a:lum bright="100000"/>
            </a:blip>
            <a:srcRect/>
            <a:stretch>
              <a:fillRect/>
            </a:stretch>
          </p:blipFill>
          <p:spPr bwMode="auto">
            <a:xfrm>
              <a:off x="5090331" y="4039737"/>
              <a:ext cx="683986" cy="102401"/>
            </a:xfrm>
            <a:prstGeom prst="rect">
              <a:avLst/>
            </a:prstGeom>
            <a:noFill/>
          </p:spPr>
        </p:pic>
      </p:grpSp>
      <p:grpSp>
        <p:nvGrpSpPr>
          <p:cNvPr id="52" name="Group 94"/>
          <p:cNvGrpSpPr/>
          <p:nvPr/>
        </p:nvGrpSpPr>
        <p:grpSpPr>
          <a:xfrm>
            <a:off x="6169202" y="3847823"/>
            <a:ext cx="1143000" cy="838200"/>
            <a:chOff x="4979573" y="3962400"/>
            <a:chExt cx="1143000" cy="838200"/>
          </a:xfrm>
        </p:grpSpPr>
        <p:sp>
          <p:nvSpPr>
            <p:cNvPr id="53" name="Rounded Rectangle 52"/>
            <p:cNvSpPr/>
            <p:nvPr/>
          </p:nvSpPr>
          <p:spPr bwMode="auto">
            <a:xfrm>
              <a:off x="4979573" y="3962400"/>
              <a:ext cx="1143000" cy="838200"/>
            </a:xfrm>
            <a:prstGeom prst="roundRect">
              <a:avLst/>
            </a:prstGeom>
            <a:solidFill>
              <a:srgbClr xmlns:mc="http://schemas.openxmlformats.org/markup-compatibility/2006" xmlns:a14="http://schemas.microsoft.com/office/drawing/2010/main" val="3366FF"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it-IT" sz="200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a typeface="ＭＳ Ｐゴシック" pitchFamily="34" charset="-128"/>
              </a:endParaRPr>
            </a:p>
          </p:txBody>
        </p:sp>
        <p:pic>
          <p:nvPicPr>
            <p:cNvPr id="54" name="Picture 4" descr="C:\Users\tobrien\Desktop\MediaBin_Items_1\Exchange-online_bL_r.png"/>
            <p:cNvPicPr>
              <a:picLocks noChangeAspect="1" noChangeArrowheads="1"/>
            </p:cNvPicPr>
            <p:nvPr/>
          </p:nvPicPr>
          <p:blipFill>
            <a:blip r:embed="rId15" cstate="print"/>
            <a:srcRect/>
            <a:stretch>
              <a:fillRect/>
            </a:stretch>
          </p:blipFill>
          <p:spPr bwMode="auto">
            <a:xfrm>
              <a:off x="5512173" y="4195453"/>
              <a:ext cx="494774" cy="117066"/>
            </a:xfrm>
            <a:prstGeom prst="rect">
              <a:avLst/>
            </a:prstGeom>
            <a:noFill/>
          </p:spPr>
        </p:pic>
        <p:pic>
          <p:nvPicPr>
            <p:cNvPr id="55" name="Picture 5" descr="C:\Users\tobrien\Desktop\MediaBin_Items_1\ofc-Comm-Online_rgb_r.png"/>
            <p:cNvPicPr>
              <a:picLocks noChangeAspect="1" noChangeArrowheads="1"/>
            </p:cNvPicPr>
            <p:nvPr/>
          </p:nvPicPr>
          <p:blipFill>
            <a:blip r:embed="rId16" cstate="print"/>
            <a:srcRect/>
            <a:stretch>
              <a:fillRect/>
            </a:stretch>
          </p:blipFill>
          <p:spPr bwMode="auto">
            <a:xfrm>
              <a:off x="5049906" y="4601220"/>
              <a:ext cx="1009700" cy="127175"/>
            </a:xfrm>
            <a:prstGeom prst="rect">
              <a:avLst/>
            </a:prstGeom>
            <a:noFill/>
          </p:spPr>
        </p:pic>
        <p:pic>
          <p:nvPicPr>
            <p:cNvPr id="56" name="Picture 5"/>
            <p:cNvPicPr>
              <a:picLocks noChangeAspect="1" noChangeArrowheads="1"/>
            </p:cNvPicPr>
            <p:nvPr/>
          </p:nvPicPr>
          <p:blipFill>
            <a:blip r:embed="rId17" cstate="print"/>
            <a:srcRect/>
            <a:stretch>
              <a:fillRect/>
            </a:stretch>
          </p:blipFill>
          <p:spPr bwMode="auto">
            <a:xfrm>
              <a:off x="5343850" y="4455994"/>
              <a:ext cx="696879" cy="141117"/>
            </a:xfrm>
            <a:prstGeom prst="rect">
              <a:avLst/>
            </a:prstGeom>
            <a:noFill/>
            <a:ln w="9525">
              <a:noFill/>
              <a:miter lim="800000"/>
              <a:headEnd/>
              <a:tailEnd/>
            </a:ln>
            <a:effectLst/>
          </p:spPr>
        </p:pic>
        <p:pic>
          <p:nvPicPr>
            <p:cNvPr id="57" name="Picture 2" descr="C:\Program Files\Microsoft Resource DVD Artwork\DVD_ART\BoxShots_Logos\Exchange Hosted Filtering\exchange hosted filtering logo rev.png"/>
            <p:cNvPicPr>
              <a:picLocks noChangeAspect="1" noChangeArrowheads="1"/>
            </p:cNvPicPr>
            <p:nvPr/>
          </p:nvPicPr>
          <p:blipFill>
            <a:blip r:embed="rId18" cstate="print"/>
            <a:srcRect/>
            <a:stretch>
              <a:fillRect/>
            </a:stretch>
          </p:blipFill>
          <p:spPr bwMode="auto">
            <a:xfrm>
              <a:off x="5070569" y="4237629"/>
              <a:ext cx="511491" cy="195099"/>
            </a:xfrm>
            <a:prstGeom prst="rect">
              <a:avLst/>
            </a:prstGeom>
            <a:noFill/>
          </p:spPr>
        </p:pic>
        <p:pic>
          <p:nvPicPr>
            <p:cNvPr id="58" name="Picture 3" descr="V:\Designer Resources\MS Resources\Colors and Logos\Logos\sharepoint online - no Ofc\ShrPt-Online_h_bL.png"/>
            <p:cNvPicPr>
              <a:picLocks noChangeAspect="1" noChangeArrowheads="1"/>
            </p:cNvPicPr>
            <p:nvPr/>
          </p:nvPicPr>
          <p:blipFill>
            <a:blip r:embed="rId19" cstate="print">
              <a:lum bright="100000"/>
            </a:blip>
            <a:srcRect/>
            <a:stretch>
              <a:fillRect/>
            </a:stretch>
          </p:blipFill>
          <p:spPr bwMode="auto">
            <a:xfrm>
              <a:off x="5090331" y="4039737"/>
              <a:ext cx="683986" cy="102401"/>
            </a:xfrm>
            <a:prstGeom prst="rect">
              <a:avLst/>
            </a:prstGeom>
            <a:noFill/>
          </p:spPr>
        </p:pic>
      </p:grpSp>
      <p:grpSp>
        <p:nvGrpSpPr>
          <p:cNvPr id="59" name="Group 101"/>
          <p:cNvGrpSpPr/>
          <p:nvPr/>
        </p:nvGrpSpPr>
        <p:grpSpPr>
          <a:xfrm>
            <a:off x="7358833" y="3847823"/>
            <a:ext cx="1143000" cy="838200"/>
            <a:chOff x="4979573" y="3962400"/>
            <a:chExt cx="1143000" cy="838200"/>
          </a:xfrm>
        </p:grpSpPr>
        <p:sp>
          <p:nvSpPr>
            <p:cNvPr id="60" name="Rounded Rectangle 59"/>
            <p:cNvSpPr/>
            <p:nvPr/>
          </p:nvSpPr>
          <p:spPr bwMode="auto">
            <a:xfrm>
              <a:off x="4979573" y="3962400"/>
              <a:ext cx="1143000" cy="838200"/>
            </a:xfrm>
            <a:prstGeom prst="roundRect">
              <a:avLst/>
            </a:prstGeom>
            <a:solidFill>
              <a:srgbClr xmlns:mc="http://schemas.openxmlformats.org/markup-compatibility/2006" xmlns:a14="http://schemas.microsoft.com/office/drawing/2010/main" val="3366FF" mc:Ignorable=""/>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it-IT" sz="200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a typeface="ＭＳ Ｐゴシック" pitchFamily="34" charset="-128"/>
              </a:endParaRPr>
            </a:p>
          </p:txBody>
        </p:sp>
        <p:pic>
          <p:nvPicPr>
            <p:cNvPr id="61" name="Picture 4" descr="C:\Users\tobrien\Desktop\MediaBin_Items_1\Exchange-online_bL_r.png"/>
            <p:cNvPicPr>
              <a:picLocks noChangeAspect="1" noChangeArrowheads="1"/>
            </p:cNvPicPr>
            <p:nvPr/>
          </p:nvPicPr>
          <p:blipFill>
            <a:blip r:embed="rId15" cstate="print"/>
            <a:srcRect/>
            <a:stretch>
              <a:fillRect/>
            </a:stretch>
          </p:blipFill>
          <p:spPr bwMode="auto">
            <a:xfrm>
              <a:off x="5512173" y="4195453"/>
              <a:ext cx="494774" cy="117066"/>
            </a:xfrm>
            <a:prstGeom prst="rect">
              <a:avLst/>
            </a:prstGeom>
            <a:noFill/>
          </p:spPr>
        </p:pic>
        <p:pic>
          <p:nvPicPr>
            <p:cNvPr id="62" name="Picture 5" descr="C:\Users\tobrien\Desktop\MediaBin_Items_1\ofc-Comm-Online_rgb_r.png"/>
            <p:cNvPicPr>
              <a:picLocks noChangeAspect="1" noChangeArrowheads="1"/>
            </p:cNvPicPr>
            <p:nvPr/>
          </p:nvPicPr>
          <p:blipFill>
            <a:blip r:embed="rId16" cstate="print"/>
            <a:srcRect/>
            <a:stretch>
              <a:fillRect/>
            </a:stretch>
          </p:blipFill>
          <p:spPr bwMode="auto">
            <a:xfrm>
              <a:off x="5049906" y="4601220"/>
              <a:ext cx="1009700" cy="127175"/>
            </a:xfrm>
            <a:prstGeom prst="rect">
              <a:avLst/>
            </a:prstGeom>
            <a:noFill/>
          </p:spPr>
        </p:pic>
        <p:pic>
          <p:nvPicPr>
            <p:cNvPr id="63" name="Picture 5"/>
            <p:cNvPicPr>
              <a:picLocks noChangeAspect="1" noChangeArrowheads="1"/>
            </p:cNvPicPr>
            <p:nvPr/>
          </p:nvPicPr>
          <p:blipFill>
            <a:blip r:embed="rId17" cstate="print"/>
            <a:srcRect/>
            <a:stretch>
              <a:fillRect/>
            </a:stretch>
          </p:blipFill>
          <p:spPr bwMode="auto">
            <a:xfrm>
              <a:off x="5343850" y="4455994"/>
              <a:ext cx="696879" cy="141117"/>
            </a:xfrm>
            <a:prstGeom prst="rect">
              <a:avLst/>
            </a:prstGeom>
            <a:noFill/>
            <a:ln w="9525">
              <a:noFill/>
              <a:miter lim="800000"/>
              <a:headEnd/>
              <a:tailEnd/>
            </a:ln>
            <a:effectLst/>
          </p:spPr>
        </p:pic>
        <p:pic>
          <p:nvPicPr>
            <p:cNvPr id="64" name="Picture 2" descr="C:\Program Files\Microsoft Resource DVD Artwork\DVD_ART\BoxShots_Logos\Exchange Hosted Filtering\exchange hosted filtering logo rev.png"/>
            <p:cNvPicPr>
              <a:picLocks noChangeAspect="1" noChangeArrowheads="1"/>
            </p:cNvPicPr>
            <p:nvPr/>
          </p:nvPicPr>
          <p:blipFill>
            <a:blip r:embed="rId18" cstate="print"/>
            <a:srcRect/>
            <a:stretch>
              <a:fillRect/>
            </a:stretch>
          </p:blipFill>
          <p:spPr bwMode="auto">
            <a:xfrm>
              <a:off x="5070569" y="4237629"/>
              <a:ext cx="511491" cy="195099"/>
            </a:xfrm>
            <a:prstGeom prst="rect">
              <a:avLst/>
            </a:prstGeom>
            <a:noFill/>
          </p:spPr>
        </p:pic>
        <p:pic>
          <p:nvPicPr>
            <p:cNvPr id="65" name="Picture 3" descr="V:\Designer Resources\MS Resources\Colors and Logos\Logos\sharepoint online - no Ofc\ShrPt-Online_h_bL.png"/>
            <p:cNvPicPr>
              <a:picLocks noChangeAspect="1" noChangeArrowheads="1"/>
            </p:cNvPicPr>
            <p:nvPr/>
          </p:nvPicPr>
          <p:blipFill>
            <a:blip r:embed="rId19" cstate="print">
              <a:lum bright="100000"/>
            </a:blip>
            <a:srcRect/>
            <a:stretch>
              <a:fillRect/>
            </a:stretch>
          </p:blipFill>
          <p:spPr bwMode="auto">
            <a:xfrm>
              <a:off x="5090331" y="4039737"/>
              <a:ext cx="683986" cy="102401"/>
            </a:xfrm>
            <a:prstGeom prst="rect">
              <a:avLst/>
            </a:prstGeom>
            <a:noFill/>
          </p:spPr>
        </p:pic>
      </p:grpSp>
      <p:sp>
        <p:nvSpPr>
          <p:cNvPr id="66" name="Rectangle 65"/>
          <p:cNvSpPr/>
          <p:nvPr/>
        </p:nvSpPr>
        <p:spPr>
          <a:xfrm>
            <a:off x="283460" y="5064536"/>
            <a:ext cx="4572000" cy="1200329"/>
          </a:xfrm>
          <a:prstGeom prst="rect">
            <a:avLst/>
          </a:prstGeom>
        </p:spPr>
        <p:txBody>
          <a:bodyPr>
            <a:spAutoFit/>
          </a:bodyPr>
          <a:lstStyle/>
          <a:p>
            <a:r>
              <a:rPr lang="it-IT" sz="1800" smtClean="0">
                <a:solidFill>
                  <a:schemeClr val="tx1"/>
                </a:solidFill>
              </a:rPr>
              <a:t>- Clienti multipli, architettura unica</a:t>
            </a:r>
          </a:p>
          <a:p>
            <a:r>
              <a:rPr lang="it-IT" sz="1800" smtClean="0">
                <a:solidFill>
                  <a:schemeClr val="tx1"/>
                </a:solidFill>
              </a:rPr>
              <a:t>- Pensata per tutte le tipologie di business</a:t>
            </a:r>
          </a:p>
          <a:p>
            <a:r>
              <a:rPr lang="it-IT" sz="1800" smtClean="0">
                <a:solidFill>
                  <a:schemeClr val="tx1"/>
                </a:solidFill>
              </a:rPr>
              <a:t>- Nessun limite per il numero di postazioni</a:t>
            </a:r>
          </a:p>
          <a:p>
            <a:r>
              <a:rPr lang="it-IT" sz="1800" smtClean="0">
                <a:solidFill>
                  <a:schemeClr val="tx1"/>
                </a:solidFill>
              </a:rPr>
              <a:t>- Richesta di una implentazione veloce</a:t>
            </a:r>
            <a:endParaRPr lang="it-IT" sz="1800">
              <a:solidFill>
                <a:schemeClr val="tx1"/>
              </a:solidFill>
            </a:endParaRPr>
          </a:p>
        </p:txBody>
      </p:sp>
      <p:sp>
        <p:nvSpPr>
          <p:cNvPr id="67" name="Rectangle 66"/>
          <p:cNvSpPr/>
          <p:nvPr/>
        </p:nvSpPr>
        <p:spPr>
          <a:xfrm>
            <a:off x="4927302" y="4999672"/>
            <a:ext cx="4064298" cy="1477328"/>
          </a:xfrm>
          <a:prstGeom prst="rect">
            <a:avLst/>
          </a:prstGeom>
        </p:spPr>
        <p:txBody>
          <a:bodyPr wrap="square">
            <a:spAutoFit/>
          </a:bodyPr>
          <a:lstStyle/>
          <a:p>
            <a:r>
              <a:rPr lang="it-IT" sz="1800" smtClean="0">
                <a:solidFill>
                  <a:schemeClr val="tx1"/>
                </a:solidFill>
              </a:rPr>
              <a:t>- Cliente singolo per architettura</a:t>
            </a:r>
          </a:p>
          <a:p>
            <a:r>
              <a:rPr lang="it-IT" sz="1800" smtClean="0">
                <a:solidFill>
                  <a:schemeClr val="tx1"/>
                </a:solidFill>
              </a:rPr>
              <a:t>- 5000+ postazioni</a:t>
            </a:r>
          </a:p>
          <a:p>
            <a:r>
              <a:rPr lang="it-IT" sz="1800" smtClean="0">
                <a:solidFill>
                  <a:schemeClr val="tx1"/>
                </a:solidFill>
              </a:rPr>
              <a:t>- Ottimizzata per 20,000+</a:t>
            </a:r>
          </a:p>
          <a:p>
            <a:r>
              <a:rPr lang="it-IT" sz="1800" smtClean="0">
                <a:solidFill>
                  <a:schemeClr val="tx1"/>
                </a:solidFill>
              </a:rPr>
              <a:t>- Il cliente necessita di maggiori funzionalità</a:t>
            </a:r>
            <a:endParaRPr lang="it-IT" sz="1800">
              <a:solidFill>
                <a:schemeClr val="tx1"/>
              </a:solidFill>
            </a:endParaRPr>
          </a:p>
        </p:txBody>
      </p:sp>
    </p:spTree>
    <p:extLst>
      <p:ext uri="{BB962C8B-B14F-4D97-AF65-F5344CB8AC3E}">
        <p14:creationId xmlns:p14="http://schemas.microsoft.com/office/powerpoint/2010/main" val="77267962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Sicurezza e Business Continuity</a:t>
            </a:r>
            <a:endParaRPr lang="en-US" dirty="0"/>
          </a:p>
        </p:txBody>
      </p:sp>
      <p:sp>
        <p:nvSpPr>
          <p:cNvPr id="3" name="Text Placeholder 2"/>
          <p:cNvSpPr>
            <a:spLocks noGrp="1"/>
          </p:cNvSpPr>
          <p:nvPr>
            <p:ph type="body" sz="quarter" idx="10"/>
          </p:nvPr>
        </p:nvSpPr>
        <p:spPr>
          <a:xfrm>
            <a:off x="387350" y="3124200"/>
            <a:ext cx="3575050" cy="2585323"/>
          </a:xfrm>
        </p:spPr>
        <p:txBody>
          <a:bodyPr/>
          <a:lstStyle/>
          <a:p>
            <a:r>
              <a:rPr lang="it-IT" sz="2000" dirty="0"/>
              <a:t>Funzionalita primarie</a:t>
            </a:r>
          </a:p>
          <a:p>
            <a:pPr lvl="1"/>
            <a:r>
              <a:rPr lang="it-IT" sz="2000" dirty="0"/>
              <a:t>Accesso sicuro ai dati</a:t>
            </a:r>
          </a:p>
          <a:p>
            <a:pPr lvl="1"/>
            <a:r>
              <a:rPr lang="it-IT" sz="2000" dirty="0"/>
              <a:t>Filtri di Virus/spam</a:t>
            </a:r>
          </a:p>
          <a:p>
            <a:pPr lvl="1"/>
            <a:r>
              <a:rPr lang="it-IT" sz="2000" dirty="0"/>
              <a:t>Data Center altamente sicuri</a:t>
            </a:r>
          </a:p>
          <a:p>
            <a:pPr lvl="1"/>
            <a:r>
              <a:rPr lang="it-IT" sz="2000" dirty="0"/>
              <a:t>SLA del 99.9%</a:t>
            </a:r>
          </a:p>
          <a:p>
            <a:pPr lvl="1"/>
            <a:r>
              <a:rPr lang="it-IT" sz="2000" dirty="0"/>
              <a:t>Continuità di Business</a:t>
            </a:r>
          </a:p>
          <a:p>
            <a:pPr lvl="1"/>
            <a:r>
              <a:rPr lang="it-IT" sz="2000" dirty="0"/>
              <a:t>Disaster recovery </a:t>
            </a:r>
          </a:p>
        </p:txBody>
      </p:sp>
      <p:sp>
        <p:nvSpPr>
          <p:cNvPr id="4" name="Slide Number Placeholder 3"/>
          <p:cNvSpPr>
            <a:spLocks noGrp="1"/>
          </p:cNvSpPr>
          <p:nvPr>
            <p:ph type="sldNum" sz="quarter" idx="4"/>
          </p:nvPr>
        </p:nvSpPr>
        <p:spPr/>
        <p:txBody>
          <a:bodyPr/>
          <a:lstStyle/>
          <a:p>
            <a:pPr rtl="0" fontAlgn="base">
              <a:spcBef>
                <a:spcPct val="0"/>
              </a:spcBef>
              <a:spcAft>
                <a:spcPct val="0"/>
              </a:spcAft>
            </a:pPr>
            <a:r>
              <a:rPr lang="en-US" kern="1200" smtClean="0">
                <a:solidFill>
                  <a:srgbClr xmlns:mc="http://schemas.openxmlformats.org/markup-compatibility/2006" xmlns:a14="http://schemas.microsoft.com/office/drawing/2010/main" val="FFFFFF" mc:Ignorable="">
                    <a:tint val="75000"/>
                  </a:srgbClr>
                </a:solidFill>
                <a:latin typeface="Segoe"/>
                <a:ea typeface="+mn-ea"/>
                <a:cs typeface="Arial" charset="0"/>
              </a:rPr>
              <a:t>2</a:t>
            </a:r>
            <a:endParaRPr lang="en-US" kern="1200" dirty="0">
              <a:solidFill>
                <a:srgbClr xmlns:mc="http://schemas.openxmlformats.org/markup-compatibility/2006" xmlns:a14="http://schemas.microsoft.com/office/drawing/2010/main" val="FFFFFF" mc:Ignorable="">
                  <a:tint val="75000"/>
                </a:srgbClr>
              </a:solidFill>
              <a:latin typeface="Segoe"/>
              <a:ea typeface="+mn-ea"/>
              <a:cs typeface="Arial" charset="0"/>
            </a:endParaRPr>
          </a:p>
        </p:txBody>
      </p:sp>
      <p:cxnSp>
        <p:nvCxnSpPr>
          <p:cNvPr id="5" name="Straight Connector 4"/>
          <p:cNvCxnSpPr/>
          <p:nvPr/>
        </p:nvCxnSpPr>
        <p:spPr>
          <a:xfrm>
            <a:off x="1676400" y="1733732"/>
            <a:ext cx="7467600" cy="1588"/>
          </a:xfrm>
          <a:prstGeom prst="line">
            <a:avLst/>
          </a:prstGeom>
          <a:noFill/>
          <a:ln w="63500" cap="flat" cmpd="sng" algn="ctr">
            <a:gradFill>
              <a:gsLst>
                <a:gs pos="0">
                  <a:srgbClr xmlns:mc="http://schemas.openxmlformats.org/markup-compatibility/2006" xmlns:a14="http://schemas.microsoft.com/office/drawing/2010/main" val="FFFFFF" mc:Ignorable="">
                    <a:alpha val="1100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a:outerShdw blurRad="50800" dist="50800" dir="5400000" algn="ctr" rotWithShape="0">
              <a:srgbClr xmlns:mc="http://schemas.openxmlformats.org/markup-compatibility/2006" xmlns:a14="http://schemas.microsoft.com/office/drawing/2010/main" val="000000" mc:Ignorable="">
                <a:alpha val="71000"/>
              </a:srgbClr>
            </a:outerShdw>
          </a:effectLst>
        </p:spPr>
      </p:cxnSp>
      <p:sp>
        <p:nvSpPr>
          <p:cNvPr id="6" name="Rectangle 5"/>
          <p:cNvSpPr/>
          <p:nvPr/>
        </p:nvSpPr>
        <p:spPr bwMode="auto">
          <a:xfrm>
            <a:off x="1836738" y="1771650"/>
            <a:ext cx="7307262" cy="830263"/>
          </a:xfrm>
          <a:prstGeom prst="rect">
            <a:avLst/>
          </a:prstGeom>
          <a:gradFill flip="none" rotWithShape="1">
            <a:gsLst>
              <a:gs pos="0">
                <a:schemeClr val="accent5"/>
              </a:gs>
              <a:gs pos="63000">
                <a:srgbClr xmlns:mc="http://schemas.openxmlformats.org/markup-compatibility/2006" xmlns:a14="http://schemas.microsoft.com/office/drawing/2010/main" val="FFFFFF" mc:Ignorable="">
                  <a:alpha val="27000"/>
                </a:srgbClr>
              </a:gs>
              <a:gs pos="75000">
                <a:srgbClr xmlns:mc="http://schemas.openxmlformats.org/markup-compatibility/2006" xmlns:a14="http://schemas.microsoft.com/office/drawing/2010/main" val="000000" mc:Ignorable="">
                  <a:alpha val="48000"/>
                </a:srgbClr>
              </a:gs>
            </a:gsLst>
            <a:lin ang="0" scaled="1"/>
            <a:tileRect/>
          </a:gra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i="1">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j-lt"/>
              <a:cs typeface="+mn-cs"/>
            </a:endParaRPr>
          </a:p>
        </p:txBody>
      </p:sp>
      <p:cxnSp>
        <p:nvCxnSpPr>
          <p:cNvPr id="7" name="Straight Connector 6"/>
          <p:cNvCxnSpPr/>
          <p:nvPr/>
        </p:nvCxnSpPr>
        <p:spPr>
          <a:xfrm>
            <a:off x="1676400" y="2630487"/>
            <a:ext cx="7467600" cy="1588"/>
          </a:xfrm>
          <a:prstGeom prst="line">
            <a:avLst/>
          </a:prstGeom>
          <a:noFill/>
          <a:ln w="63500" cap="flat" cmpd="sng" algn="ctr">
            <a:gradFill>
              <a:gsLst>
                <a:gs pos="0">
                  <a:srgbClr xmlns:mc="http://schemas.openxmlformats.org/markup-compatibility/2006" xmlns:a14="http://schemas.microsoft.com/office/drawing/2010/main" val="FFFFFF" mc:Ignorable="">
                    <a:alpha val="11000"/>
                  </a:srgbClr>
                </a:gs>
                <a:gs pos="50000">
                  <a:srgbClr xmlns:mc="http://schemas.openxmlformats.org/markup-compatibility/2006" xmlns:a14="http://schemas.microsoft.com/office/drawing/2010/main" val="FFFFFF" mc:Ignorable=""/>
                </a:gs>
                <a:gs pos="100000">
                  <a:srgbClr xmlns:mc="http://schemas.openxmlformats.org/markup-compatibility/2006" xmlns:a14="http://schemas.microsoft.com/office/drawing/2010/main" val="FFFFFF" mc:Ignorable="">
                    <a:alpha val="0"/>
                  </a:srgbClr>
                </a:gs>
              </a:gsLst>
              <a:lin ang="0" scaled="0"/>
            </a:gradFill>
            <a:prstDash val="solid"/>
          </a:ln>
          <a:effectLst>
            <a:outerShdw blurRad="50800" dist="50800" dir="5400000" algn="ctr" rotWithShape="0">
              <a:srgbClr xmlns:mc="http://schemas.openxmlformats.org/markup-compatibility/2006" xmlns:a14="http://schemas.microsoft.com/office/drawing/2010/main" val="000000" mc:Ignorable="">
                <a:alpha val="71000"/>
              </a:srgbClr>
            </a:outerShdw>
          </a:effectLst>
        </p:spPr>
      </p:cxnSp>
      <p:grpSp>
        <p:nvGrpSpPr>
          <p:cNvPr id="8" name="Group 64"/>
          <p:cNvGrpSpPr>
            <a:grpSpLocks noChangeAspect="1"/>
          </p:cNvGrpSpPr>
          <p:nvPr/>
        </p:nvGrpSpPr>
        <p:grpSpPr bwMode="auto">
          <a:xfrm>
            <a:off x="387350" y="1412875"/>
            <a:ext cx="1512888" cy="1541463"/>
            <a:chOff x="5504411" y="2666999"/>
            <a:chExt cx="2326808" cy="2370732"/>
          </a:xfrm>
        </p:grpSpPr>
        <p:grpSp>
          <p:nvGrpSpPr>
            <p:cNvPr id="9" name="Group 38"/>
            <p:cNvGrpSpPr>
              <a:grpSpLocks/>
            </p:cNvGrpSpPr>
            <p:nvPr/>
          </p:nvGrpSpPr>
          <p:grpSpPr bwMode="auto">
            <a:xfrm>
              <a:off x="5504411" y="2666999"/>
              <a:ext cx="2326808" cy="2370732"/>
              <a:chOff x="6146718" y="1604689"/>
              <a:chExt cx="2778347" cy="4090389"/>
            </a:xfrm>
          </p:grpSpPr>
          <p:sp>
            <p:nvSpPr>
              <p:cNvPr id="11" name="Rounded Rectangle 10"/>
              <p:cNvSpPr/>
              <p:nvPr/>
            </p:nvSpPr>
            <p:spPr bwMode="auto">
              <a:xfrm>
                <a:off x="6146718" y="1604689"/>
                <a:ext cx="2652350" cy="4090389"/>
              </a:xfrm>
              <a:prstGeom prst="roundRect">
                <a:avLst>
                  <a:gd name="adj" fmla="val 18856"/>
                </a:avLst>
              </a:prstGeom>
              <a:gradFill flip="none" rotWithShape="1">
                <a:gsLst>
                  <a:gs pos="0">
                    <a:srgbClr xmlns:mc="http://schemas.openxmlformats.org/markup-compatibility/2006" xmlns:a14="http://schemas.microsoft.com/office/drawing/2010/main" val="FFFFFF" mc:Ignorable="">
                      <a:alpha val="92000"/>
                    </a:srgbClr>
                  </a:gs>
                  <a:gs pos="8000">
                    <a:srgbClr xmlns:mc="http://schemas.openxmlformats.org/markup-compatibility/2006" xmlns:a14="http://schemas.microsoft.com/office/drawing/2010/main" val="0070C0" mc:Ignorable="">
                      <a:alpha val="63000"/>
                    </a:srgbClr>
                  </a:gs>
                  <a:gs pos="16000">
                    <a:srgbClr xmlns:mc="http://schemas.openxmlformats.org/markup-compatibility/2006" xmlns:a14="http://schemas.microsoft.com/office/drawing/2010/main" val="000000" mc:Ignorable="">
                      <a:alpha val="68000"/>
                    </a:srgbClr>
                  </a:gs>
                  <a:gs pos="64000">
                    <a:srgbClr xmlns:mc="http://schemas.openxmlformats.org/markup-compatibility/2006" xmlns:a14="http://schemas.microsoft.com/office/drawing/2010/main" val="0070C0" mc:Ignorable="">
                      <a:alpha val="33000"/>
                    </a:srgbClr>
                  </a:gs>
                  <a:gs pos="89000">
                    <a:srgbClr xmlns:mc="http://schemas.openxmlformats.org/markup-compatibility/2006" xmlns:a14="http://schemas.microsoft.com/office/drawing/2010/main" val="0070C0" mc:Ignorable=""/>
                  </a:gs>
                  <a:gs pos="100000">
                    <a:srgbClr xmlns:mc="http://schemas.openxmlformats.org/markup-compatibility/2006" xmlns:a14="http://schemas.microsoft.com/office/drawing/2010/main" val="FFFFFF" mc:Ignorable=""/>
                  </a:gs>
                </a:gsLst>
                <a:lin ang="4800000" scaled="0"/>
                <a:tileRect/>
              </a:gradFill>
              <a:ln w="12700" cap="flat" cmpd="sng" algn="ctr">
                <a:gradFill>
                  <a:gsLst>
                    <a:gs pos="0">
                      <a:srgbClr xmlns:mc="http://schemas.openxmlformats.org/markup-compatibility/2006" xmlns:a14="http://schemas.microsoft.com/office/drawing/2010/main" val="FFFFFF" mc:Ignorable="">
                        <a:alpha val="58000"/>
                      </a:srgbClr>
                    </a:gs>
                    <a:gs pos="50000">
                      <a:srgbClr xmlns:mc="http://schemas.openxmlformats.org/markup-compatibility/2006" xmlns:a14="http://schemas.microsoft.com/office/drawing/2010/main" val="FFFFFF" mc:Ignorable="">
                        <a:alpha val="0"/>
                      </a:srgbClr>
                    </a:gs>
                    <a:gs pos="100000">
                      <a:srgbClr xmlns:mc="http://schemas.openxmlformats.org/markup-compatibility/2006" xmlns:a14="http://schemas.microsoft.com/office/drawing/2010/main" val="000000" mc:Ignorable="">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w="95250" h="95250"/>
                <a:bevelB w="165100" h="127000" prst="slope"/>
              </a:sp3d>
            </p:spPr>
            <p:txBody>
              <a:bodyPr wrap="none" lIns="0" tIns="182880" rIns="0" bIns="0" anchor="ctr">
                <a:flatTx/>
              </a:bodyPr>
              <a:lstStyle/>
              <a:p>
                <a:pPr algn="ctr" defTabSz="914291">
                  <a:lnSpc>
                    <a:spcPct val="90000"/>
                  </a:lnSpc>
                  <a:spcBef>
                    <a:spcPts val="630"/>
                  </a:spcBef>
                  <a:defRPr/>
                </a:pPr>
                <a:endParaRPr lang="en-US" altLang="zh-CN" sz="24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cs typeface="+mn-cs"/>
                </a:endParaRPr>
              </a:p>
            </p:txBody>
          </p:sp>
          <p:sp>
            <p:nvSpPr>
              <p:cNvPr id="12" name="Rectangle 11"/>
              <p:cNvSpPr/>
              <p:nvPr/>
            </p:nvSpPr>
            <p:spPr>
              <a:xfrm>
                <a:off x="6281470" y="1644198"/>
                <a:ext cx="2643595" cy="1273995"/>
              </a:xfrm>
              <a:prstGeom prst="rect">
                <a:avLst/>
              </a:prstGeom>
              <a:noFill/>
              <a:ln w="9525" algn="ctr">
                <a:noFill/>
                <a:miter lim="800000"/>
                <a:headEnd/>
                <a:tailEnd/>
              </a:ln>
            </p:spPr>
            <p:txBody>
              <a:bodyPr lIns="91410" tIns="45707" rIns="91410" bIns="45707">
                <a:spAutoFit/>
                <a:scene3d>
                  <a:camera prst="orthographicFront"/>
                  <a:lightRig rig="glow" dir="t"/>
                </a:scene3d>
                <a:sp3d>
                  <a:contourClr>
                    <a:srgbClr xmlns:mc="http://schemas.openxmlformats.org/markup-compatibility/2006" xmlns:a14="http://schemas.microsoft.com/office/drawing/2010/main" val="DDDDDD" mc:Ignorable=""/>
                  </a:contourClr>
                </a:sp3d>
              </a:bodyPr>
              <a:lstStyle/>
              <a:p>
                <a:pPr fontAlgn="auto">
                  <a:lnSpc>
                    <a:spcPct val="90000"/>
                  </a:lnSpc>
                  <a:spcBef>
                    <a:spcPts val="0"/>
                  </a:spcBef>
                  <a:spcAft>
                    <a:spcPts val="0"/>
                  </a:spcAft>
                  <a:defRPr/>
                </a:pPr>
                <a:r>
                  <a:rPr lang="en-US" altLang="zh-CN" sz="1400" spc="-50" dirty="0" err="1" smtClean="0">
                    <a:ln w="3175">
                      <a:noFill/>
                    </a:ln>
                    <a:gradFill flip="none" rotWithShape="1">
                      <a:gsLst>
                        <a:gs pos="0">
                          <a:srgbClr xmlns:mc="http://schemas.openxmlformats.org/markup-compatibility/2006" xmlns:a14="http://schemas.microsoft.com/office/drawing/2010/main" val="FFFFFF" mc:Ignorable=""/>
                        </a:gs>
                        <a:gs pos="36000">
                          <a:srgbClr xmlns:mc="http://schemas.openxmlformats.org/markup-compatibility/2006" xmlns:a14="http://schemas.microsoft.com/office/drawing/2010/main" val="FFFFBD" mc:Ignorable=""/>
                        </a:gs>
                        <a:gs pos="86000">
                          <a:srgbClr xmlns:mc="http://schemas.openxmlformats.org/markup-compatibility/2006" xmlns:a14="http://schemas.microsoft.com/office/drawing/2010/main" val="F6AE1E" mc:Ignorable=""/>
                        </a:gs>
                      </a:gsLst>
                      <a:lin ang="5400000" scaled="1"/>
                      <a:tileRect/>
                    </a:gradFill>
                    <a:latin typeface="Segoe Semibold" pitchFamily="34" charset="0"/>
                    <a:cs typeface="+mn-cs"/>
                    <a:sym typeface="Wingdings" pitchFamily="2" charset="2"/>
                  </a:rPr>
                  <a:t>Sicurezza</a:t>
                </a:r>
                <a:r>
                  <a:rPr lang="en-US" altLang="zh-CN" sz="1400" spc="-50" dirty="0" smtClean="0">
                    <a:ln w="3175">
                      <a:noFill/>
                    </a:ln>
                    <a:gradFill flip="none" rotWithShape="1">
                      <a:gsLst>
                        <a:gs pos="0">
                          <a:srgbClr xmlns:mc="http://schemas.openxmlformats.org/markup-compatibility/2006" xmlns:a14="http://schemas.microsoft.com/office/drawing/2010/main" val="FFFFFF" mc:Ignorable=""/>
                        </a:gs>
                        <a:gs pos="36000">
                          <a:srgbClr xmlns:mc="http://schemas.openxmlformats.org/markup-compatibility/2006" xmlns:a14="http://schemas.microsoft.com/office/drawing/2010/main" val="FFFFBD" mc:Ignorable=""/>
                        </a:gs>
                        <a:gs pos="86000">
                          <a:srgbClr xmlns:mc="http://schemas.openxmlformats.org/markup-compatibility/2006" xmlns:a14="http://schemas.microsoft.com/office/drawing/2010/main" val="F6AE1E" mc:Ignorable=""/>
                        </a:gs>
                      </a:gsLst>
                      <a:lin ang="5400000" scaled="1"/>
                      <a:tileRect/>
                    </a:gradFill>
                    <a:latin typeface="Segoe Semibold" pitchFamily="34" charset="0"/>
                    <a:cs typeface="+mn-cs"/>
                    <a:sym typeface="Wingdings" pitchFamily="2" charset="2"/>
                  </a:rPr>
                  <a:t> e </a:t>
                </a:r>
                <a:r>
                  <a:rPr lang="en-US" altLang="zh-CN" sz="1400" spc="-50" dirty="0" err="1" smtClean="0">
                    <a:ln w="3175">
                      <a:noFill/>
                    </a:ln>
                    <a:gradFill flip="none" rotWithShape="1">
                      <a:gsLst>
                        <a:gs pos="0">
                          <a:srgbClr xmlns:mc="http://schemas.openxmlformats.org/markup-compatibility/2006" xmlns:a14="http://schemas.microsoft.com/office/drawing/2010/main" val="FFFFFF" mc:Ignorable=""/>
                        </a:gs>
                        <a:gs pos="36000">
                          <a:srgbClr xmlns:mc="http://schemas.openxmlformats.org/markup-compatibility/2006" xmlns:a14="http://schemas.microsoft.com/office/drawing/2010/main" val="FFFFBD" mc:Ignorable=""/>
                        </a:gs>
                        <a:gs pos="86000">
                          <a:srgbClr xmlns:mc="http://schemas.openxmlformats.org/markup-compatibility/2006" xmlns:a14="http://schemas.microsoft.com/office/drawing/2010/main" val="F6AE1E" mc:Ignorable=""/>
                        </a:gs>
                      </a:gsLst>
                      <a:lin ang="5400000" scaled="1"/>
                      <a:tileRect/>
                    </a:gradFill>
                    <a:latin typeface="Segoe Semibold" pitchFamily="34" charset="0"/>
                    <a:cs typeface="+mn-cs"/>
                    <a:sym typeface="Wingdings" pitchFamily="2" charset="2"/>
                  </a:rPr>
                  <a:t>disponibilità</a:t>
                </a:r>
                <a:endParaRPr lang="en-US" altLang="zh-CN" sz="1400" spc="-50" dirty="0">
                  <a:ln w="3175">
                    <a:noFill/>
                  </a:ln>
                  <a:gradFill flip="none" rotWithShape="1">
                    <a:gsLst>
                      <a:gs pos="0">
                        <a:srgbClr xmlns:mc="http://schemas.openxmlformats.org/markup-compatibility/2006" xmlns:a14="http://schemas.microsoft.com/office/drawing/2010/main" val="FFFFFF" mc:Ignorable=""/>
                      </a:gs>
                      <a:gs pos="36000">
                        <a:srgbClr xmlns:mc="http://schemas.openxmlformats.org/markup-compatibility/2006" xmlns:a14="http://schemas.microsoft.com/office/drawing/2010/main" val="FFFFBD" mc:Ignorable=""/>
                      </a:gs>
                      <a:gs pos="86000">
                        <a:srgbClr xmlns:mc="http://schemas.openxmlformats.org/markup-compatibility/2006" xmlns:a14="http://schemas.microsoft.com/office/drawing/2010/main" val="F6AE1E" mc:Ignorable=""/>
                      </a:gs>
                    </a:gsLst>
                    <a:lin ang="5400000" scaled="1"/>
                    <a:tileRect/>
                  </a:gradFill>
                  <a:latin typeface="Segoe Semibold" pitchFamily="34" charset="0"/>
                  <a:cs typeface="+mn-cs"/>
                  <a:sym typeface="Wingdings" pitchFamily="2" charset="2"/>
                </a:endParaRPr>
              </a:p>
            </p:txBody>
          </p:sp>
        </p:grpSp>
        <p:sp>
          <p:nvSpPr>
            <p:cNvPr id="10" name="Rounded Rectangle 9"/>
            <p:cNvSpPr/>
            <p:nvPr/>
          </p:nvSpPr>
          <p:spPr bwMode="auto">
            <a:xfrm>
              <a:off x="5812966" y="3701676"/>
              <a:ext cx="1426039" cy="1022724"/>
            </a:xfrm>
            <a:prstGeom prst="roundRect">
              <a:avLst>
                <a:gd name="adj" fmla="val 25641"/>
              </a:avLst>
            </a:prstGeom>
            <a:gradFill flip="none" rotWithShape="1">
              <a:gsLst>
                <a:gs pos="0">
                  <a:srgbClr xmlns:mc="http://schemas.openxmlformats.org/markup-compatibility/2006" xmlns:a14="http://schemas.microsoft.com/office/drawing/2010/main" val="FFFFFF" mc:Ignorable="">
                    <a:alpha val="92000"/>
                  </a:srgbClr>
                </a:gs>
                <a:gs pos="8000">
                  <a:srgbClr xmlns:mc="http://schemas.openxmlformats.org/markup-compatibility/2006" xmlns:a14="http://schemas.microsoft.com/office/drawing/2010/main" val="0070C0" mc:Ignorable="">
                    <a:alpha val="63000"/>
                  </a:srgbClr>
                </a:gs>
                <a:gs pos="100000">
                  <a:srgbClr xmlns:mc="http://schemas.openxmlformats.org/markup-compatibility/2006" xmlns:a14="http://schemas.microsoft.com/office/drawing/2010/main" val="FFFFFF" mc:Ignorable=""/>
                </a:gs>
              </a:gsLst>
              <a:lin ang="4800000" scaled="0"/>
              <a:tileRect/>
            </a:gradFill>
            <a:ln w="12700" cap="flat" cmpd="sng" algn="ctr">
              <a:gradFill>
                <a:gsLst>
                  <a:gs pos="0">
                    <a:srgbClr xmlns:mc="http://schemas.openxmlformats.org/markup-compatibility/2006" xmlns:a14="http://schemas.microsoft.com/office/drawing/2010/main" val="FFFFFF" mc:Ignorable="">
                      <a:alpha val="58000"/>
                    </a:srgbClr>
                  </a:gs>
                  <a:gs pos="50000">
                    <a:srgbClr xmlns:mc="http://schemas.openxmlformats.org/markup-compatibility/2006" xmlns:a14="http://schemas.microsoft.com/office/drawing/2010/main" val="FFFFFF" mc:Ignorable="">
                      <a:alpha val="0"/>
                    </a:srgbClr>
                  </a:gs>
                  <a:gs pos="100000">
                    <a:srgbClr xmlns:mc="http://schemas.openxmlformats.org/markup-compatibility/2006" xmlns:a14="http://schemas.microsoft.com/office/drawing/2010/main" val="000000" mc:Ignorable="">
                      <a:alpha val="45000"/>
                    </a:srgbClr>
                  </a:gs>
                </a:gsLst>
                <a:lin ang="54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brightRoom" dir="t"/>
            </a:scene3d>
            <a:sp3d prstMaterial="powder">
              <a:bevelT/>
              <a:bevelB w="88900" h="88900" prst="slope"/>
            </a:sp3d>
          </p:spPr>
          <p:txBody>
            <a:bodyPr wrap="none" lIns="0" tIns="182880" rIns="0" bIns="0" anchor="ctr">
              <a:flatTx/>
            </a:bodyPr>
            <a:lstStyle/>
            <a:p>
              <a:pPr algn="ctr" defTabSz="914291">
                <a:lnSpc>
                  <a:spcPct val="90000"/>
                </a:lnSpc>
                <a:spcBef>
                  <a:spcPts val="630"/>
                </a:spcBef>
                <a:defRPr/>
              </a:pPr>
              <a:endParaRPr lang="en-US" altLang="zh-CN" sz="2600" dirty="0">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cs typeface="+mn-cs"/>
              </a:endParaRPr>
            </a:p>
          </p:txBody>
        </p:sp>
      </p:grpSp>
      <p:sp>
        <p:nvSpPr>
          <p:cNvPr id="13" name="TextBox 1026063"/>
          <p:cNvSpPr txBox="1">
            <a:spLocks noChangeArrowheads="1"/>
          </p:cNvSpPr>
          <p:nvPr/>
        </p:nvSpPr>
        <p:spPr bwMode="auto">
          <a:xfrm>
            <a:off x="1905000" y="1833563"/>
            <a:ext cx="7043738" cy="707886"/>
          </a:xfrm>
          <a:prstGeom prst="rect">
            <a:avLst/>
          </a:prstGeom>
          <a:noFill/>
          <a:ln w="9525">
            <a:noFill/>
            <a:miter lim="800000"/>
            <a:headEnd/>
            <a:tailEnd/>
          </a:ln>
        </p:spPr>
        <p:txBody>
          <a:bodyPr>
            <a:spAutoFit/>
          </a:bodyPr>
          <a:lstStyle/>
          <a:p>
            <a:pPr fontAlgn="auto">
              <a:spcBef>
                <a:spcPts val="0"/>
              </a:spcBef>
              <a:spcAft>
                <a:spcPts val="0"/>
              </a:spcAft>
              <a:defRPr/>
            </a:pPr>
            <a:r>
              <a:rPr lang="it-IT" sz="2000" dirty="0" smtClean="0">
                <a:solidFill>
                  <a:schemeClr val="tx1"/>
                </a:solidFill>
              </a:rPr>
              <a:t>I nostri servizi e datacenter sono protetti da molteplici livelli di protezione e standard elevati</a:t>
            </a:r>
            <a:endParaRPr lang="en-US" sz="2000" dirty="0">
              <a:ln w="3175">
                <a:noFill/>
              </a:ln>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sym typeface="Wingdings" pitchFamily="2" charset="2"/>
            </a:endParaRPr>
          </a:p>
        </p:txBody>
      </p:sp>
      <p:pic>
        <p:nvPicPr>
          <p:cNvPr id="14" name="Picture 4" descr="J:\Illustrations-Icons\Windows_Vista_Icons_ for_Marketing_use\Vista Icons off the web - not approved to reuse\iisres.dll_I4e88_0409.png"/>
          <p:cNvPicPr>
            <a:picLocks noChangeAspect="1" noChangeArrowheads="1"/>
          </p:cNvPicPr>
          <p:nvPr/>
        </p:nvPicPr>
        <p:blipFill>
          <a:blip r:embed="rId3" cstate="print"/>
          <a:srcRect/>
          <a:stretch>
            <a:fillRect/>
          </a:stretch>
        </p:blipFill>
        <p:spPr bwMode="auto">
          <a:xfrm>
            <a:off x="739775" y="2154238"/>
            <a:ext cx="654050" cy="557212"/>
          </a:xfrm>
          <a:prstGeom prst="rect">
            <a:avLst/>
          </a:prstGeom>
          <a:noFill/>
          <a:ln w="9525">
            <a:noFill/>
            <a:miter lim="800000"/>
            <a:headEnd/>
            <a:tailEnd/>
          </a:ln>
        </p:spPr>
      </p:pic>
      <p:pic>
        <p:nvPicPr>
          <p:cNvPr id="15" name="Picture 5" descr="J:\Illustrations-Icons\Windows_Vista_Icons_ for_Marketing_use\Vista Icons off the web - not approved to reuse\Firewall.cpl_I2969_0409.png"/>
          <p:cNvPicPr>
            <a:picLocks noChangeAspect="1" noChangeArrowheads="1"/>
          </p:cNvPicPr>
          <p:nvPr/>
        </p:nvPicPr>
        <p:blipFill>
          <a:blip r:embed="rId4" cstate="print"/>
          <a:srcRect/>
          <a:stretch>
            <a:fillRect/>
          </a:stretch>
        </p:blipFill>
        <p:spPr bwMode="auto">
          <a:xfrm>
            <a:off x="1179513" y="2170113"/>
            <a:ext cx="346075" cy="295275"/>
          </a:xfrm>
          <a:prstGeom prst="rect">
            <a:avLst/>
          </a:prstGeom>
          <a:noFill/>
          <a:ln w="9525">
            <a:noFill/>
            <a:miter lim="800000"/>
            <a:headEnd/>
            <a:tailEnd/>
          </a:ln>
        </p:spPr>
      </p:pic>
      <p:grpSp>
        <p:nvGrpSpPr>
          <p:cNvPr id="16" name="Group 63"/>
          <p:cNvGrpSpPr>
            <a:grpSpLocks/>
          </p:cNvGrpSpPr>
          <p:nvPr/>
        </p:nvGrpSpPr>
        <p:grpSpPr bwMode="auto">
          <a:xfrm>
            <a:off x="4270375" y="3048000"/>
            <a:ext cx="4568825" cy="3276600"/>
            <a:chOff x="4386549" y="3007608"/>
            <a:chExt cx="4568158" cy="3276601"/>
          </a:xfrm>
        </p:grpSpPr>
        <p:cxnSp>
          <p:nvCxnSpPr>
            <p:cNvPr id="17" name="Straight Arrow Connector 124"/>
            <p:cNvCxnSpPr>
              <a:cxnSpLocks noChangeShapeType="1"/>
            </p:cNvCxnSpPr>
            <p:nvPr/>
          </p:nvCxnSpPr>
          <p:spPr bwMode="auto">
            <a:xfrm rot="5400000">
              <a:off x="5510640" y="4168007"/>
              <a:ext cx="1468869" cy="903719"/>
            </a:xfrm>
            <a:prstGeom prst="straightConnector1">
              <a:avLst/>
            </a:prstGeom>
            <a:noFill/>
            <a:ln w="25400" algn="ctr">
              <a:solidFill>
                <a:schemeClr val="tx1"/>
              </a:solidFill>
              <a:round/>
              <a:headEnd type="arrow" w="med" len="med"/>
              <a:tailEnd type="arrow" w="med" len="med"/>
            </a:ln>
          </p:spPr>
        </p:cxnSp>
        <p:cxnSp>
          <p:nvCxnSpPr>
            <p:cNvPr id="18" name="Straight Arrow Connector 75"/>
            <p:cNvCxnSpPr>
              <a:cxnSpLocks noChangeShapeType="1"/>
            </p:cNvCxnSpPr>
            <p:nvPr/>
          </p:nvCxnSpPr>
          <p:spPr bwMode="auto">
            <a:xfrm flipV="1">
              <a:off x="6416517" y="5808720"/>
              <a:ext cx="484632" cy="16878"/>
            </a:xfrm>
            <a:prstGeom prst="straightConnector1">
              <a:avLst/>
            </a:prstGeom>
            <a:noFill/>
            <a:ln w="25400" algn="ctr">
              <a:solidFill>
                <a:schemeClr val="tx1"/>
              </a:solidFill>
              <a:round/>
              <a:headEnd type="arrow" w="med" len="med"/>
              <a:tailEnd type="arrow" w="med" len="med"/>
            </a:ln>
          </p:spPr>
        </p:cxnSp>
        <p:sp>
          <p:nvSpPr>
            <p:cNvPr id="19" name="Rounded Rectangle 18"/>
            <p:cNvSpPr/>
            <p:nvPr/>
          </p:nvSpPr>
          <p:spPr bwMode="auto">
            <a:xfrm>
              <a:off x="4386549" y="5386686"/>
              <a:ext cx="2029968" cy="87782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spcBef>
                  <a:spcPct val="50000"/>
                </a:spcBef>
                <a:defRPr/>
              </a:pPr>
              <a:endParaRPr lang="en-US" sz="2400">
                <a:solidFill>
                  <a:schemeClr val="bg1"/>
                </a:solidFill>
                <a:latin typeface="Arial" charset="0"/>
                <a:cs typeface="Arial" charset="0"/>
              </a:endParaRPr>
            </a:p>
          </p:txBody>
        </p:sp>
        <p:sp>
          <p:nvSpPr>
            <p:cNvPr id="20" name="TextBox 19"/>
            <p:cNvSpPr txBox="1"/>
            <p:nvPr/>
          </p:nvSpPr>
          <p:spPr>
            <a:xfrm>
              <a:off x="4538927" y="4945946"/>
              <a:ext cx="1811073" cy="460375"/>
            </a:xfrm>
            <a:prstGeom prst="rect">
              <a:avLst/>
            </a:prstGeom>
            <a:noFill/>
          </p:spPr>
          <p:txBody>
            <a:bodyPr>
              <a:spAutoFit/>
            </a:bodyPr>
            <a:lstStyle/>
            <a:p>
              <a:pPr fontAlgn="auto">
                <a:spcBef>
                  <a:spcPts val="0"/>
                </a:spcBef>
                <a:spcAft>
                  <a:spcPts val="0"/>
                </a:spcAft>
                <a:defRPr/>
              </a:pPr>
              <a:r>
                <a:rPr lang="en-US" sz="1200" dirty="0">
                  <a:solidFill>
                    <a:schemeClr val="tx1"/>
                  </a:solidFill>
                  <a:latin typeface="+mn-lt"/>
                  <a:cs typeface="+mn-cs"/>
                </a:rPr>
                <a:t>Microsoft data center location #1</a:t>
              </a:r>
            </a:p>
          </p:txBody>
        </p:sp>
        <p:grpSp>
          <p:nvGrpSpPr>
            <p:cNvPr id="21" name="Group 56"/>
            <p:cNvGrpSpPr>
              <a:grpSpLocks/>
            </p:cNvGrpSpPr>
            <p:nvPr/>
          </p:nvGrpSpPr>
          <p:grpSpPr bwMode="auto">
            <a:xfrm>
              <a:off x="4441413" y="5487078"/>
              <a:ext cx="623518" cy="797131"/>
              <a:chOff x="1219200" y="3663740"/>
              <a:chExt cx="865997" cy="1107126"/>
            </a:xfrm>
          </p:grpSpPr>
          <p:pic>
            <p:nvPicPr>
              <p:cNvPr id="59" name="Picture 7" descr="C:\Program Files\Microsoft Resource DVD Artwork\DVD_ART\Artwork_Imagery\HARDWARE_IMAGERY\Illustration - Misc Hardware\XML Icons\Server Exchange.png"/>
              <p:cNvPicPr>
                <a:picLocks noChangeAspect="1" noChangeArrowheads="1"/>
              </p:cNvPicPr>
              <p:nvPr/>
            </p:nvPicPr>
            <p:blipFill>
              <a:blip r:embed="rId5" cstate="print"/>
              <a:srcRect/>
              <a:stretch>
                <a:fillRect/>
              </a:stretch>
            </p:blipFill>
            <p:spPr bwMode="auto">
              <a:xfrm>
                <a:off x="1371600" y="3663740"/>
                <a:ext cx="342392" cy="546370"/>
              </a:xfrm>
              <a:prstGeom prst="rect">
                <a:avLst/>
              </a:prstGeom>
              <a:noFill/>
              <a:ln w="9525">
                <a:noFill/>
                <a:miter lim="800000"/>
                <a:headEnd/>
                <a:tailEnd/>
              </a:ln>
            </p:spPr>
          </p:pic>
          <p:sp>
            <p:nvSpPr>
              <p:cNvPr id="60" name="TextBox 59"/>
              <p:cNvSpPr txBox="1"/>
              <p:nvPr/>
            </p:nvSpPr>
            <p:spPr>
              <a:xfrm>
                <a:off x="1220158" y="4343123"/>
                <a:ext cx="864179" cy="427743"/>
              </a:xfrm>
              <a:prstGeom prst="rect">
                <a:avLst/>
              </a:prstGeom>
              <a:noFill/>
            </p:spPr>
            <p:txBody>
              <a:bodyPr>
                <a:spAutoFit/>
              </a:bodyPr>
              <a:lstStyle/>
              <a:p>
                <a:pPr fontAlgn="auto">
                  <a:spcBef>
                    <a:spcPts val="0"/>
                  </a:spcBef>
                  <a:spcAft>
                    <a:spcPts val="0"/>
                  </a:spcAft>
                  <a:defRPr/>
                </a:pPr>
                <a:r>
                  <a:rPr lang="en-US" sz="7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Exchange Online</a:t>
                </a:r>
              </a:p>
            </p:txBody>
          </p:sp>
        </p:grpSp>
        <p:grpSp>
          <p:nvGrpSpPr>
            <p:cNvPr id="22" name="Group 62"/>
            <p:cNvGrpSpPr>
              <a:grpSpLocks/>
            </p:cNvGrpSpPr>
            <p:nvPr/>
          </p:nvGrpSpPr>
          <p:grpSpPr bwMode="auto">
            <a:xfrm>
              <a:off x="4831038" y="5496414"/>
              <a:ext cx="652157" cy="787794"/>
              <a:chOff x="1760346" y="3676710"/>
              <a:chExt cx="905774" cy="1094158"/>
            </a:xfrm>
          </p:grpSpPr>
          <p:pic>
            <p:nvPicPr>
              <p:cNvPr id="57" name="Picture 3" descr="C:\Program Files\Microsoft Resource DVD Artwork\DVD_ART\Artwork_Imagery\HARDWARE_IMAGERY\Illustration - Misc Hardware\XML Icons\Server RTC.png"/>
              <p:cNvPicPr>
                <a:picLocks noChangeAspect="1" noChangeArrowheads="1"/>
              </p:cNvPicPr>
              <p:nvPr/>
            </p:nvPicPr>
            <p:blipFill>
              <a:blip r:embed="rId6" cstate="print"/>
              <a:srcRect/>
              <a:stretch>
                <a:fillRect/>
              </a:stretch>
            </p:blipFill>
            <p:spPr bwMode="auto">
              <a:xfrm>
                <a:off x="1954442" y="3676710"/>
                <a:ext cx="381000" cy="539151"/>
              </a:xfrm>
              <a:prstGeom prst="rect">
                <a:avLst/>
              </a:prstGeom>
              <a:noFill/>
              <a:ln w="9525">
                <a:noFill/>
                <a:miter lim="800000"/>
                <a:headEnd/>
                <a:tailEnd/>
              </a:ln>
            </p:spPr>
          </p:pic>
          <p:sp>
            <p:nvSpPr>
              <p:cNvPr id="58" name="TextBox 57"/>
              <p:cNvSpPr txBox="1"/>
              <p:nvPr/>
            </p:nvSpPr>
            <p:spPr>
              <a:xfrm>
                <a:off x="1760271" y="4343126"/>
                <a:ext cx="906066" cy="427743"/>
              </a:xfrm>
              <a:prstGeom prst="rect">
                <a:avLst/>
              </a:prstGeom>
              <a:noFill/>
            </p:spPr>
            <p:txBody>
              <a:bodyPr>
                <a:spAutoFit/>
              </a:bodyPr>
              <a:lstStyle/>
              <a:p>
                <a:pPr fontAlgn="auto">
                  <a:spcBef>
                    <a:spcPts val="0"/>
                  </a:spcBef>
                  <a:spcAft>
                    <a:spcPts val="0"/>
                  </a:spcAft>
                  <a:defRPr/>
                </a:pPr>
                <a:r>
                  <a:rPr lang="en-US" sz="7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SharePoint Online</a:t>
                </a:r>
              </a:p>
            </p:txBody>
          </p:sp>
        </p:grpSp>
        <p:sp>
          <p:nvSpPr>
            <p:cNvPr id="23" name="Rounded Rectangle 22"/>
            <p:cNvSpPr/>
            <p:nvPr/>
          </p:nvSpPr>
          <p:spPr bwMode="auto">
            <a:xfrm>
              <a:off x="6901149" y="5369808"/>
              <a:ext cx="2029968" cy="877824"/>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spcBef>
                  <a:spcPct val="50000"/>
                </a:spcBef>
                <a:defRPr/>
              </a:pPr>
              <a:endParaRPr lang="en-US" sz="2400">
                <a:solidFill>
                  <a:schemeClr val="bg1"/>
                </a:solidFill>
                <a:latin typeface="Arial" charset="0"/>
                <a:cs typeface="Arial" charset="0"/>
              </a:endParaRPr>
            </a:p>
          </p:txBody>
        </p:sp>
        <p:sp>
          <p:nvSpPr>
            <p:cNvPr id="24" name="TextBox 11"/>
            <p:cNvSpPr txBox="1"/>
            <p:nvPr/>
          </p:nvSpPr>
          <p:spPr>
            <a:xfrm>
              <a:off x="7075381" y="4964996"/>
              <a:ext cx="1865040" cy="430213"/>
            </a:xfrm>
            <a:prstGeom prst="rect">
              <a:avLst/>
            </a:prstGeom>
            <a:noFill/>
          </p:spPr>
          <p:txBody>
            <a:bodyPr>
              <a:spAutoFit/>
            </a:bodyPr>
            <a:lstStyle/>
            <a:p>
              <a:pPr fontAlgn="auto">
                <a:spcBef>
                  <a:spcPts val="0"/>
                </a:spcBef>
                <a:spcAft>
                  <a:spcPts val="0"/>
                </a:spcAft>
                <a:defRPr/>
              </a:pPr>
              <a:r>
                <a:rPr lang="en-US" sz="1100" dirty="0">
                  <a:solidFill>
                    <a:schemeClr val="tx1"/>
                  </a:solidFill>
                  <a:latin typeface="+mn-lt"/>
                  <a:cs typeface="+mn-cs"/>
                </a:rPr>
                <a:t>Microsoft data center </a:t>
              </a:r>
              <a:br>
                <a:rPr lang="en-US" sz="1100" dirty="0">
                  <a:solidFill>
                    <a:schemeClr val="tx1"/>
                  </a:solidFill>
                  <a:latin typeface="+mn-lt"/>
                  <a:cs typeface="+mn-cs"/>
                </a:rPr>
              </a:br>
              <a:r>
                <a:rPr lang="en-US" sz="1100" dirty="0">
                  <a:solidFill>
                    <a:schemeClr val="tx1"/>
                  </a:solidFill>
                  <a:latin typeface="+mn-lt"/>
                  <a:cs typeface="+mn-cs"/>
                </a:rPr>
                <a:t>location #2</a:t>
              </a:r>
            </a:p>
          </p:txBody>
        </p:sp>
        <p:grpSp>
          <p:nvGrpSpPr>
            <p:cNvPr id="25" name="Group 57"/>
            <p:cNvGrpSpPr>
              <a:grpSpLocks/>
            </p:cNvGrpSpPr>
            <p:nvPr/>
          </p:nvGrpSpPr>
          <p:grpSpPr bwMode="auto">
            <a:xfrm>
              <a:off x="6956013" y="5534400"/>
              <a:ext cx="593173" cy="691824"/>
              <a:chOff x="1219199" y="3505200"/>
              <a:chExt cx="823851" cy="960867"/>
            </a:xfrm>
          </p:grpSpPr>
          <p:pic>
            <p:nvPicPr>
              <p:cNvPr id="55" name="Picture 7" descr="C:\Program Files\Microsoft Resource DVD Artwork\DVD_ART\Artwork_Imagery\HARDWARE_IMAGERY\Illustration - Misc Hardware\XML Icons\Server Exchange.png"/>
              <p:cNvPicPr>
                <a:picLocks noChangeAspect="1" noChangeArrowheads="1"/>
              </p:cNvPicPr>
              <p:nvPr/>
            </p:nvPicPr>
            <p:blipFill>
              <a:blip r:embed="rId5" cstate="print"/>
              <a:srcRect/>
              <a:stretch>
                <a:fillRect/>
              </a:stretch>
            </p:blipFill>
            <p:spPr bwMode="auto">
              <a:xfrm>
                <a:off x="1371600" y="3505200"/>
                <a:ext cx="342392" cy="546370"/>
              </a:xfrm>
              <a:prstGeom prst="rect">
                <a:avLst/>
              </a:prstGeom>
              <a:noFill/>
              <a:ln w="9525">
                <a:noFill/>
                <a:miter lim="800000"/>
                <a:headEnd/>
                <a:tailEnd/>
              </a:ln>
            </p:spPr>
          </p:pic>
          <p:sp>
            <p:nvSpPr>
              <p:cNvPr id="56" name="TextBox 55"/>
              <p:cNvSpPr txBox="1"/>
              <p:nvPr/>
            </p:nvSpPr>
            <p:spPr>
              <a:xfrm>
                <a:off x="1219648" y="4037278"/>
                <a:ext cx="824497" cy="427743"/>
              </a:xfrm>
              <a:prstGeom prst="rect">
                <a:avLst/>
              </a:prstGeom>
              <a:noFill/>
            </p:spPr>
            <p:txBody>
              <a:bodyPr>
                <a:spAutoFit/>
              </a:bodyPr>
              <a:lstStyle/>
              <a:p>
                <a:pPr fontAlgn="auto">
                  <a:spcBef>
                    <a:spcPts val="0"/>
                  </a:spcBef>
                  <a:spcAft>
                    <a:spcPts val="0"/>
                  </a:spcAft>
                  <a:defRPr/>
                </a:pPr>
                <a:r>
                  <a:rPr lang="en-US" sz="7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Exchange Online</a:t>
                </a:r>
              </a:p>
            </p:txBody>
          </p:sp>
        </p:grpSp>
        <p:grpSp>
          <p:nvGrpSpPr>
            <p:cNvPr id="26" name="Group 63"/>
            <p:cNvGrpSpPr>
              <a:grpSpLocks/>
            </p:cNvGrpSpPr>
            <p:nvPr/>
          </p:nvGrpSpPr>
          <p:grpSpPr bwMode="auto">
            <a:xfrm>
              <a:off x="7340940" y="5546821"/>
              <a:ext cx="652157" cy="679404"/>
              <a:chOff x="1913626" y="3505200"/>
              <a:chExt cx="905774" cy="943616"/>
            </a:xfrm>
          </p:grpSpPr>
          <p:pic>
            <p:nvPicPr>
              <p:cNvPr id="53" name="Picture 3" descr="C:\Program Files\Microsoft Resource DVD Artwork\DVD_ART\Artwork_Imagery\HARDWARE_IMAGERY\Illustration - Misc Hardware\XML Icons\Server RTC.png"/>
              <p:cNvPicPr>
                <a:picLocks noChangeAspect="1" noChangeArrowheads="1"/>
              </p:cNvPicPr>
              <p:nvPr/>
            </p:nvPicPr>
            <p:blipFill>
              <a:blip r:embed="rId6" cstate="print"/>
              <a:srcRect/>
              <a:stretch>
                <a:fillRect/>
              </a:stretch>
            </p:blipFill>
            <p:spPr bwMode="auto">
              <a:xfrm>
                <a:off x="2107722" y="3505200"/>
                <a:ext cx="381000" cy="539151"/>
              </a:xfrm>
              <a:prstGeom prst="rect">
                <a:avLst/>
              </a:prstGeom>
              <a:noFill/>
              <a:ln w="9525">
                <a:noFill/>
                <a:miter lim="800000"/>
                <a:headEnd/>
                <a:tailEnd/>
              </a:ln>
            </p:spPr>
          </p:pic>
          <p:sp>
            <p:nvSpPr>
              <p:cNvPr id="54" name="TextBox 53"/>
              <p:cNvSpPr txBox="1"/>
              <p:nvPr/>
            </p:nvSpPr>
            <p:spPr>
              <a:xfrm>
                <a:off x="1912952" y="4022232"/>
                <a:ext cx="906067" cy="425537"/>
              </a:xfrm>
              <a:prstGeom prst="rect">
                <a:avLst/>
              </a:prstGeom>
              <a:noFill/>
            </p:spPr>
            <p:txBody>
              <a:bodyPr>
                <a:spAutoFit/>
              </a:bodyPr>
              <a:lstStyle/>
              <a:p>
                <a:pPr fontAlgn="auto">
                  <a:spcBef>
                    <a:spcPts val="0"/>
                  </a:spcBef>
                  <a:spcAft>
                    <a:spcPts val="0"/>
                  </a:spcAft>
                  <a:defRPr/>
                </a:pPr>
                <a:r>
                  <a:rPr lang="en-US" sz="7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SharePoint Online</a:t>
                </a:r>
              </a:p>
            </p:txBody>
          </p:sp>
        </p:grpSp>
        <p:grpSp>
          <p:nvGrpSpPr>
            <p:cNvPr id="27" name="Group 77"/>
            <p:cNvGrpSpPr>
              <a:grpSpLocks/>
            </p:cNvGrpSpPr>
            <p:nvPr/>
          </p:nvGrpSpPr>
          <p:grpSpPr bwMode="auto">
            <a:xfrm>
              <a:off x="7826061" y="5427519"/>
              <a:ext cx="1050195" cy="437435"/>
              <a:chOff x="2667000" y="3280567"/>
              <a:chExt cx="1219200" cy="607552"/>
            </a:xfrm>
          </p:grpSpPr>
          <p:sp>
            <p:nvSpPr>
              <p:cNvPr id="51" name="Rounded Rectangle 50"/>
              <p:cNvSpPr/>
              <p:nvPr/>
            </p:nvSpPr>
            <p:spPr bwMode="auto">
              <a:xfrm>
                <a:off x="2667000" y="3280567"/>
                <a:ext cx="1219200" cy="5675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fontAlgn="auto">
                  <a:spcBef>
                    <a:spcPct val="50000"/>
                  </a:spcBef>
                  <a:spcAft>
                    <a:spcPts val="0"/>
                  </a:spcAft>
                  <a:defRPr/>
                </a:pPr>
                <a:r>
                  <a:rPr lang="en-US" sz="900" dirty="0">
                    <a:latin typeface="Segoe" pitchFamily="34" charset="0"/>
                  </a:rPr>
                  <a:t>Active  Directory Service</a:t>
                </a:r>
              </a:p>
            </p:txBody>
          </p:sp>
          <p:pic>
            <p:nvPicPr>
              <p:cNvPr id="52" name="Picture 6" descr="C:\Program Files\Microsoft Resource DVD Artwork\DVD_ART\Artwork_Imagery\HARDWARE_IMAGERY\Illustration - Misc Hardware\XML Icons\Server.png"/>
              <p:cNvPicPr>
                <a:picLocks noChangeAspect="1" noChangeArrowheads="1"/>
              </p:cNvPicPr>
              <p:nvPr/>
            </p:nvPicPr>
            <p:blipFill>
              <a:blip r:embed="rId7" cstate="print"/>
              <a:srcRect/>
              <a:stretch>
                <a:fillRect/>
              </a:stretch>
            </p:blipFill>
            <p:spPr bwMode="auto">
              <a:xfrm>
                <a:off x="3679742" y="3583670"/>
                <a:ext cx="158623" cy="304449"/>
              </a:xfrm>
              <a:prstGeom prst="rect">
                <a:avLst/>
              </a:prstGeom>
              <a:noFill/>
              <a:ln w="9525">
                <a:noFill/>
                <a:miter lim="800000"/>
                <a:headEnd/>
                <a:tailEnd/>
              </a:ln>
            </p:spPr>
          </p:pic>
        </p:grpSp>
        <p:grpSp>
          <p:nvGrpSpPr>
            <p:cNvPr id="28" name="Group 110"/>
            <p:cNvGrpSpPr>
              <a:grpSpLocks/>
            </p:cNvGrpSpPr>
            <p:nvPr/>
          </p:nvGrpSpPr>
          <p:grpSpPr bwMode="auto">
            <a:xfrm>
              <a:off x="5681949" y="3007608"/>
              <a:ext cx="2388478" cy="877824"/>
              <a:chOff x="3886196" y="838199"/>
              <a:chExt cx="3317329" cy="1219199"/>
            </a:xfrm>
          </p:grpSpPr>
          <p:sp>
            <p:nvSpPr>
              <p:cNvPr id="42" name="Rounded Rectangle 41"/>
              <p:cNvSpPr/>
              <p:nvPr/>
            </p:nvSpPr>
            <p:spPr bwMode="auto">
              <a:xfrm>
                <a:off x="3886196" y="838199"/>
                <a:ext cx="2819399" cy="1219199"/>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wrap="none" anchor="ctr">
                <a:spAutoFit/>
              </a:bodyPr>
              <a:lstStyle/>
              <a:p>
                <a:pPr algn="ctr">
                  <a:spcBef>
                    <a:spcPct val="50000"/>
                  </a:spcBef>
                  <a:defRPr/>
                </a:pPr>
                <a:endParaRPr lang="en-US" sz="2400">
                  <a:solidFill>
                    <a:schemeClr val="bg1"/>
                  </a:solidFill>
                  <a:latin typeface="Arial" charset="0"/>
                  <a:cs typeface="Arial" charset="0"/>
                </a:endParaRPr>
              </a:p>
            </p:txBody>
          </p:sp>
          <p:sp>
            <p:nvSpPr>
              <p:cNvPr id="43" name="TextBox 13"/>
              <p:cNvSpPr txBox="1"/>
              <p:nvPr/>
            </p:nvSpPr>
            <p:spPr>
              <a:xfrm>
                <a:off x="3987342" y="844813"/>
                <a:ext cx="2515377" cy="363802"/>
              </a:xfrm>
              <a:prstGeom prst="rect">
                <a:avLst/>
              </a:prstGeom>
              <a:noFill/>
            </p:spPr>
            <p:txBody>
              <a:bodyPr>
                <a:spAutoFit/>
              </a:bodyPr>
              <a:lstStyle/>
              <a:p>
                <a:pPr fontAlgn="auto">
                  <a:spcBef>
                    <a:spcPts val="0"/>
                  </a:spcBef>
                  <a:spcAft>
                    <a:spcPts val="0"/>
                  </a:spcAft>
                  <a:defRPr/>
                </a:pPr>
                <a:r>
                  <a:rPr lang="en-US" sz="11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Customer Site</a:t>
                </a:r>
              </a:p>
            </p:txBody>
          </p:sp>
          <p:pic>
            <p:nvPicPr>
              <p:cNvPr id="44" name="Picture 5" descr="C:\Program Files\Microsoft Resource DVD Artwork\DVD_ART\Artwork_Imagery\HARDWARE_IMAGERY\Illustration - Misc Hardware\XML Icons\LCD flat panel and keyboard.png"/>
              <p:cNvPicPr>
                <a:picLocks noChangeAspect="1" noChangeArrowheads="1"/>
              </p:cNvPicPr>
              <p:nvPr/>
            </p:nvPicPr>
            <p:blipFill>
              <a:blip r:embed="rId8" cstate="print"/>
              <a:srcRect/>
              <a:stretch>
                <a:fillRect/>
              </a:stretch>
            </p:blipFill>
            <p:spPr bwMode="auto">
              <a:xfrm>
                <a:off x="5703618" y="1199054"/>
                <a:ext cx="281730" cy="371475"/>
              </a:xfrm>
              <a:prstGeom prst="rect">
                <a:avLst/>
              </a:prstGeom>
              <a:noFill/>
              <a:ln w="9525">
                <a:noFill/>
                <a:miter lim="800000"/>
                <a:headEnd/>
                <a:tailEnd/>
              </a:ln>
            </p:spPr>
          </p:pic>
          <p:pic>
            <p:nvPicPr>
              <p:cNvPr id="45" name="Picture 5" descr="C:\Program Files\Microsoft Resource DVD Artwork\DVD_ART\Artwork_Imagery\HARDWARE_IMAGERY\Illustration - Misc Hardware\XML Icons\LCD flat panel and keyboard.png"/>
              <p:cNvPicPr>
                <a:picLocks noChangeAspect="1" noChangeArrowheads="1"/>
              </p:cNvPicPr>
              <p:nvPr/>
            </p:nvPicPr>
            <p:blipFill>
              <a:blip r:embed="rId8" cstate="print"/>
              <a:srcRect/>
              <a:stretch>
                <a:fillRect/>
              </a:stretch>
            </p:blipFill>
            <p:spPr bwMode="auto">
              <a:xfrm>
                <a:off x="6010169" y="1199054"/>
                <a:ext cx="281730" cy="371475"/>
              </a:xfrm>
              <a:prstGeom prst="rect">
                <a:avLst/>
              </a:prstGeom>
              <a:noFill/>
              <a:ln w="9525">
                <a:noFill/>
                <a:miter lim="800000"/>
                <a:headEnd/>
                <a:tailEnd/>
              </a:ln>
            </p:spPr>
          </p:pic>
          <p:pic>
            <p:nvPicPr>
              <p:cNvPr id="46" name="Picture 5" descr="C:\Program Files\Microsoft Resource DVD Artwork\DVD_ART\Artwork_Imagery\HARDWARE_IMAGERY\Illustration - Misc Hardware\XML Icons\LCD flat panel and keyboard.png"/>
              <p:cNvPicPr>
                <a:picLocks noChangeAspect="1" noChangeArrowheads="1"/>
              </p:cNvPicPr>
              <p:nvPr/>
            </p:nvPicPr>
            <p:blipFill>
              <a:blip r:embed="rId8" cstate="print"/>
              <a:srcRect/>
              <a:stretch>
                <a:fillRect/>
              </a:stretch>
            </p:blipFill>
            <p:spPr bwMode="auto">
              <a:xfrm>
                <a:off x="6316720" y="1199054"/>
                <a:ext cx="281730" cy="371475"/>
              </a:xfrm>
              <a:prstGeom prst="rect">
                <a:avLst/>
              </a:prstGeom>
              <a:noFill/>
              <a:ln w="9525">
                <a:noFill/>
                <a:miter lim="800000"/>
                <a:headEnd/>
                <a:tailEnd/>
              </a:ln>
            </p:spPr>
          </p:pic>
          <p:grpSp>
            <p:nvGrpSpPr>
              <p:cNvPr id="47" name="Group 81"/>
              <p:cNvGrpSpPr>
                <a:grpSpLocks/>
              </p:cNvGrpSpPr>
              <p:nvPr/>
            </p:nvGrpSpPr>
            <p:grpSpPr bwMode="auto">
              <a:xfrm>
                <a:off x="4015823" y="1218761"/>
                <a:ext cx="1534510" cy="591327"/>
                <a:chOff x="2491823" y="3352361"/>
                <a:chExt cx="1534510" cy="591327"/>
              </a:xfrm>
            </p:grpSpPr>
            <p:sp>
              <p:nvSpPr>
                <p:cNvPr id="49" name="Rounded Rectangle 48"/>
                <p:cNvSpPr/>
                <p:nvPr/>
              </p:nvSpPr>
              <p:spPr bwMode="auto">
                <a:xfrm>
                  <a:off x="2491823" y="3352361"/>
                  <a:ext cx="1534510" cy="56753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defTabSz="914099" fontAlgn="auto">
                    <a:spcBef>
                      <a:spcPct val="50000"/>
                    </a:spcBef>
                    <a:spcAft>
                      <a:spcPts val="0"/>
                    </a:spcAft>
                    <a:defRPr/>
                  </a:pPr>
                  <a:r>
                    <a:rPr lang="en-US" sz="900" dirty="0">
                      <a:latin typeface="Segoe" pitchFamily="34" charset="0"/>
                    </a:rPr>
                    <a:t>Active  Directory Service</a:t>
                  </a:r>
                </a:p>
              </p:txBody>
            </p:sp>
            <p:pic>
              <p:nvPicPr>
                <p:cNvPr id="50" name="Picture 6" descr="C:\Program Files\Microsoft Resource DVD Artwork\DVD_ART\Artwork_Imagery\HARDWARE_IMAGERY\Illustration - Misc Hardware\XML Icons\Server.png"/>
                <p:cNvPicPr>
                  <a:picLocks noChangeAspect="1" noChangeArrowheads="1"/>
                </p:cNvPicPr>
                <p:nvPr/>
              </p:nvPicPr>
              <p:blipFill>
                <a:blip r:embed="rId9" cstate="print"/>
                <a:srcRect/>
                <a:stretch>
                  <a:fillRect/>
                </a:stretch>
              </p:blipFill>
              <p:spPr bwMode="auto">
                <a:xfrm>
                  <a:off x="3758837" y="3639241"/>
                  <a:ext cx="206394" cy="304447"/>
                </a:xfrm>
                <a:prstGeom prst="rect">
                  <a:avLst/>
                </a:prstGeom>
                <a:noFill/>
                <a:ln w="9525">
                  <a:noFill/>
                  <a:miter lim="800000"/>
                  <a:headEnd/>
                  <a:tailEnd/>
                </a:ln>
              </p:spPr>
            </p:pic>
          </p:grpSp>
          <p:sp>
            <p:nvSpPr>
              <p:cNvPr id="48" name="TextBox 47"/>
              <p:cNvSpPr txBox="1"/>
              <p:nvPr/>
            </p:nvSpPr>
            <p:spPr>
              <a:xfrm>
                <a:off x="5583428" y="1592261"/>
                <a:ext cx="1620335" cy="299861"/>
              </a:xfrm>
              <a:prstGeom prst="rect">
                <a:avLst/>
              </a:prstGeom>
              <a:noFill/>
            </p:spPr>
            <p:txBody>
              <a:bodyPr>
                <a:spAutoFit/>
              </a:bodyPr>
              <a:lstStyle/>
              <a:p>
                <a:pPr fontAlgn="auto">
                  <a:spcBef>
                    <a:spcPts val="0"/>
                  </a:spcBef>
                  <a:spcAft>
                    <a:spcPts val="0"/>
                  </a:spcAft>
                  <a:defRPr/>
                </a:pPr>
                <a:r>
                  <a:rPr lang="en-US" sz="800" dirty="0">
                    <a:effectLst>
                      <a:outerShdw blurRad="38100" dist="38100" dir="2700000" algn="tl">
                        <a:srgbClr xmlns:mc="http://schemas.openxmlformats.org/markup-compatibility/2006" xmlns:a14="http://schemas.microsoft.com/office/drawing/2010/main" val="000000" mc:Ignorable="">
                          <a:alpha val="43137"/>
                        </a:srgbClr>
                      </a:outerShdw>
                    </a:effectLst>
                    <a:latin typeface="+mn-lt"/>
                    <a:cs typeface="+mn-cs"/>
                  </a:rPr>
                  <a:t>User Accounts</a:t>
                </a:r>
              </a:p>
            </p:txBody>
          </p:sp>
        </p:grpSp>
        <p:sp>
          <p:nvSpPr>
            <p:cNvPr id="29" name="Rounded Rectangle 28"/>
            <p:cNvSpPr/>
            <p:nvPr/>
          </p:nvSpPr>
          <p:spPr bwMode="auto">
            <a:xfrm>
              <a:off x="7726206" y="3998208"/>
              <a:ext cx="997527" cy="762000"/>
            </a:xfrm>
            <a:prstGeom prst="roundRect">
              <a:avLst/>
            </a:prstGeom>
            <a:gradFill flip="none" rotWithShape="1">
              <a:gsLst>
                <a:gs pos="22000">
                  <a:srgbClr xmlns:mc="http://schemas.openxmlformats.org/markup-compatibility/2006" xmlns:a14="http://schemas.microsoft.com/office/drawing/2010/main" val="FFE161" mc:Ignorable="">
                    <a:alpha val="74000"/>
                  </a:srgbClr>
                </a:gs>
                <a:gs pos="100000">
                  <a:srgbClr xmlns:mc="http://schemas.openxmlformats.org/markup-compatibility/2006" xmlns:a14="http://schemas.microsoft.com/office/drawing/2010/main" val="E6DCAC" mc:Ignorable=""/>
                </a:gs>
              </a:gsLst>
              <a:lin ang="16200000" scaled="0"/>
              <a:tileRect/>
            </a:gradFill>
            <a:ln w="9525" cap="flat" cmpd="sng" algn="ctr">
              <a:solidFill>
                <a:srgbClr xmlns:mc="http://schemas.openxmlformats.org/markup-compatibility/2006" xmlns:a14="http://schemas.microsoft.com/office/drawing/2010/main" val="000000" mc:Ignorable=""/>
              </a:solidFill>
              <a:prstDash val="solid"/>
              <a:round/>
              <a:headEnd type="none" w="med" len="med"/>
              <a:tailEnd type="none" w="med" len="med"/>
            </a:ln>
            <a:effectLst/>
          </p:spPr>
          <p:txBody>
            <a:bodyPr wrap="none" anchor="ctr">
              <a:spAutoFit/>
            </a:bodyPr>
            <a:lstStyle/>
            <a:p>
              <a:pPr algn="ctr">
                <a:spcBef>
                  <a:spcPct val="50000"/>
                </a:spcBef>
                <a:defRPr/>
              </a:pPr>
              <a:endParaRPr lang="en-US" sz="2400">
                <a:solidFill>
                  <a:schemeClr val="bg1"/>
                </a:solidFill>
                <a:latin typeface="Arial" charset="0"/>
                <a:cs typeface="Arial" charset="0"/>
              </a:endParaRPr>
            </a:p>
          </p:txBody>
        </p:sp>
        <p:grpSp>
          <p:nvGrpSpPr>
            <p:cNvPr id="30" name="Group 76"/>
            <p:cNvGrpSpPr>
              <a:grpSpLocks/>
            </p:cNvGrpSpPr>
            <p:nvPr/>
          </p:nvGrpSpPr>
          <p:grpSpPr bwMode="auto">
            <a:xfrm>
              <a:off x="5295694" y="5429793"/>
              <a:ext cx="1065959" cy="435535"/>
              <a:chOff x="2405701" y="3584181"/>
              <a:chExt cx="1480499" cy="604909"/>
            </a:xfrm>
          </p:grpSpPr>
          <p:sp>
            <p:nvSpPr>
              <p:cNvPr id="40" name="Rounded Rectangle 9"/>
              <p:cNvSpPr/>
              <p:nvPr/>
            </p:nvSpPr>
            <p:spPr bwMode="auto">
              <a:xfrm>
                <a:off x="2405701" y="3584181"/>
                <a:ext cx="1480499" cy="540441"/>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anchor="ctr"/>
              <a:lstStyle/>
              <a:p>
                <a:pPr algn="ctr" defTabSz="914099">
                  <a:spcBef>
                    <a:spcPct val="50000"/>
                  </a:spcBef>
                  <a:defRPr/>
                </a:pPr>
                <a:r>
                  <a:rPr lang="en-US" sz="900" dirty="0">
                    <a:latin typeface="Segoe" pitchFamily="34" charset="0"/>
                  </a:rPr>
                  <a:t>Active  Directory Service</a:t>
                </a:r>
              </a:p>
            </p:txBody>
          </p:sp>
          <p:pic>
            <p:nvPicPr>
              <p:cNvPr id="41" name="Picture 6" descr="C:\Program Files\Microsoft Resource DVD Artwork\DVD_ART\Artwork_Imagery\HARDWARE_IMAGERY\Illustration - Misc Hardware\XML Icons\Server.png"/>
              <p:cNvPicPr>
                <a:picLocks noChangeAspect="1" noChangeArrowheads="1"/>
              </p:cNvPicPr>
              <p:nvPr/>
            </p:nvPicPr>
            <p:blipFill>
              <a:blip r:embed="rId9" cstate="print"/>
              <a:srcRect/>
              <a:stretch>
                <a:fillRect/>
              </a:stretch>
            </p:blipFill>
            <p:spPr bwMode="auto">
              <a:xfrm>
                <a:off x="3638411" y="3884642"/>
                <a:ext cx="206394" cy="304448"/>
              </a:xfrm>
              <a:prstGeom prst="rect">
                <a:avLst/>
              </a:prstGeom>
              <a:noFill/>
              <a:ln w="9525">
                <a:noFill/>
                <a:miter lim="800000"/>
                <a:headEnd/>
                <a:tailEnd/>
              </a:ln>
            </p:spPr>
          </p:pic>
        </p:grpSp>
        <p:pic>
          <p:nvPicPr>
            <p:cNvPr id="31" name="Picture 2" descr="C:\Program Files\Microsoft Resource DVD Artwork\DVD_ART\Artwork_Imagery\HARDWARE_IMAGERY\Illustration - Misc Hardware\XML Icons\Internet cloud web.png"/>
            <p:cNvPicPr>
              <a:picLocks noChangeAspect="1" noChangeArrowheads="1"/>
            </p:cNvPicPr>
            <p:nvPr/>
          </p:nvPicPr>
          <p:blipFill>
            <a:blip r:embed="rId10" cstate="print"/>
            <a:srcRect/>
            <a:stretch>
              <a:fillRect/>
            </a:stretch>
          </p:blipFill>
          <p:spPr bwMode="auto">
            <a:xfrm>
              <a:off x="5674068" y="4061771"/>
              <a:ext cx="1994338" cy="859628"/>
            </a:xfrm>
            <a:prstGeom prst="rect">
              <a:avLst/>
            </a:prstGeom>
            <a:noFill/>
            <a:ln w="9525">
              <a:noFill/>
              <a:miter lim="800000"/>
              <a:headEnd/>
              <a:tailEnd/>
            </a:ln>
          </p:spPr>
        </p:pic>
        <p:sp>
          <p:nvSpPr>
            <p:cNvPr id="32" name="TextBox 78"/>
            <p:cNvSpPr txBox="1">
              <a:spLocks noChangeArrowheads="1"/>
            </p:cNvSpPr>
            <p:nvPr/>
          </p:nvSpPr>
          <p:spPr bwMode="auto">
            <a:xfrm>
              <a:off x="6298120" y="4393093"/>
              <a:ext cx="1492701" cy="307777"/>
            </a:xfrm>
            <a:prstGeom prst="rect">
              <a:avLst/>
            </a:prstGeom>
            <a:noFill/>
            <a:ln w="9525">
              <a:noFill/>
              <a:miter lim="800000"/>
              <a:headEnd/>
              <a:tailEnd/>
            </a:ln>
          </p:spPr>
          <p:txBody>
            <a:bodyPr>
              <a:spAutoFit/>
            </a:bodyPr>
            <a:lstStyle/>
            <a:p>
              <a:r>
                <a:rPr lang="en-US" sz="1400">
                  <a:latin typeface="Calibri" pitchFamily="34" charset="0"/>
                </a:rPr>
                <a:t>Internet</a:t>
              </a:r>
            </a:p>
          </p:txBody>
        </p:sp>
        <p:grpSp>
          <p:nvGrpSpPr>
            <p:cNvPr id="33" name="Group 68"/>
            <p:cNvGrpSpPr>
              <a:grpSpLocks/>
            </p:cNvGrpSpPr>
            <p:nvPr/>
          </p:nvGrpSpPr>
          <p:grpSpPr bwMode="auto">
            <a:xfrm>
              <a:off x="5727566" y="5822686"/>
              <a:ext cx="655660" cy="394847"/>
              <a:chOff x="3071214" y="3943746"/>
              <a:chExt cx="910640" cy="548399"/>
            </a:xfrm>
          </p:grpSpPr>
          <p:sp>
            <p:nvSpPr>
              <p:cNvPr id="38" name="TextBox 89"/>
              <p:cNvSpPr txBox="1">
                <a:spLocks noChangeArrowheads="1"/>
              </p:cNvSpPr>
              <p:nvPr/>
            </p:nvSpPr>
            <p:spPr bwMode="auto">
              <a:xfrm>
                <a:off x="3372255" y="4089964"/>
                <a:ext cx="609599" cy="369333"/>
              </a:xfrm>
              <a:prstGeom prst="rect">
                <a:avLst/>
              </a:prstGeom>
              <a:noFill/>
              <a:ln w="9525">
                <a:noFill/>
                <a:miter lim="800000"/>
                <a:headEnd/>
                <a:tailEnd/>
              </a:ln>
            </p:spPr>
            <p:txBody>
              <a:bodyPr>
                <a:spAutoFit/>
              </a:bodyPr>
              <a:lstStyle/>
              <a:p>
                <a:r>
                  <a:rPr lang="en-US" b="1">
                    <a:latin typeface="Calibri" pitchFamily="34" charset="0"/>
                  </a:rPr>
                  <a:t>…</a:t>
                </a:r>
              </a:p>
            </p:txBody>
          </p:sp>
          <p:pic>
            <p:nvPicPr>
              <p:cNvPr id="39" name="Picture 4" descr="C:\Program Files\Microsoft Resource DVD Artwork\DVD_ART\Artwork_Imagery\HARDWARE_IMAGERY\Illustration - Misc Hardware\XML Icons\Server - application.png"/>
              <p:cNvPicPr>
                <a:picLocks noChangeAspect="1" noChangeArrowheads="1"/>
              </p:cNvPicPr>
              <p:nvPr/>
            </p:nvPicPr>
            <p:blipFill>
              <a:blip r:embed="rId11" cstate="print"/>
              <a:srcRect/>
              <a:stretch>
                <a:fillRect/>
              </a:stretch>
            </p:blipFill>
            <p:spPr bwMode="auto">
              <a:xfrm>
                <a:off x="3071214" y="3943746"/>
                <a:ext cx="304800" cy="548399"/>
              </a:xfrm>
              <a:prstGeom prst="rect">
                <a:avLst/>
              </a:prstGeom>
              <a:noFill/>
              <a:ln w="9525">
                <a:noFill/>
                <a:miter lim="800000"/>
                <a:headEnd/>
                <a:tailEnd/>
              </a:ln>
            </p:spPr>
          </p:pic>
        </p:grpSp>
        <p:grpSp>
          <p:nvGrpSpPr>
            <p:cNvPr id="34" name="Group 69"/>
            <p:cNvGrpSpPr>
              <a:grpSpLocks/>
            </p:cNvGrpSpPr>
            <p:nvPr/>
          </p:nvGrpSpPr>
          <p:grpSpPr bwMode="auto">
            <a:xfrm>
              <a:off x="8316004" y="5827515"/>
              <a:ext cx="638703" cy="394847"/>
              <a:chOff x="2853904" y="3852612"/>
              <a:chExt cx="887088" cy="548398"/>
            </a:xfrm>
          </p:grpSpPr>
          <p:sp>
            <p:nvSpPr>
              <p:cNvPr id="36" name="TextBox 104"/>
              <p:cNvSpPr txBox="1">
                <a:spLocks noChangeArrowheads="1"/>
              </p:cNvSpPr>
              <p:nvPr/>
            </p:nvSpPr>
            <p:spPr bwMode="auto">
              <a:xfrm>
                <a:off x="3131392" y="3937953"/>
                <a:ext cx="609600" cy="369331"/>
              </a:xfrm>
              <a:prstGeom prst="rect">
                <a:avLst/>
              </a:prstGeom>
              <a:noFill/>
              <a:ln w="9525">
                <a:noFill/>
                <a:miter lim="800000"/>
                <a:headEnd/>
                <a:tailEnd/>
              </a:ln>
            </p:spPr>
            <p:txBody>
              <a:bodyPr>
                <a:spAutoFit/>
              </a:bodyPr>
              <a:lstStyle/>
              <a:p>
                <a:r>
                  <a:rPr lang="en-US" b="1">
                    <a:latin typeface="Calibri" pitchFamily="34" charset="0"/>
                  </a:rPr>
                  <a:t>…</a:t>
                </a:r>
              </a:p>
            </p:txBody>
          </p:sp>
          <p:pic>
            <p:nvPicPr>
              <p:cNvPr id="37" name="Picture 4" descr="C:\Program Files\Microsoft Resource DVD Artwork\DVD_ART\Artwork_Imagery\HARDWARE_IMAGERY\Illustration - Misc Hardware\XML Icons\Server - application.png"/>
              <p:cNvPicPr>
                <a:picLocks noChangeAspect="1" noChangeArrowheads="1"/>
              </p:cNvPicPr>
              <p:nvPr/>
            </p:nvPicPr>
            <p:blipFill>
              <a:blip r:embed="rId11" cstate="print"/>
              <a:srcRect/>
              <a:stretch>
                <a:fillRect/>
              </a:stretch>
            </p:blipFill>
            <p:spPr bwMode="auto">
              <a:xfrm>
                <a:off x="2853904" y="3852612"/>
                <a:ext cx="304800" cy="548398"/>
              </a:xfrm>
              <a:prstGeom prst="rect">
                <a:avLst/>
              </a:prstGeom>
              <a:noFill/>
              <a:ln w="9525">
                <a:noFill/>
                <a:miter lim="800000"/>
                <a:headEnd/>
                <a:tailEnd/>
              </a:ln>
            </p:spPr>
          </p:pic>
        </p:grpSp>
        <p:pic>
          <p:nvPicPr>
            <p:cNvPr id="35" name="Picture 5" descr="C:\Program Files\Microsoft Resource DVD Artwork\DVD_ART\BoxShots_Logos\Forefront\Forefront logo bl.png"/>
            <p:cNvPicPr>
              <a:picLocks noChangeAspect="1" noChangeArrowheads="1"/>
            </p:cNvPicPr>
            <p:nvPr/>
          </p:nvPicPr>
          <p:blipFill>
            <a:blip r:embed="rId12" cstate="print"/>
            <a:srcRect/>
            <a:stretch>
              <a:fillRect/>
            </a:stretch>
          </p:blipFill>
          <p:spPr bwMode="auto">
            <a:xfrm>
              <a:off x="7791950" y="4091940"/>
              <a:ext cx="827859" cy="229317"/>
            </a:xfrm>
            <a:prstGeom prst="rect">
              <a:avLst/>
            </a:prstGeom>
            <a:noFill/>
            <a:ln w="9525">
              <a:noFill/>
              <a:miter lim="800000"/>
              <a:headEnd/>
              <a:tailEnd/>
            </a:ln>
          </p:spPr>
        </p:pic>
      </p:grpSp>
      <p:pic>
        <p:nvPicPr>
          <p:cNvPr id="61" name="Picture 2" descr="\\eventsql\dvd27\Clip_Installer\DVD_ART\BoxShots_Logos\Exchange Hosted Filtering\exchange hosted filtering logo bl.png"/>
          <p:cNvPicPr>
            <a:picLocks noChangeAspect="1" noChangeArrowheads="1"/>
          </p:cNvPicPr>
          <p:nvPr/>
        </p:nvPicPr>
        <p:blipFill>
          <a:blip r:embed="rId13" cstate="print"/>
          <a:srcRect/>
          <a:stretch>
            <a:fillRect/>
          </a:stretch>
        </p:blipFill>
        <p:spPr bwMode="auto">
          <a:xfrm>
            <a:off x="7678737" y="4459287"/>
            <a:ext cx="906463" cy="300038"/>
          </a:xfrm>
          <a:prstGeom prst="rect">
            <a:avLst/>
          </a:prstGeom>
          <a:noFill/>
          <a:ln w="9525">
            <a:noFill/>
            <a:miter lim="800000"/>
            <a:headEnd/>
            <a:tailEnd/>
          </a:ln>
        </p:spPr>
      </p:pic>
    </p:spTree>
    <p:extLst>
      <p:ext uri="{BB962C8B-B14F-4D97-AF65-F5344CB8AC3E}">
        <p14:creationId xmlns:p14="http://schemas.microsoft.com/office/powerpoint/2010/main" val="3755813692"/>
      </p:ext>
    </p:extLst>
  </p:cSld>
  <p:clrMapOvr>
    <a:masterClrMapping/>
  </p:clrMapOvr>
  <p:transition xmlns:p14="http://schemas.microsoft.com/office/powerpoint/2010/mai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SFT-MOS">
  <a:themeElements>
    <a:clrScheme name="Custom 1">
      <a:dk1>
        <a:srgbClr xmlns:mc="http://schemas.openxmlformats.org/markup-compatibility/2006" xmlns:a14="http://schemas.microsoft.com/office/drawing/2010/main" val="FFFFFF" mc:Ignorable=""/>
      </a:dk1>
      <a:lt1>
        <a:sysClr val="window" lastClr="FFFFFF"/>
      </a:lt1>
      <a:dk2>
        <a:srgbClr xmlns:mc="http://schemas.openxmlformats.org/markup-compatibility/2006" xmlns:a14="http://schemas.microsoft.com/office/drawing/2010/main" val="FFFFFF" mc:Ignorable=""/>
      </a:dk2>
      <a:lt2>
        <a:srgbClr xmlns:mc="http://schemas.openxmlformats.org/markup-compatibility/2006" xmlns:a14="http://schemas.microsoft.com/office/drawing/2010/main" val="DBF5F9" mc:Ignorable=""/>
      </a:lt2>
      <a:accent1>
        <a:srgbClr xmlns:mc="http://schemas.openxmlformats.org/markup-compatibility/2006" xmlns:a14="http://schemas.microsoft.com/office/drawing/2010/main" val="0F6FC6" mc:Ignorable=""/>
      </a:accent1>
      <a:accent2>
        <a:srgbClr xmlns:mc="http://schemas.openxmlformats.org/markup-compatibility/2006" xmlns:a14="http://schemas.microsoft.com/office/drawing/2010/main" val="009DD9" mc:Ignorable=""/>
      </a:accent2>
      <a:accent3>
        <a:srgbClr xmlns:mc="http://schemas.openxmlformats.org/markup-compatibility/2006" xmlns:a14="http://schemas.microsoft.com/office/drawing/2010/main" val="0BD0D9" mc:Ignorable=""/>
      </a:accent3>
      <a:accent4>
        <a:srgbClr xmlns:mc="http://schemas.openxmlformats.org/markup-compatibility/2006" xmlns:a14="http://schemas.microsoft.com/office/drawing/2010/main" val="10CF9B" mc:Ignorable=""/>
      </a:accent4>
      <a:accent5>
        <a:srgbClr xmlns:mc="http://schemas.openxmlformats.org/markup-compatibility/2006" xmlns:a14="http://schemas.microsoft.com/office/drawing/2010/main" val="7CCA62" mc:Ignorable=""/>
      </a:accent5>
      <a:accent6>
        <a:srgbClr xmlns:mc="http://schemas.openxmlformats.org/markup-compatibility/2006" xmlns:a14="http://schemas.microsoft.com/office/drawing/2010/main" val="A5C249" mc:Ignorable=""/>
      </a:accent6>
      <a:hlink>
        <a:srgbClr xmlns:mc="http://schemas.openxmlformats.org/markup-compatibility/2006" xmlns:a14="http://schemas.microsoft.com/office/drawing/2010/main" val="E2D700" mc:Ignorable=""/>
      </a:hlink>
      <a:folHlink>
        <a:srgbClr xmlns:mc="http://schemas.openxmlformats.org/markup-compatibility/2006" xmlns:a14="http://schemas.microsoft.com/office/drawing/2010/main" val="85DFD0" mc:Ignorable=""/>
      </a:folHlink>
    </a:clrScheme>
    <a:fontScheme name="Segoe">
      <a:majorFont>
        <a:latin typeface="Segoe Light"/>
        <a:ea typeface=""/>
        <a:cs typeface=""/>
      </a:majorFont>
      <a:minorFont>
        <a:latin typeface="Segoe"/>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GX08 General Session TEMPLATE_RAY">
  <a:themeElements>
    <a:clrScheme name="MGX08">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50595" mc:Ignorable=""/>
      </a:dk2>
      <a:lt2>
        <a:srgbClr xmlns:mc="http://schemas.openxmlformats.org/markup-compatibility/2006" xmlns:a14="http://schemas.microsoft.com/office/drawing/2010/main" val="FFFFDD" mc:Ignorable=""/>
      </a:lt2>
      <a:accent1>
        <a:srgbClr xmlns:mc="http://schemas.openxmlformats.org/markup-compatibility/2006" xmlns:a14="http://schemas.microsoft.com/office/drawing/2010/main" val="FCD632" mc:Ignorable=""/>
      </a:accent1>
      <a:accent2>
        <a:srgbClr xmlns:mc="http://schemas.openxmlformats.org/markup-compatibility/2006" xmlns:a14="http://schemas.microsoft.com/office/drawing/2010/main" val="50C5DC" mc:Ignorable=""/>
      </a:accent2>
      <a:accent3>
        <a:srgbClr xmlns:mc="http://schemas.openxmlformats.org/markup-compatibility/2006" xmlns:a14="http://schemas.microsoft.com/office/drawing/2010/main" val="FF8601" mc:Ignorable=""/>
      </a:accent3>
      <a:accent4>
        <a:srgbClr xmlns:mc="http://schemas.openxmlformats.org/markup-compatibility/2006" xmlns:a14="http://schemas.microsoft.com/office/drawing/2010/main" val="7DCC2E" mc:Ignorable=""/>
      </a:accent4>
      <a:accent5>
        <a:srgbClr xmlns:mc="http://schemas.openxmlformats.org/markup-compatibility/2006" xmlns:a14="http://schemas.microsoft.com/office/drawing/2010/main" val="2476AE" mc:Ignorable=""/>
      </a:accent5>
      <a:accent6>
        <a:srgbClr xmlns:mc="http://schemas.openxmlformats.org/markup-compatibility/2006" xmlns:a14="http://schemas.microsoft.com/office/drawing/2010/main" val="7D3DA1"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xmlns:mc="http://schemas.openxmlformats.org/markup-compatibility/2006" xmlns:a14="http://schemas.microsoft.com/office/drawing/2010/main" val="FFFFFF"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3_MS Learning template Segoe">
  <a:themeElements>
    <a:clrScheme name="Blue Template-Templa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50595" mc:Ignorable=""/>
      </a:dk2>
      <a:lt2>
        <a:srgbClr xmlns:mc="http://schemas.openxmlformats.org/markup-compatibility/2006" xmlns:a14="http://schemas.microsoft.com/office/drawing/2010/main" val="FFFF99" mc:Ignorable=""/>
      </a:lt2>
      <a:accent1>
        <a:srgbClr xmlns:mc="http://schemas.openxmlformats.org/markup-compatibility/2006" xmlns:a14="http://schemas.microsoft.com/office/drawing/2010/main" val="FFC000" mc:Ignorable=""/>
      </a:accent1>
      <a:accent2>
        <a:srgbClr xmlns:mc="http://schemas.openxmlformats.org/markup-compatibility/2006" xmlns:a14="http://schemas.microsoft.com/office/drawing/2010/main" val="3497AE" mc:Ignorable=""/>
      </a:accent2>
      <a:accent3>
        <a:srgbClr xmlns:mc="http://schemas.openxmlformats.org/markup-compatibility/2006" xmlns:a14="http://schemas.microsoft.com/office/drawing/2010/main" val="DF8045" mc:Ignorable=""/>
      </a:accent3>
      <a:accent4>
        <a:srgbClr xmlns:mc="http://schemas.openxmlformats.org/markup-compatibility/2006" xmlns:a14="http://schemas.microsoft.com/office/drawing/2010/main" val="7DCC2E" mc:Ignorable=""/>
      </a:accent4>
      <a:accent5>
        <a:srgbClr xmlns:mc="http://schemas.openxmlformats.org/markup-compatibility/2006" xmlns:a14="http://schemas.microsoft.com/office/drawing/2010/main" val="FF9929" mc:Ignorable=""/>
      </a:accent5>
      <a:accent6>
        <a:srgbClr xmlns:mc="http://schemas.openxmlformats.org/markup-compatibility/2006" xmlns:a14="http://schemas.microsoft.com/office/drawing/2010/main" val="7D3DA1" mc:Ignorable=""/>
      </a:accent6>
      <a:hlink>
        <a:srgbClr xmlns:mc="http://schemas.openxmlformats.org/markup-compatibility/2006" xmlns:a14="http://schemas.microsoft.com/office/drawing/2010/main" val="F3EB4F" mc:Ignorable=""/>
      </a:hlink>
      <a:folHlink>
        <a:srgbClr xmlns:mc="http://schemas.openxmlformats.org/markup-compatibility/2006" xmlns:a14="http://schemas.microsoft.com/office/drawing/2010/main" val="7DDDFF" mc:Ignorabl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50800" dist="38100" dir="5400000" rotWithShape="0">
              <a:srgbClr xmlns:mc="http://schemas.openxmlformats.org/markup-compatibility/2006" xmlns:a14="http://schemas.microsoft.com/office/drawing/2010/main" val="000000" mc:Ignorable="">
                <a:alpha val="35000"/>
              </a:srgbClr>
            </a:outerShdw>
          </a:effectLst>
        </a:effectStyle>
        <a:effectStyle>
          <a:effectLst>
            <a:outerShdw blurRad="63500" dist="38100" dir="5400000" rotWithShape="0">
              <a:srgbClr xmlns:mc="http://schemas.openxmlformats.org/markup-compatibility/2006" xmlns:a14="http://schemas.microsoft.com/office/drawing/2010/main" val="000000" mc:Ignorable="">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2700000" scaled="1"/>
          <a:tileRect/>
        </a:gradFill>
        <a:ln>
          <a:headEnd type="none" w="med" len="med"/>
          <a:tailEnd type="none" w="med" len="med"/>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200" i="0" u="none" strike="noStrike" cap="none" normalizeH="0" baseline="0" dirty="0" smtClean="0">
            <a:ln>
              <a:noFill/>
            </a:ln>
            <a:solidFill>
              <a:srgbClr xmlns:mc="http://schemas.openxmlformats.org/markup-compatibility/2006" xmlns:a14="http://schemas.microsoft.com/office/drawing/2010/main" val="000066" mc:Ignorable=""/>
            </a:solidFill>
            <a:effectLst>
              <a:outerShdw blurRad="38100" dist="38100" dir="2700000" algn="tl">
                <a:srgbClr xmlns:mc="http://schemas.openxmlformats.org/markup-compatibility/2006" xmlns:a14="http://schemas.microsoft.com/office/drawing/2010/main" val="000000" mc:Ignorable="">
                  <a:alpha val="43137"/>
                </a:srgbClr>
              </a:outerShdw>
            </a:effectLst>
            <a:latin typeface="Calibri" pitchFamily="34" charset="0"/>
            <a:ea typeface="ＭＳ Ｐゴシック" pitchFamily="34" charset="-128"/>
          </a:defRPr>
        </a:defPPr>
      </a:lstStyle>
      <a:style>
        <a:lnRef idx="0">
          <a:schemeClr val="accent6"/>
        </a:lnRef>
        <a:fillRef idx="3">
          <a:schemeClr val="accent6"/>
        </a:fillRef>
        <a:effectRef idx="3">
          <a:schemeClr val="accent6"/>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outs:outSpaceData xmlns:outs="http://schemas.microsoft.com/office/2009/outspace/metadata">
  <outs:relatedDates>
    <outs:relatedDate>
      <outs:type>3</outs:type>
      <outs:displayName>Last Modified</outs:displayName>
      <outs:dateTime>2009-09-28T15:00:07Z</outs:dateTime>
      <outs:isPinned>true</outs:isPinned>
    </outs:relatedDate>
    <outs:relatedDate>
      <outs:type>2</outs:type>
      <outs:displayName>Created</outs:displayName>
      <outs:dateTime>2008-08-06T03:42:20Z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Administrator</outs:displayName>
          <outs:accountName/>
        </outs:relatedPerson>
      </outs:people>
      <outs:source>0</outs:source>
      <outs:isPinned>true</outs:isPinned>
    </outs:relatedPeopleItem>
    <outs:relatedPeopleItem>
      <outs:category>Last modified by</outs:category>
      <outs:people>
        <outs:relatedPerson>
          <outs:displayName>Pietro Panepinto</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4.xml><?xml version="1.0" encoding="utf-8"?>
<ct:contentTypeSchema xmlns:ct="http://schemas.microsoft.com/office/2006/metadata/contentType" xmlns:ma="http://schemas.microsoft.com/office/2006/metadata/properties/metaAttributes" ct:_="" ma:_="" ma:contentTypeName="Document" ma:contentTypeID="0x010100C7853DDE98DAAE4F81194700C38C6D0D" ma:contentTypeVersion="0" ma:contentTypeDescription="Create a new document." ma:contentTypeScope="" ma:versionID="7c5e721a374e407ca1a0dd6c9f6e1d7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323C2BE-02A3-49D6-AF7D-5CD08FDE8376}">
  <ds:schemaRefs>
    <ds:schemaRef ds:uri="http://schemas.microsoft.com/sharepoint/v3/contenttype/forms"/>
  </ds:schemaRefs>
</ds:datastoreItem>
</file>

<file path=customXml/itemProps2.xml><?xml version="1.0" encoding="utf-8"?>
<ds:datastoreItem xmlns:ds="http://schemas.openxmlformats.org/officeDocument/2006/customXml" ds:itemID="{06765B5A-4CB2-4333-91B1-F44F568D610A}">
  <ds:schemaRefs>
    <ds:schemaRef ds:uri="http://www.w3.org/XML/1998/namespace"/>
    <ds:schemaRef ds:uri="http://purl.org/dc/dcmitype/"/>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s>
</ds:datastoreItem>
</file>

<file path=customXml/itemProps3.xml><?xml version="1.0" encoding="utf-8"?>
<ds:datastoreItem xmlns:ds="http://schemas.openxmlformats.org/officeDocument/2006/customXml" ds:itemID="{7BA12157-397A-4A1D-90A6-2B416D4DACC8}">
  <ds:schemaRefs>
    <ds:schemaRef ds:uri="http://schemas.microsoft.com/office/2009/outspace/metadata"/>
  </ds:schemaRefs>
</ds:datastoreItem>
</file>

<file path=customXml/itemProps4.xml><?xml version="1.0" encoding="utf-8"?>
<ds:datastoreItem xmlns:ds="http://schemas.openxmlformats.org/officeDocument/2006/customXml" ds:itemID="{629F6E30-2223-4CBD-B555-C16ED66DE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MSFT-MOS</Template>
  <TotalTime>10149</TotalTime>
  <Words>707</Words>
  <Application>Microsoft Office PowerPoint</Application>
  <PresentationFormat>On-screen Show (4:3)</PresentationFormat>
  <Paragraphs>202</Paragraphs>
  <Slides>23</Slides>
  <Notes>22</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MSFT-MOS</vt:lpstr>
      <vt:lpstr>MGX08 General Session TEMPLATE_RAY</vt:lpstr>
      <vt:lpstr>3_MS Learning template Segoe</vt:lpstr>
      <vt:lpstr>PowerPoint Presentation</vt:lpstr>
      <vt:lpstr>BPOS Introduzione</vt:lpstr>
      <vt:lpstr>Technical Sales Assistance - TSA Servizio di assistenza alla vendita</vt:lpstr>
      <vt:lpstr>Technical Advisory Service - TAS Servizio di consulenza tecnica</vt:lpstr>
      <vt:lpstr>Sommario</vt:lpstr>
      <vt:lpstr>PowerPoint Presentation</vt:lpstr>
      <vt:lpstr>Microsoft Online Services</vt:lpstr>
      <vt:lpstr>BPOS – versioni</vt:lpstr>
      <vt:lpstr>Sicurezza e Business Continuity</vt:lpstr>
      <vt:lpstr>Siti disponibili</vt:lpstr>
      <vt:lpstr>Siti per l’amministrazione</vt:lpstr>
      <vt:lpstr>Microsoft Online Customer Portal https://mocp.microsoftonline.com </vt:lpstr>
      <vt:lpstr>Administration Center https://admin.emea.microsoftonline.com</vt:lpstr>
      <vt:lpstr>Partner Administration Center https://partner.emea.microsoftonline.com</vt:lpstr>
      <vt:lpstr>Demo 1</vt:lpstr>
      <vt:lpstr>Strumenti software</vt:lpstr>
      <vt:lpstr>Strumento di Sing In</vt:lpstr>
      <vt:lpstr>Synchronization Tool </vt:lpstr>
      <vt:lpstr>Migration Tool</vt:lpstr>
      <vt:lpstr>Demo 2</vt:lpstr>
      <vt:lpstr>Link utili</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Kickoff Introduction</dc:title>
  <dc:creator>Administrator</dc:creator>
  <cp:lastModifiedBy>Donato Salamina</cp:lastModifiedBy>
  <cp:revision>236</cp:revision>
  <dcterms:created xsi:type="dcterms:W3CDTF">2008-08-06T03:42:20Z</dcterms:created>
  <dcterms:modified xsi:type="dcterms:W3CDTF">2010-01-22T08:24:34Z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0x010100C7853DDE98DAAE4F81194700C38C6D0D</vt:lpwstr>
  </property>
  <property fmtid="{D5CDD505-2E9C-101B-9397-08002B2CF9AE}" pid="3" name="Owner">
    <vt:lpwstr>Morgan Cole </vt:lpwstr>
  </property>
  <property fmtid="{D5CDD505-2E9C-101B-9397-08002B2CF9AE}" pid="4" name="Current Status">
    <vt:lpwstr>FINAL </vt:lpwstr>
  </property>
</Properties>
</file>