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338" r:id="rId5"/>
    <p:sldId id="352" r:id="rId6"/>
    <p:sldId id="353" r:id="rId7"/>
    <p:sldId id="354" r:id="rId8"/>
    <p:sldId id="355" r:id="rId9"/>
    <p:sldId id="356" r:id="rId10"/>
    <p:sldId id="357" r:id="rId11"/>
    <p:sldId id="359" r:id="rId12"/>
    <p:sldId id="360" r:id="rId13"/>
    <p:sldId id="361" r:id="rId14"/>
  </p:sldIdLst>
  <p:sldSz cx="9144000" cy="6858000" type="screen4x3"/>
  <p:notesSz cx="7010400" cy="9296400"/>
  <p:defaultTextStyle>
    <a:defPPr>
      <a:defRPr lang="en-US"/>
    </a:defPPr>
    <a:lvl1pPr marL="0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5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3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7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09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44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78" algn="l" defTabSz="91426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xmlns:mc="http://schemas.openxmlformats.org/markup-compatibility/2006" xmlns:a14="http://schemas.microsoft.com/office/drawing/2010/main" val="FF0000" mc:Ignorable=""/>
    </p:penClr>
    <p:extLst>
      <p:ext uri="{EC167BDD-8182-4AB7-AECC-EB403E3ABB37}">
        <p14:laserClr xmlns:p14="http://schemas.microsoft.com/office/powerpoint/2010/main">
          <a:srgbClr xmlns:mc="http://schemas.openxmlformats.org/markup-compatibility/2006" xmlns:a14="http://schemas.microsoft.com/office/drawing/2010/main" val="FF0000" mc:Ignorable="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xmlns:mc="http://schemas.openxmlformats.org/markup-compatibility/2006" xmlns:a14="http://schemas.microsoft.com/office/drawing/2010/main" val="2D490F" mc:Ignorable=""/>
    <a:srgbClr xmlns:mc="http://schemas.openxmlformats.org/markup-compatibility/2006" xmlns:a14="http://schemas.microsoft.com/office/drawing/2010/main" val="477218" mc:Ignorable=""/>
    <a:srgbClr xmlns:mc="http://schemas.openxmlformats.org/markup-compatibility/2006" xmlns:a14="http://schemas.microsoft.com/office/drawing/2010/main" val="006600" mc:Ignorable=""/>
    <a:srgbClr xmlns:mc="http://schemas.openxmlformats.org/markup-compatibility/2006" xmlns:a14="http://schemas.microsoft.com/office/drawing/2010/main" val="003300" mc:Ignorable="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153" autoAdjust="0"/>
    <p:restoredTop sz="97176" autoAdjust="0"/>
  </p:normalViewPr>
  <p:slideViewPr>
    <p:cSldViewPr>
      <p:cViewPr>
        <p:scale>
          <a:sx n="100" d="100"/>
          <a:sy n="100" d="100"/>
        </p:scale>
        <p:origin x="-1110" y="3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3DFD059-0FF6-4ADF-A578-012C760AFEE2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C8C416F-0927-434B-9A06-2049CC5538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009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5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3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7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09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44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78" algn="l" defTabSz="91426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3E2A6-3A40-41E7-8E28-B51F969E5FD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3E2A6-3A40-41E7-8E28-B51F969E5FD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3E2A6-3A40-41E7-8E28-B51F969E5FD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3E2A6-3A40-41E7-8E28-B51F969E5FD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3E2A6-3A40-41E7-8E28-B51F969E5FD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3E2A6-3A40-41E7-8E28-B51F969E5FD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3E2A6-3A40-41E7-8E28-B51F969E5FD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3E2A6-3A40-41E7-8E28-B51F969E5FD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3E2A6-3A40-41E7-8E28-B51F969E5FD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83E2A6-3A40-41E7-8E28-B51F969E5FD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4" indent="0">
              <a:buNone/>
              <a:defRPr sz="1600" b="1"/>
            </a:lvl4pPr>
            <a:lvl5pPr marL="1828539" indent="0">
              <a:buNone/>
              <a:defRPr sz="1600" b="1"/>
            </a:lvl5pPr>
            <a:lvl6pPr marL="2285674" indent="0">
              <a:buNone/>
              <a:defRPr sz="1600" b="1"/>
            </a:lvl6pPr>
            <a:lvl7pPr marL="2742809" indent="0">
              <a:buNone/>
              <a:defRPr sz="1600" b="1"/>
            </a:lvl7pPr>
            <a:lvl8pPr marL="3199944" indent="0">
              <a:buNone/>
              <a:defRPr sz="1600" b="1"/>
            </a:lvl8pPr>
            <a:lvl9pPr marL="3657078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5" indent="0">
              <a:buNone/>
              <a:defRPr sz="2800"/>
            </a:lvl2pPr>
            <a:lvl3pPr marL="914269" indent="0">
              <a:buNone/>
              <a:defRPr sz="2400"/>
            </a:lvl3pPr>
            <a:lvl4pPr marL="1371404" indent="0">
              <a:buNone/>
              <a:defRPr sz="2000"/>
            </a:lvl4pPr>
            <a:lvl5pPr marL="1828539" indent="0">
              <a:buNone/>
              <a:defRPr sz="2000"/>
            </a:lvl5pPr>
            <a:lvl6pPr marL="2285674" indent="0">
              <a:buNone/>
              <a:defRPr sz="2000"/>
            </a:lvl6pPr>
            <a:lvl7pPr marL="2742809" indent="0">
              <a:buNone/>
              <a:defRPr sz="2000"/>
            </a:lvl7pPr>
            <a:lvl8pPr marL="3199944" indent="0">
              <a:buNone/>
              <a:defRPr sz="2000"/>
            </a:lvl8pPr>
            <a:lvl9pPr marL="365707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5" indent="0">
              <a:buNone/>
              <a:defRPr sz="1200"/>
            </a:lvl2pPr>
            <a:lvl3pPr marL="914269" indent="0">
              <a:buNone/>
              <a:defRPr sz="1000"/>
            </a:lvl3pPr>
            <a:lvl4pPr marL="1371404" indent="0">
              <a:buNone/>
              <a:defRPr sz="900"/>
            </a:lvl4pPr>
            <a:lvl5pPr marL="1828539" indent="0">
              <a:buNone/>
              <a:defRPr sz="900"/>
            </a:lvl5pPr>
            <a:lvl6pPr marL="2285674" indent="0">
              <a:buNone/>
              <a:defRPr sz="900"/>
            </a:lvl6pPr>
            <a:lvl7pPr marL="2742809" indent="0">
              <a:buNone/>
              <a:defRPr sz="900"/>
            </a:lvl7pPr>
            <a:lvl8pPr marL="3199944" indent="0">
              <a:buNone/>
              <a:defRPr sz="900"/>
            </a:lvl8pPr>
            <a:lvl9pPr marL="3657078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DFE14-01BE-4F87-B706-7CFE87124D77}" type="datetimeFigureOut">
              <a:rPr lang="en-US" smtClean="0"/>
              <a:pPr/>
              <a:t>9/16/2010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81A54-3F88-4BD4-A5CA-724BE9FEA7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advClick="0" advTm="10000">
    <p:fade thruBlk="1"/>
  </p:transition>
  <p:txStyles>
    <p:titleStyle>
      <a:lvl1pPr algn="ctr" defTabSz="91426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1" indent="-342851" algn="l" defTabSz="91426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4" indent="-285709" algn="l" defTabSz="91426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7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71" indent="-228567" algn="l" defTabSz="91426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06" indent="-228567" algn="l" defTabSz="91426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1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6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1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6" indent="-228567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4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8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iStock_lightbulbsgard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22174" y="2438400"/>
            <a:ext cx="5969427" cy="4419600"/>
          </a:xfrm>
          <a:prstGeom prst="rect">
            <a:avLst/>
          </a:prstGeom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 rot="5400000">
            <a:off x="2936028" y="-421535"/>
            <a:ext cx="2509838" cy="7162908"/>
            <a:chOff x="353" y="-4016"/>
            <a:chExt cx="4623" cy="11494"/>
          </a:xfrm>
          <a:solidFill>
            <a:schemeClr val="bg1"/>
          </a:solidFill>
          <a:effectLst/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1303" y="370"/>
              <a:ext cx="1296" cy="7108"/>
            </a:xfrm>
            <a:prstGeom prst="rect">
              <a:avLst/>
            </a:prstGeom>
            <a:grpFill/>
            <a:ln w="12700">
              <a:solidFill>
                <a:srgbClr xmlns:mc="http://schemas.openxmlformats.org/markup-compatibility/2006" xmlns:a14="http://schemas.microsoft.com/office/drawing/2010/main" val="FFFFFF" mc:Ignorable=""/>
              </a:solidFill>
              <a:miter lim="800000"/>
              <a:headEnd/>
              <a:tailEnd/>
            </a:ln>
            <a:effectLst/>
          </p:spPr>
          <p:txBody>
            <a:bodyPr vert="vert270" wrap="square" lIns="9144" tIns="91440" rIns="9144" bIns="91440" numCol="1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Arial" pitchFamily="34" charset="0"/>
                  <a:cs typeface="Arial" pitchFamily="34" charset="0"/>
                </a:rPr>
                <a:t>Your roadmap to lower costs</a:t>
              </a:r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3248" y="3932"/>
              <a:ext cx="1728" cy="3546"/>
            </a:xfrm>
            <a:prstGeom prst="rect">
              <a:avLst/>
            </a:prstGeom>
            <a:grpFill/>
            <a:ln w="12700">
              <a:solidFill>
                <a:srgbClr xmlns:mc="http://schemas.openxmlformats.org/markup-compatibility/2006" xmlns:a14="http://schemas.microsoft.com/office/drawing/2010/main" val="FFFFFF" mc:Ignorable=""/>
              </a:solidFill>
              <a:miter lim="800000"/>
              <a:headEnd/>
              <a:tailEnd/>
            </a:ln>
            <a:effectLst/>
          </p:spPr>
          <p:txBody>
            <a:bodyPr vert="vert270" wrap="square" lIns="9144" tIns="91440" rIns="9144" bIns="91440" numCol="1" anchor="ctr" anchorCtr="0" compatLnSpc="1">
              <a:prstTxWarp prst="textNoShape">
                <a:avLst/>
              </a:prstTxWarp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353" y="-4016"/>
              <a:ext cx="1296" cy="11494"/>
            </a:xfrm>
            <a:prstGeom prst="rect">
              <a:avLst/>
            </a:prstGeom>
            <a:grpFill/>
            <a:ln w="12700">
              <a:solidFill>
                <a:srgbClr xmlns:mc="http://schemas.openxmlformats.org/markup-compatibility/2006" xmlns:a14="http://schemas.microsoft.com/office/drawing/2010/main" val="FFFFFF" mc:Ignorable=""/>
              </a:solidFill>
              <a:miter lim="800000"/>
              <a:headEnd/>
              <a:tailEnd/>
            </a:ln>
            <a:effectLst/>
          </p:spPr>
          <p:txBody>
            <a:bodyPr vert="vert270" wrap="square" lIns="9144" tIns="91440" rIns="9144" bIns="91440" numCol="1" anchor="ctr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b="1" dirty="0" smtClean="0">
                  <a:solidFill>
                    <a:srgbClr xmlns:mc="http://schemas.openxmlformats.org/markup-compatibility/2006" xmlns:a14="http://schemas.microsoft.com/office/drawing/2010/main" val="595959" mc:Ignorable=""/>
                  </a:solidFill>
                  <a:latin typeface="Segoe UI" pitchFamily="34" charset="0"/>
                  <a:cs typeface="Arial" pitchFamily="34" charset="0"/>
                </a:rPr>
                <a:t>Microsoft Services</a:t>
              </a:r>
              <a:endParaRPr lang="en-US" sz="240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1" y="5867400"/>
            <a:ext cx="84582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r"/>
            <a:endParaRPr lang="en-US" i="1" dirty="0"/>
          </a:p>
        </p:txBody>
      </p:sp>
      <p:sp>
        <p:nvSpPr>
          <p:cNvPr id="12" name="Rectangle 11"/>
          <p:cNvSpPr/>
          <p:nvPr/>
        </p:nvSpPr>
        <p:spPr>
          <a:xfrm>
            <a:off x="0" y="4191000"/>
            <a:ext cx="2362200" cy="762001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schemeClr val="bg1">
                    <a:lumMod val="95000"/>
                  </a:schemeClr>
                </a:solidFill>
                <a:latin typeface="Segoe UI" pitchFamily="34" charset="0"/>
                <a:cs typeface="Arial" pitchFamily="34" charset="0"/>
              </a:rPr>
              <a:t>Premier Support</a:t>
            </a:r>
            <a:endParaRPr lang="en-US" sz="1600" dirty="0" smtClean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iStock_compass(T9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2910"/>
            <a:ext cx="9144000" cy="5715090"/>
          </a:xfrm>
          <a:prstGeom prst="rect">
            <a:avLst/>
          </a:prstGeom>
        </p:spPr>
      </p:pic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38376" y="1143001"/>
            <a:ext cx="6905625" cy="920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D8D8D8" mc:Ignorable=""/>
          </a:solidFill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22" descr="iStock_lightbulbtulips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4800" y="0"/>
            <a:ext cx="762000" cy="1146372"/>
          </a:xfrm>
          <a:prstGeom prst="rect">
            <a:avLst/>
          </a:prstGeom>
        </p:spPr>
      </p:pic>
      <p:pic>
        <p:nvPicPr>
          <p:cNvPr id="27" name="Picture 26" descr="MS_Services_logo_Gra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1" y="534956"/>
            <a:ext cx="1365056" cy="227045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>
            <a:off x="685800" y="5791200"/>
            <a:ext cx="84582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r"/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722313" y="1558974"/>
            <a:ext cx="7772400" cy="2479626"/>
          </a:xfrm>
          <a:prstGeom prst="rect">
            <a:avLst/>
          </a:prstGeom>
        </p:spPr>
        <p:txBody>
          <a:bodyPr anchor="ctr" anchorCtr="0"/>
          <a:lstStyle/>
          <a:p>
            <a:pPr marL="342851" marR="0" lvl="0" indent="-342851" algn="ctr" defTabSz="9142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Learn more about how Microsoft Services can</a:t>
            </a:r>
          </a:p>
          <a:p>
            <a:pPr marL="342851" marR="0" lvl="0" indent="-342851" algn="ctr" defTabSz="9142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help your company cut costs, innovate,</a:t>
            </a:r>
          </a:p>
          <a:p>
            <a:pPr marL="342851" marR="0" lvl="0" indent="-342851" algn="ctr" defTabSz="9142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increase productivity and optimize IT</a:t>
            </a:r>
          </a:p>
          <a:p>
            <a:pPr marL="342851" marR="0" lvl="0" indent="-342851" algn="ctr" defTabSz="9142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investments.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53218" y="3886200"/>
            <a:ext cx="8693834" cy="1362075"/>
          </a:xfrm>
        </p:spPr>
        <p:txBody>
          <a:bodyPr>
            <a:normAutofit/>
          </a:bodyPr>
          <a:lstStyle/>
          <a:p>
            <a:pPr algn="ctr"/>
            <a:r>
              <a:rPr lang="en-US" sz="3200" u="sng" cap="none" dirty="0" smtClean="0">
                <a:solidFill>
                  <a:schemeClr val="accent1">
                    <a:lumMod val="50000"/>
                  </a:schemeClr>
                </a:solidFill>
              </a:rPr>
              <a:t>www.microsoft.com/services</a:t>
            </a:r>
            <a:endParaRPr lang="en-US" sz="3200" u="sng" cap="none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iStock_compass(T9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2910"/>
            <a:ext cx="9144000" cy="5715090"/>
          </a:xfrm>
          <a:prstGeom prst="rect">
            <a:avLst/>
          </a:prstGeom>
        </p:spPr>
      </p:pic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38376" y="1143001"/>
            <a:ext cx="6905625" cy="920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D8D8D8" mc:Ignorable=""/>
          </a:solidFill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22" descr="iStock_lightbulbtulips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4800" y="0"/>
            <a:ext cx="762000" cy="1146372"/>
          </a:xfrm>
          <a:prstGeom prst="rect">
            <a:avLst/>
          </a:prstGeom>
        </p:spPr>
      </p:pic>
      <p:pic>
        <p:nvPicPr>
          <p:cNvPr id="27" name="Picture 26" descr="MS_Services_logo_Gra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1" y="534956"/>
            <a:ext cx="1365056" cy="227045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685800" y="5791200"/>
            <a:ext cx="84582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Smart Business Through Smart Services</a:t>
            </a:r>
          </a:p>
          <a:p>
            <a:pPr algn="r"/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right solutions for your business – at the right time.</a:t>
            </a:r>
            <a:endParaRPr lang="en-US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Text Placeholder 3"/>
          <p:cNvSpPr txBox="1">
            <a:spLocks/>
          </p:cNvSpPr>
          <p:nvPr/>
        </p:nvSpPr>
        <p:spPr>
          <a:xfrm>
            <a:off x="618978" y="1640056"/>
            <a:ext cx="7781040" cy="441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851" marR="0" lvl="0" indent="-342851" algn="ctr" defTabSz="914269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Our People-Ready business vision is to provide the right technology and supporting services to drive your business – enabling you to:</a:t>
            </a:r>
          </a:p>
          <a:p>
            <a:pPr marL="342851" marR="0" lvl="0" indent="-342851" algn="ctr" defTabSz="914269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8838" marR="0" lvl="1" indent="-282575" algn="l" defTabSz="9142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 2" pitchFamily="18" charset="2"/>
              <a:buChar char="P"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Optimize IT Investments</a:t>
            </a:r>
          </a:p>
          <a:p>
            <a:pPr marL="858838" marR="0" lvl="1" indent="-282575" algn="l" defTabSz="9142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 2" pitchFamily="18" charset="2"/>
              <a:buChar char="P"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ways to improve operations and increase productivity</a:t>
            </a:r>
          </a:p>
          <a:p>
            <a:pPr marL="858838" marR="0" lvl="1" indent="-282575" algn="l" defTabSz="9142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 2" pitchFamily="18" charset="2"/>
              <a:buChar char="P"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Monitor and lower costs</a:t>
            </a:r>
          </a:p>
          <a:p>
            <a:pPr marL="342851" marR="0" lvl="0" indent="-342851" algn="l" defTabSz="9142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851" marR="0" lvl="0" indent="-342851" algn="ctr" defTabSz="9142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000" dirty="0" smtClean="0"/>
          </a:p>
          <a:p>
            <a:pPr marL="342851" marR="0" lvl="0" indent="-342851" algn="ctr" defTabSz="9142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851" marR="0" lvl="0" indent="-342851" algn="ctr" defTabSz="9142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Our objective is to help you do this effectively and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cost-effectively.</a:t>
            </a:r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iStock_compass(T9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2910"/>
            <a:ext cx="9144000" cy="5715090"/>
          </a:xfrm>
          <a:prstGeom prst="rect">
            <a:avLst/>
          </a:prstGeom>
        </p:spPr>
      </p:pic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38376" y="1143001"/>
            <a:ext cx="6905625" cy="920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D8D8D8" mc:Ignorable=""/>
          </a:solidFill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22" descr="iStock_lightbulbtulips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4800" y="0"/>
            <a:ext cx="762000" cy="1146372"/>
          </a:xfrm>
          <a:prstGeom prst="rect">
            <a:avLst/>
          </a:prstGeom>
        </p:spPr>
      </p:pic>
      <p:pic>
        <p:nvPicPr>
          <p:cNvPr id="27" name="Picture 26" descr="MS_Services_logo_Gra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1" y="534956"/>
            <a:ext cx="1365056" cy="227045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685800" y="5791200"/>
            <a:ext cx="84582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r"/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Cost Saving Building Blocks</a:t>
            </a:r>
            <a:endParaRPr lang="en-US" sz="1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9" name="Gerade Verbindung 10"/>
          <p:cNvCxnSpPr/>
          <p:nvPr/>
        </p:nvCxnSpPr>
        <p:spPr bwMode="auto">
          <a:xfrm rot="16200000" flipH="1">
            <a:off x="5388052" y="3467100"/>
            <a:ext cx="2971800" cy="1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Gerade Verbindung 10"/>
          <p:cNvCxnSpPr/>
          <p:nvPr/>
        </p:nvCxnSpPr>
        <p:spPr bwMode="auto">
          <a:xfrm rot="16200000" flipH="1">
            <a:off x="3306902" y="3467100"/>
            <a:ext cx="2971800" cy="1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Gerade Verbindung 10"/>
          <p:cNvCxnSpPr/>
          <p:nvPr/>
        </p:nvCxnSpPr>
        <p:spPr bwMode="auto">
          <a:xfrm rot="16200000" flipH="1">
            <a:off x="1232677" y="3467100"/>
            <a:ext cx="2971800" cy="1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Gerade Verbindung 10"/>
          <p:cNvCxnSpPr/>
          <p:nvPr/>
        </p:nvCxnSpPr>
        <p:spPr bwMode="auto">
          <a:xfrm rot="16200000" flipH="1">
            <a:off x="-824723" y="3467100"/>
            <a:ext cx="2971800" cy="1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diamond" w="med" len="med"/>
          </a:ln>
          <a:effectLst/>
        </p:spPr>
      </p:cxnSp>
      <p:sp>
        <p:nvSpPr>
          <p:cNvPr id="14" name="Rechteck 5"/>
          <p:cNvSpPr/>
          <p:nvPr/>
        </p:nvSpPr>
        <p:spPr bwMode="auto">
          <a:xfrm>
            <a:off x="584946" y="1676400"/>
            <a:ext cx="1828800" cy="9144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noProof="1" smtClean="0">
                <a:solidFill>
                  <a:schemeClr val="bg1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Optimize Your IT Investment</a:t>
            </a:r>
            <a:endParaRPr lang="de-DE" b="1" noProof="1">
              <a:solidFill>
                <a:schemeClr val="bg1"/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5" name="Rechteck 6"/>
          <p:cNvSpPr/>
          <p:nvPr/>
        </p:nvSpPr>
        <p:spPr bwMode="auto">
          <a:xfrm>
            <a:off x="2642376" y="1676400"/>
            <a:ext cx="1828800" cy="9144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noProof="1" smtClean="0">
                <a:solidFill>
                  <a:schemeClr val="bg1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Lower Your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noProof="1" smtClean="0">
                <a:solidFill>
                  <a:schemeClr val="bg1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IT Costs</a:t>
            </a:r>
            <a:endParaRPr lang="de-DE" b="1" noProof="1">
              <a:solidFill>
                <a:schemeClr val="bg1"/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6" name="Rechteck 7"/>
          <p:cNvSpPr/>
          <p:nvPr/>
        </p:nvSpPr>
        <p:spPr bwMode="auto">
          <a:xfrm>
            <a:off x="4716601" y="1676400"/>
            <a:ext cx="1828800" cy="9144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noProof="1" smtClean="0">
                <a:solidFill>
                  <a:schemeClr val="bg1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Lower Your Business Costs</a:t>
            </a:r>
            <a:endParaRPr lang="de-DE" b="1" noProof="1">
              <a:solidFill>
                <a:schemeClr val="bg1"/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7" name="Rechteck 8"/>
          <p:cNvSpPr/>
          <p:nvPr/>
        </p:nvSpPr>
        <p:spPr bwMode="auto">
          <a:xfrm>
            <a:off x="6797751" y="1676400"/>
            <a:ext cx="1828800" cy="9144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noProof="1" smtClean="0">
                <a:solidFill>
                  <a:schemeClr val="bg1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Optimize Your Cash Flow</a:t>
            </a:r>
            <a:endParaRPr lang="de-DE" b="1" noProof="1">
              <a:solidFill>
                <a:schemeClr val="bg1"/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Rechteck 14"/>
          <p:cNvSpPr/>
          <p:nvPr/>
        </p:nvSpPr>
        <p:spPr bwMode="auto">
          <a:xfrm>
            <a:off x="2844159" y="3462338"/>
            <a:ext cx="1474617" cy="500062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FF6600" mc:Ignorable="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 noProof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Accelerate Deployment and Adoption</a:t>
            </a:r>
            <a:endParaRPr lang="de-DE" sz="1000" b="1" noProof="1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9" name="Rechteck 19"/>
          <p:cNvSpPr/>
          <p:nvPr/>
        </p:nvSpPr>
        <p:spPr bwMode="auto">
          <a:xfrm>
            <a:off x="2844159" y="2819400"/>
            <a:ext cx="1474617" cy="500062"/>
          </a:xfrm>
          <a:prstGeom prst="rect">
            <a:avLst/>
          </a:prstGeom>
          <a:gradFill flip="none" rotWithShape="1">
            <a:gsLst>
              <a:gs pos="0">
                <a:srgbClr xmlns:mc="http://schemas.openxmlformats.org/markup-compatibility/2006" xmlns:a14="http://schemas.microsoft.com/office/drawing/2010/main" val="800080" mc:Ignorable="">
                  <a:shade val="30000"/>
                  <a:satMod val="115000"/>
                </a:srgbClr>
              </a:gs>
              <a:gs pos="50000">
                <a:srgbClr xmlns:mc="http://schemas.openxmlformats.org/markup-compatibility/2006" xmlns:a14="http://schemas.microsoft.com/office/drawing/2010/main" val="800080" mc:Ignorable="">
                  <a:shade val="67500"/>
                  <a:satMod val="115000"/>
                </a:srgbClr>
              </a:gs>
              <a:gs pos="100000">
                <a:srgbClr xmlns:mc="http://schemas.openxmlformats.org/markup-compatibility/2006" xmlns:a14="http://schemas.microsoft.com/office/drawing/2010/main" val="800080" mc:Ignorable="">
                  <a:shade val="100000"/>
                  <a:satMod val="115000"/>
                </a:srgbClr>
              </a:gs>
            </a:gsLst>
            <a:lin ang="16200000" scaled="1"/>
            <a:tileRect/>
          </a:gra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 noProof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Server Consolidation</a:t>
            </a:r>
            <a:endParaRPr lang="de-DE" sz="1000" b="1" noProof="1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0" name="Rechteck 23"/>
          <p:cNvSpPr/>
          <p:nvPr/>
        </p:nvSpPr>
        <p:spPr bwMode="auto">
          <a:xfrm>
            <a:off x="4952409" y="2819400"/>
            <a:ext cx="1474617" cy="500062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 noProof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Lower Communication Costs</a:t>
            </a:r>
            <a:endParaRPr lang="de-DE" sz="1000" b="1" noProof="1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1" name="Rechteck 24"/>
          <p:cNvSpPr/>
          <p:nvPr/>
        </p:nvSpPr>
        <p:spPr bwMode="auto">
          <a:xfrm>
            <a:off x="4952409" y="3462338"/>
            <a:ext cx="1474617" cy="500063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 noProof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Lower Travel Costs</a:t>
            </a:r>
            <a:endParaRPr lang="de-DE" sz="1000" b="1" noProof="1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2" name="Rechteck 27"/>
          <p:cNvSpPr/>
          <p:nvPr/>
        </p:nvSpPr>
        <p:spPr bwMode="auto">
          <a:xfrm>
            <a:off x="6985776" y="2819400"/>
            <a:ext cx="1474617" cy="500062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 noProof="1">
                <a:solidFill>
                  <a:schemeClr val="accent5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Innovative </a:t>
            </a:r>
            <a:r>
              <a:rPr lang="de-DE" sz="1000" b="1" noProof="1" smtClean="0">
                <a:solidFill>
                  <a:schemeClr val="accent5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Financing Solutions </a:t>
            </a:r>
            <a:endParaRPr lang="de-DE" sz="1000" b="1" noProof="1">
              <a:solidFill>
                <a:schemeClr val="accent5"/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4" name="Rechteck 37"/>
          <p:cNvSpPr/>
          <p:nvPr/>
        </p:nvSpPr>
        <p:spPr bwMode="auto">
          <a:xfrm>
            <a:off x="786759" y="2819400"/>
            <a:ext cx="1474617" cy="500062"/>
          </a:xfrm>
          <a:prstGeom prst="rect">
            <a:avLst/>
          </a:prstGeom>
          <a:solidFill>
            <a:schemeClr val="tx2">
              <a:lumMod val="75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 noProof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Increase Individual Productivity and Team Collaboration</a:t>
            </a:r>
            <a:endParaRPr lang="de-DE" sz="1000" b="1" noProof="1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8" name="Rechteck 45"/>
          <p:cNvSpPr/>
          <p:nvPr/>
        </p:nvSpPr>
        <p:spPr bwMode="auto">
          <a:xfrm>
            <a:off x="786759" y="3462338"/>
            <a:ext cx="1474617" cy="5000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800000" mc:Ignorable="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 noProof="1" smtClean="0">
                <a:solidFill>
                  <a:schemeClr val="bg1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Improve Business Outcomes</a:t>
            </a:r>
            <a:endParaRPr lang="de-DE" sz="1000" b="1" noProof="1">
              <a:solidFill>
                <a:schemeClr val="bg1"/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9" name="Rechteck 31"/>
          <p:cNvSpPr/>
          <p:nvPr/>
        </p:nvSpPr>
        <p:spPr bwMode="auto">
          <a:xfrm>
            <a:off x="4952409" y="4145858"/>
            <a:ext cx="1474617" cy="500063"/>
          </a:xfrm>
          <a:prstGeom prst="rect">
            <a:avLst/>
          </a:prstGeom>
          <a:gradFill flip="none" rotWithShape="1">
            <a:gsLst>
              <a:gs pos="0">
                <a:srgbClr xmlns:mc="http://schemas.openxmlformats.org/markup-compatibility/2006" xmlns:a14="http://schemas.microsoft.com/office/drawing/2010/main" val="800080" mc:Ignorable="">
                  <a:shade val="30000"/>
                  <a:satMod val="115000"/>
                </a:srgbClr>
              </a:gs>
              <a:gs pos="50000">
                <a:srgbClr xmlns:mc="http://schemas.openxmlformats.org/markup-compatibility/2006" xmlns:a14="http://schemas.microsoft.com/office/drawing/2010/main" val="800080" mc:Ignorable="">
                  <a:shade val="67500"/>
                  <a:satMod val="115000"/>
                </a:srgbClr>
              </a:gs>
              <a:gs pos="100000">
                <a:srgbClr xmlns:mc="http://schemas.openxmlformats.org/markup-compatibility/2006" xmlns:a14="http://schemas.microsoft.com/office/drawing/2010/main" val="800080" mc:Ignorable="">
                  <a:shade val="100000"/>
                  <a:satMod val="115000"/>
                </a:srgbClr>
              </a:gs>
            </a:gsLst>
            <a:lin ang="16200000" scaled="1"/>
            <a:tileRect/>
          </a:gra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 noProof="1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Lower Energy Costs, Carbon Emissions</a:t>
            </a:r>
            <a:endParaRPr lang="de-DE" sz="1000" b="1" noProof="1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0" name="Rechteck 31"/>
          <p:cNvSpPr/>
          <p:nvPr/>
        </p:nvSpPr>
        <p:spPr bwMode="auto">
          <a:xfrm>
            <a:off x="786759" y="4145858"/>
            <a:ext cx="1474617" cy="50006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 noProof="1" smtClean="0">
                <a:solidFill>
                  <a:srgbClr xmlns:mc="http://schemas.openxmlformats.org/markup-compatibility/2006" xmlns:a14="http://schemas.microsoft.com/office/drawing/2010/main" val="000000" mc:Ignorable="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Reduce Infrastructure Risks</a:t>
            </a:r>
            <a:endParaRPr lang="de-DE" sz="1000" b="1" noProof="1">
              <a:solidFill>
                <a:srgbClr xmlns:mc="http://schemas.openxmlformats.org/markup-compatibility/2006" xmlns:a14="http://schemas.microsoft.com/office/drawing/2010/main" val="000000" mc:Ignorable=""/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1" name="Rechteck 31"/>
          <p:cNvSpPr/>
          <p:nvPr/>
        </p:nvSpPr>
        <p:spPr bwMode="auto">
          <a:xfrm>
            <a:off x="2718576" y="4876800"/>
            <a:ext cx="4191000" cy="500063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 noProof="1" smtClean="0">
                <a:solidFill>
                  <a:srgbClr xmlns:mc="http://schemas.openxmlformats.org/markup-compatibility/2006" xmlns:a14="http://schemas.microsoft.com/office/drawing/2010/main" val="000000" mc:Ignorable="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Increase IT Staff Productivity</a:t>
            </a:r>
            <a:endParaRPr lang="de-DE" sz="1000" b="1" noProof="1">
              <a:solidFill>
                <a:srgbClr xmlns:mc="http://schemas.openxmlformats.org/markup-compatibility/2006" xmlns:a14="http://schemas.microsoft.com/office/drawing/2010/main" val="000000" mc:Ignorable=""/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3" name="Rechteck 31"/>
          <p:cNvSpPr/>
          <p:nvPr/>
        </p:nvSpPr>
        <p:spPr bwMode="auto">
          <a:xfrm>
            <a:off x="6985776" y="3462338"/>
            <a:ext cx="1474617" cy="500063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800000" mc:Ignorable="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lIns="72000" tIns="36000" rIns="72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000" b="1" noProof="1" smtClean="0">
                <a:solidFill>
                  <a:schemeClr val="bg1"/>
                </a:solidFill>
                <a:effectLst>
                  <a:outerShdw blurRad="38100" dist="38100" dir="2700000" algn="tl">
                    <a:srgbClr xmlns:mc="http://schemas.openxmlformats.org/markup-compatibility/2006" xmlns:a14="http://schemas.microsoft.com/office/drawing/2010/main" val="000000" mc:Ignorable="">
                      <a:alpha val="43137"/>
                    </a:srgbClr>
                  </a:outerShdw>
                </a:effectLst>
                <a:latin typeface="+mn-lt"/>
              </a:rPr>
              <a:t>Free up capital for investment in innovation</a:t>
            </a:r>
            <a:endParaRPr lang="de-DE" sz="1000" b="1" noProof="1">
              <a:solidFill>
                <a:schemeClr val="bg1"/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+mn-lt"/>
            </a:endParaRPr>
          </a:p>
        </p:txBody>
      </p:sp>
      <p:grpSp>
        <p:nvGrpSpPr>
          <p:cNvPr id="34" name="Group 99"/>
          <p:cNvGrpSpPr/>
          <p:nvPr/>
        </p:nvGrpSpPr>
        <p:grpSpPr>
          <a:xfrm>
            <a:off x="304800" y="5791200"/>
            <a:ext cx="3192448" cy="609600"/>
            <a:chOff x="6332551" y="5943600"/>
            <a:chExt cx="2659048" cy="838200"/>
          </a:xfrm>
        </p:grpSpPr>
        <p:grpSp>
          <p:nvGrpSpPr>
            <p:cNvPr id="35" name="Group 38"/>
            <p:cNvGrpSpPr/>
            <p:nvPr/>
          </p:nvGrpSpPr>
          <p:grpSpPr>
            <a:xfrm>
              <a:off x="8173133" y="5995988"/>
              <a:ext cx="818466" cy="746112"/>
              <a:chOff x="4296954" y="11318597"/>
              <a:chExt cx="818466" cy="746112"/>
            </a:xfrm>
          </p:grpSpPr>
          <p:pic>
            <p:nvPicPr>
              <p:cNvPr id="51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296954" y="11318597"/>
                <a:ext cx="818466" cy="7461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52" name="Picture 3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4360422" y="11370984"/>
                <a:ext cx="664013" cy="1329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grpSp>
          <p:nvGrpSpPr>
            <p:cNvPr id="36" name="Group 58"/>
            <p:cNvGrpSpPr/>
            <p:nvPr/>
          </p:nvGrpSpPr>
          <p:grpSpPr>
            <a:xfrm>
              <a:off x="6629400" y="5943600"/>
              <a:ext cx="1219200" cy="230832"/>
              <a:chOff x="6629400" y="5943600"/>
              <a:chExt cx="1219200" cy="230832"/>
            </a:xfrm>
          </p:grpSpPr>
          <p:sp>
            <p:nvSpPr>
              <p:cNvPr id="49" name="Flowchart: Process 48"/>
              <p:cNvSpPr/>
              <p:nvPr/>
            </p:nvSpPr>
            <p:spPr>
              <a:xfrm>
                <a:off x="7772400" y="6022032"/>
                <a:ext cx="76200" cy="76200"/>
              </a:xfrm>
              <a:prstGeom prst="flowChartProcess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6629400" y="5943600"/>
                <a:ext cx="1143000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9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Premier Support</a:t>
                </a:r>
                <a:endParaRPr lang="en-US" sz="9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7" name="Group 59"/>
            <p:cNvGrpSpPr/>
            <p:nvPr/>
          </p:nvGrpSpPr>
          <p:grpSpPr>
            <a:xfrm>
              <a:off x="6332551" y="6096000"/>
              <a:ext cx="1516049" cy="230832"/>
              <a:chOff x="6332551" y="6096000"/>
              <a:chExt cx="1516049" cy="230832"/>
            </a:xfrm>
          </p:grpSpPr>
          <p:sp>
            <p:nvSpPr>
              <p:cNvPr id="47" name="Flowchart: Process 46"/>
              <p:cNvSpPr/>
              <p:nvPr/>
            </p:nvSpPr>
            <p:spPr>
              <a:xfrm>
                <a:off x="7772400" y="6174432"/>
                <a:ext cx="76200" cy="76200"/>
              </a:xfrm>
              <a:prstGeom prst="flowChartProcess">
                <a:avLst/>
              </a:prstGeom>
              <a:solidFill>
                <a:srgbClr xmlns:mc="http://schemas.openxmlformats.org/markup-compatibility/2006" xmlns:a14="http://schemas.microsoft.com/office/drawing/2010/main" val="800000" mc:Ignorable="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6332551" y="6096000"/>
                <a:ext cx="1439849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9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Platform Rationalization</a:t>
                </a:r>
                <a:endParaRPr lang="en-US" sz="9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8" name="Group 60"/>
            <p:cNvGrpSpPr/>
            <p:nvPr/>
          </p:nvGrpSpPr>
          <p:grpSpPr>
            <a:xfrm>
              <a:off x="6332551" y="6248400"/>
              <a:ext cx="1516049" cy="230832"/>
              <a:chOff x="6332551" y="6248400"/>
              <a:chExt cx="1516049" cy="230832"/>
            </a:xfrm>
          </p:grpSpPr>
          <p:sp>
            <p:nvSpPr>
              <p:cNvPr id="45" name="Flowchart: Process 44"/>
              <p:cNvSpPr/>
              <p:nvPr/>
            </p:nvSpPr>
            <p:spPr>
              <a:xfrm>
                <a:off x="7772400" y="6326832"/>
                <a:ext cx="76200" cy="76200"/>
              </a:xfrm>
              <a:prstGeom prst="flowChartProcess">
                <a:avLst/>
              </a:prstGeom>
              <a:solidFill>
                <a:schemeClr val="tx2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6332551" y="6248400"/>
                <a:ext cx="1439849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9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Unified Communications</a:t>
                </a:r>
                <a:endParaRPr lang="en-US" sz="9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39" name="Group 61"/>
            <p:cNvGrpSpPr/>
            <p:nvPr/>
          </p:nvGrpSpPr>
          <p:grpSpPr>
            <a:xfrm>
              <a:off x="6477000" y="6400800"/>
              <a:ext cx="1371600" cy="228600"/>
              <a:chOff x="6477000" y="6400800"/>
              <a:chExt cx="1371600" cy="228600"/>
            </a:xfrm>
          </p:grpSpPr>
          <p:sp>
            <p:nvSpPr>
              <p:cNvPr id="43" name="Flowchart: Process 42"/>
              <p:cNvSpPr/>
              <p:nvPr/>
            </p:nvSpPr>
            <p:spPr>
              <a:xfrm>
                <a:off x="7772400" y="6479232"/>
                <a:ext cx="76200" cy="76200"/>
              </a:xfrm>
              <a:prstGeom prst="flowChartProcess">
                <a:avLst/>
              </a:prstGeom>
              <a:solidFill>
                <a:srgbClr xmlns:mc="http://schemas.openxmlformats.org/markup-compatibility/2006" xmlns:a14="http://schemas.microsoft.com/office/drawing/2010/main" val="FF6600" mc:Ignorable="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6477000" y="6400800"/>
                <a:ext cx="1295400" cy="228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9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DOVO</a:t>
                </a:r>
                <a:endParaRPr lang="en-US" sz="9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p:grpSp>
        <p:grpSp>
          <p:nvGrpSpPr>
            <p:cNvPr id="40" name="Group 62"/>
            <p:cNvGrpSpPr/>
            <p:nvPr/>
          </p:nvGrpSpPr>
          <p:grpSpPr>
            <a:xfrm>
              <a:off x="6477000" y="6553200"/>
              <a:ext cx="1371600" cy="228600"/>
              <a:chOff x="6477000" y="6553200"/>
              <a:chExt cx="1371600" cy="228600"/>
            </a:xfrm>
          </p:grpSpPr>
          <p:sp>
            <p:nvSpPr>
              <p:cNvPr id="41" name="Flowchart: Process 40"/>
              <p:cNvSpPr/>
              <p:nvPr/>
            </p:nvSpPr>
            <p:spPr>
              <a:xfrm>
                <a:off x="7772400" y="6631632"/>
                <a:ext cx="76200" cy="76200"/>
              </a:xfrm>
              <a:prstGeom prst="flowChartProcess">
                <a:avLst/>
              </a:prstGeom>
              <a:solidFill>
                <a:srgbClr xmlns:mc="http://schemas.openxmlformats.org/markup-compatibility/2006" xmlns:a14="http://schemas.microsoft.com/office/drawing/2010/main" val="800080" mc:Ignorable="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6477000" y="6553200"/>
                <a:ext cx="1295400" cy="2286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sz="9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SVAM</a:t>
                </a:r>
                <a:endParaRPr lang="en-US" sz="9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p:grpSp>
      </p:grpSp>
    </p:spTree>
  </p:cSld>
  <p:clrMapOvr>
    <a:masterClrMapping/>
  </p:clrMapOvr>
  <p:transition xmlns:p14="http://schemas.microsoft.com/office/powerpoint/2010/main" advClick="0" advTm="10000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iStock_compass(T9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2910"/>
            <a:ext cx="9144000" cy="5715090"/>
          </a:xfrm>
          <a:prstGeom prst="rect">
            <a:avLst/>
          </a:prstGeom>
        </p:spPr>
      </p:pic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38376" y="1143001"/>
            <a:ext cx="6905625" cy="920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D8D8D8" mc:Ignorable=""/>
          </a:solidFill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22" descr="iStock_lightbulbtulips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4800" y="0"/>
            <a:ext cx="762000" cy="1146372"/>
          </a:xfrm>
          <a:prstGeom prst="rect">
            <a:avLst/>
          </a:prstGeom>
        </p:spPr>
      </p:pic>
      <p:pic>
        <p:nvPicPr>
          <p:cNvPr id="27" name="Picture 26" descr="MS_Services_logo_Gra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1" y="534956"/>
            <a:ext cx="1365056" cy="227045"/>
          </a:xfrm>
          <a:prstGeom prst="rect">
            <a:avLst/>
          </a:prstGeom>
        </p:spPr>
      </p:pic>
      <p:sp>
        <p:nvSpPr>
          <p:cNvPr id="53" name="Title 1"/>
          <p:cNvSpPr>
            <a:spLocks noGrp="1"/>
          </p:cNvSpPr>
          <p:nvPr>
            <p:ph type="title"/>
          </p:nvPr>
        </p:nvSpPr>
        <p:spPr>
          <a:xfrm>
            <a:off x="62611" y="4343400"/>
            <a:ext cx="9081389" cy="1087913"/>
          </a:xfrm>
        </p:spPr>
        <p:txBody>
          <a:bodyPr/>
          <a:lstStyle/>
          <a:p>
            <a:pPr algn="ctr"/>
            <a:r>
              <a:rPr lang="en-US" sz="6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Optimize IT Investments</a:t>
            </a:r>
            <a:endParaRPr lang="en-US" sz="6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4" name="Picture 53" descr="Jeff_handshak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371600" y="685800"/>
            <a:ext cx="6455857" cy="4519100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>
            <a:off x="685800" y="5791200"/>
            <a:ext cx="84582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r"/>
            <a:endParaRPr lang="en-US" sz="1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iStock_compass(T9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2910"/>
            <a:ext cx="9144000" cy="5715090"/>
          </a:xfrm>
          <a:prstGeom prst="rect">
            <a:avLst/>
          </a:prstGeom>
        </p:spPr>
      </p:pic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38376" y="1143001"/>
            <a:ext cx="6905625" cy="920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D8D8D8" mc:Ignorable=""/>
          </a:solidFill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22" descr="iStock_lightbulbtulips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4800" y="0"/>
            <a:ext cx="762000" cy="1146372"/>
          </a:xfrm>
          <a:prstGeom prst="rect">
            <a:avLst/>
          </a:prstGeom>
        </p:spPr>
      </p:pic>
      <p:pic>
        <p:nvPicPr>
          <p:cNvPr id="27" name="Picture 26" descr="MS_Services_logo_Gra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1" y="534956"/>
            <a:ext cx="1365056" cy="227045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>
            <a:off x="685800" y="5791200"/>
            <a:ext cx="84582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David Hogarth, Senior IT Manager, </a:t>
            </a:r>
          </a:p>
          <a:p>
            <a:pPr algn="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The University of Queensland Information Technology Services</a:t>
            </a:r>
            <a:endParaRPr lang="en-US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2581" y="2090577"/>
            <a:ext cx="8482819" cy="255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r>
              <a:rPr lang="en-US" sz="3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“</a:t>
            </a:r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Premier Support helps us improve our system designs, which directly translates into better operational efficiency and manageability.” </a:t>
            </a:r>
          </a:p>
          <a:p>
            <a:pPr eaLnBrk="0" hangingPunct="0">
              <a:lnSpc>
                <a:spcPct val="85000"/>
              </a:lnSpc>
              <a:spcBef>
                <a:spcPct val="20000"/>
              </a:spcBef>
            </a:pPr>
            <a:endParaRPr lang="en-US" sz="3600" i="1" dirty="0" smtClean="0">
              <a:solidFill>
                <a:srgbClr xmlns:mc="http://schemas.openxmlformats.org/markup-compatibility/2006" xmlns:a14="http://schemas.microsoft.com/office/drawing/2010/main" val="000000" mc:Ignorable=""/>
              </a:solidFill>
              <a:effectLst>
                <a:outerShdw blurRad="38100" dist="38100" dir="2700000" algn="tl">
                  <a:srgbClr xmlns:mc="http://schemas.openxmlformats.org/markup-compatibility/2006" xmlns:a14="http://schemas.microsoft.com/office/drawing/2010/main" val="000000" mc:Ignorable="">
                    <a:alpha val="43137"/>
                  </a:srgbClr>
                </a:outerShdw>
              </a:effectLst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iStock_compass(T9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2910"/>
            <a:ext cx="9144000" cy="5715090"/>
          </a:xfrm>
          <a:prstGeom prst="rect">
            <a:avLst/>
          </a:prstGeom>
        </p:spPr>
      </p:pic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38376" y="1143001"/>
            <a:ext cx="6905625" cy="920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D8D8D8" mc:Ignorable=""/>
          </a:solidFill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22" descr="iStock_lightbulbtulips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4800" y="0"/>
            <a:ext cx="762000" cy="1146372"/>
          </a:xfrm>
          <a:prstGeom prst="rect">
            <a:avLst/>
          </a:prstGeom>
        </p:spPr>
      </p:pic>
      <p:pic>
        <p:nvPicPr>
          <p:cNvPr id="27" name="Picture 26" descr="MS_Services_logo_Gra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1" y="534956"/>
            <a:ext cx="1365056" cy="227045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>
            <a:off x="685800" y="5791200"/>
            <a:ext cx="84582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r"/>
            <a:endParaRPr lang="en-US" sz="1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8136" y="4343400"/>
            <a:ext cx="9081389" cy="1087913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pPr marL="0" marR="0" lvl="0" indent="0" algn="ctr" defTabSz="91426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Help Increase Productivity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" name="Picture 10" descr="Maggie_runner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66800" y="1685339"/>
            <a:ext cx="6858000" cy="3429000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advClick="0" advTm="10000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iStock_compass(T9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2910"/>
            <a:ext cx="9144000" cy="5715090"/>
          </a:xfrm>
          <a:prstGeom prst="rect">
            <a:avLst/>
          </a:prstGeom>
        </p:spPr>
      </p:pic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38376" y="1143001"/>
            <a:ext cx="6905625" cy="920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D8D8D8" mc:Ignorable=""/>
          </a:solidFill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22" descr="iStock_lightbulbtulips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4800" y="0"/>
            <a:ext cx="762000" cy="1146372"/>
          </a:xfrm>
          <a:prstGeom prst="rect">
            <a:avLst/>
          </a:prstGeom>
        </p:spPr>
      </p:pic>
      <p:pic>
        <p:nvPicPr>
          <p:cNvPr id="27" name="Picture 26" descr="MS_Services_logo_Gra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1" y="534956"/>
            <a:ext cx="1365056" cy="227045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>
            <a:off x="685800" y="5791200"/>
            <a:ext cx="84582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Nathan Pilgrim, Director of ICT</a:t>
            </a:r>
          </a:p>
          <a:p>
            <a:pPr algn="r"/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Brisbane Girls Grammar School</a:t>
            </a:r>
          </a:p>
        </p:txBody>
      </p:sp>
      <p:sp>
        <p:nvSpPr>
          <p:cNvPr id="8" name="Rectangle 7"/>
          <p:cNvSpPr/>
          <p:nvPr/>
        </p:nvSpPr>
        <p:spPr>
          <a:xfrm>
            <a:off x="708074" y="1905000"/>
            <a:ext cx="813112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“…Support is a tremendous aid to our IT team, providing us with the advice and tools to better plan projects, quickly solve problems, and stay informed.” </a:t>
            </a:r>
          </a:p>
          <a:p>
            <a:endParaRPr lang="en-US" sz="2800" i="1" dirty="0" smtClean="0">
              <a:solidFill>
                <a:srgbClr xmlns:mc="http://schemas.openxmlformats.org/markup-compatibility/2006" xmlns:a14="http://schemas.microsoft.com/office/drawing/2010/main" val="000000" mc:Ignorable=""/>
              </a:solidFill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iStock_compass(T9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2910"/>
            <a:ext cx="9144000" cy="5715090"/>
          </a:xfrm>
          <a:prstGeom prst="rect">
            <a:avLst/>
          </a:prstGeom>
        </p:spPr>
      </p:pic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38376" y="1143001"/>
            <a:ext cx="6905625" cy="920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D8D8D8" mc:Ignorable=""/>
          </a:solidFill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22" descr="iStock_lightbulbtulips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4800" y="0"/>
            <a:ext cx="762000" cy="1146372"/>
          </a:xfrm>
          <a:prstGeom prst="rect">
            <a:avLst/>
          </a:prstGeom>
        </p:spPr>
      </p:pic>
      <p:pic>
        <p:nvPicPr>
          <p:cNvPr id="27" name="Picture 26" descr="MS_Services_logo_Gra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1" y="534956"/>
            <a:ext cx="1365056" cy="227045"/>
          </a:xfrm>
          <a:prstGeom prst="rect">
            <a:avLst/>
          </a:prstGeom>
        </p:spPr>
      </p:pic>
      <p:sp>
        <p:nvSpPr>
          <p:cNvPr id="53" name="Title 1"/>
          <p:cNvSpPr>
            <a:spLocks noGrp="1"/>
          </p:cNvSpPr>
          <p:nvPr>
            <p:ph type="title"/>
          </p:nvPr>
        </p:nvSpPr>
        <p:spPr>
          <a:xfrm>
            <a:off x="62611" y="4343400"/>
            <a:ext cx="9081389" cy="1087913"/>
          </a:xfrm>
        </p:spPr>
        <p:txBody>
          <a:bodyPr/>
          <a:lstStyle/>
          <a:p>
            <a:pPr algn="ctr"/>
            <a:r>
              <a:rPr lang="en-US" sz="6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Innovate and Integrate</a:t>
            </a:r>
            <a:endParaRPr lang="en-US" sz="6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4" name="Picture 53" descr="Jeff_handshak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371600" y="685800"/>
            <a:ext cx="6455857" cy="4519100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>
            <a:off x="685800" y="5791200"/>
            <a:ext cx="84582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r"/>
            <a:endParaRPr lang="en-US" sz="1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iStock_compass(T9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42910"/>
            <a:ext cx="9144000" cy="5715090"/>
          </a:xfrm>
          <a:prstGeom prst="rect">
            <a:avLst/>
          </a:prstGeom>
        </p:spPr>
      </p:pic>
      <p:sp>
        <p:nvSpPr>
          <p:cNvPr id="25" name="Rectangle 2"/>
          <p:cNvSpPr>
            <a:spLocks noChangeArrowheads="1"/>
          </p:cNvSpPr>
          <p:nvPr/>
        </p:nvSpPr>
        <p:spPr bwMode="auto">
          <a:xfrm>
            <a:off x="2238376" y="1143001"/>
            <a:ext cx="6905625" cy="92075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D8D8D8" mc:Ignorable=""/>
          </a:solidFill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" name="Picture 22" descr="iStock_lightbulbtulips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4800" y="0"/>
            <a:ext cx="762000" cy="1146372"/>
          </a:xfrm>
          <a:prstGeom prst="rect">
            <a:avLst/>
          </a:prstGeom>
        </p:spPr>
      </p:pic>
      <p:pic>
        <p:nvPicPr>
          <p:cNvPr id="27" name="Picture 26" descr="MS_Services_logo_Gray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1001" y="534956"/>
            <a:ext cx="1365056" cy="227045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>
            <a:off x="685800" y="5791200"/>
            <a:ext cx="8458200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7" tIns="45713" rIns="91427" bIns="45713" rtlCol="0" anchor="ctr"/>
          <a:lstStyle/>
          <a:p>
            <a:pPr algn="r"/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Moshe </a:t>
            </a:r>
            <a:r>
              <a:rPr lang="en-US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Belker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, WIN System Team Leader</a:t>
            </a:r>
          </a:p>
          <a:p>
            <a:pPr algn="r"/>
            <a:r>
              <a:rPr 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Clalit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 Health Services</a:t>
            </a:r>
          </a:p>
        </p:txBody>
      </p:sp>
      <p:sp>
        <p:nvSpPr>
          <p:cNvPr id="8" name="Rectangle 7"/>
          <p:cNvSpPr/>
          <p:nvPr/>
        </p:nvSpPr>
        <p:spPr>
          <a:xfrm>
            <a:off x="631874" y="1752600"/>
            <a:ext cx="813112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egoe UI" pitchFamily="34" charset="0"/>
                <a:cs typeface="Segoe UI" pitchFamily="34" charset="0"/>
              </a:rPr>
              <a:t>“… We’ve been able to switch to a more proactive way of working…. We’re no longer engaged in ‘putting out fires.’ Instead we work in a way that’s much more positive, efficient, and economical.”</a:t>
            </a:r>
          </a:p>
          <a:p>
            <a:endParaRPr lang="en-US" sz="2800" i="1" dirty="0" smtClean="0">
              <a:solidFill>
                <a:srgbClr xmlns:mc="http://schemas.openxmlformats.org/markup-compatibility/2006" xmlns:a14="http://schemas.microsoft.com/office/drawing/2010/main" val="000000" mc:Ignorable=""/>
              </a:solidFill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advClick="0" advTm="10000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92B5954117A047903FA5046B2C0C11" ma:contentTypeVersion="0" ma:contentTypeDescription="Create a new document." ma:contentTypeScope="" ma:versionID="1830242f9d1ac233ca4e58bcd7a2bee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F37D2E-638B-4B1A-9740-F101287AD952}"/>
</file>

<file path=customXml/itemProps2.xml><?xml version="1.0" encoding="utf-8"?>
<ds:datastoreItem xmlns:ds="http://schemas.openxmlformats.org/officeDocument/2006/customXml" ds:itemID="{E0F1D0E6-7A97-4262-8BA6-DBE4EB92DAC7}"/>
</file>

<file path=customXml/itemProps3.xml><?xml version="1.0" encoding="utf-8"?>
<ds:datastoreItem xmlns:ds="http://schemas.openxmlformats.org/officeDocument/2006/customXml" ds:itemID="{A0D30CF5-26DC-45C5-9016-20B65B29AAB1}"/>
</file>

<file path=docProps/app.xml><?xml version="1.0" encoding="utf-8"?>
<Properties xmlns="http://schemas.openxmlformats.org/officeDocument/2006/extended-properties" xmlns:vt="http://schemas.openxmlformats.org/officeDocument/2006/docPropsVTypes">
  <TotalTime>12092</TotalTime>
  <Words>314</Words>
  <Application>Microsoft Office PowerPoint</Application>
  <PresentationFormat>On-screen Show (4:3)</PresentationFormat>
  <Paragraphs>63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Optimize IT Investments</vt:lpstr>
      <vt:lpstr>PowerPoint Presentation</vt:lpstr>
      <vt:lpstr>PowerPoint Presentation</vt:lpstr>
      <vt:lpstr>PowerPoint Presentation</vt:lpstr>
      <vt:lpstr>Innovate and Integrate</vt:lpstr>
      <vt:lpstr>PowerPoint Presentation</vt:lpstr>
      <vt:lpstr>www.microsoft.com/services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Brandon Thomas</dc:creator>
  <cp:lastModifiedBy>Lauren Parker</cp:lastModifiedBy>
  <cp:revision>351</cp:revision>
  <dcterms:created xsi:type="dcterms:W3CDTF">2009-04-09T21:32:53Z</dcterms:created>
  <dcterms:modified xsi:type="dcterms:W3CDTF">2010-09-16T18:03:06Z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0x0101001F92B5954117A047903FA5046B2C0C11</vt:lpwstr>
  </property>
</Properties>
</file>