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66" r:id="rId4"/>
    <p:sldId id="267" r:id="rId5"/>
    <p:sldId id="269" r:id="rId6"/>
    <p:sldId id="271" r:id="rId7"/>
    <p:sldId id="276" r:id="rId8"/>
    <p:sldId id="270" r:id="rId9"/>
    <p:sldId id="277" r:id="rId10"/>
    <p:sldId id="274" r:id="rId11"/>
    <p:sldId id="272" r:id="rId12"/>
    <p:sldId id="273" r:id="rId13"/>
    <p:sldId id="263" r:id="rId14"/>
    <p:sldId id="265" r:id="rId15"/>
    <p:sldId id="264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4D4D4D"/>
    <a:srgbClr val="F0AD28"/>
    <a:srgbClr val="DDDDDD"/>
    <a:srgbClr val="C0C0C0"/>
    <a:srgbClr val="FF0003"/>
    <a:srgbClr val="404040"/>
    <a:srgbClr val="FF64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559" autoAdjust="0"/>
    <p:restoredTop sz="94627" autoAdjust="0"/>
  </p:normalViewPr>
  <p:slideViewPr>
    <p:cSldViewPr>
      <p:cViewPr>
        <p:scale>
          <a:sx n="75" d="100"/>
          <a:sy n="75" d="100"/>
        </p:scale>
        <p:origin x="-1056" y="-804"/>
      </p:cViewPr>
      <p:guideLst>
        <p:guide orient="horz" pos="864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Click to edit Master text styles</a:t>
            </a:r>
          </a:p>
          <a:p>
            <a:pPr lvl="1"/>
            <a:r>
              <a:rPr lang="es-ES_tradnl" noProof="0" smtClean="0"/>
              <a:t>Second level</a:t>
            </a:r>
          </a:p>
          <a:p>
            <a:pPr lvl="2"/>
            <a:r>
              <a:rPr lang="es-ES_tradnl" noProof="0" smtClean="0"/>
              <a:t>Third level</a:t>
            </a:r>
          </a:p>
          <a:p>
            <a:pPr lvl="3"/>
            <a:r>
              <a:rPr lang="es-ES_tradnl" noProof="0" smtClean="0"/>
              <a:t>Fourth level</a:t>
            </a:r>
          </a:p>
          <a:p>
            <a:pPr lvl="4"/>
            <a:r>
              <a:rPr lang="es-ES_tradnl" noProof="0" smtClean="0"/>
              <a:t>Fifth level</a:t>
            </a:r>
          </a:p>
        </p:txBody>
      </p:sp>
      <p:sp>
        <p:nvSpPr>
          <p:cNvPr id="1024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4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83FAC4-B488-4DD8-ADB4-2474AFF589AE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B01FD-DFCE-4BF9-BEC4-E1BDF2CDFF53}" type="slidenum">
              <a:rPr lang="es-ES_tradnl" smtClean="0"/>
              <a:pPr/>
              <a:t>1</a:t>
            </a:fld>
            <a:endParaRPr lang="es-ES_tradnl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1438" y="119063"/>
            <a:ext cx="38100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b="1" dirty="0">
                <a:solidFill>
                  <a:schemeClr val="bg1"/>
                </a:solidFill>
                <a:latin typeface="Segoe Print" pitchFamily="2" charset="0"/>
              </a:rPr>
              <a:t>yo programo en </a:t>
            </a:r>
            <a:r>
              <a:rPr lang="es-AR" b="1" dirty="0" err="1">
                <a:solidFill>
                  <a:schemeClr val="bg1"/>
                </a:solidFill>
                <a:latin typeface="Segoe Print" pitchFamily="2" charset="0"/>
              </a:rPr>
              <a:t>.net</a:t>
            </a:r>
            <a:endParaRPr lang="en-US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Macintosh%20HD:Users:luciano:Desktop:ppt%20microsoft:slide-1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luciano:Desktop:ppt microsoft:slide-1.jpg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0" y="0"/>
            <a:ext cx="9145588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 para editar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28688"/>
            <a:ext cx="8229600" cy="519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pic>
        <p:nvPicPr>
          <p:cNvPr id="1029" name="Picture 5" descr="MSD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174038" y="111125"/>
            <a:ext cx="827087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Macintosh%20HD:Users:luciano:Desktop:ppt%20microsoft:slide-1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sdn2.microsoft.com/es-ar/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spanish/msdn/latam/msdnflash/" TargetMode="External"/><Relationship Id="rId2" Type="http://schemas.openxmlformats.org/officeDocument/2006/relationships/hyperlink" Target="http://www.microsoft.com/conosur/estamosconlosheroes/futbol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microsoft.com/conosur/yoprogramo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Macintosh HD:Users:luciano:Desktop:ppt microsoft:slide-1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0" y="1773238"/>
            <a:ext cx="5334000" cy="3384550"/>
          </a:xfrm>
        </p:spPr>
        <p:txBody>
          <a:bodyPr/>
          <a:lstStyle/>
          <a:p>
            <a:pPr algn="ctr" eaLnBrk="1" hangingPunct="1"/>
            <a:r>
              <a:rPr lang="es-ES_tradnl" sz="2500" smtClean="0">
                <a:solidFill>
                  <a:srgbClr val="FF640A"/>
                </a:solidFill>
              </a:rPr>
              <a:t>Desarrollando Aplicaciones bajo la plataforma Internet Information Server 7.0</a:t>
            </a:r>
            <a:br>
              <a:rPr lang="es-ES_tradnl" sz="2500" smtClean="0">
                <a:solidFill>
                  <a:srgbClr val="FF640A"/>
                </a:solidFill>
              </a:rPr>
            </a:br>
            <a:r>
              <a:rPr lang="es-ES_tradnl" sz="2500" smtClean="0">
                <a:solidFill>
                  <a:srgbClr val="FF640A"/>
                </a:solidFill>
              </a:rPr>
              <a:t/>
            </a:r>
            <a:br>
              <a:rPr lang="es-ES_tradnl" sz="2500" smtClean="0">
                <a:solidFill>
                  <a:srgbClr val="FF640A"/>
                </a:solidFill>
              </a:rPr>
            </a:br>
            <a:r>
              <a:rPr lang="es-ES_tradnl" sz="2400" smtClean="0">
                <a:solidFill>
                  <a:srgbClr val="FF640A"/>
                </a:solidFill>
              </a:rPr>
              <a:t>Carlos Walzer, Miguel Angel Saez</a:t>
            </a:r>
            <a:r>
              <a:rPr lang="es-ES_tradnl" sz="2500" smtClean="0">
                <a:solidFill>
                  <a:srgbClr val="FF640A"/>
                </a:solidFill>
              </a:rPr>
              <a:t/>
            </a:r>
            <a:br>
              <a:rPr lang="es-ES_tradnl" sz="2500" smtClean="0">
                <a:solidFill>
                  <a:srgbClr val="FF640A"/>
                </a:solidFill>
              </a:rPr>
            </a:br>
            <a:r>
              <a:rPr lang="es-ES_tradnl" sz="2500" smtClean="0">
                <a:solidFill>
                  <a:srgbClr val="FF640A"/>
                </a:solidFill>
              </a:rPr>
              <a:t/>
            </a:r>
            <a:br>
              <a:rPr lang="es-ES_tradnl" sz="2500" smtClean="0">
                <a:solidFill>
                  <a:srgbClr val="FF640A"/>
                </a:solidFill>
              </a:rPr>
            </a:br>
            <a:r>
              <a:rPr lang="es-ES_tradnl" sz="1400" smtClean="0">
                <a:solidFill>
                  <a:srgbClr val="FF640A"/>
                </a:solidFill>
              </a:rPr>
              <a:t>26 de Febrero 2008</a:t>
            </a:r>
            <a:endParaRPr lang="es-ES_tradnl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Módulos .NET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smtClean="0"/>
          </a:p>
          <a:p>
            <a:endParaRPr lang="en-US" sz="4800" smtClean="0"/>
          </a:p>
          <a:p>
            <a:r>
              <a:rPr lang="en-US" sz="4800" smtClean="0"/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Servicios WCF en WAS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Windows Process Activation Service </a:t>
            </a:r>
          </a:p>
          <a:p>
            <a:r>
              <a:rPr lang="en-US" sz="2400" dirty="0" err="1" smtClean="0"/>
              <a:t>Independiente</a:t>
            </a:r>
            <a:r>
              <a:rPr lang="en-US" sz="2400" dirty="0" smtClean="0"/>
              <a:t> del </a:t>
            </a:r>
            <a:r>
              <a:rPr lang="en-US" sz="2400" dirty="0" err="1" smtClean="0"/>
              <a:t>Protocolo</a:t>
            </a:r>
            <a:endParaRPr lang="en-US" sz="2400" dirty="0" smtClean="0"/>
          </a:p>
          <a:p>
            <a:r>
              <a:rPr lang="en-US" sz="2400" dirty="0" err="1" smtClean="0"/>
              <a:t>Activado</a:t>
            </a:r>
            <a:r>
              <a:rPr lang="en-US" sz="2400" dirty="0" smtClean="0"/>
              <a:t> </a:t>
            </a:r>
            <a:r>
              <a:rPr lang="en-US" sz="2400" dirty="0" err="1" smtClean="0"/>
              <a:t>sobre</a:t>
            </a:r>
            <a:r>
              <a:rPr lang="en-US" sz="2400" dirty="0" smtClean="0"/>
              <a:t> TCP, Named Pipe, MSMQ, o HTTP</a:t>
            </a:r>
          </a:p>
        </p:txBody>
      </p:sp>
      <p:pic>
        <p:nvPicPr>
          <p:cNvPr id="11268" name="Picture 3" descr="C:\Users\carlosw\Pictures\fig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2428875"/>
            <a:ext cx="5294312" cy="334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Servicios WCF en WAS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smtClean="0"/>
          </a:p>
          <a:p>
            <a:endParaRPr lang="en-US" sz="4800" smtClean="0"/>
          </a:p>
          <a:p>
            <a:r>
              <a:rPr lang="en-US" sz="4800" smtClean="0"/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428625" y="2357438"/>
            <a:ext cx="7929563" cy="20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/>
              <a:t>Conferencia Online MSDN*: </a:t>
            </a:r>
          </a:p>
          <a:p>
            <a:pPr>
              <a:spcAft>
                <a:spcPts val="600"/>
              </a:spcAft>
            </a:pPr>
            <a:r>
              <a:rPr lang="es-ES" b="1" dirty="0" smtClean="0"/>
              <a:t>Construyendo una aplicación </a:t>
            </a:r>
            <a:r>
              <a:rPr lang="es-ES" b="1" dirty="0" err="1" smtClean="0"/>
              <a:t>Silverlight</a:t>
            </a:r>
            <a:r>
              <a:rPr lang="es-ES" b="1" dirty="0" smtClean="0"/>
              <a:t> 2.0 paso a paso (nivel 100). </a:t>
            </a:r>
            <a:r>
              <a:rPr lang="es-ES" b="1" dirty="0"/>
              <a:t>  </a:t>
            </a:r>
            <a:endParaRPr lang="es-AR" dirty="0"/>
          </a:p>
          <a:p>
            <a:pPr>
              <a:spcAft>
                <a:spcPts val="600"/>
              </a:spcAft>
            </a:pPr>
            <a:r>
              <a:rPr lang="en-US" dirty="0" err="1"/>
              <a:t>Martes</a:t>
            </a:r>
            <a:r>
              <a:rPr lang="en-US" dirty="0"/>
              <a:t> </a:t>
            </a:r>
            <a:r>
              <a:rPr lang="en-US" dirty="0" smtClean="0"/>
              <a:t>11 </a:t>
            </a:r>
            <a:r>
              <a:rPr lang="en-US" dirty="0"/>
              <a:t>de </a:t>
            </a:r>
            <a:r>
              <a:rPr lang="en-US" dirty="0" err="1" smtClean="0"/>
              <a:t>marzo</a:t>
            </a:r>
            <a:r>
              <a:rPr lang="en-US" dirty="0" smtClean="0"/>
              <a:t> – </a:t>
            </a:r>
            <a:r>
              <a:rPr lang="en-US" dirty="0"/>
              <a:t>11 </a:t>
            </a:r>
            <a:r>
              <a:rPr lang="en-US" dirty="0" err="1"/>
              <a:t>hs</a:t>
            </a:r>
            <a:r>
              <a:rPr lang="en-US" dirty="0"/>
              <a:t>.</a:t>
            </a:r>
          </a:p>
          <a:p>
            <a:r>
              <a:rPr lang="es-AR" dirty="0"/>
              <a:t>Consulta en la página local de MSDN, Sección Capacitación</a:t>
            </a:r>
          </a:p>
          <a:p>
            <a:endParaRPr lang="es-AR" dirty="0"/>
          </a:p>
          <a:p>
            <a:r>
              <a:rPr lang="es-AR" sz="1100" dirty="0"/>
              <a:t>* Utilizando Office Live Meeting</a:t>
            </a:r>
            <a:endParaRPr lang="en-US" sz="1100" dirty="0"/>
          </a:p>
          <a:p>
            <a:endParaRPr lang="es-AR" dirty="0"/>
          </a:p>
        </p:txBody>
      </p:sp>
      <p:sp>
        <p:nvSpPr>
          <p:cNvPr id="13315" name="TextBox 13"/>
          <p:cNvSpPr txBox="1">
            <a:spLocks noChangeArrowheads="1"/>
          </p:cNvSpPr>
          <p:nvPr/>
        </p:nvSpPr>
        <p:spPr bwMode="auto">
          <a:xfrm>
            <a:off x="714375" y="1428750"/>
            <a:ext cx="7358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dirty="0"/>
              <a:t>PROXIMOS EVENTOS</a:t>
            </a:r>
          </a:p>
          <a:p>
            <a:r>
              <a:rPr lang="en-US" dirty="0">
                <a:hlinkClick r:id="rId2"/>
              </a:rPr>
              <a:t>http://msdn2.microsoft.com/es-ar/</a:t>
            </a:r>
            <a:r>
              <a:rPr lang="en-US" dirty="0"/>
              <a:t> </a:t>
            </a:r>
          </a:p>
          <a:p>
            <a:endParaRPr lang="es-AR" dirty="0"/>
          </a:p>
        </p:txBody>
      </p:sp>
      <p:sp>
        <p:nvSpPr>
          <p:cNvPr id="13316" name="TextBox 14"/>
          <p:cNvSpPr txBox="1">
            <a:spLocks noChangeArrowheads="1"/>
          </p:cNvSpPr>
          <p:nvPr/>
        </p:nvSpPr>
        <p:spPr bwMode="auto">
          <a:xfrm>
            <a:off x="428625" y="1198563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{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3317" name="TextBox 15"/>
          <p:cNvSpPr txBox="1">
            <a:spLocks noChangeArrowheads="1"/>
          </p:cNvSpPr>
          <p:nvPr/>
        </p:nvSpPr>
        <p:spPr bwMode="auto">
          <a:xfrm>
            <a:off x="4071938" y="1198563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 dirty="0">
                <a:solidFill>
                  <a:srgbClr val="FF9900"/>
                </a:solidFill>
              </a:rPr>
              <a:t>}</a:t>
            </a:r>
            <a:endParaRPr lang="en-US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714375" y="1087438"/>
            <a:ext cx="735806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/>
              <a:t>Visita el Estadio de Héroes</a:t>
            </a:r>
          </a:p>
          <a:p>
            <a:r>
              <a:rPr lang="en-US">
                <a:hlinkClick r:id="rId2"/>
              </a:rPr>
              <a:t>www.microsoft.com/conosur/estamosconlosheroes/futbol/</a:t>
            </a:r>
            <a:endParaRPr lang="en-US"/>
          </a:p>
          <a:p>
            <a:endParaRPr lang="es-AR"/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428625" y="857250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{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6500813" y="857250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}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714375" y="2373313"/>
            <a:ext cx="735806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/>
              <a:t>Sigue el camino de las Estrellas</a:t>
            </a:r>
          </a:p>
          <a:p>
            <a:r>
              <a:rPr lang="en-US">
                <a:hlinkClick r:id="rId2"/>
              </a:rPr>
              <a:t>www.dce2005.com</a:t>
            </a:r>
            <a:endParaRPr lang="en-US"/>
          </a:p>
          <a:p>
            <a:endParaRPr lang="es-AR"/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428625" y="2143125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{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3" name="TextBox 9"/>
          <p:cNvSpPr txBox="1">
            <a:spLocks noChangeArrowheads="1"/>
          </p:cNvSpPr>
          <p:nvPr/>
        </p:nvSpPr>
        <p:spPr bwMode="auto">
          <a:xfrm>
            <a:off x="3929063" y="2143125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}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4" name="TextBox 10"/>
          <p:cNvSpPr txBox="1">
            <a:spLocks noChangeArrowheads="1"/>
          </p:cNvSpPr>
          <p:nvPr/>
        </p:nvSpPr>
        <p:spPr bwMode="auto">
          <a:xfrm>
            <a:off x="714375" y="3730625"/>
            <a:ext cx="7358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/>
              <a:t>Suscríbete al MSDN Flash</a:t>
            </a:r>
          </a:p>
          <a:p>
            <a:r>
              <a:rPr lang="en-US">
                <a:hlinkClick r:id="rId3"/>
              </a:rPr>
              <a:t>www.microsoft.com/spanish/msdn/latam/msdnflash/</a:t>
            </a:r>
            <a:r>
              <a:rPr lang="en-US"/>
              <a:t> </a:t>
            </a:r>
            <a:endParaRPr lang="es-AR"/>
          </a:p>
        </p:txBody>
      </p:sp>
      <p:sp>
        <p:nvSpPr>
          <p:cNvPr id="14345" name="TextBox 11"/>
          <p:cNvSpPr txBox="1">
            <a:spLocks noChangeArrowheads="1"/>
          </p:cNvSpPr>
          <p:nvPr/>
        </p:nvSpPr>
        <p:spPr bwMode="auto">
          <a:xfrm>
            <a:off x="428625" y="3500438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{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6" name="TextBox 12"/>
          <p:cNvSpPr txBox="1">
            <a:spLocks noChangeArrowheads="1"/>
          </p:cNvSpPr>
          <p:nvPr/>
        </p:nvSpPr>
        <p:spPr bwMode="auto">
          <a:xfrm>
            <a:off x="5929313" y="3500438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}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7" name="TextBox 13"/>
          <p:cNvSpPr txBox="1">
            <a:spLocks noChangeArrowheads="1"/>
          </p:cNvSpPr>
          <p:nvPr/>
        </p:nvSpPr>
        <p:spPr bwMode="auto">
          <a:xfrm>
            <a:off x="714375" y="4929188"/>
            <a:ext cx="7358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/>
              <a:t>Se parte de la movida “Yo Programo en .NET”</a:t>
            </a:r>
          </a:p>
          <a:p>
            <a:r>
              <a:rPr lang="en-US">
                <a:hlinkClick r:id="rId4"/>
              </a:rPr>
              <a:t>www.microsoft.com/conosur/yoprogramo/</a:t>
            </a:r>
            <a:r>
              <a:rPr lang="en-US"/>
              <a:t>  </a:t>
            </a:r>
            <a:endParaRPr lang="es-AR"/>
          </a:p>
        </p:txBody>
      </p:sp>
      <p:sp>
        <p:nvSpPr>
          <p:cNvPr id="14348" name="TextBox 14"/>
          <p:cNvSpPr txBox="1">
            <a:spLocks noChangeArrowheads="1"/>
          </p:cNvSpPr>
          <p:nvPr/>
        </p:nvSpPr>
        <p:spPr bwMode="auto">
          <a:xfrm>
            <a:off x="428625" y="4699000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{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49" name="TextBox 15"/>
          <p:cNvSpPr txBox="1">
            <a:spLocks noChangeArrowheads="1"/>
          </p:cNvSpPr>
          <p:nvPr/>
        </p:nvSpPr>
        <p:spPr bwMode="auto">
          <a:xfrm>
            <a:off x="5929313" y="4699000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6000">
                <a:solidFill>
                  <a:srgbClr val="FF9900"/>
                </a:solidFill>
              </a:rPr>
              <a:t>}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14350" name="TextBox 16"/>
          <p:cNvSpPr txBox="1">
            <a:spLocks noChangeArrowheads="1"/>
          </p:cNvSpPr>
          <p:nvPr/>
        </p:nvSpPr>
        <p:spPr bwMode="auto">
          <a:xfrm>
            <a:off x="142875" y="762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b="1">
                <a:solidFill>
                  <a:schemeClr val="bg1"/>
                </a:solidFill>
                <a:latin typeface="Segoe Print" pitchFamily="2" charset="0"/>
              </a:rPr>
              <a:t>yo programo en .net</a:t>
            </a:r>
            <a:endParaRPr lang="en-US" b="1">
              <a:solidFill>
                <a:schemeClr val="bg1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AR" dirty="0" smtClean="0"/>
              <a:t>Muchas Gracias</a:t>
            </a:r>
            <a:endParaRPr lang="en-US" dirty="0" smtClean="0"/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/>
          <a:p>
            <a:pPr algn="l" eaLnBrk="1" hangingPunct="1"/>
            <a:r>
              <a:rPr lang="es-AR" dirty="0" smtClean="0">
                <a:solidFill>
                  <a:srgbClr val="FF9900"/>
                </a:solidFill>
              </a:rPr>
              <a:t>{</a:t>
            </a:r>
            <a:r>
              <a:rPr lang="es-AR" dirty="0" smtClean="0"/>
              <a:t>Carlos Walzer, http:\\blogs.msmvps\cwalzer</a:t>
            </a:r>
            <a:r>
              <a:rPr lang="es-AR" b="1" dirty="0" smtClean="0">
                <a:solidFill>
                  <a:srgbClr val="FF9900"/>
                </a:solidFill>
              </a:rPr>
              <a:t>}</a:t>
            </a:r>
            <a:br>
              <a:rPr lang="es-AR" b="1" dirty="0" smtClean="0">
                <a:solidFill>
                  <a:srgbClr val="FF9900"/>
                </a:solidFill>
              </a:rPr>
            </a:br>
            <a:r>
              <a:rPr lang="es-AR" dirty="0" smtClean="0">
                <a:solidFill>
                  <a:srgbClr val="FF9900"/>
                </a:solidFill>
              </a:rPr>
              <a:t>{</a:t>
            </a:r>
            <a:r>
              <a:rPr lang="es-AR" dirty="0" smtClean="0"/>
              <a:t>Miguel Angel Saez, http:\\blogs.msdn.com\masaez</a:t>
            </a:r>
            <a:r>
              <a:rPr lang="es-AR" b="1" dirty="0" smtClean="0">
                <a:solidFill>
                  <a:srgbClr val="FF9900"/>
                </a:solidFill>
              </a:rPr>
              <a:t>}</a:t>
            </a:r>
            <a:endParaRPr lang="en-US" b="1" dirty="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err="1" smtClean="0"/>
              <a:t>Que</a:t>
            </a:r>
            <a:r>
              <a:rPr lang="en-US" sz="2400" dirty="0" smtClean="0"/>
              <a:t> hay de </a:t>
            </a:r>
            <a:r>
              <a:rPr lang="en-US" sz="2400" dirty="0" err="1" smtClean="0"/>
              <a:t>nuevo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desarrolladores</a:t>
            </a:r>
            <a:r>
              <a:rPr lang="en-US" sz="2400" dirty="0" smtClean="0"/>
              <a:t> en IIS 7.0</a:t>
            </a:r>
          </a:p>
          <a:p>
            <a:pPr eaLnBrk="1" hangingPunct="1"/>
            <a:r>
              <a:rPr lang="en-US" sz="2400" dirty="0" err="1" smtClean="0"/>
              <a:t>Arquitectura</a:t>
            </a:r>
            <a:endParaRPr lang="en-US" sz="2400" dirty="0" smtClean="0"/>
          </a:p>
          <a:p>
            <a:pPr eaLnBrk="1" hangingPunct="1"/>
            <a:r>
              <a:rPr lang="en-US" sz="2400" dirty="0" err="1" smtClean="0"/>
              <a:t>Administración</a:t>
            </a:r>
            <a:endParaRPr lang="en-US" sz="2400" dirty="0" smtClean="0"/>
          </a:p>
          <a:p>
            <a:pPr eaLnBrk="1" hangingPunct="1"/>
            <a:r>
              <a:rPr lang="en-US" sz="2400" dirty="0" err="1" smtClean="0"/>
              <a:t>Diagnóstico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Demo: </a:t>
            </a:r>
            <a:r>
              <a:rPr lang="en-US" sz="2400" dirty="0" err="1" smtClean="0"/>
              <a:t>Desarrollo</a:t>
            </a:r>
            <a:r>
              <a:rPr lang="en-US" sz="2400" dirty="0" smtClean="0"/>
              <a:t> de </a:t>
            </a:r>
            <a:r>
              <a:rPr lang="en-US" sz="2400" dirty="0" err="1" smtClean="0"/>
              <a:t>Módulos</a:t>
            </a:r>
            <a:r>
              <a:rPr lang="en-US" sz="2400" dirty="0" smtClean="0"/>
              <a:t> .NET</a:t>
            </a:r>
          </a:p>
          <a:p>
            <a:pPr eaLnBrk="1" hangingPunct="1"/>
            <a:r>
              <a:rPr lang="en-US" sz="2400" dirty="0" smtClean="0"/>
              <a:t>Demo: </a:t>
            </a:r>
            <a:r>
              <a:rPr lang="en-US" sz="2400" dirty="0" err="1" smtClean="0"/>
              <a:t>Servicios</a:t>
            </a:r>
            <a:r>
              <a:rPr lang="en-US" sz="2400" dirty="0" smtClean="0"/>
              <a:t> WCF en WAS (Windows Process Activation Service)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Mejoras en IIS 7.0</a:t>
            </a:r>
          </a:p>
        </p:txBody>
      </p:sp>
      <p:sp>
        <p:nvSpPr>
          <p:cNvPr id="512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Arquitectura Modular</a:t>
            </a:r>
          </a:p>
          <a:p>
            <a:r>
              <a:rPr lang="en-US" sz="2400" smtClean="0"/>
              <a:t>Diseño Extensible</a:t>
            </a:r>
          </a:p>
          <a:p>
            <a:r>
              <a:rPr lang="en-US" sz="2400" smtClean="0"/>
              <a:t>Integrado con .NET</a:t>
            </a:r>
          </a:p>
          <a:p>
            <a:r>
              <a:rPr lang="en-US" sz="2400" smtClean="0"/>
              <a:t>Más administrable</a:t>
            </a:r>
          </a:p>
          <a:p>
            <a:r>
              <a:rPr lang="en-US" sz="2400" smtClean="0"/>
              <a:t>Traza de pedidos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Arquitectura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4643437"/>
          </a:xfrm>
        </p:spPr>
        <p:txBody>
          <a:bodyPr/>
          <a:lstStyle/>
          <a:p>
            <a:r>
              <a:rPr lang="en-US" smtClean="0"/>
              <a:t>No hay cambios fuertes de Arquitectura</a:t>
            </a:r>
          </a:p>
          <a:p>
            <a:r>
              <a:rPr lang="en-US" smtClean="0"/>
              <a:t>Se agregan “hooks”. Alrededor de 40 Módulos</a:t>
            </a:r>
          </a:p>
          <a:p>
            <a:r>
              <a:rPr lang="en-US" smtClean="0"/>
              <a:t>Totalmente Integrado con .NET</a:t>
            </a:r>
          </a:p>
        </p:txBody>
      </p:sp>
      <p:pic>
        <p:nvPicPr>
          <p:cNvPr id="6148" name="Picture 2" descr="http://www.scottgu.com/blogposts/iis7/fig05_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1968500"/>
            <a:ext cx="7329488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Administración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401050" cy="5197475"/>
          </a:xfrm>
        </p:spPr>
        <p:txBody>
          <a:bodyPr/>
          <a:lstStyle/>
          <a:p>
            <a:r>
              <a:rPr lang="en-US" smtClean="0"/>
              <a:t>GUI: IIS Manager</a:t>
            </a:r>
          </a:p>
          <a:p>
            <a:r>
              <a:rPr lang="en-US" smtClean="0"/>
              <a:t>Línea de Comandos: appcmd</a:t>
            </a:r>
          </a:p>
          <a:p>
            <a:r>
              <a:rPr lang="en-US" smtClean="0"/>
              <a:t>Script: WMI (root\WebAdministration)</a:t>
            </a:r>
          </a:p>
          <a:p>
            <a:r>
              <a:rPr lang="en-US" smtClean="0"/>
              <a:t>Código Manejado: Microsoft.Web.Administration</a:t>
            </a:r>
          </a:p>
          <a:p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642938" y="2571750"/>
            <a:ext cx="7858125" cy="2921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 err="1">
                <a:latin typeface="Lucida Console" pitchFamily="49" charset="0"/>
              </a:rPr>
              <a:t>ServerManager</a:t>
            </a:r>
            <a:r>
              <a:rPr lang="en-US" sz="1600" dirty="0">
                <a:latin typeface="Lucida Console" pitchFamily="49" charset="0"/>
              </a:rPr>
              <a:t> </a:t>
            </a:r>
            <a:r>
              <a:rPr lang="en-US" sz="1600" dirty="0" err="1">
                <a:latin typeface="Lucida Console" pitchFamily="49" charset="0"/>
              </a:rPr>
              <a:t>iisManager</a:t>
            </a:r>
            <a:r>
              <a:rPr lang="en-US" sz="1600" dirty="0">
                <a:latin typeface="Lucida Console" pitchFamily="49" charset="0"/>
              </a:rPr>
              <a:t> = </a:t>
            </a:r>
            <a:r>
              <a:rPr lang="en-US" sz="1600" dirty="0">
                <a:solidFill>
                  <a:schemeClr val="accent2"/>
                </a:solidFill>
                <a:latin typeface="Lucida Console" pitchFamily="49" charset="0"/>
              </a:rPr>
              <a:t>new</a:t>
            </a:r>
            <a:r>
              <a:rPr lang="en-US" sz="1600" dirty="0">
                <a:latin typeface="Lucida Console" pitchFamily="49" charset="0"/>
              </a:rPr>
              <a:t> </a:t>
            </a:r>
            <a:r>
              <a:rPr lang="en-US" sz="1600" dirty="0" err="1">
                <a:latin typeface="Lucida Console" pitchFamily="49" charset="0"/>
              </a:rPr>
              <a:t>ServerManager</a:t>
            </a:r>
            <a:r>
              <a:rPr lang="en-US" sz="1600" dirty="0">
                <a:latin typeface="Lucida Console" pitchFamily="49" charset="0"/>
              </a:rPr>
              <a:t>();</a:t>
            </a:r>
            <a:br>
              <a:rPr lang="en-US" sz="1600" dirty="0">
                <a:latin typeface="Lucida Console" pitchFamily="49" charset="0"/>
              </a:rPr>
            </a:br>
            <a:endParaRPr lang="en-US" sz="1600" dirty="0">
              <a:latin typeface="Lucida Console" pitchFamily="49" charset="0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 err="1">
                <a:solidFill>
                  <a:schemeClr val="accent2"/>
                </a:solidFill>
                <a:latin typeface="Lucida Console" pitchFamily="49" charset="0"/>
              </a:rPr>
              <a:t>foreach</a:t>
            </a:r>
            <a:r>
              <a:rPr lang="en-US" sz="1600" dirty="0">
                <a:latin typeface="Lucida Console" pitchFamily="49" charset="0"/>
              </a:rPr>
              <a:t>(</a:t>
            </a:r>
            <a:r>
              <a:rPr lang="en-US" sz="1600" dirty="0" err="1">
                <a:latin typeface="Lucida Console" pitchFamily="49" charset="0"/>
              </a:rPr>
              <a:t>WorkerProcess</a:t>
            </a:r>
            <a:r>
              <a:rPr lang="en-US" sz="1600" dirty="0">
                <a:latin typeface="Lucida Console" pitchFamily="49" charset="0"/>
              </a:rPr>
              <a:t> w3wp</a:t>
            </a:r>
            <a:r>
              <a:rPr lang="en-US" sz="1600" dirty="0">
                <a:solidFill>
                  <a:srgbClr val="00FFFF"/>
                </a:solidFill>
                <a:latin typeface="Lucida Console" pitchFamily="49" charset="0"/>
              </a:rPr>
              <a:t> </a:t>
            </a:r>
            <a:r>
              <a:rPr lang="en-US" sz="1600" dirty="0">
                <a:solidFill>
                  <a:schemeClr val="accent2"/>
                </a:solidFill>
                <a:latin typeface="Lucida Console" pitchFamily="49" charset="0"/>
              </a:rPr>
              <a:t>in</a:t>
            </a:r>
            <a:r>
              <a:rPr lang="en-US" sz="1600" dirty="0">
                <a:latin typeface="Lucida Console" pitchFamily="49" charset="0"/>
              </a:rPr>
              <a:t> </a:t>
            </a:r>
            <a:r>
              <a:rPr lang="en-US" b="1" dirty="0" err="1">
                <a:latin typeface="Lucida Console" pitchFamily="49" charset="0"/>
              </a:rPr>
              <a:t>iisManager.WorkerProcesses</a:t>
            </a:r>
            <a:r>
              <a:rPr lang="en-US" sz="1600" dirty="0">
                <a:latin typeface="Lucida Console" pitchFamily="49" charset="0"/>
              </a:rPr>
              <a:t>) {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</a:t>
            </a:r>
            <a:r>
              <a:rPr lang="en-US" sz="1600" dirty="0" err="1">
                <a:latin typeface="Lucida Console" pitchFamily="49" charset="0"/>
              </a:rPr>
              <a:t>Console.WriteLine</a:t>
            </a:r>
            <a:r>
              <a:rPr lang="en-US" sz="1600" dirty="0">
                <a:latin typeface="Lucida Console" pitchFamily="49" charset="0"/>
              </a:rPr>
              <a:t>("W3WP ({0})", w3wp.ProcessId);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        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</a:t>
            </a:r>
            <a:r>
              <a:rPr lang="en-US" sz="1600" dirty="0" err="1">
                <a:solidFill>
                  <a:schemeClr val="accent2"/>
                </a:solidFill>
                <a:latin typeface="Lucida Console" pitchFamily="49" charset="0"/>
              </a:rPr>
              <a:t>foreach</a:t>
            </a:r>
            <a:r>
              <a:rPr lang="en-US" sz="1600" dirty="0">
                <a:latin typeface="Lucida Console" pitchFamily="49" charset="0"/>
              </a:rPr>
              <a:t>(Request </a:t>
            </a:r>
            <a:r>
              <a:rPr lang="en-US" sz="1600" dirty="0" err="1">
                <a:latin typeface="Lucida Console" pitchFamily="49" charset="0"/>
              </a:rPr>
              <a:t>request</a:t>
            </a:r>
            <a:r>
              <a:rPr lang="en-US" sz="1600" dirty="0">
                <a:latin typeface="Lucida Console" pitchFamily="49" charset="0"/>
              </a:rPr>
              <a:t> </a:t>
            </a:r>
            <a:r>
              <a:rPr lang="en-US" sz="1600" dirty="0">
                <a:solidFill>
                  <a:schemeClr val="accent2"/>
                </a:solidFill>
                <a:latin typeface="Lucida Console" pitchFamily="49" charset="0"/>
              </a:rPr>
              <a:t>in</a:t>
            </a:r>
            <a:r>
              <a:rPr lang="en-US" sz="1600" dirty="0">
                <a:latin typeface="Lucida Console" pitchFamily="49" charset="0"/>
              </a:rPr>
              <a:t> </a:t>
            </a:r>
            <a:r>
              <a:rPr lang="en-US" b="1" dirty="0">
                <a:latin typeface="Lucida Console" pitchFamily="49" charset="0"/>
              </a:rPr>
              <a:t>w3wp.GetRequests</a:t>
            </a:r>
            <a:r>
              <a:rPr lang="en-US" sz="1600" dirty="0">
                <a:latin typeface="Lucida Console" pitchFamily="49" charset="0"/>
              </a:rPr>
              <a:t>(0)) {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    </a:t>
            </a:r>
            <a:r>
              <a:rPr lang="en-US" sz="1600" dirty="0" err="1">
                <a:latin typeface="Lucida Console" pitchFamily="49" charset="0"/>
              </a:rPr>
              <a:t>Console.WriteLine</a:t>
            </a:r>
            <a:r>
              <a:rPr lang="en-US" sz="1600" dirty="0">
                <a:latin typeface="Lucida Console" pitchFamily="49" charset="0"/>
              </a:rPr>
              <a:t>("{0} - {1},{2},{3}",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                </a:t>
            </a:r>
            <a:r>
              <a:rPr lang="en-US" sz="1600" dirty="0" err="1">
                <a:latin typeface="Lucida Console" pitchFamily="49" charset="0"/>
              </a:rPr>
              <a:t>request.Url</a:t>
            </a:r>
            <a:r>
              <a:rPr lang="en-US" sz="1600" dirty="0">
                <a:latin typeface="Lucida Console" pitchFamily="49" charset="0"/>
              </a:rPr>
              <a:t>,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                </a:t>
            </a:r>
            <a:r>
              <a:rPr lang="en-US" sz="1600" dirty="0" err="1">
                <a:latin typeface="Lucida Console" pitchFamily="49" charset="0"/>
              </a:rPr>
              <a:t>request.ClientIPAddr</a:t>
            </a:r>
            <a:r>
              <a:rPr lang="en-US" sz="1600" dirty="0">
                <a:latin typeface="Lucida Console" pitchFamily="49" charset="0"/>
              </a:rPr>
              <a:t>,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                </a:t>
            </a:r>
            <a:r>
              <a:rPr lang="en-US" sz="1600" dirty="0" err="1">
                <a:latin typeface="Lucida Console" pitchFamily="49" charset="0"/>
              </a:rPr>
              <a:t>request.TimeElapsed</a:t>
            </a:r>
            <a:r>
              <a:rPr lang="en-US" sz="1600" dirty="0">
                <a:latin typeface="Lucida Console" pitchFamily="49" charset="0"/>
              </a:rPr>
              <a:t>,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                </a:t>
            </a:r>
            <a:r>
              <a:rPr lang="en-US" sz="1600" dirty="0" err="1">
                <a:latin typeface="Lucida Console" pitchFamily="49" charset="0"/>
              </a:rPr>
              <a:t>request.TimeInState</a:t>
            </a:r>
            <a:r>
              <a:rPr lang="en-US" sz="1600" dirty="0">
                <a:latin typeface="Lucida Console" pitchFamily="49" charset="0"/>
              </a:rPr>
              <a:t>);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    }</a:t>
            </a:r>
            <a:br>
              <a:rPr lang="en-US" sz="1600" dirty="0">
                <a:latin typeface="Lucida Console" pitchFamily="49" charset="0"/>
              </a:rPr>
            </a:br>
            <a:r>
              <a:rPr lang="en-US" sz="1600" dirty="0">
                <a:latin typeface="Lucida Console" pitchFamily="49" charset="0"/>
              </a:rPr>
              <a:t>}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Nueva </a:t>
            </a:r>
            <a:r>
              <a:rPr lang="en-US" dirty="0" err="1" smtClean="0"/>
              <a:t>consola</a:t>
            </a:r>
            <a:r>
              <a:rPr lang="en-US" dirty="0" smtClean="0"/>
              <a:t> de </a:t>
            </a:r>
            <a:r>
              <a:rPr lang="en-US" dirty="0" err="1" smtClean="0"/>
              <a:t>Administración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9242" y="714356"/>
            <a:ext cx="5850760" cy="400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ight Arrow 4"/>
          <p:cNvSpPr/>
          <p:nvPr/>
        </p:nvSpPr>
        <p:spPr>
          <a:xfrm rot="15131565">
            <a:off x="6338895" y="4302227"/>
            <a:ext cx="1385150" cy="496734"/>
          </a:xfrm>
          <a:prstGeom prst="rightArrow">
            <a:avLst>
              <a:gd name="adj1" fmla="val 25018"/>
              <a:gd name="adj2" fmla="val 66352"/>
            </a:avLst>
          </a:prstGeom>
          <a:solidFill>
            <a:srgbClr val="0076BF">
              <a:alpha val="50196"/>
            </a:srgbClr>
          </a:solidFill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6200000">
            <a:off x="3442113" y="4259310"/>
            <a:ext cx="1795442" cy="496734"/>
          </a:xfrm>
          <a:prstGeom prst="rightArrow">
            <a:avLst>
              <a:gd name="adj1" fmla="val 25018"/>
              <a:gd name="adj2" fmla="val 66352"/>
            </a:avLst>
          </a:prstGeom>
          <a:solidFill>
            <a:srgbClr val="0076BF">
              <a:alpha val="50196"/>
            </a:srgbClr>
          </a:solidFill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6946485">
            <a:off x="690499" y="3677448"/>
            <a:ext cx="2476401" cy="496734"/>
          </a:xfrm>
          <a:prstGeom prst="rightArrow">
            <a:avLst>
              <a:gd name="adj1" fmla="val 25018"/>
              <a:gd name="adj2" fmla="val 66352"/>
            </a:avLst>
          </a:prstGeom>
          <a:solidFill>
            <a:srgbClr val="0076BF">
              <a:alpha val="50196"/>
            </a:srgbClr>
          </a:solidFill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57265" y="5089503"/>
            <a:ext cx="2036377" cy="92075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</a:rPr>
              <a:t>Navigación</a:t>
            </a:r>
            <a:r>
              <a:rPr lang="en-GB" dirty="0" smtClean="0">
                <a:solidFill>
                  <a:schemeClr val="bg1"/>
                </a:solidFill>
              </a:rPr>
              <a:t> de </a:t>
            </a:r>
            <a:r>
              <a:rPr lang="en-GB" dirty="0" err="1" smtClean="0">
                <a:solidFill>
                  <a:schemeClr val="bg1"/>
                </a:solidFill>
              </a:rPr>
              <a:t>servidor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sitios</a:t>
            </a:r>
            <a:r>
              <a:rPr lang="en-GB" dirty="0" smtClean="0">
                <a:solidFill>
                  <a:schemeClr val="bg1"/>
                </a:solidFill>
              </a:rPr>
              <a:t> y </a:t>
            </a:r>
            <a:r>
              <a:rPr lang="en-GB" dirty="0" err="1" smtClean="0">
                <a:solidFill>
                  <a:schemeClr val="bg1"/>
                </a:solidFill>
              </a:rPr>
              <a:t>aplicaciones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99454" y="5089503"/>
            <a:ext cx="2181224" cy="92075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</a:rPr>
              <a:t>Tareas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organizadas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por</a:t>
            </a:r>
            <a:r>
              <a:rPr lang="en-GB" dirty="0" smtClean="0">
                <a:solidFill>
                  <a:schemeClr val="bg1"/>
                </a:solidFill>
              </a:rPr>
              <a:t> areas y features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986490" y="5089503"/>
            <a:ext cx="2371724" cy="92075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</a:rPr>
              <a:t>Acciones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comunes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relacionadas</a:t>
            </a:r>
            <a:r>
              <a:rPr lang="en-GB" dirty="0" smtClean="0">
                <a:solidFill>
                  <a:schemeClr val="bg1"/>
                </a:solidFill>
              </a:rPr>
              <a:t> a la </a:t>
            </a:r>
            <a:r>
              <a:rPr lang="en-GB" dirty="0" err="1" smtClean="0">
                <a:solidFill>
                  <a:schemeClr val="bg1"/>
                </a:solidFill>
              </a:rPr>
              <a:t>selección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Nueva </a:t>
            </a:r>
            <a:r>
              <a:rPr lang="en-US" dirty="0" err="1" smtClean="0"/>
              <a:t>configuración</a:t>
            </a:r>
            <a:r>
              <a:rPr lang="en-US" dirty="0" smtClean="0"/>
              <a:t> </a:t>
            </a:r>
            <a:r>
              <a:rPr lang="en-US" dirty="0" smtClean="0"/>
              <a:t>XML </a:t>
            </a:r>
            <a:r>
              <a:rPr lang="en-US" dirty="0" err="1" smtClean="0"/>
              <a:t>reemplaza</a:t>
            </a:r>
            <a:r>
              <a:rPr lang="en-US" dirty="0" smtClean="0"/>
              <a:t> </a:t>
            </a:r>
            <a:r>
              <a:rPr lang="en-US" dirty="0" err="1" smtClean="0"/>
              <a:t>Metabase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configuración</a:t>
            </a:r>
            <a:r>
              <a:rPr lang="en-US" dirty="0" smtClean="0"/>
              <a:t> se </a:t>
            </a:r>
            <a:r>
              <a:rPr lang="en-US" dirty="0" err="1" smtClean="0"/>
              <a:t>realiza</a:t>
            </a:r>
            <a:r>
              <a:rPr lang="en-US" dirty="0" smtClean="0"/>
              <a:t> en </a:t>
            </a:r>
            <a:r>
              <a:rPr lang="en-US" dirty="0" err="1" smtClean="0"/>
              <a:t>archivos</a:t>
            </a:r>
            <a:r>
              <a:rPr lang="en-US" dirty="0" smtClean="0"/>
              <a:t> XML </a:t>
            </a:r>
            <a:r>
              <a:rPr lang="en-US" dirty="0" err="1" smtClean="0"/>
              <a:t>validados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schema.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43108" y="2071678"/>
            <a:ext cx="1333479" cy="67310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bg1"/>
                </a:solidFill>
              </a:rPr>
              <a:t>Schema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47795" y="3281354"/>
            <a:ext cx="2524105" cy="67310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</a:rPr>
              <a:t>applicationHost.config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95358" y="4529128"/>
            <a:ext cx="1452542" cy="67310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</a:rPr>
              <a:t>web.config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76558" y="4529128"/>
            <a:ext cx="1452542" cy="673103"/>
          </a:xfrm>
          <a:prstGeom prst="roundRect">
            <a:avLst/>
          </a:prstGeom>
          <a:solidFill>
            <a:schemeClr val="tx2"/>
          </a:solidFill>
          <a:ln w="190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err="1" smtClean="0">
                <a:solidFill>
                  <a:schemeClr val="bg1"/>
                </a:solidFill>
              </a:rPr>
              <a:t>web.config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16200000">
            <a:off x="2466948" y="2761087"/>
            <a:ext cx="685800" cy="405539"/>
          </a:xfrm>
          <a:prstGeom prst="rightArrow">
            <a:avLst>
              <a:gd name="adj1" fmla="val 25018"/>
              <a:gd name="adj2" fmla="val 4717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7622204">
            <a:off x="1516434" y="4010942"/>
            <a:ext cx="910114" cy="405539"/>
          </a:xfrm>
          <a:prstGeom prst="rightArrow">
            <a:avLst>
              <a:gd name="adj1" fmla="val 25018"/>
              <a:gd name="adj2" fmla="val 4717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3977796" flipH="1">
            <a:off x="3230934" y="4010942"/>
            <a:ext cx="910114" cy="405539"/>
          </a:xfrm>
          <a:prstGeom prst="rightArrow">
            <a:avLst>
              <a:gd name="adj1" fmla="val 25018"/>
              <a:gd name="adj2" fmla="val 4717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19625" y="2039932"/>
            <a:ext cx="32480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4"/>
                </a:solidFill>
              </a:rPr>
              <a:t>El schema describe </a:t>
            </a:r>
            <a:r>
              <a:rPr lang="en-US" sz="1400" dirty="0" err="1" smtClean="0">
                <a:solidFill>
                  <a:schemeClr val="accent4"/>
                </a:solidFill>
              </a:rPr>
              <a:t>seteos</a:t>
            </a:r>
            <a:r>
              <a:rPr lang="en-US" sz="1400" dirty="0" smtClean="0">
                <a:solidFill>
                  <a:schemeClr val="accent4"/>
                </a:solidFill>
              </a:rPr>
              <a:t> de </a:t>
            </a:r>
            <a:r>
              <a:rPr lang="en-US" sz="1400" dirty="0" err="1" smtClean="0">
                <a:solidFill>
                  <a:schemeClr val="accent4"/>
                </a:solidFill>
              </a:rPr>
              <a:t>configuración</a:t>
            </a:r>
            <a:r>
              <a:rPr lang="en-US" sz="1400" dirty="0" smtClean="0">
                <a:solidFill>
                  <a:schemeClr val="accent4"/>
                </a:solidFill>
              </a:rPr>
              <a:t> </a:t>
            </a:r>
            <a:r>
              <a:rPr lang="en-US" sz="1400" dirty="0" err="1" smtClean="0">
                <a:solidFill>
                  <a:schemeClr val="accent4"/>
                </a:solidFill>
              </a:rPr>
              <a:t>para</a:t>
            </a:r>
            <a:r>
              <a:rPr lang="en-US" sz="1400" dirty="0" smtClean="0">
                <a:solidFill>
                  <a:schemeClr val="accent4"/>
                </a:solidFill>
              </a:rPr>
              <a:t> IIS, ASP.NET y </a:t>
            </a:r>
            <a:r>
              <a:rPr lang="en-US" sz="1400" dirty="0" err="1" smtClean="0">
                <a:solidFill>
                  <a:schemeClr val="accent4"/>
                </a:solidFill>
              </a:rPr>
              <a:t>aplicaciones</a:t>
            </a:r>
            <a:r>
              <a:rPr lang="en-US" sz="1400" dirty="0" smtClean="0">
                <a:solidFill>
                  <a:schemeClr val="accent4"/>
                </a:solidFill>
              </a:rPr>
              <a:t> de 3ras </a:t>
            </a:r>
            <a:r>
              <a:rPr lang="en-US" sz="1400" dirty="0" err="1" smtClean="0">
                <a:solidFill>
                  <a:schemeClr val="accent4"/>
                </a:solidFill>
              </a:rPr>
              <a:t>partes</a:t>
            </a:r>
            <a:r>
              <a:rPr lang="en-US" sz="1400" dirty="0" smtClean="0">
                <a:solidFill>
                  <a:schemeClr val="accent4"/>
                </a:solidFill>
              </a:rPr>
              <a:t>.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19625" y="3192457"/>
            <a:ext cx="32480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4"/>
                </a:solidFill>
              </a:rPr>
              <a:t>Un </a:t>
            </a:r>
            <a:r>
              <a:rPr lang="en-US" sz="1400" dirty="0" err="1" smtClean="0">
                <a:solidFill>
                  <a:schemeClr val="accent4"/>
                </a:solidFill>
              </a:rPr>
              <a:t>archivo</a:t>
            </a:r>
            <a:r>
              <a:rPr lang="en-US" sz="1400" dirty="0" smtClean="0">
                <a:solidFill>
                  <a:schemeClr val="accent4"/>
                </a:solidFill>
              </a:rPr>
              <a:t> de </a:t>
            </a:r>
            <a:r>
              <a:rPr lang="en-US" sz="1400" dirty="0" err="1" smtClean="0">
                <a:solidFill>
                  <a:schemeClr val="accent4"/>
                </a:solidFill>
              </a:rPr>
              <a:t>configuración</a:t>
            </a:r>
            <a:r>
              <a:rPr lang="en-US" sz="1400" dirty="0" smtClean="0">
                <a:solidFill>
                  <a:schemeClr val="accent4"/>
                </a:solidFill>
              </a:rPr>
              <a:t> central </a:t>
            </a:r>
            <a:r>
              <a:rPr lang="en-US" sz="1400" dirty="0" err="1" smtClean="0">
                <a:solidFill>
                  <a:schemeClr val="accent4"/>
                </a:solidFill>
              </a:rPr>
              <a:t>contiene</a:t>
            </a:r>
            <a:r>
              <a:rPr lang="en-US" sz="1400" dirty="0" smtClean="0">
                <a:solidFill>
                  <a:schemeClr val="accent4"/>
                </a:solidFill>
              </a:rPr>
              <a:t> </a:t>
            </a:r>
            <a:r>
              <a:rPr lang="en-US" sz="1400" dirty="0" err="1" smtClean="0">
                <a:solidFill>
                  <a:schemeClr val="accent4"/>
                </a:solidFill>
              </a:rPr>
              <a:t>seteos</a:t>
            </a:r>
            <a:r>
              <a:rPr lang="en-US" sz="1400" dirty="0" smtClean="0">
                <a:solidFill>
                  <a:schemeClr val="accent4"/>
                </a:solidFill>
              </a:rPr>
              <a:t> de </a:t>
            </a:r>
            <a:r>
              <a:rPr lang="en-US" sz="1400" dirty="0" err="1" smtClean="0">
                <a:solidFill>
                  <a:schemeClr val="accent4"/>
                </a:solidFill>
              </a:rPr>
              <a:t>configuración</a:t>
            </a:r>
            <a:r>
              <a:rPr lang="en-US" sz="1400" dirty="0" smtClean="0">
                <a:solidFill>
                  <a:schemeClr val="accent4"/>
                </a:solidFill>
              </a:rPr>
              <a:t> </a:t>
            </a:r>
            <a:r>
              <a:rPr lang="en-US" sz="1400" dirty="0" err="1" smtClean="0">
                <a:solidFill>
                  <a:schemeClr val="accent4"/>
                </a:solidFill>
              </a:rPr>
              <a:t>globales</a:t>
            </a:r>
            <a:r>
              <a:rPr lang="en-US" sz="1400" dirty="0" smtClean="0">
                <a:solidFill>
                  <a:schemeClr val="accent4"/>
                </a:solidFill>
              </a:rPr>
              <a:t> al </a:t>
            </a:r>
            <a:r>
              <a:rPr lang="en-US" sz="1400" dirty="0" err="1" smtClean="0">
                <a:solidFill>
                  <a:schemeClr val="accent4"/>
                </a:solidFill>
              </a:rPr>
              <a:t>servidor</a:t>
            </a:r>
            <a:r>
              <a:rPr lang="en-US" sz="1400" dirty="0" smtClean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19625" y="4506907"/>
            <a:ext cx="32480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accent4"/>
                </a:solidFill>
              </a:rPr>
              <a:t>Archivos</a:t>
            </a:r>
            <a:r>
              <a:rPr lang="en-US" sz="1400" dirty="0" smtClean="0">
                <a:solidFill>
                  <a:schemeClr val="accent4"/>
                </a:solidFill>
              </a:rPr>
              <a:t> de </a:t>
            </a:r>
            <a:r>
              <a:rPr lang="en-US" sz="1400" dirty="0" err="1" smtClean="0">
                <a:solidFill>
                  <a:schemeClr val="accent4"/>
                </a:solidFill>
              </a:rPr>
              <a:t>configuración</a:t>
            </a:r>
            <a:r>
              <a:rPr lang="en-US" sz="1400" dirty="0" smtClean="0">
                <a:solidFill>
                  <a:schemeClr val="accent4"/>
                </a:solidFill>
              </a:rPr>
              <a:t> </a:t>
            </a:r>
            <a:r>
              <a:rPr lang="en-US" sz="1400" dirty="0" err="1" smtClean="0">
                <a:solidFill>
                  <a:schemeClr val="accent4"/>
                </a:solidFill>
              </a:rPr>
              <a:t>distribuidos</a:t>
            </a:r>
            <a:r>
              <a:rPr lang="en-US" sz="1400" dirty="0" smtClean="0">
                <a:solidFill>
                  <a:schemeClr val="accent4"/>
                </a:solidFill>
              </a:rPr>
              <a:t> </a:t>
            </a:r>
            <a:r>
              <a:rPr lang="en-US" sz="1400" dirty="0" err="1" smtClean="0">
                <a:solidFill>
                  <a:schemeClr val="accent4"/>
                </a:solidFill>
              </a:rPr>
              <a:t>especializan</a:t>
            </a:r>
            <a:r>
              <a:rPr lang="en-US" sz="1400" dirty="0" smtClean="0">
                <a:solidFill>
                  <a:schemeClr val="accent4"/>
                </a:solidFill>
              </a:rPr>
              <a:t> y </a:t>
            </a:r>
            <a:r>
              <a:rPr lang="en-US" sz="1400" dirty="0" err="1" smtClean="0">
                <a:solidFill>
                  <a:schemeClr val="accent4"/>
                </a:solidFill>
              </a:rPr>
              <a:t>sobrecargan</a:t>
            </a:r>
            <a:r>
              <a:rPr lang="en-US" sz="1400" dirty="0" smtClean="0">
                <a:solidFill>
                  <a:schemeClr val="accent4"/>
                </a:solidFill>
              </a:rPr>
              <a:t> </a:t>
            </a:r>
            <a:r>
              <a:rPr lang="en-US" sz="1400" dirty="0" err="1" smtClean="0">
                <a:solidFill>
                  <a:schemeClr val="accent4"/>
                </a:solidFill>
              </a:rPr>
              <a:t>configuaciones</a:t>
            </a:r>
            <a:r>
              <a:rPr lang="en-US" sz="1400" dirty="0" smtClean="0">
                <a:solidFill>
                  <a:schemeClr val="accent4"/>
                </a:solidFill>
              </a:rPr>
              <a:t> de </a:t>
            </a:r>
            <a:r>
              <a:rPr lang="en-US" sz="1400" dirty="0" err="1" smtClean="0">
                <a:solidFill>
                  <a:schemeClr val="accent4"/>
                </a:solidFill>
              </a:rPr>
              <a:t>sitio</a:t>
            </a:r>
            <a:r>
              <a:rPr lang="en-US" sz="1400" dirty="0" smtClean="0">
                <a:solidFill>
                  <a:schemeClr val="accent4"/>
                </a:solidFill>
              </a:rPr>
              <a:t> y </a:t>
            </a:r>
            <a:r>
              <a:rPr lang="en-US" sz="1400" dirty="0" err="1" smtClean="0">
                <a:solidFill>
                  <a:schemeClr val="accent4"/>
                </a:solidFill>
              </a:rPr>
              <a:t>aplicación</a:t>
            </a:r>
            <a:r>
              <a:rPr lang="en-US" sz="1400" dirty="0" smtClean="0">
                <a:solidFill>
                  <a:schemeClr val="accent4"/>
                </a:solidFill>
              </a:rPr>
              <a:t>.</a:t>
            </a:r>
          </a:p>
        </p:txBody>
      </p:sp>
      <p:cxnSp>
        <p:nvCxnSpPr>
          <p:cNvPr id="18" name="Straight Arrow Connector 17"/>
          <p:cNvCxnSpPr>
            <a:stCxn id="14" idx="1"/>
            <a:endCxn id="4" idx="3"/>
          </p:cNvCxnSpPr>
          <p:nvPr/>
        </p:nvCxnSpPr>
        <p:spPr>
          <a:xfrm rot="10800000">
            <a:off x="3476587" y="2408230"/>
            <a:ext cx="1443038" cy="1034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4071901" y="3648622"/>
            <a:ext cx="847725" cy="1034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6" idx="1"/>
            <a:endCxn id="8" idx="3"/>
          </p:cNvCxnSpPr>
          <p:nvPr/>
        </p:nvCxnSpPr>
        <p:spPr>
          <a:xfrm rot="10800000">
            <a:off x="4529101" y="4865681"/>
            <a:ext cx="390525" cy="10559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24050" y="3204124"/>
            <a:ext cx="1231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Validación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Diagnóstico rápido de Requests fallidos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Reduce el análisis de Crash Dumps</a:t>
            </a:r>
          </a:p>
          <a:p>
            <a:r>
              <a:rPr lang="en-US" sz="2400" smtClean="0"/>
              <a:t>Configuración de trazas granular y por URL</a:t>
            </a:r>
          </a:p>
          <a:p>
            <a:pPr lvl="1"/>
            <a:r>
              <a:rPr lang="en-US" sz="2000" smtClean="0"/>
              <a:t>Ej: Escribir un log de HTTP 200 que consuman mas de 15 seg.</a:t>
            </a:r>
          </a:p>
          <a:p>
            <a:pPr lvl="1"/>
            <a:r>
              <a:rPr lang="en-US" sz="2000" smtClean="0"/>
              <a:t>Ej: Escribir un log  cuando ocurra un HTTP 500 en Factura.aspx</a:t>
            </a:r>
          </a:p>
          <a:p>
            <a:r>
              <a:rPr lang="en-US" sz="2400" smtClean="0"/>
              <a:t>Administrable desde UI, WMI, API, Appcmd</a:t>
            </a:r>
          </a:p>
          <a:p>
            <a:endParaRPr lang="en-US" sz="2400" smtClean="0"/>
          </a:p>
          <a:p>
            <a:pPr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www.iis.net/articles/loadimage.aspx/images/0b9c5e3f-b969-4e31-916f-7971c2a2a4bd/file"/>
          <p:cNvPicPr>
            <a:picLocks noChangeAspect="1" noChangeArrowheads="1"/>
          </p:cNvPicPr>
          <p:nvPr/>
        </p:nvPicPr>
        <p:blipFill>
          <a:blip r:embed="rId3"/>
          <a:srcRect l="15325" t="7372" r="25180" b="13185"/>
          <a:stretch>
            <a:fillRect/>
          </a:stretch>
        </p:blipFill>
        <p:spPr bwMode="auto">
          <a:xfrm>
            <a:off x="2571736" y="2428868"/>
            <a:ext cx="3519579" cy="364333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Módulos</a:t>
            </a:r>
            <a:r>
              <a:rPr lang="en-US" dirty="0" smtClean="0"/>
              <a:t> .NET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Módulos</a:t>
            </a:r>
            <a:r>
              <a:rPr lang="en-US" dirty="0" smtClean="0"/>
              <a:t> </a:t>
            </a:r>
            <a:r>
              <a:rPr lang="en-US" dirty="0" err="1" smtClean="0"/>
              <a:t>nativos</a:t>
            </a:r>
            <a:endParaRPr lang="en-US" dirty="0" smtClean="0"/>
          </a:p>
          <a:p>
            <a:pPr lvl="1"/>
            <a:r>
              <a:rPr lang="en-US" dirty="0" smtClean="0"/>
              <a:t>Nueva API en C++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reemplaza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extensiones</a:t>
            </a:r>
            <a:r>
              <a:rPr lang="en-US" dirty="0" smtClean="0"/>
              <a:t> ISAPI</a:t>
            </a:r>
          </a:p>
          <a:p>
            <a:r>
              <a:rPr lang="en-US" dirty="0" err="1" smtClean="0"/>
              <a:t>Módulos</a:t>
            </a:r>
            <a:r>
              <a:rPr lang="en-US" dirty="0" smtClean="0"/>
              <a:t> </a:t>
            </a:r>
            <a:r>
              <a:rPr lang="en-US" dirty="0" err="1" smtClean="0"/>
              <a:t>manejados</a:t>
            </a:r>
            <a:endParaRPr lang="en-US" dirty="0" smtClean="0"/>
          </a:p>
          <a:p>
            <a:pPr lvl="1"/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Integrado</a:t>
            </a:r>
            <a:r>
              <a:rPr lang="en-US" dirty="0" smtClean="0"/>
              <a:t> con ASP.NET</a:t>
            </a:r>
          </a:p>
          <a:p>
            <a:pPr lvl="1"/>
            <a:r>
              <a:rPr lang="en-US" dirty="0" err="1" smtClean="0"/>
              <a:t>Desarrollo</a:t>
            </a:r>
            <a:r>
              <a:rPr lang="en-US" dirty="0" smtClean="0"/>
              <a:t> en C# </a:t>
            </a:r>
            <a:r>
              <a:rPr lang="en-US" dirty="0" err="1" smtClean="0"/>
              <a:t>utilizando</a:t>
            </a:r>
            <a:r>
              <a:rPr lang="en-US" dirty="0" smtClean="0"/>
              <a:t> la API de ASP.NET (</a:t>
            </a:r>
            <a:r>
              <a:rPr lang="en-US" b="1" dirty="0" err="1" smtClean="0"/>
              <a:t>IHttpModule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 l="30000" t="57306" r="64286" b="33645"/>
          <a:stretch>
            <a:fillRect/>
          </a:stretch>
        </p:blipFill>
        <p:spPr bwMode="auto">
          <a:xfrm>
            <a:off x="5500694" y="2695137"/>
            <a:ext cx="779323" cy="876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 l="50713" t="47252" r="42859" b="41689"/>
          <a:stretch>
            <a:fillRect/>
          </a:stretch>
        </p:blipFill>
        <p:spPr bwMode="auto">
          <a:xfrm>
            <a:off x="5429256" y="4000504"/>
            <a:ext cx="876695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3883</TotalTime>
  <Words>386</Words>
  <Application>Microsoft Office PowerPoint</Application>
  <PresentationFormat>On-screen Show (4:3)</PresentationFormat>
  <Paragraphs>93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Diseño predeterminado</vt:lpstr>
      <vt:lpstr>Desarrollando Aplicaciones bajo la plataforma Internet Information Server 7.0  Carlos Walzer, Miguel Angel Saez  26 de Febrero 2008</vt:lpstr>
      <vt:lpstr>Agenda</vt:lpstr>
      <vt:lpstr>Mejoras en IIS 7.0</vt:lpstr>
      <vt:lpstr>Arquitectura</vt:lpstr>
      <vt:lpstr>Administración</vt:lpstr>
      <vt:lpstr>Nueva consola de Administración</vt:lpstr>
      <vt:lpstr>Nueva configuración XML reemplaza Metabase</vt:lpstr>
      <vt:lpstr>Diagnóstico rápido de Requests fallidos</vt:lpstr>
      <vt:lpstr>Módulos .NET</vt:lpstr>
      <vt:lpstr>Módulos .NET</vt:lpstr>
      <vt:lpstr>Servicios WCF en WAS</vt:lpstr>
      <vt:lpstr>Servicios WCF en WAS</vt:lpstr>
      <vt:lpstr>Slide 13</vt:lpstr>
      <vt:lpstr>Slide 14</vt:lpstr>
      <vt:lpstr>Muchas Gracias</vt:lpstr>
    </vt:vector>
  </TitlesOfParts>
  <Company>Wunderman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IIS 7.0</dc:title>
  <dc:creator>Carlos Walzer</dc:creator>
  <cp:lastModifiedBy>masaez</cp:lastModifiedBy>
  <cp:revision>560</cp:revision>
  <dcterms:created xsi:type="dcterms:W3CDTF">2007-09-23T22:55:05Z</dcterms:created>
  <dcterms:modified xsi:type="dcterms:W3CDTF">2008-02-26T02:24:21Z</dcterms:modified>
</cp:coreProperties>
</file>