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8"/>
  </p:notesMasterIdLst>
  <p:handoutMasterIdLst>
    <p:handoutMasterId r:id="rId39"/>
  </p:handoutMasterIdLst>
  <p:sldIdLst>
    <p:sldId id="1273" r:id="rId2"/>
    <p:sldId id="1274" r:id="rId3"/>
    <p:sldId id="1275" r:id="rId4"/>
    <p:sldId id="1276" r:id="rId5"/>
    <p:sldId id="1277" r:id="rId6"/>
    <p:sldId id="1278" r:id="rId7"/>
    <p:sldId id="1279" r:id="rId8"/>
    <p:sldId id="1280" r:id="rId9"/>
    <p:sldId id="1281" r:id="rId10"/>
    <p:sldId id="1282" r:id="rId11"/>
    <p:sldId id="1283" r:id="rId12"/>
    <p:sldId id="1284" r:id="rId13"/>
    <p:sldId id="1285" r:id="rId14"/>
    <p:sldId id="1286" r:id="rId15"/>
    <p:sldId id="1287" r:id="rId16"/>
    <p:sldId id="1288" r:id="rId17"/>
    <p:sldId id="1289" r:id="rId18"/>
    <p:sldId id="1290" r:id="rId19"/>
    <p:sldId id="1291" r:id="rId20"/>
    <p:sldId id="1292" r:id="rId21"/>
    <p:sldId id="1293" r:id="rId22"/>
    <p:sldId id="1294" r:id="rId23"/>
    <p:sldId id="1295" r:id="rId24"/>
    <p:sldId id="1296" r:id="rId25"/>
    <p:sldId id="1297" r:id="rId26"/>
    <p:sldId id="1270" r:id="rId27"/>
    <p:sldId id="1271" r:id="rId28"/>
    <p:sldId id="1256" r:id="rId29"/>
    <p:sldId id="1257" r:id="rId30"/>
    <p:sldId id="1260" r:id="rId31"/>
    <p:sldId id="1261" r:id="rId32"/>
    <p:sldId id="1262" r:id="rId33"/>
    <p:sldId id="1263" r:id="rId34"/>
    <p:sldId id="1272" r:id="rId35"/>
    <p:sldId id="1255" r:id="rId36"/>
    <p:sldId id="1128" r:id="rId37"/>
  </p:sldIdLst>
  <p:sldSz cx="9144000" cy="6858000" type="screen4x3"/>
  <p:notesSz cx="6985000" cy="9283700"/>
  <p:defaultTextStyle>
    <a:defPPr>
      <a:defRPr lang="en-GB"/>
    </a:defPPr>
    <a:lvl1pPr algn="ctr" rtl="0" eaLnBrk="0" fontAlgn="base" hangingPunct="0">
      <a:spcBef>
        <a:spcPct val="0"/>
      </a:spcBef>
      <a:spcAft>
        <a:spcPct val="0"/>
      </a:spcAft>
      <a:defRPr sz="3200" b="1"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3200" b="1"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3200" b="1"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3200" b="1"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3200" b="1" kern="1200">
        <a:solidFill>
          <a:schemeClr val="tx1"/>
        </a:solidFill>
        <a:latin typeface="Times New Roman" pitchFamily="18" charset="0"/>
        <a:ea typeface="+mn-ea"/>
        <a:cs typeface="+mn-cs"/>
      </a:defRPr>
    </a:lvl5pPr>
    <a:lvl6pPr marL="2286000" algn="l" defTabSz="914400" rtl="0" eaLnBrk="1" latinLnBrk="0" hangingPunct="1">
      <a:defRPr sz="3200" b="1" kern="1200">
        <a:solidFill>
          <a:schemeClr val="tx1"/>
        </a:solidFill>
        <a:latin typeface="Times New Roman" pitchFamily="18" charset="0"/>
        <a:ea typeface="+mn-ea"/>
        <a:cs typeface="+mn-cs"/>
      </a:defRPr>
    </a:lvl6pPr>
    <a:lvl7pPr marL="2743200" algn="l" defTabSz="914400" rtl="0" eaLnBrk="1" latinLnBrk="0" hangingPunct="1">
      <a:defRPr sz="3200" b="1" kern="1200">
        <a:solidFill>
          <a:schemeClr val="tx1"/>
        </a:solidFill>
        <a:latin typeface="Times New Roman" pitchFamily="18" charset="0"/>
        <a:ea typeface="+mn-ea"/>
        <a:cs typeface="+mn-cs"/>
      </a:defRPr>
    </a:lvl7pPr>
    <a:lvl8pPr marL="3200400" algn="l" defTabSz="914400" rtl="0" eaLnBrk="1" latinLnBrk="0" hangingPunct="1">
      <a:defRPr sz="3200" b="1" kern="1200">
        <a:solidFill>
          <a:schemeClr val="tx1"/>
        </a:solidFill>
        <a:latin typeface="Times New Roman" pitchFamily="18" charset="0"/>
        <a:ea typeface="+mn-ea"/>
        <a:cs typeface="+mn-cs"/>
      </a:defRPr>
    </a:lvl8pPr>
    <a:lvl9pPr marL="3657600" algn="l" defTabSz="914400" rtl="0" eaLnBrk="1" latinLnBrk="0" hangingPunct="1">
      <a:defRPr sz="32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F475"/>
    <a:srgbClr val="3333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077" autoAdjust="0"/>
    <p:restoredTop sz="61274" autoAdjust="0"/>
  </p:normalViewPr>
  <p:slideViewPr>
    <p:cSldViewPr>
      <p:cViewPr varScale="1">
        <p:scale>
          <a:sx n="68" d="100"/>
          <a:sy n="68" d="100"/>
        </p:scale>
        <p:origin x="-1056" y="-96"/>
      </p:cViewPr>
      <p:guideLst>
        <p:guide orient="horz" pos="2160"/>
        <p:guide orient="horz" pos="144"/>
        <p:guide orient="horz" pos="1200"/>
        <p:guide orient="horz" pos="912"/>
        <p:guide pos="2880"/>
        <p:guide pos="24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5" d="100"/>
        <a:sy n="75" d="100"/>
      </p:scale>
      <p:origin x="0" y="0"/>
    </p:cViewPr>
  </p:sorterViewPr>
  <p:notesViewPr>
    <p:cSldViewPr>
      <p:cViewPr>
        <p:scale>
          <a:sx n="100" d="100"/>
          <a:sy n="100" d="100"/>
        </p:scale>
        <p:origin x="-1950" y="-72"/>
      </p:cViewPr>
      <p:guideLst>
        <p:guide orient="horz" pos="2924"/>
        <p:guide pos="220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7862" name="Text Box 6"/>
          <p:cNvSpPr txBox="1">
            <a:spLocks noChangeArrowheads="1"/>
          </p:cNvSpPr>
          <p:nvPr/>
        </p:nvSpPr>
        <p:spPr bwMode="auto">
          <a:xfrm>
            <a:off x="228600" y="8721725"/>
            <a:ext cx="1552575" cy="401638"/>
          </a:xfrm>
          <a:prstGeom prst="rect">
            <a:avLst/>
          </a:prstGeom>
          <a:noFill/>
          <a:ln w="12700">
            <a:noFill/>
            <a:miter lim="800000"/>
            <a:headEnd type="none" w="sm" len="sm"/>
            <a:tailEnd type="none" w="sm" len="sm"/>
          </a:ln>
          <a:effectLst/>
        </p:spPr>
        <p:txBody>
          <a:bodyPr lIns="92894" tIns="46447" rIns="92894" bIns="46447" anchor="ctr">
            <a:spAutoFit/>
          </a:bodyPr>
          <a:lstStyle/>
          <a:p>
            <a:pPr algn="l" defTabSz="930275">
              <a:spcBef>
                <a:spcPct val="50000"/>
              </a:spcBef>
            </a:pPr>
            <a:r>
              <a:rPr lang="en-US" sz="2000" b="0">
                <a:solidFill>
                  <a:schemeClr val="tx2"/>
                </a:solidFill>
                <a:latin typeface="Microsoft Logo 95" pitchFamily="2" charset="2"/>
              </a:rPr>
              <a:t>M</a:t>
            </a:r>
            <a:endParaRPr lang="en-US" sz="4500">
              <a:latin typeface="Arial" charset="0"/>
            </a:endParaRPr>
          </a:p>
        </p:txBody>
      </p:sp>
      <p:sp>
        <p:nvSpPr>
          <p:cNvPr id="377863" name="Rectangle 7"/>
          <p:cNvSpPr>
            <a:spLocks noChangeArrowheads="1"/>
          </p:cNvSpPr>
          <p:nvPr/>
        </p:nvSpPr>
        <p:spPr bwMode="auto">
          <a:xfrm>
            <a:off x="5715000" y="8647113"/>
            <a:ext cx="1085850" cy="461962"/>
          </a:xfrm>
          <a:prstGeom prst="rect">
            <a:avLst/>
          </a:prstGeom>
          <a:noFill/>
          <a:ln w="12700">
            <a:noFill/>
            <a:miter lim="800000"/>
            <a:headEnd type="none" w="sm" len="sm"/>
            <a:tailEnd type="none" w="sm" len="sm"/>
          </a:ln>
          <a:effectLst/>
        </p:spPr>
        <p:txBody>
          <a:bodyPr wrap="none" lIns="92894" tIns="46447" rIns="92894" bIns="46447" anchor="b"/>
          <a:lstStyle/>
          <a:p>
            <a:pPr algn="r" defTabSz="930275"/>
            <a:fld id="{CE35B77A-B709-4299-A278-937687EE30FB}" type="slidenum">
              <a:rPr lang="en-US" sz="1200">
                <a:latin typeface="Arial" charset="0"/>
              </a:rPr>
              <a:pPr algn="r" defTabSz="930275"/>
              <a:t>‹#›</a:t>
            </a:fld>
            <a:endParaRPr lang="en-US" sz="1200">
              <a:latin typeface="Arial" charset="0"/>
            </a:endParaRPr>
          </a:p>
        </p:txBody>
      </p:sp>
      <p:sp>
        <p:nvSpPr>
          <p:cNvPr id="377864" name="Text Box 8"/>
          <p:cNvSpPr txBox="1">
            <a:spLocks noChangeArrowheads="1"/>
          </p:cNvSpPr>
          <p:nvPr/>
        </p:nvSpPr>
        <p:spPr bwMode="auto">
          <a:xfrm>
            <a:off x="0" y="219075"/>
            <a:ext cx="6985000" cy="306388"/>
          </a:xfrm>
          <a:prstGeom prst="rect">
            <a:avLst/>
          </a:prstGeom>
          <a:noFill/>
          <a:ln w="12700">
            <a:noFill/>
            <a:miter lim="800000"/>
            <a:headEnd type="none" w="sm" len="sm"/>
            <a:tailEnd type="none" w="sm" len="sm"/>
          </a:ln>
          <a:effectLst/>
        </p:spPr>
        <p:txBody>
          <a:bodyPr lIns="92894" tIns="46447" rIns="92894" bIns="46447" anchor="ctr">
            <a:spAutoFit/>
          </a:bodyPr>
          <a:lstStyle/>
          <a:p>
            <a:pPr defTabSz="930275">
              <a:spcBef>
                <a:spcPct val="50000"/>
              </a:spcBef>
            </a:pPr>
            <a:r>
              <a:rPr lang="en-US" sz="1400">
                <a:solidFill>
                  <a:schemeClr val="tx2"/>
                </a:solidFill>
                <a:effectLst>
                  <a:outerShdw blurRad="38100" dist="38100" dir="2700000" algn="tl">
                    <a:srgbClr val="C0C0C0"/>
                  </a:outerShdw>
                </a:effectLst>
                <a:latin typeface="Arial" charset="0"/>
              </a:rPr>
              <a:t>http://msdn.microsoft.com</a:t>
            </a:r>
            <a:endParaRPr lang="en-US" sz="4500">
              <a:latin typeface="Arial" charset="0"/>
            </a:endParaRPr>
          </a:p>
        </p:txBody>
      </p:sp>
      <p:pic>
        <p:nvPicPr>
          <p:cNvPr id="377865" name="Picture 9" descr="MSDNlogo_med"/>
          <p:cNvPicPr>
            <a:picLocks noChangeAspect="1" noChangeArrowheads="1"/>
          </p:cNvPicPr>
          <p:nvPr/>
        </p:nvPicPr>
        <p:blipFill>
          <a:blip r:embed="rId2"/>
          <a:srcRect/>
          <a:stretch>
            <a:fillRect/>
          </a:stretch>
        </p:blipFill>
        <p:spPr bwMode="auto">
          <a:xfrm>
            <a:off x="228600" y="228600"/>
            <a:ext cx="952500" cy="439738"/>
          </a:xfrm>
          <a:prstGeom prst="rect">
            <a:avLst/>
          </a:prstGeom>
          <a:noFill/>
        </p:spPr>
      </p:pic>
      <p:sp>
        <p:nvSpPr>
          <p:cNvPr id="377866" name="Text Box 10"/>
          <p:cNvSpPr txBox="1">
            <a:spLocks noChangeArrowheads="1"/>
          </p:cNvSpPr>
          <p:nvPr/>
        </p:nvSpPr>
        <p:spPr bwMode="auto">
          <a:xfrm>
            <a:off x="5562600" y="228600"/>
            <a:ext cx="1422400" cy="338138"/>
          </a:xfrm>
          <a:prstGeom prst="rect">
            <a:avLst/>
          </a:prstGeom>
          <a:noFill/>
          <a:ln w="9525">
            <a:noFill/>
            <a:miter lim="800000"/>
            <a:headEnd/>
            <a:tailEnd/>
          </a:ln>
          <a:effectLst/>
        </p:spPr>
        <p:txBody>
          <a:bodyPr lIns="91648" tIns="45823" rIns="91648" bIns="45823">
            <a:spAutoFit/>
          </a:bodyPr>
          <a:lstStyle/>
          <a:p>
            <a:pPr algn="l" defTabSz="915988">
              <a:spcBef>
                <a:spcPct val="50000"/>
              </a:spcBef>
            </a:pPr>
            <a:r>
              <a:rPr lang="en-US" sz="1600">
                <a:effectLst>
                  <a:outerShdw blurRad="38100" dist="38100" dir="2700000" algn="tl">
                    <a:srgbClr val="C0C0C0"/>
                  </a:outerShdw>
                </a:effectLst>
                <a:latin typeface="Arial" charset="0"/>
              </a:rPr>
              <a:t>DEVT1-02</a:t>
            </a:r>
            <a:endParaRPr lang="en-US" sz="330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l" defTabSz="930275" eaLnBrk="1" hangingPunct="1">
              <a:defRPr sz="1200" b="0"/>
            </a:lvl1pPr>
          </a:lstStyle>
          <a:p>
            <a:endParaRPr lang="en-GB"/>
          </a:p>
        </p:txBody>
      </p:sp>
      <p:sp>
        <p:nvSpPr>
          <p:cNvPr id="3075"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eaLnBrk="1" hangingPunct="1">
              <a:defRPr sz="1200" b="0"/>
            </a:lvl1pPr>
          </a:lstStyle>
          <a:p>
            <a:endParaRPr lang="en-GB"/>
          </a:p>
        </p:txBody>
      </p:sp>
      <p:sp>
        <p:nvSpPr>
          <p:cNvPr id="3076"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233363" y="4410075"/>
            <a:ext cx="6518275" cy="4176713"/>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78" name="Rectangle 6"/>
          <p:cNvSpPr>
            <a:spLocks noGrp="1" noChangeArrowheads="1"/>
          </p:cNvSpPr>
          <p:nvPr>
            <p:ph type="ftr" sz="quarter" idx="4"/>
          </p:nvPr>
        </p:nvSpPr>
        <p:spPr bwMode="auto">
          <a:xfrm>
            <a:off x="0" y="8820150"/>
            <a:ext cx="3027363"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l" defTabSz="930275" eaLnBrk="1" hangingPunct="1">
              <a:defRPr sz="1200" b="0"/>
            </a:lvl1pPr>
          </a:lstStyle>
          <a:p>
            <a:endParaRPr lang="en-GB"/>
          </a:p>
        </p:txBody>
      </p:sp>
      <p:sp>
        <p:nvSpPr>
          <p:cNvPr id="3079" name="Rectangle 7"/>
          <p:cNvSpPr>
            <a:spLocks noGrp="1" noChangeArrowheads="1"/>
          </p:cNvSpPr>
          <p:nvPr>
            <p:ph type="sldNum" sz="quarter" idx="5"/>
          </p:nvPr>
        </p:nvSpPr>
        <p:spPr bwMode="auto">
          <a:xfrm>
            <a:off x="3957638" y="8820150"/>
            <a:ext cx="3027362"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eaLnBrk="1" hangingPunct="1">
              <a:defRPr sz="1200" b="0"/>
            </a:lvl1pPr>
          </a:lstStyle>
          <a:p>
            <a:fld id="{ADDB5ECD-72F6-443A-BE32-3273210D1C25}"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Arial" charset="0"/>
        <a:ea typeface="+mn-ea"/>
        <a:cs typeface="+mn-cs"/>
      </a:defRPr>
    </a:lvl1pPr>
    <a:lvl2pPr marL="457200" algn="l" rtl="0" fontAlgn="base">
      <a:spcBef>
        <a:spcPct val="30000"/>
      </a:spcBef>
      <a:spcAft>
        <a:spcPct val="0"/>
      </a:spcAft>
      <a:defRPr sz="1600" kern="1200">
        <a:solidFill>
          <a:schemeClr val="tx1"/>
        </a:solidFill>
        <a:latin typeface="Arial" charset="0"/>
        <a:ea typeface="+mn-ea"/>
        <a:cs typeface="+mn-cs"/>
      </a:defRPr>
    </a:lvl2pPr>
    <a:lvl3pPr marL="914400" algn="l" rtl="0" fontAlgn="base">
      <a:spcBef>
        <a:spcPct val="30000"/>
      </a:spcBef>
      <a:spcAft>
        <a:spcPct val="0"/>
      </a:spcAft>
      <a:defRPr sz="1600" kern="1200">
        <a:solidFill>
          <a:schemeClr val="tx1"/>
        </a:solidFill>
        <a:latin typeface="Arial" charset="0"/>
        <a:ea typeface="+mn-ea"/>
        <a:cs typeface="+mn-cs"/>
      </a:defRPr>
    </a:lvl3pPr>
    <a:lvl4pPr marL="1371600" algn="l" rtl="0" fontAlgn="base">
      <a:spcBef>
        <a:spcPct val="30000"/>
      </a:spcBef>
      <a:spcAft>
        <a:spcPct val="0"/>
      </a:spcAft>
      <a:defRPr sz="1600" kern="1200">
        <a:solidFill>
          <a:schemeClr val="tx1"/>
        </a:solidFill>
        <a:latin typeface="Arial" charset="0"/>
        <a:ea typeface="+mn-ea"/>
        <a:cs typeface="+mn-cs"/>
      </a:defRPr>
    </a:lvl4pPr>
    <a:lvl5pPr marL="1828800" algn="l" rtl="0" fontAlgn="base">
      <a:spcBef>
        <a:spcPct val="3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E4F66E-ACED-4954-9E73-6BE8F700A534}" type="slidenum">
              <a:rPr lang="en-GB"/>
              <a:pPr/>
              <a:t>1</a:t>
            </a:fld>
            <a:endParaRPr lang="en-GB"/>
          </a:p>
        </p:txBody>
      </p:sp>
      <p:sp>
        <p:nvSpPr>
          <p:cNvPr id="4100" name="Rectangle 4"/>
          <p:cNvSpPr>
            <a:spLocks noGrp="1" noRot="1" noChangeAspect="1" noChangeArrowheads="1" noTextEdit="1"/>
          </p:cNvSpPr>
          <p:nvPr>
            <p:ph type="sldImg"/>
          </p:nvPr>
        </p:nvSpPr>
        <p:spPr>
          <a:ln/>
        </p:spPr>
      </p:sp>
      <p:sp>
        <p:nvSpPr>
          <p:cNvPr id="4101" name="Rectangle 5"/>
          <p:cNvSpPr>
            <a:spLocks noGrp="1" noChangeArrowheads="1"/>
          </p:cNvSpPr>
          <p:nvPr>
            <p:ph type="body" idx="1"/>
          </p:nvPr>
        </p:nvSpPr>
        <p:spPr/>
        <p:txBody>
          <a:bodyPr/>
          <a:lstStyle/>
          <a:p>
            <a:r>
              <a:rPr lang="en-US"/>
              <a:t>&lt;none&gt;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13263D-F523-4AFD-ACD8-310E36290133}" type="slidenum">
              <a:rPr lang="en-US"/>
              <a:pPr/>
              <a:t>12</a:t>
            </a:fld>
            <a:endParaRPr lang="en-US"/>
          </a:p>
        </p:txBody>
      </p:sp>
      <p:sp>
        <p:nvSpPr>
          <p:cNvPr id="744450" name="Rectangle 2"/>
          <p:cNvSpPr>
            <a:spLocks noGrp="1" noRot="1" noChangeAspect="1" noChangeArrowheads="1" noTextEdit="1"/>
          </p:cNvSpPr>
          <p:nvPr>
            <p:ph type="sldImg"/>
          </p:nvPr>
        </p:nvSpPr>
        <p:spPr>
          <a:ln/>
        </p:spPr>
      </p:sp>
      <p:sp>
        <p:nvSpPr>
          <p:cNvPr id="74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ADDB5ECD-72F6-443A-BE32-3273210D1C25}" type="slidenum">
              <a:rPr lang="en-GB" smtClean="0"/>
              <a:pPr/>
              <a:t>13</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13263D-F523-4AFD-ACD8-310E36290133}" type="slidenum">
              <a:rPr lang="en-US"/>
              <a:pPr/>
              <a:t>14</a:t>
            </a:fld>
            <a:endParaRPr lang="en-US"/>
          </a:p>
        </p:txBody>
      </p:sp>
      <p:sp>
        <p:nvSpPr>
          <p:cNvPr id="744450" name="Rectangle 2"/>
          <p:cNvSpPr>
            <a:spLocks noGrp="1" noRot="1" noChangeAspect="1" noChangeArrowheads="1" noTextEdit="1"/>
          </p:cNvSpPr>
          <p:nvPr>
            <p:ph type="sldImg"/>
          </p:nvPr>
        </p:nvSpPr>
        <p:spPr>
          <a:ln/>
        </p:spPr>
      </p:sp>
      <p:sp>
        <p:nvSpPr>
          <p:cNvPr id="74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13263D-F523-4AFD-ACD8-310E36290133}" type="slidenum">
              <a:rPr lang="en-US"/>
              <a:pPr/>
              <a:t>15</a:t>
            </a:fld>
            <a:endParaRPr lang="en-US"/>
          </a:p>
        </p:txBody>
      </p:sp>
      <p:sp>
        <p:nvSpPr>
          <p:cNvPr id="744450" name="Rectangle 2"/>
          <p:cNvSpPr>
            <a:spLocks noGrp="1" noRot="1" noChangeAspect="1" noChangeArrowheads="1" noTextEdit="1"/>
          </p:cNvSpPr>
          <p:nvPr>
            <p:ph type="sldImg"/>
          </p:nvPr>
        </p:nvSpPr>
        <p:spPr>
          <a:ln/>
        </p:spPr>
      </p:sp>
      <p:sp>
        <p:nvSpPr>
          <p:cNvPr id="74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13263D-F523-4AFD-ACD8-310E36290133}" type="slidenum">
              <a:rPr lang="en-US"/>
              <a:pPr/>
              <a:t>16</a:t>
            </a:fld>
            <a:endParaRPr lang="en-US"/>
          </a:p>
        </p:txBody>
      </p:sp>
      <p:sp>
        <p:nvSpPr>
          <p:cNvPr id="744450" name="Rectangle 2"/>
          <p:cNvSpPr>
            <a:spLocks noGrp="1" noRot="1" noChangeAspect="1" noChangeArrowheads="1" noTextEdit="1"/>
          </p:cNvSpPr>
          <p:nvPr>
            <p:ph type="sldImg"/>
          </p:nvPr>
        </p:nvSpPr>
        <p:spPr>
          <a:ln/>
        </p:spPr>
      </p:sp>
      <p:sp>
        <p:nvSpPr>
          <p:cNvPr id="74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13263D-F523-4AFD-ACD8-310E36290133}" type="slidenum">
              <a:rPr lang="en-US"/>
              <a:pPr/>
              <a:t>17</a:t>
            </a:fld>
            <a:endParaRPr lang="en-US"/>
          </a:p>
        </p:txBody>
      </p:sp>
      <p:sp>
        <p:nvSpPr>
          <p:cNvPr id="744450" name="Rectangle 2"/>
          <p:cNvSpPr>
            <a:spLocks noGrp="1" noRot="1" noChangeAspect="1" noChangeArrowheads="1" noTextEdit="1"/>
          </p:cNvSpPr>
          <p:nvPr>
            <p:ph type="sldImg"/>
          </p:nvPr>
        </p:nvSpPr>
        <p:spPr>
          <a:ln/>
        </p:spPr>
      </p:sp>
      <p:sp>
        <p:nvSpPr>
          <p:cNvPr id="74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eaLnBrk="0" fontAlgn="base" hangingPunct="0">
              <a:spcBef>
                <a:spcPct val="0"/>
              </a:spcBef>
              <a:spcAft>
                <a:spcPct val="0"/>
              </a:spcAft>
            </a:pPr>
            <a:fld id="{EF13263D-F523-4AFD-ACD8-310E36290133}" type="slidenum">
              <a:rPr lang="en-US" b="1">
                <a:solidFill>
                  <a:prstClr val="black"/>
                </a:solidFill>
                <a:latin typeface="Times New Roman" pitchFamily="18" charset="0"/>
              </a:rPr>
              <a:pPr algn="r" rtl="0" eaLnBrk="0" fontAlgn="base" hangingPunct="0">
                <a:spcBef>
                  <a:spcPct val="0"/>
                </a:spcBef>
                <a:spcAft>
                  <a:spcPct val="0"/>
                </a:spcAft>
              </a:pPr>
              <a:t>18</a:t>
            </a:fld>
            <a:endParaRPr lang="en-US" b="1" dirty="0">
              <a:solidFill>
                <a:prstClr val="black"/>
              </a:solidFill>
              <a:latin typeface="Times New Roman" pitchFamily="18" charset="0"/>
            </a:endParaRPr>
          </a:p>
        </p:txBody>
      </p:sp>
      <p:sp>
        <p:nvSpPr>
          <p:cNvPr id="744450" name="Rectangle 2"/>
          <p:cNvSpPr>
            <a:spLocks noGrp="1" noRot="1" noChangeAspect="1" noChangeArrowheads="1" noTextEdit="1"/>
          </p:cNvSpPr>
          <p:nvPr>
            <p:ph type="sldImg"/>
          </p:nvPr>
        </p:nvSpPr>
        <p:spPr>
          <a:ln/>
        </p:spPr>
      </p:sp>
      <p:sp>
        <p:nvSpPr>
          <p:cNvPr id="74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eaLnBrk="0" fontAlgn="base" hangingPunct="0">
              <a:spcBef>
                <a:spcPct val="0"/>
              </a:spcBef>
              <a:spcAft>
                <a:spcPct val="0"/>
              </a:spcAft>
            </a:pPr>
            <a:fld id="{EF13263D-F523-4AFD-ACD8-310E36290133}" type="slidenum">
              <a:rPr lang="en-US" b="1">
                <a:solidFill>
                  <a:prstClr val="black"/>
                </a:solidFill>
                <a:latin typeface="Times New Roman" pitchFamily="18" charset="0"/>
              </a:rPr>
              <a:pPr algn="r" rtl="0" eaLnBrk="0" fontAlgn="base" hangingPunct="0">
                <a:spcBef>
                  <a:spcPct val="0"/>
                </a:spcBef>
                <a:spcAft>
                  <a:spcPct val="0"/>
                </a:spcAft>
              </a:pPr>
              <a:t>19</a:t>
            </a:fld>
            <a:endParaRPr lang="en-US" b="1" dirty="0">
              <a:solidFill>
                <a:prstClr val="black"/>
              </a:solidFill>
              <a:latin typeface="Times New Roman" pitchFamily="18" charset="0"/>
            </a:endParaRPr>
          </a:p>
        </p:txBody>
      </p:sp>
      <p:sp>
        <p:nvSpPr>
          <p:cNvPr id="744450" name="Rectangle 2"/>
          <p:cNvSpPr>
            <a:spLocks noGrp="1" noRot="1" noChangeAspect="1" noChangeArrowheads="1" noTextEdit="1"/>
          </p:cNvSpPr>
          <p:nvPr>
            <p:ph type="sldImg"/>
          </p:nvPr>
        </p:nvSpPr>
        <p:spPr>
          <a:ln/>
        </p:spPr>
      </p:sp>
      <p:sp>
        <p:nvSpPr>
          <p:cNvPr id="74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eaLnBrk="0" fontAlgn="base" hangingPunct="0">
              <a:spcBef>
                <a:spcPct val="0"/>
              </a:spcBef>
              <a:spcAft>
                <a:spcPct val="0"/>
              </a:spcAft>
            </a:pPr>
            <a:fld id="{EFBF205C-4E29-4F83-8861-CFDA0D3C58FD}" type="slidenum">
              <a:rPr lang="en-GB" b="1">
                <a:solidFill>
                  <a:prstClr val="black"/>
                </a:solidFill>
                <a:latin typeface="Times New Roman" pitchFamily="18" charset="0"/>
              </a:rPr>
              <a:pPr algn="r" rtl="0" eaLnBrk="0" fontAlgn="base" hangingPunct="0">
                <a:spcBef>
                  <a:spcPct val="0"/>
                </a:spcBef>
                <a:spcAft>
                  <a:spcPct val="0"/>
                </a:spcAft>
              </a:pPr>
              <a:t>20</a:t>
            </a:fld>
            <a:endParaRPr lang="en-GB" b="1" dirty="0">
              <a:solidFill>
                <a:prstClr val="black"/>
              </a:solidFill>
              <a:latin typeface="Times New Roman" pitchFamily="18" charset="0"/>
            </a:endParaRPr>
          </a:p>
        </p:txBody>
      </p:sp>
      <p:sp>
        <p:nvSpPr>
          <p:cNvPr id="1886210" name="Rectangle 2"/>
          <p:cNvSpPr>
            <a:spLocks noGrp="1" noRot="1" noChangeAspect="1" noChangeArrowheads="1" noTextEdit="1"/>
          </p:cNvSpPr>
          <p:nvPr>
            <p:ph type="sldImg"/>
          </p:nvPr>
        </p:nvSpPr>
        <p:spPr>
          <a:ln/>
        </p:spPr>
      </p:sp>
      <p:sp>
        <p:nvSpPr>
          <p:cNvPr id="1886211" name="Rectangle 3"/>
          <p:cNvSpPr>
            <a:spLocks noGrp="1" noChangeArrowheads="1"/>
          </p:cNvSpPr>
          <p:nvPr>
            <p:ph type="body" idx="1"/>
          </p:nvPr>
        </p:nvSpPr>
        <p:spPr/>
        <p:txBody>
          <a:bodyPr/>
          <a:lstStyle/>
          <a:p>
            <a:r>
              <a:rPr lang="en-GB" dirty="0"/>
              <a:t>&lt;none&gt;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eaLnBrk="0" fontAlgn="base" hangingPunct="0">
              <a:spcBef>
                <a:spcPct val="0"/>
              </a:spcBef>
              <a:spcAft>
                <a:spcPct val="0"/>
              </a:spcAft>
            </a:pPr>
            <a:fld id="{EFBF205C-4E29-4F83-8861-CFDA0D3C58FD}" type="slidenum">
              <a:rPr lang="en-GB" b="1">
                <a:solidFill>
                  <a:prstClr val="black"/>
                </a:solidFill>
                <a:latin typeface="Times New Roman" pitchFamily="18" charset="0"/>
              </a:rPr>
              <a:pPr algn="r" rtl="0" eaLnBrk="0" fontAlgn="base" hangingPunct="0">
                <a:spcBef>
                  <a:spcPct val="0"/>
                </a:spcBef>
                <a:spcAft>
                  <a:spcPct val="0"/>
                </a:spcAft>
              </a:pPr>
              <a:t>21</a:t>
            </a:fld>
            <a:endParaRPr lang="en-GB" b="1" dirty="0">
              <a:solidFill>
                <a:prstClr val="black"/>
              </a:solidFill>
              <a:latin typeface="Times New Roman" pitchFamily="18" charset="0"/>
            </a:endParaRPr>
          </a:p>
        </p:txBody>
      </p:sp>
      <p:sp>
        <p:nvSpPr>
          <p:cNvPr id="1886210" name="Rectangle 2"/>
          <p:cNvSpPr>
            <a:spLocks noGrp="1" noRot="1" noChangeAspect="1" noChangeArrowheads="1" noTextEdit="1"/>
          </p:cNvSpPr>
          <p:nvPr>
            <p:ph type="sldImg"/>
          </p:nvPr>
        </p:nvSpPr>
        <p:spPr>
          <a:ln/>
        </p:spPr>
      </p:sp>
      <p:sp>
        <p:nvSpPr>
          <p:cNvPr id="1886211" name="Rectangle 3"/>
          <p:cNvSpPr>
            <a:spLocks noGrp="1" noChangeArrowheads="1"/>
          </p:cNvSpPr>
          <p:nvPr>
            <p:ph type="body" idx="1"/>
          </p:nvPr>
        </p:nvSpPr>
        <p:spPr/>
        <p:txBody>
          <a:bodyPr/>
          <a:lstStyle/>
          <a:p>
            <a:r>
              <a:rPr lang="en-GB"/>
              <a:t>&lt;none&gt;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BF205C-4E29-4F83-8861-CFDA0D3C58FD}" type="slidenum">
              <a:rPr lang="en-GB"/>
              <a:pPr/>
              <a:t>2</a:t>
            </a:fld>
            <a:endParaRPr lang="en-GB"/>
          </a:p>
        </p:txBody>
      </p:sp>
      <p:sp>
        <p:nvSpPr>
          <p:cNvPr id="1886210" name="Rectangle 2"/>
          <p:cNvSpPr>
            <a:spLocks noGrp="1" noRot="1" noChangeAspect="1" noChangeArrowheads="1" noTextEdit="1"/>
          </p:cNvSpPr>
          <p:nvPr>
            <p:ph type="sldImg"/>
          </p:nvPr>
        </p:nvSpPr>
        <p:spPr>
          <a:ln/>
        </p:spPr>
      </p:sp>
      <p:sp>
        <p:nvSpPr>
          <p:cNvPr id="1886211" name="Rectangle 3"/>
          <p:cNvSpPr>
            <a:spLocks noGrp="1" noChangeArrowheads="1"/>
          </p:cNvSpPr>
          <p:nvPr>
            <p:ph type="body" idx="1"/>
          </p:nvPr>
        </p:nvSpPr>
        <p:spPr/>
        <p:txBody>
          <a:bodyPr/>
          <a:lstStyle/>
          <a:p>
            <a:r>
              <a:rPr lang="en-GB"/>
              <a:t>&lt;none&gt;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eaLnBrk="0" fontAlgn="base" hangingPunct="0">
              <a:spcBef>
                <a:spcPct val="0"/>
              </a:spcBef>
              <a:spcAft>
                <a:spcPct val="0"/>
              </a:spcAft>
            </a:pPr>
            <a:fld id="{EFBF205C-4E29-4F83-8861-CFDA0D3C58FD}" type="slidenum">
              <a:rPr lang="en-GB" b="1">
                <a:solidFill>
                  <a:prstClr val="black"/>
                </a:solidFill>
                <a:latin typeface="Times New Roman" pitchFamily="18" charset="0"/>
              </a:rPr>
              <a:pPr algn="r" rtl="0" eaLnBrk="0" fontAlgn="base" hangingPunct="0">
                <a:spcBef>
                  <a:spcPct val="0"/>
                </a:spcBef>
                <a:spcAft>
                  <a:spcPct val="0"/>
                </a:spcAft>
              </a:pPr>
              <a:t>22</a:t>
            </a:fld>
            <a:endParaRPr lang="en-GB" b="1" dirty="0">
              <a:solidFill>
                <a:prstClr val="black"/>
              </a:solidFill>
              <a:latin typeface="Times New Roman" pitchFamily="18" charset="0"/>
            </a:endParaRPr>
          </a:p>
        </p:txBody>
      </p:sp>
      <p:sp>
        <p:nvSpPr>
          <p:cNvPr id="1886210" name="Rectangle 2"/>
          <p:cNvSpPr>
            <a:spLocks noGrp="1" noRot="1" noChangeAspect="1" noChangeArrowheads="1" noTextEdit="1"/>
          </p:cNvSpPr>
          <p:nvPr>
            <p:ph type="sldImg"/>
          </p:nvPr>
        </p:nvSpPr>
        <p:spPr>
          <a:ln/>
        </p:spPr>
      </p:sp>
      <p:sp>
        <p:nvSpPr>
          <p:cNvPr id="1886211" name="Rectangle 3"/>
          <p:cNvSpPr>
            <a:spLocks noGrp="1" noChangeArrowheads="1"/>
          </p:cNvSpPr>
          <p:nvPr>
            <p:ph type="body" idx="1"/>
          </p:nvPr>
        </p:nvSpPr>
        <p:spPr/>
        <p:txBody>
          <a:bodyPr/>
          <a:lstStyle/>
          <a:p>
            <a:r>
              <a:rPr lang="en-GB"/>
              <a:t>&lt;none&gt;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eaLnBrk="0" fontAlgn="base" hangingPunct="0">
              <a:spcBef>
                <a:spcPct val="0"/>
              </a:spcBef>
              <a:spcAft>
                <a:spcPct val="0"/>
              </a:spcAft>
            </a:pPr>
            <a:fld id="{EFBF205C-4E29-4F83-8861-CFDA0D3C58FD}" type="slidenum">
              <a:rPr lang="en-GB" b="1">
                <a:solidFill>
                  <a:prstClr val="black"/>
                </a:solidFill>
                <a:latin typeface="Times New Roman" pitchFamily="18" charset="0"/>
              </a:rPr>
              <a:pPr algn="r" rtl="0" eaLnBrk="0" fontAlgn="base" hangingPunct="0">
                <a:spcBef>
                  <a:spcPct val="0"/>
                </a:spcBef>
                <a:spcAft>
                  <a:spcPct val="0"/>
                </a:spcAft>
              </a:pPr>
              <a:t>23</a:t>
            </a:fld>
            <a:endParaRPr lang="en-GB" b="1" dirty="0">
              <a:solidFill>
                <a:prstClr val="black"/>
              </a:solidFill>
              <a:latin typeface="Times New Roman" pitchFamily="18" charset="0"/>
            </a:endParaRPr>
          </a:p>
        </p:txBody>
      </p:sp>
      <p:sp>
        <p:nvSpPr>
          <p:cNvPr id="1886210" name="Rectangle 2"/>
          <p:cNvSpPr>
            <a:spLocks noGrp="1" noRot="1" noChangeAspect="1" noChangeArrowheads="1" noTextEdit="1"/>
          </p:cNvSpPr>
          <p:nvPr>
            <p:ph type="sldImg"/>
          </p:nvPr>
        </p:nvSpPr>
        <p:spPr>
          <a:ln/>
        </p:spPr>
      </p:sp>
      <p:sp>
        <p:nvSpPr>
          <p:cNvPr id="1886211" name="Rectangle 3"/>
          <p:cNvSpPr>
            <a:spLocks noGrp="1" noChangeArrowheads="1"/>
          </p:cNvSpPr>
          <p:nvPr>
            <p:ph type="body" idx="1"/>
          </p:nvPr>
        </p:nvSpPr>
        <p:spPr/>
        <p:txBody>
          <a:bodyPr/>
          <a:lstStyle/>
          <a:p>
            <a:r>
              <a:rPr lang="en-GB"/>
              <a:t>&lt;none&gt;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eaLnBrk="0" fontAlgn="base" hangingPunct="0">
              <a:spcBef>
                <a:spcPct val="0"/>
              </a:spcBef>
              <a:spcAft>
                <a:spcPct val="0"/>
              </a:spcAft>
            </a:pPr>
            <a:fld id="{EFBF205C-4E29-4F83-8861-CFDA0D3C58FD}" type="slidenum">
              <a:rPr lang="en-GB" b="1">
                <a:solidFill>
                  <a:prstClr val="black"/>
                </a:solidFill>
                <a:latin typeface="Times New Roman" pitchFamily="18" charset="0"/>
              </a:rPr>
              <a:pPr algn="r" rtl="0" eaLnBrk="0" fontAlgn="base" hangingPunct="0">
                <a:spcBef>
                  <a:spcPct val="0"/>
                </a:spcBef>
                <a:spcAft>
                  <a:spcPct val="0"/>
                </a:spcAft>
              </a:pPr>
              <a:t>24</a:t>
            </a:fld>
            <a:endParaRPr lang="en-GB" b="1" dirty="0">
              <a:solidFill>
                <a:prstClr val="black"/>
              </a:solidFill>
              <a:latin typeface="Times New Roman" pitchFamily="18" charset="0"/>
            </a:endParaRPr>
          </a:p>
        </p:txBody>
      </p:sp>
      <p:sp>
        <p:nvSpPr>
          <p:cNvPr id="1886210" name="Rectangle 2"/>
          <p:cNvSpPr>
            <a:spLocks noGrp="1" noRot="1" noChangeAspect="1" noChangeArrowheads="1" noTextEdit="1"/>
          </p:cNvSpPr>
          <p:nvPr>
            <p:ph type="sldImg"/>
          </p:nvPr>
        </p:nvSpPr>
        <p:spPr>
          <a:ln/>
        </p:spPr>
      </p:sp>
      <p:sp>
        <p:nvSpPr>
          <p:cNvPr id="1886211" name="Rectangle 3"/>
          <p:cNvSpPr>
            <a:spLocks noGrp="1" noChangeArrowheads="1"/>
          </p:cNvSpPr>
          <p:nvPr>
            <p:ph type="body" idx="1"/>
          </p:nvPr>
        </p:nvSpPr>
        <p:spPr/>
        <p:txBody>
          <a:bodyPr/>
          <a:lstStyle/>
          <a:p>
            <a:r>
              <a:rPr lang="en-GB"/>
              <a:t>&lt;none&gt;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eaLnBrk="0" fontAlgn="base" hangingPunct="0">
              <a:spcBef>
                <a:spcPct val="0"/>
              </a:spcBef>
              <a:spcAft>
                <a:spcPct val="0"/>
              </a:spcAft>
            </a:pPr>
            <a:fld id="{EFBF205C-4E29-4F83-8861-CFDA0D3C58FD}" type="slidenum">
              <a:rPr lang="en-GB" b="1">
                <a:solidFill>
                  <a:prstClr val="black"/>
                </a:solidFill>
                <a:latin typeface="Times New Roman" pitchFamily="18" charset="0"/>
              </a:rPr>
              <a:pPr algn="r" rtl="0" eaLnBrk="0" fontAlgn="base" hangingPunct="0">
                <a:spcBef>
                  <a:spcPct val="0"/>
                </a:spcBef>
                <a:spcAft>
                  <a:spcPct val="0"/>
                </a:spcAft>
              </a:pPr>
              <a:t>25</a:t>
            </a:fld>
            <a:endParaRPr lang="en-GB" b="1" dirty="0">
              <a:solidFill>
                <a:prstClr val="black"/>
              </a:solidFill>
              <a:latin typeface="Times New Roman" pitchFamily="18" charset="0"/>
            </a:endParaRPr>
          </a:p>
        </p:txBody>
      </p:sp>
      <p:sp>
        <p:nvSpPr>
          <p:cNvPr id="1886210" name="Rectangle 2"/>
          <p:cNvSpPr>
            <a:spLocks noGrp="1" noRot="1" noChangeAspect="1" noChangeArrowheads="1" noTextEdit="1"/>
          </p:cNvSpPr>
          <p:nvPr>
            <p:ph type="sldImg"/>
          </p:nvPr>
        </p:nvSpPr>
        <p:spPr>
          <a:ln/>
        </p:spPr>
      </p:sp>
      <p:sp>
        <p:nvSpPr>
          <p:cNvPr id="1886211" name="Rectangle 3"/>
          <p:cNvSpPr>
            <a:spLocks noGrp="1" noChangeArrowheads="1"/>
          </p:cNvSpPr>
          <p:nvPr>
            <p:ph type="body" idx="1"/>
          </p:nvPr>
        </p:nvSpPr>
        <p:spPr/>
        <p:txBody>
          <a:bodyPr/>
          <a:lstStyle/>
          <a:p>
            <a:r>
              <a:rPr lang="en-GB"/>
              <a:t>&lt;none&gt;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13263D-F523-4AFD-ACD8-310E36290133}" type="slidenum">
              <a:rPr lang="en-US"/>
              <a:pPr/>
              <a:t>26</a:t>
            </a:fld>
            <a:endParaRPr lang="en-US"/>
          </a:p>
        </p:txBody>
      </p:sp>
      <p:sp>
        <p:nvSpPr>
          <p:cNvPr id="744450" name="Rectangle 2"/>
          <p:cNvSpPr>
            <a:spLocks noGrp="1" noRot="1" noChangeAspect="1" noChangeArrowheads="1" noTextEdit="1"/>
          </p:cNvSpPr>
          <p:nvPr>
            <p:ph type="sldImg"/>
          </p:nvPr>
        </p:nvSpPr>
        <p:spPr>
          <a:ln/>
        </p:spPr>
      </p:sp>
      <p:sp>
        <p:nvSpPr>
          <p:cNvPr id="744451" name="Rectangle 3"/>
          <p:cNvSpPr>
            <a:spLocks noGrp="1" noChangeArrowheads="1"/>
          </p:cNvSpPr>
          <p:nvPr>
            <p:ph type="body" idx="1"/>
          </p:nvPr>
        </p:nvSpPr>
        <p:spPr/>
        <p:txBody>
          <a:bodyPr/>
          <a:lstStyle/>
          <a:p>
            <a:pPr marL="609600" lvl="0" indent="-609600">
              <a:buClr>
                <a:srgbClr val="FCB72C"/>
              </a:buClr>
            </a:pPr>
            <a:r>
              <a:rPr lang="en-US" sz="1600" dirty="0" smtClean="0"/>
              <a:t>Governance challenges</a:t>
            </a:r>
          </a:p>
          <a:p>
            <a:pPr marL="609600" lvl="0" indent="-609600">
              <a:buClr>
                <a:srgbClr val="FCB72C"/>
              </a:buClr>
            </a:pPr>
            <a:endParaRPr lang="en-US" sz="1600" dirty="0" smtClean="0">
              <a:solidFill>
                <a:srgbClr val="FFFFFF"/>
              </a:solidFill>
            </a:endParaRPr>
          </a:p>
          <a:p>
            <a:pPr marL="609600" lvl="0" indent="-609600">
              <a:buClr>
                <a:srgbClr val="FCB72C"/>
              </a:buClr>
            </a:pPr>
            <a:r>
              <a:rPr lang="en-US" sz="1600" dirty="0" smtClean="0">
                <a:solidFill>
                  <a:srgbClr val="FFFFFF"/>
                </a:solidFill>
              </a:rPr>
              <a:t>Architects are perceived as “project-killers”</a:t>
            </a:r>
          </a:p>
          <a:p>
            <a:pPr marL="609600" lvl="0" indent="-609600">
              <a:buClr>
                <a:srgbClr val="FCB72C"/>
              </a:buClr>
            </a:pPr>
            <a:r>
              <a:rPr lang="en-US" sz="1600" dirty="0" smtClean="0">
                <a:solidFill>
                  <a:srgbClr val="FFFFFF"/>
                </a:solidFill>
              </a:rPr>
              <a:t>Many parts of the business are motivated by tactical considerations</a:t>
            </a:r>
          </a:p>
          <a:p>
            <a:pPr marL="609600" lvl="0" indent="-609600">
              <a:buClr>
                <a:srgbClr val="FCB72C"/>
              </a:buClr>
            </a:pPr>
            <a:r>
              <a:rPr lang="en-US" sz="1600" dirty="0" smtClean="0">
                <a:solidFill>
                  <a:srgbClr val="FFFFFF"/>
                </a:solidFill>
              </a:rPr>
              <a:t>What’s good for the organization may not be good for the individual or project</a:t>
            </a:r>
          </a:p>
          <a:p>
            <a:pPr marL="609600" lvl="0" indent="-609600">
              <a:buClr>
                <a:srgbClr val="FCB72C"/>
              </a:buClr>
            </a:pPr>
            <a:r>
              <a:rPr lang="en-US" sz="1600" dirty="0" smtClean="0">
                <a:solidFill>
                  <a:srgbClr val="FFFFFF"/>
                </a:solidFill>
              </a:rPr>
              <a:t>There are no consequences for non-compliance</a:t>
            </a:r>
          </a:p>
          <a:p>
            <a:pPr marL="609600" lvl="0" indent="-609600">
              <a:buClr>
                <a:srgbClr val="FCB72C"/>
              </a:buClr>
            </a:pPr>
            <a:r>
              <a:rPr lang="en-US" sz="1600" dirty="0" smtClean="0">
                <a:solidFill>
                  <a:srgbClr val="FFFFFF"/>
                </a:solidFill>
              </a:rPr>
              <a:t>Key stakeholders find it hard to decide between differing viewpoints </a:t>
            </a:r>
          </a:p>
          <a:p>
            <a:pPr marL="609600" lvl="0" indent="-609600">
              <a:buClr>
                <a:srgbClr val="FCB72C"/>
              </a:buClr>
            </a:pPr>
            <a:endParaRPr lang="en-US" sz="1600" dirty="0" smtClean="0">
              <a:solidFill>
                <a:srgbClr val="FFFFFF"/>
              </a:solidFill>
            </a:endParaRPr>
          </a:p>
          <a:p>
            <a:pPr marL="609600" lvl="0" indent="-609600">
              <a:spcBef>
                <a:spcPts val="0"/>
              </a:spcBef>
              <a:buClr>
                <a:srgbClr val="FCB72C"/>
              </a:buClr>
            </a:pPr>
            <a:endParaRPr lang="en-US" sz="1600" dirty="0" smtClean="0">
              <a:solidFill>
                <a:srgbClr val="FFFFFF"/>
              </a:solidFill>
            </a:endParaRPr>
          </a:p>
          <a:p>
            <a:pPr marL="0" marR="0" lvl="0" indent="-609600" algn="l" defTabSz="914400" rtl="0" eaLnBrk="1" fontAlgn="base" latinLnBrk="0" hangingPunct="1">
              <a:lnSpc>
                <a:spcPct val="100000"/>
              </a:lnSpc>
              <a:spcBef>
                <a:spcPts val="0"/>
              </a:spcBef>
              <a:spcAft>
                <a:spcPct val="0"/>
              </a:spcAft>
              <a:buClr>
                <a:srgbClr val="FCB72C"/>
              </a:buClr>
              <a:buSzTx/>
              <a:buFontTx/>
              <a:buNone/>
              <a:tabLst/>
              <a:defRPr/>
            </a:pPr>
            <a:r>
              <a:rPr lang="en-US" sz="1600" dirty="0" smtClean="0">
                <a:solidFill>
                  <a:srgbClr val="FFFFFF"/>
                </a:solidFill>
              </a:rPr>
              <a:t>Is your organization struggling with IT Governance? Do you and your colleagues even agree on what IT Governance really means? And how does all of this apply to architecture anyway? Many organizations have implemented IT Governance with varying degrees of success. One of the biggest issues architects face is ensuring funded projects align with the future state architecture. What is the role of the architect when it comes to a project that is out of alignment with the future state architecture and/or with architecture standards? Should the architect "kill the project"? </a:t>
            </a:r>
          </a:p>
          <a:p>
            <a:endParaRPr lang="en-US" dirty="0" smtClean="0"/>
          </a:p>
          <a:p>
            <a:endParaRPr lang="en-US" dirty="0" smtClean="0"/>
          </a:p>
          <a:p>
            <a:r>
              <a:rPr lang="es-MX" dirty="0" smtClean="0"/>
              <a:t>Perciben a los arquitectos como “proyecto-asesinos”</a:t>
            </a:r>
          </a:p>
          <a:p>
            <a:r>
              <a:rPr lang="es-MX" dirty="0" smtClean="0"/>
              <a:t>Muchas partes del negocio son motivadas por consideraciones tácticas</a:t>
            </a:r>
          </a:p>
          <a:p>
            <a:r>
              <a:rPr lang="es-MX" dirty="0" smtClean="0"/>
              <a:t>Cuál es bueno para la organización no puede ser bueno para el individuo o el proyecto</a:t>
            </a:r>
          </a:p>
          <a:p>
            <a:r>
              <a:rPr lang="es-MX" dirty="0" smtClean="0"/>
              <a:t>No hay consecuencias para el incumplimiento</a:t>
            </a:r>
          </a:p>
          <a:p>
            <a:r>
              <a:rPr lang="es-MX" dirty="0" smtClean="0"/>
              <a:t>Los tenedores de apuestas dominantes encuentran duro decidir entre los puntos de vista de diferenciación </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13263D-F523-4AFD-ACD8-310E36290133}" type="slidenum">
              <a:rPr lang="en-US"/>
              <a:pPr/>
              <a:t>27</a:t>
            </a:fld>
            <a:endParaRPr lang="en-US"/>
          </a:p>
        </p:txBody>
      </p:sp>
      <p:sp>
        <p:nvSpPr>
          <p:cNvPr id="744450" name="Rectangle 2"/>
          <p:cNvSpPr>
            <a:spLocks noGrp="1" noRot="1" noChangeAspect="1" noChangeArrowheads="1" noTextEdit="1"/>
          </p:cNvSpPr>
          <p:nvPr>
            <p:ph type="sldImg"/>
          </p:nvPr>
        </p:nvSpPr>
        <p:spPr>
          <a:ln/>
        </p:spPr>
      </p:sp>
      <p:sp>
        <p:nvSpPr>
          <p:cNvPr id="744451" name="Rectangle 3"/>
          <p:cNvSpPr>
            <a:spLocks noGrp="1" noChangeArrowheads="1"/>
          </p:cNvSpPr>
          <p:nvPr>
            <p:ph type="body" idx="1"/>
          </p:nvPr>
        </p:nvSpPr>
        <p:spPr/>
        <p:txBody>
          <a:bodyPr/>
          <a:lstStyle/>
          <a:p>
            <a:r>
              <a:rPr lang="en-US" sz="1600" dirty="0" smtClean="0"/>
              <a:t>Governance solution strategies</a:t>
            </a:r>
          </a:p>
          <a:p>
            <a:endParaRPr lang="en-US" sz="1600" dirty="0" smtClean="0"/>
          </a:p>
          <a:p>
            <a:pPr marL="609600" lvl="0" indent="-609600">
              <a:buClr>
                <a:srgbClr val="FCB72C"/>
              </a:buClr>
            </a:pPr>
            <a:r>
              <a:rPr lang="en-US" sz="1600" dirty="0" smtClean="0">
                <a:solidFill>
                  <a:srgbClr val="FFFFFF"/>
                </a:solidFill>
              </a:rPr>
              <a:t>Communicate, communicate, communicate</a:t>
            </a:r>
          </a:p>
          <a:p>
            <a:pPr marL="609600" lvl="0" indent="-609600">
              <a:buClr>
                <a:srgbClr val="FCB72C"/>
              </a:buClr>
            </a:pPr>
            <a:r>
              <a:rPr lang="en-US" sz="1600" dirty="0" smtClean="0">
                <a:solidFill>
                  <a:srgbClr val="FFFFFF"/>
                </a:solidFill>
              </a:rPr>
              <a:t>Incentives and enforcements</a:t>
            </a:r>
          </a:p>
          <a:p>
            <a:pPr marL="609600" lvl="0" indent="-609600">
              <a:buClr>
                <a:srgbClr val="FCB72C"/>
              </a:buClr>
            </a:pPr>
            <a:r>
              <a:rPr lang="en-US" sz="1600" dirty="0" smtClean="0">
                <a:solidFill>
                  <a:srgbClr val="FFFFFF"/>
                </a:solidFill>
              </a:rPr>
              <a:t>Help others make informed choices</a:t>
            </a:r>
          </a:p>
          <a:p>
            <a:pPr marL="609600" lvl="0" indent="-609600">
              <a:buClr>
                <a:srgbClr val="FCB72C"/>
              </a:buClr>
            </a:pPr>
            <a:r>
              <a:rPr lang="en-US" sz="1600" dirty="0" smtClean="0">
                <a:solidFill>
                  <a:srgbClr val="FFFFFF"/>
                </a:solidFill>
              </a:rPr>
              <a:t>Provide value at all levels</a:t>
            </a:r>
          </a:p>
          <a:p>
            <a:pPr marL="609600" lvl="0" indent="-609600">
              <a:buClr>
                <a:srgbClr val="FCB72C"/>
              </a:buClr>
            </a:pPr>
            <a:r>
              <a:rPr lang="en-US" sz="1600" dirty="0" smtClean="0">
                <a:solidFill>
                  <a:srgbClr val="FFFFFF"/>
                </a:solidFill>
              </a:rPr>
              <a:t>Tops-down AND bottoms-up</a:t>
            </a:r>
          </a:p>
          <a:p>
            <a:pPr marL="609600" lvl="0" indent="-609600">
              <a:buClr>
                <a:srgbClr val="FCB72C"/>
              </a:buClr>
            </a:pPr>
            <a:r>
              <a:rPr lang="en-US" sz="1600" dirty="0" smtClean="0">
                <a:solidFill>
                  <a:srgbClr val="FFFFFF"/>
                </a:solidFill>
              </a:rPr>
              <a:t>Pragmatic and realistic</a:t>
            </a:r>
          </a:p>
          <a:p>
            <a:endParaRPr lang="en-US" dirty="0" smtClean="0"/>
          </a:p>
          <a:p>
            <a:r>
              <a:rPr lang="es-MX" dirty="0" smtClean="0"/>
              <a:t>Incentivos y aplicaciones</a:t>
            </a:r>
          </a:p>
          <a:p>
            <a:r>
              <a:rPr lang="es-MX" dirty="0" smtClean="0"/>
              <a:t>La ayuda otras toma decisiones informadas</a:t>
            </a:r>
          </a:p>
          <a:p>
            <a:r>
              <a:rPr lang="es-MX" dirty="0" smtClean="0"/>
              <a:t>Proporcione el valor en todos los niveles</a:t>
            </a:r>
          </a:p>
          <a:p>
            <a:r>
              <a:rPr lang="es-MX" dirty="0" smtClean="0"/>
              <a:t>Tapas-abajo Y partes inferiores-para arriba</a:t>
            </a:r>
          </a:p>
          <a:p>
            <a:r>
              <a:rPr lang="es-MX" dirty="0" smtClean="0"/>
              <a:t>Pragmático y realista</a:t>
            </a:r>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651B87-263D-4FB5-8832-EAFA531C1E07}" type="slidenum">
              <a:rPr lang="en-US"/>
              <a:pPr/>
              <a:t>28</a:t>
            </a:fld>
            <a:endParaRPr lang="en-US"/>
          </a:p>
        </p:txBody>
      </p:sp>
      <p:sp>
        <p:nvSpPr>
          <p:cNvPr id="754690" name="Rectangle 2"/>
          <p:cNvSpPr>
            <a:spLocks noGrp="1" noRot="1" noChangeAspect="1" noChangeArrowheads="1" noTextEdit="1"/>
          </p:cNvSpPr>
          <p:nvPr>
            <p:ph type="sldImg"/>
          </p:nvPr>
        </p:nvSpPr>
        <p:spPr>
          <a:ln/>
        </p:spPr>
      </p:sp>
      <p:sp>
        <p:nvSpPr>
          <p:cNvPr id="754691" name="Rectangle 3"/>
          <p:cNvSpPr>
            <a:spLocks noGrp="1" noChangeArrowheads="1"/>
          </p:cNvSpPr>
          <p:nvPr>
            <p:ph type="body" idx="1"/>
          </p:nvPr>
        </p:nvSpPr>
        <p:spPr/>
        <p:txBody>
          <a:bodyPr/>
          <a:lstStyle/>
          <a:p>
            <a:r>
              <a:rPr lang="en-US" sz="1600" dirty="0" smtClean="0">
                <a:latin typeface="Segoe" pitchFamily="34" charset="0"/>
              </a:rPr>
              <a:t>Expectations Management</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CBB962-F4BE-46C2-A050-128C0399DBD4}" type="slidenum">
              <a:rPr lang="en-US"/>
              <a:pPr/>
              <a:t>29</a:t>
            </a:fld>
            <a:endParaRPr lang="en-US"/>
          </a:p>
        </p:txBody>
      </p:sp>
      <p:sp>
        <p:nvSpPr>
          <p:cNvPr id="762882" name="Rectangle 2"/>
          <p:cNvSpPr>
            <a:spLocks noGrp="1" noRot="1" noChangeAspect="1" noChangeArrowheads="1" noTextEdit="1"/>
          </p:cNvSpPr>
          <p:nvPr>
            <p:ph type="sldImg"/>
          </p:nvPr>
        </p:nvSpPr>
        <p:spPr>
          <a:ln/>
        </p:spPr>
      </p:sp>
      <p:sp>
        <p:nvSpPr>
          <p:cNvPr id="762883" name="Rectangle 3"/>
          <p:cNvSpPr>
            <a:spLocks noGrp="1" noChangeArrowheads="1"/>
          </p:cNvSpPr>
          <p:nvPr>
            <p:ph type="body" idx="1"/>
          </p:nvPr>
        </p:nvSpPr>
        <p:spPr/>
        <p:txBody>
          <a:bodyPr/>
          <a:lstStyle/>
          <a:p>
            <a:r>
              <a:rPr lang="en-US" dirty="0" smtClean="0"/>
              <a:t>Get engaged early in the process to set realistic expectations.</a:t>
            </a:r>
          </a:p>
          <a:p>
            <a:r>
              <a:rPr lang="en-US" dirty="0" smtClean="0"/>
              <a:t>Avoid giving estimates without knowledge of the scope or solution.</a:t>
            </a:r>
          </a:p>
          <a:p>
            <a:r>
              <a:rPr lang="en-US" dirty="0" smtClean="0"/>
              <a:t>Step by Step Estimation.</a:t>
            </a:r>
          </a:p>
          <a:p>
            <a:r>
              <a:rPr lang="en-US" dirty="0" smtClean="0"/>
              <a:t>Educate the users about the capabilities and limitations of technology.</a:t>
            </a:r>
          </a:p>
          <a:p>
            <a:r>
              <a:rPr lang="en-US" dirty="0" smtClean="0"/>
              <a:t>Get executive support for initiatives upfront.</a:t>
            </a:r>
          </a:p>
          <a:p>
            <a:endParaRPr lang="en-US" dirty="0" smtClean="0"/>
          </a:p>
          <a:p>
            <a:endParaRPr lang="en-US" dirty="0" smtClean="0"/>
          </a:p>
          <a:p>
            <a:r>
              <a:rPr lang="es-MX" dirty="0" smtClean="0"/>
              <a:t>Consiga enganchado temprano al proceso para fijar expectativas realistas.</a:t>
            </a:r>
          </a:p>
          <a:p>
            <a:r>
              <a:rPr lang="es-MX" dirty="0" smtClean="0"/>
              <a:t>Evite dar estimaciones sin el conocimiento del alcance o de la solución.</a:t>
            </a:r>
          </a:p>
          <a:p>
            <a:r>
              <a:rPr lang="es-MX" dirty="0" smtClean="0"/>
              <a:t>Valoración paso a paso.</a:t>
            </a:r>
          </a:p>
          <a:p>
            <a:r>
              <a:rPr lang="es-MX" dirty="0" smtClean="0"/>
              <a:t>Eduque a los usuarios sobre las capacidades y las limitaciones de la tecnología.</a:t>
            </a:r>
          </a:p>
          <a:p>
            <a:r>
              <a:rPr lang="es-MX" dirty="0" smtClean="0"/>
              <a:t>Consiga la ayuda ejecutiva para las iniciativas </a:t>
            </a:r>
            <a:r>
              <a:rPr lang="es-MX" dirty="0" err="1" smtClean="0"/>
              <a:t>upfront</a:t>
            </a:r>
            <a:r>
              <a:rPr lang="es-MX" dirty="0" smtClean="0"/>
              <a:t>.</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73E532-860C-4431-B127-97D8B63A96DC}" type="slidenum">
              <a:rPr lang="en-US"/>
              <a:pPr/>
              <a:t>30</a:t>
            </a:fld>
            <a:endParaRPr lang="en-US"/>
          </a:p>
        </p:txBody>
      </p:sp>
      <p:sp>
        <p:nvSpPr>
          <p:cNvPr id="756738" name="Rectangle 2"/>
          <p:cNvSpPr>
            <a:spLocks noGrp="1" noRot="1" noChangeAspect="1" noChangeArrowheads="1" noTextEdit="1"/>
          </p:cNvSpPr>
          <p:nvPr>
            <p:ph type="sldImg"/>
          </p:nvPr>
        </p:nvSpPr>
        <p:spPr>
          <a:ln/>
        </p:spPr>
      </p:sp>
      <p:sp>
        <p:nvSpPr>
          <p:cNvPr id="756739" name="Rectangle 3"/>
          <p:cNvSpPr>
            <a:spLocks noGrp="1" noChangeArrowheads="1"/>
          </p:cNvSpPr>
          <p:nvPr>
            <p:ph type="body" idx="1"/>
          </p:nvPr>
        </p:nvSpPr>
        <p:spPr/>
        <p:txBody>
          <a:bodyPr/>
          <a:lstStyle/>
          <a:p>
            <a:r>
              <a:rPr lang="en-US" sz="1600" dirty="0" smtClean="0">
                <a:latin typeface="Segoe" pitchFamily="34" charset="0"/>
              </a:rPr>
              <a:t>Requirement Gathering</a:t>
            </a:r>
          </a:p>
          <a:p>
            <a:endParaRPr lang="en-US" sz="1600" dirty="0" smtClean="0">
              <a:latin typeface="Segoe" pitchFamily="34" charset="0"/>
            </a:endParaRPr>
          </a:p>
          <a:p>
            <a:pPr>
              <a:lnSpc>
                <a:spcPct val="90000"/>
              </a:lnSpc>
            </a:pPr>
            <a:r>
              <a:rPr lang="en-US" sz="3200" b="1" dirty="0" smtClean="0">
                <a:latin typeface="Segoe" pitchFamily="34" charset="0"/>
              </a:rPr>
              <a:t>Ensure the right individuals are in the  Business Analyst Role:</a:t>
            </a:r>
          </a:p>
          <a:p>
            <a:pPr lvl="1">
              <a:lnSpc>
                <a:spcPct val="90000"/>
              </a:lnSpc>
            </a:pPr>
            <a:r>
              <a:rPr lang="en-US" sz="2800" b="1" dirty="0" smtClean="0">
                <a:latin typeface="Segoe" pitchFamily="34" charset="0"/>
              </a:rPr>
              <a:t>Real Life business experience.</a:t>
            </a:r>
          </a:p>
          <a:p>
            <a:pPr lvl="1">
              <a:lnSpc>
                <a:spcPct val="90000"/>
              </a:lnSpc>
            </a:pPr>
            <a:r>
              <a:rPr lang="en-US" sz="2800" b="1" dirty="0" smtClean="0">
                <a:latin typeface="Segoe" pitchFamily="34" charset="0"/>
              </a:rPr>
              <a:t>Ability to translate visions into tangible systems.</a:t>
            </a:r>
          </a:p>
          <a:p>
            <a:pPr lvl="1">
              <a:lnSpc>
                <a:spcPct val="90000"/>
              </a:lnSpc>
            </a:pPr>
            <a:r>
              <a:rPr lang="en-US" sz="2800" b="1" dirty="0" smtClean="0">
                <a:latin typeface="Segoe" pitchFamily="34" charset="0"/>
              </a:rPr>
              <a:t>Some understanding of technology and it’s limitations.</a:t>
            </a:r>
          </a:p>
          <a:p>
            <a:pPr>
              <a:lnSpc>
                <a:spcPct val="90000"/>
              </a:lnSpc>
            </a:pPr>
            <a:r>
              <a:rPr lang="en-US" sz="3200" b="1" dirty="0" smtClean="0">
                <a:latin typeface="Segoe" pitchFamily="34" charset="0"/>
              </a:rPr>
              <a:t>User Interface Functional Prototypes</a:t>
            </a:r>
          </a:p>
          <a:p>
            <a:pPr lvl="1">
              <a:lnSpc>
                <a:spcPct val="90000"/>
              </a:lnSpc>
            </a:pPr>
            <a:r>
              <a:rPr lang="en-US" sz="2800" b="1" dirty="0" smtClean="0">
                <a:latin typeface="Segoe" pitchFamily="34" charset="0"/>
              </a:rPr>
              <a:t>User experience is everyone’s responsibility</a:t>
            </a:r>
          </a:p>
          <a:p>
            <a:endParaRPr lang="en-US" sz="1600" dirty="0" smtClean="0">
              <a:latin typeface="Segoe" pitchFamily="34" charset="0"/>
            </a:endParaRPr>
          </a:p>
          <a:p>
            <a:endParaRPr lang="en-US" sz="1600" dirty="0" smtClean="0">
              <a:latin typeface="Segoe" pitchFamily="34" charset="0"/>
            </a:endParaRPr>
          </a:p>
          <a:p>
            <a:endParaRPr lang="en-US" sz="1600" dirty="0" smtClean="0">
              <a:latin typeface="Segoe" pitchFamily="34" charset="0"/>
            </a:endParaRPr>
          </a:p>
          <a:p>
            <a:r>
              <a:rPr lang="es-MX" dirty="0" smtClean="0"/>
              <a:t>Asegúrese que los individuos adecuados estén en el papel del analista del negocio:</a:t>
            </a:r>
          </a:p>
          <a:p>
            <a:r>
              <a:rPr lang="es-MX" dirty="0" smtClean="0"/>
              <a:t>Experiencia del negocio de la vida real.</a:t>
            </a:r>
          </a:p>
          <a:p>
            <a:r>
              <a:rPr lang="es-MX" dirty="0" smtClean="0"/>
              <a:t>Capacidad de traducir visiones a sistemas tangibles.</a:t>
            </a:r>
          </a:p>
          <a:p>
            <a:r>
              <a:rPr lang="es-MX" dirty="0" smtClean="0"/>
              <a:t>Una cierta comprensión de la tecnología y de ella es limitaciones.</a:t>
            </a:r>
          </a:p>
          <a:p>
            <a:r>
              <a:rPr lang="es-MX" dirty="0" smtClean="0"/>
              <a:t>Prototipos funcionales del interfaz utilizador</a:t>
            </a:r>
          </a:p>
          <a:p>
            <a:r>
              <a:rPr lang="es-MX" dirty="0" smtClean="0"/>
              <a:t>La experiencia del usuario es cada una responsabilidad</a:t>
            </a:r>
          </a:p>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3C9CAF-6375-4F3B-8A5F-A900893D164C}" type="slidenum">
              <a:rPr lang="en-US"/>
              <a:pPr/>
              <a:t>31</a:t>
            </a:fld>
            <a:endParaRPr lang="en-US" dirty="0"/>
          </a:p>
        </p:txBody>
      </p:sp>
      <p:sp>
        <p:nvSpPr>
          <p:cNvPr id="769026" name="Rectangle 2"/>
          <p:cNvSpPr>
            <a:spLocks noGrp="1" noRot="1" noChangeAspect="1" noChangeArrowheads="1" noTextEdit="1"/>
          </p:cNvSpPr>
          <p:nvPr>
            <p:ph type="sldImg"/>
          </p:nvPr>
        </p:nvSpPr>
        <p:spPr>
          <a:ln/>
        </p:spPr>
      </p:sp>
      <p:sp>
        <p:nvSpPr>
          <p:cNvPr id="769027" name="Rectangle 3"/>
          <p:cNvSpPr>
            <a:spLocks noGrp="1" noChangeArrowheads="1"/>
          </p:cNvSpPr>
          <p:nvPr>
            <p:ph type="body" idx="1"/>
          </p:nvPr>
        </p:nvSpPr>
        <p:spPr/>
        <p:txBody>
          <a:bodyPr/>
          <a:lstStyle/>
          <a:p>
            <a:pPr>
              <a:lnSpc>
                <a:spcPct val="90000"/>
              </a:lnSpc>
            </a:pPr>
            <a:r>
              <a:rPr lang="en-US" sz="1600" b="1" dirty="0" smtClean="0"/>
              <a:t>Engage the users in design review processes.</a:t>
            </a:r>
          </a:p>
          <a:p>
            <a:pPr>
              <a:lnSpc>
                <a:spcPct val="90000"/>
              </a:lnSpc>
            </a:pPr>
            <a:r>
              <a:rPr lang="en-US" sz="1600" b="1" dirty="0" smtClean="0"/>
              <a:t>Establish a network of power users that are part of the project’s  virtual team.</a:t>
            </a:r>
          </a:p>
          <a:p>
            <a:pPr>
              <a:lnSpc>
                <a:spcPct val="90000"/>
              </a:lnSpc>
            </a:pPr>
            <a:r>
              <a:rPr lang="en-US" sz="1600" b="1" dirty="0" smtClean="0"/>
              <a:t>The business users should be provided incentives to ensure project success.</a:t>
            </a:r>
          </a:p>
          <a:p>
            <a:pPr>
              <a:lnSpc>
                <a:spcPct val="90000"/>
              </a:lnSpc>
            </a:pPr>
            <a:r>
              <a:rPr lang="en-US" sz="1600" b="1" dirty="0" smtClean="0"/>
              <a:t>Gather requirements from the real end- users not just the managers.</a:t>
            </a:r>
          </a:p>
          <a:p>
            <a:endParaRPr lang="en-US" dirty="0" smtClean="0"/>
          </a:p>
          <a:p>
            <a:endParaRPr lang="en-US" dirty="0" smtClean="0"/>
          </a:p>
          <a:p>
            <a:endParaRPr lang="en-US" dirty="0" smtClean="0"/>
          </a:p>
          <a:p>
            <a:r>
              <a:rPr lang="es-MX" dirty="0" smtClean="0"/>
              <a:t>Contrate a los usuarios a procesos de la revisión de diseño.</a:t>
            </a:r>
          </a:p>
          <a:p>
            <a:r>
              <a:rPr lang="es-MX" dirty="0" smtClean="0"/>
              <a:t>Establezca una red de los usuarios de energía que son parte del equipo virtual del proyecto.</a:t>
            </a:r>
          </a:p>
          <a:p>
            <a:r>
              <a:rPr lang="es-MX" dirty="0" smtClean="0"/>
              <a:t>Proveer de incentivos</a:t>
            </a:r>
            <a:r>
              <a:rPr lang="es-MX" baseline="0" dirty="0" smtClean="0"/>
              <a:t> a l</a:t>
            </a:r>
            <a:r>
              <a:rPr lang="es-MX" dirty="0" smtClean="0"/>
              <a:t>os usuarios de negocio</a:t>
            </a:r>
            <a:r>
              <a:rPr lang="es-MX" baseline="0" dirty="0" smtClean="0"/>
              <a:t> </a:t>
            </a:r>
            <a:r>
              <a:rPr lang="es-MX" dirty="0" smtClean="0"/>
              <a:t>para asegurar éxito del proyecto.</a:t>
            </a:r>
          </a:p>
          <a:p>
            <a:r>
              <a:rPr lang="es-MX" dirty="0" smtClean="0"/>
              <a:t>Recolecte los requisitos de los usuarios finales verdaderos, no solo de los gerentes.</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CL" noProof="0" dirty="0"/>
          </a:p>
        </p:txBody>
      </p:sp>
      <p:sp>
        <p:nvSpPr>
          <p:cNvPr id="4" name="Slide Number Placeholder 3"/>
          <p:cNvSpPr>
            <a:spLocks noGrp="1"/>
          </p:cNvSpPr>
          <p:nvPr>
            <p:ph type="sldNum" sz="quarter" idx="10"/>
          </p:nvPr>
        </p:nvSpPr>
        <p:spPr/>
        <p:txBody>
          <a:bodyPr/>
          <a:lstStyle/>
          <a:p>
            <a:fld id="{ADDB5ECD-72F6-443A-BE32-3273210D1C25}"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0CDCA2-C2F9-4C2E-9E5C-2EBD9B59BD38}" type="slidenum">
              <a:rPr lang="en-US"/>
              <a:pPr/>
              <a:t>32</a:t>
            </a:fld>
            <a:endParaRPr lang="en-US" dirty="0"/>
          </a:p>
        </p:txBody>
      </p:sp>
      <p:sp>
        <p:nvSpPr>
          <p:cNvPr id="764930" name="Rectangle 2"/>
          <p:cNvSpPr>
            <a:spLocks noGrp="1" noRot="1" noChangeAspect="1" noChangeArrowheads="1" noTextEdit="1"/>
          </p:cNvSpPr>
          <p:nvPr>
            <p:ph type="sldImg"/>
          </p:nvPr>
        </p:nvSpPr>
        <p:spPr>
          <a:ln/>
        </p:spPr>
      </p:sp>
      <p:sp>
        <p:nvSpPr>
          <p:cNvPr id="764931" name="Rectangle 3"/>
          <p:cNvSpPr>
            <a:spLocks noGrp="1" noChangeArrowheads="1"/>
          </p:cNvSpPr>
          <p:nvPr>
            <p:ph type="body" idx="1"/>
          </p:nvPr>
        </p:nvSpPr>
        <p:spPr/>
        <p:txBody>
          <a:bodyPr/>
          <a:lstStyle/>
          <a:p>
            <a:r>
              <a:rPr lang="en-US" sz="1600" dirty="0" smtClean="0">
                <a:latin typeface="Segoe" pitchFamily="34" charset="0"/>
              </a:rPr>
              <a:t>How to be an effective architect</a:t>
            </a:r>
          </a:p>
          <a:p>
            <a:endParaRPr lang="en-US" sz="1600" dirty="0" smtClean="0">
              <a:latin typeface="Segoe" pitchFamily="34" charset="0"/>
            </a:endParaRPr>
          </a:p>
          <a:p>
            <a:r>
              <a:rPr lang="en-US" dirty="0" smtClean="0"/>
              <a:t>Understand your business inside out.</a:t>
            </a:r>
          </a:p>
          <a:p>
            <a:r>
              <a:rPr lang="en-US" dirty="0" smtClean="0"/>
              <a:t>Be engaged across the process.</a:t>
            </a:r>
          </a:p>
          <a:p>
            <a:r>
              <a:rPr lang="en-US" dirty="0" smtClean="0"/>
              <a:t>Be the IT Evangelist in Business and the Business Evangelist in IT.</a:t>
            </a:r>
          </a:p>
          <a:p>
            <a:r>
              <a:rPr lang="en-US" dirty="0" smtClean="0"/>
              <a:t>Drive business innovation and not just technology innovation.</a:t>
            </a:r>
          </a:p>
          <a:p>
            <a:r>
              <a:rPr lang="en-US" dirty="0" smtClean="0"/>
              <a:t>Establish strategic business relationship e.g. 1:1 with your business stakeholder.</a:t>
            </a:r>
          </a:p>
          <a:p>
            <a:r>
              <a:rPr lang="en-US" dirty="0" smtClean="0"/>
              <a:t>Get engaged in designing business strategy and roadmap.</a:t>
            </a:r>
          </a:p>
          <a:p>
            <a:endParaRPr lang="en-US" dirty="0" smtClean="0"/>
          </a:p>
          <a:p>
            <a:endParaRPr lang="en-US" dirty="0" smtClean="0"/>
          </a:p>
          <a:p>
            <a:endParaRPr lang="en-US" dirty="0" smtClean="0"/>
          </a:p>
          <a:p>
            <a:r>
              <a:rPr lang="es-MX" dirty="0" smtClean="0"/>
              <a:t>Entienda su negocio a fondo.</a:t>
            </a:r>
          </a:p>
          <a:p>
            <a:r>
              <a:rPr lang="es-MX" dirty="0" smtClean="0"/>
              <a:t>Involucrarse a través del proceso.</a:t>
            </a:r>
          </a:p>
          <a:p>
            <a:r>
              <a:rPr lang="es-MX" dirty="0" smtClean="0"/>
              <a:t>Sea él evangelista de IT en el Negocio y el evangelista del negocio en IT.</a:t>
            </a:r>
          </a:p>
          <a:p>
            <a:r>
              <a:rPr lang="es-MX" dirty="0" smtClean="0"/>
              <a:t>Conduzca la innovación del negocio y no solo la innovación de la tecnología.</a:t>
            </a:r>
          </a:p>
          <a:p>
            <a:r>
              <a:rPr lang="es-MX" dirty="0" smtClean="0"/>
              <a:t>Establezca una relación estratégica</a:t>
            </a:r>
            <a:r>
              <a:rPr lang="es-MX" baseline="0" dirty="0" smtClean="0"/>
              <a:t> con la contraparte del negocio</a:t>
            </a:r>
            <a:endParaRPr lang="es-MX" dirty="0" smtClean="0"/>
          </a:p>
          <a:p>
            <a:r>
              <a:rPr lang="es-MX" dirty="0" smtClean="0"/>
              <a:t>Involúcrese en el diseño de la estrategia empresarial y en el mapa</a:t>
            </a:r>
            <a:r>
              <a:rPr lang="es-MX" baseline="0" dirty="0" smtClean="0"/>
              <a:t> de implementación</a:t>
            </a:r>
            <a:r>
              <a:rPr lang="es-MX" dirty="0" smtClean="0"/>
              <a:t>.</a:t>
            </a:r>
          </a:p>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A2847E-71A5-4670-BAB3-EF1283E04022}" type="slidenum">
              <a:rPr lang="en-US"/>
              <a:pPr/>
              <a:t>33</a:t>
            </a:fld>
            <a:endParaRPr lang="en-US" dirty="0"/>
          </a:p>
        </p:txBody>
      </p:sp>
      <p:sp>
        <p:nvSpPr>
          <p:cNvPr id="766978" name="Rectangle 2"/>
          <p:cNvSpPr>
            <a:spLocks noGrp="1" noRot="1" noChangeAspect="1" noChangeArrowheads="1" noTextEdit="1"/>
          </p:cNvSpPr>
          <p:nvPr>
            <p:ph type="sldImg"/>
          </p:nvPr>
        </p:nvSpPr>
        <p:spPr>
          <a:ln/>
        </p:spPr>
      </p:sp>
      <p:sp>
        <p:nvSpPr>
          <p:cNvPr id="766979" name="Rectangle 3"/>
          <p:cNvSpPr>
            <a:spLocks noGrp="1" noChangeArrowheads="1"/>
          </p:cNvSpPr>
          <p:nvPr>
            <p:ph type="body" idx="1"/>
          </p:nvPr>
        </p:nvSpPr>
        <p:spPr/>
        <p:txBody>
          <a:bodyPr/>
          <a:lstStyle/>
          <a:p>
            <a:r>
              <a:rPr lang="en-US" dirty="0" smtClean="0"/>
              <a:t>Engage all Technical Influencers early in the process (e.g. Infrastructure, Security Architects)</a:t>
            </a:r>
          </a:p>
          <a:p>
            <a:r>
              <a:rPr lang="en-US" dirty="0" smtClean="0"/>
              <a:t>Influence and take ownership of the requirement deliverables.</a:t>
            </a:r>
          </a:p>
          <a:p>
            <a:r>
              <a:rPr lang="en-US" dirty="0" smtClean="0"/>
              <a:t>Keep the user requirements first in all decisions.</a:t>
            </a:r>
          </a:p>
          <a:p>
            <a:r>
              <a:rPr lang="en-US" dirty="0" smtClean="0"/>
              <a:t>Have an empowered Enterprise Architecture Group.</a:t>
            </a:r>
          </a:p>
          <a:p>
            <a:endParaRPr lang="en-US" dirty="0" smtClean="0"/>
          </a:p>
          <a:p>
            <a:endParaRPr lang="en-US" dirty="0" smtClean="0"/>
          </a:p>
          <a:p>
            <a:r>
              <a:rPr lang="es-MX" noProof="0" dirty="0" smtClean="0"/>
              <a:t>Involucrar</a:t>
            </a:r>
            <a:r>
              <a:rPr lang="es-MX" baseline="0" noProof="0" dirty="0" smtClean="0"/>
              <a:t> a todos los </a:t>
            </a:r>
            <a:r>
              <a:rPr lang="es-MX" baseline="0" noProof="0" dirty="0" err="1" smtClean="0"/>
              <a:t>Influenciadores</a:t>
            </a:r>
            <a:r>
              <a:rPr lang="es-MX" baseline="0" noProof="0" dirty="0" smtClean="0"/>
              <a:t> Tecnológicos temprano en el proceso (ej. Infraestructura, Arquitectos de Seguridad)</a:t>
            </a:r>
          </a:p>
          <a:p>
            <a:r>
              <a:rPr lang="es-MX" baseline="0" noProof="0" dirty="0" smtClean="0"/>
              <a:t>Influir y tomar posesión de los entregables requeridos.</a:t>
            </a:r>
          </a:p>
          <a:p>
            <a:r>
              <a:rPr lang="es-MX" dirty="0" smtClean="0"/>
              <a:t>Mantener los requisitos de los usuarios en primer lugar en todas las decisiones.</a:t>
            </a:r>
          </a:p>
          <a:p>
            <a:r>
              <a:rPr lang="es-MX" dirty="0" smtClean="0"/>
              <a:t>Tener un grupo Empresarial de Arquitectura con autoridad.</a:t>
            </a:r>
          </a:p>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A2847E-71A5-4670-BAB3-EF1283E04022}" type="slidenum">
              <a:rPr lang="en-US"/>
              <a:pPr/>
              <a:t>34</a:t>
            </a:fld>
            <a:endParaRPr lang="en-US"/>
          </a:p>
        </p:txBody>
      </p:sp>
      <p:sp>
        <p:nvSpPr>
          <p:cNvPr id="766978" name="Rectangle 2"/>
          <p:cNvSpPr>
            <a:spLocks noGrp="1" noRot="1" noChangeAspect="1" noChangeArrowheads="1" noTextEdit="1"/>
          </p:cNvSpPr>
          <p:nvPr>
            <p:ph type="sldImg"/>
          </p:nvPr>
        </p:nvSpPr>
        <p:spPr>
          <a:ln/>
        </p:spPr>
      </p:sp>
      <p:sp>
        <p:nvSpPr>
          <p:cNvPr id="766979" name="Rectangle 3"/>
          <p:cNvSpPr>
            <a:spLocks noGrp="1" noChangeArrowheads="1"/>
          </p:cNvSpPr>
          <p:nvPr>
            <p:ph type="body" idx="1"/>
          </p:nvPr>
        </p:nvSpPr>
        <p:spPr/>
        <p:txBody>
          <a:bodyPr/>
          <a:lstStyle/>
          <a:p>
            <a:r>
              <a:rPr lang="en-US" sz="1600" dirty="0" smtClean="0">
                <a:latin typeface="Segoe" pitchFamily="34" charset="0"/>
              </a:rPr>
              <a:t>Conclusion</a:t>
            </a:r>
          </a:p>
          <a:p>
            <a:endParaRPr lang="en-US" sz="1600" dirty="0" smtClean="0">
              <a:latin typeface="Segoe" pitchFamily="34" charset="0"/>
            </a:endParaRPr>
          </a:p>
          <a:p>
            <a:r>
              <a:rPr lang="en-US" dirty="0" smtClean="0">
                <a:latin typeface="Segoe" pitchFamily="34" charset="0"/>
              </a:rPr>
              <a:t>A</a:t>
            </a:r>
            <a:r>
              <a:rPr lang="en-US" sz="1600" dirty="0" smtClean="0">
                <a:solidFill>
                  <a:srgbClr val="FFFFFF"/>
                </a:solidFill>
              </a:rPr>
              <a:t>rchitecture is a discipline that can offer career and personal rewards to developers and IT Pros</a:t>
            </a:r>
          </a:p>
          <a:p>
            <a:r>
              <a:rPr lang="en-US" sz="1600" dirty="0" smtClean="0">
                <a:solidFill>
                  <a:srgbClr val="FFFFFF"/>
                </a:solidFill>
              </a:rPr>
              <a:t>Architecture requires a certain mindset and training and is not the only or most suitable path for all senior developers and IT pros</a:t>
            </a:r>
          </a:p>
          <a:p>
            <a:r>
              <a:rPr lang="en-US" sz="1600" dirty="0" smtClean="0">
                <a:solidFill>
                  <a:srgbClr val="FFFFFF"/>
                </a:solidFill>
              </a:rPr>
              <a:t>It would take focused and specific steps (typically over 6-12 months) for experienced developer or IT Pro to grow in to an architect</a:t>
            </a:r>
          </a:p>
          <a:p>
            <a:r>
              <a:rPr lang="en-US" sz="1600" i="1" dirty="0" smtClean="0">
                <a:solidFill>
                  <a:srgbClr val="FFFFFF"/>
                </a:solidFill>
              </a:rPr>
              <a:t>Architecture is about balancing art and engineering to have a significantly positive impact</a:t>
            </a:r>
            <a:endParaRPr lang="en-US" dirty="0" smtClean="0"/>
          </a:p>
          <a:p>
            <a:endParaRPr lang="en-US" dirty="0" smtClean="0"/>
          </a:p>
          <a:p>
            <a:endParaRPr lang="en-US" dirty="0" smtClean="0"/>
          </a:p>
          <a:p>
            <a:r>
              <a:rPr lang="es-MX" dirty="0" smtClean="0"/>
              <a:t>La Arquitectura es una disciplina que puede ofrecer recompensas personales y profesional a los desarrolladores y profesionales de tecnologías de la información</a:t>
            </a:r>
          </a:p>
          <a:p>
            <a:r>
              <a:rPr lang="es-MX" dirty="0" smtClean="0"/>
              <a:t>La Arquitectura requiere una determinada mentalidad y formación y no siempre es Ruta más adecuada para todos los profesionales de TI y desarrolladores avanzados</a:t>
            </a:r>
          </a:p>
          <a:p>
            <a:r>
              <a:rPr lang="es-MX" dirty="0" smtClean="0"/>
              <a:t>Se</a:t>
            </a:r>
            <a:r>
              <a:rPr lang="es-MX" baseline="0" dirty="0" smtClean="0"/>
              <a:t> requieren varios</a:t>
            </a:r>
            <a:r>
              <a:rPr lang="es-MX" dirty="0" smtClean="0"/>
              <a:t> pasos específicos y enfocados (normalmente más de 6-12 meses) para que un desarrollador experimentado o profesionales de IT sea reconocido como un arquitecto.</a:t>
            </a:r>
          </a:p>
          <a:p>
            <a:endParaRPr lang="es-MX" dirty="0" smtClean="0"/>
          </a:p>
          <a:p>
            <a:r>
              <a:rPr lang="es-MX" dirty="0" smtClean="0"/>
              <a:t>Arquitectura es acerca del Equilibrio de la imagen y de la ingeniería para tener un impacto significativamente positivo</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F310DA-D57A-466F-BB11-2505523A9ED8}" type="slidenum">
              <a:rPr lang="en-US"/>
              <a:pPr/>
              <a:t>35</a:t>
            </a:fld>
            <a:endParaRPr lang="en-US"/>
          </a:p>
        </p:txBody>
      </p:sp>
      <p:sp>
        <p:nvSpPr>
          <p:cNvPr id="799746" name="Rectangle 2"/>
          <p:cNvSpPr>
            <a:spLocks noGrp="1" noRot="1" noChangeAspect="1" noChangeArrowheads="1" noTextEdit="1"/>
          </p:cNvSpPr>
          <p:nvPr>
            <p:ph type="sldImg"/>
          </p:nvPr>
        </p:nvSpPr>
        <p:spPr>
          <a:ln/>
        </p:spPr>
      </p:sp>
      <p:sp>
        <p:nvSpPr>
          <p:cNvPr id="79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BF205C-4E29-4F83-8861-CFDA0D3C58FD}" type="slidenum">
              <a:rPr lang="en-GB"/>
              <a:pPr/>
              <a:t>4</a:t>
            </a:fld>
            <a:endParaRPr lang="en-GB"/>
          </a:p>
        </p:txBody>
      </p:sp>
      <p:sp>
        <p:nvSpPr>
          <p:cNvPr id="1886210" name="Rectangle 2"/>
          <p:cNvSpPr>
            <a:spLocks noGrp="1" noRot="1" noChangeAspect="1" noChangeArrowheads="1" noTextEdit="1"/>
          </p:cNvSpPr>
          <p:nvPr>
            <p:ph type="sldImg"/>
          </p:nvPr>
        </p:nvSpPr>
        <p:spPr>
          <a:ln/>
        </p:spPr>
      </p:sp>
      <p:sp>
        <p:nvSpPr>
          <p:cNvPr id="1886211" name="Rectangle 3"/>
          <p:cNvSpPr>
            <a:spLocks noGrp="1" noChangeArrowheads="1"/>
          </p:cNvSpPr>
          <p:nvPr>
            <p:ph type="body" idx="1"/>
          </p:nvPr>
        </p:nvSpPr>
        <p:spPr/>
        <p:txBody>
          <a:bodyPr/>
          <a:lstStyle/>
          <a:p>
            <a:r>
              <a:rPr lang="en-GB"/>
              <a:t>&lt;none&gt;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BF205C-4E29-4F83-8861-CFDA0D3C58FD}" type="slidenum">
              <a:rPr lang="en-GB"/>
              <a:pPr/>
              <a:t>5</a:t>
            </a:fld>
            <a:endParaRPr lang="en-GB"/>
          </a:p>
        </p:txBody>
      </p:sp>
      <p:sp>
        <p:nvSpPr>
          <p:cNvPr id="1886210" name="Rectangle 2"/>
          <p:cNvSpPr>
            <a:spLocks noGrp="1" noRot="1" noChangeAspect="1" noChangeArrowheads="1" noTextEdit="1"/>
          </p:cNvSpPr>
          <p:nvPr>
            <p:ph type="sldImg"/>
          </p:nvPr>
        </p:nvSpPr>
        <p:spPr>
          <a:ln/>
        </p:spPr>
      </p:sp>
      <p:sp>
        <p:nvSpPr>
          <p:cNvPr id="1886211" name="Rectangle 3"/>
          <p:cNvSpPr>
            <a:spLocks noGrp="1" noChangeArrowheads="1"/>
          </p:cNvSpPr>
          <p:nvPr>
            <p:ph type="body" idx="1"/>
          </p:nvPr>
        </p:nvSpPr>
        <p:spPr/>
        <p:txBody>
          <a:bodyPr/>
          <a:lstStyle/>
          <a:p>
            <a:r>
              <a:rPr lang="en-GB" dirty="0"/>
              <a:t>&lt;none&gt;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13263D-F523-4AFD-ACD8-310E36290133}" type="slidenum">
              <a:rPr lang="en-US"/>
              <a:pPr/>
              <a:t>6</a:t>
            </a:fld>
            <a:endParaRPr lang="en-US"/>
          </a:p>
        </p:txBody>
      </p:sp>
      <p:sp>
        <p:nvSpPr>
          <p:cNvPr id="744450" name="Rectangle 2"/>
          <p:cNvSpPr>
            <a:spLocks noGrp="1" noRot="1" noChangeAspect="1" noChangeArrowheads="1" noTextEdit="1"/>
          </p:cNvSpPr>
          <p:nvPr>
            <p:ph type="sldImg"/>
          </p:nvPr>
        </p:nvSpPr>
        <p:spPr>
          <a:ln/>
        </p:spPr>
      </p:sp>
      <p:sp>
        <p:nvSpPr>
          <p:cNvPr id="744451" name="Rectangle 3"/>
          <p:cNvSpPr>
            <a:spLocks noGrp="1" noChangeArrowheads="1"/>
          </p:cNvSpPr>
          <p:nvPr>
            <p:ph type="body" idx="1"/>
          </p:nvPr>
        </p:nvSpPr>
        <p:spPr/>
        <p:txBody>
          <a:bodyPr/>
          <a:lstStyle/>
          <a:p>
            <a:endParaRPr lang="es-CL" noProof="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13263D-F523-4AFD-ACD8-310E36290133}" type="slidenum">
              <a:rPr lang="en-US"/>
              <a:pPr/>
              <a:t>7</a:t>
            </a:fld>
            <a:endParaRPr lang="en-US"/>
          </a:p>
        </p:txBody>
      </p:sp>
      <p:sp>
        <p:nvSpPr>
          <p:cNvPr id="744450" name="Rectangle 2"/>
          <p:cNvSpPr>
            <a:spLocks noGrp="1" noRot="1" noChangeAspect="1" noChangeArrowheads="1" noTextEdit="1"/>
          </p:cNvSpPr>
          <p:nvPr>
            <p:ph type="sldImg"/>
          </p:nvPr>
        </p:nvSpPr>
        <p:spPr>
          <a:ln/>
        </p:spPr>
      </p:sp>
      <p:sp>
        <p:nvSpPr>
          <p:cNvPr id="744451" name="Rectangle 3"/>
          <p:cNvSpPr>
            <a:spLocks noGrp="1" noChangeArrowheads="1"/>
          </p:cNvSpPr>
          <p:nvPr>
            <p:ph type="body" idx="1"/>
          </p:nvPr>
        </p:nvSpPr>
        <p:spPr/>
        <p:txBody>
          <a:bodyPr/>
          <a:lstStyle/>
          <a:p>
            <a:endParaRPr lang="es-CL" noProof="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BF205C-4E29-4F83-8861-CFDA0D3C58FD}" type="slidenum">
              <a:rPr lang="en-GB"/>
              <a:pPr/>
              <a:t>8</a:t>
            </a:fld>
            <a:endParaRPr lang="en-GB"/>
          </a:p>
        </p:txBody>
      </p:sp>
      <p:sp>
        <p:nvSpPr>
          <p:cNvPr id="1886210" name="Rectangle 2"/>
          <p:cNvSpPr>
            <a:spLocks noGrp="1" noRot="1" noChangeAspect="1" noChangeArrowheads="1" noTextEdit="1"/>
          </p:cNvSpPr>
          <p:nvPr>
            <p:ph type="sldImg"/>
          </p:nvPr>
        </p:nvSpPr>
        <p:spPr>
          <a:ln/>
        </p:spPr>
      </p:sp>
      <p:sp>
        <p:nvSpPr>
          <p:cNvPr id="1886211" name="Rectangle 3"/>
          <p:cNvSpPr>
            <a:spLocks noGrp="1" noChangeArrowheads="1"/>
          </p:cNvSpPr>
          <p:nvPr>
            <p:ph type="body" idx="1"/>
          </p:nvPr>
        </p:nvSpPr>
        <p:spPr/>
        <p:txBody>
          <a:bodyPr/>
          <a:lstStyle/>
          <a:p>
            <a:r>
              <a:rPr lang="en-GB" dirty="0"/>
              <a:t>&lt;none&gt;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15A8C0DD-D80A-41D5-81A8-D14F9825A580}" type="slidenum">
              <a:rPr lang="en-US"/>
              <a:pPr/>
              <a:t>11</a:t>
            </a:fld>
            <a:endParaRPr lang="en-US"/>
          </a:p>
        </p:txBody>
      </p:sp>
      <p:sp>
        <p:nvSpPr>
          <p:cNvPr id="4" name="Shape 3"/>
          <p:cNvSpPr txBox="1">
            <a:spLocks noGrp="1" noChangeArrowheads="1"/>
          </p:cNvSpPr>
          <p:nvPr/>
        </p:nvSpPr>
        <p:spPr bwMode="auto">
          <a:xfrm>
            <a:off x="3956693" y="0"/>
            <a:ext cx="3026729" cy="463869"/>
          </a:xfrm>
          <a:prstGeom prst="rect">
            <a:avLst/>
          </a:prstGeom>
          <a:noFill/>
          <a:ln w="9525">
            <a:noFill/>
            <a:miter lim="800000"/>
            <a:headEnd/>
            <a:tailEnd/>
          </a:ln>
        </p:spPr>
        <p:txBody>
          <a:bodyPr lIns="92960" tIns="46480" rIns="92960" bIns="46480"/>
          <a:lstStyle/>
          <a:p>
            <a:pPr algn="r" defTabSz="929810"/>
            <a:fld id="{F86AEE96-7608-4041-8CD2-F403C3EB6542}" type="datetime8">
              <a:rPr lang="en-US" baseline="0">
                <a:latin typeface="Times New Roman" pitchFamily="18" charset="0"/>
              </a:rPr>
              <a:pPr algn="r" defTabSz="929810"/>
              <a:t>1/30/2008 4:33 PM</a:t>
            </a:fld>
            <a:endParaRPr lang="en-US" baseline="0" dirty="0">
              <a:latin typeface="Times New Roman" pitchFamily="18" charset="0"/>
            </a:endParaRPr>
          </a:p>
        </p:txBody>
      </p:sp>
      <p:sp>
        <p:nvSpPr>
          <p:cNvPr id="5" name="Shape 4"/>
          <p:cNvSpPr txBox="1">
            <a:spLocks noGrp="1" noChangeArrowheads="1"/>
          </p:cNvSpPr>
          <p:nvPr/>
        </p:nvSpPr>
        <p:spPr bwMode="auto">
          <a:xfrm>
            <a:off x="5687154" y="8818248"/>
            <a:ext cx="1296267" cy="463869"/>
          </a:xfrm>
          <a:prstGeom prst="rect">
            <a:avLst/>
          </a:prstGeom>
          <a:noFill/>
          <a:ln w="9525">
            <a:noFill/>
            <a:miter lim="800000"/>
            <a:headEnd/>
            <a:tailEnd/>
          </a:ln>
        </p:spPr>
        <p:txBody>
          <a:bodyPr lIns="92960" tIns="46480" rIns="92960" bIns="46480" anchor="b"/>
          <a:lstStyle/>
          <a:p>
            <a:pPr algn="r" defTabSz="929810"/>
            <a:fld id="{A318DA86-5183-4A0B-8DED-52CCF7AEDC7A}" type="slidenum">
              <a:rPr lang="en-US" baseline="0">
                <a:latin typeface="Times New Roman" pitchFamily="18" charset="0"/>
              </a:rPr>
              <a:pPr algn="r" defTabSz="929810"/>
              <a:t>11</a:t>
            </a:fld>
            <a:endParaRPr lang="en-US" baseline="0" dirty="0">
              <a:latin typeface="Times New Roman" pitchFamily="18" charset="0"/>
            </a:endParaRPr>
          </a:p>
        </p:txBody>
      </p:sp>
      <p:sp>
        <p:nvSpPr>
          <p:cNvPr id="6" name="Shape 5"/>
          <p:cNvSpPr txBox="1">
            <a:spLocks noGrp="1" noChangeArrowheads="1"/>
          </p:cNvSpPr>
          <p:nvPr/>
        </p:nvSpPr>
        <p:spPr bwMode="auto">
          <a:xfrm>
            <a:off x="0" y="8925904"/>
            <a:ext cx="5772414" cy="356213"/>
          </a:xfrm>
          <a:prstGeom prst="rect">
            <a:avLst/>
          </a:prstGeom>
          <a:noFill/>
          <a:ln w="9525">
            <a:noFill/>
            <a:miter lim="800000"/>
            <a:headEnd/>
            <a:tailEnd/>
          </a:ln>
        </p:spPr>
        <p:txBody>
          <a:bodyPr lIns="92960" tIns="46480" rIns="92960" bIns="46480" anchor="b"/>
          <a:lstStyle/>
          <a:p>
            <a:pPr defTabSz="929810"/>
            <a:r>
              <a:rPr lang="en-US" sz="800" dirty="0">
                <a:cs typeface="Arial" charset="0"/>
              </a:rPr>
              <a:t>© 2006 Microsoft Corporation. All rights reserved.</a:t>
            </a:r>
          </a:p>
          <a:p>
            <a:pPr defTabSz="929810"/>
            <a:r>
              <a:rPr lang="en-US" sz="800" dirty="0">
                <a:cs typeface="Arial" charset="0"/>
              </a:rPr>
              <a:t>This presentation is for informational purposes only. Microsoft makes no warranties, express or implied, in this summary.</a:t>
            </a:r>
          </a:p>
        </p:txBody>
      </p:sp>
      <p:sp>
        <p:nvSpPr>
          <p:cNvPr id="742405" name="Rectangle 17411"/>
          <p:cNvSpPr>
            <a:spLocks noGrp="1" noRot="1" noChangeAspect="1" noChangeArrowheads="1" noTextEdit="1"/>
          </p:cNvSpPr>
          <p:nvPr>
            <p:ph type="sldImg"/>
          </p:nvPr>
        </p:nvSpPr>
        <p:spPr>
          <a:noFill/>
          <a:ln cap="flat" algn="ctr">
            <a:headEnd type="none" w="med" len="med"/>
            <a:tailEnd type="none" w="med" len="med"/>
          </a:ln>
        </p:spPr>
      </p:sp>
      <p:sp>
        <p:nvSpPr>
          <p:cNvPr id="742406" name="Rectangle 17412"/>
          <p:cNvSpPr>
            <a:spLocks noGrp="1" noChangeArrowheads="1"/>
          </p:cNvSpPr>
          <p:nvPr>
            <p:ph type="body" idx="1"/>
          </p:nvPr>
        </p:nvSpPr>
        <p:spPr>
          <a:noFill/>
          <a:ln/>
        </p:spPr>
        <p:txBody>
          <a:bodyPr lIns="92960" tIns="46480" rIns="92960" bIns="46480"/>
          <a:lstStyle/>
          <a:p>
            <a:endParaRPr lang="en-US">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62210" name="Rectangle 2"/>
          <p:cNvSpPr>
            <a:spLocks noGrp="1" noChangeArrowheads="1"/>
          </p:cNvSpPr>
          <p:nvPr>
            <p:ph type="ctrTitle"/>
          </p:nvPr>
        </p:nvSpPr>
        <p:spPr>
          <a:xfrm>
            <a:off x="787400" y="1816100"/>
            <a:ext cx="7772400" cy="1409700"/>
          </a:xfrm>
        </p:spPr>
        <p:txBody>
          <a:bodyPr/>
          <a:lstStyle>
            <a:lvl1pPr>
              <a:defRPr/>
            </a:lvl1pPr>
          </a:lstStyle>
          <a:p>
            <a:r>
              <a:rPr lang="en-US"/>
              <a:t>Click to edit Master title style</a:t>
            </a:r>
          </a:p>
        </p:txBody>
      </p:sp>
      <p:sp>
        <p:nvSpPr>
          <p:cNvPr id="862211" name="Rectangle 3"/>
          <p:cNvSpPr>
            <a:spLocks noGrp="1" noChangeArrowheads="1"/>
          </p:cNvSpPr>
          <p:nvPr>
            <p:ph type="subTitle" idx="1"/>
          </p:nvPr>
        </p:nvSpPr>
        <p:spPr>
          <a:xfrm>
            <a:off x="850900" y="4076700"/>
            <a:ext cx="7620000" cy="585788"/>
          </a:xfrm>
        </p:spPr>
        <p:txBody>
          <a:bodyPr/>
          <a:lstStyle>
            <a:lvl1pPr marL="0" indent="0">
              <a:spcBef>
                <a:spcPct val="0"/>
              </a:spcBef>
              <a:buFont typeface="Wingdings" pitchFamily="2" charset="2"/>
              <a:buNone/>
              <a:defRPr sz="3600">
                <a:solidFill>
                  <a:schemeClr val="accent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2913" y="228600"/>
            <a:ext cx="2092325" cy="26543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512763" y="228600"/>
            <a:ext cx="6127750" cy="2654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12763" y="228600"/>
            <a:ext cx="8372475" cy="750888"/>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512763" y="1327150"/>
            <a:ext cx="4095750" cy="1555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760913" y="1327150"/>
            <a:ext cx="4097337" cy="1555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512763" y="1327150"/>
            <a:ext cx="4095750" cy="1555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760913" y="1327150"/>
            <a:ext cx="4097337" cy="1555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bwMode="auto">
          <a:xfrm>
            <a:off x="512763" y="228600"/>
            <a:ext cx="8372475" cy="750888"/>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spAutoFit/>
          </a:bodyPr>
          <a:lstStyle/>
          <a:p>
            <a:pPr lvl="0"/>
            <a:r>
              <a:rPr lang="en-US" smtClean="0"/>
              <a:t>Slide Title</a:t>
            </a:r>
          </a:p>
        </p:txBody>
      </p:sp>
      <p:sp>
        <p:nvSpPr>
          <p:cNvPr id="861187" name="Rectangle 3"/>
          <p:cNvSpPr>
            <a:spLocks noGrp="1" noChangeArrowheads="1"/>
          </p:cNvSpPr>
          <p:nvPr>
            <p:ph type="body" idx="1"/>
          </p:nvPr>
        </p:nvSpPr>
        <p:spPr bwMode="auto">
          <a:xfrm>
            <a:off x="512763" y="1327150"/>
            <a:ext cx="8345487" cy="15557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spAutoFit/>
          </a:bodyPr>
          <a:lstStyle/>
          <a:p>
            <a:pPr lvl="0"/>
            <a:r>
              <a:rPr lang="en-US" smtClean="0"/>
              <a:t>Body Text</a:t>
            </a:r>
          </a:p>
          <a:p>
            <a:pPr lvl="1"/>
            <a:r>
              <a:rPr lang="en-US" smtClean="0"/>
              <a:t>Second Level</a:t>
            </a:r>
          </a:p>
          <a:p>
            <a:pPr lvl="2"/>
            <a:r>
              <a:rPr lang="en-US" smtClean="0"/>
              <a:t>Third Level</a:t>
            </a: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l" rtl="0" fontAlgn="base">
        <a:lnSpc>
          <a:spcPct val="90000"/>
        </a:lnSpc>
        <a:spcBef>
          <a:spcPct val="0"/>
        </a:spcBef>
        <a:spcAft>
          <a:spcPct val="0"/>
        </a:spcAft>
        <a:defRPr sz="4800" b="1">
          <a:solidFill>
            <a:schemeClr val="tx2"/>
          </a:solidFill>
          <a:effectLst>
            <a:outerShdw blurRad="38100" dist="38100" dir="2700000" algn="tl">
              <a:srgbClr val="000000"/>
            </a:outerShdw>
          </a:effectLst>
          <a:latin typeface="+mj-lt"/>
          <a:ea typeface="+mj-ea"/>
          <a:cs typeface="+mj-cs"/>
        </a:defRPr>
      </a:lvl1pPr>
      <a:lvl2pPr algn="l" rtl="0" fontAlgn="base">
        <a:lnSpc>
          <a:spcPct val="90000"/>
        </a:lnSpc>
        <a:spcBef>
          <a:spcPct val="0"/>
        </a:spcBef>
        <a:spcAft>
          <a:spcPct val="0"/>
        </a:spcAft>
        <a:defRPr sz="4800" b="1">
          <a:solidFill>
            <a:schemeClr val="tx2"/>
          </a:solidFill>
          <a:effectLst>
            <a:outerShdw blurRad="38100" dist="38100" dir="2700000" algn="tl">
              <a:srgbClr val="000000"/>
            </a:outerShdw>
          </a:effectLst>
          <a:latin typeface="Arial" charset="0"/>
        </a:defRPr>
      </a:lvl2pPr>
      <a:lvl3pPr algn="l" rtl="0" fontAlgn="base">
        <a:lnSpc>
          <a:spcPct val="90000"/>
        </a:lnSpc>
        <a:spcBef>
          <a:spcPct val="0"/>
        </a:spcBef>
        <a:spcAft>
          <a:spcPct val="0"/>
        </a:spcAft>
        <a:defRPr sz="4800" b="1">
          <a:solidFill>
            <a:schemeClr val="tx2"/>
          </a:solidFill>
          <a:effectLst>
            <a:outerShdw blurRad="38100" dist="38100" dir="2700000" algn="tl">
              <a:srgbClr val="000000"/>
            </a:outerShdw>
          </a:effectLst>
          <a:latin typeface="Arial" charset="0"/>
        </a:defRPr>
      </a:lvl3pPr>
      <a:lvl4pPr algn="l" rtl="0" fontAlgn="base">
        <a:lnSpc>
          <a:spcPct val="90000"/>
        </a:lnSpc>
        <a:spcBef>
          <a:spcPct val="0"/>
        </a:spcBef>
        <a:spcAft>
          <a:spcPct val="0"/>
        </a:spcAft>
        <a:defRPr sz="4800" b="1">
          <a:solidFill>
            <a:schemeClr val="tx2"/>
          </a:solidFill>
          <a:effectLst>
            <a:outerShdw blurRad="38100" dist="38100" dir="2700000" algn="tl">
              <a:srgbClr val="000000"/>
            </a:outerShdw>
          </a:effectLst>
          <a:latin typeface="Arial" charset="0"/>
        </a:defRPr>
      </a:lvl4pPr>
      <a:lvl5pPr algn="l" rtl="0" fontAlgn="base">
        <a:lnSpc>
          <a:spcPct val="90000"/>
        </a:lnSpc>
        <a:spcBef>
          <a:spcPct val="0"/>
        </a:spcBef>
        <a:spcAft>
          <a:spcPct val="0"/>
        </a:spcAft>
        <a:defRPr sz="4800" b="1">
          <a:solidFill>
            <a:schemeClr val="tx2"/>
          </a:solidFill>
          <a:effectLst>
            <a:outerShdw blurRad="38100" dist="38100" dir="2700000" algn="tl">
              <a:srgbClr val="000000"/>
            </a:outerShdw>
          </a:effectLst>
          <a:latin typeface="Arial" charset="0"/>
        </a:defRPr>
      </a:lvl5pPr>
      <a:lvl6pPr marL="457200" algn="l" rtl="0" fontAlgn="base">
        <a:lnSpc>
          <a:spcPct val="90000"/>
        </a:lnSpc>
        <a:spcBef>
          <a:spcPct val="0"/>
        </a:spcBef>
        <a:spcAft>
          <a:spcPct val="0"/>
        </a:spcAft>
        <a:defRPr sz="4800" b="1">
          <a:solidFill>
            <a:schemeClr val="tx2"/>
          </a:solidFill>
          <a:effectLst>
            <a:outerShdw blurRad="38100" dist="38100" dir="2700000" algn="tl">
              <a:srgbClr val="000000"/>
            </a:outerShdw>
          </a:effectLst>
          <a:latin typeface="Arial" charset="0"/>
        </a:defRPr>
      </a:lvl6pPr>
      <a:lvl7pPr marL="914400" algn="l" rtl="0" fontAlgn="base">
        <a:lnSpc>
          <a:spcPct val="90000"/>
        </a:lnSpc>
        <a:spcBef>
          <a:spcPct val="0"/>
        </a:spcBef>
        <a:spcAft>
          <a:spcPct val="0"/>
        </a:spcAft>
        <a:defRPr sz="4800" b="1">
          <a:solidFill>
            <a:schemeClr val="tx2"/>
          </a:solidFill>
          <a:effectLst>
            <a:outerShdw blurRad="38100" dist="38100" dir="2700000" algn="tl">
              <a:srgbClr val="000000"/>
            </a:outerShdw>
          </a:effectLst>
          <a:latin typeface="Arial" charset="0"/>
        </a:defRPr>
      </a:lvl7pPr>
      <a:lvl8pPr marL="1371600" algn="l" rtl="0" fontAlgn="base">
        <a:lnSpc>
          <a:spcPct val="90000"/>
        </a:lnSpc>
        <a:spcBef>
          <a:spcPct val="0"/>
        </a:spcBef>
        <a:spcAft>
          <a:spcPct val="0"/>
        </a:spcAft>
        <a:defRPr sz="4800" b="1">
          <a:solidFill>
            <a:schemeClr val="tx2"/>
          </a:solidFill>
          <a:effectLst>
            <a:outerShdw blurRad="38100" dist="38100" dir="2700000" algn="tl">
              <a:srgbClr val="000000"/>
            </a:outerShdw>
          </a:effectLst>
          <a:latin typeface="Arial" charset="0"/>
        </a:defRPr>
      </a:lvl8pPr>
      <a:lvl9pPr marL="1828800" algn="l" rtl="0" fontAlgn="base">
        <a:lnSpc>
          <a:spcPct val="90000"/>
        </a:lnSpc>
        <a:spcBef>
          <a:spcPct val="0"/>
        </a:spcBef>
        <a:spcAft>
          <a:spcPct val="0"/>
        </a:spcAft>
        <a:defRPr sz="4800" b="1">
          <a:solidFill>
            <a:schemeClr val="tx2"/>
          </a:solidFill>
          <a:effectLst>
            <a:outerShdw blurRad="38100" dist="38100" dir="2700000" algn="tl">
              <a:srgbClr val="000000"/>
            </a:outerShdw>
          </a:effectLst>
          <a:latin typeface="Arial" charset="0"/>
        </a:defRPr>
      </a:lvl9pPr>
    </p:titleStyle>
    <p:bodyStyle>
      <a:lvl1pPr marL="542925" indent="-542925" algn="l" rtl="0" fontAlgn="base">
        <a:lnSpc>
          <a:spcPct val="90000"/>
        </a:lnSpc>
        <a:spcBef>
          <a:spcPct val="30000"/>
        </a:spcBef>
        <a:spcAft>
          <a:spcPct val="0"/>
        </a:spcAft>
        <a:buClr>
          <a:schemeClr val="tx2"/>
        </a:buClr>
        <a:buSzPct val="75000"/>
        <a:buFont typeface="Wingdings" pitchFamily="2" charset="2"/>
        <a:buChar char="u"/>
        <a:defRPr sz="3200" b="1">
          <a:solidFill>
            <a:schemeClr val="tx1"/>
          </a:solidFill>
          <a:effectLst>
            <a:outerShdw blurRad="38100" dist="38100" dir="2700000" algn="tl">
              <a:srgbClr val="000000"/>
            </a:outerShdw>
          </a:effectLst>
          <a:latin typeface="+mn-lt"/>
          <a:ea typeface="+mn-ea"/>
          <a:cs typeface="+mn-cs"/>
        </a:defRPr>
      </a:lvl1pPr>
      <a:lvl2pPr marL="1014413" indent="-469900" algn="l" rtl="0" fontAlgn="base">
        <a:lnSpc>
          <a:spcPct val="90000"/>
        </a:lnSpc>
        <a:spcBef>
          <a:spcPct val="30000"/>
        </a:spcBef>
        <a:spcAft>
          <a:spcPct val="0"/>
        </a:spcAft>
        <a:buClr>
          <a:schemeClr val="tx2"/>
        </a:buClr>
        <a:buSzPct val="75000"/>
        <a:buFont typeface="Wingdings" pitchFamily="2" charset="2"/>
        <a:buChar char="v"/>
        <a:defRPr sz="2800" b="1">
          <a:solidFill>
            <a:schemeClr val="tx1"/>
          </a:solidFill>
          <a:effectLst>
            <a:outerShdw blurRad="38100" dist="38100" dir="2700000" algn="tl">
              <a:srgbClr val="000000"/>
            </a:outerShdw>
          </a:effectLst>
          <a:latin typeface="+mn-lt"/>
        </a:defRPr>
      </a:lvl2pPr>
      <a:lvl3pPr marL="1457325" indent="-441325" algn="l" rtl="0" fontAlgn="base">
        <a:lnSpc>
          <a:spcPct val="90000"/>
        </a:lnSpc>
        <a:spcBef>
          <a:spcPct val="30000"/>
        </a:spcBef>
        <a:spcAft>
          <a:spcPct val="0"/>
        </a:spcAft>
        <a:buClr>
          <a:schemeClr val="tx2"/>
        </a:buClr>
        <a:buSzPct val="75000"/>
        <a:buFont typeface="Wingdings" pitchFamily="2" charset="2"/>
        <a:buChar char="v"/>
        <a:defRPr sz="2800" b="1">
          <a:solidFill>
            <a:schemeClr val="tx1"/>
          </a:solidFill>
          <a:effectLst>
            <a:outerShdw blurRad="38100" dist="38100" dir="2700000" algn="tl">
              <a:srgbClr val="000000"/>
            </a:outerShdw>
          </a:effectLst>
          <a:latin typeface="+mn-lt"/>
        </a:defRPr>
      </a:lvl3pPr>
      <a:lvl4pPr marL="1928813" indent="-469900" algn="l" rtl="0" fontAlgn="base">
        <a:lnSpc>
          <a:spcPct val="90000"/>
        </a:lnSpc>
        <a:spcBef>
          <a:spcPct val="30000"/>
        </a:spcBef>
        <a:spcAft>
          <a:spcPct val="0"/>
        </a:spcAft>
        <a:buClr>
          <a:schemeClr val="tx2"/>
        </a:buClr>
        <a:buSzPct val="75000"/>
        <a:buFont typeface="Wingdings" pitchFamily="2" charset="2"/>
        <a:buChar char="u"/>
        <a:defRPr sz="2800" b="1">
          <a:solidFill>
            <a:schemeClr val="tx1"/>
          </a:solidFill>
          <a:effectLst>
            <a:outerShdw blurRad="38100" dist="38100" dir="2700000" algn="tl">
              <a:srgbClr val="000000"/>
            </a:outerShdw>
          </a:effectLst>
          <a:latin typeface="Arial Narrow" pitchFamily="34" charset="0"/>
        </a:defRPr>
      </a:lvl4pPr>
      <a:lvl5pPr marL="2400300" indent="-469900" algn="l" rtl="0" fontAlgn="base">
        <a:lnSpc>
          <a:spcPct val="90000"/>
        </a:lnSpc>
        <a:spcBef>
          <a:spcPct val="30000"/>
        </a:spcBef>
        <a:spcAft>
          <a:spcPct val="0"/>
        </a:spcAft>
        <a:buClr>
          <a:schemeClr val="tx2"/>
        </a:buClr>
        <a:buSzPct val="75000"/>
        <a:buFont typeface="Wingdings" pitchFamily="2" charset="2"/>
        <a:buChar char="u"/>
        <a:defRPr sz="2800" b="1">
          <a:solidFill>
            <a:schemeClr val="tx1"/>
          </a:solidFill>
          <a:effectLst>
            <a:outerShdw blurRad="38100" dist="38100" dir="2700000" algn="tl">
              <a:srgbClr val="000000"/>
            </a:outerShdw>
          </a:effectLst>
          <a:latin typeface="Arial Narrow" pitchFamily="34" charset="0"/>
        </a:defRPr>
      </a:lvl5pPr>
      <a:lvl6pPr marL="2857500" indent="-469900" algn="l" rtl="0" fontAlgn="base">
        <a:lnSpc>
          <a:spcPct val="90000"/>
        </a:lnSpc>
        <a:spcBef>
          <a:spcPct val="30000"/>
        </a:spcBef>
        <a:spcAft>
          <a:spcPct val="0"/>
        </a:spcAft>
        <a:buClr>
          <a:schemeClr val="tx2"/>
        </a:buClr>
        <a:buSzPct val="75000"/>
        <a:buFont typeface="Wingdings" pitchFamily="2" charset="2"/>
        <a:buChar char="u"/>
        <a:defRPr sz="2800" b="1">
          <a:solidFill>
            <a:schemeClr val="tx1"/>
          </a:solidFill>
          <a:effectLst>
            <a:outerShdw blurRad="38100" dist="38100" dir="2700000" algn="tl">
              <a:srgbClr val="000000"/>
            </a:outerShdw>
          </a:effectLst>
          <a:latin typeface="Arial Narrow" pitchFamily="34" charset="0"/>
        </a:defRPr>
      </a:lvl6pPr>
      <a:lvl7pPr marL="3314700" indent="-469900" algn="l" rtl="0" fontAlgn="base">
        <a:lnSpc>
          <a:spcPct val="90000"/>
        </a:lnSpc>
        <a:spcBef>
          <a:spcPct val="30000"/>
        </a:spcBef>
        <a:spcAft>
          <a:spcPct val="0"/>
        </a:spcAft>
        <a:buClr>
          <a:schemeClr val="tx2"/>
        </a:buClr>
        <a:buSzPct val="75000"/>
        <a:buFont typeface="Wingdings" pitchFamily="2" charset="2"/>
        <a:buChar char="u"/>
        <a:defRPr sz="2800" b="1">
          <a:solidFill>
            <a:schemeClr val="tx1"/>
          </a:solidFill>
          <a:effectLst>
            <a:outerShdw blurRad="38100" dist="38100" dir="2700000" algn="tl">
              <a:srgbClr val="000000"/>
            </a:outerShdw>
          </a:effectLst>
          <a:latin typeface="Arial Narrow" pitchFamily="34" charset="0"/>
        </a:defRPr>
      </a:lvl7pPr>
      <a:lvl8pPr marL="3771900" indent="-469900" algn="l" rtl="0" fontAlgn="base">
        <a:lnSpc>
          <a:spcPct val="90000"/>
        </a:lnSpc>
        <a:spcBef>
          <a:spcPct val="30000"/>
        </a:spcBef>
        <a:spcAft>
          <a:spcPct val="0"/>
        </a:spcAft>
        <a:buClr>
          <a:schemeClr val="tx2"/>
        </a:buClr>
        <a:buSzPct val="75000"/>
        <a:buFont typeface="Wingdings" pitchFamily="2" charset="2"/>
        <a:buChar char="u"/>
        <a:defRPr sz="2800" b="1">
          <a:solidFill>
            <a:schemeClr val="tx1"/>
          </a:solidFill>
          <a:effectLst>
            <a:outerShdw blurRad="38100" dist="38100" dir="2700000" algn="tl">
              <a:srgbClr val="000000"/>
            </a:outerShdw>
          </a:effectLst>
          <a:latin typeface="Arial Narrow" pitchFamily="34" charset="0"/>
        </a:defRPr>
      </a:lvl8pPr>
      <a:lvl9pPr marL="4229100" indent="-469900" algn="l" rtl="0" fontAlgn="base">
        <a:lnSpc>
          <a:spcPct val="90000"/>
        </a:lnSpc>
        <a:spcBef>
          <a:spcPct val="30000"/>
        </a:spcBef>
        <a:spcAft>
          <a:spcPct val="0"/>
        </a:spcAft>
        <a:buClr>
          <a:schemeClr val="tx2"/>
        </a:buClr>
        <a:buSzPct val="75000"/>
        <a:buFont typeface="Wingdings" pitchFamily="2" charset="2"/>
        <a:buChar char="u"/>
        <a:defRPr sz="2800" b="1">
          <a:solidFill>
            <a:schemeClr val="tx1"/>
          </a:solidFill>
          <a:effectLst>
            <a:outerShdw blurRad="38100" dist="38100" dir="2700000" algn="tl">
              <a:srgbClr val="000000"/>
            </a:outerShdw>
          </a:effectLst>
          <a:latin typeface="Arial Narrow"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opengroup.org/architecture/togaf8-doc/arch/Figures/adm.gi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6172200" y="0"/>
            <a:ext cx="184150" cy="579438"/>
          </a:xfrm>
          <a:prstGeom prst="rect">
            <a:avLst/>
          </a:prstGeom>
          <a:noFill/>
          <a:ln w="9525">
            <a:noFill/>
            <a:miter lim="800000"/>
            <a:headEnd/>
            <a:tailEnd/>
          </a:ln>
          <a:effectLst/>
        </p:spPr>
        <p:txBody>
          <a:bodyPr wrap="none">
            <a:spAutoFit/>
          </a:bodyPr>
          <a:lstStyle/>
          <a:p>
            <a:pPr algn="l"/>
            <a:endParaRPr lang="en-US"/>
          </a:p>
        </p:txBody>
      </p:sp>
      <p:sp>
        <p:nvSpPr>
          <p:cNvPr id="2053" name="Rectangle 5"/>
          <p:cNvSpPr>
            <a:spLocks noChangeArrowheads="1"/>
          </p:cNvSpPr>
          <p:nvPr/>
        </p:nvSpPr>
        <p:spPr bwMode="auto">
          <a:xfrm>
            <a:off x="381000" y="533401"/>
            <a:ext cx="8458200" cy="6159251"/>
          </a:xfrm>
          <a:prstGeom prst="rect">
            <a:avLst/>
          </a:prstGeom>
          <a:noFill/>
          <a:ln w="9525">
            <a:noFill/>
            <a:miter lim="800000"/>
            <a:headEnd/>
            <a:tailEnd/>
          </a:ln>
          <a:effectLst/>
        </p:spPr>
        <p:txBody>
          <a:bodyPr wrap="square" lIns="92075" tIns="46038" rIns="92075" bIns="46038">
            <a:spAutoFit/>
          </a:bodyPr>
          <a:lstStyle/>
          <a:p>
            <a:pPr>
              <a:lnSpc>
                <a:spcPct val="90000"/>
              </a:lnSpc>
            </a:pPr>
            <a:r>
              <a:rPr lang="en-US" sz="5400" dirty="0" smtClean="0">
                <a:solidFill>
                  <a:schemeClr val="tx2"/>
                </a:solidFill>
                <a:latin typeface="Arial" charset="0"/>
              </a:rPr>
              <a:t>Arquitectura101 </a:t>
            </a:r>
          </a:p>
          <a:p>
            <a:pPr>
              <a:lnSpc>
                <a:spcPct val="90000"/>
              </a:lnSpc>
            </a:pPr>
            <a:endParaRPr lang="en-US" dirty="0" smtClean="0">
              <a:solidFill>
                <a:schemeClr val="tx2"/>
              </a:solidFill>
              <a:latin typeface="Arial" charset="0"/>
            </a:endParaRPr>
          </a:p>
          <a:p>
            <a:pPr algn="l">
              <a:lnSpc>
                <a:spcPct val="90000"/>
              </a:lnSpc>
            </a:pPr>
            <a:r>
              <a:rPr lang="es-CL" dirty="0" smtClean="0">
                <a:solidFill>
                  <a:schemeClr val="tx2"/>
                </a:solidFill>
                <a:latin typeface="Arial" charset="0"/>
              </a:rPr>
              <a:t>Serie de </a:t>
            </a:r>
            <a:r>
              <a:rPr lang="es-CL" dirty="0" err="1" smtClean="0">
                <a:solidFill>
                  <a:schemeClr val="tx2"/>
                </a:solidFill>
                <a:latin typeface="Arial" charset="0"/>
              </a:rPr>
              <a:t>Webcasts</a:t>
            </a:r>
            <a:r>
              <a:rPr lang="es-CL" dirty="0" smtClean="0">
                <a:solidFill>
                  <a:schemeClr val="tx2"/>
                </a:solidFill>
                <a:latin typeface="Arial" charset="0"/>
              </a:rPr>
              <a:t> de Introducción a la Arquitectura de Software</a:t>
            </a:r>
          </a:p>
          <a:p>
            <a:pPr>
              <a:lnSpc>
                <a:spcPct val="90000"/>
              </a:lnSpc>
            </a:pPr>
            <a:endParaRPr lang="en-US" sz="2400" dirty="0" smtClean="0">
              <a:solidFill>
                <a:schemeClr val="tx2"/>
              </a:solidFill>
              <a:effectLst>
                <a:outerShdw blurRad="38100" dist="38100" dir="2700000" algn="tl">
                  <a:srgbClr val="000000">
                    <a:alpha val="43137"/>
                  </a:srgbClr>
                </a:outerShdw>
              </a:effectLst>
              <a:latin typeface="Arial" charset="0"/>
            </a:endParaRPr>
          </a:p>
          <a:p>
            <a:pPr algn="l">
              <a:lnSpc>
                <a:spcPct val="90000"/>
              </a:lnSpc>
            </a:pPr>
            <a:r>
              <a:rPr lang="es-CL" sz="2400" dirty="0" smtClean="0">
                <a:solidFill>
                  <a:srgbClr val="FFFF00"/>
                </a:solidFill>
                <a:effectLst>
                  <a:outerShdw blurRad="38100" dist="38100" dir="2700000" algn="tl">
                    <a:srgbClr val="000000">
                      <a:alpha val="43137"/>
                    </a:srgbClr>
                  </a:outerShdw>
                </a:effectLst>
                <a:latin typeface="Arial" charset="0"/>
              </a:rPr>
              <a:t>Jesus Hernandez</a:t>
            </a:r>
          </a:p>
          <a:p>
            <a:pPr algn="l">
              <a:lnSpc>
                <a:spcPct val="90000"/>
              </a:lnSpc>
            </a:pPr>
            <a:r>
              <a:rPr lang="en-US" sz="2400" dirty="0" smtClean="0">
                <a:solidFill>
                  <a:schemeClr val="tx2"/>
                </a:solidFill>
                <a:effectLst>
                  <a:outerShdw blurRad="38100" dist="38100" dir="2700000" algn="tl">
                    <a:srgbClr val="000000">
                      <a:alpha val="43137"/>
                    </a:srgbClr>
                  </a:outerShdw>
                </a:effectLst>
                <a:latin typeface="Arial" charset="0"/>
              </a:rPr>
              <a:t>Software Architect</a:t>
            </a:r>
            <a:endParaRPr lang="en-US" sz="2400" dirty="0">
              <a:solidFill>
                <a:schemeClr val="tx2"/>
              </a:solidFill>
              <a:effectLst>
                <a:outerShdw blurRad="38100" dist="38100" dir="2700000" algn="tl">
                  <a:srgbClr val="000000">
                    <a:alpha val="43137"/>
                  </a:srgbClr>
                </a:outerShdw>
              </a:effectLst>
              <a:latin typeface="Arial" charset="0"/>
            </a:endParaRPr>
          </a:p>
          <a:p>
            <a:pPr algn="l">
              <a:lnSpc>
                <a:spcPct val="90000"/>
              </a:lnSpc>
            </a:pPr>
            <a:r>
              <a:rPr lang="en-US" sz="2400" dirty="0" smtClean="0">
                <a:solidFill>
                  <a:schemeClr val="tx2"/>
                </a:solidFill>
                <a:effectLst>
                  <a:outerShdw blurRad="38100" dist="38100" dir="2700000" algn="tl">
                    <a:srgbClr val="000000">
                      <a:alpha val="43137"/>
                    </a:srgbClr>
                  </a:outerShdw>
                </a:effectLst>
                <a:latin typeface="Arial" charset="0"/>
              </a:rPr>
              <a:t>Microsoft México</a:t>
            </a:r>
          </a:p>
          <a:p>
            <a:pPr algn="l">
              <a:lnSpc>
                <a:spcPct val="90000"/>
              </a:lnSpc>
            </a:pPr>
            <a:endParaRPr lang="es-CL" sz="2400" dirty="0" smtClean="0">
              <a:solidFill>
                <a:schemeClr val="tx2"/>
              </a:solidFill>
              <a:effectLst>
                <a:outerShdw blurRad="38100" dist="38100" dir="2700000" algn="tl">
                  <a:srgbClr val="000000">
                    <a:alpha val="43137"/>
                  </a:srgbClr>
                </a:outerShdw>
              </a:effectLst>
              <a:latin typeface="Arial" charset="0"/>
            </a:endParaRPr>
          </a:p>
          <a:p>
            <a:pPr algn="l">
              <a:lnSpc>
                <a:spcPct val="90000"/>
              </a:lnSpc>
            </a:pPr>
            <a:r>
              <a:rPr lang="es-CL" sz="2400" dirty="0" smtClean="0">
                <a:solidFill>
                  <a:srgbClr val="FFFF00"/>
                </a:solidFill>
                <a:effectLst>
                  <a:outerShdw blurRad="38100" dist="38100" dir="2700000" algn="tl">
                    <a:srgbClr val="000000">
                      <a:alpha val="43137"/>
                    </a:srgbClr>
                  </a:outerShdw>
                </a:effectLst>
                <a:latin typeface="Arial" charset="0"/>
              </a:rPr>
              <a:t>Howard Gonzalez</a:t>
            </a:r>
          </a:p>
          <a:p>
            <a:pPr algn="l">
              <a:lnSpc>
                <a:spcPct val="90000"/>
              </a:lnSpc>
            </a:pPr>
            <a:r>
              <a:rPr lang="en-US" sz="2400" dirty="0" smtClean="0">
                <a:solidFill>
                  <a:schemeClr val="tx2"/>
                </a:solidFill>
                <a:effectLst>
                  <a:outerShdw blurRad="38100" dist="38100" dir="2700000" algn="tl">
                    <a:srgbClr val="000000">
                      <a:alpha val="43137"/>
                    </a:srgbClr>
                  </a:outerShdw>
                </a:effectLst>
                <a:latin typeface="Arial" charset="0"/>
              </a:rPr>
              <a:t>Software Architect</a:t>
            </a:r>
          </a:p>
          <a:p>
            <a:pPr algn="l">
              <a:lnSpc>
                <a:spcPct val="90000"/>
              </a:lnSpc>
            </a:pPr>
            <a:r>
              <a:rPr lang="en-US" sz="2400" dirty="0" smtClean="0">
                <a:solidFill>
                  <a:schemeClr val="tx2"/>
                </a:solidFill>
                <a:effectLst>
                  <a:outerShdw blurRad="38100" dist="38100" dir="2700000" algn="tl">
                    <a:srgbClr val="000000">
                      <a:alpha val="43137"/>
                    </a:srgbClr>
                  </a:outerShdw>
                </a:effectLst>
                <a:latin typeface="Arial" charset="0"/>
              </a:rPr>
              <a:t>Microsoft </a:t>
            </a:r>
            <a:r>
              <a:rPr lang="en-US" sz="2400" dirty="0" err="1" smtClean="0">
                <a:solidFill>
                  <a:schemeClr val="tx2"/>
                </a:solidFill>
                <a:effectLst>
                  <a:outerShdw blurRad="38100" dist="38100" dir="2700000" algn="tl">
                    <a:srgbClr val="000000">
                      <a:alpha val="43137"/>
                    </a:srgbClr>
                  </a:outerShdw>
                </a:effectLst>
                <a:latin typeface="Arial" charset="0"/>
              </a:rPr>
              <a:t>Andino</a:t>
            </a:r>
            <a:endParaRPr lang="en-US" sz="2400" dirty="0" smtClean="0">
              <a:solidFill>
                <a:schemeClr val="tx2"/>
              </a:solidFill>
              <a:effectLst>
                <a:outerShdw blurRad="38100" dist="38100" dir="2700000" algn="tl">
                  <a:srgbClr val="000000">
                    <a:alpha val="43137"/>
                  </a:srgbClr>
                </a:outerShdw>
              </a:effectLst>
              <a:latin typeface="Arial" charset="0"/>
            </a:endParaRPr>
          </a:p>
          <a:p>
            <a:pPr algn="l">
              <a:lnSpc>
                <a:spcPct val="90000"/>
              </a:lnSpc>
            </a:pPr>
            <a:endParaRPr lang="en-US" sz="2400" dirty="0" smtClean="0">
              <a:solidFill>
                <a:schemeClr val="tx2"/>
              </a:solidFill>
              <a:effectLst>
                <a:outerShdw blurRad="38100" dist="38100" dir="2700000" algn="tl">
                  <a:srgbClr val="000000">
                    <a:alpha val="43137"/>
                  </a:srgbClr>
                </a:outerShdw>
              </a:effectLst>
              <a:latin typeface="Arial" charset="0"/>
            </a:endParaRPr>
          </a:p>
          <a:p>
            <a:pPr algn="l">
              <a:lnSpc>
                <a:spcPct val="90000"/>
              </a:lnSpc>
            </a:pPr>
            <a:r>
              <a:rPr lang="en-US" sz="2400" dirty="0" err="1" smtClean="0">
                <a:solidFill>
                  <a:srgbClr val="FFFF00"/>
                </a:solidFill>
                <a:effectLst>
                  <a:outerShdw blurRad="38100" dist="38100" dir="2700000" algn="tl">
                    <a:srgbClr val="000000">
                      <a:alpha val="43137"/>
                    </a:srgbClr>
                  </a:outerShdw>
                </a:effectLst>
                <a:latin typeface="Arial" charset="0"/>
              </a:rPr>
              <a:t>Martín</a:t>
            </a:r>
            <a:r>
              <a:rPr lang="en-US" sz="2400" dirty="0" smtClean="0">
                <a:solidFill>
                  <a:srgbClr val="FFFF00"/>
                </a:solidFill>
                <a:effectLst>
                  <a:outerShdw blurRad="38100" dist="38100" dir="2700000" algn="tl">
                    <a:srgbClr val="000000">
                      <a:alpha val="43137"/>
                    </a:srgbClr>
                  </a:outerShdw>
                </a:effectLst>
                <a:latin typeface="Arial" charset="0"/>
              </a:rPr>
              <a:t> Cabrera</a:t>
            </a:r>
            <a:endParaRPr lang="en-US" sz="2400" dirty="0">
              <a:solidFill>
                <a:srgbClr val="FFFF00"/>
              </a:solidFill>
              <a:effectLst>
                <a:outerShdw blurRad="38100" dist="38100" dir="2700000" algn="tl">
                  <a:srgbClr val="000000">
                    <a:alpha val="43137"/>
                  </a:srgbClr>
                </a:outerShdw>
              </a:effectLst>
              <a:latin typeface="Arial" charset="0"/>
            </a:endParaRPr>
          </a:p>
          <a:p>
            <a:pPr algn="l">
              <a:lnSpc>
                <a:spcPct val="90000"/>
              </a:lnSpc>
            </a:pPr>
            <a:r>
              <a:rPr lang="en-US" sz="2400" dirty="0" smtClean="0">
                <a:solidFill>
                  <a:schemeClr val="tx2"/>
                </a:solidFill>
                <a:effectLst>
                  <a:outerShdw blurRad="38100" dist="38100" dir="2700000" algn="tl">
                    <a:srgbClr val="000000">
                      <a:alpha val="43137"/>
                    </a:srgbClr>
                  </a:outerShdw>
                </a:effectLst>
                <a:latin typeface="Arial" charset="0"/>
              </a:rPr>
              <a:t>Software Architect</a:t>
            </a:r>
            <a:endParaRPr lang="en-US" sz="2400" dirty="0">
              <a:solidFill>
                <a:schemeClr val="tx2"/>
              </a:solidFill>
              <a:effectLst>
                <a:outerShdw blurRad="38100" dist="38100" dir="2700000" algn="tl">
                  <a:srgbClr val="000000">
                    <a:alpha val="43137"/>
                  </a:srgbClr>
                </a:outerShdw>
              </a:effectLst>
              <a:latin typeface="Arial" charset="0"/>
            </a:endParaRPr>
          </a:p>
          <a:p>
            <a:pPr algn="l">
              <a:lnSpc>
                <a:spcPct val="90000"/>
              </a:lnSpc>
            </a:pPr>
            <a:r>
              <a:rPr lang="en-US" sz="2400" dirty="0">
                <a:solidFill>
                  <a:schemeClr val="tx2"/>
                </a:solidFill>
                <a:effectLst>
                  <a:outerShdw blurRad="38100" dist="38100" dir="2700000" algn="tl">
                    <a:srgbClr val="000000">
                      <a:alpha val="43137"/>
                    </a:srgbClr>
                  </a:outerShdw>
                </a:effectLst>
                <a:latin typeface="Arial" charset="0"/>
              </a:rPr>
              <a:t>Microsoft </a:t>
            </a:r>
            <a:r>
              <a:rPr lang="en-US" sz="2400" dirty="0" smtClean="0">
                <a:solidFill>
                  <a:schemeClr val="tx2"/>
                </a:solidFill>
                <a:effectLst>
                  <a:outerShdw blurRad="38100" dist="38100" dir="2700000" algn="tl">
                    <a:srgbClr val="000000">
                      <a:alpha val="43137"/>
                    </a:srgbClr>
                  </a:outerShdw>
                </a:effectLst>
                <a:latin typeface="Arial" charset="0"/>
              </a:rPr>
              <a:t>Chile</a:t>
            </a:r>
            <a:endParaRPr lang="en-US" sz="2400" dirty="0">
              <a:solidFill>
                <a:schemeClr val="tx2"/>
              </a:solidFill>
              <a:effectLst>
                <a:outerShdw blurRad="38100" dist="38100" dir="2700000" algn="tl">
                  <a:srgbClr val="000000">
                    <a:alpha val="43137"/>
                  </a:srgbClr>
                </a:outerShdw>
              </a:effectLst>
              <a:latin typeface="Arial" charset="0"/>
            </a:endParaRPr>
          </a:p>
        </p:txBody>
      </p:sp>
      <p:pic>
        <p:nvPicPr>
          <p:cNvPr id="4" name="Picture 2"/>
          <p:cNvPicPr>
            <a:picLocks noChangeAspect="1" noChangeArrowheads="1"/>
          </p:cNvPicPr>
          <p:nvPr/>
        </p:nvPicPr>
        <p:blipFill>
          <a:blip r:embed="rId3" cstate="print"/>
          <a:srcRect/>
          <a:stretch>
            <a:fillRect/>
          </a:stretch>
        </p:blipFill>
        <p:spPr bwMode="auto">
          <a:xfrm>
            <a:off x="3886199" y="2819400"/>
            <a:ext cx="5129933" cy="3429000"/>
          </a:xfrm>
          <a:prstGeom prst="rect">
            <a:avLst/>
          </a:prstGeom>
          <a:noFill/>
          <a:ln w="9525">
            <a:noFill/>
            <a:miter lim="800000"/>
            <a:headEnd/>
            <a:tailEnd/>
          </a:ln>
          <a:effectLst/>
        </p:spPr>
      </p:pic>
    </p:spTree>
  </p:cSld>
  <p:clrMapOvr>
    <a:masterClrMapping/>
  </p:clrMapOvr>
  <p:transition spd="med">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9282" name="Rectangle 2"/>
          <p:cNvSpPr>
            <a:spLocks noGrp="1" noChangeArrowheads="1"/>
          </p:cNvSpPr>
          <p:nvPr>
            <p:ph type="title"/>
          </p:nvPr>
        </p:nvSpPr>
        <p:spPr>
          <a:xfrm>
            <a:off x="395288" y="0"/>
            <a:ext cx="7772400" cy="757773"/>
          </a:xfrm>
        </p:spPr>
        <p:txBody>
          <a:bodyPr/>
          <a:lstStyle/>
          <a:p>
            <a:r>
              <a:rPr lang="es-CL" dirty="0" smtClean="0"/>
              <a:t>Tipos de Arquitectos</a:t>
            </a:r>
            <a:endParaRPr lang="es-CL" dirty="0"/>
          </a:p>
        </p:txBody>
      </p:sp>
      <p:sp>
        <p:nvSpPr>
          <p:cNvPr id="1889283" name="Rectangle 3"/>
          <p:cNvSpPr>
            <a:spLocks noChangeArrowheads="1"/>
          </p:cNvSpPr>
          <p:nvPr/>
        </p:nvSpPr>
        <p:spPr bwMode="auto">
          <a:xfrm>
            <a:off x="611188" y="908050"/>
            <a:ext cx="7489825" cy="915988"/>
          </a:xfrm>
          <a:prstGeom prst="rect">
            <a:avLst/>
          </a:prstGeom>
          <a:noFill/>
          <a:ln w="9525">
            <a:noFill/>
            <a:miter lim="800000"/>
            <a:headEnd/>
            <a:tailEnd/>
          </a:ln>
          <a:effectLst/>
        </p:spPr>
        <p:txBody>
          <a:bodyPr>
            <a:spAutoFit/>
          </a:bodyPr>
          <a:lstStyle/>
          <a:p>
            <a:pPr algn="l" eaLnBrk="1" hangingPunct="1"/>
            <a:endParaRPr lang="en-US" sz="1800" b="0">
              <a:solidFill>
                <a:schemeClr val="bg2"/>
              </a:solidFill>
              <a:latin typeface="Arial" charset="0"/>
            </a:endParaRPr>
          </a:p>
          <a:p>
            <a:pPr algn="l" eaLnBrk="1" hangingPunct="1">
              <a:buFontTx/>
              <a:buChar char="•"/>
            </a:pPr>
            <a:endParaRPr lang="en-US" sz="1800" b="0">
              <a:solidFill>
                <a:schemeClr val="bg2"/>
              </a:solidFill>
              <a:latin typeface="Arial" charset="0"/>
            </a:endParaRPr>
          </a:p>
          <a:p>
            <a:pPr lvl="1" algn="l" eaLnBrk="1" hangingPunct="1"/>
            <a:r>
              <a:rPr lang="en-US" sz="1800" b="0">
                <a:solidFill>
                  <a:schemeClr val="bg2"/>
                </a:solidFill>
                <a:latin typeface="Arial" charset="0"/>
              </a:rPr>
              <a:t>	</a:t>
            </a:r>
          </a:p>
        </p:txBody>
      </p:sp>
      <p:sp>
        <p:nvSpPr>
          <p:cNvPr id="1889284" name="Rectangle 4"/>
          <p:cNvSpPr>
            <a:spLocks noGrp="1" noChangeArrowheads="1"/>
          </p:cNvSpPr>
          <p:nvPr>
            <p:ph type="body" idx="1"/>
          </p:nvPr>
        </p:nvSpPr>
        <p:spPr>
          <a:xfrm>
            <a:off x="3886200" y="981075"/>
            <a:ext cx="4876799" cy="739306"/>
          </a:xfrm>
        </p:spPr>
        <p:txBody>
          <a:bodyPr/>
          <a:lstStyle/>
          <a:p>
            <a:pPr>
              <a:buNone/>
            </a:pPr>
            <a:endParaRPr lang="en-CA" sz="2000" dirty="0" smtClean="0"/>
          </a:p>
          <a:p>
            <a:pPr lvl="1">
              <a:buFont typeface="Wingdings" pitchFamily="2" charset="2"/>
              <a:buNone/>
            </a:pPr>
            <a:endParaRPr lang="en-US" sz="2000" dirty="0"/>
          </a:p>
        </p:txBody>
      </p:sp>
      <p:sp>
        <p:nvSpPr>
          <p:cNvPr id="7" name="Oval 6"/>
          <p:cNvSpPr/>
          <p:nvPr/>
        </p:nvSpPr>
        <p:spPr bwMode="auto">
          <a:xfrm>
            <a:off x="3352800" y="762000"/>
            <a:ext cx="2438400" cy="1828800"/>
          </a:xfrm>
          <a:prstGeom prst="ellipse">
            <a:avLst/>
          </a:prstGeom>
          <a:gradFill rotWithShape="0">
            <a:gsLst>
              <a:gs pos="0">
                <a:schemeClr val="accent1"/>
              </a:gs>
              <a:gs pos="100000">
                <a:schemeClr val="accent1">
                  <a:gamma/>
                  <a:shade val="46275"/>
                  <a:invGamma/>
                </a:schemeClr>
              </a:gs>
            </a:gsLst>
            <a:lin ang="2700000" scaled="1"/>
          </a:gradFill>
          <a:ln w="57150" cap="flat" cmpd="sng" algn="ctr">
            <a:noFill/>
            <a:prstDash val="solid"/>
            <a:round/>
            <a:headEnd type="none" w="med" len="med"/>
            <a:tailEnd type="triangle" w="med" len="med"/>
          </a:ln>
          <a:effectLst>
            <a:outerShdw dist="107763" dir="2700000" algn="ctr" rotWithShape="0">
              <a:schemeClr val="bg2"/>
            </a:outerShdw>
          </a:effectLst>
        </p:spPr>
        <p:txBody>
          <a:bodyPr vert="horz" wrap="none" lIns="91440" tIns="45720" rIns="91440" bIns="45720" numCol="1" rtlCol="0" anchor="ctr" anchorCtr="0" compatLnSpc="1">
            <a:prstTxWarp prst="textNoShape">
              <a:avLst/>
            </a:prstTxWarp>
          </a:bodyPr>
          <a:lstStyle/>
          <a:p>
            <a:r>
              <a:rPr lang="en-CA" sz="1800" dirty="0" smtClean="0">
                <a:solidFill>
                  <a:schemeClr val="bg2"/>
                </a:solidFill>
              </a:rPr>
              <a:t>Chief Architect</a:t>
            </a:r>
          </a:p>
          <a:p>
            <a:pPr marL="0" marR="0" indent="0" algn="ctr" defTabSz="914400" rtl="0" eaLnBrk="0" fontAlgn="base" latinLnBrk="0" hangingPunct="0">
              <a:lnSpc>
                <a:spcPct val="100000"/>
              </a:lnSpc>
              <a:spcBef>
                <a:spcPct val="0"/>
              </a:spcBef>
              <a:spcAft>
                <a:spcPct val="0"/>
              </a:spcAft>
              <a:buClrTx/>
              <a:buSzTx/>
              <a:buFontTx/>
              <a:buNone/>
              <a:tabLst/>
            </a:pPr>
            <a:r>
              <a:rPr kumimoji="0" lang="en-CA" sz="1800" b="1" i="0" u="none" strike="noStrike" cap="none" normalizeH="0" baseline="0" dirty="0" smtClean="0">
                <a:ln>
                  <a:noFill/>
                </a:ln>
                <a:solidFill>
                  <a:schemeClr val="bg2"/>
                </a:solidFill>
                <a:effectLst/>
                <a:latin typeface="Times New Roman" pitchFamily="18" charset="0"/>
              </a:rPr>
              <a:t>Strategy Architects</a:t>
            </a:r>
          </a:p>
          <a:p>
            <a:pPr marL="0" marR="0" indent="0" algn="ctr" defTabSz="914400" rtl="0" eaLnBrk="0" fontAlgn="base" latinLnBrk="0" hangingPunct="0">
              <a:lnSpc>
                <a:spcPct val="100000"/>
              </a:lnSpc>
              <a:spcBef>
                <a:spcPct val="0"/>
              </a:spcBef>
              <a:spcAft>
                <a:spcPct val="0"/>
              </a:spcAft>
              <a:buClrTx/>
              <a:buSzTx/>
              <a:buFontTx/>
              <a:buNone/>
              <a:tabLst/>
            </a:pPr>
            <a:r>
              <a:rPr lang="en-CA" sz="1800" dirty="0" smtClean="0">
                <a:solidFill>
                  <a:schemeClr val="bg2"/>
                </a:solidFill>
              </a:rPr>
              <a:t>Enterprise Architect</a:t>
            </a:r>
          </a:p>
        </p:txBody>
      </p:sp>
      <p:sp>
        <p:nvSpPr>
          <p:cNvPr id="10" name="Oval 9"/>
          <p:cNvSpPr/>
          <p:nvPr/>
        </p:nvSpPr>
        <p:spPr bwMode="auto">
          <a:xfrm>
            <a:off x="838200" y="2362200"/>
            <a:ext cx="2438400" cy="1828800"/>
          </a:xfrm>
          <a:prstGeom prst="ellipse">
            <a:avLst/>
          </a:prstGeom>
          <a:gradFill rotWithShape="0">
            <a:gsLst>
              <a:gs pos="0">
                <a:schemeClr val="accent1"/>
              </a:gs>
              <a:gs pos="100000">
                <a:schemeClr val="accent1">
                  <a:gamma/>
                  <a:shade val="46275"/>
                  <a:invGamma/>
                </a:schemeClr>
              </a:gs>
            </a:gsLst>
            <a:lin ang="2700000" scaled="1"/>
          </a:gradFill>
          <a:ln w="57150" cap="flat" cmpd="sng" algn="ctr">
            <a:noFill/>
            <a:prstDash val="solid"/>
            <a:round/>
            <a:headEnd type="none" w="med" len="med"/>
            <a:tailEnd type="triangle" w="med" len="med"/>
          </a:ln>
          <a:effectLst>
            <a:outerShdw dist="107763" dir="2700000" algn="ctr" rotWithShape="0">
              <a:schemeClr val="bg2"/>
            </a:outerShdw>
          </a:effectLst>
        </p:spPr>
        <p:txBody>
          <a:bodyPr vert="horz" wrap="none" lIns="91440" tIns="45720" rIns="91440" bIns="45720" numCol="1" rtlCol="0" anchor="ctr" anchorCtr="0" compatLnSpc="1">
            <a:prstTxWarp prst="textNoShape">
              <a:avLst/>
            </a:prstTxWarp>
          </a:bodyPr>
          <a:lstStyle/>
          <a:p>
            <a:r>
              <a:rPr lang="en-CA" sz="1800" dirty="0" smtClean="0">
                <a:solidFill>
                  <a:schemeClr val="bg2"/>
                </a:solidFill>
              </a:rPr>
              <a:t>Data Architects</a:t>
            </a:r>
          </a:p>
          <a:p>
            <a:r>
              <a:rPr lang="en-CA" sz="1800" dirty="0" smtClean="0">
                <a:solidFill>
                  <a:schemeClr val="bg2"/>
                </a:solidFill>
              </a:rPr>
              <a:t>LOB Architects</a:t>
            </a:r>
          </a:p>
          <a:p>
            <a:r>
              <a:rPr lang="en-CA" sz="1800" dirty="0" smtClean="0">
                <a:solidFill>
                  <a:schemeClr val="bg2"/>
                </a:solidFill>
              </a:rPr>
              <a:t>Solution Architects</a:t>
            </a:r>
          </a:p>
          <a:p>
            <a:endParaRPr lang="en-CA" sz="1800" dirty="0" smtClean="0">
              <a:solidFill>
                <a:schemeClr val="bg2"/>
              </a:solidFill>
            </a:endParaRPr>
          </a:p>
        </p:txBody>
      </p:sp>
      <p:sp>
        <p:nvSpPr>
          <p:cNvPr id="11" name="Oval 10"/>
          <p:cNvSpPr/>
          <p:nvPr/>
        </p:nvSpPr>
        <p:spPr bwMode="auto">
          <a:xfrm>
            <a:off x="5943600" y="2362200"/>
            <a:ext cx="2438400" cy="1828800"/>
          </a:xfrm>
          <a:prstGeom prst="ellipse">
            <a:avLst/>
          </a:prstGeom>
          <a:gradFill rotWithShape="0">
            <a:gsLst>
              <a:gs pos="0">
                <a:schemeClr val="accent1"/>
              </a:gs>
              <a:gs pos="100000">
                <a:schemeClr val="accent1">
                  <a:gamma/>
                  <a:shade val="46275"/>
                  <a:invGamma/>
                </a:schemeClr>
              </a:gs>
            </a:gsLst>
            <a:lin ang="2700000" scaled="1"/>
          </a:gradFill>
          <a:ln w="57150" cap="flat" cmpd="sng" algn="ctr">
            <a:noFill/>
            <a:prstDash val="solid"/>
            <a:round/>
            <a:headEnd type="none" w="med" len="med"/>
            <a:tailEnd type="triangle" w="med" len="med"/>
          </a:ln>
          <a:effectLst>
            <a:outerShdw dist="107763" dir="2700000" algn="ctr" rotWithShape="0">
              <a:schemeClr val="bg2"/>
            </a:outerShdw>
          </a:effectLst>
        </p:spPr>
        <p:txBody>
          <a:bodyPr vert="horz" wrap="none" lIns="91440" tIns="45720" rIns="91440" bIns="45720" numCol="1" rtlCol="0" anchor="ctr" anchorCtr="0" compatLnSpc="1">
            <a:prstTxWarp prst="textNoShape">
              <a:avLst/>
            </a:prstTxWarp>
          </a:bodyPr>
          <a:lstStyle/>
          <a:p>
            <a:r>
              <a:rPr lang="en-CA" sz="1800" dirty="0" smtClean="0">
                <a:solidFill>
                  <a:schemeClr val="bg2"/>
                </a:solidFill>
              </a:rPr>
              <a:t>Operational</a:t>
            </a:r>
          </a:p>
          <a:p>
            <a:r>
              <a:rPr lang="en-CA" sz="1800" dirty="0" smtClean="0">
                <a:solidFill>
                  <a:schemeClr val="bg2"/>
                </a:solidFill>
              </a:rPr>
              <a:t>Datacenter</a:t>
            </a:r>
          </a:p>
          <a:p>
            <a:r>
              <a:rPr lang="en-CA" sz="1800" dirty="0" smtClean="0">
                <a:solidFill>
                  <a:schemeClr val="bg2"/>
                </a:solidFill>
              </a:rPr>
              <a:t>Infrastructure </a:t>
            </a:r>
          </a:p>
          <a:p>
            <a:endParaRPr lang="en-CA" sz="1800" dirty="0" smtClean="0">
              <a:solidFill>
                <a:schemeClr val="bg2"/>
              </a:solidFill>
            </a:endParaRPr>
          </a:p>
        </p:txBody>
      </p:sp>
      <p:sp>
        <p:nvSpPr>
          <p:cNvPr id="12" name="Oval 11"/>
          <p:cNvSpPr/>
          <p:nvPr/>
        </p:nvSpPr>
        <p:spPr bwMode="auto">
          <a:xfrm>
            <a:off x="762000" y="4724400"/>
            <a:ext cx="2438400" cy="1828800"/>
          </a:xfrm>
          <a:prstGeom prst="ellipse">
            <a:avLst/>
          </a:prstGeom>
          <a:gradFill rotWithShape="0">
            <a:gsLst>
              <a:gs pos="0">
                <a:schemeClr val="accent1"/>
              </a:gs>
              <a:gs pos="100000">
                <a:schemeClr val="accent1">
                  <a:gamma/>
                  <a:shade val="46275"/>
                  <a:invGamma/>
                </a:schemeClr>
              </a:gs>
            </a:gsLst>
            <a:lin ang="2700000" scaled="1"/>
          </a:gradFill>
          <a:ln w="57150" cap="flat" cmpd="sng" algn="ctr">
            <a:noFill/>
            <a:prstDash val="solid"/>
            <a:round/>
            <a:headEnd type="none" w="med" len="med"/>
            <a:tailEnd type="triangle" w="med" len="med"/>
          </a:ln>
          <a:effectLst>
            <a:outerShdw dist="107763" dir="2700000" algn="ctr" rotWithShape="0">
              <a:schemeClr val="bg2"/>
            </a:outerShdw>
          </a:effectLst>
        </p:spPr>
        <p:txBody>
          <a:bodyPr vert="horz" wrap="none" lIns="91440" tIns="45720" rIns="91440" bIns="45720" numCol="1" rtlCol="0" anchor="ctr" anchorCtr="0" compatLnSpc="1">
            <a:prstTxWarp prst="textNoShape">
              <a:avLst/>
            </a:prstTxWarp>
          </a:bodyPr>
          <a:lstStyle/>
          <a:p>
            <a:r>
              <a:rPr lang="en-CA" sz="1800" dirty="0" smtClean="0">
                <a:solidFill>
                  <a:schemeClr val="bg2"/>
                </a:solidFill>
              </a:rPr>
              <a:t>Developer</a:t>
            </a:r>
          </a:p>
        </p:txBody>
      </p:sp>
      <p:sp>
        <p:nvSpPr>
          <p:cNvPr id="13" name="Oval 12"/>
          <p:cNvSpPr/>
          <p:nvPr/>
        </p:nvSpPr>
        <p:spPr bwMode="auto">
          <a:xfrm>
            <a:off x="6019800" y="4724400"/>
            <a:ext cx="2438400" cy="1828800"/>
          </a:xfrm>
          <a:prstGeom prst="ellipse">
            <a:avLst/>
          </a:prstGeom>
          <a:gradFill rotWithShape="0">
            <a:gsLst>
              <a:gs pos="0">
                <a:schemeClr val="accent1"/>
              </a:gs>
              <a:gs pos="100000">
                <a:schemeClr val="accent1">
                  <a:gamma/>
                  <a:shade val="46275"/>
                  <a:invGamma/>
                </a:schemeClr>
              </a:gs>
            </a:gsLst>
            <a:lin ang="2700000" scaled="1"/>
          </a:gradFill>
          <a:ln w="57150" cap="flat" cmpd="sng" algn="ctr">
            <a:noFill/>
            <a:prstDash val="solid"/>
            <a:round/>
            <a:headEnd type="none" w="med" len="med"/>
            <a:tailEnd type="triangle" w="med" len="med"/>
          </a:ln>
          <a:effectLst>
            <a:outerShdw dist="107763" dir="2700000" algn="ctr" rotWithShape="0">
              <a:schemeClr val="bg2"/>
            </a:outerShdw>
          </a:effectLst>
        </p:spPr>
        <p:txBody>
          <a:bodyPr vert="horz" wrap="none" lIns="91440" tIns="45720" rIns="91440" bIns="45720" numCol="1" rtlCol="0" anchor="ctr" anchorCtr="0" compatLnSpc="1">
            <a:prstTxWarp prst="textNoShape">
              <a:avLst/>
            </a:prstTxWarp>
          </a:bodyPr>
          <a:lstStyle/>
          <a:p>
            <a:r>
              <a:rPr lang="en-CA" sz="1800" dirty="0" smtClean="0">
                <a:solidFill>
                  <a:schemeClr val="bg2"/>
                </a:solidFill>
              </a:rPr>
              <a:t>IT Pro</a:t>
            </a:r>
          </a:p>
        </p:txBody>
      </p:sp>
      <p:sp>
        <p:nvSpPr>
          <p:cNvPr id="14" name="Up Arrow 13"/>
          <p:cNvSpPr/>
          <p:nvPr/>
        </p:nvSpPr>
        <p:spPr bwMode="auto">
          <a:xfrm>
            <a:off x="1828800" y="4267200"/>
            <a:ext cx="457200" cy="381000"/>
          </a:xfrm>
          <a:prstGeom prst="upArrow">
            <a:avLst/>
          </a:prstGeom>
          <a:gradFill rotWithShape="0">
            <a:gsLst>
              <a:gs pos="0">
                <a:schemeClr val="accent1"/>
              </a:gs>
              <a:gs pos="100000">
                <a:schemeClr val="accent1">
                  <a:gamma/>
                  <a:shade val="46275"/>
                  <a:invGamma/>
                </a:schemeClr>
              </a:gs>
            </a:gsLst>
            <a:lin ang="2700000" scaled="1"/>
          </a:gradFill>
          <a:ln w="57150" cap="flat" cmpd="sng" algn="ctr">
            <a:noFill/>
            <a:prstDash val="solid"/>
            <a:round/>
            <a:headEnd type="none" w="med" len="med"/>
            <a:tailEnd type="triangle" w="med" len="med"/>
          </a:ln>
          <a:effectLst>
            <a:outerShdw dist="107763" dir="2700000" algn="ctr" rotWithShape="0">
              <a:schemeClr val="bg2"/>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200" b="1" i="0" u="none" strike="noStrike" cap="none" normalizeH="0" baseline="0" smtClean="0">
              <a:ln>
                <a:noFill/>
              </a:ln>
              <a:solidFill>
                <a:schemeClr val="tx1"/>
              </a:solidFill>
              <a:effectLst/>
              <a:latin typeface="Times New Roman" pitchFamily="18" charset="0"/>
            </a:endParaRPr>
          </a:p>
        </p:txBody>
      </p:sp>
      <p:sp>
        <p:nvSpPr>
          <p:cNvPr id="15" name="Up Arrow 14"/>
          <p:cNvSpPr/>
          <p:nvPr/>
        </p:nvSpPr>
        <p:spPr bwMode="auto">
          <a:xfrm>
            <a:off x="7010400" y="4267200"/>
            <a:ext cx="457200" cy="381000"/>
          </a:xfrm>
          <a:prstGeom prst="upArrow">
            <a:avLst/>
          </a:prstGeom>
          <a:gradFill rotWithShape="0">
            <a:gsLst>
              <a:gs pos="0">
                <a:schemeClr val="accent1"/>
              </a:gs>
              <a:gs pos="100000">
                <a:schemeClr val="accent1">
                  <a:gamma/>
                  <a:shade val="46275"/>
                  <a:invGamma/>
                </a:schemeClr>
              </a:gs>
            </a:gsLst>
            <a:lin ang="2700000" scaled="1"/>
          </a:gradFill>
          <a:ln w="57150" cap="flat" cmpd="sng" algn="ctr">
            <a:noFill/>
            <a:prstDash val="solid"/>
            <a:round/>
            <a:headEnd type="none" w="med" len="med"/>
            <a:tailEnd type="triangle" w="med" len="med"/>
          </a:ln>
          <a:effectLst>
            <a:outerShdw dist="107763" dir="2700000" algn="ctr" rotWithShape="0">
              <a:schemeClr val="bg2"/>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200" b="1" i="0" u="none" strike="noStrike" cap="none" normalizeH="0" baseline="0" smtClean="0">
              <a:ln>
                <a:noFill/>
              </a:ln>
              <a:solidFill>
                <a:schemeClr val="tx1"/>
              </a:solidFill>
              <a:effectLst/>
              <a:latin typeface="Times New Roman" pitchFamily="18" charset="0"/>
            </a:endParaRPr>
          </a:p>
        </p:txBody>
      </p:sp>
      <p:sp>
        <p:nvSpPr>
          <p:cNvPr id="19" name="Up Arrow 18"/>
          <p:cNvSpPr/>
          <p:nvPr/>
        </p:nvSpPr>
        <p:spPr bwMode="auto">
          <a:xfrm rot="2700000">
            <a:off x="2895600" y="2209800"/>
            <a:ext cx="457200" cy="381000"/>
          </a:xfrm>
          <a:prstGeom prst="upArrow">
            <a:avLst/>
          </a:prstGeom>
          <a:gradFill rotWithShape="0">
            <a:gsLst>
              <a:gs pos="0">
                <a:schemeClr val="accent1"/>
              </a:gs>
              <a:gs pos="100000">
                <a:schemeClr val="accent1">
                  <a:gamma/>
                  <a:shade val="46275"/>
                  <a:invGamma/>
                </a:schemeClr>
              </a:gs>
            </a:gsLst>
            <a:lin ang="2700000" scaled="1"/>
          </a:gradFill>
          <a:ln w="57150" cap="flat" cmpd="sng" algn="ctr">
            <a:noFill/>
            <a:prstDash val="solid"/>
            <a:round/>
            <a:headEnd type="none" w="med" len="med"/>
            <a:tailEnd type="triangle" w="med" len="med"/>
          </a:ln>
          <a:effectLst>
            <a:outerShdw dist="107763" dir="2700000" algn="ctr" rotWithShape="0">
              <a:schemeClr val="bg2"/>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200" b="1" i="0" u="none" strike="noStrike" cap="none" normalizeH="0" baseline="0" smtClean="0">
              <a:ln>
                <a:noFill/>
              </a:ln>
              <a:solidFill>
                <a:schemeClr val="tx1"/>
              </a:solidFill>
              <a:effectLst/>
              <a:latin typeface="Times New Roman" pitchFamily="18" charset="0"/>
            </a:endParaRPr>
          </a:p>
        </p:txBody>
      </p:sp>
      <p:sp>
        <p:nvSpPr>
          <p:cNvPr id="20" name="Up Arrow 19"/>
          <p:cNvSpPr/>
          <p:nvPr/>
        </p:nvSpPr>
        <p:spPr bwMode="auto">
          <a:xfrm rot="18900000">
            <a:off x="5562600" y="2286000"/>
            <a:ext cx="457200" cy="381000"/>
          </a:xfrm>
          <a:prstGeom prst="upArrow">
            <a:avLst/>
          </a:prstGeom>
          <a:gradFill rotWithShape="0">
            <a:gsLst>
              <a:gs pos="0">
                <a:schemeClr val="accent1"/>
              </a:gs>
              <a:gs pos="100000">
                <a:schemeClr val="accent1">
                  <a:gamma/>
                  <a:shade val="46275"/>
                  <a:invGamma/>
                </a:schemeClr>
              </a:gs>
            </a:gsLst>
            <a:lin ang="2700000" scaled="1"/>
          </a:gradFill>
          <a:ln w="57150" cap="flat" cmpd="sng" algn="ctr">
            <a:noFill/>
            <a:prstDash val="solid"/>
            <a:round/>
            <a:headEnd type="none" w="med" len="med"/>
            <a:tailEnd type="triangle" w="med" len="med"/>
          </a:ln>
          <a:effectLst>
            <a:outerShdw dist="107763" dir="2700000" algn="ctr" rotWithShape="0">
              <a:schemeClr val="bg2"/>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200" b="1"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1378" name="Picture 2" descr="suicide by fruit"/>
          <p:cNvPicPr>
            <a:picLocks noChangeAspect="1" noChangeArrowheads="1"/>
          </p:cNvPicPr>
          <p:nvPr/>
        </p:nvPicPr>
        <p:blipFill>
          <a:blip r:embed="rId3"/>
          <a:srcRect/>
          <a:stretch>
            <a:fillRect/>
          </a:stretch>
        </p:blipFill>
        <p:spPr bwMode="auto">
          <a:xfrm>
            <a:off x="3179762" y="2819400"/>
            <a:ext cx="3424238" cy="3668712"/>
          </a:xfrm>
          <a:prstGeom prst="rect">
            <a:avLst/>
          </a:prstGeom>
          <a:noFill/>
        </p:spPr>
      </p:pic>
      <p:pic>
        <p:nvPicPr>
          <p:cNvPr id="741379" name="Picture 3" descr="MPj01788030000[1]"/>
          <p:cNvPicPr>
            <a:picLocks noChangeAspect="1" noChangeArrowheads="1"/>
          </p:cNvPicPr>
          <p:nvPr/>
        </p:nvPicPr>
        <p:blipFill>
          <a:blip r:embed="rId4"/>
          <a:srcRect/>
          <a:stretch>
            <a:fillRect/>
          </a:stretch>
        </p:blipFill>
        <p:spPr bwMode="auto">
          <a:xfrm>
            <a:off x="647700" y="1371600"/>
            <a:ext cx="1544637" cy="2311400"/>
          </a:xfrm>
          <a:prstGeom prst="rect">
            <a:avLst/>
          </a:prstGeom>
          <a:noFill/>
        </p:spPr>
      </p:pic>
      <p:pic>
        <p:nvPicPr>
          <p:cNvPr id="741380" name="Picture 4" descr="MPj04094120000[1]"/>
          <p:cNvPicPr>
            <a:picLocks noChangeAspect="1" noChangeArrowheads="1"/>
          </p:cNvPicPr>
          <p:nvPr/>
        </p:nvPicPr>
        <p:blipFill>
          <a:blip r:embed="rId5" cstate="print"/>
          <a:srcRect/>
          <a:stretch>
            <a:fillRect/>
          </a:stretch>
        </p:blipFill>
        <p:spPr bwMode="auto">
          <a:xfrm>
            <a:off x="7486650" y="1331912"/>
            <a:ext cx="1538287" cy="2352675"/>
          </a:xfrm>
          <a:prstGeom prst="rect">
            <a:avLst/>
          </a:prstGeom>
          <a:noFill/>
        </p:spPr>
      </p:pic>
      <p:sp>
        <p:nvSpPr>
          <p:cNvPr id="741381" name="WordArt 5"/>
          <p:cNvSpPr>
            <a:spLocks noChangeArrowheads="1" noChangeShapeType="1" noTextEdit="1"/>
          </p:cNvSpPr>
          <p:nvPr/>
        </p:nvSpPr>
        <p:spPr bwMode="auto">
          <a:xfrm>
            <a:off x="381000" y="3886200"/>
            <a:ext cx="2038350" cy="428625"/>
          </a:xfrm>
          <a:prstGeom prst="rect">
            <a:avLst/>
          </a:prstGeom>
        </p:spPr>
        <p:txBody>
          <a:bodyPr wrap="none" fromWordArt="1">
            <a:prstTxWarp prst="textPlain">
              <a:avLst>
                <a:gd name="adj" fmla="val 50000"/>
              </a:avLst>
            </a:prstTxWarp>
          </a:bodyPr>
          <a:lstStyle/>
          <a:p>
            <a:pPr algn="ctr"/>
            <a:r>
              <a:rPr lang="en-CA" sz="2800" kern="10" dirty="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Latha"/>
                <a:cs typeface="Latha"/>
              </a:rPr>
              <a:t>Business</a:t>
            </a:r>
          </a:p>
        </p:txBody>
      </p:sp>
      <p:sp>
        <p:nvSpPr>
          <p:cNvPr id="741382" name="AutoShape 6"/>
          <p:cNvSpPr>
            <a:spLocks noChangeArrowheads="1"/>
          </p:cNvSpPr>
          <p:nvPr/>
        </p:nvSpPr>
        <p:spPr bwMode="auto">
          <a:xfrm rot="1857222">
            <a:off x="2168525" y="2179637"/>
            <a:ext cx="1074737" cy="485775"/>
          </a:xfrm>
          <a:prstGeom prst="leftRightArrow">
            <a:avLst>
              <a:gd name="adj1" fmla="val 50000"/>
              <a:gd name="adj2" fmla="val 44248"/>
            </a:avLst>
          </a:prstGeom>
          <a:solidFill>
            <a:srgbClr val="FFFFFF"/>
          </a:solidFill>
          <a:ln w="12700" algn="ctr">
            <a:solidFill>
              <a:srgbClr val="FF0000"/>
            </a:solidFill>
            <a:miter lim="800000"/>
            <a:headEnd/>
            <a:tailEnd/>
          </a:ln>
          <a:effectLst/>
        </p:spPr>
        <p:txBody>
          <a:bodyPr anchor="ctr">
            <a:spAutoFit/>
          </a:bodyPr>
          <a:lstStyle/>
          <a:p>
            <a:endParaRPr lang="en-CA"/>
          </a:p>
        </p:txBody>
      </p:sp>
      <p:sp>
        <p:nvSpPr>
          <p:cNvPr id="741383" name="AutoShape 7"/>
          <p:cNvSpPr>
            <a:spLocks noChangeArrowheads="1"/>
          </p:cNvSpPr>
          <p:nvPr/>
        </p:nvSpPr>
        <p:spPr bwMode="auto">
          <a:xfrm rot="8143693">
            <a:off x="6545262" y="2162175"/>
            <a:ext cx="1019175" cy="485775"/>
          </a:xfrm>
          <a:prstGeom prst="leftRightArrow">
            <a:avLst>
              <a:gd name="adj1" fmla="val 50000"/>
              <a:gd name="adj2" fmla="val 41961"/>
            </a:avLst>
          </a:prstGeom>
          <a:solidFill>
            <a:srgbClr val="FFFFFF"/>
          </a:solidFill>
          <a:ln w="12700" algn="ctr">
            <a:solidFill>
              <a:srgbClr val="FF0000"/>
            </a:solidFill>
            <a:miter lim="800000"/>
            <a:headEnd/>
            <a:tailEnd/>
          </a:ln>
          <a:effectLst/>
        </p:spPr>
        <p:txBody>
          <a:bodyPr anchor="ctr">
            <a:spAutoFit/>
          </a:bodyPr>
          <a:lstStyle/>
          <a:p>
            <a:endParaRPr lang="en-CA"/>
          </a:p>
        </p:txBody>
      </p:sp>
      <p:sp>
        <p:nvSpPr>
          <p:cNvPr id="741384" name="WordArt 8"/>
          <p:cNvSpPr>
            <a:spLocks noChangeArrowheads="1" noChangeShapeType="1" noTextEdit="1"/>
          </p:cNvSpPr>
          <p:nvPr/>
        </p:nvSpPr>
        <p:spPr bwMode="auto">
          <a:xfrm>
            <a:off x="7105650" y="3886200"/>
            <a:ext cx="2038350" cy="428625"/>
          </a:xfrm>
          <a:prstGeom prst="rect">
            <a:avLst/>
          </a:prstGeom>
        </p:spPr>
        <p:txBody>
          <a:bodyPr wrap="none" fromWordArt="1">
            <a:prstTxWarp prst="textPlain">
              <a:avLst>
                <a:gd name="adj" fmla="val 50000"/>
              </a:avLst>
            </a:prstTxWarp>
          </a:bodyPr>
          <a:lstStyle/>
          <a:p>
            <a:pPr algn="ctr"/>
            <a:r>
              <a:rPr lang="en-CA" sz="2800" kern="10" dirty="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Latha"/>
                <a:cs typeface="Latha"/>
              </a:rPr>
              <a:t>Developer</a:t>
            </a:r>
          </a:p>
        </p:txBody>
      </p:sp>
      <p:sp>
        <p:nvSpPr>
          <p:cNvPr id="741385" name="WordArt 9"/>
          <p:cNvSpPr>
            <a:spLocks noChangeArrowheads="1" noChangeShapeType="1" noTextEdit="1"/>
          </p:cNvSpPr>
          <p:nvPr/>
        </p:nvSpPr>
        <p:spPr bwMode="auto">
          <a:xfrm>
            <a:off x="3919537" y="2132012"/>
            <a:ext cx="2038350" cy="428625"/>
          </a:xfrm>
          <a:prstGeom prst="rect">
            <a:avLst/>
          </a:prstGeom>
        </p:spPr>
        <p:txBody>
          <a:bodyPr wrap="none" fromWordArt="1">
            <a:prstTxWarp prst="textPlain">
              <a:avLst>
                <a:gd name="adj" fmla="val 50000"/>
              </a:avLst>
            </a:prstTxWarp>
          </a:bodyPr>
          <a:lstStyle/>
          <a:p>
            <a:pPr algn="ctr"/>
            <a:r>
              <a:rPr lang="en-CA" sz="28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Latha"/>
                <a:cs typeface="Latha"/>
              </a:rPr>
              <a:t>Architect</a:t>
            </a:r>
          </a:p>
        </p:txBody>
      </p:sp>
      <p:sp>
        <p:nvSpPr>
          <p:cNvPr id="11" name="Rectangle 10"/>
          <p:cNvSpPr/>
          <p:nvPr/>
        </p:nvSpPr>
        <p:spPr>
          <a:xfrm>
            <a:off x="0" y="0"/>
            <a:ext cx="6245620" cy="830997"/>
          </a:xfrm>
          <a:prstGeom prst="rect">
            <a:avLst/>
          </a:prstGeom>
        </p:spPr>
        <p:txBody>
          <a:bodyPr wrap="none">
            <a:spAutoFit/>
          </a:bodyPr>
          <a:lstStyle/>
          <a:p>
            <a:r>
              <a:rPr lang="es-CL" sz="4800" kern="0" dirty="0" smtClean="0">
                <a:solidFill>
                  <a:srgbClr val="FCB72C"/>
                </a:solidFill>
                <a:effectLst>
                  <a:outerShdw blurRad="38100" dist="38100" dir="2700000" algn="tl">
                    <a:srgbClr val="000000"/>
                  </a:outerShdw>
                </a:effectLst>
                <a:latin typeface="Arial"/>
                <a:ea typeface="+mj-ea"/>
                <a:cs typeface="+mj-cs"/>
              </a:rPr>
              <a:t>Rol de un Arquitecto</a:t>
            </a:r>
            <a:endParaRPr lang="es-CL"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741378"/>
                                        </p:tgtEl>
                                        <p:attrNameLst>
                                          <p:attrName>style.visibility</p:attrName>
                                        </p:attrNameLst>
                                      </p:cBhvr>
                                      <p:to>
                                        <p:strVal val="visible"/>
                                      </p:to>
                                    </p:set>
                                    <p:animEffect transition="in" filter="wedge">
                                      <p:cBhvr>
                                        <p:cTn id="7" dur="2000"/>
                                        <p:tgtEl>
                                          <p:spTgt spid="74137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741382"/>
                                        </p:tgtEl>
                                        <p:attrNameLst>
                                          <p:attrName>style.visibility</p:attrName>
                                        </p:attrNameLst>
                                      </p:cBhvr>
                                      <p:to>
                                        <p:strVal val="visible"/>
                                      </p:to>
                                    </p:set>
                                    <p:animEffect transition="in" filter="wedge">
                                      <p:cBhvr>
                                        <p:cTn id="10" dur="2000"/>
                                        <p:tgtEl>
                                          <p:spTgt spid="741382"/>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741385"/>
                                        </p:tgtEl>
                                        <p:attrNameLst>
                                          <p:attrName>style.visibility</p:attrName>
                                        </p:attrNameLst>
                                      </p:cBhvr>
                                      <p:to>
                                        <p:strVal val="visible"/>
                                      </p:to>
                                    </p:set>
                                    <p:animEffect transition="in" filter="wedge">
                                      <p:cBhvr>
                                        <p:cTn id="13" dur="2000"/>
                                        <p:tgtEl>
                                          <p:spTgt spid="741385"/>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741383"/>
                                        </p:tgtEl>
                                        <p:attrNameLst>
                                          <p:attrName>style.visibility</p:attrName>
                                        </p:attrNameLst>
                                      </p:cBhvr>
                                      <p:to>
                                        <p:strVal val="visible"/>
                                      </p:to>
                                    </p:set>
                                    <p:animEffect transition="in" filter="wedge">
                                      <p:cBhvr>
                                        <p:cTn id="16" dur="2000"/>
                                        <p:tgtEl>
                                          <p:spTgt spid="741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1382" grpId="0" animBg="1"/>
      <p:bldP spid="741383" grpId="0" animBg="1"/>
      <p:bldP spid="7413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ChangeArrowheads="1"/>
          </p:cNvSpPr>
          <p:nvPr>
            <p:ph type="title"/>
          </p:nvPr>
        </p:nvSpPr>
        <p:spPr>
          <a:xfrm>
            <a:off x="382588" y="228600"/>
            <a:ext cx="8380412" cy="646973"/>
          </a:xfrm>
        </p:spPr>
        <p:txBody>
          <a:bodyPr/>
          <a:lstStyle/>
          <a:p>
            <a:r>
              <a:rPr lang="es-CL" sz="4000" dirty="0" smtClean="0"/>
              <a:t>Rol de un Arquitecto</a:t>
            </a:r>
            <a:endParaRPr lang="es-CL" sz="1900" dirty="0">
              <a:solidFill>
                <a:schemeClr val="accent1"/>
              </a:solidFill>
              <a:latin typeface="Segoe" pitchFamily="34" charset="0"/>
            </a:endParaRPr>
          </a:p>
        </p:txBody>
      </p:sp>
      <p:sp>
        <p:nvSpPr>
          <p:cNvPr id="743427" name="Rectangle 3"/>
          <p:cNvSpPr>
            <a:spLocks noGrp="1" noChangeArrowheads="1"/>
          </p:cNvSpPr>
          <p:nvPr>
            <p:ph type="body" idx="1"/>
          </p:nvPr>
        </p:nvSpPr>
        <p:spPr>
          <a:xfrm>
            <a:off x="323850" y="1003448"/>
            <a:ext cx="8380413" cy="5411354"/>
          </a:xfrm>
        </p:spPr>
        <p:txBody>
          <a:bodyPr/>
          <a:lstStyle/>
          <a:p>
            <a:r>
              <a:rPr lang="es-CL" sz="2400" dirty="0" smtClean="0"/>
              <a:t>Responsable de la visión general “</a:t>
            </a:r>
            <a:r>
              <a:rPr lang="es-CL" sz="2400" dirty="0" err="1" smtClean="0"/>
              <a:t>big</a:t>
            </a:r>
            <a:r>
              <a:rPr lang="es-CL" sz="2400" dirty="0" smtClean="0"/>
              <a:t> </a:t>
            </a:r>
            <a:r>
              <a:rPr lang="es-CL" sz="2400" dirty="0" err="1" smtClean="0"/>
              <a:t>picture</a:t>
            </a:r>
            <a:r>
              <a:rPr lang="es-CL" sz="2400" dirty="0" smtClean="0"/>
              <a:t>”</a:t>
            </a:r>
          </a:p>
          <a:p>
            <a:r>
              <a:rPr lang="es-CL" sz="2400" dirty="0" smtClean="0"/>
              <a:t>Foco en requerimientos funcionales y no-funcionales</a:t>
            </a:r>
          </a:p>
          <a:p>
            <a:pPr lvl="1"/>
            <a:r>
              <a:rPr lang="es-CL" sz="2400" dirty="0" smtClean="0"/>
              <a:t>Escalabilidad, Confiabilidad, Extensibilidad, </a:t>
            </a:r>
            <a:r>
              <a:rPr lang="es-CL" sz="2400" dirty="0" err="1" smtClean="0"/>
              <a:t>Mantenibilidad</a:t>
            </a:r>
            <a:r>
              <a:rPr lang="es-CL" sz="2400" dirty="0" smtClean="0"/>
              <a:t>, Seguridad, Performance</a:t>
            </a:r>
          </a:p>
          <a:p>
            <a:r>
              <a:rPr lang="es-CL" sz="2400" dirty="0" smtClean="0"/>
              <a:t>Actúa como un puente entre los usuarios del negocio y IT</a:t>
            </a:r>
          </a:p>
          <a:p>
            <a:r>
              <a:rPr lang="es-CL" sz="2400" dirty="0" smtClean="0"/>
              <a:t>Evalúa y selecciona tecnologías con foco en el uso de estándares</a:t>
            </a:r>
          </a:p>
          <a:p>
            <a:r>
              <a:rPr lang="es-CL" sz="2400" dirty="0" smtClean="0"/>
              <a:t>Facilita el </a:t>
            </a:r>
            <a:r>
              <a:rPr lang="es-CL" sz="2400" dirty="0" err="1" smtClean="0"/>
              <a:t>reuso</a:t>
            </a:r>
            <a:r>
              <a:rPr lang="es-CL" sz="2400" dirty="0" smtClean="0"/>
              <a:t> de </a:t>
            </a:r>
            <a:r>
              <a:rPr lang="es-CL" sz="2400" dirty="0" err="1" smtClean="0"/>
              <a:t>assets</a:t>
            </a:r>
            <a:r>
              <a:rPr lang="es-CL" sz="2400" dirty="0" smtClean="0"/>
              <a:t> existentes en la organización.</a:t>
            </a:r>
          </a:p>
          <a:p>
            <a:r>
              <a:rPr lang="es-CL" sz="2400" dirty="0" smtClean="0"/>
              <a:t>Procura un balance entre lo extremadamente </a:t>
            </a:r>
            <a:r>
              <a:rPr lang="es-CL" sz="2400" dirty="0" smtClean="0"/>
              <a:t>rígido </a:t>
            </a:r>
            <a:r>
              <a:rPr lang="es-CL" sz="2400" dirty="0" smtClean="0"/>
              <a:t>y lo extremadamente frágil, entre lo táctico y lo estratégico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43427">
                                            <p:txEl>
                                              <p:pRg st="0" end="0"/>
                                            </p:txEl>
                                          </p:spTgt>
                                        </p:tgtEl>
                                        <p:attrNameLst>
                                          <p:attrName>style.visibility</p:attrName>
                                        </p:attrNameLst>
                                      </p:cBhvr>
                                      <p:to>
                                        <p:strVal val="visible"/>
                                      </p:to>
                                    </p:set>
                                    <p:animEffect transition="in" filter="box(in)">
                                      <p:cBhvr>
                                        <p:cTn id="7" dur="500"/>
                                        <p:tgtEl>
                                          <p:spTgt spid="7434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43427">
                                            <p:txEl>
                                              <p:pRg st="1" end="1"/>
                                            </p:txEl>
                                          </p:spTgt>
                                        </p:tgtEl>
                                        <p:attrNameLst>
                                          <p:attrName>style.visibility</p:attrName>
                                        </p:attrNameLst>
                                      </p:cBhvr>
                                      <p:to>
                                        <p:strVal val="visible"/>
                                      </p:to>
                                    </p:set>
                                    <p:animEffect transition="in" filter="box(in)">
                                      <p:cBhvr>
                                        <p:cTn id="12" dur="500"/>
                                        <p:tgtEl>
                                          <p:spTgt spid="7434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43427">
                                            <p:txEl>
                                              <p:pRg st="2" end="2"/>
                                            </p:txEl>
                                          </p:spTgt>
                                        </p:tgtEl>
                                        <p:attrNameLst>
                                          <p:attrName>style.visibility</p:attrName>
                                        </p:attrNameLst>
                                      </p:cBhvr>
                                      <p:to>
                                        <p:strVal val="visible"/>
                                      </p:to>
                                    </p:set>
                                    <p:animEffect transition="in" filter="box(in)">
                                      <p:cBhvr>
                                        <p:cTn id="17" dur="500"/>
                                        <p:tgtEl>
                                          <p:spTgt spid="7434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743427">
                                            <p:txEl>
                                              <p:pRg st="3" end="3"/>
                                            </p:txEl>
                                          </p:spTgt>
                                        </p:tgtEl>
                                        <p:attrNameLst>
                                          <p:attrName>style.visibility</p:attrName>
                                        </p:attrNameLst>
                                      </p:cBhvr>
                                      <p:to>
                                        <p:strVal val="visible"/>
                                      </p:to>
                                    </p:set>
                                    <p:animEffect transition="in" filter="box(in)">
                                      <p:cBhvr>
                                        <p:cTn id="22" dur="500"/>
                                        <p:tgtEl>
                                          <p:spTgt spid="7434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743427">
                                            <p:txEl>
                                              <p:pRg st="4" end="4"/>
                                            </p:txEl>
                                          </p:spTgt>
                                        </p:tgtEl>
                                        <p:attrNameLst>
                                          <p:attrName>style.visibility</p:attrName>
                                        </p:attrNameLst>
                                      </p:cBhvr>
                                      <p:to>
                                        <p:strVal val="visible"/>
                                      </p:to>
                                    </p:set>
                                    <p:animEffect transition="in" filter="box(in)">
                                      <p:cBhvr>
                                        <p:cTn id="27" dur="500"/>
                                        <p:tgtEl>
                                          <p:spTgt spid="7434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743427">
                                            <p:txEl>
                                              <p:pRg st="5" end="5"/>
                                            </p:txEl>
                                          </p:spTgt>
                                        </p:tgtEl>
                                        <p:attrNameLst>
                                          <p:attrName>style.visibility</p:attrName>
                                        </p:attrNameLst>
                                      </p:cBhvr>
                                      <p:to>
                                        <p:strVal val="visible"/>
                                      </p:to>
                                    </p:set>
                                    <p:animEffect transition="in" filter="box(in)">
                                      <p:cBhvr>
                                        <p:cTn id="32" dur="500"/>
                                        <p:tgtEl>
                                          <p:spTgt spid="74342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743427">
                                            <p:txEl>
                                              <p:pRg st="6" end="6"/>
                                            </p:txEl>
                                          </p:spTgt>
                                        </p:tgtEl>
                                        <p:attrNameLst>
                                          <p:attrName>style.visibility</p:attrName>
                                        </p:attrNameLst>
                                      </p:cBhvr>
                                      <p:to>
                                        <p:strVal val="visible"/>
                                      </p:to>
                                    </p:set>
                                    <p:animEffect transition="in" filter="box(in)">
                                      <p:cBhvr>
                                        <p:cTn id="37" dur="500"/>
                                        <p:tgtEl>
                                          <p:spTgt spid="7434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9282" name="Rectangle 2"/>
          <p:cNvSpPr>
            <a:spLocks noGrp="1" noChangeArrowheads="1"/>
          </p:cNvSpPr>
          <p:nvPr>
            <p:ph type="title"/>
          </p:nvPr>
        </p:nvSpPr>
        <p:spPr>
          <a:xfrm>
            <a:off x="395288" y="0"/>
            <a:ext cx="7772400" cy="757773"/>
          </a:xfrm>
        </p:spPr>
        <p:txBody>
          <a:bodyPr/>
          <a:lstStyle/>
          <a:p>
            <a:r>
              <a:rPr lang="es-CL" dirty="0" smtClean="0"/>
              <a:t>El rol de un Arquitecto</a:t>
            </a:r>
            <a:endParaRPr lang="es-CL" dirty="0"/>
          </a:p>
        </p:txBody>
      </p:sp>
      <p:sp>
        <p:nvSpPr>
          <p:cNvPr id="1889283" name="Rectangle 3"/>
          <p:cNvSpPr>
            <a:spLocks noChangeArrowheads="1"/>
          </p:cNvSpPr>
          <p:nvPr/>
        </p:nvSpPr>
        <p:spPr bwMode="auto">
          <a:xfrm>
            <a:off x="611188" y="908050"/>
            <a:ext cx="7489825" cy="915988"/>
          </a:xfrm>
          <a:prstGeom prst="rect">
            <a:avLst/>
          </a:prstGeom>
          <a:noFill/>
          <a:ln w="9525">
            <a:noFill/>
            <a:miter lim="800000"/>
            <a:headEnd/>
            <a:tailEnd/>
          </a:ln>
          <a:effectLst/>
        </p:spPr>
        <p:txBody>
          <a:bodyPr>
            <a:spAutoFit/>
          </a:bodyPr>
          <a:lstStyle/>
          <a:p>
            <a:pPr algn="l" eaLnBrk="1" hangingPunct="1"/>
            <a:endParaRPr lang="en-US" sz="1800" b="0">
              <a:solidFill>
                <a:schemeClr val="bg2"/>
              </a:solidFill>
              <a:latin typeface="Arial" charset="0"/>
            </a:endParaRPr>
          </a:p>
          <a:p>
            <a:pPr algn="l" eaLnBrk="1" hangingPunct="1">
              <a:buFontTx/>
              <a:buChar char="•"/>
            </a:pPr>
            <a:endParaRPr lang="en-US" sz="1800" b="0">
              <a:solidFill>
                <a:schemeClr val="bg2"/>
              </a:solidFill>
              <a:latin typeface="Arial" charset="0"/>
            </a:endParaRPr>
          </a:p>
          <a:p>
            <a:pPr lvl="1" algn="l" eaLnBrk="1" hangingPunct="1"/>
            <a:r>
              <a:rPr lang="en-US" sz="1800" b="0">
                <a:solidFill>
                  <a:schemeClr val="bg2"/>
                </a:solidFill>
                <a:latin typeface="Arial" charset="0"/>
              </a:rPr>
              <a:t>	</a:t>
            </a:r>
          </a:p>
        </p:txBody>
      </p:sp>
      <p:graphicFrame>
        <p:nvGraphicFramePr>
          <p:cNvPr id="5" name="Table 4"/>
          <p:cNvGraphicFramePr>
            <a:graphicFrameLocks noGrp="1"/>
          </p:cNvGraphicFramePr>
          <p:nvPr/>
        </p:nvGraphicFramePr>
        <p:xfrm>
          <a:off x="533400" y="1143000"/>
          <a:ext cx="8153400" cy="2494280"/>
        </p:xfrm>
        <a:graphic>
          <a:graphicData uri="http://schemas.openxmlformats.org/drawingml/2006/table">
            <a:tbl>
              <a:tblPr firstRow="1" bandRow="1">
                <a:tableStyleId>{5C22544A-7EE6-4342-B048-85BDC9FD1C3A}</a:tableStyleId>
              </a:tblPr>
              <a:tblGrid>
                <a:gridCol w="4076700"/>
                <a:gridCol w="4076700"/>
              </a:tblGrid>
              <a:tr h="370840">
                <a:tc>
                  <a:txBody>
                    <a:bodyPr/>
                    <a:lstStyle/>
                    <a:p>
                      <a:r>
                        <a:rPr lang="es-CL" noProof="0" dirty="0" err="1" smtClean="0">
                          <a:solidFill>
                            <a:schemeClr val="bg2"/>
                          </a:solidFill>
                        </a:rPr>
                        <a:t>Developers</a:t>
                      </a:r>
                      <a:endParaRPr lang="es-CL" noProof="0" dirty="0">
                        <a:solidFill>
                          <a:schemeClr val="bg2"/>
                        </a:solidFill>
                      </a:endParaRPr>
                    </a:p>
                  </a:txBody>
                  <a:tcPr/>
                </a:tc>
                <a:tc>
                  <a:txBody>
                    <a:bodyPr/>
                    <a:lstStyle/>
                    <a:p>
                      <a:r>
                        <a:rPr lang="es-CL" noProof="0" smtClean="0">
                          <a:solidFill>
                            <a:schemeClr val="bg2"/>
                          </a:solidFill>
                        </a:rPr>
                        <a:t>Solution Architects</a:t>
                      </a:r>
                      <a:endParaRPr lang="es-CL" noProof="0">
                        <a:solidFill>
                          <a:schemeClr val="bg2"/>
                        </a:solidFill>
                      </a:endParaRPr>
                    </a:p>
                  </a:txBody>
                  <a:tcPr/>
                </a:tc>
              </a:tr>
              <a:tr h="370840">
                <a:tc>
                  <a:txBody>
                    <a:bodyPr/>
                    <a:lstStyle/>
                    <a:p>
                      <a:r>
                        <a:rPr lang="es-CL" noProof="0" dirty="0" smtClean="0"/>
                        <a:t>Foco en los detalles de implementación</a:t>
                      </a:r>
                      <a:endParaRPr lang="es-CL" noProof="0" dirty="0"/>
                    </a:p>
                  </a:txBody>
                  <a:tcPr/>
                </a:tc>
                <a:tc>
                  <a:txBody>
                    <a:bodyPr/>
                    <a:lstStyle/>
                    <a:p>
                      <a:r>
                        <a:rPr lang="es-CL" noProof="0" smtClean="0"/>
                        <a:t>Foco en la visión general “blue print”</a:t>
                      </a:r>
                      <a:endParaRPr lang="es-CL" noProof="0"/>
                    </a:p>
                  </a:txBody>
                  <a:tcPr/>
                </a:tc>
              </a:tr>
              <a:tr h="370840">
                <a:tc>
                  <a:txBody>
                    <a:bodyPr/>
                    <a:lstStyle/>
                    <a:p>
                      <a:r>
                        <a:rPr lang="es-CL" noProof="0" smtClean="0"/>
                        <a:t>Implementa</a:t>
                      </a:r>
                      <a:endParaRPr lang="es-CL" noProof="0"/>
                    </a:p>
                  </a:txBody>
                  <a:tcPr/>
                </a:tc>
                <a:tc>
                  <a:txBody>
                    <a:bodyPr/>
                    <a:lstStyle/>
                    <a:p>
                      <a:r>
                        <a:rPr lang="es-CL" noProof="0" smtClean="0"/>
                        <a:t>Define</a:t>
                      </a:r>
                      <a:endParaRPr lang="es-CL" noProof="0"/>
                    </a:p>
                  </a:txBody>
                  <a:tcPr/>
                </a:tc>
              </a:tr>
              <a:tr h="370840">
                <a:tc>
                  <a:txBody>
                    <a:bodyPr/>
                    <a:lstStyle/>
                    <a:p>
                      <a:r>
                        <a:rPr lang="es-CL" noProof="0" smtClean="0"/>
                        <a:t>Lo hace</a:t>
                      </a:r>
                      <a:endParaRPr lang="es-CL" noProof="0"/>
                    </a:p>
                  </a:txBody>
                  <a:tcPr/>
                </a:tc>
                <a:tc>
                  <a:txBody>
                    <a:bodyPr/>
                    <a:lstStyle/>
                    <a:p>
                      <a:r>
                        <a:rPr lang="es-CL" noProof="0" smtClean="0"/>
                        <a:t>Define como debería hacerse</a:t>
                      </a:r>
                      <a:endParaRPr lang="es-CL" noProof="0"/>
                    </a:p>
                  </a:txBody>
                  <a:tcPr/>
                </a:tc>
              </a:tr>
              <a:tr h="370840">
                <a:tc>
                  <a:txBody>
                    <a:bodyPr/>
                    <a:lstStyle/>
                    <a:p>
                      <a:r>
                        <a:rPr lang="es-CL" noProof="0" dirty="0" smtClean="0"/>
                        <a:t>Responsable de un módulo</a:t>
                      </a:r>
                      <a:endParaRPr lang="es-CL" noProof="0" dirty="0"/>
                    </a:p>
                  </a:txBody>
                  <a:tcPr/>
                </a:tc>
                <a:tc>
                  <a:txBody>
                    <a:bodyPr/>
                    <a:lstStyle/>
                    <a:p>
                      <a:r>
                        <a:rPr lang="es-CL" noProof="0" smtClean="0"/>
                        <a:t>Responsable</a:t>
                      </a:r>
                      <a:r>
                        <a:rPr lang="es-CL" baseline="0" noProof="0" smtClean="0"/>
                        <a:t> del proyecto completo</a:t>
                      </a:r>
                      <a:endParaRPr lang="es-CL" noProof="0"/>
                    </a:p>
                  </a:txBody>
                  <a:tcPr/>
                </a:tc>
              </a:tr>
              <a:tr h="370840">
                <a:tc>
                  <a:txBody>
                    <a:bodyPr/>
                    <a:lstStyle/>
                    <a:p>
                      <a:endParaRPr lang="es-CL" noProof="0"/>
                    </a:p>
                  </a:txBody>
                  <a:tcPr/>
                </a:tc>
                <a:tc>
                  <a:txBody>
                    <a:bodyPr/>
                    <a:lstStyle/>
                    <a:p>
                      <a:endParaRPr lang="es-CL" noProof="0" dirty="0"/>
                    </a:p>
                  </a:txBody>
                  <a:tcPr/>
                </a:tc>
              </a:tr>
            </a:tbl>
          </a:graphicData>
        </a:graphic>
      </p:graphicFrame>
      <p:graphicFrame>
        <p:nvGraphicFramePr>
          <p:cNvPr id="8" name="Table 7"/>
          <p:cNvGraphicFramePr>
            <a:graphicFrameLocks noGrp="1"/>
          </p:cNvGraphicFramePr>
          <p:nvPr/>
        </p:nvGraphicFramePr>
        <p:xfrm>
          <a:off x="609600" y="3962400"/>
          <a:ext cx="8153400" cy="2661920"/>
        </p:xfrm>
        <a:graphic>
          <a:graphicData uri="http://schemas.openxmlformats.org/drawingml/2006/table">
            <a:tbl>
              <a:tblPr firstRow="1" bandRow="1">
                <a:tableStyleId>{5C22544A-7EE6-4342-B048-85BDC9FD1C3A}</a:tableStyleId>
              </a:tblPr>
              <a:tblGrid>
                <a:gridCol w="4076700"/>
                <a:gridCol w="4076700"/>
              </a:tblGrid>
              <a:tr h="370840">
                <a:tc>
                  <a:txBody>
                    <a:bodyPr/>
                    <a:lstStyle/>
                    <a:p>
                      <a:r>
                        <a:rPr lang="en-CA" dirty="0" smtClean="0">
                          <a:solidFill>
                            <a:schemeClr val="bg2"/>
                          </a:solidFill>
                        </a:rPr>
                        <a:t>IT Pro</a:t>
                      </a:r>
                      <a:endParaRPr lang="en-CA" dirty="0">
                        <a:solidFill>
                          <a:schemeClr val="bg2"/>
                        </a:solidFill>
                      </a:endParaRPr>
                    </a:p>
                  </a:txBody>
                  <a:tcPr/>
                </a:tc>
                <a:tc>
                  <a:txBody>
                    <a:bodyPr/>
                    <a:lstStyle/>
                    <a:p>
                      <a:r>
                        <a:rPr lang="en-CA" dirty="0" smtClean="0">
                          <a:solidFill>
                            <a:schemeClr val="bg2"/>
                          </a:solidFill>
                        </a:rPr>
                        <a:t>Infrastructure Architects</a:t>
                      </a:r>
                      <a:endParaRPr lang="en-CA" dirty="0">
                        <a:solidFill>
                          <a:schemeClr val="bg2"/>
                        </a:solidFill>
                      </a:endParaRPr>
                    </a:p>
                  </a:txBody>
                  <a:tcPr/>
                </a:tc>
              </a:tr>
              <a:tr h="370840">
                <a:tc>
                  <a:txBody>
                    <a:bodyPr/>
                    <a:lstStyle/>
                    <a:p>
                      <a:r>
                        <a:rPr lang="es-CL" noProof="0" smtClean="0"/>
                        <a:t>Mantiene los servidores corriendo</a:t>
                      </a:r>
                      <a:endParaRPr lang="es-CL" noProof="0"/>
                    </a:p>
                  </a:txBody>
                  <a:tcPr/>
                </a:tc>
                <a:tc>
                  <a:txBody>
                    <a:bodyPr/>
                    <a:lstStyle/>
                    <a:p>
                      <a:r>
                        <a:rPr lang="es-CL" noProof="0" smtClean="0"/>
                        <a:t>Define la estrategia de balanceo de carga y de fail-over</a:t>
                      </a:r>
                      <a:endParaRPr lang="es-CL" noProof="0"/>
                    </a:p>
                  </a:txBody>
                  <a:tcPr/>
                </a:tc>
              </a:tr>
              <a:tr h="370840">
                <a:tc>
                  <a:txBody>
                    <a:bodyPr/>
                    <a:lstStyle/>
                    <a:p>
                      <a:r>
                        <a:rPr lang="es-CL" noProof="0" dirty="0" smtClean="0"/>
                        <a:t>Instala y configura</a:t>
                      </a:r>
                      <a:endParaRPr lang="es-CL" noProof="0" dirty="0"/>
                    </a:p>
                  </a:txBody>
                  <a:tcPr/>
                </a:tc>
                <a:tc>
                  <a:txBody>
                    <a:bodyPr/>
                    <a:lstStyle/>
                    <a:p>
                      <a:r>
                        <a:rPr lang="es-CL" noProof="0" dirty="0" smtClean="0"/>
                        <a:t>Selecciona las opciones de configuración más</a:t>
                      </a:r>
                      <a:r>
                        <a:rPr lang="es-CL" baseline="0" noProof="0" dirty="0" smtClean="0"/>
                        <a:t> optimas</a:t>
                      </a:r>
                      <a:endParaRPr lang="es-CL" noProof="0" dirty="0"/>
                    </a:p>
                  </a:txBody>
                  <a:tcPr/>
                </a:tc>
              </a:tr>
              <a:tr h="370840">
                <a:tc>
                  <a:txBody>
                    <a:bodyPr/>
                    <a:lstStyle/>
                    <a:p>
                      <a:r>
                        <a:rPr lang="es-CL" noProof="0" smtClean="0"/>
                        <a:t>Abre un puerto</a:t>
                      </a:r>
                      <a:endParaRPr lang="es-CL" noProof="0"/>
                    </a:p>
                  </a:txBody>
                  <a:tcPr/>
                </a:tc>
                <a:tc>
                  <a:txBody>
                    <a:bodyPr/>
                    <a:lstStyle/>
                    <a:p>
                      <a:r>
                        <a:rPr lang="es-CL" noProof="0" smtClean="0"/>
                        <a:t>Analiza</a:t>
                      </a:r>
                      <a:r>
                        <a:rPr lang="es-CL" baseline="0" noProof="0" smtClean="0"/>
                        <a:t> el impacto de abrir un puerto</a:t>
                      </a:r>
                      <a:endParaRPr lang="es-CL" noProof="0"/>
                    </a:p>
                  </a:txBody>
                  <a:tcPr/>
                </a:tc>
              </a:tr>
              <a:tr h="370840">
                <a:tc>
                  <a:txBody>
                    <a:bodyPr/>
                    <a:lstStyle/>
                    <a:p>
                      <a:r>
                        <a:rPr lang="es-CL" noProof="0" smtClean="0"/>
                        <a:t>Provee la infraestructura para in proyecto</a:t>
                      </a:r>
                      <a:endParaRPr lang="es-CL" noProof="0"/>
                    </a:p>
                  </a:txBody>
                  <a:tcPr/>
                </a:tc>
                <a:tc>
                  <a:txBody>
                    <a:bodyPr/>
                    <a:lstStyle/>
                    <a:p>
                      <a:r>
                        <a:rPr lang="es-CL" noProof="0" dirty="0" smtClean="0"/>
                        <a:t>Optimiza las inversiones organizacionales</a:t>
                      </a:r>
                      <a:r>
                        <a:rPr lang="es-CL" baseline="0" noProof="0" dirty="0" smtClean="0"/>
                        <a:t> en infraestructura</a:t>
                      </a:r>
                      <a:endParaRPr lang="es-CL" noProof="0" dirty="0"/>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ChangeArrowheads="1"/>
          </p:cNvSpPr>
          <p:nvPr>
            <p:ph type="title"/>
          </p:nvPr>
        </p:nvSpPr>
        <p:spPr>
          <a:xfrm>
            <a:off x="382588" y="228600"/>
            <a:ext cx="8380412" cy="646973"/>
          </a:xfrm>
        </p:spPr>
        <p:txBody>
          <a:bodyPr/>
          <a:lstStyle/>
          <a:p>
            <a:r>
              <a:rPr lang="es-CL" sz="4000" dirty="0" smtClean="0"/>
              <a:t>¿Por qué ser un Arquitecto?</a:t>
            </a:r>
            <a:endParaRPr lang="es-CL" sz="1900" dirty="0">
              <a:solidFill>
                <a:schemeClr val="accent1"/>
              </a:solidFill>
              <a:latin typeface="Segoe" pitchFamily="34" charset="0"/>
            </a:endParaRPr>
          </a:p>
        </p:txBody>
      </p:sp>
      <p:pic>
        <p:nvPicPr>
          <p:cNvPr id="2051" name="Picture 3"/>
          <p:cNvPicPr>
            <a:picLocks noChangeAspect="1" noChangeArrowheads="1"/>
          </p:cNvPicPr>
          <p:nvPr/>
        </p:nvPicPr>
        <p:blipFill>
          <a:blip r:embed="rId3"/>
          <a:srcRect/>
          <a:stretch>
            <a:fillRect/>
          </a:stretch>
        </p:blipFill>
        <p:spPr bwMode="auto">
          <a:xfrm>
            <a:off x="533399" y="1143000"/>
            <a:ext cx="8368067" cy="4648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ChangeArrowheads="1"/>
          </p:cNvSpPr>
          <p:nvPr>
            <p:ph type="title"/>
          </p:nvPr>
        </p:nvSpPr>
        <p:spPr>
          <a:xfrm>
            <a:off x="382588" y="228600"/>
            <a:ext cx="8380412" cy="646973"/>
          </a:xfrm>
        </p:spPr>
        <p:txBody>
          <a:bodyPr/>
          <a:lstStyle/>
          <a:p>
            <a:r>
              <a:rPr lang="es-CL" sz="4000" dirty="0" smtClean="0"/>
              <a:t>¿Por qué ser un Arquitecto?</a:t>
            </a:r>
            <a:endParaRPr lang="en-US" sz="1900" dirty="0">
              <a:solidFill>
                <a:schemeClr val="accent1"/>
              </a:solidFill>
              <a:latin typeface="Segoe" pitchFamily="34" charset="0"/>
            </a:endParaRPr>
          </a:p>
        </p:txBody>
      </p:sp>
      <p:sp>
        <p:nvSpPr>
          <p:cNvPr id="743427" name="Rectangle 3"/>
          <p:cNvSpPr>
            <a:spLocks noGrp="1" noChangeArrowheads="1"/>
          </p:cNvSpPr>
          <p:nvPr>
            <p:ph type="body" idx="1"/>
          </p:nvPr>
        </p:nvSpPr>
        <p:spPr>
          <a:xfrm>
            <a:off x="323850" y="1196975"/>
            <a:ext cx="8380413" cy="3343096"/>
          </a:xfrm>
        </p:spPr>
        <p:txBody>
          <a:bodyPr/>
          <a:lstStyle/>
          <a:p>
            <a:pPr marL="609600" indent="-609600"/>
            <a:r>
              <a:rPr lang="es-CL" dirty="0" smtClean="0"/>
              <a:t>Mejor remuneración y beneficios </a:t>
            </a:r>
            <a:r>
              <a:rPr lang="es-CL" dirty="0" smtClean="0">
                <a:sym typeface="Wingdings" pitchFamily="2" charset="2"/>
              </a:rPr>
              <a:t></a:t>
            </a:r>
          </a:p>
          <a:p>
            <a:pPr marL="609600" indent="-609600"/>
            <a:r>
              <a:rPr lang="es-CL" dirty="0" smtClean="0"/>
              <a:t>Reconocimiento</a:t>
            </a:r>
            <a:r>
              <a:rPr lang="en-US" dirty="0" smtClean="0"/>
              <a:t> y </a:t>
            </a:r>
            <a:r>
              <a:rPr lang="es-CL" dirty="0" smtClean="0"/>
              <a:t>visibilidad</a:t>
            </a:r>
          </a:p>
          <a:p>
            <a:pPr marL="609600" indent="-609600"/>
            <a:r>
              <a:rPr lang="es-CL" dirty="0" smtClean="0"/>
              <a:t>Más impacto e influencia</a:t>
            </a:r>
          </a:p>
          <a:p>
            <a:pPr marL="609600" indent="-609600"/>
            <a:r>
              <a:rPr lang="es-CL" dirty="0" smtClean="0"/>
              <a:t>Más opciones para el desarrollo de carrera</a:t>
            </a:r>
          </a:p>
          <a:p>
            <a:pPr marL="609600" indent="-609600"/>
            <a:r>
              <a:rPr lang="es-CL" dirty="0" smtClean="0"/>
              <a:t>Mejora tu nivel de abstracción</a:t>
            </a:r>
            <a:endParaRPr lang="en-CA" sz="2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43427">
                                            <p:txEl>
                                              <p:pRg st="0" end="0"/>
                                            </p:txEl>
                                          </p:spTgt>
                                        </p:tgtEl>
                                        <p:attrNameLst>
                                          <p:attrName>style.visibility</p:attrName>
                                        </p:attrNameLst>
                                      </p:cBhvr>
                                      <p:to>
                                        <p:strVal val="visible"/>
                                      </p:to>
                                    </p:set>
                                    <p:animEffect transition="in" filter="box(in)">
                                      <p:cBhvr>
                                        <p:cTn id="7" dur="500"/>
                                        <p:tgtEl>
                                          <p:spTgt spid="7434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43427">
                                            <p:txEl>
                                              <p:pRg st="1" end="1"/>
                                            </p:txEl>
                                          </p:spTgt>
                                        </p:tgtEl>
                                        <p:attrNameLst>
                                          <p:attrName>style.visibility</p:attrName>
                                        </p:attrNameLst>
                                      </p:cBhvr>
                                      <p:to>
                                        <p:strVal val="visible"/>
                                      </p:to>
                                    </p:set>
                                    <p:animEffect transition="in" filter="box(in)">
                                      <p:cBhvr>
                                        <p:cTn id="12" dur="500"/>
                                        <p:tgtEl>
                                          <p:spTgt spid="7434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43427">
                                            <p:txEl>
                                              <p:pRg st="2" end="2"/>
                                            </p:txEl>
                                          </p:spTgt>
                                        </p:tgtEl>
                                        <p:attrNameLst>
                                          <p:attrName>style.visibility</p:attrName>
                                        </p:attrNameLst>
                                      </p:cBhvr>
                                      <p:to>
                                        <p:strVal val="visible"/>
                                      </p:to>
                                    </p:set>
                                    <p:animEffect transition="in" filter="box(in)">
                                      <p:cBhvr>
                                        <p:cTn id="17" dur="500"/>
                                        <p:tgtEl>
                                          <p:spTgt spid="7434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743427">
                                            <p:txEl>
                                              <p:pRg st="3" end="3"/>
                                            </p:txEl>
                                          </p:spTgt>
                                        </p:tgtEl>
                                        <p:attrNameLst>
                                          <p:attrName>style.visibility</p:attrName>
                                        </p:attrNameLst>
                                      </p:cBhvr>
                                      <p:to>
                                        <p:strVal val="visible"/>
                                      </p:to>
                                    </p:set>
                                    <p:animEffect transition="in" filter="box(in)">
                                      <p:cBhvr>
                                        <p:cTn id="22" dur="500"/>
                                        <p:tgtEl>
                                          <p:spTgt spid="7434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743427">
                                            <p:txEl>
                                              <p:pRg st="4" end="4"/>
                                            </p:txEl>
                                          </p:spTgt>
                                        </p:tgtEl>
                                        <p:attrNameLst>
                                          <p:attrName>style.visibility</p:attrName>
                                        </p:attrNameLst>
                                      </p:cBhvr>
                                      <p:to>
                                        <p:strVal val="visible"/>
                                      </p:to>
                                    </p:set>
                                    <p:animEffect transition="in" filter="box(in)">
                                      <p:cBhvr>
                                        <p:cTn id="27" dur="500"/>
                                        <p:tgtEl>
                                          <p:spTgt spid="7434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ChangeArrowheads="1"/>
          </p:cNvSpPr>
          <p:nvPr>
            <p:ph type="title"/>
          </p:nvPr>
        </p:nvSpPr>
        <p:spPr>
          <a:xfrm>
            <a:off x="382588" y="228600"/>
            <a:ext cx="8380412" cy="536173"/>
          </a:xfrm>
        </p:spPr>
        <p:txBody>
          <a:bodyPr/>
          <a:lstStyle/>
          <a:p>
            <a:r>
              <a:rPr lang="en-US" sz="3200" dirty="0" err="1" smtClean="0"/>
              <a:t>Usted</a:t>
            </a:r>
            <a:r>
              <a:rPr lang="en-US" sz="3200" dirty="0" smtClean="0"/>
              <a:t> no </a:t>
            </a:r>
            <a:r>
              <a:rPr lang="en-US" sz="3200" dirty="0" err="1" smtClean="0"/>
              <a:t>debería</a:t>
            </a:r>
            <a:r>
              <a:rPr lang="en-US" sz="3200" dirty="0" smtClean="0"/>
              <a:t> ser un </a:t>
            </a:r>
            <a:r>
              <a:rPr lang="en-US" sz="3200" dirty="0" err="1" smtClean="0"/>
              <a:t>Arquitecto</a:t>
            </a:r>
            <a:r>
              <a:rPr lang="en-US" sz="3200" dirty="0" smtClean="0"/>
              <a:t> </a:t>
            </a:r>
            <a:r>
              <a:rPr lang="en-US" sz="3200" dirty="0" err="1" smtClean="0"/>
              <a:t>sí</a:t>
            </a:r>
            <a:r>
              <a:rPr lang="en-US" sz="3200" dirty="0" smtClean="0"/>
              <a:t>…</a:t>
            </a:r>
            <a:endParaRPr lang="en-US" sz="1600" dirty="0">
              <a:solidFill>
                <a:schemeClr val="accent1"/>
              </a:solidFill>
              <a:latin typeface="Segoe" pitchFamily="34" charset="0"/>
            </a:endParaRPr>
          </a:p>
        </p:txBody>
      </p:sp>
      <p:pic>
        <p:nvPicPr>
          <p:cNvPr id="1026" name="Picture 2"/>
          <p:cNvPicPr>
            <a:picLocks noChangeAspect="1" noChangeArrowheads="1"/>
          </p:cNvPicPr>
          <p:nvPr/>
        </p:nvPicPr>
        <p:blipFill>
          <a:blip r:embed="rId3"/>
          <a:srcRect/>
          <a:stretch>
            <a:fillRect/>
          </a:stretch>
        </p:blipFill>
        <p:spPr bwMode="auto">
          <a:xfrm>
            <a:off x="457200" y="1066800"/>
            <a:ext cx="8021890" cy="5334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ChangeArrowheads="1"/>
          </p:cNvSpPr>
          <p:nvPr>
            <p:ph type="title"/>
          </p:nvPr>
        </p:nvSpPr>
        <p:spPr>
          <a:xfrm>
            <a:off x="382588" y="228600"/>
            <a:ext cx="8380412" cy="536173"/>
          </a:xfrm>
        </p:spPr>
        <p:txBody>
          <a:bodyPr/>
          <a:lstStyle/>
          <a:p>
            <a:r>
              <a:rPr lang="es-CL" sz="3200" dirty="0" smtClean="0"/>
              <a:t>Usted no debería ser un Arquitecto sí…</a:t>
            </a:r>
            <a:endParaRPr lang="es-CL" sz="1400" dirty="0">
              <a:solidFill>
                <a:schemeClr val="accent1"/>
              </a:solidFill>
              <a:latin typeface="Segoe" pitchFamily="34" charset="0"/>
            </a:endParaRPr>
          </a:p>
        </p:txBody>
      </p:sp>
      <p:sp>
        <p:nvSpPr>
          <p:cNvPr id="743427" name="Rectangle 3"/>
          <p:cNvSpPr>
            <a:spLocks noGrp="1" noChangeArrowheads="1"/>
          </p:cNvSpPr>
          <p:nvPr>
            <p:ph type="body" idx="1"/>
          </p:nvPr>
        </p:nvSpPr>
        <p:spPr>
          <a:xfrm>
            <a:off x="323850" y="990600"/>
            <a:ext cx="8380413" cy="5115889"/>
          </a:xfrm>
        </p:spPr>
        <p:txBody>
          <a:bodyPr/>
          <a:lstStyle/>
          <a:p>
            <a:pPr marL="609600" indent="-609600"/>
            <a:r>
              <a:rPr lang="es-CL" dirty="0" smtClean="0"/>
              <a:t>Si quiere codificar de principio a fin…</a:t>
            </a:r>
          </a:p>
          <a:p>
            <a:pPr marL="609600" indent="-609600"/>
            <a:r>
              <a:rPr lang="es-CL" dirty="0" smtClean="0"/>
              <a:t>Si a usted no le interesa la política organizacional</a:t>
            </a:r>
          </a:p>
          <a:p>
            <a:pPr marL="609600" indent="-609600"/>
            <a:r>
              <a:rPr lang="es-CL" dirty="0" smtClean="0"/>
              <a:t>Si usted pretende manejar la ejecución de los proyectos</a:t>
            </a:r>
            <a:endParaRPr lang="en-US" dirty="0" smtClean="0"/>
          </a:p>
          <a:p>
            <a:pPr marL="609600" indent="-609600"/>
            <a:r>
              <a:rPr lang="es-CL" dirty="0" smtClean="0"/>
              <a:t>Si usted no le gusta lidiar con la abstracción y la ambigüedad</a:t>
            </a:r>
          </a:p>
          <a:p>
            <a:pPr marL="609600" indent="-609600"/>
            <a:r>
              <a:rPr lang="es-CL" dirty="0" smtClean="0"/>
              <a:t>Si a usted solo le gustan los detalles y no se siente atraído por la visión general “</a:t>
            </a:r>
            <a:r>
              <a:rPr lang="es-CL" dirty="0" err="1" smtClean="0"/>
              <a:t>big</a:t>
            </a:r>
            <a:r>
              <a:rPr lang="es-CL" dirty="0" smtClean="0"/>
              <a:t> </a:t>
            </a:r>
            <a:r>
              <a:rPr lang="es-CL" dirty="0" err="1" smtClean="0"/>
              <a:t>picture</a:t>
            </a:r>
            <a:r>
              <a:rPr lang="es-CL" dirty="0" smtClean="0"/>
              <a:t>”</a:t>
            </a:r>
            <a:endParaRPr lang="es-CL" sz="2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43427">
                                            <p:txEl>
                                              <p:pRg st="0" end="0"/>
                                            </p:txEl>
                                          </p:spTgt>
                                        </p:tgtEl>
                                        <p:attrNameLst>
                                          <p:attrName>style.visibility</p:attrName>
                                        </p:attrNameLst>
                                      </p:cBhvr>
                                      <p:to>
                                        <p:strVal val="visible"/>
                                      </p:to>
                                    </p:set>
                                    <p:animEffect transition="in" filter="box(in)">
                                      <p:cBhvr>
                                        <p:cTn id="7" dur="500"/>
                                        <p:tgtEl>
                                          <p:spTgt spid="7434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43427">
                                            <p:txEl>
                                              <p:pRg st="1" end="1"/>
                                            </p:txEl>
                                          </p:spTgt>
                                        </p:tgtEl>
                                        <p:attrNameLst>
                                          <p:attrName>style.visibility</p:attrName>
                                        </p:attrNameLst>
                                      </p:cBhvr>
                                      <p:to>
                                        <p:strVal val="visible"/>
                                      </p:to>
                                    </p:set>
                                    <p:animEffect transition="in" filter="box(in)">
                                      <p:cBhvr>
                                        <p:cTn id="12" dur="500"/>
                                        <p:tgtEl>
                                          <p:spTgt spid="7434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43427">
                                            <p:txEl>
                                              <p:pRg st="2" end="2"/>
                                            </p:txEl>
                                          </p:spTgt>
                                        </p:tgtEl>
                                        <p:attrNameLst>
                                          <p:attrName>style.visibility</p:attrName>
                                        </p:attrNameLst>
                                      </p:cBhvr>
                                      <p:to>
                                        <p:strVal val="visible"/>
                                      </p:to>
                                    </p:set>
                                    <p:animEffect transition="in" filter="box(in)">
                                      <p:cBhvr>
                                        <p:cTn id="17" dur="500"/>
                                        <p:tgtEl>
                                          <p:spTgt spid="7434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743427">
                                            <p:txEl>
                                              <p:pRg st="3" end="3"/>
                                            </p:txEl>
                                          </p:spTgt>
                                        </p:tgtEl>
                                        <p:attrNameLst>
                                          <p:attrName>style.visibility</p:attrName>
                                        </p:attrNameLst>
                                      </p:cBhvr>
                                      <p:to>
                                        <p:strVal val="visible"/>
                                      </p:to>
                                    </p:set>
                                    <p:animEffect transition="in" filter="box(in)">
                                      <p:cBhvr>
                                        <p:cTn id="22" dur="500"/>
                                        <p:tgtEl>
                                          <p:spTgt spid="7434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743427">
                                            <p:txEl>
                                              <p:pRg st="4" end="4"/>
                                            </p:txEl>
                                          </p:spTgt>
                                        </p:tgtEl>
                                        <p:attrNameLst>
                                          <p:attrName>style.visibility</p:attrName>
                                        </p:attrNameLst>
                                      </p:cBhvr>
                                      <p:to>
                                        <p:strVal val="visible"/>
                                      </p:to>
                                    </p:set>
                                    <p:animEffect transition="in" filter="box(in)">
                                      <p:cBhvr>
                                        <p:cTn id="27" dur="500"/>
                                        <p:tgtEl>
                                          <p:spTgt spid="7434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ChangeArrowheads="1"/>
          </p:cNvSpPr>
          <p:nvPr>
            <p:ph type="title"/>
          </p:nvPr>
        </p:nvSpPr>
        <p:spPr>
          <a:xfrm>
            <a:off x="382588" y="228600"/>
            <a:ext cx="8380412" cy="646973"/>
          </a:xfrm>
        </p:spPr>
        <p:txBody>
          <a:bodyPr/>
          <a:lstStyle/>
          <a:p>
            <a:r>
              <a:rPr lang="en-US" sz="4000" dirty="0" err="1" smtClean="0"/>
              <a:t>Atributos</a:t>
            </a:r>
            <a:r>
              <a:rPr lang="en-US" sz="4000" dirty="0" smtClean="0"/>
              <a:t> de un </a:t>
            </a:r>
            <a:r>
              <a:rPr lang="en-US" sz="4000" dirty="0" err="1" smtClean="0"/>
              <a:t>Arquitecto</a:t>
            </a:r>
            <a:endParaRPr lang="en-US" sz="1800" dirty="0">
              <a:solidFill>
                <a:schemeClr val="accent1"/>
              </a:solidFill>
              <a:latin typeface="Segoe" pitchFamily="34" charset="0"/>
            </a:endParaRPr>
          </a:p>
        </p:txBody>
      </p:sp>
      <p:sp>
        <p:nvSpPr>
          <p:cNvPr id="743427" name="Rectangle 3"/>
          <p:cNvSpPr>
            <a:spLocks noGrp="1" noChangeArrowheads="1"/>
          </p:cNvSpPr>
          <p:nvPr>
            <p:ph type="body" idx="1"/>
          </p:nvPr>
        </p:nvSpPr>
        <p:spPr>
          <a:xfrm>
            <a:off x="323850" y="1295400"/>
            <a:ext cx="8380413" cy="4672690"/>
          </a:xfrm>
        </p:spPr>
        <p:txBody>
          <a:bodyPr/>
          <a:lstStyle/>
          <a:p>
            <a:pPr marL="609600" indent="-609600">
              <a:buFont typeface="+mj-lt"/>
              <a:buAutoNum type="arabicPeriod"/>
            </a:pPr>
            <a:r>
              <a:rPr lang="en-US" dirty="0" err="1" smtClean="0"/>
              <a:t>Entusiasta</a:t>
            </a:r>
            <a:endParaRPr lang="en-US" dirty="0" smtClean="0"/>
          </a:p>
          <a:p>
            <a:pPr marL="609600" indent="-609600">
              <a:buFont typeface="+mj-lt"/>
              <a:buAutoNum type="arabicPeriod"/>
            </a:pPr>
            <a:r>
              <a:rPr lang="en-US" dirty="0" err="1" smtClean="0"/>
              <a:t>Agnóstico</a:t>
            </a:r>
            <a:r>
              <a:rPr lang="en-US" dirty="0" smtClean="0"/>
              <a:t> a </a:t>
            </a:r>
            <a:r>
              <a:rPr lang="es-VE" dirty="0" smtClean="0"/>
              <a:t>la Tecnología</a:t>
            </a:r>
            <a:endParaRPr lang="en-US" dirty="0" smtClean="0"/>
          </a:p>
          <a:p>
            <a:pPr marL="609600" indent="-609600">
              <a:buFont typeface="+mj-lt"/>
              <a:buAutoNum type="arabicPeriod"/>
            </a:pPr>
            <a:r>
              <a:rPr lang="en-US" dirty="0" err="1" smtClean="0"/>
              <a:t>Visión</a:t>
            </a:r>
            <a:r>
              <a:rPr lang="en-US" dirty="0" smtClean="0"/>
              <a:t> General de la </a:t>
            </a:r>
            <a:r>
              <a:rPr lang="en-US" dirty="0" err="1" smtClean="0"/>
              <a:t>Tecnología</a:t>
            </a:r>
            <a:endParaRPr lang="en-US" dirty="0" smtClean="0"/>
          </a:p>
          <a:p>
            <a:pPr marL="609600" indent="-609600">
              <a:buFont typeface="+mj-lt"/>
              <a:buAutoNum type="arabicPeriod"/>
            </a:pPr>
            <a:r>
              <a:rPr lang="en-US" dirty="0" err="1" smtClean="0"/>
              <a:t>Respetado</a:t>
            </a:r>
            <a:r>
              <a:rPr lang="en-US" dirty="0" smtClean="0"/>
              <a:t> e </a:t>
            </a:r>
            <a:r>
              <a:rPr lang="en-US" dirty="0" err="1" smtClean="0"/>
              <a:t>influenciador</a:t>
            </a:r>
            <a:endParaRPr lang="en-US" dirty="0" smtClean="0"/>
          </a:p>
          <a:p>
            <a:pPr marL="609600" indent="-609600">
              <a:buFont typeface="+mj-lt"/>
              <a:buAutoNum type="arabicPeriod"/>
            </a:pPr>
            <a:r>
              <a:rPr lang="en-US" dirty="0" err="1" smtClean="0"/>
              <a:t>Articulado</a:t>
            </a:r>
            <a:r>
              <a:rPr lang="en-US" dirty="0" smtClean="0"/>
              <a:t> y </a:t>
            </a:r>
            <a:r>
              <a:rPr lang="en-US" dirty="0" err="1" smtClean="0"/>
              <a:t>persuasivo</a:t>
            </a:r>
            <a:endParaRPr lang="en-US" dirty="0" smtClean="0"/>
          </a:p>
          <a:p>
            <a:pPr marL="609600" indent="-609600">
              <a:buFont typeface="+mj-lt"/>
              <a:buAutoNum type="arabicPeriod"/>
            </a:pPr>
            <a:r>
              <a:rPr lang="en-US" dirty="0" err="1" smtClean="0"/>
              <a:t>Persistente</a:t>
            </a:r>
            <a:endParaRPr lang="en-US" dirty="0" smtClean="0"/>
          </a:p>
          <a:p>
            <a:pPr marL="609600" indent="-609600">
              <a:buFont typeface="+mj-lt"/>
              <a:buAutoNum type="arabicPeriod"/>
            </a:pPr>
            <a:r>
              <a:rPr lang="en-US" dirty="0" smtClean="0"/>
              <a:t>Bueno en “</a:t>
            </a:r>
            <a:r>
              <a:rPr lang="en-US" dirty="0" err="1" smtClean="0"/>
              <a:t>paseos</a:t>
            </a:r>
            <a:r>
              <a:rPr lang="en-US" dirty="0" smtClean="0"/>
              <a:t> de alto </a:t>
            </a:r>
            <a:r>
              <a:rPr lang="en-US" dirty="0" err="1" smtClean="0"/>
              <a:t>nivel</a:t>
            </a:r>
            <a:r>
              <a:rPr lang="en-US" dirty="0" smtClean="0"/>
              <a:t>”</a:t>
            </a:r>
          </a:p>
          <a:p>
            <a:pPr marL="609600" indent="-609600">
              <a:buFont typeface="+mj-lt"/>
              <a:buAutoNum type="arabicPeriod"/>
            </a:pPr>
            <a:r>
              <a:rPr lang="en-US" dirty="0" err="1" smtClean="0"/>
              <a:t>Estratégico</a:t>
            </a:r>
            <a:endParaRPr lang="en-US" dirty="0" smtClean="0"/>
          </a:p>
        </p:txBody>
      </p:sp>
      <p:sp>
        <p:nvSpPr>
          <p:cNvPr id="4" name="Rectangle 3"/>
          <p:cNvSpPr/>
          <p:nvPr/>
        </p:nvSpPr>
        <p:spPr>
          <a:xfrm>
            <a:off x="0" y="6324600"/>
            <a:ext cx="9144000" cy="400110"/>
          </a:xfrm>
          <a:prstGeom prst="rect">
            <a:avLst/>
          </a:prstGeom>
        </p:spPr>
        <p:txBody>
          <a:bodyPr wrap="square">
            <a:spAutoFit/>
          </a:bodyPr>
          <a:lstStyle/>
          <a:p>
            <a:pPr algn="ctr" rtl="0" eaLnBrk="0" fontAlgn="base" hangingPunct="0">
              <a:spcBef>
                <a:spcPct val="50000"/>
              </a:spcBef>
              <a:spcAft>
                <a:spcPct val="0"/>
              </a:spcAft>
            </a:pPr>
            <a:r>
              <a:rPr lang="en-US" sz="2000" b="1" i="1" kern="1200" dirty="0" err="1" smtClean="0">
                <a:solidFill>
                  <a:srgbClr val="FFFFFF"/>
                </a:solidFill>
                <a:latin typeface="Times New Roman" pitchFamily="18" charset="0"/>
                <a:ea typeface="+mn-ea"/>
                <a:cs typeface="+mn-cs"/>
              </a:rPr>
              <a:t>Extracto</a:t>
            </a:r>
            <a:r>
              <a:rPr lang="en-US" sz="2000" b="1" i="1" kern="1200" dirty="0" smtClean="0">
                <a:solidFill>
                  <a:srgbClr val="FFFFFF"/>
                </a:solidFill>
                <a:latin typeface="Times New Roman" pitchFamily="18" charset="0"/>
                <a:ea typeface="+mn-ea"/>
                <a:cs typeface="+mn-cs"/>
              </a:rPr>
              <a:t> de “</a:t>
            </a:r>
            <a:r>
              <a:rPr lang="en-US" sz="2000" b="1" i="1" kern="1200" dirty="0" err="1" smtClean="0">
                <a:solidFill>
                  <a:srgbClr val="FFFFFF"/>
                </a:solidFill>
                <a:latin typeface="Times New Roman" pitchFamily="18" charset="0"/>
                <a:ea typeface="+mn-ea"/>
                <a:cs typeface="+mn-cs"/>
              </a:rPr>
              <a:t>Caracterísitcas</a:t>
            </a:r>
            <a:r>
              <a:rPr lang="en-US" sz="2000" b="1" i="1" kern="1200" dirty="0" smtClean="0">
                <a:solidFill>
                  <a:srgbClr val="FFFFFF"/>
                </a:solidFill>
                <a:latin typeface="Times New Roman" pitchFamily="18" charset="0"/>
                <a:ea typeface="+mn-ea"/>
                <a:cs typeface="+mn-cs"/>
              </a:rPr>
              <a:t> de un </a:t>
            </a:r>
            <a:r>
              <a:rPr lang="en-US" sz="2000" b="1" i="1" kern="1200" dirty="0" err="1" smtClean="0">
                <a:solidFill>
                  <a:srgbClr val="FFFFFF"/>
                </a:solidFill>
                <a:latin typeface="Times New Roman" pitchFamily="18" charset="0"/>
                <a:ea typeface="+mn-ea"/>
                <a:cs typeface="+mn-cs"/>
              </a:rPr>
              <a:t>arquitecto</a:t>
            </a:r>
            <a:r>
              <a:rPr lang="en-US" sz="2000" b="1" i="1" kern="1200" dirty="0" smtClean="0">
                <a:solidFill>
                  <a:srgbClr val="FFFFFF"/>
                </a:solidFill>
                <a:latin typeface="Times New Roman" pitchFamily="18" charset="0"/>
                <a:ea typeface="+mn-ea"/>
                <a:cs typeface="+mn-cs"/>
              </a:rPr>
              <a:t> </a:t>
            </a:r>
            <a:r>
              <a:rPr lang="en-US" sz="2000" b="1" i="1" kern="1200" dirty="0" err="1" smtClean="0">
                <a:solidFill>
                  <a:srgbClr val="FFFFFF"/>
                </a:solidFill>
                <a:latin typeface="Times New Roman" pitchFamily="18" charset="0"/>
                <a:ea typeface="+mn-ea"/>
                <a:cs typeface="+mn-cs"/>
              </a:rPr>
              <a:t>empresarial</a:t>
            </a:r>
            <a:r>
              <a:rPr lang="en-US" sz="2000" b="1" i="1" kern="1200" dirty="0" smtClean="0">
                <a:solidFill>
                  <a:srgbClr val="FFFFFF"/>
                </a:solidFill>
                <a:latin typeface="Times New Roman" pitchFamily="18" charset="0"/>
                <a:ea typeface="+mn-ea"/>
                <a:cs typeface="+mn-cs"/>
              </a:rPr>
              <a:t> </a:t>
            </a:r>
            <a:r>
              <a:rPr lang="en-US" sz="2000" b="1" i="1" kern="1200" dirty="0" err="1" smtClean="0">
                <a:solidFill>
                  <a:srgbClr val="FFFFFF"/>
                </a:solidFill>
                <a:latin typeface="Times New Roman" pitchFamily="18" charset="0"/>
                <a:ea typeface="+mn-ea"/>
                <a:cs typeface="+mn-cs"/>
              </a:rPr>
              <a:t>efectivo</a:t>
            </a:r>
            <a:r>
              <a:rPr lang="en-US" sz="2000" b="1" i="1" kern="1200" dirty="0" smtClean="0">
                <a:solidFill>
                  <a:srgbClr val="FFFFFF"/>
                </a:solidFill>
                <a:latin typeface="Times New Roman" pitchFamily="18" charset="0"/>
                <a:ea typeface="+mn-ea"/>
                <a:cs typeface="+mn-cs"/>
              </a:rPr>
              <a:t>” </a:t>
            </a:r>
            <a:r>
              <a:rPr lang="en-US" sz="2000" b="1" i="1" kern="1200" dirty="0" err="1" smtClean="0">
                <a:solidFill>
                  <a:srgbClr val="FFFFFF"/>
                </a:solidFill>
                <a:latin typeface="Times New Roman" pitchFamily="18" charset="0"/>
                <a:ea typeface="+mn-ea"/>
                <a:cs typeface="+mn-cs"/>
              </a:rPr>
              <a:t>por</a:t>
            </a:r>
            <a:r>
              <a:rPr lang="en-US" sz="2000" b="1" i="1" kern="1200" dirty="0" smtClean="0">
                <a:solidFill>
                  <a:srgbClr val="FFFFFF"/>
                </a:solidFill>
                <a:latin typeface="Times New Roman" pitchFamily="18" charset="0"/>
                <a:ea typeface="+mn-ea"/>
                <a:cs typeface="+mn-cs"/>
              </a:rPr>
              <a:t> </a:t>
            </a:r>
            <a:r>
              <a:rPr lang="en-US" sz="2000" b="1" i="1" kern="1200" dirty="0">
                <a:solidFill>
                  <a:srgbClr val="FFFFFF"/>
                </a:solidFill>
                <a:latin typeface="Times New Roman" pitchFamily="18" charset="0"/>
                <a:ea typeface="+mn-ea"/>
                <a:cs typeface="+mn-cs"/>
              </a:rPr>
              <a:t>Scott </a:t>
            </a:r>
            <a:r>
              <a:rPr lang="en-US" sz="2000" b="1" i="1" kern="1200" dirty="0" err="1">
                <a:solidFill>
                  <a:srgbClr val="FFFFFF"/>
                </a:solidFill>
                <a:latin typeface="Times New Roman" pitchFamily="18" charset="0"/>
                <a:ea typeface="+mn-ea"/>
                <a:cs typeface="+mn-cs"/>
              </a:rPr>
              <a:t>Bittler</a:t>
            </a:r>
            <a:endParaRPr lang="en-US" sz="2000" b="1" i="1" kern="1200" dirty="0">
              <a:solidFill>
                <a:srgbClr val="FFFFFF"/>
              </a:solidFill>
              <a:latin typeface="Times New Roman" pitchFamily="18"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43427">
                                            <p:txEl>
                                              <p:pRg st="0" end="0"/>
                                            </p:txEl>
                                          </p:spTgt>
                                        </p:tgtEl>
                                        <p:attrNameLst>
                                          <p:attrName>style.visibility</p:attrName>
                                        </p:attrNameLst>
                                      </p:cBhvr>
                                      <p:to>
                                        <p:strVal val="visible"/>
                                      </p:to>
                                    </p:set>
                                    <p:animEffect transition="in" filter="box(in)">
                                      <p:cBhvr>
                                        <p:cTn id="7" dur="500"/>
                                        <p:tgtEl>
                                          <p:spTgt spid="7434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43427">
                                            <p:txEl>
                                              <p:pRg st="1" end="1"/>
                                            </p:txEl>
                                          </p:spTgt>
                                        </p:tgtEl>
                                        <p:attrNameLst>
                                          <p:attrName>style.visibility</p:attrName>
                                        </p:attrNameLst>
                                      </p:cBhvr>
                                      <p:to>
                                        <p:strVal val="visible"/>
                                      </p:to>
                                    </p:set>
                                    <p:animEffect transition="in" filter="box(in)">
                                      <p:cBhvr>
                                        <p:cTn id="12" dur="500"/>
                                        <p:tgtEl>
                                          <p:spTgt spid="7434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43427">
                                            <p:txEl>
                                              <p:pRg st="2" end="2"/>
                                            </p:txEl>
                                          </p:spTgt>
                                        </p:tgtEl>
                                        <p:attrNameLst>
                                          <p:attrName>style.visibility</p:attrName>
                                        </p:attrNameLst>
                                      </p:cBhvr>
                                      <p:to>
                                        <p:strVal val="visible"/>
                                      </p:to>
                                    </p:set>
                                    <p:animEffect transition="in" filter="box(in)">
                                      <p:cBhvr>
                                        <p:cTn id="17" dur="500"/>
                                        <p:tgtEl>
                                          <p:spTgt spid="7434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743427">
                                            <p:txEl>
                                              <p:pRg st="3" end="3"/>
                                            </p:txEl>
                                          </p:spTgt>
                                        </p:tgtEl>
                                        <p:attrNameLst>
                                          <p:attrName>style.visibility</p:attrName>
                                        </p:attrNameLst>
                                      </p:cBhvr>
                                      <p:to>
                                        <p:strVal val="visible"/>
                                      </p:to>
                                    </p:set>
                                    <p:animEffect transition="in" filter="box(in)">
                                      <p:cBhvr>
                                        <p:cTn id="22" dur="500"/>
                                        <p:tgtEl>
                                          <p:spTgt spid="7434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743427">
                                            <p:txEl>
                                              <p:pRg st="4" end="4"/>
                                            </p:txEl>
                                          </p:spTgt>
                                        </p:tgtEl>
                                        <p:attrNameLst>
                                          <p:attrName>style.visibility</p:attrName>
                                        </p:attrNameLst>
                                      </p:cBhvr>
                                      <p:to>
                                        <p:strVal val="visible"/>
                                      </p:to>
                                    </p:set>
                                    <p:animEffect transition="in" filter="box(in)">
                                      <p:cBhvr>
                                        <p:cTn id="27" dur="500"/>
                                        <p:tgtEl>
                                          <p:spTgt spid="7434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743427">
                                            <p:txEl>
                                              <p:pRg st="5" end="5"/>
                                            </p:txEl>
                                          </p:spTgt>
                                        </p:tgtEl>
                                        <p:attrNameLst>
                                          <p:attrName>style.visibility</p:attrName>
                                        </p:attrNameLst>
                                      </p:cBhvr>
                                      <p:to>
                                        <p:strVal val="visible"/>
                                      </p:to>
                                    </p:set>
                                    <p:animEffect transition="in" filter="box(in)">
                                      <p:cBhvr>
                                        <p:cTn id="32" dur="500"/>
                                        <p:tgtEl>
                                          <p:spTgt spid="74342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743427">
                                            <p:txEl>
                                              <p:pRg st="6" end="6"/>
                                            </p:txEl>
                                          </p:spTgt>
                                        </p:tgtEl>
                                        <p:attrNameLst>
                                          <p:attrName>style.visibility</p:attrName>
                                        </p:attrNameLst>
                                      </p:cBhvr>
                                      <p:to>
                                        <p:strVal val="visible"/>
                                      </p:to>
                                    </p:set>
                                    <p:animEffect transition="in" filter="box(in)">
                                      <p:cBhvr>
                                        <p:cTn id="37" dur="500"/>
                                        <p:tgtEl>
                                          <p:spTgt spid="74342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743427">
                                            <p:txEl>
                                              <p:pRg st="7" end="7"/>
                                            </p:txEl>
                                          </p:spTgt>
                                        </p:tgtEl>
                                        <p:attrNameLst>
                                          <p:attrName>style.visibility</p:attrName>
                                        </p:attrNameLst>
                                      </p:cBhvr>
                                      <p:to>
                                        <p:strVal val="visible"/>
                                      </p:to>
                                    </p:set>
                                    <p:animEffect transition="in" filter="box(in)">
                                      <p:cBhvr>
                                        <p:cTn id="42" dur="500"/>
                                        <p:tgtEl>
                                          <p:spTgt spid="7434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ChangeArrowheads="1"/>
          </p:cNvSpPr>
          <p:nvPr>
            <p:ph type="title"/>
          </p:nvPr>
        </p:nvSpPr>
        <p:spPr>
          <a:xfrm>
            <a:off x="382588" y="228600"/>
            <a:ext cx="8380412" cy="646973"/>
          </a:xfrm>
        </p:spPr>
        <p:txBody>
          <a:bodyPr/>
          <a:lstStyle/>
          <a:p>
            <a:r>
              <a:rPr lang="en-US" sz="4000" dirty="0" err="1" smtClean="0"/>
              <a:t>Atributos</a:t>
            </a:r>
            <a:r>
              <a:rPr lang="en-US" sz="4000" dirty="0" smtClean="0"/>
              <a:t> de un </a:t>
            </a:r>
            <a:r>
              <a:rPr lang="en-US" sz="4000" dirty="0" err="1" smtClean="0"/>
              <a:t>Arquitecto</a:t>
            </a:r>
            <a:endParaRPr lang="en-US" sz="1800" dirty="0">
              <a:solidFill>
                <a:schemeClr val="accent1"/>
              </a:solidFill>
              <a:latin typeface="Segoe" pitchFamily="34" charset="0"/>
            </a:endParaRPr>
          </a:p>
        </p:txBody>
      </p:sp>
      <p:sp>
        <p:nvSpPr>
          <p:cNvPr id="743427" name="Rectangle 3"/>
          <p:cNvSpPr>
            <a:spLocks noGrp="1" noChangeArrowheads="1"/>
          </p:cNvSpPr>
          <p:nvPr>
            <p:ph type="body" idx="1"/>
          </p:nvPr>
        </p:nvSpPr>
        <p:spPr>
          <a:xfrm>
            <a:off x="323850" y="1295400"/>
            <a:ext cx="8380413" cy="4968156"/>
          </a:xfrm>
        </p:spPr>
        <p:txBody>
          <a:bodyPr/>
          <a:lstStyle/>
          <a:p>
            <a:pPr marL="609600" indent="-609600">
              <a:buFont typeface="+mj-lt"/>
              <a:buAutoNum type="arabicPeriod" startAt="9"/>
            </a:pPr>
            <a:r>
              <a:rPr lang="en-US" dirty="0" err="1" smtClean="0"/>
              <a:t>Enfocado</a:t>
            </a:r>
            <a:r>
              <a:rPr lang="en-US" dirty="0" smtClean="0"/>
              <a:t> en lo </a:t>
            </a:r>
            <a:r>
              <a:rPr lang="en-US" dirty="0" err="1" smtClean="0"/>
              <a:t>mejor</a:t>
            </a:r>
            <a:r>
              <a:rPr lang="en-US" dirty="0" smtClean="0"/>
              <a:t> </a:t>
            </a:r>
            <a:r>
              <a:rPr lang="en-US" dirty="0" err="1" smtClean="0"/>
              <a:t>para</a:t>
            </a:r>
            <a:r>
              <a:rPr lang="en-US" dirty="0" smtClean="0"/>
              <a:t> la </a:t>
            </a:r>
            <a:r>
              <a:rPr lang="en-US" dirty="0" err="1" smtClean="0"/>
              <a:t>organización</a:t>
            </a:r>
            <a:r>
              <a:rPr lang="en-US" dirty="0" smtClean="0"/>
              <a:t> (agendas </a:t>
            </a:r>
            <a:r>
              <a:rPr lang="en-US" dirty="0" err="1" smtClean="0"/>
              <a:t>personales</a:t>
            </a:r>
            <a:r>
              <a:rPr lang="en-US" dirty="0" smtClean="0"/>
              <a:t> </a:t>
            </a:r>
            <a:r>
              <a:rPr lang="en-US" dirty="0" err="1" smtClean="0"/>
              <a:t>limitadas</a:t>
            </a:r>
            <a:r>
              <a:rPr lang="en-US" dirty="0" smtClean="0"/>
              <a:t>)</a:t>
            </a:r>
          </a:p>
          <a:p>
            <a:pPr marL="609600" indent="-609600">
              <a:buFont typeface="+mj-lt"/>
              <a:buAutoNum type="arabicPeriod" startAt="9"/>
            </a:pPr>
            <a:r>
              <a:rPr lang="en-US" dirty="0" err="1" smtClean="0"/>
              <a:t>Conocedor</a:t>
            </a:r>
            <a:r>
              <a:rPr lang="en-US" dirty="0" smtClean="0"/>
              <a:t> del </a:t>
            </a:r>
            <a:r>
              <a:rPr lang="en-US" dirty="0" err="1" smtClean="0"/>
              <a:t>negocio</a:t>
            </a:r>
            <a:endParaRPr lang="en-US" dirty="0" smtClean="0"/>
          </a:p>
          <a:p>
            <a:pPr marL="609600" indent="-609600">
              <a:buFont typeface="+mj-lt"/>
              <a:buAutoNum type="arabicPeriod" startAt="9"/>
            </a:pPr>
            <a:r>
              <a:rPr lang="en-US" dirty="0" err="1" smtClean="0"/>
              <a:t>Capaz</a:t>
            </a:r>
            <a:r>
              <a:rPr lang="en-US" dirty="0" smtClean="0"/>
              <a:t> de </a:t>
            </a:r>
            <a:r>
              <a:rPr lang="en-US" dirty="0" err="1" smtClean="0"/>
              <a:t>facilitar</a:t>
            </a:r>
            <a:endParaRPr lang="en-US" dirty="0" smtClean="0"/>
          </a:p>
          <a:p>
            <a:pPr marL="609600" indent="-609600">
              <a:buFont typeface="+mj-lt"/>
              <a:buAutoNum type="arabicPeriod" startAt="9"/>
            </a:pPr>
            <a:r>
              <a:rPr lang="en-US" dirty="0" err="1" smtClean="0"/>
              <a:t>Capaz</a:t>
            </a:r>
            <a:r>
              <a:rPr lang="en-US" dirty="0" smtClean="0"/>
              <a:t> de </a:t>
            </a:r>
            <a:r>
              <a:rPr lang="en-US" dirty="0" err="1" smtClean="0"/>
              <a:t>negociar</a:t>
            </a:r>
            <a:endParaRPr lang="en-US" dirty="0" smtClean="0"/>
          </a:p>
          <a:p>
            <a:pPr marL="609600" indent="-609600">
              <a:buFont typeface="+mj-lt"/>
              <a:buAutoNum type="arabicPeriod" startAt="9"/>
            </a:pPr>
            <a:r>
              <a:rPr lang="en-US" dirty="0" err="1" smtClean="0"/>
              <a:t>Enfocado</a:t>
            </a:r>
            <a:r>
              <a:rPr lang="en-US" dirty="0" smtClean="0"/>
              <a:t> en el largo </a:t>
            </a:r>
            <a:r>
              <a:rPr lang="en-US" dirty="0" err="1" smtClean="0"/>
              <a:t>plazo</a:t>
            </a:r>
            <a:endParaRPr lang="en-US" dirty="0" smtClean="0"/>
          </a:p>
          <a:p>
            <a:pPr marL="609600" indent="-609600">
              <a:buFont typeface="+mj-lt"/>
              <a:buAutoNum type="arabicPeriod" startAt="9"/>
            </a:pPr>
            <a:r>
              <a:rPr lang="en-US" dirty="0" err="1" smtClean="0"/>
              <a:t>Capaz</a:t>
            </a:r>
            <a:r>
              <a:rPr lang="en-US" dirty="0" smtClean="0"/>
              <a:t> de </a:t>
            </a:r>
            <a:r>
              <a:rPr lang="en-US" dirty="0" err="1" smtClean="0"/>
              <a:t>liderar</a:t>
            </a:r>
            <a:endParaRPr lang="en-US" dirty="0" smtClean="0"/>
          </a:p>
          <a:p>
            <a:pPr marL="609600" indent="-609600">
              <a:buFont typeface="+mj-lt"/>
              <a:buAutoNum type="arabicPeriod" startAt="9"/>
            </a:pPr>
            <a:r>
              <a:rPr lang="en-US" dirty="0" err="1" smtClean="0"/>
              <a:t>Capaz</a:t>
            </a:r>
            <a:r>
              <a:rPr lang="en-US" dirty="0" smtClean="0"/>
              <a:t> de ser </a:t>
            </a:r>
            <a:r>
              <a:rPr lang="en-US" dirty="0" err="1" smtClean="0"/>
              <a:t>enseñado</a:t>
            </a:r>
            <a:endParaRPr lang="en-US" dirty="0" smtClean="0"/>
          </a:p>
        </p:txBody>
      </p:sp>
      <p:sp>
        <p:nvSpPr>
          <p:cNvPr id="5" name="Rectangle 4"/>
          <p:cNvSpPr/>
          <p:nvPr/>
        </p:nvSpPr>
        <p:spPr>
          <a:xfrm>
            <a:off x="0" y="6324600"/>
            <a:ext cx="9144000" cy="400110"/>
          </a:xfrm>
          <a:prstGeom prst="rect">
            <a:avLst/>
          </a:prstGeom>
        </p:spPr>
        <p:txBody>
          <a:bodyPr wrap="square">
            <a:spAutoFit/>
          </a:bodyPr>
          <a:lstStyle/>
          <a:p>
            <a:pPr algn="ctr" eaLnBrk="0" fontAlgn="base" hangingPunct="0">
              <a:spcBef>
                <a:spcPct val="50000"/>
              </a:spcBef>
              <a:spcAft>
                <a:spcPct val="0"/>
              </a:spcAft>
            </a:pPr>
            <a:r>
              <a:rPr lang="en-US" sz="2000" b="1" i="1" dirty="0" err="1">
                <a:solidFill>
                  <a:srgbClr val="FFFFFF"/>
                </a:solidFill>
                <a:latin typeface="Times New Roman" pitchFamily="18" charset="0"/>
              </a:rPr>
              <a:t>Extracto</a:t>
            </a:r>
            <a:r>
              <a:rPr lang="en-US" sz="2000" b="1" i="1" dirty="0">
                <a:solidFill>
                  <a:srgbClr val="FFFFFF"/>
                </a:solidFill>
                <a:latin typeface="Times New Roman" pitchFamily="18" charset="0"/>
              </a:rPr>
              <a:t> de “</a:t>
            </a:r>
            <a:r>
              <a:rPr lang="en-US" sz="2000" b="1" i="1" dirty="0" err="1">
                <a:solidFill>
                  <a:srgbClr val="FFFFFF"/>
                </a:solidFill>
                <a:latin typeface="Times New Roman" pitchFamily="18" charset="0"/>
              </a:rPr>
              <a:t>Caracterísitcas</a:t>
            </a:r>
            <a:r>
              <a:rPr lang="en-US" sz="2000" b="1" i="1" dirty="0">
                <a:solidFill>
                  <a:srgbClr val="FFFFFF"/>
                </a:solidFill>
                <a:latin typeface="Times New Roman" pitchFamily="18" charset="0"/>
              </a:rPr>
              <a:t> de un </a:t>
            </a:r>
            <a:r>
              <a:rPr lang="en-US" sz="2000" b="1" i="1" dirty="0" err="1">
                <a:solidFill>
                  <a:srgbClr val="FFFFFF"/>
                </a:solidFill>
                <a:latin typeface="Times New Roman" pitchFamily="18" charset="0"/>
              </a:rPr>
              <a:t>arquitecto</a:t>
            </a:r>
            <a:r>
              <a:rPr lang="en-US" sz="2000" b="1" i="1" dirty="0">
                <a:solidFill>
                  <a:srgbClr val="FFFFFF"/>
                </a:solidFill>
                <a:latin typeface="Times New Roman" pitchFamily="18" charset="0"/>
              </a:rPr>
              <a:t> </a:t>
            </a:r>
            <a:r>
              <a:rPr lang="en-US" sz="2000" b="1" i="1" dirty="0" err="1">
                <a:solidFill>
                  <a:srgbClr val="FFFFFF"/>
                </a:solidFill>
                <a:latin typeface="Times New Roman" pitchFamily="18" charset="0"/>
              </a:rPr>
              <a:t>empresarial</a:t>
            </a:r>
            <a:r>
              <a:rPr lang="en-US" sz="2000" b="1" i="1" dirty="0">
                <a:solidFill>
                  <a:srgbClr val="FFFFFF"/>
                </a:solidFill>
                <a:latin typeface="Times New Roman" pitchFamily="18" charset="0"/>
              </a:rPr>
              <a:t> </a:t>
            </a:r>
            <a:r>
              <a:rPr lang="en-US" sz="2000" b="1" i="1" dirty="0" err="1">
                <a:solidFill>
                  <a:srgbClr val="FFFFFF"/>
                </a:solidFill>
                <a:latin typeface="Times New Roman" pitchFamily="18" charset="0"/>
              </a:rPr>
              <a:t>efectivo</a:t>
            </a:r>
            <a:r>
              <a:rPr lang="en-US" sz="2000" b="1" i="1" dirty="0">
                <a:solidFill>
                  <a:srgbClr val="FFFFFF"/>
                </a:solidFill>
                <a:latin typeface="Times New Roman" pitchFamily="18" charset="0"/>
              </a:rPr>
              <a:t>” </a:t>
            </a:r>
            <a:r>
              <a:rPr lang="en-US" sz="2000" b="1" i="1" dirty="0" err="1">
                <a:solidFill>
                  <a:srgbClr val="FFFFFF"/>
                </a:solidFill>
                <a:latin typeface="Times New Roman" pitchFamily="18" charset="0"/>
              </a:rPr>
              <a:t>por</a:t>
            </a:r>
            <a:r>
              <a:rPr lang="en-US" sz="2000" b="1" i="1" dirty="0">
                <a:solidFill>
                  <a:srgbClr val="FFFFFF"/>
                </a:solidFill>
                <a:latin typeface="Times New Roman" pitchFamily="18" charset="0"/>
              </a:rPr>
              <a:t> Scott </a:t>
            </a:r>
            <a:r>
              <a:rPr lang="en-US" sz="2000" b="1" i="1" dirty="0" err="1">
                <a:solidFill>
                  <a:srgbClr val="FFFFFF"/>
                </a:solidFill>
                <a:latin typeface="Times New Roman" pitchFamily="18" charset="0"/>
              </a:rPr>
              <a:t>Bittler</a:t>
            </a:r>
            <a:endParaRPr lang="en-US" sz="2000" b="1" i="1" kern="1200" dirty="0">
              <a:solidFill>
                <a:srgbClr val="FFFFFF"/>
              </a:solidFill>
              <a:latin typeface="Times New Roman" pitchFamily="18"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43427">
                                            <p:txEl>
                                              <p:pRg st="0" end="0"/>
                                            </p:txEl>
                                          </p:spTgt>
                                        </p:tgtEl>
                                        <p:attrNameLst>
                                          <p:attrName>style.visibility</p:attrName>
                                        </p:attrNameLst>
                                      </p:cBhvr>
                                      <p:to>
                                        <p:strVal val="visible"/>
                                      </p:to>
                                    </p:set>
                                    <p:animEffect transition="in" filter="box(in)">
                                      <p:cBhvr>
                                        <p:cTn id="7" dur="500"/>
                                        <p:tgtEl>
                                          <p:spTgt spid="7434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43427">
                                            <p:txEl>
                                              <p:pRg st="1" end="1"/>
                                            </p:txEl>
                                          </p:spTgt>
                                        </p:tgtEl>
                                        <p:attrNameLst>
                                          <p:attrName>style.visibility</p:attrName>
                                        </p:attrNameLst>
                                      </p:cBhvr>
                                      <p:to>
                                        <p:strVal val="visible"/>
                                      </p:to>
                                    </p:set>
                                    <p:animEffect transition="in" filter="box(in)">
                                      <p:cBhvr>
                                        <p:cTn id="12" dur="500"/>
                                        <p:tgtEl>
                                          <p:spTgt spid="7434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43427">
                                            <p:txEl>
                                              <p:pRg st="2" end="2"/>
                                            </p:txEl>
                                          </p:spTgt>
                                        </p:tgtEl>
                                        <p:attrNameLst>
                                          <p:attrName>style.visibility</p:attrName>
                                        </p:attrNameLst>
                                      </p:cBhvr>
                                      <p:to>
                                        <p:strVal val="visible"/>
                                      </p:to>
                                    </p:set>
                                    <p:animEffect transition="in" filter="box(in)">
                                      <p:cBhvr>
                                        <p:cTn id="17" dur="500"/>
                                        <p:tgtEl>
                                          <p:spTgt spid="7434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743427">
                                            <p:txEl>
                                              <p:pRg st="3" end="3"/>
                                            </p:txEl>
                                          </p:spTgt>
                                        </p:tgtEl>
                                        <p:attrNameLst>
                                          <p:attrName>style.visibility</p:attrName>
                                        </p:attrNameLst>
                                      </p:cBhvr>
                                      <p:to>
                                        <p:strVal val="visible"/>
                                      </p:to>
                                    </p:set>
                                    <p:animEffect transition="in" filter="box(in)">
                                      <p:cBhvr>
                                        <p:cTn id="22" dur="500"/>
                                        <p:tgtEl>
                                          <p:spTgt spid="7434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743427">
                                            <p:txEl>
                                              <p:pRg st="4" end="4"/>
                                            </p:txEl>
                                          </p:spTgt>
                                        </p:tgtEl>
                                        <p:attrNameLst>
                                          <p:attrName>style.visibility</p:attrName>
                                        </p:attrNameLst>
                                      </p:cBhvr>
                                      <p:to>
                                        <p:strVal val="visible"/>
                                      </p:to>
                                    </p:set>
                                    <p:animEffect transition="in" filter="box(in)">
                                      <p:cBhvr>
                                        <p:cTn id="27" dur="500"/>
                                        <p:tgtEl>
                                          <p:spTgt spid="7434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743427">
                                            <p:txEl>
                                              <p:pRg st="5" end="5"/>
                                            </p:txEl>
                                          </p:spTgt>
                                        </p:tgtEl>
                                        <p:attrNameLst>
                                          <p:attrName>style.visibility</p:attrName>
                                        </p:attrNameLst>
                                      </p:cBhvr>
                                      <p:to>
                                        <p:strVal val="visible"/>
                                      </p:to>
                                    </p:set>
                                    <p:animEffect transition="in" filter="box(in)">
                                      <p:cBhvr>
                                        <p:cTn id="32" dur="500"/>
                                        <p:tgtEl>
                                          <p:spTgt spid="74342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743427">
                                            <p:txEl>
                                              <p:pRg st="6" end="6"/>
                                            </p:txEl>
                                          </p:spTgt>
                                        </p:tgtEl>
                                        <p:attrNameLst>
                                          <p:attrName>style.visibility</p:attrName>
                                        </p:attrNameLst>
                                      </p:cBhvr>
                                      <p:to>
                                        <p:strVal val="visible"/>
                                      </p:to>
                                    </p:set>
                                    <p:animEffect transition="in" filter="box(in)">
                                      <p:cBhvr>
                                        <p:cTn id="37" dur="500"/>
                                        <p:tgtEl>
                                          <p:spTgt spid="7434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5186" name="Rectangle 2"/>
          <p:cNvSpPr>
            <a:spLocks noGrp="1" noChangeArrowheads="1"/>
          </p:cNvSpPr>
          <p:nvPr>
            <p:ph type="title"/>
          </p:nvPr>
        </p:nvSpPr>
        <p:spPr>
          <a:xfrm>
            <a:off x="533400" y="0"/>
            <a:ext cx="8372475" cy="750888"/>
          </a:xfrm>
        </p:spPr>
        <p:txBody>
          <a:bodyPr/>
          <a:lstStyle/>
          <a:p>
            <a:r>
              <a:rPr lang="en-US" dirty="0"/>
              <a:t>Agenda</a:t>
            </a:r>
          </a:p>
        </p:txBody>
      </p:sp>
      <p:sp>
        <p:nvSpPr>
          <p:cNvPr id="1885187" name="Rectangle 3"/>
          <p:cNvSpPr>
            <a:spLocks noGrp="1" noChangeArrowheads="1"/>
          </p:cNvSpPr>
          <p:nvPr>
            <p:ph type="body" idx="1"/>
          </p:nvPr>
        </p:nvSpPr>
        <p:spPr>
          <a:xfrm>
            <a:off x="304800" y="990600"/>
            <a:ext cx="8534400" cy="14053720"/>
          </a:xfrm>
        </p:spPr>
        <p:txBody>
          <a:bodyPr/>
          <a:lstStyle/>
          <a:p>
            <a:pPr marL="609600" indent="-609600"/>
            <a:r>
              <a:rPr lang="es-CL" dirty="0" smtClean="0"/>
              <a:t>Sobre la serie</a:t>
            </a:r>
          </a:p>
          <a:p>
            <a:pPr marL="609600" indent="-609600"/>
            <a:r>
              <a:rPr lang="es-CL" dirty="0" smtClean="0"/>
              <a:t>Tipos de Arquitectos</a:t>
            </a:r>
          </a:p>
          <a:p>
            <a:pPr marL="609600" indent="-609600"/>
            <a:r>
              <a:rPr lang="es-CL" dirty="0" smtClean="0"/>
              <a:t>El Rol del Arquitecto</a:t>
            </a:r>
          </a:p>
          <a:p>
            <a:pPr marL="609600" indent="-609600"/>
            <a:r>
              <a:rPr lang="es-CL" dirty="0" smtClean="0"/>
              <a:t>Por qué ser un Arquitecto?</a:t>
            </a:r>
          </a:p>
          <a:p>
            <a:pPr marL="609600" indent="-609600"/>
            <a:r>
              <a:rPr lang="es-CL" dirty="0" smtClean="0"/>
              <a:t>Usted no debería ser un Arquitecto sí..</a:t>
            </a:r>
          </a:p>
          <a:p>
            <a:pPr marL="609600" indent="-609600"/>
            <a:r>
              <a:rPr lang="es-CL" dirty="0" smtClean="0"/>
              <a:t>Atributos de un Arquitecto</a:t>
            </a:r>
          </a:p>
          <a:p>
            <a:pPr marL="609600" indent="-609600"/>
            <a:r>
              <a:rPr lang="es-CL" dirty="0" smtClean="0"/>
              <a:t>Se espera que un Arquitecto sepa de…</a:t>
            </a:r>
          </a:p>
          <a:p>
            <a:pPr marL="609600" indent="-609600"/>
            <a:r>
              <a:rPr lang="es-CL" dirty="0" smtClean="0"/>
              <a:t>Cómo ser un Arquitecto efectivo</a:t>
            </a:r>
          </a:p>
          <a:p>
            <a:pPr marL="609600" indent="-609600"/>
            <a:r>
              <a:rPr lang="es-CL" dirty="0" smtClean="0"/>
              <a:t>Conclusiones</a:t>
            </a:r>
          </a:p>
          <a:p>
            <a:pPr marL="609600" indent="-609600"/>
            <a:endParaRPr lang="en-US" dirty="0"/>
          </a:p>
          <a:p>
            <a:pPr marL="609600" indent="-609600"/>
            <a:endParaRPr lang="en-US" dirty="0" smtClean="0"/>
          </a:p>
          <a:p>
            <a:pPr marL="609600" indent="-609600"/>
            <a:endParaRPr lang="en-US" dirty="0"/>
          </a:p>
          <a:p>
            <a:pPr marL="609600" indent="-609600"/>
            <a:endParaRPr lang="en-US" dirty="0" smtClean="0"/>
          </a:p>
          <a:p>
            <a:pPr marL="609600" indent="-609600"/>
            <a:endParaRPr lang="en-US" dirty="0"/>
          </a:p>
          <a:p>
            <a:pPr marL="609600" indent="-609600"/>
            <a:endParaRPr lang="en-US" dirty="0" smtClean="0"/>
          </a:p>
          <a:p>
            <a:pPr marL="609600" indent="-609600"/>
            <a:endParaRPr lang="en-US" dirty="0"/>
          </a:p>
          <a:p>
            <a:pPr marL="609600" indent="-609600"/>
            <a:endParaRPr lang="en-US" dirty="0" smtClean="0"/>
          </a:p>
          <a:p>
            <a:pPr marL="609600" indent="-609600"/>
            <a:endParaRPr lang="en-US" dirty="0"/>
          </a:p>
          <a:p>
            <a:pPr marL="609600" indent="-609600"/>
            <a:endParaRPr lang="en-US" dirty="0" smtClean="0"/>
          </a:p>
          <a:p>
            <a:pPr marL="609600" indent="-609600"/>
            <a:endParaRPr lang="en-US" dirty="0"/>
          </a:p>
          <a:p>
            <a:pPr marL="609600" indent="-609600"/>
            <a:endParaRPr lang="en-US" dirty="0" smtClean="0"/>
          </a:p>
          <a:p>
            <a:pPr marL="609600" indent="-609600"/>
            <a:endParaRPr lang="en-US" dirty="0"/>
          </a:p>
          <a:p>
            <a:pPr marL="609600" indent="-609600"/>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5186" name="Rectangle 2"/>
          <p:cNvSpPr>
            <a:spLocks noGrp="1" noChangeArrowheads="1"/>
          </p:cNvSpPr>
          <p:nvPr>
            <p:ph type="title"/>
          </p:nvPr>
        </p:nvSpPr>
        <p:spPr>
          <a:xfrm>
            <a:off x="381000" y="0"/>
            <a:ext cx="8763000" cy="1200971"/>
          </a:xfrm>
        </p:spPr>
        <p:txBody>
          <a:bodyPr/>
          <a:lstStyle/>
          <a:p>
            <a:r>
              <a:rPr lang="en-US" sz="4000" dirty="0" smtClean="0"/>
              <a:t>Los </a:t>
            </a:r>
            <a:r>
              <a:rPr lang="en-US" sz="4000" dirty="0" err="1" smtClean="0"/>
              <a:t>Arquitectos</a:t>
            </a:r>
            <a:r>
              <a:rPr lang="en-US" sz="4000" dirty="0" smtClean="0"/>
              <a:t> </a:t>
            </a:r>
            <a:r>
              <a:rPr lang="en-US" sz="4000" dirty="0" err="1" smtClean="0"/>
              <a:t>deberían</a:t>
            </a:r>
            <a:r>
              <a:rPr lang="en-US" sz="4000" dirty="0" smtClean="0"/>
              <a:t> </a:t>
            </a:r>
            <a:r>
              <a:rPr lang="en-US" sz="4000" dirty="0" err="1" smtClean="0"/>
              <a:t>conocer</a:t>
            </a:r>
            <a:endParaRPr lang="en-US" sz="4000" dirty="0"/>
          </a:p>
        </p:txBody>
      </p:sp>
      <p:sp>
        <p:nvSpPr>
          <p:cNvPr id="1885187" name="Rectangle 3"/>
          <p:cNvSpPr>
            <a:spLocks noGrp="1" noChangeArrowheads="1"/>
          </p:cNvSpPr>
          <p:nvPr>
            <p:ph type="body" idx="1"/>
          </p:nvPr>
        </p:nvSpPr>
        <p:spPr>
          <a:xfrm>
            <a:off x="304800" y="914400"/>
            <a:ext cx="8534400" cy="5263621"/>
          </a:xfrm>
        </p:spPr>
        <p:txBody>
          <a:bodyPr/>
          <a:lstStyle/>
          <a:p>
            <a:pPr marL="609600" indent="-609600"/>
            <a:r>
              <a:rPr lang="en-US" sz="2800" dirty="0" err="1" smtClean="0"/>
              <a:t>Paradigmas</a:t>
            </a:r>
            <a:r>
              <a:rPr lang="en-US" sz="2800" dirty="0" smtClean="0"/>
              <a:t> y frameworks de </a:t>
            </a:r>
            <a:r>
              <a:rPr lang="en-US" sz="2800" dirty="0" err="1" smtClean="0"/>
              <a:t>arquitectura</a:t>
            </a:r>
            <a:endParaRPr lang="en-US" sz="2800" dirty="0" smtClean="0"/>
          </a:p>
          <a:p>
            <a:pPr marL="609600" indent="-609600"/>
            <a:r>
              <a:rPr lang="en-US" sz="2800" dirty="0" smtClean="0"/>
              <a:t>Como </a:t>
            </a:r>
            <a:r>
              <a:rPr lang="en-US" sz="2800" dirty="0" err="1" smtClean="0"/>
              <a:t>representar</a:t>
            </a:r>
            <a:r>
              <a:rPr lang="en-US" sz="2800" dirty="0" smtClean="0"/>
              <a:t> el panorama </a:t>
            </a:r>
            <a:r>
              <a:rPr lang="en-US" sz="2800" dirty="0" err="1" smtClean="0"/>
              <a:t>completo</a:t>
            </a:r>
            <a:endParaRPr lang="en-US" sz="2800" dirty="0" smtClean="0"/>
          </a:p>
          <a:p>
            <a:pPr marL="609600" indent="-609600"/>
            <a:r>
              <a:rPr lang="en-US" sz="2800" dirty="0" err="1" smtClean="0"/>
              <a:t>Patrones</a:t>
            </a:r>
            <a:r>
              <a:rPr lang="en-US" sz="2800" dirty="0" smtClean="0"/>
              <a:t> y </a:t>
            </a:r>
            <a:r>
              <a:rPr lang="en-US" sz="2800" dirty="0" err="1" smtClean="0"/>
              <a:t>prácticas</a:t>
            </a:r>
            <a:r>
              <a:rPr lang="en-US" sz="2800" dirty="0" smtClean="0"/>
              <a:t> </a:t>
            </a:r>
            <a:r>
              <a:rPr lang="en-US" sz="2800" dirty="0" err="1" smtClean="0"/>
              <a:t>probadas</a:t>
            </a:r>
            <a:endParaRPr lang="en-US" sz="2800" dirty="0" smtClean="0"/>
          </a:p>
          <a:p>
            <a:pPr marL="609600" indent="-609600"/>
            <a:r>
              <a:rPr lang="en-US" sz="2800" dirty="0" smtClean="0"/>
              <a:t>SDLC y </a:t>
            </a:r>
            <a:r>
              <a:rPr lang="en-US" sz="2800" dirty="0" err="1" smtClean="0"/>
              <a:t>metodologías</a:t>
            </a:r>
            <a:endParaRPr lang="en-US" sz="2800" dirty="0" smtClean="0"/>
          </a:p>
          <a:p>
            <a:pPr marL="609600" indent="-609600"/>
            <a:r>
              <a:rPr lang="en-US" sz="2800" dirty="0" err="1" smtClean="0"/>
              <a:t>Estrategias</a:t>
            </a:r>
            <a:r>
              <a:rPr lang="en-US" sz="2800" dirty="0" smtClean="0"/>
              <a:t> de </a:t>
            </a:r>
            <a:r>
              <a:rPr lang="en-US" sz="2800" dirty="0" err="1" smtClean="0"/>
              <a:t>solución</a:t>
            </a:r>
            <a:r>
              <a:rPr lang="en-US" sz="2800" dirty="0" smtClean="0"/>
              <a:t> y </a:t>
            </a:r>
            <a:r>
              <a:rPr lang="en-US" sz="2800" dirty="0" err="1" smtClean="0"/>
              <a:t>retos</a:t>
            </a:r>
            <a:r>
              <a:rPr lang="en-US" sz="2800" dirty="0" smtClean="0"/>
              <a:t> de </a:t>
            </a:r>
            <a:r>
              <a:rPr lang="en-US" sz="2800" dirty="0" err="1" smtClean="0"/>
              <a:t>gobernabilidad</a:t>
            </a:r>
            <a:endParaRPr lang="en-US" sz="2800" dirty="0" smtClean="0"/>
          </a:p>
          <a:p>
            <a:pPr marL="609600" indent="-609600"/>
            <a:r>
              <a:rPr lang="en-US" sz="2800" dirty="0" err="1" smtClean="0"/>
              <a:t>Manejo</a:t>
            </a:r>
            <a:r>
              <a:rPr lang="en-US" sz="2800" dirty="0" smtClean="0"/>
              <a:t> de </a:t>
            </a:r>
            <a:r>
              <a:rPr lang="en-US" sz="2800" dirty="0" err="1" smtClean="0"/>
              <a:t>expectativas</a:t>
            </a:r>
            <a:r>
              <a:rPr lang="en-US" sz="2800" dirty="0" smtClean="0"/>
              <a:t> y </a:t>
            </a:r>
            <a:r>
              <a:rPr lang="en-US" sz="2800" dirty="0" err="1" smtClean="0"/>
              <a:t>levantamiento</a:t>
            </a:r>
            <a:r>
              <a:rPr lang="en-US" sz="2800" dirty="0" smtClean="0"/>
              <a:t> de </a:t>
            </a:r>
            <a:r>
              <a:rPr lang="en-US" sz="2800" dirty="0" err="1" smtClean="0"/>
              <a:t>requerimientos</a:t>
            </a:r>
            <a:endParaRPr lang="en-US" sz="2800" dirty="0" smtClean="0"/>
          </a:p>
          <a:p>
            <a:pPr marL="609600" indent="-609600"/>
            <a:r>
              <a:rPr lang="en-US" sz="2800" dirty="0" err="1" smtClean="0"/>
              <a:t>Principios</a:t>
            </a:r>
            <a:r>
              <a:rPr lang="en-US" sz="2800" dirty="0" smtClean="0"/>
              <a:t> </a:t>
            </a:r>
            <a:r>
              <a:rPr lang="en-US" sz="2800" dirty="0" err="1" smtClean="0"/>
              <a:t>organizacionales</a:t>
            </a:r>
            <a:r>
              <a:rPr lang="en-US" sz="2800" dirty="0" smtClean="0"/>
              <a:t> y del </a:t>
            </a:r>
            <a:r>
              <a:rPr lang="en-US" sz="2800" dirty="0" err="1" smtClean="0"/>
              <a:t>negocio</a:t>
            </a:r>
            <a:r>
              <a:rPr lang="en-US" sz="2800" dirty="0" smtClean="0"/>
              <a:t>, </a:t>
            </a:r>
            <a:r>
              <a:rPr lang="en-US" sz="2800" dirty="0" err="1" smtClean="0"/>
              <a:t>áreas</a:t>
            </a:r>
            <a:r>
              <a:rPr lang="en-US" sz="2800" dirty="0" smtClean="0"/>
              <a:t> </a:t>
            </a:r>
            <a:r>
              <a:rPr lang="en-US" sz="2800" dirty="0" err="1" smtClean="0"/>
              <a:t>foco</a:t>
            </a:r>
            <a:r>
              <a:rPr lang="en-US" sz="2800" dirty="0" smtClean="0"/>
              <a:t> y </a:t>
            </a:r>
            <a:r>
              <a:rPr lang="en-US" sz="2800" dirty="0" err="1" smtClean="0"/>
              <a:t>prioridades</a:t>
            </a:r>
            <a:endParaRPr lang="en-US" sz="2800" dirty="0" smtClean="0"/>
          </a:p>
          <a:p>
            <a:pPr marL="609600" indent="-609600"/>
            <a:r>
              <a:rPr lang="en-US" sz="2800" dirty="0" err="1" smtClean="0"/>
              <a:t>Jerga</a:t>
            </a:r>
            <a:r>
              <a:rPr lang="en-US" sz="2800" dirty="0" smtClean="0"/>
              <a:t> de </a:t>
            </a:r>
            <a:r>
              <a:rPr lang="en-US" sz="2800" dirty="0" err="1" smtClean="0"/>
              <a:t>Arquitectura</a:t>
            </a:r>
            <a:endParaRPr lang="en-US" sz="2800" dirty="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5186" name="Rectangle 2"/>
          <p:cNvSpPr>
            <a:spLocks noGrp="1" noChangeArrowheads="1"/>
          </p:cNvSpPr>
          <p:nvPr>
            <p:ph type="title"/>
          </p:nvPr>
        </p:nvSpPr>
        <p:spPr>
          <a:xfrm>
            <a:off x="381000" y="0"/>
            <a:ext cx="8372475" cy="646973"/>
          </a:xfrm>
        </p:spPr>
        <p:txBody>
          <a:bodyPr/>
          <a:lstStyle/>
          <a:p>
            <a:r>
              <a:rPr lang="en-US" sz="4000" dirty="0" smtClean="0"/>
              <a:t>Framework de </a:t>
            </a:r>
            <a:r>
              <a:rPr lang="en-US" sz="4000" dirty="0" err="1" smtClean="0"/>
              <a:t>Arquitectura</a:t>
            </a:r>
            <a:endParaRPr lang="en-US" sz="4000" dirty="0"/>
          </a:p>
        </p:txBody>
      </p:sp>
      <p:sp>
        <p:nvSpPr>
          <p:cNvPr id="1885187" name="Rectangle 3"/>
          <p:cNvSpPr>
            <a:spLocks noGrp="1" noChangeArrowheads="1"/>
          </p:cNvSpPr>
          <p:nvPr>
            <p:ph type="body" idx="1"/>
          </p:nvPr>
        </p:nvSpPr>
        <p:spPr>
          <a:xfrm>
            <a:off x="304800" y="914400"/>
            <a:ext cx="8534400" cy="5854552"/>
          </a:xfrm>
        </p:spPr>
        <p:txBody>
          <a:bodyPr/>
          <a:lstStyle/>
          <a:p>
            <a:pPr marL="609600" indent="-609600"/>
            <a:r>
              <a:rPr lang="en-US" dirty="0" err="1" smtClean="0"/>
              <a:t>Zachman</a:t>
            </a:r>
            <a:r>
              <a:rPr lang="en-US" dirty="0" smtClean="0"/>
              <a:t> framework</a:t>
            </a:r>
          </a:p>
          <a:p>
            <a:pPr marL="609600" indent="-609600"/>
            <a:r>
              <a:rPr lang="en-US" dirty="0" smtClean="0"/>
              <a:t>TOGAF – The Open group architecture framework</a:t>
            </a:r>
          </a:p>
          <a:p>
            <a:pPr marL="609600" indent="-609600"/>
            <a:r>
              <a:rPr lang="en-US" dirty="0" smtClean="0"/>
              <a:t>DODAF – Department of defense architecture framework </a:t>
            </a:r>
          </a:p>
          <a:p>
            <a:pPr marL="609600" indent="-609600"/>
            <a:r>
              <a:rPr lang="en-US" dirty="0" smtClean="0"/>
              <a:t>MODAF – Ministry of defense architecture framework</a:t>
            </a:r>
          </a:p>
          <a:p>
            <a:pPr marL="609600" indent="-609600"/>
            <a:r>
              <a:rPr lang="en-US" dirty="0" smtClean="0"/>
              <a:t>FEAF – Federal enterprise architecture framework</a:t>
            </a:r>
          </a:p>
          <a:p>
            <a:pPr marL="609600" indent="-609600"/>
            <a:endParaRPr lang="en-US" dirty="0" smtClean="0"/>
          </a:p>
          <a:p>
            <a:pPr marL="609600" indent="-609600"/>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http://www.zifa.com/images/framework.jpg"/>
          <p:cNvPicPr>
            <a:picLocks noChangeAspect="1" noChangeArrowheads="1"/>
          </p:cNvPicPr>
          <p:nvPr/>
        </p:nvPicPr>
        <p:blipFill>
          <a:blip r:embed="rId3"/>
          <a:srcRect/>
          <a:stretch>
            <a:fillRect/>
          </a:stretch>
        </p:blipFill>
        <p:spPr bwMode="auto">
          <a:xfrm>
            <a:off x="914400" y="762000"/>
            <a:ext cx="7462073" cy="5715000"/>
          </a:xfrm>
          <a:prstGeom prst="rect">
            <a:avLst/>
          </a:prstGeom>
          <a:noFill/>
        </p:spPr>
      </p:pic>
      <p:sp>
        <p:nvSpPr>
          <p:cNvPr id="6" name="Rectangle 2"/>
          <p:cNvSpPr txBox="1">
            <a:spLocks noChangeArrowheads="1"/>
          </p:cNvSpPr>
          <p:nvPr/>
        </p:nvSpPr>
        <p:spPr bwMode="auto">
          <a:xfrm>
            <a:off x="304800" y="0"/>
            <a:ext cx="8372475" cy="646973"/>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spAutoFit/>
          </a:bodyPr>
          <a:lstStyle/>
          <a:p>
            <a:pPr algn="l" rtl="0" fontAlgn="base">
              <a:lnSpc>
                <a:spcPct val="90000"/>
              </a:lnSpc>
              <a:spcBef>
                <a:spcPct val="0"/>
              </a:spcBef>
              <a:spcAft>
                <a:spcPct val="0"/>
              </a:spcAft>
              <a:defRPr/>
            </a:pPr>
            <a:r>
              <a:rPr lang="en-US" sz="4000" b="1" dirty="0" err="1">
                <a:solidFill>
                  <a:srgbClr val="FCB72C"/>
                </a:solidFill>
                <a:effectLst>
                  <a:outerShdw blurRad="38100" dist="38100" dir="2700000" algn="tl">
                    <a:srgbClr val="000000"/>
                  </a:outerShdw>
                </a:effectLst>
                <a:latin typeface="Arial"/>
                <a:ea typeface="+mn-ea"/>
                <a:cs typeface="+mn-cs"/>
              </a:rPr>
              <a:t>Zachman</a:t>
            </a:r>
            <a:r>
              <a:rPr lang="en-US" sz="4000" b="1" dirty="0">
                <a:solidFill>
                  <a:srgbClr val="FCB72C"/>
                </a:solidFill>
                <a:effectLst>
                  <a:outerShdw blurRad="38100" dist="38100" dir="2700000" algn="tl">
                    <a:srgbClr val="000000"/>
                  </a:outerShdw>
                </a:effectLst>
                <a:latin typeface="Arial"/>
                <a:ea typeface="+mn-ea"/>
                <a:cs typeface="+mn-cs"/>
              </a:rPr>
              <a:t> framework</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5186" name="Rectangle 2"/>
          <p:cNvSpPr>
            <a:spLocks noGrp="1" noChangeArrowheads="1"/>
          </p:cNvSpPr>
          <p:nvPr>
            <p:ph type="title"/>
          </p:nvPr>
        </p:nvSpPr>
        <p:spPr>
          <a:xfrm>
            <a:off x="685800" y="0"/>
            <a:ext cx="8220075" cy="646973"/>
          </a:xfrm>
        </p:spPr>
        <p:txBody>
          <a:bodyPr/>
          <a:lstStyle/>
          <a:p>
            <a:r>
              <a:rPr lang="en-US" sz="4000" dirty="0" smtClean="0"/>
              <a:t>TOGAF (ADM)</a:t>
            </a:r>
            <a:endParaRPr lang="en-US" sz="4000" dirty="0"/>
          </a:p>
        </p:txBody>
      </p:sp>
      <p:pic>
        <p:nvPicPr>
          <p:cNvPr id="41986" name="Picture 2" descr="http://www.opengroup.org/architecture/togaf8-doc/arch/Figures/adm.gif">
            <a:hlinkClick r:id="rId3"/>
          </p:cNvPr>
          <p:cNvPicPr>
            <a:picLocks noChangeAspect="1" noChangeArrowheads="1"/>
          </p:cNvPicPr>
          <p:nvPr/>
        </p:nvPicPr>
        <p:blipFill>
          <a:blip r:embed="rId4"/>
          <a:srcRect/>
          <a:stretch>
            <a:fillRect/>
          </a:stretch>
        </p:blipFill>
        <p:spPr bwMode="auto">
          <a:xfrm>
            <a:off x="1447800" y="762000"/>
            <a:ext cx="6319850" cy="5726850"/>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5186" name="Rectangle 2"/>
          <p:cNvSpPr>
            <a:spLocks noGrp="1" noChangeArrowheads="1"/>
          </p:cNvSpPr>
          <p:nvPr>
            <p:ph type="title"/>
          </p:nvPr>
        </p:nvSpPr>
        <p:spPr>
          <a:xfrm>
            <a:off x="381000" y="0"/>
            <a:ext cx="8372475" cy="646973"/>
          </a:xfrm>
        </p:spPr>
        <p:txBody>
          <a:bodyPr/>
          <a:lstStyle/>
          <a:p>
            <a:r>
              <a:rPr lang="en-US" sz="4000" dirty="0" smtClean="0"/>
              <a:t>Frameworks de </a:t>
            </a:r>
            <a:r>
              <a:rPr lang="en-US" sz="4000" dirty="0" err="1" smtClean="0"/>
              <a:t>Arquitectura</a:t>
            </a:r>
            <a:endParaRPr lang="en-US" sz="4000" dirty="0"/>
          </a:p>
        </p:txBody>
      </p:sp>
      <p:sp>
        <p:nvSpPr>
          <p:cNvPr id="1885187" name="Rectangle 3"/>
          <p:cNvSpPr>
            <a:spLocks noGrp="1" noChangeArrowheads="1"/>
          </p:cNvSpPr>
          <p:nvPr>
            <p:ph type="body" idx="1"/>
          </p:nvPr>
        </p:nvSpPr>
        <p:spPr>
          <a:xfrm>
            <a:off x="304800" y="914400"/>
            <a:ext cx="8534400" cy="7036414"/>
          </a:xfrm>
        </p:spPr>
        <p:txBody>
          <a:bodyPr/>
          <a:lstStyle/>
          <a:p>
            <a:pPr marL="609600" indent="-609600"/>
            <a:r>
              <a:rPr lang="en-US" dirty="0" smtClean="0"/>
              <a:t>DODAF </a:t>
            </a:r>
          </a:p>
          <a:p>
            <a:pPr marL="1081088" lvl="1" indent="-609600"/>
            <a:r>
              <a:rPr lang="en-US" dirty="0" smtClean="0"/>
              <a:t>Vista Total (AV)</a:t>
            </a:r>
          </a:p>
          <a:p>
            <a:pPr marL="1081088" lvl="1" indent="-609600"/>
            <a:r>
              <a:rPr lang="en-US" dirty="0" smtClean="0"/>
              <a:t>Vista </a:t>
            </a:r>
            <a:r>
              <a:rPr lang="en-US" dirty="0" err="1" smtClean="0"/>
              <a:t>Operacional</a:t>
            </a:r>
            <a:endParaRPr lang="en-US" dirty="0" smtClean="0"/>
          </a:p>
          <a:p>
            <a:pPr marL="1081088" lvl="1" indent="-609600"/>
            <a:r>
              <a:rPr lang="es-VE" dirty="0" smtClean="0"/>
              <a:t>Vista de Sistemas</a:t>
            </a:r>
            <a:endParaRPr lang="en-US" dirty="0" smtClean="0"/>
          </a:p>
          <a:p>
            <a:pPr marL="1081088" lvl="1" indent="-609600"/>
            <a:r>
              <a:rPr lang="en-US" dirty="0" smtClean="0"/>
              <a:t>Vista de </a:t>
            </a:r>
            <a:r>
              <a:rPr lang="en-US" dirty="0" err="1" smtClean="0"/>
              <a:t>Estándares</a:t>
            </a:r>
            <a:r>
              <a:rPr lang="en-US" dirty="0" smtClean="0"/>
              <a:t> </a:t>
            </a:r>
            <a:r>
              <a:rPr lang="en-US" dirty="0" err="1" smtClean="0"/>
              <a:t>Técnicos</a:t>
            </a:r>
            <a:endParaRPr lang="en-US" dirty="0" smtClean="0"/>
          </a:p>
          <a:p>
            <a:pPr marL="609600" indent="-609600"/>
            <a:r>
              <a:rPr lang="en-US" dirty="0" smtClean="0"/>
              <a:t>MODAF</a:t>
            </a:r>
          </a:p>
          <a:p>
            <a:pPr marL="1081088" lvl="1" indent="-609600"/>
            <a:r>
              <a:rPr lang="en-US" dirty="0" smtClean="0"/>
              <a:t>Vista </a:t>
            </a:r>
            <a:r>
              <a:rPr lang="en-US" dirty="0" err="1" smtClean="0"/>
              <a:t>Estratégica</a:t>
            </a:r>
            <a:endParaRPr lang="en-US" dirty="0" smtClean="0"/>
          </a:p>
          <a:p>
            <a:pPr marL="1081088" lvl="1" indent="-609600"/>
            <a:r>
              <a:rPr lang="en-US" dirty="0" smtClean="0"/>
              <a:t>Vista de </a:t>
            </a:r>
            <a:r>
              <a:rPr lang="en-US" dirty="0" err="1" smtClean="0"/>
              <a:t>Adquisición</a:t>
            </a:r>
            <a:endParaRPr lang="en-US" dirty="0" smtClean="0"/>
          </a:p>
          <a:p>
            <a:pPr marL="609600" indent="-609600"/>
            <a:r>
              <a:rPr lang="en-US" dirty="0" smtClean="0"/>
              <a:t>FEAF</a:t>
            </a:r>
          </a:p>
          <a:p>
            <a:pPr marL="1081088" lvl="1" indent="-609600"/>
            <a:r>
              <a:rPr lang="en-US" dirty="0" smtClean="0"/>
              <a:t>Framework </a:t>
            </a:r>
            <a:r>
              <a:rPr lang="en-US" dirty="0" err="1" smtClean="0"/>
              <a:t>basado</a:t>
            </a:r>
            <a:r>
              <a:rPr lang="en-US" dirty="0" smtClean="0"/>
              <a:t> en el </a:t>
            </a:r>
            <a:r>
              <a:rPr lang="en-US" dirty="0" err="1" smtClean="0"/>
              <a:t>negocio</a:t>
            </a:r>
            <a:endParaRPr lang="en-US" dirty="0" smtClean="0"/>
          </a:p>
          <a:p>
            <a:pPr marL="1081088" lvl="1" indent="-609600"/>
            <a:r>
              <a:rPr lang="en-US" dirty="0" err="1" smtClean="0"/>
              <a:t>Enfocado</a:t>
            </a:r>
            <a:r>
              <a:rPr lang="en-US" dirty="0" smtClean="0"/>
              <a:t> en </a:t>
            </a:r>
            <a:r>
              <a:rPr lang="en-US" dirty="0" err="1" smtClean="0"/>
              <a:t>mejorar</a:t>
            </a:r>
            <a:r>
              <a:rPr lang="en-US" dirty="0" smtClean="0"/>
              <a:t> la </a:t>
            </a:r>
            <a:r>
              <a:rPr lang="en-US" dirty="0" err="1" smtClean="0"/>
              <a:t>gobernabilidad</a:t>
            </a:r>
            <a:endParaRPr lang="en-US" dirty="0" smtClean="0"/>
          </a:p>
          <a:p>
            <a:pPr marL="609600" indent="-609600"/>
            <a:endParaRPr lang="en-US" dirty="0" smtClean="0"/>
          </a:p>
          <a:p>
            <a:pPr marL="609600" indent="-609600"/>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5186" name="Rectangle 2"/>
          <p:cNvSpPr>
            <a:spLocks noGrp="1" noChangeArrowheads="1"/>
          </p:cNvSpPr>
          <p:nvPr>
            <p:ph type="title"/>
          </p:nvPr>
        </p:nvSpPr>
        <p:spPr>
          <a:xfrm>
            <a:off x="381000" y="304800"/>
            <a:ext cx="8372475" cy="757773"/>
          </a:xfrm>
        </p:spPr>
        <p:txBody>
          <a:bodyPr/>
          <a:lstStyle/>
          <a:p>
            <a:r>
              <a:rPr lang="en-US" dirty="0" err="1" smtClean="0"/>
              <a:t>Patrones</a:t>
            </a:r>
            <a:r>
              <a:rPr lang="en-US" dirty="0" smtClean="0"/>
              <a:t> y </a:t>
            </a:r>
            <a:r>
              <a:rPr lang="en-US" dirty="0" err="1" smtClean="0"/>
              <a:t>Prácticas</a:t>
            </a:r>
            <a:endParaRPr lang="en-US" dirty="0"/>
          </a:p>
        </p:txBody>
      </p:sp>
      <p:sp>
        <p:nvSpPr>
          <p:cNvPr id="1885187" name="Rectangle 3"/>
          <p:cNvSpPr>
            <a:spLocks noGrp="1" noChangeArrowheads="1"/>
          </p:cNvSpPr>
          <p:nvPr>
            <p:ph type="body" idx="1"/>
          </p:nvPr>
        </p:nvSpPr>
        <p:spPr>
          <a:xfrm>
            <a:off x="304800" y="1219200"/>
            <a:ext cx="8534400" cy="5596020"/>
          </a:xfrm>
        </p:spPr>
        <p:txBody>
          <a:bodyPr/>
          <a:lstStyle/>
          <a:p>
            <a:pPr marL="609600" indent="-609600"/>
            <a:r>
              <a:rPr lang="en-US" dirty="0" err="1" smtClean="0"/>
              <a:t>Patrones</a:t>
            </a:r>
            <a:r>
              <a:rPr lang="en-US" dirty="0" smtClean="0"/>
              <a:t> de la </a:t>
            </a:r>
            <a:r>
              <a:rPr lang="en-US" dirty="0" err="1" smtClean="0"/>
              <a:t>banda</a:t>
            </a:r>
            <a:r>
              <a:rPr lang="en-US" dirty="0" smtClean="0"/>
              <a:t> de los 4 (</a:t>
            </a:r>
            <a:r>
              <a:rPr lang="en-US" dirty="0" err="1" smtClean="0"/>
              <a:t>GoF</a:t>
            </a:r>
            <a:r>
              <a:rPr lang="en-US" dirty="0" smtClean="0"/>
              <a:t>)</a:t>
            </a:r>
          </a:p>
          <a:p>
            <a:pPr marL="1081088" lvl="1" indent="-609600"/>
            <a:r>
              <a:rPr lang="en-CA" dirty="0" smtClean="0"/>
              <a:t>Erich Gamma, Richard Helm, Ralph Johnson, y John </a:t>
            </a:r>
            <a:r>
              <a:rPr lang="en-CA" dirty="0" err="1" smtClean="0"/>
              <a:t>Vlissides</a:t>
            </a:r>
            <a:r>
              <a:rPr lang="en-CA" dirty="0" smtClean="0"/>
              <a:t>.</a:t>
            </a:r>
          </a:p>
          <a:p>
            <a:pPr marL="1081088" lvl="1" indent="-609600"/>
            <a:r>
              <a:rPr lang="en-CA" dirty="0" smtClean="0"/>
              <a:t>Base </a:t>
            </a:r>
            <a:r>
              <a:rPr lang="en-CA" dirty="0" err="1" smtClean="0"/>
              <a:t>para</a:t>
            </a:r>
            <a:r>
              <a:rPr lang="en-CA" dirty="0" smtClean="0"/>
              <a:t> los </a:t>
            </a:r>
            <a:r>
              <a:rPr lang="en-CA" dirty="0" err="1" smtClean="0"/>
              <a:t>patrones</a:t>
            </a:r>
            <a:r>
              <a:rPr lang="en-CA" dirty="0" smtClean="0"/>
              <a:t> </a:t>
            </a:r>
            <a:r>
              <a:rPr lang="en-CA" dirty="0" err="1" smtClean="0"/>
              <a:t>derivados</a:t>
            </a:r>
            <a:r>
              <a:rPr lang="en-CA" dirty="0" smtClean="0"/>
              <a:t> </a:t>
            </a:r>
            <a:r>
              <a:rPr lang="en-CA" dirty="0" err="1" smtClean="0"/>
              <a:t>específicos</a:t>
            </a:r>
            <a:r>
              <a:rPr lang="en-CA" dirty="0" smtClean="0"/>
              <a:t> de </a:t>
            </a:r>
            <a:r>
              <a:rPr lang="en-CA" dirty="0" err="1" smtClean="0"/>
              <a:t>plataforma</a:t>
            </a:r>
            <a:endParaRPr lang="en-CA" dirty="0" smtClean="0"/>
          </a:p>
          <a:p>
            <a:pPr marL="609600" indent="-609600"/>
            <a:r>
              <a:rPr lang="en-CA" dirty="0" smtClean="0"/>
              <a:t>Anti-</a:t>
            </a:r>
            <a:r>
              <a:rPr lang="en-CA" dirty="0" err="1" smtClean="0"/>
              <a:t>patrones</a:t>
            </a:r>
            <a:endParaRPr lang="en-CA" dirty="0" smtClean="0"/>
          </a:p>
          <a:p>
            <a:pPr marL="609600" indent="-609600"/>
            <a:r>
              <a:rPr lang="en-CA" dirty="0" err="1" smtClean="0"/>
              <a:t>Mejores</a:t>
            </a:r>
            <a:r>
              <a:rPr lang="en-CA" dirty="0" smtClean="0"/>
              <a:t> </a:t>
            </a:r>
            <a:r>
              <a:rPr lang="en-CA" dirty="0" err="1" smtClean="0"/>
              <a:t>Prácticas</a:t>
            </a:r>
            <a:endParaRPr lang="en-CA" dirty="0" smtClean="0"/>
          </a:p>
          <a:p>
            <a:pPr marL="1081088" lvl="1" indent="-609600"/>
            <a:r>
              <a:rPr lang="en-CA" dirty="0" smtClean="0"/>
              <a:t> </a:t>
            </a:r>
            <a:r>
              <a:rPr lang="en-CA" dirty="0" err="1" smtClean="0"/>
              <a:t>Aplicaciones</a:t>
            </a:r>
            <a:endParaRPr lang="en-CA" dirty="0" smtClean="0"/>
          </a:p>
          <a:p>
            <a:pPr marL="1081088" lvl="1" indent="-609600"/>
            <a:r>
              <a:rPr lang="en-CA" dirty="0" err="1" smtClean="0"/>
              <a:t>Configuraciones</a:t>
            </a:r>
            <a:endParaRPr lang="en-CA" dirty="0" smtClean="0"/>
          </a:p>
          <a:p>
            <a:pPr marL="1081088" lvl="1" indent="-609600"/>
            <a:r>
              <a:rPr lang="en-CA" dirty="0" err="1" smtClean="0"/>
              <a:t>Gobernabilidad</a:t>
            </a:r>
            <a:endParaRPr lang="en-CA" dirty="0" smtClean="0"/>
          </a:p>
          <a:p>
            <a:pPr marL="1081088" lvl="1" indent="-609600"/>
            <a:r>
              <a:rPr lang="en-CA" dirty="0" err="1" smtClean="0"/>
              <a:t>Otros</a:t>
            </a:r>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ChangeArrowheads="1"/>
          </p:cNvSpPr>
          <p:nvPr>
            <p:ph type="title"/>
          </p:nvPr>
        </p:nvSpPr>
        <p:spPr>
          <a:xfrm>
            <a:off x="382588" y="228600"/>
            <a:ext cx="8380412" cy="646973"/>
          </a:xfrm>
        </p:spPr>
        <p:txBody>
          <a:bodyPr/>
          <a:lstStyle/>
          <a:p>
            <a:r>
              <a:rPr lang="es-MX" sz="4000" smtClean="0"/>
              <a:t>Desafios de la Governabilidad</a:t>
            </a:r>
            <a:endParaRPr lang="es-MX" sz="1800">
              <a:solidFill>
                <a:schemeClr val="accent1"/>
              </a:solidFill>
              <a:latin typeface="Segoe" pitchFamily="34" charset="0"/>
            </a:endParaRPr>
          </a:p>
        </p:txBody>
      </p:sp>
      <p:sp>
        <p:nvSpPr>
          <p:cNvPr id="743427" name="Rectangle 3"/>
          <p:cNvSpPr>
            <a:spLocks noGrp="1" noChangeArrowheads="1"/>
          </p:cNvSpPr>
          <p:nvPr>
            <p:ph type="body" idx="1"/>
          </p:nvPr>
        </p:nvSpPr>
        <p:spPr>
          <a:xfrm>
            <a:off x="323850" y="1295400"/>
            <a:ext cx="8380413" cy="5263621"/>
          </a:xfrm>
        </p:spPr>
        <p:txBody>
          <a:bodyPr/>
          <a:lstStyle/>
          <a:p>
            <a:pPr marL="609600" lvl="0" indent="-609600">
              <a:buClr>
                <a:srgbClr val="FCB72C"/>
              </a:buClr>
            </a:pPr>
            <a:r>
              <a:rPr lang="es-MX" sz="2800" dirty="0" smtClean="0">
                <a:solidFill>
                  <a:srgbClr val="FFFFFF"/>
                </a:solidFill>
              </a:rPr>
              <a:t>Los Arquitectos son percibidos como ”</a:t>
            </a:r>
            <a:r>
              <a:rPr lang="es-MX" sz="2800" dirty="0" err="1" smtClean="0">
                <a:solidFill>
                  <a:srgbClr val="FFFFFF"/>
                </a:solidFill>
              </a:rPr>
              <a:t>project-killers</a:t>
            </a:r>
            <a:r>
              <a:rPr lang="es-MX" sz="2800" dirty="0" smtClean="0">
                <a:solidFill>
                  <a:srgbClr val="FFFFFF"/>
                </a:solidFill>
              </a:rPr>
              <a:t>”</a:t>
            </a:r>
          </a:p>
          <a:p>
            <a:pPr marL="609600" indent="-609600">
              <a:buClr>
                <a:srgbClr val="FCB72C"/>
              </a:buClr>
            </a:pPr>
            <a:r>
              <a:rPr lang="es-MX" sz="2800" dirty="0" smtClean="0"/>
              <a:t>Muchas partes del negocio son motivadas por consideraciones tácticas</a:t>
            </a:r>
          </a:p>
          <a:p>
            <a:pPr marL="609600" indent="-609600">
              <a:buClr>
                <a:srgbClr val="FCB72C"/>
              </a:buClr>
            </a:pPr>
            <a:r>
              <a:rPr lang="es-MX" sz="2800" dirty="0" smtClean="0"/>
              <a:t>Lo que es bueno para la organización no necesariamente puede ser bueno para el individuo o el proyecto</a:t>
            </a:r>
          </a:p>
          <a:p>
            <a:r>
              <a:rPr lang="es-MX" sz="2800" dirty="0" smtClean="0"/>
              <a:t>No hay consecuencias para el incumplimiento</a:t>
            </a:r>
          </a:p>
          <a:p>
            <a:pPr marL="609600" lvl="0" indent="-609600">
              <a:buClr>
                <a:srgbClr val="FCB72C"/>
              </a:buClr>
            </a:pPr>
            <a:r>
              <a:rPr lang="es-MX" sz="2800" dirty="0" smtClean="0">
                <a:solidFill>
                  <a:srgbClr val="FFFFFF"/>
                </a:solidFill>
              </a:rPr>
              <a:t>A los tomadores de decisiones clave les es difícil decidir entre diferentes puntos de vista.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43427">
                                            <p:txEl>
                                              <p:pRg st="0" end="0"/>
                                            </p:txEl>
                                          </p:spTgt>
                                        </p:tgtEl>
                                        <p:attrNameLst>
                                          <p:attrName>style.visibility</p:attrName>
                                        </p:attrNameLst>
                                      </p:cBhvr>
                                      <p:to>
                                        <p:strVal val="visible"/>
                                      </p:to>
                                    </p:set>
                                    <p:animEffect transition="in" filter="box(in)">
                                      <p:cBhvr>
                                        <p:cTn id="7" dur="500"/>
                                        <p:tgtEl>
                                          <p:spTgt spid="7434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43427">
                                            <p:txEl>
                                              <p:pRg st="1" end="1"/>
                                            </p:txEl>
                                          </p:spTgt>
                                        </p:tgtEl>
                                        <p:attrNameLst>
                                          <p:attrName>style.visibility</p:attrName>
                                        </p:attrNameLst>
                                      </p:cBhvr>
                                      <p:to>
                                        <p:strVal val="visible"/>
                                      </p:to>
                                    </p:set>
                                    <p:animEffect transition="in" filter="box(in)">
                                      <p:cBhvr>
                                        <p:cTn id="12" dur="500"/>
                                        <p:tgtEl>
                                          <p:spTgt spid="7434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43427">
                                            <p:txEl>
                                              <p:pRg st="2" end="2"/>
                                            </p:txEl>
                                          </p:spTgt>
                                        </p:tgtEl>
                                        <p:attrNameLst>
                                          <p:attrName>style.visibility</p:attrName>
                                        </p:attrNameLst>
                                      </p:cBhvr>
                                      <p:to>
                                        <p:strVal val="visible"/>
                                      </p:to>
                                    </p:set>
                                    <p:animEffect transition="in" filter="box(in)">
                                      <p:cBhvr>
                                        <p:cTn id="17" dur="500"/>
                                        <p:tgtEl>
                                          <p:spTgt spid="7434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743427">
                                            <p:txEl>
                                              <p:pRg st="3" end="3"/>
                                            </p:txEl>
                                          </p:spTgt>
                                        </p:tgtEl>
                                        <p:attrNameLst>
                                          <p:attrName>style.visibility</p:attrName>
                                        </p:attrNameLst>
                                      </p:cBhvr>
                                      <p:to>
                                        <p:strVal val="visible"/>
                                      </p:to>
                                    </p:set>
                                    <p:animEffect transition="in" filter="box(in)">
                                      <p:cBhvr>
                                        <p:cTn id="22" dur="500"/>
                                        <p:tgtEl>
                                          <p:spTgt spid="7434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743427">
                                            <p:txEl>
                                              <p:pRg st="4" end="4"/>
                                            </p:txEl>
                                          </p:spTgt>
                                        </p:tgtEl>
                                        <p:attrNameLst>
                                          <p:attrName>style.visibility</p:attrName>
                                        </p:attrNameLst>
                                      </p:cBhvr>
                                      <p:to>
                                        <p:strVal val="visible"/>
                                      </p:to>
                                    </p:set>
                                    <p:animEffect transition="in" filter="box(in)">
                                      <p:cBhvr>
                                        <p:cTn id="27" dur="500"/>
                                        <p:tgtEl>
                                          <p:spTgt spid="7434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ChangeArrowheads="1"/>
          </p:cNvSpPr>
          <p:nvPr>
            <p:ph type="title"/>
          </p:nvPr>
        </p:nvSpPr>
        <p:spPr>
          <a:xfrm>
            <a:off x="382588" y="228600"/>
            <a:ext cx="8380412" cy="1200971"/>
          </a:xfrm>
        </p:spPr>
        <p:txBody>
          <a:bodyPr/>
          <a:lstStyle/>
          <a:p>
            <a:r>
              <a:rPr lang="en-US" sz="4000" dirty="0" err="1" smtClean="0"/>
              <a:t>Estrategias</a:t>
            </a:r>
            <a:r>
              <a:rPr lang="en-US" sz="4000" dirty="0" smtClean="0"/>
              <a:t> de </a:t>
            </a:r>
            <a:r>
              <a:rPr lang="en-US" sz="4000" dirty="0" err="1" smtClean="0"/>
              <a:t>solución</a:t>
            </a:r>
            <a:r>
              <a:rPr lang="en-US" sz="4000" dirty="0" smtClean="0"/>
              <a:t> </a:t>
            </a:r>
            <a:r>
              <a:rPr lang="en-US" sz="4000" dirty="0" err="1" smtClean="0"/>
              <a:t>para</a:t>
            </a:r>
            <a:r>
              <a:rPr lang="en-US" sz="4000" dirty="0" smtClean="0"/>
              <a:t> la </a:t>
            </a:r>
            <a:r>
              <a:rPr lang="en-US" sz="4000" dirty="0" err="1" smtClean="0"/>
              <a:t>Governabilidad</a:t>
            </a:r>
            <a:endParaRPr lang="en-US" sz="1800" dirty="0">
              <a:solidFill>
                <a:schemeClr val="accent1"/>
              </a:solidFill>
              <a:latin typeface="Segoe" pitchFamily="34" charset="0"/>
            </a:endParaRPr>
          </a:p>
        </p:txBody>
      </p:sp>
      <p:sp>
        <p:nvSpPr>
          <p:cNvPr id="743427" name="Rectangle 3"/>
          <p:cNvSpPr>
            <a:spLocks noGrp="1" noChangeArrowheads="1"/>
          </p:cNvSpPr>
          <p:nvPr>
            <p:ph type="body" idx="1"/>
          </p:nvPr>
        </p:nvSpPr>
        <p:spPr>
          <a:xfrm>
            <a:off x="323850" y="1810703"/>
            <a:ext cx="8380413" cy="3527762"/>
          </a:xfrm>
        </p:spPr>
        <p:txBody>
          <a:bodyPr/>
          <a:lstStyle/>
          <a:p>
            <a:pPr lvl="0">
              <a:buClr>
                <a:srgbClr val="FCB72C"/>
              </a:buClr>
            </a:pPr>
            <a:r>
              <a:rPr lang="es-MX" sz="2800" dirty="0" smtClean="0">
                <a:solidFill>
                  <a:srgbClr val="FFFFFF"/>
                </a:solidFill>
              </a:rPr>
              <a:t>Comunicar, comunicar, comunicar, </a:t>
            </a:r>
          </a:p>
          <a:p>
            <a:r>
              <a:rPr lang="es-MX" sz="2800" dirty="0" smtClean="0"/>
              <a:t>Incentivos y aseguramiento de la aplicación</a:t>
            </a:r>
          </a:p>
          <a:p>
            <a:pPr lvl="0">
              <a:buClr>
                <a:srgbClr val="FCB72C"/>
              </a:buClr>
            </a:pPr>
            <a:r>
              <a:rPr lang="es-MX" sz="2800" dirty="0" smtClean="0">
                <a:solidFill>
                  <a:srgbClr val="FFFFFF"/>
                </a:solidFill>
              </a:rPr>
              <a:t>Ayudar a otros a tomar decisiones informadas</a:t>
            </a:r>
          </a:p>
          <a:p>
            <a:pPr lvl="0">
              <a:buClr>
                <a:srgbClr val="FCB72C"/>
              </a:buClr>
            </a:pPr>
            <a:r>
              <a:rPr lang="es-MX" sz="2800" dirty="0" smtClean="0">
                <a:solidFill>
                  <a:srgbClr val="FFFFFF"/>
                </a:solidFill>
              </a:rPr>
              <a:t>Proporcionar valor en todos los niveles</a:t>
            </a:r>
          </a:p>
          <a:p>
            <a:pPr lvl="0">
              <a:buClr>
                <a:srgbClr val="FCB72C"/>
              </a:buClr>
            </a:pPr>
            <a:r>
              <a:rPr lang="en-US" sz="2800" dirty="0" smtClean="0">
                <a:solidFill>
                  <a:srgbClr val="FFFFFF"/>
                </a:solidFill>
              </a:rPr>
              <a:t>Tops-down AND bottoms-up</a:t>
            </a:r>
          </a:p>
          <a:p>
            <a:r>
              <a:rPr lang="es-MX" sz="2800" dirty="0" smtClean="0"/>
              <a:t>Pragmático y realista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43427">
                                            <p:txEl>
                                              <p:pRg st="0" end="0"/>
                                            </p:txEl>
                                          </p:spTgt>
                                        </p:tgtEl>
                                        <p:attrNameLst>
                                          <p:attrName>style.visibility</p:attrName>
                                        </p:attrNameLst>
                                      </p:cBhvr>
                                      <p:to>
                                        <p:strVal val="visible"/>
                                      </p:to>
                                    </p:set>
                                    <p:animEffect transition="in" filter="box(in)">
                                      <p:cBhvr>
                                        <p:cTn id="7" dur="500"/>
                                        <p:tgtEl>
                                          <p:spTgt spid="7434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43427">
                                            <p:txEl>
                                              <p:pRg st="1" end="1"/>
                                            </p:txEl>
                                          </p:spTgt>
                                        </p:tgtEl>
                                        <p:attrNameLst>
                                          <p:attrName>style.visibility</p:attrName>
                                        </p:attrNameLst>
                                      </p:cBhvr>
                                      <p:to>
                                        <p:strVal val="visible"/>
                                      </p:to>
                                    </p:set>
                                    <p:animEffect transition="in" filter="box(in)">
                                      <p:cBhvr>
                                        <p:cTn id="12" dur="500"/>
                                        <p:tgtEl>
                                          <p:spTgt spid="7434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43427">
                                            <p:txEl>
                                              <p:pRg st="2" end="2"/>
                                            </p:txEl>
                                          </p:spTgt>
                                        </p:tgtEl>
                                        <p:attrNameLst>
                                          <p:attrName>style.visibility</p:attrName>
                                        </p:attrNameLst>
                                      </p:cBhvr>
                                      <p:to>
                                        <p:strVal val="visible"/>
                                      </p:to>
                                    </p:set>
                                    <p:animEffect transition="in" filter="box(in)">
                                      <p:cBhvr>
                                        <p:cTn id="17" dur="500"/>
                                        <p:tgtEl>
                                          <p:spTgt spid="7434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743427">
                                            <p:txEl>
                                              <p:pRg st="3" end="3"/>
                                            </p:txEl>
                                          </p:spTgt>
                                        </p:tgtEl>
                                        <p:attrNameLst>
                                          <p:attrName>style.visibility</p:attrName>
                                        </p:attrNameLst>
                                      </p:cBhvr>
                                      <p:to>
                                        <p:strVal val="visible"/>
                                      </p:to>
                                    </p:set>
                                    <p:animEffect transition="in" filter="box(in)">
                                      <p:cBhvr>
                                        <p:cTn id="22" dur="500"/>
                                        <p:tgtEl>
                                          <p:spTgt spid="7434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743427">
                                            <p:txEl>
                                              <p:pRg st="4" end="4"/>
                                            </p:txEl>
                                          </p:spTgt>
                                        </p:tgtEl>
                                        <p:attrNameLst>
                                          <p:attrName>style.visibility</p:attrName>
                                        </p:attrNameLst>
                                      </p:cBhvr>
                                      <p:to>
                                        <p:strVal val="visible"/>
                                      </p:to>
                                    </p:set>
                                    <p:animEffect transition="in" filter="box(in)">
                                      <p:cBhvr>
                                        <p:cTn id="27" dur="500"/>
                                        <p:tgtEl>
                                          <p:spTgt spid="7434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743427">
                                            <p:txEl>
                                              <p:pRg st="5" end="5"/>
                                            </p:txEl>
                                          </p:spTgt>
                                        </p:tgtEl>
                                        <p:attrNameLst>
                                          <p:attrName>style.visibility</p:attrName>
                                        </p:attrNameLst>
                                      </p:cBhvr>
                                      <p:to>
                                        <p:strVal val="visible"/>
                                      </p:to>
                                    </p:set>
                                    <p:animEffect transition="in" filter="box(in)">
                                      <p:cBhvr>
                                        <p:cTn id="32" dur="500"/>
                                        <p:tgtEl>
                                          <p:spTgt spid="7434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6" name="Rectangle 2"/>
          <p:cNvSpPr>
            <a:spLocks noGrp="1" noChangeArrowheads="1"/>
          </p:cNvSpPr>
          <p:nvPr>
            <p:ph type="title"/>
          </p:nvPr>
        </p:nvSpPr>
        <p:spPr>
          <a:xfrm>
            <a:off x="382588" y="228600"/>
            <a:ext cx="8380412" cy="646973"/>
          </a:xfrm>
        </p:spPr>
        <p:txBody>
          <a:bodyPr/>
          <a:lstStyle/>
          <a:p>
            <a:r>
              <a:rPr lang="es-MX" sz="4000" dirty="0" smtClean="0">
                <a:latin typeface="Segoe" pitchFamily="34" charset="0"/>
              </a:rPr>
              <a:t>Administrar las Expectativas</a:t>
            </a:r>
            <a:endParaRPr lang="es-MX" sz="1900" dirty="0">
              <a:solidFill>
                <a:schemeClr val="accent1"/>
              </a:solidFill>
              <a:latin typeface="Segoe" pitchFamily="34" charset="0"/>
            </a:endParaRPr>
          </a:p>
        </p:txBody>
      </p:sp>
      <p:sp>
        <p:nvSpPr>
          <p:cNvPr id="753667" name="Rectangle 3"/>
          <p:cNvSpPr>
            <a:spLocks noGrp="1" noChangeArrowheads="1"/>
          </p:cNvSpPr>
          <p:nvPr>
            <p:ph type="body" idx="1"/>
          </p:nvPr>
        </p:nvSpPr>
        <p:spPr>
          <a:xfrm>
            <a:off x="323850" y="1196975"/>
            <a:ext cx="8380413" cy="536173"/>
          </a:xfrm>
        </p:spPr>
        <p:txBody>
          <a:bodyPr/>
          <a:lstStyle/>
          <a:p>
            <a:pPr>
              <a:buNone/>
            </a:pPr>
            <a:r>
              <a:rPr lang="es-MX" dirty="0" smtClean="0">
                <a:latin typeface="Segoe" pitchFamily="34" charset="0"/>
              </a:rPr>
              <a:t>¿Cuánto costará mi nuevo sistema?</a:t>
            </a:r>
            <a:endParaRPr lang="es-MX" dirty="0">
              <a:latin typeface="Segoe" pitchFamily="34" charset="0"/>
            </a:endParaRPr>
          </a:p>
        </p:txBody>
      </p:sp>
      <p:pic>
        <p:nvPicPr>
          <p:cNvPr id="753670" name="Picture 6"/>
          <p:cNvPicPr>
            <a:picLocks noChangeAspect="1" noChangeArrowheads="1"/>
          </p:cNvPicPr>
          <p:nvPr/>
        </p:nvPicPr>
        <p:blipFill>
          <a:blip r:embed="rId3"/>
          <a:srcRect/>
          <a:stretch>
            <a:fillRect/>
          </a:stretch>
        </p:blipFill>
        <p:spPr bwMode="auto">
          <a:xfrm>
            <a:off x="611188" y="1773238"/>
            <a:ext cx="6913562" cy="4216400"/>
          </a:xfrm>
          <a:prstGeom prst="rect">
            <a:avLst/>
          </a:prstGeom>
          <a:noFill/>
        </p:spPr>
      </p:pic>
      <p:pic>
        <p:nvPicPr>
          <p:cNvPr id="753671" name="Picture 7"/>
          <p:cNvPicPr>
            <a:picLocks noChangeAspect="1" noChangeArrowheads="1"/>
          </p:cNvPicPr>
          <p:nvPr/>
        </p:nvPicPr>
        <p:blipFill>
          <a:blip r:embed="rId4"/>
          <a:srcRect/>
          <a:stretch>
            <a:fillRect/>
          </a:stretch>
        </p:blipFill>
        <p:spPr bwMode="auto">
          <a:xfrm>
            <a:off x="323850" y="1773238"/>
            <a:ext cx="8078788" cy="4248150"/>
          </a:xfrm>
          <a:prstGeom prst="rect">
            <a:avLst/>
          </a:prstGeom>
          <a:noFill/>
        </p:spPr>
      </p:pic>
      <p:pic>
        <p:nvPicPr>
          <p:cNvPr id="753675" name="Picture 11" descr="44208486_9239d5db50"/>
          <p:cNvPicPr>
            <a:picLocks noChangeAspect="1" noChangeArrowheads="1"/>
          </p:cNvPicPr>
          <p:nvPr/>
        </p:nvPicPr>
        <p:blipFill>
          <a:blip r:embed="rId5"/>
          <a:srcRect/>
          <a:stretch>
            <a:fillRect/>
          </a:stretch>
        </p:blipFill>
        <p:spPr bwMode="auto">
          <a:xfrm>
            <a:off x="250825" y="1790700"/>
            <a:ext cx="8137525" cy="430212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53670"/>
                                        </p:tgtEl>
                                        <p:attrNameLst>
                                          <p:attrName>style.visibility</p:attrName>
                                        </p:attrNameLst>
                                      </p:cBhvr>
                                      <p:to>
                                        <p:strVal val="visible"/>
                                      </p:to>
                                    </p:set>
                                    <p:animEffect transition="in" filter="blinds(horizontal)">
                                      <p:cBhvr>
                                        <p:cTn id="7" dur="500"/>
                                        <p:tgtEl>
                                          <p:spTgt spid="753670"/>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753671"/>
                                        </p:tgtEl>
                                        <p:attrNameLst>
                                          <p:attrName>style.visibility</p:attrName>
                                        </p:attrNameLst>
                                      </p:cBhvr>
                                      <p:to>
                                        <p:strVal val="visible"/>
                                      </p:to>
                                    </p:set>
                                    <p:anim calcmode="lin" valueType="num">
                                      <p:cBhvr additive="base">
                                        <p:cTn id="12" dur="1000" fill="hold"/>
                                        <p:tgtEl>
                                          <p:spTgt spid="753671"/>
                                        </p:tgtEl>
                                        <p:attrNameLst>
                                          <p:attrName>ppt_x</p:attrName>
                                        </p:attrNameLst>
                                      </p:cBhvr>
                                      <p:tavLst>
                                        <p:tav tm="0">
                                          <p:val>
                                            <p:strVal val="#ppt_x"/>
                                          </p:val>
                                        </p:tav>
                                        <p:tav tm="100000">
                                          <p:val>
                                            <p:strVal val="#ppt_x"/>
                                          </p:val>
                                        </p:tav>
                                      </p:tavLst>
                                    </p:anim>
                                    <p:anim calcmode="lin" valueType="num">
                                      <p:cBhvr additive="base">
                                        <p:cTn id="13" dur="1000" fill="hold"/>
                                        <p:tgtEl>
                                          <p:spTgt spid="75367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753675"/>
                                        </p:tgtEl>
                                        <p:attrNameLst>
                                          <p:attrName>style.visibility</p:attrName>
                                        </p:attrNameLst>
                                      </p:cBhvr>
                                      <p:to>
                                        <p:strVal val="visible"/>
                                      </p:to>
                                    </p:set>
                                    <p:animEffect transition="in" filter="diamond(in)">
                                      <p:cBhvr>
                                        <p:cTn id="18" dur="500"/>
                                        <p:tgtEl>
                                          <p:spTgt spid="753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9" name="Rectangle 3"/>
          <p:cNvSpPr>
            <a:spLocks noGrp="1" noChangeArrowheads="1"/>
          </p:cNvSpPr>
          <p:nvPr>
            <p:ph type="body" idx="1"/>
          </p:nvPr>
        </p:nvSpPr>
        <p:spPr>
          <a:xfrm>
            <a:off x="323850" y="1196975"/>
            <a:ext cx="8820150" cy="5559087"/>
          </a:xfrm>
        </p:spPr>
        <p:txBody>
          <a:bodyPr/>
          <a:lstStyle/>
          <a:p>
            <a:r>
              <a:rPr lang="es-MX" dirty="0" smtClean="0">
                <a:latin typeface="Segoe" pitchFamily="34" charset="0"/>
              </a:rPr>
              <a:t>Involucrarse</a:t>
            </a:r>
            <a:r>
              <a:rPr lang="en-US" dirty="0" smtClean="0">
                <a:latin typeface="Segoe" pitchFamily="34" charset="0"/>
              </a:rPr>
              <a:t> </a:t>
            </a:r>
            <a:r>
              <a:rPr lang="es-MX" dirty="0" smtClean="0"/>
              <a:t>temprano al proceso para fijar expectativas realistas</a:t>
            </a:r>
            <a:endParaRPr lang="en-US" dirty="0" smtClean="0">
              <a:latin typeface="Segoe" pitchFamily="34" charset="0"/>
            </a:endParaRPr>
          </a:p>
          <a:p>
            <a:r>
              <a:rPr lang="es-MX" dirty="0" smtClean="0"/>
              <a:t>Evite dar estimaciones sin el conocimiento del alcance o de la solución.</a:t>
            </a:r>
          </a:p>
          <a:p>
            <a:r>
              <a:rPr lang="es-MX" dirty="0" smtClean="0"/>
              <a:t>Valoración/Estimación paso a paso.</a:t>
            </a:r>
          </a:p>
          <a:p>
            <a:r>
              <a:rPr lang="es-MX" dirty="0" smtClean="0"/>
              <a:t>Eduque a los usuarios sobre las capacidades y las limitaciones de la tecnología.</a:t>
            </a:r>
          </a:p>
          <a:p>
            <a:r>
              <a:rPr lang="es-MX" dirty="0" smtClean="0"/>
              <a:t>Consiga la ayuda ejecutiva para las iniciativas desde un inicio.</a:t>
            </a:r>
            <a:endParaRPr lang="en-US" dirty="0"/>
          </a:p>
        </p:txBody>
      </p:sp>
      <p:sp>
        <p:nvSpPr>
          <p:cNvPr id="6" name="Rectangle 2"/>
          <p:cNvSpPr>
            <a:spLocks noGrp="1" noChangeArrowheads="1"/>
          </p:cNvSpPr>
          <p:nvPr>
            <p:ph type="title"/>
          </p:nvPr>
        </p:nvSpPr>
        <p:spPr>
          <a:xfrm>
            <a:off x="382588" y="228600"/>
            <a:ext cx="8380412" cy="646973"/>
          </a:xfrm>
        </p:spPr>
        <p:txBody>
          <a:bodyPr/>
          <a:lstStyle/>
          <a:p>
            <a:r>
              <a:rPr lang="es-MX" sz="4000" dirty="0" smtClean="0">
                <a:latin typeface="Segoe" pitchFamily="34" charset="0"/>
              </a:rPr>
              <a:t>Administrar las Expectativas</a:t>
            </a:r>
            <a:endParaRPr lang="es-MX" sz="1900" dirty="0">
              <a:solidFill>
                <a:schemeClr val="accent1"/>
              </a:solidFill>
              <a:latin typeface="Segoe"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61859">
                                            <p:txEl>
                                              <p:pRg st="0" end="0"/>
                                            </p:txEl>
                                          </p:spTgt>
                                        </p:tgtEl>
                                        <p:attrNameLst>
                                          <p:attrName>style.visibility</p:attrName>
                                        </p:attrNameLst>
                                      </p:cBhvr>
                                      <p:to>
                                        <p:strVal val="visible"/>
                                      </p:to>
                                    </p:set>
                                    <p:animEffect transition="in" filter="checkerboard(across)">
                                      <p:cBhvr>
                                        <p:cTn id="7" dur="500"/>
                                        <p:tgtEl>
                                          <p:spTgt spid="7618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61859">
                                            <p:txEl>
                                              <p:pRg st="1" end="1"/>
                                            </p:txEl>
                                          </p:spTgt>
                                        </p:tgtEl>
                                        <p:attrNameLst>
                                          <p:attrName>style.visibility</p:attrName>
                                        </p:attrNameLst>
                                      </p:cBhvr>
                                      <p:to>
                                        <p:strVal val="visible"/>
                                      </p:to>
                                    </p:set>
                                    <p:animEffect transition="in" filter="checkerboard(across)">
                                      <p:cBhvr>
                                        <p:cTn id="12" dur="500"/>
                                        <p:tgtEl>
                                          <p:spTgt spid="7618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61859">
                                            <p:txEl>
                                              <p:pRg st="2" end="2"/>
                                            </p:txEl>
                                          </p:spTgt>
                                        </p:tgtEl>
                                        <p:attrNameLst>
                                          <p:attrName>style.visibility</p:attrName>
                                        </p:attrNameLst>
                                      </p:cBhvr>
                                      <p:to>
                                        <p:strVal val="visible"/>
                                      </p:to>
                                    </p:set>
                                    <p:animEffect transition="in" filter="checkerboard(across)">
                                      <p:cBhvr>
                                        <p:cTn id="17" dur="500"/>
                                        <p:tgtEl>
                                          <p:spTgt spid="7618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761859">
                                            <p:txEl>
                                              <p:pRg st="3" end="3"/>
                                            </p:txEl>
                                          </p:spTgt>
                                        </p:tgtEl>
                                        <p:attrNameLst>
                                          <p:attrName>style.visibility</p:attrName>
                                        </p:attrNameLst>
                                      </p:cBhvr>
                                      <p:to>
                                        <p:strVal val="visible"/>
                                      </p:to>
                                    </p:set>
                                    <p:animEffect transition="in" filter="checkerboard(across)">
                                      <p:cBhvr>
                                        <p:cTn id="22" dur="500"/>
                                        <p:tgtEl>
                                          <p:spTgt spid="7618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761859">
                                            <p:txEl>
                                              <p:pRg st="4" end="4"/>
                                            </p:txEl>
                                          </p:spTgt>
                                        </p:tgtEl>
                                        <p:attrNameLst>
                                          <p:attrName>style.visibility</p:attrName>
                                        </p:attrNameLst>
                                      </p:cBhvr>
                                      <p:to>
                                        <p:strVal val="visible"/>
                                      </p:to>
                                    </p:set>
                                    <p:animEffect transition="in" filter="checkerboard(across)">
                                      <p:cBhvr>
                                        <p:cTn id="27" dur="500"/>
                                        <p:tgtEl>
                                          <p:spTgt spid="7618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9282" name="Rectangle 2"/>
          <p:cNvSpPr>
            <a:spLocks noGrp="1" noChangeArrowheads="1"/>
          </p:cNvSpPr>
          <p:nvPr>
            <p:ph type="title"/>
          </p:nvPr>
        </p:nvSpPr>
        <p:spPr>
          <a:xfrm>
            <a:off x="395288" y="0"/>
            <a:ext cx="7772400" cy="757773"/>
          </a:xfrm>
        </p:spPr>
        <p:txBody>
          <a:bodyPr/>
          <a:lstStyle/>
          <a:p>
            <a:r>
              <a:rPr lang="es-CL" dirty="0" smtClean="0"/>
              <a:t>Sobre la serie</a:t>
            </a:r>
            <a:endParaRPr lang="es-CL" dirty="0"/>
          </a:p>
        </p:txBody>
      </p:sp>
      <p:sp>
        <p:nvSpPr>
          <p:cNvPr id="1889283" name="Rectangle 3"/>
          <p:cNvSpPr>
            <a:spLocks noChangeArrowheads="1"/>
          </p:cNvSpPr>
          <p:nvPr/>
        </p:nvSpPr>
        <p:spPr bwMode="auto">
          <a:xfrm>
            <a:off x="611188" y="908050"/>
            <a:ext cx="7489825" cy="915988"/>
          </a:xfrm>
          <a:prstGeom prst="rect">
            <a:avLst/>
          </a:prstGeom>
          <a:noFill/>
          <a:ln w="9525">
            <a:noFill/>
            <a:miter lim="800000"/>
            <a:headEnd/>
            <a:tailEnd/>
          </a:ln>
          <a:effectLst/>
        </p:spPr>
        <p:txBody>
          <a:bodyPr>
            <a:spAutoFit/>
          </a:bodyPr>
          <a:lstStyle/>
          <a:p>
            <a:pPr algn="l" eaLnBrk="1" hangingPunct="1"/>
            <a:endParaRPr lang="en-US" sz="1800" b="0">
              <a:solidFill>
                <a:schemeClr val="bg2"/>
              </a:solidFill>
              <a:latin typeface="Arial" charset="0"/>
            </a:endParaRPr>
          </a:p>
          <a:p>
            <a:pPr algn="l" eaLnBrk="1" hangingPunct="1">
              <a:buFontTx/>
              <a:buChar char="•"/>
            </a:pPr>
            <a:endParaRPr lang="en-US" sz="1800" b="0">
              <a:solidFill>
                <a:schemeClr val="bg2"/>
              </a:solidFill>
              <a:latin typeface="Arial" charset="0"/>
            </a:endParaRPr>
          </a:p>
          <a:p>
            <a:pPr lvl="1" algn="l" eaLnBrk="1" hangingPunct="1"/>
            <a:r>
              <a:rPr lang="en-US" sz="1800" b="0">
                <a:solidFill>
                  <a:schemeClr val="bg2"/>
                </a:solidFill>
                <a:latin typeface="Arial" charset="0"/>
              </a:rPr>
              <a:t>	</a:t>
            </a:r>
          </a:p>
        </p:txBody>
      </p:sp>
      <p:sp>
        <p:nvSpPr>
          <p:cNvPr id="1889284" name="Rectangle 4"/>
          <p:cNvSpPr>
            <a:spLocks noGrp="1" noChangeArrowheads="1"/>
          </p:cNvSpPr>
          <p:nvPr>
            <p:ph type="body" idx="1"/>
          </p:nvPr>
        </p:nvSpPr>
        <p:spPr>
          <a:xfrm>
            <a:off x="468312" y="981075"/>
            <a:ext cx="8294687" cy="4875823"/>
          </a:xfrm>
        </p:spPr>
        <p:txBody>
          <a:bodyPr/>
          <a:lstStyle/>
          <a:p>
            <a:r>
              <a:rPr lang="es-CL" sz="2800" dirty="0" smtClean="0"/>
              <a:t>Por qué organizamos la serie?</a:t>
            </a:r>
          </a:p>
          <a:p>
            <a:r>
              <a:rPr lang="es-CL" sz="2800" dirty="0" smtClean="0"/>
              <a:t>Qué puedes obtener de esta serie?</a:t>
            </a:r>
          </a:p>
          <a:p>
            <a:r>
              <a:rPr lang="es-CL" sz="2800" dirty="0" smtClean="0"/>
              <a:t>Qué NO obtendrás de esta serie?</a:t>
            </a:r>
          </a:p>
          <a:p>
            <a:r>
              <a:rPr lang="en-CA" sz="2800" dirty="0" smtClean="0"/>
              <a:t>Web Casts</a:t>
            </a:r>
          </a:p>
          <a:p>
            <a:pPr lvl="1"/>
            <a:r>
              <a:rPr lang="es-CL" sz="2400" dirty="0" smtClean="0"/>
              <a:t>Arquitectura 101</a:t>
            </a:r>
          </a:p>
          <a:p>
            <a:pPr lvl="1"/>
            <a:r>
              <a:rPr lang="es-ES" sz="2400" dirty="0" smtClean="0"/>
              <a:t>Metodologías y ciclo de vida del Desarrollo de Software</a:t>
            </a:r>
          </a:p>
          <a:p>
            <a:pPr lvl="1"/>
            <a:r>
              <a:rPr lang="es-CL" sz="2400" dirty="0" smtClean="0"/>
              <a:t>Arquitectura Orientada a Servicios </a:t>
            </a:r>
          </a:p>
          <a:p>
            <a:pPr lvl="1"/>
            <a:r>
              <a:rPr lang="es-ES" sz="2400" dirty="0" smtClean="0"/>
              <a:t>La transición al rol de Arquitecto de Software</a:t>
            </a:r>
            <a:endParaRPr lang="en-CA" sz="2400" dirty="0" smtClean="0"/>
          </a:p>
          <a:p>
            <a:pPr lvl="2">
              <a:buNone/>
            </a:pPr>
            <a:endParaRPr lang="en-CA" sz="2000" dirty="0" smtClean="0"/>
          </a:p>
          <a:p>
            <a:pPr lvl="1">
              <a:buFont typeface="Wingdings" pitchFamily="2" charset="2"/>
              <a:buNone/>
            </a:pPr>
            <a:endParaRPr lang="en-US"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Rectangle 2"/>
          <p:cNvSpPr>
            <a:spLocks noGrp="1" noChangeArrowheads="1"/>
          </p:cNvSpPr>
          <p:nvPr>
            <p:ph type="title"/>
          </p:nvPr>
        </p:nvSpPr>
        <p:spPr>
          <a:xfrm>
            <a:off x="382588" y="228600"/>
            <a:ext cx="8380412" cy="646973"/>
          </a:xfrm>
        </p:spPr>
        <p:txBody>
          <a:bodyPr/>
          <a:lstStyle/>
          <a:p>
            <a:r>
              <a:rPr lang="es-MX" sz="4000" dirty="0" smtClean="0">
                <a:latin typeface="Segoe" pitchFamily="34" charset="0"/>
              </a:rPr>
              <a:t>Obtención de Requerimientos</a:t>
            </a:r>
            <a:endParaRPr lang="es-MX" sz="1900" dirty="0">
              <a:solidFill>
                <a:schemeClr val="accent1"/>
              </a:solidFill>
              <a:latin typeface="Segoe" pitchFamily="34" charset="0"/>
            </a:endParaRPr>
          </a:p>
        </p:txBody>
      </p:sp>
      <p:sp>
        <p:nvSpPr>
          <p:cNvPr id="755715" name="Rectangle 3"/>
          <p:cNvSpPr>
            <a:spLocks noGrp="1" noChangeArrowheads="1"/>
          </p:cNvSpPr>
          <p:nvPr>
            <p:ph type="body" idx="1"/>
          </p:nvPr>
        </p:nvSpPr>
        <p:spPr>
          <a:xfrm>
            <a:off x="323850" y="1196975"/>
            <a:ext cx="8591550" cy="6076152"/>
          </a:xfrm>
        </p:spPr>
        <p:txBody>
          <a:bodyPr/>
          <a:lstStyle/>
          <a:p>
            <a:r>
              <a:rPr lang="es-MX" dirty="0" smtClean="0"/>
              <a:t>Asegúrese que los individuos adecuados estén en el papel del analista del negocio:</a:t>
            </a:r>
          </a:p>
          <a:p>
            <a:pPr lvl="1"/>
            <a:r>
              <a:rPr lang="es-MX" dirty="0" smtClean="0"/>
              <a:t>Experiencia del negocio de la vida real.</a:t>
            </a:r>
            <a:endParaRPr lang="en-US" sz="2800" b="1" dirty="0">
              <a:latin typeface="Segoe" pitchFamily="34" charset="0"/>
            </a:endParaRPr>
          </a:p>
          <a:p>
            <a:pPr lvl="1"/>
            <a:r>
              <a:rPr lang="es-MX" dirty="0" smtClean="0">
                <a:latin typeface="Segoe" pitchFamily="34" charset="0"/>
              </a:rPr>
              <a:t>Capacidad de traducir visiones a sistemas tangibles.</a:t>
            </a:r>
          </a:p>
          <a:p>
            <a:pPr lvl="1"/>
            <a:r>
              <a:rPr lang="es-MX" dirty="0" smtClean="0">
                <a:latin typeface="Segoe" pitchFamily="34" charset="0"/>
              </a:rPr>
              <a:t>Una cierta comprensión de la tecnología y de sus limitaciones.</a:t>
            </a:r>
          </a:p>
          <a:p>
            <a:r>
              <a:rPr lang="es-MX" dirty="0" smtClean="0"/>
              <a:t>Prototipos funcionales de la interfaz de Usuario</a:t>
            </a:r>
            <a:endParaRPr lang="en-US" sz="3200" b="1" dirty="0" smtClean="0">
              <a:latin typeface="Segoe" pitchFamily="34" charset="0"/>
            </a:endParaRPr>
          </a:p>
          <a:p>
            <a:pPr lvl="1"/>
            <a:r>
              <a:rPr lang="es-MX" dirty="0" smtClean="0"/>
              <a:t>La experiencia del usuario es cada </a:t>
            </a:r>
            <a:r>
              <a:rPr lang="es-MX" sz="2800" b="1" dirty="0" smtClean="0">
                <a:latin typeface="Segoe" pitchFamily="34" charset="0"/>
              </a:rPr>
              <a:t>responsabilidad de todos los involucrados</a:t>
            </a:r>
            <a:endParaRPr lang="es-MX" sz="2800" b="1" dirty="0">
              <a:latin typeface="Segoe"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755715">
                                            <p:txEl>
                                              <p:pRg st="0" end="0"/>
                                            </p:txEl>
                                          </p:spTgt>
                                        </p:tgtEl>
                                        <p:attrNameLst>
                                          <p:attrName>style.visibility</p:attrName>
                                        </p:attrNameLst>
                                      </p:cBhvr>
                                      <p:to>
                                        <p:strVal val="visible"/>
                                      </p:to>
                                    </p:set>
                                    <p:animEffect transition="in" filter="checkerboard(across)">
                                      <p:cBhvr>
                                        <p:cTn id="7" dur="500"/>
                                        <p:tgtEl>
                                          <p:spTgt spid="75571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755715">
                                            <p:txEl>
                                              <p:pRg st="1" end="1"/>
                                            </p:txEl>
                                          </p:spTgt>
                                        </p:tgtEl>
                                        <p:attrNameLst>
                                          <p:attrName>style.visibility</p:attrName>
                                        </p:attrNameLst>
                                      </p:cBhvr>
                                      <p:to>
                                        <p:strVal val="visible"/>
                                      </p:to>
                                    </p:set>
                                    <p:animEffect transition="in" filter="checkerboard(across)">
                                      <p:cBhvr>
                                        <p:cTn id="10" dur="500"/>
                                        <p:tgtEl>
                                          <p:spTgt spid="755715">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755715">
                                            <p:txEl>
                                              <p:pRg st="2" end="2"/>
                                            </p:txEl>
                                          </p:spTgt>
                                        </p:tgtEl>
                                        <p:attrNameLst>
                                          <p:attrName>style.visibility</p:attrName>
                                        </p:attrNameLst>
                                      </p:cBhvr>
                                      <p:to>
                                        <p:strVal val="visible"/>
                                      </p:to>
                                    </p:set>
                                    <p:animEffect transition="in" filter="checkerboard(across)">
                                      <p:cBhvr>
                                        <p:cTn id="13" dur="500"/>
                                        <p:tgtEl>
                                          <p:spTgt spid="755715">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755715">
                                            <p:txEl>
                                              <p:pRg st="3" end="3"/>
                                            </p:txEl>
                                          </p:spTgt>
                                        </p:tgtEl>
                                        <p:attrNameLst>
                                          <p:attrName>style.visibility</p:attrName>
                                        </p:attrNameLst>
                                      </p:cBhvr>
                                      <p:to>
                                        <p:strVal val="visible"/>
                                      </p:to>
                                    </p:set>
                                    <p:animEffect transition="in" filter="checkerboard(across)">
                                      <p:cBhvr>
                                        <p:cTn id="16" dur="500"/>
                                        <p:tgtEl>
                                          <p:spTgt spid="75571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755715">
                                            <p:txEl>
                                              <p:pRg st="4" end="4"/>
                                            </p:txEl>
                                          </p:spTgt>
                                        </p:tgtEl>
                                        <p:attrNameLst>
                                          <p:attrName>style.visibility</p:attrName>
                                        </p:attrNameLst>
                                      </p:cBhvr>
                                      <p:to>
                                        <p:strVal val="visible"/>
                                      </p:to>
                                    </p:set>
                                    <p:animEffect transition="in" filter="checkerboard(across)">
                                      <p:cBhvr>
                                        <p:cTn id="21" dur="500"/>
                                        <p:tgtEl>
                                          <p:spTgt spid="755715">
                                            <p:txEl>
                                              <p:pRg st="4" end="4"/>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755715">
                                            <p:txEl>
                                              <p:pRg st="5" end="5"/>
                                            </p:txEl>
                                          </p:spTgt>
                                        </p:tgtEl>
                                        <p:attrNameLst>
                                          <p:attrName>style.visibility</p:attrName>
                                        </p:attrNameLst>
                                      </p:cBhvr>
                                      <p:to>
                                        <p:strVal val="visible"/>
                                      </p:to>
                                    </p:set>
                                    <p:animEffect transition="in" filter="checkerboard(across)">
                                      <p:cBhvr>
                                        <p:cTn id="24" dur="500"/>
                                        <p:tgtEl>
                                          <p:spTgt spid="7557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3" name="Rectangle 3"/>
          <p:cNvSpPr>
            <a:spLocks noGrp="1" noChangeArrowheads="1"/>
          </p:cNvSpPr>
          <p:nvPr>
            <p:ph type="body" idx="1"/>
          </p:nvPr>
        </p:nvSpPr>
        <p:spPr>
          <a:xfrm>
            <a:off x="323850" y="1196975"/>
            <a:ext cx="8380413" cy="5411354"/>
          </a:xfrm>
        </p:spPr>
        <p:txBody>
          <a:bodyPr/>
          <a:lstStyle/>
          <a:p>
            <a:r>
              <a:rPr lang="es-MX" sz="3200" b="1" dirty="0" smtClean="0"/>
              <a:t>Involucre</a:t>
            </a:r>
            <a:r>
              <a:rPr lang="en-US" sz="3200" b="1" dirty="0" smtClean="0"/>
              <a:t> </a:t>
            </a:r>
            <a:r>
              <a:rPr lang="es-MX" dirty="0" smtClean="0"/>
              <a:t>a los usuarios en los procesos de la revisión de diseño.</a:t>
            </a:r>
            <a:endParaRPr lang="en-US" sz="3200" b="1" dirty="0"/>
          </a:p>
          <a:p>
            <a:r>
              <a:rPr lang="es-MX" dirty="0" smtClean="0"/>
              <a:t>Establezca una red de los usuarios “avanzados” que son parte del equipo virtual del proyecto.</a:t>
            </a:r>
          </a:p>
          <a:p>
            <a:r>
              <a:rPr lang="es-MX" dirty="0" smtClean="0"/>
              <a:t>Proveer de incentivos a los usuarios de negocio para asegurar éxito del proyecto.</a:t>
            </a:r>
          </a:p>
          <a:p>
            <a:r>
              <a:rPr lang="es-MX" dirty="0" smtClean="0"/>
              <a:t>Recolecte los requerimientos de los usuarios finales verdaderos, no solo de los gerentes.</a:t>
            </a:r>
            <a:endParaRPr lang="en-US" dirty="0"/>
          </a:p>
        </p:txBody>
      </p:sp>
      <p:sp>
        <p:nvSpPr>
          <p:cNvPr id="5" name="Rectangle 2"/>
          <p:cNvSpPr>
            <a:spLocks noGrp="1" noChangeArrowheads="1"/>
          </p:cNvSpPr>
          <p:nvPr>
            <p:ph type="title"/>
          </p:nvPr>
        </p:nvSpPr>
        <p:spPr>
          <a:xfrm>
            <a:off x="382588" y="228600"/>
            <a:ext cx="8380412" cy="646973"/>
          </a:xfrm>
        </p:spPr>
        <p:txBody>
          <a:bodyPr/>
          <a:lstStyle/>
          <a:p>
            <a:r>
              <a:rPr lang="es-MX" sz="4000" dirty="0" smtClean="0">
                <a:latin typeface="Segoe" pitchFamily="34" charset="0"/>
              </a:rPr>
              <a:t>Obtención de Requerimientos</a:t>
            </a:r>
            <a:endParaRPr lang="es-MX" sz="1900" dirty="0">
              <a:solidFill>
                <a:schemeClr val="accent1"/>
              </a:solidFill>
              <a:latin typeface="Segoe"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68003">
                                            <p:txEl>
                                              <p:pRg st="0" end="0"/>
                                            </p:txEl>
                                          </p:spTgt>
                                        </p:tgtEl>
                                        <p:attrNameLst>
                                          <p:attrName>style.visibility</p:attrName>
                                        </p:attrNameLst>
                                      </p:cBhvr>
                                      <p:to>
                                        <p:strVal val="visible"/>
                                      </p:to>
                                    </p:set>
                                    <p:animEffect transition="in" filter="checkerboard(across)">
                                      <p:cBhvr>
                                        <p:cTn id="7" dur="500"/>
                                        <p:tgtEl>
                                          <p:spTgt spid="7680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68003">
                                            <p:txEl>
                                              <p:pRg st="1" end="1"/>
                                            </p:txEl>
                                          </p:spTgt>
                                        </p:tgtEl>
                                        <p:attrNameLst>
                                          <p:attrName>style.visibility</p:attrName>
                                        </p:attrNameLst>
                                      </p:cBhvr>
                                      <p:to>
                                        <p:strVal val="visible"/>
                                      </p:to>
                                    </p:set>
                                    <p:animEffect transition="in" filter="checkerboard(across)">
                                      <p:cBhvr>
                                        <p:cTn id="12" dur="500"/>
                                        <p:tgtEl>
                                          <p:spTgt spid="7680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68003">
                                            <p:txEl>
                                              <p:pRg st="2" end="2"/>
                                            </p:txEl>
                                          </p:spTgt>
                                        </p:tgtEl>
                                        <p:attrNameLst>
                                          <p:attrName>style.visibility</p:attrName>
                                        </p:attrNameLst>
                                      </p:cBhvr>
                                      <p:to>
                                        <p:strVal val="visible"/>
                                      </p:to>
                                    </p:set>
                                    <p:animEffect transition="in" filter="checkerboard(across)">
                                      <p:cBhvr>
                                        <p:cTn id="17" dur="500"/>
                                        <p:tgtEl>
                                          <p:spTgt spid="7680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768003">
                                            <p:txEl>
                                              <p:pRg st="3" end="3"/>
                                            </p:txEl>
                                          </p:spTgt>
                                        </p:tgtEl>
                                        <p:attrNameLst>
                                          <p:attrName>style.visibility</p:attrName>
                                        </p:attrNameLst>
                                      </p:cBhvr>
                                      <p:to>
                                        <p:strVal val="visible"/>
                                      </p:to>
                                    </p:set>
                                    <p:animEffect transition="in" filter="checkerboard(across)">
                                      <p:cBhvr>
                                        <p:cTn id="22" dur="500"/>
                                        <p:tgtEl>
                                          <p:spTgt spid="7680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Rectangle 2"/>
          <p:cNvSpPr>
            <a:spLocks noGrp="1" noChangeArrowheads="1"/>
          </p:cNvSpPr>
          <p:nvPr>
            <p:ph type="title"/>
          </p:nvPr>
        </p:nvSpPr>
        <p:spPr>
          <a:xfrm>
            <a:off x="382588" y="228600"/>
            <a:ext cx="8380412" cy="646973"/>
          </a:xfrm>
        </p:spPr>
        <p:txBody>
          <a:bodyPr/>
          <a:lstStyle/>
          <a:p>
            <a:r>
              <a:rPr lang="es-MX" sz="4000" dirty="0" smtClean="0">
                <a:latin typeface="Segoe" pitchFamily="34" charset="0"/>
              </a:rPr>
              <a:t>Cómo ser un arquitecto eficaz</a:t>
            </a:r>
            <a:endParaRPr lang="es-MX" sz="1900" dirty="0">
              <a:solidFill>
                <a:schemeClr val="accent1"/>
              </a:solidFill>
              <a:latin typeface="Segoe" pitchFamily="34" charset="0"/>
            </a:endParaRPr>
          </a:p>
        </p:txBody>
      </p:sp>
      <p:sp>
        <p:nvSpPr>
          <p:cNvPr id="763907" name="Rectangle 3"/>
          <p:cNvSpPr>
            <a:spLocks noGrp="1" noChangeArrowheads="1"/>
          </p:cNvSpPr>
          <p:nvPr>
            <p:ph type="body" idx="1"/>
          </p:nvPr>
        </p:nvSpPr>
        <p:spPr>
          <a:xfrm>
            <a:off x="323850" y="1196975"/>
            <a:ext cx="8820150" cy="5706820"/>
          </a:xfrm>
        </p:spPr>
        <p:txBody>
          <a:bodyPr/>
          <a:lstStyle/>
          <a:p>
            <a:r>
              <a:rPr lang="es-MX" dirty="0" smtClean="0"/>
              <a:t>Entienda su negocio a fondo.</a:t>
            </a:r>
          </a:p>
          <a:p>
            <a:r>
              <a:rPr lang="es-MX" dirty="0" smtClean="0"/>
              <a:t>Involucrarse a través del proceso.</a:t>
            </a:r>
          </a:p>
          <a:p>
            <a:r>
              <a:rPr lang="es-MX" dirty="0" smtClean="0"/>
              <a:t>Sea él evangelista de IT en el Negocio y el evangelista del negocio en IT.</a:t>
            </a:r>
          </a:p>
          <a:p>
            <a:r>
              <a:rPr lang="es-MX" dirty="0" smtClean="0"/>
              <a:t>Conduzca la innovación del negocio y no solo la innovación de la tecnología.</a:t>
            </a:r>
          </a:p>
          <a:p>
            <a:r>
              <a:rPr lang="es-MX" dirty="0" smtClean="0"/>
              <a:t>Establezca una relación estratégica con la contraparte del negocio</a:t>
            </a:r>
          </a:p>
          <a:p>
            <a:r>
              <a:rPr lang="es-MX" dirty="0" smtClean="0"/>
              <a:t>Involúcrese en el diseño de la estrategia empresarial y en el mapa de implementación.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63907">
                                            <p:txEl>
                                              <p:pRg st="0" end="0"/>
                                            </p:txEl>
                                          </p:spTgt>
                                        </p:tgtEl>
                                        <p:attrNameLst>
                                          <p:attrName>style.visibility</p:attrName>
                                        </p:attrNameLst>
                                      </p:cBhvr>
                                      <p:to>
                                        <p:strVal val="visible"/>
                                      </p:to>
                                    </p:set>
                                    <p:animEffect transition="in" filter="checkerboard(across)">
                                      <p:cBhvr>
                                        <p:cTn id="7" dur="500"/>
                                        <p:tgtEl>
                                          <p:spTgt spid="7639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63907">
                                            <p:txEl>
                                              <p:pRg st="1" end="1"/>
                                            </p:txEl>
                                          </p:spTgt>
                                        </p:tgtEl>
                                        <p:attrNameLst>
                                          <p:attrName>style.visibility</p:attrName>
                                        </p:attrNameLst>
                                      </p:cBhvr>
                                      <p:to>
                                        <p:strVal val="visible"/>
                                      </p:to>
                                    </p:set>
                                    <p:animEffect transition="in" filter="checkerboard(across)">
                                      <p:cBhvr>
                                        <p:cTn id="12" dur="500"/>
                                        <p:tgtEl>
                                          <p:spTgt spid="7639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63907">
                                            <p:txEl>
                                              <p:pRg st="2" end="2"/>
                                            </p:txEl>
                                          </p:spTgt>
                                        </p:tgtEl>
                                        <p:attrNameLst>
                                          <p:attrName>style.visibility</p:attrName>
                                        </p:attrNameLst>
                                      </p:cBhvr>
                                      <p:to>
                                        <p:strVal val="visible"/>
                                      </p:to>
                                    </p:set>
                                    <p:animEffect transition="in" filter="checkerboard(across)">
                                      <p:cBhvr>
                                        <p:cTn id="17" dur="500"/>
                                        <p:tgtEl>
                                          <p:spTgt spid="7639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763907">
                                            <p:txEl>
                                              <p:pRg st="3" end="3"/>
                                            </p:txEl>
                                          </p:spTgt>
                                        </p:tgtEl>
                                        <p:attrNameLst>
                                          <p:attrName>style.visibility</p:attrName>
                                        </p:attrNameLst>
                                      </p:cBhvr>
                                      <p:to>
                                        <p:strVal val="visible"/>
                                      </p:to>
                                    </p:set>
                                    <p:animEffect transition="in" filter="checkerboard(across)">
                                      <p:cBhvr>
                                        <p:cTn id="22" dur="500"/>
                                        <p:tgtEl>
                                          <p:spTgt spid="7639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763907">
                                            <p:txEl>
                                              <p:pRg st="4" end="4"/>
                                            </p:txEl>
                                          </p:spTgt>
                                        </p:tgtEl>
                                        <p:attrNameLst>
                                          <p:attrName>style.visibility</p:attrName>
                                        </p:attrNameLst>
                                      </p:cBhvr>
                                      <p:to>
                                        <p:strVal val="visible"/>
                                      </p:to>
                                    </p:set>
                                    <p:animEffect transition="in" filter="checkerboard(across)">
                                      <p:cBhvr>
                                        <p:cTn id="27" dur="500"/>
                                        <p:tgtEl>
                                          <p:spTgt spid="76390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763907">
                                            <p:txEl>
                                              <p:pRg st="5" end="5"/>
                                            </p:txEl>
                                          </p:spTgt>
                                        </p:tgtEl>
                                        <p:attrNameLst>
                                          <p:attrName>style.visibility</p:attrName>
                                        </p:attrNameLst>
                                      </p:cBhvr>
                                      <p:to>
                                        <p:strVal val="visible"/>
                                      </p:to>
                                    </p:set>
                                    <p:animEffect transition="in" filter="checkerboard(across)">
                                      <p:cBhvr>
                                        <p:cTn id="32" dur="500"/>
                                        <p:tgtEl>
                                          <p:spTgt spid="7639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5" name="Rectangle 3"/>
          <p:cNvSpPr>
            <a:spLocks noGrp="1" noChangeArrowheads="1"/>
          </p:cNvSpPr>
          <p:nvPr>
            <p:ph type="body" idx="1"/>
          </p:nvPr>
        </p:nvSpPr>
        <p:spPr>
          <a:xfrm>
            <a:off x="323850" y="1196975"/>
            <a:ext cx="8380413" cy="5661025"/>
          </a:xfrm>
        </p:spPr>
        <p:txBody>
          <a:bodyPr/>
          <a:lstStyle/>
          <a:p>
            <a:r>
              <a:rPr lang="es-MX" dirty="0" smtClean="0"/>
              <a:t>Involucrar a todos los </a:t>
            </a:r>
            <a:r>
              <a:rPr lang="es-MX" dirty="0" err="1" smtClean="0"/>
              <a:t>Influenciadores</a:t>
            </a:r>
            <a:r>
              <a:rPr lang="es-MX" dirty="0" smtClean="0"/>
              <a:t> Tecnológicos temprano en el proceso (ej. Infraestructura, Arquitectos de Seguridad)</a:t>
            </a:r>
          </a:p>
          <a:p>
            <a:r>
              <a:rPr lang="es-MX" dirty="0" smtClean="0"/>
              <a:t>Influir y tomar posesión de los entregables requeridos.</a:t>
            </a:r>
          </a:p>
          <a:p>
            <a:r>
              <a:rPr lang="es-MX" dirty="0" smtClean="0"/>
              <a:t>Mantener los requisitos de los usuarios en primer lugar en todas las decisiones.</a:t>
            </a:r>
          </a:p>
          <a:p>
            <a:r>
              <a:rPr lang="es-MX" dirty="0" smtClean="0"/>
              <a:t>Tener un grupo Empresarial de Arquitectura con autoridad.</a:t>
            </a:r>
          </a:p>
          <a:p>
            <a:pPr>
              <a:lnSpc>
                <a:spcPct val="90000"/>
              </a:lnSpc>
            </a:pPr>
            <a:endParaRPr lang="en-US" sz="3200" b="1" dirty="0">
              <a:latin typeface="Segoe" pitchFamily="34" charset="0"/>
            </a:endParaRPr>
          </a:p>
        </p:txBody>
      </p:sp>
      <p:sp>
        <p:nvSpPr>
          <p:cNvPr id="5" name="Rectangle 2"/>
          <p:cNvSpPr>
            <a:spLocks noGrp="1" noChangeArrowheads="1"/>
          </p:cNvSpPr>
          <p:nvPr>
            <p:ph type="title"/>
          </p:nvPr>
        </p:nvSpPr>
        <p:spPr>
          <a:xfrm>
            <a:off x="382588" y="228600"/>
            <a:ext cx="8380412" cy="646973"/>
          </a:xfrm>
        </p:spPr>
        <p:txBody>
          <a:bodyPr/>
          <a:lstStyle/>
          <a:p>
            <a:r>
              <a:rPr lang="es-MX" sz="4000" dirty="0" smtClean="0">
                <a:latin typeface="Segoe" pitchFamily="34" charset="0"/>
              </a:rPr>
              <a:t>Cómo ser un arquitecto eficaz</a:t>
            </a:r>
            <a:endParaRPr lang="es-MX" sz="1900" dirty="0">
              <a:solidFill>
                <a:schemeClr val="accent1"/>
              </a:solidFill>
              <a:latin typeface="Segoe"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65955">
                                            <p:txEl>
                                              <p:pRg st="0" end="0"/>
                                            </p:txEl>
                                          </p:spTgt>
                                        </p:tgtEl>
                                        <p:attrNameLst>
                                          <p:attrName>style.visibility</p:attrName>
                                        </p:attrNameLst>
                                      </p:cBhvr>
                                      <p:to>
                                        <p:strVal val="visible"/>
                                      </p:to>
                                    </p:set>
                                    <p:animEffect transition="in" filter="checkerboard(across)">
                                      <p:cBhvr>
                                        <p:cTn id="7" dur="500"/>
                                        <p:tgtEl>
                                          <p:spTgt spid="7659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65955">
                                            <p:txEl>
                                              <p:pRg st="1" end="1"/>
                                            </p:txEl>
                                          </p:spTgt>
                                        </p:tgtEl>
                                        <p:attrNameLst>
                                          <p:attrName>style.visibility</p:attrName>
                                        </p:attrNameLst>
                                      </p:cBhvr>
                                      <p:to>
                                        <p:strVal val="visible"/>
                                      </p:to>
                                    </p:set>
                                    <p:animEffect transition="in" filter="checkerboard(across)">
                                      <p:cBhvr>
                                        <p:cTn id="12" dur="500"/>
                                        <p:tgtEl>
                                          <p:spTgt spid="7659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65955">
                                            <p:txEl>
                                              <p:pRg st="2" end="2"/>
                                            </p:txEl>
                                          </p:spTgt>
                                        </p:tgtEl>
                                        <p:attrNameLst>
                                          <p:attrName>style.visibility</p:attrName>
                                        </p:attrNameLst>
                                      </p:cBhvr>
                                      <p:to>
                                        <p:strVal val="visible"/>
                                      </p:to>
                                    </p:set>
                                    <p:animEffect transition="in" filter="checkerboard(across)">
                                      <p:cBhvr>
                                        <p:cTn id="17" dur="500"/>
                                        <p:tgtEl>
                                          <p:spTgt spid="7659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765955">
                                            <p:txEl>
                                              <p:pRg st="3" end="3"/>
                                            </p:txEl>
                                          </p:spTgt>
                                        </p:tgtEl>
                                        <p:attrNameLst>
                                          <p:attrName>style.visibility</p:attrName>
                                        </p:attrNameLst>
                                      </p:cBhvr>
                                      <p:to>
                                        <p:strVal val="visible"/>
                                      </p:to>
                                    </p:set>
                                    <p:animEffect transition="in" filter="checkerboard(across)">
                                      <p:cBhvr>
                                        <p:cTn id="22" dur="500"/>
                                        <p:tgtEl>
                                          <p:spTgt spid="7659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Rectangle 2"/>
          <p:cNvSpPr>
            <a:spLocks noGrp="1" noChangeArrowheads="1"/>
          </p:cNvSpPr>
          <p:nvPr>
            <p:ph type="title"/>
          </p:nvPr>
        </p:nvSpPr>
        <p:spPr>
          <a:xfrm>
            <a:off x="382588" y="228600"/>
            <a:ext cx="8380412" cy="646973"/>
          </a:xfrm>
        </p:spPr>
        <p:txBody>
          <a:bodyPr/>
          <a:lstStyle/>
          <a:p>
            <a:r>
              <a:rPr lang="es-MX" sz="4000" dirty="0" smtClean="0">
                <a:latin typeface="Segoe" pitchFamily="34" charset="0"/>
              </a:rPr>
              <a:t>Conclusión</a:t>
            </a:r>
            <a:endParaRPr lang="es-MX" sz="4000" dirty="0">
              <a:latin typeface="Segoe" pitchFamily="34" charset="0"/>
            </a:endParaRPr>
          </a:p>
        </p:txBody>
      </p:sp>
      <p:sp>
        <p:nvSpPr>
          <p:cNvPr id="765955" name="Rectangle 3"/>
          <p:cNvSpPr>
            <a:spLocks noGrp="1" noChangeArrowheads="1"/>
          </p:cNvSpPr>
          <p:nvPr>
            <p:ph type="body" idx="1"/>
          </p:nvPr>
        </p:nvSpPr>
        <p:spPr>
          <a:xfrm>
            <a:off x="323850" y="1196975"/>
            <a:ext cx="8820150" cy="6473183"/>
          </a:xfrm>
        </p:spPr>
        <p:txBody>
          <a:bodyPr/>
          <a:lstStyle/>
          <a:p>
            <a:r>
              <a:rPr lang="es-MX" sz="2400" dirty="0" smtClean="0"/>
              <a:t>La Arquitectura es una disciplina que puede ofrecer recompensas personales y profesionales a los desarrolladores y profesionales de tecnologías de la información</a:t>
            </a:r>
          </a:p>
          <a:p>
            <a:r>
              <a:rPr lang="es-MX" sz="2400" dirty="0" smtClean="0"/>
              <a:t>La Arquitectura requiere una determinada mentalidad y formación y no siempre es la Ruta más adecuada para todos los profesionales de TI y desarrolladores avanzados</a:t>
            </a:r>
          </a:p>
          <a:p>
            <a:r>
              <a:rPr lang="es-MX" sz="2400" dirty="0" smtClean="0"/>
              <a:t>Se requieren varios pasos específicos y enfocados (normalmente más de 6-12 meses) para que un desarrollador experimentado o profesionales de IT sea reconocido como un arquitecto.</a:t>
            </a:r>
          </a:p>
          <a:p>
            <a:pPr>
              <a:buNone/>
            </a:pPr>
            <a:r>
              <a:rPr lang="en-US" sz="2000" dirty="0" smtClean="0">
                <a:solidFill>
                  <a:srgbClr val="FFFFFF"/>
                </a:solidFill>
              </a:rPr>
              <a:t>	</a:t>
            </a:r>
          </a:p>
          <a:p>
            <a:pPr algn="ctr">
              <a:buNone/>
            </a:pPr>
            <a:r>
              <a:rPr lang="en-US" sz="2000" i="1" dirty="0" smtClean="0">
                <a:solidFill>
                  <a:srgbClr val="FFFFFF"/>
                </a:solidFill>
              </a:rPr>
              <a:t>	</a:t>
            </a:r>
            <a:r>
              <a:rPr lang="es-MX" sz="1800" i="1" dirty="0" smtClean="0"/>
              <a:t> Arquitectura es acerca del Equilibrio de la imagen y de la ingeniería para tener un impacto significativamente positivo</a:t>
            </a:r>
            <a:endParaRPr lang="en-US" sz="1800" i="1" dirty="0" smtClean="0"/>
          </a:p>
          <a:p>
            <a:pPr algn="ctr">
              <a:buNone/>
            </a:pPr>
            <a:endParaRPr lang="en-US" sz="2000" i="1" dirty="0" smtClean="0">
              <a:solidFill>
                <a:srgbClr val="FFFFFF"/>
              </a:solidFill>
            </a:endParaRPr>
          </a:p>
          <a:p>
            <a:endParaRPr lang="en-US" sz="2000" dirty="0" smtClean="0">
              <a:solidFill>
                <a:srgbClr val="FFFFFF"/>
              </a:solidFill>
            </a:endParaRPr>
          </a:p>
          <a:p>
            <a:pPr>
              <a:lnSpc>
                <a:spcPct val="90000"/>
              </a:lnSpc>
            </a:pPr>
            <a:endParaRPr lang="en-US" sz="2400" b="1" dirty="0">
              <a:latin typeface="Segoe"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65955">
                                            <p:txEl>
                                              <p:pRg st="0" end="0"/>
                                            </p:txEl>
                                          </p:spTgt>
                                        </p:tgtEl>
                                        <p:attrNameLst>
                                          <p:attrName>style.visibility</p:attrName>
                                        </p:attrNameLst>
                                      </p:cBhvr>
                                      <p:to>
                                        <p:strVal val="visible"/>
                                      </p:to>
                                    </p:set>
                                    <p:animEffect transition="in" filter="checkerboard(across)">
                                      <p:cBhvr>
                                        <p:cTn id="7" dur="500"/>
                                        <p:tgtEl>
                                          <p:spTgt spid="7659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65955">
                                            <p:txEl>
                                              <p:pRg st="1" end="1"/>
                                            </p:txEl>
                                          </p:spTgt>
                                        </p:tgtEl>
                                        <p:attrNameLst>
                                          <p:attrName>style.visibility</p:attrName>
                                        </p:attrNameLst>
                                      </p:cBhvr>
                                      <p:to>
                                        <p:strVal val="visible"/>
                                      </p:to>
                                    </p:set>
                                    <p:animEffect transition="in" filter="checkerboard(across)">
                                      <p:cBhvr>
                                        <p:cTn id="12" dur="500"/>
                                        <p:tgtEl>
                                          <p:spTgt spid="7659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65955">
                                            <p:txEl>
                                              <p:pRg st="2" end="2"/>
                                            </p:txEl>
                                          </p:spTgt>
                                        </p:tgtEl>
                                        <p:attrNameLst>
                                          <p:attrName>style.visibility</p:attrName>
                                        </p:attrNameLst>
                                      </p:cBhvr>
                                      <p:to>
                                        <p:strVal val="visible"/>
                                      </p:to>
                                    </p:set>
                                    <p:animEffect transition="in" filter="checkerboard(across)">
                                      <p:cBhvr>
                                        <p:cTn id="17" dur="500"/>
                                        <p:tgtEl>
                                          <p:spTgt spid="7659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765955">
                                            <p:txEl>
                                              <p:pRg st="4" end="4"/>
                                            </p:txEl>
                                          </p:spTgt>
                                        </p:tgtEl>
                                        <p:attrNameLst>
                                          <p:attrName>style.visibility</p:attrName>
                                        </p:attrNameLst>
                                      </p:cBhvr>
                                      <p:to>
                                        <p:strVal val="visible"/>
                                      </p:to>
                                    </p:set>
                                    <p:animEffect transition="in" filter="checkerboard(across)">
                                      <p:cBhvr>
                                        <p:cTn id="22" dur="500"/>
                                        <p:tgtEl>
                                          <p:spTgt spid="7659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Rectangle 2"/>
          <p:cNvSpPr>
            <a:spLocks noGrp="1" noChangeArrowheads="1"/>
          </p:cNvSpPr>
          <p:nvPr>
            <p:ph type="title"/>
          </p:nvPr>
        </p:nvSpPr>
        <p:spPr>
          <a:xfrm>
            <a:off x="382588" y="228600"/>
            <a:ext cx="8380412" cy="328424"/>
          </a:xfrm>
        </p:spPr>
        <p:txBody>
          <a:bodyPr/>
          <a:lstStyle/>
          <a:p>
            <a:endParaRPr lang="en-US" sz="1700" dirty="0">
              <a:solidFill>
                <a:schemeClr val="accent1"/>
              </a:solidFill>
              <a:latin typeface="Segoe" pitchFamily="34" charset="0"/>
            </a:endParaRPr>
          </a:p>
        </p:txBody>
      </p:sp>
      <p:pic>
        <p:nvPicPr>
          <p:cNvPr id="798724" name="Picture 4" descr="project_life_cycle"/>
          <p:cNvPicPr>
            <a:picLocks noChangeAspect="1" noChangeArrowheads="1"/>
          </p:cNvPicPr>
          <p:nvPr/>
        </p:nvPicPr>
        <p:blipFill>
          <a:blip r:embed="rId3"/>
          <a:srcRect/>
          <a:stretch>
            <a:fillRect/>
          </a:stretch>
        </p:blipFill>
        <p:spPr bwMode="auto">
          <a:xfrm>
            <a:off x="179388" y="765175"/>
            <a:ext cx="8785225" cy="5521325"/>
          </a:xfrm>
          <a:prstGeom prst="rect">
            <a:avLst/>
          </a:prstGeom>
          <a:noFill/>
        </p:spPr>
      </p:pic>
      <p:pic>
        <p:nvPicPr>
          <p:cNvPr id="798726" name="Picture 6"/>
          <p:cNvPicPr>
            <a:picLocks noChangeAspect="1" noChangeArrowheads="1"/>
          </p:cNvPicPr>
          <p:nvPr/>
        </p:nvPicPr>
        <p:blipFill>
          <a:blip r:embed="rId4"/>
          <a:srcRect/>
          <a:stretch>
            <a:fillRect/>
          </a:stretch>
        </p:blipFill>
        <p:spPr bwMode="auto">
          <a:xfrm>
            <a:off x="1979613" y="836613"/>
            <a:ext cx="1728787" cy="2736850"/>
          </a:xfrm>
          <a:prstGeom prst="rect">
            <a:avLst/>
          </a:prstGeom>
          <a:noFill/>
        </p:spPr>
      </p:pic>
      <p:pic>
        <p:nvPicPr>
          <p:cNvPr id="798727" name="Picture 7"/>
          <p:cNvPicPr>
            <a:picLocks noChangeAspect="1" noChangeArrowheads="1"/>
          </p:cNvPicPr>
          <p:nvPr/>
        </p:nvPicPr>
        <p:blipFill>
          <a:blip r:embed="rId4"/>
          <a:srcRect/>
          <a:stretch>
            <a:fillRect/>
          </a:stretch>
        </p:blipFill>
        <p:spPr bwMode="auto">
          <a:xfrm>
            <a:off x="3708400" y="836613"/>
            <a:ext cx="1728788" cy="2808287"/>
          </a:xfrm>
          <a:prstGeom prst="rect">
            <a:avLst/>
          </a:prstGeom>
          <a:noFill/>
        </p:spPr>
      </p:pic>
      <p:pic>
        <p:nvPicPr>
          <p:cNvPr id="798728" name="Picture 8"/>
          <p:cNvPicPr>
            <a:picLocks noChangeAspect="1" noChangeArrowheads="1"/>
          </p:cNvPicPr>
          <p:nvPr/>
        </p:nvPicPr>
        <p:blipFill>
          <a:blip r:embed="rId4"/>
          <a:srcRect/>
          <a:stretch>
            <a:fillRect/>
          </a:stretch>
        </p:blipFill>
        <p:spPr bwMode="auto">
          <a:xfrm>
            <a:off x="5435600" y="836613"/>
            <a:ext cx="1728788" cy="2808287"/>
          </a:xfrm>
          <a:prstGeom prst="rect">
            <a:avLst/>
          </a:prstGeom>
          <a:noFill/>
        </p:spPr>
      </p:pic>
      <p:pic>
        <p:nvPicPr>
          <p:cNvPr id="798729" name="Picture 9"/>
          <p:cNvPicPr>
            <a:picLocks noChangeAspect="1" noChangeArrowheads="1"/>
          </p:cNvPicPr>
          <p:nvPr/>
        </p:nvPicPr>
        <p:blipFill>
          <a:blip r:embed="rId4"/>
          <a:srcRect/>
          <a:stretch>
            <a:fillRect/>
          </a:stretch>
        </p:blipFill>
        <p:spPr bwMode="auto">
          <a:xfrm>
            <a:off x="7164388" y="836613"/>
            <a:ext cx="1728787" cy="2808287"/>
          </a:xfrm>
          <a:prstGeom prst="rect">
            <a:avLst/>
          </a:prstGeom>
          <a:noFill/>
        </p:spPr>
      </p:pic>
      <p:pic>
        <p:nvPicPr>
          <p:cNvPr id="798730" name="Picture 10"/>
          <p:cNvPicPr>
            <a:picLocks noChangeAspect="1" noChangeArrowheads="1"/>
          </p:cNvPicPr>
          <p:nvPr/>
        </p:nvPicPr>
        <p:blipFill>
          <a:blip r:embed="rId4"/>
          <a:srcRect/>
          <a:stretch>
            <a:fillRect/>
          </a:stretch>
        </p:blipFill>
        <p:spPr bwMode="auto">
          <a:xfrm>
            <a:off x="250825" y="3573463"/>
            <a:ext cx="1728788" cy="2663825"/>
          </a:xfrm>
          <a:prstGeom prst="rect">
            <a:avLst/>
          </a:prstGeom>
          <a:noFill/>
        </p:spPr>
      </p:pic>
      <p:pic>
        <p:nvPicPr>
          <p:cNvPr id="798731" name="Picture 11"/>
          <p:cNvPicPr>
            <a:picLocks noChangeAspect="1" noChangeArrowheads="1"/>
          </p:cNvPicPr>
          <p:nvPr/>
        </p:nvPicPr>
        <p:blipFill>
          <a:blip r:embed="rId4"/>
          <a:srcRect/>
          <a:stretch>
            <a:fillRect/>
          </a:stretch>
        </p:blipFill>
        <p:spPr bwMode="auto">
          <a:xfrm>
            <a:off x="1979613" y="3573463"/>
            <a:ext cx="1728787" cy="2663825"/>
          </a:xfrm>
          <a:prstGeom prst="rect">
            <a:avLst/>
          </a:prstGeom>
          <a:noFill/>
        </p:spPr>
      </p:pic>
      <p:pic>
        <p:nvPicPr>
          <p:cNvPr id="798732" name="Picture 12"/>
          <p:cNvPicPr>
            <a:picLocks noChangeAspect="1" noChangeArrowheads="1"/>
          </p:cNvPicPr>
          <p:nvPr/>
        </p:nvPicPr>
        <p:blipFill>
          <a:blip r:embed="rId4"/>
          <a:srcRect/>
          <a:stretch>
            <a:fillRect/>
          </a:stretch>
        </p:blipFill>
        <p:spPr bwMode="auto">
          <a:xfrm>
            <a:off x="3706813" y="3573463"/>
            <a:ext cx="1728787" cy="2663825"/>
          </a:xfrm>
          <a:prstGeom prst="rect">
            <a:avLst/>
          </a:prstGeom>
          <a:noFill/>
        </p:spPr>
      </p:pic>
      <p:pic>
        <p:nvPicPr>
          <p:cNvPr id="798733" name="Picture 13"/>
          <p:cNvPicPr>
            <a:picLocks noChangeAspect="1" noChangeArrowheads="1"/>
          </p:cNvPicPr>
          <p:nvPr/>
        </p:nvPicPr>
        <p:blipFill>
          <a:blip r:embed="rId4"/>
          <a:srcRect/>
          <a:stretch>
            <a:fillRect/>
          </a:stretch>
        </p:blipFill>
        <p:spPr bwMode="auto">
          <a:xfrm>
            <a:off x="5435600" y="3573463"/>
            <a:ext cx="1728788" cy="2663825"/>
          </a:xfrm>
          <a:prstGeom prst="rect">
            <a:avLst/>
          </a:prstGeom>
          <a:noFill/>
        </p:spPr>
      </p:pic>
      <p:pic>
        <p:nvPicPr>
          <p:cNvPr id="798734" name="Picture 14"/>
          <p:cNvPicPr>
            <a:picLocks noChangeAspect="1" noChangeArrowheads="1"/>
          </p:cNvPicPr>
          <p:nvPr/>
        </p:nvPicPr>
        <p:blipFill>
          <a:blip r:embed="rId4"/>
          <a:srcRect/>
          <a:stretch>
            <a:fillRect/>
          </a:stretch>
        </p:blipFill>
        <p:spPr bwMode="auto">
          <a:xfrm>
            <a:off x="7164388" y="3573463"/>
            <a:ext cx="1728787" cy="2663825"/>
          </a:xfrm>
          <a:prstGeom prst="rect">
            <a:avLst/>
          </a:prstGeom>
          <a:noFill/>
        </p:spPr>
      </p:pic>
      <p:pic>
        <p:nvPicPr>
          <p:cNvPr id="798735" name="Picture 15"/>
          <p:cNvPicPr>
            <a:picLocks noChangeAspect="1" noChangeArrowheads="1"/>
          </p:cNvPicPr>
          <p:nvPr/>
        </p:nvPicPr>
        <p:blipFill>
          <a:blip r:embed="rId4"/>
          <a:srcRect/>
          <a:stretch>
            <a:fillRect/>
          </a:stretch>
        </p:blipFill>
        <p:spPr bwMode="auto">
          <a:xfrm>
            <a:off x="250825" y="836613"/>
            <a:ext cx="1728788" cy="2736850"/>
          </a:xfrm>
          <a:prstGeom prst="rect">
            <a:avLst/>
          </a:prstGeom>
          <a:noFill/>
        </p:spPr>
      </p:pic>
      <p:sp>
        <p:nvSpPr>
          <p:cNvPr id="798737" name="WordArt 17"/>
          <p:cNvSpPr>
            <a:spLocks noChangeArrowheads="1" noChangeShapeType="1" noTextEdit="1"/>
          </p:cNvSpPr>
          <p:nvPr/>
        </p:nvSpPr>
        <p:spPr bwMode="auto">
          <a:xfrm>
            <a:off x="900113" y="2349500"/>
            <a:ext cx="6481762" cy="2571750"/>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CA" sz="3600" kern="10" dirty="0">
                <a:ln w="9525">
                  <a:round/>
                  <a:headEnd/>
                  <a:tailEnd/>
                </a:ln>
                <a:gradFill rotWithShape="0">
                  <a:gsLst>
                    <a:gs pos="0">
                      <a:srgbClr val="FFE701"/>
                    </a:gs>
                    <a:gs pos="100000">
                      <a:srgbClr val="FE3E02"/>
                    </a:gs>
                  </a:gsLst>
                  <a:lin ang="5400000" scaled="1"/>
                </a:gradFill>
                <a:latin typeface="Impact"/>
              </a:rPr>
              <a:t>Architect Impact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798735"/>
                                        </p:tgtEl>
                                      </p:cBhvr>
                                    </p:animEffect>
                                    <p:set>
                                      <p:cBhvr>
                                        <p:cTn id="7" dur="1" fill="hold">
                                          <p:stCondLst>
                                            <p:cond delay="499"/>
                                          </p:stCondLst>
                                        </p:cTn>
                                        <p:tgtEl>
                                          <p:spTgt spid="79873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nodeType="clickEffect">
                                  <p:stCondLst>
                                    <p:cond delay="0"/>
                                  </p:stCondLst>
                                  <p:childTnLst>
                                    <p:animEffect transition="out" filter="checkerboard(across)">
                                      <p:cBhvr>
                                        <p:cTn id="11" dur="500"/>
                                        <p:tgtEl>
                                          <p:spTgt spid="798726"/>
                                        </p:tgtEl>
                                      </p:cBhvr>
                                    </p:animEffect>
                                    <p:set>
                                      <p:cBhvr>
                                        <p:cTn id="12" dur="1" fill="hold">
                                          <p:stCondLst>
                                            <p:cond delay="499"/>
                                          </p:stCondLst>
                                        </p:cTn>
                                        <p:tgtEl>
                                          <p:spTgt spid="79872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nodeType="clickEffect">
                                  <p:stCondLst>
                                    <p:cond delay="0"/>
                                  </p:stCondLst>
                                  <p:childTnLst>
                                    <p:animEffect transition="out" filter="checkerboard(across)">
                                      <p:cBhvr>
                                        <p:cTn id="16" dur="500"/>
                                        <p:tgtEl>
                                          <p:spTgt spid="798727"/>
                                        </p:tgtEl>
                                      </p:cBhvr>
                                    </p:animEffect>
                                    <p:set>
                                      <p:cBhvr>
                                        <p:cTn id="17" dur="1" fill="hold">
                                          <p:stCondLst>
                                            <p:cond delay="499"/>
                                          </p:stCondLst>
                                        </p:cTn>
                                        <p:tgtEl>
                                          <p:spTgt spid="79872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nodeType="clickEffect">
                                  <p:stCondLst>
                                    <p:cond delay="0"/>
                                  </p:stCondLst>
                                  <p:childTnLst>
                                    <p:animEffect transition="out" filter="checkerboard(across)">
                                      <p:cBhvr>
                                        <p:cTn id="21" dur="500"/>
                                        <p:tgtEl>
                                          <p:spTgt spid="798728"/>
                                        </p:tgtEl>
                                      </p:cBhvr>
                                    </p:animEffect>
                                    <p:set>
                                      <p:cBhvr>
                                        <p:cTn id="22" dur="1" fill="hold">
                                          <p:stCondLst>
                                            <p:cond delay="499"/>
                                          </p:stCondLst>
                                        </p:cTn>
                                        <p:tgtEl>
                                          <p:spTgt spid="79872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 presetClass="exit" presetSubtype="10" fill="hold" nodeType="clickEffect">
                                  <p:stCondLst>
                                    <p:cond delay="0"/>
                                  </p:stCondLst>
                                  <p:childTnLst>
                                    <p:animEffect transition="out" filter="checkerboard(across)">
                                      <p:cBhvr>
                                        <p:cTn id="26" dur="500"/>
                                        <p:tgtEl>
                                          <p:spTgt spid="798729"/>
                                        </p:tgtEl>
                                      </p:cBhvr>
                                    </p:animEffect>
                                    <p:set>
                                      <p:cBhvr>
                                        <p:cTn id="27" dur="1" fill="hold">
                                          <p:stCondLst>
                                            <p:cond delay="499"/>
                                          </p:stCondLst>
                                        </p:cTn>
                                        <p:tgtEl>
                                          <p:spTgt spid="79872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 presetClass="exit" presetSubtype="10" fill="hold" nodeType="clickEffect">
                                  <p:stCondLst>
                                    <p:cond delay="0"/>
                                  </p:stCondLst>
                                  <p:childTnLst>
                                    <p:animEffect transition="out" filter="checkerboard(across)">
                                      <p:cBhvr>
                                        <p:cTn id="31" dur="500"/>
                                        <p:tgtEl>
                                          <p:spTgt spid="798730"/>
                                        </p:tgtEl>
                                      </p:cBhvr>
                                    </p:animEffect>
                                    <p:set>
                                      <p:cBhvr>
                                        <p:cTn id="32" dur="1" fill="hold">
                                          <p:stCondLst>
                                            <p:cond delay="499"/>
                                          </p:stCondLst>
                                        </p:cTn>
                                        <p:tgtEl>
                                          <p:spTgt spid="79873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 presetClass="exit" presetSubtype="10" fill="hold" nodeType="clickEffect">
                                  <p:stCondLst>
                                    <p:cond delay="0"/>
                                  </p:stCondLst>
                                  <p:childTnLst>
                                    <p:animEffect transition="out" filter="checkerboard(across)">
                                      <p:cBhvr>
                                        <p:cTn id="36" dur="500"/>
                                        <p:tgtEl>
                                          <p:spTgt spid="798731"/>
                                        </p:tgtEl>
                                      </p:cBhvr>
                                    </p:animEffect>
                                    <p:set>
                                      <p:cBhvr>
                                        <p:cTn id="37" dur="1" fill="hold">
                                          <p:stCondLst>
                                            <p:cond delay="499"/>
                                          </p:stCondLst>
                                        </p:cTn>
                                        <p:tgtEl>
                                          <p:spTgt spid="79873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 presetClass="exit" presetSubtype="10" fill="hold" nodeType="clickEffect">
                                  <p:stCondLst>
                                    <p:cond delay="0"/>
                                  </p:stCondLst>
                                  <p:childTnLst>
                                    <p:animEffect transition="out" filter="checkerboard(across)">
                                      <p:cBhvr>
                                        <p:cTn id="41" dur="500"/>
                                        <p:tgtEl>
                                          <p:spTgt spid="798732"/>
                                        </p:tgtEl>
                                      </p:cBhvr>
                                    </p:animEffect>
                                    <p:set>
                                      <p:cBhvr>
                                        <p:cTn id="42" dur="1" fill="hold">
                                          <p:stCondLst>
                                            <p:cond delay="499"/>
                                          </p:stCondLst>
                                        </p:cTn>
                                        <p:tgtEl>
                                          <p:spTgt spid="79873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5" presetClass="exit" presetSubtype="10" fill="hold" nodeType="clickEffect">
                                  <p:stCondLst>
                                    <p:cond delay="0"/>
                                  </p:stCondLst>
                                  <p:childTnLst>
                                    <p:animEffect transition="out" filter="checkerboard(across)">
                                      <p:cBhvr>
                                        <p:cTn id="46" dur="500"/>
                                        <p:tgtEl>
                                          <p:spTgt spid="798733"/>
                                        </p:tgtEl>
                                      </p:cBhvr>
                                    </p:animEffect>
                                    <p:set>
                                      <p:cBhvr>
                                        <p:cTn id="47" dur="1" fill="hold">
                                          <p:stCondLst>
                                            <p:cond delay="499"/>
                                          </p:stCondLst>
                                        </p:cTn>
                                        <p:tgtEl>
                                          <p:spTgt spid="79873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5" presetClass="exit" presetSubtype="10" fill="hold" nodeType="clickEffect">
                                  <p:stCondLst>
                                    <p:cond delay="0"/>
                                  </p:stCondLst>
                                  <p:childTnLst>
                                    <p:animEffect transition="out" filter="checkerboard(across)">
                                      <p:cBhvr>
                                        <p:cTn id="51" dur="500"/>
                                        <p:tgtEl>
                                          <p:spTgt spid="798734"/>
                                        </p:tgtEl>
                                      </p:cBhvr>
                                    </p:animEffect>
                                    <p:set>
                                      <p:cBhvr>
                                        <p:cTn id="52" dur="1" fill="hold">
                                          <p:stCondLst>
                                            <p:cond delay="499"/>
                                          </p:stCondLst>
                                        </p:cTn>
                                        <p:tgtEl>
                                          <p:spTgt spid="79873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798737"/>
                                        </p:tgtEl>
                                        <p:attrNameLst>
                                          <p:attrName>style.visibility</p:attrName>
                                        </p:attrNameLst>
                                      </p:cBhvr>
                                      <p:to>
                                        <p:strVal val="visible"/>
                                      </p:to>
                                    </p:set>
                                    <p:animEffect transition="in" filter="checkerboard(across)">
                                      <p:cBhvr>
                                        <p:cTn id="57" dur="500"/>
                                        <p:tgtEl>
                                          <p:spTgt spid="798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2850" name="Picture 2" descr="Microsoft logo and tagline"/>
          <p:cNvPicPr>
            <a:picLocks noChangeAspect="1" noChangeArrowheads="1"/>
          </p:cNvPicPr>
          <p:nvPr/>
        </p:nvPicPr>
        <p:blipFill>
          <a:blip r:embed="rId2">
            <a:lum bright="50000"/>
          </a:blip>
          <a:srcRect/>
          <a:stretch>
            <a:fillRect/>
          </a:stretch>
        </p:blipFill>
        <p:spPr bwMode="black">
          <a:xfrm>
            <a:off x="1598613" y="2516188"/>
            <a:ext cx="5913437" cy="1276350"/>
          </a:xfrm>
          <a:prstGeom prst="rect">
            <a:avLst/>
          </a:prstGeom>
          <a:noFill/>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5186" name="Rectangle 2"/>
          <p:cNvSpPr>
            <a:spLocks noGrp="1" noChangeArrowheads="1"/>
          </p:cNvSpPr>
          <p:nvPr>
            <p:ph type="title"/>
          </p:nvPr>
        </p:nvSpPr>
        <p:spPr>
          <a:xfrm>
            <a:off x="533400" y="0"/>
            <a:ext cx="8372475" cy="1422570"/>
          </a:xfrm>
        </p:spPr>
        <p:txBody>
          <a:bodyPr/>
          <a:lstStyle/>
          <a:p>
            <a:r>
              <a:rPr lang="es-CL" dirty="0" smtClean="0"/>
              <a:t>¿Qué es la Arquitectura de Software?</a:t>
            </a:r>
            <a:endParaRPr lang="es-CL" dirty="0"/>
          </a:p>
        </p:txBody>
      </p:sp>
      <p:sp>
        <p:nvSpPr>
          <p:cNvPr id="1885187" name="Rectangle 3"/>
          <p:cNvSpPr>
            <a:spLocks noGrp="1" noChangeArrowheads="1"/>
          </p:cNvSpPr>
          <p:nvPr>
            <p:ph type="body" idx="1"/>
          </p:nvPr>
        </p:nvSpPr>
        <p:spPr>
          <a:xfrm>
            <a:off x="304800" y="1600200"/>
            <a:ext cx="8534400" cy="3934027"/>
          </a:xfrm>
        </p:spPr>
        <p:txBody>
          <a:bodyPr/>
          <a:lstStyle/>
          <a:p>
            <a:pPr marL="609600" indent="-609600">
              <a:buNone/>
            </a:pPr>
            <a:r>
              <a:rPr lang="en-CA" i="1" dirty="0" smtClean="0"/>
              <a:t>	</a:t>
            </a:r>
            <a:r>
              <a:rPr lang="es-CL" i="1" dirty="0" smtClean="0"/>
              <a:t>“Es la organización estructural de un sistema, representada por sus componentes, la relaciones entre los mismos, el ambiente y los principios que gobiernan el diseño y su evolución”</a:t>
            </a:r>
          </a:p>
          <a:p>
            <a:pPr marL="609600" indent="-609600">
              <a:buNone/>
            </a:pPr>
            <a:r>
              <a:rPr lang="en-CA" i="1" dirty="0" smtClean="0"/>
              <a:t>				ANSI/IEEE Std 1471-2000</a:t>
            </a:r>
            <a:endParaRPr lang="en-US" i="1" dirty="0" smtClean="0"/>
          </a:p>
          <a:p>
            <a:pPr marL="609600" indent="-609600"/>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5186" name="Rectangle 2"/>
          <p:cNvSpPr>
            <a:spLocks noGrp="1" noChangeArrowheads="1"/>
          </p:cNvSpPr>
          <p:nvPr>
            <p:ph type="title"/>
          </p:nvPr>
        </p:nvSpPr>
        <p:spPr>
          <a:xfrm>
            <a:off x="533400" y="0"/>
            <a:ext cx="8372475" cy="1422570"/>
          </a:xfrm>
        </p:spPr>
        <p:txBody>
          <a:bodyPr/>
          <a:lstStyle/>
          <a:p>
            <a:r>
              <a:rPr lang="es-CL" dirty="0" smtClean="0"/>
              <a:t>¿Qué es la Arquitectura de Software?</a:t>
            </a:r>
            <a:r>
              <a:rPr lang="en-US" dirty="0" smtClean="0"/>
              <a:t> </a:t>
            </a:r>
            <a:endParaRPr lang="en-US" dirty="0"/>
          </a:p>
        </p:txBody>
      </p:sp>
      <p:sp>
        <p:nvSpPr>
          <p:cNvPr id="1885187" name="Rectangle 3"/>
          <p:cNvSpPr>
            <a:spLocks noGrp="1" noChangeArrowheads="1"/>
          </p:cNvSpPr>
          <p:nvPr>
            <p:ph type="body" idx="1"/>
          </p:nvPr>
        </p:nvSpPr>
        <p:spPr>
          <a:xfrm>
            <a:off x="304800" y="1600200"/>
            <a:ext cx="8534400" cy="4524958"/>
          </a:xfrm>
        </p:spPr>
        <p:txBody>
          <a:bodyPr/>
          <a:lstStyle/>
          <a:p>
            <a:pPr marL="609600" indent="-609600">
              <a:buFont typeface="+mj-lt"/>
              <a:buAutoNum type="arabicPeriod"/>
            </a:pPr>
            <a:r>
              <a:rPr lang="es-CL" i="1" dirty="0" smtClean="0"/>
              <a:t>La descripción formal de un sistema, el plan detallado a nivel de componentes que permite guiar su implementación</a:t>
            </a:r>
          </a:p>
          <a:p>
            <a:pPr marL="609600" indent="-609600">
              <a:buFont typeface="+mj-lt"/>
              <a:buAutoNum type="arabicPeriod"/>
            </a:pPr>
            <a:r>
              <a:rPr lang="es-CL" i="1" dirty="0" smtClean="0"/>
              <a:t>La estructura de componentes, sus relaciones y los principios y </a:t>
            </a:r>
            <a:r>
              <a:rPr lang="es-CL" i="1" dirty="0" smtClean="0"/>
              <a:t>guías </a:t>
            </a:r>
            <a:r>
              <a:rPr lang="es-CL" i="1" dirty="0" smtClean="0"/>
              <a:t>que gobiernan su diseño y evolución en el tiempo. </a:t>
            </a:r>
          </a:p>
          <a:p>
            <a:pPr marL="609600" indent="-609600">
              <a:buNone/>
            </a:pPr>
            <a:r>
              <a:rPr lang="en-CA" dirty="0" smtClean="0"/>
              <a:t>				TOGAF</a:t>
            </a:r>
            <a:endParaRPr lang="en-US" dirty="0" smtClean="0"/>
          </a:p>
          <a:p>
            <a:pPr marL="609600" indent="-609600"/>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ChangeArrowheads="1"/>
          </p:cNvSpPr>
          <p:nvPr>
            <p:ph type="title"/>
          </p:nvPr>
        </p:nvSpPr>
        <p:spPr>
          <a:xfrm>
            <a:off x="382588" y="228600"/>
            <a:ext cx="8380412" cy="646973"/>
          </a:xfrm>
        </p:spPr>
        <p:txBody>
          <a:bodyPr/>
          <a:lstStyle/>
          <a:p>
            <a:r>
              <a:rPr lang="en-US" sz="4000" dirty="0" smtClean="0">
                <a:latin typeface="Segoe" pitchFamily="34" charset="0"/>
              </a:rPr>
              <a:t>La </a:t>
            </a:r>
            <a:r>
              <a:rPr lang="en-US" sz="4000" dirty="0" err="1" smtClean="0">
                <a:latin typeface="Segoe" pitchFamily="34" charset="0"/>
              </a:rPr>
              <a:t>necesidad</a:t>
            </a:r>
            <a:r>
              <a:rPr lang="en-US" sz="4000" dirty="0" smtClean="0">
                <a:latin typeface="Segoe" pitchFamily="34" charset="0"/>
              </a:rPr>
              <a:t> de </a:t>
            </a:r>
            <a:r>
              <a:rPr lang="en-US" sz="4000" dirty="0" err="1" smtClean="0">
                <a:latin typeface="Segoe" pitchFamily="34" charset="0"/>
              </a:rPr>
              <a:t>cambiar</a:t>
            </a:r>
            <a:r>
              <a:rPr lang="en-US" sz="4000" dirty="0" smtClean="0">
                <a:latin typeface="Segoe" pitchFamily="34" charset="0"/>
              </a:rPr>
              <a:t>….</a:t>
            </a:r>
            <a:endParaRPr lang="en-US" sz="1900" dirty="0">
              <a:solidFill>
                <a:schemeClr val="accent1"/>
              </a:solidFill>
              <a:latin typeface="Segoe" pitchFamily="34" charset="0"/>
            </a:endParaRPr>
          </a:p>
        </p:txBody>
      </p:sp>
      <p:sp>
        <p:nvSpPr>
          <p:cNvPr id="743427" name="Rectangle 3"/>
          <p:cNvSpPr>
            <a:spLocks noGrp="1" noChangeArrowheads="1"/>
          </p:cNvSpPr>
          <p:nvPr>
            <p:ph type="body" idx="1"/>
          </p:nvPr>
        </p:nvSpPr>
        <p:spPr>
          <a:xfrm>
            <a:off x="323850" y="1196975"/>
            <a:ext cx="8380413" cy="4968156"/>
          </a:xfrm>
        </p:spPr>
        <p:txBody>
          <a:bodyPr/>
          <a:lstStyle/>
          <a:p>
            <a:pPr>
              <a:lnSpc>
                <a:spcPct val="90000"/>
              </a:lnSpc>
            </a:pPr>
            <a:r>
              <a:rPr lang="es-CL" sz="3200" b="1" dirty="0" smtClean="0">
                <a:latin typeface="Segoe" pitchFamily="34" charset="0"/>
              </a:rPr>
              <a:t>El 80% de los proyectos de IT no termina ni en </a:t>
            </a:r>
            <a:r>
              <a:rPr lang="es-CL" sz="3200" b="1" dirty="0" err="1" smtClean="0">
                <a:latin typeface="Segoe" pitchFamily="34" charset="0"/>
              </a:rPr>
              <a:t>budget</a:t>
            </a:r>
            <a:r>
              <a:rPr lang="es-CL" sz="3200" b="1" dirty="0" smtClean="0">
                <a:latin typeface="Segoe" pitchFamily="34" charset="0"/>
              </a:rPr>
              <a:t> ni en tiempo.</a:t>
            </a:r>
          </a:p>
          <a:p>
            <a:pPr>
              <a:lnSpc>
                <a:spcPct val="90000"/>
              </a:lnSpc>
            </a:pPr>
            <a:r>
              <a:rPr lang="es-CL" sz="3200" b="1" dirty="0" smtClean="0">
                <a:latin typeface="Segoe" pitchFamily="34" charset="0"/>
              </a:rPr>
              <a:t>Los tomadores de decisión del negocio han perdido confianza en los departamentos de IT.</a:t>
            </a:r>
          </a:p>
          <a:p>
            <a:pPr>
              <a:lnSpc>
                <a:spcPct val="90000"/>
              </a:lnSpc>
            </a:pPr>
            <a:r>
              <a:rPr lang="es-CL" sz="3200" b="1" dirty="0" smtClean="0">
                <a:latin typeface="Segoe" pitchFamily="34" charset="0"/>
              </a:rPr>
              <a:t>Los </a:t>
            </a:r>
            <a:r>
              <a:rPr lang="es-CL" sz="3200" b="1" dirty="0" err="1" smtClean="0">
                <a:latin typeface="Segoe" pitchFamily="34" charset="0"/>
              </a:rPr>
              <a:t>CEO’s</a:t>
            </a:r>
            <a:r>
              <a:rPr lang="es-CL" sz="3200" b="1" dirty="0" smtClean="0">
                <a:latin typeface="Segoe" pitchFamily="34" charset="0"/>
              </a:rPr>
              <a:t> están reconsiderando sus inversiones en IT – IT </a:t>
            </a:r>
            <a:r>
              <a:rPr lang="es-CL" sz="3200" b="1" dirty="0" err="1" smtClean="0">
                <a:latin typeface="Segoe" pitchFamily="34" charset="0"/>
              </a:rPr>
              <a:t>Doesn’t</a:t>
            </a:r>
            <a:r>
              <a:rPr lang="es-CL" sz="3200" b="1" dirty="0" smtClean="0">
                <a:latin typeface="Segoe" pitchFamily="34" charset="0"/>
              </a:rPr>
              <a:t> </a:t>
            </a:r>
            <a:r>
              <a:rPr lang="es-CL" sz="3200" b="1" dirty="0" err="1" smtClean="0">
                <a:latin typeface="Segoe" pitchFamily="34" charset="0"/>
              </a:rPr>
              <a:t>Matter</a:t>
            </a:r>
            <a:r>
              <a:rPr lang="es-CL" sz="3200" b="1" dirty="0" smtClean="0">
                <a:latin typeface="Segoe" pitchFamily="34" charset="0"/>
              </a:rPr>
              <a:t>.</a:t>
            </a:r>
          </a:p>
          <a:p>
            <a:pPr>
              <a:lnSpc>
                <a:spcPct val="90000"/>
              </a:lnSpc>
            </a:pPr>
            <a:r>
              <a:rPr lang="es-CL" sz="3200" b="1" dirty="0" smtClean="0">
                <a:latin typeface="Segoe" pitchFamily="34" charset="0"/>
              </a:rPr>
              <a:t>Las inversiones en IT muchas veces determinan un decrecimiento en la productividad.</a:t>
            </a:r>
            <a:endParaRPr lang="es-CL" sz="3200" b="1" i="1" dirty="0">
              <a:latin typeface="Segoe"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43427">
                                            <p:txEl>
                                              <p:pRg st="1" end="1"/>
                                            </p:txEl>
                                          </p:spTgt>
                                        </p:tgtEl>
                                        <p:attrNameLst>
                                          <p:attrName>style.visibility</p:attrName>
                                        </p:attrNameLst>
                                      </p:cBhvr>
                                      <p:to>
                                        <p:strVal val="visible"/>
                                      </p:to>
                                    </p:set>
                                    <p:animEffect transition="in" filter="box(in)">
                                      <p:cBhvr>
                                        <p:cTn id="7" dur="500"/>
                                        <p:tgtEl>
                                          <p:spTgt spid="7434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43427">
                                            <p:txEl>
                                              <p:pRg st="2" end="2"/>
                                            </p:txEl>
                                          </p:spTgt>
                                        </p:tgtEl>
                                        <p:attrNameLst>
                                          <p:attrName>style.visibility</p:attrName>
                                        </p:attrNameLst>
                                      </p:cBhvr>
                                      <p:to>
                                        <p:strVal val="visible"/>
                                      </p:to>
                                    </p:set>
                                    <p:animEffect transition="in" filter="box(in)">
                                      <p:cBhvr>
                                        <p:cTn id="12" dur="500"/>
                                        <p:tgtEl>
                                          <p:spTgt spid="7434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43427">
                                            <p:txEl>
                                              <p:pRg st="3" end="3"/>
                                            </p:txEl>
                                          </p:spTgt>
                                        </p:tgtEl>
                                        <p:attrNameLst>
                                          <p:attrName>style.visibility</p:attrName>
                                        </p:attrNameLst>
                                      </p:cBhvr>
                                      <p:to>
                                        <p:strVal val="visible"/>
                                      </p:to>
                                    </p:set>
                                    <p:animEffect transition="in" filter="box(in)">
                                      <p:cBhvr>
                                        <p:cTn id="17" dur="500"/>
                                        <p:tgtEl>
                                          <p:spTgt spid="7434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ChangeArrowheads="1"/>
          </p:cNvSpPr>
          <p:nvPr>
            <p:ph type="title"/>
          </p:nvPr>
        </p:nvSpPr>
        <p:spPr>
          <a:xfrm>
            <a:off x="382588" y="228600"/>
            <a:ext cx="8380412" cy="646973"/>
          </a:xfrm>
        </p:spPr>
        <p:txBody>
          <a:bodyPr/>
          <a:lstStyle/>
          <a:p>
            <a:r>
              <a:rPr lang="en-US" sz="4000" dirty="0" smtClean="0">
                <a:latin typeface="Segoe" pitchFamily="34" charset="0"/>
              </a:rPr>
              <a:t>La </a:t>
            </a:r>
            <a:r>
              <a:rPr lang="en-US" sz="4000" dirty="0" err="1" smtClean="0">
                <a:latin typeface="Segoe" pitchFamily="34" charset="0"/>
              </a:rPr>
              <a:t>necesidad</a:t>
            </a:r>
            <a:r>
              <a:rPr lang="en-US" sz="4000" dirty="0" smtClean="0">
                <a:latin typeface="Segoe" pitchFamily="34" charset="0"/>
              </a:rPr>
              <a:t> de </a:t>
            </a:r>
            <a:r>
              <a:rPr lang="en-US" sz="4000" dirty="0" err="1" smtClean="0">
                <a:latin typeface="Segoe" pitchFamily="34" charset="0"/>
              </a:rPr>
              <a:t>cambiar</a:t>
            </a:r>
            <a:r>
              <a:rPr lang="en-US" sz="4000" dirty="0" smtClean="0">
                <a:latin typeface="Segoe" pitchFamily="34" charset="0"/>
              </a:rPr>
              <a:t>….</a:t>
            </a:r>
            <a:endParaRPr lang="en-US" sz="1900" dirty="0">
              <a:solidFill>
                <a:schemeClr val="accent1"/>
              </a:solidFill>
              <a:latin typeface="Segoe" pitchFamily="34" charset="0"/>
            </a:endParaRPr>
          </a:p>
        </p:txBody>
      </p:sp>
      <p:sp>
        <p:nvSpPr>
          <p:cNvPr id="743427" name="Rectangle 3"/>
          <p:cNvSpPr>
            <a:spLocks noGrp="1" noChangeArrowheads="1"/>
          </p:cNvSpPr>
          <p:nvPr>
            <p:ph type="body" idx="1"/>
          </p:nvPr>
        </p:nvSpPr>
        <p:spPr>
          <a:xfrm>
            <a:off x="323850" y="1196975"/>
            <a:ext cx="8380413" cy="1865768"/>
          </a:xfrm>
        </p:spPr>
        <p:txBody>
          <a:bodyPr/>
          <a:lstStyle/>
          <a:p>
            <a:r>
              <a:rPr lang="es-CL" i="1" dirty="0" smtClean="0">
                <a:latin typeface="Segoe" pitchFamily="34" charset="0"/>
              </a:rPr>
              <a:t>Las organizaciones ven a la inversión en prácticas de Arquitectura de Software </a:t>
            </a:r>
            <a:r>
              <a:rPr lang="es-CL" i="1" dirty="0" smtClean="0">
                <a:latin typeface="Segoe" pitchFamily="34" charset="0"/>
              </a:rPr>
              <a:t>como </a:t>
            </a:r>
            <a:r>
              <a:rPr lang="es-CL" i="1" dirty="0" smtClean="0">
                <a:latin typeface="Segoe" pitchFamily="34" charset="0"/>
              </a:rPr>
              <a:t>una forma de mejorar el retorno de la inversión (ROI)</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5186" name="Rectangle 2"/>
          <p:cNvSpPr>
            <a:spLocks noGrp="1" noChangeArrowheads="1"/>
          </p:cNvSpPr>
          <p:nvPr>
            <p:ph type="title"/>
          </p:nvPr>
        </p:nvSpPr>
        <p:spPr>
          <a:xfrm>
            <a:off x="533400" y="0"/>
            <a:ext cx="8372475" cy="757773"/>
          </a:xfrm>
        </p:spPr>
        <p:txBody>
          <a:bodyPr/>
          <a:lstStyle/>
          <a:p>
            <a:r>
              <a:rPr lang="es-CL" dirty="0" smtClean="0"/>
              <a:t>Tipos de Arquitecturas</a:t>
            </a:r>
            <a:endParaRPr lang="es-CL" dirty="0"/>
          </a:p>
        </p:txBody>
      </p:sp>
      <p:sp>
        <p:nvSpPr>
          <p:cNvPr id="1885187" name="Rectangle 3"/>
          <p:cNvSpPr>
            <a:spLocks noGrp="1" noChangeArrowheads="1"/>
          </p:cNvSpPr>
          <p:nvPr>
            <p:ph type="body" idx="1"/>
          </p:nvPr>
        </p:nvSpPr>
        <p:spPr>
          <a:xfrm>
            <a:off x="304800" y="1600200"/>
            <a:ext cx="8534400" cy="2899897"/>
          </a:xfrm>
        </p:spPr>
        <p:txBody>
          <a:bodyPr/>
          <a:lstStyle/>
          <a:p>
            <a:pPr marL="609600" indent="-609600">
              <a:buFont typeface="+mj-lt"/>
              <a:buAutoNum type="arabicPeriod"/>
            </a:pPr>
            <a:r>
              <a:rPr lang="en-US" dirty="0" smtClean="0"/>
              <a:t>Business Architecture</a:t>
            </a:r>
          </a:p>
          <a:p>
            <a:pPr marL="609600" indent="-609600">
              <a:buFont typeface="+mj-lt"/>
              <a:buAutoNum type="arabicPeriod"/>
            </a:pPr>
            <a:r>
              <a:rPr lang="en-US" dirty="0" smtClean="0"/>
              <a:t>Applications Architecture</a:t>
            </a:r>
          </a:p>
          <a:p>
            <a:pPr marL="609600" indent="-609600">
              <a:buFont typeface="+mj-lt"/>
              <a:buAutoNum type="arabicPeriod"/>
            </a:pPr>
            <a:r>
              <a:rPr lang="en-US" dirty="0" smtClean="0"/>
              <a:t>Technology Architecture</a:t>
            </a:r>
          </a:p>
          <a:p>
            <a:pPr marL="609600" indent="-609600">
              <a:buFont typeface="+mj-lt"/>
              <a:buAutoNum type="arabicPeriod"/>
            </a:pPr>
            <a:r>
              <a:rPr lang="en-US" dirty="0" smtClean="0"/>
              <a:t>Data Architecture</a:t>
            </a:r>
          </a:p>
          <a:p>
            <a:pPr marL="609600" indent="-609600"/>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9282" name="Rectangle 2"/>
          <p:cNvSpPr>
            <a:spLocks noGrp="1" noChangeArrowheads="1"/>
          </p:cNvSpPr>
          <p:nvPr>
            <p:ph type="title"/>
          </p:nvPr>
        </p:nvSpPr>
        <p:spPr>
          <a:xfrm>
            <a:off x="395288" y="0"/>
            <a:ext cx="7772400" cy="757773"/>
          </a:xfrm>
        </p:spPr>
        <p:txBody>
          <a:bodyPr/>
          <a:lstStyle/>
          <a:p>
            <a:r>
              <a:rPr lang="es-CL" dirty="0" smtClean="0"/>
              <a:t>Tipos de Arquitectos</a:t>
            </a:r>
            <a:endParaRPr lang="es-CL" dirty="0"/>
          </a:p>
        </p:txBody>
      </p:sp>
      <p:sp>
        <p:nvSpPr>
          <p:cNvPr id="1889283" name="Rectangle 3"/>
          <p:cNvSpPr>
            <a:spLocks noChangeArrowheads="1"/>
          </p:cNvSpPr>
          <p:nvPr/>
        </p:nvSpPr>
        <p:spPr bwMode="auto">
          <a:xfrm>
            <a:off x="611188" y="908050"/>
            <a:ext cx="7489825" cy="915988"/>
          </a:xfrm>
          <a:prstGeom prst="rect">
            <a:avLst/>
          </a:prstGeom>
          <a:noFill/>
          <a:ln w="9525">
            <a:noFill/>
            <a:miter lim="800000"/>
            <a:headEnd/>
            <a:tailEnd/>
          </a:ln>
          <a:effectLst/>
        </p:spPr>
        <p:txBody>
          <a:bodyPr>
            <a:spAutoFit/>
          </a:bodyPr>
          <a:lstStyle/>
          <a:p>
            <a:pPr algn="l" eaLnBrk="1" hangingPunct="1"/>
            <a:endParaRPr lang="en-US" sz="1800" b="0">
              <a:solidFill>
                <a:schemeClr val="bg2"/>
              </a:solidFill>
              <a:latin typeface="Arial" charset="0"/>
            </a:endParaRPr>
          </a:p>
          <a:p>
            <a:pPr algn="l" eaLnBrk="1" hangingPunct="1">
              <a:buFontTx/>
              <a:buChar char="•"/>
            </a:pPr>
            <a:endParaRPr lang="en-US" sz="1800" b="0">
              <a:solidFill>
                <a:schemeClr val="bg2"/>
              </a:solidFill>
              <a:latin typeface="Arial" charset="0"/>
            </a:endParaRPr>
          </a:p>
          <a:p>
            <a:pPr lvl="1" algn="l" eaLnBrk="1" hangingPunct="1"/>
            <a:r>
              <a:rPr lang="en-US" sz="1800" b="0">
                <a:solidFill>
                  <a:schemeClr val="bg2"/>
                </a:solidFill>
                <a:latin typeface="Arial" charset="0"/>
              </a:rPr>
              <a:t>	</a:t>
            </a:r>
          </a:p>
        </p:txBody>
      </p:sp>
      <p:sp>
        <p:nvSpPr>
          <p:cNvPr id="1889284" name="Rectangle 4"/>
          <p:cNvSpPr>
            <a:spLocks noGrp="1" noChangeArrowheads="1"/>
          </p:cNvSpPr>
          <p:nvPr>
            <p:ph type="body" idx="1"/>
          </p:nvPr>
        </p:nvSpPr>
        <p:spPr>
          <a:xfrm>
            <a:off x="3886200" y="981075"/>
            <a:ext cx="4876799" cy="739306"/>
          </a:xfrm>
        </p:spPr>
        <p:txBody>
          <a:bodyPr/>
          <a:lstStyle/>
          <a:p>
            <a:pPr>
              <a:buNone/>
            </a:pPr>
            <a:endParaRPr lang="en-CA" sz="2000" dirty="0" smtClean="0"/>
          </a:p>
          <a:p>
            <a:pPr lvl="1">
              <a:buFont typeface="Wingdings" pitchFamily="2" charset="2"/>
              <a:buNone/>
            </a:pPr>
            <a:endParaRPr lang="en-US" sz="2000" dirty="0"/>
          </a:p>
        </p:txBody>
      </p:sp>
      <p:sp>
        <p:nvSpPr>
          <p:cNvPr id="5" name="Oval 4"/>
          <p:cNvSpPr/>
          <p:nvPr/>
        </p:nvSpPr>
        <p:spPr bwMode="auto">
          <a:xfrm>
            <a:off x="457200" y="3733800"/>
            <a:ext cx="3810000" cy="2819400"/>
          </a:xfrm>
          <a:prstGeom prst="ellipse">
            <a:avLst/>
          </a:prstGeom>
          <a:gradFill rotWithShape="0">
            <a:gsLst>
              <a:gs pos="0">
                <a:schemeClr val="accent1"/>
              </a:gs>
              <a:gs pos="100000">
                <a:schemeClr val="accent1">
                  <a:gamma/>
                  <a:shade val="46275"/>
                  <a:invGamma/>
                </a:schemeClr>
              </a:gs>
            </a:gsLst>
            <a:lin ang="2700000" scaled="1"/>
          </a:gradFill>
          <a:ln w="57150" cap="flat" cmpd="sng" algn="ctr">
            <a:noFill/>
            <a:prstDash val="solid"/>
            <a:round/>
            <a:headEnd type="none" w="med" len="med"/>
            <a:tailEnd type="triangle" w="med" len="med"/>
          </a:ln>
          <a:effectLst>
            <a:outerShdw dist="107763" dir="2700000" algn="ctr" rotWithShape="0">
              <a:schemeClr val="bg2"/>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CA" sz="2800" baseline="0" dirty="0" smtClean="0">
                <a:solidFill>
                  <a:schemeClr val="bg2"/>
                </a:solidFill>
                <a:latin typeface="+mn-lt"/>
              </a:rPr>
              <a:t>Data Architects</a:t>
            </a:r>
          </a:p>
          <a:p>
            <a:pPr marL="0" marR="0" indent="0" algn="ctr" defTabSz="914400" rtl="0" eaLnBrk="0" fontAlgn="base" latinLnBrk="0" hangingPunct="0">
              <a:lnSpc>
                <a:spcPct val="100000"/>
              </a:lnSpc>
              <a:spcBef>
                <a:spcPct val="0"/>
              </a:spcBef>
              <a:spcAft>
                <a:spcPct val="0"/>
              </a:spcAft>
              <a:buClrTx/>
              <a:buSzTx/>
              <a:buFontTx/>
              <a:buNone/>
              <a:tabLst/>
            </a:pPr>
            <a:r>
              <a:rPr lang="en-CA" sz="2800" baseline="0" dirty="0" smtClean="0">
                <a:solidFill>
                  <a:schemeClr val="bg2"/>
                </a:solidFill>
                <a:latin typeface="+mn-lt"/>
              </a:rPr>
              <a:t>LOB Architects</a:t>
            </a:r>
          </a:p>
          <a:p>
            <a:r>
              <a:rPr lang="en-CA" sz="2800" dirty="0" smtClean="0">
                <a:solidFill>
                  <a:schemeClr val="bg2"/>
                </a:solidFill>
                <a:latin typeface="+mn-lt"/>
              </a:rPr>
              <a:t>Solution Architects</a:t>
            </a:r>
          </a:p>
          <a:p>
            <a:pPr marL="0" marR="0" indent="0" algn="ctr" defTabSz="914400" rtl="0" eaLnBrk="0" fontAlgn="base" latinLnBrk="0" hangingPunct="0">
              <a:lnSpc>
                <a:spcPct val="100000"/>
              </a:lnSpc>
              <a:spcBef>
                <a:spcPct val="0"/>
              </a:spcBef>
              <a:spcAft>
                <a:spcPct val="0"/>
              </a:spcAft>
              <a:buClrTx/>
              <a:buSzTx/>
              <a:buFontTx/>
              <a:buNone/>
              <a:tabLst/>
            </a:pPr>
            <a:endParaRPr kumimoji="0" lang="en-CA" sz="2800" b="1" i="0" u="none" strike="noStrike" cap="none" normalizeH="0" baseline="0" dirty="0" smtClean="0">
              <a:ln>
                <a:noFill/>
              </a:ln>
              <a:solidFill>
                <a:schemeClr val="bg2"/>
              </a:solidFill>
              <a:effectLst/>
              <a:latin typeface="+mn-lt"/>
            </a:endParaRPr>
          </a:p>
        </p:txBody>
      </p:sp>
      <p:sp>
        <p:nvSpPr>
          <p:cNvPr id="6" name="Oval 5"/>
          <p:cNvSpPr/>
          <p:nvPr/>
        </p:nvSpPr>
        <p:spPr bwMode="auto">
          <a:xfrm>
            <a:off x="4953000" y="3657600"/>
            <a:ext cx="3810000" cy="2819400"/>
          </a:xfrm>
          <a:prstGeom prst="ellipse">
            <a:avLst/>
          </a:prstGeom>
          <a:gradFill rotWithShape="0">
            <a:gsLst>
              <a:gs pos="0">
                <a:schemeClr val="accent1"/>
              </a:gs>
              <a:gs pos="100000">
                <a:schemeClr val="accent1">
                  <a:gamma/>
                  <a:shade val="46275"/>
                  <a:invGamma/>
                </a:schemeClr>
              </a:gs>
            </a:gsLst>
            <a:lin ang="2700000" scaled="1"/>
          </a:gradFill>
          <a:ln w="57150" cap="flat" cmpd="sng" algn="ctr">
            <a:noFill/>
            <a:prstDash val="solid"/>
            <a:round/>
            <a:headEnd type="none" w="med" len="med"/>
            <a:tailEnd type="triangle" w="med" len="med"/>
          </a:ln>
          <a:effectLst>
            <a:outerShdw dist="107763" dir="2700000" algn="ctr" rotWithShape="0">
              <a:schemeClr val="bg2"/>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CA" sz="2800" dirty="0" smtClean="0">
                <a:solidFill>
                  <a:schemeClr val="bg2"/>
                </a:solidFill>
                <a:latin typeface="+mn-lt"/>
              </a:rPr>
              <a:t>Operational</a:t>
            </a:r>
          </a:p>
          <a:p>
            <a:pPr marL="0" marR="0" indent="0" algn="ctr" defTabSz="914400" rtl="0" eaLnBrk="0" fontAlgn="base" latinLnBrk="0" hangingPunct="0">
              <a:lnSpc>
                <a:spcPct val="100000"/>
              </a:lnSpc>
              <a:spcBef>
                <a:spcPct val="0"/>
              </a:spcBef>
              <a:spcAft>
                <a:spcPct val="0"/>
              </a:spcAft>
              <a:buClrTx/>
              <a:buSzTx/>
              <a:buFontTx/>
              <a:buNone/>
              <a:tabLst/>
            </a:pPr>
            <a:r>
              <a:rPr kumimoji="0" lang="en-CA" sz="2800" b="1" i="0" u="none" strike="noStrike" cap="none" normalizeH="0" baseline="0" dirty="0" smtClean="0">
                <a:ln>
                  <a:noFill/>
                </a:ln>
                <a:solidFill>
                  <a:schemeClr val="bg2"/>
                </a:solidFill>
                <a:effectLst/>
                <a:latin typeface="+mn-lt"/>
              </a:rPr>
              <a:t>Datacenter</a:t>
            </a:r>
          </a:p>
          <a:p>
            <a:r>
              <a:rPr lang="en-CA" sz="2800" dirty="0" smtClean="0">
                <a:solidFill>
                  <a:schemeClr val="bg2"/>
                </a:solidFill>
                <a:latin typeface="+mn-lt"/>
              </a:rPr>
              <a:t>Infrastructure </a:t>
            </a:r>
          </a:p>
        </p:txBody>
      </p:sp>
      <p:sp>
        <p:nvSpPr>
          <p:cNvPr id="7" name="Oval 6"/>
          <p:cNvSpPr/>
          <p:nvPr/>
        </p:nvSpPr>
        <p:spPr bwMode="auto">
          <a:xfrm>
            <a:off x="2667000" y="838200"/>
            <a:ext cx="3810000" cy="2819400"/>
          </a:xfrm>
          <a:prstGeom prst="ellipse">
            <a:avLst/>
          </a:prstGeom>
          <a:gradFill rotWithShape="0">
            <a:gsLst>
              <a:gs pos="0">
                <a:schemeClr val="accent1"/>
              </a:gs>
              <a:gs pos="100000">
                <a:schemeClr val="accent1">
                  <a:gamma/>
                  <a:shade val="46275"/>
                  <a:invGamma/>
                </a:schemeClr>
              </a:gs>
            </a:gsLst>
            <a:lin ang="2700000" scaled="1"/>
          </a:gradFill>
          <a:ln w="57150" cap="flat" cmpd="sng" algn="ctr">
            <a:noFill/>
            <a:prstDash val="solid"/>
            <a:round/>
            <a:headEnd type="none" w="med" len="med"/>
            <a:tailEnd type="triangle" w="med" len="med"/>
          </a:ln>
          <a:effectLst>
            <a:outerShdw dist="107763" dir="2700000" algn="ctr" rotWithShape="0">
              <a:schemeClr val="bg2"/>
            </a:outerShdw>
          </a:effectLst>
        </p:spPr>
        <p:txBody>
          <a:bodyPr vert="horz" wrap="none" lIns="91440" tIns="45720" rIns="91440" bIns="45720" numCol="1" rtlCol="0" anchor="ctr" anchorCtr="0" compatLnSpc="1">
            <a:prstTxWarp prst="textNoShape">
              <a:avLst/>
            </a:prstTxWarp>
          </a:bodyPr>
          <a:lstStyle/>
          <a:p>
            <a:r>
              <a:rPr lang="en-CA" sz="2800" dirty="0" smtClean="0">
                <a:solidFill>
                  <a:schemeClr val="bg2"/>
                </a:solidFill>
                <a:latin typeface="+mn-lt"/>
              </a:rPr>
              <a:t>Chief Architect</a:t>
            </a:r>
          </a:p>
          <a:p>
            <a:pPr marL="0" marR="0" indent="0" algn="ctr" defTabSz="914400" rtl="0" eaLnBrk="0" fontAlgn="base" latinLnBrk="0" hangingPunct="0">
              <a:lnSpc>
                <a:spcPct val="100000"/>
              </a:lnSpc>
              <a:spcBef>
                <a:spcPct val="0"/>
              </a:spcBef>
              <a:spcAft>
                <a:spcPct val="0"/>
              </a:spcAft>
              <a:buClrTx/>
              <a:buSzTx/>
              <a:buFontTx/>
              <a:buNone/>
              <a:tabLst/>
            </a:pPr>
            <a:r>
              <a:rPr kumimoji="0" lang="en-CA" sz="2800" b="1" i="0" u="none" strike="noStrike" cap="none" normalizeH="0" baseline="0" dirty="0" smtClean="0">
                <a:ln>
                  <a:noFill/>
                </a:ln>
                <a:solidFill>
                  <a:schemeClr val="bg2"/>
                </a:solidFill>
                <a:effectLst/>
                <a:latin typeface="+mn-lt"/>
              </a:rPr>
              <a:t>Strategy Architects</a:t>
            </a:r>
          </a:p>
          <a:p>
            <a:pPr marL="0" marR="0" indent="0" algn="ctr" defTabSz="914400" rtl="0" eaLnBrk="0" fontAlgn="base" latinLnBrk="0" hangingPunct="0">
              <a:lnSpc>
                <a:spcPct val="100000"/>
              </a:lnSpc>
              <a:spcBef>
                <a:spcPct val="0"/>
              </a:spcBef>
              <a:spcAft>
                <a:spcPct val="0"/>
              </a:spcAft>
              <a:buClrTx/>
              <a:buSzTx/>
              <a:buFontTx/>
              <a:buNone/>
              <a:tabLst/>
            </a:pPr>
            <a:r>
              <a:rPr lang="en-CA" sz="2800" dirty="0" smtClean="0">
                <a:solidFill>
                  <a:schemeClr val="bg2"/>
                </a:solidFill>
                <a:latin typeface="+mn-lt"/>
              </a:rPr>
              <a:t>Enterprise Architect</a:t>
            </a:r>
          </a:p>
          <a:p>
            <a:pPr marL="0" marR="0" indent="0" algn="ctr" defTabSz="914400" rtl="0" eaLnBrk="0" fontAlgn="base" latinLnBrk="0" hangingPunct="0">
              <a:lnSpc>
                <a:spcPct val="100000"/>
              </a:lnSpc>
              <a:spcBef>
                <a:spcPct val="0"/>
              </a:spcBef>
              <a:spcAft>
                <a:spcPct val="0"/>
              </a:spcAft>
              <a:buClrTx/>
              <a:buSzTx/>
              <a:buFontTx/>
              <a:buNone/>
              <a:tabLst/>
            </a:pPr>
            <a:endParaRPr lang="en-CA" sz="2800" dirty="0" smtClean="0">
              <a:solidFill>
                <a:schemeClr val="bg2"/>
              </a:solidFill>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
      <a:dk1>
        <a:srgbClr val="000000"/>
      </a:dk1>
      <a:lt1>
        <a:srgbClr val="FFFFFF"/>
      </a:lt1>
      <a:dk2>
        <a:srgbClr val="2F2C6C"/>
      </a:dk2>
      <a:lt2>
        <a:srgbClr val="FCB72C"/>
      </a:lt2>
      <a:accent1>
        <a:srgbClr val="FFE7B3"/>
      </a:accent1>
      <a:accent2>
        <a:srgbClr val="EF7D3D"/>
      </a:accent2>
      <a:accent3>
        <a:srgbClr val="ADACBA"/>
      </a:accent3>
      <a:accent4>
        <a:srgbClr val="DADADA"/>
      </a:accent4>
      <a:accent5>
        <a:srgbClr val="FFF1D6"/>
      </a:accent5>
      <a:accent6>
        <a:srgbClr val="D97136"/>
      </a:accent6>
      <a:hlink>
        <a:srgbClr val="74C26E"/>
      </a:hlink>
      <a:folHlink>
        <a:srgbClr val="5C8BE8"/>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1">
                <a:gamma/>
                <a:shade val="46275"/>
                <a:invGamma/>
              </a:schemeClr>
            </a:gs>
          </a:gsLst>
          <a:lin ang="2700000" scaled="1"/>
        </a:gradFill>
        <a:ln w="57150" cap="flat" cmpd="sng" algn="ctr">
          <a:noFill/>
          <a:prstDash val="solid"/>
          <a:round/>
          <a:headEnd type="none" w="med" len="med"/>
          <a:tailEnd type="triangle" w="med" len="med"/>
        </a:ln>
        <a:effectLst>
          <a:outerShdw dist="107763" dir="2700000" algn="ctr" rotWithShape="0">
            <a:schemeClr val="bg2"/>
          </a:outerShdw>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0">
          <a:gsLst>
            <a:gs pos="0">
              <a:schemeClr val="accent1"/>
            </a:gs>
            <a:gs pos="100000">
              <a:schemeClr val="accent1">
                <a:gamma/>
                <a:shade val="46275"/>
                <a:invGamma/>
              </a:schemeClr>
            </a:gs>
          </a:gsLst>
          <a:lin ang="2700000" scaled="1"/>
        </a:gradFill>
        <a:ln w="57150" cap="flat" cmpd="sng" algn="ctr">
          <a:noFill/>
          <a:prstDash val="solid"/>
          <a:round/>
          <a:headEnd type="none" w="med" len="med"/>
          <a:tailEnd type="triangle" w="med" len="med"/>
        </a:ln>
        <a:effectLst>
          <a:outerShdw dist="107763" dir="2700000" algn="ctr" rotWithShape="0">
            <a:schemeClr val="bg2"/>
          </a:outerShdw>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8743</TotalTime>
  <Words>2400</Words>
  <Application>Microsoft PowerPoint</Application>
  <PresentationFormat>On-screen Show (4:3)</PresentationFormat>
  <Paragraphs>417</Paragraphs>
  <Slides>36</Slides>
  <Notes>33</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template</vt:lpstr>
      <vt:lpstr>Slide 1</vt:lpstr>
      <vt:lpstr>Agenda</vt:lpstr>
      <vt:lpstr>Sobre la serie</vt:lpstr>
      <vt:lpstr>¿Qué es la Arquitectura de Software?</vt:lpstr>
      <vt:lpstr>¿Qué es la Arquitectura de Software? </vt:lpstr>
      <vt:lpstr>La necesidad de cambiar….</vt:lpstr>
      <vt:lpstr>La necesidad de cambiar….</vt:lpstr>
      <vt:lpstr>Tipos de Arquitecturas</vt:lpstr>
      <vt:lpstr>Tipos de Arquitectos</vt:lpstr>
      <vt:lpstr>Tipos de Arquitectos</vt:lpstr>
      <vt:lpstr>Slide 11</vt:lpstr>
      <vt:lpstr>Rol de un Arquitecto</vt:lpstr>
      <vt:lpstr>El rol de un Arquitecto</vt:lpstr>
      <vt:lpstr>¿Por qué ser un Arquitecto?</vt:lpstr>
      <vt:lpstr>¿Por qué ser un Arquitecto?</vt:lpstr>
      <vt:lpstr>Usted no debería ser un Arquitecto sí…</vt:lpstr>
      <vt:lpstr>Usted no debería ser un Arquitecto sí…</vt:lpstr>
      <vt:lpstr>Atributos de un Arquitecto</vt:lpstr>
      <vt:lpstr>Atributos de un Arquitecto</vt:lpstr>
      <vt:lpstr>Los Arquitectos deberían conocer</vt:lpstr>
      <vt:lpstr>Framework de Arquitectura</vt:lpstr>
      <vt:lpstr>Slide 22</vt:lpstr>
      <vt:lpstr>TOGAF (ADM)</vt:lpstr>
      <vt:lpstr>Frameworks de Arquitectura</vt:lpstr>
      <vt:lpstr>Patrones y Prácticas</vt:lpstr>
      <vt:lpstr>Desafios de la Governabilidad</vt:lpstr>
      <vt:lpstr>Estrategias de solución para la Governabilidad</vt:lpstr>
      <vt:lpstr>Administrar las Expectativas</vt:lpstr>
      <vt:lpstr>Administrar las Expectativas</vt:lpstr>
      <vt:lpstr>Obtención de Requerimientos</vt:lpstr>
      <vt:lpstr>Obtención de Requerimientos</vt:lpstr>
      <vt:lpstr>Cómo ser un arquitecto eficaz</vt:lpstr>
      <vt:lpstr>Cómo ser un arquitecto eficaz</vt:lpstr>
      <vt:lpstr>Conclusión</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 Framework Overview ---  Another deck Marcus uses for DotNet Overview</dc:title>
  <dc:subject>DEVT1-02</dc:subject>
  <dc:creator>Marcus Felker</dc:creator>
  <cp:keywords>.NET Framework overview</cp:keywords>
  <dc:description>Second deck used by Marcus for .NET Presentations.  I prefer it over my other deck in cases when the develpoment portion of the platform is very inportant</dc:description>
  <cp:lastModifiedBy>mcabrera</cp:lastModifiedBy>
  <cp:revision>712</cp:revision>
  <dcterms:created xsi:type="dcterms:W3CDTF">2000-06-30T09:22:31Z</dcterms:created>
  <dcterms:modified xsi:type="dcterms:W3CDTF">2008-01-31T02:14:19Z</dcterms:modified>
</cp:coreProperties>
</file>