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8" r:id="rId2"/>
  </p:sldMasterIdLst>
  <p:notesMasterIdLst>
    <p:notesMasterId r:id="rId65"/>
  </p:notesMasterIdLst>
  <p:handoutMasterIdLst>
    <p:handoutMasterId r:id="rId66"/>
  </p:handoutMasterIdLst>
  <p:sldIdLst>
    <p:sldId id="256" r:id="rId3"/>
    <p:sldId id="257" r:id="rId4"/>
    <p:sldId id="258" r:id="rId5"/>
    <p:sldId id="259" r:id="rId6"/>
    <p:sldId id="260" r:id="rId7"/>
    <p:sldId id="343" r:id="rId8"/>
    <p:sldId id="331" r:id="rId9"/>
    <p:sldId id="262" r:id="rId10"/>
    <p:sldId id="344" r:id="rId11"/>
    <p:sldId id="264" r:id="rId12"/>
    <p:sldId id="265" r:id="rId13"/>
    <p:sldId id="267" r:id="rId14"/>
    <p:sldId id="269" r:id="rId15"/>
    <p:sldId id="270" r:id="rId16"/>
    <p:sldId id="271" r:id="rId17"/>
    <p:sldId id="345" r:id="rId18"/>
    <p:sldId id="326" r:id="rId19"/>
    <p:sldId id="274" r:id="rId20"/>
    <p:sldId id="275" r:id="rId21"/>
    <p:sldId id="276" r:id="rId22"/>
    <p:sldId id="277" r:id="rId23"/>
    <p:sldId id="278" r:id="rId24"/>
    <p:sldId id="279" r:id="rId25"/>
    <p:sldId id="280" r:id="rId26"/>
    <p:sldId id="281" r:id="rId27"/>
    <p:sldId id="314" r:id="rId28"/>
    <p:sldId id="282" r:id="rId29"/>
    <p:sldId id="283" r:id="rId30"/>
    <p:sldId id="284" r:id="rId31"/>
    <p:sldId id="285" r:id="rId32"/>
    <p:sldId id="286" r:id="rId33"/>
    <p:sldId id="287" r:id="rId34"/>
    <p:sldId id="340" r:id="rId35"/>
    <p:sldId id="336" r:id="rId36"/>
    <p:sldId id="335" r:id="rId37"/>
    <p:sldId id="346" r:id="rId38"/>
    <p:sldId id="289" r:id="rId39"/>
    <p:sldId id="290" r:id="rId40"/>
    <p:sldId id="291" r:id="rId41"/>
    <p:sldId id="292" r:id="rId42"/>
    <p:sldId id="293" r:id="rId43"/>
    <p:sldId id="294" r:id="rId44"/>
    <p:sldId id="351" r:id="rId45"/>
    <p:sldId id="349" r:id="rId46"/>
    <p:sldId id="327" r:id="rId47"/>
    <p:sldId id="328" r:id="rId48"/>
    <p:sldId id="332" r:id="rId49"/>
    <p:sldId id="347" r:id="rId50"/>
    <p:sldId id="296" r:id="rId51"/>
    <p:sldId id="297" r:id="rId52"/>
    <p:sldId id="298" r:id="rId53"/>
    <p:sldId id="337" r:id="rId54"/>
    <p:sldId id="302" r:id="rId55"/>
    <p:sldId id="304" r:id="rId56"/>
    <p:sldId id="305" r:id="rId57"/>
    <p:sldId id="352" r:id="rId58"/>
    <p:sldId id="307" r:id="rId59"/>
    <p:sldId id="308" r:id="rId60"/>
    <p:sldId id="309" r:id="rId61"/>
    <p:sldId id="311" r:id="rId62"/>
    <p:sldId id="312" r:id="rId63"/>
    <p:sldId id="313" r:id="rId6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D0D"/>
    <a:srgbClr val="663300"/>
    <a:srgbClr val="660033"/>
    <a:srgbClr val="2E5682"/>
    <a:srgbClr val="996633"/>
    <a:srgbClr val="36669A"/>
    <a:srgbClr val="A3C6FF"/>
    <a:srgbClr val="3D72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3" autoAdjust="0"/>
    <p:restoredTop sz="86296" autoAdjust="0"/>
  </p:normalViewPr>
  <p:slideViewPr>
    <p:cSldViewPr>
      <p:cViewPr varScale="1">
        <p:scale>
          <a:sx n="98" d="100"/>
          <a:sy n="98" d="100"/>
        </p:scale>
        <p:origin x="-762" y="-90"/>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296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7/13/2009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7/13/2009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A78-C6D5-4406-9B6D-8669163095DD}" type="slidenum">
              <a:rPr lang="de-DE"/>
              <a:pPr/>
              <a:t>4</a:t>
            </a:fld>
            <a:endParaRPr lang="de-DE"/>
          </a:p>
        </p:txBody>
      </p:sp>
      <p:sp>
        <p:nvSpPr>
          <p:cNvPr id="665602" name="Rectangle 2"/>
          <p:cNvSpPr>
            <a:spLocks noGrp="1" noRot="1" noChangeAspect="1" noChangeArrowheads="1" noTextEdit="1"/>
          </p:cNvSpPr>
          <p:nvPr>
            <p:ph type="sldImg"/>
          </p:nvPr>
        </p:nvSpPr>
        <p:spPr>
          <a:xfrm>
            <a:off x="1144588" y="685800"/>
            <a:ext cx="4572000" cy="3429000"/>
          </a:xfrm>
          <a:ln/>
        </p:spPr>
      </p:sp>
      <p:sp>
        <p:nvSpPr>
          <p:cNvPr id="665603" name="Rectangle 3"/>
          <p:cNvSpPr>
            <a:spLocks noGrp="1" noChangeArrowheads="1"/>
          </p:cNvSpPr>
          <p:nvPr>
            <p:ph type="body" idx="1"/>
          </p:nvPr>
        </p:nvSpPr>
        <p:spPr>
          <a:xfrm>
            <a:off x="685800" y="4345447"/>
            <a:ext cx="5486400" cy="4113046"/>
          </a:xfrm>
        </p:spPr>
        <p:txBody>
          <a:bodyPr/>
          <a:lstStyle/>
          <a:p>
            <a:pPr marL="228600" indent="-228600">
              <a:lnSpc>
                <a:spcPct val="80000"/>
              </a:lnSpc>
            </a:pPr>
            <a:endParaRPr lang="de-DE" sz="1000" dirty="0"/>
          </a:p>
          <a:p>
            <a:pPr marL="228600" indent="-228600">
              <a:lnSpc>
                <a:spcPct val="80000"/>
              </a:lnSpc>
            </a:pPr>
            <a:endParaRPr lang="de-DE" sz="800" dirty="0"/>
          </a:p>
          <a:p>
            <a:pPr marL="228600" indent="-228600">
              <a:lnSpc>
                <a:spcPct val="80000"/>
              </a:lnSpc>
            </a:pPr>
            <a:endParaRPr lang="de-DE" sz="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C7A62F2-04EB-42DE-AF0C-B23CAE510CA0}" type="datetime8">
              <a:rPr lang="en-US"/>
              <a:pPr/>
              <a:t>7/13/2009 3:15 PM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D80879BC-32B9-47F1-9322-23459292BDCD}" type="slidenum">
              <a:rPr lang="en-US"/>
              <a:pPr/>
              <a:t>33</a:t>
            </a:fld>
            <a:endParaRPr lang="en-US"/>
          </a:p>
        </p:txBody>
      </p:sp>
      <p:sp>
        <p:nvSpPr>
          <p:cNvPr id="648194"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de-DE" smtClean="0">
              <a:latin typeface="Arial" pitchFamily="34" charset="0"/>
            </a:endParaRPr>
          </a:p>
        </p:txBody>
      </p:sp>
      <p:sp>
        <p:nvSpPr>
          <p:cNvPr id="56324" name="Foliennummernplatzhalter 3"/>
          <p:cNvSpPr>
            <a:spLocks noGrp="1"/>
          </p:cNvSpPr>
          <p:nvPr>
            <p:ph type="sldNum" sz="quarter" idx="5"/>
          </p:nvPr>
        </p:nvSpPr>
        <p:spPr/>
        <p:txBody>
          <a:bodyPr/>
          <a:lstStyle/>
          <a:p>
            <a:pPr>
              <a:defRPr/>
            </a:pPr>
            <a:fld id="{610B6977-56F2-4237-B6CB-A59F8E1F93B5}" type="slidenum">
              <a:rPr lang="de-DE" smtClean="0">
                <a:latin typeface="Arial" pitchFamily="34" charset="0"/>
              </a:rPr>
              <a:pPr>
                <a:defRPr/>
              </a:pPr>
              <a:t>39</a:t>
            </a:fld>
            <a:endParaRPr lang="de-D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sldNum" sz="quarter" idx="5"/>
          </p:nvPr>
        </p:nvSpPr>
        <p:spPr>
          <a:ln/>
        </p:spPr>
        <p:txBody>
          <a:bodyPr/>
          <a:lstStyle/>
          <a:p>
            <a:fld id="{D3386DA0-7729-4E52-9858-ACA1DF7A270C}" type="slidenum">
              <a:rPr lang="en-US"/>
              <a:pPr/>
              <a:t>43</a:t>
            </a:fld>
            <a:endParaRPr lang="en-US"/>
          </a:p>
        </p:txBody>
      </p:sp>
      <p:sp>
        <p:nvSpPr>
          <p:cNvPr id="819202" name="Rectangle 2"/>
          <p:cNvSpPr>
            <a:spLocks noGrp="1" noRot="1" noChangeAspect="1" noChangeArrowheads="1" noTextEdit="1"/>
          </p:cNvSpPr>
          <p:nvPr>
            <p:ph type="sldImg"/>
          </p:nvPr>
        </p:nvSpPr>
        <p:spPr>
          <a:xfrm>
            <a:off x="1141413" y="684213"/>
            <a:ext cx="4575175" cy="3430587"/>
          </a:xfrm>
          <a:ln/>
        </p:spPr>
      </p:sp>
      <p:sp>
        <p:nvSpPr>
          <p:cNvPr id="4" name="Notizenplatzhalter 3"/>
          <p:cNvSpPr>
            <a:spLocks noGrp="1"/>
          </p:cNvSpPr>
          <p:nvPr>
            <p:ph type="body" idx="1"/>
          </p:nvPr>
        </p:nvSpPr>
        <p:spPr/>
        <p:txBody>
          <a:bodyPr>
            <a:normAutofit/>
          </a:bodyPr>
          <a:lstStyle/>
          <a:p>
            <a:r>
              <a:rPr lang="de-DE" dirty="0" smtClean="0"/>
              <a:t>Bi</a:t>
            </a:r>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ACEF059-3C4F-440C-B172-68E5E9CA9160}" type="slidenum">
              <a:rPr lang="en-GB"/>
              <a:pPr/>
              <a:t>44</a:t>
            </a:fld>
            <a:endParaRPr lang="en-GB"/>
          </a:p>
        </p:txBody>
      </p:sp>
      <p:sp>
        <p:nvSpPr>
          <p:cNvPr id="19458" name="Rectangle 2"/>
          <p:cNvSpPr>
            <a:spLocks noGrp="1" noRot="1" noChangeAspect="1" noChangeArrowheads="1" noTextEdit="1"/>
          </p:cNvSpPr>
          <p:nvPr>
            <p:ph type="sldImg"/>
          </p:nvPr>
        </p:nvSpPr>
        <p:spPr>
          <a:xfrm>
            <a:off x="1143000" y="225425"/>
            <a:ext cx="4572000" cy="342900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de-DE" dirty="0" smtClean="0">
              <a:latin typeface="Arial" pitchFamily="34" charset="0"/>
            </a:endParaRPr>
          </a:p>
        </p:txBody>
      </p:sp>
      <p:sp>
        <p:nvSpPr>
          <p:cNvPr id="4" name="Foliennummernplatzhalter 3"/>
          <p:cNvSpPr>
            <a:spLocks noGrp="1"/>
          </p:cNvSpPr>
          <p:nvPr>
            <p:ph type="sldNum" sz="quarter" idx="5"/>
          </p:nvPr>
        </p:nvSpPr>
        <p:spPr/>
        <p:txBody>
          <a:bodyPr/>
          <a:lstStyle/>
          <a:p>
            <a:pPr>
              <a:defRPr/>
            </a:pPr>
            <a:fld id="{208DF5F0-A908-47E1-8B2A-B8AFC4F39708}" type="slidenum">
              <a:rPr lang="de-DE" smtClean="0"/>
              <a:pPr>
                <a:defRPr/>
              </a:pPr>
              <a:t>47</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5C18973-5786-403D-AA67-5D9DCCD21D34}"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57347" name="Text Box 2"/>
          <p:cNvSpPr txBox="1">
            <a:spLocks noChangeArrowheads="1"/>
          </p:cNvSpPr>
          <p:nvPr/>
        </p:nvSpPr>
        <p:spPr bwMode="auto">
          <a:xfrm>
            <a:off x="2142326" y="695741"/>
            <a:ext cx="2573352" cy="3429000"/>
          </a:xfrm>
          <a:prstGeom prst="rect">
            <a:avLst/>
          </a:prstGeom>
          <a:solidFill>
            <a:srgbClr val="FFFFFF"/>
          </a:solidFill>
          <a:ln w="9360">
            <a:solidFill>
              <a:srgbClr val="000000"/>
            </a:solidFill>
            <a:miter lim="800000"/>
            <a:headEnd/>
            <a:tailEnd/>
          </a:ln>
        </p:spPr>
        <p:txBody>
          <a:bodyPr wrap="none" anchor="ctr"/>
          <a:lstStyle/>
          <a:p>
            <a:pPr algn="ctr"/>
            <a:endParaRPr lang="de-DE"/>
          </a:p>
        </p:txBody>
      </p:sp>
      <p:sp>
        <p:nvSpPr>
          <p:cNvPr id="57348" name="Rectangle 3"/>
          <p:cNvSpPr>
            <a:spLocks noGrp="1" noChangeArrowheads="1"/>
          </p:cNvSpPr>
          <p:nvPr>
            <p:ph type="body"/>
          </p:nvPr>
        </p:nvSpPr>
        <p:spPr>
          <a:xfrm>
            <a:off x="685800" y="4343985"/>
            <a:ext cx="5479991" cy="4114508"/>
          </a:xfrm>
          <a:noFill/>
          <a:ln/>
        </p:spPr>
        <p:txBody>
          <a:bodyPr wrap="none" lIns="91424" tIns="45712" rIns="91424" bIns="45712" anchor="ct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44743AA-9CCB-45D0-9684-FE4FB7697408}"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58371" name="Text Box 2"/>
          <p:cNvSpPr txBox="1">
            <a:spLocks noChangeArrowheads="1"/>
          </p:cNvSpPr>
          <p:nvPr/>
        </p:nvSpPr>
        <p:spPr bwMode="auto">
          <a:xfrm>
            <a:off x="2142326" y="695741"/>
            <a:ext cx="2573352" cy="3429000"/>
          </a:xfrm>
          <a:prstGeom prst="rect">
            <a:avLst/>
          </a:prstGeom>
          <a:solidFill>
            <a:srgbClr val="FFFFFF"/>
          </a:solidFill>
          <a:ln w="9360">
            <a:solidFill>
              <a:srgbClr val="000000"/>
            </a:solidFill>
            <a:miter lim="800000"/>
            <a:headEnd/>
            <a:tailEnd/>
          </a:ln>
        </p:spPr>
        <p:txBody>
          <a:bodyPr wrap="none" anchor="ctr"/>
          <a:lstStyle/>
          <a:p>
            <a:pPr algn="ctr"/>
            <a:endParaRPr lang="de-DE"/>
          </a:p>
        </p:txBody>
      </p:sp>
      <p:sp>
        <p:nvSpPr>
          <p:cNvPr id="58372" name="Rectangle 3"/>
          <p:cNvSpPr>
            <a:spLocks noGrp="1" noChangeArrowheads="1"/>
          </p:cNvSpPr>
          <p:nvPr>
            <p:ph type="body"/>
          </p:nvPr>
        </p:nvSpPr>
        <p:spPr>
          <a:xfrm>
            <a:off x="685800" y="4343985"/>
            <a:ext cx="5479991" cy="4114508"/>
          </a:xfrm>
          <a:noFill/>
          <a:ln/>
        </p:spPr>
        <p:txBody>
          <a:bodyPr wrap="none" lIns="91424" tIns="45712" rIns="91424" bIns="45712" anchor="ct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021747-D66A-4B49-BA65-44C93B09D60A}" type="slidenum">
              <a:rPr lang="en-US"/>
              <a:pPr fontAlgn="base">
                <a:spcBef>
                  <a:spcPct val="0"/>
                </a:spcBef>
                <a:spcAft>
                  <a:spcPct val="0"/>
                </a:spcAft>
              </a:pPr>
              <a:t>52</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821622C0-29C1-4EE0-9426-AFCEFCB17811}" type="slidenum">
              <a:rPr lang="de-DE" smtClean="0">
                <a:latin typeface="Arial" pitchFamily="34" charset="0"/>
              </a:rPr>
              <a:pPr>
                <a:defRPr/>
              </a:pPr>
              <a:t>58</a:t>
            </a:fld>
            <a:endParaRPr lang="de-DE" smtClean="0">
              <a:latin typeface="Arial" pitchFamily="34"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xfrm>
            <a:off x="685800" y="4345447"/>
            <a:ext cx="5486400" cy="4113046"/>
          </a:xfrm>
          <a:noFill/>
          <a:ln/>
        </p:spPr>
        <p:txBody>
          <a:bodyPr/>
          <a:lstStyle/>
          <a:p>
            <a:pPr marL="227013" indent="-227013"/>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821622C0-29C1-4EE0-9426-AFCEFCB17811}" type="slidenum">
              <a:rPr lang="de-DE" smtClean="0">
                <a:latin typeface="Arial" pitchFamily="34" charset="0"/>
              </a:rPr>
              <a:pPr>
                <a:defRPr/>
              </a:pPr>
              <a:t>5</a:t>
            </a:fld>
            <a:endParaRPr lang="de-DE" smtClean="0">
              <a:latin typeface="Arial" pitchFamily="34"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xfrm>
            <a:off x="685800" y="4345447"/>
            <a:ext cx="5486400" cy="4113046"/>
          </a:xfrm>
          <a:noFill/>
          <a:ln/>
        </p:spPr>
        <p:txBody>
          <a:bodyPr/>
          <a:lstStyle/>
          <a:p>
            <a:pPr marL="227013" indent="-227013"/>
            <a:endParaRPr 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821622C0-29C1-4EE0-9426-AFCEFCB17811}" type="slidenum">
              <a:rPr lang="de-DE" smtClean="0">
                <a:latin typeface="Arial" pitchFamily="34" charset="0"/>
              </a:rPr>
              <a:pPr>
                <a:defRPr/>
              </a:pPr>
              <a:t>6</a:t>
            </a:fld>
            <a:endParaRPr lang="de-DE" smtClean="0">
              <a:latin typeface="Arial" pitchFamily="34"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xfrm>
            <a:off x="685800" y="4345447"/>
            <a:ext cx="5486400" cy="4113046"/>
          </a:xfrm>
          <a:noFill/>
          <a:ln/>
        </p:spPr>
        <p:txBody>
          <a:bodyPr/>
          <a:lstStyle/>
          <a:p>
            <a:pPr marL="227013" indent="-227013"/>
            <a:endParaRPr 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u="none" strike="noStrike" baseline="0" dirty="0" smtClean="0"/>
              <a:t>Smart-Clients:</a:t>
            </a:r>
          </a:p>
          <a:p>
            <a:pPr lvl="1">
              <a:buFont typeface="Arial" pitchFamily="34" charset="0"/>
              <a:buChar char="•"/>
            </a:pPr>
            <a:r>
              <a:rPr lang="en-US" dirty="0" smtClean="0"/>
              <a:t>Make use of local resources </a:t>
            </a:r>
          </a:p>
          <a:p>
            <a:pPr lvl="1">
              <a:buFont typeface="Arial" pitchFamily="34" charset="0"/>
              <a:buChar char="•"/>
            </a:pPr>
            <a:r>
              <a:rPr lang="en-US" dirty="0" smtClean="0"/>
              <a:t>Make use of network resources </a:t>
            </a:r>
          </a:p>
          <a:p>
            <a:pPr lvl="1">
              <a:buFont typeface="Arial" pitchFamily="34" charset="0"/>
              <a:buChar char="•"/>
            </a:pPr>
            <a:r>
              <a:rPr lang="en-US" dirty="0" smtClean="0"/>
              <a:t>Support occasionally connected users </a:t>
            </a:r>
          </a:p>
          <a:p>
            <a:pPr lvl="1">
              <a:buFont typeface="Arial" pitchFamily="34" charset="0"/>
              <a:buChar char="•"/>
            </a:pPr>
            <a:r>
              <a:rPr lang="en-US" dirty="0" smtClean="0"/>
              <a:t>Provide intelligent installation and update </a:t>
            </a:r>
          </a:p>
          <a:p>
            <a:pPr lvl="1">
              <a:buFont typeface="Arial" pitchFamily="34" charset="0"/>
              <a:buChar char="•"/>
            </a:pPr>
            <a:r>
              <a:rPr lang="en-US" dirty="0" smtClean="0"/>
              <a:t>Provide client device flexibility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875F26F7-5906-4F1A-8B30-5FBD92630031}" type="slidenum">
              <a:rPr lang="de-DE" smtClean="0"/>
              <a:pPr>
                <a:defRPr/>
              </a:pPr>
              <a:t>10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208FC51-BEB0-49A1-8936-5C217BF971AE}" type="slidenum">
              <a:rPr lang="de-DE" smtClean="0">
                <a:latin typeface="Arial" pitchFamily="34" charset="0"/>
              </a:rPr>
              <a:pPr>
                <a:defRPr/>
              </a:pPr>
              <a:t>12</a:t>
            </a:fld>
            <a:endParaRPr lang="de-DE"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b="1" dirty="0" smtClean="0">
                <a:latin typeface="Arial" pitchFamily="34" charset="0"/>
              </a:rPr>
              <a:t>Context: These are the four goals of WPF – next few slides drill down further on each of them.</a:t>
            </a:r>
          </a:p>
          <a:p>
            <a:endParaRPr lang="en-US" b="1" dirty="0" smtClean="0">
              <a:latin typeface="Arial" pitchFamily="34" charset="0"/>
            </a:endParaRPr>
          </a:p>
          <a:p>
            <a:r>
              <a:rPr lang="en-US" dirty="0" smtClean="0">
                <a:latin typeface="Arial" pitchFamily="34" charset="0"/>
              </a:rPr>
              <a:t>Building UI, graphics, documents and media into a single environment: providing a richer experience by unifying these together, allowing them to be integrated in a far deeper way than before, and reducing the number of APIs developers have to track by putting things into a single managed object-orientated interface.</a:t>
            </a:r>
          </a:p>
          <a:p>
            <a:r>
              <a:rPr lang="en-US" dirty="0" smtClean="0">
                <a:latin typeface="Arial" pitchFamily="34" charset="0"/>
              </a:rPr>
              <a:t>Rich graphics processors woefully underused by modern applications. 128MB memory, rich 3D capabilities. Avalon takes advantage of these capabilities using a DirectX-based model. Vector- rather than bitmap-based, supports high-dpi, double buffering. </a:t>
            </a:r>
          </a:p>
          <a:p>
            <a:r>
              <a:rPr lang="en-US" dirty="0" smtClean="0">
                <a:latin typeface="Arial" pitchFamily="34" charset="0"/>
              </a:rPr>
              <a:t>Declarative and procedural programming supported for designers and developers to do what they want to do.</a:t>
            </a:r>
          </a:p>
          <a:p>
            <a:r>
              <a:rPr lang="en-US" dirty="0" smtClean="0">
                <a:latin typeface="Arial" pitchFamily="34" charset="0"/>
              </a:rPr>
              <a:t>Need to make it as easy as “clicking on a link” to deploy an Avalon application: either via a browser or via a standalone app.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900" kern="1200" dirty="0" smtClean="0">
                <a:solidFill>
                  <a:schemeClr val="tx1"/>
                </a:solidFill>
                <a:latin typeface="Segoe" pitchFamily="34" charset="0"/>
                <a:ea typeface="+mn-ea"/>
                <a:cs typeface="+mn-cs"/>
              </a:rPr>
              <a:t>A binding defines how an endpoint communicates to the world. It is constructed of a set of components called binding elements that "stack" one on top of the other to create the communication infrastructure. At the very least, a binding defines the transport (such as HTTP or TCP) and the encoding being used (such as text or binary). </a:t>
            </a:r>
            <a:r>
              <a:rPr lang="en-US" sz="900" kern="1200" smtClean="0">
                <a:solidFill>
                  <a:schemeClr val="tx1"/>
                </a:solidFill>
                <a:latin typeface="Segoe" pitchFamily="34" charset="0"/>
                <a:ea typeface="+mn-ea"/>
                <a:cs typeface="+mn-cs"/>
              </a:rPr>
              <a:t>A binding can contain binding elements that specify details like the security mechanisms used to secure messages, or the message pattern used by an endpoint.</a:t>
            </a:r>
            <a:endParaRPr lang="de-DE" dirty="0"/>
          </a:p>
        </p:txBody>
      </p:sp>
      <p:sp>
        <p:nvSpPr>
          <p:cNvPr id="4" name="Foliennummernplatzhalt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9A3FF484-E5DF-4DB2-A416-C30101022084}" type="slidenum">
              <a:rPr lang="en-US" smtClean="0">
                <a:latin typeface="Arial" pitchFamily="34" charset="0"/>
              </a:rPr>
              <a:pPr>
                <a:defRPr/>
              </a:pPr>
              <a:t>23</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de-DE"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AD2F0B17-19F3-4D8B-AD45-7AADEF80995A}" type="slidenum">
              <a:rPr lang="de-DE" smtClean="0">
                <a:latin typeface="Arial" pitchFamily="34" charset="0"/>
              </a:rPr>
              <a:pPr>
                <a:defRPr/>
              </a:pPr>
              <a:t>24</a:t>
            </a:fld>
            <a:endParaRPr lang="de-DE" smtClean="0">
              <a:latin typeface="Arial" pitchFamily="34" charset="0"/>
            </a:endParaRPr>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a:buFont typeface="Arial" pitchFamily="34" charset="0"/>
              <a:buNone/>
            </a:pPr>
            <a:r>
              <a:rPr lang="de-DE" sz="1200" b="1" kern="1200" baseline="0" dirty="0" err="1" smtClean="0">
                <a:solidFill>
                  <a:schemeClr val="tx1"/>
                </a:solidFill>
                <a:latin typeface="Arial" charset="0"/>
                <a:ea typeface="+mn-ea"/>
                <a:cs typeface="+mn-cs"/>
              </a:rPr>
              <a:t>BasicHttpBinding</a:t>
            </a:r>
            <a:r>
              <a:rPr lang="de-DE" sz="1200" b="1" kern="1200" baseline="0" dirty="0" smtClean="0">
                <a:solidFill>
                  <a:schemeClr val="tx1"/>
                </a:solidFill>
                <a:latin typeface="Arial" charset="0"/>
                <a:ea typeface="+mn-ea"/>
                <a:cs typeface="+mn-cs"/>
              </a:rPr>
              <a:t> </a:t>
            </a:r>
          </a:p>
          <a:p>
            <a:pPr>
              <a:buFont typeface="Arial" pitchFamily="34" charset="0"/>
              <a:buNone/>
            </a:pPr>
            <a:r>
              <a:rPr lang="de-DE" sz="1200" kern="1200" baseline="0" dirty="0" err="1" smtClean="0">
                <a:solidFill>
                  <a:schemeClr val="tx1"/>
                </a:solidFill>
                <a:latin typeface="Arial" charset="0"/>
                <a:ea typeface="+mn-ea"/>
                <a:cs typeface="+mn-cs"/>
              </a:rPr>
              <a:t>BasicHttpBinding</a:t>
            </a:r>
            <a:r>
              <a:rPr lang="de-DE" sz="1200" kern="1200" baseline="0" dirty="0" smtClean="0">
                <a:solidFill>
                  <a:schemeClr val="tx1"/>
                </a:solidFill>
                <a:latin typeface="Arial" charset="0"/>
                <a:ea typeface="+mn-ea"/>
                <a:cs typeface="+mn-cs"/>
              </a:rPr>
              <a:t> nutzt Http-Transport, um SOAP 1.1 Nachrichten zu verschicken. </a:t>
            </a:r>
          </a:p>
          <a:p>
            <a:pPr>
              <a:buFont typeface="Arial" pitchFamily="34" charset="0"/>
              <a:buNone/>
            </a:pPr>
            <a:r>
              <a:rPr lang="de-DE" sz="1200" kern="1200" baseline="0" dirty="0" smtClean="0">
                <a:solidFill>
                  <a:schemeClr val="tx1"/>
                </a:solidFill>
                <a:latin typeface="Arial" charset="0"/>
                <a:ea typeface="+mn-ea"/>
                <a:cs typeface="+mn-cs"/>
              </a:rPr>
              <a:t>Alle Einstellungen sind WS-I Basic Profile 1.1 konform. </a:t>
            </a:r>
          </a:p>
          <a:p>
            <a:pPr>
              <a:buFont typeface="Arial" pitchFamily="34" charset="0"/>
              <a:buNone/>
            </a:pPr>
            <a:r>
              <a:rPr lang="de-DE" sz="1200" kern="1200" baseline="0" dirty="0" smtClean="0">
                <a:solidFill>
                  <a:schemeClr val="tx1"/>
                </a:solidFill>
                <a:latin typeface="Arial" charset="0"/>
                <a:ea typeface="+mn-ea"/>
                <a:cs typeface="+mn-cs"/>
              </a:rPr>
              <a:t>Sicherheit ist per Default ausgeschaltet kann aber auf Nachrichten- oder Transportebene</a:t>
            </a:r>
          </a:p>
          <a:p>
            <a:pPr>
              <a:buFont typeface="Arial" pitchFamily="34" charset="0"/>
              <a:buNone/>
            </a:pPr>
            <a:r>
              <a:rPr lang="de-DE" sz="1200" kern="1200" baseline="0" dirty="0" smtClean="0">
                <a:solidFill>
                  <a:schemeClr val="tx1"/>
                </a:solidFill>
                <a:latin typeface="Arial" charset="0"/>
                <a:ea typeface="+mn-ea"/>
                <a:cs typeface="+mn-cs"/>
              </a:rPr>
              <a:t>angeschaltet werden. Standardmäßig wird ein Text(UTF-8)-</a:t>
            </a:r>
            <a:r>
              <a:rPr lang="de-DE" sz="1200" kern="1200" baseline="0" dirty="0" err="1" smtClean="0">
                <a:solidFill>
                  <a:schemeClr val="tx1"/>
                </a:solidFill>
                <a:latin typeface="Arial" charset="0"/>
                <a:ea typeface="+mn-ea"/>
                <a:cs typeface="+mn-cs"/>
              </a:rPr>
              <a:t>Encoding</a:t>
            </a:r>
            <a:r>
              <a:rPr lang="de-DE" sz="1200" kern="1200" baseline="0" dirty="0" smtClean="0">
                <a:solidFill>
                  <a:schemeClr val="tx1"/>
                </a:solidFill>
                <a:latin typeface="Arial" charset="0"/>
                <a:ea typeface="+mn-ea"/>
                <a:cs typeface="+mn-cs"/>
              </a:rPr>
              <a:t> verwendet.</a:t>
            </a:r>
          </a:p>
          <a:p>
            <a:pPr>
              <a:buFont typeface="Arial" pitchFamily="34" charset="0"/>
              <a:buNone/>
            </a:pPr>
            <a:endParaRPr lang="de-DE" sz="1200" kern="1200" baseline="0" dirty="0" smtClean="0">
              <a:solidFill>
                <a:schemeClr val="tx1"/>
              </a:solidFill>
              <a:latin typeface="Arial" charset="0"/>
              <a:ea typeface="+mn-ea"/>
              <a:cs typeface="+mn-cs"/>
            </a:endParaRPr>
          </a:p>
          <a:p>
            <a:pPr>
              <a:buFont typeface="Arial" pitchFamily="34" charset="0"/>
              <a:buNone/>
            </a:pPr>
            <a:r>
              <a:rPr lang="de-DE" sz="1200" b="1" kern="1200" baseline="0" dirty="0" err="1" smtClean="0">
                <a:solidFill>
                  <a:schemeClr val="tx1"/>
                </a:solidFill>
                <a:latin typeface="Arial" charset="0"/>
                <a:ea typeface="+mn-ea"/>
                <a:cs typeface="+mn-cs"/>
              </a:rPr>
              <a:t>WSHttpBinding</a:t>
            </a:r>
            <a:r>
              <a:rPr lang="de-DE" sz="1200" b="1" kern="1200" baseline="0" dirty="0" smtClean="0">
                <a:solidFill>
                  <a:schemeClr val="tx1"/>
                </a:solidFill>
                <a:latin typeface="Arial" charset="0"/>
                <a:ea typeface="+mn-ea"/>
                <a:cs typeface="+mn-cs"/>
              </a:rPr>
              <a:t> </a:t>
            </a:r>
          </a:p>
          <a:p>
            <a:pPr>
              <a:buFont typeface="Arial" pitchFamily="34" charset="0"/>
              <a:buNone/>
            </a:pPr>
            <a:r>
              <a:rPr lang="de-DE" sz="1200" kern="1200" baseline="0" dirty="0" err="1" smtClean="0">
                <a:solidFill>
                  <a:schemeClr val="tx1"/>
                </a:solidFill>
                <a:latin typeface="Arial" charset="0"/>
                <a:ea typeface="+mn-ea"/>
                <a:cs typeface="+mn-cs"/>
              </a:rPr>
              <a:t>WSHttpBinding</a:t>
            </a:r>
            <a:r>
              <a:rPr lang="de-DE" sz="1200" kern="1200" baseline="0" dirty="0" smtClean="0">
                <a:solidFill>
                  <a:schemeClr val="tx1"/>
                </a:solidFill>
                <a:latin typeface="Arial" charset="0"/>
                <a:ea typeface="+mn-ea"/>
                <a:cs typeface="+mn-cs"/>
              </a:rPr>
              <a:t> ergänzt das </a:t>
            </a:r>
            <a:r>
              <a:rPr lang="de-DE" sz="1200" kern="1200" baseline="0" dirty="0" err="1" smtClean="0">
                <a:solidFill>
                  <a:schemeClr val="tx1"/>
                </a:solidFill>
                <a:latin typeface="Arial" charset="0"/>
                <a:ea typeface="+mn-ea"/>
                <a:cs typeface="+mn-cs"/>
              </a:rPr>
              <a:t>BasicHttpBinding</a:t>
            </a:r>
            <a:r>
              <a:rPr lang="de-DE" sz="1200" kern="1200" baseline="0" dirty="0" smtClean="0">
                <a:solidFill>
                  <a:schemeClr val="tx1"/>
                </a:solidFill>
                <a:latin typeface="Arial" charset="0"/>
                <a:ea typeface="+mn-ea"/>
                <a:cs typeface="+mn-cs"/>
              </a:rPr>
              <a:t> um erweiterte WS-Spezifikationen wie </a:t>
            </a:r>
            <a:r>
              <a:rPr lang="de-DE" sz="1200" kern="1200" baseline="0" dirty="0" err="1" smtClean="0">
                <a:solidFill>
                  <a:schemeClr val="tx1"/>
                </a:solidFill>
                <a:latin typeface="Arial" charset="0"/>
                <a:ea typeface="+mn-ea"/>
                <a:cs typeface="+mn-cs"/>
              </a:rPr>
              <a:t>WSAddressing</a:t>
            </a:r>
            <a:r>
              <a:rPr lang="de-DE" sz="1200" kern="1200" baseline="0" dirty="0" smtClean="0">
                <a:solidFill>
                  <a:schemeClr val="tx1"/>
                </a:solidFill>
                <a:latin typeface="Arial" charset="0"/>
                <a:ea typeface="+mn-ea"/>
                <a:cs typeface="+mn-cs"/>
              </a:rPr>
              <a:t>,</a:t>
            </a:r>
          </a:p>
          <a:p>
            <a:pPr>
              <a:buFont typeface="Arial" pitchFamily="34" charset="0"/>
              <a:buNone/>
            </a:pPr>
            <a:r>
              <a:rPr lang="de-DE" sz="1200" kern="1200" baseline="0" dirty="0" smtClean="0">
                <a:solidFill>
                  <a:schemeClr val="tx1"/>
                </a:solidFill>
                <a:latin typeface="Arial" charset="0"/>
                <a:ea typeface="+mn-ea"/>
                <a:cs typeface="+mn-cs"/>
              </a:rPr>
              <a:t>WS-</a:t>
            </a:r>
            <a:r>
              <a:rPr lang="de-DE" sz="1200" kern="1200" baseline="0" dirty="0" err="1" smtClean="0">
                <a:solidFill>
                  <a:schemeClr val="tx1"/>
                </a:solidFill>
                <a:latin typeface="Arial" charset="0"/>
                <a:ea typeface="+mn-ea"/>
                <a:cs typeface="+mn-cs"/>
              </a:rPr>
              <a:t>ReliableMessaging</a:t>
            </a:r>
            <a:r>
              <a:rPr lang="de-DE" sz="1200" kern="1200" baseline="0" dirty="0" smtClean="0">
                <a:solidFill>
                  <a:schemeClr val="tx1"/>
                </a:solidFill>
                <a:latin typeface="Arial" charset="0"/>
                <a:ea typeface="+mn-ea"/>
                <a:cs typeface="+mn-cs"/>
              </a:rPr>
              <a:t> und Transaktionen.</a:t>
            </a:r>
          </a:p>
          <a:p>
            <a:pPr>
              <a:buFont typeface="Arial" pitchFamily="34" charset="0"/>
              <a:buNone/>
            </a:pPr>
            <a:endParaRPr lang="de-DE" sz="1200" kern="1200" baseline="0" dirty="0" smtClean="0">
              <a:solidFill>
                <a:schemeClr val="tx1"/>
              </a:solidFill>
              <a:latin typeface="Arial" charset="0"/>
              <a:ea typeface="+mn-ea"/>
              <a:cs typeface="+mn-cs"/>
            </a:endParaRPr>
          </a:p>
          <a:p>
            <a:pPr>
              <a:buFont typeface="Arial" pitchFamily="34" charset="0"/>
              <a:buNone/>
            </a:pPr>
            <a:r>
              <a:rPr lang="de-DE" sz="1200" b="1" kern="1200" baseline="0" dirty="0" err="1" smtClean="0">
                <a:solidFill>
                  <a:schemeClr val="tx1"/>
                </a:solidFill>
                <a:latin typeface="Arial" charset="0"/>
                <a:ea typeface="+mn-ea"/>
                <a:cs typeface="+mn-cs"/>
              </a:rPr>
              <a:t>WSDualHttpBinding</a:t>
            </a:r>
            <a:r>
              <a:rPr lang="de-DE" sz="1200" b="1" kern="1200" baseline="0" dirty="0" smtClean="0">
                <a:solidFill>
                  <a:schemeClr val="tx1"/>
                </a:solidFill>
                <a:latin typeface="Arial" charset="0"/>
                <a:ea typeface="+mn-ea"/>
                <a:cs typeface="+mn-cs"/>
              </a:rPr>
              <a:t> </a:t>
            </a:r>
          </a:p>
          <a:p>
            <a:pPr>
              <a:buFont typeface="Arial" pitchFamily="34" charset="0"/>
              <a:buNone/>
            </a:pPr>
            <a:r>
              <a:rPr lang="de-DE" sz="1200" kern="1200" baseline="0" dirty="0" err="1" smtClean="0">
                <a:solidFill>
                  <a:schemeClr val="tx1"/>
                </a:solidFill>
                <a:latin typeface="Arial" charset="0"/>
                <a:ea typeface="+mn-ea"/>
                <a:cs typeface="+mn-cs"/>
              </a:rPr>
              <a:t>WSDualHttpBinding</a:t>
            </a:r>
            <a:r>
              <a:rPr lang="de-DE" sz="1200" kern="1200" baseline="0" dirty="0" smtClean="0">
                <a:solidFill>
                  <a:schemeClr val="tx1"/>
                </a:solidFill>
                <a:latin typeface="Arial" charset="0"/>
                <a:ea typeface="+mn-ea"/>
                <a:cs typeface="+mn-cs"/>
              </a:rPr>
              <a:t> baut auf </a:t>
            </a:r>
            <a:r>
              <a:rPr lang="de-DE" sz="1200" kern="1200" baseline="0" dirty="0" err="1" smtClean="0">
                <a:solidFill>
                  <a:schemeClr val="tx1"/>
                </a:solidFill>
                <a:latin typeface="Arial" charset="0"/>
                <a:ea typeface="+mn-ea"/>
                <a:cs typeface="+mn-cs"/>
              </a:rPr>
              <a:t>WSHttpBinding</a:t>
            </a:r>
            <a:r>
              <a:rPr lang="de-DE" sz="1200" kern="1200" baseline="0" dirty="0" smtClean="0">
                <a:solidFill>
                  <a:schemeClr val="tx1"/>
                </a:solidFill>
                <a:latin typeface="Arial" charset="0"/>
                <a:ea typeface="+mn-ea"/>
                <a:cs typeface="+mn-cs"/>
              </a:rPr>
              <a:t> auf, unterstützt jedoch Duplex </a:t>
            </a:r>
            <a:r>
              <a:rPr lang="de-DE" sz="1200" kern="1200" baseline="0" dirty="0" err="1" smtClean="0">
                <a:solidFill>
                  <a:schemeClr val="tx1"/>
                </a:solidFill>
                <a:latin typeface="Arial" charset="0"/>
                <a:ea typeface="+mn-ea"/>
                <a:cs typeface="+mn-cs"/>
              </a:rPr>
              <a:t>Contracts</a:t>
            </a:r>
            <a:r>
              <a:rPr lang="de-DE" sz="1200" kern="1200" baseline="0" dirty="0" smtClean="0">
                <a:solidFill>
                  <a:schemeClr val="tx1"/>
                </a:solidFill>
                <a:latin typeface="Arial" charset="0"/>
                <a:ea typeface="+mn-ea"/>
                <a:cs typeface="+mn-cs"/>
              </a:rPr>
              <a:t> für</a:t>
            </a:r>
          </a:p>
          <a:p>
            <a:pPr>
              <a:buFont typeface="Arial" pitchFamily="34" charset="0"/>
              <a:buNone/>
            </a:pPr>
            <a:r>
              <a:rPr lang="de-DE" sz="1200" kern="1200" baseline="0" dirty="0" smtClean="0">
                <a:solidFill>
                  <a:schemeClr val="tx1"/>
                </a:solidFill>
                <a:latin typeface="Arial" charset="0"/>
                <a:ea typeface="+mn-ea"/>
                <a:cs typeface="+mn-cs"/>
              </a:rPr>
              <a:t>asynchrone Kommunikation.</a:t>
            </a:r>
          </a:p>
          <a:p>
            <a:pPr>
              <a:buFont typeface="Arial" pitchFamily="34" charset="0"/>
              <a:buNone/>
            </a:pPr>
            <a:endParaRPr lang="de-DE" sz="1200" kern="1200" baseline="0" dirty="0" smtClean="0">
              <a:solidFill>
                <a:schemeClr val="tx1"/>
              </a:solidFill>
              <a:latin typeface="Arial" charset="0"/>
              <a:ea typeface="+mn-ea"/>
              <a:cs typeface="+mn-cs"/>
            </a:endParaRPr>
          </a:p>
          <a:p>
            <a:pPr>
              <a:buFont typeface="Arial" pitchFamily="34" charset="0"/>
              <a:buNone/>
            </a:pPr>
            <a:r>
              <a:rPr lang="de-DE" sz="1200" b="1" kern="1200" baseline="0" dirty="0" err="1" smtClean="0">
                <a:solidFill>
                  <a:schemeClr val="tx1"/>
                </a:solidFill>
                <a:latin typeface="Arial" charset="0"/>
                <a:ea typeface="+mn-ea"/>
                <a:cs typeface="+mn-cs"/>
              </a:rPr>
              <a:t>WSFederationHttpBinding</a:t>
            </a:r>
            <a:r>
              <a:rPr lang="de-DE" sz="1200" b="1" kern="1200" baseline="0" dirty="0" smtClean="0">
                <a:solidFill>
                  <a:schemeClr val="tx1"/>
                </a:solidFill>
                <a:latin typeface="Arial" charset="0"/>
                <a:ea typeface="+mn-ea"/>
                <a:cs typeface="+mn-cs"/>
              </a:rPr>
              <a:t> </a:t>
            </a:r>
          </a:p>
          <a:p>
            <a:pPr>
              <a:buFont typeface="Arial" pitchFamily="34" charset="0"/>
              <a:buNone/>
            </a:pPr>
            <a:r>
              <a:rPr lang="de-DE" sz="1200" kern="1200" baseline="0" dirty="0" err="1" smtClean="0">
                <a:solidFill>
                  <a:schemeClr val="tx1"/>
                </a:solidFill>
                <a:latin typeface="Arial" charset="0"/>
                <a:ea typeface="+mn-ea"/>
                <a:cs typeface="+mn-cs"/>
              </a:rPr>
              <a:t>WSFederationHttpBinding</a:t>
            </a:r>
            <a:r>
              <a:rPr lang="de-DE" sz="1200" kern="1200" baseline="0" dirty="0" smtClean="0">
                <a:solidFill>
                  <a:schemeClr val="tx1"/>
                </a:solidFill>
                <a:latin typeface="Arial" charset="0"/>
                <a:ea typeface="+mn-ea"/>
                <a:cs typeface="+mn-cs"/>
              </a:rPr>
              <a:t> implementiert die </a:t>
            </a:r>
            <a:r>
              <a:rPr lang="de-DE" sz="1200" kern="1200" baseline="0" dirty="0" err="1" smtClean="0">
                <a:solidFill>
                  <a:schemeClr val="tx1"/>
                </a:solidFill>
                <a:latin typeface="Arial" charset="0"/>
                <a:ea typeface="+mn-ea"/>
                <a:cs typeface="+mn-cs"/>
              </a:rPr>
              <a:t>WSFederation</a:t>
            </a:r>
            <a:r>
              <a:rPr lang="de-DE" sz="1200" kern="1200" baseline="0" dirty="0" smtClean="0">
                <a:solidFill>
                  <a:schemeClr val="tx1"/>
                </a:solidFill>
                <a:latin typeface="Arial" charset="0"/>
                <a:ea typeface="+mn-ea"/>
                <a:cs typeface="+mn-cs"/>
              </a:rPr>
              <a:t>-</a:t>
            </a:r>
          </a:p>
          <a:p>
            <a:pPr>
              <a:buFont typeface="Arial" pitchFamily="34" charset="0"/>
              <a:buNone/>
            </a:pPr>
            <a:r>
              <a:rPr lang="de-DE" sz="1200" kern="1200" baseline="0" dirty="0" smtClean="0">
                <a:solidFill>
                  <a:schemeClr val="tx1"/>
                </a:solidFill>
                <a:latin typeface="Arial" charset="0"/>
                <a:ea typeface="+mn-ea"/>
                <a:cs typeface="+mn-cs"/>
              </a:rPr>
              <a:t>Spezifikation, welche eine sichere und interoperable Kommunikation innerhalb</a:t>
            </a:r>
          </a:p>
          <a:p>
            <a:pPr>
              <a:buFont typeface="Arial" pitchFamily="34" charset="0"/>
              <a:buNone/>
            </a:pPr>
            <a:r>
              <a:rPr lang="de-DE" sz="1200" kern="1200" baseline="0" dirty="0" smtClean="0">
                <a:solidFill>
                  <a:schemeClr val="tx1"/>
                </a:solidFill>
                <a:latin typeface="Arial" charset="0"/>
                <a:ea typeface="+mn-ea"/>
                <a:cs typeface="+mn-cs"/>
              </a:rPr>
              <a:t>föderierter Unternehmen garantiert.</a:t>
            </a:r>
          </a:p>
          <a:p>
            <a:pPr>
              <a:buFont typeface="Arial" pitchFamily="34" charset="0"/>
              <a:buNone/>
            </a:pPr>
            <a:endParaRPr lang="de-DE" sz="1200" kern="1200" baseline="0" dirty="0" smtClean="0">
              <a:solidFill>
                <a:schemeClr val="tx1"/>
              </a:solidFill>
              <a:latin typeface="Arial" charset="0"/>
              <a:ea typeface="+mn-ea"/>
              <a:cs typeface="+mn-cs"/>
            </a:endParaRPr>
          </a:p>
          <a:p>
            <a:pPr>
              <a:buFont typeface="Arial" pitchFamily="34" charset="0"/>
              <a:buNone/>
            </a:pPr>
            <a:r>
              <a:rPr lang="de-DE" sz="1200" b="1" kern="1200" baseline="0" dirty="0" err="1" smtClean="0">
                <a:solidFill>
                  <a:schemeClr val="tx1"/>
                </a:solidFill>
                <a:latin typeface="Arial" charset="0"/>
                <a:ea typeface="+mn-ea"/>
                <a:cs typeface="+mn-cs"/>
              </a:rPr>
              <a:t>NetTcpBinding</a:t>
            </a:r>
            <a:r>
              <a:rPr lang="de-DE" sz="1200" b="1" kern="1200" baseline="0" dirty="0" smtClean="0">
                <a:solidFill>
                  <a:schemeClr val="tx1"/>
                </a:solidFill>
                <a:latin typeface="Arial" charset="0"/>
                <a:ea typeface="+mn-ea"/>
                <a:cs typeface="+mn-cs"/>
              </a:rPr>
              <a:t> </a:t>
            </a:r>
          </a:p>
          <a:p>
            <a:pPr>
              <a:buFont typeface="Arial" pitchFamily="34" charset="0"/>
              <a:buNone/>
            </a:pPr>
            <a:r>
              <a:rPr lang="de-DE" sz="1200" kern="1200" baseline="0" dirty="0" smtClean="0">
                <a:solidFill>
                  <a:schemeClr val="tx1"/>
                </a:solidFill>
                <a:latin typeface="Arial" charset="0"/>
                <a:ea typeface="+mn-ea"/>
                <a:cs typeface="+mn-cs"/>
              </a:rPr>
              <a:t>Mit </a:t>
            </a:r>
            <a:r>
              <a:rPr lang="de-DE" sz="1200" kern="1200" baseline="0" dirty="0" err="1" smtClean="0">
                <a:solidFill>
                  <a:schemeClr val="tx1"/>
                </a:solidFill>
                <a:latin typeface="Arial" charset="0"/>
                <a:ea typeface="+mn-ea"/>
                <a:cs typeface="+mn-cs"/>
              </a:rPr>
              <a:t>NetTcpBinding</a:t>
            </a:r>
            <a:r>
              <a:rPr lang="de-DE" sz="1200" kern="1200" baseline="0" dirty="0" smtClean="0">
                <a:solidFill>
                  <a:schemeClr val="tx1"/>
                </a:solidFill>
                <a:latin typeface="Arial" charset="0"/>
                <a:ea typeface="+mn-ea"/>
                <a:cs typeface="+mn-cs"/>
              </a:rPr>
              <a:t> können binär-codierte Nachrichten über TCP versendet werden.</a:t>
            </a:r>
          </a:p>
          <a:p>
            <a:pPr>
              <a:buFont typeface="Arial" pitchFamily="34" charset="0"/>
              <a:buNone/>
            </a:pPr>
            <a:r>
              <a:rPr lang="de-DE" sz="1200" kern="1200" baseline="0" dirty="0" err="1" smtClean="0">
                <a:solidFill>
                  <a:schemeClr val="tx1"/>
                </a:solidFill>
                <a:latin typeface="Arial" charset="0"/>
                <a:ea typeface="+mn-ea"/>
                <a:cs typeface="+mn-cs"/>
              </a:rPr>
              <a:t>NetNamedPipeBinding</a:t>
            </a:r>
            <a:r>
              <a:rPr lang="de-DE" sz="1200" kern="1200" baseline="0" dirty="0" smtClean="0">
                <a:solidFill>
                  <a:schemeClr val="tx1"/>
                </a:solidFill>
                <a:latin typeface="Arial" charset="0"/>
                <a:ea typeface="+mn-ea"/>
                <a:cs typeface="+mn-cs"/>
              </a:rPr>
              <a:t> Das </a:t>
            </a:r>
            <a:r>
              <a:rPr lang="de-DE" sz="1200" kern="1200" baseline="0" dirty="0" err="1" smtClean="0">
                <a:solidFill>
                  <a:schemeClr val="tx1"/>
                </a:solidFill>
                <a:latin typeface="Arial" charset="0"/>
                <a:ea typeface="+mn-ea"/>
                <a:cs typeface="+mn-cs"/>
              </a:rPr>
              <a:t>NetNamedPipeBinding</a:t>
            </a:r>
            <a:r>
              <a:rPr lang="de-DE" sz="1200" kern="1200" baseline="0" dirty="0" smtClean="0">
                <a:solidFill>
                  <a:schemeClr val="tx1"/>
                </a:solidFill>
                <a:latin typeface="Arial" charset="0"/>
                <a:ea typeface="+mn-ea"/>
                <a:cs typeface="+mn-cs"/>
              </a:rPr>
              <a:t> wird für lokale Kommunikation innerhalb einer Maschine</a:t>
            </a:r>
          </a:p>
          <a:p>
            <a:pPr>
              <a:buFont typeface="Arial" pitchFamily="34" charset="0"/>
              <a:buNone/>
            </a:pPr>
            <a:r>
              <a:rPr lang="de-DE" sz="1200" kern="1200" baseline="0" dirty="0" smtClean="0">
                <a:solidFill>
                  <a:schemeClr val="tx1"/>
                </a:solidFill>
                <a:latin typeface="Arial" charset="0"/>
                <a:ea typeface="+mn-ea"/>
                <a:cs typeface="+mn-cs"/>
              </a:rPr>
              <a:t>verwendet.</a:t>
            </a:r>
          </a:p>
          <a:p>
            <a:pPr>
              <a:buFont typeface="Arial" pitchFamily="34" charset="0"/>
              <a:buNone/>
            </a:pPr>
            <a:endParaRPr lang="de-DE" sz="1200" kern="1200" baseline="0" dirty="0" smtClean="0">
              <a:solidFill>
                <a:schemeClr val="tx1"/>
              </a:solidFill>
              <a:latin typeface="Arial" charset="0"/>
              <a:ea typeface="+mn-ea"/>
              <a:cs typeface="+mn-cs"/>
            </a:endParaRPr>
          </a:p>
          <a:p>
            <a:pPr>
              <a:buFont typeface="Arial" pitchFamily="34" charset="0"/>
              <a:buNone/>
            </a:pPr>
            <a:r>
              <a:rPr lang="de-DE" sz="1200" b="1" kern="1200" baseline="0" dirty="0" err="1" smtClean="0">
                <a:solidFill>
                  <a:schemeClr val="tx1"/>
                </a:solidFill>
                <a:latin typeface="Arial" charset="0"/>
                <a:ea typeface="+mn-ea"/>
                <a:cs typeface="+mn-cs"/>
              </a:rPr>
              <a:t>NetMsmqBinding</a:t>
            </a:r>
            <a:r>
              <a:rPr lang="de-DE" sz="1200" b="1" kern="1200" baseline="0" dirty="0" smtClean="0">
                <a:solidFill>
                  <a:schemeClr val="tx1"/>
                </a:solidFill>
                <a:latin typeface="Arial" charset="0"/>
                <a:ea typeface="+mn-ea"/>
                <a:cs typeface="+mn-cs"/>
              </a:rPr>
              <a:t> </a:t>
            </a:r>
          </a:p>
          <a:p>
            <a:pPr>
              <a:buFont typeface="Arial" pitchFamily="34" charset="0"/>
              <a:buNone/>
            </a:pPr>
            <a:r>
              <a:rPr lang="de-DE" sz="1200" kern="1200" baseline="0" dirty="0" err="1" smtClean="0">
                <a:solidFill>
                  <a:schemeClr val="tx1"/>
                </a:solidFill>
                <a:latin typeface="Arial" charset="0"/>
                <a:ea typeface="+mn-ea"/>
                <a:cs typeface="+mn-cs"/>
              </a:rPr>
              <a:t>NetMsmqBinding</a:t>
            </a:r>
            <a:r>
              <a:rPr lang="de-DE" sz="1200" kern="1200" baseline="0" dirty="0" smtClean="0">
                <a:solidFill>
                  <a:schemeClr val="tx1"/>
                </a:solidFill>
                <a:latin typeface="Arial" charset="0"/>
                <a:ea typeface="+mn-ea"/>
                <a:cs typeface="+mn-cs"/>
              </a:rPr>
              <a:t> unterstützt Microsoft Message Queuing (MSMQ) als Transport</a:t>
            </a:r>
            <a:endParaRPr lang="de-DE"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endParaRPr lang="de-DE" smtClean="0">
              <a:latin typeface="Arial" pitchFamily="34" charset="0"/>
            </a:endParaRPr>
          </a:p>
        </p:txBody>
      </p:sp>
      <p:sp>
        <p:nvSpPr>
          <p:cNvPr id="55300" name="Foliennummernplatzhalter 3"/>
          <p:cNvSpPr>
            <a:spLocks noGrp="1"/>
          </p:cNvSpPr>
          <p:nvPr>
            <p:ph type="sldNum" sz="quarter" idx="5"/>
          </p:nvPr>
        </p:nvSpPr>
        <p:spPr/>
        <p:txBody>
          <a:bodyPr/>
          <a:lstStyle/>
          <a:p>
            <a:pPr>
              <a:defRPr/>
            </a:pPr>
            <a:fld id="{65DBFCCB-85D0-4AB1-8A35-B5A492A5208A}" type="slidenum">
              <a:rPr lang="de-DE" smtClean="0">
                <a:latin typeface="Arial" pitchFamily="34" charset="0"/>
              </a:rPr>
              <a:pPr>
                <a:defRPr/>
              </a:pPr>
              <a:t>31</a:t>
            </a:fld>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11188" y="26035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pPr lvl="0"/>
            <a:endParaRPr lang="de-DE"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81000" y="1730829"/>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 id="214748372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userDrawn="1"/>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1"/>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hyperlink" Target="http://msdn2.microsoft.com/en-us/asp.net/bb187358.asp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sei.cmu.edu/publications/documents/07.reports/07tr015.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www.gotw.ca/publications/concurrency-ddj.htm"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microsoft.com/downloads/details.aspx?FamilyID=e848dc1d-5be3-4941-8705-024bc7f180ba&amp;displaylang=en" TargetMode="External"/><Relationship Id="rId2" Type="http://schemas.openxmlformats.org/officeDocument/2006/relationships/hyperlink" Target="http://msdn2.microsoft.com/en-us/concurrency/default.aspx"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architecturejournal.net/" TargetMode="External"/><Relationship Id="rId7" Type="http://schemas.openxmlformats.org/officeDocument/2006/relationships/hyperlink" Target="http://rs6.net/tn.jsp?t=nxclfbcab.0.5penibcab.lvewvsbab.4672&amp;ts=S0253&amp;p=http://www.idesign.net/idesign/DesktopDefault.aspx?tabindex=0&amp;tabid=23" TargetMode="External"/><Relationship Id="rId2" Type="http://schemas.openxmlformats.org/officeDocument/2006/relationships/hyperlink" Target="http://www.microsoft.com/practices"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hyperlink" Target="http://www.cs.cornell.edu/courses/cs215/2008sp/" TargetMode="External"/><Relationship Id="rId7" Type="http://schemas.openxmlformats.org/officeDocument/2006/relationships/hyperlink" Target="http://msdn.microsoft.com/windowsvista/default.aspx?pull=/library/en-us/dnlong/html/IntroInfoCard.asp" TargetMode="External"/><Relationship Id="rId2" Type="http://schemas.openxmlformats.org/officeDocument/2006/relationships/hyperlink" Target="http://wpf.netfx3.com/" TargetMode="External"/><Relationship Id="rId1" Type="http://schemas.openxmlformats.org/officeDocument/2006/relationships/slideLayout" Target="../slideLayouts/slideLayout4.xml"/><Relationship Id="rId6" Type="http://schemas.openxmlformats.org/officeDocument/2006/relationships/hyperlink" Target="http://msdn.microsoft.com/library/default.asp?url=/library/en-us/dnlong/html/wfintro.asp" TargetMode="External"/><Relationship Id="rId5" Type="http://schemas.openxmlformats.org/officeDocument/2006/relationships/hyperlink" Target="http://www.davidchappell.com/IntroducingWCFv1.2.1.pdf" TargetMode="External"/><Relationship Id="rId4" Type="http://schemas.openxmlformats.org/officeDocument/2006/relationships/hyperlink" Target="http://msdn.microsoft.com/windowsvista/building/presentation/default.aspx?pull=/library/en-us/dnlong/html/wpf101.asp"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msdn.microsoft.com/en-us/arcjournal/bb906063.aspx" TargetMode="External"/><Relationship Id="rId3" Type="http://schemas.openxmlformats.org/officeDocument/2006/relationships/hyperlink" Target="http://msdn2.microsoft.com/en-us/architecture/bb288452.aspx#userinter_topic4" TargetMode="External"/><Relationship Id="rId7" Type="http://schemas.openxmlformats.org/officeDocument/2006/relationships/hyperlink" Target="http://msdn.microsoft.com/en-us/arcjournal/bb906065.aspx" TargetMode="External"/><Relationship Id="rId2" Type="http://schemas.openxmlformats.org/officeDocument/2006/relationships/hyperlink" Target="http://msdn2.microsoft.com/en-us/library/aa905318.aspx" TargetMode="External"/><Relationship Id="rId1" Type="http://schemas.openxmlformats.org/officeDocument/2006/relationships/slideLayout" Target="../slideLayouts/slideLayout4.xml"/><Relationship Id="rId6" Type="http://schemas.openxmlformats.org/officeDocument/2006/relationships/hyperlink" Target="http://www.microsoft.com/soa/products/oslo.aspx" TargetMode="External"/><Relationship Id="rId5" Type="http://schemas.openxmlformats.org/officeDocument/2006/relationships/hyperlink" Target="http://www.microsoft.com/soa/" TargetMode="External"/><Relationship Id="rId4" Type="http://schemas.openxmlformats.org/officeDocument/2006/relationships/hyperlink" Target="http://silverlight.net/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lektronikpraxis.vogel.de/themen/embeddedsoftwareengineering/implementierung/articles/92518/"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hyperlink" Target="http://www.microsoft.com/downloads/details.aspx?FamilyId=C2B1E300-F358-4523-B479-F53D234CDCCF&amp;displaylang=e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524000"/>
            <a:ext cx="9144000" cy="2143140"/>
          </a:xfrm>
        </p:spPr>
        <p:txBody>
          <a:bodyPr/>
          <a:lstStyle/>
          <a:p>
            <a:pPr algn="ctr"/>
            <a:r>
              <a:rPr lang="fr-FR" b="1" dirty="0" smtClean="0">
                <a:solidFill>
                  <a:schemeClr val="accent2">
                    <a:lumMod val="75000"/>
                  </a:schemeClr>
                </a:solidFill>
              </a:rPr>
              <a:t>Tutorial on Microsoft </a:t>
            </a:r>
            <a:br>
              <a:rPr lang="fr-FR" b="1" dirty="0" smtClean="0">
                <a:solidFill>
                  <a:schemeClr val="accent2">
                    <a:lumMod val="75000"/>
                  </a:schemeClr>
                </a:solidFill>
              </a:rPr>
            </a:br>
            <a:r>
              <a:rPr lang="fr-FR" b="1" dirty="0" smtClean="0">
                <a:solidFill>
                  <a:schemeClr val="accent2">
                    <a:lumMod val="75000"/>
                  </a:schemeClr>
                </a:solidFill>
              </a:rPr>
              <a:t>SOA Technologies </a:t>
            </a:r>
            <a:br>
              <a:rPr lang="fr-FR" b="1" dirty="0" smtClean="0">
                <a:solidFill>
                  <a:schemeClr val="accent2">
                    <a:lumMod val="75000"/>
                  </a:schemeClr>
                </a:solidFill>
              </a:rPr>
            </a:br>
            <a:r>
              <a:rPr lang="fr-FR" b="1" dirty="0" smtClean="0">
                <a:solidFill>
                  <a:schemeClr val="accent2">
                    <a:lumMod val="75000"/>
                  </a:schemeClr>
                </a:solidFill>
              </a:rPr>
              <a:t>Part1</a:t>
            </a:r>
            <a:endParaRPr lang="de-DE" b="1" dirty="0">
              <a:solidFill>
                <a:schemeClr val="accent2">
                  <a:lumMod val="75000"/>
                </a:schemeClr>
              </a:solidFill>
            </a:endParaRPr>
          </a:p>
        </p:txBody>
      </p:sp>
      <p:sp>
        <p:nvSpPr>
          <p:cNvPr id="3" name="Untertitel 2"/>
          <p:cNvSpPr>
            <a:spLocks noGrp="1"/>
          </p:cNvSpPr>
          <p:nvPr>
            <p:ph type="subTitle" idx="1"/>
          </p:nvPr>
        </p:nvSpPr>
        <p:spPr>
          <a:xfrm>
            <a:off x="142844" y="5286388"/>
            <a:ext cx="4500594" cy="1000132"/>
          </a:xfrm>
        </p:spPr>
        <p:txBody>
          <a:bodyPr/>
          <a:lstStyle/>
          <a:p>
            <a:pPr algn="l"/>
            <a:r>
              <a:rPr lang="de-DE" sz="1800" dirty="0" smtClean="0"/>
              <a:t>Klaus Rohe</a:t>
            </a:r>
          </a:p>
          <a:p>
            <a:pPr algn="l"/>
            <a:r>
              <a:rPr lang="de-DE" sz="1800" dirty="0" smtClean="0"/>
              <a:t>Developer </a:t>
            </a:r>
            <a:r>
              <a:rPr lang="de-DE" sz="1800" dirty="0" err="1" smtClean="0"/>
              <a:t>Platform</a:t>
            </a:r>
            <a:r>
              <a:rPr lang="de-DE" sz="1800" dirty="0" smtClean="0"/>
              <a:t> &amp; </a:t>
            </a:r>
            <a:r>
              <a:rPr lang="de-DE" sz="1800" dirty="0" err="1" smtClean="0"/>
              <a:t>Strategy</a:t>
            </a:r>
            <a:r>
              <a:rPr lang="de-DE" sz="1800" dirty="0" smtClean="0"/>
              <a:t> Group</a:t>
            </a:r>
          </a:p>
          <a:p>
            <a:pPr algn="l"/>
            <a:r>
              <a:rPr lang="de-DE" sz="1800" dirty="0" smtClean="0"/>
              <a:t>Microsoft Deutschland GmbH</a:t>
            </a:r>
          </a:p>
          <a:p>
            <a:pPr algn="l"/>
            <a:r>
              <a:rPr lang="de-DE" sz="1800" dirty="0" smtClean="0"/>
              <a:t>klrohe@microsoft.com</a:t>
            </a:r>
            <a:endParaRPr lang="de-DE" sz="1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smtClean="0"/>
              <a:t>Smart Client Architecture</a:t>
            </a:r>
            <a:endParaRPr/>
          </a:p>
        </p:txBody>
      </p:sp>
      <p:grpSp>
        <p:nvGrpSpPr>
          <p:cNvPr id="2" name="Gruppieren 40"/>
          <p:cNvGrpSpPr/>
          <p:nvPr/>
        </p:nvGrpSpPr>
        <p:grpSpPr>
          <a:xfrm>
            <a:off x="304800" y="1295400"/>
            <a:ext cx="8215370" cy="4816490"/>
            <a:chOff x="357158" y="1571612"/>
            <a:chExt cx="8215370" cy="4816490"/>
          </a:xfrm>
        </p:grpSpPr>
        <p:grpSp>
          <p:nvGrpSpPr>
            <p:cNvPr id="3" name="Gruppieren 35"/>
            <p:cNvGrpSpPr/>
            <p:nvPr/>
          </p:nvGrpSpPr>
          <p:grpSpPr>
            <a:xfrm>
              <a:off x="357158" y="2028812"/>
              <a:ext cx="8215370" cy="4359290"/>
              <a:chOff x="142844" y="1998668"/>
              <a:chExt cx="8215370" cy="4359290"/>
            </a:xfrm>
          </p:grpSpPr>
          <p:sp>
            <p:nvSpPr>
              <p:cNvPr id="11" name="Rechteck 10"/>
              <p:cNvSpPr/>
              <p:nvPr/>
            </p:nvSpPr>
            <p:spPr bwMode="auto">
              <a:xfrm>
                <a:off x="4857752" y="2143116"/>
                <a:ext cx="3500462" cy="3786214"/>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grpSp>
            <p:nvGrpSpPr>
              <p:cNvPr id="5" name="Gruppieren 19"/>
              <p:cNvGrpSpPr/>
              <p:nvPr/>
            </p:nvGrpSpPr>
            <p:grpSpPr>
              <a:xfrm>
                <a:off x="142844" y="2000240"/>
                <a:ext cx="3429024" cy="4357718"/>
                <a:chOff x="142844" y="1643050"/>
                <a:chExt cx="3429024" cy="4357718"/>
              </a:xfrm>
            </p:grpSpPr>
            <p:grpSp>
              <p:nvGrpSpPr>
                <p:cNvPr id="6" name="Gruppieren 17"/>
                <p:cNvGrpSpPr/>
                <p:nvPr/>
              </p:nvGrpSpPr>
              <p:grpSpPr>
                <a:xfrm>
                  <a:off x="142844" y="1643050"/>
                  <a:ext cx="3429024" cy="4357718"/>
                  <a:chOff x="142844" y="1643050"/>
                  <a:chExt cx="3429024" cy="4357718"/>
                </a:xfrm>
              </p:grpSpPr>
              <p:sp>
                <p:nvSpPr>
                  <p:cNvPr id="16" name="Rechteck 15"/>
                  <p:cNvSpPr/>
                  <p:nvPr/>
                </p:nvSpPr>
                <p:spPr bwMode="auto">
                  <a:xfrm>
                    <a:off x="142844" y="1785926"/>
                    <a:ext cx="3429024" cy="4214842"/>
                  </a:xfrm>
                  <a:prstGeom prst="rect">
                    <a:avLst/>
                  </a:prstGeom>
                  <a:noFill/>
                  <a:ln w="28575"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7" name="Rechteck 6"/>
                  <p:cNvSpPr/>
                  <p:nvPr/>
                </p:nvSpPr>
                <p:spPr bwMode="auto">
                  <a:xfrm>
                    <a:off x="285720" y="2071678"/>
                    <a:ext cx="3071834" cy="3643338"/>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8" name="Rechteck 7"/>
                  <p:cNvSpPr/>
                  <p:nvPr/>
                </p:nvSpPr>
                <p:spPr bwMode="auto">
                  <a:xfrm>
                    <a:off x="500034" y="2428868"/>
                    <a:ext cx="2357454" cy="928694"/>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User  interface</a:t>
                    </a:r>
                  </a:p>
                </p:txBody>
              </p:sp>
              <p:sp>
                <p:nvSpPr>
                  <p:cNvPr id="9" name="Rechteck 8"/>
                  <p:cNvSpPr/>
                  <p:nvPr/>
                </p:nvSpPr>
                <p:spPr bwMode="auto">
                  <a:xfrm>
                    <a:off x="500034" y="3500438"/>
                    <a:ext cx="2357454" cy="78581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Business logic</a:t>
                    </a:r>
                  </a:p>
                </p:txBody>
              </p:sp>
              <p:sp>
                <p:nvSpPr>
                  <p:cNvPr id="10" name="Flussdiagramm: Magnetplattenspeicher 9"/>
                  <p:cNvSpPr/>
                  <p:nvPr/>
                </p:nvSpPr>
                <p:spPr bwMode="auto">
                  <a:xfrm>
                    <a:off x="571472" y="4714884"/>
                    <a:ext cx="1357322" cy="928694"/>
                  </a:xfrm>
                  <a:prstGeom prst="flowChartMagneticDisk">
                    <a:avLst/>
                  </a:prstGeom>
                  <a:solidFill>
                    <a:srgbClr val="0033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Locale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data store</a:t>
                    </a:r>
                  </a:p>
                </p:txBody>
              </p:sp>
              <p:sp>
                <p:nvSpPr>
                  <p:cNvPr id="15" name="Textfeld 14"/>
                  <p:cNvSpPr txBox="1"/>
                  <p:nvPr/>
                </p:nvSpPr>
                <p:spPr>
                  <a:xfrm>
                    <a:off x="285720" y="2071678"/>
                    <a:ext cx="3071834" cy="369332"/>
                  </a:xfrm>
                  <a:prstGeom prst="rect">
                    <a:avLst/>
                  </a:prstGeom>
                  <a:noFill/>
                </p:spPr>
                <p:txBody>
                  <a:bodyPr wrap="square" rtlCol="0">
                    <a:spAutoFit/>
                  </a:bodyPr>
                  <a:lstStyle/>
                  <a:p>
                    <a:pPr algn="ctr"/>
                    <a:r>
                      <a:rPr lang="en-US" smtClean="0"/>
                      <a:t>Smart Client Application</a:t>
                    </a:r>
                    <a:endParaRPr lang="en-US"/>
                  </a:p>
                </p:txBody>
              </p:sp>
              <p:sp>
                <p:nvSpPr>
                  <p:cNvPr id="17" name="Textfeld 16"/>
                  <p:cNvSpPr txBox="1"/>
                  <p:nvPr/>
                </p:nvSpPr>
                <p:spPr>
                  <a:xfrm>
                    <a:off x="1071538" y="1643050"/>
                    <a:ext cx="1643074" cy="369332"/>
                  </a:xfrm>
                  <a:prstGeom prst="rect">
                    <a:avLst/>
                  </a:prstGeom>
                  <a:solidFill>
                    <a:schemeClr val="accent2">
                      <a:lumMod val="60000"/>
                      <a:lumOff val="40000"/>
                    </a:schemeClr>
                  </a:solidFill>
                  <a:ln>
                    <a:solidFill>
                      <a:schemeClr val="tx1"/>
                    </a:solidFill>
                    <a:prstDash val="solid"/>
                  </a:ln>
                </p:spPr>
                <p:txBody>
                  <a:bodyPr wrap="square" rtlCol="0">
                    <a:spAutoFit/>
                  </a:bodyPr>
                  <a:lstStyle/>
                  <a:p>
                    <a:pPr algn="ctr"/>
                    <a:r>
                      <a:rPr lang="en-US" smtClean="0"/>
                      <a:t>CAS Sandbox</a:t>
                    </a:r>
                    <a:endParaRPr lang="en-US"/>
                  </a:p>
                </p:txBody>
              </p:sp>
            </p:grpSp>
            <p:sp>
              <p:nvSpPr>
                <p:cNvPr id="19" name="Pfeil nach oben und unten 18"/>
                <p:cNvSpPr/>
                <p:nvPr/>
              </p:nvSpPr>
              <p:spPr bwMode="auto">
                <a:xfrm>
                  <a:off x="1154126" y="4286256"/>
                  <a:ext cx="214314" cy="428628"/>
                </a:xfrm>
                <a:prstGeom prst="up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grpSp>
          <p:grpSp>
            <p:nvGrpSpPr>
              <p:cNvPr id="13" name="Gruppieren 25"/>
              <p:cNvGrpSpPr/>
              <p:nvPr/>
            </p:nvGrpSpPr>
            <p:grpSpPr>
              <a:xfrm>
                <a:off x="4929190" y="3214686"/>
                <a:ext cx="3143272" cy="2428892"/>
                <a:chOff x="4929190" y="2786058"/>
                <a:chExt cx="3143272" cy="2428892"/>
              </a:xfrm>
            </p:grpSpPr>
            <p:sp>
              <p:nvSpPr>
                <p:cNvPr id="12" name="Rechteck 11"/>
                <p:cNvSpPr/>
                <p:nvPr/>
              </p:nvSpPr>
              <p:spPr bwMode="auto">
                <a:xfrm>
                  <a:off x="4929190" y="2786058"/>
                  <a:ext cx="642942" cy="242889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Web Service interface</a:t>
                  </a:r>
                </a:p>
              </p:txBody>
            </p:sp>
            <p:sp>
              <p:nvSpPr>
                <p:cNvPr id="14" name="Flussdiagramm: Magnetplattenspeicher 13"/>
                <p:cNvSpPr/>
                <p:nvPr/>
              </p:nvSpPr>
              <p:spPr bwMode="auto">
                <a:xfrm>
                  <a:off x="7358082" y="3393138"/>
                  <a:ext cx="714380" cy="1107432"/>
                </a:xfrm>
                <a:prstGeom prst="flowChartMagneticDisk">
                  <a:avLst/>
                </a:prstGeom>
                <a:solidFill>
                  <a:srgbClr val="0033CC"/>
                </a:solidFill>
                <a:ln w="9525" cap="flat" cmpd="sng" algn="ctr">
                  <a:solidFill>
                    <a:schemeClr val="tx1"/>
                  </a:solidFill>
                  <a:prstDash val="solid"/>
                  <a:round/>
                  <a:headEnd type="none" w="med" len="med"/>
                  <a:tailEnd type="none" w="med" len="med"/>
                </a:ln>
                <a:effectLst/>
              </p:spPr>
              <p:txBody>
                <a:bodyPr vert="vert"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Data</a:t>
                  </a:r>
                </a:p>
              </p:txBody>
            </p:sp>
            <p:sp>
              <p:nvSpPr>
                <p:cNvPr id="21" name="Rechteck 20"/>
                <p:cNvSpPr/>
                <p:nvPr/>
              </p:nvSpPr>
              <p:spPr bwMode="auto">
                <a:xfrm>
                  <a:off x="6072198" y="2786058"/>
                  <a:ext cx="785818" cy="242889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effectLst/>
                      <a:latin typeface="Arial" charset="0"/>
                    </a:rPr>
                    <a:t>Business logic</a:t>
                  </a:r>
                </a:p>
              </p:txBody>
            </p:sp>
            <p:sp>
              <p:nvSpPr>
                <p:cNvPr id="24" name="Pfeil nach links und rechts 23"/>
                <p:cNvSpPr/>
                <p:nvPr/>
              </p:nvSpPr>
              <p:spPr bwMode="auto">
                <a:xfrm>
                  <a:off x="5572132" y="3857628"/>
                  <a:ext cx="500066" cy="214314"/>
                </a:xfrm>
                <a:prstGeom prst="lef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25" name="Pfeil nach links und rechts 24"/>
                <p:cNvSpPr/>
                <p:nvPr/>
              </p:nvSpPr>
              <p:spPr bwMode="auto">
                <a:xfrm>
                  <a:off x="6858016" y="3857628"/>
                  <a:ext cx="500066" cy="214314"/>
                </a:xfrm>
                <a:prstGeom prst="lef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grpSp>
          <p:grpSp>
            <p:nvGrpSpPr>
              <p:cNvPr id="18" name="Gruppieren 28"/>
              <p:cNvGrpSpPr/>
              <p:nvPr/>
            </p:nvGrpSpPr>
            <p:grpSpPr>
              <a:xfrm>
                <a:off x="3357554" y="4132230"/>
                <a:ext cx="1571636" cy="642942"/>
                <a:chOff x="3357554" y="3786190"/>
                <a:chExt cx="1571636" cy="642942"/>
              </a:xfrm>
            </p:grpSpPr>
            <p:sp>
              <p:nvSpPr>
                <p:cNvPr id="27" name="Pfeil nach links und rechts 26"/>
                <p:cNvSpPr/>
                <p:nvPr/>
              </p:nvSpPr>
              <p:spPr bwMode="auto">
                <a:xfrm>
                  <a:off x="3357554" y="3900490"/>
                  <a:ext cx="1571636" cy="385765"/>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28" name="&quot;Nein&quot;-Symbol 27"/>
                <p:cNvSpPr/>
                <p:nvPr/>
              </p:nvSpPr>
              <p:spPr bwMode="auto">
                <a:xfrm>
                  <a:off x="3857620" y="3786190"/>
                  <a:ext cx="642942" cy="64294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grpSp>
          <p:sp>
            <p:nvSpPr>
              <p:cNvPr id="32" name="Textfeld 31"/>
              <p:cNvSpPr txBox="1"/>
              <p:nvPr/>
            </p:nvSpPr>
            <p:spPr>
              <a:xfrm rot="5400000">
                <a:off x="3373255" y="5321457"/>
                <a:ext cx="1680909" cy="369332"/>
              </a:xfrm>
              <a:prstGeom prst="rect">
                <a:avLst/>
              </a:prstGeom>
              <a:noFill/>
            </p:spPr>
            <p:txBody>
              <a:bodyPr wrap="none" rtlCol="0">
                <a:spAutoFit/>
              </a:bodyPr>
              <a:lstStyle/>
              <a:p>
                <a:r>
                  <a:rPr lang="en-US" smtClean="0"/>
                  <a:t>Offline support</a:t>
                </a:r>
                <a:endParaRPr lang="en-US"/>
              </a:p>
            </p:txBody>
          </p:sp>
          <p:sp>
            <p:nvSpPr>
              <p:cNvPr id="33" name="Rechteck 32"/>
              <p:cNvSpPr/>
              <p:nvPr/>
            </p:nvSpPr>
            <p:spPr bwMode="auto">
              <a:xfrm>
                <a:off x="5000628" y="2285992"/>
                <a:ext cx="1285884" cy="71438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rPr>
                  <a:t>Smart</a:t>
                </a:r>
                <a:r>
                  <a:rPr kumimoji="0" lang="en-US" sz="1400" b="1" i="0" u="none" strike="noStrike" cap="none" normalizeH="0" smtClean="0">
                    <a:ln>
                      <a:noFill/>
                    </a:ln>
                    <a:solidFill>
                      <a:schemeClr val="bg1"/>
                    </a:solidFill>
                    <a:effectLst/>
                    <a:latin typeface="Arial" charset="0"/>
                  </a:rPr>
                  <a:t> </a:t>
                </a:r>
                <a:r>
                  <a:rPr kumimoji="0" lang="en-US" sz="1400" b="1" i="0" u="none" strike="noStrike" cap="none" normalizeH="0" baseline="0" smtClean="0">
                    <a:ln>
                      <a:noFill/>
                    </a:ln>
                    <a:solidFill>
                      <a:schemeClr val="bg1"/>
                    </a:solidFill>
                    <a:effectLst/>
                    <a:latin typeface="Arial" charset="0"/>
                  </a:rPr>
                  <a:t>Client</a:t>
                </a:r>
              </a:p>
              <a:p>
                <a:pPr marL="0" marR="0" indent="0" algn="ctr" defTabSz="914400" rtl="0" eaLnBrk="1" fontAlgn="base" latinLnBrk="0" hangingPunct="1">
                  <a:lnSpc>
                    <a:spcPct val="100000"/>
                  </a:lnSpc>
                  <a:spcBef>
                    <a:spcPct val="0"/>
                  </a:spcBef>
                  <a:spcAft>
                    <a:spcPct val="0"/>
                  </a:spcAft>
                  <a:buClrTx/>
                  <a:buSzTx/>
                  <a:buFontTx/>
                  <a:buNone/>
                  <a:tabLst/>
                </a:pPr>
                <a:r>
                  <a:rPr lang="en-US" sz="1400" b="1" smtClean="0">
                    <a:solidFill>
                      <a:schemeClr val="bg1"/>
                    </a:solidFill>
                    <a:latin typeface="Arial" charset="0"/>
                  </a:rPr>
                  <a:t>Components</a:t>
                </a:r>
                <a:endParaRPr kumimoji="0" lang="en-US" sz="1400" b="1" i="0" u="none" strike="noStrike" cap="none" normalizeH="0" baseline="0" smtClean="0">
                  <a:ln>
                    <a:noFill/>
                  </a:ln>
                  <a:solidFill>
                    <a:schemeClr val="bg1"/>
                  </a:solidFill>
                  <a:effectLst/>
                  <a:latin typeface="Arial" charset="0"/>
                </a:endParaRPr>
              </a:p>
            </p:txBody>
          </p:sp>
          <p:sp>
            <p:nvSpPr>
              <p:cNvPr id="34" name="Pfeil nach links 33"/>
              <p:cNvSpPr/>
              <p:nvPr/>
            </p:nvSpPr>
            <p:spPr bwMode="auto">
              <a:xfrm flipV="1">
                <a:off x="3357554" y="2474588"/>
                <a:ext cx="1548772" cy="428628"/>
              </a:xfrm>
              <a:prstGeom prst="lef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35" name="Textfeld 34"/>
              <p:cNvSpPr txBox="1"/>
              <p:nvPr/>
            </p:nvSpPr>
            <p:spPr>
              <a:xfrm>
                <a:off x="3419444" y="1998668"/>
                <a:ext cx="1371600" cy="338554"/>
              </a:xfrm>
              <a:prstGeom prst="rect">
                <a:avLst/>
              </a:prstGeom>
              <a:noFill/>
            </p:spPr>
            <p:txBody>
              <a:bodyPr wrap="square" rtlCol="0">
                <a:spAutoFit/>
              </a:bodyPr>
              <a:lstStyle/>
              <a:p>
                <a:pPr algn="ctr"/>
                <a:r>
                  <a:rPr lang="en-US" sz="1600" b="1" dirty="0" smtClean="0"/>
                  <a:t>Deployment</a:t>
                </a:r>
                <a:endParaRPr lang="en-US" sz="1600" b="1" dirty="0"/>
              </a:p>
            </p:txBody>
          </p:sp>
        </p:grpSp>
        <p:sp>
          <p:nvSpPr>
            <p:cNvPr id="39" name="Textfeld 38"/>
            <p:cNvSpPr txBox="1"/>
            <p:nvPr/>
          </p:nvSpPr>
          <p:spPr>
            <a:xfrm>
              <a:off x="357158" y="1571612"/>
              <a:ext cx="3429024" cy="400110"/>
            </a:xfrm>
            <a:prstGeom prst="rect">
              <a:avLst/>
            </a:prstGeom>
            <a:noFill/>
          </p:spPr>
          <p:txBody>
            <a:bodyPr wrap="square" rtlCol="0">
              <a:spAutoFit/>
            </a:bodyPr>
            <a:lstStyle/>
            <a:p>
              <a:pPr algn="ctr"/>
              <a:r>
                <a:rPr lang="en-US" sz="2000" smtClean="0">
                  <a:solidFill>
                    <a:schemeClr val="bg1"/>
                  </a:solidFill>
                </a:rPr>
                <a:t>Client</a:t>
              </a:r>
              <a:endParaRPr lang="en-US" sz="2000">
                <a:solidFill>
                  <a:schemeClr val="bg1"/>
                </a:solidFill>
              </a:endParaRPr>
            </a:p>
          </p:txBody>
        </p:sp>
        <p:sp>
          <p:nvSpPr>
            <p:cNvPr id="40" name="Textfeld 39"/>
            <p:cNvSpPr txBox="1"/>
            <p:nvPr/>
          </p:nvSpPr>
          <p:spPr>
            <a:xfrm>
              <a:off x="5072066" y="1571612"/>
              <a:ext cx="3500462" cy="400110"/>
            </a:xfrm>
            <a:prstGeom prst="rect">
              <a:avLst/>
            </a:prstGeom>
            <a:noFill/>
          </p:spPr>
          <p:txBody>
            <a:bodyPr wrap="square" rtlCol="0">
              <a:spAutoFit/>
            </a:bodyPr>
            <a:lstStyle/>
            <a:p>
              <a:pPr algn="ctr"/>
              <a:r>
                <a:rPr lang="en-US" sz="2000" smtClean="0">
                  <a:solidFill>
                    <a:schemeClr val="bg1"/>
                  </a:solidFill>
                </a:rPr>
                <a:t>Server</a:t>
              </a:r>
              <a:endParaRPr lang="en-US" sz="200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smtClean="0"/>
              <a:t>Smart-Client Technologies</a:t>
            </a:r>
            <a:endParaRPr/>
          </a:p>
        </p:txBody>
      </p:sp>
      <p:sp>
        <p:nvSpPr>
          <p:cNvPr id="3" name="Inhaltsplatzhalter 2"/>
          <p:cNvSpPr>
            <a:spLocks noGrp="1"/>
          </p:cNvSpPr>
          <p:nvPr>
            <p:ph idx="1"/>
          </p:nvPr>
        </p:nvSpPr>
        <p:spPr>
          <a:xfrm>
            <a:off x="285720" y="1428736"/>
            <a:ext cx="8572560" cy="4370427"/>
          </a:xfrm>
        </p:spPr>
        <p:txBody>
          <a:bodyPr/>
          <a:lstStyle/>
          <a:p>
            <a:r>
              <a:rPr lang="en-US" sz="2800" smtClean="0"/>
              <a:t>Windows Forms</a:t>
            </a:r>
          </a:p>
          <a:p>
            <a:pPr lvl="1"/>
            <a:r>
              <a:rPr lang="en-US" sz="2400" smtClean="0"/>
              <a:t>Since .NET 1.0, .NET Wrapper for Windows API</a:t>
            </a:r>
          </a:p>
          <a:p>
            <a:r>
              <a:rPr lang="en-US" sz="2800" i="1" smtClean="0"/>
              <a:t>Windows Presentation Foundation (WPF)</a:t>
            </a:r>
          </a:p>
          <a:p>
            <a:pPr lvl="1"/>
            <a:r>
              <a:rPr lang="en-US" sz="2400" i="1" smtClean="0"/>
              <a:t>New GUI technology, part of .NET 3.X for development of innovative user interfaces</a:t>
            </a:r>
          </a:p>
          <a:p>
            <a:pPr lvl="2"/>
            <a:r>
              <a:rPr lang="en-US" sz="2000" i="1" smtClean="0"/>
              <a:t>Vector graphics, 3D, animations</a:t>
            </a:r>
          </a:p>
          <a:p>
            <a:pPr lvl="2"/>
            <a:r>
              <a:rPr lang="en-US" sz="2000" i="1" smtClean="0"/>
              <a:t>Separation of layout and programming logic</a:t>
            </a:r>
          </a:p>
          <a:p>
            <a:r>
              <a:rPr lang="en-US" sz="2800" smtClean="0"/>
              <a:t>Office (Word, Excel, Outlook…) as a Smart Client</a:t>
            </a:r>
          </a:p>
          <a:p>
            <a:pPr lvl="1"/>
            <a:r>
              <a:rPr lang="en-US" sz="2400" smtClean="0"/>
              <a:t>Office programms as a basis for client development (No VBA programming)</a:t>
            </a:r>
          </a:p>
          <a:p>
            <a:pPr lvl="1"/>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42935"/>
            <a:ext cx="9144000" cy="498598"/>
          </a:xfrm>
        </p:spPr>
        <p:txBody>
          <a:bodyPr/>
          <a:lstStyle/>
          <a:p>
            <a:pPr algn="ctr"/>
            <a:r>
              <a:rPr sz="3600" smtClean="0"/>
              <a:t>Windows Presentation Foundation (WPF)</a:t>
            </a:r>
          </a:p>
        </p:txBody>
      </p:sp>
      <p:grpSp>
        <p:nvGrpSpPr>
          <p:cNvPr id="2" name="Group 4"/>
          <p:cNvGrpSpPr>
            <a:grpSpLocks/>
          </p:cNvGrpSpPr>
          <p:nvPr/>
        </p:nvGrpSpPr>
        <p:grpSpPr bwMode="auto">
          <a:xfrm>
            <a:off x="6080125" y="1500188"/>
            <a:ext cx="2849563" cy="3857625"/>
            <a:chOff x="3312" y="720"/>
            <a:chExt cx="2312" cy="2438"/>
          </a:xfrm>
        </p:grpSpPr>
        <p:pic>
          <p:nvPicPr>
            <p:cNvPr id="11269" name="Picture 5" descr="secondpage"/>
            <p:cNvPicPr>
              <a:picLocks noChangeAspect="1" noChangeArrowheads="1"/>
            </p:cNvPicPr>
            <p:nvPr/>
          </p:nvPicPr>
          <p:blipFill>
            <a:blip r:embed="rId3" cstate="print"/>
            <a:srcRect/>
            <a:stretch>
              <a:fillRect/>
            </a:stretch>
          </p:blipFill>
          <p:spPr bwMode="auto">
            <a:xfrm rot="295159">
              <a:off x="3312" y="1824"/>
              <a:ext cx="2312" cy="1334"/>
            </a:xfrm>
            <a:prstGeom prst="rect">
              <a:avLst/>
            </a:prstGeom>
            <a:noFill/>
            <a:ln w="9525">
              <a:noFill/>
              <a:miter lim="800000"/>
              <a:headEnd/>
              <a:tailEnd/>
            </a:ln>
          </p:spPr>
        </p:pic>
        <p:pic>
          <p:nvPicPr>
            <p:cNvPr id="11270" name="Picture 6" descr="thirdpage"/>
            <p:cNvPicPr>
              <a:picLocks noChangeAspect="1" noChangeArrowheads="1"/>
            </p:cNvPicPr>
            <p:nvPr/>
          </p:nvPicPr>
          <p:blipFill>
            <a:blip r:embed="rId4" cstate="print"/>
            <a:srcRect/>
            <a:stretch>
              <a:fillRect/>
            </a:stretch>
          </p:blipFill>
          <p:spPr bwMode="auto">
            <a:xfrm rot="-445119">
              <a:off x="3408" y="720"/>
              <a:ext cx="2211" cy="1313"/>
            </a:xfrm>
            <a:prstGeom prst="rect">
              <a:avLst/>
            </a:prstGeom>
            <a:noFill/>
            <a:ln w="9525">
              <a:noFill/>
              <a:miter lim="800000"/>
              <a:headEnd/>
              <a:tailEnd/>
            </a:ln>
          </p:spPr>
        </p:pic>
      </p:grpSp>
      <p:sp>
        <p:nvSpPr>
          <p:cNvPr id="7" name="Inhaltsplatzhalter 6"/>
          <p:cNvSpPr>
            <a:spLocks noGrp="1"/>
          </p:cNvSpPr>
          <p:nvPr>
            <p:ph idx="1"/>
          </p:nvPr>
        </p:nvSpPr>
        <p:spPr>
          <a:xfrm>
            <a:off x="304800" y="1524000"/>
            <a:ext cx="6107230" cy="4536627"/>
          </a:xfrm>
        </p:spPr>
        <p:txBody>
          <a:bodyPr/>
          <a:lstStyle/>
          <a:p>
            <a:pPr lvl="0">
              <a:lnSpc>
                <a:spcPct val="80000"/>
              </a:lnSpc>
              <a:defRPr/>
            </a:pPr>
            <a:r>
              <a:rPr lang="en-US" sz="2000" dirty="0" smtClean="0"/>
              <a:t>Unified programming model for UIs, media and documents</a:t>
            </a:r>
          </a:p>
          <a:p>
            <a:pPr lvl="1">
              <a:lnSpc>
                <a:spcPct val="80000"/>
              </a:lnSpc>
              <a:defRPr/>
            </a:pPr>
            <a:endParaRPr lang="en-US" dirty="0" smtClean="0"/>
          </a:p>
          <a:p>
            <a:pPr lvl="0">
              <a:lnSpc>
                <a:spcPct val="80000"/>
              </a:lnSpc>
              <a:defRPr/>
            </a:pPr>
            <a:r>
              <a:rPr lang="en-US" sz="2000" dirty="0" smtClean="0"/>
              <a:t>Vector based graphics</a:t>
            </a:r>
          </a:p>
          <a:p>
            <a:pPr lvl="1">
              <a:lnSpc>
                <a:spcPct val="80000"/>
              </a:lnSpc>
              <a:defRPr/>
            </a:pPr>
            <a:r>
              <a:rPr lang="en-US" sz="1800" dirty="0" err="1" smtClean="0"/>
              <a:t>Utilisation</a:t>
            </a:r>
            <a:r>
              <a:rPr lang="en-US" sz="1800" dirty="0" smtClean="0"/>
              <a:t> of the graphics subsystem of modern PCs</a:t>
            </a:r>
          </a:p>
          <a:p>
            <a:pPr lvl="1">
              <a:lnSpc>
                <a:spcPct val="80000"/>
              </a:lnSpc>
              <a:defRPr/>
            </a:pPr>
            <a:endParaRPr lang="en-US" dirty="0" smtClean="0"/>
          </a:p>
          <a:p>
            <a:pPr lvl="0">
              <a:lnSpc>
                <a:spcPct val="80000"/>
              </a:lnSpc>
              <a:defRPr/>
            </a:pPr>
            <a:r>
              <a:rPr lang="en-US" sz="2000" dirty="0" smtClean="0"/>
              <a:t>Support of declarative Programming</a:t>
            </a:r>
          </a:p>
          <a:p>
            <a:pPr lvl="1">
              <a:lnSpc>
                <a:spcPct val="80000"/>
              </a:lnSpc>
              <a:defRPr/>
            </a:pPr>
            <a:r>
              <a:rPr lang="en-US" sz="1800" dirty="0" smtClean="0"/>
              <a:t>XAML </a:t>
            </a:r>
            <a:r>
              <a:rPr lang="en-US" sz="1800" dirty="0" err="1" smtClean="0"/>
              <a:t>e</a:t>
            </a:r>
            <a:r>
              <a:rPr lang="en-US" sz="1800" b="1" dirty="0" err="1" smtClean="0"/>
              <a:t>X</a:t>
            </a:r>
            <a:r>
              <a:rPr lang="en-US" sz="1800" dirty="0" err="1" smtClean="0"/>
              <a:t>tensible</a:t>
            </a:r>
            <a:r>
              <a:rPr lang="en-US" sz="1800" dirty="0" smtClean="0"/>
              <a:t> </a:t>
            </a:r>
            <a:r>
              <a:rPr lang="en-US" sz="1800" b="1" dirty="0" smtClean="0"/>
              <a:t>A</a:t>
            </a:r>
            <a:r>
              <a:rPr lang="en-US" sz="1800" dirty="0" smtClean="0"/>
              <a:t>pplication </a:t>
            </a:r>
            <a:r>
              <a:rPr lang="en-US" sz="1800" b="1" dirty="0" smtClean="0"/>
              <a:t>M</a:t>
            </a:r>
            <a:r>
              <a:rPr lang="en-US" sz="1800" dirty="0" smtClean="0"/>
              <a:t>arkup </a:t>
            </a:r>
            <a:r>
              <a:rPr lang="en-US" sz="1800" b="1" dirty="0" smtClean="0"/>
              <a:t>L</a:t>
            </a:r>
            <a:r>
              <a:rPr lang="en-US" sz="1800" dirty="0" smtClean="0"/>
              <a:t>anguage</a:t>
            </a:r>
          </a:p>
          <a:p>
            <a:pPr lvl="1">
              <a:lnSpc>
                <a:spcPct val="80000"/>
              </a:lnSpc>
              <a:defRPr/>
            </a:pPr>
            <a:r>
              <a:rPr lang="en-US" sz="1800" dirty="0" smtClean="0"/>
              <a:t>Better collaboration of graphic designers and programmers</a:t>
            </a:r>
          </a:p>
          <a:p>
            <a:pPr lvl="1">
              <a:lnSpc>
                <a:spcPct val="80000"/>
              </a:lnSpc>
              <a:defRPr/>
            </a:pPr>
            <a:endParaRPr lang="en-US" dirty="0" smtClean="0"/>
          </a:p>
          <a:p>
            <a:pPr lvl="0">
              <a:lnSpc>
                <a:spcPct val="80000"/>
              </a:lnSpc>
              <a:defRPr/>
            </a:pPr>
            <a:r>
              <a:rPr lang="en-US" sz="2000" dirty="0" smtClean="0"/>
              <a:t>Simplified Deployment</a:t>
            </a:r>
            <a:endParaRPr lang="en-US" sz="1800" dirty="0" smtClean="0"/>
          </a:p>
          <a:p>
            <a:pPr lvl="1">
              <a:lnSpc>
                <a:spcPct val="80000"/>
              </a:lnSpc>
              <a:defRPr/>
            </a:pPr>
            <a:r>
              <a:rPr lang="en-US" sz="1800" dirty="0" smtClean="0"/>
              <a:t>.NET deployment </a:t>
            </a:r>
            <a:r>
              <a:rPr lang="en-US" sz="1800" dirty="0" err="1" smtClean="0"/>
              <a:t>modell</a:t>
            </a:r>
            <a:endParaRPr lang="en-US" sz="1800" dirty="0" smtClean="0"/>
          </a:p>
          <a:p>
            <a:pPr lvl="1">
              <a:lnSpc>
                <a:spcPct val="80000"/>
              </a:lnSpc>
              <a:defRPr/>
            </a:pPr>
            <a:r>
              <a:rPr lang="en-US" sz="1800" dirty="0" smtClean="0"/>
              <a:t>Application starting from the browser</a:t>
            </a:r>
          </a:p>
        </p:txBody>
      </p:sp>
      <p:sp>
        <p:nvSpPr>
          <p:cNvPr id="8" name="Rectangle 3"/>
          <p:cNvSpPr txBox="1">
            <a:spLocks noChangeArrowheads="1"/>
          </p:cNvSpPr>
          <p:nvPr/>
        </p:nvSpPr>
        <p:spPr bwMode="auto">
          <a:xfrm>
            <a:off x="228600" y="1219200"/>
            <a:ext cx="5929313" cy="408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80000"/>
              </a:lnSpc>
              <a:spcBef>
                <a:spcPct val="20000"/>
              </a:spcBef>
              <a:spcAft>
                <a:spcPct val="0"/>
              </a:spcAft>
              <a:buClrTx/>
              <a:buSzTx/>
              <a:buFontTx/>
              <a:buChar char="–"/>
              <a:tabLst/>
              <a:defRPr/>
            </a:pPr>
            <a:endParaRPr kumimoji="0" lang="de-DE" sz="2000" b="0" i="0" u="none" strike="noStrike" kern="0" cap="none" spc="0" normalizeH="0" baseline="0" noProof="0" dirty="0" smtClean="0">
              <a:ln>
                <a:noFill/>
              </a:ln>
              <a:solidFill>
                <a:schemeClr val="bg1"/>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03200"/>
            <a:ext cx="9144000" cy="997196"/>
          </a:xfrm>
        </p:spPr>
        <p:txBody>
          <a:bodyPr/>
          <a:lstStyle/>
          <a:p>
            <a:pPr algn="ctr"/>
            <a:r>
              <a:rPr sz="3600" smtClean="0"/>
              <a:t>Three types of development for </a:t>
            </a:r>
            <a:br>
              <a:rPr sz="3600" smtClean="0"/>
            </a:br>
            <a:r>
              <a:rPr sz="3600" smtClean="0"/>
              <a:t>WPF applications</a:t>
            </a:r>
          </a:p>
        </p:txBody>
      </p:sp>
      <p:sp>
        <p:nvSpPr>
          <p:cNvPr id="13315" name="Rectangle 3"/>
          <p:cNvSpPr>
            <a:spLocks noGrp="1" noChangeArrowheads="1"/>
          </p:cNvSpPr>
          <p:nvPr>
            <p:ph type="body" idx="1"/>
          </p:nvPr>
        </p:nvSpPr>
        <p:spPr>
          <a:xfrm>
            <a:off x="0" y="2000240"/>
            <a:ext cx="4572000" cy="2646878"/>
          </a:xfrm>
        </p:spPr>
        <p:txBody>
          <a:bodyPr/>
          <a:lstStyle/>
          <a:p>
            <a:r>
              <a:rPr lang="en-US" sz="2400" smtClean="0"/>
              <a:t>XAML Only</a:t>
            </a:r>
          </a:p>
          <a:p>
            <a:r>
              <a:rPr lang="en-US" sz="2400" smtClean="0"/>
              <a:t>XAML + C# Code (VB.NET, …)</a:t>
            </a:r>
          </a:p>
          <a:p>
            <a:pPr lvl="1"/>
            <a:r>
              <a:rPr lang="en-US" sz="2000" smtClean="0"/>
              <a:t>Abstraction: </a:t>
            </a:r>
          </a:p>
          <a:p>
            <a:pPr lvl="2"/>
            <a:r>
              <a:rPr lang="en-US" sz="1600" smtClean="0"/>
              <a:t>Separation of layout and progarmming logic</a:t>
            </a:r>
          </a:p>
          <a:p>
            <a:pPr lvl="1"/>
            <a:r>
              <a:rPr lang="en-US" sz="2000" smtClean="0"/>
              <a:t>Visual Studio 2008</a:t>
            </a:r>
          </a:p>
          <a:p>
            <a:r>
              <a:rPr lang="en-US" sz="2400" smtClean="0"/>
              <a:t>C# code only</a:t>
            </a:r>
          </a:p>
        </p:txBody>
      </p:sp>
      <p:grpSp>
        <p:nvGrpSpPr>
          <p:cNvPr id="2" name="Gruppieren 5"/>
          <p:cNvGrpSpPr/>
          <p:nvPr/>
        </p:nvGrpSpPr>
        <p:grpSpPr>
          <a:xfrm>
            <a:off x="4845050" y="1524000"/>
            <a:ext cx="4298950" cy="4846330"/>
            <a:chOff x="4845050" y="1737350"/>
            <a:chExt cx="4298950" cy="4846330"/>
          </a:xfrm>
        </p:grpSpPr>
        <p:sp>
          <p:nvSpPr>
            <p:cNvPr id="4" name="Rectangle 3"/>
            <p:cNvSpPr>
              <a:spLocks noChangeArrowheads="1"/>
            </p:cNvSpPr>
            <p:nvPr/>
          </p:nvSpPr>
          <p:spPr bwMode="auto">
            <a:xfrm>
              <a:off x="4845050" y="1737350"/>
              <a:ext cx="4298950" cy="2057400"/>
            </a:xfrm>
            <a:prstGeom prst="rect">
              <a:avLst/>
            </a:prstGeom>
            <a:solidFill>
              <a:schemeClr val="tx1">
                <a:lumMod val="65000"/>
              </a:schemeClr>
            </a:solidFill>
            <a:ln w="15875">
              <a:solidFill>
                <a:schemeClr val="bg1"/>
              </a:solidFill>
              <a:miter lim="800000"/>
              <a:headEnd type="none" w="sm" len="sm"/>
              <a:tailEnd type="none" w="sm" len="sm"/>
            </a:ln>
          </p:spPr>
          <p:txBody>
            <a:bodyPr anchor="ctr"/>
            <a:lstStyle/>
            <a:p>
              <a:pPr algn="l">
                <a:lnSpc>
                  <a:spcPct val="85000"/>
                </a:lnSpc>
                <a:spcBef>
                  <a:spcPct val="20000"/>
                </a:spcBef>
                <a:tabLst>
                  <a:tab pos="457200" algn="l"/>
                  <a:tab pos="914400" algn="l"/>
                  <a:tab pos="1371600" algn="l"/>
                </a:tabLst>
              </a:pPr>
              <a:r>
                <a:rPr lang="en-US" sz="1800" b="1">
                  <a:latin typeface="Lucida Console" pitchFamily="49" charset="0"/>
                </a:rPr>
                <a:t>XAML</a:t>
              </a:r>
            </a:p>
            <a:p>
              <a:pPr algn="l">
                <a:lnSpc>
                  <a:spcPct val="85000"/>
                </a:lnSpc>
                <a:spcBef>
                  <a:spcPct val="20000"/>
                </a:spcBef>
                <a:tabLst>
                  <a:tab pos="457200" algn="l"/>
                  <a:tab pos="914400" algn="l"/>
                  <a:tab pos="1371600" algn="l"/>
                </a:tabLst>
              </a:pPr>
              <a:r>
                <a:rPr lang="en-US" sz="1600" b="0">
                  <a:latin typeface="Lucida Console" pitchFamily="49" charset="0"/>
                </a:rPr>
                <a:t>&lt;Button Name="btnOk"&gt;</a:t>
              </a:r>
            </a:p>
            <a:p>
              <a:pPr algn="l">
                <a:lnSpc>
                  <a:spcPct val="85000"/>
                </a:lnSpc>
                <a:spcBef>
                  <a:spcPct val="20000"/>
                </a:spcBef>
                <a:tabLst>
                  <a:tab pos="457200" algn="l"/>
                  <a:tab pos="914400" algn="l"/>
                  <a:tab pos="1371600" algn="l"/>
                </a:tabLst>
              </a:pPr>
              <a:r>
                <a:rPr lang="en-US" sz="1600" b="0">
                  <a:latin typeface="Lucida Console" pitchFamily="49" charset="0"/>
                </a:rPr>
                <a:t>	&lt;Button.Background&gt;</a:t>
              </a:r>
            </a:p>
            <a:p>
              <a:pPr algn="l">
                <a:lnSpc>
                  <a:spcPct val="85000"/>
                </a:lnSpc>
                <a:spcBef>
                  <a:spcPct val="20000"/>
                </a:spcBef>
                <a:tabLst>
                  <a:tab pos="457200" algn="l"/>
                  <a:tab pos="914400" algn="l"/>
                  <a:tab pos="1371600" algn="l"/>
                </a:tabLst>
              </a:pPr>
              <a:r>
                <a:rPr lang="en-US" sz="1600" b="0">
                  <a:latin typeface="Lucida Console" pitchFamily="49" charset="0"/>
                </a:rPr>
                <a:t>		RadialGradient White Blue</a:t>
              </a:r>
            </a:p>
            <a:p>
              <a:pPr algn="l">
                <a:lnSpc>
                  <a:spcPct val="85000"/>
                </a:lnSpc>
                <a:spcBef>
                  <a:spcPct val="20000"/>
                </a:spcBef>
                <a:tabLst>
                  <a:tab pos="457200" algn="l"/>
                  <a:tab pos="914400" algn="l"/>
                  <a:tab pos="1371600" algn="l"/>
                </a:tabLst>
              </a:pPr>
              <a:r>
                <a:rPr lang="en-US" sz="1600" b="0">
                  <a:latin typeface="Lucida Console" pitchFamily="49" charset="0"/>
                </a:rPr>
                <a:t>	&lt;/Button.Background&gt;</a:t>
              </a:r>
            </a:p>
            <a:p>
              <a:pPr algn="l">
                <a:lnSpc>
                  <a:spcPct val="85000"/>
                </a:lnSpc>
                <a:spcBef>
                  <a:spcPct val="20000"/>
                </a:spcBef>
                <a:tabLst>
                  <a:tab pos="457200" algn="l"/>
                  <a:tab pos="914400" algn="l"/>
                  <a:tab pos="1371600" algn="l"/>
                </a:tabLst>
              </a:pPr>
              <a:r>
                <a:rPr lang="en-US" sz="1600" b="0">
                  <a:latin typeface="Lucida Console" pitchFamily="49" charset="0"/>
                </a:rPr>
                <a:t>	OK</a:t>
              </a:r>
            </a:p>
            <a:p>
              <a:pPr algn="l">
                <a:lnSpc>
                  <a:spcPct val="85000"/>
                </a:lnSpc>
                <a:spcBef>
                  <a:spcPct val="20000"/>
                </a:spcBef>
                <a:tabLst>
                  <a:tab pos="457200" algn="l"/>
                  <a:tab pos="914400" algn="l"/>
                  <a:tab pos="1371600" algn="l"/>
                </a:tabLst>
              </a:pPr>
              <a:r>
                <a:rPr lang="en-US" sz="1600" b="0">
                  <a:latin typeface="Lucida Console" pitchFamily="49" charset="0"/>
                </a:rPr>
                <a:t>&lt;/Button&gt;</a:t>
              </a:r>
            </a:p>
          </p:txBody>
        </p:sp>
        <p:sp>
          <p:nvSpPr>
            <p:cNvPr id="5" name="Rectangle 4"/>
            <p:cNvSpPr>
              <a:spLocks noChangeArrowheads="1"/>
            </p:cNvSpPr>
            <p:nvPr/>
          </p:nvSpPr>
          <p:spPr bwMode="auto">
            <a:xfrm>
              <a:off x="4857750" y="4274820"/>
              <a:ext cx="3605213" cy="2308860"/>
            </a:xfrm>
            <a:prstGeom prst="rect">
              <a:avLst/>
            </a:prstGeom>
            <a:solidFill>
              <a:schemeClr val="tx1">
                <a:lumMod val="65000"/>
              </a:schemeClr>
            </a:solidFill>
            <a:ln w="15875">
              <a:solidFill>
                <a:schemeClr val="bg1"/>
              </a:solidFill>
              <a:miter lim="800000"/>
              <a:headEnd type="none" w="sm" len="sm"/>
              <a:tailEnd type="none" w="sm" len="sm"/>
            </a:ln>
          </p:spPr>
          <p:txBody>
            <a:bodyPr anchor="ctr"/>
            <a:lstStyle/>
            <a:p>
              <a:pPr algn="l">
                <a:lnSpc>
                  <a:spcPct val="85000"/>
                </a:lnSpc>
                <a:spcBef>
                  <a:spcPct val="20000"/>
                </a:spcBef>
                <a:tabLst>
                  <a:tab pos="457200" algn="l"/>
                  <a:tab pos="914400" algn="l"/>
                  <a:tab pos="1371600" algn="l"/>
                </a:tabLst>
              </a:pPr>
              <a:r>
                <a:rPr lang="en-US" sz="1600" b="1">
                  <a:latin typeface="Lucida Console" pitchFamily="49" charset="0"/>
                </a:rPr>
                <a:t>C#</a:t>
              </a:r>
            </a:p>
            <a:p>
              <a:pPr algn="l">
                <a:lnSpc>
                  <a:spcPct val="85000"/>
                </a:lnSpc>
                <a:spcBef>
                  <a:spcPct val="20000"/>
                </a:spcBef>
                <a:tabLst>
                  <a:tab pos="457200" algn="l"/>
                  <a:tab pos="914400" algn="l"/>
                  <a:tab pos="1371600" algn="l"/>
                </a:tabLst>
              </a:pPr>
              <a:r>
                <a:rPr lang="en-US" b="0">
                  <a:latin typeface="Lucida Console" pitchFamily="49" charset="0"/>
                </a:rPr>
                <a:t>Button btnOk = new Button();</a:t>
              </a:r>
            </a:p>
            <a:p>
              <a:pPr algn="l">
                <a:lnSpc>
                  <a:spcPct val="85000"/>
                </a:lnSpc>
                <a:spcBef>
                  <a:spcPct val="20000"/>
                </a:spcBef>
                <a:tabLst>
                  <a:tab pos="457200" algn="l"/>
                  <a:tab pos="914400" algn="l"/>
                  <a:tab pos="1371600" algn="l"/>
                </a:tabLst>
              </a:pPr>
              <a:r>
                <a:rPr lang="en-US" b="0">
                  <a:latin typeface="Lucida Console" pitchFamily="49" charset="0"/>
                </a:rPr>
                <a:t>btnOk.Background = new RadialGradientBrush(</a:t>
              </a:r>
            </a:p>
            <a:p>
              <a:pPr algn="l">
                <a:lnSpc>
                  <a:spcPct val="85000"/>
                </a:lnSpc>
                <a:spcBef>
                  <a:spcPct val="20000"/>
                </a:spcBef>
                <a:tabLst>
                  <a:tab pos="457200" algn="l"/>
                  <a:tab pos="914400" algn="l"/>
                  <a:tab pos="1371600" algn="l"/>
                </a:tabLst>
              </a:pPr>
              <a:r>
                <a:rPr lang="en-US" b="0">
                  <a:latin typeface="Lucida Console" pitchFamily="49" charset="0"/>
                </a:rPr>
                <a:t>	Colors.White, Colors.Blue);</a:t>
              </a:r>
            </a:p>
            <a:p>
              <a:pPr algn="l">
                <a:lnSpc>
                  <a:spcPct val="85000"/>
                </a:lnSpc>
                <a:spcBef>
                  <a:spcPct val="20000"/>
                </a:spcBef>
                <a:tabLst>
                  <a:tab pos="457200" algn="l"/>
                  <a:tab pos="914400" algn="l"/>
                  <a:tab pos="1371600" algn="l"/>
                </a:tabLst>
              </a:pPr>
              <a:r>
                <a:rPr lang="en-US" b="0">
                  <a:latin typeface="Lucida Console" pitchFamily="49" charset="0"/>
                </a:rPr>
                <a:t>btnOk.Content = "Ok";</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3"/>
          <p:cNvSpPr>
            <a:spLocks noGrp="1"/>
          </p:cNvSpPr>
          <p:nvPr>
            <p:ph type="title"/>
          </p:nvPr>
        </p:nvSpPr>
        <p:spPr>
          <a:xfrm>
            <a:off x="0" y="142875"/>
            <a:ext cx="9144000" cy="1143000"/>
          </a:xfrm>
        </p:spPr>
        <p:txBody>
          <a:bodyPr/>
          <a:lstStyle/>
          <a:p>
            <a:r>
              <a:rPr sz="4000" smtClean="0"/>
              <a:t>Better collaboration of</a:t>
            </a:r>
            <a:br>
              <a:rPr sz="4000" smtClean="0"/>
            </a:br>
            <a:r>
              <a:rPr sz="4000" smtClean="0"/>
              <a:t>designer &amp; software developer</a:t>
            </a:r>
          </a:p>
        </p:txBody>
      </p:sp>
      <p:grpSp>
        <p:nvGrpSpPr>
          <p:cNvPr id="2" name="Gruppieren 25"/>
          <p:cNvGrpSpPr>
            <a:grpSpLocks/>
          </p:cNvGrpSpPr>
          <p:nvPr/>
        </p:nvGrpSpPr>
        <p:grpSpPr bwMode="auto">
          <a:xfrm>
            <a:off x="0" y="1714500"/>
            <a:ext cx="9085016" cy="4113213"/>
            <a:chOff x="0" y="1714488"/>
            <a:chExt cx="9085195" cy="4113097"/>
          </a:xfrm>
        </p:grpSpPr>
        <p:grpSp>
          <p:nvGrpSpPr>
            <p:cNvPr id="3" name="Gruppieren 20"/>
            <p:cNvGrpSpPr>
              <a:grpSpLocks/>
            </p:cNvGrpSpPr>
            <p:nvPr/>
          </p:nvGrpSpPr>
          <p:grpSpPr bwMode="auto">
            <a:xfrm>
              <a:off x="500034" y="1714488"/>
              <a:ext cx="8358246" cy="3806828"/>
              <a:chOff x="500034" y="1857364"/>
              <a:chExt cx="8358246" cy="3806828"/>
            </a:xfrm>
          </p:grpSpPr>
          <p:pic>
            <p:nvPicPr>
              <p:cNvPr id="14346" name="Picture 27" descr="WinFX_WPF__12d"/>
              <p:cNvPicPr>
                <a:picLocks noChangeAspect="1" noChangeArrowheads="1"/>
              </p:cNvPicPr>
              <p:nvPr/>
            </p:nvPicPr>
            <p:blipFill>
              <a:blip r:embed="rId2" cstate="print"/>
              <a:srcRect/>
              <a:stretch>
                <a:fillRect/>
              </a:stretch>
            </p:blipFill>
            <p:spPr bwMode="auto">
              <a:xfrm>
                <a:off x="500034" y="2285992"/>
                <a:ext cx="1793875" cy="3286148"/>
              </a:xfrm>
              <a:prstGeom prst="rect">
                <a:avLst/>
              </a:prstGeom>
              <a:noFill/>
              <a:ln w="9525">
                <a:noFill/>
                <a:miter lim="800000"/>
                <a:headEnd/>
                <a:tailEnd/>
              </a:ln>
            </p:spPr>
          </p:pic>
          <p:pic>
            <p:nvPicPr>
              <p:cNvPr id="14347" name="Picture 28" descr="WinFX_WPF__12e"/>
              <p:cNvPicPr>
                <a:picLocks noChangeAspect="1" noChangeArrowheads="1"/>
              </p:cNvPicPr>
              <p:nvPr/>
            </p:nvPicPr>
            <p:blipFill>
              <a:blip r:embed="rId3" cstate="print"/>
              <a:srcRect/>
              <a:stretch>
                <a:fillRect/>
              </a:stretch>
            </p:blipFill>
            <p:spPr bwMode="auto">
              <a:xfrm>
                <a:off x="6715140" y="2285992"/>
                <a:ext cx="1793875" cy="3378200"/>
              </a:xfrm>
              <a:prstGeom prst="rect">
                <a:avLst/>
              </a:prstGeom>
              <a:noFill/>
              <a:ln w="9525">
                <a:noFill/>
                <a:miter lim="800000"/>
                <a:headEnd/>
                <a:tailEnd/>
              </a:ln>
            </p:spPr>
          </p:pic>
          <p:sp>
            <p:nvSpPr>
              <p:cNvPr id="14348" name="Textfeld 15"/>
              <p:cNvSpPr txBox="1">
                <a:spLocks noChangeArrowheads="1"/>
              </p:cNvSpPr>
              <p:nvPr/>
            </p:nvSpPr>
            <p:spPr bwMode="auto">
              <a:xfrm>
                <a:off x="642910" y="1857364"/>
                <a:ext cx="1357322" cy="400110"/>
              </a:xfrm>
              <a:prstGeom prst="rect">
                <a:avLst/>
              </a:prstGeom>
              <a:noFill/>
              <a:ln w="9525">
                <a:noFill/>
                <a:miter lim="800000"/>
                <a:headEnd/>
                <a:tailEnd/>
              </a:ln>
            </p:spPr>
            <p:txBody>
              <a:bodyPr>
                <a:spAutoFit/>
              </a:bodyPr>
              <a:lstStyle/>
              <a:p>
                <a:pPr algn="ctr"/>
                <a:r>
                  <a:rPr lang="de-DE" sz="2000">
                    <a:solidFill>
                      <a:schemeClr val="bg1"/>
                    </a:solidFill>
                  </a:rPr>
                  <a:t>Designer</a:t>
                </a:r>
              </a:p>
            </p:txBody>
          </p:sp>
          <p:sp>
            <p:nvSpPr>
              <p:cNvPr id="14349" name="Textfeld 16"/>
              <p:cNvSpPr txBox="1">
                <a:spLocks noChangeArrowheads="1"/>
              </p:cNvSpPr>
              <p:nvPr/>
            </p:nvSpPr>
            <p:spPr bwMode="auto">
              <a:xfrm>
                <a:off x="6357950" y="1857364"/>
                <a:ext cx="2500330" cy="400110"/>
              </a:xfrm>
              <a:prstGeom prst="rect">
                <a:avLst/>
              </a:prstGeom>
              <a:noFill/>
              <a:ln w="9525">
                <a:noFill/>
                <a:miter lim="800000"/>
                <a:headEnd/>
                <a:tailEnd/>
              </a:ln>
            </p:spPr>
            <p:txBody>
              <a:bodyPr>
                <a:spAutoFit/>
              </a:bodyPr>
              <a:lstStyle/>
              <a:p>
                <a:pPr algn="ctr"/>
                <a:r>
                  <a:rPr lang="de-DE" sz="2000">
                    <a:solidFill>
                      <a:schemeClr val="bg1"/>
                    </a:solidFill>
                  </a:rPr>
                  <a:t>Softwareentwickler</a:t>
                </a:r>
              </a:p>
            </p:txBody>
          </p:sp>
          <p:sp>
            <p:nvSpPr>
              <p:cNvPr id="18" name="Abgerundetes Rechteck 17"/>
              <p:cNvSpPr/>
              <p:nvPr/>
            </p:nvSpPr>
            <p:spPr bwMode="auto">
              <a:xfrm>
                <a:off x="3714820" y="3214639"/>
                <a:ext cx="1571655" cy="1285839"/>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de-DE" sz="2000" dirty="0">
                    <a:solidFill>
                      <a:schemeClr val="bg1"/>
                    </a:solidFill>
                    <a:latin typeface="Arial" charset="0"/>
                  </a:rPr>
                  <a:t>XAML</a:t>
                </a:r>
              </a:p>
            </p:txBody>
          </p:sp>
          <p:sp>
            <p:nvSpPr>
              <p:cNvPr id="19" name="Pfeil nach rechts 18"/>
              <p:cNvSpPr/>
              <p:nvPr/>
            </p:nvSpPr>
            <p:spPr bwMode="auto">
              <a:xfrm>
                <a:off x="2357482" y="3500381"/>
                <a:ext cx="1000144" cy="571484"/>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de-DE">
                  <a:solidFill>
                    <a:schemeClr val="bg1"/>
                  </a:solidFill>
                  <a:latin typeface="Arial" charset="0"/>
                  <a:cs typeface="+mn-cs"/>
                </a:endParaRPr>
              </a:p>
            </p:txBody>
          </p:sp>
          <p:sp>
            <p:nvSpPr>
              <p:cNvPr id="20" name="Pfeil nach rechts 19"/>
              <p:cNvSpPr/>
              <p:nvPr/>
            </p:nvSpPr>
            <p:spPr bwMode="auto">
              <a:xfrm>
                <a:off x="5572230" y="3500381"/>
                <a:ext cx="1000144" cy="571484"/>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de-DE">
                  <a:solidFill>
                    <a:schemeClr val="bg1"/>
                  </a:solidFill>
                  <a:latin typeface="Arial" charset="0"/>
                  <a:cs typeface="+mn-cs"/>
                </a:endParaRPr>
              </a:p>
            </p:txBody>
          </p:sp>
        </p:grpSp>
        <p:pic>
          <p:nvPicPr>
            <p:cNvPr id="14342" name="Picture 2" descr="ZAM 3D"/>
            <p:cNvPicPr>
              <a:picLocks noChangeAspect="1" noChangeArrowheads="1"/>
            </p:cNvPicPr>
            <p:nvPr/>
          </p:nvPicPr>
          <p:blipFill>
            <a:blip r:embed="rId4" cstate="print"/>
            <a:srcRect/>
            <a:stretch>
              <a:fillRect/>
            </a:stretch>
          </p:blipFill>
          <p:spPr bwMode="auto">
            <a:xfrm>
              <a:off x="0" y="3786190"/>
              <a:ext cx="1857356" cy="2041395"/>
            </a:xfrm>
            <a:prstGeom prst="rect">
              <a:avLst/>
            </a:prstGeom>
            <a:noFill/>
            <a:ln w="9525">
              <a:noFill/>
              <a:miter lim="800000"/>
              <a:headEnd/>
              <a:tailEnd/>
            </a:ln>
          </p:spPr>
        </p:pic>
        <p:sp>
          <p:nvSpPr>
            <p:cNvPr id="14343" name="Textfeld 22"/>
            <p:cNvSpPr txBox="1">
              <a:spLocks noChangeArrowheads="1"/>
            </p:cNvSpPr>
            <p:nvPr/>
          </p:nvSpPr>
          <p:spPr bwMode="auto">
            <a:xfrm>
              <a:off x="2143108" y="2428868"/>
              <a:ext cx="2326322" cy="369322"/>
            </a:xfrm>
            <a:prstGeom prst="rect">
              <a:avLst/>
            </a:prstGeom>
            <a:noFill/>
            <a:ln w="9525">
              <a:noFill/>
              <a:miter lim="800000"/>
              <a:headEnd/>
              <a:tailEnd/>
            </a:ln>
          </p:spPr>
          <p:txBody>
            <a:bodyPr wrap="none">
              <a:spAutoFit/>
            </a:bodyPr>
            <a:lstStyle/>
            <a:p>
              <a:pPr algn="ctr"/>
              <a:r>
                <a:rPr lang="de-DE">
                  <a:solidFill>
                    <a:schemeClr val="bg1"/>
                  </a:solidFill>
                </a:rPr>
                <a:t>Microsoft Expression</a:t>
              </a:r>
            </a:p>
          </p:txBody>
        </p:sp>
        <p:sp>
          <p:nvSpPr>
            <p:cNvPr id="14344" name="Textfeld 23"/>
            <p:cNvSpPr txBox="1">
              <a:spLocks noChangeArrowheads="1"/>
            </p:cNvSpPr>
            <p:nvPr/>
          </p:nvSpPr>
          <p:spPr bwMode="auto">
            <a:xfrm>
              <a:off x="1785918" y="4643446"/>
              <a:ext cx="2236552" cy="369322"/>
            </a:xfrm>
            <a:prstGeom prst="rect">
              <a:avLst/>
            </a:prstGeom>
            <a:noFill/>
            <a:ln w="9525">
              <a:noFill/>
              <a:miter lim="800000"/>
              <a:headEnd/>
              <a:tailEnd/>
            </a:ln>
          </p:spPr>
          <p:txBody>
            <a:bodyPr wrap="none">
              <a:spAutoFit/>
            </a:bodyPr>
            <a:lstStyle/>
            <a:p>
              <a:pPr algn="ctr"/>
              <a:r>
                <a:rPr lang="de-DE" dirty="0" err="1">
                  <a:solidFill>
                    <a:schemeClr val="bg1"/>
                  </a:solidFill>
                </a:rPr>
                <a:t>Electricrain</a:t>
              </a:r>
              <a:r>
                <a:rPr lang="de-DE" dirty="0">
                  <a:solidFill>
                    <a:schemeClr val="bg1"/>
                  </a:solidFill>
                </a:rPr>
                <a:t> ZAM 3D</a:t>
              </a:r>
            </a:p>
          </p:txBody>
        </p:sp>
        <p:sp>
          <p:nvSpPr>
            <p:cNvPr id="14345" name="Textfeld 24"/>
            <p:cNvSpPr txBox="1">
              <a:spLocks noChangeArrowheads="1"/>
            </p:cNvSpPr>
            <p:nvPr/>
          </p:nvSpPr>
          <p:spPr bwMode="auto">
            <a:xfrm>
              <a:off x="5980758" y="4500570"/>
              <a:ext cx="3104437" cy="369322"/>
            </a:xfrm>
            <a:prstGeom prst="rect">
              <a:avLst/>
            </a:prstGeom>
            <a:noFill/>
            <a:ln w="9525">
              <a:noFill/>
              <a:miter lim="800000"/>
              <a:headEnd/>
              <a:tailEnd/>
            </a:ln>
          </p:spPr>
          <p:txBody>
            <a:bodyPr wrap="none">
              <a:spAutoFit/>
            </a:bodyPr>
            <a:lstStyle/>
            <a:p>
              <a:pPr algn="ctr"/>
              <a:r>
                <a:rPr lang="de-DE" dirty="0">
                  <a:solidFill>
                    <a:schemeClr val="bg1"/>
                  </a:solidFill>
                </a:rPr>
                <a:t>Microsoft Visual Studio 2005</a:t>
              </a:r>
            </a:p>
          </p:txBody>
        </p:sp>
      </p:grpSp>
      <p:sp>
        <p:nvSpPr>
          <p:cNvPr id="14340" name="Textfeld 26"/>
          <p:cNvSpPr txBox="1">
            <a:spLocks noChangeArrowheads="1"/>
          </p:cNvSpPr>
          <p:nvPr/>
        </p:nvSpPr>
        <p:spPr bwMode="auto">
          <a:xfrm>
            <a:off x="1857375" y="5715000"/>
            <a:ext cx="1714500" cy="646331"/>
          </a:xfrm>
          <a:prstGeom prst="rect">
            <a:avLst/>
          </a:prstGeom>
          <a:noFill/>
          <a:ln w="9525">
            <a:noFill/>
            <a:miter lim="800000"/>
            <a:headEnd/>
            <a:tailEnd/>
          </a:ln>
        </p:spPr>
        <p:txBody>
          <a:bodyPr>
            <a:spAutoFit/>
          </a:bodyPr>
          <a:lstStyle/>
          <a:p>
            <a:pPr algn="ctr"/>
            <a:r>
              <a:rPr lang="de-DE" sz="3600">
                <a:solidFill>
                  <a:schemeClr val="bg1"/>
                </a:solidFill>
              </a:rPr>
              <a: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30188"/>
            <a:ext cx="9144000" cy="664797"/>
          </a:xfrm>
        </p:spPr>
        <p:txBody>
          <a:bodyPr/>
          <a:lstStyle/>
          <a:p>
            <a:pPr algn="ctr"/>
            <a:r>
              <a:rPr lang="en-US" dirty="0" smtClean="0"/>
              <a:t>WPF in the web browser</a:t>
            </a:r>
          </a:p>
        </p:txBody>
      </p:sp>
      <p:sp>
        <p:nvSpPr>
          <p:cNvPr id="15363" name="Rectangle 3"/>
          <p:cNvSpPr>
            <a:spLocks noGrp="1" noChangeArrowheads="1"/>
          </p:cNvSpPr>
          <p:nvPr>
            <p:ph type="body" idx="1"/>
          </p:nvPr>
        </p:nvSpPr>
        <p:spPr>
          <a:xfrm>
            <a:off x="228600" y="1295400"/>
            <a:ext cx="8715375" cy="4708981"/>
          </a:xfrm>
        </p:spPr>
        <p:txBody>
          <a:bodyPr/>
          <a:lstStyle/>
          <a:p>
            <a:pPr>
              <a:lnSpc>
                <a:spcPct val="90000"/>
              </a:lnSpc>
            </a:pPr>
            <a:r>
              <a:rPr lang="en-US" sz="2800" smtClean="0"/>
              <a:t>XAML Browser Applikation </a:t>
            </a:r>
          </a:p>
          <a:p>
            <a:pPr lvl="1">
              <a:lnSpc>
                <a:spcPct val="90000"/>
              </a:lnSpc>
            </a:pPr>
            <a:r>
              <a:rPr lang="en-US" sz="2400" smtClean="0"/>
              <a:t>Nur Windows und IE, .NET 3.X Framework muss installiert sein</a:t>
            </a:r>
          </a:p>
          <a:p>
            <a:pPr>
              <a:lnSpc>
                <a:spcPct val="90000"/>
              </a:lnSpc>
            </a:pPr>
            <a:r>
              <a:rPr lang="en-US" sz="2800" smtClean="0"/>
              <a:t>Silverlight 2.0:</a:t>
            </a:r>
          </a:p>
          <a:p>
            <a:pPr lvl="1">
              <a:lnSpc>
                <a:spcPct val="90000"/>
              </a:lnSpc>
            </a:pPr>
            <a:r>
              <a:rPr lang="en-US" sz="2400" smtClean="0"/>
              <a:t>Portable, subset of WPF,</a:t>
            </a:r>
          </a:p>
          <a:p>
            <a:pPr lvl="1">
              <a:lnSpc>
                <a:spcPct val="90000"/>
              </a:lnSpc>
              <a:buFontTx/>
              <a:buNone/>
            </a:pPr>
            <a:r>
              <a:rPr lang="en-US" sz="2400" smtClean="0"/>
              <a:t>	Cross Browser and cross platform</a:t>
            </a:r>
          </a:p>
          <a:p>
            <a:pPr lvl="2"/>
            <a:r>
              <a:rPr lang="en-US" sz="2000" smtClean="0"/>
              <a:t>IE 5.5+, Mozilla 1+, Firefox 1+, Opera 7+, Safari 1+</a:t>
            </a:r>
          </a:p>
          <a:p>
            <a:pPr lvl="2"/>
            <a:r>
              <a:rPr lang="en-US" sz="2000" smtClean="0"/>
              <a:t>Mac OS, Linux</a:t>
            </a:r>
          </a:p>
          <a:p>
            <a:pPr lvl="1">
              <a:lnSpc>
                <a:spcPct val="90000"/>
              </a:lnSpc>
            </a:pPr>
            <a:r>
              <a:rPr lang="en-US" sz="2400" smtClean="0"/>
              <a:t>Supports JavaScript, C# , VB.Net, Python and Ruby</a:t>
            </a:r>
          </a:p>
          <a:p>
            <a:pPr lvl="1">
              <a:lnSpc>
                <a:spcPct val="90000"/>
              </a:lnSpc>
            </a:pPr>
            <a:r>
              <a:rPr lang="en-US" sz="2400" smtClean="0"/>
              <a:t>Beta: </a:t>
            </a:r>
            <a:r>
              <a:rPr lang="en-US" sz="2400" smtClean="0">
                <a:hlinkClick r:id="rId2"/>
              </a:rPr>
              <a:t>http://msdn2.microsoft.com/en-us/asp.net/bb187358.aspx</a:t>
            </a:r>
            <a:r>
              <a:rPr lang="en-US" sz="2400" smtClean="0"/>
              <a:t> </a:t>
            </a:r>
          </a:p>
          <a:p>
            <a:pPr lvl="1">
              <a:lnSpc>
                <a:spcPct val="90000"/>
              </a:lnSpc>
              <a:buFontTx/>
              <a:buNone/>
            </a:pPr>
            <a:endParaRPr lang="en-US"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smtClean="0"/>
              <a:t>Agenda</a:t>
            </a:r>
          </a:p>
        </p:txBody>
      </p:sp>
      <p:sp>
        <p:nvSpPr>
          <p:cNvPr id="6147" name="Inhaltsplatzhalter 2"/>
          <p:cNvSpPr>
            <a:spLocks noGrp="1"/>
          </p:cNvSpPr>
          <p:nvPr>
            <p:ph idx="1"/>
          </p:nvPr>
        </p:nvSpPr>
        <p:spPr>
          <a:xfrm>
            <a:off x="428596" y="1571612"/>
            <a:ext cx="8358246" cy="3059299"/>
          </a:xfrm>
        </p:spPr>
        <p:txBody>
          <a:bodyPr/>
          <a:lstStyle/>
          <a:p>
            <a:r>
              <a:rPr lang="en-US" sz="2800" dirty="0" smtClean="0">
                <a:solidFill>
                  <a:schemeClr val="tx1">
                    <a:lumMod val="75000"/>
                  </a:schemeClr>
                </a:solidFill>
              </a:rPr>
              <a:t>Fundamentals</a:t>
            </a:r>
          </a:p>
          <a:p>
            <a:r>
              <a:rPr lang="en-US" sz="2800" dirty="0" smtClean="0">
                <a:solidFill>
                  <a:schemeClr val="tx1">
                    <a:lumMod val="75000"/>
                  </a:schemeClr>
                </a:solidFill>
              </a:rPr>
              <a:t>Architecture of Smart Clients (Windows Presentation Foundation WPF)</a:t>
            </a:r>
          </a:p>
          <a:p>
            <a:r>
              <a:rPr lang="en-US" sz="2800" dirty="0" smtClean="0"/>
              <a:t>WS* compliant services (Windows Communication Foundation WCF)</a:t>
            </a:r>
          </a:p>
          <a:p>
            <a:r>
              <a:rPr lang="en-US" sz="2800" dirty="0" smtClean="0">
                <a:solidFill>
                  <a:schemeClr val="tx1">
                    <a:lumMod val="75000"/>
                  </a:schemeClr>
                </a:solidFill>
              </a:rPr>
              <a:t>Workflow (Windows Workflow Foundation WF)</a:t>
            </a:r>
          </a:p>
          <a:p>
            <a:r>
              <a:rPr lang="en-US" sz="2800" dirty="0" smtClean="0">
                <a:solidFill>
                  <a:schemeClr val="tx1">
                    <a:lumMod val="75000"/>
                  </a:schemeClr>
                </a:solidFill>
              </a:rPr>
              <a:t>Additional technologies and perspectives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SOA </a:t>
            </a:r>
            <a:r>
              <a:rPr lang="de-DE" dirty="0" err="1" smtClean="0"/>
              <a:t>and</a:t>
            </a:r>
            <a:r>
              <a:rPr lang="de-DE" dirty="0" smtClean="0"/>
              <a:t> Web Services</a:t>
            </a:r>
            <a:endParaRPr lang="de-DE" dirty="0"/>
          </a:p>
        </p:txBody>
      </p:sp>
      <p:grpSp>
        <p:nvGrpSpPr>
          <p:cNvPr id="29" name="Gruppieren 28"/>
          <p:cNvGrpSpPr/>
          <p:nvPr/>
        </p:nvGrpSpPr>
        <p:grpSpPr>
          <a:xfrm>
            <a:off x="81477" y="1219200"/>
            <a:ext cx="8848083" cy="3962400"/>
            <a:chOff x="53165" y="1447800"/>
            <a:chExt cx="8848083" cy="3962400"/>
          </a:xfrm>
        </p:grpSpPr>
        <p:sp>
          <p:nvSpPr>
            <p:cNvPr id="45" name="Rectangle 4"/>
            <p:cNvSpPr>
              <a:spLocks noChangeArrowheads="1"/>
            </p:cNvSpPr>
            <p:nvPr/>
          </p:nvSpPr>
          <p:spPr bwMode="auto">
            <a:xfrm>
              <a:off x="53165" y="2438400"/>
              <a:ext cx="3214887" cy="2971800"/>
            </a:xfrm>
            <a:prstGeom prst="rect">
              <a:avLst/>
            </a:prstGeom>
            <a:solidFill>
              <a:schemeClr val="bg2">
                <a:lumMod val="75000"/>
              </a:schemeClr>
            </a:solidFill>
            <a:ln w="19050" algn="ctr">
              <a:noFill/>
              <a:miter lim="800000"/>
              <a:headEnd/>
              <a:tailEnd/>
            </a:ln>
          </p:spPr>
          <p:txBody>
            <a:bodyPr wrap="none" anchor="ctr"/>
            <a:lstStyle/>
            <a:p>
              <a:pPr algn="ctr"/>
              <a:endParaRPr lang="de-DE" dirty="0"/>
            </a:p>
          </p:txBody>
        </p:sp>
        <p:grpSp>
          <p:nvGrpSpPr>
            <p:cNvPr id="60" name="Gruppieren 59"/>
            <p:cNvGrpSpPr/>
            <p:nvPr/>
          </p:nvGrpSpPr>
          <p:grpSpPr>
            <a:xfrm>
              <a:off x="187837" y="1447800"/>
              <a:ext cx="8713411" cy="3657600"/>
              <a:chOff x="207334" y="1447800"/>
              <a:chExt cx="8713411" cy="3657600"/>
            </a:xfrm>
          </p:grpSpPr>
          <p:sp>
            <p:nvSpPr>
              <p:cNvPr id="5" name="Abgerundetes Rechteck 4"/>
              <p:cNvSpPr/>
              <p:nvPr/>
            </p:nvSpPr>
            <p:spPr bwMode="auto">
              <a:xfrm>
                <a:off x="4377086" y="1447800"/>
                <a:ext cx="1047303"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smtClean="0">
                    <a:solidFill>
                      <a:srgbClr val="FFFFFF"/>
                    </a:solidFill>
                    <a:effectLst>
                      <a:outerShdw blurRad="38100" dist="38100" dir="2700000" algn="tl">
                        <a:srgbClr val="000000">
                          <a:alpha val="43137"/>
                        </a:srgbClr>
                      </a:outerShdw>
                    </a:effectLst>
                    <a:latin typeface="Segoe" pitchFamily="34" charset="0"/>
                  </a:rPr>
                  <a:t>SOA</a:t>
                </a:r>
              </a:p>
            </p:txBody>
          </p:sp>
          <p:sp>
            <p:nvSpPr>
              <p:cNvPr id="6" name="Abgerundetes Rechteck 5"/>
              <p:cNvSpPr/>
              <p:nvPr/>
            </p:nvSpPr>
            <p:spPr bwMode="auto">
              <a:xfrm>
                <a:off x="974660" y="3200400"/>
                <a:ext cx="1286536"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Web</a:t>
                </a:r>
              </a:p>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Services</a:t>
                </a:r>
              </a:p>
            </p:txBody>
          </p:sp>
          <p:sp>
            <p:nvSpPr>
              <p:cNvPr id="7" name="Abgerundetes Rechteck 6"/>
              <p:cNvSpPr/>
              <p:nvPr/>
            </p:nvSpPr>
            <p:spPr bwMode="auto">
              <a:xfrm>
                <a:off x="4279621" y="3200400"/>
                <a:ext cx="1240466"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CORBA</a:t>
                </a:r>
              </a:p>
            </p:txBody>
          </p:sp>
          <p:sp>
            <p:nvSpPr>
              <p:cNvPr id="8" name="Abgerundetes Rechteck 7"/>
              <p:cNvSpPr/>
              <p:nvPr/>
            </p:nvSpPr>
            <p:spPr bwMode="auto">
              <a:xfrm>
                <a:off x="7396745" y="3200400"/>
                <a:ext cx="15240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600" b="1" dirty="0" smtClean="0">
                    <a:solidFill>
                      <a:srgbClr val="FFFFFF"/>
                    </a:solidFill>
                    <a:effectLst>
                      <a:outerShdw blurRad="38100" dist="38100" dir="2700000" algn="tl">
                        <a:srgbClr val="000000">
                          <a:alpha val="43137"/>
                        </a:srgbClr>
                      </a:outerShdw>
                    </a:effectLst>
                    <a:latin typeface="Segoe" pitchFamily="34" charset="0"/>
                  </a:rPr>
                  <a:t>…</a:t>
                </a:r>
              </a:p>
            </p:txBody>
          </p:sp>
          <p:cxnSp>
            <p:nvCxnSpPr>
              <p:cNvPr id="10" name="Gerade Verbindung 9"/>
              <p:cNvCxnSpPr>
                <a:stCxn id="5" idx="2"/>
                <a:endCxn id="7" idx="0"/>
              </p:cNvCxnSpPr>
              <p:nvPr/>
            </p:nvCxnSpPr>
            <p:spPr>
              <a:xfrm rot="5400000">
                <a:off x="4404996" y="2704658"/>
                <a:ext cx="990600" cy="8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uppieren 27"/>
              <p:cNvGrpSpPr/>
              <p:nvPr/>
            </p:nvGrpSpPr>
            <p:grpSpPr>
              <a:xfrm>
                <a:off x="207334" y="4495800"/>
                <a:ext cx="2842971" cy="609600"/>
                <a:chOff x="152400" y="4114800"/>
                <a:chExt cx="2842971" cy="609600"/>
              </a:xfrm>
            </p:grpSpPr>
            <p:sp>
              <p:nvSpPr>
                <p:cNvPr id="21" name="Abgerundetes Rechteck 20"/>
                <p:cNvSpPr/>
                <p:nvPr/>
              </p:nvSpPr>
              <p:spPr bwMode="auto">
                <a:xfrm>
                  <a:off x="152400" y="4114800"/>
                  <a:ext cx="8382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WSDL</a:t>
                  </a:r>
                </a:p>
              </p:txBody>
            </p:sp>
            <p:sp>
              <p:nvSpPr>
                <p:cNvPr id="22" name="Abgerundetes Rechteck 21"/>
                <p:cNvSpPr/>
                <p:nvPr/>
              </p:nvSpPr>
              <p:spPr bwMode="auto">
                <a:xfrm>
                  <a:off x="1128810" y="4114800"/>
                  <a:ext cx="877194"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SOAP</a:t>
                  </a:r>
                </a:p>
              </p:txBody>
            </p:sp>
            <p:sp>
              <p:nvSpPr>
                <p:cNvPr id="27" name="Abgerundetes Rechteck 26"/>
                <p:cNvSpPr/>
                <p:nvPr/>
              </p:nvSpPr>
              <p:spPr bwMode="auto">
                <a:xfrm>
                  <a:off x="2151309" y="4114800"/>
                  <a:ext cx="844062"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smtClean="0">
                      <a:solidFill>
                        <a:srgbClr val="FFFFFF"/>
                      </a:solidFill>
                      <a:effectLst>
                        <a:outerShdw blurRad="38100" dist="38100" dir="2700000" algn="tl">
                          <a:srgbClr val="000000">
                            <a:alpha val="43137"/>
                          </a:srgbClr>
                        </a:outerShdw>
                      </a:effectLst>
                      <a:latin typeface="Segoe" pitchFamily="34" charset="0"/>
                    </a:rPr>
                    <a:t>…</a:t>
                  </a:r>
                </a:p>
              </p:txBody>
            </p:sp>
          </p:grpSp>
          <p:cxnSp>
            <p:nvCxnSpPr>
              <p:cNvPr id="30" name="Form 29"/>
              <p:cNvCxnSpPr>
                <a:stCxn id="6" idx="2"/>
                <a:endCxn id="27" idx="0"/>
              </p:cNvCxnSpPr>
              <p:nvPr/>
            </p:nvCxnSpPr>
            <p:spPr>
              <a:xfrm rot="16200000" flipH="1">
                <a:off x="1856401" y="3723927"/>
                <a:ext cx="533400" cy="1010346"/>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Form 29"/>
              <p:cNvCxnSpPr>
                <a:stCxn id="6" idx="2"/>
                <a:endCxn id="21" idx="0"/>
              </p:cNvCxnSpPr>
              <p:nvPr/>
            </p:nvCxnSpPr>
            <p:spPr>
              <a:xfrm rot="5400000">
                <a:off x="855481" y="3733353"/>
                <a:ext cx="533400" cy="99149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a:stCxn id="6" idx="2"/>
                <a:endCxn id="22" idx="0"/>
              </p:cNvCxnSpPr>
              <p:nvPr/>
            </p:nvCxnSpPr>
            <p:spPr>
              <a:xfrm rot="16200000" flipH="1">
                <a:off x="1353434" y="4226893"/>
                <a:ext cx="533400" cy="4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3560134" y="4495800"/>
                <a:ext cx="2690571" cy="609600"/>
                <a:chOff x="152400" y="4114800"/>
                <a:chExt cx="2842971" cy="609600"/>
              </a:xfrm>
            </p:grpSpPr>
            <p:sp>
              <p:nvSpPr>
                <p:cNvPr id="40" name="Abgerundetes Rechteck 39"/>
                <p:cNvSpPr/>
                <p:nvPr/>
              </p:nvSpPr>
              <p:spPr bwMode="auto">
                <a:xfrm>
                  <a:off x="152400" y="4114800"/>
                  <a:ext cx="8382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IDL</a:t>
                  </a:r>
                </a:p>
              </p:txBody>
            </p:sp>
            <p:sp>
              <p:nvSpPr>
                <p:cNvPr id="41" name="Abgerundetes Rechteck 40"/>
                <p:cNvSpPr/>
                <p:nvPr/>
              </p:nvSpPr>
              <p:spPr bwMode="auto">
                <a:xfrm>
                  <a:off x="1128810" y="4114800"/>
                  <a:ext cx="877194"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IIOP</a:t>
                  </a:r>
                </a:p>
              </p:txBody>
            </p:sp>
            <p:sp>
              <p:nvSpPr>
                <p:cNvPr id="42" name="Abgerundetes Rechteck 41"/>
                <p:cNvSpPr/>
                <p:nvPr/>
              </p:nvSpPr>
              <p:spPr bwMode="auto">
                <a:xfrm>
                  <a:off x="2151309" y="4114800"/>
                  <a:ext cx="844062"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smtClean="0">
                      <a:solidFill>
                        <a:srgbClr val="FFFFFF"/>
                      </a:solidFill>
                      <a:effectLst>
                        <a:outerShdw blurRad="38100" dist="38100" dir="2700000" algn="tl">
                          <a:srgbClr val="000000">
                            <a:alpha val="43137"/>
                          </a:srgbClr>
                        </a:outerShdw>
                      </a:effectLst>
                      <a:latin typeface="Segoe" pitchFamily="34" charset="0"/>
                    </a:rPr>
                    <a:t>…</a:t>
                  </a:r>
                </a:p>
              </p:txBody>
            </p:sp>
          </p:grpSp>
          <p:cxnSp>
            <p:nvCxnSpPr>
              <p:cNvPr id="43" name="Gerade Verbindung 42"/>
              <p:cNvCxnSpPr>
                <a:stCxn id="7" idx="2"/>
              </p:cNvCxnSpPr>
              <p:nvPr/>
            </p:nvCxnSpPr>
            <p:spPr>
              <a:xfrm rot="5400000">
                <a:off x="4632872" y="4228818"/>
                <a:ext cx="533400" cy="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Form 29"/>
              <p:cNvCxnSpPr>
                <a:stCxn id="7" idx="2"/>
              </p:cNvCxnSpPr>
              <p:nvPr/>
            </p:nvCxnSpPr>
            <p:spPr>
              <a:xfrm rot="5400000">
                <a:off x="4161611" y="3757557"/>
                <a:ext cx="533400" cy="943086"/>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Form 29"/>
              <p:cNvCxnSpPr>
                <a:stCxn id="7" idx="2"/>
              </p:cNvCxnSpPr>
              <p:nvPr/>
            </p:nvCxnSpPr>
            <p:spPr>
              <a:xfrm rot="16200000" flipH="1">
                <a:off x="5108876" y="3753378"/>
                <a:ext cx="533400" cy="95144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Form 29"/>
              <p:cNvCxnSpPr>
                <a:stCxn id="5" idx="2"/>
                <a:endCxn id="8" idx="0"/>
              </p:cNvCxnSpPr>
              <p:nvPr/>
            </p:nvCxnSpPr>
            <p:spPr>
              <a:xfrm rot="16200000" flipH="1">
                <a:off x="6034441" y="1076096"/>
                <a:ext cx="990600" cy="325800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Form 29"/>
              <p:cNvCxnSpPr>
                <a:stCxn id="5" idx="2"/>
                <a:endCxn id="6" idx="0"/>
              </p:cNvCxnSpPr>
              <p:nvPr/>
            </p:nvCxnSpPr>
            <p:spPr>
              <a:xfrm rot="5400000">
                <a:off x="2764033" y="1063695"/>
                <a:ext cx="990600" cy="3282810"/>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1" name="Textfeld 60"/>
          <p:cNvSpPr txBox="1"/>
          <p:nvPr/>
        </p:nvSpPr>
        <p:spPr>
          <a:xfrm>
            <a:off x="0" y="5486400"/>
            <a:ext cx="9144000" cy="707886"/>
          </a:xfrm>
          <a:prstGeom prst="rect">
            <a:avLst/>
          </a:prstGeom>
          <a:noFill/>
        </p:spPr>
        <p:txBody>
          <a:bodyPr wrap="square" rtlCol="0">
            <a:spAutoFit/>
          </a:bodyPr>
          <a:lstStyle/>
          <a:p>
            <a:pPr algn="ctr"/>
            <a:r>
              <a:rPr lang="de-DE" sz="2000" dirty="0" err="1" smtClean="0"/>
              <a:t>From</a:t>
            </a:r>
            <a:r>
              <a:rPr lang="de-DE" sz="2000" dirty="0" smtClean="0"/>
              <a:t>: </a:t>
            </a:r>
            <a:r>
              <a:rPr lang="de-DE" sz="2000" dirty="0" err="1" smtClean="0"/>
              <a:t>Evaluating</a:t>
            </a:r>
            <a:r>
              <a:rPr lang="de-DE" sz="2000" dirty="0" smtClean="0"/>
              <a:t> a Service-</a:t>
            </a:r>
            <a:r>
              <a:rPr lang="de-DE" sz="2000" dirty="0" err="1" smtClean="0"/>
              <a:t>Oriented</a:t>
            </a:r>
            <a:r>
              <a:rPr lang="de-DE" sz="2000" dirty="0" smtClean="0"/>
              <a:t> </a:t>
            </a:r>
            <a:r>
              <a:rPr lang="de-DE" sz="2000" dirty="0" err="1" smtClean="0"/>
              <a:t>Architecture</a:t>
            </a:r>
            <a:r>
              <a:rPr lang="de-DE" sz="2000" dirty="0" smtClean="0"/>
              <a:t>, CMU/SEI-2007-TR-015</a:t>
            </a:r>
          </a:p>
          <a:p>
            <a:pPr algn="ctr"/>
            <a:r>
              <a:rPr lang="de-DE" sz="2000" dirty="0" smtClean="0">
                <a:hlinkClick r:id="rId2"/>
              </a:rPr>
              <a:t>http://www.sei.cmu.edu/publications/documents/07.reports/07tr015.html</a:t>
            </a:r>
            <a:r>
              <a:rPr lang="de-DE" sz="2000" dirty="0" smtClean="0"/>
              <a:t>  </a:t>
            </a:r>
            <a:endParaRPr lang="de-DE" sz="20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WS*</a:t>
            </a:r>
            <a:endParaRPr lang="de-DE" dirty="0"/>
          </a:p>
        </p:txBody>
      </p:sp>
      <p:sp>
        <p:nvSpPr>
          <p:cNvPr id="3" name="Inhaltsplatzhalter 2"/>
          <p:cNvSpPr>
            <a:spLocks noGrp="1"/>
          </p:cNvSpPr>
          <p:nvPr>
            <p:ph idx="1"/>
          </p:nvPr>
        </p:nvSpPr>
        <p:spPr>
          <a:xfrm>
            <a:off x="304800" y="1219200"/>
            <a:ext cx="8643998" cy="4875181"/>
          </a:xfrm>
        </p:spPr>
        <p:txBody>
          <a:bodyPr/>
          <a:lstStyle/>
          <a:p>
            <a:r>
              <a:rPr lang="en-US" sz="2800" dirty="0" smtClean="0"/>
              <a:t>WS* is a shortcut for the web service specifications and standards:</a:t>
            </a:r>
          </a:p>
          <a:p>
            <a:pPr lvl="1" eaLnBrk="1" hangingPunct="1">
              <a:lnSpc>
                <a:spcPct val="80000"/>
              </a:lnSpc>
            </a:pPr>
            <a:r>
              <a:rPr lang="en-US" sz="1800" dirty="0" smtClean="0"/>
              <a:t>WS-Security</a:t>
            </a:r>
          </a:p>
          <a:p>
            <a:pPr lvl="1" eaLnBrk="1" hangingPunct="1">
              <a:lnSpc>
                <a:spcPct val="80000"/>
              </a:lnSpc>
            </a:pPr>
            <a:r>
              <a:rPr lang="en-US" sz="1800" dirty="0" smtClean="0"/>
              <a:t>WS-Addressing</a:t>
            </a:r>
          </a:p>
          <a:p>
            <a:pPr lvl="1" eaLnBrk="1" hangingPunct="1">
              <a:lnSpc>
                <a:spcPct val="80000"/>
              </a:lnSpc>
            </a:pPr>
            <a:r>
              <a:rPr lang="en-US" sz="1800" dirty="0" smtClean="0"/>
              <a:t>WS-</a:t>
            </a:r>
            <a:r>
              <a:rPr lang="en-US" sz="1800" dirty="0" err="1" smtClean="0"/>
              <a:t>ReliableMessaging</a:t>
            </a:r>
            <a:endParaRPr lang="en-US" sz="1800" dirty="0" smtClean="0"/>
          </a:p>
          <a:p>
            <a:pPr lvl="1" eaLnBrk="1" hangingPunct="1">
              <a:lnSpc>
                <a:spcPct val="80000"/>
              </a:lnSpc>
            </a:pPr>
            <a:r>
              <a:rPr lang="en-US" sz="1800" dirty="0" smtClean="0"/>
              <a:t>WS-</a:t>
            </a:r>
            <a:r>
              <a:rPr lang="en-US" sz="1800" dirty="0" err="1" smtClean="0"/>
              <a:t>AtomicTransaction</a:t>
            </a:r>
            <a:endParaRPr lang="en-US" sz="1800" dirty="0" smtClean="0"/>
          </a:p>
          <a:p>
            <a:pPr lvl="1" eaLnBrk="1" hangingPunct="1">
              <a:lnSpc>
                <a:spcPct val="80000"/>
              </a:lnSpc>
            </a:pPr>
            <a:r>
              <a:rPr lang="en-US" sz="1800" dirty="0" smtClean="0"/>
              <a:t>WS-Policy</a:t>
            </a:r>
          </a:p>
          <a:p>
            <a:pPr lvl="1" eaLnBrk="1" hangingPunct="1">
              <a:lnSpc>
                <a:spcPct val="80000"/>
              </a:lnSpc>
            </a:pPr>
            <a:r>
              <a:rPr lang="en-US" sz="1800" dirty="0" smtClean="0"/>
              <a:t>…</a:t>
            </a:r>
          </a:p>
          <a:p>
            <a:pPr eaLnBrk="1" hangingPunct="1">
              <a:lnSpc>
                <a:spcPct val="80000"/>
              </a:lnSpc>
            </a:pPr>
            <a:r>
              <a:rPr lang="en-US" sz="2800" dirty="0" smtClean="0"/>
              <a:t>Web services are a  technology to implement services in a platform and vendor agnostic way</a:t>
            </a:r>
          </a:p>
          <a:p>
            <a:pPr eaLnBrk="1" hangingPunct="1">
              <a:lnSpc>
                <a:spcPct val="80000"/>
              </a:lnSpc>
            </a:pPr>
            <a:r>
              <a:rPr lang="en-US" sz="2800" dirty="0" smtClean="0"/>
              <a:t>Broad industry support:</a:t>
            </a:r>
          </a:p>
          <a:p>
            <a:pPr lvl="1" eaLnBrk="1" hangingPunct="1">
              <a:lnSpc>
                <a:spcPct val="80000"/>
              </a:lnSpc>
            </a:pPr>
            <a:r>
              <a:rPr lang="en-US" sz="2400" dirty="0" smtClean="0"/>
              <a:t>Microsoft, IBM, Oracle, SAP</a:t>
            </a:r>
          </a:p>
          <a:p>
            <a:pPr eaLnBrk="1" hangingPunct="1">
              <a:lnSpc>
                <a:spcPct val="80000"/>
              </a:lnSpc>
            </a:pPr>
            <a:r>
              <a:rPr lang="en-US" sz="2800" dirty="0" smtClean="0"/>
              <a:t>SOA != Web-Services, but …</a:t>
            </a:r>
          </a:p>
          <a:p>
            <a:pPr lvl="1" eaLnBrk="1" hangingPunct="1">
              <a:lnSpc>
                <a:spcPct val="80000"/>
              </a:lnSpc>
              <a:buNone/>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30188"/>
            <a:ext cx="9144000" cy="498598"/>
          </a:xfrm>
        </p:spPr>
        <p:txBody>
          <a:bodyPr/>
          <a:lstStyle/>
          <a:p>
            <a:pPr algn="ctr"/>
            <a:r>
              <a:rPr lang="de-DE" sz="3600" dirty="0" smtClean="0"/>
              <a:t>Windows Communication </a:t>
            </a:r>
            <a:r>
              <a:rPr lang="de-DE" sz="3600" dirty="0" err="1" smtClean="0"/>
              <a:t>Foundation</a:t>
            </a:r>
            <a:r>
              <a:rPr lang="de-DE" sz="3600" dirty="0" smtClean="0"/>
              <a:t> (WCF)</a:t>
            </a:r>
          </a:p>
        </p:txBody>
      </p:sp>
      <p:sp>
        <p:nvSpPr>
          <p:cNvPr id="17411" name="Inhaltsplatzhalter 14"/>
          <p:cNvSpPr>
            <a:spLocks noGrp="1"/>
          </p:cNvSpPr>
          <p:nvPr>
            <p:ph idx="1"/>
          </p:nvPr>
        </p:nvSpPr>
        <p:spPr>
          <a:xfrm>
            <a:off x="228600" y="1295400"/>
            <a:ext cx="8763000" cy="3034677"/>
          </a:xfrm>
        </p:spPr>
        <p:txBody>
          <a:bodyPr/>
          <a:lstStyle/>
          <a:p>
            <a:r>
              <a:rPr lang="en-US" sz="2400" dirty="0" smtClean="0"/>
              <a:t>Unified programming for distributed service oriented programming</a:t>
            </a:r>
          </a:p>
          <a:p>
            <a:pPr lvl="1"/>
            <a:r>
              <a:rPr lang="en-US" sz="2000" dirty="0" smtClean="0"/>
              <a:t>Message oriented communication</a:t>
            </a:r>
          </a:p>
          <a:p>
            <a:r>
              <a:rPr lang="en-US" sz="2400" b="1" dirty="0" smtClean="0"/>
              <a:t>Support of web service standards (WS*)</a:t>
            </a:r>
          </a:p>
          <a:p>
            <a:r>
              <a:rPr lang="en-US" sz="2400" dirty="0" smtClean="0"/>
              <a:t>Considerable simplification of distributed programming</a:t>
            </a:r>
          </a:p>
          <a:p>
            <a:pPr lvl="1"/>
            <a:r>
              <a:rPr lang="en-US" sz="2000" dirty="0" smtClean="0"/>
              <a:t>Meta data driven</a:t>
            </a:r>
          </a:p>
          <a:p>
            <a:pPr>
              <a:buNone/>
            </a:pPr>
            <a:endParaRPr lang="en-US" sz="2400" dirty="0" smtClean="0"/>
          </a:p>
          <a:p>
            <a:endParaRPr lang="en-US" sz="2400" dirty="0" smtClean="0"/>
          </a:p>
        </p:txBody>
      </p:sp>
      <p:grpSp>
        <p:nvGrpSpPr>
          <p:cNvPr id="2" name="Gruppieren 32"/>
          <p:cNvGrpSpPr>
            <a:grpSpLocks/>
          </p:cNvGrpSpPr>
          <p:nvPr/>
        </p:nvGrpSpPr>
        <p:grpSpPr bwMode="auto">
          <a:xfrm>
            <a:off x="1371600" y="3733800"/>
            <a:ext cx="6679932" cy="2205388"/>
            <a:chOff x="928662" y="3300327"/>
            <a:chExt cx="7572428" cy="2768532"/>
          </a:xfrm>
        </p:grpSpPr>
        <p:grpSp>
          <p:nvGrpSpPr>
            <p:cNvPr id="3" name="Group 5"/>
            <p:cNvGrpSpPr>
              <a:grpSpLocks/>
            </p:cNvGrpSpPr>
            <p:nvPr/>
          </p:nvGrpSpPr>
          <p:grpSpPr bwMode="auto">
            <a:xfrm>
              <a:off x="928662" y="5143512"/>
              <a:ext cx="7572428" cy="925347"/>
              <a:chOff x="385" y="2614"/>
              <a:chExt cx="5136" cy="659"/>
            </a:xfrm>
          </p:grpSpPr>
          <p:sp>
            <p:nvSpPr>
              <p:cNvPr id="648198" name="AutoShape 6"/>
              <p:cNvSpPr>
                <a:spLocks noChangeArrowheads="1"/>
              </p:cNvSpPr>
              <p:nvPr/>
            </p:nvSpPr>
            <p:spPr bwMode="auto">
              <a:xfrm>
                <a:off x="385" y="2614"/>
                <a:ext cx="1190" cy="659"/>
              </a:xfrm>
              <a:prstGeom prst="roundRect">
                <a:avLst>
                  <a:gd name="adj" fmla="val 16667"/>
                </a:avLst>
              </a:prstGeom>
              <a:solidFill>
                <a:srgbClr val="3366FF"/>
              </a:solidFill>
              <a:ln w="9525" algn="ctr">
                <a:round/>
                <a:headEnd/>
                <a:tailEnd/>
              </a:ln>
              <a:effectLst/>
              <a:scene3d>
                <a:camera prst="legacyObliqueTopLeft"/>
                <a:lightRig rig="legacyFlat3" dir="t"/>
              </a:scene3d>
              <a:sp3d extrusionH="430200" prstMaterial="legacyMatte">
                <a:bevelT w="13500" h="13500" prst="angle"/>
                <a:bevelB w="13500" h="13500" prst="angle"/>
                <a:extrusionClr>
                  <a:srgbClr val="3366FF"/>
                </a:extrusionClr>
              </a:sp3d>
            </p:spPr>
            <p:txBody>
              <a:bodyPr lIns="90000" tIns="46800" rIns="90000" bIns="46800" anchor="ctr">
                <a:flatTx/>
              </a:bodyPr>
              <a:lstStyle/>
              <a:p>
                <a:pPr algn="ctr">
                  <a:defRPr/>
                </a:pPr>
                <a:r>
                  <a:rPr lang="de-DE" sz="1600" dirty="0">
                    <a:latin typeface="+mj-lt"/>
                    <a:cs typeface="+mn-cs"/>
                  </a:rPr>
                  <a:t>Web- </a:t>
                </a:r>
                <a:r>
                  <a:rPr lang="de-DE" sz="1600" dirty="0" smtClean="0">
                    <a:latin typeface="+mj-lt"/>
                    <a:cs typeface="+mn-cs"/>
                  </a:rPr>
                  <a:t>Services (WSE</a:t>
                </a:r>
                <a:r>
                  <a:rPr lang="de-DE" sz="1600" dirty="0">
                    <a:latin typeface="+mj-lt"/>
                    <a:cs typeface="+mn-cs"/>
                  </a:rPr>
                  <a:t>)</a:t>
                </a:r>
              </a:p>
            </p:txBody>
          </p:sp>
          <p:sp>
            <p:nvSpPr>
              <p:cNvPr id="648199" name="AutoShape 7"/>
              <p:cNvSpPr>
                <a:spLocks noChangeArrowheads="1"/>
              </p:cNvSpPr>
              <p:nvPr/>
            </p:nvSpPr>
            <p:spPr bwMode="auto">
              <a:xfrm>
                <a:off x="1702" y="2614"/>
                <a:ext cx="1191" cy="659"/>
              </a:xfrm>
              <a:prstGeom prst="roundRect">
                <a:avLst>
                  <a:gd name="adj" fmla="val 16667"/>
                </a:avLst>
              </a:prstGeom>
              <a:solidFill>
                <a:srgbClr val="3366FF"/>
              </a:solidFill>
              <a:ln w="9525" algn="ctr">
                <a:round/>
                <a:headEnd/>
                <a:tailEnd/>
              </a:ln>
              <a:effectLst/>
              <a:scene3d>
                <a:camera prst="legacyObliqueTopLeft"/>
                <a:lightRig rig="legacyFlat3" dir="t"/>
              </a:scene3d>
              <a:sp3d extrusionH="430200" prstMaterial="legacyMatte">
                <a:bevelT w="13500" h="13500" prst="angle"/>
                <a:bevelB w="13500" h="13500" prst="angle"/>
                <a:extrusionClr>
                  <a:srgbClr val="3366FF"/>
                </a:extrusionClr>
              </a:sp3d>
            </p:spPr>
            <p:txBody>
              <a:bodyPr lIns="90000" tIns="46800" rIns="90000" bIns="46800" anchor="ctr">
                <a:flatTx/>
              </a:bodyPr>
              <a:lstStyle/>
              <a:p>
                <a:pPr algn="ctr">
                  <a:defRPr/>
                </a:pPr>
                <a:r>
                  <a:rPr lang="de-DE" sz="1600">
                    <a:latin typeface="+mj-lt"/>
                    <a:cs typeface="+mn-cs"/>
                  </a:rPr>
                  <a:t>Message</a:t>
                </a:r>
              </a:p>
              <a:p>
                <a:pPr algn="ctr">
                  <a:defRPr/>
                </a:pPr>
                <a:r>
                  <a:rPr lang="de-DE" sz="1600">
                    <a:latin typeface="+mj-lt"/>
                    <a:cs typeface="+mn-cs"/>
                  </a:rPr>
                  <a:t>Queuing</a:t>
                </a:r>
              </a:p>
            </p:txBody>
          </p:sp>
          <p:sp>
            <p:nvSpPr>
              <p:cNvPr id="648200" name="AutoShape 8"/>
              <p:cNvSpPr>
                <a:spLocks noChangeArrowheads="1"/>
              </p:cNvSpPr>
              <p:nvPr/>
            </p:nvSpPr>
            <p:spPr bwMode="auto">
              <a:xfrm>
                <a:off x="3017" y="2614"/>
                <a:ext cx="1191" cy="659"/>
              </a:xfrm>
              <a:prstGeom prst="roundRect">
                <a:avLst>
                  <a:gd name="adj" fmla="val 16667"/>
                </a:avLst>
              </a:prstGeom>
              <a:solidFill>
                <a:srgbClr val="3366FF"/>
              </a:solidFill>
              <a:ln w="9525" algn="ctr">
                <a:round/>
                <a:headEnd/>
                <a:tailEnd/>
              </a:ln>
              <a:effectLst/>
              <a:scene3d>
                <a:camera prst="legacyObliqueTopLeft"/>
                <a:lightRig rig="legacyFlat3" dir="t"/>
              </a:scene3d>
              <a:sp3d extrusionH="430200" prstMaterial="legacyMatte">
                <a:bevelT w="13500" h="13500" prst="angle"/>
                <a:bevelB w="13500" h="13500" prst="angle"/>
                <a:extrusionClr>
                  <a:srgbClr val="3366FF"/>
                </a:extrusionClr>
              </a:sp3d>
            </p:spPr>
            <p:txBody>
              <a:bodyPr lIns="90000" tIns="46800" rIns="90000" bIns="46800" anchor="ctr">
                <a:flatTx/>
              </a:bodyPr>
              <a:lstStyle/>
              <a:p>
                <a:pPr algn="ctr">
                  <a:defRPr/>
                </a:pPr>
                <a:r>
                  <a:rPr lang="de-DE" sz="1600">
                    <a:latin typeface="+mj-lt"/>
                    <a:cs typeface="+mn-cs"/>
                  </a:rPr>
                  <a:t>Enterprise</a:t>
                </a:r>
              </a:p>
              <a:p>
                <a:pPr algn="ctr">
                  <a:defRPr/>
                </a:pPr>
                <a:r>
                  <a:rPr lang="de-DE" sz="1600">
                    <a:latin typeface="+mj-lt"/>
                    <a:cs typeface="+mn-cs"/>
                  </a:rPr>
                  <a:t>services</a:t>
                </a:r>
              </a:p>
            </p:txBody>
          </p:sp>
          <p:sp>
            <p:nvSpPr>
              <p:cNvPr id="648201" name="AutoShape 9"/>
              <p:cNvSpPr>
                <a:spLocks noChangeArrowheads="1"/>
              </p:cNvSpPr>
              <p:nvPr/>
            </p:nvSpPr>
            <p:spPr bwMode="auto">
              <a:xfrm>
                <a:off x="4331" y="2614"/>
                <a:ext cx="1190" cy="659"/>
              </a:xfrm>
              <a:prstGeom prst="roundRect">
                <a:avLst>
                  <a:gd name="adj" fmla="val 16667"/>
                </a:avLst>
              </a:prstGeom>
              <a:solidFill>
                <a:srgbClr val="3366FF"/>
              </a:solidFill>
              <a:ln w="9525" algn="ctr">
                <a:round/>
                <a:headEnd/>
                <a:tailEnd/>
              </a:ln>
              <a:effectLst/>
              <a:scene3d>
                <a:camera prst="legacyObliqueTopLeft"/>
                <a:lightRig rig="legacyFlat3" dir="t"/>
              </a:scene3d>
              <a:sp3d extrusionH="430200" prstMaterial="legacyMatte">
                <a:bevelT w="13500" h="13500" prst="angle"/>
                <a:bevelB w="13500" h="13500" prst="angle"/>
                <a:extrusionClr>
                  <a:srgbClr val="3366FF"/>
                </a:extrusionClr>
              </a:sp3d>
            </p:spPr>
            <p:txBody>
              <a:bodyPr lIns="90000" tIns="46800" rIns="90000" bIns="46800" anchor="ctr">
                <a:flatTx/>
              </a:bodyPr>
              <a:lstStyle/>
              <a:p>
                <a:pPr algn="ctr">
                  <a:defRPr/>
                </a:pPr>
                <a:r>
                  <a:rPr lang="de-DE" sz="1600">
                    <a:latin typeface="+mj-lt"/>
                    <a:cs typeface="+mn-cs"/>
                  </a:rPr>
                  <a:t>Remoting</a:t>
                </a:r>
              </a:p>
            </p:txBody>
          </p:sp>
        </p:grpSp>
        <p:sp>
          <p:nvSpPr>
            <p:cNvPr id="648202" name="AutoShape 10"/>
            <p:cNvSpPr>
              <a:spLocks noChangeArrowheads="1"/>
            </p:cNvSpPr>
            <p:nvPr/>
          </p:nvSpPr>
          <p:spPr bwMode="auto">
            <a:xfrm>
              <a:off x="3429008" y="3300327"/>
              <a:ext cx="2206288" cy="823385"/>
            </a:xfrm>
            <a:prstGeom prst="roundRect">
              <a:avLst>
                <a:gd name="adj" fmla="val 16667"/>
              </a:avLst>
            </a:prstGeom>
            <a:solidFill>
              <a:srgbClr val="3366FF"/>
            </a:solidFill>
            <a:ln w="9525" algn="ctr">
              <a:round/>
              <a:headEnd/>
              <a:tailEnd/>
            </a:ln>
            <a:effectLst/>
            <a:scene3d>
              <a:camera prst="legacyObliqueTopLeft"/>
              <a:lightRig rig="legacyFlat3" dir="t"/>
            </a:scene3d>
            <a:sp3d extrusionH="430200" prstMaterial="legacyMatte">
              <a:bevelT w="13500" h="13500" prst="angle"/>
              <a:bevelB w="13500" h="13500" prst="angle"/>
              <a:extrusionClr>
                <a:srgbClr val="3366FF"/>
              </a:extrusionClr>
            </a:sp3d>
          </p:spPr>
          <p:txBody>
            <a:bodyPr lIns="90000" tIns="46800" rIns="90000" bIns="46800" anchor="ctr">
              <a:flatTx/>
            </a:bodyPr>
            <a:lstStyle/>
            <a:p>
              <a:pPr algn="ctr">
                <a:defRPr/>
              </a:pPr>
              <a:r>
                <a:rPr lang="de-DE" sz="1600" dirty="0">
                  <a:latin typeface="+mj-lt"/>
                  <a:cs typeface="+mn-cs"/>
                </a:rPr>
                <a:t>WCF</a:t>
              </a:r>
            </a:p>
            <a:p>
              <a:pPr algn="ctr">
                <a:defRPr/>
              </a:pPr>
              <a:r>
                <a:rPr lang="de-DE" sz="1600" dirty="0">
                  <a:latin typeface="+mj-lt"/>
                  <a:cs typeface="+mn-cs"/>
                </a:rPr>
                <a:t>(Indigo)</a:t>
              </a:r>
            </a:p>
          </p:txBody>
        </p:sp>
        <p:cxnSp>
          <p:nvCxnSpPr>
            <p:cNvPr id="17415" name="Gerade Verbindung mit Pfeil 16"/>
            <p:cNvCxnSpPr>
              <a:cxnSpLocks noChangeShapeType="1"/>
            </p:cNvCxnSpPr>
            <p:nvPr/>
          </p:nvCxnSpPr>
          <p:spPr bwMode="auto">
            <a:xfrm flipV="1">
              <a:off x="1714480" y="3786190"/>
              <a:ext cx="1428760" cy="1071570"/>
            </a:xfrm>
            <a:prstGeom prst="straightConnector1">
              <a:avLst/>
            </a:prstGeom>
            <a:noFill/>
            <a:ln w="76200" algn="ctr">
              <a:solidFill>
                <a:schemeClr val="tx1"/>
              </a:solidFill>
              <a:round/>
              <a:headEnd/>
              <a:tailEnd type="arrow" w="med" len="med"/>
            </a:ln>
          </p:spPr>
        </p:cxnSp>
        <p:cxnSp>
          <p:nvCxnSpPr>
            <p:cNvPr id="17416" name="Gerade Verbindung mit Pfeil 19"/>
            <p:cNvCxnSpPr>
              <a:cxnSpLocks noChangeShapeType="1"/>
            </p:cNvCxnSpPr>
            <p:nvPr/>
          </p:nvCxnSpPr>
          <p:spPr bwMode="auto">
            <a:xfrm rot="10800000">
              <a:off x="5786446" y="3857628"/>
              <a:ext cx="1571636" cy="1000132"/>
            </a:xfrm>
            <a:prstGeom prst="straightConnector1">
              <a:avLst/>
            </a:prstGeom>
            <a:noFill/>
            <a:ln w="76200" algn="ctr">
              <a:solidFill>
                <a:schemeClr val="tx1"/>
              </a:solidFill>
              <a:round/>
              <a:headEnd/>
              <a:tailEnd type="arrow" w="med" len="med"/>
            </a:ln>
          </p:spPr>
        </p:cxnSp>
        <p:cxnSp>
          <p:nvCxnSpPr>
            <p:cNvPr id="17417" name="Gerade Verbindung mit Pfeil 23"/>
            <p:cNvCxnSpPr>
              <a:cxnSpLocks noChangeShapeType="1"/>
            </p:cNvCxnSpPr>
            <p:nvPr/>
          </p:nvCxnSpPr>
          <p:spPr bwMode="auto">
            <a:xfrm rot="10800000">
              <a:off x="5000628" y="4214818"/>
              <a:ext cx="785818" cy="714380"/>
            </a:xfrm>
            <a:prstGeom prst="straightConnector1">
              <a:avLst/>
            </a:prstGeom>
            <a:noFill/>
            <a:ln w="76200" algn="ctr">
              <a:solidFill>
                <a:schemeClr val="tx1"/>
              </a:solidFill>
              <a:round/>
              <a:headEnd/>
              <a:tailEnd type="arrow" w="med" len="med"/>
            </a:ln>
          </p:spPr>
        </p:cxnSp>
        <p:cxnSp>
          <p:nvCxnSpPr>
            <p:cNvPr id="17418" name="Gerade Verbindung mit Pfeil 26"/>
            <p:cNvCxnSpPr>
              <a:cxnSpLocks noChangeShapeType="1"/>
            </p:cNvCxnSpPr>
            <p:nvPr/>
          </p:nvCxnSpPr>
          <p:spPr bwMode="auto">
            <a:xfrm flipV="1">
              <a:off x="3357554" y="4214818"/>
              <a:ext cx="857256" cy="714380"/>
            </a:xfrm>
            <a:prstGeom prst="straightConnector1">
              <a:avLst/>
            </a:prstGeom>
            <a:noFill/>
            <a:ln w="76200" algn="ctr">
              <a:solidFill>
                <a:schemeClr val="tx1"/>
              </a:solidFill>
              <a:round/>
              <a:headEnd/>
              <a:tailEnd type="arrow" w="med" len="med"/>
            </a:ln>
          </p:spPr>
        </p:cxn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smtClean="0"/>
              <a:t>Agenda</a:t>
            </a:r>
          </a:p>
        </p:txBody>
      </p:sp>
      <p:sp>
        <p:nvSpPr>
          <p:cNvPr id="6147" name="Inhaltsplatzhalter 2"/>
          <p:cNvSpPr>
            <a:spLocks noGrp="1"/>
          </p:cNvSpPr>
          <p:nvPr>
            <p:ph idx="1"/>
          </p:nvPr>
        </p:nvSpPr>
        <p:spPr>
          <a:xfrm>
            <a:off x="428596" y="1571612"/>
            <a:ext cx="8358246" cy="3059299"/>
          </a:xfrm>
        </p:spPr>
        <p:txBody>
          <a:bodyPr/>
          <a:lstStyle/>
          <a:p>
            <a:r>
              <a:rPr lang="en-US" sz="2800" dirty="0" smtClean="0"/>
              <a:t>Fundamentals</a:t>
            </a:r>
          </a:p>
          <a:p>
            <a:r>
              <a:rPr lang="en-US" sz="2800" dirty="0" smtClean="0"/>
              <a:t>Architecture of Smart Clients (Windows Presentation Foundation WPF)</a:t>
            </a:r>
          </a:p>
          <a:p>
            <a:r>
              <a:rPr lang="en-US" sz="2800" dirty="0" smtClean="0"/>
              <a:t>WS* compliant services (Windows Communication Foundation WCF)</a:t>
            </a:r>
          </a:p>
          <a:p>
            <a:r>
              <a:rPr lang="en-US" sz="2800" dirty="0" smtClean="0"/>
              <a:t>Workflow (Windows Workflow Foundation WF)</a:t>
            </a:r>
          </a:p>
          <a:p>
            <a:r>
              <a:rPr lang="en-US" sz="2800" dirty="0" smtClean="0"/>
              <a:t>Additional technologies and perspectives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142852"/>
            <a:ext cx="9144000" cy="664797"/>
          </a:xfrm>
        </p:spPr>
        <p:txBody>
          <a:bodyPr/>
          <a:lstStyle/>
          <a:p>
            <a:pPr algn="ctr"/>
            <a:r>
              <a:rPr smtClean="0"/>
              <a:t>WS*-Protocolls supported in  WCF</a:t>
            </a:r>
          </a:p>
        </p:txBody>
      </p:sp>
      <p:pic>
        <p:nvPicPr>
          <p:cNvPr id="18435" name="Picture 2"/>
          <p:cNvPicPr>
            <a:picLocks noChangeAspect="1" noChangeArrowheads="1"/>
          </p:cNvPicPr>
          <p:nvPr/>
        </p:nvPicPr>
        <p:blipFill>
          <a:blip r:embed="rId2" cstate="print"/>
          <a:srcRect/>
          <a:stretch>
            <a:fillRect/>
          </a:stretch>
        </p:blipFill>
        <p:spPr bwMode="auto">
          <a:xfrm>
            <a:off x="228600" y="990600"/>
            <a:ext cx="8639936" cy="556260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9144000" cy="1218795"/>
          </a:xfrm>
        </p:spPr>
        <p:txBody>
          <a:bodyPr/>
          <a:lstStyle/>
          <a:p>
            <a:r>
              <a:rPr lang="de-DE" dirty="0" smtClean="0"/>
              <a:t>Windows </a:t>
            </a:r>
            <a:r>
              <a:rPr lang="de-DE" sz="4000" dirty="0" smtClean="0"/>
              <a:t>Communication </a:t>
            </a:r>
            <a:r>
              <a:rPr lang="de-DE" sz="4000" dirty="0" err="1" smtClean="0"/>
              <a:t>Foundation</a:t>
            </a:r>
            <a:r>
              <a:rPr lang="de-DE" sz="4000" dirty="0" smtClean="0"/>
              <a:t/>
            </a:r>
            <a:br>
              <a:rPr lang="de-DE" sz="4000" dirty="0" smtClean="0"/>
            </a:br>
            <a:r>
              <a:rPr lang="de-DE" sz="4000" dirty="0" smtClean="0"/>
              <a:t>Endpoints</a:t>
            </a:r>
          </a:p>
        </p:txBody>
      </p:sp>
      <p:sp>
        <p:nvSpPr>
          <p:cNvPr id="19459" name="Rectangle 3"/>
          <p:cNvSpPr>
            <a:spLocks noGrp="1" noChangeArrowheads="1"/>
          </p:cNvSpPr>
          <p:nvPr>
            <p:ph type="body" idx="1"/>
          </p:nvPr>
        </p:nvSpPr>
        <p:spPr>
          <a:xfrm>
            <a:off x="152400" y="3657600"/>
            <a:ext cx="6500858" cy="2382191"/>
          </a:xfrm>
        </p:spPr>
        <p:txBody>
          <a:bodyPr/>
          <a:lstStyle/>
          <a:p>
            <a:pPr>
              <a:lnSpc>
                <a:spcPct val="80000"/>
              </a:lnSpc>
            </a:pPr>
            <a:r>
              <a:rPr lang="en-US" sz="2000" smtClean="0">
                <a:latin typeface="Arial" pitchFamily="34" charset="0"/>
                <a:cs typeface="Arial" pitchFamily="34" charset="0"/>
              </a:rPr>
              <a:t>End point = </a:t>
            </a:r>
            <a:r>
              <a:rPr lang="en-US" sz="2000" b="1" smtClean="0">
                <a:latin typeface="Arial" pitchFamily="34" charset="0"/>
                <a:cs typeface="Arial" pitchFamily="34" charset="0"/>
              </a:rPr>
              <a:t>A</a:t>
            </a:r>
            <a:r>
              <a:rPr lang="en-US" sz="2000" smtClean="0">
                <a:latin typeface="Arial" pitchFamily="34" charset="0"/>
                <a:cs typeface="Arial" pitchFamily="34" charset="0"/>
              </a:rPr>
              <a:t>ddress + </a:t>
            </a:r>
            <a:r>
              <a:rPr lang="en-US" sz="2000" b="1" smtClean="0">
                <a:latin typeface="Arial" pitchFamily="34" charset="0"/>
                <a:cs typeface="Arial" pitchFamily="34" charset="0"/>
              </a:rPr>
              <a:t>B</a:t>
            </a:r>
            <a:r>
              <a:rPr lang="en-US" sz="2000" smtClean="0">
                <a:latin typeface="Arial" pitchFamily="34" charset="0"/>
                <a:cs typeface="Arial" pitchFamily="34" charset="0"/>
              </a:rPr>
              <a:t>inding + </a:t>
            </a:r>
            <a:r>
              <a:rPr lang="en-US" sz="2000" b="1" smtClean="0">
                <a:latin typeface="Arial" pitchFamily="34" charset="0"/>
                <a:cs typeface="Arial" pitchFamily="34" charset="0"/>
              </a:rPr>
              <a:t>C</a:t>
            </a:r>
            <a:r>
              <a:rPr lang="en-US" sz="2000" smtClean="0">
                <a:latin typeface="Arial" pitchFamily="34" charset="0"/>
                <a:cs typeface="Arial" pitchFamily="34" charset="0"/>
              </a:rPr>
              <a:t>ontract</a:t>
            </a:r>
          </a:p>
          <a:p>
            <a:pPr lvl="1">
              <a:lnSpc>
                <a:spcPct val="80000"/>
              </a:lnSpc>
            </a:pPr>
            <a:r>
              <a:rPr lang="en-US" sz="1800" b="1" smtClean="0">
                <a:latin typeface="Arial" pitchFamily="34" charset="0"/>
                <a:cs typeface="Arial" pitchFamily="34" charset="0"/>
              </a:rPr>
              <a:t>A</a:t>
            </a:r>
            <a:r>
              <a:rPr lang="en-US" sz="1800" smtClean="0">
                <a:latin typeface="Arial" pitchFamily="34" charset="0"/>
                <a:cs typeface="Arial" pitchFamily="34" charset="0"/>
              </a:rPr>
              <a:t>ddress: URI</a:t>
            </a:r>
          </a:p>
          <a:p>
            <a:pPr lvl="2"/>
            <a:r>
              <a:rPr lang="en-US" sz="1600" smtClean="0"/>
              <a:t>net.tcp://localhost:9000</a:t>
            </a:r>
          </a:p>
          <a:p>
            <a:pPr lvl="2"/>
            <a:r>
              <a:rPr lang="en-US" sz="1600" smtClean="0"/>
              <a:t>net.pipe://mymachinename</a:t>
            </a:r>
          </a:p>
          <a:p>
            <a:pPr lvl="2"/>
            <a:r>
              <a:rPr lang="en-US" sz="1600" i="1" smtClean="0"/>
              <a:t>http://localhost:8000</a:t>
            </a:r>
          </a:p>
          <a:p>
            <a:pPr lvl="2"/>
            <a:r>
              <a:rPr lang="en-US" sz="1600" smtClean="0"/>
              <a:t>net.msmq://localhost</a:t>
            </a:r>
            <a:endParaRPr lang="en-US" sz="1600" smtClean="0">
              <a:latin typeface="Arial" pitchFamily="34" charset="0"/>
              <a:cs typeface="Arial" pitchFamily="34" charset="0"/>
            </a:endParaRPr>
          </a:p>
          <a:p>
            <a:pPr lvl="1">
              <a:lnSpc>
                <a:spcPct val="80000"/>
              </a:lnSpc>
            </a:pPr>
            <a:r>
              <a:rPr lang="en-US" sz="1800" b="1" smtClean="0">
                <a:latin typeface="Arial" pitchFamily="34" charset="0"/>
                <a:cs typeface="Arial" pitchFamily="34" charset="0"/>
              </a:rPr>
              <a:t>B</a:t>
            </a:r>
            <a:r>
              <a:rPr lang="en-US" sz="1800" smtClean="0">
                <a:latin typeface="Arial" pitchFamily="34" charset="0"/>
                <a:cs typeface="Arial" pitchFamily="34" charset="0"/>
              </a:rPr>
              <a:t>inding: Communication properties </a:t>
            </a:r>
          </a:p>
          <a:p>
            <a:pPr lvl="1">
              <a:lnSpc>
                <a:spcPct val="80000"/>
              </a:lnSpc>
            </a:pPr>
            <a:r>
              <a:rPr lang="en-US" sz="1800" b="1" smtClean="0">
                <a:latin typeface="Arial" pitchFamily="34" charset="0"/>
                <a:cs typeface="Arial" pitchFamily="34" charset="0"/>
              </a:rPr>
              <a:t>C</a:t>
            </a:r>
            <a:r>
              <a:rPr lang="en-US" sz="1800" smtClean="0">
                <a:latin typeface="Arial" pitchFamily="34" charset="0"/>
                <a:cs typeface="Arial" pitchFamily="34" charset="0"/>
              </a:rPr>
              <a:t>ontract: Operation contract &amp; Data contract, public interface</a:t>
            </a:r>
          </a:p>
        </p:txBody>
      </p:sp>
      <p:grpSp>
        <p:nvGrpSpPr>
          <p:cNvPr id="2" name="Gruppieren 47"/>
          <p:cNvGrpSpPr>
            <a:grpSpLocks/>
          </p:cNvGrpSpPr>
          <p:nvPr/>
        </p:nvGrpSpPr>
        <p:grpSpPr bwMode="auto">
          <a:xfrm>
            <a:off x="1097280" y="1571625"/>
            <a:ext cx="6991350" cy="2143125"/>
            <a:chOff x="1240408" y="3429000"/>
            <a:chExt cx="6991871" cy="1928826"/>
          </a:xfrm>
          <a:solidFill>
            <a:schemeClr val="bg2">
              <a:lumMod val="75000"/>
            </a:schemeClr>
          </a:solidFill>
        </p:grpSpPr>
        <p:cxnSp>
          <p:nvCxnSpPr>
            <p:cNvPr id="19461" name="AutoShape 16"/>
            <p:cNvCxnSpPr>
              <a:cxnSpLocks noChangeShapeType="1"/>
              <a:stCxn id="19470" idx="3"/>
              <a:endCxn id="19475" idx="1"/>
            </p:cNvCxnSpPr>
            <p:nvPr/>
          </p:nvCxnSpPr>
          <p:spPr bwMode="auto">
            <a:xfrm flipV="1">
              <a:off x="3728020" y="4028901"/>
              <a:ext cx="1695970" cy="25907"/>
            </a:xfrm>
            <a:prstGeom prst="straightConnector1">
              <a:avLst/>
            </a:prstGeom>
            <a:grpFill/>
            <a:ln w="28575">
              <a:solidFill>
                <a:schemeClr val="tx2"/>
              </a:solidFill>
              <a:round/>
              <a:headEnd type="triangle" w="med" len="med"/>
              <a:tailEnd type="triangle" w="med" len="med"/>
            </a:ln>
          </p:spPr>
        </p:cxnSp>
        <p:grpSp>
          <p:nvGrpSpPr>
            <p:cNvPr id="3" name="Group 66"/>
            <p:cNvGrpSpPr>
              <a:grpSpLocks/>
            </p:cNvGrpSpPr>
            <p:nvPr/>
          </p:nvGrpSpPr>
          <p:grpSpPr bwMode="auto">
            <a:xfrm>
              <a:off x="4022698" y="3867244"/>
              <a:ext cx="1120776" cy="655182"/>
              <a:chOff x="2760" y="3022"/>
              <a:chExt cx="706" cy="460"/>
            </a:xfrm>
            <a:grpFill/>
          </p:grpSpPr>
          <p:grpSp>
            <p:nvGrpSpPr>
              <p:cNvPr id="4" name="Group 14"/>
              <p:cNvGrpSpPr>
                <a:grpSpLocks/>
              </p:cNvGrpSpPr>
              <p:nvPr/>
            </p:nvGrpSpPr>
            <p:grpSpPr bwMode="auto">
              <a:xfrm>
                <a:off x="2925" y="3022"/>
                <a:ext cx="408" cy="226"/>
                <a:chOff x="1610" y="3158"/>
                <a:chExt cx="499" cy="317"/>
              </a:xfrm>
              <a:grpFill/>
            </p:grpSpPr>
            <p:sp>
              <p:nvSpPr>
                <p:cNvPr id="19495" name="Rectangle 8"/>
                <p:cNvSpPr>
                  <a:spLocks noChangeArrowheads="1"/>
                </p:cNvSpPr>
                <p:nvPr/>
              </p:nvSpPr>
              <p:spPr bwMode="auto">
                <a:xfrm>
                  <a:off x="1610" y="3158"/>
                  <a:ext cx="499" cy="317"/>
                </a:xfrm>
                <a:prstGeom prst="rect">
                  <a:avLst/>
                </a:prstGeom>
                <a:grpFill/>
                <a:ln w="19050" algn="ctr">
                  <a:solidFill>
                    <a:schemeClr val="tx2"/>
                  </a:solidFill>
                  <a:miter lim="800000"/>
                  <a:headEnd/>
                  <a:tailEnd/>
                </a:ln>
              </p:spPr>
              <p:txBody>
                <a:bodyPr wrap="none" anchor="ctr"/>
                <a:lstStyle/>
                <a:p>
                  <a:pPr algn="ctr"/>
                  <a:endParaRPr lang="de-DE"/>
                </a:p>
              </p:txBody>
            </p:sp>
            <p:sp>
              <p:nvSpPr>
                <p:cNvPr id="19496" name="Line 12"/>
                <p:cNvSpPr>
                  <a:spLocks noChangeShapeType="1"/>
                </p:cNvSpPr>
                <p:nvPr/>
              </p:nvSpPr>
              <p:spPr bwMode="auto">
                <a:xfrm>
                  <a:off x="1610" y="3158"/>
                  <a:ext cx="227" cy="317"/>
                </a:xfrm>
                <a:prstGeom prst="line">
                  <a:avLst/>
                </a:prstGeom>
                <a:grpFill/>
                <a:ln w="19050">
                  <a:solidFill>
                    <a:schemeClr val="tx2"/>
                  </a:solidFill>
                  <a:round/>
                  <a:headEnd/>
                  <a:tailEnd/>
                </a:ln>
              </p:spPr>
              <p:txBody>
                <a:bodyPr wrap="none" anchor="ctr"/>
                <a:lstStyle/>
                <a:p>
                  <a:endParaRPr lang="de-DE"/>
                </a:p>
              </p:txBody>
            </p:sp>
            <p:sp>
              <p:nvSpPr>
                <p:cNvPr id="19497" name="Line 13"/>
                <p:cNvSpPr>
                  <a:spLocks noChangeShapeType="1"/>
                </p:cNvSpPr>
                <p:nvPr/>
              </p:nvSpPr>
              <p:spPr bwMode="auto">
                <a:xfrm flipH="1">
                  <a:off x="1837" y="3158"/>
                  <a:ext cx="272" cy="317"/>
                </a:xfrm>
                <a:prstGeom prst="line">
                  <a:avLst/>
                </a:prstGeom>
                <a:grpFill/>
                <a:ln w="19050">
                  <a:solidFill>
                    <a:schemeClr val="tx2"/>
                  </a:solidFill>
                  <a:round/>
                  <a:headEnd/>
                  <a:tailEnd/>
                </a:ln>
              </p:spPr>
              <p:txBody>
                <a:bodyPr wrap="none" anchor="ctr"/>
                <a:lstStyle/>
                <a:p>
                  <a:endParaRPr lang="de-DE"/>
                </a:p>
              </p:txBody>
            </p:sp>
          </p:grpSp>
          <p:sp>
            <p:nvSpPr>
              <p:cNvPr id="19494" name="Text Box 20"/>
              <p:cNvSpPr txBox="1">
                <a:spLocks noChangeArrowheads="1"/>
              </p:cNvSpPr>
              <p:nvPr/>
            </p:nvSpPr>
            <p:spPr bwMode="auto">
              <a:xfrm>
                <a:off x="2760" y="3249"/>
                <a:ext cx="706" cy="233"/>
              </a:xfrm>
              <a:prstGeom prst="rect">
                <a:avLst/>
              </a:prstGeom>
              <a:noFill/>
              <a:ln w="9525" algn="ctr">
                <a:noFill/>
                <a:miter lim="800000"/>
                <a:headEnd/>
                <a:tailEnd/>
              </a:ln>
            </p:spPr>
            <p:txBody>
              <a:bodyPr wrap="none">
                <a:spAutoFit/>
              </a:bodyPr>
              <a:lstStyle/>
              <a:p>
                <a:pPr algn="ctr"/>
                <a:r>
                  <a:rPr lang="de-DE" dirty="0"/>
                  <a:t>Message</a:t>
                </a:r>
              </a:p>
            </p:txBody>
          </p:sp>
        </p:grpSp>
        <p:grpSp>
          <p:nvGrpSpPr>
            <p:cNvPr id="5" name="Gruppieren 46"/>
            <p:cNvGrpSpPr>
              <a:grpSpLocks/>
            </p:cNvGrpSpPr>
            <p:nvPr/>
          </p:nvGrpSpPr>
          <p:grpSpPr bwMode="auto">
            <a:xfrm>
              <a:off x="5423991" y="3429000"/>
              <a:ext cx="2808288" cy="1928826"/>
              <a:chOff x="6084860" y="3429000"/>
              <a:chExt cx="2808288" cy="1928826"/>
            </a:xfrm>
            <a:grpFill/>
          </p:grpSpPr>
          <p:sp>
            <p:nvSpPr>
              <p:cNvPr id="19474" name="Rectangle 5"/>
              <p:cNvSpPr>
                <a:spLocks noChangeArrowheads="1"/>
              </p:cNvSpPr>
              <p:nvPr/>
            </p:nvSpPr>
            <p:spPr bwMode="auto">
              <a:xfrm>
                <a:off x="6950048" y="3429000"/>
                <a:ext cx="1943100" cy="1928826"/>
              </a:xfrm>
              <a:prstGeom prst="rect">
                <a:avLst/>
              </a:prstGeom>
              <a:grpFill/>
              <a:ln w="28575" algn="ctr">
                <a:solidFill>
                  <a:schemeClr val="tx2"/>
                </a:solidFill>
                <a:miter lim="800000"/>
                <a:headEnd/>
                <a:tailEnd/>
              </a:ln>
            </p:spPr>
            <p:txBody>
              <a:bodyPr wrap="none" anchor="ctr"/>
              <a:lstStyle/>
              <a:p>
                <a:pPr algn="ctr"/>
                <a:r>
                  <a:rPr lang="de-DE" dirty="0"/>
                  <a:t>Service </a:t>
                </a:r>
              </a:p>
              <a:p>
                <a:pPr algn="ctr"/>
                <a:r>
                  <a:rPr lang="de-DE" dirty="0"/>
                  <a:t>Provider</a:t>
                </a:r>
              </a:p>
              <a:p>
                <a:pPr algn="ctr"/>
                <a:r>
                  <a:rPr lang="de-DE" dirty="0"/>
                  <a:t>(</a:t>
                </a:r>
                <a:r>
                  <a:rPr lang="de-DE" dirty="0" smtClean="0"/>
                  <a:t>Host </a:t>
                </a:r>
                <a:r>
                  <a:rPr lang="de-DE" dirty="0" err="1" smtClean="0"/>
                  <a:t>process</a:t>
                </a:r>
                <a:r>
                  <a:rPr lang="de-DE" dirty="0"/>
                  <a:t>)</a:t>
                </a:r>
              </a:p>
            </p:txBody>
          </p:sp>
          <p:sp>
            <p:nvSpPr>
              <p:cNvPr id="19475" name="Rectangle 6"/>
              <p:cNvSpPr>
                <a:spLocks noChangeArrowheads="1"/>
              </p:cNvSpPr>
              <p:nvPr/>
            </p:nvSpPr>
            <p:spPr bwMode="auto">
              <a:xfrm>
                <a:off x="6084860" y="3867242"/>
                <a:ext cx="1079500" cy="323318"/>
              </a:xfrm>
              <a:prstGeom prst="rect">
                <a:avLst/>
              </a:prstGeom>
              <a:grpFill/>
              <a:ln w="9525" algn="ctr">
                <a:solidFill>
                  <a:schemeClr val="tx2"/>
                </a:solidFill>
                <a:miter lim="800000"/>
                <a:headEnd/>
                <a:tailEnd/>
              </a:ln>
            </p:spPr>
            <p:txBody>
              <a:bodyPr wrap="none" anchor="ctr"/>
              <a:lstStyle/>
              <a:p>
                <a:pPr algn="ctr"/>
                <a:r>
                  <a:rPr lang="de-DE"/>
                  <a:t>End point</a:t>
                </a:r>
              </a:p>
            </p:txBody>
          </p:sp>
          <p:sp>
            <p:nvSpPr>
              <p:cNvPr id="19476" name="Rectangle 7"/>
              <p:cNvSpPr>
                <a:spLocks noChangeArrowheads="1"/>
              </p:cNvSpPr>
              <p:nvPr/>
            </p:nvSpPr>
            <p:spPr bwMode="auto">
              <a:xfrm>
                <a:off x="6084860" y="4901290"/>
                <a:ext cx="1079500" cy="323318"/>
              </a:xfrm>
              <a:prstGeom prst="rect">
                <a:avLst/>
              </a:prstGeom>
              <a:grpFill/>
              <a:ln w="9525" algn="ctr">
                <a:solidFill>
                  <a:schemeClr val="tx2"/>
                </a:solidFill>
                <a:miter lim="800000"/>
                <a:headEnd/>
                <a:tailEnd/>
              </a:ln>
            </p:spPr>
            <p:txBody>
              <a:bodyPr wrap="none" anchor="ctr"/>
              <a:lstStyle/>
              <a:p>
                <a:pPr algn="ctr"/>
                <a:r>
                  <a:rPr lang="de-DE"/>
                  <a:t>End point</a:t>
                </a:r>
              </a:p>
            </p:txBody>
          </p:sp>
          <p:grpSp>
            <p:nvGrpSpPr>
              <p:cNvPr id="6" name="Group 49"/>
              <p:cNvGrpSpPr>
                <a:grpSpLocks/>
              </p:cNvGrpSpPr>
              <p:nvPr/>
            </p:nvGrpSpPr>
            <p:grpSpPr bwMode="auto">
              <a:xfrm>
                <a:off x="6084860" y="3543926"/>
                <a:ext cx="1079500" cy="331864"/>
                <a:chOff x="1565" y="3612"/>
                <a:chExt cx="680" cy="233"/>
              </a:xfrm>
              <a:grpFill/>
            </p:grpSpPr>
            <p:grpSp>
              <p:nvGrpSpPr>
                <p:cNvPr id="7" name="Group 25"/>
                <p:cNvGrpSpPr>
                  <a:grpSpLocks/>
                </p:cNvGrpSpPr>
                <p:nvPr/>
              </p:nvGrpSpPr>
              <p:grpSpPr bwMode="auto">
                <a:xfrm>
                  <a:off x="1565" y="3612"/>
                  <a:ext cx="680" cy="227"/>
                  <a:chOff x="2018" y="3748"/>
                  <a:chExt cx="680" cy="227"/>
                </a:xfrm>
                <a:grpFill/>
              </p:grpSpPr>
              <p:sp>
                <p:nvSpPr>
                  <p:cNvPr id="19490" name="Rectangle 22"/>
                  <p:cNvSpPr>
                    <a:spLocks noChangeArrowheads="1"/>
                  </p:cNvSpPr>
                  <p:nvPr/>
                </p:nvSpPr>
                <p:spPr bwMode="auto">
                  <a:xfrm>
                    <a:off x="2018" y="3748"/>
                    <a:ext cx="680" cy="227"/>
                  </a:xfrm>
                  <a:prstGeom prst="rect">
                    <a:avLst/>
                  </a:prstGeom>
                  <a:grpFill/>
                  <a:ln w="9525" algn="ctr">
                    <a:solidFill>
                      <a:schemeClr val="tx2"/>
                    </a:solidFill>
                    <a:miter lim="800000"/>
                    <a:headEnd/>
                    <a:tailEnd/>
                  </a:ln>
                </p:spPr>
                <p:txBody>
                  <a:bodyPr wrap="none" anchor="ctr"/>
                  <a:lstStyle/>
                  <a:p>
                    <a:pPr algn="ctr"/>
                    <a:endParaRPr lang="de-DE"/>
                  </a:p>
                </p:txBody>
              </p:sp>
              <p:sp>
                <p:nvSpPr>
                  <p:cNvPr id="19491" name="Line 23"/>
                  <p:cNvSpPr>
                    <a:spLocks noChangeShapeType="1"/>
                  </p:cNvSpPr>
                  <p:nvPr/>
                </p:nvSpPr>
                <p:spPr bwMode="auto">
                  <a:xfrm>
                    <a:off x="2245" y="3748"/>
                    <a:ext cx="0" cy="226"/>
                  </a:xfrm>
                  <a:prstGeom prst="line">
                    <a:avLst/>
                  </a:prstGeom>
                  <a:grpFill/>
                  <a:ln w="9525">
                    <a:solidFill>
                      <a:schemeClr val="tx2"/>
                    </a:solidFill>
                    <a:round/>
                    <a:headEnd/>
                    <a:tailEnd/>
                  </a:ln>
                </p:spPr>
                <p:txBody>
                  <a:bodyPr wrap="none" anchor="ctr"/>
                  <a:lstStyle/>
                  <a:p>
                    <a:endParaRPr lang="de-DE"/>
                  </a:p>
                </p:txBody>
              </p:sp>
              <p:sp>
                <p:nvSpPr>
                  <p:cNvPr id="19492" name="Line 24"/>
                  <p:cNvSpPr>
                    <a:spLocks noChangeShapeType="1"/>
                  </p:cNvSpPr>
                  <p:nvPr/>
                </p:nvSpPr>
                <p:spPr bwMode="auto">
                  <a:xfrm>
                    <a:off x="2472" y="3748"/>
                    <a:ext cx="0" cy="226"/>
                  </a:xfrm>
                  <a:prstGeom prst="line">
                    <a:avLst/>
                  </a:prstGeom>
                  <a:grpFill/>
                  <a:ln w="9525">
                    <a:solidFill>
                      <a:schemeClr val="tx2"/>
                    </a:solidFill>
                    <a:round/>
                    <a:headEnd/>
                    <a:tailEnd/>
                  </a:ln>
                </p:spPr>
                <p:txBody>
                  <a:bodyPr wrap="none" anchor="ctr"/>
                  <a:lstStyle/>
                  <a:p>
                    <a:endParaRPr lang="de-DE"/>
                  </a:p>
                </p:txBody>
              </p:sp>
            </p:grpSp>
            <p:sp>
              <p:nvSpPr>
                <p:cNvPr id="19487" name="Text Box 26"/>
                <p:cNvSpPr txBox="1">
                  <a:spLocks noChangeArrowheads="1"/>
                </p:cNvSpPr>
                <p:nvPr/>
              </p:nvSpPr>
              <p:spPr bwMode="auto">
                <a:xfrm>
                  <a:off x="1565" y="3612"/>
                  <a:ext cx="226" cy="233"/>
                </a:xfrm>
                <a:prstGeom prst="rect">
                  <a:avLst/>
                </a:prstGeom>
                <a:grpFill/>
                <a:ln w="9525" algn="ctr">
                  <a:solidFill>
                    <a:schemeClr val="tx2"/>
                  </a:solidFill>
                  <a:miter lim="800000"/>
                  <a:headEnd/>
                  <a:tailEnd/>
                </a:ln>
              </p:spPr>
              <p:txBody>
                <a:bodyPr anchor="ctr" anchorCtr="1">
                  <a:spAutoFit/>
                </a:bodyPr>
                <a:lstStyle/>
                <a:p>
                  <a:pPr algn="ctr"/>
                  <a:r>
                    <a:rPr lang="de-DE"/>
                    <a:t>A</a:t>
                  </a:r>
                </a:p>
              </p:txBody>
            </p:sp>
            <p:sp>
              <p:nvSpPr>
                <p:cNvPr id="19488" name="Text Box 47"/>
                <p:cNvSpPr txBox="1">
                  <a:spLocks noChangeArrowheads="1"/>
                </p:cNvSpPr>
                <p:nvPr/>
              </p:nvSpPr>
              <p:spPr bwMode="auto">
                <a:xfrm>
                  <a:off x="1791" y="3612"/>
                  <a:ext cx="226" cy="233"/>
                </a:xfrm>
                <a:prstGeom prst="rect">
                  <a:avLst/>
                </a:prstGeom>
                <a:grpFill/>
                <a:ln w="9525" algn="ctr">
                  <a:solidFill>
                    <a:schemeClr val="tx2"/>
                  </a:solidFill>
                  <a:miter lim="800000"/>
                  <a:headEnd/>
                  <a:tailEnd/>
                </a:ln>
              </p:spPr>
              <p:txBody>
                <a:bodyPr anchor="ctr" anchorCtr="1">
                  <a:spAutoFit/>
                </a:bodyPr>
                <a:lstStyle/>
                <a:p>
                  <a:pPr algn="ctr"/>
                  <a:r>
                    <a:rPr lang="de-DE"/>
                    <a:t>B</a:t>
                  </a:r>
                </a:p>
              </p:txBody>
            </p:sp>
            <p:sp>
              <p:nvSpPr>
                <p:cNvPr id="19489" name="Text Box 48"/>
                <p:cNvSpPr txBox="1">
                  <a:spLocks noChangeArrowheads="1"/>
                </p:cNvSpPr>
                <p:nvPr/>
              </p:nvSpPr>
              <p:spPr bwMode="auto">
                <a:xfrm>
                  <a:off x="2018" y="3612"/>
                  <a:ext cx="226" cy="233"/>
                </a:xfrm>
                <a:prstGeom prst="rect">
                  <a:avLst/>
                </a:prstGeom>
                <a:grpFill/>
                <a:ln w="9525" algn="ctr">
                  <a:solidFill>
                    <a:schemeClr val="tx2"/>
                  </a:solidFill>
                  <a:miter lim="800000"/>
                  <a:headEnd/>
                  <a:tailEnd/>
                </a:ln>
              </p:spPr>
              <p:txBody>
                <a:bodyPr anchor="ctr" anchorCtr="1">
                  <a:spAutoFit/>
                </a:bodyPr>
                <a:lstStyle/>
                <a:p>
                  <a:pPr algn="ctr"/>
                  <a:r>
                    <a:rPr lang="de-DE"/>
                    <a:t>C</a:t>
                  </a:r>
                </a:p>
              </p:txBody>
            </p:sp>
          </p:grpSp>
          <p:grpSp>
            <p:nvGrpSpPr>
              <p:cNvPr id="8" name="Group 50"/>
              <p:cNvGrpSpPr>
                <a:grpSpLocks/>
              </p:cNvGrpSpPr>
              <p:nvPr/>
            </p:nvGrpSpPr>
            <p:grpSpPr bwMode="auto">
              <a:xfrm>
                <a:off x="6084860" y="4577974"/>
                <a:ext cx="1079500" cy="331864"/>
                <a:chOff x="1565" y="3612"/>
                <a:chExt cx="680" cy="233"/>
              </a:xfrm>
              <a:grpFill/>
            </p:grpSpPr>
            <p:grpSp>
              <p:nvGrpSpPr>
                <p:cNvPr id="9" name="Group 51"/>
                <p:cNvGrpSpPr>
                  <a:grpSpLocks/>
                </p:cNvGrpSpPr>
                <p:nvPr/>
              </p:nvGrpSpPr>
              <p:grpSpPr bwMode="auto">
                <a:xfrm>
                  <a:off x="1565" y="3612"/>
                  <a:ext cx="680" cy="227"/>
                  <a:chOff x="2018" y="3748"/>
                  <a:chExt cx="680" cy="227"/>
                </a:xfrm>
                <a:grpFill/>
              </p:grpSpPr>
              <p:sp>
                <p:nvSpPr>
                  <p:cNvPr id="19483" name="Rectangle 52"/>
                  <p:cNvSpPr>
                    <a:spLocks noChangeArrowheads="1"/>
                  </p:cNvSpPr>
                  <p:nvPr/>
                </p:nvSpPr>
                <p:spPr bwMode="auto">
                  <a:xfrm>
                    <a:off x="2018" y="3748"/>
                    <a:ext cx="680" cy="227"/>
                  </a:xfrm>
                  <a:prstGeom prst="rect">
                    <a:avLst/>
                  </a:prstGeom>
                  <a:grpFill/>
                  <a:ln w="9525" algn="ctr">
                    <a:solidFill>
                      <a:schemeClr val="tx2"/>
                    </a:solidFill>
                    <a:miter lim="800000"/>
                    <a:headEnd/>
                    <a:tailEnd/>
                  </a:ln>
                </p:spPr>
                <p:txBody>
                  <a:bodyPr wrap="none" anchor="ctr"/>
                  <a:lstStyle/>
                  <a:p>
                    <a:pPr algn="ctr"/>
                    <a:endParaRPr lang="de-DE"/>
                  </a:p>
                </p:txBody>
              </p:sp>
              <p:sp>
                <p:nvSpPr>
                  <p:cNvPr id="19484" name="Line 53"/>
                  <p:cNvSpPr>
                    <a:spLocks noChangeShapeType="1"/>
                  </p:cNvSpPr>
                  <p:nvPr/>
                </p:nvSpPr>
                <p:spPr bwMode="auto">
                  <a:xfrm>
                    <a:off x="2245" y="3748"/>
                    <a:ext cx="0" cy="226"/>
                  </a:xfrm>
                  <a:prstGeom prst="line">
                    <a:avLst/>
                  </a:prstGeom>
                  <a:grpFill/>
                  <a:ln w="9525">
                    <a:solidFill>
                      <a:schemeClr val="tx2"/>
                    </a:solidFill>
                    <a:round/>
                    <a:headEnd/>
                    <a:tailEnd/>
                  </a:ln>
                </p:spPr>
                <p:txBody>
                  <a:bodyPr wrap="none" anchor="ctr"/>
                  <a:lstStyle/>
                  <a:p>
                    <a:endParaRPr lang="de-DE"/>
                  </a:p>
                </p:txBody>
              </p:sp>
              <p:sp>
                <p:nvSpPr>
                  <p:cNvPr id="19485" name="Line 54"/>
                  <p:cNvSpPr>
                    <a:spLocks noChangeShapeType="1"/>
                  </p:cNvSpPr>
                  <p:nvPr/>
                </p:nvSpPr>
                <p:spPr bwMode="auto">
                  <a:xfrm>
                    <a:off x="2472" y="3748"/>
                    <a:ext cx="0" cy="226"/>
                  </a:xfrm>
                  <a:prstGeom prst="line">
                    <a:avLst/>
                  </a:prstGeom>
                  <a:grpFill/>
                  <a:ln w="9525">
                    <a:solidFill>
                      <a:schemeClr val="tx2"/>
                    </a:solidFill>
                    <a:round/>
                    <a:headEnd/>
                    <a:tailEnd/>
                  </a:ln>
                </p:spPr>
                <p:txBody>
                  <a:bodyPr wrap="none" anchor="ctr"/>
                  <a:lstStyle/>
                  <a:p>
                    <a:endParaRPr lang="de-DE"/>
                  </a:p>
                </p:txBody>
              </p:sp>
            </p:grpSp>
            <p:sp>
              <p:nvSpPr>
                <p:cNvPr id="19480" name="Text Box 55"/>
                <p:cNvSpPr txBox="1">
                  <a:spLocks noChangeArrowheads="1"/>
                </p:cNvSpPr>
                <p:nvPr/>
              </p:nvSpPr>
              <p:spPr bwMode="auto">
                <a:xfrm>
                  <a:off x="1565" y="3612"/>
                  <a:ext cx="226" cy="233"/>
                </a:xfrm>
                <a:prstGeom prst="rect">
                  <a:avLst/>
                </a:prstGeom>
                <a:grpFill/>
                <a:ln w="9525" algn="ctr">
                  <a:solidFill>
                    <a:schemeClr val="tx2"/>
                  </a:solidFill>
                  <a:miter lim="800000"/>
                  <a:headEnd/>
                  <a:tailEnd/>
                </a:ln>
              </p:spPr>
              <p:txBody>
                <a:bodyPr anchor="ctr" anchorCtr="1">
                  <a:spAutoFit/>
                </a:bodyPr>
                <a:lstStyle/>
                <a:p>
                  <a:pPr algn="ctr"/>
                  <a:r>
                    <a:rPr lang="de-DE"/>
                    <a:t>A</a:t>
                  </a:r>
                </a:p>
              </p:txBody>
            </p:sp>
            <p:sp>
              <p:nvSpPr>
                <p:cNvPr id="19481" name="Text Box 56"/>
                <p:cNvSpPr txBox="1">
                  <a:spLocks noChangeArrowheads="1"/>
                </p:cNvSpPr>
                <p:nvPr/>
              </p:nvSpPr>
              <p:spPr bwMode="auto">
                <a:xfrm>
                  <a:off x="1791" y="3612"/>
                  <a:ext cx="226" cy="233"/>
                </a:xfrm>
                <a:prstGeom prst="rect">
                  <a:avLst/>
                </a:prstGeom>
                <a:grpFill/>
                <a:ln w="9525" algn="ctr">
                  <a:solidFill>
                    <a:schemeClr val="tx2"/>
                  </a:solidFill>
                  <a:miter lim="800000"/>
                  <a:headEnd/>
                  <a:tailEnd/>
                </a:ln>
              </p:spPr>
              <p:txBody>
                <a:bodyPr anchor="ctr" anchorCtr="1">
                  <a:spAutoFit/>
                </a:bodyPr>
                <a:lstStyle/>
                <a:p>
                  <a:pPr algn="ctr"/>
                  <a:r>
                    <a:rPr lang="de-DE"/>
                    <a:t>B</a:t>
                  </a:r>
                </a:p>
              </p:txBody>
            </p:sp>
            <p:sp>
              <p:nvSpPr>
                <p:cNvPr id="19482" name="Text Box 57"/>
                <p:cNvSpPr txBox="1">
                  <a:spLocks noChangeArrowheads="1"/>
                </p:cNvSpPr>
                <p:nvPr/>
              </p:nvSpPr>
              <p:spPr bwMode="auto">
                <a:xfrm>
                  <a:off x="2018" y="3612"/>
                  <a:ext cx="226" cy="233"/>
                </a:xfrm>
                <a:prstGeom prst="rect">
                  <a:avLst/>
                </a:prstGeom>
                <a:grpFill/>
                <a:ln w="9525" algn="ctr">
                  <a:solidFill>
                    <a:schemeClr val="tx2"/>
                  </a:solidFill>
                  <a:miter lim="800000"/>
                  <a:headEnd/>
                  <a:tailEnd/>
                </a:ln>
              </p:spPr>
              <p:txBody>
                <a:bodyPr anchor="ctr" anchorCtr="1">
                  <a:spAutoFit/>
                </a:bodyPr>
                <a:lstStyle/>
                <a:p>
                  <a:pPr algn="ctr"/>
                  <a:r>
                    <a:rPr lang="de-DE"/>
                    <a:t>C</a:t>
                  </a:r>
                </a:p>
              </p:txBody>
            </p:sp>
          </p:grpSp>
        </p:grpSp>
        <p:grpSp>
          <p:nvGrpSpPr>
            <p:cNvPr id="10" name="Gruppieren 45"/>
            <p:cNvGrpSpPr>
              <a:grpSpLocks/>
            </p:cNvGrpSpPr>
            <p:nvPr/>
          </p:nvGrpSpPr>
          <p:grpSpPr bwMode="auto">
            <a:xfrm>
              <a:off x="1240408" y="3606594"/>
              <a:ext cx="2489200" cy="833221"/>
              <a:chOff x="642910" y="3606594"/>
              <a:chExt cx="2489200" cy="833221"/>
            </a:xfrm>
            <a:grpFill/>
          </p:grpSpPr>
          <p:sp>
            <p:nvSpPr>
              <p:cNvPr id="19465" name="Rectangle 4"/>
              <p:cNvSpPr>
                <a:spLocks noChangeArrowheads="1"/>
              </p:cNvSpPr>
              <p:nvPr/>
            </p:nvSpPr>
            <p:spPr bwMode="auto">
              <a:xfrm>
                <a:off x="642910" y="3606594"/>
                <a:ext cx="1584325" cy="833221"/>
              </a:xfrm>
              <a:prstGeom prst="rect">
                <a:avLst/>
              </a:prstGeom>
              <a:grpFill/>
              <a:ln w="19050" algn="ctr">
                <a:solidFill>
                  <a:schemeClr val="tx2"/>
                </a:solidFill>
                <a:miter lim="800000"/>
                <a:headEnd/>
                <a:tailEnd/>
              </a:ln>
            </p:spPr>
            <p:txBody>
              <a:bodyPr wrap="none" anchor="ctr"/>
              <a:lstStyle/>
              <a:p>
                <a:pPr algn="ctr"/>
                <a:r>
                  <a:rPr lang="de-DE" dirty="0"/>
                  <a:t>Service </a:t>
                </a:r>
              </a:p>
              <a:p>
                <a:pPr algn="ctr"/>
                <a:r>
                  <a:rPr lang="de-DE" dirty="0"/>
                  <a:t>Consumer</a:t>
                </a:r>
              </a:p>
            </p:txBody>
          </p:sp>
          <p:grpSp>
            <p:nvGrpSpPr>
              <p:cNvPr id="11" name="Group 58"/>
              <p:cNvGrpSpPr>
                <a:grpSpLocks/>
              </p:cNvGrpSpPr>
              <p:nvPr/>
            </p:nvGrpSpPr>
            <p:grpSpPr bwMode="auto">
              <a:xfrm>
                <a:off x="2052610" y="3888609"/>
                <a:ext cx="1079500" cy="331864"/>
                <a:chOff x="1565" y="3612"/>
                <a:chExt cx="680" cy="233"/>
              </a:xfrm>
              <a:grpFill/>
            </p:grpSpPr>
            <p:grpSp>
              <p:nvGrpSpPr>
                <p:cNvPr id="12" name="Group 59"/>
                <p:cNvGrpSpPr>
                  <a:grpSpLocks/>
                </p:cNvGrpSpPr>
                <p:nvPr/>
              </p:nvGrpSpPr>
              <p:grpSpPr bwMode="auto">
                <a:xfrm>
                  <a:off x="1565" y="3612"/>
                  <a:ext cx="680" cy="227"/>
                  <a:chOff x="2018" y="3748"/>
                  <a:chExt cx="680" cy="227"/>
                </a:xfrm>
                <a:grpFill/>
              </p:grpSpPr>
              <p:sp>
                <p:nvSpPr>
                  <p:cNvPr id="19471" name="Rectangle 60"/>
                  <p:cNvSpPr>
                    <a:spLocks noChangeArrowheads="1"/>
                  </p:cNvSpPr>
                  <p:nvPr/>
                </p:nvSpPr>
                <p:spPr bwMode="auto">
                  <a:xfrm>
                    <a:off x="2018" y="3748"/>
                    <a:ext cx="680" cy="227"/>
                  </a:xfrm>
                  <a:prstGeom prst="rect">
                    <a:avLst/>
                  </a:prstGeom>
                  <a:grpFill/>
                  <a:ln w="9525" algn="ctr">
                    <a:solidFill>
                      <a:schemeClr val="tx2"/>
                    </a:solidFill>
                    <a:miter lim="800000"/>
                    <a:headEnd/>
                    <a:tailEnd/>
                  </a:ln>
                </p:spPr>
                <p:txBody>
                  <a:bodyPr wrap="none" anchor="ctr"/>
                  <a:lstStyle/>
                  <a:p>
                    <a:pPr algn="ctr"/>
                    <a:endParaRPr lang="de-DE"/>
                  </a:p>
                </p:txBody>
              </p:sp>
              <p:sp>
                <p:nvSpPr>
                  <p:cNvPr id="19472" name="Line 61"/>
                  <p:cNvSpPr>
                    <a:spLocks noChangeShapeType="1"/>
                  </p:cNvSpPr>
                  <p:nvPr/>
                </p:nvSpPr>
                <p:spPr bwMode="auto">
                  <a:xfrm>
                    <a:off x="2245" y="3748"/>
                    <a:ext cx="0" cy="226"/>
                  </a:xfrm>
                  <a:prstGeom prst="line">
                    <a:avLst/>
                  </a:prstGeom>
                  <a:grpFill/>
                  <a:ln w="9525">
                    <a:solidFill>
                      <a:schemeClr val="tx2"/>
                    </a:solidFill>
                    <a:round/>
                    <a:headEnd/>
                    <a:tailEnd/>
                  </a:ln>
                </p:spPr>
                <p:txBody>
                  <a:bodyPr wrap="none" anchor="ctr"/>
                  <a:lstStyle/>
                  <a:p>
                    <a:endParaRPr lang="de-DE"/>
                  </a:p>
                </p:txBody>
              </p:sp>
              <p:sp>
                <p:nvSpPr>
                  <p:cNvPr id="19473" name="Line 62"/>
                  <p:cNvSpPr>
                    <a:spLocks noChangeShapeType="1"/>
                  </p:cNvSpPr>
                  <p:nvPr/>
                </p:nvSpPr>
                <p:spPr bwMode="auto">
                  <a:xfrm>
                    <a:off x="2472" y="3748"/>
                    <a:ext cx="0" cy="226"/>
                  </a:xfrm>
                  <a:prstGeom prst="line">
                    <a:avLst/>
                  </a:prstGeom>
                  <a:grpFill/>
                  <a:ln w="9525">
                    <a:solidFill>
                      <a:schemeClr val="tx2"/>
                    </a:solidFill>
                    <a:round/>
                    <a:headEnd/>
                    <a:tailEnd/>
                  </a:ln>
                </p:spPr>
                <p:txBody>
                  <a:bodyPr wrap="none" anchor="ctr"/>
                  <a:lstStyle/>
                  <a:p>
                    <a:endParaRPr lang="de-DE"/>
                  </a:p>
                </p:txBody>
              </p:sp>
            </p:grpSp>
            <p:sp>
              <p:nvSpPr>
                <p:cNvPr id="19468" name="Text Box 63"/>
                <p:cNvSpPr txBox="1">
                  <a:spLocks noChangeArrowheads="1"/>
                </p:cNvSpPr>
                <p:nvPr/>
              </p:nvSpPr>
              <p:spPr bwMode="auto">
                <a:xfrm>
                  <a:off x="1565" y="3612"/>
                  <a:ext cx="226" cy="233"/>
                </a:xfrm>
                <a:prstGeom prst="rect">
                  <a:avLst/>
                </a:prstGeom>
                <a:grpFill/>
                <a:ln w="9525" algn="ctr">
                  <a:solidFill>
                    <a:schemeClr val="tx2"/>
                  </a:solidFill>
                  <a:miter lim="800000"/>
                  <a:headEnd/>
                  <a:tailEnd/>
                </a:ln>
              </p:spPr>
              <p:txBody>
                <a:bodyPr anchor="ctr" anchorCtr="1">
                  <a:spAutoFit/>
                </a:bodyPr>
                <a:lstStyle/>
                <a:p>
                  <a:pPr algn="ctr"/>
                  <a:r>
                    <a:rPr lang="de-DE"/>
                    <a:t>C</a:t>
                  </a:r>
                </a:p>
              </p:txBody>
            </p:sp>
            <p:sp>
              <p:nvSpPr>
                <p:cNvPr id="19469" name="Text Box 64"/>
                <p:cNvSpPr txBox="1">
                  <a:spLocks noChangeArrowheads="1"/>
                </p:cNvSpPr>
                <p:nvPr/>
              </p:nvSpPr>
              <p:spPr bwMode="auto">
                <a:xfrm>
                  <a:off x="1791" y="3612"/>
                  <a:ext cx="226" cy="233"/>
                </a:xfrm>
                <a:prstGeom prst="rect">
                  <a:avLst/>
                </a:prstGeom>
                <a:grpFill/>
                <a:ln w="9525" algn="ctr">
                  <a:solidFill>
                    <a:schemeClr val="tx2"/>
                  </a:solidFill>
                  <a:miter lim="800000"/>
                  <a:headEnd/>
                  <a:tailEnd/>
                </a:ln>
              </p:spPr>
              <p:txBody>
                <a:bodyPr anchor="ctr" anchorCtr="1">
                  <a:spAutoFit/>
                </a:bodyPr>
                <a:lstStyle/>
                <a:p>
                  <a:pPr algn="ctr"/>
                  <a:r>
                    <a:rPr lang="de-DE"/>
                    <a:t>B</a:t>
                  </a:r>
                </a:p>
              </p:txBody>
            </p:sp>
            <p:sp>
              <p:nvSpPr>
                <p:cNvPr id="19470" name="Text Box 65"/>
                <p:cNvSpPr txBox="1">
                  <a:spLocks noChangeArrowheads="1"/>
                </p:cNvSpPr>
                <p:nvPr/>
              </p:nvSpPr>
              <p:spPr bwMode="auto">
                <a:xfrm>
                  <a:off x="2018" y="3612"/>
                  <a:ext cx="226" cy="233"/>
                </a:xfrm>
                <a:prstGeom prst="rect">
                  <a:avLst/>
                </a:prstGeom>
                <a:grpFill/>
                <a:ln w="9525" algn="ctr">
                  <a:solidFill>
                    <a:schemeClr val="tx2"/>
                  </a:solidFill>
                  <a:miter lim="800000"/>
                  <a:headEnd/>
                  <a:tailEnd/>
                </a:ln>
              </p:spPr>
              <p:txBody>
                <a:bodyPr anchor="ctr" anchorCtr="1">
                  <a:spAutoFit/>
                </a:bodyPr>
                <a:lstStyle/>
                <a:p>
                  <a:pPr algn="ctr"/>
                  <a:r>
                    <a:rPr lang="de-DE"/>
                    <a:t>A</a:t>
                  </a:r>
                </a:p>
              </p:txBody>
            </p:sp>
          </p:grpSp>
        </p:gr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42875"/>
            <a:ext cx="9144000" cy="1143000"/>
          </a:xfrm>
        </p:spPr>
        <p:txBody>
          <a:bodyPr/>
          <a:lstStyle/>
          <a:p>
            <a:r>
              <a:rPr lang="de-DE" smtClean="0"/>
              <a:t>Windows </a:t>
            </a:r>
            <a:r>
              <a:rPr lang="de-DE" sz="4000" smtClean="0"/>
              <a:t>Communication Foundation</a:t>
            </a:r>
            <a:br>
              <a:rPr lang="de-DE" sz="4000" smtClean="0"/>
            </a:br>
            <a:r>
              <a:rPr lang="de-DE" sz="4000" smtClean="0"/>
              <a:t>Bindings</a:t>
            </a:r>
          </a:p>
        </p:txBody>
      </p:sp>
      <p:sp>
        <p:nvSpPr>
          <p:cNvPr id="20483" name="Rectangle 3"/>
          <p:cNvSpPr>
            <a:spLocks noGrp="1" noChangeArrowheads="1"/>
          </p:cNvSpPr>
          <p:nvPr>
            <p:ph type="body" idx="1"/>
          </p:nvPr>
        </p:nvSpPr>
        <p:spPr>
          <a:xfrm>
            <a:off x="3810000" y="2057400"/>
            <a:ext cx="4976812" cy="2880789"/>
          </a:xfrm>
        </p:spPr>
        <p:txBody>
          <a:bodyPr/>
          <a:lstStyle/>
          <a:p>
            <a:pPr>
              <a:lnSpc>
                <a:spcPct val="80000"/>
              </a:lnSpc>
            </a:pPr>
            <a:r>
              <a:rPr lang="en-US" sz="2000" b="1" dirty="0" smtClean="0">
                <a:latin typeface="Arial" pitchFamily="34" charset="0"/>
                <a:cs typeface="Arial" pitchFamily="34" charset="0"/>
              </a:rPr>
              <a:t>Binding:</a:t>
            </a:r>
          </a:p>
          <a:p>
            <a:pPr>
              <a:lnSpc>
                <a:spcPct val="80000"/>
              </a:lnSpc>
            </a:pPr>
            <a:endParaRPr lang="en-US" sz="2000" dirty="0" smtClean="0">
              <a:latin typeface="Arial" pitchFamily="34" charset="0"/>
              <a:cs typeface="Arial" pitchFamily="34" charset="0"/>
            </a:endParaRPr>
          </a:p>
          <a:p>
            <a:pPr lvl="1">
              <a:lnSpc>
                <a:spcPct val="80000"/>
              </a:lnSpc>
            </a:pPr>
            <a:r>
              <a:rPr lang="en-US" sz="1800" dirty="0" smtClean="0">
                <a:latin typeface="Arial" pitchFamily="34" charset="0"/>
                <a:cs typeface="Arial" pitchFamily="34" charset="0"/>
              </a:rPr>
              <a:t>Defines the communication properties (Security, data format, </a:t>
            </a:r>
            <a:r>
              <a:rPr lang="en-US" sz="1800" dirty="0" err="1" smtClean="0">
                <a:latin typeface="Arial" pitchFamily="34" charset="0"/>
                <a:cs typeface="Arial" pitchFamily="34" charset="0"/>
              </a:rPr>
              <a:t>tranport</a:t>
            </a:r>
            <a:r>
              <a:rPr lang="en-US" sz="1800" dirty="0" smtClean="0">
                <a:latin typeface="Arial" pitchFamily="34" charset="0"/>
                <a:cs typeface="Arial" pitchFamily="34" charset="0"/>
              </a:rPr>
              <a:t> protocol) of the communication</a:t>
            </a:r>
          </a:p>
          <a:p>
            <a:pPr lvl="1">
              <a:lnSpc>
                <a:spcPct val="80000"/>
              </a:lnSpc>
            </a:pPr>
            <a:endParaRPr lang="en-US" sz="1800" dirty="0" smtClean="0">
              <a:latin typeface="Arial" pitchFamily="34" charset="0"/>
              <a:cs typeface="Arial" pitchFamily="34" charset="0"/>
            </a:endParaRPr>
          </a:p>
          <a:p>
            <a:pPr lvl="1">
              <a:lnSpc>
                <a:spcPct val="80000"/>
              </a:lnSpc>
            </a:pPr>
            <a:r>
              <a:rPr lang="en-US" sz="1800" dirty="0" smtClean="0">
                <a:latin typeface="Arial" pitchFamily="34" charset="0"/>
                <a:cs typeface="Arial" pitchFamily="34" charset="0"/>
              </a:rPr>
              <a:t>Bindings can be defined by configuration or in the code</a:t>
            </a:r>
          </a:p>
          <a:p>
            <a:pPr lvl="1">
              <a:lnSpc>
                <a:spcPct val="80000"/>
              </a:lnSpc>
            </a:pPr>
            <a:endParaRPr lang="en-US" sz="1800" dirty="0" smtClean="0">
              <a:latin typeface="Arial" pitchFamily="34" charset="0"/>
              <a:cs typeface="Arial" pitchFamily="34" charset="0"/>
            </a:endParaRPr>
          </a:p>
          <a:p>
            <a:pPr lvl="1">
              <a:lnSpc>
                <a:spcPct val="80000"/>
              </a:lnSpc>
            </a:pPr>
            <a:r>
              <a:rPr lang="en-US" sz="1800" dirty="0" smtClean="0">
                <a:latin typeface="Arial" pitchFamily="34" charset="0"/>
                <a:cs typeface="Arial" pitchFamily="34" charset="0"/>
              </a:rPr>
              <a:t>10 standard bindings available</a:t>
            </a:r>
          </a:p>
          <a:p>
            <a:pPr lvl="1">
              <a:lnSpc>
                <a:spcPct val="80000"/>
              </a:lnSpc>
            </a:pPr>
            <a:endParaRPr lang="en-US" sz="1800" dirty="0" smtClean="0">
              <a:latin typeface="Arial" pitchFamily="34" charset="0"/>
              <a:cs typeface="Arial" pitchFamily="34" charset="0"/>
            </a:endParaRPr>
          </a:p>
        </p:txBody>
      </p:sp>
      <p:grpSp>
        <p:nvGrpSpPr>
          <p:cNvPr id="2" name="Gruppieren 50"/>
          <p:cNvGrpSpPr>
            <a:grpSpLocks/>
          </p:cNvGrpSpPr>
          <p:nvPr/>
        </p:nvGrpSpPr>
        <p:grpSpPr bwMode="auto">
          <a:xfrm>
            <a:off x="142874" y="1905000"/>
            <a:ext cx="4124325" cy="3429000"/>
            <a:chOff x="357158" y="3357562"/>
            <a:chExt cx="3839035" cy="2330585"/>
          </a:xfrm>
          <a:solidFill>
            <a:schemeClr val="bg2">
              <a:lumMod val="75000"/>
            </a:schemeClr>
          </a:solidFill>
        </p:grpSpPr>
        <p:grpSp>
          <p:nvGrpSpPr>
            <p:cNvPr id="3" name="Group 10"/>
            <p:cNvGrpSpPr>
              <a:grpSpLocks/>
            </p:cNvGrpSpPr>
            <p:nvPr/>
          </p:nvGrpSpPr>
          <p:grpSpPr bwMode="auto">
            <a:xfrm>
              <a:off x="357158" y="3357562"/>
              <a:ext cx="2857347" cy="2330585"/>
              <a:chOff x="1066" y="1094"/>
              <a:chExt cx="3103" cy="2628"/>
            </a:xfrm>
            <a:grpFill/>
          </p:grpSpPr>
          <p:sp>
            <p:nvSpPr>
              <p:cNvPr id="41" name="Rectangle 3"/>
              <p:cNvSpPr>
                <a:spLocks noChangeArrowheads="1"/>
              </p:cNvSpPr>
              <p:nvPr/>
            </p:nvSpPr>
            <p:spPr bwMode="auto">
              <a:xfrm>
                <a:off x="1066" y="3186"/>
                <a:ext cx="3105" cy="536"/>
              </a:xfrm>
              <a:prstGeom prst="rect">
                <a:avLst/>
              </a:prstGeom>
              <a:grpFill/>
              <a:ln w="19050" algn="ctr">
                <a:solidFill>
                  <a:schemeClr val="accent3">
                    <a:lumMod val="25000"/>
                  </a:schemeClr>
                </a:solidFill>
                <a:miter lim="800000"/>
                <a:headEnd/>
                <a:tailEnd/>
              </a:ln>
              <a:effectLst/>
            </p:spPr>
            <p:txBody>
              <a:bodyPr wrap="none" anchor="ctr"/>
              <a:lstStyle/>
              <a:p>
                <a:pPr algn="ctr" eaLnBrk="0" hangingPunct="0">
                  <a:lnSpc>
                    <a:spcPct val="85000"/>
                  </a:lnSpc>
                  <a:spcBef>
                    <a:spcPct val="20000"/>
                  </a:spcBef>
                  <a:defRPr/>
                </a:pPr>
                <a:r>
                  <a:rPr lang="en-US" sz="1600" b="0" dirty="0">
                    <a:latin typeface="Franklin Gothic Medium" pitchFamily="34" charset="0"/>
                    <a:cs typeface="+mn-cs"/>
                  </a:rPr>
                  <a:t>Transport </a:t>
                </a:r>
              </a:p>
              <a:p>
                <a:pPr algn="ctr" eaLnBrk="0" hangingPunct="0">
                  <a:lnSpc>
                    <a:spcPct val="85000"/>
                  </a:lnSpc>
                  <a:spcBef>
                    <a:spcPct val="20000"/>
                  </a:spcBef>
                  <a:defRPr/>
                </a:pPr>
                <a:r>
                  <a:rPr lang="en-US" sz="1600" b="0" i="1" dirty="0">
                    <a:latin typeface="Franklin Gothic Medium" pitchFamily="34" charset="0"/>
                    <a:cs typeface="+mn-cs"/>
                  </a:rPr>
                  <a:t>(Http, </a:t>
                </a:r>
                <a:r>
                  <a:rPr lang="en-US" sz="1600" b="0" i="1" dirty="0" err="1">
                    <a:latin typeface="Franklin Gothic Medium" pitchFamily="34" charset="0"/>
                    <a:cs typeface="+mn-cs"/>
                  </a:rPr>
                  <a:t>Tcp</a:t>
                </a:r>
                <a:r>
                  <a:rPr lang="en-US" sz="1600" b="0" i="1" dirty="0">
                    <a:latin typeface="Franklin Gothic Medium" pitchFamily="34" charset="0"/>
                    <a:cs typeface="+mn-cs"/>
                  </a:rPr>
                  <a:t>, Named Pipe, Queued)</a:t>
                </a:r>
              </a:p>
            </p:txBody>
          </p:sp>
          <p:sp>
            <p:nvSpPr>
              <p:cNvPr id="42" name="Rectangle 4"/>
              <p:cNvSpPr>
                <a:spLocks noChangeArrowheads="1"/>
              </p:cNvSpPr>
              <p:nvPr/>
            </p:nvSpPr>
            <p:spPr bwMode="auto">
              <a:xfrm>
                <a:off x="1066" y="2672"/>
                <a:ext cx="3105" cy="536"/>
              </a:xfrm>
              <a:prstGeom prst="rect">
                <a:avLst/>
              </a:prstGeom>
              <a:grpFill/>
              <a:ln w="19050" algn="ctr">
                <a:solidFill>
                  <a:schemeClr val="accent3">
                    <a:lumMod val="25000"/>
                  </a:schemeClr>
                </a:solidFill>
                <a:miter lim="800000"/>
                <a:headEnd/>
                <a:tailEnd/>
              </a:ln>
              <a:effectLst/>
            </p:spPr>
            <p:txBody>
              <a:bodyPr wrap="none" anchor="ctr"/>
              <a:lstStyle/>
              <a:p>
                <a:pPr algn="ctr" eaLnBrk="0" hangingPunct="0">
                  <a:lnSpc>
                    <a:spcPct val="85000"/>
                  </a:lnSpc>
                  <a:spcBef>
                    <a:spcPct val="20000"/>
                  </a:spcBef>
                  <a:defRPr/>
                </a:pPr>
                <a:r>
                  <a:rPr lang="en-US" sz="1600" b="0" dirty="0">
                    <a:latin typeface="Franklin Gothic Medium" pitchFamily="34" charset="0"/>
                    <a:cs typeface="+mn-cs"/>
                  </a:rPr>
                  <a:t>Encoder</a:t>
                </a:r>
              </a:p>
              <a:p>
                <a:pPr algn="ctr" eaLnBrk="0" hangingPunct="0">
                  <a:lnSpc>
                    <a:spcPct val="85000"/>
                  </a:lnSpc>
                  <a:spcBef>
                    <a:spcPct val="20000"/>
                  </a:spcBef>
                  <a:defRPr/>
                </a:pPr>
                <a:r>
                  <a:rPr lang="en-US" sz="1600" b="0" i="1" dirty="0">
                    <a:latin typeface="Franklin Gothic Medium" pitchFamily="34" charset="0"/>
                    <a:cs typeface="+mn-cs"/>
                  </a:rPr>
                  <a:t>(Text/XML, MTOM, Binary)</a:t>
                </a:r>
              </a:p>
            </p:txBody>
          </p:sp>
          <p:sp>
            <p:nvSpPr>
              <p:cNvPr id="43" name="Rectangle 5"/>
              <p:cNvSpPr>
                <a:spLocks noChangeArrowheads="1"/>
              </p:cNvSpPr>
              <p:nvPr/>
            </p:nvSpPr>
            <p:spPr bwMode="auto">
              <a:xfrm>
                <a:off x="1066" y="2160"/>
                <a:ext cx="3105" cy="536"/>
              </a:xfrm>
              <a:prstGeom prst="rect">
                <a:avLst/>
              </a:prstGeom>
              <a:grpFill/>
              <a:ln w="19050" algn="ctr">
                <a:solidFill>
                  <a:schemeClr val="accent3">
                    <a:lumMod val="25000"/>
                  </a:schemeClr>
                </a:solidFill>
                <a:miter lim="800000"/>
                <a:headEnd/>
                <a:tailEnd/>
              </a:ln>
              <a:effectLst/>
            </p:spPr>
            <p:txBody>
              <a:bodyPr wrap="none" anchor="ctr"/>
              <a:lstStyle/>
              <a:p>
                <a:pPr algn="ctr" eaLnBrk="0" hangingPunct="0">
                  <a:lnSpc>
                    <a:spcPct val="85000"/>
                  </a:lnSpc>
                  <a:spcBef>
                    <a:spcPct val="20000"/>
                  </a:spcBef>
                  <a:defRPr/>
                </a:pPr>
                <a:r>
                  <a:rPr lang="en-US" sz="1600" b="0" dirty="0">
                    <a:latin typeface="Franklin Gothic Medium" pitchFamily="34" charset="0"/>
                    <a:cs typeface="+mn-cs"/>
                  </a:rPr>
                  <a:t>Security Protocol</a:t>
                </a:r>
              </a:p>
              <a:p>
                <a:pPr algn="ctr" eaLnBrk="0" hangingPunct="0">
                  <a:lnSpc>
                    <a:spcPct val="85000"/>
                  </a:lnSpc>
                  <a:spcBef>
                    <a:spcPct val="20000"/>
                  </a:spcBef>
                  <a:defRPr/>
                </a:pPr>
                <a:r>
                  <a:rPr lang="en-US" sz="1600" b="0" i="1" dirty="0">
                    <a:latin typeface="Franklin Gothic Medium" pitchFamily="34" charset="0"/>
                    <a:cs typeface="+mn-cs"/>
                  </a:rPr>
                  <a:t>(WS-Security and related)</a:t>
                </a:r>
              </a:p>
            </p:txBody>
          </p:sp>
          <p:sp>
            <p:nvSpPr>
              <p:cNvPr id="44" name="Rectangle 6"/>
              <p:cNvSpPr>
                <a:spLocks noChangeArrowheads="1"/>
              </p:cNvSpPr>
              <p:nvPr/>
            </p:nvSpPr>
            <p:spPr bwMode="auto">
              <a:xfrm>
                <a:off x="1066" y="1621"/>
                <a:ext cx="3105" cy="537"/>
              </a:xfrm>
              <a:prstGeom prst="rect">
                <a:avLst/>
              </a:prstGeom>
              <a:grpFill/>
              <a:ln w="19050" algn="ctr">
                <a:solidFill>
                  <a:schemeClr val="accent3">
                    <a:lumMod val="25000"/>
                  </a:schemeClr>
                </a:solidFill>
                <a:miter lim="800000"/>
                <a:headEnd/>
                <a:tailEnd/>
              </a:ln>
              <a:effectLst/>
            </p:spPr>
            <p:txBody>
              <a:bodyPr wrap="none" anchor="ctr"/>
              <a:lstStyle/>
              <a:p>
                <a:pPr algn="ctr" eaLnBrk="0" hangingPunct="0">
                  <a:lnSpc>
                    <a:spcPct val="85000"/>
                  </a:lnSpc>
                  <a:spcBef>
                    <a:spcPct val="20000"/>
                  </a:spcBef>
                  <a:defRPr/>
                </a:pPr>
                <a:r>
                  <a:rPr lang="en-US" sz="1600" b="0" dirty="0">
                    <a:latin typeface="Franklin Gothic Medium" pitchFamily="34" charset="0"/>
                    <a:cs typeface="+mn-cs"/>
                  </a:rPr>
                  <a:t>Reliability Protocol</a:t>
                </a:r>
              </a:p>
              <a:p>
                <a:pPr algn="ctr" eaLnBrk="0" hangingPunct="0">
                  <a:lnSpc>
                    <a:spcPct val="85000"/>
                  </a:lnSpc>
                  <a:spcBef>
                    <a:spcPct val="20000"/>
                  </a:spcBef>
                  <a:defRPr/>
                </a:pPr>
                <a:r>
                  <a:rPr lang="en-US" sz="1600" b="0" i="1" dirty="0">
                    <a:latin typeface="Franklin Gothic Medium" pitchFamily="34" charset="0"/>
                    <a:cs typeface="+mn-cs"/>
                  </a:rPr>
                  <a:t>(WS-</a:t>
                </a:r>
                <a:r>
                  <a:rPr lang="en-US" sz="1600" b="0" i="1" dirty="0" err="1">
                    <a:latin typeface="Franklin Gothic Medium" pitchFamily="34" charset="0"/>
                    <a:cs typeface="+mn-cs"/>
                  </a:rPr>
                  <a:t>ReliableMessaging</a:t>
                </a:r>
                <a:r>
                  <a:rPr lang="en-US" sz="1600" b="0" i="1" dirty="0">
                    <a:latin typeface="Franklin Gothic Medium" pitchFamily="34" charset="0"/>
                    <a:cs typeface="+mn-cs"/>
                  </a:rPr>
                  <a:t>)</a:t>
                </a:r>
              </a:p>
            </p:txBody>
          </p:sp>
          <p:sp>
            <p:nvSpPr>
              <p:cNvPr id="45" name="Rectangle 7"/>
              <p:cNvSpPr>
                <a:spLocks noChangeArrowheads="1"/>
              </p:cNvSpPr>
              <p:nvPr/>
            </p:nvSpPr>
            <p:spPr bwMode="auto">
              <a:xfrm>
                <a:off x="1066" y="1094"/>
                <a:ext cx="3105" cy="536"/>
              </a:xfrm>
              <a:prstGeom prst="rect">
                <a:avLst/>
              </a:prstGeom>
              <a:grpFill/>
              <a:ln w="19050" algn="ctr">
                <a:solidFill>
                  <a:schemeClr val="accent3">
                    <a:lumMod val="25000"/>
                  </a:schemeClr>
                </a:solidFill>
                <a:miter lim="800000"/>
                <a:headEnd/>
                <a:tailEnd/>
              </a:ln>
              <a:effectLst/>
            </p:spPr>
            <p:txBody>
              <a:bodyPr wrap="none" anchor="ctr"/>
              <a:lstStyle/>
              <a:p>
                <a:pPr algn="ctr" eaLnBrk="0" hangingPunct="0">
                  <a:lnSpc>
                    <a:spcPct val="85000"/>
                  </a:lnSpc>
                  <a:spcBef>
                    <a:spcPct val="20000"/>
                  </a:spcBef>
                  <a:defRPr/>
                </a:pPr>
                <a:r>
                  <a:rPr lang="en-US" sz="1600" b="0" dirty="0">
                    <a:latin typeface="Franklin Gothic Medium" pitchFamily="34" charset="0"/>
                    <a:cs typeface="+mn-cs"/>
                  </a:rPr>
                  <a:t>Flow Protocol </a:t>
                </a:r>
              </a:p>
              <a:p>
                <a:pPr algn="ctr" eaLnBrk="0" hangingPunct="0">
                  <a:lnSpc>
                    <a:spcPct val="85000"/>
                  </a:lnSpc>
                  <a:spcBef>
                    <a:spcPct val="20000"/>
                  </a:spcBef>
                  <a:defRPr/>
                </a:pPr>
                <a:r>
                  <a:rPr lang="en-US" sz="1600" b="0" i="1" dirty="0">
                    <a:latin typeface="Franklin Gothic Medium" pitchFamily="34" charset="0"/>
                    <a:cs typeface="+mn-cs"/>
                  </a:rPr>
                  <a:t>(e.g. WS-</a:t>
                </a:r>
                <a:r>
                  <a:rPr lang="en-US" sz="1600" b="0" i="1" dirty="0" err="1">
                    <a:latin typeface="Franklin Gothic Medium" pitchFamily="34" charset="0"/>
                    <a:cs typeface="+mn-cs"/>
                  </a:rPr>
                  <a:t>AtomicTransaction</a:t>
                </a:r>
                <a:r>
                  <a:rPr lang="en-US" sz="1600" b="0" i="1" dirty="0">
                    <a:latin typeface="Franklin Gothic Medium" pitchFamily="34" charset="0"/>
                    <a:cs typeface="+mn-cs"/>
                  </a:rPr>
                  <a:t>)</a:t>
                </a:r>
              </a:p>
            </p:txBody>
          </p:sp>
        </p:grpSp>
        <p:sp>
          <p:nvSpPr>
            <p:cNvPr id="20486" name="Geschweifte Klammer rechts 48"/>
            <p:cNvSpPr>
              <a:spLocks/>
            </p:cNvSpPr>
            <p:nvPr/>
          </p:nvSpPr>
          <p:spPr bwMode="auto">
            <a:xfrm>
              <a:off x="3286116" y="3357562"/>
              <a:ext cx="500029" cy="2285759"/>
            </a:xfrm>
            <a:prstGeom prst="rightBrace">
              <a:avLst>
                <a:gd name="adj1" fmla="val 0"/>
                <a:gd name="adj2" fmla="val 48278"/>
              </a:avLst>
            </a:prstGeom>
            <a:noFill/>
            <a:ln w="12700" algn="ctr">
              <a:solidFill>
                <a:schemeClr val="accent3">
                  <a:lumMod val="25000"/>
                </a:schemeClr>
              </a:solidFill>
              <a:round/>
              <a:headEnd/>
              <a:tailEnd/>
            </a:ln>
          </p:spPr>
          <p:txBody>
            <a:bodyPr wrap="none" anchor="ctr"/>
            <a:lstStyle/>
            <a:p>
              <a:pPr algn="ctr"/>
              <a:endParaRPr lang="de-DE"/>
            </a:p>
          </p:txBody>
        </p:sp>
        <p:sp>
          <p:nvSpPr>
            <p:cNvPr id="20487" name="Textfeld 49"/>
            <p:cNvSpPr txBox="1">
              <a:spLocks noChangeArrowheads="1"/>
            </p:cNvSpPr>
            <p:nvPr/>
          </p:nvSpPr>
          <p:spPr bwMode="auto">
            <a:xfrm rot="5400000">
              <a:off x="3623316" y="4293281"/>
              <a:ext cx="807161" cy="338593"/>
            </a:xfrm>
            <a:prstGeom prst="rect">
              <a:avLst/>
            </a:prstGeom>
            <a:noFill/>
            <a:ln w="9525">
              <a:noFill/>
              <a:miter lim="800000"/>
              <a:headEnd/>
              <a:tailEnd/>
            </a:ln>
          </p:spPr>
          <p:txBody>
            <a:bodyPr wrap="none">
              <a:spAutoFit/>
            </a:bodyPr>
            <a:lstStyle/>
            <a:p>
              <a:pPr algn="ctr"/>
              <a:r>
                <a:rPr lang="de-DE" sz="1600" dirty="0"/>
                <a:t>Binding</a:t>
              </a: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4" name="Rectangle 48"/>
          <p:cNvSpPr>
            <a:spLocks noGrp="1" noChangeArrowheads="1"/>
          </p:cNvSpPr>
          <p:nvPr>
            <p:ph type="title"/>
          </p:nvPr>
        </p:nvSpPr>
        <p:spPr>
          <a:xfrm>
            <a:off x="0" y="228600"/>
            <a:ext cx="9144000" cy="553998"/>
          </a:xfrm>
        </p:spPr>
        <p:txBody>
          <a:bodyPr/>
          <a:lstStyle/>
          <a:p>
            <a:pPr algn="ctr" eaLnBrk="1" hangingPunct="1">
              <a:defRPr/>
            </a:pPr>
            <a:r>
              <a:rPr sz="4000" smtClean="0">
                <a:latin typeface="+mn-lt"/>
              </a:rPr>
              <a:t>WCF Communication architecture</a:t>
            </a:r>
          </a:p>
        </p:txBody>
      </p:sp>
      <p:grpSp>
        <p:nvGrpSpPr>
          <p:cNvPr id="2" name="Gruppieren 40"/>
          <p:cNvGrpSpPr/>
          <p:nvPr/>
        </p:nvGrpSpPr>
        <p:grpSpPr>
          <a:xfrm>
            <a:off x="516764" y="1219200"/>
            <a:ext cx="8398635" cy="5378920"/>
            <a:chOff x="834390" y="1744980"/>
            <a:chExt cx="8161020" cy="4930140"/>
          </a:xfrm>
        </p:grpSpPr>
        <p:cxnSp>
          <p:nvCxnSpPr>
            <p:cNvPr id="183" name="Form 182"/>
            <p:cNvCxnSpPr>
              <a:stCxn id="147" idx="3"/>
              <a:endCxn id="179" idx="2"/>
            </p:cNvCxnSpPr>
            <p:nvPr/>
          </p:nvCxnSpPr>
          <p:spPr bwMode="auto">
            <a:xfrm flipV="1">
              <a:off x="7867650" y="2708910"/>
              <a:ext cx="710565" cy="3274715"/>
            </a:xfrm>
            <a:prstGeom prst="bentConnector2">
              <a:avLst/>
            </a:prstGeom>
            <a:solidFill>
              <a:schemeClr val="accent1"/>
            </a:solidFill>
            <a:ln w="28575" cap="flat" cmpd="sng" algn="ctr">
              <a:solidFill>
                <a:schemeClr val="tx1"/>
              </a:solidFill>
              <a:prstDash val="sysDash"/>
              <a:round/>
              <a:headEnd type="triangle" w="med" len="med"/>
              <a:tailEnd type="triangle" w="med" len="med"/>
            </a:ln>
            <a:effectLst/>
          </p:spPr>
        </p:cxnSp>
        <p:grpSp>
          <p:nvGrpSpPr>
            <p:cNvPr id="3" name="Gruppieren 162"/>
            <p:cNvGrpSpPr/>
            <p:nvPr/>
          </p:nvGrpSpPr>
          <p:grpSpPr>
            <a:xfrm>
              <a:off x="834390" y="1744980"/>
              <a:ext cx="7033260" cy="4930140"/>
              <a:chOff x="537210" y="1996440"/>
              <a:chExt cx="7033260" cy="4712970"/>
            </a:xfrm>
          </p:grpSpPr>
          <p:cxnSp>
            <p:nvCxnSpPr>
              <p:cNvPr id="152" name="Gerade Verbindung mit Pfeil 151"/>
              <p:cNvCxnSpPr>
                <a:stCxn id="147" idx="1"/>
                <a:endCxn id="126" idx="3"/>
              </p:cNvCxnSpPr>
              <p:nvPr/>
            </p:nvCxnSpPr>
            <p:spPr bwMode="auto">
              <a:xfrm rot="10800000">
                <a:off x="2926080" y="6048375"/>
                <a:ext cx="2255520" cy="1588"/>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grpSp>
            <p:nvGrpSpPr>
              <p:cNvPr id="4" name="Gruppieren 148"/>
              <p:cNvGrpSpPr/>
              <p:nvPr/>
            </p:nvGrpSpPr>
            <p:grpSpPr>
              <a:xfrm>
                <a:off x="537210" y="1996440"/>
                <a:ext cx="2388870" cy="4251960"/>
                <a:chOff x="845820" y="1996440"/>
                <a:chExt cx="2388870" cy="4251960"/>
              </a:xfrm>
            </p:grpSpPr>
            <p:cxnSp>
              <p:nvCxnSpPr>
                <p:cNvPr id="129" name="Gerade Verbindung mit Pfeil 128"/>
                <p:cNvCxnSpPr>
                  <a:stCxn id="118" idx="4"/>
                  <a:endCxn id="126" idx="0"/>
                </p:cNvCxnSpPr>
                <p:nvPr/>
              </p:nvCxnSpPr>
              <p:spPr bwMode="auto">
                <a:xfrm rot="5400000">
                  <a:off x="425768" y="4228148"/>
                  <a:ext cx="3234690" cy="5715"/>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sp>
              <p:nvSpPr>
                <p:cNvPr id="117" name="Abgerundetes Rechteck 116"/>
                <p:cNvSpPr/>
                <p:nvPr/>
              </p:nvSpPr>
              <p:spPr bwMode="auto">
                <a:xfrm>
                  <a:off x="845820" y="300990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Proxy</a:t>
                  </a:r>
                </a:p>
              </p:txBody>
            </p:sp>
            <p:sp>
              <p:nvSpPr>
                <p:cNvPr id="118" name="Ellipse 117"/>
                <p:cNvSpPr/>
                <p:nvPr/>
              </p:nvSpPr>
              <p:spPr bwMode="auto">
                <a:xfrm>
                  <a:off x="1291590" y="1996440"/>
                  <a:ext cx="1508760" cy="61722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solidFill>
                        <a:schemeClr val="tx1"/>
                      </a:solidFill>
                      <a:effectLst/>
                      <a:latin typeface="Arial" charset="0"/>
                    </a:rPr>
                    <a:t>Client</a:t>
                  </a:r>
                </a:p>
              </p:txBody>
            </p:sp>
            <p:sp>
              <p:nvSpPr>
                <p:cNvPr id="121" name="Abgerundetes Rechteck 120"/>
                <p:cNvSpPr/>
                <p:nvPr/>
              </p:nvSpPr>
              <p:spPr bwMode="auto">
                <a:xfrm>
                  <a:off x="845820" y="355092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Transaction </a:t>
                  </a:r>
                  <a:r>
                    <a:rPr kumimoji="0" lang="de-DE" sz="1600" b="0" i="0" u="none" strike="noStrike" cap="none" normalizeH="0" baseline="0" dirty="0" err="1" smtClean="0">
                      <a:solidFill>
                        <a:schemeClr val="tx1"/>
                      </a:solidFill>
                      <a:effectLst/>
                      <a:latin typeface="Arial" charset="0"/>
                    </a:rPr>
                    <a:t>protocol</a:t>
                  </a:r>
                  <a:endParaRPr kumimoji="0" lang="de-DE" sz="1600" b="0" i="0" u="none" strike="noStrike" cap="none" normalizeH="0" baseline="0" dirty="0" smtClean="0">
                    <a:solidFill>
                      <a:schemeClr val="tx1"/>
                    </a:solidFill>
                    <a:effectLst/>
                    <a:latin typeface="Arial" charset="0"/>
                  </a:endParaRPr>
                </a:p>
              </p:txBody>
            </p:sp>
            <p:sp>
              <p:nvSpPr>
                <p:cNvPr id="123" name="Abgerundetes Rechteck 122"/>
                <p:cNvSpPr/>
                <p:nvPr/>
              </p:nvSpPr>
              <p:spPr bwMode="auto">
                <a:xfrm>
                  <a:off x="845820" y="459486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Security </a:t>
                  </a:r>
                  <a:r>
                    <a:rPr kumimoji="0" lang="de-DE" sz="1600" b="0" i="0" u="none" strike="noStrike" cap="none" normalizeH="0" baseline="0" dirty="0" err="1" smtClean="0">
                      <a:solidFill>
                        <a:schemeClr val="tx1"/>
                      </a:solidFill>
                      <a:effectLst/>
                      <a:latin typeface="Arial" charset="0"/>
                    </a:rPr>
                    <a:t>protocol</a:t>
                  </a:r>
                  <a:endParaRPr kumimoji="0" lang="de-DE" sz="1600" b="0" i="0" u="none" strike="noStrike" cap="none" normalizeH="0" baseline="0" dirty="0" smtClean="0">
                    <a:solidFill>
                      <a:schemeClr val="tx1"/>
                    </a:solidFill>
                    <a:effectLst/>
                    <a:latin typeface="Arial" charset="0"/>
                  </a:endParaRPr>
                </a:p>
              </p:txBody>
            </p:sp>
            <p:sp>
              <p:nvSpPr>
                <p:cNvPr id="125" name="Abgerundetes Rechteck 124"/>
                <p:cNvSpPr/>
                <p:nvPr/>
              </p:nvSpPr>
              <p:spPr bwMode="auto">
                <a:xfrm>
                  <a:off x="845820" y="513588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Message Encoder</a:t>
                  </a:r>
                </a:p>
              </p:txBody>
            </p:sp>
            <p:sp>
              <p:nvSpPr>
                <p:cNvPr id="126" name="Abgerundetes Rechteck 125"/>
                <p:cNvSpPr/>
                <p:nvPr/>
              </p:nvSpPr>
              <p:spPr bwMode="auto">
                <a:xfrm>
                  <a:off x="845820" y="584835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Transport</a:t>
                  </a:r>
                </a:p>
              </p:txBody>
            </p:sp>
            <p:sp>
              <p:nvSpPr>
                <p:cNvPr id="127" name="Abgerundetes Rechteck 126"/>
                <p:cNvSpPr/>
                <p:nvPr/>
              </p:nvSpPr>
              <p:spPr bwMode="auto">
                <a:xfrm>
                  <a:off x="845820" y="4015740"/>
                  <a:ext cx="2388870" cy="52197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err="1" smtClean="0">
                      <a:solidFill>
                        <a:schemeClr val="tx1"/>
                      </a:solidFill>
                      <a:effectLst/>
                      <a:latin typeface="Arial" charset="0"/>
                    </a:rPr>
                    <a:t>Reliable</a:t>
                  </a:r>
                  <a:r>
                    <a:rPr kumimoji="0" lang="de-DE" sz="1600" b="0" i="0" u="none" strike="noStrike" cap="none" normalizeH="0" baseline="0" dirty="0" smtClean="0">
                      <a:solidFill>
                        <a:schemeClr val="tx1"/>
                      </a:solidFill>
                      <a:effectLst/>
                      <a:latin typeface="Arial" charset="0"/>
                    </a:rPr>
                    <a:t> Messaging </a:t>
                  </a:r>
                </a:p>
                <a:p>
                  <a:pPr marL="0" marR="0" indent="0" algn="ctr" defTabSz="914400" rtl="0" eaLnBrk="0" fontAlgn="base" latinLnBrk="0" hangingPunct="0">
                    <a:lnSpc>
                      <a:spcPct val="100000"/>
                    </a:lnSpc>
                    <a:spcBef>
                      <a:spcPct val="0"/>
                    </a:spcBef>
                    <a:spcAft>
                      <a:spcPct val="0"/>
                    </a:spcAft>
                    <a:buClrTx/>
                    <a:buSzTx/>
                    <a:buFontTx/>
                    <a:buNone/>
                    <a:tabLst/>
                  </a:pPr>
                  <a:r>
                    <a:rPr lang="de-DE" sz="1600" b="0" dirty="0" err="1" smtClean="0"/>
                    <a:t>Protocols</a:t>
                  </a:r>
                  <a:endParaRPr kumimoji="0" lang="de-DE" sz="1600" b="0" i="0" u="none" strike="noStrike" cap="none" normalizeH="0" baseline="0" dirty="0" smtClean="0">
                    <a:solidFill>
                      <a:schemeClr val="tx1"/>
                    </a:solidFill>
                    <a:effectLst/>
                    <a:latin typeface="Arial" charset="0"/>
                  </a:endParaRPr>
                </a:p>
              </p:txBody>
            </p:sp>
          </p:grpSp>
          <p:grpSp>
            <p:nvGrpSpPr>
              <p:cNvPr id="5" name="Gruppieren 149"/>
              <p:cNvGrpSpPr/>
              <p:nvPr/>
            </p:nvGrpSpPr>
            <p:grpSpPr>
              <a:xfrm>
                <a:off x="5181600" y="1996440"/>
                <a:ext cx="2388870" cy="4251960"/>
                <a:chOff x="5215890" y="1996440"/>
                <a:chExt cx="2388870" cy="4251960"/>
              </a:xfrm>
            </p:grpSpPr>
            <p:cxnSp>
              <p:nvCxnSpPr>
                <p:cNvPr id="141" name="Gerade Verbindung mit Pfeil 140"/>
                <p:cNvCxnSpPr>
                  <a:stCxn id="143" idx="4"/>
                  <a:endCxn id="147" idx="0"/>
                </p:cNvCxnSpPr>
                <p:nvPr/>
              </p:nvCxnSpPr>
              <p:spPr bwMode="auto">
                <a:xfrm rot="5400000">
                  <a:off x="4795838" y="4228148"/>
                  <a:ext cx="3234690" cy="5715"/>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sp>
              <p:nvSpPr>
                <p:cNvPr id="142" name="Abgerundetes Rechteck 141"/>
                <p:cNvSpPr/>
                <p:nvPr/>
              </p:nvSpPr>
              <p:spPr bwMode="auto">
                <a:xfrm>
                  <a:off x="5215890" y="300990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Dispatcher</a:t>
                  </a:r>
                </a:p>
              </p:txBody>
            </p:sp>
            <p:sp>
              <p:nvSpPr>
                <p:cNvPr id="143" name="Ellipse 142"/>
                <p:cNvSpPr/>
                <p:nvPr/>
              </p:nvSpPr>
              <p:spPr bwMode="auto">
                <a:xfrm>
                  <a:off x="5661660" y="1996440"/>
                  <a:ext cx="1508760" cy="61722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solidFill>
                        <a:schemeClr val="tx1"/>
                      </a:solidFill>
                      <a:effectLst/>
                      <a:latin typeface="Arial" charset="0"/>
                    </a:rPr>
                    <a:t>Service</a:t>
                  </a:r>
                </a:p>
              </p:txBody>
            </p:sp>
            <p:sp>
              <p:nvSpPr>
                <p:cNvPr id="144" name="Abgerundetes Rechteck 143"/>
                <p:cNvSpPr/>
                <p:nvPr/>
              </p:nvSpPr>
              <p:spPr bwMode="auto">
                <a:xfrm>
                  <a:off x="5215890" y="355092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14400" eaLnBrk="0" fontAlgn="base" hangingPunct="0">
                    <a:spcBef>
                      <a:spcPct val="0"/>
                    </a:spcBef>
                    <a:spcAft>
                      <a:spcPct val="0"/>
                    </a:spcAft>
                  </a:pPr>
                  <a:r>
                    <a:rPr lang="de-DE" sz="1600" dirty="0" smtClean="0">
                      <a:latin typeface="Arial" charset="0"/>
                    </a:rPr>
                    <a:t>Transaction </a:t>
                  </a:r>
                  <a:r>
                    <a:rPr lang="de-DE" sz="1600" dirty="0" err="1" smtClean="0">
                      <a:latin typeface="Arial" charset="0"/>
                    </a:rPr>
                    <a:t>protocol</a:t>
                  </a:r>
                  <a:endParaRPr lang="de-DE" sz="1600" dirty="0" smtClean="0">
                    <a:latin typeface="Arial" charset="0"/>
                  </a:endParaRPr>
                </a:p>
              </p:txBody>
            </p:sp>
            <p:sp>
              <p:nvSpPr>
                <p:cNvPr id="145" name="Abgerundetes Rechteck 144"/>
                <p:cNvSpPr/>
                <p:nvPr/>
              </p:nvSpPr>
              <p:spPr bwMode="auto">
                <a:xfrm>
                  <a:off x="5215890" y="459486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14400" eaLnBrk="0" fontAlgn="base" hangingPunct="0">
                    <a:spcBef>
                      <a:spcPct val="0"/>
                    </a:spcBef>
                    <a:spcAft>
                      <a:spcPct val="0"/>
                    </a:spcAft>
                  </a:pPr>
                  <a:r>
                    <a:rPr lang="de-DE" sz="1600" dirty="0" smtClean="0">
                      <a:latin typeface="Arial" charset="0"/>
                    </a:rPr>
                    <a:t>Security </a:t>
                  </a:r>
                  <a:r>
                    <a:rPr lang="de-DE" sz="1600" dirty="0" err="1" smtClean="0">
                      <a:latin typeface="Arial" charset="0"/>
                    </a:rPr>
                    <a:t>protocol</a:t>
                  </a:r>
                  <a:endParaRPr lang="de-DE" sz="1600" dirty="0" smtClean="0">
                    <a:latin typeface="Arial" charset="0"/>
                  </a:endParaRPr>
                </a:p>
              </p:txBody>
            </p:sp>
            <p:sp>
              <p:nvSpPr>
                <p:cNvPr id="146" name="Abgerundetes Rechteck 145"/>
                <p:cNvSpPr/>
                <p:nvPr/>
              </p:nvSpPr>
              <p:spPr bwMode="auto">
                <a:xfrm>
                  <a:off x="5215890" y="513588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Message Encoder</a:t>
                  </a:r>
                </a:p>
              </p:txBody>
            </p:sp>
            <p:sp>
              <p:nvSpPr>
                <p:cNvPr id="147" name="Abgerundetes Rechteck 146"/>
                <p:cNvSpPr/>
                <p:nvPr/>
              </p:nvSpPr>
              <p:spPr bwMode="auto">
                <a:xfrm>
                  <a:off x="5215890" y="5848350"/>
                  <a:ext cx="2388870" cy="40005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Transport</a:t>
                  </a:r>
                </a:p>
              </p:txBody>
            </p:sp>
            <p:sp>
              <p:nvSpPr>
                <p:cNvPr id="148" name="Abgerundetes Rechteck 147"/>
                <p:cNvSpPr/>
                <p:nvPr/>
              </p:nvSpPr>
              <p:spPr bwMode="auto">
                <a:xfrm>
                  <a:off x="5215890" y="4015740"/>
                  <a:ext cx="2388870" cy="52197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de-DE" sz="1600" dirty="0" err="1" smtClean="0">
                      <a:latin typeface="Arial" charset="0"/>
                    </a:rPr>
                    <a:t>Reliable</a:t>
                  </a:r>
                  <a:r>
                    <a:rPr lang="de-DE" sz="1600" dirty="0" smtClean="0">
                      <a:latin typeface="Arial" charset="0"/>
                    </a:rPr>
                    <a:t> Messaging </a:t>
                  </a:r>
                </a:p>
                <a:p>
                  <a:pPr algn="ctr" defTabSz="914400" eaLnBrk="0" fontAlgn="base" hangingPunct="0">
                    <a:spcBef>
                      <a:spcPct val="0"/>
                    </a:spcBef>
                    <a:spcAft>
                      <a:spcPct val="0"/>
                    </a:spcAft>
                  </a:pPr>
                  <a:r>
                    <a:rPr lang="de-DE" sz="1600" dirty="0" err="1" smtClean="0"/>
                    <a:t>Protocols</a:t>
                  </a:r>
                  <a:endParaRPr kumimoji="0" lang="de-DE" sz="1600" b="0" i="0" u="none" strike="noStrike" cap="none" normalizeH="0" baseline="0" dirty="0" smtClean="0">
                    <a:solidFill>
                      <a:schemeClr val="tx1"/>
                    </a:solidFill>
                    <a:effectLst/>
                    <a:latin typeface="Arial" charset="0"/>
                  </a:endParaRPr>
                </a:p>
              </p:txBody>
            </p:sp>
          </p:grpSp>
          <p:sp>
            <p:nvSpPr>
              <p:cNvPr id="151" name="Wolke 150"/>
              <p:cNvSpPr/>
              <p:nvPr/>
            </p:nvSpPr>
            <p:spPr bwMode="auto">
              <a:xfrm>
                <a:off x="3520440" y="5497830"/>
                <a:ext cx="1097280" cy="1211580"/>
              </a:xfrm>
              <a:prstGeom prst="cloud">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Arial" charset="0"/>
                </a:endParaRPr>
              </a:p>
            </p:txBody>
          </p:sp>
          <p:grpSp>
            <p:nvGrpSpPr>
              <p:cNvPr id="6" name="Gruppieren 161"/>
              <p:cNvGrpSpPr/>
              <p:nvPr/>
            </p:nvGrpSpPr>
            <p:grpSpPr>
              <a:xfrm>
                <a:off x="3703320" y="5848062"/>
                <a:ext cx="685800" cy="381288"/>
                <a:chOff x="3840480" y="4453602"/>
                <a:chExt cx="685800" cy="381288"/>
              </a:xfrm>
            </p:grpSpPr>
            <p:sp>
              <p:nvSpPr>
                <p:cNvPr id="155" name="Rechteck 154"/>
                <p:cNvSpPr/>
                <p:nvPr/>
              </p:nvSpPr>
              <p:spPr bwMode="auto">
                <a:xfrm>
                  <a:off x="3840480" y="4453602"/>
                  <a:ext cx="685800" cy="381288"/>
                </a:xfrm>
                <a:prstGeom prst="rect">
                  <a:avLst/>
                </a:prstGeom>
                <a:solidFill>
                  <a:schemeClr val="accent2">
                    <a:lumMod val="60000"/>
                    <a:lumOff val="4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Arial" charset="0"/>
                  </a:endParaRPr>
                </a:p>
              </p:txBody>
            </p:sp>
            <p:cxnSp>
              <p:nvCxnSpPr>
                <p:cNvPr id="157" name="Gerade Verbindung 156"/>
                <p:cNvCxnSpPr/>
                <p:nvPr/>
              </p:nvCxnSpPr>
              <p:spPr bwMode="auto">
                <a:xfrm>
                  <a:off x="3851910" y="4491990"/>
                  <a:ext cx="354330" cy="1371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flipV="1">
                  <a:off x="4171950" y="4480560"/>
                  <a:ext cx="342900" cy="14859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sp>
          <p:nvSpPr>
            <p:cNvPr id="165" name="Geschweifte Klammer links 164"/>
            <p:cNvSpPr/>
            <p:nvPr/>
          </p:nvSpPr>
          <p:spPr bwMode="auto">
            <a:xfrm rot="10800000">
              <a:off x="3275597" y="3443506"/>
              <a:ext cx="331470" cy="2391337"/>
            </a:xfrm>
            <a:prstGeom prst="leftBrace">
              <a:avLst>
                <a:gd name="adj1" fmla="val 8333"/>
                <a:gd name="adj2" fmla="val 50000"/>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Arial" charset="0"/>
              </a:endParaRPr>
            </a:p>
          </p:txBody>
        </p:sp>
        <p:sp>
          <p:nvSpPr>
            <p:cNvPr id="173" name="Geschweifte Klammer links 172"/>
            <p:cNvSpPr/>
            <p:nvPr/>
          </p:nvSpPr>
          <p:spPr bwMode="auto">
            <a:xfrm>
              <a:off x="5141895" y="3443506"/>
              <a:ext cx="331470" cy="2391337"/>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solidFill>
                  <a:schemeClr val="tx1"/>
                </a:solidFill>
                <a:effectLst/>
                <a:latin typeface="Arial" charset="0"/>
              </a:endParaRPr>
            </a:p>
          </p:txBody>
        </p:sp>
        <p:sp>
          <p:nvSpPr>
            <p:cNvPr id="174" name="Textfeld 173"/>
            <p:cNvSpPr txBox="1"/>
            <p:nvPr/>
          </p:nvSpPr>
          <p:spPr>
            <a:xfrm>
              <a:off x="3606742" y="4344701"/>
              <a:ext cx="1596912" cy="584775"/>
            </a:xfrm>
            <a:prstGeom prst="rect">
              <a:avLst/>
            </a:prstGeom>
            <a:noFill/>
            <a:ln>
              <a:solidFill>
                <a:schemeClr val="bg1"/>
              </a:solidFill>
            </a:ln>
          </p:spPr>
          <p:txBody>
            <a:bodyPr wrap="none" rtlCol="0">
              <a:spAutoFit/>
            </a:bodyPr>
            <a:lstStyle/>
            <a:p>
              <a:pPr algn="ctr"/>
              <a:r>
                <a:rPr lang="de-DE" sz="1600" dirty="0" smtClean="0"/>
                <a:t>Channel </a:t>
              </a:r>
              <a:r>
                <a:rPr lang="de-DE" sz="1600" dirty="0" err="1" smtClean="0"/>
                <a:t>Stack</a:t>
              </a:r>
              <a:endParaRPr lang="de-DE" sz="1600" dirty="0" smtClean="0"/>
            </a:p>
            <a:p>
              <a:pPr algn="ctr"/>
              <a:r>
                <a:rPr lang="de-DE" sz="1600" dirty="0" smtClean="0"/>
                <a:t>(Binding) </a:t>
              </a:r>
              <a:endParaRPr lang="de-DE" sz="1600" dirty="0"/>
            </a:p>
          </p:txBody>
        </p:sp>
        <p:sp>
          <p:nvSpPr>
            <p:cNvPr id="176" name="Rechteck 175"/>
            <p:cNvSpPr/>
            <p:nvPr/>
          </p:nvSpPr>
          <p:spPr bwMode="auto">
            <a:xfrm>
              <a:off x="8161019" y="5086350"/>
              <a:ext cx="796463" cy="60579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1101011001</a:t>
              </a:r>
            </a:p>
          </p:txBody>
        </p:sp>
        <p:sp>
          <p:nvSpPr>
            <p:cNvPr id="177" name="Gefaltete Ecke 176"/>
            <p:cNvSpPr/>
            <p:nvPr/>
          </p:nvSpPr>
          <p:spPr bwMode="auto">
            <a:xfrm>
              <a:off x="8161020" y="4331970"/>
              <a:ext cx="812080" cy="594360"/>
            </a:xfrm>
            <a:prstGeom prst="foldedCorner">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XML</a:t>
              </a:r>
            </a:p>
          </p:txBody>
        </p:sp>
        <p:sp>
          <p:nvSpPr>
            <p:cNvPr id="178" name="Gefaltete Ecke 177"/>
            <p:cNvSpPr/>
            <p:nvPr/>
          </p:nvSpPr>
          <p:spPr bwMode="auto">
            <a:xfrm>
              <a:off x="8161020" y="3375660"/>
              <a:ext cx="812080" cy="594360"/>
            </a:xfrm>
            <a:prstGeom prst="foldedCorner">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XML</a:t>
              </a:r>
            </a:p>
          </p:txBody>
        </p:sp>
        <p:sp>
          <p:nvSpPr>
            <p:cNvPr id="179" name="Rechteck 178"/>
            <p:cNvSpPr/>
            <p:nvPr/>
          </p:nvSpPr>
          <p:spPr bwMode="auto">
            <a:xfrm>
              <a:off x="8161020" y="2194560"/>
              <a:ext cx="834390" cy="51435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err="1" smtClean="0">
                  <a:solidFill>
                    <a:schemeClr val="tx1"/>
                  </a:solidFill>
                  <a:effectLst/>
                  <a:latin typeface="Arial" charset="0"/>
                </a:rPr>
                <a:t>Object</a:t>
              </a:r>
              <a:endParaRPr kumimoji="0" lang="de-DE" sz="1600" b="0" i="0" u="none" strike="noStrike" cap="none" normalizeH="0" baseline="0" dirty="0" smtClean="0">
                <a:solidFill>
                  <a:schemeClr val="tx1"/>
                </a:solidFill>
                <a:effectLst/>
                <a:latin typeface="Arial" charset="0"/>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7"/>
          <p:cNvSpPr>
            <a:spLocks noChangeArrowheads="1"/>
          </p:cNvSpPr>
          <p:nvPr/>
        </p:nvSpPr>
        <p:spPr bwMode="auto">
          <a:xfrm>
            <a:off x="0" y="1341438"/>
            <a:ext cx="9144000" cy="5516562"/>
          </a:xfrm>
          <a:prstGeom prst="rect">
            <a:avLst/>
          </a:prstGeom>
          <a:solidFill>
            <a:schemeClr val="accent2">
              <a:lumMod val="75000"/>
            </a:schemeClr>
          </a:solidFill>
          <a:ln w="9525" algn="ctr">
            <a:noFill/>
            <a:miter lim="800000"/>
            <a:headEnd/>
            <a:tailEnd/>
          </a:ln>
        </p:spPr>
        <p:txBody>
          <a:bodyPr wrap="none" anchor="ctr"/>
          <a:lstStyle/>
          <a:p>
            <a:pPr algn="ctr"/>
            <a:endParaRPr lang="de-DE"/>
          </a:p>
        </p:txBody>
      </p:sp>
      <p:sp>
        <p:nvSpPr>
          <p:cNvPr id="21507" name="Rectangle 2"/>
          <p:cNvSpPr>
            <a:spLocks noGrp="1" noChangeArrowheads="1"/>
          </p:cNvSpPr>
          <p:nvPr>
            <p:ph type="title"/>
          </p:nvPr>
        </p:nvSpPr>
        <p:spPr>
          <a:xfrm>
            <a:off x="611188" y="188913"/>
            <a:ext cx="7772400" cy="1143000"/>
          </a:xfrm>
        </p:spPr>
        <p:txBody>
          <a:bodyPr/>
          <a:lstStyle/>
          <a:p>
            <a:r>
              <a:rPr lang="en-US" sz="4000" smtClean="0"/>
              <a:t>WCF Standard Bindings</a:t>
            </a:r>
          </a:p>
        </p:txBody>
      </p:sp>
      <p:graphicFrame>
        <p:nvGraphicFramePr>
          <p:cNvPr id="692227" name="Group 3"/>
          <p:cNvGraphicFramePr>
            <a:graphicFrameLocks noGrp="1"/>
          </p:cNvGraphicFramePr>
          <p:nvPr>
            <p:ph idx="1"/>
          </p:nvPr>
        </p:nvGraphicFramePr>
        <p:xfrm>
          <a:off x="142844" y="1500174"/>
          <a:ext cx="8839200" cy="4357718"/>
        </p:xfrm>
        <a:graphic>
          <a:graphicData uri="http://schemas.openxmlformats.org/drawingml/2006/table">
            <a:tbl>
              <a:tblPr/>
              <a:tblGrid>
                <a:gridCol w="2847964"/>
                <a:gridCol w="1785950"/>
                <a:gridCol w="1081086"/>
                <a:gridCol w="1143000"/>
                <a:gridCol w="993775"/>
                <a:gridCol w="987425"/>
              </a:tblGrid>
              <a:tr h="341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Segoe" pitchFamily="34" charset="0"/>
                        </a:rPr>
                        <a:t>Binding </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Segoe" pitchFamily="34" charset="0"/>
                        </a:rPr>
                        <a:t>Interop</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Segoe" pitchFamily="34" charset="0"/>
                        </a:rPr>
                        <a:t>Security</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Segoe" pitchFamily="34" charset="0"/>
                        </a:rPr>
                        <a:t>Session</a:t>
                      </a:r>
                      <a:endParaRPr kumimoji="0" lang="en-US" sz="1600" b="0" i="0" u="none" strike="noStrike" cap="none" normalizeH="0" baseline="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Segoe" pitchFamily="34" charset="0"/>
                        </a:rPr>
                        <a:t>TX</a:t>
                      </a:r>
                      <a:endParaRPr kumimoji="0" lang="en-US" sz="1600" b="0" i="0" u="none" strike="noStrike" cap="none" normalizeH="0" baseline="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Segoe" pitchFamily="34" charset="0"/>
                        </a:rPr>
                        <a:t>Duplex </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BasicHttpBinding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Basic Profile 1.1</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N, T</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n/a</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r>
              <a:tr h="3571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WSHttpBinding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WS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M</a:t>
                      </a:r>
                      <a:r>
                        <a:rPr kumimoji="0" lang="en-US" sz="1600" b="0" i="0" u="none" strike="noStrike" cap="none" normalizeH="0" baseline="0" smtClean="0">
                          <a:ln>
                            <a:noFill/>
                          </a:ln>
                          <a:solidFill>
                            <a:schemeClr val="tx1"/>
                          </a:solidFill>
                          <a:effectLst/>
                          <a:latin typeface="Segoe" pitchFamily="34" charset="0"/>
                        </a:rPr>
                        <a:t>, T, X</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N</a:t>
                      </a:r>
                      <a:r>
                        <a:rPr kumimoji="0" lang="en-US" sz="1600" b="0" i="0" u="none" strike="noStrike" cap="none" normalizeH="0" baseline="0" smtClean="0">
                          <a:ln>
                            <a:noFill/>
                          </a:ln>
                          <a:solidFill>
                            <a:schemeClr val="tx1"/>
                          </a:solidFill>
                          <a:effectLst/>
                          <a:latin typeface="Segoe" pitchFamily="34" charset="0"/>
                        </a:rPr>
                        <a:t>, T, RS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N</a:t>
                      </a:r>
                      <a:r>
                        <a:rPr kumimoji="0" lang="en-US" sz="1600" b="0" i="0" u="none" strike="noStrike" cap="none" normalizeH="0" baseline="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n/a</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WSDualHttpBinding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WS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M</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RS</a:t>
                      </a:r>
                      <a:endParaRPr kumimoji="0" lang="en-US" sz="1600" b="0" i="0" u="none" strike="noStrike" cap="none" normalizeH="0" baseline="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N</a:t>
                      </a:r>
                      <a:r>
                        <a:rPr kumimoji="0" lang="en-US" sz="1600" b="0" i="0" u="none" strike="noStrike" cap="none" normalizeH="0" baseline="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WSFederationBinding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Federation</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M</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r>
                        <a:rPr kumimoji="0" lang="en-US" sz="1600" b="0" i="0" u="none" strike="noStrike" cap="none" normalizeH="0" baseline="0" dirty="0" smtClean="0">
                          <a:ln>
                            <a:noFill/>
                          </a:ln>
                          <a:solidFill>
                            <a:schemeClr val="tx1"/>
                          </a:solidFill>
                          <a:effectLst/>
                          <a:latin typeface="Segoe" pitchFamily="34" charset="0"/>
                        </a:rPr>
                        <a:t>, RS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r>
                        <a:rPr kumimoji="0" lang="en-US" sz="1600" b="0" i="0" u="none" strike="noStrike" cap="none" normalizeH="0" baseline="0" dirty="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No</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alpha val="75000"/>
                      </a:schemeClr>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NetTcpBinding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.NET</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T</a:t>
                      </a:r>
                      <a:r>
                        <a:rPr kumimoji="0" lang="en-US" sz="1600" b="0" i="0" u="none" strike="noStrike" cap="none" normalizeH="0" baseline="0" smtClean="0">
                          <a:ln>
                            <a:noFill/>
                          </a:ln>
                          <a:solidFill>
                            <a:schemeClr val="tx1"/>
                          </a:solidFill>
                          <a:effectLst/>
                          <a:latin typeface="Segoe" pitchFamily="34" charset="0"/>
                        </a:rPr>
                        <a:t>, M</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T</a:t>
                      </a:r>
                      <a:r>
                        <a:rPr kumimoji="0" lang="en-US" sz="1600" b="0" i="0" u="none" strike="noStrike" cap="none" normalizeH="0" baseline="0" smtClean="0">
                          <a:ln>
                            <a:noFill/>
                          </a:ln>
                          <a:solidFill>
                            <a:schemeClr val="tx1"/>
                          </a:solidFill>
                          <a:effectLst/>
                          <a:latin typeface="Segoe" pitchFamily="34" charset="0"/>
                        </a:rPr>
                        <a:t> ,RS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r>
                        <a:rPr kumimoji="0" lang="en-US" sz="1600" b="0" i="0" u="none" strike="noStrike" cap="none" normalizeH="0" baseline="0" dirty="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NetNamedPipeBinding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.NET</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T</a:t>
                      </a:r>
                      <a:endParaRPr kumimoji="0" lang="en-US" sz="1600" b="0" i="0" u="none" strike="noStrike" cap="none" normalizeH="0" baseline="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T</a:t>
                      </a:r>
                      <a:r>
                        <a:rPr kumimoji="0" lang="en-US" sz="1600" b="0" i="0" u="none" strike="noStrike" cap="none" normalizeH="0" baseline="0" smtClean="0">
                          <a:ln>
                            <a:noFill/>
                          </a:ln>
                          <a:solidFill>
                            <a:schemeClr val="tx1"/>
                          </a:solidFill>
                          <a:effectLst/>
                          <a:latin typeface="Segoe" pitchFamily="34" charset="0"/>
                        </a:rPr>
                        <a:t>, N</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N</a:t>
                      </a:r>
                      <a:r>
                        <a:rPr kumimoji="0" lang="en-US" sz="1600" b="0" i="0" u="none" strike="noStrike" cap="none" normalizeH="0" baseline="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r>
              <a:tr h="4286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NetPeerTcpBinding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Peer</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T</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smtClean="0">
                          <a:ln>
                            <a:noFill/>
                          </a:ln>
                          <a:solidFill>
                            <a:schemeClr val="tx1"/>
                          </a:solidFill>
                          <a:effectLst/>
                          <a:latin typeface="Segoe" pitchFamily="34" charset="0"/>
                        </a:rPr>
                        <a:t>N</a:t>
                      </a:r>
                      <a:endParaRPr kumimoji="0" lang="en-US" sz="1600" b="0" i="0" u="none" strike="noStrike" cap="none" normalizeH="0" baseline="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r>
              <a:tr h="3730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NetMsmqBinding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Segoe" pitchFamily="34" charset="0"/>
                        </a:rPr>
                        <a:t>.NET</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T</a:t>
                      </a:r>
                      <a:r>
                        <a:rPr kumimoji="0" lang="en-US" sz="1600" b="0" i="0" u="none" strike="noStrike" cap="none" normalizeH="0" baseline="0" dirty="0" smtClean="0">
                          <a:ln>
                            <a:noFill/>
                          </a:ln>
                          <a:solidFill>
                            <a:schemeClr val="tx1"/>
                          </a:solidFill>
                          <a:effectLst/>
                          <a:latin typeface="Segoe" pitchFamily="34" charset="0"/>
                        </a:rPr>
                        <a:t>, M, X</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r>
                        <a:rPr kumimoji="0" lang="en-US" sz="1600" b="0" i="0" u="none" strike="noStrike" cap="none" normalizeH="0" baseline="0" dirty="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No</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2">
                        <a:lumMod val="75000"/>
                        <a:alpha val="75000"/>
                      </a:schemeClr>
                    </a:solidFill>
                  </a:tcPr>
                </a:tc>
              </a:tr>
              <a:tr h="3571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MsmqIntegrationBinding</a:t>
                      </a:r>
                      <a:r>
                        <a:rPr kumimoji="0" lang="en-US" sz="1600" b="0" i="0" u="none" strike="noStrike" cap="none" normalizeH="0" baseline="0" dirty="0" smtClean="0">
                          <a:ln>
                            <a:noFill/>
                          </a:ln>
                          <a:solidFill>
                            <a:schemeClr val="tx1"/>
                          </a:solidFill>
                          <a:effectLst/>
                          <a:latin typeface="Segoe" pitchFamily="34" charset="0"/>
                        </a:rPr>
                        <a:t> </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MSMQ</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T</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Segoe" pitchFamily="34" charset="0"/>
                        </a:rPr>
                        <a:t>N</a:t>
                      </a:r>
                      <a:r>
                        <a:rPr kumimoji="0" lang="en-US" sz="1600" b="0" i="0" u="none" strike="noStrike" cap="none" normalizeH="0" baseline="0" dirty="0" smtClean="0">
                          <a:ln>
                            <a:noFill/>
                          </a:ln>
                          <a:solidFill>
                            <a:schemeClr val="tx1"/>
                          </a:solidFill>
                          <a:effectLst/>
                          <a:latin typeface="Segoe" pitchFamily="34" charset="0"/>
                        </a:rPr>
                        <a:t>, Yes</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n/a</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r>
              <a:tr h="3571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egoe" pitchFamily="34" charset="0"/>
                        </a:rPr>
                        <a:t>poxBinding</a:t>
                      </a:r>
                      <a:endParaRPr kumimoji="0" lang="en-US" sz="1600" b="0" i="0" u="none" strike="noStrike" cap="none" normalizeH="0" baseline="0" dirty="0" smtClean="0">
                        <a:ln>
                          <a:noFill/>
                        </a:ln>
                        <a:solidFill>
                          <a:schemeClr val="tx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75000"/>
                      </a:schemeClr>
                    </a:solidFill>
                  </a:tcPr>
                </a:tc>
                <a:tc grid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(pox = plain old xml) = REST,  </a:t>
                      </a:r>
                      <a:r>
                        <a:rPr kumimoji="0" lang="en-US" sz="1600" b="0" i="0" u="none" strike="noStrike" cap="none" normalizeH="0" baseline="0" dirty="0" err="1" smtClean="0">
                          <a:ln>
                            <a:noFill/>
                          </a:ln>
                          <a:solidFill>
                            <a:schemeClr val="tx1"/>
                          </a:solidFill>
                          <a:effectLst/>
                          <a:latin typeface="Segoe" pitchFamily="34" charset="0"/>
                        </a:rPr>
                        <a:t>neu</a:t>
                      </a:r>
                      <a:r>
                        <a:rPr kumimoji="0" lang="en-US" sz="1600" b="0" i="0" u="none" strike="noStrike" cap="none" normalizeH="0" baseline="0" dirty="0" smtClean="0">
                          <a:ln>
                            <a:noFill/>
                          </a:ln>
                          <a:solidFill>
                            <a:schemeClr val="tx1"/>
                          </a:solidFill>
                          <a:effectLst/>
                          <a:latin typeface="Segoe" pitchFamily="34" charset="0"/>
                        </a:rPr>
                        <a:t> </a:t>
                      </a:r>
                      <a:r>
                        <a:rPr kumimoji="0" lang="en-US" sz="1600" b="0" i="0" u="none" strike="noStrike" cap="none" normalizeH="0" baseline="0" dirty="0" err="1" smtClean="0">
                          <a:ln>
                            <a:noFill/>
                          </a:ln>
                          <a:solidFill>
                            <a:schemeClr val="tx1"/>
                          </a:solidFill>
                          <a:effectLst/>
                          <a:latin typeface="Segoe" pitchFamily="34" charset="0"/>
                        </a:rPr>
                        <a:t>im</a:t>
                      </a:r>
                      <a:r>
                        <a:rPr kumimoji="0" lang="en-US" sz="1600" b="0" i="0" u="none" strike="noStrike" cap="none" normalizeH="0" baseline="0" dirty="0" smtClean="0">
                          <a:ln>
                            <a:noFill/>
                          </a:ln>
                          <a:solidFill>
                            <a:schemeClr val="tx1"/>
                          </a:solidFill>
                          <a:effectLst/>
                          <a:latin typeface="Segoe" pitchFamily="34" charset="0"/>
                        </a:rPr>
                        <a:t> .NET Framework 3.5</a:t>
                      </a: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75000"/>
                      </a:scheme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Segoe" pitchFamily="34" charset="0"/>
                      </a:endParaRPr>
                    </a:p>
                  </a:txBody>
                  <a:tcPr marL="4572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33CC">
                        <a:alpha val="75000"/>
                      </a:srgbClr>
                    </a:solidFill>
                  </a:tcPr>
                </a:tc>
              </a:tr>
            </a:tbl>
          </a:graphicData>
        </a:graphic>
      </p:graphicFrame>
      <p:sp>
        <p:nvSpPr>
          <p:cNvPr id="21587" name="Text Box 96"/>
          <p:cNvSpPr txBox="1">
            <a:spLocks noChangeArrowheads="1"/>
          </p:cNvSpPr>
          <p:nvPr/>
        </p:nvSpPr>
        <p:spPr bwMode="auto">
          <a:xfrm>
            <a:off x="142844" y="6000768"/>
            <a:ext cx="8839200" cy="338137"/>
          </a:xfrm>
          <a:prstGeom prst="rect">
            <a:avLst/>
          </a:prstGeom>
          <a:noFill/>
          <a:ln w="9525" algn="ctr">
            <a:noFill/>
            <a:miter lim="800000"/>
            <a:headEnd/>
            <a:tailEnd/>
          </a:ln>
        </p:spPr>
        <p:txBody>
          <a:bodyPr lIns="91429" tIns="45714" rIns="91429" bIns="45714">
            <a:spAutoFit/>
          </a:bodyPr>
          <a:lstStyle/>
          <a:p>
            <a:pPr marL="209550" indent="-209550" algn="ctr">
              <a:spcBef>
                <a:spcPct val="50000"/>
              </a:spcBef>
              <a:buClr>
                <a:schemeClr val="tx1"/>
              </a:buClr>
            </a:pPr>
            <a:r>
              <a:rPr lang="en-US" sz="1600" dirty="0">
                <a:latin typeface="Segoe Semibold"/>
              </a:rPr>
              <a:t> N = None | T = Transport | M = Message | B = Both | RS = Reliable Session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0350"/>
            <a:ext cx="9144000" cy="664797"/>
          </a:xfrm>
        </p:spPr>
        <p:txBody>
          <a:bodyPr/>
          <a:lstStyle/>
          <a:p>
            <a:pPr algn="ctr"/>
            <a:r>
              <a:rPr smtClean="0"/>
              <a:t>WCF Bindings are very flexible</a:t>
            </a:r>
            <a:endParaRPr/>
          </a:p>
        </p:txBody>
      </p:sp>
      <p:sp>
        <p:nvSpPr>
          <p:cNvPr id="4" name="Inhaltsplatzhalter 3"/>
          <p:cNvSpPr>
            <a:spLocks noGrp="1"/>
          </p:cNvSpPr>
          <p:nvPr>
            <p:ph idx="1"/>
          </p:nvPr>
        </p:nvSpPr>
        <p:spPr>
          <a:xfrm>
            <a:off x="381000" y="1219200"/>
            <a:ext cx="8229600" cy="1446550"/>
          </a:xfrm>
        </p:spPr>
        <p:txBody>
          <a:bodyPr/>
          <a:lstStyle/>
          <a:p>
            <a:r>
              <a:rPr lang="en-US" sz="2000" dirty="0" smtClean="0"/>
              <a:t>Binding of  a WCF service can be changed  without nay </a:t>
            </a:r>
            <a:r>
              <a:rPr lang="en-US" sz="2000" dirty="0" err="1" smtClean="0"/>
              <a:t>chnages</a:t>
            </a:r>
            <a:r>
              <a:rPr lang="en-US" sz="2000" dirty="0" smtClean="0"/>
              <a:t> to the source code:</a:t>
            </a:r>
          </a:p>
          <a:p>
            <a:pPr lvl="1"/>
            <a:r>
              <a:rPr lang="en-US" sz="1800" dirty="0" smtClean="0"/>
              <a:t>Changes of the binding are done by editing the application configuration file (</a:t>
            </a:r>
            <a:r>
              <a:rPr lang="en-US" sz="1800" dirty="0" err="1" smtClean="0"/>
              <a:t>app.config</a:t>
            </a:r>
            <a:r>
              <a:rPr lang="en-US" sz="1800" dirty="0" smtClean="0"/>
              <a:t>)</a:t>
            </a:r>
          </a:p>
          <a:p>
            <a:r>
              <a:rPr lang="en-US" sz="2000" dirty="0" smtClean="0"/>
              <a:t>Example:</a:t>
            </a:r>
            <a:endParaRPr lang="en-US" sz="2000" dirty="0"/>
          </a:p>
        </p:txBody>
      </p:sp>
      <p:grpSp>
        <p:nvGrpSpPr>
          <p:cNvPr id="3" name="Gruppieren 55"/>
          <p:cNvGrpSpPr/>
          <p:nvPr/>
        </p:nvGrpSpPr>
        <p:grpSpPr>
          <a:xfrm>
            <a:off x="762000" y="2819400"/>
            <a:ext cx="7507680" cy="3647975"/>
            <a:chOff x="1472674" y="3041582"/>
            <a:chExt cx="7507680" cy="3647975"/>
          </a:xfrm>
        </p:grpSpPr>
        <p:grpSp>
          <p:nvGrpSpPr>
            <p:cNvPr id="8" name="Gruppieren 53"/>
            <p:cNvGrpSpPr/>
            <p:nvPr/>
          </p:nvGrpSpPr>
          <p:grpSpPr>
            <a:xfrm>
              <a:off x="1472674" y="3137836"/>
              <a:ext cx="2849165" cy="3551721"/>
              <a:chOff x="1549667" y="3022333"/>
              <a:chExt cx="2849165" cy="3551721"/>
            </a:xfrm>
          </p:grpSpPr>
          <p:grpSp>
            <p:nvGrpSpPr>
              <p:cNvPr id="9" name="Gruppieren 7"/>
              <p:cNvGrpSpPr/>
              <p:nvPr/>
            </p:nvGrpSpPr>
            <p:grpSpPr>
              <a:xfrm>
                <a:off x="2050181" y="3022333"/>
                <a:ext cx="1607419" cy="1270534"/>
                <a:chOff x="5823284" y="3378468"/>
                <a:chExt cx="1607419" cy="1270534"/>
              </a:xfrm>
            </p:grpSpPr>
            <p:sp>
              <p:nvSpPr>
                <p:cNvPr id="5" name="Rechteck 4"/>
                <p:cNvSpPr/>
                <p:nvPr/>
              </p:nvSpPr>
              <p:spPr bwMode="auto">
                <a:xfrm>
                  <a:off x="5823284" y="3378468"/>
                  <a:ext cx="1607419" cy="1270534"/>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Client PC</a:t>
                  </a:r>
                </a:p>
              </p:txBody>
            </p:sp>
            <p:sp>
              <p:nvSpPr>
                <p:cNvPr id="6" name="Abgerundetes Rechteck 5"/>
                <p:cNvSpPr/>
                <p:nvPr/>
              </p:nvSpPr>
              <p:spPr bwMode="auto">
                <a:xfrm>
                  <a:off x="5938786" y="3696103"/>
                  <a:ext cx="1405289" cy="481263"/>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solidFill>
                        <a:schemeClr val="tx1"/>
                      </a:solidFill>
                      <a:effectLst/>
                      <a:latin typeface="Arial" charset="0"/>
                    </a:rPr>
                    <a:t>WCF Client</a:t>
                  </a:r>
                </a:p>
              </p:txBody>
            </p:sp>
            <p:sp>
              <p:nvSpPr>
                <p:cNvPr id="7" name="Gefaltete Ecke 6"/>
                <p:cNvSpPr/>
                <p:nvPr/>
              </p:nvSpPr>
              <p:spPr bwMode="auto">
                <a:xfrm>
                  <a:off x="5873641" y="4241936"/>
                  <a:ext cx="671539" cy="301188"/>
                </a:xfrm>
                <a:prstGeom prst="foldedCorner">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i="0" u="none" strike="noStrike" cap="none" normalizeH="0" baseline="0" dirty="0" err="1" smtClean="0">
                      <a:solidFill>
                        <a:schemeClr val="tx1"/>
                      </a:solidFill>
                      <a:effectLst/>
                      <a:latin typeface="Arial" charset="0"/>
                    </a:rPr>
                    <a:t>config</a:t>
                  </a:r>
                  <a:endParaRPr kumimoji="0" lang="de-DE" sz="1200" i="0" u="none" strike="noStrike" cap="none" normalizeH="0" baseline="0" dirty="0" smtClean="0">
                    <a:solidFill>
                      <a:schemeClr val="tx1"/>
                    </a:solidFill>
                    <a:effectLst/>
                    <a:latin typeface="Arial" charset="0"/>
                  </a:endParaRPr>
                </a:p>
              </p:txBody>
            </p:sp>
          </p:grpSp>
          <p:grpSp>
            <p:nvGrpSpPr>
              <p:cNvPr id="14" name="Gruppieren 35"/>
              <p:cNvGrpSpPr/>
              <p:nvPr/>
            </p:nvGrpSpPr>
            <p:grpSpPr>
              <a:xfrm>
                <a:off x="1549667" y="4830276"/>
                <a:ext cx="2598821" cy="1743778"/>
                <a:chOff x="1549667" y="4830276"/>
                <a:chExt cx="2598821" cy="1743778"/>
              </a:xfrm>
            </p:grpSpPr>
            <p:grpSp>
              <p:nvGrpSpPr>
                <p:cNvPr id="16" name="Gruppieren 8"/>
                <p:cNvGrpSpPr/>
                <p:nvPr/>
              </p:nvGrpSpPr>
              <p:grpSpPr>
                <a:xfrm>
                  <a:off x="1549667" y="4830276"/>
                  <a:ext cx="2598821" cy="1743778"/>
                  <a:chOff x="5823284" y="3378468"/>
                  <a:chExt cx="1607419" cy="1270534"/>
                </a:xfrm>
              </p:grpSpPr>
              <p:sp>
                <p:nvSpPr>
                  <p:cNvPr id="10" name="Rechteck 9"/>
                  <p:cNvSpPr/>
                  <p:nvPr/>
                </p:nvSpPr>
                <p:spPr bwMode="auto">
                  <a:xfrm>
                    <a:off x="5823284" y="3378468"/>
                    <a:ext cx="1607419" cy="1270534"/>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solidFill>
                        <a:schemeClr val="tx1"/>
                      </a:solidFill>
                      <a:effectLst/>
                      <a:latin typeface="Arial" charset="0"/>
                    </a:endParaRPr>
                  </a:p>
                </p:txBody>
              </p:sp>
              <p:sp>
                <p:nvSpPr>
                  <p:cNvPr id="11" name="Abgerundetes Rechteck 10"/>
                  <p:cNvSpPr/>
                  <p:nvPr/>
                </p:nvSpPr>
                <p:spPr bwMode="auto">
                  <a:xfrm>
                    <a:off x="5938786" y="3779383"/>
                    <a:ext cx="1405289" cy="397983"/>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solidFill>
                          <a:schemeClr val="tx1"/>
                        </a:solidFill>
                        <a:effectLst/>
                        <a:latin typeface="Arial" charset="0"/>
                      </a:rPr>
                      <a:t>WCF Services</a:t>
                    </a:r>
                  </a:p>
                </p:txBody>
              </p:sp>
              <p:sp>
                <p:nvSpPr>
                  <p:cNvPr id="12" name="Gefaltete Ecke 11"/>
                  <p:cNvSpPr/>
                  <p:nvPr/>
                </p:nvSpPr>
                <p:spPr bwMode="auto">
                  <a:xfrm>
                    <a:off x="5948415" y="4241936"/>
                    <a:ext cx="386862" cy="217714"/>
                  </a:xfrm>
                  <a:prstGeom prst="foldedCorner">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solidFill>
                          <a:schemeClr val="tx1"/>
                        </a:solidFill>
                        <a:effectLst/>
                        <a:latin typeface="Arial" charset="0"/>
                      </a:rPr>
                      <a:t>config</a:t>
                    </a:r>
                    <a:endParaRPr kumimoji="0" lang="de-DE" sz="1200" b="0" i="0" u="none" strike="noStrike" cap="none" normalizeH="0" baseline="0" dirty="0" smtClean="0">
                      <a:solidFill>
                        <a:schemeClr val="tx1"/>
                      </a:solidFill>
                      <a:effectLst/>
                      <a:latin typeface="Arial" charset="0"/>
                    </a:endParaRPr>
                  </a:p>
                </p:txBody>
              </p:sp>
            </p:grpSp>
            <p:sp>
              <p:nvSpPr>
                <p:cNvPr id="13" name="Flussdiagramm: Magnetplattenspeicher 12"/>
                <p:cNvSpPr/>
                <p:nvPr/>
              </p:nvSpPr>
              <p:spPr bwMode="auto">
                <a:xfrm>
                  <a:off x="2473697" y="6121666"/>
                  <a:ext cx="789268" cy="404262"/>
                </a:xfrm>
                <a:prstGeom prst="flowChartMagneticDisk">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solidFill>
                        <a:schemeClr val="tx1"/>
                      </a:solidFill>
                      <a:effectLst/>
                      <a:latin typeface="Arial" charset="0"/>
                    </a:rPr>
                    <a:t>DB</a:t>
                  </a:r>
                </a:p>
              </p:txBody>
            </p:sp>
            <p:cxnSp>
              <p:nvCxnSpPr>
                <p:cNvPr id="15" name="Gerade Verbindung mit Pfeil 14"/>
                <p:cNvCxnSpPr>
                  <a:stCxn id="11" idx="2"/>
                  <a:endCxn id="13" idx="1"/>
                </p:cNvCxnSpPr>
                <p:nvPr/>
              </p:nvCxnSpPr>
              <p:spPr bwMode="auto">
                <a:xfrm rot="5400000">
                  <a:off x="2772914" y="6022161"/>
                  <a:ext cx="194922" cy="4088"/>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
              <p:nvSpPr>
                <p:cNvPr id="26" name="Textfeld 25"/>
                <p:cNvSpPr txBox="1"/>
                <p:nvPr/>
              </p:nvSpPr>
              <p:spPr>
                <a:xfrm>
                  <a:off x="1578543" y="4841507"/>
                  <a:ext cx="1068404" cy="338554"/>
                </a:xfrm>
                <a:prstGeom prst="rect">
                  <a:avLst/>
                </a:prstGeom>
                <a:noFill/>
              </p:spPr>
              <p:txBody>
                <a:bodyPr wrap="square" rtlCol="0">
                  <a:spAutoFit/>
                </a:bodyPr>
                <a:lstStyle/>
                <a:p>
                  <a:pPr algn="ctr"/>
                  <a:r>
                    <a:rPr lang="de-DE" sz="1600" dirty="0" smtClean="0"/>
                    <a:t>Server</a:t>
                  </a:r>
                  <a:endParaRPr lang="de-DE" sz="1600" dirty="0"/>
                </a:p>
              </p:txBody>
            </p:sp>
          </p:grpSp>
          <p:sp>
            <p:nvSpPr>
              <p:cNvPr id="31" name="Rechteck 30"/>
              <p:cNvSpPr/>
              <p:nvPr/>
            </p:nvSpPr>
            <p:spPr>
              <a:xfrm>
                <a:off x="2837507" y="4389741"/>
                <a:ext cx="1561325" cy="338554"/>
              </a:xfrm>
              <a:prstGeom prst="rect">
                <a:avLst/>
              </a:prstGeom>
            </p:spPr>
            <p:txBody>
              <a:bodyPr wrap="none">
                <a:spAutoFit/>
              </a:bodyPr>
              <a:lstStyle/>
              <a:p>
                <a:pPr marL="342900" lvl="0" indent="-342900"/>
                <a:r>
                  <a:rPr lang="en-US" sz="1600" b="0" dirty="0" err="1" smtClean="0">
                    <a:latin typeface="Segoe" pitchFamily="34" charset="0"/>
                  </a:rPr>
                  <a:t>NetTcpBinding</a:t>
                </a:r>
                <a:r>
                  <a:rPr lang="en-US" sz="1600" b="0" dirty="0" smtClean="0">
                    <a:latin typeface="Segoe" pitchFamily="34" charset="0"/>
                  </a:rPr>
                  <a:t> </a:t>
                </a:r>
              </a:p>
            </p:txBody>
          </p:sp>
          <p:cxnSp>
            <p:nvCxnSpPr>
              <p:cNvPr id="24" name="Gerade Verbindung mit Pfeil 23"/>
              <p:cNvCxnSpPr>
                <a:stCxn id="6" idx="2"/>
                <a:endCxn id="11" idx="0"/>
              </p:cNvCxnSpPr>
              <p:nvPr/>
            </p:nvCxnSpPr>
            <p:spPr bwMode="auto">
              <a:xfrm rot="16200000" flipH="1">
                <a:off x="2090728" y="4598830"/>
                <a:ext cx="1559291" cy="4091"/>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grpSp>
        <p:grpSp>
          <p:nvGrpSpPr>
            <p:cNvPr id="17" name="Gruppieren 52"/>
            <p:cNvGrpSpPr/>
            <p:nvPr/>
          </p:nvGrpSpPr>
          <p:grpSpPr>
            <a:xfrm>
              <a:off x="5823268" y="3137836"/>
              <a:ext cx="3157086" cy="2926081"/>
              <a:chOff x="4937761" y="3128210"/>
              <a:chExt cx="3157086" cy="2926081"/>
            </a:xfrm>
          </p:grpSpPr>
          <p:sp>
            <p:nvSpPr>
              <p:cNvPr id="42" name="Rechteck 41"/>
              <p:cNvSpPr/>
              <p:nvPr/>
            </p:nvSpPr>
            <p:spPr bwMode="auto">
              <a:xfrm>
                <a:off x="4937761" y="3128210"/>
                <a:ext cx="3157086" cy="2926081"/>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solidFill>
                      <a:schemeClr val="tx1"/>
                    </a:solidFill>
                    <a:effectLst/>
                    <a:latin typeface="Arial" charset="0"/>
                  </a:rPr>
                  <a:t>Laptop </a:t>
                </a:r>
                <a:r>
                  <a:rPr kumimoji="0" lang="de-DE" sz="1600" b="0" i="0" u="none" strike="noStrike" cap="none" normalizeH="0" baseline="0" dirty="0" err="1" smtClean="0">
                    <a:solidFill>
                      <a:schemeClr val="tx1"/>
                    </a:solidFill>
                    <a:effectLst/>
                    <a:latin typeface="Arial" charset="0"/>
                  </a:rPr>
                  <a:t>for</a:t>
                </a:r>
                <a:r>
                  <a:rPr kumimoji="0" lang="de-DE" sz="1600" b="0" i="0" u="none" strike="noStrike" cap="none" normalizeH="0" baseline="0" dirty="0" smtClean="0">
                    <a:solidFill>
                      <a:schemeClr val="tx1"/>
                    </a:solidFill>
                    <a:effectLst/>
                    <a:latin typeface="Arial" charset="0"/>
                  </a:rPr>
                  <a:t> </a:t>
                </a:r>
                <a:r>
                  <a:rPr kumimoji="0" lang="de-DE" sz="1600" b="0" i="0" u="none" strike="noStrike" cap="none" normalizeH="0" baseline="0" dirty="0" err="1" smtClean="0">
                    <a:solidFill>
                      <a:schemeClr val="tx1"/>
                    </a:solidFill>
                    <a:effectLst/>
                    <a:latin typeface="Arial" charset="0"/>
                  </a:rPr>
                  <a:t>field</a:t>
                </a:r>
                <a:r>
                  <a:rPr kumimoji="0" lang="de-DE" sz="1600" b="0" i="0" u="none" strike="noStrike" cap="none" normalizeH="0" baseline="0" dirty="0" smtClean="0">
                    <a:solidFill>
                      <a:schemeClr val="tx1"/>
                    </a:solidFill>
                    <a:effectLst/>
                    <a:latin typeface="Arial" charset="0"/>
                  </a:rPr>
                  <a:t> </a:t>
                </a:r>
                <a:r>
                  <a:rPr kumimoji="0" lang="de-DE" sz="1600" b="0" i="0" u="none" strike="noStrike" cap="none" normalizeH="0" baseline="0" dirty="0" err="1" smtClean="0">
                    <a:solidFill>
                      <a:schemeClr val="tx1"/>
                    </a:solidFill>
                    <a:effectLst/>
                    <a:latin typeface="Arial" charset="0"/>
                  </a:rPr>
                  <a:t>staff</a:t>
                </a:r>
                <a:endParaRPr kumimoji="0" lang="de-DE" sz="1600" b="0" i="0" u="none" strike="noStrike" cap="none" normalizeH="0" baseline="0" dirty="0" smtClean="0">
                  <a:solidFill>
                    <a:schemeClr val="tx1"/>
                  </a:solidFill>
                  <a:effectLst/>
                  <a:latin typeface="Arial" charset="0"/>
                </a:endParaRPr>
              </a:p>
            </p:txBody>
          </p:sp>
          <p:grpSp>
            <p:nvGrpSpPr>
              <p:cNvPr id="18" name="Gruppieren 50"/>
              <p:cNvGrpSpPr/>
              <p:nvPr/>
            </p:nvGrpSpPr>
            <p:grpSpPr>
              <a:xfrm>
                <a:off x="5336264" y="3646375"/>
                <a:ext cx="2272023" cy="2231816"/>
                <a:chOff x="5605764" y="3646375"/>
                <a:chExt cx="2272023" cy="2231816"/>
              </a:xfrm>
            </p:grpSpPr>
            <p:sp>
              <p:nvSpPr>
                <p:cNvPr id="43" name="Abgerundetes Rechteck 42"/>
                <p:cNvSpPr/>
                <p:nvPr/>
              </p:nvSpPr>
              <p:spPr bwMode="auto">
                <a:xfrm>
                  <a:off x="5605764" y="4703283"/>
                  <a:ext cx="2272023" cy="560292"/>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solidFill>
                        <a:schemeClr val="tx1"/>
                      </a:solidFill>
                      <a:effectLst/>
                      <a:latin typeface="Arial" charset="0"/>
                    </a:rPr>
                    <a:t>WCF Services</a:t>
                  </a:r>
                </a:p>
              </p:txBody>
            </p:sp>
            <p:sp>
              <p:nvSpPr>
                <p:cNvPr id="44" name="Gefaltete Ecke 43"/>
                <p:cNvSpPr/>
                <p:nvPr/>
              </p:nvSpPr>
              <p:spPr bwMode="auto">
                <a:xfrm>
                  <a:off x="5621332" y="5354478"/>
                  <a:ext cx="625465" cy="306504"/>
                </a:xfrm>
                <a:prstGeom prst="foldedCorner">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solidFill>
                        <a:schemeClr val="tx1"/>
                      </a:solidFill>
                      <a:effectLst/>
                      <a:latin typeface="Arial" charset="0"/>
                    </a:rPr>
                    <a:t>config</a:t>
                  </a:r>
                  <a:endParaRPr kumimoji="0" lang="de-DE" sz="1200" b="0" i="0" u="none" strike="noStrike" cap="none" normalizeH="0" baseline="0" dirty="0" smtClean="0">
                    <a:solidFill>
                      <a:schemeClr val="tx1"/>
                    </a:solidFill>
                    <a:effectLst/>
                    <a:latin typeface="Arial" charset="0"/>
                  </a:endParaRPr>
                </a:p>
              </p:txBody>
            </p:sp>
            <p:sp>
              <p:nvSpPr>
                <p:cNvPr id="39" name="Flussdiagramm: Magnetplattenspeicher 38"/>
                <p:cNvSpPr/>
                <p:nvPr/>
              </p:nvSpPr>
              <p:spPr bwMode="auto">
                <a:xfrm>
                  <a:off x="6343054" y="5463516"/>
                  <a:ext cx="789268" cy="414675"/>
                </a:xfrm>
                <a:prstGeom prst="flowChartMagneticDisk">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solidFill>
                        <a:schemeClr val="tx1"/>
                      </a:solidFill>
                      <a:effectLst/>
                      <a:latin typeface="Arial" charset="0"/>
                    </a:rPr>
                    <a:t>DB</a:t>
                  </a:r>
                </a:p>
              </p:txBody>
            </p:sp>
            <p:cxnSp>
              <p:nvCxnSpPr>
                <p:cNvPr id="40" name="Gerade Verbindung mit Pfeil 39"/>
                <p:cNvCxnSpPr>
                  <a:stCxn id="43" idx="2"/>
                  <a:endCxn id="39" idx="1"/>
                </p:cNvCxnSpPr>
                <p:nvPr/>
              </p:nvCxnSpPr>
              <p:spPr bwMode="auto">
                <a:xfrm rot="5400000">
                  <a:off x="6639760" y="5361501"/>
                  <a:ext cx="199943" cy="4088"/>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
              <p:nvSpPr>
                <p:cNvPr id="45" name="Abgerundetes Rechteck 44"/>
                <p:cNvSpPr/>
                <p:nvPr/>
              </p:nvSpPr>
              <p:spPr bwMode="auto">
                <a:xfrm>
                  <a:off x="6033433" y="3646375"/>
                  <a:ext cx="1405289" cy="481263"/>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solidFill>
                        <a:schemeClr val="tx1"/>
                      </a:solidFill>
                      <a:effectLst/>
                      <a:latin typeface="Arial" charset="0"/>
                    </a:rPr>
                    <a:t>WCF Client</a:t>
                  </a:r>
                </a:p>
              </p:txBody>
            </p:sp>
            <p:sp>
              <p:nvSpPr>
                <p:cNvPr id="46" name="Gefaltete Ecke 45"/>
                <p:cNvSpPr/>
                <p:nvPr/>
              </p:nvSpPr>
              <p:spPr bwMode="auto">
                <a:xfrm>
                  <a:off x="5908132" y="4192208"/>
                  <a:ext cx="731695" cy="301188"/>
                </a:xfrm>
                <a:prstGeom prst="foldedCorner">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i="0" u="none" strike="noStrike" cap="none" normalizeH="0" baseline="0" dirty="0" err="1" smtClean="0">
                      <a:solidFill>
                        <a:schemeClr val="tx1"/>
                      </a:solidFill>
                      <a:effectLst/>
                      <a:latin typeface="Arial" charset="0"/>
                    </a:rPr>
                    <a:t>config</a:t>
                  </a:r>
                  <a:endParaRPr kumimoji="0" lang="de-DE" sz="1200" i="0" u="none" strike="noStrike" cap="none" normalizeH="0" baseline="0" dirty="0" smtClean="0">
                    <a:solidFill>
                      <a:schemeClr val="tx1"/>
                    </a:solidFill>
                    <a:effectLst/>
                    <a:latin typeface="Arial" charset="0"/>
                  </a:endParaRPr>
                </a:p>
              </p:txBody>
            </p:sp>
            <p:cxnSp>
              <p:nvCxnSpPr>
                <p:cNvPr id="48" name="Gerade Verbindung mit Pfeil 47"/>
                <p:cNvCxnSpPr>
                  <a:stCxn id="45" idx="2"/>
                  <a:endCxn id="43" idx="0"/>
                </p:cNvCxnSpPr>
                <p:nvPr/>
              </p:nvCxnSpPr>
              <p:spPr bwMode="auto">
                <a:xfrm rot="16200000" flipH="1">
                  <a:off x="6451105" y="4412611"/>
                  <a:ext cx="575645" cy="5698"/>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grpSp>
          <p:sp>
            <p:nvSpPr>
              <p:cNvPr id="52" name="Textfeld 51"/>
              <p:cNvSpPr txBox="1"/>
              <p:nvPr/>
            </p:nvSpPr>
            <p:spPr>
              <a:xfrm>
                <a:off x="6497054" y="4167738"/>
                <a:ext cx="1284718" cy="523220"/>
              </a:xfrm>
              <a:prstGeom prst="rect">
                <a:avLst/>
              </a:prstGeom>
              <a:noFill/>
            </p:spPr>
            <p:txBody>
              <a:bodyPr wrap="square" rtlCol="0">
                <a:spAutoFit/>
              </a:bodyPr>
              <a:lstStyle/>
              <a:p>
                <a:pPr algn="ctr"/>
                <a:r>
                  <a:rPr lang="en-US" sz="1400" b="0" dirty="0" err="1" smtClean="0"/>
                  <a:t>NetNamed-PipeBinding</a:t>
                </a:r>
                <a:endParaRPr lang="de-DE" sz="1400" b="0" dirty="0"/>
              </a:p>
            </p:txBody>
          </p:sp>
        </p:grpSp>
        <p:sp>
          <p:nvSpPr>
            <p:cNvPr id="55" name="Pfeil nach rechts 54"/>
            <p:cNvSpPr/>
            <p:nvPr/>
          </p:nvSpPr>
          <p:spPr bwMode="auto">
            <a:xfrm>
              <a:off x="3724978" y="3041582"/>
              <a:ext cx="2021306" cy="14052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effectLst/>
                  <a:latin typeface="Arial" charset="0"/>
                </a:rPr>
                <a:t>Application or parts of it  should</a:t>
              </a:r>
              <a:r>
                <a:rPr kumimoji="0" lang="en-US" sz="1200" b="0" i="0" u="none" strike="noStrike" cap="none" normalizeH="0" smtClean="0">
                  <a:effectLst/>
                  <a:latin typeface="Arial" charset="0"/>
                </a:rPr>
                <a:t> provide  offline capability</a:t>
              </a:r>
              <a:endParaRPr kumimoji="0" lang="en-US" sz="1200" b="0" i="0" u="none" strike="noStrike" cap="none" normalizeH="0" baseline="0" smtClean="0">
                <a:effectLst/>
                <a:latin typeface="Arial" charset="0"/>
              </a:endParaRP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netMSMQBinding</a:t>
            </a:r>
            <a:endParaRPr lang="de-DE" dirty="0"/>
          </a:p>
        </p:txBody>
      </p:sp>
      <p:grpSp>
        <p:nvGrpSpPr>
          <p:cNvPr id="112" name="Gruppieren 111"/>
          <p:cNvGrpSpPr/>
          <p:nvPr/>
        </p:nvGrpSpPr>
        <p:grpSpPr>
          <a:xfrm>
            <a:off x="82296" y="1109472"/>
            <a:ext cx="8921496" cy="4727448"/>
            <a:chOff x="82296" y="1109472"/>
            <a:chExt cx="8921496" cy="4727448"/>
          </a:xfrm>
        </p:grpSpPr>
        <p:sp>
          <p:nvSpPr>
            <p:cNvPr id="17" name="Rechteck 16"/>
            <p:cNvSpPr/>
            <p:nvPr/>
          </p:nvSpPr>
          <p:spPr bwMode="auto">
            <a:xfrm>
              <a:off x="82296" y="2819400"/>
              <a:ext cx="990600"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Client</a:t>
              </a:r>
            </a:p>
          </p:txBody>
        </p:sp>
        <p:grpSp>
          <p:nvGrpSpPr>
            <p:cNvPr id="23" name="Gruppieren 22"/>
            <p:cNvGrpSpPr/>
            <p:nvPr/>
          </p:nvGrpSpPr>
          <p:grpSpPr>
            <a:xfrm>
              <a:off x="1786128" y="2819400"/>
              <a:ext cx="1423988" cy="1143000"/>
              <a:chOff x="6352032" y="2286000"/>
              <a:chExt cx="1752600" cy="1143000"/>
            </a:xfrm>
          </p:grpSpPr>
          <p:sp>
            <p:nvSpPr>
              <p:cNvPr id="18" name="Rechteck 17"/>
              <p:cNvSpPr/>
              <p:nvPr/>
            </p:nvSpPr>
            <p:spPr bwMode="auto">
              <a:xfrm>
                <a:off x="6961632" y="2286000"/>
                <a:ext cx="1143000"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Proxy</a:t>
                </a:r>
              </a:p>
            </p:txBody>
          </p:sp>
          <p:sp>
            <p:nvSpPr>
              <p:cNvPr id="19" name="Ellipse 18"/>
              <p:cNvSpPr/>
              <p:nvPr/>
            </p:nvSpPr>
            <p:spPr bwMode="auto">
              <a:xfrm>
                <a:off x="6352032" y="2667000"/>
                <a:ext cx="468923" cy="38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0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1" name="Gerade Verbindung 20"/>
              <p:cNvCxnSpPr>
                <a:stCxn id="19" idx="6"/>
                <a:endCxn id="18" idx="1"/>
              </p:cNvCxnSpPr>
              <p:nvPr/>
            </p:nvCxnSpPr>
            <p:spPr>
              <a:xfrm>
                <a:off x="6820955" y="2857500"/>
                <a:ext cx="140677"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uppieren 32"/>
            <p:cNvGrpSpPr/>
            <p:nvPr/>
          </p:nvGrpSpPr>
          <p:grpSpPr>
            <a:xfrm>
              <a:off x="7315200" y="1109472"/>
              <a:ext cx="1688592" cy="1143000"/>
              <a:chOff x="6187440" y="2286000"/>
              <a:chExt cx="1688592" cy="1143000"/>
            </a:xfrm>
          </p:grpSpPr>
          <p:sp>
            <p:nvSpPr>
              <p:cNvPr id="34" name="Rechteck 33"/>
              <p:cNvSpPr/>
              <p:nvPr/>
            </p:nvSpPr>
            <p:spPr bwMode="auto">
              <a:xfrm>
                <a:off x="6733032" y="2286000"/>
                <a:ext cx="1143000"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Service</a:t>
                </a:r>
              </a:p>
            </p:txBody>
          </p:sp>
          <p:sp>
            <p:nvSpPr>
              <p:cNvPr id="35" name="Ellipse 34"/>
              <p:cNvSpPr/>
              <p:nvPr/>
            </p:nvSpPr>
            <p:spPr bwMode="auto">
              <a:xfrm>
                <a:off x="6187440" y="2670048"/>
                <a:ext cx="381000" cy="38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0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6" name="Gerade Verbindung 35"/>
              <p:cNvCxnSpPr>
                <a:stCxn id="35" idx="6"/>
                <a:endCxn id="34" idx="1"/>
              </p:cNvCxnSpPr>
              <p:nvPr/>
            </p:nvCxnSpPr>
            <p:spPr>
              <a:xfrm flipV="1">
                <a:off x="6568440" y="2857500"/>
                <a:ext cx="164592" cy="3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uppieren 49"/>
            <p:cNvGrpSpPr/>
            <p:nvPr/>
          </p:nvGrpSpPr>
          <p:grpSpPr>
            <a:xfrm>
              <a:off x="3962400" y="1600200"/>
              <a:ext cx="990600" cy="3352800"/>
              <a:chOff x="4401312" y="1600200"/>
              <a:chExt cx="990600" cy="3352800"/>
            </a:xfrm>
          </p:grpSpPr>
          <p:grpSp>
            <p:nvGrpSpPr>
              <p:cNvPr id="14" name="Gruppieren 13"/>
              <p:cNvGrpSpPr/>
              <p:nvPr/>
            </p:nvGrpSpPr>
            <p:grpSpPr>
              <a:xfrm>
                <a:off x="4401312" y="1600200"/>
                <a:ext cx="990600" cy="3352800"/>
                <a:chOff x="3810000" y="1447800"/>
                <a:chExt cx="990600" cy="3352800"/>
              </a:xfrm>
            </p:grpSpPr>
            <p:grpSp>
              <p:nvGrpSpPr>
                <p:cNvPr id="12" name="Gruppieren 11"/>
                <p:cNvGrpSpPr/>
                <p:nvPr/>
              </p:nvGrpSpPr>
              <p:grpSpPr>
                <a:xfrm>
                  <a:off x="3886200" y="2133600"/>
                  <a:ext cx="838200" cy="2667000"/>
                  <a:chOff x="3810000" y="2133600"/>
                  <a:chExt cx="838200" cy="2667000"/>
                </a:xfrm>
              </p:grpSpPr>
              <p:sp>
                <p:nvSpPr>
                  <p:cNvPr id="4" name="Rechteck 3"/>
                  <p:cNvSpPr/>
                  <p:nvPr/>
                </p:nvSpPr>
                <p:spPr bwMode="auto">
                  <a:xfrm>
                    <a:off x="3810000" y="2133600"/>
                    <a:ext cx="838200" cy="2667000"/>
                  </a:xfrm>
                  <a:prstGeom prst="rect">
                    <a:avLst/>
                  </a:prstGeom>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6" name="Gerade Verbindung 5"/>
                  <p:cNvCxnSpPr/>
                  <p:nvPr/>
                </p:nvCxnSpPr>
                <p:spPr>
                  <a:xfrm>
                    <a:off x="3810000" y="32766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3810000" y="40386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810000" y="36576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810000" y="44196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3810000" y="28956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3810000" y="25146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feld 12"/>
                <p:cNvSpPr txBox="1"/>
                <p:nvPr/>
              </p:nvSpPr>
              <p:spPr>
                <a:xfrm>
                  <a:off x="3810000" y="1447800"/>
                  <a:ext cx="990600" cy="646331"/>
                </a:xfrm>
                <a:prstGeom prst="rect">
                  <a:avLst/>
                </a:prstGeom>
                <a:noFill/>
              </p:spPr>
              <p:txBody>
                <a:bodyPr wrap="square" rtlCol="0" anchor="ctr" anchorCtr="1">
                  <a:spAutoFit/>
                </a:bodyPr>
                <a:lstStyle/>
                <a:p>
                  <a:r>
                    <a:rPr lang="de-DE" dirty="0" smtClean="0"/>
                    <a:t>MSMQ</a:t>
                  </a:r>
                </a:p>
                <a:p>
                  <a:r>
                    <a:rPr lang="de-DE" dirty="0" smtClean="0"/>
                    <a:t>Queue</a:t>
                  </a:r>
                  <a:endParaRPr lang="de-DE" dirty="0"/>
                </a:p>
              </p:txBody>
            </p:sp>
          </p:grpSp>
          <p:sp>
            <p:nvSpPr>
              <p:cNvPr id="37" name="Rechteck 36"/>
              <p:cNvSpPr/>
              <p:nvPr/>
            </p:nvSpPr>
            <p:spPr bwMode="auto">
              <a:xfrm>
                <a:off x="4495800" y="2286000"/>
                <a:ext cx="685800" cy="381000"/>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echteck 37"/>
              <p:cNvSpPr/>
              <p:nvPr/>
            </p:nvSpPr>
            <p:spPr bwMode="auto">
              <a:xfrm>
                <a:off x="4648200" y="4572000"/>
                <a:ext cx="685800" cy="381000"/>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9" name="Ellipse 38"/>
            <p:cNvSpPr/>
            <p:nvPr/>
          </p:nvSpPr>
          <p:spPr bwMode="auto">
            <a:xfrm>
              <a:off x="5638800" y="2971800"/>
              <a:ext cx="1524000" cy="9906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MSMQ</a:t>
              </a:r>
            </a:p>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Channel</a:t>
              </a:r>
            </a:p>
            <a:p>
              <a:pPr algn="ctr" defTabSz="914099" fontAlgn="base">
                <a:spcBef>
                  <a:spcPct val="0"/>
                </a:spcBef>
                <a:spcAft>
                  <a:spcPct val="0"/>
                </a:spcAft>
              </a:pPr>
              <a:r>
                <a:rPr lang="de-DE" sz="1600" dirty="0" err="1" smtClean="0">
                  <a:solidFill>
                    <a:srgbClr val="FFFFFF"/>
                  </a:solidFill>
                  <a:effectLst>
                    <a:outerShdw blurRad="38100" dist="38100" dir="2700000" algn="tl">
                      <a:srgbClr val="000000">
                        <a:alpha val="43137"/>
                      </a:srgbClr>
                    </a:outerShdw>
                  </a:effectLst>
                  <a:latin typeface="Segoe" pitchFamily="34" charset="0"/>
                </a:rPr>
                <a:t>Listener</a:t>
              </a:r>
              <a:endParaRPr lang="de-DE"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4" name="Gruppieren 43"/>
            <p:cNvGrpSpPr/>
            <p:nvPr/>
          </p:nvGrpSpPr>
          <p:grpSpPr>
            <a:xfrm>
              <a:off x="7315200" y="4693920"/>
              <a:ext cx="1688592" cy="1143000"/>
              <a:chOff x="6187440" y="2286000"/>
              <a:chExt cx="1688592" cy="1143000"/>
            </a:xfrm>
          </p:grpSpPr>
          <p:sp>
            <p:nvSpPr>
              <p:cNvPr id="45" name="Rechteck 44"/>
              <p:cNvSpPr/>
              <p:nvPr/>
            </p:nvSpPr>
            <p:spPr bwMode="auto">
              <a:xfrm>
                <a:off x="6733032" y="2286000"/>
                <a:ext cx="1143000"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effectLst>
                      <a:outerShdw blurRad="38100" dist="38100" dir="2700000" algn="tl">
                        <a:srgbClr val="000000">
                          <a:alpha val="43137"/>
                        </a:srgbClr>
                      </a:outerShdw>
                    </a:effectLst>
                    <a:latin typeface="Segoe" pitchFamily="34" charset="0"/>
                  </a:rPr>
                  <a:t>Service</a:t>
                </a:r>
              </a:p>
            </p:txBody>
          </p:sp>
          <p:sp>
            <p:nvSpPr>
              <p:cNvPr id="46" name="Ellipse 45"/>
              <p:cNvSpPr/>
              <p:nvPr/>
            </p:nvSpPr>
            <p:spPr bwMode="auto">
              <a:xfrm>
                <a:off x="6187440" y="2670048"/>
                <a:ext cx="381000" cy="38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0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7" name="Gerade Verbindung 46"/>
              <p:cNvCxnSpPr>
                <a:stCxn id="46" idx="6"/>
                <a:endCxn id="45" idx="1"/>
              </p:cNvCxnSpPr>
              <p:nvPr/>
            </p:nvCxnSpPr>
            <p:spPr>
              <a:xfrm flipV="1">
                <a:off x="6568440" y="2857500"/>
                <a:ext cx="164592" cy="3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hteck 47"/>
            <p:cNvSpPr/>
            <p:nvPr/>
          </p:nvSpPr>
          <p:spPr bwMode="auto">
            <a:xfrm>
              <a:off x="5715000" y="1219200"/>
              <a:ext cx="12192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Dispatcher</a:t>
              </a:r>
            </a:p>
          </p:txBody>
        </p:sp>
        <p:sp>
          <p:nvSpPr>
            <p:cNvPr id="49" name="Rechteck 48"/>
            <p:cNvSpPr/>
            <p:nvPr/>
          </p:nvSpPr>
          <p:spPr bwMode="auto">
            <a:xfrm>
              <a:off x="5797296" y="4800600"/>
              <a:ext cx="12192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Dispatcher</a:t>
              </a:r>
            </a:p>
          </p:txBody>
        </p:sp>
        <p:cxnSp>
          <p:nvCxnSpPr>
            <p:cNvPr id="52" name="Gerade Verbindung mit Pfeil 51"/>
            <p:cNvCxnSpPr>
              <a:stCxn id="38" idx="3"/>
              <a:endCxn id="39" idx="2"/>
            </p:cNvCxnSpPr>
            <p:nvPr/>
          </p:nvCxnSpPr>
          <p:spPr>
            <a:xfrm flipV="1">
              <a:off x="4895088" y="3467100"/>
              <a:ext cx="743712" cy="1295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a:endCxn id="48" idx="2"/>
            </p:cNvCxnSpPr>
            <p:nvPr/>
          </p:nvCxnSpPr>
          <p:spPr>
            <a:xfrm rot="5400000" flipH="1" flipV="1">
              <a:off x="5905500" y="2552700"/>
              <a:ext cx="838200"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a:stCxn id="39" idx="4"/>
              <a:endCxn id="49" idx="0"/>
            </p:cNvCxnSpPr>
            <p:nvPr/>
          </p:nvCxnSpPr>
          <p:spPr>
            <a:xfrm rot="16200000" flipH="1">
              <a:off x="5984748" y="4378452"/>
              <a:ext cx="838200" cy="60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a:stCxn id="48" idx="3"/>
              <a:endCxn id="35" idx="2"/>
            </p:cNvCxnSpPr>
            <p:nvPr/>
          </p:nvCxnSpPr>
          <p:spPr>
            <a:xfrm>
              <a:off x="6934200" y="1676400"/>
              <a:ext cx="381000" cy="76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a:stCxn id="49" idx="3"/>
              <a:endCxn id="46" idx="2"/>
            </p:cNvCxnSpPr>
            <p:nvPr/>
          </p:nvCxnSpPr>
          <p:spPr>
            <a:xfrm>
              <a:off x="7016496" y="5257800"/>
              <a:ext cx="298704" cy="106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a:stCxn id="18" idx="3"/>
              <a:endCxn id="37" idx="1"/>
            </p:cNvCxnSpPr>
            <p:nvPr/>
          </p:nvCxnSpPr>
          <p:spPr>
            <a:xfrm flipV="1">
              <a:off x="3210116" y="2476500"/>
              <a:ext cx="846772" cy="914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a:stCxn id="17" idx="3"/>
              <a:endCxn id="19" idx="2"/>
            </p:cNvCxnSpPr>
            <p:nvPr/>
          </p:nvCxnSpPr>
          <p:spPr>
            <a:xfrm>
              <a:off x="1072896" y="3390900"/>
              <a:ext cx="713232"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7" name="Gruppieren 86"/>
            <p:cNvGrpSpPr/>
            <p:nvPr/>
          </p:nvGrpSpPr>
          <p:grpSpPr>
            <a:xfrm>
              <a:off x="3429000" y="3200400"/>
              <a:ext cx="466344" cy="170688"/>
              <a:chOff x="838200" y="5029200"/>
              <a:chExt cx="777240" cy="381000"/>
            </a:xfrm>
          </p:grpSpPr>
          <p:sp>
            <p:nvSpPr>
              <p:cNvPr id="78" name="Rechteck 77"/>
              <p:cNvSpPr/>
              <p:nvPr/>
            </p:nvSpPr>
            <p:spPr bwMode="auto">
              <a:xfrm>
                <a:off x="85344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80" name="Gerade Verbindung 79"/>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uppieren 87"/>
            <p:cNvGrpSpPr/>
            <p:nvPr/>
          </p:nvGrpSpPr>
          <p:grpSpPr>
            <a:xfrm>
              <a:off x="4227576" y="3493008"/>
              <a:ext cx="457200" cy="170688"/>
              <a:chOff x="838200" y="5029200"/>
              <a:chExt cx="762000" cy="381000"/>
            </a:xfrm>
          </p:grpSpPr>
          <p:sp>
            <p:nvSpPr>
              <p:cNvPr id="89" name="Rechteck 88"/>
              <p:cNvSpPr/>
              <p:nvPr/>
            </p:nvSpPr>
            <p:spPr bwMode="auto">
              <a:xfrm>
                <a:off x="83820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0" name="Gerade Verbindung 89"/>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uppieren 91"/>
            <p:cNvGrpSpPr/>
            <p:nvPr/>
          </p:nvGrpSpPr>
          <p:grpSpPr>
            <a:xfrm>
              <a:off x="4227576" y="3874008"/>
              <a:ext cx="457200" cy="170688"/>
              <a:chOff x="838200" y="5029200"/>
              <a:chExt cx="762000" cy="381000"/>
            </a:xfrm>
          </p:grpSpPr>
          <p:sp>
            <p:nvSpPr>
              <p:cNvPr id="93" name="Rechteck 92"/>
              <p:cNvSpPr/>
              <p:nvPr/>
            </p:nvSpPr>
            <p:spPr bwMode="auto">
              <a:xfrm>
                <a:off x="83820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4" name="Gerade Verbindung 93"/>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uppieren 95"/>
            <p:cNvGrpSpPr/>
            <p:nvPr/>
          </p:nvGrpSpPr>
          <p:grpSpPr>
            <a:xfrm>
              <a:off x="4227576" y="4255008"/>
              <a:ext cx="457200" cy="170688"/>
              <a:chOff x="838200" y="5029200"/>
              <a:chExt cx="762000" cy="381000"/>
            </a:xfrm>
          </p:grpSpPr>
          <p:sp>
            <p:nvSpPr>
              <p:cNvPr id="97" name="Rechteck 96"/>
              <p:cNvSpPr/>
              <p:nvPr/>
            </p:nvSpPr>
            <p:spPr bwMode="auto">
              <a:xfrm>
                <a:off x="83820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8" name="Gerade Verbindung 97"/>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uppieren 99"/>
            <p:cNvGrpSpPr/>
            <p:nvPr/>
          </p:nvGrpSpPr>
          <p:grpSpPr>
            <a:xfrm>
              <a:off x="4227576" y="4712208"/>
              <a:ext cx="457200" cy="170688"/>
              <a:chOff x="838200" y="5029200"/>
              <a:chExt cx="762000" cy="381000"/>
            </a:xfrm>
          </p:grpSpPr>
          <p:sp>
            <p:nvSpPr>
              <p:cNvPr id="101" name="Rechteck 100"/>
              <p:cNvSpPr/>
              <p:nvPr/>
            </p:nvSpPr>
            <p:spPr bwMode="auto">
              <a:xfrm>
                <a:off x="83820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02" name="Gerade Verbindung 101"/>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uppieren 103"/>
            <p:cNvGrpSpPr/>
            <p:nvPr/>
          </p:nvGrpSpPr>
          <p:grpSpPr>
            <a:xfrm>
              <a:off x="4227576" y="2807208"/>
              <a:ext cx="457200" cy="170688"/>
              <a:chOff x="838200" y="5029200"/>
              <a:chExt cx="762000" cy="381000"/>
            </a:xfrm>
          </p:grpSpPr>
          <p:sp>
            <p:nvSpPr>
              <p:cNvPr id="105" name="Rechteck 104"/>
              <p:cNvSpPr/>
              <p:nvPr/>
            </p:nvSpPr>
            <p:spPr bwMode="auto">
              <a:xfrm>
                <a:off x="83820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06" name="Gerade Verbindung 105"/>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uppieren 107"/>
            <p:cNvGrpSpPr/>
            <p:nvPr/>
          </p:nvGrpSpPr>
          <p:grpSpPr>
            <a:xfrm>
              <a:off x="4227576" y="3188208"/>
              <a:ext cx="457200" cy="170688"/>
              <a:chOff x="838200" y="5029200"/>
              <a:chExt cx="762000" cy="381000"/>
            </a:xfrm>
          </p:grpSpPr>
          <p:sp>
            <p:nvSpPr>
              <p:cNvPr id="109" name="Rechteck 108"/>
              <p:cNvSpPr/>
              <p:nvPr/>
            </p:nvSpPr>
            <p:spPr bwMode="auto">
              <a:xfrm>
                <a:off x="838200" y="5029200"/>
                <a:ext cx="762000" cy="381000"/>
              </a:xfrm>
              <a:prstGeom prst="rect">
                <a:avLst/>
              </a:prstGeom>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10" name="Gerade Verbindung 109"/>
              <p:cNvCxnSpPr/>
              <p:nvPr/>
            </p:nvCxnSpPr>
            <p:spPr>
              <a:xfrm>
                <a:off x="838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V="1">
                <a:off x="1219200" y="50292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142852"/>
            <a:ext cx="7962872" cy="1329595"/>
          </a:xfrm>
        </p:spPr>
        <p:txBody>
          <a:bodyPr/>
          <a:lstStyle/>
          <a:p>
            <a:pPr algn="ctr"/>
            <a:r>
              <a:rPr lang="de-DE" dirty="0" err="1" smtClean="0"/>
              <a:t>Reliable</a:t>
            </a:r>
            <a:r>
              <a:rPr lang="de-DE" dirty="0" smtClean="0"/>
              <a:t> Messaging </a:t>
            </a:r>
            <a:r>
              <a:rPr lang="de-DE" dirty="0" err="1" smtClean="0"/>
              <a:t>Bindings</a:t>
            </a:r>
            <a:r>
              <a:rPr lang="de-DE" dirty="0" smtClean="0"/>
              <a:t/>
            </a:r>
            <a:br>
              <a:rPr lang="de-DE" dirty="0" smtClean="0"/>
            </a:br>
            <a:r>
              <a:rPr lang="de-DE" dirty="0" smtClean="0"/>
              <a:t>Integration</a:t>
            </a:r>
            <a:endParaRPr lang="de-DE" dirty="0"/>
          </a:p>
        </p:txBody>
      </p:sp>
      <p:sp>
        <p:nvSpPr>
          <p:cNvPr id="3" name="Inhaltsplatzhalter 2"/>
          <p:cNvSpPr>
            <a:spLocks noGrp="1"/>
          </p:cNvSpPr>
          <p:nvPr>
            <p:ph idx="1"/>
          </p:nvPr>
        </p:nvSpPr>
        <p:spPr>
          <a:xfrm>
            <a:off x="685800" y="1905000"/>
            <a:ext cx="7772400" cy="1249573"/>
          </a:xfrm>
        </p:spPr>
        <p:txBody>
          <a:bodyPr/>
          <a:lstStyle/>
          <a:p>
            <a:r>
              <a:rPr lang="en-US" sz="2800" dirty="0" smtClean="0"/>
              <a:t>Custom Channel for IBM </a:t>
            </a:r>
            <a:r>
              <a:rPr lang="en-US" sz="2800" dirty="0" err="1" smtClean="0"/>
              <a:t>WebSphereMQ</a:t>
            </a:r>
            <a:r>
              <a:rPr lang="en-US" sz="2800" dirty="0" smtClean="0"/>
              <a:t> for Windows Communication Foundation</a:t>
            </a:r>
          </a:p>
          <a:p>
            <a:r>
              <a:rPr lang="en-US" sz="2800" dirty="0" err="1" smtClean="0"/>
              <a:t>JNBridge</a:t>
            </a:r>
            <a:r>
              <a:rPr lang="en-US" sz="2800" dirty="0" smtClean="0"/>
              <a:t> JMS Adapter for .NET</a:t>
            </a:r>
          </a:p>
        </p:txBody>
      </p:sp>
      <p:pic>
        <p:nvPicPr>
          <p:cNvPr id="1026" name="Picture 2"/>
          <p:cNvPicPr>
            <a:picLocks noChangeAspect="1" noChangeArrowheads="1"/>
          </p:cNvPicPr>
          <p:nvPr/>
        </p:nvPicPr>
        <p:blipFill>
          <a:blip r:embed="rId2" cstate="print"/>
          <a:srcRect/>
          <a:stretch>
            <a:fillRect/>
          </a:stretch>
        </p:blipFill>
        <p:spPr bwMode="auto">
          <a:xfrm>
            <a:off x="1524000" y="3429000"/>
            <a:ext cx="5580233" cy="2133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30188"/>
            <a:ext cx="9144000" cy="664797"/>
          </a:xfrm>
        </p:spPr>
        <p:txBody>
          <a:bodyPr/>
          <a:lstStyle/>
          <a:p>
            <a:pPr algn="ctr"/>
            <a:r>
              <a:rPr lang="en-US" dirty="0" smtClean="0"/>
              <a:t>WCF Contracts</a:t>
            </a:r>
          </a:p>
        </p:txBody>
      </p:sp>
      <p:sp>
        <p:nvSpPr>
          <p:cNvPr id="22531" name="Rectangle 3"/>
          <p:cNvSpPr>
            <a:spLocks noGrp="1" noChangeArrowheads="1"/>
          </p:cNvSpPr>
          <p:nvPr>
            <p:ph type="body" idx="1"/>
          </p:nvPr>
        </p:nvSpPr>
        <p:spPr>
          <a:xfrm>
            <a:off x="304800" y="1371600"/>
            <a:ext cx="8543925" cy="3970318"/>
          </a:xfrm>
        </p:spPr>
        <p:txBody>
          <a:bodyPr/>
          <a:lstStyle/>
          <a:p>
            <a:r>
              <a:rPr lang="en-US" sz="2800" dirty="0" smtClean="0"/>
              <a:t>A WCF contract describes the external public view on the service</a:t>
            </a:r>
          </a:p>
          <a:p>
            <a:pPr lvl="1"/>
            <a:r>
              <a:rPr lang="en-US" sz="2400" dirty="0" smtClean="0"/>
              <a:t>Operation contracts</a:t>
            </a:r>
          </a:p>
          <a:p>
            <a:pPr lvl="2"/>
            <a:r>
              <a:rPr lang="en-US" sz="2000" dirty="0" smtClean="0"/>
              <a:t>Defines the exposed operations </a:t>
            </a:r>
          </a:p>
          <a:p>
            <a:pPr lvl="1"/>
            <a:r>
              <a:rPr lang="en-US" sz="2400" dirty="0" smtClean="0"/>
              <a:t>Data contracts </a:t>
            </a:r>
          </a:p>
          <a:p>
            <a:pPr lvl="2"/>
            <a:r>
              <a:rPr lang="en-US" sz="2000" dirty="0" smtClean="0"/>
              <a:t>Describe the data which are send to or received from service operations</a:t>
            </a:r>
          </a:p>
          <a:p>
            <a:pPr lvl="1"/>
            <a:r>
              <a:rPr lang="en-US" sz="2800" dirty="0" smtClean="0"/>
              <a:t>Message contracts</a:t>
            </a:r>
          </a:p>
          <a:p>
            <a:pPr lvl="2"/>
            <a:r>
              <a:rPr lang="en-US" sz="2000" dirty="0" smtClean="0"/>
              <a:t>Describe a SOAP message</a:t>
            </a:r>
          </a:p>
          <a:p>
            <a:pPr lvl="2"/>
            <a:r>
              <a:rPr lang="en-US" sz="2000" dirty="0" smtClean="0"/>
              <a:t>Message contracts support direct access to the SOAP header and SOAP body of a message</a:t>
            </a:r>
          </a:p>
        </p:txBody>
      </p:sp>
    </p:spTree>
  </p:cSld>
  <p:clrMapOvr>
    <a:masterClrMapping/>
  </p:clrMapOvr>
  <p:transition advTm="15975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0" y="260350"/>
            <a:ext cx="9144000" cy="498598"/>
          </a:xfrm>
        </p:spPr>
        <p:txBody>
          <a:bodyPr/>
          <a:lstStyle/>
          <a:p>
            <a:pPr algn="ctr"/>
            <a:r>
              <a:rPr lang="de-DE" sz="3600" dirty="0" smtClean="0"/>
              <a:t>WCF </a:t>
            </a:r>
            <a:r>
              <a:rPr lang="de-DE" sz="3600" dirty="0" err="1" smtClean="0"/>
              <a:t>Contract</a:t>
            </a:r>
            <a:r>
              <a:rPr lang="de-DE" sz="3600" dirty="0" smtClean="0"/>
              <a:t> </a:t>
            </a:r>
            <a:r>
              <a:rPr sz="3600" smtClean="0"/>
              <a:t>Example</a:t>
            </a:r>
            <a:r>
              <a:rPr lang="de-DE" sz="3600" dirty="0" smtClean="0"/>
              <a:t> (1)</a:t>
            </a:r>
          </a:p>
        </p:txBody>
      </p:sp>
      <p:sp>
        <p:nvSpPr>
          <p:cNvPr id="3" name="Textfeld 2"/>
          <p:cNvSpPr txBox="1"/>
          <p:nvPr/>
        </p:nvSpPr>
        <p:spPr>
          <a:xfrm>
            <a:off x="533400" y="1295400"/>
            <a:ext cx="8195310" cy="4832092"/>
          </a:xfrm>
          <a:prstGeom prst="rect">
            <a:avLst/>
          </a:prstGeom>
          <a:solidFill>
            <a:schemeClr val="bg2">
              <a:lumMod val="10000"/>
              <a:lumOff val="90000"/>
            </a:schemeClr>
          </a:solidFill>
        </p:spPr>
        <p:txBody>
          <a:bodyPr wrap="square">
            <a:spAutoFit/>
          </a:bodyPr>
          <a:lstStyle/>
          <a:p>
            <a:pPr algn="l">
              <a:defRPr/>
            </a:pPr>
            <a:r>
              <a:rPr lang="de-DE" sz="1400" b="1" dirty="0" smtClean="0">
                <a:solidFill>
                  <a:schemeClr val="bg1"/>
                </a:solidFill>
                <a:latin typeface="Lucida Console" pitchFamily="49" charset="0"/>
                <a:cs typeface="+mn-cs"/>
              </a:rPr>
              <a:t>[</a:t>
            </a:r>
            <a:r>
              <a:rPr lang="de-DE" sz="1400" b="1" dirty="0" err="1">
                <a:solidFill>
                  <a:schemeClr val="bg1"/>
                </a:solidFill>
                <a:latin typeface="Lucida Console" pitchFamily="49" charset="0"/>
                <a:cs typeface="+mn-cs"/>
              </a:rPr>
              <a:t>DataContract</a:t>
            </a:r>
            <a:r>
              <a:rPr lang="de-DE" sz="1400" b="1" dirty="0">
                <a:solidFill>
                  <a:schemeClr val="bg1"/>
                </a:solidFill>
                <a:latin typeface="Lucida Console" pitchFamily="49" charset="0"/>
                <a:cs typeface="+mn-cs"/>
              </a:rPr>
              <a:t>]</a:t>
            </a:r>
          </a:p>
          <a:p>
            <a:pPr algn="l">
              <a:defRPr/>
            </a:pPr>
            <a:r>
              <a:rPr lang="de-DE" sz="1400" b="1" dirty="0" err="1">
                <a:solidFill>
                  <a:schemeClr val="bg1"/>
                </a:solidFill>
                <a:latin typeface="Lucida Console" pitchFamily="49" charset="0"/>
                <a:cs typeface="+mn-cs"/>
              </a:rPr>
              <a:t>public</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struct</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CalculatorMessage</a:t>
            </a:r>
            <a:endParaRPr lang="de-DE" sz="1400" b="1" dirty="0">
              <a:solidFill>
                <a:schemeClr val="bg1"/>
              </a:solidFill>
              <a:latin typeface="Lucida Console" pitchFamily="49" charset="0"/>
              <a:cs typeface="+mn-cs"/>
            </a:endParaRPr>
          </a:p>
          <a:p>
            <a:pPr algn="l">
              <a:defRPr/>
            </a:pP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DataMember</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public</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string</a:t>
            </a:r>
            <a:r>
              <a:rPr lang="de-DE" sz="1400" b="1" dirty="0">
                <a:solidFill>
                  <a:schemeClr val="bg1"/>
                </a:solidFill>
                <a:latin typeface="Lucida Console" pitchFamily="49" charset="0"/>
                <a:cs typeface="+mn-cs"/>
              </a:rPr>
              <a:t> Expression;</a:t>
            </a:r>
          </a:p>
          <a:p>
            <a:pPr algn="l">
              <a:defRPr/>
            </a:pPr>
            <a:r>
              <a:rPr lang="de-DE" sz="1400" b="1" dirty="0">
                <a:solidFill>
                  <a:schemeClr val="bg1"/>
                </a:solidFill>
                <a:latin typeface="Lucida Console" pitchFamily="49" charset="0"/>
                <a:cs typeface="+mn-cs"/>
              </a:rPr>
              <a:t>	</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DataMember</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public</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string</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Result</a:t>
            </a:r>
            <a:r>
              <a:rPr lang="de-DE" sz="1400" b="1" dirty="0">
                <a:solidFill>
                  <a:schemeClr val="bg1"/>
                </a:solidFill>
                <a:latin typeface="Lucida Console" pitchFamily="49" charset="0"/>
                <a:cs typeface="+mn-cs"/>
              </a:rPr>
              <a:t>;</a:t>
            </a:r>
          </a:p>
          <a:p>
            <a:pPr algn="l">
              <a:defRPr/>
            </a:pPr>
            <a:endParaRPr lang="de-DE" sz="1400" b="1" dirty="0">
              <a:solidFill>
                <a:schemeClr val="bg1"/>
              </a:solidFill>
              <a:latin typeface="Lucida Console" pitchFamily="49" charset="0"/>
              <a:cs typeface="+mn-cs"/>
            </a:endParaRP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DataMember</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public</a:t>
            </a:r>
            <a:r>
              <a:rPr lang="de-DE" sz="1400" b="1" dirty="0">
                <a:solidFill>
                  <a:schemeClr val="bg1"/>
                </a:solidFill>
                <a:latin typeface="Lucida Console" pitchFamily="49" charset="0"/>
                <a:cs typeface="+mn-cs"/>
              </a:rPr>
              <a:t> double </a:t>
            </a:r>
            <a:r>
              <a:rPr lang="de-DE" sz="1400" b="1" dirty="0" err="1">
                <a:solidFill>
                  <a:schemeClr val="bg1"/>
                </a:solidFill>
                <a:latin typeface="Lucida Console" pitchFamily="49" charset="0"/>
                <a:cs typeface="+mn-cs"/>
              </a:rPr>
              <a:t>ComuptationTime</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a:t>
            </a:r>
          </a:p>
          <a:p>
            <a:pPr algn="l">
              <a:defRPr/>
            </a:pPr>
            <a:endParaRPr lang="de-DE" sz="1400" b="1" dirty="0">
              <a:solidFill>
                <a:schemeClr val="bg1"/>
              </a:solidFill>
              <a:latin typeface="Lucida Console" pitchFamily="49" charset="0"/>
              <a:cs typeface="+mn-cs"/>
            </a:endParaRPr>
          </a:p>
          <a:p>
            <a:pPr algn="l">
              <a:defRPr/>
            </a:pPr>
            <a:r>
              <a:rPr lang="de-DE" sz="1400" b="1" dirty="0">
                <a:solidFill>
                  <a:schemeClr val="bg1"/>
                </a:solidFill>
                <a:latin typeface="Lucida Console" pitchFamily="49" charset="0"/>
                <a:cs typeface="+mn-cs"/>
              </a:rPr>
              <a:t>[</a:t>
            </a:r>
            <a:r>
              <a:rPr lang="de-DE" sz="1400" b="1" dirty="0" err="1">
                <a:solidFill>
                  <a:schemeClr val="bg1"/>
                </a:solidFill>
                <a:latin typeface="Lucida Console" pitchFamily="49" charset="0"/>
                <a:cs typeface="+mn-cs"/>
              </a:rPr>
              <a:t>ServiceContract</a:t>
            </a:r>
            <a:r>
              <a:rPr lang="de-DE" sz="1400" b="1" dirty="0">
                <a:solidFill>
                  <a:schemeClr val="bg1"/>
                </a:solidFill>
                <a:latin typeface="Lucida Console" pitchFamily="49" charset="0"/>
                <a:cs typeface="+mn-cs"/>
              </a:rPr>
              <a:t>()]</a:t>
            </a:r>
          </a:p>
          <a:p>
            <a:pPr algn="l">
              <a:defRPr/>
            </a:pPr>
            <a:r>
              <a:rPr lang="de-DE" sz="1400" b="1" dirty="0" err="1">
                <a:solidFill>
                  <a:schemeClr val="bg1"/>
                </a:solidFill>
                <a:latin typeface="Lucida Console" pitchFamily="49" charset="0"/>
                <a:cs typeface="+mn-cs"/>
              </a:rPr>
              <a:t>public</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interface</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ICalculatorService</a:t>
            </a:r>
            <a:endParaRPr lang="de-DE" sz="1400" b="1" dirty="0">
              <a:solidFill>
                <a:schemeClr val="bg1"/>
              </a:solidFill>
              <a:latin typeface="Lucida Console" pitchFamily="49" charset="0"/>
              <a:cs typeface="+mn-cs"/>
            </a:endParaRPr>
          </a:p>
          <a:p>
            <a:pPr algn="l">
              <a:defRPr/>
            </a:pP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OperationContract</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string</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Calculate</a:t>
            </a:r>
            <a:r>
              <a:rPr lang="de-DE" sz="1400" b="1" dirty="0">
                <a:solidFill>
                  <a:schemeClr val="bg1"/>
                </a:solidFill>
                <a:latin typeface="Lucida Console" pitchFamily="49" charset="0"/>
                <a:cs typeface="+mn-cs"/>
              </a:rPr>
              <a:t>(</a:t>
            </a:r>
            <a:r>
              <a:rPr lang="de-DE" sz="1400" b="1" dirty="0" err="1">
                <a:solidFill>
                  <a:schemeClr val="bg1"/>
                </a:solidFill>
                <a:latin typeface="Lucida Console" pitchFamily="49" charset="0"/>
                <a:cs typeface="+mn-cs"/>
              </a:rPr>
              <a:t>string</a:t>
            </a:r>
            <a:r>
              <a:rPr lang="de-DE" sz="1400" b="1" dirty="0">
                <a:solidFill>
                  <a:schemeClr val="bg1"/>
                </a:solidFill>
                <a:latin typeface="Lucida Console" pitchFamily="49" charset="0"/>
                <a:cs typeface="+mn-cs"/>
              </a:rPr>
              <a:t> Expression);</a:t>
            </a:r>
          </a:p>
          <a:p>
            <a:pPr algn="l">
              <a:defRPr/>
            </a:pPr>
            <a:endParaRPr lang="de-DE" sz="1400" b="1" dirty="0">
              <a:solidFill>
                <a:schemeClr val="bg1"/>
              </a:solidFill>
              <a:latin typeface="Lucida Console" pitchFamily="49" charset="0"/>
              <a:cs typeface="+mn-cs"/>
            </a:endParaRP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OperationContract</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void</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CalculateWithTiming</a:t>
            </a:r>
            <a:r>
              <a:rPr lang="de-DE" sz="1400" b="1" dirty="0">
                <a:solidFill>
                  <a:schemeClr val="bg1"/>
                </a:solidFill>
                <a:latin typeface="Lucida Console" pitchFamily="49" charset="0"/>
                <a:cs typeface="+mn-cs"/>
              </a:rPr>
              <a:t>(</a:t>
            </a:r>
            <a:r>
              <a:rPr lang="de-DE" sz="1400" b="1" dirty="0" err="1">
                <a:solidFill>
                  <a:schemeClr val="bg1"/>
                </a:solidFill>
                <a:latin typeface="Lucida Console" pitchFamily="49" charset="0"/>
                <a:cs typeface="+mn-cs"/>
              </a:rPr>
              <a:t>ref</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CalculatorMessage</a:t>
            </a:r>
            <a:r>
              <a:rPr lang="de-DE" sz="1400" b="1" dirty="0">
                <a:solidFill>
                  <a:schemeClr val="bg1"/>
                </a:solidFill>
                <a:latin typeface="Lucida Console" pitchFamily="49" charset="0"/>
                <a:cs typeface="+mn-cs"/>
              </a:rPr>
              <a:t> </a:t>
            </a:r>
            <a:r>
              <a:rPr lang="de-DE" sz="1400" b="1" dirty="0" err="1">
                <a:solidFill>
                  <a:schemeClr val="bg1"/>
                </a:solidFill>
                <a:latin typeface="Lucida Console" pitchFamily="49" charset="0"/>
                <a:cs typeface="+mn-cs"/>
              </a:rPr>
              <a:t>CalcMsg</a:t>
            </a:r>
            <a:r>
              <a:rPr lang="de-DE" sz="1400" b="1" dirty="0">
                <a:solidFill>
                  <a:schemeClr val="bg1"/>
                </a:solidFill>
                <a:latin typeface="Lucida Console" pitchFamily="49" charset="0"/>
                <a:cs typeface="+mn-cs"/>
              </a:rPr>
              <a:t>);</a:t>
            </a:r>
          </a:p>
          <a:p>
            <a:pPr algn="l">
              <a:defRPr/>
            </a:pPr>
            <a:r>
              <a:rPr lang="de-DE" sz="1400" b="1" dirty="0">
                <a:solidFill>
                  <a:schemeClr val="bg1"/>
                </a:solidFill>
                <a:latin typeface="Lucida Console" pitchFamily="49" charset="0"/>
                <a:cs typeface="+mn-cs"/>
              </a:rPr>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260350"/>
            <a:ext cx="9144000" cy="664797"/>
          </a:xfrm>
        </p:spPr>
        <p:txBody>
          <a:bodyPr/>
          <a:lstStyle/>
          <a:p>
            <a:pPr algn="ctr"/>
            <a:r>
              <a:rPr smtClean="0"/>
              <a:t>Microsoft Platform Architecture</a:t>
            </a:r>
            <a:endParaRPr/>
          </a:p>
        </p:txBody>
      </p:sp>
      <p:grpSp>
        <p:nvGrpSpPr>
          <p:cNvPr id="2" name="Gruppieren 24"/>
          <p:cNvGrpSpPr/>
          <p:nvPr/>
        </p:nvGrpSpPr>
        <p:grpSpPr>
          <a:xfrm>
            <a:off x="152400" y="1524000"/>
            <a:ext cx="8858312" cy="4395806"/>
            <a:chOff x="142844" y="1676400"/>
            <a:chExt cx="8858312" cy="4395806"/>
          </a:xfrm>
        </p:grpSpPr>
        <p:sp>
          <p:nvSpPr>
            <p:cNvPr id="3" name="AutoShape 11"/>
            <p:cNvSpPr>
              <a:spLocks noChangeArrowheads="1"/>
            </p:cNvSpPr>
            <p:nvPr/>
          </p:nvSpPr>
          <p:spPr bwMode="auto">
            <a:xfrm>
              <a:off x="142844" y="1676400"/>
              <a:ext cx="8858312" cy="4395806"/>
            </a:xfrm>
            <a:prstGeom prst="roundRect">
              <a:avLst>
                <a:gd name="adj" fmla="val 16667"/>
              </a:avLst>
            </a:prstGeom>
            <a:solidFill>
              <a:schemeClr val="accent6"/>
            </a:solidFill>
            <a:ln w="9525">
              <a:noFill/>
              <a:round/>
              <a:headEnd/>
              <a:tailEnd/>
            </a:ln>
            <a:effectLst/>
            <a:scene3d>
              <a:camera prst="orthographicFront"/>
              <a:lightRig rig="threePt" dir="t"/>
            </a:scene3d>
            <a:sp3d>
              <a:bevelT w="165100" prst="coolSlant"/>
            </a:sp3d>
          </p:spPr>
          <p:txBody>
            <a:bodyPr wrap="none" lIns="90000" tIns="46800" rIns="90000" bIns="46800" anchor="t" anchorCtr="0"/>
            <a:lstStyle/>
            <a:p>
              <a:pPr algn="ctr"/>
              <a:r>
                <a:rPr lang="de-DE" sz="2400" b="1" dirty="0" smtClean="0">
                  <a:solidFill>
                    <a:schemeClr val="bg1"/>
                  </a:solidFill>
                  <a:latin typeface="Arial" charset="0"/>
                </a:rPr>
                <a:t>Microsoft Windows Operating System</a:t>
              </a:r>
            </a:p>
            <a:p>
              <a:pPr algn="ctr"/>
              <a:r>
                <a:rPr lang="de-DE" sz="2400" dirty="0" smtClean="0">
                  <a:solidFill>
                    <a:schemeClr val="bg1"/>
                  </a:solidFill>
                </a:rPr>
                <a:t>(Windows Server 2003 / 2008)</a:t>
              </a:r>
              <a:endParaRPr lang="de-DE" sz="2400" b="1" dirty="0">
                <a:solidFill>
                  <a:schemeClr val="bg1"/>
                </a:solidFill>
                <a:latin typeface="Arial" charset="0"/>
              </a:endParaRPr>
            </a:p>
          </p:txBody>
        </p:sp>
        <p:grpSp>
          <p:nvGrpSpPr>
            <p:cNvPr id="5" name="Gruppieren 20"/>
            <p:cNvGrpSpPr/>
            <p:nvPr/>
          </p:nvGrpSpPr>
          <p:grpSpPr>
            <a:xfrm>
              <a:off x="329999" y="5186378"/>
              <a:ext cx="7926208" cy="457200"/>
              <a:chOff x="329999" y="4802456"/>
              <a:chExt cx="7926208" cy="457200"/>
            </a:xfrm>
          </p:grpSpPr>
          <p:sp>
            <p:nvSpPr>
              <p:cNvPr id="9" name="AutoShape 41"/>
              <p:cNvSpPr>
                <a:spLocks noChangeArrowheads="1"/>
              </p:cNvSpPr>
              <p:nvPr/>
            </p:nvSpPr>
            <p:spPr bwMode="auto">
              <a:xfrm>
                <a:off x="329999" y="4802456"/>
                <a:ext cx="2571768"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a:solidFill>
                      <a:schemeClr val="accent2">
                        <a:lumMod val="75000"/>
                      </a:schemeClr>
                    </a:solidFill>
                    <a:latin typeface="Arial" pitchFamily="34" charset="0"/>
                    <a:cs typeface="Arial" pitchFamily="34" charset="0"/>
                  </a:rPr>
                  <a:t>Recovery </a:t>
                </a:r>
              </a:p>
            </p:txBody>
          </p:sp>
          <p:sp>
            <p:nvSpPr>
              <p:cNvPr id="10" name="AutoShape 41"/>
              <p:cNvSpPr>
                <a:spLocks noChangeArrowheads="1"/>
              </p:cNvSpPr>
              <p:nvPr/>
            </p:nvSpPr>
            <p:spPr bwMode="auto">
              <a:xfrm>
                <a:off x="3035590" y="4802456"/>
                <a:ext cx="2571768"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a:solidFill>
                      <a:schemeClr val="accent2">
                        <a:lumMod val="75000"/>
                      </a:schemeClr>
                    </a:solidFill>
                    <a:latin typeface="Arial" pitchFamily="34" charset="0"/>
                    <a:cs typeface="Arial" pitchFamily="34" charset="0"/>
                  </a:rPr>
                  <a:t>Networking </a:t>
                </a:r>
              </a:p>
            </p:txBody>
          </p:sp>
          <p:sp>
            <p:nvSpPr>
              <p:cNvPr id="11" name="AutoShape 41"/>
              <p:cNvSpPr>
                <a:spLocks noChangeArrowheads="1"/>
              </p:cNvSpPr>
              <p:nvPr/>
            </p:nvSpPr>
            <p:spPr bwMode="auto">
              <a:xfrm>
                <a:off x="5715008" y="4802456"/>
                <a:ext cx="2541199"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a:solidFill>
                      <a:schemeClr val="accent2">
                        <a:lumMod val="75000"/>
                      </a:schemeClr>
                    </a:solidFill>
                    <a:latin typeface="Arial" pitchFamily="34" charset="0"/>
                    <a:cs typeface="Arial" pitchFamily="34" charset="0"/>
                  </a:rPr>
                  <a:t>Storage </a:t>
                </a:r>
              </a:p>
            </p:txBody>
          </p:sp>
        </p:grpSp>
        <p:sp>
          <p:nvSpPr>
            <p:cNvPr id="17" name="AutoShape 41"/>
            <p:cNvSpPr>
              <a:spLocks noChangeArrowheads="1"/>
            </p:cNvSpPr>
            <p:nvPr/>
          </p:nvSpPr>
          <p:spPr bwMode="auto">
            <a:xfrm>
              <a:off x="317988" y="2971800"/>
              <a:ext cx="7968788" cy="644782"/>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800" dirty="0" smtClean="0">
                  <a:solidFill>
                    <a:schemeClr val="accent2">
                      <a:lumMod val="75000"/>
                    </a:schemeClr>
                  </a:solidFill>
                  <a:latin typeface="Arial" pitchFamily="34" charset="0"/>
                  <a:cs typeface="Arial" pitchFamily="34" charset="0"/>
                </a:rPr>
                <a:t>.NET 3.X (Application Programming Model)</a:t>
              </a:r>
              <a:endParaRPr lang="en-US" sz="1800" dirty="0">
                <a:solidFill>
                  <a:schemeClr val="accent2">
                    <a:lumMod val="75000"/>
                  </a:schemeClr>
                </a:solidFill>
                <a:latin typeface="Arial" pitchFamily="34" charset="0"/>
                <a:cs typeface="Arial" pitchFamily="34" charset="0"/>
              </a:endParaRPr>
            </a:p>
          </p:txBody>
        </p:sp>
        <p:sp>
          <p:nvSpPr>
            <p:cNvPr id="23" name="Abgerundetes Rechteck 22"/>
            <p:cNvSpPr/>
            <p:nvPr/>
          </p:nvSpPr>
          <p:spPr bwMode="auto">
            <a:xfrm>
              <a:off x="214282" y="3714752"/>
              <a:ext cx="8143932" cy="1405888"/>
            </a:xfrm>
            <a:prstGeom prst="roundRect">
              <a:avLst/>
            </a:prstGeom>
            <a:solidFill>
              <a:schemeClr val="hlink">
                <a:alpha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chemeClr val="accent2">
                    <a:lumMod val="75000"/>
                  </a:schemeClr>
                </a:solidFill>
                <a:effectLst/>
                <a:latin typeface="Arial" charset="0"/>
              </a:endParaRPr>
            </a:p>
          </p:txBody>
        </p:sp>
        <p:grpSp>
          <p:nvGrpSpPr>
            <p:cNvPr id="6" name="Gruppieren 21"/>
            <p:cNvGrpSpPr/>
            <p:nvPr/>
          </p:nvGrpSpPr>
          <p:grpSpPr>
            <a:xfrm>
              <a:off x="317988" y="3792482"/>
              <a:ext cx="7968788" cy="1001545"/>
              <a:chOff x="317988" y="3686607"/>
              <a:chExt cx="7968788" cy="1001545"/>
            </a:xfrm>
          </p:grpSpPr>
          <p:sp>
            <p:nvSpPr>
              <p:cNvPr id="8" name="AutoShape 41"/>
              <p:cNvSpPr>
                <a:spLocks noChangeArrowheads="1"/>
              </p:cNvSpPr>
              <p:nvPr/>
            </p:nvSpPr>
            <p:spPr bwMode="auto">
              <a:xfrm>
                <a:off x="3104070" y="4230952"/>
                <a:ext cx="2428892"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smtClean="0">
                    <a:solidFill>
                      <a:schemeClr val="accent2">
                        <a:lumMod val="75000"/>
                      </a:schemeClr>
                    </a:solidFill>
                    <a:latin typeface="Arial" pitchFamily="34" charset="0"/>
                    <a:cs typeface="Arial" pitchFamily="34" charset="0"/>
                  </a:rPr>
                  <a:t>Transactions (COM+) </a:t>
                </a:r>
                <a:endParaRPr lang="en-US" sz="1600" dirty="0">
                  <a:solidFill>
                    <a:schemeClr val="accent2">
                      <a:lumMod val="75000"/>
                    </a:schemeClr>
                  </a:solidFill>
                  <a:latin typeface="Arial" pitchFamily="34" charset="0"/>
                  <a:cs typeface="Arial" pitchFamily="34" charset="0"/>
                </a:endParaRPr>
              </a:p>
            </p:txBody>
          </p:sp>
          <p:sp>
            <p:nvSpPr>
              <p:cNvPr id="12" name="AutoShape 41"/>
              <p:cNvSpPr>
                <a:spLocks noChangeArrowheads="1"/>
              </p:cNvSpPr>
              <p:nvPr/>
            </p:nvSpPr>
            <p:spPr bwMode="auto">
              <a:xfrm>
                <a:off x="317988" y="4230952"/>
                <a:ext cx="2714644"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smtClean="0">
                    <a:solidFill>
                      <a:schemeClr val="accent2">
                        <a:lumMod val="75000"/>
                      </a:schemeClr>
                    </a:solidFill>
                    <a:latin typeface="Arial" pitchFamily="34" charset="0"/>
                    <a:cs typeface="Arial" pitchFamily="34" charset="0"/>
                  </a:rPr>
                  <a:t>Message Queuing (MSMQ)</a:t>
                </a:r>
                <a:endParaRPr lang="en-US" sz="1600" dirty="0">
                  <a:solidFill>
                    <a:schemeClr val="accent2">
                      <a:lumMod val="75000"/>
                    </a:schemeClr>
                  </a:solidFill>
                  <a:latin typeface="Arial" pitchFamily="34" charset="0"/>
                  <a:cs typeface="Arial" pitchFamily="34" charset="0"/>
                </a:endParaRPr>
              </a:p>
            </p:txBody>
          </p:sp>
          <p:sp>
            <p:nvSpPr>
              <p:cNvPr id="16" name="AutoShape 41"/>
              <p:cNvSpPr>
                <a:spLocks noChangeArrowheads="1"/>
              </p:cNvSpPr>
              <p:nvPr/>
            </p:nvSpPr>
            <p:spPr bwMode="auto">
              <a:xfrm>
                <a:off x="317988" y="3686607"/>
                <a:ext cx="7968788"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800" dirty="0" smtClean="0">
                    <a:solidFill>
                      <a:schemeClr val="accent2">
                        <a:lumMod val="75000"/>
                      </a:schemeClr>
                    </a:solidFill>
                    <a:latin typeface="Arial" pitchFamily="34" charset="0"/>
                    <a:cs typeface="Arial" pitchFamily="34" charset="0"/>
                  </a:rPr>
                  <a:t>Internet Information Services 6.0/7.0 (IIS 6.0/7.0)</a:t>
                </a:r>
                <a:endParaRPr lang="en-US" sz="1800" dirty="0">
                  <a:solidFill>
                    <a:schemeClr val="accent2">
                      <a:lumMod val="75000"/>
                    </a:schemeClr>
                  </a:solidFill>
                  <a:latin typeface="Arial" pitchFamily="34" charset="0"/>
                  <a:cs typeface="Arial" pitchFamily="34" charset="0"/>
                </a:endParaRPr>
              </a:p>
            </p:txBody>
          </p:sp>
          <p:sp>
            <p:nvSpPr>
              <p:cNvPr id="18" name="AutoShape 41"/>
              <p:cNvSpPr>
                <a:spLocks noChangeArrowheads="1"/>
              </p:cNvSpPr>
              <p:nvPr/>
            </p:nvSpPr>
            <p:spPr bwMode="auto">
              <a:xfrm>
                <a:off x="5604399" y="4230952"/>
                <a:ext cx="1714513"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smtClean="0">
                    <a:solidFill>
                      <a:schemeClr val="accent2">
                        <a:lumMod val="75000"/>
                      </a:schemeClr>
                    </a:solidFill>
                    <a:latin typeface="Arial" pitchFamily="34" charset="0"/>
                    <a:cs typeface="Arial" pitchFamily="34" charset="0"/>
                  </a:rPr>
                  <a:t>Active Directory</a:t>
                </a:r>
                <a:endParaRPr lang="en-US" sz="1600" dirty="0">
                  <a:solidFill>
                    <a:schemeClr val="accent2">
                      <a:lumMod val="75000"/>
                    </a:schemeClr>
                  </a:solidFill>
                  <a:latin typeface="Arial" pitchFamily="34" charset="0"/>
                  <a:cs typeface="Arial" pitchFamily="34" charset="0"/>
                </a:endParaRPr>
              </a:p>
            </p:txBody>
          </p:sp>
          <p:sp>
            <p:nvSpPr>
              <p:cNvPr id="19" name="AutoShape 41"/>
              <p:cNvSpPr>
                <a:spLocks noChangeArrowheads="1"/>
              </p:cNvSpPr>
              <p:nvPr/>
            </p:nvSpPr>
            <p:spPr bwMode="auto">
              <a:xfrm>
                <a:off x="7358082" y="4230952"/>
                <a:ext cx="928694" cy="457200"/>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smtClean="0">
                    <a:solidFill>
                      <a:schemeClr val="accent2">
                        <a:lumMod val="75000"/>
                      </a:schemeClr>
                    </a:solidFill>
                    <a:latin typeface="Arial" pitchFamily="34" charset="0"/>
                    <a:cs typeface="Arial" pitchFamily="34" charset="0"/>
                  </a:rPr>
                  <a:t>UDDI</a:t>
                </a:r>
                <a:endParaRPr lang="en-US" sz="1600" dirty="0">
                  <a:solidFill>
                    <a:schemeClr val="accent2">
                      <a:lumMod val="75000"/>
                    </a:schemeClr>
                  </a:solidFill>
                  <a:latin typeface="Arial" pitchFamily="34" charset="0"/>
                  <a:cs typeface="Arial" pitchFamily="34" charset="0"/>
                </a:endParaRPr>
              </a:p>
            </p:txBody>
          </p:sp>
        </p:grpSp>
        <p:sp>
          <p:nvSpPr>
            <p:cNvPr id="20" name="AutoShape 41"/>
            <p:cNvSpPr>
              <a:spLocks noChangeArrowheads="1"/>
            </p:cNvSpPr>
            <p:nvPr/>
          </p:nvSpPr>
          <p:spPr bwMode="auto">
            <a:xfrm rot="16200000">
              <a:off x="7308079" y="4093374"/>
              <a:ext cx="2671776" cy="428627"/>
            </a:xfrm>
            <a:prstGeom prst="roundRect">
              <a:avLst>
                <a:gd name="adj" fmla="val 16667"/>
              </a:avLst>
            </a:prstGeom>
            <a:gradFill rotWithShape="1">
              <a:gsLst>
                <a:gs pos="20000">
                  <a:srgbClr val="CDE3EB">
                    <a:alpha val="70000"/>
                  </a:srgbClr>
                </a:gs>
                <a:gs pos="100000">
                  <a:srgbClr val="61A6BF"/>
                </a:gs>
              </a:gsLst>
              <a:lin ang="5400000" scaled="1"/>
            </a:gradFill>
            <a:ln w="28575" algn="ctr">
              <a:solidFill>
                <a:srgbClr val="000080"/>
              </a:solidFill>
              <a:round/>
              <a:headEnd/>
              <a:tailEnd/>
            </a:ln>
          </p:spPr>
          <p:txBody>
            <a:bodyPr wrap="none" anchor="ctr"/>
            <a:lstStyle/>
            <a:p>
              <a:pPr marL="174625" indent="-174625" algn="ctr">
                <a:lnSpc>
                  <a:spcPct val="80000"/>
                </a:lnSpc>
              </a:pPr>
              <a:r>
                <a:rPr lang="en-US" sz="1600" dirty="0" smtClean="0">
                  <a:solidFill>
                    <a:schemeClr val="accent2">
                      <a:lumMod val="75000"/>
                    </a:schemeClr>
                  </a:solidFill>
                  <a:latin typeface="Arial" pitchFamily="34" charset="0"/>
                  <a:cs typeface="Arial" pitchFamily="34" charset="0"/>
                </a:rPr>
                <a:t>Management </a:t>
              </a:r>
              <a:endParaRPr lang="en-US" sz="1600" dirty="0">
                <a:solidFill>
                  <a:schemeClr val="accent2">
                    <a:lumMod val="75000"/>
                  </a:schemeClr>
                </a:solidFill>
                <a:latin typeface="Arial" pitchFamily="34" charset="0"/>
                <a:cs typeface="Arial" pitchFamily="34" charset="0"/>
              </a:endParaRPr>
            </a:p>
          </p:txBody>
        </p:sp>
        <p:sp>
          <p:nvSpPr>
            <p:cNvPr id="24" name="Textfeld 23"/>
            <p:cNvSpPr txBox="1"/>
            <p:nvPr/>
          </p:nvSpPr>
          <p:spPr>
            <a:xfrm>
              <a:off x="285720" y="4786322"/>
              <a:ext cx="8001056" cy="369332"/>
            </a:xfrm>
            <a:prstGeom prst="rect">
              <a:avLst/>
            </a:prstGeom>
            <a:noFill/>
          </p:spPr>
          <p:txBody>
            <a:bodyPr wrap="square" rtlCol="0">
              <a:spAutoFit/>
            </a:bodyPr>
            <a:lstStyle/>
            <a:p>
              <a:pPr algn="ctr"/>
              <a:r>
                <a:rPr lang="de-DE" dirty="0" err="1" smtClean="0">
                  <a:solidFill>
                    <a:schemeClr val="accent2">
                      <a:lumMod val="75000"/>
                    </a:schemeClr>
                  </a:solidFill>
                </a:rPr>
                <a:t>Application</a:t>
              </a:r>
              <a:r>
                <a:rPr lang="de-DE" dirty="0" smtClean="0">
                  <a:solidFill>
                    <a:schemeClr val="accent2">
                      <a:lumMod val="75000"/>
                    </a:schemeClr>
                  </a:solidFill>
                </a:rPr>
                <a:t> </a:t>
              </a:r>
              <a:r>
                <a:rPr lang="de-DE" dirty="0" err="1" smtClean="0">
                  <a:solidFill>
                    <a:schemeClr val="accent2">
                      <a:lumMod val="75000"/>
                    </a:schemeClr>
                  </a:solidFill>
                </a:rPr>
                <a:t>server</a:t>
              </a:r>
              <a:r>
                <a:rPr lang="de-DE" dirty="0" smtClean="0">
                  <a:solidFill>
                    <a:schemeClr val="accent2">
                      <a:lumMod val="75000"/>
                    </a:schemeClr>
                  </a:solidFill>
                </a:rPr>
                <a:t> (Middleware)</a:t>
              </a:r>
              <a:endParaRPr lang="de-DE" dirty="0">
                <a:solidFill>
                  <a:schemeClr val="accent2">
                    <a:lumMod val="75000"/>
                  </a:schemeClr>
                </a:solidFill>
              </a:endParaRP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0" y="260350"/>
            <a:ext cx="9144000" cy="498598"/>
          </a:xfrm>
        </p:spPr>
        <p:txBody>
          <a:bodyPr/>
          <a:lstStyle/>
          <a:p>
            <a:pPr algn="ctr"/>
            <a:r>
              <a:rPr sz="3600" smtClean="0"/>
              <a:t>WCF Contract Example (2)</a:t>
            </a:r>
          </a:p>
        </p:txBody>
      </p:sp>
      <p:sp>
        <p:nvSpPr>
          <p:cNvPr id="3" name="Textfeld 2"/>
          <p:cNvSpPr txBox="1"/>
          <p:nvPr/>
        </p:nvSpPr>
        <p:spPr>
          <a:xfrm>
            <a:off x="708660" y="2183130"/>
            <a:ext cx="7966710" cy="2800767"/>
          </a:xfrm>
          <a:prstGeom prst="rect">
            <a:avLst/>
          </a:prstGeom>
          <a:solidFill>
            <a:schemeClr val="bg2">
              <a:lumMod val="10000"/>
              <a:lumOff val="90000"/>
            </a:schemeClr>
          </a:solidFill>
        </p:spPr>
        <p:txBody>
          <a:bodyPr wrap="square">
            <a:spAutoFit/>
          </a:bodyPr>
          <a:lstStyle/>
          <a:p>
            <a:pPr algn="l">
              <a:defRPr/>
            </a:pPr>
            <a:endParaRPr lang="de-DE" sz="1600" dirty="0">
              <a:solidFill>
                <a:schemeClr val="bg1"/>
              </a:solidFill>
              <a:latin typeface="Lucida Console" pitchFamily="49" charset="0"/>
              <a:cs typeface="+mn-cs"/>
            </a:endParaRPr>
          </a:p>
          <a:p>
            <a:pPr algn="l">
              <a:defRPr/>
            </a:pPr>
            <a:r>
              <a:rPr lang="de-DE" sz="1600" dirty="0">
                <a:solidFill>
                  <a:schemeClr val="bg1"/>
                </a:solidFill>
                <a:latin typeface="Lucida Console" pitchFamily="49" charset="0"/>
                <a:cs typeface="+mn-cs"/>
              </a:rPr>
              <a:t>[</a:t>
            </a:r>
            <a:r>
              <a:rPr lang="de-DE" sz="1600" dirty="0" err="1">
                <a:solidFill>
                  <a:schemeClr val="bg1"/>
                </a:solidFill>
                <a:latin typeface="Lucida Console" pitchFamily="49" charset="0"/>
                <a:cs typeface="+mn-cs"/>
              </a:rPr>
              <a:t>ServiceContract</a:t>
            </a:r>
            <a:r>
              <a:rPr lang="de-DE" sz="1600" dirty="0">
                <a:solidFill>
                  <a:schemeClr val="bg1"/>
                </a:solidFill>
                <a:latin typeface="Lucida Console" pitchFamily="49" charset="0"/>
                <a:cs typeface="+mn-cs"/>
              </a:rPr>
              <a:t>()]</a:t>
            </a:r>
          </a:p>
          <a:p>
            <a:pPr algn="l">
              <a:defRPr/>
            </a:pPr>
            <a:r>
              <a:rPr lang="de-DE" sz="1600" dirty="0" err="1">
                <a:solidFill>
                  <a:schemeClr val="bg1"/>
                </a:solidFill>
                <a:latin typeface="Lucida Console" pitchFamily="49" charset="0"/>
                <a:cs typeface="+mn-cs"/>
              </a:rPr>
              <a:t>public</a:t>
            </a: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interface</a:t>
            </a: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IBankService</a:t>
            </a:r>
            <a:endParaRPr lang="de-DE" sz="1600" dirty="0">
              <a:solidFill>
                <a:schemeClr val="bg1"/>
              </a:solidFill>
              <a:latin typeface="Lucida Console" pitchFamily="49" charset="0"/>
              <a:cs typeface="+mn-cs"/>
            </a:endParaRPr>
          </a:p>
          <a:p>
            <a:pPr algn="l">
              <a:defRPr/>
            </a:pPr>
            <a:r>
              <a:rPr lang="de-DE" sz="1600" dirty="0">
                <a:solidFill>
                  <a:schemeClr val="bg1"/>
                </a:solidFill>
                <a:latin typeface="Lucida Console" pitchFamily="49" charset="0"/>
                <a:cs typeface="+mn-cs"/>
              </a:rPr>
              <a:t>{</a:t>
            </a:r>
          </a:p>
          <a:p>
            <a:pPr algn="l">
              <a:defRPr/>
            </a:pP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OperationContract</a:t>
            </a:r>
            <a:r>
              <a:rPr lang="de-DE" sz="1600" dirty="0">
                <a:solidFill>
                  <a:schemeClr val="bg1"/>
                </a:solidFill>
                <a:latin typeface="Lucida Console" pitchFamily="49" charset="0"/>
                <a:cs typeface="+mn-cs"/>
              </a:rPr>
              <a:t>]</a:t>
            </a:r>
          </a:p>
          <a:p>
            <a:pPr algn="l">
              <a:defRPr/>
            </a:pP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TransactionFlow</a:t>
            </a:r>
            <a:r>
              <a:rPr lang="de-DE" sz="1600" dirty="0">
                <a:solidFill>
                  <a:schemeClr val="bg1"/>
                </a:solidFill>
                <a:latin typeface="Lucida Console" pitchFamily="49" charset="0"/>
                <a:cs typeface="+mn-cs"/>
              </a:rPr>
              <a:t>(</a:t>
            </a:r>
            <a:r>
              <a:rPr lang="de-DE" sz="1600" dirty="0" err="1">
                <a:solidFill>
                  <a:schemeClr val="bg1"/>
                </a:solidFill>
                <a:latin typeface="Lucida Console" pitchFamily="49" charset="0"/>
                <a:cs typeface="+mn-cs"/>
              </a:rPr>
              <a:t>TransactionFlowOption.Mandatory</a:t>
            </a:r>
            <a:r>
              <a:rPr lang="de-DE" sz="1600" dirty="0">
                <a:solidFill>
                  <a:schemeClr val="bg1"/>
                </a:solidFill>
                <a:latin typeface="Lucida Console" pitchFamily="49" charset="0"/>
                <a:cs typeface="+mn-cs"/>
              </a:rPr>
              <a:t>)]</a:t>
            </a:r>
          </a:p>
          <a:p>
            <a:pPr algn="l">
              <a:defRPr/>
            </a:pP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bool</a:t>
            </a:r>
            <a:r>
              <a:rPr lang="de-DE" sz="1600" dirty="0">
                <a:solidFill>
                  <a:schemeClr val="bg1"/>
                </a:solidFill>
                <a:latin typeface="Lucida Console" pitchFamily="49" charset="0"/>
                <a:cs typeface="+mn-cs"/>
              </a:rPr>
              <a:t> TransferFromCA2SA(</a:t>
            </a:r>
            <a:r>
              <a:rPr lang="de-DE" sz="1600" dirty="0" err="1">
                <a:solidFill>
                  <a:schemeClr val="bg1"/>
                </a:solidFill>
                <a:latin typeface="Lucida Console" pitchFamily="49" charset="0"/>
                <a:cs typeface="+mn-cs"/>
              </a:rPr>
              <a:t>int</a:t>
            </a: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aid</a:t>
            </a:r>
            <a:r>
              <a:rPr lang="de-DE" sz="1600" dirty="0">
                <a:solidFill>
                  <a:schemeClr val="bg1"/>
                </a:solidFill>
                <a:latin typeface="Lucida Console" pitchFamily="49" charset="0"/>
                <a:cs typeface="+mn-cs"/>
              </a:rPr>
              <a:t>, double </a:t>
            </a:r>
            <a:r>
              <a:rPr lang="de-DE" sz="1600" dirty="0" err="1">
                <a:solidFill>
                  <a:schemeClr val="bg1"/>
                </a:solidFill>
                <a:latin typeface="Lucida Console" pitchFamily="49" charset="0"/>
                <a:cs typeface="+mn-cs"/>
              </a:rPr>
              <a:t>amount</a:t>
            </a:r>
            <a:r>
              <a:rPr lang="de-DE" sz="1600" dirty="0">
                <a:solidFill>
                  <a:schemeClr val="bg1"/>
                </a:solidFill>
                <a:latin typeface="Lucida Console" pitchFamily="49" charset="0"/>
                <a:cs typeface="+mn-cs"/>
              </a:rPr>
              <a:t>);</a:t>
            </a:r>
          </a:p>
          <a:p>
            <a:pPr algn="l">
              <a:defRPr/>
            </a:pPr>
            <a:endParaRPr lang="de-DE" sz="1600" dirty="0">
              <a:solidFill>
                <a:schemeClr val="bg1"/>
              </a:solidFill>
              <a:latin typeface="Lucida Console" pitchFamily="49" charset="0"/>
              <a:cs typeface="+mn-cs"/>
            </a:endParaRPr>
          </a:p>
          <a:p>
            <a:pPr algn="l">
              <a:defRPr/>
            </a:pP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OperationContract</a:t>
            </a:r>
            <a:r>
              <a:rPr lang="de-DE" sz="1600" dirty="0">
                <a:solidFill>
                  <a:schemeClr val="bg1"/>
                </a:solidFill>
                <a:latin typeface="Lucida Console" pitchFamily="49" charset="0"/>
                <a:cs typeface="+mn-cs"/>
              </a:rPr>
              <a:t>]</a:t>
            </a:r>
          </a:p>
          <a:p>
            <a:pPr algn="l">
              <a:defRPr/>
            </a:pP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AccountMessage</a:t>
            </a: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GetAccountInfo</a:t>
            </a:r>
            <a:r>
              <a:rPr lang="de-DE" sz="1600" dirty="0">
                <a:solidFill>
                  <a:schemeClr val="bg1"/>
                </a:solidFill>
                <a:latin typeface="Lucida Console" pitchFamily="49" charset="0"/>
                <a:cs typeface="+mn-cs"/>
              </a:rPr>
              <a:t>(</a:t>
            </a:r>
            <a:r>
              <a:rPr lang="de-DE" sz="1600" dirty="0" err="1">
                <a:solidFill>
                  <a:schemeClr val="bg1"/>
                </a:solidFill>
                <a:latin typeface="Lucida Console" pitchFamily="49" charset="0"/>
                <a:cs typeface="+mn-cs"/>
              </a:rPr>
              <a:t>int</a:t>
            </a:r>
            <a:r>
              <a:rPr lang="de-DE" sz="1600" dirty="0">
                <a:solidFill>
                  <a:schemeClr val="bg1"/>
                </a:solidFill>
                <a:latin typeface="Lucida Console" pitchFamily="49" charset="0"/>
                <a:cs typeface="+mn-cs"/>
              </a:rPr>
              <a:t> </a:t>
            </a:r>
            <a:r>
              <a:rPr lang="de-DE" sz="1600" dirty="0" err="1">
                <a:solidFill>
                  <a:schemeClr val="bg1"/>
                </a:solidFill>
                <a:latin typeface="Lucida Console" pitchFamily="49" charset="0"/>
                <a:cs typeface="+mn-cs"/>
              </a:rPr>
              <a:t>aid</a:t>
            </a:r>
            <a:r>
              <a:rPr lang="de-DE" sz="1600" dirty="0">
                <a:solidFill>
                  <a:schemeClr val="bg1"/>
                </a:solidFill>
                <a:latin typeface="Lucida Console" pitchFamily="49" charset="0"/>
                <a:cs typeface="+mn-cs"/>
              </a:rPr>
              <a:t>);</a:t>
            </a:r>
          </a:p>
          <a:p>
            <a:pPr algn="l">
              <a:defRPr/>
            </a:pPr>
            <a:r>
              <a:rPr lang="de-DE" sz="1600" dirty="0">
                <a:solidFill>
                  <a:schemeClr val="bg1"/>
                </a:solidFill>
                <a:latin typeface="Lucida Console" pitchFamily="49" charset="0"/>
                <a:cs typeface="+mn-cs"/>
              </a:rPr>
              <a:t>}</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0" y="142852"/>
            <a:ext cx="9144000" cy="664797"/>
          </a:xfrm>
        </p:spPr>
        <p:txBody>
          <a:bodyPr/>
          <a:lstStyle/>
          <a:p>
            <a:pPr algn="ctr"/>
            <a:r>
              <a:rPr smtClean="0"/>
              <a:t>WCF Service Behavior</a:t>
            </a:r>
          </a:p>
        </p:txBody>
      </p:sp>
      <p:sp>
        <p:nvSpPr>
          <p:cNvPr id="25603" name="Inhaltsplatzhalter 2"/>
          <p:cNvSpPr>
            <a:spLocks noGrp="1"/>
          </p:cNvSpPr>
          <p:nvPr>
            <p:ph idx="1"/>
          </p:nvPr>
        </p:nvSpPr>
        <p:spPr>
          <a:xfrm>
            <a:off x="0" y="1066800"/>
            <a:ext cx="9144000" cy="1231106"/>
          </a:xfrm>
        </p:spPr>
        <p:txBody>
          <a:bodyPr/>
          <a:lstStyle/>
          <a:p>
            <a:r>
              <a:rPr lang="en-US" sz="2000" dirty="0" smtClean="0"/>
              <a:t>Behaviors describe the behavior of the class, which implements the service interface</a:t>
            </a:r>
          </a:p>
          <a:p>
            <a:r>
              <a:rPr lang="en-US" sz="2000" dirty="0" smtClean="0"/>
              <a:t>Operation behaviors define the behavior of operations (methods)</a:t>
            </a:r>
          </a:p>
          <a:p>
            <a:pPr lvl="1"/>
            <a:r>
              <a:rPr lang="en-US" sz="1800" dirty="0" smtClean="0"/>
              <a:t>Example: Behavior concerning transactional context</a:t>
            </a:r>
          </a:p>
        </p:txBody>
      </p:sp>
      <p:graphicFrame>
        <p:nvGraphicFramePr>
          <p:cNvPr id="4" name="Group 26"/>
          <p:cNvGraphicFramePr>
            <a:graphicFrameLocks/>
          </p:cNvGraphicFramePr>
          <p:nvPr/>
        </p:nvGraphicFramePr>
        <p:xfrm>
          <a:off x="609600" y="2362200"/>
          <a:ext cx="8117288" cy="4036314"/>
        </p:xfrm>
        <a:graphic>
          <a:graphicData uri="http://schemas.openxmlformats.org/drawingml/2006/table">
            <a:tbl>
              <a:tblPr/>
              <a:tblGrid>
                <a:gridCol w="1941959"/>
                <a:gridCol w="6175329"/>
              </a:tblGrid>
              <a:tr h="394174">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394174">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smtClean="0">
                          <a:ln>
                            <a:noFill/>
                          </a:ln>
                          <a:solidFill>
                            <a:schemeClr val="tx1"/>
                          </a:solidFill>
                          <a:effectLst/>
                          <a:latin typeface="+mn-lt"/>
                        </a:rPr>
                        <a:t>Instancing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dirty="0" err="1" smtClean="0">
                          <a:ln>
                            <a:noFill/>
                          </a:ln>
                          <a:solidFill>
                            <a:schemeClr val="tx1"/>
                          </a:solidFill>
                          <a:effectLst/>
                          <a:latin typeface="+mn-lt"/>
                        </a:rPr>
                        <a:t>Controlls</a:t>
                      </a:r>
                      <a:r>
                        <a:rPr kumimoji="0" lang="en-US" sz="1600" b="0" i="0" u="none" strike="noStrike" cap="none" normalizeH="0" baseline="0" noProof="0" dirty="0" smtClean="0">
                          <a:ln>
                            <a:noFill/>
                          </a:ln>
                          <a:solidFill>
                            <a:schemeClr val="tx1"/>
                          </a:solidFill>
                          <a:effectLst/>
                          <a:latin typeface="+mn-lt"/>
                        </a:rPr>
                        <a:t> how instances are created:</a:t>
                      </a:r>
                    </a:p>
                    <a:p>
                      <a:pPr marL="457182"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Singe (singleton)</a:t>
                      </a:r>
                    </a:p>
                    <a:p>
                      <a:pPr marL="457182"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Per call</a:t>
                      </a:r>
                    </a:p>
                    <a:p>
                      <a:pPr marL="457182"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Per session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394174">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Concurrency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smtClean="0">
                          <a:ln>
                            <a:noFill/>
                          </a:ln>
                          <a:solidFill>
                            <a:schemeClr val="tx1"/>
                          </a:solidFill>
                          <a:effectLst/>
                          <a:latin typeface="+mn-lt"/>
                        </a:rPr>
                        <a:t>Defines wether a service is single- or multi-threaded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1640688">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smtClean="0">
                          <a:ln>
                            <a:noFill/>
                          </a:ln>
                          <a:solidFill>
                            <a:schemeClr val="tx1"/>
                          </a:solidFill>
                          <a:effectLst/>
                          <a:latin typeface="+mn-lt"/>
                        </a:rPr>
                        <a:t>Throttling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Determines the maximum number of:</a:t>
                      </a:r>
                    </a:p>
                    <a:p>
                      <a:pPr marL="457200"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 simultaneous  requests,</a:t>
                      </a:r>
                    </a:p>
                    <a:p>
                      <a:pPr marL="457200"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 Connections</a:t>
                      </a:r>
                    </a:p>
                    <a:p>
                      <a:pPr marL="457200"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 Number of service instances</a:t>
                      </a:r>
                    </a:p>
                    <a:p>
                      <a:pPr marL="457200" marR="0" lvl="1" indent="0" algn="l" defTabSz="760413"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noProof="0" dirty="0" smtClean="0">
                          <a:ln>
                            <a:noFill/>
                          </a:ln>
                          <a:solidFill>
                            <a:schemeClr val="tx1"/>
                          </a:solidFill>
                          <a:effectLst/>
                          <a:latin typeface="+mn-lt"/>
                        </a:rPr>
                        <a:t> pending operations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394174">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smtClean="0">
                          <a:ln>
                            <a:noFill/>
                          </a:ln>
                          <a:solidFill>
                            <a:schemeClr val="tx1"/>
                          </a:solidFill>
                          <a:effectLst/>
                          <a:latin typeface="+mn-lt"/>
                        </a:rPr>
                        <a:t>Error Handling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7604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Defines how exceptions are handled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0" y="230188"/>
            <a:ext cx="9144000" cy="664797"/>
          </a:xfrm>
        </p:spPr>
        <p:txBody>
          <a:bodyPr/>
          <a:lstStyle/>
          <a:p>
            <a:pPr algn="ctr"/>
            <a:r>
              <a:rPr lang="de-DE" dirty="0" smtClean="0"/>
              <a:t>Hosting WCF Services</a:t>
            </a:r>
          </a:p>
        </p:txBody>
      </p:sp>
      <p:sp>
        <p:nvSpPr>
          <p:cNvPr id="26627" name="Inhaltsplatzhalter 2"/>
          <p:cNvSpPr>
            <a:spLocks noGrp="1"/>
          </p:cNvSpPr>
          <p:nvPr>
            <p:ph idx="1"/>
          </p:nvPr>
        </p:nvSpPr>
        <p:spPr>
          <a:xfrm>
            <a:off x="152400" y="1524000"/>
            <a:ext cx="8786813" cy="4191917"/>
          </a:xfrm>
        </p:spPr>
        <p:txBody>
          <a:bodyPr/>
          <a:lstStyle/>
          <a:p>
            <a:r>
              <a:rPr lang="en-US" sz="2800" dirty="0" smtClean="0"/>
              <a:t>Service must live in a process:</a:t>
            </a:r>
          </a:p>
          <a:p>
            <a:pPr lvl="1"/>
            <a:r>
              <a:rPr lang="en-US" sz="2400" dirty="0" smtClean="0"/>
              <a:t>WCF services can be hosted in any .NET program (self-hosting)</a:t>
            </a:r>
          </a:p>
          <a:p>
            <a:pPr lvl="2"/>
            <a:r>
              <a:rPr lang="en-US" sz="2000" dirty="0" smtClean="0"/>
              <a:t>.EXE, COM+, NT Service, WPF, IIS</a:t>
            </a:r>
          </a:p>
          <a:p>
            <a:pPr lvl="2"/>
            <a:r>
              <a:rPr lang="en-US" sz="2000" dirty="0" smtClean="0"/>
              <a:t>IIS 7 supports http, </a:t>
            </a:r>
            <a:r>
              <a:rPr lang="en-US" sz="2000" dirty="0" err="1" smtClean="0"/>
              <a:t>tcp</a:t>
            </a:r>
            <a:r>
              <a:rPr lang="en-US" sz="2000" dirty="0" smtClean="0"/>
              <a:t>, named pipes and MSMQ as transport protocols. </a:t>
            </a:r>
          </a:p>
          <a:p>
            <a:pPr lvl="1"/>
            <a:r>
              <a:rPr lang="en-US" sz="2400" dirty="0" smtClean="0"/>
              <a:t>Windows Activation Service (WAS)</a:t>
            </a:r>
          </a:p>
          <a:p>
            <a:pPr lvl="2"/>
            <a:r>
              <a:rPr lang="en-US" sz="2000" dirty="0" smtClean="0"/>
              <a:t>Common service of WCF and IIS 7 which activates services on demand.</a:t>
            </a:r>
          </a:p>
          <a:p>
            <a:pPr lvl="2"/>
            <a:r>
              <a:rPr lang="en-US" sz="2000" dirty="0" smtClean="0"/>
              <a:t>It supports process monitoring („Health Monitoring“), process recycling and configuration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604" name="Rectangle 44"/>
          <p:cNvSpPr>
            <a:spLocks noGrp="1" noChangeArrowheads="1"/>
          </p:cNvSpPr>
          <p:nvPr>
            <p:ph type="title"/>
          </p:nvPr>
        </p:nvSpPr>
        <p:spPr>
          <a:xfrm>
            <a:off x="0" y="228600"/>
            <a:ext cx="9144000" cy="664797"/>
          </a:xfrm>
        </p:spPr>
        <p:txBody>
          <a:bodyPr/>
          <a:lstStyle/>
          <a:p>
            <a:pPr algn="ctr"/>
            <a:r>
              <a:rPr lang="en-US" dirty="0"/>
              <a:t>WCF Activation Architecture</a:t>
            </a:r>
          </a:p>
        </p:txBody>
      </p:sp>
      <p:grpSp>
        <p:nvGrpSpPr>
          <p:cNvPr id="45" name="Gruppieren 44"/>
          <p:cNvGrpSpPr/>
          <p:nvPr/>
        </p:nvGrpSpPr>
        <p:grpSpPr>
          <a:xfrm>
            <a:off x="381000" y="1219200"/>
            <a:ext cx="8474075" cy="5239782"/>
            <a:chOff x="388938" y="1344613"/>
            <a:chExt cx="8474075" cy="5239782"/>
          </a:xfrm>
        </p:grpSpPr>
        <p:sp>
          <p:nvSpPr>
            <p:cNvPr id="578563" name="Rectangle 3"/>
            <p:cNvSpPr>
              <a:spLocks noChangeArrowheads="1"/>
            </p:cNvSpPr>
            <p:nvPr/>
          </p:nvSpPr>
          <p:spPr bwMode="auto">
            <a:xfrm>
              <a:off x="1227138" y="1900238"/>
              <a:ext cx="2730500" cy="94297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64" name="Rectangle 4"/>
            <p:cNvSpPr>
              <a:spLocks noChangeArrowheads="1"/>
            </p:cNvSpPr>
            <p:nvPr/>
          </p:nvSpPr>
          <p:spPr bwMode="auto">
            <a:xfrm>
              <a:off x="1571625" y="2092325"/>
              <a:ext cx="2074863" cy="561975"/>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2000"/>
                <a:t>Process Manager</a:t>
              </a:r>
            </a:p>
            <a:p>
              <a:r>
                <a:rPr lang="en-US" sz="2000"/>
                <a:t>Configuration</a:t>
              </a:r>
            </a:p>
          </p:txBody>
        </p:sp>
        <p:sp>
          <p:nvSpPr>
            <p:cNvPr id="578565" name="AutoShape 5"/>
            <p:cNvSpPr>
              <a:spLocks noChangeArrowheads="1"/>
            </p:cNvSpPr>
            <p:nvPr/>
          </p:nvSpPr>
          <p:spPr bwMode="auto">
            <a:xfrm>
              <a:off x="4198938" y="2303463"/>
              <a:ext cx="1557337" cy="317500"/>
            </a:xfrm>
            <a:prstGeom prst="rightArrow">
              <a:avLst>
                <a:gd name="adj1" fmla="val 50000"/>
                <a:gd name="adj2" fmla="val 122625"/>
              </a:avLst>
            </a:prstGeom>
            <a:solidFill>
              <a:schemeClr val="accent2">
                <a:lumMod val="75000"/>
              </a:schemeClr>
            </a:solidFill>
            <a:ln w="12700" algn="ctr">
              <a:solidFill>
                <a:schemeClr val="accent2"/>
              </a:solidFill>
              <a:miter lim="800000"/>
              <a:headEnd/>
              <a:tailEnd/>
            </a:ln>
            <a:effectLst/>
          </p:spPr>
          <p:txBody>
            <a:bodyPr wrap="none" anchor="ctr"/>
            <a:lstStyle/>
            <a:p>
              <a:endParaRPr lang="de-DE"/>
            </a:p>
          </p:txBody>
        </p:sp>
        <p:sp>
          <p:nvSpPr>
            <p:cNvPr id="578566" name="AutoShape 6"/>
            <p:cNvSpPr>
              <a:spLocks noChangeArrowheads="1"/>
            </p:cNvSpPr>
            <p:nvPr/>
          </p:nvSpPr>
          <p:spPr bwMode="auto">
            <a:xfrm>
              <a:off x="2397125" y="5708650"/>
              <a:ext cx="404813" cy="404813"/>
            </a:xfrm>
            <a:prstGeom prst="upArrow">
              <a:avLst>
                <a:gd name="adj1" fmla="val 50000"/>
                <a:gd name="adj2" fmla="val 25000"/>
              </a:avLst>
            </a:prstGeom>
            <a:solidFill>
              <a:schemeClr val="accent2">
                <a:lumMod val="75000"/>
              </a:schemeClr>
            </a:solidFill>
            <a:ln w="12700" algn="ctr">
              <a:solidFill>
                <a:schemeClr val="accent2"/>
              </a:solidFill>
              <a:miter lim="800000"/>
              <a:headEnd/>
              <a:tailEnd/>
            </a:ln>
            <a:effectLst/>
          </p:spPr>
          <p:txBody>
            <a:bodyPr wrap="none" anchor="ctr"/>
            <a:lstStyle/>
            <a:p>
              <a:endParaRPr lang="de-DE"/>
            </a:p>
          </p:txBody>
        </p:sp>
        <p:sp>
          <p:nvSpPr>
            <p:cNvPr id="578567" name="Text Box 7"/>
            <p:cNvSpPr txBox="1">
              <a:spLocks noChangeArrowheads="1"/>
            </p:cNvSpPr>
            <p:nvPr/>
          </p:nvSpPr>
          <p:spPr bwMode="auto">
            <a:xfrm>
              <a:off x="1954213" y="6215063"/>
              <a:ext cx="1043876" cy="369332"/>
            </a:xfrm>
            <a:prstGeom prst="rect">
              <a:avLst/>
            </a:prstGeom>
            <a:noFill/>
            <a:ln w="12700" algn="ctr">
              <a:noFill/>
              <a:miter lim="800000"/>
              <a:headEnd/>
              <a:tailEnd/>
            </a:ln>
            <a:effectLst/>
          </p:spPr>
          <p:txBody>
            <a:bodyPr wrap="none">
              <a:spAutoFit/>
            </a:bodyPr>
            <a:lstStyle/>
            <a:p>
              <a:r>
                <a:rPr lang="en-US" dirty="0"/>
                <a:t>Request</a:t>
              </a:r>
            </a:p>
          </p:txBody>
        </p:sp>
        <p:sp>
          <p:nvSpPr>
            <p:cNvPr id="578568" name="Text Box 8"/>
            <p:cNvSpPr txBox="1">
              <a:spLocks noChangeArrowheads="1"/>
            </p:cNvSpPr>
            <p:nvPr/>
          </p:nvSpPr>
          <p:spPr bwMode="auto">
            <a:xfrm>
              <a:off x="2120900" y="1344613"/>
              <a:ext cx="760273" cy="400110"/>
            </a:xfrm>
            <a:prstGeom prst="rect">
              <a:avLst/>
            </a:prstGeom>
            <a:noFill/>
            <a:ln w="12700" algn="ctr">
              <a:noFill/>
              <a:miter lim="800000"/>
              <a:headEnd/>
              <a:tailEnd/>
            </a:ln>
            <a:effectLst/>
          </p:spPr>
          <p:txBody>
            <a:bodyPr wrap="none">
              <a:spAutoFit/>
            </a:bodyPr>
            <a:lstStyle/>
            <a:p>
              <a:r>
                <a:rPr lang="en-US" sz="2000" dirty="0"/>
                <a:t>WAS</a:t>
              </a:r>
            </a:p>
          </p:txBody>
        </p:sp>
        <p:sp>
          <p:nvSpPr>
            <p:cNvPr id="578569" name="Text Box 9"/>
            <p:cNvSpPr txBox="1">
              <a:spLocks noChangeArrowheads="1"/>
            </p:cNvSpPr>
            <p:nvPr/>
          </p:nvSpPr>
          <p:spPr bwMode="auto">
            <a:xfrm>
              <a:off x="6840538" y="5594350"/>
              <a:ext cx="1223412" cy="369332"/>
            </a:xfrm>
            <a:prstGeom prst="rect">
              <a:avLst/>
            </a:prstGeom>
            <a:noFill/>
            <a:ln w="12700" algn="ctr">
              <a:noFill/>
              <a:miter lim="800000"/>
              <a:headEnd/>
              <a:tailEnd/>
            </a:ln>
            <a:effectLst/>
          </p:spPr>
          <p:txBody>
            <a:bodyPr wrap="none">
              <a:spAutoFit/>
            </a:bodyPr>
            <a:lstStyle/>
            <a:p>
              <a:r>
                <a:rPr lang="en-US"/>
                <a:t>Response</a:t>
              </a:r>
            </a:p>
          </p:txBody>
        </p:sp>
        <p:sp>
          <p:nvSpPr>
            <p:cNvPr id="578570" name="Text Box 10"/>
            <p:cNvSpPr txBox="1">
              <a:spLocks noChangeArrowheads="1"/>
            </p:cNvSpPr>
            <p:nvPr/>
          </p:nvSpPr>
          <p:spPr bwMode="auto">
            <a:xfrm>
              <a:off x="5543550" y="1354138"/>
              <a:ext cx="2666114" cy="400110"/>
            </a:xfrm>
            <a:prstGeom prst="rect">
              <a:avLst/>
            </a:prstGeom>
            <a:noFill/>
            <a:ln w="12700" algn="ctr">
              <a:noFill/>
              <a:miter lim="800000"/>
              <a:headEnd/>
              <a:tailEnd/>
            </a:ln>
            <a:effectLst/>
          </p:spPr>
          <p:txBody>
            <a:bodyPr wrap="none">
              <a:spAutoFit/>
            </a:bodyPr>
            <a:lstStyle/>
            <a:p>
              <a:r>
                <a:rPr lang="en-US" sz="2000" dirty="0" err="1"/>
                <a:t>AppPools</a:t>
              </a:r>
              <a:r>
                <a:rPr lang="en-US" sz="2000" dirty="0"/>
                <a:t> (w3wp.exe)</a:t>
              </a:r>
            </a:p>
          </p:txBody>
        </p:sp>
        <p:sp>
          <p:nvSpPr>
            <p:cNvPr id="578571" name="AutoShape 11"/>
            <p:cNvSpPr>
              <a:spLocks noChangeArrowheads="1"/>
            </p:cNvSpPr>
            <p:nvPr/>
          </p:nvSpPr>
          <p:spPr bwMode="auto">
            <a:xfrm>
              <a:off x="7280275" y="4405313"/>
              <a:ext cx="485775" cy="1100137"/>
            </a:xfrm>
            <a:prstGeom prst="downArrow">
              <a:avLst>
                <a:gd name="adj1" fmla="val 50000"/>
                <a:gd name="adj2" fmla="val 56618"/>
              </a:avLst>
            </a:prstGeom>
            <a:solidFill>
              <a:schemeClr val="accent2">
                <a:lumMod val="75000"/>
              </a:schemeClr>
            </a:solidFill>
            <a:ln w="12700" algn="ctr">
              <a:solidFill>
                <a:schemeClr val="accent2"/>
              </a:solidFill>
              <a:miter lim="800000"/>
              <a:headEnd/>
              <a:tailEnd/>
            </a:ln>
            <a:effectLst/>
          </p:spPr>
          <p:txBody>
            <a:bodyPr wrap="none" anchor="ctr"/>
            <a:lstStyle/>
            <a:p>
              <a:endParaRPr lang="de-DE"/>
            </a:p>
          </p:txBody>
        </p:sp>
        <p:sp>
          <p:nvSpPr>
            <p:cNvPr id="578572" name="Rectangle 12"/>
            <p:cNvSpPr>
              <a:spLocks noChangeArrowheads="1"/>
            </p:cNvSpPr>
            <p:nvPr/>
          </p:nvSpPr>
          <p:spPr bwMode="auto">
            <a:xfrm>
              <a:off x="393700" y="4659313"/>
              <a:ext cx="990600" cy="58737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73" name="Rectangle 13"/>
            <p:cNvSpPr>
              <a:spLocks noChangeArrowheads="1"/>
            </p:cNvSpPr>
            <p:nvPr/>
          </p:nvSpPr>
          <p:spPr bwMode="auto">
            <a:xfrm>
              <a:off x="471488" y="4781550"/>
              <a:ext cx="833437" cy="330200"/>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1600"/>
                <a:t>http</a:t>
              </a:r>
            </a:p>
          </p:txBody>
        </p:sp>
        <p:sp>
          <p:nvSpPr>
            <p:cNvPr id="578574" name="Rectangle 14"/>
            <p:cNvSpPr>
              <a:spLocks noChangeArrowheads="1"/>
            </p:cNvSpPr>
            <p:nvPr/>
          </p:nvSpPr>
          <p:spPr bwMode="auto">
            <a:xfrm>
              <a:off x="1566863" y="4659313"/>
              <a:ext cx="990600" cy="58737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75" name="Rectangle 15"/>
            <p:cNvSpPr>
              <a:spLocks noChangeArrowheads="1"/>
            </p:cNvSpPr>
            <p:nvPr/>
          </p:nvSpPr>
          <p:spPr bwMode="auto">
            <a:xfrm>
              <a:off x="1644650" y="4781550"/>
              <a:ext cx="833438" cy="330200"/>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1600"/>
                <a:t>net.tcp</a:t>
              </a:r>
            </a:p>
          </p:txBody>
        </p:sp>
        <p:sp>
          <p:nvSpPr>
            <p:cNvPr id="578576" name="Rectangle 16"/>
            <p:cNvSpPr>
              <a:spLocks noChangeArrowheads="1"/>
            </p:cNvSpPr>
            <p:nvPr/>
          </p:nvSpPr>
          <p:spPr bwMode="auto">
            <a:xfrm>
              <a:off x="2720975" y="4659313"/>
              <a:ext cx="990600" cy="58737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77" name="Rectangle 17"/>
            <p:cNvSpPr>
              <a:spLocks noChangeArrowheads="1"/>
            </p:cNvSpPr>
            <p:nvPr/>
          </p:nvSpPr>
          <p:spPr bwMode="auto">
            <a:xfrm>
              <a:off x="2779713" y="4781550"/>
              <a:ext cx="833437" cy="330200"/>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1600"/>
                <a:t>net.pipe</a:t>
              </a:r>
            </a:p>
          </p:txBody>
        </p:sp>
        <p:sp>
          <p:nvSpPr>
            <p:cNvPr id="578578" name="Rectangle 18"/>
            <p:cNvSpPr>
              <a:spLocks noChangeArrowheads="1"/>
            </p:cNvSpPr>
            <p:nvPr/>
          </p:nvSpPr>
          <p:spPr bwMode="auto">
            <a:xfrm>
              <a:off x="3970338" y="4667250"/>
              <a:ext cx="1211262" cy="58737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79" name="Rectangle 19"/>
            <p:cNvSpPr>
              <a:spLocks noChangeArrowheads="1"/>
            </p:cNvSpPr>
            <p:nvPr/>
          </p:nvSpPr>
          <p:spPr bwMode="auto">
            <a:xfrm>
              <a:off x="4048125" y="4781550"/>
              <a:ext cx="833438" cy="330200"/>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1600" dirty="0" err="1"/>
                <a:t>net.msmq</a:t>
              </a:r>
              <a:endParaRPr lang="en-US" sz="1600" dirty="0"/>
            </a:p>
          </p:txBody>
        </p:sp>
        <p:sp>
          <p:nvSpPr>
            <p:cNvPr id="578580" name="AutoShape 20"/>
            <p:cNvSpPr>
              <a:spLocks noChangeArrowheads="1"/>
            </p:cNvSpPr>
            <p:nvPr/>
          </p:nvSpPr>
          <p:spPr bwMode="auto">
            <a:xfrm>
              <a:off x="2281238" y="3028950"/>
              <a:ext cx="606425" cy="827088"/>
            </a:xfrm>
            <a:prstGeom prst="upArrow">
              <a:avLst>
                <a:gd name="adj1" fmla="val 50000"/>
                <a:gd name="adj2" fmla="val 34097"/>
              </a:avLst>
            </a:prstGeom>
            <a:solidFill>
              <a:schemeClr val="accent2">
                <a:lumMod val="75000"/>
              </a:schemeClr>
            </a:solidFill>
            <a:ln w="12700" algn="ctr">
              <a:solidFill>
                <a:schemeClr val="accent2"/>
              </a:solidFill>
              <a:miter lim="800000"/>
              <a:headEnd/>
              <a:tailEnd/>
            </a:ln>
            <a:effectLst/>
          </p:spPr>
          <p:txBody>
            <a:bodyPr wrap="none" anchor="ctr"/>
            <a:lstStyle/>
            <a:p>
              <a:endParaRPr lang="de-DE"/>
            </a:p>
          </p:txBody>
        </p:sp>
        <p:sp>
          <p:nvSpPr>
            <p:cNvPr id="578581" name="Text Box 21"/>
            <p:cNvSpPr txBox="1">
              <a:spLocks noChangeArrowheads="1"/>
            </p:cNvSpPr>
            <p:nvPr/>
          </p:nvSpPr>
          <p:spPr bwMode="auto">
            <a:xfrm>
              <a:off x="388938" y="4092575"/>
              <a:ext cx="3736985" cy="369332"/>
            </a:xfrm>
            <a:prstGeom prst="rect">
              <a:avLst/>
            </a:prstGeom>
            <a:noFill/>
            <a:ln w="12700" algn="ctr">
              <a:noFill/>
              <a:miter lim="800000"/>
              <a:headEnd/>
              <a:tailEnd/>
            </a:ln>
            <a:effectLst/>
          </p:spPr>
          <p:txBody>
            <a:bodyPr wrap="none">
              <a:spAutoFit/>
            </a:bodyPr>
            <a:lstStyle/>
            <a:p>
              <a:r>
                <a:rPr lang="en-US"/>
                <a:t>Protocol-specific Listener Adapters</a:t>
              </a:r>
            </a:p>
          </p:txBody>
        </p:sp>
        <p:grpSp>
          <p:nvGrpSpPr>
            <p:cNvPr id="2" name="Group 26"/>
            <p:cNvGrpSpPr>
              <a:grpSpLocks/>
            </p:cNvGrpSpPr>
            <p:nvPr/>
          </p:nvGrpSpPr>
          <p:grpSpPr bwMode="auto">
            <a:xfrm>
              <a:off x="6000750" y="1908175"/>
              <a:ext cx="2557463" cy="2079625"/>
              <a:chOff x="2867" y="1060"/>
              <a:chExt cx="1611" cy="1310"/>
            </a:xfrm>
          </p:grpSpPr>
          <p:sp>
            <p:nvSpPr>
              <p:cNvPr id="578587" name="Rectangle 27"/>
              <p:cNvSpPr>
                <a:spLocks noChangeArrowheads="1"/>
              </p:cNvSpPr>
              <p:nvPr/>
            </p:nvSpPr>
            <p:spPr bwMode="auto">
              <a:xfrm>
                <a:off x="2867" y="1060"/>
                <a:ext cx="1611" cy="1309"/>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88" name="Rectangle 28"/>
              <p:cNvSpPr>
                <a:spLocks noChangeArrowheads="1"/>
              </p:cNvSpPr>
              <p:nvPr/>
            </p:nvSpPr>
            <p:spPr bwMode="auto">
              <a:xfrm>
                <a:off x="3255" y="1253"/>
                <a:ext cx="849" cy="728"/>
              </a:xfrm>
              <a:prstGeom prst="rect">
                <a:avLst/>
              </a:prstGeom>
              <a:solidFill>
                <a:schemeClr val="bg1"/>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589" name="Rectangle 29"/>
              <p:cNvSpPr>
                <a:spLocks noChangeArrowheads="1"/>
              </p:cNvSpPr>
              <p:nvPr/>
            </p:nvSpPr>
            <p:spPr bwMode="auto">
              <a:xfrm>
                <a:off x="3351" y="1349"/>
                <a:ext cx="849" cy="728"/>
              </a:xfrm>
              <a:prstGeom prst="rect">
                <a:avLst/>
              </a:prstGeom>
              <a:solidFill>
                <a:schemeClr val="bg1"/>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590" name="Rectangle 30"/>
              <p:cNvSpPr>
                <a:spLocks noChangeArrowheads="1"/>
              </p:cNvSpPr>
              <p:nvPr/>
            </p:nvSpPr>
            <p:spPr bwMode="auto">
              <a:xfrm>
                <a:off x="3447" y="1445"/>
                <a:ext cx="849" cy="728"/>
              </a:xfrm>
              <a:prstGeom prst="rect">
                <a:avLst/>
              </a:prstGeom>
              <a:solidFill>
                <a:schemeClr val="bg1"/>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591" name="Rectangle 31"/>
              <p:cNvSpPr>
                <a:spLocks noChangeArrowheads="1"/>
              </p:cNvSpPr>
              <p:nvPr/>
            </p:nvSpPr>
            <p:spPr bwMode="auto">
              <a:xfrm rot="16200000">
                <a:off x="2350" y="1582"/>
                <a:ext cx="1307" cy="269"/>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2000"/>
                  <a:t>Process Host</a:t>
                </a:r>
              </a:p>
            </p:txBody>
          </p:sp>
        </p:grpSp>
        <p:grpSp>
          <p:nvGrpSpPr>
            <p:cNvPr id="3" name="Group 32"/>
            <p:cNvGrpSpPr>
              <a:grpSpLocks/>
            </p:cNvGrpSpPr>
            <p:nvPr/>
          </p:nvGrpSpPr>
          <p:grpSpPr bwMode="auto">
            <a:xfrm>
              <a:off x="6153150" y="2060575"/>
              <a:ext cx="2557463" cy="2079625"/>
              <a:chOff x="2867" y="1060"/>
              <a:chExt cx="1611" cy="1310"/>
            </a:xfrm>
          </p:grpSpPr>
          <p:sp>
            <p:nvSpPr>
              <p:cNvPr id="578593" name="Rectangle 33"/>
              <p:cNvSpPr>
                <a:spLocks noChangeArrowheads="1"/>
              </p:cNvSpPr>
              <p:nvPr/>
            </p:nvSpPr>
            <p:spPr bwMode="auto">
              <a:xfrm>
                <a:off x="2867" y="1060"/>
                <a:ext cx="1611" cy="1309"/>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594" name="Rectangle 34"/>
              <p:cNvSpPr>
                <a:spLocks noChangeArrowheads="1"/>
              </p:cNvSpPr>
              <p:nvPr/>
            </p:nvSpPr>
            <p:spPr bwMode="auto">
              <a:xfrm>
                <a:off x="3255" y="1253"/>
                <a:ext cx="849" cy="728"/>
              </a:xfrm>
              <a:prstGeom prst="rect">
                <a:avLst/>
              </a:prstGeom>
              <a:solidFill>
                <a:schemeClr val="bg1"/>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595" name="Rectangle 35"/>
              <p:cNvSpPr>
                <a:spLocks noChangeArrowheads="1"/>
              </p:cNvSpPr>
              <p:nvPr/>
            </p:nvSpPr>
            <p:spPr bwMode="auto">
              <a:xfrm>
                <a:off x="3351" y="1349"/>
                <a:ext cx="849" cy="728"/>
              </a:xfrm>
              <a:prstGeom prst="rect">
                <a:avLst/>
              </a:prstGeom>
              <a:solidFill>
                <a:schemeClr val="bg1"/>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596" name="Rectangle 36"/>
              <p:cNvSpPr>
                <a:spLocks noChangeArrowheads="1"/>
              </p:cNvSpPr>
              <p:nvPr/>
            </p:nvSpPr>
            <p:spPr bwMode="auto">
              <a:xfrm>
                <a:off x="3447" y="1445"/>
                <a:ext cx="849" cy="728"/>
              </a:xfrm>
              <a:prstGeom prst="rect">
                <a:avLst/>
              </a:prstGeom>
              <a:solidFill>
                <a:schemeClr val="bg1"/>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597" name="Rectangle 37"/>
              <p:cNvSpPr>
                <a:spLocks noChangeArrowheads="1"/>
              </p:cNvSpPr>
              <p:nvPr/>
            </p:nvSpPr>
            <p:spPr bwMode="auto">
              <a:xfrm rot="16200000">
                <a:off x="2350" y="1582"/>
                <a:ext cx="1307" cy="269"/>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2000"/>
                  <a:t>Process Host</a:t>
                </a:r>
              </a:p>
            </p:txBody>
          </p:sp>
        </p:grpSp>
        <p:grpSp>
          <p:nvGrpSpPr>
            <p:cNvPr id="4" name="Group 38"/>
            <p:cNvGrpSpPr>
              <a:grpSpLocks/>
            </p:cNvGrpSpPr>
            <p:nvPr/>
          </p:nvGrpSpPr>
          <p:grpSpPr bwMode="auto">
            <a:xfrm>
              <a:off x="6305550" y="2212975"/>
              <a:ext cx="2557463" cy="2079625"/>
              <a:chOff x="2867" y="1060"/>
              <a:chExt cx="1611" cy="1310"/>
            </a:xfrm>
          </p:grpSpPr>
          <p:sp>
            <p:nvSpPr>
              <p:cNvPr id="578599" name="Rectangle 39"/>
              <p:cNvSpPr>
                <a:spLocks noChangeArrowheads="1"/>
              </p:cNvSpPr>
              <p:nvPr/>
            </p:nvSpPr>
            <p:spPr bwMode="auto">
              <a:xfrm>
                <a:off x="2867" y="1060"/>
                <a:ext cx="1611" cy="1309"/>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rgbClr val="8A1484"/>
                </a:solidFill>
                <a:miter lim="800000"/>
                <a:headEnd type="none" w="sm" len="sm"/>
                <a:tailEnd type="none" w="sm" len="sm"/>
              </a:ln>
              <a:effectLst/>
            </p:spPr>
            <p:txBody>
              <a:bodyPr anchor="ctr"/>
              <a:lstStyle/>
              <a:p>
                <a:pPr eaLnBrk="1" hangingPunct="1"/>
                <a:endParaRPr lang="de-DE" sz="1800" b="1">
                  <a:latin typeface="Segoe Semibold" pitchFamily="34" charset="0"/>
                </a:endParaRPr>
              </a:p>
            </p:txBody>
          </p:sp>
          <p:sp>
            <p:nvSpPr>
              <p:cNvPr id="578600" name="Rectangle 40"/>
              <p:cNvSpPr>
                <a:spLocks noChangeArrowheads="1"/>
              </p:cNvSpPr>
              <p:nvPr/>
            </p:nvSpPr>
            <p:spPr bwMode="auto">
              <a:xfrm>
                <a:off x="3255" y="1253"/>
                <a:ext cx="849" cy="728"/>
              </a:xfrm>
              <a:prstGeom prst="rect">
                <a:avLst/>
              </a:prstGeom>
              <a:solidFill>
                <a:schemeClr val="accent5">
                  <a:lumMod val="25000"/>
                </a:schemeClr>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601" name="Rectangle 41"/>
              <p:cNvSpPr>
                <a:spLocks noChangeArrowheads="1"/>
              </p:cNvSpPr>
              <p:nvPr/>
            </p:nvSpPr>
            <p:spPr bwMode="auto">
              <a:xfrm>
                <a:off x="3351" y="1349"/>
                <a:ext cx="849" cy="728"/>
              </a:xfrm>
              <a:prstGeom prst="rect">
                <a:avLst/>
              </a:prstGeom>
              <a:solidFill>
                <a:schemeClr val="accent5">
                  <a:lumMod val="25000"/>
                </a:schemeClr>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602" name="Rectangle 42"/>
              <p:cNvSpPr>
                <a:spLocks noChangeArrowheads="1"/>
              </p:cNvSpPr>
              <p:nvPr/>
            </p:nvSpPr>
            <p:spPr bwMode="auto">
              <a:xfrm>
                <a:off x="3447" y="1445"/>
                <a:ext cx="849" cy="728"/>
              </a:xfrm>
              <a:prstGeom prst="rect">
                <a:avLst/>
              </a:prstGeom>
              <a:solidFill>
                <a:schemeClr val="accent5">
                  <a:lumMod val="25000"/>
                </a:schemeClr>
              </a:solidFill>
              <a:ln w="12700" algn="ctr">
                <a:solidFill>
                  <a:schemeClr val="accent2"/>
                </a:solidFill>
                <a:miter lim="800000"/>
                <a:headEnd/>
                <a:tailEnd/>
              </a:ln>
              <a:effectLst/>
            </p:spPr>
            <p:txBody>
              <a:bodyPr wrap="none" anchor="ctr"/>
              <a:lstStyle/>
              <a:p>
                <a:r>
                  <a:rPr lang="en-US"/>
                  <a:t>Worker</a:t>
                </a:r>
              </a:p>
              <a:p>
                <a:r>
                  <a:rPr lang="en-US" sz="1600"/>
                  <a:t>(AppDomain)</a:t>
                </a:r>
              </a:p>
            </p:txBody>
          </p:sp>
          <p:sp>
            <p:nvSpPr>
              <p:cNvPr id="578603" name="Rectangle 43"/>
              <p:cNvSpPr>
                <a:spLocks noChangeArrowheads="1"/>
              </p:cNvSpPr>
              <p:nvPr/>
            </p:nvSpPr>
            <p:spPr bwMode="auto">
              <a:xfrm rot="16200000">
                <a:off x="2350" y="1582"/>
                <a:ext cx="1307" cy="269"/>
              </a:xfrm>
              <a:prstGeom prst="rect">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miter lim="800000"/>
                <a:headEnd/>
                <a:tailEnd/>
              </a:ln>
              <a:effectLst/>
            </p:spPr>
            <p:txBody>
              <a:bodyPr wrap="none" anchor="ctr"/>
              <a:lstStyle/>
              <a:p>
                <a:r>
                  <a:rPr lang="en-US" sz="2000"/>
                  <a:t>Process Host</a:t>
                </a:r>
              </a:p>
            </p:txBody>
          </p:sp>
        </p:gr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30188"/>
            <a:ext cx="8382000" cy="664797"/>
          </a:xfrm>
        </p:spPr>
        <p:txBody>
          <a:bodyPr/>
          <a:lstStyle/>
          <a:p>
            <a:r>
              <a:rPr lang="de-DE" dirty="0"/>
              <a:t>WAS </a:t>
            </a:r>
            <a:r>
              <a:rPr lang="de-DE" dirty="0" smtClean="0"/>
              <a:t>versus </a:t>
            </a:r>
            <a:r>
              <a:rPr lang="de-DE" dirty="0" err="1" smtClean="0"/>
              <a:t>Self</a:t>
            </a:r>
            <a:r>
              <a:rPr lang="de-DE" dirty="0" smtClean="0"/>
              <a:t>-Hosting</a:t>
            </a:r>
            <a:endParaRPr lang="de-DE" dirty="0"/>
          </a:p>
        </p:txBody>
      </p:sp>
      <p:sp>
        <p:nvSpPr>
          <p:cNvPr id="3" name="Inhaltsplatzhalter 2"/>
          <p:cNvSpPr>
            <a:spLocks noGrp="1"/>
          </p:cNvSpPr>
          <p:nvPr>
            <p:ph idx="1"/>
          </p:nvPr>
        </p:nvSpPr>
        <p:spPr>
          <a:xfrm>
            <a:off x="381000" y="1371600"/>
            <a:ext cx="8382000" cy="4850559"/>
          </a:xfrm>
        </p:spPr>
        <p:txBody>
          <a:bodyPr/>
          <a:lstStyle/>
          <a:p>
            <a:r>
              <a:rPr lang="en-US" dirty="0" smtClean="0"/>
              <a:t>Self-host hast to be started explicitly (manually), Was doesn’t</a:t>
            </a:r>
          </a:p>
          <a:p>
            <a:r>
              <a:rPr lang="en-US" dirty="0" smtClean="0"/>
              <a:t>System service (NT-Service) </a:t>
            </a:r>
          </a:p>
          <a:p>
            <a:r>
              <a:rPr lang="en-US" dirty="0" smtClean="0"/>
              <a:t>In addition to system services WAS offers:</a:t>
            </a:r>
          </a:p>
          <a:p>
            <a:pPr lvl="1"/>
            <a:r>
              <a:rPr lang="en-US" dirty="0" smtClean="0"/>
              <a:t>Idle time management </a:t>
            </a:r>
          </a:p>
          <a:p>
            <a:pPr lvl="1"/>
            <a:r>
              <a:rPr lang="en-US" dirty="0" smtClean="0"/>
              <a:t>Identity management</a:t>
            </a:r>
          </a:p>
          <a:p>
            <a:pPr lvl="1"/>
            <a:r>
              <a:rPr lang="en-US" dirty="0" smtClean="0"/>
              <a:t>Application pooling</a:t>
            </a:r>
          </a:p>
          <a:p>
            <a:pPr lvl="1"/>
            <a:r>
              <a:rPr lang="en-US" dirty="0" smtClean="0"/>
              <a:t>Isolation </a:t>
            </a:r>
          </a:p>
          <a:p>
            <a:r>
              <a:rPr lang="en-US" dirty="0" smtClean="0"/>
              <a:t>For self-hosting all the above features have to be implemented!</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0188"/>
            <a:ext cx="9144000" cy="664797"/>
          </a:xfrm>
        </p:spPr>
        <p:txBody>
          <a:bodyPr/>
          <a:lstStyle/>
          <a:p>
            <a:r>
              <a:rPr lang="de-DE" dirty="0" smtClean="0"/>
              <a:t>New in Visual Studio 2008 </a:t>
            </a:r>
            <a:r>
              <a:rPr lang="de-DE" dirty="0" err="1" smtClean="0"/>
              <a:t>for</a:t>
            </a:r>
            <a:r>
              <a:rPr lang="de-DE" dirty="0" smtClean="0"/>
              <a:t> WCF</a:t>
            </a:r>
            <a:endParaRPr lang="de-DE" dirty="0"/>
          </a:p>
        </p:txBody>
      </p:sp>
      <p:sp>
        <p:nvSpPr>
          <p:cNvPr id="3" name="Inhaltsplatzhalter 2"/>
          <p:cNvSpPr>
            <a:spLocks noGrp="1"/>
          </p:cNvSpPr>
          <p:nvPr>
            <p:ph idx="1"/>
          </p:nvPr>
        </p:nvSpPr>
        <p:spPr>
          <a:xfrm>
            <a:off x="381000" y="1600200"/>
            <a:ext cx="8382000" cy="2948499"/>
          </a:xfrm>
        </p:spPr>
        <p:txBody>
          <a:bodyPr/>
          <a:lstStyle/>
          <a:p>
            <a:r>
              <a:rPr lang="en-US" dirty="0" smtClean="0"/>
              <a:t>New project templates for WCF</a:t>
            </a:r>
          </a:p>
          <a:p>
            <a:r>
              <a:rPr lang="en-US" dirty="0" smtClean="0"/>
              <a:t>Generic WCF service host</a:t>
            </a:r>
          </a:p>
          <a:p>
            <a:pPr lvl="1"/>
            <a:r>
              <a:rPr lang="en-US" dirty="0" smtClean="0"/>
              <a:t>WcfSvcHost.exe</a:t>
            </a:r>
          </a:p>
          <a:p>
            <a:r>
              <a:rPr lang="en-US" dirty="0" smtClean="0"/>
              <a:t>Generic WCF test client</a:t>
            </a:r>
          </a:p>
          <a:p>
            <a:pPr lvl="1"/>
            <a:r>
              <a:rPr lang="en-US" dirty="0" smtClean="0"/>
              <a:t>WcfTestClient.exe</a:t>
            </a:r>
          </a:p>
          <a:p>
            <a:pPr lvl="1"/>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smtClean="0"/>
              <a:t>Agenda</a:t>
            </a:r>
          </a:p>
        </p:txBody>
      </p:sp>
      <p:sp>
        <p:nvSpPr>
          <p:cNvPr id="6147" name="Inhaltsplatzhalter 2"/>
          <p:cNvSpPr>
            <a:spLocks noGrp="1"/>
          </p:cNvSpPr>
          <p:nvPr>
            <p:ph idx="1"/>
          </p:nvPr>
        </p:nvSpPr>
        <p:spPr>
          <a:xfrm>
            <a:off x="428596" y="1571612"/>
            <a:ext cx="8358246" cy="3059299"/>
          </a:xfrm>
        </p:spPr>
        <p:txBody>
          <a:bodyPr/>
          <a:lstStyle/>
          <a:p>
            <a:r>
              <a:rPr lang="en-US" sz="2800" dirty="0" smtClean="0">
                <a:solidFill>
                  <a:schemeClr val="tx1">
                    <a:lumMod val="75000"/>
                  </a:schemeClr>
                </a:solidFill>
              </a:rPr>
              <a:t>Fundamentals</a:t>
            </a:r>
          </a:p>
          <a:p>
            <a:r>
              <a:rPr lang="en-US" sz="2800" dirty="0" smtClean="0">
                <a:solidFill>
                  <a:schemeClr val="tx1">
                    <a:lumMod val="75000"/>
                  </a:schemeClr>
                </a:solidFill>
              </a:rPr>
              <a:t>Architecture of Smart Clients (Windows Presentation Foundation WPF)</a:t>
            </a:r>
          </a:p>
          <a:p>
            <a:r>
              <a:rPr lang="en-US" sz="2800" dirty="0" smtClean="0">
                <a:solidFill>
                  <a:schemeClr val="tx1">
                    <a:lumMod val="75000"/>
                  </a:schemeClr>
                </a:solidFill>
              </a:rPr>
              <a:t>WS* compliant services (Windows Communication Foundation WCF)</a:t>
            </a:r>
          </a:p>
          <a:p>
            <a:r>
              <a:rPr lang="en-US" sz="2800" dirty="0" smtClean="0"/>
              <a:t>Workflow (Windows Workflow Foundation WF)</a:t>
            </a:r>
          </a:p>
          <a:p>
            <a:r>
              <a:rPr lang="en-US" sz="2800" dirty="0" smtClean="0">
                <a:solidFill>
                  <a:schemeClr val="tx1">
                    <a:lumMod val="75000"/>
                  </a:schemeClr>
                </a:solidFill>
              </a:rPr>
              <a:t>Additional technologies and perspectives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0" y="260350"/>
            <a:ext cx="9144000" cy="553998"/>
          </a:xfrm>
        </p:spPr>
        <p:txBody>
          <a:bodyPr/>
          <a:lstStyle/>
          <a:p>
            <a:pPr algn="ctr" eaLnBrk="1" hangingPunct="1"/>
            <a:r>
              <a:rPr sz="4000" smtClean="0"/>
              <a:t>What is Windows Workflow Foundation?</a:t>
            </a:r>
          </a:p>
        </p:txBody>
      </p:sp>
      <p:sp>
        <p:nvSpPr>
          <p:cNvPr id="28675" name="Rectangle 6"/>
          <p:cNvSpPr>
            <a:spLocks noGrp="1" noChangeArrowheads="1"/>
          </p:cNvSpPr>
          <p:nvPr>
            <p:ph type="body" idx="1"/>
          </p:nvPr>
        </p:nvSpPr>
        <p:spPr>
          <a:xfrm>
            <a:off x="381000" y="1295400"/>
            <a:ext cx="8410575" cy="4684359"/>
          </a:xfrm>
        </p:spPr>
        <p:txBody>
          <a:bodyPr/>
          <a:lstStyle/>
          <a:p>
            <a:pPr eaLnBrk="1" hangingPunct="1"/>
            <a:r>
              <a:rPr lang="en-US" sz="2800" i="1" dirty="0" smtClean="0"/>
              <a:t>Windows Workflow Foundation (WF)</a:t>
            </a:r>
            <a:r>
              <a:rPr lang="en-US" sz="2800" dirty="0" smtClean="0"/>
              <a:t> is a Framework for developing workflow based Windows application</a:t>
            </a:r>
          </a:p>
          <a:p>
            <a:pPr lvl="1"/>
            <a:r>
              <a:rPr lang="en-US" sz="2400" dirty="0" smtClean="0"/>
              <a:t>Windows Workflow Foundation is not a server product but:</a:t>
            </a:r>
          </a:p>
          <a:p>
            <a:pPr lvl="1" eaLnBrk="1" hangingPunct="1"/>
            <a:r>
              <a:rPr lang="en-US" sz="2400" dirty="0" smtClean="0"/>
              <a:t>WF is targeted at software developers not </a:t>
            </a:r>
            <a:r>
              <a:rPr lang="en-US" sz="2400" dirty="0" err="1" smtClean="0"/>
              <a:t>buisness</a:t>
            </a:r>
            <a:r>
              <a:rPr lang="en-US" sz="2400" dirty="0" smtClean="0"/>
              <a:t> process designers:</a:t>
            </a:r>
          </a:p>
          <a:p>
            <a:pPr lvl="2"/>
            <a:r>
              <a:rPr lang="en-US" sz="2000" dirty="0" smtClean="0"/>
              <a:t>WF simplifies the development of certain types of applications (long running processes…)</a:t>
            </a:r>
          </a:p>
          <a:p>
            <a:pPr lvl="2"/>
            <a:r>
              <a:rPr lang="en-US" sz="2000" dirty="0" smtClean="0"/>
              <a:t>Tool to compose applications from existing services: Interplay of </a:t>
            </a:r>
            <a:r>
              <a:rPr lang="en-US" sz="2000" i="1" dirty="0" smtClean="0"/>
              <a:t>WF and WCF</a:t>
            </a:r>
          </a:p>
          <a:p>
            <a:pPr lvl="2"/>
            <a:r>
              <a:rPr lang="en-US" sz="2000" i="1" dirty="0" smtClean="0"/>
              <a:t>Building flexible applications</a:t>
            </a:r>
            <a:endParaRPr lang="en-US" dirty="0" smtClean="0"/>
          </a:p>
          <a:p>
            <a:pPr lvl="1"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0" y="214313"/>
            <a:ext cx="9144000" cy="1107996"/>
          </a:xfrm>
        </p:spPr>
        <p:txBody>
          <a:bodyPr/>
          <a:lstStyle/>
          <a:p>
            <a:r>
              <a:rPr sz="4000" smtClean="0"/>
              <a:t>Windows Workflow Foundation (WF)</a:t>
            </a:r>
            <a:br>
              <a:rPr sz="4000" smtClean="0"/>
            </a:br>
            <a:r>
              <a:rPr sz="4000" smtClean="0"/>
              <a:t>Workflow model</a:t>
            </a:r>
          </a:p>
        </p:txBody>
      </p:sp>
      <p:sp>
        <p:nvSpPr>
          <p:cNvPr id="29699" name="Inhaltsplatzhalter 2"/>
          <p:cNvSpPr>
            <a:spLocks noGrp="1"/>
          </p:cNvSpPr>
          <p:nvPr>
            <p:ph sz="half" idx="1"/>
          </p:nvPr>
        </p:nvSpPr>
        <p:spPr>
          <a:xfrm>
            <a:off x="1" y="1981200"/>
            <a:ext cx="4495800" cy="3896451"/>
          </a:xfrm>
        </p:spPr>
        <p:txBody>
          <a:bodyPr/>
          <a:lstStyle/>
          <a:p>
            <a:r>
              <a:rPr lang="en-US" sz="2000" b="1" dirty="0" smtClean="0"/>
              <a:t>A Workflow is a sequence of activities.</a:t>
            </a:r>
          </a:p>
          <a:p>
            <a:pPr lvl="1"/>
            <a:r>
              <a:rPr lang="en-US" sz="1800" dirty="0" smtClean="0"/>
              <a:t>An activity in WF can be:</a:t>
            </a:r>
          </a:p>
          <a:p>
            <a:pPr lvl="2"/>
            <a:r>
              <a:rPr lang="en-US" sz="1400" dirty="0" smtClean="0"/>
              <a:t>A block of code</a:t>
            </a:r>
          </a:p>
          <a:p>
            <a:pPr lvl="2"/>
            <a:r>
              <a:rPr lang="en-US" sz="1400" dirty="0" err="1" smtClean="0"/>
              <a:t>Antoher</a:t>
            </a:r>
            <a:r>
              <a:rPr lang="en-US" sz="1400" dirty="0" smtClean="0"/>
              <a:t> WF workflow</a:t>
            </a:r>
          </a:p>
          <a:p>
            <a:pPr lvl="2"/>
            <a:r>
              <a:rPr lang="en-US" sz="1400" dirty="0" smtClean="0"/>
              <a:t>A call to a (WS) service</a:t>
            </a:r>
          </a:p>
          <a:p>
            <a:pPr lvl="2"/>
            <a:r>
              <a:rPr lang="en-US" sz="1400" dirty="0" smtClean="0"/>
              <a:t>A human interaction</a:t>
            </a:r>
          </a:p>
          <a:p>
            <a:r>
              <a:rPr lang="en-US" sz="2000" dirty="0" smtClean="0"/>
              <a:t>Three types of workflow:</a:t>
            </a:r>
          </a:p>
          <a:p>
            <a:pPr lvl="1"/>
            <a:r>
              <a:rPr lang="en-US" sz="1800" dirty="0" smtClean="0"/>
              <a:t>Sequential workflows (like a „flow diagram“)</a:t>
            </a:r>
          </a:p>
          <a:p>
            <a:pPr lvl="1"/>
            <a:r>
              <a:rPr lang="en-US" sz="1800" dirty="0" smtClean="0"/>
              <a:t>State machine Workflows („Finite State Machine“)</a:t>
            </a:r>
          </a:p>
          <a:p>
            <a:pPr lvl="1"/>
            <a:r>
              <a:rPr lang="en-US" sz="1800" dirty="0" smtClean="0"/>
              <a:t>Rue based workflow („Rule Engine“)</a:t>
            </a:r>
          </a:p>
          <a:p>
            <a:pPr lvl="1"/>
            <a:endParaRPr lang="en-US" sz="2000" dirty="0" smtClean="0"/>
          </a:p>
        </p:txBody>
      </p:sp>
      <p:grpSp>
        <p:nvGrpSpPr>
          <p:cNvPr id="2" name="Gruppieren 68"/>
          <p:cNvGrpSpPr>
            <a:grpSpLocks/>
          </p:cNvGrpSpPr>
          <p:nvPr/>
        </p:nvGrpSpPr>
        <p:grpSpPr bwMode="auto">
          <a:xfrm>
            <a:off x="4343400" y="1676400"/>
            <a:ext cx="4670425" cy="4406900"/>
            <a:chOff x="4357686" y="1533513"/>
            <a:chExt cx="4670453" cy="4406801"/>
          </a:xfrm>
        </p:grpSpPr>
        <p:grpSp>
          <p:nvGrpSpPr>
            <p:cNvPr id="3" name="Gruppieren 45"/>
            <p:cNvGrpSpPr>
              <a:grpSpLocks/>
            </p:cNvGrpSpPr>
            <p:nvPr/>
          </p:nvGrpSpPr>
          <p:grpSpPr bwMode="auto">
            <a:xfrm>
              <a:off x="4357686" y="1533513"/>
              <a:ext cx="2143140" cy="2643206"/>
              <a:chOff x="4500562" y="1643050"/>
              <a:chExt cx="2143140" cy="2643206"/>
            </a:xfrm>
          </p:grpSpPr>
          <p:grpSp>
            <p:nvGrpSpPr>
              <p:cNvPr id="4" name="Gruppieren 43"/>
              <p:cNvGrpSpPr>
                <a:grpSpLocks/>
              </p:cNvGrpSpPr>
              <p:nvPr/>
            </p:nvGrpSpPr>
            <p:grpSpPr bwMode="auto">
              <a:xfrm>
                <a:off x="4500562" y="2285992"/>
                <a:ext cx="2143140" cy="2000264"/>
                <a:chOff x="6000760" y="1857364"/>
                <a:chExt cx="2143140" cy="2000264"/>
              </a:xfrm>
            </p:grpSpPr>
            <p:sp>
              <p:nvSpPr>
                <p:cNvPr id="8" name="AutoShape 12"/>
                <p:cNvSpPr>
                  <a:spLocks noChangeArrowheads="1"/>
                </p:cNvSpPr>
                <p:nvPr/>
              </p:nvSpPr>
              <p:spPr bwMode="auto">
                <a:xfrm>
                  <a:off x="6715139" y="1857345"/>
                  <a:ext cx="801693" cy="342892"/>
                </a:xfrm>
                <a:prstGeom prst="roundRect">
                  <a:avLst>
                    <a:gd name="adj" fmla="val 16667"/>
                  </a:avLst>
                </a:prstGeom>
                <a:solidFill>
                  <a:schemeClr val="accent2">
                    <a:lumMod val="40000"/>
                    <a:lumOff val="6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9" name="AutoShape 13"/>
                <p:cNvSpPr>
                  <a:spLocks noChangeArrowheads="1"/>
                </p:cNvSpPr>
                <p:nvPr/>
              </p:nvSpPr>
              <p:spPr bwMode="auto">
                <a:xfrm>
                  <a:off x="6816740" y="2360572"/>
                  <a:ext cx="603254" cy="463540"/>
                </a:xfrm>
                <a:prstGeom prst="flowChartDecision">
                  <a:avLst/>
                </a:prstGeom>
                <a:solidFill>
                  <a:schemeClr val="accent2">
                    <a:lumMod val="40000"/>
                    <a:lumOff val="60000"/>
                  </a:schemeClr>
                </a:solidFill>
                <a:ln w="25400" algn="ctr">
                  <a:solidFill>
                    <a:schemeClr val="tx1"/>
                  </a:solidFill>
                  <a:round/>
                  <a:headEnd/>
                  <a:tailEnd/>
                </a:ln>
                <a:effectLst/>
              </p:spPr>
              <p:txBody>
                <a:bodyPr wrap="none" anchor="ctr"/>
                <a:lstStyle/>
                <a:p>
                  <a:pPr algn="ctr">
                    <a:defRPr/>
                  </a:pPr>
                  <a:endParaRPr lang="en-US">
                    <a:solidFill>
                      <a:schemeClr val="bg1"/>
                    </a:solidFill>
                    <a:latin typeface="Arial" charset="0"/>
                    <a:cs typeface="+mn-cs"/>
                  </a:endParaRPr>
                </a:p>
              </p:txBody>
            </p:sp>
            <p:sp>
              <p:nvSpPr>
                <p:cNvPr id="10" name="AutoShape 14"/>
                <p:cNvSpPr>
                  <a:spLocks noChangeArrowheads="1"/>
                </p:cNvSpPr>
                <p:nvPr/>
              </p:nvSpPr>
              <p:spPr bwMode="auto">
                <a:xfrm>
                  <a:off x="6000760" y="2879672"/>
                  <a:ext cx="801693" cy="344480"/>
                </a:xfrm>
                <a:prstGeom prst="roundRect">
                  <a:avLst>
                    <a:gd name="adj" fmla="val 16667"/>
                  </a:avLst>
                </a:prstGeom>
                <a:solidFill>
                  <a:schemeClr val="accent2">
                    <a:lumMod val="40000"/>
                    <a:lumOff val="6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11" name="AutoShape 15"/>
                <p:cNvSpPr>
                  <a:spLocks noChangeArrowheads="1"/>
                </p:cNvSpPr>
                <p:nvPr/>
              </p:nvSpPr>
              <p:spPr bwMode="auto">
                <a:xfrm>
                  <a:off x="7342206" y="2879672"/>
                  <a:ext cx="801692" cy="344480"/>
                </a:xfrm>
                <a:prstGeom prst="roundRect">
                  <a:avLst>
                    <a:gd name="adj" fmla="val 16667"/>
                  </a:avLst>
                </a:prstGeom>
                <a:solidFill>
                  <a:schemeClr val="accent2">
                    <a:lumMod val="40000"/>
                    <a:lumOff val="6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12" name="AutoShape 16"/>
                <p:cNvSpPr>
                  <a:spLocks noChangeArrowheads="1"/>
                </p:cNvSpPr>
                <p:nvPr/>
              </p:nvSpPr>
              <p:spPr bwMode="auto">
                <a:xfrm>
                  <a:off x="6670689" y="3514658"/>
                  <a:ext cx="803280" cy="342892"/>
                </a:xfrm>
                <a:prstGeom prst="roundRect">
                  <a:avLst>
                    <a:gd name="adj" fmla="val 16667"/>
                  </a:avLst>
                </a:prstGeom>
                <a:solidFill>
                  <a:schemeClr val="accent2">
                    <a:lumMod val="40000"/>
                    <a:lumOff val="6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cxnSp>
              <p:nvCxnSpPr>
                <p:cNvPr id="29741" name="AutoShape 29"/>
                <p:cNvCxnSpPr>
                  <a:cxnSpLocks noChangeShapeType="1"/>
                  <a:stCxn id="8" idx="2"/>
                  <a:endCxn id="9" idx="0"/>
                </p:cNvCxnSpPr>
                <p:nvPr/>
              </p:nvCxnSpPr>
              <p:spPr bwMode="auto">
                <a:xfrm rot="16200000" flipH="1">
                  <a:off x="7037306" y="2279689"/>
                  <a:ext cx="159746" cy="2180"/>
                </a:xfrm>
                <a:prstGeom prst="bentConnector3">
                  <a:avLst>
                    <a:gd name="adj1" fmla="val 50000"/>
                  </a:avLst>
                </a:prstGeom>
                <a:noFill/>
                <a:ln w="25400">
                  <a:solidFill>
                    <a:schemeClr val="tx1"/>
                  </a:solidFill>
                  <a:miter lim="800000"/>
                  <a:headEnd/>
                  <a:tailEnd type="triangle" w="med" len="med"/>
                </a:ln>
              </p:spPr>
            </p:cxnSp>
            <p:cxnSp>
              <p:nvCxnSpPr>
                <p:cNvPr id="29742" name="AutoShape 30"/>
                <p:cNvCxnSpPr>
                  <a:cxnSpLocks noChangeShapeType="1"/>
                  <a:stCxn id="9" idx="3"/>
                  <a:endCxn id="11" idx="0"/>
                </p:cNvCxnSpPr>
                <p:nvPr/>
              </p:nvCxnSpPr>
              <p:spPr bwMode="auto">
                <a:xfrm>
                  <a:off x="7419574" y="2592726"/>
                  <a:ext cx="323377" cy="287270"/>
                </a:xfrm>
                <a:prstGeom prst="bentConnector2">
                  <a:avLst/>
                </a:prstGeom>
                <a:noFill/>
                <a:ln w="25400">
                  <a:solidFill>
                    <a:schemeClr val="tx1"/>
                  </a:solidFill>
                  <a:miter lim="800000"/>
                  <a:headEnd/>
                  <a:tailEnd type="triangle" w="med" len="med"/>
                </a:ln>
              </p:spPr>
            </p:cxnSp>
            <p:cxnSp>
              <p:nvCxnSpPr>
                <p:cNvPr id="29743" name="AutoShape 31"/>
                <p:cNvCxnSpPr>
                  <a:cxnSpLocks noChangeShapeType="1"/>
                  <a:stCxn id="9" idx="1"/>
                  <a:endCxn id="10" idx="0"/>
                </p:cNvCxnSpPr>
                <p:nvPr/>
              </p:nvCxnSpPr>
              <p:spPr bwMode="auto">
                <a:xfrm rot="10800000" flipV="1">
                  <a:off x="6401710" y="2592726"/>
                  <a:ext cx="415255" cy="287270"/>
                </a:xfrm>
                <a:prstGeom prst="bentConnector2">
                  <a:avLst/>
                </a:prstGeom>
                <a:noFill/>
                <a:ln w="25400">
                  <a:solidFill>
                    <a:schemeClr val="tx1"/>
                  </a:solidFill>
                  <a:miter lim="800000"/>
                  <a:headEnd/>
                  <a:tailEnd type="triangle" w="med" len="med"/>
                </a:ln>
              </p:spPr>
            </p:cxnSp>
            <p:cxnSp>
              <p:nvCxnSpPr>
                <p:cNvPr id="29744" name="AutoShape 32"/>
                <p:cNvCxnSpPr>
                  <a:cxnSpLocks noChangeShapeType="1"/>
                  <a:stCxn id="10" idx="2"/>
                  <a:endCxn id="12" idx="0"/>
                </p:cNvCxnSpPr>
                <p:nvPr/>
              </p:nvCxnSpPr>
              <p:spPr bwMode="auto">
                <a:xfrm rot="16200000" flipH="1">
                  <a:off x="6607155" y="3033501"/>
                  <a:ext cx="261311" cy="670621"/>
                </a:xfrm>
                <a:prstGeom prst="bentConnector3">
                  <a:avLst>
                    <a:gd name="adj1" fmla="val 49648"/>
                  </a:avLst>
                </a:prstGeom>
                <a:noFill/>
                <a:ln w="25400">
                  <a:solidFill>
                    <a:schemeClr val="tx1"/>
                  </a:solidFill>
                  <a:miter lim="800000"/>
                  <a:headEnd/>
                  <a:tailEnd type="triangle" w="med" len="med"/>
                </a:ln>
              </p:spPr>
            </p:cxnSp>
            <p:cxnSp>
              <p:nvCxnSpPr>
                <p:cNvPr id="29745" name="AutoShape 33"/>
                <p:cNvCxnSpPr>
                  <a:cxnSpLocks noChangeShapeType="1"/>
                  <a:stCxn id="11" idx="2"/>
                  <a:endCxn id="12" idx="0"/>
                </p:cNvCxnSpPr>
                <p:nvPr/>
              </p:nvCxnSpPr>
              <p:spPr bwMode="auto">
                <a:xfrm rot="5400000">
                  <a:off x="7277776" y="3033501"/>
                  <a:ext cx="261311" cy="670621"/>
                </a:xfrm>
                <a:prstGeom prst="bentConnector3">
                  <a:avLst>
                    <a:gd name="adj1" fmla="val 49648"/>
                  </a:avLst>
                </a:prstGeom>
                <a:noFill/>
                <a:ln w="25400">
                  <a:solidFill>
                    <a:schemeClr val="tx1"/>
                  </a:solidFill>
                  <a:miter lim="800000"/>
                  <a:headEnd/>
                  <a:tailEnd type="triangle" w="med" len="med"/>
                </a:ln>
              </p:spPr>
            </p:cxnSp>
          </p:grpSp>
          <p:sp>
            <p:nvSpPr>
              <p:cNvPr id="45" name="Textfeld 44"/>
              <p:cNvSpPr txBox="1"/>
              <p:nvPr/>
            </p:nvSpPr>
            <p:spPr>
              <a:xfrm>
                <a:off x="4857752" y="1643050"/>
                <a:ext cx="1208992" cy="584762"/>
              </a:xfrm>
              <a:prstGeom prst="rect">
                <a:avLst/>
              </a:prstGeom>
              <a:noFill/>
              <a:ln>
                <a:solidFill>
                  <a:schemeClr val="bg1"/>
                </a:solidFill>
              </a:ln>
            </p:spPr>
            <p:txBody>
              <a:bodyPr wrap="none">
                <a:spAutoFit/>
              </a:bodyPr>
              <a:lstStyle/>
              <a:p>
                <a:pPr algn="ctr">
                  <a:defRPr/>
                </a:pPr>
                <a:r>
                  <a:rPr lang="en-US" sz="1600" smtClean="0">
                    <a:latin typeface="+mn-lt"/>
                    <a:cs typeface="+mn-cs"/>
                  </a:rPr>
                  <a:t>Sequential </a:t>
                </a:r>
              </a:p>
              <a:p>
                <a:pPr algn="ctr">
                  <a:defRPr/>
                </a:pPr>
                <a:r>
                  <a:rPr lang="en-US" sz="1600" smtClean="0">
                    <a:latin typeface="+mn-lt"/>
                    <a:cs typeface="+mn-cs"/>
                  </a:rPr>
                  <a:t>workflow</a:t>
                </a:r>
                <a:endParaRPr lang="en-US" sz="1600">
                  <a:latin typeface="+mn-lt"/>
                  <a:cs typeface="+mn-cs"/>
                </a:endParaRPr>
              </a:p>
            </p:txBody>
          </p:sp>
        </p:grpSp>
        <p:grpSp>
          <p:nvGrpSpPr>
            <p:cNvPr id="5" name="Gruppieren 47"/>
            <p:cNvGrpSpPr>
              <a:grpSpLocks/>
            </p:cNvGrpSpPr>
            <p:nvPr/>
          </p:nvGrpSpPr>
          <p:grpSpPr bwMode="auto">
            <a:xfrm>
              <a:off x="6715140" y="1533513"/>
              <a:ext cx="2312999" cy="2327287"/>
              <a:chOff x="6715140" y="1428736"/>
              <a:chExt cx="2312999" cy="2327287"/>
            </a:xfrm>
          </p:grpSpPr>
          <p:grpSp>
            <p:nvGrpSpPr>
              <p:cNvPr id="6" name="Gruppieren 34"/>
              <p:cNvGrpSpPr>
                <a:grpSpLocks/>
              </p:cNvGrpSpPr>
              <p:nvPr/>
            </p:nvGrpSpPr>
            <p:grpSpPr bwMode="auto">
              <a:xfrm>
                <a:off x="6715140" y="2071678"/>
                <a:ext cx="2312999" cy="1684345"/>
                <a:chOff x="5786446" y="4143380"/>
                <a:chExt cx="2312999" cy="1684345"/>
              </a:xfrm>
            </p:grpSpPr>
            <p:grpSp>
              <p:nvGrpSpPr>
                <p:cNvPr id="7" name="Group 17"/>
                <p:cNvGrpSpPr>
                  <a:grpSpLocks/>
                </p:cNvGrpSpPr>
                <p:nvPr/>
              </p:nvGrpSpPr>
              <p:grpSpPr bwMode="auto">
                <a:xfrm>
                  <a:off x="5786446" y="4143380"/>
                  <a:ext cx="598487" cy="541337"/>
                  <a:chOff x="3158" y="3103"/>
                  <a:chExt cx="377" cy="341"/>
                </a:xfrm>
              </p:grpSpPr>
              <p:sp>
                <p:nvSpPr>
                  <p:cNvPr id="33" name="AutoShape 18"/>
                  <p:cNvSpPr>
                    <a:spLocks noChangeArrowheads="1"/>
                  </p:cNvSpPr>
                  <p:nvPr/>
                </p:nvSpPr>
                <p:spPr bwMode="auto">
                  <a:xfrm>
                    <a:off x="3158" y="3103"/>
                    <a:ext cx="377" cy="341"/>
                  </a:xfrm>
                  <a:prstGeom prst="roundRect">
                    <a:avLst>
                      <a:gd name="adj" fmla="val 16667"/>
                    </a:avLst>
                  </a:prstGeom>
                  <a:solidFill>
                    <a:schemeClr val="accent2">
                      <a:lumMod val="60000"/>
                      <a:lumOff val="4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29733" name="Line 19"/>
                  <p:cNvSpPr>
                    <a:spLocks noChangeShapeType="1"/>
                  </p:cNvSpPr>
                  <p:nvPr/>
                </p:nvSpPr>
                <p:spPr bwMode="auto">
                  <a:xfrm>
                    <a:off x="3162" y="3206"/>
                    <a:ext cx="370" cy="0"/>
                  </a:xfrm>
                  <a:prstGeom prst="line">
                    <a:avLst/>
                  </a:prstGeom>
                  <a:noFill/>
                  <a:ln w="12700">
                    <a:solidFill>
                      <a:schemeClr val="tx1"/>
                    </a:solidFill>
                    <a:round/>
                    <a:headEnd/>
                    <a:tailEnd/>
                  </a:ln>
                </p:spPr>
                <p:txBody>
                  <a:bodyPr anchor="ctr"/>
                  <a:lstStyle/>
                  <a:p>
                    <a:endParaRPr lang="en-US">
                      <a:solidFill>
                        <a:schemeClr val="bg1"/>
                      </a:solidFill>
                    </a:endParaRPr>
                  </a:p>
                </p:txBody>
              </p:sp>
            </p:grpSp>
            <p:grpSp>
              <p:nvGrpSpPr>
                <p:cNvPr id="13" name="Group 20"/>
                <p:cNvGrpSpPr>
                  <a:grpSpLocks/>
                </p:cNvGrpSpPr>
                <p:nvPr/>
              </p:nvGrpSpPr>
              <p:grpSpPr bwMode="auto">
                <a:xfrm>
                  <a:off x="7058033" y="4483104"/>
                  <a:ext cx="598487" cy="541338"/>
                  <a:chOff x="3158" y="3103"/>
                  <a:chExt cx="377" cy="341"/>
                </a:xfrm>
              </p:grpSpPr>
              <p:sp>
                <p:nvSpPr>
                  <p:cNvPr id="31" name="AutoShape 21"/>
                  <p:cNvSpPr>
                    <a:spLocks noChangeArrowheads="1"/>
                  </p:cNvSpPr>
                  <p:nvPr/>
                </p:nvSpPr>
                <p:spPr bwMode="auto">
                  <a:xfrm>
                    <a:off x="3158" y="3103"/>
                    <a:ext cx="377" cy="341"/>
                  </a:xfrm>
                  <a:prstGeom prst="roundRect">
                    <a:avLst>
                      <a:gd name="adj" fmla="val 16667"/>
                    </a:avLst>
                  </a:prstGeom>
                  <a:solidFill>
                    <a:schemeClr val="accent2">
                      <a:lumMod val="60000"/>
                      <a:lumOff val="4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29731" name="Line 22"/>
                  <p:cNvSpPr>
                    <a:spLocks noChangeShapeType="1"/>
                  </p:cNvSpPr>
                  <p:nvPr/>
                </p:nvSpPr>
                <p:spPr bwMode="auto">
                  <a:xfrm>
                    <a:off x="3162" y="3206"/>
                    <a:ext cx="370" cy="0"/>
                  </a:xfrm>
                  <a:prstGeom prst="line">
                    <a:avLst/>
                  </a:prstGeom>
                  <a:noFill/>
                  <a:ln w="12700">
                    <a:solidFill>
                      <a:schemeClr val="tx1"/>
                    </a:solidFill>
                    <a:round/>
                    <a:headEnd/>
                    <a:tailEnd/>
                  </a:ln>
                </p:spPr>
                <p:txBody>
                  <a:bodyPr anchor="ctr"/>
                  <a:lstStyle/>
                  <a:p>
                    <a:endParaRPr lang="en-US">
                      <a:solidFill>
                        <a:schemeClr val="bg1"/>
                      </a:solidFill>
                    </a:endParaRPr>
                  </a:p>
                </p:txBody>
              </p:sp>
            </p:grpSp>
            <p:grpSp>
              <p:nvGrpSpPr>
                <p:cNvPr id="14" name="Group 23"/>
                <p:cNvGrpSpPr>
                  <a:grpSpLocks/>
                </p:cNvGrpSpPr>
                <p:nvPr/>
              </p:nvGrpSpPr>
              <p:grpSpPr bwMode="auto">
                <a:xfrm>
                  <a:off x="6005520" y="4949829"/>
                  <a:ext cx="598488" cy="541338"/>
                  <a:chOff x="3158" y="3103"/>
                  <a:chExt cx="377" cy="341"/>
                </a:xfrm>
              </p:grpSpPr>
              <p:sp>
                <p:nvSpPr>
                  <p:cNvPr id="29" name="AutoShape 24"/>
                  <p:cNvSpPr>
                    <a:spLocks noChangeArrowheads="1"/>
                  </p:cNvSpPr>
                  <p:nvPr/>
                </p:nvSpPr>
                <p:spPr bwMode="auto">
                  <a:xfrm>
                    <a:off x="3158" y="3103"/>
                    <a:ext cx="377" cy="341"/>
                  </a:xfrm>
                  <a:prstGeom prst="roundRect">
                    <a:avLst>
                      <a:gd name="adj" fmla="val 16667"/>
                    </a:avLst>
                  </a:prstGeom>
                  <a:solidFill>
                    <a:schemeClr val="accent2">
                      <a:lumMod val="60000"/>
                      <a:lumOff val="4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29729" name="Line 25"/>
                  <p:cNvSpPr>
                    <a:spLocks noChangeShapeType="1"/>
                  </p:cNvSpPr>
                  <p:nvPr/>
                </p:nvSpPr>
                <p:spPr bwMode="auto">
                  <a:xfrm>
                    <a:off x="3162" y="3206"/>
                    <a:ext cx="370" cy="0"/>
                  </a:xfrm>
                  <a:prstGeom prst="line">
                    <a:avLst/>
                  </a:prstGeom>
                  <a:noFill/>
                  <a:ln w="12700">
                    <a:solidFill>
                      <a:schemeClr val="tx1"/>
                    </a:solidFill>
                    <a:round/>
                    <a:headEnd/>
                    <a:tailEnd/>
                  </a:ln>
                </p:spPr>
                <p:txBody>
                  <a:bodyPr anchor="ctr"/>
                  <a:lstStyle/>
                  <a:p>
                    <a:endParaRPr lang="en-US">
                      <a:solidFill>
                        <a:schemeClr val="bg1"/>
                      </a:solidFill>
                    </a:endParaRPr>
                  </a:p>
                </p:txBody>
              </p:sp>
            </p:grpSp>
            <p:grpSp>
              <p:nvGrpSpPr>
                <p:cNvPr id="15" name="Group 26"/>
                <p:cNvGrpSpPr>
                  <a:grpSpLocks/>
                </p:cNvGrpSpPr>
                <p:nvPr/>
              </p:nvGrpSpPr>
              <p:grpSpPr bwMode="auto">
                <a:xfrm>
                  <a:off x="7500958" y="5286388"/>
                  <a:ext cx="598487" cy="541337"/>
                  <a:chOff x="3158" y="3103"/>
                  <a:chExt cx="377" cy="341"/>
                </a:xfrm>
              </p:grpSpPr>
              <p:sp>
                <p:nvSpPr>
                  <p:cNvPr id="27" name="AutoShape 27"/>
                  <p:cNvSpPr>
                    <a:spLocks noChangeArrowheads="1"/>
                  </p:cNvSpPr>
                  <p:nvPr/>
                </p:nvSpPr>
                <p:spPr bwMode="auto">
                  <a:xfrm>
                    <a:off x="3158" y="3103"/>
                    <a:ext cx="377" cy="341"/>
                  </a:xfrm>
                  <a:prstGeom prst="roundRect">
                    <a:avLst>
                      <a:gd name="adj" fmla="val 16667"/>
                    </a:avLst>
                  </a:prstGeom>
                  <a:solidFill>
                    <a:schemeClr val="accent2">
                      <a:lumMod val="60000"/>
                      <a:lumOff val="40000"/>
                    </a:schemeClr>
                  </a:solidFill>
                  <a:ln w="25400" algn="ctr">
                    <a:solidFill>
                      <a:schemeClr val="tx1"/>
                    </a:solidFill>
                    <a:round/>
                    <a:headEnd/>
                    <a:tailEnd/>
                  </a:ln>
                  <a:effectLst/>
                </p:spPr>
                <p:txBody>
                  <a:bodyPr wrap="none" anchor="ctr"/>
                  <a:lstStyle/>
                  <a:p>
                    <a:pPr algn="ctr">
                      <a:lnSpc>
                        <a:spcPct val="75000"/>
                      </a:lnSpc>
                      <a:defRPr/>
                    </a:pPr>
                    <a:endParaRPr lang="en-US">
                      <a:solidFill>
                        <a:schemeClr val="bg1"/>
                      </a:solidFill>
                      <a:latin typeface="Arial" charset="0"/>
                      <a:ea typeface="MS PGothic" pitchFamily="34" charset="-128"/>
                      <a:cs typeface="+mn-cs"/>
                    </a:endParaRPr>
                  </a:p>
                </p:txBody>
              </p:sp>
              <p:sp>
                <p:nvSpPr>
                  <p:cNvPr id="29727" name="Line 28"/>
                  <p:cNvSpPr>
                    <a:spLocks noChangeShapeType="1"/>
                  </p:cNvSpPr>
                  <p:nvPr/>
                </p:nvSpPr>
                <p:spPr bwMode="auto">
                  <a:xfrm>
                    <a:off x="3162" y="3206"/>
                    <a:ext cx="370" cy="0"/>
                  </a:xfrm>
                  <a:prstGeom prst="line">
                    <a:avLst/>
                  </a:prstGeom>
                  <a:noFill/>
                  <a:ln w="12700">
                    <a:solidFill>
                      <a:schemeClr val="tx1"/>
                    </a:solidFill>
                    <a:round/>
                    <a:headEnd/>
                    <a:tailEnd/>
                  </a:ln>
                </p:spPr>
                <p:txBody>
                  <a:bodyPr anchor="ctr"/>
                  <a:lstStyle/>
                  <a:p>
                    <a:endParaRPr lang="en-US">
                      <a:solidFill>
                        <a:schemeClr val="bg1"/>
                      </a:solidFill>
                    </a:endParaRPr>
                  </a:p>
                </p:txBody>
              </p:sp>
            </p:grpSp>
            <p:sp>
              <p:nvSpPr>
                <p:cNvPr id="29722" name="Arc 34"/>
                <p:cNvSpPr>
                  <a:spLocks/>
                </p:cNvSpPr>
                <p:nvPr/>
              </p:nvSpPr>
              <p:spPr bwMode="auto">
                <a:xfrm>
                  <a:off x="6357950" y="4357694"/>
                  <a:ext cx="714380" cy="14287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type="triangle" w="med" len="med"/>
                </a:ln>
              </p:spPr>
              <p:txBody>
                <a:bodyPr wrap="none" anchor="ctr"/>
                <a:lstStyle/>
                <a:p>
                  <a:pPr algn="ctr"/>
                  <a:endParaRPr lang="en-US">
                    <a:solidFill>
                      <a:schemeClr val="bg1"/>
                    </a:solidFill>
                  </a:endParaRPr>
                </a:p>
              </p:txBody>
            </p:sp>
            <p:sp>
              <p:nvSpPr>
                <p:cNvPr id="29723" name="Arc 35"/>
                <p:cNvSpPr>
                  <a:spLocks/>
                </p:cNvSpPr>
                <p:nvPr/>
              </p:nvSpPr>
              <p:spPr bwMode="auto">
                <a:xfrm flipH="1">
                  <a:off x="6446845" y="4770442"/>
                  <a:ext cx="604838" cy="206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type="triangle" w="med" len="med"/>
                </a:ln>
              </p:spPr>
              <p:txBody>
                <a:bodyPr wrap="none" anchor="ctr"/>
                <a:lstStyle/>
                <a:p>
                  <a:pPr algn="ctr"/>
                  <a:endParaRPr lang="en-US">
                    <a:solidFill>
                      <a:schemeClr val="bg1"/>
                    </a:solidFill>
                  </a:endParaRPr>
                </a:p>
              </p:txBody>
            </p:sp>
            <p:sp>
              <p:nvSpPr>
                <p:cNvPr id="29724" name="Arc 36"/>
                <p:cNvSpPr>
                  <a:spLocks/>
                </p:cNvSpPr>
                <p:nvPr/>
              </p:nvSpPr>
              <p:spPr bwMode="auto">
                <a:xfrm flipV="1">
                  <a:off x="6619883" y="4976817"/>
                  <a:ext cx="569912" cy="2762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type="triangle" w="med" len="med"/>
                </a:ln>
              </p:spPr>
              <p:txBody>
                <a:bodyPr wrap="none" anchor="ctr"/>
                <a:lstStyle/>
                <a:p>
                  <a:pPr algn="ctr"/>
                  <a:endParaRPr lang="en-US">
                    <a:solidFill>
                      <a:schemeClr val="bg1"/>
                    </a:solidFill>
                  </a:endParaRPr>
                </a:p>
              </p:txBody>
            </p:sp>
            <p:sp>
              <p:nvSpPr>
                <p:cNvPr id="29725" name="Arc 37"/>
                <p:cNvSpPr>
                  <a:spLocks/>
                </p:cNvSpPr>
                <p:nvPr/>
              </p:nvSpPr>
              <p:spPr bwMode="auto">
                <a:xfrm>
                  <a:off x="7569208" y="4994279"/>
                  <a:ext cx="241300" cy="311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type="triangle" w="med" len="med"/>
                </a:ln>
              </p:spPr>
              <p:txBody>
                <a:bodyPr wrap="none" anchor="ctr"/>
                <a:lstStyle/>
                <a:p>
                  <a:pPr algn="ctr"/>
                  <a:endParaRPr lang="en-US">
                    <a:solidFill>
                      <a:schemeClr val="bg1"/>
                    </a:solidFill>
                  </a:endParaRPr>
                </a:p>
              </p:txBody>
            </p:sp>
          </p:grpSp>
          <p:sp>
            <p:nvSpPr>
              <p:cNvPr id="47" name="Textfeld 46"/>
              <p:cNvSpPr txBox="1"/>
              <p:nvPr/>
            </p:nvSpPr>
            <p:spPr>
              <a:xfrm>
                <a:off x="6786575" y="1428736"/>
                <a:ext cx="1495931" cy="584762"/>
              </a:xfrm>
              <a:prstGeom prst="rect">
                <a:avLst/>
              </a:prstGeom>
              <a:noFill/>
              <a:ln>
                <a:solidFill>
                  <a:schemeClr val="bg1"/>
                </a:solidFill>
              </a:ln>
            </p:spPr>
            <p:txBody>
              <a:bodyPr wrap="none">
                <a:spAutoFit/>
              </a:bodyPr>
              <a:lstStyle/>
              <a:p>
                <a:pPr algn="ctr">
                  <a:defRPr/>
                </a:pPr>
                <a:r>
                  <a:rPr lang="en-US" sz="1600" dirty="0" smtClean="0">
                    <a:latin typeface="+mn-lt"/>
                    <a:cs typeface="+mn-cs"/>
                  </a:rPr>
                  <a:t>State machine</a:t>
                </a:r>
              </a:p>
              <a:p>
                <a:pPr algn="ctr">
                  <a:defRPr/>
                </a:pPr>
                <a:r>
                  <a:rPr lang="en-US" sz="1600" dirty="0" smtClean="0"/>
                  <a:t>workflow</a:t>
                </a:r>
                <a:endParaRPr lang="en-US" sz="1600" dirty="0">
                  <a:latin typeface="+mn-lt"/>
                  <a:cs typeface="+mn-cs"/>
                </a:endParaRPr>
              </a:p>
            </p:txBody>
          </p:sp>
        </p:grpSp>
        <p:grpSp>
          <p:nvGrpSpPr>
            <p:cNvPr id="16" name="Gruppieren 67"/>
            <p:cNvGrpSpPr>
              <a:grpSpLocks/>
            </p:cNvGrpSpPr>
            <p:nvPr/>
          </p:nvGrpSpPr>
          <p:grpSpPr bwMode="auto">
            <a:xfrm>
              <a:off x="4929189" y="4386186"/>
              <a:ext cx="3357583" cy="1554128"/>
              <a:chOff x="4714875" y="4500486"/>
              <a:chExt cx="3357583" cy="1554128"/>
            </a:xfrm>
          </p:grpSpPr>
          <p:grpSp>
            <p:nvGrpSpPr>
              <p:cNvPr id="17" name="Gruppieren 65"/>
              <p:cNvGrpSpPr>
                <a:grpSpLocks/>
              </p:cNvGrpSpPr>
              <p:nvPr/>
            </p:nvGrpSpPr>
            <p:grpSpPr bwMode="auto">
              <a:xfrm>
                <a:off x="4714875" y="4929101"/>
                <a:ext cx="3357583" cy="1125513"/>
                <a:chOff x="5000627" y="4857663"/>
                <a:chExt cx="3286145" cy="1125513"/>
              </a:xfrm>
            </p:grpSpPr>
            <p:grpSp>
              <p:nvGrpSpPr>
                <p:cNvPr id="18" name="Gruppieren 58"/>
                <p:cNvGrpSpPr>
                  <a:grpSpLocks/>
                </p:cNvGrpSpPr>
                <p:nvPr/>
              </p:nvGrpSpPr>
              <p:grpSpPr bwMode="auto">
                <a:xfrm>
                  <a:off x="5000627" y="4857663"/>
                  <a:ext cx="3286145" cy="411154"/>
                  <a:chOff x="5000627" y="4910051"/>
                  <a:chExt cx="3286145" cy="411154"/>
                </a:xfrm>
              </p:grpSpPr>
              <p:sp>
                <p:nvSpPr>
                  <p:cNvPr id="50" name="Textfeld 49"/>
                  <p:cNvSpPr txBox="1"/>
                  <p:nvPr/>
                </p:nvSpPr>
                <p:spPr>
                  <a:xfrm>
                    <a:off x="5000627" y="4943388"/>
                    <a:ext cx="770646" cy="369324"/>
                  </a:xfrm>
                  <a:prstGeom prst="rect">
                    <a:avLst/>
                  </a:prstGeom>
                  <a:noFill/>
                  <a:ln>
                    <a:solidFill>
                      <a:schemeClr val="bg1"/>
                    </a:solidFill>
                  </a:ln>
                </p:spPr>
                <p:txBody>
                  <a:bodyPr wrap="none">
                    <a:spAutoFit/>
                  </a:bodyPr>
                  <a:lstStyle/>
                  <a:p>
                    <a:pPr algn="ctr">
                      <a:defRPr/>
                    </a:pPr>
                    <a:r>
                      <a:rPr lang="en-US" sz="1800" smtClean="0">
                        <a:latin typeface="+mj-lt"/>
                        <a:cs typeface="+mn-cs"/>
                      </a:rPr>
                      <a:t>Rule1</a:t>
                    </a:r>
                    <a:endParaRPr lang="en-US" sz="1800">
                      <a:latin typeface="+mj-lt"/>
                      <a:cs typeface="+mn-cs"/>
                    </a:endParaRPr>
                  </a:p>
                </p:txBody>
              </p:sp>
              <p:sp>
                <p:nvSpPr>
                  <p:cNvPr id="51" name="Abgerundetes Rechteck 50"/>
                  <p:cNvSpPr/>
                  <p:nvPr/>
                </p:nvSpPr>
                <p:spPr bwMode="auto">
                  <a:xfrm>
                    <a:off x="6714395" y="4910051"/>
                    <a:ext cx="1572377" cy="411154"/>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0000" tIns="46800" rIns="90000" bIns="46800">
                    <a:spAutoFit/>
                  </a:bodyPr>
                  <a:lstStyle/>
                  <a:p>
                    <a:pPr algn="ctr">
                      <a:defRPr/>
                    </a:pPr>
                    <a:r>
                      <a:rPr lang="en-US" sz="1800" smtClean="0">
                        <a:solidFill>
                          <a:schemeClr val="bg1"/>
                        </a:solidFill>
                        <a:latin typeface="+mj-lt"/>
                        <a:cs typeface="+mn-cs"/>
                      </a:rPr>
                      <a:t>Activity 1</a:t>
                    </a:r>
                    <a:endParaRPr lang="en-US" sz="1800">
                      <a:solidFill>
                        <a:schemeClr val="bg1"/>
                      </a:solidFill>
                      <a:latin typeface="+mj-lt"/>
                      <a:cs typeface="+mn-cs"/>
                    </a:endParaRPr>
                  </a:p>
                </p:txBody>
              </p:sp>
              <p:cxnSp>
                <p:nvCxnSpPr>
                  <p:cNvPr id="29715" name="Gerade Verbindung mit Pfeil 52"/>
                  <p:cNvCxnSpPr>
                    <a:cxnSpLocks noChangeShapeType="1"/>
                    <a:stCxn id="50" idx="3"/>
                    <a:endCxn id="51" idx="1"/>
                  </p:cNvCxnSpPr>
                  <p:nvPr/>
                </p:nvCxnSpPr>
                <p:spPr bwMode="auto">
                  <a:xfrm flipV="1">
                    <a:off x="5771273" y="5115628"/>
                    <a:ext cx="943121" cy="12422"/>
                  </a:xfrm>
                  <a:prstGeom prst="straightConnector1">
                    <a:avLst/>
                  </a:prstGeom>
                  <a:noFill/>
                  <a:ln w="50800" algn="ctr">
                    <a:solidFill>
                      <a:schemeClr val="tx1"/>
                    </a:solidFill>
                    <a:round/>
                    <a:headEnd/>
                    <a:tailEnd type="arrow" w="med" len="med"/>
                  </a:ln>
                </p:spPr>
              </p:cxnSp>
            </p:grpSp>
            <p:grpSp>
              <p:nvGrpSpPr>
                <p:cNvPr id="19" name="Gruppieren 60"/>
                <p:cNvGrpSpPr>
                  <a:grpSpLocks/>
                </p:cNvGrpSpPr>
                <p:nvPr/>
              </p:nvGrpSpPr>
              <p:grpSpPr bwMode="auto">
                <a:xfrm>
                  <a:off x="5000627" y="5572022"/>
                  <a:ext cx="3286145" cy="411154"/>
                  <a:chOff x="5000627" y="4910030"/>
                  <a:chExt cx="3286145" cy="411154"/>
                </a:xfrm>
              </p:grpSpPr>
              <p:sp>
                <p:nvSpPr>
                  <p:cNvPr id="62" name="Textfeld 61"/>
                  <p:cNvSpPr txBox="1"/>
                  <p:nvPr/>
                </p:nvSpPr>
                <p:spPr>
                  <a:xfrm>
                    <a:off x="5000627" y="4943367"/>
                    <a:ext cx="833403" cy="369324"/>
                  </a:xfrm>
                  <a:prstGeom prst="rect">
                    <a:avLst/>
                  </a:prstGeom>
                  <a:noFill/>
                  <a:ln>
                    <a:solidFill>
                      <a:schemeClr val="bg1"/>
                    </a:solidFill>
                  </a:ln>
                </p:spPr>
                <p:txBody>
                  <a:bodyPr wrap="none">
                    <a:spAutoFit/>
                  </a:bodyPr>
                  <a:lstStyle/>
                  <a:p>
                    <a:pPr algn="ctr">
                      <a:defRPr/>
                    </a:pPr>
                    <a:r>
                      <a:rPr lang="en-US" smtClean="0">
                        <a:latin typeface="+mj-lt"/>
                      </a:rPr>
                      <a:t>Rule</a:t>
                    </a:r>
                    <a:r>
                      <a:rPr lang="en-US" sz="1800" smtClean="0">
                        <a:latin typeface="+mj-lt"/>
                        <a:cs typeface="+mn-cs"/>
                      </a:rPr>
                      <a:t> n</a:t>
                    </a:r>
                    <a:endParaRPr lang="en-US" sz="1800">
                      <a:latin typeface="+mj-lt"/>
                      <a:cs typeface="+mn-cs"/>
                    </a:endParaRPr>
                  </a:p>
                </p:txBody>
              </p:sp>
              <p:sp>
                <p:nvSpPr>
                  <p:cNvPr id="63" name="Abgerundetes Rechteck 62"/>
                  <p:cNvSpPr/>
                  <p:nvPr/>
                </p:nvSpPr>
                <p:spPr bwMode="auto">
                  <a:xfrm>
                    <a:off x="6714395" y="4910030"/>
                    <a:ext cx="1572377" cy="411154"/>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0000" tIns="46800" rIns="90000" bIns="46800">
                    <a:spAutoFit/>
                  </a:bodyPr>
                  <a:lstStyle/>
                  <a:p>
                    <a:pPr algn="ctr">
                      <a:defRPr/>
                    </a:pPr>
                    <a:r>
                      <a:rPr lang="en-US" sz="1800" smtClean="0">
                        <a:solidFill>
                          <a:schemeClr val="bg1"/>
                        </a:solidFill>
                        <a:latin typeface="+mj-lt"/>
                        <a:cs typeface="+mn-cs"/>
                      </a:rPr>
                      <a:t>Activity n</a:t>
                    </a:r>
                    <a:endParaRPr lang="en-US" sz="1800">
                      <a:solidFill>
                        <a:schemeClr val="bg1"/>
                      </a:solidFill>
                      <a:latin typeface="+mj-lt"/>
                      <a:cs typeface="+mn-cs"/>
                    </a:endParaRPr>
                  </a:p>
                </p:txBody>
              </p:sp>
              <p:cxnSp>
                <p:nvCxnSpPr>
                  <p:cNvPr id="29712" name="Gerade Verbindung mit Pfeil 63"/>
                  <p:cNvCxnSpPr>
                    <a:cxnSpLocks noChangeShapeType="1"/>
                    <a:stCxn id="62" idx="3"/>
                    <a:endCxn id="63" idx="1"/>
                  </p:cNvCxnSpPr>
                  <p:nvPr/>
                </p:nvCxnSpPr>
                <p:spPr bwMode="auto">
                  <a:xfrm flipV="1">
                    <a:off x="5834030" y="5115607"/>
                    <a:ext cx="880365" cy="12422"/>
                  </a:xfrm>
                  <a:prstGeom prst="straightConnector1">
                    <a:avLst/>
                  </a:prstGeom>
                  <a:noFill/>
                  <a:ln w="50800" algn="ctr">
                    <a:solidFill>
                      <a:schemeClr val="tx1"/>
                    </a:solidFill>
                    <a:round/>
                    <a:headEnd/>
                    <a:tailEnd type="arrow" w="med" len="med"/>
                  </a:ln>
                </p:spPr>
              </p:cxnSp>
            </p:grpSp>
            <p:sp>
              <p:nvSpPr>
                <p:cNvPr id="65" name="Textfeld 64"/>
                <p:cNvSpPr txBox="1"/>
                <p:nvPr/>
              </p:nvSpPr>
              <p:spPr>
                <a:xfrm>
                  <a:off x="5929759" y="4929099"/>
                  <a:ext cx="632370" cy="708009"/>
                </a:xfrm>
                <a:prstGeom prst="rect">
                  <a:avLst/>
                </a:prstGeom>
                <a:noFill/>
                <a:ln>
                  <a:noFill/>
                </a:ln>
              </p:spPr>
              <p:txBody>
                <a:bodyPr anchor="ctr">
                  <a:spAutoFit/>
                </a:bodyPr>
                <a:lstStyle/>
                <a:p>
                  <a:pPr algn="ctr">
                    <a:defRPr/>
                  </a:pPr>
                  <a:r>
                    <a:rPr lang="en-US" sz="4000" smtClean="0">
                      <a:solidFill>
                        <a:schemeClr val="bg1"/>
                      </a:solidFill>
                      <a:latin typeface="+mj-lt"/>
                      <a:cs typeface="+mn-cs"/>
                    </a:rPr>
                    <a:t>…</a:t>
                  </a:r>
                  <a:endParaRPr lang="en-US" sz="4000">
                    <a:solidFill>
                      <a:schemeClr val="bg1"/>
                    </a:solidFill>
                    <a:latin typeface="+mj-lt"/>
                    <a:cs typeface="+mn-cs"/>
                  </a:endParaRPr>
                </a:p>
              </p:txBody>
            </p:sp>
          </p:grpSp>
          <p:sp>
            <p:nvSpPr>
              <p:cNvPr id="67" name="Textfeld 66"/>
              <p:cNvSpPr txBox="1"/>
              <p:nvPr/>
            </p:nvSpPr>
            <p:spPr>
              <a:xfrm>
                <a:off x="4787900" y="4500486"/>
                <a:ext cx="3284558" cy="338130"/>
              </a:xfrm>
              <a:prstGeom prst="rect">
                <a:avLst/>
              </a:prstGeom>
              <a:noFill/>
              <a:ln>
                <a:solidFill>
                  <a:schemeClr val="bg1"/>
                </a:solidFill>
              </a:ln>
            </p:spPr>
            <p:txBody>
              <a:bodyPr>
                <a:spAutoFit/>
              </a:bodyPr>
              <a:lstStyle/>
              <a:p>
                <a:pPr algn="ctr">
                  <a:defRPr/>
                </a:pPr>
                <a:r>
                  <a:rPr lang="en-US" sz="1600" smtClean="0">
                    <a:latin typeface="+mn-lt"/>
                    <a:cs typeface="+mn-cs"/>
                  </a:rPr>
                  <a:t>Rule based workflow</a:t>
                </a:r>
                <a:endParaRPr lang="en-US" sz="1600">
                  <a:latin typeface="+mj-lt"/>
                  <a:cs typeface="+mn-cs"/>
                </a:endParaRPr>
              </a:p>
            </p:txBody>
          </p:sp>
        </p:grpSp>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8"/>
          <p:cNvSpPr>
            <a:spLocks noGrp="1"/>
          </p:cNvSpPr>
          <p:nvPr>
            <p:ph type="title"/>
          </p:nvPr>
        </p:nvSpPr>
        <p:spPr>
          <a:xfrm>
            <a:off x="0" y="152400"/>
            <a:ext cx="9144000" cy="553998"/>
          </a:xfrm>
        </p:spPr>
        <p:txBody>
          <a:bodyPr/>
          <a:lstStyle/>
          <a:p>
            <a:pPr algn="ctr"/>
            <a:r>
              <a:rPr sz="4000" smtClean="0"/>
              <a:t>Windows Workflow Foundation </a:t>
            </a:r>
            <a:r>
              <a:rPr lang="de-DE" sz="4000" dirty="0" err="1"/>
              <a:t>Architecture</a:t>
            </a:r>
            <a:r>
              <a:rPr lang="de-DE" sz="4000" dirty="0"/>
              <a:t> </a:t>
            </a:r>
            <a:endParaRPr sz="4000" smtClean="0"/>
          </a:p>
        </p:txBody>
      </p:sp>
      <p:sp>
        <p:nvSpPr>
          <p:cNvPr id="30723" name="Inhaltsplatzhalter 9"/>
          <p:cNvSpPr>
            <a:spLocks noGrp="1"/>
          </p:cNvSpPr>
          <p:nvPr>
            <p:ph sz="half" idx="1"/>
          </p:nvPr>
        </p:nvSpPr>
        <p:spPr>
          <a:xfrm>
            <a:off x="1" y="1500188"/>
            <a:ext cx="5562600" cy="4191917"/>
          </a:xfrm>
        </p:spPr>
        <p:txBody>
          <a:bodyPr/>
          <a:lstStyle/>
          <a:p>
            <a:r>
              <a:rPr lang="en-US" sz="2000" dirty="0" smtClean="0"/>
              <a:t>Base technology:</a:t>
            </a:r>
          </a:p>
          <a:p>
            <a:pPr lvl="1"/>
            <a:r>
              <a:rPr lang="en-US" sz="1800" dirty="0" smtClean="0"/>
              <a:t>A Workflow is a set of activities.</a:t>
            </a:r>
          </a:p>
          <a:p>
            <a:pPr lvl="1"/>
            <a:r>
              <a:rPr lang="en-US" sz="1800" dirty="0" smtClean="0"/>
              <a:t>Workflow is executed by a host process.</a:t>
            </a:r>
          </a:p>
          <a:p>
            <a:pPr lvl="1"/>
            <a:r>
              <a:rPr lang="en-US" sz="1800" dirty="0" smtClean="0"/>
              <a:t>Developer can implement domain specific activities</a:t>
            </a:r>
          </a:p>
          <a:p>
            <a:r>
              <a:rPr lang="en-US" sz="2000" dirty="0" smtClean="0"/>
              <a:t>Components:</a:t>
            </a:r>
          </a:p>
          <a:p>
            <a:pPr lvl="1"/>
            <a:r>
              <a:rPr lang="en-US" sz="1600" b="1" dirty="0" smtClean="0"/>
              <a:t>Base Activity Library: </a:t>
            </a:r>
            <a:r>
              <a:rPr lang="en-US" sz="1600" dirty="0" smtClean="0"/>
              <a:t>predefined, general activities, basis for domain specific activities</a:t>
            </a:r>
          </a:p>
          <a:p>
            <a:pPr lvl="1"/>
            <a:r>
              <a:rPr lang="en-US" sz="1600" b="1" dirty="0" smtClean="0">
                <a:latin typeface="Segoe Semibold"/>
              </a:rPr>
              <a:t>Runtime Engine: </a:t>
            </a:r>
            <a:r>
              <a:rPr lang="en-US" sz="1600" dirty="0" smtClean="0">
                <a:latin typeface="Segoe Semibold"/>
              </a:rPr>
              <a:t>executes a workflow and  provides runtime services. Has to be </a:t>
            </a:r>
            <a:r>
              <a:rPr lang="en-US" sz="1600" dirty="0" err="1" smtClean="0">
                <a:latin typeface="Segoe Semibold"/>
              </a:rPr>
              <a:t>hostet</a:t>
            </a:r>
            <a:r>
              <a:rPr lang="en-US" sz="1600" dirty="0" smtClean="0">
                <a:latin typeface="Segoe Semibold"/>
              </a:rPr>
              <a:t> in a .NET application.</a:t>
            </a:r>
            <a:endParaRPr lang="en-US" sz="1600" b="1" dirty="0" smtClean="0">
              <a:latin typeface="Segoe Semibold"/>
            </a:endParaRPr>
          </a:p>
          <a:p>
            <a:pPr lvl="1"/>
            <a:r>
              <a:rPr lang="en-US" sz="1600" b="1" dirty="0" smtClean="0">
                <a:latin typeface="Segoe Semibold"/>
              </a:rPr>
              <a:t>Runtime Services: </a:t>
            </a:r>
            <a:r>
              <a:rPr lang="en-US" sz="1600" dirty="0" smtClean="0">
                <a:latin typeface="Segoe Semibold"/>
              </a:rPr>
              <a:t>service provided for inter workflow communication, persistence, tracking …</a:t>
            </a:r>
          </a:p>
          <a:p>
            <a:pPr lvl="1"/>
            <a:r>
              <a:rPr lang="en-US" sz="1600" b="1" dirty="0" smtClean="0">
                <a:latin typeface="Segoe Semibold"/>
              </a:rPr>
              <a:t>Visual Designer: </a:t>
            </a:r>
            <a:r>
              <a:rPr lang="en-US" sz="1600" dirty="0" smtClean="0">
                <a:latin typeface="Segoe Semibold"/>
              </a:rPr>
              <a:t>graphical editor to construct workflows in Visual Studio. Can be embedded into applications</a:t>
            </a:r>
            <a:endParaRPr lang="en-US" sz="1600" dirty="0" smtClean="0"/>
          </a:p>
        </p:txBody>
      </p:sp>
      <p:grpSp>
        <p:nvGrpSpPr>
          <p:cNvPr id="2" name="Gruppieren 35"/>
          <p:cNvGrpSpPr>
            <a:grpSpLocks/>
          </p:cNvGrpSpPr>
          <p:nvPr/>
        </p:nvGrpSpPr>
        <p:grpSpPr bwMode="auto">
          <a:xfrm>
            <a:off x="5863590" y="1449324"/>
            <a:ext cx="3000375" cy="4992688"/>
            <a:chOff x="6000750" y="1714500"/>
            <a:chExt cx="3000375" cy="4992688"/>
          </a:xfrm>
        </p:grpSpPr>
        <p:grpSp>
          <p:nvGrpSpPr>
            <p:cNvPr id="3" name="Gruppieren 34"/>
            <p:cNvGrpSpPr>
              <a:grpSpLocks/>
            </p:cNvGrpSpPr>
            <p:nvPr/>
          </p:nvGrpSpPr>
          <p:grpSpPr bwMode="auto">
            <a:xfrm>
              <a:off x="6000750" y="4286260"/>
              <a:ext cx="3000375" cy="2420928"/>
              <a:chOff x="6000760" y="4286256"/>
              <a:chExt cx="3000396" cy="2420936"/>
            </a:xfrm>
          </p:grpSpPr>
          <p:sp>
            <p:nvSpPr>
              <p:cNvPr id="30" name="AutoShape 6"/>
              <p:cNvSpPr>
                <a:spLocks noChangeArrowheads="1"/>
              </p:cNvSpPr>
              <p:nvPr/>
            </p:nvSpPr>
            <p:spPr bwMode="auto">
              <a:xfrm>
                <a:off x="6000760" y="4286246"/>
                <a:ext cx="3000396" cy="2420946"/>
              </a:xfrm>
              <a:prstGeom prst="roundRect">
                <a:avLst>
                  <a:gd name="adj" fmla="val 16667"/>
                </a:avLst>
              </a:prstGeom>
              <a:solidFill>
                <a:schemeClr val="accent6">
                  <a:lumMod val="75000"/>
                </a:schemeClr>
              </a:solidFill>
              <a:ln w="25400" algn="ctr">
                <a:solidFill>
                  <a:schemeClr val="tx1"/>
                </a:solidFill>
                <a:round/>
                <a:headEnd/>
                <a:tailEnd/>
              </a:ln>
              <a:effectLst/>
            </p:spPr>
            <p:txBody>
              <a:bodyPr wrap="none" anchor="ctr"/>
              <a:lstStyle/>
              <a:p>
                <a:pPr algn="ctr">
                  <a:defRPr/>
                </a:pPr>
                <a:endParaRPr lang="en-US" sz="2000">
                  <a:solidFill>
                    <a:schemeClr val="bg1"/>
                  </a:solidFill>
                  <a:latin typeface="+mj-lt"/>
                  <a:ea typeface="MS PGothic" pitchFamily="34" charset="-128"/>
                  <a:cs typeface="+mn-cs"/>
                </a:endParaRPr>
              </a:p>
            </p:txBody>
          </p:sp>
          <p:sp>
            <p:nvSpPr>
              <p:cNvPr id="31" name="Text Box 7"/>
              <p:cNvSpPr txBox="1">
                <a:spLocks noChangeArrowheads="1"/>
              </p:cNvSpPr>
              <p:nvPr/>
            </p:nvSpPr>
            <p:spPr bwMode="auto">
              <a:xfrm>
                <a:off x="6184911" y="4286246"/>
                <a:ext cx="2589231" cy="584202"/>
              </a:xfrm>
              <a:prstGeom prst="rect">
                <a:avLst/>
              </a:prstGeom>
              <a:noFill/>
              <a:ln w="12700">
                <a:noFill/>
                <a:miter lim="800000"/>
                <a:headEnd/>
                <a:tailEnd/>
              </a:ln>
              <a:effectLst/>
            </p:spPr>
            <p:txBody>
              <a:bodyPr>
                <a:spAutoFit/>
              </a:bodyPr>
              <a:lstStyle/>
              <a:p>
                <a:pPr algn="ctr">
                  <a:defRPr/>
                </a:pPr>
                <a:r>
                  <a:rPr lang="en-US" sz="1600" dirty="0">
                    <a:solidFill>
                      <a:schemeClr val="bg1"/>
                    </a:solidFill>
                    <a:latin typeface="+mj-lt"/>
                    <a:ea typeface="MS PGothic" pitchFamily="34" charset="-128"/>
                    <a:cs typeface="+mn-cs"/>
                  </a:rPr>
                  <a:t>Windows</a:t>
                </a:r>
              </a:p>
              <a:p>
                <a:pPr algn="ctr">
                  <a:defRPr/>
                </a:pPr>
                <a:r>
                  <a:rPr lang="en-US" sz="1600" dirty="0">
                    <a:solidFill>
                      <a:schemeClr val="bg1"/>
                    </a:solidFill>
                    <a:latin typeface="+mj-lt"/>
                    <a:ea typeface="MS PGothic" pitchFamily="34" charset="-128"/>
                    <a:cs typeface="+mn-cs"/>
                  </a:rPr>
                  <a:t>Workflow Foundation</a:t>
                </a:r>
              </a:p>
            </p:txBody>
          </p:sp>
          <p:sp>
            <p:nvSpPr>
              <p:cNvPr id="32" name="AutoShape 8"/>
              <p:cNvSpPr>
                <a:spLocks noChangeArrowheads="1"/>
              </p:cNvSpPr>
              <p:nvPr/>
            </p:nvSpPr>
            <p:spPr bwMode="auto">
              <a:xfrm>
                <a:off x="6121411" y="5502275"/>
                <a:ext cx="2776557" cy="555627"/>
              </a:xfrm>
              <a:prstGeom prst="roundRect">
                <a:avLst>
                  <a:gd name="adj" fmla="val 16667"/>
                </a:avLst>
              </a:prstGeom>
              <a:solidFill>
                <a:schemeClr val="accent6"/>
              </a:solidFill>
              <a:ln w="25400" algn="ctr">
                <a:solidFill>
                  <a:schemeClr val="tx1"/>
                </a:solidFill>
                <a:round/>
                <a:headEnd/>
                <a:tailEnd/>
              </a:ln>
              <a:effectLst/>
            </p:spPr>
            <p:txBody>
              <a:bodyPr wrap="none" anchor="ctr"/>
              <a:lstStyle/>
              <a:p>
                <a:pPr algn="ctr">
                  <a:lnSpc>
                    <a:spcPct val="75000"/>
                  </a:lnSpc>
                  <a:defRPr/>
                </a:pPr>
                <a:r>
                  <a:rPr lang="en-US" sz="1600" dirty="0">
                    <a:solidFill>
                      <a:schemeClr val="bg1"/>
                    </a:solidFill>
                    <a:latin typeface="+mj-lt"/>
                    <a:ea typeface="MS PGothic" pitchFamily="34" charset="-128"/>
                    <a:cs typeface="+mn-cs"/>
                  </a:rPr>
                  <a:t>Runtime Engine</a:t>
                </a:r>
              </a:p>
            </p:txBody>
          </p:sp>
          <p:sp>
            <p:nvSpPr>
              <p:cNvPr id="33" name="AutoShape 21"/>
              <p:cNvSpPr>
                <a:spLocks noChangeArrowheads="1"/>
              </p:cNvSpPr>
              <p:nvPr/>
            </p:nvSpPr>
            <p:spPr bwMode="auto">
              <a:xfrm>
                <a:off x="6107124" y="6096002"/>
                <a:ext cx="2789257" cy="479427"/>
              </a:xfrm>
              <a:prstGeom prst="roundRect">
                <a:avLst>
                  <a:gd name="adj" fmla="val 16667"/>
                </a:avLst>
              </a:prstGeom>
              <a:solidFill>
                <a:schemeClr val="accent6"/>
              </a:solidFill>
              <a:ln w="25400" algn="ctr">
                <a:solidFill>
                  <a:schemeClr val="tx1"/>
                </a:solidFill>
                <a:round/>
                <a:headEnd/>
                <a:tailEnd/>
              </a:ln>
              <a:effectLst/>
            </p:spPr>
            <p:txBody>
              <a:bodyPr wrap="none" anchor="ctr"/>
              <a:lstStyle/>
              <a:p>
                <a:pPr algn="ctr">
                  <a:lnSpc>
                    <a:spcPct val="75000"/>
                  </a:lnSpc>
                  <a:defRPr/>
                </a:pPr>
                <a:r>
                  <a:rPr lang="en-US" sz="1600">
                    <a:solidFill>
                      <a:schemeClr val="bg1"/>
                    </a:solidFill>
                    <a:latin typeface="+mj-lt"/>
                    <a:ea typeface="MS PGothic" pitchFamily="34" charset="-128"/>
                    <a:cs typeface="+mn-cs"/>
                  </a:rPr>
                  <a:t>Runtime Services</a:t>
                </a:r>
              </a:p>
            </p:txBody>
          </p:sp>
          <p:sp>
            <p:nvSpPr>
              <p:cNvPr id="34" name="AutoShape 22"/>
              <p:cNvSpPr>
                <a:spLocks noChangeArrowheads="1"/>
              </p:cNvSpPr>
              <p:nvPr/>
            </p:nvSpPr>
            <p:spPr bwMode="auto">
              <a:xfrm>
                <a:off x="6129349" y="4887911"/>
                <a:ext cx="2749569" cy="568327"/>
              </a:xfrm>
              <a:prstGeom prst="roundRect">
                <a:avLst>
                  <a:gd name="adj" fmla="val 16667"/>
                </a:avLst>
              </a:prstGeom>
              <a:solidFill>
                <a:schemeClr val="accent6"/>
              </a:solidFill>
              <a:ln w="25400" algn="ctr">
                <a:solidFill>
                  <a:schemeClr val="tx1"/>
                </a:solidFill>
                <a:round/>
                <a:headEnd/>
                <a:tailEnd/>
              </a:ln>
              <a:effectLst/>
            </p:spPr>
            <p:txBody>
              <a:bodyPr wrap="none" anchor="ctr"/>
              <a:lstStyle/>
              <a:p>
                <a:pPr algn="ctr">
                  <a:lnSpc>
                    <a:spcPct val="75000"/>
                  </a:lnSpc>
                  <a:defRPr/>
                </a:pPr>
                <a:r>
                  <a:rPr lang="en-US" sz="1600" dirty="0">
                    <a:solidFill>
                      <a:schemeClr val="bg1"/>
                    </a:solidFill>
                    <a:latin typeface="+mj-lt"/>
                    <a:ea typeface="MS PGothic" pitchFamily="34" charset="-128"/>
                    <a:cs typeface="+mn-cs"/>
                  </a:rPr>
                  <a:t>Base Activity Library</a:t>
                </a:r>
              </a:p>
            </p:txBody>
          </p:sp>
        </p:grpSp>
        <p:grpSp>
          <p:nvGrpSpPr>
            <p:cNvPr id="4" name="Gruppieren 34"/>
            <p:cNvGrpSpPr>
              <a:grpSpLocks/>
            </p:cNvGrpSpPr>
            <p:nvPr/>
          </p:nvGrpSpPr>
          <p:grpSpPr bwMode="auto">
            <a:xfrm>
              <a:off x="6076950" y="1714500"/>
              <a:ext cx="2786063" cy="2532063"/>
              <a:chOff x="6076950" y="1714500"/>
              <a:chExt cx="2786063" cy="2532063"/>
            </a:xfrm>
          </p:grpSpPr>
          <p:sp>
            <p:nvSpPr>
              <p:cNvPr id="17" name="AutoShape 23"/>
              <p:cNvSpPr>
                <a:spLocks noChangeArrowheads="1"/>
              </p:cNvSpPr>
              <p:nvPr/>
            </p:nvSpPr>
            <p:spPr bwMode="auto">
              <a:xfrm>
                <a:off x="6076950" y="3786188"/>
                <a:ext cx="2786063" cy="460375"/>
              </a:xfrm>
              <a:prstGeom prst="roundRect">
                <a:avLst>
                  <a:gd name="adj" fmla="val 9278"/>
                </a:avLst>
              </a:prstGeom>
              <a:solidFill>
                <a:srgbClr val="0070C0"/>
              </a:solidFill>
              <a:ln w="9525" algn="ctr">
                <a:solidFill>
                  <a:schemeClr val="tx1"/>
                </a:solidFill>
                <a:round/>
                <a:headEnd/>
                <a:tailEnd/>
              </a:ln>
              <a:effectLst/>
            </p:spPr>
            <p:txBody>
              <a:bodyPr wrap="none" anchor="ctr"/>
              <a:lstStyle/>
              <a:p>
                <a:pPr algn="ctr">
                  <a:defRPr/>
                </a:pPr>
                <a:endParaRPr lang="en-US" sz="1600" dirty="0">
                  <a:solidFill>
                    <a:srgbClr val="095F24"/>
                  </a:solidFill>
                  <a:latin typeface="+mj-lt"/>
                  <a:cs typeface="+mn-cs"/>
                </a:endParaRPr>
              </a:p>
              <a:p>
                <a:pPr algn="ctr">
                  <a:defRPr/>
                </a:pPr>
                <a:r>
                  <a:rPr lang="en-US" sz="1600" dirty="0">
                    <a:solidFill>
                      <a:schemeClr val="bg1"/>
                    </a:solidFill>
                    <a:latin typeface="+mj-lt"/>
                    <a:cs typeface="+mn-cs"/>
                  </a:rPr>
                  <a:t>Custom Activity Library</a:t>
                </a:r>
              </a:p>
              <a:p>
                <a:pPr algn="ctr">
                  <a:defRPr/>
                </a:pPr>
                <a:endParaRPr lang="en-US" sz="1600" dirty="0">
                  <a:solidFill>
                    <a:srgbClr val="095F24"/>
                  </a:solidFill>
                  <a:latin typeface="+mj-lt"/>
                  <a:cs typeface="+mn-cs"/>
                </a:endParaRPr>
              </a:p>
            </p:txBody>
          </p:sp>
          <p:grpSp>
            <p:nvGrpSpPr>
              <p:cNvPr id="5" name="Gruppieren 35"/>
              <p:cNvGrpSpPr>
                <a:grpSpLocks/>
              </p:cNvGrpSpPr>
              <p:nvPr/>
            </p:nvGrpSpPr>
            <p:grpSpPr bwMode="auto">
              <a:xfrm>
                <a:off x="6076950" y="1714500"/>
                <a:ext cx="2786063" cy="2011356"/>
                <a:chOff x="6076961" y="1714488"/>
                <a:chExt cx="2786082" cy="2011362"/>
              </a:xfrm>
            </p:grpSpPr>
            <p:sp>
              <p:nvSpPr>
                <p:cNvPr id="28" name="AutoShape 9"/>
                <p:cNvSpPr>
                  <a:spLocks noChangeArrowheads="1"/>
                </p:cNvSpPr>
                <p:nvPr/>
              </p:nvSpPr>
              <p:spPr bwMode="auto">
                <a:xfrm>
                  <a:off x="6076961" y="2357428"/>
                  <a:ext cx="2786082" cy="1368429"/>
                </a:xfrm>
                <a:prstGeom prst="roundRect">
                  <a:avLst>
                    <a:gd name="adj" fmla="val 9278"/>
                  </a:avLst>
                </a:prstGeom>
                <a:solidFill>
                  <a:schemeClr val="accent2">
                    <a:lumMod val="50000"/>
                  </a:schemeClr>
                </a:solidFill>
                <a:ln w="9525">
                  <a:solidFill>
                    <a:schemeClr val="tx1"/>
                  </a:solidFill>
                  <a:round/>
                  <a:headEnd/>
                  <a:tailEnd/>
                </a:ln>
                <a:effectLst/>
              </p:spPr>
              <p:txBody>
                <a:bodyPr wrap="none" anchorCtr="1"/>
                <a:lstStyle/>
                <a:p>
                  <a:pPr algn="ctr">
                    <a:defRPr/>
                  </a:pPr>
                  <a:endParaRPr lang="en-US" sz="2000" dirty="0">
                    <a:latin typeface="+mj-lt"/>
                    <a:cs typeface="+mn-cs"/>
                  </a:endParaRPr>
                </a:p>
                <a:p>
                  <a:pPr algn="ctr">
                    <a:defRPr/>
                  </a:pPr>
                  <a:endParaRPr lang="en-US" sz="2000" dirty="0">
                    <a:latin typeface="+mj-lt"/>
                    <a:cs typeface="+mn-cs"/>
                  </a:endParaRPr>
                </a:p>
                <a:p>
                  <a:pPr algn="ctr">
                    <a:defRPr/>
                  </a:pPr>
                  <a:endParaRPr lang="en-US" sz="2000" dirty="0">
                    <a:latin typeface="+mj-lt"/>
                    <a:cs typeface="+mn-cs"/>
                  </a:endParaRPr>
                </a:p>
                <a:p>
                  <a:pPr algn="ctr">
                    <a:defRPr/>
                  </a:pPr>
                  <a:endParaRPr lang="en-US" sz="2000" dirty="0">
                    <a:latin typeface="+mj-lt"/>
                    <a:cs typeface="+mn-cs"/>
                  </a:endParaRPr>
                </a:p>
                <a:p>
                  <a:pPr algn="ctr">
                    <a:defRPr/>
                  </a:pPr>
                  <a:endParaRPr lang="en-US" sz="2000" dirty="0">
                    <a:latin typeface="+mj-lt"/>
                    <a:cs typeface="+mn-cs"/>
                  </a:endParaRPr>
                </a:p>
                <a:p>
                  <a:pPr algn="ctr">
                    <a:defRPr/>
                  </a:pPr>
                  <a:endParaRPr lang="en-US" sz="2000" dirty="0">
                    <a:latin typeface="+mj-lt"/>
                    <a:cs typeface="+mn-cs"/>
                  </a:endParaRPr>
                </a:p>
              </p:txBody>
            </p:sp>
            <p:sp>
              <p:nvSpPr>
                <p:cNvPr id="29" name="AutoShape 24"/>
                <p:cNvSpPr>
                  <a:spLocks noChangeArrowheads="1"/>
                </p:cNvSpPr>
                <p:nvPr/>
              </p:nvSpPr>
              <p:spPr bwMode="auto">
                <a:xfrm>
                  <a:off x="6076961" y="1714488"/>
                  <a:ext cx="2786082" cy="571502"/>
                </a:xfrm>
                <a:prstGeom prst="roundRect">
                  <a:avLst>
                    <a:gd name="adj" fmla="val 16667"/>
                  </a:avLst>
                </a:prstGeom>
                <a:solidFill>
                  <a:schemeClr val="accent6">
                    <a:lumMod val="60000"/>
                    <a:lumOff val="40000"/>
                  </a:schemeClr>
                </a:solidFill>
                <a:ln w="25400" algn="ctr">
                  <a:solidFill>
                    <a:schemeClr val="tx1"/>
                  </a:solidFill>
                  <a:round/>
                  <a:headEnd/>
                  <a:tailEnd/>
                </a:ln>
                <a:effectLst/>
              </p:spPr>
              <p:txBody>
                <a:bodyPr wrap="none" anchor="ctr" anchorCtr="1"/>
                <a:lstStyle/>
                <a:p>
                  <a:pPr algn="ctr">
                    <a:lnSpc>
                      <a:spcPct val="75000"/>
                    </a:lnSpc>
                    <a:defRPr/>
                  </a:pPr>
                  <a:r>
                    <a:rPr lang="en-US" sz="1600" dirty="0">
                      <a:solidFill>
                        <a:schemeClr val="bg1"/>
                      </a:solidFill>
                      <a:latin typeface="+mj-lt"/>
                      <a:ea typeface="MS PGothic" pitchFamily="34" charset="-128"/>
                      <a:cs typeface="+mn-cs"/>
                    </a:rPr>
                    <a:t>Visual Designer</a:t>
                  </a:r>
                </a:p>
                <a:p>
                  <a:pPr algn="ctr">
                    <a:lnSpc>
                      <a:spcPct val="75000"/>
                    </a:lnSpc>
                    <a:defRPr/>
                  </a:pPr>
                  <a:r>
                    <a:rPr lang="en-US" sz="1600" dirty="0">
                      <a:solidFill>
                        <a:schemeClr val="bg1"/>
                      </a:solidFill>
                      <a:latin typeface="+mj-lt"/>
                      <a:ea typeface="MS PGothic" pitchFamily="34" charset="-128"/>
                      <a:cs typeface="+mn-cs"/>
                    </a:rPr>
                    <a:t>(Visual Studio </a:t>
                  </a:r>
                  <a:r>
                    <a:rPr lang="en-US" sz="1600" dirty="0" smtClean="0">
                      <a:solidFill>
                        <a:schemeClr val="bg1"/>
                      </a:solidFill>
                      <a:latin typeface="+mj-lt"/>
                      <a:ea typeface="MS PGothic" pitchFamily="34" charset="-128"/>
                      <a:cs typeface="+mn-cs"/>
                    </a:rPr>
                    <a:t>2008)</a:t>
                  </a:r>
                  <a:endParaRPr lang="en-US" sz="1600" dirty="0">
                    <a:solidFill>
                      <a:schemeClr val="bg1"/>
                    </a:solidFill>
                    <a:latin typeface="+mj-lt"/>
                    <a:ea typeface="MS PGothic" pitchFamily="34" charset="-128"/>
                    <a:cs typeface="+mn-cs"/>
                  </a:endParaRPr>
                </a:p>
              </p:txBody>
            </p:sp>
          </p:grpSp>
          <p:grpSp>
            <p:nvGrpSpPr>
              <p:cNvPr id="6" name="Gruppieren 36"/>
              <p:cNvGrpSpPr>
                <a:grpSpLocks/>
              </p:cNvGrpSpPr>
              <p:nvPr/>
            </p:nvGrpSpPr>
            <p:grpSpPr bwMode="auto">
              <a:xfrm>
                <a:off x="6219827" y="2428882"/>
                <a:ext cx="1335919" cy="1214444"/>
                <a:chOff x="6219839" y="2428872"/>
                <a:chExt cx="1335928" cy="1214448"/>
              </a:xfrm>
            </p:grpSpPr>
            <p:sp>
              <p:nvSpPr>
                <p:cNvPr id="20" name="AutoShape 11"/>
                <p:cNvSpPr>
                  <a:spLocks noChangeArrowheads="1"/>
                </p:cNvSpPr>
                <p:nvPr/>
              </p:nvSpPr>
              <p:spPr bwMode="auto">
                <a:xfrm>
                  <a:off x="6573852" y="2428865"/>
                  <a:ext cx="569916" cy="246064"/>
                </a:xfrm>
                <a:prstGeom prst="roundRect">
                  <a:avLst>
                    <a:gd name="adj" fmla="val 16667"/>
                  </a:avLst>
                </a:prstGeom>
                <a:solidFill>
                  <a:srgbClr val="7878DE"/>
                </a:solidFill>
                <a:ln w="9525">
                  <a:solidFill>
                    <a:schemeClr val="bg1"/>
                  </a:solidFill>
                  <a:round/>
                  <a:headEnd/>
                  <a:tailEnd/>
                </a:ln>
              </p:spPr>
              <p:txBody>
                <a:bodyPr wrap="none" anchor="ctr"/>
                <a:lstStyle/>
                <a:p>
                  <a:pPr algn="r">
                    <a:defRPr/>
                  </a:pPr>
                  <a:endParaRPr lang="en-US" sz="2000">
                    <a:solidFill>
                      <a:schemeClr val="bg2"/>
                    </a:solidFill>
                    <a:latin typeface="+mj-lt"/>
                    <a:cs typeface="+mn-cs"/>
                  </a:endParaRPr>
                </a:p>
              </p:txBody>
            </p:sp>
            <p:sp>
              <p:nvSpPr>
                <p:cNvPr id="21" name="AutoShape 12"/>
                <p:cNvSpPr>
                  <a:spLocks noChangeArrowheads="1"/>
                </p:cNvSpPr>
                <p:nvPr/>
              </p:nvSpPr>
              <p:spPr bwMode="auto">
                <a:xfrm>
                  <a:off x="6219837" y="2968617"/>
                  <a:ext cx="571504" cy="246064"/>
                </a:xfrm>
                <a:prstGeom prst="roundRect">
                  <a:avLst>
                    <a:gd name="adj" fmla="val 16667"/>
                  </a:avLst>
                </a:prstGeom>
                <a:solidFill>
                  <a:srgbClr val="7878DE"/>
                </a:solidFill>
                <a:ln w="9525">
                  <a:solidFill>
                    <a:schemeClr val="bg1"/>
                  </a:solidFill>
                  <a:round/>
                  <a:headEnd/>
                  <a:tailEnd/>
                </a:ln>
              </p:spPr>
              <p:txBody>
                <a:bodyPr wrap="none" anchor="ctr"/>
                <a:lstStyle/>
                <a:p>
                  <a:pPr algn="r">
                    <a:defRPr/>
                  </a:pPr>
                  <a:endParaRPr lang="en-US" sz="2000">
                    <a:solidFill>
                      <a:schemeClr val="bg2"/>
                    </a:solidFill>
                    <a:latin typeface="+mj-lt"/>
                    <a:cs typeface="+mn-cs"/>
                  </a:endParaRPr>
                </a:p>
              </p:txBody>
            </p:sp>
            <p:sp>
              <p:nvSpPr>
                <p:cNvPr id="22" name="AutoShape 14"/>
                <p:cNvSpPr>
                  <a:spLocks noChangeArrowheads="1"/>
                </p:cNvSpPr>
                <p:nvPr/>
              </p:nvSpPr>
              <p:spPr bwMode="auto">
                <a:xfrm>
                  <a:off x="6580202" y="3397243"/>
                  <a:ext cx="571504" cy="246064"/>
                </a:xfrm>
                <a:prstGeom prst="roundRect">
                  <a:avLst>
                    <a:gd name="adj" fmla="val 16667"/>
                  </a:avLst>
                </a:prstGeom>
                <a:solidFill>
                  <a:srgbClr val="7878DE"/>
                </a:solidFill>
                <a:ln w="9525">
                  <a:solidFill>
                    <a:schemeClr val="bg1"/>
                  </a:solidFill>
                  <a:round/>
                  <a:headEnd/>
                  <a:tailEnd/>
                </a:ln>
              </p:spPr>
              <p:txBody>
                <a:bodyPr wrap="none" anchor="ctr"/>
                <a:lstStyle/>
                <a:p>
                  <a:pPr algn="r">
                    <a:defRPr/>
                  </a:pPr>
                  <a:endParaRPr lang="en-US" sz="2000">
                    <a:solidFill>
                      <a:schemeClr val="bg2"/>
                    </a:solidFill>
                    <a:latin typeface="+mj-lt"/>
                    <a:cs typeface="+mn-cs"/>
                  </a:endParaRPr>
                </a:p>
              </p:txBody>
            </p:sp>
            <p:cxnSp>
              <p:nvCxnSpPr>
                <p:cNvPr id="30735" name="AutoShape 15"/>
                <p:cNvCxnSpPr>
                  <a:cxnSpLocks noChangeShapeType="1"/>
                  <a:stCxn id="20" idx="2"/>
                  <a:endCxn id="21" idx="0"/>
                </p:cNvCxnSpPr>
                <p:nvPr/>
              </p:nvCxnSpPr>
              <p:spPr bwMode="auto">
                <a:xfrm rot="5400000">
                  <a:off x="6535145" y="2645392"/>
                  <a:ext cx="293367" cy="353101"/>
                </a:xfrm>
                <a:prstGeom prst="bentConnector3">
                  <a:avLst>
                    <a:gd name="adj1" fmla="val 50000"/>
                  </a:avLst>
                </a:prstGeom>
                <a:noFill/>
                <a:ln w="9525">
                  <a:solidFill>
                    <a:schemeClr val="tx1"/>
                  </a:solidFill>
                  <a:miter lim="800000"/>
                  <a:headEnd/>
                  <a:tailEnd/>
                </a:ln>
              </p:spPr>
            </p:cxnSp>
            <p:cxnSp>
              <p:nvCxnSpPr>
                <p:cNvPr id="30736" name="AutoShape 16"/>
                <p:cNvCxnSpPr>
                  <a:cxnSpLocks noChangeShapeType="1"/>
                  <a:stCxn id="20" idx="2"/>
                  <a:endCxn id="27" idx="0"/>
                </p:cNvCxnSpPr>
                <p:nvPr/>
              </p:nvCxnSpPr>
              <p:spPr bwMode="auto">
                <a:xfrm rot="16200000" flipH="1">
                  <a:off x="6917671" y="2615967"/>
                  <a:ext cx="293367" cy="411951"/>
                </a:xfrm>
                <a:prstGeom prst="bentConnector3">
                  <a:avLst>
                    <a:gd name="adj1" fmla="val 50000"/>
                  </a:avLst>
                </a:prstGeom>
                <a:noFill/>
                <a:ln w="9525">
                  <a:solidFill>
                    <a:schemeClr val="tx1"/>
                  </a:solidFill>
                  <a:miter lim="800000"/>
                  <a:headEnd/>
                  <a:tailEnd/>
                </a:ln>
              </p:spPr>
            </p:cxnSp>
            <p:cxnSp>
              <p:nvCxnSpPr>
                <p:cNvPr id="30737" name="AutoShape 17"/>
                <p:cNvCxnSpPr>
                  <a:cxnSpLocks noChangeShapeType="1"/>
                  <a:stCxn id="27" idx="2"/>
                  <a:endCxn id="22" idx="0"/>
                </p:cNvCxnSpPr>
                <p:nvPr/>
              </p:nvCxnSpPr>
              <p:spPr bwMode="auto">
                <a:xfrm rot="5400000">
                  <a:off x="6976830" y="3103433"/>
                  <a:ext cx="181917" cy="405080"/>
                </a:xfrm>
                <a:prstGeom prst="bentConnector3">
                  <a:avLst>
                    <a:gd name="adj1" fmla="val 50000"/>
                  </a:avLst>
                </a:prstGeom>
                <a:noFill/>
                <a:ln w="9525">
                  <a:solidFill>
                    <a:schemeClr val="tx1"/>
                  </a:solidFill>
                  <a:miter lim="800000"/>
                  <a:headEnd/>
                  <a:tailEnd/>
                </a:ln>
              </p:spPr>
            </p:cxnSp>
            <p:cxnSp>
              <p:nvCxnSpPr>
                <p:cNvPr id="30738" name="AutoShape 18"/>
                <p:cNvCxnSpPr>
                  <a:cxnSpLocks noChangeShapeType="1"/>
                  <a:stCxn id="21" idx="2"/>
                  <a:endCxn id="22" idx="0"/>
                </p:cNvCxnSpPr>
                <p:nvPr/>
              </p:nvCxnSpPr>
              <p:spPr bwMode="auto">
                <a:xfrm rot="16200000" flipH="1">
                  <a:off x="6594305" y="3125988"/>
                  <a:ext cx="181917" cy="359971"/>
                </a:xfrm>
                <a:prstGeom prst="bentConnector3">
                  <a:avLst>
                    <a:gd name="adj1" fmla="val 50000"/>
                  </a:avLst>
                </a:prstGeom>
                <a:noFill/>
                <a:ln w="9525">
                  <a:solidFill>
                    <a:schemeClr val="tx1"/>
                  </a:solidFill>
                  <a:miter lim="800000"/>
                  <a:headEnd/>
                  <a:tailEnd/>
                </a:ln>
              </p:spPr>
            </p:cxnSp>
            <p:sp>
              <p:nvSpPr>
                <p:cNvPr id="27" name="AutoShape 19"/>
                <p:cNvSpPr>
                  <a:spLocks noChangeArrowheads="1"/>
                </p:cNvSpPr>
                <p:nvPr/>
              </p:nvSpPr>
              <p:spPr bwMode="auto">
                <a:xfrm>
                  <a:off x="6985017" y="2968617"/>
                  <a:ext cx="571504" cy="246064"/>
                </a:xfrm>
                <a:prstGeom prst="roundRect">
                  <a:avLst>
                    <a:gd name="adj" fmla="val 16667"/>
                  </a:avLst>
                </a:prstGeom>
                <a:solidFill>
                  <a:srgbClr val="7878DE"/>
                </a:solidFill>
                <a:ln w="9525">
                  <a:solidFill>
                    <a:schemeClr val="bg1"/>
                  </a:solidFill>
                  <a:round/>
                  <a:headEnd/>
                  <a:tailEnd/>
                </a:ln>
              </p:spPr>
              <p:txBody>
                <a:bodyPr wrap="none" anchor="ctr"/>
                <a:lstStyle/>
                <a:p>
                  <a:pPr algn="r">
                    <a:defRPr/>
                  </a:pPr>
                  <a:endParaRPr lang="en-US" sz="2000">
                    <a:solidFill>
                      <a:schemeClr val="bg2"/>
                    </a:solidFill>
                    <a:latin typeface="+mj-lt"/>
                    <a:cs typeface="+mn-cs"/>
                  </a:endParaRPr>
                </a:p>
              </p:txBody>
            </p:sp>
          </p:grpSp>
        </p:grpSp>
        <p:sp>
          <p:nvSpPr>
            <p:cNvPr id="16" name="Textfeld 15"/>
            <p:cNvSpPr txBox="1"/>
            <p:nvPr/>
          </p:nvSpPr>
          <p:spPr bwMode="auto">
            <a:xfrm>
              <a:off x="7219950" y="2428875"/>
              <a:ext cx="1351717" cy="369332"/>
            </a:xfrm>
            <a:prstGeom prst="rect">
              <a:avLst/>
            </a:prstGeom>
            <a:noFill/>
          </p:spPr>
          <p:txBody>
            <a:bodyPr wrap="none">
              <a:spAutoFit/>
            </a:bodyPr>
            <a:lstStyle/>
            <a:p>
              <a:pPr algn="ctr">
                <a:defRPr/>
              </a:pPr>
              <a:r>
                <a:rPr lang="de-DE" sz="1800" dirty="0" smtClean="0">
                  <a:latin typeface="+mn-lt"/>
                  <a:cs typeface="+mn-cs"/>
                </a:rPr>
                <a:t>A  </a:t>
              </a:r>
              <a:r>
                <a:rPr lang="de-DE" sz="1800" dirty="0" err="1" smtClean="0">
                  <a:latin typeface="+mn-lt"/>
                  <a:cs typeface="+mn-cs"/>
                </a:rPr>
                <a:t>workflow</a:t>
              </a:r>
              <a:endParaRPr lang="de-DE" sz="1800" dirty="0">
                <a:latin typeface="+mn-lt"/>
                <a:cs typeface="+mn-cs"/>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0" y="152400"/>
            <a:ext cx="9144000" cy="664797"/>
          </a:xfrm>
        </p:spPr>
        <p:txBody>
          <a:bodyPr/>
          <a:lstStyle/>
          <a:p>
            <a:pPr algn="ctr"/>
            <a:r>
              <a:rPr lang="de-DE" dirty="0" smtClean="0"/>
              <a:t>Microsoft </a:t>
            </a:r>
            <a:r>
              <a:rPr lang="de-DE" dirty="0"/>
              <a:t>.NET 2.0 Framework</a:t>
            </a:r>
          </a:p>
        </p:txBody>
      </p:sp>
      <p:grpSp>
        <p:nvGrpSpPr>
          <p:cNvPr id="24" name="Gruppieren 23"/>
          <p:cNvGrpSpPr/>
          <p:nvPr/>
        </p:nvGrpSpPr>
        <p:grpSpPr>
          <a:xfrm>
            <a:off x="1357290" y="1643050"/>
            <a:ext cx="6500859" cy="4610101"/>
            <a:chOff x="1357290" y="1643050"/>
            <a:chExt cx="6500859" cy="4610101"/>
          </a:xfrm>
        </p:grpSpPr>
        <p:grpSp>
          <p:nvGrpSpPr>
            <p:cNvPr id="3" name="Group 4"/>
            <p:cNvGrpSpPr>
              <a:grpSpLocks/>
            </p:cNvGrpSpPr>
            <p:nvPr/>
          </p:nvGrpSpPr>
          <p:grpSpPr bwMode="auto">
            <a:xfrm>
              <a:off x="1441788" y="1643050"/>
              <a:ext cx="6374111" cy="877888"/>
              <a:chOff x="1156" y="1162"/>
              <a:chExt cx="3811" cy="553"/>
            </a:xfrm>
          </p:grpSpPr>
          <p:sp>
            <p:nvSpPr>
              <p:cNvPr id="664581" name="Oval 5"/>
              <p:cNvSpPr>
                <a:spLocks noChangeArrowheads="1"/>
              </p:cNvSpPr>
              <p:nvPr/>
            </p:nvSpPr>
            <p:spPr bwMode="auto">
              <a:xfrm>
                <a:off x="1156" y="1162"/>
                <a:ext cx="862" cy="55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000" tIns="46800" rIns="90000" bIns="46800" anchor="ctr">
                <a:flatTx/>
              </a:bodyPr>
              <a:lstStyle/>
              <a:p>
                <a:pPr algn="ctr"/>
                <a:r>
                  <a:rPr lang="de-DE" sz="1600" dirty="0">
                    <a:solidFill>
                      <a:schemeClr val="bg1"/>
                    </a:solidFill>
                  </a:rPr>
                  <a:t>Browser</a:t>
                </a:r>
              </a:p>
              <a:p>
                <a:pPr algn="ctr"/>
                <a:r>
                  <a:rPr lang="de-DE" sz="1600" dirty="0" err="1">
                    <a:solidFill>
                      <a:schemeClr val="bg1"/>
                    </a:solidFill>
                  </a:rPr>
                  <a:t>App</a:t>
                </a:r>
                <a:endParaRPr lang="de-DE" sz="1600" dirty="0">
                  <a:solidFill>
                    <a:schemeClr val="bg1"/>
                  </a:solidFill>
                </a:endParaRPr>
              </a:p>
            </p:txBody>
          </p:sp>
          <p:sp>
            <p:nvSpPr>
              <p:cNvPr id="664582" name="Oval 6"/>
              <p:cNvSpPr>
                <a:spLocks noChangeArrowheads="1"/>
              </p:cNvSpPr>
              <p:nvPr/>
            </p:nvSpPr>
            <p:spPr bwMode="auto">
              <a:xfrm>
                <a:off x="2154" y="1162"/>
                <a:ext cx="862" cy="55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000" tIns="46800" rIns="90000" bIns="46800" anchor="ctr">
                <a:flatTx/>
              </a:bodyPr>
              <a:lstStyle/>
              <a:p>
                <a:pPr algn="ctr"/>
                <a:r>
                  <a:rPr lang="de-DE" sz="1600" dirty="0">
                    <a:solidFill>
                      <a:schemeClr val="bg1"/>
                    </a:solidFill>
                  </a:rPr>
                  <a:t>Web Service</a:t>
                </a:r>
              </a:p>
              <a:p>
                <a:pPr algn="ctr"/>
                <a:r>
                  <a:rPr lang="de-DE" sz="1600" dirty="0" err="1">
                    <a:solidFill>
                      <a:schemeClr val="bg1"/>
                    </a:solidFill>
                  </a:rPr>
                  <a:t>App</a:t>
                </a:r>
                <a:endParaRPr lang="de-DE" sz="1600" dirty="0">
                  <a:solidFill>
                    <a:schemeClr val="bg1"/>
                  </a:solidFill>
                </a:endParaRPr>
              </a:p>
            </p:txBody>
          </p:sp>
          <p:sp>
            <p:nvSpPr>
              <p:cNvPr id="664583" name="Oval 7"/>
              <p:cNvSpPr>
                <a:spLocks noChangeArrowheads="1"/>
              </p:cNvSpPr>
              <p:nvPr/>
            </p:nvSpPr>
            <p:spPr bwMode="auto">
              <a:xfrm>
                <a:off x="3107" y="1162"/>
                <a:ext cx="862" cy="55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000" tIns="46800" rIns="90000" bIns="46800" anchor="ctr">
                <a:flatTx/>
              </a:bodyPr>
              <a:lstStyle/>
              <a:p>
                <a:pPr algn="ctr"/>
                <a:r>
                  <a:rPr lang="de-DE" sz="1600">
                    <a:solidFill>
                      <a:schemeClr val="bg1"/>
                    </a:solidFill>
                  </a:rPr>
                  <a:t>Local</a:t>
                </a:r>
              </a:p>
              <a:p>
                <a:pPr algn="ctr"/>
                <a:r>
                  <a:rPr lang="de-DE" sz="1600">
                    <a:solidFill>
                      <a:schemeClr val="bg1"/>
                    </a:solidFill>
                  </a:rPr>
                  <a:t> Apps</a:t>
                </a:r>
              </a:p>
            </p:txBody>
          </p:sp>
          <p:sp>
            <p:nvSpPr>
              <p:cNvPr id="664584" name="Oval 8"/>
              <p:cNvSpPr>
                <a:spLocks noChangeArrowheads="1"/>
              </p:cNvSpPr>
              <p:nvPr/>
            </p:nvSpPr>
            <p:spPr bwMode="auto">
              <a:xfrm>
                <a:off x="4105" y="1162"/>
                <a:ext cx="862" cy="55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000" tIns="46800" rIns="90000" bIns="46800" anchor="ctr">
                <a:flatTx/>
              </a:bodyPr>
              <a:lstStyle/>
              <a:p>
                <a:pPr algn="ctr"/>
                <a:r>
                  <a:rPr lang="de-DE" sz="1600">
                    <a:solidFill>
                      <a:schemeClr val="bg1"/>
                    </a:solidFill>
                  </a:rPr>
                  <a:t>Distr. </a:t>
                </a:r>
              </a:p>
              <a:p>
                <a:pPr algn="ctr"/>
                <a:r>
                  <a:rPr lang="de-DE" sz="1600">
                    <a:solidFill>
                      <a:schemeClr val="bg1"/>
                    </a:solidFill>
                  </a:rPr>
                  <a:t>Apps</a:t>
                </a:r>
              </a:p>
            </p:txBody>
          </p:sp>
        </p:grpSp>
        <p:sp>
          <p:nvSpPr>
            <p:cNvPr id="664585" name="AutoShape 9"/>
            <p:cNvSpPr>
              <a:spLocks noChangeArrowheads="1"/>
            </p:cNvSpPr>
            <p:nvPr/>
          </p:nvSpPr>
          <p:spPr bwMode="auto">
            <a:xfrm>
              <a:off x="1357290" y="5788013"/>
              <a:ext cx="6499021" cy="4651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en-US" sz="2400">
                  <a:solidFill>
                    <a:schemeClr val="tx1"/>
                  </a:solidFill>
                </a:rPr>
                <a:t>Windows Operating System</a:t>
              </a:r>
            </a:p>
          </p:txBody>
        </p:sp>
        <p:sp>
          <p:nvSpPr>
            <p:cNvPr id="664586" name="AutoShape 10"/>
            <p:cNvSpPr>
              <a:spLocks noChangeArrowheads="1"/>
            </p:cNvSpPr>
            <p:nvPr/>
          </p:nvSpPr>
          <p:spPr bwMode="auto">
            <a:xfrm>
              <a:off x="1357290" y="5316525"/>
              <a:ext cx="6499021" cy="3889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en-US" sz="2000">
                  <a:solidFill>
                    <a:schemeClr val="tx1"/>
                  </a:solidFill>
                </a:rPr>
                <a:t>Common Language Runtime (CLR)</a:t>
              </a:r>
            </a:p>
          </p:txBody>
        </p:sp>
        <p:sp>
          <p:nvSpPr>
            <p:cNvPr id="664587" name="AutoShape 11"/>
            <p:cNvSpPr>
              <a:spLocks noChangeArrowheads="1"/>
            </p:cNvSpPr>
            <p:nvPr/>
          </p:nvSpPr>
          <p:spPr bwMode="auto">
            <a:xfrm>
              <a:off x="1357290" y="4883138"/>
              <a:ext cx="6499021" cy="36512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2000" dirty="0">
                  <a:solidFill>
                    <a:schemeClr val="tx1"/>
                  </a:solidFill>
                </a:rPr>
                <a:t>.NET Base Class Library</a:t>
              </a:r>
            </a:p>
          </p:txBody>
        </p:sp>
        <p:sp>
          <p:nvSpPr>
            <p:cNvPr id="664588" name="AutoShape 12"/>
            <p:cNvSpPr>
              <a:spLocks noChangeArrowheads="1"/>
            </p:cNvSpPr>
            <p:nvPr/>
          </p:nvSpPr>
          <p:spPr bwMode="auto">
            <a:xfrm>
              <a:off x="1357290" y="3659175"/>
              <a:ext cx="1721194" cy="11509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dirty="0" smtClean="0">
                  <a:solidFill>
                    <a:schemeClr val="tx1"/>
                  </a:solidFill>
                </a:rPr>
                <a:t>ASP.NET</a:t>
              </a:r>
            </a:p>
            <a:p>
              <a:r>
                <a:rPr lang="de-DE" sz="1400" i="1" dirty="0" smtClean="0">
                  <a:solidFill>
                    <a:schemeClr val="tx1"/>
                  </a:solidFill>
                </a:rPr>
                <a:t>Web Forms</a:t>
              </a:r>
            </a:p>
            <a:p>
              <a:r>
                <a:rPr lang="de-DE" sz="1400" i="1" dirty="0" smtClean="0">
                  <a:solidFill>
                    <a:schemeClr val="tx1"/>
                  </a:solidFill>
                </a:rPr>
                <a:t>Web Parts</a:t>
              </a:r>
            </a:p>
            <a:p>
              <a:r>
                <a:rPr lang="de-DE" sz="1400" i="1" dirty="0" smtClean="0">
                  <a:solidFill>
                    <a:schemeClr val="tx1"/>
                  </a:solidFill>
                </a:rPr>
                <a:t>Web Services</a:t>
              </a:r>
              <a:endParaRPr lang="de-DE" sz="1400" i="1" dirty="0">
                <a:solidFill>
                  <a:schemeClr val="tx1"/>
                </a:solidFill>
              </a:endParaRPr>
            </a:p>
          </p:txBody>
        </p:sp>
        <p:sp>
          <p:nvSpPr>
            <p:cNvPr id="664589" name="AutoShape 13"/>
            <p:cNvSpPr>
              <a:spLocks noChangeArrowheads="1"/>
            </p:cNvSpPr>
            <p:nvPr/>
          </p:nvSpPr>
          <p:spPr bwMode="auto">
            <a:xfrm>
              <a:off x="3174003" y="3659175"/>
              <a:ext cx="1528317" cy="11509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ADO.NET</a:t>
              </a:r>
            </a:p>
            <a:p>
              <a:r>
                <a:rPr lang="de-DE" sz="1200" i="1">
                  <a:solidFill>
                    <a:schemeClr val="tx1"/>
                  </a:solidFill>
                </a:rPr>
                <a:t>DB-Access</a:t>
              </a:r>
            </a:p>
            <a:p>
              <a:r>
                <a:rPr lang="de-DE" sz="1200" i="1">
                  <a:solidFill>
                    <a:schemeClr val="tx1"/>
                  </a:solidFill>
                </a:rPr>
                <a:t>XML</a:t>
              </a:r>
            </a:p>
          </p:txBody>
        </p:sp>
        <p:sp>
          <p:nvSpPr>
            <p:cNvPr id="664590" name="AutoShape 14"/>
            <p:cNvSpPr>
              <a:spLocks noChangeArrowheads="1"/>
            </p:cNvSpPr>
            <p:nvPr/>
          </p:nvSpPr>
          <p:spPr bwMode="auto">
            <a:xfrm>
              <a:off x="4797840" y="3659175"/>
              <a:ext cx="1432797" cy="11509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Windows</a:t>
              </a:r>
            </a:p>
            <a:p>
              <a:r>
                <a:rPr lang="de-DE" sz="1600">
                  <a:solidFill>
                    <a:schemeClr val="tx1"/>
                  </a:solidFill>
                </a:rPr>
                <a:t>Forms</a:t>
              </a:r>
            </a:p>
          </p:txBody>
        </p:sp>
        <p:sp>
          <p:nvSpPr>
            <p:cNvPr id="664591" name="AutoShape 15"/>
            <p:cNvSpPr>
              <a:spLocks noChangeArrowheads="1"/>
            </p:cNvSpPr>
            <p:nvPr/>
          </p:nvSpPr>
          <p:spPr bwMode="auto">
            <a:xfrm>
              <a:off x="6326157" y="3659175"/>
              <a:ext cx="1530154" cy="11509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Enterprise</a:t>
              </a:r>
            </a:p>
            <a:p>
              <a:r>
                <a:rPr lang="de-DE" sz="1600">
                  <a:solidFill>
                    <a:schemeClr val="tx1"/>
                  </a:solidFill>
                </a:rPr>
                <a:t>Services</a:t>
              </a:r>
            </a:p>
          </p:txBody>
        </p:sp>
        <p:sp>
          <p:nvSpPr>
            <p:cNvPr id="664592" name="AutoShape 16"/>
            <p:cNvSpPr>
              <a:spLocks noChangeArrowheads="1"/>
            </p:cNvSpPr>
            <p:nvPr/>
          </p:nvSpPr>
          <p:spPr bwMode="auto">
            <a:xfrm>
              <a:off x="1357290" y="3011475"/>
              <a:ext cx="6500858" cy="5413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Common Type System /</a:t>
              </a:r>
            </a:p>
            <a:p>
              <a:r>
                <a:rPr lang="de-DE" sz="1600">
                  <a:solidFill>
                    <a:schemeClr val="tx1"/>
                  </a:solidFill>
                </a:rPr>
                <a:t> Common Language Specification</a:t>
              </a:r>
            </a:p>
          </p:txBody>
        </p:sp>
        <p:sp>
          <p:nvSpPr>
            <p:cNvPr id="664593" name="AutoShape 17"/>
            <p:cNvSpPr>
              <a:spLocks noChangeArrowheads="1"/>
            </p:cNvSpPr>
            <p:nvPr/>
          </p:nvSpPr>
          <p:spPr bwMode="auto">
            <a:xfrm>
              <a:off x="3078484" y="2579675"/>
              <a:ext cx="1080109" cy="3587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VB.NET</a:t>
              </a:r>
            </a:p>
          </p:txBody>
        </p:sp>
        <p:sp>
          <p:nvSpPr>
            <p:cNvPr id="664594" name="AutoShape 18"/>
            <p:cNvSpPr>
              <a:spLocks noChangeArrowheads="1"/>
            </p:cNvSpPr>
            <p:nvPr/>
          </p:nvSpPr>
          <p:spPr bwMode="auto">
            <a:xfrm>
              <a:off x="1357290" y="2579675"/>
              <a:ext cx="764158" cy="3587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C#</a:t>
              </a:r>
            </a:p>
          </p:txBody>
        </p:sp>
        <p:sp>
          <p:nvSpPr>
            <p:cNvPr id="664595" name="AutoShape 19"/>
            <p:cNvSpPr>
              <a:spLocks noChangeArrowheads="1"/>
            </p:cNvSpPr>
            <p:nvPr/>
          </p:nvSpPr>
          <p:spPr bwMode="auto">
            <a:xfrm>
              <a:off x="2216968" y="2579675"/>
              <a:ext cx="771506" cy="3587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C++</a:t>
              </a:r>
            </a:p>
          </p:txBody>
        </p:sp>
        <p:sp>
          <p:nvSpPr>
            <p:cNvPr id="664596" name="AutoShape 20"/>
            <p:cNvSpPr>
              <a:spLocks noChangeArrowheads="1"/>
            </p:cNvSpPr>
            <p:nvPr/>
          </p:nvSpPr>
          <p:spPr bwMode="auto">
            <a:xfrm>
              <a:off x="4224720" y="2579675"/>
              <a:ext cx="1185480" cy="3587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dirty="0" err="1" smtClean="0">
                  <a:solidFill>
                    <a:schemeClr val="tx1"/>
                  </a:solidFill>
                </a:rPr>
                <a:t>IronPython</a:t>
              </a:r>
              <a:endParaRPr lang="de-DE" sz="1600" dirty="0">
                <a:solidFill>
                  <a:schemeClr val="tx1"/>
                </a:solidFill>
              </a:endParaRPr>
            </a:p>
          </p:txBody>
        </p:sp>
        <p:sp>
          <p:nvSpPr>
            <p:cNvPr id="664597" name="AutoShape 21"/>
            <p:cNvSpPr>
              <a:spLocks noChangeArrowheads="1"/>
            </p:cNvSpPr>
            <p:nvPr/>
          </p:nvSpPr>
          <p:spPr bwMode="auto">
            <a:xfrm>
              <a:off x="5486400" y="2590800"/>
              <a:ext cx="764158" cy="3587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1600">
                  <a:solidFill>
                    <a:schemeClr val="tx1"/>
                  </a:solidFill>
                </a:rPr>
                <a:t>Perl</a:t>
              </a:r>
            </a:p>
          </p:txBody>
        </p:sp>
        <p:sp>
          <p:nvSpPr>
            <p:cNvPr id="664598" name="AutoShape 22"/>
            <p:cNvSpPr>
              <a:spLocks noChangeArrowheads="1"/>
            </p:cNvSpPr>
            <p:nvPr/>
          </p:nvSpPr>
          <p:spPr bwMode="auto">
            <a:xfrm>
              <a:off x="6324601" y="2579675"/>
              <a:ext cx="1533548" cy="3587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r>
                <a:rPr lang="de-DE" sz="2400">
                  <a:solidFill>
                    <a:schemeClr val="tx1"/>
                  </a:solidFill>
                </a:rPr>
                <a:t>…</a:t>
              </a:r>
            </a:p>
          </p:txBody>
        </p:sp>
      </p:gr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79388" y="188913"/>
            <a:ext cx="8229600" cy="1143000"/>
          </a:xfrm>
          <a:prstGeom prst="rect">
            <a:avLst/>
          </a:prstGeom>
          <a:noFill/>
          <a:ln w="9525">
            <a:noFill/>
            <a:miter lim="800000"/>
            <a:headEnd/>
            <a:tailEnd/>
          </a:ln>
        </p:spPr>
        <p:txBody>
          <a:bodyPr anchor="ctr"/>
          <a:lstStyle/>
          <a:p>
            <a:pPr algn="ctr"/>
            <a:r>
              <a:rPr lang="en-US" sz="4400" smtClean="0">
                <a:latin typeface="Segoe Semibold"/>
              </a:rPr>
              <a:t>Supported design types in WF</a:t>
            </a:r>
          </a:p>
        </p:txBody>
      </p:sp>
      <p:grpSp>
        <p:nvGrpSpPr>
          <p:cNvPr id="2" name="Group 27"/>
          <p:cNvGrpSpPr>
            <a:grpSpLocks/>
          </p:cNvGrpSpPr>
          <p:nvPr/>
        </p:nvGrpSpPr>
        <p:grpSpPr bwMode="auto">
          <a:xfrm>
            <a:off x="5651500" y="1645920"/>
            <a:ext cx="3492500" cy="4722495"/>
            <a:chOff x="3696" y="890"/>
            <a:chExt cx="2064" cy="2586"/>
          </a:xfrm>
        </p:grpSpPr>
        <p:pic>
          <p:nvPicPr>
            <p:cNvPr id="31770" name="Picture 24"/>
            <p:cNvPicPr>
              <a:picLocks noChangeAspect="1" noChangeArrowheads="1"/>
            </p:cNvPicPr>
            <p:nvPr/>
          </p:nvPicPr>
          <p:blipFill>
            <a:blip r:embed="rId2" cstate="print"/>
            <a:srcRect/>
            <a:stretch>
              <a:fillRect/>
            </a:stretch>
          </p:blipFill>
          <p:spPr bwMode="auto">
            <a:xfrm>
              <a:off x="3696" y="1303"/>
              <a:ext cx="2064" cy="2173"/>
            </a:xfrm>
            <a:prstGeom prst="rect">
              <a:avLst/>
            </a:prstGeom>
            <a:noFill/>
            <a:ln w="9525">
              <a:noFill/>
              <a:miter lim="800000"/>
              <a:headEnd/>
              <a:tailEnd/>
            </a:ln>
          </p:spPr>
        </p:pic>
        <p:sp>
          <p:nvSpPr>
            <p:cNvPr id="31771" name="Rectangle 26"/>
            <p:cNvSpPr>
              <a:spLocks noChangeArrowheads="1"/>
            </p:cNvSpPr>
            <p:nvPr/>
          </p:nvSpPr>
          <p:spPr bwMode="auto">
            <a:xfrm>
              <a:off x="3696" y="890"/>
              <a:ext cx="2064" cy="374"/>
            </a:xfrm>
            <a:prstGeom prst="rect">
              <a:avLst/>
            </a:prstGeom>
            <a:noFill/>
            <a:ln w="9525">
              <a:noFill/>
              <a:miter lim="800000"/>
              <a:headEnd/>
              <a:tailEnd/>
            </a:ln>
          </p:spPr>
          <p:txBody>
            <a:bodyPr>
              <a:spAutoFit/>
            </a:bodyPr>
            <a:lstStyle/>
            <a:p>
              <a:pPr algn="ctr"/>
              <a:r>
                <a:rPr lang="de-DE" dirty="0">
                  <a:solidFill>
                    <a:schemeClr val="bg1"/>
                  </a:solidFill>
                </a:rPr>
                <a:t>Workflow Designer in Visual Studio</a:t>
              </a:r>
            </a:p>
          </p:txBody>
        </p:sp>
      </p:grpSp>
      <p:grpSp>
        <p:nvGrpSpPr>
          <p:cNvPr id="3" name="Group 75"/>
          <p:cNvGrpSpPr>
            <a:grpSpLocks/>
          </p:cNvGrpSpPr>
          <p:nvPr/>
        </p:nvGrpSpPr>
        <p:grpSpPr bwMode="auto">
          <a:xfrm>
            <a:off x="123825" y="1700213"/>
            <a:ext cx="5797550" cy="3673475"/>
            <a:chOff x="431" y="1026"/>
            <a:chExt cx="4990" cy="2816"/>
          </a:xfrm>
          <a:solidFill>
            <a:schemeClr val="bg2">
              <a:lumMod val="50000"/>
            </a:schemeClr>
          </a:solidFill>
        </p:grpSpPr>
        <p:grpSp>
          <p:nvGrpSpPr>
            <p:cNvPr id="4" name="Group 63"/>
            <p:cNvGrpSpPr>
              <a:grpSpLocks/>
            </p:cNvGrpSpPr>
            <p:nvPr/>
          </p:nvGrpSpPr>
          <p:grpSpPr bwMode="auto">
            <a:xfrm>
              <a:off x="3969" y="2935"/>
              <a:ext cx="1452" cy="907"/>
              <a:chOff x="3923" y="2886"/>
              <a:chExt cx="1452" cy="907"/>
            </a:xfrm>
            <a:grpFill/>
          </p:grpSpPr>
          <p:sp>
            <p:nvSpPr>
              <p:cNvPr id="31765" name="AutoShape 58"/>
              <p:cNvSpPr>
                <a:spLocks noChangeArrowheads="1"/>
              </p:cNvSpPr>
              <p:nvPr/>
            </p:nvSpPr>
            <p:spPr bwMode="auto">
              <a:xfrm>
                <a:off x="3923" y="2886"/>
                <a:ext cx="1452" cy="907"/>
              </a:xfrm>
              <a:prstGeom prst="roundRect">
                <a:avLst>
                  <a:gd name="adj" fmla="val 16667"/>
                </a:avLst>
              </a:prstGeom>
              <a:grpFill/>
              <a:ln w="25400" algn="ctr">
                <a:solidFill>
                  <a:schemeClr val="tx1"/>
                </a:solidFill>
                <a:round/>
                <a:headEnd/>
                <a:tailEnd/>
              </a:ln>
            </p:spPr>
            <p:txBody>
              <a:bodyPr wrap="none" anchorCtr="1"/>
              <a:lstStyle/>
              <a:p>
                <a:pPr algn="ctr"/>
                <a:r>
                  <a:rPr lang="de-DE" sz="1600" dirty="0">
                    <a:latin typeface="Trebuchet MS" pitchFamily="34" charset="0"/>
                  </a:rPr>
                  <a:t>Workflow </a:t>
                </a:r>
                <a:r>
                  <a:rPr lang="de-DE" sz="1600" dirty="0" err="1">
                    <a:latin typeface="Trebuchet MS" pitchFamily="34" charset="0"/>
                  </a:rPr>
                  <a:t>runtime</a:t>
                </a:r>
                <a:endParaRPr lang="de-DE" sz="1600" dirty="0">
                  <a:latin typeface="Trebuchet MS" pitchFamily="34" charset="0"/>
                </a:endParaRPr>
              </a:p>
            </p:txBody>
          </p:sp>
          <p:grpSp>
            <p:nvGrpSpPr>
              <p:cNvPr id="5" name="Group 62"/>
              <p:cNvGrpSpPr>
                <a:grpSpLocks/>
              </p:cNvGrpSpPr>
              <p:nvPr/>
            </p:nvGrpSpPr>
            <p:grpSpPr bwMode="auto">
              <a:xfrm>
                <a:off x="4105" y="3158"/>
                <a:ext cx="1088" cy="500"/>
                <a:chOff x="4105" y="3158"/>
                <a:chExt cx="1088" cy="500"/>
              </a:xfrm>
              <a:grpFill/>
            </p:grpSpPr>
            <p:sp>
              <p:nvSpPr>
                <p:cNvPr id="31767" name="AutoShape 59"/>
                <p:cNvSpPr>
                  <a:spLocks noChangeArrowheads="1"/>
                </p:cNvSpPr>
                <p:nvPr/>
              </p:nvSpPr>
              <p:spPr bwMode="auto">
                <a:xfrm>
                  <a:off x="4105" y="3158"/>
                  <a:ext cx="998" cy="409"/>
                </a:xfrm>
                <a:prstGeom prst="roundRect">
                  <a:avLst>
                    <a:gd name="adj" fmla="val 16667"/>
                  </a:avLst>
                </a:prstGeom>
                <a:grpFill/>
                <a:ln w="25400" algn="ctr">
                  <a:solidFill>
                    <a:schemeClr val="tx1"/>
                  </a:solidFill>
                  <a:round/>
                  <a:headEnd/>
                  <a:tailEnd/>
                </a:ln>
              </p:spPr>
              <p:txBody>
                <a:bodyPr wrap="none" anchor="ctr" anchorCtr="1"/>
                <a:lstStyle/>
                <a:p>
                  <a:pPr algn="ctr"/>
                  <a:r>
                    <a:rPr lang="de-DE" sz="1600"/>
                    <a:t>Workflow </a:t>
                  </a:r>
                </a:p>
                <a:p>
                  <a:pPr algn="ctr"/>
                  <a:r>
                    <a:rPr lang="de-DE" sz="1600"/>
                    <a:t>instance</a:t>
                  </a:r>
                </a:p>
              </p:txBody>
            </p:sp>
            <p:sp>
              <p:nvSpPr>
                <p:cNvPr id="31768" name="AutoShape 60"/>
                <p:cNvSpPr>
                  <a:spLocks noChangeArrowheads="1"/>
                </p:cNvSpPr>
                <p:nvPr/>
              </p:nvSpPr>
              <p:spPr bwMode="auto">
                <a:xfrm>
                  <a:off x="4150" y="3203"/>
                  <a:ext cx="998" cy="409"/>
                </a:xfrm>
                <a:prstGeom prst="roundRect">
                  <a:avLst>
                    <a:gd name="adj" fmla="val 16667"/>
                  </a:avLst>
                </a:prstGeom>
                <a:grpFill/>
                <a:ln w="25400" algn="ctr">
                  <a:solidFill>
                    <a:schemeClr val="tx1"/>
                  </a:solidFill>
                  <a:round/>
                  <a:headEnd/>
                  <a:tailEnd/>
                </a:ln>
              </p:spPr>
              <p:txBody>
                <a:bodyPr wrap="none" anchor="ctr" anchorCtr="1"/>
                <a:lstStyle/>
                <a:p>
                  <a:pPr algn="ctr"/>
                  <a:r>
                    <a:rPr lang="de-DE" sz="1600"/>
                    <a:t>Workflow </a:t>
                  </a:r>
                </a:p>
                <a:p>
                  <a:pPr algn="ctr"/>
                  <a:r>
                    <a:rPr lang="de-DE" sz="1600"/>
                    <a:t>instance</a:t>
                  </a:r>
                </a:p>
              </p:txBody>
            </p:sp>
            <p:sp>
              <p:nvSpPr>
                <p:cNvPr id="31769" name="AutoShape 61"/>
                <p:cNvSpPr>
                  <a:spLocks noChangeArrowheads="1"/>
                </p:cNvSpPr>
                <p:nvPr/>
              </p:nvSpPr>
              <p:spPr bwMode="auto">
                <a:xfrm>
                  <a:off x="4194" y="3249"/>
                  <a:ext cx="999" cy="409"/>
                </a:xfrm>
                <a:prstGeom prst="roundRect">
                  <a:avLst>
                    <a:gd name="adj" fmla="val 16667"/>
                  </a:avLst>
                </a:prstGeom>
                <a:grpFill/>
                <a:ln w="25400" algn="ctr">
                  <a:solidFill>
                    <a:schemeClr val="tx1"/>
                  </a:solidFill>
                  <a:round/>
                  <a:headEnd/>
                  <a:tailEnd/>
                </a:ln>
              </p:spPr>
              <p:txBody>
                <a:bodyPr wrap="none" anchor="ctr" anchorCtr="1"/>
                <a:lstStyle/>
                <a:p>
                  <a:pPr algn="ctr"/>
                  <a:r>
                    <a:rPr lang="de-DE" sz="1600" dirty="0">
                      <a:latin typeface="Trebuchet MS" pitchFamily="34" charset="0"/>
                    </a:rPr>
                    <a:t>Workflow </a:t>
                  </a:r>
                </a:p>
                <a:p>
                  <a:pPr algn="ctr"/>
                  <a:r>
                    <a:rPr lang="de-DE" sz="1600" dirty="0" err="1">
                      <a:latin typeface="Trebuchet MS" pitchFamily="34" charset="0"/>
                    </a:rPr>
                    <a:t>instance</a:t>
                  </a:r>
                  <a:endParaRPr lang="de-DE" sz="1600" dirty="0">
                    <a:latin typeface="Trebuchet MS" pitchFamily="34" charset="0"/>
                  </a:endParaRPr>
                </a:p>
              </p:txBody>
            </p:sp>
          </p:grpSp>
        </p:grpSp>
        <p:sp>
          <p:nvSpPr>
            <p:cNvPr id="31751" name="Rectangle 64"/>
            <p:cNvSpPr>
              <a:spLocks noChangeArrowheads="1"/>
            </p:cNvSpPr>
            <p:nvPr/>
          </p:nvSpPr>
          <p:spPr bwMode="auto">
            <a:xfrm>
              <a:off x="4126" y="2084"/>
              <a:ext cx="1133" cy="499"/>
            </a:xfrm>
            <a:prstGeom prst="rect">
              <a:avLst/>
            </a:prstGeom>
            <a:grpFill/>
            <a:ln w="25400" algn="ctr">
              <a:solidFill>
                <a:schemeClr val="tx1"/>
              </a:solidFill>
              <a:miter lim="800000"/>
              <a:headEnd/>
              <a:tailEnd/>
            </a:ln>
          </p:spPr>
          <p:txBody>
            <a:bodyPr wrap="none" anchorCtr="1"/>
            <a:lstStyle/>
            <a:p>
              <a:pPr algn="ctr"/>
              <a:r>
                <a:rPr lang="de-DE">
                  <a:latin typeface="Trebuchet MS" pitchFamily="34" charset="0"/>
                </a:rPr>
                <a:t>Markup Only</a:t>
              </a:r>
            </a:p>
            <a:p>
              <a:pPr algn="ctr"/>
              <a:r>
                <a:rPr lang="de-DE">
                  <a:latin typeface="Trebuchet MS" pitchFamily="34" charset="0"/>
                </a:rPr>
                <a:t>(XOML)</a:t>
              </a:r>
            </a:p>
          </p:txBody>
        </p:sp>
        <p:sp>
          <p:nvSpPr>
            <p:cNvPr id="31752" name="Rectangle 51"/>
            <p:cNvSpPr>
              <a:spLocks noChangeArrowheads="1"/>
            </p:cNvSpPr>
            <p:nvPr/>
          </p:nvSpPr>
          <p:spPr bwMode="auto">
            <a:xfrm>
              <a:off x="431" y="1026"/>
              <a:ext cx="1134" cy="499"/>
            </a:xfrm>
            <a:prstGeom prst="rect">
              <a:avLst/>
            </a:prstGeom>
            <a:grpFill/>
            <a:ln w="25400" algn="ctr">
              <a:solidFill>
                <a:schemeClr val="tx1"/>
              </a:solidFill>
              <a:miter lim="800000"/>
              <a:headEnd/>
              <a:tailEnd/>
            </a:ln>
          </p:spPr>
          <p:txBody>
            <a:bodyPr wrap="none" anchorCtr="1"/>
            <a:lstStyle/>
            <a:p>
              <a:pPr algn="ctr"/>
              <a:r>
                <a:rPr lang="de-DE" sz="1200">
                  <a:latin typeface="Trebuchet MS" pitchFamily="34" charset="0"/>
                </a:rPr>
                <a:t>Markup Only</a:t>
              </a:r>
            </a:p>
            <a:p>
              <a:pPr algn="ctr"/>
              <a:r>
                <a:rPr lang="de-DE" sz="1200">
                  <a:latin typeface="Trebuchet MS" pitchFamily="34" charset="0"/>
                </a:rPr>
                <a:t>(XOML)</a:t>
              </a:r>
            </a:p>
          </p:txBody>
        </p:sp>
        <p:sp>
          <p:nvSpPr>
            <p:cNvPr id="31753" name="Rectangle 52"/>
            <p:cNvSpPr>
              <a:spLocks noChangeArrowheads="1"/>
            </p:cNvSpPr>
            <p:nvPr/>
          </p:nvSpPr>
          <p:spPr bwMode="auto">
            <a:xfrm>
              <a:off x="1812" y="1026"/>
              <a:ext cx="1134" cy="499"/>
            </a:xfrm>
            <a:prstGeom prst="rect">
              <a:avLst/>
            </a:prstGeom>
            <a:grpFill/>
            <a:ln w="25400" algn="ctr">
              <a:solidFill>
                <a:schemeClr val="tx1"/>
              </a:solidFill>
              <a:miter lim="800000"/>
              <a:headEnd/>
              <a:tailEnd/>
            </a:ln>
          </p:spPr>
          <p:txBody>
            <a:bodyPr wrap="none" anchorCtr="1"/>
            <a:lstStyle/>
            <a:p>
              <a:pPr algn="ctr"/>
              <a:r>
                <a:rPr lang="de-DE" sz="1200">
                  <a:latin typeface="Trebuchet MS" pitchFamily="34" charset="0"/>
                </a:rPr>
                <a:t>Markup + Code</a:t>
              </a:r>
            </a:p>
            <a:p>
              <a:pPr algn="ctr"/>
              <a:r>
                <a:rPr lang="de-DE" sz="1200">
                  <a:latin typeface="Trebuchet MS" pitchFamily="34" charset="0"/>
                </a:rPr>
                <a:t>(XOML + C# / VB)</a:t>
              </a:r>
            </a:p>
            <a:p>
              <a:pPr algn="ctr"/>
              <a:r>
                <a:rPr lang="de-DE" sz="1200">
                  <a:latin typeface="Trebuchet MS" pitchFamily="34" charset="0"/>
                </a:rPr>
                <a:t>(Visual Designer)</a:t>
              </a:r>
            </a:p>
          </p:txBody>
        </p:sp>
        <p:sp>
          <p:nvSpPr>
            <p:cNvPr id="31754" name="Rectangle 53"/>
            <p:cNvSpPr>
              <a:spLocks noChangeArrowheads="1"/>
            </p:cNvSpPr>
            <p:nvPr/>
          </p:nvSpPr>
          <p:spPr bwMode="auto">
            <a:xfrm>
              <a:off x="3173" y="1026"/>
              <a:ext cx="1134" cy="499"/>
            </a:xfrm>
            <a:prstGeom prst="rect">
              <a:avLst/>
            </a:prstGeom>
            <a:grpFill/>
            <a:ln w="25400" algn="ctr">
              <a:solidFill>
                <a:schemeClr val="tx1"/>
              </a:solidFill>
              <a:miter lim="800000"/>
              <a:headEnd/>
              <a:tailEnd/>
            </a:ln>
          </p:spPr>
          <p:txBody>
            <a:bodyPr wrap="none" anchorCtr="1"/>
            <a:lstStyle/>
            <a:p>
              <a:pPr algn="ctr"/>
              <a:r>
                <a:rPr lang="de-DE" sz="1200">
                  <a:latin typeface="Trebuchet MS" pitchFamily="34" charset="0"/>
                </a:rPr>
                <a:t>Code Only</a:t>
              </a:r>
            </a:p>
            <a:p>
              <a:pPr algn="ctr"/>
              <a:r>
                <a:rPr lang="de-DE" sz="1200">
                  <a:latin typeface="Trebuchet MS" pitchFamily="34" charset="0"/>
                </a:rPr>
                <a:t>(C# / VB)</a:t>
              </a:r>
            </a:p>
            <a:p>
              <a:pPr algn="ctr"/>
              <a:r>
                <a:rPr lang="de-DE" sz="1200">
                  <a:latin typeface="Trebuchet MS" pitchFamily="34" charset="0"/>
                </a:rPr>
                <a:t>(Visual Designer)</a:t>
              </a:r>
            </a:p>
            <a:p>
              <a:pPr algn="ctr"/>
              <a:endParaRPr lang="de-DE" sz="1200">
                <a:latin typeface="Trebuchet MS" pitchFamily="34" charset="0"/>
              </a:endParaRPr>
            </a:p>
          </p:txBody>
        </p:sp>
        <p:sp>
          <p:nvSpPr>
            <p:cNvPr id="31755" name="AutoShape 54"/>
            <p:cNvSpPr>
              <a:spLocks noChangeArrowheads="1"/>
            </p:cNvSpPr>
            <p:nvPr/>
          </p:nvSpPr>
          <p:spPr bwMode="auto">
            <a:xfrm>
              <a:off x="1520" y="1798"/>
              <a:ext cx="1724" cy="409"/>
            </a:xfrm>
            <a:prstGeom prst="roundRect">
              <a:avLst>
                <a:gd name="adj" fmla="val 16667"/>
              </a:avLst>
            </a:prstGeom>
            <a:grpFill/>
            <a:ln w="25400" algn="ctr">
              <a:solidFill>
                <a:schemeClr val="tx1"/>
              </a:solidFill>
              <a:round/>
              <a:headEnd/>
              <a:tailEnd/>
            </a:ln>
          </p:spPr>
          <p:txBody>
            <a:bodyPr wrap="none" anchor="ctr"/>
            <a:lstStyle/>
            <a:p>
              <a:pPr algn="ctr"/>
              <a:r>
                <a:rPr lang="de-DE">
                  <a:latin typeface="Trebuchet MS" pitchFamily="34" charset="0"/>
                </a:rPr>
                <a:t>Workflow compiler </a:t>
              </a:r>
            </a:p>
            <a:p>
              <a:pPr algn="ctr"/>
              <a:r>
                <a:rPr lang="de-DE">
                  <a:latin typeface="Trebuchet MS" pitchFamily="34" charset="0"/>
                </a:rPr>
                <a:t>(wfc.exe)</a:t>
              </a:r>
            </a:p>
          </p:txBody>
        </p:sp>
        <p:sp>
          <p:nvSpPr>
            <p:cNvPr id="31756" name="AutoShape 55"/>
            <p:cNvSpPr>
              <a:spLocks noChangeArrowheads="1"/>
            </p:cNvSpPr>
            <p:nvPr/>
          </p:nvSpPr>
          <p:spPr bwMode="auto">
            <a:xfrm>
              <a:off x="1520" y="2478"/>
              <a:ext cx="1724" cy="408"/>
            </a:xfrm>
            <a:prstGeom prst="roundRect">
              <a:avLst>
                <a:gd name="adj" fmla="val 16667"/>
              </a:avLst>
            </a:prstGeom>
            <a:grpFill/>
            <a:ln w="25400" algn="ctr">
              <a:solidFill>
                <a:schemeClr val="tx1"/>
              </a:solidFill>
              <a:round/>
              <a:headEnd/>
              <a:tailEnd/>
            </a:ln>
          </p:spPr>
          <p:txBody>
            <a:bodyPr wrap="none" anchor="ctr"/>
            <a:lstStyle/>
            <a:p>
              <a:pPr algn="ctr"/>
              <a:r>
                <a:rPr lang="de-DE">
                  <a:latin typeface="Trebuchet MS" pitchFamily="34" charset="0"/>
                </a:rPr>
                <a:t>C# / VB compiler</a:t>
              </a:r>
            </a:p>
          </p:txBody>
        </p:sp>
        <p:sp>
          <p:nvSpPr>
            <p:cNvPr id="31757" name="AutoShape 56"/>
            <p:cNvSpPr>
              <a:spLocks noChangeArrowheads="1"/>
            </p:cNvSpPr>
            <p:nvPr/>
          </p:nvSpPr>
          <p:spPr bwMode="auto">
            <a:xfrm>
              <a:off x="1586" y="3113"/>
              <a:ext cx="1588" cy="544"/>
            </a:xfrm>
            <a:prstGeom prst="flowChartPunchedTape">
              <a:avLst/>
            </a:prstGeom>
            <a:grpFill/>
            <a:ln w="25400" algn="ctr">
              <a:solidFill>
                <a:schemeClr val="tx1"/>
              </a:solidFill>
              <a:miter lim="800000"/>
              <a:headEnd/>
              <a:tailEnd/>
            </a:ln>
          </p:spPr>
          <p:txBody>
            <a:bodyPr wrap="none" anchor="ctr"/>
            <a:lstStyle/>
            <a:p>
              <a:pPr algn="ctr"/>
              <a:r>
                <a:rPr lang="de-DE">
                  <a:latin typeface="Trebuchet MS" pitchFamily="34" charset="0"/>
                </a:rPr>
                <a:t>.NET assembly</a:t>
              </a:r>
            </a:p>
          </p:txBody>
        </p:sp>
        <p:cxnSp>
          <p:nvCxnSpPr>
            <p:cNvPr id="31758" name="AutoShape 65"/>
            <p:cNvCxnSpPr>
              <a:cxnSpLocks noChangeShapeType="1"/>
              <a:stCxn id="31753" idx="2"/>
              <a:endCxn id="31755" idx="0"/>
            </p:cNvCxnSpPr>
            <p:nvPr/>
          </p:nvCxnSpPr>
          <p:spPr bwMode="auto">
            <a:xfrm>
              <a:off x="2379" y="1533"/>
              <a:ext cx="3" cy="257"/>
            </a:xfrm>
            <a:prstGeom prst="straightConnector1">
              <a:avLst/>
            </a:prstGeom>
            <a:grpFill/>
            <a:ln w="38100">
              <a:solidFill>
                <a:schemeClr val="tx1"/>
              </a:solidFill>
              <a:round/>
              <a:headEnd/>
              <a:tailEnd type="triangle" w="med" len="med"/>
            </a:ln>
          </p:spPr>
        </p:cxnSp>
        <p:cxnSp>
          <p:nvCxnSpPr>
            <p:cNvPr id="31759" name="AutoShape 66"/>
            <p:cNvCxnSpPr>
              <a:cxnSpLocks noChangeShapeType="1"/>
              <a:stCxn id="31755" idx="2"/>
              <a:endCxn id="31756" idx="0"/>
            </p:cNvCxnSpPr>
            <p:nvPr/>
          </p:nvCxnSpPr>
          <p:spPr bwMode="auto">
            <a:xfrm>
              <a:off x="2382" y="2214"/>
              <a:ext cx="0" cy="256"/>
            </a:xfrm>
            <a:prstGeom prst="straightConnector1">
              <a:avLst/>
            </a:prstGeom>
            <a:grpFill/>
            <a:ln w="38100">
              <a:solidFill>
                <a:schemeClr val="tx1"/>
              </a:solidFill>
              <a:round/>
              <a:headEnd/>
              <a:tailEnd type="triangle" w="med" len="med"/>
            </a:ln>
          </p:spPr>
        </p:cxnSp>
        <p:cxnSp>
          <p:nvCxnSpPr>
            <p:cNvPr id="31760" name="AutoShape 67"/>
            <p:cNvCxnSpPr>
              <a:cxnSpLocks noChangeShapeType="1"/>
              <a:stCxn id="31756" idx="2"/>
              <a:endCxn id="31757" idx="0"/>
            </p:cNvCxnSpPr>
            <p:nvPr/>
          </p:nvCxnSpPr>
          <p:spPr bwMode="auto">
            <a:xfrm flipH="1">
              <a:off x="2380" y="2894"/>
              <a:ext cx="2" cy="265"/>
            </a:xfrm>
            <a:prstGeom prst="straightConnector1">
              <a:avLst/>
            </a:prstGeom>
            <a:grpFill/>
            <a:ln w="38100">
              <a:solidFill>
                <a:schemeClr val="tx1"/>
              </a:solidFill>
              <a:round/>
              <a:headEnd/>
              <a:tailEnd type="triangle" w="med" len="med"/>
            </a:ln>
          </p:spPr>
        </p:cxnSp>
        <p:cxnSp>
          <p:nvCxnSpPr>
            <p:cNvPr id="31761" name="AutoShape 68"/>
            <p:cNvCxnSpPr>
              <a:cxnSpLocks noChangeShapeType="1"/>
              <a:stCxn id="31752" idx="2"/>
              <a:endCxn id="31755" idx="1"/>
            </p:cNvCxnSpPr>
            <p:nvPr/>
          </p:nvCxnSpPr>
          <p:spPr bwMode="auto">
            <a:xfrm rot="16200000" flipH="1">
              <a:off x="1020" y="1511"/>
              <a:ext cx="469" cy="514"/>
            </a:xfrm>
            <a:prstGeom prst="bentConnector2">
              <a:avLst/>
            </a:prstGeom>
            <a:grpFill/>
            <a:ln w="38100">
              <a:solidFill>
                <a:schemeClr val="tx1"/>
              </a:solidFill>
              <a:miter lim="800000"/>
              <a:headEnd/>
              <a:tailEnd type="triangle" w="med" len="med"/>
            </a:ln>
          </p:spPr>
        </p:cxnSp>
        <p:cxnSp>
          <p:nvCxnSpPr>
            <p:cNvPr id="31762" name="AutoShape 69"/>
            <p:cNvCxnSpPr>
              <a:cxnSpLocks noChangeShapeType="1"/>
              <a:stCxn id="31754" idx="2"/>
              <a:endCxn id="31756" idx="3"/>
            </p:cNvCxnSpPr>
            <p:nvPr/>
          </p:nvCxnSpPr>
          <p:spPr bwMode="auto">
            <a:xfrm rot="5400000">
              <a:off x="2921" y="1864"/>
              <a:ext cx="1149" cy="488"/>
            </a:xfrm>
            <a:prstGeom prst="bentConnector2">
              <a:avLst/>
            </a:prstGeom>
            <a:grpFill/>
            <a:ln w="38100">
              <a:solidFill>
                <a:schemeClr val="tx1"/>
              </a:solidFill>
              <a:miter lim="800000"/>
              <a:headEnd/>
              <a:tailEnd type="triangle" w="med" len="med"/>
            </a:ln>
          </p:spPr>
        </p:cxnSp>
        <p:cxnSp>
          <p:nvCxnSpPr>
            <p:cNvPr id="31763" name="AutoShape 70"/>
            <p:cNvCxnSpPr>
              <a:cxnSpLocks noChangeShapeType="1"/>
              <a:stCxn id="31757" idx="3"/>
              <a:endCxn id="31765" idx="1"/>
            </p:cNvCxnSpPr>
            <p:nvPr/>
          </p:nvCxnSpPr>
          <p:spPr bwMode="auto">
            <a:xfrm>
              <a:off x="3181" y="3385"/>
              <a:ext cx="780" cy="4"/>
            </a:xfrm>
            <a:prstGeom prst="straightConnector1">
              <a:avLst/>
            </a:prstGeom>
            <a:grpFill/>
            <a:ln w="38100">
              <a:solidFill>
                <a:schemeClr val="tx1"/>
              </a:solidFill>
              <a:round/>
              <a:headEnd/>
              <a:tailEnd type="triangle" w="med" len="med"/>
            </a:ln>
          </p:spPr>
        </p:cxnSp>
        <p:cxnSp>
          <p:nvCxnSpPr>
            <p:cNvPr id="31764" name="AutoShape 71"/>
            <p:cNvCxnSpPr>
              <a:cxnSpLocks noChangeShapeType="1"/>
              <a:stCxn id="31751" idx="2"/>
              <a:endCxn id="31765" idx="0"/>
            </p:cNvCxnSpPr>
            <p:nvPr/>
          </p:nvCxnSpPr>
          <p:spPr bwMode="auto">
            <a:xfrm>
              <a:off x="4692" y="2591"/>
              <a:ext cx="3" cy="336"/>
            </a:xfrm>
            <a:prstGeom prst="straightConnector1">
              <a:avLst/>
            </a:prstGeom>
            <a:grpFill/>
            <a:ln w="38100">
              <a:solidFill>
                <a:schemeClr val="tx1"/>
              </a:solidFill>
              <a:round/>
              <a:headEnd/>
              <a:tailEnd type="triangle" w="med" len="med"/>
            </a:ln>
          </p:spPr>
        </p:cxnSp>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0" y="152400"/>
            <a:ext cx="9144000" cy="997196"/>
          </a:xfrm>
        </p:spPr>
        <p:txBody>
          <a:bodyPr/>
          <a:lstStyle/>
          <a:p>
            <a:pPr algn="ctr" eaLnBrk="1" hangingPunct="1"/>
            <a:r>
              <a:rPr sz="3600" smtClean="0"/>
              <a:t>Typical application scenarios for WF </a:t>
            </a:r>
            <a:br>
              <a:rPr sz="3600" smtClean="0"/>
            </a:br>
            <a:r>
              <a:rPr sz="3600" smtClean="0"/>
              <a:t>(Some examples)</a:t>
            </a:r>
          </a:p>
        </p:txBody>
      </p:sp>
      <p:sp>
        <p:nvSpPr>
          <p:cNvPr id="1702918" name="Rectangle 6"/>
          <p:cNvSpPr>
            <a:spLocks noGrp="1" noChangeArrowheads="1"/>
          </p:cNvSpPr>
          <p:nvPr>
            <p:ph type="body" idx="1"/>
          </p:nvPr>
        </p:nvSpPr>
        <p:spPr>
          <a:xfrm>
            <a:off x="0" y="1496532"/>
            <a:ext cx="8863012" cy="5029069"/>
          </a:xfrm>
        </p:spPr>
        <p:txBody>
          <a:bodyPr/>
          <a:lstStyle/>
          <a:p>
            <a:pPr eaLnBrk="1" hangingPunct="1"/>
            <a:r>
              <a:rPr lang="en-US" sz="2400" dirty="0" smtClean="0"/>
              <a:t>Implementation of traceable business logic</a:t>
            </a:r>
          </a:p>
          <a:p>
            <a:pPr lvl="1"/>
            <a:r>
              <a:rPr lang="en-US" sz="2000" dirty="0" smtClean="0"/>
              <a:t>WF visualizes the business logic and makes </a:t>
            </a:r>
            <a:r>
              <a:rPr lang="de-DE" sz="2000" dirty="0" err="1" smtClean="0"/>
              <a:t>it</a:t>
            </a:r>
            <a:r>
              <a:rPr lang="de-DE" sz="2000" dirty="0" smtClean="0"/>
              <a:t> </a:t>
            </a:r>
            <a:r>
              <a:rPr lang="de-DE" sz="2000" dirty="0" err="1" smtClean="0"/>
              <a:t>traceable</a:t>
            </a:r>
            <a:r>
              <a:rPr lang="de-DE" sz="2000" dirty="0" smtClean="0"/>
              <a:t> </a:t>
            </a:r>
            <a:r>
              <a:rPr lang="en-US" sz="2000" dirty="0" smtClean="0"/>
              <a:t>(Tracking Service!)</a:t>
            </a:r>
          </a:p>
          <a:p>
            <a:r>
              <a:rPr lang="en-US" sz="2400" dirty="0" smtClean="0"/>
              <a:t>Implementation of long running and recoverable program logic</a:t>
            </a:r>
          </a:p>
          <a:p>
            <a:pPr lvl="1"/>
            <a:r>
              <a:rPr lang="en-US" sz="2000" dirty="0" smtClean="0"/>
              <a:t>The WF persistence service provides  transactional serialization and restart  capability</a:t>
            </a:r>
          </a:p>
          <a:p>
            <a:r>
              <a:rPr lang="en-US" sz="2400" dirty="0" smtClean="0"/>
              <a:t>Implementation of flexible components</a:t>
            </a:r>
          </a:p>
          <a:p>
            <a:pPr lvl="1" eaLnBrk="1" hangingPunct="1"/>
            <a:r>
              <a:rPr lang="en-US" sz="2000" dirty="0" smtClean="0"/>
              <a:t>WF provides the change of program logic without recompiling. Separation of logic from implementation, using domain specific activities to implement business logic</a:t>
            </a:r>
          </a:p>
          <a:p>
            <a:r>
              <a:rPr lang="en-US" sz="2400" dirty="0" smtClean="0"/>
              <a:t>Implementation of program logic which can be described by rules</a:t>
            </a:r>
          </a:p>
          <a:p>
            <a:pPr lvl="1" eaLnBrk="1" hangingPunct="1"/>
            <a:r>
              <a:rPr lang="en-US" sz="2000" dirty="0" smtClean="0"/>
              <a:t>WF provides a rule engine with the capability to separate the rules into external rule file or database table.</a:t>
            </a:r>
          </a:p>
          <a:p>
            <a:pPr eaLnBrk="1" hangingPunct="1"/>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02918">
                                            <p:txEl>
                                              <p:pRg st="0" end="0"/>
                                            </p:txEl>
                                          </p:spTgt>
                                        </p:tgtEl>
                                        <p:attrNameLst>
                                          <p:attrName>style.visibility</p:attrName>
                                        </p:attrNameLst>
                                      </p:cBhvr>
                                      <p:to>
                                        <p:strVal val="visible"/>
                                      </p:to>
                                    </p:set>
                                    <p:animEffect transition="in" filter="dissolve">
                                      <p:cBhvr>
                                        <p:cTn id="7" dur="500"/>
                                        <p:tgtEl>
                                          <p:spTgt spid="170291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02918">
                                            <p:txEl>
                                              <p:pRg st="1" end="1"/>
                                            </p:txEl>
                                          </p:spTgt>
                                        </p:tgtEl>
                                        <p:attrNameLst>
                                          <p:attrName>style.visibility</p:attrName>
                                        </p:attrNameLst>
                                      </p:cBhvr>
                                      <p:to>
                                        <p:strVal val="visible"/>
                                      </p:to>
                                    </p:set>
                                    <p:animEffect transition="in" filter="dissolve">
                                      <p:cBhvr>
                                        <p:cTn id="10" dur="500"/>
                                        <p:tgtEl>
                                          <p:spTgt spid="170291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02918">
                                            <p:txEl>
                                              <p:pRg st="2" end="2"/>
                                            </p:txEl>
                                          </p:spTgt>
                                        </p:tgtEl>
                                        <p:attrNameLst>
                                          <p:attrName>style.visibility</p:attrName>
                                        </p:attrNameLst>
                                      </p:cBhvr>
                                      <p:to>
                                        <p:strVal val="visible"/>
                                      </p:to>
                                    </p:set>
                                    <p:animEffect transition="in" filter="dissolve">
                                      <p:cBhvr>
                                        <p:cTn id="13" dur="500"/>
                                        <p:tgtEl>
                                          <p:spTgt spid="170291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02918">
                                            <p:txEl>
                                              <p:pRg st="3" end="3"/>
                                            </p:txEl>
                                          </p:spTgt>
                                        </p:tgtEl>
                                        <p:attrNameLst>
                                          <p:attrName>style.visibility</p:attrName>
                                        </p:attrNameLst>
                                      </p:cBhvr>
                                      <p:to>
                                        <p:strVal val="visible"/>
                                      </p:to>
                                    </p:set>
                                    <p:animEffect transition="in" filter="dissolve">
                                      <p:cBhvr>
                                        <p:cTn id="16" dur="500"/>
                                        <p:tgtEl>
                                          <p:spTgt spid="170291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02918">
                                            <p:txEl>
                                              <p:pRg st="4" end="4"/>
                                            </p:txEl>
                                          </p:spTgt>
                                        </p:tgtEl>
                                        <p:attrNameLst>
                                          <p:attrName>style.visibility</p:attrName>
                                        </p:attrNameLst>
                                      </p:cBhvr>
                                      <p:to>
                                        <p:strVal val="visible"/>
                                      </p:to>
                                    </p:set>
                                    <p:animEffect transition="in" filter="dissolve">
                                      <p:cBhvr>
                                        <p:cTn id="21" dur="500"/>
                                        <p:tgtEl>
                                          <p:spTgt spid="1702918">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02918">
                                            <p:txEl>
                                              <p:pRg st="5" end="5"/>
                                            </p:txEl>
                                          </p:spTgt>
                                        </p:tgtEl>
                                        <p:attrNameLst>
                                          <p:attrName>style.visibility</p:attrName>
                                        </p:attrNameLst>
                                      </p:cBhvr>
                                      <p:to>
                                        <p:strVal val="visible"/>
                                      </p:to>
                                    </p:set>
                                    <p:animEffect transition="in" filter="dissolve">
                                      <p:cBhvr>
                                        <p:cTn id="24" dur="500"/>
                                        <p:tgtEl>
                                          <p:spTgt spid="170291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702918">
                                            <p:txEl>
                                              <p:pRg st="6" end="6"/>
                                            </p:txEl>
                                          </p:spTgt>
                                        </p:tgtEl>
                                        <p:attrNameLst>
                                          <p:attrName>style.visibility</p:attrName>
                                        </p:attrNameLst>
                                      </p:cBhvr>
                                      <p:to>
                                        <p:strVal val="visible"/>
                                      </p:to>
                                    </p:set>
                                    <p:animEffect transition="in" filter="dissolve">
                                      <p:cBhvr>
                                        <p:cTn id="29" dur="500"/>
                                        <p:tgtEl>
                                          <p:spTgt spid="1702918">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02918">
                                            <p:txEl>
                                              <p:pRg st="7" end="7"/>
                                            </p:txEl>
                                          </p:spTgt>
                                        </p:tgtEl>
                                        <p:attrNameLst>
                                          <p:attrName>style.visibility</p:attrName>
                                        </p:attrNameLst>
                                      </p:cBhvr>
                                      <p:to>
                                        <p:strVal val="visible"/>
                                      </p:to>
                                    </p:set>
                                    <p:animEffect transition="in" filter="dissolve">
                                      <p:cBhvr>
                                        <p:cTn id="32" dur="500"/>
                                        <p:tgtEl>
                                          <p:spTgt spid="17029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1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0" y="230188"/>
            <a:ext cx="9144000" cy="664797"/>
          </a:xfrm>
        </p:spPr>
        <p:txBody>
          <a:bodyPr/>
          <a:lstStyle/>
          <a:p>
            <a:pPr algn="ctr"/>
            <a:r>
              <a:rPr smtClean="0"/>
              <a:t>Microsofts Workflow Strategy</a:t>
            </a:r>
          </a:p>
        </p:txBody>
      </p:sp>
      <p:sp>
        <p:nvSpPr>
          <p:cNvPr id="33795" name="Inhaltsplatzhalter 5"/>
          <p:cNvSpPr>
            <a:spLocks noGrp="1"/>
          </p:cNvSpPr>
          <p:nvPr>
            <p:ph idx="1"/>
          </p:nvPr>
        </p:nvSpPr>
        <p:spPr>
          <a:xfrm>
            <a:off x="152400" y="1066800"/>
            <a:ext cx="8786813" cy="1828193"/>
          </a:xfrm>
        </p:spPr>
        <p:txBody>
          <a:bodyPr/>
          <a:lstStyle/>
          <a:p>
            <a:r>
              <a:rPr lang="en-US" sz="1800" dirty="0" smtClean="0"/>
              <a:t>All Microsoft products which are some how related to workflow or include workflow related tasks will be build upon Windows Workflow Foundation.</a:t>
            </a:r>
          </a:p>
          <a:p>
            <a:r>
              <a:rPr lang="en-US" sz="1800" dirty="0" smtClean="0"/>
              <a:t>Microsoft Office 2007 and Office SharePoint Server 2007 provide document centric workflows and workflow designers which are implemented with </a:t>
            </a:r>
            <a:r>
              <a:rPr lang="en-US" sz="1600" dirty="0" smtClean="0"/>
              <a:t>Windows Workflow Foundation.</a:t>
            </a:r>
          </a:p>
          <a:p>
            <a:r>
              <a:rPr lang="en-US" sz="1800" dirty="0" smtClean="0"/>
              <a:t>The next version of Microsoft BizTalk server will be based on Windows Workflow Foundation.</a:t>
            </a:r>
          </a:p>
        </p:txBody>
      </p:sp>
      <p:sp>
        <p:nvSpPr>
          <p:cNvPr id="33796" name="Foliennummernplatzhalter 4"/>
          <p:cNvSpPr>
            <a:spLocks noGrp="1"/>
          </p:cNvSpPr>
          <p:nvPr>
            <p:ph type="sldNum" sz="quarter" idx="4294967295"/>
          </p:nvPr>
        </p:nvSpPr>
        <p:spPr bwMode="auto">
          <a:xfrm>
            <a:off x="8316913" y="6678613"/>
            <a:ext cx="625475" cy="130175"/>
          </a:xfrm>
          <a:prstGeom prst="rect">
            <a:avLst/>
          </a:prstGeom>
          <a:noFill/>
          <a:ln>
            <a:miter lim="800000"/>
            <a:headEnd/>
            <a:tailEnd/>
          </a:ln>
        </p:spPr>
        <p:txBody>
          <a:bodyPr/>
          <a:lstStyle/>
          <a:p>
            <a:pPr algn="ctr"/>
            <a:fld id="{545472D9-76D6-4ABB-9C90-A861095846E8}" type="slidenum">
              <a:rPr lang="de-DE"/>
              <a:pPr algn="ctr"/>
              <a:t>42</a:t>
            </a:fld>
            <a:r>
              <a:rPr lang="de-DE"/>
              <a:t> </a:t>
            </a:r>
          </a:p>
        </p:txBody>
      </p:sp>
      <p:grpSp>
        <p:nvGrpSpPr>
          <p:cNvPr id="2" name="Gruppieren 8"/>
          <p:cNvGrpSpPr>
            <a:grpSpLocks/>
          </p:cNvGrpSpPr>
          <p:nvPr/>
        </p:nvGrpSpPr>
        <p:grpSpPr bwMode="auto">
          <a:xfrm>
            <a:off x="1981200" y="3276600"/>
            <a:ext cx="4895850" cy="3032125"/>
            <a:chOff x="285720" y="3429000"/>
            <a:chExt cx="5294258" cy="2778619"/>
          </a:xfrm>
        </p:grpSpPr>
        <p:pic>
          <p:nvPicPr>
            <p:cNvPr id="33798" name="Picture 12"/>
            <p:cNvPicPr>
              <a:picLocks noChangeAspect="1" noChangeArrowheads="1"/>
            </p:cNvPicPr>
            <p:nvPr/>
          </p:nvPicPr>
          <p:blipFill>
            <a:blip r:embed="rId2" cstate="print"/>
            <a:srcRect/>
            <a:stretch>
              <a:fillRect/>
            </a:stretch>
          </p:blipFill>
          <p:spPr bwMode="auto">
            <a:xfrm>
              <a:off x="285720" y="3786190"/>
              <a:ext cx="5294258" cy="2421429"/>
            </a:xfrm>
            <a:prstGeom prst="rect">
              <a:avLst/>
            </a:prstGeom>
            <a:noFill/>
            <a:ln w="9525">
              <a:noFill/>
              <a:miter lim="800000"/>
              <a:headEnd/>
              <a:tailEnd/>
            </a:ln>
          </p:spPr>
        </p:pic>
        <p:sp>
          <p:nvSpPr>
            <p:cNvPr id="33799" name="Rechteck 7"/>
            <p:cNvSpPr>
              <a:spLocks noChangeArrowheads="1"/>
            </p:cNvSpPr>
            <p:nvPr/>
          </p:nvSpPr>
          <p:spPr bwMode="auto">
            <a:xfrm>
              <a:off x="285720" y="3429000"/>
              <a:ext cx="5215290" cy="366658"/>
            </a:xfrm>
            <a:prstGeom prst="rect">
              <a:avLst/>
            </a:prstGeom>
            <a:noFill/>
            <a:ln w="9525">
              <a:noFill/>
              <a:miter lim="800000"/>
              <a:headEnd/>
              <a:tailEnd/>
            </a:ln>
          </p:spPr>
          <p:txBody>
            <a:bodyPr>
              <a:spAutoFit/>
            </a:bodyPr>
            <a:lstStyle/>
            <a:p>
              <a:pPr algn="ctr"/>
              <a:r>
                <a:rPr lang="de-DE" sz="2000" dirty="0">
                  <a:solidFill>
                    <a:schemeClr val="accent3">
                      <a:lumMod val="10000"/>
                    </a:schemeClr>
                  </a:solidFill>
                  <a:latin typeface="Trebuchet MS" pitchFamily="34" charset="0"/>
                </a:rPr>
                <a:t>(SharePoint Designer)</a:t>
              </a: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0" y="177801"/>
            <a:ext cx="9144000" cy="1661993"/>
          </a:xfrm>
        </p:spPr>
        <p:txBody>
          <a:bodyPr/>
          <a:lstStyle/>
          <a:p>
            <a:pPr algn="ctr"/>
            <a:r>
              <a:rPr sz="4000" smtClean="0"/>
              <a:t>Microsoft BizTalk Server</a:t>
            </a:r>
            <a:br>
              <a:rPr sz="4000" smtClean="0"/>
            </a:br>
            <a:r>
              <a:rPr sz="4000" smtClean="0"/>
              <a:t>(Message and integration broker)</a:t>
            </a:r>
            <a:br>
              <a:rPr sz="4000" smtClean="0"/>
            </a:br>
            <a:endParaRPr sz="4000"/>
          </a:p>
        </p:txBody>
      </p:sp>
      <p:grpSp>
        <p:nvGrpSpPr>
          <p:cNvPr id="2" name="Group 48"/>
          <p:cNvGrpSpPr>
            <a:grpSpLocks/>
          </p:cNvGrpSpPr>
          <p:nvPr/>
        </p:nvGrpSpPr>
        <p:grpSpPr bwMode="auto">
          <a:xfrm>
            <a:off x="169863" y="1488350"/>
            <a:ext cx="8726487" cy="5135562"/>
            <a:chOff x="142" y="865"/>
            <a:chExt cx="5497" cy="3235"/>
          </a:xfrm>
        </p:grpSpPr>
        <p:sp>
          <p:nvSpPr>
            <p:cNvPr id="818179" name="AutoShape 3"/>
            <p:cNvSpPr>
              <a:spLocks noChangeArrowheads="1"/>
            </p:cNvSpPr>
            <p:nvPr/>
          </p:nvSpPr>
          <p:spPr bwMode="auto">
            <a:xfrm>
              <a:off x="3351" y="2496"/>
              <a:ext cx="480" cy="699"/>
            </a:xfrm>
            <a:custGeom>
              <a:avLst/>
              <a:gdLst>
                <a:gd name="G0" fmla="+- 16155 0 0"/>
                <a:gd name="G1" fmla="+- 3635 0 0"/>
                <a:gd name="G2" fmla="+- 12158 0 3635"/>
                <a:gd name="G3" fmla="+- G2 0 3635"/>
                <a:gd name="G4" fmla="*/ G3 32768 32059"/>
                <a:gd name="G5" fmla="*/ G4 1 2"/>
                <a:gd name="G6" fmla="+- 21600 0 16155"/>
                <a:gd name="G7" fmla="*/ G6 3635 6079"/>
                <a:gd name="G8" fmla="+- G7 16155 0"/>
                <a:gd name="T0" fmla="*/ 16155 w 21600"/>
                <a:gd name="T1" fmla="*/ 0 h 21600"/>
                <a:gd name="T2" fmla="*/ 16155 w 21600"/>
                <a:gd name="T3" fmla="*/ 12158 h 21600"/>
                <a:gd name="T4" fmla="*/ 249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155" y="0"/>
                  </a:lnTo>
                  <a:lnTo>
                    <a:pt x="16155" y="3635"/>
                  </a:lnTo>
                  <a:lnTo>
                    <a:pt x="12427" y="3635"/>
                  </a:lnTo>
                  <a:cubicBezTo>
                    <a:pt x="5564" y="3635"/>
                    <a:pt x="0" y="7451"/>
                    <a:pt x="0" y="12158"/>
                  </a:cubicBezTo>
                  <a:lnTo>
                    <a:pt x="0" y="21600"/>
                  </a:lnTo>
                  <a:lnTo>
                    <a:pt x="4996" y="21600"/>
                  </a:lnTo>
                  <a:lnTo>
                    <a:pt x="4996" y="12158"/>
                  </a:lnTo>
                  <a:cubicBezTo>
                    <a:pt x="4996" y="10150"/>
                    <a:pt x="8323" y="8523"/>
                    <a:pt x="12427" y="8523"/>
                  </a:cubicBezTo>
                  <a:lnTo>
                    <a:pt x="16155" y="8523"/>
                  </a:lnTo>
                  <a:lnTo>
                    <a:pt x="16155" y="12158"/>
                  </a:lnTo>
                  <a:close/>
                </a:path>
              </a:pathLst>
            </a:cu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sp>
          <p:nvSpPr>
            <p:cNvPr id="818180" name="AutoShape 4"/>
            <p:cNvSpPr>
              <a:spLocks noChangeArrowheads="1"/>
            </p:cNvSpPr>
            <p:nvPr/>
          </p:nvSpPr>
          <p:spPr bwMode="auto">
            <a:xfrm rot="10679614" flipH="1">
              <a:off x="359" y="2301"/>
              <a:ext cx="360" cy="480"/>
            </a:xfrm>
            <a:custGeom>
              <a:avLst/>
              <a:gdLst>
                <a:gd name="G0" fmla="+- 15985 0 0"/>
                <a:gd name="G1" fmla="+- 2873 0 0"/>
                <a:gd name="G2" fmla="+- 12158 0 2873"/>
                <a:gd name="G3" fmla="+- G2 0 2873"/>
                <a:gd name="G4" fmla="*/ G3 32768 32059"/>
                <a:gd name="G5" fmla="*/ G4 1 2"/>
                <a:gd name="G6" fmla="+- 21600 0 15985"/>
                <a:gd name="G7" fmla="*/ G6 2873 6079"/>
                <a:gd name="G8" fmla="+- G7 15985 0"/>
                <a:gd name="T0" fmla="*/ 15985 w 21600"/>
                <a:gd name="T1" fmla="*/ 0 h 21600"/>
                <a:gd name="T2" fmla="*/ 15985 w 21600"/>
                <a:gd name="T3" fmla="*/ 12158 h 21600"/>
                <a:gd name="T4" fmla="*/ 327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985" y="0"/>
                  </a:lnTo>
                  <a:lnTo>
                    <a:pt x="15985" y="2873"/>
                  </a:lnTo>
                  <a:lnTo>
                    <a:pt x="12427" y="2873"/>
                  </a:lnTo>
                  <a:cubicBezTo>
                    <a:pt x="5564" y="2873"/>
                    <a:pt x="0" y="7030"/>
                    <a:pt x="0" y="12158"/>
                  </a:cubicBezTo>
                  <a:lnTo>
                    <a:pt x="0" y="21600"/>
                  </a:lnTo>
                  <a:lnTo>
                    <a:pt x="6554" y="21600"/>
                  </a:lnTo>
                  <a:lnTo>
                    <a:pt x="6554" y="12158"/>
                  </a:lnTo>
                  <a:cubicBezTo>
                    <a:pt x="6554" y="10571"/>
                    <a:pt x="9183" y="9285"/>
                    <a:pt x="12427" y="9285"/>
                  </a:cubicBezTo>
                  <a:lnTo>
                    <a:pt x="15985" y="9285"/>
                  </a:lnTo>
                  <a:lnTo>
                    <a:pt x="15985" y="12158"/>
                  </a:lnTo>
                  <a:close/>
                </a:path>
              </a:pathLst>
            </a:custGeom>
            <a:solidFill>
              <a:schemeClr val="accent1"/>
            </a:solidFill>
            <a:ln w="9525">
              <a:solidFill>
                <a:schemeClr val="tx1"/>
              </a:solidFill>
              <a:miter lim="800000"/>
              <a:headEnd/>
              <a:tailEnd/>
            </a:ln>
            <a:effectLst/>
          </p:spPr>
          <p:txBody>
            <a:bodyPr wrap="none" anchor="ctr"/>
            <a:lstStyle/>
            <a:p>
              <a:endParaRPr lang="de-DE">
                <a:solidFill>
                  <a:schemeClr val="bg1"/>
                </a:solidFill>
              </a:endParaRPr>
            </a:p>
          </p:txBody>
        </p:sp>
        <p:sp>
          <p:nvSpPr>
            <p:cNvPr id="818181" name="AutoShape 5"/>
            <p:cNvSpPr>
              <a:spLocks noChangeArrowheads="1"/>
            </p:cNvSpPr>
            <p:nvPr/>
          </p:nvSpPr>
          <p:spPr bwMode="auto">
            <a:xfrm rot="5400000">
              <a:off x="888" y="2304"/>
              <a:ext cx="336" cy="624"/>
            </a:xfrm>
            <a:prstGeom prst="can">
              <a:avLst>
                <a:gd name="adj" fmla="val 46429"/>
              </a:avLst>
            </a:prstGeom>
            <a:solidFill>
              <a:schemeClr val="accent2"/>
            </a:solidFill>
            <a:ln w="9525">
              <a:solidFill>
                <a:schemeClr val="tx1"/>
              </a:solidFill>
              <a:round/>
              <a:headEnd/>
              <a:tailEnd/>
            </a:ln>
            <a:effectLst/>
          </p:spPr>
          <p:txBody>
            <a:bodyPr rot="10800000" vert="eaVert" wrap="none" anchor="ctr"/>
            <a:lstStyle/>
            <a:p>
              <a:pPr algn="ctr" eaLnBrk="0" hangingPunct="0"/>
              <a:r>
                <a:rPr lang="en-US" sz="1200" b="1">
                  <a:solidFill>
                    <a:schemeClr val="bg1"/>
                  </a:solidFill>
                  <a:effectLst>
                    <a:outerShdw blurRad="38100" dist="38100" dir="2700000" algn="tl">
                      <a:srgbClr val="000000"/>
                    </a:outerShdw>
                  </a:effectLst>
                </a:rPr>
                <a:t>Decrypt</a:t>
              </a:r>
            </a:p>
          </p:txBody>
        </p:sp>
        <p:sp>
          <p:nvSpPr>
            <p:cNvPr id="818182" name="AutoShape 6"/>
            <p:cNvSpPr>
              <a:spLocks noChangeArrowheads="1"/>
            </p:cNvSpPr>
            <p:nvPr/>
          </p:nvSpPr>
          <p:spPr bwMode="auto">
            <a:xfrm rot="5400000">
              <a:off x="1416" y="2304"/>
              <a:ext cx="336" cy="624"/>
            </a:xfrm>
            <a:prstGeom prst="can">
              <a:avLst>
                <a:gd name="adj" fmla="val 46429"/>
              </a:avLst>
            </a:prstGeom>
            <a:solidFill>
              <a:schemeClr val="accent2"/>
            </a:solidFill>
            <a:ln w="9525">
              <a:solidFill>
                <a:schemeClr val="tx1"/>
              </a:solidFill>
              <a:round/>
              <a:headEnd/>
              <a:tailEnd/>
            </a:ln>
            <a:effectLst/>
          </p:spPr>
          <p:txBody>
            <a:bodyPr rot="10800000" vert="eaVert" wrap="none" anchor="ctr"/>
            <a:lstStyle/>
            <a:p>
              <a:pPr algn="ctr" eaLnBrk="0" hangingPunct="0"/>
              <a:r>
                <a:rPr lang="en-US" sz="1200" b="1">
                  <a:solidFill>
                    <a:schemeClr val="bg1"/>
                  </a:solidFill>
                  <a:effectLst>
                    <a:outerShdw blurRad="38100" dist="38100" dir="2700000" algn="tl">
                      <a:srgbClr val="000000"/>
                    </a:outerShdw>
                  </a:effectLst>
                </a:rPr>
                <a:t>Parse</a:t>
              </a:r>
            </a:p>
          </p:txBody>
        </p:sp>
        <p:sp>
          <p:nvSpPr>
            <p:cNvPr id="818183" name="AutoShape 7"/>
            <p:cNvSpPr>
              <a:spLocks noChangeArrowheads="1"/>
            </p:cNvSpPr>
            <p:nvPr/>
          </p:nvSpPr>
          <p:spPr bwMode="auto">
            <a:xfrm rot="5400000">
              <a:off x="1944" y="2304"/>
              <a:ext cx="336" cy="624"/>
            </a:xfrm>
            <a:prstGeom prst="can">
              <a:avLst>
                <a:gd name="adj" fmla="val 46429"/>
              </a:avLst>
            </a:prstGeom>
            <a:solidFill>
              <a:schemeClr val="accent2"/>
            </a:solidFill>
            <a:ln w="9525">
              <a:solidFill>
                <a:schemeClr val="tx1"/>
              </a:solidFill>
              <a:round/>
              <a:headEnd/>
              <a:tailEnd/>
            </a:ln>
            <a:effectLst/>
          </p:spPr>
          <p:txBody>
            <a:bodyPr rot="10800000" vert="eaVert" wrap="none" anchor="ctr"/>
            <a:lstStyle/>
            <a:p>
              <a:pPr algn="ctr" eaLnBrk="0" hangingPunct="0"/>
              <a:r>
                <a:rPr lang="en-US" sz="1200" b="1">
                  <a:solidFill>
                    <a:schemeClr val="bg1"/>
                  </a:solidFill>
                  <a:effectLst>
                    <a:outerShdw blurRad="38100" dist="38100" dir="2700000" algn="tl">
                      <a:srgbClr val="000000"/>
                    </a:outerShdw>
                  </a:effectLst>
                </a:rPr>
                <a:t>Resolve</a:t>
              </a:r>
            </a:p>
            <a:p>
              <a:pPr algn="ctr" eaLnBrk="0" hangingPunct="0"/>
              <a:r>
                <a:rPr lang="en-US" sz="1200" b="1">
                  <a:solidFill>
                    <a:schemeClr val="bg1"/>
                  </a:solidFill>
                  <a:effectLst>
                    <a:outerShdw blurRad="38100" dist="38100" dir="2700000" algn="tl">
                      <a:srgbClr val="000000"/>
                    </a:outerShdw>
                  </a:effectLst>
                </a:rPr>
                <a:t>Party</a:t>
              </a:r>
            </a:p>
          </p:txBody>
        </p:sp>
        <p:sp>
          <p:nvSpPr>
            <p:cNvPr id="818184" name="AutoShape 8"/>
            <p:cNvSpPr>
              <a:spLocks noChangeArrowheads="1"/>
            </p:cNvSpPr>
            <p:nvPr/>
          </p:nvSpPr>
          <p:spPr bwMode="auto">
            <a:xfrm rot="5400000">
              <a:off x="1368" y="1728"/>
              <a:ext cx="432" cy="1776"/>
            </a:xfrm>
            <a:prstGeom prst="can">
              <a:avLst>
                <a:gd name="adj" fmla="val 52074"/>
              </a:avLst>
            </a:prstGeom>
            <a:solidFill>
              <a:schemeClr val="accent2">
                <a:alpha val="10001"/>
              </a:schemeClr>
            </a:solidFill>
            <a:ln w="9525">
              <a:solidFill>
                <a:schemeClr val="bg1"/>
              </a:solidFill>
              <a:round/>
              <a:headEnd/>
              <a:tailEnd/>
            </a:ln>
            <a:effectLst/>
          </p:spPr>
          <p:txBody>
            <a:bodyPr rot="10800000" vert="eaVert" wrap="none" anchor="ctr"/>
            <a:lstStyle/>
            <a:p>
              <a:pPr algn="ctr" eaLnBrk="0" hangingPunct="0"/>
              <a:endParaRPr lang="de-DE" sz="1200" b="1" dirty="0"/>
            </a:p>
          </p:txBody>
        </p:sp>
        <p:sp>
          <p:nvSpPr>
            <p:cNvPr id="818185" name="AutoShape 9"/>
            <p:cNvSpPr>
              <a:spLocks noChangeArrowheads="1"/>
            </p:cNvSpPr>
            <p:nvPr/>
          </p:nvSpPr>
          <p:spPr bwMode="auto">
            <a:xfrm>
              <a:off x="2442" y="3339"/>
              <a:ext cx="1296" cy="659"/>
            </a:xfrm>
            <a:prstGeom prst="can">
              <a:avLst>
                <a:gd name="adj" fmla="val 25000"/>
              </a:avLst>
            </a:prstGeom>
            <a:solidFill>
              <a:schemeClr val="accent2">
                <a:lumMod val="75000"/>
              </a:schemeClr>
            </a:solidFill>
            <a:ln w="9525">
              <a:solidFill>
                <a:schemeClr val="accent2"/>
              </a:solidFill>
              <a:round/>
              <a:headEnd/>
              <a:tailEnd/>
            </a:ln>
            <a:effectLst/>
          </p:spPr>
          <p:txBody>
            <a:bodyPr wrap="none" anchor="ctr"/>
            <a:lstStyle/>
            <a:p>
              <a:pPr algn="ctr" eaLnBrk="0" hangingPunct="0"/>
              <a:r>
                <a:rPr lang="en-US" dirty="0" err="1"/>
                <a:t>MessageBox</a:t>
              </a:r>
              <a:r>
                <a:rPr lang="en-US" dirty="0"/>
                <a:t/>
              </a:r>
              <a:br>
                <a:rPr lang="en-US" dirty="0"/>
              </a:br>
              <a:r>
                <a:rPr lang="en-US" dirty="0"/>
                <a:t>Database</a:t>
              </a:r>
            </a:p>
          </p:txBody>
        </p:sp>
        <p:sp>
          <p:nvSpPr>
            <p:cNvPr id="818186" name="AutoShape 10"/>
            <p:cNvSpPr>
              <a:spLocks noChangeArrowheads="1"/>
            </p:cNvSpPr>
            <p:nvPr/>
          </p:nvSpPr>
          <p:spPr bwMode="auto">
            <a:xfrm rot="5400000">
              <a:off x="3999" y="2304"/>
              <a:ext cx="336" cy="624"/>
            </a:xfrm>
            <a:prstGeom prst="can">
              <a:avLst>
                <a:gd name="adj" fmla="val 46429"/>
              </a:avLst>
            </a:prstGeom>
            <a:solidFill>
              <a:schemeClr val="accent2"/>
            </a:solidFill>
            <a:ln w="9525">
              <a:solidFill>
                <a:schemeClr val="tx1"/>
              </a:solidFill>
              <a:round/>
              <a:headEnd/>
              <a:tailEnd/>
            </a:ln>
            <a:effectLst/>
          </p:spPr>
          <p:txBody>
            <a:bodyPr rot="10800000" vert="eaVert" wrap="none" anchor="ctr"/>
            <a:lstStyle/>
            <a:p>
              <a:pPr algn="ctr" eaLnBrk="0" hangingPunct="0"/>
              <a:r>
                <a:rPr lang="en-US" sz="1200" b="1">
                  <a:solidFill>
                    <a:schemeClr val="bg1"/>
                  </a:solidFill>
                  <a:effectLst>
                    <a:outerShdw blurRad="38100" dist="38100" dir="2700000" algn="tl">
                      <a:srgbClr val="000000"/>
                    </a:outerShdw>
                  </a:effectLst>
                </a:rPr>
                <a:t>Serialize</a:t>
              </a:r>
            </a:p>
          </p:txBody>
        </p:sp>
        <p:sp>
          <p:nvSpPr>
            <p:cNvPr id="818187" name="AutoShape 11"/>
            <p:cNvSpPr>
              <a:spLocks noChangeArrowheads="1"/>
            </p:cNvSpPr>
            <p:nvPr/>
          </p:nvSpPr>
          <p:spPr bwMode="auto">
            <a:xfrm rot="5400000">
              <a:off x="4527" y="2304"/>
              <a:ext cx="336" cy="624"/>
            </a:xfrm>
            <a:prstGeom prst="can">
              <a:avLst>
                <a:gd name="adj" fmla="val 46429"/>
              </a:avLst>
            </a:prstGeom>
            <a:solidFill>
              <a:schemeClr val="accent2"/>
            </a:solidFill>
            <a:ln w="9525">
              <a:solidFill>
                <a:schemeClr val="tx1"/>
              </a:solidFill>
              <a:round/>
              <a:headEnd/>
              <a:tailEnd/>
            </a:ln>
            <a:effectLst/>
          </p:spPr>
          <p:txBody>
            <a:bodyPr rot="10800000" vert="eaVert" wrap="none" anchor="ctr"/>
            <a:lstStyle/>
            <a:p>
              <a:pPr algn="ctr" eaLnBrk="0" hangingPunct="0"/>
              <a:r>
                <a:rPr lang="en-US" sz="1200" b="1">
                  <a:solidFill>
                    <a:schemeClr val="bg1"/>
                  </a:solidFill>
                  <a:effectLst>
                    <a:outerShdw blurRad="38100" dist="38100" dir="2700000" algn="tl">
                      <a:srgbClr val="000000"/>
                    </a:outerShdw>
                  </a:effectLst>
                </a:rPr>
                <a:t>Sign</a:t>
              </a:r>
            </a:p>
            <a:p>
              <a:pPr algn="ctr" eaLnBrk="0" hangingPunct="0"/>
              <a:r>
                <a:rPr lang="en-US" sz="1200" b="1">
                  <a:solidFill>
                    <a:schemeClr val="bg1"/>
                  </a:solidFill>
                  <a:effectLst>
                    <a:outerShdw blurRad="38100" dist="38100" dir="2700000" algn="tl">
                      <a:srgbClr val="000000"/>
                    </a:outerShdw>
                  </a:effectLst>
                </a:rPr>
                <a:t>Encrypt</a:t>
              </a:r>
            </a:p>
          </p:txBody>
        </p:sp>
        <p:sp>
          <p:nvSpPr>
            <p:cNvPr id="818188" name="AutoShape 12"/>
            <p:cNvSpPr>
              <a:spLocks noChangeArrowheads="1"/>
            </p:cNvSpPr>
            <p:nvPr/>
          </p:nvSpPr>
          <p:spPr bwMode="auto">
            <a:xfrm rot="5400000">
              <a:off x="4215" y="1992"/>
              <a:ext cx="432" cy="1248"/>
            </a:xfrm>
            <a:prstGeom prst="can">
              <a:avLst>
                <a:gd name="adj" fmla="val 58099"/>
              </a:avLst>
            </a:prstGeom>
            <a:solidFill>
              <a:schemeClr val="accent2">
                <a:alpha val="10001"/>
              </a:schemeClr>
            </a:solidFill>
            <a:ln w="9525">
              <a:solidFill>
                <a:schemeClr val="bg1"/>
              </a:solidFill>
              <a:round/>
              <a:headEnd/>
              <a:tailEnd/>
            </a:ln>
            <a:effectLst/>
          </p:spPr>
          <p:txBody>
            <a:bodyPr rot="10800000" vert="eaVert" wrap="none" anchor="ctr"/>
            <a:lstStyle/>
            <a:p>
              <a:pPr algn="ctr" eaLnBrk="0" hangingPunct="0"/>
              <a:endParaRPr lang="de-DE" sz="1200" dirty="0">
                <a:solidFill>
                  <a:schemeClr val="bg1"/>
                </a:solidFill>
              </a:endParaRPr>
            </a:p>
          </p:txBody>
        </p:sp>
        <p:sp>
          <p:nvSpPr>
            <p:cNvPr id="818189" name="AutoShape 13"/>
            <p:cNvSpPr>
              <a:spLocks noChangeArrowheads="1"/>
            </p:cNvSpPr>
            <p:nvPr/>
          </p:nvSpPr>
          <p:spPr bwMode="auto">
            <a:xfrm rot="5400000">
              <a:off x="2293" y="2627"/>
              <a:ext cx="645" cy="480"/>
            </a:xfrm>
            <a:custGeom>
              <a:avLst/>
              <a:gdLst>
                <a:gd name="G0" fmla="+- 15345 0 0"/>
                <a:gd name="G1" fmla="+- 2970 0 0"/>
                <a:gd name="G2" fmla="+- 12158 0 2970"/>
                <a:gd name="G3" fmla="+- G2 0 2970"/>
                <a:gd name="G4" fmla="*/ G3 32768 32059"/>
                <a:gd name="G5" fmla="*/ G4 1 2"/>
                <a:gd name="G6" fmla="+- 21600 0 15345"/>
                <a:gd name="G7" fmla="*/ G6 2970 6079"/>
                <a:gd name="G8" fmla="+- G7 15345 0"/>
                <a:gd name="T0" fmla="*/ 15345 w 21600"/>
                <a:gd name="T1" fmla="*/ 0 h 21600"/>
                <a:gd name="T2" fmla="*/ 15345 w 21600"/>
                <a:gd name="T3" fmla="*/ 12158 h 21600"/>
                <a:gd name="T4" fmla="*/ 317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345" y="0"/>
                  </a:lnTo>
                  <a:lnTo>
                    <a:pt x="15345" y="2970"/>
                  </a:lnTo>
                  <a:lnTo>
                    <a:pt x="12427" y="2970"/>
                  </a:lnTo>
                  <a:cubicBezTo>
                    <a:pt x="5564" y="2970"/>
                    <a:pt x="0" y="7084"/>
                    <a:pt x="0" y="12158"/>
                  </a:cubicBezTo>
                  <a:lnTo>
                    <a:pt x="0" y="21600"/>
                  </a:lnTo>
                  <a:lnTo>
                    <a:pt x="6356" y="21600"/>
                  </a:lnTo>
                  <a:lnTo>
                    <a:pt x="6356" y="12158"/>
                  </a:lnTo>
                  <a:cubicBezTo>
                    <a:pt x="6356" y="10518"/>
                    <a:pt x="9074" y="9188"/>
                    <a:pt x="12427" y="9188"/>
                  </a:cubicBezTo>
                  <a:lnTo>
                    <a:pt x="15345" y="9188"/>
                  </a:lnTo>
                  <a:lnTo>
                    <a:pt x="15345" y="12158"/>
                  </a:lnTo>
                  <a:close/>
                </a:path>
              </a:pathLst>
            </a:cu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sp>
          <p:nvSpPr>
            <p:cNvPr id="818190" name="AutoShape 14"/>
            <p:cNvSpPr>
              <a:spLocks noChangeArrowheads="1"/>
            </p:cNvSpPr>
            <p:nvPr/>
          </p:nvSpPr>
          <p:spPr bwMode="auto">
            <a:xfrm>
              <a:off x="195" y="1920"/>
              <a:ext cx="816" cy="336"/>
            </a:xfrm>
            <a:prstGeom prst="cube">
              <a:avLst>
                <a:gd name="adj" fmla="val 25000"/>
              </a:avLst>
            </a:prstGeom>
            <a:solidFill>
              <a:schemeClr val="accent2"/>
            </a:solidFill>
            <a:ln w="9525">
              <a:solidFill>
                <a:schemeClr val="accent2"/>
              </a:solidFill>
              <a:miter lim="800000"/>
              <a:headEnd/>
              <a:tailEnd/>
            </a:ln>
            <a:effectLst/>
          </p:spPr>
          <p:txBody>
            <a:bodyPr wrap="none" anchor="ctr"/>
            <a:lstStyle/>
            <a:p>
              <a:pPr algn="ctr" eaLnBrk="0" hangingPunct="0"/>
              <a:r>
                <a:rPr lang="en-US" sz="1400" dirty="0">
                  <a:solidFill>
                    <a:schemeClr val="bg1"/>
                  </a:solidFill>
                </a:rPr>
                <a:t>Receive</a:t>
              </a:r>
            </a:p>
            <a:p>
              <a:pPr algn="ctr" eaLnBrk="0" hangingPunct="0"/>
              <a:r>
                <a:rPr lang="en-US" sz="1400" dirty="0">
                  <a:solidFill>
                    <a:schemeClr val="bg1"/>
                  </a:solidFill>
                </a:rPr>
                <a:t>Adapter</a:t>
              </a:r>
            </a:p>
          </p:txBody>
        </p:sp>
        <p:pic>
          <p:nvPicPr>
            <p:cNvPr id="818191" name="Picture 15"/>
            <p:cNvPicPr>
              <a:picLocks noChangeAspect="1" noChangeArrowheads="1"/>
            </p:cNvPicPr>
            <p:nvPr/>
          </p:nvPicPr>
          <p:blipFill>
            <a:blip r:embed="rId4" cstate="print"/>
            <a:srcRect/>
            <a:stretch>
              <a:fillRect/>
            </a:stretch>
          </p:blipFill>
          <p:spPr bwMode="auto">
            <a:xfrm>
              <a:off x="2688" y="1296"/>
              <a:ext cx="809" cy="1008"/>
            </a:xfrm>
            <a:prstGeom prst="rect">
              <a:avLst/>
            </a:prstGeom>
            <a:solidFill>
              <a:schemeClr val="accent1"/>
            </a:solidFill>
            <a:ln w="9525">
              <a:noFill/>
              <a:miter lim="800000"/>
              <a:headEnd/>
              <a:tailEnd/>
            </a:ln>
            <a:effectLst>
              <a:outerShdw dist="35921" dir="2700000" algn="ctr" rotWithShape="0">
                <a:schemeClr val="bg2"/>
              </a:outerShdw>
            </a:effectLst>
          </p:spPr>
        </p:pic>
        <p:sp>
          <p:nvSpPr>
            <p:cNvPr id="818192" name="AutoShape 16"/>
            <p:cNvSpPr>
              <a:spLocks noChangeArrowheads="1"/>
            </p:cNvSpPr>
            <p:nvPr/>
          </p:nvSpPr>
          <p:spPr bwMode="auto">
            <a:xfrm>
              <a:off x="4755" y="1920"/>
              <a:ext cx="816" cy="336"/>
            </a:xfrm>
            <a:prstGeom prst="cube">
              <a:avLst>
                <a:gd name="adj" fmla="val 25000"/>
              </a:avLst>
            </a:prstGeom>
            <a:solidFill>
              <a:schemeClr val="accent2"/>
            </a:solidFill>
            <a:ln w="9525">
              <a:solidFill>
                <a:schemeClr val="accent2"/>
              </a:solidFill>
              <a:miter lim="800000"/>
              <a:headEnd/>
              <a:tailEnd/>
            </a:ln>
            <a:effectLst/>
          </p:spPr>
          <p:txBody>
            <a:bodyPr wrap="none" anchor="ctr"/>
            <a:lstStyle/>
            <a:p>
              <a:pPr algn="ctr" eaLnBrk="0" hangingPunct="0"/>
              <a:r>
                <a:rPr lang="en-US" sz="1400" dirty="0">
                  <a:solidFill>
                    <a:schemeClr val="bg1"/>
                  </a:solidFill>
                </a:rPr>
                <a:t>Send</a:t>
              </a:r>
              <a:br>
                <a:rPr lang="en-US" sz="1400" dirty="0">
                  <a:solidFill>
                    <a:schemeClr val="bg1"/>
                  </a:solidFill>
                </a:rPr>
              </a:br>
              <a:r>
                <a:rPr lang="en-US" sz="1400" dirty="0">
                  <a:solidFill>
                    <a:schemeClr val="bg1"/>
                  </a:solidFill>
                </a:rPr>
                <a:t>Adapter</a:t>
              </a:r>
            </a:p>
          </p:txBody>
        </p:sp>
        <p:sp>
          <p:nvSpPr>
            <p:cNvPr id="818193" name="AutoShape 17"/>
            <p:cNvSpPr>
              <a:spLocks noChangeArrowheads="1"/>
            </p:cNvSpPr>
            <p:nvPr/>
          </p:nvSpPr>
          <p:spPr bwMode="auto">
            <a:xfrm rot="5445540" flipH="1">
              <a:off x="5019" y="2268"/>
              <a:ext cx="360" cy="480"/>
            </a:xfrm>
            <a:custGeom>
              <a:avLst/>
              <a:gdLst>
                <a:gd name="G0" fmla="+- 15985 0 0"/>
                <a:gd name="G1" fmla="+- 2873 0 0"/>
                <a:gd name="G2" fmla="+- 12158 0 2873"/>
                <a:gd name="G3" fmla="+- G2 0 2873"/>
                <a:gd name="G4" fmla="*/ G3 32768 32059"/>
                <a:gd name="G5" fmla="*/ G4 1 2"/>
                <a:gd name="G6" fmla="+- 21600 0 15985"/>
                <a:gd name="G7" fmla="*/ G6 2873 6079"/>
                <a:gd name="G8" fmla="+- G7 15985 0"/>
                <a:gd name="T0" fmla="*/ 15985 w 21600"/>
                <a:gd name="T1" fmla="*/ 0 h 21600"/>
                <a:gd name="T2" fmla="*/ 15985 w 21600"/>
                <a:gd name="T3" fmla="*/ 12158 h 21600"/>
                <a:gd name="T4" fmla="*/ 327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985" y="0"/>
                  </a:lnTo>
                  <a:lnTo>
                    <a:pt x="15985" y="2873"/>
                  </a:lnTo>
                  <a:lnTo>
                    <a:pt x="12427" y="2873"/>
                  </a:lnTo>
                  <a:cubicBezTo>
                    <a:pt x="5564" y="2873"/>
                    <a:pt x="0" y="7030"/>
                    <a:pt x="0" y="12158"/>
                  </a:cubicBezTo>
                  <a:lnTo>
                    <a:pt x="0" y="21600"/>
                  </a:lnTo>
                  <a:lnTo>
                    <a:pt x="6554" y="21600"/>
                  </a:lnTo>
                  <a:lnTo>
                    <a:pt x="6554" y="12158"/>
                  </a:lnTo>
                  <a:cubicBezTo>
                    <a:pt x="6554" y="10571"/>
                    <a:pt x="9183" y="9285"/>
                    <a:pt x="12427" y="9285"/>
                  </a:cubicBezTo>
                  <a:lnTo>
                    <a:pt x="15985" y="9285"/>
                  </a:lnTo>
                  <a:lnTo>
                    <a:pt x="15985" y="12158"/>
                  </a:lnTo>
                  <a:close/>
                </a:path>
              </a:pathLst>
            </a:cu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sp>
          <p:nvSpPr>
            <p:cNvPr id="818194" name="AutoShape 18"/>
            <p:cNvSpPr>
              <a:spLocks noChangeArrowheads="1"/>
            </p:cNvSpPr>
            <p:nvPr/>
          </p:nvSpPr>
          <p:spPr bwMode="auto">
            <a:xfrm>
              <a:off x="2880" y="2352"/>
              <a:ext cx="192" cy="860"/>
            </a:xfrm>
            <a:prstGeom prst="upArrow">
              <a:avLst>
                <a:gd name="adj1" fmla="val 50000"/>
                <a:gd name="adj2" fmla="val 111979"/>
              </a:avLst>
            </a:pr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sp>
          <p:nvSpPr>
            <p:cNvPr id="818195" name="AutoShape 19"/>
            <p:cNvSpPr>
              <a:spLocks noChangeArrowheads="1"/>
            </p:cNvSpPr>
            <p:nvPr/>
          </p:nvSpPr>
          <p:spPr bwMode="auto">
            <a:xfrm flipV="1">
              <a:off x="3120" y="2352"/>
              <a:ext cx="192" cy="860"/>
            </a:xfrm>
            <a:prstGeom prst="upArrow">
              <a:avLst>
                <a:gd name="adj1" fmla="val 50000"/>
                <a:gd name="adj2" fmla="val 111979"/>
              </a:avLst>
            </a:pr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sp>
          <p:nvSpPr>
            <p:cNvPr id="818196" name="Text Box 20"/>
            <p:cNvSpPr txBox="1">
              <a:spLocks noChangeArrowheads="1"/>
            </p:cNvSpPr>
            <p:nvPr/>
          </p:nvSpPr>
          <p:spPr bwMode="auto">
            <a:xfrm>
              <a:off x="1018" y="2799"/>
              <a:ext cx="1188" cy="231"/>
            </a:xfrm>
            <a:prstGeom prst="rect">
              <a:avLst/>
            </a:prstGeom>
            <a:noFill/>
            <a:ln w="9525" algn="ctr">
              <a:noFill/>
              <a:miter lim="800000"/>
              <a:headEnd/>
              <a:tailEnd/>
            </a:ln>
            <a:effectLst/>
          </p:spPr>
          <p:txBody>
            <a:bodyPr wrap="none">
              <a:spAutoFit/>
            </a:bodyPr>
            <a:lstStyle/>
            <a:p>
              <a:r>
                <a:rPr lang="en-US">
                  <a:solidFill>
                    <a:schemeClr val="bg1"/>
                  </a:solidFill>
                </a:rPr>
                <a:t>Receive Pipeline</a:t>
              </a:r>
            </a:p>
          </p:txBody>
        </p:sp>
        <p:sp>
          <p:nvSpPr>
            <p:cNvPr id="818197" name="Text Box 21"/>
            <p:cNvSpPr txBox="1">
              <a:spLocks noChangeArrowheads="1"/>
            </p:cNvSpPr>
            <p:nvPr/>
          </p:nvSpPr>
          <p:spPr bwMode="auto">
            <a:xfrm>
              <a:off x="3937" y="2800"/>
              <a:ext cx="1004" cy="231"/>
            </a:xfrm>
            <a:prstGeom prst="rect">
              <a:avLst/>
            </a:prstGeom>
            <a:noFill/>
            <a:ln w="9525" algn="ctr">
              <a:noFill/>
              <a:miter lim="800000"/>
              <a:headEnd/>
              <a:tailEnd/>
            </a:ln>
            <a:effectLst/>
          </p:spPr>
          <p:txBody>
            <a:bodyPr wrap="none">
              <a:spAutoFit/>
            </a:bodyPr>
            <a:lstStyle/>
            <a:p>
              <a:r>
                <a:rPr lang="en-US">
                  <a:solidFill>
                    <a:schemeClr val="bg1"/>
                  </a:solidFill>
                </a:rPr>
                <a:t>Send Pipeline</a:t>
              </a:r>
            </a:p>
          </p:txBody>
        </p:sp>
        <p:sp>
          <p:nvSpPr>
            <p:cNvPr id="818198" name="Text Box 22"/>
            <p:cNvSpPr txBox="1">
              <a:spLocks noChangeArrowheads="1"/>
            </p:cNvSpPr>
            <p:nvPr/>
          </p:nvSpPr>
          <p:spPr bwMode="auto">
            <a:xfrm>
              <a:off x="2627" y="865"/>
              <a:ext cx="980" cy="404"/>
            </a:xfrm>
            <a:prstGeom prst="rect">
              <a:avLst/>
            </a:prstGeom>
            <a:noFill/>
            <a:ln w="9525" algn="ctr">
              <a:noFill/>
              <a:miter lim="800000"/>
              <a:headEnd/>
              <a:tailEnd/>
            </a:ln>
            <a:effectLst/>
          </p:spPr>
          <p:txBody>
            <a:bodyPr wrap="none">
              <a:spAutoFit/>
            </a:bodyPr>
            <a:lstStyle/>
            <a:p>
              <a:pPr algn="ctr"/>
              <a:r>
                <a:rPr lang="en-US" dirty="0">
                  <a:solidFill>
                    <a:schemeClr val="bg1"/>
                  </a:solidFill>
                </a:rPr>
                <a:t>Orchestration</a:t>
              </a:r>
            </a:p>
            <a:p>
              <a:pPr algn="ctr"/>
              <a:r>
                <a:rPr lang="en-US" dirty="0">
                  <a:solidFill>
                    <a:schemeClr val="bg1"/>
                  </a:solidFill>
                </a:rPr>
                <a:t>Rule engine</a:t>
              </a:r>
            </a:p>
          </p:txBody>
        </p:sp>
        <p:sp>
          <p:nvSpPr>
            <p:cNvPr id="818200" name="Text Box 24"/>
            <p:cNvSpPr txBox="1">
              <a:spLocks noChangeArrowheads="1"/>
            </p:cNvSpPr>
            <p:nvPr/>
          </p:nvSpPr>
          <p:spPr bwMode="auto">
            <a:xfrm>
              <a:off x="805" y="1609"/>
              <a:ext cx="1220" cy="231"/>
            </a:xfrm>
            <a:prstGeom prst="rect">
              <a:avLst/>
            </a:prstGeom>
            <a:noFill/>
            <a:ln w="9525" algn="ctr">
              <a:noFill/>
              <a:miter lim="800000"/>
              <a:headEnd/>
              <a:tailEnd/>
            </a:ln>
            <a:effectLst/>
          </p:spPr>
          <p:txBody>
            <a:bodyPr wrap="none">
              <a:spAutoFit/>
            </a:bodyPr>
            <a:lstStyle/>
            <a:p>
              <a:r>
                <a:rPr lang="en-US">
                  <a:solidFill>
                    <a:schemeClr val="bg1"/>
                  </a:solidFill>
                </a:rPr>
                <a:t>Receive Location</a:t>
              </a:r>
            </a:p>
          </p:txBody>
        </p:sp>
        <p:sp>
          <p:nvSpPr>
            <p:cNvPr id="818201" name="Text Box 25"/>
            <p:cNvSpPr txBox="1">
              <a:spLocks noChangeArrowheads="1"/>
            </p:cNvSpPr>
            <p:nvPr/>
          </p:nvSpPr>
          <p:spPr bwMode="auto">
            <a:xfrm>
              <a:off x="4150" y="1593"/>
              <a:ext cx="756" cy="231"/>
            </a:xfrm>
            <a:prstGeom prst="rect">
              <a:avLst/>
            </a:prstGeom>
            <a:noFill/>
            <a:ln w="9525" algn="ctr">
              <a:noFill/>
              <a:miter lim="800000"/>
              <a:headEnd/>
              <a:tailEnd/>
            </a:ln>
            <a:effectLst/>
          </p:spPr>
          <p:txBody>
            <a:bodyPr wrap="none">
              <a:spAutoFit/>
            </a:bodyPr>
            <a:lstStyle/>
            <a:p>
              <a:r>
                <a:rPr lang="en-US">
                  <a:solidFill>
                    <a:schemeClr val="bg1"/>
                  </a:solidFill>
                </a:rPr>
                <a:t>Send Port</a:t>
              </a:r>
            </a:p>
          </p:txBody>
        </p:sp>
        <p:sp>
          <p:nvSpPr>
            <p:cNvPr id="818202" name="AutoShape 26"/>
            <p:cNvSpPr>
              <a:spLocks noChangeArrowheads="1"/>
            </p:cNvSpPr>
            <p:nvPr/>
          </p:nvSpPr>
          <p:spPr bwMode="auto">
            <a:xfrm>
              <a:off x="142" y="1834"/>
              <a:ext cx="2385" cy="1275"/>
            </a:xfrm>
            <a:prstGeom prst="roundRect">
              <a:avLst>
                <a:gd name="adj" fmla="val 16667"/>
              </a:avLst>
            </a:prstGeom>
            <a:noFill/>
            <a:ln w="9525">
              <a:solidFill>
                <a:schemeClr val="bg1"/>
              </a:solidFill>
              <a:round/>
              <a:headEnd/>
              <a:tailEnd/>
            </a:ln>
            <a:effectLst/>
          </p:spPr>
          <p:txBody>
            <a:bodyPr wrap="none" anchor="ctr"/>
            <a:lstStyle/>
            <a:p>
              <a:endParaRPr lang="de-DE">
                <a:solidFill>
                  <a:schemeClr val="bg1"/>
                </a:solidFill>
              </a:endParaRPr>
            </a:p>
          </p:txBody>
        </p:sp>
        <p:sp>
          <p:nvSpPr>
            <p:cNvPr id="818203" name="AutoShape 27"/>
            <p:cNvSpPr>
              <a:spLocks noChangeArrowheads="1"/>
            </p:cNvSpPr>
            <p:nvPr/>
          </p:nvSpPr>
          <p:spPr bwMode="auto">
            <a:xfrm>
              <a:off x="3607" y="1818"/>
              <a:ext cx="2032" cy="1275"/>
            </a:xfrm>
            <a:prstGeom prst="roundRect">
              <a:avLst>
                <a:gd name="adj" fmla="val 16667"/>
              </a:avLst>
            </a:prstGeom>
            <a:noFill/>
            <a:ln w="9525">
              <a:solidFill>
                <a:schemeClr val="bg1"/>
              </a:solidFill>
              <a:round/>
              <a:headEnd/>
              <a:tailEnd/>
            </a:ln>
            <a:effectLst/>
          </p:spPr>
          <p:txBody>
            <a:bodyPr wrap="none" anchor="ctr"/>
            <a:lstStyle/>
            <a:p>
              <a:endParaRPr lang="de-DE">
                <a:solidFill>
                  <a:schemeClr val="bg1"/>
                </a:solidFill>
              </a:endParaRPr>
            </a:p>
          </p:txBody>
        </p:sp>
        <p:grpSp>
          <p:nvGrpSpPr>
            <p:cNvPr id="3" name="Group 28"/>
            <p:cNvGrpSpPr>
              <a:grpSpLocks/>
            </p:cNvGrpSpPr>
            <p:nvPr/>
          </p:nvGrpSpPr>
          <p:grpSpPr bwMode="auto">
            <a:xfrm>
              <a:off x="353" y="1119"/>
              <a:ext cx="480" cy="240"/>
              <a:chOff x="576" y="3696"/>
              <a:chExt cx="768" cy="384"/>
            </a:xfrm>
          </p:grpSpPr>
          <p:sp>
            <p:nvSpPr>
              <p:cNvPr id="818205" name="Rectangle 29"/>
              <p:cNvSpPr>
                <a:spLocks noChangeArrowheads="1"/>
              </p:cNvSpPr>
              <p:nvPr/>
            </p:nvSpPr>
            <p:spPr bwMode="auto">
              <a:xfrm>
                <a:off x="576" y="3696"/>
                <a:ext cx="768" cy="384"/>
              </a:xfrm>
              <a:prstGeom prst="rect">
                <a:avLst/>
              </a:prstGeom>
              <a:solidFill>
                <a:schemeClr val="accent1"/>
              </a:solidFill>
              <a:ln w="9525">
                <a:noFill/>
                <a:miter lim="800000"/>
                <a:headEnd/>
                <a:tailEnd/>
              </a:ln>
              <a:effectLst/>
              <a:scene3d>
                <a:camera prst="legacyObliqueTopLeft"/>
                <a:lightRig rig="legacyFlat3" dir="b"/>
              </a:scene3d>
              <a:sp3d prstMaterial="legacyMatte">
                <a:bevelT w="13500" h="13500" prst="angle"/>
                <a:bevelB w="13500" h="13500" prst="angle"/>
                <a:extrusionClr>
                  <a:schemeClr val="accent1"/>
                </a:extrusionClr>
              </a:sp3d>
            </p:spPr>
            <p:txBody>
              <a:bodyPr wrap="none" anchor="ctr">
                <a:flatTx/>
              </a:bodyPr>
              <a:lstStyle/>
              <a:p>
                <a:endParaRPr lang="de-DE">
                  <a:solidFill>
                    <a:schemeClr val="bg1"/>
                  </a:solidFill>
                </a:endParaRPr>
              </a:p>
            </p:txBody>
          </p:sp>
          <p:sp>
            <p:nvSpPr>
              <p:cNvPr id="818206" name="Line 30"/>
              <p:cNvSpPr>
                <a:spLocks noChangeShapeType="1"/>
              </p:cNvSpPr>
              <p:nvPr/>
            </p:nvSpPr>
            <p:spPr bwMode="auto">
              <a:xfrm>
                <a:off x="576" y="3696"/>
                <a:ext cx="384" cy="240"/>
              </a:xfrm>
              <a:prstGeom prst="line">
                <a:avLst/>
              </a:prstGeom>
              <a:noFill/>
              <a:ln w="9525">
                <a:round/>
                <a:headEnd/>
                <a:tailEnd/>
              </a:ln>
              <a:effectLst/>
              <a:scene3d>
                <a:camera prst="legacyObliqueTopLeft"/>
                <a:lightRig rig="legacyFlat3" dir="b"/>
              </a:scene3d>
              <a:sp3d prstMaterial="legacyMatte">
                <a:bevelT w="13500" h="13500" prst="angle"/>
                <a:bevelB w="13500" h="13500" prst="angle"/>
                <a:extrusionClr>
                  <a:schemeClr val="accent1"/>
                </a:extrusionClr>
              </a:sp3d>
            </p:spPr>
            <p:txBody>
              <a:bodyPr>
                <a:flatTx/>
              </a:bodyPr>
              <a:lstStyle/>
              <a:p>
                <a:endParaRPr lang="de-DE">
                  <a:solidFill>
                    <a:schemeClr val="bg1"/>
                  </a:solidFill>
                </a:endParaRPr>
              </a:p>
            </p:txBody>
          </p:sp>
          <p:sp>
            <p:nvSpPr>
              <p:cNvPr id="818207" name="Line 31"/>
              <p:cNvSpPr>
                <a:spLocks noChangeShapeType="1"/>
              </p:cNvSpPr>
              <p:nvPr/>
            </p:nvSpPr>
            <p:spPr bwMode="auto">
              <a:xfrm flipH="1">
                <a:off x="960" y="3696"/>
                <a:ext cx="336" cy="240"/>
              </a:xfrm>
              <a:prstGeom prst="line">
                <a:avLst/>
              </a:prstGeom>
              <a:noFill/>
              <a:ln w="9525">
                <a:round/>
                <a:headEnd/>
                <a:tailEnd/>
              </a:ln>
              <a:effectLst/>
              <a:scene3d>
                <a:camera prst="legacyObliqueTopLeft"/>
                <a:lightRig rig="legacyFlat3" dir="b"/>
              </a:scene3d>
              <a:sp3d prstMaterial="legacyMatte">
                <a:bevelT w="13500" h="13500" prst="angle"/>
                <a:bevelB w="13500" h="13500" prst="angle"/>
                <a:extrusionClr>
                  <a:schemeClr val="accent1"/>
                </a:extrusionClr>
              </a:sp3d>
            </p:spPr>
            <p:txBody>
              <a:bodyPr>
                <a:flatTx/>
              </a:bodyPr>
              <a:lstStyle/>
              <a:p>
                <a:endParaRPr lang="de-DE">
                  <a:solidFill>
                    <a:schemeClr val="bg1"/>
                  </a:solidFill>
                </a:endParaRPr>
              </a:p>
            </p:txBody>
          </p:sp>
        </p:grpSp>
        <p:sp>
          <p:nvSpPr>
            <p:cNvPr id="818208" name="AutoShape 32"/>
            <p:cNvSpPr>
              <a:spLocks noChangeArrowheads="1"/>
            </p:cNvSpPr>
            <p:nvPr/>
          </p:nvSpPr>
          <p:spPr bwMode="auto">
            <a:xfrm flipV="1">
              <a:off x="497" y="1384"/>
              <a:ext cx="192" cy="514"/>
            </a:xfrm>
            <a:prstGeom prst="upArrow">
              <a:avLst>
                <a:gd name="adj1" fmla="val 50000"/>
                <a:gd name="adj2" fmla="val 66927"/>
              </a:avLst>
            </a:pr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grpSp>
          <p:nvGrpSpPr>
            <p:cNvPr id="4" name="Group 33"/>
            <p:cNvGrpSpPr>
              <a:grpSpLocks/>
            </p:cNvGrpSpPr>
            <p:nvPr/>
          </p:nvGrpSpPr>
          <p:grpSpPr bwMode="auto">
            <a:xfrm>
              <a:off x="4958" y="1116"/>
              <a:ext cx="480" cy="240"/>
              <a:chOff x="576" y="3696"/>
              <a:chExt cx="768" cy="384"/>
            </a:xfrm>
          </p:grpSpPr>
          <p:sp>
            <p:nvSpPr>
              <p:cNvPr id="818210" name="Rectangle 34"/>
              <p:cNvSpPr>
                <a:spLocks noChangeArrowheads="1"/>
              </p:cNvSpPr>
              <p:nvPr/>
            </p:nvSpPr>
            <p:spPr bwMode="auto">
              <a:xfrm>
                <a:off x="576" y="3696"/>
                <a:ext cx="768" cy="384"/>
              </a:xfrm>
              <a:prstGeom prst="rect">
                <a:avLst/>
              </a:prstGeom>
              <a:solidFill>
                <a:schemeClr val="accent1"/>
              </a:solidFill>
              <a:ln w="9525">
                <a:noFill/>
                <a:miter lim="800000"/>
                <a:headEnd/>
                <a:tailEnd/>
              </a:ln>
              <a:effectLst/>
              <a:scene3d>
                <a:camera prst="legacyObliqueTopLeft"/>
                <a:lightRig rig="legacyFlat3" dir="b"/>
              </a:scene3d>
              <a:sp3d prstMaterial="legacyMatte">
                <a:bevelT w="13500" h="13500" prst="angle"/>
                <a:bevelB w="13500" h="13500" prst="angle"/>
                <a:extrusionClr>
                  <a:schemeClr val="accent1"/>
                </a:extrusionClr>
              </a:sp3d>
            </p:spPr>
            <p:txBody>
              <a:bodyPr wrap="none" anchor="ctr">
                <a:flatTx/>
              </a:bodyPr>
              <a:lstStyle/>
              <a:p>
                <a:endParaRPr lang="de-DE">
                  <a:solidFill>
                    <a:schemeClr val="bg1"/>
                  </a:solidFill>
                </a:endParaRPr>
              </a:p>
            </p:txBody>
          </p:sp>
          <p:sp>
            <p:nvSpPr>
              <p:cNvPr id="818211" name="Line 35"/>
              <p:cNvSpPr>
                <a:spLocks noChangeShapeType="1"/>
              </p:cNvSpPr>
              <p:nvPr/>
            </p:nvSpPr>
            <p:spPr bwMode="auto">
              <a:xfrm>
                <a:off x="576" y="3696"/>
                <a:ext cx="384" cy="240"/>
              </a:xfrm>
              <a:prstGeom prst="line">
                <a:avLst/>
              </a:prstGeom>
              <a:noFill/>
              <a:ln w="9525">
                <a:round/>
                <a:headEnd/>
                <a:tailEnd/>
              </a:ln>
              <a:effectLst/>
              <a:scene3d>
                <a:camera prst="legacyObliqueTopLeft"/>
                <a:lightRig rig="legacyFlat3" dir="b"/>
              </a:scene3d>
              <a:sp3d prstMaterial="legacyMatte">
                <a:bevelT w="13500" h="13500" prst="angle"/>
                <a:bevelB w="13500" h="13500" prst="angle"/>
                <a:extrusionClr>
                  <a:schemeClr val="accent1"/>
                </a:extrusionClr>
              </a:sp3d>
            </p:spPr>
            <p:txBody>
              <a:bodyPr>
                <a:flatTx/>
              </a:bodyPr>
              <a:lstStyle/>
              <a:p>
                <a:endParaRPr lang="de-DE">
                  <a:solidFill>
                    <a:schemeClr val="bg1"/>
                  </a:solidFill>
                </a:endParaRPr>
              </a:p>
            </p:txBody>
          </p:sp>
          <p:sp>
            <p:nvSpPr>
              <p:cNvPr id="818212" name="Line 36"/>
              <p:cNvSpPr>
                <a:spLocks noChangeShapeType="1"/>
              </p:cNvSpPr>
              <p:nvPr/>
            </p:nvSpPr>
            <p:spPr bwMode="auto">
              <a:xfrm flipH="1">
                <a:off x="960" y="3696"/>
                <a:ext cx="336" cy="240"/>
              </a:xfrm>
              <a:prstGeom prst="line">
                <a:avLst/>
              </a:prstGeom>
              <a:noFill/>
              <a:ln w="9525">
                <a:round/>
                <a:headEnd/>
                <a:tailEnd/>
              </a:ln>
              <a:effectLst/>
              <a:scene3d>
                <a:camera prst="legacyObliqueTopLeft"/>
                <a:lightRig rig="legacyFlat3" dir="b"/>
              </a:scene3d>
              <a:sp3d prstMaterial="legacyMatte">
                <a:bevelT w="13500" h="13500" prst="angle"/>
                <a:bevelB w="13500" h="13500" prst="angle"/>
                <a:extrusionClr>
                  <a:schemeClr val="accent1"/>
                </a:extrusionClr>
              </a:sp3d>
            </p:spPr>
            <p:txBody>
              <a:bodyPr>
                <a:flatTx/>
              </a:bodyPr>
              <a:lstStyle/>
              <a:p>
                <a:endParaRPr lang="de-DE">
                  <a:solidFill>
                    <a:schemeClr val="bg1"/>
                  </a:solidFill>
                </a:endParaRPr>
              </a:p>
            </p:txBody>
          </p:sp>
        </p:grpSp>
        <p:sp>
          <p:nvSpPr>
            <p:cNvPr id="818213" name="AutoShape 37"/>
            <p:cNvSpPr>
              <a:spLocks noChangeArrowheads="1"/>
            </p:cNvSpPr>
            <p:nvPr/>
          </p:nvSpPr>
          <p:spPr bwMode="auto">
            <a:xfrm rot="10800000" flipV="1">
              <a:off x="5102" y="1381"/>
              <a:ext cx="192" cy="514"/>
            </a:xfrm>
            <a:prstGeom prst="upArrow">
              <a:avLst>
                <a:gd name="adj1" fmla="val 50000"/>
                <a:gd name="adj2" fmla="val 66927"/>
              </a:avLst>
            </a:prstGeom>
            <a:solidFill>
              <a:schemeClr val="accent1"/>
            </a:solidFill>
            <a:ln w="9525" algn="ctr">
              <a:solidFill>
                <a:schemeClr val="tx1"/>
              </a:solidFill>
              <a:miter lim="800000"/>
              <a:headEnd/>
              <a:tailEnd/>
            </a:ln>
            <a:effectLst/>
          </p:spPr>
          <p:txBody>
            <a:bodyPr wrap="none" anchor="ctr"/>
            <a:lstStyle/>
            <a:p>
              <a:endParaRPr lang="de-DE">
                <a:solidFill>
                  <a:schemeClr val="bg1"/>
                </a:solidFill>
              </a:endParaRPr>
            </a:p>
          </p:txBody>
        </p:sp>
        <p:sp>
          <p:nvSpPr>
            <p:cNvPr id="818214" name="AutoShape 38"/>
            <p:cNvSpPr>
              <a:spLocks noChangeArrowheads="1"/>
            </p:cNvSpPr>
            <p:nvPr/>
          </p:nvSpPr>
          <p:spPr bwMode="auto">
            <a:xfrm>
              <a:off x="4455" y="3381"/>
              <a:ext cx="1098" cy="541"/>
            </a:xfrm>
            <a:prstGeom prst="can">
              <a:avLst>
                <a:gd name="adj" fmla="val 25000"/>
              </a:avLst>
            </a:prstGeom>
            <a:solidFill>
              <a:schemeClr val="accent2">
                <a:lumMod val="75000"/>
              </a:schemeClr>
            </a:solidFill>
            <a:ln w="9525">
              <a:solidFill>
                <a:schemeClr val="accent2"/>
              </a:solidFill>
              <a:round/>
              <a:headEnd/>
              <a:tailEnd/>
            </a:ln>
            <a:effectLst/>
          </p:spPr>
          <p:txBody>
            <a:bodyPr wrap="none" anchor="ctr"/>
            <a:lstStyle/>
            <a:p>
              <a:pPr algn="ctr" eaLnBrk="0" hangingPunct="0"/>
              <a:r>
                <a:rPr lang="en-US" dirty="0" err="1"/>
                <a:t>Config</a:t>
              </a:r>
              <a:r>
                <a:rPr lang="en-US" dirty="0"/>
                <a:t/>
              </a:r>
              <a:br>
                <a:rPr lang="en-US" dirty="0"/>
              </a:br>
              <a:r>
                <a:rPr lang="en-US" dirty="0"/>
                <a:t>Database</a:t>
              </a:r>
            </a:p>
          </p:txBody>
        </p:sp>
        <p:sp>
          <p:nvSpPr>
            <p:cNvPr id="818215" name="AutoShape 39"/>
            <p:cNvSpPr>
              <a:spLocks noChangeArrowheads="1"/>
            </p:cNvSpPr>
            <p:nvPr/>
          </p:nvSpPr>
          <p:spPr bwMode="auto">
            <a:xfrm>
              <a:off x="634" y="3376"/>
              <a:ext cx="1098" cy="541"/>
            </a:xfrm>
            <a:prstGeom prst="can">
              <a:avLst>
                <a:gd name="adj" fmla="val 25000"/>
              </a:avLst>
            </a:prstGeom>
            <a:solidFill>
              <a:schemeClr val="accent2">
                <a:lumMod val="75000"/>
              </a:schemeClr>
            </a:solidFill>
            <a:ln w="9525">
              <a:solidFill>
                <a:schemeClr val="accent2"/>
              </a:solidFill>
              <a:round/>
              <a:headEnd/>
              <a:tailEnd/>
            </a:ln>
            <a:effectLst/>
          </p:spPr>
          <p:txBody>
            <a:bodyPr wrap="none" anchor="ctr"/>
            <a:lstStyle/>
            <a:p>
              <a:pPr algn="ctr" eaLnBrk="0" hangingPunct="0"/>
              <a:r>
                <a:rPr lang="en-US" dirty="0"/>
                <a:t>Tracking</a:t>
              </a:r>
              <a:br>
                <a:rPr lang="en-US" dirty="0"/>
              </a:br>
              <a:r>
                <a:rPr lang="en-US" dirty="0"/>
                <a:t>Database</a:t>
              </a:r>
            </a:p>
          </p:txBody>
        </p:sp>
        <p:sp>
          <p:nvSpPr>
            <p:cNvPr id="818216" name="AutoShape 40"/>
            <p:cNvSpPr>
              <a:spLocks noChangeArrowheads="1"/>
            </p:cNvSpPr>
            <p:nvPr/>
          </p:nvSpPr>
          <p:spPr bwMode="auto">
            <a:xfrm>
              <a:off x="2197" y="3212"/>
              <a:ext cx="1790" cy="888"/>
            </a:xfrm>
            <a:prstGeom prst="roundRect">
              <a:avLst>
                <a:gd name="adj" fmla="val 16667"/>
              </a:avLst>
            </a:prstGeom>
            <a:noFill/>
            <a:ln w="9525">
              <a:solidFill>
                <a:schemeClr val="bg1"/>
              </a:solidFill>
              <a:round/>
              <a:headEnd/>
              <a:tailEnd/>
            </a:ln>
            <a:effectLst/>
          </p:spPr>
          <p:txBody>
            <a:bodyPr wrap="none" anchor="ctr"/>
            <a:lstStyle/>
            <a:p>
              <a:endParaRPr lang="de-DE">
                <a:solidFill>
                  <a:schemeClr val="bg1"/>
                </a:solidFill>
              </a:endParaRPr>
            </a:p>
          </p:txBody>
        </p:sp>
        <p:sp>
          <p:nvSpPr>
            <p:cNvPr id="818217" name="Line 41"/>
            <p:cNvSpPr>
              <a:spLocks noChangeShapeType="1"/>
            </p:cNvSpPr>
            <p:nvPr/>
          </p:nvSpPr>
          <p:spPr bwMode="auto">
            <a:xfrm>
              <a:off x="1728" y="3660"/>
              <a:ext cx="471" cy="0"/>
            </a:xfrm>
            <a:prstGeom prst="line">
              <a:avLst/>
            </a:prstGeom>
            <a:noFill/>
            <a:ln w="12700">
              <a:solidFill>
                <a:schemeClr val="bg1"/>
              </a:solidFill>
              <a:round/>
              <a:headEnd/>
              <a:tailEnd/>
            </a:ln>
            <a:effectLst/>
          </p:spPr>
          <p:txBody>
            <a:bodyPr wrap="none" anchor="ctr"/>
            <a:lstStyle/>
            <a:p>
              <a:endParaRPr lang="de-DE">
                <a:solidFill>
                  <a:schemeClr val="bg1"/>
                </a:solidFill>
              </a:endParaRPr>
            </a:p>
          </p:txBody>
        </p:sp>
        <p:sp>
          <p:nvSpPr>
            <p:cNvPr id="818218" name="Line 42"/>
            <p:cNvSpPr>
              <a:spLocks noChangeShapeType="1"/>
            </p:cNvSpPr>
            <p:nvPr/>
          </p:nvSpPr>
          <p:spPr bwMode="auto">
            <a:xfrm>
              <a:off x="3986" y="3645"/>
              <a:ext cx="471" cy="0"/>
            </a:xfrm>
            <a:prstGeom prst="line">
              <a:avLst/>
            </a:prstGeom>
            <a:noFill/>
            <a:ln w="12700">
              <a:solidFill>
                <a:schemeClr val="bg1"/>
              </a:solidFill>
              <a:round/>
              <a:headEnd/>
              <a:tailEnd/>
            </a:ln>
            <a:effectLst/>
          </p:spPr>
          <p:txBody>
            <a:bodyPr wrap="none" anchor="ctr"/>
            <a:lstStyle/>
            <a:p>
              <a:endParaRPr lang="de-DE">
                <a:solidFill>
                  <a:schemeClr val="bg1"/>
                </a:solidFill>
              </a:endParaRPr>
            </a:p>
          </p:txBody>
        </p:sp>
        <p:sp>
          <p:nvSpPr>
            <p:cNvPr id="818219" name="Rectangle 43"/>
            <p:cNvSpPr>
              <a:spLocks noChangeArrowheads="1"/>
            </p:cNvSpPr>
            <p:nvPr/>
          </p:nvSpPr>
          <p:spPr bwMode="auto">
            <a:xfrm>
              <a:off x="2614" y="2824"/>
              <a:ext cx="899" cy="148"/>
            </a:xfrm>
            <a:prstGeom prst="rect">
              <a:avLst/>
            </a:prstGeom>
            <a:solidFill>
              <a:schemeClr val="hlink"/>
            </a:solidFill>
            <a:ln w="9525">
              <a:solidFill>
                <a:srgbClr val="000000"/>
              </a:solidFill>
              <a:miter lim="800000"/>
              <a:headEnd/>
              <a:tailEnd/>
            </a:ln>
            <a:effectLst/>
          </p:spPr>
          <p:txBody>
            <a:bodyPr wrap="none" anchor="ctr"/>
            <a:lstStyle/>
            <a:p>
              <a:pPr algn="ctr"/>
              <a:r>
                <a:rPr lang="en-US" dirty="0">
                  <a:solidFill>
                    <a:schemeClr val="bg1"/>
                  </a:solidFill>
                  <a:latin typeface="Verdana" pitchFamily="34" charset="0"/>
                </a:rPr>
                <a:t>XML-Msg.</a:t>
              </a:r>
            </a:p>
          </p:txBody>
        </p:sp>
        <p:sp>
          <p:nvSpPr>
            <p:cNvPr id="818220" name="Text Box 44"/>
            <p:cNvSpPr txBox="1">
              <a:spLocks noChangeArrowheads="1"/>
            </p:cNvSpPr>
            <p:nvPr/>
          </p:nvSpPr>
          <p:spPr bwMode="auto">
            <a:xfrm>
              <a:off x="803" y="1077"/>
              <a:ext cx="1148" cy="366"/>
            </a:xfrm>
            <a:prstGeom prst="rect">
              <a:avLst/>
            </a:prstGeom>
            <a:noFill/>
            <a:ln w="9525" algn="ctr">
              <a:noFill/>
              <a:miter lim="800000"/>
              <a:headEnd/>
              <a:tailEnd/>
            </a:ln>
            <a:effectLst/>
          </p:spPr>
          <p:txBody>
            <a:bodyPr wrap="none">
              <a:spAutoFit/>
            </a:bodyPr>
            <a:lstStyle/>
            <a:p>
              <a:r>
                <a:rPr lang="en-US" sz="1600" b="1" dirty="0">
                  <a:solidFill>
                    <a:schemeClr val="bg1"/>
                  </a:solidFill>
                </a:rPr>
                <a:t>XML, Flat File,</a:t>
              </a:r>
              <a:br>
                <a:rPr lang="en-US" sz="1600" b="1" dirty="0">
                  <a:solidFill>
                    <a:schemeClr val="bg1"/>
                  </a:solidFill>
                </a:rPr>
              </a:br>
              <a:r>
                <a:rPr lang="en-US" sz="1600" b="1" dirty="0">
                  <a:solidFill>
                    <a:schemeClr val="bg1"/>
                  </a:solidFill>
                </a:rPr>
                <a:t>Binary, EDI, </a:t>
              </a:r>
              <a:r>
                <a:rPr lang="en-US" sz="1600" b="1" dirty="0" err="1">
                  <a:solidFill>
                    <a:schemeClr val="bg1"/>
                  </a:solidFill>
                </a:rPr>
                <a:t>iDoc</a:t>
              </a:r>
              <a:endParaRPr lang="en-US" sz="1600" b="1" dirty="0">
                <a:solidFill>
                  <a:schemeClr val="bg1"/>
                </a:solidFill>
              </a:endParaRPr>
            </a:p>
          </p:txBody>
        </p:sp>
        <p:sp>
          <p:nvSpPr>
            <p:cNvPr id="818221" name="Text Box 45"/>
            <p:cNvSpPr txBox="1">
              <a:spLocks noChangeArrowheads="1"/>
            </p:cNvSpPr>
            <p:nvPr/>
          </p:nvSpPr>
          <p:spPr bwMode="auto">
            <a:xfrm>
              <a:off x="3825" y="1063"/>
              <a:ext cx="1148" cy="366"/>
            </a:xfrm>
            <a:prstGeom prst="rect">
              <a:avLst/>
            </a:prstGeom>
            <a:noFill/>
            <a:ln w="9525" algn="ctr">
              <a:noFill/>
              <a:miter lim="800000"/>
              <a:headEnd/>
              <a:tailEnd/>
            </a:ln>
            <a:effectLst/>
          </p:spPr>
          <p:txBody>
            <a:bodyPr wrap="none">
              <a:spAutoFit/>
            </a:bodyPr>
            <a:lstStyle/>
            <a:p>
              <a:pPr algn="r"/>
              <a:r>
                <a:rPr lang="en-US" sz="1600" b="1">
                  <a:solidFill>
                    <a:schemeClr val="bg1"/>
                  </a:solidFill>
                </a:rPr>
                <a:t>XML, Flat File,</a:t>
              </a:r>
              <a:br>
                <a:rPr lang="en-US" sz="1600" b="1">
                  <a:solidFill>
                    <a:schemeClr val="bg1"/>
                  </a:solidFill>
                </a:rPr>
              </a:br>
              <a:r>
                <a:rPr lang="en-US" sz="1600" b="1">
                  <a:solidFill>
                    <a:schemeClr val="bg1"/>
                  </a:solidFill>
                </a:rPr>
                <a:t>Binary, EDI, iDoc</a:t>
              </a:r>
            </a:p>
          </p:txBody>
        </p:sp>
      </p:grpSp>
    </p:spTree>
    <p:custDataLst>
      <p:tags r:id="rId1"/>
    </p:custDataLst>
  </p:cSld>
  <p:clrMapOvr>
    <a:masterClrMapping/>
  </p:clrMapOvr>
  <p:transition advTm="52812">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249238" y="4800600"/>
            <a:ext cx="4475162" cy="1447800"/>
          </a:xfrm>
          <a:prstGeom prst="roundRect">
            <a:avLst>
              <a:gd name="adj" fmla="val 16667"/>
            </a:avLst>
          </a:prstGeom>
          <a:solidFill>
            <a:srgbClr val="F6AE1E"/>
          </a:solidFill>
          <a:ln w="12700" algn="ctr">
            <a:solidFill>
              <a:schemeClr val="hlink"/>
            </a:solidFill>
            <a:round/>
            <a:headEnd/>
            <a:tailEnd/>
          </a:ln>
          <a:effectLst/>
        </p:spPr>
        <p:txBody>
          <a:bodyPr anchor="ctr"/>
          <a:lstStyle/>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r>
              <a:rPr lang="en-US" sz="1800" b="1" dirty="0" smtClean="0">
                <a:latin typeface="Segoe" pitchFamily="-91" charset="0"/>
              </a:rPr>
              <a:t>.NET 3.x</a:t>
            </a: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a:p>
            <a:pPr algn="ctr" eaLnBrk="1" hangingPunct="1">
              <a:lnSpc>
                <a:spcPct val="85000"/>
              </a:lnSpc>
              <a:spcBef>
                <a:spcPct val="20000"/>
              </a:spcBef>
            </a:pPr>
            <a:endParaRPr lang="en-US" sz="1800" b="1" dirty="0">
              <a:latin typeface="Segoe" pitchFamily="-91" charset="0"/>
            </a:endParaRPr>
          </a:p>
        </p:txBody>
      </p:sp>
      <p:sp>
        <p:nvSpPr>
          <p:cNvPr id="18435" name="Rectangle 3"/>
          <p:cNvSpPr>
            <a:spLocks noGrp="1" noChangeArrowheads="1"/>
          </p:cNvSpPr>
          <p:nvPr>
            <p:ph type="title"/>
          </p:nvPr>
        </p:nvSpPr>
        <p:spPr>
          <a:xfrm>
            <a:off x="298450" y="46038"/>
            <a:ext cx="8845550" cy="750887"/>
          </a:xfrm>
        </p:spPr>
        <p:txBody>
          <a:bodyPr/>
          <a:lstStyle/>
          <a:p>
            <a:r>
              <a:rPr lang="en-US">
                <a:latin typeface="Segoe" pitchFamily="-91" charset="0"/>
              </a:rPr>
              <a:t>Workflow and BizTalk Server</a:t>
            </a:r>
            <a:endParaRPr lang="en-US" sz="2600">
              <a:latin typeface="Segoe" pitchFamily="-91" charset="0"/>
            </a:endParaRPr>
          </a:p>
        </p:txBody>
      </p:sp>
      <p:sp>
        <p:nvSpPr>
          <p:cNvPr id="18436" name="AutoShape 4"/>
          <p:cNvSpPr>
            <a:spLocks noChangeArrowheads="1"/>
          </p:cNvSpPr>
          <p:nvPr/>
        </p:nvSpPr>
        <p:spPr bwMode="auto">
          <a:xfrm>
            <a:off x="739775" y="4981250"/>
            <a:ext cx="3565525" cy="685800"/>
          </a:xfrm>
          <a:prstGeom prst="roundRect">
            <a:avLst>
              <a:gd name="adj" fmla="val 16667"/>
            </a:avLst>
          </a:prstGeom>
          <a:solidFill>
            <a:srgbClr val="FFC000"/>
          </a:solidFill>
          <a:ln w="12700" algn="ctr">
            <a:solidFill>
              <a:schemeClr val="hlink"/>
            </a:solidFill>
            <a:round/>
            <a:headEnd/>
            <a:tailEnd/>
          </a:ln>
          <a:effectLst/>
        </p:spPr>
        <p:txBody>
          <a:bodyPr anchor="ctr"/>
          <a:lstStyle/>
          <a:p>
            <a:pPr algn="ctr" eaLnBrk="1" hangingPunct="1">
              <a:lnSpc>
                <a:spcPct val="85000"/>
              </a:lnSpc>
              <a:spcBef>
                <a:spcPct val="20000"/>
              </a:spcBef>
            </a:pPr>
            <a:r>
              <a:rPr lang="en-US" sz="2000" dirty="0">
                <a:latin typeface="Segoe" pitchFamily="-91" charset="0"/>
              </a:rPr>
              <a:t>Windows Workflow </a:t>
            </a:r>
          </a:p>
          <a:p>
            <a:pPr algn="ctr" eaLnBrk="1" hangingPunct="1">
              <a:lnSpc>
                <a:spcPct val="85000"/>
              </a:lnSpc>
              <a:spcBef>
                <a:spcPct val="20000"/>
              </a:spcBef>
            </a:pPr>
            <a:r>
              <a:rPr lang="en-US" sz="2000" dirty="0">
                <a:latin typeface="Segoe" pitchFamily="-91" charset="0"/>
              </a:rPr>
              <a:t>Foundation</a:t>
            </a:r>
          </a:p>
        </p:txBody>
      </p:sp>
      <p:sp>
        <p:nvSpPr>
          <p:cNvPr id="18437" name="AutoShape 5"/>
          <p:cNvSpPr>
            <a:spLocks noChangeArrowheads="1"/>
          </p:cNvSpPr>
          <p:nvPr/>
        </p:nvSpPr>
        <p:spPr bwMode="auto">
          <a:xfrm>
            <a:off x="261938" y="825500"/>
            <a:ext cx="4503737" cy="2855913"/>
          </a:xfrm>
          <a:prstGeom prst="roundRect">
            <a:avLst>
              <a:gd name="adj" fmla="val 16667"/>
            </a:avLst>
          </a:prstGeom>
          <a:solidFill>
            <a:schemeClr val="bg2"/>
          </a:solidFill>
          <a:ln w="12700" algn="ctr">
            <a:solidFill>
              <a:schemeClr val="accent2"/>
            </a:solidFill>
            <a:round/>
            <a:headEnd/>
            <a:tailEnd/>
          </a:ln>
          <a:effectLst/>
        </p:spPr>
        <p:txBody>
          <a:bodyPr anchor="ctr"/>
          <a:lstStyle/>
          <a:p>
            <a:pPr algn="ctr">
              <a:lnSpc>
                <a:spcPct val="85000"/>
              </a:lnSpc>
              <a:spcBef>
                <a:spcPct val="20000"/>
              </a:spcBef>
            </a:pPr>
            <a:endParaRPr lang="en-US" sz="1800" b="1">
              <a:effectLst>
                <a:outerShdw blurRad="38100" dist="38100" dir="2700000" algn="tl">
                  <a:srgbClr val="000000">
                    <a:alpha val="43137"/>
                  </a:srgbClr>
                </a:outerShdw>
              </a:effectLst>
              <a:latin typeface="Segoe" pitchFamily="-91" charset="0"/>
            </a:endParaRPr>
          </a:p>
        </p:txBody>
      </p:sp>
      <p:sp>
        <p:nvSpPr>
          <p:cNvPr id="18438" name="AutoShape 6"/>
          <p:cNvSpPr>
            <a:spLocks noChangeArrowheads="1"/>
          </p:cNvSpPr>
          <p:nvPr/>
        </p:nvSpPr>
        <p:spPr bwMode="auto">
          <a:xfrm>
            <a:off x="1371600" y="2261170"/>
            <a:ext cx="1963738" cy="374650"/>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r>
              <a:rPr lang="en-US" sz="1600" dirty="0">
                <a:latin typeface="Segoe" pitchFamily="-91" charset="0"/>
              </a:rPr>
              <a:t>Messaging</a:t>
            </a:r>
          </a:p>
        </p:txBody>
      </p:sp>
      <p:sp>
        <p:nvSpPr>
          <p:cNvPr id="18439" name="AutoShape 7"/>
          <p:cNvSpPr>
            <a:spLocks noChangeArrowheads="1"/>
          </p:cNvSpPr>
          <p:nvPr/>
        </p:nvSpPr>
        <p:spPr bwMode="auto">
          <a:xfrm>
            <a:off x="325438" y="1203325"/>
            <a:ext cx="1031875" cy="2351088"/>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r>
              <a:rPr lang="en-US" sz="1600">
                <a:latin typeface="Segoe" pitchFamily="-91" charset="0"/>
              </a:rPr>
              <a:t>Design</a:t>
            </a:r>
          </a:p>
          <a:p>
            <a:pPr algn="ctr">
              <a:lnSpc>
                <a:spcPct val="85000"/>
              </a:lnSpc>
              <a:spcBef>
                <a:spcPct val="20000"/>
              </a:spcBef>
            </a:pPr>
            <a:r>
              <a:rPr lang="en-US" sz="1600">
                <a:latin typeface="Segoe" pitchFamily="-91" charset="0"/>
              </a:rPr>
              <a:t>Tools</a:t>
            </a:r>
          </a:p>
          <a:p>
            <a:pPr algn="ctr">
              <a:lnSpc>
                <a:spcPct val="85000"/>
              </a:lnSpc>
              <a:spcBef>
                <a:spcPct val="20000"/>
              </a:spcBef>
            </a:pPr>
            <a:endParaRPr lang="en-US" sz="1600">
              <a:latin typeface="Segoe" pitchFamily="-91" charset="0"/>
            </a:endParaRPr>
          </a:p>
        </p:txBody>
      </p:sp>
      <p:sp>
        <p:nvSpPr>
          <p:cNvPr id="18440" name="AutoShape 8"/>
          <p:cNvSpPr>
            <a:spLocks noChangeArrowheads="1"/>
          </p:cNvSpPr>
          <p:nvPr/>
        </p:nvSpPr>
        <p:spPr bwMode="auto">
          <a:xfrm>
            <a:off x="3363913" y="1177925"/>
            <a:ext cx="1300162" cy="2378075"/>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r>
              <a:rPr lang="en-US" sz="1600">
                <a:latin typeface="Segoe" pitchFamily="-91" charset="0"/>
              </a:rPr>
              <a:t>Business</a:t>
            </a:r>
          </a:p>
          <a:p>
            <a:pPr algn="ctr">
              <a:lnSpc>
                <a:spcPct val="85000"/>
              </a:lnSpc>
              <a:spcBef>
                <a:spcPct val="20000"/>
              </a:spcBef>
            </a:pPr>
            <a:r>
              <a:rPr lang="en-US" sz="1600">
                <a:latin typeface="Segoe" pitchFamily="-91" charset="0"/>
              </a:rPr>
              <a:t>Activity</a:t>
            </a:r>
          </a:p>
          <a:p>
            <a:pPr algn="ctr">
              <a:lnSpc>
                <a:spcPct val="85000"/>
              </a:lnSpc>
              <a:spcBef>
                <a:spcPct val="20000"/>
              </a:spcBef>
            </a:pPr>
            <a:r>
              <a:rPr lang="en-US" sz="1600">
                <a:latin typeface="Segoe" pitchFamily="-91" charset="0"/>
              </a:rPr>
              <a:t>Monitor</a:t>
            </a:r>
          </a:p>
          <a:p>
            <a:pPr algn="ctr">
              <a:lnSpc>
                <a:spcPct val="85000"/>
              </a:lnSpc>
              <a:spcBef>
                <a:spcPct val="20000"/>
              </a:spcBef>
            </a:pPr>
            <a:r>
              <a:rPr lang="en-US" sz="1600">
                <a:latin typeface="Segoe" pitchFamily="-91" charset="0"/>
              </a:rPr>
              <a:t>and</a:t>
            </a:r>
          </a:p>
          <a:p>
            <a:pPr algn="ctr">
              <a:lnSpc>
                <a:spcPct val="85000"/>
              </a:lnSpc>
              <a:spcBef>
                <a:spcPct val="20000"/>
              </a:spcBef>
            </a:pPr>
            <a:r>
              <a:rPr lang="en-US" sz="1600">
                <a:latin typeface="Segoe" pitchFamily="-91" charset="0"/>
              </a:rPr>
              <a:t>Admin</a:t>
            </a:r>
          </a:p>
          <a:p>
            <a:pPr algn="ctr">
              <a:lnSpc>
                <a:spcPct val="85000"/>
              </a:lnSpc>
              <a:spcBef>
                <a:spcPct val="20000"/>
              </a:spcBef>
            </a:pPr>
            <a:r>
              <a:rPr lang="en-US" sz="1600">
                <a:latin typeface="Segoe" pitchFamily="-91" charset="0"/>
              </a:rPr>
              <a:t>Tools</a:t>
            </a:r>
          </a:p>
          <a:p>
            <a:pPr algn="ctr">
              <a:lnSpc>
                <a:spcPct val="85000"/>
              </a:lnSpc>
              <a:spcBef>
                <a:spcPct val="20000"/>
              </a:spcBef>
            </a:pPr>
            <a:endParaRPr lang="en-US" sz="1600">
              <a:latin typeface="Segoe" pitchFamily="-91" charset="0"/>
            </a:endParaRPr>
          </a:p>
        </p:txBody>
      </p:sp>
      <p:sp>
        <p:nvSpPr>
          <p:cNvPr id="18441" name="AutoShape 9"/>
          <p:cNvSpPr>
            <a:spLocks noChangeArrowheads="1"/>
          </p:cNvSpPr>
          <p:nvPr/>
        </p:nvSpPr>
        <p:spPr bwMode="auto">
          <a:xfrm>
            <a:off x="1371600" y="1600200"/>
            <a:ext cx="1966913" cy="640422"/>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endParaRPr lang="en-US" sz="1400" dirty="0" smtClean="0">
              <a:latin typeface="Segoe" pitchFamily="-91" charset="0"/>
            </a:endParaRPr>
          </a:p>
          <a:p>
            <a:pPr algn="ctr">
              <a:lnSpc>
                <a:spcPct val="85000"/>
              </a:lnSpc>
              <a:spcBef>
                <a:spcPct val="20000"/>
              </a:spcBef>
            </a:pPr>
            <a:r>
              <a:rPr lang="en-US" sz="1400" dirty="0" smtClean="0">
                <a:latin typeface="Segoe" pitchFamily="-91" charset="0"/>
              </a:rPr>
              <a:t>Orchestration</a:t>
            </a:r>
          </a:p>
          <a:p>
            <a:pPr algn="ctr">
              <a:lnSpc>
                <a:spcPct val="85000"/>
              </a:lnSpc>
              <a:spcBef>
                <a:spcPct val="20000"/>
              </a:spcBef>
            </a:pPr>
            <a:r>
              <a:rPr lang="en-US" sz="1400" dirty="0" smtClean="0">
                <a:latin typeface="Segoe" pitchFamily="-91" charset="0"/>
              </a:rPr>
              <a:t>Workflow</a:t>
            </a:r>
          </a:p>
          <a:p>
            <a:pPr algn="ctr">
              <a:lnSpc>
                <a:spcPct val="85000"/>
              </a:lnSpc>
              <a:spcBef>
                <a:spcPct val="20000"/>
              </a:spcBef>
            </a:pPr>
            <a:endParaRPr lang="en-US" sz="1800" dirty="0">
              <a:latin typeface="Segoe" pitchFamily="-91" charset="0"/>
            </a:endParaRPr>
          </a:p>
        </p:txBody>
      </p:sp>
      <p:sp>
        <p:nvSpPr>
          <p:cNvPr id="18442" name="AutoShape 10"/>
          <p:cNvSpPr>
            <a:spLocks noChangeArrowheads="1"/>
          </p:cNvSpPr>
          <p:nvPr/>
        </p:nvSpPr>
        <p:spPr bwMode="auto">
          <a:xfrm>
            <a:off x="1382713" y="2666999"/>
            <a:ext cx="1963737" cy="339725"/>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r>
              <a:rPr lang="en-US" sz="1600" dirty="0">
                <a:latin typeface="Segoe" pitchFamily="-91" charset="0"/>
              </a:rPr>
              <a:t>Transformation</a:t>
            </a:r>
          </a:p>
        </p:txBody>
      </p:sp>
      <p:sp>
        <p:nvSpPr>
          <p:cNvPr id="18443" name="AutoShape 11"/>
          <p:cNvSpPr>
            <a:spLocks noChangeArrowheads="1"/>
          </p:cNvSpPr>
          <p:nvPr/>
        </p:nvSpPr>
        <p:spPr bwMode="auto">
          <a:xfrm>
            <a:off x="1360488" y="3049588"/>
            <a:ext cx="1962150" cy="482600"/>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r>
              <a:rPr lang="en-US" sz="1600" dirty="0">
                <a:latin typeface="Segoe" pitchFamily="-91" charset="0"/>
              </a:rPr>
              <a:t>Adapters</a:t>
            </a:r>
          </a:p>
        </p:txBody>
      </p:sp>
      <p:sp>
        <p:nvSpPr>
          <p:cNvPr id="18444" name="Text Box 12"/>
          <p:cNvSpPr txBox="1">
            <a:spLocks noChangeArrowheads="1"/>
          </p:cNvSpPr>
          <p:nvPr/>
        </p:nvSpPr>
        <p:spPr bwMode="auto">
          <a:xfrm>
            <a:off x="1225550" y="773113"/>
            <a:ext cx="2251075" cy="455612"/>
          </a:xfrm>
          <a:prstGeom prst="rect">
            <a:avLst/>
          </a:prstGeom>
          <a:noFill/>
          <a:ln w="9525" algn="ctr">
            <a:noFill/>
            <a:miter lim="800000"/>
            <a:headEnd/>
            <a:tailEnd/>
          </a:ln>
          <a:effectLst/>
        </p:spPr>
        <p:txBody>
          <a:bodyPr wrap="none" anchor="ctr"/>
          <a:lstStyle/>
          <a:p>
            <a:pPr algn="ctr" eaLnBrk="1" hangingPunct="1"/>
            <a:r>
              <a:rPr lang="en-US" sz="2800" dirty="0">
                <a:latin typeface="Segoe" pitchFamily="-91" charset="0"/>
              </a:rPr>
              <a:t>BizTalk Server</a:t>
            </a:r>
          </a:p>
        </p:txBody>
      </p:sp>
      <p:sp>
        <p:nvSpPr>
          <p:cNvPr id="18445" name="AutoShape 13"/>
          <p:cNvSpPr>
            <a:spLocks noChangeArrowheads="1"/>
          </p:cNvSpPr>
          <p:nvPr/>
        </p:nvSpPr>
        <p:spPr bwMode="auto">
          <a:xfrm>
            <a:off x="1385888" y="1176338"/>
            <a:ext cx="1966912" cy="387350"/>
          </a:xfrm>
          <a:prstGeom prst="roundRect">
            <a:avLst>
              <a:gd name="adj" fmla="val 16667"/>
            </a:avLst>
          </a:pr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algn="ctr">
            <a:solidFill>
              <a:schemeClr val="accent2"/>
            </a:solidFill>
            <a:round/>
            <a:headEnd/>
            <a:tailEnd/>
          </a:ln>
          <a:effectLst/>
        </p:spPr>
        <p:txBody>
          <a:bodyPr anchor="ctr"/>
          <a:lstStyle/>
          <a:p>
            <a:pPr algn="ctr">
              <a:lnSpc>
                <a:spcPct val="85000"/>
              </a:lnSpc>
              <a:spcBef>
                <a:spcPct val="20000"/>
              </a:spcBef>
            </a:pPr>
            <a:r>
              <a:rPr lang="en-US" sz="1600">
                <a:latin typeface="Segoe" pitchFamily="-91" charset="0"/>
              </a:rPr>
              <a:t>Accelerators</a:t>
            </a:r>
          </a:p>
        </p:txBody>
      </p:sp>
      <p:sp>
        <p:nvSpPr>
          <p:cNvPr id="18446" name="Text Box 14"/>
          <p:cNvSpPr txBox="1">
            <a:spLocks noChangeArrowheads="1"/>
          </p:cNvSpPr>
          <p:nvPr/>
        </p:nvSpPr>
        <p:spPr bwMode="auto">
          <a:xfrm>
            <a:off x="4824413" y="827088"/>
            <a:ext cx="4425950" cy="1943609"/>
          </a:xfrm>
          <a:prstGeom prst="rect">
            <a:avLst/>
          </a:prstGeom>
          <a:noFill/>
          <a:ln w="12700" algn="ctr">
            <a:noFill/>
            <a:miter lim="800000"/>
            <a:headEnd/>
            <a:tailEnd/>
          </a:ln>
          <a:effectLst/>
        </p:spPr>
        <p:txBody>
          <a:bodyPr>
            <a:spAutoFit/>
          </a:bodyPr>
          <a:lstStyle/>
          <a:p>
            <a:pPr>
              <a:lnSpc>
                <a:spcPct val="85000"/>
              </a:lnSpc>
              <a:spcBef>
                <a:spcPct val="20000"/>
              </a:spcBef>
              <a:buFontTx/>
              <a:buChar char="•"/>
            </a:pPr>
            <a:r>
              <a:rPr lang="en-US" u="sng" dirty="0">
                <a:latin typeface="Segoe" pitchFamily="-91" charset="0"/>
              </a:rPr>
              <a:t> Premium BPM server</a:t>
            </a:r>
          </a:p>
          <a:p>
            <a:pPr>
              <a:lnSpc>
                <a:spcPct val="85000"/>
              </a:lnSpc>
              <a:spcBef>
                <a:spcPct val="20000"/>
              </a:spcBef>
              <a:buFontTx/>
              <a:buChar char="•"/>
            </a:pPr>
            <a:r>
              <a:rPr lang="en-US" dirty="0">
                <a:latin typeface="Segoe" pitchFamily="-91" charset="0"/>
              </a:rPr>
              <a:t> </a:t>
            </a:r>
            <a:r>
              <a:rPr lang="en-US" sz="2000" dirty="0">
                <a:latin typeface="Segoe" pitchFamily="-91" charset="0"/>
              </a:rPr>
              <a:t>Distinct server product</a:t>
            </a:r>
          </a:p>
          <a:p>
            <a:pPr>
              <a:lnSpc>
                <a:spcPct val="85000"/>
              </a:lnSpc>
              <a:spcBef>
                <a:spcPct val="20000"/>
              </a:spcBef>
              <a:buFontTx/>
              <a:buChar char="•"/>
            </a:pPr>
            <a:r>
              <a:rPr lang="en-US" sz="2000" dirty="0">
                <a:latin typeface="Segoe" pitchFamily="-91" charset="0"/>
              </a:rPr>
              <a:t> Use in B2B, EAI, BPM scenarios</a:t>
            </a:r>
          </a:p>
          <a:p>
            <a:pPr>
              <a:lnSpc>
                <a:spcPct val="85000"/>
              </a:lnSpc>
              <a:spcBef>
                <a:spcPct val="20000"/>
              </a:spcBef>
              <a:buFontTx/>
              <a:buChar char="•"/>
            </a:pPr>
            <a:r>
              <a:rPr lang="en-US" sz="2000" dirty="0">
                <a:latin typeface="Segoe" pitchFamily="-91" charset="0"/>
              </a:rPr>
              <a:t> Deployable solutions</a:t>
            </a:r>
          </a:p>
          <a:p>
            <a:pPr>
              <a:lnSpc>
                <a:spcPct val="85000"/>
              </a:lnSpc>
              <a:spcBef>
                <a:spcPct val="20000"/>
              </a:spcBef>
              <a:buFontTx/>
              <a:buChar char="•"/>
            </a:pPr>
            <a:r>
              <a:rPr lang="en-US" sz="2000" dirty="0">
                <a:latin typeface="Segoe" pitchFamily="-91" charset="0"/>
              </a:rPr>
              <a:t> Manageability, scale-out</a:t>
            </a:r>
          </a:p>
          <a:p>
            <a:pPr>
              <a:lnSpc>
                <a:spcPct val="85000"/>
              </a:lnSpc>
              <a:spcBef>
                <a:spcPct val="20000"/>
              </a:spcBef>
              <a:buFontTx/>
              <a:buChar char="•"/>
            </a:pPr>
            <a:endParaRPr lang="en-US" sz="2000" dirty="0">
              <a:latin typeface="Segoe" pitchFamily="-91" charset="0"/>
            </a:endParaRPr>
          </a:p>
        </p:txBody>
      </p:sp>
      <p:sp>
        <p:nvSpPr>
          <p:cNvPr id="18447" name="Text Box 15"/>
          <p:cNvSpPr txBox="1">
            <a:spLocks noChangeArrowheads="1"/>
          </p:cNvSpPr>
          <p:nvPr/>
        </p:nvSpPr>
        <p:spPr bwMode="auto">
          <a:xfrm>
            <a:off x="4883150" y="3819525"/>
            <a:ext cx="4070350" cy="2576513"/>
          </a:xfrm>
          <a:prstGeom prst="rect">
            <a:avLst/>
          </a:prstGeom>
          <a:noFill/>
          <a:ln w="12700" algn="ctr">
            <a:noFill/>
            <a:miter lim="800000"/>
            <a:headEnd/>
            <a:tailEnd/>
          </a:ln>
          <a:effectLst/>
        </p:spPr>
        <p:txBody>
          <a:bodyPr>
            <a:spAutoFit/>
          </a:bodyPr>
          <a:lstStyle/>
          <a:p>
            <a:pPr>
              <a:lnSpc>
                <a:spcPct val="85000"/>
              </a:lnSpc>
              <a:spcBef>
                <a:spcPct val="20000"/>
              </a:spcBef>
              <a:buFontTx/>
              <a:buChar char="•"/>
            </a:pPr>
            <a:r>
              <a:rPr lang="en-US" dirty="0">
                <a:latin typeface="Segoe" pitchFamily="-91" charset="0"/>
              </a:rPr>
              <a:t> </a:t>
            </a:r>
            <a:r>
              <a:rPr lang="en-US" u="sng" dirty="0">
                <a:latin typeface="Segoe" pitchFamily="-91" charset="0"/>
              </a:rPr>
              <a:t>Workflow framework</a:t>
            </a:r>
          </a:p>
          <a:p>
            <a:pPr>
              <a:lnSpc>
                <a:spcPct val="85000"/>
              </a:lnSpc>
              <a:spcBef>
                <a:spcPct val="20000"/>
              </a:spcBef>
              <a:buFontTx/>
              <a:buChar char="•"/>
            </a:pPr>
            <a:r>
              <a:rPr lang="en-US" sz="2000" dirty="0">
                <a:latin typeface="Segoe" pitchFamily="-91" charset="0"/>
              </a:rPr>
              <a:t> Exposed via </a:t>
            </a:r>
            <a:r>
              <a:rPr lang="en-US" sz="2000" dirty="0" smtClean="0">
                <a:latin typeface="Segoe" pitchFamily="-91" charset="0"/>
              </a:rPr>
              <a:t>.NET 3.x</a:t>
            </a:r>
            <a:endParaRPr lang="en-US" sz="2000" dirty="0">
              <a:latin typeface="Segoe" pitchFamily="-91" charset="0"/>
            </a:endParaRPr>
          </a:p>
          <a:p>
            <a:pPr>
              <a:lnSpc>
                <a:spcPct val="85000"/>
              </a:lnSpc>
              <a:spcBef>
                <a:spcPct val="20000"/>
              </a:spcBef>
              <a:buFontTx/>
              <a:buChar char="•"/>
            </a:pPr>
            <a:r>
              <a:rPr lang="en-US" sz="2000" dirty="0">
                <a:latin typeface="Segoe" pitchFamily="-91" charset="0"/>
              </a:rPr>
              <a:t> Broad set of scenarios </a:t>
            </a:r>
          </a:p>
          <a:p>
            <a:pPr>
              <a:lnSpc>
                <a:spcPct val="85000"/>
              </a:lnSpc>
              <a:spcBef>
                <a:spcPct val="20000"/>
              </a:spcBef>
              <a:buFontTx/>
              <a:buChar char="•"/>
            </a:pPr>
            <a:r>
              <a:rPr lang="en-US" sz="2000" dirty="0">
                <a:latin typeface="Segoe" pitchFamily="-91" charset="0"/>
              </a:rPr>
              <a:t> Used to build solutions</a:t>
            </a:r>
          </a:p>
          <a:p>
            <a:pPr>
              <a:lnSpc>
                <a:spcPct val="85000"/>
              </a:lnSpc>
              <a:spcBef>
                <a:spcPct val="20000"/>
              </a:spcBef>
              <a:buFontTx/>
              <a:buChar char="•"/>
            </a:pPr>
            <a:r>
              <a:rPr lang="en-US" sz="2000" dirty="0">
                <a:latin typeface="Segoe" pitchFamily="-91" charset="0"/>
              </a:rPr>
              <a:t> Enables manageability</a:t>
            </a:r>
          </a:p>
          <a:p>
            <a:pPr>
              <a:lnSpc>
                <a:spcPct val="85000"/>
              </a:lnSpc>
              <a:spcBef>
                <a:spcPct val="20000"/>
              </a:spcBef>
            </a:pPr>
            <a:r>
              <a:rPr lang="en-US" sz="2000" dirty="0">
                <a:latin typeface="Segoe" pitchFamily="-91" charset="0"/>
              </a:rPr>
              <a:t>and scale-out in solutions</a:t>
            </a:r>
          </a:p>
          <a:p>
            <a:pPr>
              <a:lnSpc>
                <a:spcPct val="85000"/>
              </a:lnSpc>
              <a:spcBef>
                <a:spcPct val="20000"/>
              </a:spcBef>
              <a:buFontTx/>
              <a:buChar char="•"/>
            </a:pPr>
            <a:r>
              <a:rPr lang="en-US" sz="2000" dirty="0">
                <a:latin typeface="Segoe" pitchFamily="-91" charset="0"/>
              </a:rPr>
              <a:t>  Use for building workflow into apps or workflow-enabled servers</a:t>
            </a:r>
            <a:r>
              <a:rPr lang="en-US" dirty="0">
                <a:latin typeface="Segoe" pitchFamily="-91" charset="0"/>
              </a:rPr>
              <a:t> </a:t>
            </a:r>
          </a:p>
        </p:txBody>
      </p:sp>
      <p:sp>
        <p:nvSpPr>
          <p:cNvPr id="18448" name="Rectangle 16"/>
          <p:cNvSpPr>
            <a:spLocks noChangeArrowheads="1"/>
          </p:cNvSpPr>
          <p:nvPr/>
        </p:nvSpPr>
        <p:spPr bwMode="auto">
          <a:xfrm>
            <a:off x="127000" y="735013"/>
            <a:ext cx="8912225" cy="3054350"/>
          </a:xfrm>
          <a:prstGeom prst="rect">
            <a:avLst/>
          </a:prstGeom>
          <a:noFill/>
          <a:ln w="12700" algn="ctr">
            <a:solidFill>
              <a:schemeClr val="tx1"/>
            </a:solidFill>
            <a:miter lim="800000"/>
            <a:headEnd/>
            <a:tailEnd/>
          </a:ln>
          <a:effectLst/>
        </p:spPr>
        <p:txBody>
          <a:bodyPr wrap="none" anchor="ctr"/>
          <a:lstStyle/>
          <a:p>
            <a:endParaRPr lang="de-DE"/>
          </a:p>
        </p:txBody>
      </p:sp>
      <p:sp>
        <p:nvSpPr>
          <p:cNvPr id="18449" name="Rectangle 17"/>
          <p:cNvSpPr>
            <a:spLocks noChangeArrowheads="1"/>
          </p:cNvSpPr>
          <p:nvPr/>
        </p:nvSpPr>
        <p:spPr bwMode="auto">
          <a:xfrm>
            <a:off x="127000" y="3803650"/>
            <a:ext cx="8916988" cy="2728913"/>
          </a:xfrm>
          <a:prstGeom prst="rect">
            <a:avLst/>
          </a:prstGeom>
          <a:noFill/>
          <a:ln w="12700" algn="ctr">
            <a:solidFill>
              <a:schemeClr val="tx1"/>
            </a:solidFill>
            <a:miter lim="800000"/>
            <a:headEnd/>
            <a:tailEnd/>
          </a:ln>
          <a:effectLst/>
        </p:spPr>
        <p:txBody>
          <a:bodyPr wrap="none" anchor="ctr"/>
          <a:lstStyle/>
          <a:p>
            <a:endParaRPr lang="de-DE"/>
          </a:p>
        </p:txBody>
      </p:sp>
      <p:sp>
        <p:nvSpPr>
          <p:cNvPr id="18450" name="AutoShape 18"/>
          <p:cNvSpPr>
            <a:spLocks noChangeArrowheads="1"/>
          </p:cNvSpPr>
          <p:nvPr/>
        </p:nvSpPr>
        <p:spPr bwMode="auto">
          <a:xfrm>
            <a:off x="717550" y="4274901"/>
            <a:ext cx="3565525" cy="423863"/>
          </a:xfrm>
          <a:prstGeom prst="roundRect">
            <a:avLst>
              <a:gd name="adj" fmla="val 16667"/>
            </a:avLst>
          </a:prstGeom>
          <a:solidFill>
            <a:srgbClr val="FFC000"/>
          </a:solidFill>
          <a:ln w="12700" algn="ctr">
            <a:solidFill>
              <a:schemeClr val="hlink"/>
            </a:solidFill>
            <a:round/>
            <a:headEnd/>
            <a:tailEnd/>
          </a:ln>
          <a:effectLst/>
        </p:spPr>
        <p:txBody>
          <a:bodyPr anchor="ctr"/>
          <a:lstStyle/>
          <a:p>
            <a:pPr algn="ctr" eaLnBrk="1" hangingPunct="1">
              <a:lnSpc>
                <a:spcPct val="85000"/>
              </a:lnSpc>
              <a:spcBef>
                <a:spcPct val="20000"/>
              </a:spcBef>
            </a:pPr>
            <a:r>
              <a:rPr lang="en-US" sz="1800">
                <a:latin typeface="Segoe" pitchFamily="-91" charset="0"/>
              </a:rPr>
              <a:t>Visual Studio Designer</a:t>
            </a:r>
          </a:p>
        </p:txBody>
      </p:sp>
      <p:sp>
        <p:nvSpPr>
          <p:cNvPr id="18451" name="Text Box 19"/>
          <p:cNvSpPr txBox="1">
            <a:spLocks noChangeArrowheads="1"/>
          </p:cNvSpPr>
          <p:nvPr/>
        </p:nvSpPr>
        <p:spPr bwMode="auto">
          <a:xfrm>
            <a:off x="4829175" y="2541588"/>
            <a:ext cx="4425950" cy="1200329"/>
          </a:xfrm>
          <a:prstGeom prst="rect">
            <a:avLst/>
          </a:prstGeom>
          <a:noFill/>
          <a:ln w="12700" algn="ctr">
            <a:noFill/>
            <a:miter lim="800000"/>
            <a:headEnd/>
            <a:tailEnd/>
          </a:ln>
          <a:effectLst/>
        </p:spPr>
        <p:txBody>
          <a:bodyPr>
            <a:spAutoFit/>
          </a:bodyPr>
          <a:lstStyle/>
          <a:p>
            <a:pPr>
              <a:lnSpc>
                <a:spcPct val="85000"/>
              </a:lnSpc>
              <a:spcBef>
                <a:spcPct val="20000"/>
              </a:spcBef>
              <a:buFontTx/>
              <a:buChar char="•"/>
            </a:pPr>
            <a:r>
              <a:rPr lang="en-US" sz="2000" dirty="0">
                <a:latin typeface="Segoe" pitchFamily="-91" charset="0"/>
              </a:rPr>
              <a:t> Future version will migrate to Windows Workflow Foundation for orchestration</a:t>
            </a:r>
          </a:p>
          <a:p>
            <a:pPr>
              <a:lnSpc>
                <a:spcPct val="85000"/>
              </a:lnSpc>
              <a:spcBef>
                <a:spcPct val="20000"/>
              </a:spcBef>
            </a:pPr>
            <a:endParaRPr lang="en-US" sz="2000" dirty="0">
              <a:latin typeface="Segoe" pitchFamily="-91"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additive="base">
                                        <p:cTn id="11" dur="500" fill="hold"/>
                                        <p:tgtEl>
                                          <p:spTgt spid="18436"/>
                                        </p:tgtEl>
                                        <p:attrNameLst>
                                          <p:attrName>ppt_x</p:attrName>
                                        </p:attrNameLst>
                                      </p:cBhvr>
                                      <p:tavLst>
                                        <p:tav tm="0">
                                          <p:val>
                                            <p:strVal val="#ppt_x"/>
                                          </p:val>
                                        </p:tav>
                                        <p:tav tm="100000">
                                          <p:val>
                                            <p:strVal val="#ppt_x"/>
                                          </p:val>
                                        </p:tav>
                                      </p:tavLst>
                                    </p:anim>
                                    <p:anim calcmode="lin" valueType="num">
                                      <p:cBhvr additive="base">
                                        <p:cTn id="12" dur="500" fill="hold"/>
                                        <p:tgtEl>
                                          <p:spTgt spid="184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47"/>
                                        </p:tgtEl>
                                        <p:attrNameLst>
                                          <p:attrName>style.visibility</p:attrName>
                                        </p:attrNameLst>
                                      </p:cBhvr>
                                      <p:to>
                                        <p:strVal val="visible"/>
                                      </p:to>
                                    </p:set>
                                    <p:anim calcmode="lin" valueType="num">
                                      <p:cBhvr additive="base">
                                        <p:cTn id="15" dur="500" fill="hold"/>
                                        <p:tgtEl>
                                          <p:spTgt spid="18447"/>
                                        </p:tgtEl>
                                        <p:attrNameLst>
                                          <p:attrName>ppt_x</p:attrName>
                                        </p:attrNameLst>
                                      </p:cBhvr>
                                      <p:tavLst>
                                        <p:tav tm="0">
                                          <p:val>
                                            <p:strVal val="#ppt_x"/>
                                          </p:val>
                                        </p:tav>
                                        <p:tav tm="100000">
                                          <p:val>
                                            <p:strVal val="#ppt_x"/>
                                          </p:val>
                                        </p:tav>
                                      </p:tavLst>
                                    </p:anim>
                                    <p:anim calcmode="lin" valueType="num">
                                      <p:cBhvr additive="base">
                                        <p:cTn id="16" dur="500" fill="hold"/>
                                        <p:tgtEl>
                                          <p:spTgt spid="184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49"/>
                                        </p:tgtEl>
                                        <p:attrNameLst>
                                          <p:attrName>style.visibility</p:attrName>
                                        </p:attrNameLst>
                                      </p:cBhvr>
                                      <p:to>
                                        <p:strVal val="visible"/>
                                      </p:to>
                                    </p:set>
                                    <p:anim calcmode="lin" valueType="num">
                                      <p:cBhvr additive="base">
                                        <p:cTn id="19" dur="500" fill="hold"/>
                                        <p:tgtEl>
                                          <p:spTgt spid="18449"/>
                                        </p:tgtEl>
                                        <p:attrNameLst>
                                          <p:attrName>ppt_x</p:attrName>
                                        </p:attrNameLst>
                                      </p:cBhvr>
                                      <p:tavLst>
                                        <p:tav tm="0">
                                          <p:val>
                                            <p:strVal val="#ppt_x"/>
                                          </p:val>
                                        </p:tav>
                                        <p:tav tm="100000">
                                          <p:val>
                                            <p:strVal val="#ppt_x"/>
                                          </p:val>
                                        </p:tav>
                                      </p:tavLst>
                                    </p:anim>
                                    <p:anim calcmode="lin" valueType="num">
                                      <p:cBhvr additive="base">
                                        <p:cTn id="20" dur="500" fill="hold"/>
                                        <p:tgtEl>
                                          <p:spTgt spid="184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450"/>
                                        </p:tgtEl>
                                        <p:attrNameLst>
                                          <p:attrName>style.visibility</p:attrName>
                                        </p:attrNameLst>
                                      </p:cBhvr>
                                      <p:to>
                                        <p:strVal val="visible"/>
                                      </p:to>
                                    </p:set>
                                    <p:anim calcmode="lin" valueType="num">
                                      <p:cBhvr additive="base">
                                        <p:cTn id="23" dur="500" fill="hold"/>
                                        <p:tgtEl>
                                          <p:spTgt spid="18450"/>
                                        </p:tgtEl>
                                        <p:attrNameLst>
                                          <p:attrName>ppt_x</p:attrName>
                                        </p:attrNameLst>
                                      </p:cBhvr>
                                      <p:tavLst>
                                        <p:tav tm="0">
                                          <p:val>
                                            <p:strVal val="#ppt_x"/>
                                          </p:val>
                                        </p:tav>
                                        <p:tav tm="100000">
                                          <p:val>
                                            <p:strVal val="#ppt_x"/>
                                          </p:val>
                                        </p:tav>
                                      </p:tavLst>
                                    </p:anim>
                                    <p:anim calcmode="lin" valueType="num">
                                      <p:cBhvr additive="base">
                                        <p:cTn id="24" dur="500" fill="hold"/>
                                        <p:tgtEl>
                                          <p:spTgt spid="184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451"/>
                                        </p:tgtEl>
                                        <p:attrNameLst>
                                          <p:attrName>style.visibility</p:attrName>
                                        </p:attrNameLst>
                                      </p:cBhvr>
                                      <p:to>
                                        <p:strVal val="visible"/>
                                      </p:to>
                                    </p:set>
                                    <p:anim calcmode="lin" valueType="num">
                                      <p:cBhvr additive="base">
                                        <p:cTn id="29" dur="500" fill="hold"/>
                                        <p:tgtEl>
                                          <p:spTgt spid="18451"/>
                                        </p:tgtEl>
                                        <p:attrNameLst>
                                          <p:attrName>ppt_x</p:attrName>
                                        </p:attrNameLst>
                                      </p:cBhvr>
                                      <p:tavLst>
                                        <p:tav tm="0">
                                          <p:val>
                                            <p:strVal val="#ppt_x"/>
                                          </p:val>
                                        </p:tav>
                                        <p:tav tm="100000">
                                          <p:val>
                                            <p:strVal val="#ppt_x"/>
                                          </p:val>
                                        </p:tav>
                                      </p:tavLst>
                                    </p:anim>
                                    <p:anim calcmode="lin" valueType="num">
                                      <p:cBhvr additive="base">
                                        <p:cTn id="30" dur="500" fill="hold"/>
                                        <p:tgtEl>
                                          <p:spTgt spid="18451"/>
                                        </p:tgtEl>
                                        <p:attrNameLst>
                                          <p:attrName>ppt_y</p:attrName>
                                        </p:attrNameLst>
                                      </p:cBhvr>
                                      <p:tavLst>
                                        <p:tav tm="0">
                                          <p:val>
                                            <p:strVal val="1+#ppt_h/2"/>
                                          </p:val>
                                        </p:tav>
                                        <p:tav tm="100000">
                                          <p:val>
                                            <p:strVal val="#ppt_y"/>
                                          </p:val>
                                        </p:tav>
                                      </p:tavLst>
                                    </p:anim>
                                  </p:childTnLst>
                                </p:cTn>
                              </p:par>
                              <p:par>
                                <p:cTn id="31" presetID="3" presetClass="exit" presetSubtype="10" fill="hold" grpId="0" nodeType="withEffect">
                                  <p:stCondLst>
                                    <p:cond delay="0"/>
                                  </p:stCondLst>
                                  <p:childTnLst>
                                    <p:animEffect transition="out" filter="blinds(horizontal)">
                                      <p:cBhvr>
                                        <p:cTn id="32" dur="500"/>
                                        <p:tgtEl>
                                          <p:spTgt spid="18441"/>
                                        </p:tgtEl>
                                      </p:cBhvr>
                                    </p:animEffect>
                                    <p:set>
                                      <p:cBhvr>
                                        <p:cTn id="33" dur="1" fill="hold">
                                          <p:stCondLst>
                                            <p:cond delay="499"/>
                                          </p:stCondLst>
                                        </p:cTn>
                                        <p:tgtEl>
                                          <p:spTgt spid="184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animBg="1"/>
      <p:bldP spid="18441" grpId="0" animBg="1"/>
      <p:bldP spid="18447" grpId="0"/>
      <p:bldP spid="18449" grpId="0" animBg="1"/>
      <p:bldP spid="18450" grpId="0" animBg="1"/>
      <p:bldP spid="184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443198"/>
          </a:xfrm>
        </p:spPr>
        <p:txBody>
          <a:bodyPr/>
          <a:lstStyle/>
          <a:p>
            <a:pPr algn="ctr"/>
            <a:r>
              <a:rPr sz="3200" smtClean="0"/>
              <a:t>J2EE application architecture</a:t>
            </a:r>
            <a:endParaRPr sz="3200"/>
          </a:p>
        </p:txBody>
      </p:sp>
      <p:grpSp>
        <p:nvGrpSpPr>
          <p:cNvPr id="25" name="Gruppieren 24"/>
          <p:cNvGrpSpPr/>
          <p:nvPr/>
        </p:nvGrpSpPr>
        <p:grpSpPr>
          <a:xfrm>
            <a:off x="0" y="648157"/>
            <a:ext cx="9144000" cy="5968423"/>
            <a:chOff x="0" y="483773"/>
            <a:chExt cx="9144000" cy="5968423"/>
          </a:xfrm>
        </p:grpSpPr>
        <p:grpSp>
          <p:nvGrpSpPr>
            <p:cNvPr id="4" name="Gruppieren 52"/>
            <p:cNvGrpSpPr/>
            <p:nvPr/>
          </p:nvGrpSpPr>
          <p:grpSpPr>
            <a:xfrm>
              <a:off x="0" y="483773"/>
              <a:ext cx="9144000" cy="5968423"/>
              <a:chOff x="0" y="483773"/>
              <a:chExt cx="9144000" cy="5968423"/>
            </a:xfrm>
          </p:grpSpPr>
          <p:grpSp>
            <p:nvGrpSpPr>
              <p:cNvPr id="7" name="Gruppieren 46"/>
              <p:cNvGrpSpPr/>
              <p:nvPr/>
            </p:nvGrpSpPr>
            <p:grpSpPr>
              <a:xfrm>
                <a:off x="990600" y="483773"/>
                <a:ext cx="7095502" cy="5968423"/>
                <a:chOff x="990600" y="483773"/>
                <a:chExt cx="7095502" cy="5968423"/>
              </a:xfrm>
            </p:grpSpPr>
            <p:grpSp>
              <p:nvGrpSpPr>
                <p:cNvPr id="8" name="Gruppieren 44"/>
                <p:cNvGrpSpPr/>
                <p:nvPr/>
              </p:nvGrpSpPr>
              <p:grpSpPr>
                <a:xfrm>
                  <a:off x="1380502" y="483773"/>
                  <a:ext cx="6705600" cy="5968423"/>
                  <a:chOff x="381000" y="483773"/>
                  <a:chExt cx="6705600" cy="5968423"/>
                </a:xfrm>
              </p:grpSpPr>
              <p:sp>
                <p:nvSpPr>
                  <p:cNvPr id="3" name="Rechteck 2"/>
                  <p:cNvSpPr/>
                  <p:nvPr/>
                </p:nvSpPr>
                <p:spPr bwMode="auto">
                  <a:xfrm>
                    <a:off x="381000" y="2209800"/>
                    <a:ext cx="2590800" cy="2971800"/>
                  </a:xfrm>
                  <a:prstGeom prst="rect">
                    <a:avLst/>
                  </a:prstGeom>
                  <a:solidFill>
                    <a:schemeClr val="tx2">
                      <a:lumMod val="75000"/>
                    </a:schemeClr>
                  </a:soli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chemeClr val="bg1"/>
                      </a:solidFill>
                      <a:latin typeface="Segoe" pitchFamily="34" charset="0"/>
                    </a:endParaRPr>
                  </a:p>
                </p:txBody>
              </p:sp>
              <p:sp>
                <p:nvSpPr>
                  <p:cNvPr id="5" name="Abgerundetes Rechteck 4"/>
                  <p:cNvSpPr/>
                  <p:nvPr/>
                </p:nvSpPr>
                <p:spPr bwMode="auto">
                  <a:xfrm>
                    <a:off x="609600" y="2514599"/>
                    <a:ext cx="2133600" cy="96048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Web Server</a:t>
                    </a:r>
                  </a:p>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a:t>
                    </a:r>
                    <a:r>
                      <a:rPr lang="de-DE" sz="1600" dirty="0" err="1" smtClean="0">
                        <a:solidFill>
                          <a:srgbClr val="FFFFFF"/>
                        </a:solidFill>
                        <a:effectLst>
                          <a:outerShdw blurRad="38100" dist="38100" dir="2700000" algn="tl">
                            <a:srgbClr val="000000">
                              <a:alpha val="43137"/>
                            </a:srgbClr>
                          </a:outerShdw>
                        </a:effectLst>
                        <a:latin typeface="Segoe" pitchFamily="34" charset="0"/>
                      </a:rPr>
                      <a:t>Servlets</a:t>
                    </a:r>
                    <a:r>
                      <a:rPr lang="de-DE" sz="1600" dirty="0" smtClean="0">
                        <a:solidFill>
                          <a:srgbClr val="FFFFFF"/>
                        </a:solidFill>
                        <a:effectLst>
                          <a:outerShdw blurRad="38100" dist="38100" dir="2700000" algn="tl">
                            <a:srgbClr val="000000">
                              <a:alpha val="43137"/>
                            </a:srgbClr>
                          </a:outerShdw>
                        </a:effectLst>
                        <a:latin typeface="Segoe" pitchFamily="34" charset="0"/>
                      </a:rPr>
                      <a:t>, JSPs)</a:t>
                    </a:r>
                  </a:p>
                </p:txBody>
              </p:sp>
              <p:sp>
                <p:nvSpPr>
                  <p:cNvPr id="6" name="Abgerundetes Rechteck 5"/>
                  <p:cNvSpPr/>
                  <p:nvPr/>
                </p:nvSpPr>
                <p:spPr bwMode="auto">
                  <a:xfrm>
                    <a:off x="609600" y="3962400"/>
                    <a:ext cx="2133600" cy="10632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err="1" smtClean="0">
                        <a:solidFill>
                          <a:srgbClr val="FFFFFF"/>
                        </a:solidFill>
                        <a:effectLst>
                          <a:outerShdw blurRad="38100" dist="38100" dir="2700000" algn="tl">
                            <a:srgbClr val="000000">
                              <a:alpha val="43137"/>
                            </a:srgbClr>
                          </a:outerShdw>
                        </a:effectLst>
                        <a:latin typeface="Segoe" pitchFamily="34" charset="0"/>
                      </a:rPr>
                      <a:t>Application</a:t>
                    </a:r>
                    <a:r>
                      <a:rPr lang="de-DE" sz="1600" dirty="0" smtClean="0">
                        <a:solidFill>
                          <a:srgbClr val="FFFFFF"/>
                        </a:solidFill>
                        <a:effectLst>
                          <a:outerShdw blurRad="38100" dist="38100" dir="2700000" algn="tl">
                            <a:srgbClr val="000000">
                              <a:alpha val="43137"/>
                            </a:srgbClr>
                          </a:outerShdw>
                        </a:effectLst>
                        <a:latin typeface="Segoe" pitchFamily="34" charset="0"/>
                      </a:rPr>
                      <a:t> Server</a:t>
                    </a:r>
                  </a:p>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(EJBs)</a:t>
                    </a:r>
                  </a:p>
                </p:txBody>
              </p:sp>
              <p:cxnSp>
                <p:nvCxnSpPr>
                  <p:cNvPr id="9" name="Gerade Verbindung mit Pfeil 8"/>
                  <p:cNvCxnSpPr>
                    <a:stCxn id="5" idx="2"/>
                    <a:endCxn id="6" idx="0"/>
                  </p:cNvCxnSpPr>
                  <p:nvPr/>
                </p:nvCxnSpPr>
                <p:spPr>
                  <a:xfrm rot="5400000">
                    <a:off x="1432741" y="3718741"/>
                    <a:ext cx="487318" cy="158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Flussdiagramm: Magnetplattenspeicher 12"/>
                  <p:cNvSpPr/>
                  <p:nvPr/>
                </p:nvSpPr>
                <p:spPr bwMode="auto">
                  <a:xfrm>
                    <a:off x="762000" y="5613996"/>
                    <a:ext cx="1828800" cy="838200"/>
                  </a:xfrm>
                  <a:prstGeom prst="flowChartMagneticDisk">
                    <a:avLst/>
                  </a:prstGeom>
                  <a:solidFill>
                    <a:schemeClr val="accent2">
                      <a:lumMod val="75000"/>
                    </a:schemeClr>
                  </a:solidFill>
                  <a:ln w="15875">
                    <a:solidFill>
                      <a:schemeClr val="accent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latin typeface="Segoe" pitchFamily="34" charset="0"/>
                      </a:rPr>
                      <a:t>Database</a:t>
                    </a:r>
                  </a:p>
                </p:txBody>
              </p:sp>
              <p:cxnSp>
                <p:nvCxnSpPr>
                  <p:cNvPr id="16" name="Gerade Verbindung mit Pfeil 15"/>
                  <p:cNvCxnSpPr>
                    <a:stCxn id="6" idx="2"/>
                    <a:endCxn id="13" idx="1"/>
                  </p:cNvCxnSpPr>
                  <p:nvPr/>
                </p:nvCxnSpPr>
                <p:spPr>
                  <a:xfrm rot="5400000">
                    <a:off x="1382230" y="5319826"/>
                    <a:ext cx="588340" cy="158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Flussdiagramm: Lochstreifen 18"/>
                  <p:cNvSpPr/>
                  <p:nvPr/>
                </p:nvSpPr>
                <p:spPr bwMode="auto">
                  <a:xfrm>
                    <a:off x="948068" y="483773"/>
                    <a:ext cx="1447800" cy="1143000"/>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err="1" smtClean="0">
                        <a:solidFill>
                          <a:srgbClr val="FFFFFF"/>
                        </a:solidFill>
                        <a:latin typeface="Segoe" pitchFamily="34" charset="0"/>
                      </a:rPr>
                      <a:t>External</a:t>
                    </a:r>
                    <a:endParaRPr lang="de-DE" sz="1600" dirty="0" smtClean="0">
                      <a:solidFill>
                        <a:srgbClr val="FFFFFF"/>
                      </a:solidFill>
                      <a:latin typeface="Segoe" pitchFamily="34" charset="0"/>
                    </a:endParaRPr>
                  </a:p>
                  <a:p>
                    <a:pPr algn="ctr" defTabSz="914099" fontAlgn="base">
                      <a:spcBef>
                        <a:spcPct val="0"/>
                      </a:spcBef>
                      <a:spcAft>
                        <a:spcPct val="0"/>
                      </a:spcAft>
                    </a:pPr>
                    <a:r>
                      <a:rPr lang="de-DE" sz="1600" dirty="0" smtClean="0">
                        <a:solidFill>
                          <a:srgbClr val="FFFFFF"/>
                        </a:solidFill>
                        <a:latin typeface="Segoe" pitchFamily="34" charset="0"/>
                      </a:rPr>
                      <a:t>HTML Browser</a:t>
                    </a:r>
                  </a:p>
                </p:txBody>
              </p:sp>
              <p:cxnSp>
                <p:nvCxnSpPr>
                  <p:cNvPr id="20" name="Gerade Verbindung mit Pfeil 19"/>
                  <p:cNvCxnSpPr>
                    <a:stCxn id="19" idx="2"/>
                    <a:endCxn id="5" idx="0"/>
                  </p:cNvCxnSpPr>
                  <p:nvPr/>
                </p:nvCxnSpPr>
                <p:spPr>
                  <a:xfrm rot="16200000" flipH="1">
                    <a:off x="1173121" y="2011320"/>
                    <a:ext cx="1002126" cy="4432"/>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Flussdiagramm: Lochstreifen 25"/>
                  <p:cNvSpPr/>
                  <p:nvPr/>
                </p:nvSpPr>
                <p:spPr bwMode="auto">
                  <a:xfrm>
                    <a:off x="5181600" y="2424229"/>
                    <a:ext cx="1447800" cy="1143000"/>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latin typeface="Segoe" pitchFamily="34" charset="0"/>
                      </a:rPr>
                      <a:t>Internal</a:t>
                    </a:r>
                  </a:p>
                  <a:p>
                    <a:pPr algn="ctr" defTabSz="914099" fontAlgn="base">
                      <a:spcBef>
                        <a:spcPct val="0"/>
                      </a:spcBef>
                      <a:spcAft>
                        <a:spcPct val="0"/>
                      </a:spcAft>
                    </a:pPr>
                    <a:r>
                      <a:rPr lang="de-DE" sz="1600" dirty="0" smtClean="0">
                        <a:solidFill>
                          <a:srgbClr val="FFFFFF"/>
                        </a:solidFill>
                        <a:latin typeface="Segoe" pitchFamily="34" charset="0"/>
                      </a:rPr>
                      <a:t>HTML Browser</a:t>
                    </a:r>
                  </a:p>
                </p:txBody>
              </p:sp>
              <p:cxnSp>
                <p:nvCxnSpPr>
                  <p:cNvPr id="27" name="Gerade Verbindung mit Pfeil 26"/>
                  <p:cNvCxnSpPr>
                    <a:stCxn id="5" idx="3"/>
                    <a:endCxn id="26" idx="1"/>
                  </p:cNvCxnSpPr>
                  <p:nvPr/>
                </p:nvCxnSpPr>
                <p:spPr>
                  <a:xfrm>
                    <a:off x="2743200" y="2994841"/>
                    <a:ext cx="2438400" cy="88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Abgerundetes Rechteck 29"/>
                  <p:cNvSpPr/>
                  <p:nvPr/>
                </p:nvSpPr>
                <p:spPr bwMode="auto">
                  <a:xfrm>
                    <a:off x="5181600" y="3843668"/>
                    <a:ext cx="19050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dirty="0" smtClean="0">
                        <a:solidFill>
                          <a:srgbClr val="FFFFFF"/>
                        </a:solidFill>
                        <a:effectLst>
                          <a:outerShdw blurRad="38100" dist="38100" dir="2700000" algn="tl">
                            <a:srgbClr val="000000">
                              <a:alpha val="43137"/>
                            </a:srgbClr>
                          </a:outerShdw>
                        </a:effectLst>
                        <a:latin typeface="Segoe" pitchFamily="34" charset="0"/>
                      </a:rPr>
                      <a:t>Java </a:t>
                    </a:r>
                    <a:r>
                      <a:rPr lang="de-DE" dirty="0" err="1" smtClean="0">
                        <a:solidFill>
                          <a:srgbClr val="FFFFFF"/>
                        </a:solidFill>
                        <a:effectLst>
                          <a:outerShdw blurRad="38100" dist="38100" dir="2700000" algn="tl">
                            <a:srgbClr val="000000">
                              <a:alpha val="43137"/>
                            </a:srgbClr>
                          </a:outerShdw>
                        </a:effectLst>
                        <a:latin typeface="Segoe" pitchFamily="34" charset="0"/>
                      </a:rPr>
                      <a:t>App</a:t>
                    </a:r>
                    <a:r>
                      <a:rPr lang="de-DE" dirty="0" smtClean="0">
                        <a:solidFill>
                          <a:srgbClr val="FFFFFF"/>
                        </a:solidFill>
                        <a:effectLst>
                          <a:outerShdw blurRad="38100" dist="38100" dir="2700000" algn="tl">
                            <a:srgbClr val="000000">
                              <a:alpha val="43137"/>
                            </a:srgbClr>
                          </a:outerShdw>
                        </a:effectLst>
                        <a:latin typeface="Segoe" pitchFamily="34" charset="0"/>
                      </a:rPr>
                      <a:t>.</a:t>
                    </a:r>
                  </a:p>
                  <a:p>
                    <a:pPr algn="ctr" defTabSz="914099" fontAlgn="base">
                      <a:spcBef>
                        <a:spcPct val="0"/>
                      </a:spcBef>
                      <a:spcAft>
                        <a:spcPct val="0"/>
                      </a:spcAft>
                    </a:pPr>
                    <a:r>
                      <a:rPr lang="de-DE" dirty="0" smtClean="0">
                        <a:solidFill>
                          <a:srgbClr val="FFFFFF"/>
                        </a:solidFill>
                        <a:effectLst>
                          <a:outerShdw blurRad="38100" dist="38100" dir="2700000" algn="tl">
                            <a:srgbClr val="000000">
                              <a:alpha val="43137"/>
                            </a:srgbClr>
                          </a:outerShdw>
                        </a:effectLst>
                        <a:latin typeface="Segoe" pitchFamily="34" charset="0"/>
                      </a:rPr>
                      <a:t>(Swing, Applet)</a:t>
                    </a:r>
                  </a:p>
                </p:txBody>
              </p:sp>
              <p:cxnSp>
                <p:nvCxnSpPr>
                  <p:cNvPr id="31" name="Gerade Verbindung mit Pfeil 30"/>
                  <p:cNvCxnSpPr>
                    <a:stCxn id="6" idx="3"/>
                    <a:endCxn id="30" idx="1"/>
                  </p:cNvCxnSpPr>
                  <p:nvPr/>
                </p:nvCxnSpPr>
                <p:spPr>
                  <a:xfrm flipV="1">
                    <a:off x="2743200" y="4491368"/>
                    <a:ext cx="2438400" cy="2660"/>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1752600" y="1678169"/>
                    <a:ext cx="787395" cy="369332"/>
                  </a:xfrm>
                  <a:prstGeom prst="rect">
                    <a:avLst/>
                  </a:prstGeom>
                  <a:noFill/>
                </p:spPr>
                <p:txBody>
                  <a:bodyPr wrap="none" rtlCol="0">
                    <a:spAutoFit/>
                  </a:bodyPr>
                  <a:lstStyle/>
                  <a:p>
                    <a:r>
                      <a:rPr lang="de-DE" dirty="0" smtClean="0"/>
                      <a:t>HTTP</a:t>
                    </a:r>
                    <a:endParaRPr lang="de-DE" dirty="0"/>
                  </a:p>
                </p:txBody>
              </p:sp>
              <p:sp>
                <p:nvSpPr>
                  <p:cNvPr id="40" name="Textfeld 39"/>
                  <p:cNvSpPr txBox="1"/>
                  <p:nvPr/>
                </p:nvSpPr>
                <p:spPr>
                  <a:xfrm>
                    <a:off x="3657600" y="2514600"/>
                    <a:ext cx="787395" cy="369332"/>
                  </a:xfrm>
                  <a:prstGeom prst="rect">
                    <a:avLst/>
                  </a:prstGeom>
                  <a:noFill/>
                </p:spPr>
                <p:txBody>
                  <a:bodyPr wrap="none" rtlCol="0">
                    <a:spAutoFit/>
                  </a:bodyPr>
                  <a:lstStyle/>
                  <a:p>
                    <a:r>
                      <a:rPr lang="de-DE" dirty="0" smtClean="0"/>
                      <a:t>HTTP</a:t>
                    </a:r>
                    <a:endParaRPr lang="de-DE" dirty="0"/>
                  </a:p>
                </p:txBody>
              </p:sp>
              <p:sp>
                <p:nvSpPr>
                  <p:cNvPr id="41" name="Textfeld 40"/>
                  <p:cNvSpPr txBox="1"/>
                  <p:nvPr/>
                </p:nvSpPr>
                <p:spPr>
                  <a:xfrm>
                    <a:off x="3581400" y="4038600"/>
                    <a:ext cx="1261884" cy="369332"/>
                  </a:xfrm>
                  <a:prstGeom prst="rect">
                    <a:avLst/>
                  </a:prstGeom>
                  <a:noFill/>
                </p:spPr>
                <p:txBody>
                  <a:bodyPr wrap="none" rtlCol="0">
                    <a:spAutoFit/>
                  </a:bodyPr>
                  <a:lstStyle/>
                  <a:p>
                    <a:r>
                      <a:rPr lang="de-DE" dirty="0" smtClean="0"/>
                      <a:t>RMI / IIOP</a:t>
                    </a:r>
                    <a:endParaRPr lang="de-DE" dirty="0"/>
                  </a:p>
                </p:txBody>
              </p:sp>
            </p:grpSp>
            <p:sp>
              <p:nvSpPr>
                <p:cNvPr id="46" name="Textfeld 45"/>
                <p:cNvSpPr txBox="1"/>
                <p:nvPr/>
              </p:nvSpPr>
              <p:spPr>
                <a:xfrm rot="16200000">
                  <a:off x="-295245" y="3495645"/>
                  <a:ext cx="2971800" cy="400110"/>
                </a:xfrm>
                <a:prstGeom prst="rect">
                  <a:avLst/>
                </a:prstGeom>
                <a:noFill/>
              </p:spPr>
              <p:txBody>
                <a:bodyPr wrap="square" rtlCol="0">
                  <a:spAutoFit/>
                </a:bodyPr>
                <a:lstStyle/>
                <a:p>
                  <a:pPr algn="ctr"/>
                  <a:r>
                    <a:rPr lang="de-DE" sz="2000" dirty="0" err="1" smtClean="0"/>
                    <a:t>Middle</a:t>
                  </a:r>
                  <a:r>
                    <a:rPr lang="de-DE" sz="2000" dirty="0" smtClean="0"/>
                    <a:t> Tier</a:t>
                  </a:r>
                  <a:endParaRPr lang="de-DE" sz="2000" dirty="0"/>
                </a:p>
              </p:txBody>
            </p:sp>
          </p:grpSp>
          <p:cxnSp>
            <p:nvCxnSpPr>
              <p:cNvPr id="49" name="Gerade Verbindung 48"/>
              <p:cNvCxnSpPr/>
              <p:nvPr/>
            </p:nvCxnSpPr>
            <p:spPr>
              <a:xfrm>
                <a:off x="0" y="2103489"/>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feld 51"/>
              <p:cNvSpPr txBox="1"/>
              <p:nvPr/>
            </p:nvSpPr>
            <p:spPr>
              <a:xfrm>
                <a:off x="4876800" y="1752600"/>
                <a:ext cx="979755" cy="369332"/>
              </a:xfrm>
              <a:prstGeom prst="rect">
                <a:avLst/>
              </a:prstGeom>
              <a:noFill/>
            </p:spPr>
            <p:txBody>
              <a:bodyPr wrap="none" rtlCol="0">
                <a:spAutoFit/>
              </a:bodyPr>
              <a:lstStyle/>
              <a:p>
                <a:r>
                  <a:rPr lang="de-DE" dirty="0" smtClean="0"/>
                  <a:t>Firewall</a:t>
                </a:r>
                <a:endParaRPr lang="de-DE" dirty="0"/>
              </a:p>
            </p:txBody>
          </p:sp>
        </p:grpSp>
        <p:sp>
          <p:nvSpPr>
            <p:cNvPr id="54" name="Textfeld 53"/>
            <p:cNvSpPr txBox="1"/>
            <p:nvPr/>
          </p:nvSpPr>
          <p:spPr>
            <a:xfrm>
              <a:off x="2819400" y="5181600"/>
              <a:ext cx="787395" cy="369332"/>
            </a:xfrm>
            <a:prstGeom prst="rect">
              <a:avLst/>
            </a:prstGeom>
            <a:noFill/>
          </p:spPr>
          <p:txBody>
            <a:bodyPr wrap="none" rtlCol="0">
              <a:spAutoFit/>
            </a:bodyPr>
            <a:lstStyle/>
            <a:p>
              <a:r>
                <a:rPr lang="de-DE" dirty="0" smtClean="0"/>
                <a:t>JDBC</a:t>
              </a:r>
              <a:endParaRPr lang="de-DE" dirty="0"/>
            </a:p>
          </p:txBody>
        </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443198"/>
          </a:xfrm>
        </p:spPr>
        <p:txBody>
          <a:bodyPr/>
          <a:lstStyle/>
          <a:p>
            <a:pPr algn="ctr"/>
            <a:r>
              <a:rPr sz="3200" smtClean="0"/>
              <a:t>.NET application architecture</a:t>
            </a:r>
            <a:endParaRPr sz="3200"/>
          </a:p>
        </p:txBody>
      </p:sp>
      <p:grpSp>
        <p:nvGrpSpPr>
          <p:cNvPr id="25" name="Gruppieren 24"/>
          <p:cNvGrpSpPr/>
          <p:nvPr/>
        </p:nvGrpSpPr>
        <p:grpSpPr>
          <a:xfrm>
            <a:off x="0" y="781719"/>
            <a:ext cx="9144000" cy="5968423"/>
            <a:chOff x="0" y="483773"/>
            <a:chExt cx="9144000" cy="5968423"/>
          </a:xfrm>
        </p:grpSpPr>
        <p:grpSp>
          <p:nvGrpSpPr>
            <p:cNvPr id="4" name="Gruppieren 52"/>
            <p:cNvGrpSpPr/>
            <p:nvPr/>
          </p:nvGrpSpPr>
          <p:grpSpPr>
            <a:xfrm>
              <a:off x="0" y="483773"/>
              <a:ext cx="9144000" cy="5968423"/>
              <a:chOff x="0" y="483773"/>
              <a:chExt cx="9144000" cy="5968423"/>
            </a:xfrm>
          </p:grpSpPr>
          <p:grpSp>
            <p:nvGrpSpPr>
              <p:cNvPr id="7" name="Gruppieren 46"/>
              <p:cNvGrpSpPr/>
              <p:nvPr/>
            </p:nvGrpSpPr>
            <p:grpSpPr>
              <a:xfrm>
                <a:off x="990600" y="483773"/>
                <a:ext cx="7095502" cy="5968423"/>
                <a:chOff x="990600" y="483773"/>
                <a:chExt cx="7095502" cy="5968423"/>
              </a:xfrm>
            </p:grpSpPr>
            <p:grpSp>
              <p:nvGrpSpPr>
                <p:cNvPr id="8" name="Gruppieren 44"/>
                <p:cNvGrpSpPr/>
                <p:nvPr/>
              </p:nvGrpSpPr>
              <p:grpSpPr>
                <a:xfrm>
                  <a:off x="1380502" y="483773"/>
                  <a:ext cx="6705600" cy="5968423"/>
                  <a:chOff x="381000" y="483773"/>
                  <a:chExt cx="6705600" cy="5968423"/>
                </a:xfrm>
              </p:grpSpPr>
              <p:sp>
                <p:nvSpPr>
                  <p:cNvPr id="3" name="Rechteck 2"/>
                  <p:cNvSpPr/>
                  <p:nvPr/>
                </p:nvSpPr>
                <p:spPr bwMode="auto">
                  <a:xfrm>
                    <a:off x="381000" y="2209800"/>
                    <a:ext cx="2590800" cy="2971800"/>
                  </a:xfrm>
                  <a:prstGeom prst="rect">
                    <a:avLst/>
                  </a:prstGeom>
                  <a:solidFill>
                    <a:schemeClr val="tx2">
                      <a:lumMod val="75000"/>
                    </a:schemeClr>
                  </a:soli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chemeClr val="bg1"/>
                      </a:solidFill>
                      <a:latin typeface="Segoe" pitchFamily="34" charset="0"/>
                    </a:endParaRPr>
                  </a:p>
                </p:txBody>
              </p:sp>
              <p:sp>
                <p:nvSpPr>
                  <p:cNvPr id="5" name="Abgerundetes Rechteck 4"/>
                  <p:cNvSpPr/>
                  <p:nvPr/>
                </p:nvSpPr>
                <p:spPr bwMode="auto">
                  <a:xfrm>
                    <a:off x="609600" y="2514599"/>
                    <a:ext cx="2133600" cy="96048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Web Server IIS</a:t>
                    </a:r>
                  </a:p>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(ASP.NET, Webparts)</a:t>
                    </a:r>
                  </a:p>
                </p:txBody>
              </p:sp>
              <p:sp>
                <p:nvSpPr>
                  <p:cNvPr id="6" name="Abgerundetes Rechteck 5"/>
                  <p:cNvSpPr/>
                  <p:nvPr/>
                </p:nvSpPr>
                <p:spPr bwMode="auto">
                  <a:xfrm>
                    <a:off x="609600" y="3962400"/>
                    <a:ext cx="2133600" cy="10632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err="1" smtClean="0">
                        <a:solidFill>
                          <a:srgbClr val="FFFFFF"/>
                        </a:solidFill>
                        <a:effectLst>
                          <a:outerShdw blurRad="38100" dist="38100" dir="2700000" algn="tl">
                            <a:srgbClr val="000000">
                              <a:alpha val="43137"/>
                            </a:srgbClr>
                          </a:outerShdw>
                        </a:effectLst>
                        <a:latin typeface="Segoe" pitchFamily="34" charset="0"/>
                      </a:rPr>
                      <a:t>Application</a:t>
                    </a:r>
                    <a:r>
                      <a:rPr lang="de-DE" sz="1600" dirty="0" smtClean="0">
                        <a:solidFill>
                          <a:srgbClr val="FFFFFF"/>
                        </a:solidFill>
                        <a:effectLst>
                          <a:outerShdw blurRad="38100" dist="38100" dir="2700000" algn="tl">
                            <a:srgbClr val="000000">
                              <a:alpha val="43137"/>
                            </a:srgbClr>
                          </a:outerShdw>
                        </a:effectLst>
                        <a:latin typeface="Segoe" pitchFamily="34" charset="0"/>
                      </a:rPr>
                      <a:t> Server IIS mit WAS</a:t>
                    </a:r>
                  </a:p>
                  <a:p>
                    <a:pPr algn="ctr" defTabSz="914099" fontAlgn="base">
                      <a:spcBef>
                        <a:spcPct val="0"/>
                      </a:spcBef>
                      <a:spcAft>
                        <a:spcPct val="0"/>
                      </a:spcAft>
                    </a:pPr>
                    <a:r>
                      <a:rPr lang="de-DE" sz="1600" dirty="0" smtClean="0">
                        <a:solidFill>
                          <a:srgbClr val="FFFFFF"/>
                        </a:solidFill>
                        <a:effectLst>
                          <a:outerShdw blurRad="38100" dist="38100" dir="2700000" algn="tl">
                            <a:srgbClr val="000000">
                              <a:alpha val="43137"/>
                            </a:srgbClr>
                          </a:outerShdw>
                        </a:effectLst>
                        <a:latin typeface="Segoe" pitchFamily="34" charset="0"/>
                      </a:rPr>
                      <a:t>(WCF Services)</a:t>
                    </a:r>
                  </a:p>
                </p:txBody>
              </p:sp>
              <p:cxnSp>
                <p:nvCxnSpPr>
                  <p:cNvPr id="9" name="Gerade Verbindung mit Pfeil 8"/>
                  <p:cNvCxnSpPr>
                    <a:stCxn id="5" idx="2"/>
                    <a:endCxn id="6" idx="0"/>
                  </p:cNvCxnSpPr>
                  <p:nvPr/>
                </p:nvCxnSpPr>
                <p:spPr>
                  <a:xfrm rot="5400000">
                    <a:off x="1432741" y="3718741"/>
                    <a:ext cx="487318" cy="158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Flussdiagramm: Magnetplattenspeicher 12"/>
                  <p:cNvSpPr/>
                  <p:nvPr/>
                </p:nvSpPr>
                <p:spPr bwMode="auto">
                  <a:xfrm>
                    <a:off x="762000" y="5613996"/>
                    <a:ext cx="1828800" cy="838200"/>
                  </a:xfrm>
                  <a:prstGeom prst="flowChartMagneticDisk">
                    <a:avLst/>
                  </a:prstGeom>
                  <a:solidFill>
                    <a:schemeClr val="accent2">
                      <a:lumMod val="75000"/>
                    </a:schemeClr>
                  </a:solidFill>
                  <a:ln w="15875">
                    <a:solidFill>
                      <a:schemeClr val="accent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000" dirty="0" smtClean="0">
                        <a:solidFill>
                          <a:srgbClr val="FFFFFF"/>
                        </a:solidFill>
                        <a:latin typeface="Segoe" pitchFamily="34" charset="0"/>
                      </a:rPr>
                      <a:t>Database</a:t>
                    </a:r>
                  </a:p>
                </p:txBody>
              </p:sp>
              <p:cxnSp>
                <p:nvCxnSpPr>
                  <p:cNvPr id="16" name="Gerade Verbindung mit Pfeil 15"/>
                  <p:cNvCxnSpPr>
                    <a:stCxn id="6" idx="2"/>
                    <a:endCxn id="13" idx="1"/>
                  </p:cNvCxnSpPr>
                  <p:nvPr/>
                </p:nvCxnSpPr>
                <p:spPr>
                  <a:xfrm rot="5400000">
                    <a:off x="1382230" y="5319826"/>
                    <a:ext cx="588340" cy="158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Flussdiagramm: Lochstreifen 18"/>
                  <p:cNvSpPr/>
                  <p:nvPr/>
                </p:nvSpPr>
                <p:spPr bwMode="auto">
                  <a:xfrm>
                    <a:off x="948068" y="483773"/>
                    <a:ext cx="1447800" cy="1143000"/>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err="1" smtClean="0">
                        <a:solidFill>
                          <a:srgbClr val="FFFFFF"/>
                        </a:solidFill>
                        <a:latin typeface="Segoe" pitchFamily="34" charset="0"/>
                      </a:rPr>
                      <a:t>External</a:t>
                    </a:r>
                    <a:endParaRPr lang="de-DE" sz="1600" dirty="0" smtClean="0">
                      <a:solidFill>
                        <a:srgbClr val="FFFFFF"/>
                      </a:solidFill>
                      <a:latin typeface="Segoe" pitchFamily="34" charset="0"/>
                    </a:endParaRPr>
                  </a:p>
                  <a:p>
                    <a:pPr algn="ctr" defTabSz="914099" fontAlgn="base">
                      <a:spcBef>
                        <a:spcPct val="0"/>
                      </a:spcBef>
                      <a:spcAft>
                        <a:spcPct val="0"/>
                      </a:spcAft>
                    </a:pPr>
                    <a:r>
                      <a:rPr lang="de-DE" sz="1600" dirty="0" smtClean="0">
                        <a:solidFill>
                          <a:srgbClr val="FFFFFF"/>
                        </a:solidFill>
                        <a:latin typeface="Segoe" pitchFamily="34" charset="0"/>
                      </a:rPr>
                      <a:t>HTML Browser</a:t>
                    </a:r>
                  </a:p>
                </p:txBody>
              </p:sp>
              <p:cxnSp>
                <p:nvCxnSpPr>
                  <p:cNvPr id="20" name="Gerade Verbindung mit Pfeil 19"/>
                  <p:cNvCxnSpPr>
                    <a:stCxn id="19" idx="2"/>
                    <a:endCxn id="5" idx="0"/>
                  </p:cNvCxnSpPr>
                  <p:nvPr/>
                </p:nvCxnSpPr>
                <p:spPr>
                  <a:xfrm rot="16200000" flipH="1">
                    <a:off x="1173121" y="2011320"/>
                    <a:ext cx="1002126" cy="4432"/>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Flussdiagramm: Lochstreifen 25"/>
                  <p:cNvSpPr/>
                  <p:nvPr/>
                </p:nvSpPr>
                <p:spPr bwMode="auto">
                  <a:xfrm>
                    <a:off x="5181600" y="2424229"/>
                    <a:ext cx="1447800" cy="1143000"/>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1600" dirty="0" smtClean="0">
                        <a:solidFill>
                          <a:srgbClr val="FFFFFF"/>
                        </a:solidFill>
                        <a:latin typeface="Segoe" pitchFamily="34" charset="0"/>
                      </a:rPr>
                      <a:t>Internal</a:t>
                    </a:r>
                  </a:p>
                  <a:p>
                    <a:pPr algn="ctr" defTabSz="914099" fontAlgn="base">
                      <a:spcBef>
                        <a:spcPct val="0"/>
                      </a:spcBef>
                      <a:spcAft>
                        <a:spcPct val="0"/>
                      </a:spcAft>
                    </a:pPr>
                    <a:r>
                      <a:rPr lang="de-DE" sz="1600" dirty="0" smtClean="0">
                        <a:solidFill>
                          <a:srgbClr val="FFFFFF"/>
                        </a:solidFill>
                        <a:latin typeface="Segoe" pitchFamily="34" charset="0"/>
                      </a:rPr>
                      <a:t>HTML Browser</a:t>
                    </a:r>
                  </a:p>
                </p:txBody>
              </p:sp>
              <p:cxnSp>
                <p:nvCxnSpPr>
                  <p:cNvPr id="27" name="Gerade Verbindung mit Pfeil 26"/>
                  <p:cNvCxnSpPr>
                    <a:stCxn id="5" idx="3"/>
                    <a:endCxn id="26" idx="1"/>
                  </p:cNvCxnSpPr>
                  <p:nvPr/>
                </p:nvCxnSpPr>
                <p:spPr>
                  <a:xfrm>
                    <a:off x="2743200" y="2994841"/>
                    <a:ext cx="2438400" cy="88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Abgerundetes Rechteck 29"/>
                  <p:cNvSpPr/>
                  <p:nvPr/>
                </p:nvSpPr>
                <p:spPr bwMode="auto">
                  <a:xfrm>
                    <a:off x="5181600" y="3843668"/>
                    <a:ext cx="19050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dirty="0" smtClean="0">
                        <a:solidFill>
                          <a:srgbClr val="FFFFFF"/>
                        </a:solidFill>
                        <a:effectLst>
                          <a:outerShdw blurRad="38100" dist="38100" dir="2700000" algn="tl">
                            <a:srgbClr val="000000">
                              <a:alpha val="43137"/>
                            </a:srgbClr>
                          </a:outerShdw>
                        </a:effectLst>
                        <a:latin typeface="Segoe" pitchFamily="34" charset="0"/>
                      </a:rPr>
                      <a:t>.NET Smart Client / Office</a:t>
                    </a:r>
                  </a:p>
                </p:txBody>
              </p:sp>
              <p:cxnSp>
                <p:nvCxnSpPr>
                  <p:cNvPr id="31" name="Gerade Verbindung mit Pfeil 30"/>
                  <p:cNvCxnSpPr>
                    <a:stCxn id="6" idx="3"/>
                    <a:endCxn id="30" idx="1"/>
                  </p:cNvCxnSpPr>
                  <p:nvPr/>
                </p:nvCxnSpPr>
                <p:spPr>
                  <a:xfrm flipV="1">
                    <a:off x="2743200" y="4491368"/>
                    <a:ext cx="2438400" cy="2660"/>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1752600" y="1678169"/>
                    <a:ext cx="787395" cy="369332"/>
                  </a:xfrm>
                  <a:prstGeom prst="rect">
                    <a:avLst/>
                  </a:prstGeom>
                  <a:noFill/>
                </p:spPr>
                <p:txBody>
                  <a:bodyPr wrap="none" rtlCol="0">
                    <a:spAutoFit/>
                  </a:bodyPr>
                  <a:lstStyle/>
                  <a:p>
                    <a:r>
                      <a:rPr lang="de-DE" dirty="0" smtClean="0"/>
                      <a:t>HTTP</a:t>
                    </a:r>
                    <a:endParaRPr lang="de-DE" dirty="0"/>
                  </a:p>
                </p:txBody>
              </p:sp>
              <p:sp>
                <p:nvSpPr>
                  <p:cNvPr id="40" name="Textfeld 39"/>
                  <p:cNvSpPr txBox="1"/>
                  <p:nvPr/>
                </p:nvSpPr>
                <p:spPr>
                  <a:xfrm>
                    <a:off x="3657600" y="2514600"/>
                    <a:ext cx="787395" cy="369332"/>
                  </a:xfrm>
                  <a:prstGeom prst="rect">
                    <a:avLst/>
                  </a:prstGeom>
                  <a:noFill/>
                </p:spPr>
                <p:txBody>
                  <a:bodyPr wrap="none" rtlCol="0">
                    <a:spAutoFit/>
                  </a:bodyPr>
                  <a:lstStyle/>
                  <a:p>
                    <a:r>
                      <a:rPr lang="de-DE" dirty="0" smtClean="0"/>
                      <a:t>HTTP</a:t>
                    </a:r>
                    <a:endParaRPr lang="de-DE" dirty="0"/>
                  </a:p>
                </p:txBody>
              </p:sp>
              <p:sp>
                <p:nvSpPr>
                  <p:cNvPr id="41" name="Textfeld 40"/>
                  <p:cNvSpPr txBox="1"/>
                  <p:nvPr/>
                </p:nvSpPr>
                <p:spPr>
                  <a:xfrm>
                    <a:off x="2981386" y="4038600"/>
                    <a:ext cx="1969808" cy="369332"/>
                  </a:xfrm>
                  <a:prstGeom prst="rect">
                    <a:avLst/>
                  </a:prstGeom>
                  <a:noFill/>
                </p:spPr>
                <p:txBody>
                  <a:bodyPr wrap="square" rtlCol="0">
                    <a:spAutoFit/>
                  </a:bodyPr>
                  <a:lstStyle/>
                  <a:p>
                    <a:pPr algn="ctr"/>
                    <a:r>
                      <a:rPr lang="de-DE" dirty="0" smtClean="0"/>
                      <a:t>SOAP / TCP</a:t>
                    </a:r>
                    <a:endParaRPr lang="de-DE" dirty="0"/>
                  </a:p>
                </p:txBody>
              </p:sp>
            </p:grpSp>
            <p:sp>
              <p:nvSpPr>
                <p:cNvPr id="46" name="Textfeld 45"/>
                <p:cNvSpPr txBox="1"/>
                <p:nvPr/>
              </p:nvSpPr>
              <p:spPr>
                <a:xfrm rot="16200000">
                  <a:off x="-295245" y="3495645"/>
                  <a:ext cx="2971800" cy="400110"/>
                </a:xfrm>
                <a:prstGeom prst="rect">
                  <a:avLst/>
                </a:prstGeom>
                <a:noFill/>
              </p:spPr>
              <p:txBody>
                <a:bodyPr wrap="square" rtlCol="0">
                  <a:spAutoFit/>
                </a:bodyPr>
                <a:lstStyle/>
                <a:p>
                  <a:pPr algn="ctr"/>
                  <a:r>
                    <a:rPr lang="de-DE" sz="2000" dirty="0" err="1" smtClean="0"/>
                    <a:t>Middle</a:t>
                  </a:r>
                  <a:r>
                    <a:rPr lang="de-DE" sz="2000" dirty="0" smtClean="0"/>
                    <a:t> Tier</a:t>
                  </a:r>
                  <a:endParaRPr lang="de-DE" sz="2000" dirty="0"/>
                </a:p>
              </p:txBody>
            </p:sp>
          </p:grpSp>
          <p:cxnSp>
            <p:nvCxnSpPr>
              <p:cNvPr id="49" name="Gerade Verbindung 48"/>
              <p:cNvCxnSpPr/>
              <p:nvPr/>
            </p:nvCxnSpPr>
            <p:spPr>
              <a:xfrm>
                <a:off x="0" y="2103489"/>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feld 51"/>
              <p:cNvSpPr txBox="1"/>
              <p:nvPr/>
            </p:nvSpPr>
            <p:spPr>
              <a:xfrm>
                <a:off x="4876800" y="1752600"/>
                <a:ext cx="979755" cy="369332"/>
              </a:xfrm>
              <a:prstGeom prst="rect">
                <a:avLst/>
              </a:prstGeom>
              <a:noFill/>
            </p:spPr>
            <p:txBody>
              <a:bodyPr wrap="none" rtlCol="0">
                <a:spAutoFit/>
              </a:bodyPr>
              <a:lstStyle/>
              <a:p>
                <a:r>
                  <a:rPr lang="de-DE" dirty="0" smtClean="0"/>
                  <a:t>Firewall</a:t>
                </a:r>
                <a:endParaRPr lang="de-DE" dirty="0"/>
              </a:p>
            </p:txBody>
          </p:sp>
        </p:grpSp>
        <p:sp>
          <p:nvSpPr>
            <p:cNvPr id="24" name="Textfeld 23"/>
            <p:cNvSpPr txBox="1"/>
            <p:nvPr/>
          </p:nvSpPr>
          <p:spPr>
            <a:xfrm>
              <a:off x="2819400" y="5202148"/>
              <a:ext cx="1210588" cy="369332"/>
            </a:xfrm>
            <a:prstGeom prst="rect">
              <a:avLst/>
            </a:prstGeom>
            <a:noFill/>
          </p:spPr>
          <p:txBody>
            <a:bodyPr wrap="none" rtlCol="0">
              <a:spAutoFit/>
            </a:bodyPr>
            <a:lstStyle/>
            <a:p>
              <a:r>
                <a:rPr lang="de-DE" dirty="0" smtClean="0"/>
                <a:t>ADO.NET</a:t>
              </a:r>
              <a:endParaRPr lang="de-DE" dirty="0"/>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36"/>
          <p:cNvSpPr txBox="1">
            <a:spLocks noChangeArrowheads="1"/>
          </p:cNvSpPr>
          <p:nvPr/>
        </p:nvSpPr>
        <p:spPr bwMode="auto">
          <a:xfrm>
            <a:off x="0" y="142852"/>
            <a:ext cx="9144000" cy="1077218"/>
          </a:xfrm>
          <a:prstGeom prst="rect">
            <a:avLst/>
          </a:prstGeom>
          <a:noFill/>
          <a:ln w="9525">
            <a:noFill/>
            <a:miter lim="800000"/>
            <a:headEnd/>
            <a:tailEnd/>
          </a:ln>
        </p:spPr>
        <p:txBody>
          <a:bodyPr>
            <a:spAutoFit/>
          </a:bodyPr>
          <a:lstStyle/>
          <a:p>
            <a:pPr algn="ctr"/>
            <a:r>
              <a:rPr lang="en-US" sz="3200" b="0" smtClean="0"/>
              <a:t>Service orientieted software  on the</a:t>
            </a:r>
          </a:p>
          <a:p>
            <a:pPr algn="ctr"/>
            <a:r>
              <a:rPr lang="en-US" sz="3200" b="0" smtClean="0"/>
              <a:t>Microsoft Platform </a:t>
            </a:r>
            <a:endParaRPr lang="en-US" sz="3200" b="0"/>
          </a:p>
        </p:txBody>
      </p:sp>
      <p:grpSp>
        <p:nvGrpSpPr>
          <p:cNvPr id="2" name="Gruppieren 43"/>
          <p:cNvGrpSpPr/>
          <p:nvPr/>
        </p:nvGrpSpPr>
        <p:grpSpPr>
          <a:xfrm>
            <a:off x="297180" y="1357298"/>
            <a:ext cx="8418198" cy="5500702"/>
            <a:chOff x="297180" y="1357298"/>
            <a:chExt cx="8418198" cy="5500702"/>
          </a:xfrm>
        </p:grpSpPr>
        <p:grpSp>
          <p:nvGrpSpPr>
            <p:cNvPr id="3" name="Gruppieren 40"/>
            <p:cNvGrpSpPr/>
            <p:nvPr/>
          </p:nvGrpSpPr>
          <p:grpSpPr>
            <a:xfrm>
              <a:off x="297180" y="1357298"/>
              <a:ext cx="8418198" cy="5500702"/>
              <a:chOff x="297180" y="1357298"/>
              <a:chExt cx="8418198" cy="5500702"/>
            </a:xfrm>
          </p:grpSpPr>
          <p:grpSp>
            <p:nvGrpSpPr>
              <p:cNvPr id="4" name="Gruppieren 25"/>
              <p:cNvGrpSpPr>
                <a:grpSpLocks/>
              </p:cNvGrpSpPr>
              <p:nvPr/>
            </p:nvGrpSpPr>
            <p:grpSpPr bwMode="auto">
              <a:xfrm>
                <a:off x="2263773" y="2962261"/>
                <a:ext cx="6451605" cy="3109913"/>
                <a:chOff x="785342" y="3428201"/>
                <a:chExt cx="3929534" cy="2215377"/>
              </a:xfrm>
            </p:grpSpPr>
            <p:grpSp>
              <p:nvGrpSpPr>
                <p:cNvPr id="5" name="Gruppieren 11"/>
                <p:cNvGrpSpPr>
                  <a:grpSpLocks/>
                </p:cNvGrpSpPr>
                <p:nvPr/>
              </p:nvGrpSpPr>
              <p:grpSpPr bwMode="auto">
                <a:xfrm>
                  <a:off x="785786" y="4929198"/>
                  <a:ext cx="3929090" cy="714380"/>
                  <a:chOff x="785786" y="5000636"/>
                  <a:chExt cx="3929090" cy="642942"/>
                </a:xfrm>
              </p:grpSpPr>
              <p:sp>
                <p:nvSpPr>
                  <p:cNvPr id="5158" name="Abgerundetes Rechteck 7"/>
                  <p:cNvSpPr>
                    <a:spLocks noChangeArrowheads="1"/>
                  </p:cNvSpPr>
                  <p:nvPr/>
                </p:nvSpPr>
                <p:spPr bwMode="auto">
                  <a:xfrm>
                    <a:off x="785786" y="5000636"/>
                    <a:ext cx="3929090" cy="642942"/>
                  </a:xfrm>
                  <a:prstGeom prst="roundRect">
                    <a:avLst>
                      <a:gd name="adj" fmla="val 16667"/>
                    </a:avLst>
                  </a:prstGeom>
                  <a:solidFill>
                    <a:srgbClr val="FFCC66"/>
                  </a:solidFill>
                  <a:ln w="9525" algn="ctr">
                    <a:solidFill>
                      <a:schemeClr val="tx1"/>
                    </a:solidFill>
                    <a:round/>
                    <a:headEnd/>
                    <a:tailEnd/>
                  </a:ln>
                </p:spPr>
                <p:txBody>
                  <a:bodyPr wrap="none" anchor="ctr"/>
                  <a:lstStyle/>
                  <a:p>
                    <a:pPr algn="ctr"/>
                    <a:endParaRPr lang="de-DE" dirty="0">
                      <a:solidFill>
                        <a:schemeClr val="bg1"/>
                      </a:solidFill>
                    </a:endParaRPr>
                  </a:p>
                </p:txBody>
              </p:sp>
              <p:sp>
                <p:nvSpPr>
                  <p:cNvPr id="10" name="Flussdiagramm: Magnetplattenspeicher 9"/>
                  <p:cNvSpPr/>
                  <p:nvPr/>
                </p:nvSpPr>
                <p:spPr bwMode="auto">
                  <a:xfrm>
                    <a:off x="1070994" y="5064459"/>
                    <a:ext cx="714650" cy="500750"/>
                  </a:xfrm>
                  <a:prstGeom prst="flowChartMagneticDisk">
                    <a:avLst/>
                  </a:prstGeom>
                  <a:solidFill>
                    <a:schemeClr val="accent4"/>
                  </a:solidFill>
                  <a:ln w="9525" cap="flat" cmpd="sng" algn="ctr">
                    <a:solidFill>
                      <a:schemeClr val="tx1"/>
                    </a:solidFill>
                    <a:prstDash val="solid"/>
                    <a:round/>
                    <a:headEnd type="none" w="med" len="med"/>
                    <a:tailEnd type="none" w="med" len="med"/>
                  </a:ln>
                  <a:effectLst/>
                </p:spPr>
                <p:txBody>
                  <a:bodyPr wrap="none" anchor="ctr"/>
                  <a:lstStyle/>
                  <a:p>
                    <a:pPr algn="ctr">
                      <a:defRPr/>
                    </a:pPr>
                    <a:r>
                      <a:rPr lang="de-DE" sz="1050" dirty="0">
                        <a:solidFill>
                          <a:schemeClr val="bg1"/>
                        </a:solidFill>
                        <a:latin typeface="Arial" charset="0"/>
                      </a:rPr>
                      <a:t>Datenbank</a:t>
                    </a:r>
                  </a:p>
                </p:txBody>
              </p:sp>
              <p:sp>
                <p:nvSpPr>
                  <p:cNvPr id="11" name="Flussdiagramm: Magnetplattenspeicher 10"/>
                  <p:cNvSpPr/>
                  <p:nvPr/>
                </p:nvSpPr>
                <p:spPr bwMode="auto">
                  <a:xfrm>
                    <a:off x="2571966" y="5064459"/>
                    <a:ext cx="713611" cy="500750"/>
                  </a:xfrm>
                  <a:prstGeom prst="flowChartMagneticDisk">
                    <a:avLst/>
                  </a:prstGeom>
                  <a:solidFill>
                    <a:schemeClr val="accent4"/>
                  </a:solidFill>
                  <a:ln w="9525" cap="flat" cmpd="sng" algn="ctr">
                    <a:solidFill>
                      <a:schemeClr val="tx1"/>
                    </a:solidFill>
                    <a:prstDash val="solid"/>
                    <a:round/>
                    <a:headEnd type="none" w="med" len="med"/>
                    <a:tailEnd type="none" w="med" len="med"/>
                  </a:ln>
                  <a:effectLst/>
                </p:spPr>
                <p:txBody>
                  <a:bodyPr wrap="none" anchor="ctr"/>
                  <a:lstStyle/>
                  <a:p>
                    <a:pPr algn="ctr">
                      <a:defRPr/>
                    </a:pPr>
                    <a:r>
                      <a:rPr lang="de-DE" sz="1050" dirty="0" smtClean="0">
                        <a:solidFill>
                          <a:schemeClr val="bg1"/>
                        </a:solidFill>
                        <a:latin typeface="Arial" charset="0"/>
                      </a:rPr>
                      <a:t>Datenbank</a:t>
                    </a:r>
                    <a:endParaRPr lang="de-DE" sz="1050" dirty="0">
                      <a:solidFill>
                        <a:schemeClr val="bg1"/>
                      </a:solidFill>
                      <a:latin typeface="Arial" charset="0"/>
                    </a:endParaRPr>
                  </a:p>
                </p:txBody>
              </p:sp>
            </p:grpSp>
            <p:sp>
              <p:nvSpPr>
                <p:cNvPr id="14" name="Abgerundetes Rechteck 13"/>
                <p:cNvSpPr/>
                <p:nvPr/>
              </p:nvSpPr>
              <p:spPr bwMode="auto">
                <a:xfrm>
                  <a:off x="785342" y="3428201"/>
                  <a:ext cx="3929534" cy="1428291"/>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de-DE" dirty="0" smtClean="0">
                      <a:latin typeface="Arial" charset="0"/>
                    </a:rPr>
                    <a:t>.</a:t>
                  </a:r>
                  <a:endParaRPr lang="de-DE" dirty="0">
                    <a:latin typeface="Arial" charset="0"/>
                  </a:endParaRPr>
                </a:p>
              </p:txBody>
            </p:sp>
            <p:sp>
              <p:nvSpPr>
                <p:cNvPr id="5147" name="Textfeld 15"/>
                <p:cNvSpPr txBox="1">
                  <a:spLocks noChangeArrowheads="1"/>
                </p:cNvSpPr>
                <p:nvPr/>
              </p:nvSpPr>
              <p:spPr bwMode="auto">
                <a:xfrm>
                  <a:off x="4000501" y="5208789"/>
                  <a:ext cx="446117" cy="197323"/>
                </a:xfrm>
                <a:prstGeom prst="rect">
                  <a:avLst/>
                </a:prstGeom>
                <a:noFill/>
                <a:ln w="9525">
                  <a:noFill/>
                  <a:miter lim="800000"/>
                  <a:headEnd/>
                  <a:tailEnd/>
                </a:ln>
              </p:spPr>
              <p:txBody>
                <a:bodyPr wrap="none">
                  <a:spAutoFit/>
                </a:bodyPr>
                <a:lstStyle/>
                <a:p>
                  <a:r>
                    <a:rPr lang="de-DE" sz="1200" dirty="0">
                      <a:solidFill>
                        <a:schemeClr val="bg1"/>
                      </a:solidFill>
                    </a:rPr>
                    <a:t>EIS Tier</a:t>
                  </a:r>
                </a:p>
              </p:txBody>
            </p:sp>
            <p:grpSp>
              <p:nvGrpSpPr>
                <p:cNvPr id="6" name="Gruppieren 20"/>
                <p:cNvGrpSpPr>
                  <a:grpSpLocks/>
                </p:cNvGrpSpPr>
                <p:nvPr/>
              </p:nvGrpSpPr>
              <p:grpSpPr bwMode="auto">
                <a:xfrm>
                  <a:off x="887138" y="4193801"/>
                  <a:ext cx="3714516" cy="571089"/>
                  <a:chOff x="714118" y="2214735"/>
                  <a:chExt cx="3714516" cy="571089"/>
                </a:xfrm>
              </p:grpSpPr>
              <p:grpSp>
                <p:nvGrpSpPr>
                  <p:cNvPr id="7" name="Gruppieren 17"/>
                  <p:cNvGrpSpPr>
                    <a:grpSpLocks/>
                  </p:cNvGrpSpPr>
                  <p:nvPr/>
                </p:nvGrpSpPr>
                <p:grpSpPr bwMode="auto">
                  <a:xfrm>
                    <a:off x="714118" y="2214735"/>
                    <a:ext cx="3714516" cy="571089"/>
                    <a:chOff x="785556" y="2643363"/>
                    <a:chExt cx="3714516" cy="571089"/>
                  </a:xfrm>
                </p:grpSpPr>
                <p:sp>
                  <p:nvSpPr>
                    <p:cNvPr id="15" name="Abgerundetes Rechteck 14"/>
                    <p:cNvSpPr/>
                    <p:nvPr/>
                  </p:nvSpPr>
                  <p:spPr bwMode="auto">
                    <a:xfrm>
                      <a:off x="785556" y="2643363"/>
                      <a:ext cx="3714516" cy="571089"/>
                    </a:xfrm>
                    <a:prstGeom prst="round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de-DE" dirty="0">
                        <a:solidFill>
                          <a:schemeClr val="bg1"/>
                        </a:solidFill>
                        <a:latin typeface="Arial" charset="0"/>
                      </a:endParaRPr>
                    </a:p>
                  </p:txBody>
                </p:sp>
                <p:sp>
                  <p:nvSpPr>
                    <p:cNvPr id="5157" name="Textfeld 16"/>
                    <p:cNvSpPr txBox="1">
                      <a:spLocks noChangeArrowheads="1"/>
                    </p:cNvSpPr>
                    <p:nvPr/>
                  </p:nvSpPr>
                  <p:spPr bwMode="auto">
                    <a:xfrm>
                      <a:off x="3823306" y="2786057"/>
                      <a:ext cx="673607" cy="197323"/>
                    </a:xfrm>
                    <a:prstGeom prst="rect">
                      <a:avLst/>
                    </a:prstGeom>
                    <a:noFill/>
                    <a:ln w="9525">
                      <a:noFill/>
                      <a:miter lim="800000"/>
                      <a:headEnd/>
                      <a:tailEnd/>
                    </a:ln>
                  </p:spPr>
                  <p:txBody>
                    <a:bodyPr wrap="none">
                      <a:spAutoFit/>
                    </a:bodyPr>
                    <a:lstStyle/>
                    <a:p>
                      <a:pPr algn="r"/>
                      <a:r>
                        <a:rPr lang="de-DE" sz="1200" dirty="0">
                          <a:solidFill>
                            <a:schemeClr val="bg1"/>
                          </a:solidFill>
                        </a:rPr>
                        <a:t>Business Tier</a:t>
                      </a:r>
                    </a:p>
                  </p:txBody>
                </p:sp>
              </p:grpSp>
              <p:sp>
                <p:nvSpPr>
                  <p:cNvPr id="5154" name="Abgerundetes Rechteck 18"/>
                  <p:cNvSpPr>
                    <a:spLocks noChangeArrowheads="1"/>
                  </p:cNvSpPr>
                  <p:nvPr/>
                </p:nvSpPr>
                <p:spPr bwMode="auto">
                  <a:xfrm>
                    <a:off x="827080" y="2307190"/>
                    <a:ext cx="714380" cy="357190"/>
                  </a:xfrm>
                  <a:prstGeom prst="roundRect">
                    <a:avLst>
                      <a:gd name="adj" fmla="val 16667"/>
                    </a:avLst>
                  </a:prstGeom>
                  <a:solidFill>
                    <a:srgbClr val="FFFF99"/>
                  </a:solidFill>
                  <a:ln w="9525" algn="ctr">
                    <a:solidFill>
                      <a:schemeClr val="tx1"/>
                    </a:solidFill>
                    <a:round/>
                    <a:headEnd/>
                    <a:tailEnd/>
                  </a:ln>
                </p:spPr>
                <p:txBody>
                  <a:bodyPr wrap="none" anchor="ctr"/>
                  <a:lstStyle/>
                  <a:p>
                    <a:pPr algn="ctr"/>
                    <a:r>
                      <a:rPr lang="de-DE" sz="1100" dirty="0">
                        <a:solidFill>
                          <a:schemeClr val="bg1"/>
                        </a:solidFill>
                      </a:rPr>
                      <a:t>WCF </a:t>
                    </a:r>
                  </a:p>
                  <a:p>
                    <a:pPr algn="ctr"/>
                    <a:r>
                      <a:rPr lang="de-DE" sz="1100" dirty="0">
                        <a:solidFill>
                          <a:schemeClr val="bg1"/>
                        </a:solidFill>
                      </a:rPr>
                      <a:t>Services</a:t>
                    </a:r>
                  </a:p>
                </p:txBody>
              </p:sp>
              <p:sp>
                <p:nvSpPr>
                  <p:cNvPr id="5155" name="Abgerundetes Rechteck 19"/>
                  <p:cNvSpPr>
                    <a:spLocks noChangeArrowheads="1"/>
                  </p:cNvSpPr>
                  <p:nvPr/>
                </p:nvSpPr>
                <p:spPr bwMode="auto">
                  <a:xfrm>
                    <a:off x="1684336" y="2306088"/>
                    <a:ext cx="714380" cy="357190"/>
                  </a:xfrm>
                  <a:prstGeom prst="roundRect">
                    <a:avLst>
                      <a:gd name="adj" fmla="val 16667"/>
                    </a:avLst>
                  </a:prstGeom>
                  <a:solidFill>
                    <a:srgbClr val="FFFF99"/>
                  </a:solidFill>
                  <a:ln w="9525" algn="ctr">
                    <a:solidFill>
                      <a:schemeClr val="tx1"/>
                    </a:solidFill>
                    <a:round/>
                    <a:headEnd/>
                    <a:tailEnd/>
                  </a:ln>
                </p:spPr>
                <p:txBody>
                  <a:bodyPr wrap="none" anchor="ctr"/>
                  <a:lstStyle/>
                  <a:p>
                    <a:pPr algn="ctr"/>
                    <a:r>
                      <a:rPr lang="de-DE" sz="1100" dirty="0">
                        <a:solidFill>
                          <a:schemeClr val="bg1"/>
                        </a:solidFill>
                      </a:rPr>
                      <a:t>WCF </a:t>
                    </a:r>
                  </a:p>
                  <a:p>
                    <a:pPr algn="ctr"/>
                    <a:r>
                      <a:rPr lang="de-DE" sz="1100" dirty="0">
                        <a:solidFill>
                          <a:schemeClr val="bg1"/>
                        </a:solidFill>
                      </a:rPr>
                      <a:t>Services</a:t>
                    </a:r>
                  </a:p>
                </p:txBody>
              </p:sp>
            </p:grpSp>
            <p:grpSp>
              <p:nvGrpSpPr>
                <p:cNvPr id="8" name="Gruppieren 24"/>
                <p:cNvGrpSpPr>
                  <a:grpSpLocks/>
                </p:cNvGrpSpPr>
                <p:nvPr/>
              </p:nvGrpSpPr>
              <p:grpSpPr bwMode="auto">
                <a:xfrm>
                  <a:off x="2357422" y="3571876"/>
                  <a:ext cx="2214578" cy="571504"/>
                  <a:chOff x="2214546" y="2428868"/>
                  <a:chExt cx="2214578" cy="571504"/>
                </a:xfrm>
              </p:grpSpPr>
              <p:sp>
                <p:nvSpPr>
                  <p:cNvPr id="5150" name="Abgerundetes Rechteck 21"/>
                  <p:cNvSpPr>
                    <a:spLocks noChangeArrowheads="1"/>
                  </p:cNvSpPr>
                  <p:nvPr/>
                </p:nvSpPr>
                <p:spPr bwMode="auto">
                  <a:xfrm>
                    <a:off x="2214546" y="2428868"/>
                    <a:ext cx="2214578" cy="571504"/>
                  </a:xfrm>
                  <a:prstGeom prst="roundRect">
                    <a:avLst>
                      <a:gd name="adj" fmla="val 16667"/>
                    </a:avLst>
                  </a:prstGeom>
                  <a:solidFill>
                    <a:srgbClr val="FFCC66"/>
                  </a:solidFill>
                  <a:ln w="9525" algn="ctr">
                    <a:solidFill>
                      <a:schemeClr val="tx1"/>
                    </a:solidFill>
                    <a:round/>
                    <a:headEnd/>
                    <a:tailEnd/>
                  </a:ln>
                </p:spPr>
                <p:txBody>
                  <a:bodyPr wrap="none" anchor="ctr"/>
                  <a:lstStyle/>
                  <a:p>
                    <a:pPr algn="ctr"/>
                    <a:endParaRPr lang="de-DE" dirty="0"/>
                  </a:p>
                </p:txBody>
              </p:sp>
              <p:sp>
                <p:nvSpPr>
                  <p:cNvPr id="5151" name="Textfeld 22"/>
                  <p:cNvSpPr txBox="1">
                    <a:spLocks noChangeArrowheads="1"/>
                  </p:cNvSpPr>
                  <p:nvPr/>
                </p:nvSpPr>
                <p:spPr bwMode="auto">
                  <a:xfrm>
                    <a:off x="3543653" y="2571744"/>
                    <a:ext cx="881822" cy="328871"/>
                  </a:xfrm>
                  <a:prstGeom prst="rect">
                    <a:avLst/>
                  </a:prstGeom>
                  <a:noFill/>
                  <a:ln w="9525">
                    <a:noFill/>
                    <a:miter lim="800000"/>
                    <a:headEnd/>
                    <a:tailEnd/>
                  </a:ln>
                </p:spPr>
                <p:txBody>
                  <a:bodyPr>
                    <a:spAutoFit/>
                  </a:bodyPr>
                  <a:lstStyle/>
                  <a:p>
                    <a:pPr algn="ctr"/>
                    <a:r>
                      <a:rPr lang="de-DE" sz="1200" dirty="0">
                        <a:solidFill>
                          <a:schemeClr val="bg1"/>
                        </a:solidFill>
                      </a:rPr>
                      <a:t>Web Tier, </a:t>
                    </a:r>
                    <a:r>
                      <a:rPr lang="de-DE" sz="1200" dirty="0" smtClean="0">
                        <a:solidFill>
                          <a:schemeClr val="bg1"/>
                        </a:solidFill>
                      </a:rPr>
                      <a:t>Portal</a:t>
                    </a:r>
                  </a:p>
                  <a:p>
                    <a:pPr algn="ctr"/>
                    <a:r>
                      <a:rPr lang="de-DE" sz="1200" dirty="0" smtClean="0">
                        <a:solidFill>
                          <a:schemeClr val="bg1"/>
                        </a:solidFill>
                      </a:rPr>
                      <a:t>IIS</a:t>
                    </a:r>
                    <a:endParaRPr lang="de-DE" sz="1200" dirty="0">
                      <a:solidFill>
                        <a:schemeClr val="bg1"/>
                      </a:solidFill>
                    </a:endParaRPr>
                  </a:p>
                </p:txBody>
              </p:sp>
              <p:sp>
                <p:nvSpPr>
                  <p:cNvPr id="5152" name="Abgerundetes Rechteck 23"/>
                  <p:cNvSpPr>
                    <a:spLocks noChangeArrowheads="1"/>
                  </p:cNvSpPr>
                  <p:nvPr/>
                </p:nvSpPr>
                <p:spPr bwMode="auto">
                  <a:xfrm>
                    <a:off x="2357422" y="2541600"/>
                    <a:ext cx="1143008" cy="357190"/>
                  </a:xfrm>
                  <a:prstGeom prst="roundRect">
                    <a:avLst>
                      <a:gd name="adj" fmla="val 16667"/>
                    </a:avLst>
                  </a:prstGeom>
                  <a:solidFill>
                    <a:srgbClr val="FFFF99"/>
                  </a:solidFill>
                  <a:ln w="9525" algn="ctr">
                    <a:solidFill>
                      <a:schemeClr val="tx1"/>
                    </a:solidFill>
                    <a:round/>
                    <a:headEnd/>
                    <a:tailEnd/>
                  </a:ln>
                </p:spPr>
                <p:txBody>
                  <a:bodyPr wrap="none" anchor="ctr"/>
                  <a:lstStyle/>
                  <a:p>
                    <a:pPr algn="ctr"/>
                    <a:r>
                      <a:rPr lang="de-DE" sz="1100" dirty="0">
                        <a:solidFill>
                          <a:schemeClr val="bg1"/>
                        </a:solidFill>
                      </a:rPr>
                      <a:t>ASP.NET</a:t>
                    </a:r>
                  </a:p>
                  <a:p>
                    <a:pPr algn="ctr"/>
                    <a:r>
                      <a:rPr lang="de-DE" sz="1100" dirty="0" err="1">
                        <a:solidFill>
                          <a:schemeClr val="bg1"/>
                        </a:solidFill>
                      </a:rPr>
                      <a:t>WebParts</a:t>
                    </a:r>
                    <a:endParaRPr lang="de-DE" sz="1100">
                      <a:solidFill>
                        <a:schemeClr val="bg1"/>
                      </a:solidFill>
                    </a:endParaRPr>
                  </a:p>
                </p:txBody>
              </p:sp>
            </p:grpSp>
          </p:grpSp>
          <p:sp>
            <p:nvSpPr>
              <p:cNvPr id="27" name="Abgerundetes Rechteck 26"/>
              <p:cNvSpPr/>
              <p:nvPr/>
            </p:nvSpPr>
            <p:spPr bwMode="auto">
              <a:xfrm>
                <a:off x="2263772" y="1357298"/>
                <a:ext cx="6451606" cy="150495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de-DE">
                  <a:latin typeface="Arial" charset="0"/>
                </a:endParaRPr>
              </a:p>
            </p:txBody>
          </p:sp>
          <p:grpSp>
            <p:nvGrpSpPr>
              <p:cNvPr id="9" name="Gruppieren 32"/>
              <p:cNvGrpSpPr>
                <a:grpSpLocks/>
              </p:cNvGrpSpPr>
              <p:nvPr/>
            </p:nvGrpSpPr>
            <p:grpSpPr bwMode="auto">
              <a:xfrm>
                <a:off x="6252316" y="1357298"/>
                <a:ext cx="1563846" cy="1464501"/>
                <a:chOff x="3214678" y="2285992"/>
                <a:chExt cx="952505" cy="1043252"/>
              </a:xfrm>
            </p:grpSpPr>
            <p:grpSp>
              <p:nvGrpSpPr>
                <p:cNvPr id="12" name="Gruppieren 29"/>
                <p:cNvGrpSpPr>
                  <a:grpSpLocks/>
                </p:cNvGrpSpPr>
                <p:nvPr/>
              </p:nvGrpSpPr>
              <p:grpSpPr bwMode="auto">
                <a:xfrm>
                  <a:off x="3357554" y="2500306"/>
                  <a:ext cx="642942" cy="500066"/>
                  <a:chOff x="2214546" y="1643050"/>
                  <a:chExt cx="642942" cy="500066"/>
                </a:xfrm>
              </p:grpSpPr>
              <p:sp>
                <p:nvSpPr>
                  <p:cNvPr id="28" name="Gefaltete Ecke 27"/>
                  <p:cNvSpPr/>
                  <p:nvPr/>
                </p:nvSpPr>
                <p:spPr bwMode="auto">
                  <a:xfrm>
                    <a:off x="2358626" y="1642470"/>
                    <a:ext cx="499631" cy="429731"/>
                  </a:xfrm>
                  <a:prstGeom prst="foldedCorner">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de-DE">
                      <a:solidFill>
                        <a:schemeClr val="bg1"/>
                      </a:solidFill>
                      <a:latin typeface="Arial" charset="0"/>
                    </a:endParaRPr>
                  </a:p>
                </p:txBody>
              </p:sp>
              <p:sp>
                <p:nvSpPr>
                  <p:cNvPr id="29" name="Gefaltete Ecke 28"/>
                  <p:cNvSpPr/>
                  <p:nvPr/>
                </p:nvSpPr>
                <p:spPr bwMode="auto">
                  <a:xfrm>
                    <a:off x="2215280" y="1713715"/>
                    <a:ext cx="499631" cy="429731"/>
                  </a:xfrm>
                  <a:prstGeom prst="foldedCorner">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de-DE">
                      <a:solidFill>
                        <a:schemeClr val="bg1"/>
                      </a:solidFill>
                      <a:latin typeface="Arial" charset="0"/>
                    </a:endParaRPr>
                  </a:p>
                </p:txBody>
              </p:sp>
            </p:grpSp>
            <p:sp>
              <p:nvSpPr>
                <p:cNvPr id="5141" name="Textfeld 30"/>
                <p:cNvSpPr txBox="1">
                  <a:spLocks noChangeArrowheads="1"/>
                </p:cNvSpPr>
                <p:nvPr/>
              </p:nvSpPr>
              <p:spPr bwMode="auto">
                <a:xfrm>
                  <a:off x="3214678" y="3000372"/>
                  <a:ext cx="952505" cy="328872"/>
                </a:xfrm>
                <a:prstGeom prst="rect">
                  <a:avLst/>
                </a:prstGeom>
                <a:noFill/>
                <a:ln w="9525">
                  <a:noFill/>
                  <a:miter lim="800000"/>
                  <a:headEnd/>
                  <a:tailEnd/>
                </a:ln>
              </p:spPr>
              <p:txBody>
                <a:bodyPr>
                  <a:spAutoFit/>
                </a:bodyPr>
                <a:lstStyle/>
                <a:p>
                  <a:r>
                    <a:rPr lang="de-DE" sz="1200" dirty="0">
                      <a:solidFill>
                        <a:schemeClr val="bg1"/>
                      </a:solidFill>
                    </a:rPr>
                    <a:t>Dynamic</a:t>
                  </a:r>
                </a:p>
                <a:p>
                  <a:r>
                    <a:rPr lang="de-DE" sz="1200" dirty="0">
                      <a:solidFill>
                        <a:schemeClr val="bg1"/>
                      </a:solidFill>
                    </a:rPr>
                    <a:t>HTML Pages</a:t>
                  </a:r>
                </a:p>
              </p:txBody>
            </p:sp>
            <p:sp>
              <p:nvSpPr>
                <p:cNvPr id="5142" name="Textfeld 31"/>
                <p:cNvSpPr txBox="1">
                  <a:spLocks noChangeArrowheads="1"/>
                </p:cNvSpPr>
                <p:nvPr/>
              </p:nvSpPr>
              <p:spPr bwMode="auto">
                <a:xfrm>
                  <a:off x="3214678" y="2285992"/>
                  <a:ext cx="952505" cy="197323"/>
                </a:xfrm>
                <a:prstGeom prst="rect">
                  <a:avLst/>
                </a:prstGeom>
                <a:noFill/>
                <a:ln w="9525">
                  <a:noFill/>
                  <a:miter lim="800000"/>
                  <a:headEnd/>
                  <a:tailEnd/>
                </a:ln>
              </p:spPr>
              <p:txBody>
                <a:bodyPr>
                  <a:spAutoFit/>
                </a:bodyPr>
                <a:lstStyle/>
                <a:p>
                  <a:pPr algn="ctr"/>
                  <a:r>
                    <a:rPr lang="de-DE" sz="1200" dirty="0">
                      <a:solidFill>
                        <a:schemeClr val="bg1"/>
                      </a:solidFill>
                    </a:rPr>
                    <a:t>Browser</a:t>
                  </a:r>
                </a:p>
              </p:txBody>
            </p:sp>
          </p:grpSp>
          <p:sp>
            <p:nvSpPr>
              <p:cNvPr id="5128" name="Textfeld 33"/>
              <p:cNvSpPr txBox="1">
                <a:spLocks noChangeArrowheads="1"/>
              </p:cNvSpPr>
              <p:nvPr/>
            </p:nvSpPr>
            <p:spPr bwMode="auto">
              <a:xfrm>
                <a:off x="7542499" y="1952308"/>
                <a:ext cx="1172879" cy="276999"/>
              </a:xfrm>
              <a:prstGeom prst="rect">
                <a:avLst/>
              </a:prstGeom>
              <a:noFill/>
              <a:ln w="9525">
                <a:noFill/>
                <a:miter lim="800000"/>
                <a:headEnd/>
                <a:tailEnd/>
              </a:ln>
            </p:spPr>
            <p:txBody>
              <a:bodyPr>
                <a:spAutoFit/>
              </a:bodyPr>
              <a:lstStyle/>
              <a:p>
                <a:r>
                  <a:rPr lang="de-DE" sz="1200" dirty="0">
                    <a:solidFill>
                      <a:schemeClr val="bg1"/>
                    </a:solidFill>
                  </a:rPr>
                  <a:t>Client Tier</a:t>
                </a:r>
              </a:p>
            </p:txBody>
          </p:sp>
          <p:sp>
            <p:nvSpPr>
              <p:cNvPr id="35" name="Abgerundetes Rechteck 34"/>
              <p:cNvSpPr/>
              <p:nvPr/>
            </p:nvSpPr>
            <p:spPr bwMode="auto">
              <a:xfrm>
                <a:off x="2499121" y="1758935"/>
                <a:ext cx="1759994" cy="801688"/>
              </a:xfrm>
              <a:prstGeom prst="round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de-DE" sz="1200" dirty="0">
                    <a:solidFill>
                      <a:schemeClr val="bg1"/>
                    </a:solidFill>
                    <a:latin typeface="Arial" charset="0"/>
                  </a:rPr>
                  <a:t>Smart Client</a:t>
                </a:r>
              </a:p>
              <a:p>
                <a:pPr algn="ctr">
                  <a:defRPr/>
                </a:pPr>
                <a:r>
                  <a:rPr lang="de-DE" sz="1200" dirty="0">
                    <a:solidFill>
                      <a:schemeClr val="bg1"/>
                    </a:solidFill>
                    <a:latin typeface="Arial" charset="0"/>
                  </a:rPr>
                  <a:t>WPF</a:t>
                </a:r>
              </a:p>
              <a:p>
                <a:pPr algn="ctr">
                  <a:defRPr/>
                </a:pPr>
                <a:r>
                  <a:rPr lang="de-DE" sz="1200" dirty="0" err="1">
                    <a:solidFill>
                      <a:schemeClr val="bg1"/>
                    </a:solidFill>
                    <a:latin typeface="Arial" charset="0"/>
                  </a:rPr>
                  <a:t>WinForms</a:t>
                </a:r>
                <a:endParaRPr lang="de-DE" sz="1200" dirty="0">
                  <a:solidFill>
                    <a:schemeClr val="bg1"/>
                  </a:solidFill>
                  <a:latin typeface="Arial" charset="0"/>
                </a:endParaRPr>
              </a:p>
            </p:txBody>
          </p:sp>
          <p:sp>
            <p:nvSpPr>
              <p:cNvPr id="36" name="Abgerundetes Rechteck 35"/>
              <p:cNvSpPr/>
              <p:nvPr/>
            </p:nvSpPr>
            <p:spPr bwMode="auto">
              <a:xfrm>
                <a:off x="4492757" y="1758935"/>
                <a:ext cx="1759994" cy="801688"/>
              </a:xfrm>
              <a:prstGeom prst="round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de-DE" sz="1200" dirty="0">
                    <a:solidFill>
                      <a:schemeClr val="bg1"/>
                    </a:solidFill>
                    <a:latin typeface="Arial" charset="0"/>
                  </a:rPr>
                  <a:t>Office Client</a:t>
                </a:r>
              </a:p>
              <a:p>
                <a:pPr algn="ctr">
                  <a:defRPr/>
                </a:pPr>
                <a:r>
                  <a:rPr lang="de-DE" sz="1200" dirty="0">
                    <a:solidFill>
                      <a:schemeClr val="bg1"/>
                    </a:solidFill>
                    <a:latin typeface="Arial" charset="0"/>
                  </a:rPr>
                  <a:t>Word, Excel, …</a:t>
                </a:r>
              </a:p>
            </p:txBody>
          </p:sp>
          <p:sp>
            <p:nvSpPr>
              <p:cNvPr id="5131" name="Abgerundetes Rechteck 37"/>
              <p:cNvSpPr>
                <a:spLocks noChangeArrowheads="1"/>
              </p:cNvSpPr>
              <p:nvPr/>
            </p:nvSpPr>
            <p:spPr bwMode="auto">
              <a:xfrm>
                <a:off x="5431296" y="4165238"/>
                <a:ext cx="1290175" cy="501418"/>
              </a:xfrm>
              <a:prstGeom prst="roundRect">
                <a:avLst>
                  <a:gd name="adj" fmla="val 16667"/>
                </a:avLst>
              </a:prstGeom>
              <a:solidFill>
                <a:srgbClr val="FFFF99"/>
              </a:solidFill>
              <a:ln w="9525" algn="ctr">
                <a:solidFill>
                  <a:schemeClr val="tx1"/>
                </a:solidFill>
                <a:round/>
                <a:headEnd/>
                <a:tailEnd/>
              </a:ln>
            </p:spPr>
            <p:txBody>
              <a:bodyPr wrap="none" anchor="ctr"/>
              <a:lstStyle/>
              <a:p>
                <a:pPr algn="ctr"/>
                <a:r>
                  <a:rPr lang="de-DE" sz="1100">
                    <a:solidFill>
                      <a:schemeClr val="bg1"/>
                    </a:solidFill>
                  </a:rPr>
                  <a:t>WF </a:t>
                </a:r>
              </a:p>
              <a:p>
                <a:pPr algn="ctr"/>
                <a:r>
                  <a:rPr lang="de-DE" sz="1100">
                    <a:solidFill>
                      <a:schemeClr val="bg1"/>
                    </a:solidFill>
                  </a:rPr>
                  <a:t>Workflow</a:t>
                </a:r>
              </a:p>
            </p:txBody>
          </p:sp>
          <p:sp>
            <p:nvSpPr>
              <p:cNvPr id="5132" name="Textfeld 39"/>
              <p:cNvSpPr txBox="1">
                <a:spLocks noChangeArrowheads="1"/>
              </p:cNvSpPr>
              <p:nvPr/>
            </p:nvSpPr>
            <p:spPr bwMode="auto">
              <a:xfrm>
                <a:off x="297180" y="1974545"/>
                <a:ext cx="1561219" cy="338554"/>
              </a:xfrm>
              <a:prstGeom prst="rect">
                <a:avLst/>
              </a:prstGeom>
              <a:noFill/>
              <a:ln w="9525">
                <a:noFill/>
                <a:miter lim="800000"/>
                <a:headEnd/>
                <a:tailEnd/>
              </a:ln>
            </p:spPr>
            <p:txBody>
              <a:bodyPr wrap="square">
                <a:spAutoFit/>
              </a:bodyPr>
              <a:lstStyle/>
              <a:p>
                <a:r>
                  <a:rPr lang="de-DE" sz="1600" dirty="0" smtClean="0"/>
                  <a:t>Clients</a:t>
                </a:r>
              </a:p>
            </p:txBody>
          </p:sp>
          <p:sp>
            <p:nvSpPr>
              <p:cNvPr id="5133" name="Textfeld 40"/>
              <p:cNvSpPr txBox="1">
                <a:spLocks noChangeArrowheads="1"/>
              </p:cNvSpPr>
              <p:nvPr/>
            </p:nvSpPr>
            <p:spPr bwMode="auto">
              <a:xfrm>
                <a:off x="297180" y="3649011"/>
                <a:ext cx="1965199" cy="584775"/>
              </a:xfrm>
              <a:prstGeom prst="rect">
                <a:avLst/>
              </a:prstGeom>
              <a:noFill/>
              <a:ln w="9525">
                <a:noFill/>
                <a:miter lim="800000"/>
                <a:headEnd/>
                <a:tailEnd/>
              </a:ln>
            </p:spPr>
            <p:txBody>
              <a:bodyPr wrap="square">
                <a:spAutoFit/>
              </a:bodyPr>
              <a:lstStyle/>
              <a:p>
                <a:r>
                  <a:rPr lang="de-DE" sz="1600" dirty="0" err="1" smtClean="0"/>
                  <a:t>Application</a:t>
                </a:r>
                <a:r>
                  <a:rPr lang="de-DE" sz="1600" dirty="0" smtClean="0"/>
                  <a:t> </a:t>
                </a:r>
                <a:r>
                  <a:rPr lang="de-DE" sz="1600" dirty="0" err="1" smtClean="0"/>
                  <a:t>server</a:t>
                </a:r>
                <a:endParaRPr lang="de-DE" sz="1600" dirty="0" smtClean="0"/>
              </a:p>
              <a:p>
                <a:r>
                  <a:rPr lang="de-DE" sz="1600" dirty="0" smtClean="0"/>
                  <a:t>(Business </a:t>
                </a:r>
                <a:r>
                  <a:rPr lang="de-DE" sz="1600" dirty="0" err="1" smtClean="0"/>
                  <a:t>logic</a:t>
                </a:r>
                <a:r>
                  <a:rPr lang="de-DE" sz="1600" dirty="0" smtClean="0"/>
                  <a:t>)</a:t>
                </a:r>
                <a:endParaRPr lang="de-DE" sz="1600" dirty="0"/>
              </a:p>
            </p:txBody>
          </p:sp>
          <p:sp>
            <p:nvSpPr>
              <p:cNvPr id="5134" name="Textfeld 41"/>
              <p:cNvSpPr txBox="1">
                <a:spLocks noChangeArrowheads="1"/>
              </p:cNvSpPr>
              <p:nvPr/>
            </p:nvSpPr>
            <p:spPr bwMode="auto">
              <a:xfrm>
                <a:off x="297180" y="5214300"/>
                <a:ext cx="1771895" cy="338554"/>
              </a:xfrm>
              <a:prstGeom prst="rect">
                <a:avLst/>
              </a:prstGeom>
              <a:noFill/>
              <a:ln w="9525">
                <a:noFill/>
                <a:miter lim="800000"/>
                <a:headEnd/>
                <a:tailEnd/>
              </a:ln>
            </p:spPr>
            <p:txBody>
              <a:bodyPr wrap="square">
                <a:spAutoFit/>
              </a:bodyPr>
              <a:lstStyle/>
              <a:p>
                <a:r>
                  <a:rPr lang="de-DE" sz="1600" dirty="0"/>
                  <a:t>Datenbankserver</a:t>
                </a:r>
              </a:p>
            </p:txBody>
          </p:sp>
          <p:cxnSp>
            <p:nvCxnSpPr>
              <p:cNvPr id="5135" name="Gerade Verbindung mit Pfeil 43"/>
              <p:cNvCxnSpPr>
                <a:cxnSpLocks noChangeShapeType="1"/>
              </p:cNvCxnSpPr>
              <p:nvPr/>
            </p:nvCxnSpPr>
            <p:spPr bwMode="auto">
              <a:xfrm rot="5400000">
                <a:off x="6706643" y="3010674"/>
                <a:ext cx="501418" cy="2607"/>
              </a:xfrm>
              <a:prstGeom prst="straightConnector1">
                <a:avLst/>
              </a:prstGeom>
              <a:noFill/>
              <a:ln w="19050" algn="ctr">
                <a:solidFill>
                  <a:schemeClr val="bg1"/>
                </a:solidFill>
                <a:round/>
                <a:headEnd/>
                <a:tailEnd type="arrow" w="med" len="med"/>
              </a:ln>
            </p:spPr>
          </p:cxnSp>
          <p:cxnSp>
            <p:nvCxnSpPr>
              <p:cNvPr id="5136" name="Gerade Verbindung mit Pfeil 44"/>
              <p:cNvCxnSpPr>
                <a:cxnSpLocks noChangeShapeType="1"/>
              </p:cNvCxnSpPr>
              <p:nvPr/>
            </p:nvCxnSpPr>
            <p:spPr bwMode="auto">
              <a:xfrm rot="5400000">
                <a:off x="6706643" y="4013509"/>
                <a:ext cx="501418" cy="2607"/>
              </a:xfrm>
              <a:prstGeom prst="straightConnector1">
                <a:avLst/>
              </a:prstGeom>
              <a:noFill/>
              <a:ln w="19050" algn="ctr">
                <a:solidFill>
                  <a:schemeClr val="bg1"/>
                </a:solidFill>
                <a:round/>
                <a:headEnd/>
                <a:tailEnd type="arrow" w="med" len="med"/>
              </a:ln>
            </p:spPr>
          </p:cxnSp>
          <p:cxnSp>
            <p:nvCxnSpPr>
              <p:cNvPr id="5137" name="Gerade Verbindung mit Pfeil 45"/>
              <p:cNvCxnSpPr>
                <a:cxnSpLocks noChangeShapeType="1"/>
              </p:cNvCxnSpPr>
              <p:nvPr/>
            </p:nvCxnSpPr>
            <p:spPr bwMode="auto">
              <a:xfrm rot="5400000">
                <a:off x="6706643" y="4916061"/>
                <a:ext cx="501418" cy="2607"/>
              </a:xfrm>
              <a:prstGeom prst="straightConnector1">
                <a:avLst/>
              </a:prstGeom>
              <a:noFill/>
              <a:ln w="19050" algn="ctr">
                <a:solidFill>
                  <a:schemeClr val="bg1"/>
                </a:solidFill>
                <a:round/>
                <a:headEnd/>
                <a:tailEnd type="arrow" w="med" len="med"/>
              </a:ln>
            </p:spPr>
          </p:cxnSp>
          <p:cxnSp>
            <p:nvCxnSpPr>
              <p:cNvPr id="5138" name="Gerade Verbindung mit Pfeil 46"/>
              <p:cNvCxnSpPr>
                <a:cxnSpLocks noChangeShapeType="1"/>
              </p:cNvCxnSpPr>
              <p:nvPr/>
            </p:nvCxnSpPr>
            <p:spPr bwMode="auto">
              <a:xfrm rot="5400000">
                <a:off x="2636423" y="3361666"/>
                <a:ext cx="1604537" cy="2607"/>
              </a:xfrm>
              <a:prstGeom prst="straightConnector1">
                <a:avLst/>
              </a:prstGeom>
              <a:noFill/>
              <a:ln w="19050" algn="ctr">
                <a:solidFill>
                  <a:schemeClr val="bg1"/>
                </a:solidFill>
                <a:round/>
                <a:headEnd/>
                <a:tailEnd type="arrow" w="med" len="med"/>
              </a:ln>
            </p:spPr>
          </p:cxnSp>
          <p:cxnSp>
            <p:nvCxnSpPr>
              <p:cNvPr id="5139" name="Gerade Verbindung mit Pfeil 49"/>
              <p:cNvCxnSpPr>
                <a:cxnSpLocks noChangeShapeType="1"/>
              </p:cNvCxnSpPr>
              <p:nvPr/>
            </p:nvCxnSpPr>
            <p:spPr bwMode="auto">
              <a:xfrm rot="5400000">
                <a:off x="3809309" y="3361666"/>
                <a:ext cx="1604537" cy="2607"/>
              </a:xfrm>
              <a:prstGeom prst="straightConnector1">
                <a:avLst/>
              </a:prstGeom>
              <a:noFill/>
              <a:ln w="19050" algn="ctr">
                <a:solidFill>
                  <a:schemeClr val="bg1"/>
                </a:solidFill>
                <a:round/>
                <a:headEnd/>
                <a:tailEnd type="arrow" w="med" len="med"/>
              </a:ln>
            </p:spPr>
          </p:cxnSp>
          <p:sp>
            <p:nvSpPr>
              <p:cNvPr id="5124" name="Textfeld 48"/>
              <p:cNvSpPr txBox="1">
                <a:spLocks noChangeArrowheads="1"/>
              </p:cNvSpPr>
              <p:nvPr/>
            </p:nvSpPr>
            <p:spPr bwMode="auto">
              <a:xfrm>
                <a:off x="2286000" y="6211669"/>
                <a:ext cx="5572135" cy="646331"/>
              </a:xfrm>
              <a:prstGeom prst="rect">
                <a:avLst/>
              </a:prstGeom>
              <a:noFill/>
              <a:ln w="9525">
                <a:noFill/>
                <a:miter lim="800000"/>
                <a:headEnd/>
                <a:tailEnd/>
              </a:ln>
            </p:spPr>
            <p:txBody>
              <a:bodyPr wrap="square">
                <a:spAutoFit/>
              </a:bodyPr>
              <a:lstStyle/>
              <a:p>
                <a:r>
                  <a:rPr lang="de-DE" sz="1200" dirty="0" smtClean="0"/>
                  <a:t>WPF:	Windows </a:t>
                </a:r>
                <a:r>
                  <a:rPr lang="de-DE" sz="1200" dirty="0" err="1"/>
                  <a:t>Presentation</a:t>
                </a:r>
                <a:r>
                  <a:rPr lang="de-DE" sz="1200" dirty="0"/>
                  <a:t> </a:t>
                </a:r>
                <a:r>
                  <a:rPr lang="de-DE" sz="1200" dirty="0" err="1"/>
                  <a:t>Foundation</a:t>
                </a:r>
                <a:r>
                  <a:rPr lang="de-DE" sz="1200" dirty="0"/>
                  <a:t>, </a:t>
                </a:r>
                <a:endParaRPr lang="de-DE" sz="1200" dirty="0" smtClean="0"/>
              </a:p>
              <a:p>
                <a:r>
                  <a:rPr lang="de-DE" sz="1200" dirty="0" smtClean="0"/>
                  <a:t>WCF</a:t>
                </a:r>
                <a:r>
                  <a:rPr lang="de-DE" sz="1200" dirty="0"/>
                  <a:t>: </a:t>
                </a:r>
                <a:r>
                  <a:rPr lang="de-DE" sz="1200" dirty="0" smtClean="0"/>
                  <a:t>	Windows </a:t>
                </a:r>
                <a:r>
                  <a:rPr lang="de-DE" sz="1200" dirty="0"/>
                  <a:t>Communication </a:t>
                </a:r>
                <a:r>
                  <a:rPr lang="de-DE" sz="1200" dirty="0" err="1"/>
                  <a:t>Foundation</a:t>
                </a:r>
                <a:r>
                  <a:rPr lang="de-DE" sz="1200" dirty="0"/>
                  <a:t>, </a:t>
                </a:r>
                <a:endParaRPr lang="de-DE" sz="1200" dirty="0" smtClean="0"/>
              </a:p>
              <a:p>
                <a:r>
                  <a:rPr lang="de-DE" sz="1200" dirty="0" smtClean="0"/>
                  <a:t>WF</a:t>
                </a:r>
                <a:r>
                  <a:rPr lang="de-DE" sz="1200" dirty="0"/>
                  <a:t>: </a:t>
                </a:r>
                <a:r>
                  <a:rPr lang="de-DE" sz="1200" dirty="0" smtClean="0"/>
                  <a:t>	Windows </a:t>
                </a:r>
                <a:r>
                  <a:rPr lang="de-DE" sz="1200" dirty="0"/>
                  <a:t>Workflow </a:t>
                </a:r>
                <a:r>
                  <a:rPr lang="de-DE" sz="1200" dirty="0" err="1"/>
                  <a:t>Foundation</a:t>
                </a:r>
                <a:endParaRPr lang="de-DE" sz="1200" dirty="0"/>
              </a:p>
            </p:txBody>
          </p:sp>
        </p:grpSp>
        <p:sp>
          <p:nvSpPr>
            <p:cNvPr id="42" name="Textfeld 41"/>
            <p:cNvSpPr txBox="1"/>
            <p:nvPr/>
          </p:nvSpPr>
          <p:spPr>
            <a:xfrm>
              <a:off x="2388870" y="3326130"/>
              <a:ext cx="2096536" cy="338554"/>
            </a:xfrm>
            <a:prstGeom prst="rect">
              <a:avLst/>
            </a:prstGeom>
            <a:noFill/>
          </p:spPr>
          <p:txBody>
            <a:bodyPr wrap="none" rtlCol="0">
              <a:spAutoFit/>
            </a:bodyPr>
            <a:lstStyle/>
            <a:p>
              <a:r>
                <a:rPr lang="de-DE" sz="1600" dirty="0" smtClean="0">
                  <a:solidFill>
                    <a:schemeClr val="bg1"/>
                  </a:solidFill>
                </a:rPr>
                <a:t>.NET Framework 3.X</a:t>
              </a:r>
              <a:endParaRPr lang="de-DE" sz="1600" dirty="0">
                <a:solidFill>
                  <a:schemeClr val="bg1"/>
                </a:solidFill>
              </a:endParaRPr>
            </a:p>
          </p:txBody>
        </p:sp>
        <p:sp>
          <p:nvSpPr>
            <p:cNvPr id="43" name="Textfeld 42"/>
            <p:cNvSpPr txBox="1"/>
            <p:nvPr/>
          </p:nvSpPr>
          <p:spPr>
            <a:xfrm>
              <a:off x="6949440" y="4560570"/>
              <a:ext cx="1408334" cy="276999"/>
            </a:xfrm>
            <a:prstGeom prst="rect">
              <a:avLst/>
            </a:prstGeom>
            <a:noFill/>
          </p:spPr>
          <p:txBody>
            <a:bodyPr wrap="none" rtlCol="0">
              <a:spAutoFit/>
            </a:bodyPr>
            <a:lstStyle/>
            <a:p>
              <a:r>
                <a:rPr lang="de-DE" sz="1200" dirty="0" smtClean="0">
                  <a:solidFill>
                    <a:schemeClr val="bg1"/>
                  </a:solidFill>
                </a:rPr>
                <a:t>ADO.NET, DLINQ</a:t>
              </a:r>
              <a:endParaRPr lang="de-DE" sz="12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smtClean="0"/>
              <a:t>Agenda</a:t>
            </a:r>
          </a:p>
        </p:txBody>
      </p:sp>
      <p:sp>
        <p:nvSpPr>
          <p:cNvPr id="6147" name="Inhaltsplatzhalter 2"/>
          <p:cNvSpPr>
            <a:spLocks noGrp="1"/>
          </p:cNvSpPr>
          <p:nvPr>
            <p:ph idx="1"/>
          </p:nvPr>
        </p:nvSpPr>
        <p:spPr>
          <a:xfrm>
            <a:off x="428596" y="1571612"/>
            <a:ext cx="8358246" cy="3059299"/>
          </a:xfrm>
        </p:spPr>
        <p:txBody>
          <a:bodyPr/>
          <a:lstStyle/>
          <a:p>
            <a:r>
              <a:rPr lang="en-US" sz="2800" dirty="0" smtClean="0">
                <a:solidFill>
                  <a:schemeClr val="tx1">
                    <a:lumMod val="75000"/>
                  </a:schemeClr>
                </a:solidFill>
              </a:rPr>
              <a:t>Fundamentals</a:t>
            </a:r>
          </a:p>
          <a:p>
            <a:r>
              <a:rPr lang="en-US" sz="2800" dirty="0" smtClean="0">
                <a:solidFill>
                  <a:schemeClr val="tx1">
                    <a:lumMod val="75000"/>
                  </a:schemeClr>
                </a:solidFill>
              </a:rPr>
              <a:t>Architecture of Smart Clients (Windows Presentation Foundation WPF)</a:t>
            </a:r>
          </a:p>
          <a:p>
            <a:r>
              <a:rPr lang="en-US" sz="2800" dirty="0" smtClean="0">
                <a:solidFill>
                  <a:schemeClr val="tx1">
                    <a:lumMod val="75000"/>
                  </a:schemeClr>
                </a:solidFill>
              </a:rPr>
              <a:t>WS* compliant services (Windows Communication Foundation WCF)</a:t>
            </a:r>
          </a:p>
          <a:p>
            <a:r>
              <a:rPr lang="en-US" sz="2800" dirty="0" smtClean="0">
                <a:solidFill>
                  <a:schemeClr val="tx1">
                    <a:lumMod val="75000"/>
                  </a:schemeClr>
                </a:solidFill>
              </a:rPr>
              <a:t>Workflow (Windows Workflow Foundation WF)</a:t>
            </a:r>
          </a:p>
          <a:p>
            <a:r>
              <a:rPr lang="en-US" sz="2800" dirty="0" smtClean="0"/>
              <a:t>Additional technologies and perspectives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7813"/>
            <a:ext cx="9144000" cy="664797"/>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smtClean="0"/>
              <a:t>Identity in the  Internet</a:t>
            </a:r>
          </a:p>
        </p:txBody>
      </p:sp>
      <p:sp>
        <p:nvSpPr>
          <p:cNvPr id="36867" name="Rectangle 3"/>
          <p:cNvSpPr>
            <a:spLocks noGrp="1" noChangeArrowheads="1"/>
          </p:cNvSpPr>
          <p:nvPr>
            <p:ph type="body" idx="1"/>
          </p:nvPr>
        </p:nvSpPr>
        <p:spPr>
          <a:xfrm>
            <a:off x="381000" y="1371600"/>
            <a:ext cx="8358188" cy="1938992"/>
          </a:xfrm>
        </p:spPr>
        <p:txBody>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b="1" dirty="0" smtClean="0"/>
              <a:t>Today's Problems: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de-DE" sz="2400" dirty="0" smtClean="0"/>
              <a:t>Authentication</a:t>
            </a:r>
            <a:r>
              <a:rPr lang="en-US" sz="2400" dirty="0" smtClean="0"/>
              <a:t> and identification with username and password</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Different usernames and passwords for different sides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Boring, repetitive registration process</a:t>
            </a:r>
          </a:p>
        </p:txBody>
      </p:sp>
      <p:pic>
        <p:nvPicPr>
          <p:cNvPr id="5" name="Picture 2"/>
          <p:cNvPicPr>
            <a:picLocks noChangeAspect="1" noChangeArrowheads="1"/>
          </p:cNvPicPr>
          <p:nvPr/>
        </p:nvPicPr>
        <p:blipFill>
          <a:blip r:embed="rId3" cstate="print"/>
          <a:srcRect/>
          <a:stretch>
            <a:fillRect/>
          </a:stretch>
        </p:blipFill>
        <p:spPr bwMode="auto">
          <a:xfrm>
            <a:off x="857250" y="3143250"/>
            <a:ext cx="7786688" cy="37147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64797"/>
          </a:xfrm>
        </p:spPr>
        <p:txBody>
          <a:bodyPr/>
          <a:lstStyle/>
          <a:p>
            <a:pPr algn="ctr"/>
            <a:r>
              <a:rPr lang="de-DE" dirty="0" smtClean="0"/>
              <a:t>Microsoft .NET 3.0 Framework</a:t>
            </a:r>
          </a:p>
        </p:txBody>
      </p:sp>
      <p:grpSp>
        <p:nvGrpSpPr>
          <p:cNvPr id="2" name="Gruppieren 28"/>
          <p:cNvGrpSpPr>
            <a:grpSpLocks/>
          </p:cNvGrpSpPr>
          <p:nvPr/>
        </p:nvGrpSpPr>
        <p:grpSpPr bwMode="auto">
          <a:xfrm>
            <a:off x="228600" y="1219200"/>
            <a:ext cx="8501062" cy="5000625"/>
            <a:chOff x="357158" y="1142984"/>
            <a:chExt cx="8501122" cy="4930726"/>
          </a:xfrm>
        </p:grpSpPr>
        <p:sp>
          <p:nvSpPr>
            <p:cNvPr id="28" name="AutoShape 27"/>
            <p:cNvSpPr>
              <a:spLocks noChangeArrowheads="1"/>
            </p:cNvSpPr>
            <p:nvPr/>
          </p:nvSpPr>
          <p:spPr bwMode="auto">
            <a:xfrm>
              <a:off x="357158" y="1142984"/>
              <a:ext cx="8501122" cy="4930726"/>
            </a:xfrm>
            <a:prstGeom prst="roundRect">
              <a:avLst>
                <a:gd name="adj" fmla="val 16667"/>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1"/>
            <a:lstStyle/>
            <a:p>
              <a:pPr algn="ctr">
                <a:defRPr/>
              </a:pPr>
              <a:r>
                <a:rPr lang="de-DE" sz="2800" dirty="0" smtClean="0">
                  <a:solidFill>
                    <a:schemeClr val="tx1"/>
                  </a:solidFill>
                  <a:latin typeface="+mj-lt"/>
                </a:rPr>
                <a:t>.NET 3.0</a:t>
              </a:r>
              <a:endParaRPr lang="de-DE" sz="2800" dirty="0">
                <a:solidFill>
                  <a:schemeClr val="tx1"/>
                </a:solidFill>
                <a:latin typeface="+mj-lt"/>
              </a:endParaRPr>
            </a:p>
          </p:txBody>
        </p:sp>
        <p:sp>
          <p:nvSpPr>
            <p:cNvPr id="666651" name="AutoShape 27"/>
            <p:cNvSpPr>
              <a:spLocks noChangeArrowheads="1"/>
            </p:cNvSpPr>
            <p:nvPr/>
          </p:nvSpPr>
          <p:spPr bwMode="auto">
            <a:xfrm>
              <a:off x="642910" y="2000240"/>
              <a:ext cx="1959886" cy="243039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err="1">
                  <a:solidFill>
                    <a:schemeClr val="tx1"/>
                  </a:solidFill>
                  <a:latin typeface="+mj-lt"/>
                </a:rPr>
                <a:t>Presenation</a:t>
              </a:r>
              <a:endParaRPr lang="de-DE" sz="1800" dirty="0">
                <a:solidFill>
                  <a:schemeClr val="tx1"/>
                </a:solidFill>
                <a:latin typeface="+mj-lt"/>
              </a:endParaRPr>
            </a:p>
            <a:p>
              <a:pPr algn="ctr">
                <a:defRPr/>
              </a:pPr>
              <a:r>
                <a:rPr lang="de-DE" sz="1800" dirty="0" err="1">
                  <a:solidFill>
                    <a:schemeClr val="tx1"/>
                  </a:solidFill>
                  <a:latin typeface="+mj-lt"/>
                </a:rPr>
                <a:t>Foundation</a:t>
              </a:r>
              <a:endParaRPr lang="de-DE" sz="1800" dirty="0">
                <a:solidFill>
                  <a:schemeClr val="tx1"/>
                </a:solidFill>
                <a:latin typeface="+mj-lt"/>
              </a:endParaRPr>
            </a:p>
            <a:p>
              <a:pPr algn="ctr">
                <a:defRPr/>
              </a:pPr>
              <a:r>
                <a:rPr lang="de-DE" sz="1800" dirty="0">
                  <a:solidFill>
                    <a:schemeClr val="tx1"/>
                  </a:solidFill>
                  <a:latin typeface="+mj-lt"/>
                </a:rPr>
                <a:t>(WPF)</a:t>
              </a:r>
            </a:p>
          </p:txBody>
        </p:sp>
        <p:sp>
          <p:nvSpPr>
            <p:cNvPr id="666652" name="AutoShape 28"/>
            <p:cNvSpPr>
              <a:spLocks noChangeArrowheads="1"/>
            </p:cNvSpPr>
            <p:nvPr/>
          </p:nvSpPr>
          <p:spPr bwMode="auto">
            <a:xfrm>
              <a:off x="2686037" y="2000240"/>
              <a:ext cx="1946097" cy="243039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a:solidFill>
                    <a:schemeClr val="tx1"/>
                  </a:solidFill>
                  <a:latin typeface="+mj-lt"/>
                </a:rPr>
                <a:t>Communication</a:t>
              </a:r>
            </a:p>
            <a:p>
              <a:pPr algn="ctr">
                <a:defRPr/>
              </a:pPr>
              <a:r>
                <a:rPr lang="de-DE" sz="1800" dirty="0" err="1">
                  <a:solidFill>
                    <a:schemeClr val="tx1"/>
                  </a:solidFill>
                  <a:latin typeface="+mj-lt"/>
                </a:rPr>
                <a:t>Foundation</a:t>
              </a:r>
              <a:endParaRPr lang="de-DE" sz="1800" dirty="0">
                <a:solidFill>
                  <a:schemeClr val="tx1"/>
                </a:solidFill>
                <a:latin typeface="+mj-lt"/>
              </a:endParaRPr>
            </a:p>
            <a:p>
              <a:pPr algn="ctr">
                <a:defRPr/>
              </a:pPr>
              <a:r>
                <a:rPr lang="de-DE" sz="1800" dirty="0">
                  <a:solidFill>
                    <a:schemeClr val="tx1"/>
                  </a:solidFill>
                  <a:latin typeface="+mj-lt"/>
                </a:rPr>
                <a:t>(WCF)</a:t>
              </a:r>
            </a:p>
          </p:txBody>
        </p:sp>
        <p:sp>
          <p:nvSpPr>
            <p:cNvPr id="666653" name="AutoShape 29"/>
            <p:cNvSpPr>
              <a:spLocks noChangeArrowheads="1"/>
            </p:cNvSpPr>
            <p:nvPr/>
          </p:nvSpPr>
          <p:spPr bwMode="auto">
            <a:xfrm>
              <a:off x="4705351" y="2000240"/>
              <a:ext cx="1946097" cy="2430396"/>
            </a:xfrm>
            <a:prstGeom prst="roundRect">
              <a:avLst>
                <a:gd name="adj" fmla="val 16667"/>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cs typeface="Arial" pitchFamily="34" charset="0"/>
                </a:rPr>
                <a:t>Windows</a:t>
              </a:r>
            </a:p>
            <a:p>
              <a:pPr algn="ctr">
                <a:defRPr/>
              </a:pPr>
              <a:r>
                <a:rPr lang="de-DE" sz="1800" dirty="0">
                  <a:solidFill>
                    <a:schemeClr val="tx1"/>
                  </a:solidFill>
                  <a:latin typeface="+mj-lt"/>
                  <a:cs typeface="Arial" pitchFamily="34" charset="0"/>
                </a:rPr>
                <a:t>Workflow</a:t>
              </a:r>
            </a:p>
            <a:p>
              <a:pPr algn="ctr">
                <a:defRPr/>
              </a:pPr>
              <a:r>
                <a:rPr lang="de-DE" sz="1800" dirty="0" err="1">
                  <a:solidFill>
                    <a:schemeClr val="tx1"/>
                  </a:solidFill>
                  <a:latin typeface="+mj-lt"/>
                  <a:cs typeface="Arial" pitchFamily="34" charset="0"/>
                </a:rPr>
                <a:t>Foundation</a:t>
              </a:r>
              <a:endParaRPr lang="de-DE" sz="1800" dirty="0">
                <a:solidFill>
                  <a:schemeClr val="tx1"/>
                </a:solidFill>
                <a:latin typeface="+mj-lt"/>
                <a:cs typeface="Arial" pitchFamily="34" charset="0"/>
              </a:endParaRPr>
            </a:p>
            <a:p>
              <a:pPr algn="ctr">
                <a:defRPr/>
              </a:pPr>
              <a:r>
                <a:rPr lang="de-DE" sz="1800" i="1" dirty="0">
                  <a:solidFill>
                    <a:schemeClr val="tx1"/>
                  </a:solidFill>
                  <a:latin typeface="+mj-lt"/>
                  <a:cs typeface="Arial" pitchFamily="34" charset="0"/>
                </a:rPr>
                <a:t>(WF)</a:t>
              </a:r>
            </a:p>
          </p:txBody>
        </p:sp>
        <p:sp>
          <p:nvSpPr>
            <p:cNvPr id="666654" name="AutoShape 30"/>
            <p:cNvSpPr>
              <a:spLocks noChangeArrowheads="1"/>
            </p:cNvSpPr>
            <p:nvPr/>
          </p:nvSpPr>
          <p:spPr bwMode="auto">
            <a:xfrm>
              <a:off x="6710378" y="2000240"/>
              <a:ext cx="1946097" cy="243039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err="1">
                  <a:solidFill>
                    <a:schemeClr val="tx1"/>
                  </a:solidFill>
                  <a:latin typeface="+mj-lt"/>
                </a:rPr>
                <a:t>Cardspace</a:t>
              </a:r>
              <a:endParaRPr lang="de-DE" sz="1800" dirty="0">
                <a:solidFill>
                  <a:schemeClr val="tx1"/>
                </a:solidFill>
                <a:latin typeface="+mj-lt"/>
              </a:endParaRPr>
            </a:p>
          </p:txBody>
        </p:sp>
        <p:sp>
          <p:nvSpPr>
            <p:cNvPr id="27" name="AutoShape 21"/>
            <p:cNvSpPr>
              <a:spLocks noChangeArrowheads="1"/>
            </p:cNvSpPr>
            <p:nvPr/>
          </p:nvSpPr>
          <p:spPr bwMode="auto">
            <a:xfrm>
              <a:off x="642910" y="4572008"/>
              <a:ext cx="8001056" cy="100013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a:solidFill>
                    <a:schemeClr val="tx1"/>
                  </a:solidFill>
                  <a:latin typeface="+mj-lt"/>
                </a:rPr>
                <a:t>.NET Framework 2.0</a:t>
              </a:r>
            </a:p>
          </p:txBody>
        </p:sp>
      </p:grpSp>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7813"/>
            <a:ext cx="9144000" cy="664797"/>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t>CardSpace</a:t>
            </a:r>
            <a:endParaRPr lang="en-GB" dirty="0" smtClean="0"/>
          </a:p>
        </p:txBody>
      </p:sp>
      <p:pic>
        <p:nvPicPr>
          <p:cNvPr id="37891" name="Picture 4" descr="travwal"/>
          <p:cNvPicPr>
            <a:picLocks noChangeAspect="1" noChangeArrowheads="1"/>
          </p:cNvPicPr>
          <p:nvPr/>
        </p:nvPicPr>
        <p:blipFill>
          <a:blip r:embed="rId3" cstate="print"/>
          <a:srcRect/>
          <a:stretch>
            <a:fillRect/>
          </a:stretch>
        </p:blipFill>
        <p:spPr bwMode="auto">
          <a:xfrm>
            <a:off x="6823388" y="4679567"/>
            <a:ext cx="2320612" cy="1961263"/>
          </a:xfrm>
          <a:prstGeom prst="rect">
            <a:avLst/>
          </a:prstGeom>
          <a:noFill/>
          <a:ln w="9525">
            <a:noFill/>
            <a:miter lim="800000"/>
            <a:headEnd/>
            <a:tailEnd/>
          </a:ln>
        </p:spPr>
      </p:pic>
      <p:sp>
        <p:nvSpPr>
          <p:cNvPr id="37892" name="Rectangle 3"/>
          <p:cNvSpPr>
            <a:spLocks noGrp="1" noChangeArrowheads="1"/>
          </p:cNvSpPr>
          <p:nvPr>
            <p:ph type="body" idx="1"/>
          </p:nvPr>
        </p:nvSpPr>
        <p:spPr>
          <a:xfrm>
            <a:off x="533400" y="1447800"/>
            <a:ext cx="7852410" cy="3559179"/>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Based on Web Services Protocol Stack </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WS-Security, WS-Trust, WS-</a:t>
            </a:r>
            <a:r>
              <a:rPr lang="en-US" sz="2000" dirty="0" err="1" smtClean="0"/>
              <a:t>SecurityPolicy</a:t>
            </a:r>
            <a:r>
              <a:rPr lang="en-US" dirty="0" smtClean="0"/>
              <a:t>, </a:t>
            </a:r>
            <a:r>
              <a:rPr lang="en-US" sz="2000" dirty="0" smtClean="0"/>
              <a:t>WS-</a:t>
            </a:r>
            <a:r>
              <a:rPr lang="en-US" sz="2000" dirty="0" err="1" smtClean="0"/>
              <a:t>MetadataExchange</a:t>
            </a:r>
            <a:endParaRPr lang="en-US" sz="2400" dirty="0" smtClean="0"/>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Works with every identity management system which supports the above protocols</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User is in control of his digital identity:</a:t>
            </a:r>
          </a:p>
          <a:p>
            <a:pPr lvl="2"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User decides which information about his self  he reveals.</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Use centric</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Simple to use</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Uses metaphor of a wallet with identity cards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42875"/>
            <a:ext cx="9144000" cy="1143000"/>
          </a:xfrm>
        </p:spPr>
        <p:txBody>
          <a:bodyPr/>
          <a:lstStyle/>
          <a:p>
            <a:pPr algn="ctr" eaLnBrk="1" hangingPunct="1"/>
            <a:r>
              <a:rPr lang="de-DE" sz="4000" dirty="0" err="1" smtClean="0"/>
              <a:t>CardSpace</a:t>
            </a:r>
            <a:r>
              <a:rPr lang="de-DE" sz="4000" dirty="0" smtClean="0"/>
              <a:t/>
            </a:r>
            <a:br>
              <a:rPr lang="de-DE" sz="4000" dirty="0" smtClean="0"/>
            </a:br>
            <a:r>
              <a:rPr lang="de-DE" sz="4000" dirty="0" smtClean="0"/>
              <a:t>Identity Metasystem </a:t>
            </a:r>
            <a:r>
              <a:rPr lang="de-DE" sz="4000" dirty="0" err="1" smtClean="0"/>
              <a:t>Architecture</a:t>
            </a:r>
            <a:endParaRPr lang="de-DE" sz="4000" dirty="0" smtClean="0"/>
          </a:p>
        </p:txBody>
      </p:sp>
      <p:grpSp>
        <p:nvGrpSpPr>
          <p:cNvPr id="2" name="Group 3"/>
          <p:cNvGrpSpPr>
            <a:grpSpLocks/>
          </p:cNvGrpSpPr>
          <p:nvPr/>
        </p:nvGrpSpPr>
        <p:grpSpPr bwMode="auto">
          <a:xfrm>
            <a:off x="0" y="1555750"/>
            <a:ext cx="9144000" cy="5040313"/>
            <a:chOff x="0" y="980"/>
            <a:chExt cx="5760" cy="3175"/>
          </a:xfrm>
        </p:grpSpPr>
        <p:grpSp>
          <p:nvGrpSpPr>
            <p:cNvPr id="3" name="Group 4"/>
            <p:cNvGrpSpPr>
              <a:grpSpLocks/>
            </p:cNvGrpSpPr>
            <p:nvPr/>
          </p:nvGrpSpPr>
          <p:grpSpPr bwMode="auto">
            <a:xfrm>
              <a:off x="0" y="1207"/>
              <a:ext cx="5760" cy="2948"/>
              <a:chOff x="0" y="1026"/>
              <a:chExt cx="5760" cy="2948"/>
            </a:xfrm>
          </p:grpSpPr>
          <p:sp>
            <p:nvSpPr>
              <p:cNvPr id="38922" name="Rectangle 5"/>
              <p:cNvSpPr>
                <a:spLocks noChangeArrowheads="1"/>
              </p:cNvSpPr>
              <p:nvPr/>
            </p:nvSpPr>
            <p:spPr bwMode="auto">
              <a:xfrm>
                <a:off x="2381" y="3067"/>
                <a:ext cx="1043" cy="907"/>
              </a:xfrm>
              <a:prstGeom prst="rect">
                <a:avLst/>
              </a:prstGeom>
              <a:solidFill>
                <a:schemeClr val="tx1">
                  <a:lumMod val="65000"/>
                </a:schemeClr>
              </a:solidFill>
              <a:ln w="9525" algn="ctr">
                <a:noFill/>
                <a:miter lim="800000"/>
                <a:headEnd/>
                <a:tailEnd/>
              </a:ln>
            </p:spPr>
            <p:txBody>
              <a:bodyPr wrap="none" anchor="b" anchorCtr="1"/>
              <a:lstStyle/>
              <a:p>
                <a:pPr algn="ctr"/>
                <a:endParaRPr lang="de-DE" sz="1600">
                  <a:solidFill>
                    <a:schemeClr val="bg1"/>
                  </a:solidFill>
                </a:endParaRPr>
              </a:p>
              <a:p>
                <a:pPr algn="ctr"/>
                <a:endParaRPr lang="de-DE" sz="1600">
                  <a:solidFill>
                    <a:schemeClr val="bg1"/>
                  </a:solidFill>
                </a:endParaRPr>
              </a:p>
              <a:p>
                <a:pPr algn="ctr"/>
                <a:r>
                  <a:rPr lang="de-DE" sz="1600">
                    <a:solidFill>
                      <a:schemeClr val="bg1"/>
                    </a:solidFill>
                  </a:rPr>
                  <a:t>Subject</a:t>
                </a:r>
              </a:p>
            </p:txBody>
          </p:sp>
          <p:grpSp>
            <p:nvGrpSpPr>
              <p:cNvPr id="4" name="Group 6"/>
              <p:cNvGrpSpPr>
                <a:grpSpLocks/>
              </p:cNvGrpSpPr>
              <p:nvPr/>
            </p:nvGrpSpPr>
            <p:grpSpPr bwMode="auto">
              <a:xfrm>
                <a:off x="0" y="1026"/>
                <a:ext cx="5760" cy="2631"/>
                <a:chOff x="0" y="1026"/>
                <a:chExt cx="5760" cy="2631"/>
              </a:xfrm>
            </p:grpSpPr>
            <p:sp>
              <p:nvSpPr>
                <p:cNvPr id="38924" name="Rectangle 7"/>
                <p:cNvSpPr>
                  <a:spLocks noChangeArrowheads="1"/>
                </p:cNvSpPr>
                <p:nvPr/>
              </p:nvSpPr>
              <p:spPr bwMode="auto">
                <a:xfrm>
                  <a:off x="4422" y="1026"/>
                  <a:ext cx="1043" cy="1270"/>
                </a:xfrm>
                <a:prstGeom prst="rect">
                  <a:avLst/>
                </a:prstGeom>
                <a:solidFill>
                  <a:schemeClr val="tx1">
                    <a:lumMod val="75000"/>
                  </a:schemeClr>
                </a:solidFill>
                <a:ln w="9525" algn="ctr">
                  <a:noFill/>
                  <a:miter lim="800000"/>
                  <a:headEnd/>
                  <a:tailEnd/>
                </a:ln>
              </p:spPr>
              <p:txBody>
                <a:bodyPr wrap="none" anchorCtr="1"/>
                <a:lstStyle/>
                <a:p>
                  <a:pPr algn="ctr"/>
                  <a:endParaRPr lang="de-DE" sz="1600">
                    <a:solidFill>
                      <a:schemeClr val="bg1"/>
                    </a:solidFill>
                  </a:endParaRPr>
                </a:p>
                <a:p>
                  <a:pPr algn="ctr"/>
                  <a:r>
                    <a:rPr lang="de-DE" sz="1600">
                      <a:solidFill>
                        <a:schemeClr val="bg1"/>
                      </a:solidFill>
                    </a:rPr>
                    <a:t>…</a:t>
                  </a:r>
                </a:p>
              </p:txBody>
            </p:sp>
            <p:sp>
              <p:nvSpPr>
                <p:cNvPr id="38925" name="Rectangle 8"/>
                <p:cNvSpPr>
                  <a:spLocks noChangeArrowheads="1"/>
                </p:cNvSpPr>
                <p:nvPr/>
              </p:nvSpPr>
              <p:spPr bwMode="auto">
                <a:xfrm>
                  <a:off x="3061" y="1026"/>
                  <a:ext cx="1043" cy="1270"/>
                </a:xfrm>
                <a:prstGeom prst="rect">
                  <a:avLst/>
                </a:prstGeom>
                <a:solidFill>
                  <a:schemeClr val="tx1">
                    <a:lumMod val="75000"/>
                  </a:schemeClr>
                </a:solidFill>
                <a:ln w="9525" algn="ctr">
                  <a:noFill/>
                  <a:miter lim="800000"/>
                  <a:headEnd/>
                  <a:tailEnd/>
                </a:ln>
              </p:spPr>
              <p:txBody>
                <a:bodyPr wrap="none" anchorCtr="1"/>
                <a:lstStyle/>
                <a:p>
                  <a:pPr algn="ctr"/>
                  <a:endParaRPr lang="de-DE">
                    <a:solidFill>
                      <a:schemeClr val="bg1"/>
                    </a:solidFill>
                  </a:endParaRPr>
                </a:p>
                <a:p>
                  <a:pPr algn="ctr"/>
                  <a:r>
                    <a:rPr lang="de-DE">
                      <a:solidFill>
                        <a:schemeClr val="bg1"/>
                      </a:solidFill>
                    </a:rPr>
                    <a:t>X.509</a:t>
                  </a:r>
                </a:p>
              </p:txBody>
            </p:sp>
            <p:sp>
              <p:nvSpPr>
                <p:cNvPr id="38926" name="Rectangle 9"/>
                <p:cNvSpPr>
                  <a:spLocks noChangeArrowheads="1"/>
                </p:cNvSpPr>
                <p:nvPr/>
              </p:nvSpPr>
              <p:spPr bwMode="auto">
                <a:xfrm>
                  <a:off x="1701" y="1026"/>
                  <a:ext cx="1043" cy="1270"/>
                </a:xfrm>
                <a:prstGeom prst="rect">
                  <a:avLst/>
                </a:prstGeom>
                <a:solidFill>
                  <a:schemeClr val="tx1">
                    <a:lumMod val="75000"/>
                  </a:schemeClr>
                </a:solidFill>
                <a:ln w="9525" algn="ctr">
                  <a:noFill/>
                  <a:miter lim="800000"/>
                  <a:headEnd/>
                  <a:tailEnd/>
                </a:ln>
              </p:spPr>
              <p:txBody>
                <a:bodyPr wrap="none" anchorCtr="1"/>
                <a:lstStyle/>
                <a:p>
                  <a:pPr algn="ctr"/>
                  <a:endParaRPr lang="de-DE">
                    <a:solidFill>
                      <a:schemeClr val="bg1"/>
                    </a:solidFill>
                  </a:endParaRPr>
                </a:p>
                <a:p>
                  <a:pPr algn="ctr"/>
                  <a:r>
                    <a:rPr lang="de-DE">
                      <a:solidFill>
                        <a:schemeClr val="bg1"/>
                      </a:solidFill>
                    </a:rPr>
                    <a:t>SAML</a:t>
                  </a:r>
                </a:p>
              </p:txBody>
            </p:sp>
            <p:sp>
              <p:nvSpPr>
                <p:cNvPr id="38927" name="Rectangle 10"/>
                <p:cNvSpPr>
                  <a:spLocks noChangeArrowheads="1"/>
                </p:cNvSpPr>
                <p:nvPr/>
              </p:nvSpPr>
              <p:spPr bwMode="auto">
                <a:xfrm>
                  <a:off x="340" y="1026"/>
                  <a:ext cx="1043" cy="1270"/>
                </a:xfrm>
                <a:prstGeom prst="rect">
                  <a:avLst/>
                </a:prstGeom>
                <a:solidFill>
                  <a:schemeClr val="tx1">
                    <a:lumMod val="75000"/>
                  </a:schemeClr>
                </a:solidFill>
                <a:ln w="9525" algn="ctr">
                  <a:noFill/>
                  <a:miter lim="800000"/>
                  <a:headEnd/>
                  <a:tailEnd/>
                </a:ln>
              </p:spPr>
              <p:txBody>
                <a:bodyPr wrap="none" anchorCtr="1"/>
                <a:lstStyle/>
                <a:p>
                  <a:pPr algn="ctr"/>
                  <a:endParaRPr lang="de-DE">
                    <a:solidFill>
                      <a:schemeClr val="bg1"/>
                    </a:solidFill>
                  </a:endParaRPr>
                </a:p>
                <a:p>
                  <a:pPr algn="ctr"/>
                  <a:r>
                    <a:rPr lang="de-DE">
                      <a:solidFill>
                        <a:schemeClr val="bg1"/>
                      </a:solidFill>
                    </a:rPr>
                    <a:t>Kerberos</a:t>
                  </a:r>
                </a:p>
              </p:txBody>
            </p:sp>
            <p:grpSp>
              <p:nvGrpSpPr>
                <p:cNvPr id="5" name="Group 11"/>
                <p:cNvGrpSpPr>
                  <a:grpSpLocks/>
                </p:cNvGrpSpPr>
                <p:nvPr/>
              </p:nvGrpSpPr>
              <p:grpSpPr bwMode="auto">
                <a:xfrm>
                  <a:off x="0" y="1706"/>
                  <a:ext cx="5760" cy="1951"/>
                  <a:chOff x="0" y="1706"/>
                  <a:chExt cx="5760" cy="1951"/>
                </a:xfrm>
              </p:grpSpPr>
              <p:grpSp>
                <p:nvGrpSpPr>
                  <p:cNvPr id="6" name="Group 12"/>
                  <p:cNvGrpSpPr>
                    <a:grpSpLocks/>
                  </p:cNvGrpSpPr>
                  <p:nvPr/>
                </p:nvGrpSpPr>
                <p:grpSpPr bwMode="auto">
                  <a:xfrm>
                    <a:off x="0" y="1706"/>
                    <a:ext cx="5760" cy="1361"/>
                    <a:chOff x="0" y="1706"/>
                    <a:chExt cx="5760" cy="1361"/>
                  </a:xfrm>
                </p:grpSpPr>
                <p:sp>
                  <p:nvSpPr>
                    <p:cNvPr id="38947" name="Rectangle 13"/>
                    <p:cNvSpPr>
                      <a:spLocks noChangeArrowheads="1"/>
                    </p:cNvSpPr>
                    <p:nvPr/>
                  </p:nvSpPr>
                  <p:spPr bwMode="auto">
                    <a:xfrm>
                      <a:off x="0" y="2296"/>
                      <a:ext cx="5760" cy="771"/>
                    </a:xfrm>
                    <a:prstGeom prst="rect">
                      <a:avLst/>
                    </a:prstGeom>
                    <a:solidFill>
                      <a:schemeClr val="tx1">
                        <a:lumMod val="50000"/>
                      </a:schemeClr>
                    </a:solidFill>
                    <a:ln w="9525" algn="ctr">
                      <a:noFill/>
                      <a:miter lim="800000"/>
                      <a:headEnd/>
                      <a:tailEnd/>
                    </a:ln>
                  </p:spPr>
                  <p:txBody>
                    <a:bodyPr wrap="none" anchor="ctr"/>
                    <a:lstStyle/>
                    <a:p>
                      <a:pPr algn="ctr"/>
                      <a:r>
                        <a:rPr lang="de-DE" sz="1600"/>
                        <a:t>WS-Trust, WS-MetadataExchange</a:t>
                      </a:r>
                    </a:p>
                  </p:txBody>
                </p:sp>
                <p:grpSp>
                  <p:nvGrpSpPr>
                    <p:cNvPr id="7" name="Group 14"/>
                    <p:cNvGrpSpPr>
                      <a:grpSpLocks/>
                    </p:cNvGrpSpPr>
                    <p:nvPr/>
                  </p:nvGrpSpPr>
                  <p:grpSpPr bwMode="auto">
                    <a:xfrm>
                      <a:off x="340" y="1706"/>
                      <a:ext cx="1043" cy="862"/>
                      <a:chOff x="1791" y="1797"/>
                      <a:chExt cx="1180" cy="999"/>
                    </a:xfrm>
                  </p:grpSpPr>
                  <p:grpSp>
                    <p:nvGrpSpPr>
                      <p:cNvPr id="8" name="Group 15"/>
                      <p:cNvGrpSpPr>
                        <a:grpSpLocks/>
                      </p:cNvGrpSpPr>
                      <p:nvPr/>
                    </p:nvGrpSpPr>
                    <p:grpSpPr bwMode="auto">
                      <a:xfrm>
                        <a:off x="1791" y="1797"/>
                        <a:ext cx="1180" cy="998"/>
                        <a:chOff x="1655" y="1616"/>
                        <a:chExt cx="1180" cy="1179"/>
                      </a:xfrm>
                    </p:grpSpPr>
                    <p:sp>
                      <p:nvSpPr>
                        <p:cNvPr id="39013" name="Rectangle 16"/>
                        <p:cNvSpPr>
                          <a:spLocks noChangeArrowheads="1"/>
                        </p:cNvSpPr>
                        <p:nvPr/>
                      </p:nvSpPr>
                      <p:spPr bwMode="auto">
                        <a:xfrm>
                          <a:off x="1655" y="1979"/>
                          <a:ext cx="1180" cy="453"/>
                        </a:xfrm>
                        <a:prstGeom prst="rect">
                          <a:avLst/>
                        </a:prstGeom>
                        <a:solidFill>
                          <a:schemeClr val="folHlink"/>
                        </a:solidFill>
                        <a:ln w="9525" algn="ctr">
                          <a:noFill/>
                          <a:miter lim="800000"/>
                          <a:headEnd/>
                          <a:tailEnd/>
                        </a:ln>
                      </p:spPr>
                      <p:txBody>
                        <a:bodyPr wrap="none" anchor="ctr"/>
                        <a:lstStyle/>
                        <a:p>
                          <a:pPr algn="ctr"/>
                          <a:r>
                            <a:rPr lang="de-DE" sz="1400" b="1"/>
                            <a:t>Security Token</a:t>
                          </a:r>
                        </a:p>
                        <a:p>
                          <a:pPr algn="ctr"/>
                          <a:r>
                            <a:rPr lang="de-DE" sz="1400" b="1"/>
                            <a:t>Server</a:t>
                          </a:r>
                        </a:p>
                      </p:txBody>
                    </p:sp>
                    <p:sp>
                      <p:nvSpPr>
                        <p:cNvPr id="39014" name="Rectangle 17"/>
                        <p:cNvSpPr>
                          <a:spLocks noChangeArrowheads="1"/>
                        </p:cNvSpPr>
                        <p:nvPr/>
                      </p:nvSpPr>
                      <p:spPr bwMode="auto">
                        <a:xfrm>
                          <a:off x="1973" y="1616"/>
                          <a:ext cx="545" cy="363"/>
                        </a:xfrm>
                        <a:prstGeom prst="rect">
                          <a:avLst/>
                        </a:prstGeom>
                        <a:solidFill>
                          <a:schemeClr val="folHlink"/>
                        </a:solidFill>
                        <a:ln w="9525" algn="ctr">
                          <a:noFill/>
                          <a:miter lim="800000"/>
                          <a:headEnd/>
                          <a:tailEnd/>
                        </a:ln>
                      </p:spPr>
                      <p:txBody>
                        <a:bodyPr wrap="none" anchor="ctr"/>
                        <a:lstStyle/>
                        <a:p>
                          <a:pPr algn="ctr"/>
                          <a:endParaRPr lang="de-DE"/>
                        </a:p>
                      </p:txBody>
                    </p:sp>
                    <p:sp>
                      <p:nvSpPr>
                        <p:cNvPr id="39015" name="Rectangle 18"/>
                        <p:cNvSpPr>
                          <a:spLocks noChangeArrowheads="1"/>
                        </p:cNvSpPr>
                        <p:nvPr/>
                      </p:nvSpPr>
                      <p:spPr bwMode="auto">
                        <a:xfrm>
                          <a:off x="1973" y="2432"/>
                          <a:ext cx="545" cy="363"/>
                        </a:xfrm>
                        <a:prstGeom prst="rect">
                          <a:avLst/>
                        </a:prstGeom>
                        <a:solidFill>
                          <a:schemeClr val="folHlink"/>
                        </a:solidFill>
                        <a:ln w="9525" algn="ctr">
                          <a:noFill/>
                          <a:miter lim="800000"/>
                          <a:headEnd/>
                          <a:tailEnd/>
                        </a:ln>
                      </p:spPr>
                      <p:txBody>
                        <a:bodyPr wrap="none" anchor="ctr"/>
                        <a:lstStyle/>
                        <a:p>
                          <a:pPr algn="ctr"/>
                          <a:endParaRPr lang="de-DE"/>
                        </a:p>
                      </p:txBody>
                    </p:sp>
                  </p:grpSp>
                  <p:sp>
                    <p:nvSpPr>
                      <p:cNvPr id="39001" name="Line 19"/>
                      <p:cNvSpPr>
                        <a:spLocks noChangeShapeType="1"/>
                      </p:cNvSpPr>
                      <p:nvPr/>
                    </p:nvSpPr>
                    <p:spPr bwMode="auto">
                      <a:xfrm>
                        <a:off x="1791" y="2115"/>
                        <a:ext cx="318" cy="0"/>
                      </a:xfrm>
                      <a:prstGeom prst="line">
                        <a:avLst/>
                      </a:prstGeom>
                      <a:noFill/>
                      <a:ln w="28575">
                        <a:solidFill>
                          <a:schemeClr val="tx1"/>
                        </a:solidFill>
                        <a:round/>
                        <a:headEnd/>
                        <a:tailEnd/>
                      </a:ln>
                    </p:spPr>
                    <p:txBody>
                      <a:bodyPr wrap="none" anchor="ctr"/>
                      <a:lstStyle/>
                      <a:p>
                        <a:endParaRPr lang="de-DE"/>
                      </a:p>
                    </p:txBody>
                  </p:sp>
                  <p:sp>
                    <p:nvSpPr>
                      <p:cNvPr id="39002" name="Line 20"/>
                      <p:cNvSpPr>
                        <a:spLocks noChangeShapeType="1"/>
                      </p:cNvSpPr>
                      <p:nvPr/>
                    </p:nvSpPr>
                    <p:spPr bwMode="auto">
                      <a:xfrm>
                        <a:off x="2109" y="1797"/>
                        <a:ext cx="544" cy="0"/>
                      </a:xfrm>
                      <a:prstGeom prst="line">
                        <a:avLst/>
                      </a:prstGeom>
                      <a:noFill/>
                      <a:ln w="28575">
                        <a:solidFill>
                          <a:schemeClr val="tx1"/>
                        </a:solidFill>
                        <a:round/>
                        <a:headEnd/>
                        <a:tailEnd/>
                      </a:ln>
                    </p:spPr>
                    <p:txBody>
                      <a:bodyPr wrap="none" anchor="ctr"/>
                      <a:lstStyle/>
                      <a:p>
                        <a:endParaRPr lang="de-DE"/>
                      </a:p>
                    </p:txBody>
                  </p:sp>
                  <p:sp>
                    <p:nvSpPr>
                      <p:cNvPr id="39003" name="Line 21"/>
                      <p:cNvSpPr>
                        <a:spLocks noChangeShapeType="1"/>
                      </p:cNvSpPr>
                      <p:nvPr/>
                    </p:nvSpPr>
                    <p:spPr bwMode="auto">
                      <a:xfrm flipV="1">
                        <a:off x="2109" y="1797"/>
                        <a:ext cx="0" cy="318"/>
                      </a:xfrm>
                      <a:prstGeom prst="line">
                        <a:avLst/>
                      </a:prstGeom>
                      <a:noFill/>
                      <a:ln w="28575">
                        <a:solidFill>
                          <a:schemeClr val="tx1"/>
                        </a:solidFill>
                        <a:round/>
                        <a:headEnd/>
                        <a:tailEnd/>
                      </a:ln>
                    </p:spPr>
                    <p:txBody>
                      <a:bodyPr wrap="none" anchor="ctr"/>
                      <a:lstStyle/>
                      <a:p>
                        <a:endParaRPr lang="de-DE"/>
                      </a:p>
                    </p:txBody>
                  </p:sp>
                  <p:sp>
                    <p:nvSpPr>
                      <p:cNvPr id="39004" name="Line 22"/>
                      <p:cNvSpPr>
                        <a:spLocks noChangeShapeType="1"/>
                      </p:cNvSpPr>
                      <p:nvPr/>
                    </p:nvSpPr>
                    <p:spPr bwMode="auto">
                      <a:xfrm flipV="1">
                        <a:off x="2653" y="1797"/>
                        <a:ext cx="0" cy="318"/>
                      </a:xfrm>
                      <a:prstGeom prst="line">
                        <a:avLst/>
                      </a:prstGeom>
                      <a:noFill/>
                      <a:ln w="28575">
                        <a:solidFill>
                          <a:schemeClr val="tx1"/>
                        </a:solidFill>
                        <a:round/>
                        <a:headEnd/>
                        <a:tailEnd/>
                      </a:ln>
                    </p:spPr>
                    <p:txBody>
                      <a:bodyPr wrap="none" anchor="ctr"/>
                      <a:lstStyle/>
                      <a:p>
                        <a:endParaRPr lang="de-DE"/>
                      </a:p>
                    </p:txBody>
                  </p:sp>
                  <p:sp>
                    <p:nvSpPr>
                      <p:cNvPr id="39005" name="Line 23"/>
                      <p:cNvSpPr>
                        <a:spLocks noChangeShapeType="1"/>
                      </p:cNvSpPr>
                      <p:nvPr/>
                    </p:nvSpPr>
                    <p:spPr bwMode="auto">
                      <a:xfrm flipV="1">
                        <a:off x="2971" y="2115"/>
                        <a:ext cx="0" cy="363"/>
                      </a:xfrm>
                      <a:prstGeom prst="line">
                        <a:avLst/>
                      </a:prstGeom>
                      <a:noFill/>
                      <a:ln w="28575">
                        <a:solidFill>
                          <a:schemeClr val="tx1"/>
                        </a:solidFill>
                        <a:round/>
                        <a:headEnd/>
                        <a:tailEnd/>
                      </a:ln>
                    </p:spPr>
                    <p:txBody>
                      <a:bodyPr wrap="none" anchor="ctr"/>
                      <a:lstStyle/>
                      <a:p>
                        <a:endParaRPr lang="de-DE"/>
                      </a:p>
                    </p:txBody>
                  </p:sp>
                  <p:sp>
                    <p:nvSpPr>
                      <p:cNvPr id="39006" name="Line 24"/>
                      <p:cNvSpPr>
                        <a:spLocks noChangeShapeType="1"/>
                      </p:cNvSpPr>
                      <p:nvPr/>
                    </p:nvSpPr>
                    <p:spPr bwMode="auto">
                      <a:xfrm flipV="1">
                        <a:off x="1791" y="2115"/>
                        <a:ext cx="0" cy="363"/>
                      </a:xfrm>
                      <a:prstGeom prst="line">
                        <a:avLst/>
                      </a:prstGeom>
                      <a:noFill/>
                      <a:ln w="28575">
                        <a:solidFill>
                          <a:schemeClr val="tx1"/>
                        </a:solidFill>
                        <a:round/>
                        <a:headEnd/>
                        <a:tailEnd/>
                      </a:ln>
                    </p:spPr>
                    <p:txBody>
                      <a:bodyPr wrap="none" anchor="ctr"/>
                      <a:lstStyle/>
                      <a:p>
                        <a:endParaRPr lang="de-DE"/>
                      </a:p>
                    </p:txBody>
                  </p:sp>
                  <p:sp>
                    <p:nvSpPr>
                      <p:cNvPr id="39007" name="Line 25"/>
                      <p:cNvSpPr>
                        <a:spLocks noChangeShapeType="1"/>
                      </p:cNvSpPr>
                      <p:nvPr/>
                    </p:nvSpPr>
                    <p:spPr bwMode="auto">
                      <a:xfrm>
                        <a:off x="2109" y="2795"/>
                        <a:ext cx="544" cy="0"/>
                      </a:xfrm>
                      <a:prstGeom prst="line">
                        <a:avLst/>
                      </a:prstGeom>
                      <a:noFill/>
                      <a:ln w="28575">
                        <a:solidFill>
                          <a:schemeClr val="tx1"/>
                        </a:solidFill>
                        <a:round/>
                        <a:headEnd/>
                        <a:tailEnd/>
                      </a:ln>
                    </p:spPr>
                    <p:txBody>
                      <a:bodyPr wrap="none" anchor="ctr"/>
                      <a:lstStyle/>
                      <a:p>
                        <a:endParaRPr lang="de-DE"/>
                      </a:p>
                    </p:txBody>
                  </p:sp>
                  <p:sp>
                    <p:nvSpPr>
                      <p:cNvPr id="39008" name="Line 26"/>
                      <p:cNvSpPr>
                        <a:spLocks noChangeShapeType="1"/>
                      </p:cNvSpPr>
                      <p:nvPr/>
                    </p:nvSpPr>
                    <p:spPr bwMode="auto">
                      <a:xfrm flipV="1">
                        <a:off x="2109" y="2478"/>
                        <a:ext cx="0" cy="318"/>
                      </a:xfrm>
                      <a:prstGeom prst="line">
                        <a:avLst/>
                      </a:prstGeom>
                      <a:noFill/>
                      <a:ln w="28575">
                        <a:solidFill>
                          <a:schemeClr val="tx1"/>
                        </a:solidFill>
                        <a:round/>
                        <a:headEnd/>
                        <a:tailEnd/>
                      </a:ln>
                    </p:spPr>
                    <p:txBody>
                      <a:bodyPr wrap="none" anchor="ctr"/>
                      <a:lstStyle/>
                      <a:p>
                        <a:endParaRPr lang="de-DE"/>
                      </a:p>
                    </p:txBody>
                  </p:sp>
                  <p:sp>
                    <p:nvSpPr>
                      <p:cNvPr id="39009" name="Line 27"/>
                      <p:cNvSpPr>
                        <a:spLocks noChangeShapeType="1"/>
                      </p:cNvSpPr>
                      <p:nvPr/>
                    </p:nvSpPr>
                    <p:spPr bwMode="auto">
                      <a:xfrm flipV="1">
                        <a:off x="2653" y="2478"/>
                        <a:ext cx="0" cy="318"/>
                      </a:xfrm>
                      <a:prstGeom prst="line">
                        <a:avLst/>
                      </a:prstGeom>
                      <a:noFill/>
                      <a:ln w="28575">
                        <a:solidFill>
                          <a:schemeClr val="tx1"/>
                        </a:solidFill>
                        <a:round/>
                        <a:headEnd/>
                        <a:tailEnd/>
                      </a:ln>
                    </p:spPr>
                    <p:txBody>
                      <a:bodyPr wrap="none" anchor="ctr"/>
                      <a:lstStyle/>
                      <a:p>
                        <a:endParaRPr lang="de-DE"/>
                      </a:p>
                    </p:txBody>
                  </p:sp>
                  <p:sp>
                    <p:nvSpPr>
                      <p:cNvPr id="39010" name="Line 28"/>
                      <p:cNvSpPr>
                        <a:spLocks noChangeShapeType="1"/>
                      </p:cNvSpPr>
                      <p:nvPr/>
                    </p:nvSpPr>
                    <p:spPr bwMode="auto">
                      <a:xfrm>
                        <a:off x="2653" y="2115"/>
                        <a:ext cx="318" cy="0"/>
                      </a:xfrm>
                      <a:prstGeom prst="line">
                        <a:avLst/>
                      </a:prstGeom>
                      <a:noFill/>
                      <a:ln w="28575">
                        <a:solidFill>
                          <a:schemeClr val="tx1"/>
                        </a:solidFill>
                        <a:round/>
                        <a:headEnd/>
                        <a:tailEnd/>
                      </a:ln>
                    </p:spPr>
                    <p:txBody>
                      <a:bodyPr wrap="none" anchor="ctr"/>
                      <a:lstStyle/>
                      <a:p>
                        <a:endParaRPr lang="de-DE"/>
                      </a:p>
                    </p:txBody>
                  </p:sp>
                  <p:sp>
                    <p:nvSpPr>
                      <p:cNvPr id="39011" name="Line 29"/>
                      <p:cNvSpPr>
                        <a:spLocks noChangeShapeType="1"/>
                      </p:cNvSpPr>
                      <p:nvPr/>
                    </p:nvSpPr>
                    <p:spPr bwMode="auto">
                      <a:xfrm>
                        <a:off x="2653" y="2478"/>
                        <a:ext cx="318" cy="0"/>
                      </a:xfrm>
                      <a:prstGeom prst="line">
                        <a:avLst/>
                      </a:prstGeom>
                      <a:noFill/>
                      <a:ln w="28575">
                        <a:solidFill>
                          <a:schemeClr val="tx1"/>
                        </a:solidFill>
                        <a:round/>
                        <a:headEnd/>
                        <a:tailEnd/>
                      </a:ln>
                    </p:spPr>
                    <p:txBody>
                      <a:bodyPr wrap="none" anchor="ctr"/>
                      <a:lstStyle/>
                      <a:p>
                        <a:endParaRPr lang="de-DE"/>
                      </a:p>
                    </p:txBody>
                  </p:sp>
                  <p:sp>
                    <p:nvSpPr>
                      <p:cNvPr id="39012" name="Line 30"/>
                      <p:cNvSpPr>
                        <a:spLocks noChangeShapeType="1"/>
                      </p:cNvSpPr>
                      <p:nvPr/>
                    </p:nvSpPr>
                    <p:spPr bwMode="auto">
                      <a:xfrm>
                        <a:off x="1791" y="2478"/>
                        <a:ext cx="318" cy="0"/>
                      </a:xfrm>
                      <a:prstGeom prst="line">
                        <a:avLst/>
                      </a:prstGeom>
                      <a:noFill/>
                      <a:ln w="28575">
                        <a:solidFill>
                          <a:schemeClr val="tx1"/>
                        </a:solidFill>
                        <a:round/>
                        <a:headEnd/>
                        <a:tailEnd/>
                      </a:ln>
                    </p:spPr>
                    <p:txBody>
                      <a:bodyPr wrap="none" anchor="ctr"/>
                      <a:lstStyle/>
                      <a:p>
                        <a:endParaRPr lang="de-DE"/>
                      </a:p>
                    </p:txBody>
                  </p:sp>
                </p:grpSp>
                <p:grpSp>
                  <p:nvGrpSpPr>
                    <p:cNvPr id="9" name="Group 31"/>
                    <p:cNvGrpSpPr>
                      <a:grpSpLocks/>
                    </p:cNvGrpSpPr>
                    <p:nvPr/>
                  </p:nvGrpSpPr>
                  <p:grpSpPr bwMode="auto">
                    <a:xfrm>
                      <a:off x="1701" y="1706"/>
                      <a:ext cx="1043" cy="862"/>
                      <a:chOff x="1791" y="1797"/>
                      <a:chExt cx="1180" cy="999"/>
                    </a:xfrm>
                  </p:grpSpPr>
                  <p:grpSp>
                    <p:nvGrpSpPr>
                      <p:cNvPr id="10" name="Group 32"/>
                      <p:cNvGrpSpPr>
                        <a:grpSpLocks/>
                      </p:cNvGrpSpPr>
                      <p:nvPr/>
                    </p:nvGrpSpPr>
                    <p:grpSpPr bwMode="auto">
                      <a:xfrm>
                        <a:off x="1791" y="1797"/>
                        <a:ext cx="1180" cy="998"/>
                        <a:chOff x="1655" y="1616"/>
                        <a:chExt cx="1180" cy="1179"/>
                      </a:xfrm>
                    </p:grpSpPr>
                    <p:sp>
                      <p:nvSpPr>
                        <p:cNvPr id="38997" name="Rectangle 33"/>
                        <p:cNvSpPr>
                          <a:spLocks noChangeArrowheads="1"/>
                        </p:cNvSpPr>
                        <p:nvPr/>
                      </p:nvSpPr>
                      <p:spPr bwMode="auto">
                        <a:xfrm>
                          <a:off x="1655" y="1979"/>
                          <a:ext cx="1180" cy="453"/>
                        </a:xfrm>
                        <a:prstGeom prst="rect">
                          <a:avLst/>
                        </a:prstGeom>
                        <a:solidFill>
                          <a:schemeClr val="folHlink"/>
                        </a:solidFill>
                        <a:ln w="9525" algn="ctr">
                          <a:noFill/>
                          <a:miter lim="800000"/>
                          <a:headEnd/>
                          <a:tailEnd/>
                        </a:ln>
                      </p:spPr>
                      <p:txBody>
                        <a:bodyPr wrap="none" anchor="ctr"/>
                        <a:lstStyle/>
                        <a:p>
                          <a:pPr algn="ctr"/>
                          <a:r>
                            <a:rPr lang="de-DE" sz="1400" b="1" dirty="0"/>
                            <a:t>WS-</a:t>
                          </a:r>
                          <a:r>
                            <a:rPr lang="de-DE" sz="1400" b="1" dirty="0" err="1"/>
                            <a:t>SecurityPolicy</a:t>
                          </a:r>
                          <a:endParaRPr lang="de-DE" sz="1400" b="1" dirty="0"/>
                        </a:p>
                      </p:txBody>
                    </p:sp>
                    <p:sp>
                      <p:nvSpPr>
                        <p:cNvPr id="38998" name="Rectangle 34"/>
                        <p:cNvSpPr>
                          <a:spLocks noChangeArrowheads="1"/>
                        </p:cNvSpPr>
                        <p:nvPr/>
                      </p:nvSpPr>
                      <p:spPr bwMode="auto">
                        <a:xfrm>
                          <a:off x="1973" y="1616"/>
                          <a:ext cx="545" cy="363"/>
                        </a:xfrm>
                        <a:prstGeom prst="rect">
                          <a:avLst/>
                        </a:prstGeom>
                        <a:solidFill>
                          <a:schemeClr val="folHlink"/>
                        </a:solidFill>
                        <a:ln w="9525" algn="ctr">
                          <a:noFill/>
                          <a:miter lim="800000"/>
                          <a:headEnd/>
                          <a:tailEnd/>
                        </a:ln>
                      </p:spPr>
                      <p:txBody>
                        <a:bodyPr wrap="none" anchor="ctr"/>
                        <a:lstStyle/>
                        <a:p>
                          <a:pPr algn="ctr"/>
                          <a:endParaRPr lang="de-DE"/>
                        </a:p>
                      </p:txBody>
                    </p:sp>
                    <p:sp>
                      <p:nvSpPr>
                        <p:cNvPr id="38999" name="Rectangle 35"/>
                        <p:cNvSpPr>
                          <a:spLocks noChangeArrowheads="1"/>
                        </p:cNvSpPr>
                        <p:nvPr/>
                      </p:nvSpPr>
                      <p:spPr bwMode="auto">
                        <a:xfrm>
                          <a:off x="1973" y="2432"/>
                          <a:ext cx="545" cy="363"/>
                        </a:xfrm>
                        <a:prstGeom prst="rect">
                          <a:avLst/>
                        </a:prstGeom>
                        <a:solidFill>
                          <a:schemeClr val="folHlink"/>
                        </a:solidFill>
                        <a:ln w="9525" algn="ctr">
                          <a:noFill/>
                          <a:miter lim="800000"/>
                          <a:headEnd/>
                          <a:tailEnd/>
                        </a:ln>
                      </p:spPr>
                      <p:txBody>
                        <a:bodyPr wrap="none" anchor="ctr"/>
                        <a:lstStyle/>
                        <a:p>
                          <a:pPr algn="ctr"/>
                          <a:endParaRPr lang="de-DE"/>
                        </a:p>
                      </p:txBody>
                    </p:sp>
                  </p:grpSp>
                  <p:sp>
                    <p:nvSpPr>
                      <p:cNvPr id="38985" name="Line 36"/>
                      <p:cNvSpPr>
                        <a:spLocks noChangeShapeType="1"/>
                      </p:cNvSpPr>
                      <p:nvPr/>
                    </p:nvSpPr>
                    <p:spPr bwMode="auto">
                      <a:xfrm>
                        <a:off x="1791" y="2115"/>
                        <a:ext cx="318" cy="0"/>
                      </a:xfrm>
                      <a:prstGeom prst="line">
                        <a:avLst/>
                      </a:prstGeom>
                      <a:noFill/>
                      <a:ln w="28575">
                        <a:solidFill>
                          <a:schemeClr val="tx1"/>
                        </a:solidFill>
                        <a:round/>
                        <a:headEnd/>
                        <a:tailEnd/>
                      </a:ln>
                    </p:spPr>
                    <p:txBody>
                      <a:bodyPr wrap="none" anchor="ctr"/>
                      <a:lstStyle/>
                      <a:p>
                        <a:endParaRPr lang="de-DE"/>
                      </a:p>
                    </p:txBody>
                  </p:sp>
                  <p:sp>
                    <p:nvSpPr>
                      <p:cNvPr id="38986" name="Line 37"/>
                      <p:cNvSpPr>
                        <a:spLocks noChangeShapeType="1"/>
                      </p:cNvSpPr>
                      <p:nvPr/>
                    </p:nvSpPr>
                    <p:spPr bwMode="auto">
                      <a:xfrm>
                        <a:off x="2109" y="1797"/>
                        <a:ext cx="544" cy="0"/>
                      </a:xfrm>
                      <a:prstGeom prst="line">
                        <a:avLst/>
                      </a:prstGeom>
                      <a:noFill/>
                      <a:ln w="28575">
                        <a:solidFill>
                          <a:schemeClr val="tx1"/>
                        </a:solidFill>
                        <a:round/>
                        <a:headEnd/>
                        <a:tailEnd/>
                      </a:ln>
                    </p:spPr>
                    <p:txBody>
                      <a:bodyPr wrap="none" anchor="ctr"/>
                      <a:lstStyle/>
                      <a:p>
                        <a:endParaRPr lang="de-DE"/>
                      </a:p>
                    </p:txBody>
                  </p:sp>
                  <p:sp>
                    <p:nvSpPr>
                      <p:cNvPr id="38987" name="Line 38"/>
                      <p:cNvSpPr>
                        <a:spLocks noChangeShapeType="1"/>
                      </p:cNvSpPr>
                      <p:nvPr/>
                    </p:nvSpPr>
                    <p:spPr bwMode="auto">
                      <a:xfrm flipV="1">
                        <a:off x="2109" y="1797"/>
                        <a:ext cx="0" cy="318"/>
                      </a:xfrm>
                      <a:prstGeom prst="line">
                        <a:avLst/>
                      </a:prstGeom>
                      <a:noFill/>
                      <a:ln w="28575">
                        <a:solidFill>
                          <a:schemeClr val="tx1"/>
                        </a:solidFill>
                        <a:round/>
                        <a:headEnd/>
                        <a:tailEnd/>
                      </a:ln>
                    </p:spPr>
                    <p:txBody>
                      <a:bodyPr wrap="none" anchor="ctr"/>
                      <a:lstStyle/>
                      <a:p>
                        <a:endParaRPr lang="de-DE"/>
                      </a:p>
                    </p:txBody>
                  </p:sp>
                  <p:sp>
                    <p:nvSpPr>
                      <p:cNvPr id="38988" name="Line 39"/>
                      <p:cNvSpPr>
                        <a:spLocks noChangeShapeType="1"/>
                      </p:cNvSpPr>
                      <p:nvPr/>
                    </p:nvSpPr>
                    <p:spPr bwMode="auto">
                      <a:xfrm flipV="1">
                        <a:off x="2653" y="1797"/>
                        <a:ext cx="0" cy="318"/>
                      </a:xfrm>
                      <a:prstGeom prst="line">
                        <a:avLst/>
                      </a:prstGeom>
                      <a:noFill/>
                      <a:ln w="28575">
                        <a:solidFill>
                          <a:schemeClr val="tx1"/>
                        </a:solidFill>
                        <a:round/>
                        <a:headEnd/>
                        <a:tailEnd/>
                      </a:ln>
                    </p:spPr>
                    <p:txBody>
                      <a:bodyPr wrap="none" anchor="ctr"/>
                      <a:lstStyle/>
                      <a:p>
                        <a:endParaRPr lang="de-DE"/>
                      </a:p>
                    </p:txBody>
                  </p:sp>
                  <p:sp>
                    <p:nvSpPr>
                      <p:cNvPr id="38989" name="Line 40"/>
                      <p:cNvSpPr>
                        <a:spLocks noChangeShapeType="1"/>
                      </p:cNvSpPr>
                      <p:nvPr/>
                    </p:nvSpPr>
                    <p:spPr bwMode="auto">
                      <a:xfrm flipV="1">
                        <a:off x="2971" y="2115"/>
                        <a:ext cx="0" cy="363"/>
                      </a:xfrm>
                      <a:prstGeom prst="line">
                        <a:avLst/>
                      </a:prstGeom>
                      <a:noFill/>
                      <a:ln w="28575">
                        <a:solidFill>
                          <a:schemeClr val="tx1"/>
                        </a:solidFill>
                        <a:round/>
                        <a:headEnd/>
                        <a:tailEnd/>
                      </a:ln>
                    </p:spPr>
                    <p:txBody>
                      <a:bodyPr wrap="none" anchor="ctr"/>
                      <a:lstStyle/>
                      <a:p>
                        <a:endParaRPr lang="de-DE"/>
                      </a:p>
                    </p:txBody>
                  </p:sp>
                  <p:sp>
                    <p:nvSpPr>
                      <p:cNvPr id="38990" name="Line 41"/>
                      <p:cNvSpPr>
                        <a:spLocks noChangeShapeType="1"/>
                      </p:cNvSpPr>
                      <p:nvPr/>
                    </p:nvSpPr>
                    <p:spPr bwMode="auto">
                      <a:xfrm flipV="1">
                        <a:off x="1791" y="2115"/>
                        <a:ext cx="0" cy="363"/>
                      </a:xfrm>
                      <a:prstGeom prst="line">
                        <a:avLst/>
                      </a:prstGeom>
                      <a:noFill/>
                      <a:ln w="28575">
                        <a:solidFill>
                          <a:schemeClr val="tx1"/>
                        </a:solidFill>
                        <a:round/>
                        <a:headEnd/>
                        <a:tailEnd/>
                      </a:ln>
                    </p:spPr>
                    <p:txBody>
                      <a:bodyPr wrap="none" anchor="ctr"/>
                      <a:lstStyle/>
                      <a:p>
                        <a:endParaRPr lang="de-DE"/>
                      </a:p>
                    </p:txBody>
                  </p:sp>
                  <p:sp>
                    <p:nvSpPr>
                      <p:cNvPr id="38991" name="Line 42"/>
                      <p:cNvSpPr>
                        <a:spLocks noChangeShapeType="1"/>
                      </p:cNvSpPr>
                      <p:nvPr/>
                    </p:nvSpPr>
                    <p:spPr bwMode="auto">
                      <a:xfrm>
                        <a:off x="2109" y="2795"/>
                        <a:ext cx="544" cy="0"/>
                      </a:xfrm>
                      <a:prstGeom prst="line">
                        <a:avLst/>
                      </a:prstGeom>
                      <a:noFill/>
                      <a:ln w="28575">
                        <a:solidFill>
                          <a:schemeClr val="tx1"/>
                        </a:solidFill>
                        <a:round/>
                        <a:headEnd/>
                        <a:tailEnd/>
                      </a:ln>
                    </p:spPr>
                    <p:txBody>
                      <a:bodyPr wrap="none" anchor="ctr"/>
                      <a:lstStyle/>
                      <a:p>
                        <a:endParaRPr lang="de-DE"/>
                      </a:p>
                    </p:txBody>
                  </p:sp>
                  <p:sp>
                    <p:nvSpPr>
                      <p:cNvPr id="38992" name="Line 43"/>
                      <p:cNvSpPr>
                        <a:spLocks noChangeShapeType="1"/>
                      </p:cNvSpPr>
                      <p:nvPr/>
                    </p:nvSpPr>
                    <p:spPr bwMode="auto">
                      <a:xfrm flipV="1">
                        <a:off x="2109" y="2478"/>
                        <a:ext cx="0" cy="318"/>
                      </a:xfrm>
                      <a:prstGeom prst="line">
                        <a:avLst/>
                      </a:prstGeom>
                      <a:noFill/>
                      <a:ln w="28575">
                        <a:solidFill>
                          <a:schemeClr val="tx1"/>
                        </a:solidFill>
                        <a:round/>
                        <a:headEnd/>
                        <a:tailEnd/>
                      </a:ln>
                    </p:spPr>
                    <p:txBody>
                      <a:bodyPr wrap="none" anchor="ctr"/>
                      <a:lstStyle/>
                      <a:p>
                        <a:endParaRPr lang="de-DE"/>
                      </a:p>
                    </p:txBody>
                  </p:sp>
                  <p:sp>
                    <p:nvSpPr>
                      <p:cNvPr id="38993" name="Line 44"/>
                      <p:cNvSpPr>
                        <a:spLocks noChangeShapeType="1"/>
                      </p:cNvSpPr>
                      <p:nvPr/>
                    </p:nvSpPr>
                    <p:spPr bwMode="auto">
                      <a:xfrm flipV="1">
                        <a:off x="2653" y="2478"/>
                        <a:ext cx="0" cy="318"/>
                      </a:xfrm>
                      <a:prstGeom prst="line">
                        <a:avLst/>
                      </a:prstGeom>
                      <a:noFill/>
                      <a:ln w="28575">
                        <a:solidFill>
                          <a:schemeClr val="tx1"/>
                        </a:solidFill>
                        <a:round/>
                        <a:headEnd/>
                        <a:tailEnd/>
                      </a:ln>
                    </p:spPr>
                    <p:txBody>
                      <a:bodyPr wrap="none" anchor="ctr"/>
                      <a:lstStyle/>
                      <a:p>
                        <a:endParaRPr lang="de-DE"/>
                      </a:p>
                    </p:txBody>
                  </p:sp>
                  <p:sp>
                    <p:nvSpPr>
                      <p:cNvPr id="38994" name="Line 45"/>
                      <p:cNvSpPr>
                        <a:spLocks noChangeShapeType="1"/>
                      </p:cNvSpPr>
                      <p:nvPr/>
                    </p:nvSpPr>
                    <p:spPr bwMode="auto">
                      <a:xfrm>
                        <a:off x="2653" y="2115"/>
                        <a:ext cx="318" cy="0"/>
                      </a:xfrm>
                      <a:prstGeom prst="line">
                        <a:avLst/>
                      </a:prstGeom>
                      <a:noFill/>
                      <a:ln w="28575">
                        <a:solidFill>
                          <a:schemeClr val="tx1"/>
                        </a:solidFill>
                        <a:round/>
                        <a:headEnd/>
                        <a:tailEnd/>
                      </a:ln>
                    </p:spPr>
                    <p:txBody>
                      <a:bodyPr wrap="none" anchor="ctr"/>
                      <a:lstStyle/>
                      <a:p>
                        <a:endParaRPr lang="de-DE"/>
                      </a:p>
                    </p:txBody>
                  </p:sp>
                  <p:sp>
                    <p:nvSpPr>
                      <p:cNvPr id="38995" name="Line 46"/>
                      <p:cNvSpPr>
                        <a:spLocks noChangeShapeType="1"/>
                      </p:cNvSpPr>
                      <p:nvPr/>
                    </p:nvSpPr>
                    <p:spPr bwMode="auto">
                      <a:xfrm>
                        <a:off x="2653" y="2478"/>
                        <a:ext cx="318" cy="0"/>
                      </a:xfrm>
                      <a:prstGeom prst="line">
                        <a:avLst/>
                      </a:prstGeom>
                      <a:noFill/>
                      <a:ln w="28575">
                        <a:solidFill>
                          <a:schemeClr val="tx1"/>
                        </a:solidFill>
                        <a:round/>
                        <a:headEnd/>
                        <a:tailEnd/>
                      </a:ln>
                    </p:spPr>
                    <p:txBody>
                      <a:bodyPr wrap="none" anchor="ctr"/>
                      <a:lstStyle/>
                      <a:p>
                        <a:endParaRPr lang="de-DE"/>
                      </a:p>
                    </p:txBody>
                  </p:sp>
                  <p:sp>
                    <p:nvSpPr>
                      <p:cNvPr id="38996" name="Line 47"/>
                      <p:cNvSpPr>
                        <a:spLocks noChangeShapeType="1"/>
                      </p:cNvSpPr>
                      <p:nvPr/>
                    </p:nvSpPr>
                    <p:spPr bwMode="auto">
                      <a:xfrm>
                        <a:off x="1791" y="2478"/>
                        <a:ext cx="318" cy="0"/>
                      </a:xfrm>
                      <a:prstGeom prst="line">
                        <a:avLst/>
                      </a:prstGeom>
                      <a:noFill/>
                      <a:ln w="28575">
                        <a:solidFill>
                          <a:schemeClr val="tx1"/>
                        </a:solidFill>
                        <a:round/>
                        <a:headEnd/>
                        <a:tailEnd/>
                      </a:ln>
                    </p:spPr>
                    <p:txBody>
                      <a:bodyPr wrap="none" anchor="ctr"/>
                      <a:lstStyle/>
                      <a:p>
                        <a:endParaRPr lang="de-DE"/>
                      </a:p>
                    </p:txBody>
                  </p:sp>
                </p:grpSp>
                <p:grpSp>
                  <p:nvGrpSpPr>
                    <p:cNvPr id="11" name="Group 48"/>
                    <p:cNvGrpSpPr>
                      <a:grpSpLocks/>
                    </p:cNvGrpSpPr>
                    <p:nvPr/>
                  </p:nvGrpSpPr>
                  <p:grpSpPr bwMode="auto">
                    <a:xfrm>
                      <a:off x="4422" y="1706"/>
                      <a:ext cx="1043" cy="862"/>
                      <a:chOff x="1791" y="1797"/>
                      <a:chExt cx="1180" cy="999"/>
                    </a:xfrm>
                  </p:grpSpPr>
                  <p:grpSp>
                    <p:nvGrpSpPr>
                      <p:cNvPr id="12" name="Group 49"/>
                      <p:cNvGrpSpPr>
                        <a:grpSpLocks/>
                      </p:cNvGrpSpPr>
                      <p:nvPr/>
                    </p:nvGrpSpPr>
                    <p:grpSpPr bwMode="auto">
                      <a:xfrm>
                        <a:off x="1791" y="1797"/>
                        <a:ext cx="1180" cy="998"/>
                        <a:chOff x="1655" y="1616"/>
                        <a:chExt cx="1180" cy="1179"/>
                      </a:xfrm>
                    </p:grpSpPr>
                    <p:sp>
                      <p:nvSpPr>
                        <p:cNvPr id="38981" name="Rectangle 50"/>
                        <p:cNvSpPr>
                          <a:spLocks noChangeArrowheads="1"/>
                        </p:cNvSpPr>
                        <p:nvPr/>
                      </p:nvSpPr>
                      <p:spPr bwMode="auto">
                        <a:xfrm>
                          <a:off x="1655" y="1979"/>
                          <a:ext cx="1180" cy="453"/>
                        </a:xfrm>
                        <a:prstGeom prst="rect">
                          <a:avLst/>
                        </a:prstGeom>
                        <a:solidFill>
                          <a:schemeClr val="folHlink"/>
                        </a:solidFill>
                        <a:ln w="9525" algn="ctr">
                          <a:noFill/>
                          <a:miter lim="800000"/>
                          <a:headEnd/>
                          <a:tailEnd/>
                        </a:ln>
                      </p:spPr>
                      <p:txBody>
                        <a:bodyPr wrap="none" anchor="ctr"/>
                        <a:lstStyle/>
                        <a:p>
                          <a:pPr algn="ctr"/>
                          <a:endParaRPr lang="de-DE" sz="1400" b="1" dirty="0"/>
                        </a:p>
                        <a:p>
                          <a:pPr algn="ctr"/>
                          <a:r>
                            <a:rPr lang="de-DE" sz="1400" b="1" dirty="0"/>
                            <a:t>WS-</a:t>
                          </a:r>
                          <a:r>
                            <a:rPr lang="de-DE" sz="1400" b="1" dirty="0" err="1"/>
                            <a:t>SecurityPolicy</a:t>
                          </a:r>
                          <a:endParaRPr lang="de-DE" sz="1400" b="1" dirty="0"/>
                        </a:p>
                        <a:p>
                          <a:pPr algn="ctr"/>
                          <a:endParaRPr lang="de-DE" sz="1400" b="1" dirty="0"/>
                        </a:p>
                      </p:txBody>
                    </p:sp>
                    <p:sp>
                      <p:nvSpPr>
                        <p:cNvPr id="38982" name="Rectangle 51"/>
                        <p:cNvSpPr>
                          <a:spLocks noChangeArrowheads="1"/>
                        </p:cNvSpPr>
                        <p:nvPr/>
                      </p:nvSpPr>
                      <p:spPr bwMode="auto">
                        <a:xfrm>
                          <a:off x="1973" y="1616"/>
                          <a:ext cx="545" cy="363"/>
                        </a:xfrm>
                        <a:prstGeom prst="rect">
                          <a:avLst/>
                        </a:prstGeom>
                        <a:solidFill>
                          <a:schemeClr val="folHlink"/>
                        </a:solidFill>
                        <a:ln w="9525" algn="ctr">
                          <a:noFill/>
                          <a:miter lim="800000"/>
                          <a:headEnd/>
                          <a:tailEnd/>
                        </a:ln>
                      </p:spPr>
                      <p:txBody>
                        <a:bodyPr wrap="none" anchor="ctr"/>
                        <a:lstStyle/>
                        <a:p>
                          <a:pPr algn="ctr"/>
                          <a:endParaRPr lang="de-DE"/>
                        </a:p>
                      </p:txBody>
                    </p:sp>
                    <p:sp>
                      <p:nvSpPr>
                        <p:cNvPr id="38983" name="Rectangle 52"/>
                        <p:cNvSpPr>
                          <a:spLocks noChangeArrowheads="1"/>
                        </p:cNvSpPr>
                        <p:nvPr/>
                      </p:nvSpPr>
                      <p:spPr bwMode="auto">
                        <a:xfrm>
                          <a:off x="1973" y="2432"/>
                          <a:ext cx="545" cy="363"/>
                        </a:xfrm>
                        <a:prstGeom prst="rect">
                          <a:avLst/>
                        </a:prstGeom>
                        <a:solidFill>
                          <a:schemeClr val="folHlink"/>
                        </a:solidFill>
                        <a:ln w="9525" algn="ctr">
                          <a:noFill/>
                          <a:miter lim="800000"/>
                          <a:headEnd/>
                          <a:tailEnd/>
                        </a:ln>
                      </p:spPr>
                      <p:txBody>
                        <a:bodyPr wrap="none" anchor="ctr"/>
                        <a:lstStyle/>
                        <a:p>
                          <a:pPr algn="ctr"/>
                          <a:endParaRPr lang="de-DE"/>
                        </a:p>
                      </p:txBody>
                    </p:sp>
                  </p:grpSp>
                  <p:sp>
                    <p:nvSpPr>
                      <p:cNvPr id="38969" name="Line 53"/>
                      <p:cNvSpPr>
                        <a:spLocks noChangeShapeType="1"/>
                      </p:cNvSpPr>
                      <p:nvPr/>
                    </p:nvSpPr>
                    <p:spPr bwMode="auto">
                      <a:xfrm>
                        <a:off x="1791" y="2115"/>
                        <a:ext cx="318" cy="0"/>
                      </a:xfrm>
                      <a:prstGeom prst="line">
                        <a:avLst/>
                      </a:prstGeom>
                      <a:noFill/>
                      <a:ln w="28575">
                        <a:solidFill>
                          <a:schemeClr val="tx1"/>
                        </a:solidFill>
                        <a:round/>
                        <a:headEnd/>
                        <a:tailEnd/>
                      </a:ln>
                    </p:spPr>
                    <p:txBody>
                      <a:bodyPr wrap="none" anchor="ctr"/>
                      <a:lstStyle/>
                      <a:p>
                        <a:endParaRPr lang="de-DE"/>
                      </a:p>
                    </p:txBody>
                  </p:sp>
                  <p:sp>
                    <p:nvSpPr>
                      <p:cNvPr id="38970" name="Line 54"/>
                      <p:cNvSpPr>
                        <a:spLocks noChangeShapeType="1"/>
                      </p:cNvSpPr>
                      <p:nvPr/>
                    </p:nvSpPr>
                    <p:spPr bwMode="auto">
                      <a:xfrm>
                        <a:off x="2109" y="1797"/>
                        <a:ext cx="544" cy="0"/>
                      </a:xfrm>
                      <a:prstGeom prst="line">
                        <a:avLst/>
                      </a:prstGeom>
                      <a:noFill/>
                      <a:ln w="28575">
                        <a:solidFill>
                          <a:schemeClr val="tx1"/>
                        </a:solidFill>
                        <a:round/>
                        <a:headEnd/>
                        <a:tailEnd/>
                      </a:ln>
                    </p:spPr>
                    <p:txBody>
                      <a:bodyPr wrap="none" anchor="ctr"/>
                      <a:lstStyle/>
                      <a:p>
                        <a:endParaRPr lang="de-DE"/>
                      </a:p>
                    </p:txBody>
                  </p:sp>
                  <p:sp>
                    <p:nvSpPr>
                      <p:cNvPr id="38971" name="Line 55"/>
                      <p:cNvSpPr>
                        <a:spLocks noChangeShapeType="1"/>
                      </p:cNvSpPr>
                      <p:nvPr/>
                    </p:nvSpPr>
                    <p:spPr bwMode="auto">
                      <a:xfrm flipV="1">
                        <a:off x="2109" y="1797"/>
                        <a:ext cx="0" cy="318"/>
                      </a:xfrm>
                      <a:prstGeom prst="line">
                        <a:avLst/>
                      </a:prstGeom>
                      <a:noFill/>
                      <a:ln w="28575">
                        <a:solidFill>
                          <a:schemeClr val="tx1"/>
                        </a:solidFill>
                        <a:round/>
                        <a:headEnd/>
                        <a:tailEnd/>
                      </a:ln>
                    </p:spPr>
                    <p:txBody>
                      <a:bodyPr wrap="none" anchor="ctr"/>
                      <a:lstStyle/>
                      <a:p>
                        <a:endParaRPr lang="de-DE"/>
                      </a:p>
                    </p:txBody>
                  </p:sp>
                  <p:sp>
                    <p:nvSpPr>
                      <p:cNvPr id="38972" name="Line 56"/>
                      <p:cNvSpPr>
                        <a:spLocks noChangeShapeType="1"/>
                      </p:cNvSpPr>
                      <p:nvPr/>
                    </p:nvSpPr>
                    <p:spPr bwMode="auto">
                      <a:xfrm flipV="1">
                        <a:off x="2653" y="1797"/>
                        <a:ext cx="0" cy="318"/>
                      </a:xfrm>
                      <a:prstGeom prst="line">
                        <a:avLst/>
                      </a:prstGeom>
                      <a:noFill/>
                      <a:ln w="28575">
                        <a:solidFill>
                          <a:schemeClr val="tx1"/>
                        </a:solidFill>
                        <a:round/>
                        <a:headEnd/>
                        <a:tailEnd/>
                      </a:ln>
                    </p:spPr>
                    <p:txBody>
                      <a:bodyPr wrap="none" anchor="ctr"/>
                      <a:lstStyle/>
                      <a:p>
                        <a:endParaRPr lang="de-DE"/>
                      </a:p>
                    </p:txBody>
                  </p:sp>
                  <p:sp>
                    <p:nvSpPr>
                      <p:cNvPr id="38973" name="Line 57"/>
                      <p:cNvSpPr>
                        <a:spLocks noChangeShapeType="1"/>
                      </p:cNvSpPr>
                      <p:nvPr/>
                    </p:nvSpPr>
                    <p:spPr bwMode="auto">
                      <a:xfrm flipV="1">
                        <a:off x="2971" y="2115"/>
                        <a:ext cx="0" cy="363"/>
                      </a:xfrm>
                      <a:prstGeom prst="line">
                        <a:avLst/>
                      </a:prstGeom>
                      <a:noFill/>
                      <a:ln w="28575">
                        <a:solidFill>
                          <a:schemeClr val="tx1"/>
                        </a:solidFill>
                        <a:round/>
                        <a:headEnd/>
                        <a:tailEnd/>
                      </a:ln>
                    </p:spPr>
                    <p:txBody>
                      <a:bodyPr wrap="none" anchor="ctr"/>
                      <a:lstStyle/>
                      <a:p>
                        <a:endParaRPr lang="de-DE"/>
                      </a:p>
                    </p:txBody>
                  </p:sp>
                  <p:sp>
                    <p:nvSpPr>
                      <p:cNvPr id="38974" name="Line 58"/>
                      <p:cNvSpPr>
                        <a:spLocks noChangeShapeType="1"/>
                      </p:cNvSpPr>
                      <p:nvPr/>
                    </p:nvSpPr>
                    <p:spPr bwMode="auto">
                      <a:xfrm flipV="1">
                        <a:off x="1791" y="2115"/>
                        <a:ext cx="0" cy="363"/>
                      </a:xfrm>
                      <a:prstGeom prst="line">
                        <a:avLst/>
                      </a:prstGeom>
                      <a:noFill/>
                      <a:ln w="28575">
                        <a:solidFill>
                          <a:schemeClr val="tx1"/>
                        </a:solidFill>
                        <a:round/>
                        <a:headEnd/>
                        <a:tailEnd/>
                      </a:ln>
                    </p:spPr>
                    <p:txBody>
                      <a:bodyPr wrap="none" anchor="ctr"/>
                      <a:lstStyle/>
                      <a:p>
                        <a:endParaRPr lang="de-DE"/>
                      </a:p>
                    </p:txBody>
                  </p:sp>
                  <p:sp>
                    <p:nvSpPr>
                      <p:cNvPr id="38975" name="Line 59"/>
                      <p:cNvSpPr>
                        <a:spLocks noChangeShapeType="1"/>
                      </p:cNvSpPr>
                      <p:nvPr/>
                    </p:nvSpPr>
                    <p:spPr bwMode="auto">
                      <a:xfrm>
                        <a:off x="2109" y="2795"/>
                        <a:ext cx="544" cy="0"/>
                      </a:xfrm>
                      <a:prstGeom prst="line">
                        <a:avLst/>
                      </a:prstGeom>
                      <a:noFill/>
                      <a:ln w="28575">
                        <a:solidFill>
                          <a:schemeClr val="tx1"/>
                        </a:solidFill>
                        <a:round/>
                        <a:headEnd/>
                        <a:tailEnd/>
                      </a:ln>
                    </p:spPr>
                    <p:txBody>
                      <a:bodyPr wrap="none" anchor="ctr"/>
                      <a:lstStyle/>
                      <a:p>
                        <a:endParaRPr lang="de-DE"/>
                      </a:p>
                    </p:txBody>
                  </p:sp>
                  <p:sp>
                    <p:nvSpPr>
                      <p:cNvPr id="38976" name="Line 60"/>
                      <p:cNvSpPr>
                        <a:spLocks noChangeShapeType="1"/>
                      </p:cNvSpPr>
                      <p:nvPr/>
                    </p:nvSpPr>
                    <p:spPr bwMode="auto">
                      <a:xfrm flipV="1">
                        <a:off x="2109" y="2478"/>
                        <a:ext cx="0" cy="318"/>
                      </a:xfrm>
                      <a:prstGeom prst="line">
                        <a:avLst/>
                      </a:prstGeom>
                      <a:noFill/>
                      <a:ln w="28575">
                        <a:solidFill>
                          <a:schemeClr val="tx1"/>
                        </a:solidFill>
                        <a:round/>
                        <a:headEnd/>
                        <a:tailEnd/>
                      </a:ln>
                    </p:spPr>
                    <p:txBody>
                      <a:bodyPr wrap="none" anchor="ctr"/>
                      <a:lstStyle/>
                      <a:p>
                        <a:endParaRPr lang="de-DE"/>
                      </a:p>
                    </p:txBody>
                  </p:sp>
                  <p:sp>
                    <p:nvSpPr>
                      <p:cNvPr id="38977" name="Line 61"/>
                      <p:cNvSpPr>
                        <a:spLocks noChangeShapeType="1"/>
                      </p:cNvSpPr>
                      <p:nvPr/>
                    </p:nvSpPr>
                    <p:spPr bwMode="auto">
                      <a:xfrm flipV="1">
                        <a:off x="2653" y="2478"/>
                        <a:ext cx="0" cy="318"/>
                      </a:xfrm>
                      <a:prstGeom prst="line">
                        <a:avLst/>
                      </a:prstGeom>
                      <a:noFill/>
                      <a:ln w="28575">
                        <a:solidFill>
                          <a:schemeClr val="tx1"/>
                        </a:solidFill>
                        <a:round/>
                        <a:headEnd/>
                        <a:tailEnd/>
                      </a:ln>
                    </p:spPr>
                    <p:txBody>
                      <a:bodyPr wrap="none" anchor="ctr"/>
                      <a:lstStyle/>
                      <a:p>
                        <a:endParaRPr lang="de-DE"/>
                      </a:p>
                    </p:txBody>
                  </p:sp>
                  <p:sp>
                    <p:nvSpPr>
                      <p:cNvPr id="38978" name="Line 62"/>
                      <p:cNvSpPr>
                        <a:spLocks noChangeShapeType="1"/>
                      </p:cNvSpPr>
                      <p:nvPr/>
                    </p:nvSpPr>
                    <p:spPr bwMode="auto">
                      <a:xfrm>
                        <a:off x="2653" y="2115"/>
                        <a:ext cx="318" cy="0"/>
                      </a:xfrm>
                      <a:prstGeom prst="line">
                        <a:avLst/>
                      </a:prstGeom>
                      <a:noFill/>
                      <a:ln w="28575">
                        <a:solidFill>
                          <a:schemeClr val="tx1"/>
                        </a:solidFill>
                        <a:round/>
                        <a:headEnd/>
                        <a:tailEnd/>
                      </a:ln>
                    </p:spPr>
                    <p:txBody>
                      <a:bodyPr wrap="none" anchor="ctr"/>
                      <a:lstStyle/>
                      <a:p>
                        <a:endParaRPr lang="de-DE"/>
                      </a:p>
                    </p:txBody>
                  </p:sp>
                  <p:sp>
                    <p:nvSpPr>
                      <p:cNvPr id="38979" name="Line 63"/>
                      <p:cNvSpPr>
                        <a:spLocks noChangeShapeType="1"/>
                      </p:cNvSpPr>
                      <p:nvPr/>
                    </p:nvSpPr>
                    <p:spPr bwMode="auto">
                      <a:xfrm>
                        <a:off x="2653" y="2478"/>
                        <a:ext cx="318" cy="0"/>
                      </a:xfrm>
                      <a:prstGeom prst="line">
                        <a:avLst/>
                      </a:prstGeom>
                      <a:noFill/>
                      <a:ln w="28575">
                        <a:solidFill>
                          <a:schemeClr val="tx1"/>
                        </a:solidFill>
                        <a:round/>
                        <a:headEnd/>
                        <a:tailEnd/>
                      </a:ln>
                    </p:spPr>
                    <p:txBody>
                      <a:bodyPr wrap="none" anchor="ctr"/>
                      <a:lstStyle/>
                      <a:p>
                        <a:endParaRPr lang="de-DE"/>
                      </a:p>
                    </p:txBody>
                  </p:sp>
                  <p:sp>
                    <p:nvSpPr>
                      <p:cNvPr id="38980" name="Line 64"/>
                      <p:cNvSpPr>
                        <a:spLocks noChangeShapeType="1"/>
                      </p:cNvSpPr>
                      <p:nvPr/>
                    </p:nvSpPr>
                    <p:spPr bwMode="auto">
                      <a:xfrm>
                        <a:off x="1791" y="2478"/>
                        <a:ext cx="318" cy="0"/>
                      </a:xfrm>
                      <a:prstGeom prst="line">
                        <a:avLst/>
                      </a:prstGeom>
                      <a:noFill/>
                      <a:ln w="28575">
                        <a:solidFill>
                          <a:schemeClr val="tx1"/>
                        </a:solidFill>
                        <a:round/>
                        <a:headEnd/>
                        <a:tailEnd/>
                      </a:ln>
                    </p:spPr>
                    <p:txBody>
                      <a:bodyPr wrap="none" anchor="ctr"/>
                      <a:lstStyle/>
                      <a:p>
                        <a:endParaRPr lang="de-DE"/>
                      </a:p>
                    </p:txBody>
                  </p:sp>
                </p:grpSp>
                <p:grpSp>
                  <p:nvGrpSpPr>
                    <p:cNvPr id="13" name="Group 65"/>
                    <p:cNvGrpSpPr>
                      <a:grpSpLocks/>
                    </p:cNvGrpSpPr>
                    <p:nvPr/>
                  </p:nvGrpSpPr>
                  <p:grpSpPr bwMode="auto">
                    <a:xfrm>
                      <a:off x="3061" y="1706"/>
                      <a:ext cx="1043" cy="862"/>
                      <a:chOff x="1791" y="1797"/>
                      <a:chExt cx="1180" cy="999"/>
                    </a:xfrm>
                  </p:grpSpPr>
                  <p:grpSp>
                    <p:nvGrpSpPr>
                      <p:cNvPr id="14" name="Group 66"/>
                      <p:cNvGrpSpPr>
                        <a:grpSpLocks/>
                      </p:cNvGrpSpPr>
                      <p:nvPr/>
                    </p:nvGrpSpPr>
                    <p:grpSpPr bwMode="auto">
                      <a:xfrm>
                        <a:off x="1791" y="1797"/>
                        <a:ext cx="1180" cy="998"/>
                        <a:chOff x="1655" y="1616"/>
                        <a:chExt cx="1180" cy="1179"/>
                      </a:xfrm>
                    </p:grpSpPr>
                    <p:sp>
                      <p:nvSpPr>
                        <p:cNvPr id="38965" name="Rectangle 67"/>
                        <p:cNvSpPr>
                          <a:spLocks noChangeArrowheads="1"/>
                        </p:cNvSpPr>
                        <p:nvPr/>
                      </p:nvSpPr>
                      <p:spPr bwMode="auto">
                        <a:xfrm>
                          <a:off x="1655" y="1979"/>
                          <a:ext cx="1180" cy="453"/>
                        </a:xfrm>
                        <a:prstGeom prst="rect">
                          <a:avLst/>
                        </a:prstGeom>
                        <a:solidFill>
                          <a:schemeClr val="folHlink"/>
                        </a:solidFill>
                        <a:ln w="9525" algn="ctr">
                          <a:noFill/>
                          <a:miter lim="800000"/>
                          <a:headEnd/>
                          <a:tailEnd/>
                        </a:ln>
                      </p:spPr>
                      <p:txBody>
                        <a:bodyPr wrap="none" anchor="ctr"/>
                        <a:lstStyle/>
                        <a:p>
                          <a:pPr algn="ctr"/>
                          <a:r>
                            <a:rPr lang="de-DE" sz="1400" b="1"/>
                            <a:t>Security Token</a:t>
                          </a:r>
                        </a:p>
                        <a:p>
                          <a:pPr algn="ctr"/>
                          <a:r>
                            <a:rPr lang="de-DE" sz="1400" b="1"/>
                            <a:t>Server</a:t>
                          </a:r>
                        </a:p>
                      </p:txBody>
                    </p:sp>
                    <p:sp>
                      <p:nvSpPr>
                        <p:cNvPr id="38966" name="Rectangle 68"/>
                        <p:cNvSpPr>
                          <a:spLocks noChangeArrowheads="1"/>
                        </p:cNvSpPr>
                        <p:nvPr/>
                      </p:nvSpPr>
                      <p:spPr bwMode="auto">
                        <a:xfrm>
                          <a:off x="1973" y="1616"/>
                          <a:ext cx="545" cy="363"/>
                        </a:xfrm>
                        <a:prstGeom prst="rect">
                          <a:avLst/>
                        </a:prstGeom>
                        <a:solidFill>
                          <a:schemeClr val="folHlink"/>
                        </a:solidFill>
                        <a:ln w="9525" algn="ctr">
                          <a:noFill/>
                          <a:miter lim="800000"/>
                          <a:headEnd/>
                          <a:tailEnd/>
                        </a:ln>
                      </p:spPr>
                      <p:txBody>
                        <a:bodyPr wrap="none" anchor="ctr"/>
                        <a:lstStyle/>
                        <a:p>
                          <a:pPr algn="ctr"/>
                          <a:endParaRPr lang="de-DE"/>
                        </a:p>
                      </p:txBody>
                    </p:sp>
                    <p:sp>
                      <p:nvSpPr>
                        <p:cNvPr id="38967" name="Rectangle 69"/>
                        <p:cNvSpPr>
                          <a:spLocks noChangeArrowheads="1"/>
                        </p:cNvSpPr>
                        <p:nvPr/>
                      </p:nvSpPr>
                      <p:spPr bwMode="auto">
                        <a:xfrm>
                          <a:off x="1973" y="2432"/>
                          <a:ext cx="545" cy="363"/>
                        </a:xfrm>
                        <a:prstGeom prst="rect">
                          <a:avLst/>
                        </a:prstGeom>
                        <a:solidFill>
                          <a:schemeClr val="folHlink"/>
                        </a:solidFill>
                        <a:ln w="9525" algn="ctr">
                          <a:noFill/>
                          <a:miter lim="800000"/>
                          <a:headEnd/>
                          <a:tailEnd/>
                        </a:ln>
                      </p:spPr>
                      <p:txBody>
                        <a:bodyPr wrap="none" anchor="ctr"/>
                        <a:lstStyle/>
                        <a:p>
                          <a:pPr algn="ctr"/>
                          <a:endParaRPr lang="de-DE"/>
                        </a:p>
                      </p:txBody>
                    </p:sp>
                  </p:grpSp>
                  <p:sp>
                    <p:nvSpPr>
                      <p:cNvPr id="38953" name="Line 70"/>
                      <p:cNvSpPr>
                        <a:spLocks noChangeShapeType="1"/>
                      </p:cNvSpPr>
                      <p:nvPr/>
                    </p:nvSpPr>
                    <p:spPr bwMode="auto">
                      <a:xfrm>
                        <a:off x="1791" y="2115"/>
                        <a:ext cx="318" cy="0"/>
                      </a:xfrm>
                      <a:prstGeom prst="line">
                        <a:avLst/>
                      </a:prstGeom>
                      <a:noFill/>
                      <a:ln w="28575">
                        <a:solidFill>
                          <a:schemeClr val="tx1"/>
                        </a:solidFill>
                        <a:round/>
                        <a:headEnd/>
                        <a:tailEnd/>
                      </a:ln>
                    </p:spPr>
                    <p:txBody>
                      <a:bodyPr wrap="none" anchor="ctr"/>
                      <a:lstStyle/>
                      <a:p>
                        <a:endParaRPr lang="de-DE"/>
                      </a:p>
                    </p:txBody>
                  </p:sp>
                  <p:sp>
                    <p:nvSpPr>
                      <p:cNvPr id="38954" name="Line 71"/>
                      <p:cNvSpPr>
                        <a:spLocks noChangeShapeType="1"/>
                      </p:cNvSpPr>
                      <p:nvPr/>
                    </p:nvSpPr>
                    <p:spPr bwMode="auto">
                      <a:xfrm>
                        <a:off x="2109" y="1797"/>
                        <a:ext cx="544" cy="0"/>
                      </a:xfrm>
                      <a:prstGeom prst="line">
                        <a:avLst/>
                      </a:prstGeom>
                      <a:noFill/>
                      <a:ln w="28575">
                        <a:solidFill>
                          <a:schemeClr val="tx1"/>
                        </a:solidFill>
                        <a:round/>
                        <a:headEnd/>
                        <a:tailEnd/>
                      </a:ln>
                    </p:spPr>
                    <p:txBody>
                      <a:bodyPr wrap="none" anchor="ctr"/>
                      <a:lstStyle/>
                      <a:p>
                        <a:endParaRPr lang="de-DE"/>
                      </a:p>
                    </p:txBody>
                  </p:sp>
                  <p:sp>
                    <p:nvSpPr>
                      <p:cNvPr id="38955" name="Line 72"/>
                      <p:cNvSpPr>
                        <a:spLocks noChangeShapeType="1"/>
                      </p:cNvSpPr>
                      <p:nvPr/>
                    </p:nvSpPr>
                    <p:spPr bwMode="auto">
                      <a:xfrm flipV="1">
                        <a:off x="2109" y="1797"/>
                        <a:ext cx="0" cy="318"/>
                      </a:xfrm>
                      <a:prstGeom prst="line">
                        <a:avLst/>
                      </a:prstGeom>
                      <a:noFill/>
                      <a:ln w="28575">
                        <a:solidFill>
                          <a:schemeClr val="tx1"/>
                        </a:solidFill>
                        <a:round/>
                        <a:headEnd/>
                        <a:tailEnd/>
                      </a:ln>
                    </p:spPr>
                    <p:txBody>
                      <a:bodyPr wrap="none" anchor="ctr"/>
                      <a:lstStyle/>
                      <a:p>
                        <a:endParaRPr lang="de-DE"/>
                      </a:p>
                    </p:txBody>
                  </p:sp>
                  <p:sp>
                    <p:nvSpPr>
                      <p:cNvPr id="38956" name="Line 73"/>
                      <p:cNvSpPr>
                        <a:spLocks noChangeShapeType="1"/>
                      </p:cNvSpPr>
                      <p:nvPr/>
                    </p:nvSpPr>
                    <p:spPr bwMode="auto">
                      <a:xfrm flipV="1">
                        <a:off x="2653" y="1797"/>
                        <a:ext cx="0" cy="318"/>
                      </a:xfrm>
                      <a:prstGeom prst="line">
                        <a:avLst/>
                      </a:prstGeom>
                      <a:noFill/>
                      <a:ln w="28575">
                        <a:solidFill>
                          <a:schemeClr val="tx1"/>
                        </a:solidFill>
                        <a:round/>
                        <a:headEnd/>
                        <a:tailEnd/>
                      </a:ln>
                    </p:spPr>
                    <p:txBody>
                      <a:bodyPr wrap="none" anchor="ctr"/>
                      <a:lstStyle/>
                      <a:p>
                        <a:endParaRPr lang="de-DE"/>
                      </a:p>
                    </p:txBody>
                  </p:sp>
                  <p:sp>
                    <p:nvSpPr>
                      <p:cNvPr id="38957" name="Line 74"/>
                      <p:cNvSpPr>
                        <a:spLocks noChangeShapeType="1"/>
                      </p:cNvSpPr>
                      <p:nvPr/>
                    </p:nvSpPr>
                    <p:spPr bwMode="auto">
                      <a:xfrm flipV="1">
                        <a:off x="2971" y="2115"/>
                        <a:ext cx="0" cy="363"/>
                      </a:xfrm>
                      <a:prstGeom prst="line">
                        <a:avLst/>
                      </a:prstGeom>
                      <a:noFill/>
                      <a:ln w="28575">
                        <a:solidFill>
                          <a:schemeClr val="tx1"/>
                        </a:solidFill>
                        <a:round/>
                        <a:headEnd/>
                        <a:tailEnd/>
                      </a:ln>
                    </p:spPr>
                    <p:txBody>
                      <a:bodyPr wrap="none" anchor="ctr"/>
                      <a:lstStyle/>
                      <a:p>
                        <a:endParaRPr lang="de-DE"/>
                      </a:p>
                    </p:txBody>
                  </p:sp>
                  <p:sp>
                    <p:nvSpPr>
                      <p:cNvPr id="38958" name="Line 75"/>
                      <p:cNvSpPr>
                        <a:spLocks noChangeShapeType="1"/>
                      </p:cNvSpPr>
                      <p:nvPr/>
                    </p:nvSpPr>
                    <p:spPr bwMode="auto">
                      <a:xfrm flipV="1">
                        <a:off x="1791" y="2115"/>
                        <a:ext cx="0" cy="363"/>
                      </a:xfrm>
                      <a:prstGeom prst="line">
                        <a:avLst/>
                      </a:prstGeom>
                      <a:noFill/>
                      <a:ln w="28575">
                        <a:solidFill>
                          <a:schemeClr val="tx1"/>
                        </a:solidFill>
                        <a:round/>
                        <a:headEnd/>
                        <a:tailEnd/>
                      </a:ln>
                    </p:spPr>
                    <p:txBody>
                      <a:bodyPr wrap="none" anchor="ctr"/>
                      <a:lstStyle/>
                      <a:p>
                        <a:endParaRPr lang="de-DE"/>
                      </a:p>
                    </p:txBody>
                  </p:sp>
                  <p:sp>
                    <p:nvSpPr>
                      <p:cNvPr id="38959" name="Line 76"/>
                      <p:cNvSpPr>
                        <a:spLocks noChangeShapeType="1"/>
                      </p:cNvSpPr>
                      <p:nvPr/>
                    </p:nvSpPr>
                    <p:spPr bwMode="auto">
                      <a:xfrm>
                        <a:off x="2109" y="2795"/>
                        <a:ext cx="544" cy="0"/>
                      </a:xfrm>
                      <a:prstGeom prst="line">
                        <a:avLst/>
                      </a:prstGeom>
                      <a:noFill/>
                      <a:ln w="28575">
                        <a:solidFill>
                          <a:schemeClr val="tx1"/>
                        </a:solidFill>
                        <a:round/>
                        <a:headEnd/>
                        <a:tailEnd/>
                      </a:ln>
                    </p:spPr>
                    <p:txBody>
                      <a:bodyPr wrap="none" anchor="ctr"/>
                      <a:lstStyle/>
                      <a:p>
                        <a:endParaRPr lang="de-DE"/>
                      </a:p>
                    </p:txBody>
                  </p:sp>
                  <p:sp>
                    <p:nvSpPr>
                      <p:cNvPr id="38960" name="Line 77"/>
                      <p:cNvSpPr>
                        <a:spLocks noChangeShapeType="1"/>
                      </p:cNvSpPr>
                      <p:nvPr/>
                    </p:nvSpPr>
                    <p:spPr bwMode="auto">
                      <a:xfrm flipV="1">
                        <a:off x="2109" y="2478"/>
                        <a:ext cx="0" cy="318"/>
                      </a:xfrm>
                      <a:prstGeom prst="line">
                        <a:avLst/>
                      </a:prstGeom>
                      <a:noFill/>
                      <a:ln w="28575">
                        <a:solidFill>
                          <a:schemeClr val="tx1"/>
                        </a:solidFill>
                        <a:round/>
                        <a:headEnd/>
                        <a:tailEnd/>
                      </a:ln>
                    </p:spPr>
                    <p:txBody>
                      <a:bodyPr wrap="none" anchor="ctr"/>
                      <a:lstStyle/>
                      <a:p>
                        <a:endParaRPr lang="de-DE"/>
                      </a:p>
                    </p:txBody>
                  </p:sp>
                  <p:sp>
                    <p:nvSpPr>
                      <p:cNvPr id="38961" name="Line 78"/>
                      <p:cNvSpPr>
                        <a:spLocks noChangeShapeType="1"/>
                      </p:cNvSpPr>
                      <p:nvPr/>
                    </p:nvSpPr>
                    <p:spPr bwMode="auto">
                      <a:xfrm flipV="1">
                        <a:off x="2653" y="2478"/>
                        <a:ext cx="0" cy="318"/>
                      </a:xfrm>
                      <a:prstGeom prst="line">
                        <a:avLst/>
                      </a:prstGeom>
                      <a:noFill/>
                      <a:ln w="28575">
                        <a:solidFill>
                          <a:schemeClr val="tx1"/>
                        </a:solidFill>
                        <a:round/>
                        <a:headEnd/>
                        <a:tailEnd/>
                      </a:ln>
                    </p:spPr>
                    <p:txBody>
                      <a:bodyPr wrap="none" anchor="ctr"/>
                      <a:lstStyle/>
                      <a:p>
                        <a:endParaRPr lang="de-DE"/>
                      </a:p>
                    </p:txBody>
                  </p:sp>
                  <p:sp>
                    <p:nvSpPr>
                      <p:cNvPr id="38962" name="Line 79"/>
                      <p:cNvSpPr>
                        <a:spLocks noChangeShapeType="1"/>
                      </p:cNvSpPr>
                      <p:nvPr/>
                    </p:nvSpPr>
                    <p:spPr bwMode="auto">
                      <a:xfrm>
                        <a:off x="2653" y="2115"/>
                        <a:ext cx="318" cy="0"/>
                      </a:xfrm>
                      <a:prstGeom prst="line">
                        <a:avLst/>
                      </a:prstGeom>
                      <a:noFill/>
                      <a:ln w="28575">
                        <a:solidFill>
                          <a:schemeClr val="tx1"/>
                        </a:solidFill>
                        <a:round/>
                        <a:headEnd/>
                        <a:tailEnd/>
                      </a:ln>
                    </p:spPr>
                    <p:txBody>
                      <a:bodyPr wrap="none" anchor="ctr"/>
                      <a:lstStyle/>
                      <a:p>
                        <a:endParaRPr lang="de-DE"/>
                      </a:p>
                    </p:txBody>
                  </p:sp>
                  <p:sp>
                    <p:nvSpPr>
                      <p:cNvPr id="38963" name="Line 80"/>
                      <p:cNvSpPr>
                        <a:spLocks noChangeShapeType="1"/>
                      </p:cNvSpPr>
                      <p:nvPr/>
                    </p:nvSpPr>
                    <p:spPr bwMode="auto">
                      <a:xfrm>
                        <a:off x="2653" y="2478"/>
                        <a:ext cx="318" cy="0"/>
                      </a:xfrm>
                      <a:prstGeom prst="line">
                        <a:avLst/>
                      </a:prstGeom>
                      <a:noFill/>
                      <a:ln w="28575">
                        <a:solidFill>
                          <a:schemeClr val="tx1"/>
                        </a:solidFill>
                        <a:round/>
                        <a:headEnd/>
                        <a:tailEnd/>
                      </a:ln>
                    </p:spPr>
                    <p:txBody>
                      <a:bodyPr wrap="none" anchor="ctr"/>
                      <a:lstStyle/>
                      <a:p>
                        <a:endParaRPr lang="de-DE"/>
                      </a:p>
                    </p:txBody>
                  </p:sp>
                  <p:sp>
                    <p:nvSpPr>
                      <p:cNvPr id="38964" name="Line 81"/>
                      <p:cNvSpPr>
                        <a:spLocks noChangeShapeType="1"/>
                      </p:cNvSpPr>
                      <p:nvPr/>
                    </p:nvSpPr>
                    <p:spPr bwMode="auto">
                      <a:xfrm>
                        <a:off x="1791" y="2478"/>
                        <a:ext cx="318" cy="0"/>
                      </a:xfrm>
                      <a:prstGeom prst="line">
                        <a:avLst/>
                      </a:prstGeom>
                      <a:noFill/>
                      <a:ln w="28575">
                        <a:solidFill>
                          <a:schemeClr val="tx1"/>
                        </a:solidFill>
                        <a:round/>
                        <a:headEnd/>
                        <a:tailEnd/>
                      </a:ln>
                    </p:spPr>
                    <p:txBody>
                      <a:bodyPr wrap="none" anchor="ctr"/>
                      <a:lstStyle/>
                      <a:p>
                        <a:endParaRPr lang="de-DE"/>
                      </a:p>
                    </p:txBody>
                  </p:sp>
                </p:grpSp>
              </p:grpSp>
              <p:grpSp>
                <p:nvGrpSpPr>
                  <p:cNvPr id="15" name="Group 82"/>
                  <p:cNvGrpSpPr>
                    <a:grpSpLocks/>
                  </p:cNvGrpSpPr>
                  <p:nvPr/>
                </p:nvGrpSpPr>
                <p:grpSpPr bwMode="auto">
                  <a:xfrm>
                    <a:off x="2381" y="2795"/>
                    <a:ext cx="1043" cy="862"/>
                    <a:chOff x="1791" y="1797"/>
                    <a:chExt cx="1180" cy="999"/>
                  </a:xfrm>
                </p:grpSpPr>
                <p:grpSp>
                  <p:nvGrpSpPr>
                    <p:cNvPr id="16" name="Group 83"/>
                    <p:cNvGrpSpPr>
                      <a:grpSpLocks/>
                    </p:cNvGrpSpPr>
                    <p:nvPr/>
                  </p:nvGrpSpPr>
                  <p:grpSpPr bwMode="auto">
                    <a:xfrm>
                      <a:off x="1791" y="1797"/>
                      <a:ext cx="1180" cy="998"/>
                      <a:chOff x="1655" y="1616"/>
                      <a:chExt cx="1180" cy="1179"/>
                    </a:xfrm>
                  </p:grpSpPr>
                  <p:sp>
                    <p:nvSpPr>
                      <p:cNvPr id="38944" name="Rectangle 84"/>
                      <p:cNvSpPr>
                        <a:spLocks noChangeArrowheads="1"/>
                      </p:cNvSpPr>
                      <p:nvPr/>
                    </p:nvSpPr>
                    <p:spPr bwMode="auto">
                      <a:xfrm>
                        <a:off x="1655" y="1979"/>
                        <a:ext cx="1180" cy="453"/>
                      </a:xfrm>
                      <a:prstGeom prst="rect">
                        <a:avLst/>
                      </a:prstGeom>
                      <a:solidFill>
                        <a:schemeClr val="folHlink"/>
                      </a:solidFill>
                      <a:ln w="9525" algn="ctr">
                        <a:noFill/>
                        <a:miter lim="800000"/>
                        <a:headEnd/>
                        <a:tailEnd/>
                      </a:ln>
                    </p:spPr>
                    <p:txBody>
                      <a:bodyPr wrap="none" anchor="ctr"/>
                      <a:lstStyle/>
                      <a:p>
                        <a:pPr algn="ctr"/>
                        <a:r>
                          <a:rPr lang="de-DE"/>
                          <a:t>Identity Selector</a:t>
                        </a:r>
                      </a:p>
                    </p:txBody>
                  </p:sp>
                  <p:sp>
                    <p:nvSpPr>
                      <p:cNvPr id="38945" name="Rectangle 85"/>
                      <p:cNvSpPr>
                        <a:spLocks noChangeArrowheads="1"/>
                      </p:cNvSpPr>
                      <p:nvPr/>
                    </p:nvSpPr>
                    <p:spPr bwMode="auto">
                      <a:xfrm>
                        <a:off x="1973" y="1616"/>
                        <a:ext cx="545" cy="363"/>
                      </a:xfrm>
                      <a:prstGeom prst="rect">
                        <a:avLst/>
                      </a:prstGeom>
                      <a:solidFill>
                        <a:schemeClr val="folHlink"/>
                      </a:solidFill>
                      <a:ln w="9525" algn="ctr">
                        <a:noFill/>
                        <a:miter lim="800000"/>
                        <a:headEnd/>
                        <a:tailEnd/>
                      </a:ln>
                    </p:spPr>
                    <p:txBody>
                      <a:bodyPr wrap="none" anchor="ctr"/>
                      <a:lstStyle/>
                      <a:p>
                        <a:pPr algn="ctr"/>
                        <a:endParaRPr lang="de-DE"/>
                      </a:p>
                    </p:txBody>
                  </p:sp>
                  <p:sp>
                    <p:nvSpPr>
                      <p:cNvPr id="38946" name="Rectangle 86"/>
                      <p:cNvSpPr>
                        <a:spLocks noChangeArrowheads="1"/>
                      </p:cNvSpPr>
                      <p:nvPr/>
                    </p:nvSpPr>
                    <p:spPr bwMode="auto">
                      <a:xfrm>
                        <a:off x="1973" y="2432"/>
                        <a:ext cx="545" cy="363"/>
                      </a:xfrm>
                      <a:prstGeom prst="rect">
                        <a:avLst/>
                      </a:prstGeom>
                      <a:solidFill>
                        <a:schemeClr val="folHlink"/>
                      </a:solidFill>
                      <a:ln w="9525" algn="ctr">
                        <a:noFill/>
                        <a:miter lim="800000"/>
                        <a:headEnd/>
                        <a:tailEnd/>
                      </a:ln>
                    </p:spPr>
                    <p:txBody>
                      <a:bodyPr wrap="none" anchor="ctr"/>
                      <a:lstStyle/>
                      <a:p>
                        <a:pPr algn="ctr"/>
                        <a:endParaRPr lang="de-DE"/>
                      </a:p>
                    </p:txBody>
                  </p:sp>
                </p:grpSp>
                <p:sp>
                  <p:nvSpPr>
                    <p:cNvPr id="38932" name="Line 87"/>
                    <p:cNvSpPr>
                      <a:spLocks noChangeShapeType="1"/>
                    </p:cNvSpPr>
                    <p:nvPr/>
                  </p:nvSpPr>
                  <p:spPr bwMode="auto">
                    <a:xfrm>
                      <a:off x="1791" y="2115"/>
                      <a:ext cx="318" cy="0"/>
                    </a:xfrm>
                    <a:prstGeom prst="line">
                      <a:avLst/>
                    </a:prstGeom>
                    <a:noFill/>
                    <a:ln w="28575">
                      <a:solidFill>
                        <a:schemeClr val="tx1"/>
                      </a:solidFill>
                      <a:round/>
                      <a:headEnd/>
                      <a:tailEnd/>
                    </a:ln>
                  </p:spPr>
                  <p:txBody>
                    <a:bodyPr wrap="none" anchor="ctr"/>
                    <a:lstStyle/>
                    <a:p>
                      <a:endParaRPr lang="de-DE"/>
                    </a:p>
                  </p:txBody>
                </p:sp>
                <p:sp>
                  <p:nvSpPr>
                    <p:cNvPr id="38933" name="Line 88"/>
                    <p:cNvSpPr>
                      <a:spLocks noChangeShapeType="1"/>
                    </p:cNvSpPr>
                    <p:nvPr/>
                  </p:nvSpPr>
                  <p:spPr bwMode="auto">
                    <a:xfrm>
                      <a:off x="2109" y="1797"/>
                      <a:ext cx="544" cy="0"/>
                    </a:xfrm>
                    <a:prstGeom prst="line">
                      <a:avLst/>
                    </a:prstGeom>
                    <a:noFill/>
                    <a:ln w="28575">
                      <a:solidFill>
                        <a:schemeClr val="tx1"/>
                      </a:solidFill>
                      <a:round/>
                      <a:headEnd/>
                      <a:tailEnd/>
                    </a:ln>
                  </p:spPr>
                  <p:txBody>
                    <a:bodyPr wrap="none" anchor="ctr"/>
                    <a:lstStyle/>
                    <a:p>
                      <a:endParaRPr lang="de-DE"/>
                    </a:p>
                  </p:txBody>
                </p:sp>
                <p:sp>
                  <p:nvSpPr>
                    <p:cNvPr id="38934" name="Line 89"/>
                    <p:cNvSpPr>
                      <a:spLocks noChangeShapeType="1"/>
                    </p:cNvSpPr>
                    <p:nvPr/>
                  </p:nvSpPr>
                  <p:spPr bwMode="auto">
                    <a:xfrm flipV="1">
                      <a:off x="2109" y="1797"/>
                      <a:ext cx="0" cy="318"/>
                    </a:xfrm>
                    <a:prstGeom prst="line">
                      <a:avLst/>
                    </a:prstGeom>
                    <a:noFill/>
                    <a:ln w="28575">
                      <a:solidFill>
                        <a:schemeClr val="tx1"/>
                      </a:solidFill>
                      <a:round/>
                      <a:headEnd/>
                      <a:tailEnd/>
                    </a:ln>
                  </p:spPr>
                  <p:txBody>
                    <a:bodyPr wrap="none" anchor="ctr"/>
                    <a:lstStyle/>
                    <a:p>
                      <a:endParaRPr lang="de-DE"/>
                    </a:p>
                  </p:txBody>
                </p:sp>
                <p:sp>
                  <p:nvSpPr>
                    <p:cNvPr id="38935" name="Line 90"/>
                    <p:cNvSpPr>
                      <a:spLocks noChangeShapeType="1"/>
                    </p:cNvSpPr>
                    <p:nvPr/>
                  </p:nvSpPr>
                  <p:spPr bwMode="auto">
                    <a:xfrm flipV="1">
                      <a:off x="2653" y="1797"/>
                      <a:ext cx="0" cy="318"/>
                    </a:xfrm>
                    <a:prstGeom prst="line">
                      <a:avLst/>
                    </a:prstGeom>
                    <a:noFill/>
                    <a:ln w="28575">
                      <a:solidFill>
                        <a:schemeClr val="tx1"/>
                      </a:solidFill>
                      <a:round/>
                      <a:headEnd/>
                      <a:tailEnd/>
                    </a:ln>
                  </p:spPr>
                  <p:txBody>
                    <a:bodyPr wrap="none" anchor="ctr"/>
                    <a:lstStyle/>
                    <a:p>
                      <a:endParaRPr lang="de-DE"/>
                    </a:p>
                  </p:txBody>
                </p:sp>
                <p:sp>
                  <p:nvSpPr>
                    <p:cNvPr id="38936" name="Line 91"/>
                    <p:cNvSpPr>
                      <a:spLocks noChangeShapeType="1"/>
                    </p:cNvSpPr>
                    <p:nvPr/>
                  </p:nvSpPr>
                  <p:spPr bwMode="auto">
                    <a:xfrm flipV="1">
                      <a:off x="2971" y="2115"/>
                      <a:ext cx="0" cy="363"/>
                    </a:xfrm>
                    <a:prstGeom prst="line">
                      <a:avLst/>
                    </a:prstGeom>
                    <a:noFill/>
                    <a:ln w="28575">
                      <a:solidFill>
                        <a:schemeClr val="tx1"/>
                      </a:solidFill>
                      <a:round/>
                      <a:headEnd/>
                      <a:tailEnd/>
                    </a:ln>
                  </p:spPr>
                  <p:txBody>
                    <a:bodyPr wrap="none" anchor="ctr"/>
                    <a:lstStyle/>
                    <a:p>
                      <a:endParaRPr lang="de-DE"/>
                    </a:p>
                  </p:txBody>
                </p:sp>
                <p:sp>
                  <p:nvSpPr>
                    <p:cNvPr id="38937" name="Line 92"/>
                    <p:cNvSpPr>
                      <a:spLocks noChangeShapeType="1"/>
                    </p:cNvSpPr>
                    <p:nvPr/>
                  </p:nvSpPr>
                  <p:spPr bwMode="auto">
                    <a:xfrm flipV="1">
                      <a:off x="1791" y="2115"/>
                      <a:ext cx="0" cy="363"/>
                    </a:xfrm>
                    <a:prstGeom prst="line">
                      <a:avLst/>
                    </a:prstGeom>
                    <a:noFill/>
                    <a:ln w="28575">
                      <a:solidFill>
                        <a:schemeClr val="tx1"/>
                      </a:solidFill>
                      <a:round/>
                      <a:headEnd/>
                      <a:tailEnd/>
                    </a:ln>
                  </p:spPr>
                  <p:txBody>
                    <a:bodyPr wrap="none" anchor="ctr"/>
                    <a:lstStyle/>
                    <a:p>
                      <a:endParaRPr lang="de-DE"/>
                    </a:p>
                  </p:txBody>
                </p:sp>
                <p:sp>
                  <p:nvSpPr>
                    <p:cNvPr id="38938" name="Line 93"/>
                    <p:cNvSpPr>
                      <a:spLocks noChangeShapeType="1"/>
                    </p:cNvSpPr>
                    <p:nvPr/>
                  </p:nvSpPr>
                  <p:spPr bwMode="auto">
                    <a:xfrm>
                      <a:off x="2109" y="2795"/>
                      <a:ext cx="544" cy="0"/>
                    </a:xfrm>
                    <a:prstGeom prst="line">
                      <a:avLst/>
                    </a:prstGeom>
                    <a:noFill/>
                    <a:ln w="28575">
                      <a:solidFill>
                        <a:schemeClr val="tx1"/>
                      </a:solidFill>
                      <a:round/>
                      <a:headEnd/>
                      <a:tailEnd/>
                    </a:ln>
                  </p:spPr>
                  <p:txBody>
                    <a:bodyPr wrap="none" anchor="ctr"/>
                    <a:lstStyle/>
                    <a:p>
                      <a:endParaRPr lang="de-DE"/>
                    </a:p>
                  </p:txBody>
                </p:sp>
                <p:sp>
                  <p:nvSpPr>
                    <p:cNvPr id="38939" name="Line 94"/>
                    <p:cNvSpPr>
                      <a:spLocks noChangeShapeType="1"/>
                    </p:cNvSpPr>
                    <p:nvPr/>
                  </p:nvSpPr>
                  <p:spPr bwMode="auto">
                    <a:xfrm flipV="1">
                      <a:off x="2109" y="2478"/>
                      <a:ext cx="0" cy="318"/>
                    </a:xfrm>
                    <a:prstGeom prst="line">
                      <a:avLst/>
                    </a:prstGeom>
                    <a:noFill/>
                    <a:ln w="28575">
                      <a:solidFill>
                        <a:schemeClr val="tx1"/>
                      </a:solidFill>
                      <a:round/>
                      <a:headEnd/>
                      <a:tailEnd/>
                    </a:ln>
                  </p:spPr>
                  <p:txBody>
                    <a:bodyPr wrap="none" anchor="ctr"/>
                    <a:lstStyle/>
                    <a:p>
                      <a:endParaRPr lang="de-DE"/>
                    </a:p>
                  </p:txBody>
                </p:sp>
                <p:sp>
                  <p:nvSpPr>
                    <p:cNvPr id="38940" name="Line 95"/>
                    <p:cNvSpPr>
                      <a:spLocks noChangeShapeType="1"/>
                    </p:cNvSpPr>
                    <p:nvPr/>
                  </p:nvSpPr>
                  <p:spPr bwMode="auto">
                    <a:xfrm flipV="1">
                      <a:off x="2653" y="2478"/>
                      <a:ext cx="0" cy="318"/>
                    </a:xfrm>
                    <a:prstGeom prst="line">
                      <a:avLst/>
                    </a:prstGeom>
                    <a:noFill/>
                    <a:ln w="28575">
                      <a:solidFill>
                        <a:schemeClr val="tx1"/>
                      </a:solidFill>
                      <a:round/>
                      <a:headEnd/>
                      <a:tailEnd/>
                    </a:ln>
                  </p:spPr>
                  <p:txBody>
                    <a:bodyPr wrap="none" anchor="ctr"/>
                    <a:lstStyle/>
                    <a:p>
                      <a:endParaRPr lang="de-DE"/>
                    </a:p>
                  </p:txBody>
                </p:sp>
                <p:sp>
                  <p:nvSpPr>
                    <p:cNvPr id="38941" name="Line 96"/>
                    <p:cNvSpPr>
                      <a:spLocks noChangeShapeType="1"/>
                    </p:cNvSpPr>
                    <p:nvPr/>
                  </p:nvSpPr>
                  <p:spPr bwMode="auto">
                    <a:xfrm>
                      <a:off x="2653" y="2115"/>
                      <a:ext cx="318" cy="0"/>
                    </a:xfrm>
                    <a:prstGeom prst="line">
                      <a:avLst/>
                    </a:prstGeom>
                    <a:noFill/>
                    <a:ln w="28575">
                      <a:solidFill>
                        <a:schemeClr val="tx1"/>
                      </a:solidFill>
                      <a:round/>
                      <a:headEnd/>
                      <a:tailEnd/>
                    </a:ln>
                  </p:spPr>
                  <p:txBody>
                    <a:bodyPr wrap="none" anchor="ctr"/>
                    <a:lstStyle/>
                    <a:p>
                      <a:endParaRPr lang="de-DE"/>
                    </a:p>
                  </p:txBody>
                </p:sp>
                <p:sp>
                  <p:nvSpPr>
                    <p:cNvPr id="38942" name="Line 97"/>
                    <p:cNvSpPr>
                      <a:spLocks noChangeShapeType="1"/>
                    </p:cNvSpPr>
                    <p:nvPr/>
                  </p:nvSpPr>
                  <p:spPr bwMode="auto">
                    <a:xfrm>
                      <a:off x="2653" y="2478"/>
                      <a:ext cx="318" cy="0"/>
                    </a:xfrm>
                    <a:prstGeom prst="line">
                      <a:avLst/>
                    </a:prstGeom>
                    <a:noFill/>
                    <a:ln w="28575">
                      <a:solidFill>
                        <a:schemeClr val="tx1"/>
                      </a:solidFill>
                      <a:round/>
                      <a:headEnd/>
                      <a:tailEnd/>
                    </a:ln>
                  </p:spPr>
                  <p:txBody>
                    <a:bodyPr wrap="none" anchor="ctr"/>
                    <a:lstStyle/>
                    <a:p>
                      <a:endParaRPr lang="de-DE"/>
                    </a:p>
                  </p:txBody>
                </p:sp>
                <p:sp>
                  <p:nvSpPr>
                    <p:cNvPr id="38943" name="Line 98"/>
                    <p:cNvSpPr>
                      <a:spLocks noChangeShapeType="1"/>
                    </p:cNvSpPr>
                    <p:nvPr/>
                  </p:nvSpPr>
                  <p:spPr bwMode="auto">
                    <a:xfrm>
                      <a:off x="1791" y="2478"/>
                      <a:ext cx="318" cy="0"/>
                    </a:xfrm>
                    <a:prstGeom prst="line">
                      <a:avLst/>
                    </a:prstGeom>
                    <a:noFill/>
                    <a:ln w="28575">
                      <a:solidFill>
                        <a:schemeClr val="tx1"/>
                      </a:solidFill>
                      <a:round/>
                      <a:headEnd/>
                      <a:tailEnd/>
                    </a:ln>
                  </p:spPr>
                  <p:txBody>
                    <a:bodyPr wrap="none" anchor="ctr"/>
                    <a:lstStyle/>
                    <a:p>
                      <a:endParaRPr lang="de-DE"/>
                    </a:p>
                  </p:txBody>
                </p:sp>
              </p:grpSp>
            </p:grpSp>
          </p:grpSp>
        </p:grpSp>
        <p:sp>
          <p:nvSpPr>
            <p:cNvPr id="38918" name="Text Box 99"/>
            <p:cNvSpPr txBox="1">
              <a:spLocks noChangeArrowheads="1"/>
            </p:cNvSpPr>
            <p:nvPr/>
          </p:nvSpPr>
          <p:spPr bwMode="auto">
            <a:xfrm>
              <a:off x="394" y="980"/>
              <a:ext cx="944" cy="233"/>
            </a:xfrm>
            <a:prstGeom prst="rect">
              <a:avLst/>
            </a:prstGeom>
            <a:noFill/>
            <a:ln w="9525" algn="ctr">
              <a:noFill/>
              <a:miter lim="800000"/>
              <a:headEnd/>
              <a:tailEnd/>
            </a:ln>
          </p:spPr>
          <p:txBody>
            <a:bodyPr>
              <a:spAutoFit/>
            </a:bodyPr>
            <a:lstStyle/>
            <a:p>
              <a:pPr algn="ctr"/>
              <a:r>
                <a:rPr lang="de-DE" dirty="0">
                  <a:solidFill>
                    <a:schemeClr val="bg1"/>
                  </a:solidFill>
                </a:rPr>
                <a:t>ID Provider</a:t>
              </a:r>
            </a:p>
          </p:txBody>
        </p:sp>
        <p:sp>
          <p:nvSpPr>
            <p:cNvPr id="38919" name="Text Box 100"/>
            <p:cNvSpPr txBox="1">
              <a:spLocks noChangeArrowheads="1"/>
            </p:cNvSpPr>
            <p:nvPr/>
          </p:nvSpPr>
          <p:spPr bwMode="auto">
            <a:xfrm>
              <a:off x="3107" y="980"/>
              <a:ext cx="944" cy="233"/>
            </a:xfrm>
            <a:prstGeom prst="rect">
              <a:avLst/>
            </a:prstGeom>
            <a:noFill/>
            <a:ln w="9525" algn="ctr">
              <a:noFill/>
              <a:miter lim="800000"/>
              <a:headEnd/>
              <a:tailEnd/>
            </a:ln>
          </p:spPr>
          <p:txBody>
            <a:bodyPr>
              <a:spAutoFit/>
            </a:bodyPr>
            <a:lstStyle/>
            <a:p>
              <a:pPr algn="ctr"/>
              <a:r>
                <a:rPr lang="de-DE">
                  <a:solidFill>
                    <a:schemeClr val="bg1"/>
                  </a:solidFill>
                </a:rPr>
                <a:t>ID Provider</a:t>
              </a:r>
            </a:p>
          </p:txBody>
        </p:sp>
        <p:sp>
          <p:nvSpPr>
            <p:cNvPr id="38920" name="Text Box 101"/>
            <p:cNvSpPr txBox="1">
              <a:spLocks noChangeArrowheads="1"/>
            </p:cNvSpPr>
            <p:nvPr/>
          </p:nvSpPr>
          <p:spPr bwMode="auto">
            <a:xfrm>
              <a:off x="1692" y="980"/>
              <a:ext cx="1066" cy="233"/>
            </a:xfrm>
            <a:prstGeom prst="rect">
              <a:avLst/>
            </a:prstGeom>
            <a:noFill/>
            <a:ln w="9525" algn="ctr">
              <a:noFill/>
              <a:miter lim="800000"/>
              <a:headEnd/>
              <a:tailEnd/>
            </a:ln>
          </p:spPr>
          <p:txBody>
            <a:bodyPr wrap="square">
              <a:spAutoFit/>
            </a:bodyPr>
            <a:lstStyle/>
            <a:p>
              <a:pPr algn="ctr"/>
              <a:r>
                <a:rPr lang="de-DE" dirty="0" err="1">
                  <a:solidFill>
                    <a:schemeClr val="bg1"/>
                  </a:solidFill>
                </a:rPr>
                <a:t>Relying</a:t>
              </a:r>
              <a:r>
                <a:rPr lang="de-DE" dirty="0">
                  <a:solidFill>
                    <a:schemeClr val="bg1"/>
                  </a:solidFill>
                </a:rPr>
                <a:t> Party</a:t>
              </a:r>
            </a:p>
          </p:txBody>
        </p:sp>
        <p:sp>
          <p:nvSpPr>
            <p:cNvPr id="38921" name="Text Box 102"/>
            <p:cNvSpPr txBox="1">
              <a:spLocks noChangeArrowheads="1"/>
            </p:cNvSpPr>
            <p:nvPr/>
          </p:nvSpPr>
          <p:spPr bwMode="auto">
            <a:xfrm>
              <a:off x="4422" y="980"/>
              <a:ext cx="998" cy="233"/>
            </a:xfrm>
            <a:prstGeom prst="rect">
              <a:avLst/>
            </a:prstGeom>
            <a:noFill/>
            <a:ln w="9525" algn="ctr">
              <a:noFill/>
              <a:miter lim="800000"/>
              <a:headEnd/>
              <a:tailEnd/>
            </a:ln>
          </p:spPr>
          <p:txBody>
            <a:bodyPr>
              <a:spAutoFit/>
            </a:bodyPr>
            <a:lstStyle/>
            <a:p>
              <a:pPr algn="ctr"/>
              <a:r>
                <a:rPr lang="de-DE">
                  <a:solidFill>
                    <a:schemeClr val="bg1"/>
                  </a:solidFill>
                </a:rPr>
                <a:t>Relying Party</a:t>
              </a:r>
            </a:p>
          </p:txBody>
        </p:sp>
      </p:grpSp>
      <p:sp>
        <p:nvSpPr>
          <p:cNvPr id="38916" name="AutoShape 103"/>
          <p:cNvSpPr>
            <a:spLocks noChangeArrowheads="1"/>
          </p:cNvSpPr>
          <p:nvPr/>
        </p:nvSpPr>
        <p:spPr bwMode="auto">
          <a:xfrm>
            <a:off x="6084888" y="5445125"/>
            <a:ext cx="1961832" cy="576263"/>
          </a:xfrm>
          <a:prstGeom prst="wedgeEllipseCallout">
            <a:avLst>
              <a:gd name="adj1" fmla="val -87037"/>
              <a:gd name="adj2" fmla="val 86088"/>
            </a:avLst>
          </a:prstGeom>
          <a:solidFill>
            <a:schemeClr val="accent2"/>
          </a:solidFill>
          <a:ln w="9525" algn="ctr">
            <a:noFill/>
            <a:miter lim="800000"/>
            <a:headEnd/>
            <a:tailEnd/>
          </a:ln>
        </p:spPr>
        <p:txBody>
          <a:bodyPr anchor="ctr"/>
          <a:lstStyle/>
          <a:p>
            <a:pPr algn="ctr"/>
            <a:r>
              <a:rPr lang="de-DE" dirty="0" err="1"/>
              <a:t>CardSpace</a:t>
            </a:r>
            <a:endParaRPr lang="de-DE"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609398"/>
          </a:xfrm>
        </p:spPr>
        <p:txBody>
          <a:bodyPr/>
          <a:lstStyle/>
          <a:p>
            <a:r>
              <a:rPr lang="en-US" sz="4400" b="1" dirty="0" smtClean="0"/>
              <a:t>L</a:t>
            </a:r>
            <a:r>
              <a:rPr lang="en-US" sz="4400" dirty="0" smtClean="0"/>
              <a:t>anguage </a:t>
            </a:r>
            <a:r>
              <a:rPr lang="en-US" sz="4400" b="1" dirty="0" err="1" smtClean="0"/>
              <a:t>IN</a:t>
            </a:r>
            <a:r>
              <a:rPr lang="en-US" sz="4400" dirty="0" err="1" smtClean="0"/>
              <a:t>tegrated</a:t>
            </a:r>
            <a:r>
              <a:rPr lang="en-US" sz="4400" dirty="0" smtClean="0"/>
              <a:t> </a:t>
            </a:r>
            <a:r>
              <a:rPr lang="en-US" sz="4400" b="1" dirty="0" smtClean="0"/>
              <a:t>Q</a:t>
            </a:r>
            <a:r>
              <a:rPr lang="en-US" sz="4400" dirty="0" smtClean="0"/>
              <a:t>uery (LINQ)</a:t>
            </a:r>
          </a:p>
        </p:txBody>
      </p:sp>
      <p:grpSp>
        <p:nvGrpSpPr>
          <p:cNvPr id="57" name="Gruppieren 56"/>
          <p:cNvGrpSpPr/>
          <p:nvPr/>
        </p:nvGrpSpPr>
        <p:grpSpPr>
          <a:xfrm>
            <a:off x="304800" y="1295400"/>
            <a:ext cx="8302625" cy="4837112"/>
            <a:chOff x="319088" y="1182688"/>
            <a:chExt cx="8302625" cy="4837112"/>
          </a:xfrm>
        </p:grpSpPr>
        <p:grpSp>
          <p:nvGrpSpPr>
            <p:cNvPr id="2" name="Group 56"/>
            <p:cNvGrpSpPr>
              <a:grpSpLocks/>
            </p:cNvGrpSpPr>
            <p:nvPr/>
          </p:nvGrpSpPr>
          <p:grpSpPr bwMode="auto">
            <a:xfrm>
              <a:off x="457200" y="2371725"/>
              <a:ext cx="8131175" cy="2249488"/>
              <a:chOff x="302" y="1430"/>
              <a:chExt cx="5122" cy="1485"/>
            </a:xfrm>
          </p:grpSpPr>
          <p:sp>
            <p:nvSpPr>
              <p:cNvPr id="20495" name="Rounded Rectangle 17451"/>
              <p:cNvSpPr>
                <a:spLocks noChangeArrowheads="1"/>
              </p:cNvSpPr>
              <p:nvPr/>
            </p:nvSpPr>
            <p:spPr bwMode="auto">
              <a:xfrm>
                <a:off x="304" y="1468"/>
                <a:ext cx="5120" cy="1447"/>
              </a:xfrm>
              <a:prstGeom prst="roundRect">
                <a:avLst>
                  <a:gd name="adj" fmla="val 9375"/>
                </a:avLst>
              </a:prstGeom>
              <a:solidFill>
                <a:srgbClr val="808080">
                  <a:alpha val="25098"/>
                </a:srgbClr>
              </a:solidFill>
              <a:ln w="12700" algn="ctr">
                <a:solidFill>
                  <a:schemeClr val="tx1"/>
                </a:solidFill>
                <a:round/>
                <a:headEnd type="none" w="sm" len="sm"/>
                <a:tailEnd type="none" w="sm" len="sm"/>
              </a:ln>
            </p:spPr>
            <p:txBody>
              <a:bodyPr wrap="none"/>
              <a:lstStyle/>
              <a:p>
                <a:pPr algn="ctr" fontAlgn="auto">
                  <a:spcBef>
                    <a:spcPts val="0"/>
                  </a:spcBef>
                  <a:spcAft>
                    <a:spcPts val="0"/>
                  </a:spcAft>
                  <a:defRPr/>
                </a:pPr>
                <a:endParaRPr lang="en-US" sz="3200">
                  <a:effectLst>
                    <a:outerShdw blurRad="38100" dist="38100" dir="2700000" algn="tl">
                      <a:srgbClr val="FFFFFF"/>
                    </a:outerShdw>
                  </a:effectLst>
                  <a:latin typeface="Segoe"/>
                  <a:cs typeface="+mn-cs"/>
                </a:endParaRPr>
              </a:p>
            </p:txBody>
          </p:sp>
          <p:sp>
            <p:nvSpPr>
              <p:cNvPr id="40" name="TextBox 39"/>
              <p:cNvSpPr txBox="1">
                <a:spLocks noChangeArrowheads="1"/>
              </p:cNvSpPr>
              <p:nvPr/>
            </p:nvSpPr>
            <p:spPr bwMode="auto">
              <a:xfrm>
                <a:off x="302" y="1430"/>
                <a:ext cx="5040" cy="349"/>
              </a:xfrm>
              <a:prstGeom prst="rect">
                <a:avLst/>
              </a:prstGeom>
              <a:noFill/>
              <a:ln w="12700" cap="flat" cmpd="sng" algn="ctr">
                <a:noFill/>
                <a:prstDash val="solid"/>
                <a:miter lim="800000"/>
                <a:headEnd type="none" w="med" len="med"/>
                <a:tailEnd type="none" w="med" len="med"/>
              </a:ln>
              <a:effectLst/>
            </p:spPr>
            <p:txBody>
              <a:bodyPr lIns="182880" tIns="137160" rIns="182880" bIns="137160">
                <a:spAutoFit/>
              </a:bodyPr>
              <a:lstStyle/>
              <a:p>
                <a:pPr algn="ctr" fontAlgn="auto">
                  <a:spcBef>
                    <a:spcPts val="0"/>
                  </a:spcBef>
                  <a:spcAft>
                    <a:spcPts val="0"/>
                  </a:spcAft>
                  <a:defRPr/>
                </a:pPr>
                <a:r>
                  <a:rPr lang="en-US" dirty="0">
                    <a:effectLst>
                      <a:outerShdw sx="1000" sy="1000" algn="tl">
                        <a:srgbClr val="C0C0C0"/>
                      </a:outerShdw>
                    </a:effectLst>
                    <a:latin typeface="Segoe"/>
                    <a:cs typeface="+mn-cs"/>
                  </a:rPr>
                  <a:t>LINQ enabled data sources</a:t>
                </a:r>
              </a:p>
            </p:txBody>
          </p:sp>
        </p:grpSp>
        <p:grpSp>
          <p:nvGrpSpPr>
            <p:cNvPr id="3" name="Group 57"/>
            <p:cNvGrpSpPr>
              <a:grpSpLocks/>
            </p:cNvGrpSpPr>
            <p:nvPr/>
          </p:nvGrpSpPr>
          <p:grpSpPr bwMode="auto">
            <a:xfrm>
              <a:off x="511175" y="3216275"/>
              <a:ext cx="1539875" cy="2768600"/>
              <a:chOff x="336" y="1987"/>
              <a:chExt cx="970" cy="1828"/>
            </a:xfrm>
          </p:grpSpPr>
          <p:grpSp>
            <p:nvGrpSpPr>
              <p:cNvPr id="4" name="Group 42"/>
              <p:cNvGrpSpPr>
                <a:grpSpLocks/>
              </p:cNvGrpSpPr>
              <p:nvPr/>
            </p:nvGrpSpPr>
            <p:grpSpPr bwMode="auto">
              <a:xfrm>
                <a:off x="402" y="1987"/>
                <a:ext cx="894" cy="745"/>
                <a:chOff x="638178" y="3496454"/>
                <a:chExt cx="1419223" cy="1343834"/>
              </a:xfrm>
            </p:grpSpPr>
            <p:pic>
              <p:nvPicPr>
                <p:cNvPr id="8245" name="Rectangle 17439"/>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8246" name="TextBox 17440"/>
                <p:cNvSpPr txBox="1">
                  <a:spLocks noChangeArrowheads="1"/>
                </p:cNvSpPr>
                <p:nvPr/>
              </p:nvSpPr>
              <p:spPr bwMode="auto">
                <a:xfrm>
                  <a:off x="711203" y="3851803"/>
                  <a:ext cx="1289048" cy="728737"/>
                </a:xfrm>
                <a:prstGeom prst="rect">
                  <a:avLst/>
                </a:prstGeom>
                <a:noFill/>
                <a:ln w="9525">
                  <a:noFill/>
                  <a:miter lim="800000"/>
                  <a:headEnd/>
                  <a:tailEnd/>
                </a:ln>
              </p:spPr>
              <p:txBody>
                <a:bodyPr wrap="none">
                  <a:spAutoFit/>
                </a:bodyPr>
                <a:lstStyle/>
                <a:p>
                  <a:pPr algn="ctr"/>
                  <a:r>
                    <a:rPr lang="en-US">
                      <a:latin typeface="Segoe Semibold"/>
                    </a:rPr>
                    <a:t>LINQ</a:t>
                  </a:r>
                </a:p>
                <a:p>
                  <a:pPr algn="ctr"/>
                  <a:r>
                    <a:rPr lang="en-US">
                      <a:latin typeface="Segoe Semibold"/>
                    </a:rPr>
                    <a:t>To Objects</a:t>
                  </a:r>
                </a:p>
              </p:txBody>
            </p:sp>
          </p:grpSp>
          <p:grpSp>
            <p:nvGrpSpPr>
              <p:cNvPr id="5" name="Group 37"/>
              <p:cNvGrpSpPr>
                <a:grpSpLocks/>
              </p:cNvGrpSpPr>
              <p:nvPr/>
            </p:nvGrpSpPr>
            <p:grpSpPr bwMode="auto">
              <a:xfrm>
                <a:off x="336" y="3042"/>
                <a:ext cx="970" cy="773"/>
                <a:chOff x="520619" y="5407734"/>
                <a:chExt cx="1539558" cy="1394114"/>
              </a:xfrm>
            </p:grpSpPr>
            <p:grpSp>
              <p:nvGrpSpPr>
                <p:cNvPr id="6" name="Group 36"/>
                <p:cNvGrpSpPr>
                  <a:grpSpLocks/>
                </p:cNvGrpSpPr>
                <p:nvPr/>
              </p:nvGrpSpPr>
              <p:grpSpPr bwMode="auto">
                <a:xfrm>
                  <a:off x="865265" y="5407734"/>
                  <a:ext cx="842011" cy="612066"/>
                  <a:chOff x="865265" y="5216540"/>
                  <a:chExt cx="842011" cy="612066"/>
                </a:xfrm>
              </p:grpSpPr>
              <p:sp>
                <p:nvSpPr>
                  <p:cNvPr id="615430" name="Oval 615429"/>
                  <p:cNvSpPr>
                    <a:spLocks noChangeArrowheads="1"/>
                  </p:cNvSpPr>
                  <p:nvPr/>
                </p:nvSpPr>
                <p:spPr bwMode="auto">
                  <a:xfrm>
                    <a:off x="1161837" y="5217446"/>
                    <a:ext cx="249187" cy="238188"/>
                  </a:xfrm>
                  <a:prstGeom prst="ellipse">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fontAlgn="auto">
                      <a:spcBef>
                        <a:spcPts val="0"/>
                      </a:spcBef>
                      <a:spcAft>
                        <a:spcPts val="0"/>
                      </a:spcAft>
                      <a:defRPr/>
                    </a:pPr>
                    <a:endParaRPr lang="en-US">
                      <a:solidFill>
                        <a:srgbClr val="000000"/>
                      </a:solidFill>
                      <a:cs typeface="+mn-cs"/>
                    </a:endParaRPr>
                  </a:p>
                </p:txBody>
              </p:sp>
              <p:sp>
                <p:nvSpPr>
                  <p:cNvPr id="615431" name="Oval 615430"/>
                  <p:cNvSpPr>
                    <a:spLocks noChangeArrowheads="1"/>
                  </p:cNvSpPr>
                  <p:nvPr/>
                </p:nvSpPr>
                <p:spPr bwMode="auto">
                  <a:xfrm>
                    <a:off x="865036" y="5593631"/>
                    <a:ext cx="247599" cy="236298"/>
                  </a:xfrm>
                  <a:prstGeom prst="ellipse">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fontAlgn="auto">
                      <a:spcBef>
                        <a:spcPts val="0"/>
                      </a:spcBef>
                      <a:spcAft>
                        <a:spcPts val="0"/>
                      </a:spcAft>
                      <a:defRPr/>
                    </a:pPr>
                    <a:endParaRPr lang="en-US">
                      <a:solidFill>
                        <a:srgbClr val="000000"/>
                      </a:solidFill>
                      <a:cs typeface="+mn-cs"/>
                    </a:endParaRPr>
                  </a:p>
                </p:txBody>
              </p:sp>
              <p:sp>
                <p:nvSpPr>
                  <p:cNvPr id="615432" name="Oval 615431"/>
                  <p:cNvSpPr>
                    <a:spLocks noChangeArrowheads="1"/>
                  </p:cNvSpPr>
                  <p:nvPr/>
                </p:nvSpPr>
                <p:spPr bwMode="auto">
                  <a:xfrm>
                    <a:off x="1460226" y="5593631"/>
                    <a:ext cx="247599" cy="236298"/>
                  </a:xfrm>
                  <a:prstGeom prst="ellipse">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fontAlgn="auto">
                      <a:spcBef>
                        <a:spcPts val="0"/>
                      </a:spcBef>
                      <a:spcAft>
                        <a:spcPts val="0"/>
                      </a:spcAft>
                      <a:defRPr/>
                    </a:pPr>
                    <a:endParaRPr lang="en-US">
                      <a:solidFill>
                        <a:srgbClr val="000000"/>
                      </a:solidFill>
                      <a:cs typeface="+mn-cs"/>
                    </a:endParaRPr>
                  </a:p>
                </p:txBody>
              </p:sp>
              <p:cxnSp>
                <p:nvCxnSpPr>
                  <p:cNvPr id="8243" name="Straight Arrow Connector 17437"/>
                  <p:cNvCxnSpPr>
                    <a:cxnSpLocks noChangeShapeType="1"/>
                  </p:cNvCxnSpPr>
                  <p:nvPr/>
                </p:nvCxnSpPr>
                <p:spPr bwMode="auto">
                  <a:xfrm flipV="1">
                    <a:off x="1076800" y="5427837"/>
                    <a:ext cx="121761" cy="189473"/>
                  </a:xfrm>
                  <a:prstGeom prst="straightConnector1">
                    <a:avLst/>
                  </a:prstGeom>
                  <a:noFill/>
                  <a:ln w="25400" algn="ctr">
                    <a:solidFill>
                      <a:schemeClr val="accent2"/>
                    </a:solidFill>
                    <a:round/>
                    <a:headEnd/>
                    <a:tailEnd/>
                  </a:ln>
                </p:spPr>
              </p:cxnSp>
              <p:cxnSp>
                <p:nvCxnSpPr>
                  <p:cNvPr id="8244" name="Straight Arrow Connector 17438"/>
                  <p:cNvCxnSpPr>
                    <a:cxnSpLocks noChangeShapeType="1"/>
                  </p:cNvCxnSpPr>
                  <p:nvPr/>
                </p:nvCxnSpPr>
                <p:spPr bwMode="auto">
                  <a:xfrm flipH="1" flipV="1">
                    <a:off x="1373980" y="5427837"/>
                    <a:ext cx="121761" cy="189473"/>
                  </a:xfrm>
                  <a:prstGeom prst="straightConnector1">
                    <a:avLst/>
                  </a:prstGeom>
                  <a:noFill/>
                  <a:ln w="25400" algn="ctr">
                    <a:solidFill>
                      <a:schemeClr val="accent2"/>
                    </a:solidFill>
                    <a:round/>
                    <a:headEnd/>
                    <a:tailEnd/>
                  </a:ln>
                </p:spPr>
              </p:cxnSp>
            </p:grpSp>
            <p:sp>
              <p:nvSpPr>
                <p:cNvPr id="615435" name="TextBox 615434"/>
                <p:cNvSpPr txBox="1">
                  <a:spLocks noChangeArrowheads="1"/>
                </p:cNvSpPr>
                <p:nvPr/>
              </p:nvSpPr>
              <p:spPr bwMode="auto">
                <a:xfrm>
                  <a:off x="520619" y="6172353"/>
                  <a:ext cx="1539558" cy="629495"/>
                </a:xfrm>
                <a:prstGeom prst="rect">
                  <a:avLst/>
                </a:prstGeom>
                <a:noFill/>
                <a:ln w="12700" cap="flat" cmpd="sng" algn="ctr">
                  <a:noFill/>
                  <a:prstDash val="solid"/>
                  <a:miter lim="800000"/>
                  <a:headEnd type="none" w="med" len="med"/>
                  <a:tailEnd type="none" w="med" len="med"/>
                </a:ln>
                <a:effectLst/>
              </p:spPr>
              <p:txBody>
                <a:bodyPr lIns="182880" tIns="137160" rIns="182880" bIns="137160">
                  <a:spAutoFit/>
                </a:bodyPr>
                <a:lstStyle/>
                <a:p>
                  <a:pPr algn="ctr" fontAlgn="auto">
                    <a:spcBef>
                      <a:spcPts val="0"/>
                    </a:spcBef>
                    <a:spcAft>
                      <a:spcPts val="0"/>
                    </a:spcAft>
                    <a:defRPr/>
                  </a:pPr>
                  <a:r>
                    <a:rPr lang="en-US" b="1" dirty="0">
                      <a:effectLst>
                        <a:outerShdw blurRad="38100" dist="38100" dir="2700000" sx="1000" sy="1000" algn="tl">
                          <a:srgbClr val="C0C0C0"/>
                        </a:outerShdw>
                      </a:effectLst>
                      <a:latin typeface="Segoe"/>
                      <a:cs typeface="+mn-cs"/>
                    </a:rPr>
                    <a:t>Objects</a:t>
                  </a:r>
                </a:p>
              </p:txBody>
            </p:sp>
          </p:grpSp>
        </p:grpSp>
        <p:grpSp>
          <p:nvGrpSpPr>
            <p:cNvPr id="7" name="Group 59"/>
            <p:cNvGrpSpPr>
              <a:grpSpLocks/>
            </p:cNvGrpSpPr>
            <p:nvPr/>
          </p:nvGrpSpPr>
          <p:grpSpPr bwMode="auto">
            <a:xfrm>
              <a:off x="7038975" y="3216275"/>
              <a:ext cx="1419225" cy="2803525"/>
              <a:chOff x="4448" y="1987"/>
              <a:chExt cx="894" cy="1851"/>
            </a:xfrm>
          </p:grpSpPr>
          <p:grpSp>
            <p:nvGrpSpPr>
              <p:cNvPr id="8" name="Group 61"/>
              <p:cNvGrpSpPr>
                <a:grpSpLocks/>
              </p:cNvGrpSpPr>
              <p:nvPr/>
            </p:nvGrpSpPr>
            <p:grpSpPr bwMode="auto">
              <a:xfrm>
                <a:off x="4448" y="1987"/>
                <a:ext cx="894" cy="745"/>
                <a:chOff x="638178" y="3496454"/>
                <a:chExt cx="1419223" cy="1343834"/>
              </a:xfrm>
            </p:grpSpPr>
            <p:pic>
              <p:nvPicPr>
                <p:cNvPr id="8234" name="Rectangle 17441"/>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8235" name="TextBox 17442"/>
                <p:cNvSpPr txBox="1">
                  <a:spLocks noChangeArrowheads="1"/>
                </p:cNvSpPr>
                <p:nvPr/>
              </p:nvSpPr>
              <p:spPr bwMode="auto">
                <a:xfrm>
                  <a:off x="863603" y="3837373"/>
                  <a:ext cx="984248" cy="728737"/>
                </a:xfrm>
                <a:prstGeom prst="rect">
                  <a:avLst/>
                </a:prstGeom>
                <a:noFill/>
                <a:ln w="9525">
                  <a:noFill/>
                  <a:miter lim="800000"/>
                  <a:headEnd/>
                  <a:tailEnd/>
                </a:ln>
              </p:spPr>
              <p:txBody>
                <a:bodyPr wrap="none">
                  <a:spAutoFit/>
                </a:bodyPr>
                <a:lstStyle/>
                <a:p>
                  <a:pPr algn="ctr"/>
                  <a:r>
                    <a:rPr lang="en-US">
                      <a:latin typeface="Segoe Semibold"/>
                    </a:rPr>
                    <a:t>LINQ</a:t>
                  </a:r>
                </a:p>
                <a:p>
                  <a:pPr algn="ctr"/>
                  <a:r>
                    <a:rPr lang="en-US">
                      <a:latin typeface="Segoe Semibold"/>
                    </a:rPr>
                    <a:t>To XML</a:t>
                  </a:r>
                </a:p>
              </p:txBody>
            </p:sp>
          </p:grpSp>
          <p:grpSp>
            <p:nvGrpSpPr>
              <p:cNvPr id="9" name="Group 42"/>
              <p:cNvGrpSpPr>
                <a:grpSpLocks/>
              </p:cNvGrpSpPr>
              <p:nvPr/>
            </p:nvGrpSpPr>
            <p:grpSpPr bwMode="auto">
              <a:xfrm>
                <a:off x="4608" y="2964"/>
                <a:ext cx="576" cy="874"/>
                <a:chOff x="7315200" y="5348557"/>
                <a:chExt cx="914400" cy="1576471"/>
              </a:xfrm>
            </p:grpSpPr>
            <p:sp>
              <p:nvSpPr>
                <p:cNvPr id="615439" name="Folded Corner 615438"/>
                <p:cNvSpPr>
                  <a:spLocks noChangeArrowheads="1"/>
                </p:cNvSpPr>
                <p:nvPr/>
              </p:nvSpPr>
              <p:spPr bwMode="auto">
                <a:xfrm>
                  <a:off x="7315200" y="5348302"/>
                  <a:ext cx="914400" cy="1020902"/>
                </a:xfrm>
                <a:prstGeom prst="foldedCorner">
                  <a:avLst>
                    <a:gd name="adj" fmla="val 12500"/>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fontAlgn="auto">
                    <a:spcBef>
                      <a:spcPts val="0"/>
                    </a:spcBef>
                    <a:spcAft>
                      <a:spcPts val="0"/>
                    </a:spcAft>
                    <a:defRPr/>
                  </a:pPr>
                  <a:endParaRPr lang="en-US" sz="600" dirty="0">
                    <a:latin typeface="Segoe"/>
                    <a:cs typeface="+mn-cs"/>
                  </a:endParaRPr>
                </a:p>
                <a:p>
                  <a:pPr fontAlgn="auto">
                    <a:spcBef>
                      <a:spcPts val="0"/>
                    </a:spcBef>
                    <a:spcAft>
                      <a:spcPts val="0"/>
                    </a:spcAft>
                    <a:defRPr/>
                  </a:pPr>
                  <a:r>
                    <a:rPr lang="en-US" sz="1000" dirty="0">
                      <a:latin typeface="Segoe"/>
                      <a:cs typeface="+mn-cs"/>
                    </a:rPr>
                    <a:t>&lt;book&gt;</a:t>
                  </a:r>
                  <a:endParaRPr lang="en-US" dirty="0">
                    <a:cs typeface="+mn-cs"/>
                  </a:endParaRPr>
                </a:p>
                <a:p>
                  <a:pPr fontAlgn="auto">
                    <a:spcBef>
                      <a:spcPts val="0"/>
                    </a:spcBef>
                    <a:spcAft>
                      <a:spcPts val="0"/>
                    </a:spcAft>
                    <a:defRPr/>
                  </a:pPr>
                  <a:r>
                    <a:rPr lang="en-US" sz="1000" dirty="0">
                      <a:latin typeface="Segoe"/>
                      <a:cs typeface="+mn-cs"/>
                    </a:rPr>
                    <a:t>    &lt;title/&gt;</a:t>
                  </a:r>
                </a:p>
                <a:p>
                  <a:pPr fontAlgn="auto">
                    <a:spcBef>
                      <a:spcPts val="0"/>
                    </a:spcBef>
                    <a:spcAft>
                      <a:spcPts val="0"/>
                    </a:spcAft>
                    <a:defRPr/>
                  </a:pPr>
                  <a:r>
                    <a:rPr lang="en-US" sz="1000" dirty="0">
                      <a:latin typeface="Segoe"/>
                      <a:cs typeface="+mn-cs"/>
                    </a:rPr>
                    <a:t>    &lt;author/&gt;</a:t>
                  </a:r>
                </a:p>
                <a:p>
                  <a:pPr fontAlgn="auto">
                    <a:spcBef>
                      <a:spcPts val="0"/>
                    </a:spcBef>
                    <a:spcAft>
                      <a:spcPts val="0"/>
                    </a:spcAft>
                    <a:defRPr/>
                  </a:pPr>
                  <a:r>
                    <a:rPr lang="en-US" sz="1000" dirty="0">
                      <a:latin typeface="Segoe"/>
                      <a:cs typeface="+mn-cs"/>
                    </a:rPr>
                    <a:t>    &lt;price/&gt;</a:t>
                  </a:r>
                </a:p>
                <a:p>
                  <a:pPr fontAlgn="auto">
                    <a:spcBef>
                      <a:spcPts val="0"/>
                    </a:spcBef>
                    <a:spcAft>
                      <a:spcPts val="0"/>
                    </a:spcAft>
                    <a:defRPr/>
                  </a:pPr>
                  <a:r>
                    <a:rPr lang="en-US" sz="1000" dirty="0">
                      <a:latin typeface="Segoe"/>
                      <a:cs typeface="+mn-cs"/>
                    </a:rPr>
                    <a:t>&lt;/book&gt;</a:t>
                  </a:r>
                </a:p>
              </p:txBody>
            </p:sp>
            <p:sp>
              <p:nvSpPr>
                <p:cNvPr id="615440" name="TextBox 615439"/>
                <p:cNvSpPr txBox="1">
                  <a:spLocks noChangeArrowheads="1"/>
                </p:cNvSpPr>
                <p:nvPr/>
              </p:nvSpPr>
              <p:spPr bwMode="auto">
                <a:xfrm>
                  <a:off x="7315200" y="6261443"/>
                  <a:ext cx="914400" cy="663585"/>
                </a:xfrm>
                <a:prstGeom prst="rect">
                  <a:avLst/>
                </a:prstGeom>
                <a:noFill/>
                <a:ln w="12700" cap="flat" cmpd="sng" algn="ctr">
                  <a:noFill/>
                  <a:prstDash val="solid"/>
                  <a:miter lim="800000"/>
                  <a:headEnd type="none" w="med" len="med"/>
                  <a:tailEnd type="none" w="med" len="med"/>
                </a:ln>
                <a:effectLst/>
              </p:spPr>
              <p:txBody>
                <a:bodyPr lIns="182880" tIns="137160" rIns="182880" bIns="137160">
                  <a:spAutoFit/>
                </a:bodyPr>
                <a:lstStyle/>
                <a:p>
                  <a:pPr algn="ctr" fontAlgn="auto">
                    <a:spcBef>
                      <a:spcPts val="0"/>
                    </a:spcBef>
                    <a:spcAft>
                      <a:spcPts val="0"/>
                    </a:spcAft>
                    <a:defRPr/>
                  </a:pPr>
                  <a:r>
                    <a:rPr lang="en-US" sz="2000" b="1" dirty="0">
                      <a:effectLst>
                        <a:outerShdw blurRad="38100" dist="38100" dir="2700000" sx="1000" sy="1000" algn="tl">
                          <a:srgbClr val="C0C0C0"/>
                        </a:outerShdw>
                      </a:effectLst>
                      <a:latin typeface="Segoe"/>
                      <a:cs typeface="+mn-cs"/>
                    </a:rPr>
                    <a:t>XML</a:t>
                  </a:r>
                </a:p>
              </p:txBody>
            </p:sp>
          </p:grpSp>
        </p:grpSp>
        <p:grpSp>
          <p:nvGrpSpPr>
            <p:cNvPr id="10" name="Group 58"/>
            <p:cNvGrpSpPr>
              <a:grpSpLocks/>
            </p:cNvGrpSpPr>
            <p:nvPr/>
          </p:nvGrpSpPr>
          <p:grpSpPr bwMode="auto">
            <a:xfrm>
              <a:off x="2132013" y="2813050"/>
              <a:ext cx="4829175" cy="3203575"/>
              <a:chOff x="1357" y="1721"/>
              <a:chExt cx="3042" cy="2115"/>
            </a:xfrm>
          </p:grpSpPr>
          <p:grpSp>
            <p:nvGrpSpPr>
              <p:cNvPr id="11" name="Group 51"/>
              <p:cNvGrpSpPr>
                <a:grpSpLocks/>
              </p:cNvGrpSpPr>
              <p:nvPr/>
            </p:nvGrpSpPr>
            <p:grpSpPr bwMode="auto">
              <a:xfrm>
                <a:off x="1357" y="1721"/>
                <a:ext cx="3042" cy="1138"/>
                <a:chOff x="2151783" y="3001374"/>
                <a:chExt cx="4779142" cy="2168890"/>
              </a:xfrm>
            </p:grpSpPr>
            <p:sp>
              <p:nvSpPr>
                <p:cNvPr id="51" name="Rounded Rectangle 50"/>
                <p:cNvSpPr>
                  <a:spLocks noChangeArrowheads="1"/>
                </p:cNvSpPr>
                <p:nvPr/>
              </p:nvSpPr>
              <p:spPr bwMode="auto">
                <a:xfrm>
                  <a:off x="2151783" y="3085269"/>
                  <a:ext cx="4779142" cy="2085379"/>
                </a:xfrm>
                <a:prstGeom prst="roundRect">
                  <a:avLst>
                    <a:gd name="adj" fmla="val 9375"/>
                  </a:avLst>
                </a:prstGeom>
                <a:solidFill>
                  <a:schemeClr val="accent2">
                    <a:shade val="50000"/>
                    <a:alpha val="25098"/>
                  </a:schemeClr>
                </a:solidFill>
                <a:ln w="12700" cap="flat" cmpd="sng" algn="ctr">
                  <a:solidFill>
                    <a:schemeClr val="tx1"/>
                  </a:solidFill>
                  <a:prstDash val="solid"/>
                  <a:round/>
                  <a:headEnd type="none" w="sm" len="sm"/>
                  <a:tailEnd type="none" w="sm" len="sm"/>
                </a:ln>
                <a:effectLst/>
              </p:spPr>
              <p:txBody>
                <a:bodyPr wrap="none"/>
                <a:lstStyle/>
                <a:p>
                  <a:pPr algn="ctr" fontAlgn="auto">
                    <a:spcBef>
                      <a:spcPts val="0"/>
                    </a:spcBef>
                    <a:spcAft>
                      <a:spcPts val="0"/>
                    </a:spcAft>
                    <a:defRPr/>
                  </a:pPr>
                  <a:endParaRPr lang="en-US" sz="3200">
                    <a:effectLst>
                      <a:outerShdw blurRad="38100" dist="38100" dir="2700000" algn="tl">
                        <a:srgbClr val="FFFFFF"/>
                      </a:outerShdw>
                    </a:effectLst>
                    <a:latin typeface="Segoe"/>
                    <a:cs typeface="+mn-cs"/>
                  </a:endParaRPr>
                </a:p>
              </p:txBody>
            </p:sp>
            <p:sp>
              <p:nvSpPr>
                <p:cNvPr id="55" name="TextBox 54"/>
                <p:cNvSpPr txBox="1">
                  <a:spLocks noChangeArrowheads="1"/>
                </p:cNvSpPr>
                <p:nvPr/>
              </p:nvSpPr>
              <p:spPr bwMode="auto">
                <a:xfrm>
                  <a:off x="2151783" y="3001374"/>
                  <a:ext cx="4779142" cy="703116"/>
                </a:xfrm>
                <a:prstGeom prst="rect">
                  <a:avLst/>
                </a:prstGeom>
                <a:noFill/>
                <a:ln w="12700" cap="flat" cmpd="sng" algn="ctr">
                  <a:noFill/>
                  <a:prstDash val="solid"/>
                  <a:miter lim="800000"/>
                  <a:headEnd type="none" w="med" len="med"/>
                  <a:tailEnd type="none" w="med" len="med"/>
                </a:ln>
                <a:effectLst/>
              </p:spPr>
              <p:txBody>
                <a:bodyPr lIns="182880" tIns="137160" rIns="182880" bIns="137160">
                  <a:spAutoFit/>
                </a:bodyPr>
                <a:lstStyle/>
                <a:p>
                  <a:pPr algn="ctr" fontAlgn="auto">
                    <a:spcBef>
                      <a:spcPts val="0"/>
                    </a:spcBef>
                    <a:spcAft>
                      <a:spcPts val="0"/>
                    </a:spcAft>
                    <a:defRPr/>
                  </a:pPr>
                  <a:r>
                    <a:rPr lang="en-US" sz="2000" dirty="0">
                      <a:effectLst>
                        <a:outerShdw blurRad="38100" dist="38100" dir="2700000" algn="tl">
                          <a:srgbClr val="C0C0C0"/>
                        </a:outerShdw>
                      </a:effectLst>
                      <a:latin typeface="Segoe"/>
                      <a:cs typeface="+mn-cs"/>
                    </a:rPr>
                    <a:t>LINQ enabled ADO.NET</a:t>
                  </a:r>
                </a:p>
              </p:txBody>
            </p:sp>
          </p:grpSp>
          <p:grpSp>
            <p:nvGrpSpPr>
              <p:cNvPr id="12" name="Group 44"/>
              <p:cNvGrpSpPr>
                <a:grpSpLocks/>
              </p:cNvGrpSpPr>
              <p:nvPr/>
            </p:nvGrpSpPr>
            <p:grpSpPr bwMode="auto">
              <a:xfrm>
                <a:off x="1461" y="2045"/>
                <a:ext cx="897" cy="745"/>
                <a:chOff x="633416" y="3496454"/>
                <a:chExt cx="1423985" cy="1343834"/>
              </a:xfrm>
            </p:grpSpPr>
            <p:pic>
              <p:nvPicPr>
                <p:cNvPr id="8226" name="Rectangle 17447"/>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8227" name="TextBox 17448"/>
                <p:cNvSpPr txBox="1">
                  <a:spLocks noChangeArrowheads="1"/>
                </p:cNvSpPr>
                <p:nvPr/>
              </p:nvSpPr>
              <p:spPr bwMode="auto">
                <a:xfrm>
                  <a:off x="633416" y="3851803"/>
                  <a:ext cx="1416048" cy="728737"/>
                </a:xfrm>
                <a:prstGeom prst="rect">
                  <a:avLst/>
                </a:prstGeom>
                <a:noFill/>
                <a:ln w="9525">
                  <a:noFill/>
                  <a:miter lim="800000"/>
                  <a:headEnd/>
                  <a:tailEnd/>
                </a:ln>
              </p:spPr>
              <p:txBody>
                <a:bodyPr wrap="none">
                  <a:spAutoFit/>
                </a:bodyPr>
                <a:lstStyle/>
                <a:p>
                  <a:pPr algn="ctr"/>
                  <a:r>
                    <a:rPr lang="en-US">
                      <a:latin typeface="Segoe Semibold"/>
                    </a:rPr>
                    <a:t>LINQ</a:t>
                  </a:r>
                </a:p>
                <a:p>
                  <a:pPr algn="ctr"/>
                  <a:r>
                    <a:rPr lang="en-US">
                      <a:latin typeface="Segoe Semibold"/>
                    </a:rPr>
                    <a:t>To Datasets</a:t>
                  </a:r>
                </a:p>
              </p:txBody>
            </p:sp>
          </p:grpSp>
          <p:grpSp>
            <p:nvGrpSpPr>
              <p:cNvPr id="13" name="Group 53"/>
              <p:cNvGrpSpPr>
                <a:grpSpLocks/>
              </p:cNvGrpSpPr>
              <p:nvPr/>
            </p:nvGrpSpPr>
            <p:grpSpPr bwMode="auto">
              <a:xfrm>
                <a:off x="2445" y="2045"/>
                <a:ext cx="894" cy="745"/>
                <a:chOff x="638178" y="3496454"/>
                <a:chExt cx="1419223" cy="1343834"/>
              </a:xfrm>
            </p:grpSpPr>
            <p:pic>
              <p:nvPicPr>
                <p:cNvPr id="8224" name="Rectangle 17445"/>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8225" name="TextBox 17446"/>
                <p:cNvSpPr txBox="1">
                  <a:spLocks noChangeArrowheads="1"/>
                </p:cNvSpPr>
                <p:nvPr/>
              </p:nvSpPr>
              <p:spPr bwMode="auto">
                <a:xfrm>
                  <a:off x="868365" y="3851803"/>
                  <a:ext cx="971549" cy="728737"/>
                </a:xfrm>
                <a:prstGeom prst="rect">
                  <a:avLst/>
                </a:prstGeom>
                <a:noFill/>
                <a:ln w="9525">
                  <a:noFill/>
                  <a:miter lim="800000"/>
                  <a:headEnd/>
                  <a:tailEnd/>
                </a:ln>
              </p:spPr>
              <p:txBody>
                <a:bodyPr wrap="none">
                  <a:spAutoFit/>
                </a:bodyPr>
                <a:lstStyle/>
                <a:p>
                  <a:pPr algn="ctr"/>
                  <a:r>
                    <a:rPr lang="en-US">
                      <a:latin typeface="Segoe Semibold"/>
                    </a:rPr>
                    <a:t>LINQ</a:t>
                  </a:r>
                </a:p>
                <a:p>
                  <a:pPr algn="ctr"/>
                  <a:r>
                    <a:rPr lang="en-US">
                      <a:latin typeface="Segoe Semibold"/>
                    </a:rPr>
                    <a:t>To SQL</a:t>
                  </a:r>
                </a:p>
              </p:txBody>
            </p:sp>
          </p:grpSp>
          <p:grpSp>
            <p:nvGrpSpPr>
              <p:cNvPr id="14" name="Group 58"/>
              <p:cNvGrpSpPr>
                <a:grpSpLocks/>
              </p:cNvGrpSpPr>
              <p:nvPr/>
            </p:nvGrpSpPr>
            <p:grpSpPr bwMode="auto">
              <a:xfrm>
                <a:off x="3426" y="2045"/>
                <a:ext cx="894" cy="745"/>
                <a:chOff x="638178" y="3496454"/>
                <a:chExt cx="1419223" cy="1343834"/>
              </a:xfrm>
            </p:grpSpPr>
            <p:pic>
              <p:nvPicPr>
                <p:cNvPr id="8222" name="Rectangle 17443"/>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8223" name="TextBox 17444"/>
                <p:cNvSpPr txBox="1">
                  <a:spLocks noChangeArrowheads="1"/>
                </p:cNvSpPr>
                <p:nvPr/>
              </p:nvSpPr>
              <p:spPr bwMode="auto">
                <a:xfrm>
                  <a:off x="706440" y="3851803"/>
                  <a:ext cx="1263649" cy="728737"/>
                </a:xfrm>
                <a:prstGeom prst="rect">
                  <a:avLst/>
                </a:prstGeom>
                <a:noFill/>
                <a:ln w="9525">
                  <a:noFill/>
                  <a:miter lim="800000"/>
                  <a:headEnd/>
                  <a:tailEnd/>
                </a:ln>
              </p:spPr>
              <p:txBody>
                <a:bodyPr wrap="none">
                  <a:spAutoFit/>
                </a:bodyPr>
                <a:lstStyle/>
                <a:p>
                  <a:pPr algn="ctr"/>
                  <a:r>
                    <a:rPr lang="en-US">
                      <a:latin typeface="Segoe Semibold"/>
                    </a:rPr>
                    <a:t>LINQ</a:t>
                  </a:r>
                </a:p>
                <a:p>
                  <a:pPr algn="ctr"/>
                  <a:r>
                    <a:rPr lang="en-US">
                      <a:latin typeface="Segoe Semibold"/>
                    </a:rPr>
                    <a:t>To Entities</a:t>
                  </a:r>
                </a:p>
              </p:txBody>
            </p:sp>
          </p:grpSp>
          <p:grpSp>
            <p:nvGrpSpPr>
              <p:cNvPr id="15" name="Group 44"/>
              <p:cNvGrpSpPr>
                <a:grpSpLocks/>
              </p:cNvGrpSpPr>
              <p:nvPr/>
            </p:nvGrpSpPr>
            <p:grpSpPr bwMode="auto">
              <a:xfrm>
                <a:off x="2358" y="3041"/>
                <a:ext cx="1050" cy="795"/>
                <a:chOff x="3794673" y="5334000"/>
                <a:chExt cx="1666327" cy="1435168"/>
              </a:xfrm>
            </p:grpSpPr>
            <p:sp>
              <p:nvSpPr>
                <p:cNvPr id="615448" name="TextBox 615447"/>
                <p:cNvSpPr txBox="1">
                  <a:spLocks noChangeArrowheads="1"/>
                </p:cNvSpPr>
                <p:nvPr/>
              </p:nvSpPr>
              <p:spPr bwMode="auto">
                <a:xfrm>
                  <a:off x="3794672" y="6103179"/>
                  <a:ext cx="1666327" cy="665989"/>
                </a:xfrm>
                <a:prstGeom prst="rect">
                  <a:avLst/>
                </a:prstGeom>
                <a:noFill/>
                <a:ln w="12700" cap="flat" cmpd="sng" algn="ctr">
                  <a:noFill/>
                  <a:prstDash val="solid"/>
                  <a:miter lim="800000"/>
                  <a:headEnd type="none" w="med" len="med"/>
                  <a:tailEnd type="none" w="med" len="med"/>
                </a:ln>
                <a:effectLst/>
              </p:spPr>
              <p:txBody>
                <a:bodyPr lIns="182880" tIns="137160" rIns="182880" bIns="137160">
                  <a:spAutoFit/>
                </a:bodyPr>
                <a:lstStyle/>
                <a:p>
                  <a:pPr algn="ctr" fontAlgn="auto">
                    <a:spcBef>
                      <a:spcPts val="0"/>
                    </a:spcBef>
                    <a:spcAft>
                      <a:spcPts val="0"/>
                    </a:spcAft>
                    <a:defRPr/>
                  </a:pPr>
                  <a:r>
                    <a:rPr lang="en-US" sz="2000" b="1" dirty="0">
                      <a:effectLst>
                        <a:outerShdw dist="50800" sx="1000" sy="1000" algn="ctr" rotWithShape="0">
                          <a:srgbClr val="000000"/>
                        </a:outerShdw>
                      </a:effectLst>
                      <a:latin typeface="Segoe"/>
                      <a:cs typeface="+mn-cs"/>
                    </a:rPr>
                    <a:t>Relational</a:t>
                  </a:r>
                  <a:endParaRPr lang="en-US" b="1" dirty="0">
                    <a:effectLst>
                      <a:outerShdw dist="50800" sx="1000" sy="1000" algn="ctr" rotWithShape="0">
                        <a:srgbClr val="000000"/>
                      </a:outerShdw>
                    </a:effectLst>
                    <a:cs typeface="+mn-cs"/>
                  </a:endParaRPr>
                </a:p>
              </p:txBody>
            </p:sp>
            <p:grpSp>
              <p:nvGrpSpPr>
                <p:cNvPr id="16" name="Group 40"/>
                <p:cNvGrpSpPr>
                  <a:grpSpLocks/>
                </p:cNvGrpSpPr>
                <p:nvPr/>
              </p:nvGrpSpPr>
              <p:grpSpPr bwMode="auto">
                <a:xfrm>
                  <a:off x="4019770" y="5334000"/>
                  <a:ext cx="1219200" cy="688414"/>
                  <a:chOff x="4019770" y="5227423"/>
                  <a:chExt cx="1219200" cy="688414"/>
                </a:xfrm>
              </p:grpSpPr>
              <p:sp>
                <p:nvSpPr>
                  <p:cNvPr id="615446" name="Flowchart: Magnetic Disk 615445"/>
                  <p:cNvSpPr>
                    <a:spLocks noChangeArrowheads="1"/>
                  </p:cNvSpPr>
                  <p:nvPr/>
                </p:nvSpPr>
                <p:spPr bwMode="auto">
                  <a:xfrm>
                    <a:off x="4356462" y="5226552"/>
                    <a:ext cx="545920" cy="505168"/>
                  </a:xfrm>
                  <a:prstGeom prst="flowChartMagneticDisk">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algn="ctr" fontAlgn="auto">
                      <a:spcBef>
                        <a:spcPts val="0"/>
                      </a:spcBef>
                      <a:spcAft>
                        <a:spcPts val="0"/>
                      </a:spcAft>
                      <a:defRPr/>
                    </a:pPr>
                    <a:endParaRPr lang="en-US" sz="2000">
                      <a:latin typeface="Segoe"/>
                      <a:cs typeface="+mn-cs"/>
                    </a:endParaRPr>
                  </a:p>
                </p:txBody>
              </p:sp>
              <p:sp>
                <p:nvSpPr>
                  <p:cNvPr id="615447" name="Flowchart: Magnetic Disk 615446"/>
                  <p:cNvSpPr>
                    <a:spLocks noChangeArrowheads="1"/>
                  </p:cNvSpPr>
                  <p:nvPr/>
                </p:nvSpPr>
                <p:spPr bwMode="auto">
                  <a:xfrm>
                    <a:off x="4020023" y="5410077"/>
                    <a:ext cx="545920" cy="505169"/>
                  </a:xfrm>
                  <a:prstGeom prst="flowChartMagneticDisk">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algn="ctr" fontAlgn="auto">
                      <a:spcBef>
                        <a:spcPts val="0"/>
                      </a:spcBef>
                      <a:spcAft>
                        <a:spcPts val="0"/>
                      </a:spcAft>
                      <a:defRPr/>
                    </a:pPr>
                    <a:endParaRPr lang="en-US" sz="2000">
                      <a:latin typeface="Segoe"/>
                      <a:cs typeface="+mn-cs"/>
                    </a:endParaRPr>
                  </a:p>
                </p:txBody>
              </p:sp>
              <p:sp>
                <p:nvSpPr>
                  <p:cNvPr id="615449" name="Flowchart: Magnetic Disk 615448"/>
                  <p:cNvSpPr>
                    <a:spLocks noChangeArrowheads="1"/>
                  </p:cNvSpPr>
                  <p:nvPr/>
                </p:nvSpPr>
                <p:spPr bwMode="auto">
                  <a:xfrm>
                    <a:off x="4692902" y="5410077"/>
                    <a:ext cx="545920" cy="505169"/>
                  </a:xfrm>
                  <a:prstGeom prst="flowChartMagneticDisk">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anchor="ctr"/>
                  <a:lstStyle/>
                  <a:p>
                    <a:pPr algn="ctr" fontAlgn="auto">
                      <a:spcBef>
                        <a:spcPts val="0"/>
                      </a:spcBef>
                      <a:spcAft>
                        <a:spcPts val="0"/>
                      </a:spcAft>
                      <a:defRPr/>
                    </a:pPr>
                    <a:endParaRPr lang="en-US" sz="2000">
                      <a:latin typeface="Segoe"/>
                      <a:cs typeface="+mn-cs"/>
                    </a:endParaRPr>
                  </a:p>
                </p:txBody>
              </p:sp>
            </p:grpSp>
          </p:grpSp>
        </p:grpSp>
        <p:grpSp>
          <p:nvGrpSpPr>
            <p:cNvPr id="17" name="Group 66"/>
            <p:cNvGrpSpPr>
              <a:grpSpLocks/>
            </p:cNvGrpSpPr>
            <p:nvPr/>
          </p:nvGrpSpPr>
          <p:grpSpPr bwMode="auto">
            <a:xfrm>
              <a:off x="6478588" y="1193800"/>
              <a:ext cx="2017712" cy="514350"/>
              <a:chOff x="788654" y="989622"/>
              <a:chExt cx="2018468" cy="612648"/>
            </a:xfrm>
          </p:grpSpPr>
          <p:pic>
            <p:nvPicPr>
              <p:cNvPr id="8210" name="Rectangle 17457"/>
              <p:cNvPicPr>
                <a:picLocks noChangeAspect="1" noChangeArrowheads="1"/>
              </p:cNvPicPr>
              <p:nvPr/>
            </p:nvPicPr>
            <p:blipFill>
              <a:blip r:embed="rId4" cstate="print"/>
              <a:srcRect/>
              <a:stretch>
                <a:fillRect/>
              </a:stretch>
            </p:blipFill>
            <p:spPr bwMode="auto">
              <a:xfrm>
                <a:off x="788654" y="989622"/>
                <a:ext cx="2018468" cy="612648"/>
              </a:xfrm>
              <a:prstGeom prst="rect">
                <a:avLst/>
              </a:prstGeom>
              <a:noFill/>
              <a:ln w="9525">
                <a:noFill/>
                <a:miter lim="800000"/>
                <a:headEnd/>
                <a:tailEnd/>
              </a:ln>
            </p:spPr>
          </p:pic>
          <p:sp>
            <p:nvSpPr>
              <p:cNvPr id="8211" name="TextBox 17458"/>
              <p:cNvSpPr txBox="1">
                <a:spLocks noChangeArrowheads="1"/>
              </p:cNvSpPr>
              <p:nvPr/>
            </p:nvSpPr>
            <p:spPr bwMode="auto">
              <a:xfrm>
                <a:off x="788654" y="1142491"/>
                <a:ext cx="1989882" cy="423741"/>
              </a:xfrm>
              <a:prstGeom prst="rect">
                <a:avLst/>
              </a:prstGeom>
              <a:noFill/>
              <a:ln w="9525">
                <a:noFill/>
                <a:miter lim="800000"/>
                <a:headEnd/>
                <a:tailEnd/>
              </a:ln>
            </p:spPr>
            <p:txBody>
              <a:bodyPr>
                <a:spAutoFit/>
              </a:bodyPr>
              <a:lstStyle/>
              <a:p>
                <a:pPr algn="ctr"/>
                <a:r>
                  <a:rPr lang="en-US">
                    <a:latin typeface="Segoe Semibold"/>
                  </a:rPr>
                  <a:t>Others…</a:t>
                </a:r>
              </a:p>
            </p:txBody>
          </p:sp>
        </p:grpSp>
        <p:grpSp>
          <p:nvGrpSpPr>
            <p:cNvPr id="18" name="Group 49"/>
            <p:cNvGrpSpPr>
              <a:grpSpLocks/>
            </p:cNvGrpSpPr>
            <p:nvPr/>
          </p:nvGrpSpPr>
          <p:grpSpPr bwMode="auto">
            <a:xfrm>
              <a:off x="396875" y="1182688"/>
              <a:ext cx="2330450" cy="515937"/>
              <a:chOff x="788654" y="989622"/>
              <a:chExt cx="2329807" cy="707146"/>
            </a:xfrm>
          </p:grpSpPr>
          <p:pic>
            <p:nvPicPr>
              <p:cNvPr id="8208" name="Rectangle 17455"/>
              <p:cNvPicPr>
                <a:picLocks noChangeAspect="1" noChangeArrowheads="1"/>
              </p:cNvPicPr>
              <p:nvPr/>
            </p:nvPicPr>
            <p:blipFill>
              <a:blip r:embed="rId5" cstate="print"/>
              <a:srcRect/>
              <a:stretch>
                <a:fillRect/>
              </a:stretch>
            </p:blipFill>
            <p:spPr bwMode="auto">
              <a:xfrm>
                <a:off x="788654" y="989622"/>
                <a:ext cx="2329807" cy="707146"/>
              </a:xfrm>
              <a:prstGeom prst="rect">
                <a:avLst/>
              </a:prstGeom>
              <a:noFill/>
              <a:ln w="9525">
                <a:noFill/>
                <a:miter lim="800000"/>
                <a:headEnd/>
                <a:tailEnd/>
              </a:ln>
            </p:spPr>
          </p:pic>
          <p:sp>
            <p:nvSpPr>
              <p:cNvPr id="8209" name="TextBox 17456"/>
              <p:cNvSpPr txBox="1">
                <a:spLocks noChangeArrowheads="1"/>
              </p:cNvSpPr>
              <p:nvPr/>
            </p:nvSpPr>
            <p:spPr bwMode="auto">
              <a:xfrm>
                <a:off x="788654" y="1178888"/>
                <a:ext cx="2329807" cy="480443"/>
              </a:xfrm>
              <a:prstGeom prst="rect">
                <a:avLst/>
              </a:prstGeom>
              <a:noFill/>
              <a:ln w="9525">
                <a:noFill/>
                <a:miter lim="800000"/>
                <a:headEnd/>
                <a:tailEnd/>
              </a:ln>
            </p:spPr>
            <p:txBody>
              <a:bodyPr>
                <a:spAutoFit/>
              </a:bodyPr>
              <a:lstStyle/>
              <a:p>
                <a:pPr algn="ctr"/>
                <a:r>
                  <a:rPr lang="en-US">
                    <a:latin typeface="Segoe Semibold"/>
                  </a:rPr>
                  <a:t>VB</a:t>
                </a:r>
              </a:p>
            </p:txBody>
          </p:sp>
        </p:grpSp>
        <p:grpSp>
          <p:nvGrpSpPr>
            <p:cNvPr id="19" name="Group 47"/>
            <p:cNvGrpSpPr>
              <a:grpSpLocks/>
            </p:cNvGrpSpPr>
            <p:nvPr/>
          </p:nvGrpSpPr>
          <p:grpSpPr bwMode="auto">
            <a:xfrm>
              <a:off x="3309938" y="1193800"/>
              <a:ext cx="2330450" cy="514350"/>
              <a:chOff x="788654" y="989622"/>
              <a:chExt cx="2329808" cy="707146"/>
            </a:xfrm>
          </p:grpSpPr>
          <p:pic>
            <p:nvPicPr>
              <p:cNvPr id="8206" name="Rectangle 17453"/>
              <p:cNvPicPr>
                <a:picLocks noChangeAspect="1" noChangeArrowheads="1"/>
              </p:cNvPicPr>
              <p:nvPr/>
            </p:nvPicPr>
            <p:blipFill>
              <a:blip r:embed="rId5" cstate="print"/>
              <a:srcRect/>
              <a:stretch>
                <a:fillRect/>
              </a:stretch>
            </p:blipFill>
            <p:spPr bwMode="auto">
              <a:xfrm>
                <a:off x="788654" y="989622"/>
                <a:ext cx="2329807" cy="707146"/>
              </a:xfrm>
              <a:prstGeom prst="rect">
                <a:avLst/>
              </a:prstGeom>
              <a:noFill/>
              <a:ln w="9525">
                <a:noFill/>
                <a:miter lim="800000"/>
                <a:headEnd/>
                <a:tailEnd/>
              </a:ln>
            </p:spPr>
          </p:pic>
          <p:sp>
            <p:nvSpPr>
              <p:cNvPr id="8207" name="TextBox 17454"/>
              <p:cNvSpPr txBox="1">
                <a:spLocks noChangeArrowheads="1"/>
              </p:cNvSpPr>
              <p:nvPr/>
            </p:nvSpPr>
            <p:spPr bwMode="auto">
              <a:xfrm>
                <a:off x="839440" y="1174728"/>
                <a:ext cx="2279022" cy="480443"/>
              </a:xfrm>
              <a:prstGeom prst="rect">
                <a:avLst/>
              </a:prstGeom>
              <a:noFill/>
              <a:ln w="9525">
                <a:noFill/>
                <a:miter lim="800000"/>
                <a:headEnd/>
                <a:tailEnd/>
              </a:ln>
            </p:spPr>
            <p:txBody>
              <a:bodyPr>
                <a:spAutoFit/>
              </a:bodyPr>
              <a:lstStyle/>
              <a:p>
                <a:pPr algn="ctr"/>
                <a:r>
                  <a:rPr lang="en-US">
                    <a:latin typeface="Segoe Semibold"/>
                  </a:rPr>
                  <a:t>C#</a:t>
                </a:r>
              </a:p>
            </p:txBody>
          </p:sp>
        </p:grpSp>
        <p:grpSp>
          <p:nvGrpSpPr>
            <p:cNvPr id="20" name="Group 52"/>
            <p:cNvGrpSpPr>
              <a:grpSpLocks/>
            </p:cNvGrpSpPr>
            <p:nvPr/>
          </p:nvGrpSpPr>
          <p:grpSpPr bwMode="auto">
            <a:xfrm>
              <a:off x="319088" y="1790700"/>
              <a:ext cx="8302625" cy="511175"/>
              <a:chOff x="384818" y="1821675"/>
              <a:chExt cx="8301982" cy="609600"/>
            </a:xfrm>
          </p:grpSpPr>
          <p:pic>
            <p:nvPicPr>
              <p:cNvPr id="8204" name="Rectangle 17423"/>
              <p:cNvPicPr>
                <a:picLocks noChangeAspect="1" noChangeArrowheads="1"/>
              </p:cNvPicPr>
              <p:nvPr/>
            </p:nvPicPr>
            <p:blipFill>
              <a:blip r:embed="rId6" cstate="print"/>
              <a:srcRect/>
              <a:stretch>
                <a:fillRect/>
              </a:stretch>
            </p:blipFill>
            <p:spPr bwMode="auto">
              <a:xfrm>
                <a:off x="384818" y="1821675"/>
                <a:ext cx="8301982" cy="609600"/>
              </a:xfrm>
              <a:prstGeom prst="rect">
                <a:avLst/>
              </a:prstGeom>
              <a:noFill/>
              <a:ln w="9525">
                <a:noFill/>
                <a:miter lim="800000"/>
                <a:headEnd/>
                <a:tailEnd/>
              </a:ln>
            </p:spPr>
          </p:pic>
          <p:sp>
            <p:nvSpPr>
              <p:cNvPr id="8205" name="TextBox 17424"/>
              <p:cNvSpPr txBox="1">
                <a:spLocks noChangeArrowheads="1"/>
              </p:cNvSpPr>
              <p:nvPr/>
            </p:nvSpPr>
            <p:spPr bwMode="auto">
              <a:xfrm>
                <a:off x="534031" y="1976780"/>
                <a:ext cx="8027366" cy="416620"/>
              </a:xfrm>
              <a:prstGeom prst="rect">
                <a:avLst/>
              </a:prstGeom>
              <a:noFill/>
              <a:ln w="9525">
                <a:noFill/>
                <a:miter lim="800000"/>
                <a:headEnd/>
                <a:tailEnd/>
              </a:ln>
            </p:spPr>
            <p:txBody>
              <a:bodyPr>
                <a:spAutoFit/>
              </a:bodyPr>
              <a:lstStyle/>
              <a:p>
                <a:pPr algn="ctr"/>
                <a:r>
                  <a:rPr lang="en-US">
                    <a:latin typeface="Segoe Semibold"/>
                  </a:rPr>
                  <a:t>.NET Language-Integrated Query</a:t>
                </a:r>
              </a:p>
            </p:txBody>
          </p:sp>
        </p:grpSp>
      </p:grpSp>
      <p:sp>
        <p:nvSpPr>
          <p:cNvPr id="8203" name="TextBox 56"/>
          <p:cNvSpPr txBox="1">
            <a:spLocks noChangeArrowheads="1"/>
          </p:cNvSpPr>
          <p:nvPr/>
        </p:nvSpPr>
        <p:spPr bwMode="auto">
          <a:xfrm>
            <a:off x="285750" y="6143625"/>
            <a:ext cx="9144000" cy="369888"/>
          </a:xfrm>
          <a:prstGeom prst="rect">
            <a:avLst/>
          </a:prstGeom>
          <a:noFill/>
          <a:ln w="9525">
            <a:noFill/>
            <a:miter lim="800000"/>
            <a:headEnd/>
            <a:tailEnd/>
          </a:ln>
        </p:spPr>
        <p:txBody>
          <a:bodyPr>
            <a:spAutoFit/>
          </a:bodyPr>
          <a:lstStyle/>
          <a:p>
            <a:r>
              <a:rPr lang="en-US">
                <a:latin typeface="Calibri" pitchFamily="34" charset="0"/>
              </a:rPr>
              <a:t>LINQ provides one programming model for all types of data (objects, SQL, XML, DataSets)</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381000" y="230188"/>
            <a:ext cx="8382000" cy="553998"/>
          </a:xfrm>
        </p:spPr>
        <p:txBody>
          <a:bodyPr/>
          <a:lstStyle/>
          <a:p>
            <a:r>
              <a:rPr lang="pl-PL" sz="4000" dirty="0" smtClean="0"/>
              <a:t>LINQ </a:t>
            </a:r>
            <a:r>
              <a:rPr lang="de-DE" sz="4000" dirty="0" smtClean="0"/>
              <a:t> </a:t>
            </a:r>
            <a:r>
              <a:rPr lang="de-DE" sz="4000" dirty="0" err="1" smtClean="0"/>
              <a:t>example</a:t>
            </a:r>
            <a:endParaRPr lang="de-DE" sz="4000" dirty="0" smtClean="0"/>
          </a:p>
        </p:txBody>
      </p:sp>
      <p:sp>
        <p:nvSpPr>
          <p:cNvPr id="4" name="Textfeld 3"/>
          <p:cNvSpPr txBox="1"/>
          <p:nvPr/>
        </p:nvSpPr>
        <p:spPr>
          <a:xfrm>
            <a:off x="838200" y="1524000"/>
            <a:ext cx="7597510" cy="4231223"/>
          </a:xfrm>
          <a:prstGeom prst="rect">
            <a:avLst/>
          </a:prstGeom>
          <a:solidFill>
            <a:schemeClr val="tx1"/>
          </a:solidFill>
          <a:ln>
            <a:solidFill>
              <a:schemeClr val="tx1"/>
            </a:solidFill>
          </a:ln>
        </p:spPr>
        <p:txBody>
          <a:bodyPr wrap="square">
            <a:spAutoFit/>
          </a:bodyPr>
          <a:lstStyle/>
          <a:p>
            <a:pPr algn="l">
              <a:lnSpc>
                <a:spcPct val="80000"/>
              </a:lnSpc>
              <a:buFont typeface="Wingdings" pitchFamily="2" charset="2"/>
              <a:buNone/>
              <a:defRPr/>
            </a:pPr>
            <a:r>
              <a:rPr lang="en-US" sz="1400" dirty="0">
                <a:solidFill>
                  <a:schemeClr val="bg1"/>
                </a:solidFill>
                <a:latin typeface="Lucida Console" pitchFamily="49" charset="0"/>
                <a:cs typeface="+mn-cs"/>
              </a:rPr>
              <a:t>using System;</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en-US" sz="1400" dirty="0">
                <a:solidFill>
                  <a:schemeClr val="bg1"/>
                </a:solidFill>
                <a:latin typeface="Lucida Console" pitchFamily="49" charset="0"/>
                <a:cs typeface="+mn-cs"/>
              </a:rPr>
              <a:t>using </a:t>
            </a:r>
            <a:r>
              <a:rPr lang="en-US" sz="1400" dirty="0" err="1">
                <a:solidFill>
                  <a:schemeClr val="bg1"/>
                </a:solidFill>
                <a:latin typeface="Lucida Console" pitchFamily="49" charset="0"/>
                <a:cs typeface="+mn-cs"/>
              </a:rPr>
              <a:t>System.Query</a:t>
            </a:r>
            <a:r>
              <a:rPr lang="en-US" sz="1400" dirty="0">
                <a:solidFill>
                  <a:schemeClr val="bg1"/>
                </a:solidFill>
                <a:latin typeface="Lucida Console" pitchFamily="49" charset="0"/>
                <a:cs typeface="+mn-cs"/>
              </a:rPr>
              <a:t>;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en-US" sz="1400" dirty="0">
                <a:solidFill>
                  <a:schemeClr val="bg1"/>
                </a:solidFill>
                <a:latin typeface="Lucida Console" pitchFamily="49" charset="0"/>
                <a:cs typeface="+mn-cs"/>
              </a:rPr>
              <a:t>using </a:t>
            </a:r>
            <a:r>
              <a:rPr lang="en-US" sz="1400" dirty="0" err="1">
                <a:solidFill>
                  <a:schemeClr val="bg1"/>
                </a:solidFill>
                <a:latin typeface="Lucida Console" pitchFamily="49" charset="0"/>
                <a:cs typeface="+mn-cs"/>
              </a:rPr>
              <a:t>System.Collections.Generic</a:t>
            </a:r>
            <a:r>
              <a:rPr lang="en-US" sz="1400" dirty="0">
                <a:solidFill>
                  <a:schemeClr val="bg1"/>
                </a:solidFill>
                <a:latin typeface="Lucida Console" pitchFamily="49" charset="0"/>
                <a:cs typeface="+mn-cs"/>
              </a:rPr>
              <a:t>;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en-US" sz="1400" dirty="0">
                <a:solidFill>
                  <a:schemeClr val="bg1"/>
                </a:solidFill>
                <a:latin typeface="Lucida Console" pitchFamily="49" charset="0"/>
                <a:cs typeface="+mn-cs"/>
              </a:rPr>
              <a:t>class app</a:t>
            </a:r>
          </a:p>
          <a:p>
            <a:pPr algn="l">
              <a:lnSpc>
                <a:spcPct val="80000"/>
              </a:lnSpc>
              <a:buFont typeface="Wingdings" pitchFamily="2" charset="2"/>
              <a:buNone/>
              <a:defRPr/>
            </a:pPr>
            <a:r>
              <a:rPr lang="en-US" sz="1400" dirty="0">
                <a:solidFill>
                  <a:schemeClr val="bg1"/>
                </a:solidFill>
                <a:latin typeface="Lucida Console" pitchFamily="49" charset="0"/>
                <a:cs typeface="+mn-cs"/>
              </a:rPr>
              <a:t>{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a:solidFill>
                  <a:schemeClr val="bg1"/>
                </a:solidFill>
                <a:latin typeface="Lucida Console" pitchFamily="49" charset="0"/>
                <a:cs typeface="+mn-cs"/>
              </a:rPr>
              <a:t>static void Main() </a:t>
            </a:r>
          </a:p>
          <a:p>
            <a:pPr algn="l">
              <a:lnSpc>
                <a:spcPct val="80000"/>
              </a:lnSpc>
              <a:buFont typeface="Wingdings" pitchFamily="2" charset="2"/>
              <a:buNone/>
              <a:defRPr/>
            </a:pPr>
            <a:r>
              <a:rPr lang="en-US" sz="1400" dirty="0">
                <a:solidFill>
                  <a:schemeClr val="bg1"/>
                </a:solidFill>
                <a:latin typeface="Lucida Console" pitchFamily="49" charset="0"/>
                <a:cs typeface="+mn-cs"/>
              </a:rPr>
              <a:t>	{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a:solidFill>
                  <a:schemeClr val="bg1"/>
                </a:solidFill>
                <a:latin typeface="Lucida Console" pitchFamily="49" charset="0"/>
                <a:cs typeface="+mn-cs"/>
              </a:rPr>
              <a:t>string[] names = { "Burke", "Connor", </a:t>
            </a:r>
          </a:p>
          <a:p>
            <a:pPr algn="l">
              <a:lnSpc>
                <a:spcPct val="80000"/>
              </a:lnSpc>
              <a:buFont typeface="Wingdings" pitchFamily="2" charset="2"/>
              <a:buNone/>
              <a:defRPr/>
            </a:pPr>
            <a:r>
              <a:rPr lang="en-US" sz="1400" dirty="0">
                <a:solidFill>
                  <a:schemeClr val="bg1"/>
                </a:solidFill>
                <a:latin typeface="Lucida Console" pitchFamily="49" charset="0"/>
                <a:cs typeface="+mn-cs"/>
              </a:rPr>
              <a:t>				"Frank", </a:t>
            </a:r>
            <a:r>
              <a:rPr lang="en-US" sz="1400" dirty="0" smtClean="0">
                <a:solidFill>
                  <a:schemeClr val="bg1"/>
                </a:solidFill>
                <a:latin typeface="Lucida Console" pitchFamily="49" charset="0"/>
                <a:cs typeface="+mn-cs"/>
              </a:rPr>
              <a:t>"</a:t>
            </a:r>
            <a:r>
              <a:rPr lang="en-US" sz="1400" dirty="0">
                <a:solidFill>
                  <a:schemeClr val="bg1"/>
                </a:solidFill>
                <a:latin typeface="Lucida Console" pitchFamily="49" charset="0"/>
                <a:cs typeface="+mn-cs"/>
              </a:rPr>
              <a:t>Everett", 						</a:t>
            </a:r>
            <a:r>
              <a:rPr lang="en-US" sz="1400" dirty="0" smtClean="0">
                <a:solidFill>
                  <a:schemeClr val="bg1"/>
                </a:solidFill>
                <a:latin typeface="Lucida Console" pitchFamily="49" charset="0"/>
                <a:cs typeface="+mn-cs"/>
              </a:rPr>
              <a:t>"</a:t>
            </a:r>
            <a:r>
              <a:rPr lang="en-US" sz="1400" dirty="0">
                <a:solidFill>
                  <a:schemeClr val="bg1"/>
                </a:solidFill>
                <a:latin typeface="Lucida Console" pitchFamily="49" charset="0"/>
                <a:cs typeface="+mn-cs"/>
              </a:rPr>
              <a:t>Albert", "George", </a:t>
            </a:r>
          </a:p>
          <a:p>
            <a:pPr algn="l">
              <a:lnSpc>
                <a:spcPct val="80000"/>
              </a:lnSpc>
              <a:buFont typeface="Wingdings" pitchFamily="2" charset="2"/>
              <a:buNone/>
              <a:defRPr/>
            </a:pPr>
            <a:r>
              <a:rPr lang="en-US" sz="1400" dirty="0">
                <a:solidFill>
                  <a:schemeClr val="bg1"/>
                </a:solidFill>
                <a:latin typeface="Lucida Console" pitchFamily="49" charset="0"/>
                <a:cs typeface="+mn-cs"/>
              </a:rPr>
              <a:t>				"Harris", "David"};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err="1">
                <a:solidFill>
                  <a:schemeClr val="bg1"/>
                </a:solidFill>
                <a:latin typeface="Lucida Console" pitchFamily="49" charset="0"/>
                <a:cs typeface="+mn-cs"/>
              </a:rPr>
              <a:t>IEnumerable</a:t>
            </a:r>
            <a:r>
              <a:rPr lang="en-US" sz="1400" dirty="0">
                <a:solidFill>
                  <a:schemeClr val="bg1"/>
                </a:solidFill>
                <a:latin typeface="Lucida Console" pitchFamily="49" charset="0"/>
                <a:cs typeface="+mn-cs"/>
              </a:rPr>
              <a:t>&lt;string&gt; </a:t>
            </a:r>
            <a:r>
              <a:rPr lang="en-US" sz="1400" dirty="0" err="1">
                <a:solidFill>
                  <a:schemeClr val="bg1"/>
                </a:solidFill>
                <a:latin typeface="Lucida Console" pitchFamily="49" charset="0"/>
                <a:cs typeface="+mn-cs"/>
              </a:rPr>
              <a:t>expr</a:t>
            </a:r>
            <a:r>
              <a:rPr lang="en-US" sz="1400" dirty="0">
                <a:solidFill>
                  <a:schemeClr val="bg1"/>
                </a:solidFill>
                <a:latin typeface="Lucida Console" pitchFamily="49" charset="0"/>
                <a:cs typeface="+mn-cs"/>
              </a:rPr>
              <a:t> = from s in names </a:t>
            </a:r>
          </a:p>
          <a:p>
            <a:pPr algn="l">
              <a:lnSpc>
                <a:spcPct val="80000"/>
              </a:lnSpc>
              <a:buFont typeface="Wingdings" pitchFamily="2" charset="2"/>
              <a:buNone/>
              <a:defRPr/>
            </a:pPr>
            <a:r>
              <a:rPr lang="en-US" sz="1400" dirty="0">
                <a:solidFill>
                  <a:schemeClr val="bg1"/>
                </a:solidFill>
                <a:latin typeface="Lucida Console" pitchFamily="49" charset="0"/>
                <a:cs typeface="+mn-cs"/>
              </a:rPr>
              <a:t>					where </a:t>
            </a:r>
            <a:r>
              <a:rPr lang="en-US" sz="1400" dirty="0" err="1">
                <a:solidFill>
                  <a:schemeClr val="bg1"/>
                </a:solidFill>
                <a:latin typeface="Lucida Console" pitchFamily="49" charset="0"/>
                <a:cs typeface="+mn-cs"/>
              </a:rPr>
              <a:t>s.Length</a:t>
            </a:r>
            <a:r>
              <a:rPr lang="en-US" sz="1400" dirty="0">
                <a:solidFill>
                  <a:schemeClr val="bg1"/>
                </a:solidFill>
                <a:latin typeface="Lucida Console" pitchFamily="49" charset="0"/>
                <a:cs typeface="+mn-cs"/>
              </a:rPr>
              <a:t> == 5</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err="1">
                <a:solidFill>
                  <a:schemeClr val="bg1"/>
                </a:solidFill>
                <a:latin typeface="Lucida Console" pitchFamily="49" charset="0"/>
                <a:cs typeface="+mn-cs"/>
              </a:rPr>
              <a:t>orderby</a:t>
            </a:r>
            <a:r>
              <a:rPr lang="en-US" sz="1400" dirty="0">
                <a:solidFill>
                  <a:schemeClr val="bg1"/>
                </a:solidFill>
                <a:latin typeface="Lucida Console" pitchFamily="49" charset="0"/>
                <a:cs typeface="+mn-cs"/>
              </a:rPr>
              <a:t> s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a:solidFill>
                  <a:schemeClr val="bg1"/>
                </a:solidFill>
                <a:latin typeface="Lucida Console" pitchFamily="49" charset="0"/>
                <a:cs typeface="+mn-cs"/>
              </a:rPr>
              <a:t>select </a:t>
            </a:r>
            <a:r>
              <a:rPr lang="en-US" sz="1400" dirty="0" err="1">
                <a:solidFill>
                  <a:schemeClr val="bg1"/>
                </a:solidFill>
                <a:latin typeface="Lucida Console" pitchFamily="49" charset="0"/>
                <a:cs typeface="+mn-cs"/>
              </a:rPr>
              <a:t>s.ToUpper</a:t>
            </a:r>
            <a:r>
              <a:rPr lang="en-US" sz="1400" dirty="0">
                <a:solidFill>
                  <a:schemeClr val="bg1"/>
                </a:solidFill>
                <a:latin typeface="Lucida Console" pitchFamily="49" charset="0"/>
                <a:cs typeface="+mn-cs"/>
              </a:rPr>
              <a:t>(); </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err="1">
                <a:solidFill>
                  <a:schemeClr val="bg1"/>
                </a:solidFill>
                <a:latin typeface="Lucida Console" pitchFamily="49" charset="0"/>
                <a:cs typeface="+mn-cs"/>
              </a:rPr>
              <a:t>foreach</a:t>
            </a:r>
            <a:r>
              <a:rPr lang="en-US" sz="1400" dirty="0">
                <a:solidFill>
                  <a:schemeClr val="bg1"/>
                </a:solidFill>
                <a:latin typeface="Lucida Console" pitchFamily="49" charset="0"/>
                <a:cs typeface="+mn-cs"/>
              </a:rPr>
              <a:t> (string item in </a:t>
            </a:r>
            <a:r>
              <a:rPr lang="en-US" sz="1400" dirty="0" err="1">
                <a:solidFill>
                  <a:schemeClr val="bg1"/>
                </a:solidFill>
                <a:latin typeface="Lucida Console" pitchFamily="49" charset="0"/>
                <a:cs typeface="+mn-cs"/>
              </a:rPr>
              <a:t>expr</a:t>
            </a:r>
            <a:r>
              <a:rPr lang="en-US" sz="1400" dirty="0">
                <a:solidFill>
                  <a:schemeClr val="bg1"/>
                </a:solidFill>
                <a:latin typeface="Lucida Console" pitchFamily="49" charset="0"/>
                <a:cs typeface="+mn-cs"/>
              </a:rPr>
              <a:t>)</a:t>
            </a:r>
          </a:p>
          <a:p>
            <a:pPr lvl="4" algn="l">
              <a:lnSpc>
                <a:spcPct val="80000"/>
              </a:lnSpc>
              <a:buFont typeface="Wingdings" pitchFamily="2" charset="2"/>
              <a:buNone/>
              <a:defRPr/>
            </a:pPr>
            <a:r>
              <a:rPr lang="en-US" sz="1400" dirty="0">
                <a:solidFill>
                  <a:schemeClr val="bg1"/>
                </a:solidFill>
                <a:latin typeface="Lucida Console" pitchFamily="49" charset="0"/>
                <a:cs typeface="+mn-cs"/>
              </a:rPr>
              <a:t>{</a:t>
            </a:r>
          </a:p>
          <a:p>
            <a:pPr lvl="5">
              <a:lnSpc>
                <a:spcPct val="80000"/>
              </a:lnSpc>
              <a:buFont typeface="Wingdings" pitchFamily="2" charset="2"/>
              <a:buNone/>
              <a:defRPr/>
            </a:pPr>
            <a:r>
              <a:rPr lang="en-US" sz="1400" dirty="0">
                <a:solidFill>
                  <a:schemeClr val="bg1"/>
                </a:solidFill>
                <a:latin typeface="Lucida Console" pitchFamily="49" charset="0"/>
                <a:cs typeface="+mn-cs"/>
              </a:rPr>
              <a:t>  </a:t>
            </a:r>
            <a:r>
              <a:rPr lang="en-US" sz="1400" dirty="0" err="1">
                <a:solidFill>
                  <a:schemeClr val="bg1"/>
                </a:solidFill>
                <a:latin typeface="Lucida Console" pitchFamily="49" charset="0"/>
                <a:cs typeface="+mn-cs"/>
              </a:rPr>
              <a:t>Console.WriteLine</a:t>
            </a:r>
            <a:r>
              <a:rPr lang="en-US" sz="1400" dirty="0">
                <a:solidFill>
                  <a:schemeClr val="bg1"/>
                </a:solidFill>
                <a:latin typeface="Lucida Console" pitchFamily="49" charset="0"/>
                <a:cs typeface="+mn-cs"/>
              </a:rPr>
              <a:t>(item); </a:t>
            </a:r>
          </a:p>
          <a:p>
            <a:pPr lvl="4" algn="l">
              <a:lnSpc>
                <a:spcPct val="80000"/>
              </a:lnSpc>
              <a:buFont typeface="Wingdings" pitchFamily="2" charset="2"/>
              <a:buNone/>
              <a:defRPr/>
            </a:pPr>
            <a:r>
              <a:rPr lang="en-US" sz="1400" dirty="0">
                <a:solidFill>
                  <a:schemeClr val="bg1"/>
                </a:solidFill>
                <a:latin typeface="Lucida Console" pitchFamily="49" charset="0"/>
                <a:cs typeface="+mn-cs"/>
              </a:rPr>
              <a:t>}</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pl-PL" sz="1400" dirty="0">
                <a:solidFill>
                  <a:schemeClr val="bg1"/>
                </a:solidFill>
                <a:latin typeface="Lucida Console" pitchFamily="49" charset="0"/>
                <a:cs typeface="+mn-cs"/>
              </a:rPr>
              <a:t>	</a:t>
            </a:r>
            <a:r>
              <a:rPr lang="en-US" sz="1400" dirty="0">
                <a:solidFill>
                  <a:schemeClr val="bg1"/>
                </a:solidFill>
                <a:latin typeface="Lucida Console" pitchFamily="49" charset="0"/>
                <a:cs typeface="+mn-cs"/>
              </a:rPr>
              <a:t>}</a:t>
            </a:r>
            <a:endParaRPr lang="pl-PL" sz="1400" dirty="0">
              <a:solidFill>
                <a:schemeClr val="bg1"/>
              </a:solidFill>
              <a:latin typeface="Lucida Console" pitchFamily="49" charset="0"/>
              <a:cs typeface="+mn-cs"/>
            </a:endParaRPr>
          </a:p>
          <a:p>
            <a:pPr algn="l">
              <a:lnSpc>
                <a:spcPct val="80000"/>
              </a:lnSpc>
              <a:buFont typeface="Wingdings" pitchFamily="2" charset="2"/>
              <a:buNone/>
              <a:defRPr/>
            </a:pPr>
            <a:r>
              <a:rPr lang="en-US" sz="1400" dirty="0">
                <a:solidFill>
                  <a:schemeClr val="bg1"/>
                </a:solidFill>
                <a:latin typeface="Lucida Console" pitchFamily="49" charset="0"/>
                <a:cs typeface="+mn-cs"/>
              </a:rPr>
              <a:t>}</a:t>
            </a:r>
            <a:endParaRPr lang="de-DE" sz="1400" dirty="0">
              <a:solidFill>
                <a:schemeClr val="bg1"/>
              </a:solidFill>
              <a:latin typeface="Lucida Console" pitchFamily="49" charset="0"/>
              <a:cs typeface="+mn-cs"/>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514600"/>
            <a:ext cx="9144000" cy="1877437"/>
          </a:xfrm>
          <a:prstGeom prst="rect">
            <a:avLst/>
          </a:prstGeom>
        </p:spPr>
        <p:txBody>
          <a:bodyPr wrap="square">
            <a:spAutoFit/>
          </a:bodyPr>
          <a:lstStyle/>
          <a:p>
            <a:pPr lvl="1" algn="ctr"/>
            <a:r>
              <a:rPr lang="de-DE" sz="4000" dirty="0" smtClean="0"/>
              <a:t>Parallel </a:t>
            </a:r>
            <a:r>
              <a:rPr lang="de-DE" sz="4000" dirty="0" err="1" smtClean="0"/>
              <a:t>programming</a:t>
            </a:r>
            <a:r>
              <a:rPr lang="de-DE" sz="4000" dirty="0" smtClean="0"/>
              <a:t> </a:t>
            </a:r>
            <a:r>
              <a:rPr lang="de-DE" sz="4000" dirty="0" err="1" smtClean="0"/>
              <a:t>and</a:t>
            </a:r>
            <a:r>
              <a:rPr lang="de-DE" sz="4000" dirty="0" smtClean="0"/>
              <a:t> </a:t>
            </a:r>
            <a:r>
              <a:rPr lang="de-DE" sz="4000" dirty="0" err="1" smtClean="0"/>
              <a:t>multicore</a:t>
            </a:r>
            <a:r>
              <a:rPr lang="de-DE" sz="4000" dirty="0" smtClean="0"/>
              <a:t> CPUs</a:t>
            </a:r>
          </a:p>
          <a:p>
            <a:pPr lvl="1"/>
            <a:r>
              <a:rPr lang="de-DE" sz="3600" b="0" i="1" dirty="0" smtClean="0"/>
              <a:t>(Task Parallel Library)</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230188"/>
            <a:ext cx="9144000" cy="664797"/>
          </a:xfrm>
        </p:spPr>
        <p:txBody>
          <a:bodyPr/>
          <a:lstStyle/>
          <a:p>
            <a:pPr algn="ctr"/>
            <a:r>
              <a:rPr smtClean="0"/>
              <a:t>Intel CPU  clock speed</a:t>
            </a:r>
            <a:endParaRPr/>
          </a:p>
        </p:txBody>
      </p:sp>
      <p:pic>
        <p:nvPicPr>
          <p:cNvPr id="1026" name="Picture 2"/>
          <p:cNvPicPr>
            <a:picLocks noChangeAspect="1" noChangeArrowheads="1"/>
          </p:cNvPicPr>
          <p:nvPr/>
        </p:nvPicPr>
        <p:blipFill>
          <a:blip r:embed="rId2" cstate="print"/>
          <a:srcRect/>
          <a:stretch>
            <a:fillRect/>
          </a:stretch>
        </p:blipFill>
        <p:spPr bwMode="auto">
          <a:xfrm>
            <a:off x="214282" y="1428736"/>
            <a:ext cx="4459613" cy="4991637"/>
          </a:xfrm>
          <a:prstGeom prst="rect">
            <a:avLst/>
          </a:prstGeom>
          <a:noFill/>
          <a:ln w="9525">
            <a:noFill/>
            <a:miter lim="800000"/>
            <a:headEnd/>
            <a:tailEnd/>
          </a:ln>
          <a:effectLst/>
        </p:spPr>
      </p:pic>
      <p:sp>
        <p:nvSpPr>
          <p:cNvPr id="6" name="Textfeld 5"/>
          <p:cNvSpPr txBox="1"/>
          <p:nvPr/>
        </p:nvSpPr>
        <p:spPr>
          <a:xfrm>
            <a:off x="214282" y="6426054"/>
            <a:ext cx="4314707" cy="276999"/>
          </a:xfrm>
          <a:prstGeom prst="rect">
            <a:avLst/>
          </a:prstGeom>
          <a:solidFill>
            <a:schemeClr val="accent6">
              <a:lumMod val="75000"/>
            </a:schemeClr>
          </a:solidFill>
        </p:spPr>
        <p:txBody>
          <a:bodyPr wrap="none" rtlCol="0">
            <a:spAutoFit/>
          </a:bodyPr>
          <a:lstStyle/>
          <a:p>
            <a:r>
              <a:rPr lang="de-DE" sz="1200" b="0" dirty="0" smtClean="0">
                <a:solidFill>
                  <a:schemeClr val="bg1"/>
                </a:solidFill>
              </a:rPr>
              <a:t>Quelle: </a:t>
            </a:r>
            <a:r>
              <a:rPr lang="de-DE" sz="1200" b="0" dirty="0" smtClean="0">
                <a:solidFill>
                  <a:schemeClr val="bg1"/>
                </a:solidFill>
                <a:hlinkClick r:id="rId3"/>
              </a:rPr>
              <a:t>http://www.gotw.ca/publications/concurrency-ddj.htm</a:t>
            </a:r>
            <a:r>
              <a:rPr lang="de-DE" sz="1200" b="0" dirty="0" smtClean="0">
                <a:solidFill>
                  <a:schemeClr val="bg1"/>
                </a:solidFill>
              </a:rPr>
              <a:t> </a:t>
            </a:r>
            <a:endParaRPr lang="de-DE" sz="1200" b="0" dirty="0">
              <a:solidFill>
                <a:schemeClr val="bg1"/>
              </a:solidFill>
            </a:endParaRPr>
          </a:p>
        </p:txBody>
      </p:sp>
      <p:sp>
        <p:nvSpPr>
          <p:cNvPr id="8" name="Rechteckige Legende 7"/>
          <p:cNvSpPr/>
          <p:nvPr/>
        </p:nvSpPr>
        <p:spPr bwMode="auto">
          <a:xfrm>
            <a:off x="5072066" y="2000240"/>
            <a:ext cx="3000396" cy="461665"/>
          </a:xfrm>
          <a:prstGeom prst="wedgeRectCallout">
            <a:avLst>
              <a:gd name="adj1" fmla="val -89282"/>
              <a:gd name="adj2" fmla="val 197299"/>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en-US" sz="1200" dirty="0" smtClean="0"/>
              <a:t>Only very slow linear increase CPU clock speed since 2003</a:t>
            </a:r>
            <a:endParaRPr kumimoji="0" lang="en-US" sz="1200" b="1" i="0" u="none" strike="noStrike" cap="none" normalizeH="0" baseline="0" dirty="0" smtClean="0">
              <a:ln>
                <a:noFill/>
              </a:ln>
              <a:solidFill>
                <a:schemeClr val="tx1"/>
              </a:solidFill>
              <a:effectLst/>
              <a:latin typeface="Arial" charset="0"/>
            </a:endParaRPr>
          </a:p>
        </p:txBody>
      </p:sp>
      <p:sp>
        <p:nvSpPr>
          <p:cNvPr id="9" name="Textfeld 8"/>
          <p:cNvSpPr txBox="1"/>
          <p:nvPr/>
        </p:nvSpPr>
        <p:spPr>
          <a:xfrm>
            <a:off x="4929190" y="3429000"/>
            <a:ext cx="3929090" cy="1354217"/>
          </a:xfrm>
          <a:prstGeom prst="rect">
            <a:avLst/>
          </a:prstGeom>
          <a:solidFill>
            <a:schemeClr val="accent6">
              <a:lumMod val="75000"/>
            </a:schemeClr>
          </a:solidFill>
        </p:spPr>
        <p:txBody>
          <a:bodyPr wrap="square" rtlCol="0">
            <a:spAutoFit/>
          </a:bodyPr>
          <a:lstStyle/>
          <a:p>
            <a:r>
              <a:rPr lang="en-US" b="0" dirty="0" smtClean="0">
                <a:solidFill>
                  <a:schemeClr val="bg1"/>
                </a:solidFill>
              </a:rPr>
              <a:t>The Free Lunch Is Over </a:t>
            </a:r>
            <a:br>
              <a:rPr lang="en-US" b="0" dirty="0" smtClean="0">
                <a:solidFill>
                  <a:schemeClr val="bg1"/>
                </a:solidFill>
              </a:rPr>
            </a:br>
            <a:r>
              <a:rPr lang="en-US" b="0" dirty="0" smtClean="0">
                <a:solidFill>
                  <a:schemeClr val="bg1"/>
                </a:solidFill>
              </a:rPr>
              <a:t>A Fundamental Turn Toward Concurrency in Software</a:t>
            </a:r>
          </a:p>
          <a:p>
            <a:r>
              <a:rPr lang="en-US" b="0" dirty="0" smtClean="0">
                <a:solidFill>
                  <a:schemeClr val="bg1"/>
                </a:solidFill>
              </a:rPr>
              <a:t>By Herb Sutter</a:t>
            </a:r>
          </a:p>
          <a:p>
            <a:r>
              <a:rPr lang="en-US" sz="1200" b="0" dirty="0" smtClean="0">
                <a:solidFill>
                  <a:schemeClr val="bg1"/>
                </a:solidFill>
                <a:hlinkClick r:id="rId3"/>
              </a:rPr>
              <a:t>http://www.gotw.ca/publications/concurrency-ddj.htm</a:t>
            </a:r>
            <a:r>
              <a:rPr lang="en-US" sz="1200" b="0" dirty="0" smtClean="0">
                <a:solidFill>
                  <a:schemeClr val="bg1"/>
                </a:solidFill>
              </a:rPr>
              <a:t> </a:t>
            </a:r>
          </a:p>
          <a:p>
            <a:endParaRPr lang="de-DE" b="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1218795"/>
          </a:xfrm>
        </p:spPr>
        <p:txBody>
          <a:bodyPr/>
          <a:lstStyle/>
          <a:p>
            <a:pPr algn="ctr"/>
            <a:r>
              <a:rPr lang="en-US" sz="4400" dirty="0"/>
              <a:t>The Free Lunch is </a:t>
            </a:r>
            <a:r>
              <a:rPr lang="en-US" sz="4400" dirty="0" smtClean="0"/>
              <a:t>Over</a:t>
            </a:r>
            <a:br>
              <a:rPr lang="en-US" sz="4400" dirty="0" smtClean="0"/>
            </a:br>
            <a:r>
              <a:rPr lang="en-US" sz="4400" dirty="0" smtClean="0"/>
              <a:t>(</a:t>
            </a:r>
            <a:r>
              <a:rPr sz="4400" smtClean="0"/>
              <a:t>Multicore CPUs)</a:t>
            </a:r>
            <a:endParaRPr lang="en-US" sz="4400" dirty="0"/>
          </a:p>
        </p:txBody>
      </p:sp>
      <p:sp>
        <p:nvSpPr>
          <p:cNvPr id="25603" name="Rectangle 3"/>
          <p:cNvSpPr>
            <a:spLocks noGrp="1" noChangeArrowheads="1"/>
          </p:cNvSpPr>
          <p:nvPr>
            <p:ph type="body" idx="1"/>
          </p:nvPr>
        </p:nvSpPr>
        <p:spPr>
          <a:xfrm>
            <a:off x="457200" y="1752600"/>
            <a:ext cx="8229600" cy="3447098"/>
          </a:xfrm>
        </p:spPr>
        <p:txBody>
          <a:bodyPr/>
          <a:lstStyle/>
          <a:p>
            <a:pPr>
              <a:lnSpc>
                <a:spcPct val="90000"/>
              </a:lnSpc>
            </a:pPr>
            <a:r>
              <a:rPr lang="en-US" sz="2800" dirty="0"/>
              <a:t>Slow apps will no longer get magically faster next year</a:t>
            </a:r>
          </a:p>
          <a:p>
            <a:pPr>
              <a:lnSpc>
                <a:spcPct val="90000"/>
              </a:lnSpc>
            </a:pPr>
            <a:r>
              <a:rPr lang="en-US" sz="2800" dirty="0"/>
              <a:t>Ordinary desktop and laptop machines will be multi core</a:t>
            </a:r>
          </a:p>
          <a:p>
            <a:pPr>
              <a:lnSpc>
                <a:spcPct val="90000"/>
              </a:lnSpc>
            </a:pPr>
            <a:r>
              <a:rPr lang="en-US" sz="2800" dirty="0"/>
              <a:t>Single threaded apps will just be too slow</a:t>
            </a:r>
          </a:p>
          <a:p>
            <a:pPr>
              <a:lnSpc>
                <a:spcPct val="90000"/>
              </a:lnSpc>
            </a:pPr>
            <a:r>
              <a:rPr lang="en-US" sz="2800" dirty="0"/>
              <a:t>You have to be able to write threaded apps</a:t>
            </a:r>
          </a:p>
          <a:p>
            <a:pPr>
              <a:lnSpc>
                <a:spcPct val="90000"/>
              </a:lnSpc>
            </a:pPr>
            <a:r>
              <a:rPr lang="en-US" sz="2800" dirty="0"/>
              <a:t>But hand locking and hand protecting shared memory is just too hard</a:t>
            </a:r>
          </a:p>
        </p:txBody>
      </p:sp>
      <p:pic>
        <p:nvPicPr>
          <p:cNvPr id="4" name="Picture 2"/>
          <p:cNvPicPr>
            <a:picLocks noChangeAspect="1" noChangeArrowheads="1"/>
          </p:cNvPicPr>
          <p:nvPr/>
        </p:nvPicPr>
        <p:blipFill>
          <a:blip r:embed="rId2" cstate="print"/>
          <a:srcRect/>
          <a:stretch>
            <a:fillRect/>
          </a:stretch>
        </p:blipFill>
        <p:spPr bwMode="auto">
          <a:xfrm>
            <a:off x="7391400" y="228600"/>
            <a:ext cx="1428760" cy="124778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2852"/>
            <a:ext cx="9144000" cy="886397"/>
          </a:xfrm>
        </p:spPr>
        <p:txBody>
          <a:bodyPr/>
          <a:lstStyle/>
          <a:p>
            <a:pPr algn="ctr"/>
            <a:r>
              <a:rPr sz="3200" smtClean="0"/>
              <a:t>Task Parallel Library</a:t>
            </a:r>
            <a:br>
              <a:rPr sz="3200" smtClean="0"/>
            </a:br>
            <a:r>
              <a:rPr sz="3200" smtClean="0"/>
              <a:t>Simplifying Multi Threaded Programming</a:t>
            </a:r>
            <a:endParaRPr sz="3200"/>
          </a:p>
        </p:txBody>
      </p:sp>
      <p:sp>
        <p:nvSpPr>
          <p:cNvPr id="3" name="Inhaltsplatzhalter 2"/>
          <p:cNvSpPr>
            <a:spLocks noGrp="1"/>
          </p:cNvSpPr>
          <p:nvPr>
            <p:ph idx="1"/>
          </p:nvPr>
        </p:nvSpPr>
        <p:spPr>
          <a:xfrm>
            <a:off x="136134" y="1524000"/>
            <a:ext cx="8915400" cy="3890296"/>
          </a:xfrm>
        </p:spPr>
        <p:txBody>
          <a:bodyPr/>
          <a:lstStyle/>
          <a:p>
            <a:r>
              <a:rPr lang="en-US" sz="2400" b="1" dirty="0" smtClean="0"/>
              <a:t>Task Parallel Library (TPL) design goals:</a:t>
            </a:r>
          </a:p>
          <a:p>
            <a:pPr lvl="1"/>
            <a:r>
              <a:rPr lang="en-US" sz="2000" dirty="0" smtClean="0"/>
              <a:t>Simplifying the development of multi threaded </a:t>
            </a:r>
            <a:r>
              <a:rPr lang="en-US" sz="2000" dirty="0" err="1" smtClean="0"/>
              <a:t>.Net</a:t>
            </a:r>
            <a:r>
              <a:rPr lang="en-US" sz="2000" dirty="0" smtClean="0"/>
              <a:t> applications </a:t>
            </a:r>
          </a:p>
          <a:p>
            <a:pPr lvl="1"/>
            <a:r>
              <a:rPr lang="en-US" sz="2000" dirty="0" smtClean="0"/>
              <a:t>Raising the abstraction level for multi threaded programming</a:t>
            </a:r>
          </a:p>
          <a:p>
            <a:r>
              <a:rPr lang="en-US" sz="2400" dirty="0" smtClean="0"/>
              <a:t>TPL is developed in collaboration of Microsoft</a:t>
            </a:r>
            <a:r>
              <a:rPr lang="en-US" sz="2400" baseline="30000" dirty="0" smtClean="0"/>
              <a:t>®</a:t>
            </a:r>
            <a:r>
              <a:rPr lang="en-US" sz="2400" dirty="0" smtClean="0"/>
              <a:t> Research, and the Microsoft CLR team (Common Language Runtime) (</a:t>
            </a:r>
            <a:r>
              <a:rPr lang="en-US" sz="2400" dirty="0" smtClean="0">
                <a:hlinkClick r:id="rId2"/>
              </a:rPr>
              <a:t>http://msdn2.microsoft.com/en-us/concurrency/default.aspx</a:t>
            </a:r>
            <a:r>
              <a:rPr lang="en-US" sz="2400" dirty="0" smtClean="0"/>
              <a:t> ). </a:t>
            </a:r>
          </a:p>
          <a:p>
            <a:r>
              <a:rPr lang="en-US" sz="2400" dirty="0" smtClean="0"/>
              <a:t>TPL is a major component of the Parallel FX Library</a:t>
            </a:r>
          </a:p>
          <a:p>
            <a:r>
              <a:rPr lang="en-US" sz="2400" dirty="0" smtClean="0"/>
              <a:t>Parallel FX Community Tech Preview (CTP) can be downloaded from: </a:t>
            </a:r>
            <a:r>
              <a:rPr lang="en-US" sz="2400" dirty="0" smtClean="0">
                <a:hlinkClick r:id="rId3"/>
              </a:rPr>
              <a:t>http://www.microsoft.com/downloads/details.aspx?FamilyID=e848dc1d-5be3-4941-8705-024bc7f180ba&amp;displaylang=en</a:t>
            </a:r>
            <a:endParaRPr lang="en-US" sz="2400" dirty="0"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r>
              <a:rPr lang="en-US" sz="4000" dirty="0" smtClean="0"/>
              <a:t>Microsoft Parallel Extensions to .NET Framework 3.5</a:t>
            </a:r>
            <a:endParaRPr lang="de-DE" sz="4000" dirty="0" smtClean="0"/>
          </a:p>
        </p:txBody>
      </p:sp>
      <p:grpSp>
        <p:nvGrpSpPr>
          <p:cNvPr id="2" name="Gruppieren 15"/>
          <p:cNvGrpSpPr/>
          <p:nvPr/>
        </p:nvGrpSpPr>
        <p:grpSpPr>
          <a:xfrm>
            <a:off x="127596" y="1088100"/>
            <a:ext cx="8858280" cy="5357850"/>
            <a:chOff x="214313" y="1357298"/>
            <a:chExt cx="8501062" cy="5357850"/>
          </a:xfrm>
        </p:grpSpPr>
        <p:grpSp>
          <p:nvGrpSpPr>
            <p:cNvPr id="3" name="Gruppieren 13"/>
            <p:cNvGrpSpPr/>
            <p:nvPr/>
          </p:nvGrpSpPr>
          <p:grpSpPr>
            <a:xfrm>
              <a:off x="214313" y="1357298"/>
              <a:ext cx="8501062" cy="5357850"/>
              <a:chOff x="214313" y="1500188"/>
              <a:chExt cx="8501062" cy="5000625"/>
            </a:xfrm>
          </p:grpSpPr>
          <p:sp>
            <p:nvSpPr>
              <p:cNvPr id="28" name="AutoShape 27"/>
              <p:cNvSpPr>
                <a:spLocks noChangeArrowheads="1"/>
              </p:cNvSpPr>
              <p:nvPr/>
            </p:nvSpPr>
            <p:spPr bwMode="auto">
              <a:xfrm>
                <a:off x="214313" y="1500188"/>
                <a:ext cx="8501062" cy="5000625"/>
              </a:xfrm>
              <a:prstGeom prst="roundRect">
                <a:avLst>
                  <a:gd name="adj" fmla="val 16667"/>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1"/>
              <a:lstStyle/>
              <a:p>
                <a:pPr algn="ctr">
                  <a:defRPr/>
                </a:pPr>
                <a:r>
                  <a:rPr lang="de-DE" sz="2800" dirty="0" smtClean="0">
                    <a:solidFill>
                      <a:schemeClr val="tx1"/>
                    </a:solidFill>
                    <a:latin typeface="+mj-lt"/>
                  </a:rPr>
                  <a:t>.NET 3.5</a:t>
                </a:r>
                <a:endParaRPr lang="de-DE" sz="2800" dirty="0">
                  <a:solidFill>
                    <a:schemeClr val="tx1"/>
                  </a:solidFill>
                  <a:latin typeface="+mj-lt"/>
                </a:endParaRPr>
              </a:p>
            </p:txBody>
          </p:sp>
          <p:grpSp>
            <p:nvGrpSpPr>
              <p:cNvPr id="4" name="Gruppieren 10"/>
              <p:cNvGrpSpPr/>
              <p:nvPr/>
            </p:nvGrpSpPr>
            <p:grpSpPr>
              <a:xfrm>
                <a:off x="500063" y="2327266"/>
                <a:ext cx="8013508" cy="1573223"/>
                <a:chOff x="500063" y="2828318"/>
                <a:chExt cx="8013508" cy="1406403"/>
              </a:xfrm>
            </p:grpSpPr>
            <p:sp>
              <p:nvSpPr>
                <p:cNvPr id="666651" name="AutoShape 27"/>
                <p:cNvSpPr>
                  <a:spLocks noChangeArrowheads="1"/>
                </p:cNvSpPr>
                <p:nvPr/>
              </p:nvSpPr>
              <p:spPr bwMode="auto">
                <a:xfrm>
                  <a:off x="500063" y="2828318"/>
                  <a:ext cx="1959872" cy="140640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err="1">
                      <a:solidFill>
                        <a:schemeClr val="tx1"/>
                      </a:solidFill>
                      <a:latin typeface="+mj-lt"/>
                    </a:rPr>
                    <a:t>Presenation</a:t>
                  </a:r>
                  <a:endParaRPr lang="de-DE" sz="1800" dirty="0">
                    <a:solidFill>
                      <a:schemeClr val="tx1"/>
                    </a:solidFill>
                    <a:latin typeface="+mj-lt"/>
                  </a:endParaRPr>
                </a:p>
                <a:p>
                  <a:pPr algn="ctr">
                    <a:defRPr/>
                  </a:pPr>
                  <a:r>
                    <a:rPr lang="de-DE" sz="1800" dirty="0" err="1">
                      <a:solidFill>
                        <a:schemeClr val="tx1"/>
                      </a:solidFill>
                      <a:latin typeface="+mj-lt"/>
                    </a:rPr>
                    <a:t>Foundation</a:t>
                  </a:r>
                  <a:endParaRPr lang="de-DE" sz="1800" dirty="0">
                    <a:solidFill>
                      <a:schemeClr val="tx1"/>
                    </a:solidFill>
                    <a:latin typeface="+mj-lt"/>
                  </a:endParaRPr>
                </a:p>
                <a:p>
                  <a:pPr algn="ctr">
                    <a:defRPr/>
                  </a:pPr>
                  <a:r>
                    <a:rPr lang="de-DE" sz="1800" dirty="0">
                      <a:solidFill>
                        <a:schemeClr val="tx1"/>
                      </a:solidFill>
                      <a:latin typeface="+mj-lt"/>
                    </a:rPr>
                    <a:t>(WPF)</a:t>
                  </a:r>
                </a:p>
              </p:txBody>
            </p:sp>
            <p:sp>
              <p:nvSpPr>
                <p:cNvPr id="666652" name="AutoShape 28"/>
                <p:cNvSpPr>
                  <a:spLocks noChangeArrowheads="1"/>
                </p:cNvSpPr>
                <p:nvPr/>
              </p:nvSpPr>
              <p:spPr bwMode="auto">
                <a:xfrm>
                  <a:off x="2543176" y="2828318"/>
                  <a:ext cx="1946083" cy="140640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a:solidFill>
                        <a:schemeClr val="tx1"/>
                      </a:solidFill>
                      <a:latin typeface="+mj-lt"/>
                    </a:rPr>
                    <a:t>Communication</a:t>
                  </a:r>
                </a:p>
                <a:p>
                  <a:pPr algn="ctr">
                    <a:defRPr/>
                  </a:pPr>
                  <a:r>
                    <a:rPr lang="de-DE" sz="1800" dirty="0" err="1">
                      <a:solidFill>
                        <a:schemeClr val="tx1"/>
                      </a:solidFill>
                      <a:latin typeface="+mj-lt"/>
                    </a:rPr>
                    <a:t>Foundation</a:t>
                  </a:r>
                  <a:endParaRPr lang="de-DE" sz="1800" dirty="0">
                    <a:solidFill>
                      <a:schemeClr val="tx1"/>
                    </a:solidFill>
                    <a:latin typeface="+mj-lt"/>
                  </a:endParaRPr>
                </a:p>
                <a:p>
                  <a:pPr algn="ctr">
                    <a:defRPr/>
                  </a:pPr>
                  <a:r>
                    <a:rPr lang="de-DE" sz="1800" dirty="0">
                      <a:solidFill>
                        <a:schemeClr val="tx1"/>
                      </a:solidFill>
                      <a:latin typeface="+mj-lt"/>
                    </a:rPr>
                    <a:t>(WCF)</a:t>
                  </a:r>
                </a:p>
              </p:txBody>
            </p:sp>
            <p:sp>
              <p:nvSpPr>
                <p:cNvPr id="666653" name="AutoShape 29"/>
                <p:cNvSpPr>
                  <a:spLocks noChangeArrowheads="1"/>
                </p:cNvSpPr>
                <p:nvPr/>
              </p:nvSpPr>
              <p:spPr bwMode="auto">
                <a:xfrm>
                  <a:off x="4562475" y="2828318"/>
                  <a:ext cx="1946083" cy="1406403"/>
                </a:xfrm>
                <a:prstGeom prst="roundRect">
                  <a:avLst>
                    <a:gd name="adj" fmla="val 16667"/>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cs typeface="Arial" pitchFamily="34" charset="0"/>
                    </a:rPr>
                    <a:t>Windows</a:t>
                  </a:r>
                </a:p>
                <a:p>
                  <a:pPr algn="ctr">
                    <a:defRPr/>
                  </a:pPr>
                  <a:r>
                    <a:rPr lang="de-DE" sz="1800" dirty="0">
                      <a:solidFill>
                        <a:schemeClr val="tx1"/>
                      </a:solidFill>
                      <a:latin typeface="+mj-lt"/>
                      <a:cs typeface="Arial" pitchFamily="34" charset="0"/>
                    </a:rPr>
                    <a:t>Workflow</a:t>
                  </a:r>
                </a:p>
                <a:p>
                  <a:pPr algn="ctr">
                    <a:defRPr/>
                  </a:pPr>
                  <a:r>
                    <a:rPr lang="de-DE" sz="1800" dirty="0" err="1">
                      <a:solidFill>
                        <a:schemeClr val="tx1"/>
                      </a:solidFill>
                      <a:latin typeface="+mj-lt"/>
                      <a:cs typeface="Arial" pitchFamily="34" charset="0"/>
                    </a:rPr>
                    <a:t>Foundation</a:t>
                  </a:r>
                  <a:endParaRPr lang="de-DE" sz="1800" dirty="0">
                    <a:solidFill>
                      <a:schemeClr val="tx1"/>
                    </a:solidFill>
                    <a:latin typeface="+mj-lt"/>
                    <a:cs typeface="Arial" pitchFamily="34" charset="0"/>
                  </a:endParaRPr>
                </a:p>
                <a:p>
                  <a:pPr algn="ctr">
                    <a:defRPr/>
                  </a:pPr>
                  <a:r>
                    <a:rPr lang="de-DE" sz="1800" i="1" dirty="0">
                      <a:solidFill>
                        <a:schemeClr val="tx1"/>
                      </a:solidFill>
                      <a:latin typeface="+mj-lt"/>
                      <a:cs typeface="Arial" pitchFamily="34" charset="0"/>
                    </a:rPr>
                    <a:t>(WF)</a:t>
                  </a:r>
                </a:p>
              </p:txBody>
            </p:sp>
            <p:sp>
              <p:nvSpPr>
                <p:cNvPr id="666654" name="AutoShape 30"/>
                <p:cNvSpPr>
                  <a:spLocks noChangeArrowheads="1"/>
                </p:cNvSpPr>
                <p:nvPr/>
              </p:nvSpPr>
              <p:spPr bwMode="auto">
                <a:xfrm>
                  <a:off x="6567488" y="2828318"/>
                  <a:ext cx="1946083" cy="140640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err="1">
                      <a:solidFill>
                        <a:schemeClr val="tx1"/>
                      </a:solidFill>
                      <a:latin typeface="+mj-lt"/>
                    </a:rPr>
                    <a:t>Cardspace</a:t>
                  </a:r>
                  <a:endParaRPr lang="de-DE" sz="1800" dirty="0">
                    <a:solidFill>
                      <a:schemeClr val="tx1"/>
                    </a:solidFill>
                    <a:latin typeface="+mj-lt"/>
                  </a:endParaRPr>
                </a:p>
              </p:txBody>
            </p:sp>
          </p:grpSp>
          <p:sp>
            <p:nvSpPr>
              <p:cNvPr id="27" name="AutoShape 21"/>
              <p:cNvSpPr>
                <a:spLocks noChangeArrowheads="1"/>
              </p:cNvSpPr>
              <p:nvPr/>
            </p:nvSpPr>
            <p:spPr bwMode="auto">
              <a:xfrm>
                <a:off x="500090" y="4968737"/>
                <a:ext cx="8001000" cy="64294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a:solidFill>
                      <a:schemeClr val="tx1"/>
                    </a:solidFill>
                    <a:latin typeface="+mj-lt"/>
                  </a:rPr>
                  <a:t>.NET Framework </a:t>
                </a:r>
                <a:r>
                  <a:rPr lang="de-DE" sz="2000" dirty="0" smtClean="0">
                    <a:solidFill>
                      <a:schemeClr val="tx1"/>
                    </a:solidFill>
                    <a:latin typeface="+mj-lt"/>
                  </a:rPr>
                  <a:t>2.0 </a:t>
                </a:r>
                <a:endParaRPr lang="de-DE" sz="2000" dirty="0">
                  <a:solidFill>
                    <a:schemeClr val="tx1"/>
                  </a:solidFill>
                  <a:latin typeface="+mj-lt"/>
                </a:endParaRPr>
              </a:p>
            </p:txBody>
          </p:sp>
          <p:sp>
            <p:nvSpPr>
              <p:cNvPr id="10" name="AutoShape 21"/>
              <p:cNvSpPr>
                <a:spLocks noChangeArrowheads="1"/>
              </p:cNvSpPr>
              <p:nvPr/>
            </p:nvSpPr>
            <p:spPr bwMode="auto">
              <a:xfrm>
                <a:off x="500090" y="5715016"/>
                <a:ext cx="8001000" cy="500067"/>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smtClean="0">
                    <a:solidFill>
                      <a:schemeClr val="tx1"/>
                    </a:solidFill>
                    <a:latin typeface="+mj-lt"/>
                  </a:rPr>
                  <a:t>Common Language </a:t>
                </a:r>
                <a:r>
                  <a:rPr lang="de-DE" sz="2000" dirty="0" err="1" smtClean="0">
                    <a:solidFill>
                      <a:schemeClr val="tx1"/>
                    </a:solidFill>
                    <a:latin typeface="+mj-lt"/>
                  </a:rPr>
                  <a:t>Runtime</a:t>
                </a:r>
                <a:r>
                  <a:rPr lang="de-DE" sz="2000" dirty="0" smtClean="0">
                    <a:solidFill>
                      <a:schemeClr val="tx1"/>
                    </a:solidFill>
                    <a:latin typeface="+mj-lt"/>
                  </a:rPr>
                  <a:t> 3.0</a:t>
                </a:r>
                <a:endParaRPr lang="de-DE" sz="2000" dirty="0">
                  <a:solidFill>
                    <a:schemeClr val="tx1"/>
                  </a:solidFill>
                  <a:latin typeface="+mj-lt"/>
                </a:endParaRPr>
              </a:p>
            </p:txBody>
          </p:sp>
          <p:sp>
            <p:nvSpPr>
              <p:cNvPr id="12" name="AutoShape 21"/>
              <p:cNvSpPr>
                <a:spLocks noChangeArrowheads="1"/>
              </p:cNvSpPr>
              <p:nvPr/>
            </p:nvSpPr>
            <p:spPr bwMode="auto">
              <a:xfrm>
                <a:off x="500034" y="4458905"/>
                <a:ext cx="4000528" cy="42862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smtClean="0">
                    <a:solidFill>
                      <a:schemeClr val="tx1"/>
                    </a:solidFill>
                    <a:latin typeface="+mj-lt"/>
                  </a:rPr>
                  <a:t>LINQ</a:t>
                </a:r>
                <a:endParaRPr lang="de-DE" sz="2000" dirty="0">
                  <a:solidFill>
                    <a:schemeClr val="tx1"/>
                  </a:solidFill>
                  <a:latin typeface="+mj-lt"/>
                </a:endParaRPr>
              </a:p>
            </p:txBody>
          </p:sp>
          <p:sp>
            <p:nvSpPr>
              <p:cNvPr id="13" name="AutoShape 21"/>
              <p:cNvSpPr>
                <a:spLocks noChangeArrowheads="1"/>
              </p:cNvSpPr>
              <p:nvPr/>
            </p:nvSpPr>
            <p:spPr bwMode="auto">
              <a:xfrm>
                <a:off x="4643438" y="4458904"/>
                <a:ext cx="3857652" cy="42862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smtClean="0">
                    <a:solidFill>
                      <a:schemeClr val="tx1"/>
                    </a:solidFill>
                    <a:latin typeface="+mj-lt"/>
                  </a:rPr>
                  <a:t>ADO.NET </a:t>
                </a:r>
                <a:r>
                  <a:rPr lang="de-DE" sz="2000" dirty="0" err="1" smtClean="0">
                    <a:solidFill>
                      <a:schemeClr val="tx1"/>
                    </a:solidFill>
                    <a:latin typeface="+mj-lt"/>
                  </a:rPr>
                  <a:t>Entity</a:t>
                </a:r>
                <a:r>
                  <a:rPr lang="de-DE" sz="2000" dirty="0" smtClean="0">
                    <a:solidFill>
                      <a:schemeClr val="tx1"/>
                    </a:solidFill>
                    <a:latin typeface="+mj-lt"/>
                  </a:rPr>
                  <a:t> Framework</a:t>
                </a:r>
                <a:endParaRPr lang="de-DE" sz="2000" dirty="0">
                  <a:solidFill>
                    <a:schemeClr val="tx1"/>
                  </a:solidFill>
                  <a:latin typeface="+mj-lt"/>
                </a:endParaRPr>
              </a:p>
            </p:txBody>
          </p:sp>
        </p:grpSp>
        <p:sp>
          <p:nvSpPr>
            <p:cNvPr id="15" name="AutoShape 21"/>
            <p:cNvSpPr>
              <a:spLocks noChangeArrowheads="1"/>
            </p:cNvSpPr>
            <p:nvPr/>
          </p:nvSpPr>
          <p:spPr bwMode="auto">
            <a:xfrm>
              <a:off x="500034" y="4000504"/>
              <a:ext cx="8001056" cy="45924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lIns="90000" tIns="46800" rIns="90000" bIns="46800" anchor="ctr"/>
            <a:lstStyle/>
            <a:p>
              <a:r>
                <a:rPr lang="en-US" sz="1800" dirty="0" smtClean="0">
                  <a:solidFill>
                    <a:schemeClr val="tx1"/>
                  </a:solidFill>
                </a:rPr>
                <a:t>Microsoft Parallel Extensions to .NET Framework 3.5 (PLINQ, TPL)</a:t>
              </a:r>
              <a:endParaRPr lang="de-DE" sz="1800" dirty="0">
                <a:solidFill>
                  <a:schemeClr val="tx1"/>
                </a:solidFill>
              </a:endParaRPr>
            </a:p>
          </p:txBody>
        </p:sp>
      </p:grpSp>
    </p:spTree>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0188"/>
            <a:ext cx="9144000" cy="664797"/>
          </a:xfrm>
        </p:spPr>
        <p:txBody>
          <a:bodyPr/>
          <a:lstStyle/>
          <a:p>
            <a:pPr algn="ctr"/>
            <a:r>
              <a:rPr smtClean="0"/>
              <a:t>TPL example</a:t>
            </a:r>
            <a:endParaRPr/>
          </a:p>
        </p:txBody>
      </p:sp>
      <p:grpSp>
        <p:nvGrpSpPr>
          <p:cNvPr id="6" name="Gruppieren 5"/>
          <p:cNvGrpSpPr/>
          <p:nvPr/>
        </p:nvGrpSpPr>
        <p:grpSpPr>
          <a:xfrm>
            <a:off x="762000" y="1219200"/>
            <a:ext cx="7715304" cy="4909378"/>
            <a:chOff x="500034" y="1216710"/>
            <a:chExt cx="7715304" cy="4909378"/>
          </a:xfrm>
        </p:grpSpPr>
        <p:sp>
          <p:nvSpPr>
            <p:cNvPr id="4" name="Textfeld 3"/>
            <p:cNvSpPr txBox="1"/>
            <p:nvPr/>
          </p:nvSpPr>
          <p:spPr>
            <a:xfrm>
              <a:off x="500034" y="1216710"/>
              <a:ext cx="7715304" cy="2292935"/>
            </a:xfrm>
            <a:prstGeom prst="rect">
              <a:avLst/>
            </a:prstGeom>
            <a:solidFill>
              <a:schemeClr val="tx1"/>
            </a:solidFill>
            <a:ln>
              <a:solidFill>
                <a:schemeClr val="tx1"/>
              </a:solidFill>
            </a:ln>
          </p:spPr>
          <p:txBody>
            <a:bodyPr wrap="square" rtlCol="0">
              <a:spAutoFit/>
            </a:bodyPr>
            <a:lstStyle/>
            <a:p>
              <a:pPr algn="l"/>
              <a:r>
                <a:rPr lang="de-DE" sz="1100" b="1" dirty="0" smtClean="0">
                  <a:solidFill>
                    <a:schemeClr val="bg1"/>
                  </a:solidFill>
                  <a:latin typeface="Lucida Console" pitchFamily="49" charset="0"/>
                </a:rPr>
                <a:t>// Ohne TPL</a:t>
              </a:r>
            </a:p>
            <a:p>
              <a:pPr algn="l"/>
              <a:endParaRPr lang="de-DE" sz="1100" b="1" dirty="0" smtClean="0">
                <a:solidFill>
                  <a:schemeClr val="bg1"/>
                </a:solidFill>
                <a:latin typeface="Lucida Console" pitchFamily="49" charset="0"/>
              </a:endParaRPr>
            </a:p>
            <a:p>
              <a:pPr algn="l"/>
              <a:r>
                <a:rPr lang="de-DE" sz="1100" b="1" dirty="0" err="1" smtClean="0">
                  <a:solidFill>
                    <a:schemeClr val="bg1"/>
                  </a:solidFill>
                  <a:latin typeface="Lucida Console" pitchFamily="49" charset="0"/>
                </a:rPr>
                <a:t>void</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SeqMatrixMult</a:t>
              </a:r>
              <a:r>
                <a:rPr lang="de-DE" sz="1100" b="1" dirty="0" smtClean="0">
                  <a:solidFill>
                    <a:schemeClr val="bg1"/>
                  </a:solidFill>
                  <a:latin typeface="Lucida Console" pitchFamily="49" charset="0"/>
                </a:rPr>
                <a:t>(</a:t>
              </a:r>
              <a:r>
                <a:rPr lang="de-DE" sz="1100" b="1" dirty="0" err="1" smtClean="0">
                  <a:solidFill>
                    <a:schemeClr val="bg1"/>
                  </a:solidFill>
                  <a:latin typeface="Lucida Console" pitchFamily="49" charset="0"/>
                </a:rPr>
                <a:t>int</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size</a:t>
              </a:r>
              <a:r>
                <a:rPr lang="de-DE" sz="1100" b="1" dirty="0" smtClean="0">
                  <a:solidFill>
                    <a:schemeClr val="bg1"/>
                  </a:solidFill>
                  <a:latin typeface="Lucida Console" pitchFamily="49" charset="0"/>
                </a:rPr>
                <a:t>, double[,] m1, double[,] m2, double[,] </a:t>
              </a:r>
              <a:r>
                <a:rPr lang="de-DE" sz="1100" b="1" dirty="0" err="1" smtClean="0">
                  <a:solidFill>
                    <a:schemeClr val="bg1"/>
                  </a:solidFill>
                  <a:latin typeface="Lucida Console" pitchFamily="49" charset="0"/>
                </a:rPr>
                <a:t>result</a:t>
              </a:r>
              <a:r>
                <a:rPr lang="de-DE" sz="1100" b="1" dirty="0" smtClean="0">
                  <a:solidFill>
                    <a:schemeClr val="bg1"/>
                  </a:solidFill>
                  <a:latin typeface="Lucida Console" pitchFamily="49" charset="0"/>
                </a:rPr>
                <a:t>) </a:t>
              </a:r>
            </a:p>
            <a:p>
              <a:pPr algn="l"/>
              <a:r>
                <a:rPr lang="de-DE" sz="1100" b="1" dirty="0" smtClean="0">
                  <a:solidFill>
                    <a:schemeClr val="bg1"/>
                  </a:solidFill>
                  <a:latin typeface="Lucida Console" pitchFamily="49" charset="0"/>
                </a:rPr>
                <a:t>{</a:t>
              </a:r>
            </a:p>
            <a:p>
              <a:pPr algn="l"/>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for</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int</a:t>
              </a:r>
              <a:r>
                <a:rPr lang="de-DE" sz="1100" b="1" dirty="0" smtClean="0">
                  <a:solidFill>
                    <a:schemeClr val="bg1"/>
                  </a:solidFill>
                  <a:latin typeface="Lucida Console" pitchFamily="49" charset="0"/>
                </a:rPr>
                <a:t> i = 0; i &lt; </a:t>
              </a:r>
              <a:r>
                <a:rPr lang="de-DE" sz="1100" b="1" dirty="0" err="1" smtClean="0">
                  <a:solidFill>
                    <a:schemeClr val="bg1"/>
                  </a:solidFill>
                  <a:latin typeface="Lucida Console" pitchFamily="49" charset="0"/>
                </a:rPr>
                <a:t>size</a:t>
              </a:r>
              <a:r>
                <a:rPr lang="de-DE" sz="1100" b="1" dirty="0" smtClean="0">
                  <a:solidFill>
                    <a:schemeClr val="bg1"/>
                  </a:solidFill>
                  <a:latin typeface="Lucida Console" pitchFamily="49" charset="0"/>
                </a:rPr>
                <a:t>; i++) {</a:t>
              </a:r>
            </a:p>
            <a:p>
              <a:pPr algn="l"/>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for</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int</a:t>
              </a:r>
              <a:r>
                <a:rPr lang="de-DE" sz="1100" b="1" dirty="0" smtClean="0">
                  <a:solidFill>
                    <a:schemeClr val="bg1"/>
                  </a:solidFill>
                  <a:latin typeface="Lucida Console" pitchFamily="49" charset="0"/>
                </a:rPr>
                <a:t> j = 0; j &lt; </a:t>
              </a:r>
              <a:r>
                <a:rPr lang="de-DE" sz="1100" b="1" dirty="0" err="1" smtClean="0">
                  <a:solidFill>
                    <a:schemeClr val="bg1"/>
                  </a:solidFill>
                  <a:latin typeface="Lucida Console" pitchFamily="49" charset="0"/>
                </a:rPr>
                <a:t>size</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j++</a:t>
              </a:r>
              <a:r>
                <a:rPr lang="de-DE" sz="1100" b="1" dirty="0" smtClean="0">
                  <a:solidFill>
                    <a:schemeClr val="bg1"/>
                  </a:solidFill>
                  <a:latin typeface="Lucida Console" pitchFamily="49" charset="0"/>
                </a:rPr>
                <a:t>) {</a:t>
              </a:r>
            </a:p>
            <a:p>
              <a:pPr algn="l"/>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result</a:t>
              </a:r>
              <a:r>
                <a:rPr lang="de-DE" sz="1100" b="1" dirty="0" smtClean="0">
                  <a:solidFill>
                    <a:schemeClr val="bg1"/>
                  </a:solidFill>
                  <a:latin typeface="Lucida Console" pitchFamily="49" charset="0"/>
                </a:rPr>
                <a:t>[i, j] = 0;</a:t>
              </a:r>
            </a:p>
            <a:p>
              <a:pPr algn="l"/>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for</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int</a:t>
              </a:r>
              <a:r>
                <a:rPr lang="de-DE" sz="1100" b="1" dirty="0" smtClean="0">
                  <a:solidFill>
                    <a:schemeClr val="bg1"/>
                  </a:solidFill>
                  <a:latin typeface="Lucida Console" pitchFamily="49" charset="0"/>
                </a:rPr>
                <a:t> k = 0; k &lt; </a:t>
              </a:r>
              <a:r>
                <a:rPr lang="de-DE" sz="1100" b="1" dirty="0" err="1" smtClean="0">
                  <a:solidFill>
                    <a:schemeClr val="bg1"/>
                  </a:solidFill>
                  <a:latin typeface="Lucida Console" pitchFamily="49" charset="0"/>
                </a:rPr>
                <a:t>size</a:t>
              </a:r>
              <a:r>
                <a:rPr lang="de-DE" sz="1100" b="1" dirty="0" smtClean="0">
                  <a:solidFill>
                    <a:schemeClr val="bg1"/>
                  </a:solidFill>
                  <a:latin typeface="Lucida Console" pitchFamily="49" charset="0"/>
                </a:rPr>
                <a:t>; k++) {</a:t>
              </a:r>
            </a:p>
            <a:p>
              <a:pPr algn="l"/>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result</a:t>
              </a:r>
              <a:r>
                <a:rPr lang="de-DE" sz="1100" b="1" dirty="0" smtClean="0">
                  <a:solidFill>
                    <a:schemeClr val="bg1"/>
                  </a:solidFill>
                  <a:latin typeface="Lucida Console" pitchFamily="49" charset="0"/>
                </a:rPr>
                <a:t>[i, j] += m1[i, k] * m2[k, j];</a:t>
              </a:r>
            </a:p>
            <a:p>
              <a:pPr algn="l"/>
              <a:r>
                <a:rPr lang="de-DE" sz="1100" b="1" dirty="0" smtClean="0">
                  <a:solidFill>
                    <a:schemeClr val="bg1"/>
                  </a:solidFill>
                  <a:latin typeface="Lucida Console" pitchFamily="49" charset="0"/>
                </a:rPr>
                <a:t>      }</a:t>
              </a:r>
            </a:p>
            <a:p>
              <a:pPr algn="l"/>
              <a:r>
                <a:rPr lang="de-DE" sz="1100" b="1" dirty="0" smtClean="0">
                  <a:solidFill>
                    <a:schemeClr val="bg1"/>
                  </a:solidFill>
                  <a:latin typeface="Lucida Console" pitchFamily="49" charset="0"/>
                </a:rPr>
                <a:t>    }</a:t>
              </a:r>
            </a:p>
            <a:p>
              <a:pPr algn="l"/>
              <a:r>
                <a:rPr lang="de-DE" sz="1100" b="1" dirty="0" smtClean="0">
                  <a:solidFill>
                    <a:schemeClr val="bg1"/>
                  </a:solidFill>
                  <a:latin typeface="Lucida Console" pitchFamily="49" charset="0"/>
                </a:rPr>
                <a:t>  }</a:t>
              </a:r>
            </a:p>
            <a:p>
              <a:pPr algn="l"/>
              <a:r>
                <a:rPr lang="de-DE" sz="1100" b="1" dirty="0" smtClean="0">
                  <a:solidFill>
                    <a:schemeClr val="bg1"/>
                  </a:solidFill>
                  <a:latin typeface="Lucida Console" pitchFamily="49" charset="0"/>
                </a:rPr>
                <a:t>}</a:t>
              </a:r>
              <a:endParaRPr lang="de-DE" sz="1100" b="1" dirty="0">
                <a:solidFill>
                  <a:schemeClr val="bg1"/>
                </a:solidFill>
                <a:latin typeface="Lucida Console" pitchFamily="49" charset="0"/>
              </a:endParaRPr>
            </a:p>
          </p:txBody>
        </p:sp>
        <p:sp>
          <p:nvSpPr>
            <p:cNvPr id="5" name="Textfeld 4"/>
            <p:cNvSpPr txBox="1"/>
            <p:nvPr/>
          </p:nvSpPr>
          <p:spPr>
            <a:xfrm>
              <a:off x="500034" y="3663875"/>
              <a:ext cx="7715304" cy="2462213"/>
            </a:xfrm>
            <a:prstGeom prst="rect">
              <a:avLst/>
            </a:prstGeom>
            <a:solidFill>
              <a:schemeClr val="tx1"/>
            </a:solidFill>
            <a:ln>
              <a:solidFill>
                <a:schemeClr val="tx1"/>
              </a:solidFill>
            </a:ln>
          </p:spPr>
          <p:txBody>
            <a:bodyPr wrap="square" rtlCol="0">
              <a:spAutoFit/>
            </a:bodyPr>
            <a:lstStyle/>
            <a:p>
              <a:pPr algn="l"/>
              <a:r>
                <a:rPr lang="de-DE" sz="1100" b="1" dirty="0" smtClean="0">
                  <a:solidFill>
                    <a:schemeClr val="bg1"/>
                  </a:solidFill>
                  <a:latin typeface="Lucida Console" pitchFamily="49" charset="0"/>
                </a:rPr>
                <a:t>// Mit TPL</a:t>
              </a:r>
            </a:p>
            <a:p>
              <a:pPr algn="l"/>
              <a:r>
                <a:rPr lang="de-DE" sz="1100" b="1" dirty="0" err="1" smtClean="0">
                  <a:solidFill>
                    <a:schemeClr val="bg1"/>
                  </a:solidFill>
                  <a:latin typeface="Lucida Console" pitchFamily="49" charset="0"/>
                </a:rPr>
                <a:t>using</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System.Concurrency</a:t>
              </a:r>
              <a:r>
                <a:rPr lang="de-DE" sz="1100" b="1" dirty="0" smtClean="0">
                  <a:solidFill>
                    <a:schemeClr val="bg1"/>
                  </a:solidFill>
                  <a:latin typeface="Lucida Console" pitchFamily="49" charset="0"/>
                </a:rPr>
                <a:t>;</a:t>
              </a:r>
            </a:p>
            <a:p>
              <a:pPr algn="l"/>
              <a:endParaRPr lang="de-DE" sz="1100" b="1" dirty="0" smtClean="0">
                <a:solidFill>
                  <a:schemeClr val="bg1"/>
                </a:solidFill>
                <a:latin typeface="Lucida Console" pitchFamily="49" charset="0"/>
              </a:endParaRPr>
            </a:p>
            <a:p>
              <a:pPr algn="l"/>
              <a:r>
                <a:rPr lang="de-DE" sz="1100" b="1" dirty="0" err="1" smtClean="0">
                  <a:solidFill>
                    <a:schemeClr val="bg1"/>
                  </a:solidFill>
                  <a:latin typeface="Lucida Console" pitchFamily="49" charset="0"/>
                </a:rPr>
                <a:t>void</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ParMatrixMult</a:t>
              </a:r>
              <a:r>
                <a:rPr lang="de-DE" sz="1100" b="1" dirty="0" smtClean="0">
                  <a:solidFill>
                    <a:schemeClr val="bg1"/>
                  </a:solidFill>
                  <a:latin typeface="Lucida Console" pitchFamily="49" charset="0"/>
                </a:rPr>
                <a:t>(</a:t>
              </a:r>
              <a:r>
                <a:rPr lang="de-DE" sz="1100" b="1" dirty="0" err="1" smtClean="0">
                  <a:solidFill>
                    <a:schemeClr val="bg1"/>
                  </a:solidFill>
                  <a:latin typeface="Lucida Console" pitchFamily="49" charset="0"/>
                </a:rPr>
                <a:t>int</a:t>
              </a:r>
              <a:r>
                <a:rPr lang="de-DE" sz="1100" b="1" dirty="0" smtClean="0">
                  <a:solidFill>
                    <a:schemeClr val="bg1"/>
                  </a:solidFill>
                  <a:latin typeface="Lucida Console" pitchFamily="49" charset="0"/>
                </a:rPr>
                <a:t> </a:t>
              </a:r>
              <a:r>
                <a:rPr lang="de-DE" sz="1100" b="1" dirty="0" err="1" smtClean="0">
                  <a:solidFill>
                    <a:schemeClr val="bg1"/>
                  </a:solidFill>
                  <a:latin typeface="Lucida Console" pitchFamily="49" charset="0"/>
                </a:rPr>
                <a:t>size</a:t>
              </a:r>
              <a:r>
                <a:rPr lang="de-DE" sz="1100" b="1" dirty="0" smtClean="0">
                  <a:solidFill>
                    <a:schemeClr val="bg1"/>
                  </a:solidFill>
                  <a:latin typeface="Lucida Console" pitchFamily="49" charset="0"/>
                </a:rPr>
                <a:t>, double[,] m1, double[,] m2, double[,] </a:t>
              </a:r>
              <a:r>
                <a:rPr lang="de-DE" sz="1100" b="1" dirty="0" err="1" smtClean="0">
                  <a:solidFill>
                    <a:schemeClr val="bg1"/>
                  </a:solidFill>
                  <a:latin typeface="Lucida Console" pitchFamily="49" charset="0"/>
                </a:rPr>
                <a:t>result</a:t>
              </a:r>
              <a:r>
                <a:rPr lang="de-DE" sz="1100" b="1" dirty="0" smtClean="0">
                  <a:solidFill>
                    <a:schemeClr val="bg1"/>
                  </a:solidFill>
                  <a:latin typeface="Lucida Console" pitchFamily="49" charset="0"/>
                </a:rPr>
                <a:t>)</a:t>
              </a:r>
            </a:p>
            <a:p>
              <a:pPr algn="l"/>
              <a:r>
                <a:rPr lang="de-DE" sz="1100" b="1" dirty="0" smtClean="0">
                  <a:solidFill>
                    <a:schemeClr val="bg1"/>
                  </a:solidFill>
                  <a:latin typeface="Lucida Console" pitchFamily="49" charset="0"/>
                </a:rPr>
                <a:t>{</a:t>
              </a:r>
            </a:p>
            <a:p>
              <a:pPr algn="l"/>
              <a:r>
                <a:rPr lang="de-DE" sz="1100" b="1" dirty="0" smtClean="0">
                  <a:solidFill>
                    <a:schemeClr val="bg1"/>
                  </a:solidFill>
                  <a:latin typeface="Lucida Console" pitchFamily="49" charset="0"/>
                </a:rPr>
                <a:t>  </a:t>
              </a:r>
              <a:r>
                <a:rPr lang="de-DE" sz="1100" b="1" dirty="0" err="1" smtClean="0">
                  <a:solidFill>
                    <a:srgbClr val="FF0000"/>
                  </a:solidFill>
                  <a:latin typeface="Lucida Console" pitchFamily="49" charset="0"/>
                </a:rPr>
                <a:t>Parallel.For</a:t>
              </a:r>
              <a:r>
                <a:rPr lang="de-DE" sz="1100" b="1" dirty="0" smtClean="0">
                  <a:solidFill>
                    <a:schemeClr val="bg2">
                      <a:lumMod val="75000"/>
                    </a:schemeClr>
                  </a:solidFill>
                  <a:latin typeface="Lucida Console" pitchFamily="49" charset="0"/>
                </a:rPr>
                <a:t>( 0, </a:t>
              </a:r>
              <a:r>
                <a:rPr lang="de-DE" sz="1100" b="1" dirty="0" err="1" smtClean="0">
                  <a:solidFill>
                    <a:schemeClr val="bg2">
                      <a:lumMod val="75000"/>
                    </a:schemeClr>
                  </a:solidFill>
                  <a:latin typeface="Lucida Console" pitchFamily="49" charset="0"/>
                </a:rPr>
                <a:t>size</a:t>
              </a:r>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delegate</a:t>
              </a:r>
              <a:r>
                <a:rPr lang="de-DE" sz="1100" b="1" dirty="0" smtClean="0">
                  <a:solidFill>
                    <a:schemeClr val="bg2">
                      <a:lumMod val="75000"/>
                    </a:schemeClr>
                  </a:solidFill>
                  <a:latin typeface="Lucida Console" pitchFamily="49" charset="0"/>
                </a:rPr>
                <a:t>(</a:t>
              </a:r>
              <a:r>
                <a:rPr lang="de-DE" sz="1100" b="1" dirty="0" err="1" smtClean="0">
                  <a:solidFill>
                    <a:schemeClr val="bg2">
                      <a:lumMod val="75000"/>
                    </a:schemeClr>
                  </a:solidFill>
                  <a:latin typeface="Lucida Console" pitchFamily="49" charset="0"/>
                </a:rPr>
                <a:t>int</a:t>
              </a:r>
              <a:r>
                <a:rPr lang="de-DE" sz="1100" b="1" dirty="0" smtClean="0">
                  <a:solidFill>
                    <a:schemeClr val="bg2">
                      <a:lumMod val="75000"/>
                    </a:schemeClr>
                  </a:solidFill>
                  <a:latin typeface="Lucida Console" pitchFamily="49" charset="0"/>
                </a:rPr>
                <a:t> i) {</a:t>
              </a:r>
            </a:p>
            <a:p>
              <a:pPr algn="l"/>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for</a:t>
              </a:r>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int</a:t>
              </a:r>
              <a:r>
                <a:rPr lang="de-DE" sz="1100" b="1" dirty="0" smtClean="0">
                  <a:solidFill>
                    <a:schemeClr val="bg2">
                      <a:lumMod val="75000"/>
                    </a:schemeClr>
                  </a:solidFill>
                  <a:latin typeface="Lucida Console" pitchFamily="49" charset="0"/>
                </a:rPr>
                <a:t> j = 0; j &lt; </a:t>
              </a:r>
              <a:r>
                <a:rPr lang="de-DE" sz="1100" b="1" dirty="0" err="1" smtClean="0">
                  <a:solidFill>
                    <a:schemeClr val="bg2">
                      <a:lumMod val="75000"/>
                    </a:schemeClr>
                  </a:solidFill>
                  <a:latin typeface="Lucida Console" pitchFamily="49" charset="0"/>
                </a:rPr>
                <a:t>size</a:t>
              </a:r>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j++</a:t>
              </a:r>
              <a:r>
                <a:rPr lang="de-DE" sz="1100" b="1" dirty="0" smtClean="0">
                  <a:solidFill>
                    <a:schemeClr val="bg2">
                      <a:lumMod val="75000"/>
                    </a:schemeClr>
                  </a:solidFill>
                  <a:latin typeface="Lucida Console" pitchFamily="49" charset="0"/>
                </a:rPr>
                <a:t>) {</a:t>
              </a:r>
            </a:p>
            <a:p>
              <a:pPr algn="l"/>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result</a:t>
              </a:r>
              <a:r>
                <a:rPr lang="de-DE" sz="1100" b="1" dirty="0" smtClean="0">
                  <a:solidFill>
                    <a:schemeClr val="bg2">
                      <a:lumMod val="75000"/>
                    </a:schemeClr>
                  </a:solidFill>
                  <a:latin typeface="Lucida Console" pitchFamily="49" charset="0"/>
                </a:rPr>
                <a:t>[i, j] = 0;</a:t>
              </a:r>
            </a:p>
            <a:p>
              <a:pPr algn="l"/>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for</a:t>
              </a:r>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int</a:t>
              </a:r>
              <a:r>
                <a:rPr lang="de-DE" sz="1100" b="1" dirty="0" smtClean="0">
                  <a:solidFill>
                    <a:schemeClr val="bg2">
                      <a:lumMod val="75000"/>
                    </a:schemeClr>
                  </a:solidFill>
                  <a:latin typeface="Lucida Console" pitchFamily="49" charset="0"/>
                </a:rPr>
                <a:t> k = 0; k &lt; </a:t>
              </a:r>
              <a:r>
                <a:rPr lang="de-DE" sz="1100" b="1" dirty="0" err="1" smtClean="0">
                  <a:solidFill>
                    <a:schemeClr val="bg2">
                      <a:lumMod val="75000"/>
                    </a:schemeClr>
                  </a:solidFill>
                  <a:latin typeface="Lucida Console" pitchFamily="49" charset="0"/>
                </a:rPr>
                <a:t>size</a:t>
              </a:r>
              <a:r>
                <a:rPr lang="de-DE" sz="1100" b="1" dirty="0" smtClean="0">
                  <a:solidFill>
                    <a:schemeClr val="bg2">
                      <a:lumMod val="75000"/>
                    </a:schemeClr>
                  </a:solidFill>
                  <a:latin typeface="Lucida Console" pitchFamily="49" charset="0"/>
                </a:rPr>
                <a:t>; k++) {</a:t>
              </a:r>
            </a:p>
            <a:p>
              <a:pPr algn="l"/>
              <a:r>
                <a:rPr lang="de-DE" sz="1100" b="1" dirty="0" smtClean="0">
                  <a:solidFill>
                    <a:schemeClr val="bg2">
                      <a:lumMod val="75000"/>
                    </a:schemeClr>
                  </a:solidFill>
                  <a:latin typeface="Lucida Console" pitchFamily="49" charset="0"/>
                </a:rPr>
                <a:t>        </a:t>
              </a:r>
              <a:r>
                <a:rPr lang="de-DE" sz="1100" b="1" dirty="0" err="1" smtClean="0">
                  <a:solidFill>
                    <a:schemeClr val="bg2">
                      <a:lumMod val="75000"/>
                    </a:schemeClr>
                  </a:solidFill>
                  <a:latin typeface="Lucida Console" pitchFamily="49" charset="0"/>
                </a:rPr>
                <a:t>result</a:t>
              </a:r>
              <a:r>
                <a:rPr lang="de-DE" sz="1100" b="1" dirty="0" smtClean="0">
                  <a:solidFill>
                    <a:schemeClr val="bg2">
                      <a:lumMod val="75000"/>
                    </a:schemeClr>
                  </a:solidFill>
                  <a:latin typeface="Lucida Console" pitchFamily="49" charset="0"/>
                </a:rPr>
                <a:t>[i, j] += m1[i, k] * m2[k, j];</a:t>
              </a:r>
            </a:p>
            <a:p>
              <a:pPr algn="l"/>
              <a:r>
                <a:rPr lang="de-DE" sz="1100" b="1" dirty="0" smtClean="0">
                  <a:solidFill>
                    <a:schemeClr val="bg2">
                      <a:lumMod val="75000"/>
                    </a:schemeClr>
                  </a:solidFill>
                  <a:latin typeface="Lucida Console" pitchFamily="49" charset="0"/>
                </a:rPr>
                <a:t>      }</a:t>
              </a:r>
            </a:p>
            <a:p>
              <a:pPr algn="l"/>
              <a:r>
                <a:rPr lang="de-DE" sz="1100" b="1" dirty="0" smtClean="0">
                  <a:solidFill>
                    <a:schemeClr val="bg2">
                      <a:lumMod val="75000"/>
                    </a:schemeClr>
                  </a:solidFill>
                  <a:latin typeface="Lucida Console" pitchFamily="49" charset="0"/>
                </a:rPr>
                <a:t>    }</a:t>
              </a:r>
            </a:p>
            <a:p>
              <a:pPr algn="l"/>
              <a:r>
                <a:rPr lang="de-DE" sz="1100" b="1" dirty="0" smtClean="0">
                  <a:solidFill>
                    <a:schemeClr val="bg2">
                      <a:lumMod val="75000"/>
                    </a:schemeClr>
                  </a:solidFill>
                  <a:latin typeface="Lucida Console" pitchFamily="49" charset="0"/>
                </a:rPr>
                <a:t>  });</a:t>
              </a:r>
            </a:p>
            <a:p>
              <a:pPr algn="l"/>
              <a:r>
                <a:rPr lang="de-DE" sz="1100" b="1" dirty="0" smtClean="0">
                  <a:solidFill>
                    <a:schemeClr val="bg1"/>
                  </a:solidFill>
                  <a:latin typeface="Lucida Console" pitchFamily="49" charset="0"/>
                </a:rPr>
                <a:t>} </a:t>
              </a: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64797"/>
          </a:xfrm>
        </p:spPr>
        <p:txBody>
          <a:bodyPr/>
          <a:lstStyle/>
          <a:p>
            <a:pPr algn="ctr"/>
            <a:r>
              <a:rPr lang="de-DE" dirty="0" smtClean="0"/>
              <a:t>Microsoft .NET 3.5 Framework</a:t>
            </a:r>
          </a:p>
        </p:txBody>
      </p:sp>
      <p:grpSp>
        <p:nvGrpSpPr>
          <p:cNvPr id="2" name="Gruppieren 13"/>
          <p:cNvGrpSpPr/>
          <p:nvPr/>
        </p:nvGrpSpPr>
        <p:grpSpPr>
          <a:xfrm>
            <a:off x="228600" y="1219200"/>
            <a:ext cx="8501062" cy="5000625"/>
            <a:chOff x="214313" y="1500188"/>
            <a:chExt cx="8501062" cy="5000625"/>
          </a:xfrm>
        </p:grpSpPr>
        <p:sp>
          <p:nvSpPr>
            <p:cNvPr id="28" name="AutoShape 27"/>
            <p:cNvSpPr>
              <a:spLocks noChangeArrowheads="1"/>
            </p:cNvSpPr>
            <p:nvPr/>
          </p:nvSpPr>
          <p:spPr bwMode="auto">
            <a:xfrm>
              <a:off x="214313" y="1500188"/>
              <a:ext cx="8501062" cy="5000625"/>
            </a:xfrm>
            <a:prstGeom prst="roundRect">
              <a:avLst>
                <a:gd name="adj" fmla="val 16667"/>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1"/>
            <a:lstStyle/>
            <a:p>
              <a:pPr algn="ctr">
                <a:defRPr/>
              </a:pPr>
              <a:r>
                <a:rPr lang="de-DE" sz="2800" dirty="0" smtClean="0">
                  <a:solidFill>
                    <a:schemeClr val="tx1"/>
                  </a:solidFill>
                  <a:latin typeface="+mj-lt"/>
                </a:rPr>
                <a:t>.NET 3.5</a:t>
              </a:r>
              <a:endParaRPr lang="de-DE" sz="2800" dirty="0">
                <a:solidFill>
                  <a:schemeClr val="tx1"/>
                </a:solidFill>
                <a:latin typeface="+mj-lt"/>
              </a:endParaRPr>
            </a:p>
          </p:txBody>
        </p:sp>
        <p:grpSp>
          <p:nvGrpSpPr>
            <p:cNvPr id="3" name="Gruppieren 10"/>
            <p:cNvGrpSpPr/>
            <p:nvPr/>
          </p:nvGrpSpPr>
          <p:grpSpPr>
            <a:xfrm>
              <a:off x="500063" y="2439815"/>
              <a:ext cx="8013508" cy="1917879"/>
              <a:chOff x="500063" y="2928933"/>
              <a:chExt cx="8013508" cy="1714513"/>
            </a:xfrm>
          </p:grpSpPr>
          <p:sp>
            <p:nvSpPr>
              <p:cNvPr id="666651" name="AutoShape 27"/>
              <p:cNvSpPr>
                <a:spLocks noChangeArrowheads="1"/>
              </p:cNvSpPr>
              <p:nvPr/>
            </p:nvSpPr>
            <p:spPr bwMode="auto">
              <a:xfrm>
                <a:off x="500063" y="2928933"/>
                <a:ext cx="1959872" cy="171451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err="1">
                    <a:solidFill>
                      <a:schemeClr val="tx1"/>
                    </a:solidFill>
                    <a:latin typeface="+mj-lt"/>
                  </a:rPr>
                  <a:t>Presenation</a:t>
                </a:r>
                <a:endParaRPr lang="de-DE" sz="1800" dirty="0">
                  <a:solidFill>
                    <a:schemeClr val="tx1"/>
                  </a:solidFill>
                  <a:latin typeface="+mj-lt"/>
                </a:endParaRPr>
              </a:p>
              <a:p>
                <a:pPr algn="ctr">
                  <a:defRPr/>
                </a:pPr>
                <a:r>
                  <a:rPr lang="de-DE" sz="1800" dirty="0" err="1">
                    <a:solidFill>
                      <a:schemeClr val="tx1"/>
                    </a:solidFill>
                    <a:latin typeface="+mj-lt"/>
                  </a:rPr>
                  <a:t>Foundation</a:t>
                </a:r>
                <a:endParaRPr lang="de-DE" sz="1800" dirty="0">
                  <a:solidFill>
                    <a:schemeClr val="tx1"/>
                  </a:solidFill>
                  <a:latin typeface="+mj-lt"/>
                </a:endParaRPr>
              </a:p>
              <a:p>
                <a:pPr algn="ctr">
                  <a:defRPr/>
                </a:pPr>
                <a:r>
                  <a:rPr lang="de-DE" sz="1800" dirty="0">
                    <a:solidFill>
                      <a:schemeClr val="tx1"/>
                    </a:solidFill>
                    <a:latin typeface="+mj-lt"/>
                  </a:rPr>
                  <a:t>(WPF)</a:t>
                </a:r>
              </a:p>
            </p:txBody>
          </p:sp>
          <p:sp>
            <p:nvSpPr>
              <p:cNvPr id="666652" name="AutoShape 28"/>
              <p:cNvSpPr>
                <a:spLocks noChangeArrowheads="1"/>
              </p:cNvSpPr>
              <p:nvPr/>
            </p:nvSpPr>
            <p:spPr bwMode="auto">
              <a:xfrm>
                <a:off x="2543176" y="2928933"/>
                <a:ext cx="1946083" cy="171451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a:solidFill>
                      <a:schemeClr val="tx1"/>
                    </a:solidFill>
                    <a:latin typeface="+mj-lt"/>
                  </a:rPr>
                  <a:t>Communication</a:t>
                </a:r>
              </a:p>
              <a:p>
                <a:pPr algn="ctr">
                  <a:defRPr/>
                </a:pPr>
                <a:r>
                  <a:rPr lang="de-DE" sz="1800" dirty="0" err="1">
                    <a:solidFill>
                      <a:schemeClr val="tx1"/>
                    </a:solidFill>
                    <a:latin typeface="+mj-lt"/>
                  </a:rPr>
                  <a:t>Foundation</a:t>
                </a:r>
                <a:endParaRPr lang="de-DE" sz="1800" dirty="0">
                  <a:solidFill>
                    <a:schemeClr val="tx1"/>
                  </a:solidFill>
                  <a:latin typeface="+mj-lt"/>
                </a:endParaRPr>
              </a:p>
              <a:p>
                <a:pPr algn="ctr">
                  <a:defRPr/>
                </a:pPr>
                <a:r>
                  <a:rPr lang="de-DE" sz="1800" dirty="0">
                    <a:solidFill>
                      <a:schemeClr val="tx1"/>
                    </a:solidFill>
                    <a:latin typeface="+mj-lt"/>
                  </a:rPr>
                  <a:t>(WCF)</a:t>
                </a:r>
              </a:p>
            </p:txBody>
          </p:sp>
          <p:sp>
            <p:nvSpPr>
              <p:cNvPr id="666653" name="AutoShape 29"/>
              <p:cNvSpPr>
                <a:spLocks noChangeArrowheads="1"/>
              </p:cNvSpPr>
              <p:nvPr/>
            </p:nvSpPr>
            <p:spPr bwMode="auto">
              <a:xfrm>
                <a:off x="4562475" y="2928933"/>
                <a:ext cx="1946083" cy="1714513"/>
              </a:xfrm>
              <a:prstGeom prst="roundRect">
                <a:avLst>
                  <a:gd name="adj" fmla="val 16667"/>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cs typeface="Arial" pitchFamily="34" charset="0"/>
                  </a:rPr>
                  <a:t>Windows</a:t>
                </a:r>
              </a:p>
              <a:p>
                <a:pPr algn="ctr">
                  <a:defRPr/>
                </a:pPr>
                <a:r>
                  <a:rPr lang="de-DE" sz="1800" dirty="0">
                    <a:solidFill>
                      <a:schemeClr val="tx1"/>
                    </a:solidFill>
                    <a:latin typeface="+mj-lt"/>
                    <a:cs typeface="Arial" pitchFamily="34" charset="0"/>
                  </a:rPr>
                  <a:t>Workflow</a:t>
                </a:r>
              </a:p>
              <a:p>
                <a:pPr algn="ctr">
                  <a:defRPr/>
                </a:pPr>
                <a:r>
                  <a:rPr lang="de-DE" sz="1800" dirty="0" err="1">
                    <a:solidFill>
                      <a:schemeClr val="tx1"/>
                    </a:solidFill>
                    <a:latin typeface="+mj-lt"/>
                    <a:cs typeface="Arial" pitchFamily="34" charset="0"/>
                  </a:rPr>
                  <a:t>Foundation</a:t>
                </a:r>
                <a:endParaRPr lang="de-DE" sz="1800" dirty="0">
                  <a:solidFill>
                    <a:schemeClr val="tx1"/>
                  </a:solidFill>
                  <a:latin typeface="+mj-lt"/>
                  <a:cs typeface="Arial" pitchFamily="34" charset="0"/>
                </a:endParaRPr>
              </a:p>
              <a:p>
                <a:pPr algn="ctr">
                  <a:defRPr/>
                </a:pPr>
                <a:r>
                  <a:rPr lang="de-DE" sz="1800" i="1" dirty="0">
                    <a:solidFill>
                      <a:schemeClr val="tx1"/>
                    </a:solidFill>
                    <a:latin typeface="+mj-lt"/>
                    <a:cs typeface="Arial" pitchFamily="34" charset="0"/>
                  </a:rPr>
                  <a:t>(WF)</a:t>
                </a:r>
              </a:p>
            </p:txBody>
          </p:sp>
          <p:sp>
            <p:nvSpPr>
              <p:cNvPr id="666654" name="AutoShape 30"/>
              <p:cNvSpPr>
                <a:spLocks noChangeArrowheads="1"/>
              </p:cNvSpPr>
              <p:nvPr/>
            </p:nvSpPr>
            <p:spPr bwMode="auto">
              <a:xfrm>
                <a:off x="6567488" y="2928933"/>
                <a:ext cx="1946083" cy="171451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nchorCtr="1"/>
              <a:lstStyle/>
              <a:p>
                <a:pPr algn="ctr">
                  <a:defRPr/>
                </a:pPr>
                <a:r>
                  <a:rPr lang="de-DE" sz="1800" dirty="0">
                    <a:solidFill>
                      <a:schemeClr val="tx1"/>
                    </a:solidFill>
                    <a:latin typeface="+mj-lt"/>
                  </a:rPr>
                  <a:t>Windows</a:t>
                </a:r>
              </a:p>
              <a:p>
                <a:pPr algn="ctr">
                  <a:defRPr/>
                </a:pPr>
                <a:r>
                  <a:rPr lang="de-DE" sz="1800" dirty="0" err="1">
                    <a:solidFill>
                      <a:schemeClr val="tx1"/>
                    </a:solidFill>
                    <a:latin typeface="+mj-lt"/>
                  </a:rPr>
                  <a:t>Cardspace</a:t>
                </a:r>
                <a:endParaRPr lang="de-DE" sz="1800" dirty="0">
                  <a:solidFill>
                    <a:schemeClr val="tx1"/>
                  </a:solidFill>
                  <a:latin typeface="+mj-lt"/>
                </a:endParaRPr>
              </a:p>
            </p:txBody>
          </p:sp>
        </p:grpSp>
        <p:sp>
          <p:nvSpPr>
            <p:cNvPr id="27" name="AutoShape 21"/>
            <p:cNvSpPr>
              <a:spLocks noChangeArrowheads="1"/>
            </p:cNvSpPr>
            <p:nvPr/>
          </p:nvSpPr>
          <p:spPr bwMode="auto">
            <a:xfrm>
              <a:off x="500090" y="4968737"/>
              <a:ext cx="8001000" cy="102725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a:solidFill>
                    <a:schemeClr val="tx1"/>
                  </a:solidFill>
                  <a:latin typeface="+mj-lt"/>
                </a:rPr>
                <a:t>.NET Framework </a:t>
              </a:r>
              <a:r>
                <a:rPr lang="de-DE" sz="2000" dirty="0" smtClean="0">
                  <a:solidFill>
                    <a:schemeClr val="tx1"/>
                  </a:solidFill>
                  <a:latin typeface="+mj-lt"/>
                </a:rPr>
                <a:t>2.0 </a:t>
              </a:r>
              <a:endParaRPr lang="de-DE" sz="2000" dirty="0">
                <a:solidFill>
                  <a:schemeClr val="tx1"/>
                </a:solidFill>
                <a:latin typeface="+mj-lt"/>
              </a:endParaRPr>
            </a:p>
          </p:txBody>
        </p:sp>
        <p:sp>
          <p:nvSpPr>
            <p:cNvPr id="12" name="AutoShape 21"/>
            <p:cNvSpPr>
              <a:spLocks noChangeArrowheads="1"/>
            </p:cNvSpPr>
            <p:nvPr/>
          </p:nvSpPr>
          <p:spPr bwMode="auto">
            <a:xfrm>
              <a:off x="500034" y="4429133"/>
              <a:ext cx="3929090" cy="42862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smtClean="0">
                  <a:solidFill>
                    <a:schemeClr val="tx1"/>
                  </a:solidFill>
                  <a:latin typeface="+mj-lt"/>
                </a:rPr>
                <a:t>LINQ</a:t>
              </a:r>
              <a:endParaRPr lang="de-DE" sz="2000" dirty="0">
                <a:solidFill>
                  <a:schemeClr val="tx1"/>
                </a:solidFill>
                <a:latin typeface="+mj-lt"/>
              </a:endParaRPr>
            </a:p>
          </p:txBody>
        </p:sp>
        <p:sp>
          <p:nvSpPr>
            <p:cNvPr id="13" name="AutoShape 21"/>
            <p:cNvSpPr>
              <a:spLocks noChangeArrowheads="1"/>
            </p:cNvSpPr>
            <p:nvPr/>
          </p:nvSpPr>
          <p:spPr bwMode="auto">
            <a:xfrm>
              <a:off x="4643438" y="4429132"/>
              <a:ext cx="3857652" cy="42862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a:defRPr/>
              </a:pPr>
              <a:r>
                <a:rPr lang="de-DE" sz="2000" dirty="0" smtClean="0">
                  <a:solidFill>
                    <a:schemeClr val="tx1"/>
                  </a:solidFill>
                  <a:latin typeface="+mj-lt"/>
                </a:rPr>
                <a:t>ADO.NET </a:t>
              </a:r>
              <a:r>
                <a:rPr lang="de-DE" sz="2000" dirty="0" err="1" smtClean="0">
                  <a:solidFill>
                    <a:schemeClr val="tx1"/>
                  </a:solidFill>
                  <a:latin typeface="+mj-lt"/>
                </a:rPr>
                <a:t>Entity</a:t>
              </a:r>
              <a:r>
                <a:rPr lang="de-DE" sz="2000" dirty="0" smtClean="0">
                  <a:solidFill>
                    <a:schemeClr val="tx1"/>
                  </a:solidFill>
                  <a:latin typeface="+mj-lt"/>
                </a:rPr>
                <a:t> Framework</a:t>
              </a:r>
              <a:endParaRPr lang="de-DE" sz="2000" dirty="0">
                <a:solidFill>
                  <a:schemeClr val="tx1"/>
                </a:solidFill>
                <a:latin typeface="+mj-lt"/>
              </a:endParaRPr>
            </a:p>
          </p:txBody>
        </p:sp>
      </p:gr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421" y="152400"/>
            <a:ext cx="8229600" cy="1329595"/>
          </a:xfrm>
        </p:spPr>
        <p:txBody>
          <a:bodyPr/>
          <a:lstStyle/>
          <a:p>
            <a:pPr algn="ctr"/>
            <a:r>
              <a:rPr smtClean="0"/>
              <a:t>Microsoft ressources for architects</a:t>
            </a:r>
            <a:endParaRPr/>
          </a:p>
        </p:txBody>
      </p:sp>
      <p:sp>
        <p:nvSpPr>
          <p:cNvPr id="3" name="Inhaltsplatzhalter 2"/>
          <p:cNvSpPr>
            <a:spLocks noGrp="1"/>
          </p:cNvSpPr>
          <p:nvPr>
            <p:ph sz="half" idx="1"/>
          </p:nvPr>
        </p:nvSpPr>
        <p:spPr>
          <a:xfrm>
            <a:off x="-1" y="1805940"/>
            <a:ext cx="5986915" cy="3413242"/>
          </a:xfrm>
        </p:spPr>
        <p:txBody>
          <a:bodyPr/>
          <a:lstStyle/>
          <a:p>
            <a:r>
              <a:rPr lang="en-US" sz="2400" b="1" dirty="0" smtClean="0"/>
              <a:t>Architecture Guidance Documents</a:t>
            </a:r>
          </a:p>
          <a:p>
            <a:pPr lvl="1"/>
            <a:r>
              <a:rPr lang="en-US" sz="2000" b="1" u="sng" dirty="0" smtClean="0">
                <a:latin typeface="Trebuchet MS" pitchFamily="34" charset="0"/>
                <a:hlinkClick r:id="rId2"/>
              </a:rPr>
              <a:t>http://www.microsoft.com/practices</a:t>
            </a:r>
            <a:endParaRPr lang="en-US" sz="2000" b="1" u="sng" dirty="0" smtClean="0">
              <a:latin typeface="Trebuchet MS" pitchFamily="34" charset="0"/>
            </a:endParaRPr>
          </a:p>
          <a:p>
            <a:pPr lvl="1">
              <a:buNone/>
            </a:pPr>
            <a:r>
              <a:rPr lang="en-US" sz="2000" b="1" u="sng" dirty="0" smtClean="0">
                <a:latin typeface="Trebuchet MS" pitchFamily="34" charset="0"/>
              </a:rPr>
              <a:t> </a:t>
            </a:r>
          </a:p>
          <a:p>
            <a:r>
              <a:rPr lang="en-US" sz="2400" b="1" i="1" dirty="0" smtClean="0"/>
              <a:t>The Architecture Journal</a:t>
            </a:r>
          </a:p>
          <a:p>
            <a:pPr lvl="1"/>
            <a:r>
              <a:rPr lang="en-US" sz="2000" dirty="0" smtClean="0"/>
              <a:t>Four issues a year</a:t>
            </a:r>
          </a:p>
          <a:p>
            <a:pPr lvl="1"/>
            <a:r>
              <a:rPr lang="en-US" sz="2000" dirty="0" smtClean="0"/>
              <a:t>Authors: </a:t>
            </a:r>
          </a:p>
          <a:p>
            <a:pPr lvl="2"/>
            <a:r>
              <a:rPr lang="en-US" sz="1800" dirty="0" smtClean="0"/>
              <a:t>User of Microsoft technology</a:t>
            </a:r>
          </a:p>
          <a:p>
            <a:pPr lvl="2"/>
            <a:r>
              <a:rPr lang="en-US" sz="1800" dirty="0" smtClean="0"/>
              <a:t>Microsoft employees</a:t>
            </a:r>
          </a:p>
          <a:p>
            <a:pPr lvl="1"/>
            <a:r>
              <a:rPr lang="en-US" sz="2000" dirty="0" smtClean="0"/>
              <a:t>Registration</a:t>
            </a:r>
            <a:r>
              <a:rPr lang="en-US" dirty="0" smtClean="0"/>
              <a:t>: </a:t>
            </a:r>
            <a:r>
              <a:rPr lang="en-US" sz="1800" dirty="0" smtClean="0">
                <a:hlinkClick r:id="rId3"/>
              </a:rPr>
              <a:t>ww.ArchitectureJournal.net</a:t>
            </a:r>
            <a:r>
              <a:rPr lang="en-US" sz="1800" dirty="0" smtClean="0"/>
              <a:t> </a:t>
            </a:r>
          </a:p>
          <a:p>
            <a:pPr lvl="2"/>
            <a:r>
              <a:rPr lang="en-US" sz="1800" dirty="0" smtClean="0"/>
              <a:t>Hardcopy via mail or </a:t>
            </a:r>
            <a:r>
              <a:rPr lang="en-US" sz="1800" dirty="0" err="1" smtClean="0"/>
              <a:t>pdf</a:t>
            </a:r>
            <a:r>
              <a:rPr lang="en-US" sz="1800" dirty="0" smtClean="0"/>
              <a:t> download</a:t>
            </a:r>
            <a:endParaRPr lang="en-US" sz="1800" dirty="0"/>
          </a:p>
        </p:txBody>
      </p:sp>
      <p:pic>
        <p:nvPicPr>
          <p:cNvPr id="1026" name="Picture 2"/>
          <p:cNvPicPr>
            <a:picLocks noGrp="1" noChangeAspect="1" noChangeArrowheads="1"/>
          </p:cNvPicPr>
          <p:nvPr>
            <p:ph sz="half" idx="2"/>
          </p:nvPr>
        </p:nvPicPr>
        <p:blipFill>
          <a:blip r:embed="rId4" cstate="print"/>
          <a:srcRect/>
          <a:stretch>
            <a:fillRect/>
          </a:stretch>
        </p:blipFill>
        <p:spPr bwMode="auto">
          <a:xfrm>
            <a:off x="6823422" y="4037799"/>
            <a:ext cx="1480482" cy="1931670"/>
          </a:xfrm>
          <a:prstGeom prst="rect">
            <a:avLst/>
          </a:prstGeom>
          <a:noFill/>
          <a:ln w="9525">
            <a:noFill/>
            <a:miter lim="800000"/>
            <a:headEnd/>
            <a:tailEnd/>
          </a:ln>
          <a:effectLst/>
        </p:spPr>
      </p:pic>
      <p:pic>
        <p:nvPicPr>
          <p:cNvPr id="5" name="Picture 3"/>
          <p:cNvPicPr>
            <a:picLocks noChangeAspect="1" noChangeArrowheads="1"/>
          </p:cNvPicPr>
          <p:nvPr/>
        </p:nvPicPr>
        <p:blipFill>
          <a:blip r:embed="rId5" cstate="print"/>
          <a:srcRect/>
          <a:stretch>
            <a:fillRect/>
          </a:stretch>
        </p:blipFill>
        <p:spPr bwMode="auto">
          <a:xfrm>
            <a:off x="7529532" y="1643707"/>
            <a:ext cx="1531068" cy="1945313"/>
          </a:xfrm>
          <a:prstGeom prst="rect">
            <a:avLst/>
          </a:prstGeom>
          <a:noFill/>
          <a:ln w="9525">
            <a:noFill/>
            <a:miter lim="800000"/>
            <a:headEnd/>
            <a:tailEnd/>
          </a:ln>
        </p:spPr>
      </p:pic>
      <p:pic>
        <p:nvPicPr>
          <p:cNvPr id="6" name="Picture 4"/>
          <p:cNvPicPr>
            <a:picLocks noChangeAspect="1" noChangeArrowheads="1"/>
          </p:cNvPicPr>
          <p:nvPr/>
        </p:nvPicPr>
        <p:blipFill>
          <a:blip r:embed="rId6" cstate="print"/>
          <a:srcRect/>
          <a:stretch>
            <a:fillRect/>
          </a:stretch>
        </p:blipFill>
        <p:spPr bwMode="auto">
          <a:xfrm>
            <a:off x="5868691" y="1644651"/>
            <a:ext cx="1507051" cy="1954228"/>
          </a:xfrm>
          <a:prstGeom prst="rect">
            <a:avLst/>
          </a:prstGeom>
          <a:noFill/>
          <a:ln w="9525">
            <a:noFill/>
            <a:miter lim="800000"/>
            <a:headEnd/>
            <a:tailEnd/>
          </a:ln>
        </p:spPr>
      </p:pic>
      <p:pic>
        <p:nvPicPr>
          <p:cNvPr id="8" name="Grafik 7" descr="Roadmap">
            <a:hlinkClick r:id="rId7"/>
          </p:cNvPr>
          <p:cNvPicPr/>
          <p:nvPr/>
        </p:nvPicPr>
        <p:blipFill>
          <a:blip r:embed="rId8" cstate="print"/>
          <a:srcRect/>
          <a:stretch>
            <a:fillRect/>
          </a:stretch>
        </p:blipFill>
        <p:spPr bwMode="auto">
          <a:xfrm>
            <a:off x="7873465" y="299436"/>
            <a:ext cx="1020279" cy="1028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230188"/>
            <a:ext cx="8382000" cy="553998"/>
          </a:xfrm>
        </p:spPr>
        <p:txBody>
          <a:bodyPr/>
          <a:lstStyle/>
          <a:p>
            <a:pPr eaLnBrk="1" hangingPunct="1"/>
            <a:r>
              <a:rPr lang="de-DE" sz="4000" dirty="0" smtClean="0"/>
              <a:t>Additional </a:t>
            </a:r>
            <a:r>
              <a:rPr lang="de-DE" sz="4000" dirty="0" err="1" smtClean="0"/>
              <a:t>information</a:t>
            </a:r>
            <a:r>
              <a:rPr lang="de-DE" sz="4000" dirty="0" smtClean="0"/>
              <a:t> (1):</a:t>
            </a:r>
          </a:p>
        </p:txBody>
      </p:sp>
      <p:sp>
        <p:nvSpPr>
          <p:cNvPr id="46083" name="Rectangle 3"/>
          <p:cNvSpPr>
            <a:spLocks noGrp="1" noChangeArrowheads="1"/>
          </p:cNvSpPr>
          <p:nvPr>
            <p:ph type="body" idx="1"/>
          </p:nvPr>
        </p:nvSpPr>
        <p:spPr>
          <a:xfrm>
            <a:off x="142875" y="914400"/>
            <a:ext cx="9001125" cy="5398401"/>
          </a:xfrm>
        </p:spPr>
        <p:txBody>
          <a:bodyPr/>
          <a:lstStyle/>
          <a:p>
            <a:pPr eaLnBrk="1" hangingPunct="1"/>
            <a:r>
              <a:rPr lang="en-US" sz="2400" dirty="0" smtClean="0"/>
              <a:t>.NET Framework 3.5: </a:t>
            </a:r>
          </a:p>
          <a:p>
            <a:pPr lvl="1"/>
            <a:r>
              <a:rPr lang="en-US" sz="2000" dirty="0" smtClean="0">
                <a:hlinkClick r:id="rId2"/>
              </a:rPr>
              <a:t>http://wpf.netfx3.com/</a:t>
            </a:r>
            <a:endParaRPr lang="en-US" sz="2000" dirty="0" smtClean="0">
              <a:hlinkClick r:id="rId3"/>
            </a:endParaRPr>
          </a:p>
          <a:p>
            <a:r>
              <a:rPr lang="en-US" sz="2400" dirty="0" smtClean="0"/>
              <a:t>C# Lecture Cornell University:</a:t>
            </a:r>
          </a:p>
          <a:p>
            <a:pPr lvl="1"/>
            <a:r>
              <a:rPr lang="en-US" sz="2000" dirty="0" smtClean="0">
                <a:hlinkClick r:id="rId3"/>
              </a:rPr>
              <a:t>http://www.cs.cornell.edu/courses/cs215/2008sp/</a:t>
            </a:r>
            <a:r>
              <a:rPr lang="en-US" sz="2000" dirty="0" smtClean="0"/>
              <a:t> </a:t>
            </a:r>
          </a:p>
          <a:p>
            <a:pPr eaLnBrk="1" hangingPunct="1"/>
            <a:r>
              <a:rPr lang="en-US" sz="2400" dirty="0" smtClean="0"/>
              <a:t>Windows Presentation Foundation:</a:t>
            </a:r>
          </a:p>
          <a:p>
            <a:pPr lvl="1"/>
            <a:r>
              <a:rPr lang="en-US" sz="2000" dirty="0" smtClean="0">
                <a:hlinkClick r:id="rId4"/>
              </a:rPr>
              <a:t>http://msdn.microsoft.com/windowsvista/building/presentation/default.aspx?pull=/library/en-us/dnlong/html/wpf101.as</a:t>
            </a:r>
            <a:endParaRPr lang="en-US" sz="2000" dirty="0" smtClean="0"/>
          </a:p>
          <a:p>
            <a:pPr eaLnBrk="1" hangingPunct="1"/>
            <a:r>
              <a:rPr lang="en-US" sz="2400" dirty="0" smtClean="0"/>
              <a:t>Windows Communication Foundation:</a:t>
            </a:r>
          </a:p>
          <a:p>
            <a:pPr lvl="1"/>
            <a:r>
              <a:rPr lang="en-US" sz="2000" dirty="0" smtClean="0">
                <a:hlinkClick r:id="rId5"/>
              </a:rPr>
              <a:t>http://www.davidchappell.com/IntroducingWCFv1.2.1.pdf</a:t>
            </a:r>
            <a:r>
              <a:rPr lang="en-US" sz="2000" dirty="0" smtClean="0"/>
              <a:t> </a:t>
            </a:r>
          </a:p>
          <a:p>
            <a:pPr eaLnBrk="1" hangingPunct="1"/>
            <a:r>
              <a:rPr lang="en-US" sz="2400" dirty="0" smtClean="0"/>
              <a:t>Windows Workflow Foundation:</a:t>
            </a:r>
          </a:p>
          <a:p>
            <a:pPr lvl="1"/>
            <a:r>
              <a:rPr lang="en-US" sz="2000" dirty="0" smtClean="0">
                <a:hlinkClick r:id="rId6" tooltip="http://msdn.microsoft.com/library/default.asp?url=/library/en-us/dnlong/html/wfintro.asp"/>
              </a:rPr>
              <a:t>http://msdn.microsoft.com/library/default.asp?url=/library/en-us/dnlong/html/wfintro.asp</a:t>
            </a:r>
            <a:endParaRPr lang="en-US" sz="2000" dirty="0" smtClean="0"/>
          </a:p>
          <a:p>
            <a:pPr eaLnBrk="1" hangingPunct="1"/>
            <a:r>
              <a:rPr lang="en-US" sz="2400" dirty="0" smtClean="0"/>
              <a:t>Windows </a:t>
            </a:r>
            <a:r>
              <a:rPr lang="en-US" sz="2400" dirty="0" err="1" smtClean="0"/>
              <a:t>CardSpace</a:t>
            </a:r>
            <a:r>
              <a:rPr lang="en-US" sz="2400" dirty="0" smtClean="0"/>
              <a:t>:</a:t>
            </a:r>
          </a:p>
          <a:p>
            <a:pPr lvl="1"/>
            <a:r>
              <a:rPr lang="en-US" sz="2000" dirty="0" smtClean="0">
                <a:hlinkClick r:id="rId7" tooltip="http://msdn.microsoft.com/windowsvista/default.aspx?pull=/library/en-us/dnlong/html/IntroInfoCard.asp"/>
              </a:rPr>
              <a:t>http://msdn.microsoft.com/windowsvista/default.aspx?pull=/library/en-us/dnlong/html/IntroInfoCard.asp</a:t>
            </a:r>
            <a:endParaRPr lang="en-US" sz="2000" dirty="0" smtClean="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230188"/>
            <a:ext cx="8382000" cy="553998"/>
          </a:xfrm>
        </p:spPr>
        <p:txBody>
          <a:bodyPr/>
          <a:lstStyle/>
          <a:p>
            <a:pPr eaLnBrk="1" hangingPunct="1"/>
            <a:r>
              <a:rPr lang="de-DE" sz="4000" dirty="0" smtClean="0"/>
              <a:t>Additional </a:t>
            </a:r>
            <a:r>
              <a:rPr lang="de-DE" sz="4000" dirty="0" err="1" smtClean="0"/>
              <a:t>information</a:t>
            </a:r>
            <a:r>
              <a:rPr lang="de-DE" sz="4000" dirty="0" smtClean="0"/>
              <a:t> (2):</a:t>
            </a:r>
          </a:p>
        </p:txBody>
      </p:sp>
      <p:sp>
        <p:nvSpPr>
          <p:cNvPr id="46083" name="Rectangle 3"/>
          <p:cNvSpPr>
            <a:spLocks noGrp="1" noChangeArrowheads="1"/>
          </p:cNvSpPr>
          <p:nvPr>
            <p:ph type="body" idx="1"/>
          </p:nvPr>
        </p:nvSpPr>
        <p:spPr>
          <a:xfrm>
            <a:off x="142875" y="838200"/>
            <a:ext cx="9001125" cy="4444294"/>
          </a:xfrm>
        </p:spPr>
        <p:txBody>
          <a:bodyPr/>
          <a:lstStyle/>
          <a:p>
            <a:pPr eaLnBrk="1" hangingPunct="1"/>
            <a:r>
              <a:rPr lang="en-US" sz="2800" dirty="0" smtClean="0"/>
              <a:t>Smart Clients: </a:t>
            </a:r>
          </a:p>
          <a:p>
            <a:pPr lvl="1" eaLnBrk="1" hangingPunct="1"/>
            <a:r>
              <a:rPr lang="en-US" sz="2400" dirty="0" smtClean="0">
                <a:hlinkClick r:id="rId2"/>
              </a:rPr>
              <a:t>http://msdn2.microsoft.com/en-us/library/aa905318.aspx</a:t>
            </a:r>
            <a:endParaRPr lang="en-US" sz="2400" dirty="0" smtClean="0"/>
          </a:p>
          <a:p>
            <a:pPr lvl="1" eaLnBrk="1" hangingPunct="1"/>
            <a:r>
              <a:rPr lang="en-US" sz="2400" dirty="0" smtClean="0">
                <a:hlinkClick r:id="rId3"/>
              </a:rPr>
              <a:t>http://msdn2.microsoft.com/en-us/architecture/bb288452.aspx#userinter_topic4</a:t>
            </a:r>
            <a:endParaRPr lang="en-US" sz="2400" dirty="0" smtClean="0"/>
          </a:p>
          <a:p>
            <a:pPr lvl="1"/>
            <a:r>
              <a:rPr lang="en-US" sz="2400" dirty="0" smtClean="0">
                <a:hlinkClick r:id="rId4"/>
              </a:rPr>
              <a:t>http://silverlight.net/default.aspx</a:t>
            </a:r>
            <a:r>
              <a:rPr lang="en-US" sz="2400" dirty="0" smtClean="0"/>
              <a:t>  </a:t>
            </a:r>
          </a:p>
          <a:p>
            <a:r>
              <a:rPr lang="de-DE" sz="2400" dirty="0" smtClean="0"/>
              <a:t>OSLO</a:t>
            </a:r>
          </a:p>
          <a:p>
            <a:pPr lvl="1"/>
            <a:r>
              <a:rPr lang="de-DE" sz="2400" dirty="0" smtClean="0">
                <a:hlinkClick r:id="rId5"/>
              </a:rPr>
              <a:t>http://www.microsoft.com/soa/</a:t>
            </a:r>
            <a:r>
              <a:rPr lang="de-DE" sz="2400" dirty="0" smtClean="0"/>
              <a:t> </a:t>
            </a:r>
          </a:p>
          <a:p>
            <a:pPr lvl="1"/>
            <a:r>
              <a:rPr lang="en-US" sz="2400" dirty="0" smtClean="0">
                <a:hlinkClick r:id="rId6"/>
              </a:rPr>
              <a:t>http://www.microsoft.com/soa/products/oslo.aspx</a:t>
            </a:r>
            <a:endParaRPr lang="en-US" sz="2400" dirty="0" smtClean="0"/>
          </a:p>
          <a:p>
            <a:pPr lvl="1"/>
            <a:r>
              <a:rPr lang="en-US" sz="2400" dirty="0" smtClean="0">
                <a:hlinkClick r:id="rId7"/>
              </a:rPr>
              <a:t>http://msdn.microsoft.com/en-us/arcjournal/bb906065.aspx</a:t>
            </a:r>
            <a:endParaRPr lang="en-US" sz="2400" dirty="0" smtClean="0"/>
          </a:p>
          <a:p>
            <a:r>
              <a:rPr lang="en-US" sz="2800" dirty="0" smtClean="0"/>
              <a:t>Astoria</a:t>
            </a:r>
          </a:p>
          <a:p>
            <a:pPr lvl="1"/>
            <a:r>
              <a:rPr lang="en-US" sz="2400" dirty="0" smtClean="0">
                <a:hlinkClick r:id="rId8"/>
              </a:rPr>
              <a:t>http://msdn.microsoft.com/en-us/arcjournal/bb906063.aspx</a:t>
            </a:r>
            <a:r>
              <a:rPr lang="en-US" sz="2400" dirty="0" smtClean="0"/>
              <a:t>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64100"/>
            <a:ext cx="9144000" cy="1143000"/>
          </a:xfrm>
        </p:spPr>
        <p:txBody>
          <a:bodyPr/>
          <a:lstStyle/>
          <a:p>
            <a:r>
              <a:rPr lang="de-DE" dirty="0" smtClean="0"/>
              <a:t>.NET Compact Framework </a:t>
            </a:r>
            <a:br>
              <a:rPr lang="de-DE" dirty="0" smtClean="0"/>
            </a:br>
            <a:r>
              <a:rPr lang="de-DE" dirty="0" smtClean="0"/>
              <a:t>.NET </a:t>
            </a:r>
            <a:r>
              <a:rPr lang="de-DE" dirty="0" err="1" smtClean="0"/>
              <a:t>Micro</a:t>
            </a:r>
            <a:r>
              <a:rPr lang="de-DE" dirty="0" smtClean="0"/>
              <a:t> Framework</a:t>
            </a:r>
            <a:endParaRPr lang="de-DE" dirty="0"/>
          </a:p>
        </p:txBody>
      </p:sp>
      <p:sp>
        <p:nvSpPr>
          <p:cNvPr id="3" name="Inhaltsplatzhalter 2"/>
          <p:cNvSpPr>
            <a:spLocks noGrp="1"/>
          </p:cNvSpPr>
          <p:nvPr>
            <p:ph idx="1"/>
          </p:nvPr>
        </p:nvSpPr>
        <p:spPr>
          <a:xfrm>
            <a:off x="0" y="1500174"/>
            <a:ext cx="9001156" cy="1169551"/>
          </a:xfrm>
        </p:spPr>
        <p:txBody>
          <a:bodyPr/>
          <a:lstStyle/>
          <a:p>
            <a:r>
              <a:rPr lang="de-DE" sz="2000" dirty="0" smtClean="0"/>
              <a:t>Compact Framework </a:t>
            </a:r>
            <a:r>
              <a:rPr lang="de-DE" sz="2000" dirty="0" err="1" smtClean="0"/>
              <a:t>for</a:t>
            </a:r>
            <a:r>
              <a:rPr lang="de-DE" sz="2000" dirty="0" smtClean="0"/>
              <a:t> mobile </a:t>
            </a:r>
            <a:r>
              <a:rPr lang="de-DE" sz="2000" dirty="0" err="1" smtClean="0"/>
              <a:t>devices</a:t>
            </a:r>
            <a:r>
              <a:rPr lang="de-DE" sz="2000" dirty="0" smtClean="0"/>
              <a:t> (Windows Mobile)</a:t>
            </a:r>
          </a:p>
          <a:p>
            <a:r>
              <a:rPr lang="de-DE" sz="2000" dirty="0" err="1" smtClean="0"/>
              <a:t>Micro</a:t>
            </a:r>
            <a:r>
              <a:rPr lang="de-DE" sz="2000" dirty="0" smtClean="0"/>
              <a:t> Framework </a:t>
            </a:r>
            <a:r>
              <a:rPr lang="de-DE" sz="2000" dirty="0" err="1" smtClean="0"/>
              <a:t>for</a:t>
            </a:r>
            <a:r>
              <a:rPr lang="de-DE" sz="2000" dirty="0" smtClean="0"/>
              <a:t> „Embedded“, </a:t>
            </a:r>
            <a:r>
              <a:rPr lang="de-DE" sz="2000" dirty="0" err="1" smtClean="0"/>
              <a:t>no</a:t>
            </a:r>
            <a:r>
              <a:rPr lang="de-DE" sz="2000" dirty="0" smtClean="0"/>
              <a:t> </a:t>
            </a:r>
            <a:r>
              <a:rPr lang="de-DE" sz="2000" dirty="0" err="1" smtClean="0"/>
              <a:t>operating</a:t>
            </a:r>
            <a:r>
              <a:rPr lang="de-DE" sz="2000" dirty="0" smtClean="0"/>
              <a:t> </a:t>
            </a:r>
            <a:r>
              <a:rPr lang="de-DE" sz="2000" dirty="0" err="1" smtClean="0"/>
              <a:t>system</a:t>
            </a:r>
            <a:r>
              <a:rPr lang="de-DE" sz="2000" dirty="0" smtClean="0"/>
              <a:t> </a:t>
            </a:r>
            <a:r>
              <a:rPr lang="de-DE" sz="2000" dirty="0" err="1" smtClean="0"/>
              <a:t>necessary</a:t>
            </a:r>
            <a:r>
              <a:rPr lang="de-DE" sz="2000" dirty="0" smtClean="0"/>
              <a:t>:</a:t>
            </a:r>
          </a:p>
          <a:p>
            <a:pPr lvl="1"/>
            <a:r>
              <a:rPr lang="de-DE" sz="1800" dirty="0" smtClean="0">
                <a:hlinkClick r:id="rId2"/>
              </a:rPr>
              <a:t>http://www.elektronikpraxis.vogel.de/themen/embeddedsoftwareengineering/implementierung/articles/92518/</a:t>
            </a:r>
            <a:r>
              <a:rPr lang="de-DE" sz="1800" dirty="0" smtClean="0"/>
              <a:t> </a:t>
            </a:r>
            <a:endParaRPr lang="de-DE" sz="1800" dirty="0"/>
          </a:p>
        </p:txBody>
      </p:sp>
      <p:grpSp>
        <p:nvGrpSpPr>
          <p:cNvPr id="4" name="Gruppieren 7"/>
          <p:cNvGrpSpPr/>
          <p:nvPr/>
        </p:nvGrpSpPr>
        <p:grpSpPr>
          <a:xfrm>
            <a:off x="762000" y="3124200"/>
            <a:ext cx="7731161" cy="3200167"/>
            <a:chOff x="714348" y="3357562"/>
            <a:chExt cx="7731161" cy="3200167"/>
          </a:xfrm>
        </p:grpSpPr>
        <p:grpSp>
          <p:nvGrpSpPr>
            <p:cNvPr id="5" name="Gruppieren 5"/>
            <p:cNvGrpSpPr/>
            <p:nvPr/>
          </p:nvGrpSpPr>
          <p:grpSpPr>
            <a:xfrm>
              <a:off x="714348" y="3798813"/>
              <a:ext cx="7731161" cy="2758916"/>
              <a:chOff x="142844" y="3571876"/>
              <a:chExt cx="7731161" cy="2758916"/>
            </a:xfrm>
          </p:grpSpPr>
          <p:pic>
            <p:nvPicPr>
              <p:cNvPr id="1026" name="Picture 2"/>
              <p:cNvPicPr>
                <a:picLocks noChangeAspect="1" noChangeArrowheads="1"/>
              </p:cNvPicPr>
              <p:nvPr/>
            </p:nvPicPr>
            <p:blipFill>
              <a:blip r:embed="rId3" cstate="print"/>
              <a:srcRect/>
              <a:stretch>
                <a:fillRect/>
              </a:stretch>
            </p:blipFill>
            <p:spPr bwMode="auto">
              <a:xfrm>
                <a:off x="142844" y="3571876"/>
                <a:ext cx="3678241" cy="27589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786182" y="3571876"/>
                <a:ext cx="4087823" cy="2643206"/>
              </a:xfrm>
              <a:prstGeom prst="rect">
                <a:avLst/>
              </a:prstGeom>
              <a:noFill/>
              <a:ln w="9525">
                <a:noFill/>
                <a:miter lim="800000"/>
                <a:headEnd/>
                <a:tailEnd/>
              </a:ln>
              <a:effectLst/>
            </p:spPr>
          </p:pic>
        </p:grpSp>
        <p:sp>
          <p:nvSpPr>
            <p:cNvPr id="7" name="Textfeld 6"/>
            <p:cNvSpPr txBox="1"/>
            <p:nvPr/>
          </p:nvSpPr>
          <p:spPr>
            <a:xfrm>
              <a:off x="3071802" y="3357562"/>
              <a:ext cx="2961067" cy="400110"/>
            </a:xfrm>
            <a:prstGeom prst="rect">
              <a:avLst/>
            </a:prstGeom>
            <a:noFill/>
          </p:spPr>
          <p:txBody>
            <a:bodyPr wrap="none" rtlCol="0">
              <a:spAutoFit/>
            </a:bodyPr>
            <a:lstStyle/>
            <a:p>
              <a:r>
                <a:rPr lang="de-DE" sz="2000" dirty="0" smtClean="0"/>
                <a:t>.NET </a:t>
              </a:r>
              <a:r>
                <a:rPr lang="de-DE" sz="2000" dirty="0" err="1" smtClean="0"/>
                <a:t>Micro</a:t>
              </a:r>
              <a:r>
                <a:rPr lang="de-DE" sz="2000" dirty="0" smtClean="0"/>
                <a:t> Framework</a:t>
              </a:r>
              <a:endParaRPr lang="de-DE" sz="2000" dirty="0"/>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lgn="ctr"/>
            <a:r>
              <a:rPr smtClean="0"/>
              <a:t>Supported platform</a:t>
            </a:r>
          </a:p>
        </p:txBody>
      </p:sp>
      <p:sp>
        <p:nvSpPr>
          <p:cNvPr id="9219" name="Inhaltsplatzhalter 2"/>
          <p:cNvSpPr>
            <a:spLocks noGrp="1"/>
          </p:cNvSpPr>
          <p:nvPr>
            <p:ph idx="1"/>
          </p:nvPr>
        </p:nvSpPr>
        <p:spPr>
          <a:xfrm>
            <a:off x="304800" y="1371600"/>
            <a:ext cx="8572500" cy="4148828"/>
          </a:xfrm>
        </p:spPr>
        <p:txBody>
          <a:bodyPr/>
          <a:lstStyle/>
          <a:p>
            <a:r>
              <a:rPr lang="en-US" sz="2800" smtClean="0"/>
              <a:t>Windows Vista</a:t>
            </a:r>
          </a:p>
          <a:p>
            <a:r>
              <a:rPr lang="en-US" sz="2800" smtClean="0"/>
              <a:t>Windows XP SP2</a:t>
            </a:r>
          </a:p>
          <a:p>
            <a:r>
              <a:rPr lang="en-US" sz="2800" smtClean="0"/>
              <a:t>Windows Server 2003 SP1</a:t>
            </a:r>
          </a:p>
          <a:p>
            <a:r>
              <a:rPr lang="en-US" sz="2800" smtClean="0"/>
              <a:t>Windws Server 2008</a:t>
            </a:r>
          </a:p>
          <a:p>
            <a:r>
              <a:rPr lang="en-US" sz="2800" smtClean="0"/>
              <a:t>.NET 3.X Software Development Kit, free download at:</a:t>
            </a:r>
          </a:p>
          <a:p>
            <a:pPr lvl="1"/>
            <a:r>
              <a:rPr lang="en-US" sz="2400" smtClean="0">
                <a:hlinkClick r:id="rId2"/>
              </a:rPr>
              <a:t>http://www.microsoft.com/downloads/details.aspx?FamilyId=C2B1E300-F358-4523-B479-F53D234CDCCF&amp;displaylang=en</a:t>
            </a:r>
            <a:r>
              <a:rPr lang="en-US" sz="2400" smtClean="0"/>
              <a:t> </a:t>
            </a:r>
          </a:p>
          <a:p>
            <a:pPr lvl="1"/>
            <a:r>
              <a:rPr lang="en-US" sz="2400" smtClean="0"/>
              <a:t>Comes with command line tools, compilers,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smtClean="0"/>
              <a:t>Agenda</a:t>
            </a:r>
          </a:p>
        </p:txBody>
      </p:sp>
      <p:sp>
        <p:nvSpPr>
          <p:cNvPr id="6147" name="Inhaltsplatzhalter 2"/>
          <p:cNvSpPr>
            <a:spLocks noGrp="1"/>
          </p:cNvSpPr>
          <p:nvPr>
            <p:ph idx="1"/>
          </p:nvPr>
        </p:nvSpPr>
        <p:spPr>
          <a:xfrm>
            <a:off x="428596" y="1571612"/>
            <a:ext cx="8358246" cy="3059299"/>
          </a:xfrm>
        </p:spPr>
        <p:txBody>
          <a:bodyPr/>
          <a:lstStyle/>
          <a:p>
            <a:r>
              <a:rPr lang="en-US" sz="2800" dirty="0" smtClean="0">
                <a:solidFill>
                  <a:schemeClr val="tx1">
                    <a:lumMod val="75000"/>
                  </a:schemeClr>
                </a:solidFill>
              </a:rPr>
              <a:t>Fundamentals</a:t>
            </a:r>
          </a:p>
          <a:p>
            <a:r>
              <a:rPr lang="en-US" sz="2800" dirty="0" smtClean="0"/>
              <a:t>Architecture of Smart Clients (Windows Presentation Foundation WPF)</a:t>
            </a:r>
          </a:p>
          <a:p>
            <a:r>
              <a:rPr lang="en-US" sz="2800" dirty="0" smtClean="0">
                <a:solidFill>
                  <a:schemeClr val="tx1">
                    <a:lumMod val="75000"/>
                  </a:schemeClr>
                </a:solidFill>
              </a:rPr>
              <a:t>WS* compliant services (Windows Communication Foundation WCF)</a:t>
            </a:r>
          </a:p>
          <a:p>
            <a:r>
              <a:rPr lang="en-US" sz="2800" dirty="0" smtClean="0">
                <a:solidFill>
                  <a:schemeClr val="tx1">
                    <a:lumMod val="75000"/>
                  </a:schemeClr>
                </a:solidFill>
              </a:rPr>
              <a:t>Workflow (Windows Workflow Foundation WF)</a:t>
            </a:r>
          </a:p>
          <a:p>
            <a:r>
              <a:rPr lang="en-US" sz="2800" dirty="0" smtClean="0">
                <a:solidFill>
                  <a:schemeClr val="tx1">
                    <a:lumMod val="75000"/>
                  </a:schemeClr>
                </a:solidFill>
              </a:rPr>
              <a:t>Additional technologies and perspectives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0.5"/>
</p:tagLst>
</file>

<file path=ppt/tags/tag2.xml><?xml version="1.0" encoding="utf-8"?>
<p:tagLst xmlns:a="http://schemas.openxmlformats.org/drawingml/2006/main" xmlns:r="http://schemas.openxmlformats.org/officeDocument/2006/relationships" xmlns:p="http://schemas.openxmlformats.org/presentationml/2006/main">
  <p:tag name="TIMING" val="|34.1|25.8"/>
</p:tagLst>
</file>

<file path=ppt/theme/theme1.xml><?xml version="1.0" encoding="utf-8"?>
<a:theme xmlns:a="http://schemas.openxmlformats.org/drawingml/2006/main" name="SOA &amp; Business Process Conference 2007">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3544</Words>
  <Application>Microsoft Office PowerPoint</Application>
  <PresentationFormat>On-screen Show (4:3)</PresentationFormat>
  <Paragraphs>1018</Paragraphs>
  <Slides>62</Slides>
  <Notes>18</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SOA &amp; Business Process Conference 2007</vt:lpstr>
      <vt:lpstr>White with Courier font for code slides</vt:lpstr>
      <vt:lpstr>Tutorial on Microsoft  SOA Technologies  Part1</vt:lpstr>
      <vt:lpstr>Agenda</vt:lpstr>
      <vt:lpstr>Microsoft Platform Architecture</vt:lpstr>
      <vt:lpstr>Microsoft .NET 2.0 Framework</vt:lpstr>
      <vt:lpstr>Microsoft .NET 3.0 Framework</vt:lpstr>
      <vt:lpstr>Microsoft .NET 3.5 Framework</vt:lpstr>
      <vt:lpstr>.NET Compact Framework  .NET Micro Framework</vt:lpstr>
      <vt:lpstr>Supported platform</vt:lpstr>
      <vt:lpstr>Agenda</vt:lpstr>
      <vt:lpstr>Smart Client Architecture</vt:lpstr>
      <vt:lpstr>Smart-Client Technologies</vt:lpstr>
      <vt:lpstr>Windows Presentation Foundation (WPF)</vt:lpstr>
      <vt:lpstr>Three types of development for  WPF applications</vt:lpstr>
      <vt:lpstr>Better collaboration of designer &amp; software developer</vt:lpstr>
      <vt:lpstr>WPF in the web browser</vt:lpstr>
      <vt:lpstr>Agenda</vt:lpstr>
      <vt:lpstr>SOA and Web Services</vt:lpstr>
      <vt:lpstr>WS*</vt:lpstr>
      <vt:lpstr>Windows Communication Foundation (WCF)</vt:lpstr>
      <vt:lpstr>WS*-Protocolls supported in  WCF</vt:lpstr>
      <vt:lpstr>Windows Communication Foundation Endpoints</vt:lpstr>
      <vt:lpstr>Windows Communication Foundation Bindings</vt:lpstr>
      <vt:lpstr>WCF Communication architecture</vt:lpstr>
      <vt:lpstr>WCF Standard Bindings</vt:lpstr>
      <vt:lpstr>WCF Bindings are very flexible</vt:lpstr>
      <vt:lpstr>netMSMQBinding</vt:lpstr>
      <vt:lpstr>Reliable Messaging Bindings Integration</vt:lpstr>
      <vt:lpstr>WCF Contracts</vt:lpstr>
      <vt:lpstr>WCF Contract Example (1)</vt:lpstr>
      <vt:lpstr>WCF Contract Example (2)</vt:lpstr>
      <vt:lpstr>WCF Service Behavior</vt:lpstr>
      <vt:lpstr>Hosting WCF Services</vt:lpstr>
      <vt:lpstr>WCF Activation Architecture</vt:lpstr>
      <vt:lpstr>WAS versus Self-Hosting</vt:lpstr>
      <vt:lpstr>New in Visual Studio 2008 for WCF</vt:lpstr>
      <vt:lpstr>Agenda</vt:lpstr>
      <vt:lpstr>What is Windows Workflow Foundation?</vt:lpstr>
      <vt:lpstr>Windows Workflow Foundation (WF) Workflow model</vt:lpstr>
      <vt:lpstr>Windows Workflow Foundation Architecture </vt:lpstr>
      <vt:lpstr>Slide 40</vt:lpstr>
      <vt:lpstr>Typical application scenarios for WF  (Some examples)</vt:lpstr>
      <vt:lpstr>Microsofts Workflow Strategy</vt:lpstr>
      <vt:lpstr>Microsoft BizTalk Server (Message and integration broker) </vt:lpstr>
      <vt:lpstr>Workflow and BizTalk Server</vt:lpstr>
      <vt:lpstr>J2EE application architecture</vt:lpstr>
      <vt:lpstr>.NET application architecture</vt:lpstr>
      <vt:lpstr>Slide 47</vt:lpstr>
      <vt:lpstr>Agenda</vt:lpstr>
      <vt:lpstr>Identity in the  Internet</vt:lpstr>
      <vt:lpstr>CardSpace</vt:lpstr>
      <vt:lpstr>CardSpace Identity Metasystem Architecture</vt:lpstr>
      <vt:lpstr>Language INtegrated Query (LINQ)</vt:lpstr>
      <vt:lpstr>LINQ  example</vt:lpstr>
      <vt:lpstr>Slide 54</vt:lpstr>
      <vt:lpstr>Intel CPU  clock speed</vt:lpstr>
      <vt:lpstr>The Free Lunch is Over (Multicore CPUs)</vt:lpstr>
      <vt:lpstr>Task Parallel Library Simplifying Multi Threaded Programming</vt:lpstr>
      <vt:lpstr>Microsoft Parallel Extensions to .NET Framework 3.5</vt:lpstr>
      <vt:lpstr>TPL example</vt:lpstr>
      <vt:lpstr>Microsoft ressources for architects</vt:lpstr>
      <vt:lpstr>Additional information (1):</vt:lpstr>
      <vt:lpstr>Additional information (2):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&lt;Speech Title Here&gt;</dc:title>
  <dc:subject>SOA &amp; Business Process Conference 2007</dc:subject>
  <dc:creator>&lt;Speaker Name Here&gt;</dc:creator>
  <dc:description>Template:
Formatting:
Event Date: October 30 – November 2
Event Location:
Audience:</dc:description>
  <cp:lastModifiedBy>Hartmut Kaiser</cp:lastModifiedBy>
  <cp:revision>796</cp:revision>
  <dcterms:created xsi:type="dcterms:W3CDTF">2007-02-27T01:11:40Z</dcterms:created>
  <dcterms:modified xsi:type="dcterms:W3CDTF">2009-07-13T13:18:14Z</dcterms:modified>
</cp:coreProperties>
</file>