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681" r:id="rId3"/>
  </p:sldMasterIdLst>
  <p:notesMasterIdLst>
    <p:notesMasterId r:id="rId28"/>
  </p:notesMasterIdLst>
  <p:sldIdLst>
    <p:sldId id="298" r:id="rId4"/>
    <p:sldId id="267" r:id="rId5"/>
    <p:sldId id="268" r:id="rId6"/>
    <p:sldId id="269" r:id="rId7"/>
    <p:sldId id="270" r:id="rId8"/>
    <p:sldId id="301" r:id="rId9"/>
    <p:sldId id="273" r:id="rId10"/>
    <p:sldId id="274" r:id="rId11"/>
    <p:sldId id="276" r:id="rId12"/>
    <p:sldId id="278" r:id="rId13"/>
    <p:sldId id="280" r:id="rId14"/>
    <p:sldId id="303" r:id="rId15"/>
    <p:sldId id="283" r:id="rId16"/>
    <p:sldId id="284" r:id="rId17"/>
    <p:sldId id="304" r:id="rId18"/>
    <p:sldId id="287" r:id="rId19"/>
    <p:sldId id="288" r:id="rId20"/>
    <p:sldId id="289" r:id="rId21"/>
    <p:sldId id="290" r:id="rId22"/>
    <p:sldId id="291" r:id="rId23"/>
    <p:sldId id="294" r:id="rId24"/>
    <p:sldId id="308" r:id="rId25"/>
    <p:sldId id="306" r:id="rId26"/>
    <p:sldId id="307"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tup" id="{34BF5887-82BE-471B-BD13-6403CB880F69}">
          <p14:sldIdLst>
            <p14:sldId id="298"/>
            <p14:sldId id="267"/>
            <p14:sldId id="268"/>
            <p14:sldId id="269"/>
            <p14:sldId id="270"/>
          </p14:sldIdLst>
        </p14:section>
        <p14:section name="Plan Projects More Accurately" id="{D9B10185-3BAA-4836-A2C5-97BA0CBCE7AD}">
          <p14:sldIdLst>
            <p14:sldId id="301"/>
            <p14:sldId id="273"/>
            <p14:sldId id="274"/>
            <p14:sldId id="276"/>
            <p14:sldId id="278"/>
          </p14:sldIdLst>
        </p14:section>
        <p14:section name="Run Projects with Visibility" id="{70E5922C-3EA8-4F76-9C54-F6F6A23D3499}">
          <p14:sldIdLst>
            <p14:sldId id="280"/>
            <p14:sldId id="303"/>
            <p14:sldId id="283"/>
            <p14:sldId id="284"/>
          </p14:sldIdLst>
        </p14:section>
        <p14:section name="Review Projects with Transparency" id="{862090D7-2BE1-4AC3-83E2-F00BE8B1F7AA}">
          <p14:sldIdLst>
            <p14:sldId id="304"/>
            <p14:sldId id="287"/>
            <p14:sldId id="288"/>
            <p14:sldId id="289"/>
            <p14:sldId id="290"/>
            <p14:sldId id="291"/>
            <p14:sldId id="294"/>
            <p14:sldId id="308"/>
          </p14:sldIdLst>
        </p14:section>
        <p14:section name="Wrap Up" id="{F22392F7-785E-4289-9D63-851D019F1825}">
          <p14:sldIdLst>
            <p14:sldId id="306"/>
            <p14:sldId id="30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94" autoAdjust="0"/>
  </p:normalViewPr>
  <p:slideViewPr>
    <p:cSldViewPr>
      <p:cViewPr>
        <p:scale>
          <a:sx n="98" d="100"/>
          <a:sy n="98" d="100"/>
        </p:scale>
        <p:origin x="-509" y="-58"/>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043569553805774"/>
          <c:y val="4.6373004603932719E-2"/>
          <c:w val="0.88289763779527575"/>
          <c:h val="0.888128307732025"/>
        </c:manualLayout>
      </c:layout>
      <c:barChart>
        <c:barDir val="col"/>
        <c:grouping val="stacked"/>
        <c:varyColors val="0"/>
        <c:ser>
          <c:idx val="0"/>
          <c:order val="0"/>
          <c:tx>
            <c:strRef>
              <c:f>Sheet1!$B$1</c:f>
              <c:strCache>
                <c:ptCount val="1"/>
                <c:pt idx="0">
                  <c:v>Series 1</c:v>
                </c:pt>
              </c:strCache>
            </c:strRef>
          </c:tx>
          <c:spPr>
            <a:gradFill>
              <a:gsLst>
                <a:gs pos="0">
                  <a:srgbClr val="00B050"/>
                </a:gs>
                <a:gs pos="50000">
                  <a:srgbClr val="00B050"/>
                </a:gs>
                <a:gs pos="100000">
                  <a:srgbClr val="00B050">
                    <a:lumMod val="63000"/>
                  </a:srgbClr>
                </a:gs>
              </a:gsLst>
              <a:lin ang="5400000" scaled="0"/>
            </a:gradFill>
            <a:ln w="12700">
              <a:gradFill>
                <a:gsLst>
                  <a:gs pos="0">
                    <a:schemeClr val="tx1"/>
                  </a:gs>
                  <a:gs pos="50000">
                    <a:schemeClr val="tx1"/>
                  </a:gs>
                  <a:gs pos="100000">
                    <a:schemeClr val="accent6"/>
                  </a:gs>
                </a:gsLst>
                <a:lin ang="5400000" scaled="0"/>
              </a:gradFill>
            </a:ln>
          </c:spPr>
          <c:invertIfNegative val="0"/>
          <c:dLbls>
            <c:dLbl>
              <c:idx val="0"/>
              <c:delete val="1"/>
            </c:dLbl>
            <c:dLbl>
              <c:idx val="1"/>
              <c:delete val="1"/>
            </c:dLbl>
            <c:dLbl>
              <c:idx val="2"/>
              <c:layout>
                <c:manualLayout>
                  <c:x val="-4.5454545454545478E-3"/>
                  <c:y val="-0.23026131601970806"/>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Sheet1!$A$2:$A$4</c:f>
              <c:strCache>
                <c:ptCount val="3"/>
                <c:pt idx="0">
                  <c:v>Cost Overrun</c:v>
                </c:pt>
                <c:pt idx="1">
                  <c:v>Time Overrun</c:v>
                </c:pt>
                <c:pt idx="2">
                  <c:v>Functionality Delivered</c:v>
                </c:pt>
              </c:strCache>
            </c:strRef>
          </c:cat>
          <c:val>
            <c:numRef>
              <c:f>Sheet1!$B$2:$B$4</c:f>
              <c:numCache>
                <c:formatCode>0%</c:formatCode>
                <c:ptCount val="3"/>
                <c:pt idx="0">
                  <c:v>1</c:v>
                </c:pt>
                <c:pt idx="1">
                  <c:v>1</c:v>
                </c:pt>
                <c:pt idx="2">
                  <c:v>0.67000000000000048</c:v>
                </c:pt>
              </c:numCache>
            </c:numRef>
          </c:val>
        </c:ser>
        <c:ser>
          <c:idx val="1"/>
          <c:order val="1"/>
          <c:tx>
            <c:strRef>
              <c:f>Sheet1!$C$1</c:f>
              <c:strCache>
                <c:ptCount val="1"/>
                <c:pt idx="0">
                  <c:v>Series 2</c:v>
                </c:pt>
              </c:strCache>
            </c:strRef>
          </c:tx>
          <c:spPr>
            <a:gradFill>
              <a:gsLst>
                <a:gs pos="0">
                  <a:srgbClr val="FF0000"/>
                </a:gs>
                <a:gs pos="50000">
                  <a:srgbClr val="C00000"/>
                </a:gs>
                <a:gs pos="100000">
                  <a:srgbClr val="C00000">
                    <a:lumMod val="60000"/>
                  </a:srgbClr>
                </a:gs>
              </a:gsLst>
              <a:lin ang="5400000" scaled="0"/>
            </a:gradFill>
            <a:ln w="12700">
              <a:gradFill>
                <a:gsLst>
                  <a:gs pos="0">
                    <a:schemeClr val="tx1"/>
                  </a:gs>
                  <a:gs pos="50000">
                    <a:schemeClr val="tx1"/>
                  </a:gs>
                  <a:gs pos="100000">
                    <a:schemeClr val="accent6"/>
                  </a:gs>
                </a:gsLst>
                <a:lin ang="5400000" scaled="0"/>
              </a:gradFill>
            </a:ln>
          </c:spPr>
          <c:invertIfNegative val="0"/>
          <c:dLbls>
            <c:dLbl>
              <c:idx val="2"/>
              <c:delete val="1"/>
            </c:dLbl>
            <c:dLblPos val="ctr"/>
            <c:showLegendKey val="0"/>
            <c:showVal val="1"/>
            <c:showCatName val="0"/>
            <c:showSerName val="0"/>
            <c:showPercent val="0"/>
            <c:showBubbleSize val="0"/>
            <c:showLeaderLines val="0"/>
          </c:dLbls>
          <c:cat>
            <c:strRef>
              <c:f>Sheet1!$A$2:$A$4</c:f>
              <c:strCache>
                <c:ptCount val="3"/>
                <c:pt idx="0">
                  <c:v>Cost Overrun</c:v>
                </c:pt>
                <c:pt idx="1">
                  <c:v>Time Overrun</c:v>
                </c:pt>
                <c:pt idx="2">
                  <c:v>Functionality Delivered</c:v>
                </c:pt>
              </c:strCache>
            </c:strRef>
          </c:cat>
          <c:val>
            <c:numRef>
              <c:f>Sheet1!$C$2:$C$4</c:f>
              <c:numCache>
                <c:formatCode>0%</c:formatCode>
                <c:ptCount val="3"/>
                <c:pt idx="0">
                  <c:v>0.45</c:v>
                </c:pt>
                <c:pt idx="1">
                  <c:v>0.63000000000000034</c:v>
                </c:pt>
                <c:pt idx="2">
                  <c:v>0</c:v>
                </c:pt>
              </c:numCache>
            </c:numRef>
          </c:val>
        </c:ser>
        <c:dLbls>
          <c:showLegendKey val="0"/>
          <c:showVal val="0"/>
          <c:showCatName val="0"/>
          <c:showSerName val="0"/>
          <c:showPercent val="0"/>
          <c:showBubbleSize val="0"/>
        </c:dLbls>
        <c:gapWidth val="33"/>
        <c:overlap val="100"/>
        <c:axId val="52561792"/>
        <c:axId val="53404032"/>
      </c:barChart>
      <c:catAx>
        <c:axId val="52561792"/>
        <c:scaling>
          <c:orientation val="minMax"/>
        </c:scaling>
        <c:delete val="1"/>
        <c:axPos val="b"/>
        <c:majorTickMark val="out"/>
        <c:minorTickMark val="none"/>
        <c:tickLblPos val="none"/>
        <c:crossAx val="53404032"/>
        <c:crosses val="autoZero"/>
        <c:auto val="1"/>
        <c:lblAlgn val="ctr"/>
        <c:lblOffset val="100"/>
        <c:tickLblSkip val="1"/>
        <c:noMultiLvlLbl val="0"/>
      </c:catAx>
      <c:valAx>
        <c:axId val="53404032"/>
        <c:scaling>
          <c:orientation val="minMax"/>
          <c:max val="1.7000000000000004"/>
          <c:min val="0"/>
        </c:scaling>
        <c:delete val="0"/>
        <c:axPos val="l"/>
        <c:majorGridlines/>
        <c:numFmt formatCode="0%" sourceLinked="1"/>
        <c:majorTickMark val="out"/>
        <c:minorTickMark val="none"/>
        <c:tickLblPos val="nextTo"/>
        <c:crossAx val="52561792"/>
        <c:crosses val="autoZero"/>
        <c:crossBetween val="between"/>
        <c:majorUnit val="0.5"/>
      </c:valAx>
    </c:plotArea>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44"/>
      <c:depthPercent val="100"/>
      <c:rAngAx val="0"/>
      <c:perspective val="30"/>
    </c:view3D>
    <c:floor>
      <c:thickness val="0"/>
    </c:floor>
    <c:sideWall>
      <c:thickness val="0"/>
    </c:sideWall>
    <c:backWall>
      <c:thickness val="0"/>
    </c:backWall>
    <c:plotArea>
      <c:layout/>
      <c:pie3DChart>
        <c:varyColors val="1"/>
        <c:ser>
          <c:idx val="0"/>
          <c:order val="0"/>
          <c:tx>
            <c:strRef>
              <c:f>Sheet1!$B$1</c:f>
              <c:strCache>
                <c:ptCount val="1"/>
                <c:pt idx="0">
                  <c:v>Rate of Success</c:v>
                </c:pt>
              </c:strCache>
            </c:strRef>
          </c:tx>
          <c:spPr>
            <a:gradFill>
              <a:gsLst>
                <a:gs pos="0">
                  <a:srgbClr val="FFC000"/>
                </a:gs>
                <a:gs pos="50000">
                  <a:srgbClr val="FFC000"/>
                </a:gs>
                <a:gs pos="100000">
                  <a:srgbClr val="FFC000">
                    <a:lumMod val="76000"/>
                  </a:srgbClr>
                </a:gs>
              </a:gsLst>
              <a:lin ang="5400000" scaled="0"/>
            </a:gradFill>
          </c:spPr>
          <c:explosion val="10"/>
          <c:dPt>
            <c:idx val="0"/>
            <c:bubble3D val="0"/>
            <c:spPr>
              <a:gradFill>
                <a:gsLst>
                  <a:gs pos="0">
                    <a:srgbClr val="00B050"/>
                  </a:gs>
                  <a:gs pos="50000">
                    <a:srgbClr val="00B050"/>
                  </a:gs>
                  <a:gs pos="100000">
                    <a:srgbClr val="00B050">
                      <a:lumMod val="76000"/>
                    </a:srgbClr>
                  </a:gs>
                </a:gsLst>
                <a:lin ang="5400000" scaled="0"/>
              </a:gradFill>
            </c:spPr>
          </c:dPt>
          <c:dPt>
            <c:idx val="2"/>
            <c:bubble3D val="0"/>
            <c:spPr>
              <a:gradFill>
                <a:gsLst>
                  <a:gs pos="0">
                    <a:srgbClr val="C00000">
                      <a:lumMod val="76000"/>
                    </a:srgbClr>
                  </a:gs>
                  <a:gs pos="50000">
                    <a:srgbClr val="C00000"/>
                  </a:gs>
                  <a:gs pos="100000">
                    <a:srgbClr val="C00000"/>
                  </a:gs>
                </a:gsLst>
                <a:lin ang="5400000" scaled="0"/>
              </a:gradFill>
            </c:spPr>
          </c:dPt>
          <c:dLbls>
            <c:dLbl>
              <c:idx val="0"/>
              <c:layout>
                <c:manualLayout>
                  <c:x val="-0.15092575292495219"/>
                  <c:y val="-0.14521942821663431"/>
                </c:manualLayout>
              </c:layout>
              <c:dLblPos val="bestFit"/>
              <c:showLegendKey val="0"/>
              <c:showVal val="1"/>
              <c:showCatName val="0"/>
              <c:showSerName val="0"/>
              <c:showPercent val="0"/>
              <c:showBubbleSize val="0"/>
            </c:dLbl>
            <c:dLbl>
              <c:idx val="2"/>
              <c:layout>
                <c:manualLayout>
                  <c:x val="-1.5962231415988268E-2"/>
                  <c:y val="7.3980470183162603E-2"/>
                </c:manualLayout>
              </c:layout>
              <c:dLblPos val="bestFit"/>
              <c:showLegendKey val="0"/>
              <c:showVal val="1"/>
              <c:showCatName val="0"/>
              <c:showSerName val="0"/>
              <c:showPercent val="0"/>
              <c:showBubbleSize val="0"/>
            </c:dLbl>
            <c:txPr>
              <a:bodyPr/>
              <a:lstStyle/>
              <a:p>
                <a:pPr>
                  <a:defRPr sz="2800">
                    <a:effectLst>
                      <a:outerShdw blurRad="38100" dist="38100" dir="2700000" algn="tl">
                        <a:srgbClr val="000000">
                          <a:alpha val="43137"/>
                        </a:srgbClr>
                      </a:outerShdw>
                    </a:effectLst>
                  </a:defRPr>
                </a:pPr>
                <a:endParaRPr lang="cs-CZ"/>
              </a:p>
            </c:txPr>
            <c:dLblPos val="ctr"/>
            <c:showLegendKey val="0"/>
            <c:showVal val="1"/>
            <c:showCatName val="0"/>
            <c:showSerName val="0"/>
            <c:showPercent val="0"/>
            <c:showBubbleSize val="0"/>
            <c:showLeaderLines val="1"/>
          </c:dLbls>
          <c:cat>
            <c:strRef>
              <c:f>Sheet1!$A$2:$A$4</c:f>
              <c:strCache>
                <c:ptCount val="3"/>
                <c:pt idx="0">
                  <c:v>Successful</c:v>
                </c:pt>
                <c:pt idx="1">
                  <c:v>Challenged</c:v>
                </c:pt>
                <c:pt idx="2">
                  <c:v>Failed</c:v>
                </c:pt>
              </c:strCache>
            </c:strRef>
          </c:cat>
          <c:val>
            <c:numRef>
              <c:f>Sheet1!$B$2:$B$4</c:f>
              <c:numCache>
                <c:formatCode>0%</c:formatCode>
                <c:ptCount val="3"/>
                <c:pt idx="0">
                  <c:v>0.32000000000000017</c:v>
                </c:pt>
                <c:pt idx="1">
                  <c:v>0.44</c:v>
                </c:pt>
                <c:pt idx="2">
                  <c:v>0.24000000000000007</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87619F-5759-423F-8F44-EF9ABE254C4B}" type="datetimeFigureOut">
              <a:rPr lang="en-US" smtClean="0"/>
              <a:pPr/>
              <a:t>4/23/2010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E2FB9-D72A-4621-B8FC-C5412BD361E9}" type="slidenum">
              <a:rPr lang="en-US" smtClean="0"/>
              <a:pPr/>
              <a:t>‹#›</a:t>
            </a:fld>
            <a:endParaRPr lang="en-US" dirty="0"/>
          </a:p>
        </p:txBody>
      </p:sp>
    </p:spTree>
    <p:extLst>
      <p:ext uri="{BB962C8B-B14F-4D97-AF65-F5344CB8AC3E}">
        <p14:creationId xmlns:p14="http://schemas.microsoft.com/office/powerpoint/2010/main" val="60525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a:t>
            </a:fld>
            <a:endParaRPr lang="en-US" dirty="0"/>
          </a:p>
        </p:txBody>
      </p:sp>
    </p:spTree>
    <p:extLst>
      <p:ext uri="{BB962C8B-B14F-4D97-AF65-F5344CB8AC3E}">
        <p14:creationId xmlns:p14="http://schemas.microsoft.com/office/powerpoint/2010/main" val="4991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2FB9-D72A-4621-B8FC-C5412BD361E9}" type="slidenum">
              <a:rPr lang="en-US" smtClean="0"/>
              <a:pPr/>
              <a:t>12</a:t>
            </a:fld>
            <a:endParaRPr lang="en-US" dirty="0"/>
          </a:p>
        </p:txBody>
      </p:sp>
    </p:spTree>
    <p:extLst>
      <p:ext uri="{BB962C8B-B14F-4D97-AF65-F5344CB8AC3E}">
        <p14:creationId xmlns:p14="http://schemas.microsoft.com/office/powerpoint/2010/main" val="224927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2FB9-D72A-4621-B8FC-C5412BD361E9}" type="slidenum">
              <a:rPr lang="en-US" smtClean="0"/>
              <a:pPr/>
              <a:t>15</a:t>
            </a:fld>
            <a:endParaRPr lang="en-US" dirty="0"/>
          </a:p>
        </p:txBody>
      </p:sp>
    </p:spTree>
    <p:extLst>
      <p:ext uri="{BB962C8B-B14F-4D97-AF65-F5344CB8AC3E}">
        <p14:creationId xmlns:p14="http://schemas.microsoft.com/office/powerpoint/2010/main" val="529787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4/23/2010 3:04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4/23/2010 3:04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bwMode="auto"/>
        <p:txBody>
          <a:bodyPr/>
          <a:lstStyle/>
          <a:p>
            <a:endParaRPr lang="en-US" dirty="0"/>
          </a:p>
        </p:txBody>
      </p:sp>
      <p:sp>
        <p:nvSpPr>
          <p:cNvPr id="31748" name="Slide Number Placeholder 3"/>
          <p:cNvSpPr>
            <a:spLocks noGrp="1"/>
          </p:cNvSpPr>
          <p:nvPr>
            <p:ph type="sldNum" sz="quarter" idx="5"/>
          </p:nvPr>
        </p:nvSpPr>
        <p:spPr bwMode="auto">
          <a:noFill/>
          <a:ln>
            <a:miter lim="800000"/>
            <a:headEnd/>
            <a:tailEnd/>
          </a:ln>
        </p:spPr>
        <p:txBody>
          <a:bodyPr/>
          <a:lstStyle/>
          <a:p>
            <a:fld id="{42195DCF-65F9-4B53-8196-F701184530EF}"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2FB9-D72A-4621-B8FC-C5412BD361E9}" type="slidenum">
              <a:rPr lang="en-US" smtClean="0"/>
              <a:pPr/>
              <a:t>20</a:t>
            </a:fld>
            <a:endParaRPr lang="en-US" dirty="0"/>
          </a:p>
        </p:txBody>
      </p:sp>
    </p:spTree>
    <p:extLst>
      <p:ext uri="{BB962C8B-B14F-4D97-AF65-F5344CB8AC3E}">
        <p14:creationId xmlns:p14="http://schemas.microsoft.com/office/powerpoint/2010/main" val="3558467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2FB9-D72A-4621-B8FC-C5412BD361E9}" type="slidenum">
              <a:rPr lang="en-US" smtClean="0"/>
              <a:pPr/>
              <a:t>21</a:t>
            </a:fld>
            <a:endParaRPr lang="en-US" dirty="0"/>
          </a:p>
        </p:txBody>
      </p:sp>
    </p:spTree>
    <p:extLst>
      <p:ext uri="{BB962C8B-B14F-4D97-AF65-F5344CB8AC3E}">
        <p14:creationId xmlns:p14="http://schemas.microsoft.com/office/powerpoint/2010/main" val="3563087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23</a:t>
            </a:fld>
            <a:endParaRPr lang="en-US" dirty="0"/>
          </a:p>
        </p:txBody>
      </p:sp>
    </p:spTree>
    <p:extLst>
      <p:ext uri="{BB962C8B-B14F-4D97-AF65-F5344CB8AC3E}">
        <p14:creationId xmlns:p14="http://schemas.microsoft.com/office/powerpoint/2010/main" val="233501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24</a:t>
            </a:fld>
            <a:endParaRPr lang="en-US" dirty="0"/>
          </a:p>
        </p:txBody>
      </p:sp>
    </p:spTree>
    <p:extLst>
      <p:ext uri="{BB962C8B-B14F-4D97-AF65-F5344CB8AC3E}">
        <p14:creationId xmlns:p14="http://schemas.microsoft.com/office/powerpoint/2010/main" val="171710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bwMode="auto"/>
        <p:txBody>
          <a:bodyPr/>
          <a:lstStyle/>
          <a:p>
            <a:endParaRPr lang="en-US" dirty="0"/>
          </a:p>
        </p:txBody>
      </p:sp>
      <p:sp>
        <p:nvSpPr>
          <p:cNvPr id="31748" name="Slide Number Placeholder 3"/>
          <p:cNvSpPr>
            <a:spLocks noGrp="1"/>
          </p:cNvSpPr>
          <p:nvPr>
            <p:ph type="sldNum" sz="quarter" idx="5"/>
          </p:nvPr>
        </p:nvSpPr>
        <p:spPr bwMode="auto">
          <a:noFill/>
          <a:ln>
            <a:miter lim="800000"/>
            <a:headEnd/>
            <a:tailEnd/>
          </a:ln>
        </p:spPr>
        <p:txBody>
          <a:bodyPr/>
          <a:lstStyle/>
          <a:p>
            <a:fld id="{42195DCF-65F9-4B53-8196-F701184530EF}"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4</a:t>
            </a:fld>
            <a:endParaRPr lang="en-US" dirty="0"/>
          </a:p>
        </p:txBody>
      </p:sp>
    </p:spTree>
    <p:extLst>
      <p:ext uri="{BB962C8B-B14F-4D97-AF65-F5344CB8AC3E}">
        <p14:creationId xmlns:p14="http://schemas.microsoft.com/office/powerpoint/2010/main" val="307424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B3E835-A627-4F92-A0DC-52DC93A6B90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2FB9-D72A-4621-B8FC-C5412BD361E9}" type="slidenum">
              <a:rPr lang="en-US" smtClean="0"/>
              <a:pPr/>
              <a:t>6</a:t>
            </a:fld>
            <a:endParaRPr lang="en-US" dirty="0"/>
          </a:p>
        </p:txBody>
      </p:sp>
    </p:spTree>
    <p:extLst>
      <p:ext uri="{BB962C8B-B14F-4D97-AF65-F5344CB8AC3E}">
        <p14:creationId xmlns:p14="http://schemas.microsoft.com/office/powerpoint/2010/main" val="75885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2FB9-D72A-4621-B8FC-C5412BD361E9}" type="slidenum">
              <a:rPr lang="en-US" smtClean="0"/>
              <a:pPr/>
              <a:t>7</a:t>
            </a:fld>
            <a:endParaRPr lang="en-US" dirty="0"/>
          </a:p>
        </p:txBody>
      </p:sp>
    </p:spTree>
    <p:extLst>
      <p:ext uri="{BB962C8B-B14F-4D97-AF65-F5344CB8AC3E}">
        <p14:creationId xmlns:p14="http://schemas.microsoft.com/office/powerpoint/2010/main" val="251142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2FB9-D72A-4621-B8FC-C5412BD361E9}" type="slidenum">
              <a:rPr lang="en-US" smtClean="0"/>
              <a:pPr/>
              <a:t>8</a:t>
            </a:fld>
            <a:endParaRPr lang="en-US" dirty="0"/>
          </a:p>
        </p:txBody>
      </p:sp>
    </p:spTree>
    <p:extLst>
      <p:ext uri="{BB962C8B-B14F-4D97-AF65-F5344CB8AC3E}">
        <p14:creationId xmlns:p14="http://schemas.microsoft.com/office/powerpoint/2010/main" val="220909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6201" y="741963"/>
            <a:ext cx="4185800" cy="481733"/>
          </a:xfrm>
        </p:spPr>
        <p:txBody>
          <a:bodyPr>
            <a:noAutofit/>
          </a:bodyPr>
          <a:lstStyle>
            <a:lvl1pPr>
              <a:lnSpc>
                <a:spcPct val="90000"/>
              </a:lnSpc>
              <a:defRPr sz="3000">
                <a:gradFill flip="none" rotWithShape="1">
                  <a:gsLst>
                    <a:gs pos="36000">
                      <a:schemeClr val="tx1"/>
                    </a:gs>
                    <a:gs pos="86000">
                      <a:schemeClr val="tx1"/>
                    </a:gs>
                  </a:gsLst>
                  <a:lin ang="5400000" scaled="0"/>
                  <a:tileRect/>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388245" y="542658"/>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2" name="Subtitle 2"/>
          <p:cNvSpPr>
            <a:spLocks noGrp="1"/>
          </p:cNvSpPr>
          <p:nvPr>
            <p:ph type="subTitle" idx="1"/>
          </p:nvPr>
        </p:nvSpPr>
        <p:spPr>
          <a:xfrm>
            <a:off x="388245" y="2761463"/>
            <a:ext cx="4183756"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pic>
        <p:nvPicPr>
          <p:cNvPr id="10" name="Picture 9" descr="VS Photo.png"/>
          <p:cNvPicPr>
            <a:picLocks noChangeAspect="1"/>
          </p:cNvPicPr>
          <p:nvPr/>
        </p:nvPicPr>
        <p:blipFill>
          <a:blip r:embed="rId4" cstate="email"/>
          <a:srcRect t="1813" b="1775"/>
          <a:stretch>
            <a:fillRect/>
          </a:stretch>
        </p:blipFill>
        <p:spPr>
          <a:xfrm>
            <a:off x="388245" y="1250577"/>
            <a:ext cx="2225107" cy="1429231"/>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8"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dirty="0"/>
          </a:p>
        </p:txBody>
      </p:sp>
      <p:sp>
        <p:nvSpPr>
          <p:cNvPr id="9"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62E3A37A-B4F5-4ECB-8195-22A632761972}"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7435" y="171450"/>
            <a:ext cx="8382000" cy="498598"/>
          </a:xfrm>
        </p:spPr>
        <p:txBody>
          <a:bodyPr/>
          <a:lstStyle>
            <a:lvl1pPr>
              <a:defRPr>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7435" y="1085850"/>
            <a:ext cx="8382000"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7435" y="171450"/>
            <a:ext cx="8382000" cy="498598"/>
          </a:xfrm>
        </p:spPr>
        <p:txBody>
          <a:bodyPr/>
          <a:lstStyle>
            <a:lvl1pPr>
              <a:defRPr>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7435" y="1085850"/>
            <a:ext cx="8382000"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DE255E1-6B2A-4495-A79E-47D2AD3FDFCB}" type="datetimeFigureOut">
              <a:rPr lang="en-US" smtClean="0"/>
              <a:pPr/>
              <a:t>4/23/2010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1F20058-AC31-40EA-AA02-D6970185FE8F}" type="slidenum">
              <a:rPr lang="en-US" smtClean="0"/>
              <a:pPr/>
              <a:t>‹#›</a:t>
            </a:fld>
            <a:endParaRPr lang="en-US" dirty="0"/>
          </a:p>
        </p:txBody>
      </p:sp>
    </p:spTree>
    <p:extLst>
      <p:ext uri="{BB962C8B-B14F-4D97-AF65-F5344CB8AC3E}">
        <p14:creationId xmlns:p14="http://schemas.microsoft.com/office/powerpoint/2010/main" val="1147646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082899"/>
            <a:ext cx="8382000"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82899"/>
            <a:ext cx="8382000"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081719"/>
            <a:ext cx="4114800" cy="1323439"/>
          </a:xfrm>
        </p:spPr>
        <p:txBody>
          <a:bodyPr/>
          <a:lstStyle>
            <a:lvl1pPr marL="254994" indent="-254994">
              <a:lnSpc>
                <a:spcPct val="90000"/>
              </a:lnSpc>
              <a:defRPr sz="2100"/>
            </a:lvl1pPr>
            <a:lvl2pPr marL="505029" indent="-244081">
              <a:lnSpc>
                <a:spcPct val="90000"/>
              </a:lnSpc>
              <a:defRPr sz="1800"/>
            </a:lvl2pPr>
            <a:lvl3pPr marL="715374" indent="-216299">
              <a:lnSpc>
                <a:spcPct val="90000"/>
              </a:lnSpc>
              <a:defRPr sz="1500"/>
            </a:lvl3pPr>
            <a:lvl4pPr marL="920758" indent="-205384">
              <a:lnSpc>
                <a:spcPct val="90000"/>
              </a:lnSpc>
              <a:defRPr sz="1400"/>
            </a:lvl4pPr>
            <a:lvl5pPr marL="1137059" indent="-21034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1719"/>
            <a:ext cx="4114800" cy="1323439"/>
          </a:xfrm>
        </p:spPr>
        <p:txBody>
          <a:bodyPr/>
          <a:lstStyle>
            <a:lvl1pPr marL="260948" indent="-260948">
              <a:lnSpc>
                <a:spcPct val="90000"/>
              </a:lnSpc>
              <a:defRPr sz="2100"/>
            </a:lvl1pPr>
            <a:lvl2pPr marL="505029" indent="-254994">
              <a:lnSpc>
                <a:spcPct val="90000"/>
              </a:lnSpc>
              <a:defRPr sz="1800"/>
            </a:lvl2pPr>
            <a:lvl3pPr marL="721328" indent="-227214">
              <a:lnSpc>
                <a:spcPct val="90000"/>
              </a:lnSpc>
              <a:defRPr sz="1500"/>
            </a:lvl3pPr>
            <a:lvl4pPr marL="920758" indent="-199431">
              <a:lnSpc>
                <a:spcPct val="90000"/>
              </a:lnSpc>
              <a:defRPr sz="1400"/>
            </a:lvl4pPr>
            <a:lvl5pPr marL="1137059" indent="-205384">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78257"/>
            <a:ext cx="4114800" cy="263149"/>
          </a:xfrm>
        </p:spPr>
        <p:txBody>
          <a:bodyPr anchor="b"/>
          <a:lstStyle>
            <a:lvl1pPr marL="0" indent="0">
              <a:lnSpc>
                <a:spcPct val="90000"/>
              </a:lnSpc>
              <a:spcBef>
                <a:spcPts val="0"/>
              </a:spcBef>
              <a:buNone/>
              <a:defRPr sz="1900" b="1"/>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31158"/>
            <a:ext cx="4114800" cy="1166473"/>
          </a:xfrm>
        </p:spPr>
        <p:txBody>
          <a:bodyPr/>
          <a:lstStyle>
            <a:lvl1pPr marL="211338" indent="-211338">
              <a:defRPr sz="1700"/>
            </a:lvl1pPr>
            <a:lvl2pPr marL="421684" indent="-199431">
              <a:defRPr sz="1500"/>
            </a:lvl2pPr>
            <a:lvl3pPr marL="610202" indent="-182565">
              <a:defRPr sz="1400"/>
            </a:lvl3pPr>
            <a:lvl4pPr marL="787805" indent="-171651">
              <a:defRPr sz="1300"/>
            </a:lvl4pPr>
            <a:lvl5pPr marL="959455" indent="-15478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78257"/>
            <a:ext cx="4117019" cy="263149"/>
          </a:xfrm>
        </p:spPr>
        <p:txBody>
          <a:bodyPr anchor="b"/>
          <a:lstStyle>
            <a:lvl1pPr marL="0" indent="0">
              <a:lnSpc>
                <a:spcPct val="90000"/>
              </a:lnSpc>
              <a:spcBef>
                <a:spcPts val="0"/>
              </a:spcBef>
              <a:buNone/>
              <a:defRPr sz="1900" b="1"/>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8"/>
            <a:ext cx="4117974" cy="1166473"/>
          </a:xfrm>
        </p:spPr>
        <p:txBody>
          <a:bodyPr/>
          <a:lstStyle>
            <a:lvl1pPr marL="222252" indent="-222252">
              <a:defRPr sz="1700"/>
            </a:lvl1pPr>
            <a:lvl2pPr marL="427637" indent="-205384">
              <a:defRPr sz="1500"/>
            </a:lvl2pPr>
            <a:lvl3pPr marL="616155" indent="-183556">
              <a:defRPr sz="1400"/>
            </a:lvl3pPr>
            <a:lvl4pPr marL="787805" indent="-177603">
              <a:defRPr sz="1300"/>
            </a:lvl4pPr>
            <a:lvl5pPr marL="959455" indent="-165697">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11" name="Slide Number Placeholder 4"/>
          <p:cNvSpPr>
            <a:spLocks noGrp="1"/>
          </p:cNvSpPr>
          <p:nvPr>
            <p:ph type="sldNum" sz="quarter" idx="11"/>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lkin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88245" y="1628056"/>
            <a:ext cx="7681913" cy="481733"/>
          </a:xfrm>
        </p:spPr>
        <p:txBody>
          <a:bodyPr>
            <a:noAutofit/>
          </a:bodyPr>
          <a:lstStyle>
            <a:lvl1pPr>
              <a:lnSpc>
                <a:spcPct val="90000"/>
              </a:lnSpc>
              <a:defRPr sz="3000"/>
            </a:lvl1pPr>
          </a:lstStyle>
          <a:p>
            <a:r>
              <a:rPr lang="en-US" smtClean="0"/>
              <a:t>Click to edit Master title style</a:t>
            </a:r>
            <a:endParaRPr lang="en-US" dirty="0"/>
          </a:p>
        </p:txBody>
      </p:sp>
      <p:sp>
        <p:nvSpPr>
          <p:cNvPr id="9" name="Text Placeholder 6"/>
          <p:cNvSpPr>
            <a:spLocks noGrp="1"/>
          </p:cNvSpPr>
          <p:nvPr>
            <p:ph type="body" sz="quarter" idx="10" hasCustomPrompt="1"/>
          </p:nvPr>
        </p:nvSpPr>
        <p:spPr>
          <a:xfrm>
            <a:off x="390289" y="1428751"/>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3" name="Subtitle 2"/>
          <p:cNvSpPr>
            <a:spLocks noGrp="1"/>
          </p:cNvSpPr>
          <p:nvPr>
            <p:ph type="subTitle" idx="1"/>
          </p:nvPr>
        </p:nvSpPr>
        <p:spPr>
          <a:xfrm>
            <a:off x="388245" y="2116004"/>
            <a:ext cx="7681913"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30045" y="1428750"/>
            <a:ext cx="8040688"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5"/>
          <p:cNvSpPr>
            <a:spLocks noGrp="1"/>
          </p:cNvSpPr>
          <p:nvPr>
            <p:ph type="ftr" sz="quarter" idx="3"/>
          </p:nvPr>
        </p:nvSpPr>
        <p:spPr>
          <a:xfrm>
            <a:off x="730043" y="471837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5" name="Slide Number Placeholder 4"/>
          <p:cNvSpPr>
            <a:spLocks noGrp="1"/>
          </p:cNvSpPr>
          <p:nvPr>
            <p:ph type="sldNum" sz="quarter" idx="4"/>
          </p:nvPr>
        </p:nvSpPr>
        <p:spPr>
          <a:xfrm>
            <a:off x="388245" y="4718379"/>
            <a:ext cx="262006" cy="273844"/>
          </a:xfrm>
          <a:prstGeom prst="rect">
            <a:avLst/>
          </a:prstGeom>
        </p:spPr>
        <p:txBody>
          <a:bodyPr vert="horz" lIns="0" tIns="0" rIns="0" bIns="0" rtlCol="0" anchor="b" anchorCtr="0"/>
          <a:lstStyle>
            <a:lvl1pPr algn="l">
              <a:defRPr sz="7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88245" y="1628056"/>
            <a:ext cx="7681913" cy="481733"/>
          </a:xfrm>
        </p:spPr>
        <p:txBody>
          <a:bodyPr>
            <a:noAutofit/>
          </a:bodyPr>
          <a:lstStyle>
            <a:lvl1pPr>
              <a:lnSpc>
                <a:spcPct val="90000"/>
              </a:lnSpc>
              <a:defRPr sz="3000"/>
            </a:lvl1pPr>
          </a:lstStyle>
          <a:p>
            <a:r>
              <a:rPr lang="en-US" smtClean="0"/>
              <a:t>Click to edit Master title style</a:t>
            </a:r>
            <a:endParaRPr lang="en-US" dirty="0"/>
          </a:p>
        </p:txBody>
      </p:sp>
      <p:sp>
        <p:nvSpPr>
          <p:cNvPr id="5" name="Text Placeholder 6"/>
          <p:cNvSpPr>
            <a:spLocks noGrp="1"/>
          </p:cNvSpPr>
          <p:nvPr>
            <p:ph type="body" sz="quarter" idx="10" hasCustomPrompt="1"/>
          </p:nvPr>
        </p:nvSpPr>
        <p:spPr>
          <a:xfrm>
            <a:off x="390289" y="1428751"/>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6" name="Subtitle 2"/>
          <p:cNvSpPr>
            <a:spLocks noGrp="1"/>
          </p:cNvSpPr>
          <p:nvPr>
            <p:ph type="subTitle" idx="1"/>
          </p:nvPr>
        </p:nvSpPr>
        <p:spPr>
          <a:xfrm>
            <a:off x="388245" y="2116004"/>
            <a:ext cx="7681913"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0165" y="1428750"/>
            <a:ext cx="7043208" cy="1142621"/>
          </a:xfrm>
        </p:spPr>
        <p:txBody>
          <a:bodyPr anchor="ctr" anchorCtr="0">
            <a:noAutofit/>
          </a:bodyPr>
          <a:lstStyle>
            <a:lvl1pPr algn="r">
              <a:lnSpc>
                <a:spcPct val="90000"/>
              </a:lnSpc>
              <a:defRPr sz="3000">
                <a:gradFill flip="none" rotWithShape="1">
                  <a:gsLst>
                    <a:gs pos="36000">
                      <a:srgbClr val="FFFFFF"/>
                    </a:gs>
                    <a:gs pos="86000">
                      <a:srgbClr val="FFFFFF"/>
                    </a:gs>
                  </a:gsLst>
                  <a:lin ang="5400000" scaled="0"/>
                  <a:tileRect/>
                </a:gradFill>
                <a:effectLst/>
              </a:defRPr>
            </a:lvl1pPr>
          </a:lstStyle>
          <a:p>
            <a:r>
              <a:rPr lang="en-US" smtClean="0"/>
              <a:t>Click to edit Master title style</a:t>
            </a:r>
            <a:endParaRPr lang="en-US" dirty="0"/>
          </a:p>
        </p:txBody>
      </p:sp>
      <p:pic>
        <p:nvPicPr>
          <p:cNvPr id="4" name="Picture 3" descr="VS_h_rgb_r_2.png"/>
          <p:cNvPicPr>
            <a:picLocks noChangeAspect="1"/>
          </p:cNvPicPr>
          <p:nvPr/>
        </p:nvPicPr>
        <p:blipFill>
          <a:blip r:embed="rId3" cstate="email"/>
          <a:stretch>
            <a:fillRect/>
          </a:stretch>
        </p:blipFill>
        <p:spPr bwMode="black">
          <a:xfrm>
            <a:off x="7241705" y="4749745"/>
            <a:ext cx="1511668" cy="222305"/>
          </a:xfrm>
          <a:prstGeom prst="rect">
            <a:avLst/>
          </a:prstGeom>
        </p:spPr>
      </p:pic>
      <p:sp>
        <p:nvSpPr>
          <p:cNvPr id="7"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dirty="0"/>
          </a:p>
        </p:txBody>
      </p:sp>
      <p:sp>
        <p:nvSpPr>
          <p:cNvPr id="9"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62E3A37A-B4F5-4ECB-8195-22A632761972}"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082899"/>
            <a:ext cx="8382000"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1"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dirty="0"/>
          </a:p>
        </p:txBody>
      </p:sp>
      <p:sp>
        <p:nvSpPr>
          <p:cNvPr id="12"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62E3A37A-B4F5-4ECB-8195-22A632761972}"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82899"/>
            <a:ext cx="8382000"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0"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dirty="0"/>
          </a:p>
        </p:txBody>
      </p:sp>
      <p:sp>
        <p:nvSpPr>
          <p:cNvPr id="11"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62E3A37A-B4F5-4ECB-8195-22A632761972}"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081717"/>
            <a:ext cx="4114800"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1717"/>
            <a:ext cx="4114800"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1"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dirty="0"/>
          </a:p>
        </p:txBody>
      </p:sp>
      <p:sp>
        <p:nvSpPr>
          <p:cNvPr id="12"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62E3A37A-B4F5-4ECB-8195-22A632761972}"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78255"/>
            <a:ext cx="4114800"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31156"/>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078255"/>
            <a:ext cx="4117019"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166473"/>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3" name="Footer Placeholder 5"/>
          <p:cNvSpPr>
            <a:spLocks noGrp="1"/>
          </p:cNvSpPr>
          <p:nvPr>
            <p:ph type="ftr" sz="quarter" idx="10"/>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dirty="0"/>
          </a:p>
        </p:txBody>
      </p:sp>
      <p:sp>
        <p:nvSpPr>
          <p:cNvPr id="14" name="Slide Number Placeholder 4"/>
          <p:cNvSpPr>
            <a:spLocks noGrp="1"/>
          </p:cNvSpPr>
          <p:nvPr>
            <p:ph type="sldNum" sz="quarter" idx="11"/>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62E3A37A-B4F5-4ECB-8195-22A632761972}"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9"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dirty="0"/>
          </a:p>
        </p:txBody>
      </p:sp>
      <p:sp>
        <p:nvSpPr>
          <p:cNvPr id="10"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62E3A37A-B4F5-4ECB-8195-22A632761972}"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2"/>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82708"/>
            <a:ext cx="8382000" cy="150041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3" r:id="rId13"/>
  </p:sldLayoutIdLst>
  <p:transition>
    <p:fade/>
  </p:transition>
  <p:txStyles>
    <p:titleStyle>
      <a:lvl1pPr algn="l" defTabSz="685864" rtl="0" eaLnBrk="1" latinLnBrk="0" hangingPunct="1">
        <a:lnSpc>
          <a:spcPct val="90000"/>
        </a:lnSpc>
        <a:spcBef>
          <a:spcPct val="0"/>
        </a:spcBef>
        <a:buNone/>
        <a:defRPr lang="en-US" sz="3600" b="0" kern="1200" cap="none" spc="-113"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p:titleStyle>
    <p:bodyStyle>
      <a:lvl1pPr marL="345327" indent="-345327" algn="l" defTabSz="685864"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Segoe UI" pitchFamily="34" charset="0"/>
          <a:ea typeface="+mn-ea"/>
          <a:cs typeface="+mn-cs"/>
        </a:defRPr>
      </a:lvl1pPr>
      <a:lvl2pPr marL="641833" indent="-296506" algn="l" defTabSz="685864" rtl="0" eaLnBrk="1" latinLnBrk="0" hangingPunct="1">
        <a:lnSpc>
          <a:spcPct val="90000"/>
        </a:lnSpc>
        <a:spcBef>
          <a:spcPct val="20000"/>
        </a:spcBef>
        <a:buFont typeface="Segoe UI" pitchFamily="34" charset="0"/>
        <a:buChar char="−"/>
        <a:defRPr sz="2100" kern="1200">
          <a:gradFill>
            <a:gsLst>
              <a:gs pos="0">
                <a:schemeClr val="tx1"/>
              </a:gs>
              <a:gs pos="86000">
                <a:schemeClr val="tx1"/>
              </a:gs>
            </a:gsLst>
            <a:lin ang="5400000" scaled="0"/>
          </a:gradFill>
          <a:latin typeface="Segoe UI" pitchFamily="34" charset="0"/>
          <a:ea typeface="+mn-ea"/>
          <a:cs typeface="+mn-cs"/>
        </a:defRPr>
      </a:lvl2pPr>
      <a:lvl3pPr marL="944292" indent="-302459" algn="l" defTabSz="685864" rtl="0" eaLnBrk="1" latinLnBrk="0" hangingPunct="1">
        <a:lnSpc>
          <a:spcPct val="90000"/>
        </a:lnSpc>
        <a:spcBef>
          <a:spcPct val="20000"/>
        </a:spcBef>
        <a:buFont typeface="Segoe UI" pitchFamily="34" charset="0"/>
        <a:buChar char="−"/>
        <a:defRPr sz="1800" kern="1200">
          <a:gradFill>
            <a:gsLst>
              <a:gs pos="0">
                <a:schemeClr val="tx1"/>
              </a:gs>
              <a:gs pos="86000">
                <a:schemeClr val="tx1"/>
              </a:gs>
            </a:gsLst>
            <a:lin ang="5400000" scaled="0"/>
          </a:gradFill>
          <a:latin typeface="Segoe UI" pitchFamily="34" charset="0"/>
          <a:ea typeface="+mn-ea"/>
          <a:cs typeface="+mn-cs"/>
        </a:defRPr>
      </a:lvl3pPr>
      <a:lvl4pPr marL="1203883" indent="-259591" algn="l" defTabSz="685864" rtl="0" eaLnBrk="1" latinLnBrk="0" hangingPunct="1">
        <a:lnSpc>
          <a:spcPct val="90000"/>
        </a:lnSpc>
        <a:spcBef>
          <a:spcPct val="20000"/>
        </a:spcBef>
        <a:buFont typeface="Segoe UI" pitchFamily="34" charset="0"/>
        <a:buChar char="−"/>
        <a:defRPr sz="1500" kern="1200">
          <a:gradFill>
            <a:gsLst>
              <a:gs pos="0">
                <a:schemeClr val="tx1"/>
              </a:gs>
              <a:gs pos="86000">
                <a:schemeClr val="tx1"/>
              </a:gs>
            </a:gsLst>
            <a:lin ang="5400000" scaled="0"/>
          </a:gradFill>
          <a:latin typeface="Segoe UI" pitchFamily="34" charset="0"/>
          <a:ea typeface="+mn-ea"/>
          <a:cs typeface="+mn-cs"/>
        </a:defRPr>
      </a:lvl4pPr>
      <a:lvl5pPr marL="1456329" indent="-252446" algn="l" defTabSz="685864" rtl="0" eaLnBrk="1" latinLnBrk="0" hangingPunct="1">
        <a:lnSpc>
          <a:spcPct val="90000"/>
        </a:lnSpc>
        <a:spcBef>
          <a:spcPct val="20000"/>
        </a:spcBef>
        <a:buFont typeface="Segoe UI" pitchFamily="34" charset="0"/>
        <a:buChar char="−"/>
        <a:defRPr sz="1500" kern="1200">
          <a:gradFill>
            <a:gsLst>
              <a:gs pos="0">
                <a:schemeClr val="tx1"/>
              </a:gs>
              <a:gs pos="86000">
                <a:schemeClr val="tx1"/>
              </a:gs>
            </a:gsLst>
            <a:lin ang="5400000" scaled="0"/>
          </a:gradFill>
          <a:latin typeface="Segoe UI" pitchFamily="34" charset="0"/>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3"/>
            <a:ext cx="8382000" cy="498598"/>
          </a:xfrm>
          <a:prstGeom prst="rect">
            <a:avLst/>
          </a:prstGeom>
        </p:spPr>
        <p:txBody>
          <a:bodyPr vert="horz" wrap="square" lIns="0" tIns="0" rIns="0" bIns="0" rtlCol="0" anchor="t">
            <a:spAutoFit/>
          </a:bodyPr>
          <a:lstStyle/>
          <a:p>
            <a:r>
              <a:rPr kumimoji="0" lang="en-US" sz="3600" b="0" i="0" u="none" strike="noStrike" kern="1200" cap="none" spc="-113" normalizeH="0" baseline="0" noProof="0" smtClean="0">
                <a:ln w="3175">
                  <a:noFill/>
                </a:ln>
                <a:solidFill>
                  <a:srgbClr val="260859"/>
                </a:solidFill>
                <a:effectLst/>
                <a:uLnTx/>
                <a:uFillTx/>
                <a:latin typeface="Segoe UI" pitchFamily="34" charset="0"/>
                <a:ea typeface="+mn-ea"/>
              </a:rPr>
              <a:t>Click to edit Master title style</a:t>
            </a:r>
            <a:endParaRPr lang="en-US" dirty="0"/>
          </a:p>
        </p:txBody>
      </p:sp>
      <p:sp>
        <p:nvSpPr>
          <p:cNvPr id="3" name="Text Placeholder 2"/>
          <p:cNvSpPr>
            <a:spLocks noGrp="1"/>
          </p:cNvSpPr>
          <p:nvPr>
            <p:ph type="body" idx="1"/>
          </p:nvPr>
        </p:nvSpPr>
        <p:spPr>
          <a:xfrm>
            <a:off x="381000" y="1082708"/>
            <a:ext cx="8382000" cy="150041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730043" y="4706948"/>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8245" y="4706948"/>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fade/>
  </p:transition>
  <p:hf hdr="0" dt="0"/>
  <p:txStyles>
    <p:titleStyle>
      <a:lvl1pPr marL="0" marR="0" indent="0" algn="l" defTabSz="685835" rtl="0" eaLnBrk="1" fontAlgn="auto" latinLnBrk="0" hangingPunct="1">
        <a:lnSpc>
          <a:spcPct val="90000"/>
        </a:lnSpc>
        <a:spcBef>
          <a:spcPct val="0"/>
        </a:spcBef>
        <a:spcAft>
          <a:spcPts val="0"/>
        </a:spcAft>
        <a:buClrTx/>
        <a:buSzTx/>
        <a:buFontTx/>
        <a:buNone/>
        <a:tabLst/>
        <a:defRPr lang="en-US" sz="3600" b="0" kern="1200" cap="none" spc="-113" dirty="0" smtClean="0">
          <a:ln w="3175">
            <a:noFill/>
          </a:ln>
          <a:solidFill>
            <a:schemeClr val="accent4"/>
          </a:solidFill>
          <a:effectLst/>
          <a:latin typeface="Segoe UI" pitchFamily="34" charset="0"/>
          <a:ea typeface="+mn-ea"/>
          <a:cs typeface="Arial" charset="0"/>
        </a:defRPr>
      </a:lvl1pPr>
    </p:titleStyle>
    <p:bodyStyle>
      <a:lvl1pPr marL="345312" indent="-345312" algn="l" defTabSz="685835" rtl="0" eaLnBrk="1" latinLnBrk="0" hangingPunct="1">
        <a:lnSpc>
          <a:spcPct val="90000"/>
        </a:lnSpc>
        <a:spcBef>
          <a:spcPct val="20000"/>
        </a:spcBef>
        <a:buFont typeface="Segoe UI" pitchFamily="34" charset="0"/>
        <a:buChar char="−"/>
        <a:defRPr sz="2400" kern="1200">
          <a:solidFill>
            <a:schemeClr val="accent6"/>
          </a:solidFill>
          <a:latin typeface="Segoe UI" pitchFamily="34" charset="0"/>
          <a:ea typeface="+mn-ea"/>
          <a:cs typeface="+mn-cs"/>
        </a:defRPr>
      </a:lvl1pPr>
      <a:lvl2pPr marL="641807" indent="-296494" algn="l" defTabSz="685835" rtl="0" eaLnBrk="1" latinLnBrk="0" hangingPunct="1">
        <a:lnSpc>
          <a:spcPct val="90000"/>
        </a:lnSpc>
        <a:spcBef>
          <a:spcPct val="20000"/>
        </a:spcBef>
        <a:buFont typeface="Segoe UI" pitchFamily="34" charset="0"/>
        <a:buChar char="−"/>
        <a:defRPr sz="2100" kern="1200">
          <a:solidFill>
            <a:schemeClr val="accent6"/>
          </a:solidFill>
          <a:latin typeface="Segoe UI" pitchFamily="34" charset="0"/>
          <a:ea typeface="+mn-ea"/>
          <a:cs typeface="+mn-cs"/>
        </a:defRPr>
      </a:lvl2pPr>
      <a:lvl3pPr marL="944253" indent="-302446" algn="l" defTabSz="685835" rtl="0" eaLnBrk="1" latinLnBrk="0" hangingPunct="1">
        <a:lnSpc>
          <a:spcPct val="90000"/>
        </a:lnSpc>
        <a:spcBef>
          <a:spcPct val="20000"/>
        </a:spcBef>
        <a:buFont typeface="Segoe UI" pitchFamily="34" charset="0"/>
        <a:buChar char="−"/>
        <a:defRPr sz="1800" kern="1200">
          <a:solidFill>
            <a:schemeClr val="accent6"/>
          </a:solidFill>
          <a:latin typeface="Segoe UI" pitchFamily="34" charset="0"/>
          <a:ea typeface="+mn-ea"/>
          <a:cs typeface="+mn-cs"/>
        </a:defRPr>
      </a:lvl3pPr>
      <a:lvl4pPr marL="1203832" indent="-259580" algn="l" defTabSz="685835" rtl="0" eaLnBrk="1" latinLnBrk="0" hangingPunct="1">
        <a:lnSpc>
          <a:spcPct val="90000"/>
        </a:lnSpc>
        <a:spcBef>
          <a:spcPct val="20000"/>
        </a:spcBef>
        <a:buFont typeface="Segoe UI" pitchFamily="34" charset="0"/>
        <a:buChar char="−"/>
        <a:defRPr sz="1500" kern="1200">
          <a:solidFill>
            <a:schemeClr val="accent6"/>
          </a:solidFill>
          <a:latin typeface="Segoe UI" pitchFamily="34" charset="0"/>
          <a:ea typeface="+mn-ea"/>
          <a:cs typeface="+mn-cs"/>
        </a:defRPr>
      </a:lvl4pPr>
      <a:lvl5pPr marL="1456268" indent="-252436" algn="l" defTabSz="685835" rtl="0" eaLnBrk="1" latinLnBrk="0" hangingPunct="1">
        <a:lnSpc>
          <a:spcPct val="90000"/>
        </a:lnSpc>
        <a:spcBef>
          <a:spcPct val="20000"/>
        </a:spcBef>
        <a:buFont typeface="Segoe UI" pitchFamily="34" charset="0"/>
        <a:buChar char="−"/>
        <a:defRPr sz="1500" kern="1200">
          <a:solidFill>
            <a:schemeClr val="accent6"/>
          </a:solidFill>
          <a:latin typeface="Segoe UI" pitchFamily="34" charset="0"/>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974781"/>
            <a:ext cx="9144000" cy="4168721"/>
          </a:xfrm>
          <a:prstGeom prst="rect">
            <a:avLst/>
          </a:prstGeom>
        </p:spPr>
      </p:pic>
      <p:sp>
        <p:nvSpPr>
          <p:cNvPr id="2" name="Title Placeholder 1"/>
          <p:cNvSpPr>
            <a:spLocks noGrp="1"/>
          </p:cNvSpPr>
          <p:nvPr>
            <p:ph type="title"/>
          </p:nvPr>
        </p:nvSpPr>
        <p:spPr>
          <a:xfrm>
            <a:off x="389436" y="171450"/>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045" y="1428750"/>
            <a:ext cx="8040688" cy="158120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3"/>
          </p:nvPr>
        </p:nvSpPr>
        <p:spPr>
          <a:xfrm>
            <a:off x="730043" y="471837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8245" y="4718379"/>
            <a:ext cx="262006" cy="273844"/>
          </a:xfrm>
          <a:prstGeom prst="rect">
            <a:avLst/>
          </a:prstGeom>
        </p:spPr>
        <p:txBody>
          <a:bodyPr vert="horz" lIns="0" tIns="0" rIns="0" bIns="0" rtlCol="0" anchor="b" anchorCtr="0"/>
          <a:lstStyle>
            <a:lvl1pPr algn="l">
              <a:defRPr sz="700">
                <a:solidFill>
                  <a:schemeClr val="tx1"/>
                </a:soli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Lst>
  <p:transition>
    <p:fade/>
  </p:transition>
  <p:hf hdr="0" dt="0"/>
  <p:txStyles>
    <p:titleStyle>
      <a:lvl1pPr algn="l" defTabSz="685807" rtl="0" eaLnBrk="1" latinLnBrk="0" hangingPunct="1">
        <a:lnSpc>
          <a:spcPct val="90000"/>
        </a:lnSpc>
        <a:spcBef>
          <a:spcPct val="0"/>
        </a:spcBef>
        <a:buNone/>
        <a:defRPr lang="en-US" sz="3600" b="0" kern="1200" cap="none" spc="-94" dirty="0" smtClean="0">
          <a:ln w="3175">
            <a:noFill/>
          </a:ln>
          <a:gradFill flip="none" rotWithShape="1">
            <a:gsLst>
              <a:gs pos="36000">
                <a:schemeClr val="bg1"/>
              </a:gs>
              <a:gs pos="86000">
                <a:schemeClr val="bg1"/>
              </a:gs>
            </a:gsLst>
            <a:lin ang="5400000" scaled="0"/>
            <a:tileRect/>
          </a:gradFill>
          <a:effectLst/>
          <a:latin typeface="Segoe UI" pitchFamily="34" charset="0"/>
          <a:ea typeface="+mn-ea"/>
          <a:cs typeface="Arial" charset="0"/>
        </a:defRPr>
      </a:lvl1pPr>
    </p:titleStyle>
    <p:bodyStyle>
      <a:lvl1pPr marL="0" indent="0" algn="l" defTabSz="685807" rtl="0" eaLnBrk="1" latinLnBrk="0" hangingPunct="1">
        <a:lnSpc>
          <a:spcPct val="90000"/>
        </a:lnSpc>
        <a:spcBef>
          <a:spcPct val="20000"/>
        </a:spcBef>
        <a:buFont typeface="Arial" pitchFamily="34" charset="0"/>
        <a:buNone/>
        <a:defRPr sz="2300" b="0" kern="1200">
          <a:solidFill>
            <a:schemeClr val="accent6"/>
          </a:solidFill>
          <a:latin typeface="Consolas" pitchFamily="49" charset="0"/>
          <a:ea typeface="+mn-ea"/>
          <a:cs typeface="Courier New" pitchFamily="49" charset="0"/>
        </a:defRPr>
      </a:lvl1pPr>
      <a:lvl2pPr marL="288730" indent="-5954" algn="l" defTabSz="685807" rtl="0" eaLnBrk="1" latinLnBrk="0" hangingPunct="1">
        <a:lnSpc>
          <a:spcPct val="90000"/>
        </a:lnSpc>
        <a:spcBef>
          <a:spcPct val="20000"/>
        </a:spcBef>
        <a:buFont typeface="Arial" pitchFamily="34" charset="0"/>
        <a:buNone/>
        <a:defRPr sz="2100" b="0" kern="1200">
          <a:solidFill>
            <a:schemeClr val="accent6"/>
          </a:solidFill>
          <a:latin typeface="Consolas" pitchFamily="49" charset="0"/>
          <a:ea typeface="+mn-ea"/>
          <a:cs typeface="Courier New" pitchFamily="49" charset="0"/>
        </a:defRPr>
      </a:lvl2pPr>
      <a:lvl3pPr marL="571506" indent="-5954"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3pPr>
      <a:lvl4pPr marL="820548" indent="5954"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4pPr>
      <a:lvl5pPr marL="1069589" indent="0"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5pPr>
      <a:lvl6pPr marL="1885970"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72"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76"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79"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7" rtl="0" eaLnBrk="1" latinLnBrk="0" hangingPunct="1">
        <a:defRPr sz="1400" kern="1200">
          <a:solidFill>
            <a:schemeClr val="tx1"/>
          </a:solidFill>
          <a:latin typeface="+mn-lt"/>
          <a:ea typeface="+mn-ea"/>
          <a:cs typeface="+mn-cs"/>
        </a:defRPr>
      </a:lvl1pPr>
      <a:lvl2pPr marL="342904" algn="l" defTabSz="685807" rtl="0" eaLnBrk="1" latinLnBrk="0" hangingPunct="1">
        <a:defRPr sz="1400" kern="1200">
          <a:solidFill>
            <a:schemeClr val="tx1"/>
          </a:solidFill>
          <a:latin typeface="+mn-lt"/>
          <a:ea typeface="+mn-ea"/>
          <a:cs typeface="+mn-cs"/>
        </a:defRPr>
      </a:lvl2pPr>
      <a:lvl3pPr marL="685807" algn="l" defTabSz="685807" rtl="0" eaLnBrk="1" latinLnBrk="0" hangingPunct="1">
        <a:defRPr sz="1400" kern="1200">
          <a:solidFill>
            <a:schemeClr val="tx1"/>
          </a:solidFill>
          <a:latin typeface="+mn-lt"/>
          <a:ea typeface="+mn-ea"/>
          <a:cs typeface="+mn-cs"/>
        </a:defRPr>
      </a:lvl3pPr>
      <a:lvl4pPr marL="1028710" algn="l" defTabSz="685807" rtl="0" eaLnBrk="1" latinLnBrk="0" hangingPunct="1">
        <a:defRPr sz="1400" kern="1200">
          <a:solidFill>
            <a:schemeClr val="tx1"/>
          </a:solidFill>
          <a:latin typeface="+mn-lt"/>
          <a:ea typeface="+mn-ea"/>
          <a:cs typeface="+mn-cs"/>
        </a:defRPr>
      </a:lvl4pPr>
      <a:lvl5pPr marL="1371614" algn="l" defTabSz="685807" rtl="0" eaLnBrk="1" latinLnBrk="0" hangingPunct="1">
        <a:defRPr sz="1400" kern="1200">
          <a:solidFill>
            <a:schemeClr val="tx1"/>
          </a:solidFill>
          <a:latin typeface="+mn-lt"/>
          <a:ea typeface="+mn-ea"/>
          <a:cs typeface="+mn-cs"/>
        </a:defRPr>
      </a:lvl5pPr>
      <a:lvl6pPr marL="1714516" algn="l" defTabSz="685807" rtl="0" eaLnBrk="1" latinLnBrk="0" hangingPunct="1">
        <a:defRPr sz="1400" kern="1200">
          <a:solidFill>
            <a:schemeClr val="tx1"/>
          </a:solidFill>
          <a:latin typeface="+mn-lt"/>
          <a:ea typeface="+mn-ea"/>
          <a:cs typeface="+mn-cs"/>
        </a:defRPr>
      </a:lvl6pPr>
      <a:lvl7pPr marL="2057420" algn="l" defTabSz="685807" rtl="0" eaLnBrk="1" latinLnBrk="0" hangingPunct="1">
        <a:defRPr sz="1400" kern="1200">
          <a:solidFill>
            <a:schemeClr val="tx1"/>
          </a:solidFill>
          <a:latin typeface="+mn-lt"/>
          <a:ea typeface="+mn-ea"/>
          <a:cs typeface="+mn-cs"/>
        </a:defRPr>
      </a:lvl7pPr>
      <a:lvl8pPr marL="2400324" algn="l" defTabSz="685807" rtl="0" eaLnBrk="1" latinLnBrk="0" hangingPunct="1">
        <a:defRPr sz="1400" kern="1200">
          <a:solidFill>
            <a:schemeClr val="tx1"/>
          </a:solidFill>
          <a:latin typeface="+mn-lt"/>
          <a:ea typeface="+mn-ea"/>
          <a:cs typeface="+mn-cs"/>
        </a:defRPr>
      </a:lvl8pPr>
      <a:lvl9pPr marL="2743227" algn="l" defTabSz="6858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3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seven\AppData\Local\Microsoft\Windows\Temporary Internet Files\Content.IE5\RFFONT93\MP9004007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30" y="-1"/>
            <a:ext cx="7718540" cy="51436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181350"/>
            <a:ext cx="9144000" cy="498598"/>
          </a:xfrm>
          <a:solidFill>
            <a:schemeClr val="bg2">
              <a:alpha val="55000"/>
            </a:schemeClr>
          </a:solidFill>
        </p:spPr>
        <p:txBody>
          <a:bodyPr lIns="914400" rIns="822960"/>
          <a:lstStyle/>
          <a:p>
            <a:r>
              <a:rPr lang="cs-CZ" dirty="0" smtClean="0">
                <a:effectLst>
                  <a:outerShdw blurRad="38100" dist="38100" dir="2700000" algn="tl">
                    <a:srgbClr val="000000">
                      <a:alpha val="43137"/>
                    </a:srgbClr>
                  </a:outerShdw>
                </a:effectLst>
              </a:rPr>
              <a:t>Řízení projektů a </a:t>
            </a:r>
            <a:r>
              <a:rPr lang="en-US" dirty="0" smtClean="0">
                <a:effectLst>
                  <a:outerShdw blurRad="38100" dist="38100" dir="2700000" algn="tl">
                    <a:srgbClr val="000000">
                      <a:alpha val="43137"/>
                    </a:srgbClr>
                  </a:outerShdw>
                </a:effectLst>
              </a:rPr>
              <a:t>Visual Studio</a:t>
            </a:r>
            <a:r>
              <a:rPr lang="en-US" baseline="300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2010</a:t>
            </a:r>
          </a:p>
        </p:txBody>
      </p:sp>
      <p:sp>
        <p:nvSpPr>
          <p:cNvPr id="3" name="Subtitle 2"/>
          <p:cNvSpPr>
            <a:spLocks noGrp="1"/>
          </p:cNvSpPr>
          <p:nvPr>
            <p:ph type="subTitle" idx="1"/>
          </p:nvPr>
        </p:nvSpPr>
        <p:spPr>
          <a:xfrm>
            <a:off x="0" y="4248151"/>
            <a:ext cx="9144000" cy="664797"/>
          </a:xfrm>
          <a:solidFill>
            <a:schemeClr val="accent4">
              <a:alpha val="60000"/>
            </a:schemeClr>
          </a:solidFill>
        </p:spPr>
        <p:txBody>
          <a:bodyPr lIns="914400" rIns="914400"/>
          <a:lstStyle/>
          <a:p>
            <a:pPr algn="l"/>
            <a:r>
              <a:rPr lang="cs-CZ" dirty="0" smtClean="0">
                <a:effectLst>
                  <a:outerShdw blurRad="38100" dist="38100" dir="2700000" algn="tl">
                    <a:srgbClr val="000000">
                      <a:alpha val="43137"/>
                    </a:srgbClr>
                  </a:outerShdw>
                </a:effectLst>
              </a:rPr>
              <a:t>Michael Juřek</a:t>
            </a:r>
            <a:br>
              <a:rPr lang="cs-CZ" dirty="0" smtClean="0">
                <a:effectLst>
                  <a:outerShdw blurRad="38100" dist="38100" dir="2700000" algn="tl">
                    <a:srgbClr val="000000">
                      <a:alpha val="43137"/>
                    </a:srgbClr>
                  </a:outerShdw>
                </a:effectLst>
              </a:rPr>
            </a:br>
            <a:r>
              <a:rPr lang="cs-CZ" dirty="0" smtClean="0">
                <a:effectLst>
                  <a:outerShdw blurRad="38100" dist="38100" dir="2700000" algn="tl">
                    <a:srgbClr val="000000">
                      <a:alpha val="43137"/>
                    </a:srgbClr>
                  </a:outerShdw>
                </a:effectLst>
              </a:rPr>
              <a:t>Microsoft s.r.o.</a:t>
            </a:r>
            <a:endParaRPr lang="en-US" dirty="0" smtClean="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4324350"/>
            <a:ext cx="1828800" cy="7601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8768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Agil</a:t>
            </a:r>
            <a:r>
              <a:rPr lang="cs-CZ" dirty="0" smtClean="0"/>
              <a:t>ní plánování</a:t>
            </a:r>
            <a:endParaRPr lang="en-US" dirty="0"/>
          </a:p>
        </p:txBody>
      </p:sp>
    </p:spTree>
    <p:extLst>
      <p:ext uri="{BB962C8B-B14F-4D97-AF65-F5344CB8AC3E}">
        <p14:creationId xmlns:p14="http://schemas.microsoft.com/office/powerpoint/2010/main" val="28242265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 y="3943350"/>
            <a:ext cx="9160933" cy="1197901"/>
            <a:chOff x="-3" y="3748520"/>
            <a:chExt cx="9144004" cy="3109482"/>
          </a:xfrm>
        </p:grpSpPr>
        <p:pic>
          <p:nvPicPr>
            <p:cNvPr id="6"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7"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8" name="&quot;GLASS&quot;; White to Transparent Linear; Shadow; 1pt stroke;"/>
          <p:cNvSpPr/>
          <p:nvPr/>
        </p:nvSpPr>
        <p:spPr bwMode="auto">
          <a:xfrm>
            <a:off x="339674" y="914401"/>
            <a:ext cx="8481587" cy="3028949"/>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2" name="Title 1"/>
          <p:cNvSpPr>
            <a:spLocks noGrp="1"/>
          </p:cNvSpPr>
          <p:nvPr>
            <p:ph type="title"/>
          </p:nvPr>
        </p:nvSpPr>
        <p:spPr/>
        <p:txBody>
          <a:bodyPr/>
          <a:lstStyle/>
          <a:p>
            <a:r>
              <a:rPr lang="cs-CZ" dirty="0" smtClean="0"/>
              <a:t>Sledování pracovních položek</a:t>
            </a:r>
            <a:endParaRPr lang="en-US" dirty="0"/>
          </a:p>
        </p:txBody>
      </p:sp>
      <p:sp>
        <p:nvSpPr>
          <p:cNvPr id="3" name="Text Placeholder 2"/>
          <p:cNvSpPr>
            <a:spLocks noGrp="1"/>
          </p:cNvSpPr>
          <p:nvPr>
            <p:ph type="body" sz="quarter" idx="10"/>
          </p:nvPr>
        </p:nvSpPr>
        <p:spPr>
          <a:xfrm>
            <a:off x="3975403" y="1047750"/>
            <a:ext cx="4863797" cy="2788456"/>
          </a:xfrm>
        </p:spPr>
        <p:txBody>
          <a:bodyPr/>
          <a:lstStyle/>
          <a:p>
            <a:r>
              <a:rPr lang="cs-CZ" dirty="0" smtClean="0">
                <a:ln w="3175">
                  <a:noFill/>
                </a:ln>
                <a:gradFill flip="none" rotWithShape="1">
                  <a:gsLst>
                    <a:gs pos="36000">
                      <a:schemeClr val="tx1"/>
                    </a:gs>
                    <a:gs pos="86000">
                      <a:schemeClr val="tx1"/>
                    </a:gs>
                  </a:gsLst>
                  <a:lin ang="5400000" scaled="0"/>
                  <a:tileRect/>
                </a:gradFill>
                <a:cs typeface="Arial" charset="0"/>
              </a:rPr>
              <a:t>Pracovní položky jsou integrovány do celého cyklu, od analýzy až po testování</a:t>
            </a:r>
            <a:endParaRPr lang="en-US" dirty="0" smtClean="0">
              <a:ln w="3175">
                <a:noFill/>
              </a:ln>
              <a:gradFill flip="none" rotWithShape="1">
                <a:gsLst>
                  <a:gs pos="36000">
                    <a:schemeClr val="tx1"/>
                  </a:gs>
                  <a:gs pos="86000">
                    <a:schemeClr val="tx1"/>
                  </a:gs>
                </a:gsLst>
                <a:lin ang="5400000" scaled="0"/>
                <a:tileRect/>
              </a:gradFill>
              <a:cs typeface="Arial" charset="0"/>
            </a:endParaRPr>
          </a:p>
          <a:p>
            <a:r>
              <a:rPr lang="cs-CZ" dirty="0" smtClean="0">
                <a:ln w="3175">
                  <a:noFill/>
                </a:ln>
                <a:gradFill flip="none" rotWithShape="1">
                  <a:gsLst>
                    <a:gs pos="36000">
                      <a:schemeClr val="tx1"/>
                    </a:gs>
                    <a:gs pos="86000">
                      <a:schemeClr val="tx1"/>
                    </a:gs>
                  </a:gsLst>
                  <a:lin ang="5400000" scaled="0"/>
                  <a:tileRect/>
                </a:gradFill>
                <a:cs typeface="Arial" charset="0"/>
              </a:rPr>
              <a:t>Automatická aktualizace stavu</a:t>
            </a:r>
            <a:endParaRPr lang="en-US" dirty="0" smtClean="0">
              <a:ln w="3175">
                <a:noFill/>
              </a:ln>
              <a:gradFill flip="none" rotWithShape="1">
                <a:gsLst>
                  <a:gs pos="36000">
                    <a:schemeClr val="tx1"/>
                  </a:gs>
                  <a:gs pos="86000">
                    <a:schemeClr val="tx1"/>
                  </a:gs>
                </a:gsLst>
                <a:lin ang="5400000" scaled="0"/>
                <a:tileRect/>
              </a:gradFill>
              <a:cs typeface="Arial" charset="0"/>
            </a:endParaRPr>
          </a:p>
          <a:p>
            <a:pPr lvl="1"/>
            <a:r>
              <a:rPr lang="cs-CZ" dirty="0" smtClean="0">
                <a:ln w="3175">
                  <a:noFill/>
                </a:ln>
                <a:gradFill flip="none" rotWithShape="1">
                  <a:gsLst>
                    <a:gs pos="36000">
                      <a:schemeClr val="tx1"/>
                    </a:gs>
                    <a:gs pos="86000">
                      <a:schemeClr val="tx1"/>
                    </a:gs>
                  </a:gsLst>
                  <a:lin ang="5400000" scaled="0"/>
                  <a:tileRect/>
                </a:gradFill>
                <a:cs typeface="Arial" charset="0"/>
              </a:rPr>
              <a:t>Při uložení kódu, provedení buildu apod.</a:t>
            </a:r>
            <a:endParaRPr lang="en-US" dirty="0" smtClean="0">
              <a:ln w="3175">
                <a:noFill/>
              </a:ln>
              <a:gradFill flip="none" rotWithShape="1">
                <a:gsLst>
                  <a:gs pos="36000">
                    <a:schemeClr val="tx1"/>
                  </a:gs>
                  <a:gs pos="86000">
                    <a:schemeClr val="tx1"/>
                  </a:gs>
                </a:gsLst>
                <a:lin ang="5400000" scaled="0"/>
                <a:tileRect/>
              </a:gradFill>
              <a:cs typeface="Arial" charset="0"/>
            </a:endParaRPr>
          </a:p>
          <a:p>
            <a:r>
              <a:rPr lang="cs-CZ" dirty="0" smtClean="0"/>
              <a:t>Provázanost je klíčem k dobrým metrikám</a:t>
            </a:r>
            <a:endParaRPr lang="en-US" dirty="0"/>
          </a:p>
        </p:txBody>
      </p:sp>
      <p:pic>
        <p:nvPicPr>
          <p:cNvPr id="1029" name="Picture 5" descr="C:\Users\Brian\AppData\Local\Microsoft\Windows\Temporary Internet Files\Content.IE5\TS0L0IA4\MP90043305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448" y="969264"/>
            <a:ext cx="3819955" cy="306324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854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1" y="3943350"/>
            <a:ext cx="9160933" cy="1197901"/>
            <a:chOff x="-3" y="3748520"/>
            <a:chExt cx="9144004" cy="3109482"/>
          </a:xfrm>
        </p:grpSpPr>
        <p:pic>
          <p:nvPicPr>
            <p:cNvPr id="5"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6"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7" name="&quot;GLASS&quot;; White to Transparent Linear; Shadow; 1pt stroke;"/>
          <p:cNvSpPr/>
          <p:nvPr/>
        </p:nvSpPr>
        <p:spPr bwMode="auto">
          <a:xfrm>
            <a:off x="339674" y="914401"/>
            <a:ext cx="8481587" cy="3028949"/>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pic>
        <p:nvPicPr>
          <p:cNvPr id="8" name="Picture 7"/>
          <p:cNvPicPr>
            <a:picLocks noChangeAspect="1" noChangeArrowheads="1"/>
          </p:cNvPicPr>
          <p:nvPr/>
        </p:nvPicPr>
        <p:blipFill>
          <a:blip r:embed="rId5" cstate="print"/>
          <a:srcRect/>
          <a:stretch>
            <a:fillRect/>
          </a:stretch>
        </p:blipFill>
        <p:spPr bwMode="auto">
          <a:xfrm>
            <a:off x="152399" y="971550"/>
            <a:ext cx="4567517" cy="3326099"/>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Right"/>
            <a:lightRig rig="threePt" dir="t"/>
          </a:scene3d>
        </p:spPr>
      </p:pic>
      <p:sp>
        <p:nvSpPr>
          <p:cNvPr id="2" name="Title 1"/>
          <p:cNvSpPr>
            <a:spLocks noGrp="1"/>
          </p:cNvSpPr>
          <p:nvPr>
            <p:ph type="title"/>
          </p:nvPr>
        </p:nvSpPr>
        <p:spPr/>
        <p:txBody>
          <a:bodyPr/>
          <a:lstStyle/>
          <a:p>
            <a:r>
              <a:rPr lang="cs-CZ" dirty="0" smtClean="0"/>
              <a:t>Vše je provázané</a:t>
            </a:r>
            <a:endParaRPr lang="en-US" dirty="0"/>
          </a:p>
        </p:txBody>
      </p:sp>
      <p:sp>
        <p:nvSpPr>
          <p:cNvPr id="3" name="Content Placeholder 2"/>
          <p:cNvSpPr>
            <a:spLocks noGrp="1"/>
          </p:cNvSpPr>
          <p:nvPr>
            <p:ph idx="1"/>
          </p:nvPr>
        </p:nvSpPr>
        <p:spPr>
          <a:xfrm>
            <a:off x="4648200" y="1082898"/>
            <a:ext cx="4114800" cy="2806922"/>
          </a:xfrm>
        </p:spPr>
        <p:txBody>
          <a:bodyPr/>
          <a:lstStyle/>
          <a:p>
            <a:r>
              <a:rPr lang="cs-CZ" dirty="0" smtClean="0"/>
              <a:t>Vztahy mezi pracovními položkami zajišťují trasovatelnost.</a:t>
            </a:r>
          </a:p>
          <a:p>
            <a:r>
              <a:rPr lang="cs-CZ" dirty="0" smtClean="0"/>
              <a:t>Podpora vazeb v dotazech do pracovních položek a v datovém skladu</a:t>
            </a:r>
            <a:endParaRPr lang="en-US" dirty="0" smtClean="0"/>
          </a:p>
          <a:p>
            <a:r>
              <a:rPr lang="cs-CZ" dirty="0" smtClean="0"/>
              <a:t>Umožňují najít kritické cesty a zjistit problémy včas</a:t>
            </a:r>
            <a:endParaRPr lang="en-US" dirty="0" smtClean="0"/>
          </a:p>
        </p:txBody>
      </p:sp>
      <p:pic>
        <p:nvPicPr>
          <p:cNvPr id="2050" name="Picture 2" descr="Add new linked work item to user sto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859495"/>
            <a:ext cx="4191000" cy="2541055"/>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35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Správa pracovních položek je všude</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52400" y="742950"/>
            <a:ext cx="4572000" cy="3673542"/>
          </a:xfrm>
          <a:prstGeom prst="rect">
            <a:avLst/>
          </a:prstGeom>
          <a:ln>
            <a:solidFill>
              <a:schemeClr val="accent1">
                <a:lumMod val="90000"/>
              </a:schemeClr>
            </a:solidFill>
          </a:ln>
          <a:effectLst>
            <a:glow rad="101600">
              <a:srgbClr val="9EE0F8">
                <a:alpha val="60000"/>
              </a:srgbClr>
            </a:glow>
            <a:outerShdw blurRad="76200" dist="12700" dir="2700000" sy="-23000" kx="-800400" algn="bl" rotWithShape="0">
              <a:prstClr val="black">
                <a:alpha val="20000"/>
              </a:prstClr>
            </a:outerShdw>
            <a:reflection blurRad="6350" stA="52000" endA="300" endPos="35000" dir="5400000" sy="-100000" algn="bl" rotWithShape="0"/>
          </a:effectLst>
        </p:spPr>
      </p:pic>
      <p:pic>
        <p:nvPicPr>
          <p:cNvPr id="5" name="Picture 4"/>
          <p:cNvPicPr>
            <a:picLocks noChangeAspect="1" noChangeArrowheads="1"/>
          </p:cNvPicPr>
          <p:nvPr/>
        </p:nvPicPr>
        <p:blipFill>
          <a:blip r:embed="rId4" cstate="print"/>
          <a:srcRect/>
          <a:stretch>
            <a:fillRect/>
          </a:stretch>
        </p:blipFill>
        <p:spPr bwMode="auto">
          <a:xfrm>
            <a:off x="2286000" y="1047751"/>
            <a:ext cx="4572000" cy="3673540"/>
          </a:xfrm>
          <a:prstGeom prst="rect">
            <a:avLst/>
          </a:prstGeom>
          <a:ln>
            <a:solidFill>
              <a:schemeClr val="accent1">
                <a:lumMod val="90000"/>
              </a:schemeClr>
            </a:solidFill>
          </a:ln>
          <a:effectLst>
            <a:glow rad="101600">
              <a:srgbClr val="9EE0F8">
                <a:alpha val="60000"/>
              </a:srgbClr>
            </a:glow>
            <a:outerShdw blurRad="76200" dist="12700" dir="2700000" sy="-23000" kx="-800400" algn="bl" rotWithShape="0">
              <a:prstClr val="black">
                <a:alpha val="20000"/>
              </a:prstClr>
            </a:outerShdw>
            <a:reflection blurRad="6350" stA="52000" endA="300" endPos="35000" dir="5400000" sy="-100000" algn="bl" rotWithShape="0"/>
          </a:effectLst>
        </p:spPr>
      </p:pic>
      <p:pic>
        <p:nvPicPr>
          <p:cNvPr id="6" name="Picture 3"/>
          <p:cNvPicPr>
            <a:picLocks noChangeArrowheads="1"/>
          </p:cNvPicPr>
          <p:nvPr/>
        </p:nvPicPr>
        <p:blipFill>
          <a:blip r:embed="rId5" cstate="print"/>
          <a:srcRect/>
          <a:stretch>
            <a:fillRect/>
          </a:stretch>
        </p:blipFill>
        <p:spPr bwMode="auto">
          <a:xfrm>
            <a:off x="4419600" y="1352550"/>
            <a:ext cx="4572000" cy="3675888"/>
          </a:xfrm>
          <a:prstGeom prst="rect">
            <a:avLst/>
          </a:prstGeom>
          <a:ln>
            <a:solidFill>
              <a:schemeClr val="accent1">
                <a:lumMod val="90000"/>
              </a:schemeClr>
            </a:solidFill>
          </a:ln>
          <a:effectLst>
            <a:glow rad="101600">
              <a:srgbClr val="9EE0F8">
                <a:alpha val="60000"/>
              </a:srgbClr>
            </a:glow>
            <a:outerShdw blurRad="76200" dist="12700" dir="2700000" sy="-23000" kx="-800400" algn="bl" rotWithShape="0">
              <a:prstClr val="black">
                <a:alpha val="20000"/>
              </a:prstClr>
            </a:outerShdw>
            <a:reflection blurRad="6350" stA="52000" endA="300" endPos="35000" dir="5400000" sy="-100000" algn="bl" rotWithShape="0"/>
          </a:effectLst>
        </p:spPr>
      </p:pic>
    </p:spTree>
    <p:extLst>
      <p:ext uri="{BB962C8B-B14F-4D97-AF65-F5344CB8AC3E}">
        <p14:creationId xmlns:p14="http://schemas.microsoft.com/office/powerpoint/2010/main" val="481988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a:t>
            </a:r>
            <a:r>
              <a:rPr lang="cs-CZ" dirty="0" smtClean="0"/>
              <a:t>Pracovní položky jsou všude</a:t>
            </a:r>
            <a:endParaRPr lang="en-US" dirty="0"/>
          </a:p>
        </p:txBody>
      </p:sp>
    </p:spTree>
    <p:extLst>
      <p:ext uri="{BB962C8B-B14F-4D97-AF65-F5344CB8AC3E}">
        <p14:creationId xmlns:p14="http://schemas.microsoft.com/office/powerpoint/2010/main" val="18049204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
          <p:cNvGrpSpPr/>
          <p:nvPr/>
        </p:nvGrpSpPr>
        <p:grpSpPr>
          <a:xfrm>
            <a:off x="1" y="3943350"/>
            <a:ext cx="9160933" cy="1197901"/>
            <a:chOff x="-3" y="3748520"/>
            <a:chExt cx="9144004" cy="3109482"/>
          </a:xfrm>
        </p:grpSpPr>
        <p:pic>
          <p:nvPicPr>
            <p:cNvPr id="15"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16"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17" name="&quot;GLASS&quot;; White to Transparent Linear; Shadow; 1pt stroke;"/>
          <p:cNvSpPr/>
          <p:nvPr/>
        </p:nvSpPr>
        <p:spPr bwMode="auto">
          <a:xfrm>
            <a:off x="339674" y="914401"/>
            <a:ext cx="8481587" cy="3028949"/>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5" name="Title 4"/>
          <p:cNvSpPr>
            <a:spLocks noGrp="1"/>
          </p:cNvSpPr>
          <p:nvPr>
            <p:ph type="title"/>
          </p:nvPr>
        </p:nvSpPr>
        <p:spPr/>
        <p:txBody>
          <a:bodyPr/>
          <a:lstStyle/>
          <a:p>
            <a:r>
              <a:rPr lang="cs-CZ" dirty="0" smtClean="0"/>
              <a:t>Co se v projektu děje</a:t>
            </a:r>
            <a:r>
              <a:rPr lang="en-US" dirty="0" smtClean="0"/>
              <a:t>?</a:t>
            </a:r>
            <a:endParaRPr lang="en-US" dirty="0"/>
          </a:p>
        </p:txBody>
      </p:sp>
      <p:sp>
        <p:nvSpPr>
          <p:cNvPr id="6" name="Content Placeholder 5"/>
          <p:cNvSpPr>
            <a:spLocks noGrp="1"/>
          </p:cNvSpPr>
          <p:nvPr>
            <p:ph idx="1"/>
          </p:nvPr>
        </p:nvSpPr>
        <p:spPr>
          <a:xfrm>
            <a:off x="381000" y="1082899"/>
            <a:ext cx="5029199" cy="1809726"/>
          </a:xfrm>
        </p:spPr>
        <p:txBody>
          <a:bodyPr/>
          <a:lstStyle/>
          <a:p>
            <a:r>
              <a:rPr lang="cs-CZ" dirty="0" smtClean="0"/>
              <a:t>Reportování je obtížné a pracné</a:t>
            </a:r>
            <a:endParaRPr lang="en-US" dirty="0" smtClean="0"/>
          </a:p>
          <a:p>
            <a:r>
              <a:rPr lang="cs-CZ" dirty="0" smtClean="0"/>
              <a:t>Je obtížné získat aktuální data a porozumět jim</a:t>
            </a:r>
            <a:endParaRPr lang="en-US" dirty="0" smtClean="0"/>
          </a:p>
          <a:p>
            <a:r>
              <a:rPr lang="cs-CZ" dirty="0" smtClean="0"/>
              <a:t>Vytvoření a porozumění reportům by měl zvládnout běžný uživatel</a:t>
            </a:r>
            <a:endParaRPr lang="en-US" dirty="0"/>
          </a:p>
        </p:txBody>
      </p:sp>
      <p:pic>
        <p:nvPicPr>
          <p:cNvPr id="2056" name="Picture 8" descr="C:\Users\dseven\AppData\Local\Microsoft\Windows\Temporary Internet Files\Content.IE5\JGRINNL0\MP9004265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199" y="894239"/>
            <a:ext cx="3411061" cy="3411061"/>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6102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42"/>
            <a:ext cx="8382000" cy="498598"/>
          </a:xfrm>
        </p:spPr>
        <p:txBody>
          <a:bodyPr/>
          <a:lstStyle/>
          <a:p>
            <a:r>
              <a:rPr lang="cs-CZ" dirty="0" smtClean="0"/>
              <a:t>Jediná data, mnoho cest</a:t>
            </a:r>
            <a:endParaRPr lang="en-US" dirty="0"/>
          </a:p>
        </p:txBody>
      </p:sp>
      <p:sp>
        <p:nvSpPr>
          <p:cNvPr id="3" name="Text Placeholder 2"/>
          <p:cNvSpPr>
            <a:spLocks noGrp="1"/>
          </p:cNvSpPr>
          <p:nvPr>
            <p:ph idx="1"/>
          </p:nvPr>
        </p:nvSpPr>
        <p:spPr>
          <a:xfrm>
            <a:off x="5029200" y="1082898"/>
            <a:ext cx="3733800" cy="3336298"/>
          </a:xfrm>
        </p:spPr>
        <p:txBody>
          <a:bodyPr/>
          <a:lstStyle/>
          <a:p>
            <a:r>
              <a:rPr lang="cs-CZ" sz="2300" dirty="0" smtClean="0"/>
              <a:t>Připravené profi reporty</a:t>
            </a:r>
            <a:endParaRPr lang="en-US" sz="2300" dirty="0" smtClean="0"/>
          </a:p>
          <a:p>
            <a:pPr lvl="1"/>
            <a:r>
              <a:rPr lang="en-US" sz="1600" dirty="0" smtClean="0"/>
              <a:t>SQL Server 2008 Reporting Services</a:t>
            </a:r>
            <a:endParaRPr lang="cs-CZ" sz="1600" dirty="0" smtClean="0"/>
          </a:p>
          <a:p>
            <a:pPr lvl="1"/>
            <a:r>
              <a:rPr lang="cs-CZ" sz="1600" dirty="0" smtClean="0"/>
              <a:t>Tisková kvalita výstupu</a:t>
            </a:r>
          </a:p>
          <a:p>
            <a:r>
              <a:rPr lang="cs-CZ" sz="2300" dirty="0" smtClean="0"/>
              <a:t>Reporty v Excelu</a:t>
            </a:r>
            <a:endParaRPr lang="en-US" sz="2300" dirty="0" smtClean="0"/>
          </a:p>
          <a:p>
            <a:pPr lvl="1"/>
            <a:r>
              <a:rPr lang="cs-CZ" sz="1600" dirty="0" smtClean="0"/>
              <a:t>Automatické generované z dotazů do pracovních položek</a:t>
            </a:r>
          </a:p>
          <a:p>
            <a:pPr lvl="1"/>
            <a:r>
              <a:rPr lang="cs-CZ" sz="1600" dirty="0" smtClean="0"/>
              <a:t>Libovolné vlastní – napojení na OLAP</a:t>
            </a:r>
            <a:endParaRPr lang="en-US" sz="1600" dirty="0" smtClean="0"/>
          </a:p>
          <a:p>
            <a:r>
              <a:rPr lang="cs-CZ" sz="2000" dirty="0" smtClean="0"/>
              <a:t>Dashboardy v </a:t>
            </a:r>
            <a:r>
              <a:rPr lang="en-US" sz="2000" dirty="0" smtClean="0"/>
              <a:t>SharePoint</a:t>
            </a:r>
            <a:r>
              <a:rPr lang="cs-CZ" sz="2000" dirty="0" smtClean="0"/>
              <a:t>u</a:t>
            </a:r>
            <a:endParaRPr lang="en-US" sz="2000" dirty="0" smtClean="0"/>
          </a:p>
          <a:p>
            <a:pPr lvl="1"/>
            <a:r>
              <a:rPr lang="cs-CZ" sz="1600" dirty="0" smtClean="0"/>
              <a:t>Opublikování reportů v Excelu</a:t>
            </a:r>
          </a:p>
          <a:p>
            <a:pPr lvl="1"/>
            <a:r>
              <a:rPr lang="cs-CZ" sz="1600" dirty="0" smtClean="0"/>
              <a:t>Složení ve vhodném kontextu</a:t>
            </a:r>
            <a:endParaRPr lang="en-US" sz="2000"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14400"/>
            <a:ext cx="3657600" cy="274320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Right"/>
            <a:lightRig rig="threePt" dir="t"/>
          </a:scene3d>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248" y="1371600"/>
            <a:ext cx="3657600" cy="274320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Right"/>
            <a:lightRig rig="threePt" dir="t"/>
          </a:scene3d>
          <a:extLst>
            <a:ext uri="{909E8E84-426E-40DD-AFC4-6F175D3DCCD1}">
              <a14:hiddenFill xmlns:a14="http://schemas.microsoft.com/office/drawing/2010/main">
                <a:solidFill>
                  <a:schemeClr val="accent1"/>
                </a:solidFill>
              </a14:hiddenFill>
            </a:ext>
          </a:extLst>
        </p:spPr>
      </p:pic>
      <p:pic>
        <p:nvPicPr>
          <p:cNvPr id="4" name="Picture 2"/>
          <p:cNvPicPr>
            <a:picLocks noChangeArrowheads="1"/>
          </p:cNvPicPr>
          <p:nvPr/>
        </p:nvPicPr>
        <p:blipFill>
          <a:blip r:embed="rId5" cstate="print"/>
          <a:srcRect/>
          <a:stretch>
            <a:fillRect/>
          </a:stretch>
        </p:blipFill>
        <p:spPr bwMode="auto">
          <a:xfrm>
            <a:off x="1298448" y="1828800"/>
            <a:ext cx="3657600" cy="274320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Right"/>
            <a:lightRig rig="threePt" dir="t"/>
          </a:scene3d>
        </p:spPr>
      </p:pic>
    </p:spTree>
    <p:extLst>
      <p:ext uri="{BB962C8B-B14F-4D97-AF65-F5344CB8AC3E}">
        <p14:creationId xmlns:p14="http://schemas.microsoft.com/office/powerpoint/2010/main" val="2157764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42"/>
            <a:ext cx="8382000" cy="387798"/>
          </a:xfrm>
        </p:spPr>
        <p:txBody>
          <a:bodyPr/>
          <a:lstStyle/>
          <a:p>
            <a:r>
              <a:rPr lang="cs-CZ" sz="2800" dirty="0" smtClean="0"/>
              <a:t>Profesionální reporty v tiskové kvalitě</a:t>
            </a:r>
            <a:endParaRPr lang="en-US" sz="2800" dirty="0"/>
          </a:p>
        </p:txBody>
      </p:sp>
      <p:pic>
        <p:nvPicPr>
          <p:cNvPr id="829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0" y="665720"/>
            <a:ext cx="6096000" cy="442063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Lst>
        </p:spPr>
      </p:pic>
      <p:sp>
        <p:nvSpPr>
          <p:cNvPr id="16" name="Rectangle 15"/>
          <p:cNvSpPr/>
          <p:nvPr/>
        </p:nvSpPr>
        <p:spPr bwMode="auto">
          <a:xfrm>
            <a:off x="4267200" y="1828800"/>
            <a:ext cx="2133600" cy="5143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ular Callout 16"/>
          <p:cNvSpPr/>
          <p:nvPr/>
        </p:nvSpPr>
        <p:spPr bwMode="auto">
          <a:xfrm>
            <a:off x="5257800" y="742950"/>
            <a:ext cx="2514600" cy="628650"/>
          </a:xfrm>
          <a:prstGeom prst="wedgeRoundRectCallout">
            <a:avLst>
              <a:gd name="adj1" fmla="val -58436"/>
              <a:gd name="adj2" fmla="val 12148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sz="2000" dirty="0" smtClean="0">
                <a:solidFill>
                  <a:schemeClr val="lt1"/>
                </a:solidFill>
              </a:rPr>
              <a:t>Další související reporty</a:t>
            </a:r>
            <a:endParaRPr lang="en-US" sz="2000" dirty="0">
              <a:solidFill>
                <a:schemeClr val="lt1"/>
              </a:solidFill>
            </a:endParaRPr>
          </a:p>
        </p:txBody>
      </p:sp>
      <p:sp>
        <p:nvSpPr>
          <p:cNvPr id="20" name="Rectangle 19"/>
          <p:cNvSpPr/>
          <p:nvPr/>
        </p:nvSpPr>
        <p:spPr bwMode="auto">
          <a:xfrm>
            <a:off x="1584820" y="3159579"/>
            <a:ext cx="4815980" cy="1714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ounded Rectangular Callout 20"/>
          <p:cNvSpPr/>
          <p:nvPr/>
        </p:nvSpPr>
        <p:spPr bwMode="auto">
          <a:xfrm>
            <a:off x="4648200" y="3790950"/>
            <a:ext cx="4038600" cy="990600"/>
          </a:xfrm>
          <a:prstGeom prst="wedgeRoundRectCallout">
            <a:avLst>
              <a:gd name="adj1" fmla="val -55449"/>
              <a:gd name="adj2" fmla="val -96409"/>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sz="2000" dirty="0" smtClean="0"/>
              <a:t>Kombinace různých metrik spjatých s požadavkem v jednotném kontextu</a:t>
            </a:r>
            <a:endParaRPr lang="en-US" sz="2000" dirty="0"/>
          </a:p>
        </p:txBody>
      </p:sp>
      <p:sp>
        <p:nvSpPr>
          <p:cNvPr id="15" name="Rectangle 14"/>
          <p:cNvSpPr/>
          <p:nvPr/>
        </p:nvSpPr>
        <p:spPr bwMode="auto">
          <a:xfrm>
            <a:off x="1584820" y="1828800"/>
            <a:ext cx="2682380" cy="4381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29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778" y="1524000"/>
            <a:ext cx="7753350" cy="11239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1" name="Rounded Rectangular Callout 10"/>
          <p:cNvSpPr/>
          <p:nvPr/>
        </p:nvSpPr>
        <p:spPr bwMode="auto">
          <a:xfrm>
            <a:off x="704850" y="3790950"/>
            <a:ext cx="2647950" cy="628650"/>
          </a:xfrm>
          <a:prstGeom prst="wedgeRoundRectCallout">
            <a:avLst>
              <a:gd name="adj1" fmla="val -13175"/>
              <a:gd name="adj2" fmla="val -216688"/>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sz="2000" dirty="0" smtClean="0">
                <a:solidFill>
                  <a:schemeClr val="lt1"/>
                </a:solidFill>
              </a:rPr>
              <a:t>K čemu slouží tento report?</a:t>
            </a:r>
            <a:endParaRPr lang="en-US" sz="2000" dirty="0">
              <a:solidFill>
                <a:schemeClr val="lt1"/>
              </a:solidFill>
            </a:endParaRPr>
          </a:p>
        </p:txBody>
      </p:sp>
    </p:spTree>
    <p:extLst>
      <p:ext uri="{BB962C8B-B14F-4D97-AF65-F5344CB8AC3E}">
        <p14:creationId xmlns:p14="http://schemas.microsoft.com/office/powerpoint/2010/main" val="3749892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82947"/>
                                        </p:tgtEl>
                                        <p:attrNameLst>
                                          <p:attrName>style.visibility</p:attrName>
                                        </p:attrNameLst>
                                      </p:cBhvr>
                                      <p:to>
                                        <p:strVal val="visible"/>
                                      </p:to>
                                    </p:set>
                                    <p:anim calcmode="lin" valueType="num">
                                      <p:cBhvr>
                                        <p:cTn id="11" dur="500" fill="hold"/>
                                        <p:tgtEl>
                                          <p:spTgt spid="82947"/>
                                        </p:tgtEl>
                                        <p:attrNameLst>
                                          <p:attrName>ppt_w</p:attrName>
                                        </p:attrNameLst>
                                      </p:cBhvr>
                                      <p:tavLst>
                                        <p:tav tm="0">
                                          <p:val>
                                            <p:fltVal val="0"/>
                                          </p:val>
                                        </p:tav>
                                        <p:tav tm="100000">
                                          <p:val>
                                            <p:strVal val="#ppt_w"/>
                                          </p:val>
                                        </p:tav>
                                      </p:tavLst>
                                    </p:anim>
                                    <p:anim calcmode="lin" valueType="num">
                                      <p:cBhvr>
                                        <p:cTn id="12" dur="500" fill="hold"/>
                                        <p:tgtEl>
                                          <p:spTgt spid="82947"/>
                                        </p:tgtEl>
                                        <p:attrNameLst>
                                          <p:attrName>ppt_h</p:attrName>
                                        </p:attrNameLst>
                                      </p:cBhvr>
                                      <p:tavLst>
                                        <p:tav tm="0">
                                          <p:val>
                                            <p:fltVal val="0"/>
                                          </p:val>
                                        </p:tav>
                                        <p:tav tm="100000">
                                          <p:val>
                                            <p:strVal val="#ppt_h"/>
                                          </p:val>
                                        </p:tav>
                                      </p:tavLst>
                                    </p:anim>
                                    <p:animEffect transition="in" filter="fade">
                                      <p:cBhvr>
                                        <p:cTn id="13" dur="500"/>
                                        <p:tgtEl>
                                          <p:spTgt spid="82947"/>
                                        </p:tgtEl>
                                      </p:cBhvr>
                                    </p:animEffect>
                                    <p:anim calcmode="lin" valueType="num">
                                      <p:cBhvr>
                                        <p:cTn id="14" dur="500" fill="hold"/>
                                        <p:tgtEl>
                                          <p:spTgt spid="82947"/>
                                        </p:tgtEl>
                                        <p:attrNameLst>
                                          <p:attrName>ppt_x</p:attrName>
                                        </p:attrNameLst>
                                      </p:cBhvr>
                                      <p:tavLst>
                                        <p:tav tm="0">
                                          <p:val>
                                            <p:fltVal val="0.5"/>
                                          </p:val>
                                        </p:tav>
                                        <p:tav tm="100000">
                                          <p:val>
                                            <p:strVal val="#ppt_x"/>
                                          </p:val>
                                        </p:tav>
                                      </p:tavLst>
                                    </p:anim>
                                    <p:anim calcmode="lin" valueType="num">
                                      <p:cBhvr>
                                        <p:cTn id="15" dur="500" fill="hold"/>
                                        <p:tgtEl>
                                          <p:spTgt spid="8294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xit" presetSubtype="0" fill="hold" grpId="1" nodeType="withEffect">
                                  <p:stCondLst>
                                    <p:cond delay="0"/>
                                  </p:stCondLst>
                                  <p:childTnLst>
                                    <p:animEffect transition="out" filter="fade">
                                      <p:cBhvr>
                                        <p:cTn id="21" dur="250"/>
                                        <p:tgtEl>
                                          <p:spTgt spid="15"/>
                                        </p:tgtEl>
                                      </p:cBhvr>
                                    </p:animEffect>
                                    <p:set>
                                      <p:cBhvr>
                                        <p:cTn id="22" dur="1" fill="hold">
                                          <p:stCondLst>
                                            <p:cond delay="24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xit" presetSubtype="0" fill="hold" nodeType="withEffect">
                                  <p:stCondLst>
                                    <p:cond delay="0"/>
                                  </p:stCondLst>
                                  <p:childTnLst>
                                    <p:animEffect transition="out" filter="fade">
                                      <p:cBhvr>
                                        <p:cTn id="32" dur="250"/>
                                        <p:tgtEl>
                                          <p:spTgt spid="82947"/>
                                        </p:tgtEl>
                                      </p:cBhvr>
                                    </p:animEffect>
                                    <p:set>
                                      <p:cBhvr>
                                        <p:cTn id="33" dur="1" fill="hold">
                                          <p:stCondLst>
                                            <p:cond delay="249"/>
                                          </p:stCondLst>
                                        </p:cTn>
                                        <p:tgtEl>
                                          <p:spTgt spid="8294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50"/>
                                        <p:tgtEl>
                                          <p:spTgt spid="11"/>
                                        </p:tgtEl>
                                      </p:cBhvr>
                                    </p:animEffect>
                                    <p:set>
                                      <p:cBhvr>
                                        <p:cTn id="36" dur="1" fill="hold">
                                          <p:stCondLst>
                                            <p:cond delay="24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grpId="1" nodeType="withEffect">
                                  <p:stCondLst>
                                    <p:cond delay="0"/>
                                  </p:stCondLst>
                                  <p:childTnLst>
                                    <p:animEffect transition="out" filter="fade">
                                      <p:cBhvr>
                                        <p:cTn id="46" dur="250"/>
                                        <p:tgtEl>
                                          <p:spTgt spid="17"/>
                                        </p:tgtEl>
                                      </p:cBhvr>
                                    </p:animEffect>
                                    <p:set>
                                      <p:cBhvr>
                                        <p:cTn id="47" dur="1" fill="hold">
                                          <p:stCondLst>
                                            <p:cond delay="249"/>
                                          </p:stCondLst>
                                        </p:cTn>
                                        <p:tgtEl>
                                          <p:spTgt spid="1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50"/>
                                        <p:tgtEl>
                                          <p:spTgt spid="16"/>
                                        </p:tgtEl>
                                      </p:cBhvr>
                                    </p:animEffect>
                                    <p:set>
                                      <p:cBhvr>
                                        <p:cTn id="50" dur="1" fill="hold">
                                          <p:stCondLst>
                                            <p:cond delay="24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20" grpId="0" animBg="1"/>
      <p:bldP spid="21" grpId="0" animBg="1"/>
      <p:bldP spid="15" grpId="0" animBg="1"/>
      <p:bldP spid="15"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41"/>
            <a:ext cx="8382000" cy="387798"/>
          </a:xfrm>
        </p:spPr>
        <p:txBody>
          <a:bodyPr/>
          <a:lstStyle/>
          <a:p>
            <a:r>
              <a:rPr lang="cs-CZ" sz="2800" dirty="0"/>
              <a:t>Profesionální reporty v tiskové kvalitě</a:t>
            </a:r>
            <a:endParaRPr lang="en-US" sz="2800" dirty="0"/>
          </a:p>
        </p:txBody>
      </p:sp>
      <p:pic>
        <p:nvPicPr>
          <p:cNvPr id="839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0" y="590550"/>
            <a:ext cx="6096000" cy="4435155"/>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Lst>
        </p:spPr>
      </p:pic>
      <p:sp>
        <p:nvSpPr>
          <p:cNvPr id="10" name="Rectangle 9"/>
          <p:cNvSpPr/>
          <p:nvPr/>
        </p:nvSpPr>
        <p:spPr bwMode="auto">
          <a:xfrm>
            <a:off x="1552662" y="4191000"/>
            <a:ext cx="1828800" cy="6286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ular Callout 13"/>
          <p:cNvSpPr/>
          <p:nvPr/>
        </p:nvSpPr>
        <p:spPr bwMode="auto">
          <a:xfrm>
            <a:off x="424343" y="1534486"/>
            <a:ext cx="3352800" cy="800100"/>
          </a:xfrm>
          <a:prstGeom prst="wedgeRoundRectCallout">
            <a:avLst>
              <a:gd name="adj1" fmla="val -14663"/>
              <a:gd name="adj2" fmla="val 147680"/>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dirty="0" smtClean="0"/>
              <a:t>Otázky, které tento report dokáže zodpovědět</a:t>
            </a:r>
            <a:endParaRPr lang="en-US" i="1" dirty="0"/>
          </a:p>
        </p:txBody>
      </p:sp>
      <p:pic>
        <p:nvPicPr>
          <p:cNvPr id="839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29" y="3105150"/>
            <a:ext cx="4114800" cy="1714500"/>
          </a:xfrm>
          <a:prstGeom prst="rect">
            <a:avLst/>
          </a:prstGeom>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auto">
          <a:xfrm>
            <a:off x="4191000" y="4191000"/>
            <a:ext cx="990600" cy="4000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ounded Rectangular Callout 25"/>
          <p:cNvSpPr/>
          <p:nvPr/>
        </p:nvSpPr>
        <p:spPr bwMode="auto">
          <a:xfrm>
            <a:off x="4343400" y="1805418"/>
            <a:ext cx="2730500" cy="1125311"/>
          </a:xfrm>
          <a:prstGeom prst="wedgeRoundRectCallout">
            <a:avLst>
              <a:gd name="adj1" fmla="val -45967"/>
              <a:gd name="adj2" fmla="val 13665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dirty="0" smtClean="0"/>
              <a:t>Hodnoty parametrů, praktické zejména při tisku</a:t>
            </a:r>
            <a:r>
              <a:rPr lang="en-US" dirty="0" smtClean="0"/>
              <a:t>/</a:t>
            </a:r>
            <a:r>
              <a:rPr lang="cs-CZ" dirty="0" smtClean="0"/>
              <a:t>exportu</a:t>
            </a:r>
            <a:endParaRPr lang="en-US" dirty="0"/>
          </a:p>
        </p:txBody>
      </p:sp>
      <p:pic>
        <p:nvPicPr>
          <p:cNvPr id="839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9975" y="3894783"/>
            <a:ext cx="2152650" cy="800100"/>
          </a:xfrm>
          <a:prstGeom prst="rect">
            <a:avLst/>
          </a:prstGeom>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bwMode="auto">
          <a:xfrm>
            <a:off x="5257800" y="4191000"/>
            <a:ext cx="1219200" cy="34290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Rounded Rectangular Callout 38"/>
          <p:cNvSpPr/>
          <p:nvPr/>
        </p:nvSpPr>
        <p:spPr bwMode="auto">
          <a:xfrm>
            <a:off x="6096000" y="2588266"/>
            <a:ext cx="2730500" cy="684926"/>
          </a:xfrm>
          <a:prstGeom prst="wedgeRoundRectCallout">
            <a:avLst>
              <a:gd name="adj1" fmla="val -32907"/>
              <a:gd name="adj2" fmla="val 15310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dirty="0" smtClean="0"/>
              <a:t>Aktuálnost dat v tomto reportu</a:t>
            </a:r>
            <a:endParaRPr lang="en-US" i="1" dirty="0"/>
          </a:p>
        </p:txBody>
      </p:sp>
      <p:pic>
        <p:nvPicPr>
          <p:cNvPr id="839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9077" y="3962400"/>
            <a:ext cx="2581275" cy="714375"/>
          </a:xfrm>
          <a:prstGeom prst="rect">
            <a:avLst/>
          </a:prstGeom>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560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2" presetID="10" presetClass="entr" presetSubtype="0" fill="hold" nodeType="withEffect">
                                  <p:stCondLst>
                                    <p:cond delay="500"/>
                                  </p:stCondLst>
                                  <p:childTnLst>
                                    <p:set>
                                      <p:cBhvr>
                                        <p:cTn id="13" dur="1" fill="hold">
                                          <p:stCondLst>
                                            <p:cond delay="0"/>
                                          </p:stCondLst>
                                        </p:cTn>
                                        <p:tgtEl>
                                          <p:spTgt spid="83972"/>
                                        </p:tgtEl>
                                        <p:attrNameLst>
                                          <p:attrName>style.visibility</p:attrName>
                                        </p:attrNameLst>
                                      </p:cBhvr>
                                      <p:to>
                                        <p:strVal val="visible"/>
                                      </p:to>
                                    </p:set>
                                    <p:animEffect transition="in" filter="fade">
                                      <p:cBhvr>
                                        <p:cTn id="14" dur="500"/>
                                        <p:tgtEl>
                                          <p:spTgt spid="83972"/>
                                        </p:tgtEl>
                                      </p:cBhvr>
                                    </p:animEffect>
                                  </p:childTnLst>
                                  <p:subTnLst>
                                    <p:set>
                                      <p:cBhvr override="childStyle">
                                        <p:cTn dur="1" fill="hold" display="0" masterRel="nextClick" afterEffect="1"/>
                                        <p:tgtEl>
                                          <p:spTgt spid="8397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24" presetID="10" presetClass="entr" presetSubtype="0" fill="hold" nodeType="withEffect">
                                  <p:stCondLst>
                                    <p:cond delay="500"/>
                                  </p:stCondLst>
                                  <p:childTnLst>
                                    <p:set>
                                      <p:cBhvr>
                                        <p:cTn id="25" dur="1" fill="hold">
                                          <p:stCondLst>
                                            <p:cond delay="0"/>
                                          </p:stCondLst>
                                        </p:cTn>
                                        <p:tgtEl>
                                          <p:spTgt spid="83973"/>
                                        </p:tgtEl>
                                        <p:attrNameLst>
                                          <p:attrName>style.visibility</p:attrName>
                                        </p:attrNameLst>
                                      </p:cBhvr>
                                      <p:to>
                                        <p:strVal val="visible"/>
                                      </p:to>
                                    </p:set>
                                    <p:animEffect transition="in" filter="fade">
                                      <p:cBhvr>
                                        <p:cTn id="26" dur="500"/>
                                        <p:tgtEl>
                                          <p:spTgt spid="83973"/>
                                        </p:tgtEl>
                                      </p:cBhvr>
                                    </p:animEffect>
                                  </p:childTnLst>
                                  <p:subTnLst>
                                    <p:set>
                                      <p:cBhvr override="childStyle">
                                        <p:cTn dur="1" fill="hold" display="0" masterRel="nextClick" afterEffect="1"/>
                                        <p:tgtEl>
                                          <p:spTgt spid="8397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500"/>
                            </p:stCondLst>
                            <p:childTnLst>
                              <p:par>
                                <p:cTn id="33" presetID="10" presetClass="entr" presetSubtype="0" fill="hold" grpId="0" nodeType="after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nodeType="withEffect">
                                  <p:stCondLst>
                                    <p:cond delay="500"/>
                                  </p:stCondLst>
                                  <p:childTnLst>
                                    <p:set>
                                      <p:cBhvr>
                                        <p:cTn id="37" dur="1" fill="hold">
                                          <p:stCondLst>
                                            <p:cond delay="0"/>
                                          </p:stCondLst>
                                        </p:cTn>
                                        <p:tgtEl>
                                          <p:spTgt spid="83974"/>
                                        </p:tgtEl>
                                        <p:attrNameLst>
                                          <p:attrName>style.visibility</p:attrName>
                                        </p:attrNameLst>
                                      </p:cBhvr>
                                      <p:to>
                                        <p:strVal val="visible"/>
                                      </p:to>
                                    </p:set>
                                    <p:animEffect transition="in" filter="fade">
                                      <p:cBhvr>
                                        <p:cTn id="38" dur="5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2" grpId="0" animBg="1"/>
      <p:bldP spid="26" grpId="0" animBg="1"/>
      <p:bldP spid="35"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1" y="3943350"/>
            <a:ext cx="9160933" cy="1197901"/>
            <a:chOff x="-3" y="3748520"/>
            <a:chExt cx="9144004" cy="3109482"/>
          </a:xfrm>
        </p:grpSpPr>
        <p:pic>
          <p:nvPicPr>
            <p:cNvPr id="5"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6"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8" name="&quot;GLASS&quot;; White to Transparent Linear; Shadow; 1pt stroke;"/>
          <p:cNvSpPr/>
          <p:nvPr/>
        </p:nvSpPr>
        <p:spPr bwMode="auto">
          <a:xfrm>
            <a:off x="339674" y="1123950"/>
            <a:ext cx="8481587" cy="2819400"/>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2" name="Title 1"/>
          <p:cNvSpPr>
            <a:spLocks noGrp="1"/>
          </p:cNvSpPr>
          <p:nvPr>
            <p:ph type="title"/>
          </p:nvPr>
        </p:nvSpPr>
        <p:spPr>
          <a:xfrm>
            <a:off x="381000" y="172642"/>
            <a:ext cx="8382000" cy="664797"/>
          </a:xfrm>
        </p:spPr>
        <p:txBody>
          <a:bodyPr/>
          <a:lstStyle/>
          <a:p>
            <a:r>
              <a:rPr lang="cs-CZ" sz="4800" spc="-150" dirty="0" smtClean="0"/>
              <a:t>Reporty a analýzy v Excelu</a:t>
            </a:r>
            <a:endParaRPr lang="en-US" dirty="0"/>
          </a:p>
        </p:txBody>
      </p:sp>
      <p:sp>
        <p:nvSpPr>
          <p:cNvPr id="3" name="Text Placeholder 2"/>
          <p:cNvSpPr>
            <a:spLocks noGrp="1"/>
          </p:cNvSpPr>
          <p:nvPr>
            <p:ph type="body" sz="quarter" idx="10"/>
          </p:nvPr>
        </p:nvSpPr>
        <p:spPr>
          <a:xfrm>
            <a:off x="457200" y="1249156"/>
            <a:ext cx="4267200" cy="2548390"/>
          </a:xfrm>
        </p:spPr>
        <p:txBody>
          <a:bodyPr/>
          <a:lstStyle/>
          <a:p>
            <a:r>
              <a:rPr lang="cs-CZ" dirty="0" smtClean="0"/>
              <a:t>Kontingenční tabulky a grafy</a:t>
            </a:r>
          </a:p>
          <a:p>
            <a:r>
              <a:rPr lang="cs-CZ" dirty="0" smtClean="0"/>
              <a:t>Napojení na OLAP nad datovým skladem</a:t>
            </a:r>
          </a:p>
          <a:p>
            <a:r>
              <a:rPr lang="cs-CZ" dirty="0" smtClean="0"/>
              <a:t>Snadnost použití, flexibilita, rychlý výsledek</a:t>
            </a:r>
          </a:p>
          <a:p>
            <a:r>
              <a:rPr lang="cs-CZ" dirty="0" smtClean="0"/>
              <a:t>Notoricky známé uživatelské rozhraní</a:t>
            </a:r>
          </a:p>
        </p:txBody>
      </p:sp>
      <p:pic>
        <p:nvPicPr>
          <p:cNvPr id="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80469" y="1149352"/>
            <a:ext cx="4030131" cy="3022598"/>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23232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Jaká je akceptovatelná míra neúspěchu?</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891015918"/>
              </p:ext>
            </p:extLst>
          </p:nvPr>
        </p:nvGraphicFramePr>
        <p:xfrm>
          <a:off x="533400" y="800100"/>
          <a:ext cx="7848600" cy="382905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6"/>
          <p:cNvSpPr>
            <a:spLocks noChangeArrowheads="1"/>
          </p:cNvSpPr>
          <p:nvPr/>
        </p:nvSpPr>
        <p:spPr bwMode="auto">
          <a:xfrm>
            <a:off x="609600" y="4933950"/>
            <a:ext cx="3711272" cy="246221"/>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r>
              <a:rPr lang="en-US" sz="1000" dirty="0" smtClean="0"/>
              <a:t>1. Extreme Chaos, The Standish Group International, Inc - 2009</a:t>
            </a:r>
            <a:endParaRPr lang="en-US" sz="1000" dirty="0"/>
          </a:p>
        </p:txBody>
      </p:sp>
      <p:sp>
        <p:nvSpPr>
          <p:cNvPr id="16" name="TextBox 15"/>
          <p:cNvSpPr txBox="1"/>
          <p:nvPr/>
        </p:nvSpPr>
        <p:spPr>
          <a:xfrm>
            <a:off x="1600200" y="2859553"/>
            <a:ext cx="1752600" cy="1292662"/>
          </a:xfrm>
          <a:prstGeom prst="rect">
            <a:avLst/>
          </a:prstGeom>
          <a:noFill/>
        </p:spPr>
        <p:txBody>
          <a:bodyPr wrap="square" lIns="0" tIns="0" rIns="0" bIns="0" rtlCol="0">
            <a:spAutoFit/>
          </a:bodyPr>
          <a:lstStyle/>
          <a:p>
            <a:pPr algn="ctr"/>
            <a:r>
              <a:rPr lang="cs-CZ" sz="2800" dirty="0" smtClean="0">
                <a:effectLst>
                  <a:outerShdw blurRad="38100" dist="38100" dir="2700000" algn="tl">
                    <a:srgbClr val="000000">
                      <a:alpha val="43137"/>
                    </a:srgbClr>
                  </a:outerShdw>
                </a:effectLst>
              </a:rPr>
              <a:t>Cena</a:t>
            </a:r>
            <a:endParaRPr lang="en-US" sz="2800" dirty="0" smtClean="0">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rPr>
              <a:t>vs.</a:t>
            </a:r>
          </a:p>
          <a:p>
            <a:pPr algn="ctr"/>
            <a:r>
              <a:rPr lang="cs-CZ" sz="2800" dirty="0" smtClean="0">
                <a:effectLst>
                  <a:outerShdw blurRad="38100" dist="38100" dir="2700000" algn="tl">
                    <a:srgbClr val="000000">
                      <a:alpha val="43137"/>
                    </a:srgbClr>
                  </a:outerShdw>
                </a:effectLst>
              </a:rPr>
              <a:t>rozpočet</a:t>
            </a:r>
            <a:endParaRPr lang="en-US" sz="2800" dirty="0" smtClean="0">
              <a:effectLst>
                <a:outerShdw blurRad="38100" dist="38100" dir="2700000" algn="tl">
                  <a:srgbClr val="000000">
                    <a:alpha val="43137"/>
                  </a:srgbClr>
                </a:outerShdw>
              </a:effectLst>
            </a:endParaRPr>
          </a:p>
        </p:txBody>
      </p:sp>
      <p:sp>
        <p:nvSpPr>
          <p:cNvPr id="19" name="TextBox 18"/>
          <p:cNvSpPr txBox="1"/>
          <p:nvPr/>
        </p:nvSpPr>
        <p:spPr>
          <a:xfrm>
            <a:off x="3962400" y="2859553"/>
            <a:ext cx="1752600" cy="1292662"/>
          </a:xfrm>
          <a:prstGeom prst="rect">
            <a:avLst/>
          </a:prstGeom>
          <a:noFill/>
        </p:spPr>
        <p:txBody>
          <a:bodyPr wrap="square" lIns="0" tIns="0" rIns="0" bIns="0" rtlCol="0">
            <a:spAutoFit/>
          </a:bodyPr>
          <a:lstStyle/>
          <a:p>
            <a:pPr algn="ctr"/>
            <a:r>
              <a:rPr lang="cs-CZ" sz="2800" dirty="0" smtClean="0">
                <a:effectLst>
                  <a:outerShdw blurRad="38100" dist="38100" dir="2700000" algn="tl">
                    <a:srgbClr val="000000">
                      <a:alpha val="43137"/>
                    </a:srgbClr>
                  </a:outerShdw>
                </a:effectLst>
              </a:rPr>
              <a:t>Čas</a:t>
            </a:r>
            <a:endParaRPr lang="en-US" sz="2800" dirty="0" smtClean="0">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rPr>
              <a:t>vs.</a:t>
            </a:r>
          </a:p>
          <a:p>
            <a:pPr algn="ctr"/>
            <a:r>
              <a:rPr lang="cs-CZ" sz="2800" dirty="0" smtClean="0">
                <a:effectLst>
                  <a:outerShdw blurRad="38100" dist="38100" dir="2700000" algn="tl">
                    <a:srgbClr val="000000">
                      <a:alpha val="43137"/>
                    </a:srgbClr>
                  </a:outerShdw>
                </a:effectLst>
              </a:rPr>
              <a:t>plán</a:t>
            </a:r>
            <a:endParaRPr lang="en-US" sz="2800" dirty="0" smtClean="0">
              <a:effectLst>
                <a:outerShdw blurRad="38100" dist="38100" dir="2700000" algn="tl">
                  <a:srgbClr val="000000">
                    <a:alpha val="43137"/>
                  </a:srgbClr>
                </a:outerShdw>
              </a:effectLst>
            </a:endParaRPr>
          </a:p>
        </p:txBody>
      </p:sp>
      <p:sp>
        <p:nvSpPr>
          <p:cNvPr id="20" name="TextBox 19"/>
          <p:cNvSpPr txBox="1"/>
          <p:nvPr/>
        </p:nvSpPr>
        <p:spPr>
          <a:xfrm rot="18900000">
            <a:off x="6550859" y="3435715"/>
            <a:ext cx="1157561" cy="615553"/>
          </a:xfrm>
          <a:prstGeom prst="rect">
            <a:avLst/>
          </a:prstGeom>
          <a:noFill/>
        </p:spPr>
        <p:txBody>
          <a:bodyPr wrap="none" lIns="0" tIns="0" rIns="0" bIns="0" rtlCol="0">
            <a:spAutoFit/>
          </a:bodyPr>
          <a:lstStyle/>
          <a:p>
            <a:pPr algn="ctr"/>
            <a:r>
              <a:rPr lang="cs-CZ" sz="2000" dirty="0" smtClean="0">
                <a:effectLst>
                  <a:outerShdw blurRad="38100" dist="38100" dir="2700000" algn="tl">
                    <a:srgbClr val="000000">
                      <a:alpha val="43137"/>
                    </a:srgbClr>
                  </a:outerShdw>
                </a:effectLst>
              </a:rPr>
              <a:t>Plánovaná</a:t>
            </a:r>
            <a:br>
              <a:rPr lang="cs-CZ" sz="2000" dirty="0" smtClean="0">
                <a:effectLst>
                  <a:outerShdw blurRad="38100" dist="38100" dir="2700000" algn="tl">
                    <a:srgbClr val="000000">
                      <a:alpha val="43137"/>
                    </a:srgbClr>
                  </a:outerShdw>
                </a:effectLst>
              </a:rPr>
            </a:br>
            <a:r>
              <a:rPr lang="cs-CZ" sz="2000" dirty="0" smtClean="0">
                <a:effectLst>
                  <a:outerShdw blurRad="38100" dist="38100" dir="2700000" algn="tl">
                    <a:srgbClr val="000000">
                      <a:alpha val="43137"/>
                    </a:srgbClr>
                  </a:outerShdw>
                </a:effectLst>
              </a:rPr>
              <a:t>funkčnost</a:t>
            </a:r>
            <a:endParaRPr lang="en-US" sz="2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582787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1" y="3943350"/>
            <a:ext cx="9160933" cy="1197901"/>
            <a:chOff x="-3" y="3748520"/>
            <a:chExt cx="9144004" cy="3109482"/>
          </a:xfrm>
        </p:grpSpPr>
        <p:pic>
          <p:nvPicPr>
            <p:cNvPr id="5"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6"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7" name="&quot;GLASS&quot;; White to Transparent Linear; Shadow; 1pt stroke;"/>
          <p:cNvSpPr/>
          <p:nvPr/>
        </p:nvSpPr>
        <p:spPr bwMode="auto">
          <a:xfrm>
            <a:off x="339674" y="914401"/>
            <a:ext cx="8481587" cy="3028949"/>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2" name="Title 1"/>
          <p:cNvSpPr>
            <a:spLocks noGrp="1"/>
          </p:cNvSpPr>
          <p:nvPr>
            <p:ph type="title"/>
          </p:nvPr>
        </p:nvSpPr>
        <p:spPr/>
        <p:txBody>
          <a:bodyPr/>
          <a:lstStyle/>
          <a:p>
            <a:r>
              <a:rPr lang="cs-CZ" dirty="0" smtClean="0"/>
              <a:t>Dashboardy v SharePointu</a:t>
            </a:r>
            <a:endParaRPr lang="en-US" dirty="0"/>
          </a:p>
        </p:txBody>
      </p:sp>
      <p:sp>
        <p:nvSpPr>
          <p:cNvPr id="3" name="Content Placeholder 2"/>
          <p:cNvSpPr>
            <a:spLocks noGrp="1"/>
          </p:cNvSpPr>
          <p:nvPr>
            <p:ph idx="1"/>
          </p:nvPr>
        </p:nvSpPr>
        <p:spPr>
          <a:xfrm>
            <a:off x="457200" y="971550"/>
            <a:ext cx="3733800" cy="2800767"/>
          </a:xfrm>
        </p:spPr>
        <p:txBody>
          <a:bodyPr/>
          <a:lstStyle/>
          <a:p>
            <a:r>
              <a:rPr lang="cs-CZ" sz="2000" dirty="0" smtClean="0"/>
              <a:t>Dvě verze:</a:t>
            </a:r>
            <a:endParaRPr lang="en-US" sz="2000" dirty="0" smtClean="0"/>
          </a:p>
          <a:p>
            <a:pPr lvl="1"/>
            <a:r>
              <a:rPr lang="en-US" sz="2000" dirty="0" smtClean="0"/>
              <a:t>SharePoint Foundation</a:t>
            </a:r>
          </a:p>
          <a:p>
            <a:pPr lvl="1"/>
            <a:r>
              <a:rPr lang="en-US" sz="2000" dirty="0" smtClean="0"/>
              <a:t>SharePoint Server</a:t>
            </a:r>
          </a:p>
          <a:p>
            <a:r>
              <a:rPr lang="cs-CZ" sz="2000" dirty="0" smtClean="0"/>
              <a:t>Verze pro SPS využívá Excel Services (snazší)</a:t>
            </a:r>
          </a:p>
          <a:p>
            <a:r>
              <a:rPr lang="cs-CZ" sz="2000" dirty="0" smtClean="0"/>
              <a:t>Předpřipravené anebo vlastní</a:t>
            </a:r>
          </a:p>
          <a:p>
            <a:r>
              <a:rPr lang="cs-CZ" sz="2000" dirty="0" smtClean="0"/>
              <a:t>Snadná modifikace existujících a vytváření vlastních</a:t>
            </a:r>
          </a:p>
        </p:txBody>
      </p:sp>
      <p:pic>
        <p:nvPicPr>
          <p:cNvPr id="9" name="Picture 10" descr="C:\Users\Administrator\AppData\Local\Microsoft\Windows\Temporary Internet Files\Content.IE5\8NF1OWNQ\MPj04423630000[1].jpg"/>
          <p:cNvPicPr>
            <a:picLocks noChangeAspect="1" noChangeArrowheads="1"/>
          </p:cNvPicPr>
          <p:nvPr/>
        </p:nvPicPr>
        <p:blipFill>
          <a:blip r:embed="rId5" cstate="print"/>
          <a:srcRect/>
          <a:stretch>
            <a:fillRect/>
          </a:stretch>
        </p:blipFill>
        <p:spPr bwMode="auto">
          <a:xfrm>
            <a:off x="4572000" y="1042416"/>
            <a:ext cx="4126938" cy="274320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Left"/>
            <a:lightRig rig="threePt" dir="t"/>
          </a:scene3d>
        </p:spPr>
      </p:pic>
    </p:spTree>
    <p:extLst>
      <p:ext uri="{BB962C8B-B14F-4D97-AF65-F5344CB8AC3E}">
        <p14:creationId xmlns:p14="http://schemas.microsoft.com/office/powerpoint/2010/main" val="40185911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a:t>
            </a:r>
            <a:r>
              <a:rPr lang="cs-CZ" dirty="0" smtClean="0"/>
              <a:t>Reportování</a:t>
            </a:r>
            <a:endParaRPr lang="en-US" dirty="0"/>
          </a:p>
        </p:txBody>
      </p:sp>
    </p:spTree>
    <p:extLst>
      <p:ext uri="{BB962C8B-B14F-4D97-AF65-F5344CB8AC3E}">
        <p14:creationId xmlns:p14="http://schemas.microsoft.com/office/powerpoint/2010/main" val="8722377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6933" y="3638550"/>
            <a:ext cx="9160933" cy="1530699"/>
            <a:chOff x="-3" y="3748520"/>
            <a:chExt cx="9144004" cy="3109482"/>
          </a:xfrm>
        </p:grpSpPr>
        <p:pic>
          <p:nvPicPr>
            <p:cNvPr id="8"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9"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10" name="&quot;GLASS&quot;; White to Transparent Linear; Shadow; 1pt stroke;"/>
          <p:cNvSpPr/>
          <p:nvPr/>
        </p:nvSpPr>
        <p:spPr bwMode="auto">
          <a:xfrm>
            <a:off x="838200" y="867668"/>
            <a:ext cx="80655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5" name="Title 4"/>
          <p:cNvSpPr>
            <a:spLocks noGrp="1"/>
          </p:cNvSpPr>
          <p:nvPr>
            <p:ph type="title"/>
          </p:nvPr>
        </p:nvSpPr>
        <p:spPr>
          <a:xfrm>
            <a:off x="381000" y="172641"/>
            <a:ext cx="8382000" cy="498598"/>
          </a:xfrm>
        </p:spPr>
        <p:txBody>
          <a:bodyPr/>
          <a:lstStyle/>
          <a:p>
            <a:r>
              <a:rPr lang="en-US" dirty="0" smtClean="0"/>
              <a:t>Visual Studio 2010 </a:t>
            </a:r>
            <a:r>
              <a:rPr lang="cs-CZ" dirty="0" smtClean="0"/>
              <a:t>vám pomůže</a:t>
            </a:r>
            <a:r>
              <a:rPr lang="en-US" dirty="0" smtClean="0"/>
              <a:t>…</a:t>
            </a:r>
            <a:endParaRPr lang="en-US" dirty="0"/>
          </a:p>
        </p:txBody>
      </p:sp>
      <p:sp>
        <p:nvSpPr>
          <p:cNvPr id="7" name="Content Placeholder 6"/>
          <p:cNvSpPr>
            <a:spLocks noGrp="1"/>
          </p:cNvSpPr>
          <p:nvPr>
            <p:ph sz="half" idx="2"/>
          </p:nvPr>
        </p:nvSpPr>
        <p:spPr>
          <a:xfrm>
            <a:off x="3276600" y="1130212"/>
            <a:ext cx="5486400" cy="2215991"/>
          </a:xfrm>
        </p:spPr>
        <p:txBody>
          <a:bodyPr/>
          <a:lstStyle/>
          <a:p>
            <a:r>
              <a:rPr lang="cs-CZ" sz="2400" b="1" i="1" dirty="0" smtClean="0"/>
              <a:t>Plánovat</a:t>
            </a:r>
            <a:r>
              <a:rPr lang="cs-CZ" sz="2400" dirty="0" smtClean="0"/>
              <a:t> projekty s větší přesností</a:t>
            </a:r>
            <a:r>
              <a:rPr lang="en-US" sz="2400" b="1" i="1" dirty="0" smtClean="0"/>
              <a:t/>
            </a:r>
            <a:br>
              <a:rPr lang="en-US" sz="2400" b="1" i="1" dirty="0" smtClean="0"/>
            </a:br>
            <a:endParaRPr lang="en-US" sz="2400" dirty="0" smtClean="0"/>
          </a:p>
          <a:p>
            <a:r>
              <a:rPr lang="cs-CZ" sz="2400" b="1" i="1" dirty="0" smtClean="0"/>
              <a:t>Řídit </a:t>
            </a:r>
            <a:r>
              <a:rPr lang="cs-CZ" sz="2400" dirty="0" smtClean="0"/>
              <a:t>projekty s dokonalým přehledem</a:t>
            </a:r>
            <a:r>
              <a:rPr lang="en-US" sz="2400" b="1" i="1" dirty="0" smtClean="0"/>
              <a:t/>
            </a:r>
            <a:br>
              <a:rPr lang="en-US" sz="2400" b="1" i="1" dirty="0" smtClean="0"/>
            </a:br>
            <a:endParaRPr lang="en-US" sz="2400" b="1" i="1" dirty="0" smtClean="0"/>
          </a:p>
          <a:p>
            <a:r>
              <a:rPr lang="cs-CZ" sz="2400" b="1" i="1" dirty="0" smtClean="0"/>
              <a:t>Hodnotit </a:t>
            </a:r>
            <a:r>
              <a:rPr lang="cs-CZ" sz="2400" dirty="0" smtClean="0"/>
              <a:t>projekty zcela průhledně</a:t>
            </a:r>
            <a:endParaRPr lang="en-US" sz="2400" b="1" i="1" dirty="0" smtClean="0"/>
          </a:p>
          <a:p>
            <a:endParaRPr lang="en-US" sz="2400" dirty="0"/>
          </a:p>
        </p:txBody>
      </p:sp>
      <p:pic>
        <p:nvPicPr>
          <p:cNvPr id="1027" name="Picture 3" descr="C:\Users\Administrator\AppData\Local\Microsoft\Windows\Temporary Internet Files\Content.IE5\G5WME16K\MPj03857530000[1].jpg"/>
          <p:cNvPicPr>
            <a:picLocks noGrp="1" noChangeAspect="1" noChangeArrowheads="1"/>
          </p:cNvPicPr>
          <p:nvPr>
            <p:ph sz="half" idx="1"/>
          </p:nvPr>
        </p:nvPicPr>
        <p:blipFill>
          <a:blip r:embed="rId5" cstate="print"/>
          <a:srcRect/>
          <a:stretch>
            <a:fillRect/>
          </a:stretch>
        </p:blipFill>
        <p:spPr bwMode="auto">
          <a:xfrm>
            <a:off x="381000" y="819150"/>
            <a:ext cx="2468880" cy="3456432"/>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Right"/>
            <a:lightRig rig="threePt" dir="t"/>
          </a:scene3d>
        </p:spPr>
      </p:pic>
    </p:spTree>
    <p:extLst>
      <p:ext uri="{BB962C8B-B14F-4D97-AF65-F5344CB8AC3E}">
        <p14:creationId xmlns:p14="http://schemas.microsoft.com/office/powerpoint/2010/main" val="2786656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smtClean="0"/>
              <a:t>Ot</a:t>
            </a:r>
            <a:r>
              <a:rPr lang="cs-CZ" dirty="0" err="1" smtClean="0"/>
              <a:t>ázky</a:t>
            </a:r>
            <a:r>
              <a:rPr lang="en-US" dirty="0" smtClean="0"/>
              <a:t>?</a:t>
            </a:r>
            <a:endParaRPr lang="en-US" dirty="0"/>
          </a:p>
        </p:txBody>
      </p:sp>
    </p:spTree>
    <p:extLst>
      <p:ext uri="{BB962C8B-B14F-4D97-AF65-F5344CB8AC3E}">
        <p14:creationId xmlns:p14="http://schemas.microsoft.com/office/powerpoint/2010/main" val="24883780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bwMode="black">
          <a:xfrm>
            <a:off x="2209800" y="1955292"/>
            <a:ext cx="4724400" cy="921258"/>
          </a:xfrm>
          <a:prstGeom prst="rect">
            <a:avLst/>
          </a:prstGeom>
          <a:noFill/>
        </p:spPr>
      </p:pic>
      <p:sp>
        <p:nvSpPr>
          <p:cNvPr id="7" name="Text Box 3"/>
          <p:cNvSpPr txBox="1">
            <a:spLocks noChangeArrowheads="1"/>
          </p:cNvSpPr>
          <p:nvPr/>
        </p:nvSpPr>
        <p:spPr bwMode="blackWhite">
          <a:xfrm>
            <a:off x="381000" y="4150622"/>
            <a:ext cx="8382000" cy="630928"/>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99" eaLnBrk="0" hangingPunct="0"/>
            <a: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t>© 2009 Microsoft Corporation. All rights reserved. Microsoft, Visual Studio, the Visual Studio logo, and [list other trademarks referenced] are trademarks of the Microsoft group of companies. </a:t>
            </a:r>
          </a:p>
          <a:p>
            <a:pPr algn="ctr" defTabSz="914099" eaLnBrk="0" hangingPunct="0"/>
            <a: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t> </a:t>
            </a:r>
          </a:p>
          <a:p>
            <a:pPr algn="ctr" defTabSz="914099" eaLnBrk="0" hangingPunct="0"/>
            <a: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br>
            <a: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2307701670"/>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Pouze 1 ze 3 projekt</a:t>
            </a:r>
            <a:r>
              <a:rPr lang="cs-CZ" dirty="0" smtClean="0"/>
              <a:t>ů je úspěšný</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684875722"/>
              </p:ext>
            </p:extLst>
          </p:nvPr>
        </p:nvGraphicFramePr>
        <p:xfrm>
          <a:off x="0" y="1085850"/>
          <a:ext cx="8991600" cy="35433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590800" y="2896058"/>
            <a:ext cx="1617559" cy="307777"/>
          </a:xfrm>
          <a:prstGeom prst="rect">
            <a:avLst/>
          </a:prstGeom>
          <a:noFill/>
        </p:spPr>
        <p:txBody>
          <a:bodyPr wrap="none" lIns="0" tIns="0" rIns="0" bIns="0" rtlCol="0">
            <a:spAutoFit/>
          </a:bodyPr>
          <a:lstStyle/>
          <a:p>
            <a:r>
              <a:rPr lang="cs-CZ"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problémových</a:t>
            </a:r>
            <a:endPar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7" name="TextBox 6"/>
          <p:cNvSpPr txBox="1"/>
          <p:nvPr/>
        </p:nvSpPr>
        <p:spPr>
          <a:xfrm>
            <a:off x="4114800" y="1715298"/>
            <a:ext cx="795089" cy="307777"/>
          </a:xfrm>
          <a:prstGeom prst="rect">
            <a:avLst/>
          </a:prstGeom>
          <a:noFill/>
        </p:spPr>
        <p:txBody>
          <a:bodyPr wrap="none" lIns="0" tIns="0" rIns="0" bIns="0" rtlCol="0">
            <a:spAutoFit/>
          </a:bodyPr>
          <a:lstStyle/>
          <a:p>
            <a:r>
              <a:rPr lang="cs-CZ"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selhalo</a:t>
            </a:r>
            <a:endPar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8" name="TextBox 7"/>
          <p:cNvSpPr txBox="1"/>
          <p:nvPr/>
        </p:nvSpPr>
        <p:spPr>
          <a:xfrm>
            <a:off x="5486400" y="2742170"/>
            <a:ext cx="1181734" cy="307777"/>
          </a:xfrm>
          <a:prstGeom prst="rect">
            <a:avLst/>
          </a:prstGeom>
          <a:noFill/>
        </p:spPr>
        <p:txBody>
          <a:bodyPr wrap="none" lIns="0" tIns="0" rIns="0" bIns="0" rtlCol="0">
            <a:spAutoFit/>
          </a:bodyPr>
          <a:lstStyle/>
          <a:p>
            <a:r>
              <a:rPr lang="cs-CZ"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úspěšných</a:t>
            </a:r>
            <a:endPar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60735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654844"/>
            <a:ext cx="6096000" cy="3619452"/>
          </a:xfrm>
        </p:spPr>
        <p:txBody>
          <a:bodyPr/>
          <a:lstStyle/>
          <a:p>
            <a:pPr marL="0" indent="0">
              <a:lnSpc>
                <a:spcPct val="100000"/>
              </a:lnSpc>
              <a:buNone/>
            </a:pPr>
            <a:r>
              <a:rPr lang="cs-CZ" sz="2800" dirty="0" smtClean="0">
                <a:effectLst>
                  <a:outerShdw blurRad="38100" dist="38100" dir="2700000" algn="tl">
                    <a:srgbClr val="000000">
                      <a:alpha val="43137"/>
                    </a:srgbClr>
                  </a:outerShdw>
                </a:effectLst>
              </a:rPr>
              <a:t>Jaká je míra rizika v mých současných projektech?</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0" indent="0">
              <a:lnSpc>
                <a:spcPct val="100000"/>
              </a:lnSpc>
              <a:buNone/>
            </a:pPr>
            <a:r>
              <a:rPr lang="cs-CZ" sz="2800" dirty="0" smtClean="0">
                <a:effectLst>
                  <a:outerShdw blurRad="38100" dist="38100" dir="2700000" algn="tl">
                    <a:srgbClr val="000000">
                      <a:alpha val="43137"/>
                    </a:srgbClr>
                  </a:outerShdw>
                </a:effectLst>
              </a:rPr>
              <a:t>Do jaké míry ví projektový manažer, co se právě v projektu děje?</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a:p>
            <a:pPr marL="0" indent="0">
              <a:lnSpc>
                <a:spcPct val="100000"/>
              </a:lnSpc>
              <a:buNone/>
            </a:pPr>
            <a:r>
              <a:rPr lang="cs-CZ" sz="2800" dirty="0" smtClean="0">
                <a:effectLst>
                  <a:outerShdw blurRad="38100" dist="38100" dir="2700000" algn="tl">
                    <a:srgbClr val="000000">
                      <a:alpha val="43137"/>
                    </a:srgbClr>
                  </a:outerShdw>
                </a:effectLst>
              </a:rPr>
              <a:t>Jsem na dobré cestě k úspěšné dodávce projektu?</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6388952" y="-933450"/>
            <a:ext cx="2374048" cy="6355586"/>
          </a:xfrm>
          <a:prstGeom prst="rect">
            <a:avLst/>
          </a:prstGeom>
          <a:noFill/>
        </p:spPr>
        <p:txBody>
          <a:bodyPr wrap="none" lIns="0" tIns="0" rIns="0" bIns="0" rtlCol="0">
            <a:spAutoFit/>
          </a:bodyPr>
          <a:lstStyle/>
          <a:p>
            <a:r>
              <a:rPr lang="en-US" sz="41300" dirty="0" smtClean="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rPr>
              <a:t>?</a:t>
            </a:r>
          </a:p>
        </p:txBody>
      </p:sp>
    </p:spTree>
    <p:extLst>
      <p:ext uri="{BB962C8B-B14F-4D97-AF65-F5344CB8AC3E}">
        <p14:creationId xmlns:p14="http://schemas.microsoft.com/office/powerpoint/2010/main" val="20428876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933" y="3638550"/>
            <a:ext cx="9160933" cy="1530699"/>
            <a:chOff x="-3" y="3748520"/>
            <a:chExt cx="9144004" cy="3109482"/>
          </a:xfrm>
        </p:grpSpPr>
        <p:pic>
          <p:nvPicPr>
            <p:cNvPr id="8"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9"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10" name="&quot;GLASS&quot;; White to Transparent Linear; Shadow; 1pt stroke;"/>
          <p:cNvSpPr/>
          <p:nvPr/>
        </p:nvSpPr>
        <p:spPr bwMode="auto">
          <a:xfrm>
            <a:off x="838200" y="867668"/>
            <a:ext cx="80655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5" name="Title 4"/>
          <p:cNvSpPr>
            <a:spLocks noGrp="1"/>
          </p:cNvSpPr>
          <p:nvPr>
            <p:ph type="title"/>
          </p:nvPr>
        </p:nvSpPr>
        <p:spPr>
          <a:xfrm>
            <a:off x="381000" y="172641"/>
            <a:ext cx="8382000" cy="498598"/>
          </a:xfrm>
        </p:spPr>
        <p:txBody>
          <a:bodyPr/>
          <a:lstStyle/>
          <a:p>
            <a:r>
              <a:rPr lang="en-US" dirty="0" smtClean="0"/>
              <a:t>Visual Studio 2010 </a:t>
            </a:r>
            <a:r>
              <a:rPr lang="cs-CZ" dirty="0" smtClean="0"/>
              <a:t>vám pomůže</a:t>
            </a:r>
            <a:r>
              <a:rPr lang="en-US" dirty="0" smtClean="0"/>
              <a:t>…</a:t>
            </a:r>
            <a:endParaRPr lang="en-US" dirty="0"/>
          </a:p>
        </p:txBody>
      </p:sp>
      <p:sp>
        <p:nvSpPr>
          <p:cNvPr id="7" name="Content Placeholder 6"/>
          <p:cNvSpPr>
            <a:spLocks noGrp="1"/>
          </p:cNvSpPr>
          <p:nvPr>
            <p:ph sz="half" idx="2"/>
          </p:nvPr>
        </p:nvSpPr>
        <p:spPr>
          <a:xfrm>
            <a:off x="3276600" y="1130212"/>
            <a:ext cx="5486400" cy="2215991"/>
          </a:xfrm>
        </p:spPr>
        <p:txBody>
          <a:bodyPr/>
          <a:lstStyle/>
          <a:p>
            <a:r>
              <a:rPr lang="cs-CZ" sz="2400" b="1" i="1" dirty="0" smtClean="0"/>
              <a:t>Plánovat</a:t>
            </a:r>
            <a:r>
              <a:rPr lang="cs-CZ" sz="2400" dirty="0" smtClean="0"/>
              <a:t> projekty s větší přesností</a:t>
            </a:r>
            <a:r>
              <a:rPr lang="en-US" sz="2400" b="1" i="1" dirty="0" smtClean="0"/>
              <a:t/>
            </a:r>
            <a:br>
              <a:rPr lang="en-US" sz="2400" b="1" i="1" dirty="0" smtClean="0"/>
            </a:br>
            <a:endParaRPr lang="en-US" sz="2400" dirty="0" smtClean="0"/>
          </a:p>
          <a:p>
            <a:r>
              <a:rPr lang="cs-CZ" sz="2400" b="1" i="1" dirty="0" smtClean="0"/>
              <a:t>Řídit </a:t>
            </a:r>
            <a:r>
              <a:rPr lang="cs-CZ" sz="2400" dirty="0" smtClean="0"/>
              <a:t>projekty s dokonalým přehledem</a:t>
            </a:r>
            <a:r>
              <a:rPr lang="en-US" sz="2400" b="1" i="1" dirty="0" smtClean="0"/>
              <a:t/>
            </a:r>
            <a:br>
              <a:rPr lang="en-US" sz="2400" b="1" i="1" dirty="0" smtClean="0"/>
            </a:br>
            <a:endParaRPr lang="en-US" sz="2400" b="1" i="1" dirty="0" smtClean="0"/>
          </a:p>
          <a:p>
            <a:r>
              <a:rPr lang="cs-CZ" sz="2400" b="1" i="1" dirty="0" smtClean="0"/>
              <a:t>Hodnotit </a:t>
            </a:r>
            <a:r>
              <a:rPr lang="cs-CZ" sz="2400" dirty="0" smtClean="0"/>
              <a:t>projekty zcela průhledně</a:t>
            </a:r>
            <a:endParaRPr lang="en-US" sz="2400" b="1" i="1" dirty="0" smtClean="0"/>
          </a:p>
          <a:p>
            <a:endParaRPr lang="en-US" sz="2400" dirty="0"/>
          </a:p>
        </p:txBody>
      </p:sp>
      <p:pic>
        <p:nvPicPr>
          <p:cNvPr id="1027" name="Picture 3" descr="C:\Users\Administrator\AppData\Local\Microsoft\Windows\Temporary Internet Files\Content.IE5\G5WME16K\MPj03857530000[1].jpg"/>
          <p:cNvPicPr>
            <a:picLocks noGrp="1" noChangeAspect="1" noChangeArrowheads="1"/>
          </p:cNvPicPr>
          <p:nvPr>
            <p:ph sz="half" idx="1"/>
          </p:nvPr>
        </p:nvPicPr>
        <p:blipFill>
          <a:blip r:embed="rId5" cstate="print"/>
          <a:srcRect/>
          <a:stretch>
            <a:fillRect/>
          </a:stretch>
        </p:blipFill>
        <p:spPr bwMode="auto">
          <a:xfrm>
            <a:off x="381000" y="819150"/>
            <a:ext cx="2468880" cy="3456432"/>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Right"/>
            <a:lightRig rig="threePt" dir="t"/>
          </a:scene3d>
        </p:spPr>
      </p:pic>
    </p:spTree>
    <p:extLst>
      <p:ext uri="{BB962C8B-B14F-4D97-AF65-F5344CB8AC3E}">
        <p14:creationId xmlns:p14="http://schemas.microsoft.com/office/powerpoint/2010/main" val="2786656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933" y="3638550"/>
            <a:ext cx="9160933" cy="1530699"/>
            <a:chOff x="-3" y="3748520"/>
            <a:chExt cx="9144004" cy="3109482"/>
          </a:xfrm>
        </p:grpSpPr>
        <p:pic>
          <p:nvPicPr>
            <p:cNvPr id="9"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10"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11" name="&quot;GLASS&quot;; White to Transparent Linear; Shadow; 1pt stroke;"/>
          <p:cNvSpPr/>
          <p:nvPr/>
        </p:nvSpPr>
        <p:spPr bwMode="auto">
          <a:xfrm>
            <a:off x="228600" y="867668"/>
            <a:ext cx="86751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3" name="Title 2"/>
          <p:cNvSpPr>
            <a:spLocks noGrp="1"/>
          </p:cNvSpPr>
          <p:nvPr>
            <p:ph type="title"/>
          </p:nvPr>
        </p:nvSpPr>
        <p:spPr/>
        <p:txBody>
          <a:bodyPr/>
          <a:lstStyle/>
          <a:p>
            <a:r>
              <a:rPr lang="cs-CZ" dirty="0" smtClean="0"/>
              <a:t>Plánování je obtížné</a:t>
            </a:r>
            <a:endParaRPr lang="en-US" dirty="0"/>
          </a:p>
        </p:txBody>
      </p:sp>
      <p:sp>
        <p:nvSpPr>
          <p:cNvPr id="4" name="Content Placeholder 3"/>
          <p:cNvSpPr>
            <a:spLocks noGrp="1"/>
          </p:cNvSpPr>
          <p:nvPr>
            <p:ph idx="1"/>
          </p:nvPr>
        </p:nvSpPr>
        <p:spPr>
          <a:xfrm>
            <a:off x="381000" y="1047750"/>
            <a:ext cx="4953000" cy="2499146"/>
          </a:xfrm>
        </p:spPr>
        <p:txBody>
          <a:bodyPr/>
          <a:lstStyle/>
          <a:p>
            <a:r>
              <a:rPr lang="cs-CZ" sz="2800" dirty="0" smtClean="0"/>
              <a:t>Odhady pracnosti jsou nepřesné</a:t>
            </a:r>
            <a:endParaRPr lang="en-US" sz="2800" dirty="0" smtClean="0"/>
          </a:p>
          <a:p>
            <a:r>
              <a:rPr lang="cs-CZ" sz="2800" dirty="0" smtClean="0"/>
              <a:t>Je obtížné odhadnout, jakou rychlostí lze postupovat</a:t>
            </a:r>
            <a:endParaRPr lang="en-US" sz="2800" dirty="0" smtClean="0"/>
          </a:p>
          <a:p>
            <a:r>
              <a:rPr lang="cs-CZ" sz="2800" dirty="0" smtClean="0"/>
              <a:t>Často se přehlédnou vlivy plánovaných přerušení</a:t>
            </a:r>
            <a:endParaRPr lang="en-US" sz="2800" dirty="0"/>
          </a:p>
        </p:txBody>
      </p:sp>
      <p:pic>
        <p:nvPicPr>
          <p:cNvPr id="1028" name="Picture 4" descr="C:\Users\dseven\AppData\Local\Microsoft\Windows\Temporary Internet Files\Content.IE5\JGRINNL0\MP90040251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257800" y="716692"/>
            <a:ext cx="3657600" cy="3145625"/>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7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ot;GLASS&quot;; White to Transparent Linear; Shadow; 1pt stroke;"/>
          <p:cNvSpPr/>
          <p:nvPr/>
        </p:nvSpPr>
        <p:spPr bwMode="auto">
          <a:xfrm>
            <a:off x="339674" y="914401"/>
            <a:ext cx="8481587" cy="2874845"/>
          </a:xfrm>
          <a:prstGeom prst="roundRect">
            <a:avLst>
              <a:gd name="adj" fmla="val 0"/>
            </a:avLst>
          </a:prstGeom>
          <a:blipFill dpi="0" rotWithShape="1">
            <a:blip r:embed="rId3"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grpSp>
        <p:nvGrpSpPr>
          <p:cNvPr id="4" name="Group 5"/>
          <p:cNvGrpSpPr/>
          <p:nvPr/>
        </p:nvGrpSpPr>
        <p:grpSpPr>
          <a:xfrm>
            <a:off x="1" y="3789246"/>
            <a:ext cx="9160933" cy="1352005"/>
            <a:chOff x="-3" y="3748520"/>
            <a:chExt cx="9144004" cy="3109482"/>
          </a:xfrm>
        </p:grpSpPr>
        <p:pic>
          <p:nvPicPr>
            <p:cNvPr id="5" name="Picture 47" descr="glass rectangle"/>
            <p:cNvPicPr>
              <a:picLocks noChangeAspect="1" noChangeArrowheads="1"/>
            </p:cNvPicPr>
            <p:nvPr/>
          </p:nvPicPr>
          <p:blipFill>
            <a:blip r:embed="rId4"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6" name="Picture 47" descr="glass rectangle"/>
            <p:cNvPicPr>
              <a:picLocks noChangeAspect="1" noChangeArrowheads="1"/>
            </p:cNvPicPr>
            <p:nvPr/>
          </p:nvPicPr>
          <p:blipFill>
            <a:blip r:embed="rId4"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2" name="Title 1"/>
          <p:cNvSpPr>
            <a:spLocks noGrp="1"/>
          </p:cNvSpPr>
          <p:nvPr>
            <p:ph type="title"/>
          </p:nvPr>
        </p:nvSpPr>
        <p:spPr>
          <a:xfrm>
            <a:off x="381000" y="172642"/>
            <a:ext cx="8382000" cy="664797"/>
          </a:xfrm>
        </p:spPr>
        <p:txBody>
          <a:bodyPr/>
          <a:lstStyle/>
          <a:p>
            <a:r>
              <a:rPr lang="cs-CZ" sz="4800" b="0" kern="1200" cap="none" spc="-150"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rPr>
              <a:t>Sešity pro agilní plánování</a:t>
            </a:r>
            <a:endParaRPr lang="en-US" dirty="0"/>
          </a:p>
        </p:txBody>
      </p:sp>
      <p:sp>
        <p:nvSpPr>
          <p:cNvPr id="3" name="Text Placeholder 2"/>
          <p:cNvSpPr>
            <a:spLocks noGrp="1"/>
          </p:cNvSpPr>
          <p:nvPr>
            <p:ph type="body" sz="quarter" idx="10"/>
          </p:nvPr>
        </p:nvSpPr>
        <p:spPr>
          <a:xfrm>
            <a:off x="549276" y="1023235"/>
            <a:ext cx="4098925" cy="2926955"/>
          </a:xfrm>
        </p:spPr>
        <p:txBody>
          <a:bodyPr/>
          <a:lstStyle/>
          <a:p>
            <a:r>
              <a:rPr lang="cs-CZ" dirty="0" smtClean="0"/>
              <a:t>Součást produktu</a:t>
            </a:r>
            <a:endParaRPr lang="en-US" dirty="0" smtClean="0"/>
          </a:p>
          <a:p>
            <a:r>
              <a:rPr lang="cs-CZ" dirty="0" smtClean="0"/>
              <a:t>Odráží doporučené postupy agilních metodik</a:t>
            </a:r>
          </a:p>
          <a:p>
            <a:r>
              <a:rPr lang="cs-CZ" dirty="0" smtClean="0"/>
              <a:t>Statistický přístup k práci na projektu</a:t>
            </a:r>
            <a:endParaRPr lang="en-US" dirty="0" smtClean="0"/>
          </a:p>
          <a:p>
            <a:r>
              <a:rPr lang="cs-CZ" dirty="0" smtClean="0"/>
              <a:t>Dva plánovací sešity</a:t>
            </a:r>
            <a:r>
              <a:rPr lang="en-US" dirty="0" smtClean="0"/>
              <a:t>:</a:t>
            </a:r>
          </a:p>
          <a:p>
            <a:pPr lvl="1"/>
            <a:r>
              <a:rPr lang="en-US" dirty="0" smtClean="0"/>
              <a:t>Product Backlog</a:t>
            </a:r>
          </a:p>
          <a:p>
            <a:pPr lvl="1"/>
            <a:r>
              <a:rPr lang="en-US" dirty="0" smtClean="0"/>
              <a:t>Iteration Backlo</a:t>
            </a:r>
            <a:r>
              <a:rPr lang="cs-CZ" dirty="0" smtClean="0"/>
              <a:t>g</a:t>
            </a:r>
            <a:endParaRPr lang="en-US" dirty="0"/>
          </a:p>
        </p:txBody>
      </p:sp>
      <p:pic>
        <p:nvPicPr>
          <p:cNvPr id="10"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Lst>
          </a:blip>
          <a:srcRect/>
          <a:stretch>
            <a:fillRect/>
          </a:stretch>
        </p:blipFill>
        <p:spPr bwMode="auto">
          <a:xfrm>
            <a:off x="5084064" y="1042416"/>
            <a:ext cx="3794316" cy="306324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Left"/>
            <a:lightRig rig="threePt" dir="t"/>
          </a:scene3d>
        </p:spPr>
      </p:pic>
    </p:spTree>
    <p:extLst>
      <p:ext uri="{BB962C8B-B14F-4D97-AF65-F5344CB8AC3E}">
        <p14:creationId xmlns:p14="http://schemas.microsoft.com/office/powerpoint/2010/main" val="27980921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ot;GLASS&quot;; White to Transparent Linear; Shadow; 1pt stroke;"/>
          <p:cNvSpPr/>
          <p:nvPr/>
        </p:nvSpPr>
        <p:spPr bwMode="auto">
          <a:xfrm>
            <a:off x="339674" y="914401"/>
            <a:ext cx="8481587" cy="2874845"/>
          </a:xfrm>
          <a:prstGeom prst="roundRect">
            <a:avLst>
              <a:gd name="adj" fmla="val 0"/>
            </a:avLst>
          </a:prstGeom>
          <a:blipFill dpi="0" rotWithShape="1">
            <a:blip r:embed="rId3"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grpSp>
        <p:nvGrpSpPr>
          <p:cNvPr id="4" name="Group 5"/>
          <p:cNvGrpSpPr/>
          <p:nvPr/>
        </p:nvGrpSpPr>
        <p:grpSpPr>
          <a:xfrm>
            <a:off x="1" y="3789246"/>
            <a:ext cx="9160933" cy="1352005"/>
            <a:chOff x="-3" y="3748520"/>
            <a:chExt cx="9144004" cy="3109482"/>
          </a:xfrm>
        </p:grpSpPr>
        <p:pic>
          <p:nvPicPr>
            <p:cNvPr id="5" name="Picture 47" descr="glass rectangle"/>
            <p:cNvPicPr>
              <a:picLocks noChangeAspect="1" noChangeArrowheads="1"/>
            </p:cNvPicPr>
            <p:nvPr/>
          </p:nvPicPr>
          <p:blipFill>
            <a:blip r:embed="rId4"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6" name="Picture 47" descr="glass rectangle"/>
            <p:cNvPicPr>
              <a:picLocks noChangeAspect="1" noChangeArrowheads="1"/>
            </p:cNvPicPr>
            <p:nvPr/>
          </p:nvPicPr>
          <p:blipFill>
            <a:blip r:embed="rId4"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2" name="Title 1"/>
          <p:cNvSpPr>
            <a:spLocks noGrp="1"/>
          </p:cNvSpPr>
          <p:nvPr>
            <p:ph type="title"/>
          </p:nvPr>
        </p:nvSpPr>
        <p:spPr/>
        <p:txBody>
          <a:bodyPr/>
          <a:lstStyle/>
          <a:p>
            <a:r>
              <a:rPr lang="en-US" dirty="0" smtClean="0"/>
              <a:t>Product Backlog</a:t>
            </a:r>
            <a:endParaRPr lang="en-US" dirty="0"/>
          </a:p>
        </p:txBody>
      </p:sp>
      <p:sp>
        <p:nvSpPr>
          <p:cNvPr id="3" name="Text Placeholder 2"/>
          <p:cNvSpPr>
            <a:spLocks noGrp="1"/>
          </p:cNvSpPr>
          <p:nvPr>
            <p:ph type="body" sz="quarter" idx="10"/>
          </p:nvPr>
        </p:nvSpPr>
        <p:spPr>
          <a:xfrm>
            <a:off x="457200" y="1047750"/>
            <a:ext cx="4572000" cy="2880789"/>
          </a:xfrm>
        </p:spPr>
        <p:txBody>
          <a:bodyPr/>
          <a:lstStyle/>
          <a:p>
            <a:r>
              <a:rPr lang="cs-CZ" dirty="0" smtClean="0"/>
              <a:t>Sešit Excelu s výpočty a doplňky</a:t>
            </a:r>
            <a:endParaRPr lang="en-US" dirty="0" smtClean="0"/>
          </a:p>
          <a:p>
            <a:r>
              <a:rPr lang="cs-CZ" dirty="0" smtClean="0"/>
              <a:t>Zdrojová data synchronizována s repository TFS</a:t>
            </a:r>
            <a:endParaRPr lang="en-US" dirty="0" smtClean="0"/>
          </a:p>
          <a:p>
            <a:r>
              <a:rPr lang="cs-CZ" dirty="0" smtClean="0"/>
              <a:t>Zadávání user stories (požadavků) a jejich dělení do iterací</a:t>
            </a:r>
            <a:endParaRPr lang="en-US" dirty="0" smtClean="0"/>
          </a:p>
          <a:p>
            <a:r>
              <a:rPr lang="cs-CZ" dirty="0" smtClean="0"/>
              <a:t>Plná síla Excelu</a:t>
            </a:r>
            <a:endParaRPr lang="en-US" dirty="0" smtClean="0"/>
          </a:p>
        </p:txBody>
      </p:sp>
      <p:pic>
        <p:nvPicPr>
          <p:cNvPr id="9"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Lst>
          </a:blip>
          <a:srcRect/>
          <a:stretch>
            <a:fillRect/>
          </a:stretch>
        </p:blipFill>
        <p:spPr bwMode="auto">
          <a:xfrm>
            <a:off x="5084064" y="1042416"/>
            <a:ext cx="3787699" cy="306324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Left"/>
            <a:lightRig rig="threePt" dir="t"/>
          </a:scene3d>
        </p:spPr>
      </p:pic>
    </p:spTree>
    <p:extLst>
      <p:ext uri="{BB962C8B-B14F-4D97-AF65-F5344CB8AC3E}">
        <p14:creationId xmlns:p14="http://schemas.microsoft.com/office/powerpoint/2010/main" val="34644207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1" y="3789246"/>
            <a:ext cx="9160933" cy="1352005"/>
            <a:chOff x="-3" y="3748520"/>
            <a:chExt cx="9144004" cy="3109482"/>
          </a:xfrm>
        </p:grpSpPr>
        <p:pic>
          <p:nvPicPr>
            <p:cNvPr id="7"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8"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9" name="&quot;GLASS&quot;; White to Transparent Linear; Shadow; 1pt stroke;"/>
          <p:cNvSpPr/>
          <p:nvPr/>
        </p:nvSpPr>
        <p:spPr bwMode="auto">
          <a:xfrm>
            <a:off x="339674" y="914401"/>
            <a:ext cx="8481587" cy="2874845"/>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pic>
        <p:nvPicPr>
          <p:cNvPr id="10" name="Picture 9"/>
          <p:cNvPicPr>
            <a:picLocks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Lst>
          </a:blip>
          <a:srcRect/>
          <a:stretch>
            <a:fillRect/>
          </a:stretch>
        </p:blipFill>
        <p:spPr bwMode="auto">
          <a:xfrm>
            <a:off x="5084064" y="1037430"/>
            <a:ext cx="3785616" cy="305832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Left"/>
            <a:lightRig rig="threePt" dir="t"/>
          </a:scene3d>
        </p:spPr>
      </p:pic>
      <p:sp>
        <p:nvSpPr>
          <p:cNvPr id="5" name="Title 4"/>
          <p:cNvSpPr>
            <a:spLocks noGrp="1"/>
          </p:cNvSpPr>
          <p:nvPr>
            <p:ph type="title"/>
          </p:nvPr>
        </p:nvSpPr>
        <p:spPr/>
        <p:txBody>
          <a:bodyPr/>
          <a:lstStyle/>
          <a:p>
            <a:r>
              <a:rPr lang="en-US" dirty="0" smtClean="0"/>
              <a:t> Iteration </a:t>
            </a:r>
            <a:r>
              <a:rPr lang="cs-CZ" dirty="0" smtClean="0"/>
              <a:t>Backlog</a:t>
            </a:r>
            <a:endParaRPr lang="en-US" dirty="0"/>
          </a:p>
        </p:txBody>
      </p:sp>
      <p:sp>
        <p:nvSpPr>
          <p:cNvPr id="6" name="Text Placeholder 5"/>
          <p:cNvSpPr>
            <a:spLocks noGrp="1"/>
          </p:cNvSpPr>
          <p:nvPr>
            <p:ph type="body" sz="quarter" idx="10"/>
          </p:nvPr>
        </p:nvSpPr>
        <p:spPr>
          <a:xfrm>
            <a:off x="381000" y="1058663"/>
            <a:ext cx="4419600" cy="2474524"/>
          </a:xfrm>
        </p:spPr>
        <p:txBody>
          <a:bodyPr/>
          <a:lstStyle/>
          <a:p>
            <a:r>
              <a:rPr lang="cs-CZ" dirty="0" smtClean="0"/>
              <a:t>Porovnává aktuální plán s předchozími výkony</a:t>
            </a:r>
            <a:endParaRPr lang="en-US" dirty="0" smtClean="0"/>
          </a:p>
          <a:p>
            <a:r>
              <a:rPr lang="cs-CZ" dirty="0" smtClean="0"/>
              <a:t>Snadné rozkládání práce mezi členy týmu</a:t>
            </a:r>
            <a:endParaRPr lang="en-US" dirty="0" smtClean="0"/>
          </a:p>
          <a:p>
            <a:r>
              <a:rPr lang="cs-CZ" dirty="0" smtClean="0"/>
              <a:t>Plánování kapacity a přerušení práce pro jednotlivce i celý tým</a:t>
            </a:r>
            <a:endParaRPr lang="en-US" dirty="0"/>
          </a:p>
        </p:txBody>
      </p:sp>
    </p:spTree>
    <p:extLst>
      <p:ext uri="{BB962C8B-B14F-4D97-AF65-F5344CB8AC3E}">
        <p14:creationId xmlns:p14="http://schemas.microsoft.com/office/powerpoint/2010/main" val="41475455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20472_Visual_Studio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1_7-20472_Visual_Studio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White with Consolas font for code slides">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525051"/>
      </a:hlink>
      <a:folHlink>
        <a:srgbClr val="525051"/>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Visual Studio_Dark_16x9_PowerPoint</Template>
  <TotalTime>0</TotalTime>
  <Words>706</Words>
  <Application>Microsoft Office PowerPoint</Application>
  <PresentationFormat>On-screen Show (16:9)</PresentationFormat>
  <Paragraphs>131</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7-20472_Visual_Studio_Template_Dark_16x9</vt:lpstr>
      <vt:lpstr>1_7-20472_Visual_Studio_Template_Dark_16x9</vt:lpstr>
      <vt:lpstr>White with Consolas font for code slides</vt:lpstr>
      <vt:lpstr>Řízení projektů a Visual Studio® 2010</vt:lpstr>
      <vt:lpstr>Jaká je akceptovatelná míra neúspěchu?</vt:lpstr>
      <vt:lpstr>Pouze 1 ze 3 projektů je úspěšný</vt:lpstr>
      <vt:lpstr>PowerPoint Presentation</vt:lpstr>
      <vt:lpstr>Visual Studio 2010 vám pomůže…</vt:lpstr>
      <vt:lpstr>Plánování je obtížné</vt:lpstr>
      <vt:lpstr>Sešity pro agilní plánování</vt:lpstr>
      <vt:lpstr>Product Backlog</vt:lpstr>
      <vt:lpstr> Iteration Backlog</vt:lpstr>
      <vt:lpstr>Demo: Agilní plánování</vt:lpstr>
      <vt:lpstr>Sledování pracovních položek</vt:lpstr>
      <vt:lpstr>Vše je provázané</vt:lpstr>
      <vt:lpstr>Správa pracovních položek je všude</vt:lpstr>
      <vt:lpstr>Demo: Pracovní položky jsou všude</vt:lpstr>
      <vt:lpstr>Co se v projektu děje?</vt:lpstr>
      <vt:lpstr>Jediná data, mnoho cest</vt:lpstr>
      <vt:lpstr>Profesionální reporty v tiskové kvalitě</vt:lpstr>
      <vt:lpstr>Profesionální reporty v tiskové kvalitě</vt:lpstr>
      <vt:lpstr>Reporty a analýzy v Excelu</vt:lpstr>
      <vt:lpstr>Dashboardy v SharePointu</vt:lpstr>
      <vt:lpstr>Demo: Reportování</vt:lpstr>
      <vt:lpstr>Visual Studio 2010 vám pomůže…</vt:lpstr>
      <vt:lpstr>Otázky?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2010-04-23T13:05:03Z</dcterms:created>
  <dcterms:modified xsi:type="dcterms:W3CDTF">2010-04-23T13:05:11Z</dcterms:modified>
</cp:coreProperties>
</file>