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7"/>
  </p:notesMasterIdLst>
  <p:handoutMasterIdLst>
    <p:handoutMasterId r:id="rId48"/>
  </p:handoutMasterIdLst>
  <p:sldIdLst>
    <p:sldId id="256"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44020" autoAdjust="0"/>
  </p:normalViewPr>
  <p:slideViewPr>
    <p:cSldViewPr>
      <p:cViewPr varScale="1">
        <p:scale>
          <a:sx n="56" d="100"/>
          <a:sy n="56" d="100"/>
        </p:scale>
        <p:origin x="-3312" y="-102"/>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4026" y="-6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1412776" y="0"/>
            <a:ext cx="5458794"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lang="en-US" dirty="0">
                <a:latin typeface="Arial" charset="0"/>
              </a:rPr>
              <a:t>Module: </a:t>
            </a:r>
            <a:r>
              <a:rPr lang="en-US" dirty="0"/>
              <a:t>Using the Client Object Model and REST to Access SharePoint 2010 </a:t>
            </a:r>
            <a:r>
              <a:rPr lang="en-US" dirty="0" smtClean="0"/>
              <a:t> </a:t>
            </a:r>
            <a:r>
              <a:rPr lang="en-US" dirty="0" smtClean="0">
                <a:latin typeface="Arial" charset="0"/>
              </a:rPr>
              <a:t>- </a:t>
            </a:r>
            <a:fld id="{073E6628-0705-4E34-90AA-D61A964D0AFD}" type="slidenum">
              <a:rPr lang="en-US">
                <a:latin typeface="Arial" charset="0"/>
              </a:rPr>
              <a:pPr lvl="0" defTabSz="914400" fontAlgn="base">
                <a:spcBef>
                  <a:spcPct val="0"/>
                </a:spcBef>
                <a:spcAft>
                  <a:spcPct val="0"/>
                </a:spcAft>
                <a:defRPr/>
              </a:pPr>
              <a:t>‹#›</a:t>
            </a:fld>
            <a:endParaRPr lang="en-US" dirty="0">
              <a:latin typeface="Arial" charset="0"/>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1916832" y="0"/>
            <a:ext cx="4954738"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Using the Client Object Model and REST to Access SharePoint 2010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28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90476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781992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1">
              <a:spcAft>
                <a:spcPts val="326"/>
              </a:spcAft>
              <a:defRPr/>
            </a:pPr>
            <a:endParaRPr lang="en-US" dirty="0" smtClean="0"/>
          </a:p>
        </p:txBody>
      </p:sp>
    </p:spTree>
    <p:extLst>
      <p:ext uri="{BB962C8B-B14F-4D97-AF65-F5344CB8AC3E}">
        <p14:creationId xmlns:p14="http://schemas.microsoft.com/office/powerpoint/2010/main" val="160219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kern="1200" dirty="0" smtClean="0">
              <a:solidFill>
                <a:schemeClr val="tx1"/>
              </a:solidFill>
              <a:latin typeface="+mj-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5024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j-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737969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latin typeface="+mj-lt"/>
            </a:endParaRPr>
          </a:p>
        </p:txBody>
      </p:sp>
    </p:spTree>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0829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1">
              <a:spcAft>
                <a:spcPts val="326"/>
              </a:spcAft>
              <a:defRPr/>
            </a:pPr>
            <a:endParaRPr lang="fi-FI" dirty="0"/>
          </a:p>
        </p:txBody>
      </p:sp>
    </p:spTree>
    <p:extLst>
      <p:ext uri="{BB962C8B-B14F-4D97-AF65-F5344CB8AC3E}">
        <p14:creationId xmlns:p14="http://schemas.microsoft.com/office/powerpoint/2010/main" val="80319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j-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Tree>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69482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862784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10260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1">
              <a:spcAft>
                <a:spcPts val="326"/>
              </a:spcAft>
              <a:defRPr/>
            </a:pPr>
            <a:endParaRPr lang="en-US" dirty="0" smtClean="0"/>
          </a:p>
        </p:txBody>
      </p:sp>
    </p:spTree>
    <p:extLst>
      <p:ext uri="{BB962C8B-B14F-4D97-AF65-F5344CB8AC3E}">
        <p14:creationId xmlns:p14="http://schemas.microsoft.com/office/powerpoint/2010/main" val="69504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0" dirty="0" smtClean="0"/>
          </a:p>
        </p:txBody>
      </p:sp>
    </p:spTree>
    <p:extLst>
      <p:ext uri="{BB962C8B-B14F-4D97-AF65-F5344CB8AC3E}">
        <p14:creationId xmlns:p14="http://schemas.microsoft.com/office/powerpoint/2010/main" val="2787516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58492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913033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67759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20340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j-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04800" y="717943"/>
            <a:ext cx="0" cy="38100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a:off x="533400" y="2405986"/>
            <a:ext cx="224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a:xfrm>
            <a:off x="533400" y="5274089"/>
            <a:ext cx="224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533400" y="1043911"/>
            <a:ext cx="0" cy="4238919"/>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295373" y="1098943"/>
            <a:ext cx="252374" cy="0"/>
          </a:xfrm>
          <a:prstGeom prst="line">
            <a:avLst/>
          </a:prstGeom>
        </p:spPr>
        <p:style>
          <a:lnRef idx="2">
            <a:schemeClr val="accent5"/>
          </a:lnRef>
          <a:fillRef idx="0">
            <a:schemeClr val="accent5"/>
          </a:fillRef>
          <a:effectRef idx="1">
            <a:schemeClr val="accent5"/>
          </a:effectRef>
          <a:fontRef idx="minor">
            <a:schemeClr val="tx1"/>
          </a:fontRef>
        </p:style>
      </p:cxnSp>
      <p:sp>
        <p:nvSpPr>
          <p:cNvPr id="4" name="Rectangle 3"/>
          <p:cNvSpPr/>
          <p:nvPr/>
        </p:nvSpPr>
        <p:spPr bwMode="auto">
          <a:xfrm>
            <a:off x="228600" y="327516"/>
            <a:ext cx="21336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Site</a:t>
            </a:r>
          </a:p>
        </p:txBody>
      </p:sp>
      <p:sp>
        <p:nvSpPr>
          <p:cNvPr id="5" name="Rectangle 4"/>
          <p:cNvSpPr/>
          <p:nvPr/>
        </p:nvSpPr>
        <p:spPr bwMode="auto">
          <a:xfrm>
            <a:off x="457200" y="898624"/>
            <a:ext cx="21336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Web</a:t>
            </a:r>
          </a:p>
        </p:txBody>
      </p:sp>
      <p:cxnSp>
        <p:nvCxnSpPr>
          <p:cNvPr id="19" name="Straight Connector 18"/>
          <p:cNvCxnSpPr/>
          <p:nvPr/>
        </p:nvCxnSpPr>
        <p:spPr>
          <a:xfrm>
            <a:off x="762000" y="4644851"/>
            <a:ext cx="2245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762000" y="2634586"/>
            <a:ext cx="0" cy="2019692"/>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a:off x="762000" y="5826343"/>
            <a:ext cx="2245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762000" y="5454770"/>
            <a:ext cx="0" cy="381000"/>
          </a:xfrm>
          <a:prstGeom prst="line">
            <a:avLst/>
          </a:prstGeom>
        </p:spPr>
        <p:style>
          <a:lnRef idx="2">
            <a:schemeClr val="accent6"/>
          </a:lnRef>
          <a:fillRef idx="0">
            <a:schemeClr val="accent6"/>
          </a:fillRef>
          <a:effectRef idx="1">
            <a:schemeClr val="accent6"/>
          </a:effectRef>
          <a:fontRef idx="minor">
            <a:schemeClr val="tx1"/>
          </a:fontRef>
        </p:style>
      </p:cxnSp>
      <p:sp>
        <p:nvSpPr>
          <p:cNvPr id="7" name="Rectangle 6"/>
          <p:cNvSpPr/>
          <p:nvPr/>
        </p:nvSpPr>
        <p:spPr bwMode="auto">
          <a:xfrm>
            <a:off x="914400" y="4416251"/>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chemeClr val="tx1"/>
                </a:solidFill>
              </a:rPr>
              <a:t>ListItem</a:t>
            </a:r>
            <a:endParaRPr lang="en-US" sz="1600" dirty="0" smtClean="0">
              <a:solidFill>
                <a:schemeClr val="tx1"/>
              </a:solidFill>
            </a:endParaRPr>
          </a:p>
        </p:txBody>
      </p:sp>
      <p:cxnSp>
        <p:nvCxnSpPr>
          <p:cNvPr id="24" name="Straight Connector 23"/>
          <p:cNvCxnSpPr/>
          <p:nvPr/>
        </p:nvCxnSpPr>
        <p:spPr>
          <a:xfrm>
            <a:off x="533400" y="1834388"/>
            <a:ext cx="224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a:off x="762000" y="4092597"/>
            <a:ext cx="224589" cy="0"/>
          </a:xfrm>
          <a:prstGeom prst="line">
            <a:avLst/>
          </a:prstGeom>
        </p:spPr>
        <p:style>
          <a:lnRef idx="2">
            <a:schemeClr val="accent6"/>
          </a:lnRef>
          <a:fillRef idx="0">
            <a:schemeClr val="accent6"/>
          </a:fillRef>
          <a:effectRef idx="1">
            <a:schemeClr val="accent6"/>
          </a:effectRef>
          <a:fontRef idx="minor">
            <a:schemeClr val="tx1"/>
          </a:fontRef>
        </p:style>
      </p:cxnSp>
      <p:sp>
        <p:nvSpPr>
          <p:cNvPr id="26" name="Rectangle 25"/>
          <p:cNvSpPr/>
          <p:nvPr/>
        </p:nvSpPr>
        <p:spPr bwMode="auto">
          <a:xfrm>
            <a:off x="914400" y="3853786"/>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Field</a:t>
            </a:r>
          </a:p>
        </p:txBody>
      </p:sp>
      <p:cxnSp>
        <p:nvCxnSpPr>
          <p:cNvPr id="28" name="Straight Connector 27"/>
          <p:cNvCxnSpPr/>
          <p:nvPr/>
        </p:nvCxnSpPr>
        <p:spPr>
          <a:xfrm>
            <a:off x="762000" y="3483781"/>
            <a:ext cx="224589" cy="0"/>
          </a:xfrm>
          <a:prstGeom prst="line">
            <a:avLst/>
          </a:prstGeom>
        </p:spPr>
        <p:style>
          <a:lnRef idx="2">
            <a:schemeClr val="accent6"/>
          </a:lnRef>
          <a:fillRef idx="0">
            <a:schemeClr val="accent6"/>
          </a:fillRef>
          <a:effectRef idx="1">
            <a:schemeClr val="accent6"/>
          </a:effectRef>
          <a:fontRef idx="minor">
            <a:schemeClr val="tx1"/>
          </a:fontRef>
        </p:style>
      </p:cxnSp>
      <p:sp>
        <p:nvSpPr>
          <p:cNvPr id="29" name="Rectangle 28"/>
          <p:cNvSpPr/>
          <p:nvPr/>
        </p:nvSpPr>
        <p:spPr bwMode="auto">
          <a:xfrm>
            <a:off x="914400" y="3302316"/>
            <a:ext cx="2133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002060"/>
                </a:solidFill>
              </a:rPr>
              <a:t>View</a:t>
            </a:r>
          </a:p>
        </p:txBody>
      </p:sp>
      <p:cxnSp>
        <p:nvCxnSpPr>
          <p:cNvPr id="30" name="Straight Connector 29"/>
          <p:cNvCxnSpPr/>
          <p:nvPr/>
        </p:nvCxnSpPr>
        <p:spPr>
          <a:xfrm>
            <a:off x="762000" y="2930743"/>
            <a:ext cx="224589" cy="0"/>
          </a:xfrm>
          <a:prstGeom prst="line">
            <a:avLst/>
          </a:prstGeom>
        </p:spPr>
        <p:style>
          <a:lnRef idx="2">
            <a:schemeClr val="accent6"/>
          </a:lnRef>
          <a:fillRef idx="0">
            <a:schemeClr val="accent6"/>
          </a:fillRef>
          <a:effectRef idx="1">
            <a:schemeClr val="accent6"/>
          </a:effectRef>
          <a:fontRef idx="minor">
            <a:schemeClr val="tx1"/>
          </a:fontRef>
        </p:style>
      </p:cxnSp>
      <p:sp>
        <p:nvSpPr>
          <p:cNvPr id="31" name="Rectangle 30"/>
          <p:cNvSpPr/>
          <p:nvPr/>
        </p:nvSpPr>
        <p:spPr bwMode="auto">
          <a:xfrm>
            <a:off x="914400" y="2749278"/>
            <a:ext cx="2133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002060"/>
                </a:solidFill>
              </a:rPr>
              <a:t>Form</a:t>
            </a:r>
          </a:p>
        </p:txBody>
      </p:sp>
      <p:cxnSp>
        <p:nvCxnSpPr>
          <p:cNvPr id="36" name="Straight Connector 35"/>
          <p:cNvCxnSpPr/>
          <p:nvPr/>
        </p:nvCxnSpPr>
        <p:spPr>
          <a:xfrm>
            <a:off x="533400" y="1490154"/>
            <a:ext cx="3114773" cy="0"/>
          </a:xfrm>
          <a:prstGeom prst="line">
            <a:avLst/>
          </a:prstGeom>
        </p:spPr>
        <p:style>
          <a:lnRef idx="2">
            <a:schemeClr val="accent5"/>
          </a:lnRef>
          <a:fillRef idx="0">
            <a:schemeClr val="accent5"/>
          </a:fillRef>
          <a:effectRef idx="1">
            <a:schemeClr val="accent5"/>
          </a:effectRef>
          <a:fontRef idx="minor">
            <a:schemeClr val="tx1"/>
          </a:fontRef>
        </p:style>
      </p:cxnSp>
      <p:sp>
        <p:nvSpPr>
          <p:cNvPr id="8" name="Rectangle 7"/>
          <p:cNvSpPr/>
          <p:nvPr/>
        </p:nvSpPr>
        <p:spPr bwMode="auto">
          <a:xfrm>
            <a:off x="685800" y="5045489"/>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Folder</a:t>
            </a:r>
          </a:p>
        </p:txBody>
      </p:sp>
      <p:sp>
        <p:nvSpPr>
          <p:cNvPr id="6" name="Rectangle 5"/>
          <p:cNvSpPr/>
          <p:nvPr/>
        </p:nvSpPr>
        <p:spPr bwMode="auto">
          <a:xfrm>
            <a:off x="685800" y="2177386"/>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List</a:t>
            </a:r>
          </a:p>
        </p:txBody>
      </p:sp>
      <p:cxnSp>
        <p:nvCxnSpPr>
          <p:cNvPr id="40" name="Straight Connector 39"/>
          <p:cNvCxnSpPr/>
          <p:nvPr/>
        </p:nvCxnSpPr>
        <p:spPr>
          <a:xfrm>
            <a:off x="3648075" y="2505638"/>
            <a:ext cx="224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1" name="Straight Connector 40"/>
          <p:cNvCxnSpPr/>
          <p:nvPr/>
        </p:nvCxnSpPr>
        <p:spPr>
          <a:xfrm>
            <a:off x="3876675" y="3067417"/>
            <a:ext cx="2438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876675" y="2695746"/>
            <a:ext cx="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bwMode="auto">
          <a:xfrm>
            <a:off x="4029074" y="2838719"/>
            <a:ext cx="2316241"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NavigationNode</a:t>
            </a:r>
            <a:endParaRPr lang="en-US" sz="1600" dirty="0" smtClean="0">
              <a:solidFill>
                <a:srgbClr val="002060"/>
              </a:solidFill>
            </a:endParaRPr>
          </a:p>
        </p:txBody>
      </p:sp>
      <p:sp>
        <p:nvSpPr>
          <p:cNvPr id="44" name="Rectangle 43"/>
          <p:cNvSpPr/>
          <p:nvPr/>
        </p:nvSpPr>
        <p:spPr bwMode="auto">
          <a:xfrm>
            <a:off x="3800474" y="2277038"/>
            <a:ext cx="2316241"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002060"/>
                </a:solidFill>
              </a:rPr>
              <a:t>Navigation</a:t>
            </a:r>
          </a:p>
        </p:txBody>
      </p:sp>
      <p:cxnSp>
        <p:nvCxnSpPr>
          <p:cNvPr id="64" name="Straight Connector 63"/>
          <p:cNvCxnSpPr/>
          <p:nvPr/>
        </p:nvCxnSpPr>
        <p:spPr>
          <a:xfrm>
            <a:off x="3648075" y="3608156"/>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65" name="Rectangle 64"/>
          <p:cNvSpPr/>
          <p:nvPr/>
        </p:nvSpPr>
        <p:spPr bwMode="auto">
          <a:xfrm>
            <a:off x="3800474" y="3372119"/>
            <a:ext cx="2316241"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UserCustomAction</a:t>
            </a:r>
            <a:endParaRPr lang="en-US" sz="1600" dirty="0" smtClean="0">
              <a:solidFill>
                <a:srgbClr val="002060"/>
              </a:solidFill>
            </a:endParaRPr>
          </a:p>
        </p:txBody>
      </p:sp>
      <p:sp>
        <p:nvSpPr>
          <p:cNvPr id="23" name="Rectangle 22"/>
          <p:cNvSpPr/>
          <p:nvPr/>
        </p:nvSpPr>
        <p:spPr bwMode="auto">
          <a:xfrm>
            <a:off x="685800" y="1596361"/>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ContentType</a:t>
            </a:r>
          </a:p>
        </p:txBody>
      </p:sp>
      <p:cxnSp>
        <p:nvCxnSpPr>
          <p:cNvPr id="105" name="Straight Connector 104"/>
          <p:cNvCxnSpPr/>
          <p:nvPr/>
        </p:nvCxnSpPr>
        <p:spPr>
          <a:xfrm>
            <a:off x="3648075" y="4243987"/>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106" name="Rectangle 105"/>
          <p:cNvSpPr/>
          <p:nvPr/>
        </p:nvSpPr>
        <p:spPr bwMode="auto">
          <a:xfrm>
            <a:off x="3800474" y="4015387"/>
            <a:ext cx="2316241"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RoleDefinition</a:t>
            </a:r>
            <a:endParaRPr lang="en-US" sz="1600" dirty="0" smtClean="0">
              <a:solidFill>
                <a:srgbClr val="002060"/>
              </a:solidFill>
            </a:endParaRPr>
          </a:p>
        </p:txBody>
      </p:sp>
      <p:cxnSp>
        <p:nvCxnSpPr>
          <p:cNvPr id="107" name="Straight Connector 106"/>
          <p:cNvCxnSpPr/>
          <p:nvPr/>
        </p:nvCxnSpPr>
        <p:spPr>
          <a:xfrm>
            <a:off x="3648075" y="5347430"/>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108" name="Rectangle 107"/>
          <p:cNvSpPr/>
          <p:nvPr/>
        </p:nvSpPr>
        <p:spPr bwMode="auto">
          <a:xfrm>
            <a:off x="3800474" y="5118830"/>
            <a:ext cx="2316241"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WorkflowAssociation</a:t>
            </a:r>
            <a:endParaRPr lang="en-US" sz="1600" dirty="0" smtClean="0">
              <a:solidFill>
                <a:srgbClr val="002060"/>
              </a:solidFill>
            </a:endParaRPr>
          </a:p>
        </p:txBody>
      </p:sp>
      <p:cxnSp>
        <p:nvCxnSpPr>
          <p:cNvPr id="151" name="Straight Connector 150"/>
          <p:cNvCxnSpPr/>
          <p:nvPr/>
        </p:nvCxnSpPr>
        <p:spPr>
          <a:xfrm>
            <a:off x="3648075" y="5890257"/>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152" name="Rectangle 151"/>
          <p:cNvSpPr/>
          <p:nvPr/>
        </p:nvSpPr>
        <p:spPr bwMode="auto">
          <a:xfrm>
            <a:off x="3800474" y="5661657"/>
            <a:ext cx="2316241"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WorkflowTemplate</a:t>
            </a:r>
            <a:endParaRPr lang="en-US" sz="1600" dirty="0" smtClean="0">
              <a:solidFill>
                <a:srgbClr val="002060"/>
              </a:solidFill>
            </a:endParaRPr>
          </a:p>
        </p:txBody>
      </p:sp>
      <p:cxnSp>
        <p:nvCxnSpPr>
          <p:cNvPr id="154" name="Straight Connector 153"/>
          <p:cNvCxnSpPr/>
          <p:nvPr/>
        </p:nvCxnSpPr>
        <p:spPr>
          <a:xfrm>
            <a:off x="3648075" y="4795035"/>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155" name="Rectangle 154"/>
          <p:cNvSpPr/>
          <p:nvPr/>
        </p:nvSpPr>
        <p:spPr bwMode="auto">
          <a:xfrm>
            <a:off x="3800474" y="4566435"/>
            <a:ext cx="2316241"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RoleAssignment</a:t>
            </a:r>
            <a:endParaRPr lang="en-US" sz="1600" dirty="0" smtClean="0">
              <a:solidFill>
                <a:srgbClr val="002060"/>
              </a:solidFill>
            </a:endParaRPr>
          </a:p>
        </p:txBody>
      </p:sp>
      <p:cxnSp>
        <p:nvCxnSpPr>
          <p:cNvPr id="156" name="Straight Connector 155"/>
          <p:cNvCxnSpPr/>
          <p:nvPr/>
        </p:nvCxnSpPr>
        <p:spPr>
          <a:xfrm>
            <a:off x="3652086" y="1901063"/>
            <a:ext cx="224589" cy="0"/>
          </a:xfrm>
          <a:prstGeom prst="line">
            <a:avLst/>
          </a:prstGeom>
        </p:spPr>
        <p:style>
          <a:lnRef idx="2">
            <a:schemeClr val="accent5"/>
          </a:lnRef>
          <a:fillRef idx="0">
            <a:schemeClr val="accent5"/>
          </a:fillRef>
          <a:effectRef idx="1">
            <a:schemeClr val="accent5"/>
          </a:effectRef>
          <a:fontRef idx="minor">
            <a:schemeClr val="tx1"/>
          </a:fontRef>
        </p:style>
      </p:cxnSp>
      <p:sp>
        <p:nvSpPr>
          <p:cNvPr id="157" name="Rectangle 156"/>
          <p:cNvSpPr/>
          <p:nvPr/>
        </p:nvSpPr>
        <p:spPr bwMode="auto">
          <a:xfrm>
            <a:off x="3800474" y="1672463"/>
            <a:ext cx="2316241"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Change</a:t>
            </a:r>
          </a:p>
        </p:txBody>
      </p:sp>
      <p:cxnSp>
        <p:nvCxnSpPr>
          <p:cNvPr id="159" name="Straight Connector 158"/>
          <p:cNvCxnSpPr/>
          <p:nvPr/>
        </p:nvCxnSpPr>
        <p:spPr>
          <a:xfrm>
            <a:off x="990600" y="6359743"/>
            <a:ext cx="2245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0" name="Straight Connector 159"/>
          <p:cNvCxnSpPr/>
          <p:nvPr/>
        </p:nvCxnSpPr>
        <p:spPr>
          <a:xfrm>
            <a:off x="990600" y="5988170"/>
            <a:ext cx="0" cy="381000"/>
          </a:xfrm>
          <a:prstGeom prst="line">
            <a:avLst/>
          </a:prstGeom>
        </p:spPr>
        <p:style>
          <a:lnRef idx="2">
            <a:schemeClr val="accent6"/>
          </a:lnRef>
          <a:fillRef idx="0">
            <a:schemeClr val="accent6"/>
          </a:fillRef>
          <a:effectRef idx="1">
            <a:schemeClr val="accent6"/>
          </a:effectRef>
          <a:fontRef idx="minor">
            <a:schemeClr val="tx1"/>
          </a:fontRef>
        </p:style>
      </p:cxnSp>
      <p:sp>
        <p:nvSpPr>
          <p:cNvPr id="161" name="Rectangle 160"/>
          <p:cNvSpPr/>
          <p:nvPr/>
        </p:nvSpPr>
        <p:spPr bwMode="auto">
          <a:xfrm>
            <a:off x="1219200" y="6159620"/>
            <a:ext cx="2133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rgbClr val="002060"/>
                </a:solidFill>
              </a:rPr>
              <a:t>WebPart</a:t>
            </a:r>
            <a:endParaRPr lang="en-US" sz="1600" dirty="0" smtClean="0">
              <a:solidFill>
                <a:srgbClr val="002060"/>
              </a:solidFill>
            </a:endParaRPr>
          </a:p>
        </p:txBody>
      </p:sp>
      <p:sp>
        <p:nvSpPr>
          <p:cNvPr id="9" name="Rectangle 8"/>
          <p:cNvSpPr/>
          <p:nvPr/>
        </p:nvSpPr>
        <p:spPr bwMode="auto">
          <a:xfrm>
            <a:off x="914400" y="5607170"/>
            <a:ext cx="21336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solidFill>
              </a:rPr>
              <a:t>File</a:t>
            </a:r>
          </a:p>
        </p:txBody>
      </p:sp>
      <p:sp>
        <p:nvSpPr>
          <p:cNvPr id="162" name="Rectangle 161"/>
          <p:cNvSpPr/>
          <p:nvPr/>
        </p:nvSpPr>
        <p:spPr bwMode="auto">
          <a:xfrm>
            <a:off x="7424690" y="4439322"/>
            <a:ext cx="1371600" cy="3243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100" dirty="0" smtClean="0">
                <a:solidFill>
                  <a:srgbClr val="002060"/>
                </a:solidFill>
              </a:rPr>
              <a:t>User Interface</a:t>
            </a:r>
          </a:p>
        </p:txBody>
      </p:sp>
      <p:sp>
        <p:nvSpPr>
          <p:cNvPr id="163" name="Rectangle 162"/>
          <p:cNvSpPr/>
          <p:nvPr/>
        </p:nvSpPr>
        <p:spPr bwMode="auto">
          <a:xfrm>
            <a:off x="7424690" y="4848113"/>
            <a:ext cx="1371600" cy="3243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100" dirty="0" smtClean="0">
                <a:gradFill>
                  <a:gsLst>
                    <a:gs pos="0">
                      <a:srgbClr val="FFFFFF"/>
                    </a:gs>
                    <a:gs pos="100000">
                      <a:srgbClr val="FFFFFF"/>
                    </a:gs>
                  </a:gsLst>
                  <a:lin ang="5400000" scaled="0"/>
                </a:gradFill>
              </a:rPr>
              <a:t>Data and Schema</a:t>
            </a:r>
          </a:p>
        </p:txBody>
      </p:sp>
      <p:sp>
        <p:nvSpPr>
          <p:cNvPr id="164" name="Rectangle 163"/>
          <p:cNvSpPr/>
          <p:nvPr/>
        </p:nvSpPr>
        <p:spPr bwMode="auto">
          <a:xfrm>
            <a:off x="7424690" y="5667753"/>
            <a:ext cx="1371600" cy="3243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100" dirty="0" smtClean="0">
                <a:solidFill>
                  <a:srgbClr val="002060"/>
                </a:solidFill>
              </a:rPr>
              <a:t>Security</a:t>
            </a:r>
          </a:p>
        </p:txBody>
      </p:sp>
      <p:sp>
        <p:nvSpPr>
          <p:cNvPr id="165" name="Rectangle 164"/>
          <p:cNvSpPr/>
          <p:nvPr/>
        </p:nvSpPr>
        <p:spPr bwMode="auto">
          <a:xfrm>
            <a:off x="7424690" y="5257982"/>
            <a:ext cx="1371600" cy="32434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100" dirty="0" smtClean="0">
                <a:solidFill>
                  <a:srgbClr val="002060"/>
                </a:solidFill>
              </a:rPr>
              <a:t>Logic</a:t>
            </a:r>
          </a:p>
        </p:txBody>
      </p:sp>
      <p:cxnSp>
        <p:nvCxnSpPr>
          <p:cNvPr id="39" name="Straight Connector 38"/>
          <p:cNvCxnSpPr/>
          <p:nvPr/>
        </p:nvCxnSpPr>
        <p:spPr>
          <a:xfrm flipH="1">
            <a:off x="3648075" y="1476469"/>
            <a:ext cx="4012" cy="4406240"/>
          </a:xfrm>
          <a:prstGeom prst="line">
            <a:avLst/>
          </a:prstGeom>
        </p:spPr>
        <p:style>
          <a:lnRef idx="2">
            <a:schemeClr val="accent5"/>
          </a:lnRef>
          <a:fillRef idx="0">
            <a:schemeClr val="accent5"/>
          </a:fillRef>
          <a:effectRef idx="1">
            <a:schemeClr val="accent5"/>
          </a:effectRef>
          <a:fontRef idx="minor">
            <a:schemeClr val="tx1"/>
          </a:fontRef>
        </p:style>
      </p:cxnSp>
      <p:sp>
        <p:nvSpPr>
          <p:cNvPr id="170" name="Title 1"/>
          <p:cNvSpPr>
            <a:spLocks noGrp="1"/>
          </p:cNvSpPr>
          <p:nvPr>
            <p:ph type="title"/>
          </p:nvPr>
        </p:nvSpPr>
        <p:spPr>
          <a:xfrm>
            <a:off x="533400" y="152400"/>
            <a:ext cx="8382000" cy="997196"/>
          </a:xfrm>
        </p:spPr>
        <p:txBody>
          <a:bodyPr/>
          <a:lstStyle/>
          <a:p>
            <a:pPr algn="r"/>
            <a:r>
              <a:rPr lang="en-US" sz="3600" dirty="0" smtClean="0"/>
              <a:t>Major Objects in </a:t>
            </a:r>
            <a:br>
              <a:rPr lang="en-US" sz="3600" dirty="0" smtClean="0"/>
            </a:br>
            <a:r>
              <a:rPr lang="en-US" sz="3600" dirty="0" smtClean="0"/>
              <a:t>Client Object Model</a:t>
            </a:r>
            <a:endParaRPr lang="en-US" sz="3600" dirty="0"/>
          </a:p>
        </p:txBody>
      </p:sp>
    </p:spTree>
    <p:extLst>
      <p:ext uri="{BB962C8B-B14F-4D97-AF65-F5344CB8AC3E}">
        <p14:creationId xmlns:p14="http://schemas.microsoft.com/office/powerpoint/2010/main" val="40263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47799"/>
            <a:ext cx="8145162" cy="4955203"/>
          </a:xfrm>
        </p:spPr>
        <p:txBody>
          <a:bodyPr/>
          <a:lstStyle/>
          <a:p>
            <a:pPr marL="0" indent="0">
              <a:buNone/>
            </a:pPr>
            <a:r>
              <a:rPr lang="en-US" sz="2800" dirty="0" smtClean="0"/>
              <a:t>1. ClientContext is the central object</a:t>
            </a:r>
          </a:p>
          <a:p>
            <a:pPr marL="0" indent="0">
              <a:buNone/>
            </a:pPr>
            <a:endParaRPr lang="en-US" sz="2800" dirty="0"/>
          </a:p>
          <a:p>
            <a:pPr marL="0" indent="0">
              <a:buNone/>
            </a:pPr>
            <a:endParaRPr lang="en-US" sz="2800" dirty="0"/>
          </a:p>
          <a:p>
            <a:pPr marL="0" indent="0">
              <a:buNone/>
            </a:pPr>
            <a:r>
              <a:rPr lang="en-US" sz="2800" dirty="0" smtClean="0"/>
              <a:t/>
            </a:r>
            <a:br>
              <a:rPr lang="en-US" sz="2800" dirty="0" smtClean="0"/>
            </a:br>
            <a:r>
              <a:rPr lang="en-US" sz="2800" dirty="0" smtClean="0"/>
              <a:t>2. Before you read a property, you have to ask for it</a:t>
            </a:r>
          </a:p>
          <a:p>
            <a:endParaRPr lang="en-US" sz="2800" dirty="0" smtClean="0"/>
          </a:p>
          <a:p>
            <a:endParaRPr lang="en-US" sz="2800" dirty="0"/>
          </a:p>
          <a:p>
            <a:pPr marL="0" indent="0">
              <a:buNone/>
            </a:pPr>
            <a:r>
              <a:rPr lang="en-US" sz="2800" dirty="0" smtClean="0"/>
              <a:t/>
            </a:r>
            <a:br>
              <a:rPr lang="en-US" sz="2800" dirty="0" smtClean="0"/>
            </a:br>
            <a:r>
              <a:rPr lang="en-US" sz="2800" dirty="0" smtClean="0"/>
              <a:t>3. All requests must be committed in a batch</a:t>
            </a:r>
          </a:p>
          <a:p>
            <a:pPr marL="0" indent="0">
              <a:buNone/>
            </a:pPr>
            <a:endParaRPr lang="en-US" sz="2800" dirty="0"/>
          </a:p>
          <a:p>
            <a:pPr marL="0" indent="0">
              <a:buNone/>
            </a:pPr>
            <a:endParaRPr lang="en-US" sz="2800" dirty="0"/>
          </a:p>
        </p:txBody>
      </p:sp>
      <p:sp>
        <p:nvSpPr>
          <p:cNvPr id="9" name="Rectangle 8"/>
          <p:cNvSpPr/>
          <p:nvPr/>
        </p:nvSpPr>
        <p:spPr bwMode="auto">
          <a:xfrm>
            <a:off x="777183" y="5471774"/>
            <a:ext cx="7930800" cy="867600"/>
          </a:xfrm>
          <a:prstGeom prst="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a:latin typeface="Lucida Console" pitchFamily="49" charset="0"/>
              </a:rPr>
              <a:t>clientContext.ExecuteQuery</a:t>
            </a:r>
            <a:r>
              <a:rPr lang="en-US" sz="2400" dirty="0">
                <a:latin typeface="Lucida Console" pitchFamily="49" charset="0"/>
              </a:rPr>
              <a:t>();</a:t>
            </a:r>
          </a:p>
        </p:txBody>
      </p:sp>
      <p:sp>
        <p:nvSpPr>
          <p:cNvPr id="8" name="Rectangle 7"/>
          <p:cNvSpPr/>
          <p:nvPr/>
        </p:nvSpPr>
        <p:spPr bwMode="auto">
          <a:xfrm>
            <a:off x="777183" y="3783359"/>
            <a:ext cx="7930800" cy="867600"/>
          </a:xfrm>
          <a:prstGeom prst="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a:latin typeface="Lucida Console" pitchFamily="49" charset="0"/>
              </a:rPr>
              <a:t>clientContext.Load</a:t>
            </a:r>
            <a:r>
              <a:rPr lang="en-US" sz="2400" dirty="0">
                <a:latin typeface="Lucida Console" pitchFamily="49" charset="0"/>
              </a:rPr>
              <a:t>(list);</a:t>
            </a:r>
          </a:p>
        </p:txBody>
      </p:sp>
      <p:sp>
        <p:nvSpPr>
          <p:cNvPr id="7" name="Rectangle 6"/>
          <p:cNvSpPr/>
          <p:nvPr/>
        </p:nvSpPr>
        <p:spPr bwMode="auto">
          <a:xfrm>
            <a:off x="785043" y="1933028"/>
            <a:ext cx="7930590" cy="868705"/>
          </a:xfrm>
          <a:prstGeom prst="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err="1">
                <a:latin typeface="Lucida Console" pitchFamily="49" charset="0"/>
              </a:rPr>
              <a:t>clientContext</a:t>
            </a:r>
            <a:r>
              <a:rPr lang="en-US" sz="2400" dirty="0">
                <a:latin typeface="Lucida Console" pitchFamily="49" charset="0"/>
              </a:rPr>
              <a:t> = </a:t>
            </a:r>
            <a:br>
              <a:rPr lang="en-US" sz="2400" dirty="0">
                <a:latin typeface="Lucida Console" pitchFamily="49" charset="0"/>
              </a:rPr>
            </a:br>
            <a:r>
              <a:rPr lang="en-US" sz="2400" dirty="0">
                <a:latin typeface="Lucida Console" pitchFamily="49" charset="0"/>
              </a:rPr>
              <a:t>new </a:t>
            </a:r>
            <a:r>
              <a:rPr lang="en-US" sz="2400" dirty="0" err="1">
                <a:latin typeface="Lucida Console" pitchFamily="49" charset="0"/>
              </a:rPr>
              <a:t>ClientContext</a:t>
            </a:r>
            <a:r>
              <a:rPr lang="en-US" sz="2400" dirty="0">
                <a:latin typeface="Lucida Console" pitchFamily="49" charset="0"/>
              </a:rPr>
              <a:t>(“http://mysite</a:t>
            </a:r>
            <a:r>
              <a:rPr lang="en-US" sz="2400" dirty="0" smtClean="0">
                <a:latin typeface="Lucida Console" pitchFamily="49" charset="0"/>
              </a:rPr>
              <a:t>”);</a:t>
            </a:r>
            <a:endParaRPr lang="en-US" sz="2400" dirty="0"/>
          </a:p>
        </p:txBody>
      </p:sp>
      <p:sp>
        <p:nvSpPr>
          <p:cNvPr id="2" name="Title 1"/>
          <p:cNvSpPr>
            <a:spLocks noGrp="1"/>
          </p:cNvSpPr>
          <p:nvPr>
            <p:ph type="title"/>
          </p:nvPr>
        </p:nvSpPr>
        <p:spPr/>
        <p:txBody>
          <a:bodyPr/>
          <a:lstStyle/>
          <a:p>
            <a:r>
              <a:rPr lang="en-US" dirty="0" smtClean="0"/>
              <a:t>Getting Started: 3 things to know</a:t>
            </a:r>
            <a:endParaRPr lang="en-US" dirty="0"/>
          </a:p>
        </p:txBody>
      </p:sp>
    </p:spTree>
    <p:extLst>
      <p:ext uri="{BB962C8B-B14F-4D97-AF65-F5344CB8AC3E}">
        <p14:creationId xmlns:p14="http://schemas.microsoft.com/office/powerpoint/2010/main" val="25155550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rot="16200000" flipH="1">
            <a:off x="6476041" y="2855529"/>
            <a:ext cx="558249" cy="11465"/>
          </a:xfrm>
          <a:prstGeom prst="line">
            <a:avLst/>
          </a:prstGeom>
          <a:ln w="508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bwMode="auto">
          <a:xfrm>
            <a:off x="5180124" y="1658982"/>
            <a:ext cx="3125676" cy="4132218"/>
          </a:xfrm>
          <a:prstGeom prst="roundRect">
            <a:avLst>
              <a:gd name="adj" fmla="val 3391"/>
            </a:avLst>
          </a:prstGeom>
          <a:noFill/>
          <a:ln w="38100">
            <a:solidFill>
              <a:schemeClr val="accent1">
                <a:lumMod val="50000"/>
              </a:schemeClr>
            </a:solidFill>
            <a:prstDash val="sysDot"/>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8" name="Rounded Rectangle 57"/>
          <p:cNvSpPr/>
          <p:nvPr/>
        </p:nvSpPr>
        <p:spPr bwMode="auto">
          <a:xfrm>
            <a:off x="598507" y="1658982"/>
            <a:ext cx="3405322" cy="4132218"/>
          </a:xfrm>
          <a:prstGeom prst="roundRect">
            <a:avLst>
              <a:gd name="adj" fmla="val 3391"/>
            </a:avLst>
          </a:prstGeom>
          <a:noFill/>
          <a:ln w="38100">
            <a:solidFill>
              <a:schemeClr val="accent1">
                <a:lumMod val="50000"/>
              </a:schemeClr>
            </a:solidFill>
            <a:prstDash val="sysDot"/>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3" name="Rounded Rectangle 32"/>
          <p:cNvSpPr/>
          <p:nvPr/>
        </p:nvSpPr>
        <p:spPr bwMode="auto">
          <a:xfrm>
            <a:off x="838201" y="2286000"/>
            <a:ext cx="2895600" cy="2133600"/>
          </a:xfrm>
          <a:prstGeom prst="roundRect">
            <a:avLst>
              <a:gd name="adj" fmla="val 331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dirty="0" smtClean="0"/>
          </a:p>
        </p:txBody>
      </p:sp>
      <p:sp>
        <p:nvSpPr>
          <p:cNvPr id="2" name="Title 1"/>
          <p:cNvSpPr>
            <a:spLocks noGrp="1"/>
          </p:cNvSpPr>
          <p:nvPr>
            <p:ph type="title"/>
          </p:nvPr>
        </p:nvSpPr>
        <p:spPr/>
        <p:txBody>
          <a:bodyPr/>
          <a:lstStyle/>
          <a:p>
            <a:r>
              <a:rPr lang="en-US" sz="4400" dirty="0" smtClean="0">
                <a:gradFill>
                  <a:gsLst>
                    <a:gs pos="0">
                      <a:srgbClr val="FFFFFF"/>
                    </a:gs>
                    <a:gs pos="86000">
                      <a:srgbClr val="FFFFFF"/>
                    </a:gs>
                  </a:gsLst>
                  <a:lin ang="5400000" scaled="0"/>
                </a:gradFill>
              </a:rPr>
              <a:t>High level handling of commands</a:t>
            </a:r>
            <a:endParaRPr lang="en-US" sz="4400" dirty="0">
              <a:solidFill>
                <a:schemeClr val="tx2"/>
              </a:solidFill>
            </a:endParaRPr>
          </a:p>
        </p:txBody>
      </p:sp>
      <p:sp>
        <p:nvSpPr>
          <p:cNvPr id="8" name="TextBox 7"/>
          <p:cNvSpPr txBox="1"/>
          <p:nvPr/>
        </p:nvSpPr>
        <p:spPr>
          <a:xfrm>
            <a:off x="4246297" y="3665692"/>
            <a:ext cx="601127" cy="369332"/>
          </a:xfrm>
          <a:prstGeom prst="rect">
            <a:avLst/>
          </a:prstGeom>
          <a:noFill/>
        </p:spPr>
        <p:txBody>
          <a:bodyPr wrap="none" lIns="0" tIns="0" rIns="0" bIns="0" rtlCol="0">
            <a:spAutoFit/>
          </a:bodyPr>
          <a:lstStyle/>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XML</a:t>
            </a:r>
          </a:p>
        </p:txBody>
      </p:sp>
      <p:sp>
        <p:nvSpPr>
          <p:cNvPr id="13" name="TextBox 12"/>
          <p:cNvSpPr txBox="1"/>
          <p:nvPr/>
        </p:nvSpPr>
        <p:spPr>
          <a:xfrm>
            <a:off x="4237411" y="4583708"/>
            <a:ext cx="737381" cy="369332"/>
          </a:xfrm>
          <a:prstGeom prst="rect">
            <a:avLst/>
          </a:prstGeom>
          <a:noFill/>
        </p:spPr>
        <p:txBody>
          <a:bodyPr wrap="none" lIns="0" tIns="0" rIns="0" bIns="0" rtlCol="0">
            <a:spAutoFit/>
          </a:bodyPr>
          <a:lstStyle/>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JSON</a:t>
            </a:r>
          </a:p>
        </p:txBody>
      </p:sp>
      <p:cxnSp>
        <p:nvCxnSpPr>
          <p:cNvPr id="60" name="Straight Connector 59"/>
          <p:cNvCxnSpPr/>
          <p:nvPr/>
        </p:nvCxnSpPr>
        <p:spPr>
          <a:xfrm rot="10800000">
            <a:off x="3733800" y="5013016"/>
            <a:ext cx="2137299" cy="0"/>
          </a:xfrm>
          <a:prstGeom prst="line">
            <a:avLst/>
          </a:prstGeom>
          <a:ln w="508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5486400" y="3148476"/>
            <a:ext cx="2590800" cy="2133600"/>
          </a:xfrm>
          <a:prstGeom prst="roundRect">
            <a:avLst>
              <a:gd name="adj" fmla="val 331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dirty="0" smtClean="0"/>
          </a:p>
        </p:txBody>
      </p:sp>
      <p:sp>
        <p:nvSpPr>
          <p:cNvPr id="27" name="TextBox 26"/>
          <p:cNvSpPr txBox="1"/>
          <p:nvPr/>
        </p:nvSpPr>
        <p:spPr>
          <a:xfrm>
            <a:off x="5564818" y="3266040"/>
            <a:ext cx="2438272" cy="553998"/>
          </a:xfrm>
          <a:prstGeom prst="rect">
            <a:avLst/>
          </a:prstGeom>
          <a:noFill/>
        </p:spPr>
        <p:txBody>
          <a:bodyPr wrap="square" lIns="0" tIns="0" rIns="0" bIns="0" rtlCol="0">
            <a:spAutoFit/>
          </a:bodyPr>
          <a:lstStyle/>
          <a:p>
            <a:pPr algn="ctr"/>
            <a:r>
              <a:rPr lang="en-US" dirty="0" smtClean="0">
                <a:effectLst>
                  <a:outerShdw blurRad="38100" dist="38100" dir="2700000" algn="tl">
                    <a:srgbClr val="000000">
                      <a:alpha val="43137"/>
                    </a:srgbClr>
                  </a:outerShdw>
                </a:effectLst>
              </a:rPr>
              <a:t>Execute commands</a:t>
            </a:r>
          </a:p>
          <a:p>
            <a:pPr algn="ctr"/>
            <a:r>
              <a:rPr lang="en-US" dirty="0" smtClean="0">
                <a:effectLst>
                  <a:outerShdw blurRad="38100" dist="38100" dir="2700000" algn="tl">
                    <a:srgbClr val="000000">
                      <a:alpha val="43137"/>
                    </a:srgbClr>
                  </a:outerShdw>
                </a:effectLst>
              </a:rPr>
              <a:t>in the batch:</a:t>
            </a:r>
          </a:p>
        </p:txBody>
      </p:sp>
      <p:sp>
        <p:nvSpPr>
          <p:cNvPr id="28" name="Rounded Rectangle 27"/>
          <p:cNvSpPr/>
          <p:nvPr/>
        </p:nvSpPr>
        <p:spPr bwMode="auto">
          <a:xfrm>
            <a:off x="5486400" y="2286002"/>
            <a:ext cx="2590800" cy="531921"/>
          </a:xfrm>
          <a:prstGeom prst="roundRect">
            <a:avLst>
              <a:gd name="adj" fmla="val 1165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dirty="0" smtClean="0"/>
          </a:p>
        </p:txBody>
      </p:sp>
      <p:sp>
        <p:nvSpPr>
          <p:cNvPr id="29" name="TextBox 28"/>
          <p:cNvSpPr txBox="1"/>
          <p:nvPr/>
        </p:nvSpPr>
        <p:spPr>
          <a:xfrm>
            <a:off x="5562600" y="2392573"/>
            <a:ext cx="2438272" cy="276999"/>
          </a:xfrm>
          <a:prstGeom prst="rect">
            <a:avLst/>
          </a:prstGeom>
          <a:noFill/>
        </p:spPr>
        <p:txBody>
          <a:bodyPr wrap="square" lIns="0" tIns="0" rIns="0" bIns="0" rtlCol="0">
            <a:spAutoFit/>
          </a:bodyPr>
          <a:lstStyle/>
          <a:p>
            <a:pPr algn="ctr"/>
            <a:r>
              <a:rPr lang="en-US" dirty="0" smtClean="0">
                <a:effectLst>
                  <a:outerShdw blurRad="38100" dist="38100" dir="2700000" algn="tl">
                    <a:srgbClr val="000000">
                      <a:alpha val="43137"/>
                    </a:srgbClr>
                  </a:outerShdw>
                </a:effectLst>
              </a:rPr>
              <a:t>Client.svc</a:t>
            </a:r>
          </a:p>
        </p:txBody>
      </p:sp>
      <p:cxnSp>
        <p:nvCxnSpPr>
          <p:cNvPr id="32" name="Elbow Connector 31"/>
          <p:cNvCxnSpPr>
            <a:endCxn id="28" idx="1"/>
          </p:cNvCxnSpPr>
          <p:nvPr/>
        </p:nvCxnSpPr>
        <p:spPr>
          <a:xfrm flipV="1">
            <a:off x="3733801" y="2551961"/>
            <a:ext cx="1752600" cy="1562840"/>
          </a:xfrm>
          <a:prstGeom prst="bentConnector3">
            <a:avLst>
              <a:gd name="adj1" fmla="val 71701"/>
            </a:avLst>
          </a:prstGeom>
          <a:ln w="508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56441" y="2365160"/>
            <a:ext cx="2438272" cy="553998"/>
          </a:xfrm>
          <a:prstGeom prst="rect">
            <a:avLst/>
          </a:prstGeom>
          <a:noFill/>
        </p:spPr>
        <p:txBody>
          <a:bodyPr wrap="square" lIns="0" tIns="0" rIns="0" bIns="0" rtlCol="0">
            <a:spAutoFit/>
          </a:bodyPr>
          <a:lstStyle/>
          <a:p>
            <a:pPr algn="ctr" defTabSz="914099"/>
            <a:r>
              <a:rPr lang="en-US" dirty="0" smtClean="0">
                <a:effectLst>
                  <a:outerShdw blurRad="50800" dist="38100" dir="5400000" algn="ctr" rotWithShape="0">
                    <a:srgbClr val="000000">
                      <a:alpha val="47000"/>
                    </a:srgbClr>
                  </a:outerShdw>
                </a:effectLst>
                <a:latin typeface="Segoe UI" pitchFamily="34" charset="0"/>
              </a:rPr>
              <a:t>Sequence of commands:</a:t>
            </a:r>
          </a:p>
        </p:txBody>
      </p:sp>
      <p:sp>
        <p:nvSpPr>
          <p:cNvPr id="41" name="TextBox 40"/>
          <p:cNvSpPr txBox="1"/>
          <p:nvPr/>
        </p:nvSpPr>
        <p:spPr>
          <a:xfrm>
            <a:off x="1065319" y="3931335"/>
            <a:ext cx="2438272" cy="276999"/>
          </a:xfrm>
          <a:prstGeom prst="rect">
            <a:avLst/>
          </a:prstGeom>
          <a:noFill/>
        </p:spPr>
        <p:txBody>
          <a:bodyPr wrap="square" lIns="0" tIns="0" rIns="0" bIns="0" rtlCol="0">
            <a:spAutoFit/>
          </a:bodyPr>
          <a:lstStyle/>
          <a:p>
            <a:pPr algn="ctr" defTabSz="914099"/>
            <a:r>
              <a:rPr lang="en-US" dirty="0" err="1" smtClean="0">
                <a:effectLst>
                  <a:outerShdw blurRad="50800" dist="38100" dir="5400000" algn="ctr" rotWithShape="0">
                    <a:srgbClr val="000000">
                      <a:alpha val="47000"/>
                    </a:srgbClr>
                  </a:outerShdw>
                </a:effectLst>
                <a:latin typeface="Segoe UI" pitchFamily="34" charset="0"/>
              </a:rPr>
              <a:t>context.ExecuteQuery</a:t>
            </a:r>
            <a:r>
              <a:rPr lang="en-US" dirty="0" smtClean="0">
                <a:effectLst>
                  <a:outerShdw blurRad="50800" dist="38100" dir="5400000" algn="ctr" rotWithShape="0">
                    <a:srgbClr val="000000">
                      <a:alpha val="47000"/>
                    </a:srgbClr>
                  </a:outerShdw>
                </a:effectLst>
                <a:latin typeface="Segoe UI" pitchFamily="34" charset="0"/>
              </a:rPr>
              <a:t>();</a:t>
            </a:r>
          </a:p>
        </p:txBody>
      </p:sp>
      <p:sp>
        <p:nvSpPr>
          <p:cNvPr id="46" name="TextBox 45"/>
          <p:cNvSpPr txBox="1"/>
          <p:nvPr/>
        </p:nvSpPr>
        <p:spPr>
          <a:xfrm>
            <a:off x="1056441" y="3009603"/>
            <a:ext cx="2438272" cy="830997"/>
          </a:xfrm>
          <a:prstGeom prst="rect">
            <a:avLst/>
          </a:prstGeom>
          <a:noFill/>
        </p:spPr>
        <p:txBody>
          <a:bodyPr wrap="square" lIns="0" tIns="0" rIns="0" bIns="0" rtlCol="0">
            <a:spAutoFit/>
          </a:bodyPr>
          <a:lstStyle/>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1;</a:t>
            </a:r>
          </a:p>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2;</a:t>
            </a:r>
          </a:p>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3;</a:t>
            </a:r>
          </a:p>
        </p:txBody>
      </p:sp>
      <p:sp>
        <p:nvSpPr>
          <p:cNvPr id="49" name="TextBox 48"/>
          <p:cNvSpPr txBox="1"/>
          <p:nvPr/>
        </p:nvSpPr>
        <p:spPr>
          <a:xfrm>
            <a:off x="5564818" y="4860618"/>
            <a:ext cx="2438272" cy="276999"/>
          </a:xfrm>
          <a:prstGeom prst="rect">
            <a:avLst/>
          </a:prstGeom>
          <a:noFill/>
        </p:spPr>
        <p:txBody>
          <a:bodyPr wrap="square" lIns="0" tIns="0" rIns="0" bIns="0" rtlCol="0">
            <a:spAutoFit/>
          </a:bodyPr>
          <a:lstStyle/>
          <a:p>
            <a:pPr algn="ctr" defTabSz="914099"/>
            <a:r>
              <a:rPr lang="en-US" dirty="0" smtClean="0">
                <a:effectLst>
                  <a:outerShdw blurRad="50800" dist="38100" dir="5400000" algn="ctr" rotWithShape="0">
                    <a:srgbClr val="000000">
                      <a:alpha val="47000"/>
                    </a:srgbClr>
                  </a:outerShdw>
                </a:effectLst>
                <a:latin typeface="Segoe UI" pitchFamily="34" charset="0"/>
              </a:rPr>
              <a:t>Send results back</a:t>
            </a:r>
          </a:p>
        </p:txBody>
      </p:sp>
      <p:sp>
        <p:nvSpPr>
          <p:cNvPr id="51" name="TextBox 50"/>
          <p:cNvSpPr txBox="1"/>
          <p:nvPr/>
        </p:nvSpPr>
        <p:spPr>
          <a:xfrm>
            <a:off x="5560334" y="3912961"/>
            <a:ext cx="2438272" cy="830997"/>
          </a:xfrm>
          <a:prstGeom prst="rect">
            <a:avLst/>
          </a:prstGeom>
          <a:noFill/>
        </p:spPr>
        <p:txBody>
          <a:bodyPr wrap="square" lIns="0" tIns="0" rIns="0" bIns="0" rtlCol="0">
            <a:spAutoFit/>
          </a:bodyPr>
          <a:lstStyle/>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1;</a:t>
            </a:r>
          </a:p>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2;</a:t>
            </a:r>
          </a:p>
          <a:p>
            <a:pPr algn="ctr" defTabSz="914099"/>
            <a:r>
              <a:rPr lang="en-US" dirty="0" smtClean="0">
                <a:solidFill>
                  <a:srgbClr val="FFFF00"/>
                </a:solidFill>
                <a:effectLst>
                  <a:outerShdw blurRad="50800" dist="38100" dir="5400000" algn="ctr" rotWithShape="0">
                    <a:srgbClr val="000000">
                      <a:alpha val="47000"/>
                    </a:srgbClr>
                  </a:outerShdw>
                </a:effectLst>
                <a:latin typeface="Segoe UI" pitchFamily="34" charset="0"/>
              </a:rPr>
              <a:t>command 3;</a:t>
            </a:r>
          </a:p>
        </p:txBody>
      </p:sp>
      <p:sp>
        <p:nvSpPr>
          <p:cNvPr id="54" name="Rounded Rectangle 53"/>
          <p:cNvSpPr/>
          <p:nvPr/>
        </p:nvSpPr>
        <p:spPr bwMode="auto">
          <a:xfrm>
            <a:off x="836023" y="4750157"/>
            <a:ext cx="2899954" cy="531921"/>
          </a:xfrm>
          <a:prstGeom prst="roundRect">
            <a:avLst>
              <a:gd name="adj" fmla="val 116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dirty="0" smtClean="0"/>
          </a:p>
        </p:txBody>
      </p:sp>
      <p:sp>
        <p:nvSpPr>
          <p:cNvPr id="57" name="TextBox 56"/>
          <p:cNvSpPr txBox="1"/>
          <p:nvPr/>
        </p:nvSpPr>
        <p:spPr>
          <a:xfrm>
            <a:off x="1063841" y="4860618"/>
            <a:ext cx="2438272" cy="276999"/>
          </a:xfrm>
          <a:prstGeom prst="rect">
            <a:avLst/>
          </a:prstGeom>
          <a:noFill/>
        </p:spPr>
        <p:txBody>
          <a:bodyPr wrap="square" lIns="0" tIns="0" rIns="0" bIns="0" rtlCol="0">
            <a:spAutoFit/>
          </a:bodyPr>
          <a:lstStyle/>
          <a:p>
            <a:pPr algn="ctr"/>
            <a:r>
              <a:rPr lang="en-US" dirty="0" smtClean="0">
                <a:effectLst>
                  <a:outerShdw blurRad="38100" dist="38100" dir="2700000" algn="tl">
                    <a:srgbClr val="000000">
                      <a:alpha val="43137"/>
                    </a:srgbClr>
                  </a:outerShdw>
                </a:effectLst>
              </a:rPr>
              <a:t>Process results</a:t>
            </a:r>
          </a:p>
        </p:txBody>
      </p:sp>
      <p:sp>
        <p:nvSpPr>
          <p:cNvPr id="62" name="TextBox 61"/>
          <p:cNvSpPr txBox="1"/>
          <p:nvPr/>
        </p:nvSpPr>
        <p:spPr>
          <a:xfrm>
            <a:off x="5562600" y="1817485"/>
            <a:ext cx="2438272" cy="307777"/>
          </a:xfrm>
          <a:prstGeom prst="rect">
            <a:avLst/>
          </a:prstGeom>
          <a:noFill/>
        </p:spPr>
        <p:txBody>
          <a:bodyPr wrap="square" lIns="0" tIns="0" rIns="0" bIns="0" rtlCol="0">
            <a:spAutoFit/>
          </a:bodyPr>
          <a:lstStyle/>
          <a:p>
            <a:pPr algn="ctr"/>
            <a:r>
              <a:rPr lang="en-US" sz="2000" b="1" dirty="0" smtClean="0">
                <a:effectLst>
                  <a:outerShdw blurRad="38100" dist="38100" dir="2700000" algn="tl">
                    <a:srgbClr val="000000">
                      <a:alpha val="43137"/>
                    </a:srgbClr>
                  </a:outerShdw>
                </a:effectLst>
              </a:rPr>
              <a:t>Server</a:t>
            </a:r>
          </a:p>
        </p:txBody>
      </p:sp>
      <p:sp>
        <p:nvSpPr>
          <p:cNvPr id="63" name="TextBox 62"/>
          <p:cNvSpPr txBox="1"/>
          <p:nvPr/>
        </p:nvSpPr>
        <p:spPr>
          <a:xfrm>
            <a:off x="1112668" y="1817485"/>
            <a:ext cx="2438272" cy="307777"/>
          </a:xfrm>
          <a:prstGeom prst="rect">
            <a:avLst/>
          </a:prstGeom>
          <a:noFill/>
        </p:spPr>
        <p:txBody>
          <a:bodyPr wrap="square" lIns="0" tIns="0" rIns="0" bIns="0" rtlCol="0">
            <a:spAutoFit/>
          </a:bodyPr>
          <a:lstStyle/>
          <a:p>
            <a:pPr algn="ctr"/>
            <a:r>
              <a:rPr lang="en-US" sz="2000" b="1" dirty="0" smtClean="0">
                <a:effectLst>
                  <a:outerShdw blurRad="38100" dist="38100" dir="2700000" algn="tl">
                    <a:srgbClr val="000000">
                      <a:alpha val="43137"/>
                    </a:srgbClr>
                  </a:outerShdw>
                </a:effectLst>
              </a:rPr>
              <a:t>Client Application</a:t>
            </a:r>
          </a:p>
        </p:txBody>
      </p:sp>
    </p:spTree>
    <p:extLst>
      <p:ext uri="{BB962C8B-B14F-4D97-AF65-F5344CB8AC3E}">
        <p14:creationId xmlns:p14="http://schemas.microsoft.com/office/powerpoint/2010/main" val="34402875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animBg="1"/>
      <p:bldP spid="27" grpId="0"/>
      <p:bldP spid="49" grpId="0"/>
      <p:bldP spid="51" grpId="0"/>
      <p:bldP spid="54" grpId="0" animBg="1"/>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Object Model Limitations</a:t>
            </a:r>
            <a:endParaRPr lang="en-US" dirty="0"/>
          </a:p>
        </p:txBody>
      </p:sp>
      <p:sp>
        <p:nvSpPr>
          <p:cNvPr id="3" name="Text Placeholder 2"/>
          <p:cNvSpPr>
            <a:spLocks noGrp="1"/>
          </p:cNvSpPr>
          <p:nvPr>
            <p:ph idx="1"/>
          </p:nvPr>
        </p:nvSpPr>
        <p:spPr>
          <a:xfrm>
            <a:off x="381000" y="1447799"/>
            <a:ext cx="8382000" cy="2954655"/>
          </a:xfrm>
        </p:spPr>
        <p:txBody>
          <a:bodyPr/>
          <a:lstStyle/>
          <a:p>
            <a:r>
              <a:rPr lang="en-US" dirty="0" smtClean="0"/>
              <a:t>You still need to handle synch/update semantics (change log could help)</a:t>
            </a:r>
          </a:p>
          <a:p>
            <a:r>
              <a:rPr lang="en-US" dirty="0" smtClean="0"/>
              <a:t>No elevation of privilege capabilities</a:t>
            </a:r>
          </a:p>
          <a:p>
            <a:r>
              <a:rPr lang="en-US" dirty="0" smtClean="0"/>
              <a:t>Requests are throttled</a:t>
            </a:r>
          </a:p>
          <a:p>
            <a:r>
              <a:rPr lang="en-US" dirty="0" err="1" smtClean="0"/>
              <a:t>.net</a:t>
            </a:r>
            <a:r>
              <a:rPr lang="en-US" dirty="0" smtClean="0"/>
              <a:t> CLR has sync method; </a:t>
            </a:r>
            <a:br>
              <a:rPr lang="en-US" dirty="0" smtClean="0"/>
            </a:br>
            <a:r>
              <a:rPr lang="en-US" dirty="0" smtClean="0"/>
              <a:t>Silverlight CLR and Jscript are </a:t>
            </a:r>
            <a:r>
              <a:rPr lang="en-US" dirty="0" err="1" smtClean="0"/>
              <a:t>async</a:t>
            </a:r>
            <a:endParaRPr lang="en-US" dirty="0"/>
          </a:p>
        </p:txBody>
      </p:sp>
    </p:spTree>
    <p:extLst>
      <p:ext uri="{BB962C8B-B14F-4D97-AF65-F5344CB8AC3E}">
        <p14:creationId xmlns:p14="http://schemas.microsoft.com/office/powerpoint/2010/main" val="9545467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553998"/>
          </a:xfrm>
        </p:spPr>
        <p:txBody>
          <a:bodyPr/>
          <a:lstStyle/>
          <a:p>
            <a:r>
              <a:rPr lang="fi-FI" dirty="0" smtClean="0"/>
              <a:t>.NET Client object model</a:t>
            </a:r>
            <a:endParaRPr lang="fi-FI" dirty="0"/>
          </a:p>
        </p:txBody>
      </p:sp>
      <p:sp>
        <p:nvSpPr>
          <p:cNvPr id="6" name="Text Placeholder 5"/>
          <p:cNvSpPr>
            <a:spLocks noGrp="1"/>
          </p:cNvSpPr>
          <p:nvPr>
            <p:ph type="body" idx="1"/>
          </p:nvPr>
        </p:nvSpPr>
        <p:spPr>
          <a:xfrm>
            <a:off x="722313" y="4129901"/>
            <a:ext cx="7772400" cy="276999"/>
          </a:xfrm>
        </p:spPr>
        <p:txBody>
          <a:bodyPr/>
          <a:lstStyle/>
          <a:p>
            <a:r>
              <a:rPr lang="fi-FI" dirty="0" smtClean="0"/>
              <a:t>How do I utilize client object model in my windows apps?</a:t>
            </a:r>
            <a:endParaRPr lang="fi-FI" dirty="0"/>
          </a:p>
        </p:txBody>
      </p:sp>
    </p:spTree>
    <p:extLst>
      <p:ext uri="{BB962C8B-B14F-4D97-AF65-F5344CB8AC3E}">
        <p14:creationId xmlns:p14="http://schemas.microsoft.com/office/powerpoint/2010/main" val="1086828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.Net CLR Client OM</a:t>
            </a:r>
            <a:endParaRPr lang="fi-FI" dirty="0"/>
          </a:p>
        </p:txBody>
      </p:sp>
      <p:sp>
        <p:nvSpPr>
          <p:cNvPr id="5" name="Content Placeholder 4"/>
          <p:cNvSpPr>
            <a:spLocks noGrp="1"/>
          </p:cNvSpPr>
          <p:nvPr>
            <p:ph idx="1"/>
          </p:nvPr>
        </p:nvSpPr>
        <p:spPr>
          <a:xfrm>
            <a:off x="381000" y="1447799"/>
            <a:ext cx="8382000" cy="5798510"/>
          </a:xfrm>
        </p:spPr>
        <p:txBody>
          <a:bodyPr/>
          <a:lstStyle/>
          <a:p>
            <a:r>
              <a:rPr lang="fi-FI" dirty="0" smtClean="0"/>
              <a:t>Provides easy access from remote .NET clients to manipulate SharePoint data</a:t>
            </a:r>
          </a:p>
          <a:p>
            <a:endParaRPr lang="fi-FI" dirty="0" smtClean="0"/>
          </a:p>
          <a:p>
            <a:r>
              <a:rPr lang="fi-FI" dirty="0" smtClean="0"/>
              <a:t>Can be utilized from managed code – also from office clients etc.</a:t>
            </a:r>
          </a:p>
          <a:p>
            <a:endParaRPr lang="en-US" dirty="0" smtClean="0"/>
          </a:p>
          <a:p>
            <a:r>
              <a:rPr lang="en-US" dirty="0" smtClean="0"/>
              <a:t>Assemblies</a:t>
            </a:r>
          </a:p>
          <a:p>
            <a:pPr lvl="1"/>
            <a:r>
              <a:rPr lang="en-US" dirty="0" smtClean="0"/>
              <a:t>Microsoft.SharePoint.Client.dll </a:t>
            </a:r>
            <a:r>
              <a:rPr lang="en-US" dirty="0"/>
              <a:t>(281kb)</a:t>
            </a:r>
            <a:endParaRPr lang="en-US" dirty="0" smtClean="0"/>
          </a:p>
          <a:p>
            <a:pPr lvl="1"/>
            <a:r>
              <a:rPr lang="en-US" dirty="0"/>
              <a:t>Microsoft.SharePoint.Client.Runtime.dll (</a:t>
            </a:r>
            <a:r>
              <a:rPr lang="en-US" dirty="0" smtClean="0"/>
              <a:t>145kb)</a:t>
            </a:r>
          </a:p>
          <a:p>
            <a:pPr lvl="2"/>
            <a:r>
              <a:rPr lang="en-US" sz="2400" dirty="0" smtClean="0"/>
              <a:t>To Compare: </a:t>
            </a:r>
            <a:r>
              <a:rPr lang="en-US" dirty="0" smtClean="0"/>
              <a:t>Microsoft.SharePoint.dll </a:t>
            </a:r>
            <a:r>
              <a:rPr lang="en-US" dirty="0"/>
              <a:t>– 15.3MB</a:t>
            </a:r>
          </a:p>
          <a:p>
            <a:pPr lvl="2"/>
            <a:endParaRPr lang="en-US" dirty="0" smtClean="0"/>
          </a:p>
          <a:p>
            <a:endParaRPr lang="fi-FI" dirty="0"/>
          </a:p>
        </p:txBody>
      </p:sp>
    </p:spTree>
    <p:extLst>
      <p:ext uri="{BB962C8B-B14F-4D97-AF65-F5344CB8AC3E}">
        <p14:creationId xmlns:p14="http://schemas.microsoft.com/office/powerpoint/2010/main" val="7630089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a:t>
            </a:r>
            <a:r>
              <a:rPr smtClean="0"/>
              <a:t>Client OM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01" y="2097043"/>
            <a:ext cx="7700664" cy="37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72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Uploading file example</a:t>
            </a:r>
            <a:endParaRPr lang="fi-FI" dirty="0"/>
          </a:p>
        </p:txBody>
      </p:sp>
      <p:sp>
        <p:nvSpPr>
          <p:cNvPr id="3" name="Text Placeholder 2"/>
          <p:cNvSpPr>
            <a:spLocks noGrp="1"/>
          </p:cNvSpPr>
          <p:nvPr>
            <p:ph type="body" sz="quarter" idx="10"/>
          </p:nvPr>
        </p:nvSpPr>
        <p:spPr/>
        <p:txBody>
          <a:bodyPr/>
          <a:lstStyle/>
          <a:p>
            <a:r>
              <a:rPr lang="fi-FI" sz="2400" dirty="0" smtClean="0"/>
              <a:t>In 2007 version submitting files to SharePoint was suprisingly difficult – in 2010, using client object model, we can accomplish this extremely easily.</a:t>
            </a:r>
          </a:p>
          <a:p>
            <a:endParaRPr lang="fi-FI" sz="2000" dirty="0"/>
          </a:p>
          <a:p>
            <a:endParaRPr lang="fi-FI"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70" y="3637813"/>
            <a:ext cx="8372439" cy="151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911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Hello, Client OM</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9693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smtClean="0"/>
              <a:t>Silverlight and client object model</a:t>
            </a:r>
            <a:endParaRPr lang="en-US" dirty="0"/>
          </a:p>
        </p:txBody>
      </p:sp>
      <p:sp>
        <p:nvSpPr>
          <p:cNvPr id="3" name="Text Placeholder 2"/>
          <p:cNvSpPr>
            <a:spLocks noGrp="1"/>
          </p:cNvSpPr>
          <p:nvPr>
            <p:ph type="body" idx="1"/>
          </p:nvPr>
        </p:nvSpPr>
        <p:spPr>
          <a:xfrm>
            <a:off x="722313" y="4129901"/>
            <a:ext cx="7772400" cy="276999"/>
          </a:xfrm>
        </p:spPr>
        <p:txBody>
          <a:bodyPr/>
          <a:lstStyle/>
          <a:p>
            <a:endParaRPr lang="en-US" dirty="0"/>
          </a:p>
        </p:txBody>
      </p:sp>
    </p:spTree>
    <p:extLst>
      <p:ext uri="{BB962C8B-B14F-4D97-AF65-F5344CB8AC3E}">
        <p14:creationId xmlns:p14="http://schemas.microsoft.com/office/powerpoint/2010/main" val="38239136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Using the Client Object Model and REST to Access SharePoint 2010 </a:t>
            </a:r>
          </a:p>
        </p:txBody>
      </p:sp>
      <p:sp>
        <p:nvSpPr>
          <p:cNvPr id="3" name="Subtitle 2"/>
          <p:cNvSpPr>
            <a:spLocks noGrp="1"/>
          </p:cNvSpPr>
          <p:nvPr>
            <p:ph type="subTitle" idx="1"/>
          </p:nvPr>
        </p:nvSpPr>
        <p:spPr>
          <a:xfrm>
            <a:off x="730249" y="4752406"/>
            <a:ext cx="7681914" cy="1329595"/>
          </a:xfrm>
        </p:spPr>
        <p:txBody>
          <a:bodyPr/>
          <a:lstStyle/>
          <a:p>
            <a:r>
              <a:rPr lang="en-US" dirty="0" smtClean="0"/>
              <a:t>Name</a:t>
            </a:r>
          </a:p>
          <a:p>
            <a:r>
              <a:rPr lang="en-US" dirty="0" smtClean="0"/>
              <a:t>Title</a:t>
            </a:r>
          </a:p>
          <a:p>
            <a:r>
              <a:rPr lang="en-US" dirty="0" smtClean="0"/>
              <a:t>Company</a:t>
            </a:r>
          </a:p>
        </p:txBody>
      </p:sp>
    </p:spTree>
    <p:extLst>
      <p:ext uri="{BB962C8B-B14F-4D97-AF65-F5344CB8AC3E}">
        <p14:creationId xmlns:p14="http://schemas.microsoft.com/office/powerpoint/2010/main" val="13371875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Silverlight in SharePoint 2010</a:t>
            </a:r>
            <a:endParaRPr lang="en-US" dirty="0"/>
          </a:p>
        </p:txBody>
      </p:sp>
      <p:sp>
        <p:nvSpPr>
          <p:cNvPr id="3" name="Text Placeholder 2"/>
          <p:cNvSpPr>
            <a:spLocks noGrp="1"/>
          </p:cNvSpPr>
          <p:nvPr>
            <p:ph idx="1"/>
          </p:nvPr>
        </p:nvSpPr>
        <p:spPr>
          <a:xfrm>
            <a:off x="381000" y="1447799"/>
            <a:ext cx="8382000" cy="4382738"/>
          </a:xfrm>
        </p:spPr>
        <p:txBody>
          <a:bodyPr/>
          <a:lstStyle/>
          <a:p>
            <a:r>
              <a:rPr lang="en-US" dirty="0"/>
              <a:t>Can use Silverlight in separate ASPX page or in Web Part</a:t>
            </a:r>
          </a:p>
          <a:p>
            <a:r>
              <a:rPr lang="en-US" dirty="0" smtClean="0"/>
              <a:t>The web part can contain custom properties that are sent to Silverlight via the </a:t>
            </a:r>
            <a:r>
              <a:rPr lang="en-US" dirty="0" err="1" smtClean="0"/>
              <a:t>InitParams</a:t>
            </a:r>
            <a:r>
              <a:rPr lang="en-US" dirty="0" smtClean="0"/>
              <a:t> property</a:t>
            </a:r>
          </a:p>
          <a:p>
            <a:r>
              <a:rPr lang="en-US" dirty="0" smtClean="0"/>
              <a:t>The XAP file can be deployed to LAYOUTS or content database and loaded at run time</a:t>
            </a:r>
          </a:p>
          <a:p>
            <a:r>
              <a:rPr lang="en-US" dirty="0" smtClean="0"/>
              <a:t>The Silverlight application can then make use of the Client OM</a:t>
            </a:r>
            <a:endParaRPr lang="en-US" dirty="0"/>
          </a:p>
        </p:txBody>
      </p:sp>
    </p:spTree>
    <p:extLst>
      <p:ext uri="{BB962C8B-B14F-4D97-AF65-F5344CB8AC3E}">
        <p14:creationId xmlns:p14="http://schemas.microsoft.com/office/powerpoint/2010/main" val="178885468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76200"/>
            <a:ext cx="8382000" cy="666385"/>
          </a:xfrm>
          <a:prstGeom prst="rect">
            <a:avLst/>
          </a:prstGeom>
        </p:spPr>
        <p:txBody>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4400" dirty="0"/>
          </a:p>
        </p:txBody>
      </p:sp>
      <p:sp>
        <p:nvSpPr>
          <p:cNvPr id="3" name="Content Placeholder 2"/>
          <p:cNvSpPr txBox="1">
            <a:spLocks/>
          </p:cNvSpPr>
          <p:nvPr/>
        </p:nvSpPr>
        <p:spPr>
          <a:xfrm>
            <a:off x="228600" y="1143000"/>
            <a:ext cx="7924800" cy="5410200"/>
          </a:xfrm>
          <a:prstGeom prst="rect">
            <a:avLst/>
          </a:prstGeom>
        </p:spPr>
        <p:txBody>
          <a:bodyPr>
            <a:normAutofit/>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p:txBody>
      </p:sp>
      <p:grpSp>
        <p:nvGrpSpPr>
          <p:cNvPr id="9" name="Group 8"/>
          <p:cNvGrpSpPr/>
          <p:nvPr/>
        </p:nvGrpSpPr>
        <p:grpSpPr>
          <a:xfrm>
            <a:off x="5671479" y="1771911"/>
            <a:ext cx="3071037" cy="3485888"/>
            <a:chOff x="5671479" y="1771911"/>
            <a:chExt cx="3071037" cy="3485888"/>
          </a:xfrm>
        </p:grpSpPr>
        <p:sp>
          <p:nvSpPr>
            <p:cNvPr id="4" name="Rounded Rectangle 3"/>
            <p:cNvSpPr/>
            <p:nvPr/>
          </p:nvSpPr>
          <p:spPr>
            <a:xfrm>
              <a:off x="5671479" y="1771911"/>
              <a:ext cx="3071037" cy="3485888"/>
            </a:xfrm>
            <a:prstGeom prst="roundRect">
              <a:avLst>
                <a:gd name="adj" fmla="val 5131"/>
              </a:avLst>
            </a:prstGeom>
          </p:spPr>
          <p:style>
            <a:lnRef idx="0">
              <a:schemeClr val="accent6"/>
            </a:lnRef>
            <a:fillRef idx="3">
              <a:schemeClr val="accent6"/>
            </a:fillRef>
            <a:effectRef idx="3">
              <a:schemeClr val="accent6"/>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smtClean="0">
                  <a:solidFill>
                    <a:schemeClr val="tx1"/>
                  </a:solidFill>
                  <a:effectLst>
                    <a:outerShdw blurRad="38100" dist="38100" dir="2700000" algn="tl">
                      <a:srgbClr val="000000">
                        <a:alpha val="43137"/>
                      </a:srgbClr>
                    </a:outerShdw>
                  </a:effectLst>
                </a:rPr>
                <a:t>Web Services</a:t>
              </a:r>
            </a:p>
            <a:p>
              <a:r>
                <a:rPr lang="en-US" sz="1600" dirty="0" smtClean="0">
                  <a:solidFill>
                    <a:schemeClr val="tx1"/>
                  </a:solidFill>
                  <a:effectLst>
                    <a:outerShdw blurRad="38100" dist="38100" dir="2700000" algn="tl">
                      <a:srgbClr val="000000">
                        <a:alpha val="43137"/>
                      </a:srgbClr>
                    </a:outerShdw>
                  </a:effectLst>
                </a:rPr>
                <a:t>Advanced Operations</a:t>
              </a:r>
            </a:p>
            <a:p>
              <a:r>
                <a:rPr lang="en-US" sz="1600" dirty="0" smtClean="0">
                  <a:solidFill>
                    <a:schemeClr val="tx1"/>
                  </a:solidFill>
                  <a:effectLst>
                    <a:outerShdw blurRad="38100" dist="38100" dir="2700000" algn="tl">
                      <a:srgbClr val="000000">
                        <a:alpha val="43137"/>
                      </a:srgbClr>
                    </a:outerShdw>
                  </a:effectLst>
                </a:rPr>
                <a:t>SharePoint Server Operations</a:t>
              </a:r>
              <a:endParaRPr lang="en-US" sz="1600"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5839879" y="2724841"/>
              <a:ext cx="2734236" cy="2438827"/>
            </a:xfrm>
            <a:prstGeom prst="roundRect">
              <a:avLst>
                <a:gd name="adj" fmla="val 5131"/>
              </a:avLst>
            </a:prstGeom>
          </p:spPr>
          <p:style>
            <a:lnRef idx="0">
              <a:schemeClr val="accent5"/>
            </a:lnRef>
            <a:fillRef idx="3">
              <a:schemeClr val="accent5"/>
            </a:fillRef>
            <a:effectRef idx="3">
              <a:schemeClr val="accent5"/>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smtClean="0">
                  <a:solidFill>
                    <a:schemeClr val="tx1"/>
                  </a:solidFill>
                  <a:effectLst>
                    <a:outerShdw blurRad="38100" dist="38100" dir="2700000" algn="tl">
                      <a:srgbClr val="000000">
                        <a:alpha val="43137"/>
                      </a:srgbClr>
                    </a:outerShdw>
                  </a:effectLst>
                </a:rPr>
                <a:t>Client OM</a:t>
              </a:r>
            </a:p>
            <a:p>
              <a:r>
                <a:rPr lang="en-US" sz="1600" dirty="0" smtClean="0">
                  <a:solidFill>
                    <a:schemeClr val="tx1"/>
                  </a:solidFill>
                  <a:effectLst>
                    <a:outerShdw blurRad="38100" dist="38100" dir="2700000" algn="tl">
                      <a:srgbClr val="000000">
                        <a:alpha val="43137"/>
                      </a:srgbClr>
                    </a:outerShdw>
                  </a:effectLst>
                </a:rPr>
                <a:t>Advanced List Operations</a:t>
              </a:r>
            </a:p>
            <a:p>
              <a:r>
                <a:rPr lang="en-US" sz="1600" dirty="0" smtClean="0">
                  <a:solidFill>
                    <a:schemeClr val="tx1"/>
                  </a:solidFill>
                  <a:effectLst>
                    <a:outerShdw blurRad="38100" dist="38100" dir="2700000" algn="tl">
                      <a:srgbClr val="000000">
                        <a:alpha val="43137"/>
                      </a:srgbClr>
                    </a:outerShdw>
                  </a:effectLst>
                </a:rPr>
                <a:t>Site Operations</a:t>
              </a:r>
            </a:p>
            <a:p>
              <a:r>
                <a:rPr lang="en-US" sz="1600" dirty="0" smtClean="0">
                  <a:solidFill>
                    <a:schemeClr val="tx1"/>
                  </a:solidFill>
                  <a:effectLst>
                    <a:outerShdw blurRad="38100" dist="38100" dir="2700000" algn="tl">
                      <a:srgbClr val="000000">
                        <a:alpha val="43137"/>
                      </a:srgbClr>
                    </a:outerShdw>
                  </a:effectLst>
                </a:rPr>
                <a:t>Security</a:t>
              </a:r>
              <a:endParaRPr lang="en-US" sz="1600" dirty="0">
                <a:solidFill>
                  <a:schemeClr val="tx1"/>
                </a:solidFill>
                <a:effectLst>
                  <a:outerShdw blurRad="38100" dist="38100" dir="2700000" algn="tl">
                    <a:srgbClr val="000000">
                      <a:alpha val="43137"/>
                    </a:srgbClr>
                  </a:outerShdw>
                </a:effectLst>
              </a:endParaRPr>
            </a:p>
          </p:txBody>
        </p:sp>
        <p:sp>
          <p:nvSpPr>
            <p:cNvPr id="6" name="Rounded Rectangle 5"/>
            <p:cNvSpPr/>
            <p:nvPr/>
          </p:nvSpPr>
          <p:spPr>
            <a:xfrm>
              <a:off x="6062433" y="3911030"/>
              <a:ext cx="2289128" cy="1077828"/>
            </a:xfrm>
            <a:prstGeom prst="roundRect">
              <a:avLst>
                <a:gd name="adj" fmla="val 9031"/>
              </a:avLst>
            </a:prstGeom>
          </p:spPr>
          <p:style>
            <a:lnRef idx="0">
              <a:schemeClr val="accent4"/>
            </a:lnRef>
            <a:fillRef idx="3">
              <a:schemeClr val="accent4"/>
            </a:fillRef>
            <a:effectRef idx="3">
              <a:schemeClr val="accent4"/>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smtClean="0">
                  <a:solidFill>
                    <a:schemeClr val="tx1">
                      <a:lumMod val="85000"/>
                    </a:schemeClr>
                  </a:solidFill>
                  <a:effectLst>
                    <a:outerShdw blurRad="38100" dist="38100" dir="2700000" algn="tl">
                      <a:srgbClr val="000000">
                        <a:alpha val="43137"/>
                      </a:srgbClr>
                    </a:outerShdw>
                  </a:effectLst>
                </a:rPr>
                <a:t>REST</a:t>
              </a:r>
            </a:p>
            <a:p>
              <a:r>
                <a:rPr lang="en-US" sz="1600" dirty="0" smtClean="0">
                  <a:solidFill>
                    <a:schemeClr val="tx1">
                      <a:lumMod val="85000"/>
                    </a:schemeClr>
                  </a:solidFill>
                  <a:effectLst>
                    <a:outerShdw blurRad="38100" dist="38100" dir="2700000" algn="tl">
                      <a:srgbClr val="000000">
                        <a:alpha val="43137"/>
                      </a:srgbClr>
                    </a:outerShdw>
                  </a:effectLst>
                </a:rPr>
                <a:t>Working with list data,</a:t>
              </a:r>
            </a:p>
            <a:p>
              <a:r>
                <a:rPr lang="en-US" sz="1600" dirty="0" smtClean="0">
                  <a:solidFill>
                    <a:schemeClr val="tx1">
                      <a:lumMod val="85000"/>
                    </a:schemeClr>
                  </a:solidFill>
                  <a:effectLst>
                    <a:outerShdw blurRad="38100" dist="38100" dir="2700000" algn="tl">
                      <a:srgbClr val="000000">
                        <a:alpha val="43137"/>
                      </a:srgbClr>
                    </a:outerShdw>
                  </a:effectLst>
                </a:rPr>
                <a:t>fixed schema</a:t>
              </a:r>
              <a:endParaRPr lang="en-US" sz="1600" dirty="0">
                <a:solidFill>
                  <a:schemeClr val="tx1">
                    <a:lumMod val="85000"/>
                  </a:schemeClr>
                </a:solidFill>
                <a:effectLst>
                  <a:outerShdw blurRad="38100" dist="38100" dir="2700000" algn="tl">
                    <a:srgbClr val="000000">
                      <a:alpha val="43137"/>
                    </a:srgbClr>
                  </a:outerShdw>
                </a:effectLst>
              </a:endParaRPr>
            </a:p>
          </p:txBody>
        </p:sp>
      </p:grpSp>
      <p:sp>
        <p:nvSpPr>
          <p:cNvPr id="10" name="Title 9"/>
          <p:cNvSpPr>
            <a:spLocks noGrp="1"/>
          </p:cNvSpPr>
          <p:nvPr>
            <p:ph type="title"/>
          </p:nvPr>
        </p:nvSpPr>
        <p:spPr>
          <a:xfrm>
            <a:off x="381000" y="228600"/>
            <a:ext cx="8382000" cy="664797"/>
          </a:xfrm>
        </p:spPr>
        <p:txBody>
          <a:bodyPr/>
          <a:lstStyle/>
          <a:p>
            <a:r>
              <a:rPr lang="en-US" dirty="0"/>
              <a:t>Integrating with </a:t>
            </a:r>
            <a:r>
              <a:rPr lang="en-US" dirty="0" smtClean="0"/>
              <a:t>SharePoint</a:t>
            </a:r>
            <a:endParaRPr lang="fi-FI" dirty="0"/>
          </a:p>
        </p:txBody>
      </p:sp>
      <p:sp>
        <p:nvSpPr>
          <p:cNvPr id="11" name="Content Placeholder 10"/>
          <p:cNvSpPr>
            <a:spLocks noGrp="1"/>
          </p:cNvSpPr>
          <p:nvPr>
            <p:ph idx="1"/>
          </p:nvPr>
        </p:nvSpPr>
        <p:spPr>
          <a:xfrm>
            <a:off x="381000" y="1447799"/>
            <a:ext cx="8382000" cy="4641271"/>
          </a:xfrm>
        </p:spPr>
        <p:txBody>
          <a:bodyPr/>
          <a:lstStyle/>
          <a:p>
            <a:r>
              <a:rPr lang="en-US" dirty="0"/>
              <a:t>Web Services</a:t>
            </a:r>
          </a:p>
          <a:p>
            <a:pPr lvl="1"/>
            <a:r>
              <a:rPr lang="en-US" sz="2000" dirty="0"/>
              <a:t>More coverage</a:t>
            </a:r>
            <a:endParaRPr lang="en-US" sz="1800" dirty="0"/>
          </a:p>
          <a:p>
            <a:endParaRPr lang="en-US" dirty="0"/>
          </a:p>
          <a:p>
            <a:r>
              <a:rPr lang="en-US" dirty="0"/>
              <a:t>Client Object Model</a:t>
            </a:r>
          </a:p>
          <a:p>
            <a:pPr lvl="1"/>
            <a:r>
              <a:rPr lang="en-US" sz="2000" dirty="0"/>
              <a:t>Site, navigation</a:t>
            </a:r>
          </a:p>
          <a:p>
            <a:pPr lvl="1"/>
            <a:r>
              <a:rPr lang="en-US" sz="2000" dirty="0"/>
              <a:t>security services</a:t>
            </a:r>
          </a:p>
          <a:p>
            <a:pPr lvl="1"/>
            <a:r>
              <a:rPr lang="en-US" sz="2000" dirty="0"/>
              <a:t>Very </a:t>
            </a:r>
            <a:r>
              <a:rPr lang="en-US" sz="2000" dirty="0" smtClean="0"/>
              <a:t>flexible and straight forward</a:t>
            </a:r>
            <a:endParaRPr lang="en-US" dirty="0"/>
          </a:p>
          <a:p>
            <a:endParaRPr lang="en-US" dirty="0"/>
          </a:p>
          <a:p>
            <a:r>
              <a:rPr lang="en-US" dirty="0"/>
              <a:t>REST</a:t>
            </a:r>
            <a:endParaRPr lang="en-US" sz="2400" dirty="0"/>
          </a:p>
          <a:p>
            <a:pPr lvl="1"/>
            <a:r>
              <a:rPr lang="en-US" sz="2000" dirty="0"/>
              <a:t>Easiest to use</a:t>
            </a:r>
          </a:p>
          <a:p>
            <a:pPr lvl="1"/>
            <a:r>
              <a:rPr lang="en-US" sz="2000" dirty="0"/>
              <a:t>For fixed list </a:t>
            </a:r>
            <a:r>
              <a:rPr lang="en-US" sz="2000" dirty="0" smtClean="0"/>
              <a:t>schema</a:t>
            </a:r>
            <a:endParaRPr lang="fi-FI" sz="2800" dirty="0"/>
          </a:p>
        </p:txBody>
      </p:sp>
    </p:spTree>
    <p:extLst>
      <p:ext uri="{BB962C8B-B14F-4D97-AF65-F5344CB8AC3E}">
        <p14:creationId xmlns:p14="http://schemas.microsoft.com/office/powerpoint/2010/main" val="8639553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Silverlight CLR Client OM</a:t>
            </a:r>
            <a:endParaRPr lang="en-US" dirty="0"/>
          </a:p>
        </p:txBody>
      </p:sp>
      <p:sp>
        <p:nvSpPr>
          <p:cNvPr id="3" name="Text Placeholder 2"/>
          <p:cNvSpPr>
            <a:spLocks noGrp="1"/>
          </p:cNvSpPr>
          <p:nvPr>
            <p:ph idx="1"/>
          </p:nvPr>
        </p:nvSpPr>
        <p:spPr>
          <a:xfrm>
            <a:off x="381000" y="1447799"/>
            <a:ext cx="8382000" cy="4493538"/>
          </a:xfrm>
        </p:spPr>
        <p:txBody>
          <a:bodyPr/>
          <a:lstStyle/>
          <a:p>
            <a:r>
              <a:rPr lang="en-US" dirty="0" smtClean="0"/>
              <a:t>C:\Program Files\Common Files\Microsoft Shared\Web Server Extensions \14\TEMPLATE\LAYOUTS\</a:t>
            </a:r>
            <a:r>
              <a:rPr lang="en-US" dirty="0" err="1" smtClean="0"/>
              <a:t>ClientBin</a:t>
            </a:r>
            <a:endParaRPr lang="en-US" dirty="0" smtClean="0"/>
          </a:p>
          <a:p>
            <a:pPr lvl="1"/>
            <a:r>
              <a:rPr lang="en-US" dirty="0" err="1" smtClean="0"/>
              <a:t>Microsoft.SharePoint.Client.Silverlight</a:t>
            </a:r>
            <a:endParaRPr lang="en-US" dirty="0" smtClean="0"/>
          </a:p>
          <a:p>
            <a:pPr lvl="2"/>
            <a:r>
              <a:rPr lang="en-US" dirty="0" smtClean="0"/>
              <a:t>262KB</a:t>
            </a:r>
          </a:p>
          <a:p>
            <a:pPr lvl="1"/>
            <a:r>
              <a:rPr lang="en-US" dirty="0" err="1" smtClean="0"/>
              <a:t>Microsoft.SharePoint.Client.Silverlight.Runtime</a:t>
            </a:r>
            <a:endParaRPr lang="en-US" dirty="0" smtClean="0"/>
          </a:p>
          <a:p>
            <a:pPr lvl="2"/>
            <a:r>
              <a:rPr lang="en-US" dirty="0" smtClean="0"/>
              <a:t>138KB</a:t>
            </a:r>
            <a:endParaRPr lang="en-US" dirty="0"/>
          </a:p>
          <a:p>
            <a:r>
              <a:rPr lang="en-US" dirty="0" smtClean="0"/>
              <a:t>Redistributable </a:t>
            </a:r>
            <a:r>
              <a:rPr lang="fi-FI" dirty="0" smtClean="0"/>
              <a:t>planned for the assemblies</a:t>
            </a:r>
          </a:p>
          <a:p>
            <a:pPr lvl="1"/>
            <a:r>
              <a:rPr lang="en-US" dirty="0" smtClean="0"/>
              <a:t>Also XAP file that can be dynamically included to Silverlight application</a:t>
            </a:r>
          </a:p>
        </p:txBody>
      </p:sp>
    </p:spTree>
    <p:extLst>
      <p:ext uri="{BB962C8B-B14F-4D97-AF65-F5344CB8AC3E}">
        <p14:creationId xmlns:p14="http://schemas.microsoft.com/office/powerpoint/2010/main" val="39079565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Silverlight Client OM</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73" y="2096019"/>
            <a:ext cx="8239516" cy="377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981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Building and Deploying Silverlight</a:t>
            </a:r>
            <a:endParaRPr lang="en-US" sz="4400" dirty="0"/>
          </a:p>
        </p:txBody>
      </p:sp>
      <p:sp>
        <p:nvSpPr>
          <p:cNvPr id="3" name="Text Placeholder 2"/>
          <p:cNvSpPr>
            <a:spLocks noGrp="1"/>
          </p:cNvSpPr>
          <p:nvPr>
            <p:ph idx="1"/>
          </p:nvPr>
        </p:nvSpPr>
        <p:spPr>
          <a:xfrm>
            <a:off x="381000" y="1447799"/>
            <a:ext cx="8382000" cy="1526572"/>
          </a:xfrm>
        </p:spPr>
        <p:txBody>
          <a:bodyPr/>
          <a:lstStyle/>
          <a:p>
            <a:r>
              <a:rPr lang="en-US" dirty="0" smtClean="0"/>
              <a:t>Built in support in Visual Studio 2010</a:t>
            </a:r>
          </a:p>
          <a:p>
            <a:r>
              <a:rPr lang="en-US" dirty="0" smtClean="0"/>
              <a:t>Sandboxed and Farm Solutions support</a:t>
            </a:r>
          </a:p>
          <a:p>
            <a:r>
              <a:rPr lang="en-US" dirty="0" smtClean="0"/>
              <a:t>F5 deploy and debug experience</a:t>
            </a:r>
            <a:endParaRPr lang="en-US" dirty="0"/>
          </a:p>
        </p:txBody>
      </p:sp>
      <p:sp>
        <p:nvSpPr>
          <p:cNvPr id="4" name="Rounded Rectangle 3"/>
          <p:cNvSpPr/>
          <p:nvPr/>
        </p:nvSpPr>
        <p:spPr bwMode="auto">
          <a:xfrm>
            <a:off x="2662518" y="3602427"/>
            <a:ext cx="2904564" cy="231289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5" name="TextBox 4"/>
          <p:cNvSpPr txBox="1"/>
          <p:nvPr/>
        </p:nvSpPr>
        <p:spPr>
          <a:xfrm>
            <a:off x="2918012" y="3900931"/>
            <a:ext cx="242047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SharePoint WSP</a:t>
            </a:r>
          </a:p>
        </p:txBody>
      </p:sp>
      <p:sp>
        <p:nvSpPr>
          <p:cNvPr id="6" name="Rounded Rectangle 5"/>
          <p:cNvSpPr/>
          <p:nvPr/>
        </p:nvSpPr>
        <p:spPr bwMode="auto">
          <a:xfrm>
            <a:off x="3072653" y="4489933"/>
            <a:ext cx="2084294" cy="10892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TextBox 6"/>
          <p:cNvSpPr txBox="1"/>
          <p:nvPr/>
        </p:nvSpPr>
        <p:spPr>
          <a:xfrm>
            <a:off x="3173506" y="4596148"/>
            <a:ext cx="1586753" cy="276999"/>
          </a:xfrm>
          <a:prstGeom prst="rect">
            <a:avLst/>
          </a:prstGeom>
          <a:noFill/>
        </p:spPr>
        <p:txBody>
          <a:bodyPr wrap="square" lIns="0" tIns="0" rIns="0" bIns="0" rtlCol="0">
            <a:spAutoFit/>
          </a:bodyPr>
          <a:lstStyle/>
          <a:p>
            <a:r>
              <a:rPr lang="en-US" dirty="0" smtClean="0">
                <a:effectLst>
                  <a:outerShdw blurRad="38100" dist="38100" dir="2700000" algn="tl">
                    <a:srgbClr val="000000">
                      <a:alpha val="43137"/>
                    </a:srgbClr>
                  </a:outerShdw>
                </a:effectLst>
              </a:rPr>
              <a:t>Silverlight XAP</a:t>
            </a:r>
          </a:p>
        </p:txBody>
      </p:sp>
      <p:sp>
        <p:nvSpPr>
          <p:cNvPr id="8" name="Right Arrow 7"/>
          <p:cNvSpPr/>
          <p:nvPr/>
        </p:nvSpPr>
        <p:spPr bwMode="auto">
          <a:xfrm>
            <a:off x="5728446" y="4489933"/>
            <a:ext cx="2097741" cy="438391"/>
          </a:xfrm>
          <a:prstGeom prst="rightArrow">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1" name="TextBox 10"/>
          <p:cNvSpPr txBox="1"/>
          <p:nvPr/>
        </p:nvSpPr>
        <p:spPr>
          <a:xfrm>
            <a:off x="5728446" y="4944439"/>
            <a:ext cx="2904566"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Deploy as SharePoint </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Farm or Sandboxed Solution</a:t>
            </a:r>
          </a:p>
        </p:txBody>
      </p:sp>
      <p:sp>
        <p:nvSpPr>
          <p:cNvPr id="12" name="TextBox 11"/>
          <p:cNvSpPr txBox="1"/>
          <p:nvPr/>
        </p:nvSpPr>
        <p:spPr>
          <a:xfrm>
            <a:off x="672353" y="4177930"/>
            <a:ext cx="1492624" cy="830997"/>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Visual Studio builds WSP package on F5</a:t>
            </a:r>
          </a:p>
        </p:txBody>
      </p:sp>
    </p:spTree>
    <p:extLst>
      <p:ext uri="{BB962C8B-B14F-4D97-AF65-F5344CB8AC3E}">
        <p14:creationId xmlns:p14="http://schemas.microsoft.com/office/powerpoint/2010/main" val="28421701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 Silverlight Web Part with client OM</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27770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a:t>The JavaScript Client Object Model</a:t>
            </a:r>
          </a:p>
        </p:txBody>
      </p:sp>
      <p:sp>
        <p:nvSpPr>
          <p:cNvPr id="3" name="Text Placeholder 2"/>
          <p:cNvSpPr>
            <a:spLocks noGrp="1"/>
          </p:cNvSpPr>
          <p:nvPr>
            <p:ph type="body" idx="1"/>
          </p:nvPr>
        </p:nvSpPr>
        <p:spPr>
          <a:xfrm>
            <a:off x="722313" y="4129901"/>
            <a:ext cx="7772400" cy="276999"/>
          </a:xfrm>
        </p:spPr>
        <p:txBody>
          <a:bodyPr/>
          <a:lstStyle/>
          <a:p>
            <a:endParaRPr lang="en-US" dirty="0"/>
          </a:p>
        </p:txBody>
      </p:sp>
    </p:spTree>
    <p:extLst>
      <p:ext uri="{BB962C8B-B14F-4D97-AF65-F5344CB8AC3E}">
        <p14:creationId xmlns:p14="http://schemas.microsoft.com/office/powerpoint/2010/main" val="42869199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Client OM</a:t>
            </a:r>
          </a:p>
        </p:txBody>
      </p:sp>
      <p:sp>
        <p:nvSpPr>
          <p:cNvPr id="3" name="Text Placeholder 2"/>
          <p:cNvSpPr>
            <a:spLocks noGrp="1"/>
          </p:cNvSpPr>
          <p:nvPr>
            <p:ph idx="1"/>
          </p:nvPr>
        </p:nvSpPr>
        <p:spPr>
          <a:xfrm>
            <a:off x="381000" y="1447799"/>
            <a:ext cx="8382000" cy="4764381"/>
          </a:xfrm>
        </p:spPr>
        <p:txBody>
          <a:bodyPr/>
          <a:lstStyle/>
          <a:p>
            <a:r>
              <a:rPr lang="en-US" dirty="0"/>
              <a:t>JavaScript </a:t>
            </a:r>
            <a:r>
              <a:rPr lang="en-US" dirty="0" smtClean="0"/>
              <a:t>Client </a:t>
            </a:r>
            <a:r>
              <a:rPr lang="en-US" dirty="0"/>
              <a:t>OM is easily added to a SharePoint ASPX page - reference:</a:t>
            </a:r>
          </a:p>
          <a:p>
            <a:pPr lvl="1"/>
            <a:r>
              <a:rPr lang="en-US" dirty="0"/>
              <a:t>_layouts/sp.js</a:t>
            </a:r>
          </a:p>
          <a:p>
            <a:pPr lvl="1"/>
            <a:r>
              <a:rPr lang="en-US" dirty="0"/>
              <a:t>Add this using &lt;</a:t>
            </a:r>
            <a:r>
              <a:rPr lang="en-US" dirty="0" err="1"/>
              <a:t>SharePoint:ScriptLink</a:t>
            </a:r>
            <a:r>
              <a:rPr lang="en-US" dirty="0"/>
              <a:t>&gt;</a:t>
            </a:r>
          </a:p>
          <a:p>
            <a:r>
              <a:rPr lang="en-US" dirty="0"/>
              <a:t>All libraries crunched for performance</a:t>
            </a:r>
          </a:p>
          <a:p>
            <a:pPr lvl="1"/>
            <a:r>
              <a:rPr lang="en-US" dirty="0"/>
              <a:t>Use un-crunched *.debug.js </a:t>
            </a:r>
            <a:r>
              <a:rPr lang="en-US" dirty="0" smtClean="0"/>
              <a:t>files with debug mode</a:t>
            </a:r>
            <a:endParaRPr lang="en-US" dirty="0"/>
          </a:p>
          <a:p>
            <a:r>
              <a:rPr lang="en-US" dirty="0" smtClean="0"/>
              <a:t>Method </a:t>
            </a:r>
            <a:r>
              <a:rPr lang="en-US" dirty="0"/>
              <a:t>signatures can be </a:t>
            </a:r>
            <a:r>
              <a:rPr lang="en-US" dirty="0" smtClean="0"/>
              <a:t>different compared to .NET and Silverlight</a:t>
            </a:r>
            <a:endParaRPr lang="en-US" dirty="0"/>
          </a:p>
          <a:p>
            <a:r>
              <a:rPr lang="en-US" dirty="0"/>
              <a:t>Different data value types</a:t>
            </a:r>
          </a:p>
        </p:txBody>
      </p:sp>
    </p:spTree>
    <p:extLst>
      <p:ext uri="{BB962C8B-B14F-4D97-AF65-F5344CB8AC3E}">
        <p14:creationId xmlns:p14="http://schemas.microsoft.com/office/powerpoint/2010/main" val="42645549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Client </a:t>
            </a:r>
            <a:r>
              <a:rPr lang="en-US" dirty="0" smtClean="0"/>
              <a:t>OM</a:t>
            </a:r>
            <a:endParaRPr lang="en-US" dirty="0"/>
          </a:p>
        </p:txBody>
      </p:sp>
      <p:sp>
        <p:nvSpPr>
          <p:cNvPr id="3" name="Text Placeholder 2"/>
          <p:cNvSpPr>
            <a:spLocks noGrp="1"/>
          </p:cNvSpPr>
          <p:nvPr>
            <p:ph idx="1"/>
          </p:nvPr>
        </p:nvSpPr>
        <p:spPr/>
        <p:txBody>
          <a:bodyPr/>
          <a:lstStyle/>
          <a:p>
            <a:r>
              <a:rPr lang="en-US" sz="2800" smtClean="0"/>
              <a:t>C:\Program Files\Common Files\Microsoft Shared\Web Server Extensions\14\TEMPLATE\LAYOUTS </a:t>
            </a:r>
          </a:p>
          <a:p>
            <a:r>
              <a:rPr lang="en-US" sz="2800" smtClean="0"/>
              <a:t>SP.js (SP.debug.js)</a:t>
            </a:r>
          </a:p>
          <a:p>
            <a:pPr lvl="1"/>
            <a:r>
              <a:rPr lang="en-US" sz="2400" smtClean="0"/>
              <a:t>380KB (559KB)</a:t>
            </a:r>
          </a:p>
          <a:p>
            <a:r>
              <a:rPr lang="en-US" sz="2800" smtClean="0"/>
              <a:t>SP.Core.js (SP.Core.debug.js)</a:t>
            </a:r>
          </a:p>
          <a:p>
            <a:pPr lvl="1"/>
            <a:r>
              <a:rPr lang="en-US" sz="2400" smtClean="0"/>
              <a:t>13KB (20KB)</a:t>
            </a:r>
          </a:p>
          <a:p>
            <a:r>
              <a:rPr lang="en-US" sz="2800" smtClean="0"/>
              <a:t>SP.Runtime.js (SP.Runtime.debug.js)</a:t>
            </a:r>
          </a:p>
          <a:p>
            <a:pPr lvl="1"/>
            <a:r>
              <a:rPr lang="en-US" sz="2400" smtClean="0"/>
              <a:t>68KB (108KB)</a:t>
            </a:r>
          </a:p>
          <a:p>
            <a:endParaRPr lang="en-US" sz="2800" dirty="0" smtClean="0"/>
          </a:p>
        </p:txBody>
      </p:sp>
    </p:spTree>
    <p:extLst>
      <p:ext uri="{BB962C8B-B14F-4D97-AF65-F5344CB8AC3E}">
        <p14:creationId xmlns:p14="http://schemas.microsoft.com/office/powerpoint/2010/main" val="91741590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fi-FI" dirty="0" smtClean="0"/>
              <a:t>Client OM</a:t>
            </a:r>
            <a:endParaRPr lang="fi-FI"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027" l="255" r="99618">
                        <a14:foregroundMark x1="19108" y1="26848" x2="48535" y2="55642"/>
                        <a14:foregroundMark x1="72866" y1="70817" x2="13248" y2="20039"/>
                        <a14:foregroundMark x1="40382" y1="57977" x2="23185" y2="85798"/>
                        <a14:foregroundMark x1="7134" y1="44747" x2="22675" y2="77432"/>
                        <a14:foregroundMark x1="7134" y1="97665" x2="34395" y2="85798"/>
                        <a14:foregroundMark x1="71465" y1="91829" x2="77325" y2="90272"/>
                        <a14:foregroundMark x1="46752" y1="29961" x2="96306" y2="1362"/>
                        <a14:foregroundMark x1="91210" y1="9728" x2="98854" y2="1167"/>
                        <a14:foregroundMark x1="16433" y1="6420" x2="57707" y2="11868"/>
                        <a14:foregroundMark x1="25605" y1="20233" x2="54395" y2="41051"/>
                        <a14:foregroundMark x1="55032" y1="82685" x2="15924" y2="35409"/>
                        <a14:foregroundMark x1="2930" y1="8755" x2="38854" y2="14981"/>
                        <a14:foregroundMark x1="4968" y1="19844" x2="32102" y2="19261"/>
                        <a14:foregroundMark x1="7643" y1="27626" x2="29554" y2="36187"/>
                        <a14:foregroundMark x1="5860" y1="31712" x2="31083" y2="55058"/>
                        <a14:foregroundMark x1="3185" y1="14981" x2="5350" y2="96304"/>
                        <a14:foregroundMark x1="2420" y1="4864" x2="48917" y2="6420"/>
                        <a14:foregroundMark x1="51847" y1="2140" x2="80892" y2="1556"/>
                        <a14:foregroundMark x1="30955" y1="90272" x2="74013" y2="91051"/>
                        <a14:foregroundMark x1="97452" y1="14202" x2="99745" y2="0"/>
                        <a14:foregroundMark x1="7898" y1="14786" x2="32484" y2="14591"/>
                        <a14:foregroundMark x1="13503" y1="46109" x2="31083" y2="77432"/>
                        <a14:foregroundMark x1="6497" y1="57198" x2="16815" y2="92412"/>
                        <a14:foregroundMark x1="2038" y1="60117" x2="3949" y2="99027"/>
                        <a14:foregroundMark x1="7006" y1="71595" x2="11338" y2="94747"/>
                        <a14:foregroundMark x1="13503" y1="96109" x2="76561" y2="96304"/>
                        <a14:foregroundMark x1="56943" y1="85992" x2="28153" y2="81907"/>
                        <a14:foregroundMark x1="36306" y1="78016" x2="62166" y2="74708"/>
                        <a14:foregroundMark x1="43567" y1="57977" x2="57197" y2="70233"/>
                        <a14:foregroundMark x1="35032" y1="19844" x2="58854" y2="20233"/>
                        <a14:foregroundMark x1="2420" y1="1362" x2="88025" y2="2529"/>
                        <a14:foregroundMark x1="16815" y1="7782" x2="24968" y2="10895"/>
                        <a14:foregroundMark x1="17580" y1="47082" x2="30064" y2="66537"/>
                        <a14:foregroundMark x1="49554" y1="4864" x2="85732" y2="6615"/>
                        <a14:foregroundMark x1="54395" y1="88132" x2="77834" y2="87743"/>
                      </a14:backgroundRemoval>
                    </a14:imgEffect>
                  </a14:imgLayer>
                </a14:imgProps>
              </a:ext>
              <a:ext uri="{28A0092B-C50C-407E-A947-70E740481C1C}">
                <a14:useLocalDpi xmlns:a14="http://schemas.microsoft.com/office/drawing/2010/main" val="0"/>
              </a:ext>
            </a:extLst>
          </a:blip>
          <a:srcRect/>
          <a:stretch>
            <a:fillRect/>
          </a:stretch>
        </p:blipFill>
        <p:spPr bwMode="auto">
          <a:xfrm>
            <a:off x="869133" y="1943575"/>
            <a:ext cx="7116023" cy="466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1332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799"/>
            <a:ext cx="8372582" cy="2995412"/>
          </a:xfrm>
        </p:spPr>
        <p:txBody>
          <a:bodyPr>
            <a:noAutofit/>
          </a:bodyPr>
          <a:lstStyle/>
          <a:p>
            <a:r>
              <a:rPr lang="en-US" dirty="0"/>
              <a:t>Introduction to Client Object Model</a:t>
            </a:r>
          </a:p>
          <a:p>
            <a:r>
              <a:rPr lang="en-US" dirty="0"/>
              <a:t>.NET Client Object Model</a:t>
            </a:r>
          </a:p>
          <a:p>
            <a:r>
              <a:rPr lang="en-US" dirty="0" smtClean="0"/>
              <a:t>Silverlight and Client </a:t>
            </a:r>
            <a:r>
              <a:rPr lang="en-US" dirty="0"/>
              <a:t>Object Model</a:t>
            </a:r>
          </a:p>
          <a:p>
            <a:r>
              <a:rPr lang="en-US" dirty="0" smtClean="0"/>
              <a:t>JavaScript and Client </a:t>
            </a:r>
            <a:r>
              <a:rPr lang="en-US" dirty="0"/>
              <a:t>Object Model</a:t>
            </a:r>
          </a:p>
          <a:p>
            <a:r>
              <a:rPr lang="en-US" dirty="0" smtClean="0"/>
              <a:t>REST &amp; WCF </a:t>
            </a:r>
            <a:r>
              <a:rPr lang="en-US" dirty="0"/>
              <a:t>Data Services</a:t>
            </a:r>
          </a:p>
        </p:txBody>
      </p:sp>
    </p:spTree>
    <p:extLst>
      <p:ext uri="{BB962C8B-B14F-4D97-AF65-F5344CB8AC3E}">
        <p14:creationId xmlns:p14="http://schemas.microsoft.com/office/powerpoint/2010/main" val="6652213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JavaScript Client OM</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41641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553998"/>
          </a:xfrm>
        </p:spPr>
        <p:txBody>
          <a:bodyPr/>
          <a:lstStyle/>
          <a:p>
            <a:r>
              <a:rPr lang="fi-FI" dirty="0" smtClean="0"/>
              <a:t>REST &amp; </a:t>
            </a:r>
            <a:r>
              <a:rPr lang="en-US" dirty="0"/>
              <a:t>WCF Data </a:t>
            </a:r>
            <a:r>
              <a:rPr lang="en-US" dirty="0" smtClean="0"/>
              <a:t>Services</a:t>
            </a:r>
            <a:endParaRPr lang="fi-FI" dirty="0"/>
          </a:p>
        </p:txBody>
      </p:sp>
      <p:sp>
        <p:nvSpPr>
          <p:cNvPr id="6" name="Text Placeholder 5"/>
          <p:cNvSpPr>
            <a:spLocks noGrp="1"/>
          </p:cNvSpPr>
          <p:nvPr>
            <p:ph type="body" idx="1"/>
          </p:nvPr>
        </p:nvSpPr>
        <p:spPr>
          <a:xfrm>
            <a:off x="722313" y="4129901"/>
            <a:ext cx="7772400" cy="276999"/>
          </a:xfrm>
        </p:spPr>
        <p:txBody>
          <a:bodyPr/>
          <a:lstStyle/>
          <a:p>
            <a:r>
              <a:rPr lang="fi-FI" dirty="0" smtClean="0"/>
              <a:t>REST access to SharePoint data</a:t>
            </a:r>
            <a:endParaRPr lang="fi-FI" dirty="0"/>
          </a:p>
        </p:txBody>
      </p:sp>
    </p:spTree>
    <p:extLst>
      <p:ext uri="{BB962C8B-B14F-4D97-AF65-F5344CB8AC3E}">
        <p14:creationId xmlns:p14="http://schemas.microsoft.com/office/powerpoint/2010/main" val="13473785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a:t>
            </a:r>
            <a:r>
              <a:rPr lang="en-US" dirty="0" err="1" smtClean="0"/>
              <a:t>RESTful</a:t>
            </a:r>
            <a:r>
              <a:rPr lang="en-US" dirty="0" smtClean="0"/>
              <a:t> Interface for SP?</a:t>
            </a:r>
            <a:endParaRPr lang="en-US" dirty="0"/>
          </a:p>
        </p:txBody>
      </p:sp>
      <p:sp>
        <p:nvSpPr>
          <p:cNvPr id="3" name="Content Placeholder 2"/>
          <p:cNvSpPr>
            <a:spLocks noGrp="1"/>
          </p:cNvSpPr>
          <p:nvPr>
            <p:ph idx="1"/>
          </p:nvPr>
        </p:nvSpPr>
        <p:spPr>
          <a:xfrm>
            <a:off x="381000" y="1447799"/>
            <a:ext cx="8382000" cy="4653582"/>
          </a:xfrm>
        </p:spPr>
        <p:txBody>
          <a:bodyPr/>
          <a:lstStyle/>
          <a:p>
            <a:r>
              <a:rPr lang="en-US" sz="2800" dirty="0" smtClean="0"/>
              <a:t>Why REST</a:t>
            </a:r>
          </a:p>
          <a:p>
            <a:pPr lvl="1"/>
            <a:r>
              <a:rPr lang="en-US" sz="2400" dirty="0" smtClean="0"/>
              <a:t>It is a natural fit for SharePoint data</a:t>
            </a:r>
          </a:p>
          <a:p>
            <a:pPr lvl="1"/>
            <a:r>
              <a:rPr lang="en-US" sz="2400" dirty="0" smtClean="0"/>
              <a:t>Item == resource</a:t>
            </a:r>
          </a:p>
          <a:p>
            <a:pPr lvl="1"/>
            <a:r>
              <a:rPr lang="en-US" sz="2400" dirty="0" smtClean="0"/>
              <a:t>Uniform interface and addressing scheme</a:t>
            </a:r>
          </a:p>
          <a:p>
            <a:pPr lvl="1"/>
            <a:r>
              <a:rPr lang="en-US" sz="2400" dirty="0" smtClean="0"/>
              <a:t>Low </a:t>
            </a:r>
            <a:r>
              <a:rPr lang="en-US" sz="2400" dirty="0"/>
              <a:t>barrier of </a:t>
            </a:r>
            <a:r>
              <a:rPr lang="en-US" sz="2400" dirty="0" smtClean="0"/>
              <a:t>entry, interoperability</a:t>
            </a:r>
            <a:endParaRPr lang="en-US" sz="2400" dirty="0"/>
          </a:p>
          <a:p>
            <a:endParaRPr lang="en-US" sz="2800" dirty="0"/>
          </a:p>
          <a:p>
            <a:r>
              <a:rPr lang="en-US" sz="2800" dirty="0" smtClean="0"/>
              <a:t>Why WCF Data Services</a:t>
            </a:r>
          </a:p>
          <a:p>
            <a:pPr lvl="1"/>
            <a:r>
              <a:rPr lang="en-US" sz="2400" dirty="0" err="1" smtClean="0"/>
              <a:t>RESTful</a:t>
            </a:r>
            <a:r>
              <a:rPr lang="en-US" sz="2400" dirty="0" smtClean="0"/>
              <a:t> conventions &amp; frameworks for data</a:t>
            </a:r>
          </a:p>
          <a:p>
            <a:pPr lvl="1"/>
            <a:r>
              <a:rPr lang="en-US" sz="2400" dirty="0" smtClean="0"/>
              <a:t>Builds on top of standard </a:t>
            </a:r>
            <a:r>
              <a:rPr lang="en-US" sz="2400" dirty="0" err="1" smtClean="0"/>
              <a:t>AtomPub</a:t>
            </a:r>
            <a:endParaRPr lang="en-US" sz="2400" dirty="0" smtClean="0"/>
          </a:p>
          <a:p>
            <a:pPr lvl="1"/>
            <a:r>
              <a:rPr lang="en-US" sz="2400" dirty="0" smtClean="0"/>
              <a:t>Exactly the sort of convention we needed</a:t>
            </a:r>
          </a:p>
          <a:p>
            <a:pPr lvl="1"/>
            <a:r>
              <a:rPr lang="en-US" sz="2400" dirty="0" smtClean="0"/>
              <a:t>Consistent tools and client libraries</a:t>
            </a:r>
            <a:endParaRPr lang="en-US" sz="2400" dirty="0"/>
          </a:p>
        </p:txBody>
      </p:sp>
    </p:spTree>
    <p:extLst>
      <p:ext uri="{BB962C8B-B14F-4D97-AF65-F5344CB8AC3E}">
        <p14:creationId xmlns:p14="http://schemas.microsoft.com/office/powerpoint/2010/main" val="175741149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err="1" smtClean="0"/>
              <a:t>RESTful</a:t>
            </a:r>
            <a:r>
              <a:rPr lang="en-US" dirty="0" smtClean="0"/>
              <a:t> Interface for Data</a:t>
            </a:r>
            <a:endParaRPr lang="en-US" dirty="0"/>
          </a:p>
        </p:txBody>
      </p:sp>
      <p:sp>
        <p:nvSpPr>
          <p:cNvPr id="3" name="Content Placeholder 2"/>
          <p:cNvSpPr>
            <a:spLocks noGrp="1"/>
          </p:cNvSpPr>
          <p:nvPr>
            <p:ph idx="1"/>
          </p:nvPr>
        </p:nvSpPr>
        <p:spPr>
          <a:xfrm>
            <a:off x="381000" y="1447799"/>
            <a:ext cx="8382000" cy="4758226"/>
          </a:xfrm>
        </p:spPr>
        <p:txBody>
          <a:bodyPr/>
          <a:lstStyle/>
          <a:p>
            <a:pPr lvl="0"/>
            <a:r>
              <a:rPr lang="en-US" dirty="0"/>
              <a:t>Just HTTP</a:t>
            </a:r>
          </a:p>
          <a:p>
            <a:pPr lvl="1"/>
            <a:r>
              <a:rPr lang="en-US" dirty="0"/>
              <a:t>Items as resources, HTTP methods (GET, PUT, …) to act</a:t>
            </a:r>
          </a:p>
          <a:p>
            <a:pPr lvl="1"/>
            <a:r>
              <a:rPr lang="en-US" dirty="0"/>
              <a:t>Leverage proxies, authentication, </a:t>
            </a:r>
            <a:r>
              <a:rPr lang="en-US" dirty="0" err="1"/>
              <a:t>ETags</a:t>
            </a:r>
            <a:r>
              <a:rPr lang="en-US" dirty="0"/>
              <a:t>, …</a:t>
            </a:r>
          </a:p>
          <a:p>
            <a:pPr lvl="0"/>
            <a:r>
              <a:rPr lang="en-US" dirty="0"/>
              <a:t>Uniform URL convention</a:t>
            </a:r>
          </a:p>
          <a:p>
            <a:pPr lvl="1"/>
            <a:r>
              <a:rPr lang="en-US" dirty="0"/>
              <a:t>Every piece of information is addressable</a:t>
            </a:r>
          </a:p>
          <a:p>
            <a:pPr lvl="1"/>
            <a:r>
              <a:rPr lang="en-US" dirty="0"/>
              <a:t>Predictable and flexible URL syntax</a:t>
            </a:r>
          </a:p>
          <a:p>
            <a:pPr lvl="0"/>
            <a:r>
              <a:rPr lang="en-US" dirty="0"/>
              <a:t>Multiple representations</a:t>
            </a:r>
          </a:p>
          <a:p>
            <a:pPr lvl="1"/>
            <a:r>
              <a:rPr lang="en-US" dirty="0"/>
              <a:t>Use regular HTTP content-type negotiation</a:t>
            </a:r>
          </a:p>
          <a:p>
            <a:pPr lvl="1"/>
            <a:r>
              <a:rPr lang="en-US" dirty="0"/>
              <a:t>JSON and Atom (full </a:t>
            </a:r>
            <a:r>
              <a:rPr lang="en-US" dirty="0" err="1"/>
              <a:t>AtomPub</a:t>
            </a:r>
            <a:r>
              <a:rPr lang="en-US" dirty="0"/>
              <a:t> support</a:t>
            </a:r>
            <a:r>
              <a:rPr lang="en-US" dirty="0" smtClean="0"/>
              <a:t>)</a:t>
            </a:r>
            <a:endParaRPr lang="en-US" dirty="0"/>
          </a:p>
        </p:txBody>
      </p:sp>
    </p:spTree>
    <p:extLst>
      <p:ext uri="{BB962C8B-B14F-4D97-AF65-F5344CB8AC3E}">
        <p14:creationId xmlns:p14="http://schemas.microsoft.com/office/powerpoint/2010/main" val="32996304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914399" y="4800600"/>
            <a:ext cx="4234249" cy="1600200"/>
          </a:xfrm>
          <a:prstGeom prst="roundRect">
            <a:avLst>
              <a:gd name="adj" fmla="val 632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 Application</a:t>
            </a:r>
          </a:p>
        </p:txBody>
      </p:sp>
      <p:sp>
        <p:nvSpPr>
          <p:cNvPr id="3" name="Can 2"/>
          <p:cNvSpPr/>
          <p:nvPr/>
        </p:nvSpPr>
        <p:spPr bwMode="auto">
          <a:xfrm>
            <a:off x="5148649" y="905014"/>
            <a:ext cx="1374176" cy="1417144"/>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Content database</a:t>
            </a:r>
            <a:endParaRPr lang="fi-FI" sz="20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cxnSp>
        <p:nvCxnSpPr>
          <p:cNvPr id="8" name="Straight Arrow Connector 7"/>
          <p:cNvCxnSpPr/>
          <p:nvPr/>
        </p:nvCxnSpPr>
        <p:spPr>
          <a:xfrm rot="5400000" flipH="1" flipV="1">
            <a:off x="2935289" y="2298122"/>
            <a:ext cx="379412"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flipV="1">
            <a:off x="3124201" y="2982097"/>
            <a:ext cx="1588" cy="386534"/>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5400000">
            <a:off x="1776282" y="4305301"/>
            <a:ext cx="1143000" cy="1588"/>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Accessing data using REST</a:t>
            </a:r>
            <a:endParaRPr lang="en-US" dirty="0"/>
          </a:p>
        </p:txBody>
      </p:sp>
      <p:sp>
        <p:nvSpPr>
          <p:cNvPr id="4" name="Rounded Rectangle 3"/>
          <p:cNvSpPr/>
          <p:nvPr/>
        </p:nvSpPr>
        <p:spPr bwMode="auto">
          <a:xfrm>
            <a:off x="914400" y="1268628"/>
            <a:ext cx="4343400" cy="838200"/>
          </a:xfrm>
          <a:prstGeom prst="roundRect">
            <a:avLst>
              <a:gd name="adj" fmla="val 114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Data</a:t>
            </a:r>
          </a:p>
        </p:txBody>
      </p:sp>
      <p:sp>
        <p:nvSpPr>
          <p:cNvPr id="5" name="Rounded Rectangle 4"/>
          <p:cNvSpPr/>
          <p:nvPr/>
        </p:nvSpPr>
        <p:spPr bwMode="auto">
          <a:xfrm>
            <a:off x="914400" y="2505247"/>
            <a:ext cx="43434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API</a:t>
            </a:r>
          </a:p>
        </p:txBody>
      </p:sp>
      <p:sp>
        <p:nvSpPr>
          <p:cNvPr id="14" name="Rounded Rectangle 13"/>
          <p:cNvSpPr/>
          <p:nvPr/>
        </p:nvSpPr>
        <p:spPr bwMode="auto">
          <a:xfrm>
            <a:off x="914400" y="3352800"/>
            <a:ext cx="4343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ListData.svc</a:t>
            </a:r>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0" name="TextBox 29"/>
          <p:cNvSpPr txBox="1"/>
          <p:nvPr/>
        </p:nvSpPr>
        <p:spPr>
          <a:xfrm>
            <a:off x="1634110" y="4029096"/>
            <a:ext cx="556243" cy="553998"/>
          </a:xfrm>
          <a:prstGeom prst="rect">
            <a:avLst/>
          </a:prstGeom>
          <a:noFill/>
        </p:spPr>
        <p:txBody>
          <a:bodyPr wrap="none" lIns="0" tIns="0" rIns="0" bIns="0" rtlCol="0">
            <a:spAutoFit/>
          </a:bodyPr>
          <a:lstStyle/>
          <a:p>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Atom</a:t>
            </a:r>
          </a:p>
          <a:p>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JSON</a:t>
            </a:r>
          </a:p>
        </p:txBody>
      </p:sp>
      <p:sp>
        <p:nvSpPr>
          <p:cNvPr id="32" name="TextBox 31"/>
          <p:cNvSpPr txBox="1"/>
          <p:nvPr/>
        </p:nvSpPr>
        <p:spPr>
          <a:xfrm>
            <a:off x="4014181" y="4196146"/>
            <a:ext cx="1352358" cy="276999"/>
          </a:xfrm>
          <a:prstGeom prst="rect">
            <a:avLst/>
          </a:prstGeom>
          <a:noFill/>
        </p:spPr>
        <p:txBody>
          <a:bodyPr wrap="none" lIns="0" tIns="0" rIns="0" bIns="0" rtlCol="0">
            <a:spAutoFit/>
          </a:bodyPr>
          <a:lstStyle/>
          <a:p>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Post, Put, Get</a:t>
            </a:r>
          </a:p>
        </p:txBody>
      </p:sp>
      <p:sp>
        <p:nvSpPr>
          <p:cNvPr id="33" name="Right Brace 32"/>
          <p:cNvSpPr/>
          <p:nvPr/>
        </p:nvSpPr>
        <p:spPr>
          <a:xfrm>
            <a:off x="5410200" y="4741819"/>
            <a:ext cx="304800" cy="1676400"/>
          </a:xfrm>
          <a:prstGeom prst="rightBrace">
            <a:avLst>
              <a:gd name="adj1" fmla="val 48571"/>
              <a:gd name="adj2" fmla="val 49481"/>
            </a:avLst>
          </a:prstGeom>
          <a:ln w="41275">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4" name="TextBox 33"/>
          <p:cNvSpPr txBox="1"/>
          <p:nvPr/>
        </p:nvSpPr>
        <p:spPr>
          <a:xfrm>
            <a:off x="5867402" y="5029200"/>
            <a:ext cx="2838790" cy="1107996"/>
          </a:xfrm>
          <a:prstGeom prst="rect">
            <a:avLst/>
          </a:prstGeom>
          <a:noFill/>
        </p:spPr>
        <p:txBody>
          <a:bodyPr wrap="none" lIns="0" tIns="0" rIns="0" bIns="0" rtlCol="0">
            <a:spAutoFit/>
          </a:bodyPr>
          <a:lstStyle/>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Any application or </a:t>
            </a:r>
            <a:b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platform - .NET, Java,</a:t>
            </a:r>
          </a:p>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Flash, Silverlight</a:t>
            </a:r>
          </a:p>
        </p:txBody>
      </p:sp>
      <p:cxnSp>
        <p:nvCxnSpPr>
          <p:cNvPr id="31" name="Straight Arrow Connector 30"/>
          <p:cNvCxnSpPr/>
          <p:nvPr/>
        </p:nvCxnSpPr>
        <p:spPr>
          <a:xfrm rot="5400000" flipH="1" flipV="1">
            <a:off x="3342209" y="4343401"/>
            <a:ext cx="1066800" cy="1588"/>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23901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sp>
        <p:nvSpPr>
          <p:cNvPr id="3" name="Content Placeholder 2"/>
          <p:cNvSpPr>
            <a:spLocks noGrp="1"/>
          </p:cNvSpPr>
          <p:nvPr>
            <p:ph idx="1"/>
          </p:nvPr>
        </p:nvSpPr>
        <p:spPr>
          <a:xfrm>
            <a:off x="381000" y="1447799"/>
            <a:ext cx="8382000" cy="4302716"/>
          </a:xfrm>
        </p:spPr>
        <p:txBody>
          <a:bodyPr/>
          <a:lstStyle/>
          <a:p>
            <a:r>
              <a:rPr lang="en-US" dirty="0" smtClean="0"/>
              <a:t>Operations map to HTTP verbs</a:t>
            </a:r>
          </a:p>
          <a:p>
            <a:pPr lvl="1"/>
            <a:r>
              <a:rPr lang="en-US" dirty="0" smtClean="0"/>
              <a:t>Retrieve items/lists </a:t>
            </a:r>
            <a:r>
              <a:rPr lang="en-US" dirty="0" smtClean="0">
                <a:sym typeface="Wingdings" pitchFamily="2" charset="2"/>
              </a:rPr>
              <a:t> GET</a:t>
            </a:r>
          </a:p>
          <a:p>
            <a:pPr lvl="1"/>
            <a:r>
              <a:rPr lang="en-US" dirty="0" smtClean="0">
                <a:sym typeface="Wingdings" pitchFamily="2" charset="2"/>
              </a:rPr>
              <a:t>Create new item  POST</a:t>
            </a:r>
          </a:p>
          <a:p>
            <a:pPr lvl="1"/>
            <a:r>
              <a:rPr lang="en-US" dirty="0" smtClean="0">
                <a:sym typeface="Wingdings" pitchFamily="2" charset="2"/>
              </a:rPr>
              <a:t>Update an item  PUT or MERGE</a:t>
            </a:r>
          </a:p>
          <a:p>
            <a:pPr lvl="1"/>
            <a:r>
              <a:rPr lang="en-US" dirty="0" smtClean="0">
                <a:sym typeface="Wingdings" pitchFamily="2" charset="2"/>
              </a:rPr>
              <a:t>Delete an item  DELETE</a:t>
            </a:r>
          </a:p>
          <a:p>
            <a:pPr lvl="1"/>
            <a:r>
              <a:rPr lang="en-US" dirty="0" smtClean="0">
                <a:sym typeface="Wingdings" pitchFamily="2" charset="2"/>
              </a:rPr>
              <a:t>These apply to links (lookups) as well</a:t>
            </a:r>
          </a:p>
          <a:p>
            <a:pPr lvl="1"/>
            <a:endParaRPr lang="en-US" dirty="0">
              <a:sym typeface="Wingdings" pitchFamily="2" charset="2"/>
            </a:endParaRPr>
          </a:p>
          <a:p>
            <a:r>
              <a:rPr lang="en-US" dirty="0" smtClean="0">
                <a:sym typeface="Wingdings" pitchFamily="2" charset="2"/>
              </a:rPr>
              <a:t>SharePoint rules apply during updates</a:t>
            </a:r>
          </a:p>
          <a:p>
            <a:pPr lvl="1"/>
            <a:r>
              <a:rPr lang="en-US" dirty="0" smtClean="0">
                <a:sym typeface="Wingdings" pitchFamily="2" charset="2"/>
              </a:rPr>
              <a:t>Validation, access control, etc.</a:t>
            </a:r>
            <a:endParaRPr lang="en-US" dirty="0"/>
          </a:p>
        </p:txBody>
      </p:sp>
    </p:spTree>
    <p:extLst>
      <p:ext uri="{BB962C8B-B14F-4D97-AF65-F5344CB8AC3E}">
        <p14:creationId xmlns:p14="http://schemas.microsoft.com/office/powerpoint/2010/main" val="247539993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Conventions</a:t>
            </a:r>
            <a:endParaRPr lang="en-US" dirty="0"/>
          </a:p>
        </p:txBody>
      </p:sp>
      <p:sp>
        <p:nvSpPr>
          <p:cNvPr id="5" name="Content Placeholder 4"/>
          <p:cNvSpPr>
            <a:spLocks noGrp="1"/>
          </p:cNvSpPr>
          <p:nvPr>
            <p:ph idx="1"/>
          </p:nvPr>
        </p:nvSpPr>
        <p:spPr/>
        <p:txBody>
          <a:bodyPr/>
          <a:lstStyle/>
          <a:p>
            <a:r>
              <a:rPr lang="en-US" dirty="0" smtClean="0"/>
              <a:t>Addressing lists and items</a:t>
            </a:r>
          </a:p>
        </p:txBody>
      </p:sp>
      <p:graphicFrame>
        <p:nvGraphicFramePr>
          <p:cNvPr id="6" name="Table 5"/>
          <p:cNvGraphicFramePr>
            <a:graphicFrameLocks noGrp="1"/>
          </p:cNvGraphicFramePr>
          <p:nvPr>
            <p:extLst>
              <p:ext uri="{D42A27DB-BD31-4B8C-83A1-F6EECF244321}">
                <p14:modId xmlns:p14="http://schemas.microsoft.com/office/powerpoint/2010/main" val="489495483"/>
              </p:ext>
            </p:extLst>
          </p:nvPr>
        </p:nvGraphicFramePr>
        <p:xfrm>
          <a:off x="685800" y="1905000"/>
          <a:ext cx="7772400" cy="2225040"/>
        </p:xfrm>
        <a:graphic>
          <a:graphicData uri="http://schemas.openxmlformats.org/drawingml/2006/table">
            <a:tbl>
              <a:tblPr bandRow="1">
                <a:tableStyleId>{3C2FFA5D-87B4-456A-9821-1D502468CF0F}</a:tableStyleId>
              </a:tblPr>
              <a:tblGrid>
                <a:gridCol w="1981200"/>
                <a:gridCol w="5791200"/>
              </a:tblGrid>
              <a:tr h="370840">
                <a:tc>
                  <a:txBody>
                    <a:bodyPr/>
                    <a:lstStyle/>
                    <a:p>
                      <a:r>
                        <a:rPr lang="en-US" dirty="0" smtClean="0"/>
                        <a:t>List of lists</a:t>
                      </a:r>
                      <a:endParaRPr lang="en-US" dirty="0"/>
                    </a:p>
                  </a:txBody>
                  <a:tcPr/>
                </a:tc>
                <a:tc>
                  <a:txBody>
                    <a:bodyPr/>
                    <a:lstStyle/>
                    <a:p>
                      <a:r>
                        <a:rPr lang="en-US" dirty="0" smtClean="0"/>
                        <a:t>…/_</a:t>
                      </a:r>
                      <a:r>
                        <a:rPr lang="en-US" dirty="0" err="1" smtClean="0"/>
                        <a:t>vti_bin</a:t>
                      </a:r>
                      <a:r>
                        <a:rPr lang="en-US" dirty="0" smtClean="0"/>
                        <a:t>/</a:t>
                      </a:r>
                      <a:r>
                        <a:rPr lang="en-US" dirty="0" err="1" smtClean="0"/>
                        <a:t>listdata.svc</a:t>
                      </a:r>
                      <a:r>
                        <a:rPr lang="en-US" dirty="0" smtClean="0"/>
                        <a:t>/</a:t>
                      </a:r>
                      <a:endParaRPr lang="en-US" dirty="0"/>
                    </a:p>
                  </a:txBody>
                  <a:tcPr/>
                </a:tc>
              </a:tr>
              <a:tr h="370840">
                <a:tc>
                  <a:txBody>
                    <a:bodyPr/>
                    <a:lstStyle/>
                    <a:p>
                      <a:r>
                        <a:rPr lang="en-US" dirty="0" smtClean="0"/>
                        <a:t>List</a:t>
                      </a:r>
                      <a:endParaRPr lang="en-US" dirty="0"/>
                    </a:p>
                  </a:txBody>
                  <a:tcPr/>
                </a:tc>
                <a:tc>
                  <a:txBody>
                    <a:bodyPr/>
                    <a:lstStyle/>
                    <a:p>
                      <a:r>
                        <a:rPr lang="en-US" dirty="0" err="1" smtClean="0"/>
                        <a:t>listdata.svc</a:t>
                      </a:r>
                      <a:r>
                        <a:rPr lang="en-US" dirty="0" smtClean="0"/>
                        <a:t>/Employees</a:t>
                      </a:r>
                      <a:endParaRPr lang="en-US" dirty="0"/>
                    </a:p>
                  </a:txBody>
                  <a:tcPr/>
                </a:tc>
              </a:tr>
              <a:tr h="370840">
                <a:tc>
                  <a:txBody>
                    <a:bodyPr/>
                    <a:lstStyle/>
                    <a:p>
                      <a:r>
                        <a:rPr lang="en-US" dirty="0" smtClean="0"/>
                        <a:t>Item</a:t>
                      </a:r>
                      <a:endParaRPr lang="en-US" dirty="0"/>
                    </a:p>
                  </a:txBody>
                  <a:tcPr/>
                </a:tc>
                <a:tc>
                  <a:txBody>
                    <a:bodyPr/>
                    <a:lstStyle/>
                    <a:p>
                      <a:r>
                        <a:rPr lang="en-US" dirty="0" err="1" smtClean="0"/>
                        <a:t>listdata.svc</a:t>
                      </a:r>
                      <a:r>
                        <a:rPr lang="en-US" dirty="0" smtClean="0"/>
                        <a:t>/Employees(123)</a:t>
                      </a:r>
                    </a:p>
                  </a:txBody>
                  <a:tcPr/>
                </a:tc>
              </a:tr>
              <a:tr h="370840">
                <a:tc>
                  <a:txBody>
                    <a:bodyPr/>
                    <a:lstStyle/>
                    <a:p>
                      <a:r>
                        <a:rPr lang="en-US" dirty="0" smtClean="0"/>
                        <a:t>Single column</a:t>
                      </a:r>
                      <a:endParaRPr lang="en-US" dirty="0"/>
                    </a:p>
                  </a:txBody>
                  <a:tcPr/>
                </a:tc>
                <a:tc>
                  <a:txBody>
                    <a:bodyPr/>
                    <a:lstStyle/>
                    <a:p>
                      <a:r>
                        <a:rPr lang="en-US" dirty="0" err="1" smtClean="0"/>
                        <a:t>listdata.svc</a:t>
                      </a:r>
                      <a:r>
                        <a:rPr lang="en-US" dirty="0" smtClean="0"/>
                        <a:t>/Employees(123)/</a:t>
                      </a:r>
                      <a:r>
                        <a:rPr lang="en-US" dirty="0" err="1" smtClean="0"/>
                        <a:t>Fullname</a:t>
                      </a:r>
                      <a:endParaRPr lang="en-US" dirty="0" smtClean="0"/>
                    </a:p>
                  </a:txBody>
                  <a:tcPr/>
                </a:tc>
              </a:tr>
              <a:tr h="370840">
                <a:tc>
                  <a:txBody>
                    <a:bodyPr/>
                    <a:lstStyle/>
                    <a:p>
                      <a:r>
                        <a:rPr lang="en-US" dirty="0" smtClean="0"/>
                        <a:t>Lookup traversal</a:t>
                      </a:r>
                      <a:endParaRPr lang="en-US" dirty="0"/>
                    </a:p>
                  </a:txBody>
                  <a:tcPr/>
                </a:tc>
                <a:tc>
                  <a:txBody>
                    <a:bodyPr/>
                    <a:lstStyle/>
                    <a:p>
                      <a:r>
                        <a:rPr lang="en-US" dirty="0" err="1" smtClean="0"/>
                        <a:t>listdata.svc</a:t>
                      </a:r>
                      <a:r>
                        <a:rPr lang="en-US" dirty="0" smtClean="0"/>
                        <a:t>/Employees(123)/Project</a:t>
                      </a:r>
                    </a:p>
                  </a:txBody>
                  <a:tcPr/>
                </a:tc>
              </a:tr>
              <a:tr h="370840">
                <a:tc>
                  <a:txBody>
                    <a:bodyPr/>
                    <a:lstStyle/>
                    <a:p>
                      <a:r>
                        <a:rPr lang="en-US" dirty="0" smtClean="0"/>
                        <a:t>Raw value access</a:t>
                      </a:r>
                      <a:endParaRPr lang="en-US" dirty="0"/>
                    </a:p>
                  </a:txBody>
                  <a:tcPr/>
                </a:tc>
                <a:tc>
                  <a:txBody>
                    <a:bodyPr/>
                    <a:lstStyle/>
                    <a:p>
                      <a:r>
                        <a:rPr lang="en-US" dirty="0" err="1" smtClean="0"/>
                        <a:t>listdata.svc</a:t>
                      </a:r>
                      <a:r>
                        <a:rPr lang="en-US" dirty="0" smtClean="0"/>
                        <a:t>/Employees(123)/Project/Title/$value</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8816226"/>
              </p:ext>
            </p:extLst>
          </p:nvPr>
        </p:nvGraphicFramePr>
        <p:xfrm>
          <a:off x="685800" y="4775200"/>
          <a:ext cx="7772400" cy="1854200"/>
        </p:xfrm>
        <a:graphic>
          <a:graphicData uri="http://schemas.openxmlformats.org/drawingml/2006/table">
            <a:tbl>
              <a:tblPr bandRow="1">
                <a:tableStyleId>{3C2FFA5D-87B4-456A-9821-1D502468CF0F}</a:tableStyleId>
              </a:tblPr>
              <a:tblGrid>
                <a:gridCol w="1981200"/>
                <a:gridCol w="5791200"/>
              </a:tblGrid>
              <a:tr h="370840">
                <a:tc>
                  <a:txBody>
                    <a:bodyPr/>
                    <a:lstStyle/>
                    <a:p>
                      <a:r>
                        <a:rPr lang="en-US" dirty="0" smtClean="0"/>
                        <a:t>Sorting</a:t>
                      </a:r>
                      <a:endParaRPr lang="en-US" dirty="0"/>
                    </a:p>
                  </a:txBody>
                  <a:tcPr/>
                </a:tc>
                <a:tc>
                  <a:txBody>
                    <a:bodyPr/>
                    <a:lstStyle/>
                    <a:p>
                      <a:r>
                        <a:rPr lang="en-US" dirty="0" err="1" smtClean="0"/>
                        <a:t>listdata.svc</a:t>
                      </a:r>
                      <a:r>
                        <a:rPr lang="en-US" dirty="0" smtClean="0"/>
                        <a:t>/Employees?$</a:t>
                      </a:r>
                      <a:r>
                        <a:rPr lang="en-US" dirty="0" err="1" smtClean="0"/>
                        <a:t>orderby</a:t>
                      </a:r>
                      <a:r>
                        <a:rPr lang="en-US" dirty="0" smtClean="0"/>
                        <a:t>=</a:t>
                      </a:r>
                      <a:r>
                        <a:rPr lang="en-US" dirty="0" err="1" smtClean="0"/>
                        <a:t>Fullname</a:t>
                      </a:r>
                      <a:endParaRPr lang="en-US" dirty="0"/>
                    </a:p>
                  </a:txBody>
                  <a:tcPr/>
                </a:tc>
              </a:tr>
              <a:tr h="370840">
                <a:tc>
                  <a:txBody>
                    <a:bodyPr/>
                    <a:lstStyle/>
                    <a:p>
                      <a:r>
                        <a:rPr lang="en-US" dirty="0" smtClean="0"/>
                        <a:t>Filtering</a:t>
                      </a:r>
                      <a:endParaRPr lang="en-US" dirty="0"/>
                    </a:p>
                  </a:txBody>
                  <a:tcPr/>
                </a:tc>
                <a:tc>
                  <a:txBody>
                    <a:bodyPr/>
                    <a:lstStyle/>
                    <a:p>
                      <a:r>
                        <a:rPr lang="en-US" dirty="0" err="1" smtClean="0"/>
                        <a:t>listdata.svc</a:t>
                      </a:r>
                      <a:r>
                        <a:rPr lang="en-US" dirty="0" smtClean="0"/>
                        <a:t>/Employees?$filter=</a:t>
                      </a:r>
                      <a:r>
                        <a:rPr lang="en-US" dirty="0" err="1" smtClean="0"/>
                        <a:t>JobTitle</a:t>
                      </a:r>
                      <a:r>
                        <a:rPr lang="en-US" dirty="0" smtClean="0"/>
                        <a:t> </a:t>
                      </a:r>
                      <a:r>
                        <a:rPr lang="en-US" dirty="0" err="1" smtClean="0"/>
                        <a:t>eq</a:t>
                      </a:r>
                      <a:r>
                        <a:rPr lang="en-US" baseline="0" dirty="0" smtClean="0"/>
                        <a:t> 'SDE'</a:t>
                      </a:r>
                      <a:endParaRPr lang="en-US" dirty="0" smtClean="0"/>
                    </a:p>
                  </a:txBody>
                  <a:tcPr/>
                </a:tc>
              </a:tr>
              <a:tr h="370840">
                <a:tc>
                  <a:txBody>
                    <a:bodyPr/>
                    <a:lstStyle/>
                    <a:p>
                      <a:r>
                        <a:rPr lang="en-US" dirty="0" smtClean="0"/>
                        <a:t>Projection</a:t>
                      </a:r>
                      <a:endParaRPr lang="en-US" dirty="0"/>
                    </a:p>
                  </a:txBody>
                  <a:tcPr/>
                </a:tc>
                <a:tc>
                  <a:txBody>
                    <a:bodyPr/>
                    <a:lstStyle/>
                    <a:p>
                      <a:r>
                        <a:rPr lang="en-US" dirty="0" err="1" smtClean="0"/>
                        <a:t>listdata.svc</a:t>
                      </a:r>
                      <a:r>
                        <a:rPr lang="en-US" dirty="0" smtClean="0"/>
                        <a:t>/Employees?$select=</a:t>
                      </a:r>
                      <a:r>
                        <a:rPr lang="en-US" dirty="0" err="1" smtClean="0"/>
                        <a:t>Fullname,</a:t>
                      </a:r>
                      <a:r>
                        <a:rPr lang="en-US" baseline="0" dirty="0" err="1" smtClean="0"/>
                        <a:t>JobTitle</a:t>
                      </a:r>
                      <a:endParaRPr lang="en-US" dirty="0" smtClean="0"/>
                    </a:p>
                  </a:txBody>
                  <a:tcPr/>
                </a:tc>
              </a:tr>
              <a:tr h="370840">
                <a:tc>
                  <a:txBody>
                    <a:bodyPr/>
                    <a:lstStyle/>
                    <a:p>
                      <a:r>
                        <a:rPr lang="en-US" dirty="0" smtClean="0"/>
                        <a:t>Paging</a:t>
                      </a:r>
                      <a:endParaRPr lang="en-US" dirty="0"/>
                    </a:p>
                  </a:txBody>
                  <a:tcPr/>
                </a:tc>
                <a:tc>
                  <a:txBody>
                    <a:bodyPr/>
                    <a:lstStyle/>
                    <a:p>
                      <a:r>
                        <a:rPr lang="en-US" dirty="0" err="1" smtClean="0"/>
                        <a:t>listdata.svc</a:t>
                      </a:r>
                      <a:r>
                        <a:rPr lang="en-US" dirty="0" smtClean="0"/>
                        <a:t>/Employees?$top=10&amp;$skip=30</a:t>
                      </a:r>
                    </a:p>
                  </a:txBody>
                  <a:tcPr/>
                </a:tc>
              </a:tr>
              <a:tr h="370840">
                <a:tc>
                  <a:txBody>
                    <a:bodyPr/>
                    <a:lstStyle/>
                    <a:p>
                      <a:r>
                        <a:rPr lang="en-US" dirty="0" smtClean="0"/>
                        <a:t>Inline</a:t>
                      </a:r>
                      <a:r>
                        <a:rPr lang="en-US" baseline="0" dirty="0" smtClean="0"/>
                        <a:t> expansion</a:t>
                      </a:r>
                      <a:endParaRPr lang="en-US" dirty="0"/>
                    </a:p>
                  </a:txBody>
                  <a:tcPr/>
                </a:tc>
                <a:tc>
                  <a:txBody>
                    <a:bodyPr/>
                    <a:lstStyle/>
                    <a:p>
                      <a:r>
                        <a:rPr lang="en-US" dirty="0" err="1" smtClean="0"/>
                        <a:t>listdata.svc</a:t>
                      </a:r>
                      <a:r>
                        <a:rPr lang="en-US" dirty="0" smtClean="0"/>
                        <a:t>/Employees?$expand=Project</a:t>
                      </a:r>
                    </a:p>
                  </a:txBody>
                  <a:tcPr/>
                </a:tc>
              </a:tr>
            </a:tbl>
          </a:graphicData>
        </a:graphic>
      </p:graphicFrame>
      <p:sp>
        <p:nvSpPr>
          <p:cNvPr id="9" name="Content Placeholder 4"/>
          <p:cNvSpPr txBox="1">
            <a:spLocks/>
          </p:cNvSpPr>
          <p:nvPr/>
        </p:nvSpPr>
        <p:spPr>
          <a:xfrm>
            <a:off x="343929" y="4226012"/>
            <a:ext cx="83820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Presentation options</a:t>
            </a:r>
          </a:p>
        </p:txBody>
      </p:sp>
    </p:spTree>
    <p:extLst>
      <p:ext uri="{BB962C8B-B14F-4D97-AF65-F5344CB8AC3E}">
        <p14:creationId xmlns:p14="http://schemas.microsoft.com/office/powerpoint/2010/main" val="377554182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2010 support</a:t>
            </a:r>
            <a:endParaRPr lang="en-US" dirty="0"/>
          </a:p>
        </p:txBody>
      </p:sp>
      <p:sp>
        <p:nvSpPr>
          <p:cNvPr id="3" name="Content Placeholder 2"/>
          <p:cNvSpPr>
            <a:spLocks noGrp="1"/>
          </p:cNvSpPr>
          <p:nvPr>
            <p:ph idx="1"/>
          </p:nvPr>
        </p:nvSpPr>
        <p:spPr>
          <a:xfrm>
            <a:off x="381000" y="1447799"/>
            <a:ext cx="8382000" cy="4813625"/>
          </a:xfrm>
        </p:spPr>
        <p:txBody>
          <a:bodyPr/>
          <a:lstStyle/>
          <a:p>
            <a:r>
              <a:rPr lang="en-US" dirty="0" smtClean="0"/>
              <a:t>Integrated support for Data Services</a:t>
            </a:r>
          </a:p>
          <a:p>
            <a:pPr lvl="1"/>
            <a:r>
              <a:rPr lang="en-US" dirty="0" smtClean="0"/>
              <a:t>Client library for .NET and Silverlight</a:t>
            </a:r>
          </a:p>
          <a:p>
            <a:pPr lvl="1"/>
            <a:r>
              <a:rPr lang="en-US" dirty="0" smtClean="0"/>
              <a:t>IDE integration, “Add Service Reference”</a:t>
            </a:r>
          </a:p>
          <a:p>
            <a:pPr lvl="1"/>
            <a:r>
              <a:rPr lang="en-US" dirty="0" smtClean="0"/>
              <a:t>Data service visualizer to explore site structure</a:t>
            </a:r>
          </a:p>
          <a:p>
            <a:r>
              <a:rPr lang="en-US" dirty="0" smtClean="0"/>
              <a:t>Feature rich client library for .NET</a:t>
            </a:r>
          </a:p>
          <a:p>
            <a:pPr lvl="1"/>
            <a:r>
              <a:rPr lang="en-US" dirty="0" smtClean="0"/>
              <a:t>Typed experience through code-gen</a:t>
            </a:r>
          </a:p>
          <a:p>
            <a:pPr lvl="1"/>
            <a:r>
              <a:rPr lang="en-US" dirty="0" smtClean="0"/>
              <a:t>LINQ support</a:t>
            </a:r>
          </a:p>
          <a:p>
            <a:pPr lvl="1"/>
            <a:r>
              <a:rPr lang="en-US" dirty="0" smtClean="0"/>
              <a:t>Change tracking, batching, blobs, all supported</a:t>
            </a:r>
          </a:p>
          <a:p>
            <a:r>
              <a:rPr lang="en-US" dirty="0" smtClean="0"/>
              <a:t>Requires installation of WCF data services 1.5 to server side</a:t>
            </a:r>
          </a:p>
        </p:txBody>
      </p:sp>
    </p:spTree>
    <p:extLst>
      <p:ext uri="{BB962C8B-B14F-4D97-AF65-F5344CB8AC3E}">
        <p14:creationId xmlns:p14="http://schemas.microsoft.com/office/powerpoint/2010/main" val="18471494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REST &amp; </a:t>
            </a:r>
            <a:r>
              <a:rPr lang="en-US" dirty="0"/>
              <a:t>WCF Data Services</a:t>
            </a:r>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7790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47798"/>
            <a:ext cx="8382000" cy="4064359"/>
          </a:xfrm>
        </p:spPr>
        <p:txBody>
          <a:bodyPr>
            <a:normAutofit/>
          </a:bodyPr>
          <a:lstStyle/>
          <a:p>
            <a:r>
              <a:rPr lang="en-US" dirty="0"/>
              <a:t>Introduction to Client Object Model</a:t>
            </a:r>
          </a:p>
          <a:p>
            <a:r>
              <a:rPr lang="en-US" dirty="0"/>
              <a:t>.NET Client Object Model</a:t>
            </a:r>
          </a:p>
          <a:p>
            <a:r>
              <a:rPr lang="en-US" dirty="0"/>
              <a:t>Silverlight and Client Object Model</a:t>
            </a:r>
          </a:p>
          <a:p>
            <a:r>
              <a:rPr lang="en-US" dirty="0"/>
              <a:t>JavaScript and Client Object Model</a:t>
            </a:r>
          </a:p>
          <a:p>
            <a:r>
              <a:rPr lang="en-US" dirty="0"/>
              <a:t>REST &amp; WCF Data </a:t>
            </a:r>
            <a:r>
              <a:rPr lang="en-US" dirty="0" smtClean="0"/>
              <a:t>Services</a:t>
            </a:r>
            <a:endParaRPr lang="en-US" dirty="0"/>
          </a:p>
        </p:txBody>
      </p:sp>
    </p:spTree>
    <p:extLst>
      <p:ext uri="{BB962C8B-B14F-4D97-AF65-F5344CB8AC3E}">
        <p14:creationId xmlns:p14="http://schemas.microsoft.com/office/powerpoint/2010/main" val="34477043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smtClean="0"/>
              <a:t>Introduction to Client </a:t>
            </a:r>
            <a:r>
              <a:rPr lang="en-US" dirty="0"/>
              <a:t>Object Model</a:t>
            </a:r>
          </a:p>
        </p:txBody>
      </p:sp>
      <p:sp>
        <p:nvSpPr>
          <p:cNvPr id="3" name="Text Placeholder 2"/>
          <p:cNvSpPr>
            <a:spLocks noGrp="1"/>
          </p:cNvSpPr>
          <p:nvPr>
            <p:ph type="body" idx="1"/>
          </p:nvPr>
        </p:nvSpPr>
        <p:spPr>
          <a:xfrm>
            <a:off x="722313" y="4129901"/>
            <a:ext cx="7772400" cy="276999"/>
          </a:xfrm>
        </p:spPr>
        <p:txBody>
          <a:bodyPr/>
          <a:lstStyle/>
          <a:p>
            <a:r>
              <a:rPr lang="en-US" dirty="0" smtClean="0"/>
              <a:t>What is all about and how does it work?</a:t>
            </a:r>
            <a:endParaRPr lang="en-US" dirty="0"/>
          </a:p>
        </p:txBody>
      </p:sp>
    </p:spTree>
    <p:extLst>
      <p:ext uri="{BB962C8B-B14F-4D97-AF65-F5344CB8AC3E}">
        <p14:creationId xmlns:p14="http://schemas.microsoft.com/office/powerpoint/2010/main" val="308514931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288617725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5445850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stCxn id="9" idx="0"/>
          </p:cNvCxnSpPr>
          <p:nvPr/>
        </p:nvCxnSpPr>
        <p:spPr>
          <a:xfrm rot="16200000" flipV="1">
            <a:off x="1926384" y="3557319"/>
            <a:ext cx="381000" cy="794"/>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16200000" flipV="1">
            <a:off x="3015361" y="2643317"/>
            <a:ext cx="381001" cy="1"/>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endCxn id="9" idx="2"/>
          </p:cNvCxnSpPr>
          <p:nvPr/>
        </p:nvCxnSpPr>
        <p:spPr>
          <a:xfrm rot="5400000" flipH="1" flipV="1">
            <a:off x="1812481" y="4586417"/>
            <a:ext cx="609600"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endCxn id="8" idx="3"/>
          </p:cNvCxnSpPr>
          <p:nvPr/>
        </p:nvCxnSpPr>
        <p:spPr>
          <a:xfrm rot="10800000">
            <a:off x="5393881" y="3100516"/>
            <a:ext cx="533400" cy="795"/>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5" name="Title 4"/>
          <p:cNvSpPr>
            <a:spLocks noGrp="1"/>
          </p:cNvSpPr>
          <p:nvPr>
            <p:ph type="title"/>
          </p:nvPr>
        </p:nvSpPr>
        <p:spPr/>
        <p:txBody>
          <a:bodyPr/>
          <a:lstStyle/>
          <a:p>
            <a:r>
              <a:rPr lang="en-US" sz="4400" dirty="0" smtClean="0"/>
              <a:t>Accessing Data in SharePoint 2007</a:t>
            </a:r>
            <a:endParaRPr lang="en-US" sz="4400" dirty="0"/>
          </a:p>
        </p:txBody>
      </p:sp>
      <p:sp>
        <p:nvSpPr>
          <p:cNvPr id="4" name="Rounded Rectangle 3"/>
          <p:cNvSpPr/>
          <p:nvPr/>
        </p:nvSpPr>
        <p:spPr bwMode="auto">
          <a:xfrm>
            <a:off x="1050481" y="1386016"/>
            <a:ext cx="4343400" cy="1066800"/>
          </a:xfrm>
          <a:prstGeom prst="roundRect">
            <a:avLst>
              <a:gd name="adj" fmla="val 748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Data</a:t>
            </a:r>
          </a:p>
        </p:txBody>
      </p:sp>
      <p:sp>
        <p:nvSpPr>
          <p:cNvPr id="8" name="Rounded Rectangle 7"/>
          <p:cNvSpPr/>
          <p:nvPr/>
        </p:nvSpPr>
        <p:spPr bwMode="auto">
          <a:xfrm>
            <a:off x="1050481" y="2833816"/>
            <a:ext cx="4343400" cy="533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API</a:t>
            </a:r>
          </a:p>
        </p:txBody>
      </p:sp>
      <p:sp>
        <p:nvSpPr>
          <p:cNvPr id="9" name="Rounded Rectangle 8"/>
          <p:cNvSpPr/>
          <p:nvPr/>
        </p:nvSpPr>
        <p:spPr bwMode="auto">
          <a:xfrm>
            <a:off x="1050481" y="3748216"/>
            <a:ext cx="2133600" cy="533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Web Service</a:t>
            </a:r>
          </a:p>
        </p:txBody>
      </p:sp>
      <p:sp>
        <p:nvSpPr>
          <p:cNvPr id="17" name="Rounded Rectangle 16"/>
          <p:cNvSpPr/>
          <p:nvPr/>
        </p:nvSpPr>
        <p:spPr bwMode="auto">
          <a:xfrm>
            <a:off x="1050481" y="4891216"/>
            <a:ext cx="4343400" cy="1219200"/>
          </a:xfrm>
          <a:prstGeom prst="roundRect">
            <a:avLst>
              <a:gd name="adj" fmla="val 764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 Application</a:t>
            </a:r>
          </a:p>
        </p:txBody>
      </p:sp>
      <p:sp>
        <p:nvSpPr>
          <p:cNvPr id="23" name="Rounded Rectangle 22"/>
          <p:cNvSpPr/>
          <p:nvPr/>
        </p:nvSpPr>
        <p:spPr bwMode="auto">
          <a:xfrm>
            <a:off x="5933809" y="2376616"/>
            <a:ext cx="2286000" cy="1447800"/>
          </a:xfrm>
          <a:prstGeom prst="roundRect">
            <a:avLst>
              <a:gd name="adj" fmla="val 614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Server</a:t>
            </a:r>
          </a:p>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Application</a:t>
            </a:r>
          </a:p>
        </p:txBody>
      </p:sp>
    </p:spTree>
    <p:extLst>
      <p:ext uri="{BB962C8B-B14F-4D97-AF65-F5344CB8AC3E}">
        <p14:creationId xmlns:p14="http://schemas.microsoft.com/office/powerpoint/2010/main" val="38431085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this be improved	</a:t>
            </a:r>
            <a:endParaRPr lang="en-US" dirty="0"/>
          </a:p>
        </p:txBody>
      </p:sp>
      <p:sp>
        <p:nvSpPr>
          <p:cNvPr id="3" name="Text Placeholder 2"/>
          <p:cNvSpPr>
            <a:spLocks noGrp="1"/>
          </p:cNvSpPr>
          <p:nvPr>
            <p:ph type="body" sz="quarter" idx="10"/>
          </p:nvPr>
        </p:nvSpPr>
        <p:spPr>
          <a:xfrm>
            <a:off x="381000" y="1420814"/>
            <a:ext cx="8382000" cy="2757678"/>
          </a:xfrm>
        </p:spPr>
        <p:txBody>
          <a:bodyPr/>
          <a:lstStyle/>
          <a:p>
            <a:pPr>
              <a:lnSpc>
                <a:spcPct val="100000"/>
              </a:lnSpc>
            </a:pPr>
            <a:r>
              <a:rPr lang="en-US" dirty="0" smtClean="0"/>
              <a:t>Web Services can be complicated</a:t>
            </a:r>
          </a:p>
          <a:p>
            <a:pPr>
              <a:lnSpc>
                <a:spcPct val="100000"/>
              </a:lnSpc>
            </a:pPr>
            <a:r>
              <a:rPr lang="en-US" dirty="0" smtClean="0"/>
              <a:t>Difficult to call from JavaScript</a:t>
            </a:r>
          </a:p>
          <a:p>
            <a:pPr>
              <a:lnSpc>
                <a:spcPct val="100000"/>
              </a:lnSpc>
            </a:pPr>
            <a:r>
              <a:rPr lang="en-US" dirty="0" smtClean="0"/>
              <a:t>Often custom wrapper services are created</a:t>
            </a:r>
          </a:p>
          <a:p>
            <a:pPr>
              <a:lnSpc>
                <a:spcPct val="100000"/>
              </a:lnSpc>
            </a:pPr>
            <a:r>
              <a:rPr lang="en-US" dirty="0" smtClean="0"/>
              <a:t>Customers solve the same problem over and over again</a:t>
            </a:r>
            <a:endParaRPr lang="en-US" dirty="0"/>
          </a:p>
        </p:txBody>
      </p:sp>
    </p:spTree>
    <p:extLst>
      <p:ext uri="{BB962C8B-B14F-4D97-AF65-F5344CB8AC3E}">
        <p14:creationId xmlns:p14="http://schemas.microsoft.com/office/powerpoint/2010/main" val="29347141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922418" y="4724400"/>
            <a:ext cx="5181600" cy="1447800"/>
          </a:xfrm>
          <a:prstGeom prst="roundRect">
            <a:avLst>
              <a:gd name="adj" fmla="val 764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 name="Title 1"/>
          <p:cNvSpPr>
            <a:spLocks noGrp="1"/>
          </p:cNvSpPr>
          <p:nvPr>
            <p:ph type="title"/>
          </p:nvPr>
        </p:nvSpPr>
        <p:spPr/>
        <p:txBody>
          <a:bodyPr/>
          <a:lstStyle/>
          <a:p>
            <a:r>
              <a:rPr lang="en-US" dirty="0" smtClean="0"/>
              <a:t>Client Object Model</a:t>
            </a:r>
            <a:endParaRPr lang="en-US" dirty="0"/>
          </a:p>
        </p:txBody>
      </p:sp>
      <p:sp>
        <p:nvSpPr>
          <p:cNvPr id="3" name="Text Placeholder 2"/>
          <p:cNvSpPr>
            <a:spLocks noGrp="1"/>
          </p:cNvSpPr>
          <p:nvPr>
            <p:ph idx="1"/>
          </p:nvPr>
        </p:nvSpPr>
        <p:spPr>
          <a:xfrm>
            <a:off x="381000" y="1447799"/>
            <a:ext cx="8382000" cy="1428083"/>
          </a:xfrm>
        </p:spPr>
        <p:txBody>
          <a:bodyPr/>
          <a:lstStyle/>
          <a:p>
            <a:r>
              <a:rPr lang="en-US" dirty="0" smtClean="0"/>
              <a:t>Simple and easy to use API to Add, Retrieve, Update and Manage Data in SharePoint.</a:t>
            </a:r>
          </a:p>
          <a:p>
            <a:pPr>
              <a:buNone/>
            </a:pPr>
            <a:endParaRPr lang="en-US" dirty="0" smtClean="0"/>
          </a:p>
        </p:txBody>
      </p:sp>
      <p:cxnSp>
        <p:nvCxnSpPr>
          <p:cNvPr id="13" name="Straight Arrow Connector 12"/>
          <p:cNvCxnSpPr/>
          <p:nvPr/>
        </p:nvCxnSpPr>
        <p:spPr>
          <a:xfrm rot="5400000" flipH="1" flipV="1">
            <a:off x="4085340" y="4220124"/>
            <a:ext cx="855955" cy="198"/>
          </a:xfrm>
          <a:prstGeom prst="straightConnector1">
            <a:avLst/>
          </a:prstGeom>
          <a:ln w="76200">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5" name="Rounded Rectangle 14"/>
          <p:cNvSpPr/>
          <p:nvPr/>
        </p:nvSpPr>
        <p:spPr bwMode="auto">
          <a:xfrm>
            <a:off x="2100945" y="5257800"/>
            <a:ext cx="1447800" cy="762000"/>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.Net CLR</a:t>
            </a:r>
          </a:p>
        </p:txBody>
      </p:sp>
      <p:sp>
        <p:nvSpPr>
          <p:cNvPr id="16" name="Rounded Rectangle 15"/>
          <p:cNvSpPr/>
          <p:nvPr/>
        </p:nvSpPr>
        <p:spPr bwMode="auto">
          <a:xfrm>
            <a:off x="3706321" y="5257800"/>
            <a:ext cx="1666784" cy="762000"/>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Silverlight</a:t>
            </a:r>
          </a:p>
        </p:txBody>
      </p:sp>
      <p:sp>
        <p:nvSpPr>
          <p:cNvPr id="17" name="Rounded Rectangle 16"/>
          <p:cNvSpPr/>
          <p:nvPr/>
        </p:nvSpPr>
        <p:spPr bwMode="auto">
          <a:xfrm>
            <a:off x="5520329" y="5257800"/>
            <a:ext cx="1381216" cy="762000"/>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JavaScript</a:t>
            </a:r>
          </a:p>
        </p:txBody>
      </p:sp>
      <p:sp>
        <p:nvSpPr>
          <p:cNvPr id="20" name="Rounded Rectangle 19"/>
          <p:cNvSpPr/>
          <p:nvPr/>
        </p:nvSpPr>
        <p:spPr bwMode="auto">
          <a:xfrm>
            <a:off x="2335228" y="2667000"/>
            <a:ext cx="4343400" cy="1066800"/>
          </a:xfrm>
          <a:prstGeom prst="roundRect">
            <a:avLst>
              <a:gd name="adj" fmla="val 748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Data</a:t>
            </a:r>
          </a:p>
        </p:txBody>
      </p:sp>
      <p:sp>
        <p:nvSpPr>
          <p:cNvPr id="29" name="Text Placeholder 2"/>
          <p:cNvSpPr txBox="1">
            <a:spLocks/>
          </p:cNvSpPr>
          <p:nvPr/>
        </p:nvSpPr>
        <p:spPr>
          <a:xfrm>
            <a:off x="2989218" y="4793869"/>
            <a:ext cx="2971800" cy="304699"/>
          </a:xfrm>
          <a:prstGeom prst="rect">
            <a:avLst/>
          </a:prstGeom>
        </p:spPr>
        <p:txBody>
          <a:bodyPr vert="horz" wrap="square" lIns="0" tIns="0" rIns="0" bIns="0" rtlCol="0">
            <a:spAutoFit/>
          </a:bodyPr>
          <a:lstStyle/>
          <a:p>
            <a:pPr marL="460375" marR="0" lvl="0" indent="-460375" algn="ctr" defTabSz="914363" rtl="0" eaLnBrk="1" fontAlgn="auto" latinLnBrk="0" hangingPunct="1">
              <a:lnSpc>
                <a:spcPct val="90000"/>
              </a:lnSpc>
              <a:spcBef>
                <a:spcPct val="20000"/>
              </a:spcBef>
              <a:spcAft>
                <a:spcPts val="0"/>
              </a:spcAft>
              <a:buClrTx/>
              <a:buSzPct val="85000"/>
              <a:tabLst/>
              <a:defRPr/>
            </a:pPr>
            <a:r>
              <a:rPr lang="en-US" sz="2200" dirty="0" smtClean="0">
                <a:effectLst>
                  <a:outerShdw blurRad="50800" dist="38100" dir="5400000" algn="ctr" rotWithShape="0">
                    <a:srgbClr val="000000">
                      <a:alpha val="47000"/>
                    </a:srgbClr>
                  </a:outerShdw>
                </a:effectLst>
                <a:latin typeface="Segoe UI" pitchFamily="34" charset="0"/>
              </a:rPr>
              <a:t>Client</a:t>
            </a:r>
            <a:r>
              <a:rPr kumimoji="0" lang="en-US" sz="2200" b="1" i="0" u="none" strike="noStrike" kern="1200" cap="none" spc="0" normalizeH="0" baseline="0" noProof="0" dirty="0" smtClean="0">
                <a:ln>
                  <a:noFill/>
                </a:ln>
                <a:effectLst>
                  <a:outerShdw blurRad="50800" dist="38100" dir="5400000" algn="t" rotWithShape="0">
                    <a:prstClr val="black">
                      <a:alpha val="40000"/>
                    </a:prstClr>
                  </a:outerShdw>
                </a:effectLst>
                <a:uLnTx/>
                <a:uFillTx/>
                <a:latin typeface="+mn-lt"/>
                <a:ea typeface="+mn-ea"/>
                <a:cs typeface="+mn-cs"/>
              </a:rPr>
              <a:t> </a:t>
            </a:r>
            <a:r>
              <a:rPr lang="en-US" sz="2200" dirty="0" smtClean="0">
                <a:effectLst>
                  <a:outerShdw blurRad="50800" dist="38100" dir="5400000" algn="ctr" rotWithShape="0">
                    <a:srgbClr val="000000">
                      <a:alpha val="47000"/>
                    </a:srgbClr>
                  </a:outerShdw>
                </a:effectLst>
                <a:latin typeface="Segoe UI" pitchFamily="34" charset="0"/>
              </a:rPr>
              <a:t>Application</a:t>
            </a:r>
          </a:p>
        </p:txBody>
      </p:sp>
      <p:sp>
        <p:nvSpPr>
          <p:cNvPr id="24" name="Text Placeholder 2"/>
          <p:cNvSpPr txBox="1">
            <a:spLocks/>
          </p:cNvSpPr>
          <p:nvPr/>
        </p:nvSpPr>
        <p:spPr>
          <a:xfrm>
            <a:off x="-152400" y="3958645"/>
            <a:ext cx="2971800" cy="387798"/>
          </a:xfrm>
          <a:prstGeom prst="rect">
            <a:avLst/>
          </a:prstGeom>
        </p:spPr>
        <p:txBody>
          <a:bodyPr vert="horz" wrap="square" lIns="0" tIns="0" rIns="0" bIns="0" rtlCol="0">
            <a:spAutoFit/>
          </a:bodyPr>
          <a:lstStyle/>
          <a:p>
            <a:pPr marL="460375" marR="0" lvl="0" indent="-460375" algn="r" defTabSz="914363" rtl="0" eaLnBrk="1" fontAlgn="auto" latinLnBrk="0" hangingPunct="1">
              <a:lnSpc>
                <a:spcPct val="90000"/>
              </a:lnSpc>
              <a:spcBef>
                <a:spcPct val="20000"/>
              </a:spcBef>
              <a:spcAft>
                <a:spcPts val="0"/>
              </a:spcAft>
              <a:buClrTx/>
              <a:buSzPct val="85000"/>
              <a:tabLst/>
              <a:defRPr/>
            </a:pPr>
            <a:r>
              <a:rPr kumimoji="0" lang="en-US" sz="2800" b="1" i="0" u="none" strike="noStrike" kern="1200" cap="none" spc="0" normalizeH="0" baseline="0" noProof="0" dirty="0" smtClean="0">
                <a:ln>
                  <a:noFill/>
                </a:ln>
                <a:gradFill>
                  <a:gsLst>
                    <a:gs pos="0">
                      <a:schemeClr val="tx1"/>
                    </a:gs>
                    <a:gs pos="86000">
                      <a:schemeClr val="tx1"/>
                    </a:gs>
                  </a:gsLst>
                  <a:lin ang="5400000" scaled="0"/>
                </a:gradFill>
                <a:effectLst>
                  <a:outerShdw blurRad="50800" dist="38100" dir="5400000" algn="t" rotWithShape="0">
                    <a:prstClr val="black">
                      <a:alpha val="40000"/>
                    </a:prstClr>
                  </a:outerShdw>
                </a:effectLst>
                <a:uLnTx/>
                <a:uFillTx/>
                <a:latin typeface="+mn-lt"/>
                <a:ea typeface="+mn-ea"/>
                <a:cs typeface="+mn-cs"/>
              </a:rPr>
              <a:t>Consistent</a:t>
            </a:r>
          </a:p>
        </p:txBody>
      </p:sp>
      <p:sp>
        <p:nvSpPr>
          <p:cNvPr id="27" name="Text Placeholder 2"/>
          <p:cNvSpPr txBox="1">
            <a:spLocks/>
          </p:cNvSpPr>
          <p:nvPr/>
        </p:nvSpPr>
        <p:spPr>
          <a:xfrm>
            <a:off x="6248400" y="3962400"/>
            <a:ext cx="2971800" cy="387798"/>
          </a:xfrm>
          <a:prstGeom prst="rect">
            <a:avLst/>
          </a:prstGeom>
        </p:spPr>
        <p:txBody>
          <a:bodyPr vert="horz" wrap="square" lIns="0" tIns="0" rIns="0" bIns="0" rtlCol="0">
            <a:spAutoFit/>
          </a:bodyPr>
          <a:lstStyle/>
          <a:p>
            <a:pPr marL="460375" marR="0" lvl="0" indent="-460375" defTabSz="914363" rtl="0" eaLnBrk="1" fontAlgn="auto" latinLnBrk="0" hangingPunct="1">
              <a:lnSpc>
                <a:spcPct val="90000"/>
              </a:lnSpc>
              <a:spcBef>
                <a:spcPct val="20000"/>
              </a:spcBef>
              <a:spcAft>
                <a:spcPts val="0"/>
              </a:spcAft>
              <a:buClrTx/>
              <a:buSzPct val="85000"/>
              <a:tabLst/>
              <a:defRPr/>
            </a:pPr>
            <a:r>
              <a:rPr lang="en-US" sz="2800" b="1" dirty="0" smtClean="0">
                <a:gradFill>
                  <a:gsLst>
                    <a:gs pos="0">
                      <a:schemeClr val="tx1"/>
                    </a:gs>
                    <a:gs pos="86000">
                      <a:schemeClr val="tx1"/>
                    </a:gs>
                  </a:gsLst>
                  <a:lin ang="5400000" scaled="0"/>
                </a:gradFill>
                <a:effectLst>
                  <a:outerShdw blurRad="50800" dist="38100" dir="5400000" algn="t" rotWithShape="0">
                    <a:prstClr val="black">
                      <a:alpha val="40000"/>
                    </a:prstClr>
                  </a:outerShdw>
                </a:effectLst>
              </a:rPr>
              <a:t>Efficient</a:t>
            </a:r>
            <a:endParaRPr kumimoji="0" lang="en-US" sz="2800" b="1" i="0" u="none" strike="noStrike" kern="1200" cap="none" spc="0" normalizeH="0" baseline="0" noProof="0" dirty="0" smtClean="0">
              <a:ln>
                <a:noFill/>
              </a:ln>
              <a:gradFill>
                <a:gsLst>
                  <a:gs pos="0">
                    <a:schemeClr val="tx1"/>
                  </a:gs>
                  <a:gs pos="86000">
                    <a:schemeClr val="tx1"/>
                  </a:gs>
                </a:gsLst>
                <a:lin ang="5400000" scaled="0"/>
              </a:gradFill>
              <a:effectLst>
                <a:outerShdw blurRad="50800" dist="38100" dir="5400000" algn="t" rotWithShape="0">
                  <a:prstClr val="black">
                    <a:alpha val="40000"/>
                  </a:prstClr>
                </a:outerShdw>
              </a:effectLst>
              <a:uLnTx/>
              <a:uFillTx/>
              <a:latin typeface="+mn-lt"/>
              <a:ea typeface="+mn-ea"/>
              <a:cs typeface="+mn-cs"/>
            </a:endParaRPr>
          </a:p>
        </p:txBody>
      </p:sp>
    </p:spTree>
    <p:extLst>
      <p:ext uri="{BB962C8B-B14F-4D97-AF65-F5344CB8AC3E}">
        <p14:creationId xmlns:p14="http://schemas.microsoft.com/office/powerpoint/2010/main" val="11202556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bwMode="auto">
          <a:xfrm>
            <a:off x="5148649" y="855586"/>
            <a:ext cx="1374176" cy="1417144"/>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Content database</a:t>
            </a:r>
            <a:endParaRPr lang="fi-FI" sz="20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cxnSp>
        <p:nvCxnSpPr>
          <p:cNvPr id="11" name="Straight Arrow Connector 10"/>
          <p:cNvCxnSpPr>
            <a:stCxn id="10" idx="0"/>
            <a:endCxn id="6" idx="2"/>
          </p:cNvCxnSpPr>
          <p:nvPr/>
        </p:nvCxnSpPr>
        <p:spPr>
          <a:xfrm rot="5400000" flipH="1" flipV="1">
            <a:off x="1485900" y="4305301"/>
            <a:ext cx="990600"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rot="5400000" flipH="1" flipV="1">
            <a:off x="2935289" y="2248694"/>
            <a:ext cx="379412"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rot="5400000" flipH="1" flipV="1">
            <a:off x="1751806" y="3124201"/>
            <a:ext cx="457200"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rot="5400000" flipH="1" flipV="1">
            <a:off x="3963988" y="3124994"/>
            <a:ext cx="455612"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5400000">
            <a:off x="3390898" y="4229099"/>
            <a:ext cx="1143000" cy="1588"/>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5400000" flipH="1" flipV="1">
            <a:off x="3918858" y="4343401"/>
            <a:ext cx="1066800" cy="1588"/>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Accessing Data with Client OM</a:t>
            </a:r>
            <a:endParaRPr lang="en-US" dirty="0"/>
          </a:p>
        </p:txBody>
      </p:sp>
      <p:sp>
        <p:nvSpPr>
          <p:cNvPr id="4" name="Rounded Rectangle 3"/>
          <p:cNvSpPr/>
          <p:nvPr/>
        </p:nvSpPr>
        <p:spPr bwMode="auto">
          <a:xfrm>
            <a:off x="914400" y="1219200"/>
            <a:ext cx="4343400" cy="838200"/>
          </a:xfrm>
          <a:prstGeom prst="roundRect">
            <a:avLst>
              <a:gd name="adj" fmla="val 114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Data</a:t>
            </a:r>
          </a:p>
        </p:txBody>
      </p:sp>
      <p:sp>
        <p:nvSpPr>
          <p:cNvPr id="5" name="Rounded Rectangle 4"/>
          <p:cNvSpPr/>
          <p:nvPr/>
        </p:nvSpPr>
        <p:spPr bwMode="auto">
          <a:xfrm>
            <a:off x="914400" y="2455819"/>
            <a:ext cx="43434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 API</a:t>
            </a:r>
          </a:p>
        </p:txBody>
      </p:sp>
      <p:sp>
        <p:nvSpPr>
          <p:cNvPr id="6" name="Rounded Rectangle 5"/>
          <p:cNvSpPr/>
          <p:nvPr/>
        </p:nvSpPr>
        <p:spPr bwMode="auto">
          <a:xfrm>
            <a:off x="914400" y="3352800"/>
            <a:ext cx="21336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Web Service</a:t>
            </a:r>
          </a:p>
        </p:txBody>
      </p:sp>
      <p:sp>
        <p:nvSpPr>
          <p:cNvPr id="10" name="Rounded Rectangle 9"/>
          <p:cNvSpPr/>
          <p:nvPr/>
        </p:nvSpPr>
        <p:spPr bwMode="auto">
          <a:xfrm>
            <a:off x="914400" y="4800600"/>
            <a:ext cx="2133600" cy="1600200"/>
          </a:xfrm>
          <a:prstGeom prst="roundRect">
            <a:avLst>
              <a:gd name="adj" fmla="val 632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 Application</a:t>
            </a:r>
          </a:p>
        </p:txBody>
      </p:sp>
      <p:sp>
        <p:nvSpPr>
          <p:cNvPr id="12" name="Rounded Rectangle 11"/>
          <p:cNvSpPr/>
          <p:nvPr/>
        </p:nvSpPr>
        <p:spPr bwMode="auto">
          <a:xfrm>
            <a:off x="6043746" y="1981200"/>
            <a:ext cx="2286000" cy="1447800"/>
          </a:xfrm>
          <a:prstGeom prst="roundRect">
            <a:avLst>
              <a:gd name="adj" fmla="val 82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Server</a:t>
            </a:r>
          </a:p>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Application</a:t>
            </a:r>
          </a:p>
        </p:txBody>
      </p:sp>
      <p:cxnSp>
        <p:nvCxnSpPr>
          <p:cNvPr id="13" name="Straight Arrow Connector 12"/>
          <p:cNvCxnSpPr/>
          <p:nvPr/>
        </p:nvCxnSpPr>
        <p:spPr>
          <a:xfrm rot="10800000">
            <a:off x="5257802" y="2701243"/>
            <a:ext cx="761998" cy="1588"/>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4" name="Rounded Rectangle 13"/>
          <p:cNvSpPr/>
          <p:nvPr/>
        </p:nvSpPr>
        <p:spPr bwMode="auto">
          <a:xfrm>
            <a:off x="3124200" y="3352800"/>
            <a:ext cx="21336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Client.svc</a:t>
            </a:r>
          </a:p>
        </p:txBody>
      </p:sp>
      <p:sp>
        <p:nvSpPr>
          <p:cNvPr id="18" name="Rounded Rectangle 17"/>
          <p:cNvSpPr/>
          <p:nvPr/>
        </p:nvSpPr>
        <p:spPr bwMode="auto">
          <a:xfrm>
            <a:off x="3124200" y="5410200"/>
            <a:ext cx="2133600" cy="990600"/>
          </a:xfrm>
          <a:prstGeom prst="roundRect">
            <a:avLst>
              <a:gd name="adj" fmla="val 9634"/>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 Application</a:t>
            </a:r>
          </a:p>
        </p:txBody>
      </p:sp>
      <p:sp>
        <p:nvSpPr>
          <p:cNvPr id="19" name="Rounded Rectangle 18"/>
          <p:cNvSpPr/>
          <p:nvPr/>
        </p:nvSpPr>
        <p:spPr bwMode="auto">
          <a:xfrm>
            <a:off x="3124200" y="4800600"/>
            <a:ext cx="2133600" cy="533400"/>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Client OM</a:t>
            </a:r>
          </a:p>
        </p:txBody>
      </p:sp>
      <p:sp>
        <p:nvSpPr>
          <p:cNvPr id="30" name="TextBox 29"/>
          <p:cNvSpPr txBox="1"/>
          <p:nvPr/>
        </p:nvSpPr>
        <p:spPr>
          <a:xfrm>
            <a:off x="3256965" y="4295002"/>
            <a:ext cx="553037" cy="276999"/>
          </a:xfrm>
          <a:prstGeom prst="rect">
            <a:avLst/>
          </a:prstGeom>
          <a:noFill/>
        </p:spPr>
        <p:txBody>
          <a:bodyPr wrap="none" lIns="0" tIns="0" rIns="0" bIns="0" rtlCol="0">
            <a:spAutoFit/>
          </a:bodyPr>
          <a:lstStyle/>
          <a:p>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JSON</a:t>
            </a:r>
          </a:p>
        </p:txBody>
      </p:sp>
      <p:sp>
        <p:nvSpPr>
          <p:cNvPr id="32" name="TextBox 31"/>
          <p:cNvSpPr txBox="1"/>
          <p:nvPr/>
        </p:nvSpPr>
        <p:spPr>
          <a:xfrm>
            <a:off x="4615544" y="4295002"/>
            <a:ext cx="452047" cy="276999"/>
          </a:xfrm>
          <a:prstGeom prst="rect">
            <a:avLst/>
          </a:prstGeom>
          <a:noFill/>
        </p:spPr>
        <p:txBody>
          <a:bodyPr wrap="none" lIns="0" tIns="0" rIns="0" bIns="0" rtlCol="0">
            <a:spAutoFit/>
          </a:bodyPr>
          <a:lstStyle/>
          <a:p>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XML</a:t>
            </a:r>
          </a:p>
        </p:txBody>
      </p:sp>
      <p:sp>
        <p:nvSpPr>
          <p:cNvPr id="33" name="Right Brace 32"/>
          <p:cNvSpPr/>
          <p:nvPr/>
        </p:nvSpPr>
        <p:spPr>
          <a:xfrm>
            <a:off x="5410200" y="4741819"/>
            <a:ext cx="304800" cy="1676400"/>
          </a:xfrm>
          <a:prstGeom prst="rightBrace">
            <a:avLst>
              <a:gd name="adj1" fmla="val 48571"/>
              <a:gd name="adj2" fmla="val 49481"/>
            </a:avLst>
          </a:prstGeom>
          <a:ln w="41275">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34" name="TextBox 33"/>
          <p:cNvSpPr txBox="1"/>
          <p:nvPr/>
        </p:nvSpPr>
        <p:spPr>
          <a:xfrm>
            <a:off x="5867402" y="5029200"/>
            <a:ext cx="2894447" cy="1107996"/>
          </a:xfrm>
          <a:prstGeom prst="rect">
            <a:avLst/>
          </a:prstGeom>
          <a:noFill/>
        </p:spPr>
        <p:txBody>
          <a:bodyPr wrap="none" lIns="0" tIns="0" rIns="0" bIns="0" rtlCol="0">
            <a:spAutoFit/>
          </a:bodyPr>
          <a:lstStyle/>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WPF/WinForm/Office</a:t>
            </a:r>
          </a:p>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Silverlight</a:t>
            </a:r>
          </a:p>
          <a:p>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JavaScript</a:t>
            </a:r>
          </a:p>
        </p:txBody>
      </p:sp>
    </p:spTree>
    <p:extLst>
      <p:ext uri="{BB962C8B-B14F-4D97-AF65-F5344CB8AC3E}">
        <p14:creationId xmlns:p14="http://schemas.microsoft.com/office/powerpoint/2010/main" val="14411685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Equivalent Objects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3741817"/>
              </p:ext>
            </p:extLst>
          </p:nvPr>
        </p:nvGraphicFramePr>
        <p:xfrm>
          <a:off x="381000" y="1447800"/>
          <a:ext cx="8382001" cy="3581400"/>
        </p:xfrm>
        <a:graphic>
          <a:graphicData uri="http://schemas.openxmlformats.org/drawingml/2006/table">
            <a:tbl>
              <a:tblPr firstRow="1">
                <a:tableStyleId>{3C2FFA5D-87B4-456A-9821-1D502468CF0F}</a:tableStyleId>
              </a:tblPr>
              <a:tblGrid>
                <a:gridCol w="1599198"/>
                <a:gridCol w="2536658"/>
                <a:gridCol w="2536658"/>
                <a:gridCol w="1709487"/>
              </a:tblGrid>
              <a:tr h="486842">
                <a:tc>
                  <a:txBody>
                    <a:bodyPr/>
                    <a:lstStyle/>
                    <a:p>
                      <a:pPr marL="0" marR="0">
                        <a:spcBef>
                          <a:spcPts val="0"/>
                        </a:spcBef>
                        <a:spcAft>
                          <a:spcPts val="0"/>
                        </a:spcAft>
                      </a:pPr>
                      <a:r>
                        <a:rPr lang="en-US" sz="1600" dirty="0" smtClean="0">
                          <a:effectLst>
                            <a:outerShdw blurRad="38100" dist="38100" dir="2700000" algn="tl">
                              <a:srgbClr val="000000">
                                <a:alpha val="43137"/>
                              </a:srgbClr>
                            </a:outerShdw>
                          </a:effectLst>
                        </a:rPr>
                        <a:t>Server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(Microsoft</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.SharePoint)</a:t>
                      </a:r>
                      <a:endParaRPr lang="en-US" sz="1600" dirty="0">
                        <a:effectLst>
                          <a:outerShdw blurRad="38100" dist="38100" dir="2700000" algn="tl">
                            <a:srgbClr val="000000">
                              <a:alpha val="43137"/>
                            </a:srgbClr>
                          </a:outerShdw>
                        </a:effectLst>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a:effectLst>
                            <a:outerShdw blurRad="38100" dist="38100" dir="2700000" algn="tl">
                              <a:srgbClr val="000000">
                                <a:alpha val="43137"/>
                              </a:srgbClr>
                            </a:outerShdw>
                          </a:effectLst>
                        </a:rPr>
                        <a:t>.NET </a:t>
                      </a:r>
                      <a:r>
                        <a:rPr lang="en-US" sz="1600" dirty="0" smtClean="0">
                          <a:effectLst>
                            <a:outerShdw blurRad="38100" dist="38100" dir="2700000" algn="tl">
                              <a:srgbClr val="000000">
                                <a:alpha val="43137"/>
                              </a:srgbClr>
                            </a:outerShdw>
                          </a:effectLst>
                        </a:rPr>
                        <a:t>Managed</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a:t>
                      </a:r>
                      <a:r>
                        <a:rPr lang="en-US" sz="1600" dirty="0" err="1" smtClean="0">
                          <a:effectLst>
                            <a:outerShdw blurRad="38100" dist="38100" dir="2700000" algn="tl">
                              <a:srgbClr val="000000">
                                <a:alpha val="43137"/>
                              </a:srgbClr>
                            </a:outerShdw>
                          </a:effectLst>
                        </a:rPr>
                        <a:t>Microsoft.SharePoint</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.Client)</a:t>
                      </a:r>
                      <a:endParaRPr lang="en-US" sz="1600" dirty="0">
                        <a:effectLst>
                          <a:outerShdw blurRad="38100" dist="38100" dir="2700000" algn="tl">
                            <a:srgbClr val="000000">
                              <a:alpha val="43137"/>
                            </a:srgbClr>
                          </a:outerShdw>
                        </a:effectLst>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effectLst>
                            <a:outerShdw blurRad="38100" dist="38100" dir="2700000" algn="tl">
                              <a:srgbClr val="000000">
                                <a:alpha val="43137"/>
                              </a:srgbClr>
                            </a:outerShdw>
                          </a:effectLst>
                        </a:rPr>
                        <a:t>Silverlight</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a:t>
                      </a:r>
                      <a:r>
                        <a:rPr lang="en-US" sz="1600" dirty="0" err="1" smtClean="0">
                          <a:effectLst>
                            <a:outerShdw blurRad="38100" dist="38100" dir="2700000" algn="tl">
                              <a:srgbClr val="000000">
                                <a:alpha val="43137"/>
                              </a:srgbClr>
                            </a:outerShdw>
                          </a:effectLst>
                        </a:rPr>
                        <a:t>Microsoft.SharePoint</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a:t>
                      </a:r>
                      <a:r>
                        <a:rPr lang="en-US" sz="1600" dirty="0" err="1" smtClean="0">
                          <a:effectLst>
                            <a:outerShdw blurRad="38100" dist="38100" dir="2700000" algn="tl">
                              <a:srgbClr val="000000">
                                <a:alpha val="43137"/>
                              </a:srgbClr>
                            </a:outerShdw>
                          </a:effectLst>
                        </a:rPr>
                        <a:t>Client.Silverlight</a:t>
                      </a:r>
                      <a:r>
                        <a:rPr lang="en-US" sz="1600" dirty="0" smtClean="0">
                          <a:effectLst>
                            <a:outerShdw blurRad="38100" dist="38100" dir="2700000" algn="tl">
                              <a:srgbClr val="000000">
                                <a:alpha val="43137"/>
                              </a:srgbClr>
                            </a:outerShdw>
                          </a:effectLst>
                        </a:rPr>
                        <a:t>)</a:t>
                      </a:r>
                      <a:endParaRPr lang="en-US" sz="1600" dirty="0">
                        <a:effectLst>
                          <a:outerShdw blurRad="38100" dist="38100" dir="2700000" algn="tl">
                            <a:srgbClr val="000000">
                              <a:alpha val="43137"/>
                            </a:srgbClr>
                          </a:outerShdw>
                        </a:effectLst>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effectLst>
                            <a:outerShdw blurRad="38100" dist="38100" dir="2700000" algn="tl">
                              <a:srgbClr val="000000">
                                <a:alpha val="43137"/>
                              </a:srgbClr>
                            </a:outerShdw>
                          </a:effectLst>
                        </a:rPr>
                        <a:t>JavaScript</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(SP</a:t>
                      </a:r>
                      <a:r>
                        <a:rPr lang="en-US" sz="1600" baseline="0" dirty="0" smtClean="0">
                          <a:effectLst>
                            <a:outerShdw blurRad="38100" dist="38100" dir="2700000" algn="tl">
                              <a:srgbClr val="000000">
                                <a:alpha val="43137"/>
                              </a:srgbClr>
                            </a:outerShdw>
                          </a:effectLst>
                        </a:rPr>
                        <a:t>.js)</a:t>
                      </a:r>
                      <a:endParaRPr lang="en-US" sz="1600" dirty="0">
                        <a:effectLst>
                          <a:outerShdw blurRad="38100" dist="38100" dir="2700000" algn="tl">
                            <a:srgbClr val="000000">
                              <a:alpha val="43137"/>
                            </a:srgbClr>
                          </a:outerShdw>
                        </a:effectLst>
                        <a:latin typeface="Calibri"/>
                        <a:ea typeface="Times New Roman"/>
                        <a:cs typeface="Times New Roman"/>
                      </a:endParaRPr>
                    </a:p>
                  </a:txBody>
                  <a:tcPr marL="47122" marR="47122" marT="45408" marB="45408"/>
                </a:tc>
              </a:tr>
              <a:tr h="396864">
                <a:tc>
                  <a:txBody>
                    <a:bodyPr/>
                    <a:lstStyle/>
                    <a:p>
                      <a:pPr marL="0" marR="0">
                        <a:spcBef>
                          <a:spcPts val="0"/>
                        </a:spcBef>
                        <a:spcAft>
                          <a:spcPts val="0"/>
                        </a:spcAft>
                      </a:pPr>
                      <a:r>
                        <a:rPr lang="en-US" sz="1600" dirty="0" err="1" smtClean="0"/>
                        <a:t>SPContext</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ClientContext</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ClientContext</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ClientContext</a:t>
                      </a:r>
                      <a:endParaRPr lang="en-US" sz="1600" dirty="0">
                        <a:latin typeface="Calibri"/>
                        <a:ea typeface="Times New Roman"/>
                        <a:cs typeface="Times New Roman"/>
                      </a:endParaRPr>
                    </a:p>
                  </a:txBody>
                  <a:tcPr marL="47122" marR="47122" marT="45408" marB="45408"/>
                </a:tc>
              </a:tr>
              <a:tr h="455755">
                <a:tc>
                  <a:txBody>
                    <a:bodyPr/>
                    <a:lstStyle/>
                    <a:p>
                      <a:pPr marL="0" marR="0">
                        <a:spcBef>
                          <a:spcPts val="0"/>
                        </a:spcBef>
                        <a:spcAft>
                          <a:spcPts val="0"/>
                        </a:spcAft>
                      </a:pPr>
                      <a:r>
                        <a:rPr lang="en-US" sz="1600" dirty="0" err="1" smtClean="0"/>
                        <a:t>SPSite</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Site</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Site</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Site</a:t>
                      </a:r>
                      <a:endParaRPr lang="en-US" sz="1600" dirty="0">
                        <a:latin typeface="Calibri"/>
                        <a:ea typeface="Times New Roman"/>
                        <a:cs typeface="Times New Roman"/>
                      </a:endParaRPr>
                    </a:p>
                  </a:txBody>
                  <a:tcPr marL="47122" marR="47122" marT="45408" marB="45408"/>
                </a:tc>
              </a:tr>
              <a:tr h="455755">
                <a:tc>
                  <a:txBody>
                    <a:bodyPr/>
                    <a:lstStyle/>
                    <a:p>
                      <a:pPr marL="0" marR="0">
                        <a:spcBef>
                          <a:spcPts val="0"/>
                        </a:spcBef>
                        <a:spcAft>
                          <a:spcPts val="0"/>
                        </a:spcAft>
                      </a:pPr>
                      <a:r>
                        <a:rPr lang="en-US" sz="1600" dirty="0" err="1" smtClean="0"/>
                        <a:t>SPWeb</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Web</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Web</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Web</a:t>
                      </a:r>
                      <a:endParaRPr lang="en-US" sz="1600" dirty="0">
                        <a:latin typeface="Calibri"/>
                        <a:ea typeface="Times New Roman"/>
                        <a:cs typeface="Times New Roman"/>
                      </a:endParaRPr>
                    </a:p>
                  </a:txBody>
                  <a:tcPr marL="47122" marR="47122" marT="45408" marB="45408"/>
                </a:tc>
              </a:tr>
              <a:tr h="455755">
                <a:tc>
                  <a:txBody>
                    <a:bodyPr/>
                    <a:lstStyle/>
                    <a:p>
                      <a:pPr marL="0" marR="0">
                        <a:spcBef>
                          <a:spcPts val="0"/>
                        </a:spcBef>
                        <a:spcAft>
                          <a:spcPts val="0"/>
                        </a:spcAft>
                      </a:pPr>
                      <a:r>
                        <a:rPr lang="en-US" sz="1600" dirty="0" err="1" smtClean="0"/>
                        <a:t>SPList</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List</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List</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List</a:t>
                      </a:r>
                      <a:endParaRPr lang="en-US" sz="1600" dirty="0">
                        <a:latin typeface="Calibri"/>
                        <a:ea typeface="Times New Roman"/>
                        <a:cs typeface="Times New Roman"/>
                      </a:endParaRPr>
                    </a:p>
                  </a:txBody>
                  <a:tcPr marL="47122" marR="47122" marT="45408" marB="45408"/>
                </a:tc>
              </a:tr>
              <a:tr h="455755">
                <a:tc>
                  <a:txBody>
                    <a:bodyPr/>
                    <a:lstStyle/>
                    <a:p>
                      <a:pPr marL="0" marR="0">
                        <a:spcBef>
                          <a:spcPts val="0"/>
                        </a:spcBef>
                        <a:spcAft>
                          <a:spcPts val="0"/>
                        </a:spcAft>
                      </a:pPr>
                      <a:r>
                        <a:rPr lang="en-US" sz="1600" dirty="0" err="1" smtClean="0"/>
                        <a:t>SPListItem</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ListItem</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ListItem</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err="1" smtClean="0"/>
                        <a:t>ListItem</a:t>
                      </a:r>
                      <a:endParaRPr lang="en-US" sz="1600" dirty="0">
                        <a:latin typeface="Calibri"/>
                        <a:ea typeface="Times New Roman"/>
                        <a:cs typeface="Times New Roman"/>
                      </a:endParaRPr>
                    </a:p>
                  </a:txBody>
                  <a:tcPr marL="47122" marR="47122" marT="45408" marB="45408"/>
                </a:tc>
              </a:tr>
              <a:tr h="539180">
                <a:tc>
                  <a:txBody>
                    <a:bodyPr/>
                    <a:lstStyle/>
                    <a:p>
                      <a:pPr marL="0" marR="0">
                        <a:spcBef>
                          <a:spcPts val="0"/>
                        </a:spcBef>
                        <a:spcAft>
                          <a:spcPts val="0"/>
                        </a:spcAft>
                      </a:pPr>
                      <a:r>
                        <a:rPr lang="en-US" sz="1600" dirty="0" err="1" smtClean="0"/>
                        <a:t>SPField</a:t>
                      </a:r>
                      <a:r>
                        <a:rPr lang="en-US" sz="1600" dirty="0" smtClean="0"/>
                        <a:t> </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Field</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Field</a:t>
                      </a:r>
                      <a:endParaRPr lang="en-US" sz="1600" dirty="0">
                        <a:latin typeface="Calibri"/>
                        <a:ea typeface="Times New Roman"/>
                        <a:cs typeface="Times New Roman"/>
                      </a:endParaRPr>
                    </a:p>
                  </a:txBody>
                  <a:tcPr marL="47122" marR="47122" marT="45408" marB="45408"/>
                </a:tc>
                <a:tc>
                  <a:txBody>
                    <a:bodyPr/>
                    <a:lstStyle/>
                    <a:p>
                      <a:pPr marL="0" marR="0">
                        <a:spcBef>
                          <a:spcPts val="0"/>
                        </a:spcBef>
                        <a:spcAft>
                          <a:spcPts val="0"/>
                        </a:spcAft>
                      </a:pPr>
                      <a:r>
                        <a:rPr lang="en-US" sz="1600" dirty="0" smtClean="0"/>
                        <a:t>Field</a:t>
                      </a:r>
                      <a:endParaRPr lang="en-US" sz="1600" dirty="0">
                        <a:latin typeface="Calibri"/>
                        <a:ea typeface="Times New Roman"/>
                        <a:cs typeface="Times New Roman"/>
                      </a:endParaRPr>
                    </a:p>
                  </a:txBody>
                  <a:tcPr marL="47122" marR="47122" marT="45408" marB="45408"/>
                </a:tc>
              </a:tr>
            </a:tbl>
          </a:graphicData>
        </a:graphic>
      </p:graphicFrame>
      <p:sp>
        <p:nvSpPr>
          <p:cNvPr id="5" name="TextBox 4"/>
          <p:cNvSpPr txBox="1"/>
          <p:nvPr/>
        </p:nvSpPr>
        <p:spPr>
          <a:xfrm>
            <a:off x="1066800" y="5284573"/>
            <a:ext cx="6667018" cy="646331"/>
          </a:xfrm>
          <a:prstGeom prst="rect">
            <a:avLst/>
          </a:prstGeom>
          <a:noFill/>
        </p:spPr>
        <p:txBody>
          <a:bodyPr wrap="none" rtlCol="0">
            <a:spAutoFit/>
          </a:bodyPr>
          <a:lstStyle/>
          <a:p>
            <a:pPr lvl="0"/>
            <a:r>
              <a:rPr lang="en-US" dirty="0" smtClean="0"/>
              <a:t>Member names mostly the same from server to client </a:t>
            </a:r>
            <a:br>
              <a:rPr lang="en-US" dirty="0" smtClean="0"/>
            </a:br>
            <a:r>
              <a:rPr lang="en-US" dirty="0" smtClean="0"/>
              <a:t>(e. g., </a:t>
            </a:r>
            <a:r>
              <a:rPr lang="en-US" dirty="0" err="1" smtClean="0"/>
              <a:t>SPWeb.QuickLaunchEnabled</a:t>
            </a:r>
            <a:r>
              <a:rPr lang="en-US" dirty="0" smtClean="0"/>
              <a:t> = </a:t>
            </a:r>
            <a:r>
              <a:rPr lang="en-US" dirty="0" err="1" smtClean="0"/>
              <a:t>Web.QuickLaunchEnabled</a:t>
            </a:r>
            <a:r>
              <a:rPr lang="en-US" dirty="0" smtClean="0"/>
              <a:t>)</a:t>
            </a:r>
          </a:p>
        </p:txBody>
      </p:sp>
    </p:spTree>
    <p:extLst>
      <p:ext uri="{BB962C8B-B14F-4D97-AF65-F5344CB8AC3E}">
        <p14:creationId xmlns:p14="http://schemas.microsoft.com/office/powerpoint/2010/main" val="6614394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F46ECB8E92D944B4A72C6D551959DA" ma:contentTypeVersion="0" ma:contentTypeDescription="Create a new document." ma:contentTypeScope="" ma:versionID="08eec990e4523d8f01dfdb0f73f780e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B6AB0C-275C-4AAA-97DD-7B663330B11F}">
  <ds:schemaRef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A09AE7F-2549-4F10-BE0E-EDED3A844720}">
  <ds:schemaRefs>
    <ds:schemaRef ds:uri="http://schemas.microsoft.com/sharepoint/v3/contenttype/forms"/>
  </ds:schemaRefs>
</ds:datastoreItem>
</file>

<file path=customXml/itemProps3.xml><?xml version="1.0" encoding="utf-8"?>
<ds:datastoreItem xmlns:ds="http://schemas.openxmlformats.org/officeDocument/2006/customXml" ds:itemID="{D61EB1A9-5D3D-4BD3-BE8B-3569E3BCE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Non-Ignite Template</Template>
  <TotalTime>59</TotalTime>
  <Words>1177</Words>
  <Application>Microsoft Office PowerPoint</Application>
  <PresentationFormat>On-screen Show (4:3)</PresentationFormat>
  <Paragraphs>310</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Non-Ignite Template</vt:lpstr>
      <vt:lpstr>White with Consolas font for code slides</vt:lpstr>
      <vt:lpstr>PowerPoint Presentation</vt:lpstr>
      <vt:lpstr>Using the Client Object Model and REST to Access SharePoint 2010 </vt:lpstr>
      <vt:lpstr>Agenda</vt:lpstr>
      <vt:lpstr>Introduction to Client Object Model</vt:lpstr>
      <vt:lpstr>Accessing Data in SharePoint 2007</vt:lpstr>
      <vt:lpstr>How can this be improved </vt:lpstr>
      <vt:lpstr>Client Object Model</vt:lpstr>
      <vt:lpstr>Accessing Data with Client OM</vt:lpstr>
      <vt:lpstr>Equivalent Objects</vt:lpstr>
      <vt:lpstr>Major Objects in  Client Object Model</vt:lpstr>
      <vt:lpstr>Getting Started: 3 things to know</vt:lpstr>
      <vt:lpstr>High level handling of commands</vt:lpstr>
      <vt:lpstr>Client Object Model Limitations</vt:lpstr>
      <vt:lpstr>.NET Client object model</vt:lpstr>
      <vt:lpstr>.Net CLR Client OM</vt:lpstr>
      <vt:lpstr>.NET Client OM</vt:lpstr>
      <vt:lpstr>Uploading file example</vt:lpstr>
      <vt:lpstr>Hello, Client OM</vt:lpstr>
      <vt:lpstr>Silverlight and client object model</vt:lpstr>
      <vt:lpstr>Silverlight in SharePoint 2010</vt:lpstr>
      <vt:lpstr>Integrating with SharePoint</vt:lpstr>
      <vt:lpstr>Silverlight CLR Client OM</vt:lpstr>
      <vt:lpstr>Silverlight Client OM</vt:lpstr>
      <vt:lpstr>Building and Deploying Silverlight</vt:lpstr>
      <vt:lpstr>Custom Silverlight Web Part with client OM</vt:lpstr>
      <vt:lpstr>The JavaScript Client Object Model</vt:lpstr>
      <vt:lpstr>JavaScript Client OM</vt:lpstr>
      <vt:lpstr>JavaScript Client OM</vt:lpstr>
      <vt:lpstr>JavaScript Client OM</vt:lpstr>
      <vt:lpstr>JavaScript Client OM</vt:lpstr>
      <vt:lpstr>REST &amp; WCF Data Services</vt:lpstr>
      <vt:lpstr>Why a RESTful Interface for SP?</vt:lpstr>
      <vt:lpstr>A RESTful Interface for Data</vt:lpstr>
      <vt:lpstr>Accessing data using REST</vt:lpstr>
      <vt:lpstr>Operations</vt:lpstr>
      <vt:lpstr>URL Conventions</vt:lpstr>
      <vt:lpstr>Visual Studio 2010 support</vt:lpstr>
      <vt:lpstr>REST &amp; WCF Data Services</vt:lpstr>
      <vt:lpstr>Summary</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SharePoint Server 2010 Ignite!</dc:subject>
  <dc:creator>Vesa Juvonen</dc:creator>
  <cp:lastModifiedBy>Erika Ehrli Cabral</cp:lastModifiedBy>
  <cp:revision>12</cp:revision>
  <dcterms:created xsi:type="dcterms:W3CDTF">2010-04-16T08:55:25Z</dcterms:created>
  <dcterms:modified xsi:type="dcterms:W3CDTF">2010-05-05T23:55:22Z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0x0101005DF46ECB8E92D944B4A72C6D551959DA</vt:lpwstr>
  </property>
</Properties>
</file>