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4"/>
    <p:sldMasterId id="2147483718" r:id="rId5"/>
  </p:sldMasterIdLst>
  <p:notesMasterIdLst>
    <p:notesMasterId r:id="rId39"/>
  </p:notesMasterIdLst>
  <p:handoutMasterIdLst>
    <p:handoutMasterId r:id="rId40"/>
  </p:handoutMasterIdLst>
  <p:sldIdLst>
    <p:sldId id="256" r:id="rId6"/>
    <p:sldId id="303" r:id="rId7"/>
    <p:sldId id="304" r:id="rId8"/>
    <p:sldId id="305" r:id="rId9"/>
    <p:sldId id="306" r:id="rId10"/>
    <p:sldId id="307" r:id="rId11"/>
    <p:sldId id="308" r:id="rId12"/>
    <p:sldId id="309" r:id="rId13"/>
    <p:sldId id="310" r:id="rId14"/>
    <p:sldId id="311" r:id="rId15"/>
    <p:sldId id="312" r:id="rId16"/>
    <p:sldId id="313" r:id="rId17"/>
    <p:sldId id="314" r:id="rId18"/>
    <p:sldId id="315" r:id="rId19"/>
    <p:sldId id="316" r:id="rId20"/>
    <p:sldId id="317" r:id="rId21"/>
    <p:sldId id="318" r:id="rId22"/>
    <p:sldId id="319" r:id="rId23"/>
    <p:sldId id="320" r:id="rId24"/>
    <p:sldId id="321" r:id="rId25"/>
    <p:sldId id="322" r:id="rId26"/>
    <p:sldId id="323" r:id="rId27"/>
    <p:sldId id="324" r:id="rId28"/>
    <p:sldId id="325" r:id="rId29"/>
    <p:sldId id="326" r:id="rId30"/>
    <p:sldId id="327" r:id="rId31"/>
    <p:sldId id="328" r:id="rId32"/>
    <p:sldId id="329" r:id="rId33"/>
    <p:sldId id="330" r:id="rId34"/>
    <p:sldId id="331" r:id="rId35"/>
    <p:sldId id="332" r:id="rId36"/>
    <p:sldId id="333" r:id="rId37"/>
    <p:sldId id="334" r:id="rId38"/>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DE3FF"/>
    <a:srgbClr val="000000"/>
    <a:srgbClr val="FFFFFF"/>
    <a:srgbClr val="333333"/>
    <a:srgbClr val="292929"/>
    <a:srgbClr val="F8F57B"/>
    <a:srgbClr val="F6AE1E"/>
    <a:srgbClr val="FF0066"/>
    <a:srgbClr val="F3AF35"/>
    <a:srgbClr val="9C42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66" autoAdjust="0"/>
    <p:restoredTop sz="92541" autoAdjust="0"/>
  </p:normalViewPr>
  <p:slideViewPr>
    <p:cSldViewPr>
      <p:cViewPr varScale="1">
        <p:scale>
          <a:sx n="104" d="100"/>
          <a:sy n="104" d="100"/>
        </p:scale>
        <p:origin x="-1314" y="-96"/>
      </p:cViewPr>
      <p:guideLst>
        <p:guide orient="horz" pos="144"/>
        <p:guide orient="horz" pos="912"/>
        <p:guide orient="horz" pos="1484"/>
        <p:guide orient="horz" pos="1200"/>
        <p:guide orient="horz" pos="2736"/>
        <p:guide orient="horz" pos="4176"/>
        <p:guide pos="2880"/>
        <p:guide pos="240"/>
        <p:guide pos="460"/>
        <p:guide pos="5520"/>
        <p:guide pos="863"/>
        <p:guide pos="5299"/>
      </p:guideLst>
    </p:cSldViewPr>
  </p:slideViewPr>
  <p:notesTextViewPr>
    <p:cViewPr>
      <p:scale>
        <a:sx n="100" d="100"/>
        <a:sy n="100" d="100"/>
      </p:scale>
      <p:origin x="0" y="0"/>
    </p:cViewPr>
  </p:notesTextViewPr>
  <p:sorterViewPr>
    <p:cViewPr>
      <p:scale>
        <a:sx n="100" d="100"/>
        <a:sy n="100" d="100"/>
      </p:scale>
      <p:origin x="0" y="0"/>
    </p:cViewPr>
  </p:sorterViewPr>
  <p:notesViewPr>
    <p:cSldViewPr showGuides="1">
      <p:cViewPr>
        <p:scale>
          <a:sx n="80" d="100"/>
          <a:sy n="80" d="100"/>
        </p:scale>
        <p:origin x="-4026" y="-6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EF96E5-A02B-4B21-A5B5-1F0AA307367D}" type="doc">
      <dgm:prSet loTypeId="urn:microsoft.com/office/officeart/2005/8/layout/hProcess9" loCatId="process" qsTypeId="urn:microsoft.com/office/officeart/2005/8/quickstyle/simple1" qsCatId="simple" csTypeId="urn:microsoft.com/office/officeart/2005/8/colors/colorful5" csCatId="colorful" phldr="1"/>
      <dgm:spPr/>
    </dgm:pt>
    <dgm:pt modelId="{19D61AFC-2049-4745-8B43-8B0D5B502D8C}">
      <dgm:prSet phldrT="[Text]"/>
      <dgm:spPr/>
      <dgm:t>
        <a:bodyPr/>
        <a:lstStyle/>
        <a:p>
          <a:r>
            <a:rPr lang="en-US" dirty="0" smtClean="0"/>
            <a:t>Create Entity Classes</a:t>
          </a:r>
          <a:endParaRPr lang="fi-FI" dirty="0"/>
        </a:p>
      </dgm:t>
    </dgm:pt>
    <dgm:pt modelId="{9A7AE1EC-B7D9-43B3-B560-7D9900D98683}" type="parTrans" cxnId="{AE9BF977-C6B3-4B90-BBF2-FD6342FAD4BF}">
      <dgm:prSet/>
      <dgm:spPr/>
      <dgm:t>
        <a:bodyPr/>
        <a:lstStyle/>
        <a:p>
          <a:endParaRPr lang="fi-FI"/>
        </a:p>
      </dgm:t>
    </dgm:pt>
    <dgm:pt modelId="{F779AFD3-5C4D-4B79-BE85-BAFFBBC46AB6}" type="sibTrans" cxnId="{AE9BF977-C6B3-4B90-BBF2-FD6342FAD4BF}">
      <dgm:prSet/>
      <dgm:spPr/>
      <dgm:t>
        <a:bodyPr/>
        <a:lstStyle/>
        <a:p>
          <a:endParaRPr lang="fi-FI"/>
        </a:p>
      </dgm:t>
    </dgm:pt>
    <dgm:pt modelId="{11AAF95D-3990-46A2-8D0A-EBD3A78B41E7}">
      <dgm:prSet phldrT="[Text]"/>
      <dgm:spPr/>
      <dgm:t>
        <a:bodyPr/>
        <a:lstStyle/>
        <a:p>
          <a:r>
            <a:rPr lang="fi-FI" dirty="0" smtClean="0"/>
            <a:t>Create DataContext</a:t>
          </a:r>
          <a:endParaRPr lang="fi-FI" dirty="0"/>
        </a:p>
      </dgm:t>
    </dgm:pt>
    <dgm:pt modelId="{EB4387E2-684D-45A1-A41F-22A7658919F7}" type="parTrans" cxnId="{3181852C-C7FA-431E-8743-FDEAACEBEE15}">
      <dgm:prSet/>
      <dgm:spPr/>
      <dgm:t>
        <a:bodyPr/>
        <a:lstStyle/>
        <a:p>
          <a:endParaRPr lang="fi-FI"/>
        </a:p>
      </dgm:t>
    </dgm:pt>
    <dgm:pt modelId="{E0949073-9A44-4FAE-8252-5D28EAD558E9}" type="sibTrans" cxnId="{3181852C-C7FA-431E-8743-FDEAACEBEE15}">
      <dgm:prSet/>
      <dgm:spPr/>
      <dgm:t>
        <a:bodyPr/>
        <a:lstStyle/>
        <a:p>
          <a:endParaRPr lang="fi-FI"/>
        </a:p>
      </dgm:t>
    </dgm:pt>
    <dgm:pt modelId="{2970DD3A-1A8D-4004-B984-4A545BB53937}">
      <dgm:prSet phldrT="[Text]"/>
      <dgm:spPr/>
      <dgm:t>
        <a:bodyPr/>
        <a:lstStyle/>
        <a:p>
          <a:r>
            <a:rPr lang="fi-FI" dirty="0" smtClean="0"/>
            <a:t>Write Queries</a:t>
          </a:r>
          <a:endParaRPr lang="fi-FI" dirty="0"/>
        </a:p>
      </dgm:t>
    </dgm:pt>
    <dgm:pt modelId="{77050951-E923-4568-9AB2-8D18EAD2D103}" type="parTrans" cxnId="{E0EF38FF-923B-43E0-9585-C946195B2C75}">
      <dgm:prSet/>
      <dgm:spPr/>
      <dgm:t>
        <a:bodyPr/>
        <a:lstStyle/>
        <a:p>
          <a:endParaRPr lang="fi-FI"/>
        </a:p>
      </dgm:t>
    </dgm:pt>
    <dgm:pt modelId="{44803B5C-F732-41B2-8EC1-A2C104BDE6D9}" type="sibTrans" cxnId="{E0EF38FF-923B-43E0-9585-C946195B2C75}">
      <dgm:prSet/>
      <dgm:spPr/>
      <dgm:t>
        <a:bodyPr/>
        <a:lstStyle/>
        <a:p>
          <a:endParaRPr lang="fi-FI"/>
        </a:p>
      </dgm:t>
    </dgm:pt>
    <dgm:pt modelId="{2A8194B4-B9AC-4236-817F-DE58FC888EB3}" type="pres">
      <dgm:prSet presAssocID="{E4EF96E5-A02B-4B21-A5B5-1F0AA307367D}" presName="CompostProcess" presStyleCnt="0">
        <dgm:presLayoutVars>
          <dgm:dir/>
          <dgm:resizeHandles val="exact"/>
        </dgm:presLayoutVars>
      </dgm:prSet>
      <dgm:spPr/>
    </dgm:pt>
    <dgm:pt modelId="{A3159C85-A04A-4D71-9BA6-8DFBC589BEC9}" type="pres">
      <dgm:prSet presAssocID="{E4EF96E5-A02B-4B21-A5B5-1F0AA307367D}" presName="arrow" presStyleLbl="bgShp" presStyleIdx="0" presStyleCnt="1"/>
      <dgm:spPr/>
    </dgm:pt>
    <dgm:pt modelId="{C03A3E72-FDE9-48F2-B19F-9D67B54D24F9}" type="pres">
      <dgm:prSet presAssocID="{E4EF96E5-A02B-4B21-A5B5-1F0AA307367D}" presName="linearProcess" presStyleCnt="0"/>
      <dgm:spPr/>
    </dgm:pt>
    <dgm:pt modelId="{F8DC191A-D45F-4B69-B263-1431B68EC0D5}" type="pres">
      <dgm:prSet presAssocID="{19D61AFC-2049-4745-8B43-8B0D5B502D8C}" presName="textNode" presStyleLbl="node1" presStyleIdx="0" presStyleCnt="3">
        <dgm:presLayoutVars>
          <dgm:bulletEnabled val="1"/>
        </dgm:presLayoutVars>
      </dgm:prSet>
      <dgm:spPr/>
      <dgm:t>
        <a:bodyPr/>
        <a:lstStyle/>
        <a:p>
          <a:endParaRPr lang="fi-FI"/>
        </a:p>
      </dgm:t>
    </dgm:pt>
    <dgm:pt modelId="{0DD4060A-03D3-4362-A8B0-96E52CD24089}" type="pres">
      <dgm:prSet presAssocID="{F779AFD3-5C4D-4B79-BE85-BAFFBBC46AB6}" presName="sibTrans" presStyleCnt="0"/>
      <dgm:spPr/>
    </dgm:pt>
    <dgm:pt modelId="{1BB075E4-56E0-45FC-8D15-6BBB2A3EAE88}" type="pres">
      <dgm:prSet presAssocID="{11AAF95D-3990-46A2-8D0A-EBD3A78B41E7}" presName="textNode" presStyleLbl="node1" presStyleIdx="1" presStyleCnt="3">
        <dgm:presLayoutVars>
          <dgm:bulletEnabled val="1"/>
        </dgm:presLayoutVars>
      </dgm:prSet>
      <dgm:spPr/>
      <dgm:t>
        <a:bodyPr/>
        <a:lstStyle/>
        <a:p>
          <a:endParaRPr lang="fi-FI"/>
        </a:p>
      </dgm:t>
    </dgm:pt>
    <dgm:pt modelId="{1949A3E0-42D5-4189-AF95-AB54C5C99AB9}" type="pres">
      <dgm:prSet presAssocID="{E0949073-9A44-4FAE-8252-5D28EAD558E9}" presName="sibTrans" presStyleCnt="0"/>
      <dgm:spPr/>
    </dgm:pt>
    <dgm:pt modelId="{76CFA744-EE1C-4D4F-BDFD-FDE7932CC997}" type="pres">
      <dgm:prSet presAssocID="{2970DD3A-1A8D-4004-B984-4A545BB53937}" presName="textNode" presStyleLbl="node1" presStyleIdx="2" presStyleCnt="3">
        <dgm:presLayoutVars>
          <dgm:bulletEnabled val="1"/>
        </dgm:presLayoutVars>
      </dgm:prSet>
      <dgm:spPr/>
      <dgm:t>
        <a:bodyPr/>
        <a:lstStyle/>
        <a:p>
          <a:endParaRPr lang="fi-FI"/>
        </a:p>
      </dgm:t>
    </dgm:pt>
  </dgm:ptLst>
  <dgm:cxnLst>
    <dgm:cxn modelId="{32E1BCF6-4FC9-4602-9D6F-ACCD2B4E51DF}" type="presOf" srcId="{11AAF95D-3990-46A2-8D0A-EBD3A78B41E7}" destId="{1BB075E4-56E0-45FC-8D15-6BBB2A3EAE88}" srcOrd="0" destOrd="0" presId="urn:microsoft.com/office/officeart/2005/8/layout/hProcess9"/>
    <dgm:cxn modelId="{3181852C-C7FA-431E-8743-FDEAACEBEE15}" srcId="{E4EF96E5-A02B-4B21-A5B5-1F0AA307367D}" destId="{11AAF95D-3990-46A2-8D0A-EBD3A78B41E7}" srcOrd="1" destOrd="0" parTransId="{EB4387E2-684D-45A1-A41F-22A7658919F7}" sibTransId="{E0949073-9A44-4FAE-8252-5D28EAD558E9}"/>
    <dgm:cxn modelId="{463FCCD0-607C-4AA8-964D-9FDCD71E7043}" type="presOf" srcId="{2970DD3A-1A8D-4004-B984-4A545BB53937}" destId="{76CFA744-EE1C-4D4F-BDFD-FDE7932CC997}" srcOrd="0" destOrd="0" presId="urn:microsoft.com/office/officeart/2005/8/layout/hProcess9"/>
    <dgm:cxn modelId="{E0EF38FF-923B-43E0-9585-C946195B2C75}" srcId="{E4EF96E5-A02B-4B21-A5B5-1F0AA307367D}" destId="{2970DD3A-1A8D-4004-B984-4A545BB53937}" srcOrd="2" destOrd="0" parTransId="{77050951-E923-4568-9AB2-8D18EAD2D103}" sibTransId="{44803B5C-F732-41B2-8EC1-A2C104BDE6D9}"/>
    <dgm:cxn modelId="{C04647F0-2DB4-4E43-9287-8CB82DDE5EFD}" type="presOf" srcId="{19D61AFC-2049-4745-8B43-8B0D5B502D8C}" destId="{F8DC191A-D45F-4B69-B263-1431B68EC0D5}" srcOrd="0" destOrd="0" presId="urn:microsoft.com/office/officeart/2005/8/layout/hProcess9"/>
    <dgm:cxn modelId="{AE9BF977-C6B3-4B90-BBF2-FD6342FAD4BF}" srcId="{E4EF96E5-A02B-4B21-A5B5-1F0AA307367D}" destId="{19D61AFC-2049-4745-8B43-8B0D5B502D8C}" srcOrd="0" destOrd="0" parTransId="{9A7AE1EC-B7D9-43B3-B560-7D9900D98683}" sibTransId="{F779AFD3-5C4D-4B79-BE85-BAFFBBC46AB6}"/>
    <dgm:cxn modelId="{69F9F53A-0515-41B6-AAD7-69ED7BFD2A14}" type="presOf" srcId="{E4EF96E5-A02B-4B21-A5B5-1F0AA307367D}" destId="{2A8194B4-B9AC-4236-817F-DE58FC888EB3}" srcOrd="0" destOrd="0" presId="urn:microsoft.com/office/officeart/2005/8/layout/hProcess9"/>
    <dgm:cxn modelId="{FDE02D71-1612-44EE-A5A2-2E111B5EF911}" type="presParOf" srcId="{2A8194B4-B9AC-4236-817F-DE58FC888EB3}" destId="{A3159C85-A04A-4D71-9BA6-8DFBC589BEC9}" srcOrd="0" destOrd="0" presId="urn:microsoft.com/office/officeart/2005/8/layout/hProcess9"/>
    <dgm:cxn modelId="{F9CBF880-DE86-43F1-8B9B-8C052914FC2E}" type="presParOf" srcId="{2A8194B4-B9AC-4236-817F-DE58FC888EB3}" destId="{C03A3E72-FDE9-48F2-B19F-9D67B54D24F9}" srcOrd="1" destOrd="0" presId="urn:microsoft.com/office/officeart/2005/8/layout/hProcess9"/>
    <dgm:cxn modelId="{24591F22-F4B2-4959-8784-C160FA73EE81}" type="presParOf" srcId="{C03A3E72-FDE9-48F2-B19F-9D67B54D24F9}" destId="{F8DC191A-D45F-4B69-B263-1431B68EC0D5}" srcOrd="0" destOrd="0" presId="urn:microsoft.com/office/officeart/2005/8/layout/hProcess9"/>
    <dgm:cxn modelId="{A94D32E7-F74F-47B4-9000-B39646B5AC80}" type="presParOf" srcId="{C03A3E72-FDE9-48F2-B19F-9D67B54D24F9}" destId="{0DD4060A-03D3-4362-A8B0-96E52CD24089}" srcOrd="1" destOrd="0" presId="urn:microsoft.com/office/officeart/2005/8/layout/hProcess9"/>
    <dgm:cxn modelId="{3F90DA30-7DF7-4EFF-A80A-C633401E41D8}" type="presParOf" srcId="{C03A3E72-FDE9-48F2-B19F-9D67B54D24F9}" destId="{1BB075E4-56E0-45FC-8D15-6BBB2A3EAE88}" srcOrd="2" destOrd="0" presId="urn:microsoft.com/office/officeart/2005/8/layout/hProcess9"/>
    <dgm:cxn modelId="{AFE0FA3E-E39D-4AE1-A5DE-047E3037665C}" type="presParOf" srcId="{C03A3E72-FDE9-48F2-B19F-9D67B54D24F9}" destId="{1949A3E0-42D5-4189-AF95-AB54C5C99AB9}" srcOrd="3" destOrd="0" presId="urn:microsoft.com/office/officeart/2005/8/layout/hProcess9"/>
    <dgm:cxn modelId="{1A8E7CBE-A766-417D-A0EB-5EEB7166147B}" type="presParOf" srcId="{C03A3E72-FDE9-48F2-B19F-9D67B54D24F9}" destId="{76CFA744-EE1C-4D4F-BDFD-FDE7932CC997}"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4"/>
          <p:cNvSpPr txBox="1">
            <a:spLocks/>
          </p:cNvSpPr>
          <p:nvPr/>
        </p:nvSpPr>
        <p:spPr>
          <a:xfrm>
            <a:off x="2348880" y="0"/>
            <a:ext cx="4522690" cy="240030"/>
          </a:xfrm>
          <a:prstGeom prst="rect">
            <a:avLst/>
          </a:prstGeom>
        </p:spPr>
        <p:txBody>
          <a:bodyPr lIns="94851" tIns="47425" rIns="94851" bIns="47425"/>
          <a:lstStyle>
            <a:lvl1pPr algn="r">
              <a:defRPr sz="1000"/>
            </a:lvl1pPr>
          </a:lstStyle>
          <a:p>
            <a:pPr lvl="0" defTabSz="914400" fontAlgn="base">
              <a:spcBef>
                <a:spcPct val="0"/>
              </a:spcBef>
              <a:spcAft>
                <a:spcPct val="0"/>
              </a:spcAft>
              <a:defRPr/>
            </a:pPr>
            <a:r>
              <a:rPr lang="en-US" dirty="0">
                <a:latin typeface="Arial" charset="0"/>
              </a:rPr>
              <a:t>Module: </a:t>
            </a:r>
            <a:r>
              <a:rPr lang="en-US" dirty="0"/>
              <a:t>Accessing SharePoint 2010 Lists Using LINQ to </a:t>
            </a:r>
            <a:r>
              <a:rPr lang="en-US" dirty="0" smtClean="0"/>
              <a:t>SharePoint - </a:t>
            </a:r>
            <a:fld id="{073E6628-0705-4E34-90AA-D61A964D0AFD}" type="slidenum">
              <a:rPr lang="en-US" smtClean="0">
                <a:latin typeface="Arial" charset="0"/>
              </a:rPr>
              <a:pPr lvl="0" defTabSz="914400" fontAlgn="base">
                <a:spcBef>
                  <a:spcPct val="0"/>
                </a:spcBef>
                <a:spcAft>
                  <a:spcPct val="0"/>
                </a:spcAft>
                <a:defRPr/>
              </a:pPr>
              <a:t>‹#›</a:t>
            </a:fld>
            <a:endParaRPr lang="en-US" dirty="0">
              <a:latin typeface="Arial" charset="0"/>
            </a:endParaRPr>
          </a:p>
        </p:txBody>
      </p:sp>
      <p:pic>
        <p:nvPicPr>
          <p:cNvPr id="9" name="Picture 5" descr="C:\Users\vesaj\Pictures\SharePoint logos\ShrPt10_h_rgb.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43240" y="8734096"/>
            <a:ext cx="1498128" cy="302400"/>
          </a:xfrm>
          <a:prstGeom prst="rect">
            <a:avLst/>
          </a:prstGeom>
          <a:noFill/>
          <a:extLst>
            <a:ext uri="{909E8E84-426E-40DD-AFC4-6F175D3DCCD1}">
              <a14:hiddenFill xmlns:a14="http://schemas.microsoft.com/office/drawing/2010/main">
                <a:solidFill>
                  <a:srgbClr val="FFFFFF"/>
                </a:solidFill>
              </a14:hiddenFill>
            </a:ext>
          </a:extLst>
        </p:spPr>
      </p:pic>
      <p:sp>
        <p:nvSpPr>
          <p:cNvPr id="10" name="Footer Placeholder 5"/>
          <p:cNvSpPr>
            <a:spLocks noGrp="1"/>
          </p:cNvSpPr>
          <p:nvPr/>
        </p:nvSpPr>
        <p:spPr>
          <a:xfrm>
            <a:off x="0" y="8922891"/>
            <a:ext cx="4572000" cy="257621"/>
          </a:xfrm>
          <a:prstGeom prst="rect">
            <a:avLst/>
          </a:prstGeom>
        </p:spPr>
        <p:txBody>
          <a:bodyPr/>
          <a:ls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900" dirty="0" smtClean="0"/>
              <a:t>©2010</a:t>
            </a:r>
            <a:r>
              <a:rPr lang="en-US" sz="900" baseline="0" dirty="0" smtClean="0"/>
              <a:t> </a:t>
            </a:r>
            <a:r>
              <a:rPr lang="en-US" sz="900" dirty="0" smtClean="0"/>
              <a:t>Microsoft </a:t>
            </a:r>
            <a:r>
              <a:rPr lang="en-US" sz="800" dirty="0" smtClean="0"/>
              <a:t>Corporation</a:t>
            </a:r>
            <a:r>
              <a:rPr lang="en-US" sz="900" dirty="0" smtClean="0"/>
              <a:t>. All rights reserved. RTM Content - Published </a:t>
            </a:r>
            <a:r>
              <a:rPr lang="en-US" sz="900" baseline="0" dirty="0" smtClean="0"/>
              <a:t>May </a:t>
            </a:r>
            <a:r>
              <a:rPr lang="en-US" sz="900" dirty="0" smtClean="0"/>
              <a:t>2010</a:t>
            </a:r>
          </a:p>
        </p:txBody>
      </p:sp>
    </p:spTree>
    <p:extLst>
      <p:ext uri="{BB962C8B-B14F-4D97-AF65-F5344CB8AC3E}">
        <p14:creationId xmlns:p14="http://schemas.microsoft.com/office/powerpoint/2010/main" val="2761739133"/>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Slide Number Placeholder 4"/>
          <p:cNvSpPr txBox="1">
            <a:spLocks/>
          </p:cNvSpPr>
          <p:nvPr/>
        </p:nvSpPr>
        <p:spPr>
          <a:xfrm>
            <a:off x="2348880" y="0"/>
            <a:ext cx="4522690" cy="240030"/>
          </a:xfrm>
          <a:prstGeom prst="rect">
            <a:avLst/>
          </a:prstGeom>
        </p:spPr>
        <p:txBody>
          <a:bodyPr lIns="94851" tIns="47425" rIns="94851" bIns="47425"/>
          <a:lstStyle>
            <a:lvl1pPr algn="r">
              <a:defRPr sz="1000"/>
            </a:lvl1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smtClean="0">
                <a:ln>
                  <a:noFill/>
                </a:ln>
                <a:solidFill>
                  <a:schemeClr val="tx1"/>
                </a:solidFill>
                <a:effectLst/>
                <a:uLnTx/>
                <a:uFillTx/>
                <a:latin typeface="Arial" charset="0"/>
                <a:ea typeface="+mn-ea"/>
                <a:cs typeface="+mn-cs"/>
              </a:rPr>
              <a:t>Module: </a:t>
            </a:r>
            <a:r>
              <a:rPr lang="en-US" sz="1000" kern="1200" dirty="0" smtClean="0">
                <a:solidFill>
                  <a:schemeClr val="tx1"/>
                </a:solidFill>
                <a:effectLst/>
                <a:latin typeface="+mn-lt"/>
                <a:ea typeface="+mn-ea"/>
                <a:cs typeface="+mn-cs"/>
              </a:rPr>
              <a:t>Accessing SharePoint 2010 Lists Using LINQ to SharePoint - </a:t>
            </a:r>
            <a:fld id="{073E6628-0705-4E34-90AA-D61A964D0AFD}" type="slidenum">
              <a:rPr kumimoji="0" lang="en-US" sz="1000" b="0" i="0" u="none" strike="noStrike" kern="1200" cap="none" spc="0" normalizeH="0" baseline="0" noProof="0" smtClean="0">
                <a:ln>
                  <a:noFill/>
                </a:ln>
                <a:solidFill>
                  <a:schemeClr val="tx1"/>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sz="1000" b="0" i="0" u="none" strike="noStrike" kern="1200" cap="none" spc="0" normalizeH="0" baseline="0" noProof="0" dirty="0">
              <a:ln>
                <a:noFill/>
              </a:ln>
              <a:solidFill>
                <a:schemeClr val="tx1"/>
              </a:solidFill>
              <a:effectLst/>
              <a:uLnTx/>
              <a:uFillTx/>
              <a:latin typeface="Arial" charset="0"/>
              <a:ea typeface="+mn-ea"/>
              <a:cs typeface="+mn-cs"/>
            </a:endParaRPr>
          </a:p>
        </p:txBody>
      </p:sp>
      <p:pic>
        <p:nvPicPr>
          <p:cNvPr id="9" name="Picture 5" descr="C:\Users\vesaj\Pictures\SharePoint logos\ShrPt10_h_rgb.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43240" y="8734096"/>
            <a:ext cx="1498128" cy="302400"/>
          </a:xfrm>
          <a:prstGeom prst="rect">
            <a:avLst/>
          </a:prstGeom>
          <a:noFill/>
          <a:extLst>
            <a:ext uri="{909E8E84-426E-40DD-AFC4-6F175D3DCCD1}">
              <a14:hiddenFill xmlns:a14="http://schemas.microsoft.com/office/drawing/2010/main">
                <a:solidFill>
                  <a:srgbClr val="FFFFFF"/>
                </a:solidFill>
              </a14:hiddenFill>
            </a:ext>
          </a:extLst>
        </p:spPr>
      </p:pic>
      <p:sp>
        <p:nvSpPr>
          <p:cNvPr id="10" name="Footer Placeholder 5"/>
          <p:cNvSpPr>
            <a:spLocks noGrp="1"/>
          </p:cNvSpPr>
          <p:nvPr/>
        </p:nvSpPr>
        <p:spPr>
          <a:xfrm>
            <a:off x="0" y="8922891"/>
            <a:ext cx="4572000" cy="257621"/>
          </a:xfrm>
          <a:prstGeom prst="rect">
            <a:avLst/>
          </a:prstGeom>
        </p:spPr>
        <p:txBody>
          <a:bodyPr/>
          <a:ls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900" dirty="0" smtClean="0"/>
              <a:t>©2010</a:t>
            </a:r>
            <a:r>
              <a:rPr lang="en-US" sz="900" baseline="0" dirty="0" smtClean="0"/>
              <a:t> </a:t>
            </a:r>
            <a:r>
              <a:rPr lang="en-US" sz="900" dirty="0" smtClean="0"/>
              <a:t>Microsoft </a:t>
            </a:r>
            <a:r>
              <a:rPr lang="en-US" sz="800" dirty="0" smtClean="0"/>
              <a:t>Corporation</a:t>
            </a:r>
            <a:r>
              <a:rPr lang="en-US" sz="900" dirty="0" smtClean="0"/>
              <a:t>. All rights reserved. RTM Content - Published </a:t>
            </a:r>
            <a:r>
              <a:rPr lang="en-US" sz="900" baseline="0" dirty="0" smtClean="0"/>
              <a:t>May </a:t>
            </a:r>
            <a:r>
              <a:rPr lang="en-US" sz="900" dirty="0" smtClean="0"/>
              <a:t>2010</a:t>
            </a:r>
          </a:p>
        </p:txBody>
      </p:sp>
    </p:spTree>
    <p:extLst>
      <p:ext uri="{BB962C8B-B14F-4D97-AF65-F5344CB8AC3E}">
        <p14:creationId xmlns:p14="http://schemas.microsoft.com/office/powerpoint/2010/main" val="4232448101"/>
      </p:ext>
    </p:extLst>
  </p:cSld>
  <p:clrMap bg1="lt1" tx1="dk1" bg2="lt2" tx2="dk2" accent1="accent1" accent2="accent2" accent3="accent3" accent4="accent4" accent5="accent5" accent6="accent6" hlink="hlink" folHlink="folHlink"/>
  <p:hf/>
  <p:notesStyle>
    <a:lvl1pPr marL="0" algn="l" defTabSz="914363" rtl="0" eaLnBrk="1" latinLnBrk="0" hangingPunct="1">
      <a:lnSpc>
        <a:spcPct val="90000"/>
      </a:lnSpc>
      <a:spcAft>
        <a:spcPts val="333"/>
      </a:spcAft>
      <a:defRPr sz="900" kern="1200">
        <a:solidFill>
          <a:schemeClr val="tx1"/>
        </a:solidFill>
        <a:latin typeface="Segoe UI"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UI"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UI"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UI"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UI"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895801">
              <a:spcAft>
                <a:spcPts val="326"/>
              </a:spcAft>
              <a:defRPr/>
            </a:pPr>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36033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Tree>
    <p:extLst>
      <p:ext uri="{BB962C8B-B14F-4D97-AF65-F5344CB8AC3E}">
        <p14:creationId xmlns:p14="http://schemas.microsoft.com/office/powerpoint/2010/main" val="24683855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2141068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Tree>
    <p:extLst>
      <p:ext uri="{BB962C8B-B14F-4D97-AF65-F5344CB8AC3E}">
        <p14:creationId xmlns:p14="http://schemas.microsoft.com/office/powerpoint/2010/main" val="86278461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Tree>
    <p:extLst>
      <p:ext uri="{BB962C8B-B14F-4D97-AF65-F5344CB8AC3E}">
        <p14:creationId xmlns:p14="http://schemas.microsoft.com/office/powerpoint/2010/main" val="220340125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447800"/>
            <a:ext cx="7681913" cy="1523495"/>
          </a:xfrm>
        </p:spPr>
        <p:txBody>
          <a:bodyPr anchor="b"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5638800"/>
            <a:ext cx="7681914" cy="443198"/>
          </a:xfrm>
        </p:spPr>
        <p:txBody>
          <a:bodyPr anchor="b" anchorCtr="0">
            <a:spAutoFit/>
          </a:bodyPr>
          <a:lstStyle>
            <a:lvl1pPr marL="0" indent="0" algn="l">
              <a:lnSpc>
                <a:spcPct val="90000"/>
              </a:lnSpc>
              <a:spcBef>
                <a:spcPts val="0"/>
              </a:spcBef>
              <a:buNone/>
              <a:defRPr>
                <a:gradFill>
                  <a:gsLst>
                    <a:gs pos="0">
                      <a:schemeClr val="tx1"/>
                    </a:gs>
                    <a:gs pos="86000">
                      <a:schemeClr val="tx1"/>
                    </a:gs>
                  </a:gsLst>
                  <a:lin ang="5400000" scaled="0"/>
                </a:gra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5" name="Picture 2" descr="C:\Users\vesaj\Pictures\SharePoint logos\ShrPt10_h_rgb_r.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Walkin - IT Pro">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userDrawn="1"/>
        </p:nvSpPr>
        <p:spPr>
          <a:xfrm>
            <a:off x="3124200" y="3401604"/>
            <a:ext cx="4959178" cy="470898"/>
          </a:xfrm>
          <a:prstGeom prst="rect">
            <a:avLst/>
          </a:prstGeom>
          <a:noFill/>
        </p:spPr>
        <p:txBody>
          <a:bodyPr wrap="none" lIns="0" tIns="0" rIns="0" bIns="0" rtlCol="0">
            <a:spAutoFit/>
          </a:bodyPr>
          <a:lstStyle/>
          <a:p>
            <a:pPr>
              <a:lnSpc>
                <a:spcPct val="90000"/>
              </a:lnSpc>
            </a:pPr>
            <a:r>
              <a:rPr lang="en-US" sz="3400" i="1" dirty="0" smtClean="0">
                <a:gradFill>
                  <a:gsLst>
                    <a:gs pos="0">
                      <a:schemeClr val="tx1"/>
                    </a:gs>
                    <a:gs pos="86000">
                      <a:schemeClr val="tx1"/>
                    </a:gs>
                  </a:gsLst>
                  <a:lin ang="5400000" scaled="0"/>
                </a:gradFill>
              </a:rPr>
              <a:t>Advanced IT Pro </a:t>
            </a:r>
            <a:r>
              <a:rPr lang="en-US" sz="3400" i="1" baseline="0" dirty="0" smtClean="0">
                <a:gradFill>
                  <a:gsLst>
                    <a:gs pos="0">
                      <a:schemeClr val="tx1"/>
                    </a:gs>
                    <a:gs pos="86000">
                      <a:schemeClr val="tx1"/>
                    </a:gs>
                  </a:gsLst>
                  <a:lin ang="5400000" scaled="0"/>
                </a:gradFill>
              </a:rPr>
              <a:t>Training </a:t>
            </a:r>
            <a:r>
              <a:rPr lang="en-US" sz="3400" i="1" dirty="0" smtClean="0">
                <a:gradFill>
                  <a:gsLst>
                    <a:gs pos="0">
                      <a:schemeClr val="tx1"/>
                    </a:gs>
                    <a:gs pos="86000">
                      <a:schemeClr val="tx1"/>
                    </a:gs>
                  </a:gsLst>
                  <a:lin ang="5400000" scaled="0"/>
                </a:gradFill>
              </a:rPr>
              <a:t> </a:t>
            </a:r>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Walkin - Dev">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userDrawn="1"/>
        </p:nvSpPr>
        <p:spPr>
          <a:xfrm>
            <a:off x="2843808" y="3401604"/>
            <a:ext cx="5744201" cy="470898"/>
          </a:xfrm>
          <a:prstGeom prst="rect">
            <a:avLst/>
          </a:prstGeom>
          <a:noFill/>
        </p:spPr>
        <p:txBody>
          <a:bodyPr wrap="none" lIns="0" tIns="0" rIns="0" bIns="0" rtlCol="0">
            <a:spAutoFit/>
          </a:bodyPr>
          <a:lstStyle/>
          <a:p>
            <a:pPr>
              <a:lnSpc>
                <a:spcPct val="90000"/>
              </a:lnSpc>
            </a:pPr>
            <a:r>
              <a:rPr lang="en-US" sz="3400" i="1" dirty="0" smtClean="0">
                <a:gradFill>
                  <a:gsLst>
                    <a:gs pos="0">
                      <a:schemeClr val="tx1"/>
                    </a:gs>
                    <a:gs pos="86000">
                      <a:schemeClr val="tx1"/>
                    </a:gs>
                  </a:gsLst>
                  <a:lin ang="5400000" scaled="0"/>
                </a:gradFill>
              </a:rPr>
              <a:t>Advanced Developer </a:t>
            </a:r>
            <a:r>
              <a:rPr lang="en-US" sz="3400" i="1" baseline="0" dirty="0" smtClean="0">
                <a:gradFill>
                  <a:gsLst>
                    <a:gs pos="0">
                      <a:schemeClr val="tx1"/>
                    </a:gs>
                    <a:gs pos="86000">
                      <a:schemeClr val="tx1"/>
                    </a:gs>
                  </a:gsLst>
                  <a:lin ang="5400000" scaled="0"/>
                </a:gradFill>
              </a:rPr>
              <a:t>Training </a:t>
            </a:r>
            <a:r>
              <a:rPr lang="en-US" sz="3400" i="1" dirty="0" smtClean="0">
                <a:gradFill>
                  <a:gsLst>
                    <a:gs pos="0">
                      <a:schemeClr val="tx1"/>
                    </a:gs>
                    <a:gs pos="86000">
                      <a:schemeClr val="tx1"/>
                    </a:gs>
                  </a:gsLst>
                  <a:lin ang="5400000" scaled="0"/>
                </a:gradFill>
              </a:rPr>
              <a:t> </a:t>
            </a:r>
          </a:p>
        </p:txBody>
      </p:sp>
    </p:spTree>
    <p:extLst>
      <p:ext uri="{BB962C8B-B14F-4D97-AF65-F5344CB8AC3E}">
        <p14:creationId xmlns:p14="http://schemas.microsoft.com/office/powerpoint/2010/main" val="2408313297"/>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ck Layout - 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gradFill flip="none" rotWithShape="1">
                  <a:gsLst>
                    <a:gs pos="0">
                      <a:srgbClr val="FFFFFF"/>
                    </a:gs>
                    <a:gs pos="100000">
                      <a:srgbClr val="FFFFFF"/>
                    </a:gs>
                  </a:gsLst>
                  <a:lin ang="5400000" scaled="0"/>
                  <a:tileRect/>
                </a:gra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47800"/>
            <a:ext cx="8382000" cy="2000548"/>
          </a:xfrm>
        </p:spPr>
        <p:txBody>
          <a:bodyPr/>
          <a:lstStyle>
            <a:lvl1pPr>
              <a:buClr>
                <a:srgbClr val="FFFFFF"/>
              </a:buClr>
              <a:buSzPct val="70000"/>
              <a:buFont typeface="Wingdings" pitchFamily="2" charset="2"/>
              <a:buChar char="l"/>
              <a:defRPr>
                <a:gradFill>
                  <a:gsLst>
                    <a:gs pos="0">
                      <a:srgbClr val="FFFFFF"/>
                    </a:gs>
                    <a:gs pos="86000">
                      <a:srgbClr val="FFFFFF"/>
                    </a:gs>
                  </a:gsLst>
                  <a:lin ang="5400000" scaled="0"/>
                </a:gradFill>
              </a:defRPr>
            </a:lvl1pPr>
            <a:lvl2pPr>
              <a:buClr>
                <a:srgbClr val="FFFFFF"/>
              </a:buClr>
              <a:buSzPct val="70000"/>
              <a:buFont typeface="Wingdings" pitchFamily="2" charset="2"/>
              <a:buChar char="l"/>
              <a:defRPr>
                <a:gradFill>
                  <a:gsLst>
                    <a:gs pos="0">
                      <a:srgbClr val="FFFFFF"/>
                    </a:gs>
                    <a:gs pos="86000">
                      <a:srgbClr val="FFFFFF"/>
                    </a:gs>
                  </a:gsLst>
                  <a:lin ang="5400000" scaled="0"/>
                </a:gradFill>
              </a:defRPr>
            </a:lvl2pPr>
            <a:lvl3pPr>
              <a:buClr>
                <a:srgbClr val="FFFFFF"/>
              </a:buClr>
              <a:buSzPct val="70000"/>
              <a:buFont typeface="Wingdings" pitchFamily="2" charset="2"/>
              <a:buChar char="l"/>
              <a:defRPr>
                <a:gradFill>
                  <a:gsLst>
                    <a:gs pos="0">
                      <a:srgbClr val="FFFFFF"/>
                    </a:gs>
                    <a:gs pos="86000">
                      <a:srgbClr val="FFFFFF"/>
                    </a:gs>
                  </a:gsLst>
                  <a:lin ang="5400000" scaled="0"/>
                </a:gradFill>
              </a:defRPr>
            </a:lvl3pPr>
            <a:lvl4pPr>
              <a:buClr>
                <a:srgbClr val="FFFFFF"/>
              </a:buClr>
              <a:buSzPct val="70000"/>
              <a:buFont typeface="Wingdings" pitchFamily="2" charset="2"/>
              <a:buChar char="l"/>
              <a:defRPr>
                <a:gradFill>
                  <a:gsLst>
                    <a:gs pos="0">
                      <a:srgbClr val="FFFFFF"/>
                    </a:gs>
                    <a:gs pos="86000">
                      <a:srgbClr val="FFFFFF"/>
                    </a:gs>
                  </a:gsLst>
                  <a:lin ang="5400000" scaled="0"/>
                </a:gradFill>
              </a:defRPr>
            </a:lvl4pPr>
            <a:lvl5pPr>
              <a:buClr>
                <a:srgbClr val="FFFFFF"/>
              </a:buClr>
              <a:buSzPct val="70000"/>
              <a:buFont typeface="Wingdings" pitchFamily="2" charset="2"/>
              <a:buChar char="l"/>
              <a:defRPr>
                <a:gradFill>
                  <a:gsLst>
                    <a:gs pos="0">
                      <a:srgbClr val="FFFFFF"/>
                    </a:gs>
                    <a:gs pos="86000">
                      <a:srgbClr val="FFFFFF"/>
                    </a:gs>
                  </a:gsLst>
                  <a:lin ang="5400000" scaled="0"/>
                </a:gra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Black Notes slide Layou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gradFill>
                  <a:gsLst>
                    <a:gs pos="0">
                      <a:srgbClr val="FFFFFF"/>
                    </a:gs>
                    <a:gs pos="100000">
                      <a:srgbClr val="FFFFFF"/>
                    </a:gs>
                  </a:gsLst>
                  <a:lin ang="5400000" scaled="0"/>
                </a:gradFill>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47800"/>
            <a:ext cx="8382000" cy="2000548"/>
          </a:xfrm>
        </p:spPr>
        <p:txBody>
          <a:bodyPr/>
          <a:lstStyle>
            <a:lvl1pPr>
              <a:buClr>
                <a:srgbClr val="FFFFFF"/>
              </a:buClr>
              <a:buSzPct val="70000"/>
              <a:buFont typeface="Wingdings" pitchFamily="2" charset="2"/>
              <a:buChar char="l"/>
              <a:defRPr>
                <a:gradFill>
                  <a:gsLst>
                    <a:gs pos="0">
                      <a:srgbClr val="FFFFFF"/>
                    </a:gs>
                    <a:gs pos="86000">
                      <a:srgbClr val="FFFFFF"/>
                    </a:gs>
                  </a:gsLst>
                  <a:lin ang="5400000" scaled="0"/>
                </a:gradFill>
              </a:defRPr>
            </a:lvl1pPr>
            <a:lvl2pPr>
              <a:buClr>
                <a:srgbClr val="FFFFFF"/>
              </a:buClr>
              <a:buSzPct val="70000"/>
              <a:buFont typeface="Wingdings" pitchFamily="2" charset="2"/>
              <a:buChar char="l"/>
              <a:defRPr>
                <a:gradFill>
                  <a:gsLst>
                    <a:gs pos="0">
                      <a:srgbClr val="FFFFFF"/>
                    </a:gs>
                    <a:gs pos="86000">
                      <a:srgbClr val="FFFFFF"/>
                    </a:gs>
                  </a:gsLst>
                  <a:lin ang="5400000" scaled="0"/>
                </a:gradFill>
              </a:defRPr>
            </a:lvl2pPr>
            <a:lvl3pPr>
              <a:buClr>
                <a:srgbClr val="FFFFFF"/>
              </a:buClr>
              <a:buSzPct val="70000"/>
              <a:buFont typeface="Wingdings" pitchFamily="2" charset="2"/>
              <a:buChar char="l"/>
              <a:defRPr>
                <a:gradFill>
                  <a:gsLst>
                    <a:gs pos="0">
                      <a:srgbClr val="FFFFFF"/>
                    </a:gs>
                    <a:gs pos="86000">
                      <a:srgbClr val="FFFFFF"/>
                    </a:gs>
                  </a:gsLst>
                  <a:lin ang="5400000" scaled="0"/>
                </a:gradFill>
              </a:defRPr>
            </a:lvl3pPr>
            <a:lvl4pPr>
              <a:buClr>
                <a:srgbClr val="FFFFFF"/>
              </a:buClr>
              <a:buSzPct val="70000"/>
              <a:buFont typeface="Wingdings" pitchFamily="2" charset="2"/>
              <a:buChar char="l"/>
              <a:defRPr>
                <a:gradFill>
                  <a:gsLst>
                    <a:gs pos="0">
                      <a:srgbClr val="FFFFFF"/>
                    </a:gs>
                    <a:gs pos="86000">
                      <a:srgbClr val="FFFFFF"/>
                    </a:gs>
                  </a:gsLst>
                  <a:lin ang="5400000" scaled="0"/>
                </a:gradFill>
              </a:defRPr>
            </a:lvl4pPr>
            <a:lvl5pPr>
              <a:buClr>
                <a:srgbClr val="FFFFFF"/>
              </a:buClr>
              <a:buSzPct val="70000"/>
              <a:buFont typeface="Wingdings" pitchFamily="2" charset="2"/>
              <a:buChar char="l"/>
              <a:defRPr>
                <a:gradFill>
                  <a:gsLst>
                    <a:gs pos="0">
                      <a:srgbClr val="FFFFFF"/>
                    </a:gs>
                    <a:gs pos="86000">
                      <a:srgbClr val="FFFFFF"/>
                    </a:gs>
                  </a:gsLst>
                  <a:lin ang="5400000" scaled="0"/>
                </a:gra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spc="-50" baseline="0">
                <a:gradFill>
                  <a:gsLst>
                    <a:gs pos="0">
                      <a:srgbClr val="000000"/>
                    </a:gs>
                    <a:gs pos="100000">
                      <a:srgbClr val="000000"/>
                    </a:gs>
                  </a:gsLst>
                  <a:lin ang="5400000" scaled="0"/>
                </a:gradFill>
                <a:effectLst/>
                <a:latin typeface="Segoe UI"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4098"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1921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21082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70013" y="686053"/>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5638800"/>
            <a:ext cx="7043208" cy="443198"/>
          </a:xfrm>
        </p:spPr>
        <p:txBody>
          <a:bodyPr anchor="b" anchorCtr="0">
            <a:spAutoFit/>
          </a:bodyPr>
          <a:lstStyle>
            <a:lvl1pPr marL="0" indent="0" algn="l">
              <a:lnSpc>
                <a:spcPct val="90000"/>
              </a:lnSpc>
              <a:spcBef>
                <a:spcPts val="0"/>
              </a:spcBef>
              <a:buNone/>
              <a:defRPr>
                <a:gradFill>
                  <a:gsLst>
                    <a:gs pos="0">
                      <a:schemeClr val="tx1"/>
                    </a:gs>
                    <a:gs pos="86000">
                      <a:schemeClr val="tx1"/>
                    </a:gs>
                  </a:gsLst>
                  <a:lin ang="5400000" scaled="0"/>
                </a:gra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3187006"/>
            <a:ext cx="7690114" cy="1384994"/>
          </a:xfrm>
        </p:spPr>
        <p:txBody>
          <a:bodyPr anchor="t" anchorCtr="0">
            <a:noAutofit/>
            <a:scene3d>
              <a:camera prst="orthographicFront"/>
              <a:lightRig rig="flat" dir="t"/>
            </a:scene3d>
            <a:sp3d>
              <a:contourClr>
                <a:schemeClr val="tx2"/>
              </a:contourClr>
            </a:sp3d>
          </a:bodyPr>
          <a:lstStyle>
            <a:lvl1pPr marL="0" indent="0" algn="l">
              <a:buFont typeface="Arial" pitchFamily="34" charset="0"/>
              <a:buNone/>
              <a:defRPr kumimoji="0" lang="en-US" sz="10000" b="0" i="1" u="none" strike="noStrike" kern="1200" cap="none" spc="-642" normalizeH="0" baseline="0" noProof="0" dirty="0" smtClean="0">
                <a:ln w="11430"/>
                <a:gradFill>
                  <a:gsLst>
                    <a:gs pos="0">
                      <a:schemeClr val="tx1"/>
                    </a:gs>
                    <a:gs pos="100000">
                      <a:schemeClr val="tx1"/>
                    </a:gs>
                  </a:gsLst>
                  <a:lin ang="5400000" scaled="0"/>
                </a:gradFill>
                <a:effectLst/>
                <a:uLnTx/>
                <a:uFillTx/>
                <a:latin typeface="+mj-lt"/>
                <a:ea typeface="+mn-ea"/>
                <a:cs typeface="+mn-cs"/>
              </a:defRPr>
            </a:lvl1pPr>
          </a:lstStyle>
          <a:p>
            <a:pPr lvl="0"/>
            <a:r>
              <a:rPr lang="en-US" dirty="0" smtClean="0"/>
              <a:t>click to…</a:t>
            </a:r>
          </a:p>
        </p:txBody>
      </p:sp>
      <p:pic>
        <p:nvPicPr>
          <p:cNvPr id="5" name="Picture 2" descr="C:\Users\vesaj\Pictures\SharePoint logos\ShrPt10_h_rgb_r.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82000" cy="666385"/>
          </a:xfrm>
        </p:spPr>
        <p:txBody>
          <a:bodyPr/>
          <a:lstStyle/>
          <a:p>
            <a:r>
              <a:rPr lang="en-US" smtClean="0"/>
              <a:t>Click to edit Master title style</a:t>
            </a:r>
            <a:endParaRPr lang="en-US" dirty="0"/>
          </a:p>
        </p:txBody>
      </p:sp>
      <p:sp>
        <p:nvSpPr>
          <p:cNvPr id="5" name="Text Placeholder 4"/>
          <p:cNvSpPr>
            <a:spLocks noGrp="1"/>
          </p:cNvSpPr>
          <p:nvPr>
            <p:ph type="body" sz="quarter" idx="10"/>
          </p:nvPr>
        </p:nvSpPr>
        <p:spPr>
          <a:xfrm>
            <a:off x="381000" y="1447799"/>
            <a:ext cx="8382000" cy="197356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0"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47799"/>
            <a:ext cx="8382000" cy="1973561"/>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8"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47799"/>
            <a:ext cx="4114800" cy="2093567"/>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47799"/>
            <a:ext cx="4114800" cy="2093567"/>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47800"/>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272656"/>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47800"/>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272656"/>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1"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pic>
        <p:nvPicPr>
          <p:cNvPr id="7"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3" name="Picture 2" descr="C:\Users\vesaj\Pictures\SharePoint logos\ShrPt10_h_rgb_r.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52320" y="6381328"/>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Ignite">
    <p:bg bwMode="lt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5.xml"/><Relationship Id="rId5" Type="http://schemas.openxmlformats.org/officeDocument/2006/relationships/image" Target="../media/image9.png"/><Relationship Id="rId4" Type="http://schemas.openxmlformats.org/officeDocument/2006/relationships/image" Target="../media/image8.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6">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28600"/>
            <a:ext cx="8382000" cy="666385"/>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47800"/>
            <a:ext cx="8382000" cy="2000548"/>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5"/>
          <p:cNvSpPr>
            <a:spLocks noGrp="1"/>
          </p:cNvSpPr>
          <p:nvPr userDrawn="1"/>
        </p:nvSpPr>
        <p:spPr>
          <a:xfrm>
            <a:off x="0" y="6604477"/>
            <a:ext cx="9144000" cy="253524"/>
          </a:xfrm>
          <a:prstGeom prst="rect">
            <a:avLst/>
          </a:prstGeom>
        </p:spPr>
        <p:txBody>
          <a:bodyPr/>
          <a:ls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1000" dirty="0" smtClean="0">
                <a:gradFill>
                  <a:gsLst>
                    <a:gs pos="0">
                      <a:srgbClr val="FFFFFF"/>
                    </a:gs>
                    <a:gs pos="100000">
                      <a:srgbClr val="FFFFFF"/>
                    </a:gs>
                  </a:gsLst>
                  <a:lin ang="5400000" scaled="0"/>
                </a:gradFill>
              </a:rPr>
              <a:t>©2010</a:t>
            </a:r>
            <a:r>
              <a:rPr lang="en-US" sz="1000" baseline="0" dirty="0" smtClean="0">
                <a:gradFill>
                  <a:gsLst>
                    <a:gs pos="0">
                      <a:srgbClr val="FFFFFF"/>
                    </a:gs>
                    <a:gs pos="100000">
                      <a:srgbClr val="FFFFFF"/>
                    </a:gs>
                  </a:gsLst>
                  <a:lin ang="5400000" scaled="0"/>
                </a:gradFill>
              </a:rPr>
              <a:t> </a:t>
            </a:r>
            <a:r>
              <a:rPr lang="en-US" sz="1000" dirty="0" smtClean="0">
                <a:gradFill>
                  <a:gsLst>
                    <a:gs pos="0">
                      <a:srgbClr val="FFFFFF"/>
                    </a:gs>
                    <a:gs pos="100000">
                      <a:srgbClr val="FFFFFF"/>
                    </a:gs>
                  </a:gsLst>
                  <a:lin ang="5400000" scaled="0"/>
                </a:gradFill>
              </a:rPr>
              <a:t>Microsoft </a:t>
            </a:r>
            <a:r>
              <a:rPr lang="en-US" sz="900" dirty="0" smtClean="0">
                <a:gradFill>
                  <a:gsLst>
                    <a:gs pos="0">
                      <a:srgbClr val="FFFFFF"/>
                    </a:gs>
                    <a:gs pos="100000">
                      <a:srgbClr val="FFFFFF"/>
                    </a:gs>
                  </a:gsLst>
                  <a:lin ang="5400000" scaled="0"/>
                </a:gradFill>
              </a:rPr>
              <a:t>Corporation</a:t>
            </a:r>
            <a:r>
              <a:rPr lang="en-US" sz="1000" dirty="0" smtClean="0">
                <a:gradFill>
                  <a:gsLst>
                    <a:gs pos="0">
                      <a:srgbClr val="FFFFFF"/>
                    </a:gs>
                    <a:gs pos="100000">
                      <a:srgbClr val="FFFFFF"/>
                    </a:gs>
                  </a:gsLst>
                  <a:lin ang="5400000" scaled="0"/>
                </a:gradFill>
              </a:rPr>
              <a:t>. All rights reserved. RTM Content - Published </a:t>
            </a:r>
            <a:r>
              <a:rPr lang="en-US" sz="1000" baseline="0" dirty="0" smtClean="0">
                <a:gradFill>
                  <a:gsLst>
                    <a:gs pos="0">
                      <a:srgbClr val="FFFFFF"/>
                    </a:gs>
                    <a:gs pos="100000">
                      <a:srgbClr val="FFFFFF"/>
                    </a:gs>
                  </a:gsLst>
                  <a:lin ang="5400000" scaled="0"/>
                </a:gradFill>
              </a:rPr>
              <a:t>May </a:t>
            </a:r>
            <a:r>
              <a:rPr lang="en-US" sz="1000" dirty="0" smtClean="0">
                <a:gradFill>
                  <a:gsLst>
                    <a:gs pos="0">
                      <a:srgbClr val="FFFFFF"/>
                    </a:gs>
                    <a:gs pos="100000">
                      <a:srgbClr val="FFFFFF"/>
                    </a:gs>
                  </a:gsLst>
                  <a:lin ang="5400000" scaled="0"/>
                </a:gradFill>
              </a:rPr>
              <a:t>2010</a:t>
            </a:r>
          </a:p>
          <a:p>
            <a:pPr algn="l"/>
            <a:endParaRPr lang="en-US" sz="1000" dirty="0">
              <a:gradFill>
                <a:gsLst>
                  <a:gs pos="0">
                    <a:srgbClr val="FFFFFF"/>
                  </a:gs>
                  <a:gs pos="100000">
                    <a:srgbClr val="FFFFFF"/>
                  </a:gs>
                </a:gsLst>
                <a:lin ang="5400000" scaled="0"/>
              </a:gradFill>
            </a:endParaRPr>
          </a:p>
        </p:txBody>
      </p:sp>
    </p:spTree>
  </p:cSld>
  <p:clrMap bg1="dk1" tx1="lt1" bg2="dk2" tx2="lt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22" r:id="rId10"/>
    <p:sldLayoutId id="2147483723" r:id="rId11"/>
    <p:sldLayoutId id="2147483703" r:id="rId12"/>
    <p:sldLayoutId id="2147483704" r:id="rId13"/>
    <p:sldLayoutId id="2147483724" r:id="rId14"/>
  </p:sldLayoutIdLst>
  <p:transition>
    <p:fade/>
  </p:transition>
  <p:hf hdr="0" dt="0"/>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chemeClr val="tx1"/>
              </a:gs>
              <a:gs pos="86000">
                <a:schemeClr val="tx1"/>
              </a:gs>
            </a:gsLst>
            <a:lin ang="5400000" scaled="0"/>
            <a:tileRect/>
          </a:gradFill>
          <a:effectLst/>
          <a:latin typeface="+mj-lt"/>
          <a:ea typeface="+mn-ea"/>
          <a:cs typeface="Arial" charset="0"/>
        </a:defRPr>
      </a:lvl1pPr>
    </p:titleStyle>
    <p:bodyStyle>
      <a:lvl1pPr marL="460375" indent="-460375" algn="l" defTabSz="914363" rtl="0" eaLnBrk="1" latinLnBrk="0" hangingPunct="1">
        <a:lnSpc>
          <a:spcPct val="90000"/>
        </a:lnSpc>
        <a:spcBef>
          <a:spcPct val="20000"/>
        </a:spcBef>
        <a:buSzPct val="85000"/>
        <a:buFontTx/>
        <a:buBlip>
          <a:blip r:embed="rId17"/>
        </a:buBlip>
        <a:defRPr sz="3200" kern="1200">
          <a:gradFill>
            <a:gsLst>
              <a:gs pos="0">
                <a:schemeClr val="tx1"/>
              </a:gs>
              <a:gs pos="86000">
                <a:schemeClr val="tx1"/>
              </a:gs>
            </a:gsLst>
            <a:lin ang="5400000" scaled="0"/>
          </a:gradFill>
          <a:latin typeface="+mn-lt"/>
          <a:ea typeface="+mn-ea"/>
          <a:cs typeface="+mn-cs"/>
        </a:defRPr>
      </a:lvl1pPr>
      <a:lvl2pPr marL="855663" indent="-395288" algn="l" defTabSz="914363" rtl="0" eaLnBrk="1" latinLnBrk="0" hangingPunct="1">
        <a:lnSpc>
          <a:spcPct val="90000"/>
        </a:lnSpc>
        <a:spcBef>
          <a:spcPct val="20000"/>
        </a:spcBef>
        <a:buSzPct val="85000"/>
        <a:buFontTx/>
        <a:buBlip>
          <a:blip r:embed="rId18"/>
        </a:buBlip>
        <a:defRPr sz="2800" kern="1200">
          <a:gradFill>
            <a:gsLst>
              <a:gs pos="0">
                <a:schemeClr val="tx1"/>
              </a:gs>
              <a:gs pos="86000">
                <a:schemeClr val="tx1"/>
              </a:gs>
            </a:gsLst>
            <a:lin ang="5400000" scaled="0"/>
          </a:gradFill>
          <a:latin typeface="+mn-lt"/>
          <a:ea typeface="+mn-ea"/>
          <a:cs typeface="+mn-cs"/>
        </a:defRPr>
      </a:lvl2pPr>
      <a:lvl3pPr marL="1258888" indent="-403225" algn="l" defTabSz="914363" rtl="0" eaLnBrk="1" latinLnBrk="0" hangingPunct="1">
        <a:lnSpc>
          <a:spcPct val="90000"/>
        </a:lnSpc>
        <a:spcBef>
          <a:spcPct val="20000"/>
        </a:spcBef>
        <a:buSzPct val="85000"/>
        <a:buFontTx/>
        <a:buBlip>
          <a:blip r:embed="rId18"/>
        </a:buBlip>
        <a:defRPr sz="2400" kern="1200">
          <a:gradFill>
            <a:gsLst>
              <a:gs pos="0">
                <a:schemeClr val="tx1"/>
              </a:gs>
              <a:gs pos="86000">
                <a:schemeClr val="tx1"/>
              </a:gs>
            </a:gsLst>
            <a:lin ang="5400000" scaled="0"/>
          </a:gradFill>
          <a:latin typeface="+mn-lt"/>
          <a:ea typeface="+mn-ea"/>
          <a:cs typeface="+mn-cs"/>
        </a:defRPr>
      </a:lvl3pPr>
      <a:lvl4pPr marL="1604963" indent="-346075" algn="l" defTabSz="914363" rtl="0" eaLnBrk="1" latinLnBrk="0" hangingPunct="1">
        <a:lnSpc>
          <a:spcPct val="90000"/>
        </a:lnSpc>
        <a:spcBef>
          <a:spcPct val="20000"/>
        </a:spcBef>
        <a:buSzPct val="85000"/>
        <a:buFontTx/>
        <a:buBlip>
          <a:blip r:embed="rId18"/>
        </a:buBlip>
        <a:defRPr sz="2000" kern="1200">
          <a:gradFill>
            <a:gsLst>
              <a:gs pos="0">
                <a:schemeClr val="tx1"/>
              </a:gs>
              <a:gs pos="86000">
                <a:schemeClr val="tx1"/>
              </a:gs>
            </a:gsLst>
            <a:lin ang="5400000" scaled="0"/>
          </a:gradFill>
          <a:latin typeface="+mn-lt"/>
          <a:ea typeface="+mn-ea"/>
          <a:cs typeface="+mn-cs"/>
        </a:defRPr>
      </a:lvl4pPr>
      <a:lvl5pPr marL="1941513" indent="-336550" algn="l" defTabSz="914363" rtl="0" eaLnBrk="1" latinLnBrk="0" hangingPunct="1">
        <a:lnSpc>
          <a:spcPct val="90000"/>
        </a:lnSpc>
        <a:spcBef>
          <a:spcPct val="20000"/>
        </a:spcBef>
        <a:buSzPct val="85000"/>
        <a:buFontTx/>
        <a:buBlip>
          <a:blip r:embed="rId18"/>
        </a:buBlip>
        <a:defRPr sz="2000" kern="1200">
          <a:gradFill>
            <a:gsLst>
              <a:gs pos="0">
                <a:schemeClr val="tx1"/>
              </a:gs>
              <a:gs pos="86000">
                <a:schemeClr val="tx1"/>
              </a:gs>
            </a:gsLst>
            <a:lin ang="5400000" scaled="0"/>
          </a:gra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Footer Placeholder 5"/>
          <p:cNvSpPr>
            <a:spLocks noGrp="1"/>
          </p:cNvSpPr>
          <p:nvPr userDrawn="1"/>
        </p:nvSpPr>
        <p:spPr>
          <a:xfrm>
            <a:off x="0" y="6604476"/>
            <a:ext cx="9144000" cy="365125"/>
          </a:xfrm>
          <a:prstGeom prst="rect">
            <a:avLst/>
          </a:prstGeom>
        </p:spPr>
        <p:txBody>
          <a:bodyPr/>
          <a:ls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a:lstStyle>
          <a:p>
            <a:pPr marL="0" marR="0" indent="0" algn="l" defTabSz="914363" rtl="0" eaLnBrk="1" fontAlgn="auto" latinLnBrk="0" hangingPunct="1">
              <a:lnSpc>
                <a:spcPct val="100000"/>
              </a:lnSpc>
              <a:spcBef>
                <a:spcPts val="0"/>
              </a:spcBef>
              <a:spcAft>
                <a:spcPts val="0"/>
              </a:spcAft>
              <a:buClrTx/>
              <a:buSzTx/>
              <a:buFontTx/>
              <a:buNone/>
              <a:tabLst/>
              <a:defRPr/>
            </a:pPr>
            <a:r>
              <a:rPr lang="en-US" sz="1000" dirty="0" smtClean="0">
                <a:solidFill>
                  <a:schemeClr val="bg1"/>
                </a:solidFill>
              </a:rPr>
              <a:t>©2010</a:t>
            </a:r>
            <a:r>
              <a:rPr lang="en-US" sz="1000" baseline="0" dirty="0" smtClean="0">
                <a:solidFill>
                  <a:schemeClr val="bg1"/>
                </a:solidFill>
              </a:rPr>
              <a:t> </a:t>
            </a:r>
            <a:r>
              <a:rPr lang="en-US" sz="1000" dirty="0" smtClean="0">
                <a:solidFill>
                  <a:schemeClr val="bg1"/>
                </a:solidFill>
              </a:rPr>
              <a:t>Microsoft </a:t>
            </a:r>
            <a:r>
              <a:rPr lang="en-US" sz="900" dirty="0" smtClean="0">
                <a:solidFill>
                  <a:schemeClr val="bg1"/>
                </a:solidFill>
              </a:rPr>
              <a:t>Corporation</a:t>
            </a:r>
            <a:r>
              <a:rPr lang="en-US" sz="1000" dirty="0" smtClean="0">
                <a:solidFill>
                  <a:schemeClr val="bg1"/>
                </a:solidFill>
              </a:rPr>
              <a:t>. All rights reserved. RTM Content - Published </a:t>
            </a:r>
            <a:r>
              <a:rPr lang="en-US" sz="1000" baseline="0" dirty="0" smtClean="0">
                <a:solidFill>
                  <a:schemeClr val="bg1"/>
                </a:solidFill>
              </a:rPr>
              <a:t>April </a:t>
            </a:r>
            <a:r>
              <a:rPr lang="en-US" sz="1000" dirty="0" smtClean="0">
                <a:solidFill>
                  <a:schemeClr val="bg1"/>
                </a:solidFill>
              </a:rPr>
              <a:t>2010</a:t>
            </a:r>
          </a:p>
        </p:txBody>
      </p:sp>
      <p:pic>
        <p:nvPicPr>
          <p:cNvPr id="1029" name="Picture 5" descr="C:\Users\vesaj\Pictures\SharePoint logos\ShrPt10_h_rgb.png"/>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7452000" y="6382800"/>
            <a:ext cx="1498128" cy="302400"/>
          </a:xfrm>
          <a:prstGeom prst="rect">
            <a:avLst/>
          </a:prstGeom>
          <a:noFill/>
          <a:extLst>
            <a:ext uri="{909E8E84-426E-40DD-AFC4-6F175D3DCCD1}">
              <a14:hiddenFill xmlns:a14="http://schemas.microsoft.com/office/drawing/2010/main">
                <a:solidFill>
                  <a:srgbClr val="FFFFFF"/>
                </a:solidFill>
              </a14:hiddenFill>
            </a:ext>
          </a:extLst>
        </p:spPr>
      </p:pic>
    </p:spTree>
  </p:cSld>
  <p:clrMap bg1="dk1" tx1="lt1" bg2="dk2" tx2="lt2" accent1="accent1" accent2="accent2" accent3="accent3" accent4="accent4" accent5="accent5" accent6="accent6" hlink="hlink" folHlink="folHlink"/>
  <p:sldLayoutIdLst>
    <p:sldLayoutId id="2147483721" r:id="rId1"/>
  </p:sldLayoutIdLst>
  <p:transition>
    <p:fade/>
  </p:transition>
  <p:hf hdr="0" dt="0"/>
  <p:txStyles>
    <p:titleStyle>
      <a:lvl1pPr algn="l" defTabSz="914363" rtl="0" eaLnBrk="1" latinLnBrk="0" hangingPunct="1">
        <a:lnSpc>
          <a:spcPct val="90000"/>
        </a:lnSpc>
        <a:spcBef>
          <a:spcPct val="0"/>
        </a:spcBef>
        <a:buNone/>
        <a:defRPr lang="en-US" sz="4800" b="0" kern="1200" cap="none" spc="-150" dirty="0">
          <a:ln w="3175">
            <a:noFill/>
          </a:ln>
          <a:gradFill flip="none" rotWithShape="1">
            <a:gsLst>
              <a:gs pos="0">
                <a:schemeClr val="tx1"/>
              </a:gs>
              <a:gs pos="86000">
                <a:schemeClr val="tx1"/>
              </a:gs>
            </a:gsLst>
            <a:lin ang="5400000" scaled="0"/>
            <a:tileRect/>
          </a:gradFill>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0" kern="1200">
          <a:gradFill>
            <a:gsLst>
              <a:gs pos="0">
                <a:srgbClr val="000000"/>
              </a:gs>
              <a:gs pos="86000">
                <a:srgbClr val="000000"/>
              </a:gs>
            </a:gsLst>
            <a:lin ang="5400000" scaled="0"/>
          </a:gradFill>
          <a:latin typeface="Consolas"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0" kern="1200">
          <a:gradFill>
            <a:gsLst>
              <a:gs pos="0">
                <a:srgbClr val="000000"/>
              </a:gs>
              <a:gs pos="86000">
                <a:srgbClr val="000000"/>
              </a:gs>
            </a:gsLst>
            <a:lin ang="5400000" scaled="0"/>
          </a:gradFill>
          <a:latin typeface="Consolas"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0" kern="1200">
          <a:gradFill>
            <a:gsLst>
              <a:gs pos="0">
                <a:srgbClr val="000000"/>
              </a:gs>
              <a:gs pos="86000">
                <a:srgbClr val="000000"/>
              </a:gs>
            </a:gsLst>
            <a:lin ang="5400000" scaled="0"/>
          </a:gradFill>
          <a:latin typeface="Consolas"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0" kern="1200">
          <a:gradFill>
            <a:gsLst>
              <a:gs pos="0">
                <a:srgbClr val="000000"/>
              </a:gs>
              <a:gs pos="86000">
                <a:srgbClr val="000000"/>
              </a:gs>
            </a:gsLst>
            <a:lin ang="5400000" scaled="0"/>
          </a:gradFill>
          <a:latin typeface="Consolas"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0" kern="1200">
          <a:gradFill>
            <a:gsLst>
              <a:gs pos="0">
                <a:srgbClr val="000000"/>
              </a:gs>
              <a:gs pos="86000">
                <a:srgbClr val="000000"/>
              </a:gs>
            </a:gsLst>
            <a:lin ang="5400000" scaled="0"/>
          </a:gradFill>
          <a:latin typeface="Consolas"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6.xml"/><Relationship Id="rId1" Type="http://schemas.openxmlformats.org/officeDocument/2006/relationships/slideLayout" Target="../slideLayouts/slideLayout15.xml"/><Relationship Id="rId4" Type="http://schemas.openxmlformats.org/officeDocument/2006/relationships/image" Target="../media/image16.png"/></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3.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6.xml"/><Relationship Id="rId1" Type="http://schemas.openxmlformats.org/officeDocument/2006/relationships/slideLayout" Target="../slideLayouts/slideLayout4.xml"/><Relationship Id="rId4" Type="http://schemas.openxmlformats.org/officeDocument/2006/relationships/image" Target="../media/image23.png"/></Relationships>
</file>

<file path=ppt/slides/_rels/slide27.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32.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3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22313" y="4406900"/>
            <a:ext cx="7772400" cy="553998"/>
          </a:xfrm>
        </p:spPr>
        <p:txBody>
          <a:bodyPr/>
          <a:lstStyle/>
          <a:p>
            <a:r>
              <a:rPr lang="en-US" dirty="0"/>
              <a:t>LINQ Syntax</a:t>
            </a:r>
          </a:p>
        </p:txBody>
      </p:sp>
    </p:spTree>
    <p:extLst>
      <p:ext uri="{BB962C8B-B14F-4D97-AF65-F5344CB8AC3E}">
        <p14:creationId xmlns:p14="http://schemas.microsoft.com/office/powerpoint/2010/main" val="3194183238"/>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Enhancements for LINQ</a:t>
            </a:r>
            <a:endParaRPr lang="en-US" dirty="0"/>
          </a:p>
        </p:txBody>
      </p:sp>
      <p:sp>
        <p:nvSpPr>
          <p:cNvPr id="3" name="Content Placeholder 2"/>
          <p:cNvSpPr>
            <a:spLocks noGrp="1"/>
          </p:cNvSpPr>
          <p:nvPr>
            <p:ph idx="1"/>
          </p:nvPr>
        </p:nvSpPr>
        <p:spPr/>
        <p:txBody>
          <a:bodyPr/>
          <a:lstStyle/>
          <a:p>
            <a:r>
              <a:rPr lang="en-US" dirty="0" err="1" smtClean="0"/>
              <a:t>IEnumerable</a:t>
            </a:r>
            <a:r>
              <a:rPr lang="en-US" dirty="0" smtClean="0"/>
              <a:t>&lt;T&gt;, </a:t>
            </a:r>
            <a:r>
              <a:rPr lang="en-US" dirty="0" err="1" smtClean="0"/>
              <a:t>IQueryable</a:t>
            </a:r>
            <a:r>
              <a:rPr lang="en-US" dirty="0" smtClean="0"/>
              <a:t>&lt;T&gt;</a:t>
            </a:r>
          </a:p>
          <a:p>
            <a:r>
              <a:rPr lang="en-US" dirty="0" smtClean="0"/>
              <a:t>Automatic Properties</a:t>
            </a:r>
          </a:p>
          <a:p>
            <a:r>
              <a:rPr lang="en-US" dirty="0" smtClean="0"/>
              <a:t>Object and Collection Initializers</a:t>
            </a:r>
          </a:p>
          <a:p>
            <a:r>
              <a:rPr lang="en-US" dirty="0" smtClean="0"/>
              <a:t>Extension Methods</a:t>
            </a:r>
          </a:p>
          <a:p>
            <a:r>
              <a:rPr lang="en-US" dirty="0" smtClean="0"/>
              <a:t>Lambda Expressions</a:t>
            </a:r>
          </a:p>
          <a:p>
            <a:r>
              <a:rPr lang="en-US" dirty="0" smtClean="0"/>
              <a:t>Query Syntax</a:t>
            </a:r>
          </a:p>
          <a:p>
            <a:r>
              <a:rPr lang="en-US" dirty="0" smtClean="0"/>
              <a:t>Anonymous Types</a:t>
            </a:r>
            <a:endParaRPr lang="en-US" dirty="0"/>
          </a:p>
        </p:txBody>
      </p:sp>
    </p:spTree>
    <p:extLst>
      <p:ext uri="{BB962C8B-B14F-4D97-AF65-F5344CB8AC3E}">
        <p14:creationId xmlns:p14="http://schemas.microsoft.com/office/powerpoint/2010/main" val="3378370800"/>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I</a:t>
            </a:r>
            <a:r>
              <a:rPr/>
              <a:t>E</a:t>
            </a:r>
            <a:r>
              <a:rPr smtClean="0"/>
              <a:t>numerable&lt;T&gt;, I</a:t>
            </a:r>
            <a:r>
              <a:rPr/>
              <a:t>Q</a:t>
            </a:r>
            <a:r>
              <a:rPr smtClean="0"/>
              <a:t>ueryable&lt;T&gt;</a:t>
            </a:r>
            <a:endParaRPr lang="en-US" dirty="0"/>
          </a:p>
        </p:txBody>
      </p:sp>
      <p:sp>
        <p:nvSpPr>
          <p:cNvPr id="3" name="Text Placeholder 2"/>
          <p:cNvSpPr>
            <a:spLocks noGrp="1"/>
          </p:cNvSpPr>
          <p:nvPr>
            <p:ph idx="1"/>
          </p:nvPr>
        </p:nvSpPr>
        <p:spPr/>
        <p:txBody>
          <a:bodyPr/>
          <a:lstStyle/>
          <a:p>
            <a:r>
              <a:rPr lang="en-US" dirty="0" smtClean="0"/>
              <a:t>Contained in </a:t>
            </a:r>
            <a:r>
              <a:rPr lang="en-US" dirty="0" err="1" smtClean="0"/>
              <a:t>System.Collections.Generic</a:t>
            </a:r>
            <a:endParaRPr lang="en-US" dirty="0" smtClean="0"/>
          </a:p>
          <a:p>
            <a:r>
              <a:rPr lang="en-US" dirty="0" smtClean="0"/>
              <a:t>Implemented by the query provider</a:t>
            </a:r>
          </a:p>
          <a:p>
            <a:r>
              <a:rPr lang="en-US" dirty="0" smtClean="0"/>
              <a:t>Supports a simple iteration or a query against that type</a:t>
            </a:r>
          </a:p>
          <a:p>
            <a:r>
              <a:rPr lang="en-US" dirty="0" smtClean="0"/>
              <a:t>This is what allows LINQ to query</a:t>
            </a:r>
          </a:p>
        </p:txBody>
      </p:sp>
    </p:spTree>
    <p:extLst>
      <p:ext uri="{BB962C8B-B14F-4D97-AF65-F5344CB8AC3E}">
        <p14:creationId xmlns:p14="http://schemas.microsoft.com/office/powerpoint/2010/main" val="2092366763"/>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Automatic Properties</a:t>
            </a:r>
            <a:endParaRPr lang="en-US" dirty="0"/>
          </a:p>
        </p:txBody>
      </p:sp>
      <p:sp>
        <p:nvSpPr>
          <p:cNvPr id="3" name="Content Placeholder 2"/>
          <p:cNvSpPr>
            <a:spLocks noGrp="1"/>
          </p:cNvSpPr>
          <p:nvPr>
            <p:ph idx="1"/>
          </p:nvPr>
        </p:nvSpPr>
        <p:spPr/>
        <p:txBody>
          <a:bodyPr/>
          <a:lstStyle/>
          <a:p>
            <a:r>
              <a:rPr lang="en-US" dirty="0" smtClean="0"/>
              <a:t>Allows short-hand property declarations</a:t>
            </a:r>
          </a:p>
          <a:p>
            <a:r>
              <a:rPr lang="en-US" dirty="0" smtClean="0"/>
              <a:t>Compiler emits getters and setters</a:t>
            </a:r>
          </a:p>
          <a:p>
            <a:r>
              <a:rPr lang="en-US" dirty="0" smtClean="0"/>
              <a:t>Used in LINQ to surface properties</a:t>
            </a:r>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1606" y="3572008"/>
            <a:ext cx="6055764" cy="19787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07013096"/>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Object and Collection Initializers</a:t>
            </a:r>
            <a:endParaRPr lang="en-US" dirty="0"/>
          </a:p>
        </p:txBody>
      </p:sp>
      <p:sp>
        <p:nvSpPr>
          <p:cNvPr id="3" name="Text Placeholder 2"/>
          <p:cNvSpPr>
            <a:spLocks noGrp="1"/>
          </p:cNvSpPr>
          <p:nvPr>
            <p:ph type="body" sz="quarter" idx="10"/>
          </p:nvPr>
        </p:nvSpPr>
        <p:spPr/>
        <p:txBody>
          <a:bodyPr/>
          <a:lstStyle/>
          <a:p>
            <a:endParaRPr lang="en-US"/>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2194" y="1957052"/>
            <a:ext cx="8234176" cy="4585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4748345"/>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t>
            </a:r>
            <a:r>
              <a:rPr dirty="0" smtClean="0"/>
              <a:t>xtension Methods</a:t>
            </a:r>
            <a:endParaRPr lang="en-US" dirty="0"/>
          </a:p>
        </p:txBody>
      </p:sp>
      <p:sp>
        <p:nvSpPr>
          <p:cNvPr id="3" name="Content Placeholder 2"/>
          <p:cNvSpPr>
            <a:spLocks noGrp="1"/>
          </p:cNvSpPr>
          <p:nvPr>
            <p:ph idx="1"/>
          </p:nvPr>
        </p:nvSpPr>
        <p:spPr>
          <a:xfrm>
            <a:off x="381000" y="1447799"/>
            <a:ext cx="8382000" cy="1871282"/>
          </a:xfrm>
        </p:spPr>
        <p:txBody>
          <a:bodyPr/>
          <a:lstStyle/>
          <a:p>
            <a:r>
              <a:rPr lang="en-US" dirty="0" smtClean="0"/>
              <a:t>Allow you to add methods to an object without sub-classing</a:t>
            </a:r>
          </a:p>
          <a:p>
            <a:r>
              <a:rPr lang="en-US" dirty="0" smtClean="0"/>
              <a:t>LINQ has extension Methods for  </a:t>
            </a:r>
            <a:r>
              <a:rPr lang="en-US" dirty="0" err="1" smtClean="0"/>
              <a:t>IEnumerable</a:t>
            </a:r>
            <a:r>
              <a:rPr lang="en-US" dirty="0" smtClean="0"/>
              <a:t> and </a:t>
            </a:r>
            <a:r>
              <a:rPr lang="en-US" dirty="0" err="1" smtClean="0"/>
              <a:t>IQueryable</a:t>
            </a:r>
            <a:endParaRPr lang="en-US" dirty="0" smtClean="0"/>
          </a:p>
        </p:txBody>
      </p:sp>
    </p:spTree>
    <p:extLst>
      <p:ext uri="{BB962C8B-B14F-4D97-AF65-F5344CB8AC3E}">
        <p14:creationId xmlns:p14="http://schemas.microsoft.com/office/powerpoint/2010/main" val="3862277885"/>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Extension </a:t>
            </a:r>
            <a:r>
              <a:rPr lang="en-US" dirty="0" smtClean="0"/>
              <a:t>Methods (cont.)</a:t>
            </a:r>
            <a:endParaRPr lang="en-US" dirty="0"/>
          </a:p>
        </p:txBody>
      </p:sp>
      <p:sp>
        <p:nvSpPr>
          <p:cNvPr id="3" name="Text Placeholder 2"/>
          <p:cNvSpPr>
            <a:spLocks noGrp="1"/>
          </p:cNvSpPr>
          <p:nvPr>
            <p:ph type="body" sz="quarter" idx="10"/>
          </p:nvPr>
        </p:nvSpPr>
        <p:spPr/>
        <p:txBody>
          <a:bodyPr/>
          <a:lstStyle/>
          <a:p>
            <a:endParaRPr lang="en-US"/>
          </a:p>
        </p:txBody>
      </p:sp>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0563" y="2014538"/>
            <a:ext cx="7774857" cy="2443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0562" y="4429123"/>
            <a:ext cx="8404419" cy="17859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35990120"/>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Lambda Expressions</a:t>
            </a:r>
            <a:endParaRPr lang="en-US" dirty="0"/>
          </a:p>
        </p:txBody>
      </p:sp>
      <p:sp>
        <p:nvSpPr>
          <p:cNvPr id="3" name="Content Placeholder 2"/>
          <p:cNvSpPr>
            <a:spLocks noGrp="1"/>
          </p:cNvSpPr>
          <p:nvPr>
            <p:ph idx="1"/>
          </p:nvPr>
        </p:nvSpPr>
        <p:spPr>
          <a:xfrm>
            <a:off x="381000" y="1004886"/>
            <a:ext cx="8382000" cy="1973561"/>
          </a:xfrm>
        </p:spPr>
        <p:txBody>
          <a:bodyPr/>
          <a:lstStyle/>
          <a:p>
            <a:r>
              <a:rPr lang="en-US" dirty="0" smtClean="0"/>
              <a:t>Compact way to write anonymous functions</a:t>
            </a:r>
            <a:endParaRPr lang="en-US"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3835" y="1824037"/>
            <a:ext cx="8786503" cy="37909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28071455"/>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Query Syntax</a:t>
            </a:r>
            <a:endParaRPr lang="en-US" dirty="0"/>
          </a:p>
        </p:txBody>
      </p:sp>
      <p:sp>
        <p:nvSpPr>
          <p:cNvPr id="3" name="Content Placeholder 2"/>
          <p:cNvSpPr>
            <a:spLocks noGrp="1"/>
          </p:cNvSpPr>
          <p:nvPr>
            <p:ph idx="1"/>
          </p:nvPr>
        </p:nvSpPr>
        <p:spPr>
          <a:xfrm>
            <a:off x="381000" y="1412875"/>
            <a:ext cx="8382000" cy="886397"/>
          </a:xfrm>
        </p:spPr>
        <p:txBody>
          <a:bodyPr/>
          <a:lstStyle/>
          <a:p>
            <a:r>
              <a:rPr lang="en-US" dirty="0" smtClean="0"/>
              <a:t>Offers a readable alternative to Method syntax</a:t>
            </a:r>
            <a:endParaRPr lang="en-US" dirty="0"/>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3875" y="2547938"/>
            <a:ext cx="8227952"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96022422"/>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Anonymous Types</a:t>
            </a:r>
            <a:endParaRPr lang="en-US" dirty="0"/>
          </a:p>
        </p:txBody>
      </p:sp>
      <p:sp>
        <p:nvSpPr>
          <p:cNvPr id="3" name="Content Placeholder 2"/>
          <p:cNvSpPr>
            <a:spLocks noGrp="1"/>
          </p:cNvSpPr>
          <p:nvPr>
            <p:ph idx="1"/>
          </p:nvPr>
        </p:nvSpPr>
        <p:spPr/>
        <p:txBody>
          <a:bodyPr/>
          <a:lstStyle/>
          <a:p>
            <a:r>
              <a:rPr lang="en-US" dirty="0" smtClean="0"/>
              <a:t>Allows developers to use variables without declaring the type.</a:t>
            </a:r>
          </a:p>
          <a:p>
            <a:r>
              <a:rPr lang="en-US" dirty="0" smtClean="0"/>
              <a:t>Still strongly typed, but inferred</a:t>
            </a:r>
            <a:endParaRPr lang="en-US" dirty="0"/>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3862" y="3076575"/>
            <a:ext cx="8117989" cy="3138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48225694"/>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dirty="0"/>
              <a:t>Accessing SharePoint 2010 Lists Using LINQ to SharePoint</a:t>
            </a:r>
          </a:p>
        </p:txBody>
      </p:sp>
      <p:sp>
        <p:nvSpPr>
          <p:cNvPr id="3" name="Subtitle 3"/>
          <p:cNvSpPr>
            <a:spLocks noGrp="1"/>
          </p:cNvSpPr>
          <p:nvPr/>
        </p:nvSpPr>
        <p:spPr>
          <a:xfrm>
            <a:off x="731043" y="4705362"/>
            <a:ext cx="7681914" cy="1292662"/>
          </a:xfrm>
          <a:prstGeom prst="rect">
            <a:avLst/>
          </a:prstGeom>
        </p:spPr>
        <p:txBody>
          <a:bodyPr vert="horz" wrap="square" lIns="0" tIns="0" rIns="0" bIns="0" rtlCol="0" anchor="b" anchorCtr="0">
            <a:spAutoFit/>
          </a:bodyPr>
          <a:ls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a:lstStyle>
          <a:p>
            <a:r>
              <a:rPr lang="en-US" sz="2800" dirty="0"/>
              <a:t>Name</a:t>
            </a:r>
          </a:p>
          <a:p>
            <a:r>
              <a:rPr lang="en-US" sz="2800" dirty="0"/>
              <a:t>Title</a:t>
            </a:r>
          </a:p>
          <a:p>
            <a:r>
              <a:rPr lang="en-US" sz="2800" dirty="0"/>
              <a:t>Company</a:t>
            </a:r>
          </a:p>
        </p:txBody>
      </p:sp>
    </p:spTree>
    <p:extLst>
      <p:ext uri="{BB962C8B-B14F-4D97-AF65-F5344CB8AC3E}">
        <p14:creationId xmlns:p14="http://schemas.microsoft.com/office/powerpoint/2010/main" val="1600910169"/>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Available LINQ Providers</a:t>
            </a:r>
            <a:endParaRPr lang="en-US" dirty="0"/>
          </a:p>
        </p:txBody>
      </p:sp>
      <p:sp>
        <p:nvSpPr>
          <p:cNvPr id="3" name="Text Placeholder 2"/>
          <p:cNvSpPr>
            <a:spLocks noGrp="1"/>
          </p:cNvSpPr>
          <p:nvPr>
            <p:ph idx="1"/>
          </p:nvPr>
        </p:nvSpPr>
        <p:spPr>
          <a:xfrm>
            <a:off x="381000" y="1447799"/>
            <a:ext cx="8382000" cy="2068259"/>
          </a:xfrm>
        </p:spPr>
        <p:txBody>
          <a:bodyPr/>
          <a:lstStyle/>
          <a:p>
            <a:r>
              <a:rPr lang="en-US" dirty="0" smtClean="0"/>
              <a:t>LINQ to SQL</a:t>
            </a:r>
          </a:p>
          <a:p>
            <a:r>
              <a:rPr lang="en-US" dirty="0" smtClean="0"/>
              <a:t>LINQ to XML</a:t>
            </a:r>
          </a:p>
          <a:p>
            <a:r>
              <a:rPr lang="en-US" dirty="0" smtClean="0"/>
              <a:t>LINQ to Entities</a:t>
            </a:r>
          </a:p>
          <a:p>
            <a:r>
              <a:rPr lang="en-US" dirty="0" smtClean="0">
                <a:solidFill>
                  <a:srgbClr val="F6AE1E"/>
                </a:solidFill>
              </a:rPr>
              <a:t>LINQ to SharePoint</a:t>
            </a:r>
            <a:endParaRPr lang="en-US" dirty="0">
              <a:solidFill>
                <a:srgbClr val="F6AE1E"/>
              </a:solidFill>
            </a:endParaRPr>
          </a:p>
        </p:txBody>
      </p:sp>
    </p:spTree>
    <p:extLst>
      <p:ext uri="{BB962C8B-B14F-4D97-AF65-F5344CB8AC3E}">
        <p14:creationId xmlns:p14="http://schemas.microsoft.com/office/powerpoint/2010/main" val="3648519594"/>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22313" y="4406900"/>
            <a:ext cx="7772400" cy="1107996"/>
          </a:xfrm>
        </p:spPr>
        <p:txBody>
          <a:bodyPr/>
          <a:lstStyle/>
          <a:p>
            <a:r>
              <a:rPr lang="en-US" dirty="0"/>
              <a:t>LINQ to SharePoint</a:t>
            </a:r>
            <a:br>
              <a:rPr lang="en-US" dirty="0"/>
            </a:br>
            <a:endParaRPr lang="nl-NL" dirty="0"/>
          </a:p>
        </p:txBody>
      </p:sp>
    </p:spTree>
    <p:extLst>
      <p:ext uri="{BB962C8B-B14F-4D97-AF65-F5344CB8AC3E}">
        <p14:creationId xmlns:p14="http://schemas.microsoft.com/office/powerpoint/2010/main" val="1743607319"/>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LINQ to SharePoint</a:t>
            </a:r>
            <a:endParaRPr lang="en-US" dirty="0"/>
          </a:p>
        </p:txBody>
      </p:sp>
      <p:sp>
        <p:nvSpPr>
          <p:cNvPr id="3" name="Content Placeholder 2"/>
          <p:cNvSpPr>
            <a:spLocks noGrp="1"/>
          </p:cNvSpPr>
          <p:nvPr>
            <p:ph idx="1"/>
          </p:nvPr>
        </p:nvSpPr>
        <p:spPr>
          <a:xfrm>
            <a:off x="381000" y="1447799"/>
            <a:ext cx="8382000" cy="4007251"/>
          </a:xfrm>
        </p:spPr>
        <p:txBody>
          <a:bodyPr/>
          <a:lstStyle/>
          <a:p>
            <a:r>
              <a:rPr lang="en-US" sz="2800" dirty="0" smtClean="0"/>
              <a:t>No CAML Required (Does not replace CAML)</a:t>
            </a:r>
          </a:p>
          <a:p>
            <a:r>
              <a:rPr lang="en-US" sz="2800" dirty="0" smtClean="0"/>
              <a:t>Entity classes form Business Layer</a:t>
            </a:r>
          </a:p>
          <a:p>
            <a:r>
              <a:rPr lang="en-US" sz="2800" dirty="0" smtClean="0"/>
              <a:t>Strongly-typed queries and types</a:t>
            </a:r>
          </a:p>
          <a:p>
            <a:r>
              <a:rPr lang="en-US" sz="2800" dirty="0" err="1" smtClean="0"/>
              <a:t>Intellisense</a:t>
            </a:r>
            <a:r>
              <a:rPr lang="en-US" sz="2800" dirty="0" smtClean="0"/>
              <a:t> support helps query construction</a:t>
            </a:r>
          </a:p>
          <a:p>
            <a:r>
              <a:rPr lang="en-US" sz="2800" dirty="0" smtClean="0"/>
              <a:t>Microsoft.SharePoint.Linq.dll</a:t>
            </a:r>
          </a:p>
          <a:p>
            <a:pPr lvl="1"/>
            <a:r>
              <a:rPr lang="en-US" sz="2400" dirty="0" smtClean="0"/>
              <a:t>Encapsulates the SharePoint object model queries based on the created entity classes</a:t>
            </a:r>
          </a:p>
          <a:p>
            <a:r>
              <a:rPr lang="en-US" sz="2800" dirty="0" smtClean="0"/>
              <a:t>Server-side only, client-side LINQ experience is provided by SP REST interface (</a:t>
            </a:r>
            <a:r>
              <a:rPr lang="en-US" sz="2800" dirty="0" err="1" smtClean="0"/>
              <a:t>listdata.svc</a:t>
            </a:r>
            <a:r>
              <a:rPr lang="en-US" sz="2800" dirty="0" smtClean="0"/>
              <a:t>)</a:t>
            </a:r>
            <a:endParaRPr lang="en-US" sz="2800" dirty="0"/>
          </a:p>
        </p:txBody>
      </p:sp>
    </p:spTree>
    <p:extLst>
      <p:ext uri="{BB962C8B-B14F-4D97-AF65-F5344CB8AC3E}">
        <p14:creationId xmlns:p14="http://schemas.microsoft.com/office/powerpoint/2010/main" val="2966709371"/>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Using LINQ to SharePoint</a:t>
            </a:r>
            <a:endParaRPr lang="en-US" dirty="0"/>
          </a:p>
        </p:txBody>
      </p:sp>
      <p:graphicFrame>
        <p:nvGraphicFramePr>
          <p:cNvPr id="4" name="Diagram 3"/>
          <p:cNvGraphicFramePr/>
          <p:nvPr>
            <p:extLst>
              <p:ext uri="{D42A27DB-BD31-4B8C-83A1-F6EECF244321}">
                <p14:modId xmlns:p14="http://schemas.microsoft.com/office/powerpoint/2010/main" val="2772645483"/>
              </p:ext>
            </p:extLst>
          </p:nvPr>
        </p:nvGraphicFramePr>
        <p:xfrm>
          <a:off x="898969" y="1628494"/>
          <a:ext cx="705284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73358564"/>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Entity Classes</a:t>
            </a:r>
            <a:endParaRPr lang="en-US" dirty="0"/>
          </a:p>
        </p:txBody>
      </p:sp>
      <p:sp>
        <p:nvSpPr>
          <p:cNvPr id="3" name="Content Placeholder 2"/>
          <p:cNvSpPr>
            <a:spLocks noGrp="1"/>
          </p:cNvSpPr>
          <p:nvPr>
            <p:ph idx="1"/>
          </p:nvPr>
        </p:nvSpPr>
        <p:spPr>
          <a:xfrm>
            <a:off x="457200" y="1343017"/>
            <a:ext cx="8229600" cy="4198072"/>
          </a:xfrm>
        </p:spPr>
        <p:txBody>
          <a:bodyPr/>
          <a:lstStyle/>
          <a:p>
            <a:r>
              <a:rPr lang="en-US" dirty="0" smtClean="0"/>
              <a:t>Automatic generation using SPMetal.exe</a:t>
            </a:r>
          </a:p>
          <a:p>
            <a:pPr lvl="1"/>
            <a:r>
              <a:rPr lang="en-US" dirty="0" err="1" smtClean="0"/>
              <a:t>spmetal</a:t>
            </a:r>
            <a:r>
              <a:rPr lang="en-US" dirty="0" smtClean="0"/>
              <a:t> /web:&lt;</a:t>
            </a:r>
            <a:r>
              <a:rPr lang="en-US" dirty="0" err="1" smtClean="0"/>
              <a:t>url</a:t>
            </a:r>
            <a:r>
              <a:rPr lang="en-US" dirty="0" smtClean="0"/>
              <a:t>&gt; /</a:t>
            </a:r>
            <a:r>
              <a:rPr lang="en-US" dirty="0" err="1" smtClean="0"/>
              <a:t>code:Projects.cs</a:t>
            </a:r>
            <a:endParaRPr lang="en-US" dirty="0" smtClean="0"/>
          </a:p>
          <a:p>
            <a:pPr lvl="1"/>
            <a:r>
              <a:rPr lang="en-US" dirty="0" smtClean="0"/>
              <a:t>Defaults to creating Entity classes for every list, use the parameters xml file to limit scope </a:t>
            </a:r>
          </a:p>
          <a:p>
            <a:pPr lvl="1"/>
            <a:r>
              <a:rPr lang="en-US" dirty="0"/>
              <a:t>Auto-generated class using </a:t>
            </a:r>
            <a:r>
              <a:rPr lang="en-US" dirty="0" smtClean="0"/>
              <a:t>multiple or single list</a:t>
            </a:r>
            <a:endParaRPr lang="en-US" dirty="0"/>
          </a:p>
          <a:p>
            <a:pPr lvl="1"/>
            <a:r>
              <a:rPr lang="en-US" dirty="0"/>
              <a:t>Creates strongly-typed </a:t>
            </a:r>
            <a:r>
              <a:rPr lang="en-US" dirty="0" err="1"/>
              <a:t>DataContext</a:t>
            </a:r>
            <a:endParaRPr lang="en-US" dirty="0"/>
          </a:p>
          <a:p>
            <a:pPr lvl="1"/>
            <a:endParaRPr lang="en-US" dirty="0" smtClean="0"/>
          </a:p>
          <a:p>
            <a:pPr>
              <a:buNone/>
            </a:pPr>
            <a:endParaRPr lang="en-US" dirty="0"/>
          </a:p>
        </p:txBody>
      </p:sp>
      <p:grpSp>
        <p:nvGrpSpPr>
          <p:cNvPr id="5" name="Group 4"/>
          <p:cNvGrpSpPr/>
          <p:nvPr/>
        </p:nvGrpSpPr>
        <p:grpSpPr>
          <a:xfrm>
            <a:off x="7432230" y="104820"/>
            <a:ext cx="1585826" cy="989884"/>
            <a:chOff x="7576" y="1219199"/>
            <a:chExt cx="2270132" cy="1625600"/>
          </a:xfrm>
        </p:grpSpPr>
        <p:sp>
          <p:nvSpPr>
            <p:cNvPr id="6" name="Rounded Rectangle 5"/>
            <p:cNvSpPr/>
            <p:nvPr/>
          </p:nvSpPr>
          <p:spPr>
            <a:xfrm>
              <a:off x="7576" y="1219199"/>
              <a:ext cx="2270132" cy="1625600"/>
            </a:xfrm>
            <a:prstGeom prst="round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7" name="Rounded Rectangle 4"/>
            <p:cNvSpPr/>
            <p:nvPr/>
          </p:nvSpPr>
          <p:spPr>
            <a:xfrm>
              <a:off x="86931" y="1298554"/>
              <a:ext cx="2111422" cy="146689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000" kern="1200" dirty="0" smtClean="0"/>
                <a:t>Create Entity Classes</a:t>
              </a:r>
              <a:endParaRPr lang="fi-FI" sz="2000" kern="1200" dirty="0"/>
            </a:p>
          </p:txBody>
        </p:sp>
      </p:gr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40546" y="4490793"/>
            <a:ext cx="6623766" cy="18845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55922333"/>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Creating Entity </a:t>
            </a:r>
            <a:r>
              <a:rPr lang="en-US" dirty="0" smtClean="0"/>
              <a:t>Classes </a:t>
            </a:r>
            <a:r>
              <a:rPr lang="en-US" sz="4400" dirty="0" smtClean="0"/>
              <a:t>cont.</a:t>
            </a:r>
            <a:r>
              <a:rPr lang="en-US" dirty="0" smtClean="0"/>
              <a:t> </a:t>
            </a:r>
            <a:endParaRPr lang="en-US" dirty="0"/>
          </a:p>
        </p:txBody>
      </p:sp>
      <p:sp>
        <p:nvSpPr>
          <p:cNvPr id="3" name="Content Placeholder 2"/>
          <p:cNvSpPr>
            <a:spLocks noGrp="1"/>
          </p:cNvSpPr>
          <p:nvPr>
            <p:ph idx="1"/>
          </p:nvPr>
        </p:nvSpPr>
        <p:spPr>
          <a:xfrm>
            <a:off x="381000" y="1447799"/>
            <a:ext cx="8382000" cy="1428083"/>
          </a:xfrm>
        </p:spPr>
        <p:txBody>
          <a:bodyPr/>
          <a:lstStyle/>
          <a:p>
            <a:r>
              <a:rPr lang="en-US" dirty="0" smtClean="0"/>
              <a:t>Add Reference to </a:t>
            </a:r>
            <a:r>
              <a:rPr lang="en-US" dirty="0" err="1" smtClean="0"/>
              <a:t>Microsoft.SharePoint.Linq</a:t>
            </a:r>
            <a:endParaRPr lang="en-US" dirty="0" smtClean="0"/>
          </a:p>
          <a:p>
            <a:r>
              <a:rPr lang="en-US" dirty="0" smtClean="0"/>
              <a:t>Add Entity Source File to Visual Studio Project</a:t>
            </a:r>
          </a:p>
        </p:txBody>
      </p:sp>
      <p:grpSp>
        <p:nvGrpSpPr>
          <p:cNvPr id="4" name="Group 3"/>
          <p:cNvGrpSpPr/>
          <p:nvPr/>
        </p:nvGrpSpPr>
        <p:grpSpPr>
          <a:xfrm>
            <a:off x="7431111" y="104820"/>
            <a:ext cx="1585826" cy="989884"/>
            <a:chOff x="7576" y="1219199"/>
            <a:chExt cx="2270132" cy="1625600"/>
          </a:xfrm>
        </p:grpSpPr>
        <p:sp>
          <p:nvSpPr>
            <p:cNvPr id="5" name="Rounded Rectangle 4"/>
            <p:cNvSpPr/>
            <p:nvPr/>
          </p:nvSpPr>
          <p:spPr>
            <a:xfrm>
              <a:off x="7576" y="1219199"/>
              <a:ext cx="2270132" cy="1625600"/>
            </a:xfrm>
            <a:prstGeom prst="round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6" name="Rounded Rectangle 4"/>
            <p:cNvSpPr/>
            <p:nvPr/>
          </p:nvSpPr>
          <p:spPr>
            <a:xfrm>
              <a:off x="86931" y="1298554"/>
              <a:ext cx="2111422" cy="146689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n-US" sz="2000" kern="1200" dirty="0" smtClean="0"/>
                <a:t>Create Entity Classes</a:t>
              </a:r>
              <a:endParaRPr lang="fi-FI" sz="2000" kern="1200" dirty="0"/>
            </a:p>
          </p:txBody>
        </p:sp>
      </p:gr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4012" y="2933713"/>
            <a:ext cx="5525451" cy="3192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38649393"/>
      </p:ext>
    </p:extLst>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Create </a:t>
            </a:r>
            <a:r>
              <a:rPr lang="en-US" dirty="0" err="1" smtClean="0"/>
              <a:t>DataContext</a:t>
            </a:r>
            <a:endParaRPr lang="en-US" dirty="0"/>
          </a:p>
        </p:txBody>
      </p:sp>
      <p:sp>
        <p:nvSpPr>
          <p:cNvPr id="3" name="Content Placeholder 2"/>
          <p:cNvSpPr>
            <a:spLocks noGrp="1"/>
          </p:cNvSpPr>
          <p:nvPr>
            <p:ph idx="1"/>
          </p:nvPr>
        </p:nvSpPr>
        <p:spPr>
          <a:xfrm>
            <a:off x="465359" y="1600201"/>
            <a:ext cx="8229600" cy="1526572"/>
          </a:xfrm>
        </p:spPr>
        <p:txBody>
          <a:bodyPr/>
          <a:lstStyle/>
          <a:p>
            <a:r>
              <a:rPr lang="en-US" dirty="0" smtClean="0"/>
              <a:t>Use </a:t>
            </a:r>
            <a:r>
              <a:rPr lang="en-US" dirty="0"/>
              <a:t>Entity class </a:t>
            </a:r>
            <a:r>
              <a:rPr lang="en-US" dirty="0" smtClean="0"/>
              <a:t>in your code</a:t>
            </a:r>
          </a:p>
          <a:p>
            <a:r>
              <a:rPr lang="en-US" dirty="0" err="1"/>
              <a:t>DataContext</a:t>
            </a:r>
            <a:r>
              <a:rPr lang="en-US" dirty="0"/>
              <a:t> class allows access to list data</a:t>
            </a:r>
          </a:p>
          <a:p>
            <a:endParaRPr lang="en-US" dirty="0"/>
          </a:p>
        </p:txBody>
      </p:sp>
      <p:grpSp>
        <p:nvGrpSpPr>
          <p:cNvPr id="6" name="Group 5"/>
          <p:cNvGrpSpPr/>
          <p:nvPr/>
        </p:nvGrpSpPr>
        <p:grpSpPr>
          <a:xfrm>
            <a:off x="7134896" y="156336"/>
            <a:ext cx="1882040" cy="1064064"/>
            <a:chOff x="2391353" y="1219199"/>
            <a:chExt cx="2270132" cy="1625600"/>
          </a:xfrm>
        </p:grpSpPr>
        <p:sp>
          <p:nvSpPr>
            <p:cNvPr id="7" name="Rounded Rectangle 6"/>
            <p:cNvSpPr/>
            <p:nvPr/>
          </p:nvSpPr>
          <p:spPr>
            <a:xfrm>
              <a:off x="2391353" y="1219199"/>
              <a:ext cx="2270132" cy="1625600"/>
            </a:xfrm>
            <a:prstGeom prst="roundRect">
              <a:avLst/>
            </a:prstGeom>
          </p:spPr>
          <p:style>
            <a:lnRef idx="2">
              <a:schemeClr val="lt1">
                <a:hueOff val="0"/>
                <a:satOff val="0"/>
                <a:lumOff val="0"/>
                <a:alphaOff val="0"/>
              </a:schemeClr>
            </a:lnRef>
            <a:fillRef idx="1">
              <a:schemeClr val="accent5">
                <a:hueOff val="-7592746"/>
                <a:satOff val="-25701"/>
                <a:lumOff val="-5686"/>
                <a:alphaOff val="0"/>
              </a:schemeClr>
            </a:fillRef>
            <a:effectRef idx="0">
              <a:schemeClr val="accent5">
                <a:hueOff val="-7592746"/>
                <a:satOff val="-25701"/>
                <a:lumOff val="-5686"/>
                <a:alphaOff val="0"/>
              </a:schemeClr>
            </a:effectRef>
            <a:fontRef idx="minor">
              <a:schemeClr val="lt1"/>
            </a:fontRef>
          </p:style>
        </p:sp>
        <p:sp>
          <p:nvSpPr>
            <p:cNvPr id="8" name="Rounded Rectangle 4"/>
            <p:cNvSpPr/>
            <p:nvPr/>
          </p:nvSpPr>
          <p:spPr>
            <a:xfrm>
              <a:off x="2470708" y="1298554"/>
              <a:ext cx="2111422" cy="146689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fi-FI" sz="2000" kern="1200" dirty="0" smtClean="0"/>
                <a:t>Create DataContext</a:t>
              </a:r>
              <a:endParaRPr lang="fi-FI" sz="2000" kern="1200" dirty="0"/>
            </a:p>
          </p:txBody>
        </p:sp>
      </p:grpSp>
      <p:pic>
        <p:nvPicPr>
          <p:cNvPr id="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749" y="4881581"/>
            <a:ext cx="8588821" cy="13191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5748" y="2619374"/>
            <a:ext cx="8588821" cy="22512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06038454"/>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 Relationships</a:t>
            </a:r>
            <a:endParaRPr lang="en-US" dirty="0"/>
          </a:p>
        </p:txBody>
      </p:sp>
      <p:sp>
        <p:nvSpPr>
          <p:cNvPr id="3" name="Content Placeholder 2"/>
          <p:cNvSpPr>
            <a:spLocks noGrp="1"/>
          </p:cNvSpPr>
          <p:nvPr>
            <p:ph idx="1"/>
          </p:nvPr>
        </p:nvSpPr>
        <p:spPr>
          <a:xfrm>
            <a:off x="457200" y="1600201"/>
            <a:ext cx="8229600" cy="1219200"/>
          </a:xfrm>
        </p:spPr>
        <p:txBody>
          <a:bodyPr/>
          <a:lstStyle/>
          <a:p>
            <a:r>
              <a:rPr lang="en-US" dirty="0" smtClean="0"/>
              <a:t>Query across multiple lists with relationships</a:t>
            </a:r>
          </a:p>
          <a:p>
            <a:r>
              <a:rPr lang="en-US" dirty="0" smtClean="0"/>
              <a:t>Association attribute declares relationship</a:t>
            </a:r>
            <a:endParaRPr lang="en-US" dirty="0"/>
          </a:p>
        </p:txBody>
      </p:sp>
      <p:grpSp>
        <p:nvGrpSpPr>
          <p:cNvPr id="6" name="Group 5"/>
          <p:cNvGrpSpPr/>
          <p:nvPr/>
        </p:nvGrpSpPr>
        <p:grpSpPr>
          <a:xfrm>
            <a:off x="7560527" y="140630"/>
            <a:ext cx="1460811" cy="941038"/>
            <a:chOff x="4775130" y="1219199"/>
            <a:chExt cx="2270132" cy="1625600"/>
          </a:xfrm>
        </p:grpSpPr>
        <p:sp>
          <p:nvSpPr>
            <p:cNvPr id="7" name="Rounded Rectangle 6"/>
            <p:cNvSpPr/>
            <p:nvPr/>
          </p:nvSpPr>
          <p:spPr>
            <a:xfrm>
              <a:off x="4775130" y="1219199"/>
              <a:ext cx="2270132" cy="1625600"/>
            </a:xfrm>
            <a:prstGeom prst="roundRect">
              <a:avLst/>
            </a:prstGeom>
          </p:spPr>
          <p:style>
            <a:lnRef idx="2">
              <a:schemeClr val="lt1">
                <a:hueOff val="0"/>
                <a:satOff val="0"/>
                <a:lumOff val="0"/>
                <a:alphaOff val="0"/>
              </a:schemeClr>
            </a:lnRef>
            <a:fillRef idx="1">
              <a:schemeClr val="accent5">
                <a:hueOff val="-15185491"/>
                <a:satOff val="-51402"/>
                <a:lumOff val="-11372"/>
                <a:alphaOff val="0"/>
              </a:schemeClr>
            </a:fillRef>
            <a:effectRef idx="0">
              <a:schemeClr val="accent5">
                <a:hueOff val="-15185491"/>
                <a:satOff val="-51402"/>
                <a:lumOff val="-11372"/>
                <a:alphaOff val="0"/>
              </a:schemeClr>
            </a:effectRef>
            <a:fontRef idx="minor">
              <a:schemeClr val="lt1"/>
            </a:fontRef>
          </p:style>
        </p:sp>
        <p:sp>
          <p:nvSpPr>
            <p:cNvPr id="8" name="Rounded Rectangle 4"/>
            <p:cNvSpPr/>
            <p:nvPr/>
          </p:nvSpPr>
          <p:spPr>
            <a:xfrm>
              <a:off x="4854485" y="1298553"/>
              <a:ext cx="2111422" cy="146689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fi-FI" sz="2000" kern="1200" dirty="0" smtClean="0"/>
                <a:t>Write Queries</a:t>
              </a:r>
              <a:endParaRPr lang="fi-FI" sz="2000" kern="1200" dirty="0"/>
            </a:p>
          </p:txBody>
        </p:sp>
      </p:gr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1342" y="3076889"/>
            <a:ext cx="7060286" cy="32861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5640696"/>
      </p:ext>
    </p:extLst>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799"/>
            <a:ext cx="8382000" cy="1748171"/>
          </a:xfrm>
        </p:spPr>
        <p:txBody>
          <a:bodyPr/>
          <a:lstStyle/>
          <a:p>
            <a:r>
              <a:rPr lang="en-US" dirty="0" smtClean="0"/>
              <a:t>Cross-List Queries use strongly typed members</a:t>
            </a:r>
          </a:p>
          <a:p>
            <a:pPr lvl="1"/>
            <a:r>
              <a:rPr lang="en-US" dirty="0" smtClean="0"/>
              <a:t>Example: Employee List and the Project List have a relationship</a:t>
            </a:r>
            <a:endParaRPr lang="en-US" dirty="0"/>
          </a:p>
        </p:txBody>
      </p:sp>
      <p:sp>
        <p:nvSpPr>
          <p:cNvPr id="4" name="Title 1"/>
          <p:cNvSpPr txBox="1">
            <a:spLocks/>
          </p:cNvSpPr>
          <p:nvPr/>
        </p:nvSpPr>
        <p:spPr>
          <a:xfrm>
            <a:off x="381000" y="228600"/>
            <a:ext cx="8382000" cy="666385"/>
          </a:xfrm>
          <a:prstGeom prst="rect">
            <a:avLst/>
          </a:prstGeom>
        </p:spPr>
        <p:txBody>
          <a:bodyPr vert="horz" wrap="square" lIns="0" tIns="0" rIns="0" bIns="0" rtlCol="0" anchor="t">
            <a:spAutoFit/>
          </a:bodyPr>
          <a:lst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chemeClr val="tx1"/>
                    </a:gs>
                    <a:gs pos="86000">
                      <a:schemeClr val="tx1"/>
                    </a:gs>
                  </a:gsLst>
                  <a:lin ang="5400000" scaled="0"/>
                  <a:tileRect/>
                </a:gradFill>
                <a:effectLst/>
                <a:latin typeface="+mj-lt"/>
                <a:ea typeface="+mn-ea"/>
                <a:cs typeface="Arial" charset="0"/>
              </a:defRPr>
            </a:lvl1pPr>
          </a:lstStyle>
          <a:p>
            <a:r>
              <a:rPr lang="en-US" dirty="0" smtClean="0"/>
              <a:t>List Relationships (cont.)</a:t>
            </a:r>
            <a:endParaRPr lang="en-US" dirty="0"/>
          </a:p>
        </p:txBody>
      </p:sp>
      <p:grpSp>
        <p:nvGrpSpPr>
          <p:cNvPr id="5" name="Group 4"/>
          <p:cNvGrpSpPr/>
          <p:nvPr/>
        </p:nvGrpSpPr>
        <p:grpSpPr>
          <a:xfrm>
            <a:off x="7560527" y="140630"/>
            <a:ext cx="1460811" cy="941038"/>
            <a:chOff x="4775130" y="1219199"/>
            <a:chExt cx="2270132" cy="1625600"/>
          </a:xfrm>
        </p:grpSpPr>
        <p:sp>
          <p:nvSpPr>
            <p:cNvPr id="6" name="Rounded Rectangle 5"/>
            <p:cNvSpPr/>
            <p:nvPr/>
          </p:nvSpPr>
          <p:spPr>
            <a:xfrm>
              <a:off x="4775130" y="1219199"/>
              <a:ext cx="2270132" cy="1625600"/>
            </a:xfrm>
            <a:prstGeom prst="roundRect">
              <a:avLst/>
            </a:prstGeom>
          </p:spPr>
          <p:style>
            <a:lnRef idx="2">
              <a:schemeClr val="lt1">
                <a:hueOff val="0"/>
                <a:satOff val="0"/>
                <a:lumOff val="0"/>
                <a:alphaOff val="0"/>
              </a:schemeClr>
            </a:lnRef>
            <a:fillRef idx="1">
              <a:schemeClr val="accent5">
                <a:hueOff val="-15185491"/>
                <a:satOff val="-51402"/>
                <a:lumOff val="-11372"/>
                <a:alphaOff val="0"/>
              </a:schemeClr>
            </a:fillRef>
            <a:effectRef idx="0">
              <a:schemeClr val="accent5">
                <a:hueOff val="-15185491"/>
                <a:satOff val="-51402"/>
                <a:lumOff val="-11372"/>
                <a:alphaOff val="0"/>
              </a:schemeClr>
            </a:effectRef>
            <a:fontRef idx="minor">
              <a:schemeClr val="lt1"/>
            </a:fontRef>
          </p:style>
        </p:sp>
        <p:sp>
          <p:nvSpPr>
            <p:cNvPr id="7" name="Rounded Rectangle 4"/>
            <p:cNvSpPr/>
            <p:nvPr/>
          </p:nvSpPr>
          <p:spPr>
            <a:xfrm>
              <a:off x="4854485" y="1298553"/>
              <a:ext cx="2111422" cy="146689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fi-FI" sz="2000" kern="1200" dirty="0" smtClean="0"/>
                <a:t>Write Queries</a:t>
              </a:r>
              <a:endParaRPr lang="fi-FI" sz="2000" kern="1200" dirty="0"/>
            </a:p>
          </p:txBody>
        </p:sp>
      </p:gr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5775" y="3476620"/>
            <a:ext cx="8138817" cy="195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14440081"/>
      </p:ext>
    </p:extLst>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Modifying List Data</a:t>
            </a:r>
            <a:endParaRPr lang="en-US" dirty="0"/>
          </a:p>
        </p:txBody>
      </p:sp>
      <p:sp>
        <p:nvSpPr>
          <p:cNvPr id="3" name="Content Placeholder 2"/>
          <p:cNvSpPr>
            <a:spLocks noGrp="1"/>
          </p:cNvSpPr>
          <p:nvPr>
            <p:ph idx="1"/>
          </p:nvPr>
        </p:nvSpPr>
        <p:spPr>
          <a:xfrm>
            <a:off x="381000" y="1447799"/>
            <a:ext cx="8382000" cy="1871282"/>
          </a:xfrm>
        </p:spPr>
        <p:txBody>
          <a:bodyPr/>
          <a:lstStyle/>
          <a:p>
            <a:r>
              <a:rPr lang="en-US" dirty="0"/>
              <a:t>Changes to entity objects are tracked by </a:t>
            </a:r>
            <a:r>
              <a:rPr lang="en-US" dirty="0" smtClean="0"/>
              <a:t>LINQ </a:t>
            </a:r>
            <a:r>
              <a:rPr lang="en-US" dirty="0"/>
              <a:t>provider </a:t>
            </a:r>
            <a:endParaRPr lang="en-US" dirty="0" smtClean="0"/>
          </a:p>
          <a:p>
            <a:r>
              <a:rPr lang="en-US" dirty="0" smtClean="0"/>
              <a:t>Changes submitted  </a:t>
            </a:r>
            <a:r>
              <a:rPr lang="en-US" dirty="0" err="1"/>
              <a:t>SubmitChanges</a:t>
            </a:r>
            <a:r>
              <a:rPr lang="en-US" dirty="0"/>
              <a:t>() method is called</a:t>
            </a:r>
          </a:p>
        </p:txBody>
      </p:sp>
      <p:grpSp>
        <p:nvGrpSpPr>
          <p:cNvPr id="7" name="Group 6"/>
          <p:cNvGrpSpPr/>
          <p:nvPr/>
        </p:nvGrpSpPr>
        <p:grpSpPr>
          <a:xfrm>
            <a:off x="7560527" y="140630"/>
            <a:ext cx="1460811" cy="941038"/>
            <a:chOff x="4775130" y="1219199"/>
            <a:chExt cx="2270132" cy="1625600"/>
          </a:xfrm>
        </p:grpSpPr>
        <p:sp>
          <p:nvSpPr>
            <p:cNvPr id="8" name="Rounded Rectangle 7"/>
            <p:cNvSpPr/>
            <p:nvPr/>
          </p:nvSpPr>
          <p:spPr>
            <a:xfrm>
              <a:off x="4775130" y="1219199"/>
              <a:ext cx="2270132" cy="1625600"/>
            </a:xfrm>
            <a:prstGeom prst="roundRect">
              <a:avLst/>
            </a:prstGeom>
          </p:spPr>
          <p:style>
            <a:lnRef idx="2">
              <a:schemeClr val="lt1">
                <a:hueOff val="0"/>
                <a:satOff val="0"/>
                <a:lumOff val="0"/>
                <a:alphaOff val="0"/>
              </a:schemeClr>
            </a:lnRef>
            <a:fillRef idx="1">
              <a:schemeClr val="accent5">
                <a:hueOff val="-15185491"/>
                <a:satOff val="-51402"/>
                <a:lumOff val="-11372"/>
                <a:alphaOff val="0"/>
              </a:schemeClr>
            </a:fillRef>
            <a:effectRef idx="0">
              <a:schemeClr val="accent5">
                <a:hueOff val="-15185491"/>
                <a:satOff val="-51402"/>
                <a:lumOff val="-11372"/>
                <a:alphaOff val="0"/>
              </a:schemeClr>
            </a:effectRef>
            <a:fontRef idx="minor">
              <a:schemeClr val="lt1"/>
            </a:fontRef>
          </p:style>
        </p:sp>
        <p:sp>
          <p:nvSpPr>
            <p:cNvPr id="9" name="Rounded Rectangle 4"/>
            <p:cNvSpPr/>
            <p:nvPr/>
          </p:nvSpPr>
          <p:spPr>
            <a:xfrm>
              <a:off x="4854485" y="1298553"/>
              <a:ext cx="2111422" cy="146689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fi-FI" sz="2000" kern="1200" dirty="0" smtClean="0"/>
                <a:t>Write Queries</a:t>
              </a:r>
              <a:endParaRPr lang="fi-FI" sz="2000" kern="1200" dirty="0"/>
            </a:p>
          </p:txBody>
        </p:sp>
      </p:grpSp>
    </p:spTree>
    <p:extLst>
      <p:ext uri="{BB962C8B-B14F-4D97-AF65-F5344CB8AC3E}">
        <p14:creationId xmlns:p14="http://schemas.microsoft.com/office/powerpoint/2010/main" val="1121112659"/>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rmAutofit/>
          </a:bodyPr>
          <a:lstStyle/>
          <a:p>
            <a:r>
              <a:rPr lang="en-US" dirty="0"/>
              <a:t>Motivation for LINQ</a:t>
            </a:r>
          </a:p>
          <a:p>
            <a:r>
              <a:rPr lang="en-US" dirty="0"/>
              <a:t>LINQ Syntax</a:t>
            </a:r>
          </a:p>
          <a:p>
            <a:r>
              <a:rPr lang="en-US" dirty="0"/>
              <a:t>LINQ to SharePoint</a:t>
            </a:r>
          </a:p>
        </p:txBody>
      </p:sp>
    </p:spTree>
    <p:extLst>
      <p:ext uri="{BB962C8B-B14F-4D97-AF65-F5344CB8AC3E}">
        <p14:creationId xmlns:p14="http://schemas.microsoft.com/office/powerpoint/2010/main" val="1978691287"/>
      </p:ext>
    </p:extLst>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LINQ to SharePoint</a:t>
            </a:r>
            <a:endParaRPr lang="en-US" dirty="0"/>
          </a:p>
        </p:txBody>
      </p:sp>
      <p:sp>
        <p:nvSpPr>
          <p:cNvPr id="4" name="Text Placeholder 3"/>
          <p:cNvSpPr>
            <a:spLocks noGrp="1"/>
          </p:cNvSpPr>
          <p:nvPr>
            <p:ph type="body" sz="quarter" idx="10"/>
          </p:nvPr>
        </p:nvSpPr>
        <p:spPr/>
        <p:txBody>
          <a:bodyPr/>
          <a:lstStyle/>
          <a:p>
            <a:r>
              <a:rPr lang="en-US" smtClean="0"/>
              <a:t>demo </a:t>
            </a:r>
            <a:endParaRPr lang="en-US" dirty="0"/>
          </a:p>
        </p:txBody>
      </p:sp>
    </p:spTree>
    <p:extLst>
      <p:ext uri="{BB962C8B-B14F-4D97-AF65-F5344CB8AC3E}">
        <p14:creationId xmlns:p14="http://schemas.microsoft.com/office/powerpoint/2010/main" val="1717996446"/>
      </p:ext>
    </p:extLst>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a:bodyPr>
          <a:lstStyle/>
          <a:p>
            <a:r>
              <a:rPr lang="en-US" dirty="0"/>
              <a:t>Motivation for LINQ</a:t>
            </a:r>
          </a:p>
          <a:p>
            <a:r>
              <a:rPr lang="en-US" dirty="0"/>
              <a:t>LINQ Syntax</a:t>
            </a:r>
          </a:p>
          <a:p>
            <a:r>
              <a:rPr lang="en-US" dirty="0"/>
              <a:t>LINQ to SharePoint</a:t>
            </a:r>
          </a:p>
        </p:txBody>
      </p:sp>
    </p:spTree>
    <p:extLst>
      <p:ext uri="{BB962C8B-B14F-4D97-AF65-F5344CB8AC3E}">
        <p14:creationId xmlns:p14="http://schemas.microsoft.com/office/powerpoint/2010/main" val="1037882380"/>
      </p:ext>
    </p:extLst>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ctangle 283651"/>
          <p:cNvPicPr>
            <a:picLocks noChangeAspect="1" noChangeArrowheads="1"/>
          </p:cNvPicPr>
          <p:nvPr/>
        </p:nvPicPr>
        <p:blipFill>
          <a:blip r:embed="rId3" cstate="print"/>
          <a:srcRect/>
          <a:stretch>
            <a:fillRect/>
          </a:stretch>
        </p:blipFill>
        <p:spPr bwMode="auto">
          <a:xfrm>
            <a:off x="2333625" y="1909763"/>
            <a:ext cx="4476750" cy="3038475"/>
          </a:xfrm>
          <a:prstGeom prst="rect">
            <a:avLst/>
          </a:prstGeom>
          <a:noFill/>
          <a:ln w="9525">
            <a:noFill/>
            <a:miter lim="800000"/>
            <a:headEnd/>
            <a:tailEnd/>
          </a:ln>
        </p:spPr>
      </p:pic>
    </p:spTree>
    <p:extLst>
      <p:ext uri="{BB962C8B-B14F-4D97-AF65-F5344CB8AC3E}">
        <p14:creationId xmlns:p14="http://schemas.microsoft.com/office/powerpoint/2010/main" val="633674665"/>
      </p:ext>
    </p:extLst>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srcRect/>
          <a:stretch>
            <a:fillRect/>
          </a:stretch>
        </p:blipFill>
        <p:spPr bwMode="black">
          <a:xfrm>
            <a:off x="2218269" y="2920511"/>
            <a:ext cx="4707464" cy="1016980"/>
          </a:xfrm>
          <a:prstGeom prst="rect">
            <a:avLst/>
          </a:prstGeom>
          <a:noFill/>
        </p:spPr>
      </p:pic>
      <p:sp>
        <p:nvSpPr>
          <p:cNvPr id="5" name="Text Box 3"/>
          <p:cNvSpPr txBox="1">
            <a:spLocks noChangeArrowheads="1"/>
          </p:cNvSpPr>
          <p:nvPr/>
        </p:nvSpPr>
        <p:spPr bwMode="blackWhite">
          <a:xfrm>
            <a:off x="381000" y="6083573"/>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gradFill>
                  <a:gsLst>
                    <a:gs pos="0">
                      <a:schemeClr val="tx1"/>
                    </a:gs>
                    <a:gs pos="100000">
                      <a:schemeClr val="tx1"/>
                    </a:gs>
                  </a:gsLst>
                  <a:lin ang="5400000" scaled="0"/>
                </a:gradFill>
                <a:latin typeface="Segoe UI" pitchFamily="34" charset="0"/>
                <a:cs typeface="Arial" charset="0"/>
              </a:rPr>
              <a:t>© </a:t>
            </a:r>
            <a:r>
              <a:rPr lang="en-US" sz="700" dirty="0" smtClean="0">
                <a:gradFill>
                  <a:gsLst>
                    <a:gs pos="0">
                      <a:schemeClr val="tx1"/>
                    </a:gs>
                    <a:gs pos="100000">
                      <a:schemeClr val="tx1"/>
                    </a:gs>
                  </a:gsLst>
                  <a:lin ang="5400000" scaled="0"/>
                </a:gradFill>
                <a:latin typeface="Segoe UI" pitchFamily="34" charset="0"/>
                <a:cs typeface="Arial" charset="0"/>
              </a:rPr>
              <a:t>2009 Microsoft </a:t>
            </a:r>
            <a:r>
              <a:rPr lang="en-US" sz="700" dirty="0">
                <a:gradFill>
                  <a:gsLst>
                    <a:gs pos="0">
                      <a:schemeClr val="tx1"/>
                    </a:gs>
                    <a:gs pos="100000">
                      <a:schemeClr val="tx1"/>
                    </a:gs>
                  </a:gsLst>
                  <a:lin ang="5400000" scaled="0"/>
                </a:gradFill>
                <a:latin typeface="Segoe UI"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gradFill>
                  <a:gsLst>
                    <a:gs pos="0">
                      <a:schemeClr val="tx1"/>
                    </a:gs>
                    <a:gs pos="100000">
                      <a:schemeClr val="tx1"/>
                    </a:gs>
                  </a:gsLst>
                  <a:lin ang="5400000" scaled="0"/>
                </a:gradFill>
                <a:latin typeface="Segoe UI"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gradFill>
                  <a:gsLst>
                    <a:gs pos="0">
                      <a:schemeClr val="tx1"/>
                    </a:gs>
                    <a:gs pos="100000">
                      <a:schemeClr val="tx1"/>
                    </a:gs>
                  </a:gsLst>
                  <a:lin ang="5400000" scaled="0"/>
                </a:gradFill>
                <a:latin typeface="Segoe UI" pitchFamily="34" charset="0"/>
                <a:cs typeface="Arial" charset="0"/>
              </a:rPr>
            </a:br>
            <a:r>
              <a:rPr lang="en-US" sz="700" dirty="0">
                <a:gradFill>
                  <a:gsLst>
                    <a:gs pos="0">
                      <a:schemeClr val="tx1"/>
                    </a:gs>
                    <a:gs pos="100000">
                      <a:schemeClr val="tx1"/>
                    </a:gs>
                  </a:gsLst>
                  <a:lin ang="5400000" scaled="0"/>
                </a:gradFill>
                <a:latin typeface="Segoe UI" pitchFamily="34" charset="0"/>
                <a:cs typeface="Arial" charset="0"/>
              </a:rPr>
              <a:t>MICROSOFT MAKES NO WARRANTIES, EXPRESS, IMPLIED OR STATUTORY, AS TO THE INFORMATION IN THIS PRESENTATION.</a:t>
            </a:r>
          </a:p>
        </p:txBody>
      </p:sp>
    </p:spTree>
    <p:extLst>
      <p:ext uri="{BB962C8B-B14F-4D97-AF65-F5344CB8AC3E}">
        <p14:creationId xmlns:p14="http://schemas.microsoft.com/office/powerpoint/2010/main" val="874117944"/>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22313" y="4406900"/>
            <a:ext cx="7772400" cy="553998"/>
          </a:xfrm>
        </p:spPr>
        <p:txBody>
          <a:bodyPr/>
          <a:lstStyle/>
          <a:p>
            <a:r>
              <a:rPr lang="en-US" dirty="0"/>
              <a:t>Motivation for LINQ</a:t>
            </a:r>
          </a:p>
        </p:txBody>
      </p:sp>
    </p:spTree>
    <p:extLst>
      <p:ext uri="{BB962C8B-B14F-4D97-AF65-F5344CB8AC3E}">
        <p14:creationId xmlns:p14="http://schemas.microsoft.com/office/powerpoint/2010/main" val="202203998"/>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SQL Query</a:t>
            </a:r>
            <a:endParaRPr lang="en-US" dirty="0"/>
          </a:p>
        </p:txBody>
      </p:sp>
      <p:sp>
        <p:nvSpPr>
          <p:cNvPr id="3" name="Text Placeholder 2"/>
          <p:cNvSpPr>
            <a:spLocks noGrp="1"/>
          </p:cNvSpPr>
          <p:nvPr>
            <p:ph type="body" sz="quarter" idx="10"/>
          </p:nvPr>
        </p:nvSpPr>
        <p:spPr/>
        <p:txBody>
          <a:bodyPr/>
          <a:lstStyle/>
          <a:p>
            <a:endParaRPr lang="en-US"/>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3137" y="2007663"/>
            <a:ext cx="8346317" cy="34017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153653"/>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XML Query</a:t>
            </a:r>
            <a:endParaRPr lang="en-US" dirty="0"/>
          </a:p>
        </p:txBody>
      </p:sp>
      <p:sp>
        <p:nvSpPr>
          <p:cNvPr id="2" name="Text Placeholder 1"/>
          <p:cNvSpPr>
            <a:spLocks noGrp="1"/>
          </p:cNvSpPr>
          <p:nvPr>
            <p:ph type="body" sz="quarter" idx="10"/>
          </p:nvPr>
        </p:nvSpPr>
        <p:spPr/>
        <p:txBody>
          <a:bodyPr/>
          <a:lstStyle/>
          <a:p>
            <a:endParaRPr lang="en-US"/>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064" y="1991395"/>
            <a:ext cx="7373033" cy="43063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61337467"/>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2007-Style CAML Query</a:t>
            </a:r>
            <a:endParaRPr lang="en-US" dirty="0"/>
          </a:p>
        </p:txBody>
      </p:sp>
      <p:sp>
        <p:nvSpPr>
          <p:cNvPr id="2" name="Text Placeholder 1"/>
          <p:cNvSpPr>
            <a:spLocks noGrp="1"/>
          </p:cNvSpPr>
          <p:nvPr>
            <p:ph type="body" sz="quarter" idx="10"/>
          </p:nvPr>
        </p:nvSpPr>
        <p:spPr/>
        <p:txBody>
          <a:bodyPr/>
          <a:lstStyle/>
          <a:p>
            <a:endParaRPr lang="en-US"/>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2962" y="2028825"/>
            <a:ext cx="7284583" cy="430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72936081"/>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smtClean="0"/>
              <a:t>What is LINQ?</a:t>
            </a:r>
            <a:endParaRPr lang="en-US" dirty="0"/>
          </a:p>
        </p:txBody>
      </p:sp>
      <p:sp>
        <p:nvSpPr>
          <p:cNvPr id="3" name="Text Placeholder 2"/>
          <p:cNvSpPr>
            <a:spLocks noGrp="1"/>
          </p:cNvSpPr>
          <p:nvPr>
            <p:ph idx="1"/>
          </p:nvPr>
        </p:nvSpPr>
        <p:spPr/>
        <p:txBody>
          <a:bodyPr/>
          <a:lstStyle/>
          <a:p>
            <a:r>
              <a:rPr lang="en-US" dirty="0" smtClean="0"/>
              <a:t>Language Integrated Query</a:t>
            </a:r>
          </a:p>
          <a:p>
            <a:r>
              <a:rPr lang="en-US" dirty="0" smtClean="0"/>
              <a:t>Simplified, object-oriented way to query</a:t>
            </a:r>
          </a:p>
          <a:p>
            <a:r>
              <a:rPr lang="en-US" dirty="0" smtClean="0"/>
              <a:t>Bridges OOP and relational data</a:t>
            </a:r>
          </a:p>
          <a:p>
            <a:r>
              <a:rPr lang="en-US" dirty="0" smtClean="0"/>
              <a:t>Compile-time checked queries</a:t>
            </a:r>
          </a:p>
          <a:p>
            <a:r>
              <a:rPr lang="en-US" dirty="0" smtClean="0"/>
              <a:t>Provides IntelliSense inside Visual Studio</a:t>
            </a:r>
          </a:p>
          <a:p>
            <a:r>
              <a:rPr lang="en-US" dirty="0" smtClean="0"/>
              <a:t>Unified syntax for querying any data source</a:t>
            </a:r>
            <a:endParaRPr lang="en-US" dirty="0"/>
          </a:p>
        </p:txBody>
      </p:sp>
    </p:spTree>
    <p:extLst>
      <p:ext uri="{BB962C8B-B14F-4D97-AF65-F5344CB8AC3E}">
        <p14:creationId xmlns:p14="http://schemas.microsoft.com/office/powerpoint/2010/main" val="1704347823"/>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Hello, LINQ! </a:t>
            </a:r>
            <a:r>
              <a:rPr lang="en-US" dirty="0" err="1" smtClean="0"/>
              <a:t>WebPart</a:t>
            </a:r>
            <a:endParaRPr lang="en-US" dirty="0"/>
          </a:p>
        </p:txBody>
      </p:sp>
      <p:sp>
        <p:nvSpPr>
          <p:cNvPr id="4" name="Text Placeholder 3"/>
          <p:cNvSpPr>
            <a:spLocks noGrp="1"/>
          </p:cNvSpPr>
          <p:nvPr>
            <p:ph type="body" sz="quarter" idx="10"/>
          </p:nvPr>
        </p:nvSpPr>
        <p:spPr/>
        <p:txBody>
          <a:bodyPr/>
          <a:lstStyle/>
          <a:p>
            <a:r>
              <a:rPr lang="en-US" smtClean="0"/>
              <a:t>demo </a:t>
            </a:r>
            <a:endParaRPr lang="en-US" dirty="0"/>
          </a:p>
        </p:txBody>
      </p:sp>
    </p:spTree>
    <p:extLst>
      <p:ext uri="{BB962C8B-B14F-4D97-AF65-F5344CB8AC3E}">
        <p14:creationId xmlns:p14="http://schemas.microsoft.com/office/powerpoint/2010/main" val="2750052741"/>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Non-Ignite Template">
  <a:themeElements>
    <a:clrScheme name="Blue Template-Tempalte">
      <a:dk1>
        <a:srgbClr val="000000"/>
      </a:dk1>
      <a:lt1>
        <a:srgbClr val="FFFFFF"/>
      </a:lt1>
      <a:dk2>
        <a:srgbClr val="0070C0"/>
      </a:dk2>
      <a:lt2>
        <a:srgbClr val="BDE3FF"/>
      </a:lt2>
      <a:accent1>
        <a:srgbClr val="FFC000"/>
      </a:accent1>
      <a:accent2>
        <a:srgbClr val="2DA33B"/>
      </a:accent2>
      <a:accent3>
        <a:srgbClr val="DF8045"/>
      </a:accent3>
      <a:accent4>
        <a:srgbClr val="2D86E7"/>
      </a:accent4>
      <a:accent5>
        <a:srgbClr val="755DCB"/>
      </a:accent5>
      <a:accent6>
        <a:srgbClr val="777777"/>
      </a:accent6>
      <a:hlink>
        <a:srgbClr val="F0ED7B"/>
      </a:hlink>
      <a:folHlink>
        <a:srgbClr val="F3EB4F"/>
      </a:folHlink>
    </a:clrScheme>
    <a:fontScheme name="Segoe UI">
      <a:majorFont>
        <a:latin typeface="Segoe UI"/>
        <a:ea typeface=""/>
        <a:cs typeface=""/>
      </a:majorFont>
      <a:minorFont>
        <a:latin typeface="Segoe UI"/>
        <a:ea typeface=""/>
        <a:cs typeface=""/>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a:defRPr sz="2400" dirty="0" smtClean="0">
            <a:gradFill>
              <a:gsLst>
                <a:gs pos="0">
                  <a:srgbClr val="FFFFFF"/>
                </a:gs>
                <a:gs pos="100000">
                  <a:srgbClr val="FFFFFF"/>
                </a:gs>
              </a:gsLst>
              <a:lin ang="5400000" scaled="0"/>
            </a:gradFill>
          </a:defRPr>
        </a:defPPr>
      </a:lstStyle>
      <a:style>
        <a:lnRef idx="0">
          <a:schemeClr val="accent4"/>
        </a:lnRef>
        <a:fillRef idx="3">
          <a:schemeClr val="accent4"/>
        </a:fillRef>
        <a:effectRef idx="3">
          <a:schemeClr val="accent4"/>
        </a:effectRef>
        <a:fontRef idx="minor">
          <a:schemeClr val="lt1"/>
        </a:fontRef>
      </a:style>
    </a:spDef>
    <a:txDef>
      <a:spPr>
        <a:noFill/>
      </a:spPr>
      <a:bodyPr wrap="none" lIns="0" tIns="0" rIns="0" bIns="0" rtlCol="0">
        <a:spAutoFit/>
      </a:bodyPr>
      <a:lstStyle>
        <a:defPPr>
          <a:lnSpc>
            <a:spcPct val="90000"/>
          </a:lnSpc>
          <a:defRPr dirty="0" smtClean="0">
            <a:gradFill>
              <a:gsLst>
                <a:gs pos="0">
                  <a:schemeClr val="tx1"/>
                </a:gs>
                <a:gs pos="86000">
                  <a:schemeClr val="tx1"/>
                </a:gs>
              </a:gsLst>
              <a:lin ang="5400000" scaled="0"/>
            </a:gradFill>
          </a:defRPr>
        </a:defPPr>
      </a:lstStyle>
    </a:txDef>
  </a:objectDefaults>
  <a:extraClrSchemeLst/>
</a:theme>
</file>

<file path=ppt/theme/theme2.xml><?xml version="1.0" encoding="utf-8"?>
<a:theme xmlns:a="http://schemas.openxmlformats.org/drawingml/2006/main" name="White with Consolas font for code slides">
  <a:themeElements>
    <a:clrScheme name="Blue Template-Tempalte">
      <a:dk1>
        <a:srgbClr val="000000"/>
      </a:dk1>
      <a:lt1>
        <a:srgbClr val="FFFFFF"/>
      </a:lt1>
      <a:dk2>
        <a:srgbClr val="0070C0"/>
      </a:dk2>
      <a:lt2>
        <a:srgbClr val="BDE3FF"/>
      </a:lt2>
      <a:accent1>
        <a:srgbClr val="FFC000"/>
      </a:accent1>
      <a:accent2>
        <a:srgbClr val="2DA33B"/>
      </a:accent2>
      <a:accent3>
        <a:srgbClr val="DF8045"/>
      </a:accent3>
      <a:accent4>
        <a:srgbClr val="2D86E7"/>
      </a:accent4>
      <a:accent5>
        <a:srgbClr val="755DCB"/>
      </a:accent5>
      <a:accent6>
        <a:srgbClr val="777777"/>
      </a:accent6>
      <a:hlink>
        <a:srgbClr val="F0ED7B"/>
      </a:hlink>
      <a:folHlink>
        <a:srgbClr val="F3EB4F"/>
      </a:folHlink>
    </a:clrScheme>
    <a:fontScheme name="Segoe UI">
      <a:majorFont>
        <a:latin typeface="Segoe UI"/>
        <a:ea typeface=""/>
        <a:cs typeface=""/>
      </a:majorFont>
      <a:minorFont>
        <a:latin typeface="Segoe UI"/>
        <a:ea typeface=""/>
        <a:cs typeface=""/>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 UI">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egoe UI">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DF46ECB8E92D944B4A72C6D551959DA" ma:contentTypeVersion="0" ma:contentTypeDescription="Create a new document." ma:contentTypeScope="" ma:versionID="08eec990e4523d8f01dfdb0f73f780e6">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D61EB1A9-5D3D-4BD3-BE8B-3569E3BCE8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0A09AE7F-2549-4F10-BE0E-EDED3A844720}">
  <ds:schemaRefs>
    <ds:schemaRef ds:uri="http://schemas.microsoft.com/sharepoint/v3/contenttype/forms"/>
  </ds:schemaRefs>
</ds:datastoreItem>
</file>

<file path=customXml/itemProps3.xml><?xml version="1.0" encoding="utf-8"?>
<ds:datastoreItem xmlns:ds="http://schemas.openxmlformats.org/officeDocument/2006/customXml" ds:itemID="{FCB6AB0C-275C-4AAA-97DD-7B663330B11F}">
  <ds:schemaRefs>
    <ds:schemaRef ds:uri="http://www.w3.org/XML/1998/namespace"/>
    <ds:schemaRef ds:uri="http://schemas.openxmlformats.org/package/2006/metadata/core-properties"/>
    <ds:schemaRef ds:uri="http://purl.org/dc/terms/"/>
    <ds:schemaRef ds:uri="http://purl.org/dc/dcmitype/"/>
    <ds:schemaRef ds:uri="http://purl.org/dc/elements/1.1/"/>
    <ds:schemaRef ds:uri="http://schemas.microsoft.com/office/2006/documentManagement/types"/>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Non-Ignite Template</Template>
  <TotalTime>53</TotalTime>
  <Words>540</Words>
  <Application>Microsoft Office PowerPoint</Application>
  <PresentationFormat>On-screen Show (4:3)</PresentationFormat>
  <Paragraphs>104</Paragraphs>
  <Slides>33</Slides>
  <Notes>33</Notes>
  <HiddenSlides>0</HiddenSlides>
  <MMClips>0</MMClips>
  <ScaleCrop>false</ScaleCrop>
  <HeadingPairs>
    <vt:vector size="4" baseType="variant">
      <vt:variant>
        <vt:lpstr>Theme</vt:lpstr>
      </vt:variant>
      <vt:variant>
        <vt:i4>2</vt:i4>
      </vt:variant>
      <vt:variant>
        <vt:lpstr>Slide Titles</vt:lpstr>
      </vt:variant>
      <vt:variant>
        <vt:i4>33</vt:i4>
      </vt:variant>
    </vt:vector>
  </HeadingPairs>
  <TitlesOfParts>
    <vt:vector size="35" baseType="lpstr">
      <vt:lpstr>Non-Ignite Template</vt:lpstr>
      <vt:lpstr>White with Consolas font for code slides</vt:lpstr>
      <vt:lpstr>PowerPoint Presentation</vt:lpstr>
      <vt:lpstr>Accessing SharePoint 2010 Lists Using LINQ to SharePoint</vt:lpstr>
      <vt:lpstr>Agenda</vt:lpstr>
      <vt:lpstr>Motivation for LINQ</vt:lpstr>
      <vt:lpstr>SQL Query</vt:lpstr>
      <vt:lpstr>XML Query</vt:lpstr>
      <vt:lpstr>2007-Style CAML Query</vt:lpstr>
      <vt:lpstr>What is LINQ?</vt:lpstr>
      <vt:lpstr>Hello, LINQ! WebPart</vt:lpstr>
      <vt:lpstr>LINQ Syntax</vt:lpstr>
      <vt:lpstr>Enhancements for LINQ</vt:lpstr>
      <vt:lpstr>IEnumerable&lt;T&gt;, IQueryable&lt;T&gt;</vt:lpstr>
      <vt:lpstr>Automatic Properties</vt:lpstr>
      <vt:lpstr>Object and Collection Initializers</vt:lpstr>
      <vt:lpstr>Extension Methods</vt:lpstr>
      <vt:lpstr>Extension Methods (cont.)</vt:lpstr>
      <vt:lpstr>Lambda Expressions</vt:lpstr>
      <vt:lpstr>Query Syntax</vt:lpstr>
      <vt:lpstr>Anonymous Types</vt:lpstr>
      <vt:lpstr>Available LINQ Providers</vt:lpstr>
      <vt:lpstr>LINQ to SharePoint </vt:lpstr>
      <vt:lpstr>LINQ to SharePoint</vt:lpstr>
      <vt:lpstr>Using LINQ to SharePoint</vt:lpstr>
      <vt:lpstr>Creating Entity Classes</vt:lpstr>
      <vt:lpstr>Creating Entity Classes cont. </vt:lpstr>
      <vt:lpstr>Create DataContext</vt:lpstr>
      <vt:lpstr>List Relationships</vt:lpstr>
      <vt:lpstr>PowerPoint Presentation</vt:lpstr>
      <vt:lpstr>Modifying List Data</vt:lpstr>
      <vt:lpstr>LINQ to SharePoint</vt:lpstr>
      <vt:lpstr>Summary</vt:lpstr>
      <vt:lpstr>PowerPoint Presentation</vt:lpstr>
      <vt:lpstr>PowerPoint Presentation</vt:lpstr>
    </vt:vector>
  </TitlesOfParts>
  <Manager>&lt;Content Manager Name Here&gt;</Manager>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Microsoft SharePoint Server 2010 Ignite!</dc:subject>
  <dc:creator>Vesa Juvonen</dc:creator>
  <cp:lastModifiedBy>Eric White (OFFICE)</cp:lastModifiedBy>
  <cp:revision>13</cp:revision>
  <dcterms:created xsi:type="dcterms:W3CDTF">2010-04-16T08:55:25Z</dcterms:created>
  <dcterms:modified xsi:type="dcterms:W3CDTF">2010-05-04T23:13:14Z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0x0101005DF46ECB8E92D944B4A72C6D551959DA</vt:lpwstr>
  </property>
</Properties>
</file>