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50"/>
  </p:notesMasterIdLst>
  <p:handoutMasterIdLst>
    <p:handoutMasterId r:id="rId51"/>
  </p:handoutMasterIdLst>
  <p:sldIdLst>
    <p:sldId id="256"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E3FF"/>
    <a:srgbClr val="000000"/>
    <a:srgbClr val="FFFFFF"/>
    <a:srgbClr val="333333"/>
    <a:srgbClr val="292929"/>
    <a:srgbClr val="F8F57B"/>
    <a:srgbClr val="F6AE1E"/>
    <a:srgbClr val="FF0066"/>
    <a:srgbClr val="F3AF35"/>
    <a:srgbClr val="9C4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66" autoAdjust="0"/>
    <p:restoredTop sz="96105" autoAdjust="0"/>
  </p:normalViewPr>
  <p:slideViewPr>
    <p:cSldViewPr>
      <p:cViewPr varScale="1">
        <p:scale>
          <a:sx n="108" d="100"/>
          <a:sy n="108" d="100"/>
        </p:scale>
        <p:origin x="-1194" y="-96"/>
      </p:cViewPr>
      <p:guideLst>
        <p:guide orient="horz" pos="144"/>
        <p:guide orient="horz" pos="912"/>
        <p:guide orient="horz" pos="1484"/>
        <p:guide orient="horz" pos="1200"/>
        <p:guide orient="horz" pos="2736"/>
        <p:guide orient="horz" pos="4176"/>
        <p:guide pos="2880"/>
        <p:guide pos="240"/>
        <p:guide pos="460"/>
        <p:guide pos="5520"/>
        <p:guide pos="863"/>
        <p:guide pos="5299"/>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p:scale>
          <a:sx n="80" d="100"/>
          <a:sy n="80" d="100"/>
        </p:scale>
        <p:origin x="-4026" y="-6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650D67-840A-49AF-95DF-84A39B132BCF}" type="doc">
      <dgm:prSet loTypeId="urn:microsoft.com/office/officeart/2005/8/layout/vList4#2" loCatId="list" qsTypeId="urn:microsoft.com/office/officeart/2005/8/quickstyle/simple5" qsCatId="simple" csTypeId="urn:microsoft.com/office/officeart/2005/8/colors/colorful5" csCatId="colorful" phldr="1"/>
      <dgm:spPr/>
      <dgm:t>
        <a:bodyPr/>
        <a:lstStyle/>
        <a:p>
          <a:endParaRPr lang="en-US"/>
        </a:p>
      </dgm:t>
    </dgm:pt>
    <dgm:pt modelId="{57958B14-BD46-463E-AA7F-3CD12CEE5D39}">
      <dgm:prSet phldrT="[Text]" custT="1"/>
      <dgm:spPr/>
      <dgm:t>
        <a:bodyPr/>
        <a:lstStyle/>
        <a:p>
          <a:r>
            <a:rPr lang="en-US" sz="2400" b="0" dirty="0" smtClean="0"/>
            <a:t>Share Diagrams in SharePoint</a:t>
          </a:r>
          <a:endParaRPr lang="en-US" sz="2400" b="0" dirty="0"/>
        </a:p>
      </dgm:t>
    </dgm:pt>
    <dgm:pt modelId="{73A25E44-E404-4EA0-A474-1C8EBDF52D29}" type="parTrans" cxnId="{8273E95D-3319-412B-98F3-587D13E56CC1}">
      <dgm:prSet/>
      <dgm:spPr/>
      <dgm:t>
        <a:bodyPr/>
        <a:lstStyle/>
        <a:p>
          <a:endParaRPr lang="en-US"/>
        </a:p>
      </dgm:t>
    </dgm:pt>
    <dgm:pt modelId="{85F1F7F4-FD35-47FD-BB80-32B5D434452D}" type="sibTrans" cxnId="{8273E95D-3319-412B-98F3-587D13E56CC1}">
      <dgm:prSet/>
      <dgm:spPr/>
      <dgm:t>
        <a:bodyPr/>
        <a:lstStyle/>
        <a:p>
          <a:endParaRPr lang="en-US"/>
        </a:p>
      </dgm:t>
    </dgm:pt>
    <dgm:pt modelId="{C607ACCD-E120-47CF-A591-3D0B861C9EA5}">
      <dgm:prSet phldrT="[Text]" custT="1"/>
      <dgm:spPr/>
      <dgm:t>
        <a:bodyPr/>
        <a:lstStyle/>
        <a:p>
          <a:r>
            <a:rPr lang="en-US" sz="2200" dirty="0" smtClean="0"/>
            <a:t>Connect Diagrams to Data</a:t>
          </a:r>
          <a:endParaRPr lang="en-US" sz="2200" dirty="0"/>
        </a:p>
      </dgm:t>
    </dgm:pt>
    <dgm:pt modelId="{644EFF1B-AC98-4F79-99E2-F5B2488B6524}" type="parTrans" cxnId="{2E653F4A-7658-4C1E-A2FF-7C5F7D72CB63}">
      <dgm:prSet/>
      <dgm:spPr/>
      <dgm:t>
        <a:bodyPr/>
        <a:lstStyle/>
        <a:p>
          <a:endParaRPr lang="en-US"/>
        </a:p>
      </dgm:t>
    </dgm:pt>
    <dgm:pt modelId="{D0096F9D-D5ED-4248-92FA-FB22B9653331}" type="sibTrans" cxnId="{2E653F4A-7658-4C1E-A2FF-7C5F7D72CB63}">
      <dgm:prSet/>
      <dgm:spPr/>
      <dgm:t>
        <a:bodyPr/>
        <a:lstStyle/>
        <a:p>
          <a:endParaRPr lang="en-US"/>
        </a:p>
      </dgm:t>
    </dgm:pt>
    <dgm:pt modelId="{EA402C3A-A69C-4DCD-B207-DF7DA2B48CDC}">
      <dgm:prSet phldrT="[Text]" custT="1"/>
      <dgm:spPr/>
      <dgm:t>
        <a:bodyPr/>
        <a:lstStyle/>
        <a:p>
          <a:r>
            <a:rPr lang="en-US" sz="2200" dirty="0" smtClean="0"/>
            <a:t>Build Dashboards</a:t>
          </a:r>
          <a:endParaRPr lang="en-US" sz="2200" dirty="0"/>
        </a:p>
      </dgm:t>
    </dgm:pt>
    <dgm:pt modelId="{766D5046-C40C-4795-AD79-18AC952C5FC9}" type="parTrans" cxnId="{C57A0385-5820-48DA-A953-DD6E36543904}">
      <dgm:prSet/>
      <dgm:spPr/>
      <dgm:t>
        <a:bodyPr/>
        <a:lstStyle/>
        <a:p>
          <a:endParaRPr lang="en-US"/>
        </a:p>
      </dgm:t>
    </dgm:pt>
    <dgm:pt modelId="{54DEE8B4-2C3C-43D9-B777-B4F1F45D0993}" type="sibTrans" cxnId="{C57A0385-5820-48DA-A953-DD6E36543904}">
      <dgm:prSet/>
      <dgm:spPr/>
      <dgm:t>
        <a:bodyPr/>
        <a:lstStyle/>
        <a:p>
          <a:endParaRPr lang="en-US"/>
        </a:p>
      </dgm:t>
    </dgm:pt>
    <dgm:pt modelId="{00E304AA-3BB4-4CBE-9EB5-840846C1065F}">
      <dgm:prSet phldrT="[Text]" custT="1"/>
      <dgm:spPr/>
      <dgm:t>
        <a:bodyPr/>
        <a:lstStyle/>
        <a:p>
          <a:r>
            <a:rPr lang="en-US" sz="1600" dirty="0" smtClean="0"/>
            <a:t>Full Fidelity rendering with Silverlight, or PNG</a:t>
          </a:r>
          <a:endParaRPr lang="en-US" sz="1600" dirty="0"/>
        </a:p>
      </dgm:t>
    </dgm:pt>
    <dgm:pt modelId="{A7771AB6-77D0-4873-B738-20D2ADC18E0D}" type="parTrans" cxnId="{D328AB94-0C0C-42A6-BB56-034B6129E325}">
      <dgm:prSet/>
      <dgm:spPr/>
      <dgm:t>
        <a:bodyPr/>
        <a:lstStyle/>
        <a:p>
          <a:endParaRPr lang="en-US"/>
        </a:p>
      </dgm:t>
    </dgm:pt>
    <dgm:pt modelId="{53694B09-5D7A-43CF-8874-C8B995AE48C0}" type="sibTrans" cxnId="{D328AB94-0C0C-42A6-BB56-034B6129E325}">
      <dgm:prSet/>
      <dgm:spPr/>
      <dgm:t>
        <a:bodyPr/>
        <a:lstStyle/>
        <a:p>
          <a:endParaRPr lang="en-US"/>
        </a:p>
      </dgm:t>
    </dgm:pt>
    <dgm:pt modelId="{9E079173-B086-4567-9B61-5476E49A9F33}">
      <dgm:prSet phldrT="[Text]" custT="1"/>
      <dgm:spPr/>
      <dgm:t>
        <a:bodyPr/>
        <a:lstStyle/>
        <a:p>
          <a:r>
            <a:rPr lang="en-US" sz="1600" dirty="0" smtClean="0"/>
            <a:t>Diagrams can be connected to various Data sources</a:t>
          </a:r>
          <a:endParaRPr lang="en-US" sz="2000" dirty="0"/>
        </a:p>
      </dgm:t>
    </dgm:pt>
    <dgm:pt modelId="{84E61580-EE7E-48D9-861C-00290DD353BB}" type="parTrans" cxnId="{530FD162-DB7D-45FE-BAAA-E9801D6CDEC5}">
      <dgm:prSet/>
      <dgm:spPr/>
      <dgm:t>
        <a:bodyPr/>
        <a:lstStyle/>
        <a:p>
          <a:endParaRPr lang="en-US"/>
        </a:p>
      </dgm:t>
    </dgm:pt>
    <dgm:pt modelId="{85EB3AE6-FED7-42A7-86D8-619BBA6B57ED}" type="sibTrans" cxnId="{530FD162-DB7D-45FE-BAAA-E9801D6CDEC5}">
      <dgm:prSet/>
      <dgm:spPr/>
      <dgm:t>
        <a:bodyPr/>
        <a:lstStyle/>
        <a:p>
          <a:endParaRPr lang="en-US"/>
        </a:p>
      </dgm:t>
    </dgm:pt>
    <dgm:pt modelId="{B8507D7E-D322-4395-965B-B9A89D5C1AB8}">
      <dgm:prSet phldrT="[Text]" custT="1"/>
      <dgm:spPr/>
      <dgm:t>
        <a:bodyPr/>
        <a:lstStyle/>
        <a:p>
          <a:r>
            <a:rPr lang="en-US" sz="1600" dirty="0" smtClean="0"/>
            <a:t>Diagrams can be viewed without having Visio client installed</a:t>
          </a:r>
          <a:endParaRPr lang="en-US" sz="1600" dirty="0"/>
        </a:p>
      </dgm:t>
    </dgm:pt>
    <dgm:pt modelId="{0B843FBD-89E8-4A2A-A6C4-6F9ED7A5EB25}" type="parTrans" cxnId="{A0B59D4C-A819-4CB3-9544-264EA7C42A81}">
      <dgm:prSet/>
      <dgm:spPr/>
      <dgm:t>
        <a:bodyPr/>
        <a:lstStyle/>
        <a:p>
          <a:endParaRPr lang="en-US"/>
        </a:p>
      </dgm:t>
    </dgm:pt>
    <dgm:pt modelId="{6BC89D0C-211B-4AC6-AA33-CA12552D0391}" type="sibTrans" cxnId="{A0B59D4C-A819-4CB3-9544-264EA7C42A81}">
      <dgm:prSet/>
      <dgm:spPr/>
      <dgm:t>
        <a:bodyPr/>
        <a:lstStyle/>
        <a:p>
          <a:endParaRPr lang="en-US"/>
        </a:p>
      </dgm:t>
    </dgm:pt>
    <dgm:pt modelId="{8FE62C16-72B2-4A7C-B18B-491DCDD50882}">
      <dgm:prSet phldrT="[Text]"/>
      <dgm:spPr/>
      <dgm:t>
        <a:bodyPr/>
        <a:lstStyle/>
        <a:p>
          <a:r>
            <a:rPr lang="en-US" sz="1600" dirty="0" smtClean="0"/>
            <a:t>Use Web Part Connections to integrate with other SharePoint web parts</a:t>
          </a:r>
          <a:endParaRPr lang="en-US" sz="1600" dirty="0"/>
        </a:p>
      </dgm:t>
    </dgm:pt>
    <dgm:pt modelId="{2D02206B-2F23-45CF-A928-2A7EA2360BDA}" type="parTrans" cxnId="{5A14A12A-EB94-435C-A52E-B2370FD14F68}">
      <dgm:prSet/>
      <dgm:spPr/>
      <dgm:t>
        <a:bodyPr/>
        <a:lstStyle/>
        <a:p>
          <a:endParaRPr lang="en-US"/>
        </a:p>
      </dgm:t>
    </dgm:pt>
    <dgm:pt modelId="{E57054E3-9CAD-439A-9A4F-3F86E07F71FF}" type="sibTrans" cxnId="{5A14A12A-EB94-435C-A52E-B2370FD14F68}">
      <dgm:prSet/>
      <dgm:spPr/>
      <dgm:t>
        <a:bodyPr/>
        <a:lstStyle/>
        <a:p>
          <a:endParaRPr lang="en-US"/>
        </a:p>
      </dgm:t>
    </dgm:pt>
    <dgm:pt modelId="{A7B6D45F-ABD3-470C-87C0-0104C5FA87A8}">
      <dgm:prSet phldrT="[Text]"/>
      <dgm:spPr/>
      <dgm:t>
        <a:bodyPr/>
        <a:lstStyle/>
        <a:p>
          <a:r>
            <a:rPr lang="en-US" sz="1600" dirty="0" smtClean="0"/>
            <a:t>Use the </a:t>
          </a:r>
          <a:r>
            <a:rPr lang="en-US" sz="1600" dirty="0" err="1" smtClean="0"/>
            <a:t>Mashup</a:t>
          </a:r>
          <a:r>
            <a:rPr lang="en-US" sz="1600" dirty="0" smtClean="0"/>
            <a:t> API to fully customize your dashboards and manipulate data </a:t>
          </a:r>
          <a:endParaRPr lang="en-US" sz="1600" dirty="0"/>
        </a:p>
      </dgm:t>
    </dgm:pt>
    <dgm:pt modelId="{930B42AF-910B-40E5-B0BF-F5C62C0C5ADC}" type="parTrans" cxnId="{00376EE8-83E9-46B5-9521-5F5F973F817D}">
      <dgm:prSet/>
      <dgm:spPr/>
      <dgm:t>
        <a:bodyPr/>
        <a:lstStyle/>
        <a:p>
          <a:endParaRPr lang="en-US"/>
        </a:p>
      </dgm:t>
    </dgm:pt>
    <dgm:pt modelId="{AF5BB0D1-EFB6-4C54-98CA-4B52EA1B65A9}" type="sibTrans" cxnId="{00376EE8-83E9-46B5-9521-5F5F973F817D}">
      <dgm:prSet/>
      <dgm:spPr/>
      <dgm:t>
        <a:bodyPr/>
        <a:lstStyle/>
        <a:p>
          <a:endParaRPr lang="en-US"/>
        </a:p>
      </dgm:t>
    </dgm:pt>
    <dgm:pt modelId="{7C5D1BA9-9430-46EB-8E36-4E4E3ADD62FA}">
      <dgm:prSet phldrT="[Text]" custT="1"/>
      <dgm:spPr/>
      <dgm:t>
        <a:bodyPr/>
        <a:lstStyle/>
        <a:p>
          <a:r>
            <a:rPr lang="en-US" sz="1600" dirty="0" smtClean="0"/>
            <a:t>Visualize your business intelligence with Visio diagrams</a:t>
          </a:r>
          <a:endParaRPr lang="en-US" sz="1600" dirty="0"/>
        </a:p>
      </dgm:t>
    </dgm:pt>
    <dgm:pt modelId="{7C0580E2-7D34-4807-8CDD-7C72E41BCBA2}" type="parTrans" cxnId="{4185CCF7-D85B-4A11-A4BF-28C62F016619}">
      <dgm:prSet/>
      <dgm:spPr/>
      <dgm:t>
        <a:bodyPr/>
        <a:lstStyle/>
        <a:p>
          <a:endParaRPr lang="en-US"/>
        </a:p>
      </dgm:t>
    </dgm:pt>
    <dgm:pt modelId="{F25144DF-A9E6-442D-B387-47ABE6DA4723}" type="sibTrans" cxnId="{4185CCF7-D85B-4A11-A4BF-28C62F016619}">
      <dgm:prSet/>
      <dgm:spPr/>
      <dgm:t>
        <a:bodyPr/>
        <a:lstStyle/>
        <a:p>
          <a:endParaRPr lang="en-US"/>
        </a:p>
      </dgm:t>
    </dgm:pt>
    <dgm:pt modelId="{C21E3B30-8089-4BA6-837B-CFD16E23EB99}">
      <dgm:prSet phldrT="[Text]" custT="1"/>
      <dgm:spPr/>
      <dgm:t>
        <a:bodyPr/>
        <a:lstStyle/>
        <a:p>
          <a:r>
            <a:rPr lang="en-US" sz="1600" dirty="0" smtClean="0"/>
            <a:t>Use data graphics to build front ends for your real-time business intelligence solutions</a:t>
          </a:r>
          <a:endParaRPr lang="en-US" sz="1600" dirty="0"/>
        </a:p>
      </dgm:t>
    </dgm:pt>
    <dgm:pt modelId="{18BAEFB7-2469-459B-9C1F-B51B2AE0210C}" type="parTrans" cxnId="{86457299-1510-48A9-A645-6326EAF21B7A}">
      <dgm:prSet/>
      <dgm:spPr/>
      <dgm:t>
        <a:bodyPr/>
        <a:lstStyle/>
        <a:p>
          <a:endParaRPr lang="en-US"/>
        </a:p>
      </dgm:t>
    </dgm:pt>
    <dgm:pt modelId="{DFA2D620-BD44-427C-ABFC-0C4D66DA3B0C}" type="sibTrans" cxnId="{86457299-1510-48A9-A645-6326EAF21B7A}">
      <dgm:prSet/>
      <dgm:spPr/>
      <dgm:t>
        <a:bodyPr/>
        <a:lstStyle/>
        <a:p>
          <a:endParaRPr lang="en-US"/>
        </a:p>
      </dgm:t>
    </dgm:pt>
    <dgm:pt modelId="{418AB073-56A6-4485-8D4E-27508B42E8C9}" type="pres">
      <dgm:prSet presAssocID="{F4650D67-840A-49AF-95DF-84A39B132BCF}" presName="linear" presStyleCnt="0">
        <dgm:presLayoutVars>
          <dgm:dir/>
          <dgm:resizeHandles val="exact"/>
        </dgm:presLayoutVars>
      </dgm:prSet>
      <dgm:spPr/>
      <dgm:t>
        <a:bodyPr/>
        <a:lstStyle/>
        <a:p>
          <a:endParaRPr lang="en-US"/>
        </a:p>
      </dgm:t>
    </dgm:pt>
    <dgm:pt modelId="{9D4D39DD-FCA8-4E2A-B93A-BC302BB9732F}" type="pres">
      <dgm:prSet presAssocID="{57958B14-BD46-463E-AA7F-3CD12CEE5D39}" presName="comp" presStyleCnt="0"/>
      <dgm:spPr/>
      <dgm:t>
        <a:bodyPr/>
        <a:lstStyle/>
        <a:p>
          <a:endParaRPr lang="fi-FI"/>
        </a:p>
      </dgm:t>
    </dgm:pt>
    <dgm:pt modelId="{8BFE7C60-56C8-42A2-A7AB-8A67A269E569}" type="pres">
      <dgm:prSet presAssocID="{57958B14-BD46-463E-AA7F-3CD12CEE5D39}" presName="box" presStyleLbl="node1" presStyleIdx="0" presStyleCnt="3" custLinFactNeighborX="-14679" custLinFactNeighborY="-18286"/>
      <dgm:spPr/>
      <dgm:t>
        <a:bodyPr/>
        <a:lstStyle/>
        <a:p>
          <a:endParaRPr lang="en-US"/>
        </a:p>
      </dgm:t>
    </dgm:pt>
    <dgm:pt modelId="{FC98FF49-D8BB-4991-8D20-834852F5AEA3}" type="pres">
      <dgm:prSet presAssocID="{57958B14-BD46-463E-AA7F-3CD12CEE5D39}" presName="img" presStyleLbl="fgImgPlace1" presStyleIdx="0" presStyleCnt="3"/>
      <dgm:spPr>
        <a:blipFill rotWithShape="0">
          <a:blip xmlns:r="http://schemas.openxmlformats.org/officeDocument/2006/relationships" r:embed="rId1" cstate="screen">
            <a:extLst>
              <a:ext uri="{28A0092B-C50C-407E-A947-70E740481C1C}">
                <a14:useLocalDpi xmlns:a14="http://schemas.microsoft.com/office/drawing/2010/main"/>
              </a:ext>
            </a:extLst>
          </a:blip>
          <a:stretch>
            <a:fillRect/>
          </a:stretch>
        </a:blipFill>
      </dgm:spPr>
      <dgm:t>
        <a:bodyPr/>
        <a:lstStyle/>
        <a:p>
          <a:endParaRPr lang="en-US"/>
        </a:p>
      </dgm:t>
    </dgm:pt>
    <dgm:pt modelId="{0CB83832-120F-43BF-AC5C-5524846126F4}" type="pres">
      <dgm:prSet presAssocID="{57958B14-BD46-463E-AA7F-3CD12CEE5D39}" presName="text" presStyleLbl="node1" presStyleIdx="0" presStyleCnt="3">
        <dgm:presLayoutVars>
          <dgm:bulletEnabled val="1"/>
        </dgm:presLayoutVars>
      </dgm:prSet>
      <dgm:spPr/>
      <dgm:t>
        <a:bodyPr/>
        <a:lstStyle/>
        <a:p>
          <a:endParaRPr lang="en-US"/>
        </a:p>
      </dgm:t>
    </dgm:pt>
    <dgm:pt modelId="{3751C3CE-6F13-4E76-AFBB-B05937909276}" type="pres">
      <dgm:prSet presAssocID="{85F1F7F4-FD35-47FD-BB80-32B5D434452D}" presName="spacer" presStyleCnt="0"/>
      <dgm:spPr/>
      <dgm:t>
        <a:bodyPr/>
        <a:lstStyle/>
        <a:p>
          <a:endParaRPr lang="fi-FI"/>
        </a:p>
      </dgm:t>
    </dgm:pt>
    <dgm:pt modelId="{D8C124B2-F1C8-45E7-B643-94CE061BD60B}" type="pres">
      <dgm:prSet presAssocID="{C607ACCD-E120-47CF-A591-3D0B861C9EA5}" presName="comp" presStyleCnt="0"/>
      <dgm:spPr/>
      <dgm:t>
        <a:bodyPr/>
        <a:lstStyle/>
        <a:p>
          <a:endParaRPr lang="fi-FI"/>
        </a:p>
      </dgm:t>
    </dgm:pt>
    <dgm:pt modelId="{39177541-62F7-4553-BAEA-B3917613530A}" type="pres">
      <dgm:prSet presAssocID="{C607ACCD-E120-47CF-A591-3D0B861C9EA5}" presName="box" presStyleLbl="node1" presStyleIdx="1" presStyleCnt="3"/>
      <dgm:spPr/>
      <dgm:t>
        <a:bodyPr/>
        <a:lstStyle/>
        <a:p>
          <a:endParaRPr lang="en-US"/>
        </a:p>
      </dgm:t>
    </dgm:pt>
    <dgm:pt modelId="{C80A86B3-3192-4DD1-A6C0-744FC47EC067}" type="pres">
      <dgm:prSet presAssocID="{C607ACCD-E120-47CF-A591-3D0B861C9EA5}" presName="img" presStyleLbl="fgImgPlace1" presStyleIdx="1" presStyleCnt="3"/>
      <dgm:spPr>
        <a:blipFill rotWithShape="0">
          <a:blip xmlns:r="http://schemas.openxmlformats.org/officeDocument/2006/relationships" r:embed="rId2" cstate="screen">
            <a:extLst>
              <a:ext uri="{28A0092B-C50C-407E-A947-70E740481C1C}">
                <a14:useLocalDpi xmlns:a14="http://schemas.microsoft.com/office/drawing/2010/main"/>
              </a:ext>
            </a:extLst>
          </a:blip>
          <a:stretch>
            <a:fillRect/>
          </a:stretch>
        </a:blipFill>
      </dgm:spPr>
      <dgm:t>
        <a:bodyPr/>
        <a:lstStyle/>
        <a:p>
          <a:endParaRPr lang="en-US"/>
        </a:p>
      </dgm:t>
    </dgm:pt>
    <dgm:pt modelId="{4F552030-0BD4-41BF-BA48-A3BB21984A77}" type="pres">
      <dgm:prSet presAssocID="{C607ACCD-E120-47CF-A591-3D0B861C9EA5}" presName="text" presStyleLbl="node1" presStyleIdx="1" presStyleCnt="3">
        <dgm:presLayoutVars>
          <dgm:bulletEnabled val="1"/>
        </dgm:presLayoutVars>
      </dgm:prSet>
      <dgm:spPr/>
      <dgm:t>
        <a:bodyPr/>
        <a:lstStyle/>
        <a:p>
          <a:endParaRPr lang="en-US"/>
        </a:p>
      </dgm:t>
    </dgm:pt>
    <dgm:pt modelId="{1665D2E1-7C30-4277-9658-3C343634FEB8}" type="pres">
      <dgm:prSet presAssocID="{D0096F9D-D5ED-4248-92FA-FB22B9653331}" presName="spacer" presStyleCnt="0"/>
      <dgm:spPr/>
      <dgm:t>
        <a:bodyPr/>
        <a:lstStyle/>
        <a:p>
          <a:endParaRPr lang="fi-FI"/>
        </a:p>
      </dgm:t>
    </dgm:pt>
    <dgm:pt modelId="{E3827285-3940-467B-B462-E029E7624734}" type="pres">
      <dgm:prSet presAssocID="{EA402C3A-A69C-4DCD-B207-DF7DA2B48CDC}" presName="comp" presStyleCnt="0"/>
      <dgm:spPr/>
      <dgm:t>
        <a:bodyPr/>
        <a:lstStyle/>
        <a:p>
          <a:endParaRPr lang="fi-FI"/>
        </a:p>
      </dgm:t>
    </dgm:pt>
    <dgm:pt modelId="{712EEE22-475C-452F-999D-A3E3940A1F1D}" type="pres">
      <dgm:prSet presAssocID="{EA402C3A-A69C-4DCD-B207-DF7DA2B48CDC}" presName="box" presStyleLbl="node1" presStyleIdx="2" presStyleCnt="3"/>
      <dgm:spPr/>
      <dgm:t>
        <a:bodyPr/>
        <a:lstStyle/>
        <a:p>
          <a:endParaRPr lang="en-US"/>
        </a:p>
      </dgm:t>
    </dgm:pt>
    <dgm:pt modelId="{163098C5-7505-492C-A749-BB26C50D5937}" type="pres">
      <dgm:prSet presAssocID="{EA402C3A-A69C-4DCD-B207-DF7DA2B48CDC}" presName="img" presStyleLbl="fgImgPlace1" presStyleIdx="2" presStyleCnt="3"/>
      <dgm:spPr>
        <a:blipFill rotWithShape="0">
          <a:blip xmlns:r="http://schemas.openxmlformats.org/officeDocument/2006/relationships" r:embed="rId3" cstate="screen">
            <a:extLst>
              <a:ext uri="{28A0092B-C50C-407E-A947-70E740481C1C}">
                <a14:useLocalDpi xmlns:a14="http://schemas.microsoft.com/office/drawing/2010/main"/>
              </a:ext>
            </a:extLst>
          </a:blip>
          <a:stretch>
            <a:fillRect/>
          </a:stretch>
        </a:blipFill>
      </dgm:spPr>
      <dgm:t>
        <a:bodyPr/>
        <a:lstStyle/>
        <a:p>
          <a:endParaRPr lang="en-US"/>
        </a:p>
      </dgm:t>
    </dgm:pt>
    <dgm:pt modelId="{A06A45F4-7990-483D-9AAF-2A12F67D1FE4}" type="pres">
      <dgm:prSet presAssocID="{EA402C3A-A69C-4DCD-B207-DF7DA2B48CDC}" presName="text" presStyleLbl="node1" presStyleIdx="2" presStyleCnt="3">
        <dgm:presLayoutVars>
          <dgm:bulletEnabled val="1"/>
        </dgm:presLayoutVars>
      </dgm:prSet>
      <dgm:spPr/>
      <dgm:t>
        <a:bodyPr/>
        <a:lstStyle/>
        <a:p>
          <a:endParaRPr lang="en-US"/>
        </a:p>
      </dgm:t>
    </dgm:pt>
  </dgm:ptLst>
  <dgm:cxnLst>
    <dgm:cxn modelId="{F43D8F3E-5C83-4589-B5D2-9BA384BE526C}" type="presOf" srcId="{9E079173-B086-4567-9B61-5476E49A9F33}" destId="{4F552030-0BD4-41BF-BA48-A3BB21984A77}" srcOrd="1" destOrd="2" presId="urn:microsoft.com/office/officeart/2005/8/layout/vList4#2"/>
    <dgm:cxn modelId="{672E8405-B809-4B52-82B6-89A2EF202829}" type="presOf" srcId="{A7B6D45F-ABD3-470C-87C0-0104C5FA87A8}" destId="{A06A45F4-7990-483D-9AAF-2A12F67D1FE4}" srcOrd="1" destOrd="2" presId="urn:microsoft.com/office/officeart/2005/8/layout/vList4#2"/>
    <dgm:cxn modelId="{2EB300D9-6488-4CFF-95CB-D95D2DDAC935}" type="presOf" srcId="{00E304AA-3BB4-4CBE-9EB5-840846C1065F}" destId="{8BFE7C60-56C8-42A2-A7AB-8A67A269E569}" srcOrd="0" destOrd="3" presId="urn:microsoft.com/office/officeart/2005/8/layout/vList4#2"/>
    <dgm:cxn modelId="{B10DF5BB-95D9-4553-9741-6350C6AE8DE7}" type="presOf" srcId="{7C5D1BA9-9430-46EB-8E36-4E4E3ADD62FA}" destId="{8BFE7C60-56C8-42A2-A7AB-8A67A269E569}" srcOrd="0" destOrd="1" presId="urn:microsoft.com/office/officeart/2005/8/layout/vList4#2"/>
    <dgm:cxn modelId="{954C1986-2644-4EED-94C1-77839C119DB5}" type="presOf" srcId="{C21E3B30-8089-4BA6-837B-CFD16E23EB99}" destId="{4F552030-0BD4-41BF-BA48-A3BB21984A77}" srcOrd="1" destOrd="1" presId="urn:microsoft.com/office/officeart/2005/8/layout/vList4#2"/>
    <dgm:cxn modelId="{459A452F-F431-4ED3-88DB-4D5DC9FAFDE4}" type="presOf" srcId="{B8507D7E-D322-4395-965B-B9A89D5C1AB8}" destId="{0CB83832-120F-43BF-AC5C-5524846126F4}" srcOrd="1" destOrd="2" presId="urn:microsoft.com/office/officeart/2005/8/layout/vList4#2"/>
    <dgm:cxn modelId="{00376EE8-83E9-46B5-9521-5F5F973F817D}" srcId="{EA402C3A-A69C-4DCD-B207-DF7DA2B48CDC}" destId="{A7B6D45F-ABD3-470C-87C0-0104C5FA87A8}" srcOrd="1" destOrd="0" parTransId="{930B42AF-910B-40E5-B0BF-F5C62C0C5ADC}" sibTransId="{AF5BB0D1-EFB6-4C54-98CA-4B52EA1B65A9}"/>
    <dgm:cxn modelId="{530FD162-DB7D-45FE-BAAA-E9801D6CDEC5}" srcId="{C607ACCD-E120-47CF-A591-3D0B861C9EA5}" destId="{9E079173-B086-4567-9B61-5476E49A9F33}" srcOrd="1" destOrd="0" parTransId="{84E61580-EE7E-48D9-861C-00290DD353BB}" sibTransId="{85EB3AE6-FED7-42A7-86D8-619BBA6B57ED}"/>
    <dgm:cxn modelId="{4185CCF7-D85B-4A11-A4BF-28C62F016619}" srcId="{57958B14-BD46-463E-AA7F-3CD12CEE5D39}" destId="{7C5D1BA9-9430-46EB-8E36-4E4E3ADD62FA}" srcOrd="0" destOrd="0" parTransId="{7C0580E2-7D34-4807-8CDD-7C72E41BCBA2}" sibTransId="{F25144DF-A9E6-442D-B387-47ABE6DA4723}"/>
    <dgm:cxn modelId="{A0B59D4C-A819-4CB3-9544-264EA7C42A81}" srcId="{57958B14-BD46-463E-AA7F-3CD12CEE5D39}" destId="{B8507D7E-D322-4395-965B-B9A89D5C1AB8}" srcOrd="1" destOrd="0" parTransId="{0B843FBD-89E8-4A2A-A6C4-6F9ED7A5EB25}" sibTransId="{6BC89D0C-211B-4AC6-AA33-CA12552D0391}"/>
    <dgm:cxn modelId="{3CFB2DEB-4FE3-4E81-A6FC-560FF1BD43A2}" type="presOf" srcId="{C607ACCD-E120-47CF-A591-3D0B861C9EA5}" destId="{4F552030-0BD4-41BF-BA48-A3BB21984A77}" srcOrd="1" destOrd="0" presId="urn:microsoft.com/office/officeart/2005/8/layout/vList4#2"/>
    <dgm:cxn modelId="{8B3EBA8F-F498-4439-A281-8FB0497403A4}" type="presOf" srcId="{00E304AA-3BB4-4CBE-9EB5-840846C1065F}" destId="{0CB83832-120F-43BF-AC5C-5524846126F4}" srcOrd="1" destOrd="3" presId="urn:microsoft.com/office/officeart/2005/8/layout/vList4#2"/>
    <dgm:cxn modelId="{02CAB9A2-B87D-4F15-AC99-583B5C50CE64}" type="presOf" srcId="{EA402C3A-A69C-4DCD-B207-DF7DA2B48CDC}" destId="{A06A45F4-7990-483D-9AAF-2A12F67D1FE4}" srcOrd="1" destOrd="0" presId="urn:microsoft.com/office/officeart/2005/8/layout/vList4#2"/>
    <dgm:cxn modelId="{5A14A12A-EB94-435C-A52E-B2370FD14F68}" srcId="{EA402C3A-A69C-4DCD-B207-DF7DA2B48CDC}" destId="{8FE62C16-72B2-4A7C-B18B-491DCDD50882}" srcOrd="0" destOrd="0" parTransId="{2D02206B-2F23-45CF-A928-2A7EA2360BDA}" sibTransId="{E57054E3-9CAD-439A-9A4F-3F86E07F71FF}"/>
    <dgm:cxn modelId="{C97359EA-FE98-4695-BA8A-4312C5FF3D07}" type="presOf" srcId="{8FE62C16-72B2-4A7C-B18B-491DCDD50882}" destId="{712EEE22-475C-452F-999D-A3E3940A1F1D}" srcOrd="0" destOrd="1" presId="urn:microsoft.com/office/officeart/2005/8/layout/vList4#2"/>
    <dgm:cxn modelId="{2E653F4A-7658-4C1E-A2FF-7C5F7D72CB63}" srcId="{F4650D67-840A-49AF-95DF-84A39B132BCF}" destId="{C607ACCD-E120-47CF-A591-3D0B861C9EA5}" srcOrd="1" destOrd="0" parTransId="{644EFF1B-AC98-4F79-99E2-F5B2488B6524}" sibTransId="{D0096F9D-D5ED-4248-92FA-FB22B9653331}"/>
    <dgm:cxn modelId="{77E9998A-5769-4396-8B25-7FC024A01D67}" type="presOf" srcId="{F4650D67-840A-49AF-95DF-84A39B132BCF}" destId="{418AB073-56A6-4485-8D4E-27508B42E8C9}" srcOrd="0" destOrd="0" presId="urn:microsoft.com/office/officeart/2005/8/layout/vList4#2"/>
    <dgm:cxn modelId="{C57A0385-5820-48DA-A953-DD6E36543904}" srcId="{F4650D67-840A-49AF-95DF-84A39B132BCF}" destId="{EA402C3A-A69C-4DCD-B207-DF7DA2B48CDC}" srcOrd="2" destOrd="0" parTransId="{766D5046-C40C-4795-AD79-18AC952C5FC9}" sibTransId="{54DEE8B4-2C3C-43D9-B777-B4F1F45D0993}"/>
    <dgm:cxn modelId="{B503C78F-6472-4D99-AE9C-941F878999FD}" type="presOf" srcId="{EA402C3A-A69C-4DCD-B207-DF7DA2B48CDC}" destId="{712EEE22-475C-452F-999D-A3E3940A1F1D}" srcOrd="0" destOrd="0" presId="urn:microsoft.com/office/officeart/2005/8/layout/vList4#2"/>
    <dgm:cxn modelId="{BD49D01F-A065-4C46-88F2-DFDCDD7FB6EC}" type="presOf" srcId="{A7B6D45F-ABD3-470C-87C0-0104C5FA87A8}" destId="{712EEE22-475C-452F-999D-A3E3940A1F1D}" srcOrd="0" destOrd="2" presId="urn:microsoft.com/office/officeart/2005/8/layout/vList4#2"/>
    <dgm:cxn modelId="{A81502B0-05E2-4A2D-BEE4-EF08A75B6635}" type="presOf" srcId="{57958B14-BD46-463E-AA7F-3CD12CEE5D39}" destId="{8BFE7C60-56C8-42A2-A7AB-8A67A269E569}" srcOrd="0" destOrd="0" presId="urn:microsoft.com/office/officeart/2005/8/layout/vList4#2"/>
    <dgm:cxn modelId="{86457299-1510-48A9-A645-6326EAF21B7A}" srcId="{C607ACCD-E120-47CF-A591-3D0B861C9EA5}" destId="{C21E3B30-8089-4BA6-837B-CFD16E23EB99}" srcOrd="0" destOrd="0" parTransId="{18BAEFB7-2469-459B-9C1F-B51B2AE0210C}" sibTransId="{DFA2D620-BD44-427C-ABFC-0C4D66DA3B0C}"/>
    <dgm:cxn modelId="{8273E95D-3319-412B-98F3-587D13E56CC1}" srcId="{F4650D67-840A-49AF-95DF-84A39B132BCF}" destId="{57958B14-BD46-463E-AA7F-3CD12CEE5D39}" srcOrd="0" destOrd="0" parTransId="{73A25E44-E404-4EA0-A474-1C8EBDF52D29}" sibTransId="{85F1F7F4-FD35-47FD-BB80-32B5D434452D}"/>
    <dgm:cxn modelId="{9C48C462-2D35-49E0-8648-1BAEBAB5974B}" type="presOf" srcId="{57958B14-BD46-463E-AA7F-3CD12CEE5D39}" destId="{0CB83832-120F-43BF-AC5C-5524846126F4}" srcOrd="1" destOrd="0" presId="urn:microsoft.com/office/officeart/2005/8/layout/vList4#2"/>
    <dgm:cxn modelId="{6762ABFC-D16C-47DE-AB9D-9A82905336FB}" type="presOf" srcId="{9E079173-B086-4567-9B61-5476E49A9F33}" destId="{39177541-62F7-4553-BAEA-B3917613530A}" srcOrd="0" destOrd="2" presId="urn:microsoft.com/office/officeart/2005/8/layout/vList4#2"/>
    <dgm:cxn modelId="{E18A55D1-2549-46EE-9098-D031F38CDAAD}" type="presOf" srcId="{C21E3B30-8089-4BA6-837B-CFD16E23EB99}" destId="{39177541-62F7-4553-BAEA-B3917613530A}" srcOrd="0" destOrd="1" presId="urn:microsoft.com/office/officeart/2005/8/layout/vList4#2"/>
    <dgm:cxn modelId="{84E20CAC-1951-49BC-AFC1-7CA1D9CB5F5A}" type="presOf" srcId="{8FE62C16-72B2-4A7C-B18B-491DCDD50882}" destId="{A06A45F4-7990-483D-9AAF-2A12F67D1FE4}" srcOrd="1" destOrd="1" presId="urn:microsoft.com/office/officeart/2005/8/layout/vList4#2"/>
    <dgm:cxn modelId="{FE6682A1-C7A9-40F6-9F7F-4281F4615E4D}" type="presOf" srcId="{7C5D1BA9-9430-46EB-8E36-4E4E3ADD62FA}" destId="{0CB83832-120F-43BF-AC5C-5524846126F4}" srcOrd="1" destOrd="1" presId="urn:microsoft.com/office/officeart/2005/8/layout/vList4#2"/>
    <dgm:cxn modelId="{D328AB94-0C0C-42A6-BB56-034B6129E325}" srcId="{57958B14-BD46-463E-AA7F-3CD12CEE5D39}" destId="{00E304AA-3BB4-4CBE-9EB5-840846C1065F}" srcOrd="2" destOrd="0" parTransId="{A7771AB6-77D0-4873-B738-20D2ADC18E0D}" sibTransId="{53694B09-5D7A-43CF-8874-C8B995AE48C0}"/>
    <dgm:cxn modelId="{BCE4B4DC-87C0-4162-B38D-EDC1FC6568C6}" type="presOf" srcId="{B8507D7E-D322-4395-965B-B9A89D5C1AB8}" destId="{8BFE7C60-56C8-42A2-A7AB-8A67A269E569}" srcOrd="0" destOrd="2" presId="urn:microsoft.com/office/officeart/2005/8/layout/vList4#2"/>
    <dgm:cxn modelId="{3E7FD51A-94C2-4EFE-8E3A-37E0CA5DE478}" type="presOf" srcId="{C607ACCD-E120-47CF-A591-3D0B861C9EA5}" destId="{39177541-62F7-4553-BAEA-B3917613530A}" srcOrd="0" destOrd="0" presId="urn:microsoft.com/office/officeart/2005/8/layout/vList4#2"/>
    <dgm:cxn modelId="{A9AC0681-5959-4313-AD42-0C18A04ACCB5}" type="presParOf" srcId="{418AB073-56A6-4485-8D4E-27508B42E8C9}" destId="{9D4D39DD-FCA8-4E2A-B93A-BC302BB9732F}" srcOrd="0" destOrd="0" presId="urn:microsoft.com/office/officeart/2005/8/layout/vList4#2"/>
    <dgm:cxn modelId="{36CBF18E-ECDB-48AE-A4F4-B1BE16361E68}" type="presParOf" srcId="{9D4D39DD-FCA8-4E2A-B93A-BC302BB9732F}" destId="{8BFE7C60-56C8-42A2-A7AB-8A67A269E569}" srcOrd="0" destOrd="0" presId="urn:microsoft.com/office/officeart/2005/8/layout/vList4#2"/>
    <dgm:cxn modelId="{221962A2-3304-4F3D-9876-C13CAAE9442B}" type="presParOf" srcId="{9D4D39DD-FCA8-4E2A-B93A-BC302BB9732F}" destId="{FC98FF49-D8BB-4991-8D20-834852F5AEA3}" srcOrd="1" destOrd="0" presId="urn:microsoft.com/office/officeart/2005/8/layout/vList4#2"/>
    <dgm:cxn modelId="{B980AE48-8FB7-4731-AAEB-35EAB4D64981}" type="presParOf" srcId="{9D4D39DD-FCA8-4E2A-B93A-BC302BB9732F}" destId="{0CB83832-120F-43BF-AC5C-5524846126F4}" srcOrd="2" destOrd="0" presId="urn:microsoft.com/office/officeart/2005/8/layout/vList4#2"/>
    <dgm:cxn modelId="{D7B4EEF2-341E-434E-AFD2-9B32433EDFE5}" type="presParOf" srcId="{418AB073-56A6-4485-8D4E-27508B42E8C9}" destId="{3751C3CE-6F13-4E76-AFBB-B05937909276}" srcOrd="1" destOrd="0" presId="urn:microsoft.com/office/officeart/2005/8/layout/vList4#2"/>
    <dgm:cxn modelId="{742C1444-FDE4-4CF5-83B9-93E9572AB257}" type="presParOf" srcId="{418AB073-56A6-4485-8D4E-27508B42E8C9}" destId="{D8C124B2-F1C8-45E7-B643-94CE061BD60B}" srcOrd="2" destOrd="0" presId="urn:microsoft.com/office/officeart/2005/8/layout/vList4#2"/>
    <dgm:cxn modelId="{606B0C5B-0C6C-4237-BD14-A5B594F90C88}" type="presParOf" srcId="{D8C124B2-F1C8-45E7-B643-94CE061BD60B}" destId="{39177541-62F7-4553-BAEA-B3917613530A}" srcOrd="0" destOrd="0" presId="urn:microsoft.com/office/officeart/2005/8/layout/vList4#2"/>
    <dgm:cxn modelId="{4AFA47B4-F547-441F-BDB3-1263AF59BB7B}" type="presParOf" srcId="{D8C124B2-F1C8-45E7-B643-94CE061BD60B}" destId="{C80A86B3-3192-4DD1-A6C0-744FC47EC067}" srcOrd="1" destOrd="0" presId="urn:microsoft.com/office/officeart/2005/8/layout/vList4#2"/>
    <dgm:cxn modelId="{2A2B9A70-F331-4F13-A159-84862A5FF2CB}" type="presParOf" srcId="{D8C124B2-F1C8-45E7-B643-94CE061BD60B}" destId="{4F552030-0BD4-41BF-BA48-A3BB21984A77}" srcOrd="2" destOrd="0" presId="urn:microsoft.com/office/officeart/2005/8/layout/vList4#2"/>
    <dgm:cxn modelId="{63E9209E-DD86-4524-91D4-A18682A08F8E}" type="presParOf" srcId="{418AB073-56A6-4485-8D4E-27508B42E8C9}" destId="{1665D2E1-7C30-4277-9658-3C343634FEB8}" srcOrd="3" destOrd="0" presId="urn:microsoft.com/office/officeart/2005/8/layout/vList4#2"/>
    <dgm:cxn modelId="{118598A4-A6F0-4322-A678-2F0EA36AE3DF}" type="presParOf" srcId="{418AB073-56A6-4485-8D4E-27508B42E8C9}" destId="{E3827285-3940-467B-B462-E029E7624734}" srcOrd="4" destOrd="0" presId="urn:microsoft.com/office/officeart/2005/8/layout/vList4#2"/>
    <dgm:cxn modelId="{5DDEBE38-CBC1-4440-8876-91F435EEB031}" type="presParOf" srcId="{E3827285-3940-467B-B462-E029E7624734}" destId="{712EEE22-475C-452F-999D-A3E3940A1F1D}" srcOrd="0" destOrd="0" presId="urn:microsoft.com/office/officeart/2005/8/layout/vList4#2"/>
    <dgm:cxn modelId="{09E29373-9FAC-41AC-92A8-5782B4BC0A37}" type="presParOf" srcId="{E3827285-3940-467B-B462-E029E7624734}" destId="{163098C5-7505-492C-A749-BB26C50D5937}" srcOrd="1" destOrd="0" presId="urn:microsoft.com/office/officeart/2005/8/layout/vList4#2"/>
    <dgm:cxn modelId="{BE10A387-1CA5-4A60-BAF6-EDE2A22CB0A5}" type="presParOf" srcId="{E3827285-3940-467B-B462-E029E7624734}" destId="{A06A45F4-7990-483D-9AAF-2A12F67D1FE4}"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A77C3F-239C-4093-ABCA-441453690610}" type="doc">
      <dgm:prSet loTypeId="urn:microsoft.com/office/officeart/2005/8/layout/hList1" loCatId="list" qsTypeId="urn:microsoft.com/office/officeart/2005/8/quickstyle/3d1" qsCatId="3D" csTypeId="urn:microsoft.com/office/officeart/2005/8/colors/colorful1" csCatId="colorful" phldr="1"/>
      <dgm:spPr/>
      <dgm:t>
        <a:bodyPr/>
        <a:lstStyle/>
        <a:p>
          <a:endParaRPr lang="en-US"/>
        </a:p>
      </dgm:t>
    </dgm:pt>
    <dgm:pt modelId="{A3F4FB1E-77F8-4774-BA25-0785754A841B}">
      <dgm:prSet phldrT="[Text]"/>
      <dgm:spPr/>
      <dgm:t>
        <a:bodyPr/>
        <a:lstStyle/>
        <a:p>
          <a:pPr algn="l"/>
          <a:r>
            <a:rPr lang="en-US" dirty="0" smtClean="0"/>
            <a:t>Visio Services JavaScript Object Model</a:t>
          </a:r>
          <a:endParaRPr lang="en-US" dirty="0"/>
        </a:p>
      </dgm:t>
    </dgm:pt>
    <dgm:pt modelId="{CEC79AE0-75F5-4DD8-8D35-3B378A5E4A71}" type="parTrans" cxnId="{6AB95031-3CDE-492B-AEAD-07CFD0A69C21}">
      <dgm:prSet/>
      <dgm:spPr/>
      <dgm:t>
        <a:bodyPr/>
        <a:lstStyle/>
        <a:p>
          <a:endParaRPr lang="en-US"/>
        </a:p>
      </dgm:t>
    </dgm:pt>
    <dgm:pt modelId="{33FE4A13-3E3E-4DD5-87A2-BF2E02ADDDFB}" type="sibTrans" cxnId="{6AB95031-3CDE-492B-AEAD-07CFD0A69C21}">
      <dgm:prSet/>
      <dgm:spPr/>
      <dgm:t>
        <a:bodyPr/>
        <a:lstStyle/>
        <a:p>
          <a:endParaRPr lang="en-US"/>
        </a:p>
      </dgm:t>
    </dgm:pt>
    <dgm:pt modelId="{C11DBCAF-1E0A-4049-A7A8-DDA847ECA959}">
      <dgm:prSet custT="1"/>
      <dgm:spPr/>
      <dgm:t>
        <a:bodyPr/>
        <a:lstStyle/>
        <a:p>
          <a:pPr algn="l"/>
          <a:r>
            <a:rPr lang="en-US" sz="1600" dirty="0" smtClean="0"/>
            <a:t>Custom Data Providers</a:t>
          </a:r>
          <a:endParaRPr lang="en-US" sz="1600" dirty="0"/>
        </a:p>
      </dgm:t>
    </dgm:pt>
    <dgm:pt modelId="{51CE97F2-FEEC-4922-A11F-518A62C85323}" type="parTrans" cxnId="{18A38271-36B0-4B97-94D3-86205D42D0B1}">
      <dgm:prSet/>
      <dgm:spPr/>
      <dgm:t>
        <a:bodyPr/>
        <a:lstStyle/>
        <a:p>
          <a:endParaRPr lang="en-US"/>
        </a:p>
      </dgm:t>
    </dgm:pt>
    <dgm:pt modelId="{7E459D69-0625-4AB7-A328-F8D5A1543CEB}" type="sibTrans" cxnId="{18A38271-36B0-4B97-94D3-86205D42D0B1}">
      <dgm:prSet/>
      <dgm:spPr/>
      <dgm:t>
        <a:bodyPr/>
        <a:lstStyle/>
        <a:p>
          <a:endParaRPr lang="en-US"/>
        </a:p>
      </dgm:t>
    </dgm:pt>
    <dgm:pt modelId="{D065F1A4-E83C-49C1-BDC1-AD6FDA135314}">
      <dgm:prSet phldrT="[Text]" custT="1"/>
      <dgm:spPr/>
      <dgm:t>
        <a:bodyPr/>
        <a:lstStyle/>
        <a:p>
          <a:r>
            <a:rPr lang="en-US" sz="1600" dirty="0" smtClean="0"/>
            <a:t>Enables refresh from non-native data sources.</a:t>
          </a:r>
          <a:endParaRPr lang="en-US" sz="1600" dirty="0"/>
        </a:p>
      </dgm:t>
    </dgm:pt>
    <dgm:pt modelId="{24EFE5EF-0C7E-4E5D-93C8-61DDBD6801E3}" type="parTrans" cxnId="{F006241F-BC43-47AF-95AF-344C2BC431D4}">
      <dgm:prSet/>
      <dgm:spPr/>
      <dgm:t>
        <a:bodyPr/>
        <a:lstStyle/>
        <a:p>
          <a:endParaRPr lang="en-US"/>
        </a:p>
      </dgm:t>
    </dgm:pt>
    <dgm:pt modelId="{80FF04EB-9A79-40F6-8AFE-E425B3ADC22C}" type="sibTrans" cxnId="{F006241F-BC43-47AF-95AF-344C2BC431D4}">
      <dgm:prSet/>
      <dgm:spPr/>
      <dgm:t>
        <a:bodyPr/>
        <a:lstStyle/>
        <a:p>
          <a:endParaRPr lang="en-US"/>
        </a:p>
      </dgm:t>
    </dgm:pt>
    <dgm:pt modelId="{BBD6FFE8-5D00-4906-A160-E1B15C744500}">
      <dgm:prSet phldrT="[Text]" custT="1"/>
      <dgm:spPr/>
      <dgm:t>
        <a:bodyPr/>
        <a:lstStyle/>
        <a:p>
          <a:pPr algn="l"/>
          <a:r>
            <a:rPr lang="en-US" sz="1600" dirty="0" smtClean="0"/>
            <a:t>Custom Data Graphics</a:t>
          </a:r>
          <a:endParaRPr lang="en-US" sz="1600" dirty="0"/>
        </a:p>
      </dgm:t>
    </dgm:pt>
    <dgm:pt modelId="{75535550-974B-4BC2-8F83-6504F8D36AFF}" type="parTrans" cxnId="{E2C186DC-3EA8-47B8-B0BB-7E721251BD32}">
      <dgm:prSet/>
      <dgm:spPr/>
      <dgm:t>
        <a:bodyPr/>
        <a:lstStyle/>
        <a:p>
          <a:endParaRPr lang="en-US"/>
        </a:p>
      </dgm:t>
    </dgm:pt>
    <dgm:pt modelId="{AD69E42B-859A-42D0-8171-427158D9C9F3}" type="sibTrans" cxnId="{E2C186DC-3EA8-47B8-B0BB-7E721251BD32}">
      <dgm:prSet/>
      <dgm:spPr/>
      <dgm:t>
        <a:bodyPr/>
        <a:lstStyle/>
        <a:p>
          <a:endParaRPr lang="en-US"/>
        </a:p>
      </dgm:t>
    </dgm:pt>
    <dgm:pt modelId="{43F2B8C3-A9BE-4E54-A919-9F912C50FAB0}">
      <dgm:prSet custT="1"/>
      <dgm:spPr/>
      <dgm:t>
        <a:bodyPr/>
        <a:lstStyle/>
        <a:p>
          <a:r>
            <a:rPr lang="en-US" sz="1600" dirty="0" smtClean="0"/>
            <a:t>Enables diagrams to participate in mash-up applications.</a:t>
          </a:r>
          <a:endParaRPr lang="en-US" sz="1600" dirty="0"/>
        </a:p>
      </dgm:t>
    </dgm:pt>
    <dgm:pt modelId="{12A07371-5FBB-4454-A18A-6535918CF168}" type="parTrans" cxnId="{914DFCCB-5458-4742-A84B-2E6D36799AE1}">
      <dgm:prSet/>
      <dgm:spPr/>
      <dgm:t>
        <a:bodyPr/>
        <a:lstStyle/>
        <a:p>
          <a:endParaRPr lang="en-US"/>
        </a:p>
      </dgm:t>
    </dgm:pt>
    <dgm:pt modelId="{3E4E1EB4-3F02-4151-A235-19654AE4C437}" type="sibTrans" cxnId="{914DFCCB-5458-4742-A84B-2E6D36799AE1}">
      <dgm:prSet/>
      <dgm:spPr/>
      <dgm:t>
        <a:bodyPr/>
        <a:lstStyle/>
        <a:p>
          <a:endParaRPr lang="en-US"/>
        </a:p>
      </dgm:t>
    </dgm:pt>
    <dgm:pt modelId="{654CEA86-5FF6-4DAB-BF6D-DBD45B26F8B0}">
      <dgm:prSet phldrT="[Text]" custT="1"/>
      <dgm:spPr/>
      <dgm:t>
        <a:bodyPr/>
        <a:lstStyle/>
        <a:p>
          <a:r>
            <a:rPr lang="en-US" sz="1600" dirty="0" smtClean="0"/>
            <a:t>Enables the refresh of non-native data graphic shapes.</a:t>
          </a:r>
          <a:endParaRPr lang="en-US" sz="1600" dirty="0"/>
        </a:p>
      </dgm:t>
    </dgm:pt>
    <dgm:pt modelId="{95DA8EE0-23B2-45E7-AEE2-F041847CB634}" type="parTrans" cxnId="{8C8D6F5C-FE10-4B24-8F1E-461107BDA403}">
      <dgm:prSet/>
      <dgm:spPr/>
      <dgm:t>
        <a:bodyPr/>
        <a:lstStyle/>
        <a:p>
          <a:endParaRPr lang="en-US"/>
        </a:p>
      </dgm:t>
    </dgm:pt>
    <dgm:pt modelId="{ABF4F7A1-8125-4D9B-8076-E29F6FDEE378}" type="sibTrans" cxnId="{8C8D6F5C-FE10-4B24-8F1E-461107BDA403}">
      <dgm:prSet/>
      <dgm:spPr/>
      <dgm:t>
        <a:bodyPr/>
        <a:lstStyle/>
        <a:p>
          <a:endParaRPr lang="en-US"/>
        </a:p>
      </dgm:t>
    </dgm:pt>
    <dgm:pt modelId="{C25B563D-4960-41D3-88D6-6EA2B2CC8594}">
      <dgm:prSet phldrT="[Text]" custT="1"/>
      <dgm:spPr/>
      <dgm:t>
        <a:bodyPr/>
        <a:lstStyle/>
        <a:p>
          <a:r>
            <a:rPr lang="en-US" sz="1600" dirty="0" smtClean="0"/>
            <a:t>Web part connections</a:t>
          </a:r>
          <a:endParaRPr lang="en-US" sz="1600" dirty="0"/>
        </a:p>
      </dgm:t>
    </dgm:pt>
    <dgm:pt modelId="{866F34B1-6F3F-4E99-8A9B-2CD753EEE118}" type="parTrans" cxnId="{80A1A229-4202-4409-84D9-2EAA181568F4}">
      <dgm:prSet/>
      <dgm:spPr/>
      <dgm:t>
        <a:bodyPr/>
        <a:lstStyle/>
        <a:p>
          <a:endParaRPr lang="en-US"/>
        </a:p>
      </dgm:t>
    </dgm:pt>
    <dgm:pt modelId="{58D6AC88-5051-4926-A91A-791D985ED8B2}" type="sibTrans" cxnId="{80A1A229-4202-4409-84D9-2EAA181568F4}">
      <dgm:prSet/>
      <dgm:spPr/>
      <dgm:t>
        <a:bodyPr/>
        <a:lstStyle/>
        <a:p>
          <a:endParaRPr lang="en-US"/>
        </a:p>
      </dgm:t>
    </dgm:pt>
    <dgm:pt modelId="{F322F5AA-CBB8-4DEB-9A77-C3A8C8F907A6}">
      <dgm:prSet phldrT="[Text]" custT="1"/>
      <dgm:spPr/>
      <dgm:t>
        <a:bodyPr/>
        <a:lstStyle/>
        <a:p>
          <a:r>
            <a:rPr lang="en-US" sz="1600" dirty="0" smtClean="0"/>
            <a:t>Consume and provide information between Visio services and web parts</a:t>
          </a:r>
          <a:endParaRPr lang="en-US" sz="1600" dirty="0"/>
        </a:p>
      </dgm:t>
    </dgm:pt>
    <dgm:pt modelId="{8471EB9C-BAA8-4564-8FD3-DB9279DCD729}" type="parTrans" cxnId="{C5A781D7-9DF4-4EFD-98E7-04A0796E5DFE}">
      <dgm:prSet/>
      <dgm:spPr/>
      <dgm:t>
        <a:bodyPr/>
        <a:lstStyle/>
        <a:p>
          <a:endParaRPr lang="en-US"/>
        </a:p>
      </dgm:t>
    </dgm:pt>
    <dgm:pt modelId="{D1585124-B545-4697-86F4-165C300BD402}" type="sibTrans" cxnId="{C5A781D7-9DF4-4EFD-98E7-04A0796E5DFE}">
      <dgm:prSet/>
      <dgm:spPr/>
      <dgm:t>
        <a:bodyPr/>
        <a:lstStyle/>
        <a:p>
          <a:endParaRPr lang="en-US"/>
        </a:p>
      </dgm:t>
    </dgm:pt>
    <dgm:pt modelId="{1BAA9F8D-1F03-4B5B-801E-E1CEBF64E949}" type="pres">
      <dgm:prSet presAssocID="{3AA77C3F-239C-4093-ABCA-441453690610}" presName="Name0" presStyleCnt="0">
        <dgm:presLayoutVars>
          <dgm:dir/>
          <dgm:animLvl val="lvl"/>
          <dgm:resizeHandles val="exact"/>
        </dgm:presLayoutVars>
      </dgm:prSet>
      <dgm:spPr/>
      <dgm:t>
        <a:bodyPr/>
        <a:lstStyle/>
        <a:p>
          <a:endParaRPr lang="en-US"/>
        </a:p>
      </dgm:t>
    </dgm:pt>
    <dgm:pt modelId="{574FC5F7-B427-437C-85E7-752189106B61}" type="pres">
      <dgm:prSet presAssocID="{A3F4FB1E-77F8-4774-BA25-0785754A841B}" presName="composite" presStyleCnt="0"/>
      <dgm:spPr/>
      <dgm:t>
        <a:bodyPr/>
        <a:lstStyle/>
        <a:p>
          <a:endParaRPr lang="en-US"/>
        </a:p>
      </dgm:t>
    </dgm:pt>
    <dgm:pt modelId="{ADDE5BB2-565C-46B3-B0D2-4BE2668DD9A4}" type="pres">
      <dgm:prSet presAssocID="{A3F4FB1E-77F8-4774-BA25-0785754A841B}" presName="parTx" presStyleLbl="alignNode1" presStyleIdx="0" presStyleCnt="4" custLinFactNeighborY="-12415">
        <dgm:presLayoutVars>
          <dgm:chMax val="0"/>
          <dgm:chPref val="0"/>
          <dgm:bulletEnabled val="1"/>
        </dgm:presLayoutVars>
      </dgm:prSet>
      <dgm:spPr/>
      <dgm:t>
        <a:bodyPr/>
        <a:lstStyle/>
        <a:p>
          <a:endParaRPr lang="en-US"/>
        </a:p>
      </dgm:t>
    </dgm:pt>
    <dgm:pt modelId="{9D68A251-5212-475D-B3EB-9D9CA5BBF855}" type="pres">
      <dgm:prSet presAssocID="{A3F4FB1E-77F8-4774-BA25-0785754A841B}" presName="desTx" presStyleLbl="alignAccFollowNode1" presStyleIdx="0" presStyleCnt="4">
        <dgm:presLayoutVars>
          <dgm:bulletEnabled val="1"/>
        </dgm:presLayoutVars>
      </dgm:prSet>
      <dgm:spPr/>
      <dgm:t>
        <a:bodyPr/>
        <a:lstStyle/>
        <a:p>
          <a:endParaRPr lang="en-US"/>
        </a:p>
      </dgm:t>
    </dgm:pt>
    <dgm:pt modelId="{6E6EC9DB-9D6A-4847-9885-D954B4FC0280}" type="pres">
      <dgm:prSet presAssocID="{33FE4A13-3E3E-4DD5-87A2-BF2E02ADDDFB}" presName="space" presStyleCnt="0"/>
      <dgm:spPr/>
      <dgm:t>
        <a:bodyPr/>
        <a:lstStyle/>
        <a:p>
          <a:endParaRPr lang="en-US"/>
        </a:p>
      </dgm:t>
    </dgm:pt>
    <dgm:pt modelId="{B3CD7D1F-705B-43F3-88B4-D920FD4AF124}" type="pres">
      <dgm:prSet presAssocID="{C11DBCAF-1E0A-4049-A7A8-DDA847ECA959}" presName="composite" presStyleCnt="0"/>
      <dgm:spPr/>
      <dgm:t>
        <a:bodyPr/>
        <a:lstStyle/>
        <a:p>
          <a:endParaRPr lang="en-US"/>
        </a:p>
      </dgm:t>
    </dgm:pt>
    <dgm:pt modelId="{BAF10F13-E1F9-46E4-9EAF-10D262566C37}" type="pres">
      <dgm:prSet presAssocID="{C11DBCAF-1E0A-4049-A7A8-DDA847ECA959}" presName="parTx" presStyleLbl="alignNode1" presStyleIdx="1" presStyleCnt="4" custLinFactNeighborY="-12415">
        <dgm:presLayoutVars>
          <dgm:chMax val="0"/>
          <dgm:chPref val="0"/>
          <dgm:bulletEnabled val="1"/>
        </dgm:presLayoutVars>
      </dgm:prSet>
      <dgm:spPr/>
      <dgm:t>
        <a:bodyPr/>
        <a:lstStyle/>
        <a:p>
          <a:endParaRPr lang="en-US"/>
        </a:p>
      </dgm:t>
    </dgm:pt>
    <dgm:pt modelId="{2357ADB6-C8FB-47D2-91BC-B8B782F7F01F}" type="pres">
      <dgm:prSet presAssocID="{C11DBCAF-1E0A-4049-A7A8-DDA847ECA959}" presName="desTx" presStyleLbl="alignAccFollowNode1" presStyleIdx="1" presStyleCnt="4">
        <dgm:presLayoutVars>
          <dgm:bulletEnabled val="1"/>
        </dgm:presLayoutVars>
      </dgm:prSet>
      <dgm:spPr/>
      <dgm:t>
        <a:bodyPr/>
        <a:lstStyle/>
        <a:p>
          <a:endParaRPr lang="en-US"/>
        </a:p>
      </dgm:t>
    </dgm:pt>
    <dgm:pt modelId="{9A3B114B-E909-418B-8262-3CC7F6DE0975}" type="pres">
      <dgm:prSet presAssocID="{7E459D69-0625-4AB7-A328-F8D5A1543CEB}" presName="space" presStyleCnt="0"/>
      <dgm:spPr/>
      <dgm:t>
        <a:bodyPr/>
        <a:lstStyle/>
        <a:p>
          <a:endParaRPr lang="en-US"/>
        </a:p>
      </dgm:t>
    </dgm:pt>
    <dgm:pt modelId="{220E099B-DEA5-41CD-9210-25740174A325}" type="pres">
      <dgm:prSet presAssocID="{BBD6FFE8-5D00-4906-A160-E1B15C744500}" presName="composite" presStyleCnt="0"/>
      <dgm:spPr/>
      <dgm:t>
        <a:bodyPr/>
        <a:lstStyle/>
        <a:p>
          <a:endParaRPr lang="en-US"/>
        </a:p>
      </dgm:t>
    </dgm:pt>
    <dgm:pt modelId="{67E4DC2D-907B-4C5F-827E-011BFDB20A9B}" type="pres">
      <dgm:prSet presAssocID="{BBD6FFE8-5D00-4906-A160-E1B15C744500}" presName="parTx" presStyleLbl="alignNode1" presStyleIdx="2" presStyleCnt="4" custLinFactNeighborY="-12415">
        <dgm:presLayoutVars>
          <dgm:chMax val="0"/>
          <dgm:chPref val="0"/>
          <dgm:bulletEnabled val="1"/>
        </dgm:presLayoutVars>
      </dgm:prSet>
      <dgm:spPr/>
      <dgm:t>
        <a:bodyPr/>
        <a:lstStyle/>
        <a:p>
          <a:endParaRPr lang="en-US"/>
        </a:p>
      </dgm:t>
    </dgm:pt>
    <dgm:pt modelId="{EB3ADD9F-1495-47DF-A161-A1BFBBD4B1D7}" type="pres">
      <dgm:prSet presAssocID="{BBD6FFE8-5D00-4906-A160-E1B15C744500}" presName="desTx" presStyleLbl="alignAccFollowNode1" presStyleIdx="2" presStyleCnt="4">
        <dgm:presLayoutVars>
          <dgm:bulletEnabled val="1"/>
        </dgm:presLayoutVars>
      </dgm:prSet>
      <dgm:spPr/>
      <dgm:t>
        <a:bodyPr/>
        <a:lstStyle/>
        <a:p>
          <a:endParaRPr lang="en-US"/>
        </a:p>
      </dgm:t>
    </dgm:pt>
    <dgm:pt modelId="{CB252652-2ED5-4E2C-9581-CEC78CC54B07}" type="pres">
      <dgm:prSet presAssocID="{AD69E42B-859A-42D0-8171-427158D9C9F3}" presName="space" presStyleCnt="0"/>
      <dgm:spPr/>
    </dgm:pt>
    <dgm:pt modelId="{E99B00E3-EC90-47E9-89FB-41123ACB2103}" type="pres">
      <dgm:prSet presAssocID="{C25B563D-4960-41D3-88D6-6EA2B2CC8594}" presName="composite" presStyleCnt="0"/>
      <dgm:spPr/>
    </dgm:pt>
    <dgm:pt modelId="{48BEBB12-CEB6-4A00-8A5B-4AB377487147}" type="pres">
      <dgm:prSet presAssocID="{C25B563D-4960-41D3-88D6-6EA2B2CC8594}" presName="parTx" presStyleLbl="alignNode1" presStyleIdx="3" presStyleCnt="4" custLinFactNeighborY="-12583">
        <dgm:presLayoutVars>
          <dgm:chMax val="0"/>
          <dgm:chPref val="0"/>
          <dgm:bulletEnabled val="1"/>
        </dgm:presLayoutVars>
      </dgm:prSet>
      <dgm:spPr/>
      <dgm:t>
        <a:bodyPr/>
        <a:lstStyle/>
        <a:p>
          <a:endParaRPr lang="fi-FI"/>
        </a:p>
      </dgm:t>
    </dgm:pt>
    <dgm:pt modelId="{F08476D9-6606-48A4-B8B9-42845D29CA7C}" type="pres">
      <dgm:prSet presAssocID="{C25B563D-4960-41D3-88D6-6EA2B2CC8594}" presName="desTx" presStyleLbl="alignAccFollowNode1" presStyleIdx="3" presStyleCnt="4">
        <dgm:presLayoutVars>
          <dgm:bulletEnabled val="1"/>
        </dgm:presLayoutVars>
      </dgm:prSet>
      <dgm:spPr/>
      <dgm:t>
        <a:bodyPr/>
        <a:lstStyle/>
        <a:p>
          <a:endParaRPr lang="fi-FI"/>
        </a:p>
      </dgm:t>
    </dgm:pt>
  </dgm:ptLst>
  <dgm:cxnLst>
    <dgm:cxn modelId="{18A38271-36B0-4B97-94D3-86205D42D0B1}" srcId="{3AA77C3F-239C-4093-ABCA-441453690610}" destId="{C11DBCAF-1E0A-4049-A7A8-DDA847ECA959}" srcOrd="1" destOrd="0" parTransId="{51CE97F2-FEEC-4922-A11F-518A62C85323}" sibTransId="{7E459D69-0625-4AB7-A328-F8D5A1543CEB}"/>
    <dgm:cxn modelId="{6AB95031-3CDE-492B-AEAD-07CFD0A69C21}" srcId="{3AA77C3F-239C-4093-ABCA-441453690610}" destId="{A3F4FB1E-77F8-4774-BA25-0785754A841B}" srcOrd="0" destOrd="0" parTransId="{CEC79AE0-75F5-4DD8-8D35-3B378A5E4A71}" sibTransId="{33FE4A13-3E3E-4DD5-87A2-BF2E02ADDDFB}"/>
    <dgm:cxn modelId="{379BA5C7-A1AB-4A96-8BD9-BC21E5AF2093}" type="presOf" srcId="{F322F5AA-CBB8-4DEB-9A77-C3A8C8F907A6}" destId="{F08476D9-6606-48A4-B8B9-42845D29CA7C}" srcOrd="0" destOrd="0" presId="urn:microsoft.com/office/officeart/2005/8/layout/hList1"/>
    <dgm:cxn modelId="{419E726E-E364-42C7-AF38-DE25822E0963}" type="presOf" srcId="{654CEA86-5FF6-4DAB-BF6D-DBD45B26F8B0}" destId="{EB3ADD9F-1495-47DF-A161-A1BFBBD4B1D7}" srcOrd="0" destOrd="0" presId="urn:microsoft.com/office/officeart/2005/8/layout/hList1"/>
    <dgm:cxn modelId="{9AFF8085-4A6A-47CA-9CD5-D1036078521A}" type="presOf" srcId="{C25B563D-4960-41D3-88D6-6EA2B2CC8594}" destId="{48BEBB12-CEB6-4A00-8A5B-4AB377487147}" srcOrd="0" destOrd="0" presId="urn:microsoft.com/office/officeart/2005/8/layout/hList1"/>
    <dgm:cxn modelId="{F24A56EA-AFC3-496D-BFB5-DBF530AB08F5}" type="presOf" srcId="{BBD6FFE8-5D00-4906-A160-E1B15C744500}" destId="{67E4DC2D-907B-4C5F-827E-011BFDB20A9B}" srcOrd="0" destOrd="0" presId="urn:microsoft.com/office/officeart/2005/8/layout/hList1"/>
    <dgm:cxn modelId="{914DFCCB-5458-4742-A84B-2E6D36799AE1}" srcId="{A3F4FB1E-77F8-4774-BA25-0785754A841B}" destId="{43F2B8C3-A9BE-4E54-A919-9F912C50FAB0}" srcOrd="0" destOrd="0" parTransId="{12A07371-5FBB-4454-A18A-6535918CF168}" sibTransId="{3E4E1EB4-3F02-4151-A235-19654AE4C437}"/>
    <dgm:cxn modelId="{A1B60F41-9F30-4374-9199-04F53698D265}" type="presOf" srcId="{43F2B8C3-A9BE-4E54-A919-9F912C50FAB0}" destId="{9D68A251-5212-475D-B3EB-9D9CA5BBF855}" srcOrd="0" destOrd="0" presId="urn:microsoft.com/office/officeart/2005/8/layout/hList1"/>
    <dgm:cxn modelId="{F006241F-BC43-47AF-95AF-344C2BC431D4}" srcId="{C11DBCAF-1E0A-4049-A7A8-DDA847ECA959}" destId="{D065F1A4-E83C-49C1-BDC1-AD6FDA135314}" srcOrd="0" destOrd="0" parTransId="{24EFE5EF-0C7E-4E5D-93C8-61DDBD6801E3}" sibTransId="{80FF04EB-9A79-40F6-8AFE-E425B3ADC22C}"/>
    <dgm:cxn modelId="{C5A781D7-9DF4-4EFD-98E7-04A0796E5DFE}" srcId="{C25B563D-4960-41D3-88D6-6EA2B2CC8594}" destId="{F322F5AA-CBB8-4DEB-9A77-C3A8C8F907A6}" srcOrd="0" destOrd="0" parTransId="{8471EB9C-BAA8-4564-8FD3-DB9279DCD729}" sibTransId="{D1585124-B545-4697-86F4-165C300BD402}"/>
    <dgm:cxn modelId="{8C8D6F5C-FE10-4B24-8F1E-461107BDA403}" srcId="{BBD6FFE8-5D00-4906-A160-E1B15C744500}" destId="{654CEA86-5FF6-4DAB-BF6D-DBD45B26F8B0}" srcOrd="0" destOrd="0" parTransId="{95DA8EE0-23B2-45E7-AEE2-F041847CB634}" sibTransId="{ABF4F7A1-8125-4D9B-8076-E29F6FDEE378}"/>
    <dgm:cxn modelId="{1BE2553C-9BE5-473D-B4A8-3100D668C9C3}" type="presOf" srcId="{A3F4FB1E-77F8-4774-BA25-0785754A841B}" destId="{ADDE5BB2-565C-46B3-B0D2-4BE2668DD9A4}" srcOrd="0" destOrd="0" presId="urn:microsoft.com/office/officeart/2005/8/layout/hList1"/>
    <dgm:cxn modelId="{80A1A229-4202-4409-84D9-2EAA181568F4}" srcId="{3AA77C3F-239C-4093-ABCA-441453690610}" destId="{C25B563D-4960-41D3-88D6-6EA2B2CC8594}" srcOrd="3" destOrd="0" parTransId="{866F34B1-6F3F-4E99-8A9B-2CD753EEE118}" sibTransId="{58D6AC88-5051-4926-A91A-791D985ED8B2}"/>
    <dgm:cxn modelId="{7A38B38A-1482-4E29-A8E3-500E96B6061A}" type="presOf" srcId="{C11DBCAF-1E0A-4049-A7A8-DDA847ECA959}" destId="{BAF10F13-E1F9-46E4-9EAF-10D262566C37}" srcOrd="0" destOrd="0" presId="urn:microsoft.com/office/officeart/2005/8/layout/hList1"/>
    <dgm:cxn modelId="{FF1D9C80-F252-4C8A-8CDB-28093581D24B}" type="presOf" srcId="{3AA77C3F-239C-4093-ABCA-441453690610}" destId="{1BAA9F8D-1F03-4B5B-801E-E1CEBF64E949}" srcOrd="0" destOrd="0" presId="urn:microsoft.com/office/officeart/2005/8/layout/hList1"/>
    <dgm:cxn modelId="{E2C186DC-3EA8-47B8-B0BB-7E721251BD32}" srcId="{3AA77C3F-239C-4093-ABCA-441453690610}" destId="{BBD6FFE8-5D00-4906-A160-E1B15C744500}" srcOrd="2" destOrd="0" parTransId="{75535550-974B-4BC2-8F83-6504F8D36AFF}" sibTransId="{AD69E42B-859A-42D0-8171-427158D9C9F3}"/>
    <dgm:cxn modelId="{B4AD3D58-8315-43F1-94D6-2AA55D8408E4}" type="presOf" srcId="{D065F1A4-E83C-49C1-BDC1-AD6FDA135314}" destId="{2357ADB6-C8FB-47D2-91BC-B8B782F7F01F}" srcOrd="0" destOrd="0" presId="urn:microsoft.com/office/officeart/2005/8/layout/hList1"/>
    <dgm:cxn modelId="{D5DEEBC2-8745-432F-97B8-8F31557CA0CB}" type="presParOf" srcId="{1BAA9F8D-1F03-4B5B-801E-E1CEBF64E949}" destId="{574FC5F7-B427-437C-85E7-752189106B61}" srcOrd="0" destOrd="0" presId="urn:microsoft.com/office/officeart/2005/8/layout/hList1"/>
    <dgm:cxn modelId="{5B3D6738-6EEF-4439-8E56-9DDA983EC3EE}" type="presParOf" srcId="{574FC5F7-B427-437C-85E7-752189106B61}" destId="{ADDE5BB2-565C-46B3-B0D2-4BE2668DD9A4}" srcOrd="0" destOrd="0" presId="urn:microsoft.com/office/officeart/2005/8/layout/hList1"/>
    <dgm:cxn modelId="{80F7FAC1-CDE8-4B1F-AB9E-40C4507913F9}" type="presParOf" srcId="{574FC5F7-B427-437C-85E7-752189106B61}" destId="{9D68A251-5212-475D-B3EB-9D9CA5BBF855}" srcOrd="1" destOrd="0" presId="urn:microsoft.com/office/officeart/2005/8/layout/hList1"/>
    <dgm:cxn modelId="{D6693897-5DE7-4A83-B285-B86CABC03E7C}" type="presParOf" srcId="{1BAA9F8D-1F03-4B5B-801E-E1CEBF64E949}" destId="{6E6EC9DB-9D6A-4847-9885-D954B4FC0280}" srcOrd="1" destOrd="0" presId="urn:microsoft.com/office/officeart/2005/8/layout/hList1"/>
    <dgm:cxn modelId="{E32931B6-76B1-47F3-92B5-89ED2A50084F}" type="presParOf" srcId="{1BAA9F8D-1F03-4B5B-801E-E1CEBF64E949}" destId="{B3CD7D1F-705B-43F3-88B4-D920FD4AF124}" srcOrd="2" destOrd="0" presId="urn:microsoft.com/office/officeart/2005/8/layout/hList1"/>
    <dgm:cxn modelId="{559ADCA8-743A-475D-8477-3BE5645542CB}" type="presParOf" srcId="{B3CD7D1F-705B-43F3-88B4-D920FD4AF124}" destId="{BAF10F13-E1F9-46E4-9EAF-10D262566C37}" srcOrd="0" destOrd="0" presId="urn:microsoft.com/office/officeart/2005/8/layout/hList1"/>
    <dgm:cxn modelId="{E7F3FF32-260E-4A01-8D76-C4EF31B8C1CA}" type="presParOf" srcId="{B3CD7D1F-705B-43F3-88B4-D920FD4AF124}" destId="{2357ADB6-C8FB-47D2-91BC-B8B782F7F01F}" srcOrd="1" destOrd="0" presId="urn:microsoft.com/office/officeart/2005/8/layout/hList1"/>
    <dgm:cxn modelId="{4E95F24F-5D0E-4D20-8E6F-B3AC2BA2B8B2}" type="presParOf" srcId="{1BAA9F8D-1F03-4B5B-801E-E1CEBF64E949}" destId="{9A3B114B-E909-418B-8262-3CC7F6DE0975}" srcOrd="3" destOrd="0" presId="urn:microsoft.com/office/officeart/2005/8/layout/hList1"/>
    <dgm:cxn modelId="{66869221-15A6-4ACF-BF5E-4EE1A81ECECA}" type="presParOf" srcId="{1BAA9F8D-1F03-4B5B-801E-E1CEBF64E949}" destId="{220E099B-DEA5-41CD-9210-25740174A325}" srcOrd="4" destOrd="0" presId="urn:microsoft.com/office/officeart/2005/8/layout/hList1"/>
    <dgm:cxn modelId="{95615ABA-FC3D-4FE8-9EBC-DB9597ADCD3E}" type="presParOf" srcId="{220E099B-DEA5-41CD-9210-25740174A325}" destId="{67E4DC2D-907B-4C5F-827E-011BFDB20A9B}" srcOrd="0" destOrd="0" presId="urn:microsoft.com/office/officeart/2005/8/layout/hList1"/>
    <dgm:cxn modelId="{C68D49D5-EC80-4F27-9185-84E42263B36F}" type="presParOf" srcId="{220E099B-DEA5-41CD-9210-25740174A325}" destId="{EB3ADD9F-1495-47DF-A161-A1BFBBD4B1D7}" srcOrd="1" destOrd="0" presId="urn:microsoft.com/office/officeart/2005/8/layout/hList1"/>
    <dgm:cxn modelId="{F8EA1059-CB34-4A8B-BC8A-D00BD2CAE38E}" type="presParOf" srcId="{1BAA9F8D-1F03-4B5B-801E-E1CEBF64E949}" destId="{CB252652-2ED5-4E2C-9581-CEC78CC54B07}" srcOrd="5" destOrd="0" presId="urn:microsoft.com/office/officeart/2005/8/layout/hList1"/>
    <dgm:cxn modelId="{5F470481-0E9C-4EA5-B856-FFECB364C6FC}" type="presParOf" srcId="{1BAA9F8D-1F03-4B5B-801E-E1CEBF64E949}" destId="{E99B00E3-EC90-47E9-89FB-41123ACB2103}" srcOrd="6" destOrd="0" presId="urn:microsoft.com/office/officeart/2005/8/layout/hList1"/>
    <dgm:cxn modelId="{0DAF90CD-6953-4233-A4CA-A64BF19C2733}" type="presParOf" srcId="{E99B00E3-EC90-47E9-89FB-41123ACB2103}" destId="{48BEBB12-CEB6-4A00-8A5B-4AB377487147}" srcOrd="0" destOrd="0" presId="urn:microsoft.com/office/officeart/2005/8/layout/hList1"/>
    <dgm:cxn modelId="{3C1ADAEB-2F12-43C5-9EC4-3BF6BF1D5501}" type="presParOf" srcId="{E99B00E3-EC90-47E9-89FB-41123ACB2103}" destId="{F08476D9-6606-48A4-B8B9-42845D29CA7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lvl="0" defTabSz="914400" fontAlgn="base">
              <a:spcBef>
                <a:spcPct val="0"/>
              </a:spcBef>
              <a:spcAft>
                <a:spcPct val="0"/>
              </a:spcAft>
              <a:defRPr/>
            </a:pPr>
            <a:r>
              <a:rPr lang="en-US" dirty="0">
                <a:latin typeface="Arial" charset="0"/>
              </a:rPr>
              <a:t>Module: </a:t>
            </a:r>
            <a:r>
              <a:rPr lang="en-US" dirty="0"/>
              <a:t>Exposing Business Intelligence with SharePoint </a:t>
            </a:r>
            <a:r>
              <a:rPr lang="en-US" dirty="0" smtClean="0"/>
              <a:t>2010 </a:t>
            </a:r>
            <a:r>
              <a:rPr lang="en-US" dirty="0" smtClean="0">
                <a:latin typeface="Arial" charset="0"/>
              </a:rPr>
              <a:t>- </a:t>
            </a:r>
            <a:fld id="{073E6628-0705-4E34-90AA-D61A964D0AFD}" type="slidenum">
              <a:rPr lang="en-US">
                <a:latin typeface="Arial" charset="0"/>
              </a:rPr>
              <a:pPr lvl="0" defTabSz="914400" fontAlgn="base">
                <a:spcBef>
                  <a:spcPct val="0"/>
                </a:spcBef>
                <a:spcAft>
                  <a:spcPct val="0"/>
                </a:spcAft>
                <a:defRPr/>
              </a:pPr>
              <a:t>‹#›</a:t>
            </a:fld>
            <a:endParaRPr lang="en-US" dirty="0">
              <a:latin typeface="Arial" charset="0"/>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276173913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txBox="1">
            <a:spLocks/>
          </p:cNvSpPr>
          <p:nvPr/>
        </p:nvSpPr>
        <p:spPr>
          <a:xfrm>
            <a:off x="2348880" y="0"/>
            <a:ext cx="4522690" cy="240030"/>
          </a:xfrm>
          <a:prstGeom prst="rect">
            <a:avLst/>
          </a:prstGeom>
        </p:spPr>
        <p:txBody>
          <a:bodyPr lIns="94851" tIns="47425" rIns="94851" bIns="47425"/>
          <a:lstStyle>
            <a:lvl1pPr algn="r">
              <a:defRPr sz="1000"/>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Module: </a:t>
            </a:r>
            <a:r>
              <a:rPr lang="en-US" sz="1000" dirty="0" smtClean="0"/>
              <a:t>Exposing Business Intelligence with SharePoint 2010 </a:t>
            </a:r>
            <a:r>
              <a:rPr kumimoji="0" lang="en-US" sz="1000" b="0" i="0" u="none" strike="noStrike" kern="1200" cap="none" spc="0" normalizeH="0" baseline="0" noProof="0" dirty="0" smtClean="0">
                <a:ln>
                  <a:noFill/>
                </a:ln>
                <a:solidFill>
                  <a:schemeClr val="tx1"/>
                </a:solidFill>
                <a:effectLst/>
                <a:uLnTx/>
                <a:uFillTx/>
                <a:latin typeface="Arial" charset="0"/>
                <a:ea typeface="+mn-ea"/>
                <a:cs typeface="+mn-cs"/>
              </a:rPr>
              <a:t>- </a:t>
            </a:r>
            <a:fld id="{073E6628-0705-4E34-90AA-D61A964D0AFD}" type="slidenum">
              <a:rPr kumimoji="0" lang="en-US" sz="10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charset="0"/>
              <a:ea typeface="+mn-ea"/>
              <a:cs typeface="+mn-cs"/>
            </a:endParaRPr>
          </a:p>
        </p:txBody>
      </p:sp>
      <p:pic>
        <p:nvPicPr>
          <p:cNvPr id="9" name="Picture 5" descr="C:\Users\vesaj\Pictures\SharePoint logos\ShrPt10_h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240" y="8734096"/>
            <a:ext cx="1498128" cy="30240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5"/>
          <p:cNvSpPr>
            <a:spLocks noGrp="1"/>
          </p:cNvSpPr>
          <p:nvPr/>
        </p:nvSpPr>
        <p:spPr>
          <a:xfrm>
            <a:off x="0" y="8922891"/>
            <a:ext cx="4572000" cy="257621"/>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900" dirty="0" smtClean="0"/>
              <a:t>©2010</a:t>
            </a:r>
            <a:r>
              <a:rPr lang="en-US" sz="900" baseline="0" dirty="0" smtClean="0"/>
              <a:t> </a:t>
            </a:r>
            <a:r>
              <a:rPr lang="en-US" sz="900" dirty="0" smtClean="0"/>
              <a:t>Microsoft </a:t>
            </a:r>
            <a:r>
              <a:rPr lang="en-US" sz="800" dirty="0" smtClean="0"/>
              <a:t>Corporation</a:t>
            </a:r>
            <a:r>
              <a:rPr lang="en-US" sz="900" dirty="0" smtClean="0"/>
              <a:t>. All rights reserved. RTM Content - Published </a:t>
            </a:r>
            <a:r>
              <a:rPr lang="en-US" sz="900" baseline="0" dirty="0" smtClean="0"/>
              <a:t>May </a:t>
            </a:r>
            <a:r>
              <a:rPr lang="en-US" sz="900" dirty="0" smtClean="0"/>
              <a:t>2010</a:t>
            </a:r>
          </a:p>
        </p:txBody>
      </p:sp>
    </p:spTree>
    <p:extLst>
      <p:ext uri="{BB962C8B-B14F-4D97-AF65-F5344CB8AC3E}">
        <p14:creationId xmlns:p14="http://schemas.microsoft.com/office/powerpoint/2010/main" val="4232448101"/>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j-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81682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3017854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04977" lvl="1" indent="0">
              <a:buNone/>
            </a:pPr>
            <a:endParaRPr lang="en-US" dirty="0" smtClean="0">
              <a:gradFill>
                <a:gsLst>
                  <a:gs pos="0">
                    <a:schemeClr val="tx1"/>
                  </a:gs>
                  <a:gs pos="100000">
                    <a:schemeClr val="tx1"/>
                  </a:gs>
                </a:gsLst>
                <a:lin ang="5400000" scaled="0"/>
              </a:gra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31859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0233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021661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41742303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549723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8627846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530854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1042572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5801">
              <a:spcAft>
                <a:spcPts val="326"/>
              </a:spcAft>
              <a:defRPr/>
            </a:pPr>
            <a:endParaRPr lang="fi-FI"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203401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lIns="89719" tIns="44859" rIns="89719" bIns="44859">
            <a:normAutofit fontScale="92500" lnSpcReduction="20000"/>
          </a:bodyPr>
          <a:lstStyle/>
          <a:p>
            <a:pPr>
              <a:spcBef>
                <a:spcPct val="0"/>
              </a:spcBef>
            </a:pPr>
            <a:endParaRPr lang="en-US" sz="1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47800"/>
            <a:ext cx="7681913" cy="1523495"/>
          </a:xfrm>
        </p:spPr>
        <p:txBody>
          <a:bodyPr anchor="b"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5638800"/>
            <a:ext cx="7681914"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 IT Pro">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124200" y="3401604"/>
            <a:ext cx="4959178"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IT Pro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Dev">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2843808" y="3401604"/>
            <a:ext cx="5744201" cy="470898"/>
          </a:xfrm>
          <a:prstGeom prst="rect">
            <a:avLst/>
          </a:prstGeom>
          <a:noFill/>
        </p:spPr>
        <p:txBody>
          <a:bodyPr wrap="none" lIns="0" tIns="0" rIns="0" bIns="0" rtlCol="0">
            <a:spAutoFit/>
          </a:bodyPr>
          <a:lstStyle/>
          <a:p>
            <a:pPr>
              <a:lnSpc>
                <a:spcPct val="90000"/>
              </a:lnSpc>
            </a:pPr>
            <a:r>
              <a:rPr lang="en-US" sz="3400" i="1" dirty="0" smtClean="0">
                <a:gradFill>
                  <a:gsLst>
                    <a:gs pos="0">
                      <a:schemeClr val="tx1"/>
                    </a:gs>
                    <a:gs pos="86000">
                      <a:schemeClr val="tx1"/>
                    </a:gs>
                  </a:gsLst>
                  <a:lin ang="5400000" scaled="0"/>
                </a:gradFill>
              </a:rPr>
              <a:t>Advanced Developer </a:t>
            </a:r>
            <a:r>
              <a:rPr lang="en-US" sz="3400" i="1" baseline="0" dirty="0" smtClean="0">
                <a:gradFill>
                  <a:gsLst>
                    <a:gs pos="0">
                      <a:schemeClr val="tx1"/>
                    </a:gs>
                    <a:gs pos="86000">
                      <a:schemeClr val="tx1"/>
                    </a:gs>
                  </a:gsLst>
                  <a:lin ang="5400000" scaled="0"/>
                </a:gradFill>
              </a:rPr>
              <a:t>Training </a:t>
            </a:r>
            <a:r>
              <a:rPr lang="en-US" sz="3400" i="1" dirty="0" smtClean="0">
                <a:gradFill>
                  <a:gsLst>
                    <a:gs pos="0">
                      <a:schemeClr val="tx1"/>
                    </a:gs>
                    <a:gs pos="86000">
                      <a:schemeClr val="tx1"/>
                    </a:gs>
                  </a:gsLst>
                  <a:lin ang="5400000" scaled="0"/>
                </a:gradFill>
              </a:rPr>
              <a:t> </a:t>
            </a:r>
          </a:p>
        </p:txBody>
      </p:sp>
    </p:spTree>
    <p:extLst>
      <p:ext uri="{BB962C8B-B14F-4D97-AF65-F5344CB8AC3E}">
        <p14:creationId xmlns:p14="http://schemas.microsoft.com/office/powerpoint/2010/main" val="240831329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47800"/>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409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638800"/>
            <a:ext cx="7043208" cy="443198"/>
          </a:xfrm>
        </p:spPr>
        <p:txBody>
          <a:bodyPr anchor="b" anchorCtr="0">
            <a:sp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3187006"/>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tx1"/>
                    </a:gs>
                    <a:gs pos="100000">
                      <a:schemeClr val="tx1"/>
                    </a:gs>
                  </a:gsLst>
                  <a:lin ang="5400000" scaled="0"/>
                </a:gradFill>
                <a:effectLst/>
                <a:uLnTx/>
                <a:uFillTx/>
                <a:latin typeface="+mj-lt"/>
                <a:ea typeface="+mn-ea"/>
                <a:cs typeface="+mn-cs"/>
              </a:defRPr>
            </a:lvl1pPr>
          </a:lstStyle>
          <a:p>
            <a:pPr lvl="0"/>
            <a:r>
              <a:rPr lang="en-US" dirty="0" smtClean="0"/>
              <a:t>click to…</a:t>
            </a:r>
          </a:p>
        </p:txBody>
      </p:sp>
      <p:pic>
        <p:nvPicPr>
          <p:cNvPr id="5" name="Picture 2" descr="C:\Users\vesaj\Pictures\SharePoint logos\ShrPt10_h_rgb_r.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Users\vesaj\Pictures\SharePoint logos\ShrPt10_h_rgb_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52320" y="6381328"/>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Ignit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userDrawn="1"/>
        </p:nvSpPr>
        <p:spPr>
          <a:xfrm>
            <a:off x="0" y="6604477"/>
            <a:ext cx="9144000" cy="253524"/>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gradFill>
                  <a:gsLst>
                    <a:gs pos="0">
                      <a:srgbClr val="FFFFFF"/>
                    </a:gs>
                    <a:gs pos="100000">
                      <a:srgbClr val="FFFFFF"/>
                    </a:gs>
                  </a:gsLst>
                  <a:lin ang="5400000" scaled="0"/>
                </a:gradFill>
              </a:rPr>
              <a:t>©2010</a:t>
            </a:r>
            <a:r>
              <a:rPr lang="en-US" sz="1000" baseline="0" dirty="0" smtClean="0">
                <a:gradFill>
                  <a:gsLst>
                    <a:gs pos="0">
                      <a:srgbClr val="FFFFFF"/>
                    </a:gs>
                    <a:gs pos="100000">
                      <a:srgbClr val="FFFFFF"/>
                    </a:gs>
                  </a:gsLst>
                  <a:lin ang="5400000" scaled="0"/>
                </a:gradFill>
              </a:rPr>
              <a:t> </a:t>
            </a:r>
            <a:r>
              <a:rPr lang="en-US" sz="1000" dirty="0" smtClean="0">
                <a:gradFill>
                  <a:gsLst>
                    <a:gs pos="0">
                      <a:srgbClr val="FFFFFF"/>
                    </a:gs>
                    <a:gs pos="100000">
                      <a:srgbClr val="FFFFFF"/>
                    </a:gs>
                  </a:gsLst>
                  <a:lin ang="5400000" scaled="0"/>
                </a:gradFill>
              </a:rPr>
              <a:t>Microsoft </a:t>
            </a:r>
            <a:r>
              <a:rPr lang="en-US" sz="900" dirty="0" smtClean="0">
                <a:gradFill>
                  <a:gsLst>
                    <a:gs pos="0">
                      <a:srgbClr val="FFFFFF"/>
                    </a:gs>
                    <a:gs pos="100000">
                      <a:srgbClr val="FFFFFF"/>
                    </a:gs>
                  </a:gsLst>
                  <a:lin ang="5400000" scaled="0"/>
                </a:gradFill>
              </a:rPr>
              <a:t>Corporation</a:t>
            </a:r>
            <a:r>
              <a:rPr lang="en-US" sz="1000" dirty="0" smtClean="0">
                <a:gradFill>
                  <a:gsLst>
                    <a:gs pos="0">
                      <a:srgbClr val="FFFFFF"/>
                    </a:gs>
                    <a:gs pos="100000">
                      <a:srgbClr val="FFFFFF"/>
                    </a:gs>
                  </a:gsLst>
                  <a:lin ang="5400000" scaled="0"/>
                </a:gradFill>
              </a:rPr>
              <a:t>. All rights reserved. RTM Content - Published </a:t>
            </a:r>
            <a:r>
              <a:rPr lang="en-US" sz="1000" baseline="0" dirty="0" smtClean="0">
                <a:gradFill>
                  <a:gsLst>
                    <a:gs pos="0">
                      <a:srgbClr val="FFFFFF"/>
                    </a:gs>
                    <a:gs pos="100000">
                      <a:srgbClr val="FFFFFF"/>
                    </a:gs>
                  </a:gsLst>
                  <a:lin ang="5400000" scaled="0"/>
                </a:gradFill>
              </a:rPr>
              <a:t>May </a:t>
            </a:r>
            <a:r>
              <a:rPr lang="en-US" sz="1000" dirty="0" smtClean="0">
                <a:gradFill>
                  <a:gsLst>
                    <a:gs pos="0">
                      <a:srgbClr val="FFFFFF"/>
                    </a:gs>
                    <a:gs pos="100000">
                      <a:srgbClr val="FFFFFF"/>
                    </a:gs>
                  </a:gsLst>
                  <a:lin ang="5400000" scaled="0"/>
                </a:gradFill>
              </a:rPr>
              <a:t>2010</a:t>
            </a:r>
          </a:p>
          <a:p>
            <a:pPr algn="l"/>
            <a:endParaRPr lang="en-US" sz="1000" dirty="0">
              <a:gradFill>
                <a:gsLst>
                  <a:gs pos="0">
                    <a:srgbClr val="FFFFFF"/>
                  </a:gs>
                  <a:gs pos="100000">
                    <a:srgbClr val="FFFFFF"/>
                  </a:gs>
                </a:gsLst>
                <a:lin ang="5400000" scaled="0"/>
              </a:gradFill>
            </a:endParaRP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22" r:id="rId10"/>
    <p:sldLayoutId id="2147483723" r:id="rId11"/>
    <p:sldLayoutId id="2147483703" r:id="rId12"/>
    <p:sldLayoutId id="2147483704" r:id="rId13"/>
    <p:sldLayoutId id="2147483724" r:id="rId14"/>
  </p:sldLayoutIdLst>
  <p:transition>
    <p:fade/>
  </p:transition>
  <p:hf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5000"/>
        <a:buFontTx/>
        <a:buBlip>
          <a:blip r:embed="rId17"/>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18"/>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18"/>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18"/>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5"/>
          <p:cNvSpPr>
            <a:spLocks noGrp="1"/>
          </p:cNvSpPr>
          <p:nvPr userDrawn="1"/>
        </p:nvSpPr>
        <p:spPr>
          <a:xfrm>
            <a:off x="0" y="6604476"/>
            <a:ext cx="9144000"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marL="0" marR="0" indent="0" algn="l" defTabSz="914363" rtl="0" eaLnBrk="1" fontAlgn="auto" latinLnBrk="0" hangingPunct="1">
              <a:lnSpc>
                <a:spcPct val="100000"/>
              </a:lnSpc>
              <a:spcBef>
                <a:spcPts val="0"/>
              </a:spcBef>
              <a:spcAft>
                <a:spcPts val="0"/>
              </a:spcAft>
              <a:buClrTx/>
              <a:buSzTx/>
              <a:buFontTx/>
              <a:buNone/>
              <a:tabLst/>
              <a:defRPr/>
            </a:pPr>
            <a:r>
              <a:rPr lang="en-US" sz="1000" dirty="0" smtClean="0">
                <a:solidFill>
                  <a:schemeClr val="bg1"/>
                </a:solidFill>
              </a:rPr>
              <a:t>©2010</a:t>
            </a:r>
            <a:r>
              <a:rPr lang="en-US" sz="1000" baseline="0" dirty="0" smtClean="0">
                <a:solidFill>
                  <a:schemeClr val="bg1"/>
                </a:solidFill>
              </a:rPr>
              <a:t> </a:t>
            </a:r>
            <a:r>
              <a:rPr lang="en-US" sz="1000" dirty="0" smtClean="0">
                <a:solidFill>
                  <a:schemeClr val="bg1"/>
                </a:solidFill>
              </a:rPr>
              <a:t>Microsoft </a:t>
            </a:r>
            <a:r>
              <a:rPr lang="en-US" sz="900" dirty="0" smtClean="0">
                <a:solidFill>
                  <a:schemeClr val="bg1"/>
                </a:solidFill>
              </a:rPr>
              <a:t>Corporation</a:t>
            </a:r>
            <a:r>
              <a:rPr lang="en-US" sz="1000" dirty="0" smtClean="0">
                <a:solidFill>
                  <a:schemeClr val="bg1"/>
                </a:solidFill>
              </a:rPr>
              <a:t>. All rights reserved. RTM Content - Published </a:t>
            </a:r>
            <a:r>
              <a:rPr lang="en-US" sz="1000" baseline="0" dirty="0" smtClean="0">
                <a:solidFill>
                  <a:schemeClr val="bg1"/>
                </a:solidFill>
              </a:rPr>
              <a:t>April </a:t>
            </a:r>
            <a:r>
              <a:rPr lang="en-US" sz="1000" dirty="0" smtClean="0">
                <a:solidFill>
                  <a:schemeClr val="bg1"/>
                </a:solidFill>
              </a:rPr>
              <a:t>2010</a:t>
            </a:r>
          </a:p>
        </p:txBody>
      </p:sp>
      <p:pic>
        <p:nvPicPr>
          <p:cNvPr id="1029" name="Picture 5" descr="C:\Users\vesaj\Pictures\SharePoint logos\ShrPt10_h_rg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52000" y="6382800"/>
            <a:ext cx="1498128" cy="30240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721" r:id="rId1"/>
  </p:sldLayoutIdLst>
  <p:transition>
    <p:fade/>
  </p:transition>
  <p:hf hdr="0" dt="0"/>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 Center Site Template</a:t>
            </a:r>
            <a:endParaRPr lang="en-US" dirty="0"/>
          </a:p>
        </p:txBody>
      </p:sp>
      <p:sp>
        <p:nvSpPr>
          <p:cNvPr id="3" name="Content Placeholder 2"/>
          <p:cNvSpPr>
            <a:spLocks noGrp="1"/>
          </p:cNvSpPr>
          <p:nvPr>
            <p:ph idx="1"/>
          </p:nvPr>
        </p:nvSpPr>
        <p:spPr>
          <a:xfrm>
            <a:off x="381000" y="1412875"/>
            <a:ext cx="8382000" cy="2376035"/>
          </a:xfrm>
        </p:spPr>
        <p:txBody>
          <a:bodyPr/>
          <a:lstStyle/>
          <a:p>
            <a:r>
              <a:rPr lang="en-US" dirty="0" smtClean="0"/>
              <a:t>Evolution of the Reporting Center template</a:t>
            </a:r>
          </a:p>
          <a:p>
            <a:pPr lvl="1"/>
            <a:r>
              <a:rPr lang="en-US" dirty="0" smtClean="0"/>
              <a:t>Predefined lists for PPS, Excel Services</a:t>
            </a:r>
          </a:p>
          <a:p>
            <a:pPr lvl="1"/>
            <a:r>
              <a:rPr lang="en-US" dirty="0" smtClean="0"/>
              <a:t>Starting point for BI</a:t>
            </a:r>
          </a:p>
          <a:p>
            <a:r>
              <a:rPr lang="en-US" dirty="0" smtClean="0"/>
              <a:t>BI functionalities can be also used in other sites as well</a:t>
            </a:r>
            <a:endParaRPr lang="en-US" dirty="0"/>
          </a:p>
        </p:txBody>
      </p:sp>
      <p:pic>
        <p:nvPicPr>
          <p:cNvPr id="2050"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10936" y="3862316"/>
            <a:ext cx="5008729" cy="252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58512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 Indexing Connector</a:t>
            </a:r>
            <a:endParaRPr lang="en-US" dirty="0"/>
          </a:p>
        </p:txBody>
      </p:sp>
      <p:sp>
        <p:nvSpPr>
          <p:cNvPr id="3" name="Content Placeholder 2"/>
          <p:cNvSpPr>
            <a:spLocks noGrp="1"/>
          </p:cNvSpPr>
          <p:nvPr>
            <p:ph idx="1"/>
          </p:nvPr>
        </p:nvSpPr>
        <p:spPr>
          <a:xfrm>
            <a:off x="381000" y="1447799"/>
            <a:ext cx="8382000" cy="1883593"/>
          </a:xfrm>
        </p:spPr>
        <p:txBody>
          <a:bodyPr/>
          <a:lstStyle/>
          <a:p>
            <a:r>
              <a:rPr lang="en-US" sz="2400" dirty="0" smtClean="0"/>
              <a:t>Add-in to FAST Search Server for SharePoint</a:t>
            </a:r>
          </a:p>
          <a:p>
            <a:r>
              <a:rPr lang="en-US" sz="2400" dirty="0" smtClean="0"/>
              <a:t>Query and Crawl XLSX/XSLM and RDL reports (2005 and higher)</a:t>
            </a:r>
          </a:p>
          <a:p>
            <a:r>
              <a:rPr lang="en-US" sz="2400" dirty="0" smtClean="0"/>
              <a:t>Improve relevance and search across all documents</a:t>
            </a:r>
          </a:p>
          <a:p>
            <a:r>
              <a:rPr lang="en-US" sz="2400" dirty="0" smtClean="0"/>
              <a:t>Dedicated Reports tab</a:t>
            </a:r>
            <a:endParaRPr lang="en-US" sz="2400" dirty="0"/>
          </a:p>
        </p:txBody>
      </p:sp>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76894" y="3466107"/>
            <a:ext cx="4351501" cy="297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69753" y="4400797"/>
            <a:ext cx="5161578" cy="14181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782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2010 BI Web Parts</a:t>
            </a:r>
            <a:endParaRPr lang="en-US" dirty="0"/>
          </a:p>
        </p:txBody>
      </p:sp>
      <p:sp>
        <p:nvSpPr>
          <p:cNvPr id="3" name="Content Placeholder 2"/>
          <p:cNvSpPr>
            <a:spLocks noGrp="1"/>
          </p:cNvSpPr>
          <p:nvPr>
            <p:ph idx="1"/>
          </p:nvPr>
        </p:nvSpPr>
        <p:spPr/>
        <p:txBody>
          <a:bodyPr/>
          <a:lstStyle/>
          <a:p>
            <a:pPr lvl="0"/>
            <a:r>
              <a:rPr lang="en-US" dirty="0" smtClean="0"/>
              <a:t>Simple web parts that provide visualization</a:t>
            </a:r>
          </a:p>
          <a:p>
            <a:pPr lvl="1"/>
            <a:r>
              <a:rPr lang="en-US" dirty="0" smtClean="0"/>
              <a:t>Quick summary of data</a:t>
            </a:r>
          </a:p>
          <a:p>
            <a:pPr lvl="1"/>
            <a:r>
              <a:rPr lang="en-US" dirty="0" smtClean="0"/>
              <a:t>Can access multiple data sources</a:t>
            </a:r>
          </a:p>
        </p:txBody>
      </p:sp>
      <p:pic>
        <p:nvPicPr>
          <p:cNvPr id="9" name="Picture 2"/>
          <p:cNvPicPr>
            <a:picLocks noChangeAspect="1" noChangeArrowheads="1"/>
          </p:cNvPicPr>
          <p:nvPr/>
        </p:nvPicPr>
        <p:blipFill>
          <a:blip r:embed="rId3" cstate="print"/>
          <a:srcRect/>
          <a:stretch>
            <a:fillRect/>
          </a:stretch>
        </p:blipFill>
        <p:spPr bwMode="auto">
          <a:xfrm>
            <a:off x="5486400" y="2810470"/>
            <a:ext cx="2924175" cy="2085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5638800" y="5477470"/>
            <a:ext cx="2819400" cy="923330"/>
          </a:xfrm>
          <a:prstGeom prst="rect">
            <a:avLst/>
          </a:prstGeom>
          <a:noFill/>
        </p:spPr>
        <p:txBody>
          <a:bodyPr wrap="square" rtlCol="0">
            <a:spAutoFit/>
          </a:bodyPr>
          <a:lstStyle/>
          <a:p>
            <a:r>
              <a:rPr lang="en-US" b="1" dirty="0" smtClean="0"/>
              <a:t>Other Web Parts</a:t>
            </a:r>
          </a:p>
          <a:p>
            <a:r>
              <a:rPr lang="en-US" b="1" dirty="0" smtClean="0"/>
              <a:t>Lists and External Lists </a:t>
            </a:r>
          </a:p>
          <a:p>
            <a:r>
              <a:rPr lang="en-US" b="1" dirty="0" smtClean="0"/>
              <a:t>Excel Services</a:t>
            </a:r>
            <a:endParaRPr lang="en-US" b="1" dirty="0"/>
          </a:p>
        </p:txBody>
      </p:sp>
      <p:sp>
        <p:nvSpPr>
          <p:cNvPr id="11" name="Down Arrow 10"/>
          <p:cNvSpPr/>
          <p:nvPr/>
        </p:nvSpPr>
        <p:spPr bwMode="auto">
          <a:xfrm flipV="1">
            <a:off x="6629400" y="4944070"/>
            <a:ext cx="609600" cy="5334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1219200" y="4895671"/>
            <a:ext cx="2819400" cy="1200329"/>
          </a:xfrm>
          <a:prstGeom prst="rect">
            <a:avLst/>
          </a:prstGeom>
          <a:noFill/>
        </p:spPr>
        <p:txBody>
          <a:bodyPr wrap="square" rtlCol="0">
            <a:spAutoFit/>
          </a:bodyPr>
          <a:lstStyle/>
          <a:p>
            <a:r>
              <a:rPr lang="en-US" b="1" dirty="0" smtClean="0"/>
              <a:t>Fixed Values</a:t>
            </a:r>
          </a:p>
          <a:p>
            <a:r>
              <a:rPr lang="en-US" b="1" dirty="0" smtClean="0"/>
              <a:t>Lists and External Lists</a:t>
            </a:r>
          </a:p>
          <a:p>
            <a:r>
              <a:rPr lang="en-US" b="1" dirty="0" smtClean="0"/>
              <a:t>Excel Services</a:t>
            </a:r>
          </a:p>
          <a:p>
            <a:r>
              <a:rPr lang="en-US" b="1" dirty="0" smtClean="0"/>
              <a:t>SQL Analysis Services</a:t>
            </a:r>
          </a:p>
        </p:txBody>
      </p:sp>
      <p:sp>
        <p:nvSpPr>
          <p:cNvPr id="13" name="Down Arrow 12"/>
          <p:cNvSpPr/>
          <p:nvPr/>
        </p:nvSpPr>
        <p:spPr bwMode="auto">
          <a:xfrm flipV="1">
            <a:off x="2362200" y="4419600"/>
            <a:ext cx="609600" cy="5334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051" name="Picture 3"/>
          <p:cNvPicPr>
            <a:picLocks noChangeAspect="1" noChangeArrowheads="1"/>
          </p:cNvPicPr>
          <p:nvPr/>
        </p:nvPicPr>
        <p:blipFill>
          <a:blip r:embed="rId4" cstate="print"/>
          <a:srcRect/>
          <a:stretch>
            <a:fillRect/>
          </a:stretch>
        </p:blipFill>
        <p:spPr bwMode="auto">
          <a:xfrm>
            <a:off x="914400" y="3276600"/>
            <a:ext cx="3552825" cy="1104900"/>
          </a:xfrm>
          <a:prstGeom prst="rect">
            <a:avLst/>
          </a:prstGeom>
          <a:noFill/>
          <a:ln w="9525">
            <a:noFill/>
            <a:miter lim="800000"/>
            <a:headEnd/>
            <a:tailEnd/>
          </a:ln>
        </p:spPr>
      </p:pic>
    </p:spTree>
    <p:extLst>
      <p:ext uri="{BB962C8B-B14F-4D97-AF65-F5344CB8AC3E}">
        <p14:creationId xmlns:p14="http://schemas.microsoft.com/office/powerpoint/2010/main" val="135735129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Chart Web Part &amp;</a:t>
            </a:r>
            <a:br>
              <a:rPr lang="en-US" dirty="0" smtClean="0"/>
            </a:br>
            <a:r>
              <a:rPr lang="en-US" dirty="0" smtClean="0"/>
              <a:t>Status Indicators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7413284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553998"/>
          </a:xfrm>
        </p:spPr>
        <p:txBody>
          <a:bodyPr/>
          <a:lstStyle/>
          <a:p>
            <a:r>
              <a:rPr lang="fi-FI" dirty="0" smtClean="0"/>
              <a:t>Visio services</a:t>
            </a:r>
            <a:endParaRPr lang="fi-FI" dirty="0"/>
          </a:p>
        </p:txBody>
      </p:sp>
      <p:sp>
        <p:nvSpPr>
          <p:cNvPr id="6" name="Text Placeholder 5"/>
          <p:cNvSpPr>
            <a:spLocks noGrp="1"/>
          </p:cNvSpPr>
          <p:nvPr>
            <p:ph type="body" idx="1"/>
          </p:nvPr>
        </p:nvSpPr>
        <p:spPr/>
        <p:txBody>
          <a:bodyPr/>
          <a:lstStyle/>
          <a:p>
            <a:endParaRPr lang="fi-FI" dirty="0"/>
          </a:p>
        </p:txBody>
      </p:sp>
    </p:spTree>
    <p:extLst>
      <p:ext uri="{BB962C8B-B14F-4D97-AF65-F5344CB8AC3E}">
        <p14:creationId xmlns:p14="http://schemas.microsoft.com/office/powerpoint/2010/main" val="264907186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Visio Services Key Features</a:t>
            </a:r>
            <a:endParaRPr lang="en-US" sz="3600" dirty="0">
              <a:gradFill>
                <a:gsLst>
                  <a:gs pos="50000">
                    <a:schemeClr val="accent2"/>
                  </a:gs>
                  <a:gs pos="100000">
                    <a:schemeClr val="accent2"/>
                  </a:gs>
                </a:gsLst>
                <a:lin ang="5400000" scaled="0"/>
              </a:gradFill>
            </a:endParaRPr>
          </a:p>
        </p:txBody>
      </p:sp>
      <p:graphicFrame>
        <p:nvGraphicFramePr>
          <p:cNvPr id="4" name="Diagram 3"/>
          <p:cNvGraphicFramePr/>
          <p:nvPr>
            <p:extLst>
              <p:ext uri="{D42A27DB-BD31-4B8C-83A1-F6EECF244321}">
                <p14:modId xmlns:p14="http://schemas.microsoft.com/office/powerpoint/2010/main" val="739531278"/>
              </p:ext>
            </p:extLst>
          </p:nvPr>
        </p:nvGraphicFramePr>
        <p:xfrm>
          <a:off x="381000" y="1195137"/>
          <a:ext cx="8305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7847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9634" y="1400745"/>
            <a:ext cx="7867650"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228600"/>
            <a:ext cx="8382000" cy="997196"/>
          </a:xfrm>
        </p:spPr>
        <p:txBody>
          <a:bodyPr/>
          <a:lstStyle/>
          <a:p>
            <a:r>
              <a:rPr lang="en-US" sz="4400" dirty="0"/>
              <a:t>Visio Services, At a </a:t>
            </a:r>
            <a:r>
              <a:rPr lang="en-US" sz="4400" dirty="0" smtClean="0"/>
              <a:t>Glance</a:t>
            </a:r>
            <a:br>
              <a:rPr lang="en-US" sz="4400" dirty="0" smtClean="0"/>
            </a:br>
            <a:r>
              <a:rPr lang="en-US" sz="2800" dirty="0" smtClean="0"/>
              <a:t>“Data-Driven </a:t>
            </a:r>
            <a:r>
              <a:rPr lang="en-US" sz="2800" dirty="0"/>
              <a:t>Diagrams in SharePoint”</a:t>
            </a:r>
          </a:p>
        </p:txBody>
      </p:sp>
      <p:sp>
        <p:nvSpPr>
          <p:cNvPr id="4" name="LeftBrace"/>
          <p:cNvSpPr/>
          <p:nvPr/>
        </p:nvSpPr>
        <p:spPr bwMode="auto">
          <a:xfrm>
            <a:off x="234207" y="5376518"/>
            <a:ext cx="1210854" cy="1158769"/>
          </a:xfrm>
          <a:prstGeom prst="flowChartMagneticDisk">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gradFill>
                  <a:gsLst>
                    <a:gs pos="0">
                      <a:srgbClr val="FFFFFF"/>
                    </a:gs>
                    <a:gs pos="100000">
                      <a:srgbClr val="FFFFFF"/>
                    </a:gs>
                  </a:gsLst>
                  <a:lin ang="5400000" scaled="0"/>
                </a:gradFill>
              </a:rPr>
              <a:t>Data Source</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89513" y="2060177"/>
            <a:ext cx="5610225"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849495" y="2060177"/>
            <a:ext cx="5619750"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45200" y="2034163"/>
            <a:ext cx="1808591" cy="369332"/>
          </a:xfrm>
          <a:prstGeom prst="rect">
            <a:avLst/>
          </a:prstGeom>
          <a:noFill/>
        </p:spPr>
        <p:txBody>
          <a:bodyPr wrap="square" lIns="0" tIns="0" rIns="0" bIns="0" rtlCol="0">
            <a:spAutoFit/>
          </a:bodyPr>
          <a:lstStyle/>
          <a:p>
            <a:r>
              <a:rPr lang="en-US" sz="2400" dirty="0" smtClean="0">
                <a:solidFill>
                  <a:srgbClr val="00B050"/>
                </a:solidFill>
                <a:latin typeface="Calibri" pitchFamily="34" charset="0"/>
              </a:rPr>
              <a:t>1 hour later…</a:t>
            </a:r>
          </a:p>
        </p:txBody>
      </p:sp>
      <p:sp>
        <p:nvSpPr>
          <p:cNvPr id="15" name="TextBox 37"/>
          <p:cNvSpPr txBox="1"/>
          <p:nvPr/>
        </p:nvSpPr>
        <p:spPr>
          <a:xfrm>
            <a:off x="5691117" y="2034163"/>
            <a:ext cx="2909444" cy="2154436"/>
          </a:xfrm>
          <a:prstGeom prst="rect">
            <a:avLst/>
          </a:prstGeom>
          <a:noFill/>
        </p:spPr>
        <p:txBody>
          <a:bodyPr wrap="square" lIns="0" tIns="0" rIns="0" bIns="0" rtlCol="0">
            <a:spAutoFit/>
          </a:bodyPr>
          <a:lstStyle/>
          <a:p>
            <a:r>
              <a:rPr lang="en-US" sz="1400" b="1" u="sng" dirty="0" smtClean="0">
                <a:solidFill>
                  <a:schemeClr val="bg1"/>
                </a:solidFill>
              </a:rPr>
              <a:t>Top Features:</a:t>
            </a:r>
          </a:p>
          <a:p>
            <a:pPr marL="171450" indent="-171450">
              <a:buFont typeface="Wingdings" pitchFamily="2" charset="2"/>
              <a:buChar char="ü"/>
            </a:pPr>
            <a:r>
              <a:rPr lang="en-US" sz="1400" b="1" dirty="0" smtClean="0">
                <a:solidFill>
                  <a:schemeClr val="bg1"/>
                </a:solidFill>
              </a:rPr>
              <a:t>Diagrams all live in SharePoint </a:t>
            </a:r>
          </a:p>
          <a:p>
            <a:pPr marL="171450" indent="-171450">
              <a:buFont typeface="Wingdings" pitchFamily="2" charset="2"/>
              <a:buChar char="ü"/>
            </a:pPr>
            <a:r>
              <a:rPr lang="en-US" sz="1400" b="1" dirty="0" smtClean="0">
                <a:solidFill>
                  <a:schemeClr val="bg1"/>
                </a:solidFill>
              </a:rPr>
              <a:t>Diagrams viewable in the browser</a:t>
            </a:r>
          </a:p>
          <a:p>
            <a:pPr marL="171450" indent="-171450">
              <a:buFont typeface="Wingdings" pitchFamily="2" charset="2"/>
              <a:buChar char="ü"/>
            </a:pPr>
            <a:r>
              <a:rPr lang="en-US" sz="1400" b="1" dirty="0" smtClean="0">
                <a:solidFill>
                  <a:schemeClr val="bg1"/>
                </a:solidFill>
              </a:rPr>
              <a:t>Diagrams created once only</a:t>
            </a:r>
          </a:p>
          <a:p>
            <a:pPr marL="171450" indent="-171450">
              <a:buFont typeface="Wingdings" pitchFamily="2" charset="2"/>
              <a:buChar char="ü"/>
            </a:pPr>
            <a:r>
              <a:rPr lang="en-US" sz="1400" b="1" dirty="0" smtClean="0">
                <a:solidFill>
                  <a:schemeClr val="bg1"/>
                </a:solidFill>
              </a:rPr>
              <a:t>Diagrams containing data graphics are refreshable</a:t>
            </a:r>
          </a:p>
          <a:p>
            <a:pPr marL="171450" indent="-171450">
              <a:buFont typeface="Wingdings" pitchFamily="2" charset="2"/>
              <a:buChar char="ü"/>
            </a:pPr>
            <a:r>
              <a:rPr lang="en-US" sz="1400" b="1" dirty="0" smtClean="0">
                <a:solidFill>
                  <a:schemeClr val="bg1"/>
                </a:solidFill>
              </a:rPr>
              <a:t>Diagrams give data context and improve insights into the state of a system</a:t>
            </a:r>
          </a:p>
        </p:txBody>
      </p:sp>
    </p:spTree>
    <p:extLst>
      <p:ext uri="{BB962C8B-B14F-4D97-AF65-F5344CB8AC3E}">
        <p14:creationId xmlns:p14="http://schemas.microsoft.com/office/powerpoint/2010/main" val="5254583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Visio Services features</a:t>
            </a:r>
            <a:endParaRPr lang="fi-FI" dirty="0"/>
          </a:p>
        </p:txBody>
      </p:sp>
      <p:sp>
        <p:nvSpPr>
          <p:cNvPr id="3" name="Text Placeholder 2"/>
          <p:cNvSpPr>
            <a:spLocks noGrp="1"/>
          </p:cNvSpPr>
          <p:nvPr>
            <p:ph idx="1"/>
          </p:nvPr>
        </p:nvSpPr>
        <p:spPr>
          <a:xfrm>
            <a:off x="381000" y="1447799"/>
            <a:ext cx="8382000" cy="4653582"/>
          </a:xfrm>
        </p:spPr>
        <p:txBody>
          <a:bodyPr/>
          <a:lstStyle/>
          <a:p>
            <a:r>
              <a:rPr lang="en-US" sz="2800" dirty="0" smtClean="0"/>
              <a:t>Rendering</a:t>
            </a:r>
          </a:p>
          <a:p>
            <a:pPr lvl="1"/>
            <a:r>
              <a:rPr lang="en-US" sz="2400" dirty="0" smtClean="0"/>
              <a:t>Browser-agnostic</a:t>
            </a:r>
          </a:p>
          <a:p>
            <a:pPr lvl="1"/>
            <a:r>
              <a:rPr lang="en-US" sz="2400" dirty="0" smtClean="0"/>
              <a:t>Full Fidelity rendering using </a:t>
            </a:r>
          </a:p>
          <a:p>
            <a:pPr lvl="1"/>
            <a:r>
              <a:rPr lang="en-US" sz="2400" dirty="0" smtClean="0"/>
              <a:t>Down-level experience in PNG</a:t>
            </a:r>
          </a:p>
          <a:p>
            <a:endParaRPr lang="en-US" sz="2800" dirty="0" smtClean="0"/>
          </a:p>
          <a:p>
            <a:r>
              <a:rPr lang="en-US" sz="2800" dirty="0" smtClean="0"/>
              <a:t>Visual Refresh of Data Diagrams</a:t>
            </a:r>
          </a:p>
          <a:p>
            <a:pPr lvl="1"/>
            <a:r>
              <a:rPr lang="en-US" sz="2400" dirty="0" smtClean="0"/>
              <a:t>Refresh data connected diagrams to:</a:t>
            </a:r>
          </a:p>
          <a:p>
            <a:pPr lvl="1"/>
            <a:endParaRPr lang="en-US" sz="2400" dirty="0" smtClean="0"/>
          </a:p>
          <a:p>
            <a:pPr lvl="1"/>
            <a:endParaRPr lang="en-US" sz="2400" dirty="0" smtClean="0"/>
          </a:p>
          <a:p>
            <a:pPr lvl="1"/>
            <a:r>
              <a:rPr lang="en-US" sz="2400" dirty="0" smtClean="0"/>
              <a:t>Supports Kerberos, SSO &amp; Unattended Auth.</a:t>
            </a:r>
          </a:p>
          <a:p>
            <a:pPr lvl="1"/>
            <a:r>
              <a:rPr lang="en-US" sz="2400" dirty="0" smtClean="0"/>
              <a:t>Automatic refresh</a:t>
            </a:r>
          </a:p>
        </p:txBody>
      </p:sp>
      <p:sp>
        <p:nvSpPr>
          <p:cNvPr id="11" name="Flowchart: Magnetic Disk 10"/>
          <p:cNvSpPr/>
          <p:nvPr/>
        </p:nvSpPr>
        <p:spPr bwMode="auto">
          <a:xfrm>
            <a:off x="4608630" y="4415589"/>
            <a:ext cx="1011713" cy="709864"/>
          </a:xfrm>
          <a:prstGeom prst="flowChartMagneticDisk">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OLEDB</a:t>
            </a:r>
          </a:p>
        </p:txBody>
      </p:sp>
      <p:sp>
        <p:nvSpPr>
          <p:cNvPr id="12" name="Flowchart: Magnetic Disk 11"/>
          <p:cNvSpPr/>
          <p:nvPr/>
        </p:nvSpPr>
        <p:spPr bwMode="auto">
          <a:xfrm>
            <a:off x="5754561" y="4415589"/>
            <a:ext cx="1089537" cy="709864"/>
          </a:xfrm>
          <a:prstGeom prst="flowChartMagneticDisk">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ODBC</a:t>
            </a:r>
          </a:p>
        </p:txBody>
      </p:sp>
      <p:sp>
        <p:nvSpPr>
          <p:cNvPr id="13" name="Flowchart: Magnetic Disk 12"/>
          <p:cNvSpPr/>
          <p:nvPr/>
        </p:nvSpPr>
        <p:spPr bwMode="auto">
          <a:xfrm>
            <a:off x="3480870" y="4415589"/>
            <a:ext cx="1011713" cy="709864"/>
          </a:xfrm>
          <a:prstGeom prst="flowChartMagneticDisk">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SP Lists</a:t>
            </a:r>
          </a:p>
        </p:txBody>
      </p:sp>
      <p:sp>
        <p:nvSpPr>
          <p:cNvPr id="14" name="Flowchart: Magnetic Disk 13"/>
          <p:cNvSpPr/>
          <p:nvPr/>
        </p:nvSpPr>
        <p:spPr bwMode="auto">
          <a:xfrm>
            <a:off x="1225350" y="4415589"/>
            <a:ext cx="1011713" cy="709864"/>
          </a:xfrm>
          <a:prstGeom prst="flowChartMagneticDisk">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SQL</a:t>
            </a:r>
          </a:p>
        </p:txBody>
      </p:sp>
      <p:sp>
        <p:nvSpPr>
          <p:cNvPr id="15" name="Flowchart: Magnetic Disk 14"/>
          <p:cNvSpPr/>
          <p:nvPr/>
        </p:nvSpPr>
        <p:spPr bwMode="auto">
          <a:xfrm>
            <a:off x="2353110" y="4415589"/>
            <a:ext cx="1011713" cy="709864"/>
          </a:xfrm>
          <a:prstGeom prst="flowChartMagneticDisk">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gradFill>
                  <a:gsLst>
                    <a:gs pos="0">
                      <a:srgbClr val="FFFFFF"/>
                    </a:gs>
                    <a:gs pos="100000">
                      <a:srgbClr val="FFFFFF"/>
                    </a:gs>
                  </a:gsLst>
                  <a:lin ang="5400000" scaled="0"/>
                </a:gradFill>
              </a:rPr>
              <a:t>Excel</a:t>
            </a:r>
          </a:p>
        </p:txBody>
      </p:sp>
      <p:pic>
        <p:nvPicPr>
          <p:cNvPr id="16" name="Picture 3" descr="C:\Users\peteral\Documents\ms slide material\DVD_ART36\Logos\Silverlight\Silverlight h c revers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14486" y="2129589"/>
            <a:ext cx="1641231" cy="533400"/>
          </a:xfrm>
          <a:prstGeom prst="rect">
            <a:avLst/>
          </a:prstGeom>
          <a:noFill/>
          <a:extLst/>
        </p:spPr>
      </p:pic>
      <p:pic>
        <p:nvPicPr>
          <p:cNvPr id="17" name="Picture 19" descr="C:\Users\peteral\Documents\ms slide material\DVD_ART36\Office 2010 &amp; browser icons\firefox mozilla-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3785" y="1815392"/>
            <a:ext cx="428798" cy="428798"/>
          </a:xfrm>
          <a:prstGeom prst="rect">
            <a:avLst/>
          </a:prstGeom>
          <a:noFill/>
          <a:extLst/>
        </p:spPr>
      </p:pic>
      <p:pic>
        <p:nvPicPr>
          <p:cNvPr id="18" name="Picture 20" descr="C:\Users\peteral\Documents\ms slide material\DVD_ART36\Office 2010 &amp; browser icons\safari-logo-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78105" y="1773623"/>
            <a:ext cx="471678" cy="459690"/>
          </a:xfrm>
          <a:prstGeom prst="rect">
            <a:avLst/>
          </a:prstGeom>
          <a:noFill/>
          <a:extLst/>
        </p:spPr>
      </p:pic>
      <p:pic>
        <p:nvPicPr>
          <p:cNvPr id="19" name="Picture 3" descr="C:\Users\peteral\Documents\ms slide material\DVD_ART36\Artwork_Imagery\Icons - Illustrations\_ WINDOWS VISTA ICONS\IE Internet Explorer.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48668" y="1794710"/>
            <a:ext cx="428798" cy="428798"/>
          </a:xfrm>
          <a:prstGeom prst="rect">
            <a:avLst/>
          </a:prstGeom>
          <a:noFill/>
          <a:extLst/>
        </p:spPr>
      </p:pic>
    </p:spTree>
    <p:extLst>
      <p:ext uri="{BB962C8B-B14F-4D97-AF65-F5344CB8AC3E}">
        <p14:creationId xmlns:p14="http://schemas.microsoft.com/office/powerpoint/2010/main" val="92882312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26205501"/>
              </p:ext>
            </p:extLst>
          </p:nvPr>
        </p:nvGraphicFramePr>
        <p:xfrm>
          <a:off x="118753" y="1383624"/>
          <a:ext cx="8906493" cy="4592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1000" y="228600"/>
            <a:ext cx="8382000" cy="664797"/>
          </a:xfrm>
        </p:spPr>
        <p:txBody>
          <a:bodyPr/>
          <a:lstStyle/>
          <a:p>
            <a:r>
              <a:rPr lang="en-US" dirty="0" smtClean="0"/>
              <a:t>Visio Services extensibility</a:t>
            </a:r>
            <a:endParaRPr lang="en-US" dirty="0">
              <a:gradFill>
                <a:gsLst>
                  <a:gs pos="50000">
                    <a:schemeClr val="accent2"/>
                  </a:gs>
                  <a:gs pos="100000">
                    <a:schemeClr val="accent2"/>
                  </a:gs>
                </a:gsLst>
                <a:lin ang="5400000" scaled="0"/>
              </a:gradFill>
            </a:endParaRPr>
          </a:p>
        </p:txBody>
      </p:sp>
    </p:spTree>
    <p:extLst>
      <p:ext uri="{BB962C8B-B14F-4D97-AF65-F5344CB8AC3E}">
        <p14:creationId xmlns:p14="http://schemas.microsoft.com/office/powerpoint/2010/main" val="150456787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fi-FI" dirty="0" smtClean="0"/>
              <a:t>Visio Services</a:t>
            </a:r>
            <a:endParaRPr lang="fi-FI" dirty="0"/>
          </a:p>
        </p:txBody>
      </p:sp>
      <p:sp>
        <p:nvSpPr>
          <p:cNvPr id="8" name="Subtitle 7"/>
          <p:cNvSpPr>
            <a:spLocks noGrp="1"/>
          </p:cNvSpPr>
          <p:nvPr>
            <p:ph type="subTitle" idx="1"/>
          </p:nvPr>
        </p:nvSpPr>
        <p:spPr/>
        <p:txBody>
          <a:bodyPr/>
          <a:lstStyle/>
          <a:p>
            <a:endParaRPr lang="fi-FI"/>
          </a:p>
        </p:txBody>
      </p:sp>
      <p:sp>
        <p:nvSpPr>
          <p:cNvPr id="9" name="Text Placeholder 8"/>
          <p:cNvSpPr>
            <a:spLocks noGrp="1"/>
          </p:cNvSpPr>
          <p:nvPr>
            <p:ph type="body" sz="quarter" idx="10"/>
          </p:nvPr>
        </p:nvSpPr>
        <p:spPr/>
        <p:txBody>
          <a:bodyPr/>
          <a:lstStyle/>
          <a:p>
            <a:r>
              <a:rPr lang="fi-FI" dirty="0" smtClean="0"/>
              <a:t>demo</a:t>
            </a:r>
            <a:endParaRPr lang="fi-FI" dirty="0"/>
          </a:p>
        </p:txBody>
      </p:sp>
    </p:spTree>
    <p:extLst>
      <p:ext uri="{BB962C8B-B14F-4D97-AF65-F5344CB8AC3E}">
        <p14:creationId xmlns:p14="http://schemas.microsoft.com/office/powerpoint/2010/main" val="372480379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Exposing Business Intelligence with SharePoint 2010</a:t>
            </a:r>
          </a:p>
        </p:txBody>
      </p:sp>
      <p:sp>
        <p:nvSpPr>
          <p:cNvPr id="3" name="Subtitle 2"/>
          <p:cNvSpPr>
            <a:spLocks noGrp="1"/>
          </p:cNvSpPr>
          <p:nvPr>
            <p:ph type="subTitle" idx="1"/>
          </p:nvPr>
        </p:nvSpPr>
        <p:spPr>
          <a:xfrm>
            <a:off x="730249" y="4752403"/>
            <a:ext cx="7681914" cy="1329595"/>
          </a:xfrm>
        </p:spPr>
        <p:txBody>
          <a:bodyPr/>
          <a:lstStyle/>
          <a:p>
            <a:r>
              <a:rPr lang="en-US" dirty="0" smtClean="0"/>
              <a:t>Name</a:t>
            </a:r>
          </a:p>
          <a:p>
            <a:r>
              <a:rPr lang="en-US" dirty="0" smtClean="0"/>
              <a:t>Title</a:t>
            </a:r>
          </a:p>
          <a:p>
            <a:r>
              <a:rPr lang="en-US" dirty="0" smtClean="0"/>
              <a:t>Company</a:t>
            </a:r>
            <a:endParaRPr lang="en-US" dirty="0"/>
          </a:p>
        </p:txBody>
      </p:sp>
    </p:spTree>
    <p:extLst>
      <p:ext uri="{BB962C8B-B14F-4D97-AF65-F5344CB8AC3E}">
        <p14:creationId xmlns:p14="http://schemas.microsoft.com/office/powerpoint/2010/main" val="176475144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107996"/>
          </a:xfrm>
        </p:spPr>
        <p:txBody>
          <a:bodyPr/>
          <a:lstStyle/>
          <a:p>
            <a:r>
              <a:rPr lang="fi-FI" dirty="0"/>
              <a:t>Excel Services</a:t>
            </a:r>
            <a:br>
              <a:rPr lang="fi-FI" dirty="0"/>
            </a:br>
            <a:endParaRPr lang="nl-NL" dirty="0"/>
          </a:p>
        </p:txBody>
      </p:sp>
      <p:sp>
        <p:nvSpPr>
          <p:cNvPr id="6" name="Content Placeholder 5"/>
          <p:cNvSpPr>
            <a:spLocks noGrp="1"/>
          </p:cNvSpPr>
          <p:nvPr>
            <p:ph type="body" idx="1"/>
          </p:nvPr>
        </p:nvSpPr>
        <p:spPr>
          <a:xfrm>
            <a:off x="722313" y="4129901"/>
            <a:ext cx="7772400" cy="276999"/>
          </a:xfrm>
        </p:spPr>
        <p:txBody>
          <a:bodyPr/>
          <a:lstStyle/>
          <a:p>
            <a:endParaRPr lang="en-US" dirty="0" smtClean="0"/>
          </a:p>
        </p:txBody>
      </p:sp>
    </p:spTree>
    <p:extLst>
      <p:ext uri="{BB962C8B-B14F-4D97-AF65-F5344CB8AC3E}">
        <p14:creationId xmlns:p14="http://schemas.microsoft.com/office/powerpoint/2010/main" val="401563546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Excel Services?</a:t>
            </a:r>
            <a:endParaRPr lang="en-US" dirty="0"/>
          </a:p>
        </p:txBody>
      </p:sp>
      <p:sp>
        <p:nvSpPr>
          <p:cNvPr id="3" name="Content Placeholder 2"/>
          <p:cNvSpPr>
            <a:spLocks noGrp="1"/>
          </p:cNvSpPr>
          <p:nvPr>
            <p:ph idx="1"/>
          </p:nvPr>
        </p:nvSpPr>
        <p:spPr>
          <a:xfrm>
            <a:off x="381000" y="1352549"/>
            <a:ext cx="8382000" cy="3317831"/>
          </a:xfrm>
        </p:spPr>
        <p:txBody>
          <a:bodyPr/>
          <a:lstStyle/>
          <a:p>
            <a:r>
              <a:rPr lang="en-US" sz="2400" dirty="0" smtClean="0"/>
              <a:t>Real-time, interactive, end-user BI reporting tool</a:t>
            </a:r>
          </a:p>
          <a:p>
            <a:pPr lvl="1"/>
            <a:r>
              <a:rPr lang="en-US" sz="2000" dirty="0" smtClean="0"/>
              <a:t>Displays all or targeted elements of Excel workbooks through the browser</a:t>
            </a:r>
          </a:p>
          <a:p>
            <a:pPr lvl="1"/>
            <a:r>
              <a:rPr lang="en-US" sz="2000" dirty="0" smtClean="0"/>
              <a:t>Extends Excel capabilities such as external data connectivity and Excel based modeling to the browser</a:t>
            </a:r>
          </a:p>
          <a:p>
            <a:r>
              <a:rPr lang="en-US" sz="2400" dirty="0" smtClean="0"/>
              <a:t>Application Development platform for building data-centric applications</a:t>
            </a:r>
          </a:p>
          <a:p>
            <a:pPr lvl="1"/>
            <a:r>
              <a:rPr lang="en-US" sz="2000" dirty="0" smtClean="0"/>
              <a:t>Automate workbooks via Web Services API</a:t>
            </a:r>
          </a:p>
          <a:p>
            <a:pPr lvl="1"/>
            <a:r>
              <a:rPr lang="en-US" sz="2000" dirty="0" smtClean="0"/>
              <a:t>Provide highly interactive application via JSOM</a:t>
            </a:r>
          </a:p>
          <a:p>
            <a:pPr lvl="1"/>
            <a:r>
              <a:rPr lang="en-US" sz="2000" dirty="0" smtClean="0"/>
              <a:t>Easily distribute Excel content via REST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0843" y="3666699"/>
            <a:ext cx="2230200" cy="1696872"/>
          </a:xfrm>
          <a:prstGeom prst="rect">
            <a:avLst/>
          </a:prstGeom>
          <a:solidFill>
            <a:srgbClr val="FFFFFF">
              <a:shade val="85000"/>
            </a:srgbClr>
          </a:solidFill>
          <a:ln>
            <a:noFill/>
          </a:ln>
          <a:effectLst>
            <a:reflection blurRad="12700" stA="38000" endPos="28000" dist="5000" dir="5400000" sy="-100000" algn="bl" rotWithShape="0"/>
          </a:effectLst>
        </p:spPr>
      </p:pic>
      <p:pic>
        <p:nvPicPr>
          <p:cNvPr id="7" name="Picture 6" descr="ExcelWorkbook_.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2639" y="4926841"/>
            <a:ext cx="4817660" cy="1555845"/>
          </a:xfrm>
          <a:prstGeom prst="rect">
            <a:avLst/>
          </a:prstGeom>
          <a:noFill/>
          <a:ln>
            <a:noFill/>
          </a:ln>
        </p:spPr>
      </p:pic>
    </p:spTree>
    <p:extLst>
      <p:ext uri="{BB962C8B-B14F-4D97-AF65-F5344CB8AC3E}">
        <p14:creationId xmlns:p14="http://schemas.microsoft.com/office/powerpoint/2010/main" val="35269474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bwMode="auto">
          <a:xfrm>
            <a:off x="525842" y="5163814"/>
            <a:ext cx="3083919" cy="122595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External Data Sources</a:t>
            </a:r>
          </a:p>
          <a:p>
            <a:pPr algn="ctr" defTabSz="914099"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Title 4"/>
          <p:cNvSpPr>
            <a:spLocks noGrp="1"/>
          </p:cNvSpPr>
          <p:nvPr>
            <p:ph type="title"/>
          </p:nvPr>
        </p:nvSpPr>
        <p:spPr/>
        <p:txBody>
          <a:bodyPr/>
          <a:lstStyle/>
          <a:p>
            <a:r>
              <a:rPr lang="en-US" smtClean="0"/>
              <a:t>Excel Services Architecture</a:t>
            </a:r>
            <a:endParaRPr lang="en-US" dirty="0"/>
          </a:p>
        </p:txBody>
      </p:sp>
      <p:sp>
        <p:nvSpPr>
          <p:cNvPr id="7" name="Rounded Rectangle 6"/>
          <p:cNvSpPr/>
          <p:nvPr/>
        </p:nvSpPr>
        <p:spPr bwMode="auto">
          <a:xfrm>
            <a:off x="430306" y="1021976"/>
            <a:ext cx="8479302" cy="204395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ounded Rectangle 8"/>
          <p:cNvSpPr/>
          <p:nvPr/>
        </p:nvSpPr>
        <p:spPr bwMode="auto">
          <a:xfrm>
            <a:off x="430306" y="3246216"/>
            <a:ext cx="8479302" cy="173521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ounded Rectangle 7"/>
          <p:cNvSpPr/>
          <p:nvPr/>
        </p:nvSpPr>
        <p:spPr bwMode="auto">
          <a:xfrm>
            <a:off x="4744880" y="1584145"/>
            <a:ext cx="1703294" cy="80100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REST API</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2766886" y="1584145"/>
            <a:ext cx="1703294" cy="80100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Excel Web Services</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11"/>
          <p:cNvSpPr/>
          <p:nvPr/>
        </p:nvSpPr>
        <p:spPr bwMode="auto">
          <a:xfrm>
            <a:off x="788892" y="1584145"/>
            <a:ext cx="1703294" cy="80100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Excel Web Access </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12"/>
          <p:cNvSpPr/>
          <p:nvPr/>
        </p:nvSpPr>
        <p:spPr bwMode="auto">
          <a:xfrm>
            <a:off x="6722874" y="1584145"/>
            <a:ext cx="1703294" cy="801006"/>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JSOM</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1927413" y="1083926"/>
            <a:ext cx="5342964" cy="461665"/>
          </a:xfrm>
          <a:prstGeom prst="rect">
            <a:avLst/>
          </a:prstGeom>
          <a:noFill/>
        </p:spPr>
        <p:txBody>
          <a:bodyPr wrap="square" rtlCol="0">
            <a:spAutoFit/>
          </a:bodyPr>
          <a:lstStyle/>
          <a:p>
            <a:pPr algn="ctr"/>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W E B  F R O N T  E N D</a:t>
            </a:r>
          </a:p>
        </p:txBody>
      </p:sp>
      <p:sp>
        <p:nvSpPr>
          <p:cNvPr id="14" name="Flowchart: Magnetic Disk 13"/>
          <p:cNvSpPr/>
          <p:nvPr/>
        </p:nvSpPr>
        <p:spPr bwMode="auto">
          <a:xfrm>
            <a:off x="2203202" y="5621794"/>
            <a:ext cx="731065" cy="587933"/>
          </a:xfrm>
          <a:prstGeom prst="flowChartMagneticDisk">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15" name="Cube 14"/>
          <p:cNvSpPr/>
          <p:nvPr/>
        </p:nvSpPr>
        <p:spPr bwMode="auto">
          <a:xfrm>
            <a:off x="1173705" y="5642342"/>
            <a:ext cx="767355" cy="567385"/>
          </a:xfrm>
          <a:prstGeom prst="cube">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16" name="Rounded Rectangle 15"/>
          <p:cNvSpPr/>
          <p:nvPr/>
        </p:nvSpPr>
        <p:spPr bwMode="auto">
          <a:xfrm>
            <a:off x="5386401" y="5088109"/>
            <a:ext cx="3518497" cy="1301657"/>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SharePoint Content Database</a:t>
            </a:r>
          </a:p>
          <a:p>
            <a:pPr algn="ctr" defTabSz="914099" fontAlgn="base">
              <a:spcBef>
                <a:spcPct val="0"/>
              </a:spcBef>
              <a:spcAft>
                <a:spcPct val="0"/>
              </a:spcAft>
            </a:pPr>
            <a:endParaRPr lang="en-US" sz="1600" dirty="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Flowchart: Magnetic Disk 16"/>
          <p:cNvSpPr/>
          <p:nvPr/>
        </p:nvSpPr>
        <p:spPr bwMode="auto">
          <a:xfrm>
            <a:off x="6086909" y="5546806"/>
            <a:ext cx="2094522" cy="778149"/>
          </a:xfrm>
          <a:prstGeom prst="flowChartMagneticDisk">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400" dirty="0" smtClean="0">
                <a:solidFill>
                  <a:srgbClr val="FFFFFF"/>
                </a:solidFill>
                <a:effectLst>
                  <a:outerShdw blurRad="38100" dist="38100" dir="2700000" algn="tl">
                    <a:srgbClr val="000000">
                      <a:alpha val="43137"/>
                    </a:srgbClr>
                  </a:outerShdw>
                </a:effectLst>
                <a:latin typeface="Segoe" pitchFamily="34" charset="0"/>
              </a:rPr>
              <a:t>XLSX / b / m</a:t>
            </a: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18" name="Rounded Rectangle 17"/>
          <p:cNvSpPr/>
          <p:nvPr/>
        </p:nvSpPr>
        <p:spPr bwMode="auto">
          <a:xfrm>
            <a:off x="925498" y="3740486"/>
            <a:ext cx="1694411" cy="1118118"/>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dirty="0" smtClean="0">
                <a:solidFill>
                  <a:srgbClr val="FFFFFF"/>
                </a:solidFill>
                <a:effectLst>
                  <a:outerShdw blurRad="38100" dist="38100" dir="2700000" algn="tl">
                    <a:srgbClr val="000000">
                      <a:alpha val="43137"/>
                    </a:srgbClr>
                  </a:outerShdw>
                </a:effectLst>
                <a:latin typeface="Segoe" pitchFamily="34" charset="0"/>
              </a:rPr>
              <a:t>User-Defined Functions</a:t>
            </a:r>
            <a:endParaRPr lang="en-US" dirty="0">
              <a:solidFill>
                <a:srgbClr val="FFFFFF"/>
              </a:solidFill>
              <a:effectLst>
                <a:outerShdw blurRad="38100" dist="38100" dir="2700000" algn="tl">
                  <a:srgbClr val="000000">
                    <a:alpha val="43137"/>
                  </a:srgbClr>
                </a:outerShdw>
              </a:effectLst>
              <a:latin typeface="Segoe" pitchFamily="34" charset="0"/>
            </a:endParaRPr>
          </a:p>
        </p:txBody>
      </p:sp>
      <p:sp>
        <p:nvSpPr>
          <p:cNvPr id="20" name="Rounded Rectangle 19"/>
          <p:cNvSpPr/>
          <p:nvPr/>
        </p:nvSpPr>
        <p:spPr bwMode="auto">
          <a:xfrm>
            <a:off x="3609761" y="3797144"/>
            <a:ext cx="4456817" cy="1061459"/>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solidFill>
                  <a:srgbClr val="FFFFFF"/>
                </a:solidFill>
                <a:effectLst>
                  <a:outerShdw blurRad="38100" dist="38100" dir="2700000" algn="tl">
                    <a:srgbClr val="000000">
                      <a:alpha val="43137"/>
                    </a:srgbClr>
                  </a:outerShdw>
                </a:effectLst>
                <a:latin typeface="Segoe" pitchFamily="34" charset="0"/>
              </a:rPr>
              <a:t>Excel Calculation Service</a:t>
            </a:r>
            <a:endParaRPr lang="en-US" sz="2400" dirty="0">
              <a:solidFill>
                <a:srgbClr val="FFFFFF"/>
              </a:solidFill>
              <a:effectLst>
                <a:outerShdw blurRad="38100" dist="38100" dir="2700000" algn="tl">
                  <a:srgbClr val="000000">
                    <a:alpha val="43137"/>
                  </a:srgbClr>
                </a:outerShdw>
              </a:effectLst>
              <a:latin typeface="Segoe" pitchFamily="34" charset="0"/>
            </a:endParaRPr>
          </a:p>
        </p:txBody>
      </p:sp>
      <p:cxnSp>
        <p:nvCxnSpPr>
          <p:cNvPr id="21" name="Straight Arrow Connector 20"/>
          <p:cNvCxnSpPr>
            <a:stCxn id="24" idx="0"/>
            <a:endCxn id="20" idx="2"/>
          </p:cNvCxnSpPr>
          <p:nvPr/>
        </p:nvCxnSpPr>
        <p:spPr>
          <a:xfrm flipV="1">
            <a:off x="2067802" y="4858603"/>
            <a:ext cx="3770368" cy="305211"/>
          </a:xfrm>
          <a:prstGeom prst="straightConnector1">
            <a:avLst/>
          </a:prstGeom>
          <a:ln w="508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3"/>
            <a:endCxn id="20" idx="1"/>
          </p:cNvCxnSpPr>
          <p:nvPr/>
        </p:nvCxnSpPr>
        <p:spPr>
          <a:xfrm>
            <a:off x="2619909" y="4299545"/>
            <a:ext cx="989852" cy="28329"/>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993692" y="3278820"/>
            <a:ext cx="5342964" cy="461665"/>
          </a:xfrm>
          <a:prstGeom prst="rect">
            <a:avLst/>
          </a:prstGeom>
          <a:noFill/>
        </p:spPr>
        <p:txBody>
          <a:bodyPr wrap="square" rtlCol="0">
            <a:spAutoFit/>
          </a:bodyPr>
          <a:lstStyle/>
          <a:p>
            <a:pPr algn="ctr"/>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A P </a:t>
            </a:r>
            <a:r>
              <a:rPr lang="en-US"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rPr>
              <a:t>P</a:t>
            </a:r>
            <a:r>
              <a:rPr lang="en-US" sz="2400" dirty="0" smtClean="0">
                <a:gradFill>
                  <a:gsLst>
                    <a:gs pos="0">
                      <a:schemeClr val="tx1"/>
                    </a:gs>
                    <a:gs pos="100000">
                      <a:schemeClr val="tx1"/>
                    </a:gs>
                  </a:gsLst>
                  <a:lin ang="5400000" scaled="0"/>
                </a:gradFill>
                <a:effectLst>
                  <a:outerShdw blurRad="38100" dist="38100" dir="2700000" algn="tl">
                    <a:srgbClr val="000000">
                      <a:alpha val="43137"/>
                    </a:srgbClr>
                  </a:outerShdw>
                </a:effectLst>
              </a:rPr>
              <a:t> L I C A T I O N  S E R V E R</a:t>
            </a:r>
          </a:p>
        </p:txBody>
      </p:sp>
      <p:sp>
        <p:nvSpPr>
          <p:cNvPr id="22" name="Rounded Rectangle 21"/>
          <p:cNvSpPr/>
          <p:nvPr/>
        </p:nvSpPr>
        <p:spPr bwMode="auto">
          <a:xfrm>
            <a:off x="788892" y="2538484"/>
            <a:ext cx="7637275" cy="452655"/>
          </a:xfrm>
          <a:prstGeom prst="round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rgbClr val="FFFFFF"/>
                </a:solidFill>
                <a:effectLst>
                  <a:outerShdw blurRad="38100" dist="38100" dir="2700000" algn="tl">
                    <a:srgbClr val="000000">
                      <a:alpha val="43137"/>
                    </a:srgbClr>
                  </a:outerShdw>
                </a:effectLst>
                <a:latin typeface="Segoe" pitchFamily="34" charset="0"/>
              </a:rPr>
              <a:t>Excel Proxy</a:t>
            </a:r>
            <a:endParaRPr lang="en-US" sz="2000" dirty="0">
              <a:solidFill>
                <a:srgbClr val="FFFFFF"/>
              </a:solidFill>
              <a:effectLst>
                <a:outerShdw blurRad="38100" dist="38100" dir="2700000" algn="tl">
                  <a:srgbClr val="000000">
                    <a:alpha val="43137"/>
                  </a:srgbClr>
                </a:outerShdw>
              </a:effectLst>
              <a:latin typeface="Segoe" pitchFamily="34" charset="0"/>
            </a:endParaRPr>
          </a:p>
        </p:txBody>
      </p:sp>
      <p:cxnSp>
        <p:nvCxnSpPr>
          <p:cNvPr id="30" name="Straight Arrow Connector 29"/>
          <p:cNvCxnSpPr>
            <a:stCxn id="22" idx="2"/>
            <a:endCxn id="20" idx="0"/>
          </p:cNvCxnSpPr>
          <p:nvPr/>
        </p:nvCxnSpPr>
        <p:spPr>
          <a:xfrm>
            <a:off x="4607530" y="2991139"/>
            <a:ext cx="1230640" cy="806005"/>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0" idx="2"/>
            <a:endCxn id="16" idx="0"/>
          </p:cNvCxnSpPr>
          <p:nvPr/>
        </p:nvCxnSpPr>
        <p:spPr>
          <a:xfrm>
            <a:off x="5838170" y="4858603"/>
            <a:ext cx="1307480" cy="229506"/>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533729"/>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Exposing Excel Content</a:t>
            </a:r>
            <a:endParaRPr lang="en-US" dirty="0"/>
          </a:p>
        </p:txBody>
      </p:sp>
      <p:sp>
        <p:nvSpPr>
          <p:cNvPr id="3" name="Content Placeholder 2"/>
          <p:cNvSpPr>
            <a:spLocks noGrp="1"/>
          </p:cNvSpPr>
          <p:nvPr>
            <p:ph idx="1"/>
          </p:nvPr>
        </p:nvSpPr>
        <p:spPr>
          <a:xfrm>
            <a:off x="381000" y="1447799"/>
            <a:ext cx="8382000" cy="4518160"/>
          </a:xfrm>
        </p:spPr>
        <p:txBody>
          <a:bodyPr/>
          <a:lstStyle/>
          <a:p>
            <a:r>
              <a:rPr lang="en-US" dirty="0" smtClean="0"/>
              <a:t>Excel Web Access (EWA) Web part</a:t>
            </a:r>
          </a:p>
          <a:p>
            <a:pPr lvl="1"/>
            <a:r>
              <a:rPr lang="en-US" dirty="0" smtClean="0"/>
              <a:t>Displays entire workbook, specific sheets, or specific items</a:t>
            </a:r>
            <a:br>
              <a:rPr lang="en-US" dirty="0" smtClean="0"/>
            </a:br>
            <a:r>
              <a:rPr lang="en-US" dirty="0" smtClean="0"/>
              <a:t>*”Publish” allows content owner fine control over what gets displayed</a:t>
            </a:r>
          </a:p>
          <a:p>
            <a:r>
              <a:rPr lang="en-US" dirty="0" smtClean="0"/>
              <a:t>Programmatically </a:t>
            </a:r>
          </a:p>
          <a:p>
            <a:pPr lvl="1"/>
            <a:r>
              <a:rPr lang="en-US" dirty="0" smtClean="0"/>
              <a:t>REST Services</a:t>
            </a:r>
          </a:p>
          <a:p>
            <a:pPr lvl="1"/>
            <a:r>
              <a:rPr lang="en-US" dirty="0" smtClean="0"/>
              <a:t>Web Services</a:t>
            </a:r>
          </a:p>
          <a:p>
            <a:pPr lvl="1"/>
            <a:r>
              <a:rPr lang="en-US" dirty="0" smtClean="0"/>
              <a:t>JavaScript Object Model</a:t>
            </a:r>
          </a:p>
          <a:p>
            <a:pPr lvl="1"/>
            <a:r>
              <a:rPr lang="en-US" dirty="0" smtClean="0"/>
              <a:t>Server-based User </a:t>
            </a:r>
            <a:r>
              <a:rPr lang="en-US" dirty="0"/>
              <a:t>D</a:t>
            </a:r>
            <a:r>
              <a:rPr lang="en-US" dirty="0" smtClean="0"/>
              <a:t>efined </a:t>
            </a:r>
            <a:r>
              <a:rPr lang="en-US" dirty="0"/>
              <a:t>F</a:t>
            </a:r>
            <a:r>
              <a:rPr lang="en-US" dirty="0" smtClean="0"/>
              <a:t>unctions</a:t>
            </a:r>
          </a:p>
        </p:txBody>
      </p:sp>
    </p:spTree>
    <p:extLst>
      <p:ext uri="{BB962C8B-B14F-4D97-AF65-F5344CB8AC3E}">
        <p14:creationId xmlns:p14="http://schemas.microsoft.com/office/powerpoint/2010/main" val="361836361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dirty="0" smtClean="0"/>
              <a:t>Excel Workbooks</a:t>
            </a:r>
            <a:r>
              <a:rPr lang="en-US" baseline="0" dirty="0" smtClean="0"/>
              <a:t> in the Browser</a:t>
            </a:r>
            <a:endParaRPr lang="en-US" dirty="0"/>
          </a:p>
        </p:txBody>
      </p:sp>
      <p:sp>
        <p:nvSpPr>
          <p:cNvPr id="3" name="Content Placeholder 2"/>
          <p:cNvSpPr>
            <a:spLocks noGrp="1"/>
          </p:cNvSpPr>
          <p:nvPr>
            <p:ph idx="1"/>
          </p:nvPr>
        </p:nvSpPr>
        <p:spPr>
          <a:xfrm>
            <a:off x="381000" y="1412875"/>
            <a:ext cx="8382000" cy="3410164"/>
          </a:xfrm>
        </p:spPr>
        <p:txBody>
          <a:bodyPr/>
          <a:lstStyle/>
          <a:p>
            <a:r>
              <a:rPr lang="en-US" sz="2800" dirty="0">
                <a:solidFill>
                  <a:schemeClr val="tx1"/>
                </a:solidFill>
              </a:rPr>
              <a:t>Provides a browser based view of Excel</a:t>
            </a:r>
          </a:p>
          <a:p>
            <a:r>
              <a:rPr lang="en-US" sz="2800" dirty="0">
                <a:solidFill>
                  <a:schemeClr val="tx1"/>
                </a:solidFill>
              </a:rPr>
              <a:t>Allows interaction within the  Excel Workbook</a:t>
            </a:r>
          </a:p>
          <a:p>
            <a:pPr lvl="1"/>
            <a:r>
              <a:rPr lang="en-US" sz="2400" dirty="0">
                <a:solidFill>
                  <a:schemeClr val="tx1"/>
                </a:solidFill>
              </a:rPr>
              <a:t>Expand / collapse </a:t>
            </a:r>
            <a:r>
              <a:rPr lang="en-US" sz="2400" dirty="0" smtClean="0">
                <a:solidFill>
                  <a:schemeClr val="tx1"/>
                </a:solidFill>
              </a:rPr>
              <a:t>Pivot </a:t>
            </a:r>
            <a:r>
              <a:rPr lang="en-US" sz="2400" dirty="0">
                <a:solidFill>
                  <a:schemeClr val="tx1"/>
                </a:solidFill>
              </a:rPr>
              <a:t>Table, Sorting, Filtering, Parameters</a:t>
            </a:r>
          </a:p>
          <a:p>
            <a:r>
              <a:rPr lang="en-US" sz="2800" dirty="0">
                <a:solidFill>
                  <a:schemeClr val="tx1"/>
                </a:solidFill>
              </a:rPr>
              <a:t>EWA integration with SharePoint filters enable Excel based </a:t>
            </a:r>
            <a:r>
              <a:rPr lang="en-US" sz="2800" dirty="0" smtClean="0">
                <a:solidFill>
                  <a:schemeClr val="tx1"/>
                </a:solidFill>
              </a:rPr>
              <a:t>dashboards</a:t>
            </a:r>
          </a:p>
          <a:p>
            <a:r>
              <a:rPr lang="en-US" sz="2800" dirty="0" smtClean="0">
                <a:solidFill>
                  <a:schemeClr val="tx1"/>
                </a:solidFill>
              </a:rPr>
              <a:t>Excel Web App</a:t>
            </a:r>
            <a:endParaRPr lang="en-US" sz="2800" dirty="0">
              <a:solidFill>
                <a:schemeClr val="tx1"/>
              </a:solidFill>
            </a:endParaRPr>
          </a:p>
          <a:p>
            <a:pPr marL="0" indent="0">
              <a:buNone/>
            </a:pPr>
            <a:endParaRPr lang="en-US" sz="2800" dirty="0">
              <a:solidFill>
                <a:schemeClr val="tx1"/>
              </a:solidFill>
            </a:endParaRPr>
          </a:p>
        </p:txBody>
      </p:sp>
      <p:pic>
        <p:nvPicPr>
          <p:cNvPr id="2050" name="Picture 2"/>
          <p:cNvPicPr>
            <a:picLocks noChangeAspect="1" noChangeArrowheads="1"/>
          </p:cNvPicPr>
          <p:nvPr/>
        </p:nvPicPr>
        <p:blipFill rotWithShape="1">
          <a:blip r:embed="rId3" cstate="screen"/>
          <a:srcRect t="9925"/>
          <a:stretch/>
        </p:blipFill>
        <p:spPr bwMode="auto">
          <a:xfrm>
            <a:off x="4707908" y="3937000"/>
            <a:ext cx="4189319" cy="2368266"/>
          </a:xfrm>
          <a:prstGeom prst="rect">
            <a:avLst/>
          </a:prstGeom>
          <a:noFill/>
          <a:ln w="9525">
            <a:noFill/>
            <a:miter lim="800000"/>
            <a:headEnd/>
            <a:tailEnd/>
          </a:ln>
        </p:spPr>
      </p:pic>
    </p:spTree>
    <p:extLst>
      <p:ext uri="{BB962C8B-B14F-4D97-AF65-F5344CB8AC3E}">
        <p14:creationId xmlns:p14="http://schemas.microsoft.com/office/powerpoint/2010/main" val="109763304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smtClean="0"/>
              <a:t>Leveraging Existing Excel Solutions</a:t>
            </a:r>
            <a:endParaRPr lang="en-US" sz="4400" dirty="0"/>
          </a:p>
        </p:txBody>
      </p:sp>
      <p:sp>
        <p:nvSpPr>
          <p:cNvPr id="3" name="Content Placeholder 2"/>
          <p:cNvSpPr>
            <a:spLocks noGrp="1"/>
          </p:cNvSpPr>
          <p:nvPr>
            <p:ph idx="1"/>
          </p:nvPr>
        </p:nvSpPr>
        <p:spPr/>
        <p:txBody>
          <a:bodyPr/>
          <a:lstStyle/>
          <a:p>
            <a:pPr lvl="0"/>
            <a:r>
              <a:rPr lang="en-US" dirty="0" smtClean="0"/>
              <a:t>Share existing Excel applications, analysis, and models by publishing to SharePoint</a:t>
            </a:r>
          </a:p>
        </p:txBody>
      </p:sp>
      <p:pic>
        <p:nvPicPr>
          <p:cNvPr id="5"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711540" y="2774950"/>
            <a:ext cx="5751314" cy="3233358"/>
          </a:xfrm>
          <a:prstGeom prst="rect">
            <a:avLst/>
          </a:prstGeom>
          <a:noFill/>
          <a:ln w="9525">
            <a:noFill/>
            <a:miter lim="800000"/>
            <a:headEnd/>
            <a:tailEnd/>
          </a:ln>
        </p:spPr>
      </p:pic>
    </p:spTree>
    <p:extLst>
      <p:ext uri="{BB962C8B-B14F-4D97-AF65-F5344CB8AC3E}">
        <p14:creationId xmlns:p14="http://schemas.microsoft.com/office/powerpoint/2010/main" val="256783774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Programmability</a:t>
            </a:r>
            <a:endParaRPr lang="en-US" dirty="0"/>
          </a:p>
        </p:txBody>
      </p:sp>
      <p:sp>
        <p:nvSpPr>
          <p:cNvPr id="3" name="Text Placeholder 2"/>
          <p:cNvSpPr>
            <a:spLocks noGrp="1"/>
          </p:cNvSpPr>
          <p:nvPr>
            <p:ph type="body" sz="quarter" idx="10"/>
          </p:nvPr>
        </p:nvSpPr>
        <p:spPr>
          <a:xfrm>
            <a:off x="381000" y="1183106"/>
            <a:ext cx="8382000" cy="5512278"/>
          </a:xfrm>
        </p:spPr>
        <p:txBody>
          <a:bodyPr/>
          <a:lstStyle/>
          <a:p>
            <a:pPr lvl="0"/>
            <a:r>
              <a:rPr lang="en-US" sz="2400" dirty="0" smtClean="0"/>
              <a:t>Web Services (updated for 2010):  Increase Developers ability to automate &amp; manipulate Excel work books</a:t>
            </a:r>
          </a:p>
          <a:p>
            <a:pPr lvl="1"/>
            <a:r>
              <a:rPr lang="en-US" sz="1800" dirty="0" smtClean="0"/>
              <a:t>New methods to supports discovery &amp; retrieval of more workbook objects</a:t>
            </a:r>
          </a:p>
          <a:p>
            <a:pPr lvl="1"/>
            <a:r>
              <a:rPr lang="en-US" sz="1800" dirty="0" smtClean="0"/>
              <a:t>Ability for a web service based application to participate in a collaborative editing session.</a:t>
            </a:r>
          </a:p>
          <a:p>
            <a:pPr lvl="0"/>
            <a:endParaRPr lang="en-US" sz="2400" dirty="0" smtClean="0"/>
          </a:p>
          <a:p>
            <a:pPr lvl="0"/>
            <a:r>
              <a:rPr lang="en-US" sz="2400" dirty="0" smtClean="0"/>
              <a:t>JavaScript OM (New for 2010):  Enable new application scenarios for professional developer</a:t>
            </a:r>
          </a:p>
          <a:p>
            <a:pPr lvl="1"/>
            <a:r>
              <a:rPr lang="en-US" sz="1800" dirty="0" smtClean="0"/>
              <a:t>Enable Dev to catch and react to user’s actions w/in a displayed web</a:t>
            </a:r>
          </a:p>
          <a:p>
            <a:pPr lvl="1"/>
            <a:r>
              <a:rPr lang="en-US" sz="1800" dirty="0" smtClean="0"/>
              <a:t>Project workbook data via mash up</a:t>
            </a:r>
          </a:p>
          <a:p>
            <a:pPr lvl="0"/>
            <a:endParaRPr lang="en-US" sz="2400" dirty="0" smtClean="0"/>
          </a:p>
          <a:p>
            <a:pPr lvl="0"/>
            <a:r>
              <a:rPr lang="en-US" sz="2400" dirty="0" smtClean="0"/>
              <a:t>REST (New for 2010):  </a:t>
            </a:r>
          </a:p>
          <a:p>
            <a:pPr lvl="1"/>
            <a:r>
              <a:rPr lang="en-US" sz="1800" dirty="0" smtClean="0"/>
              <a:t>No-Code access to Excel workbook content</a:t>
            </a:r>
          </a:p>
          <a:p>
            <a:pPr lvl="1"/>
            <a:r>
              <a:rPr lang="en-US" sz="1800" dirty="0" smtClean="0"/>
              <a:t>Enables “live” projection of Excel content</a:t>
            </a:r>
          </a:p>
          <a:p>
            <a:pPr lvl="1"/>
            <a:endParaRPr lang="en-US" sz="2000" dirty="0" smtClean="0"/>
          </a:p>
          <a:p>
            <a:r>
              <a:rPr lang="en-US" sz="2400" dirty="0" smtClean="0"/>
              <a:t>Server based User Defined Functions</a:t>
            </a:r>
            <a:endParaRPr lang="en-US" sz="2400" dirty="0"/>
          </a:p>
        </p:txBody>
      </p:sp>
    </p:spTree>
    <p:extLst>
      <p:ext uri="{BB962C8B-B14F-4D97-AF65-F5344CB8AC3E}">
        <p14:creationId xmlns:p14="http://schemas.microsoft.com/office/powerpoint/2010/main" val="154564982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Excel Web Services</a:t>
            </a:r>
            <a:endParaRPr lang="fi-FI" dirty="0"/>
          </a:p>
        </p:txBody>
      </p:sp>
      <p:sp>
        <p:nvSpPr>
          <p:cNvPr id="6" name="Content Placeholder 5"/>
          <p:cNvSpPr>
            <a:spLocks noGrp="1"/>
          </p:cNvSpPr>
          <p:nvPr>
            <p:ph idx="1"/>
          </p:nvPr>
        </p:nvSpPr>
        <p:spPr>
          <a:xfrm>
            <a:off x="381000" y="1447799"/>
            <a:ext cx="8382000" cy="4476751"/>
          </a:xfrm>
        </p:spPr>
        <p:txBody>
          <a:bodyPr/>
          <a:lstStyle/>
          <a:p>
            <a:r>
              <a:rPr lang="fi-FI" dirty="0" smtClean="0"/>
              <a:t>Expanded and enhanced from previous versions</a:t>
            </a:r>
          </a:p>
          <a:p>
            <a:r>
              <a:rPr lang="fi-FI" dirty="0" smtClean="0"/>
              <a:t>Supports editing and saving workbook programatically</a:t>
            </a:r>
          </a:p>
          <a:p>
            <a:r>
              <a:rPr lang="fi-FI" dirty="0" smtClean="0"/>
              <a:t>Can be used to:</a:t>
            </a:r>
          </a:p>
          <a:p>
            <a:pPr lvl="1"/>
            <a:r>
              <a:rPr lang="fi-FI" dirty="0" smtClean="0"/>
              <a:t>Automate workbook level operations</a:t>
            </a:r>
          </a:p>
          <a:p>
            <a:pPr lvl="1"/>
            <a:r>
              <a:rPr lang="fi-FI" dirty="0" smtClean="0"/>
              <a:t>Leverage existing Excel models</a:t>
            </a:r>
          </a:p>
          <a:p>
            <a:pPr lvl="1"/>
            <a:r>
              <a:rPr lang="fi-FI" dirty="0" smtClean="0"/>
              <a:t>Provide easily maintainable calculation engine for business applications</a:t>
            </a:r>
          </a:p>
        </p:txBody>
      </p:sp>
    </p:spTree>
    <p:extLst>
      <p:ext uri="{BB962C8B-B14F-4D97-AF65-F5344CB8AC3E}">
        <p14:creationId xmlns:p14="http://schemas.microsoft.com/office/powerpoint/2010/main" val="253452844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REST API</a:t>
            </a:r>
            <a:endParaRPr lang="en-US" dirty="0"/>
          </a:p>
        </p:txBody>
      </p:sp>
      <p:sp>
        <p:nvSpPr>
          <p:cNvPr id="3" name="Text Placeholder 2"/>
          <p:cNvSpPr>
            <a:spLocks noGrp="1"/>
          </p:cNvSpPr>
          <p:nvPr>
            <p:ph idx="1"/>
          </p:nvPr>
        </p:nvSpPr>
        <p:spPr>
          <a:xfrm>
            <a:off x="381000" y="1227221"/>
            <a:ext cx="8382000" cy="5391224"/>
          </a:xfrm>
        </p:spPr>
        <p:txBody>
          <a:bodyPr/>
          <a:lstStyle/>
          <a:p>
            <a:r>
              <a:rPr lang="en-US" sz="2800" dirty="0" smtClean="0"/>
              <a:t>Exposes Excel content via simple URL</a:t>
            </a:r>
          </a:p>
          <a:p>
            <a:pPr lvl="1"/>
            <a:r>
              <a:rPr lang="en-US" sz="2400" dirty="0" smtClean="0"/>
              <a:t>Access charts, tables, PivotTables or ranges</a:t>
            </a:r>
          </a:p>
          <a:p>
            <a:pPr lvl="1"/>
            <a:r>
              <a:rPr lang="en-US" sz="2400" dirty="0" smtClean="0"/>
              <a:t>Returned formats include:  image, html, and xml (atom)</a:t>
            </a:r>
          </a:p>
          <a:p>
            <a:r>
              <a:rPr lang="en-US" sz="2800" dirty="0" smtClean="0"/>
              <a:t>Enables end users to:</a:t>
            </a:r>
          </a:p>
          <a:p>
            <a:pPr lvl="1"/>
            <a:r>
              <a:rPr lang="en-US" sz="2400" dirty="0" smtClean="0"/>
              <a:t>Embed dynamic data and charts where-ever a URL can be evaluated (web page, office apps, etc.)</a:t>
            </a:r>
          </a:p>
          <a:p>
            <a:pPr lvl="1"/>
            <a:r>
              <a:rPr lang="en-US" sz="2400" dirty="0" smtClean="0"/>
              <a:t>Create </a:t>
            </a:r>
            <a:r>
              <a:rPr lang="en-US" sz="2400" dirty="0" err="1" smtClean="0"/>
              <a:t>mashups</a:t>
            </a:r>
            <a:r>
              <a:rPr lang="en-US" sz="2400" dirty="0" smtClean="0"/>
              <a:t> by using simple references to Excel content</a:t>
            </a:r>
          </a:p>
          <a:p>
            <a:pPr lvl="1"/>
            <a:r>
              <a:rPr lang="en-US" sz="2400" dirty="0" smtClean="0"/>
              <a:t>&lt;advanced&gt; leverage existing Excel models by passing in values via the URL, and retrieving results as part of the same URL.</a:t>
            </a:r>
          </a:p>
          <a:p>
            <a:r>
              <a:rPr lang="en-US" sz="2800" dirty="0" smtClean="0"/>
              <a:t>No need to write/deploy custom code </a:t>
            </a:r>
          </a:p>
          <a:p>
            <a:r>
              <a:rPr lang="en-US" sz="2800" dirty="0" smtClean="0"/>
              <a:t>SharePoint security enforced </a:t>
            </a:r>
          </a:p>
        </p:txBody>
      </p:sp>
    </p:spTree>
    <p:extLst>
      <p:ext uri="{BB962C8B-B14F-4D97-AF65-F5344CB8AC3E}">
        <p14:creationId xmlns:p14="http://schemas.microsoft.com/office/powerpoint/2010/main" val="342432368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8600" y="1254823"/>
            <a:ext cx="8732775" cy="338554"/>
          </a:xfrm>
          <a:prstGeom prst="rect">
            <a:avLst/>
          </a:prstGeom>
          <a:noFill/>
        </p:spPr>
        <p:txBody>
          <a:bodyPr wrap="none" rtlCol="0">
            <a:spAutoFit/>
          </a:bodyPr>
          <a:lstStyle/>
          <a:p>
            <a:r>
              <a:rPr lang="en-US" sz="1600" dirty="0" smtClean="0"/>
              <a:t>http://server/_</a:t>
            </a:r>
            <a:r>
              <a:rPr lang="en-US" sz="1600" dirty="0" err="1" smtClean="0"/>
              <a:t>vti_bin</a:t>
            </a:r>
            <a:r>
              <a:rPr lang="en-US" sz="1600" dirty="0" smtClean="0"/>
              <a:t>/ExcelRest.aspx/Shared%20Documents/File.xlsx/Model/Ranges(‘Sheet!A1’)</a:t>
            </a:r>
            <a:endParaRPr lang="en-US" sz="1600" dirty="0"/>
          </a:p>
        </p:txBody>
      </p:sp>
      <p:sp>
        <p:nvSpPr>
          <p:cNvPr id="11" name="Right Brace 10"/>
          <p:cNvSpPr/>
          <p:nvPr/>
        </p:nvSpPr>
        <p:spPr>
          <a:xfrm rot="5400000">
            <a:off x="1714500" y="174484"/>
            <a:ext cx="304800" cy="3429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228600" y="2193784"/>
            <a:ext cx="3352800" cy="584775"/>
          </a:xfrm>
          <a:prstGeom prst="rect">
            <a:avLst/>
          </a:prstGeom>
          <a:noFill/>
        </p:spPr>
        <p:txBody>
          <a:bodyPr wrap="square" rtlCol="0">
            <a:spAutoFit/>
          </a:bodyPr>
          <a:lstStyle/>
          <a:p>
            <a:r>
              <a:rPr lang="en-US" sz="1600" dirty="0" smtClean="0"/>
              <a:t>Handler – the ASPX that handles all Excel Services REST requests</a:t>
            </a:r>
          </a:p>
        </p:txBody>
      </p:sp>
      <p:sp>
        <p:nvSpPr>
          <p:cNvPr id="13" name="Right Brace 12"/>
          <p:cNvSpPr/>
          <p:nvPr/>
        </p:nvSpPr>
        <p:spPr>
          <a:xfrm rot="5400000">
            <a:off x="4914900" y="479284"/>
            <a:ext cx="304800" cy="2819400"/>
          </a:xfrm>
          <a:prstGeom prst="rightBrace">
            <a:avLst>
              <a:gd name="adj1" fmla="val 8333"/>
              <a:gd name="adj2" fmla="val 4875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714907" y="2169648"/>
            <a:ext cx="2895600" cy="584775"/>
          </a:xfrm>
          <a:prstGeom prst="rect">
            <a:avLst/>
          </a:prstGeom>
          <a:noFill/>
        </p:spPr>
        <p:txBody>
          <a:bodyPr wrap="square" rtlCol="0">
            <a:spAutoFit/>
          </a:bodyPr>
          <a:lstStyle/>
          <a:p>
            <a:r>
              <a:rPr lang="en-US" sz="1600" dirty="0" smtClean="0"/>
              <a:t>Name of the file as you would access it in SharePoint</a:t>
            </a:r>
          </a:p>
        </p:txBody>
      </p:sp>
      <p:sp>
        <p:nvSpPr>
          <p:cNvPr id="15" name="Right Brace 14"/>
          <p:cNvSpPr/>
          <p:nvPr/>
        </p:nvSpPr>
        <p:spPr>
          <a:xfrm rot="5400000">
            <a:off x="7543800" y="656559"/>
            <a:ext cx="304800" cy="2438400"/>
          </a:xfrm>
          <a:prstGeom prst="rightBrace">
            <a:avLst>
              <a:gd name="adj1" fmla="val 8333"/>
              <a:gd name="adj2" fmla="val 4875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6705600" y="2169648"/>
            <a:ext cx="2057400" cy="646331"/>
          </a:xfrm>
          <a:prstGeom prst="rect">
            <a:avLst/>
          </a:prstGeom>
          <a:noFill/>
        </p:spPr>
        <p:txBody>
          <a:bodyPr wrap="square" rtlCol="0">
            <a:spAutoFit/>
          </a:bodyPr>
          <a:lstStyle/>
          <a:p>
            <a:r>
              <a:rPr lang="en-US" dirty="0" smtClean="0"/>
              <a:t>Path inside the workbook.</a:t>
            </a:r>
          </a:p>
        </p:txBody>
      </p:sp>
      <p:graphicFrame>
        <p:nvGraphicFramePr>
          <p:cNvPr id="18" name="Table 17"/>
          <p:cNvGraphicFramePr>
            <a:graphicFrameLocks noGrp="1"/>
          </p:cNvGraphicFramePr>
          <p:nvPr>
            <p:extLst>
              <p:ext uri="{D42A27DB-BD31-4B8C-83A1-F6EECF244321}">
                <p14:modId xmlns:p14="http://schemas.microsoft.com/office/powerpoint/2010/main" val="1413178120"/>
              </p:ext>
            </p:extLst>
          </p:nvPr>
        </p:nvGraphicFramePr>
        <p:xfrm>
          <a:off x="397041" y="3025284"/>
          <a:ext cx="8217570" cy="3321516"/>
        </p:xfrm>
        <a:graphic>
          <a:graphicData uri="http://schemas.openxmlformats.org/drawingml/2006/table">
            <a:tbl>
              <a:tblPr firstRow="1" bandRow="1">
                <a:tableStyleId>{5C22544A-7EE6-4342-B048-85BDC9FD1C3A}</a:tableStyleId>
              </a:tblPr>
              <a:tblGrid>
                <a:gridCol w="3007896"/>
                <a:gridCol w="5209674"/>
              </a:tblGrid>
              <a:tr h="313555">
                <a:tc>
                  <a:txBody>
                    <a:bodyPr/>
                    <a:lstStyle/>
                    <a:p>
                      <a:r>
                        <a:rPr lang="en-US" sz="1400" dirty="0" smtClean="0"/>
                        <a:t>Resource</a:t>
                      </a:r>
                      <a:r>
                        <a:rPr lang="en-US" sz="1400" baseline="0" dirty="0" smtClean="0"/>
                        <a:t> Name</a:t>
                      </a:r>
                      <a:endParaRPr lang="en-US" sz="1400" dirty="0"/>
                    </a:p>
                  </a:txBody>
                  <a:tcPr/>
                </a:tc>
                <a:tc>
                  <a:txBody>
                    <a:bodyPr/>
                    <a:lstStyle/>
                    <a:p>
                      <a:r>
                        <a:rPr lang="en-US" sz="1400" dirty="0" smtClean="0"/>
                        <a:t>Allows access to…</a:t>
                      </a:r>
                      <a:endParaRPr lang="en-US" sz="1400" dirty="0"/>
                    </a:p>
                  </a:txBody>
                  <a:tcPr/>
                </a:tc>
              </a:tr>
              <a:tr h="313555">
                <a:tc>
                  <a:txBody>
                    <a:bodyPr/>
                    <a:lstStyle/>
                    <a:p>
                      <a:r>
                        <a:rPr lang="en-US" sz="1400" dirty="0" smtClean="0"/>
                        <a:t>/Model</a:t>
                      </a:r>
                      <a:endParaRPr lang="en-US" sz="1400" dirty="0"/>
                    </a:p>
                  </a:txBody>
                  <a:tcPr/>
                </a:tc>
                <a:tc>
                  <a:txBody>
                    <a:bodyPr/>
                    <a:lstStyle/>
                    <a:p>
                      <a:r>
                        <a:rPr lang="en-US" sz="1400" dirty="0" smtClean="0"/>
                        <a:t>The workbook (the binary or the available feeds)</a:t>
                      </a:r>
                      <a:endParaRPr lang="en-US" sz="1400" dirty="0"/>
                    </a:p>
                  </a:txBody>
                  <a:tcPr/>
                </a:tc>
              </a:tr>
              <a:tr h="499521">
                <a:tc>
                  <a:txBody>
                    <a:bodyPr/>
                    <a:lstStyle/>
                    <a:p>
                      <a:r>
                        <a:rPr lang="en-US" sz="1400" dirty="0" smtClean="0"/>
                        <a:t>/Model/Ranges</a:t>
                      </a:r>
                      <a:endParaRPr lang="en-US" sz="1400" dirty="0"/>
                    </a:p>
                  </a:txBody>
                  <a:tcPr/>
                </a:tc>
                <a:tc>
                  <a:txBody>
                    <a:bodyPr/>
                    <a:lstStyle/>
                    <a:p>
                      <a:r>
                        <a:rPr lang="en-US" sz="1400" dirty="0" smtClean="0"/>
                        <a:t>List of named</a:t>
                      </a:r>
                      <a:r>
                        <a:rPr lang="en-US" sz="1400" baseline="0" dirty="0" smtClean="0"/>
                        <a:t> ranges in a workbook (some of them)</a:t>
                      </a:r>
                      <a:endParaRPr lang="en-US" sz="1400" dirty="0"/>
                    </a:p>
                  </a:txBody>
                  <a:tcPr/>
                </a:tc>
              </a:tr>
              <a:tr h="313555">
                <a:tc>
                  <a:txBody>
                    <a:bodyPr/>
                    <a:lstStyle/>
                    <a:p>
                      <a:r>
                        <a:rPr lang="en-US" sz="1400" dirty="0" smtClean="0"/>
                        <a:t>/Model/Ranges(‘</a:t>
                      </a:r>
                      <a:r>
                        <a:rPr lang="en-US" sz="1400" dirty="0" err="1" smtClean="0"/>
                        <a:t>RangeName</a:t>
                      </a:r>
                      <a:r>
                        <a:rPr lang="en-US" sz="1400" dirty="0" smtClean="0"/>
                        <a:t>’)</a:t>
                      </a:r>
                      <a:endParaRPr lang="en-US" sz="1400" dirty="0"/>
                    </a:p>
                  </a:txBody>
                  <a:tcPr/>
                </a:tc>
                <a:tc>
                  <a:txBody>
                    <a:bodyPr/>
                    <a:lstStyle/>
                    <a:p>
                      <a:r>
                        <a:rPr lang="en-US" sz="1400" dirty="0" smtClean="0"/>
                        <a:t>Specific range.</a:t>
                      </a:r>
                      <a:endParaRPr lang="en-US" sz="1400" dirty="0"/>
                    </a:p>
                  </a:txBody>
                  <a:tcPr/>
                </a:tc>
              </a:tr>
              <a:tr h="313555">
                <a:tc>
                  <a:txBody>
                    <a:bodyPr/>
                    <a:lstStyle/>
                    <a:p>
                      <a:r>
                        <a:rPr lang="en-US" sz="1400" dirty="0" smtClean="0"/>
                        <a:t>/Model/Charts</a:t>
                      </a:r>
                      <a:endParaRPr lang="en-US" sz="1400" dirty="0"/>
                    </a:p>
                  </a:txBody>
                  <a:tcPr/>
                </a:tc>
                <a:tc>
                  <a:txBody>
                    <a:bodyPr/>
                    <a:lstStyle/>
                    <a:p>
                      <a:r>
                        <a:rPr lang="en-US" sz="1400" dirty="0" smtClean="0"/>
                        <a:t>List of charts</a:t>
                      </a:r>
                      <a:endParaRPr lang="en-US" sz="1400" dirty="0"/>
                    </a:p>
                  </a:txBody>
                  <a:tcPr/>
                </a:tc>
              </a:tr>
              <a:tr h="313555">
                <a:tc>
                  <a:txBody>
                    <a:bodyPr/>
                    <a:lstStyle/>
                    <a:p>
                      <a:r>
                        <a:rPr lang="en-US" sz="1400" dirty="0" smtClean="0"/>
                        <a:t>/Model/Charts(‘</a:t>
                      </a:r>
                      <a:r>
                        <a:rPr lang="en-US" sz="1400" dirty="0" err="1" smtClean="0"/>
                        <a:t>ChartName</a:t>
                      </a:r>
                      <a:r>
                        <a:rPr lang="en-US" sz="1400" dirty="0" smtClean="0"/>
                        <a:t>’)</a:t>
                      </a:r>
                      <a:endParaRPr lang="en-US" sz="1400" dirty="0"/>
                    </a:p>
                  </a:txBody>
                  <a:tcPr/>
                </a:tc>
                <a:tc>
                  <a:txBody>
                    <a:bodyPr/>
                    <a:lstStyle/>
                    <a:p>
                      <a:r>
                        <a:rPr lang="en-US" sz="1400" dirty="0" smtClean="0"/>
                        <a:t>Specific</a:t>
                      </a:r>
                      <a:r>
                        <a:rPr lang="en-US" sz="1400" baseline="0" dirty="0" smtClean="0"/>
                        <a:t> Chart</a:t>
                      </a:r>
                      <a:endParaRPr lang="en-US" sz="1400" dirty="0"/>
                    </a:p>
                  </a:txBody>
                  <a:tcPr/>
                </a:tc>
              </a:tr>
              <a:tr h="313555">
                <a:tc>
                  <a:txBody>
                    <a:bodyPr/>
                    <a:lstStyle/>
                    <a:p>
                      <a:r>
                        <a:rPr lang="en-US" sz="1400" dirty="0" smtClean="0"/>
                        <a:t>/Model/Tables</a:t>
                      </a:r>
                      <a:endParaRPr lang="en-US" sz="1400" dirty="0"/>
                    </a:p>
                  </a:txBody>
                  <a:tcPr/>
                </a:tc>
                <a:tc>
                  <a:txBody>
                    <a:bodyPr/>
                    <a:lstStyle/>
                    <a:p>
                      <a:r>
                        <a:rPr lang="en-US" sz="1400" dirty="0" smtClean="0"/>
                        <a:t>List of tables (Lists)</a:t>
                      </a:r>
                      <a:endParaRPr lang="en-US" sz="1400" dirty="0"/>
                    </a:p>
                  </a:txBody>
                  <a:tcPr/>
                </a:tc>
              </a:tr>
              <a:tr h="313555">
                <a:tc>
                  <a:txBody>
                    <a:bodyPr/>
                    <a:lstStyle/>
                    <a:p>
                      <a:r>
                        <a:rPr lang="en-US" sz="1400" dirty="0" smtClean="0"/>
                        <a:t>/Model/Tables(‘</a:t>
                      </a:r>
                      <a:r>
                        <a:rPr lang="en-US" sz="1400" dirty="0" err="1" smtClean="0"/>
                        <a:t>TableName</a:t>
                      </a:r>
                      <a:r>
                        <a:rPr lang="en-US" sz="1400" dirty="0" smtClean="0"/>
                        <a:t>’)</a:t>
                      </a:r>
                      <a:endParaRPr lang="en-US" sz="1400" dirty="0"/>
                    </a:p>
                  </a:txBody>
                  <a:tcPr/>
                </a:tc>
                <a:tc>
                  <a:txBody>
                    <a:bodyPr/>
                    <a:lstStyle/>
                    <a:p>
                      <a:r>
                        <a:rPr lang="en-US" sz="1400" dirty="0" smtClean="0"/>
                        <a:t>Specific table</a:t>
                      </a:r>
                      <a:endParaRPr lang="en-US" sz="1400" dirty="0"/>
                    </a:p>
                  </a:txBody>
                  <a:tcPr/>
                </a:tc>
              </a:tr>
              <a:tr h="313555">
                <a:tc>
                  <a:txBody>
                    <a:bodyPr/>
                    <a:lstStyle/>
                    <a:p>
                      <a:r>
                        <a:rPr lang="en-US" sz="1400" dirty="0" smtClean="0"/>
                        <a:t>/Model/PivotTables</a:t>
                      </a:r>
                      <a:endParaRPr lang="en-US" sz="1400" dirty="0"/>
                    </a:p>
                  </a:txBody>
                  <a:tcPr/>
                </a:tc>
                <a:tc>
                  <a:txBody>
                    <a:bodyPr/>
                    <a:lstStyle/>
                    <a:p>
                      <a:r>
                        <a:rPr lang="en-US" sz="1400" dirty="0" smtClean="0"/>
                        <a:t>List</a:t>
                      </a:r>
                      <a:r>
                        <a:rPr lang="en-US" sz="1400" baseline="0" dirty="0" smtClean="0"/>
                        <a:t> of </a:t>
                      </a:r>
                      <a:r>
                        <a:rPr lang="en-US" sz="1400" dirty="0" smtClean="0"/>
                        <a:t>PivotTables</a:t>
                      </a:r>
                      <a:endParaRPr lang="en-US" sz="1400" dirty="0"/>
                    </a:p>
                  </a:txBody>
                  <a:tcPr/>
                </a:tc>
              </a:tr>
              <a:tr h="313555">
                <a:tc>
                  <a:txBody>
                    <a:bodyPr/>
                    <a:lstStyle/>
                    <a:p>
                      <a:r>
                        <a:rPr lang="en-US" sz="1400" dirty="0" smtClean="0"/>
                        <a:t>/Model/PivotTables(‘</a:t>
                      </a:r>
                      <a:r>
                        <a:rPr lang="en-US" sz="1400" dirty="0" err="1" smtClean="0"/>
                        <a:t>PivotName</a:t>
                      </a:r>
                      <a:r>
                        <a:rPr lang="en-US" sz="1400" dirty="0" smtClean="0"/>
                        <a:t>’)</a:t>
                      </a:r>
                      <a:endParaRPr lang="en-US" sz="1400" dirty="0"/>
                    </a:p>
                  </a:txBody>
                  <a:tcPr/>
                </a:tc>
                <a:tc>
                  <a:txBody>
                    <a:bodyPr/>
                    <a:lstStyle/>
                    <a:p>
                      <a:r>
                        <a:rPr lang="en-US" sz="1400" dirty="0" smtClean="0"/>
                        <a:t>Specific</a:t>
                      </a:r>
                      <a:r>
                        <a:rPr lang="en-US" sz="1400" baseline="0" dirty="0" smtClean="0"/>
                        <a:t> PivotTable</a:t>
                      </a:r>
                      <a:endParaRPr lang="en-US" sz="1400" dirty="0"/>
                    </a:p>
                  </a:txBody>
                  <a:tcPr/>
                </a:tc>
              </a:tr>
            </a:tbl>
          </a:graphicData>
        </a:graphic>
      </p:graphicFrame>
      <p:sp>
        <p:nvSpPr>
          <p:cNvPr id="2" name="Title 1"/>
          <p:cNvSpPr>
            <a:spLocks noGrp="1"/>
          </p:cNvSpPr>
          <p:nvPr>
            <p:ph type="title"/>
          </p:nvPr>
        </p:nvSpPr>
        <p:spPr/>
        <p:txBody>
          <a:bodyPr/>
          <a:lstStyle/>
          <a:p>
            <a:r>
              <a:rPr lang="fi-FI" dirty="0" smtClean="0"/>
              <a:t>REST Syntax</a:t>
            </a:r>
            <a:endParaRPr lang="fi-FI" dirty="0"/>
          </a:p>
        </p:txBody>
      </p:sp>
    </p:spTree>
    <p:extLst>
      <p:ext uri="{BB962C8B-B14F-4D97-AF65-F5344CB8AC3E}">
        <p14:creationId xmlns:p14="http://schemas.microsoft.com/office/powerpoint/2010/main" val="231773884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1000" y="1447799"/>
            <a:ext cx="8329863" cy="4748464"/>
          </a:xfrm>
        </p:spPr>
        <p:txBody>
          <a:bodyPr>
            <a:normAutofit/>
          </a:bodyPr>
          <a:lstStyle/>
          <a:p>
            <a:pPr marL="396875" indent="-396875"/>
            <a:r>
              <a:rPr lang="en-US" dirty="0"/>
              <a:t>Business Intelligence (BI) Primer</a:t>
            </a:r>
          </a:p>
          <a:p>
            <a:pPr marL="396875" indent="-396875"/>
            <a:r>
              <a:rPr lang="en-US" dirty="0"/>
              <a:t>BI Tools in SharePoint 2010</a:t>
            </a:r>
          </a:p>
          <a:p>
            <a:pPr marL="396875" indent="-396875"/>
            <a:r>
              <a:rPr lang="en-US" dirty="0"/>
              <a:t>Visio Services</a:t>
            </a:r>
          </a:p>
          <a:p>
            <a:pPr marL="396875" indent="-396875"/>
            <a:r>
              <a:rPr lang="en-US" dirty="0" smtClean="0"/>
              <a:t>Excel </a:t>
            </a:r>
            <a:r>
              <a:rPr lang="en-US" dirty="0"/>
              <a:t>Services</a:t>
            </a:r>
          </a:p>
          <a:p>
            <a:pPr marL="396875" indent="-396875"/>
            <a:r>
              <a:rPr lang="en-US" dirty="0" smtClean="0"/>
              <a:t>PerformancePoint Services</a:t>
            </a:r>
          </a:p>
        </p:txBody>
      </p:sp>
    </p:spTree>
    <p:extLst>
      <p:ext uri="{BB962C8B-B14F-4D97-AF65-F5344CB8AC3E}">
        <p14:creationId xmlns:p14="http://schemas.microsoft.com/office/powerpoint/2010/main" val="362810335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09398"/>
          </a:xfrm>
        </p:spPr>
        <p:txBody>
          <a:bodyPr/>
          <a:lstStyle/>
          <a:p>
            <a:r>
              <a:rPr lang="en-US" sz="4400" dirty="0"/>
              <a:t>J</a:t>
            </a:r>
            <a:r>
              <a:rPr lang="en-US" sz="4400" dirty="0" smtClean="0"/>
              <a:t>avaScript </a:t>
            </a:r>
            <a:r>
              <a:rPr lang="en-US" sz="4400" dirty="0"/>
              <a:t>Object Model (JSOM</a:t>
            </a:r>
            <a:r>
              <a:rPr lang="en-US" sz="4400" dirty="0" smtClean="0"/>
              <a:t>)</a:t>
            </a:r>
            <a:endParaRPr lang="en-US" sz="3200" dirty="0">
              <a:solidFill>
                <a:schemeClr val="tx2"/>
              </a:solidFill>
            </a:endParaRPr>
          </a:p>
        </p:txBody>
      </p:sp>
      <p:sp>
        <p:nvSpPr>
          <p:cNvPr id="3" name="Content Placeholder 2"/>
          <p:cNvSpPr>
            <a:spLocks noGrp="1"/>
          </p:cNvSpPr>
          <p:nvPr>
            <p:ph idx="1"/>
          </p:nvPr>
        </p:nvSpPr>
        <p:spPr>
          <a:xfrm>
            <a:off x="381000" y="1447799"/>
            <a:ext cx="8382000" cy="3447098"/>
          </a:xfrm>
        </p:spPr>
        <p:txBody>
          <a:bodyPr/>
          <a:lstStyle/>
          <a:p>
            <a:r>
              <a:rPr lang="en-US" sz="2800" dirty="0" smtClean="0"/>
              <a:t>Add JavaScript code on a Web Part page </a:t>
            </a:r>
            <a:br>
              <a:rPr lang="en-US" sz="2800" dirty="0" smtClean="0"/>
            </a:br>
            <a:r>
              <a:rPr lang="en-US" sz="2800" dirty="0" smtClean="0"/>
              <a:t>to programmatically interact with Excel </a:t>
            </a:r>
            <a:br>
              <a:rPr lang="en-US" sz="2800" dirty="0" smtClean="0"/>
            </a:br>
            <a:r>
              <a:rPr lang="en-US" sz="2800" dirty="0" smtClean="0"/>
              <a:t>Web Access Web Parts</a:t>
            </a:r>
          </a:p>
          <a:p>
            <a:r>
              <a:rPr lang="en-US" sz="2800" dirty="0" smtClean="0"/>
              <a:t>Functionality includes</a:t>
            </a:r>
          </a:p>
          <a:p>
            <a:pPr lvl="1"/>
            <a:r>
              <a:rPr lang="en-US" sz="2400" dirty="0" smtClean="0"/>
              <a:t>JSOM events that are raised when users edit a cell, change the active selection or active cell, and </a:t>
            </a:r>
            <a:br>
              <a:rPr lang="en-US" sz="2400" dirty="0" smtClean="0"/>
            </a:br>
            <a:r>
              <a:rPr lang="en-US" sz="2400" dirty="0" smtClean="0"/>
              <a:t>when the workbook has finished rendering</a:t>
            </a:r>
          </a:p>
          <a:p>
            <a:pPr lvl="1"/>
            <a:r>
              <a:rPr lang="en-US" sz="2400" dirty="0" smtClean="0"/>
              <a:t>Use JSOM to set/get values  and to drive the UI (scroll to a range, switch between named items or sheets)</a:t>
            </a:r>
          </a:p>
        </p:txBody>
      </p:sp>
    </p:spTree>
    <p:extLst>
      <p:ext uri="{BB962C8B-B14F-4D97-AF65-F5344CB8AC3E}">
        <p14:creationId xmlns:p14="http://schemas.microsoft.com/office/powerpoint/2010/main" val="348435846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smtClean="0"/>
              <a:t>Excel Services</a:t>
            </a:r>
            <a:endParaRPr lang="fi-FI" dirty="0"/>
          </a:p>
        </p:txBody>
      </p:sp>
      <p:sp>
        <p:nvSpPr>
          <p:cNvPr id="3" name="Subtitle 2"/>
          <p:cNvSpPr>
            <a:spLocks noGrp="1"/>
          </p:cNvSpPr>
          <p:nvPr>
            <p:ph type="subTitle" idx="1"/>
          </p:nvPr>
        </p:nvSpPr>
        <p:spPr/>
        <p:txBody>
          <a:bodyPr/>
          <a:lstStyle/>
          <a:p>
            <a:endParaRPr lang="fi-FI"/>
          </a:p>
        </p:txBody>
      </p:sp>
      <p:sp>
        <p:nvSpPr>
          <p:cNvPr id="4" name="Text Placeholder 3"/>
          <p:cNvSpPr>
            <a:spLocks noGrp="1"/>
          </p:cNvSpPr>
          <p:nvPr>
            <p:ph type="body" sz="quarter" idx="10"/>
          </p:nvPr>
        </p:nvSpPr>
        <p:spPr/>
        <p:txBody>
          <a:bodyPr/>
          <a:lstStyle/>
          <a:p>
            <a:r>
              <a:rPr lang="fi-FI" smtClean="0"/>
              <a:t>Demo</a:t>
            </a:r>
            <a:endParaRPr lang="fi-FI"/>
          </a:p>
        </p:txBody>
      </p:sp>
    </p:spTree>
    <p:extLst>
      <p:ext uri="{BB962C8B-B14F-4D97-AF65-F5344CB8AC3E}">
        <p14:creationId xmlns:p14="http://schemas.microsoft.com/office/powerpoint/2010/main" val="197192727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107996"/>
          </a:xfrm>
        </p:spPr>
        <p:txBody>
          <a:bodyPr/>
          <a:lstStyle/>
          <a:p>
            <a:r>
              <a:rPr lang="fi-FI" dirty="0" smtClean="0"/>
              <a:t>PerformancePoint </a:t>
            </a:r>
            <a:r>
              <a:rPr lang="fi-FI" dirty="0"/>
              <a:t>Services</a:t>
            </a:r>
            <a:br>
              <a:rPr lang="fi-FI" dirty="0"/>
            </a:br>
            <a:endParaRPr lang="nl-NL" dirty="0"/>
          </a:p>
        </p:txBody>
      </p:sp>
      <p:sp>
        <p:nvSpPr>
          <p:cNvPr id="6" name="Content Placeholder 5"/>
          <p:cNvSpPr>
            <a:spLocks noGrp="1"/>
          </p:cNvSpPr>
          <p:nvPr>
            <p:ph type="body" idx="1"/>
          </p:nvPr>
        </p:nvSpPr>
        <p:spPr>
          <a:xfrm>
            <a:off x="722313" y="4129901"/>
            <a:ext cx="7772400" cy="276999"/>
          </a:xfrm>
        </p:spPr>
        <p:txBody>
          <a:bodyPr/>
          <a:lstStyle/>
          <a:p>
            <a:endParaRPr lang="en-US" dirty="0" smtClean="0"/>
          </a:p>
        </p:txBody>
      </p:sp>
    </p:spTree>
    <p:extLst>
      <p:ext uri="{BB962C8B-B14F-4D97-AF65-F5344CB8AC3E}">
        <p14:creationId xmlns:p14="http://schemas.microsoft.com/office/powerpoint/2010/main" val="26553581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PerformancePoint Services</a:t>
            </a:r>
            <a:endParaRPr lang="en-US" dirty="0"/>
          </a:p>
        </p:txBody>
      </p:sp>
      <p:sp>
        <p:nvSpPr>
          <p:cNvPr id="3" name="Content Placeholder 2"/>
          <p:cNvSpPr>
            <a:spLocks noGrp="1"/>
          </p:cNvSpPr>
          <p:nvPr>
            <p:ph idx="1"/>
          </p:nvPr>
        </p:nvSpPr>
        <p:spPr>
          <a:xfrm>
            <a:off x="381000" y="1412875"/>
            <a:ext cx="8382000" cy="2252924"/>
          </a:xfrm>
        </p:spPr>
        <p:txBody>
          <a:bodyPr/>
          <a:lstStyle/>
          <a:p>
            <a:r>
              <a:rPr lang="en-US" dirty="0" smtClean="0"/>
              <a:t>Context-driven dashboards across systems</a:t>
            </a:r>
          </a:p>
          <a:p>
            <a:pPr lvl="1"/>
            <a:r>
              <a:rPr lang="en-US" dirty="0" smtClean="0"/>
              <a:t>Provides transparency and accountability</a:t>
            </a:r>
          </a:p>
          <a:p>
            <a:pPr lvl="1"/>
            <a:r>
              <a:rPr lang="en-US" dirty="0" smtClean="0"/>
              <a:t>Interactive access using browser</a:t>
            </a:r>
          </a:p>
          <a:p>
            <a:pPr lvl="1"/>
            <a:r>
              <a:rPr lang="en-US" dirty="0" smtClean="0"/>
              <a:t>Can be created/updated by power-users/professionals</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6220" y="3721001"/>
            <a:ext cx="5509323" cy="2769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90990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Dashboards?</a:t>
            </a:r>
            <a:endParaRPr lang="en-US" dirty="0"/>
          </a:p>
        </p:txBody>
      </p:sp>
      <p:sp>
        <p:nvSpPr>
          <p:cNvPr id="3" name="Content Placeholder 2"/>
          <p:cNvSpPr>
            <a:spLocks noGrp="1"/>
          </p:cNvSpPr>
          <p:nvPr>
            <p:ph idx="1"/>
          </p:nvPr>
        </p:nvSpPr>
        <p:spPr>
          <a:xfrm>
            <a:off x="381000" y="1412875"/>
            <a:ext cx="8382000" cy="2622256"/>
          </a:xfrm>
        </p:spPr>
        <p:txBody>
          <a:bodyPr/>
          <a:lstStyle/>
          <a:p>
            <a:r>
              <a:rPr lang="en-US" sz="2400" dirty="0"/>
              <a:t>Visual displays of information needed to achieve one or more objectives*</a:t>
            </a:r>
          </a:p>
          <a:p>
            <a:r>
              <a:rPr lang="en-US" sz="2400" dirty="0"/>
              <a:t>Single-Screen display of information to keep in touch with…</a:t>
            </a:r>
          </a:p>
          <a:p>
            <a:r>
              <a:rPr lang="en-US" sz="2400" dirty="0"/>
              <a:t>Should answer fundamental questions</a:t>
            </a:r>
          </a:p>
          <a:p>
            <a:r>
              <a:rPr lang="en-US" sz="2400" dirty="0"/>
              <a:t>Alert the user to issues or problems</a:t>
            </a:r>
          </a:p>
          <a:p>
            <a:r>
              <a:rPr lang="en-US" sz="2400" dirty="0"/>
              <a:t>Operational, Performance, Personal</a:t>
            </a:r>
          </a:p>
        </p:txBody>
      </p:sp>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105400" y="4042012"/>
            <a:ext cx="3666089" cy="19037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8200" y="4419600"/>
            <a:ext cx="3940932"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62986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Scorecards?</a:t>
            </a:r>
            <a:endParaRPr lang="en-US" dirty="0"/>
          </a:p>
        </p:txBody>
      </p:sp>
      <p:sp>
        <p:nvSpPr>
          <p:cNvPr id="3" name="Content Placeholder 2"/>
          <p:cNvSpPr>
            <a:spLocks noGrp="1"/>
          </p:cNvSpPr>
          <p:nvPr>
            <p:ph idx="1"/>
          </p:nvPr>
        </p:nvSpPr>
        <p:spPr>
          <a:xfrm>
            <a:off x="381000" y="1412875"/>
            <a:ext cx="8382000" cy="2671501"/>
          </a:xfrm>
        </p:spPr>
        <p:txBody>
          <a:bodyPr/>
          <a:lstStyle/>
          <a:p>
            <a:r>
              <a:rPr lang="en-US" sz="2800" dirty="0"/>
              <a:t>Elements of a dashboard</a:t>
            </a:r>
          </a:p>
          <a:p>
            <a:r>
              <a:rPr lang="en-US" sz="2800" dirty="0"/>
              <a:t>Align strategies and organizational goals</a:t>
            </a:r>
          </a:p>
          <a:p>
            <a:r>
              <a:rPr lang="en-US" sz="2800" dirty="0"/>
              <a:t>Measure and manage Key Performance Indicators (KPI)</a:t>
            </a:r>
          </a:p>
          <a:p>
            <a:r>
              <a:rPr lang="en-US" sz="2800" dirty="0"/>
              <a:t>Modeled after the business, not the data</a:t>
            </a:r>
          </a:p>
          <a:p>
            <a:endParaRPr lang="en-US" sz="2800" dirty="0"/>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91320" y="3739487"/>
            <a:ext cx="3916908" cy="28933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17622" y="4052248"/>
            <a:ext cx="3536364" cy="2525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p:nvPr/>
        </p:nvPicPr>
        <p:blipFill>
          <a:blip r:embed="rId5" cstate="print"/>
          <a:srcRect/>
          <a:stretch>
            <a:fillRect/>
          </a:stretch>
        </p:blipFill>
        <p:spPr bwMode="auto">
          <a:xfrm>
            <a:off x="3807726" y="3711054"/>
            <a:ext cx="3048000" cy="9564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183550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PPS Applications</a:t>
            </a:r>
            <a:endParaRPr lang="en-US" dirty="0"/>
          </a:p>
        </p:txBody>
      </p:sp>
      <p:sp>
        <p:nvSpPr>
          <p:cNvPr id="3" name="Content Placeholder 2"/>
          <p:cNvSpPr>
            <a:spLocks noGrp="1"/>
          </p:cNvSpPr>
          <p:nvPr>
            <p:ph idx="1"/>
          </p:nvPr>
        </p:nvSpPr>
        <p:spPr>
          <a:xfrm>
            <a:off x="381000" y="1412875"/>
            <a:ext cx="8382000" cy="1797415"/>
          </a:xfrm>
        </p:spPr>
        <p:txBody>
          <a:bodyPr/>
          <a:lstStyle/>
          <a:p>
            <a:r>
              <a:rPr lang="en-US" dirty="0" smtClean="0"/>
              <a:t>Dashboard designer used to create content</a:t>
            </a:r>
          </a:p>
          <a:p>
            <a:pPr lvl="1"/>
            <a:r>
              <a:rPr lang="en-US" dirty="0" err="1" smtClean="0"/>
              <a:t>ClickOnce</a:t>
            </a:r>
            <a:r>
              <a:rPr lang="en-US" dirty="0" smtClean="0"/>
              <a:t> application launched from browser</a:t>
            </a:r>
          </a:p>
          <a:p>
            <a:pPr lvl="1"/>
            <a:r>
              <a:rPr lang="en-US" dirty="0" smtClean="0"/>
              <a:t>Manages content directly in SharePoint</a:t>
            </a:r>
          </a:p>
          <a:p>
            <a:pPr lvl="2"/>
            <a:r>
              <a:rPr lang="en-US" dirty="0" smtClean="0"/>
              <a:t>Lists for content, data sources, dashboards</a:t>
            </a:r>
          </a:p>
        </p:txBody>
      </p:sp>
      <p:pic>
        <p:nvPicPr>
          <p:cNvPr id="7170" name="Picture 2"/>
          <p:cNvPicPr>
            <a:picLocks noChangeAspect="1" noChangeArrowheads="1"/>
          </p:cNvPicPr>
          <p:nvPr/>
        </p:nvPicPr>
        <p:blipFill>
          <a:blip r:embed="rId3" cstate="print"/>
          <a:srcRect/>
          <a:stretch>
            <a:fillRect/>
          </a:stretch>
        </p:blipFill>
        <p:spPr bwMode="auto">
          <a:xfrm>
            <a:off x="228600" y="3276600"/>
            <a:ext cx="4067175" cy="1413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2" name="Picture 4"/>
          <p:cNvPicPr>
            <a:picLocks noChangeAspect="1" noChangeArrowheads="1"/>
          </p:cNvPicPr>
          <p:nvPr/>
        </p:nvPicPr>
        <p:blipFill>
          <a:blip r:embed="rId4" cstate="screen"/>
          <a:srcRect/>
          <a:stretch>
            <a:fillRect/>
          </a:stretch>
        </p:blipFill>
        <p:spPr bwMode="auto">
          <a:xfrm>
            <a:off x="4724400" y="3429000"/>
            <a:ext cx="4252568" cy="3300413"/>
          </a:xfrm>
          <a:prstGeom prst="rect">
            <a:avLst/>
          </a:prstGeom>
          <a:noFill/>
          <a:ln w="9525">
            <a:noFill/>
            <a:miter lim="800000"/>
            <a:headEnd/>
            <a:tailEnd/>
          </a:ln>
        </p:spPr>
      </p:pic>
      <p:pic>
        <p:nvPicPr>
          <p:cNvPr id="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42107" y="5016175"/>
            <a:ext cx="2178335" cy="1584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Down Arrow 8"/>
          <p:cNvSpPr/>
          <p:nvPr/>
        </p:nvSpPr>
        <p:spPr bwMode="auto">
          <a:xfrm rot="17437796">
            <a:off x="3884327" y="4354259"/>
            <a:ext cx="609600" cy="914400"/>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26347253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Aggregating Data Sources</a:t>
            </a:r>
            <a:endParaRPr lang="en-US" dirty="0"/>
          </a:p>
        </p:txBody>
      </p:sp>
      <p:sp>
        <p:nvSpPr>
          <p:cNvPr id="3" name="Content Placeholder 2"/>
          <p:cNvSpPr>
            <a:spLocks noGrp="1"/>
          </p:cNvSpPr>
          <p:nvPr>
            <p:ph idx="1"/>
          </p:nvPr>
        </p:nvSpPr>
        <p:spPr>
          <a:xfrm>
            <a:off x="380999" y="1412875"/>
            <a:ext cx="8271681" cy="2603790"/>
          </a:xfrm>
        </p:spPr>
        <p:txBody>
          <a:bodyPr/>
          <a:lstStyle/>
          <a:p>
            <a:r>
              <a:rPr lang="en-US" dirty="0" smtClean="0"/>
              <a:t>Data access is managed with Data Sources</a:t>
            </a:r>
          </a:p>
          <a:p>
            <a:pPr lvl="1"/>
            <a:r>
              <a:rPr lang="en-US" dirty="0" smtClean="0"/>
              <a:t>Data is accessible from multiple sources</a:t>
            </a:r>
          </a:p>
          <a:p>
            <a:pPr lvl="2"/>
            <a:r>
              <a:rPr lang="en-US" dirty="0" smtClean="0"/>
              <a:t>Analysis </a:t>
            </a:r>
            <a:r>
              <a:rPr lang="en-US" dirty="0"/>
              <a:t>Services, SQL Server, Excel Services, </a:t>
            </a:r>
            <a:r>
              <a:rPr lang="en-US" dirty="0" err="1"/>
              <a:t>PowerPivot</a:t>
            </a:r>
            <a:r>
              <a:rPr lang="en-US" dirty="0"/>
              <a:t> and SharePoint </a:t>
            </a:r>
            <a:r>
              <a:rPr lang="en-US" dirty="0" smtClean="0"/>
              <a:t>lists</a:t>
            </a:r>
          </a:p>
          <a:p>
            <a:pPr lvl="1"/>
            <a:r>
              <a:rPr lang="en-US" dirty="0" smtClean="0"/>
              <a:t>Accessed with service account or current user</a:t>
            </a:r>
          </a:p>
          <a:p>
            <a:pPr lvl="1"/>
            <a:r>
              <a:rPr lang="en-US" dirty="0" smtClean="0"/>
              <a:t>Stored in list as an XML file (*.</a:t>
            </a:r>
            <a:r>
              <a:rPr lang="en-US" dirty="0" err="1" smtClean="0"/>
              <a:t>ppsdc</a:t>
            </a:r>
            <a:r>
              <a:rPr lang="en-US" dirty="0" smtClean="0"/>
              <a:t>)</a:t>
            </a:r>
            <a:endParaRPr lang="en-US" dirty="0"/>
          </a:p>
        </p:txBody>
      </p:sp>
      <p:pic>
        <p:nvPicPr>
          <p:cNvPr id="4098" name="Picture 2"/>
          <p:cNvPicPr>
            <a:picLocks noChangeAspect="1" noChangeArrowheads="1"/>
          </p:cNvPicPr>
          <p:nvPr/>
        </p:nvPicPr>
        <p:blipFill>
          <a:blip r:embed="rId3" cstate="screen"/>
          <a:srcRect/>
          <a:stretch>
            <a:fillRect/>
          </a:stretch>
        </p:blipFill>
        <p:spPr bwMode="auto">
          <a:xfrm>
            <a:off x="2988151" y="4098121"/>
            <a:ext cx="3483903" cy="2574822"/>
          </a:xfrm>
          <a:prstGeom prst="rect">
            <a:avLst/>
          </a:prstGeom>
          <a:noFill/>
          <a:ln w="9525">
            <a:noFill/>
            <a:miter lim="800000"/>
            <a:headEnd/>
            <a:tailEnd/>
          </a:ln>
        </p:spPr>
      </p:pic>
    </p:spTree>
    <p:extLst>
      <p:ext uri="{BB962C8B-B14F-4D97-AF65-F5344CB8AC3E}">
        <p14:creationId xmlns:p14="http://schemas.microsoft.com/office/powerpoint/2010/main" val="373582746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PPS Content in the Browser</a:t>
            </a:r>
            <a:endParaRPr lang="en-US" dirty="0"/>
          </a:p>
        </p:txBody>
      </p:sp>
      <p:sp>
        <p:nvSpPr>
          <p:cNvPr id="3" name="Content Placeholder 2"/>
          <p:cNvSpPr>
            <a:spLocks noGrp="1"/>
          </p:cNvSpPr>
          <p:nvPr>
            <p:ph idx="1"/>
          </p:nvPr>
        </p:nvSpPr>
        <p:spPr>
          <a:xfrm>
            <a:off x="381000" y="1412875"/>
            <a:ext cx="8382000" cy="1865126"/>
          </a:xfrm>
        </p:spPr>
        <p:txBody>
          <a:bodyPr/>
          <a:lstStyle/>
          <a:p>
            <a:r>
              <a:rPr lang="en-US" dirty="0" smtClean="0"/>
              <a:t>Business users view content in the browser</a:t>
            </a:r>
          </a:p>
          <a:p>
            <a:pPr lvl="1"/>
            <a:r>
              <a:rPr lang="en-US" dirty="0" smtClean="0"/>
              <a:t>Stored as Web Part pages</a:t>
            </a:r>
          </a:p>
          <a:p>
            <a:pPr lvl="1"/>
            <a:r>
              <a:rPr lang="en-US" dirty="0" smtClean="0"/>
              <a:t>Web Part connections used to relate content</a:t>
            </a:r>
          </a:p>
          <a:p>
            <a:pPr lvl="2"/>
            <a:r>
              <a:rPr lang="en-US" dirty="0" smtClean="0"/>
              <a:t>Ex. Item choice in a scorecard updates reports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383" y="3313339"/>
            <a:ext cx="442912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138" y="3322299"/>
            <a:ext cx="3907415" cy="304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09568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Data Exploration</a:t>
            </a:r>
            <a:endParaRPr lang="en-US" dirty="0"/>
          </a:p>
        </p:txBody>
      </p:sp>
      <p:sp>
        <p:nvSpPr>
          <p:cNvPr id="3" name="Content Placeholder 2"/>
          <p:cNvSpPr>
            <a:spLocks noGrp="1"/>
          </p:cNvSpPr>
          <p:nvPr>
            <p:ph idx="1"/>
          </p:nvPr>
        </p:nvSpPr>
        <p:spPr>
          <a:xfrm>
            <a:off x="381000" y="1412875"/>
            <a:ext cx="8382000" cy="2351413"/>
          </a:xfrm>
        </p:spPr>
        <p:txBody>
          <a:bodyPr/>
          <a:lstStyle/>
          <a:p>
            <a:r>
              <a:rPr lang="en-US" sz="2800" dirty="0" smtClean="0"/>
              <a:t>Decomposition trees allow data exploration</a:t>
            </a:r>
          </a:p>
          <a:p>
            <a:pPr lvl="1"/>
            <a:r>
              <a:rPr lang="en-US" sz="2400" dirty="0" smtClean="0"/>
              <a:t>New in SharePoint 2010</a:t>
            </a:r>
          </a:p>
          <a:p>
            <a:pPr lvl="1"/>
            <a:r>
              <a:rPr lang="en-US" sz="2400" dirty="0" smtClean="0"/>
              <a:t>Available by right clicking data in browser</a:t>
            </a:r>
          </a:p>
          <a:p>
            <a:pPr lvl="2"/>
            <a:r>
              <a:rPr lang="en-US" sz="2000" dirty="0" smtClean="0"/>
              <a:t>Analyze -&gt; Decomposition Tree</a:t>
            </a:r>
          </a:p>
          <a:p>
            <a:pPr lvl="1"/>
            <a:r>
              <a:rPr lang="en-US" sz="2400" dirty="0" smtClean="0"/>
              <a:t>Allows filtering\expanding across dimensions</a:t>
            </a:r>
          </a:p>
          <a:p>
            <a:pPr lvl="1"/>
            <a:r>
              <a:rPr lang="fi-FI" sz="2400" dirty="0" smtClean="0"/>
              <a:t>Allows </a:t>
            </a:r>
            <a:r>
              <a:rPr lang="fi-FI" sz="2400" dirty="0"/>
              <a:t>faster </a:t>
            </a:r>
            <a:r>
              <a:rPr lang="fi-FI" sz="2400" dirty="0" smtClean="0"/>
              <a:t>and more </a:t>
            </a:r>
            <a:r>
              <a:rPr lang="fi-FI" sz="2400" dirty="0"/>
              <a:t>relevant visualization of </a:t>
            </a:r>
            <a:r>
              <a:rPr lang="fi-FI" sz="2400" dirty="0" smtClean="0"/>
              <a:t>data</a:t>
            </a:r>
            <a:endParaRPr lang="fi-FI" sz="24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83" y="3838944"/>
            <a:ext cx="3985147" cy="2840161"/>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84018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661993"/>
          </a:xfrm>
        </p:spPr>
        <p:txBody>
          <a:bodyPr/>
          <a:lstStyle/>
          <a:p>
            <a:r>
              <a:rPr lang="fi-FI" dirty="0"/>
              <a:t>Business Intelligence (BI) Primer</a:t>
            </a:r>
            <a:br>
              <a:rPr lang="fi-FI" dirty="0"/>
            </a:br>
            <a:endParaRPr lang="nl-NL" dirty="0"/>
          </a:p>
        </p:txBody>
      </p:sp>
      <p:sp>
        <p:nvSpPr>
          <p:cNvPr id="6" name="Content Placeholder 5"/>
          <p:cNvSpPr>
            <a:spLocks noGrp="1"/>
          </p:cNvSpPr>
          <p:nvPr>
            <p:ph type="body" idx="1"/>
          </p:nvPr>
        </p:nvSpPr>
        <p:spPr>
          <a:xfrm>
            <a:off x="722313" y="4129901"/>
            <a:ext cx="7772400" cy="276999"/>
          </a:xfrm>
        </p:spPr>
        <p:txBody>
          <a:bodyPr/>
          <a:lstStyle/>
          <a:p>
            <a:endParaRPr lang="en-US" dirty="0" smtClean="0"/>
          </a:p>
        </p:txBody>
      </p:sp>
    </p:spTree>
    <p:extLst>
      <p:ext uri="{BB962C8B-B14F-4D97-AF65-F5344CB8AC3E}">
        <p14:creationId xmlns:p14="http://schemas.microsoft.com/office/powerpoint/2010/main" val="160506256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Development Scenarios</a:t>
            </a:r>
            <a:endParaRPr lang="fi-FI" dirty="0"/>
          </a:p>
        </p:txBody>
      </p:sp>
      <p:sp>
        <p:nvSpPr>
          <p:cNvPr id="3" name="Content Placeholder 2"/>
          <p:cNvSpPr>
            <a:spLocks noGrp="1"/>
          </p:cNvSpPr>
          <p:nvPr>
            <p:ph idx="1"/>
          </p:nvPr>
        </p:nvSpPr>
        <p:spPr>
          <a:xfrm>
            <a:off x="381000" y="1447799"/>
            <a:ext cx="8382000" cy="3625608"/>
          </a:xfrm>
        </p:spPr>
        <p:txBody>
          <a:bodyPr/>
          <a:lstStyle/>
          <a:p>
            <a:r>
              <a:rPr lang="en-US" dirty="0"/>
              <a:t>Create Report, Filter, and Tabular Data </a:t>
            </a:r>
            <a:r>
              <a:rPr lang="en-US" dirty="0" smtClean="0"/>
              <a:t>Source </a:t>
            </a:r>
            <a:r>
              <a:rPr lang="en-US" dirty="0"/>
              <a:t>Extensions </a:t>
            </a:r>
            <a:endParaRPr lang="en-US" dirty="0" smtClean="0"/>
          </a:p>
          <a:p>
            <a:pPr lvl="1"/>
            <a:r>
              <a:rPr lang="en-US" dirty="0" smtClean="0"/>
              <a:t>Report extensions, Filter extensions, data source extension, editor customizations</a:t>
            </a:r>
          </a:p>
          <a:p>
            <a:pPr marL="460375" lvl="1" indent="0">
              <a:buNone/>
            </a:pPr>
            <a:endParaRPr lang="en-US" dirty="0" smtClean="0"/>
          </a:p>
          <a:p>
            <a:r>
              <a:rPr lang="fi-FI" dirty="0"/>
              <a:t>Create Scorecard Transforms </a:t>
            </a:r>
            <a:endParaRPr lang="fi-FI" dirty="0" smtClean="0"/>
          </a:p>
          <a:p>
            <a:pPr lvl="1"/>
            <a:r>
              <a:rPr lang="en-US" dirty="0" smtClean="0"/>
              <a:t>Change </a:t>
            </a:r>
            <a:r>
              <a:rPr lang="en-US" dirty="0"/>
              <a:t>the appearance, contents, or functionality of </a:t>
            </a:r>
            <a:r>
              <a:rPr lang="en-US" dirty="0" smtClean="0"/>
              <a:t>scorecards</a:t>
            </a:r>
          </a:p>
        </p:txBody>
      </p:sp>
    </p:spTree>
    <p:extLst>
      <p:ext uri="{BB962C8B-B14F-4D97-AF65-F5344CB8AC3E}">
        <p14:creationId xmlns:p14="http://schemas.microsoft.com/office/powerpoint/2010/main" val="2496915988"/>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PerformancePoint</a:t>
            </a:r>
            <a:r>
              <a:rPr lang="en-US" dirty="0" smtClean="0"/>
              <a:t> Services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1238922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81000" y="1447799"/>
            <a:ext cx="8382000" cy="4219075"/>
          </a:xfrm>
        </p:spPr>
        <p:txBody>
          <a:bodyPr>
            <a:normAutofit/>
          </a:bodyPr>
          <a:lstStyle/>
          <a:p>
            <a:pPr marL="396875" indent="-396875"/>
            <a:r>
              <a:rPr lang="en-US" dirty="0"/>
              <a:t>Business Intelligence (BI) Primer</a:t>
            </a:r>
          </a:p>
          <a:p>
            <a:pPr marL="396875" indent="-396875"/>
            <a:r>
              <a:rPr lang="en-US" dirty="0"/>
              <a:t>BI Tools in SharePoint 2010</a:t>
            </a:r>
          </a:p>
          <a:p>
            <a:pPr marL="396875" indent="-396875"/>
            <a:r>
              <a:rPr lang="en-US" dirty="0"/>
              <a:t>Visio Services</a:t>
            </a:r>
          </a:p>
          <a:p>
            <a:pPr marL="396875" indent="-396875"/>
            <a:r>
              <a:rPr lang="en-US" dirty="0"/>
              <a:t>Excel Services</a:t>
            </a:r>
          </a:p>
          <a:p>
            <a:pPr marL="396875" indent="-396875"/>
            <a:r>
              <a:rPr lang="en-US" dirty="0"/>
              <a:t>PerformancePoint </a:t>
            </a:r>
            <a:r>
              <a:rPr lang="en-US" dirty="0" smtClean="0"/>
              <a:t>Services</a:t>
            </a:r>
            <a:endParaRPr lang="en-US" dirty="0"/>
          </a:p>
        </p:txBody>
      </p:sp>
    </p:spTree>
    <p:extLst>
      <p:ext uri="{BB962C8B-B14F-4D97-AF65-F5344CB8AC3E}">
        <p14:creationId xmlns:p14="http://schemas.microsoft.com/office/powerpoint/2010/main" val="3703612941"/>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ctangle 283651"/>
          <p:cNvPicPr>
            <a:picLocks noChangeAspect="1" noChangeArrowheads="1"/>
          </p:cNvPicPr>
          <p:nvPr/>
        </p:nvPicPr>
        <p:blipFill>
          <a:blip r:embed="rId3" cstate="print"/>
          <a:srcRect/>
          <a:stretch>
            <a:fillRect/>
          </a:stretch>
        </p:blipFill>
        <p:spPr bwMode="auto">
          <a:xfrm>
            <a:off x="2333625" y="1909763"/>
            <a:ext cx="4476750" cy="3038475"/>
          </a:xfrm>
          <a:prstGeom prst="rect">
            <a:avLst/>
          </a:prstGeom>
          <a:noFill/>
          <a:ln w="9525">
            <a:noFill/>
            <a:miter lim="800000"/>
            <a:headEnd/>
            <a:tailEnd/>
          </a:ln>
        </p:spPr>
      </p:pic>
    </p:spTree>
    <p:extLst>
      <p:ext uri="{BB962C8B-B14F-4D97-AF65-F5344CB8AC3E}">
        <p14:creationId xmlns:p14="http://schemas.microsoft.com/office/powerpoint/2010/main" val="142023489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screen"/>
          <a:srcRect/>
          <a:stretch>
            <a:fillRect/>
          </a:stretch>
        </p:blipFill>
        <p:spPr bwMode="black">
          <a:xfrm>
            <a:off x="2218269" y="2920511"/>
            <a:ext cx="4707464" cy="1016980"/>
          </a:xfrm>
          <a:prstGeom prst="rect">
            <a:avLst/>
          </a:prstGeom>
          <a:noFill/>
        </p:spPr>
      </p:pic>
      <p:sp>
        <p:nvSpPr>
          <p:cNvPr id="5" name="Text Box 3"/>
          <p:cNvSpPr txBox="1">
            <a:spLocks noChangeArrowheads="1"/>
          </p:cNvSpPr>
          <p:nvPr/>
        </p:nvSpPr>
        <p:spPr bwMode="blackWhite">
          <a:xfrm>
            <a:off x="381000" y="6083573"/>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2010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33607874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Business </a:t>
            </a:r>
            <a:r>
              <a:rPr dirty="0" smtClean="0"/>
              <a:t>Intelligence </a:t>
            </a:r>
            <a:endParaRPr lang="en-US" dirty="0"/>
          </a:p>
        </p:txBody>
      </p:sp>
      <p:sp>
        <p:nvSpPr>
          <p:cNvPr id="3" name="Text Placeholder 2"/>
          <p:cNvSpPr>
            <a:spLocks noGrp="1"/>
          </p:cNvSpPr>
          <p:nvPr>
            <p:ph type="body" sz="quarter" idx="10"/>
          </p:nvPr>
        </p:nvSpPr>
        <p:spPr>
          <a:xfrm>
            <a:off x="381000" y="1447799"/>
            <a:ext cx="8382000" cy="4241161"/>
          </a:xfrm>
        </p:spPr>
        <p:txBody>
          <a:bodyPr/>
          <a:lstStyle/>
          <a:p>
            <a:r>
              <a:rPr lang="en-US" dirty="0" smtClean="0"/>
              <a:t>What is Business Intelligence?</a:t>
            </a:r>
          </a:p>
          <a:p>
            <a:pPr lvl="1"/>
            <a:r>
              <a:rPr lang="en-US" dirty="0" smtClean="0"/>
              <a:t>Analytics</a:t>
            </a:r>
          </a:p>
          <a:p>
            <a:pPr lvl="1"/>
            <a:r>
              <a:rPr lang="en-US" dirty="0" smtClean="0"/>
              <a:t>OLAP</a:t>
            </a:r>
          </a:p>
          <a:p>
            <a:pPr lvl="1"/>
            <a:r>
              <a:rPr lang="en-US" dirty="0" smtClean="0"/>
              <a:t>Data Mining</a:t>
            </a:r>
          </a:p>
          <a:p>
            <a:pPr lvl="1"/>
            <a:r>
              <a:rPr lang="en-US" dirty="0" smtClean="0"/>
              <a:t>Benchmarking</a:t>
            </a:r>
          </a:p>
          <a:p>
            <a:pPr lvl="1"/>
            <a:r>
              <a:rPr lang="en-US" dirty="0" smtClean="0"/>
              <a:t>Reporting</a:t>
            </a:r>
          </a:p>
          <a:p>
            <a:r>
              <a:rPr lang="en-US" dirty="0" smtClean="0"/>
              <a:t>What information do decision makers need in order to make effective business critical decisions?</a:t>
            </a:r>
          </a:p>
        </p:txBody>
      </p:sp>
    </p:spTree>
    <p:extLst>
      <p:ext uri="{BB962C8B-B14F-4D97-AF65-F5344CB8AC3E}">
        <p14:creationId xmlns:p14="http://schemas.microsoft.com/office/powerpoint/2010/main" val="49613225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6900"/>
            <a:ext cx="7772400" cy="1107996"/>
          </a:xfrm>
        </p:spPr>
        <p:txBody>
          <a:bodyPr/>
          <a:lstStyle/>
          <a:p>
            <a:r>
              <a:rPr lang="en-US" dirty="0"/>
              <a:t>BI Tools in SharePoint 2010</a:t>
            </a:r>
            <a:br>
              <a:rPr lang="en-US" dirty="0"/>
            </a:br>
            <a:endParaRPr lang="nl-NL" dirty="0"/>
          </a:p>
        </p:txBody>
      </p:sp>
      <p:sp>
        <p:nvSpPr>
          <p:cNvPr id="2" name="Content Placeholder 1"/>
          <p:cNvSpPr>
            <a:spLocks noGrp="1"/>
          </p:cNvSpPr>
          <p:nvPr>
            <p:ph type="body" idx="1"/>
          </p:nvPr>
        </p:nvSpPr>
        <p:spPr>
          <a:xfrm>
            <a:off x="722313" y="4129901"/>
            <a:ext cx="7772400" cy="276999"/>
          </a:xfrm>
        </p:spPr>
        <p:txBody>
          <a:bodyPr/>
          <a:lstStyle/>
          <a:p>
            <a:pPr marL="0" indent="0">
              <a:buNone/>
            </a:pPr>
            <a:endParaRPr lang="fi-FI" dirty="0"/>
          </a:p>
        </p:txBody>
      </p:sp>
    </p:spTree>
    <p:extLst>
      <p:ext uri="{BB962C8B-B14F-4D97-AF65-F5344CB8AC3E}">
        <p14:creationId xmlns:p14="http://schemas.microsoft.com/office/powerpoint/2010/main" val="269399929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en-US" sz="2800" dirty="0" smtClean="0"/>
              <a:t>Microsoft SharePoint 2010 </a:t>
            </a:r>
            <a:r>
              <a:rPr lang="en-US" sz="3600" dirty="0"/>
              <a:t/>
            </a:r>
            <a:br>
              <a:rPr lang="en-US" sz="3600" dirty="0"/>
            </a:br>
            <a:r>
              <a:rPr lang="en-US" sz="2000" dirty="0">
                <a:solidFill>
                  <a:schemeClr val="tx1"/>
                </a:solidFill>
              </a:rPr>
              <a:t>The </a:t>
            </a:r>
            <a:r>
              <a:rPr lang="en-US" sz="2000" dirty="0" smtClean="0">
                <a:solidFill>
                  <a:schemeClr val="accent1"/>
                </a:solidFill>
              </a:rPr>
              <a:t>business collaboration </a:t>
            </a:r>
            <a:r>
              <a:rPr lang="en-US" sz="2000" dirty="0">
                <a:solidFill>
                  <a:schemeClr val="accent1"/>
                </a:solidFill>
              </a:rPr>
              <a:t>platform </a:t>
            </a:r>
            <a:r>
              <a:rPr lang="en-US" sz="2000" dirty="0">
                <a:solidFill>
                  <a:schemeClr val="tx1"/>
                </a:solidFill>
              </a:rPr>
              <a:t>for the enterprise and the web</a:t>
            </a:r>
            <a:endParaRPr lang="en-US" sz="2400"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4" y="877916"/>
            <a:ext cx="8146765" cy="583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37021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defTabSz="914363" fontAlgn="ctr">
              <a:spcAft>
                <a:spcPts val="0"/>
              </a:spcAft>
              <a:defRPr/>
            </a:pPr>
            <a:r>
              <a:rPr dirty="0"/>
              <a:t>Microsoft Business Intelligence</a:t>
            </a:r>
            <a:br>
              <a:rPr dirty="0"/>
            </a:br>
            <a:endParaRPr dirty="0"/>
          </a:p>
        </p:txBody>
      </p:sp>
      <p:sp>
        <p:nvSpPr>
          <p:cNvPr id="10" name="Rounded Rectangle 9"/>
          <p:cNvSpPr/>
          <p:nvPr/>
        </p:nvSpPr>
        <p:spPr bwMode="auto">
          <a:xfrm>
            <a:off x="209550" y="3152775"/>
            <a:ext cx="5162550" cy="1323975"/>
          </a:xfrm>
          <a:prstGeom prst="roundRect">
            <a:avLst>
              <a:gd name="adj" fmla="val 14151"/>
            </a:avLst>
          </a:prstGeom>
          <a:solidFill>
            <a:srgbClr val="FFFFFF"/>
          </a:solidFill>
          <a:ln w="9525" cap="flat" cmpd="sng" algn="ctr">
            <a:noFill/>
            <a:prstDash val="soli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lIns="91436" tIns="45718" rIns="91436" bIns="45718" anchor="ctr"/>
          <a:lstStyle/>
          <a:p>
            <a:pPr algn="ctr" defTabSz="914099" fontAlgn="auto">
              <a:spcBef>
                <a:spcPts val="0"/>
              </a:spcBef>
              <a:spcAft>
                <a:spcPts val="0"/>
              </a:spcAft>
              <a:defRPr/>
            </a:pPr>
            <a:endParaRPr lang="en-GB" sz="2400" kern="0" dirty="0">
              <a:solidFill>
                <a:sysClr val="window" lastClr="FFFFFF"/>
              </a:solidFill>
              <a:effectLst>
                <a:outerShdw blurRad="38100" dist="38100" dir="2700000" algn="tl">
                  <a:srgbClr val="000000">
                    <a:alpha val="43137"/>
                  </a:srgbClr>
                </a:outerShdw>
              </a:effectLst>
              <a:latin typeface="Segoe" pitchFamily="34" charset="0"/>
              <a:cs typeface="+mn-cs"/>
            </a:endParaRPr>
          </a:p>
        </p:txBody>
      </p:sp>
      <p:sp>
        <p:nvSpPr>
          <p:cNvPr id="11" name="Rounded Rectangle 10"/>
          <p:cNvSpPr/>
          <p:nvPr/>
        </p:nvSpPr>
        <p:spPr bwMode="auto">
          <a:xfrm>
            <a:off x="219075" y="4581525"/>
            <a:ext cx="5162550" cy="1352550"/>
          </a:xfrm>
          <a:prstGeom prst="roundRect">
            <a:avLst>
              <a:gd name="adj" fmla="val 14151"/>
            </a:avLst>
          </a:prstGeom>
          <a:solidFill>
            <a:srgbClr val="FFFFFF"/>
          </a:solidFill>
          <a:ln w="9525" cap="flat" cmpd="sng" algn="ctr">
            <a:noFill/>
            <a:prstDash val="soli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lIns="91436" tIns="45718" rIns="91436" bIns="45718" anchor="ctr"/>
          <a:lstStyle/>
          <a:p>
            <a:pPr algn="ctr" defTabSz="914099" fontAlgn="auto">
              <a:spcBef>
                <a:spcPts val="0"/>
              </a:spcBef>
              <a:spcAft>
                <a:spcPts val="0"/>
              </a:spcAft>
              <a:defRPr/>
            </a:pPr>
            <a:endParaRPr lang="en-GB" sz="2400" kern="0" dirty="0">
              <a:solidFill>
                <a:sysClr val="window" lastClr="FFFFFF"/>
              </a:solidFill>
              <a:effectLst>
                <a:outerShdw blurRad="38100" dist="38100" dir="2700000" algn="tl">
                  <a:srgbClr val="000000">
                    <a:alpha val="43137"/>
                  </a:srgbClr>
                </a:outerShdw>
              </a:effectLst>
              <a:latin typeface="Segoe" pitchFamily="34" charset="0"/>
              <a:cs typeface="+mn-cs"/>
            </a:endParaRPr>
          </a:p>
        </p:txBody>
      </p:sp>
      <p:sp>
        <p:nvSpPr>
          <p:cNvPr id="12" name="Rounded Rectangle 11"/>
          <p:cNvSpPr/>
          <p:nvPr/>
        </p:nvSpPr>
        <p:spPr bwMode="auto">
          <a:xfrm>
            <a:off x="200025" y="1619250"/>
            <a:ext cx="5162550" cy="1438276"/>
          </a:xfrm>
          <a:prstGeom prst="roundRect">
            <a:avLst>
              <a:gd name="adj" fmla="val 14151"/>
            </a:avLst>
          </a:prstGeom>
          <a:solidFill>
            <a:srgbClr val="FFFFFF"/>
          </a:solidFill>
          <a:ln w="9525" cap="flat" cmpd="sng" algn="ctr">
            <a:noFill/>
            <a:prstDash val="soli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lIns="91436" tIns="45718" rIns="91436" bIns="45718" anchor="ctr"/>
          <a:lstStyle/>
          <a:p>
            <a:pPr algn="ctr" defTabSz="914099" fontAlgn="auto">
              <a:spcBef>
                <a:spcPts val="0"/>
              </a:spcBef>
              <a:spcAft>
                <a:spcPts val="0"/>
              </a:spcAft>
              <a:defRPr/>
            </a:pPr>
            <a:endParaRPr lang="en-GB" sz="2400" kern="0" dirty="0">
              <a:solidFill>
                <a:sysClr val="window" lastClr="FFFFFF"/>
              </a:solidFill>
              <a:effectLst>
                <a:outerShdw blurRad="38100" dist="38100" dir="2700000" algn="tl">
                  <a:srgbClr val="000000">
                    <a:alpha val="43137"/>
                  </a:srgbClr>
                </a:outerShdw>
              </a:effectLst>
              <a:latin typeface="Segoe" pitchFamily="34" charset="0"/>
              <a:cs typeface="+mn-cs"/>
            </a:endParaRPr>
          </a:p>
        </p:txBody>
      </p:sp>
      <p:cxnSp>
        <p:nvCxnSpPr>
          <p:cNvPr id="13" name="Straight Connector 12"/>
          <p:cNvCxnSpPr/>
          <p:nvPr/>
        </p:nvCxnSpPr>
        <p:spPr>
          <a:xfrm>
            <a:off x="5334000" y="5676900"/>
            <a:ext cx="419100" cy="158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4741863" y="4667250"/>
            <a:ext cx="2020888" cy="1587"/>
          </a:xfrm>
          <a:prstGeom prst="line">
            <a:avLst/>
          </a:prstGeom>
          <a:ln w="254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0" y="3808413"/>
            <a:ext cx="419100" cy="3175"/>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H="1" flipV="1">
            <a:off x="4420394" y="3809206"/>
            <a:ext cx="2667000" cy="1588"/>
          </a:xfrm>
          <a:prstGeom prst="line">
            <a:avLst/>
          </a:prstGeom>
          <a:ln w="254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H="1" flipV="1">
            <a:off x="4706144" y="2799556"/>
            <a:ext cx="2095500" cy="1588"/>
          </a:xfrm>
          <a:prstGeom prst="line">
            <a:avLst/>
          </a:prstGeom>
          <a:ln w="25400" cap="flat">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34000" y="1752600"/>
            <a:ext cx="419100" cy="158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bwMode="auto">
          <a:xfrm>
            <a:off x="263141" y="3505789"/>
            <a:ext cx="4994659" cy="895091"/>
          </a:xfrm>
          <a:prstGeom prst="roundRect">
            <a:avLst>
              <a:gd name="adj" fmla="val 9580"/>
            </a:avLst>
          </a:prstGeom>
          <a:gradFill flip="none" rotWithShape="1">
            <a:gsLst>
              <a:gs pos="0">
                <a:srgbClr val="3F6617">
                  <a:alpha val="29804"/>
                </a:srgbClr>
              </a:gs>
              <a:gs pos="77000">
                <a:srgbClr val="7DCC2E">
                  <a:alpha val="49804"/>
                </a:srgbClr>
              </a:gs>
              <a:gs pos="100000">
                <a:srgbClr val="7DCC2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anchor="ctr"/>
          <a:lstStyle/>
          <a:p>
            <a:pPr algn="ctr" defTabSz="914099">
              <a:lnSpc>
                <a:spcPct val="80000"/>
              </a:lnSpc>
              <a:defRPr/>
            </a:pPr>
            <a:endParaRPr lang="en-US" sz="2400" dirty="0">
              <a:gradFill>
                <a:gsLst>
                  <a:gs pos="0">
                    <a:schemeClr val="tx1"/>
                  </a:gs>
                  <a:gs pos="88000">
                    <a:schemeClr val="tx1"/>
                  </a:gs>
                </a:gsLst>
                <a:lin ang="5400000" scaled="0"/>
              </a:gradFill>
              <a:effectLst>
                <a:outerShdw blurRad="152400" dir="5400000" algn="ctr" rotWithShape="0">
                  <a:prstClr val="black">
                    <a:alpha val="80000"/>
                  </a:prstClr>
                </a:outerShdw>
              </a:effectLst>
              <a:latin typeface="+mn-lt"/>
              <a:cs typeface="+mn-cs"/>
            </a:endParaRPr>
          </a:p>
        </p:txBody>
      </p:sp>
      <p:sp>
        <p:nvSpPr>
          <p:cNvPr id="21" name="TextBox 20"/>
          <p:cNvSpPr txBox="1"/>
          <p:nvPr/>
        </p:nvSpPr>
        <p:spPr>
          <a:xfrm>
            <a:off x="828675" y="1714500"/>
            <a:ext cx="3771900" cy="276225"/>
          </a:xfrm>
          <a:prstGeom prst="rect">
            <a:avLst/>
          </a:prstGeom>
          <a:noFill/>
        </p:spPr>
        <p:txBody>
          <a:bodyPr lIns="0" tIns="0" rIns="0" bIns="0">
            <a:spAutoFit/>
          </a:bodyPr>
          <a:lstStyle/>
          <a:p>
            <a:pPr algn="ctr" defTabSz="914363" fontAlgn="auto">
              <a:spcBef>
                <a:spcPts val="0"/>
              </a:spcBef>
              <a:spcAft>
                <a:spcPts val="0"/>
              </a:spcAft>
              <a:defRPr/>
            </a:pPr>
            <a:r>
              <a:rPr lang="en-US" kern="0" dirty="0">
                <a:effectLst>
                  <a:outerShdw blurRad="38100" dist="38100" dir="2700000" algn="tl">
                    <a:srgbClr val="000000">
                      <a:alpha val="43137"/>
                    </a:srgbClr>
                  </a:outerShdw>
                </a:effectLst>
                <a:latin typeface="+mn-lt"/>
                <a:cs typeface="+mn-cs"/>
              </a:rPr>
              <a:t>Business User Experience</a:t>
            </a:r>
          </a:p>
        </p:txBody>
      </p:sp>
      <p:sp>
        <p:nvSpPr>
          <p:cNvPr id="22" name="Rounded Rectangle 21"/>
          <p:cNvSpPr/>
          <p:nvPr/>
        </p:nvSpPr>
        <p:spPr bwMode="auto">
          <a:xfrm>
            <a:off x="263141" y="4936002"/>
            <a:ext cx="4994659" cy="895091"/>
          </a:xfrm>
          <a:prstGeom prst="roundRect">
            <a:avLst>
              <a:gd name="adj" fmla="val 9580"/>
            </a:avLst>
          </a:prstGeom>
          <a:gradFill flip="none" rotWithShape="1">
            <a:gsLst>
              <a:gs pos="0">
                <a:srgbClr val="1A4B57">
                  <a:alpha val="69804"/>
                </a:srgbClr>
              </a:gs>
              <a:gs pos="77000">
                <a:srgbClr val="3497AE">
                  <a:alpha val="49804"/>
                </a:srgbClr>
              </a:gs>
              <a:gs pos="100000">
                <a:srgbClr val="3497AE">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anchor="ctr"/>
          <a:lstStyle/>
          <a:p>
            <a:pPr algn="ctr" defTabSz="914099">
              <a:defRPr/>
            </a:pPr>
            <a:endParaRPr lang="en-US" sz="2400" dirty="0">
              <a:gradFill>
                <a:gsLst>
                  <a:gs pos="0">
                    <a:schemeClr val="tx1"/>
                  </a:gs>
                  <a:gs pos="88000">
                    <a:schemeClr val="tx1"/>
                  </a:gs>
                </a:gsLst>
                <a:lin ang="5400000" scaled="0"/>
              </a:gradFill>
              <a:effectLst>
                <a:outerShdw blurRad="152400" dir="5400000" algn="ctr" rotWithShape="0">
                  <a:prstClr val="black">
                    <a:alpha val="80000"/>
                  </a:prstClr>
                </a:outerShdw>
              </a:effectLst>
              <a:latin typeface="+mn-lt"/>
              <a:cs typeface="+mn-cs"/>
            </a:endParaRPr>
          </a:p>
        </p:txBody>
      </p:sp>
      <p:pic>
        <p:nvPicPr>
          <p:cNvPr id="64532" name="Picture 13" descr="C:\program files\Microsoft Resource DVD Artwork\DVD_ART\BoxShots_Logos\SQL Server 2008\SQL Server 2008 Logo 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4991100"/>
            <a:ext cx="33861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le 23"/>
          <p:cNvSpPr/>
          <p:nvPr/>
        </p:nvSpPr>
        <p:spPr bwMode="invGray">
          <a:xfrm>
            <a:off x="272666" y="2092089"/>
            <a:ext cx="4994659" cy="893850"/>
          </a:xfrm>
          <a:prstGeom prst="roundRect">
            <a:avLst>
              <a:gd name="adj" fmla="val 9911"/>
            </a:avLst>
          </a:prstGeom>
          <a:gradFill flip="none" rotWithShape="1">
            <a:gsLst>
              <a:gs pos="0">
                <a:srgbClr val="FFC000">
                  <a:lumMod val="50000"/>
                  <a:alpha val="70000"/>
                </a:srgbClr>
              </a:gs>
              <a:gs pos="77000">
                <a:srgbClr val="FFC000">
                  <a:alpha val="50000"/>
                </a:srgbClr>
              </a:gs>
              <a:gs pos="100000">
                <a:srgbClr val="FFC000">
                  <a:lumMod val="60000"/>
                  <a:lumOff val="40000"/>
                </a:srgbClr>
              </a:gs>
            </a:gsLst>
            <a:lin ang="5400000" scaled="1"/>
            <a:tileRect/>
          </a:gradFill>
          <a:ln w="38100" cap="flat" cmpd="thickThin" algn="ctr">
            <a:noFill/>
            <a:prstDash val="solid"/>
          </a:ln>
          <a:effectLst/>
          <a:scene3d>
            <a:camera prst="orthographicFront"/>
            <a:lightRig rig="flat" dir="t">
              <a:rot lat="0" lon="0" rev="5400000"/>
            </a:lightRig>
          </a:scene3d>
          <a:sp3d>
            <a:bevelT w="38100" h="38100" prst="softRound"/>
            <a:bevelB w="38100" h="38100"/>
          </a:sp3d>
        </p:spPr>
        <p:txBody>
          <a:bodyPr anchor="ctr"/>
          <a:lstStyle/>
          <a:p>
            <a:pPr algn="ctr" defTabSz="914400">
              <a:defRPr/>
            </a:pPr>
            <a:endParaRPr lang="en-US" sz="2400" kern="0" dirty="0">
              <a:solidFill>
                <a:srgbClr val="FFFFFF"/>
              </a:solidFill>
              <a:effectLst>
                <a:outerShdw blurRad="292100" dist="38100" dir="2700000" sx="101000" sy="101000" algn="tl" rotWithShape="0">
                  <a:srgbClr val="080808"/>
                </a:outerShdw>
              </a:effectLst>
              <a:latin typeface="Segoe Semibold" pitchFamily="34" charset="0"/>
              <a:cs typeface="+mn-cs"/>
            </a:endParaRPr>
          </a:p>
        </p:txBody>
      </p:sp>
      <p:pic>
        <p:nvPicPr>
          <p:cNvPr id="64536" name="Picture 14" descr="C:\program files\Microsoft Resource DVD Artwork\DVD_ART\BoxShots_Logos\SharePoint Server 2007\SharePoint Server 2007 logo rev h.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24000" y="2195513"/>
            <a:ext cx="253365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xt_1"/>
          <p:cNvSpPr txBox="1"/>
          <p:nvPr/>
        </p:nvSpPr>
        <p:spPr>
          <a:xfrm>
            <a:off x="5942013" y="3657600"/>
            <a:ext cx="2687637" cy="2382838"/>
          </a:xfrm>
          <a:prstGeom prst="rect">
            <a:avLst/>
          </a:prstGeom>
          <a:noFill/>
        </p:spPr>
        <p:txBody>
          <a:bodyPr lIns="0" tIns="0" rIns="0" bIns="0">
            <a:spAutoFit/>
          </a:bodyPr>
          <a:lstStyle/>
          <a:p>
            <a:pPr defTabSz="914363" fontAlgn="auto">
              <a:lnSpc>
                <a:spcPct val="90000"/>
              </a:lnSpc>
              <a:spcBef>
                <a:spcPct val="20000"/>
              </a:spcBef>
              <a:spcAft>
                <a:spcPts val="0"/>
              </a:spcAft>
              <a:defRPr/>
            </a:pPr>
            <a:r>
              <a:rPr lang="en-US" sz="2000" b="1" dirty="0">
                <a:latin typeface="+mn-lt"/>
                <a:cs typeface="+mn-cs"/>
              </a:rPr>
              <a:t>Data Infrastructure </a:t>
            </a:r>
            <a:br>
              <a:rPr lang="en-US" sz="2000" b="1" dirty="0">
                <a:latin typeface="+mn-lt"/>
                <a:cs typeface="+mn-cs"/>
              </a:rPr>
            </a:br>
            <a:r>
              <a:rPr lang="en-US" sz="2000" b="1" dirty="0">
                <a:latin typeface="+mn-lt"/>
                <a:cs typeface="+mn-cs"/>
              </a:rPr>
              <a:t>and BI Platform</a:t>
            </a:r>
          </a:p>
          <a:p>
            <a:pPr indent="3175" defTabSz="914363" fontAlgn="auto">
              <a:lnSpc>
                <a:spcPct val="90000"/>
              </a:lnSpc>
              <a:spcBef>
                <a:spcPct val="20000"/>
              </a:spcBef>
              <a:spcAft>
                <a:spcPts val="0"/>
              </a:spcAft>
              <a:defRPr/>
            </a:pPr>
            <a:r>
              <a:rPr lang="en-US" dirty="0">
                <a:latin typeface="+mn-lt"/>
                <a:cs typeface="+mn-cs"/>
              </a:rPr>
              <a:t>Analysis Services</a:t>
            </a:r>
          </a:p>
          <a:p>
            <a:pPr indent="3175" defTabSz="914363" fontAlgn="auto">
              <a:lnSpc>
                <a:spcPct val="90000"/>
              </a:lnSpc>
              <a:spcBef>
                <a:spcPct val="20000"/>
              </a:spcBef>
              <a:spcAft>
                <a:spcPts val="0"/>
              </a:spcAft>
              <a:defRPr/>
            </a:pPr>
            <a:r>
              <a:rPr lang="en-US" dirty="0">
                <a:latin typeface="+mn-lt"/>
                <a:cs typeface="+mn-cs"/>
              </a:rPr>
              <a:t>Reporting Services</a:t>
            </a:r>
          </a:p>
          <a:p>
            <a:pPr indent="3175" defTabSz="914363" fontAlgn="auto">
              <a:lnSpc>
                <a:spcPct val="90000"/>
              </a:lnSpc>
              <a:spcBef>
                <a:spcPct val="20000"/>
              </a:spcBef>
              <a:spcAft>
                <a:spcPts val="0"/>
              </a:spcAft>
              <a:defRPr/>
            </a:pPr>
            <a:r>
              <a:rPr lang="en-US" dirty="0">
                <a:latin typeface="+mn-lt"/>
                <a:cs typeface="+mn-cs"/>
              </a:rPr>
              <a:t>Integration Services</a:t>
            </a:r>
          </a:p>
          <a:p>
            <a:pPr indent="3175" defTabSz="914363" fontAlgn="auto">
              <a:lnSpc>
                <a:spcPct val="90000"/>
              </a:lnSpc>
              <a:spcBef>
                <a:spcPct val="20000"/>
              </a:spcBef>
              <a:spcAft>
                <a:spcPts val="0"/>
              </a:spcAft>
              <a:defRPr/>
            </a:pPr>
            <a:r>
              <a:rPr lang="en-US" dirty="0">
                <a:latin typeface="+mn-lt"/>
                <a:cs typeface="+mn-cs"/>
              </a:rPr>
              <a:t>Master Data Services</a:t>
            </a:r>
          </a:p>
          <a:p>
            <a:pPr indent="3175" defTabSz="914363" fontAlgn="auto">
              <a:lnSpc>
                <a:spcPct val="90000"/>
              </a:lnSpc>
              <a:spcBef>
                <a:spcPct val="20000"/>
              </a:spcBef>
              <a:spcAft>
                <a:spcPts val="0"/>
              </a:spcAft>
              <a:defRPr/>
            </a:pPr>
            <a:r>
              <a:rPr lang="en-US" dirty="0">
                <a:latin typeface="+mn-lt"/>
                <a:cs typeface="+mn-cs"/>
              </a:rPr>
              <a:t>Data Mining</a:t>
            </a:r>
          </a:p>
          <a:p>
            <a:pPr indent="3175" defTabSz="914363" fontAlgn="auto">
              <a:lnSpc>
                <a:spcPct val="90000"/>
              </a:lnSpc>
              <a:spcBef>
                <a:spcPct val="20000"/>
              </a:spcBef>
              <a:spcAft>
                <a:spcPts val="0"/>
              </a:spcAft>
              <a:defRPr/>
            </a:pPr>
            <a:r>
              <a:rPr lang="en-US" dirty="0">
                <a:latin typeface="+mn-lt"/>
                <a:cs typeface="+mn-cs"/>
              </a:rPr>
              <a:t>Data Warehousing</a:t>
            </a:r>
          </a:p>
        </p:txBody>
      </p:sp>
      <p:sp>
        <p:nvSpPr>
          <p:cNvPr id="27" name="txt_2"/>
          <p:cNvSpPr txBox="1">
            <a:spLocks noChangeArrowheads="1"/>
          </p:cNvSpPr>
          <p:nvPr/>
        </p:nvSpPr>
        <p:spPr bwMode="auto">
          <a:xfrm>
            <a:off x="5945188" y="2465388"/>
            <a:ext cx="2936875"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a:lnSpc>
                <a:spcPct val="90000"/>
              </a:lnSpc>
              <a:spcBef>
                <a:spcPct val="20000"/>
              </a:spcBef>
            </a:pPr>
            <a:r>
              <a:rPr lang="en-US" sz="2000" b="1" dirty="0"/>
              <a:t>Business Collaboration Platform</a:t>
            </a:r>
          </a:p>
          <a:p>
            <a:pPr>
              <a:lnSpc>
                <a:spcPct val="90000"/>
              </a:lnSpc>
              <a:spcBef>
                <a:spcPct val="20000"/>
              </a:spcBef>
            </a:pPr>
            <a:r>
              <a:rPr lang="en-US" dirty="0"/>
              <a:t>Dashboards &amp; Scorecards</a:t>
            </a:r>
          </a:p>
          <a:p>
            <a:pPr>
              <a:lnSpc>
                <a:spcPct val="90000"/>
              </a:lnSpc>
              <a:spcBef>
                <a:spcPct val="20000"/>
              </a:spcBef>
            </a:pPr>
            <a:r>
              <a:rPr lang="en-US" dirty="0"/>
              <a:t>Excel Services</a:t>
            </a:r>
          </a:p>
          <a:p>
            <a:pPr>
              <a:lnSpc>
                <a:spcPct val="90000"/>
              </a:lnSpc>
              <a:spcBef>
                <a:spcPct val="20000"/>
              </a:spcBef>
            </a:pPr>
            <a:r>
              <a:rPr lang="en-US" dirty="0"/>
              <a:t>Web based forms &amp; workflow</a:t>
            </a:r>
          </a:p>
          <a:p>
            <a:pPr>
              <a:lnSpc>
                <a:spcPct val="90000"/>
              </a:lnSpc>
              <a:spcBef>
                <a:spcPct val="20000"/>
              </a:spcBef>
            </a:pPr>
            <a:r>
              <a:rPr lang="en-US" dirty="0"/>
              <a:t>Collaboration</a:t>
            </a:r>
          </a:p>
          <a:p>
            <a:pPr>
              <a:lnSpc>
                <a:spcPct val="90000"/>
              </a:lnSpc>
              <a:spcBef>
                <a:spcPct val="20000"/>
              </a:spcBef>
            </a:pPr>
            <a:r>
              <a:rPr lang="en-US" dirty="0"/>
              <a:t>Search</a:t>
            </a:r>
          </a:p>
          <a:p>
            <a:pPr>
              <a:lnSpc>
                <a:spcPct val="90000"/>
              </a:lnSpc>
              <a:spcBef>
                <a:spcPct val="20000"/>
              </a:spcBef>
            </a:pPr>
            <a:r>
              <a:rPr lang="en-US" dirty="0"/>
              <a:t>Content Management</a:t>
            </a:r>
          </a:p>
          <a:p>
            <a:pPr>
              <a:lnSpc>
                <a:spcPct val="90000"/>
              </a:lnSpc>
              <a:spcBef>
                <a:spcPct val="20000"/>
              </a:spcBef>
            </a:pPr>
            <a:r>
              <a:rPr lang="en-US" dirty="0"/>
              <a:t>LOB data integration</a:t>
            </a:r>
          </a:p>
        </p:txBody>
      </p:sp>
      <p:sp>
        <p:nvSpPr>
          <p:cNvPr id="28" name="txt_3"/>
          <p:cNvSpPr txBox="1">
            <a:spLocks noChangeArrowheads="1"/>
          </p:cNvSpPr>
          <p:nvPr/>
        </p:nvSpPr>
        <p:spPr bwMode="auto">
          <a:xfrm>
            <a:off x="5935663" y="1770063"/>
            <a:ext cx="309403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defTabSz="912813" fontAlgn="base">
              <a:spcBef>
                <a:spcPct val="0"/>
              </a:spcBef>
              <a:spcAft>
                <a:spcPct val="0"/>
              </a:spcAft>
              <a:defRPr>
                <a:solidFill>
                  <a:schemeClr val="tx1"/>
                </a:solidFill>
                <a:latin typeface="Segoe"/>
              </a:defRPr>
            </a:lvl6pPr>
            <a:lvl7pPr marL="2971800" indent="-228600" defTabSz="912813" fontAlgn="base">
              <a:spcBef>
                <a:spcPct val="0"/>
              </a:spcBef>
              <a:spcAft>
                <a:spcPct val="0"/>
              </a:spcAft>
              <a:defRPr>
                <a:solidFill>
                  <a:schemeClr val="tx1"/>
                </a:solidFill>
                <a:latin typeface="Segoe"/>
              </a:defRPr>
            </a:lvl7pPr>
            <a:lvl8pPr marL="3429000" indent="-228600" defTabSz="912813" fontAlgn="base">
              <a:spcBef>
                <a:spcPct val="0"/>
              </a:spcBef>
              <a:spcAft>
                <a:spcPct val="0"/>
              </a:spcAft>
              <a:defRPr>
                <a:solidFill>
                  <a:schemeClr val="tx1"/>
                </a:solidFill>
                <a:latin typeface="Segoe"/>
              </a:defRPr>
            </a:lvl8pPr>
            <a:lvl9pPr marL="3886200" indent="-228600" defTabSz="912813" fontAlgn="base">
              <a:spcBef>
                <a:spcPct val="0"/>
              </a:spcBef>
              <a:spcAft>
                <a:spcPct val="0"/>
              </a:spcAft>
              <a:defRPr>
                <a:solidFill>
                  <a:schemeClr val="tx1"/>
                </a:solidFill>
                <a:latin typeface="Segoe"/>
              </a:defRPr>
            </a:lvl9pPr>
          </a:lstStyle>
          <a:p>
            <a:pPr>
              <a:lnSpc>
                <a:spcPct val="90000"/>
              </a:lnSpc>
              <a:spcBef>
                <a:spcPct val="20000"/>
              </a:spcBef>
            </a:pPr>
            <a:r>
              <a:rPr lang="en-US" sz="2000" b="1" dirty="0"/>
              <a:t>Familiar User Experience </a:t>
            </a:r>
          </a:p>
          <a:p>
            <a:pPr>
              <a:lnSpc>
                <a:spcPct val="90000"/>
              </a:lnSpc>
              <a:spcBef>
                <a:spcPct val="20000"/>
              </a:spcBef>
            </a:pPr>
            <a:r>
              <a:rPr lang="en-US" dirty="0"/>
              <a:t>Self-Service access &amp; insight</a:t>
            </a:r>
          </a:p>
          <a:p>
            <a:pPr>
              <a:lnSpc>
                <a:spcPct val="90000"/>
              </a:lnSpc>
              <a:spcBef>
                <a:spcPct val="20000"/>
              </a:spcBef>
            </a:pPr>
            <a:r>
              <a:rPr lang="en-US" dirty="0"/>
              <a:t>Data exploration &amp; analysis</a:t>
            </a:r>
          </a:p>
          <a:p>
            <a:pPr>
              <a:lnSpc>
                <a:spcPct val="90000"/>
              </a:lnSpc>
              <a:spcBef>
                <a:spcPct val="20000"/>
              </a:spcBef>
            </a:pPr>
            <a:r>
              <a:rPr lang="en-US" dirty="0"/>
              <a:t>Predictive analysis</a:t>
            </a:r>
          </a:p>
          <a:p>
            <a:pPr>
              <a:lnSpc>
                <a:spcPct val="90000"/>
              </a:lnSpc>
              <a:spcBef>
                <a:spcPct val="20000"/>
              </a:spcBef>
            </a:pPr>
            <a:r>
              <a:rPr lang="en-US" dirty="0"/>
              <a:t>Data visualization</a:t>
            </a:r>
          </a:p>
          <a:p>
            <a:pPr>
              <a:lnSpc>
                <a:spcPct val="90000"/>
              </a:lnSpc>
              <a:spcBef>
                <a:spcPct val="20000"/>
              </a:spcBef>
            </a:pPr>
            <a:r>
              <a:rPr lang="en-US" dirty="0"/>
              <a:t>Contextual visualization</a:t>
            </a:r>
          </a:p>
        </p:txBody>
      </p:sp>
      <p:sp>
        <p:nvSpPr>
          <p:cNvPr id="29" name="TextBox 28"/>
          <p:cNvSpPr txBox="1"/>
          <p:nvPr/>
        </p:nvSpPr>
        <p:spPr>
          <a:xfrm>
            <a:off x="828675" y="3190875"/>
            <a:ext cx="3771900" cy="276225"/>
          </a:xfrm>
          <a:prstGeom prst="rect">
            <a:avLst/>
          </a:prstGeom>
          <a:noFill/>
        </p:spPr>
        <p:txBody>
          <a:bodyPr lIns="0" tIns="0" rIns="0" bIns="0">
            <a:spAutoFit/>
          </a:bodyPr>
          <a:lstStyle/>
          <a:p>
            <a:pPr algn="ctr" defTabSz="914363" fontAlgn="auto">
              <a:spcBef>
                <a:spcPts val="0"/>
              </a:spcBef>
              <a:spcAft>
                <a:spcPts val="0"/>
              </a:spcAft>
              <a:defRPr/>
            </a:pPr>
            <a:r>
              <a:rPr lang="en-US" kern="0" dirty="0">
                <a:effectLst>
                  <a:outerShdw blurRad="38100" dist="38100" dir="2700000" algn="tl">
                    <a:srgbClr val="000000">
                      <a:alpha val="43137"/>
                    </a:srgbClr>
                  </a:outerShdw>
                </a:effectLst>
                <a:latin typeface="+mn-lt"/>
                <a:cs typeface="+mn-cs"/>
              </a:rPr>
              <a:t>Business Collaboration Platform</a:t>
            </a:r>
          </a:p>
        </p:txBody>
      </p:sp>
      <p:sp>
        <p:nvSpPr>
          <p:cNvPr id="30" name="TextBox 29"/>
          <p:cNvSpPr txBox="1"/>
          <p:nvPr/>
        </p:nvSpPr>
        <p:spPr>
          <a:xfrm>
            <a:off x="828675" y="4610100"/>
            <a:ext cx="3771900" cy="276225"/>
          </a:xfrm>
          <a:prstGeom prst="rect">
            <a:avLst/>
          </a:prstGeom>
          <a:noFill/>
        </p:spPr>
        <p:txBody>
          <a:bodyPr lIns="0" tIns="0" rIns="0" bIns="0">
            <a:spAutoFit/>
          </a:bodyPr>
          <a:lstStyle/>
          <a:p>
            <a:pPr algn="ctr" defTabSz="914363" fontAlgn="auto">
              <a:spcBef>
                <a:spcPts val="0"/>
              </a:spcBef>
              <a:spcAft>
                <a:spcPts val="0"/>
              </a:spcAft>
              <a:defRPr/>
            </a:pPr>
            <a:r>
              <a:rPr lang="en-US" kern="0" dirty="0">
                <a:effectLst>
                  <a:outerShdw blurRad="38100" dist="38100" dir="2700000" algn="tl">
                    <a:srgbClr val="000000">
                      <a:alpha val="43137"/>
                    </a:srgbClr>
                  </a:outerShdw>
                </a:effectLst>
                <a:latin typeface="+mn-lt"/>
                <a:cs typeface="+mn-cs"/>
              </a:rPr>
              <a:t>Data Infrastructure &amp; BI Platform</a:t>
            </a:r>
          </a:p>
        </p:txBody>
      </p:sp>
      <p:sp>
        <p:nvSpPr>
          <p:cNvPr id="64542" name="Rectangle 30"/>
          <p:cNvSpPr>
            <a:spLocks noChangeArrowheads="1"/>
          </p:cNvSpPr>
          <p:nvPr/>
        </p:nvSpPr>
        <p:spPr bwMode="auto">
          <a:xfrm>
            <a:off x="381000" y="833438"/>
            <a:ext cx="54181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dirty="0">
                <a:solidFill>
                  <a:srgbClr val="D9D9D9"/>
                </a:solidFill>
              </a:rPr>
              <a:t>Get more out of the products you own </a:t>
            </a:r>
            <a:endParaRPr lang="en-US" sz="2400" dirty="0"/>
          </a:p>
        </p:txBody>
      </p:sp>
      <p:pic>
        <p:nvPicPr>
          <p:cNvPr id="25" name="Picture 24" descr="W:\TRANSFER\MBupload\SERVER-new\Logo\SharePoint\SharePoint\ShrPt_h_rgb_r.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1021080" y="3581395"/>
            <a:ext cx="3474720" cy="689599"/>
          </a:xfrm>
          <a:prstGeom prst="rect">
            <a:avLst/>
          </a:prstGeom>
          <a:noFill/>
        </p:spPr>
      </p:pic>
    </p:spTree>
    <p:extLst>
      <p:ext uri="{BB962C8B-B14F-4D97-AF65-F5344CB8AC3E}">
        <p14:creationId xmlns:p14="http://schemas.microsoft.com/office/powerpoint/2010/main" val="311095086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
                                        <p:tgtEl>
                                          <p:spTgt spid="13"/>
                                        </p:tgtEl>
                                      </p:cBhvr>
                                    </p:animEffect>
                                  </p:childTnLst>
                                </p:cTn>
                              </p:par>
                            </p:childTnLst>
                          </p:cTn>
                        </p:par>
                        <p:par>
                          <p:cTn id="8" fill="hold" nodeType="afterGroup">
                            <p:stCondLst>
                              <p:cond delay="2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nodeType="afterGroup">
                            <p:stCondLst>
                              <p:cond delay="700"/>
                            </p:stCondLst>
                            <p:childTnLst>
                              <p:par>
                                <p:cTn id="13" presetID="1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slide(fromLeft)">
                                      <p:cBhvr>
                                        <p:cTn id="15" dur="500"/>
                                        <p:tgtEl>
                                          <p:spTgt spid="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xit" presetSubtype="0" fill="hold" nodeType="clickEffect">
                                  <p:stCondLst>
                                    <p:cond delay="0"/>
                                  </p:stCondLst>
                                  <p:childTnLst>
                                    <p:animEffect transition="out" filter="fade">
                                      <p:cBhvr>
                                        <p:cTn id="19" dur="500"/>
                                        <p:tgtEl>
                                          <p:spTgt spid="13"/>
                                        </p:tgtEl>
                                      </p:cBhvr>
                                    </p:animEffect>
                                    <p:set>
                                      <p:cBhvr>
                                        <p:cTn id="20" dur="1" fill="hold">
                                          <p:stCondLst>
                                            <p:cond delay="499"/>
                                          </p:stCondLst>
                                        </p:cTn>
                                        <p:tgtEl>
                                          <p:spTgt spid="13"/>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childTnLst>
                          </p:cTn>
                        </p:par>
                        <p:par>
                          <p:cTn id="27" fill="hold" nodeType="afterGroup">
                            <p:stCondLst>
                              <p:cond delay="500"/>
                            </p:stCondLst>
                            <p:childTnLst>
                              <p:par>
                                <p:cTn id="28" presetID="22" presetClass="entr" presetSubtype="8"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200"/>
                                        <p:tgtEl>
                                          <p:spTgt spid="15"/>
                                        </p:tgtEl>
                                      </p:cBhvr>
                                    </p:animEffect>
                                  </p:childTnLst>
                                </p:cTn>
                              </p:par>
                            </p:childTnLst>
                          </p:cTn>
                        </p:par>
                        <p:par>
                          <p:cTn id="31" fill="hold" nodeType="afterGroup">
                            <p:stCondLst>
                              <p:cond delay="700"/>
                            </p:stCondLst>
                            <p:childTnLst>
                              <p:par>
                                <p:cTn id="32" presetID="16" presetClass="entr" presetSubtype="42"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outHorizontal)">
                                      <p:cBhvr>
                                        <p:cTn id="34" dur="500"/>
                                        <p:tgtEl>
                                          <p:spTgt spid="16"/>
                                        </p:tgtEl>
                                      </p:cBhvr>
                                    </p:animEffect>
                                  </p:childTnLst>
                                </p:cTn>
                              </p:par>
                            </p:childTnLst>
                          </p:cTn>
                        </p:par>
                        <p:par>
                          <p:cTn id="35" fill="hold" nodeType="afterGroup">
                            <p:stCondLst>
                              <p:cond delay="1200"/>
                            </p:stCondLst>
                            <p:childTnLst>
                              <p:par>
                                <p:cTn id="36" presetID="1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slide(fromLeft)">
                                      <p:cBhvr>
                                        <p:cTn id="38" dur="500"/>
                                        <p:tgtEl>
                                          <p:spTgt spid="2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27"/>
                                        </p:tgtEl>
                                      </p:cBhvr>
                                    </p:animEffect>
                                    <p:set>
                                      <p:cBhvr>
                                        <p:cTn id="49" dur="1" fill="hold">
                                          <p:stCondLst>
                                            <p:cond delay="499"/>
                                          </p:stCondLst>
                                        </p:cTn>
                                        <p:tgtEl>
                                          <p:spTgt spid="27"/>
                                        </p:tgtEl>
                                        <p:attrNameLst>
                                          <p:attrName>style.visibility</p:attrName>
                                        </p:attrNameLst>
                                      </p:cBhvr>
                                      <p:to>
                                        <p:strVal val="hidden"/>
                                      </p:to>
                                    </p:set>
                                  </p:childTnLst>
                                </p:cTn>
                              </p:par>
                            </p:childTnLst>
                          </p:cTn>
                        </p:par>
                        <p:par>
                          <p:cTn id="50" fill="hold" nodeType="afterGroup">
                            <p:stCondLst>
                              <p:cond delay="500"/>
                            </p:stCondLst>
                            <p:childTnLst>
                              <p:par>
                                <p:cTn id="51" presetID="22" presetClass="entr" presetSubtype="8"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left)">
                                      <p:cBhvr>
                                        <p:cTn id="53" dur="200"/>
                                        <p:tgtEl>
                                          <p:spTgt spid="18"/>
                                        </p:tgtEl>
                                      </p:cBhvr>
                                    </p:animEffect>
                                  </p:childTnLst>
                                </p:cTn>
                              </p:par>
                            </p:childTnLst>
                          </p:cTn>
                        </p:par>
                        <p:par>
                          <p:cTn id="54" fill="hold" nodeType="afterGroup">
                            <p:stCondLst>
                              <p:cond delay="700"/>
                            </p:stCondLst>
                            <p:childTnLst>
                              <p:par>
                                <p:cTn id="55" presetID="22" presetClass="entr" presetSubtype="1"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up)">
                                      <p:cBhvr>
                                        <p:cTn id="57" dur="500"/>
                                        <p:tgtEl>
                                          <p:spTgt spid="17"/>
                                        </p:tgtEl>
                                      </p:cBhvr>
                                    </p:animEffect>
                                  </p:childTnLst>
                                </p:cTn>
                              </p:par>
                            </p:childTnLst>
                          </p:cTn>
                        </p:par>
                        <p:par>
                          <p:cTn id="58" fill="hold" nodeType="afterGroup">
                            <p:stCondLst>
                              <p:cond delay="1200"/>
                            </p:stCondLst>
                            <p:childTnLst>
                              <p:par>
                                <p:cTn id="59" presetID="12" presetClass="entr" presetSubtype="8"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slide(fromLeft)">
                                      <p:cBhvr>
                                        <p:cTn id="6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763000" cy="1107996"/>
          </a:xfrm>
        </p:spPr>
        <p:txBody>
          <a:bodyPr/>
          <a:lstStyle/>
          <a:p>
            <a:r>
              <a:rPr lang="en-US" sz="4400" dirty="0" smtClean="0"/>
              <a:t>SQL Server 2008 R2</a:t>
            </a:r>
            <a:br>
              <a:rPr lang="en-US" sz="4400" dirty="0" smtClean="0"/>
            </a:br>
            <a:r>
              <a:rPr lang="en-US" sz="3600" dirty="0" smtClean="0"/>
              <a:t>Reporting Services &amp; PowerPivot</a:t>
            </a:r>
            <a:endParaRPr lang="en-US" sz="4400" dirty="0"/>
          </a:p>
        </p:txBody>
      </p:sp>
      <p:sp>
        <p:nvSpPr>
          <p:cNvPr id="3" name="Content Placeholder 2"/>
          <p:cNvSpPr>
            <a:spLocks noGrp="1"/>
          </p:cNvSpPr>
          <p:nvPr>
            <p:ph idx="1"/>
          </p:nvPr>
        </p:nvSpPr>
        <p:spPr>
          <a:xfrm>
            <a:off x="381000" y="1527175"/>
            <a:ext cx="8382000" cy="4801314"/>
          </a:xfrm>
        </p:spPr>
        <p:txBody>
          <a:bodyPr/>
          <a:lstStyle/>
          <a:p>
            <a:r>
              <a:rPr lang="en-US" dirty="0" smtClean="0"/>
              <a:t>Reporting services</a:t>
            </a:r>
          </a:p>
          <a:p>
            <a:pPr lvl="1"/>
            <a:r>
              <a:rPr lang="en-US" dirty="0" smtClean="0"/>
              <a:t>Does not ship with SharePoint 2010</a:t>
            </a:r>
          </a:p>
          <a:p>
            <a:pPr lvl="2"/>
            <a:r>
              <a:rPr lang="en-US" dirty="0" smtClean="0"/>
              <a:t>Reporting Services Web Parts can be installed as add-on to SharePoint</a:t>
            </a:r>
          </a:p>
          <a:p>
            <a:pPr lvl="1"/>
            <a:r>
              <a:rPr lang="en-US" dirty="0" smtClean="0"/>
              <a:t>Used to create professional reports for BI apps</a:t>
            </a:r>
          </a:p>
          <a:p>
            <a:pPr lvl="2"/>
            <a:r>
              <a:rPr lang="en-US" dirty="0" smtClean="0"/>
              <a:t>Includes reports builder for modifying reports</a:t>
            </a:r>
          </a:p>
          <a:p>
            <a:r>
              <a:rPr lang="en-US" dirty="0" smtClean="0"/>
              <a:t>PowerPivot</a:t>
            </a:r>
          </a:p>
          <a:p>
            <a:pPr lvl="1"/>
            <a:r>
              <a:rPr lang="en-US" dirty="0" smtClean="0"/>
              <a:t>Used either for client or server side excel files</a:t>
            </a:r>
          </a:p>
          <a:p>
            <a:pPr lvl="1"/>
            <a:r>
              <a:rPr lang="en-US" dirty="0" smtClean="0"/>
              <a:t>Makes </a:t>
            </a:r>
            <a:r>
              <a:rPr lang="en-US" dirty="0"/>
              <a:t>it possible to work with an extremely large scale of data from multiple, heterogeneous data sources at one time</a:t>
            </a:r>
          </a:p>
        </p:txBody>
      </p:sp>
    </p:spTree>
    <p:extLst>
      <p:ext uri="{BB962C8B-B14F-4D97-AF65-F5344CB8AC3E}">
        <p14:creationId xmlns:p14="http://schemas.microsoft.com/office/powerpoint/2010/main" val="40068207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on-Ignite Template">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4"/>
        </a:lnRef>
        <a:fillRef idx="3">
          <a:schemeClr val="accent4"/>
        </a:fillRef>
        <a:effectRef idx="3">
          <a:schemeClr val="accent4"/>
        </a:effectRef>
        <a:fontRef idx="minor">
          <a:schemeClr val="lt1"/>
        </a:fontRef>
      </a:style>
    </a:spDef>
    <a:txDef>
      <a:spPr>
        <a:noFill/>
      </a:spPr>
      <a:bodyPr wrap="none" lIns="0" tIns="0" rIns="0" bIns="0" rtlCol="0">
        <a:spAutoFit/>
      </a:bodyPr>
      <a:lstStyle>
        <a:defPPr>
          <a:lnSpc>
            <a:spcPct val="90000"/>
          </a:lnSpc>
          <a:defRPr dirty="0"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a:majorFont>
        <a:latin typeface="Segoe UI"/>
        <a:ea typeface=""/>
        <a:cs typeface=""/>
      </a:majorFont>
      <a:minorFont>
        <a:latin typeface="Segoe UI"/>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F46ECB8E92D944B4A72C6D551959DA" ma:contentTypeVersion="0" ma:contentTypeDescription="Create a new document." ma:contentTypeScope="" ma:versionID="08eec990e4523d8f01dfdb0f73f780e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A09AE7F-2549-4F10-BE0E-EDED3A844720}">
  <ds:schemaRefs>
    <ds:schemaRef ds:uri="http://schemas.microsoft.com/sharepoint/v3/contenttype/forms"/>
  </ds:schemaRefs>
</ds:datastoreItem>
</file>

<file path=customXml/itemProps2.xml><?xml version="1.0" encoding="utf-8"?>
<ds:datastoreItem xmlns:ds="http://schemas.openxmlformats.org/officeDocument/2006/customXml" ds:itemID="{D61EB1A9-5D3D-4BD3-BE8B-3569E3BCE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CB6AB0C-275C-4AAA-97DD-7B663330B11F}">
  <ds:schemaRefs>
    <ds:schemaRef ds:uri="http://www.w3.org/XML/1998/namespace"/>
    <ds:schemaRef ds:uri="http://schemas.openxmlformats.org/package/2006/metadata/core-propertie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Non-Ignite Template</Template>
  <TotalTime>60</TotalTime>
  <Words>1403</Words>
  <Application>Microsoft Office PowerPoint</Application>
  <PresentationFormat>On-screen Show (4:3)</PresentationFormat>
  <Paragraphs>287</Paragraphs>
  <Slides>44</Slides>
  <Notes>44</Notes>
  <HiddenSlides>0</HiddenSlides>
  <MMClips>0</MMClips>
  <ScaleCrop>false</ScaleCrop>
  <HeadingPairs>
    <vt:vector size="4" baseType="variant">
      <vt:variant>
        <vt:lpstr>Theme</vt:lpstr>
      </vt:variant>
      <vt:variant>
        <vt:i4>2</vt:i4>
      </vt:variant>
      <vt:variant>
        <vt:lpstr>Slide Titles</vt:lpstr>
      </vt:variant>
      <vt:variant>
        <vt:i4>44</vt:i4>
      </vt:variant>
    </vt:vector>
  </HeadingPairs>
  <TitlesOfParts>
    <vt:vector size="46" baseType="lpstr">
      <vt:lpstr>Non-Ignite Template</vt:lpstr>
      <vt:lpstr>White with Consolas font for code slides</vt:lpstr>
      <vt:lpstr>PowerPoint Presentation</vt:lpstr>
      <vt:lpstr>Exposing Business Intelligence with SharePoint 2010</vt:lpstr>
      <vt:lpstr>Agenda</vt:lpstr>
      <vt:lpstr>Business Intelligence (BI) Primer </vt:lpstr>
      <vt:lpstr>Business Intelligence </vt:lpstr>
      <vt:lpstr>BI Tools in SharePoint 2010 </vt:lpstr>
      <vt:lpstr>Microsoft SharePoint 2010  The business collaboration platform for the enterprise and the web</vt:lpstr>
      <vt:lpstr>Microsoft Business Intelligence </vt:lpstr>
      <vt:lpstr>SQL Server 2008 R2 Reporting Services &amp; PowerPivot</vt:lpstr>
      <vt:lpstr>BI Center Site Template</vt:lpstr>
      <vt:lpstr>BI Indexing Connector</vt:lpstr>
      <vt:lpstr>SharePoint 2010 BI Web Parts</vt:lpstr>
      <vt:lpstr>Chart Web Part &amp; Status Indicators</vt:lpstr>
      <vt:lpstr>Visio services</vt:lpstr>
      <vt:lpstr>Visio Services Key Features</vt:lpstr>
      <vt:lpstr>Visio Services, At a Glance “Data-Driven Diagrams in SharePoint”</vt:lpstr>
      <vt:lpstr>Visio Services features</vt:lpstr>
      <vt:lpstr>Visio Services extensibility</vt:lpstr>
      <vt:lpstr>Visio Services</vt:lpstr>
      <vt:lpstr>Excel Services </vt:lpstr>
      <vt:lpstr>What is Excel Services?</vt:lpstr>
      <vt:lpstr>Excel Services Architecture</vt:lpstr>
      <vt:lpstr>Exposing Excel Content</vt:lpstr>
      <vt:lpstr>Excel Workbooks in the Browser</vt:lpstr>
      <vt:lpstr>Leveraging Existing Excel Solutions</vt:lpstr>
      <vt:lpstr>Programmability</vt:lpstr>
      <vt:lpstr>Excel Web Services</vt:lpstr>
      <vt:lpstr>Excel REST API</vt:lpstr>
      <vt:lpstr>REST Syntax</vt:lpstr>
      <vt:lpstr>JavaScript Object Model (JSOM)</vt:lpstr>
      <vt:lpstr>Excel Services</vt:lpstr>
      <vt:lpstr>PerformancePoint Services </vt:lpstr>
      <vt:lpstr>PerformancePoint Services</vt:lpstr>
      <vt:lpstr>What are Dashboards?</vt:lpstr>
      <vt:lpstr>What are Scorecards?</vt:lpstr>
      <vt:lpstr>Designing PPS Applications</vt:lpstr>
      <vt:lpstr>Aggregating Data Sources</vt:lpstr>
      <vt:lpstr>PPS Content in the Browser</vt:lpstr>
      <vt:lpstr>Visual Data Exploration</vt:lpstr>
      <vt:lpstr>Development Scenarios</vt:lpstr>
      <vt:lpstr>PerformancePoint Services</vt:lpstr>
      <vt:lpstr>Summary</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Microsoft SharePoint Server 2010 Ignite!</dc:subject>
  <dc:creator>Vesa Juvonen</dc:creator>
  <cp:lastModifiedBy>Eric White (OFFICE)</cp:lastModifiedBy>
  <cp:revision>13</cp:revision>
  <dcterms:created xsi:type="dcterms:W3CDTF">2010-04-16T08:55:25Z</dcterms:created>
  <dcterms:modified xsi:type="dcterms:W3CDTF">2010-05-04T23:13:28Z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0x0101005DF46ECB8E92D944B4A72C6D551959DA</vt:lpwstr>
  </property>
</Properties>
</file>