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3" r:id="rId4"/>
    <p:sldMasterId id="2147483718" r:id="rId5"/>
  </p:sldMasterIdLst>
  <p:notesMasterIdLst>
    <p:notesMasterId r:id="rId41"/>
  </p:notesMasterIdLst>
  <p:handoutMasterIdLst>
    <p:handoutMasterId r:id="rId42"/>
  </p:handoutMasterIdLst>
  <p:sldIdLst>
    <p:sldId id="256" r:id="rId6"/>
    <p:sldId id="303" r:id="rId7"/>
    <p:sldId id="304" r:id="rId8"/>
    <p:sldId id="305" r:id="rId9"/>
    <p:sldId id="306" r:id="rId10"/>
    <p:sldId id="307" r:id="rId11"/>
    <p:sldId id="308" r:id="rId12"/>
    <p:sldId id="309" r:id="rId13"/>
    <p:sldId id="310" r:id="rId14"/>
    <p:sldId id="311" r:id="rId15"/>
    <p:sldId id="312" r:id="rId16"/>
    <p:sldId id="313" r:id="rId17"/>
    <p:sldId id="314" r:id="rId18"/>
    <p:sldId id="315" r:id="rId19"/>
    <p:sldId id="316" r:id="rId20"/>
    <p:sldId id="317" r:id="rId21"/>
    <p:sldId id="318" r:id="rId22"/>
    <p:sldId id="319" r:id="rId23"/>
    <p:sldId id="320" r:id="rId24"/>
    <p:sldId id="321" r:id="rId25"/>
    <p:sldId id="322" r:id="rId26"/>
    <p:sldId id="323" r:id="rId27"/>
    <p:sldId id="324" r:id="rId28"/>
    <p:sldId id="325" r:id="rId29"/>
    <p:sldId id="326" r:id="rId30"/>
    <p:sldId id="327" r:id="rId31"/>
    <p:sldId id="328" r:id="rId32"/>
    <p:sldId id="329" r:id="rId33"/>
    <p:sldId id="330" r:id="rId34"/>
    <p:sldId id="331" r:id="rId35"/>
    <p:sldId id="332" r:id="rId36"/>
    <p:sldId id="333" r:id="rId37"/>
    <p:sldId id="334" r:id="rId38"/>
    <p:sldId id="335" r:id="rId39"/>
    <p:sldId id="336" r:id="rId40"/>
  </p:sldIdLst>
  <p:sldSz cx="9144000" cy="6858000" type="screen4x3"/>
  <p:notesSz cx="6858000" cy="9144000"/>
  <p:defaultText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DE3FF"/>
    <a:srgbClr val="000000"/>
    <a:srgbClr val="FFFFFF"/>
    <a:srgbClr val="333333"/>
    <a:srgbClr val="292929"/>
    <a:srgbClr val="F8F57B"/>
    <a:srgbClr val="F6AE1E"/>
    <a:srgbClr val="FF0066"/>
    <a:srgbClr val="F3AF35"/>
    <a:srgbClr val="9C42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066" autoAdjust="0"/>
    <p:restoredTop sz="96105" autoAdjust="0"/>
  </p:normalViewPr>
  <p:slideViewPr>
    <p:cSldViewPr>
      <p:cViewPr varScale="1">
        <p:scale>
          <a:sx n="108" d="100"/>
          <a:sy n="108" d="100"/>
        </p:scale>
        <p:origin x="-1194" y="-96"/>
      </p:cViewPr>
      <p:guideLst>
        <p:guide orient="horz" pos="144"/>
        <p:guide orient="horz" pos="912"/>
        <p:guide orient="horz" pos="1484"/>
        <p:guide orient="horz" pos="1200"/>
        <p:guide orient="horz" pos="2736"/>
        <p:guide orient="horz" pos="4176"/>
        <p:guide pos="2880"/>
        <p:guide pos="240"/>
        <p:guide pos="460"/>
        <p:guide pos="5520"/>
        <p:guide pos="863"/>
        <p:guide pos="5299"/>
      </p:guideLst>
    </p:cSldViewPr>
  </p:slideViewPr>
  <p:notesTextViewPr>
    <p:cViewPr>
      <p:scale>
        <a:sx n="100" d="100"/>
        <a:sy n="100" d="100"/>
      </p:scale>
      <p:origin x="0" y="0"/>
    </p:cViewPr>
  </p:notesTextViewPr>
  <p:sorterViewPr>
    <p:cViewPr>
      <p:scale>
        <a:sx n="100" d="100"/>
        <a:sy n="100" d="100"/>
      </p:scale>
      <p:origin x="0" y="0"/>
    </p:cViewPr>
  </p:sorterViewPr>
  <p:notesViewPr>
    <p:cSldViewPr showGuides="1">
      <p:cViewPr>
        <p:scale>
          <a:sx n="80" d="100"/>
          <a:sy n="80" d="100"/>
        </p:scale>
        <p:origin x="-3978" y="-6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handoutMaster" Target="handoutMasters/handout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Slide Number Placeholder 4"/>
          <p:cNvSpPr txBox="1">
            <a:spLocks/>
          </p:cNvSpPr>
          <p:nvPr/>
        </p:nvSpPr>
        <p:spPr>
          <a:xfrm>
            <a:off x="2348880" y="0"/>
            <a:ext cx="4522690" cy="240030"/>
          </a:xfrm>
          <a:prstGeom prst="rect">
            <a:avLst/>
          </a:prstGeom>
        </p:spPr>
        <p:txBody>
          <a:bodyPr lIns="94851" tIns="47425" rIns="94851" bIns="47425"/>
          <a:lstStyle>
            <a:lvl1pPr algn="r">
              <a:defRPr sz="1000"/>
            </a:lvl1pPr>
          </a:lstStyle>
          <a:p>
            <a:pPr lvl="0" defTabSz="914400" fontAlgn="base">
              <a:spcBef>
                <a:spcPct val="0"/>
              </a:spcBef>
              <a:spcAft>
                <a:spcPct val="0"/>
              </a:spcAft>
              <a:defRPr/>
            </a:pPr>
            <a:r>
              <a:rPr lang="en-US" dirty="0">
                <a:latin typeface="Arial" charset="0"/>
              </a:rPr>
              <a:t>Module: </a:t>
            </a:r>
            <a:r>
              <a:rPr lang="en-US" dirty="0"/>
              <a:t>Developing Custom Search Solutions with SharePoint 2010</a:t>
            </a:r>
            <a:r>
              <a:rPr lang="en-US" dirty="0">
                <a:latin typeface="Arial" charset="0"/>
              </a:rPr>
              <a:t> - </a:t>
            </a:r>
            <a:fld id="{073E6628-0705-4E34-90AA-D61A964D0AFD}" type="slidenum">
              <a:rPr lang="en-US">
                <a:latin typeface="Arial" charset="0"/>
              </a:rPr>
              <a:pPr lvl="0" defTabSz="914400" fontAlgn="base">
                <a:spcBef>
                  <a:spcPct val="0"/>
                </a:spcBef>
                <a:spcAft>
                  <a:spcPct val="0"/>
                </a:spcAft>
                <a:defRPr/>
              </a:pPr>
              <a:t>‹#›</a:t>
            </a:fld>
            <a:endParaRPr lang="en-US" dirty="0">
              <a:latin typeface="Arial" charset="0"/>
            </a:endParaRPr>
          </a:p>
        </p:txBody>
      </p:sp>
      <p:pic>
        <p:nvPicPr>
          <p:cNvPr id="9" name="Picture 5" descr="C:\Users\vesaj\Pictures\SharePoint logos\ShrPt10_h_rgb.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43240" y="8734096"/>
            <a:ext cx="1498128" cy="302400"/>
          </a:xfrm>
          <a:prstGeom prst="rect">
            <a:avLst/>
          </a:prstGeom>
          <a:noFill/>
          <a:extLst>
            <a:ext uri="{909E8E84-426E-40DD-AFC4-6F175D3DCCD1}">
              <a14:hiddenFill xmlns:a14="http://schemas.microsoft.com/office/drawing/2010/main">
                <a:solidFill>
                  <a:srgbClr val="FFFFFF"/>
                </a:solidFill>
              </a14:hiddenFill>
            </a:ext>
          </a:extLst>
        </p:spPr>
      </p:pic>
      <p:sp>
        <p:nvSpPr>
          <p:cNvPr id="10" name="Footer Placeholder 5"/>
          <p:cNvSpPr>
            <a:spLocks noGrp="1"/>
          </p:cNvSpPr>
          <p:nvPr/>
        </p:nvSpPr>
        <p:spPr>
          <a:xfrm>
            <a:off x="0" y="8922891"/>
            <a:ext cx="4572000" cy="257621"/>
          </a:xfrm>
          <a:prstGeom prst="rect">
            <a:avLst/>
          </a:prstGeom>
        </p:spPr>
        <p:txBody>
          <a:bodyPr/>
          <a:lst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a:lstStyle>
          <a:p>
            <a:pPr marL="0" marR="0" indent="0" algn="l" defTabSz="914363" rtl="0" eaLnBrk="1" fontAlgn="auto" latinLnBrk="0" hangingPunct="1">
              <a:lnSpc>
                <a:spcPct val="100000"/>
              </a:lnSpc>
              <a:spcBef>
                <a:spcPts val="0"/>
              </a:spcBef>
              <a:spcAft>
                <a:spcPts val="0"/>
              </a:spcAft>
              <a:buClrTx/>
              <a:buSzTx/>
              <a:buFontTx/>
              <a:buNone/>
              <a:tabLst/>
              <a:defRPr/>
            </a:pPr>
            <a:r>
              <a:rPr lang="en-US" sz="900" dirty="0" smtClean="0"/>
              <a:t>©2010</a:t>
            </a:r>
            <a:r>
              <a:rPr lang="en-US" sz="900" baseline="0" dirty="0" smtClean="0"/>
              <a:t> </a:t>
            </a:r>
            <a:r>
              <a:rPr lang="en-US" sz="900" dirty="0" smtClean="0"/>
              <a:t>Microsoft </a:t>
            </a:r>
            <a:r>
              <a:rPr lang="en-US" sz="800" dirty="0" smtClean="0"/>
              <a:t>Corporation</a:t>
            </a:r>
            <a:r>
              <a:rPr lang="en-US" sz="900" dirty="0" smtClean="0"/>
              <a:t>. All rights reserved. RTM Content - Published </a:t>
            </a:r>
            <a:r>
              <a:rPr lang="en-US" sz="900" baseline="0" dirty="0" smtClean="0"/>
              <a:t>May </a:t>
            </a:r>
            <a:r>
              <a:rPr lang="en-US" sz="900" dirty="0" smtClean="0"/>
              <a:t>2010</a:t>
            </a:r>
          </a:p>
        </p:txBody>
      </p:sp>
    </p:spTree>
    <p:extLst>
      <p:ext uri="{BB962C8B-B14F-4D97-AF65-F5344CB8AC3E}">
        <p14:creationId xmlns:p14="http://schemas.microsoft.com/office/powerpoint/2010/main" val="2761739133"/>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Slide Number Placeholder 4"/>
          <p:cNvSpPr txBox="1">
            <a:spLocks/>
          </p:cNvSpPr>
          <p:nvPr/>
        </p:nvSpPr>
        <p:spPr>
          <a:xfrm>
            <a:off x="2348880" y="0"/>
            <a:ext cx="4522690" cy="240030"/>
          </a:xfrm>
          <a:prstGeom prst="rect">
            <a:avLst/>
          </a:prstGeom>
        </p:spPr>
        <p:txBody>
          <a:bodyPr lIns="94851" tIns="47425" rIns="94851" bIns="47425"/>
          <a:lstStyle>
            <a:lvl1pPr algn="r">
              <a:defRPr sz="1000"/>
            </a:lvl1p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US" sz="1000" b="0" i="0" u="none" strike="noStrike" kern="1200" cap="none" spc="0" normalizeH="0" baseline="0" noProof="0" dirty="0" smtClean="0">
                <a:ln>
                  <a:noFill/>
                </a:ln>
                <a:solidFill>
                  <a:schemeClr val="tx1"/>
                </a:solidFill>
                <a:effectLst/>
                <a:uLnTx/>
                <a:uFillTx/>
                <a:latin typeface="Arial" charset="0"/>
                <a:ea typeface="+mn-ea"/>
                <a:cs typeface="+mn-cs"/>
              </a:rPr>
              <a:t>Module: </a:t>
            </a:r>
            <a:r>
              <a:rPr lang="en-US" sz="1000" dirty="0" smtClean="0"/>
              <a:t>Developing Custom Search Solutions with SharePoint 2010</a:t>
            </a:r>
            <a:r>
              <a:rPr kumimoji="0" lang="en-US" sz="1000" b="0" i="0" u="none" strike="noStrike" kern="1200" cap="none" spc="0" normalizeH="0" baseline="0" noProof="0" dirty="0" smtClean="0">
                <a:ln>
                  <a:noFill/>
                </a:ln>
                <a:solidFill>
                  <a:schemeClr val="tx1"/>
                </a:solidFill>
                <a:effectLst/>
                <a:uLnTx/>
                <a:uFillTx/>
                <a:latin typeface="Arial" charset="0"/>
                <a:ea typeface="+mn-ea"/>
                <a:cs typeface="+mn-cs"/>
              </a:rPr>
              <a:t> - </a:t>
            </a:r>
            <a:fld id="{073E6628-0705-4E34-90AA-D61A964D0AFD}" type="slidenum">
              <a:rPr kumimoji="0" lang="en-US" sz="1000" b="0" i="0" u="none" strike="noStrike" kern="1200" cap="none" spc="0" normalizeH="0" baseline="0" noProof="0" smtClean="0">
                <a:ln>
                  <a:noFill/>
                </a:ln>
                <a:solidFill>
                  <a:schemeClr val="tx1"/>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sz="1000" b="0" i="0" u="none" strike="noStrike" kern="1200" cap="none" spc="0" normalizeH="0" baseline="0" noProof="0" dirty="0">
              <a:ln>
                <a:noFill/>
              </a:ln>
              <a:solidFill>
                <a:schemeClr val="tx1"/>
              </a:solidFill>
              <a:effectLst/>
              <a:uLnTx/>
              <a:uFillTx/>
              <a:latin typeface="Arial" charset="0"/>
              <a:ea typeface="+mn-ea"/>
              <a:cs typeface="+mn-cs"/>
            </a:endParaRPr>
          </a:p>
        </p:txBody>
      </p:sp>
      <p:pic>
        <p:nvPicPr>
          <p:cNvPr id="9" name="Picture 5" descr="C:\Users\vesaj\Pictures\SharePoint logos\ShrPt10_h_rgb.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43240" y="8734096"/>
            <a:ext cx="1498128" cy="302400"/>
          </a:xfrm>
          <a:prstGeom prst="rect">
            <a:avLst/>
          </a:prstGeom>
          <a:noFill/>
          <a:extLst>
            <a:ext uri="{909E8E84-426E-40DD-AFC4-6F175D3DCCD1}">
              <a14:hiddenFill xmlns:a14="http://schemas.microsoft.com/office/drawing/2010/main">
                <a:solidFill>
                  <a:srgbClr val="FFFFFF"/>
                </a:solidFill>
              </a14:hiddenFill>
            </a:ext>
          </a:extLst>
        </p:spPr>
      </p:pic>
      <p:sp>
        <p:nvSpPr>
          <p:cNvPr id="10" name="Footer Placeholder 5"/>
          <p:cNvSpPr>
            <a:spLocks noGrp="1"/>
          </p:cNvSpPr>
          <p:nvPr/>
        </p:nvSpPr>
        <p:spPr>
          <a:xfrm>
            <a:off x="0" y="8922891"/>
            <a:ext cx="4572000" cy="257621"/>
          </a:xfrm>
          <a:prstGeom prst="rect">
            <a:avLst/>
          </a:prstGeom>
        </p:spPr>
        <p:txBody>
          <a:bodyPr/>
          <a:lst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a:lstStyle>
          <a:p>
            <a:pPr marL="0" marR="0" indent="0" algn="l" defTabSz="914363" rtl="0" eaLnBrk="1" fontAlgn="auto" latinLnBrk="0" hangingPunct="1">
              <a:lnSpc>
                <a:spcPct val="100000"/>
              </a:lnSpc>
              <a:spcBef>
                <a:spcPts val="0"/>
              </a:spcBef>
              <a:spcAft>
                <a:spcPts val="0"/>
              </a:spcAft>
              <a:buClrTx/>
              <a:buSzTx/>
              <a:buFontTx/>
              <a:buNone/>
              <a:tabLst/>
              <a:defRPr/>
            </a:pPr>
            <a:r>
              <a:rPr lang="en-US" sz="900" dirty="0" smtClean="0"/>
              <a:t>©2010</a:t>
            </a:r>
            <a:r>
              <a:rPr lang="en-US" sz="900" baseline="0" dirty="0" smtClean="0"/>
              <a:t> </a:t>
            </a:r>
            <a:r>
              <a:rPr lang="en-US" sz="900" dirty="0" smtClean="0"/>
              <a:t>Microsoft </a:t>
            </a:r>
            <a:r>
              <a:rPr lang="en-US" sz="800" dirty="0" smtClean="0"/>
              <a:t>Corporation</a:t>
            </a:r>
            <a:r>
              <a:rPr lang="en-US" sz="900" dirty="0" smtClean="0"/>
              <a:t>. All rights reserved. RTM Content - Published </a:t>
            </a:r>
            <a:r>
              <a:rPr lang="en-US" sz="900" baseline="0" dirty="0" smtClean="0"/>
              <a:t>May </a:t>
            </a:r>
            <a:r>
              <a:rPr lang="en-US" sz="900" dirty="0" smtClean="0"/>
              <a:t>2010</a:t>
            </a:r>
          </a:p>
        </p:txBody>
      </p:sp>
    </p:spTree>
    <p:extLst>
      <p:ext uri="{BB962C8B-B14F-4D97-AF65-F5344CB8AC3E}">
        <p14:creationId xmlns:p14="http://schemas.microsoft.com/office/powerpoint/2010/main" val="4232448101"/>
      </p:ext>
    </p:extLst>
  </p:cSld>
  <p:clrMap bg1="lt1" tx1="dk1" bg2="lt2" tx2="dk2" accent1="accent1" accent2="accent2" accent3="accent3" accent4="accent4" accent5="accent5" accent6="accent6" hlink="hlink" folHlink="folHlink"/>
  <p:hf/>
  <p:notesStyle>
    <a:lvl1pPr marL="0" algn="l" defTabSz="914363" rtl="0" eaLnBrk="1" latinLnBrk="0" hangingPunct="1">
      <a:lnSpc>
        <a:spcPct val="90000"/>
      </a:lnSpc>
      <a:spcAft>
        <a:spcPts val="333"/>
      </a:spcAft>
      <a:defRPr sz="900" kern="1200">
        <a:solidFill>
          <a:schemeClr val="tx1"/>
        </a:solidFill>
        <a:latin typeface="Segoe UI" pitchFamily="34" charset="0"/>
        <a:ea typeface="+mn-ea"/>
        <a:cs typeface="+mn-cs"/>
      </a:defRPr>
    </a:lvl1pPr>
    <a:lvl2pPr marL="212981" indent="-105829" algn="l" defTabSz="914363" rtl="0" eaLnBrk="1" latinLnBrk="0" hangingPunct="1">
      <a:lnSpc>
        <a:spcPct val="90000"/>
      </a:lnSpc>
      <a:spcAft>
        <a:spcPts val="333"/>
      </a:spcAft>
      <a:buFont typeface="Arial" pitchFamily="34" charset="0"/>
      <a:buChar char="•"/>
      <a:defRPr sz="900" kern="1200">
        <a:solidFill>
          <a:schemeClr val="tx1"/>
        </a:solidFill>
        <a:latin typeface="Segoe UI" pitchFamily="34" charset="0"/>
        <a:ea typeface="+mn-ea"/>
        <a:cs typeface="+mn-cs"/>
      </a:defRPr>
    </a:lvl2pPr>
    <a:lvl3pPr marL="328070" indent="-115090" algn="l" defTabSz="914363" rtl="0" eaLnBrk="1" latinLnBrk="0" hangingPunct="1">
      <a:lnSpc>
        <a:spcPct val="90000"/>
      </a:lnSpc>
      <a:spcAft>
        <a:spcPts val="333"/>
      </a:spcAft>
      <a:buFont typeface="Arial" pitchFamily="34" charset="0"/>
      <a:buChar char="•"/>
      <a:defRPr sz="900" kern="1200">
        <a:solidFill>
          <a:schemeClr val="tx1"/>
        </a:solidFill>
        <a:latin typeface="Segoe UI" pitchFamily="34" charset="0"/>
        <a:ea typeface="+mn-ea"/>
        <a:cs typeface="+mn-cs"/>
      </a:defRPr>
    </a:lvl3pPr>
    <a:lvl4pPr marL="482846" indent="-146838" algn="l" defTabSz="914363" rtl="0" eaLnBrk="1" latinLnBrk="0" hangingPunct="1">
      <a:lnSpc>
        <a:spcPct val="90000"/>
      </a:lnSpc>
      <a:spcAft>
        <a:spcPts val="333"/>
      </a:spcAft>
      <a:buFont typeface="Arial" pitchFamily="34" charset="0"/>
      <a:buChar char="•"/>
      <a:defRPr sz="900" kern="1200">
        <a:solidFill>
          <a:schemeClr val="tx1"/>
        </a:solidFill>
        <a:latin typeface="Segoe UI" pitchFamily="34" charset="0"/>
        <a:ea typeface="+mn-ea"/>
        <a:cs typeface="+mn-cs"/>
      </a:defRPr>
    </a:lvl4pPr>
    <a:lvl5pPr marL="615132" indent="-115090" algn="l" defTabSz="914363" rtl="0" eaLnBrk="1" latinLnBrk="0" hangingPunct="1">
      <a:lnSpc>
        <a:spcPct val="90000"/>
      </a:lnSpc>
      <a:spcAft>
        <a:spcPts val="333"/>
      </a:spcAft>
      <a:buFont typeface="Arial" pitchFamily="34" charset="0"/>
      <a:buChar char="•"/>
      <a:defRPr sz="900" kern="1200">
        <a:solidFill>
          <a:schemeClr val="tx1"/>
        </a:solidFill>
        <a:latin typeface="Segoe UI" pitchFamily="34" charset="0"/>
        <a:ea typeface="+mn-ea"/>
        <a:cs typeface="+mn-cs"/>
      </a:defRPr>
    </a:lvl5pPr>
    <a:lvl6pPr marL="2285909" algn="l" defTabSz="914363" rtl="0" eaLnBrk="1" latinLnBrk="0" hangingPunct="1">
      <a:defRPr sz="1200" kern="1200">
        <a:solidFill>
          <a:schemeClr val="tx1"/>
        </a:solidFill>
        <a:latin typeface="+mn-lt"/>
        <a:ea typeface="+mn-ea"/>
        <a:cs typeface="+mn-cs"/>
      </a:defRPr>
    </a:lvl6pPr>
    <a:lvl7pPr marL="2743090" algn="l" defTabSz="914363" rtl="0" eaLnBrk="1" latinLnBrk="0" hangingPunct="1">
      <a:defRPr sz="1200" kern="1200">
        <a:solidFill>
          <a:schemeClr val="tx1"/>
        </a:solidFill>
        <a:latin typeface="+mn-lt"/>
        <a:ea typeface="+mn-ea"/>
        <a:cs typeface="+mn-cs"/>
      </a:defRPr>
    </a:lvl7pPr>
    <a:lvl8pPr marL="3200272" algn="l" defTabSz="914363" rtl="0" eaLnBrk="1" latinLnBrk="0" hangingPunct="1">
      <a:defRPr sz="1200" kern="1200">
        <a:solidFill>
          <a:schemeClr val="tx1"/>
        </a:solidFill>
        <a:latin typeface="+mn-lt"/>
        <a:ea typeface="+mn-ea"/>
        <a:cs typeface="+mn-cs"/>
      </a:defRPr>
    </a:lvl8pPr>
    <a:lvl9pPr marL="3657454" algn="l" defTabSz="914363"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51326680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0760739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9" name="Rectangle 2"/>
          <p:cNvSpPr>
            <a:spLocks noGrp="1" noRot="1" noChangeAspect="1" noChangeArrowheads="1" noTextEdit="1"/>
          </p:cNvSpPr>
          <p:nvPr>
            <p:ph type="sldImg"/>
          </p:nvPr>
        </p:nvSpPr>
        <p:spPr>
          <a:ln/>
        </p:spPr>
      </p:sp>
      <p:sp>
        <p:nvSpPr>
          <p:cNvPr id="26630"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9" name="Rectangle 2"/>
          <p:cNvSpPr>
            <a:spLocks noGrp="1" noRot="1" noChangeAspect="1" noChangeArrowheads="1" noTextEdit="1"/>
          </p:cNvSpPr>
          <p:nvPr>
            <p:ph type="sldImg"/>
          </p:nvPr>
        </p:nvSpPr>
        <p:spPr>
          <a:ln/>
        </p:spPr>
      </p:sp>
      <p:sp>
        <p:nvSpPr>
          <p:cNvPr id="26630" name="Rectangle 3"/>
          <p:cNvSpPr>
            <a:spLocks noGrp="1" noChangeArrowheads="1"/>
          </p:cNvSpPr>
          <p:nvPr>
            <p:ph type="body" idx="1"/>
          </p:nvPr>
        </p:nvSpPr>
        <p:spPr>
          <a:noFill/>
          <a:ln/>
        </p:spPr>
        <p:txBody>
          <a:bodyPr/>
          <a:lstStyle/>
          <a:p>
            <a:pPr eaLnBrk="1" hangingPunct="1"/>
            <a:endParaRPr lang="en-US" baseline="0" dirty="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9" name="Rectangle 2"/>
          <p:cNvSpPr>
            <a:spLocks noGrp="1" noRot="1" noChangeAspect="1" noChangeArrowheads="1" noTextEdit="1"/>
          </p:cNvSpPr>
          <p:nvPr>
            <p:ph type="sldImg"/>
          </p:nvPr>
        </p:nvSpPr>
        <p:spPr>
          <a:ln/>
        </p:spPr>
      </p:sp>
      <p:sp>
        <p:nvSpPr>
          <p:cNvPr id="26630" name="Rectangle 3"/>
          <p:cNvSpPr>
            <a:spLocks noGrp="1" noChangeArrowheads="1"/>
          </p:cNvSpPr>
          <p:nvPr>
            <p:ph type="body" idx="1"/>
          </p:nvPr>
        </p:nvSpPr>
        <p:spPr>
          <a:noFill/>
          <a:ln/>
        </p:spPr>
        <p:txBody>
          <a:bodyPr/>
          <a:lstStyle/>
          <a:p>
            <a:pPr eaLnBrk="1" hangingPunct="1"/>
            <a:endParaRPr lang="en-US" b="1" dirty="0"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9" name="Rectangle 2"/>
          <p:cNvSpPr>
            <a:spLocks noGrp="1" noRot="1" noChangeAspect="1" noChangeArrowheads="1" noTextEdit="1"/>
          </p:cNvSpPr>
          <p:nvPr>
            <p:ph type="sldImg"/>
          </p:nvPr>
        </p:nvSpPr>
        <p:spPr>
          <a:ln/>
        </p:spPr>
      </p:sp>
      <p:sp>
        <p:nvSpPr>
          <p:cNvPr id="26630"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84215175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endParaRPr lang="en-US" dirty="0"/>
          </a:p>
        </p:txBody>
      </p:sp>
    </p:spTree>
    <p:extLst>
      <p:ext uri="{BB962C8B-B14F-4D97-AF65-F5344CB8AC3E}">
        <p14:creationId xmlns:p14="http://schemas.microsoft.com/office/powerpoint/2010/main" val="19954630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latin typeface="Arial"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0014083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82515811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93733600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73540673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0800077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i-FI" dirty="0"/>
          </a:p>
        </p:txBody>
      </p:sp>
    </p:spTree>
    <p:extLst>
      <p:ext uri="{BB962C8B-B14F-4D97-AF65-F5344CB8AC3E}">
        <p14:creationId xmlns:p14="http://schemas.microsoft.com/office/powerpoint/2010/main" val="86278461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84926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Autofit/>
          </a:bodyPr>
          <a:lstStyle/>
          <a:p>
            <a:pPr defTabSz="895801">
              <a:spcAft>
                <a:spcPts val="326"/>
              </a:spcAft>
              <a:defRPr/>
            </a:pPr>
            <a:endParaRPr lang="en-US" dirty="0">
              <a:latin typeface="Arial" charset="0"/>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i-FI" dirty="0"/>
          </a:p>
        </p:txBody>
      </p:sp>
    </p:spTree>
    <p:extLst>
      <p:ext uri="{BB962C8B-B14F-4D97-AF65-F5344CB8AC3E}">
        <p14:creationId xmlns:p14="http://schemas.microsoft.com/office/powerpoint/2010/main" val="220340125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Tree>
    <p:extLst>
      <p:ext uri="{BB962C8B-B14F-4D97-AF65-F5344CB8AC3E}">
        <p14:creationId xmlns:p14="http://schemas.microsoft.com/office/powerpoint/2010/main" val="39738322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endParaRPr lang="en-US" dirty="0"/>
          </a:p>
        </p:txBody>
      </p:sp>
    </p:spTree>
    <p:extLst>
      <p:ext uri="{BB962C8B-B14F-4D97-AF65-F5344CB8AC3E}">
        <p14:creationId xmlns:p14="http://schemas.microsoft.com/office/powerpoint/2010/main" val="3534160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1281476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18384345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447800"/>
            <a:ext cx="7681913" cy="1523495"/>
          </a:xfrm>
        </p:spPr>
        <p:txBody>
          <a:bodyPr anchor="b"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730249" y="5638800"/>
            <a:ext cx="7681914" cy="443198"/>
          </a:xfrm>
        </p:spPr>
        <p:txBody>
          <a:bodyPr anchor="b" anchorCtr="0">
            <a:spAutoFit/>
          </a:bodyPr>
          <a:lstStyle>
            <a:lvl1pPr marL="0" indent="0" algn="l">
              <a:lnSpc>
                <a:spcPct val="90000"/>
              </a:lnSpc>
              <a:spcBef>
                <a:spcPts val="0"/>
              </a:spcBef>
              <a:buNone/>
              <a:defRPr>
                <a:gradFill>
                  <a:gsLst>
                    <a:gs pos="0">
                      <a:schemeClr val="tx1"/>
                    </a:gs>
                    <a:gs pos="86000">
                      <a:schemeClr val="tx1"/>
                    </a:gs>
                  </a:gsLst>
                  <a:lin ang="5400000" scaled="0"/>
                </a:gra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pic>
        <p:nvPicPr>
          <p:cNvPr id="5" name="Picture 2" descr="C:\Users\vesaj\Pictures\SharePoint logos\ShrPt10_h_rgb_r.pn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452320" y="6381328"/>
            <a:ext cx="1498128" cy="3024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Walkin - IT Pro">
    <p:bg bwMode="lt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extBox 1"/>
          <p:cNvSpPr txBox="1"/>
          <p:nvPr userDrawn="1"/>
        </p:nvSpPr>
        <p:spPr>
          <a:xfrm>
            <a:off x="3124200" y="3401604"/>
            <a:ext cx="4959178" cy="470898"/>
          </a:xfrm>
          <a:prstGeom prst="rect">
            <a:avLst/>
          </a:prstGeom>
          <a:noFill/>
        </p:spPr>
        <p:txBody>
          <a:bodyPr wrap="none" lIns="0" tIns="0" rIns="0" bIns="0" rtlCol="0">
            <a:spAutoFit/>
          </a:bodyPr>
          <a:lstStyle/>
          <a:p>
            <a:pPr>
              <a:lnSpc>
                <a:spcPct val="90000"/>
              </a:lnSpc>
            </a:pPr>
            <a:r>
              <a:rPr lang="en-US" sz="3400" i="1" dirty="0" smtClean="0">
                <a:gradFill>
                  <a:gsLst>
                    <a:gs pos="0">
                      <a:schemeClr val="tx1"/>
                    </a:gs>
                    <a:gs pos="86000">
                      <a:schemeClr val="tx1"/>
                    </a:gs>
                  </a:gsLst>
                  <a:lin ang="5400000" scaled="0"/>
                </a:gradFill>
              </a:rPr>
              <a:t>Advanced IT Pro </a:t>
            </a:r>
            <a:r>
              <a:rPr lang="en-US" sz="3400" i="1" baseline="0" dirty="0" smtClean="0">
                <a:gradFill>
                  <a:gsLst>
                    <a:gs pos="0">
                      <a:schemeClr val="tx1"/>
                    </a:gs>
                    <a:gs pos="86000">
                      <a:schemeClr val="tx1"/>
                    </a:gs>
                  </a:gsLst>
                  <a:lin ang="5400000" scaled="0"/>
                </a:gradFill>
              </a:rPr>
              <a:t>Training </a:t>
            </a:r>
            <a:r>
              <a:rPr lang="en-US" sz="3400" i="1" dirty="0" smtClean="0">
                <a:gradFill>
                  <a:gsLst>
                    <a:gs pos="0">
                      <a:schemeClr val="tx1"/>
                    </a:gs>
                    <a:gs pos="86000">
                      <a:schemeClr val="tx1"/>
                    </a:gs>
                  </a:gsLst>
                  <a:lin ang="5400000" scaled="0"/>
                </a:gradFill>
              </a:rPr>
              <a:t> </a:t>
            </a:r>
          </a:p>
        </p:txBody>
      </p:sp>
    </p:spTree>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Walkin - Dev">
    <p:bg bwMode="lt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extBox 1"/>
          <p:cNvSpPr txBox="1"/>
          <p:nvPr userDrawn="1"/>
        </p:nvSpPr>
        <p:spPr>
          <a:xfrm>
            <a:off x="2843808" y="3401604"/>
            <a:ext cx="5744201" cy="470898"/>
          </a:xfrm>
          <a:prstGeom prst="rect">
            <a:avLst/>
          </a:prstGeom>
          <a:noFill/>
        </p:spPr>
        <p:txBody>
          <a:bodyPr wrap="none" lIns="0" tIns="0" rIns="0" bIns="0" rtlCol="0">
            <a:spAutoFit/>
          </a:bodyPr>
          <a:lstStyle/>
          <a:p>
            <a:pPr>
              <a:lnSpc>
                <a:spcPct val="90000"/>
              </a:lnSpc>
            </a:pPr>
            <a:r>
              <a:rPr lang="en-US" sz="3400" i="1" dirty="0" smtClean="0">
                <a:gradFill>
                  <a:gsLst>
                    <a:gs pos="0">
                      <a:schemeClr val="tx1"/>
                    </a:gs>
                    <a:gs pos="86000">
                      <a:schemeClr val="tx1"/>
                    </a:gs>
                  </a:gsLst>
                  <a:lin ang="5400000" scaled="0"/>
                </a:gradFill>
              </a:rPr>
              <a:t>Advanced Developer </a:t>
            </a:r>
            <a:r>
              <a:rPr lang="en-US" sz="3400" i="1" baseline="0" dirty="0" smtClean="0">
                <a:gradFill>
                  <a:gsLst>
                    <a:gs pos="0">
                      <a:schemeClr val="tx1"/>
                    </a:gs>
                    <a:gs pos="86000">
                      <a:schemeClr val="tx1"/>
                    </a:gs>
                  </a:gsLst>
                  <a:lin ang="5400000" scaled="0"/>
                </a:gradFill>
              </a:rPr>
              <a:t>Training </a:t>
            </a:r>
            <a:r>
              <a:rPr lang="en-US" sz="3400" i="1" dirty="0" smtClean="0">
                <a:gradFill>
                  <a:gsLst>
                    <a:gs pos="0">
                      <a:schemeClr val="tx1"/>
                    </a:gs>
                    <a:gs pos="86000">
                      <a:schemeClr val="tx1"/>
                    </a:gs>
                  </a:gsLst>
                  <a:lin ang="5400000" scaled="0"/>
                </a:gradFill>
              </a:rPr>
              <a:t> </a:t>
            </a:r>
          </a:p>
        </p:txBody>
      </p:sp>
    </p:spTree>
    <p:extLst>
      <p:ext uri="{BB962C8B-B14F-4D97-AF65-F5344CB8AC3E}">
        <p14:creationId xmlns:p14="http://schemas.microsoft.com/office/powerpoint/2010/main" val="2408313297"/>
      </p:ext>
    </p:extLst>
  </p:cSld>
  <p:clrMapOvr>
    <a:masterClrMapping/>
  </p:clrMapOvr>
  <p:transition>
    <p:fade/>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Black Layout - Title and Conten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lvl1pPr>
              <a:defRPr>
                <a:gradFill flip="none" rotWithShape="1">
                  <a:gsLst>
                    <a:gs pos="0">
                      <a:srgbClr val="FFFFFF"/>
                    </a:gs>
                    <a:gs pos="100000">
                      <a:srgbClr val="FFFFFF"/>
                    </a:gs>
                  </a:gsLst>
                  <a:lin ang="5400000" scaled="0"/>
                  <a:tileRect/>
                </a:gradFill>
              </a:defRPr>
            </a:lvl1p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47800"/>
            <a:ext cx="8382000" cy="2000548"/>
          </a:xfrm>
        </p:spPr>
        <p:txBody>
          <a:bodyPr/>
          <a:lstStyle>
            <a:lvl1pPr>
              <a:buClr>
                <a:srgbClr val="FFFFFF"/>
              </a:buClr>
              <a:buSzPct val="70000"/>
              <a:buFont typeface="Wingdings" pitchFamily="2" charset="2"/>
              <a:buChar char="l"/>
              <a:defRPr>
                <a:gradFill>
                  <a:gsLst>
                    <a:gs pos="0">
                      <a:srgbClr val="FFFFFF"/>
                    </a:gs>
                    <a:gs pos="86000">
                      <a:srgbClr val="FFFFFF"/>
                    </a:gs>
                  </a:gsLst>
                  <a:lin ang="5400000" scaled="0"/>
                </a:gradFill>
              </a:defRPr>
            </a:lvl1pPr>
            <a:lvl2pPr>
              <a:buClr>
                <a:srgbClr val="FFFFFF"/>
              </a:buClr>
              <a:buSzPct val="70000"/>
              <a:buFont typeface="Wingdings" pitchFamily="2" charset="2"/>
              <a:buChar char="l"/>
              <a:defRPr>
                <a:gradFill>
                  <a:gsLst>
                    <a:gs pos="0">
                      <a:srgbClr val="FFFFFF"/>
                    </a:gs>
                    <a:gs pos="86000">
                      <a:srgbClr val="FFFFFF"/>
                    </a:gs>
                  </a:gsLst>
                  <a:lin ang="5400000" scaled="0"/>
                </a:gradFill>
              </a:defRPr>
            </a:lvl2pPr>
            <a:lvl3pPr>
              <a:buClr>
                <a:srgbClr val="FFFFFF"/>
              </a:buClr>
              <a:buSzPct val="70000"/>
              <a:buFont typeface="Wingdings" pitchFamily="2" charset="2"/>
              <a:buChar char="l"/>
              <a:defRPr>
                <a:gradFill>
                  <a:gsLst>
                    <a:gs pos="0">
                      <a:srgbClr val="FFFFFF"/>
                    </a:gs>
                    <a:gs pos="86000">
                      <a:srgbClr val="FFFFFF"/>
                    </a:gs>
                  </a:gsLst>
                  <a:lin ang="5400000" scaled="0"/>
                </a:gradFill>
              </a:defRPr>
            </a:lvl3pPr>
            <a:lvl4pPr>
              <a:buClr>
                <a:srgbClr val="FFFFFF"/>
              </a:buClr>
              <a:buSzPct val="70000"/>
              <a:buFont typeface="Wingdings" pitchFamily="2" charset="2"/>
              <a:buChar char="l"/>
              <a:defRPr>
                <a:gradFill>
                  <a:gsLst>
                    <a:gs pos="0">
                      <a:srgbClr val="FFFFFF"/>
                    </a:gs>
                    <a:gs pos="86000">
                      <a:srgbClr val="FFFFFF"/>
                    </a:gs>
                  </a:gsLst>
                  <a:lin ang="5400000" scaled="0"/>
                </a:gradFill>
              </a:defRPr>
            </a:lvl4pPr>
            <a:lvl5pPr>
              <a:buClr>
                <a:srgbClr val="FFFFFF"/>
              </a:buClr>
              <a:buSzPct val="70000"/>
              <a:buFont typeface="Wingdings" pitchFamily="2" charset="2"/>
              <a:buChar char="l"/>
              <a:defRPr>
                <a:gradFill>
                  <a:gsLst>
                    <a:gs pos="0">
                      <a:srgbClr val="FFFFFF"/>
                    </a:gs>
                    <a:gs pos="86000">
                      <a:srgbClr val="FFFFFF"/>
                    </a:gs>
                  </a:gsLst>
                  <a:lin ang="5400000" scaled="0"/>
                </a:gra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9" name="Picture 2" descr="C:\Users\vesaj\Pictures\SharePoint logos\ShrPt10_h_rgb_r.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452320" y="6381328"/>
            <a:ext cx="1498128" cy="3024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Black Notes slide Layou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lvl1pPr>
              <a:defRPr>
                <a:gradFill>
                  <a:gsLst>
                    <a:gs pos="0">
                      <a:srgbClr val="FFFFFF"/>
                    </a:gs>
                    <a:gs pos="100000">
                      <a:srgbClr val="FFFFFF"/>
                    </a:gs>
                  </a:gsLst>
                  <a:lin ang="5400000" scaled="0"/>
                </a:gradFill>
              </a:defRPr>
            </a:lvl1p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47800"/>
            <a:ext cx="8382000" cy="2000548"/>
          </a:xfrm>
        </p:spPr>
        <p:txBody>
          <a:bodyPr/>
          <a:lstStyle>
            <a:lvl1pPr>
              <a:buClr>
                <a:srgbClr val="FFFFFF"/>
              </a:buClr>
              <a:buSzPct val="70000"/>
              <a:buFont typeface="Wingdings" pitchFamily="2" charset="2"/>
              <a:buChar char="l"/>
              <a:defRPr>
                <a:gradFill>
                  <a:gsLst>
                    <a:gs pos="0">
                      <a:srgbClr val="FFFFFF"/>
                    </a:gs>
                    <a:gs pos="86000">
                      <a:srgbClr val="FFFFFF"/>
                    </a:gs>
                  </a:gsLst>
                  <a:lin ang="5400000" scaled="0"/>
                </a:gradFill>
              </a:defRPr>
            </a:lvl1pPr>
            <a:lvl2pPr>
              <a:buClr>
                <a:srgbClr val="FFFFFF"/>
              </a:buClr>
              <a:buSzPct val="70000"/>
              <a:buFont typeface="Wingdings" pitchFamily="2" charset="2"/>
              <a:buChar char="l"/>
              <a:defRPr>
                <a:gradFill>
                  <a:gsLst>
                    <a:gs pos="0">
                      <a:srgbClr val="FFFFFF"/>
                    </a:gs>
                    <a:gs pos="86000">
                      <a:srgbClr val="FFFFFF"/>
                    </a:gs>
                  </a:gsLst>
                  <a:lin ang="5400000" scaled="0"/>
                </a:gradFill>
              </a:defRPr>
            </a:lvl2pPr>
            <a:lvl3pPr>
              <a:buClr>
                <a:srgbClr val="FFFFFF"/>
              </a:buClr>
              <a:buSzPct val="70000"/>
              <a:buFont typeface="Wingdings" pitchFamily="2" charset="2"/>
              <a:buChar char="l"/>
              <a:defRPr>
                <a:gradFill>
                  <a:gsLst>
                    <a:gs pos="0">
                      <a:srgbClr val="FFFFFF"/>
                    </a:gs>
                    <a:gs pos="86000">
                      <a:srgbClr val="FFFFFF"/>
                    </a:gs>
                  </a:gsLst>
                  <a:lin ang="5400000" scaled="0"/>
                </a:gradFill>
              </a:defRPr>
            </a:lvl3pPr>
            <a:lvl4pPr>
              <a:buClr>
                <a:srgbClr val="FFFFFF"/>
              </a:buClr>
              <a:buSzPct val="70000"/>
              <a:buFont typeface="Wingdings" pitchFamily="2" charset="2"/>
              <a:buChar char="l"/>
              <a:defRPr>
                <a:gradFill>
                  <a:gsLst>
                    <a:gs pos="0">
                      <a:srgbClr val="FFFFFF"/>
                    </a:gs>
                    <a:gs pos="86000">
                      <a:srgbClr val="FFFFFF"/>
                    </a:gs>
                  </a:gsLst>
                  <a:lin ang="5400000" scaled="0"/>
                </a:gradFill>
              </a:defRPr>
            </a:lvl4pPr>
            <a:lvl5pPr>
              <a:buClr>
                <a:srgbClr val="FFFFFF"/>
              </a:buClr>
              <a:buSzPct val="70000"/>
              <a:buFont typeface="Wingdings" pitchFamily="2" charset="2"/>
              <a:buChar char="l"/>
              <a:defRPr>
                <a:gradFill>
                  <a:gsLst>
                    <a:gs pos="0">
                      <a:srgbClr val="FFFFFF"/>
                    </a:gs>
                    <a:gs pos="86000">
                      <a:srgbClr val="FFFFFF"/>
                    </a:gs>
                  </a:gsLst>
                  <a:lin ang="5400000" scaled="0"/>
                </a:gra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spc="-50" baseline="0">
                <a:gradFill>
                  <a:gsLst>
                    <a:gs pos="0">
                      <a:srgbClr val="000000"/>
                    </a:gs>
                    <a:gs pos="100000">
                      <a:srgbClr val="000000"/>
                    </a:gs>
                  </a:gsLst>
                  <a:lin ang="5400000" scaled="0"/>
                </a:gradFill>
                <a:effectLst/>
                <a:latin typeface="Segoe UI" pitchFamily="34" charset="0"/>
              </a:defRPr>
            </a:lvl1pPr>
          </a:lstStyle>
          <a:p>
            <a:pPr lvl="0"/>
            <a:r>
              <a:rPr lang="en-US" smtClean="0"/>
              <a:t>Click to edit Master text styles</a:t>
            </a:r>
          </a:p>
        </p:txBody>
      </p:sp>
    </p:spTree>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pic>
        <p:nvPicPr>
          <p:cNvPr id="4098" name="Picture 2" descr="C:\Users\vesaj\Pictures\SharePoint logos\ShrPt10_h_rgb_r.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452320" y="6381328"/>
            <a:ext cx="1498128" cy="302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319215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722313" y="1905000"/>
            <a:ext cx="8040688" cy="21082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7" name="Picture 2" descr="\\server3\restrict\ftp_root\Clients\White_Whale\3-20015_MichalGideoni\Template_Art\SharePoint-Ignite-lockup-hor.png"/>
          <p:cNvPicPr>
            <a:picLocks noChangeAspect="1" noChangeArrowheads="1"/>
          </p:cNvPicPr>
          <p:nvPr userDrawn="1"/>
        </p:nvPicPr>
        <p:blipFill>
          <a:blip r:embed="rId2"/>
          <a:stretch>
            <a:fillRect/>
          </a:stretch>
        </p:blipFill>
        <p:spPr bwMode="auto">
          <a:xfrm>
            <a:off x="6477831" y="6390911"/>
            <a:ext cx="2284337" cy="261937"/>
          </a:xfrm>
          <a:prstGeom prst="rect">
            <a:avLst/>
          </a:prstGeom>
          <a:noFill/>
        </p:spPr>
      </p:pic>
    </p:spTree>
    <p:extLst>
      <p:ext uri="{BB962C8B-B14F-4D97-AF65-F5344CB8AC3E}">
        <p14:creationId xmlns:p14="http://schemas.microsoft.com/office/powerpoint/2010/main" val="606719348"/>
      </p:ext>
    </p:extLst>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722313" y="1905000"/>
            <a:ext cx="8040688" cy="21082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370013" y="686053"/>
            <a:ext cx="7043208" cy="1523494"/>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68955" y="5638800"/>
            <a:ext cx="7043208" cy="443198"/>
          </a:xfrm>
        </p:spPr>
        <p:txBody>
          <a:bodyPr anchor="b" anchorCtr="0">
            <a:spAutoFit/>
          </a:bodyPr>
          <a:lstStyle>
            <a:lvl1pPr marL="0" indent="0" algn="l">
              <a:lnSpc>
                <a:spcPct val="90000"/>
              </a:lnSpc>
              <a:spcBef>
                <a:spcPts val="0"/>
              </a:spcBef>
              <a:buNone/>
              <a:defRPr>
                <a:gradFill>
                  <a:gsLst>
                    <a:gs pos="0">
                      <a:schemeClr val="tx1"/>
                    </a:gs>
                    <a:gs pos="86000">
                      <a:schemeClr val="tx1"/>
                    </a:gs>
                  </a:gsLst>
                  <a:lin ang="5400000" scaled="0"/>
                </a:gra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722049" y="3187006"/>
            <a:ext cx="7690114" cy="1384994"/>
          </a:xfrm>
        </p:spPr>
        <p:txBody>
          <a:bodyPr anchor="t" anchorCtr="0">
            <a:noAutofit/>
            <a:scene3d>
              <a:camera prst="orthographicFront"/>
              <a:lightRig rig="flat" dir="t"/>
            </a:scene3d>
            <a:sp3d>
              <a:contourClr>
                <a:schemeClr val="tx2"/>
              </a:contourClr>
            </a:sp3d>
          </a:bodyPr>
          <a:lstStyle>
            <a:lvl1pPr marL="0" indent="0" algn="l">
              <a:buFont typeface="Arial" pitchFamily="34" charset="0"/>
              <a:buNone/>
              <a:defRPr kumimoji="0" lang="en-US" sz="10000" b="0" i="1" u="none" strike="noStrike" kern="1200" cap="none" spc="-642" normalizeH="0" baseline="0" noProof="0" dirty="0" smtClean="0">
                <a:ln w="11430"/>
                <a:gradFill>
                  <a:gsLst>
                    <a:gs pos="0">
                      <a:schemeClr val="tx1"/>
                    </a:gs>
                    <a:gs pos="100000">
                      <a:schemeClr val="tx1"/>
                    </a:gs>
                  </a:gsLst>
                  <a:lin ang="5400000" scaled="0"/>
                </a:gradFill>
                <a:effectLst/>
                <a:uLnTx/>
                <a:uFillTx/>
                <a:latin typeface="+mj-lt"/>
                <a:ea typeface="+mn-ea"/>
                <a:cs typeface="+mn-cs"/>
              </a:defRPr>
            </a:lvl1pPr>
          </a:lstStyle>
          <a:p>
            <a:pPr lvl="0"/>
            <a:r>
              <a:rPr lang="en-US" dirty="0" smtClean="0"/>
              <a:t>click to…</a:t>
            </a:r>
          </a:p>
        </p:txBody>
      </p:sp>
      <p:pic>
        <p:nvPicPr>
          <p:cNvPr id="5" name="Picture 2" descr="C:\Users\vesaj\Pictures\SharePoint logos\ShrPt10_h_rgb_r.pn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452320" y="6381328"/>
            <a:ext cx="1498128" cy="3024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666385"/>
          </a:xfrm>
        </p:spPr>
        <p:txBody>
          <a:bodyPr/>
          <a:lstStyle/>
          <a:p>
            <a:r>
              <a:rPr lang="en-US" smtClean="0"/>
              <a:t>Click to edit Master title style</a:t>
            </a:r>
            <a:endParaRPr lang="en-US" dirty="0"/>
          </a:p>
        </p:txBody>
      </p:sp>
      <p:sp>
        <p:nvSpPr>
          <p:cNvPr id="5" name="Text Placeholder 4"/>
          <p:cNvSpPr>
            <a:spLocks noGrp="1"/>
          </p:cNvSpPr>
          <p:nvPr>
            <p:ph type="body" sz="quarter" idx="10"/>
          </p:nvPr>
        </p:nvSpPr>
        <p:spPr>
          <a:xfrm>
            <a:off x="381000" y="1447799"/>
            <a:ext cx="8382000" cy="197356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10" name="Picture 2" descr="C:\Users\vesaj\Pictures\SharePoint logos\ShrPt10_h_rgb_r.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452320" y="6381328"/>
            <a:ext cx="1498128" cy="3024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381000" y="1447799"/>
            <a:ext cx="8382000" cy="1973561"/>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8" name="Picture 2" descr="C:\Users\vesaj\Pictures\SharePoint logos\ShrPt10_h_rgb_r.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452320" y="6381328"/>
            <a:ext cx="1498128" cy="3024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447799"/>
            <a:ext cx="4114800" cy="2093567"/>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447799"/>
            <a:ext cx="4114800" cy="2093567"/>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9" name="Picture 2" descr="C:\Users\vesaj\Pictures\SharePoint logos\ShrPt10_h_rgb_r.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452320" y="6381328"/>
            <a:ext cx="1498128" cy="3024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000" y="1447800"/>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0999" y="2272656"/>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981" y="1447800"/>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272656"/>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11" name="Picture 2" descr="C:\Users\vesaj\Pictures\SharePoint logos\ShrPt10_h_rgb_r.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452320" y="6381328"/>
            <a:ext cx="1498128" cy="3024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pic>
        <p:nvPicPr>
          <p:cNvPr id="7" name="Picture 2" descr="C:\Users\vesaj\Pictures\SharePoint logos\ShrPt10_h_rgb_r.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452320" y="6381328"/>
            <a:ext cx="1498128" cy="3024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3" name="Picture 2" descr="C:\Users\vesaj\Pictures\SharePoint logos\ShrPt10_h_rgb_r.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452320" y="6381328"/>
            <a:ext cx="1498128" cy="3024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Ignite">
    <p:bg bwMode="lt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jpe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3.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2.xml"/><Relationship Id="rId1" Type="http://schemas.openxmlformats.org/officeDocument/2006/relationships/slideLayout" Target="../slideLayouts/slideLayout16.xml"/><Relationship Id="rId5" Type="http://schemas.openxmlformats.org/officeDocument/2006/relationships/image" Target="../media/image10.png"/><Relationship Id="rId4" Type="http://schemas.openxmlformats.org/officeDocument/2006/relationships/image" Target="../media/image9.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7">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28600"/>
            <a:ext cx="8382000" cy="666385"/>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47800"/>
            <a:ext cx="8382000" cy="2000548"/>
          </a:xfrm>
          <a:prstGeom prst="rect">
            <a:avLst/>
          </a:prstGeom>
        </p:spPr>
        <p:txBody>
          <a:bodyPr vert="horz" wrap="square"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5"/>
          <p:cNvSpPr>
            <a:spLocks noGrp="1"/>
          </p:cNvSpPr>
          <p:nvPr userDrawn="1"/>
        </p:nvSpPr>
        <p:spPr>
          <a:xfrm>
            <a:off x="0" y="6604477"/>
            <a:ext cx="9144000" cy="253524"/>
          </a:xfrm>
          <a:prstGeom prst="rect">
            <a:avLst/>
          </a:prstGeom>
        </p:spPr>
        <p:txBody>
          <a:bodyPr/>
          <a:lst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a:lstStyle>
          <a:p>
            <a:pPr marL="0" marR="0" indent="0" algn="l" defTabSz="914363" rtl="0" eaLnBrk="1" fontAlgn="auto" latinLnBrk="0" hangingPunct="1">
              <a:lnSpc>
                <a:spcPct val="100000"/>
              </a:lnSpc>
              <a:spcBef>
                <a:spcPts val="0"/>
              </a:spcBef>
              <a:spcAft>
                <a:spcPts val="0"/>
              </a:spcAft>
              <a:buClrTx/>
              <a:buSzTx/>
              <a:buFontTx/>
              <a:buNone/>
              <a:tabLst/>
              <a:defRPr/>
            </a:pPr>
            <a:r>
              <a:rPr lang="en-US" sz="1000" dirty="0" smtClean="0">
                <a:gradFill>
                  <a:gsLst>
                    <a:gs pos="0">
                      <a:srgbClr val="FFFFFF"/>
                    </a:gs>
                    <a:gs pos="100000">
                      <a:srgbClr val="FFFFFF"/>
                    </a:gs>
                  </a:gsLst>
                  <a:lin ang="5400000" scaled="0"/>
                </a:gradFill>
              </a:rPr>
              <a:t>©2010</a:t>
            </a:r>
            <a:r>
              <a:rPr lang="en-US" sz="1000" baseline="0" dirty="0" smtClean="0">
                <a:gradFill>
                  <a:gsLst>
                    <a:gs pos="0">
                      <a:srgbClr val="FFFFFF"/>
                    </a:gs>
                    <a:gs pos="100000">
                      <a:srgbClr val="FFFFFF"/>
                    </a:gs>
                  </a:gsLst>
                  <a:lin ang="5400000" scaled="0"/>
                </a:gradFill>
              </a:rPr>
              <a:t> </a:t>
            </a:r>
            <a:r>
              <a:rPr lang="en-US" sz="1000" dirty="0" smtClean="0">
                <a:gradFill>
                  <a:gsLst>
                    <a:gs pos="0">
                      <a:srgbClr val="FFFFFF"/>
                    </a:gs>
                    <a:gs pos="100000">
                      <a:srgbClr val="FFFFFF"/>
                    </a:gs>
                  </a:gsLst>
                  <a:lin ang="5400000" scaled="0"/>
                </a:gradFill>
              </a:rPr>
              <a:t>Microsoft </a:t>
            </a:r>
            <a:r>
              <a:rPr lang="en-US" sz="900" dirty="0" smtClean="0">
                <a:gradFill>
                  <a:gsLst>
                    <a:gs pos="0">
                      <a:srgbClr val="FFFFFF"/>
                    </a:gs>
                    <a:gs pos="100000">
                      <a:srgbClr val="FFFFFF"/>
                    </a:gs>
                  </a:gsLst>
                  <a:lin ang="5400000" scaled="0"/>
                </a:gradFill>
              </a:rPr>
              <a:t>Corporation</a:t>
            </a:r>
            <a:r>
              <a:rPr lang="en-US" sz="1000" dirty="0" smtClean="0">
                <a:gradFill>
                  <a:gsLst>
                    <a:gs pos="0">
                      <a:srgbClr val="FFFFFF"/>
                    </a:gs>
                    <a:gs pos="100000">
                      <a:srgbClr val="FFFFFF"/>
                    </a:gs>
                  </a:gsLst>
                  <a:lin ang="5400000" scaled="0"/>
                </a:gradFill>
              </a:rPr>
              <a:t>. All rights reserved. RTM Content - Published </a:t>
            </a:r>
            <a:r>
              <a:rPr lang="en-US" sz="1000" baseline="0" dirty="0" smtClean="0">
                <a:gradFill>
                  <a:gsLst>
                    <a:gs pos="0">
                      <a:srgbClr val="FFFFFF"/>
                    </a:gs>
                    <a:gs pos="100000">
                      <a:srgbClr val="FFFFFF"/>
                    </a:gs>
                  </a:gsLst>
                  <a:lin ang="5400000" scaled="0"/>
                </a:gradFill>
              </a:rPr>
              <a:t>May </a:t>
            </a:r>
            <a:r>
              <a:rPr lang="en-US" sz="1000" dirty="0" smtClean="0">
                <a:gradFill>
                  <a:gsLst>
                    <a:gs pos="0">
                      <a:srgbClr val="FFFFFF"/>
                    </a:gs>
                    <a:gs pos="100000">
                      <a:srgbClr val="FFFFFF"/>
                    </a:gs>
                  </a:gsLst>
                  <a:lin ang="5400000" scaled="0"/>
                </a:gradFill>
              </a:rPr>
              <a:t>2010</a:t>
            </a:r>
          </a:p>
          <a:p>
            <a:pPr algn="l"/>
            <a:endParaRPr lang="en-US" sz="1000" dirty="0">
              <a:gradFill>
                <a:gsLst>
                  <a:gs pos="0">
                    <a:srgbClr val="FFFFFF"/>
                  </a:gs>
                  <a:gs pos="100000">
                    <a:srgbClr val="FFFFFF"/>
                  </a:gs>
                </a:gsLst>
                <a:lin ang="5400000" scaled="0"/>
              </a:gradFill>
            </a:endParaRPr>
          </a:p>
        </p:txBody>
      </p:sp>
    </p:spTree>
  </p:cSld>
  <p:clrMap bg1="dk1" tx1="lt1" bg2="dk2" tx2="lt2" accent1="accent1" accent2="accent2" accent3="accent3" accent4="accent4" accent5="accent5" accent6="accent6" hlink="hlink" folHlink="folHlink"/>
  <p:sldLayoutIdLst>
    <p:sldLayoutId id="2147483694" r:id="rId1"/>
    <p:sldLayoutId id="2147483695" r:id="rId2"/>
    <p:sldLayoutId id="2147483696" r:id="rId3"/>
    <p:sldLayoutId id="2147483697" r:id="rId4"/>
    <p:sldLayoutId id="2147483698" r:id="rId5"/>
    <p:sldLayoutId id="2147483699" r:id="rId6"/>
    <p:sldLayoutId id="2147483700" r:id="rId7"/>
    <p:sldLayoutId id="2147483701" r:id="rId8"/>
    <p:sldLayoutId id="2147483702" r:id="rId9"/>
    <p:sldLayoutId id="2147483722" r:id="rId10"/>
    <p:sldLayoutId id="2147483723" r:id="rId11"/>
    <p:sldLayoutId id="2147483703" r:id="rId12"/>
    <p:sldLayoutId id="2147483704" r:id="rId13"/>
    <p:sldLayoutId id="2147483724" r:id="rId14"/>
    <p:sldLayoutId id="2147483725" r:id="rId15"/>
  </p:sldLayoutIdLst>
  <p:transition>
    <p:fade/>
  </p:transition>
  <p:hf hdr="0" dt="0"/>
  <p:txStyles>
    <p:titleStyle>
      <a:lvl1pPr algn="l" defTabSz="914363" rtl="0" eaLnBrk="1" latinLnBrk="0" hangingPunct="1">
        <a:lnSpc>
          <a:spcPct val="90000"/>
        </a:lnSpc>
        <a:spcBef>
          <a:spcPct val="0"/>
        </a:spcBef>
        <a:buNone/>
        <a:defRPr lang="en-US" sz="4800" b="0" kern="1200" cap="none" spc="-150" dirty="0" smtClean="0">
          <a:ln w="3175">
            <a:noFill/>
          </a:ln>
          <a:gradFill flip="none" rotWithShape="1">
            <a:gsLst>
              <a:gs pos="0">
                <a:schemeClr val="tx1"/>
              </a:gs>
              <a:gs pos="86000">
                <a:schemeClr val="tx1"/>
              </a:gs>
            </a:gsLst>
            <a:lin ang="5400000" scaled="0"/>
            <a:tileRect/>
          </a:gradFill>
          <a:effectLst/>
          <a:latin typeface="+mj-lt"/>
          <a:ea typeface="+mn-ea"/>
          <a:cs typeface="Arial" charset="0"/>
        </a:defRPr>
      </a:lvl1pPr>
    </p:titleStyle>
    <p:bodyStyle>
      <a:lvl1pPr marL="460375" indent="-460375" algn="l" defTabSz="914363" rtl="0" eaLnBrk="1" latinLnBrk="0" hangingPunct="1">
        <a:lnSpc>
          <a:spcPct val="90000"/>
        </a:lnSpc>
        <a:spcBef>
          <a:spcPct val="20000"/>
        </a:spcBef>
        <a:buSzPct val="85000"/>
        <a:buFontTx/>
        <a:buBlip>
          <a:blip r:embed="rId18"/>
        </a:buBlip>
        <a:defRPr sz="3200" kern="1200">
          <a:gradFill>
            <a:gsLst>
              <a:gs pos="0">
                <a:schemeClr val="tx1"/>
              </a:gs>
              <a:gs pos="86000">
                <a:schemeClr val="tx1"/>
              </a:gs>
            </a:gsLst>
            <a:lin ang="5400000" scaled="0"/>
          </a:gradFill>
          <a:latin typeface="+mn-lt"/>
          <a:ea typeface="+mn-ea"/>
          <a:cs typeface="+mn-cs"/>
        </a:defRPr>
      </a:lvl1pPr>
      <a:lvl2pPr marL="855663" indent="-395288" algn="l" defTabSz="914363" rtl="0" eaLnBrk="1" latinLnBrk="0" hangingPunct="1">
        <a:lnSpc>
          <a:spcPct val="90000"/>
        </a:lnSpc>
        <a:spcBef>
          <a:spcPct val="20000"/>
        </a:spcBef>
        <a:buSzPct val="85000"/>
        <a:buFontTx/>
        <a:buBlip>
          <a:blip r:embed="rId19"/>
        </a:buBlip>
        <a:defRPr sz="2800" kern="1200">
          <a:gradFill>
            <a:gsLst>
              <a:gs pos="0">
                <a:schemeClr val="tx1"/>
              </a:gs>
              <a:gs pos="86000">
                <a:schemeClr val="tx1"/>
              </a:gs>
            </a:gsLst>
            <a:lin ang="5400000" scaled="0"/>
          </a:gradFill>
          <a:latin typeface="+mn-lt"/>
          <a:ea typeface="+mn-ea"/>
          <a:cs typeface="+mn-cs"/>
        </a:defRPr>
      </a:lvl2pPr>
      <a:lvl3pPr marL="1258888" indent="-403225" algn="l" defTabSz="914363" rtl="0" eaLnBrk="1" latinLnBrk="0" hangingPunct="1">
        <a:lnSpc>
          <a:spcPct val="90000"/>
        </a:lnSpc>
        <a:spcBef>
          <a:spcPct val="20000"/>
        </a:spcBef>
        <a:buSzPct val="85000"/>
        <a:buFontTx/>
        <a:buBlip>
          <a:blip r:embed="rId19"/>
        </a:buBlip>
        <a:defRPr sz="2400" kern="1200">
          <a:gradFill>
            <a:gsLst>
              <a:gs pos="0">
                <a:schemeClr val="tx1"/>
              </a:gs>
              <a:gs pos="86000">
                <a:schemeClr val="tx1"/>
              </a:gs>
            </a:gsLst>
            <a:lin ang="5400000" scaled="0"/>
          </a:gradFill>
          <a:latin typeface="+mn-lt"/>
          <a:ea typeface="+mn-ea"/>
          <a:cs typeface="+mn-cs"/>
        </a:defRPr>
      </a:lvl3pPr>
      <a:lvl4pPr marL="1604963" indent="-346075" algn="l" defTabSz="914363" rtl="0" eaLnBrk="1" latinLnBrk="0" hangingPunct="1">
        <a:lnSpc>
          <a:spcPct val="90000"/>
        </a:lnSpc>
        <a:spcBef>
          <a:spcPct val="20000"/>
        </a:spcBef>
        <a:buSzPct val="85000"/>
        <a:buFontTx/>
        <a:buBlip>
          <a:blip r:embed="rId19"/>
        </a:buBlip>
        <a:defRPr sz="2000" kern="1200">
          <a:gradFill>
            <a:gsLst>
              <a:gs pos="0">
                <a:schemeClr val="tx1"/>
              </a:gs>
              <a:gs pos="86000">
                <a:schemeClr val="tx1"/>
              </a:gs>
            </a:gsLst>
            <a:lin ang="5400000" scaled="0"/>
          </a:gradFill>
          <a:latin typeface="+mn-lt"/>
          <a:ea typeface="+mn-ea"/>
          <a:cs typeface="+mn-cs"/>
        </a:defRPr>
      </a:lvl4pPr>
      <a:lvl5pPr marL="1941513" indent="-336550" algn="l" defTabSz="914363" rtl="0" eaLnBrk="1" latinLnBrk="0" hangingPunct="1">
        <a:lnSpc>
          <a:spcPct val="90000"/>
        </a:lnSpc>
        <a:spcBef>
          <a:spcPct val="20000"/>
        </a:spcBef>
        <a:buSzPct val="85000"/>
        <a:buFontTx/>
        <a:buBlip>
          <a:blip r:embed="rId19"/>
        </a:buBlip>
        <a:defRPr sz="2000" kern="1200">
          <a:gradFill>
            <a:gsLst>
              <a:gs pos="0">
                <a:schemeClr val="tx1"/>
              </a:gs>
              <a:gs pos="86000">
                <a:schemeClr val="tx1"/>
              </a:gs>
            </a:gsLst>
            <a:lin ang="5400000" scaled="0"/>
          </a:gra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4" name="Picture 3" descr="white rectangle.png"/>
          <p:cNvPicPr>
            <a:picLocks noChangeAspect="1"/>
          </p:cNvPicPr>
          <p:nvPr/>
        </p:nvPicPr>
        <p:blipFill>
          <a:blip r:embed="rId4"/>
          <a:srcRect b="10453"/>
          <a:stretch>
            <a:fillRect/>
          </a:stretch>
        </p:blipFill>
        <p:spPr>
          <a:xfrm>
            <a:off x="0" y="1299706"/>
            <a:ext cx="9144000" cy="5558294"/>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722312" y="1905000"/>
            <a:ext cx="8040688" cy="2108269"/>
          </a:xfrm>
          <a:prstGeom prst="rect">
            <a:avLst/>
          </a:prstGeom>
        </p:spPr>
        <p:txBody>
          <a:bodyPr vert="horz" wrap="square"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Footer Placeholder 5"/>
          <p:cNvSpPr>
            <a:spLocks noGrp="1"/>
          </p:cNvSpPr>
          <p:nvPr userDrawn="1"/>
        </p:nvSpPr>
        <p:spPr>
          <a:xfrm>
            <a:off x="0" y="6604476"/>
            <a:ext cx="9144000" cy="365125"/>
          </a:xfrm>
          <a:prstGeom prst="rect">
            <a:avLst/>
          </a:prstGeom>
        </p:spPr>
        <p:txBody>
          <a:bodyPr/>
          <a:lst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a:lstStyle>
          <a:p>
            <a:pPr marL="0" marR="0" indent="0" algn="l" defTabSz="914363" rtl="0" eaLnBrk="1" fontAlgn="auto" latinLnBrk="0" hangingPunct="1">
              <a:lnSpc>
                <a:spcPct val="100000"/>
              </a:lnSpc>
              <a:spcBef>
                <a:spcPts val="0"/>
              </a:spcBef>
              <a:spcAft>
                <a:spcPts val="0"/>
              </a:spcAft>
              <a:buClrTx/>
              <a:buSzTx/>
              <a:buFontTx/>
              <a:buNone/>
              <a:tabLst/>
              <a:defRPr/>
            </a:pPr>
            <a:r>
              <a:rPr lang="en-US" sz="1000" dirty="0" smtClean="0">
                <a:solidFill>
                  <a:schemeClr val="bg1"/>
                </a:solidFill>
              </a:rPr>
              <a:t>©2010</a:t>
            </a:r>
            <a:r>
              <a:rPr lang="en-US" sz="1000" baseline="0" dirty="0" smtClean="0">
                <a:solidFill>
                  <a:schemeClr val="bg1"/>
                </a:solidFill>
              </a:rPr>
              <a:t> </a:t>
            </a:r>
            <a:r>
              <a:rPr lang="en-US" sz="1000" dirty="0" smtClean="0">
                <a:solidFill>
                  <a:schemeClr val="bg1"/>
                </a:solidFill>
              </a:rPr>
              <a:t>Microsoft </a:t>
            </a:r>
            <a:r>
              <a:rPr lang="en-US" sz="900" dirty="0" smtClean="0">
                <a:solidFill>
                  <a:schemeClr val="bg1"/>
                </a:solidFill>
              </a:rPr>
              <a:t>Corporation</a:t>
            </a:r>
            <a:r>
              <a:rPr lang="en-US" sz="1000" dirty="0" smtClean="0">
                <a:solidFill>
                  <a:schemeClr val="bg1"/>
                </a:solidFill>
              </a:rPr>
              <a:t>. All rights reserved. RTM Content - Published </a:t>
            </a:r>
            <a:r>
              <a:rPr lang="en-US" sz="1000" baseline="0" dirty="0" smtClean="0">
                <a:solidFill>
                  <a:schemeClr val="bg1"/>
                </a:solidFill>
              </a:rPr>
              <a:t>April </a:t>
            </a:r>
            <a:r>
              <a:rPr lang="en-US" sz="1000" dirty="0" smtClean="0">
                <a:solidFill>
                  <a:schemeClr val="bg1"/>
                </a:solidFill>
              </a:rPr>
              <a:t>2010</a:t>
            </a:r>
          </a:p>
        </p:txBody>
      </p:sp>
      <p:pic>
        <p:nvPicPr>
          <p:cNvPr id="1029" name="Picture 5" descr="C:\Users\vesaj\Pictures\SharePoint logos\ShrPt10_h_rgb.png"/>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7452000" y="6382800"/>
            <a:ext cx="1498128" cy="302400"/>
          </a:xfrm>
          <a:prstGeom prst="rect">
            <a:avLst/>
          </a:prstGeom>
          <a:noFill/>
          <a:extLst>
            <a:ext uri="{909E8E84-426E-40DD-AFC4-6F175D3DCCD1}">
              <a14:hiddenFill xmlns:a14="http://schemas.microsoft.com/office/drawing/2010/main">
                <a:solidFill>
                  <a:srgbClr val="FFFFFF"/>
                </a:solidFill>
              </a14:hiddenFill>
            </a:ext>
          </a:extLst>
        </p:spPr>
      </p:pic>
    </p:spTree>
  </p:cSld>
  <p:clrMap bg1="dk1" tx1="lt1" bg2="dk2" tx2="lt2" accent1="accent1" accent2="accent2" accent3="accent3" accent4="accent4" accent5="accent5" accent6="accent6" hlink="hlink" folHlink="folHlink"/>
  <p:sldLayoutIdLst>
    <p:sldLayoutId id="2147483721" r:id="rId1"/>
  </p:sldLayoutIdLst>
  <p:transition>
    <p:fade/>
  </p:transition>
  <p:hf hdr="0" dt="0"/>
  <p:txStyles>
    <p:titleStyle>
      <a:lvl1pPr algn="l" defTabSz="914363" rtl="0" eaLnBrk="1" latinLnBrk="0" hangingPunct="1">
        <a:lnSpc>
          <a:spcPct val="90000"/>
        </a:lnSpc>
        <a:spcBef>
          <a:spcPct val="0"/>
        </a:spcBef>
        <a:buNone/>
        <a:defRPr lang="en-US" sz="4800" b="0" kern="1200" cap="none" spc="-150" dirty="0">
          <a:ln w="3175">
            <a:noFill/>
          </a:ln>
          <a:gradFill flip="none" rotWithShape="1">
            <a:gsLst>
              <a:gs pos="0">
                <a:schemeClr val="tx1"/>
              </a:gs>
              <a:gs pos="86000">
                <a:schemeClr val="tx1"/>
              </a:gs>
            </a:gsLst>
            <a:lin ang="5400000" scaled="0"/>
            <a:tileRect/>
          </a:gradFill>
          <a:effectLst/>
          <a:latin typeface="+mj-lt"/>
          <a:ea typeface="+mn-ea"/>
          <a:cs typeface="Arial" charset="0"/>
        </a:defRPr>
      </a:lvl1pPr>
    </p:titleStyle>
    <p:bodyStyle>
      <a:lvl1pPr marL="0" indent="0" algn="l" defTabSz="914363" rtl="0" eaLnBrk="1" latinLnBrk="0" hangingPunct="1">
        <a:lnSpc>
          <a:spcPct val="90000"/>
        </a:lnSpc>
        <a:spcBef>
          <a:spcPct val="20000"/>
        </a:spcBef>
        <a:buFont typeface="Arial" pitchFamily="34" charset="0"/>
        <a:buNone/>
        <a:defRPr sz="3000" b="0" kern="1200">
          <a:gradFill>
            <a:gsLst>
              <a:gs pos="0">
                <a:srgbClr val="000000"/>
              </a:gs>
              <a:gs pos="86000">
                <a:srgbClr val="000000"/>
              </a:gs>
            </a:gsLst>
            <a:lin ang="5400000" scaled="0"/>
          </a:gradFill>
          <a:latin typeface="Consolas" pitchFamily="49" charset="0"/>
          <a:ea typeface="+mn-ea"/>
          <a:cs typeface="Courier New" pitchFamily="49" charset="0"/>
        </a:defRPr>
      </a:lvl1pPr>
      <a:lvl2pPr marL="384954" indent="-7937" algn="l" defTabSz="914363" rtl="0" eaLnBrk="1" latinLnBrk="0" hangingPunct="1">
        <a:lnSpc>
          <a:spcPct val="90000"/>
        </a:lnSpc>
        <a:spcBef>
          <a:spcPct val="20000"/>
        </a:spcBef>
        <a:buFont typeface="Arial" pitchFamily="34" charset="0"/>
        <a:buNone/>
        <a:defRPr sz="2800" b="0" kern="1200">
          <a:gradFill>
            <a:gsLst>
              <a:gs pos="0">
                <a:srgbClr val="000000"/>
              </a:gs>
              <a:gs pos="86000">
                <a:srgbClr val="000000"/>
              </a:gs>
            </a:gsLst>
            <a:lin ang="5400000" scaled="0"/>
          </a:gradFill>
          <a:latin typeface="Consolas" pitchFamily="49" charset="0"/>
          <a:ea typeface="+mn-ea"/>
          <a:cs typeface="Courier New" pitchFamily="49" charset="0"/>
        </a:defRPr>
      </a:lvl2pPr>
      <a:lvl3pPr marL="761970" indent="-7937" algn="l" defTabSz="914363" rtl="0" eaLnBrk="1" latinLnBrk="0" hangingPunct="1">
        <a:lnSpc>
          <a:spcPct val="90000"/>
        </a:lnSpc>
        <a:spcBef>
          <a:spcPct val="20000"/>
        </a:spcBef>
        <a:buFont typeface="Arial" pitchFamily="34" charset="0"/>
        <a:buNone/>
        <a:defRPr sz="2400" b="0" kern="1200">
          <a:gradFill>
            <a:gsLst>
              <a:gs pos="0">
                <a:srgbClr val="000000"/>
              </a:gs>
              <a:gs pos="86000">
                <a:srgbClr val="000000"/>
              </a:gs>
            </a:gsLst>
            <a:lin ang="5400000" scaled="0"/>
          </a:gradFill>
          <a:latin typeface="Consolas" pitchFamily="49" charset="0"/>
          <a:ea typeface="+mn-ea"/>
          <a:cs typeface="Courier New" pitchFamily="49" charset="0"/>
        </a:defRPr>
      </a:lvl3pPr>
      <a:lvl4pPr marL="1094009" indent="7937" algn="l" defTabSz="914363" rtl="0" eaLnBrk="1" latinLnBrk="0" hangingPunct="1">
        <a:lnSpc>
          <a:spcPct val="90000"/>
        </a:lnSpc>
        <a:spcBef>
          <a:spcPct val="20000"/>
        </a:spcBef>
        <a:buFont typeface="Arial" pitchFamily="34" charset="0"/>
        <a:buNone/>
        <a:defRPr sz="2400" b="0" kern="1200">
          <a:gradFill>
            <a:gsLst>
              <a:gs pos="0">
                <a:srgbClr val="000000"/>
              </a:gs>
              <a:gs pos="86000">
                <a:srgbClr val="000000"/>
              </a:gs>
            </a:gsLst>
            <a:lin ang="5400000" scaled="0"/>
          </a:gradFill>
          <a:latin typeface="Consolas" pitchFamily="49" charset="0"/>
          <a:ea typeface="+mn-ea"/>
          <a:cs typeface="Courier New" pitchFamily="49" charset="0"/>
        </a:defRPr>
      </a:lvl4pPr>
      <a:lvl5pPr marL="1426047" indent="0" algn="l" defTabSz="914363" rtl="0" eaLnBrk="1" latinLnBrk="0" hangingPunct="1">
        <a:lnSpc>
          <a:spcPct val="90000"/>
        </a:lnSpc>
        <a:spcBef>
          <a:spcPct val="20000"/>
        </a:spcBef>
        <a:buFont typeface="Arial" pitchFamily="34" charset="0"/>
        <a:buNone/>
        <a:defRPr sz="2400" b="0" kern="1200">
          <a:gradFill>
            <a:gsLst>
              <a:gs pos="0">
                <a:srgbClr val="000000"/>
              </a:gs>
              <a:gs pos="86000">
                <a:srgbClr val="000000"/>
              </a:gs>
            </a:gsLst>
            <a:lin ang="5400000" scaled="0"/>
          </a:gradFill>
          <a:latin typeface="Consolas"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1.xml"/><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29.xml"/><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30.xml"/><Relationship Id="rId1" Type="http://schemas.openxmlformats.org/officeDocument/2006/relationships/slideLayout" Target="../slideLayouts/slideLayout4.xml"/><Relationship Id="rId4" Type="http://schemas.openxmlformats.org/officeDocument/2006/relationships/image" Target="../media/image18.png"/></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4.xml"/></Relationships>
</file>

<file path=ppt/slides/_rels/slide3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32.xm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34.xml"/><Relationship Id="rId1" Type="http://schemas.openxmlformats.org/officeDocument/2006/relationships/slideLayout" Target="../slideLayouts/slideLayout8.xml"/></Relationships>
</file>

<file path=ppt/slides/_rels/slide35.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35.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609398"/>
          </a:xfrm>
        </p:spPr>
        <p:txBody>
          <a:bodyPr/>
          <a:lstStyle/>
          <a:p>
            <a:r>
              <a:rPr lang="en-US" sz="4400" dirty="0" smtClean="0"/>
              <a:t>My Documents Walkthrough</a:t>
            </a:r>
            <a:endParaRPr lang="en-US" sz="4400" dirty="0"/>
          </a:p>
        </p:txBody>
      </p:sp>
      <p:sp>
        <p:nvSpPr>
          <p:cNvPr id="3" name="Content Placeholder 2"/>
          <p:cNvSpPr>
            <a:spLocks noGrp="1"/>
          </p:cNvSpPr>
          <p:nvPr>
            <p:ph idx="1"/>
          </p:nvPr>
        </p:nvSpPr>
        <p:spPr>
          <a:xfrm>
            <a:off x="381000" y="1447799"/>
            <a:ext cx="8382000" cy="1329595"/>
          </a:xfrm>
        </p:spPr>
        <p:txBody>
          <a:bodyPr/>
          <a:lstStyle/>
          <a:p>
            <a:r>
              <a:rPr lang="en-US" dirty="0" smtClean="0"/>
              <a:t>Scenario – Create a </a:t>
            </a:r>
            <a:r>
              <a:rPr lang="en-US" dirty="0" err="1" smtClean="0"/>
              <a:t>WebPart</a:t>
            </a:r>
            <a:r>
              <a:rPr lang="en-US" dirty="0" smtClean="0"/>
              <a:t> for </a:t>
            </a:r>
            <a:r>
              <a:rPr lang="en-US" dirty="0" err="1" smtClean="0"/>
              <a:t>MySites</a:t>
            </a:r>
            <a:r>
              <a:rPr lang="en-US" dirty="0" smtClean="0"/>
              <a:t> that displays documents which that user authored </a:t>
            </a:r>
            <a:endParaRPr lang="en-US" dirty="0"/>
          </a:p>
        </p:txBody>
      </p:sp>
      <p:pic>
        <p:nvPicPr>
          <p:cNvPr id="51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36719" y="2487588"/>
            <a:ext cx="6380163" cy="3848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37985971"/>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a:t>My Documents </a:t>
            </a:r>
            <a:r>
              <a:rPr lang="en-US" sz="4400" dirty="0" smtClean="0"/>
              <a:t>Walkthrough (cont.)</a:t>
            </a:r>
            <a:endParaRPr lang="en-US" dirty="0"/>
          </a:p>
        </p:txBody>
      </p:sp>
      <p:pic>
        <p:nvPicPr>
          <p:cNvPr id="614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6051" y="2034012"/>
            <a:ext cx="7848392" cy="43797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69343043"/>
      </p:ext>
    </p:extLst>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2"/>
          <p:cNvSpPr>
            <a:spLocks noGrp="1" noChangeArrowheads="1"/>
          </p:cNvSpPr>
          <p:nvPr>
            <p:ph type="title"/>
          </p:nvPr>
        </p:nvSpPr>
        <p:spPr>
          <a:xfrm>
            <a:off x="127000" y="127000"/>
            <a:ext cx="8870950" cy="1200329"/>
          </a:xfrm>
        </p:spPr>
        <p:txBody>
          <a:bodyPr/>
          <a:lstStyle/>
          <a:p>
            <a:pPr eaLnBrk="1" hangingPunct="1">
              <a:defRPr/>
            </a:pPr>
            <a:r>
              <a:rPr lang="en-US" dirty="0" smtClean="0"/>
              <a:t>Customization Pattern</a:t>
            </a:r>
            <a:r>
              <a:rPr lang="en-US" dirty="0"/>
              <a:t/>
            </a:r>
            <a:br>
              <a:rPr lang="en-US" dirty="0"/>
            </a:br>
            <a:r>
              <a:rPr lang="en-US" sz="3600" dirty="0" smtClean="0">
                <a:solidFill>
                  <a:schemeClr val="accent1"/>
                </a:solidFill>
              </a:rPr>
              <a:t>Parts based on CoreResultsWebPart</a:t>
            </a:r>
            <a:endParaRPr lang="en-US" sz="3600" dirty="0">
              <a:solidFill>
                <a:schemeClr val="accent1"/>
              </a:solidFill>
            </a:endParaRPr>
          </a:p>
        </p:txBody>
      </p:sp>
      <p:sp>
        <p:nvSpPr>
          <p:cNvPr id="145411" name="Rectangle 3"/>
          <p:cNvSpPr>
            <a:spLocks noGrp="1" noChangeArrowheads="1"/>
          </p:cNvSpPr>
          <p:nvPr>
            <p:ph type="body" idx="1"/>
          </p:nvPr>
        </p:nvSpPr>
        <p:spPr>
          <a:xfrm>
            <a:off x="573206" y="1584325"/>
            <a:ext cx="8202304" cy="3717941"/>
          </a:xfrm>
        </p:spPr>
        <p:txBody>
          <a:bodyPr/>
          <a:lstStyle/>
          <a:p>
            <a:pPr eaLnBrk="1" hangingPunct="1">
              <a:defRPr/>
            </a:pPr>
            <a:r>
              <a:rPr lang="en-US" dirty="0" smtClean="0"/>
              <a:t>There are different ways in which results can be customized in a custom part</a:t>
            </a:r>
          </a:p>
          <a:p>
            <a:pPr lvl="1" eaLnBrk="1" hangingPunct="1">
              <a:defRPr/>
            </a:pPr>
            <a:r>
              <a:rPr lang="en-US" dirty="0" smtClean="0"/>
              <a:t>For example, override ConfigureDataSourceProperties</a:t>
            </a:r>
          </a:p>
          <a:p>
            <a:pPr eaLnBrk="1" hangingPunct="1">
              <a:defRPr/>
            </a:pPr>
            <a:r>
              <a:rPr lang="en-US" dirty="0" smtClean="0"/>
              <a:t>This pattern should work for virtually any customization scenario</a:t>
            </a:r>
          </a:p>
          <a:p>
            <a:pPr eaLnBrk="1" hangingPunct="1">
              <a:defRPr/>
            </a:pPr>
            <a:r>
              <a:rPr lang="en-US" dirty="0" smtClean="0"/>
              <a:t>Our scenario: a Web part that can sort on any number of managed properties</a:t>
            </a:r>
            <a:endParaRPr lang="en-US" dirty="0"/>
          </a:p>
        </p:txBody>
      </p:sp>
    </p:spTree>
    <p:extLst>
      <p:ext uri="{BB962C8B-B14F-4D97-AF65-F5344CB8AC3E}">
        <p14:creationId xmlns:p14="http://schemas.microsoft.com/office/powerpoint/2010/main" val="279240633"/>
      </p:ext>
    </p:extLst>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2"/>
          <p:cNvSpPr>
            <a:spLocks noGrp="1" noChangeArrowheads="1"/>
          </p:cNvSpPr>
          <p:nvPr>
            <p:ph type="title"/>
          </p:nvPr>
        </p:nvSpPr>
        <p:spPr>
          <a:xfrm>
            <a:off x="127000" y="127000"/>
            <a:ext cx="8870950" cy="1189038"/>
          </a:xfrm>
        </p:spPr>
        <p:txBody>
          <a:bodyPr/>
          <a:lstStyle/>
          <a:p>
            <a:pPr eaLnBrk="1" hangingPunct="1">
              <a:defRPr/>
            </a:pPr>
            <a:r>
              <a:rPr lang="en-US" dirty="0" smtClean="0"/>
              <a:t>Customization Pattern</a:t>
            </a:r>
            <a:r>
              <a:rPr lang="en-US" dirty="0"/>
              <a:t/>
            </a:r>
            <a:br>
              <a:rPr lang="en-US" dirty="0"/>
            </a:br>
            <a:r>
              <a:rPr lang="en-US" sz="3600" dirty="0" smtClean="0">
                <a:solidFill>
                  <a:schemeClr val="accent1"/>
                </a:solidFill>
              </a:rPr>
              <a:t>Step 1: New WebPart Class</a:t>
            </a:r>
            <a:endParaRPr lang="en-US" sz="3600" dirty="0">
              <a:solidFill>
                <a:schemeClr val="accent1"/>
              </a:solidFill>
            </a:endParaRPr>
          </a:p>
        </p:txBody>
      </p:sp>
      <p:sp>
        <p:nvSpPr>
          <p:cNvPr id="145411" name="Rectangle 3"/>
          <p:cNvSpPr>
            <a:spLocks noGrp="1" noChangeArrowheads="1"/>
          </p:cNvSpPr>
          <p:nvPr>
            <p:ph type="body" idx="1"/>
          </p:nvPr>
        </p:nvSpPr>
        <p:spPr>
          <a:xfrm>
            <a:off x="518616" y="1584325"/>
            <a:ext cx="8120418" cy="4413516"/>
          </a:xfrm>
        </p:spPr>
        <p:txBody>
          <a:bodyPr/>
          <a:lstStyle/>
          <a:p>
            <a:pPr eaLnBrk="1" hangingPunct="1">
              <a:defRPr/>
            </a:pPr>
            <a:r>
              <a:rPr lang="en-US" dirty="0" smtClean="0"/>
              <a:t>Create a new Web part that inherits from the CoreResultsWebPart class</a:t>
            </a:r>
          </a:p>
          <a:p>
            <a:pPr eaLnBrk="1" hangingPunct="1">
              <a:defRPr/>
            </a:pPr>
            <a:r>
              <a:rPr lang="en-US" dirty="0" smtClean="0"/>
              <a:t>Override CreateChildControls to add any controls necessary for your interface</a:t>
            </a:r>
          </a:p>
          <a:p>
            <a:pPr eaLnBrk="1" hangingPunct="1">
              <a:defRPr/>
            </a:pPr>
            <a:r>
              <a:rPr lang="en-US" dirty="0" smtClean="0"/>
              <a:t>Override CreateDataSource</a:t>
            </a:r>
          </a:p>
          <a:p>
            <a:pPr lvl="1" eaLnBrk="1" hangingPunct="1">
              <a:defRPr/>
            </a:pPr>
            <a:r>
              <a:rPr lang="en-US" dirty="0" smtClean="0"/>
              <a:t>This is where you get access to the “guts” of the query</a:t>
            </a:r>
          </a:p>
          <a:p>
            <a:pPr lvl="1" eaLnBrk="1" hangingPunct="1">
              <a:defRPr/>
            </a:pPr>
            <a:r>
              <a:rPr lang="en-US" dirty="0" smtClean="0"/>
              <a:t>In the override, create an instance of a custom data source class you will build</a:t>
            </a:r>
            <a:endParaRPr lang="en-US" dirty="0"/>
          </a:p>
        </p:txBody>
      </p:sp>
    </p:spTree>
    <p:extLst>
      <p:ext uri="{BB962C8B-B14F-4D97-AF65-F5344CB8AC3E}">
        <p14:creationId xmlns:p14="http://schemas.microsoft.com/office/powerpoint/2010/main" val="2664191856"/>
      </p:ext>
    </p:extLst>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2"/>
          <p:cNvSpPr>
            <a:spLocks noGrp="1" noChangeArrowheads="1"/>
          </p:cNvSpPr>
          <p:nvPr>
            <p:ph type="title"/>
          </p:nvPr>
        </p:nvSpPr>
        <p:spPr>
          <a:xfrm>
            <a:off x="127000" y="127000"/>
            <a:ext cx="8870950" cy="1698927"/>
          </a:xfrm>
        </p:spPr>
        <p:txBody>
          <a:bodyPr/>
          <a:lstStyle/>
          <a:p>
            <a:pPr eaLnBrk="1" hangingPunct="1">
              <a:defRPr/>
            </a:pPr>
            <a:r>
              <a:rPr lang="en-US" dirty="0" smtClean="0"/>
              <a:t>Customization Pattern</a:t>
            </a:r>
            <a:r>
              <a:rPr lang="en-US" dirty="0"/>
              <a:t/>
            </a:r>
            <a:br>
              <a:rPr lang="en-US" dirty="0"/>
            </a:br>
            <a:r>
              <a:rPr lang="en-US" sz="3600" dirty="0" smtClean="0">
                <a:solidFill>
                  <a:schemeClr val="accent1"/>
                </a:solidFill>
              </a:rPr>
              <a:t>Step 2: New CoreResultsDatasource Class</a:t>
            </a:r>
            <a:endParaRPr lang="en-US" sz="3600" dirty="0">
              <a:solidFill>
                <a:schemeClr val="accent1"/>
              </a:solidFill>
            </a:endParaRPr>
          </a:p>
        </p:txBody>
      </p:sp>
      <p:sp>
        <p:nvSpPr>
          <p:cNvPr id="145411" name="Rectangle 3"/>
          <p:cNvSpPr>
            <a:spLocks noGrp="1" noChangeArrowheads="1"/>
          </p:cNvSpPr>
          <p:nvPr>
            <p:ph type="body" idx="1"/>
          </p:nvPr>
        </p:nvSpPr>
        <p:spPr>
          <a:xfrm>
            <a:off x="436728" y="2046338"/>
            <a:ext cx="8188657" cy="3490186"/>
          </a:xfrm>
        </p:spPr>
        <p:txBody>
          <a:bodyPr/>
          <a:lstStyle/>
          <a:p>
            <a:pPr eaLnBrk="1" hangingPunct="1">
              <a:defRPr/>
            </a:pPr>
            <a:r>
              <a:rPr lang="en-US" dirty="0" smtClean="0"/>
              <a:t>In the override for CreateDataSource, set the DataSource property to a new class that inherits from CoreResultsDataSource</a:t>
            </a:r>
          </a:p>
          <a:p>
            <a:pPr eaLnBrk="1" hangingPunct="1">
              <a:defRPr/>
            </a:pPr>
            <a:r>
              <a:rPr lang="en-US" dirty="0" smtClean="0"/>
              <a:t>In the CoreResultsDataSource constructor, create an instance of a custom data source view class you will build</a:t>
            </a:r>
          </a:p>
          <a:p>
            <a:pPr eaLnBrk="1" hangingPunct="1">
              <a:defRPr/>
            </a:pPr>
            <a:r>
              <a:rPr lang="en-US" dirty="0" smtClean="0"/>
              <a:t>No other overrides are necessary</a:t>
            </a:r>
            <a:endParaRPr lang="en-US" dirty="0"/>
          </a:p>
        </p:txBody>
      </p:sp>
    </p:spTree>
    <p:extLst>
      <p:ext uri="{BB962C8B-B14F-4D97-AF65-F5344CB8AC3E}">
        <p14:creationId xmlns:p14="http://schemas.microsoft.com/office/powerpoint/2010/main" val="4116838221"/>
      </p:ext>
    </p:extLst>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2"/>
          <p:cNvSpPr>
            <a:spLocks noGrp="1" noChangeArrowheads="1"/>
          </p:cNvSpPr>
          <p:nvPr>
            <p:ph type="title"/>
          </p:nvPr>
        </p:nvSpPr>
        <p:spPr>
          <a:xfrm>
            <a:off x="127000" y="127000"/>
            <a:ext cx="8870950" cy="1698927"/>
          </a:xfrm>
        </p:spPr>
        <p:txBody>
          <a:bodyPr/>
          <a:lstStyle/>
          <a:p>
            <a:pPr eaLnBrk="1" hangingPunct="1">
              <a:defRPr/>
            </a:pPr>
            <a:r>
              <a:rPr lang="en-US" dirty="0" smtClean="0"/>
              <a:t>Customization Pattern</a:t>
            </a:r>
            <a:r>
              <a:rPr lang="en-US" dirty="0"/>
              <a:t/>
            </a:r>
            <a:br>
              <a:rPr lang="en-US" dirty="0"/>
            </a:br>
            <a:r>
              <a:rPr lang="en-US" sz="3600" dirty="0" smtClean="0">
                <a:solidFill>
                  <a:schemeClr val="accent1"/>
                </a:solidFill>
              </a:rPr>
              <a:t>Step 3: New CoreResultsDatasourceView Class</a:t>
            </a:r>
            <a:endParaRPr lang="en-US" sz="3600" dirty="0">
              <a:solidFill>
                <a:schemeClr val="accent1"/>
              </a:solidFill>
            </a:endParaRPr>
          </a:p>
        </p:txBody>
      </p:sp>
      <p:sp>
        <p:nvSpPr>
          <p:cNvPr id="145411" name="Rectangle 3"/>
          <p:cNvSpPr>
            <a:spLocks noGrp="1" noChangeArrowheads="1"/>
          </p:cNvSpPr>
          <p:nvPr>
            <p:ph type="body" idx="1"/>
          </p:nvPr>
        </p:nvSpPr>
        <p:spPr>
          <a:xfrm>
            <a:off x="423080" y="2046338"/>
            <a:ext cx="8492319" cy="4265783"/>
          </a:xfrm>
        </p:spPr>
        <p:txBody>
          <a:bodyPr/>
          <a:lstStyle/>
          <a:p>
            <a:pPr eaLnBrk="1" hangingPunct="1">
              <a:defRPr/>
            </a:pPr>
            <a:r>
              <a:rPr lang="en-US" dirty="0" smtClean="0"/>
              <a:t>Set the View property for your CoreResultsDatasource to a new class that inherits from CoreResultsDatasourceView</a:t>
            </a:r>
          </a:p>
          <a:p>
            <a:pPr eaLnBrk="1" hangingPunct="1">
              <a:defRPr/>
            </a:pPr>
            <a:r>
              <a:rPr lang="en-US" dirty="0" smtClean="0"/>
              <a:t>In the CoreResultsDatasourceView constructor:</a:t>
            </a:r>
          </a:p>
          <a:p>
            <a:pPr lvl="1" eaLnBrk="1" hangingPunct="1">
              <a:defRPr/>
            </a:pPr>
            <a:r>
              <a:rPr lang="en-US" dirty="0" smtClean="0"/>
              <a:t>Get a reference to the CoreResultsDatasource so you can reference back to the Web part</a:t>
            </a:r>
          </a:p>
          <a:p>
            <a:pPr lvl="1" eaLnBrk="1" hangingPunct="1">
              <a:defRPr/>
            </a:pPr>
            <a:r>
              <a:rPr lang="en-US" dirty="0" smtClean="0"/>
              <a:t>Set the QueryManager property to the shared query manager used in the page</a:t>
            </a:r>
            <a:endParaRPr lang="en-US" dirty="0"/>
          </a:p>
        </p:txBody>
      </p:sp>
    </p:spTree>
    <p:extLst>
      <p:ext uri="{BB962C8B-B14F-4D97-AF65-F5344CB8AC3E}">
        <p14:creationId xmlns:p14="http://schemas.microsoft.com/office/powerpoint/2010/main" val="2751350588"/>
      </p:ext>
    </p:extLst>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Sorted Search Results</a:t>
            </a:r>
            <a:endParaRPr lang="en-US" dirty="0"/>
          </a:p>
        </p:txBody>
      </p:sp>
      <p:sp>
        <p:nvSpPr>
          <p:cNvPr id="4" name="Text Placeholder 3"/>
          <p:cNvSpPr>
            <a:spLocks noGrp="1"/>
          </p:cNvSpPr>
          <p:nvPr>
            <p:ph type="body" sz="quarter" idx="10"/>
          </p:nvPr>
        </p:nvSpPr>
        <p:spPr/>
        <p:txBody>
          <a:bodyPr/>
          <a:lstStyle/>
          <a:p>
            <a:r>
              <a:rPr lang="en-US" smtClean="0"/>
              <a:t>demo </a:t>
            </a:r>
            <a:endParaRPr lang="en-US" dirty="0"/>
          </a:p>
        </p:txBody>
      </p:sp>
    </p:spTree>
    <p:extLst>
      <p:ext uri="{BB962C8B-B14F-4D97-AF65-F5344CB8AC3E}">
        <p14:creationId xmlns:p14="http://schemas.microsoft.com/office/powerpoint/2010/main" val="876202471"/>
      </p:ext>
    </p:extLst>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553998"/>
          </a:xfrm>
        </p:spPr>
        <p:txBody>
          <a:bodyPr/>
          <a:lstStyle/>
          <a:p>
            <a:r>
              <a:rPr lang="en-US" dirty="0"/>
              <a:t>Query Syntax </a:t>
            </a:r>
            <a:r>
              <a:rPr lang="en-US" dirty="0" smtClean="0"/>
              <a:t>Improvements</a:t>
            </a:r>
            <a:endParaRPr lang="en-US" dirty="0"/>
          </a:p>
        </p:txBody>
      </p:sp>
    </p:spTree>
    <p:extLst>
      <p:ext uri="{BB962C8B-B14F-4D97-AF65-F5344CB8AC3E}">
        <p14:creationId xmlns:p14="http://schemas.microsoft.com/office/powerpoint/2010/main" val="1227779947"/>
      </p:ext>
    </p:extLst>
  </p:cSld>
  <p:clrMapOvr>
    <a:masterClrMapping/>
  </p:clrMapOvr>
  <p:transition>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830997"/>
          </a:xfrm>
        </p:spPr>
        <p:txBody>
          <a:bodyPr/>
          <a:lstStyle/>
          <a:p>
            <a:r>
              <a:rPr lang="en-US" sz="3200" dirty="0"/>
              <a:t>SharePoint 2010 Search </a:t>
            </a:r>
            <a:r>
              <a:rPr lang="en-US" sz="3200" dirty="0" smtClean="0"/>
              <a:t>Improvements</a:t>
            </a:r>
            <a:r>
              <a:rPr lang="en-US" sz="4000" dirty="0" smtClean="0"/>
              <a:t/>
            </a:r>
            <a:br>
              <a:rPr lang="en-US" sz="4000" dirty="0" smtClean="0"/>
            </a:br>
            <a:r>
              <a:rPr lang="en-US" sz="2800" dirty="0" smtClean="0">
                <a:solidFill>
                  <a:srgbClr val="F6AE1E"/>
                </a:solidFill>
              </a:rPr>
              <a:t>Keyword </a:t>
            </a:r>
            <a:r>
              <a:rPr lang="en-US" sz="2800" dirty="0">
                <a:solidFill>
                  <a:srgbClr val="F6AE1E"/>
                </a:solidFill>
              </a:rPr>
              <a:t>Query Syntax</a:t>
            </a:r>
            <a:endParaRPr lang="en-US" sz="3600" dirty="0">
              <a:solidFill>
                <a:srgbClr val="F6AE1E"/>
              </a:solidFill>
            </a:endParaRPr>
          </a:p>
        </p:txBody>
      </p:sp>
      <p:sp>
        <p:nvSpPr>
          <p:cNvPr id="3" name="Content Placeholder 2"/>
          <p:cNvSpPr>
            <a:spLocks noGrp="1"/>
          </p:cNvSpPr>
          <p:nvPr>
            <p:ph idx="1"/>
          </p:nvPr>
        </p:nvSpPr>
        <p:spPr>
          <a:xfrm>
            <a:off x="381000" y="1426779"/>
            <a:ext cx="8382000" cy="4321183"/>
          </a:xfrm>
        </p:spPr>
        <p:txBody>
          <a:bodyPr/>
          <a:lstStyle/>
          <a:p>
            <a:r>
              <a:rPr lang="en-US" dirty="0" smtClean="0"/>
              <a:t>Support for Boolean operators</a:t>
            </a:r>
          </a:p>
          <a:p>
            <a:pPr lvl="1"/>
            <a:r>
              <a:rPr lang="en-US" dirty="0" smtClean="0"/>
              <a:t>(“SharePoint” OR  “FAST”) AND (</a:t>
            </a:r>
            <a:r>
              <a:rPr lang="en-US" dirty="0" err="1" smtClean="0"/>
              <a:t>Title:”Customizing</a:t>
            </a:r>
            <a:r>
              <a:rPr lang="en-US" dirty="0" smtClean="0"/>
              <a:t> Search”)</a:t>
            </a:r>
          </a:p>
          <a:p>
            <a:r>
              <a:rPr lang="en-US" dirty="0" smtClean="0"/>
              <a:t>Prefix matching for keywords and properties</a:t>
            </a:r>
          </a:p>
          <a:p>
            <a:pPr lvl="1"/>
            <a:r>
              <a:rPr lang="en-US" dirty="0" smtClean="0"/>
              <a:t>Micro*  </a:t>
            </a:r>
            <a:r>
              <a:rPr lang="en-US" dirty="0" err="1" smtClean="0"/>
              <a:t>author:Bill</a:t>
            </a:r>
            <a:r>
              <a:rPr lang="en-US" dirty="0" smtClean="0"/>
              <a:t>*</a:t>
            </a:r>
          </a:p>
          <a:p>
            <a:r>
              <a:rPr lang="en-US" dirty="0" smtClean="0"/>
              <a:t>Improved operator support</a:t>
            </a:r>
          </a:p>
          <a:p>
            <a:pPr lvl="1"/>
            <a:r>
              <a:rPr lang="en-US" dirty="0" smtClean="0"/>
              <a:t>=   &gt;   &gt;=   &lt;   &lt;=  </a:t>
            </a:r>
          </a:p>
          <a:p>
            <a:pPr lvl="1"/>
            <a:endParaRPr lang="en-US" dirty="0"/>
          </a:p>
        </p:txBody>
      </p:sp>
    </p:spTree>
    <p:extLst>
      <p:ext uri="{BB962C8B-B14F-4D97-AF65-F5344CB8AC3E}">
        <p14:creationId xmlns:p14="http://schemas.microsoft.com/office/powerpoint/2010/main" val="2111923575"/>
      </p:ext>
    </p:extLst>
  </p:cSld>
  <p:clrMapOvr>
    <a:masterClrMapping/>
  </p:clrMapOvr>
  <p:transition>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163395"/>
          </a:xfrm>
        </p:spPr>
        <p:txBody>
          <a:bodyPr/>
          <a:lstStyle/>
          <a:p>
            <a:r>
              <a:rPr lang="en-US" dirty="0" smtClean="0"/>
              <a:t>New Keyword Query Syntax</a:t>
            </a:r>
            <a:br>
              <a:rPr lang="en-US" dirty="0" smtClean="0"/>
            </a:br>
            <a:r>
              <a:rPr lang="en-US" sz="3600" dirty="0" smtClean="0">
                <a:solidFill>
                  <a:srgbClr val="F3AF35"/>
                </a:solidFill>
              </a:rPr>
              <a:t>Creating custom queries</a:t>
            </a:r>
            <a:endParaRPr lang="en-US" dirty="0">
              <a:solidFill>
                <a:srgbClr val="F3AF35"/>
              </a:solidFill>
            </a:endParaRPr>
          </a:p>
        </p:txBody>
      </p:sp>
      <p:sp>
        <p:nvSpPr>
          <p:cNvPr id="3" name="Content Placeholder 2"/>
          <p:cNvSpPr>
            <a:spLocks noGrp="1"/>
          </p:cNvSpPr>
          <p:nvPr>
            <p:ph idx="1"/>
          </p:nvPr>
        </p:nvSpPr>
        <p:spPr>
          <a:xfrm>
            <a:off x="381000" y="1447799"/>
            <a:ext cx="8382000" cy="775597"/>
          </a:xfrm>
        </p:spPr>
        <p:txBody>
          <a:bodyPr/>
          <a:lstStyle/>
          <a:p>
            <a:r>
              <a:rPr lang="en-US" sz="2800" dirty="0" smtClean="0"/>
              <a:t>You can now use the same features of Advanced Search with </a:t>
            </a:r>
            <a:r>
              <a:rPr lang="en-US" sz="2800" dirty="0" err="1" smtClean="0"/>
              <a:t>KeywordQuery</a:t>
            </a:r>
            <a:r>
              <a:rPr lang="en-US" sz="2800" dirty="0" smtClean="0"/>
              <a:t> </a:t>
            </a:r>
            <a:endParaRPr lang="en-US" sz="2800" dirty="0"/>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04888" y="2401255"/>
            <a:ext cx="7132637" cy="3905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34877845"/>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4400" dirty="0" smtClean="0"/>
              <a:t>Developing Custom Search Solutions with SharePoint 2010</a:t>
            </a:r>
            <a:endParaRPr lang="en-US" sz="4400" dirty="0"/>
          </a:p>
        </p:txBody>
      </p:sp>
      <p:sp>
        <p:nvSpPr>
          <p:cNvPr id="5" name="Subtitle 4"/>
          <p:cNvSpPr>
            <a:spLocks noGrp="1"/>
          </p:cNvSpPr>
          <p:nvPr>
            <p:ph type="subTitle" idx="1"/>
          </p:nvPr>
        </p:nvSpPr>
        <p:spPr>
          <a:xfrm>
            <a:off x="730249" y="4752403"/>
            <a:ext cx="7681914" cy="1329595"/>
          </a:xfrm>
        </p:spPr>
        <p:txBody>
          <a:bodyPr/>
          <a:lstStyle/>
          <a:p>
            <a:r>
              <a:rPr lang="en-US" dirty="0"/>
              <a:t>Name</a:t>
            </a:r>
          </a:p>
          <a:p>
            <a:r>
              <a:rPr lang="en-US" dirty="0"/>
              <a:t>Title</a:t>
            </a:r>
          </a:p>
          <a:p>
            <a:r>
              <a:rPr lang="en-US" dirty="0" smtClean="0"/>
              <a:t>Company</a:t>
            </a:r>
            <a:endParaRPr lang="en-US" dirty="0"/>
          </a:p>
        </p:txBody>
      </p:sp>
    </p:spTree>
    <p:extLst>
      <p:ext uri="{BB962C8B-B14F-4D97-AF65-F5344CB8AC3E}">
        <p14:creationId xmlns:p14="http://schemas.microsoft.com/office/powerpoint/2010/main" val="344933095"/>
      </p:ext>
    </p:extLst>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107996"/>
          </a:xfrm>
        </p:spPr>
        <p:txBody>
          <a:bodyPr/>
          <a:lstStyle/>
          <a:p>
            <a:r>
              <a:rPr lang="fi-FI" dirty="0"/>
              <a:t>The Connector Framework</a:t>
            </a:r>
            <a:br>
              <a:rPr lang="fi-FI" dirty="0"/>
            </a:br>
            <a:endParaRPr lang="en-US" dirty="0"/>
          </a:p>
        </p:txBody>
      </p:sp>
    </p:spTree>
    <p:extLst>
      <p:ext uri="{BB962C8B-B14F-4D97-AF65-F5344CB8AC3E}">
        <p14:creationId xmlns:p14="http://schemas.microsoft.com/office/powerpoint/2010/main" val="3959988864"/>
      </p:ext>
    </p:extLst>
  </p:cSld>
  <p:clrMapOvr>
    <a:masterClrMapping/>
  </p:clrMapOvr>
  <p:transition>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The Connector Framework</a:t>
            </a:r>
            <a:endParaRPr lang="en-US" dirty="0"/>
          </a:p>
        </p:txBody>
      </p:sp>
      <p:sp>
        <p:nvSpPr>
          <p:cNvPr id="3" name="Text Placeholder 2"/>
          <p:cNvSpPr>
            <a:spLocks noGrp="1"/>
          </p:cNvSpPr>
          <p:nvPr>
            <p:ph idx="1"/>
          </p:nvPr>
        </p:nvSpPr>
        <p:spPr>
          <a:xfrm>
            <a:off x="381000" y="1447799"/>
            <a:ext cx="8382000" cy="3354765"/>
          </a:xfrm>
        </p:spPr>
        <p:txBody>
          <a:bodyPr/>
          <a:lstStyle/>
          <a:p>
            <a:r>
              <a:rPr lang="en-US" dirty="0" smtClean="0"/>
              <a:t>SharePoint </a:t>
            </a:r>
            <a:r>
              <a:rPr lang="en-US" dirty="0"/>
              <a:t>2007 Indexing</a:t>
            </a:r>
          </a:p>
          <a:p>
            <a:pPr lvl="1"/>
            <a:r>
              <a:rPr lang="en-US" dirty="0"/>
              <a:t>Protocol Handlers</a:t>
            </a:r>
          </a:p>
          <a:p>
            <a:pPr lvl="1"/>
            <a:r>
              <a:rPr lang="en-US" dirty="0"/>
              <a:t>Business Data Catalog </a:t>
            </a:r>
            <a:r>
              <a:rPr lang="en-US" dirty="0" err="1"/>
              <a:t>IDEnumerators</a:t>
            </a:r>
            <a:endParaRPr lang="en-US" dirty="0"/>
          </a:p>
          <a:p>
            <a:r>
              <a:rPr lang="en-US" dirty="0"/>
              <a:t>SharePoint 2010 Connectors</a:t>
            </a:r>
          </a:p>
          <a:p>
            <a:pPr lvl="1"/>
            <a:r>
              <a:rPr lang="en-US" dirty="0"/>
              <a:t>Exchange</a:t>
            </a:r>
          </a:p>
          <a:p>
            <a:pPr lvl="1"/>
            <a:r>
              <a:rPr lang="en-US" dirty="0"/>
              <a:t>Notes</a:t>
            </a:r>
          </a:p>
          <a:p>
            <a:pPr lvl="1"/>
            <a:r>
              <a:rPr lang="en-US" dirty="0" smtClean="0"/>
              <a:t>Custom </a:t>
            </a:r>
            <a:r>
              <a:rPr lang="en-US" dirty="0"/>
              <a:t>.NET Connector</a:t>
            </a:r>
          </a:p>
        </p:txBody>
      </p:sp>
    </p:spTree>
    <p:extLst>
      <p:ext uri="{BB962C8B-B14F-4D97-AF65-F5344CB8AC3E}">
        <p14:creationId xmlns:p14="http://schemas.microsoft.com/office/powerpoint/2010/main" val="3501773654"/>
      </p:ext>
    </p:extLst>
  </p:cSld>
  <p:clrMapOvr>
    <a:masterClrMapping/>
  </p:clrMapOvr>
  <p:transition>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The Connector Framework</a:t>
            </a:r>
            <a:endParaRPr lang="en-US" dirty="0"/>
          </a:p>
        </p:txBody>
      </p:sp>
      <p:sp>
        <p:nvSpPr>
          <p:cNvPr id="4" name="Rounded Rectangle 3"/>
          <p:cNvSpPr/>
          <p:nvPr/>
        </p:nvSpPr>
        <p:spPr>
          <a:xfrm>
            <a:off x="2819400" y="5562600"/>
            <a:ext cx="2209800" cy="838200"/>
          </a:xfrm>
          <a:prstGeom prst="roundRect">
            <a:avLst>
              <a:gd name="adj" fmla="val 11096"/>
            </a:avLst>
          </a:prstGeom>
          <a:ln w="6350" cap="rnd" cmpd="sng" algn="ctr">
            <a:solidFill>
              <a:schemeClr val="tx1">
                <a:tint val="65000"/>
              </a:schemeClr>
            </a:solidFill>
            <a:prstDash val="solid"/>
          </a:ln>
        </p:spPr>
        <p:style>
          <a:lnRef idx="1">
            <a:schemeClr val="accent5"/>
          </a:lnRef>
          <a:fillRef idx="1002">
            <a:schemeClr val="lt1"/>
          </a:fillRef>
          <a:effectRef idx="1">
            <a:schemeClr val="accent5"/>
          </a:effectRef>
          <a:fontRef idx="minor">
            <a:schemeClr val="dk1"/>
          </a:fontRef>
        </p:style>
        <p:txBody>
          <a:bodyPr lIns="91398" tIns="45699" rIns="91398" bIns="45699" rtlCol="0" anchor="ctr"/>
          <a:lstStyle/>
          <a:p>
            <a:pPr algn="ctr"/>
            <a:endParaRPr lang="en-US">
              <a:ln>
                <a:solidFill>
                  <a:schemeClr val="bg2">
                    <a:shade val="75000"/>
                  </a:schemeClr>
                </a:solidFill>
              </a:ln>
              <a:solidFill>
                <a:schemeClr val="tx1">
                  <a:tint val="65000"/>
                </a:schemeClr>
              </a:solidFill>
            </a:endParaRPr>
          </a:p>
        </p:txBody>
      </p:sp>
      <p:sp>
        <p:nvSpPr>
          <p:cNvPr id="5" name="Cloud 4"/>
          <p:cNvSpPr/>
          <p:nvPr/>
        </p:nvSpPr>
        <p:spPr>
          <a:xfrm>
            <a:off x="6096000" y="4267200"/>
            <a:ext cx="2057400" cy="1524000"/>
          </a:xfrm>
          <a:prstGeom prst="cloud">
            <a:avLst/>
          </a:prstGeom>
          <a:gradFill>
            <a:gsLst>
              <a:gs pos="0">
                <a:schemeClr val="lt1">
                  <a:tint val="40000"/>
                  <a:satMod val="350000"/>
                </a:schemeClr>
              </a:gs>
              <a:gs pos="40000">
                <a:schemeClr val="lt1">
                  <a:tint val="45000"/>
                  <a:shade val="99000"/>
                  <a:satMod val="350000"/>
                </a:schemeClr>
              </a:gs>
              <a:gs pos="100000">
                <a:schemeClr val="lt1">
                  <a:shade val="20000"/>
                  <a:satMod val="255000"/>
                </a:schemeClr>
              </a:gs>
            </a:gsLst>
            <a:path path="circle">
              <a:fillToRect l="50000" t="-80000" r="50000" b="18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91398" tIns="45699" rIns="91398" bIns="45699" rtlCol="0" anchor="ctr"/>
          <a:lstStyle/>
          <a:p>
            <a:pPr algn="ctr"/>
            <a:endParaRPr lang="en-US"/>
          </a:p>
        </p:txBody>
      </p:sp>
      <p:sp>
        <p:nvSpPr>
          <p:cNvPr id="6" name="Rounded Rectangle 5"/>
          <p:cNvSpPr/>
          <p:nvPr/>
        </p:nvSpPr>
        <p:spPr>
          <a:xfrm>
            <a:off x="1905000" y="1371600"/>
            <a:ext cx="4038600" cy="2743200"/>
          </a:xfrm>
          <a:prstGeom prst="roundRect">
            <a:avLst>
              <a:gd name="adj" fmla="val 9904"/>
            </a:avLst>
          </a:prstGeom>
          <a:ln w="6350" cap="rnd" cmpd="sng" algn="ctr">
            <a:solidFill>
              <a:schemeClr val="tx1">
                <a:tint val="65000"/>
              </a:schemeClr>
            </a:solidFill>
            <a:prstDash val="solid"/>
          </a:ln>
        </p:spPr>
        <p:style>
          <a:lnRef idx="1">
            <a:schemeClr val="accent6"/>
          </a:lnRef>
          <a:fillRef idx="1002">
            <a:schemeClr val="lt1"/>
          </a:fillRef>
          <a:effectRef idx="1">
            <a:schemeClr val="accent6"/>
          </a:effectRef>
          <a:fontRef idx="minor">
            <a:schemeClr val="dk1"/>
          </a:fontRef>
        </p:style>
        <p:txBody>
          <a:bodyPr lIns="91398" tIns="45699" rIns="91398" bIns="45699" rtlCol="0" anchor="ctr"/>
          <a:lstStyle/>
          <a:p>
            <a:pPr algn="ctr"/>
            <a:endParaRPr lang="en-US">
              <a:ln>
                <a:solidFill>
                  <a:schemeClr val="bg2">
                    <a:shade val="75000"/>
                  </a:schemeClr>
                </a:solidFill>
              </a:ln>
              <a:solidFill>
                <a:schemeClr val="tx1">
                  <a:tint val="65000"/>
                </a:schemeClr>
              </a:solidFill>
            </a:endParaRPr>
          </a:p>
        </p:txBody>
      </p:sp>
      <p:sp>
        <p:nvSpPr>
          <p:cNvPr id="7" name="TextBox 6"/>
          <p:cNvSpPr txBox="1"/>
          <p:nvPr/>
        </p:nvSpPr>
        <p:spPr>
          <a:xfrm>
            <a:off x="3429000" y="1371600"/>
            <a:ext cx="1143000" cy="276999"/>
          </a:xfrm>
          <a:prstGeom prst="rect">
            <a:avLst/>
          </a:prstGeom>
          <a:noFill/>
        </p:spPr>
        <p:style>
          <a:lnRef idx="0">
            <a:scrgbClr r="0" g="0" b="0"/>
          </a:lnRef>
          <a:fillRef idx="1002">
            <a:schemeClr val="lt1"/>
          </a:fillRef>
          <a:effectRef idx="0">
            <a:scrgbClr r="0" g="0" b="0"/>
          </a:effectRef>
          <a:fontRef idx="major"/>
        </p:style>
        <p:txBody>
          <a:bodyPr wrap="square" lIns="91398" tIns="45699" rIns="91398" bIns="45699" rtlCol="0">
            <a:spAutoFit/>
          </a:bodyPr>
          <a:lstStyle/>
          <a:p>
            <a:r>
              <a:rPr lang="en-US" sz="1200" dirty="0" smtClean="0">
                <a:solidFill>
                  <a:schemeClr val="tx1">
                    <a:tint val="65000"/>
                  </a:schemeClr>
                </a:solidFill>
              </a:rPr>
              <a:t>App Server</a:t>
            </a:r>
            <a:endParaRPr lang="en-US" sz="1200" dirty="0">
              <a:solidFill>
                <a:schemeClr val="tx1">
                  <a:tint val="65000"/>
                </a:schemeClr>
              </a:solidFill>
            </a:endParaRPr>
          </a:p>
        </p:txBody>
      </p:sp>
      <p:grpSp>
        <p:nvGrpSpPr>
          <p:cNvPr id="8" name="Group 498"/>
          <p:cNvGrpSpPr/>
          <p:nvPr/>
        </p:nvGrpSpPr>
        <p:grpSpPr>
          <a:xfrm>
            <a:off x="7086606" y="4953010"/>
            <a:ext cx="854522" cy="607747"/>
            <a:chOff x="6858000" y="3581400"/>
            <a:chExt cx="1189275" cy="840099"/>
          </a:xfrm>
        </p:grpSpPr>
        <p:pic>
          <p:nvPicPr>
            <p:cNvPr id="9" name="Rectangle 125"/>
            <p:cNvPicPr>
              <a:picLocks noChangeAspect="1"/>
            </p:cNvPicPr>
            <p:nvPr/>
          </p:nvPicPr>
          <p:blipFill>
            <a:blip r:embed="rId3" cstate="print"/>
            <a:stretch>
              <a:fillRect/>
            </a:stretch>
          </p:blipFill>
          <p:spPr>
            <a:xfrm>
              <a:off x="7086600" y="3581400"/>
              <a:ext cx="532040" cy="532040"/>
            </a:xfrm>
            <a:prstGeom prst="rect">
              <a:avLst/>
            </a:prstGeom>
            <a:noFill/>
            <a:ln>
              <a:noFill/>
            </a:ln>
          </p:spPr>
          <p:style>
            <a:lnRef idx="0">
              <a:scrgbClr r="0" g="0" b="0"/>
            </a:lnRef>
            <a:fillRef idx="1002">
              <a:schemeClr val="lt1"/>
            </a:fillRef>
            <a:effectRef idx="0">
              <a:scrgbClr r="0" g="0" b="0"/>
            </a:effectRef>
            <a:fontRef idx="major"/>
          </p:style>
        </p:pic>
        <p:sp>
          <p:nvSpPr>
            <p:cNvPr id="10" name="TextBox 9"/>
            <p:cNvSpPr txBox="1"/>
            <p:nvPr/>
          </p:nvSpPr>
          <p:spPr>
            <a:xfrm>
              <a:off x="6934199" y="4038599"/>
              <a:ext cx="1113076" cy="382900"/>
            </a:xfrm>
            <a:prstGeom prst="rect">
              <a:avLst/>
            </a:prstGeom>
            <a:noFill/>
          </p:spPr>
          <p:style>
            <a:lnRef idx="0">
              <a:scrgbClr r="0" g="0" b="0"/>
            </a:lnRef>
            <a:fillRef idx="1002">
              <a:schemeClr val="lt1"/>
            </a:fillRef>
            <a:effectRef idx="0">
              <a:scrgbClr r="0" g="0" b="0"/>
            </a:effectRef>
            <a:fontRef idx="major"/>
          </p:style>
          <p:txBody>
            <a:bodyPr wrap="none" rtlCol="0">
              <a:spAutoFit/>
            </a:bodyPr>
            <a:lstStyle/>
            <a:p>
              <a:r>
                <a:rPr lang="en-US" sz="1200" dirty="0" smtClean="0">
                  <a:solidFill>
                    <a:sysClr val="windowText" lastClr="000000"/>
                  </a:solidFill>
                </a:rPr>
                <a:t>LOB App</a:t>
              </a:r>
              <a:endParaRPr lang="en-US" sz="1200" dirty="0">
                <a:solidFill>
                  <a:sysClr val="windowText" lastClr="000000"/>
                </a:solidFill>
              </a:endParaRPr>
            </a:p>
          </p:txBody>
        </p:sp>
        <p:grpSp>
          <p:nvGrpSpPr>
            <p:cNvPr id="11" name="Group 266"/>
            <p:cNvGrpSpPr/>
            <p:nvPr/>
          </p:nvGrpSpPr>
          <p:grpSpPr>
            <a:xfrm rot="10800000" flipH="1">
              <a:off x="6858000" y="3962400"/>
              <a:ext cx="233544" cy="76200"/>
              <a:chOff x="8334384" y="6304517"/>
              <a:chExt cx="233544" cy="76200"/>
            </a:xfrm>
            <a:solidFill>
              <a:srgbClr val="00B0F0"/>
            </a:solidFill>
          </p:grpSpPr>
          <p:cxnSp>
            <p:nvCxnSpPr>
              <p:cNvPr id="12" name="Straight Connector 11"/>
              <p:cNvCxnSpPr/>
              <p:nvPr/>
            </p:nvCxnSpPr>
            <p:spPr>
              <a:xfrm rot="10800000" flipV="1">
                <a:off x="8415528" y="6340145"/>
                <a:ext cx="152400" cy="1588"/>
              </a:xfrm>
              <a:prstGeom prst="line">
                <a:avLst/>
              </a:prstGeom>
              <a:grpFill/>
              <a:ln w="6350" cap="rnd" cmpd="sng" algn="ctr">
                <a:solidFill>
                  <a:schemeClr val="tx1">
                    <a:tint val="65000"/>
                  </a:schemeClr>
                </a:solidFill>
                <a:prstDash val="solid"/>
              </a:ln>
            </p:spPr>
            <p:style>
              <a:lnRef idx="1">
                <a:schemeClr val="accent3"/>
              </a:lnRef>
              <a:fillRef idx="1002">
                <a:schemeClr val="lt1"/>
              </a:fillRef>
              <a:effectRef idx="1">
                <a:schemeClr val="accent3"/>
              </a:effectRef>
              <a:fontRef idx="minor">
                <a:schemeClr val="dk1"/>
              </a:fontRef>
            </p:style>
          </p:cxnSp>
          <p:sp>
            <p:nvSpPr>
              <p:cNvPr id="13" name="Oval 12"/>
              <p:cNvSpPr/>
              <p:nvPr/>
            </p:nvSpPr>
            <p:spPr>
              <a:xfrm>
                <a:off x="8334384" y="6304517"/>
                <a:ext cx="76200" cy="76200"/>
              </a:xfrm>
              <a:prstGeom prst="ellipse">
                <a:avLst/>
              </a:prstGeom>
              <a:grpFill/>
              <a:ln w="6350" cap="rnd" cmpd="sng" algn="ctr">
                <a:solidFill>
                  <a:schemeClr val="tx1">
                    <a:tint val="65000"/>
                  </a:schemeClr>
                </a:solidFill>
                <a:prstDash val="solid"/>
              </a:ln>
            </p:spPr>
            <p:style>
              <a:lnRef idx="1">
                <a:schemeClr val="accent3"/>
              </a:lnRef>
              <a:fillRef idx="1002">
                <a:schemeClr val="lt1"/>
              </a:fillRef>
              <a:effectRef idx="1">
                <a:schemeClr val="accent3"/>
              </a:effectRef>
              <a:fontRef idx="minor">
                <a:schemeClr val="dk1"/>
              </a:fontRef>
            </p:style>
            <p:txBody>
              <a:bodyPr rtlCol="0" anchor="ctr"/>
              <a:lstStyle/>
              <a:p>
                <a:pPr algn="ctr"/>
                <a:endParaRPr lang="en-US">
                  <a:solidFill>
                    <a:schemeClr val="tx1">
                      <a:tint val="65000"/>
                    </a:schemeClr>
                  </a:solidFill>
                </a:endParaRPr>
              </a:p>
            </p:txBody>
          </p:sp>
        </p:grpSp>
      </p:grpSp>
      <p:sp>
        <p:nvSpPr>
          <p:cNvPr id="14" name="Rounded Rectangle 13"/>
          <p:cNvSpPr/>
          <p:nvPr/>
        </p:nvSpPr>
        <p:spPr>
          <a:xfrm>
            <a:off x="2743204" y="4419600"/>
            <a:ext cx="2286000" cy="838200"/>
          </a:xfrm>
          <a:prstGeom prst="roundRect">
            <a:avLst>
              <a:gd name="adj" fmla="val 11096"/>
            </a:avLst>
          </a:prstGeom>
          <a:ln w="6350" cap="rnd" cmpd="sng" algn="ctr">
            <a:solidFill>
              <a:schemeClr val="tx1">
                <a:tint val="65000"/>
              </a:schemeClr>
            </a:solidFill>
            <a:prstDash val="solid"/>
          </a:ln>
        </p:spPr>
        <p:style>
          <a:lnRef idx="1">
            <a:schemeClr val="accent5"/>
          </a:lnRef>
          <a:fillRef idx="1002">
            <a:schemeClr val="lt1"/>
          </a:fillRef>
          <a:effectRef idx="1">
            <a:schemeClr val="accent5"/>
          </a:effectRef>
          <a:fontRef idx="minor">
            <a:schemeClr val="dk1"/>
          </a:fontRef>
        </p:style>
        <p:txBody>
          <a:bodyPr lIns="91398" tIns="45699" rIns="91398" bIns="45699" rtlCol="0" anchor="ctr"/>
          <a:lstStyle/>
          <a:p>
            <a:pPr algn="ctr"/>
            <a:endParaRPr lang="en-US">
              <a:ln>
                <a:solidFill>
                  <a:schemeClr val="bg2">
                    <a:shade val="75000"/>
                  </a:schemeClr>
                </a:solidFill>
              </a:ln>
              <a:solidFill>
                <a:schemeClr val="tx1">
                  <a:tint val="65000"/>
                </a:schemeClr>
              </a:solidFill>
            </a:endParaRPr>
          </a:p>
        </p:txBody>
      </p:sp>
      <p:sp>
        <p:nvSpPr>
          <p:cNvPr id="15" name="TextBox 14"/>
          <p:cNvSpPr txBox="1"/>
          <p:nvPr/>
        </p:nvSpPr>
        <p:spPr>
          <a:xfrm>
            <a:off x="3429000" y="4419600"/>
            <a:ext cx="891212" cy="279360"/>
          </a:xfrm>
          <a:prstGeom prst="rect">
            <a:avLst/>
          </a:prstGeom>
          <a:noFill/>
        </p:spPr>
        <p:style>
          <a:lnRef idx="0">
            <a:scrgbClr r="0" g="0" b="0"/>
          </a:lnRef>
          <a:fillRef idx="1002">
            <a:schemeClr val="lt1"/>
          </a:fillRef>
          <a:effectRef idx="0">
            <a:scrgbClr r="0" g="0" b="0"/>
          </a:effectRef>
          <a:fontRef idx="major"/>
        </p:style>
        <p:txBody>
          <a:bodyPr wrap="none" lIns="91398" tIns="45699" rIns="91398" bIns="45699" rtlCol="0">
            <a:spAutoFit/>
          </a:bodyPr>
          <a:lstStyle/>
          <a:p>
            <a:r>
              <a:rPr lang="en-US" sz="1200" dirty="0" smtClean="0">
                <a:solidFill>
                  <a:schemeClr val="tx1">
                    <a:tint val="65000"/>
                  </a:schemeClr>
                </a:solidFill>
              </a:rPr>
              <a:t>App Server</a:t>
            </a:r>
            <a:endParaRPr lang="en-US" sz="1200" dirty="0">
              <a:solidFill>
                <a:schemeClr val="tx1">
                  <a:tint val="65000"/>
                </a:schemeClr>
              </a:solidFill>
            </a:endParaRPr>
          </a:p>
        </p:txBody>
      </p:sp>
      <p:sp>
        <p:nvSpPr>
          <p:cNvPr id="16" name="Rounded Rectangle 15"/>
          <p:cNvSpPr>
            <a:spLocks noChangeArrowheads="1"/>
          </p:cNvSpPr>
          <p:nvPr/>
        </p:nvSpPr>
        <p:spPr bwMode="auto">
          <a:xfrm>
            <a:off x="2895600" y="4800603"/>
            <a:ext cx="990600" cy="298450"/>
          </a:xfrm>
          <a:prstGeom prst="roundRect">
            <a:avLst>
              <a:gd name="adj" fmla="val 16667"/>
            </a:avLst>
          </a:prstGeom>
          <a:ln>
            <a:headEnd type="none" w="med" len="med"/>
            <a:tailEnd type="none" w="med" len="med"/>
          </a:ln>
        </p:spPr>
        <p:style>
          <a:lnRef idx="3">
            <a:schemeClr val="lt1"/>
          </a:lnRef>
          <a:fillRef idx="1">
            <a:schemeClr val="accent6"/>
          </a:fillRef>
          <a:effectRef idx="1">
            <a:schemeClr val="accent6"/>
          </a:effectRef>
          <a:fontRef idx="minor">
            <a:schemeClr val="lt1"/>
          </a:fontRef>
        </p:style>
        <p:txBody>
          <a:bodyPr lIns="91398" tIns="45699" rIns="91398" bIns="45699" anchor="ctr"/>
          <a:lstStyle/>
          <a:p>
            <a:pPr algn="ctr">
              <a:defRPr/>
            </a:pPr>
            <a:r>
              <a:rPr lang="en-US" sz="1100" b="1" dirty="0" smtClean="0">
                <a:solidFill>
                  <a:srgbClr val="FFFFFF"/>
                </a:solidFill>
                <a:latin typeface="Calibri" pitchFamily="34" charset="0"/>
              </a:rPr>
              <a:t>MD Service</a:t>
            </a:r>
          </a:p>
        </p:txBody>
      </p:sp>
      <p:sp>
        <p:nvSpPr>
          <p:cNvPr id="17" name="Flowchart: Magnetic Disk 16"/>
          <p:cNvSpPr/>
          <p:nvPr/>
        </p:nvSpPr>
        <p:spPr>
          <a:xfrm>
            <a:off x="3048000" y="5867400"/>
            <a:ext cx="838200" cy="381000"/>
          </a:xfrm>
          <a:prstGeom prst="flowChartMagneticDisk">
            <a:avLst/>
          </a:prstGeom>
        </p:spPr>
        <p:style>
          <a:lnRef idx="3">
            <a:schemeClr val="lt1"/>
          </a:lnRef>
          <a:fillRef idx="1">
            <a:schemeClr val="accent6"/>
          </a:fillRef>
          <a:effectRef idx="1">
            <a:schemeClr val="accent6"/>
          </a:effectRef>
          <a:fontRef idx="minor">
            <a:schemeClr val="lt1"/>
          </a:fontRef>
        </p:style>
        <p:txBody>
          <a:bodyPr lIns="91398" tIns="45699" rIns="91398" bIns="182796" rtlCol="0" anchor="ctr">
            <a:noAutofit/>
          </a:bodyPr>
          <a:lstStyle/>
          <a:p>
            <a:pPr algn="ctr"/>
            <a:r>
              <a:rPr lang="en-US" sz="1000" dirty="0" smtClean="0"/>
              <a:t/>
            </a:r>
            <a:br>
              <a:rPr lang="en-US" sz="1000" dirty="0" smtClean="0"/>
            </a:br>
            <a:r>
              <a:rPr lang="en-US" sz="1000" dirty="0" err="1" smtClean="0"/>
              <a:t>MetaData</a:t>
            </a:r>
            <a:endParaRPr lang="en-US" sz="1000" dirty="0"/>
          </a:p>
        </p:txBody>
      </p:sp>
      <p:sp>
        <p:nvSpPr>
          <p:cNvPr id="18" name="Rounded Rectangle 17"/>
          <p:cNvSpPr>
            <a:spLocks noChangeArrowheads="1"/>
          </p:cNvSpPr>
          <p:nvPr/>
        </p:nvSpPr>
        <p:spPr bwMode="auto">
          <a:xfrm>
            <a:off x="3962400" y="4800603"/>
            <a:ext cx="990600" cy="298450"/>
          </a:xfrm>
          <a:prstGeom prst="roundRect">
            <a:avLst>
              <a:gd name="adj" fmla="val 16667"/>
            </a:avLst>
          </a:prstGeom>
          <a:ln>
            <a:headEnd type="none" w="med" len="med"/>
            <a:tailEnd type="none" w="med" len="med"/>
          </a:ln>
        </p:spPr>
        <p:style>
          <a:lnRef idx="3">
            <a:schemeClr val="lt1"/>
          </a:lnRef>
          <a:fillRef idx="1">
            <a:schemeClr val="accent6"/>
          </a:fillRef>
          <a:effectRef idx="1">
            <a:schemeClr val="accent6"/>
          </a:effectRef>
          <a:fontRef idx="minor">
            <a:schemeClr val="lt1"/>
          </a:fontRef>
        </p:style>
        <p:txBody>
          <a:bodyPr lIns="91398" tIns="45699" rIns="91398" bIns="45699" anchor="ctr"/>
          <a:lstStyle/>
          <a:p>
            <a:pPr algn="ctr">
              <a:defRPr/>
            </a:pPr>
            <a:r>
              <a:rPr lang="en-US" sz="1100" b="1" dirty="0" smtClean="0">
                <a:solidFill>
                  <a:srgbClr val="FFFFFF"/>
                </a:solidFill>
                <a:latin typeface="Calibri" pitchFamily="34" charset="0"/>
              </a:rPr>
              <a:t>SSO Service</a:t>
            </a:r>
          </a:p>
        </p:txBody>
      </p:sp>
      <p:grpSp>
        <p:nvGrpSpPr>
          <p:cNvPr id="19" name="Group 498"/>
          <p:cNvGrpSpPr/>
          <p:nvPr/>
        </p:nvGrpSpPr>
        <p:grpSpPr>
          <a:xfrm>
            <a:off x="6324601" y="4953007"/>
            <a:ext cx="547192" cy="607747"/>
            <a:chOff x="6858000" y="3581400"/>
            <a:chExt cx="761550" cy="840099"/>
          </a:xfrm>
        </p:grpSpPr>
        <p:pic>
          <p:nvPicPr>
            <p:cNvPr id="20" name="Rectangle 125"/>
            <p:cNvPicPr>
              <a:picLocks noChangeAspect="1"/>
            </p:cNvPicPr>
            <p:nvPr/>
          </p:nvPicPr>
          <p:blipFill>
            <a:blip r:embed="rId3" cstate="print"/>
            <a:stretch>
              <a:fillRect/>
            </a:stretch>
          </p:blipFill>
          <p:spPr>
            <a:xfrm>
              <a:off x="7086600" y="3581400"/>
              <a:ext cx="532040" cy="532040"/>
            </a:xfrm>
            <a:prstGeom prst="rect">
              <a:avLst/>
            </a:prstGeom>
            <a:noFill/>
            <a:ln>
              <a:noFill/>
            </a:ln>
          </p:spPr>
          <p:style>
            <a:lnRef idx="0">
              <a:scrgbClr r="0" g="0" b="0"/>
            </a:lnRef>
            <a:fillRef idx="1002">
              <a:schemeClr val="lt1"/>
            </a:fillRef>
            <a:effectRef idx="0">
              <a:scrgbClr r="0" g="0" b="0"/>
            </a:effectRef>
            <a:fontRef idx="major"/>
          </p:style>
        </p:pic>
        <p:sp>
          <p:nvSpPr>
            <p:cNvPr id="21" name="TextBox 20"/>
            <p:cNvSpPr txBox="1"/>
            <p:nvPr/>
          </p:nvSpPr>
          <p:spPr>
            <a:xfrm>
              <a:off x="6934196" y="4038599"/>
              <a:ext cx="685354" cy="382900"/>
            </a:xfrm>
            <a:prstGeom prst="rect">
              <a:avLst/>
            </a:prstGeom>
            <a:noFill/>
          </p:spPr>
          <p:style>
            <a:lnRef idx="0">
              <a:scrgbClr r="0" g="0" b="0"/>
            </a:lnRef>
            <a:fillRef idx="1002">
              <a:schemeClr val="lt1"/>
            </a:fillRef>
            <a:effectRef idx="0">
              <a:scrgbClr r="0" g="0" b="0"/>
            </a:effectRef>
            <a:fontRef idx="major"/>
          </p:style>
          <p:txBody>
            <a:bodyPr wrap="none" rtlCol="0">
              <a:spAutoFit/>
            </a:bodyPr>
            <a:lstStyle/>
            <a:p>
              <a:r>
                <a:rPr lang="en-US" sz="1200" dirty="0" smtClean="0">
                  <a:solidFill>
                    <a:sysClr val="windowText" lastClr="000000"/>
                  </a:solidFill>
                </a:rPr>
                <a:t>SQL</a:t>
              </a:r>
              <a:endParaRPr lang="en-US" sz="1200" dirty="0">
                <a:solidFill>
                  <a:sysClr val="windowText" lastClr="000000"/>
                </a:solidFill>
              </a:endParaRPr>
            </a:p>
          </p:txBody>
        </p:sp>
        <p:grpSp>
          <p:nvGrpSpPr>
            <p:cNvPr id="22" name="Group 266"/>
            <p:cNvGrpSpPr/>
            <p:nvPr/>
          </p:nvGrpSpPr>
          <p:grpSpPr>
            <a:xfrm rot="10800000" flipH="1">
              <a:off x="6858000" y="3962400"/>
              <a:ext cx="233544" cy="76200"/>
              <a:chOff x="8334384" y="6304517"/>
              <a:chExt cx="233544" cy="76200"/>
            </a:xfrm>
            <a:solidFill>
              <a:srgbClr val="00B0F0"/>
            </a:solidFill>
          </p:grpSpPr>
          <p:cxnSp>
            <p:nvCxnSpPr>
              <p:cNvPr id="23" name="Straight Connector 22"/>
              <p:cNvCxnSpPr/>
              <p:nvPr/>
            </p:nvCxnSpPr>
            <p:spPr>
              <a:xfrm rot="10800000" flipV="1">
                <a:off x="8415528" y="6340145"/>
                <a:ext cx="152400" cy="1588"/>
              </a:xfrm>
              <a:prstGeom prst="line">
                <a:avLst/>
              </a:prstGeom>
              <a:grpFill/>
              <a:ln w="6350" cap="rnd" cmpd="sng" algn="ctr">
                <a:solidFill>
                  <a:schemeClr val="tx1">
                    <a:tint val="65000"/>
                  </a:schemeClr>
                </a:solidFill>
                <a:prstDash val="solid"/>
              </a:ln>
            </p:spPr>
            <p:style>
              <a:lnRef idx="1">
                <a:schemeClr val="accent3"/>
              </a:lnRef>
              <a:fillRef idx="1002">
                <a:schemeClr val="lt1"/>
              </a:fillRef>
              <a:effectRef idx="1">
                <a:schemeClr val="accent3"/>
              </a:effectRef>
              <a:fontRef idx="minor">
                <a:schemeClr val="dk1"/>
              </a:fontRef>
            </p:style>
          </p:cxnSp>
          <p:sp>
            <p:nvSpPr>
              <p:cNvPr id="24" name="Oval 23"/>
              <p:cNvSpPr/>
              <p:nvPr/>
            </p:nvSpPr>
            <p:spPr>
              <a:xfrm>
                <a:off x="8334384" y="6304517"/>
                <a:ext cx="76200" cy="76200"/>
              </a:xfrm>
              <a:prstGeom prst="ellipse">
                <a:avLst/>
              </a:prstGeom>
              <a:grpFill/>
              <a:ln w="6350" cap="rnd" cmpd="sng" algn="ctr">
                <a:solidFill>
                  <a:schemeClr val="accent1"/>
                </a:solidFill>
                <a:prstDash val="solid"/>
              </a:ln>
            </p:spPr>
            <p:style>
              <a:lnRef idx="1">
                <a:schemeClr val="accent3"/>
              </a:lnRef>
              <a:fillRef idx="1002">
                <a:schemeClr val="lt1"/>
              </a:fillRef>
              <a:effectRef idx="1">
                <a:schemeClr val="accent3"/>
              </a:effectRef>
              <a:fontRef idx="minor">
                <a:schemeClr val="dk1"/>
              </a:fontRef>
            </p:style>
            <p:txBody>
              <a:bodyPr rtlCol="0" anchor="ctr"/>
              <a:lstStyle/>
              <a:p>
                <a:pPr algn="ctr"/>
                <a:endParaRPr lang="en-US">
                  <a:solidFill>
                    <a:schemeClr val="tx1">
                      <a:tint val="65000"/>
                    </a:schemeClr>
                  </a:solidFill>
                </a:endParaRPr>
              </a:p>
            </p:txBody>
          </p:sp>
        </p:grpSp>
      </p:grpSp>
      <p:sp>
        <p:nvSpPr>
          <p:cNvPr id="25" name="Flowchart: Magnetic Disk 24"/>
          <p:cNvSpPr>
            <a:spLocks noChangeArrowheads="1"/>
          </p:cNvSpPr>
          <p:nvPr/>
        </p:nvSpPr>
        <p:spPr bwMode="auto">
          <a:xfrm>
            <a:off x="4038600" y="5791202"/>
            <a:ext cx="838200" cy="430212"/>
          </a:xfrm>
          <a:prstGeom prst="flowChartMagneticDisk">
            <a:avLst/>
          </a:prstGeom>
        </p:spPr>
        <p:style>
          <a:lnRef idx="3">
            <a:schemeClr val="lt1"/>
          </a:lnRef>
          <a:fillRef idx="1">
            <a:schemeClr val="accent6"/>
          </a:fillRef>
          <a:effectRef idx="1">
            <a:schemeClr val="accent6"/>
          </a:effectRef>
          <a:fontRef idx="minor">
            <a:schemeClr val="lt1"/>
          </a:fontRef>
        </p:style>
        <p:txBody>
          <a:bodyPr lIns="91398" tIns="45699" rIns="91398" bIns="182796" rtlCol="0" anchor="ctr">
            <a:noAutofit/>
          </a:bodyPr>
          <a:lstStyle/>
          <a:p>
            <a:pPr algn="ctr">
              <a:defRPr/>
            </a:pPr>
            <a:r>
              <a:rPr lang="en-US" sz="1000" dirty="0" smtClean="0"/>
              <a:t/>
            </a:r>
            <a:br>
              <a:rPr lang="en-US" sz="1000" dirty="0" smtClean="0"/>
            </a:br>
            <a:r>
              <a:rPr lang="en-US" sz="1000" dirty="0" smtClean="0"/>
              <a:t>SSO</a:t>
            </a:r>
          </a:p>
        </p:txBody>
      </p:sp>
      <p:sp>
        <p:nvSpPr>
          <p:cNvPr id="26" name="TextBox 25"/>
          <p:cNvSpPr txBox="1"/>
          <p:nvPr/>
        </p:nvSpPr>
        <p:spPr>
          <a:xfrm>
            <a:off x="6477000" y="4495800"/>
            <a:ext cx="1643314" cy="276956"/>
          </a:xfrm>
          <a:prstGeom prst="rect">
            <a:avLst/>
          </a:prstGeom>
          <a:noFill/>
        </p:spPr>
        <p:style>
          <a:lnRef idx="0">
            <a:scrgbClr r="0" g="0" b="0"/>
          </a:lnRef>
          <a:fillRef idx="1002">
            <a:schemeClr val="lt1"/>
          </a:fillRef>
          <a:effectRef idx="0">
            <a:scrgbClr r="0" g="0" b="0"/>
          </a:effectRef>
          <a:fontRef idx="major"/>
        </p:style>
        <p:txBody>
          <a:bodyPr wrap="none" lIns="91398" tIns="45699" rIns="91398" bIns="45699" rtlCol="0">
            <a:spAutoFit/>
          </a:bodyPr>
          <a:lstStyle/>
          <a:p>
            <a:r>
              <a:rPr lang="en-US" sz="1200" dirty="0" smtClean="0">
                <a:solidFill>
                  <a:sysClr val="windowText" lastClr="000000"/>
                </a:solidFill>
              </a:rPr>
              <a:t>External Data Source</a:t>
            </a:r>
            <a:endParaRPr lang="en-US" sz="1200" dirty="0">
              <a:solidFill>
                <a:sysClr val="windowText" lastClr="000000"/>
              </a:solidFill>
            </a:endParaRPr>
          </a:p>
        </p:txBody>
      </p:sp>
      <p:sp>
        <p:nvSpPr>
          <p:cNvPr id="27" name="Flowchart: Alternate Process 26"/>
          <p:cNvSpPr>
            <a:spLocks noChangeArrowheads="1"/>
          </p:cNvSpPr>
          <p:nvPr/>
        </p:nvSpPr>
        <p:spPr bwMode="auto">
          <a:xfrm>
            <a:off x="2133600" y="2362203"/>
            <a:ext cx="1905000" cy="374650"/>
          </a:xfrm>
          <a:prstGeom prst="flowChartAlternateProcess">
            <a:avLst/>
          </a:prstGeom>
          <a:ln>
            <a:headEnd type="none" w="med" len="med"/>
            <a:tailEnd type="none" w="med" len="med"/>
          </a:ln>
        </p:spPr>
        <p:style>
          <a:lnRef idx="3">
            <a:schemeClr val="lt1"/>
          </a:lnRef>
          <a:fillRef idx="1">
            <a:schemeClr val="accent2"/>
          </a:fillRef>
          <a:effectRef idx="1">
            <a:schemeClr val="accent2"/>
          </a:effectRef>
          <a:fontRef idx="minor">
            <a:schemeClr val="lt1"/>
          </a:fontRef>
        </p:style>
        <p:txBody>
          <a:bodyPr lIns="91398" tIns="45699" rIns="91398" bIns="45699" anchor="ctr"/>
          <a:lstStyle/>
          <a:p>
            <a:pPr algn="ctr">
              <a:defRPr/>
            </a:pPr>
            <a:r>
              <a:rPr lang="en-US" sz="1100" b="1" dirty="0" smtClean="0">
                <a:solidFill>
                  <a:srgbClr val="FFFFFF"/>
                </a:solidFill>
                <a:latin typeface="Calibri" pitchFamily="34" charset="0"/>
              </a:rPr>
              <a:t>BCS Connector</a:t>
            </a:r>
            <a:endParaRPr lang="en-US" sz="1100" b="1" dirty="0">
              <a:solidFill>
                <a:srgbClr val="FFFFFF"/>
              </a:solidFill>
              <a:latin typeface="Calibri" pitchFamily="34" charset="0"/>
            </a:endParaRPr>
          </a:p>
        </p:txBody>
      </p:sp>
      <p:sp>
        <p:nvSpPr>
          <p:cNvPr id="28" name="TextBox 27"/>
          <p:cNvSpPr txBox="1"/>
          <p:nvPr/>
        </p:nvSpPr>
        <p:spPr>
          <a:xfrm>
            <a:off x="3581403" y="5562600"/>
            <a:ext cx="816837" cy="279360"/>
          </a:xfrm>
          <a:prstGeom prst="rect">
            <a:avLst/>
          </a:prstGeom>
          <a:noFill/>
        </p:spPr>
        <p:style>
          <a:lnRef idx="0">
            <a:scrgbClr r="0" g="0" b="0"/>
          </a:lnRef>
          <a:fillRef idx="1002">
            <a:schemeClr val="lt1"/>
          </a:fillRef>
          <a:effectRef idx="0">
            <a:scrgbClr r="0" g="0" b="0"/>
          </a:effectRef>
          <a:fontRef idx="major"/>
        </p:style>
        <p:txBody>
          <a:bodyPr wrap="none" lIns="91398" tIns="45699" rIns="91398" bIns="45699" rtlCol="0">
            <a:spAutoFit/>
          </a:bodyPr>
          <a:lstStyle/>
          <a:p>
            <a:r>
              <a:rPr lang="en-US" sz="1200" dirty="0" smtClean="0">
                <a:solidFill>
                  <a:schemeClr val="tx1">
                    <a:tint val="65000"/>
                  </a:schemeClr>
                </a:solidFill>
              </a:rPr>
              <a:t>DB Server</a:t>
            </a:r>
            <a:endParaRPr lang="en-US" sz="1200" dirty="0">
              <a:solidFill>
                <a:schemeClr val="tx1">
                  <a:tint val="65000"/>
                </a:schemeClr>
              </a:solidFill>
            </a:endParaRPr>
          </a:p>
        </p:txBody>
      </p:sp>
      <p:grpSp>
        <p:nvGrpSpPr>
          <p:cNvPr id="29" name="Group 76"/>
          <p:cNvGrpSpPr/>
          <p:nvPr/>
        </p:nvGrpSpPr>
        <p:grpSpPr>
          <a:xfrm>
            <a:off x="3048000" y="3048000"/>
            <a:ext cx="1752600" cy="762000"/>
            <a:chOff x="5791200" y="2590800"/>
            <a:chExt cx="1752600" cy="762000"/>
          </a:xfrm>
        </p:grpSpPr>
        <p:sp>
          <p:nvSpPr>
            <p:cNvPr id="30" name="Flowchart: Alternate Process 29"/>
            <p:cNvSpPr>
              <a:spLocks noChangeArrowheads="1"/>
            </p:cNvSpPr>
            <p:nvPr/>
          </p:nvSpPr>
          <p:spPr bwMode="auto">
            <a:xfrm>
              <a:off x="5791200" y="2590800"/>
              <a:ext cx="1752600" cy="762000"/>
            </a:xfrm>
            <a:prstGeom prst="flowChartAlternateProcess">
              <a:avLst/>
            </a:prstGeom>
            <a:ln>
              <a:headEnd type="none" w="med" len="med"/>
              <a:tailEnd type="none" w="med" len="med"/>
            </a:ln>
          </p:spPr>
          <p:style>
            <a:lnRef idx="1">
              <a:schemeClr val="accent6"/>
            </a:lnRef>
            <a:fillRef idx="3">
              <a:schemeClr val="accent6"/>
            </a:fillRef>
            <a:effectRef idx="2">
              <a:schemeClr val="accent6"/>
            </a:effectRef>
            <a:fontRef idx="minor">
              <a:schemeClr val="lt1"/>
            </a:fontRef>
          </p:style>
          <p:txBody>
            <a:bodyPr anchor="t" anchorCtr="0"/>
            <a:lstStyle/>
            <a:p>
              <a:pPr algn="ctr">
                <a:defRPr/>
              </a:pPr>
              <a:r>
                <a:rPr lang="en-US" sz="1100" b="1" dirty="0" smtClean="0">
                  <a:solidFill>
                    <a:srgbClr val="FFFFFF"/>
                  </a:solidFill>
                  <a:latin typeface="Calibri" pitchFamily="34" charset="0"/>
                </a:rPr>
                <a:t>BCS Runtime</a:t>
              </a:r>
              <a:endParaRPr lang="en-US" sz="1100" b="1" dirty="0">
                <a:solidFill>
                  <a:srgbClr val="FFFFFF"/>
                </a:solidFill>
                <a:latin typeface="Calibri" pitchFamily="34" charset="0"/>
              </a:endParaRPr>
            </a:p>
          </p:txBody>
        </p:sp>
        <p:sp>
          <p:nvSpPr>
            <p:cNvPr id="31" name="Flowchart: Alternate Process 30"/>
            <p:cNvSpPr>
              <a:spLocks noChangeArrowheads="1"/>
            </p:cNvSpPr>
            <p:nvPr/>
          </p:nvSpPr>
          <p:spPr bwMode="auto">
            <a:xfrm>
              <a:off x="6172200" y="2895600"/>
              <a:ext cx="914400" cy="374650"/>
            </a:xfrm>
            <a:prstGeom prst="flowChartAlternateProcess">
              <a:avLst/>
            </a:prstGeom>
            <a:ln>
              <a:headEnd type="none" w="med" len="med"/>
              <a:tailEnd type="none" w="med" len="med"/>
            </a:ln>
          </p:spPr>
          <p:style>
            <a:lnRef idx="1">
              <a:schemeClr val="accent6"/>
            </a:lnRef>
            <a:fillRef idx="3">
              <a:schemeClr val="accent6"/>
            </a:fillRef>
            <a:effectRef idx="2">
              <a:schemeClr val="accent6"/>
            </a:effectRef>
            <a:fontRef idx="minor">
              <a:schemeClr val="lt1"/>
            </a:fontRef>
          </p:style>
          <p:txBody>
            <a:bodyPr anchor="ctr"/>
            <a:lstStyle/>
            <a:p>
              <a:pPr algn="ctr">
                <a:defRPr/>
              </a:pPr>
              <a:r>
                <a:rPr lang="en-US" sz="1100" b="1" dirty="0" smtClean="0">
                  <a:solidFill>
                    <a:srgbClr val="FFFFFF"/>
                  </a:solidFill>
                  <a:latin typeface="Calibri" pitchFamily="34" charset="0"/>
                </a:rPr>
                <a:t>MD Cache</a:t>
              </a:r>
              <a:endParaRPr lang="en-US" sz="1100" b="1" dirty="0">
                <a:solidFill>
                  <a:srgbClr val="FFFFFF"/>
                </a:solidFill>
                <a:latin typeface="Calibri" pitchFamily="34" charset="0"/>
              </a:endParaRPr>
            </a:p>
          </p:txBody>
        </p:sp>
      </p:grpSp>
      <p:cxnSp>
        <p:nvCxnSpPr>
          <p:cNvPr id="32" name="Shape 250"/>
          <p:cNvCxnSpPr>
            <a:stCxn id="27" idx="2"/>
            <a:endCxn id="30" idx="0"/>
          </p:cNvCxnSpPr>
          <p:nvPr/>
        </p:nvCxnSpPr>
        <p:spPr>
          <a:xfrm rot="16200000" flipH="1">
            <a:off x="3349631" y="2473328"/>
            <a:ext cx="311150" cy="838200"/>
          </a:xfrm>
          <a:prstGeom prst="bentConnector3">
            <a:avLst>
              <a:gd name="adj1" fmla="val 50000"/>
            </a:avLst>
          </a:prstGeom>
          <a:ln w="25400">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3" name="Shape 216"/>
          <p:cNvCxnSpPr>
            <a:stCxn id="30" idx="2"/>
            <a:endCxn id="16" idx="0"/>
          </p:cNvCxnSpPr>
          <p:nvPr/>
        </p:nvCxnSpPr>
        <p:spPr>
          <a:xfrm rot="5400000">
            <a:off x="3162300" y="4038607"/>
            <a:ext cx="990600" cy="533400"/>
          </a:xfrm>
          <a:prstGeom prst="bentConnector3">
            <a:avLst>
              <a:gd name="adj1" fmla="val 50000"/>
            </a:avLst>
          </a:prstGeom>
          <a:ln w="25400">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4" name="Shape 216"/>
          <p:cNvCxnSpPr>
            <a:stCxn id="16" idx="2"/>
            <a:endCxn id="17" idx="1"/>
          </p:cNvCxnSpPr>
          <p:nvPr/>
        </p:nvCxnSpPr>
        <p:spPr>
          <a:xfrm rot="16200000" flipH="1">
            <a:off x="3044832" y="5445128"/>
            <a:ext cx="768350" cy="76200"/>
          </a:xfrm>
          <a:prstGeom prst="bentConnector3">
            <a:avLst>
              <a:gd name="adj1" fmla="val 50000"/>
            </a:avLst>
          </a:prstGeom>
          <a:ln w="25400">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5" name="Shape 216"/>
          <p:cNvCxnSpPr>
            <a:stCxn id="30" idx="2"/>
            <a:endCxn id="18" idx="0"/>
          </p:cNvCxnSpPr>
          <p:nvPr/>
        </p:nvCxnSpPr>
        <p:spPr>
          <a:xfrm rot="16200000" flipH="1">
            <a:off x="3695700" y="4038607"/>
            <a:ext cx="990600" cy="533400"/>
          </a:xfrm>
          <a:prstGeom prst="bentConnector3">
            <a:avLst>
              <a:gd name="adj1" fmla="val 50000"/>
            </a:avLst>
          </a:prstGeom>
          <a:ln w="25400">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6" name="Shape 216"/>
          <p:cNvCxnSpPr>
            <a:stCxn id="30" idx="3"/>
            <a:endCxn id="5" idx="2"/>
          </p:cNvCxnSpPr>
          <p:nvPr/>
        </p:nvCxnSpPr>
        <p:spPr>
          <a:xfrm>
            <a:off x="4800605" y="3429000"/>
            <a:ext cx="1301782" cy="1600200"/>
          </a:xfrm>
          <a:prstGeom prst="bentConnector3">
            <a:avLst>
              <a:gd name="adj1" fmla="val 50000"/>
            </a:avLst>
          </a:prstGeom>
          <a:ln w="25400">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7" name="Shape 216"/>
          <p:cNvCxnSpPr>
            <a:stCxn id="18" idx="2"/>
            <a:endCxn id="25" idx="1"/>
          </p:cNvCxnSpPr>
          <p:nvPr/>
        </p:nvCxnSpPr>
        <p:spPr>
          <a:xfrm rot="5400000">
            <a:off x="4111625" y="5445129"/>
            <a:ext cx="692150" cy="1588"/>
          </a:xfrm>
          <a:prstGeom prst="bentConnector3">
            <a:avLst>
              <a:gd name="adj1" fmla="val 50000"/>
            </a:avLst>
          </a:prstGeom>
          <a:ln w="25400">
            <a:headEnd type="triangle"/>
            <a:tailEnd type="triangle"/>
          </a:ln>
        </p:spPr>
        <p:style>
          <a:lnRef idx="1">
            <a:schemeClr val="accent1"/>
          </a:lnRef>
          <a:fillRef idx="0">
            <a:schemeClr val="accent1"/>
          </a:fillRef>
          <a:effectRef idx="0">
            <a:schemeClr val="accent1"/>
          </a:effectRef>
          <a:fontRef idx="minor">
            <a:schemeClr val="tx1"/>
          </a:fontRef>
        </p:style>
      </p:cxnSp>
      <p:sp>
        <p:nvSpPr>
          <p:cNvPr id="38" name="Flowchart: Alternate Process 37"/>
          <p:cNvSpPr>
            <a:spLocks noChangeArrowheads="1"/>
          </p:cNvSpPr>
          <p:nvPr/>
        </p:nvSpPr>
        <p:spPr bwMode="auto">
          <a:xfrm>
            <a:off x="2133600" y="1752603"/>
            <a:ext cx="1905000" cy="374650"/>
          </a:xfrm>
          <a:prstGeom prst="flowChartAlternateProcess">
            <a:avLst/>
          </a:prstGeom>
          <a:ln>
            <a:headEnd type="none" w="med" len="med"/>
            <a:tailEnd type="none" w="med" len="med"/>
          </a:ln>
        </p:spPr>
        <p:style>
          <a:lnRef idx="1">
            <a:schemeClr val="accent6"/>
          </a:lnRef>
          <a:fillRef idx="3">
            <a:schemeClr val="accent6"/>
          </a:fillRef>
          <a:effectRef idx="2">
            <a:schemeClr val="accent6"/>
          </a:effectRef>
          <a:fontRef idx="minor">
            <a:schemeClr val="lt1"/>
          </a:fontRef>
        </p:style>
        <p:txBody>
          <a:bodyPr lIns="91398" tIns="45699" rIns="91398" bIns="45699" anchor="ctr"/>
          <a:lstStyle/>
          <a:p>
            <a:pPr algn="ctr">
              <a:defRPr/>
            </a:pPr>
            <a:r>
              <a:rPr lang="en-US" sz="1100" b="1" dirty="0" smtClean="0">
                <a:solidFill>
                  <a:srgbClr val="FFFFFF"/>
                </a:solidFill>
                <a:latin typeface="Calibri" pitchFamily="34" charset="0"/>
              </a:rPr>
              <a:t>Search Engine</a:t>
            </a:r>
            <a:endParaRPr lang="en-US" sz="1100" b="1" dirty="0">
              <a:solidFill>
                <a:srgbClr val="FFFFFF"/>
              </a:solidFill>
              <a:latin typeface="Calibri" pitchFamily="34" charset="0"/>
            </a:endParaRPr>
          </a:p>
        </p:txBody>
      </p:sp>
      <p:cxnSp>
        <p:nvCxnSpPr>
          <p:cNvPr id="39" name="Shape 250"/>
          <p:cNvCxnSpPr>
            <a:stCxn id="38" idx="2"/>
            <a:endCxn id="27" idx="0"/>
          </p:cNvCxnSpPr>
          <p:nvPr/>
        </p:nvCxnSpPr>
        <p:spPr>
          <a:xfrm rot="5400000">
            <a:off x="2968625" y="2244729"/>
            <a:ext cx="234950" cy="1588"/>
          </a:xfrm>
          <a:prstGeom prst="bentConnector3">
            <a:avLst>
              <a:gd name="adj1" fmla="val 50000"/>
            </a:avLst>
          </a:prstGeom>
          <a:ln w="25400">
            <a:headEnd type="triangle"/>
            <a:tailEnd type="triangle"/>
          </a:ln>
        </p:spPr>
        <p:style>
          <a:lnRef idx="1">
            <a:schemeClr val="accent1"/>
          </a:lnRef>
          <a:fillRef idx="0">
            <a:schemeClr val="accent1"/>
          </a:fillRef>
          <a:effectRef idx="0">
            <a:schemeClr val="accent1"/>
          </a:effectRef>
          <a:fontRef idx="minor">
            <a:schemeClr val="tx1"/>
          </a:fontRef>
        </p:style>
      </p:cxnSp>
      <p:sp>
        <p:nvSpPr>
          <p:cNvPr id="40" name="Flowchart: Punched Tape 39"/>
          <p:cNvSpPr/>
          <p:nvPr/>
        </p:nvSpPr>
        <p:spPr>
          <a:xfrm>
            <a:off x="4495806" y="1905000"/>
            <a:ext cx="990600" cy="762000"/>
          </a:xfrm>
          <a:prstGeom prst="flowChartPunchedTape">
            <a:avLst/>
          </a:prstGeom>
          <a:ln>
            <a:headEnd type="none" w="med" len="med"/>
            <a:tailEnd type="none" w="med" len="med"/>
          </a:ln>
        </p:spPr>
        <p:style>
          <a:lnRef idx="1">
            <a:schemeClr val="accent6"/>
          </a:lnRef>
          <a:fillRef idx="3">
            <a:schemeClr val="accent6"/>
          </a:fillRef>
          <a:effectRef idx="2">
            <a:schemeClr val="accent6"/>
          </a:effectRef>
          <a:fontRef idx="minor">
            <a:schemeClr val="lt1"/>
          </a:fontRef>
        </p:style>
        <p:txBody>
          <a:bodyPr lIns="91398" tIns="45699" rIns="91398" bIns="45699" anchor="ctr"/>
          <a:lstStyle/>
          <a:p>
            <a:pPr algn="ctr">
              <a:defRPr/>
            </a:pPr>
            <a:r>
              <a:rPr lang="en-US" sz="1100" b="1" dirty="0" smtClean="0">
                <a:solidFill>
                  <a:srgbClr val="FFFFFF"/>
                </a:solidFill>
                <a:latin typeface="Calibri" pitchFamily="34" charset="0"/>
              </a:rPr>
              <a:t>BCS Profile Page</a:t>
            </a:r>
          </a:p>
        </p:txBody>
      </p:sp>
      <p:cxnSp>
        <p:nvCxnSpPr>
          <p:cNvPr id="41" name="Shape 250"/>
          <p:cNvCxnSpPr>
            <a:stCxn id="40" idx="2"/>
            <a:endCxn id="30" idx="0"/>
          </p:cNvCxnSpPr>
          <p:nvPr/>
        </p:nvCxnSpPr>
        <p:spPr>
          <a:xfrm rot="5400000">
            <a:off x="4229100" y="2286000"/>
            <a:ext cx="457200" cy="1066800"/>
          </a:xfrm>
          <a:prstGeom prst="bentConnector3">
            <a:avLst>
              <a:gd name="adj1" fmla="val 65385"/>
            </a:avLst>
          </a:prstGeom>
          <a:ln w="25400">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12997720"/>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wipe(up)">
                                      <p:cBhvr>
                                        <p:cTn id="7" dur="500"/>
                                        <p:tgtEl>
                                          <p:spTgt spid="39"/>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32"/>
                                        </p:tgtEl>
                                        <p:attrNameLst>
                                          <p:attrName>style.visibility</p:attrName>
                                        </p:attrNameLst>
                                      </p:cBhvr>
                                      <p:to>
                                        <p:strVal val="visible"/>
                                      </p:to>
                                    </p:set>
                                    <p:animEffect transition="in" filter="wipe(up)">
                                      <p:cBhvr>
                                        <p:cTn id="12" dur="500"/>
                                        <p:tgtEl>
                                          <p:spTgt spid="32"/>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nodeType="clickEffect">
                                  <p:stCondLst>
                                    <p:cond delay="0"/>
                                  </p:stCondLst>
                                  <p:childTnLst>
                                    <p:set>
                                      <p:cBhvr>
                                        <p:cTn id="16" dur="1" fill="hold">
                                          <p:stCondLst>
                                            <p:cond delay="0"/>
                                          </p:stCondLst>
                                        </p:cTn>
                                        <p:tgtEl>
                                          <p:spTgt spid="33"/>
                                        </p:tgtEl>
                                        <p:attrNameLst>
                                          <p:attrName>style.visibility</p:attrName>
                                        </p:attrNameLst>
                                      </p:cBhvr>
                                      <p:to>
                                        <p:strVal val="visible"/>
                                      </p:to>
                                    </p:set>
                                    <p:animEffect transition="in" filter="wipe(up)">
                                      <p:cBhvr>
                                        <p:cTn id="17" dur="500"/>
                                        <p:tgtEl>
                                          <p:spTgt spid="33"/>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nodeType="clickEffect">
                                  <p:stCondLst>
                                    <p:cond delay="0"/>
                                  </p:stCondLst>
                                  <p:childTnLst>
                                    <p:set>
                                      <p:cBhvr>
                                        <p:cTn id="21" dur="1" fill="hold">
                                          <p:stCondLst>
                                            <p:cond delay="0"/>
                                          </p:stCondLst>
                                        </p:cTn>
                                        <p:tgtEl>
                                          <p:spTgt spid="34"/>
                                        </p:tgtEl>
                                        <p:attrNameLst>
                                          <p:attrName>style.visibility</p:attrName>
                                        </p:attrNameLst>
                                      </p:cBhvr>
                                      <p:to>
                                        <p:strVal val="visible"/>
                                      </p:to>
                                    </p:set>
                                    <p:animEffect transition="in" filter="wipe(up)">
                                      <p:cBhvr>
                                        <p:cTn id="22" dur="500"/>
                                        <p:tgtEl>
                                          <p:spTgt spid="34"/>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nodeType="clickEffect">
                                  <p:stCondLst>
                                    <p:cond delay="0"/>
                                  </p:stCondLst>
                                  <p:childTnLst>
                                    <p:set>
                                      <p:cBhvr>
                                        <p:cTn id="26" dur="1" fill="hold">
                                          <p:stCondLst>
                                            <p:cond delay="0"/>
                                          </p:stCondLst>
                                        </p:cTn>
                                        <p:tgtEl>
                                          <p:spTgt spid="35"/>
                                        </p:tgtEl>
                                        <p:attrNameLst>
                                          <p:attrName>style.visibility</p:attrName>
                                        </p:attrNameLst>
                                      </p:cBhvr>
                                      <p:to>
                                        <p:strVal val="visible"/>
                                      </p:to>
                                    </p:set>
                                    <p:animEffect transition="in" filter="wipe(up)">
                                      <p:cBhvr>
                                        <p:cTn id="27" dur="500"/>
                                        <p:tgtEl>
                                          <p:spTgt spid="35"/>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1" fill="hold" nodeType="clickEffect">
                                  <p:stCondLst>
                                    <p:cond delay="0"/>
                                  </p:stCondLst>
                                  <p:childTnLst>
                                    <p:set>
                                      <p:cBhvr>
                                        <p:cTn id="31" dur="1" fill="hold">
                                          <p:stCondLst>
                                            <p:cond delay="0"/>
                                          </p:stCondLst>
                                        </p:cTn>
                                        <p:tgtEl>
                                          <p:spTgt spid="37"/>
                                        </p:tgtEl>
                                        <p:attrNameLst>
                                          <p:attrName>style.visibility</p:attrName>
                                        </p:attrNameLst>
                                      </p:cBhvr>
                                      <p:to>
                                        <p:strVal val="visible"/>
                                      </p:to>
                                    </p:set>
                                    <p:animEffect transition="in" filter="wipe(up)">
                                      <p:cBhvr>
                                        <p:cTn id="32" dur="500"/>
                                        <p:tgtEl>
                                          <p:spTgt spid="37"/>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1" fill="hold" nodeType="clickEffect">
                                  <p:stCondLst>
                                    <p:cond delay="0"/>
                                  </p:stCondLst>
                                  <p:childTnLst>
                                    <p:set>
                                      <p:cBhvr>
                                        <p:cTn id="36" dur="1" fill="hold">
                                          <p:stCondLst>
                                            <p:cond delay="0"/>
                                          </p:stCondLst>
                                        </p:cTn>
                                        <p:tgtEl>
                                          <p:spTgt spid="36"/>
                                        </p:tgtEl>
                                        <p:attrNameLst>
                                          <p:attrName>style.visibility</p:attrName>
                                        </p:attrNameLst>
                                      </p:cBhvr>
                                      <p:to>
                                        <p:strVal val="visible"/>
                                      </p:to>
                                    </p:set>
                                    <p:animEffect transition="in" filter="wipe(up)">
                                      <p:cBhvr>
                                        <p:cTn id="37" dur="500"/>
                                        <p:tgtEl>
                                          <p:spTgt spid="36"/>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1" fill="hold" nodeType="clickEffect">
                                  <p:stCondLst>
                                    <p:cond delay="0"/>
                                  </p:stCondLst>
                                  <p:childTnLst>
                                    <p:set>
                                      <p:cBhvr>
                                        <p:cTn id="41" dur="1" fill="hold">
                                          <p:stCondLst>
                                            <p:cond delay="0"/>
                                          </p:stCondLst>
                                        </p:cTn>
                                        <p:tgtEl>
                                          <p:spTgt spid="41"/>
                                        </p:tgtEl>
                                        <p:attrNameLst>
                                          <p:attrName>style.visibility</p:attrName>
                                        </p:attrNameLst>
                                      </p:cBhvr>
                                      <p:to>
                                        <p:strVal val="visible"/>
                                      </p:to>
                                    </p:set>
                                    <p:animEffect transition="in" filter="wipe(up)">
                                      <p:cBhvr>
                                        <p:cTn id="42" dur="500"/>
                                        <p:tgtEl>
                                          <p:spTgt spid="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BCS Based Connector </a:t>
            </a:r>
            <a:br>
              <a:rPr lang="en-US" dirty="0" smtClean="0"/>
            </a:br>
            <a:r>
              <a:rPr lang="en-US" sz="2800" dirty="0" smtClean="0">
                <a:solidFill>
                  <a:schemeClr val="tx1"/>
                </a:solidFill>
                <a:latin typeface="Segoe Light" charset="0"/>
              </a:rPr>
              <a:t>New Features for Search in Model Files</a:t>
            </a:r>
            <a:endParaRPr lang="en-US" sz="2800" dirty="0">
              <a:solidFill>
                <a:schemeClr val="tx1"/>
              </a:solidFill>
              <a:latin typeface="Segoe Light" charset="0"/>
            </a:endParaRPr>
          </a:p>
        </p:txBody>
      </p:sp>
      <p:sp>
        <p:nvSpPr>
          <p:cNvPr id="3" name="Content Placeholder 2"/>
          <p:cNvSpPr>
            <a:spLocks noGrp="1"/>
          </p:cNvSpPr>
          <p:nvPr>
            <p:ph idx="1"/>
          </p:nvPr>
        </p:nvSpPr>
        <p:spPr>
          <a:xfrm>
            <a:off x="381000" y="1447799"/>
            <a:ext cx="8382000" cy="4513163"/>
          </a:xfrm>
        </p:spPr>
        <p:txBody>
          <a:bodyPr>
            <a:normAutofit/>
          </a:bodyPr>
          <a:lstStyle/>
          <a:p>
            <a:pPr>
              <a:lnSpc>
                <a:spcPct val="130000"/>
              </a:lnSpc>
            </a:pPr>
            <a:r>
              <a:rPr lang="en-US" sz="2800" dirty="0" smtClean="0"/>
              <a:t>Support for attachments</a:t>
            </a:r>
          </a:p>
          <a:p>
            <a:pPr>
              <a:lnSpc>
                <a:spcPct val="130000"/>
              </a:lnSpc>
            </a:pPr>
            <a:r>
              <a:rPr lang="en-US" sz="2800" dirty="0" smtClean="0"/>
              <a:t>Item-level security</a:t>
            </a:r>
          </a:p>
          <a:p>
            <a:pPr>
              <a:lnSpc>
                <a:spcPct val="130000"/>
              </a:lnSpc>
            </a:pPr>
            <a:r>
              <a:rPr lang="en-US" sz="2800" dirty="0" smtClean="0"/>
              <a:t>Crawl across entity associations</a:t>
            </a:r>
          </a:p>
          <a:p>
            <a:pPr>
              <a:lnSpc>
                <a:spcPct val="130000"/>
              </a:lnSpc>
            </a:pPr>
            <a:r>
              <a:rPr lang="en-US" sz="2800" dirty="0" smtClean="0"/>
              <a:t>Control the resulting display URL</a:t>
            </a:r>
          </a:p>
          <a:p>
            <a:pPr>
              <a:lnSpc>
                <a:spcPct val="130000"/>
              </a:lnSpc>
            </a:pPr>
            <a:r>
              <a:rPr lang="en-US" sz="2800" dirty="0" smtClean="0"/>
              <a:t>Managed with PowerShell </a:t>
            </a:r>
          </a:p>
          <a:p>
            <a:pPr lvl="1">
              <a:lnSpc>
                <a:spcPct val="130000"/>
              </a:lnSpc>
            </a:pPr>
            <a:r>
              <a:rPr lang="en-US" dirty="0" smtClean="0"/>
              <a:t>Get | Remove | Create-</a:t>
            </a:r>
            <a:r>
              <a:rPr lang="en-US" dirty="0" err="1" smtClean="0"/>
              <a:t>SPEnterpriseSearchCrawlCustomConnector</a:t>
            </a:r>
            <a:endParaRPr lang="en-US" dirty="0" smtClean="0"/>
          </a:p>
          <a:p>
            <a:pPr>
              <a:lnSpc>
                <a:spcPct val="130000"/>
              </a:lnSpc>
            </a:pPr>
            <a:endParaRPr lang="en-US" sz="2700" dirty="0" smtClean="0"/>
          </a:p>
          <a:p>
            <a:pPr>
              <a:buNone/>
            </a:pPr>
            <a:endParaRPr lang="en-US" sz="1700" dirty="0" smtClean="0"/>
          </a:p>
          <a:p>
            <a:pPr lvl="1">
              <a:lnSpc>
                <a:spcPct val="130000"/>
              </a:lnSpc>
              <a:spcBef>
                <a:spcPts val="0"/>
              </a:spcBef>
              <a:buNone/>
            </a:pPr>
            <a:endParaRPr lang="en-US" dirty="0" smtClean="0"/>
          </a:p>
        </p:txBody>
      </p:sp>
    </p:spTree>
    <p:extLst>
      <p:ext uri="{BB962C8B-B14F-4D97-AF65-F5344CB8AC3E}">
        <p14:creationId xmlns:p14="http://schemas.microsoft.com/office/powerpoint/2010/main" val="762931139"/>
      </p:ext>
    </p:extLst>
  </p:cSld>
  <p:clrMapOvr>
    <a:masterClrMapping/>
  </p:clrMapOvr>
  <p:transition>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Twitter Connector</a:t>
            </a:r>
            <a:endParaRPr lang="en-US" dirty="0"/>
          </a:p>
        </p:txBody>
      </p:sp>
      <p:sp>
        <p:nvSpPr>
          <p:cNvPr id="4" name="Text Placeholder 3"/>
          <p:cNvSpPr>
            <a:spLocks noGrp="1"/>
          </p:cNvSpPr>
          <p:nvPr>
            <p:ph type="body" sz="quarter" idx="10"/>
          </p:nvPr>
        </p:nvSpPr>
        <p:spPr/>
        <p:txBody>
          <a:bodyPr/>
          <a:lstStyle/>
          <a:p>
            <a:r>
              <a:rPr lang="en-US" smtClean="0"/>
              <a:t>demo </a:t>
            </a:r>
            <a:endParaRPr lang="en-US" dirty="0"/>
          </a:p>
        </p:txBody>
      </p:sp>
      <p:pic>
        <p:nvPicPr>
          <p:cNvPr id="4098" name="Picture 2" descr="C:\TODD\graphics\twitter.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9418" y="1124351"/>
            <a:ext cx="588701" cy="5887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32633704"/>
      </p:ext>
    </p:extLst>
  </p:cSld>
  <p:clrMapOvr>
    <a:masterClrMapping/>
  </p:clrMapOvr>
  <p:transition>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107996"/>
          </a:xfrm>
        </p:spPr>
        <p:txBody>
          <a:bodyPr/>
          <a:lstStyle/>
          <a:p>
            <a:r>
              <a:rPr lang="en-US" dirty="0"/>
              <a:t>Customizing Refiners</a:t>
            </a:r>
            <a:br>
              <a:rPr lang="en-US" dirty="0"/>
            </a:br>
            <a:endParaRPr lang="en-US" dirty="0"/>
          </a:p>
        </p:txBody>
      </p:sp>
    </p:spTree>
    <p:extLst>
      <p:ext uri="{BB962C8B-B14F-4D97-AF65-F5344CB8AC3E}">
        <p14:creationId xmlns:p14="http://schemas.microsoft.com/office/powerpoint/2010/main" val="390684872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Search Refinement</a:t>
            </a:r>
            <a:endParaRPr lang="en-US" dirty="0"/>
          </a:p>
        </p:txBody>
      </p:sp>
      <p:sp>
        <p:nvSpPr>
          <p:cNvPr id="3" name="Content Placeholder 2"/>
          <p:cNvSpPr>
            <a:spLocks noGrp="1"/>
          </p:cNvSpPr>
          <p:nvPr>
            <p:ph idx="1"/>
          </p:nvPr>
        </p:nvSpPr>
        <p:spPr>
          <a:xfrm>
            <a:off x="381000" y="1447799"/>
            <a:ext cx="8382000" cy="3656386"/>
          </a:xfrm>
        </p:spPr>
        <p:txBody>
          <a:bodyPr/>
          <a:lstStyle/>
          <a:p>
            <a:r>
              <a:rPr lang="en-US" dirty="0" smtClean="0"/>
              <a:t>Shallow results refinement</a:t>
            </a:r>
          </a:p>
          <a:p>
            <a:pPr lvl="1"/>
            <a:r>
              <a:rPr lang="en-US" dirty="0" smtClean="0"/>
              <a:t>Available in all SKUs except SP Foundation</a:t>
            </a:r>
          </a:p>
          <a:p>
            <a:pPr lvl="1"/>
            <a:r>
              <a:rPr lang="en-US" dirty="0" smtClean="0"/>
              <a:t>Uses associated metadata from </a:t>
            </a:r>
            <a:r>
              <a:rPr lang="en-US" dirty="0" smtClean="0">
                <a:solidFill>
                  <a:srgbClr val="F3AF35"/>
                </a:solidFill>
              </a:rPr>
              <a:t>top</a:t>
            </a:r>
            <a:r>
              <a:rPr lang="en-US" dirty="0" smtClean="0"/>
              <a:t> results to further refine results</a:t>
            </a:r>
          </a:p>
          <a:p>
            <a:r>
              <a:rPr lang="en-US" dirty="0" smtClean="0"/>
              <a:t>Deep results refinement</a:t>
            </a:r>
          </a:p>
          <a:p>
            <a:pPr lvl="1"/>
            <a:r>
              <a:rPr lang="en-US" dirty="0" smtClean="0"/>
              <a:t>Only available in FAST Search Server</a:t>
            </a:r>
          </a:p>
          <a:p>
            <a:pPr lvl="1"/>
            <a:r>
              <a:rPr lang="en-US" dirty="0" smtClean="0"/>
              <a:t>Uses associated metadata from </a:t>
            </a:r>
            <a:r>
              <a:rPr lang="en-US" dirty="0" smtClean="0">
                <a:solidFill>
                  <a:srgbClr val="F3AF35"/>
                </a:solidFill>
              </a:rPr>
              <a:t>all</a:t>
            </a:r>
            <a:r>
              <a:rPr lang="en-US" dirty="0" smtClean="0"/>
              <a:t> results to further refine results</a:t>
            </a:r>
            <a:endParaRPr lang="en-US" dirty="0"/>
          </a:p>
        </p:txBody>
      </p:sp>
    </p:spTree>
    <p:extLst>
      <p:ext uri="{BB962C8B-B14F-4D97-AF65-F5344CB8AC3E}">
        <p14:creationId xmlns:p14="http://schemas.microsoft.com/office/powerpoint/2010/main" val="2006841503"/>
      </p:ext>
    </p:extLst>
  </p:cSld>
  <p:clrMapOvr>
    <a:masterClrMapping/>
  </p:clrMapOvr>
  <p:transition>
    <p:fad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Search </a:t>
            </a:r>
            <a:r>
              <a:rPr lang="en-US" dirty="0" smtClean="0"/>
              <a:t>Refinement (cont.)</a:t>
            </a:r>
            <a:endParaRPr lang="en-US" dirty="0"/>
          </a:p>
        </p:txBody>
      </p:sp>
      <p:sp>
        <p:nvSpPr>
          <p:cNvPr id="3" name="Content Placeholder 2"/>
          <p:cNvSpPr>
            <a:spLocks noGrp="1"/>
          </p:cNvSpPr>
          <p:nvPr>
            <p:ph idx="1"/>
          </p:nvPr>
        </p:nvSpPr>
        <p:spPr>
          <a:xfrm>
            <a:off x="381000" y="1447799"/>
            <a:ext cx="8382000" cy="3422475"/>
          </a:xfrm>
        </p:spPr>
        <p:txBody>
          <a:bodyPr/>
          <a:lstStyle/>
          <a:p>
            <a:r>
              <a:rPr lang="en-US" dirty="0" smtClean="0"/>
              <a:t>Implemented as </a:t>
            </a:r>
            <a:r>
              <a:rPr lang="en-US" b="1" dirty="0" err="1" smtClean="0"/>
              <a:t>RefinementWebPart</a:t>
            </a:r>
            <a:endParaRPr lang="en-US" b="1" dirty="0" smtClean="0"/>
          </a:p>
          <a:p>
            <a:r>
              <a:rPr lang="en-US" dirty="0" smtClean="0"/>
              <a:t>Uses XML to define Filter Categories</a:t>
            </a:r>
          </a:p>
          <a:p>
            <a:r>
              <a:rPr lang="en-US" dirty="0" smtClean="0"/>
              <a:t>Categories Include</a:t>
            </a:r>
          </a:p>
          <a:p>
            <a:pPr lvl="1"/>
            <a:r>
              <a:rPr lang="en-US" dirty="0" smtClean="0"/>
              <a:t>Title</a:t>
            </a:r>
          </a:p>
          <a:p>
            <a:pPr lvl="1"/>
            <a:r>
              <a:rPr lang="en-US" dirty="0" smtClean="0"/>
              <a:t>Description</a:t>
            </a:r>
          </a:p>
          <a:p>
            <a:pPr lvl="1"/>
            <a:r>
              <a:rPr lang="en-US" dirty="0" smtClean="0"/>
              <a:t>Type</a:t>
            </a:r>
          </a:p>
          <a:p>
            <a:pPr lvl="1"/>
            <a:r>
              <a:rPr lang="en-US" dirty="0" smtClean="0"/>
              <a:t>Mapped Property</a:t>
            </a:r>
          </a:p>
        </p:txBody>
      </p:sp>
    </p:spTree>
    <p:extLst>
      <p:ext uri="{BB962C8B-B14F-4D97-AF65-F5344CB8AC3E}">
        <p14:creationId xmlns:p14="http://schemas.microsoft.com/office/powerpoint/2010/main" val="734194396"/>
      </p:ext>
    </p:extLst>
  </p:cSld>
  <p:clrMapOvr>
    <a:masterClrMapping/>
  </p:clrMapOvr>
  <p:transition>
    <p:fad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Search Refinement (cont.)</a:t>
            </a:r>
          </a:p>
        </p:txBody>
      </p:sp>
      <p:sp>
        <p:nvSpPr>
          <p:cNvPr id="3" name="Content Placeholder 2"/>
          <p:cNvSpPr>
            <a:spLocks noGrp="1"/>
          </p:cNvSpPr>
          <p:nvPr>
            <p:ph idx="1"/>
          </p:nvPr>
        </p:nvSpPr>
        <p:spPr>
          <a:xfrm>
            <a:off x="381000" y="1447799"/>
            <a:ext cx="8382000" cy="3422475"/>
          </a:xfrm>
        </p:spPr>
        <p:txBody>
          <a:bodyPr/>
          <a:lstStyle/>
          <a:p>
            <a:r>
              <a:rPr lang="en-US" dirty="0" smtClean="0"/>
              <a:t>OOTB Filter Generators</a:t>
            </a:r>
          </a:p>
          <a:p>
            <a:pPr lvl="1"/>
            <a:r>
              <a:rPr lang="en-US" dirty="0" err="1" smtClean="0"/>
              <a:t>ManagedPropertyFilterGenerator</a:t>
            </a:r>
            <a:endParaRPr lang="en-US" dirty="0"/>
          </a:p>
          <a:p>
            <a:pPr lvl="1"/>
            <a:r>
              <a:rPr lang="en-US" dirty="0" err="1"/>
              <a:t>TaxonomyFilterGenerator</a:t>
            </a:r>
            <a:endParaRPr lang="en-US" dirty="0"/>
          </a:p>
          <a:p>
            <a:pPr lvl="1"/>
            <a:r>
              <a:rPr lang="en-US" dirty="0" err="1" smtClean="0"/>
              <a:t>RankingModelFilterGenerator</a:t>
            </a:r>
            <a:endParaRPr lang="en-US" dirty="0" smtClean="0"/>
          </a:p>
          <a:p>
            <a:r>
              <a:rPr lang="en-US" dirty="0" smtClean="0"/>
              <a:t>Or…Write your own</a:t>
            </a:r>
          </a:p>
          <a:p>
            <a:pPr lvl="1"/>
            <a:r>
              <a:rPr lang="en-US" dirty="0" smtClean="0"/>
              <a:t>Derive from </a:t>
            </a:r>
            <a:r>
              <a:rPr lang="en-US" b="1" dirty="0" err="1"/>
              <a:t>RefinementFilterGenerator</a:t>
            </a:r>
            <a:endParaRPr lang="en-US" b="1" dirty="0" smtClean="0"/>
          </a:p>
          <a:p>
            <a:endParaRPr lang="en-US" dirty="0"/>
          </a:p>
        </p:txBody>
      </p:sp>
    </p:spTree>
    <p:extLst>
      <p:ext uri="{BB962C8B-B14F-4D97-AF65-F5344CB8AC3E}">
        <p14:creationId xmlns:p14="http://schemas.microsoft.com/office/powerpoint/2010/main" val="207317038"/>
      </p:ext>
    </p:extLst>
  </p:cSld>
  <p:clrMapOvr>
    <a:masterClrMapping/>
  </p:clrMapOvr>
  <p:transition>
    <p:fad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107996"/>
          </a:xfrm>
        </p:spPr>
        <p:txBody>
          <a:bodyPr/>
          <a:lstStyle/>
          <a:p>
            <a:r>
              <a:rPr lang="en-US" dirty="0" smtClean="0"/>
              <a:t>Adding a New Category</a:t>
            </a:r>
            <a:br>
              <a:rPr lang="en-US" dirty="0" smtClean="0"/>
            </a:br>
            <a:r>
              <a:rPr lang="en-US" sz="3200" dirty="0" smtClean="0">
                <a:solidFill>
                  <a:srgbClr val="FFC000"/>
                </a:solidFill>
              </a:rPr>
              <a:t>Scenario – Add a File Size Refiner</a:t>
            </a:r>
            <a:endParaRPr lang="en-US" dirty="0">
              <a:solidFill>
                <a:srgbClr val="FFC000"/>
              </a:solidFill>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3008" y="2001955"/>
            <a:ext cx="8264699" cy="44397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63472441"/>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3" name="Content Placeholder 2"/>
          <p:cNvSpPr>
            <a:spLocks noGrp="1"/>
          </p:cNvSpPr>
          <p:nvPr>
            <p:ph idx="1"/>
          </p:nvPr>
        </p:nvSpPr>
        <p:spPr>
          <a:xfrm>
            <a:off x="381000" y="1447799"/>
            <a:ext cx="8382000" cy="3266091"/>
          </a:xfrm>
        </p:spPr>
        <p:txBody>
          <a:bodyPr>
            <a:noAutofit/>
          </a:bodyPr>
          <a:lstStyle/>
          <a:p>
            <a:r>
              <a:rPr lang="en-US" sz="2800" dirty="0" smtClean="0"/>
              <a:t>Search Extensibility Overview</a:t>
            </a:r>
          </a:p>
          <a:p>
            <a:r>
              <a:rPr lang="en-US" sz="2800" dirty="0" smtClean="0"/>
              <a:t>Extending Search </a:t>
            </a:r>
            <a:r>
              <a:rPr lang="en-US" sz="2800" dirty="0" err="1" smtClean="0"/>
              <a:t>WebParts</a:t>
            </a:r>
            <a:endParaRPr lang="en-US" sz="2800" dirty="0" smtClean="0"/>
          </a:p>
          <a:p>
            <a:r>
              <a:rPr lang="en-US" sz="2800" dirty="0" smtClean="0"/>
              <a:t>Query Syntax Improvements</a:t>
            </a:r>
          </a:p>
          <a:p>
            <a:r>
              <a:rPr lang="en-US" sz="2800" dirty="0" smtClean="0"/>
              <a:t>The </a:t>
            </a:r>
            <a:r>
              <a:rPr lang="en-US" sz="2800" dirty="0"/>
              <a:t>Connector </a:t>
            </a:r>
            <a:r>
              <a:rPr lang="en-US" sz="2800" dirty="0" smtClean="0"/>
              <a:t>Framework</a:t>
            </a:r>
          </a:p>
          <a:p>
            <a:r>
              <a:rPr lang="en-US" sz="2800" dirty="0" smtClean="0"/>
              <a:t>Customizing Refiners</a:t>
            </a:r>
            <a:endParaRPr lang="en-US" sz="2800" dirty="0"/>
          </a:p>
          <a:p>
            <a:r>
              <a:rPr lang="en-US" sz="2800" dirty="0" smtClean="0"/>
              <a:t>Custom </a:t>
            </a:r>
            <a:r>
              <a:rPr lang="en-US" sz="2800" dirty="0"/>
              <a:t>Ranking </a:t>
            </a:r>
            <a:r>
              <a:rPr lang="en-US" sz="2800" dirty="0" smtClean="0"/>
              <a:t>Models Overview</a:t>
            </a:r>
            <a:endParaRPr lang="en-US" sz="2800" dirty="0"/>
          </a:p>
        </p:txBody>
      </p:sp>
    </p:spTree>
    <p:extLst>
      <p:ext uri="{BB962C8B-B14F-4D97-AF65-F5344CB8AC3E}">
        <p14:creationId xmlns:p14="http://schemas.microsoft.com/office/powerpoint/2010/main" val="3608389579"/>
      </p:ext>
    </p:extLst>
  </p:cSld>
  <p:clrMapOvr>
    <a:masterClrMapping/>
  </p:clrMapOvr>
  <p:transition>
    <p:fad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107996"/>
          </a:xfrm>
        </p:spPr>
        <p:txBody>
          <a:bodyPr/>
          <a:lstStyle/>
          <a:p>
            <a:r>
              <a:rPr lang="en-US" dirty="0" smtClean="0"/>
              <a:t>Using the New Refiner</a:t>
            </a:r>
            <a:br>
              <a:rPr lang="en-US" dirty="0" smtClean="0"/>
            </a:br>
            <a:r>
              <a:rPr lang="en-US" sz="3200" dirty="0">
                <a:solidFill>
                  <a:srgbClr val="FFC000"/>
                </a:solidFill>
              </a:rPr>
              <a:t>Scenario – Add a File Size Refiner</a:t>
            </a:r>
            <a:endParaRPr lang="en-US" dirty="0"/>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2410" y="1944470"/>
            <a:ext cx="4048125" cy="2505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69976" y="2592170"/>
            <a:ext cx="3962400" cy="1857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ight Arrow 3"/>
          <p:cNvSpPr/>
          <p:nvPr/>
        </p:nvSpPr>
        <p:spPr bwMode="auto">
          <a:xfrm>
            <a:off x="3398293" y="3739861"/>
            <a:ext cx="1596789" cy="709684"/>
          </a:xfrm>
          <a:prstGeom prst="rightArrow">
            <a:avLst/>
          </a:prstGeom>
          <a:ln>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a:endParaRPr lang="en-US" sz="2400" dirty="0" smtClean="0">
              <a:gradFill>
                <a:gsLst>
                  <a:gs pos="0">
                    <a:srgbClr val="FFFFFF"/>
                  </a:gs>
                  <a:gs pos="100000">
                    <a:srgbClr val="FFFFFF"/>
                  </a:gs>
                </a:gsLst>
                <a:lin ang="5400000" scaled="0"/>
              </a:gradFill>
            </a:endParaRPr>
          </a:p>
        </p:txBody>
      </p:sp>
    </p:spTree>
    <p:extLst>
      <p:ext uri="{BB962C8B-B14F-4D97-AF65-F5344CB8AC3E}">
        <p14:creationId xmlns:p14="http://schemas.microsoft.com/office/powerpoint/2010/main" val="990957799"/>
      </p:ext>
    </p:extLst>
  </p:cSld>
  <p:clrMapOvr>
    <a:masterClrMapping/>
  </p:clrMapOvr>
  <p:transition>
    <p:fad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661993"/>
          </a:xfrm>
        </p:spPr>
        <p:txBody>
          <a:bodyPr/>
          <a:lstStyle/>
          <a:p>
            <a:r>
              <a:rPr lang="fi-FI" dirty="0" smtClean="0"/>
              <a:t>Custom </a:t>
            </a:r>
            <a:r>
              <a:rPr lang="fi-FI" dirty="0"/>
              <a:t>Ranking </a:t>
            </a:r>
            <a:r>
              <a:rPr lang="fi-FI" dirty="0" smtClean="0"/>
              <a:t>Model Overview</a:t>
            </a:r>
            <a:r>
              <a:rPr lang="fi-FI" dirty="0"/>
              <a:t/>
            </a:r>
            <a:br>
              <a:rPr lang="fi-FI" dirty="0"/>
            </a:br>
            <a:endParaRPr lang="en-US" dirty="0"/>
          </a:p>
        </p:txBody>
      </p:sp>
    </p:spTree>
    <p:extLst>
      <p:ext uri="{BB962C8B-B14F-4D97-AF65-F5344CB8AC3E}">
        <p14:creationId xmlns:p14="http://schemas.microsoft.com/office/powerpoint/2010/main" val="2907845089"/>
      </p:ext>
    </p:extLst>
  </p:cSld>
  <p:clrMapOvr>
    <a:masterClrMapping/>
  </p:clrMapOvr>
  <p:transition>
    <p:fad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609398"/>
          </a:xfrm>
        </p:spPr>
        <p:txBody>
          <a:bodyPr/>
          <a:lstStyle/>
          <a:p>
            <a:r>
              <a:rPr sz="4400" dirty="0" smtClean="0"/>
              <a:t>Custom Ranking Models Overview</a:t>
            </a:r>
            <a:endParaRPr lang="en-US" sz="4400" dirty="0"/>
          </a:p>
        </p:txBody>
      </p:sp>
      <p:sp>
        <p:nvSpPr>
          <p:cNvPr id="3" name="Text Placeholder 2"/>
          <p:cNvSpPr>
            <a:spLocks noGrp="1"/>
          </p:cNvSpPr>
          <p:nvPr>
            <p:ph idx="1"/>
          </p:nvPr>
        </p:nvSpPr>
        <p:spPr>
          <a:xfrm>
            <a:off x="381000" y="1447799"/>
            <a:ext cx="8382000" cy="2607958"/>
          </a:xfrm>
        </p:spPr>
        <p:txBody>
          <a:bodyPr/>
          <a:lstStyle/>
          <a:p>
            <a:pPr>
              <a:lnSpc>
                <a:spcPct val="112000"/>
              </a:lnSpc>
            </a:pPr>
            <a:r>
              <a:rPr lang="en-US" sz="2300" dirty="0" smtClean="0"/>
              <a:t>Admins use XML files to describe new Ranking Models</a:t>
            </a:r>
          </a:p>
          <a:p>
            <a:pPr>
              <a:lnSpc>
                <a:spcPct val="112000"/>
              </a:lnSpc>
            </a:pPr>
            <a:r>
              <a:rPr lang="en-US" sz="2300" dirty="0" smtClean="0"/>
              <a:t>Custom ranking models rank using a weighted-average of the features in the XML descriptor</a:t>
            </a:r>
          </a:p>
          <a:p>
            <a:pPr>
              <a:lnSpc>
                <a:spcPct val="112000"/>
              </a:lnSpc>
            </a:pPr>
            <a:r>
              <a:rPr lang="en-US" sz="2300" dirty="0" smtClean="0"/>
              <a:t>Manage Ranking Models using PowerShell</a:t>
            </a:r>
          </a:p>
          <a:p>
            <a:pPr>
              <a:lnSpc>
                <a:spcPct val="112000"/>
              </a:lnSpc>
            </a:pPr>
            <a:r>
              <a:rPr lang="en-US" sz="2300" dirty="0" smtClean="0"/>
              <a:t>Use Custom Ranking Model with CR Web Part Property </a:t>
            </a:r>
            <a:r>
              <a:rPr lang="en-US" sz="2400" b="1" dirty="0" err="1" smtClean="0"/>
              <a:t>DefaultRankingModelID</a:t>
            </a:r>
            <a:endParaRPr lang="en-US" sz="2300" b="1" dirty="0" smtClean="0"/>
          </a:p>
        </p:txBody>
      </p:sp>
      <p:pic>
        <p:nvPicPr>
          <p:cNvPr id="409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23976" y="4107031"/>
            <a:ext cx="6603370" cy="22215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86235041"/>
      </p:ext>
    </p:extLst>
  </p:cSld>
  <p:clrMapOvr>
    <a:masterClrMapping/>
  </p:clrMapOvr>
  <p:transition>
    <p:fad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noAutofit/>
          </a:bodyPr>
          <a:lstStyle/>
          <a:p>
            <a:r>
              <a:rPr lang="en-US" sz="2800" dirty="0"/>
              <a:t>Search Extensibility Overview</a:t>
            </a:r>
          </a:p>
          <a:p>
            <a:r>
              <a:rPr lang="en-US" sz="2800" dirty="0"/>
              <a:t>Extending Search </a:t>
            </a:r>
            <a:r>
              <a:rPr lang="en-US" sz="2800" dirty="0" err="1"/>
              <a:t>WebParts</a:t>
            </a:r>
            <a:endParaRPr lang="en-US" sz="2800" dirty="0"/>
          </a:p>
          <a:p>
            <a:r>
              <a:rPr lang="en-US" sz="2800" dirty="0"/>
              <a:t>Query Syntax Improvements</a:t>
            </a:r>
          </a:p>
          <a:p>
            <a:r>
              <a:rPr lang="en-US" sz="2800" dirty="0"/>
              <a:t>The Connector Framework</a:t>
            </a:r>
          </a:p>
          <a:p>
            <a:r>
              <a:rPr lang="en-US" sz="2800" dirty="0"/>
              <a:t>Customizing Refiners</a:t>
            </a:r>
          </a:p>
          <a:p>
            <a:r>
              <a:rPr lang="en-US" sz="2800" dirty="0" smtClean="0"/>
              <a:t>Custom </a:t>
            </a:r>
            <a:r>
              <a:rPr lang="en-US" sz="2800" dirty="0"/>
              <a:t>Ranking </a:t>
            </a:r>
            <a:r>
              <a:rPr lang="en-US" sz="2800" dirty="0" smtClean="0"/>
              <a:t>Models Overview</a:t>
            </a:r>
            <a:endParaRPr lang="en-US" sz="2800" dirty="0"/>
          </a:p>
        </p:txBody>
      </p:sp>
    </p:spTree>
    <p:extLst>
      <p:ext uri="{BB962C8B-B14F-4D97-AF65-F5344CB8AC3E}">
        <p14:creationId xmlns:p14="http://schemas.microsoft.com/office/powerpoint/2010/main" val="1015723870"/>
      </p:ext>
    </p:extLst>
  </p:cSld>
  <p:clrMapOvr>
    <a:masterClrMapping/>
  </p:clrMapOvr>
  <p:transition>
    <p:fade/>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Rectangle 283651"/>
          <p:cNvPicPr>
            <a:picLocks noChangeAspect="1" noChangeArrowheads="1"/>
          </p:cNvPicPr>
          <p:nvPr/>
        </p:nvPicPr>
        <p:blipFill>
          <a:blip r:embed="rId3" cstate="print"/>
          <a:srcRect/>
          <a:stretch>
            <a:fillRect/>
          </a:stretch>
        </p:blipFill>
        <p:spPr bwMode="auto">
          <a:xfrm>
            <a:off x="2333625" y="1909763"/>
            <a:ext cx="4476750" cy="3038475"/>
          </a:xfrm>
          <a:prstGeom prst="rect">
            <a:avLst/>
          </a:prstGeom>
          <a:noFill/>
          <a:ln w="9525">
            <a:noFill/>
            <a:miter lim="800000"/>
            <a:headEnd/>
            <a:tailEnd/>
          </a:ln>
        </p:spPr>
      </p:pic>
    </p:spTree>
    <p:extLst>
      <p:ext uri="{BB962C8B-B14F-4D97-AF65-F5344CB8AC3E}">
        <p14:creationId xmlns:p14="http://schemas.microsoft.com/office/powerpoint/2010/main" val="3507720598"/>
      </p:ext>
    </p:extLst>
  </p:cSld>
  <p:clrMapOvr>
    <a:masterClrMapping/>
  </p:clrMapOvr>
  <p:transition>
    <p:fade/>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Microsoft logo and tagline"/>
          <p:cNvPicPr>
            <a:picLocks noChangeAspect="1" noChangeArrowheads="1"/>
          </p:cNvPicPr>
          <p:nvPr/>
        </p:nvPicPr>
        <p:blipFill>
          <a:blip r:embed="rId3"/>
          <a:srcRect/>
          <a:stretch>
            <a:fillRect/>
          </a:stretch>
        </p:blipFill>
        <p:spPr bwMode="black">
          <a:xfrm>
            <a:off x="2218269" y="2920511"/>
            <a:ext cx="4707464" cy="1016980"/>
          </a:xfrm>
          <a:prstGeom prst="rect">
            <a:avLst/>
          </a:prstGeom>
          <a:noFill/>
        </p:spPr>
      </p:pic>
      <p:sp>
        <p:nvSpPr>
          <p:cNvPr id="5" name="Text Box 3"/>
          <p:cNvSpPr txBox="1">
            <a:spLocks noChangeArrowheads="1"/>
          </p:cNvSpPr>
          <p:nvPr/>
        </p:nvSpPr>
        <p:spPr bwMode="blackWhite">
          <a:xfrm>
            <a:off x="381000" y="6083573"/>
            <a:ext cx="8382000" cy="523206"/>
          </a:xfrm>
          <a:prstGeom prst="rect">
            <a:avLst/>
          </a:prstGeom>
          <a:noFill/>
          <a:ln w="12700">
            <a:noFill/>
            <a:miter lim="800000"/>
            <a:headEnd type="none" w="sm" len="sm"/>
            <a:tailEnd type="none" w="sm" len="sm"/>
          </a:ln>
          <a:effectLst/>
        </p:spPr>
        <p:txBody>
          <a:bodyPr vert="horz" wrap="square" lIns="91425" tIns="45713" rIns="91425" bIns="45713" numCol="1" anchor="t" anchorCtr="0" compatLnSpc="1">
            <a:prstTxWarp prst="textNoShape">
              <a:avLst/>
            </a:prstTxWarp>
            <a:spAutoFit/>
          </a:bodyPr>
          <a:lstStyle/>
          <a:p>
            <a:pPr algn="ctr" defTabSz="914099" eaLnBrk="0" hangingPunct="0"/>
            <a:r>
              <a:rPr lang="en-US" sz="700" dirty="0">
                <a:gradFill>
                  <a:gsLst>
                    <a:gs pos="0">
                      <a:schemeClr val="tx1"/>
                    </a:gs>
                    <a:gs pos="100000">
                      <a:schemeClr val="tx1"/>
                    </a:gs>
                  </a:gsLst>
                  <a:lin ang="5400000" scaled="0"/>
                </a:gradFill>
                <a:latin typeface="Segoe UI" pitchFamily="34" charset="0"/>
                <a:cs typeface="Arial" charset="0"/>
              </a:rPr>
              <a:t>© </a:t>
            </a:r>
            <a:r>
              <a:rPr lang="en-US" sz="700" dirty="0" smtClean="0">
                <a:gradFill>
                  <a:gsLst>
                    <a:gs pos="0">
                      <a:schemeClr val="tx1"/>
                    </a:gs>
                    <a:gs pos="100000">
                      <a:schemeClr val="tx1"/>
                    </a:gs>
                  </a:gsLst>
                  <a:lin ang="5400000" scaled="0"/>
                </a:gradFill>
                <a:latin typeface="Segoe UI" pitchFamily="34" charset="0"/>
                <a:cs typeface="Arial" charset="0"/>
              </a:rPr>
              <a:t>2010 Microsoft </a:t>
            </a:r>
            <a:r>
              <a:rPr lang="en-US" sz="700" dirty="0">
                <a:gradFill>
                  <a:gsLst>
                    <a:gs pos="0">
                      <a:schemeClr val="tx1"/>
                    </a:gs>
                    <a:gs pos="100000">
                      <a:schemeClr val="tx1"/>
                    </a:gs>
                  </a:gsLst>
                  <a:lin ang="5400000" scaled="0"/>
                </a:gradFill>
                <a:latin typeface="Segoe UI" pitchFamily="34" charset="0"/>
                <a:cs typeface="Arial" charset="0"/>
              </a:rPr>
              <a:t>Corporation. All rights reserved. Microsoft, Windows, Windows Vista and other product names are or may be registered trademarks and/or trademarks in the U.S. and/or other countries.</a:t>
            </a:r>
          </a:p>
          <a:p>
            <a:pPr algn="ctr" defTabSz="914099" eaLnBrk="0" hangingPunct="0"/>
            <a:r>
              <a:rPr lang="en-US" sz="700" dirty="0">
                <a:gradFill>
                  <a:gsLst>
                    <a:gs pos="0">
                      <a:schemeClr val="tx1"/>
                    </a:gs>
                    <a:gs pos="100000">
                      <a:schemeClr val="tx1"/>
                    </a:gs>
                  </a:gsLst>
                  <a:lin ang="5400000" scaled="0"/>
                </a:gradFill>
                <a:latin typeface="Segoe UI" pitchFamily="34" charset="0"/>
                <a:cs typeface="Arial"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700" dirty="0">
                <a:gradFill>
                  <a:gsLst>
                    <a:gs pos="0">
                      <a:schemeClr val="tx1"/>
                    </a:gs>
                    <a:gs pos="100000">
                      <a:schemeClr val="tx1"/>
                    </a:gs>
                  </a:gsLst>
                  <a:lin ang="5400000" scaled="0"/>
                </a:gradFill>
                <a:latin typeface="Segoe UI" pitchFamily="34" charset="0"/>
                <a:cs typeface="Arial" charset="0"/>
              </a:rPr>
            </a:br>
            <a:r>
              <a:rPr lang="en-US" sz="700" dirty="0">
                <a:gradFill>
                  <a:gsLst>
                    <a:gs pos="0">
                      <a:schemeClr val="tx1"/>
                    </a:gs>
                    <a:gs pos="100000">
                      <a:schemeClr val="tx1"/>
                    </a:gs>
                  </a:gsLst>
                  <a:lin ang="5400000" scaled="0"/>
                </a:gradFill>
                <a:latin typeface="Segoe UI" pitchFamily="34" charset="0"/>
                <a:cs typeface="Arial" charset="0"/>
              </a:rPr>
              <a:t>MICROSOFT MAKES NO WARRANTIES, EXPRESS, IMPLIED OR STATUTORY, AS TO THE INFORMATION IN THIS PRESENTATION.</a:t>
            </a:r>
          </a:p>
        </p:txBody>
      </p:sp>
    </p:spTree>
    <p:extLst>
      <p:ext uri="{BB962C8B-B14F-4D97-AF65-F5344CB8AC3E}">
        <p14:creationId xmlns:p14="http://schemas.microsoft.com/office/powerpoint/2010/main" val="724858676"/>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107996"/>
          </a:xfrm>
        </p:spPr>
        <p:txBody>
          <a:bodyPr/>
          <a:lstStyle/>
          <a:p>
            <a:r>
              <a:rPr lang="en-US" dirty="0"/>
              <a:t>Search Extensibility </a:t>
            </a:r>
            <a:r>
              <a:rPr lang="en-US" dirty="0" smtClean="0"/>
              <a:t>Overview</a:t>
            </a:r>
            <a:endParaRPr lang="en-US" dirty="0"/>
          </a:p>
        </p:txBody>
      </p:sp>
    </p:spTree>
    <p:extLst>
      <p:ext uri="{BB962C8B-B14F-4D97-AF65-F5344CB8AC3E}">
        <p14:creationId xmlns:p14="http://schemas.microsoft.com/office/powerpoint/2010/main" val="824951059"/>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553998"/>
          </a:xfrm>
        </p:spPr>
        <p:txBody>
          <a:bodyPr/>
          <a:lstStyle/>
          <a:p>
            <a:r>
              <a:rPr lang="en-US" sz="4000" dirty="0" smtClean="0"/>
              <a:t>Search Extensibility Challenges in 2007</a:t>
            </a:r>
            <a:endParaRPr lang="en-US" sz="4000" dirty="0"/>
          </a:p>
        </p:txBody>
      </p:sp>
      <p:sp>
        <p:nvSpPr>
          <p:cNvPr id="3" name="Content Placeholder 2"/>
          <p:cNvSpPr>
            <a:spLocks noGrp="1"/>
          </p:cNvSpPr>
          <p:nvPr>
            <p:ph idx="1"/>
          </p:nvPr>
        </p:nvSpPr>
        <p:spPr>
          <a:xfrm>
            <a:off x="381000" y="1447799"/>
            <a:ext cx="8382000" cy="3902607"/>
          </a:xfrm>
        </p:spPr>
        <p:txBody>
          <a:bodyPr/>
          <a:lstStyle/>
          <a:p>
            <a:r>
              <a:rPr lang="en-US" dirty="0" smtClean="0"/>
              <a:t>Some search Web Parts were sealed</a:t>
            </a:r>
          </a:p>
          <a:p>
            <a:r>
              <a:rPr lang="en-US" dirty="0" err="1" smtClean="0"/>
              <a:t>CoreResultsWebPart</a:t>
            </a:r>
            <a:r>
              <a:rPr lang="en-US" dirty="0" smtClean="0"/>
              <a:t> used hidden and sealed types for query processing</a:t>
            </a:r>
          </a:p>
          <a:p>
            <a:r>
              <a:rPr lang="en-US" dirty="0" smtClean="0"/>
              <a:t>Most scenarios required writing a new </a:t>
            </a:r>
            <a:r>
              <a:rPr lang="en-US" dirty="0" err="1" smtClean="0"/>
              <a:t>WebPart</a:t>
            </a:r>
            <a:r>
              <a:rPr lang="en-US" dirty="0" smtClean="0"/>
              <a:t>(s)</a:t>
            </a:r>
          </a:p>
          <a:p>
            <a:r>
              <a:rPr lang="en-US" dirty="0" smtClean="0"/>
              <a:t>Limited customizations</a:t>
            </a:r>
          </a:p>
          <a:p>
            <a:pPr lvl="1"/>
            <a:r>
              <a:rPr lang="en-US" dirty="0" smtClean="0"/>
              <a:t>Custom XSLT</a:t>
            </a:r>
          </a:p>
          <a:p>
            <a:pPr lvl="1"/>
            <a:r>
              <a:rPr lang="en-US" dirty="0" smtClean="0"/>
              <a:t>Custom search properties and advanced search</a:t>
            </a:r>
          </a:p>
        </p:txBody>
      </p:sp>
    </p:spTree>
    <p:extLst>
      <p:ext uri="{BB962C8B-B14F-4D97-AF65-F5344CB8AC3E}">
        <p14:creationId xmlns:p14="http://schemas.microsoft.com/office/powerpoint/2010/main" val="1238267513"/>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2010 Search </a:t>
            </a:r>
            <a:r>
              <a:rPr lang="en-US" dirty="0"/>
              <a:t>Extensibility</a:t>
            </a:r>
          </a:p>
        </p:txBody>
      </p:sp>
      <p:sp>
        <p:nvSpPr>
          <p:cNvPr id="3" name="Content Placeholder 2"/>
          <p:cNvSpPr>
            <a:spLocks noGrp="1"/>
          </p:cNvSpPr>
          <p:nvPr>
            <p:ph sz="half" idx="1"/>
          </p:nvPr>
        </p:nvSpPr>
        <p:spPr>
          <a:xfrm>
            <a:off x="381000" y="986589"/>
            <a:ext cx="4114800" cy="5721566"/>
          </a:xfrm>
        </p:spPr>
        <p:txBody>
          <a:bodyPr/>
          <a:lstStyle/>
          <a:p>
            <a:r>
              <a:rPr lang="en-US" sz="2400" dirty="0" smtClean="0"/>
              <a:t>Query Extensibility</a:t>
            </a:r>
          </a:p>
          <a:p>
            <a:pPr lvl="1"/>
            <a:r>
              <a:rPr lang="en-US" sz="2000" dirty="0" smtClean="0"/>
              <a:t>Search Web Parts</a:t>
            </a:r>
          </a:p>
          <a:p>
            <a:pPr lvl="2"/>
            <a:r>
              <a:rPr lang="en-US" sz="1800" dirty="0" smtClean="0"/>
              <a:t>Best Bets</a:t>
            </a:r>
          </a:p>
          <a:p>
            <a:pPr lvl="2"/>
            <a:r>
              <a:rPr lang="en-US" sz="1800" dirty="0" smtClean="0"/>
              <a:t>Visual Best Bets</a:t>
            </a:r>
          </a:p>
          <a:p>
            <a:pPr lvl="2"/>
            <a:r>
              <a:rPr lang="en-US" sz="1800" dirty="0" smtClean="0"/>
              <a:t>Core Results </a:t>
            </a:r>
            <a:r>
              <a:rPr lang="en-US" sz="1800" dirty="0" err="1" smtClean="0"/>
              <a:t>WebPart</a:t>
            </a:r>
            <a:endParaRPr lang="en-US" sz="1800" dirty="0" smtClean="0"/>
          </a:p>
          <a:p>
            <a:pPr lvl="2"/>
            <a:r>
              <a:rPr lang="en-US" sz="1800" dirty="0"/>
              <a:t>Related Queries</a:t>
            </a:r>
          </a:p>
          <a:p>
            <a:pPr lvl="2"/>
            <a:r>
              <a:rPr lang="en-US" sz="1800" dirty="0"/>
              <a:t>Search Action </a:t>
            </a:r>
            <a:r>
              <a:rPr lang="en-US" sz="1800" dirty="0" smtClean="0"/>
              <a:t>Links</a:t>
            </a:r>
          </a:p>
          <a:p>
            <a:pPr lvl="2"/>
            <a:r>
              <a:rPr lang="en-US" sz="1800" dirty="0" smtClean="0"/>
              <a:t>Query Suggestions</a:t>
            </a:r>
          </a:p>
          <a:p>
            <a:pPr lvl="2"/>
            <a:r>
              <a:rPr lang="en-US" sz="1800" dirty="0" smtClean="0"/>
              <a:t>Search Box</a:t>
            </a:r>
          </a:p>
          <a:p>
            <a:pPr lvl="2"/>
            <a:r>
              <a:rPr lang="en-US" sz="1800" dirty="0" smtClean="0"/>
              <a:t>Federated Results</a:t>
            </a:r>
          </a:p>
          <a:p>
            <a:pPr lvl="2"/>
            <a:r>
              <a:rPr lang="en-US" sz="1800" dirty="0" smtClean="0"/>
              <a:t>More…</a:t>
            </a:r>
            <a:endParaRPr lang="en-US" sz="1800" dirty="0"/>
          </a:p>
          <a:p>
            <a:pPr lvl="1"/>
            <a:r>
              <a:rPr lang="en-US" sz="2000" dirty="0" smtClean="0"/>
              <a:t>Query &amp; Federation OM</a:t>
            </a:r>
          </a:p>
          <a:p>
            <a:pPr lvl="1"/>
            <a:r>
              <a:rPr lang="en-US" sz="2000" dirty="0"/>
              <a:t>Query Web Service</a:t>
            </a:r>
          </a:p>
          <a:p>
            <a:pPr lvl="1"/>
            <a:r>
              <a:rPr lang="en-US" sz="2000" dirty="0" smtClean="0"/>
              <a:t>Custom </a:t>
            </a:r>
            <a:r>
              <a:rPr lang="en-US" sz="2000" dirty="0"/>
              <a:t>Ranking </a:t>
            </a:r>
            <a:r>
              <a:rPr lang="en-US" sz="2000" dirty="0" smtClean="0"/>
              <a:t>models</a:t>
            </a:r>
          </a:p>
          <a:p>
            <a:pPr lvl="1"/>
            <a:r>
              <a:rPr lang="en-US" sz="2000" dirty="0"/>
              <a:t>User Context Custom </a:t>
            </a:r>
            <a:r>
              <a:rPr lang="en-US" sz="2000" dirty="0" smtClean="0"/>
              <a:t>Properties</a:t>
            </a:r>
          </a:p>
          <a:p>
            <a:pPr lvl="1"/>
            <a:r>
              <a:rPr lang="en-US" sz="2000" dirty="0" smtClean="0"/>
              <a:t>Search Refinements</a:t>
            </a:r>
          </a:p>
          <a:p>
            <a:pPr lvl="1"/>
            <a:endParaRPr lang="en-US" sz="2000" dirty="0"/>
          </a:p>
        </p:txBody>
      </p:sp>
      <p:sp>
        <p:nvSpPr>
          <p:cNvPr id="4" name="Content Placeholder 3"/>
          <p:cNvSpPr>
            <a:spLocks noGrp="1"/>
          </p:cNvSpPr>
          <p:nvPr>
            <p:ph sz="half" idx="2"/>
          </p:nvPr>
        </p:nvSpPr>
        <p:spPr>
          <a:xfrm>
            <a:off x="4648200" y="986589"/>
            <a:ext cx="4114800" cy="1686616"/>
          </a:xfrm>
        </p:spPr>
        <p:txBody>
          <a:bodyPr/>
          <a:lstStyle/>
          <a:p>
            <a:pPr lvl="1"/>
            <a:r>
              <a:rPr lang="en-US" dirty="0" smtClean="0"/>
              <a:t>Indexing Extensibility</a:t>
            </a:r>
          </a:p>
          <a:p>
            <a:pPr lvl="2"/>
            <a:r>
              <a:rPr lang="en-US" dirty="0" smtClean="0"/>
              <a:t>Custom Connector</a:t>
            </a:r>
          </a:p>
          <a:p>
            <a:pPr lvl="2"/>
            <a:r>
              <a:rPr lang="en-US" dirty="0" smtClean="0"/>
              <a:t>BCS Content Sources</a:t>
            </a:r>
          </a:p>
          <a:p>
            <a:pPr lvl="2"/>
            <a:r>
              <a:rPr lang="en-US" dirty="0" smtClean="0"/>
              <a:t>Custom Entity Extractor</a:t>
            </a:r>
          </a:p>
          <a:p>
            <a:pPr lvl="2"/>
            <a:r>
              <a:rPr lang="en-US" dirty="0" smtClean="0"/>
              <a:t>Custom </a:t>
            </a:r>
            <a:r>
              <a:rPr lang="en-US" dirty="0" err="1" smtClean="0"/>
              <a:t>IFilter</a:t>
            </a:r>
            <a:endParaRPr lang="en-US" dirty="0" smtClean="0"/>
          </a:p>
        </p:txBody>
      </p:sp>
    </p:spTree>
    <p:extLst>
      <p:ext uri="{BB962C8B-B14F-4D97-AF65-F5344CB8AC3E}">
        <p14:creationId xmlns:p14="http://schemas.microsoft.com/office/powerpoint/2010/main" val="4227566520"/>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553998"/>
          </a:xfrm>
        </p:spPr>
        <p:txBody>
          <a:bodyPr/>
          <a:lstStyle/>
          <a:p>
            <a:r>
              <a:rPr lang="en-US" dirty="0" smtClean="0"/>
              <a:t>Extending Search web parts</a:t>
            </a:r>
            <a:endParaRPr lang="en-US" dirty="0"/>
          </a:p>
        </p:txBody>
      </p:sp>
    </p:spTree>
    <p:extLst>
      <p:ext uri="{BB962C8B-B14F-4D97-AF65-F5344CB8AC3E}">
        <p14:creationId xmlns:p14="http://schemas.microsoft.com/office/powerpoint/2010/main" val="1838337086"/>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830997"/>
          </a:xfrm>
        </p:spPr>
        <p:txBody>
          <a:bodyPr/>
          <a:lstStyle/>
          <a:p>
            <a:r>
              <a:rPr lang="en-US" sz="3200" dirty="0" smtClean="0"/>
              <a:t>SharePoint 2010 Search Extensibility Improvements</a:t>
            </a:r>
            <a:r>
              <a:rPr lang="en-US" sz="4000" dirty="0" smtClean="0"/>
              <a:t/>
            </a:r>
            <a:br>
              <a:rPr lang="en-US" sz="4000" dirty="0" smtClean="0"/>
            </a:br>
            <a:r>
              <a:rPr lang="en-US" sz="2800" dirty="0" smtClean="0">
                <a:solidFill>
                  <a:srgbClr val="F3AF35"/>
                </a:solidFill>
              </a:rPr>
              <a:t>Search </a:t>
            </a:r>
            <a:r>
              <a:rPr lang="en-US" sz="2800" dirty="0" smtClean="0">
                <a:solidFill>
                  <a:srgbClr val="F6AE1E"/>
                </a:solidFill>
              </a:rPr>
              <a:t>Web Parts</a:t>
            </a:r>
            <a:endParaRPr lang="en-US" sz="3600" dirty="0">
              <a:solidFill>
                <a:srgbClr val="F6AE1E"/>
              </a:solidFill>
            </a:endParaRPr>
          </a:p>
        </p:txBody>
      </p:sp>
      <p:sp>
        <p:nvSpPr>
          <p:cNvPr id="3" name="Content Placeholder 2"/>
          <p:cNvSpPr>
            <a:spLocks noGrp="1"/>
          </p:cNvSpPr>
          <p:nvPr>
            <p:ph idx="1"/>
          </p:nvPr>
        </p:nvSpPr>
        <p:spPr>
          <a:xfrm>
            <a:off x="381000" y="1426753"/>
            <a:ext cx="8382000" cy="3810274"/>
          </a:xfrm>
        </p:spPr>
        <p:txBody>
          <a:bodyPr/>
          <a:lstStyle/>
          <a:p>
            <a:r>
              <a:rPr lang="en-US" dirty="0" smtClean="0"/>
              <a:t>Virtually all search Web Parts are now public</a:t>
            </a:r>
          </a:p>
          <a:p>
            <a:pPr lvl="1"/>
            <a:r>
              <a:rPr lang="en-US" dirty="0" smtClean="0"/>
              <a:t>Over 50 Web Parts and classes</a:t>
            </a:r>
          </a:p>
          <a:p>
            <a:pPr lvl="2"/>
            <a:r>
              <a:rPr lang="en-US" dirty="0" err="1" smtClean="0"/>
              <a:t>CoreResultsWebPart</a:t>
            </a:r>
            <a:endParaRPr lang="en-US" dirty="0" smtClean="0"/>
          </a:p>
          <a:p>
            <a:pPr lvl="2"/>
            <a:r>
              <a:rPr lang="en-US" dirty="0" err="1" smtClean="0"/>
              <a:t>SearchBox</a:t>
            </a:r>
            <a:endParaRPr lang="en-US" dirty="0" smtClean="0"/>
          </a:p>
          <a:p>
            <a:pPr lvl="2"/>
            <a:r>
              <a:rPr lang="en-US" dirty="0" smtClean="0"/>
              <a:t>Related Queries Web Part</a:t>
            </a:r>
          </a:p>
          <a:p>
            <a:pPr lvl="2"/>
            <a:r>
              <a:rPr lang="en-US" dirty="0" smtClean="0"/>
              <a:t>Best Bets Web Part</a:t>
            </a:r>
          </a:p>
          <a:p>
            <a:pPr lvl="2"/>
            <a:r>
              <a:rPr lang="en-US" dirty="0" smtClean="0"/>
              <a:t>Refinements Web Parts</a:t>
            </a:r>
          </a:p>
          <a:p>
            <a:pPr lvl="1"/>
            <a:r>
              <a:rPr lang="en-US" dirty="0" smtClean="0"/>
              <a:t>FAST Search Web Parts are extensions of </a:t>
            </a:r>
            <a:r>
              <a:rPr lang="en-US" dirty="0" err="1" smtClean="0"/>
              <a:t>WebParts</a:t>
            </a:r>
            <a:r>
              <a:rPr lang="en-US" dirty="0" smtClean="0"/>
              <a:t> in SharePoint Search</a:t>
            </a:r>
            <a:endParaRPr lang="en-US" dirty="0"/>
          </a:p>
        </p:txBody>
      </p:sp>
    </p:spTree>
    <p:extLst>
      <p:ext uri="{BB962C8B-B14F-4D97-AF65-F5344CB8AC3E}">
        <p14:creationId xmlns:p14="http://schemas.microsoft.com/office/powerpoint/2010/main" val="2826298515"/>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Working with Search </a:t>
            </a:r>
            <a:r>
              <a:rPr lang="en-US" dirty="0" err="1" smtClean="0"/>
              <a:t>WebParts</a:t>
            </a:r>
            <a:endParaRPr lang="en-US" dirty="0"/>
          </a:p>
        </p:txBody>
      </p:sp>
      <p:sp>
        <p:nvSpPr>
          <p:cNvPr id="3" name="Content Placeholder 2"/>
          <p:cNvSpPr>
            <a:spLocks noGrp="1"/>
          </p:cNvSpPr>
          <p:nvPr>
            <p:ph idx="1"/>
          </p:nvPr>
        </p:nvSpPr>
        <p:spPr>
          <a:xfrm>
            <a:off x="381000" y="1447799"/>
            <a:ext cx="8382000" cy="6075509"/>
          </a:xfrm>
        </p:spPr>
        <p:txBody>
          <a:bodyPr/>
          <a:lstStyle/>
          <a:p>
            <a:r>
              <a:rPr lang="en-US" sz="2800" dirty="0" err="1" smtClean="0"/>
              <a:t>CoreResultsWebPart</a:t>
            </a:r>
            <a:endParaRPr lang="en-US" sz="2800" dirty="0" smtClean="0"/>
          </a:p>
          <a:p>
            <a:pPr lvl="1"/>
            <a:r>
              <a:rPr lang="en-US" sz="2400" dirty="0" smtClean="0"/>
              <a:t>Add additional controls</a:t>
            </a:r>
          </a:p>
          <a:p>
            <a:pPr lvl="1"/>
            <a:r>
              <a:rPr lang="en-US" sz="2400" dirty="0" smtClean="0"/>
              <a:t>Override </a:t>
            </a:r>
            <a:r>
              <a:rPr lang="en-US" sz="2400" b="1" dirty="0" smtClean="0"/>
              <a:t>Render</a:t>
            </a:r>
            <a:r>
              <a:rPr lang="en-US" sz="2400" dirty="0" smtClean="0"/>
              <a:t>() to modify HTML</a:t>
            </a:r>
          </a:p>
          <a:p>
            <a:pPr lvl="1"/>
            <a:r>
              <a:rPr lang="en-US" sz="2400" dirty="0" smtClean="0"/>
              <a:t>Customize rendering of results with </a:t>
            </a:r>
            <a:r>
              <a:rPr lang="en-US" sz="2400" b="1" dirty="0" err="1" smtClean="0"/>
              <a:t>xmlResponseDoc</a:t>
            </a:r>
            <a:endParaRPr lang="en-US" sz="2400" b="1" dirty="0" smtClean="0"/>
          </a:p>
          <a:p>
            <a:pPr lvl="1"/>
            <a:r>
              <a:rPr lang="en-US" sz="2400" dirty="0" smtClean="0"/>
              <a:t>Add custom properties and editor parts</a:t>
            </a:r>
          </a:p>
          <a:p>
            <a:pPr lvl="1"/>
            <a:r>
              <a:rPr lang="en-US" sz="2400" dirty="0" smtClean="0"/>
              <a:t>Modify user’s query, create dynamic query, </a:t>
            </a:r>
            <a:r>
              <a:rPr lang="en-US" sz="2400" dirty="0" err="1" smtClean="0"/>
              <a:t>etc</a:t>
            </a:r>
            <a:endParaRPr lang="en-US" sz="2400" dirty="0" smtClean="0"/>
          </a:p>
          <a:p>
            <a:r>
              <a:rPr lang="en-US" sz="2800" dirty="0" err="1" smtClean="0"/>
              <a:t>QueryManager</a:t>
            </a:r>
            <a:endParaRPr lang="en-US" sz="2800" dirty="0" smtClean="0"/>
          </a:p>
          <a:p>
            <a:pPr lvl="1"/>
            <a:r>
              <a:rPr lang="en-US" sz="2400" dirty="0" smtClean="0"/>
              <a:t>Modify user’s query</a:t>
            </a:r>
          </a:p>
          <a:p>
            <a:r>
              <a:rPr lang="en-US" sz="2800" dirty="0" err="1" smtClean="0"/>
              <a:t>CoreResultsDatasource</a:t>
            </a:r>
            <a:endParaRPr lang="en-US" sz="2800" dirty="0" smtClean="0"/>
          </a:p>
          <a:p>
            <a:pPr lvl="1"/>
            <a:r>
              <a:rPr lang="en-US" sz="2400" dirty="0" smtClean="0"/>
              <a:t>Create custom </a:t>
            </a:r>
            <a:r>
              <a:rPr lang="en-US" sz="2400" dirty="0" err="1" smtClean="0"/>
              <a:t>Datasource</a:t>
            </a:r>
            <a:r>
              <a:rPr lang="en-US" sz="2400" dirty="0" smtClean="0"/>
              <a:t> views</a:t>
            </a:r>
          </a:p>
          <a:p>
            <a:r>
              <a:rPr lang="en-US" sz="2800" dirty="0" err="1" smtClean="0"/>
              <a:t>CoreResultsDatasourceView</a:t>
            </a:r>
            <a:endParaRPr lang="en-US" sz="2800" dirty="0" smtClean="0"/>
          </a:p>
          <a:p>
            <a:pPr lvl="1"/>
            <a:r>
              <a:rPr lang="en-US" sz="2400" dirty="0" smtClean="0"/>
              <a:t>Override </a:t>
            </a:r>
            <a:r>
              <a:rPr lang="en-US" sz="2400" b="1" dirty="0" err="1" smtClean="0"/>
              <a:t>AddSortOrder</a:t>
            </a:r>
            <a:r>
              <a:rPr lang="en-US" sz="2400" dirty="0" smtClean="0"/>
              <a:t>() to modify query</a:t>
            </a:r>
          </a:p>
          <a:p>
            <a:endParaRPr lang="en-US" dirty="0" smtClean="0"/>
          </a:p>
          <a:p>
            <a:pPr lvl="1"/>
            <a:endParaRPr lang="en-US" dirty="0"/>
          </a:p>
        </p:txBody>
      </p:sp>
    </p:spTree>
    <p:extLst>
      <p:ext uri="{BB962C8B-B14F-4D97-AF65-F5344CB8AC3E}">
        <p14:creationId xmlns:p14="http://schemas.microsoft.com/office/powerpoint/2010/main" val="1271451298"/>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Non-Ignite Template">
  <a:themeElements>
    <a:clrScheme name="Blue Template-Tempalte">
      <a:dk1>
        <a:srgbClr val="000000"/>
      </a:dk1>
      <a:lt1>
        <a:srgbClr val="FFFFFF"/>
      </a:lt1>
      <a:dk2>
        <a:srgbClr val="0070C0"/>
      </a:dk2>
      <a:lt2>
        <a:srgbClr val="BDE3FF"/>
      </a:lt2>
      <a:accent1>
        <a:srgbClr val="FFC000"/>
      </a:accent1>
      <a:accent2>
        <a:srgbClr val="2DA33B"/>
      </a:accent2>
      <a:accent3>
        <a:srgbClr val="DF8045"/>
      </a:accent3>
      <a:accent4>
        <a:srgbClr val="2D86E7"/>
      </a:accent4>
      <a:accent5>
        <a:srgbClr val="755DCB"/>
      </a:accent5>
      <a:accent6>
        <a:srgbClr val="777777"/>
      </a:accent6>
      <a:hlink>
        <a:srgbClr val="F0ED7B"/>
      </a:hlink>
      <a:folHlink>
        <a:srgbClr val="F3EB4F"/>
      </a:folHlink>
    </a:clrScheme>
    <a:fontScheme name="Segoe UI">
      <a:majorFont>
        <a:latin typeface="Segoe UI"/>
        <a:ea typeface=""/>
        <a:cs typeface=""/>
      </a:majorFont>
      <a:minorFont>
        <a:latin typeface="Segoe UI"/>
        <a:ea typeface=""/>
        <a:cs typeface=""/>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a:defRPr sz="2400" dirty="0" smtClean="0">
            <a:gradFill>
              <a:gsLst>
                <a:gs pos="0">
                  <a:srgbClr val="FFFFFF"/>
                </a:gs>
                <a:gs pos="100000">
                  <a:srgbClr val="FFFFFF"/>
                </a:gs>
              </a:gsLst>
              <a:lin ang="5400000" scaled="0"/>
            </a:gradFill>
          </a:defRPr>
        </a:defPPr>
      </a:lstStyle>
      <a:style>
        <a:lnRef idx="0">
          <a:schemeClr val="accent4"/>
        </a:lnRef>
        <a:fillRef idx="3">
          <a:schemeClr val="accent4"/>
        </a:fillRef>
        <a:effectRef idx="3">
          <a:schemeClr val="accent4"/>
        </a:effectRef>
        <a:fontRef idx="minor">
          <a:schemeClr val="lt1"/>
        </a:fontRef>
      </a:style>
    </a:spDef>
    <a:txDef>
      <a:spPr>
        <a:noFill/>
      </a:spPr>
      <a:bodyPr wrap="none" lIns="0" tIns="0" rIns="0" bIns="0" rtlCol="0">
        <a:spAutoFit/>
      </a:bodyPr>
      <a:lstStyle>
        <a:defPPr>
          <a:lnSpc>
            <a:spcPct val="90000"/>
          </a:lnSpc>
          <a:defRPr dirty="0" smtClean="0">
            <a:gradFill>
              <a:gsLst>
                <a:gs pos="0">
                  <a:schemeClr val="tx1"/>
                </a:gs>
                <a:gs pos="86000">
                  <a:schemeClr val="tx1"/>
                </a:gs>
              </a:gsLst>
              <a:lin ang="5400000" scaled="0"/>
            </a:gradFill>
          </a:defRPr>
        </a:defPPr>
      </a:lstStyle>
    </a:txDef>
  </a:objectDefaults>
  <a:extraClrSchemeLst/>
</a:theme>
</file>

<file path=ppt/theme/theme2.xml><?xml version="1.0" encoding="utf-8"?>
<a:theme xmlns:a="http://schemas.openxmlformats.org/drawingml/2006/main" name="White with Consolas font for code slides">
  <a:themeElements>
    <a:clrScheme name="Blue Template-Tempalte">
      <a:dk1>
        <a:srgbClr val="000000"/>
      </a:dk1>
      <a:lt1>
        <a:srgbClr val="FFFFFF"/>
      </a:lt1>
      <a:dk2>
        <a:srgbClr val="0070C0"/>
      </a:dk2>
      <a:lt2>
        <a:srgbClr val="BDE3FF"/>
      </a:lt2>
      <a:accent1>
        <a:srgbClr val="FFC000"/>
      </a:accent1>
      <a:accent2>
        <a:srgbClr val="2DA33B"/>
      </a:accent2>
      <a:accent3>
        <a:srgbClr val="DF8045"/>
      </a:accent3>
      <a:accent4>
        <a:srgbClr val="2D86E7"/>
      </a:accent4>
      <a:accent5>
        <a:srgbClr val="755DCB"/>
      </a:accent5>
      <a:accent6>
        <a:srgbClr val="777777"/>
      </a:accent6>
      <a:hlink>
        <a:srgbClr val="F0ED7B"/>
      </a:hlink>
      <a:folHlink>
        <a:srgbClr val="F3EB4F"/>
      </a:folHlink>
    </a:clrScheme>
    <a:fontScheme name="Segoe UI">
      <a:majorFont>
        <a:latin typeface="Segoe UI"/>
        <a:ea typeface=""/>
        <a:cs typeface=""/>
      </a:majorFont>
      <a:minorFont>
        <a:latin typeface="Segoe UI"/>
        <a:ea typeface=""/>
        <a:cs typeface=""/>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egoe UI">
      <a:majorFont>
        <a:latin typeface="Segoe UI"/>
        <a:ea typeface=""/>
        <a:cs typeface=""/>
      </a:majorFont>
      <a:minorFont>
        <a:latin typeface="Segoe U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egoe UI">
      <a:majorFont>
        <a:latin typeface="Segoe UI"/>
        <a:ea typeface=""/>
        <a:cs typeface=""/>
      </a:majorFont>
      <a:minorFont>
        <a:latin typeface="Segoe U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DF46ECB8E92D944B4A72C6D551959DA" ma:contentTypeVersion="0" ma:contentTypeDescription="Create a new document." ma:contentTypeScope="" ma:versionID="08eec990e4523d8f01dfdb0f73f780e6">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CB6AB0C-275C-4AAA-97DD-7B663330B11F}">
  <ds:schemaRefs>
    <ds:schemaRef ds:uri="http://www.w3.org/XML/1998/namespace"/>
    <ds:schemaRef ds:uri="http://schemas.openxmlformats.org/package/2006/metadata/core-properties"/>
    <ds:schemaRef ds:uri="http://purl.org/dc/terms/"/>
    <ds:schemaRef ds:uri="http://purl.org/dc/dcmitype/"/>
    <ds:schemaRef ds:uri="http://purl.org/dc/elements/1.1/"/>
    <ds:schemaRef ds:uri="http://schemas.microsoft.com/office/2006/documentManagement/types"/>
    <ds:schemaRef ds:uri="http://schemas.microsoft.com/office/infopath/2007/PartnerControls"/>
    <ds:schemaRef ds:uri="http://schemas.microsoft.com/office/2006/metadata/properties"/>
  </ds:schemaRefs>
</ds:datastoreItem>
</file>

<file path=customXml/itemProps2.xml><?xml version="1.0" encoding="utf-8"?>
<ds:datastoreItem xmlns:ds="http://schemas.openxmlformats.org/officeDocument/2006/customXml" ds:itemID="{0A09AE7F-2549-4F10-BE0E-EDED3A844720}">
  <ds:schemaRefs>
    <ds:schemaRef ds:uri="http://schemas.microsoft.com/sharepoint/v3/contenttype/forms"/>
  </ds:schemaRefs>
</ds:datastoreItem>
</file>

<file path=customXml/itemProps3.xml><?xml version="1.0" encoding="utf-8"?>
<ds:datastoreItem xmlns:ds="http://schemas.openxmlformats.org/officeDocument/2006/customXml" ds:itemID="{D61EB1A9-5D3D-4BD3-BE8B-3569E3BCE86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Non-Ignite Template</Template>
  <TotalTime>53</TotalTime>
  <Words>840</Words>
  <Application>Microsoft Office PowerPoint</Application>
  <PresentationFormat>On-screen Show (4:3)</PresentationFormat>
  <Paragraphs>174</Paragraphs>
  <Slides>35</Slides>
  <Notes>35</Notes>
  <HiddenSlides>0</HiddenSlides>
  <MMClips>0</MMClips>
  <ScaleCrop>false</ScaleCrop>
  <HeadingPairs>
    <vt:vector size="4" baseType="variant">
      <vt:variant>
        <vt:lpstr>Theme</vt:lpstr>
      </vt:variant>
      <vt:variant>
        <vt:i4>2</vt:i4>
      </vt:variant>
      <vt:variant>
        <vt:lpstr>Slide Titles</vt:lpstr>
      </vt:variant>
      <vt:variant>
        <vt:i4>35</vt:i4>
      </vt:variant>
    </vt:vector>
  </HeadingPairs>
  <TitlesOfParts>
    <vt:vector size="37" baseType="lpstr">
      <vt:lpstr>Non-Ignite Template</vt:lpstr>
      <vt:lpstr>White with Consolas font for code slides</vt:lpstr>
      <vt:lpstr>PowerPoint Presentation</vt:lpstr>
      <vt:lpstr>Developing Custom Search Solutions with SharePoint 2010</vt:lpstr>
      <vt:lpstr>Agenda</vt:lpstr>
      <vt:lpstr>Search Extensibility Overview</vt:lpstr>
      <vt:lpstr>Search Extensibility Challenges in 2007</vt:lpstr>
      <vt:lpstr>2010 Search Extensibility</vt:lpstr>
      <vt:lpstr>Extending Search web parts</vt:lpstr>
      <vt:lpstr>SharePoint 2010 Search Extensibility Improvements Search Web Parts</vt:lpstr>
      <vt:lpstr>Working with Search WebParts</vt:lpstr>
      <vt:lpstr>My Documents Walkthrough</vt:lpstr>
      <vt:lpstr>My Documents Walkthrough (cont.)</vt:lpstr>
      <vt:lpstr>Customization Pattern Parts based on CoreResultsWebPart</vt:lpstr>
      <vt:lpstr>Customization Pattern Step 1: New WebPart Class</vt:lpstr>
      <vt:lpstr>Customization Pattern Step 2: New CoreResultsDatasource Class</vt:lpstr>
      <vt:lpstr>Customization Pattern Step 3: New CoreResultsDatasourceView Class</vt:lpstr>
      <vt:lpstr>Sorted Search Results</vt:lpstr>
      <vt:lpstr>Query Syntax Improvements</vt:lpstr>
      <vt:lpstr>SharePoint 2010 Search Improvements Keyword Query Syntax</vt:lpstr>
      <vt:lpstr>New Keyword Query Syntax Creating custom queries</vt:lpstr>
      <vt:lpstr>The Connector Framework </vt:lpstr>
      <vt:lpstr>The Connector Framework</vt:lpstr>
      <vt:lpstr>The Connector Framework</vt:lpstr>
      <vt:lpstr>BCS Based Connector  New Features for Search in Model Files</vt:lpstr>
      <vt:lpstr>Twitter Connector</vt:lpstr>
      <vt:lpstr>Customizing Refiners </vt:lpstr>
      <vt:lpstr>Search Refinement</vt:lpstr>
      <vt:lpstr>Search Refinement (cont.)</vt:lpstr>
      <vt:lpstr>Search Refinement (cont.)</vt:lpstr>
      <vt:lpstr>Adding a New Category Scenario – Add a File Size Refiner</vt:lpstr>
      <vt:lpstr>Using the New Refiner Scenario – Add a File Size Refiner</vt:lpstr>
      <vt:lpstr>Custom Ranking Model Overview </vt:lpstr>
      <vt:lpstr>Custom Ranking Models Overview</vt:lpstr>
      <vt:lpstr>Summary</vt:lpstr>
      <vt:lpstr>PowerPoint Presentation</vt:lpstr>
      <vt:lpstr>PowerPoint Presentation</vt:lpstr>
    </vt:vector>
  </TitlesOfParts>
  <Manager>&lt;Content Manager Name Here&gt;</Manager>
  <Company>Microsoft Corporation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Microsoft SharePoint Server 2010 Ignite!</dc:subject>
  <dc:creator>Vesa Juvonen</dc:creator>
  <cp:lastModifiedBy>Eric White (OFFICE)</cp:lastModifiedBy>
  <cp:revision>13</cp:revision>
  <dcterms:created xsi:type="dcterms:W3CDTF">2010-04-16T08:55:25Z</dcterms:created>
  <dcterms:modified xsi:type="dcterms:W3CDTF">2010-05-04T23:13:40Z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0x0101005DF46ECB8E92D944B4A72C6D551959DA</vt:lpwstr>
  </property>
</Properties>
</file>