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9" r:id="rId4"/>
    <p:sldId id="269" r:id="rId5"/>
    <p:sldId id="258" r:id="rId6"/>
    <p:sldId id="270" r:id="rId7"/>
    <p:sldId id="271" r:id="rId8"/>
    <p:sldId id="273" r:id="rId9"/>
    <p:sldId id="275" r:id="rId10"/>
    <p:sldId id="276" r:id="rId11"/>
    <p:sldId id="260" r:id="rId12"/>
    <p:sldId id="272" r:id="rId13"/>
    <p:sldId id="280" r:id="rId14"/>
    <p:sldId id="277" r:id="rId15"/>
    <p:sldId id="281" r:id="rId16"/>
    <p:sldId id="264" r:id="rId17"/>
    <p:sldId id="286" r:id="rId18"/>
    <p:sldId id="289" r:id="rId19"/>
    <p:sldId id="282" r:id="rId20"/>
    <p:sldId id="285" r:id="rId21"/>
    <p:sldId id="268" r:id="rId22"/>
    <p:sldId id="279" r:id="rId23"/>
    <p:sldId id="288" r:id="rId24"/>
    <p:sldId id="278" r:id="rId25"/>
    <p:sldId id="263" r:id="rId26"/>
    <p:sldId id="284" r:id="rId27"/>
    <p:sldId id="291" r:id="rId28"/>
    <p:sldId id="283" r:id="rId29"/>
    <p:sldId id="265" r:id="rId30"/>
    <p:sldId id="266" r:id="rId31"/>
    <p:sldId id="287" r:id="rId32"/>
    <p:sldId id="292" r:id="rId33"/>
    <p:sldId id="267" r:id="rId34"/>
    <p:sldId id="293" r:id="rId35"/>
    <p:sldId id="290" r:id="rId3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8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210" autoAdjust="0"/>
    <p:restoredTop sz="86477" autoAdjust="0"/>
  </p:normalViewPr>
  <p:slideViewPr>
    <p:cSldViewPr>
      <p:cViewPr varScale="1">
        <p:scale>
          <a:sx n="68" d="100"/>
          <a:sy n="68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31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2C5C0-1439-45B5-95DB-672DE7DF6049}" type="datetimeFigureOut">
              <a:rPr lang="hu-HU" smtClean="0"/>
              <a:pPr/>
              <a:t>2008.10.07.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5387C-ABB6-410A-BC77-2824983E01F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387C-ABB6-410A-BC77-2824983E01F4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387C-ABB6-410A-BC77-2824983E01F4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387C-ABB6-410A-BC77-2824983E01F4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387C-ABB6-410A-BC77-2824983E01F4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387C-ABB6-410A-BC77-2824983E01F4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387C-ABB6-410A-BC77-2824983E01F4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387C-ABB6-410A-BC77-2824983E01F4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387C-ABB6-410A-BC77-2824983E01F4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387C-ABB6-410A-BC77-2824983E01F4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387C-ABB6-410A-BC77-2824983E01F4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387C-ABB6-410A-BC77-2824983E01F4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387C-ABB6-410A-BC77-2824983E01F4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387C-ABB6-410A-BC77-2824983E01F4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387C-ABB6-410A-BC77-2824983E01F4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387C-ABB6-410A-BC77-2824983E01F4}" type="slidenum">
              <a:rPr lang="hu-HU" smtClean="0"/>
              <a:pPr/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387C-ABB6-410A-BC77-2824983E01F4}" type="slidenum">
              <a:rPr lang="hu-HU" smtClean="0"/>
              <a:pPr/>
              <a:t>23</a:t>
            </a:fld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387C-ABB6-410A-BC77-2824983E01F4}" type="slidenum">
              <a:rPr lang="hu-HU" smtClean="0"/>
              <a:pPr/>
              <a:t>24</a:t>
            </a:fld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387C-ABB6-410A-BC77-2824983E01F4}" type="slidenum">
              <a:rPr lang="hu-HU" smtClean="0"/>
              <a:pPr/>
              <a:t>25</a:t>
            </a:fld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387C-ABB6-410A-BC77-2824983E01F4}" type="slidenum">
              <a:rPr lang="hu-HU" smtClean="0"/>
              <a:pPr/>
              <a:t>26</a:t>
            </a:fld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387C-ABB6-410A-BC77-2824983E01F4}" type="slidenum">
              <a:rPr lang="hu-HU" smtClean="0"/>
              <a:pPr/>
              <a:t>27</a:t>
            </a:fld>
            <a:endParaRPr lang="hu-H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387C-ABB6-410A-BC77-2824983E01F4}" type="slidenum">
              <a:rPr lang="hu-HU" smtClean="0"/>
              <a:pPr/>
              <a:t>28</a:t>
            </a:fld>
            <a:endParaRPr lang="hu-H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387C-ABB6-410A-BC77-2824983E01F4}" type="slidenum">
              <a:rPr lang="hu-HU" smtClean="0"/>
              <a:pPr/>
              <a:t>29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387C-ABB6-410A-BC77-2824983E01F4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387C-ABB6-410A-BC77-2824983E01F4}" type="slidenum">
              <a:rPr lang="hu-HU" smtClean="0"/>
              <a:pPr/>
              <a:t>30</a:t>
            </a:fld>
            <a:endParaRPr lang="hu-H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387C-ABB6-410A-BC77-2824983E01F4}" type="slidenum">
              <a:rPr lang="hu-HU" smtClean="0"/>
              <a:pPr/>
              <a:t>31</a:t>
            </a:fld>
            <a:endParaRPr lang="hu-H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387C-ABB6-410A-BC77-2824983E01F4}" type="slidenum">
              <a:rPr lang="hu-HU" smtClean="0"/>
              <a:pPr/>
              <a:t>32</a:t>
            </a:fld>
            <a:endParaRPr lang="hu-H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387C-ABB6-410A-BC77-2824983E01F4}" type="slidenum">
              <a:rPr lang="hu-HU" smtClean="0"/>
              <a:pPr/>
              <a:t>33</a:t>
            </a:fld>
            <a:endParaRPr lang="hu-H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387C-ABB6-410A-BC77-2824983E01F4}" type="slidenum">
              <a:rPr lang="hu-HU" smtClean="0"/>
              <a:pPr/>
              <a:t>34</a:t>
            </a:fld>
            <a:endParaRPr lang="hu-H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387C-ABB6-410A-BC77-2824983E01F4}" type="slidenum">
              <a:rPr lang="hu-HU" smtClean="0"/>
              <a:pPr/>
              <a:t>35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387C-ABB6-410A-BC77-2824983E01F4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387C-ABB6-410A-BC77-2824983E01F4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387C-ABB6-410A-BC77-2824983E01F4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387C-ABB6-410A-BC77-2824983E01F4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387C-ABB6-410A-BC77-2824983E01F4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387C-ABB6-410A-BC77-2824983E01F4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 prezi cím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0043" y="2000250"/>
            <a:ext cx="7308057" cy="19431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hu-HU" dirty="0" smtClean="0"/>
              <a:t>A prezi címe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5" y="4019550"/>
            <a:ext cx="8451850" cy="600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 prezi alcíme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4138" y="5527696"/>
            <a:ext cx="2566987" cy="118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ubtitle 4"/>
          <p:cNvSpPr txBox="1">
            <a:spLocks/>
          </p:cNvSpPr>
          <p:nvPr/>
        </p:nvSpPr>
        <p:spPr bwMode="auto">
          <a:xfrm>
            <a:off x="676253" y="5214950"/>
            <a:ext cx="528641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95288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400" b="1" i="0" u="sng" strike="noStrike" kern="0" cap="none" spc="0" normalizeH="0" baseline="0" noProof="0" dirty="0">
              <a:ln>
                <a:solidFill>
                  <a:srgbClr val="FFCC00">
                    <a:lumMod val="60000"/>
                    <a:lumOff val="40000"/>
                  </a:srgbClr>
                </a:solidFill>
              </a:ln>
              <a:gradFill flip="none" rotWithShape="1">
                <a:gsLst>
                  <a:gs pos="0">
                    <a:srgbClr val="FFCC00">
                      <a:lumMod val="20000"/>
                      <a:lumOff val="80000"/>
                    </a:srgbClr>
                  </a:gs>
                  <a:gs pos="50000">
                    <a:srgbClr val="FFCC00">
                      <a:lumMod val="40000"/>
                      <a:lumOff val="60000"/>
                    </a:srgbClr>
                  </a:gs>
                  <a:gs pos="100000">
                    <a:srgbClr val="FFCC00">
                      <a:lumMod val="75000"/>
                    </a:srgbClr>
                  </a:gs>
                </a:gsLst>
                <a:lin ang="5400000" scaled="1"/>
                <a:tileRect/>
              </a:gradFill>
              <a:effectLst>
                <a:glow rad="63500">
                  <a:srgbClr val="00FFFF">
                    <a:satMod val="175000"/>
                    <a:alpha val="40000"/>
                  </a:srgbClr>
                </a:glow>
              </a:effectLst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52425" y="5029200"/>
            <a:ext cx="4733925" cy="1704975"/>
          </a:xfrm>
          <a:prstGeom prst="rect">
            <a:avLst/>
          </a:prstGeom>
        </p:spPr>
        <p:txBody>
          <a:bodyPr/>
          <a:lstStyle>
            <a:lvl1pPr marL="0" marR="0" indent="0" algn="l" defTabSz="1095376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95000"/>
              <a:buFont typeface="Wingdings" pitchFamily="2" charset="2"/>
              <a:buNone/>
              <a:tabLst/>
              <a:defRPr sz="3600"/>
            </a:lvl1pPr>
          </a:lstStyle>
          <a:p>
            <a:pPr marL="0" marR="0" lvl="0" indent="0" algn="l" defTabSz="1095376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hu-HU" sz="2400" b="1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Előadó</a:t>
            </a:r>
            <a:r>
              <a:rPr kumimoji="0" lang="hu-HU" sz="2400" b="1" i="0" u="none" strike="noStrike" kern="0" cap="none" spc="-150" normalizeH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 neve</a:t>
            </a:r>
            <a:r>
              <a:rPr kumimoji="0" lang="hu-HU" sz="2400" b="0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/>
            </a:r>
            <a:br>
              <a:rPr kumimoji="0" lang="hu-HU" sz="2400" b="0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</a:br>
            <a:r>
              <a:rPr kumimoji="0" lang="hu-HU" sz="2400" b="0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E-mail</a:t>
            </a:r>
            <a:r>
              <a:rPr kumimoji="0" lang="hu-HU" sz="2400" b="0" i="0" u="none" strike="noStrike" kern="0" cap="none" spc="-150" normalizeH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 cím</a:t>
            </a:r>
            <a:br>
              <a:rPr kumimoji="0" lang="hu-HU" sz="2400" b="0" i="0" u="none" strike="noStrike" kern="0" cap="none" spc="-150" normalizeH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</a:br>
            <a:r>
              <a:rPr kumimoji="0" lang="hu-HU" sz="2400" b="0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Beosztás</a:t>
            </a:r>
            <a:br>
              <a:rPr kumimoji="0" lang="hu-HU" sz="2400" b="0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</a:br>
            <a:r>
              <a:rPr kumimoji="0" lang="hu-HU" sz="2400" b="0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Cég</a:t>
            </a:r>
            <a:endParaRPr kumimoji="0" lang="en-US" sz="2400" b="1" i="0" u="sng" strike="noStrike" kern="0" cap="none" spc="0" normalizeH="0" baseline="0" noProof="0" dirty="0" smtClean="0">
              <a:ln>
                <a:solidFill>
                  <a:srgbClr val="FFCC00">
                    <a:lumMod val="60000"/>
                    <a:lumOff val="40000"/>
                  </a:srgbClr>
                </a:solidFill>
              </a:ln>
              <a:gradFill flip="none" rotWithShape="1">
                <a:gsLst>
                  <a:gs pos="0">
                    <a:srgbClr val="FFCC00">
                      <a:lumMod val="20000"/>
                      <a:lumOff val="80000"/>
                    </a:srgbClr>
                  </a:gs>
                  <a:gs pos="50000">
                    <a:srgbClr val="FFCC00">
                      <a:lumMod val="40000"/>
                      <a:lumOff val="60000"/>
                    </a:srgbClr>
                  </a:gs>
                  <a:gs pos="100000">
                    <a:srgbClr val="FFCC00">
                      <a:lumMod val="75000"/>
                    </a:srgbClr>
                  </a:gs>
                </a:gsLst>
                <a:lin ang="5400000" scaled="1"/>
                <a:tileRect/>
              </a:gradFill>
              <a:effectLst>
                <a:glow rad="63500">
                  <a:srgbClr val="00FFFF">
                    <a:satMod val="175000"/>
                    <a:alpha val="40000"/>
                  </a:srgbClr>
                </a:glow>
              </a:effectLst>
              <a:uLnTx/>
              <a:uFillTx/>
              <a:latin typeface="Segoe"/>
              <a:ea typeface="+mn-ea"/>
              <a:cs typeface="+mn-cs"/>
            </a:endParaRPr>
          </a:p>
          <a:p>
            <a:pPr lvl="0"/>
            <a:endParaRPr lang="hu-H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érdések d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4138" y="5527696"/>
            <a:ext cx="2566987" cy="118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ubtitle 4"/>
          <p:cNvSpPr txBox="1">
            <a:spLocks/>
          </p:cNvSpPr>
          <p:nvPr/>
        </p:nvSpPr>
        <p:spPr bwMode="auto">
          <a:xfrm>
            <a:off x="676253" y="5214950"/>
            <a:ext cx="528641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95288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400" b="1" i="0" u="sng" strike="noStrike" kern="0" cap="none" spc="0" normalizeH="0" baseline="0" noProof="0" dirty="0">
              <a:ln>
                <a:solidFill>
                  <a:srgbClr val="FFCC00">
                    <a:lumMod val="60000"/>
                    <a:lumOff val="40000"/>
                  </a:srgbClr>
                </a:solidFill>
              </a:ln>
              <a:gradFill flip="none" rotWithShape="1">
                <a:gsLst>
                  <a:gs pos="0">
                    <a:srgbClr val="FFCC00">
                      <a:lumMod val="20000"/>
                      <a:lumOff val="80000"/>
                    </a:srgbClr>
                  </a:gs>
                  <a:gs pos="50000">
                    <a:srgbClr val="FFCC00">
                      <a:lumMod val="40000"/>
                      <a:lumOff val="60000"/>
                    </a:srgbClr>
                  </a:gs>
                  <a:gs pos="100000">
                    <a:srgbClr val="FFCC00">
                      <a:lumMod val="75000"/>
                    </a:srgbClr>
                  </a:gs>
                </a:gsLst>
                <a:lin ang="5400000" scaled="1"/>
                <a:tileRect/>
              </a:gradFill>
              <a:effectLst>
                <a:glow rad="63500">
                  <a:srgbClr val="00FFFF">
                    <a:satMod val="175000"/>
                    <a:alpha val="40000"/>
                  </a:srgbClr>
                </a:glow>
              </a:effectLst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0175" y="2714625"/>
            <a:ext cx="701040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u-HU" sz="8800" b="0" i="1" kern="1200" cap="none" spc="-150" dirty="0" smtClean="0">
                <a:ln w="3175">
                  <a:noFill/>
                </a:ln>
                <a:gradFill flip="none" rotWithShape="1">
                  <a:gsLst>
                    <a:gs pos="18000">
                      <a:srgbClr val="FFFFFF"/>
                    </a:gs>
                    <a:gs pos="64000">
                      <a:srgbClr val="6ACDFE"/>
                    </a:gs>
                  </a:gsLst>
                  <a:lin ang="5400000" scaled="0"/>
                  <a:tileRect/>
                </a:gradFill>
                <a:effectLst>
                  <a:outerShdw blurRad="76200" dist="38100" dir="3240000" algn="tl" rotWithShape="0">
                    <a:prstClr val="black">
                      <a:alpha val="75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rPr>
              <a:t>Kérdések?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zünet d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4138" y="5527696"/>
            <a:ext cx="2566987" cy="118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ubtitle 4"/>
          <p:cNvSpPr txBox="1">
            <a:spLocks/>
          </p:cNvSpPr>
          <p:nvPr/>
        </p:nvSpPr>
        <p:spPr bwMode="auto">
          <a:xfrm>
            <a:off x="676253" y="5214950"/>
            <a:ext cx="528641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95288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400" b="1" i="0" u="sng" strike="noStrike" kern="0" cap="none" spc="0" normalizeH="0" baseline="0" noProof="0" dirty="0">
              <a:ln>
                <a:solidFill>
                  <a:srgbClr val="FFCC00">
                    <a:lumMod val="60000"/>
                    <a:lumOff val="40000"/>
                  </a:srgbClr>
                </a:solidFill>
              </a:ln>
              <a:gradFill flip="none" rotWithShape="1">
                <a:gsLst>
                  <a:gs pos="0">
                    <a:srgbClr val="FFCC00">
                      <a:lumMod val="20000"/>
                      <a:lumOff val="80000"/>
                    </a:srgbClr>
                  </a:gs>
                  <a:gs pos="50000">
                    <a:srgbClr val="FFCC00">
                      <a:lumMod val="40000"/>
                      <a:lumOff val="60000"/>
                    </a:srgbClr>
                  </a:gs>
                  <a:gs pos="100000">
                    <a:srgbClr val="FFCC00">
                      <a:lumMod val="75000"/>
                    </a:srgbClr>
                  </a:gs>
                </a:gsLst>
                <a:lin ang="5400000" scaled="1"/>
                <a:tileRect/>
              </a:gradFill>
              <a:effectLst>
                <a:glow rad="63500">
                  <a:srgbClr val="00FFFF">
                    <a:satMod val="175000"/>
                    <a:alpha val="40000"/>
                  </a:srgbClr>
                </a:glow>
              </a:effectLst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19125" y="4562475"/>
            <a:ext cx="5676900" cy="151447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hu-HU" dirty="0" smtClean="0"/>
              <a:t>Kezdés: 11.11-kor</a:t>
            </a:r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581025" y="2247900"/>
            <a:ext cx="699135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u-HU" sz="9600" b="0" kern="1200" cap="none" spc="-150" baseline="0" dirty="0" smtClean="0">
                <a:ln w="3175">
                  <a:noFill/>
                </a:ln>
                <a:gradFill flip="none" rotWithShape="1">
                  <a:gsLst>
                    <a:gs pos="18000">
                      <a:srgbClr val="FFFFFF"/>
                    </a:gs>
                    <a:gs pos="64000">
                      <a:srgbClr val="6ACDFE"/>
                    </a:gs>
                  </a:gsLst>
                  <a:lin ang="5400000" scaled="0"/>
                  <a:tileRect/>
                </a:gradFill>
                <a:effectLst>
                  <a:outerShdw blurRad="76200" dist="38100" dir="3240000" algn="tl" rotWithShape="0">
                    <a:prstClr val="black">
                      <a:alpha val="75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rPr>
              <a:t>Szünet...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formatika Tisztán logó dia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z eseménnyel kapcsolatos tartalmak diája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81000" y="230188"/>
            <a:ext cx="8382000" cy="6647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A dia címe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90525" y="1047750"/>
            <a:ext cx="8382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3275" y="5114925"/>
            <a:ext cx="19907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E7775-85DF-4CF1-BC78-BB359A6F1D33}" type="datetimeFigureOut">
              <a:rPr lang="hu-HU" smtClean="0"/>
              <a:pPr/>
              <a:t>2008.10.07.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7DD516-3C74-4FD5-B3C5-D843F1A281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E7775-85DF-4CF1-BC78-BB359A6F1D33}" type="datetimeFigureOut">
              <a:rPr lang="hu-HU" smtClean="0"/>
              <a:pPr/>
              <a:t>2008.10.07.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7DD516-3C74-4FD5-B3C5-D843F1A281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zöveges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50582" y="260350"/>
            <a:ext cx="864283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257175" y="1533525"/>
            <a:ext cx="8648700" cy="5133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zöveges dia al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1" y="923925"/>
            <a:ext cx="8686800" cy="552450"/>
          </a:xfrm>
          <a:prstGeom prst="rect">
            <a:avLst/>
          </a:prstGeom>
        </p:spPr>
        <p:txBody>
          <a:bodyPr/>
          <a:lstStyle>
            <a:lvl2pPr marL="19050" indent="-19050">
              <a:buNone/>
              <a:defRPr i="0">
                <a:solidFill>
                  <a:srgbClr val="1099DE"/>
                </a:solidFill>
              </a:defRPr>
            </a:lvl2pPr>
          </a:lstStyle>
          <a:p>
            <a:pPr lvl="1"/>
            <a:r>
              <a:rPr lang="hu-HU" dirty="0" smtClean="0"/>
              <a:t>A dia alcíme</a:t>
            </a:r>
            <a:endParaRPr lang="hu-H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28601" y="1581150"/>
            <a:ext cx="8686800" cy="5095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209550"/>
            <a:ext cx="8686800" cy="676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ó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-00244_WinHec_Template_F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221" y="1935428"/>
            <a:ext cx="4765147" cy="2238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0542" y="644759"/>
            <a:ext cx="6203157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0" cap="none" spc="-642" normalizeH="0" baseline="0" noProof="0" dirty="0" err="1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egoe" pitchFamily="34" charset="0"/>
              </a:rPr>
              <a:t>dem</a:t>
            </a:r>
            <a:r>
              <a:rPr kumimoji="0" lang="hu-HU" sz="10000" b="1" i="0" u="none" strike="noStrike" kern="0" cap="none" spc="-642" normalizeH="0" baseline="0" noProof="0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egoe" pitchFamily="34" charset="0"/>
              </a:rPr>
              <a:t>ó</a:t>
            </a:r>
            <a:endParaRPr kumimoji="0" lang="en-US" sz="10000" b="1" i="0" u="none" strike="noStrike" kern="0" cap="none" spc="-642" normalizeH="0" baseline="0" noProof="0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Segoe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65260" y="3749676"/>
            <a:ext cx="7772400" cy="1000274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0" lang="en-US" sz="6500" b="0" i="0" u="none" strike="noStrike" kern="0" cap="none" spc="-150" normalizeH="0" baseline="0" noProof="0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6500" b="0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A demó témája</a:t>
            </a:r>
            <a:endParaRPr kumimoji="0" lang="en-US" sz="4000" b="0" i="0" u="none" strike="noStrike" kern="0" cap="none" spc="-150" normalizeH="0" baseline="0" noProof="0" dirty="0">
              <a:ln w="3175">
                <a:noFill/>
              </a:ln>
              <a:gradFill flip="none" rotWithShape="1">
                <a:gsLst>
                  <a:gs pos="28000">
                    <a:srgbClr val="FEF9DA"/>
                  </a:gs>
                  <a:gs pos="52000">
                    <a:srgbClr val="FCE974"/>
                  </a:gs>
                  <a:gs pos="68000">
                    <a:srgbClr val="F79A1D"/>
                  </a:gs>
                </a:gsLst>
                <a:lin ang="5400000" scaled="1"/>
                <a:tileRect/>
              </a:gradFill>
              <a:effectLst>
                <a:outerShdw blurRad="88900" dist="12700" dir="2700000" algn="tl" rotWithShape="0">
                  <a:prstClr val="black"/>
                </a:outerShdw>
              </a:effectLst>
              <a:uLnTx/>
              <a:uFillTx/>
              <a:latin typeface="Segoe" pitchFamily="34" charset="0"/>
              <a:cs typeface="Arial" charset="0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0" hasCustomPrompt="1"/>
          </p:nvPr>
        </p:nvSpPr>
        <p:spPr>
          <a:xfrm>
            <a:off x="333375" y="542925"/>
            <a:ext cx="3708000" cy="29196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hu-HU" dirty="0" smtClean="0"/>
              <a:t>Kép a demóból</a:t>
            </a:r>
            <a:endParaRPr lang="hu-HU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933449" y="4924425"/>
            <a:ext cx="7324725" cy="1638300"/>
          </a:xfrm>
        </p:spPr>
        <p:txBody>
          <a:bodyPr/>
          <a:lstStyle>
            <a:lvl2pPr marL="845820" marR="0" indent="-381000" algn="l" defTabSz="1095376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/>
            </a:lvl2pPr>
          </a:lstStyle>
          <a:p>
            <a:pPr lvl="0"/>
            <a:r>
              <a:rPr lang="es-ES" dirty="0" err="1" smtClean="0"/>
              <a:t>Demó</a:t>
            </a:r>
            <a:r>
              <a:rPr lang="es-ES" dirty="0" smtClean="0"/>
              <a:t> </a:t>
            </a:r>
            <a:r>
              <a:rPr lang="es-ES" dirty="0" err="1" smtClean="0"/>
              <a:t>altéma</a:t>
            </a:r>
            <a:r>
              <a:rPr lang="es-ES" dirty="0" smtClean="0"/>
              <a:t> 1</a:t>
            </a:r>
          </a:p>
          <a:p>
            <a:pPr lvl="0"/>
            <a:r>
              <a:rPr lang="es-ES" dirty="0" err="1" smtClean="0"/>
              <a:t>Demó</a:t>
            </a:r>
            <a:r>
              <a:rPr lang="es-ES" dirty="0" smtClean="0"/>
              <a:t> </a:t>
            </a:r>
            <a:r>
              <a:rPr lang="es-ES" dirty="0" err="1" smtClean="0"/>
              <a:t>altéma</a:t>
            </a:r>
            <a:r>
              <a:rPr lang="es-ES" dirty="0" smtClean="0"/>
              <a:t> 2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talmi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238125" y="1552575"/>
            <a:ext cx="8677275" cy="5114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talmi dia al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1" y="923925"/>
            <a:ext cx="8686800" cy="552450"/>
          </a:xfrm>
          <a:prstGeom prst="rect">
            <a:avLst/>
          </a:prstGeom>
        </p:spPr>
        <p:txBody>
          <a:bodyPr>
            <a:normAutofit/>
          </a:bodyPr>
          <a:lstStyle>
            <a:lvl2pPr marL="19050" indent="-19050">
              <a:buNone/>
              <a:def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099DE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defRPr>
            </a:lvl2pPr>
          </a:lstStyle>
          <a:p>
            <a:pPr marL="19050" lvl="1" indent="-190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5000"/>
              <a:buFontTx/>
              <a:buNone/>
            </a:pPr>
            <a:r>
              <a:rPr lang="hu-HU" dirty="0" smtClean="0"/>
              <a:t>A dia alcíme</a:t>
            </a:r>
            <a:endParaRPr lang="hu-H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209550"/>
            <a:ext cx="8686800" cy="676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28600" y="1581150"/>
            <a:ext cx="8677275" cy="507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csak 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icrosoft log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YPOP_logo_magyar_al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9927" y="2636838"/>
            <a:ext cx="6381750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 bright="-15000"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38125" y="1600200"/>
            <a:ext cx="866775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5400" b="0" kern="1200" cap="none" spc="-150" dirty="0">
          <a:ln w="3175">
            <a:noFill/>
          </a:ln>
          <a:gradFill flip="none" rotWithShape="1">
            <a:gsLst>
              <a:gs pos="18000">
                <a:srgbClr val="FFFFFF"/>
              </a:gs>
              <a:gs pos="64000">
                <a:srgbClr val="6ACDFE"/>
              </a:gs>
            </a:gsLst>
            <a:lin ang="5400000" scaled="0"/>
            <a:tileRect/>
          </a:gradFill>
          <a:effectLst>
            <a:outerShdw blurRad="76200" dist="38100" dir="3240000" algn="tl" rotWithShape="0">
              <a:prstClr val="black">
                <a:alpha val="75000"/>
              </a:prstClr>
            </a:outerShdw>
          </a:effectLst>
          <a:latin typeface="Segoe" pitchFamily="34" charset="0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SzPct val="95000"/>
        <a:buFontTx/>
        <a:buBlip>
          <a:blip r:embed="rId18"/>
        </a:buBlip>
        <a:defRPr kumimoji="0" lang="en-US" sz="3600" b="0" i="0" u="none" strike="noStrike" kern="0" cap="none" spc="0" normalizeH="0" baseline="0" noProof="0" dirty="0" smtClean="0">
          <a:ln>
            <a:noFill/>
          </a:ln>
          <a:solidFill>
            <a:srgbClr val="FFFFFF"/>
          </a:solidFill>
          <a:effectLst>
            <a:outerShdw blurRad="50800" dist="38100" dir="2700000" algn="tl" rotWithShape="0">
              <a:prstClr val="black">
                <a:alpha val="91000"/>
              </a:prstClr>
            </a:outerShdw>
          </a:effectLst>
          <a:uLnTx/>
          <a:uFillTx/>
          <a:latin typeface="Segoe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SzPct val="95000"/>
        <a:buFontTx/>
        <a:buBlip>
          <a:blip r:embed="rId18"/>
        </a:buBlip>
        <a:defRPr kumimoji="0" lang="en-US" sz="3200" b="0" i="0" u="none" strike="noStrike" kern="0" cap="none" spc="0" normalizeH="0" baseline="0" noProof="0" dirty="0" smtClean="0">
          <a:ln>
            <a:noFill/>
          </a:ln>
          <a:solidFill>
            <a:srgbClr val="FFFFFF"/>
          </a:solidFill>
          <a:effectLst>
            <a:outerShdw blurRad="50800" dist="38100" dir="2700000" algn="tl" rotWithShape="0">
              <a:prstClr val="black">
                <a:alpha val="91000"/>
              </a:prstClr>
            </a:outerShdw>
          </a:effectLst>
          <a:uLnTx/>
          <a:uFillTx/>
          <a:latin typeface="Segoe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SzPct val="95000"/>
        <a:buFontTx/>
        <a:buBlip>
          <a:blip r:embed="rId18"/>
        </a:buBlip>
        <a:defRPr kumimoji="0" lang="en-US" sz="2800" b="0" i="0" u="none" strike="noStrike" kern="0" cap="none" spc="0" normalizeH="0" baseline="0" noProof="0" dirty="0" smtClean="0">
          <a:ln>
            <a:noFill/>
          </a:ln>
          <a:solidFill>
            <a:srgbClr val="FFFFFF"/>
          </a:solidFill>
          <a:effectLst>
            <a:outerShdw blurRad="50800" dist="38100" dir="2700000" algn="tl" rotWithShape="0">
              <a:prstClr val="black">
                <a:alpha val="91000"/>
              </a:prstClr>
            </a:outerShdw>
          </a:effectLst>
          <a:uLnTx/>
          <a:uFillTx/>
          <a:latin typeface="Segoe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SzPct val="95000"/>
        <a:buFontTx/>
        <a:buBlip>
          <a:blip r:embed="rId18"/>
        </a:buBlip>
        <a:defRPr kumimoji="0" lang="en-US" sz="2400" b="0" i="0" u="none" strike="noStrike" kern="0" cap="none" spc="0" normalizeH="0" baseline="0" noProof="0" dirty="0" smtClean="0">
          <a:ln>
            <a:noFill/>
          </a:ln>
          <a:solidFill>
            <a:srgbClr val="FFFFFF"/>
          </a:solidFill>
          <a:effectLst>
            <a:outerShdw blurRad="50800" dist="38100" dir="2700000" algn="tl" rotWithShape="0">
              <a:prstClr val="black">
                <a:alpha val="91000"/>
              </a:prstClr>
            </a:outerShdw>
          </a:effectLst>
          <a:uLnTx/>
          <a:uFillTx/>
          <a:latin typeface="Segoe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SzPct val="95000"/>
        <a:buFontTx/>
        <a:buBlip>
          <a:blip r:embed="rId18"/>
        </a:buBlip>
        <a:defRPr kumimoji="0" lang="hu-HU" sz="2400" b="0" i="0" u="none" strike="noStrike" kern="0" cap="none" spc="0" normalizeH="0" baseline="0" noProof="0" dirty="0" smtClean="0">
          <a:ln>
            <a:noFill/>
          </a:ln>
          <a:solidFill>
            <a:srgbClr val="FFFFFF"/>
          </a:solidFill>
          <a:effectLst>
            <a:outerShdw blurRad="50800" dist="38100" dir="2700000" algn="tl" rotWithShape="0">
              <a:prstClr val="black">
                <a:alpha val="91000"/>
              </a:prstClr>
            </a:outerShdw>
          </a:effectLst>
          <a:uLnTx/>
          <a:uFillTx/>
          <a:latin typeface="Segoe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etacl.sourceforge.ne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Hozzáférés-szabályozás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1"/>
                </a:solidFill>
              </a:rPr>
              <a:t>Biztonsági alapozás 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2425" y="5029200"/>
            <a:ext cx="6148401" cy="17049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sz="2400" b="1" spc="-15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cs typeface="Segoe UI" pitchFamily="34" charset="0"/>
              </a:rPr>
              <a:t>Soós Tibor – MCT, MVP</a:t>
            </a:r>
          </a:p>
          <a:p>
            <a:pPr>
              <a:defRPr/>
            </a:pPr>
            <a:r>
              <a:rPr lang="hu-HU" sz="2400" b="1" spc="-150" dirty="0" err="1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cs typeface="Segoe UI" pitchFamily="34" charset="0"/>
              </a:rPr>
              <a:t>soost</a:t>
            </a:r>
            <a:r>
              <a:rPr lang="hu-HU" sz="2400" b="1" spc="-15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cs typeface="Segoe UI" pitchFamily="34" charset="0"/>
              </a:rPr>
              <a:t>@</a:t>
            </a:r>
            <a:r>
              <a:rPr lang="hu-HU" sz="2400" b="1" spc="-150" dirty="0" err="1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cs typeface="Segoe UI" pitchFamily="34" charset="0"/>
              </a:rPr>
              <a:t>iqjb.hu</a:t>
            </a:r>
            <a:endParaRPr lang="hu-HU" sz="2400" b="1" spc="-150" dirty="0" smtClean="0">
              <a:ln w="3175">
                <a:noFill/>
              </a:ln>
              <a:gradFill flip="none" rotWithShape="1">
                <a:gsLst>
                  <a:gs pos="28000">
                    <a:srgbClr val="FEF9DA"/>
                  </a:gs>
                  <a:gs pos="52000">
                    <a:srgbClr val="FCE974"/>
                  </a:gs>
                  <a:gs pos="68000">
                    <a:srgbClr val="F79A1D"/>
                  </a:gs>
                </a:gsLst>
                <a:lin ang="54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pPr>
              <a:defRPr/>
            </a:pPr>
            <a:r>
              <a:rPr lang="hu-HU" sz="2400" b="1" spc="-15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cs typeface="Segoe UI" pitchFamily="34" charset="0"/>
              </a:rPr>
              <a:t>IQSOFT – John </a:t>
            </a:r>
            <a:r>
              <a:rPr lang="hu-HU" sz="2400" b="1" spc="-150" dirty="0" err="1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cs typeface="Segoe UI" pitchFamily="34" charset="0"/>
              </a:rPr>
              <a:t>Bryce</a:t>
            </a:r>
            <a:r>
              <a:rPr lang="hu-HU" sz="2400" b="1" spc="-15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cs typeface="Segoe UI" pitchFamily="34" charset="0"/>
              </a:rPr>
              <a:t> Oktatóközpont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SID kiolvasás</a:t>
            </a:r>
            <a:endParaRPr lang="hu-H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 smtClean="0"/>
              <a:t>WhoAmI</a:t>
            </a:r>
            <a:r>
              <a:rPr lang="hu-HU" dirty="0" smtClean="0"/>
              <a:t>: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User2sid</a:t>
            </a:r>
            <a:r>
              <a:rPr lang="hu-HU" dirty="0" smtClean="0"/>
              <a:t>: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Vissza: Sid2User</a:t>
            </a:r>
            <a:endParaRPr lang="hu-H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714620"/>
            <a:ext cx="4429157" cy="314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Lightning Bolt 5"/>
          <p:cNvSpPr/>
          <p:nvPr/>
        </p:nvSpPr>
        <p:spPr bwMode="auto">
          <a:xfrm flipH="1">
            <a:off x="7500958" y="5214950"/>
            <a:ext cx="1428760" cy="1500197"/>
          </a:xfrm>
          <a:prstGeom prst="lightningBol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36" tIns="45718" rIns="91436" bIns="4571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hu-HU" sz="2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Villám demó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357298"/>
            <a:ext cx="5429256" cy="124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1143000"/>
          </a:xfrm>
        </p:spPr>
        <p:txBody>
          <a:bodyPr>
            <a:normAutofit/>
          </a:bodyPr>
          <a:lstStyle/>
          <a:p>
            <a:r>
              <a:rPr lang="hu-HU" dirty="0" smtClean="0"/>
              <a:t>Access </a:t>
            </a:r>
            <a:r>
              <a:rPr lang="hu-HU" dirty="0" err="1" smtClean="0"/>
              <a:t>mask</a:t>
            </a:r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285720" y="3071810"/>
            <a:ext cx="8229600" cy="2697163"/>
          </a:xfrm>
        </p:spPr>
        <p:txBody>
          <a:bodyPr/>
          <a:lstStyle/>
          <a:p>
            <a:r>
              <a:rPr lang="hu-HU" dirty="0" err="1" smtClean="0"/>
              <a:t>SetACL</a:t>
            </a:r>
            <a:r>
              <a:rPr lang="hu-HU" dirty="0"/>
              <a:t> </a:t>
            </a:r>
            <a:r>
              <a:rPr lang="hu-HU" dirty="0" smtClean="0"/>
              <a:t>segédprogram ((i)</a:t>
            </a:r>
            <a:r>
              <a:rPr lang="hu-HU" dirty="0" err="1" smtClean="0"/>
              <a:t>cacls-nál</a:t>
            </a:r>
            <a:r>
              <a:rPr lang="hu-HU" dirty="0" smtClean="0"/>
              <a:t> jobb</a:t>
            </a:r>
            <a:r>
              <a:rPr lang="hu-HU" dirty="0" smtClean="0">
                <a:sym typeface="Wingdings" pitchFamily="2" charset="2"/>
              </a:rPr>
              <a:t>)</a:t>
            </a:r>
            <a:r>
              <a:rPr lang="hu-HU" dirty="0" smtClean="0"/>
              <a:t> </a:t>
            </a:r>
            <a:r>
              <a:rPr lang="hu-HU" dirty="0"/>
              <a:t>(</a:t>
            </a:r>
            <a:r>
              <a:rPr lang="hu-HU" dirty="0">
                <a:hlinkClick r:id="rId3"/>
              </a:rPr>
              <a:t>http://</a:t>
            </a:r>
            <a:r>
              <a:rPr lang="hu-HU" dirty="0" smtClean="0">
                <a:hlinkClick r:id="rId3"/>
              </a:rPr>
              <a:t>setacl.sourceforge.net</a:t>
            </a:r>
            <a:r>
              <a:rPr lang="hu-HU" dirty="0" smtClean="0"/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357694"/>
            <a:ext cx="7358114" cy="230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2" y="1071546"/>
          <a:ext cx="8715441" cy="207170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4973"/>
                <a:gridCol w="254973"/>
                <a:gridCol w="254973"/>
                <a:gridCol w="254973"/>
                <a:gridCol w="254973"/>
                <a:gridCol w="254973"/>
                <a:gridCol w="254973"/>
                <a:gridCol w="254973"/>
                <a:gridCol w="254973"/>
                <a:gridCol w="254973"/>
                <a:gridCol w="254973"/>
                <a:gridCol w="254973"/>
                <a:gridCol w="254973"/>
                <a:gridCol w="254973"/>
                <a:gridCol w="254973"/>
                <a:gridCol w="254973"/>
                <a:gridCol w="254973"/>
                <a:gridCol w="254973"/>
                <a:gridCol w="254973"/>
                <a:gridCol w="254973"/>
                <a:gridCol w="254973"/>
                <a:gridCol w="254973"/>
                <a:gridCol w="254973"/>
                <a:gridCol w="254973"/>
                <a:gridCol w="254973"/>
                <a:gridCol w="254973"/>
                <a:gridCol w="254973"/>
                <a:gridCol w="254973"/>
                <a:gridCol w="254973"/>
                <a:gridCol w="254973"/>
                <a:gridCol w="254973"/>
                <a:gridCol w="254973"/>
                <a:gridCol w="556305"/>
              </a:tblGrid>
              <a:tr h="159362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/>
                        <a:t>31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/>
                        <a:t>30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/>
                        <a:t>29</a:t>
                      </a:r>
                      <a:endParaRPr lang="hu-H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/>
                        <a:t>28</a:t>
                      </a:r>
                      <a:endParaRPr lang="hu-H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/>
                        <a:t>27</a:t>
                      </a:r>
                      <a:endParaRPr lang="hu-H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/>
                        <a:t>26</a:t>
                      </a:r>
                      <a:endParaRPr lang="hu-H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/>
                        <a:t>25</a:t>
                      </a:r>
                      <a:endParaRPr lang="hu-H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/>
                        <a:t>24</a:t>
                      </a:r>
                      <a:endParaRPr lang="hu-H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/>
                        <a:t>23</a:t>
                      </a:r>
                      <a:endParaRPr lang="hu-H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/>
                        <a:t>22</a:t>
                      </a:r>
                      <a:endParaRPr lang="hu-H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/>
                        <a:t>21</a:t>
                      </a:r>
                      <a:endParaRPr lang="hu-H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/>
                        <a:t>20</a:t>
                      </a:r>
                      <a:endParaRPr lang="hu-H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/>
                        <a:t>19</a:t>
                      </a:r>
                      <a:endParaRPr lang="hu-H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/>
                        <a:t>18</a:t>
                      </a:r>
                      <a:endParaRPr lang="hu-H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/>
                        <a:t>17</a:t>
                      </a:r>
                      <a:endParaRPr lang="hu-H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/>
                        <a:t>16</a:t>
                      </a:r>
                      <a:endParaRPr lang="hu-H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/>
                        <a:t>15</a:t>
                      </a:r>
                      <a:endParaRPr lang="hu-H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/>
                        <a:t>14</a:t>
                      </a:r>
                      <a:endParaRPr lang="hu-H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/>
                        <a:t>13</a:t>
                      </a:r>
                      <a:endParaRPr lang="hu-H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/>
                        <a:t>12</a:t>
                      </a:r>
                      <a:endParaRPr lang="hu-H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/>
                        <a:t>11</a:t>
                      </a:r>
                      <a:endParaRPr lang="hu-H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/>
                        <a:t>10</a:t>
                      </a:r>
                      <a:endParaRPr lang="hu-H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/>
                        <a:t>9</a:t>
                      </a:r>
                      <a:endParaRPr lang="hu-H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/>
                        <a:t>8</a:t>
                      </a:r>
                      <a:endParaRPr lang="hu-H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/>
                        <a:t>7</a:t>
                      </a:r>
                      <a:endParaRPr lang="hu-H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/>
                        <a:t>6</a:t>
                      </a:r>
                      <a:endParaRPr lang="hu-H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/>
                        <a:t>5</a:t>
                      </a:r>
                      <a:endParaRPr lang="hu-H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/>
                        <a:t>4</a:t>
                      </a:r>
                      <a:endParaRPr lang="hu-H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/>
                        <a:t>3</a:t>
                      </a:r>
                      <a:endParaRPr lang="hu-H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/>
                        <a:t>2</a:t>
                      </a:r>
                      <a:endParaRPr lang="hu-H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/>
                        <a:t>1</a:t>
                      </a:r>
                      <a:endParaRPr lang="hu-H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/>
                        <a:t>0</a:t>
                      </a:r>
                      <a:endParaRPr lang="hu-H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</a:tr>
              <a:tr h="159362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 err="1"/>
                        <a:t>Generic</a:t>
                      </a:r>
                      <a:r>
                        <a:rPr lang="hu-HU" sz="1000" u="none" strike="noStrike" dirty="0"/>
                        <a:t> </a:t>
                      </a:r>
                      <a:r>
                        <a:rPr lang="hu-HU" sz="1000" u="none" strike="noStrike" dirty="0" err="1"/>
                        <a:t>rights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/>
                        <a:t>Standard rights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/>
                        <a:t>Specific Rights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</a:tr>
              <a:tr h="159362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/>
                        <a:t>GR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/>
                        <a:t>GW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/>
                        <a:t>GE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/>
                        <a:t>GA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/>
                        <a:t>-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/>
                        <a:t>-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/>
                        <a:t>MA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/>
                        <a:t>A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/>
                        <a:t>S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/>
                        <a:t>WO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/>
                        <a:t>WD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/>
                        <a:t>RC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/>
                        <a:t>SD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/>
                        <a:t>CR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/>
                        <a:t>LO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/>
                        <a:t>DT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/>
                        <a:t>WP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/>
                        <a:t>RP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/>
                        <a:t>SW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/>
                        <a:t>LC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/>
                        <a:t>DC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/>
                        <a:t>CC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</a:tr>
              <a:tr h="15936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/>
                        <a:t>8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/>
                        <a:t>7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/>
                        <a:t>6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/>
                        <a:t>5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/>
                        <a:t>4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/>
                        <a:t>3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/>
                        <a:t>2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/>
                        <a:t>1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</a:tr>
              <a:tr h="159362"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/>
                        <a:t>Sacl Access Audited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/>
                        <a:t>Standard Delete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/>
                        <a:t>Read/List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59362"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/>
                        <a:t>Maximum Allowed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/>
                        <a:t>Read </a:t>
                      </a:r>
                      <a:r>
                        <a:rPr lang="hu-HU" sz="1000" u="none" strike="noStrike" dirty="0" err="1"/>
                        <a:t>Control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/>
                        <a:t>Write/AddFile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59362"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/>
                        <a:t>Generic All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/>
                        <a:t>Write DAC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/>
                        <a:t>Append/AddSubDir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59362"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/>
                        <a:t>Generic Execute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/>
                        <a:t>Write Owner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/>
                        <a:t>ReadExtAttr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</a:tr>
              <a:tr h="159362"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/>
                        <a:t>Generic Write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/>
                        <a:t>Synconize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 err="1"/>
                        <a:t>WriteExtAttr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</a:tr>
              <a:tr h="159362">
                <a:tc gridSpan="5"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 err="1"/>
                        <a:t>Generic</a:t>
                      </a:r>
                      <a:r>
                        <a:rPr lang="hu-HU" sz="1000" u="none" strike="noStrike" dirty="0"/>
                        <a:t> Read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/>
                        <a:t>Execute/Traverse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</a:tr>
              <a:tr h="159362"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/>
                        <a:t>/DeleteChild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</a:tr>
              <a:tr h="159362"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 err="1" smtClean="0"/>
                        <a:t>ReadAttributes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</a:tr>
              <a:tr h="159362"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/>
                        <a:t>WriteAttributes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0" marR="6080" marT="6080" marB="0" anchor="b"/>
                </a:tc>
              </a:tr>
            </a:tbl>
          </a:graphicData>
        </a:graphic>
      </p:graphicFrame>
      <p:sp>
        <p:nvSpPr>
          <p:cNvPr id="7" name="Lightning Bolt 6"/>
          <p:cNvSpPr/>
          <p:nvPr/>
        </p:nvSpPr>
        <p:spPr bwMode="auto">
          <a:xfrm flipH="1">
            <a:off x="7500958" y="5214950"/>
            <a:ext cx="1428760" cy="1500197"/>
          </a:xfrm>
          <a:prstGeom prst="lightningBol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36" tIns="45718" rIns="91436" bIns="4571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hu-HU" sz="2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Villám demó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Öröklődés</a:t>
            </a:r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Több helyen lehet (kell) az öröklődés jellemzőit állítani a </a:t>
            </a:r>
            <a:r>
              <a:rPr lang="hu-HU" dirty="0" err="1" smtClean="0"/>
              <a:t>GUI-n</a:t>
            </a:r>
            <a:r>
              <a:rPr lang="hu-HU" dirty="0" smtClean="0"/>
              <a:t>:</a:t>
            </a:r>
          </a:p>
        </p:txBody>
      </p:sp>
      <p:pic>
        <p:nvPicPr>
          <p:cNvPr id="3074" name="Picture 2" descr="C:\Documents and Settings\Administrator\My Documents\munka\ITTisztán\képek\allowinheri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668545"/>
            <a:ext cx="4714908" cy="4013234"/>
          </a:xfrm>
          <a:prstGeom prst="rect">
            <a:avLst/>
          </a:prstGeom>
          <a:noFill/>
        </p:spPr>
      </p:pic>
      <p:pic>
        <p:nvPicPr>
          <p:cNvPr id="3075" name="Picture 3" descr="C:\Documents and Settings\Administrator\My Documents\munka\ITTisztán\képek\ApplyOnt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2505" y="2643182"/>
            <a:ext cx="3159550" cy="4029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Érdekesség az öröklődéssel kapcsolatban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1600200"/>
            <a:ext cx="8667750" cy="4400568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Alapismeretek</a:t>
            </a:r>
            <a:r>
              <a:rPr lang="hu-HU" dirty="0"/>
              <a:t>...</a:t>
            </a:r>
          </a:p>
          <a:p>
            <a:r>
              <a:rPr lang="hu-HU" dirty="0" smtClean="0"/>
              <a:t>Mozgatás után a fájlok „emlékeznek” a korábbi mappában levő öröklött </a:t>
            </a:r>
            <a:r>
              <a:rPr lang="hu-HU" dirty="0" err="1" smtClean="0"/>
              <a:t>ACE-kre</a:t>
            </a:r>
            <a:endParaRPr lang="hu-HU" dirty="0" smtClean="0"/>
          </a:p>
          <a:p>
            <a:r>
              <a:rPr lang="hu-HU" dirty="0" err="1" smtClean="0">
                <a:solidFill>
                  <a:schemeClr val="accent1"/>
                </a:solidFill>
              </a:rPr>
              <a:t>Inherit</a:t>
            </a:r>
            <a:r>
              <a:rPr lang="hu-HU" dirty="0" smtClean="0">
                <a:solidFill>
                  <a:schemeClr val="accent1"/>
                </a:solidFill>
              </a:rPr>
              <a:t> </a:t>
            </a:r>
            <a:r>
              <a:rPr lang="hu-HU" dirty="0" err="1" smtClean="0">
                <a:solidFill>
                  <a:schemeClr val="accent1"/>
                </a:solidFill>
              </a:rPr>
              <a:t>from</a:t>
            </a:r>
            <a:r>
              <a:rPr lang="hu-HU" dirty="0" smtClean="0">
                <a:solidFill>
                  <a:schemeClr val="accent1"/>
                </a:solidFill>
              </a:rPr>
              <a:t>:</a:t>
            </a:r>
            <a:br>
              <a:rPr lang="hu-HU" dirty="0" smtClean="0">
                <a:solidFill>
                  <a:schemeClr val="accent1"/>
                </a:solidFill>
              </a:rPr>
            </a:br>
            <a:r>
              <a:rPr lang="hu-HU" dirty="0" err="1" smtClean="0">
                <a:solidFill>
                  <a:schemeClr val="accent1"/>
                </a:solidFill>
              </a:rPr>
              <a:t>Parent</a:t>
            </a:r>
            <a:r>
              <a:rPr lang="hu-HU" dirty="0" smtClean="0">
                <a:solidFill>
                  <a:schemeClr val="accent1"/>
                </a:solidFill>
              </a:rPr>
              <a:t> </a:t>
            </a:r>
            <a:r>
              <a:rPr lang="hu-HU" dirty="0" err="1" smtClean="0">
                <a:solidFill>
                  <a:schemeClr val="accent1"/>
                </a:solidFill>
              </a:rPr>
              <a:t>Object</a:t>
            </a:r>
            <a:endParaRPr lang="hu-HU" dirty="0" smtClean="0">
              <a:solidFill>
                <a:schemeClr val="accent1"/>
              </a:solidFill>
            </a:endParaRPr>
          </a:p>
          <a:p>
            <a:r>
              <a:rPr lang="hu-HU" dirty="0"/>
              <a:t>Elfelejtetni egy </a:t>
            </a:r>
            <a:br>
              <a:rPr lang="hu-HU" dirty="0"/>
            </a:br>
            <a:r>
              <a:rPr lang="hu-HU" dirty="0" smtClean="0"/>
              <a:t>„</a:t>
            </a:r>
            <a:r>
              <a:rPr lang="hu-HU" dirty="0" err="1" smtClean="0"/>
              <a:t>dummy</a:t>
            </a:r>
            <a:r>
              <a:rPr lang="hu-HU" dirty="0" smtClean="0"/>
              <a:t>” </a:t>
            </a:r>
            <a:r>
              <a:rPr lang="hu-HU" dirty="0" err="1" smtClean="0"/>
              <a:t>változ-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tatással lehet</a:t>
            </a:r>
            <a:endParaRPr lang="hu-HU" dirty="0"/>
          </a:p>
        </p:txBody>
      </p:sp>
      <p:pic>
        <p:nvPicPr>
          <p:cNvPr id="18434" name="Picture 2" descr="C:\Documents and Settings\Administrator\My Documents\munka\ITTisztán\képek\Mov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079460"/>
            <a:ext cx="4286280" cy="3648393"/>
          </a:xfrm>
          <a:prstGeom prst="rect">
            <a:avLst/>
          </a:prstGeom>
          <a:noFill/>
        </p:spPr>
      </p:pic>
      <p:sp>
        <p:nvSpPr>
          <p:cNvPr id="5" name="Lightning Bolt 4"/>
          <p:cNvSpPr/>
          <p:nvPr/>
        </p:nvSpPr>
        <p:spPr bwMode="auto">
          <a:xfrm flipH="1">
            <a:off x="7500958" y="5143512"/>
            <a:ext cx="1428760" cy="1500197"/>
          </a:xfrm>
          <a:prstGeom prst="lightningBol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36" tIns="45718" rIns="91436" bIns="4571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hu-HU" sz="2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Villám demó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Öröklődés kezelése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Lehetőleg az „</a:t>
            </a:r>
            <a:r>
              <a:rPr lang="hu-HU" dirty="0" err="1" smtClean="0">
                <a:solidFill>
                  <a:schemeClr val="accent1"/>
                </a:solidFill>
              </a:rPr>
              <a:t>Allow</a:t>
            </a:r>
            <a:r>
              <a:rPr lang="hu-HU" dirty="0" smtClean="0">
                <a:solidFill>
                  <a:schemeClr val="accent1"/>
                </a:solidFill>
              </a:rPr>
              <a:t> </a:t>
            </a:r>
            <a:r>
              <a:rPr lang="hu-HU" dirty="0" err="1" smtClean="0">
                <a:solidFill>
                  <a:schemeClr val="accent1"/>
                </a:solidFill>
              </a:rPr>
              <a:t>inheritable</a:t>
            </a:r>
            <a:r>
              <a:rPr lang="hu-HU" dirty="0" smtClean="0">
                <a:solidFill>
                  <a:schemeClr val="accent1"/>
                </a:solidFill>
              </a:rPr>
              <a:t> </a:t>
            </a:r>
            <a:r>
              <a:rPr lang="hu-HU" dirty="0" err="1" smtClean="0">
                <a:solidFill>
                  <a:schemeClr val="accent1"/>
                </a:solidFill>
              </a:rPr>
              <a:t>permissions</a:t>
            </a:r>
            <a:r>
              <a:rPr lang="hu-HU" dirty="0" smtClean="0">
                <a:solidFill>
                  <a:schemeClr val="accent1"/>
                </a:solidFill>
              </a:rPr>
              <a:t> </a:t>
            </a:r>
            <a:r>
              <a:rPr lang="hu-HU" dirty="0" err="1" smtClean="0">
                <a:solidFill>
                  <a:schemeClr val="accent1"/>
                </a:solidFill>
              </a:rPr>
              <a:t>from</a:t>
            </a:r>
            <a:r>
              <a:rPr lang="hu-HU" dirty="0" smtClean="0">
                <a:solidFill>
                  <a:schemeClr val="accent1"/>
                </a:solidFill>
              </a:rPr>
              <a:t> </a:t>
            </a:r>
            <a:r>
              <a:rPr lang="hu-HU" dirty="0" err="1" smtClean="0">
                <a:solidFill>
                  <a:schemeClr val="accent1"/>
                </a:solidFill>
              </a:rPr>
              <a:t>parent</a:t>
            </a:r>
            <a:r>
              <a:rPr lang="hu-HU" dirty="0" smtClean="0">
                <a:solidFill>
                  <a:schemeClr val="accent1"/>
                </a:solidFill>
              </a:rPr>
              <a:t> </a:t>
            </a:r>
            <a:r>
              <a:rPr lang="hu-HU" dirty="0" err="1" smtClean="0">
                <a:solidFill>
                  <a:schemeClr val="accent1"/>
                </a:solidFill>
              </a:rPr>
              <a:t>to</a:t>
            </a:r>
            <a:r>
              <a:rPr lang="hu-HU" dirty="0" smtClean="0">
                <a:solidFill>
                  <a:schemeClr val="accent1"/>
                </a:solidFill>
              </a:rPr>
              <a:t> </a:t>
            </a:r>
            <a:r>
              <a:rPr lang="hu-HU" dirty="0" err="1" smtClean="0">
                <a:solidFill>
                  <a:schemeClr val="accent1"/>
                </a:solidFill>
              </a:rPr>
              <a:t>propagate</a:t>
            </a:r>
            <a:r>
              <a:rPr lang="hu-HU" dirty="0" smtClean="0">
                <a:solidFill>
                  <a:schemeClr val="accent1"/>
                </a:solidFill>
              </a:rPr>
              <a:t>...</a:t>
            </a:r>
            <a:r>
              <a:rPr lang="hu-HU" dirty="0" smtClean="0"/>
              <a:t>” kikapcsolásával csak kevés helyen szakítsuk fel az öröklődést: a teljes </a:t>
            </a:r>
            <a:r>
              <a:rPr lang="hu-HU" dirty="0" err="1" smtClean="0"/>
              <a:t>ACL-re</a:t>
            </a:r>
            <a:r>
              <a:rPr lang="hu-HU" dirty="0" smtClean="0"/>
              <a:t> hat!</a:t>
            </a:r>
          </a:p>
          <a:p>
            <a:r>
              <a:rPr lang="hu-HU" dirty="0" smtClean="0"/>
              <a:t>A többi lehetőség egy-egy </a:t>
            </a:r>
            <a:r>
              <a:rPr lang="hu-HU" dirty="0" err="1" smtClean="0"/>
              <a:t>ACE-ra</a:t>
            </a:r>
            <a:r>
              <a:rPr lang="hu-HU" dirty="0" smtClean="0"/>
              <a:t> hat csak, kisebb a veszélye hogy elfelejtjük a jogokat állítani, vagy hogy eltávolítunk szükséges jogokat (pl. </a:t>
            </a:r>
            <a:r>
              <a:rPr lang="hu-HU" dirty="0" err="1" smtClean="0"/>
              <a:t>system</a:t>
            </a:r>
            <a:r>
              <a:rPr lang="hu-HU" dirty="0" smtClean="0"/>
              <a:t> vagy BA)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Gyakorlati példák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Fájlfeltöltést engedélyező, saját fájlt kezelni engedő mappa</a:t>
            </a:r>
          </a:p>
          <a:p>
            <a:r>
              <a:rPr lang="hu-HU" dirty="0" smtClean="0"/>
              <a:t>Egy mélységbe belátni engedő </a:t>
            </a:r>
            <a:r>
              <a:rPr lang="hu-HU" dirty="0" err="1" smtClean="0"/>
              <a:t>home</a:t>
            </a:r>
            <a:r>
              <a:rPr lang="hu-HU" dirty="0" smtClean="0"/>
              <a:t> </a:t>
            </a:r>
            <a:r>
              <a:rPr lang="hu-HU" dirty="0" err="1" smtClean="0"/>
              <a:t>folder</a:t>
            </a:r>
            <a:endParaRPr lang="hu-HU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/>
          <a:srcRect t="3741" b="374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SDDL szintaxis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3000372"/>
            <a:ext cx="8667750" cy="3629028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D</a:t>
            </a:r>
            <a:r>
              <a:rPr lang="hu-HU" dirty="0" smtClean="0"/>
              <a:t>: </a:t>
            </a:r>
            <a:r>
              <a:rPr lang="hu-HU" dirty="0" err="1" smtClean="0"/>
              <a:t>dacl</a:t>
            </a:r>
            <a:endParaRPr lang="hu-HU" dirty="0" smtClean="0"/>
          </a:p>
          <a:p>
            <a:r>
              <a:rPr lang="hu-HU" dirty="0" smtClean="0"/>
              <a:t>AI: </a:t>
            </a:r>
            <a:r>
              <a:rPr lang="hu-HU" dirty="0" err="1" smtClean="0"/>
              <a:t>allow</a:t>
            </a:r>
            <a:r>
              <a:rPr lang="hu-HU" dirty="0" smtClean="0"/>
              <a:t> </a:t>
            </a:r>
            <a:r>
              <a:rPr lang="hu-HU" dirty="0" err="1" smtClean="0"/>
              <a:t>inheritance</a:t>
            </a:r>
            <a:endParaRPr lang="hu-HU" dirty="0" smtClean="0"/>
          </a:p>
          <a:p>
            <a:r>
              <a:rPr lang="hu-HU" dirty="0" smtClean="0"/>
              <a:t>(D: </a:t>
            </a:r>
            <a:r>
              <a:rPr lang="hu-HU" dirty="0" err="1" smtClean="0"/>
              <a:t>Deny</a:t>
            </a:r>
            <a:endParaRPr lang="hu-HU" dirty="0" smtClean="0"/>
          </a:p>
          <a:p>
            <a:r>
              <a:rPr lang="hu-HU" dirty="0" smtClean="0"/>
              <a:t>OICI: </a:t>
            </a:r>
            <a:r>
              <a:rPr lang="hu-HU" dirty="0" err="1" smtClean="0"/>
              <a:t>Object</a:t>
            </a:r>
            <a:r>
              <a:rPr lang="hu-HU" dirty="0" smtClean="0"/>
              <a:t> </a:t>
            </a:r>
            <a:r>
              <a:rPr lang="hu-HU" dirty="0" err="1" smtClean="0"/>
              <a:t>inherit</a:t>
            </a:r>
            <a:r>
              <a:rPr lang="hu-HU" dirty="0" smtClean="0"/>
              <a:t>, </a:t>
            </a:r>
            <a:r>
              <a:rPr lang="hu-HU" dirty="0" err="1" smtClean="0"/>
              <a:t>container</a:t>
            </a:r>
            <a:r>
              <a:rPr lang="hu-HU" dirty="0" smtClean="0"/>
              <a:t> </a:t>
            </a:r>
            <a:r>
              <a:rPr lang="hu-HU" dirty="0" err="1" smtClean="0"/>
              <a:t>inherit</a:t>
            </a:r>
            <a:endParaRPr lang="hu-HU" dirty="0" smtClean="0"/>
          </a:p>
          <a:p>
            <a:r>
              <a:rPr lang="hu-HU" dirty="0" smtClean="0"/>
              <a:t>CCSWWPLORC: jogok</a:t>
            </a:r>
          </a:p>
          <a:p>
            <a:r>
              <a:rPr lang="hu-HU" dirty="0" smtClean="0"/>
              <a:t>S-1-5-21-150787130-2833054149-3883060369-1121) : SID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861797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ightning Bolt 4"/>
          <p:cNvSpPr/>
          <p:nvPr/>
        </p:nvSpPr>
        <p:spPr bwMode="auto">
          <a:xfrm flipH="1">
            <a:off x="7500958" y="5214950"/>
            <a:ext cx="1428760" cy="1500197"/>
          </a:xfrm>
          <a:prstGeom prst="lightningBol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36" tIns="45718" rIns="91436" bIns="4571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hu-HU" sz="2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Villám demó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Well-known</a:t>
            </a:r>
            <a:r>
              <a:rPr lang="hu-HU" dirty="0" smtClean="0"/>
              <a:t> </a:t>
            </a:r>
            <a:r>
              <a:rPr lang="hu-HU" dirty="0" err="1" smtClean="0"/>
              <a:t>SID-ek</a:t>
            </a:r>
            <a:r>
              <a:rPr lang="hu-HU" dirty="0" smtClean="0"/>
              <a:t> az </a:t>
            </a:r>
            <a:r>
              <a:rPr lang="hu-HU" dirty="0" err="1" smtClean="0"/>
              <a:t>SDDL-ben</a:t>
            </a:r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numCol="2">
            <a:normAutofit fontScale="70000" lnSpcReduction="20000"/>
          </a:bodyPr>
          <a:lstStyle/>
          <a:p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"AO" Account operators </a:t>
            </a:r>
          </a:p>
          <a:p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"AN" </a:t>
            </a:r>
            <a:r>
              <a:rPr kumimoji="0" lang="hu-H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Anonymous</a:t>
            </a: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 </a:t>
            </a:r>
            <a:r>
              <a:rPr kumimoji="0" lang="hu-H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logon</a:t>
            </a: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 </a:t>
            </a:r>
          </a:p>
          <a:p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"AU" </a:t>
            </a:r>
            <a:r>
              <a:rPr kumimoji="0" lang="hu-H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Authenticated</a:t>
            </a: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 </a:t>
            </a:r>
            <a:r>
              <a:rPr kumimoji="0" lang="hu-H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users</a:t>
            </a: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 </a:t>
            </a:r>
          </a:p>
          <a:p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"BA" </a:t>
            </a:r>
            <a:r>
              <a:rPr kumimoji="0" lang="hu-H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Built-in</a:t>
            </a: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 </a:t>
            </a:r>
            <a:r>
              <a:rPr kumimoji="0" lang="hu-H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administrators</a:t>
            </a: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 </a:t>
            </a:r>
          </a:p>
          <a:p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"BO" Backup operators </a:t>
            </a:r>
          </a:p>
          <a:p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"BU" </a:t>
            </a:r>
            <a:r>
              <a:rPr kumimoji="0" lang="hu-H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Built-in</a:t>
            </a: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 </a:t>
            </a:r>
            <a:r>
              <a:rPr kumimoji="0" lang="hu-H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users</a:t>
            </a: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 </a:t>
            </a:r>
          </a:p>
          <a:p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"CO" </a:t>
            </a:r>
            <a:r>
              <a:rPr kumimoji="0" lang="hu-H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Creator</a:t>
            </a: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 </a:t>
            </a:r>
            <a:r>
              <a:rPr kumimoji="0" lang="hu-H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owner</a:t>
            </a: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 </a:t>
            </a:r>
          </a:p>
          <a:p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"DA" Domain </a:t>
            </a:r>
            <a:r>
              <a:rPr kumimoji="0" lang="hu-H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administrators</a:t>
            </a: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 </a:t>
            </a:r>
          </a:p>
          <a:p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"DC" Domain </a:t>
            </a:r>
            <a:r>
              <a:rPr kumimoji="0" lang="hu-H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computers</a:t>
            </a: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 </a:t>
            </a:r>
          </a:p>
          <a:p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"DU" Domain </a:t>
            </a:r>
            <a:r>
              <a:rPr kumimoji="0" lang="hu-H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users</a:t>
            </a: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 </a:t>
            </a:r>
          </a:p>
          <a:p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"EA" </a:t>
            </a:r>
            <a:r>
              <a:rPr kumimoji="0" lang="hu-H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Enterprise</a:t>
            </a: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 </a:t>
            </a:r>
            <a:r>
              <a:rPr kumimoji="0" lang="hu-H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administrators</a:t>
            </a: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 </a:t>
            </a:r>
          </a:p>
          <a:p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"WD" </a:t>
            </a:r>
            <a:r>
              <a:rPr kumimoji="0" lang="hu-H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Everyone</a:t>
            </a: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 </a:t>
            </a:r>
          </a:p>
          <a:p>
            <a:endParaRPr kumimoji="0" lang="hu-HU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91000"/>
                  </a:prstClr>
                </a:outerShdw>
              </a:effectLst>
              <a:uLnTx/>
              <a:uFillTx/>
              <a:latin typeface="Segoe"/>
              <a:ea typeface="+mn-ea"/>
              <a:cs typeface="+mn-cs"/>
            </a:endParaRPr>
          </a:p>
          <a:p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"IU" </a:t>
            </a:r>
            <a:r>
              <a:rPr kumimoji="0" lang="hu-H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Interactively</a:t>
            </a: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 </a:t>
            </a:r>
            <a:r>
              <a:rPr kumimoji="0" lang="hu-H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logged-on</a:t>
            </a: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 </a:t>
            </a:r>
            <a:r>
              <a:rPr kumimoji="0" lang="hu-H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user</a:t>
            </a: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 </a:t>
            </a:r>
          </a:p>
          <a:p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"LA" Local </a:t>
            </a:r>
            <a:r>
              <a:rPr kumimoji="0" lang="hu-H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administrator</a:t>
            </a: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 </a:t>
            </a:r>
          </a:p>
          <a:p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"SY" Local </a:t>
            </a:r>
            <a:r>
              <a:rPr kumimoji="0" lang="hu-H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system</a:t>
            </a: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 </a:t>
            </a:r>
          </a:p>
          <a:p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"NU" Network </a:t>
            </a:r>
            <a:r>
              <a:rPr kumimoji="0" lang="hu-H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logon</a:t>
            </a: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 </a:t>
            </a:r>
            <a:r>
              <a:rPr kumimoji="0" lang="hu-H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user</a:t>
            </a: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 </a:t>
            </a:r>
          </a:p>
          <a:p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"PO" Printer operators </a:t>
            </a:r>
          </a:p>
          <a:p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"RD" Terminal server </a:t>
            </a:r>
            <a:r>
              <a:rPr kumimoji="0" lang="hu-H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users</a:t>
            </a: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 </a:t>
            </a:r>
          </a:p>
          <a:p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"SA" </a:t>
            </a:r>
            <a:r>
              <a:rPr kumimoji="0" lang="hu-H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Schema</a:t>
            </a: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 </a:t>
            </a:r>
            <a:r>
              <a:rPr kumimoji="0" lang="hu-H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administrators</a:t>
            </a: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 </a:t>
            </a:r>
          </a:p>
          <a:p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"SO" Server operators </a:t>
            </a:r>
          </a:p>
          <a:p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"SU" Service </a:t>
            </a:r>
            <a:r>
              <a:rPr kumimoji="0" lang="hu-H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logon</a:t>
            </a: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 </a:t>
            </a:r>
            <a:r>
              <a:rPr kumimoji="0" lang="hu-H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user</a:t>
            </a: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ACE részletesen</a:t>
            </a:r>
            <a:endParaRPr lang="hu-HU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28596" y="3429000"/>
            <a:ext cx="81323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CC00"/>
                </a:solidFill>
                <a:latin typeface="Arial Narrow" pitchFamily="34" charset="0"/>
              </a:rPr>
              <a:t>ace_type;ace_flags;rights;object_guid;inherit_object_guid;account_sid</a:t>
            </a:r>
            <a:r>
              <a:rPr lang="en-US" sz="2400" dirty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5" name="AutoShape 5"/>
          <p:cNvSpPr>
            <a:spLocks/>
          </p:cNvSpPr>
          <p:nvPr/>
        </p:nvSpPr>
        <p:spPr bwMode="auto">
          <a:xfrm>
            <a:off x="1908175" y="1773238"/>
            <a:ext cx="2879725" cy="1200150"/>
          </a:xfrm>
          <a:prstGeom prst="borderCallout1">
            <a:avLst>
              <a:gd name="adj1" fmla="val 9523"/>
              <a:gd name="adj2" fmla="val -2648"/>
              <a:gd name="adj3" fmla="val 140506"/>
              <a:gd name="adj4" fmla="val -2461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/>
              <a:t>A=access allowed</a:t>
            </a:r>
          </a:p>
          <a:p>
            <a:r>
              <a:rPr lang="en-GB" dirty="0"/>
              <a:t>D=access denied</a:t>
            </a:r>
          </a:p>
          <a:p>
            <a:r>
              <a:rPr lang="en-GB" dirty="0"/>
              <a:t>OA=object access allowed</a:t>
            </a:r>
          </a:p>
          <a:p>
            <a:r>
              <a:rPr lang="en-GB" dirty="0"/>
              <a:t>OD=object access denied</a:t>
            </a:r>
            <a:endParaRPr lang="en-US" dirty="0"/>
          </a:p>
        </p:txBody>
      </p:sp>
      <p:sp>
        <p:nvSpPr>
          <p:cNvPr id="6" name="AutoShape 6"/>
          <p:cNvSpPr>
            <a:spLocks/>
          </p:cNvSpPr>
          <p:nvPr/>
        </p:nvSpPr>
        <p:spPr bwMode="auto">
          <a:xfrm>
            <a:off x="2771775" y="4868863"/>
            <a:ext cx="2244725" cy="1474787"/>
          </a:xfrm>
          <a:prstGeom prst="borderCallout1">
            <a:avLst>
              <a:gd name="adj1" fmla="val 7750"/>
              <a:gd name="adj2" fmla="val -3394"/>
              <a:gd name="adj3" fmla="val -65565"/>
              <a:gd name="adj4" fmla="val -2709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CI=container </a:t>
            </a:r>
            <a:r>
              <a:rPr lang="en-US" dirty="0" err="1"/>
              <a:t>inhertit</a:t>
            </a:r>
            <a:endParaRPr lang="en-US" dirty="0"/>
          </a:p>
          <a:p>
            <a:r>
              <a:rPr lang="en-US" dirty="0"/>
              <a:t>OI=object inherit</a:t>
            </a:r>
          </a:p>
          <a:p>
            <a:r>
              <a:rPr lang="en-US" dirty="0"/>
              <a:t>NP=no propagation</a:t>
            </a:r>
          </a:p>
          <a:p>
            <a:r>
              <a:rPr lang="en-US" dirty="0"/>
              <a:t>IO=inherit only</a:t>
            </a:r>
          </a:p>
          <a:p>
            <a:r>
              <a:rPr lang="en-US" dirty="0"/>
              <a:t>ID=inherited ACE </a:t>
            </a:r>
          </a:p>
        </p:txBody>
      </p:sp>
      <p:sp>
        <p:nvSpPr>
          <p:cNvPr id="7" name="AutoShape 8"/>
          <p:cNvSpPr>
            <a:spLocks/>
          </p:cNvSpPr>
          <p:nvPr/>
        </p:nvSpPr>
        <p:spPr bwMode="auto">
          <a:xfrm>
            <a:off x="5219700" y="2636838"/>
            <a:ext cx="3749675" cy="650875"/>
          </a:xfrm>
          <a:prstGeom prst="borderCallout1">
            <a:avLst>
              <a:gd name="adj1" fmla="val 17560"/>
              <a:gd name="adj2" fmla="val -2032"/>
              <a:gd name="adj3" fmla="val 135852"/>
              <a:gd name="adj4" fmla="val -2654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GUID of attribute, extended right or</a:t>
            </a:r>
            <a:br>
              <a:rPr lang="en-US" dirty="0"/>
            </a:br>
            <a:r>
              <a:rPr lang="en-US" dirty="0"/>
              <a:t>property set </a:t>
            </a:r>
          </a:p>
        </p:txBody>
      </p:sp>
      <p:sp>
        <p:nvSpPr>
          <p:cNvPr id="8" name="AutoShape 9"/>
          <p:cNvSpPr>
            <a:spLocks/>
          </p:cNvSpPr>
          <p:nvPr/>
        </p:nvSpPr>
        <p:spPr bwMode="auto">
          <a:xfrm>
            <a:off x="3563938" y="4365625"/>
            <a:ext cx="2441575" cy="376238"/>
          </a:xfrm>
          <a:prstGeom prst="borderCallout1">
            <a:avLst>
              <a:gd name="adj1" fmla="val 30380"/>
              <a:gd name="adj2" fmla="val -3120"/>
              <a:gd name="adj3" fmla="val -128786"/>
              <a:gd name="adj4" fmla="val -1464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Permissions to be set </a:t>
            </a:r>
          </a:p>
        </p:txBody>
      </p:sp>
      <p:sp>
        <p:nvSpPr>
          <p:cNvPr id="9" name="AutoShape 10"/>
          <p:cNvSpPr>
            <a:spLocks/>
          </p:cNvSpPr>
          <p:nvPr/>
        </p:nvSpPr>
        <p:spPr bwMode="auto">
          <a:xfrm>
            <a:off x="6232525" y="4089400"/>
            <a:ext cx="2301875" cy="650875"/>
          </a:xfrm>
          <a:prstGeom prst="borderCallout1">
            <a:avLst>
              <a:gd name="adj1" fmla="val 17560"/>
              <a:gd name="adj2" fmla="val -3310"/>
              <a:gd name="adj3" fmla="val -23228"/>
              <a:gd name="adj4" fmla="val -2725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GUID of object type </a:t>
            </a:r>
            <a:br>
              <a:rPr lang="en-US" dirty="0"/>
            </a:br>
            <a:r>
              <a:rPr lang="en-US" dirty="0"/>
              <a:t>to inherit permission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Jogok ábrázolása </a:t>
            </a:r>
            <a:r>
              <a:rPr lang="hu-HU" dirty="0" err="1" smtClean="0"/>
              <a:t>SDDL-ben</a:t>
            </a:r>
            <a:endParaRPr lang="hu-H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SDDL jogok elnevezése félrevezető, ezek valójában bitekként értelmezendők (lásd korábbi táblázat)</a:t>
            </a:r>
          </a:p>
          <a:p>
            <a:pPr lvl="1"/>
            <a:r>
              <a:rPr lang="hu-H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CC </a:t>
            </a:r>
            <a:r>
              <a:rPr lang="hu-H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 SDDL_CREATE_CHILD</a:t>
            </a:r>
          </a:p>
          <a:p>
            <a:pPr lvl="1"/>
            <a:r>
              <a:rPr lang="hu-H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LC - SDDL_LIST_CHILD</a:t>
            </a:r>
          </a:p>
          <a:p>
            <a:pPr lvl="1"/>
            <a:r>
              <a:rPr lang="hu-H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SW - SDDL_SELF_WRITE</a:t>
            </a:r>
          </a:p>
          <a:p>
            <a:pPr lvl="1"/>
            <a:r>
              <a:rPr lang="hu-H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RP - SDDL_READ_PROPERTY</a:t>
            </a:r>
          </a:p>
          <a:p>
            <a:pPr lvl="1"/>
            <a:r>
              <a:rPr lang="hu-H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WP - </a:t>
            </a:r>
            <a:r>
              <a:rPr lang="hu-H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SDDL_WRITE_PROPERTY </a:t>
            </a:r>
            <a:endParaRPr lang="hu-HU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/>
            <a:r>
              <a:rPr lang="hu-H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DT - SDDL_DELETE_TREE</a:t>
            </a:r>
          </a:p>
          <a:p>
            <a:pPr lvl="1"/>
            <a:r>
              <a:rPr lang="hu-H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LO - SDDL_LIST_OBJECT</a:t>
            </a:r>
          </a:p>
          <a:p>
            <a:pPr lvl="1"/>
            <a:r>
              <a:rPr lang="hu-H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CR - SDDL_CONTROL_ACCESS</a:t>
            </a:r>
          </a:p>
          <a:p>
            <a:pPr lvl="1"/>
            <a:r>
              <a:rPr lang="hu-H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RC - SDDL_READ_CONTROL</a:t>
            </a:r>
          </a:p>
          <a:p>
            <a:pPr marL="396875" marR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buNone/>
              <a:tabLst/>
              <a:defRPr/>
            </a:pPr>
            <a:endParaRPr lang="hu-HU" sz="3600" b="0" i="0" spc="0" baseline="0" dirty="0" smtClean="0">
              <a:solidFill>
                <a:srgbClr val="FFFFFF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Segoe"/>
              <a:ea typeface="+mn-ea"/>
              <a:cs typeface="+mn-cs"/>
            </a:endParaRPr>
          </a:p>
          <a:p>
            <a:pPr marL="396875" marR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buFontTx/>
              <a:buBlip>
                <a:blip r:embed="rId3"/>
              </a:buBlip>
              <a:tabLst/>
              <a:defRPr/>
            </a:pPr>
            <a:r>
              <a:rPr lang="hu-HU" sz="3600" b="0" i="0" spc="0" baseline="0" dirty="0" smtClean="0">
                <a:solidFill>
                  <a:srgbClr val="FFFF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Segoe"/>
                <a:ea typeface="+mn-ea"/>
                <a:cs typeface="+mn-cs"/>
              </a:rPr>
              <a:t>Pl.: fájlrendszerben CCSWWPLORC</a:t>
            </a:r>
          </a:p>
          <a:p>
            <a:pPr lvl="1"/>
            <a:r>
              <a:rPr lang="hu-HU" sz="32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CC:  Read/</a:t>
            </a:r>
            <a:r>
              <a:rPr lang="hu-HU" sz="3200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list</a:t>
            </a:r>
            <a:r>
              <a:rPr lang="hu-HU" sz="32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 SW:</a:t>
            </a:r>
            <a:r>
              <a:rPr lang="hu-HU" sz="3200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ReadExtAttr</a:t>
            </a:r>
            <a:r>
              <a:rPr lang="hu-HU" sz="32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 WP:</a:t>
            </a:r>
            <a:r>
              <a:rPr lang="hu-HU" sz="3200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Execute</a:t>
            </a:r>
            <a:r>
              <a:rPr lang="hu-HU" sz="32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/</a:t>
            </a:r>
            <a:r>
              <a:rPr lang="hu-HU" sz="3200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Traverse</a:t>
            </a:r>
            <a:r>
              <a:rPr lang="hu-HU" sz="32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br>
              <a:rPr lang="hu-HU" sz="32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hu-HU" sz="32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LO: </a:t>
            </a:r>
            <a:r>
              <a:rPr lang="hu-HU" sz="3200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ReadAttrib</a:t>
            </a:r>
            <a:r>
              <a:rPr lang="hu-HU" sz="32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 RC: </a:t>
            </a:r>
            <a:r>
              <a:rPr lang="hu-HU" sz="3200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ReadControl</a:t>
            </a:r>
            <a:endParaRPr lang="hu-HU" sz="3200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hu-HU" sz="36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„Gyári” CACLS segédprogram nem jelenít meg minden jogot, bonyolultabb esetekben </a:t>
            </a:r>
            <a:r>
              <a:rPr lang="hu-HU" sz="3600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hexa</a:t>
            </a:r>
            <a:r>
              <a:rPr lang="hu-HU" sz="36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számmal jelzi</a:t>
            </a:r>
            <a:endParaRPr lang="hu-H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Alapok: SD, ACL, ACE</a:t>
            </a:r>
          </a:p>
          <a:p>
            <a:pPr lvl="1"/>
            <a:r>
              <a:rPr lang="hu-HU" dirty="0" smtClean="0"/>
              <a:t>Hogyan kell értelmezni</a:t>
            </a:r>
          </a:p>
          <a:p>
            <a:pPr lvl="1"/>
            <a:r>
              <a:rPr lang="hu-HU" dirty="0" smtClean="0"/>
              <a:t>SDDL szintaxis</a:t>
            </a:r>
          </a:p>
          <a:p>
            <a:pPr lvl="1"/>
            <a:r>
              <a:rPr lang="hu-HU" dirty="0" smtClean="0"/>
              <a:t>SID, </a:t>
            </a:r>
            <a:r>
              <a:rPr lang="hu-HU" dirty="0" err="1" smtClean="0"/>
              <a:t>Well-known</a:t>
            </a:r>
            <a:r>
              <a:rPr lang="hu-HU" dirty="0" smtClean="0"/>
              <a:t> </a:t>
            </a:r>
            <a:r>
              <a:rPr lang="hu-HU" dirty="0" err="1" smtClean="0"/>
              <a:t>SID</a:t>
            </a:r>
            <a:endParaRPr lang="hu-HU" dirty="0" smtClean="0"/>
          </a:p>
          <a:p>
            <a:pPr lvl="1"/>
            <a:r>
              <a:rPr lang="hu-HU" dirty="0" smtClean="0"/>
              <a:t>Access </a:t>
            </a:r>
            <a:r>
              <a:rPr lang="hu-HU" dirty="0" err="1" smtClean="0"/>
              <a:t>Mask</a:t>
            </a:r>
            <a:endParaRPr lang="hu-HU" dirty="0" smtClean="0"/>
          </a:p>
          <a:p>
            <a:pPr lvl="1"/>
            <a:r>
              <a:rPr lang="hu-HU" dirty="0" smtClean="0"/>
              <a:t>Öröklődés</a:t>
            </a:r>
          </a:p>
          <a:p>
            <a:r>
              <a:rPr lang="hu-HU" dirty="0" smtClean="0"/>
              <a:t>Gyakorlati példák és eszközök a fájlrendszeren</a:t>
            </a:r>
          </a:p>
          <a:p>
            <a:r>
              <a:rPr lang="hu-HU" dirty="0" smtClean="0"/>
              <a:t>További hozzáférések:</a:t>
            </a:r>
          </a:p>
          <a:p>
            <a:pPr lvl="1"/>
            <a:r>
              <a:rPr lang="hu-HU" dirty="0" smtClean="0"/>
              <a:t>Megosztások</a:t>
            </a:r>
          </a:p>
          <a:p>
            <a:pPr lvl="1"/>
            <a:r>
              <a:rPr lang="hu-HU" dirty="0" smtClean="0"/>
              <a:t>Nyomtatók</a:t>
            </a:r>
          </a:p>
          <a:p>
            <a:pPr lvl="1"/>
            <a:r>
              <a:rPr lang="hu-HU" dirty="0" smtClean="0"/>
              <a:t>Szolgáltatások</a:t>
            </a:r>
          </a:p>
          <a:p>
            <a:pPr lvl="2"/>
            <a:r>
              <a:rPr lang="hu-HU" dirty="0" smtClean="0"/>
              <a:t>Lehetőségek a biztonság növelésére</a:t>
            </a:r>
          </a:p>
          <a:p>
            <a:pPr lvl="1"/>
            <a:r>
              <a:rPr lang="hu-HU" dirty="0" smtClean="0"/>
              <a:t>Registry</a:t>
            </a:r>
          </a:p>
          <a:p>
            <a:pPr lvl="1"/>
            <a:r>
              <a:rPr lang="hu-HU" dirty="0" smtClean="0"/>
              <a:t>AD, Group Policy</a:t>
            </a:r>
          </a:p>
          <a:p>
            <a:pPr lvl="1"/>
            <a:r>
              <a:rPr lang="hu-HU" dirty="0" smtClean="0"/>
              <a:t>Windows Server 2008 újdonságok</a:t>
            </a:r>
          </a:p>
          <a:p>
            <a:r>
              <a:rPr lang="hu-HU" dirty="0" smtClean="0"/>
              <a:t>Access </a:t>
            </a:r>
            <a:r>
              <a:rPr lang="hu-HU" dirty="0" err="1" smtClean="0"/>
              <a:t>Token</a:t>
            </a:r>
            <a:r>
              <a:rPr lang="hu-HU" dirty="0" smtClean="0"/>
              <a:t>, privilégiumok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Öröklődés jelzése </a:t>
            </a:r>
            <a:r>
              <a:rPr lang="hu-HU" dirty="0" err="1" smtClean="0"/>
              <a:t>SDDL-ben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Öröklődés felszakítása: </a:t>
            </a:r>
            <a:r>
              <a:rPr lang="hu-HU" dirty="0" smtClean="0"/>
              <a:t>„</a:t>
            </a:r>
            <a:r>
              <a:rPr lang="hu-HU" dirty="0" err="1" smtClean="0"/>
              <a:t>protected</a:t>
            </a:r>
            <a:r>
              <a:rPr lang="hu-HU" dirty="0" smtClean="0"/>
              <a:t>” lesz az objektum (P)</a:t>
            </a:r>
          </a:p>
          <a:p>
            <a:pPr lvl="1"/>
            <a:r>
              <a:rPr lang="hu-HU" dirty="0"/>
              <a:t>"D:</a:t>
            </a:r>
            <a:r>
              <a:rPr lang="hu-HU" dirty="0">
                <a:solidFill>
                  <a:schemeClr val="accent1"/>
                </a:solidFill>
              </a:rPr>
              <a:t>P</a:t>
            </a:r>
            <a:r>
              <a:rPr lang="hu-HU" dirty="0"/>
              <a:t>AI(D;OICI;LOWO;;;S-1-5-21-150787130-2833054149-3883060369-1147</a:t>
            </a:r>
            <a:r>
              <a:rPr lang="hu-HU" dirty="0" smtClean="0"/>
              <a:t>)...</a:t>
            </a:r>
          </a:p>
          <a:p>
            <a:r>
              <a:rPr lang="hu-HU" dirty="0" err="1" smtClean="0"/>
              <a:t>ACE-szintű</a:t>
            </a:r>
            <a:r>
              <a:rPr lang="hu-HU" dirty="0" smtClean="0"/>
              <a:t> szabályozás</a:t>
            </a:r>
          </a:p>
          <a:p>
            <a:pPr lvl="1"/>
            <a:r>
              <a:rPr/>
              <a:t>container </a:t>
            </a:r>
            <a:r>
              <a:rPr smtClean="0"/>
              <a:t>inherit</a:t>
            </a:r>
            <a:r>
              <a:rPr lang="hu-HU" dirty="0"/>
              <a:t> </a:t>
            </a:r>
            <a:r>
              <a:rPr lang="hu-HU" dirty="0" smtClean="0"/>
              <a:t>(CI)</a:t>
            </a:r>
            <a:endParaRPr/>
          </a:p>
          <a:p>
            <a:pPr lvl="1"/>
            <a:r>
              <a:rPr/>
              <a:t>object </a:t>
            </a:r>
            <a:r>
              <a:rPr smtClean="0"/>
              <a:t>inherit</a:t>
            </a:r>
            <a:r>
              <a:rPr lang="hu-HU" dirty="0" smtClean="0"/>
              <a:t> (OI)</a:t>
            </a:r>
            <a:endParaRPr/>
          </a:p>
          <a:p>
            <a:pPr lvl="1"/>
            <a:r>
              <a:rPr/>
              <a:t>inherit </a:t>
            </a:r>
            <a:r>
              <a:rPr smtClean="0"/>
              <a:t>only</a:t>
            </a:r>
            <a:r>
              <a:rPr lang="hu-HU" dirty="0" smtClean="0"/>
              <a:t> (IO) – csak a gyerekek</a:t>
            </a:r>
            <a:endParaRPr/>
          </a:p>
          <a:p>
            <a:pPr lvl="1"/>
            <a:r>
              <a:rPr smtClean="0"/>
              <a:t>no propagation</a:t>
            </a:r>
            <a:r>
              <a:rPr lang="hu-HU" dirty="0" smtClean="0"/>
              <a:t> (NP) – csak a közvetlen gyerekekre öröklődik, tovább nem</a:t>
            </a:r>
            <a:endParaRPr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ACL</a:t>
            </a:r>
            <a:r>
              <a:rPr lang="hu-HU" baseline="0" dirty="0" smtClean="0"/>
              <a:t> másolása a fájlrendszerben</a:t>
            </a:r>
            <a:endParaRPr lang="hu-HU" dirty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88093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38125" y="3143248"/>
            <a:ext cx="8667750" cy="3486152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(A Vista </a:t>
            </a:r>
            <a:r>
              <a:rPr lang="hu-HU" dirty="0" err="1" smtClean="0"/>
              <a:t>icacls-je</a:t>
            </a:r>
            <a:r>
              <a:rPr lang="hu-HU" dirty="0" smtClean="0"/>
              <a:t> is tud hasonlót, de csak a fájlrendszerre vonatkoztatva)</a:t>
            </a:r>
          </a:p>
          <a:p>
            <a:r>
              <a:rPr lang="hu-HU" dirty="0" err="1" smtClean="0">
                <a:solidFill>
                  <a:schemeClr val="accent1"/>
                </a:solidFill>
              </a:rPr>
              <a:t>Setacl</a:t>
            </a:r>
            <a:r>
              <a:rPr lang="hu-HU" dirty="0" smtClean="0">
                <a:solidFill>
                  <a:schemeClr val="accent1"/>
                </a:solidFill>
              </a:rPr>
              <a:t> ... –</a:t>
            </a:r>
            <a:r>
              <a:rPr lang="hu-HU" dirty="0" err="1" smtClean="0">
                <a:solidFill>
                  <a:schemeClr val="accent1"/>
                </a:solidFill>
              </a:rPr>
              <a:t>actn</a:t>
            </a:r>
            <a:r>
              <a:rPr lang="hu-HU" dirty="0" smtClean="0">
                <a:solidFill>
                  <a:schemeClr val="accent1"/>
                </a:solidFill>
              </a:rPr>
              <a:t> –</a:t>
            </a:r>
            <a:r>
              <a:rPr lang="hu-HU" dirty="0" err="1" smtClean="0">
                <a:solidFill>
                  <a:schemeClr val="accent1"/>
                </a:solidFill>
              </a:rPr>
              <a:t>bckp</a:t>
            </a:r>
            <a:r>
              <a:rPr lang="hu-HU" dirty="0" smtClean="0">
                <a:solidFill>
                  <a:schemeClr val="accent1"/>
                </a:solidFill>
              </a:rPr>
              <a:t> </a:t>
            </a:r>
            <a:r>
              <a:rPr lang="hu-HU" i="1" dirty="0" err="1" smtClean="0">
                <a:solidFill>
                  <a:schemeClr val="accent1"/>
                </a:solidFill>
              </a:rPr>
              <a:t>path</a:t>
            </a:r>
            <a:endParaRPr lang="hu-HU" i="1" dirty="0" smtClean="0">
              <a:solidFill>
                <a:schemeClr val="accent1"/>
              </a:solidFill>
            </a:endParaRPr>
          </a:p>
          <a:p>
            <a:r>
              <a:rPr lang="hu-HU" dirty="0" smtClean="0"/>
              <a:t>A backup fájlban a hivatkozás módosítása</a:t>
            </a:r>
          </a:p>
          <a:p>
            <a:r>
              <a:rPr lang="hu-HU" dirty="0" err="1" smtClean="0">
                <a:solidFill>
                  <a:schemeClr val="accent1"/>
                </a:solidFill>
              </a:rPr>
              <a:t>Setacl</a:t>
            </a:r>
            <a:r>
              <a:rPr lang="hu-HU" dirty="0" smtClean="0">
                <a:solidFill>
                  <a:schemeClr val="accent1"/>
                </a:solidFill>
              </a:rPr>
              <a:t> ... –</a:t>
            </a:r>
            <a:r>
              <a:rPr lang="hu-HU" dirty="0" err="1" smtClean="0">
                <a:solidFill>
                  <a:schemeClr val="accent1"/>
                </a:solidFill>
              </a:rPr>
              <a:t>actn</a:t>
            </a:r>
            <a:r>
              <a:rPr lang="hu-HU" dirty="0" smtClean="0">
                <a:solidFill>
                  <a:schemeClr val="accent1"/>
                </a:solidFill>
              </a:rPr>
              <a:t> </a:t>
            </a:r>
            <a:r>
              <a:rPr lang="hu-HU" dirty="0" err="1" smtClean="0">
                <a:solidFill>
                  <a:schemeClr val="accent1"/>
                </a:solidFill>
              </a:rPr>
              <a:t>restore</a:t>
            </a:r>
            <a:r>
              <a:rPr lang="hu-HU" dirty="0" smtClean="0">
                <a:solidFill>
                  <a:schemeClr val="accent1"/>
                </a:solidFill>
              </a:rPr>
              <a:t> –</a:t>
            </a:r>
            <a:r>
              <a:rPr lang="hu-HU" dirty="0" err="1" smtClean="0">
                <a:solidFill>
                  <a:schemeClr val="accent1"/>
                </a:solidFill>
              </a:rPr>
              <a:t>bckp</a:t>
            </a:r>
            <a:r>
              <a:rPr lang="hu-HU" dirty="0" smtClean="0">
                <a:solidFill>
                  <a:schemeClr val="accent1"/>
                </a:solidFill>
              </a:rPr>
              <a:t> </a:t>
            </a:r>
            <a:r>
              <a:rPr lang="hu-HU" i="1" dirty="0" err="1" smtClean="0">
                <a:solidFill>
                  <a:schemeClr val="accent1"/>
                </a:solidFill>
              </a:rPr>
              <a:t>path</a:t>
            </a:r>
            <a:endParaRPr lang="hu-HU" i="1" dirty="0" smtClean="0">
              <a:solidFill>
                <a:schemeClr val="accent1"/>
              </a:solidFill>
            </a:endParaRPr>
          </a:p>
          <a:p>
            <a:r>
              <a:rPr lang="hu-HU" dirty="0" smtClean="0"/>
              <a:t>Szelektíven lehet csak </a:t>
            </a:r>
            <a:r>
              <a:rPr lang="hu-HU" dirty="0" err="1" smtClean="0"/>
              <a:t>ACL-t</a:t>
            </a:r>
            <a:r>
              <a:rPr lang="hu-HU" dirty="0" smtClean="0"/>
              <a:t> másolni, nem kell a teljes </a:t>
            </a:r>
            <a:r>
              <a:rPr lang="hu-HU" dirty="0" err="1" smtClean="0"/>
              <a:t>SD-t</a:t>
            </a:r>
            <a:r>
              <a:rPr lang="hu-HU" dirty="0" smtClean="0"/>
              <a:t>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ACL kezelése </a:t>
            </a:r>
            <a:r>
              <a:rPr lang="hu-HU" dirty="0" err="1" smtClean="0"/>
              <a:t>PowerShell-el</a:t>
            </a:r>
            <a:endParaRPr lang="hu-H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Kiolvasás</a:t>
            </a:r>
          </a:p>
          <a:p>
            <a:pPr lvl="1"/>
            <a:r>
              <a:rPr lang="hu-HU" dirty="0" err="1" smtClean="0"/>
              <a:t>Get-acl</a:t>
            </a:r>
            <a:endParaRPr lang="hu-HU" dirty="0" smtClean="0"/>
          </a:p>
          <a:p>
            <a:r>
              <a:rPr lang="hu-HU" dirty="0" smtClean="0"/>
              <a:t>Másolás:</a:t>
            </a:r>
          </a:p>
          <a:p>
            <a:pPr lvl="1"/>
            <a:r>
              <a:rPr lang="hu-HU" dirty="0" err="1" smtClean="0"/>
              <a:t>get-acl</a:t>
            </a:r>
            <a:r>
              <a:rPr lang="hu-HU" dirty="0" smtClean="0"/>
              <a:t> </a:t>
            </a:r>
            <a:r>
              <a:rPr lang="hu-HU" dirty="0" err="1" smtClean="0"/>
              <a:t>drop-box</a:t>
            </a:r>
            <a:r>
              <a:rPr lang="hu-HU" dirty="0" smtClean="0"/>
              <a:t> </a:t>
            </a:r>
            <a:r>
              <a:rPr lang="hu-HU" dirty="0"/>
              <a:t>| </a:t>
            </a:r>
            <a:r>
              <a:rPr lang="hu-HU" dirty="0" err="1"/>
              <a:t>Set-Acl</a:t>
            </a:r>
            <a:r>
              <a:rPr lang="hu-HU" dirty="0"/>
              <a:t> </a:t>
            </a:r>
            <a:r>
              <a:rPr lang="hu-HU" dirty="0" smtClean="0"/>
              <a:t>drop-box2</a:t>
            </a:r>
            <a:endParaRPr lang="hu-HU" dirty="0"/>
          </a:p>
        </p:txBody>
      </p:sp>
      <p:sp>
        <p:nvSpPr>
          <p:cNvPr id="4" name="Lightning Bolt 3"/>
          <p:cNvSpPr/>
          <p:nvPr/>
        </p:nvSpPr>
        <p:spPr bwMode="auto">
          <a:xfrm flipH="1">
            <a:off x="7500958" y="5214950"/>
            <a:ext cx="1428760" cy="1500197"/>
          </a:xfrm>
          <a:prstGeom prst="lightningBol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36" tIns="45718" rIns="91436" bIns="4571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hu-HU" sz="2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Villám demó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Megosztások </a:t>
            </a:r>
            <a:r>
              <a:rPr lang="hu-HU" dirty="0" err="1" smtClean="0"/>
              <a:t>ACL-je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/>
              <a:t>read: Read </a:t>
            </a:r>
          </a:p>
          <a:p>
            <a:r>
              <a:rPr/>
              <a:t>change: Change </a:t>
            </a:r>
          </a:p>
          <a:p>
            <a:r>
              <a:rPr/>
              <a:t>full: Full access 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071678"/>
            <a:ext cx="34766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Nyomtatók </a:t>
            </a:r>
            <a:r>
              <a:rPr lang="hu-HU" dirty="0" err="1" smtClean="0"/>
              <a:t>ACL-je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Standard jogok:</a:t>
            </a:r>
          </a:p>
          <a:p>
            <a:pPr lvl="1"/>
            <a:r>
              <a:rPr lang="hu-HU" dirty="0" smtClean="0"/>
              <a:t>print</a:t>
            </a:r>
            <a:r>
              <a:rPr lang="hu-HU" dirty="0"/>
              <a:t>: </a:t>
            </a:r>
            <a:r>
              <a:rPr lang="hu-HU" dirty="0" err="1"/>
              <a:t>Print</a:t>
            </a:r>
            <a:r>
              <a:rPr lang="hu-HU" dirty="0"/>
              <a:t> </a:t>
            </a:r>
          </a:p>
          <a:p>
            <a:pPr lvl="1"/>
            <a:r>
              <a:rPr lang="hu-HU" dirty="0"/>
              <a:t>man_printer: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Manage</a:t>
            </a:r>
            <a:r>
              <a:rPr lang="hu-HU" dirty="0" smtClean="0"/>
              <a:t> </a:t>
            </a:r>
            <a:r>
              <a:rPr lang="hu-HU" dirty="0" err="1"/>
              <a:t>printer</a:t>
            </a:r>
            <a:r>
              <a:rPr lang="hu-HU" dirty="0"/>
              <a:t> </a:t>
            </a:r>
          </a:p>
          <a:p>
            <a:pPr lvl="1"/>
            <a:r>
              <a:rPr lang="hu-HU" dirty="0"/>
              <a:t>man_</a:t>
            </a:r>
            <a:r>
              <a:rPr lang="hu-HU" dirty="0" err="1"/>
              <a:t>docs</a:t>
            </a:r>
            <a:r>
              <a:rPr lang="hu-HU" dirty="0"/>
              <a:t>: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Manage</a:t>
            </a:r>
            <a:r>
              <a:rPr lang="hu-HU" dirty="0" smtClean="0"/>
              <a:t> </a:t>
            </a:r>
            <a:r>
              <a:rPr lang="hu-HU" dirty="0" err="1"/>
              <a:t>documents</a:t>
            </a:r>
            <a:r>
              <a:rPr lang="hu-HU" dirty="0"/>
              <a:t> </a:t>
            </a:r>
          </a:p>
          <a:p>
            <a:pPr lvl="1"/>
            <a:r>
              <a:rPr lang="hu-HU" dirty="0" err="1"/>
              <a:t>full</a:t>
            </a:r>
            <a:r>
              <a:rPr lang="hu-HU" dirty="0"/>
              <a:t>: </a:t>
            </a:r>
            <a:r>
              <a:rPr lang="hu-HU" dirty="0" err="1"/>
              <a:t>Full</a:t>
            </a:r>
            <a:r>
              <a:rPr lang="hu-HU" dirty="0"/>
              <a:t> </a:t>
            </a:r>
            <a:r>
              <a:rPr lang="hu-HU" dirty="0" err="1"/>
              <a:t>access</a:t>
            </a:r>
            <a:r>
              <a:rPr lang="hu-HU" dirty="0"/>
              <a:t> </a:t>
            </a:r>
            <a:endParaRPr lang="hu-HU" dirty="0" smtClean="0"/>
          </a:p>
          <a:p>
            <a:r>
              <a:rPr lang="hu-HU" dirty="0" smtClean="0"/>
              <a:t>Hatósugár:</a:t>
            </a:r>
          </a:p>
          <a:p>
            <a:pPr lvl="1"/>
            <a:r>
              <a:rPr lang="hu-HU" dirty="0" smtClean="0"/>
              <a:t>Printer</a:t>
            </a:r>
          </a:p>
          <a:p>
            <a:pPr lvl="1"/>
            <a:r>
              <a:rPr lang="hu-HU" dirty="0" err="1" smtClean="0"/>
              <a:t>Documents</a:t>
            </a:r>
            <a:endParaRPr lang="hu-HU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214554"/>
            <a:ext cx="34766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Szolgáltatások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ACL-je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Jogok:</a:t>
            </a:r>
          </a:p>
          <a:p>
            <a:pPr lvl="1"/>
            <a:r>
              <a:rPr/>
              <a:t>CC - </a:t>
            </a:r>
            <a:r>
              <a:rPr smtClean="0"/>
              <a:t>SERVICE_QUERY_CONFIG</a:t>
            </a:r>
            <a:endParaRPr/>
          </a:p>
          <a:p>
            <a:pPr lvl="1"/>
            <a:r>
              <a:rPr/>
              <a:t>LC - </a:t>
            </a:r>
            <a:r>
              <a:rPr smtClean="0"/>
              <a:t>SERVICE_QUERY_STATUS</a:t>
            </a:r>
            <a:endParaRPr/>
          </a:p>
          <a:p>
            <a:pPr lvl="1"/>
            <a:r>
              <a:rPr/>
              <a:t>SW - </a:t>
            </a:r>
            <a:r>
              <a:rPr smtClean="0"/>
              <a:t>SERVICE_ENUMERATE_</a:t>
            </a:r>
            <a:r>
              <a:rPr lang="hu-HU" dirty="0"/>
              <a:t/>
            </a:r>
            <a:br>
              <a:rPr lang="hu-HU" dirty="0"/>
            </a:br>
            <a:r>
              <a:rPr smtClean="0"/>
              <a:t>DEPENDENTS</a:t>
            </a:r>
            <a:endParaRPr/>
          </a:p>
          <a:p>
            <a:pPr lvl="1"/>
            <a:r>
              <a:rPr/>
              <a:t>LO - </a:t>
            </a:r>
            <a:r>
              <a:rPr smtClean="0"/>
              <a:t>SERVICE_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smtClean="0"/>
              <a:t>INTERROGATE</a:t>
            </a:r>
            <a:endParaRPr/>
          </a:p>
          <a:p>
            <a:pPr lvl="1"/>
            <a:r>
              <a:rPr/>
              <a:t>CR - SERVICE_USER</a:t>
            </a:r>
            <a:r>
              <a:rPr smtClean="0"/>
              <a:t>_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smtClean="0"/>
              <a:t>DEFINED_CONTROL </a:t>
            </a:r>
            <a:endParaRPr lang="hu-HU" dirty="0" smtClean="0"/>
          </a:p>
          <a:p>
            <a:pPr lvl="1"/>
            <a:r>
              <a:rPr smtClean="0"/>
              <a:t>RC </a:t>
            </a:r>
            <a:r>
              <a:rPr/>
              <a:t>- </a:t>
            </a:r>
            <a:r>
              <a:rPr smtClean="0"/>
              <a:t>READ_CONTROL</a:t>
            </a:r>
            <a:endParaRPr/>
          </a:p>
          <a:p>
            <a:pPr lvl="1"/>
            <a:r>
              <a:rPr smtClean="0"/>
              <a:t>RP </a:t>
            </a:r>
            <a:r>
              <a:rPr/>
              <a:t>- SERVICE_START </a:t>
            </a:r>
            <a:endParaRPr lang="hu-HU" dirty="0" smtClean="0"/>
          </a:p>
          <a:p>
            <a:pPr lvl="1"/>
            <a:r>
              <a:rPr smtClean="0"/>
              <a:t>WP </a:t>
            </a:r>
            <a:r>
              <a:rPr/>
              <a:t>- </a:t>
            </a:r>
            <a:r>
              <a:rPr smtClean="0"/>
              <a:t>SERVICE_STOP</a:t>
            </a:r>
            <a:endParaRPr/>
          </a:p>
          <a:p>
            <a:pPr lvl="1"/>
            <a:r>
              <a:rPr/>
              <a:t>DT - </a:t>
            </a:r>
            <a:r>
              <a:rPr smtClean="0"/>
              <a:t>SERVICE_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smtClean="0"/>
              <a:t>PAUSE_CONTINUE</a:t>
            </a:r>
            <a:endParaRPr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078660"/>
            <a:ext cx="2798372" cy="356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Szolgáltatások </a:t>
            </a:r>
            <a:r>
              <a:rPr lang="hu-HU" dirty="0" err="1" smtClean="0"/>
              <a:t>ACL-jének</a:t>
            </a:r>
            <a:r>
              <a:rPr lang="hu-HU" dirty="0" smtClean="0"/>
              <a:t> kezelése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Parancssori eszköz: SC</a:t>
            </a:r>
          </a:p>
          <a:p>
            <a:r>
              <a:rPr lang="hu-HU" dirty="0" smtClean="0"/>
              <a:t>Grafikus eszköz: </a:t>
            </a:r>
            <a:r>
              <a:rPr lang="hu-HU" dirty="0" err="1" smtClean="0"/>
              <a:t>ProcessExplorer</a:t>
            </a:r>
            <a:endParaRPr lang="hu-HU" dirty="0" smtClean="0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2706564"/>
            <a:ext cx="3429024" cy="397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738438"/>
            <a:ext cx="3289824" cy="397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0295" y="2770084"/>
            <a:ext cx="4657721" cy="394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74075" y="2786058"/>
            <a:ext cx="3126751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Lightning Bolt 7"/>
          <p:cNvSpPr/>
          <p:nvPr/>
        </p:nvSpPr>
        <p:spPr bwMode="auto">
          <a:xfrm flipH="1">
            <a:off x="7500958" y="5214950"/>
            <a:ext cx="1428760" cy="1500197"/>
          </a:xfrm>
          <a:prstGeom prst="lightningBol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36" tIns="45718" rIns="91436" bIns="4571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hu-HU" sz="2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Villám demó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Szolgáltatások fokozott biztonsága a </a:t>
            </a:r>
            <a:r>
              <a:rPr lang="hu-HU" dirty="0" err="1" smtClean="0"/>
              <a:t>Vista-ban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Service </a:t>
            </a:r>
            <a:r>
              <a:rPr lang="hu-HU" dirty="0" err="1" smtClean="0"/>
              <a:t>hardening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Szolgáltatásoknak külön </a:t>
            </a:r>
            <a:r>
              <a:rPr lang="hu-HU" dirty="0" err="1" smtClean="0"/>
              <a:t>SID-jük</a:t>
            </a:r>
            <a:r>
              <a:rPr lang="hu-HU" dirty="0" smtClean="0"/>
              <a:t> van, ezek is felvehetők </a:t>
            </a:r>
            <a:r>
              <a:rPr lang="hu-HU" dirty="0" err="1" smtClean="0"/>
              <a:t>ACL-be</a:t>
            </a:r>
            <a:r>
              <a:rPr lang="hu-HU" dirty="0" smtClean="0"/>
              <a:t> megfelelő jogokkal</a:t>
            </a:r>
          </a:p>
          <a:p>
            <a:pPr lvl="2"/>
            <a:r>
              <a:rPr lang="hu-HU" dirty="0" smtClean="0"/>
              <a:t>SC </a:t>
            </a:r>
            <a:r>
              <a:rPr lang="hu-HU" dirty="0" err="1" smtClean="0"/>
              <a:t>showID</a:t>
            </a:r>
            <a:r>
              <a:rPr lang="hu-HU" dirty="0" smtClean="0"/>
              <a:t> </a:t>
            </a:r>
            <a:r>
              <a:rPr lang="hu-HU" i="1" dirty="0" smtClean="0"/>
              <a:t>service_</a:t>
            </a:r>
            <a:r>
              <a:rPr lang="hu-HU" i="1" dirty="0" err="1" smtClean="0"/>
              <a:t>name</a:t>
            </a:r>
            <a:endParaRPr lang="hu-HU" i="1" dirty="0" smtClean="0"/>
          </a:p>
          <a:p>
            <a:pPr lvl="1"/>
            <a:r>
              <a:rPr lang="hu-HU" dirty="0" smtClean="0"/>
              <a:t>Íráskorlátozott SID az </a:t>
            </a:r>
            <a:r>
              <a:rPr lang="hu-HU" dirty="0" err="1" smtClean="0"/>
              <a:t>access</a:t>
            </a:r>
            <a:r>
              <a:rPr lang="hu-HU" dirty="0" smtClean="0"/>
              <a:t> </a:t>
            </a:r>
            <a:r>
              <a:rPr lang="hu-HU" dirty="0" err="1" smtClean="0"/>
              <a:t>tokenben</a:t>
            </a:r>
            <a:r>
              <a:rPr lang="hu-HU" dirty="0" smtClean="0"/>
              <a:t>: csak kifejezett engedély birtokában írhat</a:t>
            </a:r>
          </a:p>
          <a:p>
            <a:pPr lvl="1"/>
            <a:r>
              <a:rPr lang="hu-HU" dirty="0" smtClean="0"/>
              <a:t>Csökkentettebb jogosultságú </a:t>
            </a:r>
            <a:r>
              <a:rPr lang="hu-HU" dirty="0" err="1" smtClean="0"/>
              <a:t>ServiceAccount</a:t>
            </a:r>
            <a:r>
              <a:rPr lang="hu-HU" dirty="0" smtClean="0"/>
              <a:t> nevében futtatás</a:t>
            </a:r>
          </a:p>
          <a:p>
            <a:pPr lvl="1"/>
            <a:r>
              <a:rPr lang="hu-HU" dirty="0" smtClean="0"/>
              <a:t>Szolgáltatások privilégiumainak csökkentése</a:t>
            </a:r>
          </a:p>
          <a:p>
            <a:pPr lvl="1"/>
            <a:r>
              <a:rPr lang="hu-HU" dirty="0" smtClean="0"/>
              <a:t>Tűzfalszabályok</a:t>
            </a:r>
          </a:p>
          <a:p>
            <a:pPr lvl="1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Registry </a:t>
            </a:r>
            <a:r>
              <a:rPr lang="hu-HU" dirty="0" err="1" smtClean="0"/>
              <a:t>ACL-je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Standard jogok:</a:t>
            </a:r>
          </a:p>
          <a:p>
            <a:pPr lvl="1"/>
            <a:r>
              <a:rPr smtClean="0"/>
              <a:t>read</a:t>
            </a:r>
            <a:r>
              <a:rPr/>
              <a:t>: Read </a:t>
            </a:r>
          </a:p>
          <a:p>
            <a:pPr lvl="1"/>
            <a:r>
              <a:rPr/>
              <a:t>full: Full </a:t>
            </a:r>
            <a:r>
              <a:rPr smtClean="0"/>
              <a:t>access</a:t>
            </a:r>
            <a:endParaRPr lang="hu-HU" dirty="0" smtClean="0"/>
          </a:p>
          <a:p>
            <a:r>
              <a:rPr lang="hu-HU" dirty="0" smtClean="0"/>
              <a:t>Speciális jogok</a:t>
            </a:r>
          </a:p>
          <a:p>
            <a:pPr lvl="1"/>
            <a:r>
              <a:rPr lang="hu-HU" dirty="0" err="1" smtClean="0"/>
              <a:t>query</a:t>
            </a:r>
            <a:r>
              <a:rPr lang="hu-HU" dirty="0" smtClean="0"/>
              <a:t>_</a:t>
            </a:r>
            <a:r>
              <a:rPr lang="hu-HU" dirty="0" err="1" smtClean="0"/>
              <a:t>val</a:t>
            </a:r>
            <a:r>
              <a:rPr lang="hu-HU" dirty="0"/>
              <a:t>: </a:t>
            </a:r>
            <a:r>
              <a:rPr lang="hu-HU" dirty="0" err="1"/>
              <a:t>Query</a:t>
            </a:r>
            <a:r>
              <a:rPr lang="hu-HU" dirty="0"/>
              <a:t> </a:t>
            </a:r>
            <a:r>
              <a:rPr lang="hu-HU" dirty="0" err="1"/>
              <a:t>value</a:t>
            </a:r>
            <a:r>
              <a:rPr lang="hu-HU" dirty="0"/>
              <a:t> </a:t>
            </a:r>
          </a:p>
          <a:p>
            <a:pPr lvl="1"/>
            <a:r>
              <a:rPr lang="hu-HU" dirty="0" err="1"/>
              <a:t>set</a:t>
            </a:r>
            <a:r>
              <a:rPr lang="hu-HU" dirty="0"/>
              <a:t>_</a:t>
            </a:r>
            <a:r>
              <a:rPr lang="hu-HU" dirty="0" err="1"/>
              <a:t>val</a:t>
            </a:r>
            <a:r>
              <a:rPr lang="hu-HU" dirty="0"/>
              <a:t>: </a:t>
            </a:r>
            <a:r>
              <a:rPr lang="hu-HU" dirty="0" err="1"/>
              <a:t>Set</a:t>
            </a:r>
            <a:r>
              <a:rPr lang="hu-HU" dirty="0"/>
              <a:t> </a:t>
            </a:r>
            <a:r>
              <a:rPr lang="hu-HU" dirty="0" err="1"/>
              <a:t>value</a:t>
            </a:r>
            <a:r>
              <a:rPr lang="hu-HU" dirty="0"/>
              <a:t> </a:t>
            </a:r>
          </a:p>
          <a:p>
            <a:pPr lvl="1"/>
            <a:r>
              <a:rPr lang="hu-HU" dirty="0" err="1"/>
              <a:t>create</a:t>
            </a:r>
            <a:r>
              <a:rPr lang="hu-HU" dirty="0"/>
              <a:t>_</a:t>
            </a:r>
            <a:r>
              <a:rPr lang="hu-HU" dirty="0" err="1"/>
              <a:t>subkey</a:t>
            </a:r>
            <a:r>
              <a:rPr lang="hu-HU" dirty="0"/>
              <a:t>: </a:t>
            </a:r>
            <a:r>
              <a:rPr lang="hu-HU" dirty="0" err="1"/>
              <a:t>Create</a:t>
            </a:r>
            <a:r>
              <a:rPr lang="hu-HU" dirty="0"/>
              <a:t> </a:t>
            </a:r>
            <a:r>
              <a:rPr lang="hu-HU" dirty="0" err="1"/>
              <a:t>subkeys</a:t>
            </a:r>
            <a:r>
              <a:rPr lang="hu-HU" dirty="0"/>
              <a:t> </a:t>
            </a:r>
          </a:p>
          <a:p>
            <a:pPr lvl="1"/>
            <a:r>
              <a:rPr lang="hu-HU" dirty="0" err="1"/>
              <a:t>enum</a:t>
            </a:r>
            <a:r>
              <a:rPr lang="hu-HU" dirty="0"/>
              <a:t>_</a:t>
            </a:r>
            <a:r>
              <a:rPr lang="hu-HU" dirty="0" err="1"/>
              <a:t>subkeys</a:t>
            </a:r>
            <a:r>
              <a:rPr lang="hu-HU" dirty="0"/>
              <a:t>: </a:t>
            </a:r>
            <a:r>
              <a:rPr lang="hu-HU" dirty="0" err="1"/>
              <a:t>Enumerate</a:t>
            </a:r>
            <a:r>
              <a:rPr lang="hu-HU" dirty="0"/>
              <a:t> </a:t>
            </a:r>
            <a:r>
              <a:rPr lang="hu-HU" dirty="0" err="1"/>
              <a:t>subkeys</a:t>
            </a:r>
            <a:r>
              <a:rPr lang="hu-HU" dirty="0"/>
              <a:t> </a:t>
            </a:r>
          </a:p>
          <a:p>
            <a:pPr lvl="1"/>
            <a:r>
              <a:rPr lang="hu-HU" dirty="0" err="1"/>
              <a:t>notify</a:t>
            </a:r>
            <a:r>
              <a:rPr lang="hu-HU" dirty="0"/>
              <a:t>: </a:t>
            </a:r>
            <a:r>
              <a:rPr lang="hu-HU" dirty="0" err="1"/>
              <a:t>Notify</a:t>
            </a:r>
            <a:r>
              <a:rPr lang="hu-HU" dirty="0"/>
              <a:t> </a:t>
            </a:r>
          </a:p>
          <a:p>
            <a:pPr lvl="1"/>
            <a:r>
              <a:rPr lang="hu-HU" dirty="0" err="1"/>
              <a:t>create</a:t>
            </a:r>
            <a:r>
              <a:rPr lang="hu-HU" dirty="0"/>
              <a:t>_link: </a:t>
            </a:r>
            <a:r>
              <a:rPr lang="hu-HU" dirty="0" err="1"/>
              <a:t>Create</a:t>
            </a:r>
            <a:r>
              <a:rPr lang="hu-HU" dirty="0"/>
              <a:t> </a:t>
            </a:r>
            <a:r>
              <a:rPr lang="hu-HU" dirty="0" err="1"/>
              <a:t>link</a:t>
            </a:r>
            <a:r>
              <a:rPr lang="hu-HU" dirty="0"/>
              <a:t> </a:t>
            </a:r>
          </a:p>
          <a:p>
            <a:pPr lvl="1"/>
            <a:r>
              <a:rPr lang="hu-HU" dirty="0" err="1"/>
              <a:t>delete</a:t>
            </a:r>
            <a:r>
              <a:rPr lang="hu-HU" dirty="0"/>
              <a:t>: </a:t>
            </a:r>
            <a:r>
              <a:rPr lang="hu-HU" dirty="0" err="1"/>
              <a:t>Delete</a:t>
            </a:r>
            <a:r>
              <a:rPr lang="hu-HU" dirty="0"/>
              <a:t> </a:t>
            </a:r>
          </a:p>
          <a:p>
            <a:pPr lvl="1"/>
            <a:r>
              <a:rPr lang="hu-HU" dirty="0" err="1"/>
              <a:t>write</a:t>
            </a:r>
            <a:r>
              <a:rPr lang="hu-HU" dirty="0"/>
              <a:t>_</a:t>
            </a:r>
            <a:r>
              <a:rPr lang="hu-HU" dirty="0" err="1"/>
              <a:t>dacl</a:t>
            </a:r>
            <a:r>
              <a:rPr lang="hu-HU" dirty="0"/>
              <a:t>: </a:t>
            </a:r>
            <a:r>
              <a:rPr lang="hu-HU" dirty="0" err="1"/>
              <a:t>Write</a:t>
            </a:r>
            <a:r>
              <a:rPr lang="hu-HU" dirty="0"/>
              <a:t> </a:t>
            </a:r>
            <a:r>
              <a:rPr lang="hu-HU" dirty="0" err="1"/>
              <a:t>permissions</a:t>
            </a:r>
            <a:r>
              <a:rPr lang="hu-HU" dirty="0"/>
              <a:t> </a:t>
            </a:r>
          </a:p>
          <a:p>
            <a:pPr lvl="1"/>
            <a:r>
              <a:rPr lang="hu-HU" dirty="0" err="1"/>
              <a:t>write</a:t>
            </a:r>
            <a:r>
              <a:rPr lang="hu-HU" dirty="0"/>
              <a:t>_</a:t>
            </a:r>
            <a:r>
              <a:rPr lang="hu-HU" dirty="0" err="1"/>
              <a:t>owner</a:t>
            </a:r>
            <a:r>
              <a:rPr lang="hu-HU" dirty="0"/>
              <a:t>: </a:t>
            </a:r>
            <a:r>
              <a:rPr lang="hu-HU" dirty="0" err="1"/>
              <a:t>Take</a:t>
            </a:r>
            <a:r>
              <a:rPr lang="hu-HU" dirty="0"/>
              <a:t> </a:t>
            </a:r>
            <a:r>
              <a:rPr lang="hu-HU" dirty="0" err="1"/>
              <a:t>ownership</a:t>
            </a:r>
            <a:r>
              <a:rPr lang="hu-HU" dirty="0"/>
              <a:t> </a:t>
            </a:r>
          </a:p>
          <a:p>
            <a:pPr lvl="1"/>
            <a:r>
              <a:rPr lang="hu-HU" dirty="0" err="1"/>
              <a:t>read</a:t>
            </a:r>
            <a:r>
              <a:rPr lang="hu-HU" dirty="0"/>
              <a:t>_</a:t>
            </a:r>
            <a:r>
              <a:rPr lang="hu-HU" dirty="0" err="1"/>
              <a:t>access</a:t>
            </a:r>
            <a:r>
              <a:rPr lang="hu-HU" dirty="0"/>
              <a:t>: Read </a:t>
            </a:r>
            <a:r>
              <a:rPr lang="hu-HU" dirty="0" err="1"/>
              <a:t>control</a:t>
            </a:r>
            <a:r>
              <a:rPr lang="hu-HU" dirty="0"/>
              <a:t> 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1770" y="214290"/>
            <a:ext cx="302155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 objektumok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ACL-je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Grafikus felület</a:t>
            </a:r>
          </a:p>
          <a:p>
            <a:r>
              <a:rPr lang="hu-HU" dirty="0" err="1" smtClean="0"/>
              <a:t>ADacls</a:t>
            </a:r>
            <a:r>
              <a:rPr lang="hu-HU" dirty="0" smtClean="0"/>
              <a:t> parancssori eszköz</a:t>
            </a:r>
          </a:p>
          <a:p>
            <a:r>
              <a:rPr lang="hu-HU" dirty="0" smtClean="0"/>
              <a:t>Objektumokra és tulajdonságokra</a:t>
            </a:r>
            <a:endParaRPr lang="hu-HU" dirty="0"/>
          </a:p>
          <a:p>
            <a:r>
              <a:rPr lang="hu-HU" dirty="0" smtClean="0"/>
              <a:t>Az AD </a:t>
            </a:r>
            <a:r>
              <a:rPr lang="hu-HU" dirty="0" smtClean="0">
                <a:sym typeface="Symbol"/>
              </a:rPr>
              <a:t> LDAP adatbázis, GPO objektumok a fájlrendszerben</a:t>
            </a:r>
          </a:p>
          <a:p>
            <a:r>
              <a:rPr lang="hu-HU" dirty="0" err="1" smtClean="0">
                <a:sym typeface="Symbol"/>
              </a:rPr>
              <a:t>Extended</a:t>
            </a:r>
            <a:r>
              <a:rPr lang="hu-HU" dirty="0" smtClean="0">
                <a:sym typeface="Symbol"/>
              </a:rPr>
              <a:t> </a:t>
            </a:r>
            <a:r>
              <a:rPr lang="hu-HU" dirty="0" err="1" smtClean="0">
                <a:sym typeface="Symbol"/>
              </a:rPr>
              <a:t>rights</a:t>
            </a:r>
            <a:endParaRPr lang="hu-HU" dirty="0" smtClean="0">
              <a:sym typeface="Symbol"/>
            </a:endParaRPr>
          </a:p>
          <a:p>
            <a:r>
              <a:rPr lang="hu-HU" dirty="0" smtClean="0">
                <a:sym typeface="Symbol"/>
              </a:rPr>
              <a:t>Jog objektumtípusra, tulajdonságra és tulajdonság-halmazra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1143000"/>
          </a:xfrm>
        </p:spPr>
        <p:txBody>
          <a:bodyPr/>
          <a:lstStyle/>
          <a:p>
            <a:r>
              <a:rPr lang="hu-HU" dirty="0" smtClean="0"/>
              <a:t>ACL és ACE alapok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72164"/>
          </a:xfrm>
        </p:spPr>
        <p:txBody>
          <a:bodyPr>
            <a:normAutofit fontScale="92500" lnSpcReduction="20000"/>
          </a:bodyPr>
          <a:lstStyle/>
          <a:p>
            <a:r>
              <a:rPr lang="hu-HU" dirty="0" err="1" smtClean="0"/>
              <a:t>Security</a:t>
            </a:r>
            <a:r>
              <a:rPr lang="hu-HU" dirty="0" smtClean="0"/>
              <a:t> </a:t>
            </a:r>
            <a:r>
              <a:rPr lang="hu-HU" dirty="0" err="1" smtClean="0"/>
              <a:t>descriptor</a:t>
            </a:r>
            <a:r>
              <a:rPr lang="hu-HU" dirty="0" smtClean="0"/>
              <a:t> (biztonsági leíró)</a:t>
            </a:r>
          </a:p>
          <a:p>
            <a:pPr lvl="1"/>
            <a:r>
              <a:rPr lang="hu-HU" dirty="0" smtClean="0"/>
              <a:t>Minden nevesített Windows objektumnak van</a:t>
            </a:r>
          </a:p>
          <a:p>
            <a:pPr lvl="2"/>
            <a:r>
              <a:rPr lang="hu-HU" dirty="0" smtClean="0"/>
              <a:t>Pl.: fájlok, mappák, szolgáltatások (!), registry kulcsok, nyomtatók, AD objektumok</a:t>
            </a:r>
          </a:p>
          <a:p>
            <a:pPr lvl="1"/>
            <a:r>
              <a:rPr lang="hu-HU" dirty="0" smtClean="0"/>
              <a:t>ACL (hozzáférési lista)</a:t>
            </a:r>
          </a:p>
          <a:p>
            <a:pPr lvl="2"/>
            <a:r>
              <a:rPr lang="hu-HU" dirty="0" smtClean="0"/>
              <a:t>DACL: ez a tényleges hozzáférések listája</a:t>
            </a:r>
          </a:p>
          <a:p>
            <a:pPr lvl="3"/>
            <a:r>
              <a:rPr lang="hu-HU" dirty="0" smtClean="0"/>
              <a:t>ACE:</a:t>
            </a:r>
          </a:p>
          <a:p>
            <a:pPr lvl="4"/>
            <a:r>
              <a:rPr lang="hu-HU" dirty="0" err="1" smtClean="0"/>
              <a:t>Identity</a:t>
            </a:r>
            <a:r>
              <a:rPr lang="hu-HU" dirty="0" smtClean="0"/>
              <a:t> (SID)</a:t>
            </a:r>
          </a:p>
          <a:p>
            <a:pPr lvl="4"/>
            <a:r>
              <a:rPr lang="hu-HU" dirty="0" smtClean="0"/>
              <a:t>Access </a:t>
            </a:r>
            <a:r>
              <a:rPr lang="hu-HU" dirty="0" err="1" smtClean="0"/>
              <a:t>mask</a:t>
            </a:r>
            <a:r>
              <a:rPr lang="hu-HU" dirty="0" smtClean="0"/>
              <a:t> (a hozzáférés módja)</a:t>
            </a:r>
          </a:p>
          <a:p>
            <a:pPr lvl="4"/>
            <a:r>
              <a:rPr lang="hu-HU" dirty="0" smtClean="0"/>
              <a:t>Access </a:t>
            </a:r>
            <a:r>
              <a:rPr lang="hu-HU" dirty="0" err="1" smtClean="0"/>
              <a:t>control</a:t>
            </a:r>
            <a:r>
              <a:rPr lang="hu-HU" dirty="0" smtClean="0"/>
              <a:t> </a:t>
            </a:r>
            <a:r>
              <a:rPr lang="hu-HU" dirty="0" err="1" smtClean="0"/>
              <a:t>type</a:t>
            </a:r>
            <a:r>
              <a:rPr lang="hu-HU" dirty="0" smtClean="0"/>
              <a:t> (</a:t>
            </a:r>
            <a:r>
              <a:rPr lang="hu-HU" dirty="0" err="1" smtClean="0"/>
              <a:t>Allow</a:t>
            </a:r>
            <a:r>
              <a:rPr lang="hu-HU" dirty="0" smtClean="0"/>
              <a:t> v. </a:t>
            </a:r>
            <a:r>
              <a:rPr lang="hu-HU" dirty="0" err="1" smtClean="0"/>
              <a:t>Deny</a:t>
            </a:r>
            <a:r>
              <a:rPr lang="hu-HU" dirty="0" smtClean="0"/>
              <a:t>)</a:t>
            </a:r>
          </a:p>
          <a:p>
            <a:pPr lvl="4"/>
            <a:r>
              <a:rPr lang="hu-HU" dirty="0" err="1" smtClean="0"/>
              <a:t>Inheritance</a:t>
            </a:r>
            <a:r>
              <a:rPr lang="hu-HU" dirty="0" smtClean="0"/>
              <a:t> </a:t>
            </a:r>
            <a:r>
              <a:rPr lang="hu-HU" dirty="0" err="1" smtClean="0"/>
              <a:t>flags</a:t>
            </a:r>
            <a:r>
              <a:rPr lang="hu-HU" dirty="0" smtClean="0"/>
              <a:t> (OI, CI)</a:t>
            </a:r>
          </a:p>
          <a:p>
            <a:pPr lvl="4"/>
            <a:r>
              <a:rPr lang="hu-HU" dirty="0" err="1" smtClean="0"/>
              <a:t>Propagation</a:t>
            </a:r>
            <a:r>
              <a:rPr lang="hu-HU" dirty="0" smtClean="0"/>
              <a:t> </a:t>
            </a:r>
            <a:r>
              <a:rPr lang="hu-HU" dirty="0" err="1" smtClean="0"/>
              <a:t>flags</a:t>
            </a:r>
            <a:endParaRPr lang="hu-HU" dirty="0" smtClean="0"/>
          </a:p>
          <a:p>
            <a:pPr lvl="2"/>
            <a:r>
              <a:rPr lang="hu-HU" dirty="0" smtClean="0"/>
              <a:t>SACL: auditálási lista</a:t>
            </a:r>
          </a:p>
          <a:p>
            <a:pPr lvl="1"/>
            <a:r>
              <a:rPr lang="hu-HU" dirty="0" err="1" smtClean="0"/>
              <a:t>Owner</a:t>
            </a:r>
            <a:r>
              <a:rPr lang="hu-HU" dirty="0" smtClean="0"/>
              <a:t>: tulajdonos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Default</a:t>
            </a:r>
            <a:r>
              <a:rPr lang="hu-HU" dirty="0" smtClean="0"/>
              <a:t> </a:t>
            </a:r>
            <a:r>
              <a:rPr lang="hu-HU" dirty="0" err="1" smtClean="0"/>
              <a:t>Security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AD objektumok sok, a sémában meghatározott </a:t>
            </a:r>
            <a:r>
              <a:rPr lang="hu-HU" dirty="0" err="1" smtClean="0"/>
              <a:t>default</a:t>
            </a:r>
            <a:r>
              <a:rPr lang="hu-HU" dirty="0" smtClean="0"/>
              <a:t> explicit jogosultsággal rendelkeznek</a:t>
            </a:r>
            <a:endParaRPr lang="hu-HU" dirty="0"/>
          </a:p>
        </p:txBody>
      </p:sp>
      <p:sp>
        <p:nvSpPr>
          <p:cNvPr id="6" name="Left Arrow 5"/>
          <p:cNvSpPr/>
          <p:nvPr/>
        </p:nvSpPr>
        <p:spPr bwMode="auto">
          <a:xfrm>
            <a:off x="4000496" y="4000504"/>
            <a:ext cx="1285884" cy="1000132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hu-H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143248"/>
            <a:ext cx="3242967" cy="355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2286" y="3143248"/>
            <a:ext cx="2935334" cy="351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Lightning Bolt 6"/>
          <p:cNvSpPr/>
          <p:nvPr/>
        </p:nvSpPr>
        <p:spPr bwMode="auto">
          <a:xfrm flipH="1">
            <a:off x="7500958" y="5214950"/>
            <a:ext cx="1428760" cy="1500197"/>
          </a:xfrm>
          <a:prstGeom prst="lightningBol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36" tIns="45718" rIns="91436" bIns="4571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hu-HU" sz="2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Villám demó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Hibás Group Policy ACL helyreállítása</a:t>
            </a: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/>
          <a:srcRect l="3372" r="337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Windows Server 2008 újdonságok</a:t>
            </a:r>
            <a:endParaRPr lang="hu-H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u-HU" dirty="0" err="1" smtClean="0"/>
              <a:t>OwnerRights</a:t>
            </a:r>
            <a:r>
              <a:rPr lang="hu-HU" dirty="0" smtClean="0"/>
              <a:t> </a:t>
            </a:r>
            <a:r>
              <a:rPr lang="hu-HU" dirty="0" err="1" smtClean="0"/>
              <a:t>well-known</a:t>
            </a:r>
            <a:r>
              <a:rPr lang="hu-HU" dirty="0" smtClean="0"/>
              <a:t> SID</a:t>
            </a:r>
          </a:p>
          <a:p>
            <a:pPr lvl="1"/>
            <a:r>
              <a:rPr lang="hu-HU" dirty="0" smtClean="0"/>
              <a:t>Eddig a tulajdonos implicit módon rendelkezett a Read_</a:t>
            </a:r>
            <a:r>
              <a:rPr lang="hu-HU" dirty="0" err="1" smtClean="0"/>
              <a:t>Control</a:t>
            </a:r>
            <a:r>
              <a:rPr lang="hu-HU" dirty="0" smtClean="0"/>
              <a:t> és </a:t>
            </a:r>
            <a:r>
              <a:rPr lang="hu-HU" dirty="0" err="1" smtClean="0"/>
              <a:t>Write</a:t>
            </a:r>
            <a:r>
              <a:rPr lang="hu-HU" dirty="0" smtClean="0"/>
              <a:t>_DAC privilégiumokkal, most ezt ezzel a </a:t>
            </a:r>
            <a:r>
              <a:rPr lang="hu-HU" dirty="0" err="1" smtClean="0"/>
              <a:t>SID-del</a:t>
            </a:r>
            <a:r>
              <a:rPr lang="hu-HU" dirty="0" smtClean="0"/>
              <a:t> felül lehet bírálni</a:t>
            </a:r>
          </a:p>
          <a:p>
            <a:r>
              <a:rPr lang="hu-HU" dirty="0" smtClean="0"/>
              <a:t>Módosított </a:t>
            </a:r>
            <a:r>
              <a:rPr lang="hu-HU" dirty="0" err="1" smtClean="0"/>
              <a:t>default</a:t>
            </a:r>
            <a:r>
              <a:rPr lang="hu-HU" dirty="0" smtClean="0"/>
              <a:t> jogosultságok a fájlrendszerben</a:t>
            </a:r>
          </a:p>
          <a:p>
            <a:r>
              <a:rPr lang="hu-HU" dirty="0" smtClean="0"/>
              <a:t>UAC miatt fájl és registry </a:t>
            </a:r>
            <a:r>
              <a:rPr lang="hu-HU" dirty="0" err="1" smtClean="0"/>
              <a:t>virtualizáció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Access </a:t>
            </a:r>
            <a:r>
              <a:rPr lang="hu-HU" dirty="0" err="1" smtClean="0"/>
              <a:t>Token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WhoAmI</a:t>
            </a:r>
            <a:r>
              <a:rPr lang="hu-HU" dirty="0" smtClean="0"/>
              <a:t> /</a:t>
            </a:r>
            <a:r>
              <a:rPr lang="hu-HU" dirty="0" err="1" smtClean="0"/>
              <a:t>priv</a:t>
            </a:r>
            <a:r>
              <a:rPr lang="hu-HU" dirty="0" smtClean="0"/>
              <a:t> /</a:t>
            </a:r>
            <a:r>
              <a:rPr lang="hu-HU" dirty="0" err="1" smtClean="0"/>
              <a:t>groups</a:t>
            </a:r>
            <a:endParaRPr lang="hu-HU" dirty="0" smtClean="0"/>
          </a:p>
          <a:p>
            <a:r>
              <a:rPr lang="hu-HU" dirty="0" err="1" smtClean="0"/>
              <a:t>Tokensz</a:t>
            </a:r>
            <a:r>
              <a:rPr lang="hu-HU" dirty="0" smtClean="0"/>
              <a:t> segédprogram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143247"/>
            <a:ext cx="4952444" cy="351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ightning Bolt 4"/>
          <p:cNvSpPr/>
          <p:nvPr/>
        </p:nvSpPr>
        <p:spPr bwMode="auto">
          <a:xfrm flipH="1">
            <a:off x="7500958" y="5214950"/>
            <a:ext cx="1428760" cy="1500197"/>
          </a:xfrm>
          <a:prstGeom prst="lightningBol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36" tIns="45718" rIns="91436" bIns="4571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hu-HU" sz="2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Villám demó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Privilégiumok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Security</a:t>
            </a:r>
            <a:r>
              <a:rPr lang="hu-HU" dirty="0" smtClean="0"/>
              <a:t> Policy</a:t>
            </a:r>
          </a:p>
          <a:p>
            <a:r>
              <a:rPr lang="hu-HU" dirty="0" smtClean="0"/>
              <a:t>Más kifejezéssel </a:t>
            </a:r>
            <a:r>
              <a:rPr lang="hu-HU" dirty="0" err="1" smtClean="0"/>
              <a:t>User</a:t>
            </a:r>
            <a:r>
              <a:rPr lang="hu-HU" dirty="0" smtClean="0"/>
              <a:t> </a:t>
            </a:r>
            <a:r>
              <a:rPr lang="hu-HU" dirty="0" err="1" smtClean="0"/>
              <a:t>Rights</a:t>
            </a:r>
            <a:endParaRPr lang="hu-HU" dirty="0"/>
          </a:p>
          <a:p>
            <a:r>
              <a:rPr lang="hu-HU" dirty="0" err="1" smtClean="0"/>
              <a:t>Permissions</a:t>
            </a:r>
            <a:r>
              <a:rPr lang="hu-HU" dirty="0" smtClean="0"/>
              <a:t> + </a:t>
            </a:r>
            <a:r>
              <a:rPr lang="hu-HU" dirty="0" err="1" smtClean="0"/>
              <a:t>Privileges</a:t>
            </a:r>
            <a:r>
              <a:rPr lang="hu-HU" dirty="0" smtClean="0"/>
              <a:t> = tényleges hozzáférési mód</a:t>
            </a:r>
          </a:p>
          <a:p>
            <a:pPr lvl="1"/>
            <a:r>
              <a:rPr/>
              <a:t>Back up files and </a:t>
            </a:r>
            <a:r>
              <a:rPr smtClean="0"/>
              <a:t>directories</a:t>
            </a:r>
            <a:endParaRPr lang="hu-HU" dirty="0" smtClean="0"/>
          </a:p>
          <a:p>
            <a:pPr lvl="1"/>
            <a:r>
              <a:rPr lang="hu-HU" dirty="0" err="1" smtClean="0"/>
              <a:t>Bypass</a:t>
            </a:r>
            <a:r>
              <a:rPr lang="hu-HU" dirty="0" smtClean="0"/>
              <a:t> </a:t>
            </a:r>
            <a:r>
              <a:rPr lang="hu-HU" dirty="0" err="1"/>
              <a:t>traverse</a:t>
            </a:r>
            <a:r>
              <a:rPr lang="hu-HU" dirty="0"/>
              <a:t> </a:t>
            </a:r>
            <a:r>
              <a:rPr lang="hu-HU" dirty="0" err="1"/>
              <a:t>checking</a:t>
            </a:r>
            <a:endParaRPr lang="hu-HU" dirty="0"/>
          </a:p>
          <a:p>
            <a:pPr lvl="1"/>
            <a:r>
              <a:rPr lang="hu-HU" dirty="0" err="1"/>
              <a:t>Restore</a:t>
            </a:r>
            <a:r>
              <a:rPr lang="hu-HU" dirty="0"/>
              <a:t> </a:t>
            </a:r>
            <a:r>
              <a:rPr lang="hu-HU" dirty="0" err="1"/>
              <a:t>files</a:t>
            </a:r>
            <a:r>
              <a:rPr lang="hu-HU" dirty="0"/>
              <a:t> and </a:t>
            </a:r>
            <a:r>
              <a:rPr lang="hu-HU" dirty="0" err="1" smtClean="0"/>
              <a:t>directories</a:t>
            </a:r>
            <a:endParaRPr lang="hu-HU" dirty="0" smtClean="0"/>
          </a:p>
          <a:p>
            <a:pPr lvl="1"/>
            <a:r>
              <a:rPr/>
              <a:t>Take ownership of files or other objects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</a:p>
          <a:p>
            <a:r>
              <a:rPr lang="hu-HU" dirty="0" smtClean="0"/>
              <a:t>Folytatás: </a:t>
            </a:r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kell értelmezni?</a:t>
            </a:r>
            <a:endParaRPr lang="hu-H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6115064" cy="4827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702"/>
                <a:gridCol w="878190"/>
                <a:gridCol w="1111640"/>
                <a:gridCol w="964156"/>
                <a:gridCol w="920878"/>
                <a:gridCol w="876498"/>
              </a:tblGrid>
              <a:tr h="438058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Olvasás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Írás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Törlés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...</a:t>
                      </a:r>
                      <a:endParaRPr lang="hu-HU" dirty="0"/>
                    </a:p>
                  </a:txBody>
                  <a:tcPr/>
                </a:tc>
              </a:tr>
              <a:tr h="250319">
                <a:tc rowSpan="4">
                  <a:txBody>
                    <a:bodyPr/>
                    <a:lstStyle/>
                    <a:p>
                      <a:r>
                        <a:rPr lang="hu-HU" dirty="0" smtClean="0"/>
                        <a:t>Explicit</a:t>
                      </a:r>
                      <a:endParaRPr lang="hu-HU" dirty="0"/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hu-HU" dirty="0" err="1" smtClean="0"/>
                        <a:t>Deny</a:t>
                      </a:r>
                      <a:endParaRPr lang="hu-HU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250319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250319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hu-HU" dirty="0" err="1" smtClean="0"/>
                        <a:t>Allow</a:t>
                      </a:r>
                      <a:endParaRPr lang="hu-HU" dirty="0"/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250319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319">
                <a:tc rowSpan="4">
                  <a:txBody>
                    <a:bodyPr/>
                    <a:lstStyle/>
                    <a:p>
                      <a:r>
                        <a:rPr lang="hu-HU" dirty="0" smtClean="0"/>
                        <a:t>Szülő</a:t>
                      </a:r>
                      <a:endParaRPr lang="hu-HU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hu-HU" dirty="0" err="1" smtClean="0"/>
                        <a:t>Deny</a:t>
                      </a:r>
                      <a:endParaRPr lang="hu-HU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0319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250319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hu-HU" dirty="0" err="1" smtClean="0"/>
                        <a:t>Allow</a:t>
                      </a:r>
                      <a:endParaRPr lang="hu-HU" dirty="0"/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250319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319">
                <a:tc rowSpan="4">
                  <a:txBody>
                    <a:bodyPr/>
                    <a:lstStyle/>
                    <a:p>
                      <a:r>
                        <a:rPr lang="hu-HU" dirty="0" smtClean="0"/>
                        <a:t>Nagyszülő</a:t>
                      </a:r>
                      <a:endParaRPr lang="hu-HU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r>
                        <a:rPr lang="hu-HU" dirty="0" err="1" smtClean="0"/>
                        <a:t>Deny</a:t>
                      </a:r>
                      <a:endParaRPr lang="hu-HU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0319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250319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hu-HU" dirty="0" err="1" smtClean="0"/>
                        <a:t>Allow</a:t>
                      </a:r>
                      <a:endParaRPr lang="hu-HU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28031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6572264" y="1600200"/>
            <a:ext cx="2571736" cy="4525963"/>
          </a:xfrm>
        </p:spPr>
        <p:txBody>
          <a:bodyPr>
            <a:normAutofit/>
          </a:bodyPr>
          <a:lstStyle/>
          <a:p>
            <a:r>
              <a:rPr lang="hu-HU" sz="2400" dirty="0" smtClean="0"/>
              <a:t>Éva (A-B): nem olvashat</a:t>
            </a:r>
          </a:p>
          <a:p>
            <a:r>
              <a:rPr lang="hu-HU" sz="2400" dirty="0" smtClean="0"/>
              <a:t>Bea (D-E):</a:t>
            </a:r>
            <a:br>
              <a:rPr lang="hu-HU" sz="2400" dirty="0" smtClean="0"/>
            </a:br>
            <a:r>
              <a:rPr lang="hu-HU" sz="2400" dirty="0" smtClean="0"/>
              <a:t>írhat</a:t>
            </a:r>
          </a:p>
          <a:p>
            <a:r>
              <a:rPr lang="hu-HU" sz="2400" dirty="0" smtClean="0"/>
              <a:t>Feri (B-G-H-F):</a:t>
            </a:r>
            <a:br>
              <a:rPr lang="hu-HU" sz="2400" dirty="0" smtClean="0"/>
            </a:br>
            <a:r>
              <a:rPr lang="hu-HU" sz="2400" dirty="0" smtClean="0"/>
              <a:t>olvashat, írhat, törölhet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6050" y="207167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solidFill>
                  <a:schemeClr val="bg1"/>
                </a:solidFill>
              </a:rPr>
              <a:t>CsopA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6050" y="278605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solidFill>
                  <a:schemeClr val="bg1"/>
                </a:solidFill>
              </a:rPr>
              <a:t>CsopB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7620" y="278605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solidFill>
                  <a:schemeClr val="bg1"/>
                </a:solidFill>
              </a:rPr>
              <a:t>CsopD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7620" y="35004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solidFill>
                  <a:schemeClr val="bg1"/>
                </a:solidFill>
              </a:rPr>
              <a:t>CsopE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6314" y="278605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solidFill>
                  <a:schemeClr val="bg1"/>
                </a:solidFill>
              </a:rPr>
              <a:t>CsopF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612" y="500063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solidFill>
                  <a:schemeClr val="bg1"/>
                </a:solidFill>
              </a:rPr>
              <a:t>CsopG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7620" y="428625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solidFill>
                  <a:schemeClr val="bg1"/>
                </a:solidFill>
              </a:rPr>
              <a:t>CsopH</a:t>
            </a:r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7" grpId="2"/>
      <p:bldP spid="8" grpId="0"/>
      <p:bldP spid="8" grpId="1"/>
      <p:bldP spid="9" grpId="0"/>
      <p:bldP spid="9" grpId="1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kell értelmezni?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29180" cy="5114948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„Standard” nézet</a:t>
            </a:r>
          </a:p>
          <a:p>
            <a:pPr lvl="1"/>
            <a:r>
              <a:rPr lang="hu-HU" dirty="0" smtClean="0"/>
              <a:t>Nagyon sok esetben „</a:t>
            </a:r>
            <a:r>
              <a:rPr lang="hu-HU" dirty="0" err="1" smtClean="0"/>
              <a:t>Special</a:t>
            </a:r>
            <a:r>
              <a:rPr lang="hu-HU" dirty="0" smtClean="0"/>
              <a:t> </a:t>
            </a:r>
            <a:r>
              <a:rPr lang="hu-HU" dirty="0" err="1" smtClean="0"/>
              <a:t>permissions</a:t>
            </a:r>
            <a:r>
              <a:rPr lang="hu-HU" dirty="0" smtClean="0"/>
              <a:t>”</a:t>
            </a:r>
            <a:r>
              <a:rPr lang="hu-HU" dirty="0" err="1" smtClean="0"/>
              <a:t>-t</a:t>
            </a:r>
            <a:r>
              <a:rPr lang="hu-HU" dirty="0" smtClean="0"/>
              <a:t>  látunk</a:t>
            </a:r>
          </a:p>
          <a:p>
            <a:pPr lvl="1"/>
            <a:r>
              <a:rPr lang="hu-HU" dirty="0" smtClean="0"/>
              <a:t>Nem lehet látni, hogy honnan öröklődnek a jogok</a:t>
            </a:r>
          </a:p>
          <a:p>
            <a:pPr lvl="1"/>
            <a:r>
              <a:rPr lang="hu-HU" dirty="0" smtClean="0"/>
              <a:t>A sorrend sem látszik</a:t>
            </a:r>
          </a:p>
          <a:p>
            <a:pPr lvl="1"/>
            <a:r>
              <a:rPr lang="hu-HU" dirty="0" smtClean="0"/>
              <a:t>NT4 </a:t>
            </a:r>
            <a:r>
              <a:rPr lang="hu-HU" dirty="0" err="1" smtClean="0"/>
              <a:t>kompabilitás</a:t>
            </a:r>
            <a:r>
              <a:rPr lang="hu-HU" dirty="0" smtClean="0"/>
              <a:t> volt a fő szempont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500174"/>
            <a:ext cx="35052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 dirty="0" smtClean="0"/>
              <a:t>Hogyan kell értelmezni?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214422"/>
            <a:ext cx="4757742" cy="4525963"/>
          </a:xfrm>
        </p:spPr>
        <p:txBody>
          <a:bodyPr/>
          <a:lstStyle/>
          <a:p>
            <a:r>
              <a:rPr lang="hu-HU" dirty="0" smtClean="0"/>
              <a:t>Advanced nézet</a:t>
            </a:r>
          </a:p>
          <a:p>
            <a:pPr lvl="1"/>
            <a:r>
              <a:rPr lang="hu-HU" dirty="0" smtClean="0"/>
              <a:t>Sorrend látszik</a:t>
            </a:r>
          </a:p>
          <a:p>
            <a:pPr lvl="1"/>
            <a:r>
              <a:rPr lang="hu-HU" dirty="0" smtClean="0"/>
              <a:t>Öröklő-</a:t>
            </a:r>
            <a:br>
              <a:rPr lang="hu-HU" dirty="0" smtClean="0"/>
            </a:br>
            <a:r>
              <a:rPr lang="hu-HU" dirty="0" err="1" smtClean="0"/>
              <a:t>dés</a:t>
            </a:r>
            <a:r>
              <a:rPr lang="hu-HU" dirty="0" smtClean="0"/>
              <a:t> is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714620"/>
            <a:ext cx="624998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Left Brace 5"/>
          <p:cNvSpPr/>
          <p:nvPr/>
        </p:nvSpPr>
        <p:spPr>
          <a:xfrm>
            <a:off x="2500298" y="4214818"/>
            <a:ext cx="500066" cy="50006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Left Brace 8"/>
          <p:cNvSpPr/>
          <p:nvPr/>
        </p:nvSpPr>
        <p:spPr>
          <a:xfrm>
            <a:off x="2500298" y="4714884"/>
            <a:ext cx="500066" cy="21431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Left Brace 9"/>
          <p:cNvSpPr/>
          <p:nvPr/>
        </p:nvSpPr>
        <p:spPr>
          <a:xfrm>
            <a:off x="2500298" y="4929198"/>
            <a:ext cx="500066" cy="50006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extBox 7"/>
          <p:cNvSpPr txBox="1"/>
          <p:nvPr/>
        </p:nvSpPr>
        <p:spPr>
          <a:xfrm>
            <a:off x="928662" y="428625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Explicit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8662" y="464344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Szülő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8662" y="507207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Nagyszülő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ACE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mtClean="0"/>
              <a:t>SID</a:t>
            </a:r>
            <a:endParaRPr/>
          </a:p>
          <a:p>
            <a:r>
              <a:rPr/>
              <a:t>Access </a:t>
            </a:r>
            <a:r>
              <a:rPr smtClean="0"/>
              <a:t>mask</a:t>
            </a:r>
            <a:r>
              <a:rPr lang="hu-HU" dirty="0" smtClean="0"/>
              <a:t>: a jogosultságok amelyekkel rendelkezik (vagy épp nem)</a:t>
            </a:r>
            <a:endParaRPr/>
          </a:p>
          <a:p>
            <a:r>
              <a:rPr/>
              <a:t>Inheritance flags: </a:t>
            </a:r>
            <a:r>
              <a:rPr lang="hu-HU" dirty="0" smtClean="0"/>
              <a:t>hogyan öröklődik a jogosultság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SID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mtClean="0">
                <a:solidFill>
                  <a:srgbClr val="FF0000"/>
                </a:solidFill>
              </a:rPr>
              <a:t>S-1-5</a:t>
            </a:r>
            <a:r>
              <a:rPr smtClean="0"/>
              <a:t>-21-1004336348-1177238915-682003330-</a:t>
            </a:r>
            <a:r>
              <a:rPr smtClean="0">
                <a:solidFill>
                  <a:srgbClr val="FF0000"/>
                </a:solidFill>
              </a:rPr>
              <a:t>512</a:t>
            </a:r>
            <a:endParaRPr>
              <a:solidFill>
                <a:srgbClr val="FF0000"/>
              </a:solidFill>
            </a:endParaRPr>
          </a:p>
          <a:p>
            <a:pPr lvl="1"/>
            <a:r>
              <a:rPr lang="hu-HU" dirty="0" smtClean="0"/>
              <a:t>S: SID</a:t>
            </a:r>
            <a:endParaRPr/>
          </a:p>
          <a:p>
            <a:pPr lvl="1"/>
            <a:r>
              <a:rPr lang="hu-HU" dirty="0" smtClean="0"/>
              <a:t>1: </a:t>
            </a:r>
            <a:r>
              <a:rPr smtClean="0"/>
              <a:t>revision level</a:t>
            </a:r>
            <a:endParaRPr/>
          </a:p>
          <a:p>
            <a:pPr lvl="1"/>
            <a:r>
              <a:rPr lang="hu-HU" dirty="0" smtClean="0"/>
              <a:t>5: </a:t>
            </a:r>
            <a:r>
              <a:rPr smtClean="0"/>
              <a:t>NT Authority</a:t>
            </a:r>
            <a:endParaRPr lang="hu-HU" dirty="0" smtClean="0"/>
          </a:p>
          <a:p>
            <a:pPr lvl="1"/>
            <a:r>
              <a:rPr smtClean="0"/>
              <a:t>21-1004336348-1177238915-682003330</a:t>
            </a:r>
            <a:r>
              <a:rPr lang="hu-HU" dirty="0" smtClean="0"/>
              <a:t>: Domain ID</a:t>
            </a:r>
            <a:endParaRPr/>
          </a:p>
          <a:p>
            <a:pPr lvl="1"/>
            <a:r>
              <a:rPr smtClean="0"/>
              <a:t>512</a:t>
            </a:r>
            <a:r>
              <a:rPr lang="hu-HU" dirty="0"/>
              <a:t>: </a:t>
            </a:r>
            <a:r>
              <a:rPr lang="hu-HU" dirty="0" err="1"/>
              <a:t>relative</a:t>
            </a:r>
            <a:r>
              <a:rPr lang="hu-HU" dirty="0"/>
              <a:t> </a:t>
            </a:r>
            <a:r>
              <a:rPr lang="hu-HU" dirty="0" err="1" smtClean="0"/>
              <a:t>identifier</a:t>
            </a:r>
            <a:r>
              <a:rPr smtClean="0"/>
              <a:t> </a:t>
            </a:r>
            <a:r>
              <a:rPr/>
              <a:t>(Domain Admins</a:t>
            </a:r>
            <a:r>
              <a:rPr smtClean="0"/>
              <a:t>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</a:t>
            </a:r>
            <a:r>
              <a:rPr lang="hu-HU" dirty="0" err="1" smtClean="0"/>
              <a:t>Well-known</a:t>
            </a:r>
            <a:r>
              <a:rPr lang="hu-HU" dirty="0" smtClean="0"/>
              <a:t> SID”</a:t>
            </a:r>
            <a:r>
              <a:rPr lang="hu-HU" dirty="0" err="1" smtClean="0"/>
              <a:t>-ek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S-1-1-0: </a:t>
            </a:r>
            <a:r>
              <a:rPr lang="hu-HU" dirty="0" err="1" smtClean="0"/>
              <a:t>Everyone</a:t>
            </a:r>
            <a:endParaRPr lang="hu-HU" dirty="0" smtClean="0"/>
          </a:p>
          <a:p>
            <a:r>
              <a:rPr lang="hu-HU" dirty="0" smtClean="0"/>
              <a:t>S-1-3-0: </a:t>
            </a:r>
            <a:r>
              <a:rPr lang="hu-HU" dirty="0" err="1" smtClean="0"/>
              <a:t>Creator</a:t>
            </a:r>
            <a:r>
              <a:rPr lang="hu-HU" dirty="0" smtClean="0"/>
              <a:t> </a:t>
            </a:r>
            <a:r>
              <a:rPr lang="hu-HU" dirty="0" err="1" smtClean="0"/>
              <a:t>Owner</a:t>
            </a:r>
            <a:endParaRPr lang="hu-HU" dirty="0" smtClean="0"/>
          </a:p>
          <a:p>
            <a:r>
              <a:rPr lang="hu-HU" dirty="0" smtClean="0"/>
              <a:t>S-1-5-4: </a:t>
            </a:r>
            <a:r>
              <a:rPr lang="hu-HU" dirty="0" err="1" smtClean="0"/>
              <a:t>Interactive</a:t>
            </a:r>
            <a:endParaRPr lang="hu-HU" dirty="0" smtClean="0"/>
          </a:p>
          <a:p>
            <a:r>
              <a:rPr lang="hu-HU" dirty="0" smtClean="0"/>
              <a:t>...</a:t>
            </a:r>
          </a:p>
          <a:p>
            <a:r>
              <a:rPr lang="hu-HU" dirty="0" smtClean="0"/>
              <a:t>S-1-5-32-544: </a:t>
            </a:r>
            <a:r>
              <a:rPr lang="hu-HU" dirty="0" err="1" smtClean="0"/>
              <a:t>Administrators</a:t>
            </a:r>
            <a:endParaRPr lang="hu-HU" dirty="0" smtClean="0"/>
          </a:p>
          <a:p>
            <a:r>
              <a:rPr lang="hu-HU" dirty="0" smtClean="0"/>
              <a:t>...</a:t>
            </a:r>
            <a:endParaRPr lang="hu-HU" dirty="0"/>
          </a:p>
          <a:p>
            <a:r>
              <a:rPr lang="hu-HU" dirty="0" smtClean="0"/>
              <a:t>S-1-5-domain-500: </a:t>
            </a:r>
            <a:r>
              <a:rPr lang="hu-HU" dirty="0" err="1" smtClean="0"/>
              <a:t>Administrator</a:t>
            </a:r>
            <a:endParaRPr lang="hu-HU" dirty="0" smtClean="0"/>
          </a:p>
          <a:p>
            <a:r>
              <a:rPr lang="hu-HU" dirty="0" smtClean="0"/>
              <a:t>S-1-5-domain-512: Domain </a:t>
            </a:r>
            <a:r>
              <a:rPr lang="hu-HU" dirty="0" err="1" smtClean="0"/>
              <a:t>Admins</a:t>
            </a:r>
            <a:endParaRPr lang="hu-HU" dirty="0" smtClean="0"/>
          </a:p>
          <a:p>
            <a:r>
              <a:rPr lang="hu-HU" dirty="0" smtClean="0"/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ormatika Tisztán mesterdia">
  <a:themeElements>
    <a:clrScheme name="Black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1EC499"/>
      </a:accent2>
      <a:accent3>
        <a:srgbClr val="7BB7F9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IT_template</Template>
  <TotalTime>3072</TotalTime>
  <Words>1208</Words>
  <Application>Microsoft Office PowerPoint</Application>
  <PresentationFormat>On-screen Show (4:3)</PresentationFormat>
  <Paragraphs>403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Informatika Tisztán mesterdia</vt:lpstr>
      <vt:lpstr>Hozzáférés-szabályozás</vt:lpstr>
      <vt:lpstr>Tartalom</vt:lpstr>
      <vt:lpstr>ACL és ACE alapok</vt:lpstr>
      <vt:lpstr>Hogyan kell értelmezni?</vt:lpstr>
      <vt:lpstr>Hogyan kell értelmezni?</vt:lpstr>
      <vt:lpstr>Hogyan kell értelmezni?</vt:lpstr>
      <vt:lpstr>ACE</vt:lpstr>
      <vt:lpstr>SID</vt:lpstr>
      <vt:lpstr>„Well-known SID”-ek</vt:lpstr>
      <vt:lpstr>SID kiolvasás</vt:lpstr>
      <vt:lpstr>Access mask</vt:lpstr>
      <vt:lpstr>Öröklődés</vt:lpstr>
      <vt:lpstr>Érdekesség az öröklődéssel kapcsolatban</vt:lpstr>
      <vt:lpstr>Öröklődés kezelése</vt:lpstr>
      <vt:lpstr>Gyakorlati példák</vt:lpstr>
      <vt:lpstr>SDDL szintaxis</vt:lpstr>
      <vt:lpstr>Well-known SID-ek az SDDL-ben</vt:lpstr>
      <vt:lpstr>ACE részletesen</vt:lpstr>
      <vt:lpstr>Jogok ábrázolása SDDL-ben</vt:lpstr>
      <vt:lpstr>Öröklődés jelzése SDDL-ben</vt:lpstr>
      <vt:lpstr>ACL másolása a fájlrendszerben</vt:lpstr>
      <vt:lpstr>ACL kezelése PowerShell-el</vt:lpstr>
      <vt:lpstr>Megosztások ACL-je</vt:lpstr>
      <vt:lpstr>Nyomtatók ACL-je</vt:lpstr>
      <vt:lpstr>Szolgáltatások ACL-je</vt:lpstr>
      <vt:lpstr>Szolgáltatások ACL-jének kezelése</vt:lpstr>
      <vt:lpstr>Szolgáltatások fokozott biztonsága a Vista-ban</vt:lpstr>
      <vt:lpstr>Registry ACL-je</vt:lpstr>
      <vt:lpstr>AD objektumok ACL-je</vt:lpstr>
      <vt:lpstr>Default Security</vt:lpstr>
      <vt:lpstr>Hibás Group Policy ACL helyreállítása</vt:lpstr>
      <vt:lpstr>Windows Server 2008 újdonságok</vt:lpstr>
      <vt:lpstr>Access Token</vt:lpstr>
      <vt:lpstr>Privilégiumok</vt:lpstr>
      <vt:lpstr>Slide 35</vt:lpstr>
    </vt:vector>
  </TitlesOfParts>
  <Company>iqjb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iqjb</dc:creator>
  <cp:lastModifiedBy>iqjb</cp:lastModifiedBy>
  <cp:revision>254</cp:revision>
  <dcterms:created xsi:type="dcterms:W3CDTF">2008-09-27T20:38:23Z</dcterms:created>
  <dcterms:modified xsi:type="dcterms:W3CDTF">2008-10-07T20:42:04Z</dcterms:modified>
</cp:coreProperties>
</file>