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2" r:id="rId9"/>
    <p:sldId id="263" r:id="rId10"/>
    <p:sldId id="266" r:id="rId11"/>
    <p:sldId id="271" r:id="rId12"/>
    <p:sldId id="265" r:id="rId13"/>
    <p:sldId id="269" r:id="rId14"/>
    <p:sldId id="272" r:id="rId15"/>
    <p:sldId id="270" r:id="rId16"/>
    <p:sldId id="274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34" autoAdjust="0"/>
    <p:restoredTop sz="95070" autoAdjust="0"/>
  </p:normalViewPr>
  <p:slideViewPr>
    <p:cSldViewPr>
      <p:cViewPr>
        <p:scale>
          <a:sx n="90" d="100"/>
          <a:sy n="90" d="100"/>
        </p:scale>
        <p:origin x="-651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4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BBEF2-322F-4400-8478-53416C77C5D6}" type="datetimeFigureOut">
              <a:rPr lang="hu-HU" smtClean="0"/>
              <a:pPr/>
              <a:t>2008.10.03.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7D923-E509-4368-BACC-9C91FA6A7B0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prezi cím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0043" y="2000250"/>
            <a:ext cx="7308057" cy="19431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hu-HU" dirty="0" smtClean="0"/>
              <a:t>A prezi címe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5" y="4019550"/>
            <a:ext cx="8451850" cy="600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 prezi alcíme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34138" y="5527696"/>
            <a:ext cx="2566987" cy="118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ubtitle 4"/>
          <p:cNvSpPr txBox="1">
            <a:spLocks/>
          </p:cNvSpPr>
          <p:nvPr userDrawn="1"/>
        </p:nvSpPr>
        <p:spPr bwMode="auto">
          <a:xfrm>
            <a:off x="676253" y="5214950"/>
            <a:ext cx="528641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95288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2400" b="1" i="0" u="sng" strike="noStrike" kern="0" cap="none" spc="0" normalizeH="0" baseline="0" noProof="0" dirty="0">
              <a:ln>
                <a:solidFill>
                  <a:srgbClr val="FFCC00">
                    <a:lumMod val="60000"/>
                    <a:lumOff val="40000"/>
                  </a:srgbClr>
                </a:solidFill>
              </a:ln>
              <a:gradFill flip="none" rotWithShape="1">
                <a:gsLst>
                  <a:gs pos="0">
                    <a:srgbClr val="FFCC00">
                      <a:lumMod val="20000"/>
                      <a:lumOff val="80000"/>
                    </a:srgbClr>
                  </a:gs>
                  <a:gs pos="50000">
                    <a:srgbClr val="FFCC00">
                      <a:lumMod val="40000"/>
                      <a:lumOff val="60000"/>
                    </a:srgbClr>
                  </a:gs>
                  <a:gs pos="100000">
                    <a:srgbClr val="FFCC00">
                      <a:lumMod val="75000"/>
                    </a:srgbClr>
                  </a:gs>
                </a:gsLst>
                <a:lin ang="5400000" scaled="1"/>
                <a:tileRect/>
              </a:gradFill>
              <a:effectLst>
                <a:glow rad="63500">
                  <a:srgbClr val="00FFFF">
                    <a:satMod val="175000"/>
                    <a:alpha val="40000"/>
                  </a:srgbClr>
                </a:glow>
              </a:effectLst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52425" y="5029200"/>
            <a:ext cx="4733925" cy="1704975"/>
          </a:xfrm>
          <a:prstGeom prst="rect">
            <a:avLst/>
          </a:prstGeom>
        </p:spPr>
        <p:txBody>
          <a:bodyPr/>
          <a:lstStyle>
            <a:lvl1pPr marL="0" marR="0" indent="0" algn="l" defTabSz="1095376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95000"/>
              <a:buFont typeface="Wingdings" pitchFamily="2" charset="2"/>
              <a:buNone/>
              <a:tabLst/>
              <a:defRPr sz="3600"/>
            </a:lvl1pPr>
          </a:lstStyle>
          <a:p>
            <a:pPr marL="0" marR="0" lvl="0" indent="0" algn="l" defTabSz="1095376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hu-HU" sz="2400" b="1" i="0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Előadó</a:t>
            </a:r>
            <a:r>
              <a:rPr kumimoji="0" lang="hu-HU" sz="2400" b="1" i="0" u="none" strike="noStrike" kern="0" cap="none" spc="-150" normalizeH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 neve</a:t>
            </a:r>
            <a:r>
              <a:rPr kumimoji="0" lang="hu-HU" sz="2400" b="0" i="0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/>
            </a:r>
            <a:br>
              <a:rPr kumimoji="0" lang="hu-HU" sz="2400" b="0" i="0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</a:br>
            <a:r>
              <a:rPr kumimoji="0" lang="hu-HU" sz="2400" b="0" i="0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E-mail</a:t>
            </a:r>
            <a:r>
              <a:rPr kumimoji="0" lang="hu-HU" sz="2400" b="0" i="0" u="none" strike="noStrike" kern="0" cap="none" spc="-150" normalizeH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 cím</a:t>
            </a:r>
            <a:br>
              <a:rPr kumimoji="0" lang="hu-HU" sz="2400" b="0" i="0" u="none" strike="noStrike" kern="0" cap="none" spc="-150" normalizeH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</a:br>
            <a:r>
              <a:rPr kumimoji="0" lang="hu-HU" sz="2400" b="0" i="0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Beosztás</a:t>
            </a:r>
            <a:br>
              <a:rPr kumimoji="0" lang="hu-HU" sz="2400" b="0" i="0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</a:br>
            <a:r>
              <a:rPr kumimoji="0" lang="hu-HU" sz="2400" b="0" i="0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Cég</a:t>
            </a:r>
            <a:endParaRPr kumimoji="0" lang="en-US" sz="2400" b="1" i="0" u="sng" strike="noStrike" kern="0" cap="none" spc="0" normalizeH="0" baseline="0" noProof="0" dirty="0" smtClean="0">
              <a:ln>
                <a:solidFill>
                  <a:srgbClr val="FFCC00">
                    <a:lumMod val="60000"/>
                    <a:lumOff val="40000"/>
                  </a:srgbClr>
                </a:solidFill>
              </a:ln>
              <a:gradFill flip="none" rotWithShape="1">
                <a:gsLst>
                  <a:gs pos="0">
                    <a:srgbClr val="FFCC00">
                      <a:lumMod val="20000"/>
                      <a:lumOff val="80000"/>
                    </a:srgbClr>
                  </a:gs>
                  <a:gs pos="50000">
                    <a:srgbClr val="FFCC00">
                      <a:lumMod val="40000"/>
                      <a:lumOff val="60000"/>
                    </a:srgbClr>
                  </a:gs>
                  <a:gs pos="100000">
                    <a:srgbClr val="FFCC00">
                      <a:lumMod val="75000"/>
                    </a:srgbClr>
                  </a:gs>
                </a:gsLst>
                <a:lin ang="5400000" scaled="1"/>
                <a:tileRect/>
              </a:gradFill>
              <a:effectLst>
                <a:glow rad="63500">
                  <a:srgbClr val="00FFFF">
                    <a:satMod val="175000"/>
                    <a:alpha val="40000"/>
                  </a:srgbClr>
                </a:glow>
              </a:effectLst>
              <a:uLnTx/>
              <a:uFillTx/>
              <a:latin typeface="Segoe"/>
              <a:ea typeface="+mn-ea"/>
              <a:cs typeface="+mn-cs"/>
            </a:endParaRPr>
          </a:p>
          <a:p>
            <a:pPr lvl="0"/>
            <a:endParaRPr lang="hu-HU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rdések di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34138" y="5527696"/>
            <a:ext cx="2566987" cy="118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ubtitle 4"/>
          <p:cNvSpPr txBox="1">
            <a:spLocks/>
          </p:cNvSpPr>
          <p:nvPr userDrawn="1"/>
        </p:nvSpPr>
        <p:spPr bwMode="auto">
          <a:xfrm>
            <a:off x="676253" y="5214950"/>
            <a:ext cx="528641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95288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2400" b="1" i="0" u="sng" strike="noStrike" kern="0" cap="none" spc="0" normalizeH="0" baseline="0" noProof="0" dirty="0">
              <a:ln>
                <a:solidFill>
                  <a:srgbClr val="FFCC00">
                    <a:lumMod val="60000"/>
                    <a:lumOff val="40000"/>
                  </a:srgbClr>
                </a:solidFill>
              </a:ln>
              <a:gradFill flip="none" rotWithShape="1">
                <a:gsLst>
                  <a:gs pos="0">
                    <a:srgbClr val="FFCC00">
                      <a:lumMod val="20000"/>
                      <a:lumOff val="80000"/>
                    </a:srgbClr>
                  </a:gs>
                  <a:gs pos="50000">
                    <a:srgbClr val="FFCC00">
                      <a:lumMod val="40000"/>
                      <a:lumOff val="60000"/>
                    </a:srgbClr>
                  </a:gs>
                  <a:gs pos="100000">
                    <a:srgbClr val="FFCC00">
                      <a:lumMod val="75000"/>
                    </a:srgbClr>
                  </a:gs>
                </a:gsLst>
                <a:lin ang="5400000" scaled="1"/>
                <a:tileRect/>
              </a:gradFill>
              <a:effectLst>
                <a:glow rad="63500">
                  <a:srgbClr val="00FFFF">
                    <a:satMod val="175000"/>
                    <a:alpha val="40000"/>
                  </a:srgbClr>
                </a:glow>
              </a:effectLst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400175" y="2714625"/>
            <a:ext cx="701040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u-HU" sz="8800" b="0" i="1" kern="1200" cap="none" spc="-150" dirty="0" smtClean="0">
                <a:ln w="3175">
                  <a:noFill/>
                </a:ln>
                <a:gradFill flip="none" rotWithShape="1">
                  <a:gsLst>
                    <a:gs pos="18000">
                      <a:srgbClr val="FFFFFF"/>
                    </a:gs>
                    <a:gs pos="64000">
                      <a:srgbClr val="6ACDFE"/>
                    </a:gs>
                  </a:gsLst>
                  <a:lin ang="5400000" scaled="0"/>
                  <a:tileRect/>
                </a:gradFill>
                <a:effectLst>
                  <a:outerShdw blurRad="76200" dist="38100" dir="3240000" algn="tl" rotWithShape="0">
                    <a:prstClr val="black">
                      <a:alpha val="75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rPr>
              <a:t>Kérdések?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ünet di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34138" y="5527696"/>
            <a:ext cx="2566987" cy="118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ubtitle 4"/>
          <p:cNvSpPr txBox="1">
            <a:spLocks/>
          </p:cNvSpPr>
          <p:nvPr userDrawn="1"/>
        </p:nvSpPr>
        <p:spPr bwMode="auto">
          <a:xfrm>
            <a:off x="676253" y="5214950"/>
            <a:ext cx="528641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95288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2400" b="1" i="0" u="sng" strike="noStrike" kern="0" cap="none" spc="0" normalizeH="0" baseline="0" noProof="0" dirty="0">
              <a:ln>
                <a:solidFill>
                  <a:srgbClr val="FFCC00">
                    <a:lumMod val="60000"/>
                    <a:lumOff val="40000"/>
                  </a:srgbClr>
                </a:solidFill>
              </a:ln>
              <a:gradFill flip="none" rotWithShape="1">
                <a:gsLst>
                  <a:gs pos="0">
                    <a:srgbClr val="FFCC00">
                      <a:lumMod val="20000"/>
                      <a:lumOff val="80000"/>
                    </a:srgbClr>
                  </a:gs>
                  <a:gs pos="50000">
                    <a:srgbClr val="FFCC00">
                      <a:lumMod val="40000"/>
                      <a:lumOff val="60000"/>
                    </a:srgbClr>
                  </a:gs>
                  <a:gs pos="100000">
                    <a:srgbClr val="FFCC00">
                      <a:lumMod val="75000"/>
                    </a:srgbClr>
                  </a:gs>
                </a:gsLst>
                <a:lin ang="5400000" scaled="1"/>
                <a:tileRect/>
              </a:gradFill>
              <a:effectLst>
                <a:glow rad="63500">
                  <a:srgbClr val="00FFFF">
                    <a:satMod val="175000"/>
                    <a:alpha val="40000"/>
                  </a:srgbClr>
                </a:glow>
              </a:effectLst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19125" y="4562475"/>
            <a:ext cx="5676900" cy="151447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hu-HU" dirty="0" smtClean="0"/>
              <a:t>Kezdés: 11.11-kor</a:t>
            </a:r>
            <a:endParaRPr lang="hu-H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81025" y="2247900"/>
            <a:ext cx="699135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u-HU" sz="9600" b="0" kern="1200" cap="none" spc="-150" baseline="0" dirty="0" smtClean="0">
                <a:ln w="3175">
                  <a:noFill/>
                </a:ln>
                <a:gradFill flip="none" rotWithShape="1">
                  <a:gsLst>
                    <a:gs pos="18000">
                      <a:srgbClr val="FFFFFF"/>
                    </a:gs>
                    <a:gs pos="64000">
                      <a:srgbClr val="6ACDFE"/>
                    </a:gs>
                  </a:gsLst>
                  <a:lin ang="5400000" scaled="0"/>
                  <a:tileRect/>
                </a:gradFill>
                <a:effectLst>
                  <a:outerShdw blurRad="76200" dist="38100" dir="3240000" algn="tl" rotWithShape="0">
                    <a:prstClr val="black">
                      <a:alpha val="75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rPr>
              <a:t>Szünet...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formatika Tisztán logó dia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z eseménnyel kapcsolatos tartalmak diája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81000" y="230188"/>
            <a:ext cx="8382000" cy="6647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A dia címe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90525" y="1047750"/>
            <a:ext cx="8382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53275" y="5114925"/>
            <a:ext cx="19907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25" y="65088"/>
            <a:ext cx="8866188" cy="8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7013" y="1141413"/>
            <a:ext cx="4265612" cy="5210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5025" y="1141413"/>
            <a:ext cx="4265613" cy="25288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5025" y="3822700"/>
            <a:ext cx="4265613" cy="25288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4488" y="6562725"/>
            <a:ext cx="215900" cy="2127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9A913-4905-486C-B4BA-E12A45DE7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1023938" y="6562725"/>
            <a:ext cx="4799012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es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50582" y="260350"/>
            <a:ext cx="864283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257175" y="1533525"/>
            <a:ext cx="8648700" cy="5133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es dia al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1" y="923925"/>
            <a:ext cx="8686800" cy="552450"/>
          </a:xfrm>
          <a:prstGeom prst="rect">
            <a:avLst/>
          </a:prstGeom>
        </p:spPr>
        <p:txBody>
          <a:bodyPr/>
          <a:lstStyle>
            <a:lvl2pPr marL="19050" indent="-19050">
              <a:buNone/>
              <a:defRPr i="0">
                <a:solidFill>
                  <a:srgbClr val="1099DE"/>
                </a:solidFill>
              </a:defRPr>
            </a:lvl2pPr>
          </a:lstStyle>
          <a:p>
            <a:pPr lvl="1"/>
            <a:r>
              <a:rPr lang="hu-HU" dirty="0" smtClean="0"/>
              <a:t>A dia alcíme</a:t>
            </a:r>
            <a:endParaRPr lang="hu-H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28601" y="1581150"/>
            <a:ext cx="8686800" cy="5095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209550"/>
            <a:ext cx="8686800" cy="676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ó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-00244_WinHec_Template_Fa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5221" y="1935428"/>
            <a:ext cx="4765147" cy="223837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370542" y="644759"/>
            <a:ext cx="6203157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0" cap="none" spc="-642" normalizeH="0" baseline="0" noProof="0" dirty="0" err="1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egoe" pitchFamily="34" charset="0"/>
              </a:rPr>
              <a:t>dem</a:t>
            </a:r>
            <a:r>
              <a:rPr kumimoji="0" lang="hu-HU" sz="10000" b="1" i="0" u="none" strike="noStrike" kern="0" cap="none" spc="-642" normalizeH="0" baseline="0" noProof="0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egoe" pitchFamily="34" charset="0"/>
              </a:rPr>
              <a:t>ó</a:t>
            </a:r>
            <a:endParaRPr kumimoji="0" lang="en-US" sz="10000" b="1" i="0" u="none" strike="noStrike" kern="0" cap="none" spc="-642" normalizeH="0" baseline="0" noProof="0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Segoe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65260" y="3749676"/>
            <a:ext cx="7772400" cy="1000274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0" lang="en-US" sz="6500" b="0" i="0" u="none" strike="noStrike" kern="0" cap="none" spc="-150" normalizeH="0" baseline="0" noProof="0" dirty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6500" b="0" i="0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A demó témája</a:t>
            </a:r>
            <a:endParaRPr kumimoji="0" lang="en-US" sz="4000" b="0" i="0" u="none" strike="noStrike" kern="0" cap="none" spc="-150" normalizeH="0" baseline="0" noProof="0" dirty="0">
              <a:ln w="3175">
                <a:noFill/>
              </a:ln>
              <a:gradFill flip="none" rotWithShape="1">
                <a:gsLst>
                  <a:gs pos="28000">
                    <a:srgbClr val="FEF9DA"/>
                  </a:gs>
                  <a:gs pos="52000">
                    <a:srgbClr val="FCE974"/>
                  </a:gs>
                  <a:gs pos="68000">
                    <a:srgbClr val="F79A1D"/>
                  </a:gs>
                </a:gsLst>
                <a:lin ang="5400000" scaled="1"/>
                <a:tileRect/>
              </a:gradFill>
              <a:effectLst>
                <a:outerShdw blurRad="88900" dist="12700" dir="2700000" algn="tl" rotWithShape="0">
                  <a:prstClr val="black"/>
                </a:outerShdw>
              </a:effectLst>
              <a:uLnTx/>
              <a:uFillTx/>
              <a:latin typeface="Segoe" pitchFamily="34" charset="0"/>
              <a:cs typeface="Arial" charset="0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0" hasCustomPrompt="1"/>
          </p:nvPr>
        </p:nvSpPr>
        <p:spPr>
          <a:xfrm>
            <a:off x="333375" y="542925"/>
            <a:ext cx="3708000" cy="29196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hu-HU" dirty="0" smtClean="0"/>
              <a:t>Kép a demóból</a:t>
            </a:r>
            <a:endParaRPr lang="hu-HU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933449" y="4924425"/>
            <a:ext cx="7324725" cy="1638300"/>
          </a:xfrm>
        </p:spPr>
        <p:txBody>
          <a:bodyPr/>
          <a:lstStyle>
            <a:lvl2pPr marL="845820" marR="0" indent="-381000" algn="l" defTabSz="1095376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/>
            </a:lvl2pPr>
          </a:lstStyle>
          <a:p>
            <a:pPr lvl="0"/>
            <a:r>
              <a:rPr lang="es-ES" dirty="0" err="1" smtClean="0"/>
              <a:t>Demó</a:t>
            </a:r>
            <a:r>
              <a:rPr lang="es-ES" dirty="0" smtClean="0"/>
              <a:t> </a:t>
            </a:r>
            <a:r>
              <a:rPr lang="es-ES" dirty="0" err="1" smtClean="0"/>
              <a:t>altéma</a:t>
            </a:r>
            <a:r>
              <a:rPr lang="es-ES" dirty="0" smtClean="0"/>
              <a:t> 1</a:t>
            </a:r>
          </a:p>
          <a:p>
            <a:pPr lvl="0"/>
            <a:r>
              <a:rPr lang="es-ES" dirty="0" err="1" smtClean="0"/>
              <a:t>Demó</a:t>
            </a:r>
            <a:r>
              <a:rPr lang="es-ES" dirty="0" smtClean="0"/>
              <a:t> </a:t>
            </a:r>
            <a:r>
              <a:rPr lang="es-ES" dirty="0" err="1" smtClean="0"/>
              <a:t>altéma</a:t>
            </a:r>
            <a:r>
              <a:rPr lang="es-ES" dirty="0" smtClean="0"/>
              <a:t> 2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mi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238125" y="1552575"/>
            <a:ext cx="8677275" cy="5114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mi dia al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1" y="923925"/>
            <a:ext cx="8686800" cy="552450"/>
          </a:xfrm>
          <a:prstGeom prst="rect">
            <a:avLst/>
          </a:prstGeom>
        </p:spPr>
        <p:txBody>
          <a:bodyPr>
            <a:normAutofit/>
          </a:bodyPr>
          <a:lstStyle>
            <a:lvl2pPr marL="19050" indent="-19050">
              <a:buNone/>
              <a:def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099DE"/>
                </a:solidFill>
                <a:effectLst>
                  <a:outerShdw blurRad="50800" dist="38100" dir="2700000" algn="tl" rotWithShape="0">
                    <a:prstClr val="black">
                      <a:alpha val="91000"/>
                    </a:prstClr>
                  </a:outerShdw>
                </a:effectLst>
                <a:uLnTx/>
                <a:uFillTx/>
                <a:latin typeface="Segoe"/>
                <a:ea typeface="+mn-ea"/>
                <a:cs typeface="+mn-cs"/>
              </a:defRPr>
            </a:lvl2pPr>
          </a:lstStyle>
          <a:p>
            <a:pPr marL="19050" lvl="1" indent="-190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5000"/>
              <a:buFontTx/>
              <a:buNone/>
            </a:pPr>
            <a:r>
              <a:rPr lang="hu-HU" dirty="0" smtClean="0"/>
              <a:t>A dia alcíme</a:t>
            </a:r>
            <a:endParaRPr lang="hu-H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209550"/>
            <a:ext cx="8686800" cy="676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28600" y="1581150"/>
            <a:ext cx="8677275" cy="507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csak 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icrosoft log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 descr="YPOP_logo_magyar_alu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59927" y="2636838"/>
            <a:ext cx="6381750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 bright="-15000"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38125" y="1600200"/>
            <a:ext cx="866775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722" r:id="rId2"/>
    <p:sldLayoutId id="2147483728" r:id="rId3"/>
    <p:sldLayoutId id="2147483723" r:id="rId4"/>
    <p:sldLayoutId id="2147483697" r:id="rId5"/>
    <p:sldLayoutId id="2147483731" r:id="rId6"/>
    <p:sldLayoutId id="2147483700" r:id="rId7"/>
    <p:sldLayoutId id="2147483701" r:id="rId8"/>
    <p:sldLayoutId id="2147483724" r:id="rId9"/>
    <p:sldLayoutId id="2147483729" r:id="rId10"/>
    <p:sldLayoutId id="2147483730" r:id="rId11"/>
    <p:sldLayoutId id="2147483702" r:id="rId12"/>
    <p:sldLayoutId id="2147483703" r:id="rId13"/>
    <p:sldLayoutId id="2147483732" r:id="rId14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5400" b="0" kern="1200" cap="none" spc="-150" dirty="0">
          <a:ln w="3175">
            <a:noFill/>
          </a:ln>
          <a:gradFill flip="none" rotWithShape="1">
            <a:gsLst>
              <a:gs pos="18000">
                <a:srgbClr val="FFFFFF"/>
              </a:gs>
              <a:gs pos="64000">
                <a:srgbClr val="6ACDFE"/>
              </a:gs>
            </a:gsLst>
            <a:lin ang="5400000" scaled="0"/>
            <a:tileRect/>
          </a:gradFill>
          <a:effectLst>
            <a:outerShdw blurRad="76200" dist="38100" dir="3240000" algn="tl" rotWithShape="0">
              <a:prstClr val="black">
                <a:alpha val="75000"/>
              </a:prstClr>
            </a:outerShdw>
          </a:effectLst>
          <a:latin typeface="Segoe" pitchFamily="34" charset="0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SzPct val="95000"/>
        <a:buFontTx/>
        <a:buBlip>
          <a:blip r:embed="rId17"/>
        </a:buBlip>
        <a:defRPr kumimoji="0" lang="en-US" sz="3600" b="0" i="0" u="none" strike="noStrike" kern="0" cap="none" spc="0" normalizeH="0" baseline="0" noProof="0" dirty="0" smtClean="0">
          <a:ln>
            <a:noFill/>
          </a:ln>
          <a:solidFill>
            <a:srgbClr val="FFFFFF"/>
          </a:solidFill>
          <a:effectLst>
            <a:outerShdw blurRad="50800" dist="38100" dir="2700000" algn="tl" rotWithShape="0">
              <a:prstClr val="black">
                <a:alpha val="91000"/>
              </a:prstClr>
            </a:outerShdw>
          </a:effectLst>
          <a:uLnTx/>
          <a:uFillTx/>
          <a:latin typeface="Segoe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SzPct val="95000"/>
        <a:buFontTx/>
        <a:buBlip>
          <a:blip r:embed="rId17"/>
        </a:buBlip>
        <a:defRPr kumimoji="0" lang="en-US" sz="3200" b="0" i="0" u="none" strike="noStrike" kern="0" cap="none" spc="0" normalizeH="0" baseline="0" noProof="0" dirty="0" smtClean="0">
          <a:ln>
            <a:noFill/>
          </a:ln>
          <a:solidFill>
            <a:srgbClr val="FFFFFF"/>
          </a:solidFill>
          <a:effectLst>
            <a:outerShdw blurRad="50800" dist="38100" dir="2700000" algn="tl" rotWithShape="0">
              <a:prstClr val="black">
                <a:alpha val="91000"/>
              </a:prstClr>
            </a:outerShdw>
          </a:effectLst>
          <a:uLnTx/>
          <a:uFillTx/>
          <a:latin typeface="Segoe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SzPct val="95000"/>
        <a:buFontTx/>
        <a:buBlip>
          <a:blip r:embed="rId17"/>
        </a:buBlip>
        <a:defRPr kumimoji="0" lang="en-US" sz="2800" b="0" i="0" u="none" strike="noStrike" kern="0" cap="none" spc="0" normalizeH="0" baseline="0" noProof="0" dirty="0" smtClean="0">
          <a:ln>
            <a:noFill/>
          </a:ln>
          <a:solidFill>
            <a:srgbClr val="FFFFFF"/>
          </a:solidFill>
          <a:effectLst>
            <a:outerShdw blurRad="50800" dist="38100" dir="2700000" algn="tl" rotWithShape="0">
              <a:prstClr val="black">
                <a:alpha val="91000"/>
              </a:prstClr>
            </a:outerShdw>
          </a:effectLst>
          <a:uLnTx/>
          <a:uFillTx/>
          <a:latin typeface="Segoe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SzPct val="95000"/>
        <a:buFontTx/>
        <a:buBlip>
          <a:blip r:embed="rId17"/>
        </a:buBlip>
        <a:defRPr kumimoji="0" lang="en-US" sz="2400" b="0" i="0" u="none" strike="noStrike" kern="0" cap="none" spc="0" normalizeH="0" baseline="0" noProof="0" dirty="0" smtClean="0">
          <a:ln>
            <a:noFill/>
          </a:ln>
          <a:solidFill>
            <a:srgbClr val="FFFFFF"/>
          </a:solidFill>
          <a:effectLst>
            <a:outerShdw blurRad="50800" dist="38100" dir="2700000" algn="tl" rotWithShape="0">
              <a:prstClr val="black">
                <a:alpha val="91000"/>
              </a:prstClr>
            </a:outerShdw>
          </a:effectLst>
          <a:uLnTx/>
          <a:uFillTx/>
          <a:latin typeface="Segoe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SzPct val="95000"/>
        <a:buFontTx/>
        <a:buBlip>
          <a:blip r:embed="rId17"/>
        </a:buBlip>
        <a:defRPr kumimoji="0" lang="hu-HU" sz="2400" b="0" i="0" u="none" strike="noStrike" kern="0" cap="none" spc="0" normalizeH="0" baseline="0" noProof="0" dirty="0" smtClean="0">
          <a:ln>
            <a:noFill/>
          </a:ln>
          <a:solidFill>
            <a:srgbClr val="FFFFFF"/>
          </a:solidFill>
          <a:effectLst>
            <a:outerShdw blurRad="50800" dist="38100" dir="2700000" algn="tl" rotWithShape="0">
              <a:prstClr val="black">
                <a:alpha val="91000"/>
              </a:prstClr>
            </a:outerShdw>
          </a:effectLst>
          <a:uLnTx/>
          <a:uFillTx/>
          <a:latin typeface="Segoe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mtClean="0"/>
              <a:t>Az ezerarcú publikálás 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mtClean="0"/>
              <a:t>…az ISA Server 2006 segítségével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0034" y="5429264"/>
            <a:ext cx="5643602" cy="1304911"/>
          </a:xfrm>
        </p:spPr>
        <p:txBody>
          <a:bodyPr>
            <a:normAutofit/>
          </a:bodyPr>
          <a:lstStyle/>
          <a:p>
            <a:r>
              <a:rPr lang="hu-HU" sz="2400" smtClean="0"/>
              <a:t>Gál Tamás</a:t>
            </a:r>
          </a:p>
          <a:p>
            <a:r>
              <a:rPr lang="hu-HU" sz="2400" smtClean="0"/>
              <a:t>v-tagal@microsoft.com</a:t>
            </a:r>
          </a:p>
          <a:p>
            <a:r>
              <a:rPr lang="hu-HU" sz="2400" smtClean="0"/>
              <a:t>Microsoft Magyarország</a:t>
            </a:r>
            <a:endParaRPr lang="hu-HU" sz="24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mtClean="0"/>
              <a:t>Komponensek és technikák</a:t>
            </a:r>
            <a:br>
              <a:rPr lang="hu-HU" smtClean="0"/>
            </a:br>
            <a:r>
              <a:rPr lang="hu-HU" sz="4000" smtClean="0"/>
              <a:t>Hitelesítés-delegálás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hu-HU" smtClean="0"/>
              <a:t>Biztonságos és erőforrás takarékos</a:t>
            </a:r>
          </a:p>
          <a:p>
            <a:r>
              <a:rPr lang="hu-HU" smtClean="0"/>
              <a:t>ISA 2004 – erős korlátok</a:t>
            </a:r>
          </a:p>
          <a:p>
            <a:pPr lvl="1"/>
            <a:r>
              <a:rPr lang="hu-HU" smtClean="0"/>
              <a:t>Csak Basic, ergo csak VPN és HTTPS</a:t>
            </a:r>
          </a:p>
          <a:p>
            <a:r>
              <a:rPr lang="hu-HU" smtClean="0"/>
              <a:t>ISA 2006 – szinte mindent</a:t>
            </a:r>
          </a:p>
          <a:p>
            <a:pPr lvl="2"/>
            <a:r>
              <a:rPr lang="hu-HU" smtClean="0"/>
              <a:t>Nincs delegálás, és a </a:t>
            </a:r>
            <a:r>
              <a:rPr lang="hu-HU"/>
              <a:t>kliens nem </a:t>
            </a:r>
            <a:r>
              <a:rPr lang="hu-HU" smtClean="0"/>
              <a:t>hitelesíthet közvetlenül;</a:t>
            </a:r>
            <a:endParaRPr lang="hu-HU"/>
          </a:p>
          <a:p>
            <a:pPr lvl="2"/>
            <a:r>
              <a:rPr lang="hu-HU" smtClean="0"/>
              <a:t>Nincs </a:t>
            </a:r>
            <a:r>
              <a:rPr lang="hu-HU"/>
              <a:t>delegálás, de a kliens </a:t>
            </a:r>
            <a:r>
              <a:rPr lang="hu-HU" smtClean="0"/>
              <a:t>hitelesíthet közvetlenül;</a:t>
            </a:r>
          </a:p>
          <a:p>
            <a:pPr lvl="2"/>
            <a:r>
              <a:rPr lang="hu-HU"/>
              <a:t>Basic, </a:t>
            </a:r>
            <a:r>
              <a:rPr lang="hu-HU" smtClean="0"/>
              <a:t>NTLM, Negotiate </a:t>
            </a:r>
            <a:r>
              <a:rPr lang="hu-HU"/>
              <a:t>(Kerberos / NTLM)</a:t>
            </a:r>
          </a:p>
          <a:p>
            <a:pPr lvl="2"/>
            <a:r>
              <a:rPr lang="hu-HU" smtClean="0"/>
              <a:t>Kikényszerített </a:t>
            </a:r>
            <a:r>
              <a:rPr lang="hu-HU"/>
              <a:t>Kerberos-delegálás.</a:t>
            </a:r>
            <a:endParaRPr lang="hu-HU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mtClean="0"/>
              <a:t>Komponensek és technikák</a:t>
            </a:r>
            <a:br>
              <a:rPr lang="hu-HU" smtClean="0"/>
            </a:br>
            <a:r>
              <a:rPr lang="hu-HU" sz="4000" smtClean="0"/>
              <a:t>Hitelesítés mix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5720" y="2071678"/>
            <a:ext cx="3500462" cy="3929090"/>
          </a:xfrm>
          <a:prstGeom prst="rect">
            <a:avLst/>
          </a:prstGeo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hu-HU" sz="2400" smtClean="0"/>
              <a:t>Kliens jogosultság elfogadása</a:t>
            </a:r>
            <a:endParaRPr lang="en-US" sz="240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hu-HU" sz="2400" smtClean="0"/>
              <a:t>A jogosultság elküldése..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hu-HU" sz="2400" smtClean="0"/>
              <a:t>…majd befogadása</a:t>
            </a:r>
            <a:endParaRPr lang="en-US" sz="240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hu-HU" sz="2400" smtClean="0"/>
              <a:t>Hitelesítés-delegálás</a:t>
            </a:r>
            <a:endParaRPr lang="en-US" sz="240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hu-HU" sz="2400" smtClean="0"/>
              <a:t>A publikált szerver válasza</a:t>
            </a:r>
            <a:endParaRPr lang="en-US" sz="240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hu-HU" sz="2400" smtClean="0"/>
              <a:t>A válasz  továbbküldése</a:t>
            </a:r>
            <a:endParaRPr lang="en-US" sz="2400" smtClean="0"/>
          </a:p>
        </p:txBody>
      </p:sp>
      <p:pic>
        <p:nvPicPr>
          <p:cNvPr id="6" name="Picture 5" descr="Servers ISAS - firewall secure securi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3429000"/>
            <a:ext cx="714380" cy="1137437"/>
          </a:xfrm>
          <a:prstGeom prst="rect">
            <a:avLst/>
          </a:prstGeom>
        </p:spPr>
      </p:pic>
      <p:pic>
        <p:nvPicPr>
          <p:cNvPr id="3075" name="Picture 3" descr="D:\System\MSHU\DVD_ART34\Artwork_Imagery\Icons - Illustrations\Internet Clouds web\internet cloud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flipH="1">
            <a:off x="4767057" y="2357430"/>
            <a:ext cx="1876645" cy="86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7" name="Picture 5" descr="D:\System\MSHU\DVD_ART34\Artwork_Imagery\Icons - Illustrations\_XML ICONS\pc computer deskto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2174" y="1142984"/>
            <a:ext cx="898586" cy="896571"/>
          </a:xfrm>
          <a:prstGeom prst="rect">
            <a:avLst/>
          </a:prstGeom>
          <a:noFill/>
        </p:spPr>
      </p:pic>
      <p:pic>
        <p:nvPicPr>
          <p:cNvPr id="3079" name="Picture 7" descr="D:\System\MSHU\DVD_ART34\Artwork_Imagery\Icons - Illustrations\_XML ICONS\Servers Exchange email comput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3429000"/>
            <a:ext cx="712896" cy="1137600"/>
          </a:xfrm>
          <a:prstGeom prst="rect">
            <a:avLst/>
          </a:prstGeom>
          <a:noFill/>
        </p:spPr>
      </p:pic>
      <p:pic>
        <p:nvPicPr>
          <p:cNvPr id="3081" name="Picture 9" descr="D:\System\MSHU\DVD_ART34\Artwork_Imagery\Icons - Illustrations\_SECURITY ICONS\Security Download Serv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5720400"/>
            <a:ext cx="766092" cy="1137600"/>
          </a:xfrm>
          <a:prstGeom prst="rect">
            <a:avLst/>
          </a:prstGeom>
          <a:noFill/>
        </p:spPr>
      </p:pic>
      <p:sp>
        <p:nvSpPr>
          <p:cNvPr id="20" name="Text Box 68"/>
          <p:cNvSpPr txBox="1">
            <a:spLocks noChangeArrowheads="1"/>
          </p:cNvSpPr>
          <p:nvPr/>
        </p:nvSpPr>
        <p:spPr bwMode="auto">
          <a:xfrm>
            <a:off x="3929058" y="4071942"/>
            <a:ext cx="1257386" cy="3277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b="1">
                <a:latin typeface="Arial Narrow" pitchFamily="34" charset="0"/>
              </a:rPr>
              <a:t>ISA Server</a:t>
            </a:r>
          </a:p>
        </p:txBody>
      </p:sp>
      <p:sp>
        <p:nvSpPr>
          <p:cNvPr id="21" name="Text Box 68"/>
          <p:cNvSpPr txBox="1">
            <a:spLocks noChangeArrowheads="1"/>
          </p:cNvSpPr>
          <p:nvPr/>
        </p:nvSpPr>
        <p:spPr bwMode="auto">
          <a:xfrm>
            <a:off x="6215074" y="6072206"/>
            <a:ext cx="1257386" cy="5632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hu-HU" b="1" smtClean="0">
                <a:latin typeface="Arial Narrow" pitchFamily="34" charset="0"/>
              </a:rPr>
              <a:t>Hitelesítés-szolgáltató</a:t>
            </a:r>
            <a:endParaRPr lang="en-US" b="1">
              <a:latin typeface="Arial Narrow" pitchFamily="34" charset="0"/>
            </a:endParaRPr>
          </a:p>
        </p:txBody>
      </p:sp>
      <p:sp>
        <p:nvSpPr>
          <p:cNvPr id="22" name="Text Box 68"/>
          <p:cNvSpPr txBox="1">
            <a:spLocks noChangeArrowheads="1"/>
          </p:cNvSpPr>
          <p:nvPr/>
        </p:nvSpPr>
        <p:spPr bwMode="auto">
          <a:xfrm>
            <a:off x="5857884" y="1428736"/>
            <a:ext cx="1257386" cy="3277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hu-HU" b="1" smtClean="0">
                <a:latin typeface="Arial Narrow" pitchFamily="34" charset="0"/>
              </a:rPr>
              <a:t>Kliens</a:t>
            </a:r>
            <a:endParaRPr lang="en-US" b="1">
              <a:latin typeface="Arial Narrow" pitchFamily="34" charset="0"/>
            </a:endParaRPr>
          </a:p>
        </p:txBody>
      </p:sp>
      <p:sp>
        <p:nvSpPr>
          <p:cNvPr id="23" name="Text Box 68"/>
          <p:cNvSpPr txBox="1">
            <a:spLocks noChangeArrowheads="1"/>
          </p:cNvSpPr>
          <p:nvPr/>
        </p:nvSpPr>
        <p:spPr bwMode="auto">
          <a:xfrm>
            <a:off x="7572396" y="3000372"/>
            <a:ext cx="1257386" cy="3277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hu-HU" b="1" smtClean="0">
                <a:latin typeface="Arial Narrow" pitchFamily="34" charset="0"/>
              </a:rPr>
              <a:t>OWA</a:t>
            </a:r>
            <a:endParaRPr lang="en-US" b="1">
              <a:latin typeface="Arial Narrow" pitchFamily="34" charset="0"/>
            </a:endParaRPr>
          </a:p>
        </p:txBody>
      </p:sp>
      <p:pic>
        <p:nvPicPr>
          <p:cNvPr id="3085" name="Picture 13" descr="D:\System\MSHU\DVD_ART34\Artwork_Imagery\Shapes\Arrows\Straight\thin gold arrow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75272" y="3786190"/>
            <a:ext cx="1440000" cy="285752"/>
          </a:xfrm>
          <a:prstGeom prst="rect">
            <a:avLst/>
          </a:prstGeom>
          <a:noFill/>
        </p:spPr>
      </p:pic>
      <p:pic>
        <p:nvPicPr>
          <p:cNvPr id="28" name="Picture 13" descr="D:\System\MSHU\DVD_ART34\Artwork_Imagery\Shapes\Arrows\Straight\thin gold arrow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6072199" y="4000504"/>
            <a:ext cx="1440000" cy="285752"/>
          </a:xfrm>
          <a:prstGeom prst="rect">
            <a:avLst/>
          </a:prstGeom>
          <a:noFill/>
        </p:spPr>
      </p:pic>
      <p:sp>
        <p:nvSpPr>
          <p:cNvPr id="29" name="Text Box 68"/>
          <p:cNvSpPr txBox="1">
            <a:spLocks noChangeArrowheads="1"/>
          </p:cNvSpPr>
          <p:nvPr/>
        </p:nvSpPr>
        <p:spPr bwMode="auto">
          <a:xfrm>
            <a:off x="6786578" y="3399041"/>
            <a:ext cx="471568" cy="458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hu-HU" sz="28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4</a:t>
            </a:r>
            <a:endParaRPr lang="en-US" b="1" i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0" name="Text Box 68"/>
          <p:cNvSpPr txBox="1">
            <a:spLocks noChangeArrowheads="1"/>
          </p:cNvSpPr>
          <p:nvPr/>
        </p:nvSpPr>
        <p:spPr bwMode="auto">
          <a:xfrm>
            <a:off x="6500826" y="4286256"/>
            <a:ext cx="471568" cy="458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hu-HU" sz="28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5</a:t>
            </a:r>
            <a:endParaRPr lang="en-US" b="1" i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31" name="Picture 13" descr="D:\System\MSHU\DVD_ART34\Artwork_Imagery\Shapes\Arrows\Straight\thin gold arrow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4997818" y="4932008"/>
            <a:ext cx="1148628" cy="285752"/>
          </a:xfrm>
          <a:prstGeom prst="rect">
            <a:avLst/>
          </a:prstGeom>
          <a:noFill/>
        </p:spPr>
      </p:pic>
      <p:pic>
        <p:nvPicPr>
          <p:cNvPr id="32" name="Picture 13" descr="D:\System\MSHU\DVD_ART34\Artwork_Imagery\Shapes\Arrows\Straight\thin gold arrow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>
            <a:off x="5212132" y="5074885"/>
            <a:ext cx="1148628" cy="285752"/>
          </a:xfrm>
          <a:prstGeom prst="rect">
            <a:avLst/>
          </a:prstGeom>
          <a:noFill/>
        </p:spPr>
      </p:pic>
      <p:sp>
        <p:nvSpPr>
          <p:cNvPr id="33" name="Text Box 68"/>
          <p:cNvSpPr txBox="1">
            <a:spLocks noChangeArrowheads="1"/>
          </p:cNvSpPr>
          <p:nvPr/>
        </p:nvSpPr>
        <p:spPr bwMode="auto">
          <a:xfrm>
            <a:off x="4957688" y="4929198"/>
            <a:ext cx="471568" cy="458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hu-HU" sz="28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</a:t>
            </a:r>
            <a:endParaRPr lang="en-US" b="1" i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4" name="Text Box 68"/>
          <p:cNvSpPr txBox="1">
            <a:spLocks noChangeArrowheads="1"/>
          </p:cNvSpPr>
          <p:nvPr/>
        </p:nvSpPr>
        <p:spPr bwMode="auto">
          <a:xfrm>
            <a:off x="5857884" y="4929198"/>
            <a:ext cx="471568" cy="458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hu-HU" sz="28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3</a:t>
            </a:r>
            <a:endParaRPr lang="en-US" b="1" i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35" name="Picture 13" descr="D:\System\MSHU\DVD_ART34\Artwork_Imagery\Shapes\Arrows\Straight\thin gold arrow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4962098" y="2538835"/>
            <a:ext cx="1220067" cy="285752"/>
          </a:xfrm>
          <a:prstGeom prst="rect">
            <a:avLst/>
          </a:prstGeom>
          <a:noFill/>
        </p:spPr>
      </p:pic>
      <p:pic>
        <p:nvPicPr>
          <p:cNvPr id="36" name="Picture 13" descr="D:\System\MSHU\DVD_ART34\Artwork_Imagery\Shapes\Arrows\Straight\thin gold arrow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>
            <a:off x="5176412" y="2681712"/>
            <a:ext cx="1220067" cy="285752"/>
          </a:xfrm>
          <a:prstGeom prst="rect">
            <a:avLst/>
          </a:prstGeom>
          <a:noFill/>
        </p:spPr>
      </p:pic>
      <p:sp>
        <p:nvSpPr>
          <p:cNvPr id="37" name="Text Box 68"/>
          <p:cNvSpPr txBox="1">
            <a:spLocks noChangeArrowheads="1"/>
          </p:cNvSpPr>
          <p:nvPr/>
        </p:nvSpPr>
        <p:spPr bwMode="auto">
          <a:xfrm>
            <a:off x="5029126" y="2571744"/>
            <a:ext cx="471568" cy="458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hu-HU" sz="28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</a:t>
            </a:r>
            <a:endParaRPr lang="en-US" b="1" i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8" name="Text Box 68"/>
          <p:cNvSpPr txBox="1">
            <a:spLocks noChangeArrowheads="1"/>
          </p:cNvSpPr>
          <p:nvPr/>
        </p:nvSpPr>
        <p:spPr bwMode="auto">
          <a:xfrm>
            <a:off x="5857884" y="2571744"/>
            <a:ext cx="471568" cy="458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hu-HU" sz="28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6</a:t>
            </a:r>
            <a:endParaRPr lang="en-US" b="1" i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0753" name="Object 2"/>
          <p:cNvGraphicFramePr>
            <a:graphicFrameLocks noChangeAspect="1"/>
          </p:cNvGraphicFramePr>
          <p:nvPr/>
        </p:nvGraphicFramePr>
        <p:xfrm>
          <a:off x="3259168" y="5532439"/>
          <a:ext cx="3338512" cy="306388"/>
        </p:xfrm>
        <a:graphic>
          <a:graphicData uri="http://schemas.openxmlformats.org/presentationml/2006/ole">
            <p:oleObj spid="_x0000_s2050" name="Visio" r:id="rId3" imgW="3338703" imgH="306070" progId="Visio.Drawing.11">
              <p:embed/>
            </p:oleObj>
          </a:graphicData>
        </a:graphic>
      </p:graphicFrame>
      <p:graphicFrame>
        <p:nvGraphicFramePr>
          <p:cNvPr id="500742" name="Object 3"/>
          <p:cNvGraphicFramePr>
            <a:graphicFrameLocks noChangeAspect="1"/>
          </p:cNvGraphicFramePr>
          <p:nvPr>
            <p:ph sz="quarter" idx="3"/>
          </p:nvPr>
        </p:nvGraphicFramePr>
        <p:xfrm>
          <a:off x="3267105" y="5208589"/>
          <a:ext cx="3338513" cy="306388"/>
        </p:xfrm>
        <a:graphic>
          <a:graphicData uri="http://schemas.openxmlformats.org/presentationml/2006/ole">
            <p:oleObj spid="_x0000_s2051" name="Visio" r:id="rId4" imgW="3338703" imgH="306070" progId="Visio.Drawing.11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42918" y="3714750"/>
          <a:ext cx="8686800" cy="2833688"/>
        </p:xfrm>
        <a:graphic>
          <a:graphicData uri="http://schemas.openxmlformats.org/presentationml/2006/ole">
            <p:oleObj spid="_x0000_s2052" name="Visio" r:id="rId5" imgW="8618276" imgH="2811854" progId="Visio.Drawing.11">
              <p:embed/>
            </p:oleObj>
          </a:graphicData>
        </a:graphic>
      </p:graphicFrame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1" y="136526"/>
            <a:ext cx="8716992" cy="1363648"/>
          </a:xfrm>
        </p:spPr>
        <p:txBody>
          <a:bodyPr>
            <a:normAutofit fontScale="90000"/>
          </a:bodyPr>
          <a:lstStyle/>
          <a:p>
            <a:r>
              <a:rPr lang="hu-HU" smtClean="0"/>
              <a:t>Komponensek és technikák</a:t>
            </a:r>
            <a:br>
              <a:rPr lang="hu-HU" smtClean="0"/>
            </a:br>
            <a:r>
              <a:rPr lang="hu-HU" sz="4000" smtClean="0"/>
              <a:t>SSO</a:t>
            </a:r>
            <a:endParaRPr lang="en-US" smtClean="0"/>
          </a:p>
        </p:txBody>
      </p:sp>
      <p:sp>
        <p:nvSpPr>
          <p:cNvPr id="5007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15956" y="1627190"/>
            <a:ext cx="8583612" cy="2085975"/>
          </a:xfrm>
        </p:spPr>
        <p:txBody>
          <a:bodyPr/>
          <a:lstStyle/>
          <a:p>
            <a:pPr eaLnBrk="1" hangingPunct="1">
              <a:buNone/>
            </a:pPr>
            <a:r>
              <a:rPr lang="hu-HU" sz="2000" smtClean="0"/>
              <a:t>1. forgatókönyv - Két publikált webszerver, kötelező hitelesítéssel</a:t>
            </a:r>
            <a:endParaRPr lang="en-US" sz="2000" smtClean="0"/>
          </a:p>
          <a:p>
            <a:pPr eaLnBrk="1" hangingPunct="1"/>
            <a:r>
              <a:rPr lang="hu-HU" sz="2000" smtClean="0"/>
              <a:t>Exchange elérés - SSO nélkül</a:t>
            </a:r>
            <a:endParaRPr lang="en-US" sz="2000" smtClean="0"/>
          </a:p>
          <a:p>
            <a:pPr eaLnBrk="1" hangingPunct="1"/>
            <a:r>
              <a:rPr lang="hu-HU" sz="2000" smtClean="0"/>
              <a:t>Kérem a hitelesítési infókat!</a:t>
            </a:r>
            <a:endParaRPr lang="en-US" sz="2000" smtClean="0"/>
          </a:p>
          <a:p>
            <a:pPr eaLnBrk="1" hangingPunct="1"/>
            <a:r>
              <a:rPr lang="hu-HU" sz="2000" smtClean="0"/>
              <a:t>Egy e-mailből menjünk tovább a</a:t>
            </a:r>
            <a:r>
              <a:rPr lang="en-US" sz="2000" smtClean="0"/>
              <a:t> SharePoint</a:t>
            </a:r>
            <a:r>
              <a:rPr lang="hu-HU" sz="2000" smtClean="0"/>
              <a:t> oldalunkra!</a:t>
            </a:r>
            <a:endParaRPr lang="en-US" sz="2000" smtClean="0"/>
          </a:p>
          <a:p>
            <a:r>
              <a:rPr lang="hu-HU" sz="2000"/>
              <a:t>Kérem </a:t>
            </a:r>
            <a:r>
              <a:rPr lang="hu-HU" sz="2000" smtClean="0"/>
              <a:t>megint a </a:t>
            </a:r>
            <a:r>
              <a:rPr lang="hu-HU" sz="2000"/>
              <a:t>hitelesítési infókat</a:t>
            </a:r>
            <a:r>
              <a:rPr lang="hu-HU" sz="2000" smtClean="0"/>
              <a:t>!</a:t>
            </a:r>
            <a:endParaRPr sz="2000"/>
          </a:p>
        </p:txBody>
      </p:sp>
      <p:graphicFrame>
        <p:nvGraphicFramePr>
          <p:cNvPr id="500752" name="Object 5"/>
          <p:cNvGraphicFramePr>
            <a:graphicFrameLocks noChangeAspect="1"/>
          </p:cNvGraphicFramePr>
          <p:nvPr/>
        </p:nvGraphicFramePr>
        <p:xfrm>
          <a:off x="7529543" y="5164139"/>
          <a:ext cx="1223962" cy="585788"/>
        </p:xfrm>
        <a:graphic>
          <a:graphicData uri="http://schemas.openxmlformats.org/presentationml/2006/ole">
            <p:oleObj spid="_x0000_s2053" name="Visio" r:id="rId6" imgW="1223772" imgH="586422" progId="Visio.Drawing.11">
              <p:embed/>
            </p:oleObj>
          </a:graphicData>
        </a:graphic>
      </p:graphicFrame>
      <p:sp>
        <p:nvSpPr>
          <p:cNvPr id="500754" name="Rectangle 18"/>
          <p:cNvSpPr>
            <a:spLocks noChangeArrowheads="1"/>
          </p:cNvSpPr>
          <p:nvPr/>
        </p:nvSpPr>
        <p:spPr bwMode="auto">
          <a:xfrm>
            <a:off x="417543" y="1602092"/>
            <a:ext cx="8583613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hu-HU" sz="2000" smtClean="0"/>
              <a:t>2. </a:t>
            </a:r>
            <a:r>
              <a:rPr lang="hu-HU" sz="2000" smtClean="0"/>
              <a:t>forgatókönyv - Két publikált webszerver, kötelező hitelesítéssel</a:t>
            </a:r>
            <a:endParaRPr lang="en-US" sz="2000" smtClean="0"/>
          </a:p>
          <a:p>
            <a:pPr marL="279400" indent="-279400">
              <a:lnSpc>
                <a:spcPct val="90000"/>
              </a:lnSpc>
              <a:spcBef>
                <a:spcPct val="30000"/>
              </a:spcBef>
              <a:buClr>
                <a:srgbClr val="286093"/>
              </a:buClr>
              <a:buSzPct val="110000"/>
              <a:buFont typeface="Arial" charset="0"/>
              <a:buChar char="▪"/>
            </a:pPr>
            <a:r>
              <a:rPr lang="hu-HU" sz="2000" smtClean="0"/>
              <a:t>Exchange </a:t>
            </a:r>
            <a:r>
              <a:rPr lang="hu-HU" sz="2000" smtClean="0"/>
              <a:t>elérés </a:t>
            </a:r>
            <a:r>
              <a:rPr lang="hu-HU" sz="2000" smtClean="0"/>
              <a:t>– SSO-val</a:t>
            </a:r>
            <a:endParaRPr lang="en-US" sz="2000" smtClean="0"/>
          </a:p>
          <a:p>
            <a:pPr marL="279400" indent="-279400">
              <a:lnSpc>
                <a:spcPct val="90000"/>
              </a:lnSpc>
              <a:spcBef>
                <a:spcPct val="30000"/>
              </a:spcBef>
              <a:buClr>
                <a:srgbClr val="286093"/>
              </a:buClr>
              <a:buSzPct val="110000"/>
              <a:buFont typeface="Arial" charset="0"/>
              <a:buChar char="▪"/>
            </a:pPr>
            <a:r>
              <a:rPr lang="hu-HU" sz="2000" smtClean="0"/>
              <a:t>Kérem a hitelesítési infókat!</a:t>
            </a:r>
            <a:endParaRPr lang="en-US" sz="2000" smtClean="0"/>
          </a:p>
          <a:p>
            <a:pPr marL="279400" indent="-279400">
              <a:lnSpc>
                <a:spcPct val="90000"/>
              </a:lnSpc>
              <a:spcBef>
                <a:spcPct val="30000"/>
              </a:spcBef>
              <a:buClr>
                <a:srgbClr val="286093"/>
              </a:buClr>
              <a:buSzPct val="110000"/>
              <a:buFont typeface="Arial" charset="0"/>
              <a:buChar char="▪"/>
            </a:pPr>
            <a:r>
              <a:rPr lang="hu-HU" sz="2000" smtClean="0"/>
              <a:t>Egy e-mailből menjünk tovább a</a:t>
            </a:r>
            <a:r>
              <a:rPr lang="en-US" sz="2000" smtClean="0"/>
              <a:t> SharePoint</a:t>
            </a:r>
            <a:r>
              <a:rPr lang="hu-HU" sz="2000" smtClean="0"/>
              <a:t> oldalunkra!</a:t>
            </a:r>
            <a:endParaRPr lang="en-US" sz="2000" smtClean="0"/>
          </a:p>
          <a:p>
            <a:pPr marL="279400" indent="-279400">
              <a:lnSpc>
                <a:spcPct val="90000"/>
              </a:lnSpc>
              <a:spcBef>
                <a:spcPct val="30000"/>
              </a:spcBef>
              <a:buClr>
                <a:srgbClr val="286093"/>
              </a:buClr>
              <a:buSzPct val="110000"/>
              <a:buFont typeface="Arial" charset="0"/>
              <a:buChar char="▪"/>
            </a:pPr>
            <a:r>
              <a:rPr lang="hu-HU" sz="2000" smtClean="0"/>
              <a:t>NEM kérem </a:t>
            </a:r>
            <a:r>
              <a:rPr lang="hu-HU" sz="2000" smtClean="0"/>
              <a:t>a hitelesítési </a:t>
            </a:r>
            <a:r>
              <a:rPr lang="hu-HU" sz="2000" smtClean="0"/>
              <a:t>infókat</a:t>
            </a:r>
            <a:r>
              <a:rPr lang="hu-HU" sz="2000" smtClean="0"/>
              <a:t>! </a:t>
            </a:r>
            <a:r>
              <a:rPr lang="hu-HU" sz="2000" smtClean="0">
                <a:sym typeface="Wingdings" pitchFamily="2" charset="2"/>
              </a:rPr>
              <a:t></a:t>
            </a:r>
            <a:endParaRPr lang="en-US" sz="2000" smtClean="0"/>
          </a:p>
          <a:p>
            <a:pPr marL="279400" indent="-279400" eaLnBrk="1" hangingPunct="1">
              <a:lnSpc>
                <a:spcPct val="90000"/>
              </a:lnSpc>
              <a:spcBef>
                <a:spcPct val="30000"/>
              </a:spcBef>
              <a:buClr>
                <a:srgbClr val="286093"/>
              </a:buClr>
              <a:buSzPct val="110000"/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0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50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00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00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50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00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0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00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2000"/>
                                        <p:tgtEl>
                                          <p:spTgt spid="50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00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00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2000"/>
                                        <p:tgtEl>
                                          <p:spTgt spid="50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00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4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mtClean="0"/>
              <a:t>Webszerver publikálás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" name="Picture 8" descr="05 - wwwpub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85728"/>
            <a:ext cx="3388500" cy="3240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mtClean="0"/>
              <a:t>Webszerver publikálás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smtClean="0"/>
              <a:t>Tanúsítvánnyal</a:t>
            </a:r>
            <a:endParaRPr lang="hu-HU"/>
          </a:p>
        </p:txBody>
      </p:sp>
      <p:pic>
        <p:nvPicPr>
          <p:cNvPr id="5" name="Picture Placeholder 4" descr="07 - cak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502" b="3502"/>
          <a:stretch>
            <a:fillRect/>
          </a:stretch>
        </p:blipFill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mtClean="0"/>
              <a:t>Szimpla szerver publikálás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Picture 4" descr="2824_5_ServPubRules1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357166"/>
            <a:ext cx="2920699" cy="3240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Tartalom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smtClean="0"/>
              <a:t>Típusok és csoportok</a:t>
            </a:r>
          </a:p>
          <a:p>
            <a:r>
              <a:rPr lang="hu-HU" smtClean="0"/>
              <a:t>Komponensek és technikák</a:t>
            </a:r>
          </a:p>
          <a:p>
            <a:pPr lvl="1"/>
            <a:r>
              <a:rPr lang="hu-HU" smtClean="0"/>
              <a:t>Listener, hitelesítés, </a:t>
            </a:r>
            <a:r>
              <a:rPr lang="hu-HU" smtClean="0"/>
              <a:t>delegálás, SSO</a:t>
            </a:r>
            <a:endParaRPr lang="hu-HU" smtClean="0"/>
          </a:p>
          <a:p>
            <a:r>
              <a:rPr lang="hu-HU" smtClean="0"/>
              <a:t>Webszerver </a:t>
            </a:r>
            <a:r>
              <a:rPr lang="hu-HU" smtClean="0"/>
              <a:t>publikálás demó x2</a:t>
            </a:r>
            <a:endParaRPr lang="hu-HU" smtClean="0"/>
          </a:p>
          <a:p>
            <a:r>
              <a:rPr lang="hu-HU"/>
              <a:t>Szimpla szerver </a:t>
            </a:r>
            <a:r>
              <a:rPr lang="hu-HU" smtClean="0"/>
              <a:t>publikálás</a:t>
            </a:r>
            <a:br>
              <a:rPr lang="hu-HU" smtClean="0"/>
            </a:br>
            <a:r>
              <a:rPr lang="hu-HU" smtClean="0"/>
              <a:t>demó</a:t>
            </a:r>
            <a:endParaRPr lang="hu-HU"/>
          </a:p>
          <a:p>
            <a:endParaRPr lang="hu-HU"/>
          </a:p>
        </p:txBody>
      </p:sp>
      <p:pic>
        <p:nvPicPr>
          <p:cNvPr id="4" name="Picture 3" descr="Firewall fire wall secure securi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540" y="4231408"/>
            <a:ext cx="2340864" cy="23408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Típusok és csoportok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smtClean="0"/>
              <a:t>Publikálás</a:t>
            </a:r>
          </a:p>
          <a:p>
            <a:pPr lvl="1"/>
            <a:r>
              <a:rPr lang="hu-HU" smtClean="0"/>
              <a:t>A kiszolgálóink szolgáltatásaink biztonságos közzététele</a:t>
            </a:r>
          </a:p>
          <a:p>
            <a:pPr lvl="1"/>
            <a:r>
              <a:rPr lang="hu-HU" smtClean="0"/>
              <a:t>Komoly rizikófaktor</a:t>
            </a:r>
          </a:p>
          <a:p>
            <a:pPr lvl="1"/>
            <a:r>
              <a:rPr lang="hu-HU" smtClean="0"/>
              <a:t>Nagyon sok segítség az ISA 2006-ban</a:t>
            </a:r>
          </a:p>
          <a:p>
            <a:r>
              <a:rPr lang="hu-HU" smtClean="0"/>
              <a:t>Csoportosítási szempontok</a:t>
            </a:r>
          </a:p>
          <a:p>
            <a:pPr lvl="1"/>
            <a:r>
              <a:rPr lang="hu-HU" smtClean="0"/>
              <a:t>Belső vs. külső (pl. Internet)</a:t>
            </a:r>
          </a:p>
          <a:p>
            <a:pPr lvl="1"/>
            <a:r>
              <a:rPr lang="hu-HU" smtClean="0"/>
              <a:t>Integrált vs. önálló kiszolgáló</a:t>
            </a:r>
          </a:p>
          <a:p>
            <a:pPr lvl="1"/>
            <a:r>
              <a:rPr lang="hu-HU" smtClean="0"/>
              <a:t>Szimpla szerver vs. webszerver</a:t>
            </a:r>
          </a:p>
          <a:p>
            <a:pPr lvl="1"/>
            <a:endParaRPr lang="hu-HU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mtClean="0"/>
              <a:t>Komponensek és </a:t>
            </a:r>
            <a:r>
              <a:rPr lang="hu-HU" smtClean="0"/>
              <a:t>technikák</a:t>
            </a:r>
            <a:br>
              <a:rPr lang="hu-HU" smtClean="0"/>
            </a:br>
            <a:r>
              <a:rPr lang="hu-HU" sz="4000" smtClean="0"/>
              <a:t>A l</a:t>
            </a:r>
            <a:r>
              <a:rPr lang="hu-HU" sz="4000" smtClean="0"/>
              <a:t>istener</a:t>
            </a:r>
            <a:endParaRPr lang="hu-HU" sz="40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smtClean="0"/>
              <a:t>Figyel</a:t>
            </a:r>
            <a:r>
              <a:rPr lang="hu-HU" smtClean="0"/>
              <a:t>, szűr, szabályoz</a:t>
            </a:r>
          </a:p>
          <a:p>
            <a:r>
              <a:rPr lang="hu-HU" smtClean="0"/>
              <a:t>Hálózat / IP / port / tanúsítványok</a:t>
            </a:r>
          </a:p>
          <a:p>
            <a:r>
              <a:rPr lang="hu-HU" smtClean="0"/>
              <a:t>Tipikusan egy-egy HTTP és HTTPS listener-ünk van (web listener)</a:t>
            </a:r>
          </a:p>
          <a:p>
            <a:pPr lvl="1"/>
            <a:r>
              <a:rPr lang="hu-HU" smtClean="0"/>
              <a:t>Lényegesen összetetteb mint a szimpla</a:t>
            </a:r>
          </a:p>
          <a:p>
            <a:r>
              <a:rPr lang="hu-HU" smtClean="0"/>
              <a:t>Minden publikáló szabályban kötelező</a:t>
            </a:r>
          </a:p>
          <a:p>
            <a:pPr lvl="1"/>
            <a:r>
              <a:rPr lang="hu-HU" smtClean="0"/>
              <a:t>De 1-1 listener-t több szabályban is felhasználhatunk</a:t>
            </a:r>
            <a:endParaRPr lang="hu-HU"/>
          </a:p>
          <a:p>
            <a:r>
              <a:rPr lang="hu-HU" smtClean="0"/>
              <a:t>További lehetőségek: hitelesítés, SSO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mtClean="0"/>
              <a:t>Komponensek és </a:t>
            </a:r>
            <a:r>
              <a:rPr lang="hu-HU" smtClean="0"/>
              <a:t>technikák</a:t>
            </a:r>
            <a:br>
              <a:rPr lang="hu-HU" smtClean="0"/>
            </a:br>
            <a:r>
              <a:rPr lang="hu-HU" sz="4000" smtClean="0"/>
              <a:t>Hitelesítés</a:t>
            </a:r>
            <a:endParaRPr lang="hu-HU" sz="40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smtClean="0"/>
              <a:t>ISA felhasználási területek</a:t>
            </a:r>
            <a:endParaRPr lang="hu-HU" smtClean="0"/>
          </a:p>
          <a:p>
            <a:pPr lvl="1"/>
            <a:r>
              <a:rPr lang="hu-HU" smtClean="0"/>
              <a:t>Belső (</a:t>
            </a:r>
            <a:r>
              <a:rPr lang="hu-HU" smtClean="0"/>
              <a:t>felhasználók, </a:t>
            </a:r>
            <a:r>
              <a:rPr lang="hu-HU" smtClean="0"/>
              <a:t>proxy, fw kliens)</a:t>
            </a:r>
          </a:p>
          <a:p>
            <a:pPr lvl="1"/>
            <a:r>
              <a:rPr lang="hu-HU"/>
              <a:t>Belső (szolgáltatások, proxy, fw kliens</a:t>
            </a:r>
            <a:r>
              <a:rPr lang="hu-HU" smtClean="0"/>
              <a:t>)</a:t>
            </a:r>
          </a:p>
          <a:p>
            <a:pPr lvl="1"/>
            <a:r>
              <a:rPr lang="hu-HU" smtClean="0">
                <a:solidFill>
                  <a:srgbClr val="FFC000"/>
                </a:solidFill>
              </a:rPr>
              <a:t>Külső (szolgáltatások, proxy)</a:t>
            </a:r>
          </a:p>
          <a:p>
            <a:r>
              <a:rPr lang="hu-HU" smtClean="0">
                <a:solidFill>
                  <a:schemeClr val="tx2"/>
                </a:solidFill>
              </a:rPr>
              <a:t>A hitelesítés lépései</a:t>
            </a:r>
          </a:p>
          <a:p>
            <a:pPr lvl="1"/>
            <a:r>
              <a:rPr lang="hu-HU" smtClean="0">
                <a:solidFill>
                  <a:schemeClr val="tx2"/>
                </a:solidFill>
              </a:rPr>
              <a:t>A kliens jogosultság elfogadása (listener)</a:t>
            </a:r>
          </a:p>
          <a:p>
            <a:pPr lvl="1"/>
            <a:r>
              <a:rPr lang="hu-HU" smtClean="0">
                <a:solidFill>
                  <a:schemeClr val="tx2"/>
                </a:solidFill>
              </a:rPr>
              <a:t>Érvényesítés az adott névtérben (listener)</a:t>
            </a:r>
          </a:p>
          <a:p>
            <a:pPr lvl="2"/>
            <a:r>
              <a:rPr lang="hu-HU" smtClean="0">
                <a:solidFill>
                  <a:schemeClr val="tx2"/>
                </a:solidFill>
              </a:rPr>
              <a:t>Címtár, RADIUS, SecurID, stb.</a:t>
            </a:r>
          </a:p>
          <a:p>
            <a:pPr lvl="1"/>
            <a:r>
              <a:rPr lang="hu-HU" smtClean="0">
                <a:solidFill>
                  <a:schemeClr val="tx2"/>
                </a:solidFill>
              </a:rPr>
              <a:t>Delegálás (</a:t>
            </a:r>
            <a:r>
              <a:rPr lang="hu-HU" smtClean="0">
                <a:solidFill>
                  <a:schemeClr val="tx2"/>
                </a:solidFill>
              </a:rPr>
              <a:t>publikáló szabály)</a:t>
            </a:r>
            <a:endParaRPr lang="hu-HU" smtClean="0">
              <a:solidFill>
                <a:schemeClr val="tx2"/>
              </a:solidFill>
            </a:endParaRPr>
          </a:p>
          <a:p>
            <a:pPr lvl="1"/>
            <a:endParaRPr lang="hu-HU" smtClean="0"/>
          </a:p>
          <a:p>
            <a:pPr lvl="1"/>
            <a:endParaRPr lang="hu-HU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mtClean="0"/>
              <a:t>Komponensek és </a:t>
            </a:r>
            <a:r>
              <a:rPr lang="hu-HU" smtClean="0"/>
              <a:t>technikák</a:t>
            </a:r>
            <a:br>
              <a:rPr lang="hu-HU" smtClean="0"/>
            </a:br>
            <a:r>
              <a:rPr lang="hu-HU" sz="4000" smtClean="0"/>
              <a:t>Hitelesítés</a:t>
            </a:r>
            <a:endParaRPr lang="hu-HU" sz="40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7175" y="1533525"/>
            <a:ext cx="8648700" cy="5324475"/>
          </a:xfrm>
        </p:spPr>
        <p:txBody>
          <a:bodyPr>
            <a:normAutofit fontScale="92500"/>
          </a:bodyPr>
          <a:lstStyle/>
          <a:p>
            <a:r>
              <a:rPr lang="hu-HU" smtClean="0"/>
              <a:t>Hitelesítés típusok</a:t>
            </a:r>
            <a:endParaRPr lang="hu-HU" smtClean="0"/>
          </a:p>
          <a:p>
            <a:pPr lvl="1"/>
            <a:r>
              <a:rPr lang="hu-HU" smtClean="0"/>
              <a:t>Nincs </a:t>
            </a:r>
            <a:r>
              <a:rPr lang="hu-HU" smtClean="0">
                <a:sym typeface="Wingdings" pitchFamily="2" charset="2"/>
              </a:rPr>
              <a:t></a:t>
            </a:r>
            <a:endParaRPr lang="hu-HU"/>
          </a:p>
          <a:p>
            <a:pPr lvl="1"/>
            <a:r>
              <a:rPr lang="hu-HU" smtClean="0"/>
              <a:t>HTML </a:t>
            </a:r>
            <a:r>
              <a:rPr lang="hu-HU"/>
              <a:t>űrlap alapú </a:t>
            </a:r>
            <a:r>
              <a:rPr lang="hu-HU" smtClean="0"/>
              <a:t>kliens hitelesítési metódus (FBA)</a:t>
            </a:r>
            <a:endParaRPr lang="hu-HU"/>
          </a:p>
          <a:p>
            <a:pPr lvl="2"/>
            <a:r>
              <a:rPr lang="hu-HU" smtClean="0"/>
              <a:t>Windows </a:t>
            </a:r>
            <a:r>
              <a:rPr lang="hu-HU"/>
              <a:t>(Active Directory)</a:t>
            </a:r>
          </a:p>
          <a:p>
            <a:pPr lvl="2"/>
            <a:r>
              <a:rPr lang="hu-HU" smtClean="0"/>
              <a:t>LDAP (Active Directory)</a:t>
            </a:r>
          </a:p>
          <a:p>
            <a:pPr lvl="2"/>
            <a:r>
              <a:rPr lang="hu-HU" smtClean="0"/>
              <a:t>RADIUS, RADIUS </a:t>
            </a:r>
            <a:r>
              <a:rPr lang="hu-HU"/>
              <a:t>OTP</a:t>
            </a:r>
          </a:p>
          <a:p>
            <a:pPr lvl="2"/>
            <a:r>
              <a:rPr lang="hu-HU"/>
              <a:t>RSA </a:t>
            </a:r>
            <a:r>
              <a:rPr lang="hu-HU" smtClean="0"/>
              <a:t>SecureID</a:t>
            </a:r>
            <a:endParaRPr lang="hu-HU"/>
          </a:p>
          <a:p>
            <a:pPr lvl="1"/>
            <a:r>
              <a:rPr lang="hu-HU" smtClean="0"/>
              <a:t>HTTP </a:t>
            </a:r>
            <a:r>
              <a:rPr lang="hu-HU"/>
              <a:t>alapú </a:t>
            </a:r>
            <a:r>
              <a:rPr lang="hu-HU" smtClean="0"/>
              <a:t>kliens hitelesítési </a:t>
            </a:r>
            <a:r>
              <a:rPr lang="hu-HU"/>
              <a:t>metódus</a:t>
            </a:r>
          </a:p>
          <a:p>
            <a:pPr lvl="2"/>
            <a:r>
              <a:rPr lang="hu-HU" smtClean="0"/>
              <a:t>Basic, Digest / wDigest, Integrated</a:t>
            </a:r>
            <a:endParaRPr lang="hu-HU"/>
          </a:p>
          <a:p>
            <a:pPr lvl="1"/>
            <a:r>
              <a:rPr lang="hu-HU" smtClean="0"/>
              <a:t>SSL kliens tanúsítványon </a:t>
            </a:r>
            <a:r>
              <a:rPr lang="hu-HU"/>
              <a:t>alapuló </a:t>
            </a:r>
            <a:r>
              <a:rPr lang="hu-HU" smtClean="0"/>
              <a:t>hitelesítés</a:t>
            </a:r>
            <a:endParaRPr lang="hu-HU" smtClean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mtClean="0"/>
              <a:t>Komponensek és technikák</a:t>
            </a:r>
            <a:br>
              <a:rPr lang="hu-HU" smtClean="0"/>
            </a:br>
            <a:r>
              <a:rPr lang="hu-HU" sz="4000" smtClean="0"/>
              <a:t>Hitelesítés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96875" lvl="1"/>
            <a:r>
              <a:rPr lang="hu-HU"/>
              <a:t>HTTP alapú kliens hitelesítési metódus</a:t>
            </a:r>
          </a:p>
          <a:p>
            <a:pPr lvl="1"/>
            <a:r>
              <a:rPr smtClean="0"/>
              <a:t>Basic</a:t>
            </a:r>
            <a:endParaRPr/>
          </a:p>
          <a:p>
            <a:pPr lvl="2"/>
            <a:r>
              <a:rPr lang="hu-HU"/>
              <a:t>A hitelesítési infó </a:t>
            </a:r>
            <a:r>
              <a:rPr lang="hu-HU" smtClean="0"/>
              <a:t>szimpla szövegben</a:t>
            </a:r>
          </a:p>
          <a:p>
            <a:pPr lvl="1"/>
            <a:r>
              <a:rPr smtClean="0"/>
              <a:t>Digest </a:t>
            </a:r>
            <a:r>
              <a:rPr lang="hu-HU" smtClean="0"/>
              <a:t>/ </a:t>
            </a:r>
            <a:r>
              <a:rPr smtClean="0"/>
              <a:t>WDigest</a:t>
            </a:r>
            <a:endParaRPr/>
          </a:p>
          <a:p>
            <a:pPr lvl="2"/>
            <a:r>
              <a:rPr lang="hu-HU" smtClean="0"/>
              <a:t>A hitelesítési infó hash-elve, azaz nem visszafejthető</a:t>
            </a:r>
          </a:p>
          <a:p>
            <a:pPr lvl="2"/>
            <a:r>
              <a:rPr lang="hu-HU" smtClean="0"/>
              <a:t>Tipikusan kiszolgálók között</a:t>
            </a:r>
            <a:endParaRPr/>
          </a:p>
          <a:p>
            <a:pPr lvl="1"/>
            <a:r>
              <a:rPr smtClean="0"/>
              <a:t>Integrated</a:t>
            </a:r>
            <a:endParaRPr/>
          </a:p>
          <a:p>
            <a:pPr lvl="2"/>
            <a:r>
              <a:rPr/>
              <a:t>NTLM, Kerberos, </a:t>
            </a:r>
            <a:r>
              <a:rPr smtClean="0"/>
              <a:t>Negotiate </a:t>
            </a:r>
            <a:r>
              <a:rPr lang="hu-HU" smtClean="0"/>
              <a:t>(megegyezéses)</a:t>
            </a:r>
            <a:endParaRPr/>
          </a:p>
          <a:p>
            <a:pPr lvl="2"/>
            <a:r>
              <a:rPr lang="hu-HU" smtClean="0"/>
              <a:t>Mindig a tartomány</a:t>
            </a:r>
            <a:r>
              <a:rPr smtClean="0"/>
              <a:t>\</a:t>
            </a:r>
            <a:r>
              <a:rPr lang="hu-HU" smtClean="0"/>
              <a:t>felhasználó formula</a:t>
            </a:r>
            <a:endParaRPr lang="hu-HU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mtClean="0"/>
              <a:t>Komponensek és </a:t>
            </a:r>
            <a:r>
              <a:rPr lang="hu-HU" smtClean="0"/>
              <a:t>technikák</a:t>
            </a:r>
            <a:br>
              <a:rPr lang="hu-HU" smtClean="0"/>
            </a:br>
            <a:r>
              <a:rPr lang="hu-HU" sz="4000" smtClean="0"/>
              <a:t>Hitelesítés</a:t>
            </a:r>
            <a:endParaRPr lang="hu-HU" sz="40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4282" y="1533525"/>
            <a:ext cx="8786873" cy="5324475"/>
          </a:xfrm>
        </p:spPr>
        <p:txBody>
          <a:bodyPr>
            <a:normAutofit/>
          </a:bodyPr>
          <a:lstStyle/>
          <a:p>
            <a:r>
              <a:rPr lang="hu-HU" smtClean="0"/>
              <a:t>HTML </a:t>
            </a:r>
            <a:r>
              <a:rPr lang="hu-HU"/>
              <a:t>űrlap </a:t>
            </a:r>
            <a:r>
              <a:rPr lang="hu-HU" smtClean="0"/>
              <a:t>(FBA)</a:t>
            </a:r>
          </a:p>
          <a:p>
            <a:pPr lvl="1"/>
            <a:r>
              <a:rPr lang="hu-HU" smtClean="0"/>
              <a:t>Jelszó és vagy passcode űrlapok</a:t>
            </a:r>
          </a:p>
          <a:p>
            <a:pPr lvl="1"/>
            <a:r>
              <a:rPr lang="hu-HU" smtClean="0"/>
              <a:t>Jelszóváltoztatás (pl. OWA)</a:t>
            </a:r>
          </a:p>
          <a:p>
            <a:pPr lvl="2"/>
            <a:r>
              <a:rPr lang="hu-HU" smtClean="0"/>
              <a:t>Időlimit, értesítés a lejáratról</a:t>
            </a:r>
          </a:p>
          <a:p>
            <a:pPr lvl="1"/>
            <a:r>
              <a:rPr lang="hu-HU" smtClean="0"/>
              <a:t>A mobil kliensek automatikusan mást kapnak (User-Agent detektálás)</a:t>
            </a:r>
          </a:p>
          <a:p>
            <a:pPr lvl="1"/>
            <a:r>
              <a:rPr lang="hu-HU" smtClean="0"/>
              <a:t>Failback &gt; Basic hitelesítés</a:t>
            </a:r>
          </a:p>
          <a:p>
            <a:pPr lvl="1"/>
            <a:r>
              <a:rPr lang="hu-HU" smtClean="0"/>
              <a:t>Szerkeszthető űrlap</a:t>
            </a:r>
          </a:p>
          <a:p>
            <a:pPr lvl="2"/>
            <a:r>
              <a:rPr lang="hu-HU" smtClean="0"/>
              <a:t>Szimpla, OWA, strings.txt</a:t>
            </a:r>
          </a:p>
          <a:p>
            <a:pPr lvl="2"/>
            <a:r>
              <a:rPr lang="hu-HU" smtClean="0"/>
              <a:t>26 különböző nyelven, de „megerőszakolás” is</a:t>
            </a:r>
            <a:endParaRPr lang="hu-HU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mtClean="0"/>
              <a:t>Komponensek és </a:t>
            </a:r>
            <a:r>
              <a:rPr lang="hu-HU" smtClean="0"/>
              <a:t>technikák</a:t>
            </a:r>
            <a:br>
              <a:rPr lang="hu-HU" smtClean="0"/>
            </a:br>
            <a:r>
              <a:rPr lang="hu-HU" sz="4000" smtClean="0"/>
              <a:t>Hitelesítés</a:t>
            </a:r>
            <a:endParaRPr lang="hu-HU" sz="40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7175" y="1533525"/>
            <a:ext cx="8648700" cy="5324475"/>
          </a:xfrm>
        </p:spPr>
        <p:txBody>
          <a:bodyPr>
            <a:normAutofit/>
          </a:bodyPr>
          <a:lstStyle/>
          <a:p>
            <a:r>
              <a:rPr lang="hu-HU" smtClean="0"/>
              <a:t>Multifaktoros hitelesítés</a:t>
            </a:r>
          </a:p>
          <a:p>
            <a:pPr lvl="1"/>
            <a:r>
              <a:rPr lang="hu-HU" smtClean="0"/>
              <a:t>Lényegesen biztonságosabb</a:t>
            </a:r>
          </a:p>
          <a:p>
            <a:pPr lvl="1"/>
            <a:r>
              <a:rPr lang="hu-HU" smtClean="0"/>
              <a:t>A felhasználónak rendelkezni kell jelszóval ÉS</a:t>
            </a:r>
          </a:p>
          <a:p>
            <a:pPr lvl="2"/>
            <a:r>
              <a:rPr lang="hu-HU"/>
              <a:t>egy </a:t>
            </a:r>
            <a:r>
              <a:rPr lang="hu-HU" smtClean="0"/>
              <a:t>tanúsítvánnyal;</a:t>
            </a:r>
            <a:endParaRPr lang="hu-HU"/>
          </a:p>
          <a:p>
            <a:pPr lvl="2"/>
            <a:r>
              <a:rPr lang="hu-HU"/>
              <a:t>vagy egy egyszeri </a:t>
            </a:r>
            <a:r>
              <a:rPr lang="hu-HU" smtClean="0"/>
              <a:t>jelszót / kódot (OTP</a:t>
            </a:r>
            <a:r>
              <a:rPr lang="hu-HU"/>
              <a:t>) generáló </a:t>
            </a:r>
            <a:r>
              <a:rPr lang="hu-HU" smtClean="0"/>
              <a:t>szoftveres/hardveres eszközzel;</a:t>
            </a:r>
            <a:endParaRPr lang="hu-HU"/>
          </a:p>
          <a:p>
            <a:pPr lvl="2"/>
            <a:r>
              <a:rPr lang="hu-HU"/>
              <a:t>vagy egy SecurID-eszközzel, amely </a:t>
            </a:r>
            <a:r>
              <a:rPr lang="hu-HU" smtClean="0"/>
              <a:t>minden szükséges </a:t>
            </a:r>
            <a:r>
              <a:rPr lang="hu-HU"/>
              <a:t>esetben </a:t>
            </a:r>
            <a:r>
              <a:rPr lang="hu-HU" smtClean="0"/>
              <a:t>egy úgynevezett passcode-ot </a:t>
            </a:r>
            <a:r>
              <a:rPr lang="hu-HU"/>
              <a:t>(nagyon rövid lejáratú </a:t>
            </a:r>
            <a:r>
              <a:rPr lang="hu-HU" smtClean="0"/>
              <a:t>számkombináció) képes generálni.</a:t>
            </a:r>
            <a:endParaRPr lang="hu-HU"/>
          </a:p>
          <a:p>
            <a:pPr lvl="1"/>
            <a:endParaRPr lang="hu-HU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eme2">
  <a:themeElements>
    <a:clrScheme name="Black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1EC499"/>
      </a:accent2>
      <a:accent3>
        <a:srgbClr val="7BB7F9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2421</TotalTime>
  <Words>544</Words>
  <Application>Microsoft Office PowerPoint</Application>
  <PresentationFormat>On-screen Show (4:3)</PresentationFormat>
  <Paragraphs>117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Theme2</vt:lpstr>
      <vt:lpstr>Microsoft Visio Drawing</vt:lpstr>
      <vt:lpstr>Microsoft Office Visio Drawing</vt:lpstr>
      <vt:lpstr>Az ezerarcú publikálás </vt:lpstr>
      <vt:lpstr>Tartalom</vt:lpstr>
      <vt:lpstr>Típusok és csoportok</vt:lpstr>
      <vt:lpstr>Komponensek és technikák A listener</vt:lpstr>
      <vt:lpstr>Komponensek és technikák Hitelesítés</vt:lpstr>
      <vt:lpstr>Komponensek és technikák Hitelesítés</vt:lpstr>
      <vt:lpstr>Komponensek és technikák Hitelesítés</vt:lpstr>
      <vt:lpstr>Komponensek és technikák Hitelesítés</vt:lpstr>
      <vt:lpstr>Komponensek és technikák Hitelesítés</vt:lpstr>
      <vt:lpstr>Komponensek és technikák Hitelesítés-delegálás</vt:lpstr>
      <vt:lpstr>Komponensek és technikák Hitelesítés mix</vt:lpstr>
      <vt:lpstr>Komponensek és technikák SSO</vt:lpstr>
      <vt:lpstr>Webszerver publikálás</vt:lpstr>
      <vt:lpstr>Webszerver publikálás</vt:lpstr>
      <vt:lpstr>Szimpla szerver publikálás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ITSec_081014</dc:title>
  <dc:creator>Tamas GAL</dc:creator>
  <cp:lastModifiedBy>Tamas GAL</cp:lastModifiedBy>
  <cp:revision>411</cp:revision>
  <dcterms:created xsi:type="dcterms:W3CDTF">2008-08-11T08:15:40Z</dcterms:created>
  <dcterms:modified xsi:type="dcterms:W3CDTF">2008-10-03T09:37:22Z</dcterms:modified>
</cp:coreProperties>
</file>