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5" r:id="rId1"/>
    <p:sldMasterId id="2147483688" r:id="rId2"/>
    <p:sldMasterId id="2147483690" r:id="rId3"/>
    <p:sldMasterId id="2147483701" r:id="rId4"/>
  </p:sldMasterIdLst>
  <p:notesMasterIdLst>
    <p:notesMasterId r:id="rId17"/>
  </p:notesMasterIdLst>
  <p:handoutMasterIdLst>
    <p:handoutMasterId r:id="rId18"/>
  </p:handoutMasterIdLst>
  <p:sldIdLst>
    <p:sldId id="551" r:id="rId5"/>
    <p:sldId id="547" r:id="rId6"/>
    <p:sldId id="562" r:id="rId7"/>
    <p:sldId id="564" r:id="rId8"/>
    <p:sldId id="586" r:id="rId9"/>
    <p:sldId id="588" r:id="rId10"/>
    <p:sldId id="587" r:id="rId11"/>
    <p:sldId id="569" r:id="rId12"/>
    <p:sldId id="549" r:id="rId13"/>
    <p:sldId id="548" r:id="rId14"/>
    <p:sldId id="556" r:id="rId15"/>
    <p:sldId id="542" r:id="rId16"/>
  </p:sldIdLst>
  <p:sldSz cx="9144000" cy="6858000" type="screen4x3"/>
  <p:notesSz cx="7010400" cy="9296400"/>
  <p:defaultTextStyle>
    <a:defPPr>
      <a:defRPr lang="en-US"/>
    </a:defPPr>
    <a:lvl1pPr algn="l" rtl="0" fontAlgn="base">
      <a:spcBef>
        <a:spcPct val="0"/>
      </a:spcBef>
      <a:spcAft>
        <a:spcPct val="0"/>
      </a:spcAft>
      <a:defRPr sz="2400" kern="1200">
        <a:solidFill>
          <a:schemeClr val="bg2"/>
        </a:solidFill>
        <a:latin typeface="Segoe Semibold" pitchFamily="34" charset="0"/>
        <a:ea typeface="+mn-ea"/>
        <a:cs typeface="+mn-cs"/>
      </a:defRPr>
    </a:lvl1pPr>
    <a:lvl2pPr marL="380985" algn="l" rtl="0" fontAlgn="base">
      <a:spcBef>
        <a:spcPct val="0"/>
      </a:spcBef>
      <a:spcAft>
        <a:spcPct val="0"/>
      </a:spcAft>
      <a:defRPr sz="2400" kern="1200">
        <a:solidFill>
          <a:schemeClr val="bg2"/>
        </a:solidFill>
        <a:latin typeface="Segoe Semibold" pitchFamily="34" charset="0"/>
        <a:ea typeface="+mn-ea"/>
        <a:cs typeface="+mn-cs"/>
      </a:defRPr>
    </a:lvl2pPr>
    <a:lvl3pPr marL="761970" algn="l" rtl="0" fontAlgn="base">
      <a:spcBef>
        <a:spcPct val="0"/>
      </a:spcBef>
      <a:spcAft>
        <a:spcPct val="0"/>
      </a:spcAft>
      <a:defRPr sz="2400" kern="1200">
        <a:solidFill>
          <a:schemeClr val="bg2"/>
        </a:solidFill>
        <a:latin typeface="Segoe Semibold" pitchFamily="34" charset="0"/>
        <a:ea typeface="+mn-ea"/>
        <a:cs typeface="+mn-cs"/>
      </a:defRPr>
    </a:lvl3pPr>
    <a:lvl4pPr marL="1142954" algn="l" rtl="0" fontAlgn="base">
      <a:spcBef>
        <a:spcPct val="0"/>
      </a:spcBef>
      <a:spcAft>
        <a:spcPct val="0"/>
      </a:spcAft>
      <a:defRPr sz="2400" kern="1200">
        <a:solidFill>
          <a:schemeClr val="bg2"/>
        </a:solidFill>
        <a:latin typeface="Segoe Semibold" pitchFamily="34" charset="0"/>
        <a:ea typeface="+mn-ea"/>
        <a:cs typeface="+mn-cs"/>
      </a:defRPr>
    </a:lvl4pPr>
    <a:lvl5pPr marL="1523939" algn="l" rtl="0" fontAlgn="base">
      <a:spcBef>
        <a:spcPct val="0"/>
      </a:spcBef>
      <a:spcAft>
        <a:spcPct val="0"/>
      </a:spcAft>
      <a:defRPr sz="2400" kern="1200">
        <a:solidFill>
          <a:schemeClr val="bg2"/>
        </a:solidFill>
        <a:latin typeface="Segoe Semibold" pitchFamily="34" charset="0"/>
        <a:ea typeface="+mn-ea"/>
        <a:cs typeface="+mn-cs"/>
      </a:defRPr>
    </a:lvl5pPr>
    <a:lvl6pPr marL="1904924" algn="l" defTabSz="761970" rtl="0" eaLnBrk="1" latinLnBrk="0" hangingPunct="1">
      <a:defRPr sz="2400" kern="1200">
        <a:solidFill>
          <a:schemeClr val="bg2"/>
        </a:solidFill>
        <a:latin typeface="Segoe Semibold" pitchFamily="34" charset="0"/>
        <a:ea typeface="+mn-ea"/>
        <a:cs typeface="+mn-cs"/>
      </a:defRPr>
    </a:lvl6pPr>
    <a:lvl7pPr marL="2285909" algn="l" defTabSz="761970" rtl="0" eaLnBrk="1" latinLnBrk="0" hangingPunct="1">
      <a:defRPr sz="2400" kern="1200">
        <a:solidFill>
          <a:schemeClr val="bg2"/>
        </a:solidFill>
        <a:latin typeface="Segoe Semibold" pitchFamily="34" charset="0"/>
        <a:ea typeface="+mn-ea"/>
        <a:cs typeface="+mn-cs"/>
      </a:defRPr>
    </a:lvl7pPr>
    <a:lvl8pPr marL="2666893" algn="l" defTabSz="761970" rtl="0" eaLnBrk="1" latinLnBrk="0" hangingPunct="1">
      <a:defRPr sz="2400" kern="1200">
        <a:solidFill>
          <a:schemeClr val="bg2"/>
        </a:solidFill>
        <a:latin typeface="Segoe Semibold" pitchFamily="34" charset="0"/>
        <a:ea typeface="+mn-ea"/>
        <a:cs typeface="+mn-cs"/>
      </a:defRPr>
    </a:lvl8pPr>
    <a:lvl9pPr marL="3047878" algn="l" defTabSz="761970" rtl="0" eaLnBrk="1" latinLnBrk="0" hangingPunct="1">
      <a:defRPr sz="24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Auth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9007A"/>
    <a:srgbClr val="0E1724"/>
    <a:srgbClr val="1000DA"/>
    <a:srgbClr val="152337"/>
    <a:srgbClr val="FFFFFF"/>
    <a:srgbClr val="20156F"/>
    <a:srgbClr val="777777"/>
    <a:srgbClr val="292929"/>
    <a:srgbClr val="22233A"/>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0744" autoAdjust="0"/>
    <p:restoredTop sz="90830" autoAdjust="0"/>
  </p:normalViewPr>
  <p:slideViewPr>
    <p:cSldViewPr snapToGrid="0">
      <p:cViewPr>
        <p:scale>
          <a:sx n="80" d="100"/>
          <a:sy n="80" d="100"/>
        </p:scale>
        <p:origin x="-450" y="-78"/>
      </p:cViewPr>
      <p:guideLst>
        <p:guide orient="horz" pos="143"/>
        <p:guide orient="horz" pos="798"/>
        <p:guide orient="horz" pos="120"/>
        <p:guide orient="horz" pos="2005"/>
        <p:guide orient="horz" pos="2091"/>
        <p:guide orient="horz" pos="4145"/>
        <p:guide orient="horz" pos="2925"/>
        <p:guide orient="horz" pos="2704"/>
        <p:guide pos="2851"/>
        <p:guide pos="5545"/>
        <p:guide pos="378"/>
        <p:guide pos="4452"/>
      </p:guideLst>
    </p:cSldViewPr>
  </p:slideViewPr>
  <p:outlineViewPr>
    <p:cViewPr>
      <p:scale>
        <a:sx n="33" d="100"/>
        <a:sy n="33" d="100"/>
      </p:scale>
      <p:origin x="72" y="0"/>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56" d="100"/>
          <a:sy n="56" d="100"/>
        </p:scale>
        <p:origin x="-2466"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12/11/2009 1:43 PM</a:t>
            </a:fld>
            <a:endParaRPr lang="en-US" dirty="0"/>
          </a:p>
        </p:txBody>
      </p:sp>
      <p:sp>
        <p:nvSpPr>
          <p:cNvPr id="19461" name="Rectangle 5"/>
          <p:cNvSpPr>
            <a:spLocks noGrp="1" noChangeArrowheads="1"/>
          </p:cNvSpPr>
          <p:nvPr>
            <p:ph type="sldNum" sz="quarter" idx="3"/>
          </p:nvPr>
        </p:nvSpPr>
        <p:spPr bwMode="auto">
          <a:xfrm>
            <a:off x="6385632" y="8831580"/>
            <a:ext cx="624769"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
        <p:nvSpPr>
          <p:cNvPr id="6" name="Rectangle 6"/>
          <p:cNvSpPr>
            <a:spLocks noGrp="1" noChangeArrowheads="1"/>
          </p:cNvSpPr>
          <p:nvPr>
            <p:ph type="ftr" sz="quarter" idx="2"/>
          </p:nvPr>
        </p:nvSpPr>
        <p:spPr bwMode="auto">
          <a:xfrm>
            <a:off x="0" y="8938101"/>
            <a:ext cx="6091908" cy="356685"/>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extLst>
      <p:ext uri="{BB962C8B-B14F-4D97-AF65-F5344CB8AC3E}">
        <p14:creationId xmlns="" xmlns:p14="http://schemas.microsoft.com/office/powerpoint/2010/main" val="846126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12/11/2009 1:43 PM</a:t>
            </a:fld>
            <a:endParaRPr lang="en-US"/>
          </a:p>
        </p:txBody>
      </p:sp>
      <p:sp>
        <p:nvSpPr>
          <p:cNvPr id="29700" name="Rectangle 4"/>
          <p:cNvSpPr>
            <a:spLocks noGrp="1" noRot="1" noChangeAspect="1" noChangeArrowheads="1" noTextEdit="1"/>
          </p:cNvSpPr>
          <p:nvPr>
            <p:ph type="sldImg" idx="2"/>
          </p:nvPr>
        </p:nvSpPr>
        <p:spPr bwMode="auto">
          <a:xfrm>
            <a:off x="1281113" y="568325"/>
            <a:ext cx="4251325" cy="3189288"/>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23546" y="3862203"/>
            <a:ext cx="6155196" cy="746574"/>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938101"/>
            <a:ext cx="6091908" cy="356685"/>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707310" y="8829967"/>
            <a:ext cx="1301468"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a:p>
        </p:txBody>
      </p:sp>
    </p:spTree>
    <p:extLst>
      <p:ext uri="{BB962C8B-B14F-4D97-AF65-F5344CB8AC3E}">
        <p14:creationId xmlns="" xmlns:p14="http://schemas.microsoft.com/office/powerpoint/2010/main" val="1930536267"/>
      </p:ext>
    </p:extLst>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800" kern="1200">
        <a:solidFill>
          <a:schemeClr val="tx1"/>
        </a:solidFill>
        <a:latin typeface="Segoe" pitchFamily="34" charset="0"/>
        <a:ea typeface="+mn-ea"/>
        <a:cs typeface="+mn-cs"/>
      </a:defRPr>
    </a:lvl1pPr>
    <a:lvl2pPr marL="165358" indent="-162713"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2pPr>
    <a:lvl3pPr marL="337331" indent="-170650"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3pPr>
    <a:lvl4pPr marL="493429" indent="-15477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4pPr>
    <a:lvl5pPr marL="640266" indent="-14551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90000"/>
              </a:lnSpc>
              <a:spcBef>
                <a:spcPct val="20000"/>
              </a:spcBef>
              <a:spcAft>
                <a:spcPct val="0"/>
              </a:spcAft>
              <a:buClrTx/>
              <a:buSzTx/>
              <a:buFontTx/>
              <a:buNone/>
              <a:tabLst/>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DEC4C-3E6E-4C09-B67F-965AEED1CACC}" type="slidenum">
              <a:rPr lang="en-US" smtClean="0"/>
              <a:pPr/>
              <a:t>12</a:t>
            </a:fld>
            <a:endParaRPr lang="en-US"/>
          </a:p>
        </p:txBody>
      </p:sp>
      <p:sp>
        <p:nvSpPr>
          <p:cNvPr id="5" name="Header Placeholder 4"/>
          <p:cNvSpPr>
            <a:spLocks noGrp="1"/>
          </p:cNvSpPr>
          <p:nvPr>
            <p:ph type="hdr" sz="quarter" idx="11"/>
          </p:nvPr>
        </p:nvSpPr>
        <p:spPr/>
        <p:txBody>
          <a:bodyPr/>
          <a:lstStyle/>
          <a:p>
            <a:r>
              <a:rPr lang="en-US" smtClean="0"/>
              <a:t>Microsoft Confiential: Preliminary Information: NDA Only</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lvl="0">
              <a:buFont typeface="Arial" pitchFamily="34" charset="0"/>
              <a:buNone/>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base" latinLnBrk="0" hangingPunct="1">
              <a:lnSpc>
                <a:spcPct val="90000"/>
              </a:lnSpc>
              <a:spcBef>
                <a:spcPct val="20000"/>
              </a:spcBef>
              <a:spcAft>
                <a:spcPct val="0"/>
              </a:spcAft>
              <a:buClrTx/>
              <a:buSzTx/>
              <a:buFontTx/>
              <a:buNone/>
              <a:tabLst/>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5856" y="728862"/>
            <a:ext cx="5975350" cy="1523495"/>
          </a:xfrm>
        </p:spPr>
        <p:txBody>
          <a:bodyPr>
            <a:noAutofit/>
          </a:bodyPr>
          <a:lstStyle>
            <a:lvl1pPr algn="l">
              <a:lnSpc>
                <a:spcPct val="90000"/>
              </a:lnSpc>
              <a:defRPr sz="5400"/>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675856" y="3315204"/>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5856" y="728862"/>
            <a:ext cx="5975350" cy="1523495"/>
          </a:xfrm>
        </p:spPr>
        <p:txBody>
          <a:bodyPr>
            <a:noAutofit/>
          </a:bodyPr>
          <a:lstStyle>
            <a:lvl1pPr algn="l">
              <a:lnSpc>
                <a:spcPct val="90000"/>
              </a:lnSpc>
              <a:defRPr sz="5400"/>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675856" y="3315204"/>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 xmlns:p14="http://schemas.microsoft.com/office/powerpoint/2007/7/12/main" val="2982812327"/>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2.xml"/><Relationship Id="rId1" Type="http://schemas.openxmlformats.org/officeDocument/2006/relationships/slideLayout" Target="../slideLayouts/slideLayout10.xml"/><Relationship Id="rId4" Type="http://schemas.openxmlformats.org/officeDocument/2006/relationships/image" Target="../media/image6.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7.pn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3.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4.xml"/><Relationship Id="rId1" Type="http://schemas.openxmlformats.org/officeDocument/2006/relationships/slideLayout" Target="../slideLayouts/slideLayout21.xml"/><Relationship Id="rId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2" descr="https://mediabank.partners.extranet.microsoft.com/transfer/radAEF91/0/Windows7_h_rgb.png"/>
          <p:cNvPicPr>
            <a:picLocks noChangeAspect="1" noChangeArrowheads="1"/>
          </p:cNvPicPr>
          <p:nvPr userDrawn="1"/>
        </p:nvPicPr>
        <p:blipFill>
          <a:blip r:embed="rId12" cstate="print"/>
          <a:srcRect/>
          <a:stretch>
            <a:fillRect/>
          </a:stretch>
        </p:blipFill>
        <p:spPr bwMode="auto">
          <a:xfrm>
            <a:off x="6884132" y="6353299"/>
            <a:ext cx="1862936" cy="298070"/>
          </a:xfrm>
          <a:prstGeom prst="rect">
            <a:avLst/>
          </a:prstGeom>
          <a:noFill/>
        </p:spPr>
      </p:pic>
    </p:spTree>
  </p:cSld>
  <p:clrMap bg1="dk1" tx1="lt1" bg2="dk2" tx2="lt2" accent1="accent1" accent2="accent2" accent3="accent3" accent4="accent4" accent5="accent5" accent6="accent6" hlink="hlink" folHlink="folHlink"/>
  <p:sldLayoutIdLst>
    <p:sldLayoutId id="2147483676"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89"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p:cNvPicPr>
            <a:picLocks noChangeAspect="1"/>
          </p:cNvPicPr>
          <p:nvPr/>
        </p:nvPicPr>
        <p:blipFill>
          <a:blip r:embed="rId13" cstate="print">
            <a:extLst>
              <a:ext uri="28A0092B-C50C-407e-A947-70E740481C1C">
                <a14:useLocalDpi xmlns="" xmlns:a14="http://schemas.microsoft.com/office/drawing/2007/7/7/main" val="0"/>
              </a:ext>
            </a:extLst>
          </a:blip>
          <a:stretch>
            <a:fillRect/>
          </a:stretch>
        </p:blipFill>
        <p:spPr>
          <a:xfrm>
            <a:off x="6780810" y="6263484"/>
            <a:ext cx="2027910" cy="320196"/>
          </a:xfrm>
          <a:prstGeom prst="rect">
            <a:avLst/>
          </a:prstGeom>
        </p:spPr>
      </p:pic>
    </p:spTree>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FontTx/>
        <a:buBlip>
          <a:blip r:embed="rId1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02"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s://www.microsoft.com/whdc/winlogo/default.mspx"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hyperlink" Target="http://support.microsoft.com/oas/default.aspx?&amp;prid=11880" TargetMode="External"/><Relationship Id="rId5" Type="http://schemas.openxmlformats.org/officeDocument/2006/relationships/hyperlink" Target="https://connect.microsoft.com/site/sitehome.aspx?SiteID=668" TargetMode="External"/><Relationship Id="rId4" Type="http://schemas.openxmlformats.org/officeDocument/2006/relationships/hyperlink" Target="https://www.microsoft.com/whdc/winlogo/WLK/default.mspx"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181" y="5343896"/>
            <a:ext cx="6344823" cy="1190254"/>
          </a:xfrm>
        </p:spPr>
        <p:txBody>
          <a:bodyPr/>
          <a:lstStyle/>
          <a:p>
            <a:r>
              <a:rPr lang="en-US" sz="3600" dirty="0" smtClean="0"/>
              <a:t>Gilbert Javier</a:t>
            </a:r>
          </a:p>
          <a:p>
            <a:r>
              <a:rPr lang="en-US" sz="2800" dirty="0" smtClean="0"/>
              <a:t>Program Manager</a:t>
            </a:r>
          </a:p>
          <a:p>
            <a:endParaRPr lang="en-US" sz="3600" dirty="0" smtClean="0"/>
          </a:p>
        </p:txBody>
      </p:sp>
      <p:sp>
        <p:nvSpPr>
          <p:cNvPr id="5" name="Title 1"/>
          <p:cNvSpPr txBox="1">
            <a:spLocks/>
          </p:cNvSpPr>
          <p:nvPr/>
        </p:nvSpPr>
        <p:spPr>
          <a:xfrm>
            <a:off x="609181" y="1425412"/>
            <a:ext cx="5565988" cy="1994392"/>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lang="en-US" sz="7200"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cs typeface="Arial" charset="0"/>
              </a:rPr>
              <a:t>What’s New </a:t>
            </a:r>
          </a:p>
          <a:p>
            <a:pPr marL="0" marR="0" lvl="0" indent="0" algn="l" defTabSz="914363" rtl="0" eaLnBrk="1" fontAlgn="auto" latinLnBrk="0" hangingPunct="1">
              <a:lnSpc>
                <a:spcPct val="90000"/>
              </a:lnSpc>
              <a:spcBef>
                <a:spcPct val="0"/>
              </a:spcBef>
              <a:spcAft>
                <a:spcPts val="0"/>
              </a:spcAft>
              <a:buClrTx/>
              <a:buSzTx/>
              <a:buFontTx/>
              <a:buNone/>
              <a:tabLst/>
              <a:defRPr/>
            </a:pPr>
            <a:r>
              <a:rPr lang="en-US" sz="7200"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cs typeface="Arial" charset="0"/>
              </a:rPr>
              <a:t>i</a:t>
            </a:r>
            <a:r>
              <a:rPr kumimoji="0" lang="en-US" sz="7200" b="0"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Segoe" pitchFamily="34" charset="0"/>
                <a:ea typeface="+mn-ea"/>
                <a:cs typeface="Arial" charset="0"/>
              </a:rPr>
              <a:t>n WLK 1.5</a:t>
            </a:r>
            <a:endParaRPr kumimoji="0" lang="en-US" sz="7200" b="0"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Segoe" pitchFamily="34" charset="0"/>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Call To Action</a:t>
            </a:r>
            <a:endParaRPr lang="en-US" sz="4800" dirty="0"/>
          </a:p>
        </p:txBody>
      </p:sp>
      <p:sp>
        <p:nvSpPr>
          <p:cNvPr id="3" name="Text Placeholder 2"/>
          <p:cNvSpPr>
            <a:spLocks noGrp="1"/>
          </p:cNvSpPr>
          <p:nvPr>
            <p:ph type="body" sz="quarter" idx="10"/>
          </p:nvPr>
        </p:nvSpPr>
        <p:spPr>
          <a:xfrm>
            <a:off x="381000" y="1411552"/>
            <a:ext cx="8382000" cy="4407360"/>
          </a:xfrm>
        </p:spPr>
        <p:txBody>
          <a:bodyPr/>
          <a:lstStyle/>
          <a:p>
            <a:pPr>
              <a:spcBef>
                <a:spcPts val="600"/>
              </a:spcBef>
            </a:pPr>
            <a:r>
              <a:rPr lang="en-US" dirty="0" smtClean="0"/>
              <a:t>Partners download WLK 1.5 from the Connect site, begin your device/systems testing and upload submissions  </a:t>
            </a:r>
          </a:p>
          <a:p>
            <a:pPr>
              <a:spcBef>
                <a:spcPts val="600"/>
              </a:spcBef>
            </a:pPr>
            <a:r>
              <a:rPr lang="en-US" dirty="0" smtClean="0"/>
              <a:t>Submit any bugs or defects that you uncover with this release</a:t>
            </a:r>
          </a:p>
          <a:p>
            <a:pPr>
              <a:spcBef>
                <a:spcPts val="600"/>
              </a:spcBef>
            </a:pPr>
            <a:r>
              <a:rPr lang="en-US" dirty="0" smtClean="0"/>
              <a:t>We need your input and feedback; we appreciate your participation</a:t>
            </a:r>
          </a:p>
          <a:p>
            <a:pPr algn="ctr">
              <a:spcBef>
                <a:spcPts val="600"/>
              </a:spcBef>
              <a:buNone/>
            </a:pPr>
            <a:endParaRPr lang="en-US" sz="3600" b="1" dirty="0" smtClean="0"/>
          </a:p>
          <a:p>
            <a:pPr algn="ctr">
              <a:spcBef>
                <a:spcPts val="600"/>
              </a:spcBef>
              <a:buNone/>
            </a:pPr>
            <a:r>
              <a:rPr lang="en-US" sz="3600" b="1" dirty="0" smtClean="0"/>
              <a:t>THANK YOU!!!</a:t>
            </a:r>
            <a:endParaRPr lang="en-US" dirty="0" smtClean="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Additional Resources</a:t>
            </a:r>
            <a:endParaRPr lang="en-US" sz="4800" dirty="0"/>
          </a:p>
        </p:txBody>
      </p:sp>
      <p:sp>
        <p:nvSpPr>
          <p:cNvPr id="3" name="Text Placeholder 2"/>
          <p:cNvSpPr>
            <a:spLocks noGrp="1"/>
          </p:cNvSpPr>
          <p:nvPr>
            <p:ph type="body" sz="quarter" idx="10"/>
          </p:nvPr>
        </p:nvSpPr>
        <p:spPr>
          <a:xfrm>
            <a:off x="392875" y="1150295"/>
            <a:ext cx="8382000" cy="4787367"/>
          </a:xfrm>
        </p:spPr>
        <p:txBody>
          <a:bodyPr>
            <a:normAutofit lnSpcReduction="10000"/>
          </a:bodyPr>
          <a:lstStyle/>
          <a:p>
            <a:pPr marL="573088" lvl="1" indent="-287338">
              <a:spcBef>
                <a:spcPts val="833"/>
              </a:spcBef>
            </a:pPr>
            <a:r>
              <a:rPr lang="en-US" sz="3200" dirty="0" smtClean="0"/>
              <a:t>Windows Logo Program: </a:t>
            </a:r>
            <a:r>
              <a:rPr lang="en-US" dirty="0" smtClean="0">
                <a:hlinkClick r:id="rId3"/>
              </a:rPr>
              <a:t>https://www.microsoft.com/whdc/winlogo/default.mspx</a:t>
            </a:r>
            <a:endParaRPr lang="en-US" sz="1400" dirty="0" smtClean="0"/>
          </a:p>
          <a:p>
            <a:pPr marL="573088" lvl="1" indent="-287338">
              <a:spcBef>
                <a:spcPts val="833"/>
              </a:spcBef>
            </a:pPr>
            <a:r>
              <a:rPr lang="en-US" sz="3200" dirty="0" smtClean="0"/>
              <a:t>Windows Logo Kit: </a:t>
            </a:r>
            <a:r>
              <a:rPr lang="en-US" dirty="0" smtClean="0">
                <a:hlinkClick r:id="rId4"/>
              </a:rPr>
              <a:t>https://www.microsoft.com/whdc/winlogo/WLK/default.mspx</a:t>
            </a:r>
            <a:endParaRPr lang="en-US" sz="1600" dirty="0" smtClean="0"/>
          </a:p>
          <a:p>
            <a:pPr marL="573088" lvl="1" indent="-287338">
              <a:spcBef>
                <a:spcPts val="833"/>
              </a:spcBef>
            </a:pPr>
            <a:r>
              <a:rPr lang="en-US" sz="3200" dirty="0" smtClean="0"/>
              <a:t>Downloading WLK 1.5:  </a:t>
            </a:r>
            <a:r>
              <a:rPr lang="en-US" dirty="0" smtClean="0">
                <a:hlinkClick r:id="rId5"/>
              </a:rPr>
              <a:t>https://connect.microsoft.com/site/sitehome.aspx?SiteID=668</a:t>
            </a:r>
            <a:endParaRPr lang="en-US" dirty="0" smtClean="0"/>
          </a:p>
          <a:p>
            <a:pPr marL="573088" lvl="1" indent="-287338">
              <a:spcBef>
                <a:spcPts val="833"/>
              </a:spcBef>
            </a:pPr>
            <a:r>
              <a:rPr lang="en-US" dirty="0" smtClean="0"/>
              <a:t>Bug Filing:  CSS support via this link:  </a:t>
            </a:r>
            <a:r>
              <a:rPr lang="en-US" dirty="0" smtClean="0">
                <a:hlinkClick r:id="rId6"/>
              </a:rPr>
              <a:t>http://support.microsoft.com/oas/default.aspx?&amp;prid=11880</a:t>
            </a:r>
            <a:endParaRPr lang="en-US" dirty="0" smtClean="0"/>
          </a:p>
          <a:p>
            <a:pPr marL="573088" lvl="1" indent="-287338">
              <a:spcBef>
                <a:spcPts val="833"/>
              </a:spcBef>
            </a:pPr>
            <a:endParaRPr lang="en-US" dirty="0" smtClean="0"/>
          </a:p>
          <a:p>
            <a:pPr lvl="1"/>
            <a:endParaRPr lang="en-US" dirty="0" smtClean="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cstate="print"/>
          <a:srcRect/>
          <a:stretch>
            <a:fillRect/>
          </a:stretch>
        </p:blipFill>
        <p:spPr bwMode="black">
          <a:xfrm>
            <a:off x="1602052" y="2362200"/>
            <a:ext cx="5939896" cy="1283229"/>
          </a:xfrm>
          <a:prstGeom prst="rect">
            <a:avLst/>
          </a:prstGeom>
          <a:noFill/>
        </p:spPr>
      </p:pic>
      <p:sp>
        <p:nvSpPr>
          <p:cNvPr id="5" name="Text Box 3"/>
          <p:cNvSpPr txBox="1">
            <a:spLocks noChangeArrowheads="1"/>
          </p:cNvSpPr>
          <p:nvPr/>
        </p:nvSpPr>
        <p:spPr bwMode="blackWhite">
          <a:xfrm>
            <a:off x="381000" y="5922805"/>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solidFill>
                  <a:schemeClr val="bg1"/>
                </a:solidFill>
                <a:latin typeface="Trebuchet MS" pitchFamily="34" charset="0"/>
                <a:cs typeface="Arial" charset="0"/>
              </a:rPr>
              <a:t>© </a:t>
            </a:r>
            <a:r>
              <a:rPr lang="en-US" sz="700" dirty="0" smtClean="0">
                <a:solidFill>
                  <a:schemeClr val="bg1"/>
                </a:solidFill>
                <a:latin typeface="Trebuchet MS" pitchFamily="34" charset="0"/>
                <a:cs typeface="Arial" charset="0"/>
              </a:rPr>
              <a:t>2009 Microsoft </a:t>
            </a:r>
            <a:r>
              <a:rPr lang="en-US" sz="700" dirty="0">
                <a:solidFill>
                  <a:schemeClr val="bg1"/>
                </a:solidFill>
                <a:latin typeface="Trebuchet MS"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solidFill>
                  <a:schemeClr val="bg1"/>
                </a:solidFill>
                <a:latin typeface="Trebuchet MS"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bg1"/>
                </a:solidFill>
                <a:latin typeface="Trebuchet MS" pitchFamily="34" charset="0"/>
                <a:cs typeface="Arial" charset="0"/>
              </a:rPr>
            </a:br>
            <a:r>
              <a:rPr lang="en-US" sz="700" dirty="0">
                <a:solidFill>
                  <a:schemeClr val="bg1"/>
                </a:solidFill>
                <a:latin typeface="Trebuchet MS" pitchFamily="34" charset="0"/>
                <a:cs typeface="Arial" charset="0"/>
              </a:rPr>
              <a:t>MICROSOFT MAKES NO WARRANTIES, EXPRESS, IMPLIED OR STATUTORY, AS TO THE INFORMATION IN THIS PRESENTATION.</a:t>
            </a:r>
          </a:p>
        </p:txBody>
      </p:sp>
      <p:sp>
        <p:nvSpPr>
          <p:cNvPr id="6" name="Title 5"/>
          <p:cNvSpPr>
            <a:spLocks noGrp="1"/>
          </p:cNvSpPr>
          <p:nvPr>
            <p:ph type="ctrTitle"/>
          </p:nvPr>
        </p:nvSpPr>
        <p:spPr/>
        <p:txBody>
          <a:bodyPr/>
          <a:lstStyle/>
          <a:p>
            <a:endPara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endParaRPr>
          </a:p>
          <a:p>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Overview</a:t>
            </a:r>
            <a:endParaRPr lang="en-US" sz="4800" dirty="0"/>
          </a:p>
        </p:txBody>
      </p:sp>
      <p:sp>
        <p:nvSpPr>
          <p:cNvPr id="3" name="Text Placeholder 2"/>
          <p:cNvSpPr>
            <a:spLocks noGrp="1"/>
          </p:cNvSpPr>
          <p:nvPr>
            <p:ph type="body" sz="quarter" idx="10"/>
          </p:nvPr>
        </p:nvSpPr>
        <p:spPr>
          <a:xfrm>
            <a:off x="381000" y="1411551"/>
            <a:ext cx="8382000" cy="3385542"/>
          </a:xfrm>
        </p:spPr>
        <p:txBody>
          <a:bodyPr/>
          <a:lstStyle/>
          <a:p>
            <a:pPr>
              <a:lnSpc>
                <a:spcPct val="100000"/>
              </a:lnSpc>
              <a:spcBef>
                <a:spcPts val="600"/>
              </a:spcBef>
              <a:spcAft>
                <a:spcPts val="600"/>
              </a:spcAft>
            </a:pPr>
            <a:r>
              <a:rPr lang="en-US" sz="3600" dirty="0" smtClean="0"/>
              <a:t>WLK 1.5 themes</a:t>
            </a:r>
          </a:p>
          <a:p>
            <a:pPr>
              <a:lnSpc>
                <a:spcPct val="100000"/>
              </a:lnSpc>
              <a:spcBef>
                <a:spcPts val="600"/>
              </a:spcBef>
              <a:spcAft>
                <a:spcPts val="600"/>
              </a:spcAft>
            </a:pPr>
            <a:r>
              <a:rPr lang="en-US" sz="3600" dirty="0" smtClean="0"/>
              <a:t>WLK 1.5 by the numbers</a:t>
            </a:r>
          </a:p>
          <a:p>
            <a:pPr>
              <a:lnSpc>
                <a:spcPct val="100000"/>
              </a:lnSpc>
              <a:spcBef>
                <a:spcPts val="600"/>
              </a:spcBef>
              <a:spcAft>
                <a:spcPts val="600"/>
              </a:spcAft>
            </a:pPr>
            <a:r>
              <a:rPr lang="en-US" sz="3600" dirty="0" smtClean="0"/>
              <a:t>WLK 1.5 highlights</a:t>
            </a:r>
          </a:p>
          <a:p>
            <a:pPr>
              <a:lnSpc>
                <a:spcPct val="100000"/>
              </a:lnSpc>
              <a:spcBef>
                <a:spcPts val="600"/>
              </a:spcBef>
              <a:spcAft>
                <a:spcPts val="600"/>
              </a:spcAft>
            </a:pPr>
            <a:r>
              <a:rPr lang="en-US" sz="3600" dirty="0" smtClean="0"/>
              <a:t>Logo programs affected</a:t>
            </a:r>
          </a:p>
          <a:p>
            <a:pPr>
              <a:lnSpc>
                <a:spcPct val="100000"/>
              </a:lnSpc>
              <a:spcBef>
                <a:spcPts val="600"/>
              </a:spcBef>
              <a:spcAft>
                <a:spcPts val="600"/>
              </a:spcAft>
            </a:pPr>
            <a:r>
              <a:rPr lang="en-US" sz="3600" dirty="0" smtClean="0"/>
              <a:t>WLK schedule</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WLK 1.5 Themes</a:t>
            </a:r>
            <a:endParaRPr lang="en-US" dirty="0"/>
          </a:p>
        </p:txBody>
      </p:sp>
      <p:sp>
        <p:nvSpPr>
          <p:cNvPr id="3" name="Content Placeholder 2"/>
          <p:cNvSpPr>
            <a:spLocks noGrp="1"/>
          </p:cNvSpPr>
          <p:nvPr>
            <p:ph idx="1"/>
          </p:nvPr>
        </p:nvSpPr>
        <p:spPr>
          <a:xfrm>
            <a:off x="297873" y="1163493"/>
            <a:ext cx="8382000" cy="3379387"/>
          </a:xfrm>
        </p:spPr>
        <p:txBody>
          <a:bodyPr/>
          <a:lstStyle/>
          <a:p>
            <a:pPr>
              <a:buFont typeface="Courier New" pitchFamily="49" charset="0"/>
              <a:buChar char="o"/>
            </a:pPr>
            <a:endParaRPr lang="en-US" dirty="0" smtClean="0"/>
          </a:p>
          <a:p>
            <a:r>
              <a:rPr lang="en-US" sz="3600" dirty="0" smtClean="0"/>
              <a:t>Service Windows Logo Programs for hardware</a:t>
            </a:r>
          </a:p>
          <a:p>
            <a:endParaRPr lang="en-US" sz="3600" dirty="0" smtClean="0"/>
          </a:p>
          <a:p>
            <a:r>
              <a:rPr lang="en-US" sz="3600" dirty="0" smtClean="0"/>
              <a:t>Improve installation and configuration</a:t>
            </a:r>
          </a:p>
          <a:p>
            <a:endParaRPr lang="en-US" sz="3600" dirty="0" smtClean="0"/>
          </a:p>
        </p:txBody>
      </p:sp>
    </p:spTree>
    <p:extLst>
      <p:ext uri="{BB962C8B-B14F-4D97-AF65-F5344CB8AC3E}">
        <p14:creationId xmlns="" xmlns:p14="http://schemas.microsoft.com/office/powerpoint/2010/main" val="109306230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0999" y="230188"/>
            <a:ext cx="8763001" cy="664797"/>
          </a:xfrm>
        </p:spPr>
        <p:txBody>
          <a:bodyPr/>
          <a:lstStyle/>
          <a:p>
            <a:r>
              <a:rPr lang="en-US" sz="4800" dirty="0" smtClean="0"/>
              <a:t>WLK 1.5 By the Numbers</a:t>
            </a:r>
            <a:endParaRPr lang="en-US" sz="4800" dirty="0"/>
          </a:p>
        </p:txBody>
      </p:sp>
      <p:sp>
        <p:nvSpPr>
          <p:cNvPr id="5" name="Content Placeholder 2"/>
          <p:cNvSpPr txBox="1">
            <a:spLocks/>
          </p:cNvSpPr>
          <p:nvPr/>
        </p:nvSpPr>
        <p:spPr>
          <a:xfrm>
            <a:off x="297873" y="1163493"/>
            <a:ext cx="8382000" cy="5213556"/>
          </a:xfrm>
          <a:prstGeom prst="rect">
            <a:avLst/>
          </a:prstGeom>
        </p:spPr>
        <p:txBody>
          <a:bodyPr/>
          <a:lstStyle/>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3600" b="1" i="0" u="none" strike="noStrike" kern="1200" cap="none" spc="0" normalizeH="0" baseline="0" noProof="0" dirty="0" smtClean="0">
                <a:ln>
                  <a:noFill/>
                </a:ln>
                <a:solidFill>
                  <a:srgbClr val="FFFF00"/>
                </a:solidFill>
                <a:effectLst/>
                <a:uLnTx/>
                <a:uFillTx/>
                <a:latin typeface="+mn-lt"/>
                <a:ea typeface="+mn-ea"/>
                <a:cs typeface="+mn-cs"/>
              </a:rPr>
              <a:t>3</a:t>
            </a:r>
            <a:r>
              <a:rPr kumimoji="0" lang="en-US" sz="3600" b="0" i="0" u="none" strike="noStrike" kern="1200" cap="none" spc="0" normalizeH="0" baseline="0" noProof="0" dirty="0" smtClean="0">
                <a:ln>
                  <a:noFill/>
                </a:ln>
                <a:solidFill>
                  <a:schemeClr val="tx1"/>
                </a:solidFill>
                <a:effectLst/>
                <a:uLnTx/>
                <a:uFillTx/>
                <a:latin typeface="+mn-lt"/>
                <a:ea typeface="+mn-ea"/>
                <a:cs typeface="+mn-cs"/>
              </a:rPr>
              <a:t> build snaps</a:t>
            </a:r>
          </a:p>
          <a:p>
            <a:pPr marL="396875" indent="-396875" defTabSz="914363" fontAlgn="auto">
              <a:lnSpc>
                <a:spcPct val="90000"/>
              </a:lnSpc>
              <a:spcBef>
                <a:spcPct val="20000"/>
              </a:spcBef>
              <a:spcAft>
                <a:spcPts val="0"/>
              </a:spcAft>
              <a:buBlip>
                <a:blip r:embed="rId3"/>
              </a:buBlip>
            </a:pPr>
            <a:r>
              <a:rPr lang="en-US" sz="3600" dirty="0" smtClean="0">
                <a:solidFill>
                  <a:schemeClr val="tx1"/>
                </a:solidFill>
              </a:rPr>
              <a:t>Beta participants: </a:t>
            </a:r>
            <a:r>
              <a:rPr lang="en-US" sz="3600" b="1" dirty="0" smtClean="0">
                <a:solidFill>
                  <a:srgbClr val="FFFF00"/>
                </a:solidFill>
              </a:rPr>
              <a:t>309</a:t>
            </a:r>
            <a:r>
              <a:rPr lang="en-US" sz="3600" dirty="0" smtClean="0">
                <a:solidFill>
                  <a:schemeClr val="tx1"/>
                </a:solidFill>
              </a:rPr>
              <a:t> partners vs. </a:t>
            </a:r>
            <a:r>
              <a:rPr lang="en-US" sz="3600" b="1" dirty="0" smtClean="0">
                <a:solidFill>
                  <a:srgbClr val="00B050"/>
                </a:solidFill>
              </a:rPr>
              <a:t>251</a:t>
            </a:r>
            <a:r>
              <a:rPr lang="en-US" sz="3600" dirty="0" smtClean="0">
                <a:solidFill>
                  <a:schemeClr val="tx1"/>
                </a:solidFill>
              </a:rPr>
              <a:t> in WLK 1.4</a:t>
            </a:r>
          </a:p>
          <a:p>
            <a:pPr marL="396875" marR="0" lvl="0" indent="-396875" algn="l" defTabSz="914363" rtl="0" eaLnBrk="1" fontAlgn="auto" latinLnBrk="0" hangingPunct="1">
              <a:lnSpc>
                <a:spcPct val="90000"/>
              </a:lnSpc>
              <a:spcBef>
                <a:spcPct val="20000"/>
              </a:spcBef>
              <a:spcAft>
                <a:spcPts val="0"/>
              </a:spcAft>
              <a:buClrTx/>
              <a:buSzTx/>
              <a:buFontTx/>
              <a:buBlip>
                <a:blip r:embed="rId3"/>
              </a:buBlip>
              <a:tabLst/>
              <a:defRPr/>
            </a:pPr>
            <a:r>
              <a:rPr kumimoji="0" lang="en-US" sz="3600" b="0" i="0" u="none" strike="noStrike" kern="1200" cap="none" spc="0" normalizeH="0" baseline="0" noProof="0" dirty="0" smtClean="0">
                <a:ln>
                  <a:noFill/>
                </a:ln>
                <a:solidFill>
                  <a:schemeClr val="tx1"/>
                </a:solidFill>
                <a:effectLst/>
                <a:uLnTx/>
                <a:uFillTx/>
                <a:latin typeface="+mn-lt"/>
                <a:ea typeface="+mn-ea"/>
                <a:cs typeface="+mn-cs"/>
              </a:rPr>
              <a:t>All QFEs from WLK 1.4 added </a:t>
            </a:r>
          </a:p>
          <a:p>
            <a:pPr marL="396875" indent="-396875" defTabSz="914363" fontAlgn="auto">
              <a:lnSpc>
                <a:spcPct val="90000"/>
              </a:lnSpc>
              <a:spcBef>
                <a:spcPct val="20000"/>
              </a:spcBef>
              <a:spcAft>
                <a:spcPts val="0"/>
              </a:spcAft>
              <a:buBlip>
                <a:blip r:embed="rId3"/>
              </a:buBlip>
            </a:pPr>
            <a:r>
              <a:rPr lang="en-US" sz="3600" b="1" dirty="0" smtClean="0">
                <a:solidFill>
                  <a:srgbClr val="FFFF00"/>
                </a:solidFill>
              </a:rPr>
              <a:t>49</a:t>
            </a:r>
            <a:r>
              <a:rPr lang="en-US" sz="3600" dirty="0" smtClean="0">
                <a:solidFill>
                  <a:schemeClr val="tx1"/>
                </a:solidFill>
              </a:rPr>
              <a:t> different work categories</a:t>
            </a:r>
          </a:p>
          <a:p>
            <a:pPr marL="396875" lvl="0" indent="-396875" defTabSz="914363" fontAlgn="auto">
              <a:lnSpc>
                <a:spcPct val="90000"/>
              </a:lnSpc>
              <a:spcBef>
                <a:spcPct val="20000"/>
              </a:spcBef>
              <a:spcAft>
                <a:spcPts val="0"/>
              </a:spcAft>
              <a:buBlip>
                <a:blip r:embed="rId3"/>
              </a:buBlip>
            </a:pPr>
            <a:r>
              <a:rPr lang="en-US" sz="3600" b="1" dirty="0" smtClean="0">
                <a:solidFill>
                  <a:srgbClr val="FFFF00"/>
                </a:solidFill>
                <a:latin typeface="+mn-lt"/>
              </a:rPr>
              <a:t>376</a:t>
            </a:r>
            <a:r>
              <a:rPr lang="en-US" sz="3600" dirty="0" smtClean="0">
                <a:solidFill>
                  <a:schemeClr val="tx1"/>
                </a:solidFill>
                <a:latin typeface="+mn-lt"/>
              </a:rPr>
              <a:t> partner bugs submitted through Connect, </a:t>
            </a:r>
            <a:r>
              <a:rPr lang="en-US" sz="3600" b="1" dirty="0" smtClean="0">
                <a:solidFill>
                  <a:srgbClr val="00B050"/>
                </a:solidFill>
                <a:latin typeface="+mn-lt"/>
              </a:rPr>
              <a:t>372 </a:t>
            </a:r>
            <a:r>
              <a:rPr lang="en-US" sz="3600" dirty="0" smtClean="0">
                <a:solidFill>
                  <a:schemeClr val="tx1"/>
                </a:solidFill>
                <a:latin typeface="+mn-lt"/>
              </a:rPr>
              <a:t>resolved</a:t>
            </a:r>
          </a:p>
          <a:p>
            <a:pPr marL="396875" lvl="0" indent="-396875" defTabSz="914363" fontAlgn="auto">
              <a:lnSpc>
                <a:spcPct val="90000"/>
              </a:lnSpc>
              <a:spcBef>
                <a:spcPct val="20000"/>
              </a:spcBef>
              <a:spcAft>
                <a:spcPts val="0"/>
              </a:spcAft>
              <a:buBlip>
                <a:blip r:embed="rId3"/>
              </a:buBlip>
            </a:pPr>
            <a:r>
              <a:rPr lang="en-US" sz="3600" b="1" dirty="0" smtClean="0">
                <a:solidFill>
                  <a:srgbClr val="FF0000"/>
                </a:solidFill>
                <a:latin typeface="+mn-lt"/>
              </a:rPr>
              <a:t>1,997</a:t>
            </a:r>
            <a:r>
              <a:rPr lang="en-US" sz="3600" dirty="0" smtClean="0">
                <a:solidFill>
                  <a:schemeClr val="tx1"/>
                </a:solidFill>
                <a:latin typeface="+mn-lt"/>
              </a:rPr>
              <a:t> total bugs, </a:t>
            </a:r>
            <a:r>
              <a:rPr lang="en-US" sz="3600" b="1" dirty="0" smtClean="0">
                <a:solidFill>
                  <a:srgbClr val="FFFF00"/>
                </a:solidFill>
                <a:latin typeface="+mn-lt"/>
              </a:rPr>
              <a:t>1,170</a:t>
            </a:r>
            <a:r>
              <a:rPr lang="en-US" sz="3600" dirty="0" smtClean="0">
                <a:solidFill>
                  <a:srgbClr val="FFFF00"/>
                </a:solidFill>
                <a:latin typeface="+mn-lt"/>
              </a:rPr>
              <a:t> </a:t>
            </a:r>
            <a:r>
              <a:rPr lang="en-US" sz="3600" dirty="0" smtClean="0">
                <a:solidFill>
                  <a:schemeClr val="tx1"/>
                </a:solidFill>
                <a:latin typeface="+mn-lt"/>
              </a:rPr>
              <a:t>fixed</a:t>
            </a:r>
          </a:p>
          <a:p>
            <a:pPr marL="396875" marR="0" lvl="0" indent="-396875" algn="l" defTabSz="914363" rtl="0" eaLnBrk="1" fontAlgn="auto" latinLnBrk="0" hangingPunct="1">
              <a:lnSpc>
                <a:spcPct val="90000"/>
              </a:lnSpc>
              <a:spcBef>
                <a:spcPct val="20000"/>
              </a:spcBef>
              <a:spcAft>
                <a:spcPts val="0"/>
              </a:spcAft>
              <a:buClrTx/>
              <a:buSzTx/>
              <a:tabLst/>
              <a:defRPr/>
            </a:pPr>
            <a:endParaRPr kumimoji="0" lang="en-US" sz="36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91401191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0999" y="230188"/>
            <a:ext cx="8763001" cy="664797"/>
          </a:xfrm>
        </p:spPr>
        <p:txBody>
          <a:bodyPr/>
          <a:lstStyle/>
          <a:p>
            <a:r>
              <a:rPr lang="en-US" sz="4800" dirty="0" smtClean="0"/>
              <a:t>WLK 1.5 Highlights</a:t>
            </a:r>
            <a:endParaRPr lang="en-US" sz="4800" dirty="0"/>
          </a:p>
        </p:txBody>
      </p:sp>
      <p:sp>
        <p:nvSpPr>
          <p:cNvPr id="3" name="Content Placeholder 2"/>
          <p:cNvSpPr txBox="1">
            <a:spLocks/>
          </p:cNvSpPr>
          <p:nvPr/>
        </p:nvSpPr>
        <p:spPr>
          <a:xfrm>
            <a:off x="297873" y="1033153"/>
            <a:ext cx="8382000" cy="5260769"/>
          </a:xfrm>
          <a:prstGeom prst="rect">
            <a:avLst/>
          </a:prstGeom>
        </p:spPr>
        <p:txBody>
          <a:bodyPr>
            <a:normAutofit lnSpcReduction="10000"/>
          </a:bodyPr>
          <a:lstStyle/>
          <a:p>
            <a:pPr marL="396875" lvl="0" indent="-396875" defTabSz="914363" fontAlgn="auto">
              <a:lnSpc>
                <a:spcPct val="90000"/>
              </a:lnSpc>
              <a:spcBef>
                <a:spcPct val="20000"/>
              </a:spcBef>
              <a:spcAft>
                <a:spcPts val="0"/>
              </a:spcAft>
              <a:buBlip>
                <a:blip r:embed="rId3"/>
              </a:buBlip>
            </a:pPr>
            <a:r>
              <a:rPr lang="en-US" sz="2800" dirty="0" smtClean="0">
                <a:solidFill>
                  <a:schemeClr val="tx1"/>
                </a:solidFill>
              </a:rPr>
              <a:t>Enhancements to the Windows Touch test</a:t>
            </a:r>
          </a:p>
          <a:p>
            <a:pPr marL="396875" lvl="0" indent="-396875" defTabSz="914363" fontAlgn="auto">
              <a:lnSpc>
                <a:spcPct val="90000"/>
              </a:lnSpc>
              <a:spcBef>
                <a:spcPct val="20000"/>
              </a:spcBef>
              <a:spcAft>
                <a:spcPts val="0"/>
              </a:spcAft>
              <a:buBlip>
                <a:blip r:embed="rId3"/>
              </a:buBlip>
            </a:pPr>
            <a:r>
              <a:rPr lang="en-US" sz="2800" dirty="0" smtClean="0">
                <a:solidFill>
                  <a:schemeClr val="tx1"/>
                </a:solidFill>
              </a:rPr>
              <a:t>Introducing new preview filters</a:t>
            </a:r>
          </a:p>
          <a:p>
            <a:pPr marL="396875" indent="-396875" defTabSz="914363" fontAlgn="auto">
              <a:lnSpc>
                <a:spcPct val="90000"/>
              </a:lnSpc>
              <a:spcBef>
                <a:spcPct val="20000"/>
              </a:spcBef>
              <a:spcAft>
                <a:spcPts val="0"/>
              </a:spcAft>
              <a:buBlip>
                <a:blip r:embed="rId3"/>
              </a:buBlip>
            </a:pPr>
            <a:r>
              <a:rPr lang="en-US" sz="2800" dirty="0" smtClean="0">
                <a:solidFill>
                  <a:schemeClr val="tx1"/>
                </a:solidFill>
              </a:rPr>
              <a:t>Automated the "Add MCU policy" manual step (will have pictures added)</a:t>
            </a:r>
            <a:endParaRPr lang="en-US" sz="3600" dirty="0" smtClean="0">
              <a:solidFill>
                <a:schemeClr val="tx1"/>
              </a:solidFill>
              <a:latin typeface="+mn-lt"/>
            </a:endParaRPr>
          </a:p>
          <a:p>
            <a:pPr marL="396875" lvl="0" indent="-396875" defTabSz="914363" fontAlgn="auto">
              <a:lnSpc>
                <a:spcPct val="90000"/>
              </a:lnSpc>
              <a:spcBef>
                <a:spcPct val="20000"/>
              </a:spcBef>
              <a:spcAft>
                <a:spcPts val="0"/>
              </a:spcAft>
              <a:buBlip>
                <a:blip r:embed="rId3"/>
              </a:buBlip>
            </a:pPr>
            <a:r>
              <a:rPr lang="en-US" sz="2800" dirty="0" smtClean="0">
                <a:solidFill>
                  <a:schemeClr val="tx1"/>
                </a:solidFill>
              </a:rPr>
              <a:t>Release date (11/25/09) achieved – set in Jun 09</a:t>
            </a:r>
          </a:p>
          <a:p>
            <a:pPr marL="396875" indent="-396875" defTabSz="914363" fontAlgn="auto">
              <a:lnSpc>
                <a:spcPct val="90000"/>
              </a:lnSpc>
              <a:spcBef>
                <a:spcPct val="20000"/>
              </a:spcBef>
              <a:spcAft>
                <a:spcPts val="0"/>
              </a:spcAft>
              <a:buBlip>
                <a:blip r:embed="rId3"/>
              </a:buBlip>
            </a:pPr>
            <a:r>
              <a:rPr lang="en-US" sz="2800" b="1" dirty="0" smtClean="0">
                <a:solidFill>
                  <a:srgbClr val="FFFF00"/>
                </a:solidFill>
                <a:latin typeface="+mn-lt"/>
              </a:rPr>
              <a:t>Audio:</a:t>
            </a:r>
            <a:r>
              <a:rPr lang="en-US" sz="2800" b="1" dirty="0" smtClean="0">
                <a:solidFill>
                  <a:srgbClr val="00B050"/>
                </a:solidFill>
                <a:latin typeface="+mn-lt"/>
              </a:rPr>
              <a:t> </a:t>
            </a:r>
            <a:r>
              <a:rPr lang="en-US" sz="2800" dirty="0" smtClean="0">
                <a:solidFill>
                  <a:schemeClr val="tx1"/>
                </a:solidFill>
                <a:latin typeface="+mn-lt"/>
              </a:rPr>
              <a:t>Enhancements to two existing tests</a:t>
            </a:r>
          </a:p>
          <a:p>
            <a:pPr marL="396875" indent="-396875" defTabSz="914363" fontAlgn="auto">
              <a:lnSpc>
                <a:spcPct val="90000"/>
              </a:lnSpc>
              <a:spcBef>
                <a:spcPct val="20000"/>
              </a:spcBef>
              <a:spcAft>
                <a:spcPts val="0"/>
              </a:spcAft>
              <a:buBlip>
                <a:blip r:embed="rId3"/>
              </a:buBlip>
            </a:pPr>
            <a:r>
              <a:rPr lang="en-US" sz="2800" dirty="0" smtClean="0">
                <a:solidFill>
                  <a:srgbClr val="FFFF00"/>
                </a:solidFill>
                <a:latin typeface="+mn-lt"/>
              </a:rPr>
              <a:t>Buses and Controllers:</a:t>
            </a:r>
            <a:r>
              <a:rPr lang="en-US" sz="2800" dirty="0" smtClean="0">
                <a:solidFill>
                  <a:srgbClr val="00B050"/>
                </a:solidFill>
                <a:latin typeface="+mn-lt"/>
              </a:rPr>
              <a:t> </a:t>
            </a:r>
            <a:r>
              <a:rPr lang="en-US" sz="2800" dirty="0" smtClean="0">
                <a:solidFill>
                  <a:schemeClr val="tx1"/>
                </a:solidFill>
                <a:latin typeface="+mn-lt"/>
              </a:rPr>
              <a:t>Two enhancements to USB common tests and S3/S4 suspend/resume test</a:t>
            </a:r>
          </a:p>
          <a:p>
            <a:pPr marL="396875" indent="-396875" defTabSz="914363" fontAlgn="auto">
              <a:lnSpc>
                <a:spcPct val="90000"/>
              </a:lnSpc>
              <a:spcBef>
                <a:spcPct val="20000"/>
              </a:spcBef>
              <a:spcAft>
                <a:spcPts val="0"/>
              </a:spcAft>
              <a:buBlip>
                <a:blip r:embed="rId3"/>
              </a:buBlip>
            </a:pPr>
            <a:r>
              <a:rPr lang="en-US" sz="2800" dirty="0" smtClean="0">
                <a:solidFill>
                  <a:srgbClr val="FFFF00"/>
                </a:solidFill>
              </a:rPr>
              <a:t>Digital Media Servers (DMS):</a:t>
            </a:r>
            <a:r>
              <a:rPr lang="en-US" sz="2800" dirty="0" smtClean="0">
                <a:solidFill>
                  <a:schemeClr val="tx1"/>
                </a:solidFill>
              </a:rPr>
              <a:t> Enhancements to make tests more robust and five preview tests</a:t>
            </a:r>
          </a:p>
          <a:p>
            <a:pPr marL="396875" indent="-396875" defTabSz="914363" fontAlgn="auto">
              <a:lnSpc>
                <a:spcPct val="90000"/>
              </a:lnSpc>
              <a:spcBef>
                <a:spcPct val="20000"/>
              </a:spcBef>
              <a:spcAft>
                <a:spcPts val="0"/>
              </a:spcAft>
              <a:buBlip>
                <a:blip r:embed="rId3"/>
              </a:buBlip>
            </a:pPr>
            <a:r>
              <a:rPr lang="en-US" sz="2800" dirty="0" smtClean="0">
                <a:solidFill>
                  <a:srgbClr val="FFFF00"/>
                </a:solidFill>
                <a:latin typeface="+mn-lt"/>
              </a:rPr>
              <a:t>Display Adapter</a:t>
            </a:r>
            <a:r>
              <a:rPr lang="en-US" sz="2800" dirty="0" smtClean="0">
                <a:solidFill>
                  <a:schemeClr val="tx1"/>
                </a:solidFill>
                <a:latin typeface="+mn-lt"/>
              </a:rPr>
              <a:t>: Enhancements to four tests</a:t>
            </a:r>
          </a:p>
          <a:p>
            <a:pPr marL="396875" indent="-396875" defTabSz="914363" fontAlgn="auto">
              <a:lnSpc>
                <a:spcPct val="90000"/>
              </a:lnSpc>
              <a:spcBef>
                <a:spcPct val="20000"/>
              </a:spcBef>
              <a:spcAft>
                <a:spcPts val="0"/>
              </a:spcAft>
              <a:buBlip>
                <a:blip r:embed="rId3"/>
              </a:buBlip>
            </a:pPr>
            <a:r>
              <a:rPr lang="en-US" sz="2800" dirty="0" smtClean="0">
                <a:solidFill>
                  <a:srgbClr val="FFFF00"/>
                </a:solidFill>
                <a:latin typeface="+mn-lt"/>
              </a:rPr>
              <a:t>Mobile Broadband:</a:t>
            </a:r>
            <a:r>
              <a:rPr lang="en-US" sz="2800" dirty="0" smtClean="0">
                <a:solidFill>
                  <a:schemeClr val="tx1"/>
                </a:solidFill>
                <a:latin typeface="+mn-lt"/>
              </a:rPr>
              <a:t> Enhancements to three tests</a:t>
            </a:r>
          </a:p>
          <a:p>
            <a:pPr marL="396875" indent="-396875" defTabSz="914363" fontAlgn="auto">
              <a:lnSpc>
                <a:spcPct val="90000"/>
              </a:lnSpc>
              <a:spcBef>
                <a:spcPct val="20000"/>
              </a:spcBef>
              <a:spcAft>
                <a:spcPts val="0"/>
              </a:spcAft>
            </a:pPr>
            <a:endParaRPr lang="en-US" sz="2800" dirty="0" smtClean="0">
              <a:solidFill>
                <a:schemeClr val="tx1"/>
              </a:solidFill>
              <a:latin typeface="+mn-lt"/>
            </a:endParaRPr>
          </a:p>
          <a:p>
            <a:pPr marL="396875" indent="-396875" defTabSz="914363" fontAlgn="auto">
              <a:lnSpc>
                <a:spcPct val="90000"/>
              </a:lnSpc>
              <a:spcBef>
                <a:spcPct val="20000"/>
              </a:spcBef>
              <a:spcAft>
                <a:spcPts val="0"/>
              </a:spcAft>
              <a:buBlip>
                <a:blip r:embed="rId3"/>
              </a:buBlip>
            </a:pPr>
            <a:endParaRPr lang="en-US" sz="2800" dirty="0" smtClean="0">
              <a:solidFill>
                <a:schemeClr val="tx1"/>
              </a:solidFill>
              <a:latin typeface="+mn-lt"/>
            </a:endParaRPr>
          </a:p>
          <a:p>
            <a:pPr marL="396875" indent="-396875" defTabSz="914363" fontAlgn="auto">
              <a:lnSpc>
                <a:spcPct val="90000"/>
              </a:lnSpc>
              <a:spcBef>
                <a:spcPct val="20000"/>
              </a:spcBef>
              <a:spcAft>
                <a:spcPts val="0"/>
              </a:spcAft>
              <a:buBlip>
                <a:blip r:embed="rId3"/>
              </a:buBlip>
            </a:pPr>
            <a:endParaRPr lang="en-US" sz="2000" dirty="0" smtClean="0">
              <a:solidFill>
                <a:schemeClr val="tx1"/>
              </a:solidFill>
            </a:endParaRPr>
          </a:p>
        </p:txBody>
      </p:sp>
    </p:spTree>
    <p:extLst>
      <p:ext uri="{BB962C8B-B14F-4D97-AF65-F5344CB8AC3E}">
        <p14:creationId xmlns="" xmlns:p14="http://schemas.microsoft.com/office/powerpoint/2010/main" val="191401191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0999" y="230188"/>
            <a:ext cx="8763001" cy="664797"/>
          </a:xfrm>
        </p:spPr>
        <p:txBody>
          <a:bodyPr/>
          <a:lstStyle/>
          <a:p>
            <a:r>
              <a:rPr lang="en-US" sz="4800" dirty="0" smtClean="0"/>
              <a:t>WLK 1.5 Highlights (Cont’d)</a:t>
            </a:r>
            <a:endParaRPr lang="en-US" sz="4800" dirty="0"/>
          </a:p>
        </p:txBody>
      </p:sp>
      <p:sp>
        <p:nvSpPr>
          <p:cNvPr id="3" name="Content Placeholder 2"/>
          <p:cNvSpPr txBox="1">
            <a:spLocks/>
          </p:cNvSpPr>
          <p:nvPr/>
        </p:nvSpPr>
        <p:spPr>
          <a:xfrm>
            <a:off x="297873" y="1163493"/>
            <a:ext cx="8382000" cy="5130429"/>
          </a:xfrm>
          <a:prstGeom prst="rect">
            <a:avLst/>
          </a:prstGeom>
        </p:spPr>
        <p:txBody>
          <a:bodyPr/>
          <a:lstStyle/>
          <a:p>
            <a:pPr marL="396875" indent="-396875" defTabSz="914363" fontAlgn="auto">
              <a:lnSpc>
                <a:spcPct val="90000"/>
              </a:lnSpc>
              <a:spcBef>
                <a:spcPct val="20000"/>
              </a:spcBef>
              <a:spcAft>
                <a:spcPts val="0"/>
              </a:spcAft>
              <a:buBlip>
                <a:blip r:embed="rId3"/>
              </a:buBlip>
            </a:pPr>
            <a:r>
              <a:rPr lang="en-US" sz="2800" dirty="0" smtClean="0">
                <a:solidFill>
                  <a:srgbClr val="FFFF00"/>
                </a:solidFill>
              </a:rPr>
              <a:t>PPQTS:</a:t>
            </a:r>
            <a:r>
              <a:rPr lang="en-US" sz="2800" dirty="0" smtClean="0">
                <a:solidFill>
                  <a:schemeClr val="tx1"/>
                </a:solidFill>
              </a:rPr>
              <a:t>  Two changes affecting this kit</a:t>
            </a:r>
          </a:p>
          <a:p>
            <a:pPr marL="396875" indent="-396875" defTabSz="914363" fontAlgn="auto">
              <a:lnSpc>
                <a:spcPct val="90000"/>
              </a:lnSpc>
              <a:spcBef>
                <a:spcPct val="20000"/>
              </a:spcBef>
              <a:spcAft>
                <a:spcPts val="0"/>
              </a:spcAft>
              <a:buBlip>
                <a:blip r:embed="rId3"/>
              </a:buBlip>
            </a:pPr>
            <a:r>
              <a:rPr lang="en-US" sz="2800" dirty="0" smtClean="0">
                <a:solidFill>
                  <a:srgbClr val="FFFF00"/>
                </a:solidFill>
              </a:rPr>
              <a:t>Printing: </a:t>
            </a:r>
            <a:r>
              <a:rPr lang="en-US" sz="2800" dirty="0" smtClean="0">
                <a:solidFill>
                  <a:schemeClr val="tx1"/>
                </a:solidFill>
              </a:rPr>
              <a:t> Three updates </a:t>
            </a:r>
          </a:p>
          <a:p>
            <a:pPr marL="396875" lvl="0" indent="-396875" defTabSz="914363" fontAlgn="auto">
              <a:lnSpc>
                <a:spcPct val="90000"/>
              </a:lnSpc>
              <a:spcBef>
                <a:spcPct val="20000"/>
              </a:spcBef>
              <a:spcAft>
                <a:spcPts val="0"/>
              </a:spcAft>
              <a:buBlip>
                <a:blip r:embed="rId3"/>
              </a:buBlip>
            </a:pPr>
            <a:r>
              <a:rPr lang="en-US" sz="2800" dirty="0" smtClean="0">
                <a:solidFill>
                  <a:srgbClr val="FFFF00"/>
                </a:solidFill>
              </a:rPr>
              <a:t>Rally (Vertical Pairing):</a:t>
            </a:r>
            <a:r>
              <a:rPr lang="en-US" sz="2800" dirty="0" smtClean="0">
                <a:solidFill>
                  <a:schemeClr val="tx1"/>
                </a:solidFill>
              </a:rPr>
              <a:t> Enhancements to improve customer experience</a:t>
            </a:r>
          </a:p>
          <a:p>
            <a:pPr marL="396875" lvl="0" indent="-396875" defTabSz="914363" fontAlgn="auto">
              <a:lnSpc>
                <a:spcPct val="90000"/>
              </a:lnSpc>
              <a:spcBef>
                <a:spcPct val="20000"/>
              </a:spcBef>
              <a:spcAft>
                <a:spcPts val="0"/>
              </a:spcAft>
              <a:buBlip>
                <a:blip r:embed="rId3"/>
              </a:buBlip>
            </a:pPr>
            <a:r>
              <a:rPr lang="en-US" sz="2800" dirty="0" smtClean="0">
                <a:solidFill>
                  <a:srgbClr val="FFFF00"/>
                </a:solidFill>
              </a:rPr>
              <a:t>RC/IR:</a:t>
            </a:r>
            <a:r>
              <a:rPr lang="en-US" sz="2800" dirty="0" smtClean="0">
                <a:solidFill>
                  <a:schemeClr val="tx1"/>
                </a:solidFill>
              </a:rPr>
              <a:t> Removed </a:t>
            </a:r>
            <a:r>
              <a:rPr lang="en-US" sz="2800" dirty="0" err="1" smtClean="0">
                <a:solidFill>
                  <a:schemeClr val="tx1"/>
                </a:solidFill>
              </a:rPr>
              <a:t>DevFund</a:t>
            </a:r>
            <a:r>
              <a:rPr lang="en-US" sz="2800" dirty="0" smtClean="0">
                <a:solidFill>
                  <a:schemeClr val="tx1"/>
                </a:solidFill>
              </a:rPr>
              <a:t> test for remote</a:t>
            </a:r>
          </a:p>
          <a:p>
            <a:pPr marL="396875" lvl="0" indent="-396875" defTabSz="914363" fontAlgn="auto">
              <a:lnSpc>
                <a:spcPct val="90000"/>
              </a:lnSpc>
              <a:spcBef>
                <a:spcPct val="20000"/>
              </a:spcBef>
              <a:spcAft>
                <a:spcPts val="0"/>
              </a:spcAft>
              <a:buBlip>
                <a:blip r:embed="rId3"/>
              </a:buBlip>
            </a:pPr>
            <a:r>
              <a:rPr lang="en-US" sz="2800" dirty="0" smtClean="0">
                <a:solidFill>
                  <a:srgbClr val="FFFF00"/>
                </a:solidFill>
              </a:rPr>
              <a:t>Sensors &amp; Locations:</a:t>
            </a:r>
            <a:r>
              <a:rPr lang="en-US" sz="2800" dirty="0" smtClean="0">
                <a:solidFill>
                  <a:schemeClr val="tx1"/>
                </a:solidFill>
              </a:rPr>
              <a:t> Improved tests for better customer experience and usability</a:t>
            </a:r>
          </a:p>
          <a:p>
            <a:pPr marL="396875" lvl="0" indent="-396875" defTabSz="914363" fontAlgn="auto">
              <a:lnSpc>
                <a:spcPct val="90000"/>
              </a:lnSpc>
              <a:spcBef>
                <a:spcPct val="20000"/>
              </a:spcBef>
              <a:spcAft>
                <a:spcPts val="0"/>
              </a:spcAft>
              <a:buBlip>
                <a:blip r:embed="rId3"/>
              </a:buBlip>
            </a:pPr>
            <a:r>
              <a:rPr lang="en-US" sz="2800" dirty="0" smtClean="0">
                <a:solidFill>
                  <a:srgbClr val="FFFF00"/>
                </a:solidFill>
                <a:latin typeface="+mn-lt"/>
              </a:rPr>
              <a:t>Systems Kit:</a:t>
            </a:r>
            <a:r>
              <a:rPr lang="en-US" sz="2800" dirty="0" smtClean="0">
                <a:solidFill>
                  <a:schemeClr val="tx1"/>
                </a:solidFill>
                <a:latin typeface="+mn-lt"/>
              </a:rPr>
              <a:t> Enhancements to seven tests, affecting TCG TPM integration tests, USB compliance for system kit, GPU Family Update </a:t>
            </a:r>
          </a:p>
          <a:p>
            <a:pPr marL="396875" indent="-396875" defTabSz="914363" fontAlgn="auto">
              <a:lnSpc>
                <a:spcPct val="90000"/>
              </a:lnSpc>
              <a:spcBef>
                <a:spcPct val="20000"/>
              </a:spcBef>
              <a:spcAft>
                <a:spcPts val="0"/>
              </a:spcAft>
              <a:buBlip>
                <a:blip r:embed="rId3"/>
              </a:buBlip>
            </a:pPr>
            <a:r>
              <a:rPr lang="en-US" sz="2800" dirty="0" smtClean="0">
                <a:solidFill>
                  <a:srgbClr val="FFFF00"/>
                </a:solidFill>
                <a:latin typeface="+mn-lt"/>
              </a:rPr>
              <a:t>Wireless Router:</a:t>
            </a:r>
            <a:r>
              <a:rPr lang="en-US" sz="2800" dirty="0" smtClean="0">
                <a:solidFill>
                  <a:schemeClr val="tx1"/>
                </a:solidFill>
                <a:latin typeface="+mn-lt"/>
              </a:rPr>
              <a:t> Six test updates to improve customer experience</a:t>
            </a:r>
          </a:p>
          <a:p>
            <a:pPr marL="396875" indent="-396875" defTabSz="914363" fontAlgn="auto">
              <a:lnSpc>
                <a:spcPct val="90000"/>
              </a:lnSpc>
              <a:spcBef>
                <a:spcPct val="20000"/>
              </a:spcBef>
              <a:spcAft>
                <a:spcPts val="0"/>
              </a:spcAft>
              <a:buBlip>
                <a:blip r:embed="rId3"/>
              </a:buBlip>
            </a:pPr>
            <a:endParaRPr lang="en-US" sz="2000" dirty="0" smtClean="0">
              <a:solidFill>
                <a:schemeClr val="tx1"/>
              </a:solidFill>
            </a:endParaRPr>
          </a:p>
        </p:txBody>
      </p:sp>
    </p:spTree>
    <p:extLst>
      <p:ext uri="{BB962C8B-B14F-4D97-AF65-F5344CB8AC3E}">
        <p14:creationId xmlns="" xmlns:p14="http://schemas.microsoft.com/office/powerpoint/2010/main" val="191401191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0999" y="230188"/>
            <a:ext cx="8763001" cy="664797"/>
          </a:xfrm>
        </p:spPr>
        <p:txBody>
          <a:bodyPr/>
          <a:lstStyle/>
          <a:p>
            <a:r>
              <a:rPr lang="en-US" sz="4800" dirty="0" smtClean="0"/>
              <a:t>Logo Programs Affected </a:t>
            </a:r>
            <a:endParaRPr lang="en-US" sz="4800" dirty="0"/>
          </a:p>
        </p:txBody>
      </p:sp>
      <p:sp>
        <p:nvSpPr>
          <p:cNvPr id="5" name="Content Placeholder 2"/>
          <p:cNvSpPr txBox="1">
            <a:spLocks/>
          </p:cNvSpPr>
          <p:nvPr/>
        </p:nvSpPr>
        <p:spPr>
          <a:xfrm>
            <a:off x="297873" y="1163493"/>
            <a:ext cx="8382000" cy="5213556"/>
          </a:xfrm>
          <a:prstGeom prst="rect">
            <a:avLst/>
          </a:prstGeom>
        </p:spPr>
        <p:txBody>
          <a:bodyPr/>
          <a:lstStyle/>
          <a:p>
            <a:r>
              <a:rPr lang="en-US" sz="3200" dirty="0" smtClean="0">
                <a:solidFill>
                  <a:srgbClr val="00B050"/>
                </a:solidFill>
              </a:rPr>
              <a:t>Added</a:t>
            </a:r>
            <a:r>
              <a:rPr lang="en-US" sz="3200" dirty="0" smtClean="0">
                <a:solidFill>
                  <a:schemeClr val="tx1"/>
                </a:solidFill>
              </a:rPr>
              <a:t> logo program:</a:t>
            </a:r>
          </a:p>
          <a:p>
            <a:pPr lvl="1">
              <a:buFont typeface="Arial" pitchFamily="34" charset="0"/>
              <a:buChar char="•"/>
            </a:pPr>
            <a:r>
              <a:rPr lang="en-US" sz="2800" dirty="0" smtClean="0">
                <a:solidFill>
                  <a:schemeClr val="tx1"/>
                </a:solidFill>
              </a:rPr>
              <a:t> Portable Devices &gt; Other Portable </a:t>
            </a:r>
          </a:p>
          <a:p>
            <a:endParaRPr lang="en-US" sz="3200" dirty="0" smtClean="0">
              <a:solidFill>
                <a:schemeClr val="tx1"/>
              </a:solidFill>
            </a:endParaRPr>
          </a:p>
          <a:p>
            <a:r>
              <a:rPr lang="en-US" sz="3200" dirty="0" smtClean="0">
                <a:solidFill>
                  <a:srgbClr val="FF0000"/>
                </a:solidFill>
              </a:rPr>
              <a:t>Removed</a:t>
            </a:r>
            <a:r>
              <a:rPr lang="en-US" sz="3200" dirty="0" smtClean="0">
                <a:solidFill>
                  <a:schemeClr val="tx1"/>
                </a:solidFill>
              </a:rPr>
              <a:t> logo programs:</a:t>
            </a:r>
          </a:p>
          <a:p>
            <a:pPr lvl="1">
              <a:buFont typeface="Arial" pitchFamily="34" charset="0"/>
              <a:buChar char="•"/>
            </a:pPr>
            <a:r>
              <a:rPr lang="en-US" sz="2800" dirty="0" smtClean="0">
                <a:solidFill>
                  <a:schemeClr val="tx1"/>
                </a:solidFill>
              </a:rPr>
              <a:t> Failover Cluster Solution</a:t>
            </a:r>
          </a:p>
          <a:p>
            <a:pPr lvl="1">
              <a:buFont typeface="Arial" pitchFamily="34" charset="0"/>
              <a:buChar char="•"/>
            </a:pPr>
            <a:r>
              <a:rPr lang="en-US" sz="2800" dirty="0" smtClean="0">
                <a:solidFill>
                  <a:schemeClr val="tx1"/>
                </a:solidFill>
              </a:rPr>
              <a:t> Network &gt; ECP Peer Tunnel Method</a:t>
            </a:r>
          </a:p>
          <a:p>
            <a:endParaRPr lang="en-US" sz="3200" dirty="0" smtClean="0">
              <a:solidFill>
                <a:schemeClr val="tx1"/>
              </a:solidFill>
            </a:endParaRPr>
          </a:p>
          <a:p>
            <a:r>
              <a:rPr lang="en-US" sz="3200" dirty="0" smtClean="0">
                <a:solidFill>
                  <a:srgbClr val="00B050"/>
                </a:solidFill>
              </a:rPr>
              <a:t>Added</a:t>
            </a:r>
            <a:r>
              <a:rPr lang="en-US" sz="3200" dirty="0" smtClean="0">
                <a:solidFill>
                  <a:schemeClr val="tx1"/>
                </a:solidFill>
              </a:rPr>
              <a:t> new additional qualifications (AQs)</a:t>
            </a:r>
          </a:p>
          <a:p>
            <a:pPr lvl="1">
              <a:buFont typeface="Arial" pitchFamily="34" charset="0"/>
              <a:buChar char="•"/>
            </a:pPr>
            <a:r>
              <a:rPr lang="en-US" sz="2800" dirty="0" smtClean="0">
                <a:solidFill>
                  <a:schemeClr val="tx1"/>
                </a:solidFill>
              </a:rPr>
              <a:t> Windows XP Mode Compatibility </a:t>
            </a:r>
          </a:p>
          <a:p>
            <a:pPr marL="396875" marR="0" lvl="0" indent="-396875" algn="l" defTabSz="914363" rtl="0" eaLnBrk="1" fontAlgn="auto" latinLnBrk="0" hangingPunct="1">
              <a:lnSpc>
                <a:spcPct val="90000"/>
              </a:lnSpc>
              <a:spcBef>
                <a:spcPct val="20000"/>
              </a:spcBef>
              <a:spcAft>
                <a:spcPts val="0"/>
              </a:spcAft>
              <a:buClrTx/>
              <a:buSzTx/>
              <a:buFont typeface="Courier New" pitchFamily="49" charset="0"/>
              <a:buChar char="o"/>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191401191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WLK Schedule</a:t>
            </a:r>
            <a:endParaRPr lang="en-US" dirty="0"/>
          </a:p>
        </p:txBody>
      </p:sp>
      <p:sp>
        <p:nvSpPr>
          <p:cNvPr id="25" name="Content Placeholder 2"/>
          <p:cNvSpPr>
            <a:spLocks noGrp="1"/>
          </p:cNvSpPr>
          <p:nvPr>
            <p:ph idx="1"/>
          </p:nvPr>
        </p:nvSpPr>
        <p:spPr>
          <a:xfrm>
            <a:off x="297873" y="1163493"/>
            <a:ext cx="8382000" cy="3231654"/>
          </a:xfrm>
        </p:spPr>
        <p:txBody>
          <a:bodyPr/>
          <a:lstStyle/>
          <a:p>
            <a:r>
              <a:rPr lang="en-US" sz="3600" dirty="0" smtClean="0"/>
              <a:t>WLK 1.5 r</a:t>
            </a:r>
            <a:r>
              <a:rPr lang="en-US" dirty="0" smtClean="0"/>
              <a:t>eleased November 25, 2009</a:t>
            </a:r>
            <a:endParaRPr lang="en-US" sz="3600" dirty="0" smtClean="0"/>
          </a:p>
          <a:p>
            <a:r>
              <a:rPr lang="en-US" sz="3600" dirty="0" smtClean="0"/>
              <a:t>WLK 1.5 </a:t>
            </a:r>
            <a:r>
              <a:rPr lang="en-US" dirty="0" smtClean="0"/>
              <a:t>will be a required kit for logo submissions effective February 1, 2010</a:t>
            </a:r>
            <a:r>
              <a:rPr lang="en-US" sz="3600" dirty="0" smtClean="0"/>
              <a:t> </a:t>
            </a:r>
          </a:p>
          <a:p>
            <a:r>
              <a:rPr lang="en-US" sz="3600" dirty="0" smtClean="0"/>
              <a:t>WLK 1.4 </a:t>
            </a:r>
            <a:r>
              <a:rPr lang="en-US" dirty="0" smtClean="0"/>
              <a:t>will expire February 1, 2010  </a:t>
            </a:r>
            <a:endParaRPr lang="en-US" sz="3600" dirty="0" smtClean="0"/>
          </a:p>
          <a:p>
            <a:endParaRPr lang="en-US" sz="2400" b="1" cap="all" dirty="0" smtClean="0"/>
          </a:p>
          <a:p>
            <a:endParaRPr lang="en-US" sz="3600" dirty="0" smtClean="0"/>
          </a:p>
        </p:txBody>
      </p:sp>
    </p:spTree>
    <p:extLst>
      <p:ext uri="{BB962C8B-B14F-4D97-AF65-F5344CB8AC3E}">
        <p14:creationId xmlns="" xmlns:p14="http://schemas.microsoft.com/office/powerpoint/2010/main" val="299273426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Summary</a:t>
            </a:r>
            <a:endParaRPr lang="en-US" sz="4800" dirty="0"/>
          </a:p>
        </p:txBody>
      </p:sp>
      <p:sp>
        <p:nvSpPr>
          <p:cNvPr id="3" name="Text Placeholder 2"/>
          <p:cNvSpPr>
            <a:spLocks noGrp="1"/>
          </p:cNvSpPr>
          <p:nvPr>
            <p:ph type="body" sz="quarter" idx="10"/>
          </p:nvPr>
        </p:nvSpPr>
        <p:spPr>
          <a:xfrm>
            <a:off x="381000" y="1411552"/>
            <a:ext cx="8382000" cy="2954655"/>
          </a:xfrm>
        </p:spPr>
        <p:txBody>
          <a:bodyPr/>
          <a:lstStyle/>
          <a:p>
            <a:r>
              <a:rPr lang="en-US" dirty="0" smtClean="0"/>
              <a:t>This release was limited in scope and focused on two major themes</a:t>
            </a:r>
          </a:p>
          <a:p>
            <a:r>
              <a:rPr lang="en-US" dirty="0" smtClean="0"/>
              <a:t>Partners were heavily involved and we want to enhance our partnership with them</a:t>
            </a:r>
          </a:p>
          <a:p>
            <a:r>
              <a:rPr lang="en-US" dirty="0" smtClean="0"/>
              <a:t>We improved our quality bar for release </a:t>
            </a:r>
          </a:p>
          <a:p>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dows Logocast Series PPT template">
  <a:themeElements>
    <a:clrScheme name="Custom 2">
      <a:dk1>
        <a:sysClr val="windowText" lastClr="000000"/>
      </a:dk1>
      <a:lt1>
        <a:srgbClr val="FFFFFF"/>
      </a:lt1>
      <a:dk2>
        <a:srgbClr val="464646"/>
      </a:dk2>
      <a:lt2>
        <a:srgbClr val="DEF5FA"/>
      </a:lt2>
      <a:accent1>
        <a:srgbClr val="2DA2BF"/>
      </a:accent1>
      <a:accent2>
        <a:srgbClr val="EABD00"/>
      </a:accent2>
      <a:accent3>
        <a:srgbClr val="EB641B"/>
      </a:accent3>
      <a:accent4>
        <a:srgbClr val="39639D"/>
      </a:accent4>
      <a:accent5>
        <a:srgbClr val="408054"/>
      </a:accent5>
      <a:accent6>
        <a:srgbClr val="5A6E18"/>
      </a:accent6>
      <a:hlink>
        <a:srgbClr val="FF8119"/>
      </a:hlink>
      <a:folHlink>
        <a:srgbClr val="44B9E8"/>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1_Windows Logocast Series PPT template">
  <a:themeElements>
    <a:clrScheme name="Custom 2">
      <a:dk1>
        <a:sysClr val="windowText" lastClr="000000"/>
      </a:dk1>
      <a:lt1>
        <a:srgbClr val="FFFFFF"/>
      </a:lt1>
      <a:dk2>
        <a:srgbClr val="464646"/>
      </a:dk2>
      <a:lt2>
        <a:srgbClr val="DEF5FA"/>
      </a:lt2>
      <a:accent1>
        <a:srgbClr val="2DA2BF"/>
      </a:accent1>
      <a:accent2>
        <a:srgbClr val="EABD00"/>
      </a:accent2>
      <a:accent3>
        <a:srgbClr val="EB641B"/>
      </a:accent3>
      <a:accent4>
        <a:srgbClr val="39639D"/>
      </a:accent4>
      <a:accent5>
        <a:srgbClr val="408054"/>
      </a:accent5>
      <a:accent6>
        <a:srgbClr val="5A6E18"/>
      </a:accent6>
      <a:hlink>
        <a:srgbClr val="FF8119"/>
      </a:hlink>
      <a:folHlink>
        <a:srgbClr val="44B9E8"/>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4.xml><?xml version="1.0" encoding="utf-8"?>
<a:theme xmlns:a="http://schemas.openxmlformats.org/drawingml/2006/main" name="1_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Windows Logocast Series PPT template</Template>
  <TotalTime>0</TotalTime>
  <Words>1847</Words>
  <Application>Microsoft Office PowerPoint</Application>
  <PresentationFormat>On-screen Show (4:3)</PresentationFormat>
  <Paragraphs>107</Paragraphs>
  <Slides>12</Slides>
  <Notes>12</Notes>
  <HiddenSlides>0</HiddenSlides>
  <MMClips>0</MMClips>
  <ScaleCrop>false</ScaleCrop>
  <HeadingPairs>
    <vt:vector size="4" baseType="variant">
      <vt:variant>
        <vt:lpstr>Theme</vt:lpstr>
      </vt:variant>
      <vt:variant>
        <vt:i4>4</vt:i4>
      </vt:variant>
      <vt:variant>
        <vt:lpstr>Slide Titles</vt:lpstr>
      </vt:variant>
      <vt:variant>
        <vt:i4>12</vt:i4>
      </vt:variant>
    </vt:vector>
  </HeadingPairs>
  <TitlesOfParts>
    <vt:vector size="16" baseType="lpstr">
      <vt:lpstr>Windows Logocast Series PPT template</vt:lpstr>
      <vt:lpstr>White with Courier font for code slides</vt:lpstr>
      <vt:lpstr>1_Windows Logocast Series PPT template</vt:lpstr>
      <vt:lpstr>1_White with Courier font for code slides</vt:lpstr>
      <vt:lpstr>Slide 1</vt:lpstr>
      <vt:lpstr>Overview</vt:lpstr>
      <vt:lpstr>WLK 1.5 Themes</vt:lpstr>
      <vt:lpstr>WLK 1.5 By the Numbers</vt:lpstr>
      <vt:lpstr>WLK 1.5 Highlights</vt:lpstr>
      <vt:lpstr>WLK 1.5 Highlights (Cont’d)</vt:lpstr>
      <vt:lpstr>Logo Programs Affected </vt:lpstr>
      <vt:lpstr>WLK Schedule</vt:lpstr>
      <vt:lpstr>Summary</vt:lpstr>
      <vt:lpstr>Call To Action</vt:lpstr>
      <vt:lpstr>Additional Resources</vt:lpstr>
      <vt:lpst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
  <cp:lastModifiedBy/>
  <cp:revision>1</cp:revision>
  <dcterms:created xsi:type="dcterms:W3CDTF">2009-12-11T21:43:53Z</dcterms:created>
  <dcterms:modified xsi:type="dcterms:W3CDTF">2009-12-11T21:43:58Z</dcterms:modified>
</cp:coreProperties>
</file>