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5" r:id="rId1"/>
    <p:sldMasterId id="2147483688" r:id="rId2"/>
    <p:sldMasterId id="2147483691" r:id="rId3"/>
    <p:sldMasterId id="2147483702" r:id="rId4"/>
    <p:sldMasterId id="2147483704" r:id="rId5"/>
    <p:sldMasterId id="2147483716" r:id="rId6"/>
  </p:sldMasterIdLst>
  <p:notesMasterIdLst>
    <p:notesMasterId r:id="rId38"/>
  </p:notesMasterIdLst>
  <p:handoutMasterIdLst>
    <p:handoutMasterId r:id="rId39"/>
  </p:handoutMasterIdLst>
  <p:sldIdLst>
    <p:sldId id="551" r:id="rId7"/>
    <p:sldId id="579" r:id="rId8"/>
    <p:sldId id="547" r:id="rId9"/>
    <p:sldId id="583" r:id="rId10"/>
    <p:sldId id="577" r:id="rId11"/>
    <p:sldId id="578" r:id="rId12"/>
    <p:sldId id="553" r:id="rId13"/>
    <p:sldId id="582" r:id="rId14"/>
    <p:sldId id="574" r:id="rId15"/>
    <p:sldId id="573" r:id="rId16"/>
    <p:sldId id="560" r:id="rId17"/>
    <p:sldId id="558" r:id="rId18"/>
    <p:sldId id="571" r:id="rId19"/>
    <p:sldId id="561" r:id="rId20"/>
    <p:sldId id="562" r:id="rId21"/>
    <p:sldId id="563" r:id="rId22"/>
    <p:sldId id="564" r:id="rId23"/>
    <p:sldId id="575" r:id="rId24"/>
    <p:sldId id="565" r:id="rId25"/>
    <p:sldId id="566" r:id="rId26"/>
    <p:sldId id="567" r:id="rId27"/>
    <p:sldId id="568" r:id="rId28"/>
    <p:sldId id="569" r:id="rId29"/>
    <p:sldId id="570" r:id="rId30"/>
    <p:sldId id="581" r:id="rId31"/>
    <p:sldId id="549" r:id="rId32"/>
    <p:sldId id="548" r:id="rId33"/>
    <p:sldId id="556" r:id="rId34"/>
    <p:sldId id="584" r:id="rId35"/>
    <p:sldId id="555" r:id="rId36"/>
    <p:sldId id="542" r:id="rId37"/>
  </p:sldIdLst>
  <p:sldSz cx="9144000" cy="6858000" type="screen4x3"/>
  <p:notesSz cx="7010400" cy="9296400"/>
  <p:defaultTextStyle>
    <a:defPPr>
      <a:defRPr lang="en-US"/>
    </a:defPPr>
    <a:lvl1pPr algn="l" rtl="0" fontAlgn="base">
      <a:spcBef>
        <a:spcPct val="0"/>
      </a:spcBef>
      <a:spcAft>
        <a:spcPct val="0"/>
      </a:spcAft>
      <a:defRPr sz="2400" kern="1200">
        <a:solidFill>
          <a:schemeClr val="bg2"/>
        </a:solidFill>
        <a:latin typeface="Segoe Semibold" pitchFamily="34" charset="0"/>
        <a:ea typeface="+mn-ea"/>
        <a:cs typeface="+mn-cs"/>
      </a:defRPr>
    </a:lvl1pPr>
    <a:lvl2pPr marL="380985" algn="l" rtl="0" fontAlgn="base">
      <a:spcBef>
        <a:spcPct val="0"/>
      </a:spcBef>
      <a:spcAft>
        <a:spcPct val="0"/>
      </a:spcAft>
      <a:defRPr sz="2400" kern="1200">
        <a:solidFill>
          <a:schemeClr val="bg2"/>
        </a:solidFill>
        <a:latin typeface="Segoe Semibold" pitchFamily="34" charset="0"/>
        <a:ea typeface="+mn-ea"/>
        <a:cs typeface="+mn-cs"/>
      </a:defRPr>
    </a:lvl2pPr>
    <a:lvl3pPr marL="761970" algn="l" rtl="0" fontAlgn="base">
      <a:spcBef>
        <a:spcPct val="0"/>
      </a:spcBef>
      <a:spcAft>
        <a:spcPct val="0"/>
      </a:spcAft>
      <a:defRPr sz="2400" kern="1200">
        <a:solidFill>
          <a:schemeClr val="bg2"/>
        </a:solidFill>
        <a:latin typeface="Segoe Semibold" pitchFamily="34" charset="0"/>
        <a:ea typeface="+mn-ea"/>
        <a:cs typeface="+mn-cs"/>
      </a:defRPr>
    </a:lvl3pPr>
    <a:lvl4pPr marL="1142954" algn="l" rtl="0" fontAlgn="base">
      <a:spcBef>
        <a:spcPct val="0"/>
      </a:spcBef>
      <a:spcAft>
        <a:spcPct val="0"/>
      </a:spcAft>
      <a:defRPr sz="2400" kern="1200">
        <a:solidFill>
          <a:schemeClr val="bg2"/>
        </a:solidFill>
        <a:latin typeface="Segoe Semibold" pitchFamily="34" charset="0"/>
        <a:ea typeface="+mn-ea"/>
        <a:cs typeface="+mn-cs"/>
      </a:defRPr>
    </a:lvl4pPr>
    <a:lvl5pPr marL="1523939" algn="l" rtl="0" fontAlgn="base">
      <a:spcBef>
        <a:spcPct val="0"/>
      </a:spcBef>
      <a:spcAft>
        <a:spcPct val="0"/>
      </a:spcAft>
      <a:defRPr sz="2400" kern="1200">
        <a:solidFill>
          <a:schemeClr val="bg2"/>
        </a:solidFill>
        <a:latin typeface="Segoe Semibold" pitchFamily="34" charset="0"/>
        <a:ea typeface="+mn-ea"/>
        <a:cs typeface="+mn-cs"/>
      </a:defRPr>
    </a:lvl5pPr>
    <a:lvl6pPr marL="1904924" algn="l" defTabSz="761970" rtl="0" eaLnBrk="1" latinLnBrk="0" hangingPunct="1">
      <a:defRPr sz="2400" kern="1200">
        <a:solidFill>
          <a:schemeClr val="bg2"/>
        </a:solidFill>
        <a:latin typeface="Segoe Semibold" pitchFamily="34" charset="0"/>
        <a:ea typeface="+mn-ea"/>
        <a:cs typeface="+mn-cs"/>
      </a:defRPr>
    </a:lvl6pPr>
    <a:lvl7pPr marL="2285909" algn="l" defTabSz="761970" rtl="0" eaLnBrk="1" latinLnBrk="0" hangingPunct="1">
      <a:defRPr sz="2400" kern="1200">
        <a:solidFill>
          <a:schemeClr val="bg2"/>
        </a:solidFill>
        <a:latin typeface="Segoe Semibold" pitchFamily="34" charset="0"/>
        <a:ea typeface="+mn-ea"/>
        <a:cs typeface="+mn-cs"/>
      </a:defRPr>
    </a:lvl7pPr>
    <a:lvl8pPr marL="2666893" algn="l" defTabSz="761970" rtl="0" eaLnBrk="1" latinLnBrk="0" hangingPunct="1">
      <a:defRPr sz="2400" kern="1200">
        <a:solidFill>
          <a:schemeClr val="bg2"/>
        </a:solidFill>
        <a:latin typeface="Segoe Semibold" pitchFamily="34" charset="0"/>
        <a:ea typeface="+mn-ea"/>
        <a:cs typeface="+mn-cs"/>
      </a:defRPr>
    </a:lvl8pPr>
    <a:lvl9pPr marL="3047878" algn="l" defTabSz="761970" rtl="0" eaLnBrk="1" latinLnBrk="0" hangingPunct="1">
      <a:defRPr sz="2400" kern="1200">
        <a:solidFill>
          <a:schemeClr val="bg2"/>
        </a:solidFill>
        <a:latin typeface="Segoe Semibold"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8"/>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clrMru>
    <a:srgbClr val="FFFFFF"/>
    <a:srgbClr val="09007A"/>
    <a:srgbClr val="0E1724"/>
    <a:srgbClr val="1000DA"/>
    <a:srgbClr val="152337"/>
    <a:srgbClr val="20156F"/>
    <a:srgbClr val="777777"/>
    <a:srgbClr val="292929"/>
    <a:srgbClr val="22233A"/>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78" autoAdjust="0"/>
    <p:restoredTop sz="92190" autoAdjust="0"/>
  </p:normalViewPr>
  <p:slideViewPr>
    <p:cSldViewPr snapToGrid="0">
      <p:cViewPr varScale="1">
        <p:scale>
          <a:sx n="81" d="100"/>
          <a:sy n="81" d="100"/>
        </p:scale>
        <p:origin x="-648" y="-84"/>
      </p:cViewPr>
      <p:guideLst>
        <p:guide orient="horz" pos="143"/>
        <p:guide orient="horz" pos="798"/>
        <p:guide orient="horz" pos="120"/>
        <p:guide orient="horz" pos="2005"/>
        <p:guide orient="horz" pos="2091"/>
        <p:guide orient="horz" pos="4145"/>
        <p:guide orient="horz" pos="2925"/>
        <p:guide orient="horz" pos="2704"/>
        <p:guide pos="2851"/>
        <p:guide pos="5545"/>
        <p:guide pos="378"/>
        <p:guide pos="4452"/>
      </p:guideLst>
    </p:cSldViewPr>
  </p:slideViewPr>
  <p:outlineViewPr>
    <p:cViewPr>
      <p:scale>
        <a:sx n="33" d="100"/>
        <a:sy n="33" d="100"/>
      </p:scale>
      <p:origin x="72"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6" d="100"/>
          <a:sy n="56" d="100"/>
        </p:scale>
        <p:origin x="-2466"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EF4704-28E2-4563-9FA6-EAC98D73FA27}" type="doc">
      <dgm:prSet loTypeId="urn:microsoft.com/office/officeart/2005/8/layout/pyramid1" loCatId="pyramid" qsTypeId="urn:microsoft.com/office/officeart/2005/8/quickstyle/simple1" qsCatId="simple" csTypeId="urn:microsoft.com/office/officeart/2005/8/colors/accent1_2" csCatId="accent1" phldr="1"/>
      <dgm:spPr/>
    </dgm:pt>
    <dgm:pt modelId="{BD6DCE6C-F05C-42E0-A1DC-779283185107}">
      <dgm:prSet phldrT="[Text]" custT="1">
        <dgm:style>
          <a:lnRef idx="1">
            <a:schemeClr val="accent3"/>
          </a:lnRef>
          <a:fillRef idx="2">
            <a:schemeClr val="accent3"/>
          </a:fillRef>
          <a:effectRef idx="1">
            <a:schemeClr val="accent3"/>
          </a:effectRef>
          <a:fontRef idx="minor">
            <a:schemeClr val="dk1"/>
          </a:fontRef>
        </dgm:style>
      </dgm:prSet>
      <dgm:spPr/>
      <dgm:t>
        <a:bodyPr/>
        <a:lstStyle/>
        <a:p>
          <a:endParaRPr lang="en-US" sz="1200" dirty="0"/>
        </a:p>
      </dgm:t>
    </dgm:pt>
    <dgm:pt modelId="{4FBAA705-6F44-43A8-BB69-D4C3F66DAA56}" type="parTrans" cxnId="{8581C83A-C248-43F4-8E6F-7AD46ADE2075}">
      <dgm:prSet/>
      <dgm:spPr/>
      <dgm:t>
        <a:bodyPr/>
        <a:lstStyle/>
        <a:p>
          <a:endParaRPr lang="en-US" sz="2000"/>
        </a:p>
      </dgm:t>
    </dgm:pt>
    <dgm:pt modelId="{A3EE8102-647B-48F9-BC39-29E0D66EC3A9}" type="sibTrans" cxnId="{8581C83A-C248-43F4-8E6F-7AD46ADE2075}">
      <dgm:prSet/>
      <dgm:spPr/>
      <dgm:t>
        <a:bodyPr/>
        <a:lstStyle/>
        <a:p>
          <a:endParaRPr lang="en-US" sz="2000"/>
        </a:p>
      </dgm:t>
    </dgm:pt>
    <dgm:pt modelId="{10D5E7D7-F840-44E1-9562-50A11BA50CB8}">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1600" dirty="0" smtClean="0">
              <a:solidFill>
                <a:schemeClr val="bg1"/>
              </a:solidFill>
            </a:rPr>
            <a:t>Hardware </a:t>
          </a:r>
          <a:r>
            <a:rPr lang="en-US" sz="1600" b="0" dirty="0" smtClean="0">
              <a:solidFill>
                <a:schemeClr val="bg1"/>
              </a:solidFill>
            </a:rPr>
            <a:t>Logo</a:t>
          </a:r>
          <a:endParaRPr lang="en-US" sz="1600" b="0" dirty="0">
            <a:solidFill>
              <a:schemeClr val="bg1"/>
            </a:solidFill>
          </a:endParaRPr>
        </a:p>
      </dgm:t>
    </dgm:pt>
    <dgm:pt modelId="{2A86A6B2-AF00-4CEC-BF6C-6C6C4384B861}" type="parTrans" cxnId="{E4413081-83E2-4649-9EE8-BCE508057CF8}">
      <dgm:prSet/>
      <dgm:spPr/>
      <dgm:t>
        <a:bodyPr/>
        <a:lstStyle/>
        <a:p>
          <a:endParaRPr lang="en-US" sz="2000"/>
        </a:p>
      </dgm:t>
    </dgm:pt>
    <dgm:pt modelId="{4832F057-676B-460C-B9CA-E275402E10A1}" type="sibTrans" cxnId="{E4413081-83E2-4649-9EE8-BCE508057CF8}">
      <dgm:prSet/>
      <dgm:spPr/>
      <dgm:t>
        <a:bodyPr/>
        <a:lstStyle/>
        <a:p>
          <a:endParaRPr lang="en-US" sz="2000"/>
        </a:p>
      </dgm:t>
    </dgm:pt>
    <dgm:pt modelId="{ECE413D5-A70D-46E4-8376-9807A394FD36}" type="pres">
      <dgm:prSet presAssocID="{2AEF4704-28E2-4563-9FA6-EAC98D73FA27}" presName="Name0" presStyleCnt="0">
        <dgm:presLayoutVars>
          <dgm:dir/>
          <dgm:animLvl val="lvl"/>
          <dgm:resizeHandles val="exact"/>
        </dgm:presLayoutVars>
      </dgm:prSet>
      <dgm:spPr/>
    </dgm:pt>
    <dgm:pt modelId="{72415E48-963F-4327-933E-C42F769F6839}" type="pres">
      <dgm:prSet presAssocID="{BD6DCE6C-F05C-42E0-A1DC-779283185107}" presName="Name8" presStyleCnt="0"/>
      <dgm:spPr/>
    </dgm:pt>
    <dgm:pt modelId="{41E44AAB-0CC5-4345-A3C7-477C486417CE}" type="pres">
      <dgm:prSet presAssocID="{BD6DCE6C-F05C-42E0-A1DC-779283185107}" presName="level" presStyleLbl="node1" presStyleIdx="0" presStyleCnt="2">
        <dgm:presLayoutVars>
          <dgm:chMax val="1"/>
          <dgm:bulletEnabled val="1"/>
        </dgm:presLayoutVars>
      </dgm:prSet>
      <dgm:spPr/>
      <dgm:t>
        <a:bodyPr/>
        <a:lstStyle/>
        <a:p>
          <a:endParaRPr lang="en-US"/>
        </a:p>
      </dgm:t>
    </dgm:pt>
    <dgm:pt modelId="{105265FC-0B56-4EF3-9EAC-F47637A09B21}" type="pres">
      <dgm:prSet presAssocID="{BD6DCE6C-F05C-42E0-A1DC-779283185107}" presName="levelTx" presStyleLbl="revTx" presStyleIdx="0" presStyleCnt="0">
        <dgm:presLayoutVars>
          <dgm:chMax val="1"/>
          <dgm:bulletEnabled val="1"/>
        </dgm:presLayoutVars>
      </dgm:prSet>
      <dgm:spPr/>
      <dgm:t>
        <a:bodyPr/>
        <a:lstStyle/>
        <a:p>
          <a:endParaRPr lang="en-US"/>
        </a:p>
      </dgm:t>
    </dgm:pt>
    <dgm:pt modelId="{444BA793-0DC8-4B74-BC77-5C74D2C12E31}" type="pres">
      <dgm:prSet presAssocID="{10D5E7D7-F840-44E1-9562-50A11BA50CB8}" presName="Name8" presStyleCnt="0"/>
      <dgm:spPr/>
    </dgm:pt>
    <dgm:pt modelId="{E2E8FDFB-A16C-4A65-9B55-A1F142F5E73A}" type="pres">
      <dgm:prSet presAssocID="{10D5E7D7-F840-44E1-9562-50A11BA50CB8}" presName="level" presStyleLbl="node1" presStyleIdx="1" presStyleCnt="2">
        <dgm:presLayoutVars>
          <dgm:chMax val="1"/>
          <dgm:bulletEnabled val="1"/>
        </dgm:presLayoutVars>
      </dgm:prSet>
      <dgm:spPr/>
      <dgm:t>
        <a:bodyPr/>
        <a:lstStyle/>
        <a:p>
          <a:endParaRPr lang="en-US"/>
        </a:p>
      </dgm:t>
    </dgm:pt>
    <dgm:pt modelId="{85EED971-D482-49A1-BB25-C1F87E8F0E6F}" type="pres">
      <dgm:prSet presAssocID="{10D5E7D7-F840-44E1-9562-50A11BA50CB8}" presName="levelTx" presStyleLbl="revTx" presStyleIdx="0" presStyleCnt="0">
        <dgm:presLayoutVars>
          <dgm:chMax val="1"/>
          <dgm:bulletEnabled val="1"/>
        </dgm:presLayoutVars>
      </dgm:prSet>
      <dgm:spPr/>
      <dgm:t>
        <a:bodyPr/>
        <a:lstStyle/>
        <a:p>
          <a:endParaRPr lang="en-US"/>
        </a:p>
      </dgm:t>
    </dgm:pt>
  </dgm:ptLst>
  <dgm:cxnLst>
    <dgm:cxn modelId="{8581C83A-C248-43F4-8E6F-7AD46ADE2075}" srcId="{2AEF4704-28E2-4563-9FA6-EAC98D73FA27}" destId="{BD6DCE6C-F05C-42E0-A1DC-779283185107}" srcOrd="0" destOrd="0" parTransId="{4FBAA705-6F44-43A8-BB69-D4C3F66DAA56}" sibTransId="{A3EE8102-647B-48F9-BC39-29E0D66EC3A9}"/>
    <dgm:cxn modelId="{D23A0A85-9F88-4369-B6CF-167B4AF19A85}" type="presOf" srcId="{10D5E7D7-F840-44E1-9562-50A11BA50CB8}" destId="{E2E8FDFB-A16C-4A65-9B55-A1F142F5E73A}" srcOrd="0" destOrd="0" presId="urn:microsoft.com/office/officeart/2005/8/layout/pyramid1"/>
    <dgm:cxn modelId="{7CCA8817-60EA-41CC-8C68-4A65877C6DE8}" type="presOf" srcId="{BD6DCE6C-F05C-42E0-A1DC-779283185107}" destId="{105265FC-0B56-4EF3-9EAC-F47637A09B21}" srcOrd="1" destOrd="0" presId="urn:microsoft.com/office/officeart/2005/8/layout/pyramid1"/>
    <dgm:cxn modelId="{10B15E47-8B27-474A-8E8A-B094861ED92B}" type="presOf" srcId="{10D5E7D7-F840-44E1-9562-50A11BA50CB8}" destId="{85EED971-D482-49A1-BB25-C1F87E8F0E6F}" srcOrd="1" destOrd="0" presId="urn:microsoft.com/office/officeart/2005/8/layout/pyramid1"/>
    <dgm:cxn modelId="{E4343BD0-E8D3-4B68-9A14-00C8190E0A44}" type="presOf" srcId="{2AEF4704-28E2-4563-9FA6-EAC98D73FA27}" destId="{ECE413D5-A70D-46E4-8376-9807A394FD36}" srcOrd="0" destOrd="0" presId="urn:microsoft.com/office/officeart/2005/8/layout/pyramid1"/>
    <dgm:cxn modelId="{68DA1FD9-4156-4712-A57F-FB1916677985}" type="presOf" srcId="{BD6DCE6C-F05C-42E0-A1DC-779283185107}" destId="{41E44AAB-0CC5-4345-A3C7-477C486417CE}" srcOrd="0" destOrd="0" presId="urn:microsoft.com/office/officeart/2005/8/layout/pyramid1"/>
    <dgm:cxn modelId="{E4413081-83E2-4649-9EE8-BCE508057CF8}" srcId="{2AEF4704-28E2-4563-9FA6-EAC98D73FA27}" destId="{10D5E7D7-F840-44E1-9562-50A11BA50CB8}" srcOrd="1" destOrd="0" parTransId="{2A86A6B2-AF00-4CEC-BF6C-6C6C4384B861}" sibTransId="{4832F057-676B-460C-B9CA-E275402E10A1}"/>
    <dgm:cxn modelId="{04FBF384-13BE-420B-A702-F7AF9203FAB0}" type="presParOf" srcId="{ECE413D5-A70D-46E4-8376-9807A394FD36}" destId="{72415E48-963F-4327-933E-C42F769F6839}" srcOrd="0" destOrd="0" presId="urn:microsoft.com/office/officeart/2005/8/layout/pyramid1"/>
    <dgm:cxn modelId="{E961ECFF-47F0-4948-814E-7A1924000218}" type="presParOf" srcId="{72415E48-963F-4327-933E-C42F769F6839}" destId="{41E44AAB-0CC5-4345-A3C7-477C486417CE}" srcOrd="0" destOrd="0" presId="urn:microsoft.com/office/officeart/2005/8/layout/pyramid1"/>
    <dgm:cxn modelId="{821AA858-A444-4B1B-8227-B390C202F292}" type="presParOf" srcId="{72415E48-963F-4327-933E-C42F769F6839}" destId="{105265FC-0B56-4EF3-9EAC-F47637A09B21}" srcOrd="1" destOrd="0" presId="urn:microsoft.com/office/officeart/2005/8/layout/pyramid1"/>
    <dgm:cxn modelId="{01A59918-D9EF-4BB9-ABC1-C091C0C82D5D}" type="presParOf" srcId="{ECE413D5-A70D-46E4-8376-9807A394FD36}" destId="{444BA793-0DC8-4B74-BC77-5C74D2C12E31}" srcOrd="1" destOrd="0" presId="urn:microsoft.com/office/officeart/2005/8/layout/pyramid1"/>
    <dgm:cxn modelId="{04414656-E4D3-4ABD-8019-53F9CBDF3CCB}" type="presParOf" srcId="{444BA793-0DC8-4B74-BC77-5C74D2C12E31}" destId="{E2E8FDFB-A16C-4A65-9B55-A1F142F5E73A}" srcOrd="0" destOrd="0" presId="urn:microsoft.com/office/officeart/2005/8/layout/pyramid1"/>
    <dgm:cxn modelId="{7F940354-6C79-4374-AADB-3B302D4DBD2E}" type="presParOf" srcId="{444BA793-0DC8-4B74-BC77-5C74D2C12E31}" destId="{85EED971-D482-49A1-BB25-C1F87E8F0E6F}" srcOrd="1" destOrd="0" presId="urn:microsoft.com/office/officeart/2005/8/layout/pyramid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EF4704-28E2-4563-9FA6-EAC98D73FA27}" type="doc">
      <dgm:prSet loTypeId="urn:microsoft.com/office/officeart/2005/8/layout/pyramid1" loCatId="pyramid" qsTypeId="urn:microsoft.com/office/officeart/2005/8/quickstyle/simple1" qsCatId="simple" csTypeId="urn:microsoft.com/office/officeart/2005/8/colors/accent1_2" csCatId="accent1" phldr="1"/>
      <dgm:spPr/>
    </dgm:pt>
    <dgm:pt modelId="{BD6DCE6C-F05C-42E0-A1DC-779283185107}">
      <dgm:prSet phldrT="[Text]" custT="1">
        <dgm:style>
          <a:lnRef idx="1">
            <a:schemeClr val="accent3"/>
          </a:lnRef>
          <a:fillRef idx="2">
            <a:schemeClr val="accent3"/>
          </a:fillRef>
          <a:effectRef idx="1">
            <a:schemeClr val="accent3"/>
          </a:effectRef>
          <a:fontRef idx="minor">
            <a:schemeClr val="dk1"/>
          </a:fontRef>
        </dgm:style>
      </dgm:prSet>
      <dgm:spPr/>
      <dgm:t>
        <a:bodyPr/>
        <a:lstStyle/>
        <a:p>
          <a:endParaRPr lang="en-US" sz="1400" dirty="0" smtClean="0"/>
        </a:p>
      </dgm:t>
    </dgm:pt>
    <dgm:pt modelId="{4FBAA705-6F44-43A8-BB69-D4C3F66DAA56}" type="parTrans" cxnId="{8581C83A-C248-43F4-8E6F-7AD46ADE2075}">
      <dgm:prSet/>
      <dgm:spPr/>
      <dgm:t>
        <a:bodyPr/>
        <a:lstStyle/>
        <a:p>
          <a:endParaRPr lang="en-US" sz="2000"/>
        </a:p>
      </dgm:t>
    </dgm:pt>
    <dgm:pt modelId="{A3EE8102-647B-48F9-BC39-29E0D66EC3A9}" type="sibTrans" cxnId="{8581C83A-C248-43F4-8E6F-7AD46ADE2075}">
      <dgm:prSet/>
      <dgm:spPr/>
      <dgm:t>
        <a:bodyPr/>
        <a:lstStyle/>
        <a:p>
          <a:endParaRPr lang="en-US" sz="2000"/>
        </a:p>
      </dgm:t>
    </dgm:pt>
    <dgm:pt modelId="{10D5E7D7-F840-44E1-9562-50A11BA50CB8}">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1600" dirty="0" smtClean="0">
              <a:solidFill>
                <a:schemeClr val="bg1"/>
              </a:solidFill>
            </a:rPr>
            <a:t>System </a:t>
          </a:r>
        </a:p>
        <a:p>
          <a:r>
            <a:rPr lang="en-US" sz="1600" dirty="0" smtClean="0">
              <a:solidFill>
                <a:schemeClr val="bg1"/>
              </a:solidFill>
            </a:rPr>
            <a:t>Logo</a:t>
          </a:r>
          <a:endParaRPr lang="en-US" sz="1600" dirty="0">
            <a:solidFill>
              <a:schemeClr val="bg1"/>
            </a:solidFill>
          </a:endParaRPr>
        </a:p>
      </dgm:t>
    </dgm:pt>
    <dgm:pt modelId="{2A86A6B2-AF00-4CEC-BF6C-6C6C4384B861}" type="parTrans" cxnId="{E4413081-83E2-4649-9EE8-BCE508057CF8}">
      <dgm:prSet/>
      <dgm:spPr/>
      <dgm:t>
        <a:bodyPr/>
        <a:lstStyle/>
        <a:p>
          <a:endParaRPr lang="en-US" sz="2000"/>
        </a:p>
      </dgm:t>
    </dgm:pt>
    <dgm:pt modelId="{4832F057-676B-460C-B9CA-E275402E10A1}" type="sibTrans" cxnId="{E4413081-83E2-4649-9EE8-BCE508057CF8}">
      <dgm:prSet/>
      <dgm:spPr/>
      <dgm:t>
        <a:bodyPr/>
        <a:lstStyle/>
        <a:p>
          <a:endParaRPr lang="en-US" sz="2000"/>
        </a:p>
      </dgm:t>
    </dgm:pt>
    <dgm:pt modelId="{ECE413D5-A70D-46E4-8376-9807A394FD36}" type="pres">
      <dgm:prSet presAssocID="{2AEF4704-28E2-4563-9FA6-EAC98D73FA27}" presName="Name0" presStyleCnt="0">
        <dgm:presLayoutVars>
          <dgm:dir/>
          <dgm:animLvl val="lvl"/>
          <dgm:resizeHandles val="exact"/>
        </dgm:presLayoutVars>
      </dgm:prSet>
      <dgm:spPr/>
    </dgm:pt>
    <dgm:pt modelId="{72415E48-963F-4327-933E-C42F769F6839}" type="pres">
      <dgm:prSet presAssocID="{BD6DCE6C-F05C-42E0-A1DC-779283185107}" presName="Name8" presStyleCnt="0"/>
      <dgm:spPr/>
    </dgm:pt>
    <dgm:pt modelId="{41E44AAB-0CC5-4345-A3C7-477C486417CE}" type="pres">
      <dgm:prSet presAssocID="{BD6DCE6C-F05C-42E0-A1DC-779283185107}" presName="level" presStyleLbl="node1" presStyleIdx="0" presStyleCnt="2">
        <dgm:presLayoutVars>
          <dgm:chMax val="1"/>
          <dgm:bulletEnabled val="1"/>
        </dgm:presLayoutVars>
      </dgm:prSet>
      <dgm:spPr/>
      <dgm:t>
        <a:bodyPr/>
        <a:lstStyle/>
        <a:p>
          <a:endParaRPr lang="en-US"/>
        </a:p>
      </dgm:t>
    </dgm:pt>
    <dgm:pt modelId="{105265FC-0B56-4EF3-9EAC-F47637A09B21}" type="pres">
      <dgm:prSet presAssocID="{BD6DCE6C-F05C-42E0-A1DC-779283185107}" presName="levelTx" presStyleLbl="revTx" presStyleIdx="0" presStyleCnt="0">
        <dgm:presLayoutVars>
          <dgm:chMax val="1"/>
          <dgm:bulletEnabled val="1"/>
        </dgm:presLayoutVars>
      </dgm:prSet>
      <dgm:spPr/>
      <dgm:t>
        <a:bodyPr/>
        <a:lstStyle/>
        <a:p>
          <a:endParaRPr lang="en-US"/>
        </a:p>
      </dgm:t>
    </dgm:pt>
    <dgm:pt modelId="{444BA793-0DC8-4B74-BC77-5C74D2C12E31}" type="pres">
      <dgm:prSet presAssocID="{10D5E7D7-F840-44E1-9562-50A11BA50CB8}" presName="Name8" presStyleCnt="0"/>
      <dgm:spPr/>
    </dgm:pt>
    <dgm:pt modelId="{E2E8FDFB-A16C-4A65-9B55-A1F142F5E73A}" type="pres">
      <dgm:prSet presAssocID="{10D5E7D7-F840-44E1-9562-50A11BA50CB8}" presName="level" presStyleLbl="node1" presStyleIdx="1" presStyleCnt="2">
        <dgm:presLayoutVars>
          <dgm:chMax val="1"/>
          <dgm:bulletEnabled val="1"/>
        </dgm:presLayoutVars>
      </dgm:prSet>
      <dgm:spPr/>
      <dgm:t>
        <a:bodyPr/>
        <a:lstStyle/>
        <a:p>
          <a:endParaRPr lang="en-US"/>
        </a:p>
      </dgm:t>
    </dgm:pt>
    <dgm:pt modelId="{85EED971-D482-49A1-BB25-C1F87E8F0E6F}" type="pres">
      <dgm:prSet presAssocID="{10D5E7D7-F840-44E1-9562-50A11BA50CB8}" presName="levelTx" presStyleLbl="revTx" presStyleIdx="0" presStyleCnt="0">
        <dgm:presLayoutVars>
          <dgm:chMax val="1"/>
          <dgm:bulletEnabled val="1"/>
        </dgm:presLayoutVars>
      </dgm:prSet>
      <dgm:spPr/>
      <dgm:t>
        <a:bodyPr/>
        <a:lstStyle/>
        <a:p>
          <a:endParaRPr lang="en-US"/>
        </a:p>
      </dgm:t>
    </dgm:pt>
  </dgm:ptLst>
  <dgm:cxnLst>
    <dgm:cxn modelId="{8581C83A-C248-43F4-8E6F-7AD46ADE2075}" srcId="{2AEF4704-28E2-4563-9FA6-EAC98D73FA27}" destId="{BD6DCE6C-F05C-42E0-A1DC-779283185107}" srcOrd="0" destOrd="0" parTransId="{4FBAA705-6F44-43A8-BB69-D4C3F66DAA56}" sibTransId="{A3EE8102-647B-48F9-BC39-29E0D66EC3A9}"/>
    <dgm:cxn modelId="{C2B4842B-32EB-43CD-8969-A99A20ECBCBD}" type="presOf" srcId="{10D5E7D7-F840-44E1-9562-50A11BA50CB8}" destId="{E2E8FDFB-A16C-4A65-9B55-A1F142F5E73A}" srcOrd="0" destOrd="0" presId="urn:microsoft.com/office/officeart/2005/8/layout/pyramid1"/>
    <dgm:cxn modelId="{E9B06839-D0D9-4664-BE17-BAC0B2EC3F71}" type="presOf" srcId="{2AEF4704-28E2-4563-9FA6-EAC98D73FA27}" destId="{ECE413D5-A70D-46E4-8376-9807A394FD36}" srcOrd="0" destOrd="0" presId="urn:microsoft.com/office/officeart/2005/8/layout/pyramid1"/>
    <dgm:cxn modelId="{056800EC-2FEC-45B5-85CA-67329139392C}" type="presOf" srcId="{BD6DCE6C-F05C-42E0-A1DC-779283185107}" destId="{105265FC-0B56-4EF3-9EAC-F47637A09B21}" srcOrd="1" destOrd="0" presId="urn:microsoft.com/office/officeart/2005/8/layout/pyramid1"/>
    <dgm:cxn modelId="{9D07F685-34F0-44CA-88E3-F604049416CE}" type="presOf" srcId="{BD6DCE6C-F05C-42E0-A1DC-779283185107}" destId="{41E44AAB-0CC5-4345-A3C7-477C486417CE}" srcOrd="0" destOrd="0" presId="urn:microsoft.com/office/officeart/2005/8/layout/pyramid1"/>
    <dgm:cxn modelId="{098AF9CC-D702-41FF-A932-8B277232B8FD}" type="presOf" srcId="{10D5E7D7-F840-44E1-9562-50A11BA50CB8}" destId="{85EED971-D482-49A1-BB25-C1F87E8F0E6F}" srcOrd="1" destOrd="0" presId="urn:microsoft.com/office/officeart/2005/8/layout/pyramid1"/>
    <dgm:cxn modelId="{E4413081-83E2-4649-9EE8-BCE508057CF8}" srcId="{2AEF4704-28E2-4563-9FA6-EAC98D73FA27}" destId="{10D5E7D7-F840-44E1-9562-50A11BA50CB8}" srcOrd="1" destOrd="0" parTransId="{2A86A6B2-AF00-4CEC-BF6C-6C6C4384B861}" sibTransId="{4832F057-676B-460C-B9CA-E275402E10A1}"/>
    <dgm:cxn modelId="{315723BB-B19A-4B9A-917D-83CFCEE102FA}" type="presParOf" srcId="{ECE413D5-A70D-46E4-8376-9807A394FD36}" destId="{72415E48-963F-4327-933E-C42F769F6839}" srcOrd="0" destOrd="0" presId="urn:microsoft.com/office/officeart/2005/8/layout/pyramid1"/>
    <dgm:cxn modelId="{7750E1DD-8CC9-4098-993F-1001BB737C76}" type="presParOf" srcId="{72415E48-963F-4327-933E-C42F769F6839}" destId="{41E44AAB-0CC5-4345-A3C7-477C486417CE}" srcOrd="0" destOrd="0" presId="urn:microsoft.com/office/officeart/2005/8/layout/pyramid1"/>
    <dgm:cxn modelId="{CB6960D0-8E51-4661-A554-5C537FD9978C}" type="presParOf" srcId="{72415E48-963F-4327-933E-C42F769F6839}" destId="{105265FC-0B56-4EF3-9EAC-F47637A09B21}" srcOrd="1" destOrd="0" presId="urn:microsoft.com/office/officeart/2005/8/layout/pyramid1"/>
    <dgm:cxn modelId="{B2A9E675-7B25-4670-A75F-A7034A625EA3}" type="presParOf" srcId="{ECE413D5-A70D-46E4-8376-9807A394FD36}" destId="{444BA793-0DC8-4B74-BC77-5C74D2C12E31}" srcOrd="1" destOrd="0" presId="urn:microsoft.com/office/officeart/2005/8/layout/pyramid1"/>
    <dgm:cxn modelId="{F361EBDD-8138-4540-BE38-75F6AFB4F73D}" type="presParOf" srcId="{444BA793-0DC8-4B74-BC77-5C74D2C12E31}" destId="{E2E8FDFB-A16C-4A65-9B55-A1F142F5E73A}" srcOrd="0" destOrd="0" presId="urn:microsoft.com/office/officeart/2005/8/layout/pyramid1"/>
    <dgm:cxn modelId="{CDCBA6ED-21FE-47A1-A377-9B760AB58C2E}" type="presParOf" srcId="{444BA793-0DC8-4B74-BC77-5C74D2C12E31}" destId="{85EED971-D482-49A1-BB25-C1F87E8F0E6F}" srcOrd="1" destOrd="0" presId="urn:microsoft.com/office/officeart/2005/8/layout/pyramid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EF4704-28E2-4563-9FA6-EAC98D73FA27}" type="doc">
      <dgm:prSet loTypeId="urn:microsoft.com/office/officeart/2005/8/layout/pyramid1" loCatId="pyramid" qsTypeId="urn:microsoft.com/office/officeart/2005/8/quickstyle/simple1" qsCatId="simple" csTypeId="urn:microsoft.com/office/officeart/2005/8/colors/accent1_2" csCatId="accent1" phldr="1"/>
      <dgm:spPr/>
    </dgm:pt>
    <dgm:pt modelId="{BD6DCE6C-F05C-42E0-A1DC-779283185107}">
      <dgm:prSet phldrT="[Text]" custT="1">
        <dgm:style>
          <a:lnRef idx="1">
            <a:schemeClr val="accent3"/>
          </a:lnRef>
          <a:fillRef idx="2">
            <a:schemeClr val="accent3"/>
          </a:fillRef>
          <a:effectRef idx="1">
            <a:schemeClr val="accent3"/>
          </a:effectRef>
          <a:fontRef idx="minor">
            <a:schemeClr val="dk1"/>
          </a:fontRef>
        </dgm:style>
      </dgm:prSet>
      <dgm:spPr/>
      <dgm:t>
        <a:bodyPr anchor="b" anchorCtr="0"/>
        <a:lstStyle/>
        <a:p>
          <a:r>
            <a:rPr lang="en-US" sz="1050" b="1" dirty="0" smtClean="0">
              <a:solidFill>
                <a:schemeClr val="bg1"/>
              </a:solidFill>
              <a:latin typeface="Segoe Semibold"/>
            </a:rPr>
            <a:t>Fundamentals Quality Guidelines &amp;Test Suite</a:t>
          </a:r>
          <a:endParaRPr lang="en-US" sz="1050" b="1" dirty="0">
            <a:solidFill>
              <a:schemeClr val="bg1"/>
            </a:solidFill>
            <a:latin typeface="Segoe Semibold"/>
          </a:endParaRPr>
        </a:p>
      </dgm:t>
    </dgm:pt>
    <dgm:pt modelId="{4FBAA705-6F44-43A8-BB69-D4C3F66DAA56}" type="parTrans" cxnId="{8581C83A-C248-43F4-8E6F-7AD46ADE2075}">
      <dgm:prSet/>
      <dgm:spPr/>
      <dgm:t>
        <a:bodyPr/>
        <a:lstStyle/>
        <a:p>
          <a:endParaRPr lang="en-US" sz="2000"/>
        </a:p>
      </dgm:t>
    </dgm:pt>
    <dgm:pt modelId="{A3EE8102-647B-48F9-BC39-29E0D66EC3A9}" type="sibTrans" cxnId="{8581C83A-C248-43F4-8E6F-7AD46ADE2075}">
      <dgm:prSet/>
      <dgm:spPr/>
      <dgm:t>
        <a:bodyPr/>
        <a:lstStyle/>
        <a:p>
          <a:endParaRPr lang="en-US" sz="2000"/>
        </a:p>
      </dgm:t>
    </dgm:pt>
    <dgm:pt modelId="{10D5E7D7-F840-44E1-9562-50A11BA50CB8}">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1600" dirty="0" smtClean="0">
              <a:solidFill>
                <a:schemeClr val="bg1"/>
              </a:solidFill>
            </a:rPr>
            <a:t>Software Logo</a:t>
          </a:r>
          <a:endParaRPr lang="en-US" sz="1600" b="1" dirty="0">
            <a:solidFill>
              <a:schemeClr val="bg1"/>
            </a:solidFill>
          </a:endParaRPr>
        </a:p>
      </dgm:t>
    </dgm:pt>
    <dgm:pt modelId="{2A86A6B2-AF00-4CEC-BF6C-6C6C4384B861}" type="parTrans" cxnId="{E4413081-83E2-4649-9EE8-BCE508057CF8}">
      <dgm:prSet/>
      <dgm:spPr/>
      <dgm:t>
        <a:bodyPr/>
        <a:lstStyle/>
        <a:p>
          <a:endParaRPr lang="en-US" sz="2000"/>
        </a:p>
      </dgm:t>
    </dgm:pt>
    <dgm:pt modelId="{4832F057-676B-460C-B9CA-E275402E10A1}" type="sibTrans" cxnId="{E4413081-83E2-4649-9EE8-BCE508057CF8}">
      <dgm:prSet/>
      <dgm:spPr/>
      <dgm:t>
        <a:bodyPr/>
        <a:lstStyle/>
        <a:p>
          <a:endParaRPr lang="en-US" sz="2000"/>
        </a:p>
      </dgm:t>
    </dgm:pt>
    <dgm:pt modelId="{ECE413D5-A70D-46E4-8376-9807A394FD36}" type="pres">
      <dgm:prSet presAssocID="{2AEF4704-28E2-4563-9FA6-EAC98D73FA27}" presName="Name0" presStyleCnt="0">
        <dgm:presLayoutVars>
          <dgm:dir/>
          <dgm:animLvl val="lvl"/>
          <dgm:resizeHandles val="exact"/>
        </dgm:presLayoutVars>
      </dgm:prSet>
      <dgm:spPr/>
    </dgm:pt>
    <dgm:pt modelId="{72415E48-963F-4327-933E-C42F769F6839}" type="pres">
      <dgm:prSet presAssocID="{BD6DCE6C-F05C-42E0-A1DC-779283185107}" presName="Name8" presStyleCnt="0"/>
      <dgm:spPr/>
    </dgm:pt>
    <dgm:pt modelId="{41E44AAB-0CC5-4345-A3C7-477C486417CE}" type="pres">
      <dgm:prSet presAssocID="{BD6DCE6C-F05C-42E0-A1DC-779283185107}" presName="level" presStyleLbl="node1" presStyleIdx="0" presStyleCnt="2" custLinFactNeighborX="1574" custLinFactNeighborY="447">
        <dgm:presLayoutVars>
          <dgm:chMax val="1"/>
          <dgm:bulletEnabled val="1"/>
        </dgm:presLayoutVars>
      </dgm:prSet>
      <dgm:spPr/>
      <dgm:t>
        <a:bodyPr/>
        <a:lstStyle/>
        <a:p>
          <a:endParaRPr lang="en-US"/>
        </a:p>
      </dgm:t>
    </dgm:pt>
    <dgm:pt modelId="{105265FC-0B56-4EF3-9EAC-F47637A09B21}" type="pres">
      <dgm:prSet presAssocID="{BD6DCE6C-F05C-42E0-A1DC-779283185107}" presName="levelTx" presStyleLbl="revTx" presStyleIdx="0" presStyleCnt="0">
        <dgm:presLayoutVars>
          <dgm:chMax val="1"/>
          <dgm:bulletEnabled val="1"/>
        </dgm:presLayoutVars>
      </dgm:prSet>
      <dgm:spPr/>
      <dgm:t>
        <a:bodyPr/>
        <a:lstStyle/>
        <a:p>
          <a:endParaRPr lang="en-US"/>
        </a:p>
      </dgm:t>
    </dgm:pt>
    <dgm:pt modelId="{444BA793-0DC8-4B74-BC77-5C74D2C12E31}" type="pres">
      <dgm:prSet presAssocID="{10D5E7D7-F840-44E1-9562-50A11BA50CB8}" presName="Name8" presStyleCnt="0"/>
      <dgm:spPr/>
    </dgm:pt>
    <dgm:pt modelId="{E2E8FDFB-A16C-4A65-9B55-A1F142F5E73A}" type="pres">
      <dgm:prSet presAssocID="{10D5E7D7-F840-44E1-9562-50A11BA50CB8}" presName="level" presStyleLbl="node1" presStyleIdx="1" presStyleCnt="2">
        <dgm:presLayoutVars>
          <dgm:chMax val="1"/>
          <dgm:bulletEnabled val="1"/>
        </dgm:presLayoutVars>
      </dgm:prSet>
      <dgm:spPr/>
      <dgm:t>
        <a:bodyPr/>
        <a:lstStyle/>
        <a:p>
          <a:endParaRPr lang="en-US"/>
        </a:p>
      </dgm:t>
    </dgm:pt>
    <dgm:pt modelId="{85EED971-D482-49A1-BB25-C1F87E8F0E6F}" type="pres">
      <dgm:prSet presAssocID="{10D5E7D7-F840-44E1-9562-50A11BA50CB8}" presName="levelTx" presStyleLbl="revTx" presStyleIdx="0" presStyleCnt="0">
        <dgm:presLayoutVars>
          <dgm:chMax val="1"/>
          <dgm:bulletEnabled val="1"/>
        </dgm:presLayoutVars>
      </dgm:prSet>
      <dgm:spPr/>
      <dgm:t>
        <a:bodyPr/>
        <a:lstStyle/>
        <a:p>
          <a:endParaRPr lang="en-US"/>
        </a:p>
      </dgm:t>
    </dgm:pt>
  </dgm:ptLst>
  <dgm:cxnLst>
    <dgm:cxn modelId="{8581C83A-C248-43F4-8E6F-7AD46ADE2075}" srcId="{2AEF4704-28E2-4563-9FA6-EAC98D73FA27}" destId="{BD6DCE6C-F05C-42E0-A1DC-779283185107}" srcOrd="0" destOrd="0" parTransId="{4FBAA705-6F44-43A8-BB69-D4C3F66DAA56}" sibTransId="{A3EE8102-647B-48F9-BC39-29E0D66EC3A9}"/>
    <dgm:cxn modelId="{97F8F83D-5EB4-4D63-B9E2-6F98D0FDF7DD}" type="presOf" srcId="{10D5E7D7-F840-44E1-9562-50A11BA50CB8}" destId="{E2E8FDFB-A16C-4A65-9B55-A1F142F5E73A}" srcOrd="0" destOrd="0" presId="urn:microsoft.com/office/officeart/2005/8/layout/pyramid1"/>
    <dgm:cxn modelId="{F40F22B1-94B5-48DB-B57E-CB130C3128F5}" type="presOf" srcId="{10D5E7D7-F840-44E1-9562-50A11BA50CB8}" destId="{85EED971-D482-49A1-BB25-C1F87E8F0E6F}" srcOrd="1" destOrd="0" presId="urn:microsoft.com/office/officeart/2005/8/layout/pyramid1"/>
    <dgm:cxn modelId="{E0A5E547-5F6F-4D55-9EA6-E741DA81874E}" type="presOf" srcId="{BD6DCE6C-F05C-42E0-A1DC-779283185107}" destId="{105265FC-0B56-4EF3-9EAC-F47637A09B21}" srcOrd="1" destOrd="0" presId="urn:microsoft.com/office/officeart/2005/8/layout/pyramid1"/>
    <dgm:cxn modelId="{ADCBC46A-4249-40B3-A457-54ECA353C798}" type="presOf" srcId="{BD6DCE6C-F05C-42E0-A1DC-779283185107}" destId="{41E44AAB-0CC5-4345-A3C7-477C486417CE}" srcOrd="0" destOrd="0" presId="urn:microsoft.com/office/officeart/2005/8/layout/pyramid1"/>
    <dgm:cxn modelId="{63857423-9ADE-4CCD-8D46-B6DC30725CF3}" type="presOf" srcId="{2AEF4704-28E2-4563-9FA6-EAC98D73FA27}" destId="{ECE413D5-A70D-46E4-8376-9807A394FD36}" srcOrd="0" destOrd="0" presId="urn:microsoft.com/office/officeart/2005/8/layout/pyramid1"/>
    <dgm:cxn modelId="{E4413081-83E2-4649-9EE8-BCE508057CF8}" srcId="{2AEF4704-28E2-4563-9FA6-EAC98D73FA27}" destId="{10D5E7D7-F840-44E1-9562-50A11BA50CB8}" srcOrd="1" destOrd="0" parTransId="{2A86A6B2-AF00-4CEC-BF6C-6C6C4384B861}" sibTransId="{4832F057-676B-460C-B9CA-E275402E10A1}"/>
    <dgm:cxn modelId="{C0B08FFE-89AE-45C4-8A69-3441F46AD688}" type="presParOf" srcId="{ECE413D5-A70D-46E4-8376-9807A394FD36}" destId="{72415E48-963F-4327-933E-C42F769F6839}" srcOrd="0" destOrd="0" presId="urn:microsoft.com/office/officeart/2005/8/layout/pyramid1"/>
    <dgm:cxn modelId="{F1EF1F2F-558E-4202-9E1A-6930AA364501}" type="presParOf" srcId="{72415E48-963F-4327-933E-C42F769F6839}" destId="{41E44AAB-0CC5-4345-A3C7-477C486417CE}" srcOrd="0" destOrd="0" presId="urn:microsoft.com/office/officeart/2005/8/layout/pyramid1"/>
    <dgm:cxn modelId="{2B063C48-75BF-497A-BE94-9BD1EB4459DB}" type="presParOf" srcId="{72415E48-963F-4327-933E-C42F769F6839}" destId="{105265FC-0B56-4EF3-9EAC-F47637A09B21}" srcOrd="1" destOrd="0" presId="urn:microsoft.com/office/officeart/2005/8/layout/pyramid1"/>
    <dgm:cxn modelId="{F1E0B042-4BA0-41D4-828A-C7925C9481E2}" type="presParOf" srcId="{ECE413D5-A70D-46E4-8376-9807A394FD36}" destId="{444BA793-0DC8-4B74-BC77-5C74D2C12E31}" srcOrd="1" destOrd="0" presId="urn:microsoft.com/office/officeart/2005/8/layout/pyramid1"/>
    <dgm:cxn modelId="{EE7427EB-AFE4-470E-81CF-EDC24C0F5551}" type="presParOf" srcId="{444BA793-0DC8-4B74-BC77-5C74D2C12E31}" destId="{E2E8FDFB-A16C-4A65-9B55-A1F142F5E73A}" srcOrd="0" destOrd="0" presId="urn:microsoft.com/office/officeart/2005/8/layout/pyramid1"/>
    <dgm:cxn modelId="{563EA588-9A27-4F22-AC59-EB94AA9EB1FF}" type="presParOf" srcId="{444BA793-0DC8-4B74-BC77-5C74D2C12E31}" destId="{85EED971-D482-49A1-BB25-C1F87E8F0E6F}" srcOrd="1" destOrd="0" presId="urn:microsoft.com/office/officeart/2005/8/layout/pyramid1"/>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400" b="1">
                <a:solidFill>
                  <a:schemeClr val="tx1"/>
                </a:solidFill>
              </a:defRPr>
            </a:lvl1pPr>
          </a:lstStyle>
          <a:p>
            <a:endParaRPr lang="en-US" dirty="0"/>
          </a:p>
        </p:txBody>
      </p:sp>
      <p:sp>
        <p:nvSpPr>
          <p:cNvPr id="19459"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000">
                <a:solidFill>
                  <a:schemeClr val="tx1"/>
                </a:solidFill>
              </a:defRPr>
            </a:lvl1pPr>
          </a:lstStyle>
          <a:p>
            <a:fld id="{B8988EE8-69E4-45D3-BF91-4B3FFB4DCC2B}" type="datetime8">
              <a:rPr lang="en-US"/>
              <a:pPr/>
              <a:t>12/11/2009 1:45 PM</a:t>
            </a:fld>
            <a:endParaRPr lang="en-US" dirty="0"/>
          </a:p>
        </p:txBody>
      </p:sp>
      <p:sp>
        <p:nvSpPr>
          <p:cNvPr id="19461" name="Rectangle 5"/>
          <p:cNvSpPr>
            <a:spLocks noGrp="1" noChangeArrowheads="1"/>
          </p:cNvSpPr>
          <p:nvPr>
            <p:ph type="sldNum" sz="quarter" idx="3"/>
          </p:nvPr>
        </p:nvSpPr>
        <p:spPr bwMode="auto">
          <a:xfrm>
            <a:off x="6385632" y="8831580"/>
            <a:ext cx="624769"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b="1">
                <a:solidFill>
                  <a:schemeClr val="tx1"/>
                </a:solidFill>
              </a:defRPr>
            </a:lvl1pPr>
          </a:lstStyle>
          <a:p>
            <a:fld id="{5EF78607-D618-46D0-8905-7FF36D10D114}" type="slidenum">
              <a:rPr lang="en-US"/>
              <a:pPr/>
              <a:t>‹#›</a:t>
            </a:fld>
            <a:endParaRPr lang="en-US"/>
          </a:p>
        </p:txBody>
      </p:sp>
      <p:sp>
        <p:nvSpPr>
          <p:cNvPr id="6" name="Rectangle 6"/>
          <p:cNvSpPr>
            <a:spLocks noGrp="1" noChangeArrowheads="1"/>
          </p:cNvSpPr>
          <p:nvPr>
            <p:ph type="ftr" sz="quarter" idx="2"/>
          </p:nvPr>
        </p:nvSpPr>
        <p:spPr bwMode="auto">
          <a:xfrm>
            <a:off x="0" y="8938101"/>
            <a:ext cx="6091908" cy="356685"/>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0" hangingPunct="0">
              <a:defRPr lang="en-US" sz="500" smtClean="0">
                <a:solidFill>
                  <a:schemeClr val="tx1"/>
                </a:solidFill>
                <a:latin typeface="Trebuchet MS" pitchFamily="34" charset="0"/>
              </a:defRPr>
            </a:lvl1p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extLst>
      <p:ext uri="{BB962C8B-B14F-4D97-AF65-F5344CB8AC3E}">
        <p14:creationId xmlns="" xmlns:p14="http://schemas.microsoft.com/office/powerpoint/2010/main" val="1468662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400" b="1">
                <a:solidFill>
                  <a:schemeClr val="tx1"/>
                </a:solidFill>
              </a:defRPr>
            </a:lvl1pPr>
          </a:lstStyle>
          <a:p>
            <a:endParaRPr lang="en-US" dirty="0"/>
          </a:p>
        </p:txBody>
      </p:sp>
      <p:sp>
        <p:nvSpPr>
          <p:cNvPr id="29699"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solidFill>
                  <a:schemeClr val="tx1"/>
                </a:solidFill>
              </a:defRPr>
            </a:lvl1pPr>
          </a:lstStyle>
          <a:p>
            <a:fld id="{81331B57-0BE5-4F82-AA58-76F53EFF3ADA}" type="datetime8">
              <a:rPr lang="en-US"/>
              <a:pPr/>
              <a:t>12/11/2009 1:45 PM</a:t>
            </a:fld>
            <a:endParaRPr lang="en-US"/>
          </a:p>
        </p:txBody>
      </p:sp>
      <p:sp>
        <p:nvSpPr>
          <p:cNvPr id="29700" name="Rectangle 4"/>
          <p:cNvSpPr>
            <a:spLocks noGrp="1" noRot="1" noChangeAspect="1" noChangeArrowheads="1" noTextEdit="1"/>
          </p:cNvSpPr>
          <p:nvPr>
            <p:ph type="sldImg" idx="2"/>
          </p:nvPr>
        </p:nvSpPr>
        <p:spPr bwMode="auto">
          <a:xfrm>
            <a:off x="1281113" y="568325"/>
            <a:ext cx="4251325" cy="3189288"/>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423546" y="3862203"/>
            <a:ext cx="6155196" cy="746574"/>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8938101"/>
            <a:ext cx="6091908" cy="356685"/>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0" hangingPunct="0">
              <a:defRPr lang="en-US" sz="500" smtClean="0">
                <a:solidFill>
                  <a:schemeClr val="tx1"/>
                </a:solidFill>
                <a:latin typeface="Trebuchet MS" pitchFamily="34" charset="0"/>
              </a:defRPr>
            </a:lvl1p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29703" name="Rectangle 7"/>
          <p:cNvSpPr>
            <a:spLocks noGrp="1" noChangeArrowheads="1"/>
          </p:cNvSpPr>
          <p:nvPr>
            <p:ph type="sldNum" sz="quarter" idx="5"/>
          </p:nvPr>
        </p:nvSpPr>
        <p:spPr bwMode="auto">
          <a:xfrm>
            <a:off x="5707310" y="8829967"/>
            <a:ext cx="1301468"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solidFill>
                  <a:schemeClr val="tx1"/>
                </a:solidFill>
              </a:defRPr>
            </a:lvl1pPr>
          </a:lstStyle>
          <a:p>
            <a:fld id="{EC87E0CF-87F6-4B58-B8B8-DCAB2DAAF3CA}" type="slidenum">
              <a:rPr lang="en-US"/>
              <a:pPr/>
              <a:t>‹#›</a:t>
            </a:fld>
            <a:endParaRPr lang="en-US"/>
          </a:p>
        </p:txBody>
      </p:sp>
    </p:spTree>
    <p:extLst>
      <p:ext uri="{BB962C8B-B14F-4D97-AF65-F5344CB8AC3E}">
        <p14:creationId xmlns="" xmlns:p14="http://schemas.microsoft.com/office/powerpoint/2010/main" val="2659643130"/>
      </p:ext>
    </p:extLst>
  </p:cSld>
  <p:clrMap bg1="lt1" tx1="dk1" bg2="lt2" tx2="dk2" accent1="accent1" accent2="accent2" accent3="accent3" accent4="accent4" accent5="accent5" accent6="accent6" hlink="hlink" folHlink="folHlink"/>
  <p:hf/>
  <p:notesStyle>
    <a:lvl1pPr algn="l" rtl="0" fontAlgn="base">
      <a:lnSpc>
        <a:spcPct val="90000"/>
      </a:lnSpc>
      <a:spcBef>
        <a:spcPct val="20000"/>
      </a:spcBef>
      <a:spcAft>
        <a:spcPct val="0"/>
      </a:spcAft>
      <a:defRPr sz="800" kern="1200">
        <a:solidFill>
          <a:schemeClr val="tx1"/>
        </a:solidFill>
        <a:latin typeface="Segoe" pitchFamily="34" charset="0"/>
        <a:ea typeface="+mn-ea"/>
        <a:cs typeface="+mn-cs"/>
      </a:defRPr>
    </a:lvl1pPr>
    <a:lvl2pPr marL="165358" indent="-162713" algn="l" rtl="0" fontAlgn="base">
      <a:lnSpc>
        <a:spcPct val="90000"/>
      </a:lnSpc>
      <a:spcBef>
        <a:spcPct val="20000"/>
      </a:spcBef>
      <a:spcAft>
        <a:spcPct val="0"/>
      </a:spcAft>
      <a:buChar char="•"/>
      <a:defRPr sz="800" kern="1200">
        <a:solidFill>
          <a:schemeClr val="tx1"/>
        </a:solidFill>
        <a:latin typeface="Segoe" pitchFamily="34" charset="0"/>
        <a:ea typeface="+mn-ea"/>
        <a:cs typeface="+mn-cs"/>
      </a:defRPr>
    </a:lvl2pPr>
    <a:lvl3pPr marL="337331" indent="-170650" algn="l" rtl="0" fontAlgn="base">
      <a:lnSpc>
        <a:spcPct val="90000"/>
      </a:lnSpc>
      <a:spcBef>
        <a:spcPct val="20000"/>
      </a:spcBef>
      <a:spcAft>
        <a:spcPct val="0"/>
      </a:spcAft>
      <a:buChar char="•"/>
      <a:defRPr sz="800" kern="1200">
        <a:solidFill>
          <a:schemeClr val="tx1"/>
        </a:solidFill>
        <a:latin typeface="Segoe" pitchFamily="34" charset="0"/>
        <a:ea typeface="+mn-ea"/>
        <a:cs typeface="+mn-cs"/>
      </a:defRPr>
    </a:lvl3pPr>
    <a:lvl4pPr marL="493429" indent="-154775" algn="l" rtl="0" fontAlgn="base">
      <a:lnSpc>
        <a:spcPct val="90000"/>
      </a:lnSpc>
      <a:spcBef>
        <a:spcPct val="20000"/>
      </a:spcBef>
      <a:spcAft>
        <a:spcPct val="0"/>
      </a:spcAft>
      <a:buChar char="•"/>
      <a:defRPr sz="800" kern="1200">
        <a:solidFill>
          <a:schemeClr val="tx1"/>
        </a:solidFill>
        <a:latin typeface="Segoe" pitchFamily="34" charset="0"/>
        <a:ea typeface="+mn-ea"/>
        <a:cs typeface="+mn-cs"/>
      </a:defRPr>
    </a:lvl4pPr>
    <a:lvl5pPr marL="640266" indent="-145515" algn="l" rtl="0" fontAlgn="base">
      <a:lnSpc>
        <a:spcPct val="90000"/>
      </a:lnSpc>
      <a:spcBef>
        <a:spcPct val="20000"/>
      </a:spcBef>
      <a:spcAft>
        <a:spcPct val="0"/>
      </a:spcAft>
      <a:buChar char="•"/>
      <a:defRPr sz="800" kern="1200">
        <a:solidFill>
          <a:schemeClr val="tx1"/>
        </a:solidFill>
        <a:latin typeface="Segoe" pitchFamily="34" charset="0"/>
        <a:ea typeface="+mn-ea"/>
        <a:cs typeface="+mn-cs"/>
      </a:defRPr>
    </a:lvl5pPr>
    <a:lvl6pPr marL="1904924" algn="l" defTabSz="761970" rtl="0" eaLnBrk="1" latinLnBrk="0" hangingPunct="1">
      <a:defRPr sz="1000" kern="1200">
        <a:solidFill>
          <a:schemeClr val="tx1"/>
        </a:solidFill>
        <a:latin typeface="+mn-lt"/>
        <a:ea typeface="+mn-ea"/>
        <a:cs typeface="+mn-cs"/>
      </a:defRPr>
    </a:lvl6pPr>
    <a:lvl7pPr marL="2285909" algn="l" defTabSz="761970" rtl="0" eaLnBrk="1" latinLnBrk="0" hangingPunct="1">
      <a:defRPr sz="1000" kern="1200">
        <a:solidFill>
          <a:schemeClr val="tx1"/>
        </a:solidFill>
        <a:latin typeface="+mn-lt"/>
        <a:ea typeface="+mn-ea"/>
        <a:cs typeface="+mn-cs"/>
      </a:defRPr>
    </a:lvl7pPr>
    <a:lvl8pPr marL="2666893" algn="l" defTabSz="761970" rtl="0" eaLnBrk="1" latinLnBrk="0" hangingPunct="1">
      <a:defRPr sz="1000" kern="1200">
        <a:solidFill>
          <a:schemeClr val="tx1"/>
        </a:solidFill>
        <a:latin typeface="+mn-lt"/>
        <a:ea typeface="+mn-ea"/>
        <a:cs typeface="+mn-cs"/>
      </a:defRPr>
    </a:lvl8pPr>
    <a:lvl9pPr marL="3047878" algn="l" defTabSz="76197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1:45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1:45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1:45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1:45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1:45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1:45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1:45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1:45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1:45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1:45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1:45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1:45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1:45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C03D00-79A0-41D3-9208-98AAB19413AF}"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C03D00-79A0-41D3-9208-98AAB19413AF}"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C03D00-79A0-41D3-9208-98AAB19413AF}"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1:45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1:45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1:45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1:45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90000"/>
              </a:lnSpc>
              <a:spcBef>
                <a:spcPct val="20000"/>
              </a:spcBef>
              <a:spcAft>
                <a:spcPct val="0"/>
              </a:spcAft>
              <a:buClrTx/>
              <a:buSzTx/>
              <a:buFontTx/>
              <a:buNone/>
              <a:tabLst/>
              <a:defRP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1:45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1:45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1:45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1:45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4DEC4C-3E6E-4C09-B67F-965AEED1CACC}" type="slidenum">
              <a:rPr lang="en-US" smtClean="0"/>
              <a:pPr/>
              <a:t>31</a:t>
            </a:fld>
            <a:endParaRPr lang="en-US"/>
          </a:p>
        </p:txBody>
      </p:sp>
      <p:sp>
        <p:nvSpPr>
          <p:cNvPr id="5" name="Header Placeholder 4"/>
          <p:cNvSpPr>
            <a:spLocks noGrp="1"/>
          </p:cNvSpPr>
          <p:nvPr>
            <p:ph type="hdr" sz="quarter" idx="11"/>
          </p:nvPr>
        </p:nvSpPr>
        <p:spPr/>
        <p:txBody>
          <a:bodyPr/>
          <a:lstStyle/>
          <a:p>
            <a:r>
              <a:rPr lang="en-US" smtClean="0"/>
              <a:t>Microsoft Confiential: Preliminary Information: NDA Only</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noChangeArrowheads="1"/>
          </p:cNvSpPr>
          <p:nvPr>
            <p:ph type="sldNum" sz="quarter" idx="5"/>
          </p:nvPr>
        </p:nvSpPr>
        <p:spPr/>
        <p:txBody>
          <a:bodyPr/>
          <a:lstStyle/>
          <a:p>
            <a:fld id="{0A760801-0DA4-4303-8B73-BE4AD494D674}" type="slidenum">
              <a:rPr lang="en-US"/>
              <a:pPr/>
              <a:t>4</a:t>
            </a:fld>
            <a:endParaRPr lang="en-US" dirty="0"/>
          </a:p>
        </p:txBody>
      </p:sp>
      <p:sp>
        <p:nvSpPr>
          <p:cNvPr id="97282" name="Rectangle 108545"/>
          <p:cNvSpPr>
            <a:spLocks noGrp="1" noRot="1" noChangeAspect="1" noChangeArrowheads="1" noTextEdit="1"/>
          </p:cNvSpPr>
          <p:nvPr>
            <p:ph type="sldImg"/>
          </p:nvPr>
        </p:nvSpPr>
        <p:spPr>
          <a:noFill/>
          <a:ln w="9525" cap="flat">
            <a:headEnd type="none" w="med" len="med"/>
            <a:tailEnd type="none" w="med" len="med"/>
          </a:ln>
        </p:spPr>
      </p:sp>
      <p:sp>
        <p:nvSpPr>
          <p:cNvPr id="97283" name="Rectangle 108546"/>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1:45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1:45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1:45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1:45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1:45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5856" y="728862"/>
            <a:ext cx="5975350" cy="1523495"/>
          </a:xfrm>
        </p:spPr>
        <p:txBody>
          <a:bodyPr>
            <a:noAutofit/>
          </a:bodyPr>
          <a:lstStyle>
            <a:lvl1pPr algn="l">
              <a:lnSpc>
                <a:spcPct val="90000"/>
              </a:lnSpc>
              <a:defRPr sz="5400"/>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675856" y="3315204"/>
            <a:ext cx="6344823" cy="461665"/>
          </a:xfrm>
        </p:spPr>
        <p:txBody>
          <a:bodyPr>
            <a:noAutofit/>
          </a:bodyPr>
          <a:lstStyle>
            <a:lvl1pPr marL="0" indent="0" algn="l">
              <a:lnSpc>
                <a:spcPct val="90000"/>
              </a:lnSpc>
              <a:spcBef>
                <a:spcPts val="0"/>
              </a:spcBef>
              <a:buNone/>
              <a:defRPr>
                <a:solidFill>
                  <a:schemeClr val="tx1">
                    <a:tint val="75000"/>
                  </a:schemeClr>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lvl1pPr>
              <a:defRPr>
                <a:latin typeface="Arial" pitchFamily="34" charset="0"/>
                <a:cs typeface="Arial" pitchFamily="34" charset="0"/>
              </a:defRPr>
            </a:lvl1pPr>
          </a:lstStyle>
          <a:p>
            <a:r>
              <a:rPr lang="en-US" dirty="0"/>
              <a:t>Click to edit Master title style</a:t>
            </a:r>
          </a:p>
        </p:txBody>
      </p:sp>
      <p:sp>
        <p:nvSpPr>
          <p:cNvPr id="3" name="Text Placeholder 2"/>
          <p:cNvSpPr>
            <a:spLocks noGrp="1"/>
          </p:cNvSpPr>
          <p:nvPr>
            <p:ph type="body" idx="1"/>
          </p:nvPr>
        </p:nvSpPr>
        <p:spPr/>
        <p:txBody>
          <a:bodyPr rtlCol="0"/>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5856" y="728862"/>
            <a:ext cx="5975350" cy="1523495"/>
          </a:xfrm>
        </p:spPr>
        <p:txBody>
          <a:bodyPr>
            <a:noAutofit/>
          </a:bodyPr>
          <a:lstStyle>
            <a:lvl1pPr algn="l">
              <a:lnSpc>
                <a:spcPct val="90000"/>
              </a:lnSpc>
              <a:defRPr sz="5400"/>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675856" y="3315204"/>
            <a:ext cx="6344823" cy="461665"/>
          </a:xfrm>
        </p:spPr>
        <p:txBody>
          <a:bodyPr>
            <a:noAutofit/>
          </a:bodyPr>
          <a:lstStyle>
            <a:lvl1pPr marL="0" indent="0" algn="l">
              <a:lnSpc>
                <a:spcPct val="90000"/>
              </a:lnSpc>
              <a:spcBef>
                <a:spcPts val="0"/>
              </a:spcBef>
              <a:buNone/>
              <a:defRPr>
                <a:solidFill>
                  <a:schemeClr val="tx1">
                    <a:tint val="75000"/>
                  </a:schemeClr>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lvl1pPr>
              <a:defRPr sz="4000"/>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lvl1pPr>
              <a:defRPr sz="4000"/>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6112" y="304800"/>
            <a:ext cx="7467600" cy="1294894"/>
          </a:xfrm>
        </p:spPr>
        <p:txBody>
          <a:bodyPr anchor="ctr" anchorCtr="0">
            <a:noAutofit/>
          </a:bodyPr>
          <a:lstStyle>
            <a:lvl1pPr algn="l">
              <a:lnSpc>
                <a:spcPct val="90000"/>
              </a:lnSpc>
              <a:defRPr sz="4800"/>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430494" y="1732719"/>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reflection blurRad="6350" stA="55000" endA="300" endPos="45500" dir="5400000" sy="-100000" algn="bl" rotWithShape="0"/>
                </a:effectLst>
                <a:uLnTx/>
                <a:uFillTx/>
                <a:latin typeface="Segoe" pitchFamily="34" charset="0"/>
                <a:ea typeface="+mn-ea"/>
                <a:cs typeface="+mn-cs"/>
              </a:defRPr>
            </a:lvl1pPr>
          </a:lstStyle>
          <a:p>
            <a:pPr lvl="0"/>
            <a:r>
              <a:rPr lang="en-US" dirty="0" smtClean="0"/>
              <a:t>click to…</a:t>
            </a:r>
          </a:p>
        </p:txBody>
      </p:sp>
      <p:sp>
        <p:nvSpPr>
          <p:cNvPr id="12" name="Subtitle 2"/>
          <p:cNvSpPr>
            <a:spLocks noGrp="1"/>
          </p:cNvSpPr>
          <p:nvPr>
            <p:ph type="subTitle" idx="1"/>
          </p:nvPr>
        </p:nvSpPr>
        <p:spPr>
          <a:xfrm>
            <a:off x="1146112" y="3633256"/>
            <a:ext cx="6344823" cy="461665"/>
          </a:xfrm>
        </p:spPr>
        <p:txBody>
          <a:bodyPr>
            <a:noAutofit/>
          </a:bodyPr>
          <a:lstStyle>
            <a:lvl1pPr marL="0" indent="0" algn="l">
              <a:lnSpc>
                <a:spcPct val="90000"/>
              </a:lnSpc>
              <a:spcBef>
                <a:spcPts val="0"/>
              </a:spcBef>
              <a:buNone/>
              <a:defRPr>
                <a:solidFill>
                  <a:schemeClr val="tx1">
                    <a:tint val="75000"/>
                  </a:schemeClr>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lvl1pPr>
              <a:defRPr>
                <a:latin typeface="Arial" pitchFamily="34" charset="0"/>
                <a:cs typeface="Arial" pitchFamily="34" charset="0"/>
              </a:defRPr>
            </a:lvl1pPr>
          </a:lstStyle>
          <a:p>
            <a:r>
              <a:rPr lang="en-US" dirty="0"/>
              <a:t>Click to edit Master title style</a:t>
            </a:r>
          </a:p>
        </p:txBody>
      </p:sp>
      <p:sp>
        <p:nvSpPr>
          <p:cNvPr id="3" name="Text Placeholder 2"/>
          <p:cNvSpPr>
            <a:spLocks noGrp="1"/>
          </p:cNvSpPr>
          <p:nvPr>
            <p:ph type="body" idx="1"/>
          </p:nvPr>
        </p:nvSpPr>
        <p:spPr/>
        <p:txBody>
          <a:bodyPr rtlCol="0"/>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5856" y="728862"/>
            <a:ext cx="5975350" cy="1523495"/>
          </a:xfrm>
        </p:spPr>
        <p:txBody>
          <a:bodyPr>
            <a:noAutofit/>
          </a:bodyPr>
          <a:lstStyle>
            <a:lvl1pPr algn="l">
              <a:lnSpc>
                <a:spcPct val="90000"/>
              </a:lnSpc>
              <a:defRPr sz="5400"/>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675856" y="3315204"/>
            <a:ext cx="6344823" cy="461665"/>
          </a:xfrm>
        </p:spPr>
        <p:txBody>
          <a:bodyPr>
            <a:noAutofit/>
          </a:bodyPr>
          <a:lstStyle>
            <a:lvl1pPr marL="0" indent="0" algn="l">
              <a:lnSpc>
                <a:spcPct val="90000"/>
              </a:lnSpc>
              <a:spcBef>
                <a:spcPts val="0"/>
              </a:spcBef>
              <a:buNone/>
              <a:defRPr>
                <a:solidFill>
                  <a:schemeClr val="tx1">
                    <a:tint val="75000"/>
                  </a:schemeClr>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298281232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lvl1pPr>
              <a:defRPr sz="4000"/>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lvl1pPr>
              <a:defRPr sz="4000"/>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lvl1pPr>
              <a:defRPr sz="4000"/>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lvl1pPr>
              <a:defRPr>
                <a:latin typeface="Arial" pitchFamily="34" charset="0"/>
                <a:cs typeface="Arial" pitchFamily="34" charset="0"/>
              </a:defRPr>
            </a:lvl1pPr>
          </a:lstStyle>
          <a:p>
            <a:r>
              <a:rPr lang="en-US" dirty="0"/>
              <a:t>Click to edit Master title style</a:t>
            </a:r>
          </a:p>
        </p:txBody>
      </p:sp>
      <p:sp>
        <p:nvSpPr>
          <p:cNvPr id="3" name="Text Placeholder 2"/>
          <p:cNvSpPr>
            <a:spLocks noGrp="1"/>
          </p:cNvSpPr>
          <p:nvPr>
            <p:ph type="body" idx="1"/>
          </p:nvPr>
        </p:nvSpPr>
        <p:spPr/>
        <p:txBody>
          <a:bodyPr rtlCol="0"/>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lvl1pPr>
              <a:defRPr sz="4000"/>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8.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7.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23.xml"/><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7.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0.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35.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dows_brand_h_rgb_r.png"/>
          <p:cNvPicPr>
            <a:picLocks noChangeAspect="1"/>
          </p:cNvPicPr>
          <p:nvPr/>
        </p:nvPicPr>
        <p:blipFill>
          <a:blip r:embed="rId14" cstate="screen"/>
          <a:stretch>
            <a:fillRect/>
          </a:stretch>
        </p:blipFill>
        <p:spPr>
          <a:xfrm>
            <a:off x="7696200" y="6400800"/>
            <a:ext cx="1252538" cy="332369"/>
          </a:xfrm>
          <a:prstGeom prst="rect">
            <a:avLst/>
          </a:prstGeom>
          <a:ln>
            <a:noFill/>
          </a:ln>
          <a:effectLst>
            <a:outerShdw blurRad="50800" dist="38100" dir="4800000" sx="95000" sy="95000" algn="t" rotWithShape="0">
              <a:prstClr val="black">
                <a:alpha val="35000"/>
              </a:prstClr>
            </a:outerShdw>
          </a:effectLst>
        </p:spPr>
      </p:pic>
    </p:spTree>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90"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9"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2" descr="https://mediabank.partners.extranet.microsoft.com/transfer/radAEF91/0/Windows7_h_rgb.png"/>
          <p:cNvPicPr>
            <a:picLocks noChangeAspect="1" noChangeArrowheads="1"/>
          </p:cNvPicPr>
          <p:nvPr/>
        </p:nvPicPr>
        <p:blipFill>
          <a:blip r:embed="rId13" cstate="print"/>
          <a:srcRect/>
          <a:stretch>
            <a:fillRect/>
          </a:stretch>
        </p:blipFill>
        <p:spPr bwMode="auto">
          <a:xfrm>
            <a:off x="6884132" y="6353299"/>
            <a:ext cx="1862936" cy="298070"/>
          </a:xfrm>
          <a:prstGeom prst="rect">
            <a:avLst/>
          </a:prstGeom>
          <a:noFill/>
        </p:spPr>
      </p:pic>
    </p:spTree>
  </p:cSld>
  <p:clrMap bg1="dk1" tx1="lt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03"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6780810" y="6263484"/>
            <a:ext cx="2027910" cy="320196"/>
          </a:xfrm>
          <a:prstGeom prst="rect">
            <a:avLst/>
          </a:prstGeom>
        </p:spPr>
      </p:pic>
    </p:spTree>
  </p:cSld>
  <p:clrMap bg1="dk1" tx1="lt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17"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4.xml"/><Relationship Id="rId16" Type="http://schemas.openxmlformats.org/officeDocument/2006/relationships/diagramColors" Target="../diagrams/colors3.xml"/><Relationship Id="rId1" Type="http://schemas.openxmlformats.org/officeDocument/2006/relationships/slideLayout" Target="../slideLayouts/slideLayout3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7.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8" Type="http://schemas.openxmlformats.org/officeDocument/2006/relationships/hyperlink" Target="http://www.microsoft.com/whdc/system/pnppwr/mobile_bat.mspx" TargetMode="External"/><Relationship Id="rId3" Type="http://schemas.openxmlformats.org/officeDocument/2006/relationships/hyperlink" Target="http://www.microsoft.com/whdc/system/sysperf/perftools.mspx" TargetMode="External"/><Relationship Id="rId7" Type="http://schemas.openxmlformats.org/officeDocument/2006/relationships/hyperlink" Target="http://www.microsoft.com/whdc/system/pnppwr/mobilepwr.mspx" TargetMode="External"/><Relationship Id="rId2" Type="http://schemas.openxmlformats.org/officeDocument/2006/relationships/notesSlide" Target="../notesSlides/notesSlide28.xml"/><Relationship Id="rId1" Type="http://schemas.openxmlformats.org/officeDocument/2006/relationships/slideLayout" Target="../slideLayouts/slideLayout26.xml"/><Relationship Id="rId6" Type="http://schemas.openxmlformats.org/officeDocument/2006/relationships/hyperlink" Target="http://code.msdn.microsoft.com/Windows7AppQuality/Release/ProjectReleases.aspx?ReleaseId=1734" TargetMode="External"/><Relationship Id="rId5" Type="http://schemas.openxmlformats.org/officeDocument/2006/relationships/hyperlink" Target="http://www.microsoft.com/whdc/system/pnppwr/powermgmt/OnOffTrans.mspx" TargetMode="External"/><Relationship Id="rId4" Type="http://schemas.openxmlformats.org/officeDocument/2006/relationships/hyperlink" Target="http://www.microsoft.com/whdc/system/sysperf/On-Off_Transition.mspx"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microsoft.com/whdc/system/pnppwr/powermgmt/BackgroundProcs.mspx" TargetMode="External"/><Relationship Id="rId2" Type="http://schemas.openxmlformats.org/officeDocument/2006/relationships/notesSlide" Target="../notesSlides/notesSlide29.xml"/><Relationship Id="rId1" Type="http://schemas.openxmlformats.org/officeDocument/2006/relationships/slideLayout" Target="../slideLayouts/slideLayout26.xml"/><Relationship Id="rId4" Type="http://schemas.openxmlformats.org/officeDocument/2006/relationships/hyperlink" Target="http://msevents.microsoft.com/CUI/WebCastEventDetails.aspx?EventID=1032414345&amp;EventCategory=4&amp;culture=en-US&amp;CountryCode=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hyperlink" Target="mailto:logofb@microsoft.com" TargetMode="External"/><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3139" y="5456191"/>
            <a:ext cx="6344823" cy="1190254"/>
          </a:xfrm>
        </p:spPr>
        <p:txBody>
          <a:bodyPr/>
          <a:lstStyle/>
          <a:p>
            <a:r>
              <a:rPr lang="en-US" dirty="0" smtClean="0"/>
              <a:t>Paul Reed</a:t>
            </a:r>
          </a:p>
          <a:p>
            <a:r>
              <a:rPr lang="en-US" dirty="0" smtClean="0"/>
              <a:t>Program Manager</a:t>
            </a:r>
          </a:p>
        </p:txBody>
      </p:sp>
      <p:sp>
        <p:nvSpPr>
          <p:cNvPr id="5" name="Title 1"/>
          <p:cNvSpPr txBox="1">
            <a:spLocks/>
          </p:cNvSpPr>
          <p:nvPr/>
        </p:nvSpPr>
        <p:spPr>
          <a:xfrm>
            <a:off x="626433" y="1287389"/>
            <a:ext cx="8315744" cy="3822585"/>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z="72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Windows Logo Program </a:t>
            </a:r>
          </a:p>
          <a:p>
            <a:pPr marL="0" marR="0" lvl="0" indent="0" algn="l" defTabSz="914363" rtl="0" eaLnBrk="1" fontAlgn="auto" latinLnBrk="0" hangingPunct="1">
              <a:lnSpc>
                <a:spcPct val="90000"/>
              </a:lnSpc>
              <a:spcBef>
                <a:spcPct val="0"/>
              </a:spcBef>
              <a:spcAft>
                <a:spcPts val="0"/>
              </a:spcAft>
              <a:buClrTx/>
              <a:buSzTx/>
              <a:buFontTx/>
              <a:buNone/>
              <a:tabLst/>
              <a:defRPr/>
            </a:pPr>
            <a:r>
              <a:rPr lang="en-US" sz="66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System Fundamentals Testing</a:t>
            </a:r>
            <a:endParaRPr kumimoji="0" lang="en-US" sz="66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164" y="416737"/>
            <a:ext cx="8382000" cy="664797"/>
          </a:xfrm>
        </p:spPr>
        <p:txBody>
          <a:bodyPr/>
          <a:lstStyle/>
          <a:p>
            <a:r>
              <a:rPr sz="4800" smtClean="0"/>
              <a:t>Testing Policy</a:t>
            </a:r>
            <a:endParaRPr lang="en-US" sz="4800" dirty="0"/>
          </a:p>
        </p:txBody>
      </p:sp>
      <p:sp>
        <p:nvSpPr>
          <p:cNvPr id="3" name="Text Placeholder 2"/>
          <p:cNvSpPr>
            <a:spLocks noGrp="1"/>
          </p:cNvSpPr>
          <p:nvPr>
            <p:ph type="body" sz="quarter" idx="10"/>
          </p:nvPr>
        </p:nvSpPr>
        <p:spPr>
          <a:xfrm>
            <a:off x="498231" y="2138383"/>
            <a:ext cx="8059615" cy="3102388"/>
          </a:xfrm>
        </p:spPr>
        <p:txBody>
          <a:bodyPr/>
          <a:lstStyle/>
          <a:p>
            <a:pPr>
              <a:lnSpc>
                <a:spcPct val="100000"/>
              </a:lnSpc>
            </a:pPr>
            <a:r>
              <a:rPr lang="en-US" dirty="0" smtClean="0"/>
              <a:t>Windows 7 testing should occur on Windows 7 Home Premium edition or higher</a:t>
            </a:r>
          </a:p>
          <a:p>
            <a:pPr>
              <a:lnSpc>
                <a:spcPct val="100000"/>
              </a:lnSpc>
            </a:pPr>
            <a:r>
              <a:rPr lang="en-US" dirty="0" smtClean="0"/>
              <a:t>Testing is not supported on Windows 7 Starter edition</a:t>
            </a:r>
          </a:p>
          <a:p>
            <a:endParaRPr lang="en-US" dirty="0" smtClean="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210" y="486567"/>
            <a:ext cx="8382000" cy="553998"/>
          </a:xfrm>
        </p:spPr>
        <p:txBody>
          <a:bodyPr/>
          <a:lstStyle/>
          <a:p>
            <a:r>
              <a:rPr smtClean="0"/>
              <a:t>Overview</a:t>
            </a:r>
            <a:endParaRPr lang="en-US" dirty="0"/>
          </a:p>
        </p:txBody>
      </p:sp>
      <p:sp>
        <p:nvSpPr>
          <p:cNvPr id="3" name="Text Placeholder 2"/>
          <p:cNvSpPr>
            <a:spLocks noGrp="1"/>
          </p:cNvSpPr>
          <p:nvPr>
            <p:ph type="body" sz="quarter" idx="10"/>
          </p:nvPr>
        </p:nvSpPr>
        <p:spPr>
          <a:xfrm>
            <a:off x="609600" y="1654035"/>
            <a:ext cx="8188569" cy="3287054"/>
          </a:xfrm>
        </p:spPr>
        <p:txBody>
          <a:bodyPr/>
          <a:lstStyle/>
          <a:p>
            <a:r>
              <a:rPr lang="en-US" dirty="0" smtClean="0"/>
              <a:t>Introduction to System Fundamentals</a:t>
            </a:r>
          </a:p>
          <a:p>
            <a:r>
              <a:rPr lang="en-US" dirty="0" smtClean="0"/>
              <a:t>Testing policy</a:t>
            </a:r>
          </a:p>
          <a:p>
            <a:r>
              <a:rPr lang="en-US" sz="36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What’s new</a:t>
            </a:r>
          </a:p>
          <a:p>
            <a:pPr lvl="1"/>
            <a:r>
              <a:rPr lang="en-US" sz="36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New client System Fundamentals tests</a:t>
            </a:r>
          </a:p>
          <a:p>
            <a:r>
              <a:rPr lang="en-US" dirty="0" smtClean="0"/>
              <a:t>System Power and Performance test suite</a:t>
            </a:r>
          </a:p>
          <a:p>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Client Tests</a:t>
            </a:r>
            <a:endParaRPr lang="en-US" dirty="0"/>
          </a:p>
        </p:txBody>
      </p:sp>
      <p:sp>
        <p:nvSpPr>
          <p:cNvPr id="3" name="Content Placeholder 2"/>
          <p:cNvSpPr>
            <a:spLocks noGrp="1"/>
          </p:cNvSpPr>
          <p:nvPr>
            <p:ph idx="1"/>
          </p:nvPr>
        </p:nvSpPr>
        <p:spPr/>
        <p:txBody>
          <a:bodyPr/>
          <a:lstStyle/>
          <a:p>
            <a:r>
              <a:rPr lang="en-US" dirty="0" smtClean="0"/>
              <a:t>Two new tests added</a:t>
            </a:r>
          </a:p>
          <a:p>
            <a:pPr lvl="1"/>
            <a:r>
              <a:rPr lang="en-US" dirty="0" smtClean="0"/>
              <a:t>Display Devices – Verify Digital Connector</a:t>
            </a:r>
          </a:p>
          <a:p>
            <a:pPr lvl="1"/>
            <a:r>
              <a:rPr lang="en-US" dirty="0" smtClean="0"/>
              <a:t>System Partition Validation</a:t>
            </a:r>
          </a:p>
          <a:p>
            <a:r>
              <a:rPr lang="en-US" dirty="0" smtClean="0"/>
              <a:t>Updated tests</a:t>
            </a:r>
          </a:p>
          <a:p>
            <a:pPr lvl="1"/>
            <a:r>
              <a:rPr lang="en-US" dirty="0" smtClean="0"/>
              <a:t>Windows Touch Logo Test</a:t>
            </a:r>
          </a:p>
          <a:p>
            <a:r>
              <a:rPr lang="en-US" dirty="0" smtClean="0"/>
              <a:t>New category</a:t>
            </a:r>
          </a:p>
          <a:p>
            <a:pPr lvl="1"/>
            <a:r>
              <a:rPr lang="en-US" dirty="0" smtClean="0"/>
              <a:t>GPU Family Update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683" y="451693"/>
            <a:ext cx="8382000" cy="553998"/>
          </a:xfrm>
        </p:spPr>
        <p:txBody>
          <a:bodyPr/>
          <a:lstStyle/>
          <a:p>
            <a:r>
              <a:rPr smtClean="0"/>
              <a:t>Overview</a:t>
            </a:r>
            <a:endParaRPr lang="en-US" dirty="0"/>
          </a:p>
        </p:txBody>
      </p:sp>
      <p:sp>
        <p:nvSpPr>
          <p:cNvPr id="3" name="Text Placeholder 2"/>
          <p:cNvSpPr>
            <a:spLocks noGrp="1"/>
          </p:cNvSpPr>
          <p:nvPr>
            <p:ph type="body" sz="quarter" idx="10"/>
          </p:nvPr>
        </p:nvSpPr>
        <p:spPr>
          <a:xfrm>
            <a:off x="617313" y="1596654"/>
            <a:ext cx="7925108" cy="4235006"/>
          </a:xfrm>
        </p:spPr>
        <p:txBody>
          <a:bodyPr/>
          <a:lstStyle/>
          <a:p>
            <a:r>
              <a:rPr lang="en-US" dirty="0" smtClean="0"/>
              <a:t>Introduction to System Fundamentals</a:t>
            </a:r>
          </a:p>
          <a:p>
            <a:r>
              <a:rPr lang="en-US" dirty="0" smtClean="0"/>
              <a:t>Testing policy</a:t>
            </a:r>
          </a:p>
          <a:p>
            <a:r>
              <a:rPr lang="en-US" dirty="0" smtClean="0"/>
              <a:t>What’s new</a:t>
            </a:r>
          </a:p>
          <a:p>
            <a:r>
              <a:rPr lang="en-US"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System Power and Performance test suite</a:t>
            </a:r>
          </a:p>
          <a:p>
            <a:pPr lvl="1"/>
            <a:r>
              <a:rPr lang="en-US" sz="32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Windows Quality Programs</a:t>
            </a:r>
          </a:p>
          <a:p>
            <a:pPr lvl="1"/>
            <a:r>
              <a:rPr lang="en-US" sz="32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System Power and Performance test suite</a:t>
            </a:r>
          </a:p>
          <a:p>
            <a:pPr lvl="1"/>
            <a:r>
              <a:rPr lang="en-US" sz="32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Best testing practices</a:t>
            </a:r>
            <a:endParaRPr lang="en-US" sz="3200" dirty="0"/>
          </a:p>
          <a:p>
            <a:pPr lvl="1"/>
            <a:endParaRPr lang="en-US" sz="32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7"/>
          <p:cNvGraphicFramePr>
            <a:graphicFrameLocks/>
          </p:cNvGraphicFramePr>
          <p:nvPr/>
        </p:nvGraphicFramePr>
        <p:xfrm>
          <a:off x="457200" y="1504950"/>
          <a:ext cx="8229600" cy="5126380"/>
        </p:xfrm>
        <a:graphic>
          <a:graphicData uri="http://schemas.openxmlformats.org/drawingml/2006/table">
            <a:tbl>
              <a:tblPr firstRow="1" bandRow="1">
                <a:tableStyleId>{5C22544A-7EE6-4342-B048-85BDC9FD1C3A}</a:tableStyleId>
              </a:tblPr>
              <a:tblGrid>
                <a:gridCol w="2057400"/>
                <a:gridCol w="2057400"/>
                <a:gridCol w="2057400"/>
                <a:gridCol w="2057400"/>
              </a:tblGrid>
              <a:tr h="945747">
                <a:tc>
                  <a:txBody>
                    <a:bodyPr/>
                    <a:lstStyle/>
                    <a:p>
                      <a:pPr algn="ctr"/>
                      <a:r>
                        <a:rPr lang="en-US" dirty="0" smtClean="0">
                          <a:solidFill>
                            <a:schemeClr val="bg2"/>
                          </a:solidFill>
                        </a:rPr>
                        <a:t>Program Objective</a:t>
                      </a:r>
                      <a:endParaRPr lang="en-US" dirty="0">
                        <a:solidFill>
                          <a:schemeClr val="bg2"/>
                        </a:solidFill>
                      </a:endParaRPr>
                    </a:p>
                  </a:txBody>
                  <a:tcPr/>
                </a:tc>
                <a:tc>
                  <a:txBody>
                    <a:bodyPr/>
                    <a:lstStyle/>
                    <a:p>
                      <a:pPr algn="ctr"/>
                      <a:r>
                        <a:rPr lang="en-US" dirty="0" smtClean="0">
                          <a:solidFill>
                            <a:schemeClr val="bg2"/>
                          </a:solidFill>
                        </a:rPr>
                        <a:t>For</a:t>
                      </a:r>
                      <a:r>
                        <a:rPr lang="en-US" baseline="0" dirty="0" smtClean="0">
                          <a:solidFill>
                            <a:schemeClr val="bg2"/>
                          </a:solidFill>
                        </a:rPr>
                        <a:t> Software</a:t>
                      </a:r>
                    </a:p>
                    <a:p>
                      <a:pPr algn="ctr"/>
                      <a:r>
                        <a:rPr lang="en-US" sz="1400" baseline="0" dirty="0" smtClean="0">
                          <a:solidFill>
                            <a:schemeClr val="bg2"/>
                          </a:solidFill>
                        </a:rPr>
                        <a:t>(ISVs)</a:t>
                      </a:r>
                      <a:endParaRPr lang="en-US" dirty="0">
                        <a:solidFill>
                          <a:schemeClr val="bg2"/>
                        </a:solidFill>
                      </a:endParaRPr>
                    </a:p>
                  </a:txBody>
                  <a:tcPr/>
                </a:tc>
                <a:tc>
                  <a:txBody>
                    <a:bodyPr/>
                    <a:lstStyle/>
                    <a:p>
                      <a:pPr algn="ctr"/>
                      <a:r>
                        <a:rPr lang="en-US" dirty="0" smtClean="0">
                          <a:solidFill>
                            <a:schemeClr val="bg2"/>
                          </a:solidFill>
                        </a:rPr>
                        <a:t>For Hardware &amp; Devices</a:t>
                      </a:r>
                    </a:p>
                    <a:p>
                      <a:pPr algn="ctr"/>
                      <a:r>
                        <a:rPr lang="en-US" sz="1400" dirty="0" smtClean="0">
                          <a:solidFill>
                            <a:schemeClr val="bg2"/>
                          </a:solidFill>
                        </a:rPr>
                        <a:t>(IHVs)</a:t>
                      </a:r>
                      <a:endParaRPr lang="en-US" sz="1400" dirty="0">
                        <a:solidFill>
                          <a:schemeClr val="bg2"/>
                        </a:solidFill>
                      </a:endParaRPr>
                    </a:p>
                  </a:txBody>
                  <a:tcPr/>
                </a:tc>
                <a:tc>
                  <a:txBody>
                    <a:bodyPr/>
                    <a:lstStyle/>
                    <a:p>
                      <a:pPr algn="ctr"/>
                      <a:r>
                        <a:rPr lang="en-US" dirty="0" smtClean="0">
                          <a:solidFill>
                            <a:schemeClr val="bg2"/>
                          </a:solidFill>
                        </a:rPr>
                        <a:t>For Systems</a:t>
                      </a:r>
                    </a:p>
                    <a:p>
                      <a:pPr algn="ctr"/>
                      <a:r>
                        <a:rPr lang="en-US" sz="1400" dirty="0" smtClean="0">
                          <a:solidFill>
                            <a:schemeClr val="bg2"/>
                          </a:solidFill>
                        </a:rPr>
                        <a:t>(OEMs)</a:t>
                      </a:r>
                      <a:endParaRPr lang="en-US" sz="1400" dirty="0">
                        <a:solidFill>
                          <a:schemeClr val="bg2"/>
                        </a:solidFill>
                      </a:endParaRPr>
                    </a:p>
                  </a:txBody>
                  <a:tcPr/>
                </a:tc>
              </a:tr>
              <a:tr h="4180633">
                <a:tc>
                  <a:txBody>
                    <a:bodyPr/>
                    <a:lstStyle/>
                    <a:p>
                      <a:endParaRPr lang="en-US" dirty="0"/>
                    </a:p>
                  </a:txBody>
                  <a:tcPr>
                    <a:gradFill>
                      <a:gsLst>
                        <a:gs pos="0">
                          <a:schemeClr val="accent1">
                            <a:lumMod val="60000"/>
                            <a:lumOff val="40000"/>
                          </a:schemeClr>
                        </a:gs>
                        <a:gs pos="50000">
                          <a:schemeClr val="accent1">
                            <a:lumMod val="20000"/>
                            <a:lumOff val="80000"/>
                          </a:schemeClr>
                        </a:gs>
                        <a:gs pos="100000">
                          <a:schemeClr val="bg1"/>
                        </a:gs>
                      </a:gsLst>
                      <a:lin ang="5400000" scaled="0"/>
                    </a:gradFill>
                  </a:tcPr>
                </a:tc>
                <a:tc>
                  <a:txBody>
                    <a:bodyPr/>
                    <a:lstStyle/>
                    <a:p>
                      <a:pPr algn="ctr"/>
                      <a:endParaRPr lang="en-US" dirty="0"/>
                    </a:p>
                  </a:txBody>
                  <a:tcPr>
                    <a:gradFill>
                      <a:gsLst>
                        <a:gs pos="0">
                          <a:schemeClr val="accent1">
                            <a:lumMod val="60000"/>
                            <a:lumOff val="40000"/>
                          </a:schemeClr>
                        </a:gs>
                        <a:gs pos="50000">
                          <a:schemeClr val="accent1">
                            <a:lumMod val="20000"/>
                            <a:lumOff val="80000"/>
                          </a:schemeClr>
                        </a:gs>
                        <a:gs pos="100000">
                          <a:schemeClr val="bg1"/>
                        </a:gs>
                      </a:gsLst>
                      <a:lin ang="5400000" scaled="0"/>
                    </a:gradFill>
                  </a:tcPr>
                </a:tc>
                <a:tc>
                  <a:txBody>
                    <a:bodyPr/>
                    <a:lstStyle/>
                    <a:p>
                      <a:endParaRPr lang="en-US" dirty="0"/>
                    </a:p>
                  </a:txBody>
                  <a:tcPr>
                    <a:gradFill>
                      <a:gsLst>
                        <a:gs pos="0">
                          <a:schemeClr val="accent1">
                            <a:lumMod val="60000"/>
                            <a:lumOff val="40000"/>
                          </a:schemeClr>
                        </a:gs>
                        <a:gs pos="50000">
                          <a:schemeClr val="accent1">
                            <a:lumMod val="20000"/>
                            <a:lumOff val="80000"/>
                          </a:schemeClr>
                        </a:gs>
                        <a:gs pos="100000">
                          <a:schemeClr val="bg1"/>
                        </a:gs>
                      </a:gsLst>
                      <a:lin ang="5400000" scaled="0"/>
                    </a:gradFill>
                  </a:tcPr>
                </a:tc>
                <a:tc>
                  <a:txBody>
                    <a:bodyPr/>
                    <a:lstStyle/>
                    <a:p>
                      <a:endParaRPr lang="en-US" dirty="0"/>
                    </a:p>
                  </a:txBody>
                  <a:tcPr>
                    <a:gradFill>
                      <a:gsLst>
                        <a:gs pos="0">
                          <a:schemeClr val="accent1">
                            <a:lumMod val="60000"/>
                            <a:lumOff val="40000"/>
                          </a:schemeClr>
                        </a:gs>
                        <a:gs pos="50000">
                          <a:schemeClr val="accent1">
                            <a:lumMod val="20000"/>
                            <a:lumOff val="80000"/>
                          </a:schemeClr>
                        </a:gs>
                        <a:gs pos="100000">
                          <a:schemeClr val="bg1"/>
                        </a:gs>
                      </a:gsLst>
                      <a:lin ang="5400000" scaled="0"/>
                    </a:gradFill>
                  </a:tcPr>
                </a:tc>
              </a:tr>
            </a:tbl>
          </a:graphicData>
        </a:graphic>
      </p:graphicFrame>
      <p:graphicFrame>
        <p:nvGraphicFramePr>
          <p:cNvPr id="4" name="Diagram 3"/>
          <p:cNvGraphicFramePr/>
          <p:nvPr/>
        </p:nvGraphicFramePr>
        <p:xfrm>
          <a:off x="4648200" y="2514600"/>
          <a:ext cx="19050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6705600" y="2514600"/>
          <a:ext cx="1905000" cy="3352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Up-Down Arrow 5"/>
          <p:cNvSpPr/>
          <p:nvPr/>
        </p:nvSpPr>
        <p:spPr>
          <a:xfrm>
            <a:off x="1219200" y="3048000"/>
            <a:ext cx="457200" cy="2362200"/>
          </a:xfrm>
          <a:prstGeom prst="upDownArrow">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 name="TextBox 6"/>
          <p:cNvSpPr txBox="1"/>
          <p:nvPr/>
        </p:nvSpPr>
        <p:spPr>
          <a:xfrm>
            <a:off x="457200" y="2514600"/>
            <a:ext cx="2057400" cy="523220"/>
          </a:xfrm>
          <a:prstGeom prst="rect">
            <a:avLst/>
          </a:prstGeom>
          <a:noFill/>
        </p:spPr>
        <p:txBody>
          <a:bodyPr wrap="square" rtlCol="0">
            <a:spAutoFit/>
          </a:bodyPr>
          <a:lstStyle/>
          <a:p>
            <a:pPr algn="ctr"/>
            <a:r>
              <a:rPr lang="en-US" sz="1400" dirty="0" smtClean="0"/>
              <a:t>Improving Overall Experience</a:t>
            </a:r>
            <a:endParaRPr lang="en-US" sz="1400" dirty="0"/>
          </a:p>
        </p:txBody>
      </p:sp>
      <p:sp>
        <p:nvSpPr>
          <p:cNvPr id="8" name="TextBox 7"/>
          <p:cNvSpPr txBox="1"/>
          <p:nvPr/>
        </p:nvSpPr>
        <p:spPr>
          <a:xfrm>
            <a:off x="457200" y="5410200"/>
            <a:ext cx="2057400" cy="523220"/>
          </a:xfrm>
          <a:prstGeom prst="rect">
            <a:avLst/>
          </a:prstGeom>
          <a:noFill/>
        </p:spPr>
        <p:txBody>
          <a:bodyPr wrap="square" rtlCol="0">
            <a:spAutoFit/>
          </a:bodyPr>
          <a:lstStyle/>
          <a:p>
            <a:pPr algn="ctr"/>
            <a:r>
              <a:rPr lang="en-US" sz="1400" dirty="0" smtClean="0">
                <a:solidFill>
                  <a:schemeClr val="tx1"/>
                </a:solidFill>
              </a:rPr>
              <a:t>Improving Basic Compatibility</a:t>
            </a:r>
            <a:endParaRPr lang="en-US" sz="1400" dirty="0">
              <a:solidFill>
                <a:schemeClr val="tx1"/>
              </a:solidFill>
            </a:endParaRPr>
          </a:p>
        </p:txBody>
      </p:sp>
      <p:sp>
        <p:nvSpPr>
          <p:cNvPr id="9" name="TextBox 8"/>
          <p:cNvSpPr txBox="1"/>
          <p:nvPr/>
        </p:nvSpPr>
        <p:spPr>
          <a:xfrm>
            <a:off x="2514600" y="6096000"/>
            <a:ext cx="2057400" cy="261610"/>
          </a:xfrm>
          <a:prstGeom prst="rect">
            <a:avLst/>
          </a:prstGeom>
          <a:noFill/>
        </p:spPr>
        <p:txBody>
          <a:bodyPr wrap="square" rtlCol="0">
            <a:spAutoFit/>
          </a:bodyPr>
          <a:lstStyle/>
          <a:p>
            <a:pPr algn="ctr"/>
            <a:r>
              <a:rPr lang="en-US" sz="1050" dirty="0" smtClean="0">
                <a:solidFill>
                  <a:schemeClr val="tx1"/>
                </a:solidFill>
              </a:rPr>
              <a:t>Portion of Market</a:t>
            </a:r>
            <a:endParaRPr lang="en-US" sz="1050" dirty="0">
              <a:solidFill>
                <a:schemeClr val="tx1"/>
              </a:solidFill>
            </a:endParaRPr>
          </a:p>
        </p:txBody>
      </p:sp>
      <p:cxnSp>
        <p:nvCxnSpPr>
          <p:cNvPr id="10" name="Straight Arrow Connector 9"/>
          <p:cNvCxnSpPr/>
          <p:nvPr/>
        </p:nvCxnSpPr>
        <p:spPr>
          <a:xfrm>
            <a:off x="2590800" y="6096000"/>
            <a:ext cx="1905000" cy="1588"/>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4572000" y="6096000"/>
            <a:ext cx="2057400" cy="261610"/>
          </a:xfrm>
          <a:prstGeom prst="rect">
            <a:avLst/>
          </a:prstGeom>
          <a:noFill/>
        </p:spPr>
        <p:txBody>
          <a:bodyPr wrap="square" rtlCol="0">
            <a:spAutoFit/>
          </a:bodyPr>
          <a:lstStyle/>
          <a:p>
            <a:pPr algn="ctr"/>
            <a:r>
              <a:rPr lang="en-US" sz="1050" dirty="0" smtClean="0">
                <a:solidFill>
                  <a:schemeClr val="tx1"/>
                </a:solidFill>
              </a:rPr>
              <a:t>Portion of Market</a:t>
            </a:r>
            <a:endParaRPr lang="en-US" sz="1050" dirty="0">
              <a:solidFill>
                <a:schemeClr val="tx1"/>
              </a:solidFill>
            </a:endParaRPr>
          </a:p>
        </p:txBody>
      </p:sp>
      <p:cxnSp>
        <p:nvCxnSpPr>
          <p:cNvPr id="12" name="Straight Arrow Connector 11"/>
          <p:cNvCxnSpPr/>
          <p:nvPr/>
        </p:nvCxnSpPr>
        <p:spPr>
          <a:xfrm>
            <a:off x="4648200" y="6096000"/>
            <a:ext cx="1905000" cy="1588"/>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6629400" y="6096000"/>
            <a:ext cx="2057400" cy="261610"/>
          </a:xfrm>
          <a:prstGeom prst="rect">
            <a:avLst/>
          </a:prstGeom>
          <a:noFill/>
        </p:spPr>
        <p:txBody>
          <a:bodyPr wrap="square" rtlCol="0">
            <a:spAutoFit/>
          </a:bodyPr>
          <a:lstStyle/>
          <a:p>
            <a:pPr algn="ctr"/>
            <a:r>
              <a:rPr lang="en-US" sz="1050" dirty="0" smtClean="0">
                <a:solidFill>
                  <a:schemeClr val="tx1"/>
                </a:solidFill>
              </a:rPr>
              <a:t>Portion of Market</a:t>
            </a:r>
            <a:endParaRPr lang="en-US" sz="1050" dirty="0">
              <a:solidFill>
                <a:schemeClr val="tx1"/>
              </a:solidFill>
            </a:endParaRPr>
          </a:p>
        </p:txBody>
      </p:sp>
      <p:cxnSp>
        <p:nvCxnSpPr>
          <p:cNvPr id="14" name="Straight Arrow Connector 13"/>
          <p:cNvCxnSpPr/>
          <p:nvPr/>
        </p:nvCxnSpPr>
        <p:spPr>
          <a:xfrm>
            <a:off x="6705600" y="6096000"/>
            <a:ext cx="1905000" cy="1588"/>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7086600" y="3505200"/>
            <a:ext cx="1096774" cy="1261884"/>
          </a:xfrm>
          <a:prstGeom prst="rect">
            <a:avLst/>
          </a:prstGeom>
          <a:noFill/>
        </p:spPr>
        <p:txBody>
          <a:bodyPr wrap="none" rtlCol="0">
            <a:spAutoFit/>
          </a:bodyPr>
          <a:lstStyle/>
          <a:p>
            <a:pPr lvl="0" algn="ctr"/>
            <a:r>
              <a:rPr lang="en-US" sz="1050" b="1" dirty="0" smtClean="0">
                <a:solidFill>
                  <a:schemeClr val="bg1"/>
                </a:solidFill>
              </a:rPr>
              <a:t>Fundamentals</a:t>
            </a:r>
          </a:p>
          <a:p>
            <a:pPr lvl="0" algn="ctr"/>
            <a:r>
              <a:rPr lang="en-US" sz="1050" b="1" dirty="0" smtClean="0">
                <a:solidFill>
                  <a:schemeClr val="bg1"/>
                </a:solidFill>
              </a:rPr>
              <a:t>Quality</a:t>
            </a:r>
          </a:p>
          <a:p>
            <a:pPr lvl="0" algn="ctr"/>
            <a:r>
              <a:rPr lang="en-US" sz="1050" b="1" dirty="0" smtClean="0">
                <a:solidFill>
                  <a:schemeClr val="bg1"/>
                </a:solidFill>
              </a:rPr>
              <a:t>Guidelines</a:t>
            </a:r>
          </a:p>
          <a:p>
            <a:pPr lvl="0" algn="ctr"/>
            <a:r>
              <a:rPr lang="en-US" sz="1050" b="1" dirty="0" smtClean="0">
                <a:solidFill>
                  <a:schemeClr val="bg1"/>
                </a:solidFill>
              </a:rPr>
              <a:t>&amp; Test Suite</a:t>
            </a:r>
          </a:p>
          <a:p>
            <a:pPr lvl="0" algn="ctr"/>
            <a:endParaRPr lang="en-US" sz="1600" dirty="0" smtClean="0"/>
          </a:p>
          <a:p>
            <a:pPr algn="ctr"/>
            <a:endParaRPr lang="en-US" dirty="0"/>
          </a:p>
        </p:txBody>
      </p:sp>
      <p:sp>
        <p:nvSpPr>
          <p:cNvPr id="25" name="TextBox 24"/>
          <p:cNvSpPr txBox="1"/>
          <p:nvPr/>
        </p:nvSpPr>
        <p:spPr>
          <a:xfrm>
            <a:off x="4999220" y="3527686"/>
            <a:ext cx="1143000" cy="1184940"/>
          </a:xfrm>
          <a:prstGeom prst="rect">
            <a:avLst/>
          </a:prstGeom>
          <a:noFill/>
        </p:spPr>
        <p:txBody>
          <a:bodyPr wrap="square" rtlCol="0">
            <a:spAutoFit/>
          </a:bodyPr>
          <a:lstStyle/>
          <a:p>
            <a:pPr lvl="0" algn="ctr"/>
            <a:r>
              <a:rPr lang="en-US" sz="1050" b="1" dirty="0" smtClean="0">
                <a:solidFill>
                  <a:schemeClr val="bg1"/>
                </a:solidFill>
              </a:rPr>
              <a:t>Fundamentals</a:t>
            </a:r>
          </a:p>
          <a:p>
            <a:pPr lvl="0" algn="ctr"/>
            <a:r>
              <a:rPr lang="en-US" sz="1050" b="1" dirty="0" smtClean="0">
                <a:solidFill>
                  <a:schemeClr val="bg1"/>
                </a:solidFill>
              </a:rPr>
              <a:t>Quality</a:t>
            </a:r>
          </a:p>
          <a:p>
            <a:pPr lvl="0" algn="ctr"/>
            <a:r>
              <a:rPr lang="en-US" sz="1050" b="1" dirty="0" smtClean="0">
                <a:solidFill>
                  <a:schemeClr val="bg1"/>
                </a:solidFill>
              </a:rPr>
              <a:t>Guidelines</a:t>
            </a:r>
          </a:p>
          <a:p>
            <a:pPr lvl="0" algn="ctr"/>
            <a:r>
              <a:rPr lang="en-US" sz="1050" b="1" dirty="0" smtClean="0">
                <a:solidFill>
                  <a:schemeClr val="bg1"/>
                </a:solidFill>
              </a:rPr>
              <a:t>&amp; Test Suite</a:t>
            </a:r>
          </a:p>
          <a:p>
            <a:pPr lvl="0" algn="ctr"/>
            <a:endParaRPr lang="en-US" sz="1100" dirty="0" smtClean="0"/>
          </a:p>
          <a:p>
            <a:pPr algn="ctr"/>
            <a:endParaRPr lang="en-US" dirty="0"/>
          </a:p>
        </p:txBody>
      </p:sp>
      <p:sp>
        <p:nvSpPr>
          <p:cNvPr id="26" name="Title 1"/>
          <p:cNvSpPr txBox="1">
            <a:spLocks/>
          </p:cNvSpPr>
          <p:nvPr/>
        </p:nvSpPr>
        <p:spPr>
          <a:xfrm>
            <a:off x="325438" y="230189"/>
            <a:ext cx="8513961" cy="817562"/>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z="44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Windows Quality Programs</a:t>
            </a:r>
            <a:r>
              <a:rPr kumimoji="0" lang="en-US" sz="4400" b="0" i="0" u="none" strike="noStrike" kern="1200" cap="none" spc="-150" normalizeH="0" baseline="0" noProof="0" dirty="0" smtClean="0">
                <a:ln w="3175">
                  <a:noFill/>
                </a:ln>
                <a:solidFill>
                  <a:schemeClr val="tx1"/>
                </a:solidFill>
                <a:effectLst/>
                <a:uLnTx/>
                <a:uFillTx/>
                <a:latin typeface="Segoe" pitchFamily="34" charset="0"/>
                <a:ea typeface="+mn-ea"/>
                <a:cs typeface="Arial" charset="0"/>
              </a:rPr>
              <a:t/>
            </a:r>
            <a:br>
              <a:rPr kumimoji="0" lang="en-US" sz="4400" b="0" i="0" u="none" strike="noStrike" kern="1200" cap="none" spc="-150" normalizeH="0" baseline="0" noProof="0" dirty="0" smtClean="0">
                <a:ln w="3175">
                  <a:noFill/>
                </a:ln>
                <a:solidFill>
                  <a:schemeClr val="tx1"/>
                </a:solidFill>
                <a:effectLst/>
                <a:uLnTx/>
                <a:uFillTx/>
                <a:latin typeface="Segoe" pitchFamily="34" charset="0"/>
                <a:ea typeface="+mn-ea"/>
                <a:cs typeface="Arial" charset="0"/>
              </a:rPr>
            </a:br>
            <a:endParaRPr kumimoji="0" lang="en-US" sz="4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endParaRPr>
          </a:p>
        </p:txBody>
      </p:sp>
      <p:graphicFrame>
        <p:nvGraphicFramePr>
          <p:cNvPr id="27" name="Diagram 26"/>
          <p:cNvGraphicFramePr/>
          <p:nvPr/>
        </p:nvGraphicFramePr>
        <p:xfrm>
          <a:off x="2597046" y="2479623"/>
          <a:ext cx="1905000" cy="33528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415" y="243762"/>
            <a:ext cx="8513961" cy="1721395"/>
          </a:xfrm>
        </p:spPr>
        <p:txBody>
          <a:bodyPr/>
          <a:lstStyle/>
          <a:p>
            <a:pPr lvl="0">
              <a:lnSpc>
                <a:spcPct val="100000"/>
              </a:lnSpc>
            </a:pPr>
            <a:r>
              <a:rPr lang="en-US" dirty="0" smtClean="0"/>
              <a:t>System Power and Performance Test </a:t>
            </a:r>
            <a:r>
              <a:rPr dirty="0" smtClean="0"/>
              <a:t>Suite </a:t>
            </a:r>
            <a:r>
              <a:rPr lang="en-US" kern="1200" dirty="0" smtClean="0">
                <a:solidFill>
                  <a:schemeClr val="tx1"/>
                </a:solidFill>
                <a:effectLst/>
              </a:rPr>
              <a:t/>
            </a:r>
            <a:br>
              <a:rPr lang="en-US" kern="1200" dirty="0" smtClean="0">
                <a:solidFill>
                  <a:schemeClr val="tx1"/>
                </a:solidFill>
                <a:effectLst/>
              </a:rPr>
            </a:br>
            <a:endParaRPr lang="en-US" dirty="0"/>
          </a:p>
        </p:txBody>
      </p:sp>
      <p:sp>
        <p:nvSpPr>
          <p:cNvPr id="3" name="Content Placeholder 2"/>
          <p:cNvSpPr>
            <a:spLocks noGrp="1"/>
          </p:cNvSpPr>
          <p:nvPr>
            <p:ph idx="1"/>
          </p:nvPr>
        </p:nvSpPr>
        <p:spPr>
          <a:xfrm>
            <a:off x="416169" y="2111852"/>
            <a:ext cx="8445500" cy="1360372"/>
          </a:xfrm>
        </p:spPr>
        <p:txBody>
          <a:bodyPr/>
          <a:lstStyle/>
          <a:p>
            <a:pPr lvl="0"/>
            <a:r>
              <a:rPr lang="en-US" dirty="0" smtClean="0">
                <a:effectLst>
                  <a:outerShdw blurRad="38100" dist="38100" dir="2700000" algn="tl">
                    <a:srgbClr val="000000">
                      <a:alpha val="43137"/>
                    </a:srgbClr>
                  </a:outerShdw>
                </a:effectLst>
              </a:rPr>
              <a:t>Microsoft runs the test suite across a broad set of systems in multiple labs</a:t>
            </a:r>
          </a:p>
          <a:p>
            <a:pPr lvl="1"/>
            <a:r>
              <a:rPr lang="en-US" dirty="0" smtClean="0">
                <a:effectLst>
                  <a:outerShdw blurRad="38100" dist="38100" dir="2700000" algn="tl">
                    <a:srgbClr val="000000">
                      <a:alpha val="43137"/>
                    </a:srgbClr>
                  </a:outerShdw>
                </a:effectLst>
              </a:rPr>
              <a:t>Redmond, Taiwan, Japan</a:t>
            </a: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34787" y="3986561"/>
            <a:ext cx="1625870" cy="16448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descr="animals,circus acts,circuses,entertainment,performances,seals"/>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613788" y="4041504"/>
            <a:ext cx="1742997" cy="1628078"/>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1030" name="Picture 6" descr="computing,drives,hard disks,hard drives,photographs,platters,technology"/>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009917" y="3713355"/>
            <a:ext cx="1620335" cy="2011169"/>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 calcmode="lin" valueType="num">
                                      <p:cBhvr>
                                        <p:cTn id="15" dur="1000" fill="hold"/>
                                        <p:tgtEl>
                                          <p:spTgt spid="1028"/>
                                        </p:tgtEl>
                                        <p:attrNameLst>
                                          <p:attrName>ppt_w</p:attrName>
                                        </p:attrNameLst>
                                      </p:cBhvr>
                                      <p:tavLst>
                                        <p:tav tm="0">
                                          <p:val>
                                            <p:fltVal val="0"/>
                                          </p:val>
                                        </p:tav>
                                        <p:tav tm="100000">
                                          <p:val>
                                            <p:strVal val="#ppt_w"/>
                                          </p:val>
                                        </p:tav>
                                      </p:tavLst>
                                    </p:anim>
                                    <p:anim calcmode="lin" valueType="num">
                                      <p:cBhvr>
                                        <p:cTn id="16" dur="1000" fill="hold"/>
                                        <p:tgtEl>
                                          <p:spTgt spid="1028"/>
                                        </p:tgtEl>
                                        <p:attrNameLst>
                                          <p:attrName>ppt_h</p:attrName>
                                        </p:attrNameLst>
                                      </p:cBhvr>
                                      <p:tavLst>
                                        <p:tav tm="0">
                                          <p:val>
                                            <p:fltVal val="0"/>
                                          </p:val>
                                        </p:tav>
                                        <p:tav tm="100000">
                                          <p:val>
                                            <p:strVal val="#ppt_h"/>
                                          </p:val>
                                        </p:tav>
                                      </p:tavLst>
                                    </p:anim>
                                    <p:anim calcmode="lin" valueType="num">
                                      <p:cBhvr>
                                        <p:cTn id="17" dur="1000" fill="hold"/>
                                        <p:tgtEl>
                                          <p:spTgt spid="1028"/>
                                        </p:tgtEl>
                                        <p:attrNameLst>
                                          <p:attrName>style.rotation</p:attrName>
                                        </p:attrNameLst>
                                      </p:cBhvr>
                                      <p:tavLst>
                                        <p:tav tm="0">
                                          <p:val>
                                            <p:fltVal val="90"/>
                                          </p:val>
                                        </p:tav>
                                        <p:tav tm="100000">
                                          <p:val>
                                            <p:fltVal val="0"/>
                                          </p:val>
                                        </p:tav>
                                      </p:tavLst>
                                    </p:anim>
                                    <p:animEffect transition="in" filter="fade">
                                      <p:cBhvr>
                                        <p:cTn id="18" dur="1000"/>
                                        <p:tgtEl>
                                          <p:spTgt spid="102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anim calcmode="lin" valueType="num">
                                      <p:cBhvr>
                                        <p:cTn id="23" dur="1000" fill="hold"/>
                                        <p:tgtEl>
                                          <p:spTgt spid="1030"/>
                                        </p:tgtEl>
                                        <p:attrNameLst>
                                          <p:attrName>ppt_w</p:attrName>
                                        </p:attrNameLst>
                                      </p:cBhvr>
                                      <p:tavLst>
                                        <p:tav tm="0">
                                          <p:val>
                                            <p:fltVal val="0"/>
                                          </p:val>
                                        </p:tav>
                                        <p:tav tm="100000">
                                          <p:val>
                                            <p:strVal val="#ppt_w"/>
                                          </p:val>
                                        </p:tav>
                                      </p:tavLst>
                                    </p:anim>
                                    <p:anim calcmode="lin" valueType="num">
                                      <p:cBhvr>
                                        <p:cTn id="24" dur="1000" fill="hold"/>
                                        <p:tgtEl>
                                          <p:spTgt spid="1030"/>
                                        </p:tgtEl>
                                        <p:attrNameLst>
                                          <p:attrName>ppt_h</p:attrName>
                                        </p:attrNameLst>
                                      </p:cBhvr>
                                      <p:tavLst>
                                        <p:tav tm="0">
                                          <p:val>
                                            <p:fltVal val="0"/>
                                          </p:val>
                                        </p:tav>
                                        <p:tav tm="100000">
                                          <p:val>
                                            <p:strVal val="#ppt_h"/>
                                          </p:val>
                                        </p:tav>
                                      </p:tavLst>
                                    </p:anim>
                                    <p:anim calcmode="lin" valueType="num">
                                      <p:cBhvr>
                                        <p:cTn id="25" dur="1000" fill="hold"/>
                                        <p:tgtEl>
                                          <p:spTgt spid="1030"/>
                                        </p:tgtEl>
                                        <p:attrNameLst>
                                          <p:attrName>style.rotation</p:attrName>
                                        </p:attrNameLst>
                                      </p:cBhvr>
                                      <p:tavLst>
                                        <p:tav tm="0">
                                          <p:val>
                                            <p:fltVal val="90"/>
                                          </p:val>
                                        </p:tav>
                                        <p:tav tm="100000">
                                          <p:val>
                                            <p:fltVal val="0"/>
                                          </p:val>
                                        </p:tav>
                                      </p:tavLst>
                                    </p:anim>
                                    <p:animEffect transition="in" filter="fade">
                                      <p:cBhvr>
                                        <p:cTn id="26" dur="1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58435"/>
            <a:ext cx="8382000" cy="664797"/>
          </a:xfrm>
        </p:spPr>
        <p:txBody>
          <a:bodyPr>
            <a:normAutofit/>
          </a:bodyPr>
          <a:lstStyle/>
          <a:p>
            <a:r>
              <a:rPr sz="4400" smtClean="0"/>
              <a:t>Battery Life</a:t>
            </a:r>
            <a:endParaRPr lang="en-US" sz="4400" dirty="0">
              <a:solidFill>
                <a:schemeClr val="tx1"/>
              </a:solidFill>
            </a:endParaRPr>
          </a:p>
        </p:txBody>
      </p:sp>
      <p:sp>
        <p:nvSpPr>
          <p:cNvPr id="3" name="Content Placeholder 2"/>
          <p:cNvSpPr>
            <a:spLocks noGrp="1"/>
          </p:cNvSpPr>
          <p:nvPr>
            <p:ph idx="1"/>
          </p:nvPr>
        </p:nvSpPr>
        <p:spPr>
          <a:xfrm>
            <a:off x="322384" y="1342535"/>
            <a:ext cx="8821615" cy="4647957"/>
          </a:xfrm>
        </p:spPr>
        <p:txBody>
          <a:bodyPr>
            <a:normAutofit fontScale="25000" lnSpcReduction="20000"/>
          </a:bodyPr>
          <a:lstStyle/>
          <a:p>
            <a:pPr>
              <a:lnSpc>
                <a:spcPct val="120000"/>
              </a:lnSpc>
            </a:pPr>
            <a:r>
              <a:rPr lang="en-US" sz="12800" dirty="0" smtClean="0"/>
              <a:t>Resource utilization at idle</a:t>
            </a:r>
          </a:p>
          <a:p>
            <a:pPr lvl="1" fontAlgn="t">
              <a:lnSpc>
                <a:spcPct val="120000"/>
              </a:lnSpc>
            </a:pPr>
            <a:r>
              <a:rPr lang="en-US" sz="11600" dirty="0" smtClean="0"/>
              <a:t>CPU</a:t>
            </a:r>
          </a:p>
          <a:p>
            <a:pPr lvl="1" fontAlgn="t">
              <a:lnSpc>
                <a:spcPct val="120000"/>
              </a:lnSpc>
            </a:pPr>
            <a:r>
              <a:rPr lang="en-US" sz="11600" dirty="0" smtClean="0"/>
              <a:t>Time in lowest exposed C-state and P-state</a:t>
            </a:r>
          </a:p>
          <a:p>
            <a:pPr fontAlgn="t">
              <a:lnSpc>
                <a:spcPct val="120000"/>
              </a:lnSpc>
            </a:pPr>
            <a:r>
              <a:rPr lang="en-US" sz="12800" dirty="0" smtClean="0"/>
              <a:t>Settings</a:t>
            </a:r>
          </a:p>
          <a:p>
            <a:pPr lvl="1" fontAlgn="t">
              <a:lnSpc>
                <a:spcPct val="120000"/>
              </a:lnSpc>
            </a:pPr>
            <a:r>
              <a:rPr lang="en-US" sz="11600" dirty="0" smtClean="0"/>
              <a:t>Wireless adapter setting</a:t>
            </a:r>
          </a:p>
          <a:p>
            <a:pPr lvl="1" fontAlgn="t">
              <a:lnSpc>
                <a:spcPct val="120000"/>
              </a:lnSpc>
            </a:pPr>
            <a:r>
              <a:rPr lang="en-US" sz="11600" dirty="0" smtClean="0"/>
              <a:t>Timeout settings are Energy Star 4.0–compliant</a:t>
            </a:r>
          </a:p>
          <a:p>
            <a:pPr fontAlgn="t">
              <a:lnSpc>
                <a:spcPct val="120000"/>
              </a:lnSpc>
            </a:pPr>
            <a:r>
              <a:rPr lang="en-US" sz="12800" dirty="0" smtClean="0">
                <a:effectLst>
                  <a:outerShdw blurRad="38100" dist="38100" dir="2700000" algn="tl">
                    <a:srgbClr val="000000">
                      <a:alpha val="43137"/>
                    </a:srgbClr>
                  </a:outerShdw>
                </a:effectLst>
              </a:rPr>
              <a:t>USB selective suspend issues</a:t>
            </a:r>
            <a:endParaRPr lang="en-US" sz="12800" dirty="0" smtClean="0"/>
          </a:p>
          <a:p>
            <a:pPr lvl="1" fontAlgn="t">
              <a:lnSpc>
                <a:spcPct val="120000"/>
              </a:lnSpc>
            </a:pPr>
            <a:r>
              <a:rPr lang="en-US" sz="11600" dirty="0" smtClean="0"/>
              <a:t>No integrated non-root USB hubs</a:t>
            </a:r>
          </a:p>
          <a:p>
            <a:pPr lvl="1" fontAlgn="t"/>
            <a:endParaRPr lang="en-US" sz="11200" dirty="0" smtClean="0"/>
          </a:p>
          <a:p>
            <a:pPr lvl="1" fontAlgn="t"/>
            <a:endParaRPr lang="en-US" sz="11200" b="1" dirty="0" smtClean="0"/>
          </a:p>
          <a:p>
            <a:pPr lvl="1"/>
            <a:endParaRPr lang="en-US" sz="11200" dirty="0"/>
          </a:p>
        </p:txBody>
      </p:sp>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99968" y="250902"/>
            <a:ext cx="1625870" cy="16448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4400" smtClean="0"/>
              <a:t>Performance</a:t>
            </a:r>
            <a:endParaRPr lang="en-US" sz="4400" dirty="0">
              <a:solidFill>
                <a:schemeClr val="tx1"/>
              </a:solidFill>
            </a:endParaRPr>
          </a:p>
        </p:txBody>
      </p:sp>
      <p:sp>
        <p:nvSpPr>
          <p:cNvPr id="3" name="Content Placeholder 2"/>
          <p:cNvSpPr>
            <a:spLocks noGrp="1"/>
          </p:cNvSpPr>
          <p:nvPr>
            <p:ph idx="1"/>
          </p:nvPr>
        </p:nvSpPr>
        <p:spPr>
          <a:xfrm>
            <a:off x="548053" y="1128589"/>
            <a:ext cx="8235461" cy="5049472"/>
          </a:xfrm>
        </p:spPr>
        <p:txBody>
          <a:bodyPr>
            <a:noAutofit/>
          </a:bodyPr>
          <a:lstStyle/>
          <a:p>
            <a:r>
              <a:rPr lang="en-US" dirty="0" smtClean="0"/>
              <a:t>On-off transitions</a:t>
            </a:r>
          </a:p>
          <a:p>
            <a:pPr lvl="1" fontAlgn="t"/>
            <a:r>
              <a:rPr lang="en-US" sz="2800" dirty="0" smtClean="0"/>
              <a:t>Boot time</a:t>
            </a:r>
          </a:p>
          <a:p>
            <a:pPr lvl="1" fontAlgn="t"/>
            <a:r>
              <a:rPr lang="en-US" sz="2800" dirty="0" smtClean="0"/>
              <a:t>Shutdown time</a:t>
            </a:r>
          </a:p>
          <a:p>
            <a:pPr lvl="1" fontAlgn="t"/>
            <a:r>
              <a:rPr lang="en-US" sz="2800" dirty="0" smtClean="0"/>
              <a:t>Standby and resume time</a:t>
            </a:r>
          </a:p>
          <a:p>
            <a:pPr lvl="1" fontAlgn="t"/>
            <a:r>
              <a:rPr lang="en-US" sz="2800" dirty="0" smtClean="0"/>
              <a:t>Hibernate and resume time</a:t>
            </a:r>
          </a:p>
          <a:p>
            <a:r>
              <a:rPr lang="en-US" dirty="0" smtClean="0"/>
              <a:t>Disk performance</a:t>
            </a:r>
          </a:p>
          <a:p>
            <a:pPr lvl="1" fontAlgn="t"/>
            <a:r>
              <a:rPr lang="en-US" sz="2800" dirty="0" smtClean="0"/>
              <a:t>Disk write cache enabled</a:t>
            </a:r>
          </a:p>
          <a:p>
            <a:pPr lvl="1" fontAlgn="t"/>
            <a:r>
              <a:rPr lang="en-US" sz="2800" dirty="0" smtClean="0"/>
              <a:t>Disk is not in programmed input/output (PIO) mode</a:t>
            </a:r>
          </a:p>
          <a:p>
            <a:pPr fontAlgn="t"/>
            <a:r>
              <a:rPr lang="en-US" dirty="0" smtClean="0"/>
              <a:t>Graphics hardware performance</a:t>
            </a:r>
          </a:p>
          <a:p>
            <a:pPr lvl="1" fontAlgn="t"/>
            <a:r>
              <a:rPr lang="en-US" sz="2800" dirty="0" err="1" smtClean="0"/>
              <a:t>WinSAT</a:t>
            </a:r>
            <a:r>
              <a:rPr lang="en-US" sz="2800" dirty="0" smtClean="0"/>
              <a:t> video memory bandwidth test</a:t>
            </a:r>
          </a:p>
          <a:p>
            <a:pPr lvl="1" fontAlgn="t"/>
            <a:endParaRPr lang="en-US" b="1" dirty="0" smtClean="0"/>
          </a:p>
          <a:p>
            <a:pPr lvl="1"/>
            <a:endParaRPr lang="en-US" dirty="0"/>
          </a:p>
        </p:txBody>
      </p:sp>
      <p:pic>
        <p:nvPicPr>
          <p:cNvPr id="4" name="Picture 4" descr="animals,circus acts,circuses,entertainment,performances,seal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50451" y="283543"/>
            <a:ext cx="1742997" cy="1628078"/>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641" y="298058"/>
            <a:ext cx="8382000" cy="609398"/>
          </a:xfrm>
        </p:spPr>
        <p:txBody>
          <a:bodyPr/>
          <a:lstStyle/>
          <a:p>
            <a:r>
              <a:rPr sz="4400" smtClean="0"/>
              <a:t>Reliability</a:t>
            </a:r>
            <a:endParaRPr lang="en-US" sz="4400" dirty="0"/>
          </a:p>
        </p:txBody>
      </p:sp>
      <p:sp>
        <p:nvSpPr>
          <p:cNvPr id="3" name="Text Placeholder 2"/>
          <p:cNvSpPr>
            <a:spLocks noGrp="1"/>
          </p:cNvSpPr>
          <p:nvPr>
            <p:ph type="body" sz="quarter" idx="10"/>
          </p:nvPr>
        </p:nvSpPr>
        <p:spPr>
          <a:xfrm>
            <a:off x="631504" y="1602205"/>
            <a:ext cx="8382000" cy="2757678"/>
          </a:xfrm>
        </p:spPr>
        <p:txBody>
          <a:bodyPr/>
          <a:lstStyle/>
          <a:p>
            <a:r>
              <a:rPr lang="en-US" sz="3600" dirty="0" smtClean="0">
                <a:effectLst>
                  <a:outerShdw blurRad="38100" dist="38100" dir="2700000" algn="tl">
                    <a:srgbClr val="000000">
                      <a:alpha val="43137"/>
                    </a:srgbClr>
                  </a:outerShdw>
                </a:effectLst>
              </a:rPr>
              <a:t>Leverages Windows Logo Kit (WLK) tests</a:t>
            </a:r>
          </a:p>
          <a:p>
            <a:pPr lvl="1"/>
            <a:r>
              <a:rPr lang="en-US" sz="3200" dirty="0" smtClean="0">
                <a:effectLst>
                  <a:outerShdw blurRad="38100" dist="38100" dir="2700000" algn="tl">
                    <a:srgbClr val="000000">
                      <a:alpha val="43137"/>
                    </a:srgbClr>
                  </a:outerShdw>
                </a:effectLst>
              </a:rPr>
              <a:t>Suspend and resume failures</a:t>
            </a:r>
          </a:p>
          <a:p>
            <a:pPr lvl="1"/>
            <a:r>
              <a:rPr lang="en-US" sz="3200" dirty="0" smtClean="0">
                <a:effectLst>
                  <a:outerShdw blurRad="38100" dist="38100" dir="2700000" algn="tl">
                    <a:srgbClr val="000000">
                      <a:alpha val="43137"/>
                    </a:srgbClr>
                  </a:outerShdw>
                </a:effectLst>
              </a:rPr>
              <a:t>Driver verifier</a:t>
            </a:r>
          </a:p>
          <a:p>
            <a:endParaRPr lang="en-US" sz="4000" dirty="0"/>
          </a:p>
        </p:txBody>
      </p:sp>
      <p:pic>
        <p:nvPicPr>
          <p:cNvPr id="4" name="Picture 6" descr="computing,drives,hard disks,hard drives,photographs,platters,technology"/>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35829" y="-211875"/>
            <a:ext cx="1620335" cy="2011169"/>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856" y="207359"/>
            <a:ext cx="8382000" cy="664797"/>
          </a:xfrm>
        </p:spPr>
        <p:txBody>
          <a:bodyPr>
            <a:normAutofit/>
          </a:bodyPr>
          <a:lstStyle/>
          <a:p>
            <a:r>
              <a:rPr dirty="0" smtClean="0"/>
              <a:t>Best </a:t>
            </a:r>
            <a:r>
              <a:rPr dirty="0"/>
              <a:t>Testing </a:t>
            </a:r>
            <a:r>
              <a:rPr dirty="0" smtClean="0"/>
              <a:t>Practices - Testing</a:t>
            </a:r>
            <a:endParaRPr lang="en-US" dirty="0">
              <a:solidFill>
                <a:schemeClr val="tx1"/>
              </a:solidFill>
            </a:endParaRPr>
          </a:p>
        </p:txBody>
      </p:sp>
      <p:sp>
        <p:nvSpPr>
          <p:cNvPr id="3" name="Content Placeholder 2"/>
          <p:cNvSpPr>
            <a:spLocks noGrp="1"/>
          </p:cNvSpPr>
          <p:nvPr>
            <p:ph idx="1"/>
          </p:nvPr>
        </p:nvSpPr>
        <p:spPr>
          <a:xfrm>
            <a:off x="448253" y="1372508"/>
            <a:ext cx="8222505" cy="4601633"/>
          </a:xfrm>
        </p:spPr>
        <p:txBody>
          <a:bodyPr>
            <a:normAutofit lnSpcReduction="10000"/>
          </a:bodyPr>
          <a:lstStyle/>
          <a:p>
            <a:pPr lvl="0"/>
            <a:r>
              <a:rPr lang="en-US" sz="3200" dirty="0" smtClean="0"/>
              <a:t>Perform tests in a controlled way (always critical)</a:t>
            </a:r>
          </a:p>
          <a:p>
            <a:pPr lvl="1"/>
            <a:r>
              <a:rPr lang="en-US" dirty="0" smtClean="0"/>
              <a:t>Always make sure you have the latest driver, application, operating system, and BIOS updates </a:t>
            </a:r>
          </a:p>
          <a:p>
            <a:pPr lvl="1"/>
            <a:r>
              <a:rPr lang="en-US" dirty="0" smtClean="0"/>
              <a:t>Complete the installation and setup of all applications so that no pop-ups occur</a:t>
            </a:r>
          </a:p>
          <a:p>
            <a:pPr lvl="1"/>
            <a:r>
              <a:rPr lang="en-US" dirty="0" smtClean="0"/>
              <a:t>Run an anti-virus (AV) definition update; force an AV scan of the hard disk drive</a:t>
            </a:r>
          </a:p>
          <a:p>
            <a:pPr lvl="1"/>
            <a:r>
              <a:rPr lang="en-US" dirty="0" smtClean="0"/>
              <a:t>Complete installation of any original equipment manufacturer (OEM) applets</a:t>
            </a:r>
            <a:endParaRPr lang="en-US" sz="1800" dirty="0" smtClean="0"/>
          </a:p>
          <a:p>
            <a:pPr>
              <a:buNone/>
            </a:pP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Objectives</a:t>
            </a:r>
            <a:endParaRPr lang="en-US" dirty="0"/>
          </a:p>
        </p:txBody>
      </p:sp>
      <p:sp>
        <p:nvSpPr>
          <p:cNvPr id="3" name="Text Placeholder 2"/>
          <p:cNvSpPr>
            <a:spLocks noGrp="1"/>
          </p:cNvSpPr>
          <p:nvPr>
            <p:ph type="body" sz="quarter" idx="10"/>
          </p:nvPr>
        </p:nvSpPr>
        <p:spPr>
          <a:xfrm>
            <a:off x="381000" y="1411552"/>
            <a:ext cx="8382000" cy="4235006"/>
          </a:xfrm>
        </p:spPr>
        <p:txBody>
          <a:bodyPr/>
          <a:lstStyle/>
          <a:p>
            <a:pPr>
              <a:lnSpc>
                <a:spcPct val="100000"/>
              </a:lnSpc>
            </a:pPr>
            <a:r>
              <a:rPr lang="en-US" dirty="0" smtClean="0"/>
              <a:t>Define the major aspects of System Fundamentals testing</a:t>
            </a:r>
          </a:p>
          <a:p>
            <a:pPr>
              <a:lnSpc>
                <a:spcPct val="100000"/>
              </a:lnSpc>
            </a:pPr>
            <a:r>
              <a:rPr lang="en-US" dirty="0" smtClean="0"/>
              <a:t>Describe the Windows Logo Program testing policy </a:t>
            </a:r>
          </a:p>
          <a:p>
            <a:pPr>
              <a:lnSpc>
                <a:spcPct val="100000"/>
              </a:lnSpc>
            </a:pPr>
            <a:r>
              <a:rPr lang="en-US" dirty="0" smtClean="0"/>
              <a:t>List the new System Fundamentals tests added for Windows 7</a:t>
            </a:r>
          </a:p>
          <a:p>
            <a:pPr>
              <a:lnSpc>
                <a:spcPct val="100000"/>
              </a:lnSpc>
            </a:pPr>
            <a:r>
              <a:rPr lang="en-US" dirty="0" smtClean="0"/>
              <a:t>Understand the purpose of the System Power and Performance test suite</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446" y="335696"/>
            <a:ext cx="8382000" cy="553998"/>
          </a:xfrm>
        </p:spPr>
        <p:txBody>
          <a:bodyPr/>
          <a:lstStyle/>
          <a:p>
            <a:r>
              <a:rPr sz="4000" dirty="0" smtClean="0"/>
              <a:t>Best Testing Practices - Development</a:t>
            </a:r>
            <a:endParaRPr lang="en-US" sz="4000" dirty="0">
              <a:solidFill>
                <a:schemeClr val="tx1"/>
              </a:solidFill>
            </a:endParaRPr>
          </a:p>
        </p:txBody>
      </p:sp>
      <p:sp>
        <p:nvSpPr>
          <p:cNvPr id="3" name="Content Placeholder 2"/>
          <p:cNvSpPr>
            <a:spLocks noGrp="1"/>
          </p:cNvSpPr>
          <p:nvPr>
            <p:ph idx="1"/>
          </p:nvPr>
        </p:nvSpPr>
        <p:spPr>
          <a:xfrm>
            <a:off x="378069" y="1339041"/>
            <a:ext cx="8445500" cy="5057795"/>
          </a:xfrm>
        </p:spPr>
        <p:txBody>
          <a:bodyPr/>
          <a:lstStyle/>
          <a:p>
            <a:pPr>
              <a:lnSpc>
                <a:spcPct val="100000"/>
              </a:lnSpc>
              <a:spcBef>
                <a:spcPts val="600"/>
              </a:spcBef>
            </a:pPr>
            <a:r>
              <a:rPr lang="en-US" sz="2400" dirty="0" smtClean="0"/>
              <a:t>Use the Windows Performance Toolkit to measure system performance during all on/off transitions </a:t>
            </a:r>
          </a:p>
          <a:p>
            <a:pPr>
              <a:lnSpc>
                <a:spcPct val="100000"/>
              </a:lnSpc>
              <a:spcBef>
                <a:spcPts val="600"/>
              </a:spcBef>
            </a:pPr>
            <a:r>
              <a:rPr lang="en-US" sz="2400" dirty="0" smtClean="0"/>
              <a:t>Perform testing in a controlled way and make comparisons against a valid baseline</a:t>
            </a:r>
          </a:p>
          <a:p>
            <a:pPr lvl="1">
              <a:lnSpc>
                <a:spcPct val="100000"/>
              </a:lnSpc>
              <a:spcBef>
                <a:spcPts val="600"/>
              </a:spcBef>
            </a:pPr>
            <a:r>
              <a:rPr lang="en-US" sz="2000" dirty="0" smtClean="0"/>
              <a:t>Obtain a baseline measurement on a system with as few system extensions as possible</a:t>
            </a:r>
          </a:p>
          <a:p>
            <a:pPr lvl="1">
              <a:lnSpc>
                <a:spcPct val="100000"/>
              </a:lnSpc>
              <a:spcBef>
                <a:spcPts val="600"/>
              </a:spcBef>
            </a:pPr>
            <a:r>
              <a:rPr lang="en-US" sz="2000" dirty="0" smtClean="0"/>
              <a:t>Add devices, applications, and services one at a time and test for unacceptable regressions in on/off transition times</a:t>
            </a:r>
          </a:p>
          <a:p>
            <a:pPr>
              <a:lnSpc>
                <a:spcPct val="100000"/>
              </a:lnSpc>
              <a:spcBef>
                <a:spcPts val="600"/>
              </a:spcBef>
            </a:pPr>
            <a:r>
              <a:rPr lang="en-US" sz="2400" dirty="0" smtClean="0"/>
              <a:t>Use the Windows Driver Foundation (WDF) framework for writing drivers</a:t>
            </a:r>
          </a:p>
          <a:p>
            <a:pPr>
              <a:lnSpc>
                <a:spcPct val="100000"/>
              </a:lnSpc>
              <a:spcBef>
                <a:spcPts val="600"/>
              </a:spcBef>
            </a:pPr>
            <a:r>
              <a:rPr lang="en-US" sz="2400" dirty="0" smtClean="0"/>
              <a:t>Manage transition performance through device selection</a:t>
            </a:r>
          </a:p>
          <a:p>
            <a:pPr>
              <a:lnSpc>
                <a:spcPct val="100000"/>
              </a:lnSpc>
              <a:spcBef>
                <a:spcPts val="600"/>
              </a:spcBef>
            </a:pPr>
            <a:r>
              <a:rPr lang="en-US" sz="2400" dirty="0" smtClean="0"/>
              <a:t>Apply the latest firmware updates to all system components</a:t>
            </a:r>
          </a:p>
          <a:p>
            <a:pPr>
              <a:lnSpc>
                <a:spcPts val="2600"/>
              </a:lnSpc>
              <a:spcBef>
                <a:spcPts val="600"/>
              </a:spcBef>
            </a:pPr>
            <a:endParaRPr lang="en-US" sz="4000"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dirty="0" smtClean="0"/>
              <a:t>Best Practices - Startup</a:t>
            </a:r>
            <a:endParaRPr lang="en-US" dirty="0">
              <a:solidFill>
                <a:schemeClr val="tx1"/>
              </a:solidFill>
            </a:endParaRPr>
          </a:p>
        </p:txBody>
      </p:sp>
      <p:sp>
        <p:nvSpPr>
          <p:cNvPr id="3" name="Content Placeholder 2"/>
          <p:cNvSpPr>
            <a:spLocks noGrp="1"/>
          </p:cNvSpPr>
          <p:nvPr>
            <p:ph idx="1"/>
          </p:nvPr>
        </p:nvSpPr>
        <p:spPr>
          <a:xfrm>
            <a:off x="354623" y="931985"/>
            <a:ext cx="7924800" cy="5105400"/>
          </a:xfrm>
        </p:spPr>
        <p:txBody>
          <a:bodyPr>
            <a:noAutofit/>
          </a:bodyPr>
          <a:lstStyle/>
          <a:p>
            <a:pPr>
              <a:lnSpc>
                <a:spcPct val="100000"/>
              </a:lnSpc>
              <a:spcBef>
                <a:spcPts val="0"/>
              </a:spcBef>
            </a:pPr>
            <a:r>
              <a:rPr lang="en-US" sz="2200" dirty="0" smtClean="0"/>
              <a:t>Ensure that all BOOT_START drivers are embedded-signed </a:t>
            </a:r>
          </a:p>
          <a:p>
            <a:pPr lvl="1">
              <a:lnSpc>
                <a:spcPct val="100000"/>
              </a:lnSpc>
              <a:spcBef>
                <a:spcPts val="0"/>
              </a:spcBef>
            </a:pPr>
            <a:r>
              <a:rPr lang="en-US" sz="2000" dirty="0" smtClean="0"/>
              <a:t>Avoids the performance cost of checking catalog files</a:t>
            </a:r>
          </a:p>
          <a:p>
            <a:pPr>
              <a:lnSpc>
                <a:spcPct val="100000"/>
              </a:lnSpc>
              <a:spcBef>
                <a:spcPts val="0"/>
              </a:spcBef>
            </a:pPr>
            <a:r>
              <a:rPr lang="en-US" sz="2200" dirty="0" smtClean="0"/>
              <a:t>Ensure that all WDM drivers return STATUS_PENDING from initialization IRPs </a:t>
            </a:r>
          </a:p>
          <a:p>
            <a:pPr lvl="1">
              <a:lnSpc>
                <a:spcPct val="100000"/>
              </a:lnSpc>
              <a:spcBef>
                <a:spcPts val="0"/>
              </a:spcBef>
            </a:pPr>
            <a:r>
              <a:rPr lang="en-US" sz="2000" dirty="0" smtClean="0"/>
              <a:t>Increase parallelization during PnP initialization</a:t>
            </a:r>
          </a:p>
          <a:p>
            <a:pPr>
              <a:lnSpc>
                <a:spcPct val="100000"/>
              </a:lnSpc>
              <a:spcBef>
                <a:spcPts val="0"/>
              </a:spcBef>
            </a:pPr>
            <a:r>
              <a:rPr lang="en-US" sz="2200" dirty="0" smtClean="0"/>
              <a:t>Reduce application resource consumption post-startup</a:t>
            </a:r>
          </a:p>
          <a:p>
            <a:pPr>
              <a:lnSpc>
                <a:spcPct val="100000"/>
              </a:lnSpc>
              <a:spcBef>
                <a:spcPts val="0"/>
              </a:spcBef>
            </a:pPr>
            <a:r>
              <a:rPr lang="en-US" sz="2200" dirty="0" smtClean="0"/>
              <a:t>Avoid using load order groups to express service dependencies</a:t>
            </a:r>
          </a:p>
          <a:p>
            <a:pPr>
              <a:lnSpc>
                <a:spcPct val="100000"/>
              </a:lnSpc>
              <a:spcBef>
                <a:spcPts val="0"/>
              </a:spcBef>
            </a:pPr>
            <a:r>
              <a:rPr lang="en-US" sz="2200" dirty="0" smtClean="0"/>
              <a:t>Ensure that all services report as running as soon as possible during startup</a:t>
            </a:r>
          </a:p>
          <a:p>
            <a:pPr lvl="1">
              <a:lnSpc>
                <a:spcPct val="100000"/>
              </a:lnSpc>
              <a:spcBef>
                <a:spcPts val="0"/>
              </a:spcBef>
            </a:pPr>
            <a:r>
              <a:rPr lang="en-US" sz="2000" dirty="0" smtClean="0"/>
              <a:t>Avoids blocking the Service Control Manager (SCM)</a:t>
            </a:r>
          </a:p>
          <a:p>
            <a:pPr>
              <a:lnSpc>
                <a:spcPct val="100000"/>
              </a:lnSpc>
              <a:spcBef>
                <a:spcPts val="0"/>
              </a:spcBef>
            </a:pPr>
            <a:r>
              <a:rPr lang="en-US" sz="2200" dirty="0" smtClean="0"/>
              <a:t>Ensure that all non-essential services are converted to Demand or Trigger start </a:t>
            </a:r>
          </a:p>
          <a:p>
            <a:pPr lvl="1">
              <a:lnSpc>
                <a:spcPct val="100000"/>
              </a:lnSpc>
              <a:spcBef>
                <a:spcPts val="0"/>
              </a:spcBef>
            </a:pPr>
            <a:r>
              <a:rPr lang="en-US" sz="2000" dirty="0" smtClean="0"/>
              <a:t>Frees up system resources during startup</a:t>
            </a:r>
          </a:p>
          <a:p>
            <a:pPr>
              <a:lnSpc>
                <a:spcPct val="100000"/>
              </a:lnSpc>
              <a:spcBef>
                <a:spcPts val="0"/>
              </a:spcBef>
            </a:pPr>
            <a:r>
              <a:rPr lang="en-US" sz="2200" dirty="0" smtClean="0"/>
              <a:t>Avoid using managed code for services and applications on the startup path</a:t>
            </a:r>
          </a:p>
          <a:p>
            <a:pPr>
              <a:lnSpc>
                <a:spcPct val="100000"/>
              </a:lnSpc>
              <a:spcBef>
                <a:spcPts val="0"/>
              </a:spcBef>
            </a:pPr>
            <a:r>
              <a:rPr lang="en-US" sz="2200" dirty="0" smtClean="0"/>
              <a:t>Reduce display adapter initialization times</a:t>
            </a:r>
          </a:p>
          <a:p>
            <a:pPr>
              <a:lnSpc>
                <a:spcPts val="2500"/>
              </a:lnSpc>
              <a:spcBef>
                <a:spcPts val="0"/>
              </a:spcBef>
            </a:pPr>
            <a:endParaRPr lang="en-US" sz="2400" dirty="0" smtClean="0"/>
          </a:p>
          <a:p>
            <a:pPr>
              <a:lnSpc>
                <a:spcPts val="2500"/>
              </a:lnSpc>
              <a:spcBef>
                <a:spcPts val="0"/>
              </a:spcBef>
              <a:buNone/>
            </a:pPr>
            <a:endParaRPr lang="en-US" sz="2400" dirty="0" smtClean="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169" y="370865"/>
            <a:ext cx="8382000" cy="664797"/>
          </a:xfrm>
        </p:spPr>
        <p:txBody>
          <a:bodyPr>
            <a:noAutofit/>
          </a:bodyPr>
          <a:lstStyle/>
          <a:p>
            <a:pPr lvl="0"/>
            <a:r>
              <a:rPr sz="4400" dirty="0" smtClean="0"/>
              <a:t>Best Practices - Sleep / Hibernate</a:t>
            </a:r>
            <a:endParaRPr lang="en-US" sz="4400" dirty="0">
              <a:solidFill>
                <a:schemeClr val="tx1"/>
              </a:solidFill>
            </a:endParaRPr>
          </a:p>
        </p:txBody>
      </p:sp>
      <p:sp>
        <p:nvSpPr>
          <p:cNvPr id="3" name="Content Placeholder 2"/>
          <p:cNvSpPr>
            <a:spLocks noGrp="1"/>
          </p:cNvSpPr>
          <p:nvPr>
            <p:ph idx="1"/>
          </p:nvPr>
        </p:nvSpPr>
        <p:spPr>
          <a:xfrm>
            <a:off x="512885" y="1380066"/>
            <a:ext cx="7620000" cy="4677833"/>
          </a:xfrm>
        </p:spPr>
        <p:txBody>
          <a:bodyPr>
            <a:normAutofit fontScale="92500" lnSpcReduction="20000"/>
          </a:bodyPr>
          <a:lstStyle/>
          <a:p>
            <a:pPr>
              <a:lnSpc>
                <a:spcPct val="100000"/>
              </a:lnSpc>
            </a:pPr>
            <a:r>
              <a:rPr lang="en-US" sz="2800" dirty="0" smtClean="0"/>
              <a:t>Ensure that all drivers implement fast resume and optimize CPU resource usage on resume </a:t>
            </a:r>
          </a:p>
          <a:p>
            <a:pPr lvl="1">
              <a:lnSpc>
                <a:spcPct val="100000"/>
              </a:lnSpc>
            </a:pPr>
            <a:r>
              <a:rPr lang="en-US" sz="2600" dirty="0" smtClean="0"/>
              <a:t>Achieves better resume performance</a:t>
            </a:r>
          </a:p>
          <a:p>
            <a:pPr>
              <a:lnSpc>
                <a:spcPct val="100000"/>
              </a:lnSpc>
            </a:pPr>
            <a:r>
              <a:rPr lang="en-US" sz="2800" dirty="0" smtClean="0"/>
              <a:t>Avoid delays in processing the suspend notification (WM_POWERBROADCAST message)</a:t>
            </a:r>
          </a:p>
          <a:p>
            <a:pPr>
              <a:lnSpc>
                <a:spcPct val="100000"/>
              </a:lnSpc>
            </a:pPr>
            <a:r>
              <a:rPr lang="en-US" sz="2800" dirty="0" smtClean="0"/>
              <a:t>Verify that services do not opt in to receive suspend notifications unless absolutely required</a:t>
            </a:r>
          </a:p>
          <a:p>
            <a:pPr>
              <a:lnSpc>
                <a:spcPct val="100000"/>
              </a:lnSpc>
            </a:pPr>
            <a:r>
              <a:rPr lang="en-US" sz="2800" dirty="0" smtClean="0"/>
              <a:t>Ensure that all services respond quickly to resume events and minimize post-resume CPU, disk, and network usage</a:t>
            </a:r>
          </a:p>
          <a:p>
            <a:pPr>
              <a:lnSpc>
                <a:spcPct val="100000"/>
              </a:lnSpc>
            </a:pPr>
            <a:r>
              <a:rPr lang="en-US" sz="2800" dirty="0" smtClean="0"/>
              <a:t>Optimize resume from hibernate performance by enhancing BIOS INT13 performance</a:t>
            </a:r>
          </a:p>
          <a:p>
            <a:endParaRPr lang="en-US" sz="2400" dirty="0" smtClean="0"/>
          </a:p>
          <a:p>
            <a:endParaRPr lang="en-US" sz="2400" dirty="0" smtClean="0"/>
          </a:p>
          <a:p>
            <a:endParaRPr lang="en-US" sz="2400" dirty="0" smtClean="0"/>
          </a:p>
          <a:p>
            <a:pPr lvl="0"/>
            <a:endParaRPr lang="en-US" sz="3600" dirty="0" smtClean="0"/>
          </a:p>
          <a:p>
            <a:endParaRPr lang="en-US" sz="3600" dirty="0" smtClean="0"/>
          </a:p>
          <a:p>
            <a:endParaRPr lang="en-US" sz="3600" dirty="0" smtClean="0"/>
          </a:p>
          <a:p>
            <a:endParaRPr lang="en-US" sz="3600" dirty="0" smtClean="0"/>
          </a:p>
          <a:p>
            <a:endParaRPr lang="en-US" sz="3600"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dirty="0" smtClean="0"/>
              <a:t>Best Practices - Shutdown</a:t>
            </a:r>
            <a:endParaRPr lang="en-US" dirty="0">
              <a:solidFill>
                <a:schemeClr val="tx1"/>
              </a:solidFill>
            </a:endParaRPr>
          </a:p>
        </p:txBody>
      </p:sp>
      <p:sp>
        <p:nvSpPr>
          <p:cNvPr id="3" name="Content Placeholder 2"/>
          <p:cNvSpPr>
            <a:spLocks noGrp="1"/>
          </p:cNvSpPr>
          <p:nvPr>
            <p:ph idx="1"/>
          </p:nvPr>
        </p:nvSpPr>
        <p:spPr>
          <a:xfrm>
            <a:off x="372207" y="1069731"/>
            <a:ext cx="8349761" cy="4876800"/>
          </a:xfrm>
        </p:spPr>
        <p:txBody>
          <a:bodyPr>
            <a:noAutofit/>
          </a:bodyPr>
          <a:lstStyle/>
          <a:p>
            <a:pPr>
              <a:lnSpc>
                <a:spcPct val="100000"/>
              </a:lnSpc>
            </a:pPr>
            <a:r>
              <a:rPr lang="en-US" sz="2400" dirty="0" smtClean="0"/>
              <a:t>Ensure that all services do not opt in to receive pre-shutdown and shutdown notifications unless absolutely required</a:t>
            </a:r>
          </a:p>
          <a:p>
            <a:pPr lvl="1">
              <a:lnSpc>
                <a:spcPct val="100000"/>
              </a:lnSpc>
            </a:pPr>
            <a:r>
              <a:rPr lang="en-US" sz="2000" dirty="0" smtClean="0"/>
              <a:t>SERVICE_CONTROL_PRESHUTDOWN and SERVICE_CONTROL_SHUTDOWN control codes</a:t>
            </a:r>
          </a:p>
          <a:p>
            <a:pPr>
              <a:lnSpc>
                <a:spcPct val="100000"/>
              </a:lnSpc>
            </a:pPr>
            <a:r>
              <a:rPr lang="en-US" sz="2400" dirty="0" smtClean="0"/>
              <a:t>Ensure that all services that have opted to receive shutdown notifications respond quickly to the SCM</a:t>
            </a:r>
          </a:p>
          <a:p>
            <a:pPr>
              <a:lnSpc>
                <a:spcPct val="100000"/>
              </a:lnSpc>
            </a:pPr>
            <a:r>
              <a:rPr lang="en-US" sz="2400" dirty="0" smtClean="0"/>
              <a:t>Ensure that all applications respond quickly to shutdown notifications </a:t>
            </a:r>
          </a:p>
          <a:p>
            <a:pPr lvl="1">
              <a:lnSpc>
                <a:spcPct val="100000"/>
              </a:lnSpc>
            </a:pPr>
            <a:r>
              <a:rPr lang="en-US" sz="2000" dirty="0" smtClean="0"/>
              <a:t>WM_QUERYENDSESSION and WM_ENDSESSION messages</a:t>
            </a:r>
          </a:p>
          <a:p>
            <a:pPr>
              <a:lnSpc>
                <a:spcPct val="100000"/>
              </a:lnSpc>
            </a:pPr>
            <a:r>
              <a:rPr lang="en-US" sz="2400" dirty="0" smtClean="0"/>
              <a:t>Reduce delays in the shutdown path of services and applications by minimizing CPU, disk, and network activity in response to shutdown notifications</a:t>
            </a:r>
          </a:p>
          <a:p>
            <a:endParaRPr lang="en-US" sz="2400" dirty="0" smtClean="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sz="4400" dirty="0" smtClean="0"/>
              <a:t>Best Practices - Energy Efficiency</a:t>
            </a:r>
            <a:endParaRPr lang="en-US" sz="4400" dirty="0" smtClean="0">
              <a:solidFill>
                <a:schemeClr val="tx1"/>
              </a:solidFill>
            </a:endParaRPr>
          </a:p>
        </p:txBody>
      </p:sp>
      <p:sp>
        <p:nvSpPr>
          <p:cNvPr id="3" name="Content Placeholder 2"/>
          <p:cNvSpPr>
            <a:spLocks noGrp="1"/>
          </p:cNvSpPr>
          <p:nvPr>
            <p:ph idx="1"/>
          </p:nvPr>
        </p:nvSpPr>
        <p:spPr>
          <a:xfrm>
            <a:off x="508565" y="1261310"/>
            <a:ext cx="7961666" cy="5207977"/>
          </a:xfrm>
        </p:spPr>
        <p:txBody>
          <a:bodyPr>
            <a:noAutofit/>
          </a:bodyPr>
          <a:lstStyle/>
          <a:p>
            <a:pPr>
              <a:lnSpc>
                <a:spcPct val="100000"/>
              </a:lnSpc>
              <a:spcBef>
                <a:spcPts val="0"/>
              </a:spcBef>
            </a:pPr>
            <a:r>
              <a:rPr lang="en-US" sz="2800" dirty="0" smtClean="0"/>
              <a:t>Focus on idle energy efficiency and resource utilization before expanding to other scenarios:</a:t>
            </a:r>
          </a:p>
          <a:p>
            <a:pPr lvl="1">
              <a:lnSpc>
                <a:spcPct val="100000"/>
              </a:lnSpc>
              <a:spcBef>
                <a:spcPts val="0"/>
              </a:spcBef>
            </a:pPr>
            <a:r>
              <a:rPr lang="en-US" dirty="0" smtClean="0"/>
              <a:t>Idle on pre-install image</a:t>
            </a:r>
          </a:p>
          <a:p>
            <a:pPr lvl="1">
              <a:lnSpc>
                <a:spcPct val="100000"/>
              </a:lnSpc>
              <a:spcBef>
                <a:spcPts val="0"/>
              </a:spcBef>
            </a:pPr>
            <a:r>
              <a:rPr lang="en-US" dirty="0" smtClean="0"/>
              <a:t>Media playback</a:t>
            </a:r>
          </a:p>
          <a:p>
            <a:pPr lvl="1">
              <a:lnSpc>
                <a:spcPct val="100000"/>
              </a:lnSpc>
              <a:spcBef>
                <a:spcPts val="0"/>
              </a:spcBef>
            </a:pPr>
            <a:r>
              <a:rPr lang="en-US" dirty="0" smtClean="0"/>
              <a:t>Office productivity</a:t>
            </a:r>
          </a:p>
          <a:p>
            <a:pPr>
              <a:lnSpc>
                <a:spcPct val="100000"/>
              </a:lnSpc>
              <a:spcBef>
                <a:spcPts val="0"/>
              </a:spcBef>
            </a:pPr>
            <a:r>
              <a:rPr lang="en-US" sz="2800" dirty="0" smtClean="0"/>
              <a:t>Pay special attention to driver versions and settings</a:t>
            </a:r>
          </a:p>
          <a:p>
            <a:pPr lvl="1">
              <a:lnSpc>
                <a:spcPct val="100000"/>
              </a:lnSpc>
              <a:spcBef>
                <a:spcPts val="0"/>
              </a:spcBef>
            </a:pPr>
            <a:r>
              <a:rPr lang="en-US" dirty="0" smtClean="0"/>
              <a:t>Some drivers that ship with Windows do not enable low power modes by default</a:t>
            </a:r>
          </a:p>
          <a:p>
            <a:pPr lvl="1">
              <a:lnSpc>
                <a:spcPct val="100000"/>
              </a:lnSpc>
              <a:spcBef>
                <a:spcPts val="0"/>
              </a:spcBef>
            </a:pPr>
            <a:r>
              <a:rPr lang="en-US" dirty="0" smtClean="0"/>
              <a:t>Engage with independent hardware vendors (IHVs) to ensure that low power modes are enabled</a:t>
            </a:r>
          </a:p>
          <a:p>
            <a:pPr marL="448945" lvl="1" indent="-448945">
              <a:lnSpc>
                <a:spcPts val="2100"/>
              </a:lnSpc>
              <a:buSzTx/>
              <a:buBlip>
                <a:blip r:embed="rId3"/>
              </a:buBlip>
            </a:pPr>
            <a:endParaRPr lang="en-US" sz="3600" dirty="0" smtClean="0"/>
          </a:p>
          <a:p>
            <a:pPr>
              <a:lnSpc>
                <a:spcPts val="2100"/>
              </a:lnSpc>
            </a:pPr>
            <a:endParaRPr lang="en-US" sz="3600" dirty="0" smtClean="0"/>
          </a:p>
          <a:p>
            <a:pPr>
              <a:lnSpc>
                <a:spcPts val="2100"/>
              </a:lnSpc>
              <a:buNone/>
            </a:pPr>
            <a:endParaRPr lang="en-US" sz="3600" dirty="0" smtClean="0"/>
          </a:p>
          <a:p>
            <a:pPr lvl="1">
              <a:lnSpc>
                <a:spcPts val="2100"/>
              </a:lnSpc>
            </a:pPr>
            <a:endParaRPr lang="en-US" sz="3600"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sz="4400" dirty="0" smtClean="0"/>
              <a:t>Best Practices - Energy Efficiency</a:t>
            </a:r>
            <a:endParaRPr lang="en-US" sz="4400" dirty="0" smtClean="0">
              <a:solidFill>
                <a:schemeClr val="tx1"/>
              </a:solidFill>
            </a:endParaRPr>
          </a:p>
        </p:txBody>
      </p:sp>
      <p:sp>
        <p:nvSpPr>
          <p:cNvPr id="3" name="Content Placeholder 2"/>
          <p:cNvSpPr>
            <a:spLocks noGrp="1"/>
          </p:cNvSpPr>
          <p:nvPr>
            <p:ph idx="1"/>
          </p:nvPr>
        </p:nvSpPr>
        <p:spPr>
          <a:xfrm>
            <a:off x="605817" y="1266721"/>
            <a:ext cx="7916778" cy="4961330"/>
          </a:xfrm>
        </p:spPr>
        <p:txBody>
          <a:bodyPr>
            <a:noAutofit/>
          </a:bodyPr>
          <a:lstStyle/>
          <a:p>
            <a:pPr>
              <a:lnSpc>
                <a:spcPct val="100000"/>
              </a:lnSpc>
              <a:spcBef>
                <a:spcPts val="0"/>
              </a:spcBef>
            </a:pPr>
            <a:r>
              <a:rPr lang="en-US" sz="2800" dirty="0" smtClean="0"/>
              <a:t>Run Windows 7 diagnostics prior to conducting rundown testing</a:t>
            </a:r>
          </a:p>
          <a:p>
            <a:pPr lvl="1">
              <a:lnSpc>
                <a:spcPct val="100000"/>
              </a:lnSpc>
              <a:spcBef>
                <a:spcPts val="0"/>
              </a:spcBef>
            </a:pPr>
            <a:r>
              <a:rPr lang="en-US" dirty="0" smtClean="0"/>
              <a:t>“</a:t>
            </a:r>
            <a:r>
              <a:rPr lang="en-US" dirty="0" err="1" smtClean="0"/>
              <a:t>Powercfg</a:t>
            </a:r>
            <a:r>
              <a:rPr lang="en-US" dirty="0" smtClean="0"/>
              <a:t> /energy”</a:t>
            </a:r>
          </a:p>
          <a:p>
            <a:pPr>
              <a:lnSpc>
                <a:spcPct val="100000"/>
              </a:lnSpc>
              <a:spcBef>
                <a:spcPts val="0"/>
              </a:spcBef>
            </a:pPr>
            <a:r>
              <a:rPr lang="en-US" sz="2800" dirty="0" smtClean="0"/>
              <a:t>Leverage Windows 7 capabilities to enable Trigger Start Services for pre-install image </a:t>
            </a:r>
            <a:endParaRPr lang="en-US" sz="3200" dirty="0" smtClean="0"/>
          </a:p>
          <a:p>
            <a:pPr>
              <a:lnSpc>
                <a:spcPts val="2100"/>
              </a:lnSpc>
              <a:spcBef>
                <a:spcPts val="0"/>
              </a:spcBef>
            </a:pPr>
            <a:endParaRPr lang="en-US" dirty="0" smtClean="0"/>
          </a:p>
          <a:p>
            <a:pPr>
              <a:lnSpc>
                <a:spcPts val="2100"/>
              </a:lnSpc>
              <a:spcBef>
                <a:spcPts val="0"/>
              </a:spcBef>
              <a:buNone/>
            </a:pPr>
            <a:endParaRPr lang="en-US" dirty="0" smtClean="0"/>
          </a:p>
          <a:p>
            <a:pPr marL="517525" lvl="1" indent="0">
              <a:lnSpc>
                <a:spcPts val="2100"/>
              </a:lnSpc>
              <a:spcBef>
                <a:spcPts val="0"/>
              </a:spcBef>
              <a:buNone/>
            </a:pPr>
            <a:endParaRPr lang="en-US" sz="3200"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446" y="534988"/>
            <a:ext cx="8382000" cy="553998"/>
          </a:xfrm>
        </p:spPr>
        <p:txBody>
          <a:bodyPr/>
          <a:lstStyle/>
          <a:p>
            <a:r>
              <a:rPr smtClean="0"/>
              <a:t>Summary</a:t>
            </a:r>
            <a:endParaRPr lang="en-US" dirty="0"/>
          </a:p>
        </p:txBody>
      </p:sp>
      <p:sp>
        <p:nvSpPr>
          <p:cNvPr id="3" name="Text Placeholder 2"/>
          <p:cNvSpPr>
            <a:spLocks noGrp="1"/>
          </p:cNvSpPr>
          <p:nvPr>
            <p:ph type="body" sz="quarter" idx="10"/>
          </p:nvPr>
        </p:nvSpPr>
        <p:spPr>
          <a:xfrm>
            <a:off x="369277" y="2044598"/>
            <a:ext cx="8382000" cy="3397853"/>
          </a:xfrm>
        </p:spPr>
        <p:txBody>
          <a:bodyPr/>
          <a:lstStyle/>
          <a:p>
            <a:r>
              <a:rPr lang="en-US" dirty="0" smtClean="0"/>
              <a:t>System Fundamentals validates key functionality</a:t>
            </a:r>
          </a:p>
          <a:p>
            <a:r>
              <a:rPr lang="en-US" dirty="0" smtClean="0"/>
              <a:t>Reviewed testing policy</a:t>
            </a:r>
          </a:p>
          <a:p>
            <a:r>
              <a:rPr lang="en-US" dirty="0" smtClean="0"/>
              <a:t>New tests to validate new logo program requirements</a:t>
            </a:r>
          </a:p>
          <a:p>
            <a:r>
              <a:rPr lang="en-US" dirty="0" smtClean="0"/>
              <a:t>Reviewed System Power and Performance test suite</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886" y="447839"/>
            <a:ext cx="8411308" cy="553998"/>
          </a:xfrm>
        </p:spPr>
        <p:txBody>
          <a:bodyPr/>
          <a:lstStyle/>
          <a:p>
            <a:r>
              <a:rPr smtClean="0"/>
              <a:t>Call To Action</a:t>
            </a:r>
            <a:endParaRPr lang="en-US" dirty="0"/>
          </a:p>
        </p:txBody>
      </p:sp>
      <p:sp>
        <p:nvSpPr>
          <p:cNvPr id="3" name="Text Placeholder 2"/>
          <p:cNvSpPr>
            <a:spLocks noGrp="1"/>
          </p:cNvSpPr>
          <p:nvPr>
            <p:ph type="body" sz="quarter" idx="10"/>
          </p:nvPr>
        </p:nvSpPr>
        <p:spPr>
          <a:xfrm>
            <a:off x="493144" y="1680299"/>
            <a:ext cx="8382000" cy="2511457"/>
          </a:xfrm>
        </p:spPr>
        <p:txBody>
          <a:bodyPr/>
          <a:lstStyle/>
          <a:p>
            <a:r>
              <a:rPr lang="en-US" dirty="0" smtClean="0"/>
              <a:t>Run the new systems test</a:t>
            </a:r>
          </a:p>
          <a:p>
            <a:r>
              <a:rPr lang="en-US" dirty="0" smtClean="0"/>
              <a:t>Run the System Power and Performance test suite</a:t>
            </a:r>
          </a:p>
          <a:p>
            <a:r>
              <a:rPr lang="en-US" dirty="0" smtClean="0"/>
              <a:t>Use the results to make improvements</a:t>
            </a:r>
          </a:p>
          <a:p>
            <a:r>
              <a:rPr lang="en-US" dirty="0" smtClean="0"/>
              <a:t>Implement best practices</a:t>
            </a:r>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Additional Resources</a:t>
            </a:r>
            <a:endParaRPr lang="en-US" dirty="0"/>
          </a:p>
        </p:txBody>
      </p:sp>
      <p:sp>
        <p:nvSpPr>
          <p:cNvPr id="3" name="Text Placeholder 2"/>
          <p:cNvSpPr>
            <a:spLocks noGrp="1"/>
          </p:cNvSpPr>
          <p:nvPr>
            <p:ph type="body" sz="quarter" idx="10"/>
          </p:nvPr>
        </p:nvSpPr>
        <p:spPr>
          <a:xfrm>
            <a:off x="337038" y="857635"/>
            <a:ext cx="8654562" cy="6206827"/>
          </a:xfrm>
        </p:spPr>
        <p:txBody>
          <a:bodyPr/>
          <a:lstStyle/>
          <a:p>
            <a:pPr lvl="0">
              <a:lnSpc>
                <a:spcPts val="2150"/>
              </a:lnSpc>
              <a:spcBef>
                <a:spcPts val="0"/>
              </a:spcBef>
            </a:pPr>
            <a:r>
              <a:rPr lang="en-US" sz="1600" dirty="0" smtClean="0"/>
              <a:t>Windows Performance Tools Kit:</a:t>
            </a:r>
          </a:p>
          <a:p>
            <a:pPr marL="798512" lvl="1" indent="-228600" defTabSz="914400">
              <a:lnSpc>
                <a:spcPts val="2150"/>
              </a:lnSpc>
              <a:spcBef>
                <a:spcPts val="0"/>
              </a:spcBef>
              <a:buFont typeface="Arial" pitchFamily="34" charset="0"/>
              <a:buChar char="•"/>
              <a:defRPr/>
            </a:pPr>
            <a:r>
              <a:rPr lang="en-US" sz="1400" dirty="0" smtClean="0"/>
              <a:t>Xbootmgr.exe</a:t>
            </a:r>
          </a:p>
          <a:p>
            <a:pPr lvl="2" indent="-228600" defTabSz="914400">
              <a:lnSpc>
                <a:spcPts val="2150"/>
              </a:lnSpc>
              <a:spcBef>
                <a:spcPts val="0"/>
              </a:spcBef>
              <a:buFont typeface="Arial" pitchFamily="34" charset="0"/>
              <a:buChar char="–"/>
              <a:defRPr/>
            </a:pPr>
            <a:r>
              <a:rPr lang="en-US" sz="1200" dirty="0" smtClean="0"/>
              <a:t>Automates on/off trace collection</a:t>
            </a:r>
          </a:p>
          <a:p>
            <a:pPr marL="798512" lvl="1" indent="-228600" defTabSz="914400">
              <a:lnSpc>
                <a:spcPts val="2150"/>
              </a:lnSpc>
              <a:spcBef>
                <a:spcPts val="0"/>
              </a:spcBef>
              <a:buFont typeface="Arial" pitchFamily="34" charset="0"/>
              <a:buChar char="•"/>
              <a:defRPr/>
            </a:pPr>
            <a:r>
              <a:rPr lang="en-US" sz="1400" dirty="0" smtClean="0"/>
              <a:t>Xperf.exe</a:t>
            </a:r>
          </a:p>
          <a:p>
            <a:pPr lvl="2" indent="-228600" defTabSz="914400">
              <a:lnSpc>
                <a:spcPts val="2150"/>
              </a:lnSpc>
              <a:spcBef>
                <a:spcPts val="0"/>
              </a:spcBef>
              <a:buFont typeface="Arial" pitchFamily="34" charset="0"/>
              <a:buChar char="–"/>
              <a:defRPr/>
            </a:pPr>
            <a:r>
              <a:rPr lang="en-US" sz="1200" dirty="0" smtClean="0"/>
              <a:t>Generates on/off transition summary reports</a:t>
            </a:r>
          </a:p>
          <a:p>
            <a:pPr lvl="2" indent="-228600" defTabSz="914400">
              <a:lnSpc>
                <a:spcPts val="2150"/>
              </a:lnSpc>
              <a:spcBef>
                <a:spcPts val="0"/>
              </a:spcBef>
              <a:buFont typeface="Arial" pitchFamily="34" charset="0"/>
              <a:buChar char="–"/>
              <a:defRPr/>
            </a:pPr>
            <a:r>
              <a:rPr lang="en-US" sz="1200" dirty="0" smtClean="0"/>
              <a:t>Provides raw text dumps for detailed, low-level analysis</a:t>
            </a:r>
          </a:p>
          <a:p>
            <a:pPr marL="798512" lvl="1" indent="-228600" defTabSz="914400">
              <a:lnSpc>
                <a:spcPts val="2150"/>
              </a:lnSpc>
              <a:spcBef>
                <a:spcPts val="0"/>
              </a:spcBef>
              <a:buFont typeface="Arial" pitchFamily="34" charset="0"/>
              <a:buChar char="•"/>
              <a:defRPr/>
            </a:pPr>
            <a:r>
              <a:rPr lang="en-US" sz="1400" dirty="0" smtClean="0"/>
              <a:t>Xperfview.exe</a:t>
            </a:r>
          </a:p>
          <a:p>
            <a:pPr lvl="2" indent="-228600" defTabSz="914400">
              <a:lnSpc>
                <a:spcPts val="2150"/>
              </a:lnSpc>
              <a:spcBef>
                <a:spcPts val="0"/>
              </a:spcBef>
              <a:buFont typeface="Arial" pitchFamily="34" charset="0"/>
              <a:buChar char="–"/>
              <a:defRPr/>
            </a:pPr>
            <a:r>
              <a:rPr lang="en-US" sz="1200" dirty="0" smtClean="0"/>
              <a:t>Provides graphical visualizations of performance data</a:t>
            </a:r>
          </a:p>
          <a:p>
            <a:pPr lvl="1">
              <a:lnSpc>
                <a:spcPts val="2150"/>
              </a:lnSpc>
              <a:spcBef>
                <a:spcPts val="0"/>
              </a:spcBef>
              <a:defRPr/>
            </a:pPr>
            <a:r>
              <a:rPr lang="en-US" sz="1400" dirty="0" smtClean="0">
                <a:effectLst>
                  <a:outerShdw blurRad="38100" dist="38100" dir="2700000" algn="tl">
                    <a:srgbClr val="000000">
                      <a:alpha val="43137"/>
                    </a:srgbClr>
                  </a:outerShdw>
                </a:effectLst>
                <a:hlinkClick r:id="rId3"/>
              </a:rPr>
              <a:t>http://www.microsoft.com/whdc/system/sysperf/perftools.mspx</a:t>
            </a:r>
            <a:endParaRPr lang="en-US" sz="1400" dirty="0" smtClean="0">
              <a:effectLst>
                <a:outerShdw blurRad="38100" dist="38100" dir="2700000" algn="tl">
                  <a:srgbClr val="000000">
                    <a:alpha val="43137"/>
                  </a:srgbClr>
                </a:outerShdw>
              </a:effectLst>
              <a:hlinkClick r:id="rId4"/>
            </a:endParaRPr>
          </a:p>
          <a:p>
            <a:pPr lvl="0">
              <a:lnSpc>
                <a:spcPts val="2150"/>
              </a:lnSpc>
              <a:spcBef>
                <a:spcPts val="0"/>
              </a:spcBef>
            </a:pPr>
            <a:r>
              <a:rPr lang="en-US" sz="1600" dirty="0" smtClean="0"/>
              <a:t>On/Off Transition Performance Analysis of Windows Vista </a:t>
            </a:r>
          </a:p>
          <a:p>
            <a:pPr lvl="1">
              <a:lnSpc>
                <a:spcPts val="2150"/>
              </a:lnSpc>
              <a:spcBef>
                <a:spcPts val="0"/>
              </a:spcBef>
            </a:pPr>
            <a:r>
              <a:rPr lang="en-US" sz="1400" dirty="0" smtClean="0">
                <a:effectLst>
                  <a:outerShdw blurRad="38100" dist="38100" dir="2700000" algn="tl">
                    <a:srgbClr val="000000">
                      <a:alpha val="43137"/>
                    </a:srgbClr>
                  </a:outerShdw>
                </a:effectLst>
                <a:hlinkClick r:id="rId4"/>
              </a:rPr>
              <a:t>http://www.microsoft.com/whdc/system/sysperf/On-Off_Transition.mspx</a:t>
            </a:r>
            <a:endParaRPr lang="en-US" sz="1400" dirty="0" smtClean="0">
              <a:effectLst>
                <a:outerShdw blurRad="38100" dist="38100" dir="2700000" algn="tl">
                  <a:srgbClr val="000000">
                    <a:alpha val="43137"/>
                  </a:srgbClr>
                </a:outerShdw>
              </a:effectLst>
            </a:endParaRPr>
          </a:p>
          <a:p>
            <a:pPr lvl="0">
              <a:lnSpc>
                <a:spcPts val="2150"/>
              </a:lnSpc>
              <a:spcBef>
                <a:spcPts val="0"/>
              </a:spcBef>
            </a:pPr>
            <a:r>
              <a:rPr lang="en-US" sz="1600" dirty="0" smtClean="0"/>
              <a:t>Windows On/Off Transitions Solutions Guide</a:t>
            </a:r>
          </a:p>
          <a:p>
            <a:pPr lvl="1">
              <a:lnSpc>
                <a:spcPts val="2150"/>
              </a:lnSpc>
              <a:spcBef>
                <a:spcPts val="0"/>
              </a:spcBef>
            </a:pPr>
            <a:r>
              <a:rPr lang="en-US" sz="1400" u="sng" dirty="0" smtClean="0">
                <a:hlinkClick r:id="rId5"/>
              </a:rPr>
              <a:t>http://www.microsoft.com/whdc/system/pnppwr/powermgmt/OnOffTrans.mspx </a:t>
            </a:r>
            <a:endParaRPr lang="en-US" sz="1400" dirty="0" smtClean="0"/>
          </a:p>
          <a:p>
            <a:pPr lvl="0">
              <a:lnSpc>
                <a:spcPts val="2150"/>
              </a:lnSpc>
              <a:spcBef>
                <a:spcPts val="0"/>
              </a:spcBef>
            </a:pPr>
            <a:r>
              <a:rPr lang="en-US" sz="1600" dirty="0" smtClean="0"/>
              <a:t>Windows Application Quality Cookbook</a:t>
            </a:r>
          </a:p>
          <a:p>
            <a:pPr lvl="1">
              <a:lnSpc>
                <a:spcPts val="2150"/>
              </a:lnSpc>
              <a:spcBef>
                <a:spcPts val="0"/>
              </a:spcBef>
            </a:pPr>
            <a:r>
              <a:rPr lang="en-US" sz="1400" dirty="0" smtClean="0">
                <a:effectLst>
                  <a:outerShdw blurRad="38100" dist="38100" dir="2700000" algn="tl">
                    <a:srgbClr val="000000">
                      <a:alpha val="43137"/>
                    </a:srgbClr>
                  </a:outerShdw>
                </a:effectLst>
                <a:hlinkClick r:id="rId6"/>
              </a:rPr>
              <a:t>http://code.msdn.microsoft.com/Windows7AppQuality/Release/ProjectReleases.aspx?ReleaseId=1734</a:t>
            </a:r>
            <a:endParaRPr lang="en-US" sz="1400" dirty="0" smtClean="0">
              <a:effectLst>
                <a:outerShdw blurRad="38100" dist="38100" dir="2700000" algn="tl">
                  <a:srgbClr val="000000">
                    <a:alpha val="43137"/>
                  </a:srgbClr>
                </a:outerShdw>
              </a:effectLst>
            </a:endParaRPr>
          </a:p>
          <a:p>
            <a:pPr lvl="0">
              <a:lnSpc>
                <a:spcPts val="2150"/>
              </a:lnSpc>
              <a:spcBef>
                <a:spcPts val="0"/>
              </a:spcBef>
            </a:pPr>
            <a:r>
              <a:rPr lang="en-US" sz="1600" dirty="0" smtClean="0"/>
              <a:t>Energy Efficiency Portal</a:t>
            </a:r>
          </a:p>
          <a:p>
            <a:pPr lvl="1">
              <a:lnSpc>
                <a:spcPts val="2150"/>
              </a:lnSpc>
              <a:spcBef>
                <a:spcPts val="0"/>
              </a:spcBef>
            </a:pPr>
            <a:r>
              <a:rPr lang="en-US" sz="1400" dirty="0" smtClean="0">
                <a:effectLst>
                  <a:outerShdw blurRad="38100" dist="38100" dir="2700000" algn="tl">
                    <a:srgbClr val="000000">
                      <a:alpha val="43137"/>
                    </a:srgbClr>
                  </a:outerShdw>
                </a:effectLst>
                <a:hlinkClick r:id="rId7"/>
              </a:rPr>
              <a:t>http://www.microsoft.com/whdc/system/pnppwr/mobilepwr.mspx</a:t>
            </a:r>
            <a:endParaRPr lang="en-US" sz="1800" dirty="0" smtClean="0">
              <a:effectLst>
                <a:outerShdw blurRad="38100" dist="38100" dir="2700000" algn="tl">
                  <a:srgbClr val="000000">
                    <a:alpha val="43137"/>
                  </a:srgbClr>
                </a:outerShdw>
              </a:effectLst>
            </a:endParaRPr>
          </a:p>
          <a:p>
            <a:pPr lvl="0">
              <a:lnSpc>
                <a:spcPts val="2150"/>
              </a:lnSpc>
              <a:spcBef>
                <a:spcPts val="0"/>
              </a:spcBef>
            </a:pPr>
            <a:r>
              <a:rPr lang="en-US" sz="1600" dirty="0" smtClean="0"/>
              <a:t>Battery Life Solutions Guide</a:t>
            </a:r>
          </a:p>
          <a:p>
            <a:pPr lvl="1">
              <a:lnSpc>
                <a:spcPts val="2150"/>
              </a:lnSpc>
              <a:spcBef>
                <a:spcPts val="0"/>
              </a:spcBef>
            </a:pPr>
            <a:r>
              <a:rPr lang="en-US" sz="1400" dirty="0" smtClean="0">
                <a:effectLst>
                  <a:outerShdw blurRad="38100" dist="38100" dir="2700000" algn="tl">
                    <a:srgbClr val="000000">
                      <a:alpha val="43137"/>
                    </a:srgbClr>
                  </a:outerShdw>
                </a:effectLst>
                <a:hlinkClick r:id="rId8"/>
              </a:rPr>
              <a:t>http://www.microsoft.com/whdc/system/pnppwr/mobile_bat.mspx#</a:t>
            </a:r>
            <a:endParaRPr lang="en-US" sz="1400" dirty="0" smtClean="0">
              <a:effectLst>
                <a:outerShdw blurRad="38100" dist="38100" dir="2700000" algn="tl">
                  <a:srgbClr val="000000">
                    <a:alpha val="43137"/>
                  </a:srgbClr>
                </a:outerShdw>
              </a:effectLst>
            </a:endParaRPr>
          </a:p>
          <a:p>
            <a:pPr lvl="1">
              <a:lnSpc>
                <a:spcPts val="2150"/>
              </a:lnSpc>
              <a:spcBef>
                <a:spcPts val="0"/>
              </a:spcBef>
            </a:pPr>
            <a:endParaRPr lang="en-US" sz="1800" dirty="0" smtClean="0">
              <a:effectLst>
                <a:outerShdw blurRad="38100" dist="38100" dir="2700000" algn="tl">
                  <a:srgbClr val="000000">
                    <a:alpha val="43137"/>
                  </a:srgbClr>
                </a:outerShdw>
              </a:effectLst>
            </a:endParaRPr>
          </a:p>
          <a:p>
            <a:pPr>
              <a:lnSpc>
                <a:spcPts val="2150"/>
              </a:lnSpc>
              <a:spcBef>
                <a:spcPts val="0"/>
              </a:spcBef>
            </a:pPr>
            <a:endParaRPr lang="en-US" sz="3600"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Text Placeholder 2"/>
          <p:cNvSpPr>
            <a:spLocks noGrp="1"/>
          </p:cNvSpPr>
          <p:nvPr>
            <p:ph type="body" sz="quarter" idx="10"/>
          </p:nvPr>
        </p:nvSpPr>
        <p:spPr>
          <a:xfrm>
            <a:off x="381000" y="1411552"/>
            <a:ext cx="8382000" cy="4875181"/>
          </a:xfrm>
        </p:spPr>
        <p:txBody>
          <a:bodyPr/>
          <a:lstStyle/>
          <a:p>
            <a:r>
              <a:rPr lang="en-US" dirty="0" smtClean="0"/>
              <a:t>Developing Efficient Background Processes for Windows</a:t>
            </a:r>
          </a:p>
          <a:p>
            <a:pPr lvl="1"/>
            <a:r>
              <a:rPr lang="en-US" dirty="0">
                <a:hlinkClick r:id="rId3"/>
              </a:rPr>
              <a:t>http://</a:t>
            </a:r>
            <a:r>
              <a:rPr lang="en-US" dirty="0" smtClean="0">
                <a:hlinkClick r:id="rId3"/>
              </a:rPr>
              <a:t>www.microsoft.com/whdc/system/pnppwr/powermgmt/BackgroundProcs.mspx</a:t>
            </a:r>
            <a:endParaRPr lang="en-US" dirty="0" smtClean="0"/>
          </a:p>
          <a:p>
            <a:pPr marL="396875" lvl="1"/>
            <a:r>
              <a:rPr lang="en-US" dirty="0"/>
              <a:t>Webcast “Improving Energy Efficiency with Windows 7 Power Management</a:t>
            </a:r>
            <a:r>
              <a:rPr lang="en-US" dirty="0" smtClean="0"/>
              <a:t>”</a:t>
            </a:r>
          </a:p>
          <a:p>
            <a:pPr lvl="1"/>
            <a:r>
              <a:rPr lang="en-US" dirty="0">
                <a:hlinkClick r:id="rId4"/>
              </a:rPr>
              <a:t>http://msevents.microsoft.com/CUI/WebCastEventDetails.aspx?EventID=1032414345&amp;EventCategory=4&amp;culture=en-US&amp;CountryCode=US</a:t>
            </a:r>
            <a:endParaRPr lang="en-US" dirty="0">
              <a:hlinkClick r:id="rId3"/>
            </a:endParaRPr>
          </a:p>
          <a:p>
            <a:pPr lvl="1"/>
            <a:endParaRPr lang="en-US" dirty="0"/>
          </a:p>
          <a:p>
            <a:endParaRPr lang="en-US" dirty="0"/>
          </a:p>
        </p:txBody>
      </p:sp>
    </p:spTree>
    <p:extLst>
      <p:ext uri="{BB962C8B-B14F-4D97-AF65-F5344CB8AC3E}">
        <p14:creationId xmlns="" xmlns:p14="http://schemas.microsoft.com/office/powerpoint/2010/main" val="180060188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704" y="383252"/>
            <a:ext cx="8382000" cy="553998"/>
          </a:xfrm>
        </p:spPr>
        <p:txBody>
          <a:bodyPr/>
          <a:lstStyle/>
          <a:p>
            <a:r>
              <a:rPr smtClean="0"/>
              <a:t>Overview</a:t>
            </a:r>
            <a:endParaRPr lang="en-US" dirty="0"/>
          </a:p>
        </p:txBody>
      </p:sp>
      <p:sp>
        <p:nvSpPr>
          <p:cNvPr id="3" name="Text Placeholder 2"/>
          <p:cNvSpPr>
            <a:spLocks noGrp="1"/>
          </p:cNvSpPr>
          <p:nvPr>
            <p:ph type="body" sz="quarter" idx="10"/>
          </p:nvPr>
        </p:nvSpPr>
        <p:spPr>
          <a:xfrm>
            <a:off x="547673" y="1157722"/>
            <a:ext cx="7778261" cy="6007799"/>
          </a:xfrm>
        </p:spPr>
        <p:txBody>
          <a:bodyPr/>
          <a:lstStyle/>
          <a:p>
            <a:pPr>
              <a:lnSpc>
                <a:spcPct val="100000"/>
              </a:lnSpc>
            </a:pPr>
            <a:r>
              <a:rPr lang="en-US" sz="36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Introduction to System Fundamentals</a:t>
            </a:r>
          </a:p>
          <a:p>
            <a:pPr lvl="1">
              <a:lnSpc>
                <a:spcPct val="100000"/>
              </a:lnSpc>
            </a:pPr>
            <a:r>
              <a:rPr lang="en-US" sz="32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What is a system</a:t>
            </a:r>
          </a:p>
          <a:p>
            <a:pPr lvl="1">
              <a:lnSpc>
                <a:spcPct val="100000"/>
              </a:lnSpc>
            </a:pPr>
            <a:r>
              <a:rPr lang="en-US" sz="32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Systems that qualify for a logo</a:t>
            </a:r>
          </a:p>
          <a:p>
            <a:pPr lvl="1">
              <a:lnSpc>
                <a:spcPct val="100000"/>
              </a:lnSpc>
            </a:pPr>
            <a:r>
              <a:rPr lang="en-US" sz="32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Windows logo qualification</a:t>
            </a:r>
          </a:p>
          <a:p>
            <a:pPr lvl="1">
              <a:lnSpc>
                <a:spcPct val="100000"/>
              </a:lnSpc>
            </a:pPr>
            <a:r>
              <a:rPr lang="en-US" sz="32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Key functionality</a:t>
            </a:r>
          </a:p>
          <a:p>
            <a:pPr>
              <a:lnSpc>
                <a:spcPct val="100000"/>
              </a:lnSpc>
            </a:pPr>
            <a:r>
              <a:rPr lang="en-US" sz="3600" dirty="0" smtClean="0"/>
              <a:t>Testing policy</a:t>
            </a:r>
          </a:p>
          <a:p>
            <a:pPr>
              <a:lnSpc>
                <a:spcPct val="100000"/>
              </a:lnSpc>
            </a:pPr>
            <a:r>
              <a:rPr lang="en-US" sz="3600" dirty="0" smtClean="0"/>
              <a:t>What’s new</a:t>
            </a:r>
          </a:p>
          <a:p>
            <a:pPr>
              <a:lnSpc>
                <a:spcPct val="100000"/>
              </a:lnSpc>
            </a:pPr>
            <a:r>
              <a:rPr lang="en-US" sz="3600" dirty="0" smtClean="0"/>
              <a:t>System Power and Performance test suite</a:t>
            </a:r>
          </a:p>
          <a:p>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Feedback</a:t>
            </a:r>
            <a:endParaRPr lang="en-US" dirty="0"/>
          </a:p>
        </p:txBody>
      </p:sp>
      <p:sp>
        <p:nvSpPr>
          <p:cNvPr id="3" name="Text Placeholder 2"/>
          <p:cNvSpPr>
            <a:spLocks noGrp="1"/>
          </p:cNvSpPr>
          <p:nvPr>
            <p:ph type="body" sz="quarter" idx="10"/>
          </p:nvPr>
        </p:nvSpPr>
        <p:spPr>
          <a:xfrm>
            <a:off x="381000" y="1411552"/>
            <a:ext cx="8382000" cy="1871282"/>
          </a:xfrm>
        </p:spPr>
        <p:txBody>
          <a:bodyPr/>
          <a:lstStyle/>
          <a:p>
            <a:r>
              <a:rPr lang="en-US" dirty="0" smtClean="0"/>
              <a:t>For feedback on the Windows Logo Webcasts, or the Windows Logo Program, e-mail: </a:t>
            </a:r>
            <a:r>
              <a:rPr lang="en-US" dirty="0" smtClean="0">
                <a:hlinkClick r:id="rId3"/>
              </a:rPr>
              <a:t>logofb@microsoft.com</a:t>
            </a:r>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cstate="print"/>
          <a:srcRect/>
          <a:stretch>
            <a:fillRect/>
          </a:stretch>
        </p:blipFill>
        <p:spPr bwMode="black">
          <a:xfrm>
            <a:off x="1602052" y="2362200"/>
            <a:ext cx="5939896" cy="1283229"/>
          </a:xfrm>
          <a:prstGeom prst="rect">
            <a:avLst/>
          </a:prstGeom>
          <a:noFill/>
        </p:spPr>
      </p:pic>
      <p:sp>
        <p:nvSpPr>
          <p:cNvPr id="5" name="Text Box 3"/>
          <p:cNvSpPr txBox="1">
            <a:spLocks noChangeArrowheads="1"/>
          </p:cNvSpPr>
          <p:nvPr/>
        </p:nvSpPr>
        <p:spPr bwMode="blackWhite">
          <a:xfrm>
            <a:off x="381000" y="5922805"/>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solidFill>
                  <a:schemeClr val="bg1"/>
                </a:solidFill>
                <a:latin typeface="Trebuchet MS" pitchFamily="34" charset="0"/>
                <a:cs typeface="Arial" charset="0"/>
              </a:rPr>
              <a:t>© </a:t>
            </a:r>
            <a:r>
              <a:rPr lang="en-US" sz="700" dirty="0" smtClean="0">
                <a:solidFill>
                  <a:schemeClr val="bg1"/>
                </a:solidFill>
                <a:latin typeface="Trebuchet MS" pitchFamily="34" charset="0"/>
                <a:cs typeface="Arial" charset="0"/>
              </a:rPr>
              <a:t>2009 Microsoft </a:t>
            </a:r>
            <a:r>
              <a:rPr lang="en-US" sz="700" dirty="0">
                <a:solidFill>
                  <a:schemeClr val="bg1"/>
                </a:solidFill>
                <a:latin typeface="Trebuchet MS"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solidFill>
                  <a:schemeClr val="bg1"/>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bg1"/>
                </a:solidFill>
                <a:latin typeface="Trebuchet MS" pitchFamily="34" charset="0"/>
                <a:cs typeface="Arial" charset="0"/>
              </a:rPr>
            </a:br>
            <a:r>
              <a:rPr lang="en-US" sz="700" dirty="0">
                <a:solidFill>
                  <a:schemeClr val="bg1"/>
                </a:solidFill>
                <a:latin typeface="Trebuchet MS" pitchFamily="34" charset="0"/>
                <a:cs typeface="Arial" charset="0"/>
              </a:rPr>
              <a:t>MICROSOFT MAKES NO WARRANTIES, EXPRESS, IMPLIED OR STATUTORY, AS TO THE INFORMATION IN THIS PRESENTATION.</a:t>
            </a:r>
          </a:p>
        </p:txBody>
      </p:sp>
      <p:sp>
        <p:nvSpPr>
          <p:cNvPr id="6" name="Title 5"/>
          <p:cNvSpPr>
            <a:spLocks noGrp="1"/>
          </p:cNvSpPr>
          <p:nvPr>
            <p:ph type="title"/>
          </p:nvPr>
        </p:nvSpPr>
        <p:spPr/>
        <p:txBody>
          <a:bodyPr/>
          <a:lstStyle/>
          <a:p>
            <a:endPara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endParaRPr>
          </a:p>
          <a:p>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Title 52228"/>
          <p:cNvSpPr>
            <a:spLocks noGrp="1" noChangeArrowheads="1"/>
          </p:cNvSpPr>
          <p:nvPr>
            <p:ph type="title"/>
          </p:nvPr>
        </p:nvSpPr>
        <p:spPr>
          <a:xfrm>
            <a:off x="381000" y="214240"/>
            <a:ext cx="8382000" cy="664797"/>
          </a:xfrm>
        </p:spPr>
        <p:txBody>
          <a:bodyPr anchor="t"/>
          <a:lstStyle/>
          <a:p>
            <a:pPr defTabSz="914559"/>
            <a:r>
              <a:rPr lang="en-US" dirty="0" smtClean="0"/>
              <a:t>Windows 7 Logo for Systems</a:t>
            </a:r>
          </a:p>
        </p:txBody>
      </p:sp>
      <p:sp>
        <p:nvSpPr>
          <p:cNvPr id="52230" name="Text Placeholder 52229"/>
          <p:cNvSpPr>
            <a:spLocks noGrp="1" noChangeArrowheads="1"/>
          </p:cNvSpPr>
          <p:nvPr>
            <p:ph type="body" idx="1"/>
          </p:nvPr>
        </p:nvSpPr>
        <p:spPr>
          <a:xfrm>
            <a:off x="331209" y="1298887"/>
            <a:ext cx="6044826" cy="5053691"/>
          </a:xfrm>
        </p:spPr>
        <p:txBody>
          <a:bodyPr/>
          <a:lstStyle/>
          <a:p>
            <a:pPr marL="404495" indent="-404495" defTabSz="914559"/>
            <a:r>
              <a:rPr lang="en-US" dirty="0" smtClean="0"/>
              <a:t>“Windows 7” logo</a:t>
            </a:r>
          </a:p>
          <a:p>
            <a:pPr marL="796767" lvl="1" indent="-390049" defTabSz="914559"/>
            <a:r>
              <a:rPr lang="en-US" dirty="0" smtClean="0"/>
              <a:t>Systems with this logo are shipping with Windows 7 and may upgrade to any edition of Windows 7</a:t>
            </a:r>
          </a:p>
          <a:p>
            <a:pPr marL="796767" lvl="1" indent="-390049" defTabSz="914559"/>
            <a:r>
              <a:rPr lang="en-US" dirty="0" smtClean="0"/>
              <a:t>All systems contain logo-qualified hardware components and have passed logo tests</a:t>
            </a:r>
          </a:p>
          <a:p>
            <a:pPr marL="796767" lvl="1" indent="-390049" defTabSz="914559"/>
            <a:r>
              <a:rPr lang="en-US" dirty="0" smtClean="0"/>
              <a:t>Systems with Starter Edition preinstalled carry the Starter logo</a:t>
            </a:r>
            <a:endParaRPr lang="en-US" sz="2400" dirty="0" smtClean="0"/>
          </a:p>
          <a:p>
            <a:pPr marL="796767" lvl="1" indent="-390049" defTabSz="914559"/>
            <a:endParaRPr lang="en-US" dirty="0" smtClean="0"/>
          </a:p>
        </p:txBody>
      </p:sp>
      <p:pic>
        <p:nvPicPr>
          <p:cNvPr id="5" name="Picture 3"/>
          <p:cNvPicPr>
            <a:picLocks noChangeAspect="1" noChangeArrowheads="1"/>
          </p:cNvPicPr>
          <p:nvPr/>
        </p:nvPicPr>
        <p:blipFill>
          <a:blip r:embed="rId3" cstate="print"/>
          <a:srcRect/>
          <a:stretch>
            <a:fillRect/>
          </a:stretch>
        </p:blipFill>
        <p:spPr bwMode="auto">
          <a:xfrm>
            <a:off x="6518785" y="1177103"/>
            <a:ext cx="2368125" cy="2282401"/>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srcRect/>
          <a:stretch>
            <a:fillRect/>
          </a:stretch>
        </p:blipFill>
        <p:spPr bwMode="auto">
          <a:xfrm>
            <a:off x="6603545" y="3729470"/>
            <a:ext cx="2290590" cy="2152441"/>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89" y="214073"/>
            <a:ext cx="8698523" cy="965370"/>
          </a:xfrm>
        </p:spPr>
        <p:txBody>
          <a:bodyPr>
            <a:noAutofit/>
          </a:bodyPr>
          <a:lstStyle/>
          <a:p>
            <a:pPr>
              <a:defRPr/>
            </a:pPr>
            <a:r>
              <a:rPr lang="en-US" dirty="0" smtClean="0">
                <a:latin typeface="+mj-lt"/>
              </a:rPr>
              <a:t>Systems that Qualify for a Logo</a:t>
            </a:r>
            <a:endParaRPr lang="en-US" sz="4000" dirty="0">
              <a:latin typeface="+mj-lt"/>
            </a:endParaRPr>
          </a:p>
        </p:txBody>
      </p:sp>
      <p:sp>
        <p:nvSpPr>
          <p:cNvPr id="10243" name="Text Placeholder 2"/>
          <p:cNvSpPr>
            <a:spLocks noGrp="1"/>
          </p:cNvSpPr>
          <p:nvPr>
            <p:ph type="body" idx="1"/>
          </p:nvPr>
        </p:nvSpPr>
        <p:spPr>
          <a:xfrm>
            <a:off x="469492" y="1599637"/>
            <a:ext cx="8158316" cy="4166982"/>
          </a:xfrm>
        </p:spPr>
        <p:txBody>
          <a:bodyPr>
            <a:normAutofit lnSpcReduction="10000"/>
          </a:bodyPr>
          <a:lstStyle/>
          <a:p>
            <a:pPr>
              <a:lnSpc>
                <a:spcPct val="100000"/>
              </a:lnSpc>
              <a:defRPr/>
            </a:pPr>
            <a:r>
              <a:rPr lang="en-US" dirty="0" smtClean="0">
                <a:latin typeface="+mn-lt"/>
              </a:rPr>
              <a:t>Systems are composed of logo-qualified components</a:t>
            </a:r>
          </a:p>
          <a:p>
            <a:pPr>
              <a:lnSpc>
                <a:spcPct val="100000"/>
              </a:lnSpc>
              <a:defRPr/>
            </a:pPr>
            <a:r>
              <a:rPr lang="en-US" dirty="0" smtClean="0">
                <a:latin typeface="+mn-lt"/>
              </a:rPr>
              <a:t>Using such systems will enable you to</a:t>
            </a:r>
            <a:r>
              <a:rPr lang="ru-RU" dirty="0" smtClean="0">
                <a:latin typeface="+mn-lt"/>
              </a:rPr>
              <a:t>:</a:t>
            </a:r>
            <a:endParaRPr lang="en-US" dirty="0" smtClean="0">
              <a:latin typeface="+mn-lt"/>
            </a:endParaRPr>
          </a:p>
          <a:p>
            <a:pPr lvl="1">
              <a:lnSpc>
                <a:spcPct val="100000"/>
              </a:lnSpc>
              <a:defRPr/>
            </a:pPr>
            <a:r>
              <a:rPr lang="en-US" dirty="0" smtClean="0">
                <a:latin typeface="+mn-lt"/>
              </a:rPr>
              <a:t>Increase system reliability and stability</a:t>
            </a:r>
            <a:endParaRPr lang="ru-RU" sz="3600" dirty="0" smtClean="0">
              <a:latin typeface="+mn-lt"/>
            </a:endParaRPr>
          </a:p>
          <a:p>
            <a:pPr lvl="1">
              <a:lnSpc>
                <a:spcPct val="100000"/>
              </a:lnSpc>
              <a:defRPr/>
            </a:pPr>
            <a:r>
              <a:rPr lang="en-US" dirty="0" smtClean="0">
                <a:latin typeface="+mn-lt"/>
              </a:rPr>
              <a:t>Improve</a:t>
            </a:r>
            <a:r>
              <a:rPr lang="ru-RU" dirty="0" smtClean="0">
                <a:latin typeface="+mn-lt"/>
              </a:rPr>
              <a:t> </a:t>
            </a:r>
            <a:r>
              <a:rPr lang="en-US" dirty="0" smtClean="0">
                <a:latin typeface="+mn-lt"/>
              </a:rPr>
              <a:t>system compatibility with applications and peripheral hardware</a:t>
            </a:r>
            <a:endParaRPr lang="ru-RU" dirty="0" smtClean="0">
              <a:latin typeface="+mn-lt"/>
            </a:endParaRPr>
          </a:p>
          <a:p>
            <a:pPr lvl="1">
              <a:lnSpc>
                <a:spcPct val="100000"/>
              </a:lnSpc>
              <a:defRPr/>
            </a:pPr>
            <a:r>
              <a:rPr lang="en-US" dirty="0" smtClean="0">
                <a:latin typeface="+mn-lt"/>
              </a:rPr>
              <a:t>Lower support costs</a:t>
            </a:r>
            <a:endParaRPr lang="ru-RU" dirty="0" smtClean="0">
              <a:latin typeface="+mn-lt"/>
            </a:endParaRPr>
          </a:p>
          <a:p>
            <a:pPr marL="1200150" lvl="3" indent="-342900">
              <a:lnSpc>
                <a:spcPct val="100000"/>
              </a:lnSpc>
              <a:defRPr/>
            </a:pPr>
            <a:r>
              <a:rPr lang="en-US" sz="2800" dirty="0" smtClean="0">
                <a:latin typeface="+mn-lt"/>
              </a:rPr>
              <a:t>Microsoft-signed device drivers are available on Windows Update</a:t>
            </a:r>
            <a:endParaRPr lang="ru-RU" sz="2800" dirty="0" smtClean="0">
              <a:latin typeface="+mn-lt"/>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16" y="187569"/>
            <a:ext cx="8358554" cy="979488"/>
          </a:xfrm>
        </p:spPr>
        <p:txBody>
          <a:bodyPr>
            <a:noAutofit/>
          </a:bodyPr>
          <a:lstStyle/>
          <a:p>
            <a:pPr>
              <a:defRPr/>
            </a:pPr>
            <a:r>
              <a:rPr lang="en-US" dirty="0" smtClean="0">
                <a:latin typeface="+mj-lt"/>
              </a:rPr>
              <a:t>Windows Logo Qualification</a:t>
            </a:r>
            <a:endParaRPr lang="en-US" dirty="0">
              <a:latin typeface="+mj-lt"/>
            </a:endParaRPr>
          </a:p>
        </p:txBody>
      </p:sp>
      <p:sp>
        <p:nvSpPr>
          <p:cNvPr id="11267" name="Text Placeholder 2"/>
          <p:cNvSpPr>
            <a:spLocks noGrp="1"/>
          </p:cNvSpPr>
          <p:nvPr>
            <p:ph type="body" idx="1"/>
          </p:nvPr>
        </p:nvSpPr>
        <p:spPr>
          <a:xfrm>
            <a:off x="416170" y="1433757"/>
            <a:ext cx="8152644" cy="4760566"/>
          </a:xfrm>
        </p:spPr>
        <p:txBody>
          <a:bodyPr>
            <a:normAutofit/>
          </a:bodyPr>
          <a:lstStyle/>
          <a:p>
            <a:pPr>
              <a:lnSpc>
                <a:spcPct val="100000"/>
              </a:lnSpc>
              <a:buFont typeface="Wingdings 2" pitchFamily="18" charset="2"/>
              <a:buNone/>
              <a:defRPr/>
            </a:pPr>
            <a:r>
              <a:rPr lang="en-US" sz="2800" dirty="0" smtClean="0">
                <a:latin typeface="+mn-lt"/>
              </a:rPr>
              <a:t>Ensures that:</a:t>
            </a:r>
          </a:p>
          <a:p>
            <a:pPr>
              <a:lnSpc>
                <a:spcPct val="100000"/>
              </a:lnSpc>
              <a:defRPr/>
            </a:pPr>
            <a:r>
              <a:rPr lang="en-US" sz="2800" dirty="0" smtClean="0">
                <a:latin typeface="+mn-lt"/>
              </a:rPr>
              <a:t>The computer model has passed thorough testing</a:t>
            </a:r>
            <a:endParaRPr lang="ru-RU" sz="2800" dirty="0" smtClean="0">
              <a:latin typeface="+mn-lt"/>
            </a:endParaRPr>
          </a:p>
          <a:p>
            <a:pPr>
              <a:lnSpc>
                <a:spcPct val="100000"/>
              </a:lnSpc>
              <a:defRPr/>
            </a:pPr>
            <a:r>
              <a:rPr lang="en-US" sz="2800" dirty="0" smtClean="0">
                <a:latin typeface="+mn-lt"/>
              </a:rPr>
              <a:t>All devices and other components in the computer system are logo-qualified for Windows</a:t>
            </a:r>
          </a:p>
          <a:p>
            <a:pPr>
              <a:lnSpc>
                <a:spcPct val="100000"/>
              </a:lnSpc>
              <a:defRPr/>
            </a:pPr>
            <a:r>
              <a:rPr lang="en-US" sz="2800" dirty="0" smtClean="0">
                <a:latin typeface="+mn-lt"/>
              </a:rPr>
              <a:t>Microsoft-signed drivers for Windows are available on Windows Update for all devices and other components in the system </a:t>
            </a:r>
            <a:endParaRPr lang="ru-RU" sz="2800" dirty="0" smtClean="0">
              <a:latin typeface="+mn-lt"/>
            </a:endParaRPr>
          </a:p>
          <a:p>
            <a:pPr>
              <a:lnSpc>
                <a:spcPct val="100000"/>
              </a:lnSpc>
              <a:defRPr/>
            </a:pPr>
            <a:r>
              <a:rPr lang="en-US" sz="2800" dirty="0" smtClean="0">
                <a:solidFill>
                  <a:srgbClr val="FFFFFF"/>
                </a:solidFill>
                <a:latin typeface="+mn-lt"/>
              </a:rPr>
              <a:t>The computer model is reliable, stable, secure and compatible with Windows</a:t>
            </a:r>
            <a:endParaRPr lang="ru-RU" sz="2800" dirty="0" smtClean="0">
              <a:solidFill>
                <a:srgbClr val="FFFFFF"/>
              </a:solidFill>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wipe(down)">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wipe(down)">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wipe(down)">
                                      <p:cBhvr>
                                        <p:cTn id="17" dur="5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wipe(down)">
                                      <p:cBhvr>
                                        <p:cTn id="22" dur="500"/>
                                        <p:tgtEl>
                                          <p:spTgt spid="112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wipe(down)">
                                      <p:cBhvr>
                                        <p:cTn id="27" dur="5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Key Functionality</a:t>
            </a:r>
            <a:endParaRPr lang="en-US" dirty="0"/>
          </a:p>
        </p:txBody>
      </p:sp>
      <p:sp>
        <p:nvSpPr>
          <p:cNvPr id="3" name="Content Placeholder 2"/>
          <p:cNvSpPr>
            <a:spLocks noGrp="1"/>
          </p:cNvSpPr>
          <p:nvPr>
            <p:ph idx="1"/>
          </p:nvPr>
        </p:nvSpPr>
        <p:spPr>
          <a:xfrm>
            <a:off x="381000" y="1005840"/>
            <a:ext cx="8382000" cy="6266331"/>
          </a:xfrm>
        </p:spPr>
        <p:txBody>
          <a:bodyPr/>
          <a:lstStyle/>
          <a:p>
            <a:r>
              <a:rPr lang="en-US" dirty="0" smtClean="0"/>
              <a:t>Signature testing</a:t>
            </a:r>
          </a:p>
          <a:p>
            <a:pPr lvl="1"/>
            <a:r>
              <a:rPr lang="en-US" dirty="0" smtClean="0"/>
              <a:t>Signed Driver Check</a:t>
            </a:r>
          </a:p>
          <a:p>
            <a:pPr lvl="1"/>
            <a:r>
              <a:rPr lang="en-US" dirty="0" smtClean="0"/>
              <a:t>Embedded Signature Check</a:t>
            </a:r>
          </a:p>
          <a:p>
            <a:r>
              <a:rPr lang="en-US" dirty="0" smtClean="0"/>
              <a:t>System Fundamentals</a:t>
            </a:r>
          </a:p>
          <a:p>
            <a:pPr lvl="1"/>
            <a:r>
              <a:rPr lang="en-US" dirty="0" smtClean="0"/>
              <a:t>Sleep Stress with IO</a:t>
            </a:r>
          </a:p>
          <a:p>
            <a:pPr lvl="1"/>
            <a:r>
              <a:rPr lang="en-US" dirty="0" smtClean="0"/>
              <a:t>Enable/Disable with IO</a:t>
            </a:r>
          </a:p>
          <a:p>
            <a:pPr lvl="1"/>
            <a:r>
              <a:rPr lang="en-US" dirty="0" smtClean="0"/>
              <a:t>Common Scenario </a:t>
            </a:r>
          </a:p>
          <a:p>
            <a:pPr lvl="1"/>
            <a:r>
              <a:rPr lang="en-US" dirty="0" smtClean="0"/>
              <a:t>System Partition Validation</a:t>
            </a:r>
          </a:p>
          <a:p>
            <a:pPr lvl="1"/>
            <a:r>
              <a:rPr lang="en-US" dirty="0" smtClean="0"/>
              <a:t>Unreported Memory and IO</a:t>
            </a:r>
          </a:p>
          <a:p>
            <a:pPr lvl="1"/>
            <a:r>
              <a:rPr lang="en-US" dirty="0" smtClean="0"/>
              <a:t>S3 Resume Verification</a:t>
            </a:r>
          </a:p>
          <a:p>
            <a:pPr lvl="1"/>
            <a:r>
              <a:rPr lang="en-US" dirty="0" smtClean="0"/>
              <a:t>SMBIOS HCT</a:t>
            </a:r>
          </a:p>
          <a:p>
            <a:pPr lvl="1"/>
            <a:endParaRPr lang="en-US" dirty="0" smtClean="0"/>
          </a:p>
          <a:p>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Key Functionality (continued)</a:t>
            </a:r>
            <a:endParaRPr lang="en-US" dirty="0"/>
          </a:p>
        </p:txBody>
      </p:sp>
      <p:sp>
        <p:nvSpPr>
          <p:cNvPr id="3" name="Content Placeholder 2"/>
          <p:cNvSpPr>
            <a:spLocks noGrp="1"/>
          </p:cNvSpPr>
          <p:nvPr>
            <p:ph idx="1"/>
          </p:nvPr>
        </p:nvSpPr>
        <p:spPr>
          <a:xfrm>
            <a:off x="381000" y="1412875"/>
            <a:ext cx="8382000" cy="4081117"/>
          </a:xfrm>
        </p:spPr>
        <p:txBody>
          <a:bodyPr/>
          <a:lstStyle/>
          <a:p>
            <a:r>
              <a:rPr lang="en-US" dirty="0" smtClean="0"/>
              <a:t>Integration testing of core functionality</a:t>
            </a:r>
          </a:p>
          <a:p>
            <a:pPr lvl="1"/>
            <a:r>
              <a:rPr lang="en-US" dirty="0" smtClean="0"/>
              <a:t>Audio</a:t>
            </a:r>
          </a:p>
          <a:p>
            <a:pPr lvl="2"/>
            <a:r>
              <a:rPr lang="en-US" dirty="0" smtClean="0"/>
              <a:t>E.g., Fidelity Test, Wave Test, KS Position Test</a:t>
            </a:r>
          </a:p>
          <a:p>
            <a:pPr lvl="1"/>
            <a:r>
              <a:rPr lang="en-US" dirty="0" smtClean="0"/>
              <a:t>Video</a:t>
            </a:r>
          </a:p>
          <a:p>
            <a:pPr lvl="2"/>
            <a:r>
              <a:rPr lang="en-US" dirty="0" smtClean="0"/>
              <a:t>E.g., </a:t>
            </a:r>
            <a:r>
              <a:rPr lang="en-US" dirty="0" err="1" smtClean="0"/>
              <a:t>Glitchfree</a:t>
            </a:r>
            <a:r>
              <a:rPr lang="en-US" dirty="0" smtClean="0"/>
              <a:t> WMV HD 720p Video Playback, CRASH – Display Stress, Graphics HDMI System Test</a:t>
            </a:r>
          </a:p>
          <a:p>
            <a:pPr lvl="1"/>
            <a:r>
              <a:rPr lang="en-US" dirty="0" smtClean="0"/>
              <a:t>USB</a:t>
            </a:r>
          </a:p>
          <a:p>
            <a:pPr lvl="2"/>
            <a:r>
              <a:rPr lang="en-US" dirty="0" smtClean="0"/>
              <a:t>E.g., USB Self Powered Hub, Host Controller Compliance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123" y="570158"/>
            <a:ext cx="8382000" cy="553998"/>
          </a:xfrm>
        </p:spPr>
        <p:txBody>
          <a:bodyPr/>
          <a:lstStyle/>
          <a:p>
            <a:r>
              <a:rPr smtClean="0"/>
              <a:t>Overview</a:t>
            </a:r>
            <a:endParaRPr lang="en-US" dirty="0"/>
          </a:p>
        </p:txBody>
      </p:sp>
      <p:sp>
        <p:nvSpPr>
          <p:cNvPr id="3" name="Text Placeholder 2"/>
          <p:cNvSpPr>
            <a:spLocks noGrp="1"/>
          </p:cNvSpPr>
          <p:nvPr>
            <p:ph type="body" sz="quarter" idx="10"/>
          </p:nvPr>
        </p:nvSpPr>
        <p:spPr>
          <a:xfrm>
            <a:off x="559904" y="1841229"/>
            <a:ext cx="8141677" cy="3502497"/>
          </a:xfrm>
        </p:spPr>
        <p:txBody>
          <a:bodyPr/>
          <a:lstStyle/>
          <a:p>
            <a:r>
              <a:rPr lang="en-US" sz="3600" dirty="0" smtClean="0"/>
              <a:t>Introduction to System Fundamentals</a:t>
            </a:r>
          </a:p>
          <a:p>
            <a:r>
              <a:rPr lang="en-US" sz="40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Testing policy</a:t>
            </a:r>
          </a:p>
          <a:p>
            <a:r>
              <a:rPr lang="en-US" sz="3600" dirty="0" smtClean="0"/>
              <a:t>What’s new</a:t>
            </a:r>
          </a:p>
          <a:p>
            <a:r>
              <a:rPr lang="en-US" sz="3600" dirty="0" smtClean="0"/>
              <a:t>System Power and Performance test suite</a:t>
            </a:r>
          </a:p>
          <a:p>
            <a:endParaRPr lang="en-US" sz="3600"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indows Logocast Series PPT template">
  <a:themeElements>
    <a:clrScheme name="Custom 2">
      <a:dk1>
        <a:sysClr val="windowText" lastClr="000000"/>
      </a:dk1>
      <a:lt1>
        <a:srgbClr val="FFFFFF"/>
      </a:lt1>
      <a:dk2>
        <a:srgbClr val="464646"/>
      </a:dk2>
      <a:lt2>
        <a:srgbClr val="DEF5FA"/>
      </a:lt2>
      <a:accent1>
        <a:srgbClr val="2DA2BF"/>
      </a:accent1>
      <a:accent2>
        <a:srgbClr val="EABD00"/>
      </a:accent2>
      <a:accent3>
        <a:srgbClr val="EB641B"/>
      </a:accent3>
      <a:accent4>
        <a:srgbClr val="39639D"/>
      </a:accent4>
      <a:accent5>
        <a:srgbClr val="408054"/>
      </a:accent5>
      <a:accent6>
        <a:srgbClr val="5A6E18"/>
      </a:accent6>
      <a:hlink>
        <a:srgbClr val="FF8119"/>
      </a:hlink>
      <a:folHlink>
        <a:srgbClr val="44B9E8"/>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Windows Logocast Series PPT template">
  <a:themeElements>
    <a:clrScheme name="Custom 2">
      <a:dk1>
        <a:sysClr val="windowText" lastClr="000000"/>
      </a:dk1>
      <a:lt1>
        <a:srgbClr val="FFFFFF"/>
      </a:lt1>
      <a:dk2>
        <a:srgbClr val="464646"/>
      </a:dk2>
      <a:lt2>
        <a:srgbClr val="DEF5FA"/>
      </a:lt2>
      <a:accent1>
        <a:srgbClr val="2DA2BF"/>
      </a:accent1>
      <a:accent2>
        <a:srgbClr val="EABD00"/>
      </a:accent2>
      <a:accent3>
        <a:srgbClr val="EB641B"/>
      </a:accent3>
      <a:accent4>
        <a:srgbClr val="39639D"/>
      </a:accent4>
      <a:accent5>
        <a:srgbClr val="408054"/>
      </a:accent5>
      <a:accent6>
        <a:srgbClr val="5A6E18"/>
      </a:accent6>
      <a:hlink>
        <a:srgbClr val="FF8119"/>
      </a:hlink>
      <a:folHlink>
        <a:srgbClr val="44B9E8"/>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2_Windows Logocast Series PPT template">
  <a:themeElements>
    <a:clrScheme name="Custom 2">
      <a:dk1>
        <a:sysClr val="windowText" lastClr="000000"/>
      </a:dk1>
      <a:lt1>
        <a:srgbClr val="FFFFFF"/>
      </a:lt1>
      <a:dk2>
        <a:srgbClr val="464646"/>
      </a:dk2>
      <a:lt2>
        <a:srgbClr val="DEF5FA"/>
      </a:lt2>
      <a:accent1>
        <a:srgbClr val="2DA2BF"/>
      </a:accent1>
      <a:accent2>
        <a:srgbClr val="EABD00"/>
      </a:accent2>
      <a:accent3>
        <a:srgbClr val="EB641B"/>
      </a:accent3>
      <a:accent4>
        <a:srgbClr val="39639D"/>
      </a:accent4>
      <a:accent5>
        <a:srgbClr val="408054"/>
      </a:accent5>
      <a:accent6>
        <a:srgbClr val="5A6E18"/>
      </a:accent6>
      <a:hlink>
        <a:srgbClr val="FF8119"/>
      </a:hlink>
      <a:folHlink>
        <a:srgbClr val="44B9E8"/>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6.xml><?xml version="1.0" encoding="utf-8"?>
<a:theme xmlns:a="http://schemas.openxmlformats.org/drawingml/2006/main" name="2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Windows Logocast Series PPT template</Template>
  <TotalTime>0</TotalTime>
  <Words>4548</Words>
  <Application>Microsoft Office PowerPoint</Application>
  <PresentationFormat>On-screen Show (4:3)</PresentationFormat>
  <Paragraphs>325</Paragraphs>
  <Slides>31</Slides>
  <Notes>31</Notes>
  <HiddenSlides>0</HiddenSlides>
  <MMClips>0</MMClips>
  <ScaleCrop>false</ScaleCrop>
  <HeadingPairs>
    <vt:vector size="4" baseType="variant">
      <vt:variant>
        <vt:lpstr>Theme</vt:lpstr>
      </vt:variant>
      <vt:variant>
        <vt:i4>6</vt:i4>
      </vt:variant>
      <vt:variant>
        <vt:lpstr>Slide Titles</vt:lpstr>
      </vt:variant>
      <vt:variant>
        <vt:i4>31</vt:i4>
      </vt:variant>
    </vt:vector>
  </HeadingPairs>
  <TitlesOfParts>
    <vt:vector size="37" baseType="lpstr">
      <vt:lpstr>Windows Logocast Series PPT template</vt:lpstr>
      <vt:lpstr>White with Courier font for code slides</vt:lpstr>
      <vt:lpstr>1_Windows Logocast Series PPT template</vt:lpstr>
      <vt:lpstr>1_White with Courier font for code slides</vt:lpstr>
      <vt:lpstr>2_Windows Logocast Series PPT template</vt:lpstr>
      <vt:lpstr>2_White with Courier font for code slides</vt:lpstr>
      <vt:lpstr>Slide 1</vt:lpstr>
      <vt:lpstr>Objectives</vt:lpstr>
      <vt:lpstr>Overview</vt:lpstr>
      <vt:lpstr>Windows 7 Logo for Systems</vt:lpstr>
      <vt:lpstr>Systems that Qualify for a Logo</vt:lpstr>
      <vt:lpstr>Windows Logo Qualification</vt:lpstr>
      <vt:lpstr>Key Functionality</vt:lpstr>
      <vt:lpstr>Key Functionality (continued)</vt:lpstr>
      <vt:lpstr>Overview</vt:lpstr>
      <vt:lpstr>Testing Policy</vt:lpstr>
      <vt:lpstr>Overview</vt:lpstr>
      <vt:lpstr>New Client Tests</vt:lpstr>
      <vt:lpstr>Overview</vt:lpstr>
      <vt:lpstr>Slide 14</vt:lpstr>
      <vt:lpstr>System Power and Performance Test Suite  </vt:lpstr>
      <vt:lpstr>Battery Life</vt:lpstr>
      <vt:lpstr>Performance</vt:lpstr>
      <vt:lpstr>Reliability</vt:lpstr>
      <vt:lpstr>Best Testing Practices - Testing</vt:lpstr>
      <vt:lpstr>Best Testing Practices - Development</vt:lpstr>
      <vt:lpstr>Best Practices - Startup</vt:lpstr>
      <vt:lpstr>Best Practices - Sleep / Hibernate</vt:lpstr>
      <vt:lpstr>Best Practices - Shutdown</vt:lpstr>
      <vt:lpstr>Best Practices - Energy Efficiency</vt:lpstr>
      <vt:lpstr>Best Practices - Energy Efficiency</vt:lpstr>
      <vt:lpstr>Summary</vt:lpstr>
      <vt:lpstr>Call To Action</vt:lpstr>
      <vt:lpstr>Additional Resources</vt:lpstr>
      <vt:lpstr>Additional Resources</vt:lpstr>
      <vt:lpstr>Feedback</vt:lpstr>
      <vt:lpstr>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2009-12-11T21:45:50Z</dcterms:created>
  <dcterms:modified xsi:type="dcterms:W3CDTF">2009-12-11T21:45:56Z</dcterms:modified>
</cp:coreProperties>
</file>