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88" d="100"/>
          <a:sy n="88" d="100"/>
        </p:scale>
        <p:origin x="-448" y="-84"/>
      </p:cViewPr>
      <p:guideLst>
        <p:guide orient="horz" pos="2160"/>
        <p:guide pos="2880"/>
        <p:guide pos="144"/>
        <p:guide pos="249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A952A-4034-435A-8612-AD7E89C57746}" type="datetimeFigureOut">
              <a:rPr lang="en-US" smtClean="0"/>
              <a:pPr/>
              <a:t>1/22/2008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7F511-A068-47DC-A166-4FCA5B5E13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DABDDD-C224-4636-9548-70983337930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marL="224325" indent="-224325">
              <a:spcBef>
                <a:spcPct val="0"/>
              </a:spcBef>
            </a:pPr>
            <a:r>
              <a:rPr lang="en-US" dirty="0" smtClean="0"/>
              <a:t>Features make it easy for</a:t>
            </a:r>
            <a:r>
              <a:rPr lang="en-US" baseline="0" dirty="0" smtClean="0"/>
              <a:t> IT to deploy and manage the application.</a:t>
            </a:r>
            <a:endParaRPr lang="en-US" dirty="0" smtClean="0"/>
          </a:p>
          <a:p>
            <a:pPr marL="224325" indent="-224325">
              <a:spcBef>
                <a:spcPct val="0"/>
              </a:spcBef>
            </a:pPr>
            <a:endParaRPr lang="en-US"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779294-7873-4578-9BAB-0136A929E97F}"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marL="224325" indent="-224325">
              <a:spcBef>
                <a:spcPct val="0"/>
              </a:spcBef>
            </a:pPr>
            <a:r>
              <a:rPr lang="en-US" dirty="0" smtClean="0"/>
              <a:t>Most of the analytics technologies are included in the products that customers already own.</a:t>
            </a:r>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A16D9F-A686-43E9-8179-606A8ACC3A61}"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1" dirty="0" smtClean="0"/>
              <a:t>Scales</a:t>
            </a:r>
            <a:r>
              <a:rPr lang="en-US" b="1" baseline="0" dirty="0" smtClean="0"/>
              <a:t> to tens of thousands of users on a single instance, with sub-second response – details in white paper to be released Feb 27/08</a:t>
            </a:r>
            <a:endParaRPr lang="en-US" b="1" dirty="0" smtClean="0"/>
          </a:p>
          <a:p>
            <a:pPr>
              <a:defRPr/>
            </a:pPr>
            <a:r>
              <a:rPr lang="en-US" dirty="0" smtClean="0"/>
              <a:t>- Easy to optimize</a:t>
            </a:r>
            <a:r>
              <a:rPr lang="en-US" baseline="0" dirty="0" smtClean="0"/>
              <a:t> and to maintain that performance over time - </a:t>
            </a:r>
            <a:r>
              <a:rPr lang="en-US" dirty="0" smtClean="0"/>
              <a:t>use standard SQL Server tools to tune the app, not</a:t>
            </a:r>
            <a:r>
              <a:rPr lang="en-US" baseline="0" dirty="0" smtClean="0"/>
              <a:t> highly specialized, expensive resources.  Toolkit provided at no additional charge.</a:t>
            </a:r>
          </a:p>
          <a:p>
            <a:pPr>
              <a:defRPr/>
            </a:pPr>
            <a:r>
              <a:rPr lang="en-US" dirty="0" smtClean="0"/>
              <a:t>- As an example of how</a:t>
            </a:r>
            <a:r>
              <a:rPr lang="en-US" baseline="0" dirty="0" smtClean="0"/>
              <a:t> easy it was to tune – our last benchmark running tens of thousands of concurrent users was executed with a team of 3 people over 1 week.  By comparison, another enterprise CRM vendor (Siebel) took 6 months and a team of people performing highly specialized tuning operations to do similar tests.</a:t>
            </a:r>
          </a:p>
          <a:p>
            <a:pPr>
              <a:defRPr/>
            </a:pPr>
            <a:endParaRPr lang="en-US" baseline="0" dirty="0" smtClean="0"/>
          </a:p>
          <a:p>
            <a:pPr>
              <a:defRPr/>
            </a:pPr>
            <a:r>
              <a:rPr lang="en-US" b="1" dirty="0" smtClean="0"/>
              <a:t>Tested to over 1 billion records in</a:t>
            </a:r>
            <a:r>
              <a:rPr lang="en-US" b="1" baseline="0" dirty="0" smtClean="0"/>
              <a:t> the database, with sub-second response</a:t>
            </a:r>
          </a:p>
          <a:p>
            <a:pPr>
              <a:defRPr/>
            </a:pPr>
            <a:r>
              <a:rPr lang="en-US" baseline="0" dirty="0" smtClean="0"/>
              <a:t>- Again, minimal tuning involved, and using standard hardware</a:t>
            </a:r>
          </a:p>
          <a:p>
            <a:pPr>
              <a:defRPr/>
            </a:pPr>
            <a:endParaRPr lang="en-US" baseline="0" dirty="0" smtClean="0"/>
          </a:p>
          <a:p>
            <a:pPr>
              <a:defRPr/>
            </a:pPr>
            <a:r>
              <a:rPr lang="en-US" b="1" baseline="0" dirty="0" smtClean="0"/>
              <a:t>Highly </a:t>
            </a:r>
            <a:r>
              <a:rPr lang="en-US" b="1" baseline="0" dirty="0" err="1" smtClean="0"/>
              <a:t>performant</a:t>
            </a:r>
            <a:r>
              <a:rPr lang="en-US" b="1" baseline="0" dirty="0" smtClean="0"/>
              <a:t> and highly configurable for optimal user experience over WAN environments.</a:t>
            </a:r>
          </a:p>
          <a:p>
            <a:pPr>
              <a:defRPr/>
            </a:pPr>
            <a:r>
              <a:rPr lang="en-US" baseline="0" dirty="0" smtClean="0"/>
              <a:t>- In some cases, up to 95% reductions in roundtrips and page sizes from version 3.0</a:t>
            </a:r>
            <a:endParaRPr lang="en-US" dirty="0" smtClean="0"/>
          </a:p>
          <a:p>
            <a:pPr>
              <a:defRPr/>
            </a:pPr>
            <a:endParaRPr lang="en-US" dirty="0"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68D15F-2C07-4DC4-8CA8-4F00EC3140ED}"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sz="1000" dirty="0"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0F7AA6-9F6B-4257-928B-7566BBF4040D}"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21C72D-000C-48E6-9409-0B110062D9DF}"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E295C08-B489-47DF-94B2-96B4853B708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SQL Pass Summit 2006</a:t>
            </a:r>
          </a:p>
        </p:txBody>
      </p:sp>
      <p:sp>
        <p:nvSpPr>
          <p:cNvPr id="9830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EAD0DE-5639-44D9-BC10-96F400568C6F}"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A3651C-6868-43D8-917C-76A2B449B664}"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CIOs care about driving down their costs, providing agility to the business and generally keeping to consistent architecture.  CIOs are in the business of risk mitigation and providing service.  If MS is a standard in their business, building their contact center with MS CRM is a great opportunity.</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IT Project team can win by providing the users with ability to meet the exact specifications that users provide.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Business Analysts will often report to the business-side of the house but be more IT-oriented.  Focus on workflow and reporting. The key to winning them over is to focus on the fact that they can design workflows &amp; business processes in Titan easily and effectively.  Secondarily, with Titan, the business analyst can use canned reports, build sophisticated customer reports or even use advanced analytics to measure the business performance.</a:t>
            </a:r>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935D94-E183-42BF-A45A-DB90F0765BB9}"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5AAF5CA-99A6-4A4F-B45F-289C7C5F6D9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900" dirty="0" smtClean="0"/>
              <a:t>CRM projects in the past have often been a point of contention between business and IT.  Both groups have worked hard to make the projects successful, but the inherent product designs did not make it easy to meet user needs, business (management) needs, and IT needs.</a:t>
            </a:r>
          </a:p>
          <a:p>
            <a:pPr>
              <a:defRPr/>
            </a:pPr>
            <a:endParaRPr lang="en-US" sz="900" dirty="0" smtClean="0"/>
          </a:p>
          <a:p>
            <a:pPr>
              <a:defRPr/>
            </a:pPr>
            <a:r>
              <a:rPr lang="en-US" sz="900" dirty="0" smtClean="0"/>
              <a:t>User needs: a tool that helps them do their job,  give them complete and accurate customer visibility that’s easy to get to, and minimize data entry</a:t>
            </a:r>
          </a:p>
          <a:p>
            <a:pPr>
              <a:defRPr/>
            </a:pPr>
            <a:r>
              <a:rPr lang="en-US" sz="900" dirty="0" smtClean="0"/>
              <a:t>Management needs: users to use the system (input and update) reliably so business processes are consistent and customer info is complete and accurate</a:t>
            </a:r>
          </a:p>
          <a:p>
            <a:pPr>
              <a:defRPr/>
            </a:pPr>
            <a:r>
              <a:rPr lang="en-US" sz="900" dirty="0" smtClean="0"/>
              <a:t>IT needs: a solution that fits with their infrastructure, that leverages existing investments and </a:t>
            </a:r>
            <a:r>
              <a:rPr lang="en-US" sz="900" dirty="0" err="1" smtClean="0"/>
              <a:t>skillsets</a:t>
            </a:r>
            <a:r>
              <a:rPr lang="en-US" sz="900" dirty="0" smtClean="0"/>
              <a:t>, easy to configure, customize, upgrade, and provides low TCO</a:t>
            </a:r>
          </a:p>
          <a:p>
            <a:pPr>
              <a:defRPr/>
            </a:pPr>
            <a:endParaRPr lang="en-US" sz="900" dirty="0" smtClean="0"/>
          </a:p>
          <a:p>
            <a:pPr>
              <a:defRPr/>
            </a:pPr>
            <a:r>
              <a:rPr lang="en-US" sz="900" dirty="0" smtClean="0"/>
              <a:t>Much of the root causes for lack of deployment success grew from poor user adoption and inability to adapt and change the solution quickly enough.</a:t>
            </a:r>
          </a:p>
          <a:p>
            <a:pPr>
              <a:defRPr/>
            </a:pPr>
            <a:endParaRPr lang="en-US" sz="900" dirty="0" smtClean="0"/>
          </a:p>
          <a:p>
            <a:pPr>
              <a:defRPr/>
            </a:pPr>
            <a:r>
              <a:rPr lang="en-US" sz="900" u="sng" dirty="0" smtClean="0"/>
              <a:t>Background Info:</a:t>
            </a:r>
          </a:p>
          <a:p>
            <a:pPr>
              <a:defRPr/>
            </a:pPr>
            <a:r>
              <a:rPr lang="en-US" sz="900" dirty="0" smtClean="0"/>
              <a:t>Siebel, SAP, Oracle more aligned to IT end of spectrum – users hated using the application and refused to use it.</a:t>
            </a:r>
          </a:p>
          <a:p>
            <a:pPr>
              <a:defRPr/>
            </a:pPr>
            <a:r>
              <a:rPr lang="en-US" sz="900" dirty="0" smtClean="0"/>
              <a:t>Salesforce.com and other SaaS-only CRM aligned to user end of spectrum – targeted users frustrated with IT deployment/change times; fragments IT infrastructure plans by giving up control and flexibility of data and security.</a:t>
            </a:r>
            <a:endParaRPr lang="en-US" sz="900" dirty="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565AB2-074D-46E5-88E6-260AF3E182C3}"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b="1" dirty="0" smtClean="0"/>
              <a:t>Pfizer (Around 30 users)</a:t>
            </a:r>
            <a:endParaRPr lang="en-US" dirty="0" smtClean="0"/>
          </a:p>
          <a:p>
            <a:pPr>
              <a:defRPr/>
            </a:pPr>
            <a:r>
              <a:rPr lang="en-US" dirty="0" smtClean="0"/>
              <a:t>Implementing MS CRM Sales &amp; Marketing Module in Pfizer KSA including all the customization needed to fit the data model of Pfizer &amp; data migration from their legacy system</a:t>
            </a:r>
          </a:p>
          <a:p>
            <a:pPr>
              <a:defRPr/>
            </a:pPr>
            <a:endParaRPr lang="en-US" dirty="0" smtClean="0"/>
          </a:p>
          <a:p>
            <a:pPr>
              <a:defRPr/>
            </a:pPr>
            <a:r>
              <a:rPr lang="en-US" b="1" dirty="0" smtClean="0"/>
              <a:t>Daimler Chrysler</a:t>
            </a:r>
            <a:r>
              <a:rPr lang="en-US" dirty="0" smtClean="0"/>
              <a:t> (Around 15 Users)</a:t>
            </a:r>
          </a:p>
          <a:p>
            <a:pPr>
              <a:defRPr/>
            </a:pPr>
            <a:r>
              <a:rPr lang="en-US" dirty="0" smtClean="0"/>
              <a:t>Implementing MS CRM Sales &amp; Marketing part inside Daimler Chrysler to help DC Egypt communicating with their customers &amp; track all the 2 ways communications history also the project includes development of Mobile </a:t>
            </a:r>
            <a:r>
              <a:rPr lang="en-US" dirty="0" err="1" smtClean="0"/>
              <a:t>sms</a:t>
            </a:r>
            <a:r>
              <a:rPr lang="en-US" dirty="0" smtClean="0"/>
              <a:t> add-on in order to help DC Egypt sending bulk </a:t>
            </a:r>
            <a:r>
              <a:rPr lang="en-US" dirty="0" err="1" smtClean="0"/>
              <a:t>sms</a:t>
            </a:r>
            <a:r>
              <a:rPr lang="en-US" dirty="0" smtClean="0"/>
              <a:t> to their customers from the CRM grid similar to sending bulk email feature of MS CRM</a:t>
            </a:r>
          </a:p>
          <a:p>
            <a:pPr>
              <a:defRPr/>
            </a:pPr>
            <a:endParaRPr lang="en-US" dirty="0"/>
          </a:p>
        </p:txBody>
      </p:sp>
      <p:sp>
        <p:nvSpPr>
          <p:cNvPr id="10138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DD37150-97E5-4B21-91C1-8FA974635B5D}" type="datetime8">
              <a:rPr lang="en-US" smtClean="0"/>
              <a:pPr fontAlgn="base">
                <a:spcBef>
                  <a:spcPct val="0"/>
                </a:spcBef>
                <a:spcAft>
                  <a:spcPct val="0"/>
                </a:spcAft>
                <a:defRPr/>
              </a:pPr>
              <a:t>1/22/2008 5:51 PM</a:t>
            </a:fld>
            <a:endParaRPr lang="en-US" smtClean="0"/>
          </a:p>
        </p:txBody>
      </p:sp>
      <p:sp>
        <p:nvSpPr>
          <p:cNvPr id="10138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6FBB51-1BFD-482B-9907-6A858B9126B5}"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en-US" b="1" u="sng" dirty="0" smtClean="0"/>
              <a:t>ING</a:t>
            </a:r>
          </a:p>
          <a:p>
            <a:r>
              <a:rPr lang="en-US" dirty="0" smtClean="0"/>
              <a:t>ING has adopted MS CRM in several business units around the world with almost 4,000 CRM user licenses. The most important examples are:</a:t>
            </a:r>
          </a:p>
          <a:p>
            <a:pPr lvl="0"/>
            <a:r>
              <a:rPr lang="en-US" dirty="0" smtClean="0"/>
              <a:t>ING Private Banking in Singapore: 200 users in Hong Kong and the Philippines; </a:t>
            </a:r>
            <a:r>
              <a:rPr lang="en-US" u="sng" dirty="0" smtClean="0"/>
              <a:t>deployed</a:t>
            </a:r>
            <a:endParaRPr lang="en-US" dirty="0" smtClean="0"/>
          </a:p>
          <a:p>
            <a:pPr lvl="0"/>
            <a:r>
              <a:rPr lang="en-US" dirty="0" smtClean="0"/>
              <a:t>ING Insurance in Malaysia: 400-500 users (and growing);</a:t>
            </a:r>
            <a:r>
              <a:rPr lang="en-US" u="sng" dirty="0" smtClean="0"/>
              <a:t> deployed</a:t>
            </a:r>
            <a:endParaRPr lang="en-US" dirty="0" smtClean="0"/>
          </a:p>
          <a:p>
            <a:pPr lvl="0"/>
            <a:r>
              <a:rPr lang="en-US" dirty="0" smtClean="0"/>
              <a:t>ING Real Estate (Development) in The Netherlands: 200 users are now live and additional users in 8 different European countries will follow shortly. Microsoft is also discussing implementing MS CRM at Real Estate Investment Management and Finance. </a:t>
            </a:r>
            <a:r>
              <a:rPr lang="en-US" u="sng" dirty="0" smtClean="0"/>
              <a:t>deployed</a:t>
            </a:r>
            <a:endParaRPr lang="en-US" dirty="0" smtClean="0"/>
          </a:p>
          <a:p>
            <a:pPr lvl="0"/>
            <a:r>
              <a:rPr lang="en-US" dirty="0" smtClean="0"/>
              <a:t>ING Insurance in Central Europe: 400 users are now live in Czech Republic and Romania. MS CRM is tagged as preferred CRM solution in this region and discussions are there with ING Hungary, ING Spain, ING Poland and ING Greece to also implement the solution. Interesting aspect there is that in the end, the MS CRM solution implemented will be the same in each country and hosted for the region. Microsoft is starting up conversations about its role and the possibility the host this service for ING Central Europe. The final solution will be based on our Titan release.</a:t>
            </a:r>
            <a:r>
              <a:rPr lang="en-US" u="sng" dirty="0" smtClean="0"/>
              <a:t> Partly deployed</a:t>
            </a:r>
            <a:endParaRPr lang="en-US" dirty="0" smtClean="0"/>
          </a:p>
          <a:p>
            <a:pPr lvl="0"/>
            <a:r>
              <a:rPr lang="en-US" dirty="0" smtClean="0"/>
              <a:t>ING Retail Bank in The Netherlands: proof of concept that allows Call Center employees to directly create appointments in the agent’s calendar. </a:t>
            </a:r>
            <a:r>
              <a:rPr lang="en-US" u="sng" dirty="0" smtClean="0"/>
              <a:t>To be deployed soon</a:t>
            </a:r>
            <a:endParaRPr lang="en-US" dirty="0" smtClean="0"/>
          </a:p>
          <a:p>
            <a:pPr lvl="0"/>
            <a:r>
              <a:rPr lang="en-US" dirty="0" smtClean="0"/>
              <a:t>ING Procurement / Vendor Management. Initial implementation has started, focusing on contact management first which will be expanded into other functional areas, depending on the ERP solution that will be selected by ING. This implementation is accepted by the Titan Showcase program, for which ING would like to be an external reference.</a:t>
            </a:r>
          </a:p>
          <a:p>
            <a:r>
              <a:rPr lang="en-US" dirty="0" smtClean="0"/>
              <a:t>ING in Mexico is about to sign for MS CRM. This is a win-back over SAP</a:t>
            </a:r>
          </a:p>
          <a:p>
            <a:pPr eaLnBrk="1" hangingPunct="1">
              <a:spcBef>
                <a:spcPct val="0"/>
              </a:spcBef>
            </a:pPr>
            <a:endParaRPr lang="en-US" b="1" u="sng" dirty="0" smtClean="0"/>
          </a:p>
          <a:p>
            <a:pPr eaLnBrk="1" hangingPunct="1">
              <a:spcBef>
                <a:spcPct val="0"/>
              </a:spcBef>
            </a:pPr>
            <a:r>
              <a:rPr lang="en-US" b="1" u="sng" dirty="0" err="1" smtClean="0"/>
              <a:t>PriceWaterhouseCoopers</a:t>
            </a:r>
            <a:r>
              <a:rPr lang="en-US" b="1" u="sng" dirty="0" smtClean="0"/>
              <a:t>: </a:t>
            </a:r>
            <a:endParaRPr lang="en-US" b="1" dirty="0" smtClean="0"/>
          </a:p>
          <a:p>
            <a:pPr eaLnBrk="1" hangingPunct="1">
              <a:spcBef>
                <a:spcPct val="0"/>
              </a:spcBef>
            </a:pPr>
            <a:r>
              <a:rPr lang="en-US" dirty="0" smtClean="0"/>
              <a:t> PricewaterhouseCoopers Canada (PwC) has more than 5,600 partners and staff in 23 locations from St. John's, Newfoundland to Vancouver, British Columbia. Now celebrating 100 years of excellence in Canada, PwC provides industry-focused assurance, advisory and tax services for public, private and government clients in four areas: corporate accountability, risk management, structuring and mergers and acquisitions, and performance and process improvement. As part of a larger network of over 142,000 people in 149 countries, PwC Canada works to provide clients with the best of their collective thinking, experience and solutions to build public trust and enhance value for their clients and their stakeholders.</a:t>
            </a:r>
          </a:p>
          <a:p>
            <a:pPr eaLnBrk="1" hangingPunct="1">
              <a:spcBef>
                <a:spcPct val="0"/>
              </a:spcBef>
            </a:pPr>
            <a:r>
              <a:rPr lang="en-US" dirty="0" smtClean="0"/>
              <a:t> </a:t>
            </a:r>
          </a:p>
          <a:p>
            <a:pPr eaLnBrk="1" hangingPunct="1">
              <a:spcBef>
                <a:spcPct val="0"/>
              </a:spcBef>
            </a:pPr>
            <a:r>
              <a:rPr lang="en-US" dirty="0" smtClean="0"/>
              <a:t>The Portal contains PwC Canada’s CRM toolset which has as its main access point the Company Dashboard. This single aggregation point displays contextual information about a client or target company from a dozen different applications/repositories (some being external to the Firm). The main goals of the toolset are: 1) to empower PwC Canada partners / staff to better serve clients and build relationships thorough enhanced collaboration / knowledge sharing that also facilitates a cultural change; and 2)  to present the leadership and partners with valuable information that allows them to run the business without requiring a large amount of administrative work associated with keeping the information up-to-date. This is accomplished by using existing information as much as possible, ensuring that all input forms are easy to use, and focusing on capturing only the most relevant information.  By initially focusing on creating an open, holistic and flexible CRM platform, it has allowed the team to easily expand the toolset to meet the needs of the business. </a:t>
            </a:r>
          </a:p>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64B1C-65ED-439A-A6BD-80560DE131EC}"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latin typeface="Segoe" pitchFamily="34" charset="0"/>
              </a:rPr>
              <a:t>Ready For a New Day Launch Tour 2007</a:t>
            </a:r>
          </a:p>
        </p:txBody>
      </p:sp>
      <p:sp>
        <p:nvSpPr>
          <p:cNvPr id="10342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33451FB-5888-4355-B37B-647681071615}" type="datetime8">
              <a:rPr lang="en-US" smtClean="0"/>
              <a:pPr fontAlgn="base">
                <a:spcBef>
                  <a:spcPct val="0"/>
                </a:spcBef>
                <a:spcAft>
                  <a:spcPct val="0"/>
                </a:spcAft>
                <a:defRPr/>
              </a:pPr>
              <a:t>1/22/2008 5:51 PM</a:t>
            </a:fld>
            <a:endParaRPr lang="en-US" smtClean="0">
              <a:latin typeface="Segoe" pitchFamily="34" charset="0"/>
            </a:endParaRPr>
          </a:p>
        </p:txBody>
      </p:sp>
      <p:sp>
        <p:nvSpPr>
          <p:cNvPr id="1034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smtClean="0">
              <a:solidFill>
                <a:srgbClr val="000000"/>
              </a:solidFill>
            </a:endParaRPr>
          </a:p>
        </p:txBody>
      </p:sp>
      <p:sp>
        <p:nvSpPr>
          <p:cNvPr id="10343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2C1894-1D73-4F41-B43C-BAD6F2B3075C}"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6B7303-A0AB-4B5E-BE40-E6A9EE4591B9}"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F5E5E2-9B37-4F24-9638-040CA3523019}"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419250-B235-46C5-ACB1-ED76FC291CCA}"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71D0EB0-0A2A-4417-B8BF-E6D04ED1516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Users:</a:t>
            </a:r>
          </a:p>
          <a:p>
            <a:pPr eaLnBrk="1" hangingPunct="1">
              <a:spcBef>
                <a:spcPct val="0"/>
              </a:spcBef>
            </a:pPr>
            <a:r>
              <a:rPr lang="en-US" dirty="0" smtClean="0"/>
              <a:t>The previous generation of CRM (SAP, Siebel, Oracle) was crammed down users’ throats – why?  Because these applications had hundreds of features that in name, should have met current or future user needs.  The reality was that the applications were installed to meet management needs for control, visibility, reporting.  Users disliked the tools and often viewed them as a “big brother” watching over their shoulder.  Once users shunned the system and resisted entering data, leading to numerous deployments that didn’t meet expectations.  Companies now are more focused on enabling users rather than controlling them, coaching and providing best practices.  Most vendors are moving towards this – SAP Duet, Siebel Outlook </a:t>
            </a:r>
            <a:r>
              <a:rPr lang="en-US" dirty="0" err="1" smtClean="0"/>
              <a:t>plugin</a:t>
            </a:r>
            <a:r>
              <a:rPr lang="en-US" dirty="0" smtClean="0"/>
              <a:t>, Salesforce.com Outlook </a:t>
            </a:r>
            <a:r>
              <a:rPr lang="en-US" dirty="0" err="1" smtClean="0"/>
              <a:t>plugin</a:t>
            </a:r>
            <a:r>
              <a:rPr lang="en-US" dirty="0" smtClean="0"/>
              <a:t>, </a:t>
            </a:r>
            <a:r>
              <a:rPr lang="en-US" dirty="0" err="1" smtClean="0"/>
              <a:t>SugarCRM</a:t>
            </a:r>
            <a:r>
              <a:rPr lang="en-US" dirty="0" smtClean="0"/>
              <a:t> Outlook </a:t>
            </a:r>
            <a:r>
              <a:rPr lang="en-US" dirty="0" err="1" smtClean="0"/>
              <a:t>plugin</a:t>
            </a:r>
            <a:r>
              <a:rPr lang="en-US" dirty="0" smtClean="0"/>
              <a:t>.  They are all trying to expose small pieces of their functionality through applications that people are already using.  They are still tied to their backend applications.</a:t>
            </a:r>
          </a:p>
          <a:p>
            <a:pPr eaLnBrk="1" hangingPunct="1">
              <a:spcBef>
                <a:spcPct val="0"/>
              </a:spcBef>
            </a:pPr>
            <a:endParaRPr lang="en-US" dirty="0" smtClean="0"/>
          </a:p>
          <a:p>
            <a:pPr eaLnBrk="1" hangingPunct="1">
              <a:spcBef>
                <a:spcPct val="0"/>
              </a:spcBef>
            </a:pPr>
            <a:r>
              <a:rPr lang="en-US" dirty="0" smtClean="0"/>
              <a:t>Change:</a:t>
            </a:r>
          </a:p>
          <a:p>
            <a:pPr eaLnBrk="1" hangingPunct="1">
              <a:spcBef>
                <a:spcPct val="0"/>
              </a:spcBef>
            </a:pPr>
            <a:r>
              <a:rPr lang="en-US" dirty="0" smtClean="0"/>
              <a:t>The previous generation of CRM was designed more for brute force than agility.  One of our customers, a large European </a:t>
            </a:r>
            <a:r>
              <a:rPr lang="en-US" dirty="0" err="1" smtClean="0"/>
              <a:t>telco</a:t>
            </a:r>
            <a:r>
              <a:rPr lang="en-US" dirty="0" smtClean="0"/>
              <a:t>, told us they had a team of coders writing 500,000 lines of code every 6 months to maintain their last-generation CRM system [system was Siebel]</a:t>
            </a:r>
          </a:p>
          <a:p>
            <a:pPr eaLnBrk="1" hangingPunct="1">
              <a:spcBef>
                <a:spcPct val="0"/>
              </a:spcBef>
            </a:pPr>
            <a:r>
              <a:rPr lang="en-US" dirty="0" smtClean="0"/>
              <a:t>Enterprises are inherently complex.  </a:t>
            </a:r>
          </a:p>
          <a:p>
            <a:pPr eaLnBrk="1" hangingPunct="1">
              <a:spcBef>
                <a:spcPct val="0"/>
              </a:spcBef>
            </a:pPr>
            <a:r>
              <a:rPr lang="en-US" dirty="0" smtClean="0"/>
              <a:t>Change breaks custom build</a:t>
            </a:r>
          </a:p>
          <a:p>
            <a:pPr eaLnBrk="1" hangingPunct="1">
              <a:spcBef>
                <a:spcPct val="0"/>
              </a:spcBef>
            </a:pPr>
            <a:endParaRPr lang="en-US" dirty="0" smtClean="0"/>
          </a:p>
          <a:p>
            <a:pPr eaLnBrk="1" hangingPunct="1">
              <a:spcBef>
                <a:spcPct val="0"/>
              </a:spcBef>
            </a:pPr>
            <a:r>
              <a:rPr lang="en-US" dirty="0" smtClean="0"/>
              <a:t>Largest deal in Microsoft history was a public sector deal for the </a:t>
            </a:r>
            <a:r>
              <a:rPr lang="en-US" dirty="0" err="1" smtClean="0"/>
              <a:t>DoD</a:t>
            </a:r>
            <a:r>
              <a:rPr lang="en-US" dirty="0" smtClean="0"/>
              <a:t>.  In our previous CRM system (Siebel) 12 activities related to closing the deal were recorded.  We then analyzed the sales rep’s laptop to see if there were other interactions that had not been captured.  Guess how many </a:t>
            </a:r>
            <a:r>
              <a:rPr lang="en-US" dirty="0" err="1" smtClean="0"/>
              <a:t>activites</a:t>
            </a:r>
            <a:r>
              <a:rPr lang="en-US" dirty="0" smtClean="0"/>
              <a:t>/interactions we found?  2200, sitting in Outlook, Excel, Word – </a:t>
            </a:r>
            <a:r>
              <a:rPr lang="en-US" dirty="0" err="1" smtClean="0"/>
              <a:t>bascially</a:t>
            </a:r>
            <a:r>
              <a:rPr lang="en-US" dirty="0" smtClean="0"/>
              <a:t> Microsoft Office.</a:t>
            </a:r>
          </a:p>
          <a:p>
            <a:pPr eaLnBrk="1" hangingPunct="1">
              <a:spcBef>
                <a:spcPct val="0"/>
              </a:spcBef>
            </a:pPr>
            <a:endParaRPr lang="en-US" dirty="0" smtClean="0"/>
          </a:p>
          <a:p>
            <a:pPr eaLnBrk="1" hangingPunct="1">
              <a:spcBef>
                <a:spcPct val="0"/>
              </a:spcBef>
            </a:pPr>
            <a:r>
              <a:rPr lang="en-US" b="1" dirty="0" smtClean="0"/>
              <a:t>Other Topics</a:t>
            </a:r>
          </a:p>
          <a:p>
            <a:pPr eaLnBrk="1" hangingPunct="1">
              <a:spcBef>
                <a:spcPct val="0"/>
              </a:spcBef>
            </a:pPr>
            <a:r>
              <a:rPr lang="en-US" dirty="0" smtClean="0"/>
              <a:t>Expanding deployment choices</a:t>
            </a:r>
          </a:p>
          <a:p>
            <a:pPr lvl="1" eaLnBrk="1" hangingPunct="1">
              <a:spcBef>
                <a:spcPct val="0"/>
              </a:spcBef>
            </a:pPr>
            <a:r>
              <a:rPr lang="en-US" dirty="0" smtClean="0"/>
              <a:t>Evaluating and balancing on-premise and on-demand options</a:t>
            </a:r>
          </a:p>
          <a:p>
            <a:pPr eaLnBrk="1" hangingPunct="1">
              <a:spcBef>
                <a:spcPct val="0"/>
              </a:spcBef>
            </a:pPr>
            <a:r>
              <a:rPr lang="en-US" dirty="0" smtClean="0"/>
              <a:t>Buy over build</a:t>
            </a:r>
          </a:p>
          <a:p>
            <a:pPr lvl="1" eaLnBrk="1" hangingPunct="1">
              <a:spcBef>
                <a:spcPct val="0"/>
              </a:spcBef>
            </a:pPr>
            <a:r>
              <a:rPr lang="en-US" dirty="0" smtClean="0"/>
              <a:t>Preference for packaged applications</a:t>
            </a:r>
          </a:p>
          <a:p>
            <a:pPr eaLnBrk="1" hangingPunct="1">
              <a:spcBef>
                <a:spcPct val="0"/>
              </a:spcBef>
            </a:pP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801470-CB55-4807-BD65-7F35C9E90950}"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358A21-07CF-47BB-95C8-F954D4CD49E4}" type="slidenum">
              <a:rPr lang="en-US" smtClean="0"/>
              <a:pPr fontAlgn="base">
                <a:spcBef>
                  <a:spcPct val="0"/>
                </a:spcBef>
                <a:spcAft>
                  <a:spcPct val="0"/>
                </a:spcAft>
                <a:defRPr/>
              </a:pPr>
              <a:t>28</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a:ln/>
        </p:spPr>
        <p:txBody>
          <a:bodyPr>
            <a:normAutofit fontScale="77500" lnSpcReduction="20000"/>
          </a:bodyPr>
          <a:lstStyle/>
          <a:p>
            <a:pPr indent="457175">
              <a:defRPr/>
            </a:pPr>
            <a:r>
              <a:rPr lang="en-US" b="1" dirty="0" smtClean="0"/>
              <a:t>Main Points:</a:t>
            </a:r>
            <a:endParaRPr lang="en-US" dirty="0" smtClean="0"/>
          </a:p>
          <a:p>
            <a:pPr indent="457175">
              <a:buFontTx/>
              <a:buChar char="-"/>
              <a:defRPr/>
            </a:pPr>
            <a:r>
              <a:rPr lang="en-US" dirty="0" smtClean="0"/>
              <a:t>Stateless message based connections allow for high availability and scalability within the user context</a:t>
            </a:r>
          </a:p>
          <a:p>
            <a:pPr indent="457175">
              <a:buFontTx/>
              <a:buChar char="-"/>
              <a:defRPr/>
            </a:pPr>
            <a:r>
              <a:rPr lang="en-US" dirty="0" smtClean="0"/>
              <a:t>App tier is engineered for scale out</a:t>
            </a:r>
          </a:p>
          <a:p>
            <a:pPr indent="457175">
              <a:buFontTx/>
              <a:buChar char="-"/>
              <a:defRPr/>
            </a:pPr>
            <a:r>
              <a:rPr lang="en-US" dirty="0" smtClean="0"/>
              <a:t>Database supports index tuning and standard failover</a:t>
            </a:r>
          </a:p>
          <a:p>
            <a:pPr indent="457175">
              <a:defRPr/>
            </a:pPr>
            <a:endParaRPr lang="en-US" dirty="0" smtClean="0"/>
          </a:p>
          <a:p>
            <a:pPr indent="457175">
              <a:defRPr/>
            </a:pPr>
            <a:endParaRPr lang="en-US" dirty="0" smtClean="0"/>
          </a:p>
          <a:p>
            <a:pPr indent="457175">
              <a:defRPr/>
            </a:pPr>
            <a:r>
              <a:rPr lang="en-US" dirty="0" smtClean="0"/>
              <a:t>In the enterprise performance, scalability and failover are very important architecture features. You cannot rely on the brute force of just adding more resources to a server or more servers. You must approach the engineering task from a model of efficiency and resilience. We created the application to have a stateless message based operation through out the stack. This provides for the ultimate scalability as you can have multiple servers acting as one and if a server fails the user will not be interrupted or asked to log in again. As each process is treated as a discrete amount of work you achieve a loosely coupled experience with regards to scale out scenarios. This also means much less memory at the database server for user session. Other applications require lots of connections to be open at the server which drives up the memory usage even if the transaction load is small. This ultimately puts a top end on the number of users that you can support. To gain more room at the database server connection pooling is often used which brings with it other problems of blocking transactions. </a:t>
            </a:r>
          </a:p>
          <a:p>
            <a:pPr indent="457175">
              <a:defRPr/>
            </a:pPr>
            <a:r>
              <a:rPr lang="en-US" dirty="0" smtClean="0"/>
              <a:t>Our application server is housed in the context of IIS. This shortens the path of servers between logic and presentation. We do not have to publish logic results from an application server to another web server that then renders the UI for delivery to the client. This operation is all handled within a single machine offering efficiencies of low latency. This also allows us to leverage low cost and high performance network load balance solutions. There are many mission critical solutions in the market today that provide this functionality. We can take advantage of this because we put no external demands on IIS or Windows Server that would not allow us to use the default scalability solutions. The web service interface also gets load balanced with this approach allowing for highly scalable integration interface scenarios. The load balancing applies to the UI generation as well as the business logic with a single solution that lowers management effort. </a:t>
            </a:r>
          </a:p>
          <a:p>
            <a:pPr indent="457175">
              <a:defRPr/>
            </a:pPr>
            <a:r>
              <a:rPr lang="en-US" dirty="0" smtClean="0"/>
              <a:t>We take advantage of all the native features of SQL Server that apply to our application. This means that our application works with standard active/passive clustering of the SQL server. In addition to redundancy we have architected for performance. Our database does not contain the security descriptors from AD reducing the incremental traffic during authentication. When a custom entity is created we automatically generate indexes based on relationships and saved queries which result in a highly optimized scheme. Further performance measure can be made to separate the SQL Server Reporting Services on a different machine which will further spread the load and allow for greater performance. The techniques employed to manage and tune the database environment along with the tools are provided with SQL Server. These tools include the database tuning wizard which can be applied to the CRM database for optimization.</a:t>
            </a:r>
          </a:p>
          <a:p>
            <a:pPr>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Intelligent deployment and administration tools to accelerate time to value and minimize IT burden</a:t>
            </a:r>
          </a:p>
          <a:p>
            <a:pPr eaLnBrk="1" hangingPunct="1">
              <a:spcBef>
                <a:spcPct val="0"/>
              </a:spcBef>
            </a:pPr>
            <a:r>
              <a:rPr lang="en-US" smtClean="0"/>
              <a:t>Multi – tenant/language/currency to support multinational deployments while minimizing IT costs</a:t>
            </a:r>
          </a:p>
          <a:p>
            <a:pPr eaLnBrk="1" hangingPunct="1">
              <a:spcBef>
                <a:spcPct val="0"/>
              </a:spcBef>
            </a:pPr>
            <a:r>
              <a:rPr lang="en-US" smtClean="0"/>
              <a:t>Next generation Power of Choice allows enterprises to self-provision SaaS CRM to divisions or geographies (SaaS inside the firewall)</a:t>
            </a:r>
          </a:p>
          <a:p>
            <a:pPr eaLnBrk="1" hangingPunct="1">
              <a:spcBef>
                <a:spcPct val="0"/>
              </a:spcBef>
            </a:pPr>
            <a:r>
              <a:rPr lang="en-US" smtClean="0"/>
              <a:t>Support for many to many relationships address complex horizontal and vertical needs</a:t>
            </a:r>
          </a:p>
          <a:p>
            <a:pPr eaLnBrk="1" hangingPunct="1">
              <a:spcBef>
                <a:spcPct val="0"/>
              </a:spcBef>
            </a:pPr>
            <a:r>
              <a:rPr lang="en-US" smtClean="0"/>
              <a:t>Significant performance, scalability, reliability enhancements for large deployments</a:t>
            </a:r>
          </a:p>
          <a:p>
            <a:pPr eaLnBrk="1" hangingPunct="1">
              <a:spcBef>
                <a:spcPct val="0"/>
              </a:spcBef>
            </a:pPr>
            <a:r>
              <a:rPr lang="en-US" smtClean="0"/>
              <a:t>Advanced data management to ensure data quality</a:t>
            </a:r>
          </a:p>
          <a:p>
            <a:pPr eaLnBrk="1" hangingPunct="1">
              <a:spcBef>
                <a:spcPct val="0"/>
              </a:spcBef>
            </a:pPr>
            <a:r>
              <a:rPr lang="en-US" smtClean="0"/>
              <a:t>End user productivity and experience enhancements improve adoption and overall ROI</a:t>
            </a:r>
          </a:p>
          <a:p>
            <a:pPr eaLnBrk="1" hangingPunct="1">
              <a:spcBef>
                <a:spcPct val="0"/>
              </a:spcBef>
            </a:pPr>
            <a:r>
              <a:rPr lang="en-US" smtClean="0"/>
              <a:t>Powerful customization environment and application platform for flexibility and agility</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00B425-DCF6-47B5-BD00-E98E37DFC633}"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dirty="0" smtClean="0"/>
              <a:t>Users:</a:t>
            </a:r>
          </a:p>
          <a:p>
            <a:pPr>
              <a:defRPr/>
            </a:pPr>
            <a:r>
              <a:rPr lang="en-US" dirty="0" smtClean="0"/>
              <a:t>The previous generation of CRM (SAP, Siebel, Oracle) was crammed down users’ throats – why?  Because these applications had hundreds of features that in name, should have met current or future user needs.  The reality was that the applications were installed to meet management needs for control, visibility, reporting.  Users disliked the tools and often viewed them as a “big brother” watching over their shoulder.  Once users shunned the system and resisted entering data, leading to numerous deployments that didn’t meet expectations.  Companies now are more focused on enabling users rather than controlling them, coaching and providing best practices.  Most vendors are moving towards this – SAP Duet, Siebel Outlook </a:t>
            </a:r>
            <a:r>
              <a:rPr lang="en-US" dirty="0" err="1" smtClean="0"/>
              <a:t>plugin</a:t>
            </a:r>
            <a:r>
              <a:rPr lang="en-US" dirty="0" smtClean="0"/>
              <a:t>, Salesforce.com Outlook </a:t>
            </a:r>
            <a:r>
              <a:rPr lang="en-US" dirty="0" err="1" smtClean="0"/>
              <a:t>plugin</a:t>
            </a:r>
            <a:r>
              <a:rPr lang="en-US" dirty="0" smtClean="0"/>
              <a:t>, </a:t>
            </a:r>
            <a:r>
              <a:rPr lang="en-US" dirty="0" err="1" smtClean="0"/>
              <a:t>SugarCRM</a:t>
            </a:r>
            <a:r>
              <a:rPr lang="en-US" dirty="0" smtClean="0"/>
              <a:t> Outlook </a:t>
            </a:r>
            <a:r>
              <a:rPr lang="en-US" dirty="0" err="1" smtClean="0"/>
              <a:t>plugin</a:t>
            </a:r>
            <a:r>
              <a:rPr lang="en-US" dirty="0" smtClean="0"/>
              <a:t>.  They are all trying to expose small pieces of their functionality through applications that people are already using.  They are still tied to their backend applications.</a:t>
            </a:r>
          </a:p>
          <a:p>
            <a:pPr>
              <a:defRPr/>
            </a:pPr>
            <a:endParaRPr lang="en-US" dirty="0" smtClean="0"/>
          </a:p>
          <a:p>
            <a:pPr>
              <a:defRPr/>
            </a:pPr>
            <a:r>
              <a:rPr lang="en-US" dirty="0" smtClean="0"/>
              <a:t>Change:</a:t>
            </a:r>
          </a:p>
          <a:p>
            <a:pPr>
              <a:defRPr/>
            </a:pPr>
            <a:r>
              <a:rPr lang="en-US" dirty="0" smtClean="0"/>
              <a:t>The previous generation of CRM was designed more for brute force than agility.  One of our customers, a large European </a:t>
            </a:r>
            <a:r>
              <a:rPr lang="en-US" dirty="0" err="1" smtClean="0"/>
              <a:t>telco</a:t>
            </a:r>
            <a:r>
              <a:rPr lang="en-US" dirty="0" smtClean="0"/>
              <a:t>, told us they had a team of coders writing 500,000 lines of code every 6 months to maintain their last-generation CRM system [system was Siebel]</a:t>
            </a:r>
          </a:p>
          <a:p>
            <a:pPr>
              <a:defRPr/>
            </a:pPr>
            <a:r>
              <a:rPr lang="en-US" dirty="0" smtClean="0"/>
              <a:t>Enterprises are inherently complex.  </a:t>
            </a:r>
          </a:p>
          <a:p>
            <a:pPr>
              <a:defRPr/>
            </a:pPr>
            <a:r>
              <a:rPr lang="en-US" dirty="0" smtClean="0"/>
              <a:t>Change breaks custom build</a:t>
            </a:r>
          </a:p>
          <a:p>
            <a:pPr>
              <a:defRPr/>
            </a:pPr>
            <a:endParaRPr lang="en-US" dirty="0" smtClean="0"/>
          </a:p>
          <a:p>
            <a:pPr>
              <a:defRPr/>
            </a:pPr>
            <a:r>
              <a:rPr lang="en-US" dirty="0" smtClean="0"/>
              <a:t>Largest deal in Microsoft history was a public sector deal for the </a:t>
            </a:r>
            <a:r>
              <a:rPr lang="en-US" dirty="0" err="1" smtClean="0"/>
              <a:t>DoD</a:t>
            </a:r>
            <a:r>
              <a:rPr lang="en-US" dirty="0" smtClean="0"/>
              <a:t>.  In our previous CRM system (Siebel) 12 activities related to closing the deal were recorded.  We then analyzed the sales rep’s laptop to see if there were other interactions that had not been captured.  Guess how many </a:t>
            </a:r>
            <a:r>
              <a:rPr lang="en-US" dirty="0" err="1" smtClean="0"/>
              <a:t>activites</a:t>
            </a:r>
            <a:r>
              <a:rPr lang="en-US" dirty="0" smtClean="0"/>
              <a:t>/interactions we found?  2200, sitting in Outlook, Excel, Word – </a:t>
            </a:r>
            <a:r>
              <a:rPr lang="en-US" dirty="0" err="1" smtClean="0"/>
              <a:t>bascially</a:t>
            </a:r>
            <a:r>
              <a:rPr lang="en-US" dirty="0" smtClean="0"/>
              <a:t> Microsoft Office.</a:t>
            </a:r>
          </a:p>
          <a:p>
            <a:pPr>
              <a:defRPr/>
            </a:pPr>
            <a:endParaRPr lang="en-US" dirty="0" smtClean="0"/>
          </a:p>
          <a:p>
            <a:pPr>
              <a:defRPr/>
            </a:pPr>
            <a:r>
              <a:rPr lang="en-US" b="1" dirty="0" smtClean="0"/>
              <a:t>Other Topics</a:t>
            </a:r>
          </a:p>
          <a:p>
            <a:pPr>
              <a:defRPr/>
            </a:pPr>
            <a:r>
              <a:rPr lang="en-US" dirty="0" smtClean="0"/>
              <a:t>Expanding deployment choices</a:t>
            </a:r>
          </a:p>
          <a:p>
            <a:pPr lvl="1">
              <a:defRPr/>
            </a:pPr>
            <a:r>
              <a:rPr lang="en-US" dirty="0" smtClean="0"/>
              <a:t>Evaluating and balancing on-premise and on-demand options</a:t>
            </a:r>
          </a:p>
          <a:p>
            <a:pPr>
              <a:defRPr/>
            </a:pPr>
            <a:r>
              <a:rPr lang="en-US" dirty="0" smtClean="0"/>
              <a:t>Buy over build</a:t>
            </a:r>
          </a:p>
          <a:p>
            <a:pPr lvl="1">
              <a:defRPr/>
            </a:pPr>
            <a:r>
              <a:rPr lang="en-US" dirty="0" smtClean="0"/>
              <a:t>Preference for packaged applications</a:t>
            </a:r>
          </a:p>
          <a:p>
            <a:pPr>
              <a:defRPr/>
            </a:pPr>
            <a:endParaRPr lang="en-US" dirty="0" smtClean="0"/>
          </a:p>
          <a:p>
            <a:pPr>
              <a:defRPr/>
            </a:pPr>
            <a:endParaRPr lang="en-US" sz="900" dirty="0" smtClean="0"/>
          </a:p>
        </p:txBody>
      </p:sp>
      <p:sp>
        <p:nvSpPr>
          <p:cNvPr id="74756"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SQL Pass Summit 2006</a:t>
            </a:r>
          </a:p>
        </p:txBody>
      </p:sp>
      <p:sp>
        <p:nvSpPr>
          <p:cNvPr id="7475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27AC9B-E7C3-4324-AD7B-4DB1BDA00DA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Multinationals such as Nestle need to sell and support in multiple areas of the world in local language and currency.  Sales and service employees can now select their preferred UI language on the fly, and perform transactions in local currency.  All this is enabled from a single centralized deployment, regardless of base location, currency or language.</a:t>
            </a:r>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3E5640-71DA-46E5-9C48-9295BF7E352E}"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CRM in the past was often too expensive, took too long to deploy, and was too difficult to maintain and change. Then along came CRM offered as a hosted service (SaaS CRM), which promised quick installations but gave up control of data, control of application security, and often created additional silos of information.  </a:t>
            </a:r>
          </a:p>
          <a:p>
            <a:pPr eaLnBrk="1" hangingPunct="1">
              <a:spcBef>
                <a:spcPct val="0"/>
              </a:spcBef>
            </a:pPr>
            <a:endParaRPr lang="en-US" smtClean="0"/>
          </a:p>
          <a:p>
            <a:pPr eaLnBrk="1" hangingPunct="1">
              <a:spcBef>
                <a:spcPct val="0"/>
              </a:spcBef>
            </a:pPr>
            <a:r>
              <a:rPr lang="en-US" smtClean="0"/>
              <a:t>For the first time, customers can get the best of both worlds with Microsoft Dynamics CRM hosted by enterprise IT </a:t>
            </a:r>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8488C7-AB99-4531-BE3C-29E5000E9F70}"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Enterprises often have business relationships that span beyond a single company selling a good or service to multiple customers.  Often, their customers are also their partners, and sometimes their supplier, and sometimes even a competitor…this may exist locally, regionally, globally, and may even be a separate division within the same global enterprise!  </a:t>
            </a:r>
          </a:p>
          <a:p>
            <a:pPr eaLnBrk="1" hangingPunct="1">
              <a:spcBef>
                <a:spcPct val="0"/>
              </a:spcBef>
            </a:pPr>
            <a:r>
              <a:rPr lang="en-US" smtClean="0"/>
              <a:t>Complex relationships such as these are common in the financial services industry.  Wholesalers such as Merryl Lynch, Goldman Sachs and Pimco sell to brokerage houses like Raymond James, Charles Schwab, and TD Waterhouse, which in turn sell the products to end consumers such as institutional and private investors.  The wholesalers sell to multiple brokerage houses, who also buy products from multiple wholesalers.  Companies along the entire value chain need to be able to sell and provide service to their customers through a complex web of intermediaries.</a:t>
            </a:r>
          </a:p>
          <a:p>
            <a:pPr eaLnBrk="1" hangingPunct="1">
              <a:spcBef>
                <a:spcPct val="0"/>
              </a:spcBef>
            </a:pPr>
            <a:endParaRPr lang="en-US" smtClean="0"/>
          </a:p>
          <a:p>
            <a:pPr eaLnBrk="1" hangingPunct="1">
              <a:spcBef>
                <a:spcPct val="0"/>
              </a:spcBef>
            </a:pPr>
            <a:r>
              <a:rPr lang="en-US" smtClean="0"/>
              <a:t>It is imperative that CRM users be able to accurately enter and track the full extent of these complexities in the CRM system so that data in the system reflects the full reality of the business relationship.  What’s more, the system must allow this to be done easily and quickly, without complex programming as extensive delays can cause users to become disenchanted with the CRM system, resulting in user adoption and data quality challenges.</a:t>
            </a:r>
          </a:p>
          <a:p>
            <a:pPr eaLnBrk="1" hangingPunct="1">
              <a:spcBef>
                <a:spcPct val="0"/>
              </a:spcBef>
            </a:pPr>
            <a:r>
              <a:rPr lang="en-US" smtClean="0"/>
              <a:t>While it was possible to model many to many relationships in Dynamics CRM 3.0, the architecture changes in 4.0 allow the data model to natively handle complex relationships.  This will result in lower IT overhead for deployment and maintenance, as well as faster time to value and change response.</a:t>
            </a:r>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23EA46-7EFA-4213-AC8F-9DE595134C53}"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System Center Essentials &amp; MOM:</a:t>
            </a:r>
          </a:p>
          <a:p>
            <a:pPr eaLnBrk="1" hangingPunct="1">
              <a:lnSpc>
                <a:spcPct val="80000"/>
              </a:lnSpc>
              <a:spcBef>
                <a:spcPct val="0"/>
              </a:spcBef>
            </a:pPr>
            <a:r>
              <a:rPr lang="en-US" b="1" dirty="0" smtClean="0"/>
              <a:t>Get and stay secure</a:t>
            </a:r>
          </a:p>
          <a:p>
            <a:pPr lvl="1" eaLnBrk="1" hangingPunct="1">
              <a:lnSpc>
                <a:spcPct val="80000"/>
              </a:lnSpc>
              <a:spcBef>
                <a:spcPct val="0"/>
              </a:spcBef>
            </a:pPr>
            <a:r>
              <a:rPr lang="en-US" sz="1800" dirty="0" smtClean="0"/>
              <a:t>Update management for Windows, Dynamics CRM</a:t>
            </a:r>
          </a:p>
          <a:p>
            <a:pPr lvl="1" eaLnBrk="1" hangingPunct="1">
              <a:lnSpc>
                <a:spcPct val="80000"/>
              </a:lnSpc>
              <a:spcBef>
                <a:spcPct val="0"/>
              </a:spcBef>
            </a:pPr>
            <a:r>
              <a:rPr lang="en-US" sz="1800" dirty="0" smtClean="0"/>
              <a:t>and other applications</a:t>
            </a:r>
          </a:p>
          <a:p>
            <a:pPr eaLnBrk="1" hangingPunct="1">
              <a:lnSpc>
                <a:spcPct val="80000"/>
              </a:lnSpc>
              <a:spcBef>
                <a:spcPct val="0"/>
              </a:spcBef>
            </a:pPr>
            <a:endParaRPr lang="en-US" sz="700" dirty="0" smtClean="0"/>
          </a:p>
          <a:p>
            <a:pPr eaLnBrk="1" hangingPunct="1">
              <a:lnSpc>
                <a:spcPct val="80000"/>
              </a:lnSpc>
              <a:spcBef>
                <a:spcPct val="0"/>
              </a:spcBef>
            </a:pPr>
            <a:r>
              <a:rPr lang="en-US" b="1" dirty="0" smtClean="0"/>
              <a:t>Keep environment up and running</a:t>
            </a:r>
          </a:p>
          <a:p>
            <a:pPr lvl="1" eaLnBrk="1" hangingPunct="1">
              <a:lnSpc>
                <a:spcPct val="80000"/>
              </a:lnSpc>
              <a:spcBef>
                <a:spcPct val="0"/>
              </a:spcBef>
            </a:pPr>
            <a:r>
              <a:rPr lang="en-US" sz="1800" dirty="0" smtClean="0"/>
              <a:t>Complete monitoring, with knowledge for servers,</a:t>
            </a:r>
          </a:p>
          <a:p>
            <a:pPr lvl="1" eaLnBrk="1" hangingPunct="1">
              <a:lnSpc>
                <a:spcPct val="80000"/>
              </a:lnSpc>
              <a:spcBef>
                <a:spcPct val="0"/>
              </a:spcBef>
            </a:pPr>
            <a:r>
              <a:rPr lang="en-US" sz="1800" dirty="0" smtClean="0"/>
              <a:t>desktops, network devices and hardware</a:t>
            </a:r>
          </a:p>
          <a:p>
            <a:pPr eaLnBrk="1" hangingPunct="1">
              <a:lnSpc>
                <a:spcPct val="80000"/>
              </a:lnSpc>
              <a:spcBef>
                <a:spcPct val="0"/>
              </a:spcBef>
            </a:pPr>
            <a:endParaRPr lang="en-US" sz="700" dirty="0" smtClean="0"/>
          </a:p>
          <a:p>
            <a:pPr eaLnBrk="1" hangingPunct="1">
              <a:lnSpc>
                <a:spcPct val="80000"/>
              </a:lnSpc>
              <a:spcBef>
                <a:spcPct val="0"/>
              </a:spcBef>
            </a:pPr>
            <a:r>
              <a:rPr lang="en-US" b="1" dirty="0" smtClean="0"/>
              <a:t>Serve and support end users</a:t>
            </a:r>
          </a:p>
          <a:p>
            <a:pPr lvl="1" eaLnBrk="1" hangingPunct="1">
              <a:lnSpc>
                <a:spcPct val="80000"/>
              </a:lnSpc>
              <a:spcBef>
                <a:spcPct val="0"/>
              </a:spcBef>
            </a:pPr>
            <a:r>
              <a:rPr lang="en-US" sz="1800" dirty="0" smtClean="0"/>
              <a:t>Diagnostics tasks, reporting and deploy </a:t>
            </a:r>
          </a:p>
          <a:p>
            <a:pPr lvl="1" eaLnBrk="1" hangingPunct="1">
              <a:lnSpc>
                <a:spcPct val="80000"/>
              </a:lnSpc>
              <a:spcBef>
                <a:spcPct val="0"/>
              </a:spcBef>
            </a:pPr>
            <a:r>
              <a:rPr lang="en-US" sz="1800" dirty="0" smtClean="0"/>
              <a:t>end user software</a:t>
            </a:r>
          </a:p>
          <a:p>
            <a:pPr eaLnBrk="1" hangingPunct="1">
              <a:lnSpc>
                <a:spcPct val="80000"/>
              </a:lnSpc>
              <a:spcBef>
                <a:spcPct val="0"/>
              </a:spcBef>
            </a:pPr>
            <a:endParaRPr lang="en-US" sz="700" dirty="0" smtClean="0"/>
          </a:p>
          <a:p>
            <a:pPr eaLnBrk="1" hangingPunct="1">
              <a:lnSpc>
                <a:spcPct val="80000"/>
              </a:lnSpc>
              <a:spcBef>
                <a:spcPct val="0"/>
              </a:spcBef>
            </a:pPr>
            <a:r>
              <a:rPr lang="en-US" b="1" dirty="0" smtClean="0"/>
              <a:t>Keep track of what I have</a:t>
            </a:r>
          </a:p>
          <a:p>
            <a:pPr lvl="1" eaLnBrk="1" hangingPunct="1">
              <a:lnSpc>
                <a:spcPct val="80000"/>
              </a:lnSpc>
              <a:spcBef>
                <a:spcPct val="0"/>
              </a:spcBef>
            </a:pPr>
            <a:r>
              <a:rPr lang="en-US" sz="1800" dirty="0" smtClean="0"/>
              <a:t>Hardware and software asset inventory and reporting</a:t>
            </a:r>
          </a:p>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6DB85-9E87-4AAB-B42D-EAA659E15C5C}"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3C7E1-B2CC-48A6-A3ED-EFD6FC56111E}"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u="sng" dirty="0" smtClean="0"/>
              <a:t>Other (backup) Quotes:</a:t>
            </a:r>
          </a:p>
          <a:p>
            <a:pPr>
              <a:defRPr/>
            </a:pPr>
            <a:endParaRPr lang="en-US" dirty="0" smtClean="0"/>
          </a:p>
          <a:p>
            <a:pPr>
              <a:defRPr/>
            </a:pPr>
            <a:r>
              <a:rPr lang="en-US" dirty="0" smtClean="0"/>
              <a:t>“Software as a service (SaaS) falsely appears as a panacea for the problems associated with CRM projects because SaaS offers low initial capital expenses and quick integration capabilities. However, after five years, costs often are the same as traditional software and, so far, SaaS has had difficulty supporting complex processes.”</a:t>
            </a:r>
          </a:p>
          <a:p>
            <a:pPr>
              <a:defRPr/>
            </a:pPr>
            <a:endParaRPr lang="en-US" dirty="0" smtClean="0"/>
          </a:p>
          <a:p>
            <a:pPr>
              <a:defRPr/>
            </a:pPr>
            <a:r>
              <a:rPr lang="en-US" dirty="0" smtClean="0"/>
              <a:t>“SaaS really is suitable only for departmental initiatives (such as sales), not for cross-departmental or enterprise solutions. Integration may be just as expensive as on-premises software during the long term. “</a:t>
            </a:r>
          </a:p>
          <a:p>
            <a:pPr>
              <a:defRPr/>
            </a:pPr>
            <a:endParaRPr lang="en-US" dirty="0" smtClean="0"/>
          </a:p>
          <a:p>
            <a:pPr>
              <a:defRPr/>
            </a:pPr>
            <a:r>
              <a:rPr lang="en-US" dirty="0" smtClean="0"/>
              <a:t>"Our senior leaders gave me the time and resources to do the job right. They saw value in getting users actively involved and encouraged me to take this approach. I concentrated on delivering ‘quick wins' to sustain their enthusiasm.“</a:t>
            </a:r>
          </a:p>
          <a:p>
            <a:pPr>
              <a:defRPr/>
            </a:pPr>
            <a:endParaRPr lang="en-US" dirty="0" smtClean="0"/>
          </a:p>
          <a:p>
            <a:pPr>
              <a:defRPr/>
            </a:pPr>
            <a:r>
              <a:rPr lang="en-US" dirty="0" smtClean="0"/>
              <a:t>“Nothing succeeds like success, so you need to get off to a fast start.”</a:t>
            </a:r>
          </a:p>
          <a:p>
            <a:pPr>
              <a:defRPr/>
            </a:pPr>
            <a:endParaRPr lang="en-US" dirty="0" smtClean="0"/>
          </a:p>
          <a:p>
            <a:pPr>
              <a:defRPr/>
            </a:pPr>
            <a:r>
              <a:rPr lang="en-US" dirty="0" smtClean="0"/>
              <a:t>“This meant that companies and their salespeople were required to adhere to what software providers deemed industry standards, rather than offer their customers solutions that leveraged and improved upon the specific and successful sales practices they had been engaging in for years.”</a:t>
            </a: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290D65-637F-4F53-AF4D-84660B2B9FD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dirty="0" smtClean="0"/>
              <a:t>Focus on Customers, Not CRM</a:t>
            </a:r>
          </a:p>
          <a:p>
            <a:pPr lvl="1" eaLnBrk="1" hangingPunct="1">
              <a:spcBef>
                <a:spcPct val="0"/>
              </a:spcBef>
            </a:pPr>
            <a:r>
              <a:rPr lang="en-US" dirty="0" smtClean="0"/>
              <a:t>Help users do their jobs better</a:t>
            </a:r>
          </a:p>
          <a:p>
            <a:pPr lvl="1" eaLnBrk="1" hangingPunct="1">
              <a:spcBef>
                <a:spcPct val="0"/>
              </a:spcBef>
            </a:pPr>
            <a:r>
              <a:rPr lang="en-US" dirty="0" smtClean="0"/>
              <a:t>Reduce </a:t>
            </a:r>
            <a:r>
              <a:rPr lang="en-US" i="1" u="sng" dirty="0" smtClean="0"/>
              <a:t>chore</a:t>
            </a:r>
            <a:r>
              <a:rPr lang="en-US" dirty="0" smtClean="0"/>
              <a:t> activities and increase </a:t>
            </a:r>
            <a:r>
              <a:rPr lang="en-US" i="1" u="sng" dirty="0" smtClean="0"/>
              <a:t>core</a:t>
            </a:r>
            <a:r>
              <a:rPr lang="en-US" dirty="0" smtClean="0"/>
              <a:t> productivity</a:t>
            </a:r>
          </a:p>
          <a:p>
            <a:pPr eaLnBrk="1" hangingPunct="1">
              <a:spcBef>
                <a:spcPct val="0"/>
              </a:spcBef>
            </a:pPr>
            <a:endParaRPr lang="en-US" dirty="0" smtClean="0"/>
          </a:p>
          <a:p>
            <a:pPr eaLnBrk="1" hangingPunct="1">
              <a:spcBef>
                <a:spcPct val="0"/>
              </a:spcBef>
            </a:pPr>
            <a:r>
              <a:rPr lang="en-US" u="sng" dirty="0" smtClean="0"/>
              <a:t>Adapt Quickly with CRM</a:t>
            </a:r>
          </a:p>
          <a:p>
            <a:pPr lvl="1" eaLnBrk="1" hangingPunct="1">
              <a:spcBef>
                <a:spcPct val="0"/>
              </a:spcBef>
            </a:pPr>
            <a:r>
              <a:rPr lang="en-US" dirty="0" smtClean="0"/>
              <a:t>Use technology as a tool to embrace change</a:t>
            </a:r>
          </a:p>
          <a:p>
            <a:pPr lvl="1" eaLnBrk="1" hangingPunct="1">
              <a:spcBef>
                <a:spcPct val="0"/>
              </a:spcBef>
            </a:pPr>
            <a:r>
              <a:rPr lang="en-US" dirty="0" smtClean="0"/>
              <a:t>Empower business and elevate IT</a:t>
            </a:r>
          </a:p>
          <a:p>
            <a:pPr eaLnBrk="1" hangingPunct="1">
              <a:spcBef>
                <a:spcPct val="0"/>
              </a:spcBef>
            </a:pPr>
            <a:endParaRPr lang="en-US" dirty="0" smtClean="0"/>
          </a:p>
          <a:p>
            <a:pPr eaLnBrk="1" hangingPunct="1">
              <a:spcBef>
                <a:spcPct val="0"/>
              </a:spcBef>
            </a:pPr>
            <a:r>
              <a:rPr lang="en-US" u="sng" dirty="0" smtClean="0"/>
              <a:t>Deliver Wins Across the Enterprise</a:t>
            </a:r>
          </a:p>
          <a:p>
            <a:pPr lvl="1" eaLnBrk="1" hangingPunct="1">
              <a:spcBef>
                <a:spcPct val="0"/>
              </a:spcBef>
            </a:pPr>
            <a:r>
              <a:rPr lang="en-US" dirty="0" smtClean="0"/>
              <a:t>Foster IT and business partnership for long-term success</a:t>
            </a:r>
          </a:p>
          <a:p>
            <a:pPr lvl="1" eaLnBrk="1" hangingPunct="1">
              <a:spcBef>
                <a:spcPct val="0"/>
              </a:spcBef>
            </a:pPr>
            <a:r>
              <a:rPr lang="en-US" dirty="0" smtClean="0"/>
              <a:t>Deliver customer wins for CEO, TCO wins for CFO, and project wins for CIO</a:t>
            </a:r>
          </a:p>
          <a:p>
            <a:pPr lvl="1" eaLnBrk="1" hangingPunct="1">
              <a:spcBef>
                <a:spcPct val="0"/>
              </a:spcBef>
            </a:pPr>
            <a:endParaRPr lang="en-US" dirty="0" smtClean="0"/>
          </a:p>
          <a:p>
            <a:r>
              <a:rPr lang="en-US" dirty="0" smtClean="0"/>
              <a:t>Not using CRM would put user</a:t>
            </a:r>
            <a:r>
              <a:rPr lang="en-US" baseline="0" dirty="0" smtClean="0"/>
              <a:t>s at a competitive disadvantage.</a:t>
            </a:r>
            <a:endParaRPr lang="en-US" dirty="0" smtClean="0"/>
          </a:p>
          <a:p>
            <a:endParaRPr lang="en-US" dirty="0" smtClean="0"/>
          </a:p>
          <a:p>
            <a:r>
              <a:rPr lang="en-US" dirty="0" smtClean="0"/>
              <a:t>Business agility in large global enterprises – like elephants dancing.</a:t>
            </a:r>
          </a:p>
          <a:p>
            <a:r>
              <a:rPr lang="en-US" dirty="0" smtClean="0"/>
              <a:t>Whether you use software as a service,</a:t>
            </a:r>
            <a:r>
              <a:rPr lang="en-US" baseline="0" dirty="0" smtClean="0"/>
              <a:t> deployed on premise, or a combination, empower business</a:t>
            </a:r>
          </a:p>
          <a:p>
            <a:endParaRPr lang="en-US" baseline="0" dirty="0" smtClean="0"/>
          </a:p>
          <a:p>
            <a:r>
              <a:rPr lang="en-US" baseline="0" dirty="0" smtClean="0"/>
              <a:t>CRM is something everyone can agree on.</a:t>
            </a:r>
          </a:p>
          <a:p>
            <a:r>
              <a:rPr lang="en-US" baseline="0" dirty="0" smtClean="0"/>
              <a:t>TCO, Risk mitigation</a:t>
            </a:r>
            <a:endParaRPr lang="en-US" dirty="0" smtClean="0"/>
          </a:p>
          <a:p>
            <a:pPr lvl="1" eaLnBrk="1" hangingPunct="1">
              <a:spcBef>
                <a:spcPct val="0"/>
              </a:spcBef>
            </a:pPr>
            <a:endParaRPr lang="en-US" dirty="0" smtClean="0"/>
          </a:p>
          <a:p>
            <a:pPr eaLnBrk="1" hangingPunct="1">
              <a:spcBef>
                <a:spcPct val="0"/>
              </a:spcBef>
            </a:pPr>
            <a:endParaRPr lang="en-US" dirty="0"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94B0BF-1B1E-47FE-9CFC-E24FC344AB14}"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E073C47-4A30-4D33-A107-D6ACF1CCA55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Core pillars of Microsoft</a:t>
            </a:r>
            <a:r>
              <a:rPr lang="en-US" baseline="0" dirty="0" smtClean="0"/>
              <a:t> Dynamics CRM for enterprises.</a:t>
            </a:r>
          </a:p>
          <a:p>
            <a:pPr eaLnBrk="1" hangingPunct="1">
              <a:spcBef>
                <a:spcPct val="0"/>
              </a:spcBef>
            </a:pPr>
            <a:r>
              <a:rPr lang="en-US" baseline="0" dirty="0" smtClean="0"/>
              <a:t>Three key pillars built upon a foundation of analytics and performance.</a:t>
            </a:r>
            <a:endParaRPr lang="en-US" dirty="0" smtClean="0"/>
          </a:p>
        </p:txBody>
      </p:sp>
      <p:sp>
        <p:nvSpPr>
          <p:cNvPr id="788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7885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41E4C8C-B860-41F1-A32A-B99E34ECC2FC}" type="datetime8">
              <a:rPr lang="en-US" smtClean="0"/>
              <a:pPr fontAlgn="base">
                <a:spcBef>
                  <a:spcPct val="0"/>
                </a:spcBef>
                <a:spcAft>
                  <a:spcPct val="0"/>
                </a:spcAft>
                <a:defRPr/>
              </a:pPr>
              <a:t>1/22/2008 5:51 PM</a:t>
            </a:fld>
            <a:endParaRPr lang="en-US" smtClean="0"/>
          </a:p>
        </p:txBody>
      </p:sp>
      <p:sp>
        <p:nvSpPr>
          <p:cNvPr id="788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800" dirty="0" smtClean="0"/>
              <a:t>MICROSOFT CONFIDENTIAL</a:t>
            </a:r>
          </a:p>
          <a:p>
            <a:pPr fontAlgn="base">
              <a:spcBef>
                <a:spcPct val="0"/>
              </a:spcBef>
              <a:spcAft>
                <a:spcPct val="0"/>
              </a:spcAft>
              <a:defRPr/>
            </a:pPr>
            <a:r>
              <a:rPr lang="en-US" dirty="0"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7885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54B6B-71B1-458D-96A3-0C11A923665B}"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Works</a:t>
            </a:r>
            <a:r>
              <a:rPr lang="en-US" baseline="0" dirty="0" smtClean="0"/>
              <a:t> the way people work – improve productivity, reduce data entry.  Give them relevant info in a single interface.  Increase user adoption to get more complete, accurate customer view.  It’s a virtuous cycle.</a:t>
            </a:r>
            <a:endParaRPr lang="en-US" dirty="0" smtClean="0"/>
          </a:p>
          <a:p>
            <a:pPr eaLnBrk="1" hangingPunct="1">
              <a:spcBef>
                <a:spcPct val="0"/>
              </a:spcBef>
            </a:pPr>
            <a:endParaRPr lang="en-US" dirty="0" smtClean="0"/>
          </a:p>
          <a:p>
            <a:pPr eaLnBrk="1" hangingPunct="1">
              <a:spcBef>
                <a:spcPct val="0"/>
              </a:spcBef>
            </a:pPr>
            <a:r>
              <a:rPr lang="en-US" dirty="0" smtClean="0"/>
              <a:t>Composite applications pulls information from sources outside of CRM into a single application so users get the information they need in one location.  This information can be structured or unstructured, and can come from ERP, legacy, industry vertical, Web, or other sources.</a:t>
            </a:r>
          </a:p>
          <a:p>
            <a:pPr eaLnBrk="1" hangingPunct="1">
              <a:spcBef>
                <a:spcPct val="0"/>
              </a:spcBef>
            </a:pPr>
            <a:endParaRPr lang="en-US" dirty="0" smtClean="0"/>
          </a:p>
          <a:p>
            <a:pPr eaLnBrk="1" hangingPunct="1">
              <a:spcBef>
                <a:spcPct val="0"/>
              </a:spcBef>
            </a:pPr>
            <a:r>
              <a:rPr lang="en-US" dirty="0" smtClean="0"/>
              <a:t>Information examples:</a:t>
            </a:r>
          </a:p>
          <a:p>
            <a:pPr eaLnBrk="1" hangingPunct="1">
              <a:spcBef>
                <a:spcPct val="0"/>
              </a:spcBef>
            </a:pPr>
            <a:r>
              <a:rPr lang="en-US" dirty="0" smtClean="0"/>
              <a:t>Inventory</a:t>
            </a:r>
          </a:p>
          <a:p>
            <a:pPr eaLnBrk="1" hangingPunct="1">
              <a:spcBef>
                <a:spcPct val="0"/>
              </a:spcBef>
            </a:pPr>
            <a:r>
              <a:rPr lang="en-US" dirty="0" smtClean="0"/>
              <a:t>Billing</a:t>
            </a:r>
          </a:p>
          <a:p>
            <a:pPr eaLnBrk="1" hangingPunct="1">
              <a:spcBef>
                <a:spcPct val="0"/>
              </a:spcBef>
            </a:pPr>
            <a:r>
              <a:rPr lang="en-US" dirty="0" smtClean="0"/>
              <a:t>Shipping</a:t>
            </a:r>
          </a:p>
          <a:p>
            <a:pPr eaLnBrk="1" hangingPunct="1">
              <a:spcBef>
                <a:spcPct val="0"/>
              </a:spcBef>
            </a:pPr>
            <a:r>
              <a:rPr lang="en-US" dirty="0" smtClean="0"/>
              <a:t>Mapping</a:t>
            </a:r>
          </a:p>
          <a:p>
            <a:pPr eaLnBrk="1" hangingPunct="1">
              <a:spcBef>
                <a:spcPct val="0"/>
              </a:spcBef>
            </a:pPr>
            <a:r>
              <a:rPr lang="en-US" dirty="0" smtClean="0"/>
              <a:t>Financial – Hoovers, Factiva</a:t>
            </a:r>
          </a:p>
          <a:p>
            <a:pPr eaLnBrk="1" hangingPunct="1">
              <a:spcBef>
                <a:spcPct val="0"/>
              </a:spcBef>
            </a:pPr>
            <a:endParaRPr lang="en-US"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E8877E-E5F5-49E4-8213-084D2AD36A3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3 levels of flexibility:</a:t>
            </a:r>
          </a:p>
          <a:p>
            <a:pPr marL="224325" indent="-224325">
              <a:buFontTx/>
              <a:buAutoNum type="arabicParenR"/>
              <a:defRPr/>
            </a:pPr>
            <a:r>
              <a:rPr lang="en-US" dirty="0" smtClean="0"/>
              <a:t>Individual business units can quickly configure and reconfigure the application at the business analyst level</a:t>
            </a:r>
          </a:p>
          <a:p>
            <a:pPr marL="224325" indent="-224325">
              <a:buFontTx/>
              <a:buAutoNum type="arabicParenR"/>
              <a:defRPr/>
            </a:pPr>
            <a:r>
              <a:rPr lang="en-US" dirty="0" smtClean="0"/>
              <a:t>IT can modify the application quickly through the SDK that uses industry-standard .NET programmability.  Changes are upgradable</a:t>
            </a:r>
          </a:p>
          <a:p>
            <a:pPr marL="224325" indent="-224325">
              <a:buFontTx/>
              <a:buAutoNum type="arabicParenR"/>
              <a:defRPr/>
            </a:pPr>
            <a:r>
              <a:rPr lang="en-US" dirty="0" smtClean="0"/>
              <a:t>The application can be customized to handle non-CRM needs, but that still require managing relationships and orchestration of processes and workflows.  We call this </a:t>
            </a:r>
            <a:r>
              <a:rPr lang="en-US" dirty="0" err="1" smtClean="0"/>
              <a:t>xRM</a:t>
            </a:r>
            <a:r>
              <a:rPr lang="en-US" dirty="0" smtClean="0"/>
              <a:t>, where the x can represent any kind of relationship – citizens, candidates, constituents, donors, partners, troops, even convicts in one case.</a:t>
            </a:r>
          </a:p>
          <a:p>
            <a:pPr marL="224325" indent="-224325">
              <a:defRPr/>
            </a:pPr>
            <a:endParaRPr lang="en-US" dirty="0" smtClean="0"/>
          </a:p>
          <a:p>
            <a:pPr marL="224325" indent="-224325">
              <a:defRPr/>
            </a:pPr>
            <a:r>
              <a:rPr lang="en-US" dirty="0" smtClean="0"/>
              <a:t>Manage</a:t>
            </a:r>
            <a:r>
              <a:rPr lang="en-US" baseline="0" dirty="0" smtClean="0"/>
              <a:t> changes – architecture of the application stores all changes (in metadata) to help you track and manage changes over time.  Use of SDK allows changes to be upgraded.</a:t>
            </a:r>
            <a:endParaRPr lang="en-US" dirty="0"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EF429-94AD-455D-AFA8-3A2F859528C7}"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77900"/>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1355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lvl1pPr>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62400" y="2997722"/>
            <a:ext cx="5029200" cy="1238250"/>
          </a:xfrm>
        </p:spPr>
        <p:txBody>
          <a:bodyPr vert="horz" lIns="91440" tIns="45720" rIns="91440" bIns="45720" rtlCol="0" anchor="t" anchorCtr="0">
            <a:normAutofit/>
          </a:bodyPr>
          <a:lstStyle>
            <a:lvl1pPr algn="l" defTabSz="914400" rtl="0" eaLnBrk="1" latinLnBrk="0" hangingPunct="1">
              <a:spcBef>
                <a:spcPct val="0"/>
              </a:spcBef>
              <a:buNone/>
              <a:defRPr lang="en-US" sz="4000" kern="1200" dirty="0">
                <a:solidFill>
                  <a:schemeClr val="tx2">
                    <a:lumMod val="7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409162"/>
            <a:ext cx="5029200" cy="122963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tx1"/>
                </a:solidFill>
              </a:defRPr>
            </a:lvl1pPr>
          </a:lstStyle>
          <a:p>
            <a:fld id="{F80B77B6-6F58-484C-9CF8-9FE203B56026}" type="slidenum">
              <a:rPr lang="en-US" smtClean="0"/>
              <a:pPr/>
              <a:t>‹#›</a:t>
            </a:fld>
            <a:endParaRPr lang="en-US"/>
          </a:p>
        </p:txBody>
      </p:sp>
      <p:pic>
        <p:nvPicPr>
          <p:cNvPr id="9" name="Picture 8" descr="Dynamics_white_logo.png"/>
          <p:cNvPicPr>
            <a:picLocks noChangeAspect="1"/>
          </p:cNvPicPr>
          <p:nvPr userDrawn="1"/>
        </p:nvPicPr>
        <p:blipFill>
          <a:blip r:embed="rId3" cstate="screen"/>
          <a:stretch>
            <a:fillRect/>
          </a:stretch>
        </p:blipFill>
        <p:spPr>
          <a:xfrm>
            <a:off x="5724394" y="6087650"/>
            <a:ext cx="2999856" cy="60125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997722"/>
            <a:ext cx="5142978" cy="1238250"/>
          </a:xfrm>
        </p:spPr>
        <p:txBody>
          <a:bodyPr vert="horz" lIns="91440" tIns="45720" rIns="91440" bIns="45720" rtlCol="0" anchor="t" anchorCtr="0">
            <a:normAutofit/>
          </a:bodyPr>
          <a:lstStyle>
            <a:lvl1pPr algn="l" defTabSz="914400" rtl="0" eaLnBrk="1" latinLnBrk="0" hangingPunct="1">
              <a:spcBef>
                <a:spcPct val="0"/>
              </a:spcBef>
              <a:buNone/>
              <a:defRPr lang="en-US" sz="4000" kern="1200" dirty="0">
                <a:solidFill>
                  <a:schemeClr val="tx2">
                    <a:lumMod val="7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191000"/>
            <a:ext cx="5029200" cy="16764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tx2">
                    <a:lumMod val="75000"/>
                  </a:schemeClr>
                </a:solidFill>
              </a:defRPr>
            </a:lvl1pPr>
          </a:lstStyle>
          <a:p>
            <a:fld id="{F80B77B6-6F58-484C-9CF8-9FE203B56026}" type="slidenum">
              <a:rPr lang="en-US" smtClean="0"/>
              <a:pPr/>
              <a:t>‹#›</a:t>
            </a:fld>
            <a:endParaRPr lang="en-US"/>
          </a:p>
        </p:txBody>
      </p:sp>
      <p:pic>
        <p:nvPicPr>
          <p:cNvPr id="9" name="Picture 8" descr="Dynamics_white_logo.png"/>
          <p:cNvPicPr>
            <a:picLocks noChangeAspect="1"/>
          </p:cNvPicPr>
          <p:nvPr userDrawn="1"/>
        </p:nvPicPr>
        <p:blipFill>
          <a:blip r:embed="rId3" cstate="screen"/>
          <a:stretch>
            <a:fillRect/>
          </a:stretch>
        </p:blipFill>
        <p:spPr>
          <a:xfrm>
            <a:off x="5724394" y="6087650"/>
            <a:ext cx="2999856" cy="60125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1487" y="3007421"/>
            <a:ext cx="5903913" cy="1362075"/>
          </a:xfrm>
        </p:spPr>
        <p:txBody>
          <a:bodyPr vert="horz" lIns="91440" tIns="45720" rIns="91440" bIns="45720" rtlCol="0" anchor="t" anchorCtr="0">
            <a:normAutofit/>
          </a:bodyPr>
          <a:lstStyle>
            <a:lvl1pPr algn="l" defTabSz="914400" rtl="0" eaLnBrk="1" latinLnBrk="0" hangingPunct="1">
              <a:spcBef>
                <a:spcPct val="0"/>
              </a:spcBef>
              <a:buNone/>
              <a:defRPr lang="en-US" sz="4000" kern="1200" dirty="0">
                <a:solidFill>
                  <a:schemeClr val="tx2">
                    <a:lumMod val="75000"/>
                  </a:schemeClr>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4191000"/>
            <a:ext cx="5141913" cy="5207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fld id="{F80B77B6-6F58-484C-9CF8-9FE203B56026}" type="slidenum">
              <a:rPr lang="en-US" smtClean="0"/>
              <a:pPr/>
              <a:t>‹#›</a:t>
            </a:fld>
            <a:endParaRPr lang="en-US"/>
          </a:p>
        </p:txBody>
      </p:sp>
      <p:pic>
        <p:nvPicPr>
          <p:cNvPr id="5" name="Picture 4" descr="Dynamics_white_logo.png"/>
          <p:cNvPicPr>
            <a:picLocks noChangeAspect="1"/>
          </p:cNvPicPr>
          <p:nvPr userDrawn="1"/>
        </p:nvPicPr>
        <p:blipFill>
          <a:blip r:embed="rId3" cstate="screen"/>
          <a:stretch>
            <a:fillRect/>
          </a:stretch>
        </p:blipFill>
        <p:spPr>
          <a:xfrm>
            <a:off x="5724394" y="6087650"/>
            <a:ext cx="2999856" cy="60125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07421"/>
            <a:ext cx="5827713" cy="1362075"/>
          </a:xfrm>
        </p:spPr>
        <p:txBody>
          <a:bodyPr vert="horz" lIns="91440" tIns="45720" rIns="91440" bIns="45720" rtlCol="0" anchor="t" anchorCtr="0">
            <a:normAutofit/>
          </a:bodyPr>
          <a:lstStyle>
            <a:lvl1pPr algn="l" defTabSz="914400" rtl="0" eaLnBrk="1" latinLnBrk="0" hangingPunct="1">
              <a:spcBef>
                <a:spcPct val="0"/>
              </a:spcBef>
              <a:buNone/>
              <a:defRPr lang="en-US" sz="4000" kern="1200" dirty="0" smtClean="0">
                <a:solidFill>
                  <a:schemeClr val="tx2">
                    <a:lumMod val="75000"/>
                  </a:schemeClr>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18765" y="4267200"/>
            <a:ext cx="5075548" cy="444500"/>
          </a:xfrm>
        </p:spPr>
        <p:txBody>
          <a:bodyPr anchor="b"/>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fld id="{F80B77B6-6F58-484C-9CF8-9FE203B56026}" type="slidenum">
              <a:rPr lang="en-US" smtClean="0"/>
              <a:pPr/>
              <a:t>‹#›</a:t>
            </a:fld>
            <a:endParaRPr lang="en-US"/>
          </a:p>
        </p:txBody>
      </p:sp>
      <p:pic>
        <p:nvPicPr>
          <p:cNvPr id="5" name="Picture 4" descr="Dynamics_white_logo.png"/>
          <p:cNvPicPr>
            <a:picLocks noChangeAspect="1"/>
          </p:cNvPicPr>
          <p:nvPr userDrawn="1"/>
        </p:nvPicPr>
        <p:blipFill>
          <a:blip r:embed="rId3" cstate="screen"/>
          <a:stretch>
            <a:fillRect/>
          </a:stretch>
        </p:blipFill>
        <p:spPr>
          <a:xfrm>
            <a:off x="152400" y="6087650"/>
            <a:ext cx="2999856" cy="60125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62400" y="2997722"/>
            <a:ext cx="5029200" cy="1238250"/>
          </a:xfrm>
        </p:spPr>
        <p:txBody>
          <a:bodyPr vert="horz" lIns="91440" tIns="45720" rIns="91440" bIns="45720" rtlCol="0" anchor="t" anchorCtr="0">
            <a:normAutofit/>
          </a:bodyPr>
          <a:lstStyle>
            <a:lvl1pPr algn="l" defTabSz="914400" rtl="0" eaLnBrk="1" latinLnBrk="0" hangingPunct="1">
              <a:spcBef>
                <a:spcPct val="0"/>
              </a:spcBef>
              <a:buNone/>
              <a:defRPr lang="en-US" sz="4000" kern="1200" dirty="0">
                <a:solidFill>
                  <a:schemeClr val="tx2">
                    <a:lumMod val="7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409162"/>
            <a:ext cx="5029200" cy="122963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tx1"/>
                </a:solidFill>
              </a:defRPr>
            </a:lvl1pPr>
          </a:lstStyle>
          <a:p>
            <a:fld id="{F80B77B6-6F58-484C-9CF8-9FE203B56026}" type="slidenum">
              <a:rPr lang="en-US" smtClean="0"/>
              <a:pPr/>
              <a:t>‹#›</a:t>
            </a:fld>
            <a:endParaRPr lang="en-US"/>
          </a:p>
        </p:txBody>
      </p:sp>
      <p:pic>
        <p:nvPicPr>
          <p:cNvPr id="9" name="Picture 8" descr="Dynamics_white_logo.png"/>
          <p:cNvPicPr>
            <a:picLocks noChangeAspect="1"/>
          </p:cNvPicPr>
          <p:nvPr userDrawn="1"/>
        </p:nvPicPr>
        <p:blipFill>
          <a:blip r:embed="rId3" cstate="screen"/>
          <a:stretch>
            <a:fillRect/>
          </a:stretch>
        </p:blipFill>
        <p:spPr>
          <a:xfrm>
            <a:off x="5724394" y="6087650"/>
            <a:ext cx="2999856" cy="60125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997722"/>
            <a:ext cx="5142978" cy="1238250"/>
          </a:xfrm>
        </p:spPr>
        <p:txBody>
          <a:bodyPr vert="horz" lIns="91440" tIns="45720" rIns="91440" bIns="45720" rtlCol="0" anchor="t" anchorCtr="0">
            <a:normAutofit/>
          </a:bodyPr>
          <a:lstStyle>
            <a:lvl1pPr algn="l" defTabSz="914400" rtl="0" eaLnBrk="1" latinLnBrk="0" hangingPunct="1">
              <a:spcBef>
                <a:spcPct val="0"/>
              </a:spcBef>
              <a:buNone/>
              <a:defRPr lang="en-US" sz="4000" kern="1200" dirty="0">
                <a:solidFill>
                  <a:schemeClr val="tx2">
                    <a:lumMod val="75000"/>
                  </a:schemeClr>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191000"/>
            <a:ext cx="5029200" cy="16764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tx2">
                    <a:lumMod val="75000"/>
                  </a:schemeClr>
                </a:solidFill>
              </a:defRPr>
            </a:lvl1pPr>
          </a:lstStyle>
          <a:p>
            <a:fld id="{F80B77B6-6F58-484C-9CF8-9FE203B56026}" type="slidenum">
              <a:rPr lang="en-US" smtClean="0"/>
              <a:pPr/>
              <a:t>‹#›</a:t>
            </a:fld>
            <a:endParaRPr lang="en-US"/>
          </a:p>
        </p:txBody>
      </p:sp>
      <p:pic>
        <p:nvPicPr>
          <p:cNvPr id="9" name="Picture 8" descr="Dynamics_white_logo.png"/>
          <p:cNvPicPr>
            <a:picLocks noChangeAspect="1"/>
          </p:cNvPicPr>
          <p:nvPr userDrawn="1"/>
        </p:nvPicPr>
        <p:blipFill>
          <a:blip r:embed="rId3" cstate="screen"/>
          <a:stretch>
            <a:fillRect/>
          </a:stretch>
        </p:blipFill>
        <p:spPr>
          <a:xfrm>
            <a:off x="5724394" y="6087650"/>
            <a:ext cx="2999856" cy="60125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8200" y="3007421"/>
            <a:ext cx="5537200" cy="1362075"/>
          </a:xfrm>
        </p:spPr>
        <p:txBody>
          <a:bodyPr vert="horz" lIns="91440" tIns="45720" rIns="91440" bIns="45720" rtlCol="0" anchor="t" anchorCtr="0">
            <a:normAutofit/>
          </a:bodyPr>
          <a:lstStyle>
            <a:lvl1pPr algn="l" defTabSz="914400" rtl="0" eaLnBrk="1" latinLnBrk="0" hangingPunct="1">
              <a:spcBef>
                <a:spcPct val="0"/>
              </a:spcBef>
              <a:buNone/>
              <a:defRPr lang="en-US" sz="4000" kern="1200" dirty="0">
                <a:solidFill>
                  <a:schemeClr val="tx2">
                    <a:lumMod val="75000"/>
                  </a:schemeClr>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4191000"/>
            <a:ext cx="5141913" cy="5207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fld id="{F80B77B6-6F58-484C-9CF8-9FE203B56026}" type="slidenum">
              <a:rPr lang="en-US" smtClean="0"/>
              <a:pPr/>
              <a:t>‹#›</a:t>
            </a:fld>
            <a:endParaRPr lang="en-US"/>
          </a:p>
        </p:txBody>
      </p:sp>
      <p:pic>
        <p:nvPicPr>
          <p:cNvPr id="5" name="Picture 4" descr="Dynamics_white_logo.png"/>
          <p:cNvPicPr>
            <a:picLocks noChangeAspect="1"/>
          </p:cNvPicPr>
          <p:nvPr userDrawn="1"/>
        </p:nvPicPr>
        <p:blipFill>
          <a:blip r:embed="rId3" cstate="screen"/>
          <a:stretch>
            <a:fillRect/>
          </a:stretch>
        </p:blipFill>
        <p:spPr>
          <a:xfrm>
            <a:off x="5724394" y="6087650"/>
            <a:ext cx="2999856" cy="60125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1" y="3007421"/>
            <a:ext cx="5537200" cy="1362075"/>
          </a:xfrm>
        </p:spPr>
        <p:txBody>
          <a:bodyPr vert="horz" lIns="91440" tIns="45720" rIns="91440" bIns="45720" rtlCol="0" anchor="t" anchorCtr="0">
            <a:normAutofit/>
          </a:bodyPr>
          <a:lstStyle>
            <a:lvl1pPr algn="l" defTabSz="914400" rtl="0" eaLnBrk="1" latinLnBrk="0" hangingPunct="1">
              <a:spcBef>
                <a:spcPct val="0"/>
              </a:spcBef>
              <a:buNone/>
              <a:defRPr lang="en-US" sz="4000" kern="1200" dirty="0" smtClean="0">
                <a:solidFill>
                  <a:schemeClr val="tx2">
                    <a:lumMod val="75000"/>
                  </a:schemeClr>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18765" y="4267200"/>
            <a:ext cx="5075548" cy="444500"/>
          </a:xfrm>
        </p:spPr>
        <p:txBody>
          <a:bodyPr anchor="b"/>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fld id="{F80B77B6-6F58-484C-9CF8-9FE203B56026}" type="slidenum">
              <a:rPr lang="en-US" smtClean="0"/>
              <a:pPr/>
              <a:t>‹#›</a:t>
            </a:fld>
            <a:endParaRPr lang="en-US"/>
          </a:p>
        </p:txBody>
      </p:sp>
      <p:pic>
        <p:nvPicPr>
          <p:cNvPr id="5" name="Picture 4" descr="Dynamics_white_logo.png"/>
          <p:cNvPicPr>
            <a:picLocks noChangeAspect="1"/>
          </p:cNvPicPr>
          <p:nvPr userDrawn="1"/>
        </p:nvPicPr>
        <p:blipFill>
          <a:blip r:embed="rId3" cstate="screen"/>
          <a:stretch>
            <a:fillRect/>
          </a:stretch>
        </p:blipFill>
        <p:spPr>
          <a:xfrm>
            <a:off x="152400" y="6087650"/>
            <a:ext cx="2999856" cy="60125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8438"/>
            <a:ext cx="8229600" cy="6397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248400"/>
            <a:ext cx="2133600" cy="365125"/>
          </a:xfrm>
          <a:prstGeom prst="rect">
            <a:avLst/>
          </a:prstGeom>
        </p:spPr>
        <p:txBody>
          <a:bodyPr vert="horz" lIns="91440" tIns="45720" rIns="91440" bIns="45720" rtlCol="0" anchor="ctr"/>
          <a:lstStyle>
            <a:lvl1pPr algn="l">
              <a:defRPr sz="1200">
                <a:solidFill>
                  <a:schemeClr val="bg1"/>
                </a:solidFill>
              </a:defRPr>
            </a:lvl1pPr>
          </a:lstStyle>
          <a:p>
            <a:fld id="{F80B77B6-6F58-484C-9CF8-9FE203B56026}" type="slidenum">
              <a:rPr lang="en-US" smtClean="0"/>
              <a:pPr/>
              <a:t>‹#›</a:t>
            </a:fld>
            <a:endParaRPr lang="en-US"/>
          </a:p>
        </p:txBody>
      </p:sp>
      <p:pic>
        <p:nvPicPr>
          <p:cNvPr id="7" name="Picture 6" descr="Dynamics_black_logo.png"/>
          <p:cNvPicPr>
            <a:picLocks noChangeAspect="1"/>
          </p:cNvPicPr>
          <p:nvPr userDrawn="1"/>
        </p:nvPicPr>
        <p:blipFill>
          <a:blip r:embed="rId21" cstate="screen"/>
          <a:stretch>
            <a:fillRect/>
          </a:stretch>
        </p:blipFill>
        <p:spPr>
          <a:xfrm>
            <a:off x="6438378" y="6164783"/>
            <a:ext cx="2400821" cy="48118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 id="2147483651" r:id="rId4"/>
    <p:sldLayoutId id="2147483661" r:id="rId5"/>
    <p:sldLayoutId id="2147483662" r:id="rId6"/>
    <p:sldLayoutId id="2147483663" r:id="rId7"/>
    <p:sldLayoutId id="2147483664" r:id="rId8"/>
    <p:sldLayoutId id="2147483665" r:id="rId9"/>
    <p:sldLayoutId id="2147483652" r:id="rId10"/>
    <p:sldLayoutId id="2147483654" r:id="rId11"/>
    <p:sldLayoutId id="2147483653" r:id="rId12"/>
    <p:sldLayoutId id="2147483655" r:id="rId13"/>
    <p:sldLayoutId id="2147483656" r:id="rId14"/>
    <p:sldLayoutId id="2147483657" r:id="rId15"/>
    <p:sldLayoutId id="2147483658" r:id="rId16"/>
    <p:sldLayoutId id="2147483659" r:id="rId17"/>
    <p:sldLayoutId id="2147483666" r:id="rId18"/>
  </p:sldLayoutIdLst>
  <p:transition>
    <p:fade/>
  </p:transition>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www.ing.com/group/index.jsp"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18" Type="http://schemas.openxmlformats.org/officeDocument/2006/relationships/hyperlink" Target="http://www.netcompany.dk/default.asp" TargetMode="External"/><Relationship Id="rId3" Type="http://schemas.openxmlformats.org/officeDocument/2006/relationships/hyperlink" Target="http://www.hitachiconsulting.com/page.cfm" TargetMode="External"/><Relationship Id="rId7" Type="http://schemas.openxmlformats.org/officeDocument/2006/relationships/image" Target="../media/image59.png"/><Relationship Id="rId12" Type="http://schemas.openxmlformats.org/officeDocument/2006/relationships/hyperlink" Target="http://www.unisys.com/" TargetMode="External"/><Relationship Id="rId17" Type="http://schemas.openxmlformats.org/officeDocument/2006/relationships/image" Target="../media/image66.png"/><Relationship Id="rId2" Type="http://schemas.openxmlformats.org/officeDocument/2006/relationships/notesSlide" Target="../notesSlides/notesSlide24.xml"/><Relationship Id="rId16"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hyperlink" Target="http://www.scribesoftware.com/index.asp" TargetMode="External"/><Relationship Id="rId11" Type="http://schemas.openxmlformats.org/officeDocument/2006/relationships/image" Target="../media/image62.jpeg"/><Relationship Id="rId5" Type="http://schemas.openxmlformats.org/officeDocument/2006/relationships/image" Target="../media/image58.png"/><Relationship Id="rId15" Type="http://schemas.openxmlformats.org/officeDocument/2006/relationships/hyperlink" Target="http://www.infosys.com/default.asp" TargetMode="External"/><Relationship Id="rId10" Type="http://schemas.openxmlformats.org/officeDocument/2006/relationships/hyperlink" Target="http://blogs.ascentium.com/" TargetMode="External"/><Relationship Id="rId19" Type="http://schemas.openxmlformats.org/officeDocument/2006/relationships/image" Target="../media/image67.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ENTERPRISE</a:t>
            </a:r>
            <a:r>
              <a:rPr lang="en-US" sz="4000" dirty="0">
                <a:solidFill>
                  <a:prstClr val="white"/>
                </a:solidFill>
                <a:latin typeface="Calibri" pitchFamily="34" charset="0"/>
              </a:rPr>
              <a:t> </a:t>
            </a:r>
            <a:r>
              <a:rPr lang="en-US" sz="3200" dirty="0" smtClean="0">
                <a:solidFill>
                  <a:prstClr val="white"/>
                </a:solidFill>
                <a:latin typeface="Calibri" pitchFamily="34" charset="0"/>
              </a:rPr>
              <a:t/>
            </a:r>
            <a:br>
              <a:rPr lang="en-US" sz="3200" dirty="0" smtClean="0">
                <a:solidFill>
                  <a:prstClr val="white"/>
                </a:solidFill>
                <a:latin typeface="Calibri" pitchFamily="34" charset="0"/>
              </a:rPr>
            </a:br>
            <a:r>
              <a:rPr lang="en-US" sz="3200" dirty="0" smtClean="0">
                <a:solidFill>
                  <a:prstClr val="white"/>
                </a:solidFill>
                <a:latin typeface="Calibri" pitchFamily="34" charset="0"/>
              </a:rPr>
              <a:t>Overview</a:t>
            </a:r>
            <a:endParaRPr lang="en-US" dirty="0"/>
          </a:p>
        </p:txBody>
      </p:sp>
      <p:sp>
        <p:nvSpPr>
          <p:cNvPr id="22531" name="Subtitle 2"/>
          <p:cNvSpPr>
            <a:spLocks noGrp="1"/>
          </p:cNvSpPr>
          <p:nvPr>
            <p:ph type="subTitle" idx="1"/>
          </p:nvPr>
        </p:nvSpPr>
        <p:spPr>
          <a:xfrm>
            <a:off x="3962399" y="4260850"/>
            <a:ext cx="4926013" cy="1568450"/>
          </a:xfr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eaLnBrk="1" hangingPunct="1"/>
            <a:r>
              <a:rPr lang="en-US" b="0" dirty="0">
                <a:latin typeface="Calibri" pitchFamily="34" charset="0"/>
              </a:rPr>
              <a:t>Microsoft Dynamics </a:t>
            </a:r>
            <a:r>
              <a:rPr lang="en-US" b="0" dirty="0" smtClean="0">
                <a:latin typeface="Calibri" pitchFamily="34" charset="0"/>
              </a:rPr>
              <a:t>CRM</a:t>
            </a:r>
          </a:p>
          <a:p>
            <a:pPr eaLnBrk="1" hangingPunct="1"/>
            <a:r>
              <a:rPr lang="en-US" b="0" dirty="0">
                <a:latin typeface="Calibri" pitchFamily="34" charset="0"/>
              </a:rPr>
              <a:t>Presenter Name</a:t>
            </a:r>
          </a:p>
          <a:p>
            <a:pPr eaLnBrk="1" hangingPunct="1"/>
            <a:r>
              <a:rPr lang="en-US" b="0" dirty="0">
                <a:latin typeface="Calibri" pitchFamily="34" charset="0"/>
              </a:rPr>
              <a:t>Presenter Title</a:t>
            </a:r>
          </a:p>
          <a:p>
            <a:pPr eaLnBrk="1" hangingPunct="1"/>
            <a:r>
              <a:rPr lang="en-US" b="0" dirty="0">
                <a:latin typeface="Calibri" pitchFamily="34" charset="0"/>
              </a:rPr>
              <a:t>Presenter Date</a:t>
            </a:r>
          </a:p>
          <a:p>
            <a:pPr eaLnBrk="1" hangingPunct="1"/>
            <a:r>
              <a:rPr lang="en-US" b="0" dirty="0">
                <a:latin typeface="Calibri" pitchFamily="34" charset="0"/>
              </a:rPr>
              <a:t/>
            </a:r>
            <a:br>
              <a:rPr lang="en-US" b="0" dirty="0">
                <a:latin typeface="Calibri" pitchFamily="34" charset="0"/>
              </a:rPr>
            </a:br>
            <a:endParaRPr lang="en-US" b="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097280" y="198438"/>
            <a:ext cx="7589520" cy="639762"/>
          </a:xfrm>
        </p:spPr>
        <p:txBody>
          <a:bodyPr/>
          <a:lstStyle/>
          <a:p>
            <a:pPr eaLnBrk="1" hangingPunct="1"/>
            <a:r>
              <a:rPr lang="en-US" dirty="0" smtClean="0"/>
              <a:t>Efficient Manageability</a:t>
            </a:r>
          </a:p>
        </p:txBody>
      </p:sp>
      <p:pic>
        <p:nvPicPr>
          <p:cNvPr id="6" name="Picture 9"/>
          <p:cNvPicPr>
            <a:picLocks noChangeAspect="1" noChangeArrowheads="1"/>
          </p:cNvPicPr>
          <p:nvPr/>
        </p:nvPicPr>
        <p:blipFill>
          <a:blip r:embed="rId3"/>
          <a:srcRect/>
          <a:stretch>
            <a:fillRect/>
          </a:stretch>
        </p:blipFill>
        <p:spPr bwMode="auto">
          <a:xfrm>
            <a:off x="3967163" y="2452688"/>
            <a:ext cx="4921251" cy="3643312"/>
          </a:xfrm>
          <a:prstGeom prst="rect">
            <a:avLst/>
          </a:prstGeom>
          <a:ln>
            <a:noFill/>
          </a:ln>
          <a:effectLst>
            <a:outerShdw blurRad="50800" dist="38100" dir="2700000" algn="tl" rotWithShape="0">
              <a:prstClr val="black">
                <a:alpha val="40000"/>
              </a:prstClr>
            </a:outerShdw>
          </a:effectLst>
        </p:spPr>
      </p:pic>
      <p:sp>
        <p:nvSpPr>
          <p:cNvPr id="8" name="TextBox 2"/>
          <p:cNvSpPr txBox="1">
            <a:spLocks noChangeArrowheads="1"/>
          </p:cNvSpPr>
          <p:nvPr/>
        </p:nvSpPr>
        <p:spPr bwMode="auto">
          <a:xfrm>
            <a:off x="392114" y="1195388"/>
            <a:ext cx="4184649" cy="1200329"/>
          </a:xfrm>
          <a:prstGeom prst="rect">
            <a:avLst/>
          </a:prstGeom>
          <a:noFill/>
          <a:ln w="9525">
            <a:noFill/>
            <a:miter lim="800000"/>
            <a:headEnd/>
            <a:tailEnd/>
          </a:ln>
        </p:spPr>
        <p:txBody>
          <a:bodyPr wrap="square">
            <a:spAutoFit/>
          </a:bodyPr>
          <a:lstStyle/>
          <a:p>
            <a:r>
              <a:rPr lang="en-US" i="1" dirty="0" smtClean="0">
                <a:latin typeface="Calibri" pitchFamily="34" charset="0"/>
              </a:rPr>
              <a:t>Deliver quick return on investment and low total cost of ownership with deployment choice, streamlined installation and simplified administration</a:t>
            </a:r>
          </a:p>
        </p:txBody>
      </p:sp>
      <p:sp>
        <p:nvSpPr>
          <p:cNvPr id="9" name="Content Placeholder 2"/>
          <p:cNvSpPr txBox="1">
            <a:spLocks/>
          </p:cNvSpPr>
          <p:nvPr/>
        </p:nvSpPr>
        <p:spPr bwMode="auto">
          <a:xfrm>
            <a:off x="380999" y="2508250"/>
            <a:ext cx="3586163" cy="3465513"/>
          </a:xfrm>
          <a:prstGeom prst="rect">
            <a:avLst/>
          </a:prstGeom>
          <a:noFill/>
          <a:ln w="9525">
            <a:noFill/>
            <a:miter lim="800000"/>
            <a:headEnd/>
            <a:tailEnd/>
          </a:ln>
        </p:spPr>
        <p:txBody>
          <a:bodyPr/>
          <a:lstStyle/>
          <a:p>
            <a:pPr marL="228600" indent="-228600" eaLnBrk="0" hangingPunct="0"/>
            <a:r>
              <a:rPr lang="en-US" b="1" dirty="0">
                <a:solidFill>
                  <a:schemeClr val="tx2"/>
                </a:solidFill>
                <a:latin typeface="Calibri" pitchFamily="34" charset="0"/>
              </a:rPr>
              <a:t>Microsoft Advantage</a:t>
            </a:r>
          </a:p>
          <a:p>
            <a:pPr marL="228600" indent="-228600" eaLnBrk="0" hangingPunct="0">
              <a:lnSpc>
                <a:spcPct val="130000"/>
              </a:lnSpc>
              <a:buFont typeface="Arial" pitchFamily="34" charset="0"/>
              <a:buChar char="•"/>
            </a:pPr>
            <a:r>
              <a:rPr lang="en-US" sz="1600" dirty="0" smtClean="0">
                <a:latin typeface="Calibri" pitchFamily="34" charset="0"/>
              </a:rPr>
              <a:t>Integrates tightly with other </a:t>
            </a:r>
            <a:br>
              <a:rPr lang="en-US" sz="1600" dirty="0" smtClean="0">
                <a:latin typeface="Calibri" pitchFamily="34" charset="0"/>
              </a:rPr>
            </a:br>
            <a:r>
              <a:rPr lang="en-US" sz="1600" dirty="0" smtClean="0">
                <a:latin typeface="Calibri" pitchFamily="34" charset="0"/>
              </a:rPr>
              <a:t>Microsoft tools and technologies</a:t>
            </a:r>
          </a:p>
          <a:p>
            <a:pPr marL="228600" indent="-228600" eaLnBrk="0" hangingPunct="0">
              <a:lnSpc>
                <a:spcPct val="130000"/>
              </a:lnSpc>
              <a:buFont typeface="Arial" pitchFamily="34" charset="0"/>
              <a:buChar char="•"/>
            </a:pPr>
            <a:r>
              <a:rPr lang="en-US" sz="1600" dirty="0" smtClean="0">
                <a:latin typeface="Calibri" pitchFamily="34" charset="0"/>
              </a:rPr>
              <a:t>Fits heterogeneous environments with standard interoperability</a:t>
            </a:r>
          </a:p>
          <a:p>
            <a:pPr marL="228600" indent="-228600" eaLnBrk="0" hangingPunct="0">
              <a:lnSpc>
                <a:spcPct val="130000"/>
              </a:lnSpc>
              <a:buFont typeface="Arial" pitchFamily="34" charset="0"/>
              <a:buChar char="•"/>
            </a:pPr>
            <a:r>
              <a:rPr lang="en-US" sz="1600" dirty="0" smtClean="0">
                <a:latin typeface="Calibri" pitchFamily="34" charset="0"/>
              </a:rPr>
              <a:t>Common codebase and data model across deployment methods</a:t>
            </a:r>
          </a:p>
          <a:p>
            <a:pPr marL="228600" indent="-228600" eaLnBrk="0" hangingPunct="0">
              <a:lnSpc>
                <a:spcPct val="130000"/>
              </a:lnSpc>
              <a:buFont typeface="Arial" pitchFamily="34" charset="0"/>
              <a:buChar char="•"/>
            </a:pPr>
            <a:r>
              <a:rPr lang="en-US" sz="1600" dirty="0" smtClean="0">
                <a:latin typeface="Calibri" pitchFamily="34" charset="0"/>
              </a:rPr>
              <a:t>Delivers fast on-demand deployments with full data and security control</a:t>
            </a:r>
          </a:p>
          <a:p>
            <a:pPr marL="228600" indent="-228600" eaLnBrk="0" hangingPunct="0">
              <a:lnSpc>
                <a:spcPct val="130000"/>
              </a:lnSpc>
              <a:buFont typeface="Arial" pitchFamily="34" charset="0"/>
              <a:buChar char="•"/>
            </a:pPr>
            <a:r>
              <a:rPr lang="en-US" sz="1600" dirty="0" smtClean="0">
                <a:latin typeface="Calibri" pitchFamily="34" charset="0"/>
              </a:rPr>
              <a:t>Mix and change deployment models at any time</a:t>
            </a:r>
          </a:p>
          <a:p>
            <a:pPr marL="228600" indent="-228600" eaLnBrk="0" hangingPunct="0">
              <a:lnSpc>
                <a:spcPct val="130000"/>
              </a:lnSpc>
            </a:pPr>
            <a:endParaRPr lang="en-US" sz="1500" dirty="0" smtClean="0">
              <a:latin typeface="Calibri" pitchFamily="34" charset="0"/>
            </a:endParaRPr>
          </a:p>
        </p:txBody>
      </p:sp>
      <p:grpSp>
        <p:nvGrpSpPr>
          <p:cNvPr id="20" name="Group 19"/>
          <p:cNvGrpSpPr/>
          <p:nvPr/>
        </p:nvGrpSpPr>
        <p:grpSpPr>
          <a:xfrm>
            <a:off x="4729162" y="1104901"/>
            <a:ext cx="4281488" cy="1117600"/>
            <a:chOff x="4729162" y="1104901"/>
            <a:chExt cx="4281488" cy="1117600"/>
          </a:xfrm>
        </p:grpSpPr>
        <p:sp>
          <p:nvSpPr>
            <p:cNvPr id="7" name="Rectangle 6"/>
            <p:cNvSpPr/>
            <p:nvPr/>
          </p:nvSpPr>
          <p:spPr>
            <a:xfrm>
              <a:off x="4729162" y="1104901"/>
              <a:ext cx="4149727" cy="111760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4762751" y="1131888"/>
              <a:ext cx="4149725"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tx2"/>
                  </a:solidFill>
                  <a:latin typeface="Calibri" pitchFamily="34" charset="0"/>
                </a:rPr>
                <a:t>Efficient Manageability Components</a:t>
              </a:r>
              <a:endParaRPr lang="en-US" sz="1400" b="1" dirty="0">
                <a:solidFill>
                  <a:schemeClr val="tx2"/>
                </a:solidFill>
                <a:latin typeface="Calibri" pitchFamily="34" charset="0"/>
              </a:endParaRP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Native services oriented </a:t>
              </a:r>
              <a:br>
                <a:rPr lang="en-US" sz="1200" dirty="0" smtClean="0">
                  <a:solidFill>
                    <a:schemeClr val="tx1"/>
                  </a:solidFill>
                  <a:latin typeface="Calibri" pitchFamily="34" charset="0"/>
                </a:rPr>
              </a:br>
              <a:r>
                <a:rPr lang="en-US" sz="1200" dirty="0" smtClean="0">
                  <a:solidFill>
                    <a:schemeClr val="tx1"/>
                  </a:solidFill>
                  <a:latin typeface="Calibri" pitchFamily="34" charset="0"/>
                </a:rPr>
                <a:t>architecture</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Deployment choice</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Portable application model</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Systems Center Essentials</a:t>
              </a:r>
              <a:endParaRPr lang="en-US" sz="1200" dirty="0">
                <a:solidFill>
                  <a:schemeClr val="tx1"/>
                </a:solidFill>
                <a:latin typeface="Calibri" pitchFamily="34" charset="0"/>
              </a:endParaRPr>
            </a:p>
          </p:txBody>
        </p:sp>
        <p:sp>
          <p:nvSpPr>
            <p:cNvPr id="10" name="Rectangle 9"/>
            <p:cNvSpPr/>
            <p:nvPr/>
          </p:nvSpPr>
          <p:spPr>
            <a:xfrm>
              <a:off x="6684009" y="1314450"/>
              <a:ext cx="2326641"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Office client diagnostics</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Monitoring and diagnostic </a:t>
              </a:r>
              <a:br>
                <a:rPr lang="en-US" sz="1200" dirty="0" smtClean="0">
                  <a:solidFill>
                    <a:schemeClr val="tx1"/>
                  </a:solidFill>
                  <a:latin typeface="Calibri" pitchFamily="34" charset="0"/>
                </a:rPr>
              </a:br>
              <a:r>
                <a:rPr lang="en-US" sz="1200" dirty="0" smtClean="0">
                  <a:solidFill>
                    <a:schemeClr val="tx1"/>
                  </a:solidFill>
                  <a:latin typeface="Calibri" pitchFamily="34" charset="0"/>
                </a:rPr>
                <a:t>tools</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Automated deployment tools</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Enterprise Multitenant CRM</a:t>
              </a:r>
            </a:p>
          </p:txBody>
        </p:sp>
      </p:grpSp>
      <p:grpSp>
        <p:nvGrpSpPr>
          <p:cNvPr id="2" name="Group 11"/>
          <p:cNvGrpSpPr/>
          <p:nvPr/>
        </p:nvGrpSpPr>
        <p:grpSpPr>
          <a:xfrm>
            <a:off x="160622" y="130444"/>
            <a:ext cx="896552" cy="695723"/>
            <a:chOff x="2894197" y="1179598"/>
            <a:chExt cx="896552" cy="695723"/>
          </a:xfrm>
        </p:grpSpPr>
        <p:sp>
          <p:nvSpPr>
            <p:cNvPr id="13" name="Rounded Rectangle 12"/>
            <p:cNvSpPr/>
            <p:nvPr/>
          </p:nvSpPr>
          <p:spPr bwMode="auto">
            <a:xfrm flipH="1">
              <a:off x="2894197" y="1179598"/>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4" name="Rounded Rectangle 13"/>
            <p:cNvSpPr/>
            <p:nvPr/>
          </p:nvSpPr>
          <p:spPr bwMode="auto">
            <a:xfrm flipH="1">
              <a:off x="3499055" y="1179598"/>
              <a:ext cx="291694" cy="422356"/>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5" name="Rounded Rectangle 14"/>
            <p:cNvSpPr/>
            <p:nvPr/>
          </p:nvSpPr>
          <p:spPr bwMode="auto">
            <a:xfrm flipH="1">
              <a:off x="3196384" y="1179598"/>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6" name="Rounded Rectangle 15"/>
            <p:cNvSpPr/>
            <p:nvPr/>
          </p:nvSpPr>
          <p:spPr bwMode="auto">
            <a:xfrm flipH="1">
              <a:off x="2897586" y="1611360"/>
              <a:ext cx="892193" cy="123303"/>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sz="2400" b="1" dirty="0">
                <a:latin typeface="Calibri" pitchFamily="34" charset="0"/>
              </a:endParaRPr>
            </a:p>
          </p:txBody>
        </p:sp>
        <p:sp>
          <p:nvSpPr>
            <p:cNvPr id="17" name="Rounded Rectangle 16"/>
            <p:cNvSpPr/>
            <p:nvPr/>
          </p:nvSpPr>
          <p:spPr bwMode="auto">
            <a:xfrm flipH="1">
              <a:off x="2897586" y="1740106"/>
              <a:ext cx="892193" cy="135215"/>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sz="2400" b="1" dirty="0">
                <a:solidFill>
                  <a:schemeClr val="tx1"/>
                </a:solidFill>
                <a:latin typeface="+mn-lt"/>
                <a:cs typeface="Arial" pitchFamily="34" charset="0"/>
              </a:endParaRPr>
            </a:p>
          </p:txBody>
        </p:sp>
      </p:grpSp>
      <p:pic>
        <p:nvPicPr>
          <p:cNvPr id="6146" name="Picture 2" descr="C:\Users\bryann\Documents\!My Microsoft\Content\Icon Library\LittlePeople\LittlePeopleIcons\LittlePeopleIcons\PNG\2.png"/>
          <p:cNvPicPr>
            <a:picLocks noChangeAspect="1" noChangeArrowheads="1"/>
          </p:cNvPicPr>
          <p:nvPr/>
        </p:nvPicPr>
        <p:blipFill>
          <a:blip r:embed="rId4" cstate="screen"/>
          <a:srcRect/>
          <a:stretch>
            <a:fillRect/>
          </a:stretch>
        </p:blipFill>
        <p:spPr bwMode="auto">
          <a:xfrm>
            <a:off x="8090452" y="4610500"/>
            <a:ext cx="762668" cy="171600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a:xfrm>
            <a:off x="1087654" y="198438"/>
            <a:ext cx="7599145" cy="639762"/>
          </a:xfrm>
        </p:spPr>
        <p:txBody>
          <a:bodyPr/>
          <a:lstStyle/>
          <a:p>
            <a:pPr eaLnBrk="1" hangingPunct="1"/>
            <a:r>
              <a:rPr lang="en-US" dirty="0" smtClean="0"/>
              <a:t>Actionable Analytics</a:t>
            </a:r>
          </a:p>
        </p:txBody>
      </p:sp>
      <p:sp>
        <p:nvSpPr>
          <p:cNvPr id="8" name="TextBox 2"/>
          <p:cNvSpPr txBox="1">
            <a:spLocks noChangeArrowheads="1"/>
          </p:cNvSpPr>
          <p:nvPr/>
        </p:nvSpPr>
        <p:spPr bwMode="auto">
          <a:xfrm>
            <a:off x="392114" y="1309688"/>
            <a:ext cx="3575049" cy="1015663"/>
          </a:xfrm>
          <a:prstGeom prst="rect">
            <a:avLst/>
          </a:prstGeom>
          <a:noFill/>
          <a:ln w="9525">
            <a:noFill/>
            <a:miter lim="800000"/>
            <a:headEnd/>
            <a:tailEnd/>
          </a:ln>
        </p:spPr>
        <p:txBody>
          <a:bodyPr wrap="square">
            <a:spAutoFit/>
          </a:bodyPr>
          <a:lstStyle/>
          <a:p>
            <a:r>
              <a:rPr lang="en-US" sz="2000" i="1" dirty="0" smtClean="0">
                <a:latin typeface="Calibri" pitchFamily="34" charset="0"/>
              </a:rPr>
              <a:t>Empower everyday CRM users with easy reporting and actionable analytics</a:t>
            </a:r>
          </a:p>
        </p:txBody>
      </p:sp>
      <p:sp>
        <p:nvSpPr>
          <p:cNvPr id="9" name="Content Placeholder 2"/>
          <p:cNvSpPr txBox="1">
            <a:spLocks/>
          </p:cNvSpPr>
          <p:nvPr/>
        </p:nvSpPr>
        <p:spPr bwMode="auto">
          <a:xfrm>
            <a:off x="380999" y="2508250"/>
            <a:ext cx="3586163" cy="3465513"/>
          </a:xfrm>
          <a:prstGeom prst="rect">
            <a:avLst/>
          </a:prstGeom>
          <a:noFill/>
          <a:ln w="9525">
            <a:noFill/>
            <a:miter lim="800000"/>
            <a:headEnd/>
            <a:tailEnd/>
          </a:ln>
        </p:spPr>
        <p:txBody>
          <a:bodyPr/>
          <a:lstStyle/>
          <a:p>
            <a:pPr marL="228600" indent="-228600" eaLnBrk="0" hangingPunct="0"/>
            <a:r>
              <a:rPr lang="en-US" b="1" dirty="0">
                <a:solidFill>
                  <a:schemeClr val="tx2"/>
                </a:solidFill>
                <a:latin typeface="Calibri" pitchFamily="34" charset="0"/>
              </a:rPr>
              <a:t>Microsoft Advantage</a:t>
            </a:r>
          </a:p>
          <a:p>
            <a:pPr marL="228600" indent="-228600" eaLnBrk="0" hangingPunct="0">
              <a:lnSpc>
                <a:spcPct val="130000"/>
              </a:lnSpc>
              <a:buFont typeface="Arial" pitchFamily="34" charset="0"/>
              <a:buChar char="•"/>
            </a:pPr>
            <a:r>
              <a:rPr lang="en-US" dirty="0" smtClean="0">
                <a:latin typeface="Calibri" pitchFamily="34" charset="0"/>
              </a:rPr>
              <a:t>Combine analytics with workflow for actionable intelligence</a:t>
            </a:r>
          </a:p>
          <a:p>
            <a:pPr marL="228600" indent="-228600" eaLnBrk="0" hangingPunct="0">
              <a:lnSpc>
                <a:spcPct val="130000"/>
              </a:lnSpc>
              <a:buFont typeface="Arial" pitchFamily="34" charset="0"/>
              <a:buChar char="•"/>
            </a:pPr>
            <a:r>
              <a:rPr lang="en-US" dirty="0" smtClean="0">
                <a:latin typeface="Calibri" pitchFamily="34" charset="0"/>
              </a:rPr>
              <a:t>Minimize costs by leveraging existing Microsoft technology investments</a:t>
            </a:r>
          </a:p>
          <a:p>
            <a:pPr marL="228600" indent="-228600" eaLnBrk="0" hangingPunct="0">
              <a:lnSpc>
                <a:spcPct val="130000"/>
              </a:lnSpc>
              <a:buFont typeface="Arial" pitchFamily="34" charset="0"/>
              <a:buChar char="•"/>
            </a:pPr>
            <a:r>
              <a:rPr lang="en-US" dirty="0" smtClean="0">
                <a:latin typeface="Calibri" pitchFamily="34" charset="0"/>
              </a:rPr>
              <a:t>Deliver business insight through familiar productivity tools</a:t>
            </a:r>
          </a:p>
          <a:p>
            <a:pPr marL="228600" indent="-228600" eaLnBrk="0" hangingPunct="0">
              <a:lnSpc>
                <a:spcPct val="130000"/>
              </a:lnSpc>
              <a:buFont typeface="Arial" pitchFamily="34" charset="0"/>
              <a:buChar char="•"/>
            </a:pPr>
            <a:r>
              <a:rPr lang="en-US" dirty="0" smtClean="0">
                <a:latin typeface="Calibri" pitchFamily="34" charset="0"/>
              </a:rPr>
              <a:t>Bring analytics to the masses</a:t>
            </a:r>
          </a:p>
        </p:txBody>
      </p:sp>
      <p:grpSp>
        <p:nvGrpSpPr>
          <p:cNvPr id="18" name="Group 17"/>
          <p:cNvGrpSpPr/>
          <p:nvPr/>
        </p:nvGrpSpPr>
        <p:grpSpPr>
          <a:xfrm>
            <a:off x="4557512" y="1259105"/>
            <a:ext cx="4311651" cy="1204963"/>
            <a:chOff x="4557512" y="1259105"/>
            <a:chExt cx="4311651" cy="1204963"/>
          </a:xfrm>
        </p:grpSpPr>
        <p:sp>
          <p:nvSpPr>
            <p:cNvPr id="7" name="Rectangle 6"/>
            <p:cNvSpPr/>
            <p:nvPr/>
          </p:nvSpPr>
          <p:spPr>
            <a:xfrm>
              <a:off x="4557513" y="1259105"/>
              <a:ext cx="4311650" cy="1204963"/>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4557512" y="1324193"/>
              <a:ext cx="4311650"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tx2"/>
                  </a:solidFill>
                  <a:latin typeface="Calibri" pitchFamily="34" charset="0"/>
                </a:rPr>
                <a:t>Actionable Analytics Components</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Microsoft Excel integration</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Report Wizard</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Windows Workflow </a:t>
              </a:r>
              <a:br>
                <a:rPr lang="en-US" sz="1200" dirty="0" smtClean="0">
                  <a:solidFill>
                    <a:schemeClr val="tx1"/>
                  </a:solidFill>
                  <a:latin typeface="Calibri" pitchFamily="34" charset="0"/>
                </a:rPr>
              </a:br>
              <a:r>
                <a:rPr lang="en-US" sz="1200" dirty="0" smtClean="0">
                  <a:solidFill>
                    <a:schemeClr val="tx1"/>
                  </a:solidFill>
                  <a:latin typeface="Calibri" pitchFamily="34" charset="0"/>
                </a:rPr>
                <a:t>Foundation</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Predictive analytics</a:t>
              </a:r>
            </a:p>
          </p:txBody>
        </p:sp>
        <p:sp>
          <p:nvSpPr>
            <p:cNvPr id="10" name="Rectangle 9"/>
            <p:cNvSpPr/>
            <p:nvPr/>
          </p:nvSpPr>
          <p:spPr>
            <a:xfrm>
              <a:off x="6702858" y="1430555"/>
              <a:ext cx="2159001"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tx2"/>
                </a:buClr>
                <a:buFont typeface="Arial" charset="0"/>
                <a:buChar char="•"/>
                <a:defRPr/>
              </a:pPr>
              <a:endParaRPr lang="en-US" sz="1200" dirty="0" smtClean="0">
                <a:solidFill>
                  <a:schemeClr val="tx1"/>
                </a:solidFill>
                <a:latin typeface="Calibri" pitchFamily="34" charset="0"/>
              </a:endParaRP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Microsoft Office Performance Point</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SQL Server Analysis Services</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SQL Server Reporting Services</a:t>
              </a:r>
            </a:p>
          </p:txBody>
        </p:sp>
      </p:grpSp>
      <p:pic>
        <p:nvPicPr>
          <p:cNvPr id="50178" name="Picture 2" descr="http://sharepoint/sites/v-mtyer/Shared%20Documents/Screen%20Shots/Service%20Dashboard.png"/>
          <p:cNvPicPr>
            <a:picLocks noChangeAspect="1" noChangeArrowheads="1"/>
          </p:cNvPicPr>
          <p:nvPr/>
        </p:nvPicPr>
        <p:blipFill>
          <a:blip r:embed="rId3"/>
          <a:srcRect/>
          <a:stretch>
            <a:fillRect/>
          </a:stretch>
        </p:blipFill>
        <p:spPr bwMode="auto">
          <a:xfrm>
            <a:off x="3987810" y="2790625"/>
            <a:ext cx="4913903" cy="3080786"/>
          </a:xfrm>
          <a:prstGeom prst="rect">
            <a:avLst/>
          </a:prstGeom>
          <a:noFill/>
        </p:spPr>
      </p:pic>
      <p:grpSp>
        <p:nvGrpSpPr>
          <p:cNvPr id="2" name="Group 11"/>
          <p:cNvGrpSpPr/>
          <p:nvPr/>
        </p:nvGrpSpPr>
        <p:grpSpPr>
          <a:xfrm>
            <a:off x="150997" y="130445"/>
            <a:ext cx="896552" cy="695723"/>
            <a:chOff x="1700665" y="2248003"/>
            <a:chExt cx="896552" cy="695723"/>
          </a:xfrm>
        </p:grpSpPr>
        <p:sp>
          <p:nvSpPr>
            <p:cNvPr id="13" name="Rounded Rectangle 12"/>
            <p:cNvSpPr/>
            <p:nvPr/>
          </p:nvSpPr>
          <p:spPr bwMode="auto">
            <a:xfrm flipH="1">
              <a:off x="1700665" y="2248003"/>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4" name="Rounded Rectangle 13"/>
            <p:cNvSpPr/>
            <p:nvPr/>
          </p:nvSpPr>
          <p:spPr bwMode="auto">
            <a:xfrm flipH="1">
              <a:off x="2305523" y="2248003"/>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5" name="Rounded Rectangle 14"/>
            <p:cNvSpPr/>
            <p:nvPr/>
          </p:nvSpPr>
          <p:spPr bwMode="auto">
            <a:xfrm flipH="1">
              <a:off x="2002852" y="2248003"/>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6" name="Rounded Rectangle 15"/>
            <p:cNvSpPr/>
            <p:nvPr/>
          </p:nvSpPr>
          <p:spPr bwMode="auto">
            <a:xfrm flipH="1">
              <a:off x="1704054" y="2679765"/>
              <a:ext cx="892193" cy="123303"/>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sz="2400" b="1" dirty="0">
                <a:latin typeface="Calibri" pitchFamily="34" charset="0"/>
              </a:endParaRPr>
            </a:p>
          </p:txBody>
        </p:sp>
        <p:sp>
          <p:nvSpPr>
            <p:cNvPr id="17" name="Rounded Rectangle 16"/>
            <p:cNvSpPr/>
            <p:nvPr/>
          </p:nvSpPr>
          <p:spPr bwMode="auto">
            <a:xfrm flipH="1">
              <a:off x="1704054" y="2808511"/>
              <a:ext cx="892193" cy="135215"/>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sz="2400" b="1" dirty="0">
                <a:solidFill>
                  <a:schemeClr val="tx1"/>
                </a:solidFill>
                <a:latin typeface="+mn-lt"/>
                <a:cs typeface="Arial" pitchFamily="34" charset="0"/>
              </a:endParaRPr>
            </a:p>
          </p:txBody>
        </p:sp>
      </p:grpSp>
      <p:pic>
        <p:nvPicPr>
          <p:cNvPr id="7170" name="Picture 2" descr="C:\Users\bryann\Documents\!My Microsoft\Content\Icon Library\LittlePeople\LittlePeopleIcons\LittlePeopleIcons\PNG\4.png"/>
          <p:cNvPicPr>
            <a:picLocks noChangeAspect="1" noChangeArrowheads="1"/>
          </p:cNvPicPr>
          <p:nvPr/>
        </p:nvPicPr>
        <p:blipFill>
          <a:blip r:embed="rId4" cstate="screen"/>
          <a:srcRect/>
          <a:stretch>
            <a:fillRect/>
          </a:stretch>
        </p:blipFill>
        <p:spPr bwMode="auto">
          <a:xfrm>
            <a:off x="8149623" y="4427620"/>
            <a:ext cx="806012" cy="181352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116530" y="198438"/>
            <a:ext cx="7570269" cy="639762"/>
          </a:xfrm>
        </p:spPr>
        <p:txBody>
          <a:bodyPr/>
          <a:lstStyle/>
          <a:p>
            <a:pPr eaLnBrk="1" hangingPunct="1"/>
            <a:r>
              <a:rPr lang="en-US" dirty="0" smtClean="0"/>
              <a:t>Performance and Scalability</a:t>
            </a:r>
          </a:p>
        </p:txBody>
      </p:sp>
      <p:pic>
        <p:nvPicPr>
          <p:cNvPr id="47110" name="Picture 2"/>
          <p:cNvPicPr>
            <a:picLocks noChangeAspect="1" noChangeArrowheads="1"/>
          </p:cNvPicPr>
          <p:nvPr/>
        </p:nvPicPr>
        <p:blipFill>
          <a:blip r:embed="rId3"/>
          <a:srcRect/>
          <a:stretch>
            <a:fillRect/>
          </a:stretch>
        </p:blipFill>
        <p:spPr bwMode="auto">
          <a:xfrm>
            <a:off x="4576763" y="2452688"/>
            <a:ext cx="4311650" cy="36433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TextBox 2"/>
          <p:cNvSpPr txBox="1">
            <a:spLocks noChangeArrowheads="1"/>
          </p:cNvSpPr>
          <p:nvPr/>
        </p:nvSpPr>
        <p:spPr bwMode="auto">
          <a:xfrm>
            <a:off x="392114" y="1328738"/>
            <a:ext cx="4184650" cy="707886"/>
          </a:xfrm>
          <a:prstGeom prst="rect">
            <a:avLst/>
          </a:prstGeom>
          <a:noFill/>
          <a:ln w="9525">
            <a:noFill/>
            <a:miter lim="800000"/>
            <a:headEnd/>
            <a:tailEnd/>
          </a:ln>
        </p:spPr>
        <p:txBody>
          <a:bodyPr wrap="square">
            <a:spAutoFit/>
          </a:bodyPr>
          <a:lstStyle/>
          <a:p>
            <a:r>
              <a:rPr lang="en-US" sz="2000" i="1" dirty="0" smtClean="0">
                <a:latin typeface="Calibri" pitchFamily="34" charset="0"/>
              </a:rPr>
              <a:t>Scale flexibly and efficiently across local or global enterprise deployments</a:t>
            </a:r>
          </a:p>
        </p:txBody>
      </p:sp>
      <p:sp>
        <p:nvSpPr>
          <p:cNvPr id="9" name="Content Placeholder 2"/>
          <p:cNvSpPr txBox="1">
            <a:spLocks/>
          </p:cNvSpPr>
          <p:nvPr/>
        </p:nvSpPr>
        <p:spPr bwMode="auto">
          <a:xfrm>
            <a:off x="381000" y="2508250"/>
            <a:ext cx="4195763" cy="3465513"/>
          </a:xfrm>
          <a:prstGeom prst="rect">
            <a:avLst/>
          </a:prstGeom>
          <a:noFill/>
          <a:ln w="9525">
            <a:noFill/>
            <a:miter lim="800000"/>
            <a:headEnd/>
            <a:tailEnd/>
          </a:ln>
        </p:spPr>
        <p:txBody>
          <a:bodyPr/>
          <a:lstStyle/>
          <a:p>
            <a:pPr marL="228600" indent="-228600" eaLnBrk="0" hangingPunct="0"/>
            <a:r>
              <a:rPr lang="en-US" b="1" dirty="0">
                <a:solidFill>
                  <a:schemeClr val="tx2"/>
                </a:solidFill>
                <a:latin typeface="Calibri" pitchFamily="34" charset="0"/>
              </a:rPr>
              <a:t>Microsoft Advantage</a:t>
            </a:r>
          </a:p>
          <a:p>
            <a:pPr marL="228600" indent="-228600" eaLnBrk="0" hangingPunct="0">
              <a:lnSpc>
                <a:spcPct val="130000"/>
              </a:lnSpc>
              <a:buFont typeface="Arial" pitchFamily="34" charset="0"/>
              <a:buChar char="•"/>
            </a:pPr>
            <a:r>
              <a:rPr lang="en-US" dirty="0" smtClean="0">
                <a:latin typeface="Calibri" pitchFamily="34" charset="0"/>
              </a:rPr>
              <a:t>Leverage optimization throughout the .NET, Windows, SQL and Exchange platform</a:t>
            </a:r>
          </a:p>
          <a:p>
            <a:pPr marL="228600" indent="-228600" eaLnBrk="0" hangingPunct="0">
              <a:lnSpc>
                <a:spcPct val="130000"/>
              </a:lnSpc>
              <a:buFont typeface="Arial" pitchFamily="34" charset="0"/>
              <a:buChar char="•"/>
            </a:pPr>
            <a:r>
              <a:rPr lang="en-US" dirty="0" smtClean="0">
                <a:latin typeface="Calibri" pitchFamily="34" charset="0"/>
              </a:rPr>
              <a:t>Configure to meet user experience, bandwidth and hardware requirements across wide area networks</a:t>
            </a:r>
          </a:p>
          <a:p>
            <a:pPr marL="228600" indent="-228600" eaLnBrk="0" hangingPunct="0">
              <a:lnSpc>
                <a:spcPct val="130000"/>
              </a:lnSpc>
              <a:buFont typeface="Arial" pitchFamily="34" charset="0"/>
              <a:buChar char="•"/>
            </a:pPr>
            <a:r>
              <a:rPr lang="en-US" dirty="0" smtClean="0">
                <a:latin typeface="Calibri" pitchFamily="34" charset="0"/>
              </a:rPr>
              <a:t>Scale flexibly up and out across application and data tiers</a:t>
            </a:r>
          </a:p>
          <a:p>
            <a:pPr marL="228600" indent="-228600" eaLnBrk="0" hangingPunct="0">
              <a:lnSpc>
                <a:spcPct val="130000"/>
              </a:lnSpc>
              <a:buFont typeface="Arial" pitchFamily="34" charset="0"/>
              <a:buChar char="•"/>
            </a:pPr>
            <a:endParaRPr lang="en-US" dirty="0" smtClean="0">
              <a:latin typeface="Calibri" pitchFamily="34" charset="0"/>
            </a:endParaRPr>
          </a:p>
          <a:p>
            <a:pPr marL="228600" indent="-228600" eaLnBrk="0" hangingPunct="0">
              <a:lnSpc>
                <a:spcPct val="130000"/>
              </a:lnSpc>
              <a:buFont typeface="Arial" pitchFamily="34" charset="0"/>
              <a:buChar char="•"/>
            </a:pPr>
            <a:endParaRPr lang="en-US" dirty="0" smtClean="0">
              <a:latin typeface="Calibri" pitchFamily="34" charset="0"/>
            </a:endParaRPr>
          </a:p>
        </p:txBody>
      </p:sp>
      <p:grpSp>
        <p:nvGrpSpPr>
          <p:cNvPr id="19" name="Group 18"/>
          <p:cNvGrpSpPr/>
          <p:nvPr/>
        </p:nvGrpSpPr>
        <p:grpSpPr>
          <a:xfrm>
            <a:off x="4576763" y="1162050"/>
            <a:ext cx="4571047" cy="1076325"/>
            <a:chOff x="4576763" y="1162050"/>
            <a:chExt cx="4571047" cy="1076325"/>
          </a:xfrm>
        </p:grpSpPr>
        <p:sp>
          <p:nvSpPr>
            <p:cNvPr id="12" name="Rectangle 11"/>
            <p:cNvSpPr/>
            <p:nvPr/>
          </p:nvSpPr>
          <p:spPr>
            <a:xfrm>
              <a:off x="4576764" y="1162050"/>
              <a:ext cx="4311650" cy="1060451"/>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4576763" y="1169988"/>
              <a:ext cx="4311649"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tx2"/>
                  </a:solidFill>
                  <a:latin typeface="Calibri" pitchFamily="34" charset="0"/>
                </a:rPr>
                <a:t>Performance and Scalability Components</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Service grid architecture</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Deployment choice</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WAN performance optimization</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Load balance clustering</a:t>
              </a:r>
            </a:p>
          </p:txBody>
        </p:sp>
        <p:sp>
          <p:nvSpPr>
            <p:cNvPr id="13" name="Rectangle 12"/>
            <p:cNvSpPr/>
            <p:nvPr/>
          </p:nvSpPr>
          <p:spPr>
            <a:xfrm>
              <a:off x="6988809" y="1371600"/>
              <a:ext cx="2159001"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Web farm clustering</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Exchange clustering</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SQL Server clustering</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SQL mirroring</a:t>
              </a:r>
            </a:p>
          </p:txBody>
        </p:sp>
      </p:grpSp>
      <p:grpSp>
        <p:nvGrpSpPr>
          <p:cNvPr id="2" name="Group 9"/>
          <p:cNvGrpSpPr/>
          <p:nvPr/>
        </p:nvGrpSpPr>
        <p:grpSpPr>
          <a:xfrm>
            <a:off x="159019" y="128840"/>
            <a:ext cx="896552" cy="695723"/>
            <a:chOff x="3017722" y="2342651"/>
            <a:chExt cx="896552" cy="695723"/>
          </a:xfrm>
        </p:grpSpPr>
        <p:sp>
          <p:nvSpPr>
            <p:cNvPr id="11" name="Rounded Rectangle 10"/>
            <p:cNvSpPr/>
            <p:nvPr/>
          </p:nvSpPr>
          <p:spPr bwMode="auto">
            <a:xfrm flipH="1">
              <a:off x="3017722" y="2342651"/>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5" name="Rounded Rectangle 14"/>
            <p:cNvSpPr/>
            <p:nvPr/>
          </p:nvSpPr>
          <p:spPr bwMode="auto">
            <a:xfrm flipH="1">
              <a:off x="3622580" y="2342651"/>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6" name="Rounded Rectangle 15"/>
            <p:cNvSpPr/>
            <p:nvPr/>
          </p:nvSpPr>
          <p:spPr bwMode="auto">
            <a:xfrm flipH="1">
              <a:off x="3319909" y="2342651"/>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7" name="Rounded Rectangle 16"/>
            <p:cNvSpPr/>
            <p:nvPr/>
          </p:nvSpPr>
          <p:spPr bwMode="auto">
            <a:xfrm flipH="1">
              <a:off x="3021111" y="2774413"/>
              <a:ext cx="892193" cy="123303"/>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sz="2400" b="1" dirty="0">
                <a:latin typeface="Calibri" pitchFamily="34" charset="0"/>
              </a:endParaRPr>
            </a:p>
          </p:txBody>
        </p:sp>
        <p:sp>
          <p:nvSpPr>
            <p:cNvPr id="18" name="Rounded Rectangle 17"/>
            <p:cNvSpPr/>
            <p:nvPr/>
          </p:nvSpPr>
          <p:spPr bwMode="auto">
            <a:xfrm flipH="1">
              <a:off x="3021111" y="2903159"/>
              <a:ext cx="892193" cy="135215"/>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sz="2400" b="1" dirty="0">
                <a:solidFill>
                  <a:schemeClr val="tx1"/>
                </a:solidFill>
                <a:latin typeface="+mn-lt"/>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6530" y="198438"/>
            <a:ext cx="7570269" cy="639762"/>
          </a:xfrm>
        </p:spPr>
        <p:txBody>
          <a:bodyPr rtlCol="0">
            <a:normAutofit fontScale="90000"/>
          </a:bodyPr>
          <a:lstStyle/>
          <a:p>
            <a:pPr eaLnBrk="1" fontAlgn="auto" hangingPunct="1">
              <a:spcAft>
                <a:spcPts val="0"/>
              </a:spcAft>
              <a:defRPr/>
            </a:pPr>
            <a:r>
              <a:rPr lang="en-US" sz="3600" dirty="0" smtClean="0"/>
              <a:t>Enterprise CRM Scenarios</a:t>
            </a:r>
            <a:endParaRPr lang="en-US" dirty="0"/>
          </a:p>
        </p:txBody>
      </p:sp>
      <p:sp>
        <p:nvSpPr>
          <p:cNvPr id="13" name="Rectangle 12"/>
          <p:cNvSpPr/>
          <p:nvPr/>
        </p:nvSpPr>
        <p:spPr>
          <a:xfrm>
            <a:off x="357335" y="1361944"/>
            <a:ext cx="1554480" cy="1828800"/>
          </a:xfrm>
          <a:prstGeom prst="rect">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tx2"/>
                </a:solidFill>
                <a:latin typeface="Calibri" pitchFamily="34" charset="0"/>
              </a:rPr>
              <a:t>Multinational Deployments</a:t>
            </a:r>
            <a:endParaRPr lang="en-US" b="1" dirty="0">
              <a:solidFill>
                <a:schemeClr val="tx2"/>
              </a:solidFill>
              <a:latin typeface="Calibri" pitchFamily="34" charset="0"/>
            </a:endParaRPr>
          </a:p>
        </p:txBody>
      </p:sp>
      <p:sp>
        <p:nvSpPr>
          <p:cNvPr id="14" name="Rectangle 13"/>
          <p:cNvSpPr/>
          <p:nvPr/>
        </p:nvSpPr>
        <p:spPr>
          <a:xfrm>
            <a:off x="2092129" y="1354566"/>
            <a:ext cx="1554480" cy="1828800"/>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latin typeface="Calibri" pitchFamily="34" charset="0"/>
              </a:rPr>
              <a:t>Single Contextual  UI</a:t>
            </a:r>
            <a:endParaRPr lang="en-US" b="1" dirty="0">
              <a:latin typeface="Calibri" pitchFamily="34" charset="0"/>
            </a:endParaRPr>
          </a:p>
        </p:txBody>
      </p:sp>
      <p:sp>
        <p:nvSpPr>
          <p:cNvPr id="15" name="Rectangle 14"/>
          <p:cNvSpPr/>
          <p:nvPr/>
        </p:nvSpPr>
        <p:spPr>
          <a:xfrm>
            <a:off x="3831099" y="1356993"/>
            <a:ext cx="1554480" cy="1828800"/>
          </a:xfrm>
          <a:prstGeom prst="rect">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tx2"/>
                </a:solidFill>
                <a:latin typeface="Calibri" pitchFamily="34" charset="0"/>
              </a:rPr>
              <a:t>Multitenant CRM</a:t>
            </a:r>
            <a:endParaRPr lang="en-US" b="1" dirty="0">
              <a:solidFill>
                <a:schemeClr val="tx2"/>
              </a:solidFill>
              <a:latin typeface="Calibri" pitchFamily="34" charset="0"/>
            </a:endParaRPr>
          </a:p>
        </p:txBody>
      </p:sp>
      <p:sp>
        <p:nvSpPr>
          <p:cNvPr id="16" name="Rectangle 15"/>
          <p:cNvSpPr/>
          <p:nvPr/>
        </p:nvSpPr>
        <p:spPr>
          <a:xfrm>
            <a:off x="5548804" y="1367326"/>
            <a:ext cx="1554480" cy="1828800"/>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latin typeface="Calibri" pitchFamily="34" charset="0"/>
              </a:rPr>
              <a:t>Surround  Deployments</a:t>
            </a:r>
            <a:endParaRPr lang="en-US" b="1" dirty="0">
              <a:latin typeface="Calibri" pitchFamily="34" charset="0"/>
            </a:endParaRPr>
          </a:p>
        </p:txBody>
      </p:sp>
      <p:sp>
        <p:nvSpPr>
          <p:cNvPr id="17" name="Rectangle 16"/>
          <p:cNvSpPr/>
          <p:nvPr/>
        </p:nvSpPr>
        <p:spPr>
          <a:xfrm>
            <a:off x="7283600" y="1364962"/>
            <a:ext cx="1554480" cy="1828800"/>
          </a:xfrm>
          <a:prstGeom prst="rect">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smtClean="0">
                <a:solidFill>
                  <a:schemeClr val="tx2"/>
                </a:solidFill>
                <a:latin typeface="Calibri" pitchFamily="34" charset="0"/>
              </a:rPr>
              <a:t>xRM</a:t>
            </a:r>
            <a:endParaRPr lang="en-US" b="1" dirty="0">
              <a:solidFill>
                <a:schemeClr val="tx2"/>
              </a:solidFill>
              <a:latin typeface="Calibri" pitchFamily="34" charset="0"/>
            </a:endParaRPr>
          </a:p>
        </p:txBody>
      </p:sp>
      <p:sp>
        <p:nvSpPr>
          <p:cNvPr id="18" name="TextBox 12"/>
          <p:cNvSpPr txBox="1">
            <a:spLocks noChangeArrowheads="1"/>
          </p:cNvSpPr>
          <p:nvPr/>
        </p:nvSpPr>
        <p:spPr bwMode="auto">
          <a:xfrm>
            <a:off x="393107" y="3418497"/>
            <a:ext cx="1478422" cy="2308324"/>
          </a:xfrm>
          <a:prstGeom prst="rect">
            <a:avLst/>
          </a:prstGeom>
          <a:noFill/>
          <a:ln w="9525">
            <a:noFill/>
            <a:miter lim="800000"/>
            <a:headEnd/>
            <a:tailEnd/>
          </a:ln>
        </p:spPr>
        <p:txBody>
          <a:bodyPr wrap="square">
            <a:spAutoFit/>
          </a:bodyPr>
          <a:lstStyle/>
          <a:p>
            <a:r>
              <a:rPr lang="en-US" dirty="0" smtClean="0">
                <a:latin typeface="Calibri" pitchFamily="34" charset="0"/>
              </a:rPr>
              <a:t>Support business units across the globe in different languages and currencies</a:t>
            </a:r>
          </a:p>
        </p:txBody>
      </p:sp>
      <p:sp>
        <p:nvSpPr>
          <p:cNvPr id="19" name="TextBox 13"/>
          <p:cNvSpPr txBox="1">
            <a:spLocks noChangeArrowheads="1"/>
          </p:cNvSpPr>
          <p:nvPr/>
        </p:nvSpPr>
        <p:spPr bwMode="auto">
          <a:xfrm>
            <a:off x="2119356" y="3418497"/>
            <a:ext cx="1495514" cy="2308324"/>
          </a:xfrm>
          <a:prstGeom prst="rect">
            <a:avLst/>
          </a:prstGeom>
          <a:noFill/>
          <a:ln w="9525">
            <a:noFill/>
            <a:miter lim="800000"/>
            <a:headEnd/>
            <a:tailEnd/>
          </a:ln>
        </p:spPr>
        <p:txBody>
          <a:bodyPr wrap="square">
            <a:spAutoFit/>
          </a:bodyPr>
          <a:lstStyle/>
          <a:p>
            <a:r>
              <a:rPr lang="en-US" dirty="0" smtClean="0">
                <a:latin typeface="Calibri" pitchFamily="34" charset="0"/>
              </a:rPr>
              <a:t>Aggregate and analyze data from diverse sources into a single customer view</a:t>
            </a:r>
          </a:p>
        </p:txBody>
      </p:sp>
      <p:sp>
        <p:nvSpPr>
          <p:cNvPr id="20" name="TextBox 14"/>
          <p:cNvSpPr txBox="1">
            <a:spLocks noChangeArrowheads="1"/>
          </p:cNvSpPr>
          <p:nvPr/>
        </p:nvSpPr>
        <p:spPr bwMode="auto">
          <a:xfrm>
            <a:off x="3857430" y="3418497"/>
            <a:ext cx="1475144" cy="2031325"/>
          </a:xfrm>
          <a:prstGeom prst="rect">
            <a:avLst/>
          </a:prstGeom>
          <a:noFill/>
          <a:ln w="9525">
            <a:noFill/>
            <a:miter lim="800000"/>
            <a:headEnd/>
            <a:tailEnd/>
          </a:ln>
        </p:spPr>
        <p:txBody>
          <a:bodyPr wrap="square">
            <a:spAutoFit/>
          </a:bodyPr>
          <a:lstStyle/>
          <a:p>
            <a:r>
              <a:rPr lang="en-US" dirty="0" smtClean="0">
                <a:latin typeface="Calibri" pitchFamily="34" charset="0"/>
              </a:rPr>
              <a:t>Benefit from the best of the on-demand and on-premise deployment models</a:t>
            </a:r>
          </a:p>
        </p:txBody>
      </p:sp>
      <p:sp>
        <p:nvSpPr>
          <p:cNvPr id="21" name="TextBox 15"/>
          <p:cNvSpPr txBox="1">
            <a:spLocks noChangeArrowheads="1"/>
          </p:cNvSpPr>
          <p:nvPr/>
        </p:nvSpPr>
        <p:spPr bwMode="auto">
          <a:xfrm>
            <a:off x="5626410" y="3418497"/>
            <a:ext cx="1432415" cy="1338828"/>
          </a:xfrm>
          <a:prstGeom prst="rect">
            <a:avLst/>
          </a:prstGeom>
          <a:noFill/>
          <a:ln w="9525">
            <a:noFill/>
            <a:miter lim="800000"/>
            <a:headEnd/>
            <a:tailEnd/>
          </a:ln>
        </p:spPr>
        <p:txBody>
          <a:bodyPr wrap="square">
            <a:spAutoFit/>
          </a:bodyPr>
          <a:lstStyle/>
          <a:p>
            <a:pPr>
              <a:lnSpc>
                <a:spcPct val="90000"/>
              </a:lnSpc>
            </a:pPr>
            <a:r>
              <a:rPr lang="en-US" dirty="0" smtClean="0">
                <a:latin typeface="Calibri" pitchFamily="34" charset="0"/>
              </a:rPr>
              <a:t>Increase user adoption of legacy CRM and migrate over time</a:t>
            </a:r>
          </a:p>
        </p:txBody>
      </p:sp>
      <p:sp>
        <p:nvSpPr>
          <p:cNvPr id="22" name="TextBox 11"/>
          <p:cNvSpPr txBox="1">
            <a:spLocks noChangeArrowheads="1"/>
          </p:cNvSpPr>
          <p:nvPr/>
        </p:nvSpPr>
        <p:spPr bwMode="auto">
          <a:xfrm>
            <a:off x="7298108" y="3418497"/>
            <a:ext cx="1512606" cy="1200329"/>
          </a:xfrm>
          <a:prstGeom prst="rect">
            <a:avLst/>
          </a:prstGeom>
          <a:noFill/>
          <a:ln w="9525">
            <a:noFill/>
            <a:miter lim="800000"/>
            <a:headEnd/>
            <a:tailEnd/>
          </a:ln>
        </p:spPr>
        <p:txBody>
          <a:bodyPr wrap="square">
            <a:spAutoFit/>
          </a:bodyPr>
          <a:lstStyle/>
          <a:p>
            <a:r>
              <a:rPr lang="en-US" dirty="0" smtClean="0">
                <a:latin typeface="+mn-lt"/>
              </a:rPr>
              <a:t>Reach beyond the traditional</a:t>
            </a:r>
          </a:p>
          <a:p>
            <a:r>
              <a:rPr lang="en-US" dirty="0" smtClean="0">
                <a:latin typeface="+mn-lt"/>
              </a:rPr>
              <a:t>boundaries of CRM</a:t>
            </a:r>
          </a:p>
        </p:txBody>
      </p:sp>
      <p:sp>
        <p:nvSpPr>
          <p:cNvPr id="23" name="Rectangle 22"/>
          <p:cNvSpPr/>
          <p:nvPr/>
        </p:nvSpPr>
        <p:spPr>
          <a:xfrm>
            <a:off x="355910" y="3324314"/>
            <a:ext cx="1554480" cy="2773109"/>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Calibri" pitchFamily="34" charset="0"/>
              </a:rPr>
              <a:t> </a:t>
            </a:r>
          </a:p>
        </p:txBody>
      </p:sp>
      <p:sp>
        <p:nvSpPr>
          <p:cNvPr id="24" name="Rectangle 23"/>
          <p:cNvSpPr/>
          <p:nvPr/>
        </p:nvSpPr>
        <p:spPr>
          <a:xfrm>
            <a:off x="2089281" y="3322890"/>
            <a:ext cx="1554480" cy="2773109"/>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Calibri" pitchFamily="34" charset="0"/>
              </a:rPr>
              <a:t> </a:t>
            </a:r>
          </a:p>
        </p:txBody>
      </p:sp>
      <p:sp>
        <p:nvSpPr>
          <p:cNvPr id="25" name="Rectangle 24"/>
          <p:cNvSpPr/>
          <p:nvPr/>
        </p:nvSpPr>
        <p:spPr>
          <a:xfrm>
            <a:off x="3814107" y="3321466"/>
            <a:ext cx="1554480" cy="2773109"/>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Calibri" pitchFamily="34" charset="0"/>
              </a:rPr>
              <a:t> </a:t>
            </a:r>
          </a:p>
        </p:txBody>
      </p:sp>
      <p:sp>
        <p:nvSpPr>
          <p:cNvPr id="26" name="Rectangle 25"/>
          <p:cNvSpPr/>
          <p:nvPr/>
        </p:nvSpPr>
        <p:spPr>
          <a:xfrm>
            <a:off x="5556024" y="3320042"/>
            <a:ext cx="1554480" cy="2775957"/>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Calibri" pitchFamily="34" charset="0"/>
              </a:rPr>
              <a:t> </a:t>
            </a:r>
          </a:p>
        </p:txBody>
      </p:sp>
      <p:sp>
        <p:nvSpPr>
          <p:cNvPr id="27" name="Rectangle 26"/>
          <p:cNvSpPr/>
          <p:nvPr/>
        </p:nvSpPr>
        <p:spPr>
          <a:xfrm>
            <a:off x="7272305" y="3327163"/>
            <a:ext cx="1554480" cy="2773109"/>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Calibri" pitchFamily="34" charset="0"/>
              </a:rPr>
              <a:t> </a:t>
            </a:r>
          </a:p>
        </p:txBody>
      </p:sp>
      <p:grpSp>
        <p:nvGrpSpPr>
          <p:cNvPr id="2" name="Group 27"/>
          <p:cNvGrpSpPr/>
          <p:nvPr/>
        </p:nvGrpSpPr>
        <p:grpSpPr>
          <a:xfrm>
            <a:off x="159019" y="128840"/>
            <a:ext cx="896552" cy="695723"/>
            <a:chOff x="3017722" y="2342651"/>
            <a:chExt cx="896552" cy="695723"/>
          </a:xfrm>
        </p:grpSpPr>
        <p:sp>
          <p:nvSpPr>
            <p:cNvPr id="29" name="Rounded Rectangle 28"/>
            <p:cNvSpPr/>
            <p:nvPr/>
          </p:nvSpPr>
          <p:spPr bwMode="auto">
            <a:xfrm flipH="1">
              <a:off x="3017722" y="2342651"/>
              <a:ext cx="291694" cy="422356"/>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30" name="Rounded Rectangle 29"/>
            <p:cNvSpPr/>
            <p:nvPr/>
          </p:nvSpPr>
          <p:spPr bwMode="auto">
            <a:xfrm flipH="1">
              <a:off x="3622580" y="2342651"/>
              <a:ext cx="291694" cy="422356"/>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31" name="Rounded Rectangle 30"/>
            <p:cNvSpPr/>
            <p:nvPr/>
          </p:nvSpPr>
          <p:spPr bwMode="auto">
            <a:xfrm flipH="1">
              <a:off x="3319909" y="2342651"/>
              <a:ext cx="291694" cy="422356"/>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32" name="Rounded Rectangle 31"/>
            <p:cNvSpPr/>
            <p:nvPr/>
          </p:nvSpPr>
          <p:spPr bwMode="auto">
            <a:xfrm flipH="1">
              <a:off x="3021111" y="2774413"/>
              <a:ext cx="892193" cy="123303"/>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sz="2400" b="1" dirty="0">
                <a:latin typeface="Calibri" pitchFamily="34" charset="0"/>
              </a:endParaRPr>
            </a:p>
          </p:txBody>
        </p:sp>
        <p:sp>
          <p:nvSpPr>
            <p:cNvPr id="33" name="Rounded Rectangle 32"/>
            <p:cNvSpPr/>
            <p:nvPr/>
          </p:nvSpPr>
          <p:spPr bwMode="auto">
            <a:xfrm flipH="1">
              <a:off x="3021111" y="2903159"/>
              <a:ext cx="892193" cy="135215"/>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sz="2400" b="1" dirty="0">
                <a:solidFill>
                  <a:schemeClr val="tx1"/>
                </a:solidFill>
                <a:latin typeface="+mn-lt"/>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p:bldP spid="20" grpId="0"/>
      <p:bldP spid="21" grpId="0"/>
      <p:bldP spid="22" grpId="0"/>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bwMode="auto">
          <a:xfrm>
            <a:off x="1632105" y="1308100"/>
            <a:ext cx="7159625" cy="481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14000"/>
              </a:lnSpc>
              <a:spcAft>
                <a:spcPts val="0"/>
              </a:spcAft>
              <a:buSzPts val="1600"/>
            </a:pPr>
            <a:r>
              <a:rPr lang="en-US" sz="2000" b="1" dirty="0" smtClean="0">
                <a:solidFill>
                  <a:srgbClr val="000000"/>
                </a:solidFill>
                <a:latin typeface="Calibri" pitchFamily="34" charset="0"/>
                <a:cs typeface="+mn-cs"/>
              </a:rPr>
              <a:t>Tight Microsoft Office Integration</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cs typeface="+mn-cs"/>
              </a:rPr>
              <a:t>Native Outlook client</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cs typeface="+mn-cs"/>
              </a:rPr>
              <a:t>Seamless integration with MS Office</a:t>
            </a:r>
          </a:p>
          <a:p>
            <a:pPr marL="342900" lvl="0" indent="-342900">
              <a:lnSpc>
                <a:spcPct val="114000"/>
              </a:lnSpc>
              <a:spcAft>
                <a:spcPts val="0"/>
              </a:spcAft>
              <a:buSzPts val="1600"/>
            </a:pPr>
            <a:r>
              <a:rPr lang="en-US" sz="2000" b="1" dirty="0" smtClean="0">
                <a:solidFill>
                  <a:srgbClr val="000000"/>
                </a:solidFill>
                <a:latin typeface="Calibri" pitchFamily="34" charset="0"/>
                <a:cs typeface="+mn-cs"/>
              </a:rPr>
              <a:t>Robust Workflow Capabilities</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cs typeface="+mn-cs"/>
              </a:rPr>
              <a:t>Geared for the business user, guided UI</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cs typeface="+mn-cs"/>
              </a:rPr>
              <a:t>The inherent flexibility to use across groups/systems</a:t>
            </a:r>
            <a:endParaRPr lang="en-US" sz="2000" dirty="0" smtClean="0">
              <a:solidFill>
                <a:srgbClr val="000000"/>
              </a:solidFill>
              <a:latin typeface="Calibri" pitchFamily="34" charset="0"/>
              <a:cs typeface="+mn-cs"/>
            </a:endParaRPr>
          </a:p>
          <a:p>
            <a:pPr marL="342900" lvl="0" indent="-342900">
              <a:lnSpc>
                <a:spcPct val="114000"/>
              </a:lnSpc>
              <a:spcAft>
                <a:spcPts val="0"/>
              </a:spcAft>
              <a:buSzPts val="1600"/>
            </a:pPr>
            <a:r>
              <a:rPr lang="en-US" sz="2000" b="1" dirty="0" smtClean="0">
                <a:solidFill>
                  <a:srgbClr val="000000"/>
                </a:solidFill>
                <a:latin typeface="Calibri" pitchFamily="34" charset="0"/>
                <a:cs typeface="+mn-cs"/>
              </a:rPr>
              <a:t>Seamless Remote Capabilities</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cs typeface="+mn-cs"/>
              </a:rPr>
              <a:t>Robust Offline solution</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cs typeface="+mn-cs"/>
              </a:rPr>
              <a:t>Multitude of mobile device access options</a:t>
            </a:r>
          </a:p>
          <a:p>
            <a:pPr marL="342900" lvl="0" indent="-342900">
              <a:lnSpc>
                <a:spcPct val="114000"/>
              </a:lnSpc>
              <a:spcAft>
                <a:spcPts val="0"/>
              </a:spcAft>
              <a:buSzPts val="1600"/>
            </a:pPr>
            <a:r>
              <a:rPr lang="en-US" sz="2000" b="1" dirty="0" smtClean="0">
                <a:solidFill>
                  <a:srgbClr val="000000"/>
                </a:solidFill>
                <a:latin typeface="Calibri" pitchFamily="34" charset="0"/>
                <a:cs typeface="+mn-cs"/>
              </a:rPr>
              <a:t>Ease of Customization and Integration	</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cs typeface="+mn-cs"/>
              </a:rPr>
              <a:t>Web-Services based, Open API for easy integration</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cs typeface="+mn-cs"/>
              </a:rPr>
              <a:t>Architected for easy customization and configuration	</a:t>
            </a:r>
          </a:p>
          <a:p>
            <a:pPr marL="342900" lvl="0" indent="-342900">
              <a:lnSpc>
                <a:spcPct val="114000"/>
              </a:lnSpc>
              <a:spcAft>
                <a:spcPts val="0"/>
              </a:spcAft>
              <a:buSzPts val="1600"/>
            </a:pPr>
            <a:r>
              <a:rPr lang="en-US" sz="2000" b="1" dirty="0" smtClean="0">
                <a:solidFill>
                  <a:srgbClr val="000000"/>
                </a:solidFill>
                <a:latin typeface="Calibri" pitchFamily="34" charset="0"/>
                <a:cs typeface="+mn-cs"/>
              </a:rPr>
              <a:t>Flexible Delivery Options</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rPr>
              <a:t>Single code base across on-premise, on-demand, hybrid</a:t>
            </a:r>
          </a:p>
          <a:p>
            <a:pPr marL="800100" lvl="1" indent="-342900">
              <a:lnSpc>
                <a:spcPct val="114000"/>
              </a:lnSpc>
              <a:spcAft>
                <a:spcPts val="0"/>
              </a:spcAft>
              <a:buSzPts val="1600"/>
              <a:buFont typeface="Arial" pitchFamily="34" charset="0"/>
              <a:buChar char="•"/>
            </a:pPr>
            <a:r>
              <a:rPr lang="en-US" dirty="0" smtClean="0">
                <a:solidFill>
                  <a:srgbClr val="000000"/>
                </a:solidFill>
                <a:latin typeface="Calibri" pitchFamily="34" charset="0"/>
              </a:rPr>
              <a:t>Host it internally for ultimate flexibility and control</a:t>
            </a:r>
          </a:p>
          <a:p>
            <a:pPr marL="342900" lvl="0" indent="-342900">
              <a:lnSpc>
                <a:spcPct val="114000"/>
              </a:lnSpc>
              <a:spcAft>
                <a:spcPts val="0"/>
              </a:spcAft>
              <a:buSzPts val="1600"/>
            </a:pPr>
            <a:endParaRPr lang="en-US" sz="2200" b="1" dirty="0" smtClean="0">
              <a:solidFill>
                <a:srgbClr val="000000"/>
              </a:solidFill>
              <a:latin typeface="Calibri" pitchFamily="34" charset="0"/>
              <a:cs typeface="+mn-cs"/>
            </a:endParaRPr>
          </a:p>
          <a:p>
            <a:pPr marL="342900" lvl="0" indent="-342900">
              <a:lnSpc>
                <a:spcPct val="114000"/>
              </a:lnSpc>
              <a:spcAft>
                <a:spcPts val="0"/>
              </a:spcAft>
              <a:buSzPts val="1600"/>
            </a:pPr>
            <a:endParaRPr lang="en-US" sz="2200" b="1" dirty="0" smtClean="0">
              <a:solidFill>
                <a:srgbClr val="000000"/>
              </a:solidFill>
              <a:latin typeface="Calibri" pitchFamily="34" charset="0"/>
              <a:cs typeface="+mn-cs"/>
            </a:endParaRPr>
          </a:p>
        </p:txBody>
      </p:sp>
      <p:sp>
        <p:nvSpPr>
          <p:cNvPr id="49154" name="Title 1"/>
          <p:cNvSpPr>
            <a:spLocks noGrp="1"/>
          </p:cNvSpPr>
          <p:nvPr>
            <p:ph type="title"/>
          </p:nvPr>
        </p:nvSpPr>
        <p:spPr>
          <a:xfrm>
            <a:off x="259882" y="198438"/>
            <a:ext cx="8426918" cy="639762"/>
          </a:xfrm>
        </p:spPr>
        <p:txBody>
          <a:bodyPr/>
          <a:lstStyle/>
          <a:p>
            <a:r>
              <a:rPr lang="en-US" dirty="0" smtClean="0"/>
              <a:t>Powered by Microsoft Dynamics CRM</a:t>
            </a:r>
          </a:p>
        </p:txBody>
      </p:sp>
      <p:pic>
        <p:nvPicPr>
          <p:cNvPr id="7" name="Picture 18" descr="workflow.png"/>
          <p:cNvPicPr>
            <a:picLocks noChangeAspect="1"/>
          </p:cNvPicPr>
          <p:nvPr/>
        </p:nvPicPr>
        <p:blipFill>
          <a:blip r:embed="rId3" cstate="screen"/>
          <a:srcRect/>
          <a:stretch>
            <a:fillRect/>
          </a:stretch>
        </p:blipFill>
        <p:spPr bwMode="auto">
          <a:xfrm>
            <a:off x="451151" y="2364456"/>
            <a:ext cx="1009650" cy="8112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21" descr="Laptop_nocircle.png"/>
          <p:cNvPicPr>
            <a:picLocks noChangeAspect="1"/>
          </p:cNvPicPr>
          <p:nvPr/>
        </p:nvPicPr>
        <p:blipFill>
          <a:blip r:embed="rId4" cstate="screen"/>
          <a:srcRect/>
          <a:stretch>
            <a:fillRect/>
          </a:stretch>
        </p:blipFill>
        <p:spPr bwMode="auto">
          <a:xfrm>
            <a:off x="550963" y="3436854"/>
            <a:ext cx="890587" cy="8080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3"/>
          <p:cNvPicPr>
            <a:picLocks noChangeAspect="1" noChangeArrowheads="1"/>
          </p:cNvPicPr>
          <p:nvPr/>
        </p:nvPicPr>
        <p:blipFill>
          <a:blip r:embed="rId5" cstate="screen"/>
          <a:srcRect/>
          <a:stretch>
            <a:fillRect/>
          </a:stretch>
        </p:blipFill>
        <p:spPr bwMode="auto">
          <a:xfrm>
            <a:off x="473977" y="1364915"/>
            <a:ext cx="1044575" cy="736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 name="Picture 11" descr="office integration.png"/>
          <p:cNvPicPr>
            <a:picLocks noChangeAspect="1"/>
          </p:cNvPicPr>
          <p:nvPr/>
        </p:nvPicPr>
        <p:blipFill>
          <a:blip r:embed="rId6"/>
          <a:stretch>
            <a:fillRect/>
          </a:stretch>
        </p:blipFill>
        <p:spPr>
          <a:xfrm>
            <a:off x="439799" y="4382819"/>
            <a:ext cx="992126" cy="891542"/>
          </a:xfrm>
          <a:prstGeom prst="rect">
            <a:avLst/>
          </a:prstGeom>
          <a:effectLst>
            <a:outerShdw blurRad="50800" dist="38100" dir="2700000" algn="tl" rotWithShape="0">
              <a:prstClr val="black">
                <a:alpha val="40000"/>
              </a:prstClr>
            </a:outerShdw>
          </a:effectLst>
        </p:spPr>
      </p:pic>
      <p:pic>
        <p:nvPicPr>
          <p:cNvPr id="11" name="Picture 2"/>
          <p:cNvPicPr>
            <a:picLocks noChangeAspect="1" noChangeArrowheads="1"/>
          </p:cNvPicPr>
          <p:nvPr/>
        </p:nvPicPr>
        <p:blipFill>
          <a:blip r:embed="rId7" cstate="screen"/>
          <a:srcRect/>
          <a:stretch>
            <a:fillRect/>
          </a:stretch>
        </p:blipFill>
        <p:spPr bwMode="auto">
          <a:xfrm>
            <a:off x="483285" y="5343795"/>
            <a:ext cx="904503" cy="89036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124" y="2967316"/>
            <a:ext cx="5537200" cy="1362075"/>
          </a:xfrm>
        </p:spPr>
        <p:txBody>
          <a:bodyPr>
            <a:normAutofit/>
          </a:bodyPr>
          <a:lstStyle/>
          <a:p>
            <a:r>
              <a:rPr lang="en-US" sz="4400" dirty="0" smtClean="0"/>
              <a:t>BENEFITS</a:t>
            </a:r>
            <a:endParaRPr lang="en-US" sz="4400" dirty="0"/>
          </a:p>
        </p:txBody>
      </p:sp>
      <p:sp>
        <p:nvSpPr>
          <p:cNvPr id="4" name="Text Placeholder 3"/>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Key Benefits of Microsoft Dynamics CRM </a:t>
            </a:r>
          </a:p>
        </p:txBody>
      </p:sp>
      <p:sp>
        <p:nvSpPr>
          <p:cNvPr id="34" name="Rectangle 33"/>
          <p:cNvSpPr/>
          <p:nvPr/>
        </p:nvSpPr>
        <p:spPr bwMode="auto">
          <a:xfrm>
            <a:off x="6825231" y="2210498"/>
            <a:ext cx="1828800" cy="744451"/>
          </a:xfrm>
          <a:prstGeom prst="rect">
            <a:avLst/>
          </a:prstGeom>
          <a:solidFill>
            <a:schemeClr val="accent1">
              <a:lumMod val="40000"/>
              <a:lumOff val="60000"/>
            </a:schemeClr>
          </a:solidFill>
          <a:ln>
            <a:solidFill>
              <a:schemeClr val="accent1">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2" tIns="45717" rIns="91432" bIns="45717" anchor="ctr"/>
          <a:lstStyle/>
          <a:p>
            <a:pPr fontAlgn="auto">
              <a:spcBef>
                <a:spcPts val="0"/>
              </a:spcBef>
              <a:spcAft>
                <a:spcPts val="0"/>
              </a:spcAft>
              <a:defRPr/>
            </a:pPr>
            <a:endParaRPr lang="en-US"/>
          </a:p>
        </p:txBody>
      </p:sp>
      <p:sp>
        <p:nvSpPr>
          <p:cNvPr id="35" name="Rectangle 34"/>
          <p:cNvSpPr/>
          <p:nvPr/>
        </p:nvSpPr>
        <p:spPr bwMode="auto">
          <a:xfrm>
            <a:off x="4751753" y="2209100"/>
            <a:ext cx="1828800" cy="744451"/>
          </a:xfrm>
          <a:prstGeom prst="rect">
            <a:avLst/>
          </a:prstGeom>
          <a:solidFill>
            <a:schemeClr val="accent1">
              <a:lumMod val="40000"/>
              <a:lumOff val="60000"/>
            </a:schemeClr>
          </a:solidFill>
          <a:ln>
            <a:solidFill>
              <a:schemeClr val="accent1">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2" tIns="45717" rIns="91432" bIns="45717" anchor="ctr"/>
          <a:lstStyle/>
          <a:p>
            <a:pPr fontAlgn="auto">
              <a:spcBef>
                <a:spcPts val="0"/>
              </a:spcBef>
              <a:spcAft>
                <a:spcPts val="0"/>
              </a:spcAft>
              <a:defRPr/>
            </a:pPr>
            <a:endParaRPr lang="en-US"/>
          </a:p>
        </p:txBody>
      </p:sp>
      <p:sp>
        <p:nvSpPr>
          <p:cNvPr id="36" name="Rectangle 35"/>
          <p:cNvSpPr/>
          <p:nvPr/>
        </p:nvSpPr>
        <p:spPr bwMode="auto">
          <a:xfrm>
            <a:off x="2611162" y="2207702"/>
            <a:ext cx="1828800" cy="744451"/>
          </a:xfrm>
          <a:prstGeom prst="rect">
            <a:avLst/>
          </a:prstGeom>
          <a:solidFill>
            <a:schemeClr val="accent1">
              <a:lumMod val="40000"/>
              <a:lumOff val="60000"/>
            </a:schemeClr>
          </a:solidFill>
          <a:ln>
            <a:solidFill>
              <a:schemeClr val="accent1">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2" tIns="45717" rIns="91432" bIns="45717" anchor="ctr"/>
          <a:lstStyle/>
          <a:p>
            <a:pPr fontAlgn="auto">
              <a:spcBef>
                <a:spcPts val="0"/>
              </a:spcBef>
              <a:spcAft>
                <a:spcPts val="0"/>
              </a:spcAft>
              <a:defRPr/>
            </a:pPr>
            <a:endParaRPr lang="en-US"/>
          </a:p>
        </p:txBody>
      </p:sp>
      <p:sp>
        <p:nvSpPr>
          <p:cNvPr id="38" name="Rectangle 37"/>
          <p:cNvSpPr/>
          <p:nvPr/>
        </p:nvSpPr>
        <p:spPr bwMode="auto">
          <a:xfrm>
            <a:off x="487349" y="2206304"/>
            <a:ext cx="1828800" cy="744451"/>
          </a:xfrm>
          <a:prstGeom prst="rect">
            <a:avLst/>
          </a:prstGeom>
          <a:solidFill>
            <a:schemeClr val="accent1">
              <a:lumMod val="40000"/>
              <a:lumOff val="60000"/>
            </a:schemeClr>
          </a:solidFill>
          <a:ln>
            <a:solidFill>
              <a:schemeClr val="accent1">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2" tIns="45717" rIns="91432" bIns="45717" anchor="ctr"/>
          <a:lstStyle/>
          <a:p>
            <a:pPr fontAlgn="auto">
              <a:spcBef>
                <a:spcPts val="0"/>
              </a:spcBef>
              <a:spcAft>
                <a:spcPts val="0"/>
              </a:spcAft>
              <a:defRPr/>
            </a:pPr>
            <a:endParaRPr lang="en-US"/>
          </a:p>
        </p:txBody>
      </p:sp>
      <p:sp>
        <p:nvSpPr>
          <p:cNvPr id="39" name="Rectangle 38"/>
          <p:cNvSpPr>
            <a:spLocks noChangeArrowheads="1"/>
          </p:cNvSpPr>
          <p:nvPr/>
        </p:nvSpPr>
        <p:spPr bwMode="auto">
          <a:xfrm>
            <a:off x="511728" y="3110626"/>
            <a:ext cx="1786855" cy="1532721"/>
          </a:xfrm>
          <a:prstGeom prst="rect">
            <a:avLst/>
          </a:prstGeom>
          <a:noFill/>
          <a:ln w="9525">
            <a:noFill/>
            <a:miter lim="800000"/>
            <a:headEnd/>
            <a:tailEnd/>
          </a:ln>
          <a:effectLst/>
        </p:spPr>
        <p:txBody>
          <a:bodyPr wrap="square" lIns="91432" tIns="45717" rIns="91432" bIns="45717">
            <a:spAutoFit/>
          </a:bodyPr>
          <a:lstStyle/>
          <a:p>
            <a:pPr marL="60325" indent="-1588" fontAlgn="auto">
              <a:lnSpc>
                <a:spcPct val="130000"/>
              </a:lnSpc>
              <a:spcBef>
                <a:spcPts val="0"/>
              </a:spcBef>
              <a:spcAft>
                <a:spcPts val="0"/>
              </a:spcAft>
              <a:buClr>
                <a:srgbClr val="F7AB3B"/>
              </a:buClr>
              <a:buSzPct val="95000"/>
              <a:defRPr/>
            </a:pPr>
            <a:r>
              <a:rPr lang="en-US" b="1" kern="0" dirty="0" smtClean="0">
                <a:solidFill>
                  <a:schemeClr val="tx2"/>
                </a:solidFill>
                <a:latin typeface="Calibri" pitchFamily="34" charset="0"/>
              </a:rPr>
              <a:t>Achieve 360° </a:t>
            </a:r>
            <a:r>
              <a:rPr lang="en-US" kern="0" dirty="0" smtClean="0">
                <a:latin typeface="Calibri" pitchFamily="34" charset="0"/>
              </a:rPr>
              <a:t>visibility across the entire organization</a:t>
            </a:r>
          </a:p>
        </p:txBody>
      </p:sp>
      <p:sp>
        <p:nvSpPr>
          <p:cNvPr id="40" name="Rectangle 39"/>
          <p:cNvSpPr>
            <a:spLocks noChangeArrowheads="1"/>
          </p:cNvSpPr>
          <p:nvPr/>
        </p:nvSpPr>
        <p:spPr bwMode="auto">
          <a:xfrm>
            <a:off x="302004" y="2237923"/>
            <a:ext cx="2181138" cy="707880"/>
          </a:xfrm>
          <a:prstGeom prst="rect">
            <a:avLst/>
          </a:prstGeom>
          <a:noFill/>
          <a:ln w="9525">
            <a:noFill/>
            <a:miter lim="800000"/>
            <a:headEnd/>
            <a:tailEnd/>
          </a:ln>
          <a:effectLst/>
        </p:spPr>
        <p:txBody>
          <a:bodyPr wrap="square" lIns="91432" tIns="45717" rIns="91432" bIns="45717">
            <a:spAutoFit/>
          </a:bodyPr>
          <a:lstStyle/>
          <a:p>
            <a:pPr marL="60325" indent="-1588" algn="ctr" fontAlgn="auto">
              <a:spcBef>
                <a:spcPts val="0"/>
              </a:spcBef>
              <a:spcAft>
                <a:spcPts val="0"/>
              </a:spcAft>
              <a:buClr>
                <a:srgbClr val="F7AB3B"/>
              </a:buClr>
              <a:buSzPct val="95000"/>
              <a:defRPr/>
            </a:pPr>
            <a:r>
              <a:rPr lang="en-US" sz="2000" b="1" kern="0" dirty="0" smtClean="0">
                <a:latin typeface="Calibri" pitchFamily="34" charset="0"/>
                <a:cs typeface="+mn-cs"/>
              </a:rPr>
              <a:t>360</a:t>
            </a:r>
            <a:r>
              <a:rPr lang="en-US" sz="2000" b="1" kern="0" dirty="0" smtClean="0">
                <a:latin typeface="Calibri" pitchFamily="34" charset="0"/>
              </a:rPr>
              <a:t>°</a:t>
            </a:r>
            <a:r>
              <a:rPr lang="en-US" sz="2000" b="1" kern="0" dirty="0" smtClean="0">
                <a:latin typeface="Calibri" pitchFamily="34" charset="0"/>
                <a:cs typeface="+mn-cs"/>
              </a:rPr>
              <a:t> Customer View</a:t>
            </a:r>
            <a:endParaRPr lang="en-US" sz="2000" b="1" kern="0" dirty="0">
              <a:latin typeface="Calibri" pitchFamily="34" charset="0"/>
              <a:cs typeface="+mn-cs"/>
            </a:endParaRPr>
          </a:p>
        </p:txBody>
      </p:sp>
      <p:sp>
        <p:nvSpPr>
          <p:cNvPr id="41" name="Rectangle 40"/>
          <p:cNvSpPr>
            <a:spLocks noChangeArrowheads="1"/>
          </p:cNvSpPr>
          <p:nvPr/>
        </p:nvSpPr>
        <p:spPr bwMode="auto">
          <a:xfrm>
            <a:off x="2642533" y="3118199"/>
            <a:ext cx="1795244" cy="2223808"/>
          </a:xfrm>
          <a:prstGeom prst="rect">
            <a:avLst/>
          </a:prstGeom>
          <a:noFill/>
          <a:ln w="9525">
            <a:noFill/>
            <a:miter lim="800000"/>
            <a:headEnd/>
            <a:tailEnd/>
          </a:ln>
          <a:effectLst/>
        </p:spPr>
        <p:txBody>
          <a:bodyPr wrap="square" lIns="91432" tIns="45717" rIns="91432" bIns="45717">
            <a:spAutoFit/>
          </a:bodyPr>
          <a:lstStyle/>
          <a:p>
            <a:pPr marL="58738" indent="-1588" fontAlgn="auto">
              <a:lnSpc>
                <a:spcPct val="130000"/>
              </a:lnSpc>
              <a:spcBef>
                <a:spcPts val="0"/>
              </a:spcBef>
              <a:spcAft>
                <a:spcPts val="0"/>
              </a:spcAft>
              <a:buClr>
                <a:srgbClr val="F7AB3B"/>
              </a:buClr>
              <a:buSzPct val="95000"/>
              <a:defRPr/>
            </a:pPr>
            <a:r>
              <a:rPr lang="en-US" b="1" kern="0" dirty="0" smtClean="0">
                <a:solidFill>
                  <a:schemeClr val="tx2"/>
                </a:solidFill>
                <a:latin typeface="Calibri" pitchFamily="34" charset="0"/>
              </a:rPr>
              <a:t>Enable users </a:t>
            </a:r>
            <a:r>
              <a:rPr lang="en-US" kern="0" dirty="0" smtClean="0">
                <a:latin typeface="Calibri" pitchFamily="34" charset="0"/>
              </a:rPr>
              <a:t>to do their jobs better by allowing them to focus on customers</a:t>
            </a:r>
            <a:endParaRPr lang="en-US" kern="0" dirty="0">
              <a:latin typeface="Calibri" pitchFamily="34" charset="0"/>
            </a:endParaRPr>
          </a:p>
        </p:txBody>
      </p:sp>
      <p:sp>
        <p:nvSpPr>
          <p:cNvPr id="42" name="Rectangle 41"/>
          <p:cNvSpPr>
            <a:spLocks noChangeArrowheads="1"/>
          </p:cNvSpPr>
          <p:nvPr/>
        </p:nvSpPr>
        <p:spPr bwMode="auto">
          <a:xfrm>
            <a:off x="2626294" y="2223082"/>
            <a:ext cx="1828800" cy="732800"/>
          </a:xfrm>
          <a:prstGeom prst="rect">
            <a:avLst/>
          </a:prstGeom>
          <a:noFill/>
          <a:ln w="9525">
            <a:noFill/>
            <a:miter lim="800000"/>
            <a:headEnd/>
            <a:tailEnd/>
          </a:ln>
          <a:effectLst/>
        </p:spPr>
        <p:txBody>
          <a:bodyPr wrap="square" lIns="91432" tIns="45717" rIns="91432" bIns="45717">
            <a:spAutoFit/>
          </a:bodyPr>
          <a:lstStyle/>
          <a:p>
            <a:pPr marL="60325" indent="-1588" algn="ctr" fontAlgn="auto">
              <a:spcBef>
                <a:spcPts val="0"/>
              </a:spcBef>
              <a:spcAft>
                <a:spcPts val="0"/>
              </a:spcAft>
              <a:buClr>
                <a:srgbClr val="F7AB3B"/>
              </a:buClr>
              <a:buSzPct val="95000"/>
              <a:defRPr/>
            </a:pPr>
            <a:r>
              <a:rPr lang="en-US" sz="2000" b="1" kern="0" dirty="0">
                <a:latin typeface="Calibri" pitchFamily="34" charset="0"/>
                <a:cs typeface="+mn-cs"/>
              </a:rPr>
              <a:t>Higher</a:t>
            </a:r>
          </a:p>
          <a:p>
            <a:pPr marL="60325" indent="-1588" algn="ctr" fontAlgn="auto">
              <a:spcBef>
                <a:spcPts val="0"/>
              </a:spcBef>
              <a:spcAft>
                <a:spcPts val="0"/>
              </a:spcAft>
              <a:buClr>
                <a:srgbClr val="F7AB3B"/>
              </a:buClr>
              <a:buSzPct val="95000"/>
              <a:defRPr/>
            </a:pPr>
            <a:r>
              <a:rPr lang="en-US" sz="2000" b="1" kern="0" dirty="0">
                <a:latin typeface="Calibri" pitchFamily="34" charset="0"/>
                <a:cs typeface="+mn-cs"/>
              </a:rPr>
              <a:t>Productivity</a:t>
            </a:r>
          </a:p>
        </p:txBody>
      </p:sp>
      <p:sp>
        <p:nvSpPr>
          <p:cNvPr id="43" name="Rectangle 42"/>
          <p:cNvSpPr>
            <a:spLocks noChangeArrowheads="1"/>
          </p:cNvSpPr>
          <p:nvPr/>
        </p:nvSpPr>
        <p:spPr bwMode="auto">
          <a:xfrm>
            <a:off x="6832902" y="2261182"/>
            <a:ext cx="1845578" cy="707880"/>
          </a:xfrm>
          <a:prstGeom prst="rect">
            <a:avLst/>
          </a:prstGeom>
          <a:noFill/>
          <a:ln w="9525">
            <a:noFill/>
            <a:miter lim="800000"/>
            <a:headEnd/>
            <a:tailEnd/>
          </a:ln>
          <a:effectLst/>
        </p:spPr>
        <p:txBody>
          <a:bodyPr wrap="square" lIns="91432" tIns="45717" rIns="91432" bIns="45717">
            <a:spAutoFit/>
          </a:bodyPr>
          <a:lstStyle/>
          <a:p>
            <a:pPr marL="60325" indent="-1588" algn="ctr" fontAlgn="auto">
              <a:spcBef>
                <a:spcPts val="0"/>
              </a:spcBef>
              <a:spcAft>
                <a:spcPts val="0"/>
              </a:spcAft>
              <a:buClr>
                <a:srgbClr val="F7AB3B"/>
              </a:buClr>
              <a:buSzPct val="95000"/>
              <a:defRPr/>
            </a:pPr>
            <a:r>
              <a:rPr lang="en-US" sz="2000" b="1" kern="0" dirty="0" smtClean="0">
                <a:latin typeface="Calibri" pitchFamily="34" charset="0"/>
                <a:cs typeface="+mn-cs"/>
              </a:rPr>
              <a:t>Project Successes</a:t>
            </a:r>
            <a:endParaRPr lang="en-US" sz="2000" b="1" kern="0" dirty="0">
              <a:latin typeface="Calibri" pitchFamily="34" charset="0"/>
              <a:cs typeface="+mn-cs"/>
            </a:endParaRPr>
          </a:p>
        </p:txBody>
      </p:sp>
      <p:sp>
        <p:nvSpPr>
          <p:cNvPr id="44" name="Rectangle 43"/>
          <p:cNvSpPr>
            <a:spLocks noChangeArrowheads="1"/>
          </p:cNvSpPr>
          <p:nvPr/>
        </p:nvSpPr>
        <p:spPr bwMode="auto">
          <a:xfrm>
            <a:off x="6887360" y="3103927"/>
            <a:ext cx="1778467" cy="2944005"/>
          </a:xfrm>
          <a:prstGeom prst="rect">
            <a:avLst/>
          </a:prstGeom>
          <a:noFill/>
          <a:ln w="9525">
            <a:noFill/>
            <a:miter lim="800000"/>
            <a:headEnd/>
            <a:tailEnd/>
          </a:ln>
          <a:effectLst/>
        </p:spPr>
        <p:txBody>
          <a:bodyPr wrap="square" lIns="91432" tIns="45717" rIns="91432" bIns="45717">
            <a:spAutoFit/>
          </a:bodyPr>
          <a:lstStyle/>
          <a:p>
            <a:pPr marL="60325" indent="-1588" fontAlgn="auto">
              <a:lnSpc>
                <a:spcPct val="130000"/>
              </a:lnSpc>
              <a:spcBef>
                <a:spcPts val="0"/>
              </a:spcBef>
              <a:spcAft>
                <a:spcPts val="0"/>
              </a:spcAft>
              <a:buClr>
                <a:srgbClr val="F7AB3B"/>
              </a:buClr>
              <a:buSzPct val="95000"/>
              <a:defRPr/>
            </a:pPr>
            <a:r>
              <a:rPr lang="en-US" b="1" kern="0" dirty="0" smtClean="0">
                <a:solidFill>
                  <a:schemeClr val="tx2"/>
                </a:solidFill>
                <a:latin typeface="Calibri" pitchFamily="34" charset="0"/>
              </a:rPr>
              <a:t>Reach project goals </a:t>
            </a:r>
            <a:r>
              <a:rPr lang="en-US" kern="0" dirty="0" smtClean="0">
                <a:latin typeface="Calibri" pitchFamily="34" charset="0"/>
              </a:rPr>
              <a:t>with on-time under-budget CRM deployments that deliver quick returns on investment</a:t>
            </a:r>
          </a:p>
        </p:txBody>
      </p:sp>
      <p:sp>
        <p:nvSpPr>
          <p:cNvPr id="45" name="Rectangle 44"/>
          <p:cNvSpPr>
            <a:spLocks noChangeArrowheads="1"/>
          </p:cNvSpPr>
          <p:nvPr/>
        </p:nvSpPr>
        <p:spPr bwMode="auto">
          <a:xfrm>
            <a:off x="4756557" y="2231471"/>
            <a:ext cx="1820411" cy="707880"/>
          </a:xfrm>
          <a:prstGeom prst="rect">
            <a:avLst/>
          </a:prstGeom>
          <a:noFill/>
          <a:ln w="9525">
            <a:noFill/>
            <a:miter lim="800000"/>
            <a:headEnd/>
            <a:tailEnd/>
          </a:ln>
          <a:effectLst/>
        </p:spPr>
        <p:txBody>
          <a:bodyPr wrap="square" lIns="91432" tIns="45717" rIns="91432" bIns="45717">
            <a:spAutoFit/>
          </a:bodyPr>
          <a:lstStyle/>
          <a:p>
            <a:pPr marL="60325" indent="-1588" algn="ctr" fontAlgn="auto">
              <a:spcBef>
                <a:spcPts val="0"/>
              </a:spcBef>
              <a:spcAft>
                <a:spcPts val="0"/>
              </a:spcAft>
              <a:buClr>
                <a:srgbClr val="F7AB3B"/>
              </a:buClr>
              <a:buSzPct val="95000"/>
              <a:defRPr/>
            </a:pPr>
            <a:r>
              <a:rPr lang="en-US" sz="2000" b="1" kern="0" dirty="0" smtClean="0">
                <a:latin typeface="Calibri" pitchFamily="34" charset="0"/>
                <a:cs typeface="+mn-cs"/>
              </a:rPr>
              <a:t>Business Agility</a:t>
            </a:r>
            <a:endParaRPr lang="en-US" sz="2000" b="1" kern="0" dirty="0">
              <a:latin typeface="Calibri" pitchFamily="34" charset="0"/>
              <a:cs typeface="+mn-cs"/>
            </a:endParaRPr>
          </a:p>
        </p:txBody>
      </p:sp>
      <p:sp>
        <p:nvSpPr>
          <p:cNvPr id="46" name="Rectangle 45"/>
          <p:cNvSpPr>
            <a:spLocks noChangeArrowheads="1"/>
          </p:cNvSpPr>
          <p:nvPr/>
        </p:nvSpPr>
        <p:spPr bwMode="auto">
          <a:xfrm>
            <a:off x="4790114" y="3143468"/>
            <a:ext cx="1795244" cy="1503611"/>
          </a:xfrm>
          <a:prstGeom prst="rect">
            <a:avLst/>
          </a:prstGeom>
          <a:noFill/>
          <a:ln w="9525">
            <a:noFill/>
            <a:miter lim="800000"/>
            <a:headEnd/>
            <a:tailEnd/>
          </a:ln>
          <a:effectLst/>
        </p:spPr>
        <p:txBody>
          <a:bodyPr wrap="square" lIns="91432" tIns="45717" rIns="91432" bIns="45717">
            <a:spAutoFit/>
          </a:bodyPr>
          <a:lstStyle/>
          <a:p>
            <a:pPr marL="58738" indent="-1588" fontAlgn="auto">
              <a:lnSpc>
                <a:spcPct val="130000"/>
              </a:lnSpc>
              <a:spcBef>
                <a:spcPts val="0"/>
              </a:spcBef>
              <a:spcAft>
                <a:spcPts val="0"/>
              </a:spcAft>
              <a:buClr>
                <a:srgbClr val="F7AB3B"/>
              </a:buClr>
              <a:buSzPct val="95000"/>
              <a:defRPr/>
            </a:pPr>
            <a:r>
              <a:rPr lang="en-US" b="1" kern="0" dirty="0" smtClean="0">
                <a:solidFill>
                  <a:schemeClr val="tx2"/>
                </a:solidFill>
                <a:latin typeface="Calibri" pitchFamily="34" charset="0"/>
              </a:rPr>
              <a:t>Use technology </a:t>
            </a:r>
            <a:r>
              <a:rPr lang="en-US" kern="0" dirty="0" smtClean="0">
                <a:latin typeface="Calibri" pitchFamily="34" charset="0"/>
                <a:cs typeface="+mn-cs"/>
              </a:rPr>
              <a:t>as an enabler for business change</a:t>
            </a:r>
            <a:endParaRPr lang="en-US" kern="0" dirty="0">
              <a:latin typeface="Calibri" pitchFamily="34" charset="0"/>
              <a:cs typeface="+mn-cs"/>
            </a:endParaRPr>
          </a:p>
        </p:txBody>
      </p:sp>
      <p:grpSp>
        <p:nvGrpSpPr>
          <p:cNvPr id="2" name="Group 44"/>
          <p:cNvGrpSpPr>
            <a:grpSpLocks/>
          </p:cNvGrpSpPr>
          <p:nvPr/>
        </p:nvGrpSpPr>
        <p:grpSpPr bwMode="auto">
          <a:xfrm>
            <a:off x="738290" y="1238672"/>
            <a:ext cx="1325563" cy="1041400"/>
            <a:chOff x="-480061" y="1219200"/>
            <a:chExt cx="2792033" cy="2127508"/>
          </a:xfrm>
        </p:grpSpPr>
        <p:pic>
          <p:nvPicPr>
            <p:cNvPr id="48" name="Picture 31" descr="73267007.png"/>
            <p:cNvPicPr>
              <a:picLocks noChangeAspect="1"/>
            </p:cNvPicPr>
            <p:nvPr/>
          </p:nvPicPr>
          <p:blipFill>
            <a:blip r:embed="rId3" cstate="screen"/>
            <a:srcRect/>
            <a:stretch>
              <a:fillRect/>
            </a:stretch>
          </p:blipFill>
          <p:spPr bwMode="auto">
            <a:xfrm>
              <a:off x="1440242" y="1219200"/>
              <a:ext cx="871730" cy="2127508"/>
            </a:xfrm>
            <a:prstGeom prst="rect">
              <a:avLst/>
            </a:prstGeom>
            <a:noFill/>
            <a:ln w="9525">
              <a:noFill/>
              <a:miter lim="800000"/>
              <a:headEnd/>
              <a:tailEnd/>
            </a:ln>
          </p:spPr>
        </p:pic>
        <p:pic>
          <p:nvPicPr>
            <p:cNvPr id="49" name="Picture 35" descr="74855101.png"/>
            <p:cNvPicPr>
              <a:picLocks noChangeAspect="1"/>
            </p:cNvPicPr>
            <p:nvPr/>
          </p:nvPicPr>
          <p:blipFill>
            <a:blip r:embed="rId4" cstate="screen"/>
            <a:srcRect/>
            <a:stretch>
              <a:fillRect/>
            </a:stretch>
          </p:blipFill>
          <p:spPr bwMode="auto">
            <a:xfrm>
              <a:off x="547496" y="1219200"/>
              <a:ext cx="829058" cy="2127508"/>
            </a:xfrm>
            <a:prstGeom prst="rect">
              <a:avLst/>
            </a:prstGeom>
            <a:noFill/>
            <a:ln w="9525">
              <a:noFill/>
              <a:miter lim="800000"/>
              <a:headEnd/>
              <a:tailEnd/>
            </a:ln>
          </p:spPr>
        </p:pic>
        <p:pic>
          <p:nvPicPr>
            <p:cNvPr id="50" name="Picture 36" descr="rbsa2_85.png"/>
            <p:cNvPicPr>
              <a:picLocks noChangeAspect="1"/>
            </p:cNvPicPr>
            <p:nvPr/>
          </p:nvPicPr>
          <p:blipFill>
            <a:blip r:embed="rId5" cstate="screen"/>
            <a:srcRect/>
            <a:stretch>
              <a:fillRect/>
            </a:stretch>
          </p:blipFill>
          <p:spPr bwMode="auto">
            <a:xfrm>
              <a:off x="-480061" y="1219200"/>
              <a:ext cx="960122" cy="2127508"/>
            </a:xfrm>
            <a:prstGeom prst="rect">
              <a:avLst/>
            </a:prstGeom>
            <a:noFill/>
            <a:ln w="9525">
              <a:noFill/>
              <a:miter lim="800000"/>
              <a:headEnd/>
              <a:tailEnd/>
            </a:ln>
          </p:spPr>
        </p:pic>
      </p:grpSp>
      <p:pic>
        <p:nvPicPr>
          <p:cNvPr id="51" name="Picture 13" descr="FaceToFace.png"/>
          <p:cNvPicPr>
            <a:picLocks noChangeAspect="1"/>
          </p:cNvPicPr>
          <p:nvPr/>
        </p:nvPicPr>
        <p:blipFill>
          <a:blip r:embed="rId6" cstate="screen"/>
          <a:srcRect/>
          <a:stretch>
            <a:fillRect/>
          </a:stretch>
        </p:blipFill>
        <p:spPr bwMode="auto">
          <a:xfrm>
            <a:off x="2968888" y="1181872"/>
            <a:ext cx="1079500" cy="1089025"/>
          </a:xfrm>
          <a:prstGeom prst="rect">
            <a:avLst/>
          </a:prstGeom>
          <a:noFill/>
          <a:ln w="9525">
            <a:noFill/>
            <a:miter lim="800000"/>
            <a:headEnd/>
            <a:tailEnd/>
          </a:ln>
        </p:spPr>
      </p:pic>
      <p:pic>
        <p:nvPicPr>
          <p:cNvPr id="52" name="Picture 15" descr="SalesRep.png"/>
          <p:cNvPicPr>
            <a:picLocks noChangeAspect="1"/>
          </p:cNvPicPr>
          <p:nvPr/>
        </p:nvPicPr>
        <p:blipFill>
          <a:blip r:embed="rId7" cstate="screen"/>
          <a:srcRect/>
          <a:stretch>
            <a:fillRect/>
          </a:stretch>
        </p:blipFill>
        <p:spPr bwMode="auto">
          <a:xfrm>
            <a:off x="5113747" y="1079923"/>
            <a:ext cx="1065212" cy="1173162"/>
          </a:xfrm>
          <a:prstGeom prst="rect">
            <a:avLst/>
          </a:prstGeom>
          <a:noFill/>
          <a:ln w="9525">
            <a:noFill/>
            <a:miter lim="800000"/>
            <a:headEnd/>
            <a:tailEnd/>
          </a:ln>
        </p:spPr>
      </p:pic>
      <p:sp>
        <p:nvSpPr>
          <p:cNvPr id="53" name="Rectangle 52"/>
          <p:cNvSpPr/>
          <p:nvPr/>
        </p:nvSpPr>
        <p:spPr>
          <a:xfrm>
            <a:off x="506910" y="3097813"/>
            <a:ext cx="1800061" cy="3009372"/>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Calibri" pitchFamily="34" charset="0"/>
              </a:rPr>
              <a:t> </a:t>
            </a:r>
          </a:p>
        </p:txBody>
      </p:sp>
      <p:sp>
        <p:nvSpPr>
          <p:cNvPr id="54" name="Rectangle 53"/>
          <p:cNvSpPr/>
          <p:nvPr/>
        </p:nvSpPr>
        <p:spPr>
          <a:xfrm>
            <a:off x="2639112" y="3099211"/>
            <a:ext cx="1800061" cy="3009372"/>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Calibri" pitchFamily="34" charset="0"/>
              </a:rPr>
              <a:t> </a:t>
            </a:r>
          </a:p>
        </p:txBody>
      </p:sp>
      <p:sp>
        <p:nvSpPr>
          <p:cNvPr id="55" name="Rectangle 54"/>
          <p:cNvSpPr/>
          <p:nvPr/>
        </p:nvSpPr>
        <p:spPr>
          <a:xfrm>
            <a:off x="4778305" y="3115989"/>
            <a:ext cx="1800061" cy="3009372"/>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Calibri" pitchFamily="34" charset="0"/>
              </a:rPr>
              <a:t> </a:t>
            </a:r>
          </a:p>
        </p:txBody>
      </p:sp>
      <p:sp>
        <p:nvSpPr>
          <p:cNvPr id="56" name="Rectangle 55"/>
          <p:cNvSpPr/>
          <p:nvPr/>
        </p:nvSpPr>
        <p:spPr>
          <a:xfrm>
            <a:off x="6867163" y="3099211"/>
            <a:ext cx="1800061" cy="3009372"/>
          </a:xfrm>
          <a:prstGeom prst="rect">
            <a:avLst/>
          </a:prstGeom>
          <a:noFill/>
          <a:ln w="3810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Calibri" pitchFamily="34" charset="0"/>
              </a:rPr>
              <a:t> </a:t>
            </a:r>
          </a:p>
        </p:txBody>
      </p:sp>
      <p:grpSp>
        <p:nvGrpSpPr>
          <p:cNvPr id="3" name="Group 56"/>
          <p:cNvGrpSpPr/>
          <p:nvPr/>
        </p:nvGrpSpPr>
        <p:grpSpPr>
          <a:xfrm>
            <a:off x="7313275" y="1102054"/>
            <a:ext cx="811394" cy="1179455"/>
            <a:chOff x="6953511" y="1151043"/>
            <a:chExt cx="1473909" cy="2142498"/>
          </a:xfrm>
        </p:grpSpPr>
        <p:pic>
          <p:nvPicPr>
            <p:cNvPr id="58" name="Picture 57" descr="74590908.png"/>
            <p:cNvPicPr>
              <a:picLocks noChangeAspect="1"/>
            </p:cNvPicPr>
            <p:nvPr/>
          </p:nvPicPr>
          <p:blipFill>
            <a:blip r:embed="rId8" cstate="screen"/>
            <a:stretch>
              <a:fillRect/>
            </a:stretch>
          </p:blipFill>
          <p:spPr>
            <a:xfrm>
              <a:off x="7701995" y="1166033"/>
              <a:ext cx="725425" cy="2127508"/>
            </a:xfrm>
            <a:prstGeom prst="rect">
              <a:avLst/>
            </a:prstGeom>
          </p:spPr>
        </p:pic>
        <p:pic>
          <p:nvPicPr>
            <p:cNvPr id="59" name="Picture 58" descr="74591005.png"/>
            <p:cNvPicPr>
              <a:picLocks noChangeAspect="1"/>
            </p:cNvPicPr>
            <p:nvPr/>
          </p:nvPicPr>
          <p:blipFill>
            <a:blip r:embed="rId9" cstate="screen"/>
            <a:stretch>
              <a:fillRect/>
            </a:stretch>
          </p:blipFill>
          <p:spPr>
            <a:xfrm>
              <a:off x="6953511" y="1151043"/>
              <a:ext cx="783338" cy="2127508"/>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1" grpId="0"/>
      <p:bldP spid="42" grpId="0"/>
      <p:bldP spid="43" grpId="0"/>
      <p:bldP spid="44" grpId="0"/>
      <p:bldP spid="45" grpId="0"/>
      <p:bldP spid="46" grpId="0"/>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Key Benefits for Business</a:t>
            </a:r>
          </a:p>
        </p:txBody>
      </p:sp>
      <p:sp>
        <p:nvSpPr>
          <p:cNvPr id="14" name="Text Box 32"/>
          <p:cNvSpPr txBox="1">
            <a:spLocks noChangeArrowheads="1"/>
          </p:cNvSpPr>
          <p:nvPr/>
        </p:nvSpPr>
        <p:spPr bwMode="auto">
          <a:xfrm rot="10800000">
            <a:off x="6224630" y="3003548"/>
            <a:ext cx="1795245" cy="1249363"/>
          </a:xfrm>
          <a:prstGeom prst="rect">
            <a:avLst/>
          </a:prstGeom>
          <a:solidFill>
            <a:schemeClr val="tx2"/>
          </a:solidFill>
          <a:ln w="57150">
            <a:noFill/>
            <a:miter lim="800000"/>
            <a:headEnd/>
            <a:tailEnd/>
          </a:ln>
          <a:effectLst>
            <a:outerShdw blurRad="50800" dist="38100" dir="2700000" algn="tl" rotWithShape="0">
              <a:prstClr val="black">
                <a:alpha val="40000"/>
              </a:prstClr>
            </a:outerShdw>
          </a:effectLst>
        </p:spPr>
        <p:txBody>
          <a:bodyPr lIns="91436" tIns="45718" rIns="91436" bIns="45718" anchor="ctr"/>
          <a:lstStyle/>
          <a:p>
            <a:pPr algn="ctr" defTabSz="1095375"/>
            <a:endParaRPr lang="en-US" sz="2900">
              <a:latin typeface="Segoe" pitchFamily="96" charset="0"/>
            </a:endParaRPr>
          </a:p>
        </p:txBody>
      </p:sp>
      <p:pic>
        <p:nvPicPr>
          <p:cNvPr id="16" name="Picture 21" descr="VPSales"/>
          <p:cNvPicPr>
            <a:picLocks noChangeAspect="1" noChangeArrowheads="1"/>
          </p:cNvPicPr>
          <p:nvPr/>
        </p:nvPicPr>
        <p:blipFill>
          <a:blip r:embed="rId3" cstate="screen"/>
          <a:srcRect/>
          <a:stretch>
            <a:fillRect/>
          </a:stretch>
        </p:blipFill>
        <p:spPr bwMode="auto">
          <a:xfrm>
            <a:off x="7027463" y="2738682"/>
            <a:ext cx="1933575" cy="1611312"/>
          </a:xfrm>
          <a:prstGeom prst="rect">
            <a:avLst/>
          </a:prstGeom>
          <a:noFill/>
          <a:ln w="9525">
            <a:noFill/>
            <a:miter lim="800000"/>
            <a:headEnd/>
            <a:tailEnd/>
          </a:ln>
        </p:spPr>
      </p:pic>
      <p:sp>
        <p:nvSpPr>
          <p:cNvPr id="17" name="Text Box 32"/>
          <p:cNvSpPr txBox="1">
            <a:spLocks noChangeArrowheads="1"/>
          </p:cNvSpPr>
          <p:nvPr/>
        </p:nvSpPr>
        <p:spPr bwMode="auto">
          <a:xfrm>
            <a:off x="1300293" y="1403350"/>
            <a:ext cx="1971413" cy="1249363"/>
          </a:xfrm>
          <a:prstGeom prst="rect">
            <a:avLst/>
          </a:prstGeom>
          <a:solidFill>
            <a:schemeClr val="tx2"/>
          </a:solidFill>
          <a:ln w="57150">
            <a:noFill/>
            <a:miter lim="800000"/>
            <a:headEnd/>
            <a:tailEnd/>
          </a:ln>
          <a:effectLst>
            <a:outerShdw blurRad="50800" dist="38100" dir="2700000" algn="tl" rotWithShape="0">
              <a:prstClr val="black">
                <a:alpha val="40000"/>
              </a:prstClr>
            </a:outerShdw>
          </a:effectLst>
        </p:spPr>
        <p:txBody>
          <a:bodyPr lIns="91436" tIns="45718" rIns="91436" bIns="45718" anchor="ctr"/>
          <a:lstStyle/>
          <a:p>
            <a:pPr algn="ctr" defTabSz="1095375"/>
            <a:endParaRPr lang="en-US" sz="2900">
              <a:latin typeface="Segoe" pitchFamily="96" charset="0"/>
            </a:endParaRPr>
          </a:p>
        </p:txBody>
      </p:sp>
      <p:pic>
        <p:nvPicPr>
          <p:cNvPr id="18" name="Picture 23" descr="CXO.png"/>
          <p:cNvPicPr>
            <a:picLocks noChangeAspect="1"/>
          </p:cNvPicPr>
          <p:nvPr/>
        </p:nvPicPr>
        <p:blipFill>
          <a:blip r:embed="rId4" cstate="screen"/>
          <a:srcRect/>
          <a:stretch>
            <a:fillRect/>
          </a:stretch>
        </p:blipFill>
        <p:spPr bwMode="auto">
          <a:xfrm>
            <a:off x="459582" y="1091763"/>
            <a:ext cx="1600200" cy="1598613"/>
          </a:xfrm>
          <a:prstGeom prst="rect">
            <a:avLst/>
          </a:prstGeom>
          <a:noFill/>
          <a:ln w="9525">
            <a:noFill/>
            <a:miter lim="800000"/>
            <a:headEnd/>
            <a:tailEnd/>
          </a:ln>
        </p:spPr>
      </p:pic>
      <p:sp>
        <p:nvSpPr>
          <p:cNvPr id="21" name="Text Box 32"/>
          <p:cNvSpPr txBox="1">
            <a:spLocks noChangeArrowheads="1"/>
          </p:cNvSpPr>
          <p:nvPr/>
        </p:nvSpPr>
        <p:spPr bwMode="auto">
          <a:xfrm>
            <a:off x="3380764" y="4603750"/>
            <a:ext cx="4706224" cy="1249363"/>
          </a:xfrm>
          <a:prstGeom prst="rect">
            <a:avLst/>
          </a:prstGeom>
          <a:noFill/>
          <a:ln w="38100">
            <a:solidFill>
              <a:schemeClr val="bg1">
                <a:lumMod val="65000"/>
              </a:schemeClr>
            </a:solidFill>
            <a:miter lim="800000"/>
            <a:headEnd/>
            <a:tailEnd/>
          </a:ln>
          <a:effectLst/>
        </p:spPr>
        <p:txBody>
          <a:bodyPr lIns="91436" tIns="45718" rIns="91436" bIns="45718" anchor="ctr"/>
          <a:lstStyle/>
          <a:p>
            <a:pPr algn="ctr" defTabSz="1095375">
              <a:defRPr/>
            </a:pPr>
            <a:endParaRPr lang="en-US" sz="2900">
              <a:latin typeface="Segoe" pitchFamily="96" charset="0"/>
            </a:endParaRPr>
          </a:p>
        </p:txBody>
      </p:sp>
      <p:sp>
        <p:nvSpPr>
          <p:cNvPr id="22" name="Text Box 32"/>
          <p:cNvSpPr txBox="1">
            <a:spLocks noChangeArrowheads="1"/>
          </p:cNvSpPr>
          <p:nvPr/>
        </p:nvSpPr>
        <p:spPr bwMode="auto">
          <a:xfrm>
            <a:off x="1233183" y="4603750"/>
            <a:ext cx="2046912" cy="1249363"/>
          </a:xfrm>
          <a:prstGeom prst="rect">
            <a:avLst/>
          </a:prstGeom>
          <a:solidFill>
            <a:schemeClr val="tx2"/>
          </a:solidFill>
          <a:ln w="57150">
            <a:noFill/>
            <a:miter lim="800000"/>
            <a:headEnd/>
            <a:tailEnd/>
          </a:ln>
          <a:effectLst>
            <a:outerShdw blurRad="50800" dist="38100" dir="2700000" algn="tl" rotWithShape="0">
              <a:prstClr val="black">
                <a:alpha val="40000"/>
              </a:prstClr>
            </a:outerShdw>
          </a:effectLst>
        </p:spPr>
        <p:txBody>
          <a:bodyPr lIns="91436" tIns="45718" rIns="91436" bIns="45718" anchor="ctr"/>
          <a:lstStyle/>
          <a:p>
            <a:pPr algn="ctr" defTabSz="1095375"/>
            <a:endParaRPr lang="en-US" sz="2900">
              <a:latin typeface="Segoe" pitchFamily="96" charset="0"/>
            </a:endParaRPr>
          </a:p>
        </p:txBody>
      </p:sp>
      <p:sp>
        <p:nvSpPr>
          <p:cNvPr id="23" name="Text Box 32"/>
          <p:cNvSpPr txBox="1">
            <a:spLocks noChangeArrowheads="1"/>
          </p:cNvSpPr>
          <p:nvPr/>
        </p:nvSpPr>
        <p:spPr bwMode="auto">
          <a:xfrm rot="10800000">
            <a:off x="1157680" y="3011936"/>
            <a:ext cx="4983059" cy="1249363"/>
          </a:xfrm>
          <a:prstGeom prst="rect">
            <a:avLst/>
          </a:prstGeom>
          <a:noFill/>
          <a:ln w="38100">
            <a:solidFill>
              <a:schemeClr val="bg1">
                <a:lumMod val="65000"/>
              </a:schemeClr>
            </a:solidFill>
            <a:miter lim="800000"/>
            <a:headEnd/>
            <a:tailEnd/>
          </a:ln>
          <a:effectLst/>
        </p:spPr>
        <p:txBody>
          <a:bodyPr lIns="91436" tIns="45718" rIns="91436" bIns="45718" anchor="ctr"/>
          <a:lstStyle/>
          <a:p>
            <a:pPr algn="ctr" defTabSz="1095375">
              <a:defRPr/>
            </a:pPr>
            <a:endParaRPr lang="en-US" sz="2900">
              <a:latin typeface="Segoe" pitchFamily="96" charset="0"/>
            </a:endParaRPr>
          </a:p>
        </p:txBody>
      </p:sp>
      <p:sp>
        <p:nvSpPr>
          <p:cNvPr id="24" name="Text Box 32"/>
          <p:cNvSpPr txBox="1">
            <a:spLocks noChangeArrowheads="1"/>
          </p:cNvSpPr>
          <p:nvPr/>
        </p:nvSpPr>
        <p:spPr bwMode="auto">
          <a:xfrm>
            <a:off x="3380763" y="1403350"/>
            <a:ext cx="4681057" cy="1249363"/>
          </a:xfrm>
          <a:prstGeom prst="rect">
            <a:avLst/>
          </a:prstGeom>
          <a:noFill/>
          <a:ln w="38100">
            <a:solidFill>
              <a:schemeClr val="bg1">
                <a:lumMod val="65000"/>
              </a:schemeClr>
            </a:solidFill>
            <a:miter lim="800000"/>
            <a:headEnd/>
            <a:tailEnd/>
          </a:ln>
          <a:effectLst/>
        </p:spPr>
        <p:txBody>
          <a:bodyPr lIns="91436" tIns="45718" rIns="91436" bIns="45718" anchor="ctr"/>
          <a:lstStyle/>
          <a:p>
            <a:pPr algn="ctr" defTabSz="1095375">
              <a:defRPr/>
            </a:pPr>
            <a:endParaRPr lang="en-US" sz="2900">
              <a:latin typeface="Segoe" pitchFamily="96" charset="0"/>
            </a:endParaRPr>
          </a:p>
        </p:txBody>
      </p:sp>
      <p:sp>
        <p:nvSpPr>
          <p:cNvPr id="25" name="TextBox 6"/>
          <p:cNvSpPr txBox="1">
            <a:spLocks noChangeArrowheads="1"/>
          </p:cNvSpPr>
          <p:nvPr/>
        </p:nvSpPr>
        <p:spPr bwMode="auto">
          <a:xfrm>
            <a:off x="3452813" y="1495425"/>
            <a:ext cx="5091580" cy="995363"/>
          </a:xfrm>
          <a:prstGeom prst="rect">
            <a:avLst/>
          </a:prstGeom>
          <a:noFill/>
          <a:ln w="9525">
            <a:noFill/>
            <a:miter lim="800000"/>
            <a:headEnd/>
            <a:tailEnd/>
          </a:ln>
        </p:spPr>
        <p:txBody>
          <a:bodyPr wrap="square" anchor="ctr">
            <a:spAutoFit/>
          </a:bodyPr>
          <a:lstStyle/>
          <a:p>
            <a:pPr marL="120650" indent="-120650">
              <a:spcAft>
                <a:spcPts val="600"/>
              </a:spcAft>
              <a:buFont typeface="Arial" pitchFamily="34" charset="0"/>
              <a:buChar char="•"/>
            </a:pPr>
            <a:r>
              <a:rPr lang="en-US" sz="1600" dirty="0" smtClean="0">
                <a:latin typeface="Calibri" pitchFamily="34" charset="0"/>
              </a:rPr>
              <a:t>Achieve clear view of business</a:t>
            </a:r>
          </a:p>
          <a:p>
            <a:pPr marL="120650" indent="-120650">
              <a:spcAft>
                <a:spcPts val="600"/>
              </a:spcAft>
              <a:buFont typeface="Arial" pitchFamily="34" charset="0"/>
              <a:buChar char="•"/>
            </a:pPr>
            <a:r>
              <a:rPr lang="en-US" sz="1600" dirty="0" smtClean="0">
                <a:latin typeface="Calibri" pitchFamily="34" charset="0"/>
              </a:rPr>
              <a:t>Leverage agility for competitive advantage</a:t>
            </a:r>
          </a:p>
          <a:p>
            <a:pPr marL="120650" indent="-120650">
              <a:spcAft>
                <a:spcPts val="600"/>
              </a:spcAft>
              <a:buFont typeface="Arial" pitchFamily="34" charset="0"/>
              <a:buChar char="•"/>
            </a:pPr>
            <a:r>
              <a:rPr lang="en-US" sz="1600" dirty="0" smtClean="0">
                <a:latin typeface="Calibri" pitchFamily="34" charset="0"/>
              </a:rPr>
              <a:t>Partner with IT for long term success</a:t>
            </a:r>
            <a:endParaRPr lang="en-US" sz="1600" dirty="0">
              <a:latin typeface="Calibri" pitchFamily="34" charset="0"/>
            </a:endParaRPr>
          </a:p>
        </p:txBody>
      </p:sp>
      <p:sp>
        <p:nvSpPr>
          <p:cNvPr id="26" name="TextBox 12"/>
          <p:cNvSpPr txBox="1">
            <a:spLocks noChangeArrowheads="1"/>
          </p:cNvSpPr>
          <p:nvPr/>
        </p:nvSpPr>
        <p:spPr bwMode="auto">
          <a:xfrm>
            <a:off x="1325563" y="3144838"/>
            <a:ext cx="5456237" cy="989012"/>
          </a:xfrm>
          <a:prstGeom prst="rect">
            <a:avLst/>
          </a:prstGeom>
          <a:noFill/>
          <a:ln w="9525">
            <a:noFill/>
            <a:miter lim="800000"/>
            <a:headEnd/>
            <a:tailEnd/>
          </a:ln>
        </p:spPr>
        <p:txBody>
          <a:bodyPr wrap="square" anchor="ctr">
            <a:spAutoFit/>
          </a:bodyPr>
          <a:lstStyle/>
          <a:p>
            <a:pPr marL="120650" indent="-120650">
              <a:spcAft>
                <a:spcPts val="600"/>
              </a:spcAft>
              <a:buFont typeface="Arial" pitchFamily="34" charset="0"/>
              <a:buChar char="•"/>
            </a:pPr>
            <a:r>
              <a:rPr lang="en-US" sz="1600" dirty="0" smtClean="0">
                <a:latin typeface="Calibri" pitchFamily="34" charset="0"/>
              </a:rPr>
              <a:t>Reach high user adoption</a:t>
            </a:r>
          </a:p>
          <a:p>
            <a:pPr marL="120650" indent="-120650">
              <a:spcAft>
                <a:spcPts val="600"/>
              </a:spcAft>
              <a:buFont typeface="Arial" pitchFamily="34" charset="0"/>
              <a:buChar char="•"/>
            </a:pPr>
            <a:r>
              <a:rPr lang="en-US" sz="1600" dirty="0" smtClean="0">
                <a:latin typeface="Calibri" pitchFamily="34" charset="0"/>
              </a:rPr>
              <a:t>Develop consistent customer processes</a:t>
            </a:r>
          </a:p>
          <a:p>
            <a:pPr marL="120650" indent="-120650">
              <a:spcAft>
                <a:spcPts val="600"/>
              </a:spcAft>
              <a:buFont typeface="Arial" pitchFamily="34" charset="0"/>
              <a:buChar char="•"/>
            </a:pPr>
            <a:r>
              <a:rPr lang="en-US" sz="1600" dirty="0" smtClean="0">
                <a:latin typeface="Calibri" pitchFamily="34" charset="0"/>
              </a:rPr>
              <a:t>Leverage reporting and analytics</a:t>
            </a:r>
            <a:endParaRPr lang="en-US" sz="1600" dirty="0">
              <a:latin typeface="Calibri" pitchFamily="34" charset="0"/>
            </a:endParaRPr>
          </a:p>
        </p:txBody>
      </p:sp>
      <p:sp>
        <p:nvSpPr>
          <p:cNvPr id="27" name="TextBox 15"/>
          <p:cNvSpPr txBox="1">
            <a:spLocks noChangeArrowheads="1"/>
          </p:cNvSpPr>
          <p:nvPr/>
        </p:nvSpPr>
        <p:spPr bwMode="auto">
          <a:xfrm>
            <a:off x="3529013" y="4732338"/>
            <a:ext cx="4745557" cy="984885"/>
          </a:xfrm>
          <a:prstGeom prst="rect">
            <a:avLst/>
          </a:prstGeom>
          <a:noFill/>
          <a:ln w="9525">
            <a:noFill/>
            <a:miter lim="800000"/>
            <a:headEnd/>
            <a:tailEnd/>
          </a:ln>
        </p:spPr>
        <p:txBody>
          <a:bodyPr wrap="square" anchor="ctr">
            <a:spAutoFit/>
          </a:bodyPr>
          <a:lstStyle/>
          <a:p>
            <a:pPr marL="120650" indent="-120650">
              <a:spcAft>
                <a:spcPts val="600"/>
              </a:spcAft>
              <a:buFont typeface="Arial" pitchFamily="34" charset="0"/>
              <a:buChar char="•"/>
            </a:pPr>
            <a:r>
              <a:rPr lang="en-US" sz="1600" dirty="0" smtClean="0">
                <a:latin typeface="Calibri" pitchFamily="34" charset="0"/>
              </a:rPr>
              <a:t>Use familiar Microsoft Office tools</a:t>
            </a:r>
          </a:p>
          <a:p>
            <a:pPr marL="120650" indent="-120650">
              <a:spcAft>
                <a:spcPts val="600"/>
              </a:spcAft>
              <a:buFont typeface="Arial" pitchFamily="34" charset="0"/>
              <a:buChar char="•"/>
            </a:pPr>
            <a:r>
              <a:rPr lang="en-US" sz="1600" dirty="0" smtClean="0">
                <a:latin typeface="Calibri" pitchFamily="34" charset="0"/>
              </a:rPr>
              <a:t>View role-tailored customer information</a:t>
            </a:r>
          </a:p>
          <a:p>
            <a:pPr marL="120650" indent="-120650">
              <a:spcAft>
                <a:spcPts val="600"/>
              </a:spcAft>
              <a:buFont typeface="Arial" pitchFamily="34" charset="0"/>
              <a:buChar char="•"/>
            </a:pPr>
            <a:r>
              <a:rPr lang="en-US" sz="1600" dirty="0" smtClean="0">
                <a:latin typeface="Calibri" pitchFamily="34" charset="0"/>
              </a:rPr>
              <a:t>Minimize data entry</a:t>
            </a:r>
            <a:endParaRPr lang="en-US" sz="1600" dirty="0">
              <a:latin typeface="Calibri" pitchFamily="34" charset="0"/>
            </a:endParaRPr>
          </a:p>
        </p:txBody>
      </p:sp>
      <p:sp>
        <p:nvSpPr>
          <p:cNvPr id="28" name="Text Box 24"/>
          <p:cNvSpPr txBox="1">
            <a:spLocks noChangeArrowheads="1"/>
          </p:cNvSpPr>
          <p:nvPr/>
        </p:nvSpPr>
        <p:spPr bwMode="auto">
          <a:xfrm>
            <a:off x="2039938" y="1470025"/>
            <a:ext cx="1184275" cy="1030288"/>
          </a:xfrm>
          <a:prstGeom prst="rect">
            <a:avLst/>
          </a:prstGeom>
          <a:noFill/>
          <a:ln w="9525">
            <a:noFill/>
            <a:miter lim="800000"/>
            <a:headEnd/>
            <a:tailEnd/>
          </a:ln>
        </p:spPr>
        <p:txBody>
          <a:bodyPr anchor="ctr"/>
          <a:lstStyle/>
          <a:p>
            <a:r>
              <a:rPr lang="en-US" sz="2000" dirty="0" smtClean="0">
                <a:solidFill>
                  <a:srgbClr val="FFFFFF"/>
                </a:solidFill>
                <a:latin typeface="Calibri" pitchFamily="34" charset="0"/>
              </a:rPr>
              <a:t>VP of</a:t>
            </a:r>
            <a:br>
              <a:rPr lang="en-US" sz="2000" dirty="0" smtClean="0">
                <a:solidFill>
                  <a:srgbClr val="FFFFFF"/>
                </a:solidFill>
                <a:latin typeface="Calibri" pitchFamily="34" charset="0"/>
              </a:rPr>
            </a:br>
            <a:r>
              <a:rPr lang="en-US" sz="2000" dirty="0" smtClean="0">
                <a:solidFill>
                  <a:srgbClr val="FFFFFF"/>
                </a:solidFill>
                <a:latin typeface="Calibri" pitchFamily="34" charset="0"/>
              </a:rPr>
              <a:t>Division</a:t>
            </a:r>
            <a:endParaRPr lang="en-US" sz="2000" dirty="0">
              <a:solidFill>
                <a:srgbClr val="FFFFFF"/>
              </a:solidFill>
              <a:latin typeface="Calibri" pitchFamily="34" charset="0"/>
            </a:endParaRPr>
          </a:p>
        </p:txBody>
      </p:sp>
      <p:sp>
        <p:nvSpPr>
          <p:cNvPr id="29" name="Text Box 25"/>
          <p:cNvSpPr txBox="1">
            <a:spLocks noChangeArrowheads="1"/>
          </p:cNvSpPr>
          <p:nvPr/>
        </p:nvSpPr>
        <p:spPr bwMode="auto">
          <a:xfrm>
            <a:off x="6353303" y="3154363"/>
            <a:ext cx="1882775" cy="1033462"/>
          </a:xfrm>
          <a:prstGeom prst="rect">
            <a:avLst/>
          </a:prstGeom>
          <a:noFill/>
          <a:ln w="9525">
            <a:noFill/>
            <a:miter lim="800000"/>
            <a:headEnd/>
            <a:tailEnd/>
          </a:ln>
        </p:spPr>
        <p:txBody>
          <a:bodyPr anchor="ctr"/>
          <a:lstStyle/>
          <a:p>
            <a:r>
              <a:rPr lang="en-US" sz="2000" dirty="0" smtClean="0">
                <a:solidFill>
                  <a:srgbClr val="FFFFFF"/>
                </a:solidFill>
                <a:latin typeface="Calibri" pitchFamily="34" charset="0"/>
              </a:rPr>
              <a:t>Business</a:t>
            </a:r>
          </a:p>
          <a:p>
            <a:r>
              <a:rPr lang="en-US" sz="2000" dirty="0" smtClean="0">
                <a:solidFill>
                  <a:srgbClr val="FFFFFF"/>
                </a:solidFill>
                <a:latin typeface="Calibri" pitchFamily="34" charset="0"/>
              </a:rPr>
              <a:t>Manager</a:t>
            </a:r>
            <a:endParaRPr lang="en-US" sz="2000" dirty="0">
              <a:solidFill>
                <a:srgbClr val="FFFFFF"/>
              </a:solidFill>
              <a:latin typeface="Calibri" pitchFamily="34" charset="0"/>
            </a:endParaRPr>
          </a:p>
        </p:txBody>
      </p:sp>
      <p:sp>
        <p:nvSpPr>
          <p:cNvPr id="30" name="Text Box 26"/>
          <p:cNvSpPr txBox="1">
            <a:spLocks noChangeArrowheads="1"/>
          </p:cNvSpPr>
          <p:nvPr/>
        </p:nvSpPr>
        <p:spPr bwMode="auto">
          <a:xfrm>
            <a:off x="1800253" y="4699730"/>
            <a:ext cx="1443010" cy="1033463"/>
          </a:xfrm>
          <a:prstGeom prst="rect">
            <a:avLst/>
          </a:prstGeom>
          <a:noFill/>
          <a:ln w="9525">
            <a:noFill/>
            <a:miter lim="800000"/>
            <a:headEnd/>
            <a:tailEnd/>
          </a:ln>
        </p:spPr>
        <p:txBody>
          <a:bodyPr anchor="ctr"/>
          <a:lstStyle/>
          <a:p>
            <a:pPr algn="ctr"/>
            <a:r>
              <a:rPr lang="en-US" sz="2000" dirty="0" smtClean="0">
                <a:solidFill>
                  <a:srgbClr val="FFFFFF"/>
                </a:solidFill>
                <a:latin typeface="Calibri" pitchFamily="34" charset="0"/>
              </a:rPr>
              <a:t>Customer Facing Employees</a:t>
            </a:r>
            <a:endParaRPr lang="en-US" sz="2000" dirty="0">
              <a:solidFill>
                <a:srgbClr val="FFFFFF"/>
              </a:solidFill>
              <a:latin typeface="Calibri" pitchFamily="34" charset="0"/>
            </a:endParaRPr>
          </a:p>
        </p:txBody>
      </p:sp>
      <p:pic>
        <p:nvPicPr>
          <p:cNvPr id="31" name="Picture 30" descr="SalesRep.png"/>
          <p:cNvPicPr>
            <a:picLocks noChangeAspect="1"/>
          </p:cNvPicPr>
          <p:nvPr/>
        </p:nvPicPr>
        <p:blipFill>
          <a:blip r:embed="rId5" cstate="screen"/>
          <a:stretch>
            <a:fillRect/>
          </a:stretch>
        </p:blipFill>
        <p:spPr>
          <a:xfrm>
            <a:off x="494115" y="4400923"/>
            <a:ext cx="1364445" cy="150222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6" grpId="0"/>
      <p:bldP spid="27"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itle 1"/>
          <p:cNvSpPr>
            <a:spLocks noGrp="1"/>
          </p:cNvSpPr>
          <p:nvPr>
            <p:ph type="title"/>
          </p:nvPr>
        </p:nvSpPr>
        <p:spPr/>
        <p:txBody>
          <a:bodyPr/>
          <a:lstStyle/>
          <a:p>
            <a:r>
              <a:rPr lang="en-US" smtClean="0"/>
              <a:t>Key Benefits for IT</a:t>
            </a:r>
            <a:endParaRPr lang="en-US" dirty="0" smtClean="0"/>
          </a:p>
        </p:txBody>
      </p:sp>
      <p:sp>
        <p:nvSpPr>
          <p:cNvPr id="14" name="Text Box 32"/>
          <p:cNvSpPr txBox="1">
            <a:spLocks noChangeArrowheads="1"/>
          </p:cNvSpPr>
          <p:nvPr/>
        </p:nvSpPr>
        <p:spPr bwMode="auto">
          <a:xfrm>
            <a:off x="3380764" y="4603750"/>
            <a:ext cx="4706224" cy="1249363"/>
          </a:xfrm>
          <a:prstGeom prst="rect">
            <a:avLst/>
          </a:prstGeom>
          <a:noFill/>
          <a:ln w="38100">
            <a:solidFill>
              <a:schemeClr val="bg1">
                <a:lumMod val="65000"/>
              </a:schemeClr>
            </a:solidFill>
            <a:miter lim="800000"/>
            <a:headEnd/>
            <a:tailEnd/>
          </a:ln>
          <a:effectLst/>
        </p:spPr>
        <p:txBody>
          <a:bodyPr lIns="91436" tIns="45718" rIns="91436" bIns="45718" anchor="ctr"/>
          <a:lstStyle/>
          <a:p>
            <a:pPr algn="ctr" defTabSz="1095375">
              <a:defRPr/>
            </a:pPr>
            <a:endParaRPr lang="en-US" sz="2900">
              <a:latin typeface="Segoe" pitchFamily="96" charset="0"/>
            </a:endParaRPr>
          </a:p>
        </p:txBody>
      </p:sp>
      <p:sp>
        <p:nvSpPr>
          <p:cNvPr id="16" name="Text Box 32"/>
          <p:cNvSpPr txBox="1">
            <a:spLocks noChangeArrowheads="1"/>
          </p:cNvSpPr>
          <p:nvPr/>
        </p:nvSpPr>
        <p:spPr bwMode="auto">
          <a:xfrm>
            <a:off x="1233183" y="4603750"/>
            <a:ext cx="2046912" cy="1249363"/>
          </a:xfrm>
          <a:prstGeom prst="rect">
            <a:avLst/>
          </a:prstGeom>
          <a:solidFill>
            <a:schemeClr val="tx2"/>
          </a:solidFill>
          <a:ln w="57150">
            <a:noFill/>
            <a:miter lim="800000"/>
            <a:headEnd/>
            <a:tailEnd/>
          </a:ln>
          <a:effectLst>
            <a:outerShdw blurRad="50800" dist="38100" dir="2700000" algn="tl" rotWithShape="0">
              <a:prstClr val="black">
                <a:alpha val="40000"/>
              </a:prstClr>
            </a:outerShdw>
          </a:effectLst>
        </p:spPr>
        <p:txBody>
          <a:bodyPr lIns="91436" tIns="45718" rIns="91436" bIns="45718" anchor="ctr"/>
          <a:lstStyle/>
          <a:p>
            <a:pPr algn="ctr" defTabSz="1095375"/>
            <a:endParaRPr lang="en-US" sz="2900">
              <a:latin typeface="Segoe" pitchFamily="96" charset="0"/>
            </a:endParaRPr>
          </a:p>
        </p:txBody>
      </p:sp>
      <p:sp>
        <p:nvSpPr>
          <p:cNvPr id="17" name="Text Box 32"/>
          <p:cNvSpPr txBox="1">
            <a:spLocks noChangeArrowheads="1"/>
          </p:cNvSpPr>
          <p:nvPr/>
        </p:nvSpPr>
        <p:spPr bwMode="auto">
          <a:xfrm rot="10800000">
            <a:off x="1157680" y="3011936"/>
            <a:ext cx="4983059" cy="1249363"/>
          </a:xfrm>
          <a:prstGeom prst="rect">
            <a:avLst/>
          </a:prstGeom>
          <a:noFill/>
          <a:ln w="38100">
            <a:solidFill>
              <a:schemeClr val="bg1">
                <a:lumMod val="65000"/>
              </a:schemeClr>
            </a:solidFill>
            <a:miter lim="800000"/>
            <a:headEnd/>
            <a:tailEnd/>
          </a:ln>
          <a:effectLst/>
        </p:spPr>
        <p:txBody>
          <a:bodyPr lIns="91436" tIns="45718" rIns="91436" bIns="45718" anchor="ctr"/>
          <a:lstStyle/>
          <a:p>
            <a:pPr algn="ctr" defTabSz="1095375">
              <a:defRPr/>
            </a:pPr>
            <a:endParaRPr lang="en-US" sz="2900">
              <a:latin typeface="Segoe" pitchFamily="96" charset="0"/>
            </a:endParaRPr>
          </a:p>
        </p:txBody>
      </p:sp>
      <p:sp>
        <p:nvSpPr>
          <p:cNvPr id="18" name="Text Box 32"/>
          <p:cNvSpPr txBox="1">
            <a:spLocks noChangeArrowheads="1"/>
          </p:cNvSpPr>
          <p:nvPr/>
        </p:nvSpPr>
        <p:spPr bwMode="auto">
          <a:xfrm rot="10800000">
            <a:off x="6224630" y="3003548"/>
            <a:ext cx="1795245" cy="1249363"/>
          </a:xfrm>
          <a:prstGeom prst="rect">
            <a:avLst/>
          </a:prstGeom>
          <a:solidFill>
            <a:schemeClr val="tx2"/>
          </a:solidFill>
          <a:ln w="57150">
            <a:noFill/>
            <a:miter lim="800000"/>
            <a:headEnd/>
            <a:tailEnd/>
          </a:ln>
          <a:effectLst>
            <a:outerShdw blurRad="50800" dist="38100" dir="2700000" algn="tl" rotWithShape="0">
              <a:prstClr val="black">
                <a:alpha val="40000"/>
              </a:prstClr>
            </a:outerShdw>
          </a:effectLst>
        </p:spPr>
        <p:txBody>
          <a:bodyPr lIns="91436" tIns="45718" rIns="91436" bIns="45718" anchor="ctr"/>
          <a:lstStyle/>
          <a:p>
            <a:pPr algn="ctr" defTabSz="1095375"/>
            <a:endParaRPr lang="en-US" sz="2900">
              <a:latin typeface="Segoe" pitchFamily="96" charset="0"/>
            </a:endParaRPr>
          </a:p>
        </p:txBody>
      </p:sp>
      <p:pic>
        <p:nvPicPr>
          <p:cNvPr id="21" name="Picture 26" descr="IT Pro.png"/>
          <p:cNvPicPr>
            <a:picLocks noChangeAspect="1"/>
          </p:cNvPicPr>
          <p:nvPr/>
        </p:nvPicPr>
        <p:blipFill>
          <a:blip r:embed="rId3" cstate="screen"/>
          <a:srcRect/>
          <a:stretch>
            <a:fillRect/>
          </a:stretch>
        </p:blipFill>
        <p:spPr bwMode="auto">
          <a:xfrm>
            <a:off x="7266964" y="2740710"/>
            <a:ext cx="1570038" cy="1600200"/>
          </a:xfrm>
          <a:prstGeom prst="rect">
            <a:avLst/>
          </a:prstGeom>
          <a:noFill/>
          <a:ln w="9525">
            <a:noFill/>
            <a:miter lim="800000"/>
            <a:headEnd/>
            <a:tailEnd/>
          </a:ln>
        </p:spPr>
      </p:pic>
      <p:sp>
        <p:nvSpPr>
          <p:cNvPr id="22" name="Text Box 32"/>
          <p:cNvSpPr txBox="1">
            <a:spLocks noChangeArrowheads="1"/>
          </p:cNvSpPr>
          <p:nvPr/>
        </p:nvSpPr>
        <p:spPr bwMode="auto">
          <a:xfrm>
            <a:off x="3380763" y="1403350"/>
            <a:ext cx="4681057" cy="1249363"/>
          </a:xfrm>
          <a:prstGeom prst="rect">
            <a:avLst/>
          </a:prstGeom>
          <a:noFill/>
          <a:ln w="38100">
            <a:solidFill>
              <a:schemeClr val="bg1">
                <a:lumMod val="65000"/>
              </a:schemeClr>
            </a:solidFill>
            <a:miter lim="800000"/>
            <a:headEnd/>
            <a:tailEnd/>
          </a:ln>
          <a:effectLst/>
        </p:spPr>
        <p:txBody>
          <a:bodyPr lIns="91436" tIns="45718" rIns="91436" bIns="45718" anchor="ctr"/>
          <a:lstStyle/>
          <a:p>
            <a:pPr algn="ctr" defTabSz="1095375">
              <a:defRPr/>
            </a:pPr>
            <a:endParaRPr lang="en-US" sz="2900">
              <a:latin typeface="Segoe" pitchFamily="96" charset="0"/>
            </a:endParaRPr>
          </a:p>
        </p:txBody>
      </p:sp>
      <p:sp>
        <p:nvSpPr>
          <p:cNvPr id="23" name="Text Box 32"/>
          <p:cNvSpPr txBox="1">
            <a:spLocks noChangeArrowheads="1"/>
          </p:cNvSpPr>
          <p:nvPr/>
        </p:nvSpPr>
        <p:spPr bwMode="auto">
          <a:xfrm>
            <a:off x="1300293" y="1403350"/>
            <a:ext cx="1971413" cy="1249363"/>
          </a:xfrm>
          <a:prstGeom prst="rect">
            <a:avLst/>
          </a:prstGeom>
          <a:solidFill>
            <a:schemeClr val="tx2"/>
          </a:solidFill>
          <a:ln w="57150">
            <a:noFill/>
            <a:miter lim="800000"/>
            <a:headEnd/>
            <a:tailEnd/>
          </a:ln>
          <a:effectLst>
            <a:outerShdw blurRad="50800" dist="38100" dir="2700000" algn="tl" rotWithShape="0">
              <a:prstClr val="black">
                <a:alpha val="40000"/>
              </a:prstClr>
            </a:outerShdw>
          </a:effectLst>
        </p:spPr>
        <p:txBody>
          <a:bodyPr lIns="91436" tIns="45718" rIns="91436" bIns="45718" anchor="ctr"/>
          <a:lstStyle/>
          <a:p>
            <a:pPr algn="ctr" defTabSz="1095375"/>
            <a:endParaRPr lang="en-US" sz="2900">
              <a:latin typeface="Segoe" pitchFamily="96" charset="0"/>
            </a:endParaRPr>
          </a:p>
        </p:txBody>
      </p:sp>
      <p:sp>
        <p:nvSpPr>
          <p:cNvPr id="24" name="TextBox 6"/>
          <p:cNvSpPr txBox="1">
            <a:spLocks noChangeArrowheads="1"/>
          </p:cNvSpPr>
          <p:nvPr/>
        </p:nvSpPr>
        <p:spPr bwMode="auto">
          <a:xfrm>
            <a:off x="3452813" y="1495426"/>
            <a:ext cx="4760009" cy="1018168"/>
          </a:xfrm>
          <a:prstGeom prst="rect">
            <a:avLst/>
          </a:prstGeom>
          <a:noFill/>
          <a:ln w="9525">
            <a:noFill/>
            <a:miter lim="800000"/>
            <a:headEnd/>
            <a:tailEnd/>
          </a:ln>
        </p:spPr>
        <p:txBody>
          <a:bodyPr wrap="square" anchor="ctr">
            <a:spAutoFit/>
          </a:bodyPr>
          <a:lstStyle/>
          <a:p>
            <a:pPr marL="120650" indent="-120650">
              <a:spcAft>
                <a:spcPts val="600"/>
              </a:spcAft>
              <a:buFont typeface="Arial" charset="0"/>
              <a:buChar char="•"/>
            </a:pPr>
            <a:r>
              <a:rPr lang="en-US" sz="1600" dirty="0" smtClean="0">
                <a:latin typeface="Calibri" pitchFamily="34" charset="0"/>
              </a:rPr>
              <a:t> Rapid time to value</a:t>
            </a:r>
          </a:p>
          <a:p>
            <a:pPr marL="120650" indent="-120650">
              <a:spcAft>
                <a:spcPts val="600"/>
              </a:spcAft>
              <a:buFont typeface="Arial" charset="0"/>
              <a:buChar char="•"/>
            </a:pPr>
            <a:r>
              <a:rPr lang="en-US" sz="1600" dirty="0" smtClean="0">
                <a:latin typeface="Calibri" pitchFamily="34" charset="0"/>
              </a:rPr>
              <a:t> Low total cost of ownership (TCO)</a:t>
            </a:r>
          </a:p>
          <a:p>
            <a:pPr marL="120650" indent="-120650">
              <a:spcAft>
                <a:spcPts val="600"/>
              </a:spcAft>
              <a:buFont typeface="Arial" charset="0"/>
              <a:buChar char="•"/>
            </a:pPr>
            <a:r>
              <a:rPr lang="en-US" sz="1600" dirty="0" smtClean="0">
                <a:latin typeface="Calibri" pitchFamily="34" charset="0"/>
              </a:rPr>
              <a:t> Consistent with IT architecture &amp; standards</a:t>
            </a:r>
            <a:endParaRPr lang="en-US" sz="1600" dirty="0">
              <a:latin typeface="Calibri" pitchFamily="34" charset="0"/>
            </a:endParaRPr>
          </a:p>
        </p:txBody>
      </p:sp>
      <p:sp>
        <p:nvSpPr>
          <p:cNvPr id="25" name="TextBox 12"/>
          <p:cNvSpPr txBox="1">
            <a:spLocks noChangeArrowheads="1"/>
          </p:cNvSpPr>
          <p:nvPr/>
        </p:nvSpPr>
        <p:spPr bwMode="auto">
          <a:xfrm>
            <a:off x="1325563" y="3144838"/>
            <a:ext cx="4838699" cy="1012488"/>
          </a:xfrm>
          <a:prstGeom prst="rect">
            <a:avLst/>
          </a:prstGeom>
          <a:noFill/>
          <a:ln w="9525">
            <a:noFill/>
            <a:miter lim="800000"/>
            <a:headEnd/>
            <a:tailEnd/>
          </a:ln>
        </p:spPr>
        <p:txBody>
          <a:bodyPr wrap="square" anchor="ctr">
            <a:spAutoFit/>
          </a:bodyPr>
          <a:lstStyle/>
          <a:p>
            <a:pPr marL="120650" indent="-120650">
              <a:spcAft>
                <a:spcPts val="600"/>
              </a:spcAft>
              <a:buFont typeface="Arial" charset="0"/>
              <a:buChar char="•"/>
            </a:pPr>
            <a:r>
              <a:rPr lang="en-US" sz="1600" dirty="0" smtClean="0">
                <a:latin typeface="Calibri" pitchFamily="34" charset="0"/>
              </a:rPr>
              <a:t>High user adoption</a:t>
            </a:r>
          </a:p>
          <a:p>
            <a:pPr marL="120650" indent="-120650">
              <a:spcAft>
                <a:spcPts val="600"/>
              </a:spcAft>
              <a:buFont typeface="Arial" charset="0"/>
              <a:buChar char="•"/>
            </a:pPr>
            <a:r>
              <a:rPr lang="en-US" sz="1600" dirty="0" smtClean="0">
                <a:latin typeface="Calibri" pitchFamily="34" charset="0"/>
              </a:rPr>
              <a:t>Low training time and cost</a:t>
            </a:r>
          </a:p>
          <a:p>
            <a:pPr marL="120650" indent="-120650">
              <a:spcAft>
                <a:spcPts val="600"/>
              </a:spcAft>
              <a:buFont typeface="Arial" charset="0"/>
              <a:buChar char="•"/>
            </a:pPr>
            <a:r>
              <a:rPr lang="en-US" sz="1600" dirty="0" smtClean="0">
                <a:latin typeface="Calibri" pitchFamily="34" charset="0"/>
              </a:rPr>
              <a:t>Quick project wins</a:t>
            </a:r>
            <a:endParaRPr lang="en-US" sz="1600" dirty="0">
              <a:latin typeface="Calibri" pitchFamily="34" charset="0"/>
            </a:endParaRPr>
          </a:p>
        </p:txBody>
      </p:sp>
      <p:sp>
        <p:nvSpPr>
          <p:cNvPr id="26" name="TextBox 15"/>
          <p:cNvSpPr txBox="1">
            <a:spLocks noChangeArrowheads="1"/>
          </p:cNvSpPr>
          <p:nvPr/>
        </p:nvSpPr>
        <p:spPr bwMode="auto">
          <a:xfrm>
            <a:off x="3509759" y="4722813"/>
            <a:ext cx="4585617" cy="985837"/>
          </a:xfrm>
          <a:prstGeom prst="rect">
            <a:avLst/>
          </a:prstGeom>
          <a:noFill/>
          <a:ln w="9525">
            <a:noFill/>
            <a:miter lim="800000"/>
            <a:headEnd/>
            <a:tailEnd/>
          </a:ln>
        </p:spPr>
        <p:txBody>
          <a:bodyPr wrap="square" anchor="ctr">
            <a:spAutoFit/>
          </a:bodyPr>
          <a:lstStyle/>
          <a:p>
            <a:pPr marL="120650" indent="-120650">
              <a:spcAft>
                <a:spcPts val="600"/>
              </a:spcAft>
              <a:buFont typeface="Arial" charset="0"/>
              <a:buChar char="•"/>
            </a:pPr>
            <a:r>
              <a:rPr lang="en-US" sz="1600" dirty="0" smtClean="0">
                <a:latin typeface="Calibri" pitchFamily="34" charset="0"/>
              </a:rPr>
              <a:t>Quick and easy customization</a:t>
            </a:r>
          </a:p>
          <a:p>
            <a:pPr marL="120650" indent="-120650">
              <a:spcAft>
                <a:spcPts val="600"/>
              </a:spcAft>
              <a:buFont typeface="Arial" charset="0"/>
              <a:buChar char="•"/>
            </a:pPr>
            <a:r>
              <a:rPr lang="en-US" sz="1600" dirty="0" smtClean="0">
                <a:latin typeface="Calibri" pitchFamily="34" charset="0"/>
              </a:rPr>
              <a:t>Create and modify cross-team workflow</a:t>
            </a:r>
          </a:p>
          <a:p>
            <a:pPr marL="120650" indent="-120650">
              <a:spcAft>
                <a:spcPts val="600"/>
              </a:spcAft>
              <a:buFont typeface="Arial" charset="0"/>
              <a:buChar char="•"/>
            </a:pPr>
            <a:r>
              <a:rPr lang="en-US" sz="1600" dirty="0" smtClean="0">
                <a:latin typeface="Calibri" pitchFamily="34" charset="0"/>
              </a:rPr>
              <a:t>Painless report building</a:t>
            </a:r>
            <a:endParaRPr lang="en-US" sz="1600" dirty="0">
              <a:latin typeface="Calibri" pitchFamily="34" charset="0"/>
            </a:endParaRPr>
          </a:p>
        </p:txBody>
      </p:sp>
      <p:sp>
        <p:nvSpPr>
          <p:cNvPr id="27" name="Text Box 24"/>
          <p:cNvSpPr txBox="1">
            <a:spLocks noChangeArrowheads="1"/>
          </p:cNvSpPr>
          <p:nvPr/>
        </p:nvSpPr>
        <p:spPr bwMode="auto">
          <a:xfrm>
            <a:off x="1887522" y="1484313"/>
            <a:ext cx="1518407" cy="1030287"/>
          </a:xfrm>
          <a:prstGeom prst="rect">
            <a:avLst/>
          </a:prstGeom>
          <a:noFill/>
          <a:ln w="9525">
            <a:noFill/>
            <a:miter lim="800000"/>
            <a:headEnd/>
            <a:tailEnd/>
          </a:ln>
        </p:spPr>
        <p:txBody>
          <a:bodyPr anchor="ctr"/>
          <a:lstStyle/>
          <a:p>
            <a:r>
              <a:rPr lang="en-US" sz="1900" dirty="0">
                <a:solidFill>
                  <a:srgbClr val="FFFFFF"/>
                </a:solidFill>
                <a:latin typeface="Calibri" pitchFamily="34" charset="0"/>
              </a:rPr>
              <a:t>Chief </a:t>
            </a:r>
            <a:br>
              <a:rPr lang="en-US" sz="1900" dirty="0">
                <a:solidFill>
                  <a:srgbClr val="FFFFFF"/>
                </a:solidFill>
                <a:latin typeface="Calibri" pitchFamily="34" charset="0"/>
              </a:rPr>
            </a:br>
            <a:r>
              <a:rPr lang="en-US" sz="1900" dirty="0">
                <a:solidFill>
                  <a:srgbClr val="FFFFFF"/>
                </a:solidFill>
                <a:latin typeface="Calibri" pitchFamily="34" charset="0"/>
              </a:rPr>
              <a:t>Information Officer</a:t>
            </a:r>
          </a:p>
        </p:txBody>
      </p:sp>
      <p:sp>
        <p:nvSpPr>
          <p:cNvPr id="28" name="Text Box 25"/>
          <p:cNvSpPr txBox="1">
            <a:spLocks noChangeArrowheads="1"/>
          </p:cNvSpPr>
          <p:nvPr/>
        </p:nvSpPr>
        <p:spPr bwMode="auto">
          <a:xfrm>
            <a:off x="6249798" y="3081338"/>
            <a:ext cx="1132514" cy="1033462"/>
          </a:xfrm>
          <a:prstGeom prst="rect">
            <a:avLst/>
          </a:prstGeom>
          <a:noFill/>
          <a:ln w="9525">
            <a:noFill/>
            <a:miter lim="800000"/>
            <a:headEnd/>
            <a:tailEnd/>
          </a:ln>
        </p:spPr>
        <p:txBody>
          <a:bodyPr anchor="ctr"/>
          <a:lstStyle/>
          <a:p>
            <a:pPr algn="ctr"/>
            <a:r>
              <a:rPr lang="en-US" sz="1900" dirty="0" smtClean="0">
                <a:solidFill>
                  <a:srgbClr val="FFFFFF"/>
                </a:solidFill>
                <a:latin typeface="Calibri" pitchFamily="34" charset="0"/>
              </a:rPr>
              <a:t>IT Project</a:t>
            </a:r>
            <a:br>
              <a:rPr lang="en-US" sz="1900" dirty="0" smtClean="0">
                <a:solidFill>
                  <a:srgbClr val="FFFFFF"/>
                </a:solidFill>
                <a:latin typeface="Calibri" pitchFamily="34" charset="0"/>
              </a:rPr>
            </a:br>
            <a:r>
              <a:rPr lang="en-US" sz="1900" dirty="0" smtClean="0">
                <a:solidFill>
                  <a:srgbClr val="FFFFFF"/>
                </a:solidFill>
                <a:latin typeface="Calibri" pitchFamily="34" charset="0"/>
              </a:rPr>
              <a:t>Team</a:t>
            </a:r>
            <a:endParaRPr lang="en-US" sz="1900" dirty="0">
              <a:solidFill>
                <a:srgbClr val="FFFFFF"/>
              </a:solidFill>
              <a:latin typeface="Calibri" pitchFamily="34" charset="0"/>
            </a:endParaRPr>
          </a:p>
        </p:txBody>
      </p:sp>
      <p:sp>
        <p:nvSpPr>
          <p:cNvPr id="29" name="Text Box 26"/>
          <p:cNvSpPr txBox="1">
            <a:spLocks noChangeArrowheads="1"/>
          </p:cNvSpPr>
          <p:nvPr/>
        </p:nvSpPr>
        <p:spPr bwMode="auto">
          <a:xfrm>
            <a:off x="1671638" y="4684713"/>
            <a:ext cx="1482623" cy="1033462"/>
          </a:xfrm>
          <a:prstGeom prst="rect">
            <a:avLst/>
          </a:prstGeom>
          <a:noFill/>
          <a:ln w="9525">
            <a:noFill/>
            <a:miter lim="800000"/>
            <a:headEnd/>
            <a:tailEnd/>
          </a:ln>
        </p:spPr>
        <p:txBody>
          <a:bodyPr anchor="ctr"/>
          <a:lstStyle/>
          <a:p>
            <a:pPr algn="ctr"/>
            <a:r>
              <a:rPr lang="en-US" sz="1900">
                <a:solidFill>
                  <a:srgbClr val="FFFFFF"/>
                </a:solidFill>
                <a:latin typeface="Calibri" pitchFamily="34" charset="0"/>
              </a:rPr>
              <a:t>Business</a:t>
            </a:r>
          </a:p>
          <a:p>
            <a:pPr algn="ctr"/>
            <a:r>
              <a:rPr lang="en-US" sz="1900">
                <a:solidFill>
                  <a:srgbClr val="FFFFFF"/>
                </a:solidFill>
                <a:latin typeface="Calibri" pitchFamily="34" charset="0"/>
              </a:rPr>
              <a:t>Analyst</a:t>
            </a:r>
          </a:p>
        </p:txBody>
      </p:sp>
      <p:pic>
        <p:nvPicPr>
          <p:cNvPr id="30" name="Picture 28" descr="ExternalManager"/>
          <p:cNvPicPr>
            <a:picLocks noChangeAspect="1" noChangeArrowheads="1"/>
          </p:cNvPicPr>
          <p:nvPr/>
        </p:nvPicPr>
        <p:blipFill>
          <a:blip r:embed="rId4" cstate="screen"/>
          <a:srcRect/>
          <a:stretch>
            <a:fillRect/>
          </a:stretch>
        </p:blipFill>
        <p:spPr bwMode="auto">
          <a:xfrm>
            <a:off x="109056" y="4290852"/>
            <a:ext cx="1928813" cy="1608138"/>
          </a:xfrm>
          <a:prstGeom prst="rect">
            <a:avLst/>
          </a:prstGeom>
          <a:noFill/>
          <a:ln w="9525">
            <a:noFill/>
            <a:miter lim="800000"/>
            <a:headEnd/>
            <a:tailEnd/>
          </a:ln>
        </p:spPr>
      </p:pic>
      <p:pic>
        <p:nvPicPr>
          <p:cNvPr id="31" name="Picture 27" descr="Analyst"/>
          <p:cNvPicPr>
            <a:picLocks noChangeAspect="1" noChangeArrowheads="1"/>
          </p:cNvPicPr>
          <p:nvPr/>
        </p:nvPicPr>
        <p:blipFill>
          <a:blip r:embed="rId5" cstate="screen"/>
          <a:srcRect/>
          <a:stretch>
            <a:fillRect/>
          </a:stretch>
        </p:blipFill>
        <p:spPr bwMode="auto">
          <a:xfrm>
            <a:off x="148774" y="1136796"/>
            <a:ext cx="1898650" cy="15827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25" grpId="0"/>
      <p:bldP spid="26"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8931" y="2967791"/>
            <a:ext cx="5142978" cy="794084"/>
          </a:xfrm>
        </p:spPr>
        <p:txBody>
          <a:bodyPr>
            <a:normAutofit/>
          </a:bodyPr>
          <a:lstStyle/>
          <a:p>
            <a:r>
              <a:rPr lang="en-US" sz="4400" dirty="0" smtClean="0"/>
              <a:t>EVIDENCE</a:t>
            </a:r>
            <a:endParaRPr lang="en-US" sz="4400"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27226" y="1645920"/>
            <a:ext cx="4639645" cy="4163828"/>
          </a:xfrm>
          <a:prstGeom prst="rect">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a:solidFill>
                <a:schemeClr val="tx1"/>
              </a:solidFill>
            </a:endParaRPr>
          </a:p>
        </p:txBody>
      </p:sp>
      <p:sp>
        <p:nvSpPr>
          <p:cNvPr id="23555" name="Title 3"/>
          <p:cNvSpPr>
            <a:spLocks noGrp="1"/>
          </p:cNvSpPr>
          <p:nvPr>
            <p:ph type="title"/>
          </p:nvPr>
        </p:nvSpPr>
        <p:spPr>
          <a:xfrm>
            <a:off x="457200" y="198438"/>
            <a:ext cx="8545513" cy="639762"/>
          </a:xfrm>
        </p:spPr>
        <p:txBody>
          <a:bodyPr/>
          <a:lstStyle/>
          <a:p>
            <a:pPr eaLnBrk="1" hangingPunct="1"/>
            <a:r>
              <a:rPr lang="en-US" smtClean="0"/>
              <a:t>Long Term CRM Success </a:t>
            </a:r>
          </a:p>
        </p:txBody>
      </p:sp>
      <p:sp>
        <p:nvSpPr>
          <p:cNvPr id="6" name="Title 2"/>
          <p:cNvSpPr txBox="1">
            <a:spLocks/>
          </p:cNvSpPr>
          <p:nvPr/>
        </p:nvSpPr>
        <p:spPr>
          <a:xfrm>
            <a:off x="4381018" y="1780673"/>
            <a:ext cx="4438650" cy="3905751"/>
          </a:xfrm>
          <a:prstGeom prst="rect">
            <a:avLst/>
          </a:prstGeom>
        </p:spPr>
        <p:txBody>
          <a:bodyPr anchor="ctr"/>
          <a:lstStyle/>
          <a:p>
            <a:pPr algn="just" fontAlgn="auto">
              <a:lnSpc>
                <a:spcPct val="150000"/>
              </a:lnSpc>
              <a:spcAft>
                <a:spcPts val="0"/>
              </a:spcAft>
              <a:defRPr/>
            </a:pPr>
            <a:r>
              <a:rPr lang="en-US" sz="2000" dirty="0">
                <a:latin typeface="Calibri" pitchFamily="34" charset="0"/>
              </a:rPr>
              <a:t>“To get better CRM projects, the company must view CRM as more than just an IT project or a business project. Instead, </a:t>
            </a:r>
            <a:r>
              <a:rPr lang="en-US" sz="2000" b="1" dirty="0">
                <a:solidFill>
                  <a:schemeClr val="tx2"/>
                </a:solidFill>
                <a:latin typeface="Calibri" pitchFamily="34" charset="0"/>
              </a:rPr>
              <a:t>business users and IT users must work together to implement a strategy</a:t>
            </a:r>
            <a:r>
              <a:rPr lang="en-US" sz="2000" b="1" dirty="0" smtClean="0">
                <a:solidFill>
                  <a:schemeClr val="tx2"/>
                </a:solidFill>
                <a:latin typeface="Calibri" pitchFamily="34" charset="0"/>
              </a:rPr>
              <a:t>.“</a:t>
            </a:r>
          </a:p>
          <a:p>
            <a:pPr algn="r" fontAlgn="auto">
              <a:lnSpc>
                <a:spcPct val="150000"/>
              </a:lnSpc>
              <a:spcAft>
                <a:spcPts val="0"/>
              </a:spcAft>
              <a:defRPr/>
            </a:pPr>
            <a:r>
              <a:rPr lang="en-US" sz="1400" i="1" dirty="0" smtClean="0">
                <a:latin typeface="Calibri" pitchFamily="34" charset="0"/>
              </a:rPr>
              <a:t>Gartner Group September 2007</a:t>
            </a:r>
            <a:endParaRPr lang="en-US" sz="1400" i="1" dirty="0">
              <a:latin typeface="Calibri" pitchFamily="34" charset="0"/>
            </a:endParaRPr>
          </a:p>
        </p:txBody>
      </p:sp>
      <p:pic>
        <p:nvPicPr>
          <p:cNvPr id="8" name="Picture 7" descr="FaceToFace.png"/>
          <p:cNvPicPr>
            <a:picLocks noChangeAspect="1"/>
          </p:cNvPicPr>
          <p:nvPr/>
        </p:nvPicPr>
        <p:blipFill>
          <a:blip r:embed="rId3"/>
          <a:stretch>
            <a:fillRect/>
          </a:stretch>
        </p:blipFill>
        <p:spPr>
          <a:xfrm>
            <a:off x="737705" y="2038179"/>
            <a:ext cx="3229458" cy="3261326"/>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71"/>
          <p:cNvSpPr txBox="1">
            <a:spLocks noChangeArrowheads="1"/>
          </p:cNvSpPr>
          <p:nvPr/>
        </p:nvSpPr>
        <p:spPr bwMode="auto">
          <a:xfrm>
            <a:off x="3217863" y="1177925"/>
            <a:ext cx="2795587" cy="649288"/>
          </a:xfrm>
          <a:prstGeom prst="rect">
            <a:avLst/>
          </a:prstGeom>
          <a:solidFill>
            <a:schemeClr val="tx2"/>
          </a:solidFill>
          <a:ln w="9525">
            <a:noFill/>
            <a:miter lim="800000"/>
            <a:headEnd/>
            <a:tailEnd/>
          </a:ln>
          <a:effectLst>
            <a:outerShdw blurRad="50800" dist="38100" dir="2700000" algn="tl" rotWithShape="0">
              <a:prstClr val="black">
                <a:alpha val="40000"/>
              </a:prstClr>
            </a:outerShdw>
          </a:effectLst>
        </p:spPr>
        <p:txBody>
          <a:bodyPr lIns="91410" tIns="45707" rIns="91410" bIns="45707" anchor="ctr"/>
          <a:lstStyle/>
          <a:p>
            <a:pPr algn="ctr">
              <a:spcBef>
                <a:spcPts val="500"/>
              </a:spcBef>
              <a:defRPr/>
            </a:pPr>
            <a:r>
              <a:rPr lang="en-US" sz="2000" dirty="0" smtClean="0">
                <a:solidFill>
                  <a:schemeClr val="bg1"/>
                </a:solidFill>
                <a:latin typeface="Calibri" pitchFamily="34" charset="0"/>
              </a:rPr>
              <a:t>Marketing</a:t>
            </a:r>
            <a:endParaRPr lang="en-US" sz="2000" dirty="0">
              <a:solidFill>
                <a:schemeClr val="bg1"/>
              </a:solidFill>
              <a:latin typeface="Calibri" pitchFamily="34" charset="0"/>
            </a:endParaRPr>
          </a:p>
        </p:txBody>
      </p:sp>
      <p:sp>
        <p:nvSpPr>
          <p:cNvPr id="61" name="Text Box 74"/>
          <p:cNvSpPr txBox="1">
            <a:spLocks noChangeArrowheads="1"/>
          </p:cNvSpPr>
          <p:nvPr/>
        </p:nvSpPr>
        <p:spPr bwMode="auto">
          <a:xfrm>
            <a:off x="293688" y="1179513"/>
            <a:ext cx="2803525" cy="649287"/>
          </a:xfrm>
          <a:prstGeom prst="rect">
            <a:avLst/>
          </a:prstGeom>
          <a:solidFill>
            <a:schemeClr val="tx2"/>
          </a:solidFill>
          <a:ln w="9525">
            <a:noFill/>
            <a:miter lim="800000"/>
            <a:headEnd/>
            <a:tailEnd/>
          </a:ln>
          <a:effectLst>
            <a:outerShdw blurRad="50800" dist="38100" dir="2700000" algn="tl" rotWithShape="0">
              <a:prstClr val="black">
                <a:alpha val="40000"/>
              </a:prstClr>
            </a:outerShdw>
          </a:effectLst>
        </p:spPr>
        <p:txBody>
          <a:bodyPr lIns="91410" tIns="45707" rIns="91410" bIns="45707" anchor="ctr"/>
          <a:lstStyle/>
          <a:p>
            <a:pPr algn="ctr">
              <a:spcBef>
                <a:spcPts val="500"/>
              </a:spcBef>
              <a:defRPr/>
            </a:pPr>
            <a:r>
              <a:rPr lang="en-US" sz="2000" dirty="0" smtClean="0">
                <a:solidFill>
                  <a:schemeClr val="bg1"/>
                </a:solidFill>
                <a:latin typeface="Calibri" pitchFamily="34" charset="0"/>
              </a:rPr>
              <a:t>Sales</a:t>
            </a:r>
            <a:endParaRPr lang="en-US" sz="2000" dirty="0">
              <a:solidFill>
                <a:schemeClr val="bg1"/>
              </a:solidFill>
              <a:latin typeface="Calibri" pitchFamily="34" charset="0"/>
            </a:endParaRPr>
          </a:p>
        </p:txBody>
      </p:sp>
      <p:sp>
        <p:nvSpPr>
          <p:cNvPr id="63" name="Text Box 11"/>
          <p:cNvSpPr txBox="1">
            <a:spLocks noChangeArrowheads="1"/>
          </p:cNvSpPr>
          <p:nvPr/>
        </p:nvSpPr>
        <p:spPr bwMode="auto">
          <a:xfrm>
            <a:off x="6126163" y="1177925"/>
            <a:ext cx="2803525" cy="649288"/>
          </a:xfrm>
          <a:prstGeom prst="rect">
            <a:avLst/>
          </a:prstGeom>
          <a:solidFill>
            <a:schemeClr val="tx2"/>
          </a:solidFill>
          <a:ln w="9525">
            <a:noFill/>
            <a:miter lim="800000"/>
            <a:headEnd/>
            <a:tailEnd/>
          </a:ln>
          <a:effectLst>
            <a:outerShdw blurRad="50800" dist="38100" dir="2700000" algn="tl" rotWithShape="0">
              <a:prstClr val="black">
                <a:alpha val="40000"/>
              </a:prstClr>
            </a:outerShdw>
          </a:effectLst>
        </p:spPr>
        <p:txBody>
          <a:bodyPr lIns="91410" tIns="45707" rIns="91410" bIns="45707" anchor="ctr"/>
          <a:lstStyle/>
          <a:p>
            <a:pPr algn="ctr">
              <a:spcBef>
                <a:spcPts val="500"/>
              </a:spcBef>
              <a:defRPr/>
            </a:pPr>
            <a:r>
              <a:rPr lang="en-US" sz="2000" dirty="0" smtClean="0">
                <a:solidFill>
                  <a:schemeClr val="bg1"/>
                </a:solidFill>
                <a:latin typeface="Calibri" pitchFamily="34" charset="0"/>
              </a:rPr>
              <a:t>Service</a:t>
            </a:r>
            <a:endParaRPr lang="en-US" sz="2000" dirty="0">
              <a:solidFill>
                <a:schemeClr val="bg1"/>
              </a:solidFill>
              <a:latin typeface="Calibri" pitchFamily="34" charset="0"/>
            </a:endParaRPr>
          </a:p>
        </p:txBody>
      </p:sp>
      <p:sp>
        <p:nvSpPr>
          <p:cNvPr id="56323" name="Title 2"/>
          <p:cNvSpPr>
            <a:spLocks noGrp="1"/>
          </p:cNvSpPr>
          <p:nvPr>
            <p:ph type="title"/>
          </p:nvPr>
        </p:nvSpPr>
        <p:spPr/>
        <p:txBody>
          <a:bodyPr/>
          <a:lstStyle/>
          <a:p>
            <a:pPr eaLnBrk="1" hangingPunct="1"/>
            <a:r>
              <a:rPr lang="en-US" dirty="0" smtClean="0"/>
              <a:t>Global Successes in Enterprises</a:t>
            </a:r>
          </a:p>
        </p:txBody>
      </p:sp>
      <p:pic>
        <p:nvPicPr>
          <p:cNvPr id="8194" name="Picture 2"/>
          <p:cNvPicPr>
            <a:picLocks noChangeAspect="1" noChangeArrowheads="1"/>
          </p:cNvPicPr>
          <p:nvPr/>
        </p:nvPicPr>
        <p:blipFill>
          <a:blip r:embed="rId3"/>
          <a:srcRect/>
          <a:stretch>
            <a:fillRect/>
          </a:stretch>
        </p:blipFill>
        <p:spPr bwMode="auto">
          <a:xfrm>
            <a:off x="306889" y="1891865"/>
            <a:ext cx="8626475" cy="42132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r>
              <a:rPr lang="en-US" dirty="0" smtClean="0"/>
              <a:t>Customers in Action</a:t>
            </a:r>
          </a:p>
        </p:txBody>
      </p:sp>
      <p:pic>
        <p:nvPicPr>
          <p:cNvPr id="57347" name="Picture 2" descr="http://www.ing.com/group/image/banklogo.gif">
            <a:hlinkClick r:id="rId3"/>
          </p:cNvPr>
          <p:cNvPicPr>
            <a:picLocks noChangeAspect="1" noChangeArrowheads="1"/>
          </p:cNvPicPr>
          <p:nvPr/>
        </p:nvPicPr>
        <p:blipFill>
          <a:blip r:embed="rId4"/>
          <a:srcRect/>
          <a:stretch>
            <a:fillRect/>
          </a:stretch>
        </p:blipFill>
        <p:spPr bwMode="auto">
          <a:xfrm>
            <a:off x="1089025" y="5333959"/>
            <a:ext cx="1292225" cy="387924"/>
          </a:xfrm>
          <a:prstGeom prst="rect">
            <a:avLst/>
          </a:prstGeom>
          <a:noFill/>
          <a:ln w="9525">
            <a:noFill/>
            <a:miter lim="800000"/>
            <a:headEnd/>
            <a:tailEnd/>
          </a:ln>
        </p:spPr>
      </p:pic>
      <p:pic>
        <p:nvPicPr>
          <p:cNvPr id="57349" name="Picture 4" descr="United States Department of Agriculture"/>
          <p:cNvPicPr>
            <a:picLocks noChangeAspect="1" noChangeArrowheads="1"/>
          </p:cNvPicPr>
          <p:nvPr/>
        </p:nvPicPr>
        <p:blipFill>
          <a:blip r:embed="rId5"/>
          <a:srcRect r="91016"/>
          <a:stretch>
            <a:fillRect/>
          </a:stretch>
        </p:blipFill>
        <p:spPr bwMode="auto">
          <a:xfrm>
            <a:off x="4079876" y="5113092"/>
            <a:ext cx="879474" cy="678108"/>
          </a:xfrm>
          <a:prstGeom prst="rect">
            <a:avLst/>
          </a:prstGeom>
          <a:noFill/>
          <a:ln w="9525">
            <a:noFill/>
            <a:miter lim="800000"/>
            <a:headEnd/>
            <a:tailEnd/>
          </a:ln>
        </p:spPr>
      </p:pic>
      <p:pic>
        <p:nvPicPr>
          <p:cNvPr id="57352" name="Picture 2" descr="PricewaterhouseCoopers Logo"/>
          <p:cNvPicPr>
            <a:picLocks noChangeAspect="1" noChangeArrowheads="1"/>
          </p:cNvPicPr>
          <p:nvPr/>
        </p:nvPicPr>
        <p:blipFill>
          <a:blip r:embed="rId6"/>
          <a:srcRect/>
          <a:stretch>
            <a:fillRect/>
          </a:stretch>
        </p:blipFill>
        <p:spPr bwMode="auto">
          <a:xfrm>
            <a:off x="6394450" y="5368174"/>
            <a:ext cx="2101850" cy="353180"/>
          </a:xfrm>
          <a:prstGeom prst="rect">
            <a:avLst/>
          </a:prstGeom>
          <a:noFill/>
          <a:ln w="9525">
            <a:noFill/>
            <a:miter lim="800000"/>
            <a:headEnd/>
            <a:tailEnd/>
          </a:ln>
        </p:spPr>
      </p:pic>
      <p:sp>
        <p:nvSpPr>
          <p:cNvPr id="10" name="Rectangle 9"/>
          <p:cNvSpPr/>
          <p:nvPr/>
        </p:nvSpPr>
        <p:spPr>
          <a:xfrm>
            <a:off x="6057476" y="2007889"/>
            <a:ext cx="2651125" cy="870236"/>
          </a:xfrm>
          <a:prstGeom prst="rect">
            <a:avLst/>
          </a:prstGeom>
          <a:solidFill>
            <a:schemeClr val="accent1">
              <a:lumMod val="40000"/>
              <a:lumOff val="60000"/>
            </a:schemeClr>
          </a:solidFill>
          <a:ln>
            <a:solidFill>
              <a:schemeClr val="accent1">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2" tIns="45717" rIns="91432" bIns="45717" anchor="ctr"/>
          <a:lstStyle/>
          <a:p>
            <a:pPr fontAlgn="auto">
              <a:spcBef>
                <a:spcPts val="0"/>
              </a:spcBef>
              <a:spcAft>
                <a:spcPts val="0"/>
              </a:spcAft>
              <a:defRPr/>
            </a:pPr>
            <a:endParaRPr lang="en-US">
              <a:solidFill>
                <a:schemeClr val="dk1"/>
              </a:solidFill>
            </a:endParaRPr>
          </a:p>
        </p:txBody>
      </p:sp>
      <p:sp>
        <p:nvSpPr>
          <p:cNvPr id="11" name="Rectangle 10"/>
          <p:cNvSpPr/>
          <p:nvPr/>
        </p:nvSpPr>
        <p:spPr>
          <a:xfrm>
            <a:off x="3257126" y="2007889"/>
            <a:ext cx="2651125" cy="870236"/>
          </a:xfrm>
          <a:prstGeom prst="rect">
            <a:avLst/>
          </a:prstGeom>
          <a:solidFill>
            <a:schemeClr val="accent1">
              <a:lumMod val="40000"/>
              <a:lumOff val="60000"/>
            </a:schemeClr>
          </a:solidFill>
          <a:ln>
            <a:solidFill>
              <a:schemeClr val="accent1">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2" tIns="45717" rIns="91432" bIns="45717" anchor="ctr"/>
          <a:lstStyle/>
          <a:p>
            <a:pPr fontAlgn="auto">
              <a:spcBef>
                <a:spcPts val="0"/>
              </a:spcBef>
              <a:spcAft>
                <a:spcPts val="0"/>
              </a:spcAft>
              <a:defRPr/>
            </a:pPr>
            <a:endParaRPr lang="en-US">
              <a:solidFill>
                <a:schemeClr val="dk1"/>
              </a:solidFill>
            </a:endParaRPr>
          </a:p>
        </p:txBody>
      </p:sp>
      <p:sp>
        <p:nvSpPr>
          <p:cNvPr id="12" name="Rectangle 11"/>
          <p:cNvSpPr/>
          <p:nvPr/>
        </p:nvSpPr>
        <p:spPr>
          <a:xfrm>
            <a:off x="454053" y="2007889"/>
            <a:ext cx="2651125" cy="870236"/>
          </a:xfrm>
          <a:prstGeom prst="rect">
            <a:avLst/>
          </a:prstGeom>
          <a:solidFill>
            <a:schemeClr val="accent1">
              <a:lumMod val="40000"/>
              <a:lumOff val="60000"/>
            </a:schemeClr>
          </a:solidFill>
          <a:ln>
            <a:solidFill>
              <a:schemeClr val="accent1">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2" tIns="45717" rIns="91432" bIns="45717" anchor="ctr"/>
          <a:lstStyle/>
          <a:p>
            <a:pPr fontAlgn="auto">
              <a:spcBef>
                <a:spcPts val="0"/>
              </a:spcBef>
              <a:spcAft>
                <a:spcPts val="0"/>
              </a:spcAft>
              <a:defRPr/>
            </a:pPr>
            <a:endParaRPr lang="en-US">
              <a:solidFill>
                <a:schemeClr val="dk1"/>
              </a:solidFill>
            </a:endParaRPr>
          </a:p>
        </p:txBody>
      </p:sp>
      <p:sp>
        <p:nvSpPr>
          <p:cNvPr id="13" name="Rectangle 12"/>
          <p:cNvSpPr/>
          <p:nvPr/>
        </p:nvSpPr>
        <p:spPr>
          <a:xfrm>
            <a:off x="6069966" y="2979738"/>
            <a:ext cx="2651125" cy="2930174"/>
          </a:xfrm>
          <a:prstGeom prst="rect">
            <a:avLst/>
          </a:prstGeom>
          <a:noFill/>
          <a:ln w="38100">
            <a:solidFill>
              <a:schemeClr val="bg1">
                <a:lumMod val="6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269616" y="2979738"/>
            <a:ext cx="2651125" cy="2949424"/>
          </a:xfrm>
          <a:prstGeom prst="rect">
            <a:avLst/>
          </a:prstGeom>
          <a:noFill/>
          <a:ln w="38100">
            <a:solidFill>
              <a:schemeClr val="bg1">
                <a:lumMod val="6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466543" y="2979738"/>
            <a:ext cx="2651125" cy="2939799"/>
          </a:xfrm>
          <a:prstGeom prst="rect">
            <a:avLst/>
          </a:prstGeom>
          <a:noFill/>
          <a:ln w="38100">
            <a:solidFill>
              <a:schemeClr val="bg1">
                <a:lumMod val="6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3"/>
          <p:cNvSpPr txBox="1">
            <a:spLocks noChangeArrowheads="1"/>
          </p:cNvSpPr>
          <p:nvPr/>
        </p:nvSpPr>
        <p:spPr bwMode="auto">
          <a:xfrm>
            <a:off x="3316138" y="2088683"/>
            <a:ext cx="2559050" cy="3031599"/>
          </a:xfrm>
          <a:prstGeom prst="rect">
            <a:avLst/>
          </a:prstGeom>
          <a:noFill/>
          <a:ln w="9525">
            <a:noFill/>
            <a:miter lim="800000"/>
            <a:headEnd/>
            <a:tailEnd/>
          </a:ln>
        </p:spPr>
        <p:txBody>
          <a:bodyPr wrap="square" anchor="ctr">
            <a:spAutoFit/>
          </a:bodyPr>
          <a:lstStyle/>
          <a:p>
            <a:pPr algn="ctr">
              <a:spcBef>
                <a:spcPts val="600"/>
              </a:spcBef>
            </a:pPr>
            <a:r>
              <a:rPr lang="en-US" sz="1600" dirty="0" smtClean="0">
                <a:latin typeface="Calibri" pitchFamily="34" charset="0"/>
              </a:rPr>
              <a:t>Public Sector</a:t>
            </a:r>
          </a:p>
          <a:p>
            <a:pPr algn="ctr">
              <a:spcBef>
                <a:spcPts val="600"/>
              </a:spcBef>
            </a:pPr>
            <a:r>
              <a:rPr lang="en-US" sz="1600" dirty="0" smtClean="0">
                <a:latin typeface="Calibri" pitchFamily="34" charset="0"/>
              </a:rPr>
              <a:t>16,000 users</a:t>
            </a:r>
          </a:p>
          <a:p>
            <a:pPr marL="238125" indent="-238125">
              <a:spcBef>
                <a:spcPts val="600"/>
              </a:spcBef>
              <a:buFont typeface="Arial" pitchFamily="34" charset="0"/>
              <a:buChar char="•"/>
            </a:pPr>
            <a:endParaRPr lang="en-US" sz="1600" dirty="0" smtClean="0">
              <a:latin typeface="Calibri" pitchFamily="34" charset="0"/>
            </a:endParaRPr>
          </a:p>
          <a:p>
            <a:pPr marL="238125" indent="-238125">
              <a:spcBef>
                <a:spcPts val="600"/>
              </a:spcBef>
              <a:buFont typeface="Arial" pitchFamily="34" charset="0"/>
              <a:buChar char="•"/>
            </a:pPr>
            <a:r>
              <a:rPr lang="en-US" sz="1600" dirty="0" smtClean="0">
                <a:latin typeface="Calibri" pitchFamily="34" charset="0"/>
              </a:rPr>
              <a:t>The USDA supports over 6 million farmers by using Microsoft Dynamics CRM as a </a:t>
            </a:r>
            <a:r>
              <a:rPr lang="en-US" sz="1600" b="1" dirty="0" smtClean="0">
                <a:solidFill>
                  <a:srgbClr val="C00000"/>
                </a:solidFill>
                <a:latin typeface="Calibri" pitchFamily="34" charset="0"/>
              </a:rPr>
              <a:t>business application platform </a:t>
            </a:r>
            <a:r>
              <a:rPr lang="en-US" sz="1600" dirty="0" smtClean="0">
                <a:latin typeface="Calibri" pitchFamily="34" charset="0"/>
              </a:rPr>
              <a:t>to manage business processes and workflows across its 27,00 field offices.</a:t>
            </a:r>
          </a:p>
        </p:txBody>
      </p:sp>
      <p:sp>
        <p:nvSpPr>
          <p:cNvPr id="18" name="TextBox 14"/>
          <p:cNvSpPr txBox="1">
            <a:spLocks noChangeArrowheads="1"/>
          </p:cNvSpPr>
          <p:nvPr/>
        </p:nvSpPr>
        <p:spPr bwMode="auto">
          <a:xfrm>
            <a:off x="6113266" y="2116181"/>
            <a:ext cx="2571750" cy="3277820"/>
          </a:xfrm>
          <a:prstGeom prst="rect">
            <a:avLst/>
          </a:prstGeom>
          <a:noFill/>
          <a:ln w="9525">
            <a:noFill/>
            <a:miter lim="800000"/>
            <a:headEnd/>
            <a:tailEnd/>
          </a:ln>
        </p:spPr>
        <p:txBody>
          <a:bodyPr anchor="ctr">
            <a:spAutoFit/>
          </a:bodyPr>
          <a:lstStyle/>
          <a:p>
            <a:pPr algn="ctr">
              <a:spcBef>
                <a:spcPts val="600"/>
              </a:spcBef>
            </a:pPr>
            <a:r>
              <a:rPr lang="en-US" sz="1600" dirty="0" smtClean="0">
                <a:latin typeface="Calibri" pitchFamily="34" charset="0"/>
              </a:rPr>
              <a:t>Professional Services</a:t>
            </a:r>
          </a:p>
          <a:p>
            <a:pPr algn="ctr">
              <a:spcBef>
                <a:spcPts val="600"/>
              </a:spcBef>
            </a:pPr>
            <a:r>
              <a:rPr lang="en-US" sz="1600" dirty="0" smtClean="0">
                <a:latin typeface="Calibri" pitchFamily="34" charset="0"/>
              </a:rPr>
              <a:t>6,000 users</a:t>
            </a:r>
          </a:p>
          <a:p>
            <a:pPr marL="238125" indent="-238125">
              <a:spcBef>
                <a:spcPts val="600"/>
              </a:spcBef>
              <a:buFont typeface="Arial" pitchFamily="34" charset="0"/>
              <a:buChar char="•"/>
            </a:pPr>
            <a:endParaRPr lang="en-US" sz="1600" dirty="0" smtClean="0">
              <a:latin typeface="Calibri" pitchFamily="34" charset="0"/>
            </a:endParaRPr>
          </a:p>
          <a:p>
            <a:pPr marL="238125" indent="-238125">
              <a:spcBef>
                <a:spcPts val="600"/>
              </a:spcBef>
              <a:buFont typeface="Arial" pitchFamily="34" charset="0"/>
              <a:buChar char="•"/>
            </a:pPr>
            <a:r>
              <a:rPr lang="en-US" sz="1600" dirty="0" smtClean="0">
                <a:latin typeface="Calibri" pitchFamily="34" charset="0"/>
              </a:rPr>
              <a:t>PwC Canada uses CRM as part of the Company Dashboard to provide staff, leadership, and partners with a </a:t>
            </a:r>
            <a:r>
              <a:rPr lang="en-US" sz="1600" b="1" dirty="0" smtClean="0">
                <a:solidFill>
                  <a:srgbClr val="C00000"/>
                </a:solidFill>
                <a:latin typeface="Calibri" pitchFamily="34" charset="0"/>
              </a:rPr>
              <a:t>single view of its customers </a:t>
            </a:r>
            <a:r>
              <a:rPr lang="en-US" sz="1600" dirty="0" smtClean="0">
                <a:latin typeface="Calibri" pitchFamily="34" charset="0"/>
              </a:rPr>
              <a:t>across a dozen different applications and repositories.</a:t>
            </a:r>
          </a:p>
        </p:txBody>
      </p:sp>
      <p:sp>
        <p:nvSpPr>
          <p:cNvPr id="19" name="TextBox 11"/>
          <p:cNvSpPr txBox="1">
            <a:spLocks noChangeArrowheads="1"/>
          </p:cNvSpPr>
          <p:nvPr/>
        </p:nvSpPr>
        <p:spPr bwMode="auto">
          <a:xfrm>
            <a:off x="478827" y="2105637"/>
            <a:ext cx="2609146" cy="3031599"/>
          </a:xfrm>
          <a:prstGeom prst="rect">
            <a:avLst/>
          </a:prstGeom>
          <a:noFill/>
          <a:ln w="9525">
            <a:noFill/>
            <a:miter lim="800000"/>
            <a:headEnd/>
            <a:tailEnd/>
          </a:ln>
        </p:spPr>
        <p:txBody>
          <a:bodyPr wrap="square">
            <a:spAutoFit/>
          </a:bodyPr>
          <a:lstStyle/>
          <a:p>
            <a:pPr marL="0" lvl="2" algn="ctr">
              <a:spcBef>
                <a:spcPts val="600"/>
              </a:spcBef>
              <a:buClr>
                <a:schemeClr val="tx1"/>
              </a:buClr>
              <a:buSzPct val="80000"/>
            </a:pPr>
            <a:r>
              <a:rPr lang="en-US" sz="1600" dirty="0" smtClean="0">
                <a:latin typeface="Calibri" pitchFamily="34" charset="0"/>
              </a:rPr>
              <a:t>Financial Services</a:t>
            </a:r>
          </a:p>
          <a:p>
            <a:pPr marL="0" lvl="2" algn="ctr">
              <a:spcBef>
                <a:spcPts val="600"/>
              </a:spcBef>
              <a:buClr>
                <a:schemeClr val="tx1"/>
              </a:buClr>
              <a:buSzPct val="80000"/>
            </a:pPr>
            <a:r>
              <a:rPr lang="en-US" sz="1600" dirty="0" smtClean="0">
                <a:latin typeface="Calibri" pitchFamily="34" charset="0"/>
              </a:rPr>
              <a:t>4,000 users</a:t>
            </a:r>
          </a:p>
          <a:p>
            <a:pPr marL="233363" lvl="2" indent="-233363">
              <a:spcBef>
                <a:spcPts val="600"/>
              </a:spcBef>
              <a:buClr>
                <a:schemeClr val="tx1"/>
              </a:buClr>
              <a:buSzPct val="80000"/>
              <a:buFont typeface="Arial" pitchFamily="34" charset="0"/>
              <a:buChar char="•"/>
            </a:pPr>
            <a:endParaRPr lang="en-US" sz="1600" dirty="0" smtClean="0">
              <a:latin typeface="Calibri" pitchFamily="34" charset="0"/>
            </a:endParaRPr>
          </a:p>
          <a:p>
            <a:pPr marL="233363" lvl="2" indent="-233363">
              <a:spcBef>
                <a:spcPts val="600"/>
              </a:spcBef>
              <a:buClr>
                <a:schemeClr val="tx1"/>
              </a:buClr>
              <a:buSzPct val="80000"/>
              <a:buFont typeface="Arial" pitchFamily="34" charset="0"/>
              <a:buChar char="•"/>
            </a:pPr>
            <a:r>
              <a:rPr lang="en-US" sz="1600" dirty="0" smtClean="0">
                <a:latin typeface="Calibri" pitchFamily="34" charset="0"/>
              </a:rPr>
              <a:t>ING uses CRM as a </a:t>
            </a:r>
            <a:r>
              <a:rPr lang="en-US" sz="1600" b="1" dirty="0" smtClean="0">
                <a:solidFill>
                  <a:srgbClr val="C00000"/>
                </a:solidFill>
                <a:latin typeface="Calibri" pitchFamily="34" charset="0"/>
              </a:rPr>
              <a:t>relationship management platform </a:t>
            </a:r>
            <a:r>
              <a:rPr lang="en-US" sz="1600" dirty="0" smtClean="0">
                <a:latin typeface="Calibri" pitchFamily="34" charset="0"/>
              </a:rPr>
              <a:t>for procurement, and as an IT-hosted </a:t>
            </a:r>
            <a:r>
              <a:rPr lang="en-US" sz="1600" b="1" dirty="0" smtClean="0">
                <a:solidFill>
                  <a:srgbClr val="C00000"/>
                </a:solidFill>
                <a:latin typeface="Calibri" pitchFamily="34" charset="0"/>
              </a:rPr>
              <a:t>multitenant solution</a:t>
            </a:r>
            <a:r>
              <a:rPr lang="en-US" sz="1600" b="1" dirty="0" smtClean="0">
                <a:latin typeface="Calibri" pitchFamily="34" charset="0"/>
              </a:rPr>
              <a:t> </a:t>
            </a:r>
            <a:r>
              <a:rPr lang="en-US" sz="1600" dirty="0" smtClean="0">
                <a:latin typeface="Calibri" pitchFamily="34" charset="0"/>
              </a:rPr>
              <a:t>for accelerated delivery of CRM to multiple divisions.</a:t>
            </a:r>
          </a:p>
        </p:txBody>
      </p:sp>
      <p:sp>
        <p:nvSpPr>
          <p:cNvPr id="22" name="Rectangle 21"/>
          <p:cNvSpPr/>
          <p:nvPr/>
        </p:nvSpPr>
        <p:spPr>
          <a:xfrm>
            <a:off x="444616" y="1451295"/>
            <a:ext cx="2667699" cy="478172"/>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ING</a:t>
            </a:r>
            <a:endParaRPr lang="en-US" b="1" dirty="0"/>
          </a:p>
        </p:txBody>
      </p:sp>
      <p:sp>
        <p:nvSpPr>
          <p:cNvPr id="23" name="Rectangle 22"/>
          <p:cNvSpPr/>
          <p:nvPr/>
        </p:nvSpPr>
        <p:spPr>
          <a:xfrm>
            <a:off x="3239548" y="1444305"/>
            <a:ext cx="2667699" cy="478172"/>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US Dept. Agriculture</a:t>
            </a:r>
            <a:endParaRPr lang="en-US" b="1" dirty="0"/>
          </a:p>
        </p:txBody>
      </p:sp>
      <p:sp>
        <p:nvSpPr>
          <p:cNvPr id="24" name="Rectangle 23"/>
          <p:cNvSpPr/>
          <p:nvPr/>
        </p:nvSpPr>
        <p:spPr>
          <a:xfrm>
            <a:off x="6034480" y="1437314"/>
            <a:ext cx="2667699" cy="478172"/>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t>Price Waterhouse Coopers</a:t>
            </a:r>
            <a:endParaRPr lang="en-US" sz="17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7" grpId="0"/>
      <p:bldP spid="18" grpId="0"/>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0"/>
          <p:cNvSpPr>
            <a:spLocks noGrp="1"/>
          </p:cNvSpPr>
          <p:nvPr>
            <p:ph type="title"/>
          </p:nvPr>
        </p:nvSpPr>
        <p:spPr/>
        <p:txBody>
          <a:bodyPr/>
          <a:lstStyle/>
          <a:p>
            <a:pPr eaLnBrk="1" hangingPunct="1"/>
            <a:r>
              <a:rPr lang="en-US" smtClean="0"/>
              <a:t>Customer Perspectives</a:t>
            </a:r>
          </a:p>
        </p:txBody>
      </p:sp>
      <p:sp>
        <p:nvSpPr>
          <p:cNvPr id="21" name="Rectangle 9"/>
          <p:cNvSpPr>
            <a:spLocks noChangeArrowheads="1"/>
          </p:cNvSpPr>
          <p:nvPr/>
        </p:nvSpPr>
        <p:spPr bwMode="auto">
          <a:xfrm>
            <a:off x="4774131" y="1363142"/>
            <a:ext cx="3764085" cy="2669213"/>
          </a:xfrm>
          <a:prstGeom prst="rect">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a:latin typeface="+mn-lt"/>
              <a:cs typeface="+mn-cs"/>
            </a:endParaRPr>
          </a:p>
        </p:txBody>
      </p:sp>
      <p:sp>
        <p:nvSpPr>
          <p:cNvPr id="22" name="Rectangle 9"/>
          <p:cNvSpPr>
            <a:spLocks noChangeArrowheads="1"/>
          </p:cNvSpPr>
          <p:nvPr/>
        </p:nvSpPr>
        <p:spPr bwMode="auto">
          <a:xfrm>
            <a:off x="570451" y="1371532"/>
            <a:ext cx="3657600" cy="2674119"/>
          </a:xfrm>
          <a:prstGeom prst="rect">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a:latin typeface="+mn-lt"/>
              <a:cs typeface="+mn-cs"/>
            </a:endParaRPr>
          </a:p>
        </p:txBody>
      </p:sp>
      <p:sp>
        <p:nvSpPr>
          <p:cNvPr id="23" name="Rectangle 49"/>
          <p:cNvSpPr>
            <a:spLocks noChangeArrowheads="1"/>
          </p:cNvSpPr>
          <p:nvPr/>
        </p:nvSpPr>
        <p:spPr bwMode="auto">
          <a:xfrm>
            <a:off x="629394" y="1486518"/>
            <a:ext cx="3573490" cy="2973107"/>
          </a:xfrm>
          <a:prstGeom prst="rect">
            <a:avLst/>
          </a:prstGeom>
          <a:noFill/>
          <a:ln w="9525" algn="ctr">
            <a:noFill/>
            <a:miter lim="800000"/>
            <a:headEnd/>
            <a:tailEnd/>
          </a:ln>
        </p:spPr>
        <p:txBody>
          <a:bodyPr wrap="square" lIns="91425" tIns="45713" rIns="91425" bIns="45713">
            <a:spAutoFit/>
          </a:bodyPr>
          <a:lstStyle/>
          <a:p>
            <a:pPr algn="ctr">
              <a:lnSpc>
                <a:spcPct val="130000"/>
              </a:lnSpc>
            </a:pPr>
            <a:r>
              <a:rPr lang="en-US" sz="2000" dirty="0" smtClean="0">
                <a:latin typeface="Calibri" pitchFamily="34" charset="0"/>
              </a:rPr>
              <a:t>“Because </a:t>
            </a:r>
            <a:r>
              <a:rPr lang="en-US" sz="2000" b="1" dirty="0" smtClean="0">
                <a:solidFill>
                  <a:schemeClr val="tx2"/>
                </a:solidFill>
                <a:latin typeface="Calibri" pitchFamily="34" charset="0"/>
              </a:rPr>
              <a:t>Microsoft is readily accepted</a:t>
            </a:r>
            <a:r>
              <a:rPr lang="en-US" sz="2000" dirty="0" smtClean="0">
                <a:latin typeface="Calibri" pitchFamily="34" charset="0"/>
              </a:rPr>
              <a:t> by my sales staff, the choice of Microsoft CRM was a rather quick and natural one.” </a:t>
            </a:r>
          </a:p>
          <a:p>
            <a:pPr algn="ctr">
              <a:lnSpc>
                <a:spcPct val="130000"/>
              </a:lnSpc>
            </a:pPr>
            <a:endParaRPr lang="en-US" dirty="0" smtClean="0">
              <a:latin typeface="Calibri" pitchFamily="34" charset="0"/>
            </a:endParaRPr>
          </a:p>
          <a:p>
            <a:pPr algn="r">
              <a:lnSpc>
                <a:spcPct val="130000"/>
              </a:lnSpc>
            </a:pPr>
            <a:r>
              <a:rPr lang="nl-NL" sz="1400" i="1" dirty="0" smtClean="0">
                <a:latin typeface="Calibri" pitchFamily="34" charset="0"/>
              </a:rPr>
              <a:t>Hans Wilkes, </a:t>
            </a:r>
          </a:p>
          <a:p>
            <a:pPr algn="r">
              <a:lnSpc>
                <a:spcPct val="130000"/>
              </a:lnSpc>
            </a:pPr>
            <a:r>
              <a:rPr lang="nl-NL" sz="1400" i="1" dirty="0" smtClean="0">
                <a:latin typeface="Calibri" pitchFamily="34" charset="0"/>
              </a:rPr>
              <a:t>Commercial Director, REAAL Verzekeringen</a:t>
            </a:r>
          </a:p>
          <a:p>
            <a:pPr algn="ctr">
              <a:lnSpc>
                <a:spcPct val="130000"/>
              </a:lnSpc>
            </a:pPr>
            <a:endParaRPr lang="en-US" dirty="0">
              <a:latin typeface="Calibri" pitchFamily="34" charset="0"/>
            </a:endParaRPr>
          </a:p>
        </p:txBody>
      </p:sp>
      <p:sp>
        <p:nvSpPr>
          <p:cNvPr id="24" name="Rectangle 49"/>
          <p:cNvSpPr>
            <a:spLocks noChangeArrowheads="1"/>
          </p:cNvSpPr>
          <p:nvPr/>
        </p:nvSpPr>
        <p:spPr bwMode="auto">
          <a:xfrm>
            <a:off x="4754880" y="1485535"/>
            <a:ext cx="3776724" cy="2569920"/>
          </a:xfrm>
          <a:prstGeom prst="rect">
            <a:avLst/>
          </a:prstGeom>
          <a:noFill/>
          <a:ln w="9525" algn="ctr">
            <a:noFill/>
            <a:miter lim="800000"/>
            <a:headEnd/>
            <a:tailEnd/>
          </a:ln>
        </p:spPr>
        <p:txBody>
          <a:bodyPr wrap="square" lIns="91425" tIns="45713" rIns="91425" bIns="45713">
            <a:spAutoFit/>
          </a:bodyPr>
          <a:lstStyle/>
          <a:p>
            <a:pPr algn="ctr">
              <a:lnSpc>
                <a:spcPct val="130000"/>
              </a:lnSpc>
            </a:pPr>
            <a:r>
              <a:rPr lang="en-US" sz="2000" dirty="0" smtClean="0">
                <a:latin typeface="Calibri" pitchFamily="34" charset="0"/>
              </a:rPr>
              <a:t>“Microsoft Dynamics CRM  brings business </a:t>
            </a:r>
            <a:r>
              <a:rPr lang="en-US" sz="2000" b="1" dirty="0" smtClean="0">
                <a:solidFill>
                  <a:schemeClr val="tx2"/>
                </a:solidFill>
                <a:latin typeface="Calibri" pitchFamily="34" charset="0"/>
              </a:rPr>
              <a:t>process automation </a:t>
            </a:r>
            <a:r>
              <a:rPr lang="en-US" sz="2000" dirty="0" smtClean="0">
                <a:latin typeface="Calibri" pitchFamily="34" charset="0"/>
              </a:rPr>
              <a:t>to </a:t>
            </a:r>
            <a:br>
              <a:rPr lang="en-US" sz="2000" dirty="0" smtClean="0">
                <a:latin typeface="Calibri" pitchFamily="34" charset="0"/>
              </a:rPr>
            </a:br>
            <a:r>
              <a:rPr lang="en-US" sz="2000" dirty="0" smtClean="0">
                <a:latin typeface="Calibri" pitchFamily="34" charset="0"/>
              </a:rPr>
              <a:t>an otherwise complex, multi-</a:t>
            </a:r>
            <a:br>
              <a:rPr lang="en-US" sz="2000" dirty="0" smtClean="0">
                <a:latin typeface="Calibri" pitchFamily="34" charset="0"/>
              </a:rPr>
            </a:br>
            <a:r>
              <a:rPr lang="en-US" sz="2000" dirty="0" smtClean="0">
                <a:latin typeface="Calibri" pitchFamily="34" charset="0"/>
              </a:rPr>
              <a:t>step process.” </a:t>
            </a:r>
          </a:p>
          <a:p>
            <a:pPr algn="ctr">
              <a:lnSpc>
                <a:spcPct val="130000"/>
              </a:lnSpc>
            </a:pPr>
            <a:endParaRPr lang="en-US" dirty="0" smtClean="0">
              <a:latin typeface="Calibri" pitchFamily="34" charset="0"/>
            </a:endParaRPr>
          </a:p>
          <a:p>
            <a:pPr algn="r" defTabSz="912813">
              <a:lnSpc>
                <a:spcPct val="90000"/>
              </a:lnSpc>
              <a:spcBef>
                <a:spcPct val="30000"/>
              </a:spcBef>
            </a:pPr>
            <a:r>
              <a:rPr lang="en-US" sz="1400" i="1" dirty="0" smtClean="0">
                <a:latin typeface="Calibri" pitchFamily="34" charset="0"/>
              </a:rPr>
              <a:t>John Thompson, </a:t>
            </a:r>
          </a:p>
          <a:p>
            <a:pPr algn="r" defTabSz="912813">
              <a:lnSpc>
                <a:spcPct val="90000"/>
              </a:lnSpc>
              <a:spcBef>
                <a:spcPct val="30000"/>
              </a:spcBef>
            </a:pPr>
            <a:r>
              <a:rPr lang="en-US" sz="1400" i="1" dirty="0" smtClean="0">
                <a:latin typeface="Calibri" pitchFamily="34" charset="0"/>
              </a:rPr>
              <a:t>AVP H&amp;R Block</a:t>
            </a:r>
          </a:p>
        </p:txBody>
      </p:sp>
      <p:sp>
        <p:nvSpPr>
          <p:cNvPr id="25" name="Rectangle 1"/>
          <p:cNvSpPr>
            <a:spLocks noChangeArrowheads="1"/>
          </p:cNvSpPr>
          <p:nvPr/>
        </p:nvSpPr>
        <p:spPr bwMode="auto">
          <a:xfrm>
            <a:off x="1285875" y="4168985"/>
            <a:ext cx="5068888" cy="211138"/>
          </a:xfrm>
          <a:prstGeom prst="rect">
            <a:avLst/>
          </a:prstGeom>
          <a:noFill/>
          <a:ln w="9525">
            <a:noFill/>
            <a:miter lim="800000"/>
            <a:headEnd/>
            <a:tailEnd/>
          </a:ln>
          <a:effectLst/>
        </p:spPr>
        <p:txBody>
          <a:bodyPr lIns="76197" tIns="38098" rIns="76197" bIns="38098" anchor="ctr">
            <a:spAutoFit/>
          </a:bodyPr>
          <a:lstStyle/>
          <a:p>
            <a:pPr defTabSz="761970">
              <a:defRPr/>
            </a:pPr>
            <a:endParaRPr lang="en-US" sz="800" dirty="0">
              <a:solidFill>
                <a:schemeClr val="bg1"/>
              </a:solidFill>
              <a:effectLst>
                <a:glow rad="63500">
                  <a:schemeClr val="tx1">
                    <a:alpha val="40000"/>
                  </a:schemeClr>
                </a:glow>
                <a:outerShdw blurRad="215900" dir="2700000" algn="tl" rotWithShape="0">
                  <a:schemeClr val="tx1"/>
                </a:outerShdw>
              </a:effectLst>
            </a:endParaRPr>
          </a:p>
          <a:p>
            <a:pPr defTabSz="761970" eaLnBrk="0" hangingPunct="0">
              <a:defRPr/>
            </a:pPr>
            <a:endParaRPr lang="en-US" sz="1600" dirty="0">
              <a:solidFill>
                <a:schemeClr val="bg1"/>
              </a:solidFill>
              <a:effectLst>
                <a:glow rad="63500">
                  <a:schemeClr val="tx1">
                    <a:alpha val="40000"/>
                  </a:schemeClr>
                </a:glow>
                <a:outerShdw blurRad="215900" dir="2700000" algn="tl" rotWithShape="0">
                  <a:schemeClr val="tx1"/>
                </a:outerShdw>
              </a:effectLst>
              <a:ea typeface="Times New Roman" pitchFamily="18" charset="0"/>
            </a:endParaRPr>
          </a:p>
        </p:txBody>
      </p:sp>
      <p:sp>
        <p:nvSpPr>
          <p:cNvPr id="26" name="Rectangle 49"/>
          <p:cNvSpPr>
            <a:spLocks noChangeArrowheads="1"/>
          </p:cNvSpPr>
          <p:nvPr/>
        </p:nvSpPr>
        <p:spPr bwMode="auto">
          <a:xfrm>
            <a:off x="2194560" y="4352292"/>
            <a:ext cx="6036276" cy="1689679"/>
          </a:xfrm>
          <a:prstGeom prst="rect">
            <a:avLst/>
          </a:prstGeom>
          <a:noFill/>
          <a:ln w="9525" algn="ctr">
            <a:noFill/>
            <a:miter lim="800000"/>
            <a:headEnd/>
            <a:tailEnd/>
          </a:ln>
        </p:spPr>
        <p:txBody>
          <a:bodyPr wrap="square" lIns="91425" tIns="45713" rIns="91425" bIns="45713">
            <a:spAutoFit/>
          </a:bodyPr>
          <a:lstStyle/>
          <a:p>
            <a:pPr algn="ctr">
              <a:lnSpc>
                <a:spcPct val="130000"/>
              </a:lnSpc>
            </a:pPr>
            <a:r>
              <a:rPr lang="en-US" sz="2000" dirty="0" smtClean="0">
                <a:latin typeface="Calibri" pitchFamily="34" charset="0"/>
              </a:rPr>
              <a:t>“Connecting to a </a:t>
            </a:r>
            <a:r>
              <a:rPr lang="en-US" sz="2000" b="1" dirty="0" smtClean="0">
                <a:solidFill>
                  <a:schemeClr val="tx2"/>
                </a:solidFill>
                <a:latin typeface="Calibri" pitchFamily="34" charset="0"/>
              </a:rPr>
              <a:t>transparent, global platform </a:t>
            </a:r>
            <a:r>
              <a:rPr lang="en-US" sz="2000" dirty="0" smtClean="0">
                <a:latin typeface="Calibri" pitchFamily="34" charset="0"/>
              </a:rPr>
              <a:t>gives us quick and easy access to the current data we need.”</a:t>
            </a:r>
          </a:p>
          <a:p>
            <a:pPr algn="r" defTabSz="912813">
              <a:lnSpc>
                <a:spcPct val="90000"/>
              </a:lnSpc>
              <a:spcBef>
                <a:spcPct val="30000"/>
              </a:spcBef>
            </a:pPr>
            <a:r>
              <a:rPr lang="nl-NL" sz="1400" i="1" dirty="0" smtClean="0">
                <a:latin typeface="Calibri" pitchFamily="34" charset="0"/>
              </a:rPr>
              <a:t>Jack Minter, </a:t>
            </a:r>
          </a:p>
          <a:p>
            <a:pPr algn="r" defTabSz="912813">
              <a:lnSpc>
                <a:spcPct val="90000"/>
              </a:lnSpc>
              <a:spcBef>
                <a:spcPct val="30000"/>
              </a:spcBef>
            </a:pPr>
            <a:r>
              <a:rPr lang="nl-NL" sz="1400" i="1" dirty="0" smtClean="0">
                <a:latin typeface="Calibri" pitchFamily="34" charset="0"/>
              </a:rPr>
              <a:t>Managing Director, Jones Lang LaSalle</a:t>
            </a:r>
            <a:endParaRPr lang="en-US" sz="1400" i="1" dirty="0" smtClean="0">
              <a:latin typeface="Calibri" pitchFamily="34" charset="0"/>
            </a:endParaRPr>
          </a:p>
          <a:p>
            <a:pPr algn="ctr">
              <a:lnSpc>
                <a:spcPct val="130000"/>
              </a:lnSpc>
            </a:pPr>
            <a:endParaRPr lang="en-US" sz="1400" i="1" dirty="0" smtClean="0">
              <a:latin typeface="Calibri" pitchFamily="34" charset="0"/>
            </a:endParaRPr>
          </a:p>
        </p:txBody>
      </p:sp>
      <p:pic>
        <p:nvPicPr>
          <p:cNvPr id="3074" name="Picture 2" descr="C:\Users\bryann\Documents\!My Microsoft\Content\Icon Library\LittlePeople\LittlePeopleIcons\LittlePeopleIcons\PNG\3.png"/>
          <p:cNvPicPr>
            <a:picLocks noChangeAspect="1" noChangeArrowheads="1"/>
          </p:cNvPicPr>
          <p:nvPr/>
        </p:nvPicPr>
        <p:blipFill>
          <a:blip r:embed="rId3" cstate="screen"/>
          <a:srcRect/>
          <a:stretch>
            <a:fillRect/>
          </a:stretch>
        </p:blipFill>
        <p:spPr bwMode="auto">
          <a:xfrm>
            <a:off x="949559" y="4254365"/>
            <a:ext cx="917742" cy="206492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pPr eaLnBrk="1" hangingPunct="1"/>
            <a:r>
              <a:rPr lang="en-US" b="1" smtClean="0"/>
              <a:t>Customer Return On Investment (ROI)</a:t>
            </a:r>
          </a:p>
        </p:txBody>
      </p:sp>
      <p:pic>
        <p:nvPicPr>
          <p:cNvPr id="59396" name="Picture 2" descr="C:\Users\kquan.REDMOND\Desktop\Public Sector.jpg"/>
          <p:cNvPicPr>
            <a:picLocks noChangeAspect="1" noChangeArrowheads="1"/>
          </p:cNvPicPr>
          <p:nvPr/>
        </p:nvPicPr>
        <p:blipFill>
          <a:blip r:embed="rId3"/>
          <a:srcRect/>
          <a:stretch>
            <a:fillRect/>
          </a:stretch>
        </p:blipFill>
        <p:spPr bwMode="auto">
          <a:xfrm>
            <a:off x="907256" y="4621044"/>
            <a:ext cx="1016794" cy="881512"/>
          </a:xfrm>
          <a:prstGeom prst="rect">
            <a:avLst/>
          </a:prstGeom>
          <a:noFill/>
          <a:ln w="9525">
            <a:noFill/>
            <a:miter lim="800000"/>
            <a:headEnd/>
            <a:tailEnd/>
          </a:ln>
        </p:spPr>
      </p:pic>
      <p:sp>
        <p:nvSpPr>
          <p:cNvPr id="5" name="Content Placeholder 2"/>
          <p:cNvSpPr txBox="1">
            <a:spLocks/>
          </p:cNvSpPr>
          <p:nvPr/>
        </p:nvSpPr>
        <p:spPr bwMode="auto">
          <a:xfrm>
            <a:off x="2409825" y="1485900"/>
            <a:ext cx="6677025"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 typeface="Arial" pitchFamily="34" charset="0"/>
              <a:buChar char="•"/>
            </a:pPr>
            <a:r>
              <a:rPr lang="en-US" sz="2000" b="1" dirty="0" smtClean="0">
                <a:solidFill>
                  <a:schemeClr val="tx2"/>
                </a:solidFill>
                <a:latin typeface="Calibri" pitchFamily="34" charset="0"/>
                <a:cs typeface="+mn-cs"/>
              </a:rPr>
              <a:t>Replacing 70 </a:t>
            </a:r>
            <a:r>
              <a:rPr lang="en-US" sz="2000" dirty="0" smtClean="0">
                <a:latin typeface="Calibri" pitchFamily="34" charset="0"/>
                <a:cs typeface="+mn-cs"/>
              </a:rPr>
              <a:t>applications</a:t>
            </a:r>
            <a:r>
              <a:rPr lang="en-US" sz="2000" b="1" dirty="0" smtClean="0">
                <a:solidFill>
                  <a:schemeClr val="tx2"/>
                </a:solidFill>
                <a:latin typeface="Calibri" pitchFamily="34" charset="0"/>
                <a:cs typeface="+mn-cs"/>
              </a:rPr>
              <a:t>, </a:t>
            </a:r>
          </a:p>
          <a:p>
            <a:pPr marL="342900" lvl="0" indent="-342900">
              <a:spcBef>
                <a:spcPct val="20000"/>
              </a:spcBef>
              <a:buFont typeface="Arial" pitchFamily="34" charset="0"/>
              <a:buChar char="•"/>
            </a:pPr>
            <a:r>
              <a:rPr lang="en-US" sz="2000" b="1" dirty="0" smtClean="0">
                <a:solidFill>
                  <a:schemeClr val="tx2"/>
                </a:solidFill>
                <a:latin typeface="Calibri" pitchFamily="34" charset="0"/>
                <a:cs typeface="+mn-cs"/>
              </a:rPr>
              <a:t>Reducing application development staff </a:t>
            </a:r>
            <a:r>
              <a:rPr lang="en-US" sz="2000" dirty="0" smtClean="0">
                <a:latin typeface="Calibri" pitchFamily="34" charset="0"/>
                <a:cs typeface="+mn-cs"/>
              </a:rPr>
              <a:t>from 20 contractors to 8 contractors, </a:t>
            </a:r>
          </a:p>
          <a:p>
            <a:pPr marL="342900" lvl="0" indent="-342900">
              <a:spcBef>
                <a:spcPct val="20000"/>
              </a:spcBef>
              <a:buFont typeface="Arial" pitchFamily="34" charset="0"/>
              <a:buChar char="•"/>
            </a:pPr>
            <a:endParaRPr lang="en-US" sz="2000" b="1" dirty="0" smtClean="0">
              <a:solidFill>
                <a:schemeClr val="tx2"/>
              </a:solidFill>
              <a:latin typeface="Calibri" pitchFamily="34" charset="0"/>
              <a:cs typeface="+mn-cs"/>
            </a:endParaRPr>
          </a:p>
          <a:p>
            <a:pPr marL="342900" lvl="0" indent="-342900">
              <a:spcBef>
                <a:spcPct val="20000"/>
              </a:spcBef>
              <a:buFont typeface="Arial" pitchFamily="34" charset="0"/>
              <a:buChar char="•"/>
            </a:pPr>
            <a:endParaRPr lang="en-US" sz="2000" b="1" dirty="0" smtClean="0">
              <a:solidFill>
                <a:schemeClr val="tx2"/>
              </a:solidFill>
              <a:latin typeface="Calibri" pitchFamily="34" charset="0"/>
              <a:cs typeface="+mn-cs"/>
            </a:endParaRPr>
          </a:p>
          <a:p>
            <a:pPr marL="342900" lvl="0" indent="-342900">
              <a:spcBef>
                <a:spcPct val="20000"/>
              </a:spcBef>
              <a:buFont typeface="Arial" pitchFamily="34" charset="0"/>
              <a:buChar char="•"/>
            </a:pPr>
            <a:r>
              <a:rPr lang="en-US" sz="2000" b="1" dirty="0" smtClean="0">
                <a:solidFill>
                  <a:schemeClr val="tx2"/>
                </a:solidFill>
                <a:latin typeface="Calibri" pitchFamily="34" charset="0"/>
                <a:cs typeface="+mn-cs"/>
              </a:rPr>
              <a:t>Reduced enrollment process </a:t>
            </a:r>
            <a:r>
              <a:rPr lang="en-US" sz="2000" dirty="0" smtClean="0">
                <a:latin typeface="Calibri" pitchFamily="34" charset="0"/>
                <a:cs typeface="+mn-cs"/>
              </a:rPr>
              <a:t>from 30-40 days to 2-3 days</a:t>
            </a:r>
          </a:p>
          <a:p>
            <a:pPr marL="342900" lvl="0" indent="-342900">
              <a:spcBef>
                <a:spcPct val="20000"/>
              </a:spcBef>
              <a:buFont typeface="Arial" pitchFamily="34" charset="0"/>
              <a:buChar char="•"/>
            </a:pPr>
            <a:r>
              <a:rPr lang="en-US" sz="2000" b="1" dirty="0" smtClean="0">
                <a:solidFill>
                  <a:schemeClr val="tx2"/>
                </a:solidFill>
                <a:latin typeface="Calibri" pitchFamily="34" charset="0"/>
                <a:cs typeface="+mn-cs"/>
              </a:rPr>
              <a:t>Connects H&amp;R employees, employers, hospitals, and schools </a:t>
            </a:r>
            <a:r>
              <a:rPr lang="en-US" sz="2000" dirty="0" smtClean="0">
                <a:latin typeface="Calibri" pitchFamily="34" charset="0"/>
                <a:cs typeface="+mn-cs"/>
              </a:rPr>
              <a:t>with state agencies</a:t>
            </a:r>
          </a:p>
          <a:p>
            <a:pPr marL="342900" lvl="0" indent="-342900">
              <a:spcBef>
                <a:spcPct val="20000"/>
              </a:spcBef>
            </a:pPr>
            <a:endParaRPr lang="en-US" sz="2000" b="1" dirty="0" smtClean="0">
              <a:solidFill>
                <a:schemeClr val="tx2"/>
              </a:solidFill>
              <a:latin typeface="Calibri" pitchFamily="34" charset="0"/>
              <a:cs typeface="+mn-cs"/>
            </a:endParaRPr>
          </a:p>
          <a:p>
            <a:pPr marL="342900" lvl="0" indent="-342900">
              <a:spcBef>
                <a:spcPct val="20000"/>
              </a:spcBef>
              <a:buFont typeface="Arial" pitchFamily="34" charset="0"/>
              <a:buChar char="•"/>
            </a:pPr>
            <a:r>
              <a:rPr lang="en-US" sz="2000" b="1" dirty="0" smtClean="0">
                <a:solidFill>
                  <a:schemeClr val="tx2"/>
                </a:solidFill>
                <a:latin typeface="Calibri" pitchFamily="34" charset="0"/>
                <a:cs typeface="+mn-cs"/>
              </a:rPr>
              <a:t>Expecting 125% productivity increase</a:t>
            </a:r>
          </a:p>
          <a:p>
            <a:pPr marL="342900" lvl="0" indent="-342900">
              <a:spcBef>
                <a:spcPct val="20000"/>
              </a:spcBef>
              <a:buFont typeface="Arial" pitchFamily="34" charset="0"/>
              <a:buChar char="•"/>
            </a:pPr>
            <a:r>
              <a:rPr lang="en-US" sz="2000" b="1" dirty="0" smtClean="0">
                <a:solidFill>
                  <a:schemeClr val="tx2"/>
                </a:solidFill>
                <a:latin typeface="Calibri" pitchFamily="34" charset="0"/>
                <a:cs typeface="+mn-cs"/>
              </a:rPr>
              <a:t>Projected 200 hours/month </a:t>
            </a:r>
            <a:r>
              <a:rPr lang="en-US" sz="2000" dirty="0" smtClean="0">
                <a:latin typeface="Calibri" pitchFamily="34" charset="0"/>
                <a:cs typeface="+mn-cs"/>
              </a:rPr>
              <a:t>savings for total of $3M</a:t>
            </a:r>
          </a:p>
        </p:txBody>
      </p:sp>
      <p:pic>
        <p:nvPicPr>
          <p:cNvPr id="8" name="Picture 4" descr="United States Department of Agriculture"/>
          <p:cNvPicPr>
            <a:picLocks noChangeAspect="1" noChangeArrowheads="1"/>
          </p:cNvPicPr>
          <p:nvPr/>
        </p:nvPicPr>
        <p:blipFill>
          <a:blip r:embed="rId4"/>
          <a:srcRect r="91016"/>
          <a:stretch>
            <a:fillRect/>
          </a:stretch>
        </p:blipFill>
        <p:spPr bwMode="auto">
          <a:xfrm>
            <a:off x="782638" y="1610561"/>
            <a:ext cx="1092199" cy="842127"/>
          </a:xfrm>
          <a:prstGeom prst="rect">
            <a:avLst/>
          </a:prstGeom>
          <a:noFill/>
          <a:ln w="9525">
            <a:noFill/>
            <a:miter lim="800000"/>
            <a:headEnd/>
            <a:tailEnd/>
          </a:ln>
        </p:spPr>
      </p:pic>
      <p:pic>
        <p:nvPicPr>
          <p:cNvPr id="9" name="Rectangle 469032"/>
          <p:cNvPicPr>
            <a:picLocks noChangeAspect="1" noChangeArrowheads="1"/>
          </p:cNvPicPr>
          <p:nvPr/>
        </p:nvPicPr>
        <p:blipFill>
          <a:blip r:embed="rId5" cstate="screen"/>
          <a:srcRect/>
          <a:stretch>
            <a:fillRect/>
          </a:stretch>
        </p:blipFill>
        <p:spPr bwMode="auto">
          <a:xfrm>
            <a:off x="767102" y="3414191"/>
            <a:ext cx="1309348" cy="475181"/>
          </a:xfrm>
          <a:prstGeom prst="round2SameRect">
            <a:avLst/>
          </a:prstGeom>
          <a:solidFill>
            <a:schemeClr val="bg1"/>
          </a:solidFill>
          <a:ln w="9525">
            <a:noFill/>
            <a:miter lim="800000"/>
            <a:headEnd/>
            <a:tailEnd/>
          </a:ln>
        </p:spPr>
      </p:pic>
      <p:sp>
        <p:nvSpPr>
          <p:cNvPr id="7" name="TextBox 6"/>
          <p:cNvSpPr txBox="1"/>
          <p:nvPr/>
        </p:nvSpPr>
        <p:spPr>
          <a:xfrm>
            <a:off x="728143" y="4749802"/>
            <a:ext cx="1498597" cy="584775"/>
          </a:xfrm>
          <a:prstGeom prst="rect">
            <a:avLst/>
          </a:prstGeom>
          <a:solidFill>
            <a:srgbClr val="92D050"/>
          </a:solidFill>
        </p:spPr>
        <p:txBody>
          <a:bodyPr wrap="square" rtlCol="0">
            <a:spAutoFit/>
          </a:bodyPr>
          <a:lstStyle/>
          <a:p>
            <a:r>
              <a:rPr lang="en-US" sz="1600" b="1" dirty="0" smtClean="0"/>
              <a:t>Public Sector Customer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7838" y="1157288"/>
            <a:ext cx="8247062" cy="419100"/>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5"/>
          <p:cNvSpPr txBox="1">
            <a:spLocks noChangeArrowheads="1"/>
          </p:cNvSpPr>
          <p:nvPr/>
        </p:nvSpPr>
        <p:spPr bwMode="auto">
          <a:xfrm>
            <a:off x="495300" y="1189038"/>
            <a:ext cx="5043368" cy="369332"/>
          </a:xfrm>
          <a:prstGeom prst="rect">
            <a:avLst/>
          </a:prstGeom>
          <a:noFill/>
          <a:ln w="9525">
            <a:solidFill>
              <a:schemeClr val="tx2"/>
            </a:solidFill>
            <a:miter lim="800000"/>
            <a:headEnd/>
            <a:tailEnd/>
          </a:ln>
        </p:spPr>
        <p:txBody>
          <a:bodyPr wrap="none">
            <a:spAutoFit/>
          </a:bodyPr>
          <a:lstStyle/>
          <a:p>
            <a:r>
              <a:rPr lang="en-US" b="1" dirty="0">
                <a:solidFill>
                  <a:schemeClr val="bg1"/>
                </a:solidFill>
                <a:latin typeface="Calibri" pitchFamily="34" charset="0"/>
              </a:rPr>
              <a:t>Software and </a:t>
            </a:r>
            <a:r>
              <a:rPr lang="en-US" b="1" dirty="0" smtClean="0">
                <a:solidFill>
                  <a:schemeClr val="bg1"/>
                </a:solidFill>
                <a:latin typeface="Calibri" pitchFamily="34" charset="0"/>
              </a:rPr>
              <a:t>Services Enterprise Partner Examples</a:t>
            </a:r>
            <a:endParaRPr lang="en-US" b="1" dirty="0">
              <a:solidFill>
                <a:schemeClr val="bg1"/>
              </a:solidFill>
              <a:latin typeface="Calibri" pitchFamily="34" charset="0"/>
            </a:endParaRPr>
          </a:p>
        </p:txBody>
      </p:sp>
      <p:sp>
        <p:nvSpPr>
          <p:cNvPr id="18" name="Rectangle 17"/>
          <p:cNvSpPr/>
          <p:nvPr/>
        </p:nvSpPr>
        <p:spPr>
          <a:xfrm>
            <a:off x="495300" y="1685925"/>
            <a:ext cx="8220075" cy="4513263"/>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419" name="Title 3"/>
          <p:cNvSpPr>
            <a:spLocks noGrp="1"/>
          </p:cNvSpPr>
          <p:nvPr>
            <p:ph type="title"/>
          </p:nvPr>
        </p:nvSpPr>
        <p:spPr/>
        <p:txBody>
          <a:bodyPr/>
          <a:lstStyle/>
          <a:p>
            <a:pPr eaLnBrk="1" hangingPunct="1"/>
            <a:r>
              <a:rPr lang="en-US" dirty="0" smtClean="0"/>
              <a:t>Partnering for Success</a:t>
            </a:r>
          </a:p>
        </p:txBody>
      </p:sp>
      <p:pic>
        <p:nvPicPr>
          <p:cNvPr id="60420" name="Picture 2" descr="Hitachi Consulting - Inspiring Your Next Success">
            <a:hlinkClick r:id="rId3"/>
          </p:cNvPr>
          <p:cNvPicPr>
            <a:picLocks noChangeAspect="1" noChangeArrowheads="1"/>
          </p:cNvPicPr>
          <p:nvPr/>
        </p:nvPicPr>
        <p:blipFill>
          <a:blip r:embed="rId4"/>
          <a:srcRect/>
          <a:stretch>
            <a:fillRect/>
          </a:stretch>
        </p:blipFill>
        <p:spPr bwMode="auto">
          <a:xfrm>
            <a:off x="5162550" y="3078163"/>
            <a:ext cx="2428875" cy="419100"/>
          </a:xfrm>
          <a:prstGeom prst="rect">
            <a:avLst/>
          </a:prstGeom>
          <a:noFill/>
          <a:ln w="9525">
            <a:noFill/>
            <a:miter lim="800000"/>
            <a:headEnd/>
            <a:tailEnd/>
          </a:ln>
        </p:spPr>
      </p:pic>
      <p:pic>
        <p:nvPicPr>
          <p:cNvPr id="60421" name="Picture 4" descr="http://www.avanade.com/_img/mainnav/logo.gif"/>
          <p:cNvPicPr>
            <a:picLocks noChangeAspect="1" noChangeArrowheads="1"/>
          </p:cNvPicPr>
          <p:nvPr/>
        </p:nvPicPr>
        <p:blipFill>
          <a:blip r:embed="rId5"/>
          <a:srcRect/>
          <a:stretch>
            <a:fillRect/>
          </a:stretch>
        </p:blipFill>
        <p:spPr bwMode="auto">
          <a:xfrm>
            <a:off x="2452688" y="2976563"/>
            <a:ext cx="1743075" cy="723900"/>
          </a:xfrm>
          <a:prstGeom prst="rect">
            <a:avLst/>
          </a:prstGeom>
          <a:noFill/>
          <a:ln w="9525">
            <a:noFill/>
            <a:miter lim="800000"/>
            <a:headEnd/>
            <a:tailEnd/>
          </a:ln>
        </p:spPr>
      </p:pic>
      <p:grpSp>
        <p:nvGrpSpPr>
          <p:cNvPr id="2" name="Group 8"/>
          <p:cNvGrpSpPr>
            <a:grpSpLocks/>
          </p:cNvGrpSpPr>
          <p:nvPr/>
        </p:nvGrpSpPr>
        <p:grpSpPr bwMode="auto">
          <a:xfrm>
            <a:off x="3319463" y="5002213"/>
            <a:ext cx="1482725" cy="657225"/>
            <a:chOff x="993775" y="4144962"/>
            <a:chExt cx="1482725" cy="657226"/>
          </a:xfrm>
        </p:grpSpPr>
        <p:pic>
          <p:nvPicPr>
            <p:cNvPr id="60430" name="Picture 8" descr="http://www.scribesoftware.com/images/scribe_top_logo.gif">
              <a:hlinkClick r:id="rId6"/>
            </p:cNvPr>
            <p:cNvPicPr>
              <a:picLocks noChangeAspect="1" noChangeArrowheads="1"/>
            </p:cNvPicPr>
            <p:nvPr/>
          </p:nvPicPr>
          <p:blipFill>
            <a:blip r:embed="rId7"/>
            <a:srcRect/>
            <a:stretch>
              <a:fillRect/>
            </a:stretch>
          </p:blipFill>
          <p:spPr bwMode="auto">
            <a:xfrm>
              <a:off x="993775" y="4144962"/>
              <a:ext cx="1257300" cy="657226"/>
            </a:xfrm>
            <a:prstGeom prst="rect">
              <a:avLst/>
            </a:prstGeom>
            <a:noFill/>
            <a:ln w="9525">
              <a:noFill/>
              <a:miter lim="800000"/>
              <a:headEnd/>
              <a:tailEnd/>
            </a:ln>
          </p:spPr>
        </p:pic>
        <p:pic>
          <p:nvPicPr>
            <p:cNvPr id="60431" name="Picture 10" descr="http://www.scribesoftware.com/images/scribe_top_3.gif"/>
            <p:cNvPicPr>
              <a:picLocks noChangeAspect="1" noChangeArrowheads="1"/>
            </p:cNvPicPr>
            <p:nvPr/>
          </p:nvPicPr>
          <p:blipFill>
            <a:blip r:embed="rId8"/>
            <a:srcRect/>
            <a:stretch>
              <a:fillRect/>
            </a:stretch>
          </p:blipFill>
          <p:spPr bwMode="auto">
            <a:xfrm>
              <a:off x="2251075" y="4264025"/>
              <a:ext cx="225425" cy="533400"/>
            </a:xfrm>
            <a:prstGeom prst="rect">
              <a:avLst/>
            </a:prstGeom>
            <a:noFill/>
            <a:ln w="9525">
              <a:noFill/>
              <a:miter lim="800000"/>
              <a:headEnd/>
              <a:tailEnd/>
            </a:ln>
          </p:spPr>
        </p:pic>
      </p:grpSp>
      <p:pic>
        <p:nvPicPr>
          <p:cNvPr id="60423" name="Picture 12" descr="Capgemini: Consulting. Technology. Outsourcing"/>
          <p:cNvPicPr>
            <a:picLocks noChangeAspect="1" noChangeArrowheads="1"/>
          </p:cNvPicPr>
          <p:nvPr/>
        </p:nvPicPr>
        <p:blipFill>
          <a:blip r:embed="rId9"/>
          <a:srcRect/>
          <a:stretch>
            <a:fillRect/>
          </a:stretch>
        </p:blipFill>
        <p:spPr bwMode="auto">
          <a:xfrm>
            <a:off x="1176338" y="4000500"/>
            <a:ext cx="1714500" cy="476250"/>
          </a:xfrm>
          <a:prstGeom prst="rect">
            <a:avLst/>
          </a:prstGeom>
          <a:noFill/>
          <a:ln w="9525">
            <a:noFill/>
            <a:miter lim="800000"/>
            <a:headEnd/>
            <a:tailEnd/>
          </a:ln>
        </p:spPr>
      </p:pic>
      <p:pic>
        <p:nvPicPr>
          <p:cNvPr id="60424" name="Picture 14" descr="Ascentium Blog - We help you sell. We create, develop, and manage interactive experiences that connect you with customers.">
            <a:hlinkClick r:id="rId10"/>
          </p:cNvPr>
          <p:cNvPicPr>
            <a:picLocks noChangeAspect="1" noChangeArrowheads="1"/>
          </p:cNvPicPr>
          <p:nvPr/>
        </p:nvPicPr>
        <p:blipFill>
          <a:blip r:embed="rId11"/>
          <a:srcRect/>
          <a:stretch>
            <a:fillRect/>
          </a:stretch>
        </p:blipFill>
        <p:spPr bwMode="auto">
          <a:xfrm>
            <a:off x="6289675" y="2157413"/>
            <a:ext cx="1425575" cy="590550"/>
          </a:xfrm>
          <a:prstGeom prst="rect">
            <a:avLst/>
          </a:prstGeom>
          <a:noFill/>
          <a:ln w="9525">
            <a:noFill/>
            <a:miter lim="800000"/>
            <a:headEnd/>
            <a:tailEnd/>
          </a:ln>
        </p:spPr>
      </p:pic>
      <p:pic>
        <p:nvPicPr>
          <p:cNvPr id="60425" name="Picture 16" descr="Unisys: Business &amp; Technology Consulting, Outsourcing &amp; Security Solutions">
            <a:hlinkClick r:id="rId12"/>
          </p:cNvPr>
          <p:cNvPicPr>
            <a:picLocks noChangeAspect="1" noChangeArrowheads="1"/>
          </p:cNvPicPr>
          <p:nvPr/>
        </p:nvPicPr>
        <p:blipFill>
          <a:blip r:embed="rId13"/>
          <a:srcRect/>
          <a:stretch>
            <a:fillRect/>
          </a:stretch>
        </p:blipFill>
        <p:spPr bwMode="auto">
          <a:xfrm>
            <a:off x="6804025" y="5307013"/>
            <a:ext cx="1209675" cy="342900"/>
          </a:xfrm>
          <a:prstGeom prst="rect">
            <a:avLst/>
          </a:prstGeom>
          <a:solidFill>
            <a:schemeClr val="accent1"/>
          </a:solidFill>
          <a:ln w="9525">
            <a:noFill/>
            <a:miter lim="800000"/>
            <a:headEnd/>
            <a:tailEnd/>
          </a:ln>
        </p:spPr>
      </p:pic>
      <p:pic>
        <p:nvPicPr>
          <p:cNvPr id="60426" name="Picture 18" descr="http://www.hcl-consultants.com/images/index/index_r1_c4.jpg"/>
          <p:cNvPicPr>
            <a:picLocks noChangeAspect="1" noChangeArrowheads="1"/>
          </p:cNvPicPr>
          <p:nvPr/>
        </p:nvPicPr>
        <p:blipFill>
          <a:blip r:embed="rId14"/>
          <a:srcRect/>
          <a:stretch>
            <a:fillRect/>
          </a:stretch>
        </p:blipFill>
        <p:spPr bwMode="auto">
          <a:xfrm>
            <a:off x="1176338" y="4999038"/>
            <a:ext cx="1057275" cy="720725"/>
          </a:xfrm>
          <a:prstGeom prst="rect">
            <a:avLst/>
          </a:prstGeom>
          <a:noFill/>
          <a:ln w="9525">
            <a:noFill/>
            <a:miter lim="800000"/>
            <a:headEnd/>
            <a:tailEnd/>
          </a:ln>
        </p:spPr>
      </p:pic>
      <p:pic>
        <p:nvPicPr>
          <p:cNvPr id="60427" name="Picture 22" descr="Infosys">
            <a:hlinkClick r:id="rId15"/>
          </p:cNvPr>
          <p:cNvPicPr>
            <a:picLocks noChangeAspect="1" noChangeArrowheads="1"/>
          </p:cNvPicPr>
          <p:nvPr/>
        </p:nvPicPr>
        <p:blipFill>
          <a:blip r:embed="rId16"/>
          <a:srcRect/>
          <a:stretch>
            <a:fillRect/>
          </a:stretch>
        </p:blipFill>
        <p:spPr bwMode="auto">
          <a:xfrm>
            <a:off x="1176338" y="2252663"/>
            <a:ext cx="990600" cy="400050"/>
          </a:xfrm>
          <a:prstGeom prst="rect">
            <a:avLst/>
          </a:prstGeom>
          <a:noFill/>
          <a:ln w="9525">
            <a:noFill/>
            <a:miter lim="800000"/>
            <a:headEnd/>
            <a:tailEnd/>
          </a:ln>
        </p:spPr>
      </p:pic>
      <p:pic>
        <p:nvPicPr>
          <p:cNvPr id="60428" name="Picture 23" descr="C:\Users\kquan.REDMOND\AppData\Local\Microsoft\Windows\Temporary Internet Files\Content.Outlook\ZC5HP0FZ\eds.png"/>
          <p:cNvPicPr>
            <a:picLocks noChangeAspect="1" noChangeArrowheads="1"/>
          </p:cNvPicPr>
          <p:nvPr/>
        </p:nvPicPr>
        <p:blipFill>
          <a:blip r:embed="rId17"/>
          <a:srcRect/>
          <a:stretch>
            <a:fillRect/>
          </a:stretch>
        </p:blipFill>
        <p:spPr bwMode="auto">
          <a:xfrm>
            <a:off x="5529263" y="4017963"/>
            <a:ext cx="2238375" cy="714375"/>
          </a:xfrm>
          <a:prstGeom prst="rect">
            <a:avLst/>
          </a:prstGeom>
          <a:noFill/>
          <a:ln w="9525">
            <a:noFill/>
            <a:miter lim="800000"/>
            <a:headEnd/>
            <a:tailEnd/>
          </a:ln>
        </p:spPr>
      </p:pic>
      <p:pic>
        <p:nvPicPr>
          <p:cNvPr id="60429" name="Picture 25" descr="Netcompany - IT and business consulting">
            <a:hlinkClick r:id="rId18" tooltip="Netcompany - IT and business consulting"/>
          </p:cNvPr>
          <p:cNvPicPr>
            <a:picLocks noChangeAspect="1" noChangeArrowheads="1"/>
          </p:cNvPicPr>
          <p:nvPr/>
        </p:nvPicPr>
        <p:blipFill>
          <a:blip r:embed="rId19"/>
          <a:srcRect/>
          <a:stretch>
            <a:fillRect/>
          </a:stretch>
        </p:blipFill>
        <p:spPr bwMode="auto">
          <a:xfrm>
            <a:off x="3319463" y="1976438"/>
            <a:ext cx="2286000" cy="476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957332"/>
            <a:ext cx="5142978" cy="1238250"/>
          </a:xfrm>
        </p:spPr>
        <p:txBody>
          <a:bodyPr>
            <a:normAutofit/>
          </a:bodyPr>
          <a:lstStyle/>
          <a:p>
            <a:r>
              <a:rPr sz="4400" smtClean="0"/>
              <a:t>DISCUSSION</a:t>
            </a:r>
            <a:endParaRPr lang="en-US" sz="4400"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5009" y="2965638"/>
            <a:ext cx="5029200" cy="1238250"/>
          </a:xfrm>
          <a:noFill/>
          <a:ln w="88900">
            <a:noFill/>
            <a:miter lim="800000"/>
            <a:headEnd/>
            <a:tailEnd/>
          </a:ln>
          <a:effectLst/>
        </p:spPr>
        <p:txBody>
          <a:bodyPr/>
          <a:lstStyle/>
          <a:p>
            <a:pPr eaLnBrk="1" hangingPunct="1">
              <a:defRPr/>
            </a:pPr>
            <a:r>
              <a:rPr lang="en-US" sz="4400" dirty="0">
                <a:latin typeface="Calibri" pitchFamily="34" charset="0"/>
              </a:rPr>
              <a:t>APPENDIX</a:t>
            </a:r>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mtClean="0"/>
              <a:t>Enterprise CRM Trends</a:t>
            </a:r>
          </a:p>
        </p:txBody>
      </p:sp>
      <p:sp>
        <p:nvSpPr>
          <p:cNvPr id="24579" name="Content Placeholder 4"/>
          <p:cNvSpPr>
            <a:spLocks noGrp="1"/>
          </p:cNvSpPr>
          <p:nvPr>
            <p:ph idx="1"/>
          </p:nvPr>
        </p:nvSpPr>
        <p:spPr/>
        <p:txBody>
          <a:bodyPr/>
          <a:lstStyle/>
          <a:p>
            <a:pPr>
              <a:lnSpc>
                <a:spcPct val="150000"/>
              </a:lnSpc>
            </a:pPr>
            <a:r>
              <a:rPr lang="en-US" dirty="0" smtClean="0"/>
              <a:t>Focus on the users</a:t>
            </a:r>
          </a:p>
          <a:p>
            <a:pPr lvl="1">
              <a:lnSpc>
                <a:spcPct val="150000"/>
              </a:lnSpc>
            </a:pPr>
            <a:r>
              <a:rPr lang="en-US" dirty="0" smtClean="0"/>
              <a:t>Shift from applications that dictate, to tools that enable</a:t>
            </a:r>
          </a:p>
          <a:p>
            <a:pPr>
              <a:lnSpc>
                <a:spcPct val="150000"/>
              </a:lnSpc>
            </a:pPr>
            <a:r>
              <a:rPr lang="en-US" dirty="0" smtClean="0"/>
              <a:t>Engineer for change</a:t>
            </a:r>
          </a:p>
          <a:p>
            <a:pPr lvl="1">
              <a:lnSpc>
                <a:spcPct val="150000"/>
              </a:lnSpc>
            </a:pPr>
            <a:r>
              <a:rPr lang="en-US" dirty="0" smtClean="0"/>
              <a:t>Plan for inevitable change that accompanies large complex organizations and disparate systems</a:t>
            </a:r>
          </a:p>
          <a:p>
            <a:pPr>
              <a:lnSpc>
                <a:spcPct val="150000"/>
              </a:lnSpc>
            </a:pPr>
            <a:r>
              <a:rPr lang="en-US" dirty="0" smtClean="0"/>
              <a:t>Information is everywhere</a:t>
            </a:r>
          </a:p>
          <a:p>
            <a:pPr lvl="1">
              <a:lnSpc>
                <a:spcPct val="150000"/>
              </a:lnSpc>
            </a:pPr>
            <a:r>
              <a:rPr lang="en-US" dirty="0" smtClean="0"/>
              <a:t>Disparate data still pervasive; new sources of rich data in Web 2.0, structured &amp; unstructured data</a:t>
            </a:r>
          </a:p>
          <a:p>
            <a:pPr>
              <a:lnSpc>
                <a:spcPct val="150000"/>
              </a:lnSpc>
            </a:pPr>
            <a:endParaRPr lang="en-US" dirty="0" smtClean="0"/>
          </a:p>
          <a:p>
            <a:pPr>
              <a:lnSpc>
                <a:spcPct val="150000"/>
              </a:lnSpc>
            </a:pPr>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Rounded Rectangle 40"/>
          <p:cNvSpPr/>
          <p:nvPr/>
        </p:nvSpPr>
        <p:spPr bwMode="auto">
          <a:xfrm>
            <a:off x="2379579" y="4588209"/>
            <a:ext cx="2352843" cy="1590842"/>
          </a:xfrm>
          <a:prstGeom prst="roundRect">
            <a:avLst/>
          </a:prstGeom>
          <a:gradFill>
            <a:gsLst>
              <a:gs pos="0">
                <a:schemeClr val="accent6">
                  <a:lumMod val="60000"/>
                  <a:lumOff val="40000"/>
                  <a:alpha val="20000"/>
                </a:schemeClr>
              </a:gs>
              <a:gs pos="100000">
                <a:srgbClr val="2B2BD6">
                  <a:alpha val="62745"/>
                </a:srgbClr>
              </a:gs>
            </a:gsLst>
            <a:lin ang="4500000" scaled="0"/>
          </a:gradFill>
          <a:ln w="22225">
            <a:gradFill flip="none" rotWithShape="1">
              <a:gsLst>
                <a:gs pos="0">
                  <a:schemeClr val="tx1"/>
                </a:gs>
                <a:gs pos="100000">
                  <a:schemeClr val="accent6">
                    <a:lumMod val="60000"/>
                    <a:lumOff val="4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fontAlgn="auto">
              <a:spcBef>
                <a:spcPts val="0"/>
              </a:spcBef>
              <a:spcAft>
                <a:spcPts val="0"/>
              </a:spcAft>
              <a:defRPr/>
            </a:pPr>
            <a:endParaRPr lang="en-US" sz="2400" dirty="0">
              <a:solidFill>
                <a:schemeClr val="tx1"/>
              </a:solidFill>
            </a:endParaRPr>
          </a:p>
        </p:txBody>
      </p:sp>
      <p:sp>
        <p:nvSpPr>
          <p:cNvPr id="38" name="Rounded Rectangle 37"/>
          <p:cNvSpPr/>
          <p:nvPr/>
        </p:nvSpPr>
        <p:spPr bwMode="auto">
          <a:xfrm>
            <a:off x="1470527" y="2957262"/>
            <a:ext cx="3208422" cy="1524000"/>
          </a:xfrm>
          <a:prstGeom prst="roundRect">
            <a:avLst/>
          </a:prstGeom>
          <a:gradFill>
            <a:gsLst>
              <a:gs pos="0">
                <a:schemeClr val="accent6">
                  <a:lumMod val="60000"/>
                  <a:lumOff val="40000"/>
                  <a:alpha val="20000"/>
                </a:schemeClr>
              </a:gs>
              <a:gs pos="100000">
                <a:srgbClr val="2B2BD6">
                  <a:alpha val="62745"/>
                </a:srgbClr>
              </a:gs>
            </a:gsLst>
            <a:lin ang="4500000" scaled="0"/>
          </a:gradFill>
          <a:ln w="22225">
            <a:gradFill flip="none" rotWithShape="1">
              <a:gsLst>
                <a:gs pos="0">
                  <a:schemeClr val="tx1"/>
                </a:gs>
                <a:gs pos="100000">
                  <a:schemeClr val="accent6">
                    <a:lumMod val="60000"/>
                    <a:lumOff val="4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fontAlgn="auto">
              <a:spcBef>
                <a:spcPts val="0"/>
              </a:spcBef>
              <a:spcAft>
                <a:spcPts val="0"/>
              </a:spcAft>
              <a:defRPr/>
            </a:pPr>
            <a:endParaRPr lang="en-US" sz="2400" dirty="0">
              <a:solidFill>
                <a:schemeClr val="tx1"/>
              </a:solidFill>
            </a:endParaRPr>
          </a:p>
        </p:txBody>
      </p:sp>
      <p:sp>
        <p:nvSpPr>
          <p:cNvPr id="32" name="Rounded Rectangle 31"/>
          <p:cNvSpPr/>
          <p:nvPr/>
        </p:nvSpPr>
        <p:spPr bwMode="auto">
          <a:xfrm>
            <a:off x="347578" y="1040584"/>
            <a:ext cx="1972710" cy="1542363"/>
          </a:xfrm>
          <a:prstGeom prst="roundRect">
            <a:avLst/>
          </a:prstGeom>
          <a:gradFill>
            <a:gsLst>
              <a:gs pos="0">
                <a:schemeClr val="accent4">
                  <a:lumMod val="75000"/>
                  <a:alpha val="17000"/>
                </a:schemeClr>
              </a:gs>
              <a:gs pos="100000">
                <a:schemeClr val="accent4">
                  <a:alpha val="83000"/>
                </a:schemeClr>
              </a:gs>
            </a:gsLst>
            <a:lin ang="4500000" scaled="0"/>
          </a:gradFill>
          <a:ln w="22225">
            <a:gradFill flip="none" rotWithShape="1">
              <a:gsLst>
                <a:gs pos="0">
                  <a:schemeClr val="tx1"/>
                </a:gs>
                <a:gs pos="100000">
                  <a:schemeClr val="accent4">
                    <a:lumMod val="60000"/>
                    <a:lumOff val="4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fontAlgn="auto">
              <a:spcBef>
                <a:spcPts val="0"/>
              </a:spcBef>
              <a:spcAft>
                <a:spcPts val="0"/>
              </a:spcAft>
              <a:defRPr/>
            </a:pPr>
            <a:endParaRPr lang="en-US" sz="2400" dirty="0">
              <a:solidFill>
                <a:schemeClr val="tx1"/>
              </a:solidFill>
            </a:endParaRPr>
          </a:p>
        </p:txBody>
      </p:sp>
      <p:sp>
        <p:nvSpPr>
          <p:cNvPr id="48139" name="Line 3"/>
          <p:cNvSpPr>
            <a:spLocks noChangeShapeType="1"/>
          </p:cNvSpPr>
          <p:nvPr/>
        </p:nvSpPr>
        <p:spPr bwMode="auto">
          <a:xfrm rot="-5400000">
            <a:off x="2933700" y="2065338"/>
            <a:ext cx="533400" cy="0"/>
          </a:xfrm>
          <a:prstGeom prst="line">
            <a:avLst/>
          </a:prstGeom>
          <a:noFill/>
          <a:ln w="19050">
            <a:solidFill>
              <a:schemeClr val="tx1"/>
            </a:solidFill>
            <a:round/>
            <a:headEnd/>
            <a:tailEnd/>
          </a:ln>
        </p:spPr>
        <p:txBody>
          <a:bodyPr lIns="91436" tIns="45718" rIns="91436" bIns="45718"/>
          <a:lstStyle/>
          <a:p>
            <a:endParaRPr lang="en-US">
              <a:latin typeface="+mn-lt"/>
            </a:endParaRPr>
          </a:p>
        </p:txBody>
      </p:sp>
      <p:sp>
        <p:nvSpPr>
          <p:cNvPr id="893956" name="Rectangle 4"/>
          <p:cNvSpPr>
            <a:spLocks noGrp="1" noChangeArrowheads="1"/>
          </p:cNvSpPr>
          <p:nvPr>
            <p:ph type="title"/>
          </p:nvPr>
        </p:nvSpPr>
        <p:spPr>
          <a:xfrm>
            <a:off x="381000" y="228600"/>
            <a:ext cx="8382000" cy="701675"/>
          </a:xfrm>
        </p:spPr>
        <p:txBody>
          <a:bodyPr rtlCol="0">
            <a:normAutofit fontScale="90000"/>
          </a:bodyPr>
          <a:lstStyle/>
          <a:p>
            <a:pPr eaLnBrk="1" fontAlgn="auto" hangingPunct="1">
              <a:spcAft>
                <a:spcPts val="0"/>
              </a:spcAft>
              <a:defRPr/>
            </a:pPr>
            <a:r>
              <a:rPr sz="4400" smtClean="0">
                <a:latin typeface="+mn-lt"/>
              </a:rPr>
              <a:t>Scalability And Availability</a:t>
            </a:r>
            <a:endParaRPr sz="4400">
              <a:latin typeface="+mn-lt"/>
            </a:endParaRPr>
          </a:p>
        </p:txBody>
      </p:sp>
      <p:sp>
        <p:nvSpPr>
          <p:cNvPr id="48141" name="Text Box 5"/>
          <p:cNvSpPr txBox="1">
            <a:spLocks noChangeArrowheads="1"/>
          </p:cNvSpPr>
          <p:nvPr/>
        </p:nvSpPr>
        <p:spPr bwMode="auto">
          <a:xfrm>
            <a:off x="2417763" y="5480050"/>
            <a:ext cx="1905898" cy="646327"/>
          </a:xfrm>
          <a:prstGeom prst="rect">
            <a:avLst/>
          </a:prstGeom>
          <a:noFill/>
          <a:ln w="9525" algn="ctr">
            <a:noFill/>
            <a:miter lim="800000"/>
            <a:headEnd/>
            <a:tailEnd/>
          </a:ln>
        </p:spPr>
        <p:txBody>
          <a:bodyPr wrap="none" lIns="91436" tIns="45718" rIns="91436" bIns="45718">
            <a:spAutoFit/>
          </a:bodyPr>
          <a:lstStyle/>
          <a:p>
            <a:pPr algn="ctr"/>
            <a:r>
              <a:rPr lang="en-US">
                <a:solidFill>
                  <a:schemeClr val="bg2"/>
                </a:solidFill>
                <a:latin typeface="+mn-lt"/>
              </a:rPr>
              <a:t>SQL Server Cluster</a:t>
            </a:r>
          </a:p>
          <a:p>
            <a:pPr algn="ctr"/>
            <a:r>
              <a:rPr lang="en-US">
                <a:solidFill>
                  <a:schemeClr val="bg2"/>
                </a:solidFill>
                <a:latin typeface="+mn-lt"/>
              </a:rPr>
              <a:t>Active-Passive</a:t>
            </a:r>
          </a:p>
        </p:txBody>
      </p:sp>
      <p:sp>
        <p:nvSpPr>
          <p:cNvPr id="48142" name="Text Box 7"/>
          <p:cNvSpPr txBox="1">
            <a:spLocks noChangeArrowheads="1"/>
          </p:cNvSpPr>
          <p:nvPr/>
        </p:nvSpPr>
        <p:spPr bwMode="auto">
          <a:xfrm>
            <a:off x="455613" y="2087563"/>
            <a:ext cx="1594082" cy="338550"/>
          </a:xfrm>
          <a:prstGeom prst="rect">
            <a:avLst/>
          </a:prstGeom>
          <a:noFill/>
          <a:ln w="9525" algn="ctr">
            <a:noFill/>
            <a:miter lim="800000"/>
            <a:headEnd/>
            <a:tailEnd/>
          </a:ln>
        </p:spPr>
        <p:txBody>
          <a:bodyPr wrap="none" lIns="91436" tIns="45718" rIns="91436" bIns="45718">
            <a:spAutoFit/>
          </a:bodyPr>
          <a:lstStyle/>
          <a:p>
            <a:pPr algn="ctr"/>
            <a:r>
              <a:rPr lang="en-US" sz="1600">
                <a:solidFill>
                  <a:schemeClr val="bg2"/>
                </a:solidFill>
                <a:latin typeface="+mn-lt"/>
              </a:rPr>
              <a:t>Exchange Cluster</a:t>
            </a:r>
          </a:p>
        </p:txBody>
      </p:sp>
      <p:pic>
        <p:nvPicPr>
          <p:cNvPr id="48143" name="Picture 10" descr="Server"/>
          <p:cNvPicPr>
            <a:picLocks noChangeAspect="1" noChangeArrowheads="1"/>
          </p:cNvPicPr>
          <p:nvPr/>
        </p:nvPicPr>
        <p:blipFill>
          <a:blip r:embed="rId3"/>
          <a:srcRect/>
          <a:stretch>
            <a:fillRect/>
          </a:stretch>
        </p:blipFill>
        <p:spPr bwMode="auto">
          <a:xfrm>
            <a:off x="482600" y="1184275"/>
            <a:ext cx="569913" cy="839788"/>
          </a:xfrm>
          <a:prstGeom prst="rect">
            <a:avLst/>
          </a:prstGeom>
          <a:noFill/>
          <a:ln w="9525">
            <a:noFill/>
            <a:miter lim="800000"/>
            <a:headEnd/>
            <a:tailEnd/>
          </a:ln>
        </p:spPr>
      </p:pic>
      <p:pic>
        <p:nvPicPr>
          <p:cNvPr id="48144" name="Picture 11" descr="PC blank screen"/>
          <p:cNvPicPr>
            <a:picLocks noChangeAspect="1" noChangeArrowheads="1"/>
          </p:cNvPicPr>
          <p:nvPr/>
        </p:nvPicPr>
        <p:blipFill>
          <a:blip r:embed="rId4"/>
          <a:srcRect/>
          <a:stretch>
            <a:fillRect/>
          </a:stretch>
        </p:blipFill>
        <p:spPr bwMode="auto">
          <a:xfrm>
            <a:off x="2667000" y="1265238"/>
            <a:ext cx="747713" cy="746125"/>
          </a:xfrm>
          <a:prstGeom prst="rect">
            <a:avLst/>
          </a:prstGeom>
          <a:noFill/>
          <a:ln w="9525">
            <a:noFill/>
            <a:miter lim="800000"/>
            <a:headEnd/>
            <a:tailEnd/>
          </a:ln>
        </p:spPr>
      </p:pic>
      <p:sp>
        <p:nvSpPr>
          <p:cNvPr id="48145" name="Line 13"/>
          <p:cNvSpPr>
            <a:spLocks noChangeShapeType="1"/>
          </p:cNvSpPr>
          <p:nvPr/>
        </p:nvSpPr>
        <p:spPr bwMode="auto">
          <a:xfrm rot="-5400000">
            <a:off x="2592388" y="4159250"/>
            <a:ext cx="1143000" cy="0"/>
          </a:xfrm>
          <a:prstGeom prst="line">
            <a:avLst/>
          </a:prstGeom>
          <a:noFill/>
          <a:ln w="19050">
            <a:solidFill>
              <a:schemeClr val="tx1"/>
            </a:solidFill>
            <a:round/>
            <a:headEnd/>
            <a:tailEnd/>
          </a:ln>
        </p:spPr>
        <p:txBody>
          <a:bodyPr lIns="91436" tIns="45718" rIns="91436" bIns="45718"/>
          <a:lstStyle/>
          <a:p>
            <a:endParaRPr lang="en-US">
              <a:latin typeface="+mn-lt"/>
            </a:endParaRPr>
          </a:p>
        </p:txBody>
      </p:sp>
      <p:pic>
        <p:nvPicPr>
          <p:cNvPr id="48146" name="Picture 16" descr="AV audio visual node black box"/>
          <p:cNvPicPr>
            <a:picLocks noChangeAspect="1" noChangeArrowheads="1"/>
          </p:cNvPicPr>
          <p:nvPr/>
        </p:nvPicPr>
        <p:blipFill>
          <a:blip r:embed="rId5"/>
          <a:srcRect/>
          <a:stretch>
            <a:fillRect/>
          </a:stretch>
        </p:blipFill>
        <p:spPr bwMode="auto">
          <a:xfrm>
            <a:off x="2590800" y="2179638"/>
            <a:ext cx="1295400" cy="431800"/>
          </a:xfrm>
          <a:prstGeom prst="rect">
            <a:avLst/>
          </a:prstGeom>
          <a:noFill/>
          <a:ln w="9525">
            <a:noFill/>
            <a:miter lim="800000"/>
            <a:headEnd/>
            <a:tailEnd/>
          </a:ln>
        </p:spPr>
      </p:pic>
      <p:sp>
        <p:nvSpPr>
          <p:cNvPr id="48147" name="Line 19"/>
          <p:cNvSpPr>
            <a:spLocks noChangeShapeType="1"/>
          </p:cNvSpPr>
          <p:nvPr/>
        </p:nvSpPr>
        <p:spPr bwMode="auto">
          <a:xfrm rot="16200000" flipH="1">
            <a:off x="2570957" y="1548606"/>
            <a:ext cx="357188" cy="885825"/>
          </a:xfrm>
          <a:prstGeom prst="line">
            <a:avLst/>
          </a:prstGeom>
          <a:noFill/>
          <a:ln w="19050">
            <a:solidFill>
              <a:schemeClr val="tx1"/>
            </a:solidFill>
            <a:round/>
            <a:headEnd/>
            <a:tailEnd/>
          </a:ln>
        </p:spPr>
        <p:txBody>
          <a:bodyPr lIns="91436" tIns="45718" rIns="91436" bIns="45718"/>
          <a:lstStyle/>
          <a:p>
            <a:endParaRPr lang="en-US">
              <a:latin typeface="+mn-lt"/>
            </a:endParaRPr>
          </a:p>
        </p:txBody>
      </p:sp>
      <p:sp>
        <p:nvSpPr>
          <p:cNvPr id="48148" name="Line 25"/>
          <p:cNvSpPr>
            <a:spLocks noChangeShapeType="1"/>
          </p:cNvSpPr>
          <p:nvPr/>
        </p:nvSpPr>
        <p:spPr bwMode="auto">
          <a:xfrm rot="-5400000">
            <a:off x="3582988" y="4845050"/>
            <a:ext cx="0" cy="533400"/>
          </a:xfrm>
          <a:prstGeom prst="line">
            <a:avLst/>
          </a:prstGeom>
          <a:noFill/>
          <a:ln w="19050">
            <a:solidFill>
              <a:schemeClr val="tx1"/>
            </a:solidFill>
            <a:prstDash val="sysDot"/>
            <a:round/>
            <a:headEnd/>
            <a:tailEnd/>
          </a:ln>
        </p:spPr>
        <p:txBody>
          <a:bodyPr lIns="91436" tIns="45718" rIns="91436" bIns="45718"/>
          <a:lstStyle/>
          <a:p>
            <a:endParaRPr lang="en-US">
              <a:latin typeface="+mn-lt"/>
            </a:endParaRPr>
          </a:p>
        </p:txBody>
      </p:sp>
      <p:sp>
        <p:nvSpPr>
          <p:cNvPr id="48149" name="Text Box 22"/>
          <p:cNvSpPr txBox="1">
            <a:spLocks noChangeArrowheads="1"/>
          </p:cNvSpPr>
          <p:nvPr/>
        </p:nvSpPr>
        <p:spPr bwMode="auto">
          <a:xfrm>
            <a:off x="2971800" y="2179638"/>
            <a:ext cx="492434" cy="323161"/>
          </a:xfrm>
          <a:prstGeom prst="rect">
            <a:avLst/>
          </a:prstGeom>
          <a:noFill/>
          <a:ln w="9525" algn="ctr">
            <a:noFill/>
            <a:miter lim="800000"/>
            <a:headEnd/>
            <a:tailEnd/>
          </a:ln>
        </p:spPr>
        <p:txBody>
          <a:bodyPr wrap="none" lIns="91436" tIns="45718" rIns="91436" bIns="45718">
            <a:spAutoFit/>
          </a:bodyPr>
          <a:lstStyle/>
          <a:p>
            <a:r>
              <a:rPr lang="en-US" sz="1500">
                <a:latin typeface="+mn-lt"/>
              </a:rPr>
              <a:t>NLB</a:t>
            </a:r>
          </a:p>
        </p:txBody>
      </p:sp>
      <p:pic>
        <p:nvPicPr>
          <p:cNvPr id="48150" name="Picture 23" descr="Server"/>
          <p:cNvPicPr>
            <a:picLocks noChangeAspect="1" noChangeArrowheads="1"/>
          </p:cNvPicPr>
          <p:nvPr/>
        </p:nvPicPr>
        <p:blipFill>
          <a:blip r:embed="rId3"/>
          <a:srcRect/>
          <a:stretch>
            <a:fillRect/>
          </a:stretch>
        </p:blipFill>
        <p:spPr bwMode="auto">
          <a:xfrm>
            <a:off x="3773488" y="4654550"/>
            <a:ext cx="569912" cy="839788"/>
          </a:xfrm>
          <a:prstGeom prst="rect">
            <a:avLst/>
          </a:prstGeom>
          <a:noFill/>
          <a:ln w="9525">
            <a:noFill/>
            <a:miter lim="800000"/>
            <a:headEnd/>
            <a:tailEnd/>
          </a:ln>
        </p:spPr>
      </p:pic>
      <p:pic>
        <p:nvPicPr>
          <p:cNvPr id="48151" name="Picture 9" descr="Server"/>
          <p:cNvPicPr>
            <a:picLocks noChangeAspect="1" noChangeArrowheads="1"/>
          </p:cNvPicPr>
          <p:nvPr/>
        </p:nvPicPr>
        <p:blipFill>
          <a:blip r:embed="rId3"/>
          <a:srcRect/>
          <a:stretch>
            <a:fillRect/>
          </a:stretch>
        </p:blipFill>
        <p:spPr bwMode="auto">
          <a:xfrm>
            <a:off x="2859088" y="4654550"/>
            <a:ext cx="569912" cy="839788"/>
          </a:xfrm>
          <a:prstGeom prst="rect">
            <a:avLst/>
          </a:prstGeom>
          <a:noFill/>
          <a:ln w="9525">
            <a:noFill/>
            <a:miter lim="800000"/>
            <a:headEnd/>
            <a:tailEnd/>
          </a:ln>
        </p:spPr>
      </p:pic>
      <p:pic>
        <p:nvPicPr>
          <p:cNvPr id="48152" name="Picture 26" descr="Server"/>
          <p:cNvPicPr>
            <a:picLocks noChangeAspect="1" noChangeArrowheads="1"/>
          </p:cNvPicPr>
          <p:nvPr/>
        </p:nvPicPr>
        <p:blipFill>
          <a:blip r:embed="rId3"/>
          <a:srcRect/>
          <a:stretch>
            <a:fillRect/>
          </a:stretch>
        </p:blipFill>
        <p:spPr bwMode="auto">
          <a:xfrm>
            <a:off x="1397000" y="1174750"/>
            <a:ext cx="569913" cy="839788"/>
          </a:xfrm>
          <a:prstGeom prst="rect">
            <a:avLst/>
          </a:prstGeom>
          <a:noFill/>
          <a:ln w="9525">
            <a:noFill/>
            <a:miter lim="800000"/>
            <a:headEnd/>
            <a:tailEnd/>
          </a:ln>
        </p:spPr>
      </p:pic>
      <p:sp>
        <p:nvSpPr>
          <p:cNvPr id="48153" name="Line 27"/>
          <p:cNvSpPr>
            <a:spLocks noChangeShapeType="1"/>
          </p:cNvSpPr>
          <p:nvPr/>
        </p:nvSpPr>
        <p:spPr bwMode="auto">
          <a:xfrm rot="-5400000">
            <a:off x="1206500" y="1441450"/>
            <a:ext cx="0" cy="381000"/>
          </a:xfrm>
          <a:prstGeom prst="line">
            <a:avLst/>
          </a:prstGeom>
          <a:noFill/>
          <a:ln w="19050">
            <a:solidFill>
              <a:schemeClr val="tx1"/>
            </a:solidFill>
            <a:prstDash val="sysDot"/>
            <a:round/>
            <a:headEnd/>
            <a:tailEnd/>
          </a:ln>
        </p:spPr>
        <p:txBody>
          <a:bodyPr lIns="91436" tIns="45718" rIns="91436" bIns="45718"/>
          <a:lstStyle/>
          <a:p>
            <a:endParaRPr lang="en-US">
              <a:latin typeface="+mn-lt"/>
            </a:endParaRPr>
          </a:p>
        </p:txBody>
      </p:sp>
      <p:sp>
        <p:nvSpPr>
          <p:cNvPr id="48154" name="Text Box 30"/>
          <p:cNvSpPr txBox="1">
            <a:spLocks noChangeArrowheads="1"/>
          </p:cNvSpPr>
          <p:nvPr/>
        </p:nvSpPr>
        <p:spPr bwMode="auto">
          <a:xfrm>
            <a:off x="2147888" y="3840163"/>
            <a:ext cx="2006600" cy="614362"/>
          </a:xfrm>
          <a:prstGeom prst="rect">
            <a:avLst/>
          </a:prstGeom>
          <a:noFill/>
          <a:ln w="9525" algn="ctr">
            <a:noFill/>
            <a:miter lim="800000"/>
            <a:headEnd/>
            <a:tailEnd/>
          </a:ln>
        </p:spPr>
        <p:txBody>
          <a:bodyPr lIns="91436" tIns="45718" rIns="91436" bIns="45718">
            <a:spAutoFit/>
          </a:bodyPr>
          <a:lstStyle/>
          <a:p>
            <a:pPr algn="ctr"/>
            <a:r>
              <a:rPr lang="en-US" sz="1700">
                <a:solidFill>
                  <a:schemeClr val="bg2"/>
                </a:solidFill>
                <a:latin typeface="+mn-lt"/>
              </a:rPr>
              <a:t>CRM Application Server Web Farm</a:t>
            </a:r>
          </a:p>
        </p:txBody>
      </p:sp>
      <p:pic>
        <p:nvPicPr>
          <p:cNvPr id="48155" name="Picture 31" descr="Server"/>
          <p:cNvPicPr>
            <a:picLocks noChangeAspect="1" noChangeArrowheads="1"/>
          </p:cNvPicPr>
          <p:nvPr/>
        </p:nvPicPr>
        <p:blipFill>
          <a:blip r:embed="rId3"/>
          <a:srcRect/>
          <a:stretch>
            <a:fillRect/>
          </a:stretch>
        </p:blipFill>
        <p:spPr bwMode="auto">
          <a:xfrm>
            <a:off x="1639888" y="3054350"/>
            <a:ext cx="569912" cy="839788"/>
          </a:xfrm>
          <a:prstGeom prst="rect">
            <a:avLst/>
          </a:prstGeom>
          <a:noFill/>
          <a:ln w="9525">
            <a:noFill/>
            <a:miter lim="800000"/>
            <a:headEnd/>
            <a:tailEnd/>
          </a:ln>
        </p:spPr>
      </p:pic>
      <p:sp>
        <p:nvSpPr>
          <p:cNvPr id="48156" name="Line 32"/>
          <p:cNvSpPr>
            <a:spLocks noChangeShapeType="1"/>
          </p:cNvSpPr>
          <p:nvPr/>
        </p:nvSpPr>
        <p:spPr bwMode="auto">
          <a:xfrm rot="-5400000">
            <a:off x="3087688" y="2673350"/>
            <a:ext cx="0" cy="1828800"/>
          </a:xfrm>
          <a:prstGeom prst="line">
            <a:avLst/>
          </a:prstGeom>
          <a:noFill/>
          <a:ln w="19050">
            <a:solidFill>
              <a:schemeClr val="tx1"/>
            </a:solidFill>
            <a:round/>
            <a:headEnd/>
            <a:tailEnd/>
          </a:ln>
        </p:spPr>
        <p:txBody>
          <a:bodyPr lIns="91436" tIns="45718" rIns="91436" bIns="45718"/>
          <a:lstStyle/>
          <a:p>
            <a:endParaRPr lang="en-US">
              <a:latin typeface="+mn-lt"/>
            </a:endParaRPr>
          </a:p>
        </p:txBody>
      </p:sp>
      <p:pic>
        <p:nvPicPr>
          <p:cNvPr id="48157" name="Picture 33" descr="Server"/>
          <p:cNvPicPr>
            <a:picLocks noChangeAspect="1" noChangeArrowheads="1"/>
          </p:cNvPicPr>
          <p:nvPr/>
        </p:nvPicPr>
        <p:blipFill>
          <a:blip r:embed="rId3"/>
          <a:srcRect/>
          <a:stretch>
            <a:fillRect/>
          </a:stretch>
        </p:blipFill>
        <p:spPr bwMode="auto">
          <a:xfrm>
            <a:off x="3925888" y="3054350"/>
            <a:ext cx="569912" cy="839788"/>
          </a:xfrm>
          <a:prstGeom prst="rect">
            <a:avLst/>
          </a:prstGeom>
          <a:noFill/>
          <a:ln w="9525">
            <a:noFill/>
            <a:miter lim="800000"/>
            <a:headEnd/>
            <a:tailEnd/>
          </a:ln>
        </p:spPr>
      </p:pic>
      <p:sp>
        <p:nvSpPr>
          <p:cNvPr id="48158" name="Line 34"/>
          <p:cNvSpPr>
            <a:spLocks noChangeShapeType="1"/>
          </p:cNvSpPr>
          <p:nvPr/>
        </p:nvSpPr>
        <p:spPr bwMode="auto">
          <a:xfrm rot="-5400000">
            <a:off x="2363788" y="2406650"/>
            <a:ext cx="609600" cy="990600"/>
          </a:xfrm>
          <a:prstGeom prst="line">
            <a:avLst/>
          </a:prstGeom>
          <a:noFill/>
          <a:ln w="19050">
            <a:solidFill>
              <a:schemeClr val="tx1"/>
            </a:solidFill>
            <a:round/>
            <a:headEnd/>
            <a:tailEnd/>
          </a:ln>
        </p:spPr>
        <p:txBody>
          <a:bodyPr lIns="91436" tIns="45718" rIns="91436" bIns="45718"/>
          <a:lstStyle/>
          <a:p>
            <a:endParaRPr lang="en-US">
              <a:latin typeface="+mn-lt"/>
            </a:endParaRPr>
          </a:p>
        </p:txBody>
      </p:sp>
      <p:sp>
        <p:nvSpPr>
          <p:cNvPr id="48159" name="Line 35"/>
          <p:cNvSpPr>
            <a:spLocks noChangeShapeType="1"/>
          </p:cNvSpPr>
          <p:nvPr/>
        </p:nvSpPr>
        <p:spPr bwMode="auto">
          <a:xfrm rot="5400000" flipH="1">
            <a:off x="3278188" y="2482850"/>
            <a:ext cx="685800" cy="914400"/>
          </a:xfrm>
          <a:prstGeom prst="line">
            <a:avLst/>
          </a:prstGeom>
          <a:noFill/>
          <a:ln w="19050">
            <a:solidFill>
              <a:schemeClr val="tx1"/>
            </a:solidFill>
            <a:round/>
            <a:headEnd/>
            <a:tailEnd/>
          </a:ln>
        </p:spPr>
        <p:txBody>
          <a:bodyPr lIns="91436" tIns="45718" rIns="91436" bIns="45718"/>
          <a:lstStyle/>
          <a:p>
            <a:endParaRPr lang="en-US">
              <a:latin typeface="+mn-lt"/>
            </a:endParaRPr>
          </a:p>
        </p:txBody>
      </p:sp>
      <p:pic>
        <p:nvPicPr>
          <p:cNvPr id="48160" name="Picture 36" descr="Server"/>
          <p:cNvPicPr>
            <a:picLocks noChangeAspect="1" noChangeArrowheads="1"/>
          </p:cNvPicPr>
          <p:nvPr/>
        </p:nvPicPr>
        <p:blipFill>
          <a:blip r:embed="rId3"/>
          <a:srcRect/>
          <a:stretch>
            <a:fillRect/>
          </a:stretch>
        </p:blipFill>
        <p:spPr bwMode="auto">
          <a:xfrm>
            <a:off x="2859088" y="3054350"/>
            <a:ext cx="569912" cy="839788"/>
          </a:xfrm>
          <a:prstGeom prst="rect">
            <a:avLst/>
          </a:prstGeom>
          <a:noFill/>
          <a:ln w="9525">
            <a:noFill/>
            <a:miter lim="800000"/>
            <a:headEnd/>
            <a:tailEnd/>
          </a:ln>
        </p:spPr>
      </p:pic>
      <p:sp>
        <p:nvSpPr>
          <p:cNvPr id="48161" name="Line 37"/>
          <p:cNvSpPr>
            <a:spLocks noChangeShapeType="1"/>
          </p:cNvSpPr>
          <p:nvPr/>
        </p:nvSpPr>
        <p:spPr bwMode="auto">
          <a:xfrm rot="-5400000">
            <a:off x="2897188" y="2863850"/>
            <a:ext cx="533400" cy="0"/>
          </a:xfrm>
          <a:prstGeom prst="line">
            <a:avLst/>
          </a:prstGeom>
          <a:noFill/>
          <a:ln w="19050">
            <a:solidFill>
              <a:schemeClr val="tx1"/>
            </a:solidFill>
            <a:round/>
            <a:headEnd/>
            <a:tailEnd/>
          </a:ln>
        </p:spPr>
        <p:txBody>
          <a:bodyPr lIns="91436" tIns="45718" rIns="91436" bIns="45718"/>
          <a:lstStyle/>
          <a:p>
            <a:endParaRPr lang="en-US">
              <a:latin typeface="+mn-lt"/>
            </a:endParaRPr>
          </a:p>
        </p:txBody>
      </p:sp>
      <p:sp>
        <p:nvSpPr>
          <p:cNvPr id="48162" name="Line 19"/>
          <p:cNvSpPr>
            <a:spLocks noChangeShapeType="1"/>
          </p:cNvSpPr>
          <p:nvPr/>
        </p:nvSpPr>
        <p:spPr bwMode="auto">
          <a:xfrm rot="-5400000">
            <a:off x="2578100" y="1176338"/>
            <a:ext cx="96837" cy="623888"/>
          </a:xfrm>
          <a:prstGeom prst="line">
            <a:avLst/>
          </a:prstGeom>
          <a:noFill/>
          <a:ln w="19050">
            <a:solidFill>
              <a:schemeClr val="tx1"/>
            </a:solidFill>
            <a:round/>
            <a:headEnd/>
            <a:tailEnd/>
          </a:ln>
        </p:spPr>
        <p:txBody>
          <a:bodyPr lIns="91436" tIns="45718" rIns="91436" bIns="45718"/>
          <a:lstStyle/>
          <a:p>
            <a:endParaRPr lang="en-US">
              <a:latin typeface="+mn-lt"/>
            </a:endParaRPr>
          </a:p>
        </p:txBody>
      </p:sp>
      <p:sp>
        <p:nvSpPr>
          <p:cNvPr id="34" name="Rectangular Callout 33"/>
          <p:cNvSpPr/>
          <p:nvPr/>
        </p:nvSpPr>
        <p:spPr bwMode="auto">
          <a:xfrm>
            <a:off x="5266497" y="1056924"/>
            <a:ext cx="3585172" cy="1638677"/>
          </a:xfrm>
          <a:prstGeom prst="wedgeRectCallout">
            <a:avLst>
              <a:gd name="adj1" fmla="val -92404"/>
              <a:gd name="adj2" fmla="val -5455"/>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marL="133610" indent="-133610" defTabSz="914099" fontAlgn="auto">
              <a:spcBef>
                <a:spcPts val="0"/>
              </a:spcBef>
              <a:spcAft>
                <a:spcPts val="0"/>
              </a:spcAft>
              <a:buFont typeface="Arial" pitchFamily="34" charset="0"/>
              <a:buChar char="•"/>
              <a:defRPr/>
            </a:pPr>
            <a:r>
              <a:rPr lang="en-US" sz="1600" dirty="0">
                <a:solidFill>
                  <a:schemeClr val="tx1"/>
                </a:solidFill>
              </a:rPr>
              <a:t>Stateless Message Based Connection</a:t>
            </a:r>
          </a:p>
          <a:p>
            <a:pPr marL="534437" lvl="1" indent="-153452" defTabSz="914099" fontAlgn="auto">
              <a:spcBef>
                <a:spcPts val="0"/>
              </a:spcBef>
              <a:spcAft>
                <a:spcPts val="0"/>
              </a:spcAft>
              <a:buFont typeface="Arial" pitchFamily="34" charset="0"/>
              <a:buChar char="•"/>
              <a:defRPr/>
            </a:pPr>
            <a:r>
              <a:rPr lang="en-US" sz="1500" dirty="0">
                <a:solidFill>
                  <a:schemeClr val="tx1"/>
                </a:solidFill>
              </a:rPr>
              <a:t>Allow for failure during transaction</a:t>
            </a:r>
          </a:p>
          <a:p>
            <a:pPr marL="534437" lvl="1" indent="-153452" defTabSz="914099" fontAlgn="auto">
              <a:spcBef>
                <a:spcPts val="0"/>
              </a:spcBef>
              <a:spcAft>
                <a:spcPts val="0"/>
              </a:spcAft>
              <a:buFont typeface="Arial" pitchFamily="34" charset="0"/>
              <a:buChar char="•"/>
              <a:defRPr/>
            </a:pPr>
            <a:r>
              <a:rPr lang="en-US" sz="1500" dirty="0">
                <a:solidFill>
                  <a:schemeClr val="tx1"/>
                </a:solidFill>
              </a:rPr>
              <a:t>Efficiency allows for fewer server per user</a:t>
            </a:r>
          </a:p>
          <a:p>
            <a:pPr marL="534437" lvl="1" indent="-153452" defTabSz="914099" fontAlgn="auto">
              <a:spcBef>
                <a:spcPts val="0"/>
              </a:spcBef>
              <a:spcAft>
                <a:spcPts val="0"/>
              </a:spcAft>
              <a:buFont typeface="Arial" pitchFamily="34" charset="0"/>
              <a:buChar char="•"/>
              <a:defRPr/>
            </a:pPr>
            <a:r>
              <a:rPr lang="en-US" sz="1500" dirty="0">
                <a:solidFill>
                  <a:schemeClr val="tx1"/>
                </a:solidFill>
              </a:rPr>
              <a:t>Serviced by large web farms</a:t>
            </a:r>
          </a:p>
        </p:txBody>
      </p:sp>
      <p:sp>
        <p:nvSpPr>
          <p:cNvPr id="35" name="Rectangular Callout 34"/>
          <p:cNvSpPr/>
          <p:nvPr/>
        </p:nvSpPr>
        <p:spPr bwMode="auto">
          <a:xfrm>
            <a:off x="5266498" y="2903842"/>
            <a:ext cx="3583398" cy="1638677"/>
          </a:xfrm>
          <a:prstGeom prst="wedgeRectCallout">
            <a:avLst>
              <a:gd name="adj1" fmla="val -65253"/>
              <a:gd name="adj2" fmla="val -12637"/>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marL="133610" indent="-133610" defTabSz="914099" fontAlgn="auto">
              <a:spcBef>
                <a:spcPts val="0"/>
              </a:spcBef>
              <a:spcAft>
                <a:spcPts val="0"/>
              </a:spcAft>
              <a:buFont typeface="Arial" pitchFamily="34" charset="0"/>
              <a:buChar char="•"/>
              <a:defRPr/>
            </a:pPr>
            <a:r>
              <a:rPr lang="en-US" sz="1600" dirty="0">
                <a:solidFill>
                  <a:schemeClr val="tx1"/>
                </a:solidFill>
              </a:rPr>
              <a:t>App Tier Scale Out</a:t>
            </a:r>
          </a:p>
          <a:p>
            <a:pPr marL="534437" lvl="1" indent="-153452" defTabSz="914099" fontAlgn="auto">
              <a:spcBef>
                <a:spcPts val="0"/>
              </a:spcBef>
              <a:spcAft>
                <a:spcPts val="0"/>
              </a:spcAft>
              <a:buFont typeface="Arial" pitchFamily="34" charset="0"/>
              <a:buChar char="•"/>
              <a:defRPr/>
            </a:pPr>
            <a:r>
              <a:rPr lang="en-US" sz="1500" dirty="0">
                <a:solidFill>
                  <a:schemeClr val="tx1"/>
                </a:solidFill>
              </a:rPr>
              <a:t>Leverages Standard IIS technologies with NLB </a:t>
            </a:r>
          </a:p>
          <a:p>
            <a:pPr marL="534437" lvl="1" indent="-153452" defTabSz="914099" fontAlgn="auto">
              <a:spcBef>
                <a:spcPts val="0"/>
              </a:spcBef>
              <a:spcAft>
                <a:spcPts val="0"/>
              </a:spcAft>
              <a:buFont typeface="Arial" pitchFamily="34" charset="0"/>
              <a:buChar char="•"/>
              <a:defRPr/>
            </a:pPr>
            <a:r>
              <a:rPr lang="en-US" sz="1500" dirty="0">
                <a:solidFill>
                  <a:schemeClr val="tx1"/>
                </a:solidFill>
              </a:rPr>
              <a:t>Code optimized for scale out deployment</a:t>
            </a:r>
          </a:p>
          <a:p>
            <a:pPr marL="534437" lvl="1" indent="-153452" defTabSz="914099" fontAlgn="auto">
              <a:spcBef>
                <a:spcPts val="0"/>
              </a:spcBef>
              <a:spcAft>
                <a:spcPts val="0"/>
              </a:spcAft>
              <a:buFont typeface="Arial" pitchFamily="34" charset="0"/>
              <a:buChar char="•"/>
              <a:defRPr/>
            </a:pPr>
            <a:r>
              <a:rPr lang="en-US" sz="1500" dirty="0">
                <a:solidFill>
                  <a:schemeClr val="tx1"/>
                </a:solidFill>
              </a:rPr>
              <a:t>Web Services are Load Balanced </a:t>
            </a:r>
            <a:br>
              <a:rPr lang="en-US" sz="1500" dirty="0">
                <a:solidFill>
                  <a:schemeClr val="tx1"/>
                </a:solidFill>
              </a:rPr>
            </a:br>
            <a:r>
              <a:rPr lang="en-US" sz="1500" dirty="0">
                <a:solidFill>
                  <a:schemeClr val="tx1"/>
                </a:solidFill>
              </a:rPr>
              <a:t>as well</a:t>
            </a:r>
          </a:p>
        </p:txBody>
      </p:sp>
      <p:sp>
        <p:nvSpPr>
          <p:cNvPr id="36" name="Rectangular Callout 35"/>
          <p:cNvSpPr/>
          <p:nvPr/>
        </p:nvSpPr>
        <p:spPr bwMode="auto">
          <a:xfrm>
            <a:off x="5293658" y="4741695"/>
            <a:ext cx="3569606" cy="1339914"/>
          </a:xfrm>
          <a:prstGeom prst="wedgeRectCallout">
            <a:avLst>
              <a:gd name="adj1" fmla="val -65253"/>
              <a:gd name="adj2" fmla="val -12637"/>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marL="133610" indent="-133610" defTabSz="914099" fontAlgn="auto">
              <a:spcBef>
                <a:spcPts val="0"/>
              </a:spcBef>
              <a:spcAft>
                <a:spcPts val="0"/>
              </a:spcAft>
              <a:buFont typeface="Arial" pitchFamily="34" charset="0"/>
              <a:buChar char="•"/>
              <a:defRPr/>
            </a:pPr>
            <a:r>
              <a:rPr lang="en-US" sz="1600" dirty="0">
                <a:solidFill>
                  <a:schemeClr val="tx1"/>
                </a:solidFill>
              </a:rPr>
              <a:t>Support for Standard SQL Server Failover</a:t>
            </a:r>
          </a:p>
          <a:p>
            <a:pPr marL="534437" lvl="1" indent="-153452" defTabSz="914099" fontAlgn="auto">
              <a:spcBef>
                <a:spcPts val="0"/>
              </a:spcBef>
              <a:spcAft>
                <a:spcPts val="0"/>
              </a:spcAft>
              <a:buFont typeface="Arial" pitchFamily="34" charset="0"/>
              <a:buChar char="•"/>
              <a:defRPr/>
            </a:pPr>
            <a:r>
              <a:rPr lang="en-US" sz="1500" dirty="0">
                <a:solidFill>
                  <a:schemeClr val="tx1"/>
                </a:solidFill>
              </a:rPr>
              <a:t>Support for Log shipping</a:t>
            </a:r>
          </a:p>
          <a:p>
            <a:pPr marL="534437" lvl="1" indent="-153452" defTabSz="914099" fontAlgn="auto">
              <a:spcBef>
                <a:spcPts val="0"/>
              </a:spcBef>
              <a:spcAft>
                <a:spcPts val="0"/>
              </a:spcAft>
              <a:buFont typeface="Arial" pitchFamily="34" charset="0"/>
              <a:buChar char="•"/>
              <a:defRPr/>
            </a:pPr>
            <a:r>
              <a:rPr lang="en-US" sz="1500" dirty="0">
                <a:solidFill>
                  <a:schemeClr val="tx1"/>
                </a:solidFill>
              </a:rPr>
              <a:t>Index Wizard Support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pPr eaLnBrk="1" hangingPunct="1"/>
            <a:r>
              <a:rPr lang="en-US" smtClean="0">
                <a:latin typeface="+mn-lt"/>
              </a:rPr>
              <a:t>100+ Enterprise Enhancements in Titan</a:t>
            </a:r>
          </a:p>
        </p:txBody>
      </p:sp>
      <p:sp>
        <p:nvSpPr>
          <p:cNvPr id="5" name="Content Placeholder 4"/>
          <p:cNvSpPr>
            <a:spLocks noGrp="1"/>
          </p:cNvSpPr>
          <p:nvPr>
            <p:ph idx="1"/>
          </p:nvPr>
        </p:nvSpPr>
        <p:spPr>
          <a:xfrm>
            <a:off x="457200" y="1219200"/>
            <a:ext cx="8347075" cy="5383213"/>
          </a:xfrm>
        </p:spPr>
        <p:txBody>
          <a:bodyPr rtlCol="0">
            <a:normAutofit fontScale="25000" lnSpcReduction="20000"/>
          </a:bodyPr>
          <a:lstStyle/>
          <a:p>
            <a:pPr eaLnBrk="1" fontAlgn="auto" hangingPunct="1">
              <a:spcAft>
                <a:spcPts val="0"/>
              </a:spcAft>
              <a:buFont typeface="Arial" pitchFamily="34" charset="0"/>
              <a:buChar char="•"/>
              <a:defRPr/>
            </a:pPr>
            <a:r>
              <a:rPr lang="en-US" sz="3500" b="1" dirty="0" smtClean="0"/>
              <a:t>Multi – tenant/language/currency</a:t>
            </a:r>
          </a:p>
          <a:p>
            <a:pPr eaLnBrk="1" fontAlgn="auto" hangingPunct="1">
              <a:spcAft>
                <a:spcPts val="0"/>
              </a:spcAft>
              <a:buFont typeface="Arial" pitchFamily="34" charset="0"/>
              <a:buChar char="•"/>
              <a:defRPr/>
            </a:pPr>
            <a:r>
              <a:rPr lang="en-US" sz="3500" b="1" dirty="0" smtClean="0"/>
              <a:t>Many to many relationships</a:t>
            </a:r>
            <a:endParaRPr lang="en-US" sz="3500" dirty="0" smtClean="0"/>
          </a:p>
          <a:p>
            <a:pPr eaLnBrk="1" fontAlgn="auto" hangingPunct="1">
              <a:spcAft>
                <a:spcPts val="0"/>
              </a:spcAft>
              <a:buFont typeface="Arial" pitchFamily="34" charset="0"/>
              <a:buChar char="•"/>
              <a:defRPr/>
            </a:pPr>
            <a:r>
              <a:rPr lang="en-US" sz="3500" b="1" dirty="0" smtClean="0"/>
              <a:t>End user productivity and experience enhancements</a:t>
            </a:r>
            <a:endParaRPr lang="en-US" sz="3500" dirty="0" smtClean="0"/>
          </a:p>
          <a:p>
            <a:pPr lvl="1" eaLnBrk="1" fontAlgn="auto" hangingPunct="1">
              <a:spcAft>
                <a:spcPts val="0"/>
              </a:spcAft>
              <a:buFont typeface="Arial" pitchFamily="34" charset="0"/>
              <a:buChar char="–"/>
              <a:defRPr/>
            </a:pPr>
            <a:r>
              <a:rPr lang="en-US" sz="2800" dirty="0" smtClean="0"/>
              <a:t>Customizable </a:t>
            </a:r>
            <a:r>
              <a:rPr lang="en-US" sz="2800" dirty="0" err="1" smtClean="0"/>
              <a:t>SmartNav</a:t>
            </a:r>
            <a:endParaRPr lang="en-US" sz="2800" dirty="0" smtClean="0"/>
          </a:p>
          <a:p>
            <a:pPr lvl="1" eaLnBrk="1" fontAlgn="auto" hangingPunct="1">
              <a:spcAft>
                <a:spcPts val="0"/>
              </a:spcAft>
              <a:buFont typeface="Arial" pitchFamily="34" charset="0"/>
              <a:buChar char="–"/>
              <a:defRPr/>
            </a:pPr>
            <a:r>
              <a:rPr lang="en-US" sz="2800" dirty="0" smtClean="0"/>
              <a:t>Advanced Reporting Wizard</a:t>
            </a:r>
          </a:p>
          <a:p>
            <a:pPr lvl="1" eaLnBrk="1" fontAlgn="auto" hangingPunct="1">
              <a:spcAft>
                <a:spcPts val="0"/>
              </a:spcAft>
              <a:buFont typeface="Arial" pitchFamily="34" charset="0"/>
              <a:buChar char="–"/>
              <a:defRPr/>
            </a:pPr>
            <a:r>
              <a:rPr lang="en-US" sz="2800" dirty="0" smtClean="0"/>
              <a:t>Email smart-matching</a:t>
            </a:r>
          </a:p>
          <a:p>
            <a:pPr lvl="1" eaLnBrk="1" fontAlgn="auto" hangingPunct="1">
              <a:spcAft>
                <a:spcPts val="0"/>
              </a:spcAft>
              <a:buFont typeface="Arial" pitchFamily="34" charset="0"/>
              <a:buChar char="–"/>
              <a:defRPr/>
            </a:pPr>
            <a:r>
              <a:rPr lang="en-US" sz="2800" dirty="0" smtClean="0"/>
              <a:t>Outlook background sync </a:t>
            </a:r>
          </a:p>
          <a:p>
            <a:pPr lvl="1" eaLnBrk="1" fontAlgn="auto" hangingPunct="1">
              <a:spcAft>
                <a:spcPts val="0"/>
              </a:spcAft>
              <a:buFont typeface="Arial" pitchFamily="34" charset="0"/>
              <a:buChar char="–"/>
              <a:defRPr/>
            </a:pPr>
            <a:r>
              <a:rPr lang="en-US" sz="2800" dirty="0" smtClean="0"/>
              <a:t>Offline experience + offline reporting</a:t>
            </a:r>
          </a:p>
          <a:p>
            <a:pPr lvl="1" eaLnBrk="1" fontAlgn="auto" hangingPunct="1">
              <a:spcAft>
                <a:spcPts val="0"/>
              </a:spcAft>
              <a:buFont typeface="Arial" pitchFamily="34" charset="0"/>
              <a:buChar char="–"/>
              <a:defRPr/>
            </a:pPr>
            <a:r>
              <a:rPr lang="en-US" sz="2800" dirty="0" smtClean="0"/>
              <a:t>Mobile experience </a:t>
            </a:r>
          </a:p>
          <a:p>
            <a:pPr eaLnBrk="1" fontAlgn="auto" hangingPunct="1">
              <a:spcAft>
                <a:spcPts val="0"/>
              </a:spcAft>
              <a:buFont typeface="Arial" pitchFamily="34" charset="0"/>
              <a:buChar char="•"/>
              <a:defRPr/>
            </a:pPr>
            <a:r>
              <a:rPr lang="en-US" sz="3500" b="1" dirty="0" smtClean="0"/>
              <a:t>Significant performance, scalability, availability enhancements</a:t>
            </a:r>
            <a:endParaRPr lang="en-US" sz="3500" dirty="0" smtClean="0"/>
          </a:p>
          <a:p>
            <a:pPr lvl="1" eaLnBrk="1" fontAlgn="auto" hangingPunct="1">
              <a:spcAft>
                <a:spcPts val="0"/>
              </a:spcAft>
              <a:buFont typeface="Arial" pitchFamily="34" charset="0"/>
              <a:buChar char="–"/>
              <a:defRPr/>
            </a:pPr>
            <a:r>
              <a:rPr lang="en-US" sz="2800" dirty="0" smtClean="0"/>
              <a:t>WAN performance (fewer Http round trips, smaller pages)</a:t>
            </a:r>
          </a:p>
          <a:p>
            <a:pPr lvl="1" eaLnBrk="1" fontAlgn="auto" hangingPunct="1">
              <a:spcAft>
                <a:spcPts val="0"/>
              </a:spcAft>
              <a:buFont typeface="Arial" pitchFamily="34" charset="0"/>
              <a:buChar char="–"/>
              <a:defRPr/>
            </a:pPr>
            <a:r>
              <a:rPr lang="en-US" sz="2800" dirty="0" smtClean="0"/>
              <a:t>Clustering for: web farm, Exchange Server, Reporting Service, </a:t>
            </a:r>
          </a:p>
          <a:p>
            <a:pPr lvl="1" eaLnBrk="1" fontAlgn="auto" hangingPunct="1">
              <a:spcAft>
                <a:spcPts val="0"/>
              </a:spcAft>
              <a:buFont typeface="Arial" pitchFamily="34" charset="0"/>
              <a:buChar char="–"/>
              <a:defRPr/>
            </a:pPr>
            <a:r>
              <a:rPr lang="en-US" sz="2800" dirty="0" smtClean="0"/>
              <a:t>SQL mirroring</a:t>
            </a:r>
          </a:p>
          <a:p>
            <a:pPr eaLnBrk="1" fontAlgn="auto" hangingPunct="1">
              <a:spcAft>
                <a:spcPts val="0"/>
              </a:spcAft>
              <a:buFont typeface="Arial" pitchFamily="34" charset="0"/>
              <a:buChar char="•"/>
              <a:defRPr/>
            </a:pPr>
            <a:r>
              <a:rPr lang="en-US" sz="3500" b="1" dirty="0" smtClean="0"/>
              <a:t>Advanced data management</a:t>
            </a:r>
          </a:p>
          <a:p>
            <a:pPr lvl="1" eaLnBrk="1" fontAlgn="auto" hangingPunct="1">
              <a:spcAft>
                <a:spcPts val="0"/>
              </a:spcAft>
              <a:buFont typeface="Arial" pitchFamily="34" charset="0"/>
              <a:buChar char="–"/>
              <a:defRPr/>
            </a:pPr>
            <a:r>
              <a:rPr lang="en-US" sz="2800" dirty="0" smtClean="0"/>
              <a:t>Intelligent data import tools</a:t>
            </a:r>
          </a:p>
          <a:p>
            <a:pPr lvl="1" eaLnBrk="1" fontAlgn="auto" hangingPunct="1">
              <a:spcAft>
                <a:spcPts val="0"/>
              </a:spcAft>
              <a:buFont typeface="Arial" pitchFamily="34" charset="0"/>
              <a:buChar char="–"/>
              <a:defRPr/>
            </a:pPr>
            <a:r>
              <a:rPr lang="en-US" sz="2800" dirty="0" smtClean="0"/>
              <a:t>Intelligent data migration tools</a:t>
            </a:r>
          </a:p>
          <a:p>
            <a:pPr lvl="1" eaLnBrk="1" fontAlgn="auto" hangingPunct="1">
              <a:spcAft>
                <a:spcPts val="0"/>
              </a:spcAft>
              <a:buFont typeface="Arial" pitchFamily="34" charset="0"/>
              <a:buChar char="–"/>
              <a:defRPr/>
            </a:pPr>
            <a:r>
              <a:rPr lang="en-US" sz="2800" dirty="0" err="1" smtClean="0"/>
              <a:t>Deduplication</a:t>
            </a:r>
            <a:endParaRPr lang="en-US" sz="2800" dirty="0" smtClean="0"/>
          </a:p>
          <a:p>
            <a:pPr eaLnBrk="1" fontAlgn="auto" hangingPunct="1">
              <a:spcAft>
                <a:spcPts val="0"/>
              </a:spcAft>
              <a:buFont typeface="Arial" pitchFamily="34" charset="0"/>
              <a:buChar char="•"/>
              <a:defRPr/>
            </a:pPr>
            <a:r>
              <a:rPr lang="en-US" sz="3500" b="1" dirty="0" smtClean="0"/>
              <a:t>Intelligent deployment and administration tools</a:t>
            </a:r>
          </a:p>
          <a:p>
            <a:pPr lvl="1" eaLnBrk="1" fontAlgn="auto" hangingPunct="1">
              <a:spcAft>
                <a:spcPts val="0"/>
              </a:spcAft>
              <a:buFont typeface="Arial" pitchFamily="34" charset="0"/>
              <a:buChar char="–"/>
              <a:defRPr/>
            </a:pPr>
            <a:r>
              <a:rPr lang="en-US" sz="2800" dirty="0" smtClean="0"/>
              <a:t>Internet facing deployments</a:t>
            </a:r>
          </a:p>
          <a:p>
            <a:pPr lvl="1" eaLnBrk="1" fontAlgn="auto" hangingPunct="1">
              <a:spcAft>
                <a:spcPts val="0"/>
              </a:spcAft>
              <a:buFont typeface="Arial" pitchFamily="34" charset="0"/>
              <a:buChar char="–"/>
              <a:defRPr/>
            </a:pPr>
            <a:r>
              <a:rPr lang="en-US" sz="2800" dirty="0" smtClean="0"/>
              <a:t>Deployment diagnostics and automation</a:t>
            </a:r>
          </a:p>
          <a:p>
            <a:pPr lvl="1" eaLnBrk="1" fontAlgn="auto" hangingPunct="1">
              <a:spcAft>
                <a:spcPts val="0"/>
              </a:spcAft>
              <a:buFont typeface="Arial" pitchFamily="34" charset="0"/>
              <a:buChar char="–"/>
              <a:defRPr/>
            </a:pPr>
            <a:r>
              <a:rPr lang="en-US" sz="2800" dirty="0" smtClean="0"/>
              <a:t>Improved tracing, logging, monitoring (incl. tighter System Center integration)</a:t>
            </a:r>
          </a:p>
          <a:p>
            <a:pPr lvl="1" eaLnBrk="1" fontAlgn="auto" hangingPunct="1">
              <a:spcAft>
                <a:spcPts val="0"/>
              </a:spcAft>
              <a:buFont typeface="Arial" pitchFamily="34" charset="0"/>
              <a:buChar char="–"/>
              <a:defRPr/>
            </a:pPr>
            <a:r>
              <a:rPr lang="en-US" sz="2800" dirty="0" smtClean="0"/>
              <a:t>Authentication key management</a:t>
            </a:r>
          </a:p>
          <a:p>
            <a:pPr lvl="1" eaLnBrk="1" fontAlgn="auto" hangingPunct="1">
              <a:spcAft>
                <a:spcPts val="0"/>
              </a:spcAft>
              <a:buFont typeface="Arial" pitchFamily="34" charset="0"/>
              <a:buChar char="–"/>
              <a:defRPr/>
            </a:pPr>
            <a:r>
              <a:rPr lang="en-US" sz="2800" dirty="0" smtClean="0"/>
              <a:t>Citrix support</a:t>
            </a:r>
          </a:p>
          <a:p>
            <a:pPr eaLnBrk="1" fontAlgn="auto" hangingPunct="1">
              <a:spcAft>
                <a:spcPts val="0"/>
              </a:spcAft>
              <a:buFont typeface="Arial" pitchFamily="34" charset="0"/>
              <a:buChar char="•"/>
              <a:defRPr/>
            </a:pPr>
            <a:r>
              <a:rPr lang="en-US" sz="3500" b="1" dirty="0" smtClean="0"/>
              <a:t>Powerful customization environment and application platform</a:t>
            </a:r>
            <a:endParaRPr lang="en-US" sz="3500" dirty="0" smtClean="0"/>
          </a:p>
          <a:p>
            <a:pPr lvl="1" eaLnBrk="1" fontAlgn="auto" hangingPunct="1">
              <a:spcAft>
                <a:spcPts val="0"/>
              </a:spcAft>
              <a:buFont typeface="Arial" pitchFamily="34" charset="0"/>
              <a:buChar char="–"/>
              <a:defRPr/>
            </a:pPr>
            <a:r>
              <a:rPr lang="en-US" sz="2800" dirty="0" smtClean="0"/>
              <a:t>Windows Workflow Foundation</a:t>
            </a:r>
          </a:p>
          <a:p>
            <a:pPr lvl="1" eaLnBrk="1" fontAlgn="auto" hangingPunct="1">
              <a:spcAft>
                <a:spcPts val="0"/>
              </a:spcAft>
              <a:buFont typeface="Arial" pitchFamily="34" charset="0"/>
              <a:buChar char="–"/>
              <a:defRPr/>
            </a:pPr>
            <a:r>
              <a:rPr lang="en-US" sz="2800" dirty="0" smtClean="0"/>
              <a:t>Offline SDK</a:t>
            </a:r>
          </a:p>
          <a:p>
            <a:pPr lvl="1" eaLnBrk="1" fontAlgn="auto" hangingPunct="1">
              <a:spcAft>
                <a:spcPts val="0"/>
              </a:spcAft>
              <a:buFont typeface="Arial" pitchFamily="34" charset="0"/>
              <a:buChar char="–"/>
              <a:defRPr/>
            </a:pPr>
            <a:r>
              <a:rPr lang="en-US" sz="2800" dirty="0" smtClean="0"/>
              <a:t>Significant </a:t>
            </a:r>
            <a:r>
              <a:rPr lang="en-US" sz="2800" dirty="0" err="1" smtClean="0"/>
              <a:t>eventing</a:t>
            </a:r>
            <a:r>
              <a:rPr lang="en-US" sz="2800" dirty="0" smtClean="0"/>
              <a:t> framework improvements</a:t>
            </a:r>
          </a:p>
          <a:p>
            <a:pPr lvl="1" eaLnBrk="1" fontAlgn="auto" hangingPunct="1">
              <a:spcAft>
                <a:spcPts val="0"/>
              </a:spcAft>
              <a:buFont typeface="Arial" pitchFamily="34" charset="0"/>
              <a:buChar char="–"/>
              <a:defRPr/>
            </a:pPr>
            <a:r>
              <a:rPr lang="en-US" sz="2800" dirty="0" smtClean="0"/>
              <a:t>Metadata API</a:t>
            </a:r>
          </a:p>
          <a:p>
            <a:pPr eaLnBrk="1" fontAlgn="auto" hangingPunct="1">
              <a:spcAft>
                <a:spcPts val="0"/>
              </a:spcAft>
              <a:buFont typeface="Arial" pitchFamily="34" charset="0"/>
              <a:buChar char="•"/>
              <a:defRPr/>
            </a:pPr>
            <a:endParaRPr lang="en-US" sz="2900"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4" name="Title 1"/>
          <p:cNvSpPr>
            <a:spLocks noGrp="1"/>
          </p:cNvSpPr>
          <p:nvPr>
            <p:ph type="title"/>
          </p:nvPr>
        </p:nvSpPr>
        <p:spPr/>
        <p:txBody>
          <a:bodyPr/>
          <a:lstStyle/>
          <a:p>
            <a:r>
              <a:rPr lang="en-US" smtClean="0"/>
              <a:t>Typical Challenges in Enterprise CRM</a:t>
            </a:r>
          </a:p>
        </p:txBody>
      </p:sp>
      <p:sp>
        <p:nvSpPr>
          <p:cNvPr id="20" name="Content Placeholder 19"/>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lnSpc>
                <a:spcPct val="150000"/>
              </a:lnSpc>
              <a:spcBef>
                <a:spcPts val="600"/>
              </a:spcBef>
              <a:buClr>
                <a:schemeClr val="tx2"/>
              </a:buClr>
              <a:buSzPct val="75000"/>
            </a:pPr>
            <a:r>
              <a:rPr lang="en-US" sz="2800" dirty="0" smtClean="0">
                <a:latin typeface="Calibri" pitchFamily="34" charset="0"/>
              </a:rPr>
              <a:t>Achieve reliable user adoption</a:t>
            </a:r>
          </a:p>
          <a:p>
            <a:pPr marL="457200" indent="-457200" eaLnBrk="1" hangingPunct="1">
              <a:lnSpc>
                <a:spcPct val="150000"/>
              </a:lnSpc>
              <a:spcBef>
                <a:spcPts val="600"/>
              </a:spcBef>
              <a:buClr>
                <a:schemeClr val="tx2"/>
              </a:buClr>
              <a:buSzPct val="75000"/>
            </a:pPr>
            <a:r>
              <a:rPr lang="en-US" sz="2800" dirty="0" smtClean="0">
                <a:latin typeface="Calibri" pitchFamily="34" charset="0"/>
              </a:rPr>
              <a:t>Attain 360 degree view of customers</a:t>
            </a:r>
          </a:p>
          <a:p>
            <a:pPr marL="457200" indent="-457200" eaLnBrk="1" hangingPunct="1">
              <a:lnSpc>
                <a:spcPct val="150000"/>
              </a:lnSpc>
              <a:spcBef>
                <a:spcPts val="600"/>
              </a:spcBef>
              <a:buClr>
                <a:schemeClr val="tx2"/>
              </a:buClr>
              <a:buSzPct val="75000"/>
            </a:pPr>
            <a:r>
              <a:rPr lang="en-US" sz="2800" dirty="0" smtClean="0">
                <a:latin typeface="Calibri" pitchFamily="34" charset="0"/>
              </a:rPr>
              <a:t>Adapt quickly to business changes</a:t>
            </a:r>
          </a:p>
          <a:p>
            <a:pPr marL="457200" indent="-457200" eaLnBrk="1" hangingPunct="1">
              <a:lnSpc>
                <a:spcPct val="150000"/>
              </a:lnSpc>
              <a:spcBef>
                <a:spcPts val="600"/>
              </a:spcBef>
              <a:buClr>
                <a:schemeClr val="tx2"/>
              </a:buClr>
              <a:buSzPct val="75000"/>
            </a:pPr>
            <a:r>
              <a:rPr lang="en-US" sz="2800" dirty="0" smtClean="0">
                <a:latin typeface="Calibri" pitchFamily="34" charset="0"/>
              </a:rPr>
              <a:t>Align business and IT needs</a:t>
            </a:r>
          </a:p>
          <a:p>
            <a:pPr marL="457200" indent="-457200" eaLnBrk="1" hangingPunct="1">
              <a:lnSpc>
                <a:spcPct val="150000"/>
              </a:lnSpc>
              <a:spcBef>
                <a:spcPts val="600"/>
              </a:spcBef>
              <a:buClr>
                <a:schemeClr val="tx2"/>
              </a:buClr>
              <a:buSzPct val="75000"/>
            </a:pPr>
            <a:r>
              <a:rPr lang="en-US" sz="2800" dirty="0" smtClean="0">
                <a:latin typeface="Calibri" pitchFamily="34" charset="0"/>
              </a:rPr>
              <a:t>Accelerate project delivery and returns</a:t>
            </a:r>
          </a:p>
          <a:p>
            <a:pPr marL="457200" indent="-457200" eaLnBrk="1" hangingPunct="1">
              <a:lnSpc>
                <a:spcPct val="150000"/>
              </a:lnSpc>
              <a:spcBef>
                <a:spcPts val="600"/>
              </a:spcBef>
              <a:buClr>
                <a:schemeClr val="tx2"/>
              </a:buClr>
              <a:buSzPct val="75000"/>
            </a:pPr>
            <a:endParaRPr lang="en-US" sz="2800" dirty="0" smtClean="0">
              <a:latin typeface="Calibri" pitchFamily="34" charset="0"/>
            </a:endParaRPr>
          </a:p>
          <a:p>
            <a:pPr marL="457200" indent="-457200" eaLnBrk="1" hangingPunct="1">
              <a:lnSpc>
                <a:spcPct val="150000"/>
              </a:lnSpc>
              <a:spcBef>
                <a:spcPts val="600"/>
              </a:spcBef>
              <a:buClr>
                <a:schemeClr val="tx2"/>
              </a:buClr>
              <a:buSzPct val="75000"/>
            </a:pPr>
            <a:endParaRPr lang="en-US" sz="2800" dirty="0" smtClean="0">
              <a:latin typeface="Calibri" pitchFamily="34" charset="0"/>
            </a:endParaRPr>
          </a:p>
          <a:p>
            <a:pPr marL="457200" indent="-457200" eaLnBrk="1" hangingPunct="1">
              <a:lnSpc>
                <a:spcPct val="150000"/>
              </a:lnSpc>
              <a:spcBef>
                <a:spcPts val="600"/>
              </a:spcBef>
              <a:buClr>
                <a:schemeClr val="tx2"/>
              </a:buClr>
              <a:buSzPct val="75000"/>
            </a:pPr>
            <a:endParaRPr lang="en-US" sz="2800" dirty="0" smtClean="0">
              <a:latin typeface="Calibri" pitchFamily="34" charset="0"/>
            </a:endParaRPr>
          </a:p>
          <a:p>
            <a:pPr marL="457200" indent="-457200" eaLnBrk="1" hangingPunct="1">
              <a:lnSpc>
                <a:spcPct val="150000"/>
              </a:lnSpc>
              <a:spcBef>
                <a:spcPts val="600"/>
              </a:spcBef>
              <a:buClr>
                <a:schemeClr val="tx2"/>
              </a:buClr>
              <a:buSzPct val="75000"/>
            </a:pPr>
            <a:endParaRPr lang="en-US" sz="2800" dirty="0" smtClean="0">
              <a:latin typeface="Calibri" pitchFamily="34" charset="0"/>
            </a:endParaRPr>
          </a:p>
          <a:p>
            <a:pPr marL="457200" indent="-457200" eaLnBrk="1" hangingPunct="1">
              <a:lnSpc>
                <a:spcPct val="150000"/>
              </a:lnSpc>
              <a:spcBef>
                <a:spcPts val="600"/>
              </a:spcBef>
              <a:buClr>
                <a:schemeClr val="tx2"/>
              </a:buClr>
              <a:buSzPct val="75000"/>
            </a:pPr>
            <a:endParaRPr lang="en-US" sz="2800" dirty="0" smtClean="0">
              <a:latin typeface="Calibri" pitchFamily="34" charset="0"/>
            </a:endParaRPr>
          </a:p>
          <a:p>
            <a:pPr marL="457200" indent="-457200" eaLnBrk="1" hangingPunct="1">
              <a:lnSpc>
                <a:spcPct val="150000"/>
              </a:lnSpc>
              <a:spcBef>
                <a:spcPts val="600"/>
              </a:spcBef>
              <a:buClr>
                <a:schemeClr val="tx2"/>
              </a:buClr>
              <a:buSzPct val="75000"/>
            </a:pPr>
            <a:endParaRPr lang="en-US" sz="2800" dirty="0" smtClean="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mn-lt"/>
              </a:rPr>
              <a:t># 1 – “</a:t>
            </a:r>
            <a:r>
              <a:rPr lang="en-US" i="1" dirty="0" smtClean="0">
                <a:latin typeface="+mn-lt"/>
              </a:rPr>
              <a:t>We are global</a:t>
            </a:r>
            <a:r>
              <a:rPr lang="en-US" dirty="0" smtClean="0">
                <a:latin typeface="+mn-lt"/>
              </a:rPr>
              <a:t>”</a:t>
            </a:r>
            <a:br>
              <a:rPr lang="en-US" dirty="0" smtClean="0">
                <a:latin typeface="+mn-lt"/>
              </a:rPr>
            </a:br>
            <a:r>
              <a:rPr lang="en-US" u="sng" dirty="0" smtClean="0">
                <a:latin typeface="+mn-lt"/>
              </a:rPr>
              <a:t>Multinational Enterprise Deployments</a:t>
            </a:r>
            <a:endParaRPr lang="en-US" u="sng" dirty="0">
              <a:latin typeface="+mn-lt"/>
            </a:endParaRPr>
          </a:p>
        </p:txBody>
      </p:sp>
      <p:sp>
        <p:nvSpPr>
          <p:cNvPr id="15" name="Content Placeholder 14"/>
          <p:cNvSpPr>
            <a:spLocks noGrp="1"/>
          </p:cNvSpPr>
          <p:nvPr>
            <p:ph idx="1"/>
          </p:nvPr>
        </p:nvSpPr>
        <p:spPr>
          <a:xfrm>
            <a:off x="457200" y="1219200"/>
            <a:ext cx="8229600" cy="5057775"/>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Customer Requirements</a:t>
            </a:r>
          </a:p>
          <a:p>
            <a:pPr lvl="1" eaLnBrk="1" fontAlgn="auto" hangingPunct="1">
              <a:spcAft>
                <a:spcPts val="0"/>
              </a:spcAft>
              <a:buFont typeface="Arial" pitchFamily="34" charset="0"/>
              <a:buChar char="–"/>
              <a:defRPr/>
            </a:pPr>
            <a:r>
              <a:rPr lang="en-US" dirty="0" smtClean="0"/>
              <a:t>Multinational corporations often need to manage customers and transactions across countries, currencies, and languages</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Business Value</a:t>
            </a:r>
          </a:p>
          <a:p>
            <a:pPr lvl="1" eaLnBrk="1" fontAlgn="auto" hangingPunct="1">
              <a:spcAft>
                <a:spcPts val="0"/>
              </a:spcAft>
              <a:buFont typeface="Arial" pitchFamily="34" charset="0"/>
              <a:buChar char="–"/>
              <a:defRPr/>
            </a:pPr>
            <a:r>
              <a:rPr lang="en-US" dirty="0" smtClean="0"/>
              <a:t>Single view of the customer</a:t>
            </a:r>
          </a:p>
          <a:p>
            <a:pPr lvl="1" eaLnBrk="1" fontAlgn="auto" hangingPunct="1">
              <a:spcAft>
                <a:spcPts val="0"/>
              </a:spcAft>
              <a:buFont typeface="Arial" pitchFamily="34" charset="0"/>
              <a:buChar char="–"/>
              <a:defRPr/>
            </a:pPr>
            <a:r>
              <a:rPr lang="en-US" dirty="0" smtClean="0"/>
              <a:t>Efficient use of IT resources</a:t>
            </a:r>
          </a:p>
          <a:p>
            <a:pPr lvl="1" eaLnBrk="1" fontAlgn="auto" hangingPunct="1">
              <a:spcAft>
                <a:spcPts val="0"/>
              </a:spcAft>
              <a:buFont typeface="Arial" pitchFamily="34" charset="0"/>
              <a:buChar char="–"/>
              <a:defRPr/>
            </a:pPr>
            <a:r>
              <a:rPr lang="en-US" dirty="0" smtClean="0"/>
              <a:t>World class performance and scalability </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Key Functionality in 4.0</a:t>
            </a:r>
          </a:p>
          <a:p>
            <a:pPr lvl="1" eaLnBrk="1" fontAlgn="auto" hangingPunct="1">
              <a:spcAft>
                <a:spcPts val="0"/>
              </a:spcAft>
              <a:buFont typeface="Arial" pitchFamily="34" charset="0"/>
              <a:buChar char="–"/>
              <a:defRPr/>
            </a:pPr>
            <a:r>
              <a:rPr lang="en-US" dirty="0" smtClean="0"/>
              <a:t>Single instance multi-currency</a:t>
            </a:r>
          </a:p>
          <a:p>
            <a:pPr lvl="1" eaLnBrk="1" fontAlgn="auto" hangingPunct="1">
              <a:spcAft>
                <a:spcPts val="0"/>
              </a:spcAft>
              <a:buFont typeface="Arial" pitchFamily="34" charset="0"/>
              <a:buChar char="–"/>
              <a:defRPr/>
            </a:pPr>
            <a:r>
              <a:rPr lang="en-US" dirty="0" smtClean="0"/>
              <a:t>User selectable multi-language</a:t>
            </a:r>
          </a:p>
          <a:p>
            <a:pPr lvl="1" eaLnBrk="1" fontAlgn="auto" hangingPunct="1">
              <a:spcAft>
                <a:spcPts val="0"/>
              </a:spcAft>
              <a:buFont typeface="Arial" pitchFamily="34" charset="0"/>
              <a:buChar char="–"/>
              <a:defRPr/>
            </a:pPr>
            <a:r>
              <a:rPr lang="en-US" dirty="0" smtClean="0"/>
              <a:t>WAN performance optimization</a:t>
            </a:r>
          </a:p>
          <a:p>
            <a:pPr lvl="1" eaLnBrk="1" fontAlgn="auto" hangingPunct="1">
              <a:spcAft>
                <a:spcPts val="0"/>
              </a:spcAft>
              <a:buFont typeface="Arial" pitchFamily="34" charset="0"/>
              <a:buChar char="–"/>
              <a:defRPr/>
            </a:pPr>
            <a:r>
              <a:rPr lang="en-US" dirty="0" smtClean="0"/>
              <a:t>SQL Server mirroring and clustering</a:t>
            </a:r>
          </a:p>
          <a:p>
            <a:pPr lvl="1" eaLnBrk="1" fontAlgn="auto" hangingPunct="1">
              <a:spcAft>
                <a:spcPts val="0"/>
              </a:spcAft>
              <a:buFont typeface="Arial" pitchFamily="34" charset="0"/>
              <a:buChar char="–"/>
              <a:defRPr/>
            </a:pPr>
            <a:r>
              <a:rPr lang="en-US" dirty="0" smtClean="0"/>
              <a:t>Web farm, Exchange, and load balance clustering</a:t>
            </a:r>
          </a:p>
          <a:p>
            <a:pPr lvl="1" eaLnBrk="1" fontAlgn="auto" hangingPunct="1">
              <a:spcAft>
                <a:spcPts val="0"/>
              </a:spcAft>
              <a:buFont typeface="Arial" pitchFamily="34" charset="0"/>
              <a:buChar char="–"/>
              <a:defRPr/>
            </a:pPr>
            <a:r>
              <a:rPr lang="en-US" dirty="0" smtClean="0"/>
              <a:t>Parallel inbox processing</a:t>
            </a:r>
          </a:p>
          <a:p>
            <a:pPr lvl="1" eaLnBrk="1" fontAlgn="auto" hangingPunct="1">
              <a:spcAft>
                <a:spcPts val="0"/>
              </a:spcAft>
              <a:buFont typeface="Arial" pitchFamily="34" charset="0"/>
              <a:buChar char="–"/>
              <a:defRPr/>
            </a:pPr>
            <a:r>
              <a:rPr lang="en-US" dirty="0" smtClean="0"/>
              <a:t>Citrix support</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5588"/>
            <a:ext cx="8229600" cy="639762"/>
          </a:xfrm>
        </p:spPr>
        <p:txBody>
          <a:bodyPr rtlCol="0">
            <a:normAutofit fontScale="90000"/>
          </a:bodyPr>
          <a:lstStyle/>
          <a:p>
            <a:pPr eaLnBrk="1" fontAlgn="auto" hangingPunct="1">
              <a:spcAft>
                <a:spcPts val="0"/>
              </a:spcAft>
              <a:defRPr/>
            </a:pPr>
            <a:r>
              <a:rPr lang="en-US" dirty="0" smtClean="0">
                <a:latin typeface="+mn-lt"/>
              </a:rPr>
              <a:t># 2 – “</a:t>
            </a:r>
            <a:r>
              <a:rPr lang="en-US" i="1" dirty="0" smtClean="0">
                <a:latin typeface="+mn-lt"/>
              </a:rPr>
              <a:t>The best of both worlds”</a:t>
            </a:r>
            <a:br>
              <a:rPr lang="en-US" i="1" dirty="0" smtClean="0">
                <a:latin typeface="+mn-lt"/>
              </a:rPr>
            </a:br>
            <a:r>
              <a:rPr lang="en-US" u="sng" dirty="0" smtClean="0">
                <a:latin typeface="+mn-lt"/>
              </a:rPr>
              <a:t>Enterprise IT-Provisioned CRM</a:t>
            </a:r>
            <a:endParaRPr lang="en-US" u="sng" dirty="0">
              <a:latin typeface="+mn-lt"/>
            </a:endParaRPr>
          </a:p>
        </p:txBody>
      </p:sp>
      <p:sp>
        <p:nvSpPr>
          <p:cNvPr id="15" name="Content Placeholder 14"/>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Customer Requirements</a:t>
            </a:r>
          </a:p>
          <a:p>
            <a:pPr lvl="1" eaLnBrk="1" fontAlgn="auto" hangingPunct="1">
              <a:spcAft>
                <a:spcPts val="0"/>
              </a:spcAft>
              <a:buFont typeface="Arial" pitchFamily="34" charset="0"/>
              <a:buChar char="–"/>
              <a:defRPr/>
            </a:pPr>
            <a:r>
              <a:rPr lang="en-US" dirty="0" smtClean="0"/>
              <a:t>Speed: enterprises need to be able to support and enable numerous diverse business units quickly and flexibly.</a:t>
            </a:r>
          </a:p>
          <a:p>
            <a:pPr lvl="1" eaLnBrk="1" fontAlgn="auto" hangingPunct="1">
              <a:spcAft>
                <a:spcPts val="0"/>
              </a:spcAft>
              <a:buFont typeface="Arial" pitchFamily="34" charset="0"/>
              <a:buChar char="–"/>
              <a:defRPr/>
            </a:pPr>
            <a:r>
              <a:rPr lang="en-US" dirty="0" smtClean="0"/>
              <a:t>Control: IT needs to retain control and ownership over application and data security.</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Business Value</a:t>
            </a:r>
          </a:p>
          <a:p>
            <a:pPr lvl="1" eaLnBrk="1" fontAlgn="auto" hangingPunct="1">
              <a:spcAft>
                <a:spcPts val="0"/>
              </a:spcAft>
              <a:buFont typeface="Arial" pitchFamily="34" charset="0"/>
              <a:buChar char="–"/>
              <a:defRPr/>
            </a:pPr>
            <a:r>
              <a:rPr lang="en-US" dirty="0" smtClean="0"/>
              <a:t>Unprecedented combination of speed, flexibility, and control for enterprise CRM across divisions, organizations, and geographies</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Key Functionality in 4.0</a:t>
            </a:r>
          </a:p>
          <a:p>
            <a:pPr lvl="1" eaLnBrk="1" fontAlgn="auto" hangingPunct="1">
              <a:spcAft>
                <a:spcPts val="0"/>
              </a:spcAft>
              <a:buFont typeface="Arial" pitchFamily="34" charset="0"/>
              <a:buChar char="–"/>
              <a:defRPr/>
            </a:pPr>
            <a:r>
              <a:rPr lang="en-US" dirty="0" smtClean="0"/>
              <a:t>Single instance multitenant CRM</a:t>
            </a:r>
          </a:p>
          <a:p>
            <a:pPr lvl="1" eaLnBrk="1" fontAlgn="auto" hangingPunct="1">
              <a:spcAft>
                <a:spcPts val="0"/>
              </a:spcAft>
              <a:buFont typeface="Arial" pitchFamily="34" charset="0"/>
              <a:buChar char="–"/>
              <a:defRPr/>
            </a:pPr>
            <a:r>
              <a:rPr lang="en-US" dirty="0" smtClean="0"/>
              <a:t>Portable application platform</a:t>
            </a:r>
          </a:p>
          <a:p>
            <a:pPr lvl="1" eaLnBrk="1" fontAlgn="auto" hangingPunct="1">
              <a:spcAft>
                <a:spcPts val="0"/>
              </a:spcAft>
              <a:buFont typeface="Arial" pitchFamily="34" charset="0"/>
              <a:buChar char="–"/>
              <a:defRPr/>
            </a:pPr>
            <a:r>
              <a:rPr lang="en-US" dirty="0" smtClean="0"/>
              <a:t>Multicurrency, </a:t>
            </a:r>
            <a:r>
              <a:rPr lang="en-US" dirty="0" err="1" smtClean="0"/>
              <a:t>multilanguage</a:t>
            </a:r>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mn-lt"/>
              </a:rPr>
              <a:t># 3 – “</a:t>
            </a:r>
            <a:r>
              <a:rPr lang="en-US" i="1" dirty="0" smtClean="0">
                <a:latin typeface="+mn-lt"/>
              </a:rPr>
              <a:t>My customer is my partner is my supplier</a:t>
            </a:r>
            <a:r>
              <a:rPr lang="en-US" dirty="0" smtClean="0">
                <a:latin typeface="+mn-lt"/>
              </a:rPr>
              <a:t>”  </a:t>
            </a:r>
            <a:r>
              <a:rPr lang="en-US" u="sng" dirty="0" smtClean="0">
                <a:latin typeface="+mn-lt"/>
              </a:rPr>
              <a:t>Complex Business Models </a:t>
            </a:r>
            <a:endParaRPr lang="en-US" u="sng" dirty="0">
              <a:latin typeface="+mn-lt"/>
            </a:endParaRPr>
          </a:p>
        </p:txBody>
      </p:sp>
      <p:sp>
        <p:nvSpPr>
          <p:cNvPr id="15" name="Content Placeholder 14"/>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Customer Requirements</a:t>
            </a:r>
          </a:p>
          <a:p>
            <a:pPr lvl="1" eaLnBrk="1" fontAlgn="auto" hangingPunct="1">
              <a:spcAft>
                <a:spcPts val="0"/>
              </a:spcAft>
              <a:buFont typeface="Arial" pitchFamily="34" charset="0"/>
              <a:buChar char="–"/>
              <a:defRPr/>
            </a:pPr>
            <a:r>
              <a:rPr lang="en-US" dirty="0" smtClean="0"/>
              <a:t>Manage complex business relationships across customers, partners, vendors, brokers.  </a:t>
            </a:r>
          </a:p>
          <a:p>
            <a:pPr lvl="1" eaLnBrk="1" fontAlgn="auto" hangingPunct="1">
              <a:spcAft>
                <a:spcPts val="0"/>
              </a:spcAft>
              <a:buFont typeface="Arial" pitchFamily="34" charset="0"/>
              <a:buChar char="–"/>
              <a:defRPr/>
            </a:pPr>
            <a:r>
              <a:rPr lang="en-US" dirty="0" smtClean="0"/>
              <a:t>This is critical in many B2B and B2B2C verticals such as financial services, real estate, and government</a:t>
            </a:r>
          </a:p>
          <a:p>
            <a:pPr eaLnBrk="1" fontAlgn="auto" hangingPunct="1">
              <a:spcAft>
                <a:spcPts val="0"/>
              </a:spcAft>
              <a:buFont typeface="Arial" pitchFamily="34" charset="0"/>
              <a:buChar char="•"/>
              <a:defRPr/>
            </a:pPr>
            <a:r>
              <a:rPr lang="en-US" dirty="0" smtClean="0"/>
              <a:t>Business Value</a:t>
            </a:r>
          </a:p>
          <a:p>
            <a:pPr lvl="1" eaLnBrk="1" fontAlgn="auto" hangingPunct="1">
              <a:spcAft>
                <a:spcPts val="0"/>
              </a:spcAft>
              <a:buFont typeface="Arial" pitchFamily="34" charset="0"/>
              <a:buChar char="–"/>
              <a:defRPr/>
            </a:pPr>
            <a:r>
              <a:rPr lang="en-US" dirty="0" smtClean="0"/>
              <a:t>Allows businesses greater flexibility to manage customer relationships and interactions</a:t>
            </a:r>
          </a:p>
          <a:p>
            <a:pPr lvl="1" eaLnBrk="1" fontAlgn="auto" hangingPunct="1">
              <a:spcAft>
                <a:spcPts val="0"/>
              </a:spcAft>
              <a:buFont typeface="Arial" pitchFamily="34" charset="0"/>
              <a:buChar char="–"/>
              <a:defRPr/>
            </a:pPr>
            <a:r>
              <a:rPr lang="en-US" dirty="0" smtClean="0"/>
              <a:t>CRM users can easily enter, track, and view complex relationships, fostering higher user adoption and greater data quality</a:t>
            </a:r>
          </a:p>
          <a:p>
            <a:pPr lvl="1" eaLnBrk="1" fontAlgn="auto" hangingPunct="1">
              <a:spcAft>
                <a:spcPts val="0"/>
              </a:spcAft>
              <a:buFont typeface="Arial" pitchFamily="34" charset="0"/>
              <a:buChar char="–"/>
              <a:defRPr/>
            </a:pPr>
            <a:r>
              <a:rPr lang="en-US" dirty="0" smtClean="0"/>
              <a:t>IT saves time and money on customization work</a:t>
            </a:r>
          </a:p>
          <a:p>
            <a:pPr eaLnBrk="1" fontAlgn="auto" hangingPunct="1">
              <a:spcAft>
                <a:spcPts val="0"/>
              </a:spcAft>
              <a:buFont typeface="Arial" pitchFamily="34" charset="0"/>
              <a:buChar char="•"/>
              <a:defRPr/>
            </a:pPr>
            <a:r>
              <a:rPr lang="en-US" dirty="0" smtClean="0"/>
              <a:t>Key Functionality in 4.0</a:t>
            </a:r>
          </a:p>
          <a:p>
            <a:pPr lvl="1" eaLnBrk="1" fontAlgn="auto" hangingPunct="1">
              <a:spcAft>
                <a:spcPts val="0"/>
              </a:spcAft>
              <a:buFont typeface="Arial" pitchFamily="34" charset="0"/>
              <a:buChar char="–"/>
              <a:defRPr/>
            </a:pPr>
            <a:r>
              <a:rPr lang="en-US" dirty="0" smtClean="0"/>
              <a:t>Portable Application data model support for many to many relationships</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normAutofit fontScale="90000"/>
          </a:bodyPr>
          <a:lstStyle/>
          <a:p>
            <a:pPr eaLnBrk="1" hangingPunct="1"/>
            <a:r>
              <a:rPr lang="en-US" sz="2800" smtClean="0">
                <a:latin typeface="+mn-lt"/>
              </a:rPr>
              <a:t># 4 – “</a:t>
            </a:r>
            <a:r>
              <a:rPr lang="en-US" sz="2800" i="1" smtClean="0">
                <a:latin typeface="+mn-lt"/>
              </a:rPr>
              <a:t>Enterprise CRM on time and under budget”  </a:t>
            </a:r>
            <a:r>
              <a:rPr lang="en-US" sz="2800" u="sng" smtClean="0">
                <a:latin typeface="+mn-lt"/>
              </a:rPr>
              <a:t>Streamlined Installation, Simplified Administration</a:t>
            </a:r>
          </a:p>
        </p:txBody>
      </p:sp>
      <p:sp>
        <p:nvSpPr>
          <p:cNvPr id="15" name="Content Placeholder 14"/>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Customer Requirement:</a:t>
            </a:r>
          </a:p>
          <a:p>
            <a:pPr lvl="1" eaLnBrk="1" fontAlgn="auto" hangingPunct="1">
              <a:spcAft>
                <a:spcPts val="0"/>
              </a:spcAft>
              <a:buFont typeface="Arial" pitchFamily="34" charset="0"/>
              <a:buChar char="–"/>
              <a:defRPr/>
            </a:pPr>
            <a:r>
              <a:rPr lang="en-US" dirty="0" smtClean="0"/>
              <a:t>Focus on the business, not on deploying and maintaining CRM</a:t>
            </a:r>
          </a:p>
          <a:p>
            <a:pPr lvl="1" eaLnBrk="1" fontAlgn="auto" hangingPunct="1">
              <a:spcAft>
                <a:spcPts val="0"/>
              </a:spcAft>
              <a:buFont typeface="Arial" pitchFamily="34" charset="0"/>
              <a:buChar char="–"/>
              <a:defRPr/>
            </a:pPr>
            <a:r>
              <a:rPr lang="en-US" dirty="0" smtClean="0"/>
              <a:t>Utilization of IT resources as a strategic business advantage, not buried in systems maintenance and change management</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Business Value</a:t>
            </a:r>
          </a:p>
          <a:p>
            <a:pPr lvl="1" eaLnBrk="1" fontAlgn="auto" hangingPunct="1">
              <a:spcAft>
                <a:spcPts val="0"/>
              </a:spcAft>
              <a:buFont typeface="Arial" pitchFamily="34" charset="0"/>
              <a:buChar char="–"/>
              <a:defRPr/>
            </a:pPr>
            <a:r>
              <a:rPr lang="en-US" dirty="0" smtClean="0"/>
              <a:t>Fast deployment time to value </a:t>
            </a:r>
          </a:p>
          <a:p>
            <a:pPr lvl="1" eaLnBrk="1" fontAlgn="auto" hangingPunct="1">
              <a:spcAft>
                <a:spcPts val="0"/>
              </a:spcAft>
              <a:buFont typeface="Arial" pitchFamily="34" charset="0"/>
              <a:buChar char="–"/>
              <a:defRPr/>
            </a:pPr>
            <a:r>
              <a:rPr lang="en-US" dirty="0" smtClean="0"/>
              <a:t>Low total cost of ownership</a:t>
            </a:r>
          </a:p>
          <a:p>
            <a:pPr lvl="1" eaLnBrk="1" fontAlgn="auto" hangingPunct="1">
              <a:spcAft>
                <a:spcPts val="0"/>
              </a:spcAft>
              <a:buFont typeface="Arial" pitchFamily="34" charset="0"/>
              <a:buChar char="–"/>
              <a:defRPr/>
            </a:pPr>
            <a:r>
              <a:rPr lang="en-US" dirty="0" smtClean="0"/>
              <a:t>Rapid change management</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Key Functionality in 4.0</a:t>
            </a:r>
          </a:p>
          <a:p>
            <a:pPr lvl="1" eaLnBrk="1" fontAlgn="auto" hangingPunct="1">
              <a:spcAft>
                <a:spcPts val="0"/>
              </a:spcAft>
              <a:buFont typeface="Arial" pitchFamily="34" charset="0"/>
              <a:buChar char="–"/>
              <a:defRPr/>
            </a:pPr>
            <a:r>
              <a:rPr lang="en-US" dirty="0" smtClean="0"/>
              <a:t>System Center Essentials integration, SMS Deployment, Roaming Profiles, Self-healing Installer, Automated Outlook Diagnostic tool, Email Router Easy Configuration, Add Users Wizard, Portable Role Based Setup, Improved Administration Panel, Environmental Diagnostics, Deployment Administrator and Manager, System Tracing Logging &amp; Monitoring, No-VPN Remote Access</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mn-lt"/>
              </a:rPr>
              <a:t># 5 “</a:t>
            </a:r>
            <a:r>
              <a:rPr lang="en-US" i="1" dirty="0" smtClean="0">
                <a:latin typeface="+mn-lt"/>
              </a:rPr>
              <a:t>We do things differently around here</a:t>
            </a:r>
            <a:r>
              <a:rPr lang="en-US" dirty="0" smtClean="0">
                <a:latin typeface="+mn-lt"/>
              </a:rPr>
              <a:t>”</a:t>
            </a:r>
            <a:br>
              <a:rPr lang="en-US" dirty="0" smtClean="0">
                <a:latin typeface="+mn-lt"/>
              </a:rPr>
            </a:br>
            <a:r>
              <a:rPr lang="en-US" u="sng" dirty="0" smtClean="0">
                <a:latin typeface="+mn-lt"/>
              </a:rPr>
              <a:t>Flexibility and Extensibility</a:t>
            </a:r>
            <a:endParaRPr lang="en-US" u="sng" dirty="0">
              <a:latin typeface="+mn-lt"/>
            </a:endParaRPr>
          </a:p>
        </p:txBody>
      </p:sp>
      <p:sp>
        <p:nvSpPr>
          <p:cNvPr id="15" name="Content Placeholder 14"/>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Customer Requirements</a:t>
            </a:r>
          </a:p>
          <a:p>
            <a:pPr lvl="1" eaLnBrk="1" fontAlgn="auto" hangingPunct="1">
              <a:spcAft>
                <a:spcPts val="0"/>
              </a:spcAft>
              <a:buFont typeface="Arial" pitchFamily="34" charset="0"/>
              <a:buChar char="–"/>
              <a:defRPr/>
            </a:pPr>
            <a:r>
              <a:rPr lang="en-US" dirty="0" smtClean="0"/>
              <a:t>Company DNA is a key strategic advantage in the industry</a:t>
            </a:r>
          </a:p>
          <a:p>
            <a:pPr lvl="1" eaLnBrk="1" fontAlgn="auto" hangingPunct="1">
              <a:spcAft>
                <a:spcPts val="0"/>
              </a:spcAft>
              <a:buFont typeface="Arial" pitchFamily="34" charset="0"/>
              <a:buChar char="–"/>
              <a:defRPr/>
            </a:pPr>
            <a:r>
              <a:rPr lang="en-US" dirty="0" smtClean="0"/>
              <a:t>Unique business processes</a:t>
            </a:r>
          </a:p>
          <a:p>
            <a:pPr lvl="1" eaLnBrk="1" fontAlgn="auto" hangingPunct="1">
              <a:spcAft>
                <a:spcPts val="0"/>
              </a:spcAft>
              <a:buFont typeface="Arial" pitchFamily="34" charset="0"/>
              <a:buChar char="–"/>
              <a:defRPr/>
            </a:pPr>
            <a:r>
              <a:rPr lang="en-US" dirty="0" smtClean="0"/>
              <a:t>Atypical CRM needs</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Business Value</a:t>
            </a:r>
          </a:p>
          <a:p>
            <a:pPr lvl="1" eaLnBrk="1" fontAlgn="auto" hangingPunct="1">
              <a:spcAft>
                <a:spcPts val="0"/>
              </a:spcAft>
              <a:buFont typeface="Arial" pitchFamily="34" charset="0"/>
              <a:buChar char="–"/>
              <a:defRPr/>
            </a:pPr>
            <a:r>
              <a:rPr lang="en-US" dirty="0" smtClean="0"/>
              <a:t>Match the technology to the business, not the other way around</a:t>
            </a:r>
          </a:p>
          <a:p>
            <a:pPr lvl="1" eaLnBrk="1" fontAlgn="auto" hangingPunct="1">
              <a:spcAft>
                <a:spcPts val="0"/>
              </a:spcAft>
              <a:buFont typeface="Arial" pitchFamily="34" charset="0"/>
              <a:buChar char="–"/>
              <a:defRPr/>
            </a:pPr>
            <a:r>
              <a:rPr lang="en-US" dirty="0" smtClean="0"/>
              <a:t>Minimize change management of people, the hardest part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Key Functionality in 4.0</a:t>
            </a:r>
          </a:p>
          <a:p>
            <a:pPr lvl="1" eaLnBrk="1" fontAlgn="auto" hangingPunct="1">
              <a:spcAft>
                <a:spcPts val="0"/>
              </a:spcAft>
              <a:buFont typeface="Arial" pitchFamily="34" charset="0"/>
              <a:buChar char="–"/>
              <a:defRPr/>
            </a:pPr>
            <a:r>
              <a:rPr lang="en-US" dirty="0" smtClean="0"/>
              <a:t>Customizable Workflow Orchestration, Extensible Workflow Library, Visual Workflow Designer, Offline </a:t>
            </a:r>
            <a:r>
              <a:rPr lang="en-US" dirty="0" err="1" smtClean="0"/>
              <a:t>plugins</a:t>
            </a:r>
            <a:r>
              <a:rPr lang="en-US" dirty="0" smtClean="0"/>
              <a:t>, Plug-in Authentication, Metadata APIs, Asynchronous Event Processing, Dynamic Entity Objects for Images Access, Dynamic </a:t>
            </a:r>
            <a:r>
              <a:rPr lang="en-US" dirty="0" err="1" smtClean="0"/>
              <a:t>Plugin</a:t>
            </a:r>
            <a:r>
              <a:rPr lang="en-US" dirty="0" smtClean="0"/>
              <a:t> Registration, Exceptions from Post Stage, Default CRM Proxy</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US" smtClean="0"/>
              <a:t>Industry Views</a:t>
            </a:r>
          </a:p>
        </p:txBody>
      </p:sp>
      <p:sp>
        <p:nvSpPr>
          <p:cNvPr id="8" name="Rectangle 9"/>
          <p:cNvSpPr>
            <a:spLocks noChangeArrowheads="1"/>
          </p:cNvSpPr>
          <p:nvPr/>
        </p:nvSpPr>
        <p:spPr bwMode="auto">
          <a:xfrm>
            <a:off x="4798225" y="1308100"/>
            <a:ext cx="4017963" cy="3608388"/>
          </a:xfrm>
          <a:prstGeom prst="rect">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a:latin typeface="+mn-lt"/>
              <a:cs typeface="+mn-cs"/>
            </a:endParaRPr>
          </a:p>
        </p:txBody>
      </p:sp>
      <p:sp>
        <p:nvSpPr>
          <p:cNvPr id="10" name="Rectangle 9"/>
          <p:cNvSpPr>
            <a:spLocks noChangeArrowheads="1"/>
          </p:cNvSpPr>
          <p:nvPr/>
        </p:nvSpPr>
        <p:spPr bwMode="auto">
          <a:xfrm>
            <a:off x="450050" y="1300163"/>
            <a:ext cx="4019550" cy="3621087"/>
          </a:xfrm>
          <a:prstGeom prst="rect">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a:latin typeface="+mn-lt"/>
              <a:cs typeface="+mn-cs"/>
            </a:endParaRPr>
          </a:p>
        </p:txBody>
      </p:sp>
      <p:sp>
        <p:nvSpPr>
          <p:cNvPr id="11" name="Text Box 4"/>
          <p:cNvSpPr txBox="1">
            <a:spLocks noChangeArrowheads="1"/>
          </p:cNvSpPr>
          <p:nvPr/>
        </p:nvSpPr>
        <p:spPr bwMode="auto">
          <a:xfrm>
            <a:off x="4947386" y="1399340"/>
            <a:ext cx="3747252" cy="3105466"/>
          </a:xfrm>
          <a:prstGeom prst="rect">
            <a:avLst/>
          </a:prstGeom>
          <a:noFill/>
          <a:ln w="9525">
            <a:noFill/>
            <a:miter lim="800000"/>
            <a:headEnd/>
            <a:tailEnd/>
          </a:ln>
        </p:spPr>
        <p:txBody>
          <a:bodyPr wrap="square" lIns="182880" tIns="182880" rIns="182880" bIns="182880">
            <a:spAutoFit/>
          </a:bodyPr>
          <a:lstStyle/>
          <a:p>
            <a:pPr>
              <a:lnSpc>
                <a:spcPct val="130000"/>
              </a:lnSpc>
            </a:pPr>
            <a:r>
              <a:rPr lang="en-US" dirty="0" smtClean="0">
                <a:latin typeface="Calibri" pitchFamily="34" charset="0"/>
              </a:rPr>
              <a:t>“A CRM system must be flexible to adjust as a company's business model and processes change. </a:t>
            </a:r>
            <a:r>
              <a:rPr lang="en-US" b="1" dirty="0" smtClean="0">
                <a:solidFill>
                  <a:schemeClr val="tx2"/>
                </a:solidFill>
                <a:latin typeface="Calibri" pitchFamily="34" charset="0"/>
              </a:rPr>
              <a:t>CRM solutions that only address the first level or two of a company's sales process or cannot adapt to change will have limited effectiveness.”</a:t>
            </a:r>
          </a:p>
          <a:p>
            <a:pPr algn="r"/>
            <a:r>
              <a:rPr lang="en-US" sz="1400" i="1" dirty="0" smtClean="0">
                <a:latin typeface="Calibri" pitchFamily="34" charset="0"/>
              </a:rPr>
              <a:t>		CRM June 2007</a:t>
            </a:r>
            <a:endParaRPr lang="en-US" sz="1400" i="1" dirty="0">
              <a:latin typeface="Calibri" pitchFamily="34" charset="0"/>
            </a:endParaRPr>
          </a:p>
        </p:txBody>
      </p:sp>
      <p:sp>
        <p:nvSpPr>
          <p:cNvPr id="12" name="Text Box 7"/>
          <p:cNvSpPr txBox="1">
            <a:spLocks noChangeArrowheads="1"/>
          </p:cNvSpPr>
          <p:nvPr/>
        </p:nvSpPr>
        <p:spPr bwMode="auto">
          <a:xfrm>
            <a:off x="1145406" y="5016500"/>
            <a:ext cx="7623944" cy="1323439"/>
          </a:xfrm>
          <a:prstGeom prst="rect">
            <a:avLst/>
          </a:prstGeom>
          <a:noFill/>
          <a:ln w="9525">
            <a:noFill/>
            <a:miter lim="800000"/>
            <a:headEnd/>
            <a:tailEnd/>
          </a:ln>
        </p:spPr>
        <p:txBody>
          <a:bodyPr wrap="square" lIns="182880" tIns="182880" rIns="182880" bIns="182880">
            <a:spAutoFit/>
          </a:bodyPr>
          <a:lstStyle/>
          <a:p>
            <a:r>
              <a:rPr lang="en-US" sz="1600" dirty="0" smtClean="0">
                <a:latin typeface="Calibri" pitchFamily="34" charset="0"/>
              </a:rPr>
              <a:t>“Our senior leaders gave me the time and resources to do the job right. They saw value in getting users actively involved and encouraged me to take this approach. </a:t>
            </a:r>
            <a:r>
              <a:rPr lang="en-US" sz="1600" b="1" dirty="0" smtClean="0">
                <a:solidFill>
                  <a:schemeClr val="tx2"/>
                </a:solidFill>
                <a:latin typeface="Calibri" pitchFamily="34" charset="0"/>
              </a:rPr>
              <a:t>I concentrated on delivering ‘quick wins' to sustain their enthusiasm</a:t>
            </a:r>
            <a:r>
              <a:rPr lang="en-US" sz="1600" dirty="0" smtClean="0">
                <a:solidFill>
                  <a:schemeClr val="tx2"/>
                </a:solidFill>
                <a:latin typeface="Calibri" pitchFamily="34" charset="0"/>
              </a:rPr>
              <a:t>.</a:t>
            </a:r>
            <a:r>
              <a:rPr lang="en-US" sz="1600" dirty="0" smtClean="0">
                <a:latin typeface="Calibri" pitchFamily="34" charset="0"/>
              </a:rPr>
              <a:t>”</a:t>
            </a:r>
          </a:p>
          <a:p>
            <a:r>
              <a:rPr lang="en-US" sz="1400" i="1" dirty="0" smtClean="0">
                <a:latin typeface="Calibri" pitchFamily="34" charset="0"/>
              </a:rPr>
              <a:t>				Customer –CRM Magazine, September 2007</a:t>
            </a:r>
            <a:endParaRPr lang="en-US" sz="1400" i="1" dirty="0">
              <a:latin typeface="Calibri" pitchFamily="34" charset="0"/>
            </a:endParaRPr>
          </a:p>
        </p:txBody>
      </p:sp>
      <p:sp>
        <p:nvSpPr>
          <p:cNvPr id="13" name="Text Box 13"/>
          <p:cNvSpPr txBox="1">
            <a:spLocks noChangeArrowheads="1"/>
          </p:cNvSpPr>
          <p:nvPr/>
        </p:nvSpPr>
        <p:spPr bwMode="auto">
          <a:xfrm>
            <a:off x="554740" y="1461903"/>
            <a:ext cx="3872881" cy="3280898"/>
          </a:xfrm>
          <a:prstGeom prst="rect">
            <a:avLst/>
          </a:prstGeom>
          <a:noFill/>
          <a:ln w="9525">
            <a:noFill/>
            <a:miter lim="800000"/>
            <a:headEnd/>
            <a:tailEnd/>
          </a:ln>
        </p:spPr>
        <p:txBody>
          <a:bodyPr wrap="square" lIns="182880" tIns="91440" rIns="182880" bIns="91440">
            <a:spAutoFit/>
          </a:bodyPr>
          <a:lstStyle/>
          <a:p>
            <a:pPr>
              <a:lnSpc>
                <a:spcPct val="130000"/>
              </a:lnSpc>
            </a:pPr>
            <a:r>
              <a:rPr lang="en-US" dirty="0" smtClean="0">
                <a:solidFill>
                  <a:schemeClr val="tx2"/>
                </a:solidFill>
                <a:latin typeface="Calibri" pitchFamily="34" charset="0"/>
              </a:rPr>
              <a:t>“</a:t>
            </a:r>
            <a:r>
              <a:rPr lang="en-US" b="1" dirty="0" smtClean="0">
                <a:solidFill>
                  <a:schemeClr val="tx2"/>
                </a:solidFill>
                <a:latin typeface="Calibri" pitchFamily="34" charset="0"/>
              </a:rPr>
              <a:t>End-user benefits must remain at the center of CRM process and application enhancements. </a:t>
            </a:r>
            <a:r>
              <a:rPr lang="en-US" dirty="0" smtClean="0">
                <a:latin typeface="Calibri" pitchFamily="34" charset="0"/>
              </a:rPr>
              <a:t>Attention must be given to the application user interface and workflows to ensure that they are well aligned with the working practices of day-to-day users.”</a:t>
            </a:r>
          </a:p>
          <a:p>
            <a:pPr lvl="1" algn="r"/>
            <a:r>
              <a:rPr lang="en-US" sz="1400" i="1" dirty="0" smtClean="0">
                <a:latin typeface="Calibri" pitchFamily="34" charset="0"/>
              </a:rPr>
              <a:t>	Forrester Research June 2007</a:t>
            </a:r>
            <a:endParaRPr lang="en-US" sz="1400" i="1" dirty="0">
              <a:latin typeface="Calibri" pitchFamily="34" charset="0"/>
            </a:endParaRPr>
          </a:p>
        </p:txBody>
      </p:sp>
      <p:pic>
        <p:nvPicPr>
          <p:cNvPr id="1026" name="Picture 2" descr="C:\Users\bryann\Documents\!My Microsoft\Content\Icon Library\LittlePeople\LittlePeopleIcons\LittlePeopleIcons\PNG\1.png"/>
          <p:cNvPicPr>
            <a:picLocks noChangeAspect="1" noChangeArrowheads="1"/>
          </p:cNvPicPr>
          <p:nvPr/>
        </p:nvPicPr>
        <p:blipFill>
          <a:blip r:embed="rId3" cstate="screen"/>
          <a:srcRect/>
          <a:stretch>
            <a:fillRect/>
          </a:stretch>
        </p:blipFill>
        <p:spPr bwMode="auto">
          <a:xfrm>
            <a:off x="381418" y="4468565"/>
            <a:ext cx="860242" cy="193554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pPr eaLnBrk="1" hangingPunct="1"/>
            <a:r>
              <a:rPr lang="en-US" smtClean="0"/>
              <a:t>Change the Game in Enterprise CRM</a:t>
            </a:r>
          </a:p>
        </p:txBody>
      </p:sp>
      <p:sp>
        <p:nvSpPr>
          <p:cNvPr id="4" name="Chevron 3"/>
          <p:cNvSpPr/>
          <p:nvPr/>
        </p:nvSpPr>
        <p:spPr>
          <a:xfrm>
            <a:off x="1097058" y="1411464"/>
            <a:ext cx="4572000" cy="1293234"/>
          </a:xfrm>
          <a:prstGeom prst="chevron">
            <a:avLst>
              <a:gd name="adj" fmla="val 5517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600"/>
              </a:lnSpc>
              <a:spcBef>
                <a:spcPts val="0"/>
              </a:spcBef>
              <a:spcAft>
                <a:spcPts val="0"/>
              </a:spcAft>
              <a:defRPr/>
            </a:pPr>
            <a:r>
              <a:rPr lang="en-US" sz="2400" b="1" dirty="0" smtClean="0">
                <a:solidFill>
                  <a:schemeClr val="tx1"/>
                </a:solidFill>
                <a:latin typeface="Calibri" pitchFamily="34" charset="0"/>
              </a:rPr>
              <a:t>Enable Users to focus on Customers, </a:t>
            </a:r>
          </a:p>
          <a:p>
            <a:pPr algn="ctr" fontAlgn="auto">
              <a:lnSpc>
                <a:spcPts val="2600"/>
              </a:lnSpc>
              <a:spcBef>
                <a:spcPts val="0"/>
              </a:spcBef>
              <a:spcAft>
                <a:spcPts val="0"/>
              </a:spcAft>
              <a:defRPr/>
            </a:pPr>
            <a:r>
              <a:rPr lang="en-US" sz="2400" b="1" dirty="0" smtClean="0">
                <a:solidFill>
                  <a:schemeClr val="tx1"/>
                </a:solidFill>
                <a:latin typeface="Calibri" pitchFamily="34" charset="0"/>
              </a:rPr>
              <a:t>Not CRM</a:t>
            </a:r>
          </a:p>
        </p:txBody>
      </p:sp>
      <p:sp>
        <p:nvSpPr>
          <p:cNvPr id="5" name="Chevron 4"/>
          <p:cNvSpPr/>
          <p:nvPr/>
        </p:nvSpPr>
        <p:spPr>
          <a:xfrm>
            <a:off x="2418839" y="3000770"/>
            <a:ext cx="4572000" cy="1371600"/>
          </a:xfrm>
          <a:prstGeom prst="chevron">
            <a:avLst>
              <a:gd name="adj" fmla="val 5641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600"/>
              </a:lnSpc>
              <a:spcBef>
                <a:spcPts val="0"/>
              </a:spcBef>
              <a:spcAft>
                <a:spcPts val="0"/>
              </a:spcAft>
              <a:defRPr/>
            </a:pPr>
            <a:r>
              <a:rPr lang="en-US" sz="2400" b="1" dirty="0" smtClean="0">
                <a:solidFill>
                  <a:schemeClr val="tx1"/>
                </a:solidFill>
                <a:latin typeface="Calibri" pitchFamily="34" charset="0"/>
              </a:rPr>
              <a:t>Adapt Quickly to Business Changes</a:t>
            </a:r>
          </a:p>
        </p:txBody>
      </p:sp>
      <p:sp>
        <p:nvSpPr>
          <p:cNvPr id="6" name="Chevron 5"/>
          <p:cNvSpPr/>
          <p:nvPr/>
        </p:nvSpPr>
        <p:spPr>
          <a:xfrm>
            <a:off x="4096153" y="4799144"/>
            <a:ext cx="4572000" cy="1371600"/>
          </a:xfrm>
          <a:prstGeom prst="chevron">
            <a:avLst>
              <a:gd name="adj" fmla="val 5454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chemeClr val="tx1"/>
                </a:solidFill>
                <a:latin typeface="Calibri" pitchFamily="34" charset="0"/>
              </a:rPr>
              <a:t>Deliver Quick Wins Across Business and IT</a:t>
            </a:r>
          </a:p>
        </p:txBody>
      </p:sp>
      <p:pic>
        <p:nvPicPr>
          <p:cNvPr id="8" name="Picture 5" descr="Partner"/>
          <p:cNvPicPr>
            <a:picLocks noChangeAspect="1" noChangeArrowheads="1"/>
          </p:cNvPicPr>
          <p:nvPr/>
        </p:nvPicPr>
        <p:blipFill>
          <a:blip r:embed="rId3" cstate="screen"/>
          <a:srcRect/>
          <a:stretch>
            <a:fillRect/>
          </a:stretch>
        </p:blipFill>
        <p:spPr bwMode="auto">
          <a:xfrm>
            <a:off x="-1" y="1034635"/>
            <a:ext cx="2194286" cy="1828572"/>
          </a:xfrm>
          <a:prstGeom prst="rect">
            <a:avLst/>
          </a:prstGeom>
          <a:noFill/>
          <a:effectLst>
            <a:outerShdw blurRad="50800" dist="38100" dir="2700000" algn="tl" rotWithShape="0">
              <a:prstClr val="black">
                <a:alpha val="40000"/>
              </a:prstClr>
            </a:outerShdw>
          </a:effectLst>
        </p:spPr>
      </p:pic>
      <p:pic>
        <p:nvPicPr>
          <p:cNvPr id="9" name="Picture 8" descr="CallCenterAgent"/>
          <p:cNvPicPr>
            <a:picLocks noChangeAspect="1" noChangeArrowheads="1"/>
          </p:cNvPicPr>
          <p:nvPr/>
        </p:nvPicPr>
        <p:blipFill>
          <a:blip r:embed="rId4" cstate="screen"/>
          <a:srcRect/>
          <a:stretch>
            <a:fillRect/>
          </a:stretch>
        </p:blipFill>
        <p:spPr bwMode="auto">
          <a:xfrm>
            <a:off x="1164868" y="2628411"/>
            <a:ext cx="2194286" cy="1828572"/>
          </a:xfrm>
          <a:prstGeom prst="rect">
            <a:avLst/>
          </a:prstGeom>
          <a:noFill/>
          <a:effectLst>
            <a:outerShdw blurRad="50800" dist="38100" dir="2700000" algn="tl" rotWithShape="0">
              <a:prstClr val="black">
                <a:alpha val="40000"/>
              </a:prstClr>
            </a:outerShdw>
          </a:effectLst>
        </p:spPr>
      </p:pic>
      <p:pic>
        <p:nvPicPr>
          <p:cNvPr id="10" name="Picture 9" descr="VPSales"/>
          <p:cNvPicPr>
            <a:picLocks noChangeAspect="1" noChangeArrowheads="1"/>
          </p:cNvPicPr>
          <p:nvPr/>
        </p:nvPicPr>
        <p:blipFill>
          <a:blip r:embed="rId5" cstate="screen"/>
          <a:srcRect/>
          <a:stretch>
            <a:fillRect/>
          </a:stretch>
        </p:blipFill>
        <p:spPr bwMode="auto">
          <a:xfrm>
            <a:off x="2783138" y="4442287"/>
            <a:ext cx="2194286" cy="1828572"/>
          </a:xfrm>
          <a:prstGeom prst="rect">
            <a:avLst/>
          </a:prstGeom>
          <a:noFill/>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2050" y="2946310"/>
            <a:ext cx="5827713" cy="1362075"/>
          </a:xfrm>
        </p:spPr>
        <p:txBody>
          <a:bodyPr>
            <a:normAutofit/>
          </a:bodyPr>
          <a:lstStyle/>
          <a:p>
            <a:pPr fontAlgn="auto">
              <a:spcAft>
                <a:spcPts val="0"/>
              </a:spcAft>
              <a:defRPr/>
            </a:pPr>
            <a:r>
              <a:rPr lang="en-US" sz="4400" dirty="0" smtClean="0"/>
              <a:t>SOLUTION</a:t>
            </a:r>
            <a:endParaRPr lang="en-US" sz="4400" dirty="0"/>
          </a:p>
        </p:txBody>
      </p:sp>
      <p:sp>
        <p:nvSpPr>
          <p:cNvPr id="6" name="Text Placeholder 5"/>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flipH="1">
            <a:off x="133350" y="1171575"/>
            <a:ext cx="2868613" cy="3635375"/>
          </a:xfrm>
          <a:prstGeom prst="roundRect">
            <a:avLst>
              <a:gd name="adj" fmla="val 0"/>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7" name="Rounded Rectangle 16"/>
          <p:cNvSpPr/>
          <p:nvPr/>
        </p:nvSpPr>
        <p:spPr bwMode="auto">
          <a:xfrm flipH="1">
            <a:off x="6081713" y="1171575"/>
            <a:ext cx="2868612" cy="3635375"/>
          </a:xfrm>
          <a:prstGeom prst="roundRect">
            <a:avLst>
              <a:gd name="adj" fmla="val 0"/>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dirty="0">
              <a:solidFill>
                <a:schemeClr val="tx1"/>
              </a:solidFill>
            </a:endParaRPr>
          </a:p>
        </p:txBody>
      </p:sp>
      <p:sp>
        <p:nvSpPr>
          <p:cNvPr id="22" name="Rounded Rectangle 21"/>
          <p:cNvSpPr/>
          <p:nvPr/>
        </p:nvSpPr>
        <p:spPr bwMode="auto">
          <a:xfrm flipH="1">
            <a:off x="3105150" y="1171575"/>
            <a:ext cx="2868613" cy="3635375"/>
          </a:xfrm>
          <a:prstGeom prst="roundRect">
            <a:avLst>
              <a:gd name="adj" fmla="val 0"/>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endParaRPr lang="en-US" dirty="0">
              <a:solidFill>
                <a:schemeClr val="tx1"/>
              </a:solidFill>
            </a:endParaRPr>
          </a:p>
        </p:txBody>
      </p:sp>
      <p:pic>
        <p:nvPicPr>
          <p:cNvPr id="30" name="Picture 3"/>
          <p:cNvPicPr>
            <a:picLocks noChangeAspect="1" noChangeArrowheads="1"/>
          </p:cNvPicPr>
          <p:nvPr/>
        </p:nvPicPr>
        <p:blipFill>
          <a:blip r:embed="rId3"/>
          <a:srcRect/>
          <a:stretch>
            <a:fillRect/>
          </a:stretch>
        </p:blipFill>
        <p:spPr bwMode="auto">
          <a:xfrm>
            <a:off x="247650" y="1760538"/>
            <a:ext cx="2644775" cy="2206625"/>
          </a:xfrm>
          <a:prstGeom prst="rect">
            <a:avLst/>
          </a:prstGeom>
          <a:ln>
            <a:noFill/>
          </a:ln>
          <a:effectLst>
            <a:outerShdw blurRad="50800" dist="38100" dir="2700000" algn="tl" rotWithShape="0">
              <a:prstClr val="black">
                <a:alpha val="40000"/>
              </a:prstClr>
            </a:outerShdw>
          </a:effectLst>
        </p:spPr>
      </p:pic>
      <p:pic>
        <p:nvPicPr>
          <p:cNvPr id="29" name="Picture 4"/>
          <p:cNvPicPr>
            <a:picLocks noChangeAspect="1" noChangeArrowheads="1"/>
          </p:cNvPicPr>
          <p:nvPr/>
        </p:nvPicPr>
        <p:blipFill>
          <a:blip r:embed="rId4"/>
          <a:srcRect/>
          <a:stretch>
            <a:fillRect/>
          </a:stretch>
        </p:blipFill>
        <p:spPr bwMode="auto">
          <a:xfrm>
            <a:off x="3189288" y="1773238"/>
            <a:ext cx="2633662" cy="2185987"/>
          </a:xfrm>
          <a:prstGeom prst="rect">
            <a:avLst/>
          </a:prstGeom>
          <a:ln>
            <a:noFill/>
          </a:ln>
          <a:effectLst>
            <a:outerShdw blurRad="50800" dist="38100" dir="2700000" algn="tl" rotWithShape="0">
              <a:prstClr val="black">
                <a:alpha val="40000"/>
              </a:prstClr>
            </a:outerShdw>
          </a:effectLst>
        </p:spPr>
      </p:pic>
      <p:sp>
        <p:nvSpPr>
          <p:cNvPr id="43" name="Rounded Rectangle 42"/>
          <p:cNvSpPr/>
          <p:nvPr/>
        </p:nvSpPr>
        <p:spPr bwMode="auto">
          <a:xfrm flipH="1">
            <a:off x="166688" y="4887913"/>
            <a:ext cx="8774112" cy="608012"/>
          </a:xfrm>
          <a:prstGeom prst="roundRect">
            <a:avLst>
              <a:gd name="adj" fmla="val 0"/>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400" b="1" dirty="0">
                <a:latin typeface="Calibri" pitchFamily="34" charset="0"/>
              </a:rPr>
              <a:t>Actionable Analytics</a:t>
            </a:r>
          </a:p>
        </p:txBody>
      </p:sp>
      <p:sp>
        <p:nvSpPr>
          <p:cNvPr id="2" name="Title 1"/>
          <p:cNvSpPr>
            <a:spLocks noGrp="1"/>
          </p:cNvSpPr>
          <p:nvPr>
            <p:ph type="title"/>
          </p:nvPr>
        </p:nvSpPr>
        <p:spPr>
          <a:xfrm>
            <a:off x="381000" y="228600"/>
            <a:ext cx="8382000" cy="584200"/>
          </a:xfrm>
        </p:spPr>
        <p:txBody>
          <a:bodyPr rtlCol="0" anchor="t">
            <a:spAutoFit/>
          </a:bodyPr>
          <a:lstStyle/>
          <a:p>
            <a:pPr eaLnBrk="1" fontAlgn="auto" hangingPunct="1">
              <a:spcAft>
                <a:spcPts val="0"/>
              </a:spcAft>
              <a:defRPr/>
            </a:pPr>
            <a:r>
              <a:rPr lang="en-US" dirty="0" smtClean="0">
                <a:effectLst>
                  <a:outerShdw blurRad="38100" dist="38100" dir="2700000" algn="tl">
                    <a:srgbClr val="000000">
                      <a:alpha val="43137"/>
                    </a:srgbClr>
                  </a:outerShdw>
                </a:effectLst>
              </a:rPr>
              <a:t>Microsoft Dynamics CRM in the Enterprise</a:t>
            </a:r>
            <a:endParaRPr lang="en-US" dirty="0">
              <a:effectLst>
                <a:outerShdw blurRad="38100" dist="38100" dir="2700000" algn="tl">
                  <a:srgbClr val="000000">
                    <a:alpha val="43137"/>
                  </a:srgbClr>
                </a:outerShdw>
              </a:effectLst>
            </a:endParaRPr>
          </a:p>
        </p:txBody>
      </p:sp>
      <p:sp>
        <p:nvSpPr>
          <p:cNvPr id="20" name="Text Box 27"/>
          <p:cNvSpPr txBox="1">
            <a:spLocks noChangeArrowheads="1"/>
          </p:cNvSpPr>
          <p:nvPr/>
        </p:nvSpPr>
        <p:spPr bwMode="auto">
          <a:xfrm>
            <a:off x="5991225" y="1295400"/>
            <a:ext cx="3035300" cy="379780"/>
          </a:xfrm>
          <a:prstGeom prst="rect">
            <a:avLst/>
          </a:prstGeom>
          <a:noFill/>
          <a:ln w="9525">
            <a:noFill/>
            <a:miter lim="800000"/>
            <a:headEnd/>
            <a:tailEnd/>
          </a:ln>
        </p:spPr>
        <p:txBody>
          <a:bodyPr lIns="76197" tIns="38098" rIns="76197" bIns="38098">
            <a:spAutoFit/>
          </a:bodyPr>
          <a:lstStyle/>
          <a:p>
            <a:pPr algn="ctr" fontAlgn="auto">
              <a:lnSpc>
                <a:spcPct val="80000"/>
              </a:lnSpc>
              <a:spcBef>
                <a:spcPct val="50000"/>
              </a:spcBef>
              <a:spcAft>
                <a:spcPts val="0"/>
              </a:spcAft>
              <a:defRPr/>
            </a:pPr>
            <a:r>
              <a:rPr lang="en-US" sz="2400" b="1" dirty="0">
                <a:latin typeface="+mn-lt"/>
              </a:rPr>
              <a:t>Manageability</a:t>
            </a:r>
          </a:p>
        </p:txBody>
      </p:sp>
      <p:sp>
        <p:nvSpPr>
          <p:cNvPr id="18" name="Text Box 27"/>
          <p:cNvSpPr txBox="1">
            <a:spLocks noChangeArrowheads="1"/>
          </p:cNvSpPr>
          <p:nvPr/>
        </p:nvSpPr>
        <p:spPr bwMode="auto">
          <a:xfrm>
            <a:off x="3035300" y="1295400"/>
            <a:ext cx="3035300" cy="379780"/>
          </a:xfrm>
          <a:prstGeom prst="rect">
            <a:avLst/>
          </a:prstGeom>
          <a:noFill/>
          <a:ln w="9525">
            <a:noFill/>
            <a:miter lim="800000"/>
            <a:headEnd/>
            <a:tailEnd/>
          </a:ln>
        </p:spPr>
        <p:txBody>
          <a:bodyPr lIns="76197" tIns="38098" rIns="76197" bIns="38098">
            <a:spAutoFit/>
          </a:bodyPr>
          <a:lstStyle/>
          <a:p>
            <a:pPr marL="50269" indent="-50269" algn="ctr" fontAlgn="auto">
              <a:lnSpc>
                <a:spcPct val="80000"/>
              </a:lnSpc>
              <a:spcBef>
                <a:spcPct val="50000"/>
              </a:spcBef>
              <a:spcAft>
                <a:spcPts val="0"/>
              </a:spcAft>
              <a:defRPr/>
            </a:pPr>
            <a:r>
              <a:rPr lang="en-US" sz="2400" b="1" dirty="0">
                <a:latin typeface="+mn-lt"/>
              </a:rPr>
              <a:t>Flexibility</a:t>
            </a:r>
          </a:p>
        </p:txBody>
      </p:sp>
      <p:sp>
        <p:nvSpPr>
          <p:cNvPr id="21" name="Text Box 27"/>
          <p:cNvSpPr txBox="1">
            <a:spLocks noChangeArrowheads="1"/>
          </p:cNvSpPr>
          <p:nvPr/>
        </p:nvSpPr>
        <p:spPr bwMode="auto">
          <a:xfrm>
            <a:off x="85725" y="1295400"/>
            <a:ext cx="3035300" cy="379780"/>
          </a:xfrm>
          <a:prstGeom prst="rect">
            <a:avLst/>
          </a:prstGeom>
          <a:noFill/>
          <a:ln w="9525">
            <a:noFill/>
            <a:miter lim="800000"/>
            <a:headEnd/>
            <a:tailEnd/>
          </a:ln>
        </p:spPr>
        <p:txBody>
          <a:bodyPr lIns="76197" tIns="38098" rIns="76197" bIns="38098">
            <a:spAutoFit/>
          </a:bodyPr>
          <a:lstStyle/>
          <a:p>
            <a:pPr algn="ctr" fontAlgn="auto">
              <a:lnSpc>
                <a:spcPct val="80000"/>
              </a:lnSpc>
              <a:spcBef>
                <a:spcPct val="50000"/>
              </a:spcBef>
              <a:spcAft>
                <a:spcPts val="0"/>
              </a:spcAft>
              <a:defRPr/>
            </a:pPr>
            <a:r>
              <a:rPr lang="en-US" sz="2400" b="1" dirty="0">
                <a:latin typeface="+mn-lt"/>
              </a:rPr>
              <a:t>Usability</a:t>
            </a:r>
          </a:p>
        </p:txBody>
      </p:sp>
      <p:pic>
        <p:nvPicPr>
          <p:cNvPr id="2057" name="Picture 9"/>
          <p:cNvPicPr>
            <a:picLocks noChangeAspect="1" noChangeArrowheads="1"/>
          </p:cNvPicPr>
          <p:nvPr/>
        </p:nvPicPr>
        <p:blipFill>
          <a:blip r:embed="rId5"/>
          <a:srcRect/>
          <a:stretch>
            <a:fillRect/>
          </a:stretch>
        </p:blipFill>
        <p:spPr bwMode="auto">
          <a:xfrm>
            <a:off x="6165850" y="1752600"/>
            <a:ext cx="2673350" cy="2197100"/>
          </a:xfrm>
          <a:prstGeom prst="rect">
            <a:avLst/>
          </a:prstGeom>
          <a:ln>
            <a:noFill/>
          </a:ln>
          <a:effectLst>
            <a:outerShdw blurRad="50800" dist="38100" dir="2700000" algn="tl" rotWithShape="0">
              <a:prstClr val="black">
                <a:alpha val="40000"/>
              </a:prstClr>
            </a:outerShdw>
          </a:effectLst>
        </p:spPr>
      </p:pic>
      <p:sp>
        <p:nvSpPr>
          <p:cNvPr id="23" name="TextBox 22"/>
          <p:cNvSpPr txBox="1"/>
          <p:nvPr/>
        </p:nvSpPr>
        <p:spPr>
          <a:xfrm>
            <a:off x="6081713" y="4067175"/>
            <a:ext cx="2868612" cy="738188"/>
          </a:xfrm>
          <a:prstGeom prst="rect">
            <a:avLst/>
          </a:prstGeom>
          <a:noFill/>
        </p:spPr>
        <p:txBody>
          <a:bodyPr>
            <a:spAutoFit/>
          </a:bodyPr>
          <a:lstStyle/>
          <a:p>
            <a:pPr algn="ctr" fontAlgn="auto">
              <a:spcBef>
                <a:spcPts val="0"/>
              </a:spcBef>
              <a:spcAft>
                <a:spcPts val="0"/>
              </a:spcAft>
              <a:defRPr/>
            </a:pPr>
            <a:r>
              <a:rPr lang="en-US" sz="1400" dirty="0">
                <a:latin typeface="Calibri" pitchFamily="34" charset="0"/>
              </a:rPr>
              <a:t>“We need a solution that is </a:t>
            </a:r>
            <a:r>
              <a:rPr lang="en-US" sz="1400" b="1" dirty="0">
                <a:solidFill>
                  <a:schemeClr val="tx2"/>
                </a:solidFill>
                <a:latin typeface="Calibri" pitchFamily="34" charset="0"/>
              </a:rPr>
              <a:t>easily managed </a:t>
            </a:r>
            <a:r>
              <a:rPr lang="en-US" sz="1400" dirty="0">
                <a:latin typeface="Calibri" pitchFamily="34" charset="0"/>
              </a:rPr>
              <a:t>by our already constrained IT resources.” </a:t>
            </a:r>
          </a:p>
        </p:txBody>
      </p:sp>
      <p:sp>
        <p:nvSpPr>
          <p:cNvPr id="32" name="TextBox 31"/>
          <p:cNvSpPr txBox="1"/>
          <p:nvPr/>
        </p:nvSpPr>
        <p:spPr>
          <a:xfrm>
            <a:off x="3095625" y="4144177"/>
            <a:ext cx="2867025" cy="523875"/>
          </a:xfrm>
          <a:prstGeom prst="rect">
            <a:avLst/>
          </a:prstGeom>
          <a:noFill/>
        </p:spPr>
        <p:txBody>
          <a:bodyPr>
            <a:spAutoFit/>
          </a:bodyPr>
          <a:lstStyle/>
          <a:p>
            <a:pPr algn="ctr" fontAlgn="auto">
              <a:spcBef>
                <a:spcPts val="0"/>
              </a:spcBef>
              <a:spcAft>
                <a:spcPts val="0"/>
              </a:spcAft>
              <a:defRPr/>
            </a:pPr>
            <a:r>
              <a:rPr lang="en-US" sz="1400" dirty="0">
                <a:latin typeface="Calibri" pitchFamily="34" charset="0"/>
              </a:rPr>
              <a:t>“We need a solution that </a:t>
            </a:r>
            <a:r>
              <a:rPr lang="en-US" sz="1400" b="1" dirty="0">
                <a:solidFill>
                  <a:schemeClr val="tx2"/>
                </a:solidFill>
                <a:latin typeface="Calibri" pitchFamily="34" charset="0"/>
              </a:rPr>
              <a:t>adapts to fit</a:t>
            </a:r>
            <a:r>
              <a:rPr lang="en-US" sz="1400" b="1" dirty="0">
                <a:latin typeface="Calibri" pitchFamily="34" charset="0"/>
              </a:rPr>
              <a:t> </a:t>
            </a:r>
            <a:r>
              <a:rPr lang="en-US" sz="1400" dirty="0">
                <a:latin typeface="Calibri" pitchFamily="34" charset="0"/>
              </a:rPr>
              <a:t>our unique business needs.” </a:t>
            </a:r>
          </a:p>
        </p:txBody>
      </p:sp>
      <p:sp>
        <p:nvSpPr>
          <p:cNvPr id="33" name="TextBox 32"/>
          <p:cNvSpPr txBox="1"/>
          <p:nvPr/>
        </p:nvSpPr>
        <p:spPr>
          <a:xfrm>
            <a:off x="104775" y="4114800"/>
            <a:ext cx="2867025" cy="523875"/>
          </a:xfrm>
          <a:prstGeom prst="rect">
            <a:avLst/>
          </a:prstGeom>
          <a:noFill/>
        </p:spPr>
        <p:txBody>
          <a:bodyPr>
            <a:spAutoFit/>
          </a:bodyPr>
          <a:lstStyle/>
          <a:p>
            <a:pPr algn="ctr" fontAlgn="auto">
              <a:spcBef>
                <a:spcPts val="0"/>
              </a:spcBef>
              <a:spcAft>
                <a:spcPts val="0"/>
              </a:spcAft>
              <a:defRPr/>
            </a:pPr>
            <a:r>
              <a:rPr lang="en-US" sz="1400" dirty="0">
                <a:latin typeface="Calibri" pitchFamily="34" charset="0"/>
              </a:rPr>
              <a:t>“We need a solution that helps </a:t>
            </a:r>
            <a:r>
              <a:rPr lang="en-US" sz="1400" b="1" dirty="0">
                <a:solidFill>
                  <a:schemeClr val="tx2"/>
                </a:solidFill>
                <a:latin typeface="Calibri" pitchFamily="34" charset="0"/>
              </a:rPr>
              <a:t>make our jobs easier</a:t>
            </a:r>
            <a:r>
              <a:rPr lang="en-US" sz="1400" dirty="0">
                <a:latin typeface="Calibri" pitchFamily="34" charset="0"/>
              </a:rPr>
              <a:t> – not harder.” </a:t>
            </a:r>
          </a:p>
        </p:txBody>
      </p:sp>
      <p:sp>
        <p:nvSpPr>
          <p:cNvPr id="19" name="Rounded Rectangle 18"/>
          <p:cNvSpPr/>
          <p:nvPr/>
        </p:nvSpPr>
        <p:spPr bwMode="auto">
          <a:xfrm flipH="1">
            <a:off x="166688" y="5562600"/>
            <a:ext cx="8774112" cy="666750"/>
          </a:xfrm>
          <a:prstGeom prst="roundRect">
            <a:avLst>
              <a:gd name="adj" fmla="val 0"/>
            </a:avLst>
          </a:prstGeom>
          <a:solidFill>
            <a:schemeClr val="accent1">
              <a:lumMod val="40000"/>
              <a:lumOff val="60000"/>
            </a:schemeClr>
          </a:solidFill>
          <a:ln w="88900">
            <a:noFill/>
            <a:miter lim="800000"/>
            <a:headEnd/>
            <a:tailEnd/>
          </a:ln>
          <a:effectLst>
            <a:outerShdw blurRad="50800" dist="38100" dir="2700000" algn="tl" rotWithShape="0">
              <a:prstClr val="black">
                <a:alpha val="40000"/>
              </a:prstClr>
            </a:outerShdw>
          </a:effectLst>
        </p:spPr>
        <p:txBody>
          <a:bodyPr wrap="none" anchor="ctr"/>
          <a:lstStyle/>
          <a:p>
            <a:pPr algn="ctr" fontAlgn="auto">
              <a:spcBef>
                <a:spcPts val="0"/>
              </a:spcBef>
              <a:spcAft>
                <a:spcPts val="0"/>
              </a:spcAft>
              <a:defRPr/>
            </a:pPr>
            <a:r>
              <a:rPr lang="en-US" sz="2400" b="1" dirty="0">
                <a:solidFill>
                  <a:schemeClr val="tx1"/>
                </a:solidFill>
                <a:latin typeface="+mn-lt"/>
                <a:cs typeface="Arial" pitchFamily="34" charset="0"/>
              </a:rPr>
              <a:t>Performance and Scalability</a:t>
            </a:r>
          </a:p>
        </p:txBody>
      </p:sp>
      <p:pic>
        <p:nvPicPr>
          <p:cNvPr id="25" name="Picture 24" descr="rbsa2_85.png"/>
          <p:cNvPicPr>
            <a:picLocks noChangeAspect="1"/>
          </p:cNvPicPr>
          <p:nvPr/>
        </p:nvPicPr>
        <p:blipFill>
          <a:blip r:embed="rId6" cstate="screen"/>
          <a:stretch>
            <a:fillRect/>
          </a:stretch>
        </p:blipFill>
        <p:spPr>
          <a:xfrm>
            <a:off x="2102793" y="2326271"/>
            <a:ext cx="825318" cy="1828800"/>
          </a:xfrm>
          <a:prstGeom prst="rect">
            <a:avLst/>
          </a:prstGeom>
        </p:spPr>
      </p:pic>
      <p:pic>
        <p:nvPicPr>
          <p:cNvPr id="26" name="Picture 25" descr="73267007.png"/>
          <p:cNvPicPr>
            <a:picLocks noChangeAspect="1"/>
          </p:cNvPicPr>
          <p:nvPr/>
        </p:nvPicPr>
        <p:blipFill>
          <a:blip r:embed="rId7" cstate="screen"/>
          <a:stretch>
            <a:fillRect/>
          </a:stretch>
        </p:blipFill>
        <p:spPr>
          <a:xfrm>
            <a:off x="8108659" y="2287771"/>
            <a:ext cx="749336" cy="1828800"/>
          </a:xfrm>
          <a:prstGeom prst="rect">
            <a:avLst/>
          </a:prstGeom>
        </p:spPr>
      </p:pic>
      <p:pic>
        <p:nvPicPr>
          <p:cNvPr id="27" name="Picture 26" descr="74855101.png"/>
          <p:cNvPicPr>
            <a:picLocks noChangeAspect="1"/>
          </p:cNvPicPr>
          <p:nvPr/>
        </p:nvPicPr>
        <p:blipFill>
          <a:blip r:embed="rId8" cstate="screen"/>
          <a:stretch>
            <a:fillRect/>
          </a:stretch>
        </p:blipFill>
        <p:spPr>
          <a:xfrm>
            <a:off x="5206469" y="2339210"/>
            <a:ext cx="712655" cy="1828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43" grpId="0" animBg="1"/>
      <p:bldP spid="20" grpId="0"/>
      <p:bldP spid="18" grpId="0"/>
      <p:bldP spid="23" grpId="0"/>
      <p:bldP spid="32"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06904" y="198438"/>
            <a:ext cx="7579895" cy="639762"/>
          </a:xfrm>
        </p:spPr>
        <p:txBody>
          <a:bodyPr/>
          <a:lstStyle/>
          <a:p>
            <a:pPr eaLnBrk="1" hangingPunct="1"/>
            <a:r>
              <a:rPr lang="en-US" dirty="0" smtClean="0"/>
              <a:t>Everyday Usability</a:t>
            </a:r>
          </a:p>
        </p:txBody>
      </p:sp>
      <p:sp>
        <p:nvSpPr>
          <p:cNvPr id="8" name="TextBox 2"/>
          <p:cNvSpPr txBox="1">
            <a:spLocks noChangeArrowheads="1"/>
          </p:cNvSpPr>
          <p:nvPr/>
        </p:nvSpPr>
        <p:spPr bwMode="auto">
          <a:xfrm>
            <a:off x="392113" y="1290638"/>
            <a:ext cx="4694237" cy="1231106"/>
          </a:xfrm>
          <a:prstGeom prst="rect">
            <a:avLst/>
          </a:prstGeom>
          <a:noFill/>
          <a:ln w="9525">
            <a:noFill/>
            <a:miter lim="800000"/>
            <a:headEnd/>
            <a:tailEnd/>
          </a:ln>
        </p:spPr>
        <p:txBody>
          <a:bodyPr>
            <a:spAutoFit/>
          </a:bodyPr>
          <a:lstStyle/>
          <a:p>
            <a:r>
              <a:rPr lang="en-US" i="1" dirty="0" smtClean="0">
                <a:latin typeface="Calibri" pitchFamily="34" charset="0"/>
              </a:rPr>
              <a:t>Provide users with relevant role-based information through contextual visibility into the applications that they use daily.</a:t>
            </a:r>
          </a:p>
          <a:p>
            <a:endParaRPr lang="en-US" sz="2000" i="1" dirty="0" smtClean="0">
              <a:latin typeface="Calibri" pitchFamily="34" charset="0"/>
            </a:endParaRPr>
          </a:p>
        </p:txBody>
      </p:sp>
      <p:sp>
        <p:nvSpPr>
          <p:cNvPr id="9" name="Content Placeholder 2"/>
          <p:cNvSpPr txBox="1">
            <a:spLocks/>
          </p:cNvSpPr>
          <p:nvPr/>
        </p:nvSpPr>
        <p:spPr bwMode="auto">
          <a:xfrm>
            <a:off x="380999" y="2508250"/>
            <a:ext cx="3586163" cy="3465513"/>
          </a:xfrm>
          <a:prstGeom prst="rect">
            <a:avLst/>
          </a:prstGeom>
          <a:noFill/>
          <a:ln w="9525">
            <a:noFill/>
            <a:miter lim="800000"/>
            <a:headEnd/>
            <a:tailEnd/>
          </a:ln>
        </p:spPr>
        <p:txBody>
          <a:bodyPr/>
          <a:lstStyle/>
          <a:p>
            <a:pPr marL="228600" indent="-228600" eaLnBrk="0" hangingPunct="0"/>
            <a:r>
              <a:rPr lang="en-US" b="1" dirty="0">
                <a:solidFill>
                  <a:schemeClr val="tx2"/>
                </a:solidFill>
                <a:latin typeface="Calibri" pitchFamily="34" charset="0"/>
              </a:rPr>
              <a:t>Microsoft Advantage</a:t>
            </a:r>
          </a:p>
          <a:p>
            <a:pPr marL="228600" indent="-228600" eaLnBrk="0" hangingPunct="0">
              <a:lnSpc>
                <a:spcPct val="130000"/>
              </a:lnSpc>
              <a:buFont typeface="Arial" pitchFamily="34" charset="0"/>
              <a:buChar char="•"/>
            </a:pPr>
            <a:r>
              <a:rPr lang="en-US" dirty="0" smtClean="0">
                <a:latin typeface="Calibri" pitchFamily="34" charset="0"/>
              </a:rPr>
              <a:t>Achieve high user adoption by making CRM a natural extension of user habits</a:t>
            </a:r>
          </a:p>
          <a:p>
            <a:pPr marL="228600" indent="-228600" eaLnBrk="0" hangingPunct="0">
              <a:lnSpc>
                <a:spcPct val="130000"/>
              </a:lnSpc>
              <a:buFont typeface="Arial" pitchFamily="34" charset="0"/>
              <a:buChar char="•"/>
            </a:pPr>
            <a:r>
              <a:rPr lang="en-US" dirty="0" smtClean="0">
                <a:latin typeface="Calibri" pitchFamily="34" charset="0"/>
              </a:rPr>
              <a:t>Improve productivity by consolidating customer information to a single location</a:t>
            </a:r>
          </a:p>
          <a:p>
            <a:pPr marL="228600" indent="-228600" eaLnBrk="0" hangingPunct="0">
              <a:lnSpc>
                <a:spcPct val="130000"/>
              </a:lnSpc>
              <a:buFont typeface="Arial" pitchFamily="34" charset="0"/>
              <a:buChar char="•"/>
            </a:pPr>
            <a:r>
              <a:rPr lang="en-US" dirty="0" smtClean="0">
                <a:latin typeface="Calibri" pitchFamily="34" charset="0"/>
              </a:rPr>
              <a:t>Reduce training and transition costs with easy-to-learn applications</a:t>
            </a:r>
          </a:p>
          <a:p>
            <a:pPr marL="228600" indent="-228600" eaLnBrk="0" hangingPunct="0"/>
            <a:endParaRPr lang="en-US" sz="2000" dirty="0">
              <a:latin typeface="Segoe" pitchFamily="96" charset="0"/>
            </a:endParaRPr>
          </a:p>
        </p:txBody>
      </p:sp>
      <p:grpSp>
        <p:nvGrpSpPr>
          <p:cNvPr id="18" name="Group 17"/>
          <p:cNvGrpSpPr/>
          <p:nvPr/>
        </p:nvGrpSpPr>
        <p:grpSpPr>
          <a:xfrm>
            <a:off x="5103813" y="1246188"/>
            <a:ext cx="3717925" cy="1001712"/>
            <a:chOff x="5103813" y="1246188"/>
            <a:chExt cx="3717925" cy="1001712"/>
          </a:xfrm>
        </p:grpSpPr>
        <p:sp>
          <p:nvSpPr>
            <p:cNvPr id="7" name="Rectangle 6"/>
            <p:cNvSpPr/>
            <p:nvPr/>
          </p:nvSpPr>
          <p:spPr>
            <a:xfrm>
              <a:off x="5103813" y="1279525"/>
              <a:ext cx="3717925" cy="94297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138738" y="1246188"/>
              <a:ext cx="3473450"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tx2"/>
                  </a:solidFill>
                  <a:latin typeface="Calibri" pitchFamily="34" charset="0"/>
                </a:rPr>
                <a:t>Everyday Usability Components</a:t>
              </a:r>
              <a:endParaRPr lang="en-US" sz="1400" b="1" dirty="0">
                <a:solidFill>
                  <a:schemeClr val="tx2"/>
                </a:solidFill>
                <a:latin typeface="Calibri" pitchFamily="34" charset="0"/>
              </a:endParaRPr>
            </a:p>
            <a:p>
              <a:pPr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 Native Microsoft Office interface</a:t>
              </a:r>
            </a:p>
            <a:p>
              <a:pPr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 Connected and disconnected clients</a:t>
              </a:r>
            </a:p>
            <a:p>
              <a:pPr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 Web and mobile access</a:t>
              </a:r>
            </a:p>
            <a:p>
              <a:pPr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 Composite applications</a:t>
              </a:r>
            </a:p>
          </p:txBody>
        </p:sp>
      </p:grpSp>
      <p:pic>
        <p:nvPicPr>
          <p:cNvPr id="78850" name="Picture 2" descr="http://sharepoint/sites/v-mtyer/Shared%20Documents/Screen%20Shots/Opportunities.png"/>
          <p:cNvPicPr>
            <a:picLocks noChangeAspect="1" noChangeArrowheads="1"/>
          </p:cNvPicPr>
          <p:nvPr/>
        </p:nvPicPr>
        <p:blipFill>
          <a:blip r:embed="rId3"/>
          <a:srcRect/>
          <a:stretch>
            <a:fillRect/>
          </a:stretch>
        </p:blipFill>
        <p:spPr bwMode="auto">
          <a:xfrm>
            <a:off x="3923362" y="2597761"/>
            <a:ext cx="4908536" cy="3350651"/>
          </a:xfrm>
          <a:prstGeom prst="rect">
            <a:avLst/>
          </a:prstGeom>
          <a:noFill/>
        </p:spPr>
      </p:pic>
      <p:grpSp>
        <p:nvGrpSpPr>
          <p:cNvPr id="2" name="Group 11"/>
          <p:cNvGrpSpPr/>
          <p:nvPr/>
        </p:nvGrpSpPr>
        <p:grpSpPr>
          <a:xfrm>
            <a:off x="191103" y="132049"/>
            <a:ext cx="896552" cy="695723"/>
            <a:chOff x="287355" y="1133076"/>
            <a:chExt cx="896552" cy="695723"/>
          </a:xfrm>
        </p:grpSpPr>
        <p:sp>
          <p:nvSpPr>
            <p:cNvPr id="13" name="Rounded Rectangle 12"/>
            <p:cNvSpPr/>
            <p:nvPr/>
          </p:nvSpPr>
          <p:spPr bwMode="auto">
            <a:xfrm flipH="1">
              <a:off x="287355" y="1133076"/>
              <a:ext cx="291694" cy="422356"/>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4" name="Rounded Rectangle 13"/>
            <p:cNvSpPr/>
            <p:nvPr/>
          </p:nvSpPr>
          <p:spPr bwMode="auto">
            <a:xfrm flipH="1">
              <a:off x="892213" y="1133076"/>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5" name="Rounded Rectangle 14"/>
            <p:cNvSpPr/>
            <p:nvPr/>
          </p:nvSpPr>
          <p:spPr bwMode="auto">
            <a:xfrm flipH="1">
              <a:off x="589542" y="1133076"/>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6" name="Rounded Rectangle 15"/>
            <p:cNvSpPr/>
            <p:nvPr/>
          </p:nvSpPr>
          <p:spPr bwMode="auto">
            <a:xfrm flipH="1">
              <a:off x="290744" y="1564838"/>
              <a:ext cx="892193" cy="123303"/>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sz="2400" b="1" dirty="0">
                <a:latin typeface="Calibri" pitchFamily="34" charset="0"/>
              </a:endParaRPr>
            </a:p>
          </p:txBody>
        </p:sp>
        <p:sp>
          <p:nvSpPr>
            <p:cNvPr id="17" name="Rounded Rectangle 16"/>
            <p:cNvSpPr/>
            <p:nvPr/>
          </p:nvSpPr>
          <p:spPr bwMode="auto">
            <a:xfrm flipH="1">
              <a:off x="290744" y="1693584"/>
              <a:ext cx="892193" cy="135215"/>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sz="2400" b="1" dirty="0">
                <a:solidFill>
                  <a:schemeClr val="tx1"/>
                </a:solidFill>
                <a:latin typeface="+mn-lt"/>
                <a:cs typeface="Arial" pitchFamily="34" charset="0"/>
              </a:endParaRPr>
            </a:p>
          </p:txBody>
        </p:sp>
      </p:grpSp>
      <p:pic>
        <p:nvPicPr>
          <p:cNvPr id="4098" name="Picture 2" descr="C:\Users\bryann\Documents\!My Microsoft\Content\Icon Library\LittlePeople\LittlePeopleIcons\LittlePeopleIcons\PNG\7.png"/>
          <p:cNvPicPr>
            <a:picLocks noChangeAspect="1" noChangeArrowheads="1"/>
          </p:cNvPicPr>
          <p:nvPr/>
        </p:nvPicPr>
        <p:blipFill>
          <a:blip r:embed="rId4" cstate="screen"/>
          <a:srcRect/>
          <a:stretch>
            <a:fillRect/>
          </a:stretch>
        </p:blipFill>
        <p:spPr bwMode="auto">
          <a:xfrm>
            <a:off x="7888389" y="4235116"/>
            <a:ext cx="856894" cy="192801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126156" y="198438"/>
            <a:ext cx="7560644" cy="639762"/>
          </a:xfrm>
        </p:spPr>
        <p:txBody>
          <a:bodyPr/>
          <a:lstStyle/>
          <a:p>
            <a:pPr eaLnBrk="1" hangingPunct="1"/>
            <a:r>
              <a:rPr lang="en-US" dirty="0" smtClean="0"/>
              <a:t>Enterprise Flexibility</a:t>
            </a:r>
          </a:p>
        </p:txBody>
      </p:sp>
      <p:pic>
        <p:nvPicPr>
          <p:cNvPr id="7" name="Picture 4"/>
          <p:cNvPicPr>
            <a:picLocks noChangeAspect="1" noChangeArrowheads="1"/>
          </p:cNvPicPr>
          <p:nvPr/>
        </p:nvPicPr>
        <p:blipFill>
          <a:blip r:embed="rId3"/>
          <a:srcRect/>
          <a:stretch>
            <a:fillRect/>
          </a:stretch>
        </p:blipFill>
        <p:spPr bwMode="auto">
          <a:xfrm>
            <a:off x="3967163" y="2452688"/>
            <a:ext cx="4921250" cy="3643312"/>
          </a:xfrm>
          <a:prstGeom prst="rect">
            <a:avLst/>
          </a:prstGeom>
          <a:ln>
            <a:noFill/>
          </a:ln>
          <a:effectLst>
            <a:outerShdw blurRad="50800" dist="38100" dir="2700000" algn="tl" rotWithShape="0">
              <a:prstClr val="black">
                <a:alpha val="40000"/>
              </a:prstClr>
            </a:outerShdw>
          </a:effectLst>
        </p:spPr>
      </p:pic>
      <p:sp>
        <p:nvSpPr>
          <p:cNvPr id="9" name="TextBox 2"/>
          <p:cNvSpPr txBox="1">
            <a:spLocks noChangeArrowheads="1"/>
          </p:cNvSpPr>
          <p:nvPr/>
        </p:nvSpPr>
        <p:spPr bwMode="auto">
          <a:xfrm>
            <a:off x="392113" y="1347788"/>
            <a:ext cx="4694237" cy="707886"/>
          </a:xfrm>
          <a:prstGeom prst="rect">
            <a:avLst/>
          </a:prstGeom>
          <a:noFill/>
          <a:ln w="9525">
            <a:noFill/>
            <a:miter lim="800000"/>
            <a:headEnd/>
            <a:tailEnd/>
          </a:ln>
        </p:spPr>
        <p:txBody>
          <a:bodyPr>
            <a:spAutoFit/>
          </a:bodyPr>
          <a:lstStyle/>
          <a:p>
            <a:r>
              <a:rPr lang="en-US" sz="2000" i="1" dirty="0" smtClean="0">
                <a:latin typeface="Calibri" pitchFamily="34" charset="0"/>
              </a:rPr>
              <a:t>Enable business units to adapt quickly to the changing business environment</a:t>
            </a:r>
          </a:p>
        </p:txBody>
      </p:sp>
      <p:sp>
        <p:nvSpPr>
          <p:cNvPr id="10" name="Content Placeholder 2"/>
          <p:cNvSpPr txBox="1">
            <a:spLocks/>
          </p:cNvSpPr>
          <p:nvPr/>
        </p:nvSpPr>
        <p:spPr bwMode="auto">
          <a:xfrm>
            <a:off x="380999" y="2508250"/>
            <a:ext cx="3586164" cy="3465513"/>
          </a:xfrm>
          <a:prstGeom prst="rect">
            <a:avLst/>
          </a:prstGeom>
          <a:noFill/>
          <a:ln w="9525">
            <a:noFill/>
            <a:miter lim="800000"/>
            <a:headEnd/>
            <a:tailEnd/>
          </a:ln>
        </p:spPr>
        <p:txBody>
          <a:bodyPr/>
          <a:lstStyle/>
          <a:p>
            <a:pPr marL="228600" indent="-228600" eaLnBrk="0" hangingPunct="0"/>
            <a:r>
              <a:rPr lang="en-US" b="1" dirty="0">
                <a:solidFill>
                  <a:schemeClr val="tx2"/>
                </a:solidFill>
                <a:latin typeface="Calibri" pitchFamily="34" charset="0"/>
              </a:rPr>
              <a:t>Microsoft Advantage</a:t>
            </a:r>
          </a:p>
          <a:p>
            <a:pPr marL="228600" indent="-228600" eaLnBrk="0" hangingPunct="0">
              <a:lnSpc>
                <a:spcPct val="130000"/>
              </a:lnSpc>
              <a:buFont typeface="Arial" pitchFamily="34" charset="0"/>
              <a:buChar char="•"/>
            </a:pPr>
            <a:r>
              <a:rPr lang="en-US" b="1" dirty="0" smtClean="0">
                <a:latin typeface="Calibri" pitchFamily="34" charset="0"/>
              </a:rPr>
              <a:t>Change quickly </a:t>
            </a:r>
            <a:r>
              <a:rPr lang="en-US" dirty="0" smtClean="0">
                <a:latin typeface="Calibri" pitchFamily="34" charset="0"/>
              </a:rPr>
              <a:t>with visual customization at business </a:t>
            </a:r>
            <a:br>
              <a:rPr lang="en-US" dirty="0" smtClean="0">
                <a:latin typeface="Calibri" pitchFamily="34" charset="0"/>
              </a:rPr>
            </a:br>
            <a:r>
              <a:rPr lang="en-US" dirty="0" smtClean="0">
                <a:latin typeface="Calibri" pitchFamily="34" charset="0"/>
              </a:rPr>
              <a:t>analyst level</a:t>
            </a:r>
          </a:p>
          <a:p>
            <a:pPr marL="228600" indent="-228600" eaLnBrk="0" hangingPunct="0">
              <a:lnSpc>
                <a:spcPct val="130000"/>
              </a:lnSpc>
              <a:buFont typeface="Arial" pitchFamily="34" charset="0"/>
              <a:buChar char="•"/>
            </a:pPr>
            <a:r>
              <a:rPr lang="en-US" b="1" dirty="0" smtClean="0">
                <a:latin typeface="Calibri" pitchFamily="34" charset="0"/>
              </a:rPr>
              <a:t>Change deeply </a:t>
            </a:r>
            <a:r>
              <a:rPr lang="en-US" dirty="0" smtClean="0">
                <a:latin typeface="Calibri" pitchFamily="34" charset="0"/>
              </a:rPr>
              <a:t>with powerful customizability in standard tools</a:t>
            </a:r>
          </a:p>
          <a:p>
            <a:pPr marL="228600" indent="-228600" eaLnBrk="0" hangingPunct="0">
              <a:lnSpc>
                <a:spcPct val="130000"/>
              </a:lnSpc>
              <a:buFont typeface="Arial" pitchFamily="34" charset="0"/>
              <a:buChar char="•"/>
            </a:pPr>
            <a:r>
              <a:rPr lang="en-US" b="1" dirty="0" smtClean="0">
                <a:latin typeface="Calibri" pitchFamily="34" charset="0"/>
              </a:rPr>
              <a:t>Change completely </a:t>
            </a:r>
            <a:r>
              <a:rPr lang="en-US" dirty="0" smtClean="0">
                <a:latin typeface="Calibri" pitchFamily="34" charset="0"/>
              </a:rPr>
              <a:t>to accelerate custom development projects</a:t>
            </a:r>
          </a:p>
        </p:txBody>
      </p:sp>
      <p:grpSp>
        <p:nvGrpSpPr>
          <p:cNvPr id="19" name="Group 18"/>
          <p:cNvGrpSpPr/>
          <p:nvPr/>
        </p:nvGrpSpPr>
        <p:grpSpPr>
          <a:xfrm>
            <a:off x="5103813" y="1085851"/>
            <a:ext cx="3853497" cy="1136650"/>
            <a:chOff x="5103813" y="1085851"/>
            <a:chExt cx="3853497" cy="1136650"/>
          </a:xfrm>
        </p:grpSpPr>
        <p:sp>
          <p:nvSpPr>
            <p:cNvPr id="8" name="Rectangle 7"/>
            <p:cNvSpPr/>
            <p:nvPr/>
          </p:nvSpPr>
          <p:spPr>
            <a:xfrm>
              <a:off x="5103813" y="1085851"/>
              <a:ext cx="3784600" cy="1136650"/>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6798309" y="1332700"/>
              <a:ext cx="2159001" cy="866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Relationship management platform</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Deployment choice</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Enterprise multitenant CRM</a:t>
              </a:r>
            </a:p>
            <a:p>
              <a:pPr marL="171450" indent="-171450" fontAlgn="auto">
                <a:spcBef>
                  <a:spcPts val="0"/>
                </a:spcBef>
                <a:spcAft>
                  <a:spcPts val="0"/>
                </a:spcAft>
                <a:buClr>
                  <a:schemeClr val="tx2"/>
                </a:buClr>
                <a:buFont typeface="Arial" charset="0"/>
                <a:buChar char="•"/>
                <a:defRPr/>
              </a:pPr>
              <a:endParaRPr lang="en-US" sz="1200" dirty="0" smtClean="0">
                <a:solidFill>
                  <a:schemeClr val="tx1"/>
                </a:solidFill>
                <a:latin typeface="Calibri" pitchFamily="34" charset="0"/>
              </a:endParaRPr>
            </a:p>
          </p:txBody>
        </p:sp>
        <p:sp>
          <p:nvSpPr>
            <p:cNvPr id="12" name="Rectangle 11"/>
            <p:cNvSpPr/>
            <p:nvPr/>
          </p:nvSpPr>
          <p:spPr>
            <a:xfrm>
              <a:off x="5138738" y="1150938"/>
              <a:ext cx="3473450" cy="1001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tx2"/>
                  </a:solidFill>
                  <a:latin typeface="Calibri" pitchFamily="34" charset="0"/>
                </a:rPr>
                <a:t>Enterprise Flexibility Components</a:t>
              </a:r>
              <a:endParaRPr lang="en-US" sz="1400" b="1" dirty="0">
                <a:solidFill>
                  <a:schemeClr val="tx2"/>
                </a:solidFill>
                <a:latin typeface="Calibri" pitchFamily="34" charset="0"/>
              </a:endParaRP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Quick point and click </a:t>
              </a:r>
              <a:br>
                <a:rPr lang="en-US" sz="1200" dirty="0" smtClean="0">
                  <a:solidFill>
                    <a:schemeClr val="tx1"/>
                  </a:solidFill>
                  <a:latin typeface="Calibri" pitchFamily="34" charset="0"/>
                </a:rPr>
              </a:br>
              <a:r>
                <a:rPr lang="en-US" sz="1200" dirty="0" smtClean="0">
                  <a:solidFill>
                    <a:schemeClr val="tx1"/>
                  </a:solidFill>
                  <a:latin typeface="Calibri" pitchFamily="34" charset="0"/>
                </a:rPr>
                <a:t>customization</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Visual workflow</a:t>
              </a:r>
            </a:p>
            <a:p>
              <a:pPr marL="171450" indent="-171450" fontAlgn="auto">
                <a:spcBef>
                  <a:spcPts val="0"/>
                </a:spcBef>
                <a:spcAft>
                  <a:spcPts val="0"/>
                </a:spcAft>
                <a:buClr>
                  <a:schemeClr val="tx2"/>
                </a:buClr>
                <a:buFont typeface="Arial" charset="0"/>
                <a:buChar char="•"/>
                <a:defRPr/>
              </a:pPr>
              <a:r>
                <a:rPr lang="en-US" sz="1200" dirty="0" smtClean="0">
                  <a:solidFill>
                    <a:schemeClr val="tx1"/>
                  </a:solidFill>
                  <a:latin typeface="Calibri" pitchFamily="34" charset="0"/>
                </a:rPr>
                <a:t>Powerful </a:t>
              </a:r>
              <a:r>
                <a:rPr lang="en-US" sz="1200" dirty="0" err="1" smtClean="0">
                  <a:solidFill>
                    <a:schemeClr val="tx1"/>
                  </a:solidFill>
                  <a:latin typeface="Calibri" pitchFamily="34" charset="0"/>
                </a:rPr>
                <a:t>programm</a:t>
              </a:r>
              <a:r>
                <a:rPr lang="en-US" sz="1200" dirty="0" smtClean="0">
                  <a:solidFill>
                    <a:schemeClr val="tx1"/>
                  </a:solidFill>
                  <a:latin typeface="Calibri" pitchFamily="34" charset="0"/>
                </a:rPr>
                <a:t>-</a:t>
              </a:r>
              <a:br>
                <a:rPr lang="en-US" sz="1200" dirty="0" smtClean="0">
                  <a:solidFill>
                    <a:schemeClr val="tx1"/>
                  </a:solidFill>
                  <a:latin typeface="Calibri" pitchFamily="34" charset="0"/>
                </a:rPr>
              </a:br>
              <a:r>
                <a:rPr lang="en-US" sz="1200" dirty="0" smtClean="0">
                  <a:solidFill>
                    <a:schemeClr val="tx1"/>
                  </a:solidFill>
                  <a:latin typeface="Calibri" pitchFamily="34" charset="0"/>
                </a:rPr>
                <a:t>ability and extensibility</a:t>
              </a:r>
              <a:endParaRPr lang="en-US" sz="1200" dirty="0">
                <a:solidFill>
                  <a:schemeClr val="tx1"/>
                </a:solidFill>
                <a:latin typeface="Calibri" pitchFamily="34" charset="0"/>
              </a:endParaRPr>
            </a:p>
          </p:txBody>
        </p:sp>
      </p:grpSp>
      <p:grpSp>
        <p:nvGrpSpPr>
          <p:cNvPr id="2" name="Group 12"/>
          <p:cNvGrpSpPr/>
          <p:nvPr/>
        </p:nvGrpSpPr>
        <p:grpSpPr>
          <a:xfrm>
            <a:off x="189498" y="130444"/>
            <a:ext cx="896552" cy="695723"/>
            <a:chOff x="1671789" y="1179598"/>
            <a:chExt cx="896552" cy="695723"/>
          </a:xfrm>
        </p:grpSpPr>
        <p:sp>
          <p:nvSpPr>
            <p:cNvPr id="14" name="Rounded Rectangle 13"/>
            <p:cNvSpPr/>
            <p:nvPr/>
          </p:nvSpPr>
          <p:spPr bwMode="auto">
            <a:xfrm flipH="1">
              <a:off x="1671789" y="1179598"/>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5" name="Rounded Rectangle 14"/>
            <p:cNvSpPr/>
            <p:nvPr/>
          </p:nvSpPr>
          <p:spPr bwMode="auto">
            <a:xfrm flipH="1">
              <a:off x="2276647" y="1179598"/>
              <a:ext cx="291694" cy="422356"/>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6" name="Rounded Rectangle 15"/>
            <p:cNvSpPr/>
            <p:nvPr/>
          </p:nvSpPr>
          <p:spPr bwMode="auto">
            <a:xfrm flipH="1">
              <a:off x="1973976" y="1179598"/>
              <a:ext cx="291694" cy="422356"/>
            </a:xfrm>
            <a:prstGeom prst="roundRect">
              <a:avLst>
                <a:gd name="adj" fmla="val 0"/>
              </a:avLst>
            </a:prstGeom>
            <a:solidFill>
              <a:srgbClr val="FDC01A"/>
            </a:solidFill>
            <a:ln w="88900">
              <a:noFill/>
              <a:miter lim="800000"/>
              <a:headEnd/>
              <a:tailEnd/>
            </a:ln>
            <a:effectLst/>
          </p:spPr>
          <p:txBody>
            <a:bodyPr wrap="none" anchor="ctr"/>
            <a:lstStyle/>
            <a:p>
              <a:pPr algn="ctr" fontAlgn="auto">
                <a:spcBef>
                  <a:spcPts val="0"/>
                </a:spcBef>
                <a:spcAft>
                  <a:spcPts val="0"/>
                </a:spcAft>
                <a:defRPr/>
              </a:pPr>
              <a:endParaRPr lang="en-US" dirty="0">
                <a:solidFill>
                  <a:schemeClr val="tx1"/>
                </a:solidFill>
              </a:endParaRPr>
            </a:p>
          </p:txBody>
        </p:sp>
        <p:sp>
          <p:nvSpPr>
            <p:cNvPr id="17" name="Rounded Rectangle 16"/>
            <p:cNvSpPr/>
            <p:nvPr/>
          </p:nvSpPr>
          <p:spPr bwMode="auto">
            <a:xfrm flipH="1">
              <a:off x="1675178" y="1611360"/>
              <a:ext cx="892193" cy="123303"/>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sz="2400" b="1" dirty="0">
                <a:latin typeface="Calibri" pitchFamily="34" charset="0"/>
              </a:endParaRPr>
            </a:p>
          </p:txBody>
        </p:sp>
        <p:sp>
          <p:nvSpPr>
            <p:cNvPr id="18" name="Rounded Rectangle 17"/>
            <p:cNvSpPr/>
            <p:nvPr/>
          </p:nvSpPr>
          <p:spPr bwMode="auto">
            <a:xfrm flipH="1">
              <a:off x="1675178" y="1740106"/>
              <a:ext cx="892193" cy="135215"/>
            </a:xfrm>
            <a:prstGeom prst="roundRect">
              <a:avLst>
                <a:gd name="adj" fmla="val 0"/>
              </a:avLst>
            </a:prstGeom>
            <a:solidFill>
              <a:schemeClr val="accent1">
                <a:lumMod val="40000"/>
                <a:lumOff val="60000"/>
              </a:schemeClr>
            </a:solidFill>
            <a:ln w="88900">
              <a:noFill/>
              <a:miter lim="800000"/>
              <a:headEnd/>
              <a:tailEnd/>
            </a:ln>
            <a:effectLst/>
          </p:spPr>
          <p:txBody>
            <a:bodyPr wrap="none" anchor="ctr"/>
            <a:lstStyle/>
            <a:p>
              <a:pPr algn="ctr" fontAlgn="auto">
                <a:spcBef>
                  <a:spcPts val="0"/>
                </a:spcBef>
                <a:spcAft>
                  <a:spcPts val="0"/>
                </a:spcAft>
                <a:defRPr/>
              </a:pPr>
              <a:endParaRPr lang="en-US" sz="2400" b="1" dirty="0">
                <a:solidFill>
                  <a:schemeClr val="tx1"/>
                </a:solidFill>
                <a:latin typeface="+mn-lt"/>
                <a:cs typeface="Arial" pitchFamily="34" charset="0"/>
              </a:endParaRPr>
            </a:p>
          </p:txBody>
        </p:sp>
      </p:grpSp>
      <p:pic>
        <p:nvPicPr>
          <p:cNvPr id="5122" name="Picture 2" descr="C:\Users\bryann\Documents\!My Microsoft\Content\Icon Library\LittlePeople\LittlePeopleIcons\LittlePeopleIcons\PNG\1.png"/>
          <p:cNvPicPr>
            <a:picLocks noChangeAspect="1" noChangeArrowheads="1"/>
          </p:cNvPicPr>
          <p:nvPr/>
        </p:nvPicPr>
        <p:blipFill>
          <a:blip r:embed="rId4" cstate="screen"/>
          <a:srcRect/>
          <a:stretch>
            <a:fillRect/>
          </a:stretch>
        </p:blipFill>
        <p:spPr bwMode="auto">
          <a:xfrm>
            <a:off x="8033570" y="4331122"/>
            <a:ext cx="908300" cy="20436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S">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2A21CB07E38A40ADA4351E9C7D61DE" ma:contentTypeVersion="0" ma:contentTypeDescription="Create a new document." ma:contentTypeScope="" ma:versionID="ee083957b2f8104db4e78f634012a24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082CEA6-35F6-4790-885D-B0736FAAA003}"/>
</file>

<file path=customXml/itemProps2.xml><?xml version="1.0" encoding="utf-8"?>
<ds:datastoreItem xmlns:ds="http://schemas.openxmlformats.org/officeDocument/2006/customXml" ds:itemID="{9A6A7CBE-8294-4E7D-9DC5-407A947C7043}"/>
</file>

<file path=customXml/itemProps3.xml><?xml version="1.0" encoding="utf-8"?>
<ds:datastoreItem xmlns:ds="http://schemas.openxmlformats.org/officeDocument/2006/customXml" ds:itemID="{CCF4A360-32A6-471D-AE0D-7B50B73728D4}"/>
</file>

<file path=docProps/app.xml><?xml version="1.0" encoding="utf-8"?>
<Properties xmlns="http://schemas.openxmlformats.org/officeDocument/2006/extended-properties" xmlns:vt="http://schemas.openxmlformats.org/officeDocument/2006/docPropsVTypes">
  <Template/>
  <TotalTime>116</TotalTime>
  <Words>5492</Words>
  <Application>Microsoft Office PowerPoint</Application>
  <PresentationFormat>On-screen Show (4:3)</PresentationFormat>
  <Paragraphs>570</Paragraphs>
  <Slides>34</Slides>
  <Notes>34</Notes>
  <HiddenSlides>2</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ENTERPRISE  Overview</vt:lpstr>
      <vt:lpstr>Long Term CRM Success </vt:lpstr>
      <vt:lpstr>Typical Challenges in Enterprise CRM</vt:lpstr>
      <vt:lpstr>Industry Views</vt:lpstr>
      <vt:lpstr>Change the Game in Enterprise CRM</vt:lpstr>
      <vt:lpstr>SOLUTION</vt:lpstr>
      <vt:lpstr>Microsoft Dynamics CRM in the Enterprise</vt:lpstr>
      <vt:lpstr>Everyday Usability</vt:lpstr>
      <vt:lpstr>Enterprise Flexibility</vt:lpstr>
      <vt:lpstr>Efficient Manageability</vt:lpstr>
      <vt:lpstr>Actionable Analytics</vt:lpstr>
      <vt:lpstr>Performance and Scalability</vt:lpstr>
      <vt:lpstr>Enterprise CRM Scenarios</vt:lpstr>
      <vt:lpstr>Powered by Microsoft Dynamics CRM</vt:lpstr>
      <vt:lpstr>BENEFITS</vt:lpstr>
      <vt:lpstr>Key Benefits of Microsoft Dynamics CRM </vt:lpstr>
      <vt:lpstr>Key Benefits for Business</vt:lpstr>
      <vt:lpstr>Key Benefits for IT</vt:lpstr>
      <vt:lpstr>EVIDENCE</vt:lpstr>
      <vt:lpstr>Global Successes in Enterprises</vt:lpstr>
      <vt:lpstr>Customers in Action</vt:lpstr>
      <vt:lpstr>Customer Perspectives</vt:lpstr>
      <vt:lpstr>Customer Return On Investment (ROI)</vt:lpstr>
      <vt:lpstr>Partnering for Success</vt:lpstr>
      <vt:lpstr>DISCUSSION</vt:lpstr>
      <vt:lpstr>APPENDIX</vt:lpstr>
      <vt:lpstr>Enterprise CRM Trends</vt:lpstr>
      <vt:lpstr>Scalability And Availability</vt:lpstr>
      <vt:lpstr>100+ Enterprise Enhancements in Titan</vt:lpstr>
      <vt:lpstr># 1 – “We are global” Multinational Enterprise Deployments</vt:lpstr>
      <vt:lpstr># 2 – “The best of both worlds” Enterprise IT-Provisioned CRM</vt:lpstr>
      <vt:lpstr># 3 – “My customer is my partner is my supplier”  Complex Business Models </vt:lpstr>
      <vt:lpstr># 4 – “Enterprise CRM on time and under budget”  Streamlined Installation, Simplified Administration</vt:lpstr>
      <vt:lpstr># 5 “We do things differently around here” Flexibility and Extensibility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dc:creator>
  <cp:lastModifiedBy>Mark Tyerman</cp:lastModifiedBy>
  <cp:revision>16</cp:revision>
  <dcterms:created xsi:type="dcterms:W3CDTF">2007-08-29T20:52:38Z</dcterms:created>
  <dcterms:modified xsi:type="dcterms:W3CDTF">2008-01-23T02:10:10Z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0x010100182A21CB07E38A40ADA4351E9C7D61DE</vt:lpwstr>
  </property>
</Properties>
</file>