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2"/>
  </p:sldMasterIdLst>
  <p:notesMasterIdLst>
    <p:notesMasterId r:id="rId21"/>
  </p:notesMasterIdLst>
  <p:handoutMasterIdLst>
    <p:handoutMasterId r:id="rId22"/>
  </p:handoutMasterIdLst>
  <p:sldIdLst>
    <p:sldId id="365" r:id="rId3"/>
    <p:sldId id="372" r:id="rId4"/>
    <p:sldId id="381" r:id="rId5"/>
    <p:sldId id="388" r:id="rId6"/>
    <p:sldId id="382" r:id="rId7"/>
    <p:sldId id="408" r:id="rId8"/>
    <p:sldId id="392" r:id="rId9"/>
    <p:sldId id="386" r:id="rId10"/>
    <p:sldId id="402" r:id="rId11"/>
    <p:sldId id="397" r:id="rId12"/>
    <p:sldId id="398" r:id="rId13"/>
    <p:sldId id="399" r:id="rId14"/>
    <p:sldId id="393" r:id="rId15"/>
    <p:sldId id="385" r:id="rId16"/>
    <p:sldId id="396" r:id="rId17"/>
    <p:sldId id="374" r:id="rId18"/>
    <p:sldId id="407" r:id="rId19"/>
    <p:sldId id="36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peterso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FFFFFF"/>
    <a:srgbClr val="003A16"/>
    <a:srgbClr val="737373"/>
    <a:srgbClr val="FFE593"/>
    <a:srgbClr val="FFDD71"/>
    <a:srgbClr val="000000"/>
    <a:srgbClr val="4F81BD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9" autoAdjust="0"/>
    <p:restoredTop sz="98571" autoAdjust="0"/>
  </p:normalViewPr>
  <p:slideViewPr>
    <p:cSldViewPr>
      <p:cViewPr varScale="1">
        <p:scale>
          <a:sx n="111" d="100"/>
          <a:sy n="111" d="100"/>
        </p:scale>
        <p:origin x="-1092" y="-90"/>
      </p:cViewPr>
      <p:guideLst>
        <p:guide orient="horz" pos="3568"/>
        <p:guide orient="horz" pos="1152"/>
        <p:guide orient="horz" pos="4032"/>
        <p:guide pos="288"/>
        <p:guide pos="4896"/>
        <p:guide pos="2880"/>
        <p:guide pos="201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1728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Windows 7 | Presenter's Mode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DB4B-0DFF-48BC-9008-EFA24245E695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D88CB-2F63-447C-87CC-1EB063B37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040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04800" y="152400"/>
            <a:ext cx="3886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en-US" dirty="0" smtClean="0"/>
              <a:t>Windows 7 | Presenter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72000" y="152400"/>
            <a:ext cx="4267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fld id="{C5BBB5DE-F9B9-485E-B8CA-57DDC5ABA486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514350"/>
            <a:ext cx="3886200" cy="2914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514350"/>
            <a:ext cx="4267200" cy="573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04800" y="6324600"/>
            <a:ext cx="39624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72000" y="6324600"/>
            <a:ext cx="4267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fld id="{26921066-999A-4F94-8750-23B55137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806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lnSpc>
        <a:spcPct val="120000"/>
      </a:lnSpc>
      <a:spcBef>
        <a:spcPts val="1200"/>
      </a:spcBef>
      <a:spcAft>
        <a:spcPts val="300"/>
      </a:spcAft>
      <a:defRPr sz="900" b="1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1pPr>
    <a:lvl2pPr marL="0" indent="0" algn="l" defTabSz="914400" rtl="0" eaLnBrk="1" latinLnBrk="0" hangingPunct="1">
      <a:lnSpc>
        <a:spcPct val="120000"/>
      </a:lnSpc>
      <a:spcAft>
        <a:spcPts val="300"/>
      </a:spcAft>
      <a:buFont typeface="Arial" pitchFamily="34" charset="0"/>
      <a:buNone/>
      <a:defRPr sz="900" b="0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2pPr>
    <a:lvl3pPr marL="173038" indent="-171450" algn="l" defTabSz="914400" rtl="0" eaLnBrk="1" latinLnBrk="0" hangingPunct="1">
      <a:lnSpc>
        <a:spcPct val="120000"/>
      </a:lnSpc>
      <a:spcAft>
        <a:spcPts val="300"/>
      </a:spcAft>
      <a:buClr>
        <a:schemeClr val="tx1">
          <a:lumMod val="50000"/>
          <a:lumOff val="50000"/>
        </a:schemeClr>
      </a:buClr>
      <a:buFont typeface="Wingdings" pitchFamily="2" charset="2"/>
      <a:buChar char="§"/>
      <a:defRPr sz="900" b="0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3pPr>
    <a:lvl4pPr marL="1371600" algn="l" defTabSz="914400" rtl="0" eaLnBrk="1" latinLnBrk="0" hangingPunct="1">
      <a:lnSpc>
        <a:spcPct val="120000"/>
      </a:lnSpc>
      <a:spcAft>
        <a:spcPts val="600"/>
      </a:spcAft>
      <a:defRPr sz="900" b="0" kern="1200">
        <a:solidFill>
          <a:schemeClr val="tx1">
            <a:lumMod val="65000"/>
            <a:lumOff val="35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120000"/>
      </a:lnSpc>
      <a:spcAft>
        <a:spcPts val="600"/>
      </a:spcAft>
      <a:defRPr sz="900" b="0" kern="1200">
        <a:solidFill>
          <a:schemeClr val="tx1">
            <a:lumMod val="65000"/>
            <a:lumOff val="3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3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5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13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Monday, May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14</a:t>
            </a:fld>
            <a:endParaRPr lang="en-US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4304"/>
            <a:ext cx="5486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3729335"/>
            <a:ext cx="5486400" cy="461665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760" cy="24448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accent1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pPr defTabSz="914400"/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6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5208" y="2667000"/>
            <a:ext cx="3361592" cy="838200"/>
          </a:xfrm>
        </p:spPr>
        <p:txBody>
          <a:bodyPr wrap="none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8F6CB6-376B-4822-816C-FE7F9E5510A1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333999" y="3365500"/>
            <a:ext cx="3352801" cy="11303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3963194" y="4038600"/>
            <a:ext cx="2438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Files01\clientfiles\Microsoft\Master Assets\Win7\Logos\Win7_HB_N\Window7-HomeBasicN_h_rgb_r.png"/>
          <p:cNvPicPr>
            <a:picLocks noChangeAspect="1" noChangeArrowheads="1"/>
          </p:cNvPicPr>
          <p:nvPr userDrawn="1"/>
        </p:nvPicPr>
        <p:blipFill>
          <a:blip r:embed="rId3" cstate="print"/>
          <a:srcRect b="43275"/>
          <a:stretch>
            <a:fillRect/>
          </a:stretch>
        </p:blipFill>
        <p:spPr bwMode="auto">
          <a:xfrm>
            <a:off x="2225040" y="2843137"/>
            <a:ext cx="2651760" cy="42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91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7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6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 bwMode="auto">
          <a:xfrm>
            <a:off x="0" y="6070600"/>
            <a:ext cx="2908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rgbClr val="E85F17"/>
              </a:buClr>
              <a:defRPr/>
            </a:pPr>
            <a:endParaRPr lang="en-US" dirty="0">
              <a:solidFill>
                <a:srgbClr val="E85F17"/>
              </a:solidFill>
              <a:ea typeface="ＭＳ Ｐゴシック" pitchFamily="-123" charset="-128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381000" y="6260068"/>
            <a:ext cx="81486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© </a:t>
            </a:r>
            <a:r>
              <a:rPr lang="en-US" sz="900" dirty="0" smtClean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2010 Microsoft </a:t>
            </a: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Corporation. All rights reserved.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8" name="Picture 2" descr="\\Files01\clientfiles\Microsoft\Master Assets\Win7\Logos\Win7_HB_N\Window7-HomeBasicN_h_rgb_r.png"/>
          <p:cNvPicPr>
            <a:picLocks noChangeAspect="1" noChangeArrowheads="1"/>
          </p:cNvPicPr>
          <p:nvPr userDrawn="1"/>
        </p:nvPicPr>
        <p:blipFill>
          <a:blip r:embed="rId3" cstate="print"/>
          <a:srcRect b="43275"/>
          <a:stretch>
            <a:fillRect/>
          </a:stretch>
        </p:blipFill>
        <p:spPr bwMode="auto">
          <a:xfrm>
            <a:off x="2590800" y="3122676"/>
            <a:ext cx="3789577" cy="6126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760" cy="24448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4" name="Picture 13" descr="Windows7_h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857625" y="6477000"/>
            <a:ext cx="1428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Wingdings 2" pitchFamily="18" charset="2"/>
        <a:buChar char="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»"/>
        <a:defRPr sz="1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edia.com/" TargetMode="External"/><Relationship Id="rId3" Type="http://schemas.openxmlformats.org/officeDocument/2006/relationships/hyperlink" Target="http://www.microsoft.com/OptimizeDesktop" TargetMode="External"/><Relationship Id="rId7" Type="http://schemas.openxmlformats.org/officeDocument/2006/relationships/hyperlink" Target="http://www.microsoft.com/windows/enterprise/products/windows-7/webcasts.aspx" TargetMode="External"/><Relationship Id="rId2" Type="http://schemas.openxmlformats.org/officeDocument/2006/relationships/hyperlink" Target="http://www.windows.com/Enterpri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crosoft.com/windows/enterprise/products/windows-7/end-of-support.aspx" TargetMode="External"/><Relationship Id="rId5" Type="http://schemas.openxmlformats.org/officeDocument/2006/relationships/hyperlink" Target="http://www.microsoft.com/MDOP" TargetMode="External"/><Relationship Id="rId4" Type="http://schemas.openxmlformats.org/officeDocument/2006/relationships/hyperlink" Target="http://www.microsoft.com/Springboar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600200"/>
            <a:ext cx="9144000" cy="1828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21000"/>
                </a:schemeClr>
              </a:gs>
              <a:gs pos="50000">
                <a:schemeClr val="accent1">
                  <a:lumMod val="75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1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988404"/>
            <a:ext cx="7772400" cy="7391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b="1" dirty="0" smtClean="0">
                <a:latin typeface="Segoe"/>
              </a:rPr>
              <a:t>Expedia     </a:t>
            </a:r>
            <a:r>
              <a:rPr lang="en-US" sz="2700" b="1" i="1" dirty="0" smtClean="0">
                <a:latin typeface="Segoe"/>
              </a:rPr>
              <a:t>Tips for a Smooth Trip to Windows 7</a:t>
            </a:r>
            <a:r>
              <a:rPr lang="en-US" b="1" dirty="0" smtClean="0">
                <a:solidFill>
                  <a:srgbClr val="FFFFFF"/>
                </a:solidFill>
                <a:latin typeface="Segoe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Segoe"/>
              </a:rPr>
            </a:b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ego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00800"/>
            <a:ext cx="1447799" cy="228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057400" cy="235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3694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j-ea"/>
                <a:cs typeface="+mj-cs"/>
              </a:rPr>
              <a:t>Upgrading desktop infrastructure with Windows 7                                                  to drive productivity, efficiency &amp; data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800" dirty="0" smtClean="0"/>
              <a:t>Application Provisioning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jchapman\Pictures\Artwork_Imagery\Icons - Illustrations\_WINDOWS VISTA ICONS\Computer PC desk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0292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jchapman\Pictures\Artwork_Imagery\Icons - Illustrations\_WINDOWS VISTA ICONS\Saved Organize search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54102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15" descr="C:\Users\jchapman\Pictures\Artwork_Imagery\Icons - Illustrations\_WINDOWS VISTA ICONS\Download Arro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307923">
            <a:off x="7524107" y="5063040"/>
            <a:ext cx="534680" cy="613221"/>
          </a:xfrm>
          <a:prstGeom prst="rect">
            <a:avLst/>
          </a:prstGeom>
          <a:noFill/>
        </p:spPr>
      </p:pic>
      <p:pic>
        <p:nvPicPr>
          <p:cNvPr id="10" name="Picture 9" descr="j04315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4953000"/>
            <a:ext cx="838200" cy="84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j04315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410200"/>
            <a:ext cx="838200" cy="84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2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Green IT Initiative </a:t>
            </a:r>
            <a:br>
              <a:rPr lang="en-US" sz="4800" dirty="0" smtClean="0"/>
            </a:br>
            <a:r>
              <a:rPr lang="en-US" sz="4800" dirty="0" smtClean="0"/>
              <a:t>&amp; Power Management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v-dwest\AppData\Local\Microsoft\Windows\Temporary Internet Files\Content.IE5\60QH4R0G\MPj04373020000[1].jpg"/>
          <p:cNvPicPr>
            <a:picLocks noChangeAspect="1" noChangeArrowheads="1"/>
          </p:cNvPicPr>
          <p:nvPr/>
        </p:nvPicPr>
        <p:blipFill>
          <a:blip r:embed="rId3" cstate="print"/>
          <a:srcRect l="1067" t="738" r="48810" b="55005"/>
          <a:stretch>
            <a:fillRect/>
          </a:stretch>
        </p:blipFill>
        <p:spPr bwMode="auto">
          <a:xfrm>
            <a:off x="7459399" y="5181600"/>
            <a:ext cx="1513151" cy="1271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Security &amp; PCI </a:t>
            </a:r>
            <a:r>
              <a:rPr lang="en-US" sz="4800" dirty="0"/>
              <a:t>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34"/>
          <p:cNvGrpSpPr/>
          <p:nvPr/>
        </p:nvGrpSpPr>
        <p:grpSpPr>
          <a:xfrm>
            <a:off x="7543800" y="4786995"/>
            <a:ext cx="1289295" cy="1559257"/>
            <a:chOff x="7238999" y="2590800"/>
            <a:chExt cx="1026017" cy="1240852"/>
          </a:xfrm>
        </p:grpSpPr>
        <p:pic>
          <p:nvPicPr>
            <p:cNvPr id="7" name="Picture 3" descr="E:\DVD_ART34\Artwork_Imagery\Icons - Illustrations\_WINDOWS SERVER ICONS\Security\Lock locked secure securit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238999" y="2590800"/>
              <a:ext cx="685800" cy="1007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\\eventsql\dvd\Online_ART\DVD_ART34\Artwork_Imagery\Icons - Illustrations\_WINDOWS VISTA ICONS\Keys secure securit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200400"/>
              <a:ext cx="645016" cy="631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854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E4E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Benefits</a:t>
            </a:r>
            <a:endParaRPr lang="en-US" dirty="0">
              <a:solidFill>
                <a:srgbClr val="E4E4E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334000"/>
          </a:xfrm>
        </p:spPr>
        <p:txBody>
          <a:bodyPr/>
          <a:lstStyle/>
          <a:p>
            <a:pPr lvl="0">
              <a:spcBef>
                <a:spcPts val="4200"/>
              </a:spcBef>
              <a:buFont typeface="Arial" pitchFamily="34" charset="0"/>
              <a:buChar char="•"/>
            </a:pPr>
            <a:r>
              <a:rPr lang="en-US" dirty="0" smtClean="0"/>
              <a:t>Rapid provisioning &amp; centralized maintenance</a:t>
            </a:r>
            <a:endParaRPr lang="en-US" dirty="0"/>
          </a:p>
          <a:p>
            <a:pPr lvl="0">
              <a:spcBef>
                <a:spcPts val="4200"/>
              </a:spcBef>
              <a:buFont typeface="Arial" pitchFamily="34" charset="0"/>
              <a:buChar char="•"/>
            </a:pPr>
            <a:r>
              <a:rPr lang="en-US" dirty="0"/>
              <a:t>Better control </a:t>
            </a:r>
            <a:r>
              <a:rPr lang="en-US" dirty="0" smtClean="0"/>
              <a:t>over power </a:t>
            </a:r>
            <a:r>
              <a:rPr lang="en-US" dirty="0"/>
              <a:t>consumption </a:t>
            </a:r>
          </a:p>
          <a:p>
            <a:pPr lvl="0">
              <a:spcBef>
                <a:spcPts val="4200"/>
              </a:spcBef>
              <a:buFont typeface="Arial" pitchFamily="34" charset="0"/>
              <a:buChar char="•"/>
            </a:pPr>
            <a:r>
              <a:rPr lang="en-US" dirty="0" smtClean="0"/>
              <a:t>Enhanced data </a:t>
            </a:r>
            <a:r>
              <a:rPr lang="en-US" dirty="0"/>
              <a:t>security and better PCI compliance</a:t>
            </a:r>
          </a:p>
          <a:p>
            <a:pPr lvl="0">
              <a:spcBef>
                <a:spcPts val="4200"/>
              </a:spcBef>
              <a:buFont typeface="Arial" pitchFamily="34" charset="0"/>
              <a:buChar char="•"/>
            </a:pPr>
            <a:r>
              <a:rPr lang="en-US" dirty="0" smtClean="0"/>
              <a:t>More Flexible, Manageable and Secure PC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5887791" y="3742801"/>
            <a:ext cx="1026017" cy="1240852"/>
            <a:chOff x="7238999" y="2590800"/>
            <a:chExt cx="1026017" cy="1240852"/>
          </a:xfrm>
        </p:grpSpPr>
        <p:pic>
          <p:nvPicPr>
            <p:cNvPr id="23" name="Picture 3" descr="E:\DVD_ART34\Artwork_Imagery\Icons - Illustrations\_WINDOWS SERVER ICONS\Security\Lock locked secure securit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238999" y="2590800"/>
              <a:ext cx="685800" cy="1007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" descr="\\eventsql\dvd\Online_ART\DVD_ART34\Artwork_Imagery\Icons - Illustrations\_WINDOWS VISTA ICONS\Keys secure securit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200400"/>
              <a:ext cx="645016" cy="631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1" name="Picture 2" descr="E:\DVD_ART34\Artwork_Imagery\Icons - Illustrations\_WINDOWS VISTA ICONS\Users man woman people pers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342" y="5410200"/>
            <a:ext cx="1025621" cy="102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:\Users\v-dwest\AppData\Local\Microsoft\Windows\Temporary Internet Files\Content.IE5\60QH4R0G\MCj042421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914400"/>
            <a:ext cx="844550" cy="116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v-dwest\AppData\Local\Microsoft\Windows\Temporary Internet Files\Content.IE5\60QH4R0G\MPj04373020000[1].jpg"/>
          <p:cNvPicPr>
            <a:picLocks noChangeAspect="1" noChangeArrowheads="1"/>
          </p:cNvPicPr>
          <p:nvPr/>
        </p:nvPicPr>
        <p:blipFill>
          <a:blip r:embed="rId7" cstate="print"/>
          <a:srcRect l="1067" t="738" r="48810" b="55005"/>
          <a:stretch>
            <a:fillRect/>
          </a:stretch>
        </p:blipFill>
        <p:spPr bwMode="auto">
          <a:xfrm>
            <a:off x="6962576" y="2362200"/>
            <a:ext cx="1513151" cy="127114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Learned, Best Practices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Windows 7 &amp; App-V at Expedia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Application </a:t>
            </a:r>
            <a:r>
              <a:rPr lang="en-US" dirty="0" smtClean="0">
                <a:solidFill>
                  <a:schemeClr val="tx2"/>
                </a:solidFill>
              </a:rPr>
              <a:t>testing was key with MS ACT as a first </a:t>
            </a:r>
            <a:r>
              <a:rPr lang="en-US" dirty="0" smtClean="0">
                <a:solidFill>
                  <a:schemeClr val="tx2"/>
                </a:solidFill>
              </a:rPr>
              <a:t>validation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Focus education on what’s new with Windows 7 to see the productivity gains; Snap, Connect to projector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Leverage the Microsoft tools; MDT 2010 and MDOP to make the desktop transition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11500" dirty="0" smtClean="0"/>
              <a:t>Q &amp; A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638800"/>
            <a:ext cx="8153400" cy="685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96863" indent="-282575">
              <a:buNone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7: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www.Windows.com/Enterprise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Optimized Desktop: </a:t>
            </a:r>
            <a:r>
              <a:rPr lang="en-US" sz="2000" dirty="0" smtClean="0">
                <a:hlinkClick r:id="rId3"/>
              </a:rPr>
              <a:t>www.Microsoft.com/OptimizeDesktop</a:t>
            </a:r>
            <a:r>
              <a:rPr lang="en-US" sz="2000" dirty="0" smtClean="0"/>
              <a:t> </a:t>
            </a: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7 for IT Pros: </a:t>
            </a:r>
            <a:r>
              <a:rPr lang="en-US" sz="2000" dirty="0" smtClean="0">
                <a:hlinkClick r:id="rId4"/>
              </a:rPr>
              <a:t>www.Microsoft.com/Springboard</a:t>
            </a:r>
            <a:r>
              <a:rPr lang="en-US" sz="2000" dirty="0" smtClean="0"/>
              <a:t> </a:t>
            </a: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Microsoft Desktop Optimization Pack: </a:t>
            </a:r>
            <a:r>
              <a:rPr lang="en-US" sz="2000" dirty="0" smtClean="0">
                <a:solidFill>
                  <a:srgbClr val="353734"/>
                </a:solidFill>
                <a:hlinkClick r:id="rId5"/>
              </a:rPr>
              <a:t>www.Microsoft.com/MDOP</a:t>
            </a: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/>
              <a:t>Windows End of Support for Windows XP SP2 and Vista </a:t>
            </a:r>
            <a:r>
              <a:rPr lang="en-US" sz="2000" dirty="0" smtClean="0"/>
              <a:t>RTM:  </a:t>
            </a:r>
            <a:r>
              <a:rPr lang="en-US" sz="2000" u="sng" dirty="0" smtClean="0">
                <a:hlinkClick r:id="rId6"/>
              </a:rPr>
              <a:t>http</a:t>
            </a:r>
            <a:r>
              <a:rPr lang="en-US" sz="2000" u="sng" dirty="0">
                <a:hlinkClick r:id="rId6"/>
              </a:rPr>
              <a:t>://www.microsoft.com/windows/enterprise/products/windows-7/end-of-support.aspx</a:t>
            </a: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>
                <a:solidFill>
                  <a:srgbClr val="353734"/>
                </a:solidFill>
              </a:rPr>
              <a:t>Interested in more webcasts?  Visit </a:t>
            </a:r>
            <a:r>
              <a:rPr lang="en-US" sz="2000" u="sng" dirty="0">
                <a:hlinkClick r:id="rId7"/>
              </a:rPr>
              <a:t>http://www.microsoft.com/windows/enterprise/products/windows-7/webcasts.aspx</a:t>
            </a: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r>
              <a:rPr lang="en-US" i="1" dirty="0" smtClean="0">
                <a:solidFill>
                  <a:srgbClr val="353734"/>
                </a:solidFill>
              </a:rPr>
              <a:t>And for your next travel booking:  </a:t>
            </a:r>
            <a:r>
              <a:rPr lang="en-US" i="1" dirty="0" smtClean="0">
                <a:solidFill>
                  <a:srgbClr val="353734"/>
                </a:solidFill>
                <a:hlinkClick r:id="rId8"/>
              </a:rPr>
              <a:t>www.Expedia.com</a:t>
            </a:r>
            <a:endParaRPr lang="en-US" i="1" dirty="0" smtClean="0">
              <a:solidFill>
                <a:srgbClr val="3537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KOMO TV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b="1" dirty="0" smtClean="0"/>
              <a:t>especially to you </a:t>
            </a:r>
            <a:r>
              <a:rPr lang="en-US" dirty="0" smtClean="0"/>
              <a:t>for joining us!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webcast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239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Joe Maglitta (Moderator)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7338" indent="-225425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Editorial Director and Market Expert, Ziff Davis Enterprise</a:t>
            </a:r>
          </a:p>
          <a:p>
            <a:pPr marL="287338" indent="-225425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Michael Peterson</a:t>
            </a:r>
          </a:p>
          <a:p>
            <a:pPr marL="347663" indent="-28575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Manager End User Technology, Expedia</a:t>
            </a:r>
          </a:p>
          <a:p>
            <a:pPr marL="287338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William Weigle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Systems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Engineer, Expedia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981" y="2529488"/>
            <a:ext cx="4829019" cy="4328512"/>
          </a:xfrm>
          <a:prstGeom prst="rect">
            <a:avLst/>
          </a:prstGeom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Company Background</a:t>
            </a:r>
          </a:p>
          <a:p>
            <a:r>
              <a:rPr lang="en-US" b="1" dirty="0" smtClean="0"/>
              <a:t>Business Objectives, Current Challenges</a:t>
            </a:r>
          </a:p>
          <a:p>
            <a:r>
              <a:rPr lang="en-US" b="1" dirty="0" smtClean="0"/>
              <a:t>Technology initiatives: Windows 7 &amp; App-V</a:t>
            </a:r>
          </a:p>
          <a:p>
            <a:r>
              <a:rPr lang="en-US" b="1" dirty="0" smtClean="0"/>
              <a:t>Lessons Learned &amp;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143000"/>
            <a:ext cx="4447903" cy="5029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Founded </a:t>
            </a:r>
            <a:r>
              <a:rPr lang="en-US" sz="2400" dirty="0" smtClean="0">
                <a:solidFill>
                  <a:srgbClr val="002060"/>
                </a:solidFill>
              </a:rPr>
              <a:t>1996, based </a:t>
            </a:r>
            <a:r>
              <a:rPr lang="en-US" sz="2400" dirty="0">
                <a:solidFill>
                  <a:srgbClr val="002060"/>
                </a:solidFill>
              </a:rPr>
              <a:t>in Bellevue, </a:t>
            </a:r>
            <a:r>
              <a:rPr lang="en-US" sz="2400" dirty="0" smtClean="0">
                <a:solidFill>
                  <a:srgbClr val="002060"/>
                </a:solidFill>
              </a:rPr>
              <a:t>WA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World’s largest online travel </a:t>
            </a:r>
            <a:r>
              <a:rPr lang="en-US" sz="2400" dirty="0">
                <a:solidFill>
                  <a:srgbClr val="002060"/>
                </a:solidFill>
              </a:rPr>
              <a:t>services </a:t>
            </a:r>
            <a:r>
              <a:rPr lang="en-US" sz="2400" dirty="0" smtClean="0">
                <a:solidFill>
                  <a:srgbClr val="002060"/>
                </a:solidFill>
              </a:rPr>
              <a:t>provider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19 </a:t>
            </a:r>
            <a:r>
              <a:rPr lang="en-US" sz="2400" dirty="0">
                <a:solidFill>
                  <a:srgbClr val="002060"/>
                </a:solidFill>
              </a:rPr>
              <a:t>Expedia.com </a:t>
            </a:r>
            <a:r>
              <a:rPr lang="en-US" sz="2400" dirty="0" smtClean="0">
                <a:solidFill>
                  <a:srgbClr val="002060"/>
                </a:solidFill>
              </a:rPr>
              <a:t>sites, affiliated services including </a:t>
            </a:r>
            <a:r>
              <a:rPr lang="en-US" sz="2400" dirty="0">
                <a:solidFill>
                  <a:srgbClr val="002060"/>
                </a:solidFill>
              </a:rPr>
              <a:t>Hotels.com, Hotwire.com, </a:t>
            </a:r>
            <a:r>
              <a:rPr lang="en-US" sz="2400" dirty="0" err="1" smtClean="0">
                <a:solidFill>
                  <a:srgbClr val="002060"/>
                </a:solidFill>
              </a:rPr>
              <a:t>Egencia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Approximately 7,000                 employees worldwide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2009 Annual revenue $</a:t>
            </a:r>
            <a:r>
              <a:rPr lang="en-US" sz="2400" dirty="0">
                <a:solidFill>
                  <a:srgbClr val="002060"/>
                </a:solidFill>
              </a:rPr>
              <a:t>3 billion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91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+mn-lt"/>
                <a:ea typeface="Verdana" pitchFamily="34" charset="0"/>
                <a:cs typeface="Verdana" pitchFamily="34" charset="0"/>
              </a:rPr>
              <a:t>Business Objectives   </a:t>
            </a:r>
            <a:endParaRPr lang="en-US" dirty="0">
              <a:solidFill>
                <a:srgbClr val="FFFFFF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>
          <a:xfrm>
            <a:off x="533400" y="990600"/>
            <a:ext cx="8439150" cy="3200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385D8A"/>
                </a:solidFill>
                <a:latin typeface="+mn-lt"/>
              </a:rPr>
              <a:t>Desktop Infrastructure: Investment Goals</a:t>
            </a:r>
            <a:br>
              <a:rPr lang="en-US" b="1" dirty="0" smtClean="0">
                <a:solidFill>
                  <a:srgbClr val="385D8A"/>
                </a:solidFill>
                <a:latin typeface="+mn-lt"/>
              </a:rPr>
            </a:br>
            <a:endParaRPr lang="en-US" b="1" dirty="0" smtClean="0">
              <a:solidFill>
                <a:srgbClr val="385D8A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i="1" dirty="0" smtClean="0">
                <a:solidFill>
                  <a:srgbClr val="385D8A"/>
                </a:solidFill>
                <a:latin typeface="+mn-lt"/>
              </a:rPr>
              <a:t> “Create a seamless computing experience for our people wherever they happen to be working, ensure a thoroughly secure environment to protect corporate data”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Boost organizational flexibility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Empower greater employee productivity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Strengthen enterprise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grpSp>
        <p:nvGrpSpPr>
          <p:cNvPr id="17" name="Group 38"/>
          <p:cNvGrpSpPr/>
          <p:nvPr/>
        </p:nvGrpSpPr>
        <p:grpSpPr>
          <a:xfrm>
            <a:off x="2777587" y="4953000"/>
            <a:ext cx="1743358" cy="1154358"/>
            <a:chOff x="1935017" y="3418174"/>
            <a:chExt cx="1743358" cy="1154358"/>
          </a:xfrm>
        </p:grpSpPr>
        <p:pic>
          <p:nvPicPr>
            <p:cNvPr id="18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6967" y="3418174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19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8902" y="3487327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0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5017" y="3571721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1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7540" y="3846890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2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0660" y="3810099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3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206" y="3898211"/>
              <a:ext cx="545169" cy="674321"/>
            </a:xfrm>
            <a:prstGeom prst="rect">
              <a:avLst/>
            </a:prstGeom>
            <a:noFill/>
          </p:spPr>
        </p:pic>
      </p:grpSp>
      <p:pic>
        <p:nvPicPr>
          <p:cNvPr id="24" name="Picture 9" descr="C:\Users\Jez\AppData\Local\Microsoft\Windows\Temporary Internet Files\Content.IE5\9DWDXF54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73186" y="4953000"/>
            <a:ext cx="693228" cy="13716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98% </a:t>
            </a:r>
            <a:r>
              <a:rPr lang="en-US" b="1" dirty="0" smtClean="0"/>
              <a:t>Windows XP </a:t>
            </a:r>
            <a:r>
              <a:rPr lang="en-US" dirty="0" smtClean="0"/>
              <a:t>with images maintained across 11 field sites</a:t>
            </a:r>
          </a:p>
          <a:p>
            <a:pPr lvl="1"/>
            <a:r>
              <a:rPr lang="en-US" dirty="0" smtClean="0"/>
              <a:t>Non-standard deployment processes, image configuration</a:t>
            </a:r>
          </a:p>
          <a:p>
            <a:r>
              <a:rPr lang="en-US" b="1" dirty="0" smtClean="0"/>
              <a:t>SCCM R2 SP2 </a:t>
            </a:r>
            <a:r>
              <a:rPr lang="en-US" dirty="0" smtClean="0"/>
              <a:t>deployed and managing all client workstations for patching and targeted software deployments</a:t>
            </a:r>
          </a:p>
          <a:p>
            <a:r>
              <a:rPr lang="en-US" dirty="0" smtClean="0"/>
              <a:t>Manual software approval workflows </a:t>
            </a:r>
            <a:r>
              <a:rPr lang="en-US" smtClean="0"/>
              <a:t>and installation</a:t>
            </a:r>
            <a:endParaRPr lang="en-US" dirty="0" smtClean="0"/>
          </a:p>
          <a:p>
            <a:r>
              <a:rPr lang="en-US" b="1" dirty="0"/>
              <a:t>Server 2003 SP2 </a:t>
            </a:r>
            <a:r>
              <a:rPr lang="en-US" dirty="0"/>
              <a:t>corporate </a:t>
            </a:r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Reduce PC Images: </a:t>
            </a:r>
            <a:r>
              <a:rPr lang="en-US" dirty="0" smtClean="0"/>
              <a:t>IT supports up to 10 unique images, with multiple HW platforms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Standardize Processes</a:t>
            </a:r>
            <a:r>
              <a:rPr lang="en-US" dirty="0" smtClean="0"/>
              <a:t>: Four management tools currently in use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Streamline Provisioning</a:t>
            </a:r>
            <a:r>
              <a:rPr lang="en-US" dirty="0" smtClean="0"/>
              <a:t>:  98% of business applications installed manually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Improve PCI compliance: </a:t>
            </a:r>
            <a:r>
              <a:rPr lang="en-US" dirty="0" smtClean="0"/>
              <a:t>Needs more  robust security &amp; control over sensitive customer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Pilot:</a:t>
            </a:r>
          </a:p>
          <a:p>
            <a:r>
              <a:rPr lang="en-US" dirty="0" smtClean="0"/>
              <a:t>Windows 7</a:t>
            </a:r>
          </a:p>
          <a:p>
            <a:r>
              <a:rPr lang="en-US" dirty="0" smtClean="0"/>
              <a:t>Application Virtualization (App-V)</a:t>
            </a:r>
          </a:p>
          <a:p>
            <a:r>
              <a:rPr lang="en-US" dirty="0"/>
              <a:t>Microsoft Deployment Toolkit (MDT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 Evaluation:</a:t>
            </a:r>
          </a:p>
          <a:p>
            <a:r>
              <a:rPr lang="en-US" dirty="0" smtClean="0"/>
              <a:t>MED-V Desktop Virtualization</a:t>
            </a:r>
          </a:p>
          <a:p>
            <a:r>
              <a:rPr lang="en-US" dirty="0" err="1" smtClean="0"/>
              <a:t>DirectAccess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3132" y="5410200"/>
            <a:ext cx="551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…And now for Expedia’s Journey</a:t>
            </a:r>
            <a:endParaRPr lang="en-US" sz="3200" i="1" dirty="0">
              <a:solidFill>
                <a:schemeClr val="tx2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800" dirty="0" smtClean="0"/>
              <a:t>PC Image Management </a:t>
            </a:r>
            <a:br>
              <a:rPr lang="en-US" sz="4800" dirty="0" smtClean="0"/>
            </a:br>
            <a:r>
              <a:rPr lang="en-US" sz="4800" dirty="0" smtClean="0"/>
              <a:t>&amp; Deployment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0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888" y="4419600"/>
            <a:ext cx="2782137" cy="17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1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indows 7 Blu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2009-09-09T21:57:54Z</outs:dateTime>
      <outs:isPinned>true</outs:isPinned>
    </outs:relatedDate>
    <outs:relatedDate>
      <outs:type>2</outs:type>
      <outs:displayName>Created</outs:displayName>
      <outs:dateTime>2009-04-03T21:44:34Z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Jamil Rich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64B19F07-E456-4BDC-8D40-CB203145A90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423</Words>
  <Application>Microsoft Office PowerPoint</Application>
  <PresentationFormat>On-screen Show (4:3)</PresentationFormat>
  <Paragraphs>117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1_Windows 7 Blue</vt:lpstr>
      <vt:lpstr>Expedia     Tips for a Smooth Trip to Windows 7 </vt:lpstr>
      <vt:lpstr>Today’s webcast </vt:lpstr>
      <vt:lpstr>Agenda</vt:lpstr>
      <vt:lpstr>Company Background</vt:lpstr>
      <vt:lpstr>Business Objectives   </vt:lpstr>
      <vt:lpstr>Current IT Infrastructure</vt:lpstr>
      <vt:lpstr>Current Challenges</vt:lpstr>
      <vt:lpstr>Technology Initiatives</vt:lpstr>
      <vt:lpstr>PowerPoint Presentation</vt:lpstr>
      <vt:lpstr>PowerPoint Presentation</vt:lpstr>
      <vt:lpstr>PowerPoint Presentation</vt:lpstr>
      <vt:lpstr>PowerPoint Presentation</vt:lpstr>
      <vt:lpstr>Benefits</vt:lpstr>
      <vt:lpstr> Lessons Learned, Best Practices  </vt:lpstr>
      <vt:lpstr>PowerPoint Presentation</vt:lpstr>
      <vt:lpstr>Top Resources</vt:lpstr>
      <vt:lpstr>Thanks 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right font</dc:title>
  <dc:creator>Tiffany Ashton (Bridge Partners)</dc:creator>
  <cp:lastModifiedBy>mpeterson</cp:lastModifiedBy>
  <cp:revision>247</cp:revision>
  <dcterms:created xsi:type="dcterms:W3CDTF">2009-04-03T21:44:34Z</dcterms:created>
  <dcterms:modified xsi:type="dcterms:W3CDTF">2010-05-24T18:01:32Z</dcterms:modified>
</cp:coreProperties>
</file>