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3"/>
  </p:notesMasterIdLst>
  <p:handoutMasterIdLst>
    <p:handoutMasterId r:id="rId24"/>
  </p:handoutMasterIdLst>
  <p:sldIdLst>
    <p:sldId id="256" r:id="rId6"/>
    <p:sldId id="257" r:id="rId7"/>
    <p:sldId id="315" r:id="rId8"/>
    <p:sldId id="289" r:id="rId9"/>
    <p:sldId id="290" r:id="rId10"/>
    <p:sldId id="313" r:id="rId11"/>
    <p:sldId id="291" r:id="rId12"/>
    <p:sldId id="297" r:id="rId13"/>
    <p:sldId id="296" r:id="rId14"/>
    <p:sldId id="292" r:id="rId15"/>
    <p:sldId id="301" r:id="rId16"/>
    <p:sldId id="302" r:id="rId17"/>
    <p:sldId id="306" r:id="rId18"/>
    <p:sldId id="307" r:id="rId19"/>
    <p:sldId id="314" r:id="rId20"/>
    <p:sldId id="311" r:id="rId21"/>
    <p:sldId id="271" r:id="rId2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C37C"/>
    <a:srgbClr val="D39D55"/>
    <a:srgbClr val="D2743A"/>
    <a:srgbClr val="D1943B"/>
    <a:srgbClr val="F6AE1E"/>
    <a:srgbClr val="FF0066"/>
    <a:srgbClr val="000000"/>
    <a:srgbClr val="F3AF35"/>
    <a:srgbClr val="9C42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66" autoAdjust="0"/>
    <p:restoredTop sz="65333" autoAdjust="0"/>
  </p:normalViewPr>
  <p:slideViewPr>
    <p:cSldViewPr snapToGrid="0">
      <p:cViewPr varScale="1">
        <p:scale>
          <a:sx n="50" d="100"/>
          <a:sy n="50" d="100"/>
        </p:scale>
        <p:origin x="-1824" y="-96"/>
      </p:cViewPr>
      <p:guideLst>
        <p:guide orient="horz" pos="144"/>
        <p:guide orient="horz" pos="895"/>
        <p:guide orient="horz" pos="1484"/>
        <p:guide orient="horz" pos="1200"/>
        <p:guide orient="horz" pos="2319"/>
        <p:guide orient="horz" pos="4174"/>
        <p:guide orient="horz"/>
        <p:guide pos="2880"/>
        <p:guide pos="240"/>
        <p:guide pos="460"/>
        <p:guide pos="5520"/>
        <p:guide pos="863"/>
        <p:guide pos="5299"/>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7" d="100"/>
          <a:sy n="57" d="100"/>
        </p:scale>
        <p:origin x="-252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11/28/2007</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11/28/2007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11/28/2007 11:46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81921"/>
          <p:cNvSpPr>
            <a:spLocks noGrp="1" noRot="1" noChangeAspect="1" noTextEdit="1"/>
          </p:cNvSpPr>
          <p:nvPr>
            <p:ph type="sldImg"/>
          </p:nvPr>
        </p:nvSpPr>
        <p:spPr>
          <a:ln cap="flat">
            <a:headEnd type="none" w="med" len="med"/>
            <a:tailEnd type="none" w="med" len="med"/>
          </a:ln>
        </p:spPr>
      </p:sp>
      <p:sp>
        <p:nvSpPr>
          <p:cNvPr id="118787" name="Rectangle 81922"/>
          <p:cNvSpPr>
            <a:spLocks noGrp="1"/>
          </p:cNvSpPr>
          <p:nvPr>
            <p:ph type="body" idx="1"/>
          </p:nvPr>
        </p:nvSpPr>
        <p:spPr>
          <a:noFill/>
          <a:ln/>
        </p:spPr>
        <p:txBody>
          <a:bodyPr/>
          <a:lstStyle/>
          <a:p>
            <a:pPr eaLnBrk="1" hangingPunct="1">
              <a:lnSpc>
                <a:spcPct val="90000"/>
              </a:lnSpc>
              <a:spcBef>
                <a:spcPct val="0"/>
              </a:spcBef>
            </a:pPr>
            <a:endParaRPr lang="en-US" sz="1000" dirty="0"/>
          </a:p>
        </p:txBody>
      </p:sp>
      <p:sp>
        <p:nvSpPr>
          <p:cNvPr id="118788" name="TextBox 81923"/>
          <p:cNvSpPr txBox="1">
            <a:spLocks noGrp="1"/>
          </p:cNvSpPr>
          <p:nvPr/>
        </p:nvSpPr>
        <p:spPr bwMode="auto">
          <a:xfrm>
            <a:off x="3884613" y="8685213"/>
            <a:ext cx="2971800" cy="457200"/>
          </a:xfrm>
          <a:prstGeom prst="rect">
            <a:avLst/>
          </a:prstGeom>
          <a:noFill/>
          <a:ln w="9525" algn="ctr">
            <a:noFill/>
            <a:miter lim="800000"/>
            <a:headEnd/>
            <a:tailEnd/>
          </a:ln>
        </p:spPr>
        <p:txBody>
          <a:bodyPr lIns="91426" tIns="45714" rIns="91426" bIns="45714" anchor="b"/>
          <a:lstStyle/>
          <a:p>
            <a:pPr algn="r"/>
            <a:fld id="{30594EEC-BA54-40B3-9404-633CFA19E7A0}" type="slidenum">
              <a:rPr lang="en-US" sz="1200"/>
              <a:pPr algn="r"/>
              <a:t>14</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11/28/2007 11:46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84028" y="1"/>
            <a:ext cx="2972421" cy="457513"/>
          </a:xfrm>
          <a:prstGeom prst="rect">
            <a:avLst/>
          </a:prstGeom>
        </p:spPr>
        <p:txBody>
          <a:bodyPr lIns="89725" tIns="44862" rIns="89725" bIns="44862"/>
          <a:lstStyle/>
          <a:p>
            <a:pPr>
              <a:defRPr/>
            </a:pPr>
            <a:fld id="{3BB8C95B-75B0-49DB-AF12-D588FE5F21A3}" type="datetime8">
              <a:rPr lang="en-US" smtClean="0"/>
              <a:pPr>
                <a:defRPr/>
              </a:pPr>
              <a:t>11/28/2007 11:46 AM</a:t>
            </a:fld>
            <a:endParaRPr lang="en-US" dirty="0"/>
          </a:p>
        </p:txBody>
      </p:sp>
      <p:sp>
        <p:nvSpPr>
          <p:cNvPr id="5" name="Footer Placeholder 4"/>
          <p:cNvSpPr>
            <a:spLocks noGrp="1"/>
          </p:cNvSpPr>
          <p:nvPr>
            <p:ph type="ftr" sz="quarter" idx="11"/>
          </p:nvPr>
        </p:nvSpPr>
        <p:spPr/>
        <p:txBody>
          <a:bodyPr/>
          <a:lstStyle/>
          <a:p>
            <a:pPr>
              <a:defRPr/>
            </a:pPr>
            <a:r>
              <a:rPr lang="en-US" dirty="0" smtClean="0"/>
              <a:t>© 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1F45988D-4498-4A29-8E78-4F82BA72AA65}"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11/28/2007 11:46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11/28/2007 11:46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headEnd/>
            <a:tailEnd/>
          </a:ln>
        </p:spPr>
        <p:txBody>
          <a:bodyPr/>
          <a:lstStyle/>
          <a:p>
            <a:fld id="{9C0FE42D-08E6-45E2-886C-8841136DC506}" type="datetime8">
              <a:rPr lang="en-US" smtClean="0">
                <a:cs typeface="Arial" charset="0"/>
              </a:rPr>
              <a:pPr/>
              <a:t>11/28/2007 11:46 AM</a:t>
            </a:fld>
            <a:endParaRPr lang="en-US" dirty="0" smtClean="0">
              <a:cs typeface="Arial" charset="0"/>
            </a:endParaRPr>
          </a:p>
        </p:txBody>
      </p:sp>
      <p:sp>
        <p:nvSpPr>
          <p:cNvPr id="49155" name="Rectangle 6"/>
          <p:cNvSpPr>
            <a:spLocks noGrp="1" noChangeArrowheads="1"/>
          </p:cNvSpPr>
          <p:nvPr>
            <p:ph type="ftr" sz="quarter" idx="4"/>
          </p:nvPr>
        </p:nvSpPr>
        <p:spPr>
          <a:noFill/>
          <a:ln>
            <a:headEnd/>
            <a:tailEnd/>
          </a:ln>
        </p:spPr>
        <p:txBody>
          <a:bodyPr/>
          <a:lstStyle/>
          <a:p>
            <a:r>
              <a:rPr lang="en-US" smtClean="0"/>
              <a:t>© 2003-2004 Microsoft Corporation. All rights reserved.</a:t>
            </a:r>
          </a:p>
          <a:p>
            <a:r>
              <a:rPr lang="en-US" smtClean="0"/>
              <a:t>This presentation is for informational purposes only. Microsoft makes no warranties, express or implied, in this summary.</a:t>
            </a:r>
            <a:endParaRPr lang="en-US" dirty="0" smtClean="0"/>
          </a:p>
        </p:txBody>
      </p:sp>
      <p:sp>
        <p:nvSpPr>
          <p:cNvPr id="49156" name="Rectangle 7"/>
          <p:cNvSpPr>
            <a:spLocks noGrp="1" noChangeArrowheads="1"/>
          </p:cNvSpPr>
          <p:nvPr>
            <p:ph type="sldNum" sz="quarter" idx="5"/>
          </p:nvPr>
        </p:nvSpPr>
        <p:spPr>
          <a:noFill/>
          <a:ln>
            <a:headEnd/>
            <a:tailEnd/>
          </a:ln>
        </p:spPr>
        <p:txBody>
          <a:bodyPr/>
          <a:lstStyle/>
          <a:p>
            <a:fld id="{FAB51CBC-205F-4551-B115-EC5B6D7C47F1}" type="slidenum">
              <a:rPr lang="en-US" smtClean="0">
                <a:cs typeface="Arial" charset="0"/>
              </a:rPr>
              <a:pPr/>
              <a:t>4</a:t>
            </a:fld>
            <a:endParaRPr lang="en-US" dirty="0" smtClean="0">
              <a:cs typeface="Arial" charset="0"/>
            </a:endParaRPr>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a:lnSpc>
                <a:spcPct val="80000"/>
              </a:lnSpc>
            </a:pPr>
            <a:endParaRPr lang="en-US"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3"/>
          <p:cNvSpPr txBox="1">
            <a:spLocks noGrp="1" noChangeArrowheads="1"/>
          </p:cNvSpPr>
          <p:nvPr/>
        </p:nvSpPr>
        <p:spPr bwMode="auto">
          <a:xfrm>
            <a:off x="3884613" y="0"/>
            <a:ext cx="2971800" cy="457200"/>
          </a:xfrm>
          <a:prstGeom prst="rect">
            <a:avLst/>
          </a:prstGeom>
          <a:noFill/>
          <a:ln w="9525">
            <a:noFill/>
            <a:miter lim="800000"/>
            <a:headEnd/>
            <a:tailEnd/>
          </a:ln>
        </p:spPr>
        <p:txBody>
          <a:bodyPr lIns="91430" tIns="45716" rIns="91430" bIns="45716"/>
          <a:lstStyle/>
          <a:p>
            <a:pPr algn="r">
              <a:spcBef>
                <a:spcPct val="0"/>
              </a:spcBef>
              <a:buClrTx/>
              <a:buSzTx/>
              <a:buFontTx/>
              <a:buNone/>
            </a:pPr>
            <a:fld id="{6763BFA7-CFC7-4788-9869-94E6BED57399}" type="datetime8">
              <a:rPr lang="en-US" sz="1200"/>
              <a:pPr algn="r">
                <a:spcBef>
                  <a:spcPct val="0"/>
                </a:spcBef>
                <a:buClrTx/>
                <a:buSzTx/>
                <a:buFontTx/>
                <a:buNone/>
              </a:pPr>
              <a:t>11/28/2007 11:46 AM</a:t>
            </a:fld>
            <a:endParaRPr lang="en-US" sz="1200" dirty="0"/>
          </a:p>
        </p:txBody>
      </p:sp>
      <p:sp>
        <p:nvSpPr>
          <p:cNvPr id="66563" name="TextBox 4"/>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30" tIns="45716" rIns="91430" bIns="45716" anchor="b"/>
          <a:lstStyle/>
          <a:p>
            <a:pPr algn="r">
              <a:spcBef>
                <a:spcPct val="0"/>
              </a:spcBef>
              <a:buClrTx/>
              <a:buSzTx/>
              <a:buFontTx/>
              <a:buNone/>
            </a:pPr>
            <a:fld id="{6BA0B169-C5AD-46F8-9CD1-06D64039536E}" type="slidenum">
              <a:rPr lang="en-US" sz="1200"/>
              <a:pPr algn="r">
                <a:spcBef>
                  <a:spcPct val="0"/>
                </a:spcBef>
                <a:buClrTx/>
                <a:buSzTx/>
                <a:buFontTx/>
                <a:buNone/>
              </a:pPr>
              <a:t>5</a:t>
            </a:fld>
            <a:endParaRPr lang="en-US" sz="1200" dirty="0"/>
          </a:p>
        </p:txBody>
      </p:sp>
      <p:sp>
        <p:nvSpPr>
          <p:cNvPr id="66564" name="TextBox 5"/>
          <p:cNvSpPr txBox="1">
            <a:spLocks noGrp="1" noChangeArrowheads="1"/>
          </p:cNvSpPr>
          <p:nvPr/>
        </p:nvSpPr>
        <p:spPr bwMode="auto">
          <a:xfrm>
            <a:off x="1" y="8791575"/>
            <a:ext cx="5667375" cy="350838"/>
          </a:xfrm>
          <a:prstGeom prst="rect">
            <a:avLst/>
          </a:prstGeom>
          <a:noFill/>
          <a:ln w="9525">
            <a:noFill/>
            <a:miter lim="800000"/>
            <a:headEnd/>
            <a:tailEnd/>
          </a:ln>
        </p:spPr>
        <p:txBody>
          <a:bodyPr lIns="91430" tIns="45716" rIns="91430" bIns="45716" anchor="b"/>
          <a:lstStyle/>
          <a:p>
            <a:pPr eaLnBrk="0" hangingPunct="0">
              <a:spcBef>
                <a:spcPct val="0"/>
              </a:spcBef>
              <a:buClrTx/>
              <a:buSzTx/>
              <a:buFontTx/>
              <a:buNone/>
            </a:pPr>
            <a:r>
              <a:rPr lang="en-US" sz="800" dirty="0">
                <a:ea typeface="Arial Unicode MS" pitchFamily="34" charset="-128"/>
                <a:cs typeface="Arial Unicode MS" pitchFamily="34" charset="-128"/>
              </a:rPr>
              <a:t>© 2004 Microsoft Corporation. All rights reserved.</a:t>
            </a:r>
          </a:p>
          <a:p>
            <a:pPr eaLnBrk="0" hangingPunct="0">
              <a:spcBef>
                <a:spcPct val="0"/>
              </a:spcBef>
              <a:buClrTx/>
              <a:buSzTx/>
              <a:buFontTx/>
              <a:buNone/>
            </a:pPr>
            <a:r>
              <a:rPr lang="en-US" sz="800" dirty="0">
                <a:ea typeface="Arial Unicode MS" pitchFamily="34" charset="-128"/>
                <a:cs typeface="Arial Unicode MS" pitchFamily="34" charset="-128"/>
              </a:rPr>
              <a:t>This presentation is for informational purposes only. Microsoft makes no warranties, express or implied, in this summary.</a:t>
            </a:r>
          </a:p>
        </p:txBody>
      </p:sp>
      <p:sp>
        <p:nvSpPr>
          <p:cNvPr id="66565" name="Rectangle 43011"/>
          <p:cNvSpPr>
            <a:spLocks noGrp="1" noRot="1" noChangeAspect="1" noChangeArrowheads="1" noTextEdit="1"/>
          </p:cNvSpPr>
          <p:nvPr>
            <p:ph type="sldImg"/>
          </p:nvPr>
        </p:nvSpPr>
        <p:spPr>
          <a:noFill/>
          <a:ln cap="flat">
            <a:headEnd type="none" w="med" len="med"/>
            <a:tailEnd type="none" w="med" len="med"/>
          </a:ln>
        </p:spPr>
      </p:sp>
      <p:sp>
        <p:nvSpPr>
          <p:cNvPr id="48134" name="Rectangle 40964"/>
          <p:cNvSpPr>
            <a:spLocks noGrp="1" noChangeArrowheads="1"/>
          </p:cNvSpPr>
          <p:nvPr>
            <p:ph type="body" idx="1"/>
          </p:nvPr>
        </p:nvSpPr>
        <p:spPr>
          <a:ln/>
        </p:spPr>
        <p:txBody>
          <a:bodyPr lIns="91430" tIns="45716" rIns="91430" bIns="45716"/>
          <a:lstStyle/>
          <a:p>
            <a:pPr>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11/28/2007 11:46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TCM Solution Briefing</a:t>
            </a:r>
            <a:endParaRPr lang="en-US" dirty="0"/>
          </a:p>
        </p:txBody>
      </p:sp>
      <p:sp>
        <p:nvSpPr>
          <p:cNvPr id="5" name="Slide Number Placeholder 4"/>
          <p:cNvSpPr>
            <a:spLocks noGrp="1"/>
          </p:cNvSpPr>
          <p:nvPr>
            <p:ph type="sldNum" sz="quarter" idx="11"/>
          </p:nvPr>
        </p:nvSpPr>
        <p:spPr/>
        <p:txBody>
          <a:bodyPr/>
          <a:lstStyle/>
          <a:p>
            <a:pPr>
              <a:defRPr/>
            </a:pPr>
            <a:fld id="{57EBA920-EFFF-42C1-ABCB-295C0FB72546}" type="slidenum">
              <a:rPr lang="en-US" smtClean="0"/>
              <a:pPr>
                <a:defRPr/>
              </a:pPr>
              <a:t>7</a:t>
            </a:fld>
            <a:endParaRPr lang="en-US" dirty="0"/>
          </a:p>
        </p:txBody>
      </p:sp>
      <p:sp>
        <p:nvSpPr>
          <p:cNvPr id="6" name="Footer Placeholder 5"/>
          <p:cNvSpPr>
            <a:spLocks noGrp="1"/>
          </p:cNvSpPr>
          <p:nvPr>
            <p:ph type="ftr" sz="quarter" idx="12"/>
          </p:nvPr>
        </p:nvSpPr>
        <p:spPr/>
        <p:txBody>
          <a:bodyPr/>
          <a:lstStyle/>
          <a:p>
            <a:pPr>
              <a:defRPr/>
            </a:pPr>
            <a:r>
              <a:rPr lang="en-US" smtClean="0"/>
              <a:t>© 2004 Microsoft Corporation. All rights reserved. This presentation is for informational purposes only. Microsoft makes no warranties, express or implied, in this summary.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9633"/>
          <p:cNvSpPr>
            <a:spLocks noGrp="1" noRot="1" noChangeAspect="1" noTextEdit="1"/>
          </p:cNvSpPr>
          <p:nvPr>
            <p:ph type="sldImg"/>
          </p:nvPr>
        </p:nvSpPr>
        <p:spPr>
          <a:ln cap="flat">
            <a:headEnd type="none" w="med" len="med"/>
            <a:tailEnd type="none" w="med" len="med"/>
          </a:ln>
        </p:spPr>
      </p:sp>
      <p:sp>
        <p:nvSpPr>
          <p:cNvPr id="100355" name="Rectangle 69634"/>
          <p:cNvSpPr>
            <a:spLocks noGrp="1"/>
          </p:cNvSpPr>
          <p:nvPr>
            <p:ph type="body" idx="1"/>
          </p:nvPr>
        </p:nvSpPr>
        <p:spPr>
          <a:noFill/>
          <a:ln/>
        </p:spPr>
        <p:txBody>
          <a:bodyPr/>
          <a:lstStyle/>
          <a:p>
            <a:pPr eaLnBrk="1" hangingPunct="1">
              <a:spcBef>
                <a:spcPct val="0"/>
              </a:spcBef>
            </a:pPr>
            <a:endParaRPr lang="en-US" sz="1000" dirty="0">
              <a:latin typeface="Calibri" pitchFamily="34" charset="0"/>
            </a:endParaRPr>
          </a:p>
        </p:txBody>
      </p:sp>
      <p:sp>
        <p:nvSpPr>
          <p:cNvPr id="100356" name="TextBox 69635"/>
          <p:cNvSpPr txBox="1">
            <a:spLocks noGrp="1"/>
          </p:cNvSpPr>
          <p:nvPr/>
        </p:nvSpPr>
        <p:spPr bwMode="auto">
          <a:xfrm>
            <a:off x="3884613" y="8685213"/>
            <a:ext cx="2971800" cy="457200"/>
          </a:xfrm>
          <a:prstGeom prst="rect">
            <a:avLst/>
          </a:prstGeom>
          <a:noFill/>
          <a:ln w="9525" algn="ctr">
            <a:noFill/>
            <a:miter lim="800000"/>
            <a:headEnd/>
            <a:tailEnd/>
          </a:ln>
        </p:spPr>
        <p:txBody>
          <a:bodyPr lIns="91426" tIns="45714" rIns="91426" bIns="45714" anchor="b"/>
          <a:lstStyle/>
          <a:p>
            <a:pPr algn="r"/>
            <a:fld id="{DAD16B44-A826-45A0-8114-5F6401FA84BA}" type="slidenum">
              <a:rPr lang="en-US" sz="1200"/>
              <a:pPr algn="r"/>
              <a:t>8</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7825"/>
          <p:cNvSpPr>
            <a:spLocks noGrp="1" noRot="1" noChangeAspect="1" noTextEdit="1"/>
          </p:cNvSpPr>
          <p:nvPr>
            <p:ph type="sldImg"/>
          </p:nvPr>
        </p:nvSpPr>
        <p:spPr>
          <a:ln cap="flat">
            <a:headEnd type="none" w="med" len="med"/>
            <a:tailEnd type="none" w="med" len="med"/>
          </a:ln>
        </p:spPr>
      </p:sp>
      <p:sp>
        <p:nvSpPr>
          <p:cNvPr id="110595" name="Rectangle 77826"/>
          <p:cNvSpPr>
            <a:spLocks noGrp="1"/>
          </p:cNvSpPr>
          <p:nvPr>
            <p:ph type="body" idx="1"/>
          </p:nvPr>
        </p:nvSpPr>
        <p:spPr>
          <a:noFill/>
          <a:ln/>
        </p:spPr>
        <p:txBody>
          <a:bodyPr/>
          <a:lstStyle/>
          <a:p>
            <a:pPr eaLnBrk="1" hangingPunct="1">
              <a:lnSpc>
                <a:spcPct val="90000"/>
              </a:lnSpc>
              <a:spcBef>
                <a:spcPct val="0"/>
              </a:spcBef>
            </a:pPr>
            <a:endParaRPr lang="en-US" sz="1000" dirty="0"/>
          </a:p>
        </p:txBody>
      </p:sp>
      <p:sp>
        <p:nvSpPr>
          <p:cNvPr id="110596" name="TextBox 77827"/>
          <p:cNvSpPr txBox="1">
            <a:spLocks noGrp="1"/>
          </p:cNvSpPr>
          <p:nvPr/>
        </p:nvSpPr>
        <p:spPr bwMode="auto">
          <a:xfrm>
            <a:off x="3884613" y="8685213"/>
            <a:ext cx="2971800" cy="457200"/>
          </a:xfrm>
          <a:prstGeom prst="rect">
            <a:avLst/>
          </a:prstGeom>
          <a:noFill/>
          <a:ln w="9525" algn="ctr">
            <a:noFill/>
            <a:miter lim="800000"/>
            <a:headEnd/>
            <a:tailEnd/>
          </a:ln>
        </p:spPr>
        <p:txBody>
          <a:bodyPr lIns="91426" tIns="45714" rIns="91426" bIns="45714" anchor="b"/>
          <a:lstStyle/>
          <a:p>
            <a:pPr algn="r"/>
            <a:fld id="{9111A579-99F9-4CAD-8C1C-3EAB28DEFFDA}" type="slidenum">
              <a:rPr lang="en-US" sz="1200"/>
              <a:pPr algn="r"/>
              <a:t>10</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3729"/>
          <p:cNvSpPr>
            <a:spLocks noGrp="1" noRot="1" noChangeAspect="1" noTextEdit="1"/>
          </p:cNvSpPr>
          <p:nvPr>
            <p:ph type="sldImg"/>
          </p:nvPr>
        </p:nvSpPr>
        <p:spPr>
          <a:ln cap="flat">
            <a:headEnd type="none" w="med" len="med"/>
            <a:tailEnd type="none" w="med" len="med"/>
          </a:ln>
        </p:spPr>
      </p:sp>
      <p:sp>
        <p:nvSpPr>
          <p:cNvPr id="105475" name="Rectangle 73730"/>
          <p:cNvSpPr>
            <a:spLocks noGrp="1"/>
          </p:cNvSpPr>
          <p:nvPr>
            <p:ph type="body" idx="1"/>
          </p:nvPr>
        </p:nvSpPr>
        <p:spPr>
          <a:noFill/>
          <a:ln/>
        </p:spPr>
        <p:txBody>
          <a:bodyPr/>
          <a:lstStyle/>
          <a:p>
            <a:pPr eaLnBrk="1" hangingPunct="1">
              <a:spcBef>
                <a:spcPct val="0"/>
              </a:spcBef>
            </a:pPr>
            <a:endParaRPr lang="en-US" sz="1000" dirty="0"/>
          </a:p>
        </p:txBody>
      </p:sp>
      <p:sp>
        <p:nvSpPr>
          <p:cNvPr id="105476" name="TextBox 73731"/>
          <p:cNvSpPr txBox="1">
            <a:spLocks noGrp="1"/>
          </p:cNvSpPr>
          <p:nvPr/>
        </p:nvSpPr>
        <p:spPr bwMode="auto">
          <a:xfrm>
            <a:off x="3884613" y="8685213"/>
            <a:ext cx="2971800" cy="457200"/>
          </a:xfrm>
          <a:prstGeom prst="rect">
            <a:avLst/>
          </a:prstGeom>
          <a:noFill/>
          <a:ln w="9525" algn="ctr">
            <a:noFill/>
            <a:miter lim="800000"/>
            <a:headEnd/>
            <a:tailEnd/>
          </a:ln>
        </p:spPr>
        <p:txBody>
          <a:bodyPr lIns="91426" tIns="45714" rIns="91426" bIns="45714" anchor="b"/>
          <a:lstStyle/>
          <a:p>
            <a:pPr algn="r"/>
            <a:fld id="{97EEA330-667E-475A-984E-63931B9CA343}" type="slidenum">
              <a:rPr lang="en-US" sz="1200"/>
              <a:pPr algn="r"/>
              <a:t>12</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7681913" cy="1523495"/>
          </a:xfrm>
        </p:spPr>
        <p:txBody>
          <a:bodyPr anchor="ctr" anchorCtr="0">
            <a:noAutofit/>
          </a:bodyPr>
          <a:lstStyle>
            <a:lvl1pPr>
              <a:lnSpc>
                <a:spcPct val="90000"/>
              </a:lnSpc>
              <a:defRPr sz="5400" spc="-200" baseline="0">
                <a:solidFill>
                  <a:schemeClr val="tx1"/>
                </a:solidFill>
                <a:effectLst>
                  <a:outerShdw blurRad="38100" dist="38100" dir="2700000" algn="tl">
                    <a:srgbClr val="000000">
                      <a:alpha val="43137"/>
                    </a:srgb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3674953"/>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Project EPMS logo small.png"/>
          <p:cNvPicPr>
            <a:picLocks noChangeAspect="1"/>
          </p:cNvPicPr>
          <p:nvPr userDrawn="1"/>
        </p:nvPicPr>
        <p:blipFill>
          <a:blip r:embed="rId3"/>
          <a:stretch>
            <a:fillRect/>
          </a:stretch>
        </p:blipFill>
        <p:spPr>
          <a:xfrm>
            <a:off x="6466358" y="5698183"/>
            <a:ext cx="2202180" cy="85344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b" anchorCtr="0">
            <a:noAutofit/>
          </a:bodyPr>
          <a:lstStyle>
            <a:lvl1pPr>
              <a:lnSpc>
                <a:spcPct val="90000"/>
              </a:lnSpc>
              <a:defRPr sz="5400" spc="-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3681413"/>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2213960"/>
            <a:ext cx="7690114" cy="1384994"/>
          </a:xfrm>
        </p:spPr>
        <p:txBody>
          <a:bodyPr vert="horz" wrap="square" lIns="91440" tIns="45720" rIns="91440" bIns="45720" rtlCol="0" anchor="ctr">
            <a:noAutofit/>
            <a:scene3d>
              <a:camera prst="orthographicFront"/>
              <a:lightRig rig="brightRoom" dir="t">
                <a:rot lat="0" lon="0" rev="2700000"/>
              </a:lightRig>
            </a:scene3d>
            <a:sp3d prstMaterial="metal">
              <a:bevelT w="31750" h="19050"/>
              <a:bevelB w="120650" h="69850"/>
            </a:sp3d>
          </a:bodyPr>
          <a:lstStyle>
            <a:lvl1pPr marL="0" indent="0" algn="l">
              <a:buFont typeface="Arial" pitchFamily="34" charset="0"/>
              <a:buNone/>
              <a:defRPr lang="en-US" sz="8000" b="1" i="1" kern="1200" cap="none" spc="-3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marL="0" lvl="0" indent="0" algn="l" defTabSz="914400" rtl="0" eaLnBrk="1" latinLnBrk="0" hangingPunct="1">
              <a:lnSpc>
                <a:spcPct val="90000"/>
              </a:lnSpc>
              <a:spcBef>
                <a:spcPct val="0"/>
              </a:spcBef>
              <a:buFont typeface="Arial" pitchFamily="34" charset="0"/>
              <a:buNone/>
            </a:pPr>
            <a:r>
              <a:rPr lang="en-US" dirty="0" smtClean="0"/>
              <a:t>click to…</a:t>
            </a:r>
          </a:p>
        </p:txBody>
      </p:sp>
      <p:pic>
        <p:nvPicPr>
          <p:cNvPr id="10" name="Picture 9" descr="Project EPMS logo small.png"/>
          <p:cNvPicPr>
            <a:picLocks noChangeAspect="1"/>
          </p:cNvPicPr>
          <p:nvPr userDrawn="1"/>
        </p:nvPicPr>
        <p:blipFill>
          <a:blip r:embed="rId3"/>
          <a:stretch>
            <a:fillRect/>
          </a:stretch>
        </p:blipFill>
        <p:spPr>
          <a:xfrm>
            <a:off x="6466358" y="5698183"/>
            <a:ext cx="2202180" cy="85344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Project EPMS logo small.png"/>
          <p:cNvPicPr>
            <a:picLocks noChangeAspect="1"/>
          </p:cNvPicPr>
          <p:nvPr userDrawn="1"/>
        </p:nvPicPr>
        <p:blipFill>
          <a:blip r:embed="rId3"/>
          <a:stretch>
            <a:fillRect/>
          </a:stretch>
        </p:blipFill>
        <p:spPr>
          <a:xfrm>
            <a:off x="6466358" y="5698183"/>
            <a:ext cx="2202180" cy="85344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02" r:id="rId10"/>
    <p:sldLayoutId id="2147483703" r:id="rId11"/>
    <p:sldLayoutId id="2147483704"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2.png"/><Relationship Id="rId2" Type="http://schemas.openxmlformats.org/officeDocument/2006/relationships/notesSlide" Target="../notesSlides/notesSlide8.xml"/><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0.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30.pn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37.png"/><Relationship Id="rId5" Type="http://schemas.openxmlformats.org/officeDocument/2006/relationships/image" Target="../media/image50.png"/><Relationship Id="rId10" Type="http://schemas.openxmlformats.org/officeDocument/2006/relationships/image" Target="../media/image56.png"/><Relationship Id="rId4" Type="http://schemas.openxmlformats.org/officeDocument/2006/relationships/image" Target="../media/image32.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3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37.pn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30.pn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ta.png"/>
          <p:cNvPicPr>
            <a:picLocks noChangeAspect="1"/>
          </p:cNvPicPr>
          <p:nvPr/>
        </p:nvPicPr>
        <p:blipFill>
          <a:blip r:embed="rId3">
            <a:clrChange>
              <a:clrFrom>
                <a:srgbClr val="FFFFFF"/>
              </a:clrFrom>
              <a:clrTo>
                <a:srgbClr val="FFFFFF">
                  <a:alpha val="0"/>
                </a:srgbClr>
              </a:clrTo>
            </a:clrChange>
          </a:blip>
          <a:stretch>
            <a:fillRect/>
          </a:stretch>
        </p:blipFill>
        <p:spPr>
          <a:xfrm>
            <a:off x="3286495" y="5724957"/>
            <a:ext cx="1743312" cy="560786"/>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0" y="2462892"/>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3" name="Rectangle 42"/>
          <p:cNvSpPr/>
          <p:nvPr/>
        </p:nvSpPr>
        <p:spPr bwMode="auto">
          <a:xfrm>
            <a:off x="0" y="4562516"/>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6" name="Rectangle 45"/>
          <p:cNvSpPr/>
          <p:nvPr/>
        </p:nvSpPr>
        <p:spPr bwMode="auto">
          <a:xfrm>
            <a:off x="0" y="3505200"/>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7" name="Rectangle 46"/>
          <p:cNvSpPr/>
          <p:nvPr/>
        </p:nvSpPr>
        <p:spPr bwMode="auto">
          <a:xfrm>
            <a:off x="0" y="1524000"/>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8" name="Rectangle 26"/>
          <p:cNvSpPr>
            <a:spLocks noGrp="1" noChangeArrowheads="1"/>
          </p:cNvSpPr>
          <p:nvPr>
            <p:ph type="title"/>
          </p:nvPr>
        </p:nvSpPr>
        <p:spPr>
          <a:xfrm>
            <a:off x="365760" y="356616"/>
            <a:ext cx="8229600" cy="664797"/>
          </a:xfrm>
        </p:spPr>
        <p:txBody>
          <a:bodyPr/>
          <a:lstStyle/>
          <a:p>
            <a:pPr marL="0" indent="0">
              <a:defRPr/>
            </a:pPr>
            <a:r>
              <a:rPr/>
              <a:t>Portfolio </a:t>
            </a:r>
            <a:r>
              <a:rPr smtClean="0"/>
              <a:t>Selection</a:t>
            </a:r>
            <a:endParaRPr sz="1800" b="0">
              <a:solidFill>
                <a:schemeClr val="bg1"/>
              </a:solidFill>
              <a:cs typeface="+mj-cs"/>
            </a:endParaRPr>
          </a:p>
        </p:txBody>
      </p:sp>
      <p:sp>
        <p:nvSpPr>
          <p:cNvPr id="49" name="Rectangle 20496"/>
          <p:cNvSpPr>
            <a:spLocks noChangeArrowheads="1"/>
          </p:cNvSpPr>
          <p:nvPr/>
        </p:nvSpPr>
        <p:spPr bwMode="auto">
          <a:xfrm>
            <a:off x="1726773" y="2630136"/>
            <a:ext cx="6812622" cy="397032"/>
          </a:xfrm>
          <a:prstGeom prst="rect">
            <a:avLst/>
          </a:prstGeom>
        </p:spPr>
        <p:txBody>
          <a:bodyPr wrap="square" anchor="ctr">
            <a:spAutoFit/>
          </a:bodyPr>
          <a:lstStyle/>
          <a:p>
            <a:pPr eaLnBrk="0" hangingPunct="0">
              <a:lnSpc>
                <a:spcPct val="90000"/>
              </a:lnSpc>
              <a:buClr>
                <a:schemeClr val="tx2"/>
              </a:buClr>
              <a:buSzPct val="85000"/>
              <a:defRPr/>
            </a:pPr>
            <a:r>
              <a:rPr lang="en-US" sz="2200" dirty="0"/>
              <a:t>Align selected portfolios with your business strategy</a:t>
            </a:r>
          </a:p>
        </p:txBody>
      </p:sp>
      <p:sp>
        <p:nvSpPr>
          <p:cNvPr id="52" name="Rectangle 20495"/>
          <p:cNvSpPr>
            <a:spLocks noChangeArrowheads="1"/>
          </p:cNvSpPr>
          <p:nvPr/>
        </p:nvSpPr>
        <p:spPr bwMode="auto">
          <a:xfrm>
            <a:off x="1782991" y="4734761"/>
            <a:ext cx="7273925" cy="397032"/>
          </a:xfrm>
          <a:prstGeom prst="rect">
            <a:avLst/>
          </a:prstGeom>
        </p:spPr>
        <p:txBody>
          <a:bodyPr wrap="square" anchor="ctr">
            <a:spAutoFit/>
          </a:bodyPr>
          <a:lstStyle/>
          <a:p>
            <a:pPr eaLnBrk="0" hangingPunct="0">
              <a:lnSpc>
                <a:spcPct val="90000"/>
              </a:lnSpc>
              <a:buClr>
                <a:schemeClr val="tx2"/>
              </a:buClr>
              <a:buSzPct val="85000"/>
              <a:defRPr/>
            </a:pPr>
            <a:r>
              <a:rPr lang="en-US" sz="2200" dirty="0" smtClean="0"/>
              <a:t>Move approved projects to detailed planning</a:t>
            </a:r>
            <a:endParaRPr lang="en-US" sz="2200" dirty="0"/>
          </a:p>
        </p:txBody>
      </p:sp>
      <p:sp>
        <p:nvSpPr>
          <p:cNvPr id="53" name="Rectangle 29"/>
          <p:cNvSpPr>
            <a:spLocks noChangeArrowheads="1"/>
          </p:cNvSpPr>
          <p:nvPr/>
        </p:nvSpPr>
        <p:spPr bwMode="auto">
          <a:xfrm>
            <a:off x="1752600" y="1691244"/>
            <a:ext cx="7083425" cy="397032"/>
          </a:xfrm>
          <a:prstGeom prst="rect">
            <a:avLst/>
          </a:prstGeom>
          <a:noFill/>
          <a:ln w="9525">
            <a:noFill/>
            <a:miter lim="800000"/>
            <a:headEnd/>
            <a:tailEnd/>
          </a:ln>
        </p:spPr>
        <p:txBody>
          <a:bodyPr wrap="square">
            <a:spAutoFit/>
          </a:bodyPr>
          <a:lstStyle/>
          <a:p>
            <a:pPr eaLnBrk="0" hangingPunct="0">
              <a:lnSpc>
                <a:spcPct val="90000"/>
              </a:lnSpc>
              <a:buClr>
                <a:schemeClr val="tx2"/>
              </a:buClr>
              <a:buSzPct val="85000"/>
              <a:buFont typeface="Segoe" pitchFamily="34" charset="0"/>
              <a:buNone/>
              <a:defRPr/>
            </a:pPr>
            <a:r>
              <a:rPr lang="en-US" sz="2200" dirty="0">
                <a:latin typeface="+mn-lt"/>
              </a:rPr>
              <a:t>Prioritize business strategy and competing investments </a:t>
            </a:r>
          </a:p>
        </p:txBody>
      </p:sp>
      <p:sp>
        <p:nvSpPr>
          <p:cNvPr id="58" name="Rectangle 37"/>
          <p:cNvSpPr>
            <a:spLocks noChangeArrowheads="1"/>
          </p:cNvSpPr>
          <p:nvPr/>
        </p:nvSpPr>
        <p:spPr bwMode="auto">
          <a:xfrm>
            <a:off x="1767114" y="3568883"/>
            <a:ext cx="6896100" cy="701731"/>
          </a:xfrm>
          <a:prstGeom prst="rect">
            <a:avLst/>
          </a:prstGeom>
        </p:spPr>
        <p:txBody>
          <a:bodyPr wrap="square">
            <a:spAutoFit/>
          </a:bodyPr>
          <a:lstStyle/>
          <a:p>
            <a:pPr eaLnBrk="0" hangingPunct="0">
              <a:lnSpc>
                <a:spcPct val="90000"/>
              </a:lnSpc>
              <a:buClr>
                <a:schemeClr val="tx2"/>
              </a:buClr>
              <a:buSzPct val="85000"/>
              <a:defRPr/>
            </a:pPr>
            <a:r>
              <a:rPr lang="en-US" sz="2200" dirty="0"/>
              <a:t>Determine optimal portfolio under budget and business constraints </a:t>
            </a:r>
          </a:p>
        </p:txBody>
      </p:sp>
      <p:grpSp>
        <p:nvGrpSpPr>
          <p:cNvPr id="3" name="Group 55"/>
          <p:cNvGrpSpPr/>
          <p:nvPr/>
        </p:nvGrpSpPr>
        <p:grpSpPr>
          <a:xfrm>
            <a:off x="589997" y="2320535"/>
            <a:ext cx="870857" cy="849689"/>
            <a:chOff x="624115" y="2320535"/>
            <a:chExt cx="870857" cy="849689"/>
          </a:xfrm>
        </p:grpSpPr>
        <p:grpSp>
          <p:nvGrpSpPr>
            <p:cNvPr id="4" name="Group 57"/>
            <p:cNvGrpSpPr>
              <a:grpSpLocks/>
            </p:cNvGrpSpPr>
            <p:nvPr/>
          </p:nvGrpSpPr>
          <p:grpSpPr bwMode="auto">
            <a:xfrm>
              <a:off x="624115" y="2320535"/>
              <a:ext cx="825039" cy="775316"/>
              <a:chOff x="4832" y="1200"/>
              <a:chExt cx="736" cy="691"/>
            </a:xfrm>
          </p:grpSpPr>
          <p:pic>
            <p:nvPicPr>
              <p:cNvPr id="72" name="Picture 55" descr="300714_cylinder_red"/>
              <p:cNvPicPr>
                <a:picLocks noChangeAspect="1" noChangeArrowheads="1"/>
              </p:cNvPicPr>
              <p:nvPr/>
            </p:nvPicPr>
            <p:blipFill>
              <a:blip r:embed="rId3"/>
              <a:srcRect/>
              <a:stretch>
                <a:fillRect/>
              </a:stretch>
            </p:blipFill>
            <p:spPr bwMode="auto">
              <a:xfrm>
                <a:off x="5040" y="1200"/>
                <a:ext cx="528" cy="634"/>
              </a:xfrm>
              <a:prstGeom prst="rect">
                <a:avLst/>
              </a:prstGeom>
              <a:noFill/>
            </p:spPr>
          </p:pic>
          <p:pic>
            <p:nvPicPr>
              <p:cNvPr id="73" name="Picture 56" descr="300714_rubiks_cube"/>
              <p:cNvPicPr>
                <a:picLocks noChangeAspect="1" noChangeArrowheads="1"/>
              </p:cNvPicPr>
              <p:nvPr/>
            </p:nvPicPr>
            <p:blipFill>
              <a:blip r:embed="rId4" cstate="print"/>
              <a:srcRect/>
              <a:stretch>
                <a:fillRect/>
              </a:stretch>
            </p:blipFill>
            <p:spPr bwMode="auto">
              <a:xfrm>
                <a:off x="4832" y="1395"/>
                <a:ext cx="494" cy="496"/>
              </a:xfrm>
              <a:prstGeom prst="rect">
                <a:avLst/>
              </a:prstGeom>
              <a:noFill/>
            </p:spPr>
          </p:pic>
        </p:grpSp>
        <p:grpSp>
          <p:nvGrpSpPr>
            <p:cNvPr id="5" name="Group 112"/>
            <p:cNvGrpSpPr>
              <a:grpSpLocks/>
            </p:cNvGrpSpPr>
            <p:nvPr/>
          </p:nvGrpSpPr>
          <p:grpSpPr bwMode="auto">
            <a:xfrm>
              <a:off x="1037772" y="2598057"/>
              <a:ext cx="457200" cy="572167"/>
              <a:chOff x="3312" y="1824"/>
              <a:chExt cx="190" cy="246"/>
            </a:xfrm>
          </p:grpSpPr>
          <p:pic>
            <p:nvPicPr>
              <p:cNvPr id="70" name="Rectangle 20559"/>
              <p:cNvPicPr>
                <a:picLocks noChangeAspect="1" noChangeArrowheads="1"/>
              </p:cNvPicPr>
              <p:nvPr/>
            </p:nvPicPr>
            <p:blipFill>
              <a:blip r:embed="rId5"/>
              <a:srcRect/>
              <a:stretch>
                <a:fillRect/>
              </a:stretch>
            </p:blipFill>
            <p:spPr bwMode="gray">
              <a:xfrm>
                <a:off x="3312" y="1824"/>
                <a:ext cx="190" cy="246"/>
              </a:xfrm>
              <a:prstGeom prst="rect">
                <a:avLst/>
              </a:prstGeom>
              <a:noFill/>
              <a:ln w="9525">
                <a:noFill/>
                <a:miter lim="800000"/>
                <a:headEnd/>
                <a:tailEnd/>
              </a:ln>
            </p:spPr>
          </p:pic>
          <p:pic>
            <p:nvPicPr>
              <p:cNvPr id="71" name="Rectangle 20560"/>
              <p:cNvPicPr>
                <a:picLocks noChangeAspect="1" noChangeArrowheads="1"/>
              </p:cNvPicPr>
              <p:nvPr/>
            </p:nvPicPr>
            <p:blipFill>
              <a:blip r:embed="rId6"/>
              <a:srcRect/>
              <a:stretch>
                <a:fillRect/>
              </a:stretch>
            </p:blipFill>
            <p:spPr bwMode="auto">
              <a:xfrm>
                <a:off x="3364" y="1852"/>
                <a:ext cx="78" cy="192"/>
              </a:xfrm>
              <a:prstGeom prst="rect">
                <a:avLst/>
              </a:prstGeom>
              <a:noFill/>
              <a:ln w="9525">
                <a:noFill/>
                <a:miter lim="800000"/>
                <a:headEnd/>
                <a:tailEnd/>
              </a:ln>
            </p:spPr>
          </p:pic>
        </p:grpSp>
      </p:grpSp>
      <p:pic>
        <p:nvPicPr>
          <p:cNvPr id="75" name="Rectangle 20505"/>
          <p:cNvPicPr>
            <a:picLocks noChangeAspect="1" noChangeArrowheads="1"/>
          </p:cNvPicPr>
          <p:nvPr/>
        </p:nvPicPr>
        <p:blipFill>
          <a:blip r:embed="rId7" cstate="print"/>
          <a:srcRect/>
          <a:stretch>
            <a:fillRect/>
          </a:stretch>
        </p:blipFill>
        <p:spPr bwMode="auto">
          <a:xfrm>
            <a:off x="1128634" y="3368143"/>
            <a:ext cx="567817" cy="420997"/>
          </a:xfrm>
          <a:prstGeom prst="rect">
            <a:avLst/>
          </a:prstGeom>
          <a:noFill/>
          <a:ln w="9525">
            <a:noFill/>
            <a:miter lim="800000"/>
            <a:headEnd/>
            <a:tailEnd/>
          </a:ln>
        </p:spPr>
      </p:pic>
      <p:pic>
        <p:nvPicPr>
          <p:cNvPr id="76" name="Rectangle 7185" descr="XP icon control panel"/>
          <p:cNvPicPr>
            <a:picLocks noChangeAspect="1" noChangeArrowheads="1"/>
          </p:cNvPicPr>
          <p:nvPr/>
        </p:nvPicPr>
        <p:blipFill>
          <a:blip r:embed="rId8"/>
          <a:srcRect/>
          <a:stretch>
            <a:fillRect/>
          </a:stretch>
        </p:blipFill>
        <p:spPr bwMode="auto">
          <a:xfrm>
            <a:off x="566381" y="3357350"/>
            <a:ext cx="917748" cy="924817"/>
          </a:xfrm>
          <a:prstGeom prst="rect">
            <a:avLst/>
          </a:prstGeom>
          <a:noFill/>
          <a:ln w="9525">
            <a:noFill/>
            <a:miter lim="800000"/>
            <a:headEnd/>
            <a:tailEnd/>
          </a:ln>
        </p:spPr>
      </p:pic>
      <p:grpSp>
        <p:nvGrpSpPr>
          <p:cNvPr id="6" name="Group 58"/>
          <p:cNvGrpSpPr/>
          <p:nvPr/>
        </p:nvGrpSpPr>
        <p:grpSpPr>
          <a:xfrm>
            <a:off x="304800" y="1482975"/>
            <a:ext cx="1585414" cy="637105"/>
            <a:chOff x="7162800" y="6012651"/>
            <a:chExt cx="1588848" cy="638485"/>
          </a:xfrm>
        </p:grpSpPr>
        <p:pic>
          <p:nvPicPr>
            <p:cNvPr id="78" name="Rectangle 25612"/>
            <p:cNvPicPr>
              <a:picLocks noChangeAspect="1" noChangeArrowheads="1"/>
            </p:cNvPicPr>
            <p:nvPr/>
          </p:nvPicPr>
          <p:blipFill>
            <a:blip r:embed="rId9"/>
            <a:srcRect/>
            <a:stretch>
              <a:fillRect/>
            </a:stretch>
          </p:blipFill>
          <p:spPr bwMode="auto">
            <a:xfrm>
              <a:off x="7162800" y="6172200"/>
              <a:ext cx="1588848" cy="478936"/>
            </a:xfrm>
            <a:prstGeom prst="rect">
              <a:avLst/>
            </a:prstGeom>
            <a:noFill/>
            <a:ln w="9525">
              <a:noFill/>
              <a:miter lim="800000"/>
              <a:headEnd/>
              <a:tailEnd/>
            </a:ln>
          </p:spPr>
        </p:pic>
        <p:grpSp>
          <p:nvGrpSpPr>
            <p:cNvPr id="7" name="Group 81"/>
            <p:cNvGrpSpPr/>
            <p:nvPr/>
          </p:nvGrpSpPr>
          <p:grpSpPr>
            <a:xfrm>
              <a:off x="7573492" y="6012651"/>
              <a:ext cx="772544" cy="489659"/>
              <a:chOff x="1020292" y="602451"/>
              <a:chExt cx="772544" cy="489659"/>
            </a:xfrm>
          </p:grpSpPr>
          <p:pic>
            <p:nvPicPr>
              <p:cNvPr id="80" name="Rectangle 25613"/>
              <p:cNvPicPr>
                <a:picLocks noChangeAspect="1" noChangeArrowheads="1"/>
              </p:cNvPicPr>
              <p:nvPr/>
            </p:nvPicPr>
            <p:blipFill>
              <a:blip r:embed="rId10"/>
              <a:srcRect/>
              <a:stretch>
                <a:fillRect/>
              </a:stretch>
            </p:blipFill>
            <p:spPr bwMode="auto">
              <a:xfrm>
                <a:off x="1447800" y="609600"/>
                <a:ext cx="345036" cy="391965"/>
              </a:xfrm>
              <a:prstGeom prst="rect">
                <a:avLst/>
              </a:prstGeom>
              <a:noFill/>
              <a:ln w="9525">
                <a:noFill/>
                <a:miter lim="800000"/>
                <a:headEnd/>
                <a:tailEnd/>
              </a:ln>
            </p:spPr>
          </p:pic>
          <p:pic>
            <p:nvPicPr>
              <p:cNvPr id="81" name="Rectangle 25614"/>
              <p:cNvPicPr>
                <a:picLocks noChangeAspect="1" noChangeArrowheads="1"/>
              </p:cNvPicPr>
              <p:nvPr/>
            </p:nvPicPr>
            <p:blipFill>
              <a:blip r:embed="rId11"/>
              <a:srcRect/>
              <a:stretch>
                <a:fillRect/>
              </a:stretch>
            </p:blipFill>
            <p:spPr bwMode="auto">
              <a:xfrm>
                <a:off x="1020292" y="602451"/>
                <a:ext cx="365233" cy="412219"/>
              </a:xfrm>
              <a:prstGeom prst="rect">
                <a:avLst/>
              </a:prstGeom>
              <a:noFill/>
              <a:ln w="9525">
                <a:noFill/>
                <a:miter lim="800000"/>
                <a:headEnd/>
                <a:tailEnd/>
              </a:ln>
            </p:spPr>
          </p:pic>
          <p:pic>
            <p:nvPicPr>
              <p:cNvPr id="82" name="Rectangle 25615"/>
              <p:cNvPicPr>
                <a:picLocks noChangeAspect="1" noChangeArrowheads="1"/>
              </p:cNvPicPr>
              <p:nvPr/>
            </p:nvPicPr>
            <p:blipFill>
              <a:blip r:embed="rId12"/>
              <a:srcRect/>
              <a:stretch>
                <a:fillRect/>
              </a:stretch>
            </p:blipFill>
            <p:spPr bwMode="auto">
              <a:xfrm>
                <a:off x="1237412" y="778776"/>
                <a:ext cx="368599" cy="313334"/>
              </a:xfrm>
              <a:prstGeom prst="rect">
                <a:avLst/>
              </a:prstGeom>
              <a:noFill/>
              <a:ln w="9525">
                <a:noFill/>
                <a:miter lim="800000"/>
                <a:headEnd/>
                <a:tailEnd/>
              </a:ln>
            </p:spPr>
          </p:pic>
        </p:grpSp>
      </p:grpSp>
      <p:pic>
        <p:nvPicPr>
          <p:cNvPr id="83" name="Rectangle 38927"/>
          <p:cNvPicPr>
            <a:picLocks noChangeAspect="1" noChangeArrowheads="1"/>
          </p:cNvPicPr>
          <p:nvPr/>
        </p:nvPicPr>
        <p:blipFill>
          <a:blip r:embed="rId13" cstate="print"/>
          <a:srcRect/>
          <a:stretch>
            <a:fillRect/>
          </a:stretch>
        </p:blipFill>
        <p:spPr bwMode="auto">
          <a:xfrm>
            <a:off x="932816" y="1724217"/>
            <a:ext cx="297774" cy="428964"/>
          </a:xfrm>
          <a:prstGeom prst="rect">
            <a:avLst/>
          </a:prstGeom>
          <a:noFill/>
          <a:ln w="9525">
            <a:noFill/>
            <a:miter lim="800000"/>
            <a:headEnd/>
            <a:tailEnd/>
          </a:ln>
        </p:spPr>
      </p:pic>
      <p:grpSp>
        <p:nvGrpSpPr>
          <p:cNvPr id="36" name="Group 27"/>
          <p:cNvGrpSpPr/>
          <p:nvPr/>
        </p:nvGrpSpPr>
        <p:grpSpPr>
          <a:xfrm>
            <a:off x="536140" y="4517537"/>
            <a:ext cx="834391" cy="834392"/>
            <a:chOff x="1020536" y="4850948"/>
            <a:chExt cx="1046388" cy="1046388"/>
          </a:xfrm>
        </p:grpSpPr>
        <p:pic>
          <p:nvPicPr>
            <p:cNvPr id="37" name="Rectangle 11276" descr="401417_circle"/>
            <p:cNvPicPr>
              <a:picLocks noChangeAspect="1" noChangeArrowheads="1"/>
            </p:cNvPicPr>
            <p:nvPr/>
          </p:nvPicPr>
          <p:blipFill>
            <a:blip r:embed="rId14"/>
            <a:srcRect/>
            <a:stretch>
              <a:fillRect/>
            </a:stretch>
          </p:blipFill>
          <p:spPr bwMode="auto">
            <a:xfrm>
              <a:off x="1020536" y="4850948"/>
              <a:ext cx="1046388" cy="1046388"/>
            </a:xfrm>
            <a:prstGeom prst="rect">
              <a:avLst/>
            </a:prstGeom>
            <a:noFill/>
            <a:ln w="9525">
              <a:noFill/>
              <a:miter lim="800000"/>
              <a:headEnd/>
              <a:tailEnd/>
            </a:ln>
          </p:spPr>
        </p:pic>
        <p:pic>
          <p:nvPicPr>
            <p:cNvPr id="38" name="Rectangle 11282" descr="arrow 6 curved orange-red arrow top"/>
            <p:cNvPicPr>
              <a:picLocks noChangeAspect="1" noChangeArrowheads="1"/>
            </p:cNvPicPr>
            <p:nvPr/>
          </p:nvPicPr>
          <p:blipFill>
            <a:blip r:embed="rId15" cstate="print"/>
            <a:srcRect/>
            <a:stretch>
              <a:fillRect/>
            </a:stretch>
          </p:blipFill>
          <p:spPr bwMode="auto">
            <a:xfrm>
              <a:off x="1164959" y="4991284"/>
              <a:ext cx="795691" cy="442807"/>
            </a:xfrm>
            <a:prstGeom prst="rect">
              <a:avLst/>
            </a:prstGeom>
            <a:noFill/>
            <a:ln w="9525">
              <a:noFill/>
              <a:miter lim="800000"/>
              <a:headEnd/>
              <a:tailEnd/>
            </a:ln>
          </p:spPr>
        </p:pic>
        <p:pic>
          <p:nvPicPr>
            <p:cNvPr id="39" name="Rectangle 11284" descr="arrow 6 curved orange-red arrow bottom"/>
            <p:cNvPicPr>
              <a:picLocks noChangeAspect="1" noChangeArrowheads="1"/>
            </p:cNvPicPr>
            <p:nvPr/>
          </p:nvPicPr>
          <p:blipFill>
            <a:blip r:embed="rId16" cstate="print"/>
            <a:srcRect/>
            <a:stretch>
              <a:fillRect/>
            </a:stretch>
          </p:blipFill>
          <p:spPr bwMode="auto">
            <a:xfrm>
              <a:off x="1126810" y="5312831"/>
              <a:ext cx="795691" cy="442807"/>
            </a:xfrm>
            <a:prstGeom prst="rect">
              <a:avLst/>
            </a:prstGeom>
            <a:noFill/>
            <a:ln w="9525">
              <a:noFill/>
              <a:miter lim="800000"/>
              <a:headEnd/>
              <a:tailEnd/>
            </a:ln>
          </p:spPr>
        </p:pic>
        <p:pic>
          <p:nvPicPr>
            <p:cNvPr id="40" name="Rectangle 1075"/>
            <p:cNvPicPr>
              <a:picLocks noChangeAspect="1" noChangeArrowheads="1"/>
            </p:cNvPicPr>
            <p:nvPr/>
          </p:nvPicPr>
          <p:blipFill>
            <a:blip r:embed="rId17"/>
            <a:srcRect/>
            <a:stretch>
              <a:fillRect/>
            </a:stretch>
          </p:blipFill>
          <p:spPr bwMode="auto">
            <a:xfrm>
              <a:off x="1084970" y="4898040"/>
              <a:ext cx="837927" cy="858365"/>
            </a:xfrm>
            <a:prstGeom prst="rect">
              <a:avLst/>
            </a:prstGeom>
            <a:noFill/>
            <a:ln w="9525">
              <a:noFill/>
              <a:miter lim="800000"/>
              <a:headEnd/>
              <a:tailEnd/>
            </a:ln>
            <a:effectLst>
              <a:outerShdw blurRad="50800" dist="38100" dir="5400000" algn="t" rotWithShape="0">
                <a:prstClr val="black">
                  <a:alpha val="40000"/>
                </a:prstClr>
              </a:outerShdw>
            </a:effectLst>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sym typeface="Wingdings" pitchFamily="2" charset="2"/>
              </a:rPr>
              <a:t>The Enterprise Project Management Solution</a:t>
            </a:r>
            <a:endParaRPr lang="en-US" dirty="0">
              <a:sym typeface="Wingdings" pitchFamily="2" charset="2"/>
            </a:endParaRPr>
          </a:p>
        </p:txBody>
      </p:sp>
      <p:grpSp>
        <p:nvGrpSpPr>
          <p:cNvPr id="2" name="Group 39"/>
          <p:cNvGrpSpPr/>
          <p:nvPr/>
        </p:nvGrpSpPr>
        <p:grpSpPr>
          <a:xfrm>
            <a:off x="6353076" y="2929146"/>
            <a:ext cx="1941513" cy="1938337"/>
            <a:chOff x="6353076" y="2929146"/>
            <a:chExt cx="1941513" cy="1938337"/>
          </a:xfrm>
        </p:grpSpPr>
        <p:pic>
          <p:nvPicPr>
            <p:cNvPr id="6" name="Picture 39" descr="401417_greenbox"/>
            <p:cNvPicPr>
              <a:picLocks noChangeAspect="1" noChangeArrowheads="1"/>
            </p:cNvPicPr>
            <p:nvPr/>
          </p:nvPicPr>
          <p:blipFill>
            <a:blip r:embed="rId2">
              <a:lum bright="-24000"/>
            </a:blip>
            <a:srcRect/>
            <a:stretch>
              <a:fillRect/>
            </a:stretch>
          </p:blipFill>
          <p:spPr bwMode="auto">
            <a:xfrm>
              <a:off x="6353076" y="3214896"/>
              <a:ext cx="1941513" cy="1652587"/>
            </a:xfrm>
            <a:prstGeom prst="rect">
              <a:avLst/>
            </a:prstGeom>
            <a:noFill/>
            <a:ln w="9525">
              <a:noFill/>
              <a:miter lim="800000"/>
              <a:headEnd/>
              <a:tailEnd/>
            </a:ln>
          </p:spPr>
        </p:pic>
        <p:sp>
          <p:nvSpPr>
            <p:cNvPr id="7" name="TextBox 8204"/>
            <p:cNvSpPr txBox="1">
              <a:spLocks noChangeArrowheads="1"/>
            </p:cNvSpPr>
            <p:nvPr/>
          </p:nvSpPr>
          <p:spPr bwMode="auto">
            <a:xfrm>
              <a:off x="6568752" y="4180551"/>
              <a:ext cx="1508448" cy="508344"/>
            </a:xfrm>
            <a:prstGeom prst="rect">
              <a:avLst/>
            </a:prstGeom>
            <a:noFill/>
            <a:ln w="9525">
              <a:noFill/>
              <a:miter lim="800000"/>
              <a:headEnd/>
              <a:tailEnd/>
            </a:ln>
          </p:spPr>
          <p:txBody>
            <a:bodyPr wrap="square" lIns="90488" tIns="44450" rIns="90488" bIns="44450">
              <a:spAutoFit/>
            </a:bodyPr>
            <a:lstStyle/>
            <a:p>
              <a:pPr defTabSz="760413">
                <a:lnSpc>
                  <a:spcPct val="85000"/>
                </a:lnSpc>
              </a:pPr>
              <a:r>
                <a:rPr lang="en-US" sz="1600" dirty="0" smtClean="0">
                  <a:solidFill>
                    <a:schemeClr val="tx2"/>
                  </a:solidFill>
                  <a:latin typeface="+mj-lt"/>
                </a:rPr>
                <a:t>Collaboration &amp; Reporting</a:t>
              </a:r>
              <a:endParaRPr lang="en-US" sz="1600" dirty="0">
                <a:solidFill>
                  <a:schemeClr val="tx2"/>
                </a:solidFill>
                <a:latin typeface="+mj-lt"/>
              </a:endParaRPr>
            </a:p>
          </p:txBody>
        </p:sp>
        <p:pic>
          <p:nvPicPr>
            <p:cNvPr id="8" name="Picture 52" descr="401417_connector"/>
            <p:cNvPicPr>
              <a:picLocks noChangeAspect="1" noChangeArrowheads="1"/>
            </p:cNvPicPr>
            <p:nvPr/>
          </p:nvPicPr>
          <p:blipFill>
            <a:blip r:embed="rId3"/>
            <a:srcRect t="25055" b="23737"/>
            <a:stretch>
              <a:fillRect/>
            </a:stretch>
          </p:blipFill>
          <p:spPr bwMode="auto">
            <a:xfrm>
              <a:off x="6754714" y="2929146"/>
              <a:ext cx="1146175" cy="398462"/>
            </a:xfrm>
            <a:prstGeom prst="rect">
              <a:avLst/>
            </a:prstGeom>
            <a:noFill/>
            <a:ln w="9525">
              <a:noFill/>
              <a:miter lim="800000"/>
              <a:headEnd/>
              <a:tailEnd/>
            </a:ln>
          </p:spPr>
        </p:pic>
        <p:grpSp>
          <p:nvGrpSpPr>
            <p:cNvPr id="3" name="Group 65"/>
            <p:cNvGrpSpPr/>
            <p:nvPr/>
          </p:nvGrpSpPr>
          <p:grpSpPr>
            <a:xfrm>
              <a:off x="6728995" y="3347838"/>
              <a:ext cx="1106268" cy="812072"/>
              <a:chOff x="756467" y="4007245"/>
              <a:chExt cx="1106268" cy="812072"/>
            </a:xfrm>
          </p:grpSpPr>
          <p:pic>
            <p:nvPicPr>
              <p:cNvPr id="10" name="Picture 73" descr="Generic Application"/>
              <p:cNvPicPr>
                <a:picLocks noChangeAspect="1" noChangeArrowheads="1"/>
              </p:cNvPicPr>
              <p:nvPr/>
            </p:nvPicPr>
            <p:blipFill>
              <a:blip r:embed="rId4"/>
              <a:srcRect/>
              <a:stretch>
                <a:fillRect/>
              </a:stretch>
            </p:blipFill>
            <p:spPr bwMode="auto">
              <a:xfrm>
                <a:off x="1310229" y="4007245"/>
                <a:ext cx="552506" cy="812072"/>
              </a:xfrm>
              <a:prstGeom prst="rect">
                <a:avLst/>
              </a:prstGeom>
              <a:noFill/>
              <a:ln w="9525">
                <a:noFill/>
                <a:miter lim="800000"/>
                <a:headEnd/>
                <a:tailEnd/>
              </a:ln>
            </p:spPr>
          </p:pic>
          <p:pic>
            <p:nvPicPr>
              <p:cNvPr id="11" name="Picture 69" descr="XP icon user accounts"/>
              <p:cNvPicPr>
                <a:picLocks noChangeAspect="1" noChangeArrowheads="1"/>
              </p:cNvPicPr>
              <p:nvPr/>
            </p:nvPicPr>
            <p:blipFill>
              <a:blip r:embed="rId5"/>
              <a:srcRect/>
              <a:stretch>
                <a:fillRect/>
              </a:stretch>
            </p:blipFill>
            <p:spPr bwMode="auto">
              <a:xfrm>
                <a:off x="756467" y="4151085"/>
                <a:ext cx="793530" cy="650769"/>
              </a:xfrm>
              <a:prstGeom prst="rect">
                <a:avLst/>
              </a:prstGeom>
              <a:noFill/>
              <a:ln w="9525">
                <a:noFill/>
                <a:miter lim="800000"/>
                <a:headEnd/>
                <a:tailEnd/>
              </a:ln>
            </p:spPr>
          </p:pic>
        </p:grpSp>
      </p:grpSp>
      <p:grpSp>
        <p:nvGrpSpPr>
          <p:cNvPr id="5" name="Group 38"/>
          <p:cNvGrpSpPr/>
          <p:nvPr/>
        </p:nvGrpSpPr>
        <p:grpSpPr>
          <a:xfrm>
            <a:off x="725487" y="2895600"/>
            <a:ext cx="1941513" cy="1938337"/>
            <a:chOff x="4479826" y="2929146"/>
            <a:chExt cx="1941513" cy="1938337"/>
          </a:xfrm>
        </p:grpSpPr>
        <p:pic>
          <p:nvPicPr>
            <p:cNvPr id="13" name="Picture 38" descr="401417_greenbox"/>
            <p:cNvPicPr>
              <a:picLocks noChangeAspect="1" noChangeArrowheads="1"/>
            </p:cNvPicPr>
            <p:nvPr/>
          </p:nvPicPr>
          <p:blipFill>
            <a:blip r:embed="rId2">
              <a:lum bright="-24000"/>
            </a:blip>
            <a:srcRect/>
            <a:stretch>
              <a:fillRect/>
            </a:stretch>
          </p:blipFill>
          <p:spPr bwMode="auto">
            <a:xfrm>
              <a:off x="4479826" y="3214896"/>
              <a:ext cx="1941513" cy="1652587"/>
            </a:xfrm>
            <a:prstGeom prst="rect">
              <a:avLst/>
            </a:prstGeom>
            <a:noFill/>
            <a:ln w="9525">
              <a:noFill/>
              <a:miter lim="800000"/>
              <a:headEnd/>
              <a:tailEnd/>
            </a:ln>
          </p:spPr>
        </p:pic>
        <p:sp>
          <p:nvSpPr>
            <p:cNvPr id="14" name="TextBox 8211"/>
            <p:cNvSpPr txBox="1">
              <a:spLocks noChangeArrowheads="1"/>
            </p:cNvSpPr>
            <p:nvPr/>
          </p:nvSpPr>
          <p:spPr bwMode="auto">
            <a:xfrm>
              <a:off x="4676676" y="4206630"/>
              <a:ext cx="1533525"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latin typeface="+mj-lt"/>
                </a:rPr>
                <a:t>Demand Management</a:t>
              </a:r>
              <a:endParaRPr lang="en-US" sz="1600" dirty="0">
                <a:solidFill>
                  <a:schemeClr val="tx2"/>
                </a:solidFill>
                <a:latin typeface="+mj-lt"/>
              </a:endParaRPr>
            </a:p>
          </p:txBody>
        </p:sp>
        <p:pic>
          <p:nvPicPr>
            <p:cNvPr id="15" name="Picture 51" descr="401417_connector"/>
            <p:cNvPicPr>
              <a:picLocks noChangeAspect="1" noChangeArrowheads="1"/>
            </p:cNvPicPr>
            <p:nvPr/>
          </p:nvPicPr>
          <p:blipFill>
            <a:blip r:embed="rId3"/>
            <a:srcRect t="25055" b="23737"/>
            <a:stretch>
              <a:fillRect/>
            </a:stretch>
          </p:blipFill>
          <p:spPr bwMode="auto">
            <a:xfrm>
              <a:off x="4878289" y="2929146"/>
              <a:ext cx="1146175" cy="398462"/>
            </a:xfrm>
            <a:prstGeom prst="rect">
              <a:avLst/>
            </a:prstGeom>
            <a:noFill/>
            <a:ln w="9525">
              <a:noFill/>
              <a:miter lim="800000"/>
              <a:headEnd/>
              <a:tailEnd/>
            </a:ln>
          </p:spPr>
        </p:pic>
        <p:grpSp>
          <p:nvGrpSpPr>
            <p:cNvPr id="9" name="Group 38"/>
            <p:cNvGrpSpPr>
              <a:grpSpLocks/>
            </p:cNvGrpSpPr>
            <p:nvPr/>
          </p:nvGrpSpPr>
          <p:grpSpPr bwMode="auto">
            <a:xfrm>
              <a:off x="5152573" y="3381892"/>
              <a:ext cx="918029" cy="997083"/>
              <a:chOff x="825" y="2856"/>
              <a:chExt cx="841" cy="567"/>
            </a:xfrm>
          </p:grpSpPr>
          <p:pic>
            <p:nvPicPr>
              <p:cNvPr id="17" name="Rectangle 19475" descr="msn music angled screen"/>
              <p:cNvPicPr>
                <a:picLocks noChangeAspect="1" noChangeArrowheads="1"/>
              </p:cNvPicPr>
              <p:nvPr/>
            </p:nvPicPr>
            <p:blipFill>
              <a:blip r:embed="rId6"/>
              <a:srcRect/>
              <a:stretch>
                <a:fillRect/>
              </a:stretch>
            </p:blipFill>
            <p:spPr bwMode="auto">
              <a:xfrm>
                <a:off x="825" y="2856"/>
                <a:ext cx="497" cy="425"/>
              </a:xfrm>
              <a:prstGeom prst="rect">
                <a:avLst/>
              </a:prstGeom>
              <a:noFill/>
              <a:ln w="9525">
                <a:noFill/>
                <a:miter lim="800000"/>
                <a:headEnd/>
                <a:tailEnd/>
              </a:ln>
            </p:spPr>
          </p:pic>
          <p:pic>
            <p:nvPicPr>
              <p:cNvPr id="18" name="Rectangle 19476" descr="msn spaces angled screen"/>
              <p:cNvPicPr>
                <a:picLocks noChangeAspect="1" noChangeArrowheads="1"/>
              </p:cNvPicPr>
              <p:nvPr/>
            </p:nvPicPr>
            <p:blipFill>
              <a:blip r:embed="rId7"/>
              <a:srcRect/>
              <a:stretch>
                <a:fillRect/>
              </a:stretch>
            </p:blipFill>
            <p:spPr bwMode="auto">
              <a:xfrm>
                <a:off x="903" y="2900"/>
                <a:ext cx="513" cy="427"/>
              </a:xfrm>
              <a:prstGeom prst="rect">
                <a:avLst/>
              </a:prstGeom>
              <a:noFill/>
              <a:ln w="9525">
                <a:noFill/>
                <a:miter lim="800000"/>
                <a:headEnd/>
                <a:tailEnd/>
              </a:ln>
            </p:spPr>
          </p:pic>
          <p:pic>
            <p:nvPicPr>
              <p:cNvPr id="19" name="Rectangle 19477" descr="msn music angled screen"/>
              <p:cNvPicPr>
                <a:picLocks noChangeAspect="1" noChangeArrowheads="1"/>
              </p:cNvPicPr>
              <p:nvPr/>
            </p:nvPicPr>
            <p:blipFill>
              <a:blip r:embed="rId6"/>
              <a:srcRect/>
              <a:stretch>
                <a:fillRect/>
              </a:stretch>
            </p:blipFill>
            <p:spPr bwMode="auto">
              <a:xfrm>
                <a:off x="987" y="2952"/>
                <a:ext cx="497" cy="425"/>
              </a:xfrm>
              <a:prstGeom prst="rect">
                <a:avLst/>
              </a:prstGeom>
              <a:noFill/>
              <a:ln w="9525">
                <a:noFill/>
                <a:miter lim="800000"/>
                <a:headEnd/>
                <a:tailEnd/>
              </a:ln>
            </p:spPr>
          </p:pic>
          <p:pic>
            <p:nvPicPr>
              <p:cNvPr id="20" name="Rectangle 19478" descr="msn spaces angled screen"/>
              <p:cNvPicPr>
                <a:picLocks noChangeAspect="1" noChangeArrowheads="1"/>
              </p:cNvPicPr>
              <p:nvPr/>
            </p:nvPicPr>
            <p:blipFill>
              <a:blip r:embed="rId7"/>
              <a:srcRect/>
              <a:stretch>
                <a:fillRect/>
              </a:stretch>
            </p:blipFill>
            <p:spPr bwMode="auto">
              <a:xfrm>
                <a:off x="1065" y="2996"/>
                <a:ext cx="513" cy="427"/>
              </a:xfrm>
              <a:prstGeom prst="rect">
                <a:avLst/>
              </a:prstGeom>
              <a:noFill/>
              <a:ln w="9525">
                <a:noFill/>
                <a:miter lim="800000"/>
                <a:headEnd/>
                <a:tailEnd/>
              </a:ln>
            </p:spPr>
          </p:pic>
          <p:pic>
            <p:nvPicPr>
              <p:cNvPr id="21" name="Rectangle 19479"/>
              <p:cNvPicPr>
                <a:picLocks noChangeAspect="1" noChangeArrowheads="1"/>
              </p:cNvPicPr>
              <p:nvPr/>
            </p:nvPicPr>
            <p:blipFill>
              <a:blip r:embed="rId8"/>
              <a:srcRect/>
              <a:stretch>
                <a:fillRect/>
              </a:stretch>
            </p:blipFill>
            <p:spPr bwMode="auto">
              <a:xfrm>
                <a:off x="1272" y="3059"/>
                <a:ext cx="394" cy="364"/>
              </a:xfrm>
              <a:prstGeom prst="rect">
                <a:avLst/>
              </a:prstGeom>
              <a:noFill/>
              <a:ln w="9525">
                <a:noFill/>
                <a:miter lim="800000"/>
                <a:headEnd/>
                <a:tailEnd/>
              </a:ln>
            </p:spPr>
          </p:pic>
        </p:grpSp>
      </p:grpSp>
      <p:grpSp>
        <p:nvGrpSpPr>
          <p:cNvPr id="12" name="Group 36"/>
          <p:cNvGrpSpPr/>
          <p:nvPr/>
        </p:nvGrpSpPr>
        <p:grpSpPr>
          <a:xfrm>
            <a:off x="2590800" y="2895600"/>
            <a:ext cx="1941513" cy="1938337"/>
            <a:chOff x="733326" y="2929146"/>
            <a:chExt cx="1941513" cy="1938337"/>
          </a:xfrm>
        </p:grpSpPr>
        <p:pic>
          <p:nvPicPr>
            <p:cNvPr id="23" name="Picture 36" descr="401417_greenbox"/>
            <p:cNvPicPr>
              <a:picLocks noChangeAspect="1" noChangeArrowheads="1"/>
            </p:cNvPicPr>
            <p:nvPr/>
          </p:nvPicPr>
          <p:blipFill>
            <a:blip r:embed="rId2">
              <a:lum bright="-24000"/>
            </a:blip>
            <a:srcRect/>
            <a:stretch>
              <a:fillRect/>
            </a:stretch>
          </p:blipFill>
          <p:spPr bwMode="auto">
            <a:xfrm>
              <a:off x="733326" y="3214896"/>
              <a:ext cx="1941513" cy="1652587"/>
            </a:xfrm>
            <a:prstGeom prst="rect">
              <a:avLst/>
            </a:prstGeom>
            <a:noFill/>
            <a:ln w="9525">
              <a:noFill/>
              <a:miter lim="800000"/>
              <a:headEnd/>
              <a:tailEnd/>
            </a:ln>
          </p:spPr>
        </p:pic>
        <p:sp>
          <p:nvSpPr>
            <p:cNvPr id="24" name="TextBox 8210"/>
            <p:cNvSpPr txBox="1">
              <a:spLocks noChangeArrowheads="1"/>
            </p:cNvSpPr>
            <p:nvPr/>
          </p:nvSpPr>
          <p:spPr bwMode="auto">
            <a:xfrm>
              <a:off x="877789" y="4207718"/>
              <a:ext cx="1643062"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latin typeface="+mj-lt"/>
                </a:rPr>
                <a:t>Portfolio Selection</a:t>
              </a:r>
              <a:endParaRPr lang="en-US" sz="1600" dirty="0">
                <a:solidFill>
                  <a:schemeClr val="tx2"/>
                </a:solidFill>
                <a:latin typeface="+mj-lt"/>
              </a:endParaRPr>
            </a:p>
          </p:txBody>
        </p:sp>
        <p:pic>
          <p:nvPicPr>
            <p:cNvPr id="25" name="Picture 48" descr="401417_connector"/>
            <p:cNvPicPr>
              <a:picLocks noChangeAspect="1" noChangeArrowheads="1"/>
            </p:cNvPicPr>
            <p:nvPr/>
          </p:nvPicPr>
          <p:blipFill>
            <a:blip r:embed="rId3"/>
            <a:srcRect t="25055" b="23737"/>
            <a:stretch>
              <a:fillRect/>
            </a:stretch>
          </p:blipFill>
          <p:spPr bwMode="auto">
            <a:xfrm>
              <a:off x="1154014" y="2929146"/>
              <a:ext cx="1146175" cy="398462"/>
            </a:xfrm>
            <a:prstGeom prst="rect">
              <a:avLst/>
            </a:prstGeom>
            <a:noFill/>
            <a:ln w="9525">
              <a:noFill/>
              <a:miter lim="800000"/>
              <a:headEnd/>
              <a:tailEnd/>
            </a:ln>
          </p:spPr>
        </p:pic>
        <p:grpSp>
          <p:nvGrpSpPr>
            <p:cNvPr id="16" name="Group 69"/>
            <p:cNvGrpSpPr/>
            <p:nvPr/>
          </p:nvGrpSpPr>
          <p:grpSpPr>
            <a:xfrm>
              <a:off x="1259993" y="3439866"/>
              <a:ext cx="974526" cy="779915"/>
              <a:chOff x="1220788" y="3867150"/>
              <a:chExt cx="1057275" cy="846138"/>
            </a:xfrm>
          </p:grpSpPr>
          <p:pic>
            <p:nvPicPr>
              <p:cNvPr id="27" name="Rectangle 7209" descr="XP icon properties or options"/>
              <p:cNvPicPr>
                <a:picLocks noChangeAspect="1" noChangeArrowheads="1"/>
              </p:cNvPicPr>
              <p:nvPr/>
            </p:nvPicPr>
            <p:blipFill>
              <a:blip r:embed="rId9"/>
              <a:srcRect/>
              <a:stretch>
                <a:fillRect/>
              </a:stretch>
            </p:blipFill>
            <p:spPr bwMode="auto">
              <a:xfrm>
                <a:off x="1220788" y="3890963"/>
                <a:ext cx="571500" cy="742950"/>
              </a:xfrm>
              <a:prstGeom prst="rect">
                <a:avLst/>
              </a:prstGeom>
              <a:noFill/>
              <a:ln w="9525">
                <a:noFill/>
                <a:miter lim="800000"/>
                <a:headEnd/>
                <a:tailEnd/>
              </a:ln>
            </p:spPr>
          </p:pic>
          <p:pic>
            <p:nvPicPr>
              <p:cNvPr id="28" name="Rectangle 7210" descr="user business man"/>
              <p:cNvPicPr>
                <a:picLocks noChangeAspect="1" noChangeArrowheads="1"/>
              </p:cNvPicPr>
              <p:nvPr/>
            </p:nvPicPr>
            <p:blipFill>
              <a:blip r:embed="rId10"/>
              <a:srcRect/>
              <a:stretch>
                <a:fillRect/>
              </a:stretch>
            </p:blipFill>
            <p:spPr bwMode="auto">
              <a:xfrm>
                <a:off x="1641475" y="3867150"/>
                <a:ext cx="636588" cy="846138"/>
              </a:xfrm>
              <a:prstGeom prst="rect">
                <a:avLst/>
              </a:prstGeom>
              <a:noFill/>
              <a:ln w="9525">
                <a:noFill/>
                <a:miter lim="800000"/>
                <a:headEnd/>
                <a:tailEnd/>
              </a:ln>
            </p:spPr>
          </p:pic>
        </p:grpSp>
      </p:grpSp>
      <p:grpSp>
        <p:nvGrpSpPr>
          <p:cNvPr id="22" name="Group 37"/>
          <p:cNvGrpSpPr/>
          <p:nvPr/>
        </p:nvGrpSpPr>
        <p:grpSpPr>
          <a:xfrm>
            <a:off x="4495800" y="2895600"/>
            <a:ext cx="1941513" cy="1938337"/>
            <a:chOff x="2606576" y="2929146"/>
            <a:chExt cx="1941513" cy="1938337"/>
          </a:xfrm>
        </p:grpSpPr>
        <p:pic>
          <p:nvPicPr>
            <p:cNvPr id="30" name="Picture 37" descr="401417_greenbox"/>
            <p:cNvPicPr>
              <a:picLocks noChangeAspect="1" noChangeArrowheads="1"/>
            </p:cNvPicPr>
            <p:nvPr/>
          </p:nvPicPr>
          <p:blipFill>
            <a:blip r:embed="rId2">
              <a:lum bright="-24000"/>
            </a:blip>
            <a:srcRect/>
            <a:stretch>
              <a:fillRect/>
            </a:stretch>
          </p:blipFill>
          <p:spPr bwMode="auto">
            <a:xfrm>
              <a:off x="2606576" y="3214896"/>
              <a:ext cx="1941513" cy="1652587"/>
            </a:xfrm>
            <a:prstGeom prst="rect">
              <a:avLst/>
            </a:prstGeom>
            <a:noFill/>
            <a:ln w="9525">
              <a:noFill/>
              <a:miter lim="800000"/>
              <a:headEnd/>
              <a:tailEnd/>
            </a:ln>
          </p:spPr>
        </p:pic>
        <p:sp>
          <p:nvSpPr>
            <p:cNvPr id="31" name="TextBox 8205"/>
            <p:cNvSpPr txBox="1">
              <a:spLocks noChangeArrowheads="1"/>
            </p:cNvSpPr>
            <p:nvPr/>
          </p:nvSpPr>
          <p:spPr bwMode="auto">
            <a:xfrm>
              <a:off x="2796174" y="4188264"/>
              <a:ext cx="1379538"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latin typeface="+mj-lt"/>
                </a:rPr>
                <a:t>Work Planning</a:t>
              </a:r>
              <a:endParaRPr lang="en-US" sz="1600" dirty="0">
                <a:solidFill>
                  <a:schemeClr val="tx2"/>
                </a:solidFill>
                <a:latin typeface="+mj-lt"/>
              </a:endParaRPr>
            </a:p>
          </p:txBody>
        </p:sp>
        <p:pic>
          <p:nvPicPr>
            <p:cNvPr id="32" name="Picture 50" descr="401417_connector"/>
            <p:cNvPicPr>
              <a:picLocks noChangeAspect="1" noChangeArrowheads="1"/>
            </p:cNvPicPr>
            <p:nvPr/>
          </p:nvPicPr>
          <p:blipFill>
            <a:blip r:embed="rId3"/>
            <a:srcRect t="25055" b="23737"/>
            <a:stretch>
              <a:fillRect/>
            </a:stretch>
          </p:blipFill>
          <p:spPr bwMode="auto">
            <a:xfrm>
              <a:off x="3011389" y="2929146"/>
              <a:ext cx="1146175" cy="398462"/>
            </a:xfrm>
            <a:prstGeom prst="rect">
              <a:avLst/>
            </a:prstGeom>
            <a:noFill/>
            <a:ln w="9525">
              <a:noFill/>
              <a:miter lim="800000"/>
              <a:headEnd/>
              <a:tailEnd/>
            </a:ln>
          </p:spPr>
        </p:pic>
        <p:grpSp>
          <p:nvGrpSpPr>
            <p:cNvPr id="26" name="Group 72"/>
            <p:cNvGrpSpPr/>
            <p:nvPr/>
          </p:nvGrpSpPr>
          <p:grpSpPr>
            <a:xfrm>
              <a:off x="3072561" y="3381810"/>
              <a:ext cx="1143382" cy="839108"/>
              <a:chOff x="3087688" y="3894138"/>
              <a:chExt cx="1157287" cy="849312"/>
            </a:xfrm>
          </p:grpSpPr>
          <p:pic>
            <p:nvPicPr>
              <p:cNvPr id="34" name="Rectangle 7203" descr="layered complex diagram illustration icon"/>
              <p:cNvPicPr>
                <a:picLocks noChangeAspect="1" noChangeArrowheads="1"/>
              </p:cNvPicPr>
              <p:nvPr/>
            </p:nvPicPr>
            <p:blipFill>
              <a:blip r:embed="rId11"/>
              <a:srcRect/>
              <a:stretch>
                <a:fillRect/>
              </a:stretch>
            </p:blipFill>
            <p:spPr bwMode="auto">
              <a:xfrm>
                <a:off x="3402013" y="3894138"/>
                <a:ext cx="842962" cy="784225"/>
              </a:xfrm>
              <a:prstGeom prst="rect">
                <a:avLst/>
              </a:prstGeom>
              <a:noFill/>
              <a:ln w="9525">
                <a:noFill/>
                <a:miter lim="800000"/>
                <a:headEnd/>
                <a:tailEnd/>
              </a:ln>
            </p:spPr>
          </p:pic>
          <p:pic>
            <p:nvPicPr>
              <p:cNvPr id="35" name="Rectangle 7204" descr="user business user woman"/>
              <p:cNvPicPr>
                <a:picLocks noChangeAspect="1" noChangeArrowheads="1"/>
              </p:cNvPicPr>
              <p:nvPr/>
            </p:nvPicPr>
            <p:blipFill>
              <a:blip r:embed="rId12"/>
              <a:srcRect/>
              <a:stretch>
                <a:fillRect/>
              </a:stretch>
            </p:blipFill>
            <p:spPr bwMode="auto">
              <a:xfrm>
                <a:off x="3087688" y="3986213"/>
                <a:ext cx="560387" cy="757237"/>
              </a:xfrm>
              <a:prstGeom prst="rect">
                <a:avLst/>
              </a:prstGeom>
              <a:noFill/>
              <a:ln w="9525">
                <a:noFill/>
                <a:miter lim="800000"/>
                <a:headEnd/>
                <a:tailEnd/>
              </a:ln>
            </p:spPr>
          </p:pic>
        </p:grpSp>
      </p:grpSp>
      <p:sp>
        <p:nvSpPr>
          <p:cNvPr id="36" name="Isosceles Triangle 35"/>
          <p:cNvSpPr/>
          <p:nvPr/>
        </p:nvSpPr>
        <p:spPr bwMode="auto">
          <a:xfrm rot="10800000">
            <a:off x="5090836" y="1752600"/>
            <a:ext cx="700364" cy="589496"/>
          </a:xfrm>
          <a:prstGeom prst="triangl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defTabSz="1096963">
              <a:defRPr/>
            </a:pPr>
            <a:endParaRPr lang="en-US" sz="3200" dirty="0">
              <a:solidFill>
                <a:schemeClr val="tx1"/>
              </a:solidFill>
            </a:endParaRPr>
          </a:p>
        </p:txBody>
      </p:sp>
      <p:grpSp>
        <p:nvGrpSpPr>
          <p:cNvPr id="29" name="Group 43"/>
          <p:cNvGrpSpPr>
            <a:grpSpLocks/>
          </p:cNvGrpSpPr>
          <p:nvPr/>
        </p:nvGrpSpPr>
        <p:grpSpPr bwMode="auto">
          <a:xfrm>
            <a:off x="739676" y="2300496"/>
            <a:ext cx="7642225" cy="706437"/>
            <a:chOff x="846" y="1212"/>
            <a:chExt cx="4698" cy="445"/>
          </a:xfrm>
        </p:grpSpPr>
        <p:pic>
          <p:nvPicPr>
            <p:cNvPr id="38" name="Picture 44" descr="401417_greenbar"/>
            <p:cNvPicPr>
              <a:picLocks noChangeAspect="1" noChangeArrowheads="1"/>
            </p:cNvPicPr>
            <p:nvPr/>
          </p:nvPicPr>
          <p:blipFill>
            <a:blip r:embed="rId13"/>
            <a:srcRect/>
            <a:stretch>
              <a:fillRect/>
            </a:stretch>
          </p:blipFill>
          <p:spPr bwMode="auto">
            <a:xfrm>
              <a:off x="846" y="1212"/>
              <a:ext cx="4698" cy="445"/>
            </a:xfrm>
            <a:prstGeom prst="rect">
              <a:avLst/>
            </a:prstGeom>
            <a:noFill/>
            <a:ln w="9525">
              <a:noFill/>
              <a:miter lim="800000"/>
              <a:headEnd/>
              <a:tailEnd/>
            </a:ln>
          </p:spPr>
        </p:pic>
        <p:sp>
          <p:nvSpPr>
            <p:cNvPr id="39" name="TextBox 8209"/>
            <p:cNvSpPr txBox="1">
              <a:spLocks noChangeArrowheads="1"/>
            </p:cNvSpPr>
            <p:nvPr/>
          </p:nvSpPr>
          <p:spPr bwMode="auto">
            <a:xfrm>
              <a:off x="1045" y="1320"/>
              <a:ext cx="4309" cy="241"/>
            </a:xfrm>
            <a:prstGeom prst="rect">
              <a:avLst/>
            </a:prstGeom>
            <a:noFill/>
            <a:ln w="9525">
              <a:noFill/>
              <a:miter lim="800000"/>
              <a:headEnd/>
              <a:tailEnd/>
            </a:ln>
          </p:spPr>
          <p:txBody>
            <a:bodyPr>
              <a:spAutoFit/>
            </a:bodyPr>
            <a:lstStyle/>
            <a:p>
              <a:pPr algn="ctr">
                <a:lnSpc>
                  <a:spcPct val="90000"/>
                </a:lnSpc>
              </a:pPr>
              <a:r>
                <a:rPr lang="en-US" sz="2100" dirty="0">
                  <a:solidFill>
                    <a:schemeClr val="tx2"/>
                  </a:solidFill>
                  <a:latin typeface="+mj-lt"/>
                </a:rPr>
                <a:t>Enterprise Project Management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25"/>
                                      </p:to>
                                    </p:set>
                                    <p:animEffect filter="image" prLst="opacity: 0.2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2"/>
                                        </p:tgtEl>
                                        <p:attrNameLst>
                                          <p:attrName>style.opacity</p:attrName>
                                        </p:attrNameLst>
                                      </p:cBhvr>
                                      <p:to>
                                        <p:strVal val="0.25"/>
                                      </p:to>
                                    </p:set>
                                    <p:animEffect filter="image" prLst="opacity: 0.25">
                                      <p:cBhvr rctx="IE">
                                        <p:cTn id="13" dur="indefinite"/>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0" y="4492813"/>
            <a:ext cx="9144000" cy="64008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36" name="Rectangle 25"/>
          <p:cNvSpPr>
            <a:spLocks noGrp="1" noChangeArrowheads="1"/>
          </p:cNvSpPr>
          <p:nvPr>
            <p:ph type="title"/>
          </p:nvPr>
        </p:nvSpPr>
        <p:spPr>
          <a:xfrm>
            <a:off x="365760" y="356616"/>
            <a:ext cx="8229600" cy="664797"/>
          </a:xfrm>
        </p:spPr>
        <p:txBody>
          <a:bodyPr/>
          <a:lstStyle/>
          <a:p>
            <a:pPr marL="0" indent="0">
              <a:defRPr/>
            </a:pPr>
            <a:r>
              <a:rPr smtClean="0"/>
              <a:t>Work Planning</a:t>
            </a:r>
            <a:endParaRPr sz="1800" b="0">
              <a:solidFill>
                <a:schemeClr val="bg1"/>
              </a:solidFill>
            </a:endParaRPr>
          </a:p>
        </p:txBody>
      </p:sp>
      <p:sp>
        <p:nvSpPr>
          <p:cNvPr id="38" name="Rectangle 20495"/>
          <p:cNvSpPr>
            <a:spLocks noChangeArrowheads="1"/>
          </p:cNvSpPr>
          <p:nvPr/>
        </p:nvSpPr>
        <p:spPr bwMode="auto">
          <a:xfrm>
            <a:off x="1402899" y="4615628"/>
            <a:ext cx="7871731" cy="383182"/>
          </a:xfrm>
          <a:prstGeom prst="rect">
            <a:avLst/>
          </a:prstGeom>
        </p:spPr>
        <p:txBody>
          <a:bodyPr wrap="square" anchor="ctr">
            <a:spAutoFit/>
          </a:bodyPr>
          <a:lstStyle/>
          <a:p>
            <a:pPr marL="571500" indent="-571500" eaLnBrk="0" hangingPunct="0">
              <a:lnSpc>
                <a:spcPct val="90000"/>
              </a:lnSpc>
              <a:buClr>
                <a:srgbClr val="000000"/>
              </a:buClr>
              <a:buSzPct val="85000"/>
              <a:defRPr/>
            </a:pPr>
            <a:r>
              <a:rPr lang="en-US" sz="2100" dirty="0" smtClean="0"/>
              <a:t>Improved performance and offline experience with cached mode</a:t>
            </a:r>
            <a:endParaRPr lang="en-US" sz="2100" dirty="0"/>
          </a:p>
        </p:txBody>
      </p:sp>
      <p:sp>
        <p:nvSpPr>
          <p:cNvPr id="45" name="Rectangle 44"/>
          <p:cNvSpPr/>
          <p:nvPr/>
        </p:nvSpPr>
        <p:spPr bwMode="auto">
          <a:xfrm>
            <a:off x="0" y="1624692"/>
            <a:ext cx="9144000" cy="64008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6" name="Rectangle 20495"/>
          <p:cNvSpPr>
            <a:spLocks noChangeArrowheads="1"/>
          </p:cNvSpPr>
          <p:nvPr/>
        </p:nvSpPr>
        <p:spPr bwMode="auto">
          <a:xfrm>
            <a:off x="1402899" y="1753959"/>
            <a:ext cx="7610475" cy="397032"/>
          </a:xfrm>
          <a:prstGeom prst="rect">
            <a:avLst/>
          </a:prstGeom>
        </p:spPr>
        <p:txBody>
          <a:bodyPr wrap="square" anchor="ctr">
            <a:spAutoFit/>
          </a:bodyPr>
          <a:lstStyle/>
          <a:p>
            <a:pPr marL="571500" indent="-571500" eaLnBrk="0" hangingPunct="0">
              <a:lnSpc>
                <a:spcPct val="90000"/>
              </a:lnSpc>
              <a:buClr>
                <a:srgbClr val="000000"/>
              </a:buClr>
              <a:buSzPct val="85000"/>
              <a:defRPr/>
            </a:pPr>
            <a:r>
              <a:rPr lang="en-US" sz="2100" dirty="0" smtClean="0"/>
              <a:t>Plan resources at project level</a:t>
            </a:r>
            <a:endParaRPr lang="en-US" sz="2100" dirty="0"/>
          </a:p>
        </p:txBody>
      </p:sp>
      <p:pic>
        <p:nvPicPr>
          <p:cNvPr id="50" name="Rectangle 39990"/>
          <p:cNvPicPr>
            <a:picLocks noChangeAspect="1" noChangeArrowheads="1"/>
          </p:cNvPicPr>
          <p:nvPr/>
        </p:nvPicPr>
        <p:blipFill>
          <a:blip r:embed="rId3"/>
          <a:srcRect/>
          <a:stretch>
            <a:fillRect/>
          </a:stretch>
        </p:blipFill>
        <p:spPr bwMode="auto">
          <a:xfrm>
            <a:off x="355816" y="3434272"/>
            <a:ext cx="848040" cy="1382482"/>
          </a:xfrm>
          <a:prstGeom prst="rect">
            <a:avLst/>
          </a:prstGeom>
          <a:noFill/>
          <a:ln w="9525">
            <a:noFill/>
            <a:miter lim="800000"/>
            <a:headEnd/>
            <a:tailEnd/>
          </a:ln>
        </p:spPr>
      </p:pic>
      <p:sp>
        <p:nvSpPr>
          <p:cNvPr id="51" name="Rectangle 50"/>
          <p:cNvSpPr/>
          <p:nvPr/>
        </p:nvSpPr>
        <p:spPr bwMode="auto">
          <a:xfrm>
            <a:off x="0" y="3527808"/>
            <a:ext cx="9144000" cy="64008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52" name="Rectangle 51"/>
          <p:cNvSpPr/>
          <p:nvPr/>
        </p:nvSpPr>
        <p:spPr bwMode="auto">
          <a:xfrm>
            <a:off x="0" y="2551355"/>
            <a:ext cx="9144000" cy="64008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53" name="Rectangle 20495"/>
          <p:cNvSpPr>
            <a:spLocks noChangeArrowheads="1"/>
          </p:cNvSpPr>
          <p:nvPr/>
        </p:nvSpPr>
        <p:spPr bwMode="auto">
          <a:xfrm>
            <a:off x="1402899" y="3696177"/>
            <a:ext cx="7610475" cy="383182"/>
          </a:xfrm>
          <a:prstGeom prst="rect">
            <a:avLst/>
          </a:prstGeom>
        </p:spPr>
        <p:txBody>
          <a:bodyPr wrap="square" anchor="ctr">
            <a:spAutoFit/>
          </a:bodyPr>
          <a:lstStyle/>
          <a:p>
            <a:pPr marL="571500" indent="-571500" eaLnBrk="0" hangingPunct="0">
              <a:lnSpc>
                <a:spcPct val="90000"/>
              </a:lnSpc>
              <a:buClr>
                <a:srgbClr val="000000"/>
              </a:buClr>
              <a:buSzPct val="85000"/>
              <a:defRPr/>
            </a:pPr>
            <a:r>
              <a:rPr lang="en-US" sz="2100" dirty="0" smtClean="0"/>
              <a:t>Intuitive Project client for detailed planning and scheduling  </a:t>
            </a:r>
            <a:endParaRPr lang="en-US" sz="2100" dirty="0"/>
          </a:p>
        </p:txBody>
      </p:sp>
      <p:sp>
        <p:nvSpPr>
          <p:cNvPr id="27" name="Rectangle 20495"/>
          <p:cNvSpPr>
            <a:spLocks noChangeArrowheads="1"/>
          </p:cNvSpPr>
          <p:nvPr/>
        </p:nvSpPr>
        <p:spPr bwMode="auto">
          <a:xfrm>
            <a:off x="1402899" y="2699735"/>
            <a:ext cx="7610475" cy="397032"/>
          </a:xfrm>
          <a:prstGeom prst="rect">
            <a:avLst/>
          </a:prstGeom>
        </p:spPr>
        <p:txBody>
          <a:bodyPr wrap="square" anchor="ctr">
            <a:spAutoFit/>
          </a:bodyPr>
          <a:lstStyle/>
          <a:p>
            <a:pPr marL="571500" indent="-571500" eaLnBrk="0" hangingPunct="0">
              <a:lnSpc>
                <a:spcPct val="90000"/>
              </a:lnSpc>
              <a:buClr>
                <a:srgbClr val="000000"/>
              </a:buClr>
              <a:buSzPct val="85000"/>
              <a:defRPr/>
            </a:pPr>
            <a:r>
              <a:rPr lang="en-US" sz="2100" dirty="0" smtClean="0"/>
              <a:t>Support ongoing activities with simple web-based entry</a:t>
            </a:r>
            <a:endParaRPr lang="en-US" sz="2100" dirty="0"/>
          </a:p>
        </p:txBody>
      </p:sp>
      <p:grpSp>
        <p:nvGrpSpPr>
          <p:cNvPr id="28" name="Group 27"/>
          <p:cNvGrpSpPr/>
          <p:nvPr/>
        </p:nvGrpSpPr>
        <p:grpSpPr>
          <a:xfrm>
            <a:off x="417894" y="2473584"/>
            <a:ext cx="834391" cy="834392"/>
            <a:chOff x="1020536" y="4850948"/>
            <a:chExt cx="1046388" cy="1046388"/>
          </a:xfrm>
        </p:grpSpPr>
        <p:pic>
          <p:nvPicPr>
            <p:cNvPr id="29" name="Rectangle 11276" descr="401417_circle"/>
            <p:cNvPicPr>
              <a:picLocks noChangeAspect="1" noChangeArrowheads="1"/>
            </p:cNvPicPr>
            <p:nvPr/>
          </p:nvPicPr>
          <p:blipFill>
            <a:blip r:embed="rId4"/>
            <a:srcRect/>
            <a:stretch>
              <a:fillRect/>
            </a:stretch>
          </p:blipFill>
          <p:spPr bwMode="auto">
            <a:xfrm>
              <a:off x="1020536" y="4850948"/>
              <a:ext cx="1046388" cy="1046388"/>
            </a:xfrm>
            <a:prstGeom prst="rect">
              <a:avLst/>
            </a:prstGeom>
            <a:noFill/>
            <a:ln w="9525">
              <a:noFill/>
              <a:miter lim="800000"/>
              <a:headEnd/>
              <a:tailEnd/>
            </a:ln>
          </p:spPr>
        </p:pic>
        <p:pic>
          <p:nvPicPr>
            <p:cNvPr id="30" name="Rectangle 11282" descr="arrow 6 curved orange-red arrow top"/>
            <p:cNvPicPr>
              <a:picLocks noChangeAspect="1" noChangeArrowheads="1"/>
            </p:cNvPicPr>
            <p:nvPr/>
          </p:nvPicPr>
          <p:blipFill>
            <a:blip r:embed="rId5" cstate="print"/>
            <a:srcRect/>
            <a:stretch>
              <a:fillRect/>
            </a:stretch>
          </p:blipFill>
          <p:spPr bwMode="auto">
            <a:xfrm>
              <a:off x="1164959" y="4991284"/>
              <a:ext cx="795691" cy="442807"/>
            </a:xfrm>
            <a:prstGeom prst="rect">
              <a:avLst/>
            </a:prstGeom>
            <a:noFill/>
            <a:ln w="9525">
              <a:noFill/>
              <a:miter lim="800000"/>
              <a:headEnd/>
              <a:tailEnd/>
            </a:ln>
          </p:spPr>
        </p:pic>
        <p:pic>
          <p:nvPicPr>
            <p:cNvPr id="31" name="Rectangle 11284" descr="arrow 6 curved orange-red arrow bottom"/>
            <p:cNvPicPr>
              <a:picLocks noChangeAspect="1" noChangeArrowheads="1"/>
            </p:cNvPicPr>
            <p:nvPr/>
          </p:nvPicPr>
          <p:blipFill>
            <a:blip r:embed="rId6" cstate="print"/>
            <a:srcRect/>
            <a:stretch>
              <a:fillRect/>
            </a:stretch>
          </p:blipFill>
          <p:spPr bwMode="auto">
            <a:xfrm>
              <a:off x="1126810" y="5312831"/>
              <a:ext cx="795691" cy="442807"/>
            </a:xfrm>
            <a:prstGeom prst="rect">
              <a:avLst/>
            </a:prstGeom>
            <a:noFill/>
            <a:ln w="9525">
              <a:noFill/>
              <a:miter lim="800000"/>
              <a:headEnd/>
              <a:tailEnd/>
            </a:ln>
          </p:spPr>
        </p:pic>
        <p:pic>
          <p:nvPicPr>
            <p:cNvPr id="32" name="Rectangle 1075"/>
            <p:cNvPicPr>
              <a:picLocks noChangeAspect="1" noChangeArrowheads="1"/>
            </p:cNvPicPr>
            <p:nvPr/>
          </p:nvPicPr>
          <p:blipFill>
            <a:blip r:embed="rId7"/>
            <a:srcRect/>
            <a:stretch>
              <a:fillRect/>
            </a:stretch>
          </p:blipFill>
          <p:spPr bwMode="auto">
            <a:xfrm>
              <a:off x="1084970" y="4898040"/>
              <a:ext cx="837927" cy="858365"/>
            </a:xfrm>
            <a:prstGeom prst="rect">
              <a:avLst/>
            </a:prstGeom>
            <a:noFill/>
            <a:ln w="9525">
              <a:noFill/>
              <a:miter lim="800000"/>
              <a:headEnd/>
              <a:tailEnd/>
            </a:ln>
            <a:effectLst>
              <a:outerShdw blurRad="50800" dist="38100" dir="5400000" algn="t" rotWithShape="0">
                <a:prstClr val="black">
                  <a:alpha val="40000"/>
                </a:prstClr>
              </a:outerShdw>
            </a:effectLst>
          </p:spPr>
        </p:pic>
      </p:grpSp>
      <p:pic>
        <p:nvPicPr>
          <p:cNvPr id="33" name="Rectangle 16426"/>
          <p:cNvPicPr>
            <a:picLocks noChangeAspect="1" noChangeArrowheads="1"/>
          </p:cNvPicPr>
          <p:nvPr/>
        </p:nvPicPr>
        <p:blipFill>
          <a:blip r:embed="rId8"/>
          <a:srcRect/>
          <a:stretch>
            <a:fillRect/>
          </a:stretch>
        </p:blipFill>
        <p:spPr bwMode="auto">
          <a:xfrm>
            <a:off x="367454" y="4503626"/>
            <a:ext cx="873458" cy="686938"/>
          </a:xfrm>
          <a:prstGeom prst="rect">
            <a:avLst/>
          </a:prstGeom>
          <a:noFill/>
          <a:ln w="9525">
            <a:noFill/>
            <a:miter lim="800000"/>
            <a:headEnd/>
            <a:tailEnd/>
          </a:ln>
        </p:spPr>
      </p:pic>
      <p:grpSp>
        <p:nvGrpSpPr>
          <p:cNvPr id="43" name="Group 42"/>
          <p:cNvGrpSpPr/>
          <p:nvPr/>
        </p:nvGrpSpPr>
        <p:grpSpPr>
          <a:xfrm>
            <a:off x="458712" y="1551634"/>
            <a:ext cx="1106869" cy="810565"/>
            <a:chOff x="603852" y="1551634"/>
            <a:chExt cx="1106869" cy="810565"/>
          </a:xfrm>
        </p:grpSpPr>
        <p:grpSp>
          <p:nvGrpSpPr>
            <p:cNvPr id="3" name="Group 28"/>
            <p:cNvGrpSpPr/>
            <p:nvPr/>
          </p:nvGrpSpPr>
          <p:grpSpPr>
            <a:xfrm>
              <a:off x="603852" y="1551634"/>
              <a:ext cx="1106869" cy="810565"/>
              <a:chOff x="1557338" y="1746250"/>
              <a:chExt cx="1233487" cy="903288"/>
            </a:xfrm>
          </p:grpSpPr>
          <p:pic>
            <p:nvPicPr>
              <p:cNvPr id="48" name="Picture 40" descr="scale.png"/>
              <p:cNvPicPr>
                <a:picLocks noChangeAspect="1"/>
              </p:cNvPicPr>
              <p:nvPr/>
            </p:nvPicPr>
            <p:blipFill>
              <a:blip r:embed="rId9" cstate="print"/>
              <a:srcRect/>
              <a:stretch>
                <a:fillRect/>
              </a:stretch>
            </p:blipFill>
            <p:spPr bwMode="auto">
              <a:xfrm>
                <a:off x="1557338" y="1746250"/>
                <a:ext cx="733425" cy="806450"/>
              </a:xfrm>
              <a:prstGeom prst="rect">
                <a:avLst/>
              </a:prstGeom>
              <a:noFill/>
              <a:ln w="9525">
                <a:noFill/>
                <a:miter lim="800000"/>
                <a:headEnd/>
                <a:tailEnd/>
              </a:ln>
            </p:spPr>
          </p:pic>
          <p:pic>
            <p:nvPicPr>
              <p:cNvPr id="49" name="Rectangle 8222"/>
              <p:cNvPicPr>
                <a:picLocks noChangeAspect="1" noChangeArrowheads="1"/>
              </p:cNvPicPr>
              <p:nvPr/>
            </p:nvPicPr>
            <p:blipFill>
              <a:blip r:embed="rId10" cstate="print"/>
              <a:srcRect/>
              <a:stretch>
                <a:fillRect/>
              </a:stretch>
            </p:blipFill>
            <p:spPr bwMode="auto">
              <a:xfrm rot="12600000" flipH="1">
                <a:off x="1560513" y="1960563"/>
                <a:ext cx="1230312" cy="688975"/>
              </a:xfrm>
              <a:prstGeom prst="rect">
                <a:avLst/>
              </a:prstGeom>
              <a:noFill/>
              <a:ln w="9525">
                <a:noFill/>
                <a:miter lim="800000"/>
                <a:headEnd/>
                <a:tailEnd/>
              </a:ln>
            </p:spPr>
          </p:pic>
        </p:grpSp>
        <p:pic>
          <p:nvPicPr>
            <p:cNvPr id="37" name="Rectangle 39008"/>
            <p:cNvPicPr>
              <a:picLocks noChangeAspect="1" noChangeArrowheads="1"/>
            </p:cNvPicPr>
            <p:nvPr/>
          </p:nvPicPr>
          <p:blipFill>
            <a:blip r:embed="rId11" cstate="print"/>
            <a:srcRect/>
            <a:stretch>
              <a:fillRect/>
            </a:stretch>
          </p:blipFill>
          <p:spPr bwMode="auto">
            <a:xfrm flipH="1">
              <a:off x="1002074" y="1815353"/>
              <a:ext cx="354162" cy="47873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125" y="355600"/>
            <a:ext cx="8413750" cy="1200329"/>
          </a:xfrm>
          <a:prstGeom prst="rect">
            <a:avLst/>
          </a:prstGeom>
        </p:spPr>
        <p:txBody>
          <a:bodyPr/>
          <a:lstStyle/>
          <a:p>
            <a:pPr marR="0" lvl="0" algn="l" defTabSz="-13873163" rtl="0" eaLnBrk="0" fontAlgn="base" latinLnBrk="0" hangingPunct="0">
              <a:lnSpc>
                <a:spcPct val="90000"/>
              </a:lnSpc>
              <a:spcBef>
                <a:spcPct val="0"/>
              </a:spcBef>
              <a:spcAft>
                <a:spcPct val="0"/>
              </a:spcAft>
              <a:buClrTx/>
              <a:buSzTx/>
              <a:buFontTx/>
              <a:buNone/>
              <a:tabLst/>
              <a:defRPr/>
            </a:pPr>
            <a:endParaRPr lang="en-US" sz="4000" b="1" dirty="0">
              <a:latin typeface="+mj-lt"/>
              <a:ea typeface="+mj-ea"/>
              <a:cs typeface="Arial" pitchFamily="34" charset="0"/>
              <a:sym typeface="Wingdings" pitchFamily="2" charset="2"/>
            </a:endParaRPr>
          </a:p>
        </p:txBody>
      </p:sp>
      <p:grpSp>
        <p:nvGrpSpPr>
          <p:cNvPr id="3" name="Group 39"/>
          <p:cNvGrpSpPr/>
          <p:nvPr/>
        </p:nvGrpSpPr>
        <p:grpSpPr>
          <a:xfrm>
            <a:off x="6353076" y="2929146"/>
            <a:ext cx="1941513" cy="1938337"/>
            <a:chOff x="6353076" y="2929146"/>
            <a:chExt cx="1941513" cy="1938337"/>
          </a:xfrm>
        </p:grpSpPr>
        <p:pic>
          <p:nvPicPr>
            <p:cNvPr id="4" name="Picture 39" descr="401417_greenbox"/>
            <p:cNvPicPr>
              <a:picLocks noChangeAspect="1" noChangeArrowheads="1"/>
            </p:cNvPicPr>
            <p:nvPr/>
          </p:nvPicPr>
          <p:blipFill>
            <a:blip r:embed="rId2">
              <a:lum bright="-24000"/>
            </a:blip>
            <a:srcRect/>
            <a:stretch>
              <a:fillRect/>
            </a:stretch>
          </p:blipFill>
          <p:spPr bwMode="auto">
            <a:xfrm>
              <a:off x="6353076" y="3214896"/>
              <a:ext cx="1941513" cy="1652587"/>
            </a:xfrm>
            <a:prstGeom prst="rect">
              <a:avLst/>
            </a:prstGeom>
            <a:noFill/>
            <a:ln w="9525">
              <a:noFill/>
              <a:miter lim="800000"/>
              <a:headEnd/>
              <a:tailEnd/>
            </a:ln>
          </p:spPr>
        </p:pic>
        <p:sp>
          <p:nvSpPr>
            <p:cNvPr id="5" name="TextBox 8204"/>
            <p:cNvSpPr txBox="1">
              <a:spLocks noChangeArrowheads="1"/>
            </p:cNvSpPr>
            <p:nvPr/>
          </p:nvSpPr>
          <p:spPr bwMode="auto">
            <a:xfrm>
              <a:off x="6568752" y="4180551"/>
              <a:ext cx="1432248" cy="508344"/>
            </a:xfrm>
            <a:prstGeom prst="rect">
              <a:avLst/>
            </a:prstGeom>
            <a:noFill/>
            <a:ln w="9525">
              <a:noFill/>
              <a:miter lim="800000"/>
              <a:headEnd/>
              <a:tailEnd/>
            </a:ln>
          </p:spPr>
          <p:txBody>
            <a:bodyPr wrap="square" lIns="90488" tIns="44450" rIns="90488" bIns="44450">
              <a:spAutoFit/>
            </a:bodyPr>
            <a:lstStyle/>
            <a:p>
              <a:pPr defTabSz="760413">
                <a:lnSpc>
                  <a:spcPct val="85000"/>
                </a:lnSpc>
              </a:pPr>
              <a:r>
                <a:rPr lang="en-US" sz="1600" dirty="0" smtClean="0">
                  <a:solidFill>
                    <a:schemeClr val="tx2"/>
                  </a:solidFill>
                  <a:latin typeface="+mj-lt"/>
                </a:rPr>
                <a:t>Collaboration &amp; Reporting</a:t>
              </a:r>
              <a:endParaRPr lang="en-US" sz="1600" dirty="0">
                <a:solidFill>
                  <a:schemeClr val="tx2"/>
                </a:solidFill>
                <a:latin typeface="+mj-lt"/>
              </a:endParaRPr>
            </a:p>
          </p:txBody>
        </p:sp>
        <p:pic>
          <p:nvPicPr>
            <p:cNvPr id="6" name="Picture 52" descr="401417_connector"/>
            <p:cNvPicPr>
              <a:picLocks noChangeAspect="1" noChangeArrowheads="1"/>
            </p:cNvPicPr>
            <p:nvPr/>
          </p:nvPicPr>
          <p:blipFill>
            <a:blip r:embed="rId3"/>
            <a:srcRect t="25055" b="23737"/>
            <a:stretch>
              <a:fillRect/>
            </a:stretch>
          </p:blipFill>
          <p:spPr bwMode="auto">
            <a:xfrm>
              <a:off x="6754714" y="2929146"/>
              <a:ext cx="1146175" cy="398462"/>
            </a:xfrm>
            <a:prstGeom prst="rect">
              <a:avLst/>
            </a:prstGeom>
            <a:noFill/>
            <a:ln w="9525">
              <a:noFill/>
              <a:miter lim="800000"/>
              <a:headEnd/>
              <a:tailEnd/>
            </a:ln>
          </p:spPr>
        </p:pic>
        <p:grpSp>
          <p:nvGrpSpPr>
            <p:cNvPr id="7" name="Group 65"/>
            <p:cNvGrpSpPr/>
            <p:nvPr/>
          </p:nvGrpSpPr>
          <p:grpSpPr>
            <a:xfrm>
              <a:off x="6728995" y="3347838"/>
              <a:ext cx="1106268" cy="812072"/>
              <a:chOff x="756467" y="4007245"/>
              <a:chExt cx="1106268" cy="812072"/>
            </a:xfrm>
          </p:grpSpPr>
          <p:pic>
            <p:nvPicPr>
              <p:cNvPr id="8" name="Picture 73" descr="Generic Application"/>
              <p:cNvPicPr>
                <a:picLocks noChangeAspect="1" noChangeArrowheads="1"/>
              </p:cNvPicPr>
              <p:nvPr/>
            </p:nvPicPr>
            <p:blipFill>
              <a:blip r:embed="rId4"/>
              <a:srcRect/>
              <a:stretch>
                <a:fillRect/>
              </a:stretch>
            </p:blipFill>
            <p:spPr bwMode="auto">
              <a:xfrm>
                <a:off x="1310229" y="4007245"/>
                <a:ext cx="552506" cy="812072"/>
              </a:xfrm>
              <a:prstGeom prst="rect">
                <a:avLst/>
              </a:prstGeom>
              <a:noFill/>
              <a:ln w="9525">
                <a:noFill/>
                <a:miter lim="800000"/>
                <a:headEnd/>
                <a:tailEnd/>
              </a:ln>
            </p:spPr>
          </p:pic>
          <p:pic>
            <p:nvPicPr>
              <p:cNvPr id="9" name="Picture 69" descr="XP icon user accounts"/>
              <p:cNvPicPr>
                <a:picLocks noChangeAspect="1" noChangeArrowheads="1"/>
              </p:cNvPicPr>
              <p:nvPr/>
            </p:nvPicPr>
            <p:blipFill>
              <a:blip r:embed="rId5"/>
              <a:srcRect/>
              <a:stretch>
                <a:fillRect/>
              </a:stretch>
            </p:blipFill>
            <p:spPr bwMode="auto">
              <a:xfrm>
                <a:off x="756467" y="4151085"/>
                <a:ext cx="793530" cy="650769"/>
              </a:xfrm>
              <a:prstGeom prst="rect">
                <a:avLst/>
              </a:prstGeom>
              <a:noFill/>
              <a:ln w="9525">
                <a:noFill/>
                <a:miter lim="800000"/>
                <a:headEnd/>
                <a:tailEnd/>
              </a:ln>
            </p:spPr>
          </p:pic>
        </p:grpSp>
      </p:grpSp>
      <p:grpSp>
        <p:nvGrpSpPr>
          <p:cNvPr id="10" name="Group 36"/>
          <p:cNvGrpSpPr/>
          <p:nvPr/>
        </p:nvGrpSpPr>
        <p:grpSpPr>
          <a:xfrm>
            <a:off x="2554287" y="2938463"/>
            <a:ext cx="1941513" cy="1938337"/>
            <a:chOff x="733326" y="2929146"/>
            <a:chExt cx="1941513" cy="1938337"/>
          </a:xfrm>
        </p:grpSpPr>
        <p:pic>
          <p:nvPicPr>
            <p:cNvPr id="11" name="Picture 36" descr="401417_greenbox"/>
            <p:cNvPicPr>
              <a:picLocks noChangeAspect="1" noChangeArrowheads="1"/>
            </p:cNvPicPr>
            <p:nvPr/>
          </p:nvPicPr>
          <p:blipFill>
            <a:blip r:embed="rId2">
              <a:lum bright="-24000"/>
            </a:blip>
            <a:srcRect/>
            <a:stretch>
              <a:fillRect/>
            </a:stretch>
          </p:blipFill>
          <p:spPr bwMode="auto">
            <a:xfrm>
              <a:off x="733326" y="3214896"/>
              <a:ext cx="1941513" cy="1652587"/>
            </a:xfrm>
            <a:prstGeom prst="rect">
              <a:avLst/>
            </a:prstGeom>
            <a:noFill/>
            <a:ln w="9525">
              <a:noFill/>
              <a:miter lim="800000"/>
              <a:headEnd/>
              <a:tailEnd/>
            </a:ln>
          </p:spPr>
        </p:pic>
        <p:sp>
          <p:nvSpPr>
            <p:cNvPr id="12" name="TextBox 8210"/>
            <p:cNvSpPr txBox="1">
              <a:spLocks noChangeArrowheads="1"/>
            </p:cNvSpPr>
            <p:nvPr/>
          </p:nvSpPr>
          <p:spPr bwMode="auto">
            <a:xfrm>
              <a:off x="877789" y="4207718"/>
              <a:ext cx="1643062"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latin typeface="+mj-lt"/>
                </a:rPr>
                <a:t>Portfolio Selection</a:t>
              </a:r>
              <a:endParaRPr lang="en-US" sz="1600" dirty="0">
                <a:solidFill>
                  <a:schemeClr val="tx2"/>
                </a:solidFill>
                <a:latin typeface="+mj-lt"/>
              </a:endParaRPr>
            </a:p>
          </p:txBody>
        </p:sp>
        <p:pic>
          <p:nvPicPr>
            <p:cNvPr id="13" name="Picture 48" descr="401417_connector"/>
            <p:cNvPicPr>
              <a:picLocks noChangeAspect="1" noChangeArrowheads="1"/>
            </p:cNvPicPr>
            <p:nvPr/>
          </p:nvPicPr>
          <p:blipFill>
            <a:blip r:embed="rId3"/>
            <a:srcRect t="25055" b="23737"/>
            <a:stretch>
              <a:fillRect/>
            </a:stretch>
          </p:blipFill>
          <p:spPr bwMode="auto">
            <a:xfrm>
              <a:off x="1154014" y="2929146"/>
              <a:ext cx="1146175" cy="398462"/>
            </a:xfrm>
            <a:prstGeom prst="rect">
              <a:avLst/>
            </a:prstGeom>
            <a:noFill/>
            <a:ln w="9525">
              <a:noFill/>
              <a:miter lim="800000"/>
              <a:headEnd/>
              <a:tailEnd/>
            </a:ln>
          </p:spPr>
        </p:pic>
        <p:grpSp>
          <p:nvGrpSpPr>
            <p:cNvPr id="14" name="Group 69"/>
            <p:cNvGrpSpPr/>
            <p:nvPr/>
          </p:nvGrpSpPr>
          <p:grpSpPr>
            <a:xfrm>
              <a:off x="1259993" y="3439866"/>
              <a:ext cx="974526" cy="779915"/>
              <a:chOff x="1220788" y="3867150"/>
              <a:chExt cx="1057275" cy="846138"/>
            </a:xfrm>
          </p:grpSpPr>
          <p:pic>
            <p:nvPicPr>
              <p:cNvPr id="15" name="Rectangle 7209" descr="XP icon properties or options"/>
              <p:cNvPicPr>
                <a:picLocks noChangeAspect="1" noChangeArrowheads="1"/>
              </p:cNvPicPr>
              <p:nvPr/>
            </p:nvPicPr>
            <p:blipFill>
              <a:blip r:embed="rId6"/>
              <a:srcRect/>
              <a:stretch>
                <a:fillRect/>
              </a:stretch>
            </p:blipFill>
            <p:spPr bwMode="auto">
              <a:xfrm>
                <a:off x="1220788" y="3890963"/>
                <a:ext cx="571500" cy="742950"/>
              </a:xfrm>
              <a:prstGeom prst="rect">
                <a:avLst/>
              </a:prstGeom>
              <a:noFill/>
              <a:ln w="9525">
                <a:noFill/>
                <a:miter lim="800000"/>
                <a:headEnd/>
                <a:tailEnd/>
              </a:ln>
            </p:spPr>
          </p:pic>
          <p:pic>
            <p:nvPicPr>
              <p:cNvPr id="16" name="Rectangle 7210" descr="user business man"/>
              <p:cNvPicPr>
                <a:picLocks noChangeAspect="1" noChangeArrowheads="1"/>
              </p:cNvPicPr>
              <p:nvPr/>
            </p:nvPicPr>
            <p:blipFill>
              <a:blip r:embed="rId7"/>
              <a:srcRect/>
              <a:stretch>
                <a:fillRect/>
              </a:stretch>
            </p:blipFill>
            <p:spPr bwMode="auto">
              <a:xfrm>
                <a:off x="1641475" y="3867150"/>
                <a:ext cx="636588" cy="846138"/>
              </a:xfrm>
              <a:prstGeom prst="rect">
                <a:avLst/>
              </a:prstGeom>
              <a:noFill/>
              <a:ln w="9525">
                <a:noFill/>
                <a:miter lim="800000"/>
                <a:headEnd/>
                <a:tailEnd/>
              </a:ln>
            </p:spPr>
          </p:pic>
        </p:grpSp>
      </p:grpSp>
      <p:grpSp>
        <p:nvGrpSpPr>
          <p:cNvPr id="17" name="Group 37"/>
          <p:cNvGrpSpPr/>
          <p:nvPr/>
        </p:nvGrpSpPr>
        <p:grpSpPr>
          <a:xfrm>
            <a:off x="4500563" y="2929146"/>
            <a:ext cx="1941513" cy="1938337"/>
            <a:chOff x="2606576" y="2929146"/>
            <a:chExt cx="1941513" cy="1938337"/>
          </a:xfrm>
        </p:grpSpPr>
        <p:pic>
          <p:nvPicPr>
            <p:cNvPr id="18" name="Picture 37" descr="401417_greenbox"/>
            <p:cNvPicPr>
              <a:picLocks noChangeAspect="1" noChangeArrowheads="1"/>
            </p:cNvPicPr>
            <p:nvPr/>
          </p:nvPicPr>
          <p:blipFill>
            <a:blip r:embed="rId2">
              <a:lum bright="-24000"/>
            </a:blip>
            <a:srcRect/>
            <a:stretch>
              <a:fillRect/>
            </a:stretch>
          </p:blipFill>
          <p:spPr bwMode="auto">
            <a:xfrm>
              <a:off x="2606576" y="3214896"/>
              <a:ext cx="1941513" cy="1652587"/>
            </a:xfrm>
            <a:prstGeom prst="rect">
              <a:avLst/>
            </a:prstGeom>
            <a:noFill/>
            <a:ln w="9525">
              <a:noFill/>
              <a:miter lim="800000"/>
              <a:headEnd/>
              <a:tailEnd/>
            </a:ln>
          </p:spPr>
        </p:pic>
        <p:sp>
          <p:nvSpPr>
            <p:cNvPr id="19" name="TextBox 8205"/>
            <p:cNvSpPr txBox="1">
              <a:spLocks noChangeArrowheads="1"/>
            </p:cNvSpPr>
            <p:nvPr/>
          </p:nvSpPr>
          <p:spPr bwMode="auto">
            <a:xfrm>
              <a:off x="2796174" y="4188264"/>
              <a:ext cx="1379538"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latin typeface="+mj-lt"/>
                </a:rPr>
                <a:t>Work Planning</a:t>
              </a:r>
              <a:endParaRPr lang="en-US" sz="1600" dirty="0">
                <a:solidFill>
                  <a:schemeClr val="tx2"/>
                </a:solidFill>
                <a:latin typeface="+mj-lt"/>
              </a:endParaRPr>
            </a:p>
          </p:txBody>
        </p:sp>
        <p:pic>
          <p:nvPicPr>
            <p:cNvPr id="20" name="Picture 50" descr="401417_connector"/>
            <p:cNvPicPr>
              <a:picLocks noChangeAspect="1" noChangeArrowheads="1"/>
            </p:cNvPicPr>
            <p:nvPr/>
          </p:nvPicPr>
          <p:blipFill>
            <a:blip r:embed="rId3"/>
            <a:srcRect t="25055" b="23737"/>
            <a:stretch>
              <a:fillRect/>
            </a:stretch>
          </p:blipFill>
          <p:spPr bwMode="auto">
            <a:xfrm>
              <a:off x="3011389" y="2929146"/>
              <a:ext cx="1146175" cy="398462"/>
            </a:xfrm>
            <a:prstGeom prst="rect">
              <a:avLst/>
            </a:prstGeom>
            <a:noFill/>
            <a:ln w="9525">
              <a:noFill/>
              <a:miter lim="800000"/>
              <a:headEnd/>
              <a:tailEnd/>
            </a:ln>
          </p:spPr>
        </p:pic>
        <p:grpSp>
          <p:nvGrpSpPr>
            <p:cNvPr id="21" name="Group 72"/>
            <p:cNvGrpSpPr/>
            <p:nvPr/>
          </p:nvGrpSpPr>
          <p:grpSpPr>
            <a:xfrm>
              <a:off x="3072561" y="3381810"/>
              <a:ext cx="1143382" cy="839108"/>
              <a:chOff x="3087688" y="3894138"/>
              <a:chExt cx="1157287" cy="849312"/>
            </a:xfrm>
          </p:grpSpPr>
          <p:pic>
            <p:nvPicPr>
              <p:cNvPr id="22" name="Rectangle 7203" descr="layered complex diagram illustration icon"/>
              <p:cNvPicPr>
                <a:picLocks noChangeAspect="1" noChangeArrowheads="1"/>
              </p:cNvPicPr>
              <p:nvPr/>
            </p:nvPicPr>
            <p:blipFill>
              <a:blip r:embed="rId8"/>
              <a:srcRect/>
              <a:stretch>
                <a:fillRect/>
              </a:stretch>
            </p:blipFill>
            <p:spPr bwMode="auto">
              <a:xfrm>
                <a:off x="3402013" y="3894138"/>
                <a:ext cx="842962" cy="784225"/>
              </a:xfrm>
              <a:prstGeom prst="rect">
                <a:avLst/>
              </a:prstGeom>
              <a:noFill/>
              <a:ln w="9525">
                <a:noFill/>
                <a:miter lim="800000"/>
                <a:headEnd/>
                <a:tailEnd/>
              </a:ln>
            </p:spPr>
          </p:pic>
          <p:pic>
            <p:nvPicPr>
              <p:cNvPr id="23" name="Rectangle 7204" descr="user business user woman"/>
              <p:cNvPicPr>
                <a:picLocks noChangeAspect="1" noChangeArrowheads="1"/>
              </p:cNvPicPr>
              <p:nvPr/>
            </p:nvPicPr>
            <p:blipFill>
              <a:blip r:embed="rId9"/>
              <a:srcRect/>
              <a:stretch>
                <a:fillRect/>
              </a:stretch>
            </p:blipFill>
            <p:spPr bwMode="auto">
              <a:xfrm>
                <a:off x="3087688" y="3986213"/>
                <a:ext cx="560387" cy="757237"/>
              </a:xfrm>
              <a:prstGeom prst="rect">
                <a:avLst/>
              </a:prstGeom>
              <a:noFill/>
              <a:ln w="9525">
                <a:noFill/>
                <a:miter lim="800000"/>
                <a:headEnd/>
                <a:tailEnd/>
              </a:ln>
            </p:spPr>
          </p:pic>
        </p:grpSp>
      </p:grpSp>
      <p:sp>
        <p:nvSpPr>
          <p:cNvPr id="24" name="Isosceles Triangle 23"/>
          <p:cNvSpPr/>
          <p:nvPr/>
        </p:nvSpPr>
        <p:spPr bwMode="auto">
          <a:xfrm rot="10800000">
            <a:off x="6969367" y="1752600"/>
            <a:ext cx="700364" cy="589496"/>
          </a:xfrm>
          <a:prstGeom prst="triangl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defTabSz="1096963">
              <a:defRPr/>
            </a:pPr>
            <a:endParaRPr lang="en-US" sz="3200" dirty="0">
              <a:solidFill>
                <a:schemeClr val="tx1"/>
              </a:solidFill>
            </a:endParaRPr>
          </a:p>
        </p:txBody>
      </p:sp>
      <p:grpSp>
        <p:nvGrpSpPr>
          <p:cNvPr id="25" name="Group 24"/>
          <p:cNvGrpSpPr/>
          <p:nvPr/>
        </p:nvGrpSpPr>
        <p:grpSpPr>
          <a:xfrm>
            <a:off x="685800" y="2929146"/>
            <a:ext cx="1941513" cy="1938337"/>
            <a:chOff x="4479826" y="2929146"/>
            <a:chExt cx="1941513" cy="1938337"/>
          </a:xfrm>
        </p:grpSpPr>
        <p:pic>
          <p:nvPicPr>
            <p:cNvPr id="26" name="Picture 38" descr="401417_greenbox"/>
            <p:cNvPicPr>
              <a:picLocks noChangeAspect="1" noChangeArrowheads="1"/>
            </p:cNvPicPr>
            <p:nvPr/>
          </p:nvPicPr>
          <p:blipFill>
            <a:blip r:embed="rId2">
              <a:lum bright="-24000"/>
            </a:blip>
            <a:srcRect/>
            <a:stretch>
              <a:fillRect/>
            </a:stretch>
          </p:blipFill>
          <p:spPr bwMode="auto">
            <a:xfrm>
              <a:off x="4479826" y="3214896"/>
              <a:ext cx="1941513" cy="1652587"/>
            </a:xfrm>
            <a:prstGeom prst="rect">
              <a:avLst/>
            </a:prstGeom>
            <a:noFill/>
            <a:ln w="9525">
              <a:noFill/>
              <a:miter lim="800000"/>
              <a:headEnd/>
              <a:tailEnd/>
            </a:ln>
          </p:spPr>
        </p:pic>
        <p:sp>
          <p:nvSpPr>
            <p:cNvPr id="27" name="TextBox 8211"/>
            <p:cNvSpPr txBox="1">
              <a:spLocks noChangeArrowheads="1"/>
            </p:cNvSpPr>
            <p:nvPr/>
          </p:nvSpPr>
          <p:spPr bwMode="auto">
            <a:xfrm>
              <a:off x="4676676" y="4206630"/>
              <a:ext cx="1533525"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latin typeface="+mj-lt"/>
                </a:rPr>
                <a:t>Demand Management</a:t>
              </a:r>
              <a:endParaRPr lang="en-US" sz="1600" dirty="0">
                <a:solidFill>
                  <a:schemeClr val="tx2"/>
                </a:solidFill>
                <a:latin typeface="+mj-lt"/>
              </a:endParaRPr>
            </a:p>
          </p:txBody>
        </p:sp>
        <p:pic>
          <p:nvPicPr>
            <p:cNvPr id="28" name="Picture 51" descr="401417_connector"/>
            <p:cNvPicPr>
              <a:picLocks noChangeAspect="1" noChangeArrowheads="1"/>
            </p:cNvPicPr>
            <p:nvPr/>
          </p:nvPicPr>
          <p:blipFill>
            <a:blip r:embed="rId3"/>
            <a:srcRect t="25055" b="23737"/>
            <a:stretch>
              <a:fillRect/>
            </a:stretch>
          </p:blipFill>
          <p:spPr bwMode="auto">
            <a:xfrm>
              <a:off x="4878289" y="2929146"/>
              <a:ext cx="1146175" cy="398462"/>
            </a:xfrm>
            <a:prstGeom prst="rect">
              <a:avLst/>
            </a:prstGeom>
            <a:noFill/>
            <a:ln w="9525">
              <a:noFill/>
              <a:miter lim="800000"/>
              <a:headEnd/>
              <a:tailEnd/>
            </a:ln>
          </p:spPr>
        </p:pic>
        <p:grpSp>
          <p:nvGrpSpPr>
            <p:cNvPr id="29" name="Group 38"/>
            <p:cNvGrpSpPr>
              <a:grpSpLocks/>
            </p:cNvGrpSpPr>
            <p:nvPr/>
          </p:nvGrpSpPr>
          <p:grpSpPr bwMode="auto">
            <a:xfrm>
              <a:off x="5152575" y="3381892"/>
              <a:ext cx="918029" cy="997083"/>
              <a:chOff x="825" y="2856"/>
              <a:chExt cx="841" cy="567"/>
            </a:xfrm>
          </p:grpSpPr>
          <p:pic>
            <p:nvPicPr>
              <p:cNvPr id="30" name="Rectangle 19475" descr="msn music angled screen"/>
              <p:cNvPicPr>
                <a:picLocks noChangeAspect="1" noChangeArrowheads="1"/>
              </p:cNvPicPr>
              <p:nvPr/>
            </p:nvPicPr>
            <p:blipFill>
              <a:blip r:embed="rId10"/>
              <a:srcRect/>
              <a:stretch>
                <a:fillRect/>
              </a:stretch>
            </p:blipFill>
            <p:spPr bwMode="auto">
              <a:xfrm>
                <a:off x="825" y="2856"/>
                <a:ext cx="497" cy="425"/>
              </a:xfrm>
              <a:prstGeom prst="rect">
                <a:avLst/>
              </a:prstGeom>
              <a:noFill/>
              <a:ln w="9525">
                <a:noFill/>
                <a:miter lim="800000"/>
                <a:headEnd/>
                <a:tailEnd/>
              </a:ln>
            </p:spPr>
          </p:pic>
          <p:pic>
            <p:nvPicPr>
              <p:cNvPr id="31" name="Rectangle 19476" descr="msn spaces angled screen"/>
              <p:cNvPicPr>
                <a:picLocks noChangeAspect="1" noChangeArrowheads="1"/>
              </p:cNvPicPr>
              <p:nvPr/>
            </p:nvPicPr>
            <p:blipFill>
              <a:blip r:embed="rId11"/>
              <a:srcRect/>
              <a:stretch>
                <a:fillRect/>
              </a:stretch>
            </p:blipFill>
            <p:spPr bwMode="auto">
              <a:xfrm>
                <a:off x="903" y="2900"/>
                <a:ext cx="513" cy="427"/>
              </a:xfrm>
              <a:prstGeom prst="rect">
                <a:avLst/>
              </a:prstGeom>
              <a:noFill/>
              <a:ln w="9525">
                <a:noFill/>
                <a:miter lim="800000"/>
                <a:headEnd/>
                <a:tailEnd/>
              </a:ln>
            </p:spPr>
          </p:pic>
          <p:pic>
            <p:nvPicPr>
              <p:cNvPr id="32" name="Rectangle 19477" descr="msn music angled screen"/>
              <p:cNvPicPr>
                <a:picLocks noChangeAspect="1" noChangeArrowheads="1"/>
              </p:cNvPicPr>
              <p:nvPr/>
            </p:nvPicPr>
            <p:blipFill>
              <a:blip r:embed="rId10"/>
              <a:srcRect/>
              <a:stretch>
                <a:fillRect/>
              </a:stretch>
            </p:blipFill>
            <p:spPr bwMode="auto">
              <a:xfrm>
                <a:off x="987" y="2952"/>
                <a:ext cx="497" cy="425"/>
              </a:xfrm>
              <a:prstGeom prst="rect">
                <a:avLst/>
              </a:prstGeom>
              <a:noFill/>
              <a:ln w="9525">
                <a:noFill/>
                <a:miter lim="800000"/>
                <a:headEnd/>
                <a:tailEnd/>
              </a:ln>
            </p:spPr>
          </p:pic>
          <p:pic>
            <p:nvPicPr>
              <p:cNvPr id="33" name="Rectangle 19478" descr="msn spaces angled screen"/>
              <p:cNvPicPr>
                <a:picLocks noChangeAspect="1" noChangeArrowheads="1"/>
              </p:cNvPicPr>
              <p:nvPr/>
            </p:nvPicPr>
            <p:blipFill>
              <a:blip r:embed="rId11"/>
              <a:srcRect/>
              <a:stretch>
                <a:fillRect/>
              </a:stretch>
            </p:blipFill>
            <p:spPr bwMode="auto">
              <a:xfrm>
                <a:off x="1065" y="2996"/>
                <a:ext cx="513" cy="427"/>
              </a:xfrm>
              <a:prstGeom prst="rect">
                <a:avLst/>
              </a:prstGeom>
              <a:noFill/>
              <a:ln w="9525">
                <a:noFill/>
                <a:miter lim="800000"/>
                <a:headEnd/>
                <a:tailEnd/>
              </a:ln>
            </p:spPr>
          </p:pic>
          <p:pic>
            <p:nvPicPr>
              <p:cNvPr id="34" name="Rectangle 19479"/>
              <p:cNvPicPr>
                <a:picLocks noChangeAspect="1" noChangeArrowheads="1"/>
              </p:cNvPicPr>
              <p:nvPr/>
            </p:nvPicPr>
            <p:blipFill>
              <a:blip r:embed="rId12"/>
              <a:srcRect/>
              <a:stretch>
                <a:fillRect/>
              </a:stretch>
            </p:blipFill>
            <p:spPr bwMode="auto">
              <a:xfrm>
                <a:off x="1272" y="3059"/>
                <a:ext cx="394" cy="364"/>
              </a:xfrm>
              <a:prstGeom prst="rect">
                <a:avLst/>
              </a:prstGeom>
              <a:noFill/>
              <a:ln w="9525">
                <a:noFill/>
                <a:miter lim="800000"/>
                <a:headEnd/>
                <a:tailEnd/>
              </a:ln>
            </p:spPr>
          </p:pic>
        </p:grpSp>
      </p:grpSp>
      <p:grpSp>
        <p:nvGrpSpPr>
          <p:cNvPr id="35" name="Group 43"/>
          <p:cNvGrpSpPr>
            <a:grpSpLocks/>
          </p:cNvGrpSpPr>
          <p:nvPr/>
        </p:nvGrpSpPr>
        <p:grpSpPr bwMode="auto">
          <a:xfrm>
            <a:off x="739676" y="2300496"/>
            <a:ext cx="7642225" cy="706437"/>
            <a:chOff x="846" y="1212"/>
            <a:chExt cx="4698" cy="445"/>
          </a:xfrm>
        </p:grpSpPr>
        <p:pic>
          <p:nvPicPr>
            <p:cNvPr id="36" name="Picture 44" descr="401417_greenbar"/>
            <p:cNvPicPr>
              <a:picLocks noChangeAspect="1" noChangeArrowheads="1"/>
            </p:cNvPicPr>
            <p:nvPr/>
          </p:nvPicPr>
          <p:blipFill>
            <a:blip r:embed="rId13"/>
            <a:srcRect/>
            <a:stretch>
              <a:fillRect/>
            </a:stretch>
          </p:blipFill>
          <p:spPr bwMode="auto">
            <a:xfrm>
              <a:off x="846" y="1212"/>
              <a:ext cx="4698" cy="445"/>
            </a:xfrm>
            <a:prstGeom prst="rect">
              <a:avLst/>
            </a:prstGeom>
            <a:noFill/>
            <a:ln w="9525">
              <a:noFill/>
              <a:miter lim="800000"/>
              <a:headEnd/>
              <a:tailEnd/>
            </a:ln>
          </p:spPr>
        </p:pic>
        <p:sp>
          <p:nvSpPr>
            <p:cNvPr id="37" name="TextBox 8209"/>
            <p:cNvSpPr txBox="1">
              <a:spLocks noChangeArrowheads="1"/>
            </p:cNvSpPr>
            <p:nvPr/>
          </p:nvSpPr>
          <p:spPr bwMode="auto">
            <a:xfrm>
              <a:off x="1045" y="1320"/>
              <a:ext cx="4309" cy="241"/>
            </a:xfrm>
            <a:prstGeom prst="rect">
              <a:avLst/>
            </a:prstGeom>
            <a:noFill/>
            <a:ln w="9525">
              <a:noFill/>
              <a:miter lim="800000"/>
              <a:headEnd/>
              <a:tailEnd/>
            </a:ln>
          </p:spPr>
          <p:txBody>
            <a:bodyPr>
              <a:spAutoFit/>
            </a:bodyPr>
            <a:lstStyle/>
            <a:p>
              <a:pPr algn="ctr">
                <a:lnSpc>
                  <a:spcPct val="90000"/>
                </a:lnSpc>
              </a:pPr>
              <a:r>
                <a:rPr lang="en-US" sz="2100" dirty="0">
                  <a:solidFill>
                    <a:schemeClr val="tx2"/>
                  </a:solidFill>
                  <a:latin typeface="+mj-lt"/>
                </a:rPr>
                <a:t>Enterprise Project Management</a:t>
              </a:r>
            </a:p>
          </p:txBody>
        </p:sp>
      </p:grpSp>
      <p:sp>
        <p:nvSpPr>
          <p:cNvPr id="38" name="Title 37"/>
          <p:cNvSpPr>
            <a:spLocks noGrp="1"/>
          </p:cNvSpPr>
          <p:nvPr>
            <p:ph type="title"/>
          </p:nvPr>
        </p:nvSpPr>
        <p:spPr>
          <a:xfrm>
            <a:off x="381000" y="230188"/>
            <a:ext cx="8382000" cy="1329595"/>
          </a:xfrm>
        </p:spPr>
        <p:txBody>
          <a:bodyPr/>
          <a:lstStyle/>
          <a:p>
            <a:pPr lvl="0"/>
            <a:r>
              <a:rPr b="1" smtClean="0">
                <a:cs typeface="Arial" pitchFamily="34" charset="0"/>
                <a:sym typeface="Wingdings" pitchFamily="2" charset="2"/>
              </a:rPr>
              <a:t>The Enterprise Project Management Solution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7"/>
                                        </p:tgtEl>
                                        <p:attrNameLst>
                                          <p:attrName>style.opacity</p:attrName>
                                        </p:attrNameLst>
                                      </p:cBhvr>
                                      <p:to>
                                        <p:strVal val="0.25"/>
                                      </p:to>
                                    </p:set>
                                    <p:animEffect filter="image" prLst="opacity: 0.25">
                                      <p:cBhvr rctx="IE">
                                        <p:cTn id="7" dur="indefinite"/>
                                        <p:tgtEl>
                                          <p:spTgt spid="17"/>
                                        </p:tgtEl>
                                      </p:cBhvr>
                                    </p:animEffect>
                                  </p:childTnLst>
                                </p:cTn>
                              </p:par>
                              <p:par>
                                <p:cTn id="8" presetID="9" presetClass="emph" presetSubtype="0" nodeType="withEffect">
                                  <p:stCondLst>
                                    <p:cond delay="0"/>
                                  </p:stCondLst>
                                  <p:childTnLst>
                                    <p:set>
                                      <p:cBhvr rctx="PPT">
                                        <p:cTn id="9" dur="indefinite"/>
                                        <p:tgtEl>
                                          <p:spTgt spid="10"/>
                                        </p:tgtEl>
                                        <p:attrNameLst>
                                          <p:attrName>style.opacity</p:attrName>
                                        </p:attrNameLst>
                                      </p:cBhvr>
                                      <p:to>
                                        <p:strVal val="0.25"/>
                                      </p:to>
                                    </p:set>
                                    <p:animEffect filter="image" prLst="opacity: 0.25">
                                      <p:cBhvr rctx="IE">
                                        <p:cTn id="10" dur="indefinite"/>
                                        <p:tgtEl>
                                          <p:spTgt spid="10"/>
                                        </p:tgtEl>
                                      </p:cBhvr>
                                    </p:animEffect>
                                  </p:childTnLst>
                                </p:cTn>
                              </p:par>
                              <p:par>
                                <p:cTn id="11" presetID="9" presetClass="emph" presetSubtype="0" nodeType="withEffect">
                                  <p:stCondLst>
                                    <p:cond delay="0"/>
                                  </p:stCondLst>
                                  <p:childTnLst>
                                    <p:set>
                                      <p:cBhvr rctx="PPT">
                                        <p:cTn id="12" dur="indefinite"/>
                                        <p:tgtEl>
                                          <p:spTgt spid="25"/>
                                        </p:tgtEl>
                                        <p:attrNameLst>
                                          <p:attrName>style.opacity</p:attrName>
                                        </p:attrNameLst>
                                      </p:cBhvr>
                                      <p:to>
                                        <p:strVal val="0.25"/>
                                      </p:to>
                                    </p:set>
                                    <p:animEffect filter="image" prLst="opacity: 0.25">
                                      <p:cBhvr rctx="IE">
                                        <p:cTn id="13" dur="indefinite"/>
                                        <p:tgtEl>
                                          <p:spTgt spid="2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28"/>
          <p:cNvSpPr>
            <a:spLocks noGrp="1" noChangeArrowheads="1"/>
          </p:cNvSpPr>
          <p:nvPr>
            <p:ph type="title"/>
          </p:nvPr>
        </p:nvSpPr>
        <p:spPr>
          <a:xfrm>
            <a:off x="460375" y="228600"/>
            <a:ext cx="8229600" cy="664797"/>
          </a:xfrm>
        </p:spPr>
        <p:txBody>
          <a:bodyPr/>
          <a:lstStyle/>
          <a:p>
            <a:pPr marL="0" indent="0">
              <a:defRPr/>
            </a:pPr>
            <a:r>
              <a:rPr smtClean="0"/>
              <a:t>Collaboration &amp; Reporting</a:t>
            </a:r>
            <a:endParaRPr sz="1800" b="0">
              <a:solidFill>
                <a:schemeClr val="bg1"/>
              </a:solidFill>
            </a:endParaRPr>
          </a:p>
        </p:txBody>
      </p:sp>
      <p:sp>
        <p:nvSpPr>
          <p:cNvPr id="79" name="Rectangle 78"/>
          <p:cNvSpPr/>
          <p:nvPr/>
        </p:nvSpPr>
        <p:spPr bwMode="auto">
          <a:xfrm>
            <a:off x="0" y="2505290"/>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85" name="Rectangle 84"/>
          <p:cNvSpPr/>
          <p:nvPr/>
        </p:nvSpPr>
        <p:spPr bwMode="auto">
          <a:xfrm>
            <a:off x="0" y="3613498"/>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pSp>
        <p:nvGrpSpPr>
          <p:cNvPr id="5" name="Group 30"/>
          <p:cNvGrpSpPr/>
          <p:nvPr/>
        </p:nvGrpSpPr>
        <p:grpSpPr>
          <a:xfrm>
            <a:off x="0" y="1295400"/>
            <a:ext cx="9144000" cy="1032488"/>
            <a:chOff x="302128" y="1686776"/>
            <a:chExt cx="9638656" cy="1032488"/>
          </a:xfrm>
        </p:grpSpPr>
        <p:sp>
          <p:nvSpPr>
            <p:cNvPr id="89" name="Rectangle 88"/>
            <p:cNvSpPr/>
            <p:nvPr/>
          </p:nvSpPr>
          <p:spPr bwMode="auto">
            <a:xfrm>
              <a:off x="302128" y="1877423"/>
              <a:ext cx="9638656"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90" name="Shape 20493"/>
            <p:cNvSpPr>
              <a:spLocks noChangeArrowheads="1"/>
            </p:cNvSpPr>
            <p:nvPr/>
          </p:nvSpPr>
          <p:spPr bwMode="auto">
            <a:xfrm>
              <a:off x="1683399" y="2044667"/>
              <a:ext cx="5847720" cy="397032"/>
            </a:xfrm>
            <a:prstGeom prst="rect">
              <a:avLst/>
            </a:prstGeom>
            <a:noFill/>
            <a:ln w="9525">
              <a:noFill/>
              <a:miter lim="800000"/>
              <a:headEnd/>
              <a:tailEnd/>
            </a:ln>
          </p:spPr>
          <p:txBody>
            <a:bodyPr wrap="square" anchor="ctr">
              <a:spAutoFit/>
            </a:bodyPr>
            <a:lstStyle/>
            <a:p>
              <a:pPr marL="0" lvl="1" eaLnBrk="0" hangingPunct="0">
                <a:lnSpc>
                  <a:spcPct val="90000"/>
                </a:lnSpc>
                <a:buClr>
                  <a:schemeClr val="tx2"/>
                </a:buClr>
                <a:buSzPct val="85000"/>
                <a:buFont typeface="Segoe" pitchFamily="34" charset="0"/>
                <a:buNone/>
                <a:defRPr/>
              </a:pPr>
              <a:r>
                <a:rPr lang="en-US" sz="2200" dirty="0" smtClean="0">
                  <a:latin typeface="+mn-lt"/>
                </a:rPr>
                <a:t>Collaboration </a:t>
              </a:r>
              <a:r>
                <a:rPr lang="en-US" sz="2200" dirty="0">
                  <a:latin typeface="+mn-lt"/>
                </a:rPr>
                <a:t>via </a:t>
              </a:r>
              <a:r>
                <a:rPr lang="en-US" sz="2200" dirty="0" smtClean="0">
                  <a:latin typeface="+mn-lt"/>
                </a:rPr>
                <a:t>SharePoint project sites</a:t>
              </a:r>
              <a:endParaRPr lang="en-US" sz="2200" dirty="0">
                <a:latin typeface="+mn-lt"/>
              </a:endParaRPr>
            </a:p>
          </p:txBody>
        </p:sp>
        <p:pic>
          <p:nvPicPr>
            <p:cNvPr id="91" name="Picture 23" descr="XP icon window"/>
            <p:cNvPicPr>
              <a:picLocks noChangeAspect="1" noChangeArrowheads="1"/>
            </p:cNvPicPr>
            <p:nvPr/>
          </p:nvPicPr>
          <p:blipFill>
            <a:blip r:embed="rId3" cstate="print"/>
            <a:srcRect/>
            <a:stretch>
              <a:fillRect/>
            </a:stretch>
          </p:blipFill>
          <p:spPr bwMode="auto">
            <a:xfrm>
              <a:off x="651092" y="1686776"/>
              <a:ext cx="982639" cy="808829"/>
            </a:xfrm>
            <a:prstGeom prst="rect">
              <a:avLst/>
            </a:prstGeom>
            <a:noFill/>
          </p:spPr>
        </p:pic>
        <p:grpSp>
          <p:nvGrpSpPr>
            <p:cNvPr id="6" name="Group 60"/>
            <p:cNvGrpSpPr/>
            <p:nvPr/>
          </p:nvGrpSpPr>
          <p:grpSpPr>
            <a:xfrm>
              <a:off x="502845" y="1992574"/>
              <a:ext cx="973703" cy="726690"/>
              <a:chOff x="516493" y="1992574"/>
              <a:chExt cx="973703" cy="726690"/>
            </a:xfrm>
          </p:grpSpPr>
          <p:pic>
            <p:nvPicPr>
              <p:cNvPr id="93" name="Rectangle 39008"/>
              <p:cNvPicPr>
                <a:picLocks noChangeAspect="1" noChangeArrowheads="1"/>
              </p:cNvPicPr>
              <p:nvPr/>
            </p:nvPicPr>
            <p:blipFill>
              <a:blip r:embed="rId4" cstate="print"/>
              <a:srcRect/>
              <a:stretch>
                <a:fillRect/>
              </a:stretch>
            </p:blipFill>
            <p:spPr bwMode="auto">
              <a:xfrm flipH="1">
                <a:off x="911665" y="1992574"/>
                <a:ext cx="365139" cy="503093"/>
              </a:xfrm>
              <a:prstGeom prst="rect">
                <a:avLst/>
              </a:prstGeom>
              <a:noFill/>
              <a:ln w="9525">
                <a:noFill/>
                <a:miter lim="800000"/>
                <a:headEnd/>
                <a:tailEnd/>
              </a:ln>
            </p:spPr>
          </p:pic>
          <p:pic>
            <p:nvPicPr>
              <p:cNvPr id="94" name="Rectangle 39009"/>
              <p:cNvPicPr>
                <a:picLocks noChangeAspect="1" noChangeArrowheads="1"/>
              </p:cNvPicPr>
              <p:nvPr/>
            </p:nvPicPr>
            <p:blipFill>
              <a:blip r:embed="rId5" cstate="print"/>
              <a:srcRect/>
              <a:stretch>
                <a:fillRect/>
              </a:stretch>
            </p:blipFill>
            <p:spPr bwMode="auto">
              <a:xfrm flipH="1">
                <a:off x="516493" y="2084643"/>
                <a:ext cx="365139" cy="503093"/>
              </a:xfrm>
              <a:prstGeom prst="rect">
                <a:avLst/>
              </a:prstGeom>
              <a:noFill/>
              <a:ln w="9525">
                <a:noFill/>
                <a:miter lim="800000"/>
                <a:headEnd/>
                <a:tailEnd/>
              </a:ln>
            </p:spPr>
          </p:pic>
          <p:pic>
            <p:nvPicPr>
              <p:cNvPr id="95" name="Rectangle 39010"/>
              <p:cNvPicPr>
                <a:picLocks noChangeAspect="1" noChangeArrowheads="1"/>
              </p:cNvPicPr>
              <p:nvPr/>
            </p:nvPicPr>
            <p:blipFill>
              <a:blip r:embed="rId6" cstate="print"/>
              <a:srcRect/>
              <a:stretch>
                <a:fillRect/>
              </a:stretch>
            </p:blipFill>
            <p:spPr bwMode="auto">
              <a:xfrm flipH="1">
                <a:off x="742531" y="2216171"/>
                <a:ext cx="358816" cy="503093"/>
              </a:xfrm>
              <a:prstGeom prst="rect">
                <a:avLst/>
              </a:prstGeom>
              <a:noFill/>
              <a:ln w="9525">
                <a:noFill/>
                <a:miter lim="800000"/>
                <a:headEnd/>
                <a:tailEnd/>
              </a:ln>
            </p:spPr>
          </p:pic>
          <p:pic>
            <p:nvPicPr>
              <p:cNvPr id="96" name="Rectangle 39011"/>
              <p:cNvPicPr>
                <a:picLocks noChangeAspect="1" noChangeArrowheads="1"/>
              </p:cNvPicPr>
              <p:nvPr/>
            </p:nvPicPr>
            <p:blipFill>
              <a:blip r:embed="rId7" cstate="print"/>
              <a:srcRect/>
              <a:stretch>
                <a:fillRect/>
              </a:stretch>
            </p:blipFill>
            <p:spPr bwMode="auto">
              <a:xfrm flipH="1">
                <a:off x="1137703" y="2110949"/>
                <a:ext cx="352493" cy="503093"/>
              </a:xfrm>
              <a:prstGeom prst="rect">
                <a:avLst/>
              </a:prstGeom>
              <a:noFill/>
              <a:ln w="9525">
                <a:noFill/>
                <a:miter lim="800000"/>
                <a:headEnd/>
                <a:tailEnd/>
              </a:ln>
            </p:spPr>
          </p:pic>
        </p:grpSp>
      </p:grpSp>
      <p:sp>
        <p:nvSpPr>
          <p:cNvPr id="98" name="Rectangle 97"/>
          <p:cNvSpPr/>
          <p:nvPr/>
        </p:nvSpPr>
        <p:spPr bwMode="auto">
          <a:xfrm>
            <a:off x="0" y="4774374"/>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99" name="Rectangle 20497"/>
          <p:cNvSpPr>
            <a:spLocks noChangeArrowheads="1"/>
          </p:cNvSpPr>
          <p:nvPr/>
        </p:nvSpPr>
        <p:spPr bwMode="auto">
          <a:xfrm>
            <a:off x="1294331" y="3764037"/>
            <a:ext cx="7429225" cy="397032"/>
          </a:xfrm>
          <a:prstGeom prst="rect">
            <a:avLst/>
          </a:prstGeom>
          <a:noFill/>
          <a:ln w="9525">
            <a:noFill/>
            <a:miter lim="800000"/>
            <a:headEnd/>
            <a:tailEnd/>
          </a:ln>
        </p:spPr>
        <p:txBody>
          <a:bodyPr wrap="square" anchor="ctr">
            <a:spAutoFit/>
          </a:bodyPr>
          <a:lstStyle/>
          <a:p>
            <a:pPr marL="571500" lvl="1" indent="-571500" defTabSz="809625" eaLnBrk="0" hangingPunct="0">
              <a:lnSpc>
                <a:spcPct val="90000"/>
              </a:lnSpc>
              <a:buClr>
                <a:schemeClr val="tx2"/>
              </a:buClr>
              <a:buSzPct val="85000"/>
              <a:buFont typeface="Segoe" pitchFamily="34" charset="0"/>
              <a:buNone/>
              <a:defRPr/>
            </a:pPr>
            <a:r>
              <a:rPr lang="en-US" sz="2200" dirty="0" smtClean="0"/>
              <a:t>Get r</a:t>
            </a:r>
            <a:r>
              <a:rPr lang="en-US" sz="2200" dirty="0" smtClean="0">
                <a:latin typeface="+mn-lt"/>
              </a:rPr>
              <a:t>eal-time reporting and cube analytics of all EPM data</a:t>
            </a:r>
            <a:endParaRPr lang="en-US" sz="2200" dirty="0">
              <a:latin typeface="+mn-lt"/>
            </a:endParaRPr>
          </a:p>
        </p:txBody>
      </p:sp>
      <p:pic>
        <p:nvPicPr>
          <p:cNvPr id="30" name="Rectangle 2054"/>
          <p:cNvPicPr>
            <a:picLocks noChangeAspect="1" noChangeArrowheads="1"/>
          </p:cNvPicPr>
          <p:nvPr/>
        </p:nvPicPr>
        <p:blipFill>
          <a:blip r:embed="rId8"/>
          <a:srcRect/>
          <a:stretch>
            <a:fillRect/>
          </a:stretch>
        </p:blipFill>
        <p:spPr bwMode="auto">
          <a:xfrm>
            <a:off x="250320" y="4742097"/>
            <a:ext cx="895042" cy="811538"/>
          </a:xfrm>
          <a:prstGeom prst="rect">
            <a:avLst/>
          </a:prstGeom>
          <a:noFill/>
          <a:ln w="9525">
            <a:noFill/>
            <a:miter lim="800000"/>
            <a:headEnd/>
            <a:tailEnd/>
          </a:ln>
        </p:spPr>
      </p:pic>
      <p:sp>
        <p:nvSpPr>
          <p:cNvPr id="33" name="Rectangle 20497"/>
          <p:cNvSpPr>
            <a:spLocks noChangeArrowheads="1"/>
          </p:cNvSpPr>
          <p:nvPr/>
        </p:nvSpPr>
        <p:spPr bwMode="auto">
          <a:xfrm>
            <a:off x="1294331" y="4803124"/>
            <a:ext cx="6533157" cy="701731"/>
          </a:xfrm>
          <a:prstGeom prst="rect">
            <a:avLst/>
          </a:prstGeom>
          <a:noFill/>
          <a:ln w="9525">
            <a:noFill/>
            <a:miter lim="800000"/>
            <a:headEnd/>
            <a:tailEnd/>
          </a:ln>
        </p:spPr>
        <p:txBody>
          <a:bodyPr wrap="square" anchor="ctr">
            <a:spAutoFit/>
          </a:bodyPr>
          <a:lstStyle/>
          <a:p>
            <a:pPr marL="0" lvl="1" defTabSz="809625" eaLnBrk="0" hangingPunct="0">
              <a:lnSpc>
                <a:spcPct val="90000"/>
              </a:lnSpc>
              <a:buClr>
                <a:schemeClr val="tx2"/>
              </a:buClr>
              <a:buSzPct val="85000"/>
              <a:buFont typeface="Segoe" pitchFamily="34" charset="0"/>
              <a:buNone/>
              <a:defRPr/>
            </a:pPr>
            <a:r>
              <a:rPr lang="en-US" sz="2200" dirty="0" smtClean="0"/>
              <a:t>M</a:t>
            </a:r>
            <a:r>
              <a:rPr lang="en-US" sz="2200" dirty="0" smtClean="0">
                <a:latin typeface="+mn-lt"/>
              </a:rPr>
              <a:t>onitor project health and portfolio </a:t>
            </a:r>
            <a:r>
              <a:rPr lang="en-US" sz="2200" dirty="0" smtClean="0"/>
              <a:t>performance with rich BI tools</a:t>
            </a:r>
            <a:endParaRPr lang="en-US" sz="2200" dirty="0">
              <a:latin typeface="+mn-lt"/>
            </a:endParaRPr>
          </a:p>
        </p:txBody>
      </p:sp>
      <p:grpSp>
        <p:nvGrpSpPr>
          <p:cNvPr id="34" name="Group 30"/>
          <p:cNvGrpSpPr/>
          <p:nvPr/>
        </p:nvGrpSpPr>
        <p:grpSpPr>
          <a:xfrm>
            <a:off x="455571" y="2515587"/>
            <a:ext cx="781635" cy="725018"/>
            <a:chOff x="762000" y="3288182"/>
            <a:chExt cx="781635" cy="725018"/>
          </a:xfrm>
        </p:grpSpPr>
        <p:pic>
          <p:nvPicPr>
            <p:cNvPr id="35" name="Picture 34" descr="clipboard.png"/>
            <p:cNvPicPr>
              <a:picLocks noChangeAspect="1"/>
            </p:cNvPicPr>
            <p:nvPr/>
          </p:nvPicPr>
          <p:blipFill>
            <a:blip r:embed="rId9" cstate="print"/>
            <a:stretch>
              <a:fillRect/>
            </a:stretch>
          </p:blipFill>
          <p:spPr>
            <a:xfrm>
              <a:off x="762000" y="3288182"/>
              <a:ext cx="497491" cy="725018"/>
            </a:xfrm>
            <a:prstGeom prst="rect">
              <a:avLst/>
            </a:prstGeom>
            <a:effectLst>
              <a:outerShdw blurRad="63500" sx="102000" sy="102000" algn="ctr" rotWithShape="0">
                <a:prstClr val="black">
                  <a:alpha val="40000"/>
                </a:prstClr>
              </a:outerShdw>
            </a:effectLst>
          </p:spPr>
        </p:pic>
        <p:pic>
          <p:nvPicPr>
            <p:cNvPr id="36" name="Picture 35" descr="clock.png"/>
            <p:cNvPicPr>
              <a:picLocks noChangeAspect="1"/>
            </p:cNvPicPr>
            <p:nvPr/>
          </p:nvPicPr>
          <p:blipFill>
            <a:blip r:embed="rId10" cstate="print"/>
            <a:stretch>
              <a:fillRect/>
            </a:stretch>
          </p:blipFill>
          <p:spPr>
            <a:xfrm>
              <a:off x="1003300" y="3429000"/>
              <a:ext cx="540335" cy="540335"/>
            </a:xfrm>
            <a:prstGeom prst="rect">
              <a:avLst/>
            </a:prstGeom>
            <a:effectLst>
              <a:outerShdw blurRad="63500" sx="102000" sy="102000" algn="ctr" rotWithShape="0">
                <a:prstClr val="black">
                  <a:alpha val="40000"/>
                </a:prstClr>
              </a:outerShdw>
            </a:effectLst>
          </p:spPr>
        </p:pic>
      </p:grpSp>
      <p:sp>
        <p:nvSpPr>
          <p:cNvPr id="37" name="Rectangle 20495"/>
          <p:cNvSpPr>
            <a:spLocks noChangeArrowheads="1"/>
          </p:cNvSpPr>
          <p:nvPr/>
        </p:nvSpPr>
        <p:spPr bwMode="auto">
          <a:xfrm>
            <a:off x="1294331" y="2560726"/>
            <a:ext cx="7610475" cy="701731"/>
          </a:xfrm>
          <a:prstGeom prst="rect">
            <a:avLst/>
          </a:prstGeom>
        </p:spPr>
        <p:txBody>
          <a:bodyPr wrap="square" anchor="ctr">
            <a:spAutoFit/>
          </a:bodyPr>
          <a:lstStyle/>
          <a:p>
            <a:pPr eaLnBrk="0" hangingPunct="0">
              <a:lnSpc>
                <a:spcPct val="90000"/>
              </a:lnSpc>
              <a:buClr>
                <a:srgbClr val="000000"/>
              </a:buClr>
              <a:buSzPct val="85000"/>
              <a:defRPr/>
            </a:pPr>
            <a:r>
              <a:rPr lang="en-US" sz="2200" dirty="0" smtClean="0"/>
              <a:t>Capture all work and support integration with financial systems with enhanced timesheets</a:t>
            </a:r>
            <a:endParaRPr lang="en-US" sz="2200" dirty="0"/>
          </a:p>
        </p:txBody>
      </p:sp>
      <p:grpSp>
        <p:nvGrpSpPr>
          <p:cNvPr id="39" name="Group 57"/>
          <p:cNvGrpSpPr>
            <a:grpSpLocks/>
          </p:cNvGrpSpPr>
          <p:nvPr/>
        </p:nvGrpSpPr>
        <p:grpSpPr bwMode="auto">
          <a:xfrm>
            <a:off x="415186" y="3611452"/>
            <a:ext cx="825039" cy="775316"/>
            <a:chOff x="4832" y="1200"/>
            <a:chExt cx="736" cy="691"/>
          </a:xfrm>
        </p:grpSpPr>
        <p:pic>
          <p:nvPicPr>
            <p:cNvPr id="43" name="Picture 55" descr="300714_cylinder_red"/>
            <p:cNvPicPr>
              <a:picLocks noChangeAspect="1" noChangeArrowheads="1"/>
            </p:cNvPicPr>
            <p:nvPr/>
          </p:nvPicPr>
          <p:blipFill>
            <a:blip r:embed="rId11"/>
            <a:srcRect/>
            <a:stretch>
              <a:fillRect/>
            </a:stretch>
          </p:blipFill>
          <p:spPr bwMode="auto">
            <a:xfrm>
              <a:off x="5040" y="1200"/>
              <a:ext cx="528" cy="634"/>
            </a:xfrm>
            <a:prstGeom prst="rect">
              <a:avLst/>
            </a:prstGeom>
            <a:noFill/>
          </p:spPr>
        </p:pic>
        <p:pic>
          <p:nvPicPr>
            <p:cNvPr id="44" name="Picture 56" descr="300714_rubiks_cube"/>
            <p:cNvPicPr>
              <a:picLocks noChangeAspect="1" noChangeArrowheads="1"/>
            </p:cNvPicPr>
            <p:nvPr/>
          </p:nvPicPr>
          <p:blipFill>
            <a:blip r:embed="rId12" cstate="print"/>
            <a:srcRect/>
            <a:stretch>
              <a:fillRect/>
            </a:stretch>
          </p:blipFill>
          <p:spPr bwMode="auto">
            <a:xfrm>
              <a:off x="4832" y="1395"/>
              <a:ext cx="494" cy="496"/>
            </a:xfrm>
            <a:prstGeom prst="rect">
              <a:avLst/>
            </a:prstGeom>
            <a:noFill/>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EPM 2007 Overview</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4" name="Picture 2" descr="6-00156-slide09-quadrant"/>
          <p:cNvPicPr>
            <a:picLocks noChangeAspect="1" noChangeArrowheads="1"/>
          </p:cNvPicPr>
          <p:nvPr/>
        </p:nvPicPr>
        <p:blipFill>
          <a:blip r:embed="rId3"/>
          <a:srcRect/>
          <a:stretch>
            <a:fillRect/>
          </a:stretch>
        </p:blipFill>
        <p:spPr bwMode="auto">
          <a:xfrm>
            <a:off x="127000" y="1688641"/>
            <a:ext cx="8888413" cy="4421188"/>
          </a:xfrm>
          <a:prstGeom prst="rect">
            <a:avLst/>
          </a:prstGeom>
          <a:noFill/>
        </p:spPr>
      </p:pic>
      <p:sp>
        <p:nvSpPr>
          <p:cNvPr id="402440" name="Text Box 8"/>
          <p:cNvSpPr txBox="1">
            <a:spLocks noChangeArrowheads="1"/>
          </p:cNvSpPr>
          <p:nvPr/>
        </p:nvSpPr>
        <p:spPr bwMode="auto">
          <a:xfrm>
            <a:off x="598072" y="3130085"/>
            <a:ext cx="3880077" cy="674031"/>
          </a:xfrm>
          <a:prstGeom prst="rect">
            <a:avLst/>
          </a:prstGeom>
          <a:noFill/>
          <a:ln w="9525" algn="ctr">
            <a:noFill/>
            <a:miter lim="800000"/>
            <a:headEnd/>
            <a:tailEnd/>
          </a:ln>
          <a:effectLst/>
        </p:spPr>
        <p:txBody>
          <a:bodyPr wrap="square">
            <a:spAutoFit/>
          </a:bodyPr>
          <a:lstStyle/>
          <a:p>
            <a:pPr algn="r" eaLnBrk="1" latinLnBrk="1" hangingPunct="1">
              <a:lnSpc>
                <a:spcPct val="90000"/>
              </a:lnSpc>
              <a:spcBef>
                <a:spcPct val="30000"/>
              </a:spcBef>
              <a:buClr>
                <a:schemeClr val="tx2"/>
              </a:buClr>
              <a:buSzPct val="95000"/>
              <a:buFont typeface="Wingdings" pitchFamily="2" charset="2"/>
              <a:buNone/>
            </a:pPr>
            <a:r>
              <a:rPr kumimoji="1" lang="en-US" b="1" dirty="0">
                <a:solidFill>
                  <a:schemeClr val="tx1">
                    <a:lumMod val="85000"/>
                  </a:schemeClr>
                </a:solidFill>
                <a:effectLst>
                  <a:glow rad="139700">
                    <a:schemeClr val="accent5">
                      <a:satMod val="175000"/>
                      <a:alpha val="40000"/>
                    </a:schemeClr>
                  </a:glow>
                </a:effectLst>
                <a:latin typeface="Arial" charset="0"/>
              </a:rPr>
              <a:t>Align all work with your </a:t>
            </a:r>
          </a:p>
          <a:p>
            <a:pPr algn="r" eaLnBrk="1" latinLnBrk="1" hangingPunct="1">
              <a:lnSpc>
                <a:spcPct val="90000"/>
              </a:lnSpc>
              <a:spcBef>
                <a:spcPct val="30000"/>
              </a:spcBef>
              <a:buClr>
                <a:schemeClr val="tx2"/>
              </a:buClr>
              <a:buSzPct val="95000"/>
              <a:buFont typeface="Wingdings" pitchFamily="2" charset="2"/>
              <a:buNone/>
            </a:pPr>
            <a:r>
              <a:rPr kumimoji="1" lang="en-US" b="1" dirty="0">
                <a:solidFill>
                  <a:schemeClr val="tx1">
                    <a:lumMod val="85000"/>
                  </a:schemeClr>
                </a:solidFill>
                <a:effectLst>
                  <a:glow rad="139700">
                    <a:schemeClr val="accent5">
                      <a:satMod val="175000"/>
                      <a:alpha val="40000"/>
                    </a:schemeClr>
                  </a:glow>
                </a:effectLst>
                <a:latin typeface="Arial" charset="0"/>
              </a:rPr>
              <a:t>strategic objectives</a:t>
            </a:r>
          </a:p>
        </p:txBody>
      </p:sp>
      <p:sp>
        <p:nvSpPr>
          <p:cNvPr id="402441" name="Text Box 9"/>
          <p:cNvSpPr txBox="1">
            <a:spLocks noChangeArrowheads="1"/>
          </p:cNvSpPr>
          <p:nvPr/>
        </p:nvSpPr>
        <p:spPr bwMode="auto">
          <a:xfrm>
            <a:off x="4665463" y="3130085"/>
            <a:ext cx="3413125" cy="674031"/>
          </a:xfrm>
          <a:prstGeom prst="rect">
            <a:avLst/>
          </a:prstGeom>
          <a:noFill/>
          <a:ln w="9525" algn="ctr">
            <a:noFill/>
            <a:miter lim="800000"/>
            <a:headEnd/>
            <a:tailEnd/>
          </a:ln>
          <a:effectLst/>
        </p:spPr>
        <p:txBody>
          <a:bodyPr>
            <a:spAutoFit/>
          </a:bodyPr>
          <a:lstStyle/>
          <a:p>
            <a:pPr eaLnBrk="1" latinLnBrk="1" hangingPunct="1">
              <a:lnSpc>
                <a:spcPct val="90000"/>
              </a:lnSpc>
              <a:spcBef>
                <a:spcPct val="30000"/>
              </a:spcBef>
              <a:buClr>
                <a:schemeClr val="tx2"/>
              </a:buClr>
              <a:buSzPct val="95000"/>
              <a:buFont typeface="Wingdings" pitchFamily="2" charset="2"/>
              <a:buNone/>
            </a:pPr>
            <a:r>
              <a:rPr kumimoji="1" lang="en-US" b="1" dirty="0">
                <a:solidFill>
                  <a:schemeClr val="tx1">
                    <a:lumMod val="85000"/>
                  </a:schemeClr>
                </a:solidFill>
                <a:effectLst>
                  <a:glow rad="139700">
                    <a:schemeClr val="accent5">
                      <a:satMod val="175000"/>
                      <a:alpha val="40000"/>
                    </a:schemeClr>
                  </a:glow>
                </a:effectLst>
                <a:latin typeface="Arial" charset="0"/>
              </a:rPr>
              <a:t>Enable faster and </a:t>
            </a:r>
          </a:p>
          <a:p>
            <a:pPr eaLnBrk="1" latinLnBrk="1" hangingPunct="1">
              <a:lnSpc>
                <a:spcPct val="90000"/>
              </a:lnSpc>
              <a:spcBef>
                <a:spcPct val="30000"/>
              </a:spcBef>
              <a:buClr>
                <a:schemeClr val="tx2"/>
              </a:buClr>
              <a:buSzPct val="95000"/>
              <a:buFont typeface="Wingdings" pitchFamily="2" charset="2"/>
              <a:buNone/>
            </a:pPr>
            <a:r>
              <a:rPr kumimoji="1" lang="en-US" b="1" dirty="0">
                <a:solidFill>
                  <a:schemeClr val="tx1">
                    <a:lumMod val="85000"/>
                  </a:schemeClr>
                </a:solidFill>
                <a:effectLst>
                  <a:glow rad="139700">
                    <a:schemeClr val="accent5">
                      <a:satMod val="175000"/>
                      <a:alpha val="40000"/>
                    </a:schemeClr>
                  </a:glow>
                </a:effectLst>
                <a:latin typeface="Arial" charset="0"/>
              </a:rPr>
              <a:t>broader adoption</a:t>
            </a:r>
          </a:p>
        </p:txBody>
      </p:sp>
      <p:sp>
        <p:nvSpPr>
          <p:cNvPr id="402442" name="Text Box 10"/>
          <p:cNvSpPr txBox="1">
            <a:spLocks noChangeArrowheads="1"/>
          </p:cNvSpPr>
          <p:nvPr/>
        </p:nvSpPr>
        <p:spPr bwMode="auto">
          <a:xfrm>
            <a:off x="4674970" y="4038600"/>
            <a:ext cx="3851275" cy="674031"/>
          </a:xfrm>
          <a:prstGeom prst="rect">
            <a:avLst/>
          </a:prstGeom>
          <a:noFill/>
          <a:ln w="9525" algn="ctr">
            <a:noFill/>
            <a:miter lim="800000"/>
            <a:headEnd/>
            <a:tailEnd/>
          </a:ln>
          <a:effectLst/>
        </p:spPr>
        <p:txBody>
          <a:bodyPr>
            <a:spAutoFit/>
          </a:bodyPr>
          <a:lstStyle/>
          <a:p>
            <a:pPr eaLnBrk="1" latinLnBrk="1" hangingPunct="1">
              <a:lnSpc>
                <a:spcPct val="90000"/>
              </a:lnSpc>
              <a:spcBef>
                <a:spcPct val="30000"/>
              </a:spcBef>
              <a:buClr>
                <a:schemeClr val="tx2"/>
              </a:buClr>
              <a:buSzPct val="95000"/>
              <a:buFont typeface="Wingdings" pitchFamily="2" charset="2"/>
              <a:buNone/>
            </a:pPr>
            <a:r>
              <a:rPr kumimoji="1" lang="en-US" b="1" dirty="0">
                <a:solidFill>
                  <a:schemeClr val="tx1">
                    <a:lumMod val="85000"/>
                  </a:schemeClr>
                </a:solidFill>
                <a:effectLst>
                  <a:glow rad="139700">
                    <a:schemeClr val="accent5">
                      <a:satMod val="175000"/>
                      <a:alpha val="40000"/>
                    </a:schemeClr>
                  </a:glow>
                </a:effectLst>
                <a:latin typeface="Arial" charset="0"/>
              </a:rPr>
              <a:t>Easily integrate and </a:t>
            </a:r>
          </a:p>
          <a:p>
            <a:pPr eaLnBrk="1" latinLnBrk="1" hangingPunct="1">
              <a:lnSpc>
                <a:spcPct val="90000"/>
              </a:lnSpc>
              <a:spcBef>
                <a:spcPct val="30000"/>
              </a:spcBef>
              <a:buClr>
                <a:schemeClr val="tx2"/>
              </a:buClr>
              <a:buSzPct val="95000"/>
              <a:buFont typeface="Wingdings" pitchFamily="2" charset="2"/>
              <a:buNone/>
            </a:pPr>
            <a:r>
              <a:rPr kumimoji="1" lang="en-US" b="1" dirty="0">
                <a:solidFill>
                  <a:schemeClr val="tx1">
                    <a:lumMod val="85000"/>
                  </a:schemeClr>
                </a:solidFill>
                <a:effectLst>
                  <a:glow rad="139700">
                    <a:schemeClr val="accent5">
                      <a:satMod val="175000"/>
                      <a:alpha val="40000"/>
                    </a:schemeClr>
                  </a:glow>
                </a:effectLst>
                <a:latin typeface="Arial" charset="0"/>
              </a:rPr>
              <a:t>automate your processes</a:t>
            </a:r>
          </a:p>
        </p:txBody>
      </p:sp>
      <p:sp>
        <p:nvSpPr>
          <p:cNvPr id="402443" name="Text Box 11"/>
          <p:cNvSpPr txBox="1">
            <a:spLocks noChangeArrowheads="1"/>
          </p:cNvSpPr>
          <p:nvPr/>
        </p:nvSpPr>
        <p:spPr bwMode="auto">
          <a:xfrm>
            <a:off x="520312" y="4038600"/>
            <a:ext cx="3851275" cy="674031"/>
          </a:xfrm>
          <a:prstGeom prst="rect">
            <a:avLst/>
          </a:prstGeom>
          <a:noFill/>
          <a:ln w="9525" algn="ctr">
            <a:noFill/>
            <a:miter lim="800000"/>
            <a:headEnd/>
            <a:tailEnd/>
          </a:ln>
          <a:effectLst/>
        </p:spPr>
        <p:txBody>
          <a:bodyPr>
            <a:spAutoFit/>
          </a:bodyPr>
          <a:lstStyle/>
          <a:p>
            <a:pPr algn="r" eaLnBrk="1" latinLnBrk="1" hangingPunct="1">
              <a:lnSpc>
                <a:spcPct val="90000"/>
              </a:lnSpc>
              <a:spcBef>
                <a:spcPct val="30000"/>
              </a:spcBef>
              <a:buClr>
                <a:schemeClr val="tx2"/>
              </a:buClr>
              <a:buSzPct val="95000"/>
              <a:buFont typeface="Wingdings" pitchFamily="2" charset="2"/>
              <a:buNone/>
            </a:pPr>
            <a:r>
              <a:rPr kumimoji="1" lang="en-US" b="1" dirty="0">
                <a:solidFill>
                  <a:schemeClr val="tx1">
                    <a:lumMod val="85000"/>
                  </a:schemeClr>
                </a:solidFill>
                <a:effectLst>
                  <a:glow rad="139700">
                    <a:schemeClr val="accent5">
                      <a:satMod val="175000"/>
                      <a:alpha val="40000"/>
                    </a:schemeClr>
                  </a:glow>
                </a:effectLst>
                <a:latin typeface="Arial" charset="0"/>
              </a:rPr>
              <a:t>Scale to support distributed</a:t>
            </a:r>
          </a:p>
          <a:p>
            <a:pPr algn="r" eaLnBrk="1" latinLnBrk="1" hangingPunct="1">
              <a:lnSpc>
                <a:spcPct val="90000"/>
              </a:lnSpc>
              <a:spcBef>
                <a:spcPct val="30000"/>
              </a:spcBef>
              <a:buClr>
                <a:schemeClr val="tx2"/>
              </a:buClr>
              <a:buSzPct val="95000"/>
              <a:buFont typeface="Wingdings" pitchFamily="2" charset="2"/>
              <a:buNone/>
            </a:pPr>
            <a:r>
              <a:rPr kumimoji="1" lang="en-US" b="1" dirty="0">
                <a:solidFill>
                  <a:schemeClr val="tx1">
                    <a:lumMod val="85000"/>
                  </a:schemeClr>
                </a:solidFill>
                <a:effectLst>
                  <a:glow rad="139700">
                    <a:schemeClr val="accent5">
                      <a:satMod val="175000"/>
                      <a:alpha val="40000"/>
                    </a:schemeClr>
                  </a:glow>
                </a:effectLst>
                <a:latin typeface="Arial" charset="0"/>
              </a:rPr>
              <a:t>organizations</a:t>
            </a:r>
          </a:p>
        </p:txBody>
      </p:sp>
      <p:sp>
        <p:nvSpPr>
          <p:cNvPr id="12" name="Title 11"/>
          <p:cNvSpPr>
            <a:spLocks noGrp="1"/>
          </p:cNvSpPr>
          <p:nvPr>
            <p:ph type="title"/>
          </p:nvPr>
        </p:nvSpPr>
        <p:spPr/>
        <p:txBody>
          <a:bodyPr/>
          <a:lstStyle/>
          <a:p>
            <a:r>
              <a:rPr lang="en-US" smtClean="0">
                <a:sym typeface="Wingdings" pitchFamily="2" charset="2"/>
              </a:rPr>
              <a:t>Advantages of the EPM Solution</a:t>
            </a:r>
            <a:endParaRPr lang="en-US" dirty="0">
              <a:sym typeface="Wingdings" pitchFamily="2" charset="2"/>
            </a:endParaRPr>
          </a:p>
        </p:txBody>
      </p:sp>
      <p:pic>
        <p:nvPicPr>
          <p:cNvPr id="13" name="Picture 12" descr="Untitled-4.png"/>
          <p:cNvPicPr>
            <a:picLocks noChangeAspect="1"/>
          </p:cNvPicPr>
          <p:nvPr/>
        </p:nvPicPr>
        <p:blipFill>
          <a:blip r:embed="rId4"/>
          <a:stretch>
            <a:fillRect/>
          </a:stretch>
        </p:blipFill>
        <p:spPr>
          <a:xfrm>
            <a:off x="5257800" y="4841416"/>
            <a:ext cx="3657600" cy="1635584"/>
          </a:xfrm>
          <a:prstGeom prst="rect">
            <a:avLst/>
          </a:prstGeom>
          <a:effectLst>
            <a:outerShdw blurRad="63500" sx="102000" sy="102000" algn="ctr" rotWithShape="0">
              <a:prstClr val="black">
                <a:alpha val="40000"/>
              </a:prstClr>
            </a:outerShdw>
          </a:effectLst>
        </p:spPr>
      </p:pic>
      <p:pic>
        <p:nvPicPr>
          <p:cNvPr id="14" name="Picture 13" descr="Untitled-3.png"/>
          <p:cNvPicPr>
            <a:picLocks noChangeAspect="1"/>
          </p:cNvPicPr>
          <p:nvPr/>
        </p:nvPicPr>
        <p:blipFill>
          <a:blip r:embed="rId5"/>
          <a:stretch>
            <a:fillRect/>
          </a:stretch>
        </p:blipFill>
        <p:spPr>
          <a:xfrm>
            <a:off x="304800" y="4841416"/>
            <a:ext cx="3019542" cy="1554705"/>
          </a:xfrm>
          <a:prstGeom prst="rect">
            <a:avLst/>
          </a:prstGeom>
          <a:effectLst>
            <a:outerShdw blurRad="63500" sx="102000" sy="102000" algn="ctr" rotWithShape="0">
              <a:prstClr val="black">
                <a:alpha val="40000"/>
              </a:prstClr>
            </a:outerShdw>
          </a:effectLst>
        </p:spPr>
      </p:pic>
      <p:pic>
        <p:nvPicPr>
          <p:cNvPr id="15" name="Picture 14" descr="Untitled-2.png"/>
          <p:cNvPicPr>
            <a:picLocks noChangeAspect="1"/>
          </p:cNvPicPr>
          <p:nvPr/>
        </p:nvPicPr>
        <p:blipFill>
          <a:blip r:embed="rId6"/>
          <a:stretch>
            <a:fillRect/>
          </a:stretch>
        </p:blipFill>
        <p:spPr>
          <a:xfrm>
            <a:off x="5486400" y="1367856"/>
            <a:ext cx="3352051" cy="1527744"/>
          </a:xfrm>
          <a:prstGeom prst="rect">
            <a:avLst/>
          </a:prstGeom>
          <a:effectLst>
            <a:outerShdw blurRad="63500" sx="102000" sy="102000" algn="ctr" rotWithShape="0">
              <a:prstClr val="black">
                <a:alpha val="40000"/>
              </a:prstClr>
            </a:outerShdw>
          </a:effectLst>
        </p:spPr>
      </p:pic>
      <p:pic>
        <p:nvPicPr>
          <p:cNvPr id="16" name="Picture 15" descr="Untitled-1.png"/>
          <p:cNvPicPr>
            <a:picLocks noChangeAspect="1"/>
          </p:cNvPicPr>
          <p:nvPr/>
        </p:nvPicPr>
        <p:blipFill>
          <a:blip r:embed="rId7"/>
          <a:stretch>
            <a:fillRect/>
          </a:stretch>
        </p:blipFill>
        <p:spPr>
          <a:xfrm>
            <a:off x="228600" y="1363175"/>
            <a:ext cx="3810374" cy="1608625"/>
          </a:xfrm>
          <a:prstGeom prst="rect">
            <a:avLst/>
          </a:prstGeom>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2434"/>
                                        </p:tgtEl>
                                        <p:attrNameLst>
                                          <p:attrName>style.visibility</p:attrName>
                                        </p:attrNameLst>
                                      </p:cBhvr>
                                      <p:to>
                                        <p:strVal val="visible"/>
                                      </p:to>
                                    </p:set>
                                    <p:animEffect transition="in" filter="fade">
                                      <p:cBhvr>
                                        <p:cTn id="7" dur="1000"/>
                                        <p:tgtEl>
                                          <p:spTgt spid="4024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02440"/>
                                        </p:tgtEl>
                                        <p:attrNameLst>
                                          <p:attrName>style.visibility</p:attrName>
                                        </p:attrNameLst>
                                      </p:cBhvr>
                                      <p:to>
                                        <p:strVal val="visible"/>
                                      </p:to>
                                    </p:set>
                                    <p:animEffect transition="in" filter="fade">
                                      <p:cBhvr>
                                        <p:cTn id="14" dur="1000"/>
                                        <p:tgtEl>
                                          <p:spTgt spid="402440"/>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2441"/>
                                        </p:tgtEl>
                                        <p:attrNameLst>
                                          <p:attrName>style.visibility</p:attrName>
                                        </p:attrNameLst>
                                      </p:cBhvr>
                                      <p:to>
                                        <p:strVal val="visible"/>
                                      </p:to>
                                    </p:set>
                                    <p:animEffect transition="in" filter="fade">
                                      <p:cBhvr>
                                        <p:cTn id="21" dur="1000"/>
                                        <p:tgtEl>
                                          <p:spTgt spid="402441"/>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2442"/>
                                        </p:tgtEl>
                                        <p:attrNameLst>
                                          <p:attrName>style.visibility</p:attrName>
                                        </p:attrNameLst>
                                      </p:cBhvr>
                                      <p:to>
                                        <p:strVal val="visible"/>
                                      </p:to>
                                    </p:set>
                                    <p:animEffect transition="in" filter="fade">
                                      <p:cBhvr>
                                        <p:cTn id="28" dur="1000"/>
                                        <p:tgtEl>
                                          <p:spTgt spid="40244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402443"/>
                                        </p:tgtEl>
                                        <p:attrNameLst>
                                          <p:attrName>style.visibility</p:attrName>
                                        </p:attrNameLst>
                                      </p:cBhvr>
                                      <p:to>
                                        <p:strVal val="visible"/>
                                      </p:to>
                                    </p:set>
                                    <p:animEffect transition="in" filter="fade">
                                      <p:cBhvr>
                                        <p:cTn id="32" dur="1000"/>
                                        <p:tgtEl>
                                          <p:spTgt spid="40244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0" grpId="0"/>
      <p:bldP spid="402441" grpId="0"/>
      <p:bldP spid="402442" grpId="0"/>
      <p:bldP spid="4024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344188" y="2922721"/>
            <a:ext cx="4890189" cy="1056455"/>
          </a:xfrm>
          <a:prstGeom prst="rect">
            <a:avLst/>
          </a:prstGeom>
          <a:noFill/>
        </p:spPr>
      </p:pic>
      <p:sp>
        <p:nvSpPr>
          <p:cNvPr id="5" name="Text Box 3"/>
          <p:cNvSpPr txBox="1">
            <a:spLocks noChangeArrowheads="1"/>
          </p:cNvSpPr>
          <p:nvPr/>
        </p:nvSpPr>
        <p:spPr bwMode="blackWhite">
          <a:xfrm>
            <a:off x="1870365" y="6050321"/>
            <a:ext cx="4397432" cy="5539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500" dirty="0">
                <a:solidFill>
                  <a:schemeClr val="bg1"/>
                </a:solidFill>
                <a:latin typeface="Segoe" pitchFamily="34" charset="0"/>
                <a:cs typeface="Arial" charset="0"/>
              </a:rPr>
              <a:t>© </a:t>
            </a:r>
            <a:r>
              <a:rPr lang="en-US" sz="500" dirty="0" smtClean="0">
                <a:solidFill>
                  <a:schemeClr val="bg1"/>
                </a:solidFill>
                <a:latin typeface="Segoe" pitchFamily="34" charset="0"/>
                <a:cs typeface="Arial" charset="0"/>
              </a:rPr>
              <a:t>2007 Microsoft </a:t>
            </a:r>
            <a:r>
              <a:rPr lang="en-US" sz="500" dirty="0">
                <a:solidFill>
                  <a:schemeClr val="bg1"/>
                </a:solidFill>
                <a:latin typeface="Segoe" pitchFamily="34" charset="0"/>
                <a:cs typeface="Arial" charset="0"/>
              </a:rPr>
              <a:t>Corporation. All rights reserved. </a:t>
            </a:r>
            <a:endParaRPr lang="en-US" sz="500" dirty="0" smtClean="0">
              <a:solidFill>
                <a:schemeClr val="bg1"/>
              </a:solidFill>
              <a:latin typeface="Segoe" pitchFamily="34" charset="0"/>
              <a:cs typeface="Arial" charset="0"/>
            </a:endParaRPr>
          </a:p>
          <a:p>
            <a:pPr algn="ctr" defTabSz="914099" eaLnBrk="0" hangingPunct="0"/>
            <a:r>
              <a:rPr lang="en-US" sz="500" dirty="0" smtClean="0">
                <a:solidFill>
                  <a:schemeClr val="bg1"/>
                </a:solidFill>
                <a:latin typeface="Segoe" pitchFamily="34" charset="0"/>
                <a:cs typeface="Arial" charset="0"/>
              </a:rPr>
              <a:t>Microsoft</a:t>
            </a:r>
            <a:r>
              <a:rPr lang="en-US" sz="500" dirty="0">
                <a:solidFill>
                  <a:schemeClr val="bg1"/>
                </a:solidFill>
                <a:latin typeface="Segoe" pitchFamily="34" charset="0"/>
                <a:cs typeface="Arial" charset="0"/>
              </a:rPr>
              <a:t>, Windows, Windows Vista and other product names are or may be registered trademarks and/or trademarks in the U.S. and/or other </a:t>
            </a:r>
            <a:r>
              <a:rPr lang="en-US" sz="500" dirty="0" smtClean="0">
                <a:solidFill>
                  <a:schemeClr val="bg1"/>
                </a:solidFill>
                <a:latin typeface="Segoe" pitchFamily="34" charset="0"/>
                <a:cs typeface="Arial" charset="0"/>
              </a:rPr>
              <a:t>countries. The </a:t>
            </a:r>
            <a:r>
              <a:rPr lang="en-US" sz="500" dirty="0">
                <a:solidFill>
                  <a:schemeClr val="bg1"/>
                </a:solidFill>
                <a:latin typeface="Segoe" pitchFamily="34" charset="0"/>
                <a:cs typeface="Arial" charset="0"/>
              </a:rPr>
              <a:t>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solidFill>
                  <a:schemeClr val="bg1"/>
                </a:solidFill>
                <a:latin typeface="Segoe" pitchFamily="34" charset="0"/>
                <a:cs typeface="Arial" charset="0"/>
              </a:rPr>
              <a:t> </a:t>
            </a:r>
          </a:p>
          <a:p>
            <a:pPr algn="ctr" defTabSz="914099" eaLnBrk="0" hangingPunct="0"/>
            <a:r>
              <a:rPr lang="en-US" sz="500" dirty="0" smtClean="0">
                <a:solidFill>
                  <a:schemeClr val="bg1"/>
                </a:solidFill>
                <a:latin typeface="Segoe" pitchFamily="34" charset="0"/>
                <a:cs typeface="Arial" charset="0"/>
              </a:rPr>
              <a:t>MICROSOFT </a:t>
            </a:r>
            <a:r>
              <a:rPr lang="en-US" sz="500" dirty="0">
                <a:solidFill>
                  <a:schemeClr val="bg1"/>
                </a:solidFill>
                <a:latin typeface="Segoe"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Enterprise Project Management (EPM) Solution Overview</a:t>
            </a:r>
            <a:endParaRPr lang="en-US" sz="4800" dirty="0"/>
          </a:p>
        </p:txBody>
      </p:sp>
      <p:sp>
        <p:nvSpPr>
          <p:cNvPr id="3" name="Subtitle 2"/>
          <p:cNvSpPr>
            <a:spLocks noGrp="1"/>
          </p:cNvSpPr>
          <p:nvPr>
            <p:ph type="subTitle" idx="1"/>
          </p:nvPr>
        </p:nvSpPr>
        <p:spPr/>
        <p:txBody>
          <a:bodyPr/>
          <a:lstStyle/>
          <a:p>
            <a:r>
              <a:rPr lang="en-US" dirty="0" err="1" smtClean="0"/>
              <a:t>Keshav</a:t>
            </a:r>
            <a:r>
              <a:rPr lang="en-US" dirty="0" smtClean="0"/>
              <a:t> </a:t>
            </a:r>
            <a:r>
              <a:rPr lang="en-US" dirty="0" err="1" smtClean="0"/>
              <a:t>Puttaswamy</a:t>
            </a:r>
            <a:endParaRPr lang="en-US" dirty="0" smtClean="0"/>
          </a:p>
          <a:p>
            <a:r>
              <a:rPr lang="en-US" dirty="0" smtClean="0"/>
              <a:t>Group Program Manager</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1000" y="1412875"/>
            <a:ext cx="8382000" cy="2068259"/>
          </a:xfrm>
        </p:spPr>
        <p:txBody>
          <a:bodyPr/>
          <a:lstStyle/>
          <a:p>
            <a:r>
              <a:rPr lang="en-US" dirty="0" smtClean="0"/>
              <a:t>The business needs</a:t>
            </a:r>
          </a:p>
          <a:p>
            <a:r>
              <a:rPr lang="en-US" dirty="0" smtClean="0"/>
              <a:t>What is EPM?</a:t>
            </a:r>
          </a:p>
          <a:p>
            <a:r>
              <a:rPr lang="en-US" dirty="0" smtClean="0"/>
              <a:t>EPM solution capabilities</a:t>
            </a:r>
          </a:p>
          <a:p>
            <a:r>
              <a:rPr lang="en-US" dirty="0" smtClean="0"/>
              <a:t>Demo</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title"/>
          </p:nvPr>
        </p:nvSpPr>
        <p:spPr>
          <a:xfrm>
            <a:off x="365125" y="303050"/>
            <a:ext cx="8413750" cy="646331"/>
          </a:xfrm>
        </p:spPr>
        <p:txBody>
          <a:bodyPr/>
          <a:lstStyle/>
          <a:p>
            <a:pPr marL="0" indent="0">
              <a:defRPr/>
            </a:pPr>
            <a:r>
              <a:rPr/>
              <a:t>The Business Needs</a:t>
            </a:r>
          </a:p>
        </p:txBody>
      </p:sp>
      <p:sp>
        <p:nvSpPr>
          <p:cNvPr id="265220" name="Line 4"/>
          <p:cNvSpPr>
            <a:spLocks noChangeShapeType="1"/>
          </p:cNvSpPr>
          <p:nvPr/>
        </p:nvSpPr>
        <p:spPr bwMode="auto">
          <a:xfrm flipH="1">
            <a:off x="2438400" y="4501751"/>
            <a:ext cx="6350" cy="674687"/>
          </a:xfrm>
          <a:prstGeom prst="line">
            <a:avLst/>
          </a:prstGeom>
          <a:noFill/>
          <a:ln w="38100">
            <a:solidFill>
              <a:schemeClr val="accent1"/>
            </a:solidFill>
            <a:round/>
            <a:headEnd/>
            <a:tailEnd/>
          </a:ln>
        </p:spPr>
        <p:txBody>
          <a:bodyPr/>
          <a:lstStyle/>
          <a:p>
            <a:r>
              <a:rPr lang="en-US" dirty="0"/>
              <a:t>0</a:t>
            </a:r>
          </a:p>
        </p:txBody>
      </p:sp>
      <p:sp>
        <p:nvSpPr>
          <p:cNvPr id="265221" name="Line 5"/>
          <p:cNvSpPr>
            <a:spLocks noChangeShapeType="1"/>
          </p:cNvSpPr>
          <p:nvPr/>
        </p:nvSpPr>
        <p:spPr bwMode="auto">
          <a:xfrm flipH="1">
            <a:off x="7162800" y="4501751"/>
            <a:ext cx="6350" cy="674687"/>
          </a:xfrm>
          <a:prstGeom prst="line">
            <a:avLst/>
          </a:prstGeom>
          <a:noFill/>
          <a:ln w="38100">
            <a:solidFill>
              <a:schemeClr val="accent1"/>
            </a:solidFill>
            <a:round/>
            <a:headEnd/>
            <a:tailEnd/>
          </a:ln>
        </p:spPr>
        <p:txBody>
          <a:bodyPr/>
          <a:lstStyle/>
          <a:p>
            <a:endParaRPr lang="en-US" dirty="0"/>
          </a:p>
        </p:txBody>
      </p:sp>
      <p:sp>
        <p:nvSpPr>
          <p:cNvPr id="265222" name="Line 6"/>
          <p:cNvSpPr>
            <a:spLocks noChangeShapeType="1"/>
          </p:cNvSpPr>
          <p:nvPr/>
        </p:nvSpPr>
        <p:spPr bwMode="auto">
          <a:xfrm flipH="1">
            <a:off x="960114" y="2133600"/>
            <a:ext cx="45719" cy="457199"/>
          </a:xfrm>
          <a:prstGeom prst="line">
            <a:avLst/>
          </a:prstGeom>
          <a:noFill/>
          <a:ln w="38100">
            <a:solidFill>
              <a:schemeClr val="accent1"/>
            </a:solidFill>
            <a:round/>
            <a:headEnd/>
            <a:tailEnd/>
          </a:ln>
        </p:spPr>
        <p:txBody>
          <a:bodyPr/>
          <a:lstStyle/>
          <a:p>
            <a:endParaRPr lang="en-US" dirty="0"/>
          </a:p>
        </p:txBody>
      </p:sp>
      <p:sp>
        <p:nvSpPr>
          <p:cNvPr id="265223" name="Line 7"/>
          <p:cNvSpPr>
            <a:spLocks noChangeShapeType="1"/>
          </p:cNvSpPr>
          <p:nvPr/>
        </p:nvSpPr>
        <p:spPr bwMode="auto">
          <a:xfrm>
            <a:off x="5638800" y="2111317"/>
            <a:ext cx="31750" cy="1576388"/>
          </a:xfrm>
          <a:prstGeom prst="line">
            <a:avLst/>
          </a:prstGeom>
          <a:noFill/>
          <a:ln w="38100">
            <a:solidFill>
              <a:schemeClr val="accent1"/>
            </a:solidFill>
            <a:round/>
            <a:headEnd/>
            <a:tailEnd/>
          </a:ln>
        </p:spPr>
        <p:txBody>
          <a:bodyPr/>
          <a:lstStyle/>
          <a:p>
            <a:endParaRPr lang="en-US" dirty="0"/>
          </a:p>
        </p:txBody>
      </p:sp>
      <p:sp>
        <p:nvSpPr>
          <p:cNvPr id="9223" name="Line 8"/>
          <p:cNvSpPr>
            <a:spLocks noChangeShapeType="1"/>
          </p:cNvSpPr>
          <p:nvPr/>
        </p:nvSpPr>
        <p:spPr bwMode="auto">
          <a:xfrm>
            <a:off x="252413" y="2710452"/>
            <a:ext cx="0" cy="533400"/>
          </a:xfrm>
          <a:prstGeom prst="line">
            <a:avLst/>
          </a:prstGeom>
          <a:noFill/>
          <a:ln w="9525">
            <a:solidFill>
              <a:schemeClr val="tx1"/>
            </a:solidFill>
            <a:round/>
            <a:headEnd/>
            <a:tailEnd/>
          </a:ln>
        </p:spPr>
        <p:txBody>
          <a:bodyPr/>
          <a:lstStyle/>
          <a:p>
            <a:endParaRPr lang="en-US" dirty="0"/>
          </a:p>
        </p:txBody>
      </p:sp>
      <p:sp>
        <p:nvSpPr>
          <p:cNvPr id="265229" name="Text Box 13"/>
          <p:cNvSpPr txBox="1">
            <a:spLocks noChangeArrowheads="1"/>
          </p:cNvSpPr>
          <p:nvPr/>
        </p:nvSpPr>
        <p:spPr bwMode="auto">
          <a:xfrm>
            <a:off x="4572000" y="1371600"/>
            <a:ext cx="3581400" cy="720197"/>
          </a:xfrm>
          <a:prstGeom prst="rect">
            <a:avLst/>
          </a:prstGeom>
          <a:noFill/>
          <a:ln w="9525">
            <a:noFill/>
            <a:miter lim="800000"/>
            <a:headEnd/>
            <a:tailEnd/>
          </a:ln>
        </p:spPr>
        <p:txBody>
          <a:bodyPr wrap="square">
            <a:spAutoFit/>
          </a:bodyPr>
          <a:lstStyle/>
          <a:p>
            <a:pPr>
              <a:lnSpc>
                <a:spcPct val="85000"/>
              </a:lnSpc>
              <a:buClr>
                <a:schemeClr val="tx2"/>
              </a:buClr>
              <a:buSzPct val="120000"/>
              <a:defRPr/>
            </a:pPr>
            <a:r>
              <a:rPr lang="en-US" sz="2400" b="1" i="1" dirty="0">
                <a:latin typeface="Segoe Semibold"/>
              </a:rPr>
              <a:t>Align work with strategic objectives</a:t>
            </a:r>
          </a:p>
        </p:txBody>
      </p:sp>
      <p:sp>
        <p:nvSpPr>
          <p:cNvPr id="265230" name="Text Box 14"/>
          <p:cNvSpPr txBox="1">
            <a:spLocks noChangeArrowheads="1"/>
          </p:cNvSpPr>
          <p:nvPr/>
        </p:nvSpPr>
        <p:spPr bwMode="auto">
          <a:xfrm>
            <a:off x="1143000" y="5274588"/>
            <a:ext cx="3581400" cy="1034129"/>
          </a:xfrm>
          <a:prstGeom prst="rect">
            <a:avLst/>
          </a:prstGeom>
          <a:noFill/>
          <a:ln w="9525">
            <a:noFill/>
            <a:miter lim="800000"/>
            <a:headEnd/>
            <a:tailEnd/>
          </a:ln>
        </p:spPr>
        <p:txBody>
          <a:bodyPr wrap="square">
            <a:spAutoFit/>
          </a:bodyPr>
          <a:lstStyle/>
          <a:p>
            <a:pPr>
              <a:lnSpc>
                <a:spcPct val="85000"/>
              </a:lnSpc>
              <a:buClr>
                <a:schemeClr val="tx2"/>
              </a:buClr>
              <a:buSzPct val="120000"/>
              <a:defRPr/>
            </a:pPr>
            <a:r>
              <a:rPr lang="en-US" sz="2400" b="1" i="1" dirty="0">
                <a:latin typeface="Segoe Semibold"/>
              </a:rPr>
              <a:t>Manage projects and resources effectively</a:t>
            </a:r>
          </a:p>
          <a:p>
            <a:pPr>
              <a:lnSpc>
                <a:spcPct val="85000"/>
              </a:lnSpc>
              <a:buClr>
                <a:schemeClr val="tx2"/>
              </a:buClr>
              <a:buSzPct val="120000"/>
              <a:defRPr/>
            </a:pPr>
            <a:endParaRPr lang="en-US" sz="2400" dirty="0">
              <a:solidFill>
                <a:schemeClr val="bg2">
                  <a:lumMod val="65000"/>
                  <a:lumOff val="35000"/>
                </a:schemeClr>
              </a:solidFill>
              <a:effectLst>
                <a:outerShdw blurRad="38100" dist="38100" dir="2700000" algn="tl">
                  <a:srgbClr val="000000">
                    <a:alpha val="43137"/>
                  </a:srgbClr>
                </a:outerShdw>
              </a:effectLst>
              <a:latin typeface="Segoe" pitchFamily="34" charset="0"/>
            </a:endParaRPr>
          </a:p>
        </p:txBody>
      </p:sp>
      <p:sp>
        <p:nvSpPr>
          <p:cNvPr id="265231" name="Text Box 15"/>
          <p:cNvSpPr txBox="1">
            <a:spLocks noChangeArrowheads="1"/>
          </p:cNvSpPr>
          <p:nvPr/>
        </p:nvSpPr>
        <p:spPr bwMode="auto">
          <a:xfrm>
            <a:off x="6108700" y="5261888"/>
            <a:ext cx="3035300" cy="1034129"/>
          </a:xfrm>
          <a:prstGeom prst="rect">
            <a:avLst/>
          </a:prstGeom>
          <a:noFill/>
          <a:ln w="9525">
            <a:noFill/>
            <a:miter lim="800000"/>
            <a:headEnd/>
            <a:tailEnd/>
          </a:ln>
        </p:spPr>
        <p:txBody>
          <a:bodyPr wrap="square">
            <a:spAutoFit/>
          </a:bodyPr>
          <a:lstStyle/>
          <a:p>
            <a:pPr>
              <a:lnSpc>
                <a:spcPct val="85000"/>
              </a:lnSpc>
              <a:buClr>
                <a:schemeClr val="tx2"/>
              </a:buClr>
              <a:buSzPct val="120000"/>
              <a:defRPr/>
            </a:pPr>
            <a:r>
              <a:rPr lang="en-US" sz="2400" b="1" i="1" dirty="0">
                <a:latin typeface="Segoe Semibold"/>
              </a:rPr>
              <a:t>Gain visibility and control over projects </a:t>
            </a:r>
          </a:p>
          <a:p>
            <a:pPr>
              <a:lnSpc>
                <a:spcPct val="85000"/>
              </a:lnSpc>
              <a:buClr>
                <a:schemeClr val="tx2"/>
              </a:buClr>
              <a:buSzPct val="120000"/>
              <a:defRPr/>
            </a:pPr>
            <a:endParaRPr lang="en-US" sz="2400" b="0" dirty="0">
              <a:effectLst>
                <a:outerShdw blurRad="38100" dist="38100" dir="2700000" algn="tl">
                  <a:srgbClr val="000000">
                    <a:alpha val="43137"/>
                  </a:srgbClr>
                </a:outerShdw>
              </a:effectLst>
              <a:latin typeface="Segoe" pitchFamily="34" charset="0"/>
            </a:endParaRPr>
          </a:p>
        </p:txBody>
      </p:sp>
      <p:sp>
        <p:nvSpPr>
          <p:cNvPr id="265232" name="Text Box 16"/>
          <p:cNvSpPr txBox="1">
            <a:spLocks noChangeArrowheads="1"/>
          </p:cNvSpPr>
          <p:nvPr/>
        </p:nvSpPr>
        <p:spPr bwMode="auto">
          <a:xfrm>
            <a:off x="5257800" y="1167891"/>
            <a:ext cx="3733800" cy="406265"/>
          </a:xfrm>
          <a:prstGeom prst="rect">
            <a:avLst/>
          </a:prstGeom>
          <a:noFill/>
          <a:ln w="9525">
            <a:noFill/>
            <a:miter lim="800000"/>
            <a:headEnd/>
            <a:tailEnd/>
          </a:ln>
        </p:spPr>
        <p:txBody>
          <a:bodyPr>
            <a:spAutoFit/>
          </a:bodyPr>
          <a:lstStyle/>
          <a:p>
            <a:pPr>
              <a:lnSpc>
                <a:spcPct val="85000"/>
              </a:lnSpc>
              <a:buClr>
                <a:schemeClr val="tx2"/>
              </a:buClr>
              <a:buSzPct val="120000"/>
              <a:defRPr/>
            </a:pPr>
            <a:endParaRPr lang="en-US" sz="2400" b="0" dirty="0">
              <a:effectLst>
                <a:outerShdw blurRad="38100" dist="38100" dir="2700000" algn="tl">
                  <a:srgbClr val="000000">
                    <a:alpha val="43137"/>
                  </a:srgbClr>
                </a:outerShdw>
              </a:effectLst>
              <a:latin typeface="Segoe" pitchFamily="34" charset="0"/>
            </a:endParaRPr>
          </a:p>
        </p:txBody>
      </p:sp>
      <p:pic>
        <p:nvPicPr>
          <p:cNvPr id="16" name="Picture 15" descr="all_people.png"/>
          <p:cNvPicPr>
            <a:picLocks noChangeAspect="1"/>
          </p:cNvPicPr>
          <p:nvPr/>
        </p:nvPicPr>
        <p:blipFill>
          <a:blip r:embed="rId3"/>
          <a:stretch>
            <a:fillRect/>
          </a:stretch>
        </p:blipFill>
        <p:spPr>
          <a:xfrm>
            <a:off x="37408" y="2364834"/>
            <a:ext cx="9069183" cy="2479413"/>
          </a:xfrm>
          <a:prstGeom prst="rect">
            <a:avLst/>
          </a:prstGeom>
        </p:spPr>
      </p:pic>
      <p:pic>
        <p:nvPicPr>
          <p:cNvPr id="17" name="Picture 16" descr="gradient.png"/>
          <p:cNvPicPr>
            <a:picLocks noChangeAspect="1"/>
          </p:cNvPicPr>
          <p:nvPr/>
        </p:nvPicPr>
        <p:blipFill>
          <a:blip r:embed="rId4"/>
          <a:stretch>
            <a:fillRect/>
          </a:stretch>
        </p:blipFill>
        <p:spPr>
          <a:xfrm>
            <a:off x="0" y="2364834"/>
            <a:ext cx="9144000" cy="112153"/>
          </a:xfrm>
          <a:prstGeom prst="rect">
            <a:avLst/>
          </a:prstGeom>
        </p:spPr>
      </p:pic>
      <p:pic>
        <p:nvPicPr>
          <p:cNvPr id="18" name="Picture 17" descr="gradient.png"/>
          <p:cNvPicPr>
            <a:picLocks noChangeAspect="1"/>
          </p:cNvPicPr>
          <p:nvPr/>
        </p:nvPicPr>
        <p:blipFill>
          <a:blip r:embed="rId4"/>
          <a:stretch>
            <a:fillRect/>
          </a:stretch>
        </p:blipFill>
        <p:spPr>
          <a:xfrm flipH="1">
            <a:off x="0" y="4737645"/>
            <a:ext cx="9144000" cy="112153"/>
          </a:xfrm>
          <a:prstGeom prst="rect">
            <a:avLst/>
          </a:prstGeom>
        </p:spPr>
      </p:pic>
      <p:sp>
        <p:nvSpPr>
          <p:cNvPr id="15" name="Rectangle 14"/>
          <p:cNvSpPr/>
          <p:nvPr/>
        </p:nvSpPr>
        <p:spPr>
          <a:xfrm>
            <a:off x="228600" y="1524001"/>
            <a:ext cx="4267200" cy="406265"/>
          </a:xfrm>
          <a:prstGeom prst="rect">
            <a:avLst/>
          </a:prstGeom>
        </p:spPr>
        <p:txBody>
          <a:bodyPr wrap="square">
            <a:spAutoFit/>
          </a:bodyPr>
          <a:lstStyle/>
          <a:p>
            <a:pPr>
              <a:lnSpc>
                <a:spcPct val="85000"/>
              </a:lnSpc>
              <a:buClr>
                <a:schemeClr val="tx2"/>
              </a:buClr>
              <a:buSzPct val="120000"/>
              <a:defRPr/>
            </a:pPr>
            <a:r>
              <a:rPr lang="en-US" sz="2400" b="1" i="1" dirty="0">
                <a:latin typeface="Segoe Semibold"/>
              </a:rPr>
              <a:t>Rationalize investment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5229"/>
                                        </p:tgtEl>
                                        <p:attrNameLst>
                                          <p:attrName>style.visibility</p:attrName>
                                        </p:attrNameLst>
                                      </p:cBhvr>
                                      <p:to>
                                        <p:strVal val="visible"/>
                                      </p:to>
                                    </p:set>
                                    <p:anim calcmode="lin" valueType="num">
                                      <p:cBhvr>
                                        <p:cTn id="12" dur="500" fill="hold"/>
                                        <p:tgtEl>
                                          <p:spTgt spid="265229"/>
                                        </p:tgtEl>
                                        <p:attrNameLst>
                                          <p:attrName>ppt_w</p:attrName>
                                        </p:attrNameLst>
                                      </p:cBhvr>
                                      <p:tavLst>
                                        <p:tav tm="0">
                                          <p:val>
                                            <p:fltVal val="0"/>
                                          </p:val>
                                        </p:tav>
                                        <p:tav tm="100000">
                                          <p:val>
                                            <p:strVal val="#ppt_w"/>
                                          </p:val>
                                        </p:tav>
                                      </p:tavLst>
                                    </p:anim>
                                    <p:anim calcmode="lin" valueType="num">
                                      <p:cBhvr>
                                        <p:cTn id="13" dur="500" fill="hold"/>
                                        <p:tgtEl>
                                          <p:spTgt spid="265229"/>
                                        </p:tgtEl>
                                        <p:attrNameLst>
                                          <p:attrName>ppt_h</p:attrName>
                                        </p:attrNameLst>
                                      </p:cBhvr>
                                      <p:tavLst>
                                        <p:tav tm="0">
                                          <p:val>
                                            <p:fltVal val="0"/>
                                          </p:val>
                                        </p:tav>
                                        <p:tav tm="100000">
                                          <p:val>
                                            <p:strVal val="#ppt_h"/>
                                          </p:val>
                                        </p:tav>
                                      </p:tavLst>
                                    </p:anim>
                                    <p:animEffect transition="in" filter="fade">
                                      <p:cBhvr>
                                        <p:cTn id="14" dur="500"/>
                                        <p:tgtEl>
                                          <p:spTgt spid="26522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65222"/>
                                        </p:tgtEl>
                                        <p:attrNameLst>
                                          <p:attrName>style.visibility</p:attrName>
                                        </p:attrNameLst>
                                      </p:cBhvr>
                                      <p:to>
                                        <p:strVal val="visible"/>
                                      </p:to>
                                    </p:set>
                                    <p:anim calcmode="lin" valueType="num">
                                      <p:cBhvr>
                                        <p:cTn id="17" dur="500" fill="hold"/>
                                        <p:tgtEl>
                                          <p:spTgt spid="265222"/>
                                        </p:tgtEl>
                                        <p:attrNameLst>
                                          <p:attrName>ppt_w</p:attrName>
                                        </p:attrNameLst>
                                      </p:cBhvr>
                                      <p:tavLst>
                                        <p:tav tm="0">
                                          <p:val>
                                            <p:fltVal val="0"/>
                                          </p:val>
                                        </p:tav>
                                        <p:tav tm="100000">
                                          <p:val>
                                            <p:strVal val="#ppt_w"/>
                                          </p:val>
                                        </p:tav>
                                      </p:tavLst>
                                    </p:anim>
                                    <p:anim calcmode="lin" valueType="num">
                                      <p:cBhvr>
                                        <p:cTn id="18" dur="500" fill="hold"/>
                                        <p:tgtEl>
                                          <p:spTgt spid="265222"/>
                                        </p:tgtEl>
                                        <p:attrNameLst>
                                          <p:attrName>ppt_h</p:attrName>
                                        </p:attrNameLst>
                                      </p:cBhvr>
                                      <p:tavLst>
                                        <p:tav tm="0">
                                          <p:val>
                                            <p:fltVal val="0"/>
                                          </p:val>
                                        </p:tav>
                                        <p:tav tm="100000">
                                          <p:val>
                                            <p:strVal val="#ppt_h"/>
                                          </p:val>
                                        </p:tav>
                                      </p:tavLst>
                                    </p:anim>
                                    <p:animEffect transition="in" filter="fade">
                                      <p:cBhvr>
                                        <p:cTn id="19" dur="500"/>
                                        <p:tgtEl>
                                          <p:spTgt spid="265222"/>
                                        </p:tgtEl>
                                      </p:cBhvr>
                                    </p:animEffect>
                                  </p:childTnLst>
                                </p:cTn>
                              </p:par>
                              <p:par>
                                <p:cTn id="20" presetID="53" presetClass="entr" presetSubtype="0" fill="hold" grpId="0" nodeType="withEffect" nodePh="1">
                                  <p:stCondLst>
                                    <p:cond delay="0"/>
                                  </p:stCondLst>
                                  <p:endCondLst>
                                    <p:cond evt="begin" delay="0">
                                      <p:tn val="20"/>
                                    </p:cond>
                                  </p:endCondLst>
                                  <p:childTnLst>
                                    <p:set>
                                      <p:cBhvr>
                                        <p:cTn id="21" dur="1" fill="hold">
                                          <p:stCondLst>
                                            <p:cond delay="0"/>
                                          </p:stCondLst>
                                        </p:cTn>
                                        <p:tgtEl>
                                          <p:spTgt spid="265232"/>
                                        </p:tgtEl>
                                        <p:attrNameLst>
                                          <p:attrName>style.visibility</p:attrName>
                                        </p:attrNameLst>
                                      </p:cBhvr>
                                      <p:to>
                                        <p:strVal val="visible"/>
                                      </p:to>
                                    </p:set>
                                    <p:anim calcmode="lin" valueType="num">
                                      <p:cBhvr>
                                        <p:cTn id="22" dur="500" fill="hold"/>
                                        <p:tgtEl>
                                          <p:spTgt spid="265232"/>
                                        </p:tgtEl>
                                        <p:attrNameLst>
                                          <p:attrName>ppt_w</p:attrName>
                                        </p:attrNameLst>
                                      </p:cBhvr>
                                      <p:tavLst>
                                        <p:tav tm="0">
                                          <p:val>
                                            <p:fltVal val="0"/>
                                          </p:val>
                                        </p:tav>
                                        <p:tav tm="100000">
                                          <p:val>
                                            <p:strVal val="#ppt_w"/>
                                          </p:val>
                                        </p:tav>
                                      </p:tavLst>
                                    </p:anim>
                                    <p:anim calcmode="lin" valueType="num">
                                      <p:cBhvr>
                                        <p:cTn id="23" dur="500" fill="hold"/>
                                        <p:tgtEl>
                                          <p:spTgt spid="265232"/>
                                        </p:tgtEl>
                                        <p:attrNameLst>
                                          <p:attrName>ppt_h</p:attrName>
                                        </p:attrNameLst>
                                      </p:cBhvr>
                                      <p:tavLst>
                                        <p:tav tm="0">
                                          <p:val>
                                            <p:fltVal val="0"/>
                                          </p:val>
                                        </p:tav>
                                        <p:tav tm="100000">
                                          <p:val>
                                            <p:strVal val="#ppt_h"/>
                                          </p:val>
                                        </p:tav>
                                      </p:tavLst>
                                    </p:anim>
                                    <p:animEffect transition="in" filter="fade">
                                      <p:cBhvr>
                                        <p:cTn id="24" dur="500"/>
                                        <p:tgtEl>
                                          <p:spTgt spid="26523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65223"/>
                                        </p:tgtEl>
                                        <p:attrNameLst>
                                          <p:attrName>style.visibility</p:attrName>
                                        </p:attrNameLst>
                                      </p:cBhvr>
                                      <p:to>
                                        <p:strVal val="visible"/>
                                      </p:to>
                                    </p:set>
                                    <p:anim calcmode="lin" valueType="num">
                                      <p:cBhvr>
                                        <p:cTn id="27" dur="500" fill="hold"/>
                                        <p:tgtEl>
                                          <p:spTgt spid="265223"/>
                                        </p:tgtEl>
                                        <p:attrNameLst>
                                          <p:attrName>ppt_w</p:attrName>
                                        </p:attrNameLst>
                                      </p:cBhvr>
                                      <p:tavLst>
                                        <p:tav tm="0">
                                          <p:val>
                                            <p:fltVal val="0"/>
                                          </p:val>
                                        </p:tav>
                                        <p:tav tm="100000">
                                          <p:val>
                                            <p:strVal val="#ppt_w"/>
                                          </p:val>
                                        </p:tav>
                                      </p:tavLst>
                                    </p:anim>
                                    <p:anim calcmode="lin" valueType="num">
                                      <p:cBhvr>
                                        <p:cTn id="28" dur="500" fill="hold"/>
                                        <p:tgtEl>
                                          <p:spTgt spid="265223"/>
                                        </p:tgtEl>
                                        <p:attrNameLst>
                                          <p:attrName>ppt_h</p:attrName>
                                        </p:attrNameLst>
                                      </p:cBhvr>
                                      <p:tavLst>
                                        <p:tav tm="0">
                                          <p:val>
                                            <p:fltVal val="0"/>
                                          </p:val>
                                        </p:tav>
                                        <p:tav tm="100000">
                                          <p:val>
                                            <p:strVal val="#ppt_h"/>
                                          </p:val>
                                        </p:tav>
                                      </p:tavLst>
                                    </p:anim>
                                    <p:animEffect transition="in" filter="fade">
                                      <p:cBhvr>
                                        <p:cTn id="29" dur="500"/>
                                        <p:tgtEl>
                                          <p:spTgt spid="26522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65230"/>
                                        </p:tgtEl>
                                        <p:attrNameLst>
                                          <p:attrName>style.visibility</p:attrName>
                                        </p:attrNameLst>
                                      </p:cBhvr>
                                      <p:to>
                                        <p:strVal val="visible"/>
                                      </p:to>
                                    </p:set>
                                    <p:anim calcmode="lin" valueType="num">
                                      <p:cBhvr>
                                        <p:cTn id="32" dur="500" fill="hold"/>
                                        <p:tgtEl>
                                          <p:spTgt spid="265230"/>
                                        </p:tgtEl>
                                        <p:attrNameLst>
                                          <p:attrName>ppt_w</p:attrName>
                                        </p:attrNameLst>
                                      </p:cBhvr>
                                      <p:tavLst>
                                        <p:tav tm="0">
                                          <p:val>
                                            <p:fltVal val="0"/>
                                          </p:val>
                                        </p:tav>
                                        <p:tav tm="100000">
                                          <p:val>
                                            <p:strVal val="#ppt_w"/>
                                          </p:val>
                                        </p:tav>
                                      </p:tavLst>
                                    </p:anim>
                                    <p:anim calcmode="lin" valueType="num">
                                      <p:cBhvr>
                                        <p:cTn id="33" dur="500" fill="hold"/>
                                        <p:tgtEl>
                                          <p:spTgt spid="265230"/>
                                        </p:tgtEl>
                                        <p:attrNameLst>
                                          <p:attrName>ppt_h</p:attrName>
                                        </p:attrNameLst>
                                      </p:cBhvr>
                                      <p:tavLst>
                                        <p:tav tm="0">
                                          <p:val>
                                            <p:fltVal val="0"/>
                                          </p:val>
                                        </p:tav>
                                        <p:tav tm="100000">
                                          <p:val>
                                            <p:strVal val="#ppt_h"/>
                                          </p:val>
                                        </p:tav>
                                      </p:tavLst>
                                    </p:anim>
                                    <p:animEffect transition="in" filter="fade">
                                      <p:cBhvr>
                                        <p:cTn id="34" dur="500"/>
                                        <p:tgtEl>
                                          <p:spTgt spid="265230"/>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65220"/>
                                        </p:tgtEl>
                                        <p:attrNameLst>
                                          <p:attrName>style.visibility</p:attrName>
                                        </p:attrNameLst>
                                      </p:cBhvr>
                                      <p:to>
                                        <p:strVal val="visible"/>
                                      </p:to>
                                    </p:set>
                                    <p:anim calcmode="lin" valueType="num">
                                      <p:cBhvr>
                                        <p:cTn id="37" dur="500" fill="hold"/>
                                        <p:tgtEl>
                                          <p:spTgt spid="265220"/>
                                        </p:tgtEl>
                                        <p:attrNameLst>
                                          <p:attrName>ppt_w</p:attrName>
                                        </p:attrNameLst>
                                      </p:cBhvr>
                                      <p:tavLst>
                                        <p:tav tm="0">
                                          <p:val>
                                            <p:fltVal val="0"/>
                                          </p:val>
                                        </p:tav>
                                        <p:tav tm="100000">
                                          <p:val>
                                            <p:strVal val="#ppt_w"/>
                                          </p:val>
                                        </p:tav>
                                      </p:tavLst>
                                    </p:anim>
                                    <p:anim calcmode="lin" valueType="num">
                                      <p:cBhvr>
                                        <p:cTn id="38" dur="500" fill="hold"/>
                                        <p:tgtEl>
                                          <p:spTgt spid="265220"/>
                                        </p:tgtEl>
                                        <p:attrNameLst>
                                          <p:attrName>ppt_h</p:attrName>
                                        </p:attrNameLst>
                                      </p:cBhvr>
                                      <p:tavLst>
                                        <p:tav tm="0">
                                          <p:val>
                                            <p:fltVal val="0"/>
                                          </p:val>
                                        </p:tav>
                                        <p:tav tm="100000">
                                          <p:val>
                                            <p:strVal val="#ppt_h"/>
                                          </p:val>
                                        </p:tav>
                                      </p:tavLst>
                                    </p:anim>
                                    <p:animEffect transition="in" filter="fade">
                                      <p:cBhvr>
                                        <p:cTn id="39" dur="500"/>
                                        <p:tgtEl>
                                          <p:spTgt spid="265220"/>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65231"/>
                                        </p:tgtEl>
                                        <p:attrNameLst>
                                          <p:attrName>style.visibility</p:attrName>
                                        </p:attrNameLst>
                                      </p:cBhvr>
                                      <p:to>
                                        <p:strVal val="visible"/>
                                      </p:to>
                                    </p:set>
                                    <p:anim calcmode="lin" valueType="num">
                                      <p:cBhvr>
                                        <p:cTn id="42" dur="500" fill="hold"/>
                                        <p:tgtEl>
                                          <p:spTgt spid="265231"/>
                                        </p:tgtEl>
                                        <p:attrNameLst>
                                          <p:attrName>ppt_w</p:attrName>
                                        </p:attrNameLst>
                                      </p:cBhvr>
                                      <p:tavLst>
                                        <p:tav tm="0">
                                          <p:val>
                                            <p:fltVal val="0"/>
                                          </p:val>
                                        </p:tav>
                                        <p:tav tm="100000">
                                          <p:val>
                                            <p:strVal val="#ppt_w"/>
                                          </p:val>
                                        </p:tav>
                                      </p:tavLst>
                                    </p:anim>
                                    <p:anim calcmode="lin" valueType="num">
                                      <p:cBhvr>
                                        <p:cTn id="43" dur="500" fill="hold"/>
                                        <p:tgtEl>
                                          <p:spTgt spid="265231"/>
                                        </p:tgtEl>
                                        <p:attrNameLst>
                                          <p:attrName>ppt_h</p:attrName>
                                        </p:attrNameLst>
                                      </p:cBhvr>
                                      <p:tavLst>
                                        <p:tav tm="0">
                                          <p:val>
                                            <p:fltVal val="0"/>
                                          </p:val>
                                        </p:tav>
                                        <p:tav tm="100000">
                                          <p:val>
                                            <p:strVal val="#ppt_h"/>
                                          </p:val>
                                        </p:tav>
                                      </p:tavLst>
                                    </p:anim>
                                    <p:animEffect transition="in" filter="fade">
                                      <p:cBhvr>
                                        <p:cTn id="44" dur="500"/>
                                        <p:tgtEl>
                                          <p:spTgt spid="265231"/>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65221"/>
                                        </p:tgtEl>
                                        <p:attrNameLst>
                                          <p:attrName>style.visibility</p:attrName>
                                        </p:attrNameLst>
                                      </p:cBhvr>
                                      <p:to>
                                        <p:strVal val="visible"/>
                                      </p:to>
                                    </p:set>
                                    <p:anim calcmode="lin" valueType="num">
                                      <p:cBhvr>
                                        <p:cTn id="47" dur="500" fill="hold"/>
                                        <p:tgtEl>
                                          <p:spTgt spid="265221"/>
                                        </p:tgtEl>
                                        <p:attrNameLst>
                                          <p:attrName>ppt_w</p:attrName>
                                        </p:attrNameLst>
                                      </p:cBhvr>
                                      <p:tavLst>
                                        <p:tav tm="0">
                                          <p:val>
                                            <p:fltVal val="0"/>
                                          </p:val>
                                        </p:tav>
                                        <p:tav tm="100000">
                                          <p:val>
                                            <p:strVal val="#ppt_w"/>
                                          </p:val>
                                        </p:tav>
                                      </p:tavLst>
                                    </p:anim>
                                    <p:anim calcmode="lin" valueType="num">
                                      <p:cBhvr>
                                        <p:cTn id="48" dur="500" fill="hold"/>
                                        <p:tgtEl>
                                          <p:spTgt spid="265221"/>
                                        </p:tgtEl>
                                        <p:attrNameLst>
                                          <p:attrName>ppt_h</p:attrName>
                                        </p:attrNameLst>
                                      </p:cBhvr>
                                      <p:tavLst>
                                        <p:tav tm="0">
                                          <p:val>
                                            <p:fltVal val="0"/>
                                          </p:val>
                                        </p:tav>
                                        <p:tav tm="100000">
                                          <p:val>
                                            <p:strVal val="#ppt_h"/>
                                          </p:val>
                                        </p:tav>
                                      </p:tavLst>
                                    </p:anim>
                                    <p:animEffect transition="in" filter="fade">
                                      <p:cBhvr>
                                        <p:cTn id="49" dur="500"/>
                                        <p:tgtEl>
                                          <p:spTgt spid="265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animBg="1"/>
      <p:bldP spid="265221" grpId="0" animBg="1"/>
      <p:bldP spid="265222" grpId="0" animBg="1"/>
      <p:bldP spid="265223" grpId="0" animBg="1"/>
      <p:bldP spid="265229" grpId="0"/>
      <p:bldP spid="265230" grpId="0"/>
      <p:bldP spid="265231" grpId="0"/>
      <p:bldP spid="26523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p:cNvSpPr>
            <a:spLocks noGrp="1" noChangeArrowheads="1"/>
          </p:cNvSpPr>
          <p:nvPr>
            <p:ph type="title"/>
          </p:nvPr>
        </p:nvSpPr>
        <p:spPr>
          <a:xfrm>
            <a:off x="365760" y="356616"/>
            <a:ext cx="8534400" cy="1200329"/>
          </a:xfrm>
        </p:spPr>
        <p:txBody>
          <a:bodyPr/>
          <a:lstStyle/>
          <a:p>
            <a:pPr marL="0" indent="0">
              <a:defRPr/>
            </a:pPr>
            <a:r>
              <a:rPr/>
              <a:t>What Is Enterprise Project Management (EPM)? </a:t>
            </a:r>
          </a:p>
        </p:txBody>
      </p:sp>
      <p:grpSp>
        <p:nvGrpSpPr>
          <p:cNvPr id="2" name="Group 31"/>
          <p:cNvGrpSpPr>
            <a:grpSpLocks/>
          </p:cNvGrpSpPr>
          <p:nvPr/>
        </p:nvGrpSpPr>
        <p:grpSpPr bwMode="auto">
          <a:xfrm>
            <a:off x="684213" y="1785938"/>
            <a:ext cx="7812087" cy="1143000"/>
            <a:chOff x="683576" y="1162975"/>
            <a:chExt cx="7812349" cy="1143000"/>
          </a:xfrm>
          <a:effectLst>
            <a:glow rad="101600">
              <a:schemeClr val="accent1">
                <a:satMod val="175000"/>
                <a:alpha val="40000"/>
              </a:schemeClr>
            </a:glow>
          </a:effectLst>
        </p:grpSpPr>
        <p:sp>
          <p:nvSpPr>
            <p:cNvPr id="37" name="Rounded Rectangle 36"/>
            <p:cNvSpPr/>
            <p:nvPr/>
          </p:nvSpPr>
          <p:spPr bwMode="auto">
            <a:xfrm>
              <a:off x="683576" y="1162975"/>
              <a:ext cx="7812349" cy="1143000"/>
            </a:xfrm>
            <a:prstGeom prst="roundRect">
              <a:avLst>
                <a:gd name="adj" fmla="val 7790"/>
              </a:avLst>
            </a:prstGeom>
            <a:solidFill>
              <a:schemeClr val="bg2">
                <a:lumMod val="65000"/>
                <a:lumOff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228600" indent="-228600">
                <a:buFont typeface="Segoe" pitchFamily="34" charset="0"/>
                <a:buBlip>
                  <a:blip r:embed="rId3"/>
                </a:buBlip>
                <a:defRPr/>
              </a:pPr>
              <a:endParaRPr lang="en-US" dirty="0">
                <a:latin typeface="Segoe" pitchFamily="34" charset="0"/>
              </a:endParaRPr>
            </a:p>
          </p:txBody>
        </p:sp>
        <p:sp>
          <p:nvSpPr>
            <p:cNvPr id="38" name="Rectangle 87064"/>
            <p:cNvSpPr>
              <a:spLocks noChangeArrowheads="1"/>
            </p:cNvSpPr>
            <p:nvPr/>
          </p:nvSpPr>
          <p:spPr bwMode="gray">
            <a:xfrm>
              <a:off x="782004" y="1183612"/>
              <a:ext cx="7513889" cy="1034129"/>
            </a:xfrm>
            <a:prstGeom prst="rect">
              <a:avLst/>
            </a:prstGeom>
            <a:noFill/>
            <a:ln w="12700" algn="ctr">
              <a:noFill/>
              <a:miter lim="800000"/>
              <a:headEnd/>
              <a:tailEnd/>
            </a:ln>
          </p:spPr>
          <p:txBody>
            <a:bodyPr>
              <a:spAutoFit/>
            </a:bodyPr>
            <a:lstStyle/>
            <a:p>
              <a:pPr eaLnBrk="0" hangingPunct="0">
                <a:spcBef>
                  <a:spcPct val="0"/>
                </a:spcBef>
                <a:defRPr/>
              </a:pPr>
              <a:r>
                <a:rPr lang="en-US" b="1" dirty="0">
                  <a:solidFill>
                    <a:schemeClr val="tx1">
                      <a:lumMod val="40000"/>
                      <a:lumOff val="60000"/>
                    </a:schemeClr>
                  </a:solidFill>
                  <a:effectLst>
                    <a:outerShdw blurRad="38100" dist="38100" dir="2700000" algn="tl">
                      <a:srgbClr val="000000">
                        <a:alpha val="43137"/>
                      </a:srgbClr>
                    </a:outerShdw>
                  </a:effectLst>
                  <a:latin typeface="Segoe" pitchFamily="34" charset="0"/>
                </a:rPr>
                <a:t>EPM Definition</a:t>
              </a:r>
            </a:p>
            <a:p>
              <a:pPr marL="230188" eaLnBrk="0" hangingPunct="0">
                <a:lnSpc>
                  <a:spcPct val="90000"/>
                </a:lnSpc>
                <a:defRPr/>
              </a:pPr>
              <a:r>
                <a:rPr lang="en-US" sz="1600" dirty="0">
                  <a:solidFill>
                    <a:schemeClr val="tx1">
                      <a:lumMod val="40000"/>
                      <a:lumOff val="60000"/>
                    </a:schemeClr>
                  </a:solidFill>
                  <a:effectLst>
                    <a:outerShdw blurRad="38100" dist="38100" dir="2700000" algn="tl">
                      <a:srgbClr val="000000">
                        <a:alpha val="43137"/>
                      </a:srgbClr>
                    </a:outerShdw>
                  </a:effectLst>
                  <a:latin typeface="Segoe" pitchFamily="34" charset="0"/>
                </a:rPr>
                <a:t>The Enterprise Project Management (EPM) Solution manages </a:t>
              </a:r>
              <a:br>
                <a:rPr lang="en-US" sz="1600" dirty="0">
                  <a:solidFill>
                    <a:schemeClr val="tx1">
                      <a:lumMod val="40000"/>
                      <a:lumOff val="60000"/>
                    </a:schemeClr>
                  </a:solidFill>
                  <a:effectLst>
                    <a:outerShdw blurRad="38100" dist="38100" dir="2700000" algn="tl">
                      <a:srgbClr val="000000">
                        <a:alpha val="43137"/>
                      </a:srgbClr>
                    </a:outerShdw>
                  </a:effectLst>
                  <a:latin typeface="Segoe" pitchFamily="34" charset="0"/>
                </a:rPr>
              </a:br>
              <a:r>
                <a:rPr lang="en-US" sz="1600" dirty="0">
                  <a:solidFill>
                    <a:schemeClr val="tx1">
                      <a:lumMod val="40000"/>
                      <a:lumOff val="60000"/>
                    </a:schemeClr>
                  </a:solidFill>
                  <a:effectLst>
                    <a:outerShdw blurRad="38100" dist="38100" dir="2700000" algn="tl">
                      <a:srgbClr val="000000">
                        <a:alpha val="43137"/>
                      </a:srgbClr>
                    </a:outerShdw>
                  </a:effectLst>
                  <a:latin typeface="Segoe" pitchFamily="34" charset="0"/>
                </a:rPr>
                <a:t>the entire investment and project </a:t>
              </a:r>
              <a:r>
                <a:rPr lang="en-US" sz="1600" dirty="0" smtClean="0">
                  <a:solidFill>
                    <a:schemeClr val="tx1">
                      <a:lumMod val="40000"/>
                      <a:lumOff val="60000"/>
                    </a:schemeClr>
                  </a:solidFill>
                  <a:effectLst>
                    <a:outerShdw blurRad="38100" dist="38100" dir="2700000" algn="tl">
                      <a:srgbClr val="000000">
                        <a:alpha val="43137"/>
                      </a:srgbClr>
                    </a:outerShdw>
                  </a:effectLst>
                  <a:latin typeface="Segoe" pitchFamily="34" charset="0"/>
                </a:rPr>
                <a:t>life cycle—from </a:t>
              </a:r>
              <a:r>
                <a:rPr lang="en-US" sz="1600" dirty="0">
                  <a:solidFill>
                    <a:schemeClr val="tx1">
                      <a:lumMod val="40000"/>
                      <a:lumOff val="60000"/>
                    </a:schemeClr>
                  </a:solidFill>
                  <a:effectLst>
                    <a:outerShdw blurRad="38100" dist="38100" dir="2700000" algn="tl">
                      <a:srgbClr val="000000">
                        <a:alpha val="43137"/>
                      </a:srgbClr>
                    </a:outerShdw>
                  </a:effectLst>
                  <a:latin typeface="Segoe" pitchFamily="34" charset="0"/>
                </a:rPr>
                <a:t>strategic portfolio </a:t>
              </a:r>
              <a:br>
                <a:rPr lang="en-US" sz="1600" dirty="0">
                  <a:solidFill>
                    <a:schemeClr val="tx1">
                      <a:lumMod val="40000"/>
                      <a:lumOff val="60000"/>
                    </a:schemeClr>
                  </a:solidFill>
                  <a:effectLst>
                    <a:outerShdw blurRad="38100" dist="38100" dir="2700000" algn="tl">
                      <a:srgbClr val="000000">
                        <a:alpha val="43137"/>
                      </a:srgbClr>
                    </a:outerShdw>
                  </a:effectLst>
                  <a:latin typeface="Segoe" pitchFamily="34" charset="0"/>
                </a:rPr>
              </a:br>
              <a:r>
                <a:rPr lang="en-US" sz="1600" dirty="0">
                  <a:solidFill>
                    <a:schemeClr val="tx1">
                      <a:lumMod val="40000"/>
                      <a:lumOff val="60000"/>
                    </a:schemeClr>
                  </a:solidFill>
                  <a:effectLst>
                    <a:outerShdw blurRad="38100" dist="38100" dir="2700000" algn="tl">
                      <a:srgbClr val="000000">
                        <a:alpha val="43137"/>
                      </a:srgbClr>
                    </a:outerShdw>
                  </a:effectLst>
                  <a:latin typeface="Segoe" pitchFamily="34" charset="0"/>
                </a:rPr>
                <a:t>decisions to work management</a:t>
              </a:r>
              <a:r>
                <a:rPr lang="en-US" sz="1600" dirty="0">
                  <a:solidFill>
                    <a:schemeClr val="tx2"/>
                  </a:solidFill>
                  <a:effectLst>
                    <a:outerShdw blurRad="38100" dist="38100" dir="2700000" algn="tl">
                      <a:srgbClr val="000000">
                        <a:alpha val="43137"/>
                      </a:srgbClr>
                    </a:outerShdw>
                  </a:effectLst>
                  <a:latin typeface="Segoe" pitchFamily="34" charset="0"/>
                </a:rPr>
                <a:t>.</a:t>
              </a:r>
            </a:p>
          </p:txBody>
        </p:sp>
      </p:grpSp>
      <p:grpSp>
        <p:nvGrpSpPr>
          <p:cNvPr id="3" name="Group 32"/>
          <p:cNvGrpSpPr>
            <a:grpSpLocks/>
          </p:cNvGrpSpPr>
          <p:nvPr/>
        </p:nvGrpSpPr>
        <p:grpSpPr bwMode="auto">
          <a:xfrm>
            <a:off x="684213" y="3243263"/>
            <a:ext cx="7812087" cy="1143000"/>
            <a:chOff x="683576" y="2467995"/>
            <a:chExt cx="7812348" cy="1143000"/>
          </a:xfrm>
          <a:effectLst>
            <a:glow rad="101600">
              <a:schemeClr val="accent1">
                <a:satMod val="175000"/>
                <a:alpha val="40000"/>
              </a:schemeClr>
            </a:glow>
          </a:effectLst>
        </p:grpSpPr>
        <p:sp>
          <p:nvSpPr>
            <p:cNvPr id="40" name="Rounded Rectangle 39"/>
            <p:cNvSpPr/>
            <p:nvPr/>
          </p:nvSpPr>
          <p:spPr bwMode="auto">
            <a:xfrm>
              <a:off x="683576" y="2467995"/>
              <a:ext cx="7812348" cy="1143000"/>
            </a:xfrm>
            <a:prstGeom prst="roundRect">
              <a:avLst>
                <a:gd name="adj" fmla="val 7790"/>
              </a:avLst>
            </a:prstGeom>
            <a:solidFill>
              <a:schemeClr val="accent4">
                <a:lumMod val="2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228600" indent="-228600">
                <a:buFont typeface="Segoe" pitchFamily="34" charset="0"/>
                <a:buBlip>
                  <a:blip r:embed="rId3"/>
                </a:buBlip>
                <a:defRPr/>
              </a:pPr>
              <a:endParaRPr lang="en-US" dirty="0">
                <a:latin typeface="Segoe" pitchFamily="34" charset="0"/>
              </a:endParaRPr>
            </a:p>
          </p:txBody>
        </p:sp>
        <p:sp>
          <p:nvSpPr>
            <p:cNvPr id="41" name="Rectangle 87068"/>
            <p:cNvSpPr>
              <a:spLocks noChangeArrowheads="1"/>
            </p:cNvSpPr>
            <p:nvPr/>
          </p:nvSpPr>
          <p:spPr bwMode="auto">
            <a:xfrm>
              <a:off x="782004" y="2583882"/>
              <a:ext cx="4518176" cy="342900"/>
            </a:xfrm>
            <a:prstGeom prst="rect">
              <a:avLst/>
            </a:prstGeom>
            <a:noFill/>
            <a:ln w="9525" algn="ctr">
              <a:noFill/>
              <a:miter lim="800000"/>
              <a:headEnd/>
              <a:tailEnd/>
            </a:ln>
          </p:spPr>
          <p:txBody>
            <a:bodyPr>
              <a:spAutoFit/>
            </a:bodyPr>
            <a:lstStyle/>
            <a:p>
              <a:pPr eaLnBrk="0" hangingPunct="0">
                <a:lnSpc>
                  <a:spcPct val="90000"/>
                </a:lnSpc>
                <a:spcBef>
                  <a:spcPct val="0"/>
                </a:spcBef>
                <a:defRPr/>
              </a:pPr>
              <a:r>
                <a:rPr lang="en-US" b="1" dirty="0">
                  <a:solidFill>
                    <a:schemeClr val="tx2"/>
                  </a:solidFill>
                  <a:effectLst>
                    <a:outerShdw blurRad="38100" dist="38100" dir="2700000" algn="tl">
                      <a:srgbClr val="000000">
                        <a:alpha val="43137"/>
                      </a:srgbClr>
                    </a:outerShdw>
                  </a:effectLst>
                  <a:latin typeface="Segoe" pitchFamily="34" charset="0"/>
                </a:rPr>
                <a:t>Capabilities</a:t>
              </a:r>
            </a:p>
          </p:txBody>
        </p:sp>
        <p:sp>
          <p:nvSpPr>
            <p:cNvPr id="42" name="Rectangle 41"/>
            <p:cNvSpPr/>
            <p:nvPr/>
          </p:nvSpPr>
          <p:spPr>
            <a:xfrm>
              <a:off x="3893608" y="2928370"/>
              <a:ext cx="4570565" cy="535531"/>
            </a:xfrm>
            <a:prstGeom prst="rect">
              <a:avLst/>
            </a:prstGeom>
          </p:spPr>
          <p:txBody>
            <a:bodyPr>
              <a:spAutoFit/>
            </a:bodyPr>
            <a:lstStyle/>
            <a:p>
              <a:pPr marL="230188" lvl="1" indent="-177800" eaLnBrk="0" hangingPunct="0">
                <a:lnSpc>
                  <a:spcPct val="90000"/>
                </a:lnSpc>
                <a:buSzPct val="70000"/>
                <a:buBlip>
                  <a:blip r:embed="rId4"/>
                </a:buBlip>
                <a:defRPr/>
              </a:pPr>
              <a:r>
                <a:rPr lang="en-US" sz="1600" dirty="0" smtClean="0">
                  <a:solidFill>
                    <a:schemeClr val="tx2"/>
                  </a:solidFill>
                  <a:effectLst>
                    <a:outerShdw blurRad="38100" dist="38100" dir="2700000" algn="tl">
                      <a:srgbClr val="000000">
                        <a:alpha val="43137"/>
                      </a:srgbClr>
                    </a:outerShdw>
                  </a:effectLst>
                  <a:latin typeface="Segoe" pitchFamily="34" charset="0"/>
                </a:rPr>
                <a:t>Work Planning</a:t>
              </a:r>
            </a:p>
            <a:p>
              <a:pPr marL="230188" lvl="1" indent="-177800" eaLnBrk="0" hangingPunct="0">
                <a:lnSpc>
                  <a:spcPct val="90000"/>
                </a:lnSpc>
                <a:buClrTx/>
                <a:buSzPct val="70000"/>
                <a:buFontTx/>
                <a:buBlip>
                  <a:blip r:embed="rId4"/>
                </a:buBlip>
                <a:defRPr/>
              </a:pPr>
              <a:r>
                <a:rPr lang="en-US" sz="1600" dirty="0" smtClean="0">
                  <a:solidFill>
                    <a:schemeClr val="tx2"/>
                  </a:solidFill>
                  <a:effectLst>
                    <a:outerShdw blurRad="38100" dist="38100" dir="2700000" algn="tl">
                      <a:srgbClr val="000000">
                        <a:alpha val="43137"/>
                      </a:srgbClr>
                    </a:outerShdw>
                  </a:effectLst>
                  <a:latin typeface="Segoe" pitchFamily="34" charset="0"/>
                </a:rPr>
                <a:t>Collaboration &amp; Reporting</a:t>
              </a:r>
              <a:endParaRPr lang="en-US" sz="1600" dirty="0">
                <a:solidFill>
                  <a:schemeClr val="tx2"/>
                </a:solidFill>
                <a:effectLst>
                  <a:outerShdw blurRad="38100" dist="38100" dir="2700000" algn="tl">
                    <a:srgbClr val="000000">
                      <a:alpha val="43137"/>
                    </a:srgbClr>
                  </a:outerShdw>
                </a:effectLst>
                <a:latin typeface="Segoe" pitchFamily="34" charset="0"/>
              </a:endParaRPr>
            </a:p>
          </p:txBody>
        </p:sp>
        <p:sp>
          <p:nvSpPr>
            <p:cNvPr id="43" name="Rectangle 42"/>
            <p:cNvSpPr/>
            <p:nvPr/>
          </p:nvSpPr>
          <p:spPr>
            <a:xfrm>
              <a:off x="723264" y="2928370"/>
              <a:ext cx="3262422" cy="535531"/>
            </a:xfrm>
            <a:prstGeom prst="rect">
              <a:avLst/>
            </a:prstGeom>
          </p:spPr>
          <p:txBody>
            <a:bodyPr>
              <a:spAutoFit/>
            </a:bodyPr>
            <a:lstStyle/>
            <a:p>
              <a:pPr marL="230188" lvl="1" indent="-177800" eaLnBrk="0" hangingPunct="0">
                <a:lnSpc>
                  <a:spcPct val="90000"/>
                </a:lnSpc>
                <a:buSzPct val="70000"/>
                <a:buBlip>
                  <a:blip r:embed="rId4"/>
                </a:buBlip>
                <a:defRPr/>
              </a:pPr>
              <a:r>
                <a:rPr lang="en-US" sz="1600" dirty="0" smtClean="0">
                  <a:solidFill>
                    <a:schemeClr val="tx2"/>
                  </a:solidFill>
                  <a:effectLst>
                    <a:outerShdw blurRad="38100" dist="38100" dir="2700000" algn="tl">
                      <a:srgbClr val="000000">
                        <a:alpha val="43137"/>
                      </a:srgbClr>
                    </a:outerShdw>
                  </a:effectLst>
                  <a:latin typeface="Segoe" pitchFamily="34" charset="0"/>
                </a:rPr>
                <a:t>Demand Management</a:t>
              </a:r>
            </a:p>
            <a:p>
              <a:pPr marL="230188" lvl="1" indent="-177800" eaLnBrk="0" hangingPunct="0">
                <a:lnSpc>
                  <a:spcPct val="90000"/>
                </a:lnSpc>
                <a:buSzPct val="70000"/>
                <a:buBlip>
                  <a:blip r:embed="rId4"/>
                </a:buBlip>
                <a:defRPr/>
              </a:pPr>
              <a:r>
                <a:rPr lang="en-US" sz="1600" dirty="0" smtClean="0">
                  <a:solidFill>
                    <a:schemeClr val="tx2"/>
                  </a:solidFill>
                  <a:effectLst>
                    <a:outerShdw blurRad="38100" dist="38100" dir="2700000" algn="tl">
                      <a:srgbClr val="000000">
                        <a:alpha val="43137"/>
                      </a:srgbClr>
                    </a:outerShdw>
                  </a:effectLst>
                  <a:latin typeface="Segoe" pitchFamily="34" charset="0"/>
                </a:rPr>
                <a:t>Portfolio Selection</a:t>
              </a:r>
              <a:r>
                <a:rPr lang="en-US" sz="1600" dirty="0">
                  <a:solidFill>
                    <a:schemeClr val="tx2"/>
                  </a:solidFill>
                  <a:effectLst>
                    <a:outerShdw blurRad="38100" dist="38100" dir="2700000" algn="tl">
                      <a:srgbClr val="000000">
                        <a:alpha val="43137"/>
                      </a:srgbClr>
                    </a:outerShdw>
                  </a:effectLst>
                  <a:latin typeface="Segoe" pitchFamily="34" charset="0"/>
                </a:rPr>
                <a:t>	</a:t>
              </a:r>
            </a:p>
          </p:txBody>
        </p:sp>
      </p:grpSp>
      <p:pic>
        <p:nvPicPr>
          <p:cNvPr id="44" name="Rectangle 8222"/>
          <p:cNvPicPr>
            <a:picLocks noChangeAspect="1" noChangeArrowheads="1"/>
          </p:cNvPicPr>
          <p:nvPr/>
        </p:nvPicPr>
        <p:blipFill>
          <a:blip r:embed="rId5"/>
          <a:srcRect/>
          <a:stretch>
            <a:fillRect/>
          </a:stretch>
        </p:blipFill>
        <p:spPr bwMode="auto">
          <a:xfrm rot="4146615">
            <a:off x="-74717" y="2602669"/>
            <a:ext cx="1353523" cy="772221"/>
          </a:xfrm>
          <a:prstGeom prst="rect">
            <a:avLst/>
          </a:prstGeom>
          <a:noFill/>
          <a:ln w="9525">
            <a:noFill/>
            <a:miter lim="800000"/>
            <a:headEnd/>
            <a:tailEnd/>
          </a:ln>
        </p:spPr>
      </p:pic>
      <p:grpSp>
        <p:nvGrpSpPr>
          <p:cNvPr id="28" name="Group 27"/>
          <p:cNvGrpSpPr/>
          <p:nvPr/>
        </p:nvGrpSpPr>
        <p:grpSpPr>
          <a:xfrm>
            <a:off x="685800" y="4648200"/>
            <a:ext cx="7812094" cy="1828800"/>
            <a:chOff x="685800" y="4648200"/>
            <a:chExt cx="7812094" cy="1828800"/>
          </a:xfrm>
        </p:grpSpPr>
        <p:grpSp>
          <p:nvGrpSpPr>
            <p:cNvPr id="4" name="Group 44"/>
            <p:cNvGrpSpPr/>
            <p:nvPr/>
          </p:nvGrpSpPr>
          <p:grpSpPr>
            <a:xfrm>
              <a:off x="685800" y="4648200"/>
              <a:ext cx="7812094" cy="1828800"/>
              <a:chOff x="685800" y="4648200"/>
              <a:chExt cx="7812094" cy="1828800"/>
            </a:xfrm>
          </p:grpSpPr>
          <p:grpSp>
            <p:nvGrpSpPr>
              <p:cNvPr id="5" name="Group 34"/>
              <p:cNvGrpSpPr>
                <a:grpSpLocks/>
              </p:cNvGrpSpPr>
              <p:nvPr/>
            </p:nvGrpSpPr>
            <p:grpSpPr bwMode="auto">
              <a:xfrm>
                <a:off x="685800" y="4648200"/>
                <a:ext cx="7812094" cy="1828800"/>
                <a:chOff x="683576" y="3755254"/>
                <a:chExt cx="7812349" cy="1828800"/>
              </a:xfrm>
              <a:effectLst>
                <a:glow rad="101600">
                  <a:schemeClr val="accent1">
                    <a:satMod val="175000"/>
                    <a:alpha val="40000"/>
                  </a:schemeClr>
                </a:glow>
              </a:effectLst>
            </p:grpSpPr>
            <p:sp>
              <p:nvSpPr>
                <p:cNvPr id="50" name="Rounded Rectangle 49"/>
                <p:cNvSpPr/>
                <p:nvPr/>
              </p:nvSpPr>
              <p:spPr bwMode="auto">
                <a:xfrm>
                  <a:off x="683576" y="3755254"/>
                  <a:ext cx="7812349" cy="1828800"/>
                </a:xfrm>
                <a:prstGeom prst="roundRect">
                  <a:avLst>
                    <a:gd name="adj" fmla="val 7790"/>
                  </a:avLst>
                </a:prstGeom>
                <a:solidFill>
                  <a:schemeClr val="accent4">
                    <a:lumMod val="1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228600" indent="-228600">
                    <a:buFont typeface="Segoe" pitchFamily="34" charset="0"/>
                    <a:buBlip>
                      <a:blip r:embed="rId3"/>
                    </a:buBlip>
                    <a:defRPr/>
                  </a:pPr>
                  <a:endParaRPr lang="en-US" dirty="0">
                    <a:latin typeface="Segoe" pitchFamily="34" charset="0"/>
                  </a:endParaRPr>
                </a:p>
              </p:txBody>
            </p:sp>
            <p:grpSp>
              <p:nvGrpSpPr>
                <p:cNvPr id="6" name="Group 33"/>
                <p:cNvGrpSpPr>
                  <a:grpSpLocks/>
                </p:cNvGrpSpPr>
                <p:nvPr/>
              </p:nvGrpSpPr>
              <p:grpSpPr bwMode="auto">
                <a:xfrm>
                  <a:off x="782004" y="3852092"/>
                  <a:ext cx="7674225" cy="1547947"/>
                  <a:chOff x="782004" y="3852092"/>
                  <a:chExt cx="7674225" cy="1547947"/>
                </a:xfrm>
              </p:grpSpPr>
              <p:sp>
                <p:nvSpPr>
                  <p:cNvPr id="52" name="Rectangle 87069"/>
                  <p:cNvSpPr>
                    <a:spLocks noChangeArrowheads="1"/>
                  </p:cNvSpPr>
                  <p:nvPr/>
                </p:nvSpPr>
                <p:spPr bwMode="gray">
                  <a:xfrm>
                    <a:off x="782004" y="3852092"/>
                    <a:ext cx="6461341" cy="341312"/>
                  </a:xfrm>
                  <a:prstGeom prst="rect">
                    <a:avLst/>
                  </a:prstGeom>
                  <a:noFill/>
                  <a:ln w="9525" algn="ctr">
                    <a:noFill/>
                    <a:miter lim="800000"/>
                    <a:headEnd/>
                    <a:tailEnd/>
                  </a:ln>
                </p:spPr>
                <p:txBody>
                  <a:bodyPr>
                    <a:spAutoFit/>
                  </a:bodyPr>
                  <a:lstStyle/>
                  <a:p>
                    <a:pPr eaLnBrk="0" hangingPunct="0">
                      <a:lnSpc>
                        <a:spcPct val="90000"/>
                      </a:lnSpc>
                      <a:buSzPct val="70000"/>
                      <a:defRPr/>
                    </a:pPr>
                    <a:r>
                      <a:rPr lang="en-US" b="1" dirty="0">
                        <a:solidFill>
                          <a:schemeClr val="tx2"/>
                        </a:solidFill>
                        <a:effectLst>
                          <a:outerShdw blurRad="38100" dist="38100" dir="2700000" algn="tl">
                            <a:srgbClr val="000000">
                              <a:alpha val="43137"/>
                            </a:srgbClr>
                          </a:outerShdw>
                        </a:effectLst>
                        <a:latin typeface="Segoe" pitchFamily="34" charset="0"/>
                      </a:rPr>
                      <a:t>Core Microsoft Products Represented</a:t>
                    </a:r>
                  </a:p>
                </p:txBody>
              </p:sp>
              <p:pic>
                <p:nvPicPr>
                  <p:cNvPr id="53" name="Rectangle 9232"/>
                  <p:cNvPicPr>
                    <a:picLocks noChangeAspect="1" noChangeArrowheads="1"/>
                  </p:cNvPicPr>
                  <p:nvPr/>
                </p:nvPicPr>
                <p:blipFill>
                  <a:blip r:embed="rId6"/>
                  <a:srcRect/>
                  <a:stretch>
                    <a:fillRect/>
                  </a:stretch>
                </p:blipFill>
                <p:spPr bwMode="auto">
                  <a:xfrm>
                    <a:off x="2515434" y="4926558"/>
                    <a:ext cx="1828934" cy="473481"/>
                  </a:xfrm>
                  <a:prstGeom prst="rect">
                    <a:avLst/>
                  </a:prstGeom>
                  <a:noFill/>
                  <a:ln w="9525">
                    <a:noFill/>
                    <a:miter lim="800000"/>
                    <a:headEnd/>
                    <a:tailEnd/>
                  </a:ln>
                </p:spPr>
              </p:pic>
              <p:pic>
                <p:nvPicPr>
                  <p:cNvPr id="55" name="Picture 45" descr="image002"/>
                  <p:cNvPicPr>
                    <a:picLocks noChangeAspect="1" noChangeArrowheads="1"/>
                  </p:cNvPicPr>
                  <p:nvPr/>
                </p:nvPicPr>
                <p:blipFill>
                  <a:blip r:embed="rId7"/>
                  <a:srcRect/>
                  <a:stretch>
                    <a:fillRect/>
                  </a:stretch>
                </p:blipFill>
                <p:spPr bwMode="auto">
                  <a:xfrm>
                    <a:off x="6889240" y="4831156"/>
                    <a:ext cx="1552701" cy="560838"/>
                  </a:xfrm>
                  <a:prstGeom prst="rect">
                    <a:avLst/>
                  </a:prstGeom>
                  <a:noFill/>
                  <a:ln w="9525">
                    <a:noFill/>
                    <a:miter lim="800000"/>
                    <a:headEnd/>
                    <a:tailEnd/>
                  </a:ln>
                </p:spPr>
              </p:pic>
              <p:pic>
                <p:nvPicPr>
                  <p:cNvPr id="56" name="Picture 61" descr="Project Professional 2007 logo rev"/>
                  <p:cNvPicPr>
                    <a:picLocks noChangeAspect="1" noChangeArrowheads="1"/>
                  </p:cNvPicPr>
                  <p:nvPr/>
                </p:nvPicPr>
                <p:blipFill>
                  <a:blip r:embed="rId8"/>
                  <a:srcRect/>
                  <a:stretch>
                    <a:fillRect/>
                  </a:stretch>
                </p:blipFill>
                <p:spPr bwMode="auto">
                  <a:xfrm>
                    <a:off x="5789148" y="4364854"/>
                    <a:ext cx="2667081" cy="323860"/>
                  </a:xfrm>
                  <a:prstGeom prst="rect">
                    <a:avLst/>
                  </a:prstGeom>
                  <a:noFill/>
                  <a:ln w="9525">
                    <a:noFill/>
                    <a:miter lim="800000"/>
                    <a:headEnd/>
                    <a:tailEnd/>
                  </a:ln>
                </p:spPr>
              </p:pic>
            </p:grpSp>
          </p:grpSp>
          <p:pic>
            <p:nvPicPr>
              <p:cNvPr id="47" name="Picture 46" descr="ofc-PrjPortSvr07-2_c.png"/>
              <p:cNvPicPr>
                <a:picLocks noChangeAspect="1"/>
              </p:cNvPicPr>
              <p:nvPr/>
            </p:nvPicPr>
            <p:blipFill>
              <a:blip r:embed="rId9"/>
              <a:stretch>
                <a:fillRect/>
              </a:stretch>
            </p:blipFill>
            <p:spPr>
              <a:xfrm>
                <a:off x="838200" y="5105400"/>
                <a:ext cx="2209800" cy="554109"/>
              </a:xfrm>
              <a:prstGeom prst="rect">
                <a:avLst/>
              </a:prstGeom>
            </p:spPr>
          </p:pic>
          <p:pic>
            <p:nvPicPr>
              <p:cNvPr id="48" name="Picture 47" descr="ofc-PrjSvr07_rgb_r.png"/>
              <p:cNvPicPr>
                <a:picLocks noChangeAspect="1"/>
              </p:cNvPicPr>
              <p:nvPr/>
            </p:nvPicPr>
            <p:blipFill>
              <a:blip r:embed="rId10"/>
              <a:stretch>
                <a:fillRect/>
              </a:stretch>
            </p:blipFill>
            <p:spPr>
              <a:xfrm>
                <a:off x="3103388" y="5181600"/>
                <a:ext cx="2611612" cy="367055"/>
              </a:xfrm>
              <a:prstGeom prst="rect">
                <a:avLst/>
              </a:prstGeom>
              <a:effectLst>
                <a:outerShdw blurRad="63500" sx="102000" sy="102000" algn="ctr" rotWithShape="0">
                  <a:prstClr val="black">
                    <a:alpha val="40000"/>
                  </a:prstClr>
                </a:outerShdw>
              </a:effectLst>
            </p:spPr>
          </p:pic>
          <p:pic>
            <p:nvPicPr>
              <p:cNvPr id="49" name="Picture 48" descr="ofc-brand_h_rgb_r.png"/>
              <p:cNvPicPr>
                <a:picLocks noChangeAspect="1"/>
              </p:cNvPicPr>
              <p:nvPr/>
            </p:nvPicPr>
            <p:blipFill>
              <a:blip r:embed="rId11"/>
              <a:stretch>
                <a:fillRect/>
              </a:stretch>
            </p:blipFill>
            <p:spPr>
              <a:xfrm>
                <a:off x="838200" y="5867400"/>
                <a:ext cx="1219200" cy="347003"/>
              </a:xfrm>
              <a:prstGeom prst="rect">
                <a:avLst/>
              </a:prstGeom>
            </p:spPr>
          </p:pic>
        </p:grpSp>
        <p:grpSp>
          <p:nvGrpSpPr>
            <p:cNvPr id="27" name="Group 26"/>
            <p:cNvGrpSpPr/>
            <p:nvPr/>
          </p:nvGrpSpPr>
          <p:grpSpPr>
            <a:xfrm>
              <a:off x="4401651" y="5832928"/>
              <a:ext cx="2362006" cy="486129"/>
              <a:chOff x="4401651" y="5832928"/>
              <a:chExt cx="2362006" cy="486129"/>
            </a:xfrm>
          </p:grpSpPr>
          <p:pic>
            <p:nvPicPr>
              <p:cNvPr id="1026" name="Picture 2" descr="C:\Program Files\Microsoft Resource DVD Artwork\DVD_ART\BoxShots_Logos\Office PerformancePoint 2007\Office PerformancePoint 2007 h logo r.png"/>
              <p:cNvPicPr>
                <a:picLocks noChangeAspect="1" noChangeArrowheads="1"/>
              </p:cNvPicPr>
              <p:nvPr/>
            </p:nvPicPr>
            <p:blipFill>
              <a:blip r:embed="rId12"/>
              <a:srcRect r="26419" b="3555"/>
              <a:stretch>
                <a:fillRect/>
              </a:stretch>
            </p:blipFill>
            <p:spPr bwMode="auto">
              <a:xfrm>
                <a:off x="4401651" y="5832928"/>
                <a:ext cx="2362006" cy="294252"/>
              </a:xfrm>
              <a:prstGeom prst="rect">
                <a:avLst/>
              </a:prstGeom>
              <a:noFill/>
            </p:spPr>
          </p:pic>
          <p:pic>
            <p:nvPicPr>
              <p:cNvPr id="26" name="Picture 2" descr="C:\Program Files\Microsoft Resource DVD Artwork\DVD_ART\BoxShots_Logos\Office PerformancePoint 2007\Office PerformancePoint 2007 h logo r.png"/>
              <p:cNvPicPr>
                <a:picLocks noChangeAspect="1" noChangeArrowheads="1"/>
              </p:cNvPicPr>
              <p:nvPr/>
            </p:nvPicPr>
            <p:blipFill>
              <a:blip r:embed="rId12"/>
              <a:srcRect l="73750" t="9333"/>
              <a:stretch>
                <a:fillRect/>
              </a:stretch>
            </p:blipFill>
            <p:spPr bwMode="auto">
              <a:xfrm>
                <a:off x="4702625" y="6037942"/>
                <a:ext cx="856346" cy="281115"/>
              </a:xfrm>
              <a:prstGeom prst="rect">
                <a:avLst/>
              </a:prstGeom>
              <a:noFill/>
            </p:spPr>
          </p:pic>
        </p:grpSp>
      </p:grpSp>
      <p:pic>
        <p:nvPicPr>
          <p:cNvPr id="57" name="Rectangle 8222"/>
          <p:cNvPicPr>
            <a:picLocks noChangeAspect="1" noChangeArrowheads="1"/>
          </p:cNvPicPr>
          <p:nvPr/>
        </p:nvPicPr>
        <p:blipFill>
          <a:blip r:embed="rId5"/>
          <a:srcRect/>
          <a:stretch>
            <a:fillRect/>
          </a:stretch>
        </p:blipFill>
        <p:spPr bwMode="auto">
          <a:xfrm rot="4146615">
            <a:off x="-74717" y="3974268"/>
            <a:ext cx="1353523" cy="77222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Service Pack 1</a:t>
            </a:r>
            <a:endParaRPr lang="en-US" dirty="0"/>
          </a:p>
        </p:txBody>
      </p:sp>
      <p:sp>
        <p:nvSpPr>
          <p:cNvPr id="4" name="Text Placeholder 3"/>
          <p:cNvSpPr>
            <a:spLocks noGrp="1"/>
          </p:cNvSpPr>
          <p:nvPr>
            <p:ph type="body" sz="quarter" idx="10"/>
          </p:nvPr>
        </p:nvSpPr>
        <p:spPr/>
        <p:txBody>
          <a:bodyPr/>
          <a:lstStyle/>
          <a:p>
            <a:r>
              <a:rPr smtClean="0"/>
              <a:t>announcing</a:t>
            </a:r>
            <a:endParaRPr lang="en-US" dirty="0"/>
          </a:p>
        </p:txBody>
      </p:sp>
      <p:sp>
        <p:nvSpPr>
          <p:cNvPr id="5" name="Text Placeholder 2"/>
          <p:cNvSpPr txBox="1">
            <a:spLocks/>
          </p:cNvSpPr>
          <p:nvPr/>
        </p:nvSpPr>
        <p:spPr>
          <a:xfrm>
            <a:off x="1134035" y="3523129"/>
            <a:ext cx="6961094" cy="1526572"/>
          </a:xfrm>
          <a:prstGeom prst="rect">
            <a:avLst/>
          </a:prstGeom>
        </p:spPr>
        <p:txBody>
          <a:bodyPr vert="horz" lIns="0" tIns="0" rIns="0" bIns="0" rtlCol="0">
            <a:spAutoFit/>
          </a:bodyPr>
          <a:lstStyle/>
          <a:p>
            <a:pPr marL="396875" marR="0" lvl="1" indent="-396875" fontAlgn="auto">
              <a:lnSpc>
                <a:spcPct val="90000"/>
              </a:lnSpc>
              <a:spcBef>
                <a:spcPct val="20000"/>
              </a:spcBef>
              <a:spcAft>
                <a:spcPts val="0"/>
              </a:spcAft>
              <a:buClrTx/>
              <a:buSzTx/>
              <a:buBlip>
                <a:blip r:embed="rId3"/>
              </a:buBlip>
              <a:tabLst/>
              <a:defRPr/>
            </a:pPr>
            <a:r>
              <a:rPr lang="en-US" sz="3200" dirty="0" smtClean="0"/>
              <a:t>Project Professional 2007 SP1</a:t>
            </a:r>
          </a:p>
          <a:p>
            <a:pPr marL="396875" marR="0" lvl="1" indent="-396875" fontAlgn="auto">
              <a:lnSpc>
                <a:spcPct val="90000"/>
              </a:lnSpc>
              <a:spcBef>
                <a:spcPct val="20000"/>
              </a:spcBef>
              <a:spcAft>
                <a:spcPts val="0"/>
              </a:spcAft>
              <a:buClrTx/>
              <a:buSzTx/>
              <a:buBlip>
                <a:blip r:embed="rId3"/>
              </a:buBlip>
              <a:tabLst/>
              <a:defRPr/>
            </a:pPr>
            <a:r>
              <a:rPr lang="en-US" sz="3200" dirty="0" smtClean="0"/>
              <a:t>Project Server 2007 SP1</a:t>
            </a:r>
          </a:p>
          <a:p>
            <a:pPr marL="396875" marR="0" lvl="1" indent="-396875" fontAlgn="auto">
              <a:lnSpc>
                <a:spcPct val="90000"/>
              </a:lnSpc>
              <a:spcBef>
                <a:spcPct val="20000"/>
              </a:spcBef>
              <a:spcAft>
                <a:spcPts val="0"/>
              </a:spcAft>
              <a:buClrTx/>
              <a:buSzTx/>
              <a:buBlip>
                <a:blip r:embed="rId3"/>
              </a:buBlip>
              <a:tabLst/>
              <a:defRPr/>
            </a:pPr>
            <a:r>
              <a:rPr lang="en-US" sz="3200" dirty="0" smtClean="0"/>
              <a:t>Portfolio Server 2007 SP1</a:t>
            </a:r>
          </a:p>
        </p:txBody>
      </p:sp>
      <p:sp>
        <p:nvSpPr>
          <p:cNvPr id="6" name="TextBox 5"/>
          <p:cNvSpPr txBox="1"/>
          <p:nvPr/>
        </p:nvSpPr>
        <p:spPr>
          <a:xfrm>
            <a:off x="5634318" y="4087906"/>
            <a:ext cx="184731" cy="369332"/>
          </a:xfrm>
          <a:prstGeom prst="rect">
            <a:avLst/>
          </a:prstGeom>
          <a:noFill/>
        </p:spPr>
        <p:txBody>
          <a:bodyPr wrap="none" rtlCol="0">
            <a:spAutoFit/>
          </a:bodyPr>
          <a:lstStyle/>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4">
                                            <p:txEl>
                                              <p:pRg st="0" end="0"/>
                                            </p:txEl>
                                          </p:spTgt>
                                        </p:tgtEl>
                                      </p:cBhvr>
                                    </p:animEffect>
                                    <p:set>
                                      <p:cBhvr>
                                        <p:cTn id="15"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365125" y="356616"/>
            <a:ext cx="8413750" cy="1200329"/>
          </a:xfrm>
        </p:spPr>
        <p:txBody>
          <a:bodyPr/>
          <a:lstStyle/>
          <a:p>
            <a:r>
              <a:rPr/>
              <a:t>The Enterprise Project Management Solution</a:t>
            </a:r>
          </a:p>
        </p:txBody>
      </p:sp>
      <p:grpSp>
        <p:nvGrpSpPr>
          <p:cNvPr id="2" name="Group 43"/>
          <p:cNvGrpSpPr>
            <a:grpSpLocks/>
          </p:cNvGrpSpPr>
          <p:nvPr/>
        </p:nvGrpSpPr>
        <p:grpSpPr bwMode="auto">
          <a:xfrm>
            <a:off x="739676" y="2300496"/>
            <a:ext cx="7642225" cy="706437"/>
            <a:chOff x="846" y="1212"/>
            <a:chExt cx="4698" cy="445"/>
          </a:xfrm>
        </p:grpSpPr>
        <p:pic>
          <p:nvPicPr>
            <p:cNvPr id="38" name="Picture 44" descr="401417_greenbar"/>
            <p:cNvPicPr>
              <a:picLocks noChangeAspect="1" noChangeArrowheads="1"/>
            </p:cNvPicPr>
            <p:nvPr/>
          </p:nvPicPr>
          <p:blipFill>
            <a:blip r:embed="rId3"/>
            <a:srcRect/>
            <a:stretch>
              <a:fillRect/>
            </a:stretch>
          </p:blipFill>
          <p:spPr bwMode="auto">
            <a:xfrm>
              <a:off x="846" y="1212"/>
              <a:ext cx="4698" cy="445"/>
            </a:xfrm>
            <a:prstGeom prst="rect">
              <a:avLst/>
            </a:prstGeom>
            <a:noFill/>
            <a:ln w="9525">
              <a:noFill/>
              <a:miter lim="800000"/>
              <a:headEnd/>
              <a:tailEnd/>
            </a:ln>
          </p:spPr>
        </p:pic>
        <p:sp>
          <p:nvSpPr>
            <p:cNvPr id="39" name="TextBox 8209"/>
            <p:cNvSpPr txBox="1">
              <a:spLocks noChangeArrowheads="1"/>
            </p:cNvSpPr>
            <p:nvPr/>
          </p:nvSpPr>
          <p:spPr bwMode="auto">
            <a:xfrm>
              <a:off x="1045" y="1320"/>
              <a:ext cx="4309" cy="231"/>
            </a:xfrm>
            <a:prstGeom prst="rect">
              <a:avLst/>
            </a:prstGeom>
            <a:noFill/>
            <a:ln w="9525">
              <a:noFill/>
              <a:miter lim="800000"/>
              <a:headEnd/>
              <a:tailEnd/>
            </a:ln>
          </p:spPr>
          <p:txBody>
            <a:bodyPr>
              <a:spAutoFit/>
            </a:bodyPr>
            <a:lstStyle/>
            <a:p>
              <a:pPr algn="ctr">
                <a:lnSpc>
                  <a:spcPct val="90000"/>
                </a:lnSpc>
              </a:pPr>
              <a:r>
                <a:rPr lang="en-US" sz="2000" dirty="0">
                  <a:solidFill>
                    <a:schemeClr val="tx2"/>
                  </a:solidFill>
                  <a:effectLst>
                    <a:outerShdw blurRad="38100" dist="38100" dir="2700000" algn="tl">
                      <a:srgbClr val="000000">
                        <a:alpha val="43137"/>
                      </a:srgbClr>
                    </a:outerShdw>
                  </a:effectLst>
                  <a:latin typeface="+mj-lt"/>
                </a:rPr>
                <a:t>Enterprise Project Management</a:t>
              </a:r>
            </a:p>
          </p:txBody>
        </p:sp>
      </p:grpSp>
      <p:grpSp>
        <p:nvGrpSpPr>
          <p:cNvPr id="3" name="Group 39"/>
          <p:cNvGrpSpPr/>
          <p:nvPr/>
        </p:nvGrpSpPr>
        <p:grpSpPr>
          <a:xfrm>
            <a:off x="6353076" y="2929146"/>
            <a:ext cx="1941513" cy="1938337"/>
            <a:chOff x="6353076" y="2929146"/>
            <a:chExt cx="1941513" cy="1938337"/>
          </a:xfrm>
        </p:grpSpPr>
        <p:pic>
          <p:nvPicPr>
            <p:cNvPr id="43" name="Picture 39" descr="401417_greenbox"/>
            <p:cNvPicPr>
              <a:picLocks noChangeAspect="1" noChangeArrowheads="1"/>
            </p:cNvPicPr>
            <p:nvPr/>
          </p:nvPicPr>
          <p:blipFill>
            <a:blip r:embed="rId4">
              <a:lum bright="-24000"/>
            </a:blip>
            <a:srcRect/>
            <a:stretch>
              <a:fillRect/>
            </a:stretch>
          </p:blipFill>
          <p:spPr bwMode="auto">
            <a:xfrm>
              <a:off x="6353076" y="3214896"/>
              <a:ext cx="1941513" cy="1652587"/>
            </a:xfrm>
            <a:prstGeom prst="rect">
              <a:avLst/>
            </a:prstGeom>
            <a:noFill/>
            <a:ln w="9525">
              <a:noFill/>
              <a:miter lim="800000"/>
              <a:headEnd/>
              <a:tailEnd/>
            </a:ln>
          </p:spPr>
        </p:pic>
        <p:sp>
          <p:nvSpPr>
            <p:cNvPr id="44" name="TextBox 8204"/>
            <p:cNvSpPr txBox="1">
              <a:spLocks noChangeArrowheads="1"/>
            </p:cNvSpPr>
            <p:nvPr/>
          </p:nvSpPr>
          <p:spPr bwMode="auto">
            <a:xfrm>
              <a:off x="6568752" y="4180551"/>
              <a:ext cx="1508448" cy="508344"/>
            </a:xfrm>
            <a:prstGeom prst="rect">
              <a:avLst/>
            </a:prstGeom>
            <a:noFill/>
            <a:ln w="9525">
              <a:noFill/>
              <a:miter lim="800000"/>
              <a:headEnd/>
              <a:tailEnd/>
            </a:ln>
          </p:spPr>
          <p:txBody>
            <a:bodyPr wrap="square" lIns="90488" tIns="44450" rIns="90488" bIns="44450">
              <a:spAutoFit/>
            </a:bodyPr>
            <a:lstStyle/>
            <a:p>
              <a:pPr defTabSz="760413">
                <a:lnSpc>
                  <a:spcPct val="85000"/>
                </a:lnSpc>
              </a:pPr>
              <a:r>
                <a:rPr lang="en-US" sz="1600" dirty="0" smtClean="0">
                  <a:solidFill>
                    <a:schemeClr val="tx2"/>
                  </a:solidFill>
                  <a:effectLst>
                    <a:outerShdw blurRad="38100" dist="38100" dir="2700000" algn="tl">
                      <a:srgbClr val="000000">
                        <a:alpha val="43137"/>
                      </a:srgbClr>
                    </a:outerShdw>
                  </a:effectLst>
                  <a:latin typeface="+mj-lt"/>
                </a:rPr>
                <a:t>Collaboration &amp; Reporting</a:t>
              </a:r>
              <a:endParaRPr lang="en-US" sz="1600" dirty="0">
                <a:solidFill>
                  <a:schemeClr val="tx2"/>
                </a:solidFill>
                <a:effectLst>
                  <a:outerShdw blurRad="38100" dist="38100" dir="2700000" algn="tl">
                    <a:srgbClr val="000000">
                      <a:alpha val="43137"/>
                    </a:srgbClr>
                  </a:outerShdw>
                </a:effectLst>
                <a:latin typeface="+mj-lt"/>
              </a:endParaRPr>
            </a:p>
          </p:txBody>
        </p:sp>
        <p:pic>
          <p:nvPicPr>
            <p:cNvPr id="45" name="Picture 52" descr="401417_connector"/>
            <p:cNvPicPr>
              <a:picLocks noChangeAspect="1" noChangeArrowheads="1"/>
            </p:cNvPicPr>
            <p:nvPr/>
          </p:nvPicPr>
          <p:blipFill>
            <a:blip r:embed="rId5"/>
            <a:srcRect t="25055" b="23737"/>
            <a:stretch>
              <a:fillRect/>
            </a:stretch>
          </p:blipFill>
          <p:spPr bwMode="auto">
            <a:xfrm>
              <a:off x="6754714" y="2929146"/>
              <a:ext cx="1146175" cy="398462"/>
            </a:xfrm>
            <a:prstGeom prst="rect">
              <a:avLst/>
            </a:prstGeom>
            <a:noFill/>
            <a:ln w="9525">
              <a:noFill/>
              <a:miter lim="800000"/>
              <a:headEnd/>
              <a:tailEnd/>
            </a:ln>
          </p:spPr>
        </p:pic>
        <p:grpSp>
          <p:nvGrpSpPr>
            <p:cNvPr id="4" name="Group 65"/>
            <p:cNvGrpSpPr/>
            <p:nvPr/>
          </p:nvGrpSpPr>
          <p:grpSpPr>
            <a:xfrm>
              <a:off x="6728995" y="3347838"/>
              <a:ext cx="1106268" cy="812072"/>
              <a:chOff x="756467" y="4007245"/>
              <a:chExt cx="1106268" cy="812072"/>
            </a:xfrm>
          </p:grpSpPr>
          <p:pic>
            <p:nvPicPr>
              <p:cNvPr id="48" name="Picture 73" descr="Generic Application"/>
              <p:cNvPicPr>
                <a:picLocks noChangeAspect="1" noChangeArrowheads="1"/>
              </p:cNvPicPr>
              <p:nvPr/>
            </p:nvPicPr>
            <p:blipFill>
              <a:blip r:embed="rId6"/>
              <a:srcRect/>
              <a:stretch>
                <a:fillRect/>
              </a:stretch>
            </p:blipFill>
            <p:spPr bwMode="auto">
              <a:xfrm>
                <a:off x="1310229" y="4007245"/>
                <a:ext cx="552506" cy="812072"/>
              </a:xfrm>
              <a:prstGeom prst="rect">
                <a:avLst/>
              </a:prstGeom>
              <a:noFill/>
              <a:ln w="9525">
                <a:noFill/>
                <a:miter lim="800000"/>
                <a:headEnd/>
                <a:tailEnd/>
              </a:ln>
            </p:spPr>
          </p:pic>
          <p:pic>
            <p:nvPicPr>
              <p:cNvPr id="49" name="Picture 69" descr="XP icon user accounts"/>
              <p:cNvPicPr>
                <a:picLocks noChangeAspect="1" noChangeArrowheads="1"/>
              </p:cNvPicPr>
              <p:nvPr/>
            </p:nvPicPr>
            <p:blipFill>
              <a:blip r:embed="rId7"/>
              <a:srcRect/>
              <a:stretch>
                <a:fillRect/>
              </a:stretch>
            </p:blipFill>
            <p:spPr bwMode="auto">
              <a:xfrm>
                <a:off x="756467" y="4151085"/>
                <a:ext cx="793530" cy="650769"/>
              </a:xfrm>
              <a:prstGeom prst="rect">
                <a:avLst/>
              </a:prstGeom>
              <a:noFill/>
              <a:ln w="9525">
                <a:noFill/>
                <a:miter lim="800000"/>
                <a:headEnd/>
                <a:tailEnd/>
              </a:ln>
            </p:spPr>
          </p:pic>
        </p:grpSp>
      </p:grpSp>
      <p:grpSp>
        <p:nvGrpSpPr>
          <p:cNvPr id="5" name="Group 37"/>
          <p:cNvGrpSpPr/>
          <p:nvPr/>
        </p:nvGrpSpPr>
        <p:grpSpPr>
          <a:xfrm>
            <a:off x="4495800" y="2938463"/>
            <a:ext cx="1941513" cy="1938337"/>
            <a:chOff x="2606576" y="2929146"/>
            <a:chExt cx="1941513" cy="1938337"/>
          </a:xfrm>
        </p:grpSpPr>
        <p:pic>
          <p:nvPicPr>
            <p:cNvPr id="51" name="Picture 37" descr="401417_greenbox"/>
            <p:cNvPicPr>
              <a:picLocks noChangeAspect="1" noChangeArrowheads="1"/>
            </p:cNvPicPr>
            <p:nvPr/>
          </p:nvPicPr>
          <p:blipFill>
            <a:blip r:embed="rId4">
              <a:lum bright="-24000"/>
            </a:blip>
            <a:srcRect/>
            <a:stretch>
              <a:fillRect/>
            </a:stretch>
          </p:blipFill>
          <p:spPr bwMode="auto">
            <a:xfrm>
              <a:off x="2606576" y="3214896"/>
              <a:ext cx="1941513" cy="1652587"/>
            </a:xfrm>
            <a:prstGeom prst="rect">
              <a:avLst/>
            </a:prstGeom>
            <a:noFill/>
            <a:ln w="9525">
              <a:noFill/>
              <a:miter lim="800000"/>
              <a:headEnd/>
              <a:tailEnd/>
            </a:ln>
          </p:spPr>
        </p:pic>
        <p:sp>
          <p:nvSpPr>
            <p:cNvPr id="59" name="TextBox 8205"/>
            <p:cNvSpPr txBox="1">
              <a:spLocks noChangeArrowheads="1"/>
            </p:cNvSpPr>
            <p:nvPr/>
          </p:nvSpPr>
          <p:spPr bwMode="auto">
            <a:xfrm>
              <a:off x="2732782" y="4188264"/>
              <a:ext cx="1400175" cy="508344"/>
            </a:xfrm>
            <a:prstGeom prst="rect">
              <a:avLst/>
            </a:prstGeom>
            <a:noFill/>
            <a:ln w="9525">
              <a:noFill/>
              <a:miter lim="800000"/>
              <a:headEnd/>
              <a:tailEnd/>
            </a:ln>
          </p:spPr>
          <p:txBody>
            <a:bodyPr wrap="square" lIns="90488" tIns="44450" rIns="90488" bIns="44450">
              <a:spAutoFit/>
            </a:bodyPr>
            <a:lstStyle/>
            <a:p>
              <a:pPr defTabSz="760413">
                <a:lnSpc>
                  <a:spcPct val="85000"/>
                </a:lnSpc>
              </a:pPr>
              <a:r>
                <a:rPr lang="en-US" sz="1600" dirty="0" smtClean="0">
                  <a:solidFill>
                    <a:schemeClr val="tx2"/>
                  </a:solidFill>
                  <a:effectLst>
                    <a:outerShdw blurRad="38100" dist="38100" dir="2700000" algn="tl">
                      <a:srgbClr val="000000">
                        <a:alpha val="43137"/>
                      </a:srgbClr>
                    </a:outerShdw>
                  </a:effectLst>
                  <a:latin typeface="+mj-lt"/>
                </a:rPr>
                <a:t>Work Planning</a:t>
              </a:r>
              <a:endParaRPr lang="en-US" sz="1600" dirty="0">
                <a:solidFill>
                  <a:schemeClr val="tx2"/>
                </a:solidFill>
                <a:effectLst>
                  <a:outerShdw blurRad="38100" dist="38100" dir="2700000" algn="tl">
                    <a:srgbClr val="000000">
                      <a:alpha val="43137"/>
                    </a:srgbClr>
                  </a:outerShdw>
                </a:effectLst>
                <a:latin typeface="+mj-lt"/>
              </a:endParaRPr>
            </a:p>
          </p:txBody>
        </p:sp>
        <p:pic>
          <p:nvPicPr>
            <p:cNvPr id="66" name="Picture 50" descr="401417_connector"/>
            <p:cNvPicPr>
              <a:picLocks noChangeAspect="1" noChangeArrowheads="1"/>
            </p:cNvPicPr>
            <p:nvPr/>
          </p:nvPicPr>
          <p:blipFill>
            <a:blip r:embed="rId5"/>
            <a:srcRect t="25055" b="23737"/>
            <a:stretch>
              <a:fillRect/>
            </a:stretch>
          </p:blipFill>
          <p:spPr bwMode="auto">
            <a:xfrm>
              <a:off x="3011389" y="2929146"/>
              <a:ext cx="1146175" cy="398462"/>
            </a:xfrm>
            <a:prstGeom prst="rect">
              <a:avLst/>
            </a:prstGeom>
            <a:noFill/>
            <a:ln w="9525">
              <a:noFill/>
              <a:miter lim="800000"/>
              <a:headEnd/>
              <a:tailEnd/>
            </a:ln>
          </p:spPr>
        </p:pic>
        <p:grpSp>
          <p:nvGrpSpPr>
            <p:cNvPr id="6" name="Group 72"/>
            <p:cNvGrpSpPr/>
            <p:nvPr/>
          </p:nvGrpSpPr>
          <p:grpSpPr>
            <a:xfrm>
              <a:off x="3072561" y="3381810"/>
              <a:ext cx="1143382" cy="839108"/>
              <a:chOff x="3087688" y="3894138"/>
              <a:chExt cx="1157287" cy="849312"/>
            </a:xfrm>
          </p:grpSpPr>
          <p:pic>
            <p:nvPicPr>
              <p:cNvPr id="73" name="Rectangle 7203" descr="layered complex diagram illustration icon"/>
              <p:cNvPicPr>
                <a:picLocks noChangeAspect="1" noChangeArrowheads="1"/>
              </p:cNvPicPr>
              <p:nvPr/>
            </p:nvPicPr>
            <p:blipFill>
              <a:blip r:embed="rId8"/>
              <a:srcRect/>
              <a:stretch>
                <a:fillRect/>
              </a:stretch>
            </p:blipFill>
            <p:spPr bwMode="auto">
              <a:xfrm>
                <a:off x="3402013" y="3894138"/>
                <a:ext cx="842962" cy="784225"/>
              </a:xfrm>
              <a:prstGeom prst="rect">
                <a:avLst/>
              </a:prstGeom>
              <a:noFill/>
              <a:ln w="9525">
                <a:noFill/>
                <a:miter lim="800000"/>
                <a:headEnd/>
                <a:tailEnd/>
              </a:ln>
            </p:spPr>
          </p:pic>
          <p:pic>
            <p:nvPicPr>
              <p:cNvPr id="76" name="Rectangle 7204" descr="user business user woman"/>
              <p:cNvPicPr>
                <a:picLocks noChangeAspect="1" noChangeArrowheads="1"/>
              </p:cNvPicPr>
              <p:nvPr/>
            </p:nvPicPr>
            <p:blipFill>
              <a:blip r:embed="rId9"/>
              <a:srcRect/>
              <a:stretch>
                <a:fillRect/>
              </a:stretch>
            </p:blipFill>
            <p:spPr bwMode="auto">
              <a:xfrm>
                <a:off x="3087688" y="3986213"/>
                <a:ext cx="560387" cy="757237"/>
              </a:xfrm>
              <a:prstGeom prst="rect">
                <a:avLst/>
              </a:prstGeom>
              <a:noFill/>
              <a:ln w="9525">
                <a:noFill/>
                <a:miter lim="800000"/>
                <a:headEnd/>
                <a:tailEnd/>
              </a:ln>
            </p:spPr>
          </p:pic>
        </p:grpSp>
      </p:grpSp>
      <p:sp>
        <p:nvSpPr>
          <p:cNvPr id="77" name="Isosceles Triangle 76"/>
          <p:cNvSpPr/>
          <p:nvPr/>
        </p:nvSpPr>
        <p:spPr bwMode="auto">
          <a:xfrm rot="10800000">
            <a:off x="1433236" y="1772704"/>
            <a:ext cx="700364" cy="589496"/>
          </a:xfrm>
          <a:prstGeom prst="triangl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defTabSz="1096963">
              <a:defRPr/>
            </a:pPr>
            <a:endParaRPr lang="en-US" sz="3200" dirty="0">
              <a:solidFill>
                <a:schemeClr val="tx1"/>
              </a:solidFill>
            </a:endParaRPr>
          </a:p>
        </p:txBody>
      </p:sp>
      <p:grpSp>
        <p:nvGrpSpPr>
          <p:cNvPr id="7" name="Group 77"/>
          <p:cNvGrpSpPr/>
          <p:nvPr/>
        </p:nvGrpSpPr>
        <p:grpSpPr>
          <a:xfrm>
            <a:off x="2630487" y="2938463"/>
            <a:ext cx="1941513" cy="1938337"/>
            <a:chOff x="4479826" y="2929146"/>
            <a:chExt cx="1941513" cy="1938337"/>
          </a:xfrm>
        </p:grpSpPr>
        <p:pic>
          <p:nvPicPr>
            <p:cNvPr id="79" name="Picture 38" descr="401417_greenbox"/>
            <p:cNvPicPr>
              <a:picLocks noChangeAspect="1" noChangeArrowheads="1"/>
            </p:cNvPicPr>
            <p:nvPr/>
          </p:nvPicPr>
          <p:blipFill>
            <a:blip r:embed="rId4">
              <a:lum bright="-24000"/>
            </a:blip>
            <a:srcRect/>
            <a:stretch>
              <a:fillRect/>
            </a:stretch>
          </p:blipFill>
          <p:spPr bwMode="auto">
            <a:xfrm>
              <a:off x="4479826" y="3214896"/>
              <a:ext cx="1941513" cy="1652587"/>
            </a:xfrm>
            <a:prstGeom prst="rect">
              <a:avLst/>
            </a:prstGeom>
            <a:noFill/>
            <a:ln w="9525">
              <a:noFill/>
              <a:miter lim="800000"/>
              <a:headEnd/>
              <a:tailEnd/>
            </a:ln>
          </p:spPr>
        </p:pic>
        <p:sp>
          <p:nvSpPr>
            <p:cNvPr id="80" name="TextBox 8210"/>
            <p:cNvSpPr txBox="1">
              <a:spLocks noChangeArrowheads="1"/>
            </p:cNvSpPr>
            <p:nvPr/>
          </p:nvSpPr>
          <p:spPr bwMode="auto">
            <a:xfrm>
              <a:off x="4724400" y="4196852"/>
              <a:ext cx="1643062"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effectLst>
                    <a:outerShdw blurRad="38100" dist="38100" dir="2700000" algn="tl">
                      <a:srgbClr val="000000">
                        <a:alpha val="43137"/>
                      </a:srgbClr>
                    </a:outerShdw>
                  </a:effectLst>
                  <a:latin typeface="+mj-lt"/>
                </a:rPr>
                <a:t>Portfolio Selection</a:t>
              </a:r>
              <a:endParaRPr lang="en-US" sz="1600" dirty="0">
                <a:solidFill>
                  <a:schemeClr val="tx2"/>
                </a:solidFill>
                <a:effectLst>
                  <a:outerShdw blurRad="38100" dist="38100" dir="2700000" algn="tl">
                    <a:srgbClr val="000000">
                      <a:alpha val="43137"/>
                    </a:srgbClr>
                  </a:outerShdw>
                </a:effectLst>
                <a:latin typeface="+mj-lt"/>
              </a:endParaRPr>
            </a:p>
          </p:txBody>
        </p:sp>
        <p:grpSp>
          <p:nvGrpSpPr>
            <p:cNvPr id="8" name="Group 69"/>
            <p:cNvGrpSpPr/>
            <p:nvPr/>
          </p:nvGrpSpPr>
          <p:grpSpPr>
            <a:xfrm>
              <a:off x="5106599" y="3429001"/>
              <a:ext cx="974528" cy="779915"/>
              <a:chOff x="5394028" y="3855364"/>
              <a:chExt cx="1057277" cy="846138"/>
            </a:xfrm>
          </p:grpSpPr>
          <p:pic>
            <p:nvPicPr>
              <p:cNvPr id="83" name="Rectangle 7209" descr="XP icon properties or options"/>
              <p:cNvPicPr>
                <a:picLocks noChangeAspect="1" noChangeArrowheads="1"/>
              </p:cNvPicPr>
              <p:nvPr/>
            </p:nvPicPr>
            <p:blipFill>
              <a:blip r:embed="rId10"/>
              <a:srcRect/>
              <a:stretch>
                <a:fillRect/>
              </a:stretch>
            </p:blipFill>
            <p:spPr bwMode="auto">
              <a:xfrm>
                <a:off x="5394028" y="3879177"/>
                <a:ext cx="571500" cy="742950"/>
              </a:xfrm>
              <a:prstGeom prst="rect">
                <a:avLst/>
              </a:prstGeom>
              <a:noFill/>
              <a:ln w="9525">
                <a:noFill/>
                <a:miter lim="800000"/>
                <a:headEnd/>
                <a:tailEnd/>
              </a:ln>
            </p:spPr>
          </p:pic>
          <p:pic>
            <p:nvPicPr>
              <p:cNvPr id="84" name="Rectangle 7210" descr="user business man"/>
              <p:cNvPicPr>
                <a:picLocks noChangeAspect="1" noChangeArrowheads="1"/>
              </p:cNvPicPr>
              <p:nvPr/>
            </p:nvPicPr>
            <p:blipFill>
              <a:blip r:embed="rId11"/>
              <a:srcRect/>
              <a:stretch>
                <a:fillRect/>
              </a:stretch>
            </p:blipFill>
            <p:spPr bwMode="auto">
              <a:xfrm>
                <a:off x="5814717" y="3855364"/>
                <a:ext cx="636588" cy="846138"/>
              </a:xfrm>
              <a:prstGeom prst="rect">
                <a:avLst/>
              </a:prstGeom>
              <a:noFill/>
              <a:ln w="9525">
                <a:noFill/>
                <a:miter lim="800000"/>
                <a:headEnd/>
                <a:tailEnd/>
              </a:ln>
            </p:spPr>
          </p:pic>
        </p:grpSp>
        <p:pic>
          <p:nvPicPr>
            <p:cNvPr id="82" name="Picture 51" descr="401417_connector"/>
            <p:cNvPicPr>
              <a:picLocks noChangeAspect="1" noChangeArrowheads="1"/>
            </p:cNvPicPr>
            <p:nvPr/>
          </p:nvPicPr>
          <p:blipFill>
            <a:blip r:embed="rId5"/>
            <a:srcRect t="25055" b="23737"/>
            <a:stretch>
              <a:fillRect/>
            </a:stretch>
          </p:blipFill>
          <p:spPr bwMode="auto">
            <a:xfrm>
              <a:off x="4878289" y="2929146"/>
              <a:ext cx="1146175" cy="398462"/>
            </a:xfrm>
            <a:prstGeom prst="rect">
              <a:avLst/>
            </a:prstGeom>
            <a:noFill/>
            <a:ln w="9525">
              <a:noFill/>
              <a:miter lim="800000"/>
              <a:headEnd/>
              <a:tailEnd/>
            </a:ln>
          </p:spPr>
        </p:pic>
      </p:grpSp>
      <p:grpSp>
        <p:nvGrpSpPr>
          <p:cNvPr id="9" name="Group 84"/>
          <p:cNvGrpSpPr/>
          <p:nvPr/>
        </p:nvGrpSpPr>
        <p:grpSpPr>
          <a:xfrm>
            <a:off x="733326" y="2929146"/>
            <a:ext cx="1941513" cy="1938337"/>
            <a:chOff x="733326" y="2929146"/>
            <a:chExt cx="1941513" cy="1938337"/>
          </a:xfrm>
        </p:grpSpPr>
        <p:pic>
          <p:nvPicPr>
            <p:cNvPr id="86" name="Picture 36" descr="401417_greenbox"/>
            <p:cNvPicPr>
              <a:picLocks noChangeAspect="1" noChangeArrowheads="1"/>
            </p:cNvPicPr>
            <p:nvPr/>
          </p:nvPicPr>
          <p:blipFill>
            <a:blip r:embed="rId4">
              <a:lum bright="-24000"/>
            </a:blip>
            <a:srcRect/>
            <a:stretch>
              <a:fillRect/>
            </a:stretch>
          </p:blipFill>
          <p:spPr bwMode="auto">
            <a:xfrm>
              <a:off x="733326" y="3214896"/>
              <a:ext cx="1941513" cy="1652587"/>
            </a:xfrm>
            <a:prstGeom prst="rect">
              <a:avLst/>
            </a:prstGeom>
            <a:noFill/>
            <a:ln w="9525">
              <a:noFill/>
              <a:miter lim="800000"/>
              <a:headEnd/>
              <a:tailEnd/>
            </a:ln>
          </p:spPr>
        </p:pic>
        <p:pic>
          <p:nvPicPr>
            <p:cNvPr id="87" name="Picture 48" descr="401417_connector"/>
            <p:cNvPicPr>
              <a:picLocks noChangeAspect="1" noChangeArrowheads="1"/>
            </p:cNvPicPr>
            <p:nvPr/>
          </p:nvPicPr>
          <p:blipFill>
            <a:blip r:embed="rId5"/>
            <a:srcRect t="25055" b="23737"/>
            <a:stretch>
              <a:fillRect/>
            </a:stretch>
          </p:blipFill>
          <p:spPr bwMode="auto">
            <a:xfrm>
              <a:off x="1154014" y="2929146"/>
              <a:ext cx="1146175" cy="398462"/>
            </a:xfrm>
            <a:prstGeom prst="rect">
              <a:avLst/>
            </a:prstGeom>
            <a:noFill/>
            <a:ln w="9525">
              <a:noFill/>
              <a:miter lim="800000"/>
              <a:headEnd/>
              <a:tailEnd/>
            </a:ln>
          </p:spPr>
        </p:pic>
        <p:sp>
          <p:nvSpPr>
            <p:cNvPr id="88" name="TextBox 8211"/>
            <p:cNvSpPr txBox="1">
              <a:spLocks noChangeArrowheads="1"/>
            </p:cNvSpPr>
            <p:nvPr/>
          </p:nvSpPr>
          <p:spPr bwMode="auto">
            <a:xfrm>
              <a:off x="914400" y="4191000"/>
              <a:ext cx="1533525"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effectLst>
                    <a:outerShdw blurRad="38100" dist="38100" dir="2700000" algn="tl">
                      <a:srgbClr val="000000">
                        <a:alpha val="43137"/>
                      </a:srgbClr>
                    </a:outerShdw>
                  </a:effectLst>
                  <a:latin typeface="+mj-lt"/>
                </a:rPr>
                <a:t>Demand Management</a:t>
              </a:r>
              <a:endParaRPr lang="en-US" sz="1600" dirty="0">
                <a:solidFill>
                  <a:schemeClr val="tx2"/>
                </a:solidFill>
                <a:effectLst>
                  <a:outerShdw blurRad="38100" dist="38100" dir="2700000" algn="tl">
                    <a:srgbClr val="000000">
                      <a:alpha val="43137"/>
                    </a:srgbClr>
                  </a:outerShdw>
                </a:effectLst>
                <a:latin typeface="+mj-lt"/>
              </a:endParaRPr>
            </a:p>
          </p:txBody>
        </p:sp>
        <p:grpSp>
          <p:nvGrpSpPr>
            <p:cNvPr id="10" name="Group 38"/>
            <p:cNvGrpSpPr>
              <a:grpSpLocks/>
            </p:cNvGrpSpPr>
            <p:nvPr/>
          </p:nvGrpSpPr>
          <p:grpSpPr bwMode="auto">
            <a:xfrm>
              <a:off x="1570379" y="3352800"/>
              <a:ext cx="944223" cy="1220419"/>
              <a:chOff x="-2342" y="2856"/>
              <a:chExt cx="865" cy="694"/>
            </a:xfrm>
          </p:grpSpPr>
          <p:pic>
            <p:nvPicPr>
              <p:cNvPr id="90" name="Rectangle 19475" descr="msn music angled screen"/>
              <p:cNvPicPr>
                <a:picLocks noChangeAspect="1" noChangeArrowheads="1"/>
              </p:cNvPicPr>
              <p:nvPr/>
            </p:nvPicPr>
            <p:blipFill>
              <a:blip r:embed="rId12"/>
              <a:srcRect/>
              <a:stretch>
                <a:fillRect/>
              </a:stretch>
            </p:blipFill>
            <p:spPr bwMode="auto">
              <a:xfrm>
                <a:off x="-2342" y="2856"/>
                <a:ext cx="497" cy="425"/>
              </a:xfrm>
              <a:prstGeom prst="rect">
                <a:avLst/>
              </a:prstGeom>
              <a:noFill/>
              <a:ln w="9525">
                <a:noFill/>
                <a:miter lim="800000"/>
                <a:headEnd/>
                <a:tailEnd/>
              </a:ln>
            </p:spPr>
          </p:pic>
          <p:pic>
            <p:nvPicPr>
              <p:cNvPr id="91" name="Rectangle 19476" descr="msn spaces angled screen"/>
              <p:cNvPicPr>
                <a:picLocks noChangeAspect="1" noChangeArrowheads="1"/>
              </p:cNvPicPr>
              <p:nvPr/>
            </p:nvPicPr>
            <p:blipFill>
              <a:blip r:embed="rId13"/>
              <a:srcRect/>
              <a:stretch>
                <a:fillRect/>
              </a:stretch>
            </p:blipFill>
            <p:spPr bwMode="auto">
              <a:xfrm>
                <a:off x="-2290" y="2889"/>
                <a:ext cx="513" cy="427"/>
              </a:xfrm>
              <a:prstGeom prst="rect">
                <a:avLst/>
              </a:prstGeom>
              <a:noFill/>
              <a:ln w="9525">
                <a:noFill/>
                <a:miter lim="800000"/>
                <a:headEnd/>
                <a:tailEnd/>
              </a:ln>
            </p:spPr>
          </p:pic>
          <p:pic>
            <p:nvPicPr>
              <p:cNvPr id="92" name="Rectangle 19477" descr="msn music angled screen"/>
              <p:cNvPicPr>
                <a:picLocks noChangeAspect="1" noChangeArrowheads="1"/>
              </p:cNvPicPr>
              <p:nvPr/>
            </p:nvPicPr>
            <p:blipFill>
              <a:blip r:embed="rId12"/>
              <a:srcRect/>
              <a:stretch>
                <a:fillRect/>
              </a:stretch>
            </p:blipFill>
            <p:spPr bwMode="auto">
              <a:xfrm>
                <a:off x="-2180" y="2952"/>
                <a:ext cx="497" cy="425"/>
              </a:xfrm>
              <a:prstGeom prst="rect">
                <a:avLst/>
              </a:prstGeom>
              <a:noFill/>
              <a:ln w="9525">
                <a:noFill/>
                <a:miter lim="800000"/>
                <a:headEnd/>
                <a:tailEnd/>
              </a:ln>
            </p:spPr>
          </p:pic>
          <p:pic>
            <p:nvPicPr>
              <p:cNvPr id="93" name="Rectangle 19478" descr="msn spaces angled screen"/>
              <p:cNvPicPr>
                <a:picLocks noChangeAspect="1" noChangeArrowheads="1"/>
              </p:cNvPicPr>
              <p:nvPr/>
            </p:nvPicPr>
            <p:blipFill>
              <a:blip r:embed="rId13"/>
              <a:srcRect/>
              <a:stretch>
                <a:fillRect/>
              </a:stretch>
            </p:blipFill>
            <p:spPr bwMode="auto">
              <a:xfrm>
                <a:off x="-2102" y="2996"/>
                <a:ext cx="513" cy="427"/>
              </a:xfrm>
              <a:prstGeom prst="rect">
                <a:avLst/>
              </a:prstGeom>
              <a:noFill/>
              <a:ln w="9525">
                <a:noFill/>
                <a:miter lim="800000"/>
                <a:headEnd/>
                <a:tailEnd/>
              </a:ln>
            </p:spPr>
          </p:pic>
          <p:pic>
            <p:nvPicPr>
              <p:cNvPr id="94" name="Rectangle 19479"/>
              <p:cNvPicPr>
                <a:picLocks noChangeAspect="1" noChangeArrowheads="1"/>
              </p:cNvPicPr>
              <p:nvPr/>
            </p:nvPicPr>
            <p:blipFill>
              <a:blip r:embed="rId14"/>
              <a:srcRect/>
              <a:stretch>
                <a:fillRect/>
              </a:stretch>
            </p:blipFill>
            <p:spPr bwMode="auto">
              <a:xfrm>
                <a:off x="-1871" y="3186"/>
                <a:ext cx="394" cy="364"/>
              </a:xfrm>
              <a:prstGeom prst="rect">
                <a:avLst/>
              </a:prstGeom>
              <a:noFill/>
              <a:ln w="9525">
                <a:noFill/>
                <a:miter lim="800000"/>
                <a:headEnd/>
                <a:tailEnd/>
              </a:ln>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
                                        </p:tgtEl>
                                        <p:attrNameLst>
                                          <p:attrName>style.opacity</p:attrName>
                                        </p:attrNameLst>
                                      </p:cBhvr>
                                      <p:to>
                                        <p:strVal val="0.25"/>
                                      </p:to>
                                    </p:set>
                                    <p:animEffect filter="image" prLst="opacity: 0.25">
                                      <p:cBhvr rctx="IE">
                                        <p:cTn id="7" dur="indefinite"/>
                                        <p:tgtEl>
                                          <p:spTgt spid="7"/>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25"/>
                                      </p:to>
                                    </p:set>
                                    <p:animEffect filter="image" prLst="opacity: 0.2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3"/>
                                        </p:tgtEl>
                                        <p:attrNameLst>
                                          <p:attrName>style.opacity</p:attrName>
                                        </p:attrNameLst>
                                      </p:cBhvr>
                                      <p:to>
                                        <p:strVal val="0.25"/>
                                      </p:to>
                                    </p:set>
                                    <p:animEffect filter="image" prLst="opacity: 0.25">
                                      <p:cBhvr rctx="IE">
                                        <p:cTn id="13" dur="indefinite"/>
                                        <p:tgtEl>
                                          <p:spTgt spid="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0" y="1453242"/>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32" name="Rectangle 31"/>
          <p:cNvSpPr/>
          <p:nvPr/>
        </p:nvSpPr>
        <p:spPr bwMode="auto">
          <a:xfrm>
            <a:off x="0" y="4651186"/>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35" name="Rectangle 34"/>
          <p:cNvSpPr/>
          <p:nvPr/>
        </p:nvSpPr>
        <p:spPr bwMode="auto">
          <a:xfrm>
            <a:off x="0" y="3593207"/>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36" name="Rectangle 35"/>
          <p:cNvSpPr/>
          <p:nvPr/>
        </p:nvSpPr>
        <p:spPr bwMode="auto">
          <a:xfrm>
            <a:off x="0" y="2512569"/>
            <a:ext cx="9144000" cy="731520"/>
          </a:xfrm>
          <a:prstGeom prst="rect">
            <a:avLst/>
          </a:prstGeom>
          <a:solidFill>
            <a:schemeClr val="accent4">
              <a:lumMod val="90000"/>
              <a:alpha val="17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37" name="Rectangle 24"/>
          <p:cNvSpPr>
            <a:spLocks noGrp="1" noChangeArrowheads="1"/>
          </p:cNvSpPr>
          <p:nvPr>
            <p:ph type="title"/>
          </p:nvPr>
        </p:nvSpPr>
        <p:spPr>
          <a:xfrm>
            <a:off x="365760" y="356616"/>
            <a:ext cx="8229600" cy="664797"/>
          </a:xfrm>
        </p:spPr>
        <p:txBody>
          <a:bodyPr/>
          <a:lstStyle/>
          <a:p>
            <a:pPr marL="0" indent="0" eaLnBrk="1" hangingPunct="1">
              <a:defRPr/>
            </a:pPr>
            <a:r>
              <a:rPr smtClean="0"/>
              <a:t>Demand Management</a:t>
            </a:r>
            <a:endParaRPr sz="1800" b="0">
              <a:solidFill>
                <a:schemeClr val="bg1"/>
              </a:solidFill>
            </a:endParaRPr>
          </a:p>
        </p:txBody>
      </p:sp>
      <p:grpSp>
        <p:nvGrpSpPr>
          <p:cNvPr id="2" name="Group 24"/>
          <p:cNvGrpSpPr/>
          <p:nvPr/>
        </p:nvGrpSpPr>
        <p:grpSpPr>
          <a:xfrm>
            <a:off x="735062" y="1393711"/>
            <a:ext cx="759277" cy="854187"/>
            <a:chOff x="1314450" y="1562100"/>
            <a:chExt cx="1219200" cy="1371600"/>
          </a:xfrm>
        </p:grpSpPr>
        <p:pic>
          <p:nvPicPr>
            <p:cNvPr id="41" name="Rectangle 11280" descr="401417_circle"/>
            <p:cNvPicPr>
              <a:picLocks noChangeAspect="1" noChangeArrowheads="1"/>
            </p:cNvPicPr>
            <p:nvPr/>
          </p:nvPicPr>
          <p:blipFill>
            <a:blip r:embed="rId3"/>
            <a:srcRect/>
            <a:stretch>
              <a:fillRect/>
            </a:stretch>
          </p:blipFill>
          <p:spPr bwMode="auto">
            <a:xfrm>
              <a:off x="1314450" y="1714500"/>
              <a:ext cx="1219200" cy="1219200"/>
            </a:xfrm>
            <a:prstGeom prst="rect">
              <a:avLst/>
            </a:prstGeom>
            <a:noFill/>
            <a:ln w="9525">
              <a:noFill/>
              <a:miter lim="800000"/>
              <a:headEnd/>
              <a:tailEnd/>
            </a:ln>
          </p:spPr>
        </p:pic>
        <p:pic>
          <p:nvPicPr>
            <p:cNvPr id="42" name="Rectangle 11281" descr="yellow 3 business people silhouette"/>
            <p:cNvPicPr>
              <a:picLocks noChangeAspect="1" noChangeArrowheads="1"/>
            </p:cNvPicPr>
            <p:nvPr/>
          </p:nvPicPr>
          <p:blipFill>
            <a:blip r:embed="rId4" cstate="print"/>
            <a:srcRect/>
            <a:stretch>
              <a:fillRect/>
            </a:stretch>
          </p:blipFill>
          <p:spPr bwMode="auto">
            <a:xfrm>
              <a:off x="1489075" y="1562100"/>
              <a:ext cx="960438" cy="1135063"/>
            </a:xfrm>
            <a:prstGeom prst="rect">
              <a:avLst/>
            </a:prstGeom>
            <a:noFill/>
            <a:ln w="9525">
              <a:noFill/>
              <a:miter lim="800000"/>
              <a:headEnd/>
              <a:tailEnd/>
            </a:ln>
          </p:spPr>
        </p:pic>
        <p:pic>
          <p:nvPicPr>
            <p:cNvPr id="44" name="Rectangle 18480"/>
            <p:cNvPicPr>
              <a:picLocks noChangeAspect="1" noChangeArrowheads="1"/>
            </p:cNvPicPr>
            <p:nvPr/>
          </p:nvPicPr>
          <p:blipFill>
            <a:blip r:embed="rId5" cstate="print">
              <a:lum contrast="24000"/>
            </a:blip>
            <a:srcRect/>
            <a:stretch>
              <a:fillRect/>
            </a:stretch>
          </p:blipFill>
          <p:spPr bwMode="auto">
            <a:xfrm>
              <a:off x="1470025" y="2328863"/>
              <a:ext cx="568325" cy="595312"/>
            </a:xfrm>
            <a:prstGeom prst="rect">
              <a:avLst/>
            </a:prstGeom>
            <a:noFill/>
            <a:ln w="9525">
              <a:noFill/>
              <a:miter lim="800000"/>
              <a:headEnd/>
              <a:tailEnd/>
            </a:ln>
          </p:spPr>
        </p:pic>
      </p:grpSp>
      <p:sp>
        <p:nvSpPr>
          <p:cNvPr id="53" name="Shape 20493"/>
          <p:cNvSpPr>
            <a:spLocks noChangeArrowheads="1"/>
          </p:cNvSpPr>
          <p:nvPr/>
        </p:nvSpPr>
        <p:spPr bwMode="auto">
          <a:xfrm>
            <a:off x="1608698" y="1620486"/>
            <a:ext cx="6916737" cy="397032"/>
          </a:xfrm>
          <a:prstGeom prst="rect">
            <a:avLst/>
          </a:prstGeom>
        </p:spPr>
        <p:txBody>
          <a:bodyPr wrap="square" anchor="ctr">
            <a:spAutoFit/>
          </a:bodyPr>
          <a:lstStyle/>
          <a:p>
            <a:pPr marL="571500" indent="-571500" eaLnBrk="0" fontAlgn="auto" hangingPunct="0">
              <a:lnSpc>
                <a:spcPct val="90000"/>
              </a:lnSpc>
              <a:spcBef>
                <a:spcPts val="0"/>
              </a:spcBef>
              <a:spcAft>
                <a:spcPts val="0"/>
              </a:spcAft>
              <a:buClr>
                <a:srgbClr val="000000"/>
              </a:buClr>
              <a:buSzPct val="85000"/>
              <a:buFont typeface="Segoe" pitchFamily="34" charset="0"/>
              <a:buNone/>
              <a:defRPr/>
            </a:pPr>
            <a:r>
              <a:rPr lang="en-US" sz="2200" dirty="0" smtClean="0"/>
              <a:t>Capture detailed business case via customizable forms</a:t>
            </a:r>
            <a:endParaRPr lang="en-US" sz="2200" dirty="0"/>
          </a:p>
        </p:txBody>
      </p:sp>
      <p:sp>
        <p:nvSpPr>
          <p:cNvPr id="54" name="Rectangle 20494"/>
          <p:cNvSpPr>
            <a:spLocks noChangeArrowheads="1"/>
          </p:cNvSpPr>
          <p:nvPr/>
        </p:nvSpPr>
        <p:spPr bwMode="auto">
          <a:xfrm>
            <a:off x="1608698" y="2675784"/>
            <a:ext cx="6673454" cy="397032"/>
          </a:xfrm>
          <a:prstGeom prst="rect">
            <a:avLst/>
          </a:prstGeom>
        </p:spPr>
        <p:txBody>
          <a:bodyPr wrap="square" anchor="ctr">
            <a:spAutoFit/>
          </a:bodyPr>
          <a:lstStyle/>
          <a:p>
            <a:pPr eaLnBrk="0" fontAlgn="auto" hangingPunct="0">
              <a:lnSpc>
                <a:spcPct val="90000"/>
              </a:lnSpc>
              <a:spcBef>
                <a:spcPts val="0"/>
              </a:spcBef>
              <a:spcAft>
                <a:spcPts val="0"/>
              </a:spcAft>
              <a:buClr>
                <a:srgbClr val="000000"/>
              </a:buClr>
              <a:buSzPct val="85000"/>
              <a:buFont typeface="Segoe" pitchFamily="34" charset="0"/>
              <a:buNone/>
              <a:defRPr/>
            </a:pPr>
            <a:r>
              <a:rPr lang="en-US" sz="2200" dirty="0" smtClean="0"/>
              <a:t>Automate business process using workflow</a:t>
            </a:r>
            <a:endParaRPr lang="en-US" sz="2200" dirty="0"/>
          </a:p>
        </p:txBody>
      </p:sp>
      <p:sp>
        <p:nvSpPr>
          <p:cNvPr id="55" name="Rectangle 20495"/>
          <p:cNvSpPr>
            <a:spLocks noChangeArrowheads="1"/>
          </p:cNvSpPr>
          <p:nvPr/>
        </p:nvSpPr>
        <p:spPr bwMode="auto">
          <a:xfrm>
            <a:off x="1571625" y="3766169"/>
            <a:ext cx="4260850" cy="380104"/>
          </a:xfrm>
          <a:prstGeom prst="rect">
            <a:avLst/>
          </a:prstGeom>
        </p:spPr>
        <p:txBody>
          <a:bodyPr anchor="ctr">
            <a:spAutoFit/>
          </a:bodyPr>
          <a:lstStyle/>
          <a:p>
            <a:pPr fontAlgn="auto">
              <a:lnSpc>
                <a:spcPct val="85000"/>
              </a:lnSpc>
              <a:spcBef>
                <a:spcPct val="25000"/>
              </a:spcBef>
              <a:spcAft>
                <a:spcPts val="0"/>
              </a:spcAft>
              <a:buFont typeface="Segoe" pitchFamily="34" charset="0"/>
              <a:buNone/>
              <a:defRPr/>
            </a:pPr>
            <a:endParaRPr lang="en-US" sz="2200" dirty="0">
              <a:solidFill>
                <a:schemeClr val="bg2">
                  <a:lumMod val="65000"/>
                  <a:lumOff val="35000"/>
                </a:schemeClr>
              </a:solidFill>
            </a:endParaRPr>
          </a:p>
        </p:txBody>
      </p:sp>
      <p:sp>
        <p:nvSpPr>
          <p:cNvPr id="57" name="Rectangle 20497"/>
          <p:cNvSpPr>
            <a:spLocks noChangeArrowheads="1"/>
          </p:cNvSpPr>
          <p:nvPr/>
        </p:nvSpPr>
        <p:spPr bwMode="auto">
          <a:xfrm>
            <a:off x="1595250" y="4683959"/>
            <a:ext cx="6436326" cy="701731"/>
          </a:xfrm>
          <a:prstGeom prst="rect">
            <a:avLst/>
          </a:prstGeom>
        </p:spPr>
        <p:txBody>
          <a:bodyPr wrap="square" anchor="ctr">
            <a:spAutoFit/>
          </a:bodyPr>
          <a:lstStyle/>
          <a:p>
            <a:pPr eaLnBrk="0" fontAlgn="auto" hangingPunct="0">
              <a:lnSpc>
                <a:spcPct val="90000"/>
              </a:lnSpc>
              <a:spcBef>
                <a:spcPts val="0"/>
              </a:spcBef>
              <a:spcAft>
                <a:spcPts val="0"/>
              </a:spcAft>
              <a:buClr>
                <a:srgbClr val="000000"/>
              </a:buClr>
              <a:buSzPct val="85000"/>
              <a:buFont typeface="Segoe" pitchFamily="34" charset="0"/>
              <a:buNone/>
              <a:defRPr/>
            </a:pPr>
            <a:r>
              <a:rPr lang="en-US" sz="2200" dirty="0" smtClean="0"/>
              <a:t>Organize projects into portfolios for selection, planning, and reporting</a:t>
            </a:r>
            <a:endParaRPr lang="en-US" sz="2200" dirty="0"/>
          </a:p>
        </p:txBody>
      </p:sp>
      <p:pic>
        <p:nvPicPr>
          <p:cNvPr id="26" name="Picture 25" descr="resources.png"/>
          <p:cNvPicPr>
            <a:picLocks noChangeAspect="1"/>
          </p:cNvPicPr>
          <p:nvPr/>
        </p:nvPicPr>
        <p:blipFill>
          <a:blip r:embed="rId6" cstate="print"/>
          <a:stretch>
            <a:fillRect/>
          </a:stretch>
        </p:blipFill>
        <p:spPr>
          <a:xfrm>
            <a:off x="605118" y="4528191"/>
            <a:ext cx="806824" cy="1013003"/>
          </a:xfrm>
          <a:prstGeom prst="rect">
            <a:avLst/>
          </a:prstGeom>
          <a:effectLst>
            <a:outerShdw blurRad="63500" sx="102000" sy="102000" algn="ctr" rotWithShape="0">
              <a:prstClr val="black">
                <a:alpha val="40000"/>
              </a:prstClr>
            </a:outerShdw>
          </a:effectLst>
        </p:spPr>
      </p:pic>
      <p:grpSp>
        <p:nvGrpSpPr>
          <p:cNvPr id="21" name="Group 20"/>
          <p:cNvGrpSpPr/>
          <p:nvPr/>
        </p:nvGrpSpPr>
        <p:grpSpPr>
          <a:xfrm>
            <a:off x="714326" y="3603211"/>
            <a:ext cx="704007" cy="627254"/>
            <a:chOff x="5703183" y="5943000"/>
            <a:chExt cx="704007" cy="627254"/>
          </a:xfrm>
        </p:grpSpPr>
        <p:pic>
          <p:nvPicPr>
            <p:cNvPr id="22" name="Picture 21" descr="money.png"/>
            <p:cNvPicPr>
              <a:picLocks noChangeAspect="1"/>
            </p:cNvPicPr>
            <p:nvPr/>
          </p:nvPicPr>
          <p:blipFill>
            <a:blip r:embed="rId7"/>
            <a:stretch>
              <a:fillRect/>
            </a:stretch>
          </p:blipFill>
          <p:spPr>
            <a:xfrm>
              <a:off x="5713794" y="5943000"/>
              <a:ext cx="693396" cy="605272"/>
            </a:xfrm>
            <a:prstGeom prst="rect">
              <a:avLst/>
            </a:prstGeom>
            <a:effectLst>
              <a:outerShdw blurRad="50800" dist="38100" dir="5400000" algn="t" rotWithShape="0">
                <a:prstClr val="black">
                  <a:alpha val="40000"/>
                </a:prstClr>
              </a:outerShdw>
            </a:effectLst>
          </p:spPr>
        </p:pic>
        <p:pic>
          <p:nvPicPr>
            <p:cNvPr id="23" name="Rectangle 39008"/>
            <p:cNvPicPr>
              <a:picLocks noChangeAspect="1" noChangeArrowheads="1"/>
            </p:cNvPicPr>
            <p:nvPr/>
          </p:nvPicPr>
          <p:blipFill>
            <a:blip r:embed="rId8" cstate="print"/>
            <a:srcRect/>
            <a:stretch>
              <a:fillRect/>
            </a:stretch>
          </p:blipFill>
          <p:spPr bwMode="auto">
            <a:xfrm flipH="1">
              <a:off x="5703183" y="5975207"/>
              <a:ext cx="440207" cy="595047"/>
            </a:xfrm>
            <a:prstGeom prst="rect">
              <a:avLst/>
            </a:prstGeom>
            <a:noFill/>
            <a:ln w="9525">
              <a:noFill/>
              <a:miter lim="800000"/>
              <a:headEnd/>
              <a:tailEnd/>
            </a:ln>
          </p:spPr>
        </p:pic>
      </p:grpSp>
      <p:sp>
        <p:nvSpPr>
          <p:cNvPr id="24" name="Rectangle 20497"/>
          <p:cNvSpPr>
            <a:spLocks noChangeArrowheads="1"/>
          </p:cNvSpPr>
          <p:nvPr/>
        </p:nvSpPr>
        <p:spPr bwMode="auto">
          <a:xfrm>
            <a:off x="1599732" y="3706806"/>
            <a:ext cx="6436326" cy="397032"/>
          </a:xfrm>
          <a:prstGeom prst="rect">
            <a:avLst/>
          </a:prstGeom>
        </p:spPr>
        <p:txBody>
          <a:bodyPr wrap="square" anchor="ctr">
            <a:spAutoFit/>
          </a:bodyPr>
          <a:lstStyle/>
          <a:p>
            <a:pPr marL="571500" indent="-571500" eaLnBrk="0" fontAlgn="auto" hangingPunct="0">
              <a:lnSpc>
                <a:spcPct val="90000"/>
              </a:lnSpc>
              <a:spcBef>
                <a:spcPts val="0"/>
              </a:spcBef>
              <a:spcAft>
                <a:spcPts val="0"/>
              </a:spcAft>
              <a:buClr>
                <a:srgbClr val="000000"/>
              </a:buClr>
              <a:buSzPct val="85000"/>
              <a:buFont typeface="Segoe" pitchFamily="34" charset="0"/>
              <a:buNone/>
              <a:defRPr/>
            </a:pPr>
            <a:r>
              <a:rPr lang="en-US" sz="2200" dirty="0" smtClean="0"/>
              <a:t>Capture high-level budgets for resources and costs</a:t>
            </a:r>
            <a:endParaRPr lang="en-US" sz="2200" dirty="0"/>
          </a:p>
        </p:txBody>
      </p:sp>
      <p:pic>
        <p:nvPicPr>
          <p:cNvPr id="25" name="Picture 2" descr="visio process chart 2"/>
          <p:cNvPicPr>
            <a:picLocks noChangeAspect="1" noChangeArrowheads="1"/>
          </p:cNvPicPr>
          <p:nvPr/>
        </p:nvPicPr>
        <p:blipFill>
          <a:blip r:embed="rId9"/>
          <a:srcRect/>
          <a:stretch>
            <a:fillRect/>
          </a:stretch>
        </p:blipFill>
        <p:spPr bwMode="auto">
          <a:xfrm>
            <a:off x="547854" y="2497937"/>
            <a:ext cx="1048666" cy="71664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5125" y="356616"/>
            <a:ext cx="8413750" cy="1200329"/>
          </a:xfrm>
        </p:spPr>
        <p:txBody>
          <a:bodyPr/>
          <a:lstStyle/>
          <a:p>
            <a:r>
              <a:rPr/>
              <a:t>The Enterprise Project Management Solution</a:t>
            </a:r>
          </a:p>
        </p:txBody>
      </p:sp>
      <p:grpSp>
        <p:nvGrpSpPr>
          <p:cNvPr id="2" name="Group 39"/>
          <p:cNvGrpSpPr/>
          <p:nvPr/>
        </p:nvGrpSpPr>
        <p:grpSpPr>
          <a:xfrm>
            <a:off x="6353076" y="2929146"/>
            <a:ext cx="1941513" cy="1938337"/>
            <a:chOff x="6353076" y="2929146"/>
            <a:chExt cx="1941513" cy="1938337"/>
          </a:xfrm>
        </p:grpSpPr>
        <p:pic>
          <p:nvPicPr>
            <p:cNvPr id="5" name="Picture 39" descr="401417_greenbox"/>
            <p:cNvPicPr>
              <a:picLocks noChangeAspect="1" noChangeArrowheads="1"/>
            </p:cNvPicPr>
            <p:nvPr/>
          </p:nvPicPr>
          <p:blipFill>
            <a:blip r:embed="rId2">
              <a:lum bright="-24000"/>
            </a:blip>
            <a:srcRect/>
            <a:stretch>
              <a:fillRect/>
            </a:stretch>
          </p:blipFill>
          <p:spPr bwMode="auto">
            <a:xfrm>
              <a:off x="6353076" y="3214896"/>
              <a:ext cx="1941513" cy="1652587"/>
            </a:xfrm>
            <a:prstGeom prst="rect">
              <a:avLst/>
            </a:prstGeom>
            <a:noFill/>
            <a:ln w="9525">
              <a:noFill/>
              <a:miter lim="800000"/>
              <a:headEnd/>
              <a:tailEnd/>
            </a:ln>
          </p:spPr>
        </p:pic>
        <p:sp>
          <p:nvSpPr>
            <p:cNvPr id="6" name="TextBox 8204"/>
            <p:cNvSpPr txBox="1">
              <a:spLocks noChangeArrowheads="1"/>
            </p:cNvSpPr>
            <p:nvPr/>
          </p:nvSpPr>
          <p:spPr bwMode="auto">
            <a:xfrm>
              <a:off x="6568752" y="4180551"/>
              <a:ext cx="1432248" cy="508344"/>
            </a:xfrm>
            <a:prstGeom prst="rect">
              <a:avLst/>
            </a:prstGeom>
            <a:noFill/>
            <a:ln w="9525">
              <a:noFill/>
              <a:miter lim="800000"/>
              <a:headEnd/>
              <a:tailEnd/>
            </a:ln>
          </p:spPr>
          <p:txBody>
            <a:bodyPr wrap="square" lIns="90488" tIns="44450" rIns="90488" bIns="44450">
              <a:spAutoFit/>
            </a:bodyPr>
            <a:lstStyle/>
            <a:p>
              <a:pPr defTabSz="760413">
                <a:lnSpc>
                  <a:spcPct val="85000"/>
                </a:lnSpc>
              </a:pPr>
              <a:r>
                <a:rPr lang="en-US" sz="1600" dirty="0" smtClean="0">
                  <a:solidFill>
                    <a:schemeClr val="tx2"/>
                  </a:solidFill>
                  <a:latin typeface="+mj-lt"/>
                </a:rPr>
                <a:t>Collaboration &amp; Reporting</a:t>
              </a:r>
              <a:endParaRPr lang="en-US" sz="1600" dirty="0">
                <a:solidFill>
                  <a:schemeClr val="tx2"/>
                </a:solidFill>
                <a:latin typeface="+mj-lt"/>
              </a:endParaRPr>
            </a:p>
          </p:txBody>
        </p:sp>
        <p:pic>
          <p:nvPicPr>
            <p:cNvPr id="7" name="Picture 52" descr="401417_connector"/>
            <p:cNvPicPr>
              <a:picLocks noChangeAspect="1" noChangeArrowheads="1"/>
            </p:cNvPicPr>
            <p:nvPr/>
          </p:nvPicPr>
          <p:blipFill>
            <a:blip r:embed="rId3"/>
            <a:srcRect t="25055" b="23737"/>
            <a:stretch>
              <a:fillRect/>
            </a:stretch>
          </p:blipFill>
          <p:spPr bwMode="auto">
            <a:xfrm>
              <a:off x="6754714" y="2929146"/>
              <a:ext cx="1146175" cy="398462"/>
            </a:xfrm>
            <a:prstGeom prst="rect">
              <a:avLst/>
            </a:prstGeom>
            <a:noFill/>
            <a:ln w="9525">
              <a:noFill/>
              <a:miter lim="800000"/>
              <a:headEnd/>
              <a:tailEnd/>
            </a:ln>
          </p:spPr>
        </p:pic>
        <p:grpSp>
          <p:nvGrpSpPr>
            <p:cNvPr id="4" name="Group 65"/>
            <p:cNvGrpSpPr/>
            <p:nvPr/>
          </p:nvGrpSpPr>
          <p:grpSpPr>
            <a:xfrm>
              <a:off x="6728995" y="3347838"/>
              <a:ext cx="1106268" cy="812072"/>
              <a:chOff x="756467" y="4007245"/>
              <a:chExt cx="1106268" cy="812072"/>
            </a:xfrm>
          </p:grpSpPr>
          <p:pic>
            <p:nvPicPr>
              <p:cNvPr id="9" name="Picture 73" descr="Generic Application"/>
              <p:cNvPicPr>
                <a:picLocks noChangeAspect="1" noChangeArrowheads="1"/>
              </p:cNvPicPr>
              <p:nvPr/>
            </p:nvPicPr>
            <p:blipFill>
              <a:blip r:embed="rId4"/>
              <a:srcRect/>
              <a:stretch>
                <a:fillRect/>
              </a:stretch>
            </p:blipFill>
            <p:spPr bwMode="auto">
              <a:xfrm>
                <a:off x="1310229" y="4007245"/>
                <a:ext cx="552506" cy="812072"/>
              </a:xfrm>
              <a:prstGeom prst="rect">
                <a:avLst/>
              </a:prstGeom>
              <a:noFill/>
              <a:ln w="9525">
                <a:noFill/>
                <a:miter lim="800000"/>
                <a:headEnd/>
                <a:tailEnd/>
              </a:ln>
            </p:spPr>
          </p:pic>
          <p:pic>
            <p:nvPicPr>
              <p:cNvPr id="10" name="Picture 69" descr="XP icon user accounts"/>
              <p:cNvPicPr>
                <a:picLocks noChangeAspect="1" noChangeArrowheads="1"/>
              </p:cNvPicPr>
              <p:nvPr/>
            </p:nvPicPr>
            <p:blipFill>
              <a:blip r:embed="rId5"/>
              <a:srcRect/>
              <a:stretch>
                <a:fillRect/>
              </a:stretch>
            </p:blipFill>
            <p:spPr bwMode="auto">
              <a:xfrm>
                <a:off x="756467" y="4151085"/>
                <a:ext cx="793530" cy="650769"/>
              </a:xfrm>
              <a:prstGeom prst="rect">
                <a:avLst/>
              </a:prstGeom>
              <a:noFill/>
              <a:ln w="9525">
                <a:noFill/>
                <a:miter lim="800000"/>
                <a:headEnd/>
                <a:tailEnd/>
              </a:ln>
            </p:spPr>
          </p:pic>
        </p:grpSp>
      </p:grpSp>
      <p:grpSp>
        <p:nvGrpSpPr>
          <p:cNvPr id="8" name="Group 38"/>
          <p:cNvGrpSpPr/>
          <p:nvPr/>
        </p:nvGrpSpPr>
        <p:grpSpPr>
          <a:xfrm>
            <a:off x="685800" y="2938463"/>
            <a:ext cx="1941513" cy="1938337"/>
            <a:chOff x="4479826" y="2929146"/>
            <a:chExt cx="1941513" cy="1938337"/>
          </a:xfrm>
        </p:grpSpPr>
        <p:pic>
          <p:nvPicPr>
            <p:cNvPr id="12" name="Picture 38" descr="401417_greenbox"/>
            <p:cNvPicPr>
              <a:picLocks noChangeAspect="1" noChangeArrowheads="1"/>
            </p:cNvPicPr>
            <p:nvPr/>
          </p:nvPicPr>
          <p:blipFill>
            <a:blip r:embed="rId2">
              <a:lum bright="-24000"/>
            </a:blip>
            <a:srcRect/>
            <a:stretch>
              <a:fillRect/>
            </a:stretch>
          </p:blipFill>
          <p:spPr bwMode="auto">
            <a:xfrm>
              <a:off x="4479826" y="3214896"/>
              <a:ext cx="1941513" cy="1652587"/>
            </a:xfrm>
            <a:prstGeom prst="rect">
              <a:avLst/>
            </a:prstGeom>
            <a:noFill/>
            <a:ln w="9525">
              <a:noFill/>
              <a:miter lim="800000"/>
              <a:headEnd/>
              <a:tailEnd/>
            </a:ln>
          </p:spPr>
        </p:pic>
        <p:sp>
          <p:nvSpPr>
            <p:cNvPr id="13" name="TextBox 8211"/>
            <p:cNvSpPr txBox="1">
              <a:spLocks noChangeArrowheads="1"/>
            </p:cNvSpPr>
            <p:nvPr/>
          </p:nvSpPr>
          <p:spPr bwMode="auto">
            <a:xfrm>
              <a:off x="4676676" y="4206630"/>
              <a:ext cx="1533525"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latin typeface="+mj-lt"/>
                </a:rPr>
                <a:t>Demand Management</a:t>
              </a:r>
              <a:endParaRPr lang="en-US" sz="1600" dirty="0">
                <a:solidFill>
                  <a:schemeClr val="tx2"/>
                </a:solidFill>
                <a:latin typeface="+mj-lt"/>
              </a:endParaRPr>
            </a:p>
          </p:txBody>
        </p:sp>
        <p:pic>
          <p:nvPicPr>
            <p:cNvPr id="14" name="Picture 51" descr="401417_connector"/>
            <p:cNvPicPr>
              <a:picLocks noChangeAspect="1" noChangeArrowheads="1"/>
            </p:cNvPicPr>
            <p:nvPr/>
          </p:nvPicPr>
          <p:blipFill>
            <a:blip r:embed="rId3"/>
            <a:srcRect t="25055" b="23737"/>
            <a:stretch>
              <a:fillRect/>
            </a:stretch>
          </p:blipFill>
          <p:spPr bwMode="auto">
            <a:xfrm>
              <a:off x="4878289" y="2929146"/>
              <a:ext cx="1146175" cy="398462"/>
            </a:xfrm>
            <a:prstGeom prst="rect">
              <a:avLst/>
            </a:prstGeom>
            <a:noFill/>
            <a:ln w="9525">
              <a:noFill/>
              <a:miter lim="800000"/>
              <a:headEnd/>
              <a:tailEnd/>
            </a:ln>
          </p:spPr>
        </p:pic>
        <p:grpSp>
          <p:nvGrpSpPr>
            <p:cNvPr id="11" name="Group 38"/>
            <p:cNvGrpSpPr>
              <a:grpSpLocks/>
            </p:cNvGrpSpPr>
            <p:nvPr/>
          </p:nvGrpSpPr>
          <p:grpSpPr bwMode="auto">
            <a:xfrm>
              <a:off x="5152573" y="3381892"/>
              <a:ext cx="918029" cy="997083"/>
              <a:chOff x="825" y="2856"/>
              <a:chExt cx="841" cy="567"/>
            </a:xfrm>
          </p:grpSpPr>
          <p:pic>
            <p:nvPicPr>
              <p:cNvPr id="16" name="Rectangle 19475" descr="msn music angled screen"/>
              <p:cNvPicPr>
                <a:picLocks noChangeAspect="1" noChangeArrowheads="1"/>
              </p:cNvPicPr>
              <p:nvPr/>
            </p:nvPicPr>
            <p:blipFill>
              <a:blip r:embed="rId6"/>
              <a:srcRect/>
              <a:stretch>
                <a:fillRect/>
              </a:stretch>
            </p:blipFill>
            <p:spPr bwMode="auto">
              <a:xfrm>
                <a:off x="825" y="2856"/>
                <a:ext cx="497" cy="425"/>
              </a:xfrm>
              <a:prstGeom prst="rect">
                <a:avLst/>
              </a:prstGeom>
              <a:noFill/>
              <a:ln w="9525">
                <a:noFill/>
                <a:miter lim="800000"/>
                <a:headEnd/>
                <a:tailEnd/>
              </a:ln>
            </p:spPr>
          </p:pic>
          <p:pic>
            <p:nvPicPr>
              <p:cNvPr id="17" name="Rectangle 19476" descr="msn spaces angled screen"/>
              <p:cNvPicPr>
                <a:picLocks noChangeAspect="1" noChangeArrowheads="1"/>
              </p:cNvPicPr>
              <p:nvPr/>
            </p:nvPicPr>
            <p:blipFill>
              <a:blip r:embed="rId7"/>
              <a:srcRect/>
              <a:stretch>
                <a:fillRect/>
              </a:stretch>
            </p:blipFill>
            <p:spPr bwMode="auto">
              <a:xfrm>
                <a:off x="903" y="2900"/>
                <a:ext cx="513" cy="427"/>
              </a:xfrm>
              <a:prstGeom prst="rect">
                <a:avLst/>
              </a:prstGeom>
              <a:noFill/>
              <a:ln w="9525">
                <a:noFill/>
                <a:miter lim="800000"/>
                <a:headEnd/>
                <a:tailEnd/>
              </a:ln>
            </p:spPr>
          </p:pic>
          <p:pic>
            <p:nvPicPr>
              <p:cNvPr id="18" name="Rectangle 19477" descr="msn music angled screen"/>
              <p:cNvPicPr>
                <a:picLocks noChangeAspect="1" noChangeArrowheads="1"/>
              </p:cNvPicPr>
              <p:nvPr/>
            </p:nvPicPr>
            <p:blipFill>
              <a:blip r:embed="rId6"/>
              <a:srcRect/>
              <a:stretch>
                <a:fillRect/>
              </a:stretch>
            </p:blipFill>
            <p:spPr bwMode="auto">
              <a:xfrm>
                <a:off x="987" y="2952"/>
                <a:ext cx="497" cy="425"/>
              </a:xfrm>
              <a:prstGeom prst="rect">
                <a:avLst/>
              </a:prstGeom>
              <a:noFill/>
              <a:ln w="9525">
                <a:noFill/>
                <a:miter lim="800000"/>
                <a:headEnd/>
                <a:tailEnd/>
              </a:ln>
            </p:spPr>
          </p:pic>
          <p:pic>
            <p:nvPicPr>
              <p:cNvPr id="19" name="Rectangle 19478" descr="msn spaces angled screen"/>
              <p:cNvPicPr>
                <a:picLocks noChangeAspect="1" noChangeArrowheads="1"/>
              </p:cNvPicPr>
              <p:nvPr/>
            </p:nvPicPr>
            <p:blipFill>
              <a:blip r:embed="rId7"/>
              <a:srcRect/>
              <a:stretch>
                <a:fillRect/>
              </a:stretch>
            </p:blipFill>
            <p:spPr bwMode="auto">
              <a:xfrm>
                <a:off x="1065" y="2996"/>
                <a:ext cx="513" cy="427"/>
              </a:xfrm>
              <a:prstGeom prst="rect">
                <a:avLst/>
              </a:prstGeom>
              <a:noFill/>
              <a:ln w="9525">
                <a:noFill/>
                <a:miter lim="800000"/>
                <a:headEnd/>
                <a:tailEnd/>
              </a:ln>
            </p:spPr>
          </p:pic>
          <p:pic>
            <p:nvPicPr>
              <p:cNvPr id="20" name="Rectangle 19479"/>
              <p:cNvPicPr>
                <a:picLocks noChangeAspect="1" noChangeArrowheads="1"/>
              </p:cNvPicPr>
              <p:nvPr/>
            </p:nvPicPr>
            <p:blipFill>
              <a:blip r:embed="rId8"/>
              <a:srcRect/>
              <a:stretch>
                <a:fillRect/>
              </a:stretch>
            </p:blipFill>
            <p:spPr bwMode="auto">
              <a:xfrm>
                <a:off x="1272" y="3059"/>
                <a:ext cx="394" cy="364"/>
              </a:xfrm>
              <a:prstGeom prst="rect">
                <a:avLst/>
              </a:prstGeom>
              <a:noFill/>
              <a:ln w="9525">
                <a:noFill/>
                <a:miter lim="800000"/>
                <a:headEnd/>
                <a:tailEnd/>
              </a:ln>
            </p:spPr>
          </p:pic>
        </p:grpSp>
      </p:grpSp>
      <p:grpSp>
        <p:nvGrpSpPr>
          <p:cNvPr id="15" name="Group 36"/>
          <p:cNvGrpSpPr/>
          <p:nvPr/>
        </p:nvGrpSpPr>
        <p:grpSpPr>
          <a:xfrm>
            <a:off x="2554287" y="2938463"/>
            <a:ext cx="1941513" cy="1938337"/>
            <a:chOff x="733326" y="2929146"/>
            <a:chExt cx="1941513" cy="1938337"/>
          </a:xfrm>
        </p:grpSpPr>
        <p:pic>
          <p:nvPicPr>
            <p:cNvPr id="22" name="Picture 36" descr="401417_greenbox"/>
            <p:cNvPicPr>
              <a:picLocks noChangeAspect="1" noChangeArrowheads="1"/>
            </p:cNvPicPr>
            <p:nvPr/>
          </p:nvPicPr>
          <p:blipFill>
            <a:blip r:embed="rId2">
              <a:lum bright="-24000"/>
            </a:blip>
            <a:srcRect/>
            <a:stretch>
              <a:fillRect/>
            </a:stretch>
          </p:blipFill>
          <p:spPr bwMode="auto">
            <a:xfrm>
              <a:off x="733326" y="3214896"/>
              <a:ext cx="1941513" cy="1652587"/>
            </a:xfrm>
            <a:prstGeom prst="rect">
              <a:avLst/>
            </a:prstGeom>
            <a:noFill/>
            <a:ln w="9525">
              <a:noFill/>
              <a:miter lim="800000"/>
              <a:headEnd/>
              <a:tailEnd/>
            </a:ln>
          </p:spPr>
        </p:pic>
        <p:sp>
          <p:nvSpPr>
            <p:cNvPr id="23" name="TextBox 8210"/>
            <p:cNvSpPr txBox="1">
              <a:spLocks noChangeArrowheads="1"/>
            </p:cNvSpPr>
            <p:nvPr/>
          </p:nvSpPr>
          <p:spPr bwMode="auto">
            <a:xfrm>
              <a:off x="877789" y="4207718"/>
              <a:ext cx="1643062"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latin typeface="+mj-lt"/>
                </a:rPr>
                <a:t>Portfolio Selection</a:t>
              </a:r>
              <a:endParaRPr lang="en-US" sz="1600" dirty="0">
                <a:solidFill>
                  <a:schemeClr val="tx2"/>
                </a:solidFill>
                <a:latin typeface="+mj-lt"/>
              </a:endParaRPr>
            </a:p>
          </p:txBody>
        </p:sp>
        <p:pic>
          <p:nvPicPr>
            <p:cNvPr id="24" name="Picture 48" descr="401417_connector"/>
            <p:cNvPicPr>
              <a:picLocks noChangeAspect="1" noChangeArrowheads="1"/>
            </p:cNvPicPr>
            <p:nvPr/>
          </p:nvPicPr>
          <p:blipFill>
            <a:blip r:embed="rId3"/>
            <a:srcRect t="25055" b="23737"/>
            <a:stretch>
              <a:fillRect/>
            </a:stretch>
          </p:blipFill>
          <p:spPr bwMode="auto">
            <a:xfrm>
              <a:off x="1154014" y="2929146"/>
              <a:ext cx="1146175" cy="398462"/>
            </a:xfrm>
            <a:prstGeom prst="rect">
              <a:avLst/>
            </a:prstGeom>
            <a:noFill/>
            <a:ln w="9525">
              <a:noFill/>
              <a:miter lim="800000"/>
              <a:headEnd/>
              <a:tailEnd/>
            </a:ln>
          </p:spPr>
        </p:pic>
        <p:grpSp>
          <p:nvGrpSpPr>
            <p:cNvPr id="21" name="Group 69"/>
            <p:cNvGrpSpPr/>
            <p:nvPr/>
          </p:nvGrpSpPr>
          <p:grpSpPr>
            <a:xfrm>
              <a:off x="1259993" y="3439866"/>
              <a:ext cx="974526" cy="779915"/>
              <a:chOff x="1220788" y="3867150"/>
              <a:chExt cx="1057275" cy="846138"/>
            </a:xfrm>
          </p:grpSpPr>
          <p:pic>
            <p:nvPicPr>
              <p:cNvPr id="26" name="Rectangle 7209" descr="XP icon properties or options"/>
              <p:cNvPicPr>
                <a:picLocks noChangeAspect="1" noChangeArrowheads="1"/>
              </p:cNvPicPr>
              <p:nvPr/>
            </p:nvPicPr>
            <p:blipFill>
              <a:blip r:embed="rId9"/>
              <a:srcRect/>
              <a:stretch>
                <a:fillRect/>
              </a:stretch>
            </p:blipFill>
            <p:spPr bwMode="auto">
              <a:xfrm>
                <a:off x="1220788" y="3890963"/>
                <a:ext cx="571500" cy="742950"/>
              </a:xfrm>
              <a:prstGeom prst="rect">
                <a:avLst/>
              </a:prstGeom>
              <a:noFill/>
              <a:ln w="9525">
                <a:noFill/>
                <a:miter lim="800000"/>
                <a:headEnd/>
                <a:tailEnd/>
              </a:ln>
            </p:spPr>
          </p:pic>
          <p:pic>
            <p:nvPicPr>
              <p:cNvPr id="27" name="Rectangle 7210" descr="user business man"/>
              <p:cNvPicPr>
                <a:picLocks noChangeAspect="1" noChangeArrowheads="1"/>
              </p:cNvPicPr>
              <p:nvPr/>
            </p:nvPicPr>
            <p:blipFill>
              <a:blip r:embed="rId10"/>
              <a:srcRect/>
              <a:stretch>
                <a:fillRect/>
              </a:stretch>
            </p:blipFill>
            <p:spPr bwMode="auto">
              <a:xfrm>
                <a:off x="1641475" y="3867150"/>
                <a:ext cx="636588" cy="846138"/>
              </a:xfrm>
              <a:prstGeom prst="rect">
                <a:avLst/>
              </a:prstGeom>
              <a:noFill/>
              <a:ln w="9525">
                <a:noFill/>
                <a:miter lim="800000"/>
                <a:headEnd/>
                <a:tailEnd/>
              </a:ln>
            </p:spPr>
          </p:pic>
        </p:grpSp>
      </p:grpSp>
      <p:grpSp>
        <p:nvGrpSpPr>
          <p:cNvPr id="25" name="Group 37"/>
          <p:cNvGrpSpPr/>
          <p:nvPr/>
        </p:nvGrpSpPr>
        <p:grpSpPr>
          <a:xfrm>
            <a:off x="4459287" y="2938463"/>
            <a:ext cx="1941513" cy="1938337"/>
            <a:chOff x="2606576" y="2929146"/>
            <a:chExt cx="1941513" cy="1938337"/>
          </a:xfrm>
        </p:grpSpPr>
        <p:pic>
          <p:nvPicPr>
            <p:cNvPr id="29" name="Picture 37" descr="401417_greenbox"/>
            <p:cNvPicPr>
              <a:picLocks noChangeAspect="1" noChangeArrowheads="1"/>
            </p:cNvPicPr>
            <p:nvPr/>
          </p:nvPicPr>
          <p:blipFill>
            <a:blip r:embed="rId2">
              <a:lum bright="-24000"/>
            </a:blip>
            <a:srcRect/>
            <a:stretch>
              <a:fillRect/>
            </a:stretch>
          </p:blipFill>
          <p:spPr bwMode="auto">
            <a:xfrm>
              <a:off x="2606576" y="3214896"/>
              <a:ext cx="1941513" cy="1652587"/>
            </a:xfrm>
            <a:prstGeom prst="rect">
              <a:avLst/>
            </a:prstGeom>
            <a:noFill/>
            <a:ln w="9525">
              <a:noFill/>
              <a:miter lim="800000"/>
              <a:headEnd/>
              <a:tailEnd/>
            </a:ln>
          </p:spPr>
        </p:pic>
        <p:sp>
          <p:nvSpPr>
            <p:cNvPr id="30" name="TextBox 8205"/>
            <p:cNvSpPr txBox="1">
              <a:spLocks noChangeArrowheads="1"/>
            </p:cNvSpPr>
            <p:nvPr/>
          </p:nvSpPr>
          <p:spPr bwMode="auto">
            <a:xfrm>
              <a:off x="2796174" y="4188264"/>
              <a:ext cx="1379538" cy="508344"/>
            </a:xfrm>
            <a:prstGeom prst="rect">
              <a:avLst/>
            </a:prstGeom>
            <a:noFill/>
            <a:ln w="9525">
              <a:noFill/>
              <a:miter lim="800000"/>
              <a:headEnd/>
              <a:tailEnd/>
            </a:ln>
          </p:spPr>
          <p:txBody>
            <a:bodyPr lIns="90488" tIns="44450" rIns="90488" bIns="44450">
              <a:spAutoFit/>
            </a:bodyPr>
            <a:lstStyle/>
            <a:p>
              <a:pPr defTabSz="760413">
                <a:lnSpc>
                  <a:spcPct val="85000"/>
                </a:lnSpc>
              </a:pPr>
              <a:r>
                <a:rPr lang="en-US" sz="1600" dirty="0" smtClean="0">
                  <a:solidFill>
                    <a:schemeClr val="tx2"/>
                  </a:solidFill>
                  <a:latin typeface="+mj-lt"/>
                </a:rPr>
                <a:t>Work Planning</a:t>
              </a:r>
              <a:endParaRPr lang="en-US" sz="1600" dirty="0">
                <a:solidFill>
                  <a:schemeClr val="tx2"/>
                </a:solidFill>
                <a:latin typeface="+mj-lt"/>
              </a:endParaRPr>
            </a:p>
          </p:txBody>
        </p:sp>
        <p:pic>
          <p:nvPicPr>
            <p:cNvPr id="31" name="Picture 50" descr="401417_connector"/>
            <p:cNvPicPr>
              <a:picLocks noChangeAspect="1" noChangeArrowheads="1"/>
            </p:cNvPicPr>
            <p:nvPr/>
          </p:nvPicPr>
          <p:blipFill>
            <a:blip r:embed="rId3"/>
            <a:srcRect t="25055" b="23737"/>
            <a:stretch>
              <a:fillRect/>
            </a:stretch>
          </p:blipFill>
          <p:spPr bwMode="auto">
            <a:xfrm>
              <a:off x="3011389" y="2929146"/>
              <a:ext cx="1146175" cy="398462"/>
            </a:xfrm>
            <a:prstGeom prst="rect">
              <a:avLst/>
            </a:prstGeom>
            <a:noFill/>
            <a:ln w="9525">
              <a:noFill/>
              <a:miter lim="800000"/>
              <a:headEnd/>
              <a:tailEnd/>
            </a:ln>
          </p:spPr>
        </p:pic>
        <p:grpSp>
          <p:nvGrpSpPr>
            <p:cNvPr id="28" name="Group 72"/>
            <p:cNvGrpSpPr/>
            <p:nvPr/>
          </p:nvGrpSpPr>
          <p:grpSpPr>
            <a:xfrm>
              <a:off x="3072561" y="3381810"/>
              <a:ext cx="1143382" cy="839108"/>
              <a:chOff x="3087688" y="3894138"/>
              <a:chExt cx="1157287" cy="849312"/>
            </a:xfrm>
          </p:grpSpPr>
          <p:pic>
            <p:nvPicPr>
              <p:cNvPr id="33" name="Rectangle 7203" descr="layered complex diagram illustration icon"/>
              <p:cNvPicPr>
                <a:picLocks noChangeAspect="1" noChangeArrowheads="1"/>
              </p:cNvPicPr>
              <p:nvPr/>
            </p:nvPicPr>
            <p:blipFill>
              <a:blip r:embed="rId11"/>
              <a:srcRect/>
              <a:stretch>
                <a:fillRect/>
              </a:stretch>
            </p:blipFill>
            <p:spPr bwMode="auto">
              <a:xfrm>
                <a:off x="3402013" y="3894138"/>
                <a:ext cx="842962" cy="784225"/>
              </a:xfrm>
              <a:prstGeom prst="rect">
                <a:avLst/>
              </a:prstGeom>
              <a:noFill/>
              <a:ln w="9525">
                <a:noFill/>
                <a:miter lim="800000"/>
                <a:headEnd/>
                <a:tailEnd/>
              </a:ln>
            </p:spPr>
          </p:pic>
          <p:pic>
            <p:nvPicPr>
              <p:cNvPr id="34" name="Rectangle 7204" descr="user business user woman"/>
              <p:cNvPicPr>
                <a:picLocks noChangeAspect="1" noChangeArrowheads="1"/>
              </p:cNvPicPr>
              <p:nvPr/>
            </p:nvPicPr>
            <p:blipFill>
              <a:blip r:embed="rId12"/>
              <a:srcRect/>
              <a:stretch>
                <a:fillRect/>
              </a:stretch>
            </p:blipFill>
            <p:spPr bwMode="auto">
              <a:xfrm>
                <a:off x="3087688" y="3986213"/>
                <a:ext cx="560387" cy="757237"/>
              </a:xfrm>
              <a:prstGeom prst="rect">
                <a:avLst/>
              </a:prstGeom>
              <a:noFill/>
              <a:ln w="9525">
                <a:noFill/>
                <a:miter lim="800000"/>
                <a:headEnd/>
                <a:tailEnd/>
              </a:ln>
            </p:spPr>
          </p:pic>
        </p:grpSp>
      </p:grpSp>
      <p:grpSp>
        <p:nvGrpSpPr>
          <p:cNvPr id="32" name="Group 43"/>
          <p:cNvGrpSpPr>
            <a:grpSpLocks/>
          </p:cNvGrpSpPr>
          <p:nvPr/>
        </p:nvGrpSpPr>
        <p:grpSpPr bwMode="auto">
          <a:xfrm>
            <a:off x="739676" y="2300496"/>
            <a:ext cx="7642225" cy="706437"/>
            <a:chOff x="846" y="1212"/>
            <a:chExt cx="4698" cy="445"/>
          </a:xfrm>
        </p:grpSpPr>
        <p:pic>
          <p:nvPicPr>
            <p:cNvPr id="36" name="Picture 44" descr="401417_greenbar"/>
            <p:cNvPicPr>
              <a:picLocks noChangeAspect="1" noChangeArrowheads="1"/>
            </p:cNvPicPr>
            <p:nvPr/>
          </p:nvPicPr>
          <p:blipFill>
            <a:blip r:embed="rId13"/>
            <a:srcRect/>
            <a:stretch>
              <a:fillRect/>
            </a:stretch>
          </p:blipFill>
          <p:spPr bwMode="auto">
            <a:xfrm>
              <a:off x="846" y="1212"/>
              <a:ext cx="4698" cy="445"/>
            </a:xfrm>
            <a:prstGeom prst="rect">
              <a:avLst/>
            </a:prstGeom>
            <a:noFill/>
            <a:ln w="9525">
              <a:noFill/>
              <a:miter lim="800000"/>
              <a:headEnd/>
              <a:tailEnd/>
            </a:ln>
          </p:spPr>
        </p:pic>
        <p:sp>
          <p:nvSpPr>
            <p:cNvPr id="37" name="TextBox 8209"/>
            <p:cNvSpPr txBox="1">
              <a:spLocks noChangeArrowheads="1"/>
            </p:cNvSpPr>
            <p:nvPr/>
          </p:nvSpPr>
          <p:spPr bwMode="auto">
            <a:xfrm>
              <a:off x="1045" y="1320"/>
              <a:ext cx="4309" cy="241"/>
            </a:xfrm>
            <a:prstGeom prst="rect">
              <a:avLst/>
            </a:prstGeom>
            <a:noFill/>
            <a:ln w="9525">
              <a:noFill/>
              <a:miter lim="800000"/>
              <a:headEnd/>
              <a:tailEnd/>
            </a:ln>
          </p:spPr>
          <p:txBody>
            <a:bodyPr>
              <a:spAutoFit/>
            </a:bodyPr>
            <a:lstStyle/>
            <a:p>
              <a:pPr algn="ctr">
                <a:lnSpc>
                  <a:spcPct val="90000"/>
                </a:lnSpc>
              </a:pPr>
              <a:r>
                <a:rPr lang="en-US" sz="2100" dirty="0">
                  <a:solidFill>
                    <a:schemeClr val="tx2"/>
                  </a:solidFill>
                  <a:latin typeface="+mj-lt"/>
                </a:rPr>
                <a:t>Enterprise Project Management</a:t>
              </a:r>
            </a:p>
          </p:txBody>
        </p:sp>
      </p:grpSp>
      <p:sp>
        <p:nvSpPr>
          <p:cNvPr id="38" name="Isosceles Triangle 37"/>
          <p:cNvSpPr/>
          <p:nvPr/>
        </p:nvSpPr>
        <p:spPr bwMode="auto">
          <a:xfrm rot="10800000">
            <a:off x="3185836" y="1752600"/>
            <a:ext cx="700364" cy="589496"/>
          </a:xfrm>
          <a:prstGeom prst="triangle">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defTabSz="1096963">
              <a:defRPr/>
            </a:pPr>
            <a:endParaRPr lang="en-US" sz="32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par>
                                <p:cTn id="8" presetID="9" presetClass="emph" presetSubtype="0" nodeType="withEffect">
                                  <p:stCondLst>
                                    <p:cond delay="0"/>
                                  </p:stCondLst>
                                  <p:childTnLst>
                                    <p:set>
                                      <p:cBhvr rctx="PPT">
                                        <p:cTn id="9" dur="indefinite"/>
                                        <p:tgtEl>
                                          <p:spTgt spid="25"/>
                                        </p:tgtEl>
                                        <p:attrNameLst>
                                          <p:attrName>style.opacity</p:attrName>
                                        </p:attrNameLst>
                                      </p:cBhvr>
                                      <p:to>
                                        <p:strVal val="0.25"/>
                                      </p:to>
                                    </p:set>
                                    <p:animEffect filter="image" prLst="opacity: 0.25">
                                      <p:cBhvr rctx="IE">
                                        <p:cTn id="10" dur="indefinite"/>
                                        <p:tgtEl>
                                          <p:spTgt spid="25"/>
                                        </p:tgtEl>
                                      </p:cBhvr>
                                    </p:animEffect>
                                  </p:childTnLst>
                                </p:cTn>
                              </p:par>
                              <p:par>
                                <p:cTn id="11" presetID="9" presetClass="emph" presetSubtype="0" nodeType="withEffect">
                                  <p:stCondLst>
                                    <p:cond delay="0"/>
                                  </p:stCondLst>
                                  <p:childTnLst>
                                    <p:set>
                                      <p:cBhvr rctx="PPT">
                                        <p:cTn id="12" dur="indefinite"/>
                                        <p:tgtEl>
                                          <p:spTgt spid="2"/>
                                        </p:tgtEl>
                                        <p:attrNameLst>
                                          <p:attrName>style.opacity</p:attrName>
                                        </p:attrNameLst>
                                      </p:cBhvr>
                                      <p:to>
                                        <p:strVal val="0.25"/>
                                      </p:to>
                                    </p:set>
                                    <p:animEffect filter="image" prLst="opacity: 0.25">
                                      <p:cBhvr rctx="IE">
                                        <p:cTn id="13" dur="indefinite"/>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theme/theme1.xml><?xml version="1.0" encoding="utf-8"?>
<a:theme xmlns:a="http://schemas.openxmlformats.org/drawingml/2006/main" name="Office Project Conference 2007 4x3 Template FINAL">
  <a:themeElements>
    <a:clrScheme name="Custom 6">
      <a:dk1>
        <a:srgbClr val="000000"/>
      </a:dk1>
      <a:lt1>
        <a:srgbClr val="FFFFFF"/>
      </a:lt1>
      <a:dk2>
        <a:srgbClr val="813723"/>
      </a:dk2>
      <a:lt2>
        <a:srgbClr val="FFFFFF"/>
      </a:lt2>
      <a:accent1>
        <a:srgbClr val="F2AE26"/>
      </a:accent1>
      <a:accent2>
        <a:srgbClr val="559E38"/>
      </a:accent2>
      <a:accent3>
        <a:srgbClr val="EF864B"/>
      </a:accent3>
      <a:accent4>
        <a:srgbClr val="0070C0"/>
      </a:accent4>
      <a:accent5>
        <a:srgbClr val="777777"/>
      </a:accent5>
      <a:accent6>
        <a:srgbClr val="0E8996"/>
      </a:accent6>
      <a:hlink>
        <a:srgbClr val="F0ED7B"/>
      </a:hlink>
      <a:folHlink>
        <a:srgbClr val="F3EB4F"/>
      </a:folHlink>
    </a:clrScheme>
    <a:fontScheme name="Custom 1">
      <a:majorFont>
        <a:latin typeface="Segoe Semibold"/>
        <a:ea typeface=""/>
        <a:cs typeface=""/>
      </a:majorFont>
      <a:minorFont>
        <a:latin typeface="Sego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Custom 6">
      <a:dk1>
        <a:srgbClr val="000000"/>
      </a:dk1>
      <a:lt1>
        <a:srgbClr val="FFFFFF"/>
      </a:lt1>
      <a:dk2>
        <a:srgbClr val="813723"/>
      </a:dk2>
      <a:lt2>
        <a:srgbClr val="FFFFFF"/>
      </a:lt2>
      <a:accent1>
        <a:srgbClr val="F2AE26"/>
      </a:accent1>
      <a:accent2>
        <a:srgbClr val="559E38"/>
      </a:accent2>
      <a:accent3>
        <a:srgbClr val="EF864B"/>
      </a:accent3>
      <a:accent4>
        <a:srgbClr val="0070C0"/>
      </a:accent4>
      <a:accent5>
        <a:srgbClr val="777777"/>
      </a:accent5>
      <a:accent6>
        <a:srgbClr val="0E8996"/>
      </a:accent6>
      <a:hlink>
        <a:srgbClr val="F0ED7B"/>
      </a:hlink>
      <a:folHlink>
        <a:srgbClr val="F3EB4F"/>
      </a:folHlink>
    </a:clrScheme>
    <a:fontScheme name="Custom 1">
      <a:majorFont>
        <a:latin typeface="Segoe Semibold"/>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996C9803697C49B7C6B077FA54E068" ma:contentTypeVersion="2" ma:contentTypeDescription="Create a new document." ma:contentTypeScope="" ma:versionID="a52dfd4f3ab8031d478c99cd4ed58676">
  <xsd:schema xmlns:xsd="http://www.w3.org/2001/XMLSchema" xmlns:p="http://schemas.microsoft.com/office/2006/metadata/properties" xmlns:ns2="e06b81e6-20c5-41b8-bed2-7424173576fe" targetNamespace="http://schemas.microsoft.com/office/2006/metadata/properties" ma:root="true" ma:fieldsID="8c43e5615304a0e140437e6c91348e6f" ns2:_="">
    <xsd:import namespace="e06b81e6-20c5-41b8-bed2-7424173576fe"/>
    <xsd:element name="properties">
      <xsd:complexType>
        <xsd:sequence>
          <xsd:element name="documentManagement">
            <xsd:complexType>
              <xsd:all>
                <xsd:element ref="ns2:Description0" minOccurs="0"/>
                <xsd:element ref="ns2:Content_x0020_Category" minOccurs="0"/>
              </xsd:all>
            </xsd:complexType>
          </xsd:element>
        </xsd:sequence>
      </xsd:complexType>
    </xsd:element>
  </xsd:schema>
  <xsd:schema xmlns:xsd="http://www.w3.org/2001/XMLSchema" xmlns:dms="http://schemas.microsoft.com/office/2006/documentManagement/types" targetNamespace="e06b81e6-20c5-41b8-bed2-7424173576fe" elementFormDefault="qualified">
    <xsd:import namespace="http://schemas.microsoft.com/office/2006/documentManagement/types"/>
    <xsd:element name="Description0" ma:index="8" nillable="true" ma:displayName="Description" ma:internalName="Description0">
      <xsd:simpleType>
        <xsd:restriction base="dms:Note"/>
      </xsd:simpleType>
    </xsd:element>
    <xsd:element name="Content_x0020_Category" ma:index="9" nillable="true" ma:displayName="Content Category" ma:default="" ma:internalName="Content_x0020_Category" ma:requiredMultiChoice="true">
      <xsd:complexType>
        <xsd:complexContent>
          <xsd:extension base="dms:MultiChoice">
            <xsd:sequence>
              <xsd:element name="Value" maxOccurs="unbounded" minOccurs="0" nillable="true">
                <xsd:simpleType>
                  <xsd:restriction base="dms:Choice">
                    <xsd:enumeration value="Webcast"/>
                    <xsd:enumeration value="Presentation"/>
                    <xsd:enumeration value="Document"/>
                    <xsd:enumeration value="Other"/>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e06b81e6-20c5-41b8-bed2-7424173576fe" xsi:nil="true"/>
    <Content_x0020_Category xmlns="e06b81e6-20c5-41b8-bed2-7424173576fe">
      <Value>Presentation</Value>
    </Content_x0020_Category>
  </documentManagement>
</p:properties>
</file>

<file path=customXml/itemProps1.xml><?xml version="1.0" encoding="utf-8"?>
<ds:datastoreItem xmlns:ds="http://schemas.openxmlformats.org/officeDocument/2006/customXml" ds:itemID="{F88A7108-4D64-4BF8-92AB-F6219DB84965}"/>
</file>

<file path=customXml/itemProps2.xml><?xml version="1.0" encoding="utf-8"?>
<ds:datastoreItem xmlns:ds="http://schemas.openxmlformats.org/officeDocument/2006/customXml" ds:itemID="{02473CFB-FA08-4FF7-B82E-2848172290DF}"/>
</file>

<file path=customXml/itemProps3.xml><?xml version="1.0" encoding="utf-8"?>
<ds:datastoreItem xmlns:ds="http://schemas.openxmlformats.org/officeDocument/2006/customXml" ds:itemID="{8AC4E87E-C66B-4D33-93A5-041845816554}"/>
</file>

<file path=docProps/app.xml><?xml version="1.0" encoding="utf-8"?>
<Properties xmlns="http://schemas.openxmlformats.org/officeDocument/2006/extended-properties" xmlns:vt="http://schemas.openxmlformats.org/officeDocument/2006/docPropsVTypes">
  <Template>Office Project Conference 2007 4x3 Template FINAL</Template>
  <TotalTime>366</TotalTime>
  <Words>1092</Words>
  <Application>Microsoft Office PowerPoint</Application>
  <PresentationFormat>On-screen Show (4:3)</PresentationFormat>
  <Paragraphs>126</Paragraphs>
  <Slides>17</Slides>
  <Notes>13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Project Conference 2007 4x3 Template FINAL</vt:lpstr>
      <vt:lpstr>White with Courier font for code slides</vt:lpstr>
      <vt:lpstr>Slide 1</vt:lpstr>
      <vt:lpstr>Enterprise Project Management (EPM) Solution Overview</vt:lpstr>
      <vt:lpstr>Agenda</vt:lpstr>
      <vt:lpstr>The Business Needs</vt:lpstr>
      <vt:lpstr>What Is Enterprise Project Management (EPM)? </vt:lpstr>
      <vt:lpstr>Service Pack 1</vt:lpstr>
      <vt:lpstr>The Enterprise Project Management Solution</vt:lpstr>
      <vt:lpstr>Demand Management</vt:lpstr>
      <vt:lpstr>The Enterprise Project Management Solution</vt:lpstr>
      <vt:lpstr>Portfolio Selection</vt:lpstr>
      <vt:lpstr>The Enterprise Project Management Solution</vt:lpstr>
      <vt:lpstr>Work Planning</vt:lpstr>
      <vt:lpstr>The Enterprise Project Management Solution</vt:lpstr>
      <vt:lpstr>Collaboration &amp; Reporting</vt:lpstr>
      <vt:lpstr>EPM 2007 Overview</vt:lpstr>
      <vt:lpstr>Advantages of the EPM Solution</vt:lpstr>
      <vt:lpstr>Slide 17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Project Management (EPM) Solution Overview</dc:title>
  <dc:subject>Microsoft Office Project Conference 2007</dc:subject>
  <dc:creator>Keshav Puttaswamy</dc:creator>
  <cp:keywords>Office Project EPMS, Enterprise Project Management Solution</cp:keywords>
  <dc:description>Template design:  Mary Feil-Jacobs
Formatter: Mark Johnson, Silver Fox Productions, Inc.
Event Date:  October 28â31, 2007
Event Location:  Seattle, WA
Speech Length:
Audience:
Key Topics:</dc:description>
  <cp:lastModifiedBy>a-niamhm</cp:lastModifiedBy>
  <cp:revision>58</cp:revision>
  <dcterms:created xsi:type="dcterms:W3CDTF">2007-10-05T21:38:35Z</dcterms:created>
  <dcterms:modified xsi:type="dcterms:W3CDTF">2007-11-28T19:48:03Z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0x01010045996C9803697C49B7C6B077FA54E068</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