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 id="2147483718" r:id="rId2"/>
  </p:sldMasterIdLst>
  <p:notesMasterIdLst>
    <p:notesMasterId r:id="rId24"/>
  </p:notesMasterIdLst>
  <p:handoutMasterIdLst>
    <p:handoutMasterId r:id="rId25"/>
  </p:handoutMasterIdLst>
  <p:sldIdLst>
    <p:sldId id="330" r:id="rId3"/>
    <p:sldId id="290" r:id="rId4"/>
    <p:sldId id="291" r:id="rId5"/>
    <p:sldId id="293" r:id="rId6"/>
    <p:sldId id="292" r:id="rId7"/>
    <p:sldId id="329" r:id="rId8"/>
    <p:sldId id="294" r:id="rId9"/>
    <p:sldId id="295" r:id="rId10"/>
    <p:sldId id="296" r:id="rId11"/>
    <p:sldId id="327" r:id="rId12"/>
    <p:sldId id="297" r:id="rId13"/>
    <p:sldId id="298" r:id="rId14"/>
    <p:sldId id="299" r:id="rId15"/>
    <p:sldId id="328" r:id="rId16"/>
    <p:sldId id="301" r:id="rId17"/>
    <p:sldId id="302" r:id="rId18"/>
    <p:sldId id="304" r:id="rId19"/>
    <p:sldId id="305" r:id="rId20"/>
    <p:sldId id="306" r:id="rId21"/>
    <p:sldId id="307" r:id="rId22"/>
    <p:sldId id="331" r:id="rId23"/>
  </p:sldIdLst>
  <p:sldSz cx="9144000" cy="6858000" type="screen4x3"/>
  <p:notesSz cx="7077075" cy="90043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C37C"/>
    <a:srgbClr val="D39D55"/>
    <a:srgbClr val="D2743A"/>
    <a:srgbClr val="D1943B"/>
    <a:srgbClr val="F6AE1E"/>
    <a:srgbClr val="FF0066"/>
    <a:srgbClr val="000000"/>
    <a:srgbClr val="F3AF35"/>
    <a:srgbClr val="9C42E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066" autoAdjust="0"/>
    <p:restoredTop sz="84333" autoAdjust="0"/>
  </p:normalViewPr>
  <p:slideViewPr>
    <p:cSldViewPr snapToGrid="0">
      <p:cViewPr varScale="1">
        <p:scale>
          <a:sx n="66" d="100"/>
          <a:sy n="66" d="100"/>
        </p:scale>
        <p:origin x="-1374" y="-102"/>
      </p:cViewPr>
      <p:guideLst>
        <p:guide orient="horz" pos="144"/>
        <p:guide orient="horz" pos="895"/>
        <p:guide orient="horz" pos="1484"/>
        <p:guide orient="horz" pos="1200"/>
        <p:guide orient="horz" pos="2319"/>
        <p:guide orient="horz" pos="4174"/>
        <p:guide orient="horz"/>
        <p:guide pos="2880"/>
        <p:guide pos="240"/>
        <p:guide pos="460"/>
        <p:guide pos="5520"/>
        <p:guide pos="863"/>
        <p:guide pos="5299"/>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37" d="100"/>
          <a:sy n="37" d="100"/>
        </p:scale>
        <p:origin x="-2142" y="-96"/>
      </p:cViewPr>
      <p:guideLst>
        <p:guide orient="horz" pos="2836"/>
        <p:guide pos="222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1" Type="http://schemas.openxmlformats.org/officeDocument/2006/relationships/oleObject" Target="file:///C:\P14\add%20cu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0"/>
  <c:chart>
    <c:view3D>
      <c:rAngAx val="1"/>
    </c:view3D>
    <c:plotArea>
      <c:layout/>
      <c:bar3DChart>
        <c:barDir val="col"/>
        <c:grouping val="clustered"/>
        <c:ser>
          <c:idx val="0"/>
          <c:order val="0"/>
          <c:cat>
            <c:strRef>
              <c:f>Sheet3!$A$4:$A$8</c:f>
              <c:strCache>
                <c:ptCount val="5"/>
                <c:pt idx="0">
                  <c:v>Operational efficiency</c:v>
                </c:pt>
                <c:pt idx="1">
                  <c:v>Customer responsiveness</c:v>
                </c:pt>
                <c:pt idx="2">
                  <c:v>Product innovation</c:v>
                </c:pt>
                <c:pt idx="3">
                  <c:v>Market responsiveness</c:v>
                </c:pt>
                <c:pt idx="4">
                  <c:v>Regulatory pressures</c:v>
                </c:pt>
              </c:strCache>
            </c:strRef>
          </c:cat>
          <c:val>
            <c:numRef>
              <c:f>Sheet3!$B$4:$B$8</c:f>
              <c:numCache>
                <c:formatCode>General</c:formatCode>
                <c:ptCount val="5"/>
                <c:pt idx="0">
                  <c:v>0.35000000000000031</c:v>
                </c:pt>
                <c:pt idx="1">
                  <c:v>0.29000000000000031</c:v>
                </c:pt>
                <c:pt idx="2">
                  <c:v>0.13500000000000001</c:v>
                </c:pt>
                <c:pt idx="3">
                  <c:v>0.13300000000000001</c:v>
                </c:pt>
                <c:pt idx="4">
                  <c:v>9.2000000000000026E-2</c:v>
                </c:pt>
              </c:numCache>
            </c:numRef>
          </c:val>
        </c:ser>
        <c:shape val="cylinder"/>
        <c:axId val="55506816"/>
        <c:axId val="55508352"/>
        <c:axId val="0"/>
      </c:bar3DChart>
      <c:catAx>
        <c:axId val="55506816"/>
        <c:scaling>
          <c:orientation val="minMax"/>
        </c:scaling>
        <c:axPos val="b"/>
        <c:tickLblPos val="nextTo"/>
        <c:txPr>
          <a:bodyPr/>
          <a:lstStyle/>
          <a:p>
            <a:pPr>
              <a:defRPr>
                <a:solidFill>
                  <a:schemeClr val="tx1"/>
                </a:solidFill>
              </a:defRPr>
            </a:pPr>
            <a:endParaRPr lang="en-US"/>
          </a:p>
        </c:txPr>
        <c:crossAx val="55508352"/>
        <c:crosses val="autoZero"/>
        <c:auto val="1"/>
        <c:lblAlgn val="ctr"/>
        <c:lblOffset val="100"/>
      </c:catAx>
      <c:valAx>
        <c:axId val="55508352"/>
        <c:scaling>
          <c:orientation val="minMax"/>
        </c:scaling>
        <c:axPos val="l"/>
        <c:majorGridlines/>
        <c:numFmt formatCode="0%" sourceLinked="0"/>
        <c:tickLblPos val="nextTo"/>
        <c:txPr>
          <a:bodyPr/>
          <a:lstStyle/>
          <a:p>
            <a:pPr>
              <a:defRPr>
                <a:solidFill>
                  <a:schemeClr val="tx1"/>
                </a:solidFill>
              </a:defRPr>
            </a:pPr>
            <a:endParaRPr lang="en-US"/>
          </a:p>
        </c:txPr>
        <c:crossAx val="55506816"/>
        <c:crosses val="autoZero"/>
        <c:crossBetween val="between"/>
        <c:majorUnit val="0.1"/>
      </c:valAx>
      <c:spPr>
        <a:noFill/>
      </c:spPr>
    </c:plotArea>
    <c:plotVisOnly val="1"/>
  </c:chart>
  <c:spPr>
    <a:noFill/>
    <a:ln>
      <a:noFill/>
    </a:ln>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BCE363-2342-4409-AE7F-829A097FD722}" type="doc">
      <dgm:prSet loTypeId="urn:microsoft.com/office/officeart/2005/8/layout/hierarchy1" loCatId="hierarchy" qsTypeId="urn:microsoft.com/office/officeart/2005/8/quickstyle/3d7" qsCatId="3D" csTypeId="urn:microsoft.com/office/officeart/2005/8/colors/accent1_2" csCatId="accent1" phldr="1"/>
      <dgm:spPr/>
      <dgm:t>
        <a:bodyPr/>
        <a:lstStyle/>
        <a:p>
          <a:endParaRPr lang="en-US"/>
        </a:p>
      </dgm:t>
    </dgm:pt>
    <dgm:pt modelId="{63C4B45B-90FE-4DEC-B9B7-F94C833B1116}">
      <dgm:prSet phldrT="[Text]"/>
      <dgm:spPr/>
      <dgm:t>
        <a:bodyPr/>
        <a:lstStyle/>
        <a:p>
          <a:r>
            <a:rPr lang="en-US" dirty="0" smtClean="0"/>
            <a:t>IT Portfolios</a:t>
          </a:r>
          <a:endParaRPr lang="en-US" dirty="0"/>
        </a:p>
      </dgm:t>
    </dgm:pt>
    <dgm:pt modelId="{EEDDBFDE-78A1-406B-9E94-894B741997E1}" type="parTrans" cxnId="{3404A760-F403-4DF1-BADC-AD19EC5D154F}">
      <dgm:prSet/>
      <dgm:spPr/>
      <dgm:t>
        <a:bodyPr/>
        <a:lstStyle/>
        <a:p>
          <a:endParaRPr lang="en-US"/>
        </a:p>
      </dgm:t>
    </dgm:pt>
    <dgm:pt modelId="{D0BA7396-0A56-4B75-9A2F-B8492E79B6C3}" type="sibTrans" cxnId="{3404A760-F403-4DF1-BADC-AD19EC5D154F}">
      <dgm:prSet/>
      <dgm:spPr/>
      <dgm:t>
        <a:bodyPr/>
        <a:lstStyle/>
        <a:p>
          <a:endParaRPr lang="en-US"/>
        </a:p>
      </dgm:t>
    </dgm:pt>
    <dgm:pt modelId="{0732DA8E-7B82-40A8-96C4-089BFD6DE29A}">
      <dgm:prSet phldrT="[Text]"/>
      <dgm:spPr/>
      <dgm:t>
        <a:bodyPr/>
        <a:lstStyle/>
        <a:p>
          <a:r>
            <a:rPr lang="en-US" dirty="0" smtClean="0"/>
            <a:t>Projects</a:t>
          </a:r>
          <a:endParaRPr lang="en-US" dirty="0"/>
        </a:p>
      </dgm:t>
    </dgm:pt>
    <dgm:pt modelId="{C5FAD0ED-D20C-4072-9109-09F81A0F9C36}" type="parTrans" cxnId="{7C060071-1787-4D8F-9AEF-13D49B779460}">
      <dgm:prSet/>
      <dgm:spPr/>
      <dgm:t>
        <a:bodyPr/>
        <a:lstStyle/>
        <a:p>
          <a:endParaRPr lang="en-US" dirty="0"/>
        </a:p>
      </dgm:t>
    </dgm:pt>
    <dgm:pt modelId="{626D31AE-FEE5-464F-82E6-5C3BE28996DA}" type="sibTrans" cxnId="{7C060071-1787-4D8F-9AEF-13D49B779460}">
      <dgm:prSet/>
      <dgm:spPr/>
      <dgm:t>
        <a:bodyPr/>
        <a:lstStyle/>
        <a:p>
          <a:endParaRPr lang="en-US"/>
        </a:p>
      </dgm:t>
    </dgm:pt>
    <dgm:pt modelId="{FEAF630B-928B-45E6-9EC5-D379F83C655C}">
      <dgm:prSet phldrT="[Text]"/>
      <dgm:spPr/>
      <dgm:t>
        <a:bodyPr/>
        <a:lstStyle/>
        <a:p>
          <a:r>
            <a:rPr lang="en-US" dirty="0" smtClean="0"/>
            <a:t>Applications</a:t>
          </a:r>
          <a:endParaRPr lang="en-US" dirty="0"/>
        </a:p>
      </dgm:t>
    </dgm:pt>
    <dgm:pt modelId="{A184C4C8-BFC5-4E72-A5C1-07327E425661}" type="parTrans" cxnId="{35A5276B-E20B-4924-8D25-C80E05E9B393}">
      <dgm:prSet/>
      <dgm:spPr/>
      <dgm:t>
        <a:bodyPr/>
        <a:lstStyle/>
        <a:p>
          <a:endParaRPr lang="en-US" dirty="0"/>
        </a:p>
      </dgm:t>
    </dgm:pt>
    <dgm:pt modelId="{DE553BDF-0624-4F74-BBA0-D48724262D23}" type="sibTrans" cxnId="{35A5276B-E20B-4924-8D25-C80E05E9B393}">
      <dgm:prSet/>
      <dgm:spPr/>
      <dgm:t>
        <a:bodyPr/>
        <a:lstStyle/>
        <a:p>
          <a:endParaRPr lang="en-US"/>
        </a:p>
      </dgm:t>
    </dgm:pt>
    <dgm:pt modelId="{B98CA7F1-343F-43C4-87DD-F72BBDD4E559}">
      <dgm:prSet/>
      <dgm:spPr/>
      <dgm:t>
        <a:bodyPr/>
        <a:lstStyle/>
        <a:p>
          <a:r>
            <a:rPr lang="en-US" dirty="0" smtClean="0"/>
            <a:t>Assets</a:t>
          </a:r>
          <a:endParaRPr lang="en-US" dirty="0"/>
        </a:p>
      </dgm:t>
    </dgm:pt>
    <dgm:pt modelId="{E8A64D49-3AA3-4056-93E5-FADFA47A7776}" type="parTrans" cxnId="{24850A0D-0841-441B-BAB0-AC824BC9ED90}">
      <dgm:prSet/>
      <dgm:spPr/>
      <dgm:t>
        <a:bodyPr/>
        <a:lstStyle/>
        <a:p>
          <a:endParaRPr lang="en-US" dirty="0"/>
        </a:p>
      </dgm:t>
    </dgm:pt>
    <dgm:pt modelId="{B6A64D24-D48F-41C7-9B9E-ACA1BFA03765}" type="sibTrans" cxnId="{24850A0D-0841-441B-BAB0-AC824BC9ED90}">
      <dgm:prSet/>
      <dgm:spPr/>
      <dgm:t>
        <a:bodyPr/>
        <a:lstStyle/>
        <a:p>
          <a:endParaRPr lang="en-US"/>
        </a:p>
      </dgm:t>
    </dgm:pt>
    <dgm:pt modelId="{67976BF5-76C0-4693-85F9-4DAB74DBE71A}">
      <dgm:prSet/>
      <dgm:spPr/>
      <dgm:t>
        <a:bodyPr/>
        <a:lstStyle/>
        <a:p>
          <a:r>
            <a:rPr lang="en-US" dirty="0" smtClean="0"/>
            <a:t>Services</a:t>
          </a:r>
          <a:endParaRPr lang="en-US" dirty="0"/>
        </a:p>
      </dgm:t>
    </dgm:pt>
    <dgm:pt modelId="{A8C96D6B-3C59-4DD5-8C7A-F4632F509B0B}" type="parTrans" cxnId="{14BD1559-2681-4D68-9A53-9C9922DC144A}">
      <dgm:prSet/>
      <dgm:spPr/>
      <dgm:t>
        <a:bodyPr/>
        <a:lstStyle/>
        <a:p>
          <a:endParaRPr lang="en-US" dirty="0"/>
        </a:p>
      </dgm:t>
    </dgm:pt>
    <dgm:pt modelId="{34207E81-61C2-45ED-BFC6-F7E81A9A37F7}" type="sibTrans" cxnId="{14BD1559-2681-4D68-9A53-9C9922DC144A}">
      <dgm:prSet/>
      <dgm:spPr/>
      <dgm:t>
        <a:bodyPr/>
        <a:lstStyle/>
        <a:p>
          <a:endParaRPr lang="en-US"/>
        </a:p>
      </dgm:t>
    </dgm:pt>
    <dgm:pt modelId="{8ECEC406-683F-444D-BCEE-66638834E48C}" type="pres">
      <dgm:prSet presAssocID="{4FBCE363-2342-4409-AE7F-829A097FD722}" presName="hierChild1" presStyleCnt="0">
        <dgm:presLayoutVars>
          <dgm:chPref val="1"/>
          <dgm:dir/>
          <dgm:animOne val="branch"/>
          <dgm:animLvl val="lvl"/>
          <dgm:resizeHandles/>
        </dgm:presLayoutVars>
      </dgm:prSet>
      <dgm:spPr/>
      <dgm:t>
        <a:bodyPr/>
        <a:lstStyle/>
        <a:p>
          <a:endParaRPr lang="en-US"/>
        </a:p>
      </dgm:t>
    </dgm:pt>
    <dgm:pt modelId="{DACA23A0-AC5F-4DFC-8EE7-73F256E8DA7A}" type="pres">
      <dgm:prSet presAssocID="{63C4B45B-90FE-4DEC-B9B7-F94C833B1116}" presName="hierRoot1" presStyleCnt="0"/>
      <dgm:spPr/>
    </dgm:pt>
    <dgm:pt modelId="{D8A0C98A-11CC-4319-8768-8DA408FCD95C}" type="pres">
      <dgm:prSet presAssocID="{63C4B45B-90FE-4DEC-B9B7-F94C833B1116}" presName="composite" presStyleCnt="0"/>
      <dgm:spPr/>
    </dgm:pt>
    <dgm:pt modelId="{1448041F-6FD4-4A35-BC39-F96075A8C455}" type="pres">
      <dgm:prSet presAssocID="{63C4B45B-90FE-4DEC-B9B7-F94C833B1116}" presName="background" presStyleLbl="node0" presStyleIdx="0" presStyleCnt="1"/>
      <dgm:spPr/>
    </dgm:pt>
    <dgm:pt modelId="{AF40B398-4156-476A-A902-5064C528AD3E}" type="pres">
      <dgm:prSet presAssocID="{63C4B45B-90FE-4DEC-B9B7-F94C833B1116}" presName="text" presStyleLbl="fgAcc0" presStyleIdx="0" presStyleCnt="1" custLinFactNeighborX="-7843" custLinFactNeighborY="-12846">
        <dgm:presLayoutVars>
          <dgm:chPref val="3"/>
        </dgm:presLayoutVars>
      </dgm:prSet>
      <dgm:spPr/>
      <dgm:t>
        <a:bodyPr/>
        <a:lstStyle/>
        <a:p>
          <a:endParaRPr lang="en-US"/>
        </a:p>
      </dgm:t>
    </dgm:pt>
    <dgm:pt modelId="{A9928E40-A60F-4D4F-865A-DFA180CC7109}" type="pres">
      <dgm:prSet presAssocID="{63C4B45B-90FE-4DEC-B9B7-F94C833B1116}" presName="hierChild2" presStyleCnt="0"/>
      <dgm:spPr/>
    </dgm:pt>
    <dgm:pt modelId="{188E7D1C-3950-44DB-9A4B-8A59AFD4A775}" type="pres">
      <dgm:prSet presAssocID="{C5FAD0ED-D20C-4072-9109-09F81A0F9C36}" presName="Name10" presStyleLbl="parChTrans1D2" presStyleIdx="0" presStyleCnt="4"/>
      <dgm:spPr/>
      <dgm:t>
        <a:bodyPr/>
        <a:lstStyle/>
        <a:p>
          <a:endParaRPr lang="en-US"/>
        </a:p>
      </dgm:t>
    </dgm:pt>
    <dgm:pt modelId="{BBCF76F7-6D96-46B6-A6D0-D6C43555973F}" type="pres">
      <dgm:prSet presAssocID="{0732DA8E-7B82-40A8-96C4-089BFD6DE29A}" presName="hierRoot2" presStyleCnt="0"/>
      <dgm:spPr/>
    </dgm:pt>
    <dgm:pt modelId="{AF202789-7123-4C21-9CE0-7BD38BFF6F6D}" type="pres">
      <dgm:prSet presAssocID="{0732DA8E-7B82-40A8-96C4-089BFD6DE29A}" presName="composite2" presStyleCnt="0"/>
      <dgm:spPr/>
    </dgm:pt>
    <dgm:pt modelId="{1D42AC3C-569C-46C3-964B-75DED74A0B61}" type="pres">
      <dgm:prSet presAssocID="{0732DA8E-7B82-40A8-96C4-089BFD6DE29A}" presName="background2" presStyleLbl="node2" presStyleIdx="0" presStyleCnt="4"/>
      <dgm:spPr/>
    </dgm:pt>
    <dgm:pt modelId="{732F91A1-803F-461F-8528-D21EA61536F3}" type="pres">
      <dgm:prSet presAssocID="{0732DA8E-7B82-40A8-96C4-089BFD6DE29A}" presName="text2" presStyleLbl="fgAcc2" presStyleIdx="0" presStyleCnt="4">
        <dgm:presLayoutVars>
          <dgm:chPref val="3"/>
        </dgm:presLayoutVars>
      </dgm:prSet>
      <dgm:spPr/>
      <dgm:t>
        <a:bodyPr/>
        <a:lstStyle/>
        <a:p>
          <a:endParaRPr lang="en-US"/>
        </a:p>
      </dgm:t>
    </dgm:pt>
    <dgm:pt modelId="{5379260D-394B-4589-8FC7-8E911EAEA467}" type="pres">
      <dgm:prSet presAssocID="{0732DA8E-7B82-40A8-96C4-089BFD6DE29A}" presName="hierChild3" presStyleCnt="0"/>
      <dgm:spPr/>
    </dgm:pt>
    <dgm:pt modelId="{9D6FB72D-2E40-4DAF-A65A-EBFE7673C946}" type="pres">
      <dgm:prSet presAssocID="{A184C4C8-BFC5-4E72-A5C1-07327E425661}" presName="Name10" presStyleLbl="parChTrans1D2" presStyleIdx="1" presStyleCnt="4"/>
      <dgm:spPr/>
      <dgm:t>
        <a:bodyPr/>
        <a:lstStyle/>
        <a:p>
          <a:endParaRPr lang="en-US"/>
        </a:p>
      </dgm:t>
    </dgm:pt>
    <dgm:pt modelId="{9ED7D2C9-BED4-4EB0-818B-E355A53A5556}" type="pres">
      <dgm:prSet presAssocID="{FEAF630B-928B-45E6-9EC5-D379F83C655C}" presName="hierRoot2" presStyleCnt="0"/>
      <dgm:spPr/>
    </dgm:pt>
    <dgm:pt modelId="{84AD328C-404F-4747-954C-470434C9D4A6}" type="pres">
      <dgm:prSet presAssocID="{FEAF630B-928B-45E6-9EC5-D379F83C655C}" presName="composite2" presStyleCnt="0"/>
      <dgm:spPr/>
    </dgm:pt>
    <dgm:pt modelId="{449B3A5A-041D-429F-94A6-4AFC812B5170}" type="pres">
      <dgm:prSet presAssocID="{FEAF630B-928B-45E6-9EC5-D379F83C655C}" presName="background2" presStyleLbl="node2" presStyleIdx="1" presStyleCnt="4"/>
      <dgm:spPr/>
    </dgm:pt>
    <dgm:pt modelId="{2B047877-D518-41F6-A782-B2BB0E2AAB3C}" type="pres">
      <dgm:prSet presAssocID="{FEAF630B-928B-45E6-9EC5-D379F83C655C}" presName="text2" presStyleLbl="fgAcc2" presStyleIdx="1" presStyleCnt="4">
        <dgm:presLayoutVars>
          <dgm:chPref val="3"/>
        </dgm:presLayoutVars>
      </dgm:prSet>
      <dgm:spPr/>
      <dgm:t>
        <a:bodyPr/>
        <a:lstStyle/>
        <a:p>
          <a:endParaRPr lang="en-US"/>
        </a:p>
      </dgm:t>
    </dgm:pt>
    <dgm:pt modelId="{E358E5CB-CCF6-42F2-BB4E-13263DAEECE7}" type="pres">
      <dgm:prSet presAssocID="{FEAF630B-928B-45E6-9EC5-D379F83C655C}" presName="hierChild3" presStyleCnt="0"/>
      <dgm:spPr/>
    </dgm:pt>
    <dgm:pt modelId="{A1BFA70B-B52B-4909-94BD-36C61FA2F206}" type="pres">
      <dgm:prSet presAssocID="{E8A64D49-3AA3-4056-93E5-FADFA47A7776}" presName="Name10" presStyleLbl="parChTrans1D2" presStyleIdx="2" presStyleCnt="4"/>
      <dgm:spPr/>
      <dgm:t>
        <a:bodyPr/>
        <a:lstStyle/>
        <a:p>
          <a:endParaRPr lang="en-US"/>
        </a:p>
      </dgm:t>
    </dgm:pt>
    <dgm:pt modelId="{17FAA9AA-FE32-4849-9A4F-4B52C9C7DFBE}" type="pres">
      <dgm:prSet presAssocID="{B98CA7F1-343F-43C4-87DD-F72BBDD4E559}" presName="hierRoot2" presStyleCnt="0"/>
      <dgm:spPr/>
    </dgm:pt>
    <dgm:pt modelId="{1164791B-4B56-4D79-B926-6D7B8DE34126}" type="pres">
      <dgm:prSet presAssocID="{B98CA7F1-343F-43C4-87DD-F72BBDD4E559}" presName="composite2" presStyleCnt="0"/>
      <dgm:spPr/>
    </dgm:pt>
    <dgm:pt modelId="{15951251-9430-4DF7-A3DA-A6EB649F478B}" type="pres">
      <dgm:prSet presAssocID="{B98CA7F1-343F-43C4-87DD-F72BBDD4E559}" presName="background2" presStyleLbl="node2" presStyleIdx="2" presStyleCnt="4"/>
      <dgm:spPr/>
    </dgm:pt>
    <dgm:pt modelId="{2DD0AF74-3FC1-4AFF-A021-4A566FD98F90}" type="pres">
      <dgm:prSet presAssocID="{B98CA7F1-343F-43C4-87DD-F72BBDD4E559}" presName="text2" presStyleLbl="fgAcc2" presStyleIdx="2" presStyleCnt="4" custLinFactNeighborX="2848">
        <dgm:presLayoutVars>
          <dgm:chPref val="3"/>
        </dgm:presLayoutVars>
      </dgm:prSet>
      <dgm:spPr/>
      <dgm:t>
        <a:bodyPr/>
        <a:lstStyle/>
        <a:p>
          <a:endParaRPr lang="en-US"/>
        </a:p>
      </dgm:t>
    </dgm:pt>
    <dgm:pt modelId="{18A84475-8911-4B9F-9E80-CA4A24B1D0C0}" type="pres">
      <dgm:prSet presAssocID="{B98CA7F1-343F-43C4-87DD-F72BBDD4E559}" presName="hierChild3" presStyleCnt="0"/>
      <dgm:spPr/>
    </dgm:pt>
    <dgm:pt modelId="{4185271C-2C71-41BC-8C20-D71C27A71C7A}" type="pres">
      <dgm:prSet presAssocID="{A8C96D6B-3C59-4DD5-8C7A-F4632F509B0B}" presName="Name10" presStyleLbl="parChTrans1D2" presStyleIdx="3" presStyleCnt="4"/>
      <dgm:spPr/>
      <dgm:t>
        <a:bodyPr/>
        <a:lstStyle/>
        <a:p>
          <a:endParaRPr lang="en-US"/>
        </a:p>
      </dgm:t>
    </dgm:pt>
    <dgm:pt modelId="{14F522CA-C203-4C12-B67F-2C423FDB1111}" type="pres">
      <dgm:prSet presAssocID="{67976BF5-76C0-4693-85F9-4DAB74DBE71A}" presName="hierRoot2" presStyleCnt="0"/>
      <dgm:spPr/>
    </dgm:pt>
    <dgm:pt modelId="{506B33D1-6A35-42B4-8EED-B9ECBDCA449D}" type="pres">
      <dgm:prSet presAssocID="{67976BF5-76C0-4693-85F9-4DAB74DBE71A}" presName="composite2" presStyleCnt="0"/>
      <dgm:spPr/>
    </dgm:pt>
    <dgm:pt modelId="{690CD196-78B9-4802-8DC0-089B3BB77CFE}" type="pres">
      <dgm:prSet presAssocID="{67976BF5-76C0-4693-85F9-4DAB74DBE71A}" presName="background2" presStyleLbl="node2" presStyleIdx="3" presStyleCnt="4"/>
      <dgm:spPr/>
    </dgm:pt>
    <dgm:pt modelId="{9829A43E-F5BB-4EE8-8565-FB6A71239FAC}" type="pres">
      <dgm:prSet presAssocID="{67976BF5-76C0-4693-85F9-4DAB74DBE71A}" presName="text2" presStyleLbl="fgAcc2" presStyleIdx="3" presStyleCnt="4">
        <dgm:presLayoutVars>
          <dgm:chPref val="3"/>
        </dgm:presLayoutVars>
      </dgm:prSet>
      <dgm:spPr/>
      <dgm:t>
        <a:bodyPr/>
        <a:lstStyle/>
        <a:p>
          <a:endParaRPr lang="en-US"/>
        </a:p>
      </dgm:t>
    </dgm:pt>
    <dgm:pt modelId="{2D3C432B-834C-4972-A535-1A3E9E109F87}" type="pres">
      <dgm:prSet presAssocID="{67976BF5-76C0-4693-85F9-4DAB74DBE71A}" presName="hierChild3" presStyleCnt="0"/>
      <dgm:spPr/>
    </dgm:pt>
  </dgm:ptLst>
  <dgm:cxnLst>
    <dgm:cxn modelId="{35A5276B-E20B-4924-8D25-C80E05E9B393}" srcId="{63C4B45B-90FE-4DEC-B9B7-F94C833B1116}" destId="{FEAF630B-928B-45E6-9EC5-D379F83C655C}" srcOrd="1" destOrd="0" parTransId="{A184C4C8-BFC5-4E72-A5C1-07327E425661}" sibTransId="{DE553BDF-0624-4F74-BBA0-D48724262D23}"/>
    <dgm:cxn modelId="{7C060071-1787-4D8F-9AEF-13D49B779460}" srcId="{63C4B45B-90FE-4DEC-B9B7-F94C833B1116}" destId="{0732DA8E-7B82-40A8-96C4-089BFD6DE29A}" srcOrd="0" destOrd="0" parTransId="{C5FAD0ED-D20C-4072-9109-09F81A0F9C36}" sibTransId="{626D31AE-FEE5-464F-82E6-5C3BE28996DA}"/>
    <dgm:cxn modelId="{3404A760-F403-4DF1-BADC-AD19EC5D154F}" srcId="{4FBCE363-2342-4409-AE7F-829A097FD722}" destId="{63C4B45B-90FE-4DEC-B9B7-F94C833B1116}" srcOrd="0" destOrd="0" parTransId="{EEDDBFDE-78A1-406B-9E94-894B741997E1}" sibTransId="{D0BA7396-0A56-4B75-9A2F-B8492E79B6C3}"/>
    <dgm:cxn modelId="{789EAD0D-8392-405D-8B70-A809132E13CB}" type="presOf" srcId="{FEAF630B-928B-45E6-9EC5-D379F83C655C}" destId="{2B047877-D518-41F6-A782-B2BB0E2AAB3C}" srcOrd="0" destOrd="0" presId="urn:microsoft.com/office/officeart/2005/8/layout/hierarchy1"/>
    <dgm:cxn modelId="{BEBED1D5-6388-41B3-89E3-85F769437B94}" type="presOf" srcId="{0732DA8E-7B82-40A8-96C4-089BFD6DE29A}" destId="{732F91A1-803F-461F-8528-D21EA61536F3}" srcOrd="0" destOrd="0" presId="urn:microsoft.com/office/officeart/2005/8/layout/hierarchy1"/>
    <dgm:cxn modelId="{6251DAB9-54D2-4B87-A7BD-9ED0276968BA}" type="presOf" srcId="{63C4B45B-90FE-4DEC-B9B7-F94C833B1116}" destId="{AF40B398-4156-476A-A902-5064C528AD3E}" srcOrd="0" destOrd="0" presId="urn:microsoft.com/office/officeart/2005/8/layout/hierarchy1"/>
    <dgm:cxn modelId="{7E27D450-9654-4DE3-8A87-F50442393778}" type="presOf" srcId="{C5FAD0ED-D20C-4072-9109-09F81A0F9C36}" destId="{188E7D1C-3950-44DB-9A4B-8A59AFD4A775}" srcOrd="0" destOrd="0" presId="urn:microsoft.com/office/officeart/2005/8/layout/hierarchy1"/>
    <dgm:cxn modelId="{68D9BEF7-2AD4-48AB-854F-EB254B3DA336}" type="presOf" srcId="{A184C4C8-BFC5-4E72-A5C1-07327E425661}" destId="{9D6FB72D-2E40-4DAF-A65A-EBFE7673C946}" srcOrd="0" destOrd="0" presId="urn:microsoft.com/office/officeart/2005/8/layout/hierarchy1"/>
    <dgm:cxn modelId="{8E28E9B7-632F-4922-A059-12492B26B6BD}" type="presOf" srcId="{B98CA7F1-343F-43C4-87DD-F72BBDD4E559}" destId="{2DD0AF74-3FC1-4AFF-A021-4A566FD98F90}" srcOrd="0" destOrd="0" presId="urn:microsoft.com/office/officeart/2005/8/layout/hierarchy1"/>
    <dgm:cxn modelId="{24850A0D-0841-441B-BAB0-AC824BC9ED90}" srcId="{63C4B45B-90FE-4DEC-B9B7-F94C833B1116}" destId="{B98CA7F1-343F-43C4-87DD-F72BBDD4E559}" srcOrd="2" destOrd="0" parTransId="{E8A64D49-3AA3-4056-93E5-FADFA47A7776}" sibTransId="{B6A64D24-D48F-41C7-9B9E-ACA1BFA03765}"/>
    <dgm:cxn modelId="{E8734A87-5367-4A22-A8AB-415F341F65B2}" type="presOf" srcId="{E8A64D49-3AA3-4056-93E5-FADFA47A7776}" destId="{A1BFA70B-B52B-4909-94BD-36C61FA2F206}" srcOrd="0" destOrd="0" presId="urn:microsoft.com/office/officeart/2005/8/layout/hierarchy1"/>
    <dgm:cxn modelId="{D59936A0-19D0-4F13-A771-EA0E485D61F9}" type="presOf" srcId="{4FBCE363-2342-4409-AE7F-829A097FD722}" destId="{8ECEC406-683F-444D-BCEE-66638834E48C}" srcOrd="0" destOrd="0" presId="urn:microsoft.com/office/officeart/2005/8/layout/hierarchy1"/>
    <dgm:cxn modelId="{8D6CD268-42DD-4B5C-BB04-CBDE31FCE286}" type="presOf" srcId="{A8C96D6B-3C59-4DD5-8C7A-F4632F509B0B}" destId="{4185271C-2C71-41BC-8C20-D71C27A71C7A}" srcOrd="0" destOrd="0" presId="urn:microsoft.com/office/officeart/2005/8/layout/hierarchy1"/>
    <dgm:cxn modelId="{14BD1559-2681-4D68-9A53-9C9922DC144A}" srcId="{63C4B45B-90FE-4DEC-B9B7-F94C833B1116}" destId="{67976BF5-76C0-4693-85F9-4DAB74DBE71A}" srcOrd="3" destOrd="0" parTransId="{A8C96D6B-3C59-4DD5-8C7A-F4632F509B0B}" sibTransId="{34207E81-61C2-45ED-BFC6-F7E81A9A37F7}"/>
    <dgm:cxn modelId="{34B9727D-7776-42C0-9589-C76FF70F4DA2}" type="presOf" srcId="{67976BF5-76C0-4693-85F9-4DAB74DBE71A}" destId="{9829A43E-F5BB-4EE8-8565-FB6A71239FAC}" srcOrd="0" destOrd="0" presId="urn:microsoft.com/office/officeart/2005/8/layout/hierarchy1"/>
    <dgm:cxn modelId="{FA4E52E2-D25B-4886-9CE8-00AD85383228}" type="presParOf" srcId="{8ECEC406-683F-444D-BCEE-66638834E48C}" destId="{DACA23A0-AC5F-4DFC-8EE7-73F256E8DA7A}" srcOrd="0" destOrd="0" presId="urn:microsoft.com/office/officeart/2005/8/layout/hierarchy1"/>
    <dgm:cxn modelId="{4BB1B89C-AB77-428A-A5D3-4D18AC1B6237}" type="presParOf" srcId="{DACA23A0-AC5F-4DFC-8EE7-73F256E8DA7A}" destId="{D8A0C98A-11CC-4319-8768-8DA408FCD95C}" srcOrd="0" destOrd="0" presId="urn:microsoft.com/office/officeart/2005/8/layout/hierarchy1"/>
    <dgm:cxn modelId="{7E874954-1672-4020-B6E2-A1C7D53105B2}" type="presParOf" srcId="{D8A0C98A-11CC-4319-8768-8DA408FCD95C}" destId="{1448041F-6FD4-4A35-BC39-F96075A8C455}" srcOrd="0" destOrd="0" presId="urn:microsoft.com/office/officeart/2005/8/layout/hierarchy1"/>
    <dgm:cxn modelId="{74CF2AFF-781C-459C-ABDA-C613AE327FA5}" type="presParOf" srcId="{D8A0C98A-11CC-4319-8768-8DA408FCD95C}" destId="{AF40B398-4156-476A-A902-5064C528AD3E}" srcOrd="1" destOrd="0" presId="urn:microsoft.com/office/officeart/2005/8/layout/hierarchy1"/>
    <dgm:cxn modelId="{C39995E5-10FB-4761-A0BB-BAFE856D22C9}" type="presParOf" srcId="{DACA23A0-AC5F-4DFC-8EE7-73F256E8DA7A}" destId="{A9928E40-A60F-4D4F-865A-DFA180CC7109}" srcOrd="1" destOrd="0" presId="urn:microsoft.com/office/officeart/2005/8/layout/hierarchy1"/>
    <dgm:cxn modelId="{44AA2FD4-67AE-482F-A433-9EB0BD809C5F}" type="presParOf" srcId="{A9928E40-A60F-4D4F-865A-DFA180CC7109}" destId="{188E7D1C-3950-44DB-9A4B-8A59AFD4A775}" srcOrd="0" destOrd="0" presId="urn:microsoft.com/office/officeart/2005/8/layout/hierarchy1"/>
    <dgm:cxn modelId="{591AA8F5-6675-458D-AEAD-93D0567F4DE4}" type="presParOf" srcId="{A9928E40-A60F-4D4F-865A-DFA180CC7109}" destId="{BBCF76F7-6D96-46B6-A6D0-D6C43555973F}" srcOrd="1" destOrd="0" presId="urn:microsoft.com/office/officeart/2005/8/layout/hierarchy1"/>
    <dgm:cxn modelId="{B944F1B0-AFF9-403A-AAE6-F99434F47104}" type="presParOf" srcId="{BBCF76F7-6D96-46B6-A6D0-D6C43555973F}" destId="{AF202789-7123-4C21-9CE0-7BD38BFF6F6D}" srcOrd="0" destOrd="0" presId="urn:microsoft.com/office/officeart/2005/8/layout/hierarchy1"/>
    <dgm:cxn modelId="{D2E13CDE-11C7-47E2-A60A-88B865A8E35D}" type="presParOf" srcId="{AF202789-7123-4C21-9CE0-7BD38BFF6F6D}" destId="{1D42AC3C-569C-46C3-964B-75DED74A0B61}" srcOrd="0" destOrd="0" presId="urn:microsoft.com/office/officeart/2005/8/layout/hierarchy1"/>
    <dgm:cxn modelId="{C65AAC9A-3D95-49C9-8373-F43BBC51E659}" type="presParOf" srcId="{AF202789-7123-4C21-9CE0-7BD38BFF6F6D}" destId="{732F91A1-803F-461F-8528-D21EA61536F3}" srcOrd="1" destOrd="0" presId="urn:microsoft.com/office/officeart/2005/8/layout/hierarchy1"/>
    <dgm:cxn modelId="{BD1C4022-CA26-4E74-AADF-A9ECF0A6E1D5}" type="presParOf" srcId="{BBCF76F7-6D96-46B6-A6D0-D6C43555973F}" destId="{5379260D-394B-4589-8FC7-8E911EAEA467}" srcOrd="1" destOrd="0" presId="urn:microsoft.com/office/officeart/2005/8/layout/hierarchy1"/>
    <dgm:cxn modelId="{54D74162-45AB-4E74-99A9-E7D8240D463E}" type="presParOf" srcId="{A9928E40-A60F-4D4F-865A-DFA180CC7109}" destId="{9D6FB72D-2E40-4DAF-A65A-EBFE7673C946}" srcOrd="2" destOrd="0" presId="urn:microsoft.com/office/officeart/2005/8/layout/hierarchy1"/>
    <dgm:cxn modelId="{DE896BA0-C329-4AC4-9CFB-E3AD66B8EB2C}" type="presParOf" srcId="{A9928E40-A60F-4D4F-865A-DFA180CC7109}" destId="{9ED7D2C9-BED4-4EB0-818B-E355A53A5556}" srcOrd="3" destOrd="0" presId="urn:microsoft.com/office/officeart/2005/8/layout/hierarchy1"/>
    <dgm:cxn modelId="{3095DD7D-6D8E-47E2-BA79-65C041AE7749}" type="presParOf" srcId="{9ED7D2C9-BED4-4EB0-818B-E355A53A5556}" destId="{84AD328C-404F-4747-954C-470434C9D4A6}" srcOrd="0" destOrd="0" presId="urn:microsoft.com/office/officeart/2005/8/layout/hierarchy1"/>
    <dgm:cxn modelId="{6ACCE766-65C7-48BA-BEC1-99BC23272085}" type="presParOf" srcId="{84AD328C-404F-4747-954C-470434C9D4A6}" destId="{449B3A5A-041D-429F-94A6-4AFC812B5170}" srcOrd="0" destOrd="0" presId="urn:microsoft.com/office/officeart/2005/8/layout/hierarchy1"/>
    <dgm:cxn modelId="{45563D84-E91A-4F6B-BD10-D85A3CA983A3}" type="presParOf" srcId="{84AD328C-404F-4747-954C-470434C9D4A6}" destId="{2B047877-D518-41F6-A782-B2BB0E2AAB3C}" srcOrd="1" destOrd="0" presId="urn:microsoft.com/office/officeart/2005/8/layout/hierarchy1"/>
    <dgm:cxn modelId="{48A6362C-C435-4B43-9DF4-5F9CFF842A9D}" type="presParOf" srcId="{9ED7D2C9-BED4-4EB0-818B-E355A53A5556}" destId="{E358E5CB-CCF6-42F2-BB4E-13263DAEECE7}" srcOrd="1" destOrd="0" presId="urn:microsoft.com/office/officeart/2005/8/layout/hierarchy1"/>
    <dgm:cxn modelId="{27F4664B-1873-452C-B208-0CEE68971709}" type="presParOf" srcId="{A9928E40-A60F-4D4F-865A-DFA180CC7109}" destId="{A1BFA70B-B52B-4909-94BD-36C61FA2F206}" srcOrd="4" destOrd="0" presId="urn:microsoft.com/office/officeart/2005/8/layout/hierarchy1"/>
    <dgm:cxn modelId="{4AB4DFB7-174B-48C4-A498-BC3418A18E9E}" type="presParOf" srcId="{A9928E40-A60F-4D4F-865A-DFA180CC7109}" destId="{17FAA9AA-FE32-4849-9A4F-4B52C9C7DFBE}" srcOrd="5" destOrd="0" presId="urn:microsoft.com/office/officeart/2005/8/layout/hierarchy1"/>
    <dgm:cxn modelId="{3B2A6AD5-C9DE-430F-8802-2636F3A276E5}" type="presParOf" srcId="{17FAA9AA-FE32-4849-9A4F-4B52C9C7DFBE}" destId="{1164791B-4B56-4D79-B926-6D7B8DE34126}" srcOrd="0" destOrd="0" presId="urn:microsoft.com/office/officeart/2005/8/layout/hierarchy1"/>
    <dgm:cxn modelId="{173C8A85-4B63-47A0-A958-63C642FBCCC4}" type="presParOf" srcId="{1164791B-4B56-4D79-B926-6D7B8DE34126}" destId="{15951251-9430-4DF7-A3DA-A6EB649F478B}" srcOrd="0" destOrd="0" presId="urn:microsoft.com/office/officeart/2005/8/layout/hierarchy1"/>
    <dgm:cxn modelId="{CF34333B-9487-46C1-9E54-51ADF725DA4B}" type="presParOf" srcId="{1164791B-4B56-4D79-B926-6D7B8DE34126}" destId="{2DD0AF74-3FC1-4AFF-A021-4A566FD98F90}" srcOrd="1" destOrd="0" presId="urn:microsoft.com/office/officeart/2005/8/layout/hierarchy1"/>
    <dgm:cxn modelId="{9BA2E5E6-0E29-4328-A4A5-D057ED205CC8}" type="presParOf" srcId="{17FAA9AA-FE32-4849-9A4F-4B52C9C7DFBE}" destId="{18A84475-8911-4B9F-9E80-CA4A24B1D0C0}" srcOrd="1" destOrd="0" presId="urn:microsoft.com/office/officeart/2005/8/layout/hierarchy1"/>
    <dgm:cxn modelId="{45028DEA-3A9C-443A-9223-E6052668ADF7}" type="presParOf" srcId="{A9928E40-A60F-4D4F-865A-DFA180CC7109}" destId="{4185271C-2C71-41BC-8C20-D71C27A71C7A}" srcOrd="6" destOrd="0" presId="urn:microsoft.com/office/officeart/2005/8/layout/hierarchy1"/>
    <dgm:cxn modelId="{1486C373-9170-4E56-B827-73EA3E084E14}" type="presParOf" srcId="{A9928E40-A60F-4D4F-865A-DFA180CC7109}" destId="{14F522CA-C203-4C12-B67F-2C423FDB1111}" srcOrd="7" destOrd="0" presId="urn:microsoft.com/office/officeart/2005/8/layout/hierarchy1"/>
    <dgm:cxn modelId="{489F2006-1160-4AC5-A899-C04A2AE13B48}" type="presParOf" srcId="{14F522CA-C203-4C12-B67F-2C423FDB1111}" destId="{506B33D1-6A35-42B4-8EED-B9ECBDCA449D}" srcOrd="0" destOrd="0" presId="urn:microsoft.com/office/officeart/2005/8/layout/hierarchy1"/>
    <dgm:cxn modelId="{4BFC0F04-CADF-4106-866F-FCB4548BFAEA}" type="presParOf" srcId="{506B33D1-6A35-42B4-8EED-B9ECBDCA449D}" destId="{690CD196-78B9-4802-8DC0-089B3BB77CFE}" srcOrd="0" destOrd="0" presId="urn:microsoft.com/office/officeart/2005/8/layout/hierarchy1"/>
    <dgm:cxn modelId="{CD2A26C3-4DE7-4E11-814C-AED6B196049F}" type="presParOf" srcId="{506B33D1-6A35-42B4-8EED-B9ECBDCA449D}" destId="{9829A43E-F5BB-4EE8-8565-FB6A71239FAC}" srcOrd="1" destOrd="0" presId="urn:microsoft.com/office/officeart/2005/8/layout/hierarchy1"/>
    <dgm:cxn modelId="{9951480B-CE69-4E23-83CA-352BFCD0B16B}" type="presParOf" srcId="{14F522CA-C203-4C12-B67F-2C423FDB1111}" destId="{2D3C432B-834C-4972-A535-1A3E9E109F87}"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0215"/>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50215"/>
          </a:xfrm>
          <a:prstGeom prst="rect">
            <a:avLst/>
          </a:prstGeom>
        </p:spPr>
        <p:txBody>
          <a:bodyPr vert="horz" lIns="93177" tIns="46589" rIns="93177" bIns="46589" rtlCol="0"/>
          <a:lstStyle>
            <a:lvl1pPr algn="r">
              <a:defRPr sz="1200"/>
            </a:lvl1pPr>
          </a:lstStyle>
          <a:p>
            <a:fld id="{1C3F5198-D814-4F07-A84F-942E63C84983}" type="datetimeFigureOut">
              <a:rPr lang="en-US" smtClean="0"/>
              <a:pPr/>
              <a:t>11/28/2007</a:t>
            </a:fld>
            <a:endParaRPr lang="en-US"/>
          </a:p>
        </p:txBody>
      </p:sp>
      <p:sp>
        <p:nvSpPr>
          <p:cNvPr id="4" name="Footer Placeholder 3"/>
          <p:cNvSpPr>
            <a:spLocks noGrp="1"/>
          </p:cNvSpPr>
          <p:nvPr>
            <p:ph type="ftr" sz="quarter" idx="2"/>
          </p:nvPr>
        </p:nvSpPr>
        <p:spPr>
          <a:xfrm>
            <a:off x="1" y="8552523"/>
            <a:ext cx="6448001" cy="450215"/>
          </a:xfrm>
          <a:prstGeom prst="rect">
            <a:avLst/>
          </a:prstGeom>
        </p:spPr>
        <p:txBody>
          <a:bodyPr vert="horz" lIns="93177" tIns="46589" rIns="93177" bIns="46589"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448001" y="8552523"/>
            <a:ext cx="627435" cy="450215"/>
          </a:xfrm>
          <a:prstGeom prst="rect">
            <a:avLst/>
          </a:prstGeom>
        </p:spPr>
        <p:txBody>
          <a:bodyPr vert="horz" lIns="93177" tIns="46589" rIns="93177" bIns="46589"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021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4008705" y="0"/>
            <a:ext cx="3066733" cy="450215"/>
          </a:xfrm>
          <a:prstGeom prst="rect">
            <a:avLst/>
          </a:prstGeom>
        </p:spPr>
        <p:txBody>
          <a:bodyPr vert="horz" lIns="93177" tIns="46589" rIns="93177" bIns="46589" rtlCol="0"/>
          <a:lstStyle>
            <a:lvl1pPr algn="r">
              <a:defRPr sz="1200"/>
            </a:lvl1pPr>
          </a:lstStyle>
          <a:p>
            <a:fld id="{7C3FBCD4-166E-446F-AF18-7D4A0CF9AEF6}" type="datetimeFigureOut">
              <a:rPr lang="en-US" smtClean="0"/>
              <a:pPr/>
              <a:t>11/28/2007</a:t>
            </a:fld>
            <a:endParaRPr lang="en-US"/>
          </a:p>
        </p:txBody>
      </p:sp>
      <p:sp>
        <p:nvSpPr>
          <p:cNvPr id="4" name="Slide Image Placeholder 3"/>
          <p:cNvSpPr>
            <a:spLocks noGrp="1" noRot="1" noChangeAspect="1"/>
          </p:cNvSpPr>
          <p:nvPr>
            <p:ph type="sldImg" idx="2"/>
          </p:nvPr>
        </p:nvSpPr>
        <p:spPr>
          <a:xfrm>
            <a:off x="1287463" y="674688"/>
            <a:ext cx="4502150" cy="337661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7708" y="4277043"/>
            <a:ext cx="5661660" cy="4051935"/>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552523"/>
            <a:ext cx="6369368" cy="450215"/>
          </a:xfrm>
          <a:prstGeom prst="rect">
            <a:avLst/>
          </a:prstGeom>
        </p:spPr>
        <p:txBody>
          <a:bodyPr vert="horz" lIns="93177" tIns="46589" rIns="93177" bIns="46589"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69367" y="8552523"/>
            <a:ext cx="706070" cy="450215"/>
          </a:xfrm>
          <a:prstGeom prst="rect">
            <a:avLst/>
          </a:prstGeom>
        </p:spPr>
        <p:txBody>
          <a:bodyPr vert="horz" lIns="93177" tIns="46589" rIns="93177" bIns="46589"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817175-3C05-4F65-8823-8263F4C00289}" type="slidenum">
              <a:rPr lang="en-US"/>
              <a:pPr/>
              <a:t>10</a:t>
            </a:fld>
            <a:endParaRPr lang="en-US"/>
          </a:p>
        </p:txBody>
      </p:sp>
      <p:sp>
        <p:nvSpPr>
          <p:cNvPr id="1640450" name="Rectangle 2"/>
          <p:cNvSpPr>
            <a:spLocks noGrp="1" noRot="1" noChangeAspect="1" noChangeArrowheads="1" noTextEdit="1"/>
          </p:cNvSpPr>
          <p:nvPr>
            <p:ph type="sldImg"/>
          </p:nvPr>
        </p:nvSpPr>
        <p:spPr>
          <a:xfrm>
            <a:off x="1284288" y="674688"/>
            <a:ext cx="4505325" cy="3378200"/>
          </a:xfrm>
          <a:ln/>
        </p:spPr>
      </p:sp>
      <p:sp>
        <p:nvSpPr>
          <p:cNvPr id="1640451" name="Rectangle 3"/>
          <p:cNvSpPr>
            <a:spLocks noGrp="1" noChangeArrowheads="1"/>
          </p:cNvSpPr>
          <p:nvPr>
            <p:ph type="body" idx="1"/>
          </p:nvPr>
        </p:nvSpPr>
        <p:spPr/>
        <p:txBody>
          <a:bodyPr>
            <a:normAutofit lnSpcReduction="10000"/>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AFF8EB28-9291-44FD-8159-DFAEB336D8F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30" indent="-232930"/>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FF8EB28-9291-44FD-8159-DFAEB336D8F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9FBD5-D87E-4653-9426-0DB0F327D3C4}" type="slidenum">
              <a:rPr lang="en-US"/>
              <a:pPr/>
              <a:t>17</a:t>
            </a:fld>
            <a:endParaRPr lang="en-US"/>
          </a:p>
        </p:txBody>
      </p:sp>
      <p:sp>
        <p:nvSpPr>
          <p:cNvPr id="1453058" name="Rectangle 2"/>
          <p:cNvSpPr>
            <a:spLocks noGrp="1" noRot="1" noChangeAspect="1" noChangeArrowheads="1" noTextEdit="1"/>
          </p:cNvSpPr>
          <p:nvPr>
            <p:ph type="sldImg"/>
          </p:nvPr>
        </p:nvSpPr>
        <p:spPr>
          <a:ln/>
        </p:spPr>
      </p:sp>
      <p:sp>
        <p:nvSpPr>
          <p:cNvPr id="1453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37BFFE-4CCD-4EBE-82DE-4C2617AB4258}" type="slidenum">
              <a:rPr lang="en-US"/>
              <a:pPr/>
              <a:t>18</a:t>
            </a:fld>
            <a:endParaRPr lang="en-US"/>
          </a:p>
        </p:txBody>
      </p:sp>
      <p:sp>
        <p:nvSpPr>
          <p:cNvPr id="1421314" name="Rectangle 2"/>
          <p:cNvSpPr>
            <a:spLocks noGrp="1" noRot="1" noChangeAspect="1" noChangeArrowheads="1" noTextEdit="1"/>
          </p:cNvSpPr>
          <p:nvPr>
            <p:ph type="sldImg"/>
          </p:nvPr>
        </p:nvSpPr>
        <p:spPr>
          <a:ln/>
        </p:spPr>
      </p:sp>
      <p:sp>
        <p:nvSpPr>
          <p:cNvPr id="1421315" name="Rectangle 3"/>
          <p:cNvSpPr>
            <a:spLocks noGrp="1" noChangeArrowheads="1"/>
          </p:cNvSpPr>
          <p:nvPr>
            <p:ph type="body" idx="1"/>
          </p:nvPr>
        </p:nvSpPr>
        <p:spPr/>
        <p:txBody>
          <a:bodyPr/>
          <a:lstStyle/>
          <a:p>
            <a:pPr marL="296033" indent="-236179">
              <a:spcBef>
                <a:spcPct val="15000"/>
              </a:spcBef>
              <a:buClr>
                <a:schemeClr val="accent1"/>
              </a:buCl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AFF8EB28-9291-44FD-8159-DFAEB336D8F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11/28/2007 12:10 PM</a:t>
            </a:fld>
            <a:endParaRPr lang="en-US" dirty="0"/>
          </a:p>
        </p:txBody>
      </p:sp>
      <p:sp>
        <p:nvSpPr>
          <p:cNvPr id="6" name="Footer Placeholder 5"/>
          <p:cNvSpPr>
            <a:spLocks noGrp="1"/>
          </p:cNvSpPr>
          <p:nvPr>
            <p:ph type="ftr" sz="quarter" idx="12"/>
          </p:nvPr>
        </p:nvSpPr>
        <p:spPr>
          <a:xfrm>
            <a:off x="0" y="8552523"/>
            <a:ext cx="6369368" cy="450215"/>
          </a:xfr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a:xfrm>
            <a:off x="6369367" y="8552523"/>
            <a:ext cx="706070" cy="450215"/>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F8EB28-9291-44FD-8159-DFAEB336D8F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11/28/2007 12:10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F0ECDD-3443-4EC0-BFAA-0690AFACFD44}" type="slidenum">
              <a:rPr lang="en-US"/>
              <a:pPr/>
              <a:t>4</a:t>
            </a:fld>
            <a:endParaRPr lang="en-US"/>
          </a:p>
        </p:txBody>
      </p:sp>
      <p:sp>
        <p:nvSpPr>
          <p:cNvPr id="1350658" name="Rectangle 2"/>
          <p:cNvSpPr>
            <a:spLocks noGrp="1" noRot="1" noChangeAspect="1" noChangeArrowheads="1" noTextEdit="1"/>
          </p:cNvSpPr>
          <p:nvPr>
            <p:ph type="sldImg"/>
          </p:nvPr>
        </p:nvSpPr>
        <p:spPr>
          <a:ln/>
        </p:spPr>
      </p:sp>
      <p:sp>
        <p:nvSpPr>
          <p:cNvPr id="1350659" name="Rectangle 3"/>
          <p:cNvSpPr>
            <a:spLocks noGrp="1" noChangeArrowheads="1"/>
          </p:cNvSpPr>
          <p:nvPr>
            <p:ph type="body" idx="1"/>
          </p:nvPr>
        </p:nvSpPr>
        <p:spPr/>
        <p:txBody>
          <a:bodyPr/>
          <a:lstStyle/>
          <a:p>
            <a:pPr marL="232930" indent="-232930"/>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F8EB28-9291-44FD-8159-DFAEB336D8F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65BB5-594A-4751-918B-FF38E39FEA6C}" type="slidenum">
              <a:rPr lang="en-US"/>
              <a:pPr/>
              <a:t>7</a:t>
            </a:fld>
            <a:endParaRPr lang="en-US" dirty="0"/>
          </a:p>
        </p:txBody>
      </p:sp>
      <p:sp>
        <p:nvSpPr>
          <p:cNvPr id="1661954" name="Rectangle 2"/>
          <p:cNvSpPr>
            <a:spLocks noGrp="1" noRot="1" noChangeAspect="1" noChangeArrowheads="1" noTextEdit="1"/>
          </p:cNvSpPr>
          <p:nvPr>
            <p:ph type="sldImg"/>
          </p:nvPr>
        </p:nvSpPr>
        <p:spPr>
          <a:ln/>
        </p:spPr>
      </p:sp>
      <p:sp>
        <p:nvSpPr>
          <p:cNvPr id="1661955" name="Rectangle 3"/>
          <p:cNvSpPr>
            <a:spLocks noGrp="1" noChangeArrowheads="1"/>
          </p:cNvSpPr>
          <p:nvPr>
            <p:ph type="body" idx="1"/>
          </p:nvPr>
        </p:nvSpPr>
        <p:spPr/>
        <p:txBody>
          <a:bodyPr>
            <a:normAutofit lnSpcReduction="10000"/>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FF8EB28-9291-44FD-8159-DFAEB336D8F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FF8EB28-9291-44FD-8159-DFAEB336D8F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20813"/>
            <a:ext cx="7681913" cy="1523495"/>
          </a:xfrm>
        </p:spPr>
        <p:txBody>
          <a:bodyPr anchor="ctr" anchorCtr="0">
            <a:noAutofit/>
          </a:bodyPr>
          <a:lstStyle>
            <a:lvl1pPr>
              <a:lnSpc>
                <a:spcPct val="90000"/>
              </a:lnSpc>
              <a:defRPr sz="5400" spc="-200" baseline="0">
                <a:solidFill>
                  <a:schemeClr val="tx1"/>
                </a:solidFill>
                <a:effectLst>
                  <a:outerShdw blurRad="38100" dist="38100" dir="2700000" algn="tl">
                    <a:srgbClr val="000000">
                      <a:alpha val="43137"/>
                    </a:srgb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3674953"/>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Project EPMS logo small.png"/>
          <p:cNvPicPr>
            <a:picLocks noChangeAspect="1"/>
          </p:cNvPicPr>
          <p:nvPr userDrawn="1"/>
        </p:nvPicPr>
        <p:blipFill>
          <a:blip r:embed="rId3"/>
          <a:stretch>
            <a:fillRect/>
          </a:stretch>
        </p:blipFill>
        <p:spPr>
          <a:xfrm>
            <a:off x="6466358" y="5698183"/>
            <a:ext cx="2202180" cy="85344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TATANoBG.png"/>
          <p:cNvPicPr>
            <a:picLocks noChangeAspect="1"/>
          </p:cNvPicPr>
          <p:nvPr userDrawn="1"/>
        </p:nvPicPr>
        <p:blipFill>
          <a:blip r:embed="rId3"/>
          <a:stretch>
            <a:fillRect/>
          </a:stretch>
        </p:blipFill>
        <p:spPr>
          <a:xfrm>
            <a:off x="2895607" y="5930263"/>
            <a:ext cx="2045505" cy="622936"/>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b" anchorCtr="0">
            <a:noAutofit/>
          </a:bodyPr>
          <a:lstStyle>
            <a:lvl1pPr>
              <a:lnSpc>
                <a:spcPct val="90000"/>
              </a:lnSpc>
              <a:defRPr sz="5400" spc="-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3681413"/>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81000" y="2213960"/>
            <a:ext cx="7690114" cy="1384994"/>
          </a:xfrm>
        </p:spPr>
        <p:txBody>
          <a:bodyPr vert="horz" wrap="square" lIns="91440" tIns="45720" rIns="91440" bIns="45720" rtlCol="0" anchor="ctr">
            <a:noAutofit/>
            <a:scene3d>
              <a:camera prst="orthographicFront"/>
              <a:lightRig rig="brightRoom" dir="t">
                <a:rot lat="0" lon="0" rev="2700000"/>
              </a:lightRig>
            </a:scene3d>
            <a:sp3d prstMaterial="metal">
              <a:bevelT w="31750" h="19050"/>
              <a:bevelB w="120650" h="69850"/>
            </a:sp3d>
          </a:bodyPr>
          <a:lstStyle>
            <a:lvl1pPr marL="0" indent="0" algn="l">
              <a:buFont typeface="Arial" pitchFamily="34" charset="0"/>
              <a:buNone/>
              <a:defRPr lang="en-US" sz="8000" b="1" i="1" kern="1200" cap="none" spc="-30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pPr marL="0" lvl="0" indent="0" algn="l" defTabSz="914400" rtl="0" eaLnBrk="1" latinLnBrk="0" hangingPunct="1">
              <a:lnSpc>
                <a:spcPct val="90000"/>
              </a:lnSpc>
              <a:spcBef>
                <a:spcPct val="0"/>
              </a:spcBef>
              <a:buFont typeface="Arial" pitchFamily="34" charset="0"/>
              <a:buNone/>
            </a:pPr>
            <a:r>
              <a:rPr lang="en-US" dirty="0" smtClean="0"/>
              <a:t>click to…</a:t>
            </a:r>
          </a:p>
        </p:txBody>
      </p:sp>
      <p:pic>
        <p:nvPicPr>
          <p:cNvPr id="10" name="Picture 9" descr="Project EPMS logo small.png"/>
          <p:cNvPicPr>
            <a:picLocks noChangeAspect="1"/>
          </p:cNvPicPr>
          <p:nvPr userDrawn="1"/>
        </p:nvPicPr>
        <p:blipFill>
          <a:blip r:embed="rId3"/>
          <a:stretch>
            <a:fillRect/>
          </a:stretch>
        </p:blipFill>
        <p:spPr>
          <a:xfrm>
            <a:off x="6466358" y="5698183"/>
            <a:ext cx="2202180" cy="85344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Alternat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Project EPMS logo small.png"/>
          <p:cNvPicPr>
            <a:picLocks noChangeAspect="1"/>
          </p:cNvPicPr>
          <p:nvPr userDrawn="1"/>
        </p:nvPicPr>
        <p:blipFill>
          <a:blip r:embed="rId3"/>
          <a:stretch>
            <a:fillRect/>
          </a:stretch>
        </p:blipFill>
        <p:spPr>
          <a:xfrm>
            <a:off x="6466358" y="5698183"/>
            <a:ext cx="2202180" cy="853440"/>
          </a:xfrm>
          <a:prstGeom prst="rect">
            <a:avLst/>
          </a:prstGeom>
        </p:spPr>
      </p:pic>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0.emf"/><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26" name="Rectangle 2"/>
          <p:cNvSpPr>
            <a:spLocks noGrp="1" noChangeArrowheads="1"/>
          </p:cNvSpPr>
          <p:nvPr>
            <p:ph type="title"/>
          </p:nvPr>
        </p:nvSpPr>
        <p:spPr/>
        <p:txBody>
          <a:bodyPr/>
          <a:lstStyle/>
          <a:p>
            <a:r>
              <a:rPr lang="en-US" smtClean="0"/>
              <a:t>What  Are The Decision Rights? </a:t>
            </a:r>
            <a:endParaRPr lang="en-US" dirty="0"/>
          </a:p>
        </p:txBody>
      </p:sp>
      <p:sp>
        <p:nvSpPr>
          <p:cNvPr id="15" name="Content Placeholder 14"/>
          <p:cNvSpPr>
            <a:spLocks noGrp="1"/>
          </p:cNvSpPr>
          <p:nvPr>
            <p:ph idx="1"/>
          </p:nvPr>
        </p:nvSpPr>
        <p:spPr>
          <a:xfrm>
            <a:off x="769256" y="2235199"/>
            <a:ext cx="1436915" cy="1388537"/>
          </a:xfrm>
        </p:spPr>
        <p:txBody>
          <a:bodyPr/>
          <a:lstStyle/>
          <a:p>
            <a:endParaRPr lang="en-US" dirty="0"/>
          </a:p>
        </p:txBody>
      </p:sp>
      <p:sp>
        <p:nvSpPr>
          <p:cNvPr id="1639430" name="Rectangle 6"/>
          <p:cNvSpPr>
            <a:spLocks noChangeArrowheads="1"/>
          </p:cNvSpPr>
          <p:nvPr/>
        </p:nvSpPr>
        <p:spPr bwMode="auto">
          <a:xfrm>
            <a:off x="577861" y="2089321"/>
            <a:ext cx="2029207" cy="120376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Decision Makers</a:t>
            </a:r>
          </a:p>
        </p:txBody>
      </p:sp>
      <p:sp>
        <p:nvSpPr>
          <p:cNvPr id="1639431" name="Rectangle 7"/>
          <p:cNvSpPr>
            <a:spLocks noChangeArrowheads="1"/>
          </p:cNvSpPr>
          <p:nvPr/>
        </p:nvSpPr>
        <p:spPr bwMode="auto">
          <a:xfrm>
            <a:off x="577861" y="3293087"/>
            <a:ext cx="2044094" cy="1493134"/>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Decision Support</a:t>
            </a:r>
          </a:p>
        </p:txBody>
      </p:sp>
      <p:sp>
        <p:nvSpPr>
          <p:cNvPr id="1639432" name="Rectangle 8"/>
          <p:cNvSpPr>
            <a:spLocks noChangeArrowheads="1"/>
          </p:cNvSpPr>
          <p:nvPr/>
        </p:nvSpPr>
        <p:spPr bwMode="auto">
          <a:xfrm>
            <a:off x="577861" y="4783509"/>
            <a:ext cx="2014321" cy="1785214"/>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Content Experts &amp; Implementers</a:t>
            </a:r>
          </a:p>
        </p:txBody>
      </p:sp>
      <p:sp>
        <p:nvSpPr>
          <p:cNvPr id="1639459" name="Rectangle 35"/>
          <p:cNvSpPr>
            <a:spLocks noChangeArrowheads="1"/>
          </p:cNvSpPr>
          <p:nvPr/>
        </p:nvSpPr>
        <p:spPr bwMode="auto">
          <a:xfrm>
            <a:off x="577861" y="1562672"/>
            <a:ext cx="2059834" cy="45720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val="FFFFFF"/>
                </a:solidFill>
                <a:effectLst>
                  <a:outerShdw blurRad="38100" dist="38100" dir="2700000" algn="tl">
                    <a:srgbClr val="000000">
                      <a:alpha val="43137"/>
                    </a:srgbClr>
                  </a:outerShdw>
                </a:effectLst>
                <a:latin typeface="Segoe" pitchFamily="34" charset="0"/>
              </a:rPr>
              <a:t>Decision Roles</a:t>
            </a:r>
          </a:p>
        </p:txBody>
      </p:sp>
      <p:pic>
        <p:nvPicPr>
          <p:cNvPr id="1026" name="Picture 2"/>
          <p:cNvPicPr>
            <a:picLocks noChangeAspect="1" noChangeArrowheads="1"/>
          </p:cNvPicPr>
          <p:nvPr/>
        </p:nvPicPr>
        <p:blipFill>
          <a:blip r:embed="rId3"/>
          <a:srcRect/>
          <a:stretch>
            <a:fillRect/>
          </a:stretch>
        </p:blipFill>
        <p:spPr bwMode="auto">
          <a:xfrm>
            <a:off x="1095783" y="2126828"/>
            <a:ext cx="978436" cy="73275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910583" y="3335572"/>
            <a:ext cx="1300594" cy="976264"/>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flipH="1">
            <a:off x="914215" y="4881461"/>
            <a:ext cx="1196751" cy="895303"/>
          </a:xfrm>
          <a:prstGeom prst="rect">
            <a:avLst/>
          </a:prstGeom>
          <a:noFill/>
          <a:ln w="9525">
            <a:noFill/>
            <a:miter lim="800000"/>
            <a:headEnd/>
            <a:tailEnd/>
          </a:ln>
          <a:effectLst/>
        </p:spPr>
      </p:pic>
      <p:sp>
        <p:nvSpPr>
          <p:cNvPr id="29" name="Rectangle 28"/>
          <p:cNvSpPr/>
          <p:nvPr/>
        </p:nvSpPr>
        <p:spPr>
          <a:xfrm>
            <a:off x="2698233" y="2104510"/>
            <a:ext cx="6020123" cy="1107996"/>
          </a:xfrm>
          <a:prstGeom prst="rect">
            <a:avLst/>
          </a:prstGeom>
        </p:spPr>
        <p:txBody>
          <a:bodyPr wrap="square">
            <a:spAutoFit/>
          </a:bodyPr>
          <a:lstStyle/>
          <a:p>
            <a:pPr eaLnBrk="0" hangingPunct="0"/>
            <a:r>
              <a:rPr lang="en-US" sz="2200" spc="-150" dirty="0" smtClean="0">
                <a:ln w="3175">
                  <a:noFill/>
                </a:ln>
                <a:cs typeface="Arial" charset="0"/>
              </a:rPr>
              <a:t>Determine business priorities and set limits</a:t>
            </a:r>
          </a:p>
          <a:p>
            <a:pPr eaLnBrk="0" hangingPunct="0"/>
            <a:r>
              <a:rPr lang="en-US" sz="2200" spc="-150" dirty="0" smtClean="0">
                <a:ln w="3175">
                  <a:noFill/>
                </a:ln>
                <a:cs typeface="Arial" charset="0"/>
              </a:rPr>
              <a:t>Allocate resources and the final approval. (C level )</a:t>
            </a:r>
          </a:p>
          <a:p>
            <a:pPr lvl="0" eaLnBrk="0" hangingPunct="0"/>
            <a:endParaRPr lang="en-US" sz="2200" dirty="0">
              <a:cs typeface="Times New Roman (Hebrew)" charset="-79"/>
            </a:endParaRPr>
          </a:p>
        </p:txBody>
      </p:sp>
      <p:sp>
        <p:nvSpPr>
          <p:cNvPr id="30" name="Rectangle 29"/>
          <p:cNvSpPr/>
          <p:nvPr/>
        </p:nvSpPr>
        <p:spPr>
          <a:xfrm>
            <a:off x="2698232" y="3530123"/>
            <a:ext cx="6193399" cy="1107996"/>
          </a:xfrm>
          <a:prstGeom prst="rect">
            <a:avLst/>
          </a:prstGeom>
        </p:spPr>
        <p:txBody>
          <a:bodyPr wrap="square">
            <a:spAutoFit/>
          </a:bodyPr>
          <a:lstStyle/>
          <a:p>
            <a:pPr eaLnBrk="0" hangingPunct="0"/>
            <a:r>
              <a:rPr lang="en-US" sz="2200" spc="-150" dirty="0" smtClean="0">
                <a:ln w="3175">
                  <a:noFill/>
                </a:ln>
                <a:cs typeface="Arial" charset="0"/>
              </a:rPr>
              <a:t>Gather content information, facilitate and analyze and present investment alternatives.  (PMO)</a:t>
            </a:r>
          </a:p>
          <a:p>
            <a:pPr lvl="0" eaLnBrk="0" hangingPunct="0"/>
            <a:endParaRPr lang="en-US" sz="2200" dirty="0">
              <a:solidFill>
                <a:srgbClr val="FFFFFF"/>
              </a:solidFill>
              <a:cs typeface="Times New Roman (Hebrew)" charset="-79"/>
            </a:endParaRPr>
          </a:p>
        </p:txBody>
      </p:sp>
      <p:sp>
        <p:nvSpPr>
          <p:cNvPr id="32" name="Rectangle 31"/>
          <p:cNvSpPr/>
          <p:nvPr/>
        </p:nvSpPr>
        <p:spPr>
          <a:xfrm>
            <a:off x="2709807" y="4938917"/>
            <a:ext cx="6166325" cy="1446550"/>
          </a:xfrm>
          <a:prstGeom prst="rect">
            <a:avLst/>
          </a:prstGeom>
        </p:spPr>
        <p:txBody>
          <a:bodyPr wrap="square">
            <a:spAutoFit/>
          </a:bodyPr>
          <a:lstStyle/>
          <a:p>
            <a:pPr eaLnBrk="0" hangingPunct="0"/>
            <a:r>
              <a:rPr lang="en-US" sz="2200" spc="-150" dirty="0" smtClean="0">
                <a:ln w="3175">
                  <a:noFill/>
                </a:ln>
                <a:effectLst>
                  <a:outerShdw blurRad="50800" dist="38100" dir="2700000" algn="tl" rotWithShape="0">
                    <a:prstClr val="black">
                      <a:alpha val="40000"/>
                    </a:prstClr>
                  </a:outerShdw>
                </a:effectLst>
                <a:cs typeface="Arial" charset="0"/>
              </a:rPr>
              <a:t> </a:t>
            </a:r>
            <a:r>
              <a:rPr lang="en-US" sz="2200" spc="-150" dirty="0" smtClean="0">
                <a:ln w="3175">
                  <a:noFill/>
                </a:ln>
                <a:cs typeface="Arial" charset="0"/>
              </a:rPr>
              <a:t>Provide facts and judgments necessary to understand and size the opportunities. Translate business needs into project  opportunities (Architects, project managers, IT experts)</a:t>
            </a:r>
            <a:endParaRPr lang="en-US" sz="2200" dirty="0">
              <a:solidFill>
                <a:srgbClr val="FFFFFF"/>
              </a:solidFill>
              <a:cs typeface="Times New Roman (Hebrew)" charset="-79"/>
            </a:endParaRPr>
          </a:p>
        </p:txBody>
      </p:sp>
    </p:spTree>
  </p:cSld>
  <p:clrMapOvr>
    <a:masterClrMapping/>
  </p:clrMapOvr>
  <p:transition>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pPr lvl="0"/>
            <a:r>
              <a:rPr lang="en-US" sz="4000" dirty="0" smtClean="0"/>
              <a:t>How Should These Decisions Be Made?</a:t>
            </a:r>
            <a:endParaRPr lang="en-US" sz="4000" dirty="0"/>
          </a:p>
        </p:txBody>
      </p:sp>
      <p:sp>
        <p:nvSpPr>
          <p:cNvPr id="3" name="Content Placeholder 2"/>
          <p:cNvSpPr>
            <a:spLocks noGrp="1"/>
          </p:cNvSpPr>
          <p:nvPr>
            <p:ph idx="1"/>
          </p:nvPr>
        </p:nvSpPr>
        <p:spPr/>
        <p:txBody>
          <a:bodyPr/>
          <a:lstStyle/>
          <a:p>
            <a:r>
              <a:rPr lang="en-US" smtClean="0"/>
              <a:t>Create a governance process</a:t>
            </a:r>
          </a:p>
          <a:p>
            <a:r>
              <a:rPr lang="en-US" smtClean="0"/>
              <a:t>Use the right analytics</a:t>
            </a:r>
          </a:p>
          <a:p>
            <a:r>
              <a:rPr lang="en-US" smtClean="0"/>
              <a:t>Leverage the power of the software to:</a:t>
            </a:r>
          </a:p>
          <a:p>
            <a:pPr lvl="1"/>
            <a:r>
              <a:rPr lang="en-US" smtClean="0"/>
              <a:t>Translate your processes into workflows</a:t>
            </a:r>
          </a:p>
          <a:p>
            <a:pPr lvl="1"/>
            <a:r>
              <a:rPr lang="en-US" smtClean="0"/>
              <a:t>Map your processes using the software</a:t>
            </a:r>
          </a:p>
          <a:p>
            <a:pPr lvl="1"/>
            <a:r>
              <a:rPr lang="en-US" smtClean="0"/>
              <a:t>Enable  decision process </a:t>
            </a:r>
          </a:p>
          <a:p>
            <a:pPr lvl="1"/>
            <a:r>
              <a:rPr lang="en-US" smtClean="0"/>
              <a:t>Monitor decision quality</a:t>
            </a:r>
            <a:endParaRPr lang="en-US" dirty="0" smtClean="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663698" y="1859412"/>
            <a:ext cx="4480302" cy="1646605"/>
          </a:xfrm>
          <a:prstGeom prst="rect">
            <a:avLst/>
          </a:prstGeom>
        </p:spPr>
        <p:txBody>
          <a:bodyPr wrap="square">
            <a:spAutoFit/>
          </a:bodyPr>
          <a:lstStyle/>
          <a:p>
            <a:pPr marL="574675" lvl="1" indent="-457200" defTabSz="457200">
              <a:lnSpc>
                <a:spcPct val="90000"/>
              </a:lnSpc>
              <a:spcBef>
                <a:spcPts val="563"/>
              </a:spcBef>
              <a:buClr>
                <a:schemeClr val="tx1"/>
              </a:buClr>
              <a:buSzTx/>
              <a:buFont typeface="Wingdings" pitchFamily="2" charset="2"/>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dirty="0" smtClean="0">
                <a:latin typeface="Segoe Semibold" pitchFamily="34" charset="0"/>
              </a:rPr>
              <a:t>Define Governance Phases</a:t>
            </a:r>
          </a:p>
          <a:p>
            <a:pPr marL="574675" lvl="1" indent="-457200" defTabSz="457200">
              <a:lnSpc>
                <a:spcPct val="90000"/>
              </a:lnSpc>
              <a:spcBef>
                <a:spcPts val="563"/>
              </a:spcBef>
              <a:buClr>
                <a:schemeClr val="tx1"/>
              </a:buClr>
              <a:buSzTx/>
              <a:buFont typeface="Wingdings" pitchFamily="2" charset="2"/>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dirty="0" smtClean="0">
                <a:latin typeface="Segoe Semibold" pitchFamily="34" charset="0"/>
              </a:rPr>
              <a:t>Create a Workflow</a:t>
            </a:r>
          </a:p>
          <a:p>
            <a:pPr marL="574675" lvl="1" indent="-457200" defTabSz="457200">
              <a:lnSpc>
                <a:spcPct val="90000"/>
              </a:lnSpc>
              <a:spcBef>
                <a:spcPts val="563"/>
              </a:spcBef>
              <a:buClr>
                <a:schemeClr val="tx1"/>
              </a:buClr>
              <a:buSzTx/>
              <a:buFont typeface="Wingdings" pitchFamily="2" charset="2"/>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dirty="0" smtClean="0">
                <a:latin typeface="Segoe Semibold" pitchFamily="34" charset="0"/>
              </a:rPr>
              <a:t>Define Processes </a:t>
            </a:r>
          </a:p>
          <a:p>
            <a:pPr marL="1028700" lvl="2" indent="-457200" defTabSz="457200">
              <a:lnSpc>
                <a:spcPct val="90000"/>
              </a:lnSpc>
              <a:spcBef>
                <a:spcPts val="563"/>
              </a:spcBef>
              <a:buClr>
                <a:schemeClr val="tx1"/>
              </a:buClr>
              <a:buSzTx/>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dirty="0" smtClean="0">
                <a:latin typeface="Segoe Semibold" pitchFamily="34" charset="0"/>
              </a:rPr>
              <a:t>Verification</a:t>
            </a:r>
          </a:p>
          <a:p>
            <a:pPr marL="1028700" lvl="2" indent="-457200" defTabSz="457200">
              <a:lnSpc>
                <a:spcPct val="90000"/>
              </a:lnSpc>
              <a:spcBef>
                <a:spcPts val="563"/>
              </a:spcBef>
              <a:buClr>
                <a:schemeClr val="tx1"/>
              </a:buClr>
              <a:buSzTx/>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dirty="0" smtClean="0">
                <a:latin typeface="Segoe Semibold" pitchFamily="34" charset="0"/>
              </a:rPr>
              <a:t>Transition</a:t>
            </a:r>
          </a:p>
        </p:txBody>
      </p:sp>
      <p:sp>
        <p:nvSpPr>
          <p:cNvPr id="11" name="Title 1"/>
          <p:cNvSpPr txBox="1">
            <a:spLocks/>
          </p:cNvSpPr>
          <p:nvPr/>
        </p:nvSpPr>
        <p:spPr bwMode="auto">
          <a:xfrm>
            <a:off x="381000" y="1186524"/>
            <a:ext cx="8763000" cy="4431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90000"/>
              </a:lnSpc>
              <a:spcBef>
                <a:spcPct val="30000"/>
              </a:spcBef>
              <a:spcAft>
                <a:spcPct val="0"/>
              </a:spcAft>
              <a:buClrTx/>
              <a:buSzTx/>
              <a:buFontTx/>
              <a:buNone/>
              <a:tabLst/>
              <a:defRPr/>
            </a:pPr>
            <a:endParaRPr kumimoji="0" lang="en-US" sz="3200" b="0" i="0" u="none" strike="noStrike" kern="0" cap="none" spc="0" normalizeH="0" baseline="0" noProof="0" dirty="0">
              <a:ln>
                <a:noFill/>
              </a:ln>
              <a:solidFill>
                <a:schemeClr val="tx2"/>
              </a:solidFill>
              <a:effectLst/>
              <a:uLnTx/>
              <a:uFillTx/>
              <a:latin typeface="+mj-lt"/>
              <a:ea typeface="+mj-ea"/>
              <a:cs typeface="+mj-cs"/>
            </a:endParaRPr>
          </a:p>
        </p:txBody>
      </p:sp>
      <p:sp>
        <p:nvSpPr>
          <p:cNvPr id="12" name="Title 11"/>
          <p:cNvSpPr>
            <a:spLocks noGrp="1"/>
          </p:cNvSpPr>
          <p:nvPr>
            <p:ph type="title"/>
          </p:nvPr>
        </p:nvSpPr>
        <p:spPr>
          <a:xfrm>
            <a:off x="381000" y="228600"/>
            <a:ext cx="8610600" cy="1107996"/>
          </a:xfrm>
        </p:spPr>
        <p:txBody>
          <a:bodyPr/>
          <a:lstStyle/>
          <a:p>
            <a:pPr lvl="0"/>
            <a:r>
              <a:rPr lang="en-US" sz="4000" b="1" dirty="0" smtClean="0"/>
              <a:t>Automate Your Process And Workflow</a:t>
            </a:r>
            <a:r>
              <a:rPr lang="en-US" sz="4000" dirty="0" smtClean="0"/>
              <a:t/>
            </a:r>
            <a:br>
              <a:rPr lang="en-US" sz="4000" dirty="0" smtClean="0"/>
            </a:br>
            <a:endParaRPr lang="en-US" sz="4000" dirty="0"/>
          </a:p>
        </p:txBody>
      </p:sp>
      <p:pic>
        <p:nvPicPr>
          <p:cNvPr id="9" name="Picture 2"/>
          <p:cNvPicPr>
            <a:picLocks noGrp="1" noChangeAspect="1" noChangeArrowheads="1"/>
          </p:cNvPicPr>
          <p:nvPr>
            <p:ph idx="1"/>
          </p:nvPr>
        </p:nvPicPr>
        <p:blipFill>
          <a:blip r:embed="rId3"/>
          <a:srcRect/>
          <a:stretch>
            <a:fillRect/>
          </a:stretch>
        </p:blipFill>
        <p:spPr bwMode="auto">
          <a:xfrm>
            <a:off x="338577" y="1522623"/>
            <a:ext cx="4142205" cy="27284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
          <p:cNvPicPr>
            <a:picLocks noChangeAspect="1" noChangeArrowheads="1"/>
          </p:cNvPicPr>
          <p:nvPr/>
        </p:nvPicPr>
        <p:blipFill>
          <a:blip r:embed="rId4"/>
          <a:srcRect t="28420" r="14925" b="19475"/>
          <a:stretch>
            <a:fillRect/>
          </a:stretch>
        </p:blipFill>
        <p:spPr bwMode="auto">
          <a:xfrm>
            <a:off x="4689994" y="4147129"/>
            <a:ext cx="4203290" cy="18060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Rectangle 13"/>
          <p:cNvSpPr/>
          <p:nvPr/>
        </p:nvSpPr>
        <p:spPr>
          <a:xfrm>
            <a:off x="140112" y="4219764"/>
            <a:ext cx="4918587" cy="2548390"/>
          </a:xfrm>
          <a:prstGeom prst="rect">
            <a:avLst/>
          </a:prstGeom>
        </p:spPr>
        <p:txBody>
          <a:bodyPr wrap="square">
            <a:spAutoFit/>
          </a:bodyPr>
          <a:lstStyle/>
          <a:p>
            <a:pPr marL="574675" lvl="1" indent="-457200" defTabSz="457200">
              <a:lnSpc>
                <a:spcPct val="90000"/>
              </a:lnSpc>
              <a:spcBef>
                <a:spcPts val="563"/>
              </a:spcBef>
              <a:buClr>
                <a:schemeClr val="tx1"/>
              </a:buClr>
              <a:buSzTx/>
              <a:buFont typeface="+mj-lt"/>
              <a:buAutoNum type="arabicPeriod" startAt="4"/>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dirty="0" smtClean="0">
                <a:latin typeface="Segoe Semibold" pitchFamily="34" charset="0"/>
              </a:rPr>
              <a:t>Define Notifications</a:t>
            </a:r>
          </a:p>
          <a:p>
            <a:pPr marL="1028700" lvl="2" indent="-457200" defTabSz="457200">
              <a:lnSpc>
                <a:spcPct val="90000"/>
              </a:lnSpc>
              <a:spcBef>
                <a:spcPts val="563"/>
              </a:spcBef>
              <a:buClr>
                <a:schemeClr val="tx1"/>
              </a:buClr>
              <a:buSzTx/>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dirty="0" smtClean="0">
                <a:latin typeface="Segoe Semibold" pitchFamily="34" charset="0"/>
              </a:rPr>
              <a:t>Define User Groups</a:t>
            </a:r>
          </a:p>
          <a:p>
            <a:pPr marL="1028700" lvl="2" indent="-457200" defTabSz="457200">
              <a:lnSpc>
                <a:spcPct val="90000"/>
              </a:lnSpc>
              <a:spcBef>
                <a:spcPts val="563"/>
              </a:spcBef>
              <a:buClr>
                <a:schemeClr val="tx1"/>
              </a:buClr>
              <a:buSzTx/>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dirty="0" smtClean="0">
                <a:latin typeface="Segoe Semibold" pitchFamily="34" charset="0"/>
              </a:rPr>
              <a:t>Define Email templates</a:t>
            </a:r>
          </a:p>
          <a:p>
            <a:pPr marL="1028700" lvl="2" indent="-457200" defTabSz="457200">
              <a:lnSpc>
                <a:spcPct val="90000"/>
              </a:lnSpc>
              <a:spcBef>
                <a:spcPts val="563"/>
              </a:spcBef>
              <a:buClr>
                <a:schemeClr val="tx1"/>
              </a:buClr>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dirty="0" smtClean="0">
                <a:latin typeface="Segoe Semibold" pitchFamily="34" charset="0"/>
              </a:rPr>
              <a:t>Define Notifications</a:t>
            </a:r>
          </a:p>
          <a:p>
            <a:pPr marL="574675" lvl="1" indent="-457200" defTabSz="457200">
              <a:lnSpc>
                <a:spcPct val="90000"/>
              </a:lnSpc>
              <a:spcBef>
                <a:spcPts val="563"/>
              </a:spcBef>
              <a:buClr>
                <a:schemeClr val="tx1"/>
              </a:buClr>
              <a:buSzTx/>
              <a:buFont typeface="+mj-lt"/>
              <a:buAutoNum type="arabicPeriod" startAt="4"/>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dirty="0" smtClean="0">
                <a:latin typeface="Segoe Semibold" pitchFamily="34" charset="0"/>
              </a:rPr>
              <a:t>Create your lifecycle steps</a:t>
            </a:r>
          </a:p>
          <a:p>
            <a:pPr marL="1028700" lvl="2" indent="-457200" defTabSz="457200">
              <a:lnSpc>
                <a:spcPct val="90000"/>
              </a:lnSpc>
              <a:spcBef>
                <a:spcPts val="563"/>
              </a:spcBef>
              <a:buClr>
                <a:schemeClr val="tx1"/>
              </a:buClr>
              <a:buSzTx/>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dirty="0" smtClean="0">
                <a:latin typeface="Segoe Semibold" pitchFamily="34" charset="0"/>
              </a:rPr>
              <a:t>In a certain Governance Phase</a:t>
            </a:r>
          </a:p>
          <a:p>
            <a:pPr marL="1028700" lvl="2" indent="-457200" defTabSz="457200">
              <a:lnSpc>
                <a:spcPct val="90000"/>
              </a:lnSpc>
              <a:spcBef>
                <a:spcPts val="563"/>
              </a:spcBef>
              <a:buClr>
                <a:schemeClr val="tx1"/>
              </a:buClr>
              <a:buSzTx/>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dirty="0" smtClean="0">
                <a:latin typeface="Segoe Semibold" pitchFamily="34" charset="0"/>
              </a:rPr>
              <a:t>Add transitions between lifecycle steps</a:t>
            </a:r>
          </a:p>
        </p:txBody>
      </p:sp>
    </p:spTree>
  </p:cSld>
  <p:clrMapOvr>
    <a:masterClrMapping/>
  </p:clrMapOvr>
  <p:transition>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3046988"/>
          </a:xfrm>
        </p:spPr>
        <p:txBody>
          <a:bodyPr/>
          <a:lstStyle/>
          <a:p>
            <a:pPr lvl="0"/>
            <a:r>
              <a:rPr sz="4400" b="1" smtClean="0"/>
              <a:t>Enable Strategy </a:t>
            </a:r>
            <a:r>
              <a:rPr lang="en-US" sz="4400" b="1" dirty="0" smtClean="0"/>
              <a:t>Governance Decision Process</a:t>
            </a:r>
            <a:r>
              <a:rPr lang="en-US" sz="4400" dirty="0" smtClean="0"/>
              <a:t/>
            </a:r>
            <a:br>
              <a:rPr lang="en-US" sz="4400" dirty="0" smtClean="0"/>
            </a:br>
            <a:r>
              <a:rPr lang="en-US" sz="4400" dirty="0" smtClean="0"/>
              <a:t/>
            </a:r>
            <a:br>
              <a:rPr lang="en-US" sz="4400" dirty="0" smtClean="0"/>
            </a:br>
            <a:r>
              <a:rPr lang="en-US" sz="4400" dirty="0" smtClean="0">
                <a:solidFill>
                  <a:schemeClr val="tx1"/>
                </a:solidFill>
              </a:rPr>
              <a:t/>
            </a:r>
            <a:br>
              <a:rPr lang="en-US" sz="4400" dirty="0" smtClean="0">
                <a:solidFill>
                  <a:schemeClr val="tx1"/>
                </a:solidFill>
              </a:rPr>
            </a:br>
            <a:endParaRPr lang="en-US" sz="4400" dirty="0"/>
          </a:p>
        </p:txBody>
      </p:sp>
      <p:pic>
        <p:nvPicPr>
          <p:cNvPr id="7" name="Picture 3"/>
          <p:cNvPicPr>
            <a:picLocks noGrp="1" noChangeAspect="1" noChangeArrowheads="1"/>
          </p:cNvPicPr>
          <p:nvPr>
            <p:ph idx="1"/>
          </p:nvPr>
        </p:nvPicPr>
        <p:blipFill>
          <a:blip r:embed="rId3"/>
          <a:srcRect t="29231" b="10267"/>
          <a:stretch>
            <a:fillRect/>
          </a:stretch>
        </p:blipFill>
        <p:spPr>
          <a:xfrm>
            <a:off x="304800" y="2850078"/>
            <a:ext cx="4658360" cy="21138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3"/>
          <p:cNvPicPr>
            <a:picLocks noChangeAspect="1" noChangeArrowheads="1"/>
          </p:cNvPicPr>
          <p:nvPr/>
        </p:nvPicPr>
        <p:blipFill>
          <a:blip r:embed="rId4"/>
          <a:srcRect l="482" t="22242" b="16379"/>
          <a:stretch>
            <a:fillRect/>
          </a:stretch>
        </p:blipFill>
        <p:spPr bwMode="auto">
          <a:xfrm>
            <a:off x="4405746" y="2861956"/>
            <a:ext cx="4492655" cy="20781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Text Placeholder 2"/>
          <p:cNvSpPr txBox="1">
            <a:spLocks/>
          </p:cNvSpPr>
          <p:nvPr/>
        </p:nvSpPr>
        <p:spPr>
          <a:xfrm>
            <a:off x="505791" y="5406689"/>
            <a:ext cx="3789046" cy="553998"/>
          </a:xfrm>
          <a:prstGeom prst="rect">
            <a:avLst/>
          </a:prstGeom>
        </p:spPr>
        <p:txBody>
          <a:bodyPr vert="horz" wrap="square" lIns="0" tIns="0" rIns="0" bIns="0" rtlCol="0">
            <a:spAutoFit/>
          </a:bodyPr>
          <a:lstStyle/>
          <a:p>
            <a:pPr marR="0" lvl="0" algn="l" defTabSz="914363" rtl="0" eaLnBrk="1" fontAlgn="auto" latinLnBrk="0" hangingPunct="1">
              <a:lnSpc>
                <a:spcPct val="90000"/>
              </a:lnSpc>
              <a:spcBef>
                <a:spcPct val="20000"/>
              </a:spcBef>
              <a:spcAft>
                <a:spcPts val="0"/>
              </a:spcAft>
              <a:buClrTx/>
              <a:buSzTx/>
              <a:tabLst/>
              <a:defRPr/>
            </a:pPr>
            <a:r>
              <a:rPr lang="en-US" sz="2000" dirty="0" smtClean="0"/>
              <a:t>Agreed enterprise business vision decision process</a:t>
            </a:r>
          </a:p>
        </p:txBody>
      </p:sp>
      <p:sp>
        <p:nvSpPr>
          <p:cNvPr id="14" name="Text Placeholder 2"/>
          <p:cNvSpPr txBox="1">
            <a:spLocks/>
          </p:cNvSpPr>
          <p:nvPr/>
        </p:nvSpPr>
        <p:spPr>
          <a:xfrm>
            <a:off x="5619748" y="5379393"/>
            <a:ext cx="3242312" cy="553998"/>
          </a:xfrm>
          <a:prstGeom prst="rect">
            <a:avLst/>
          </a:prstGeom>
        </p:spPr>
        <p:txBody>
          <a:bodyPr vert="horz" wrap="square" lIns="0" tIns="0" rIns="0" bIns="0" rtlCol="0">
            <a:spAutoFit/>
          </a:bodyPr>
          <a:lstStyle/>
          <a:p>
            <a:pPr>
              <a:lnSpc>
                <a:spcPct val="90000"/>
              </a:lnSpc>
              <a:spcBef>
                <a:spcPct val="20000"/>
              </a:spcBef>
              <a:defRPr/>
            </a:pPr>
            <a:r>
              <a:rPr lang="en-US" sz="2000" dirty="0" smtClean="0"/>
              <a:t>Influence behavior to reach consensus</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188" y="0"/>
            <a:ext cx="8396266" cy="2031325"/>
          </a:xfrm>
        </p:spPr>
        <p:txBody>
          <a:bodyPr/>
          <a:lstStyle/>
          <a:p>
            <a:pPr lvl="1"/>
            <a:r>
              <a:rPr lang="en-US" sz="4400" b="1"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rPr>
              <a:t>Enable Demand </a:t>
            </a:r>
            <a:r>
              <a:rPr lang="en-US" sz="4400" b="1" kern="12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rPr>
              <a:t>Governance Decision Process  </a:t>
            </a:r>
            <a:r>
              <a:rPr lang="en-US" sz="4400" kern="12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
            </a:r>
            <a:br>
              <a:rPr lang="en-US" sz="4400" kern="12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br>
            <a:endParaRPr lang="en-US" sz="44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endParaRPr>
          </a:p>
        </p:txBody>
      </p:sp>
      <p:pic>
        <p:nvPicPr>
          <p:cNvPr id="4" name="Picture 3"/>
          <p:cNvPicPr>
            <a:picLocks noChangeAspect="1" noChangeArrowheads="1"/>
          </p:cNvPicPr>
          <p:nvPr/>
        </p:nvPicPr>
        <p:blipFill>
          <a:blip r:embed="rId3"/>
          <a:srcRect l="4956" t="28448" r="43337" b="13386"/>
          <a:stretch>
            <a:fillRect/>
          </a:stretch>
        </p:blipFill>
        <p:spPr bwMode="auto">
          <a:xfrm>
            <a:off x="436159" y="2140792"/>
            <a:ext cx="3976353" cy="235267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Text Placeholder 2"/>
          <p:cNvSpPr txBox="1">
            <a:spLocks/>
          </p:cNvSpPr>
          <p:nvPr/>
        </p:nvSpPr>
        <p:spPr>
          <a:xfrm>
            <a:off x="520030" y="4834891"/>
            <a:ext cx="3937083" cy="1231106"/>
          </a:xfrm>
          <a:prstGeom prst="rect">
            <a:avLst/>
          </a:prstGeom>
        </p:spPr>
        <p:txBody>
          <a:bodyPr vert="horz" wrap="square" lIns="0" tIns="0" rIns="0" bIns="0" rtlCol="0">
            <a:spAutoFit/>
          </a:bodyPr>
          <a:lstStyle/>
          <a:p>
            <a:pPr marR="0" lvl="0" algn="l" defTabSz="914363" rtl="0" eaLnBrk="1" fontAlgn="auto" latinLnBrk="0" hangingPunct="1">
              <a:lnSpc>
                <a:spcPct val="90000"/>
              </a:lnSpc>
              <a:spcBef>
                <a:spcPct val="20000"/>
              </a:spcBef>
              <a:spcAft>
                <a:spcPts val="0"/>
              </a:spcAft>
              <a:buClrTx/>
              <a:buSzTx/>
              <a:tabLst/>
              <a:defRPr/>
            </a:pPr>
            <a:r>
              <a:rPr lang="en-US" sz="2000" dirty="0" smtClean="0"/>
              <a:t>Clear discipline and consistent valuation rules for </a:t>
            </a:r>
          </a:p>
          <a:p>
            <a:pPr marR="0" lvl="0" algn="l" defTabSz="914363" rtl="0" eaLnBrk="1" fontAlgn="auto" latinLnBrk="0" hangingPunct="1">
              <a:lnSpc>
                <a:spcPct val="90000"/>
              </a:lnSpc>
              <a:spcBef>
                <a:spcPct val="20000"/>
              </a:spcBef>
              <a:spcAft>
                <a:spcPts val="0"/>
              </a:spcAft>
              <a:buClrTx/>
              <a:buSzTx/>
              <a:buFont typeface="Arial" pitchFamily="34" charset="0"/>
              <a:buChar char="•"/>
              <a:tabLst/>
              <a:defRPr/>
            </a:pPr>
            <a:r>
              <a:rPr lang="en-US" sz="2000" dirty="0" smtClean="0"/>
              <a:t> Project creation</a:t>
            </a:r>
          </a:p>
          <a:p>
            <a:pPr marR="0" lvl="0" algn="l" defTabSz="914363" rtl="0" eaLnBrk="1" fontAlgn="auto" latinLnBrk="0" hangingPunct="1">
              <a:lnSpc>
                <a:spcPct val="90000"/>
              </a:lnSpc>
              <a:spcBef>
                <a:spcPct val="20000"/>
              </a:spcBef>
              <a:spcAft>
                <a:spcPts val="0"/>
              </a:spcAft>
              <a:buClrTx/>
              <a:buSzTx/>
              <a:buFont typeface="Arial" pitchFamily="34" charset="0"/>
              <a:buChar char="•"/>
              <a:tabLst/>
              <a:defRPr/>
            </a:pPr>
            <a:r>
              <a:rPr lang="en-US" sz="2000" dirty="0" smtClean="0"/>
              <a:t> Project prioritization</a:t>
            </a:r>
          </a:p>
        </p:txBody>
      </p:sp>
      <p:sp>
        <p:nvSpPr>
          <p:cNvPr id="19" name="Text Placeholder 2"/>
          <p:cNvSpPr txBox="1">
            <a:spLocks/>
          </p:cNvSpPr>
          <p:nvPr/>
        </p:nvSpPr>
        <p:spPr>
          <a:xfrm>
            <a:off x="5696121" y="4834891"/>
            <a:ext cx="2781300" cy="1231106"/>
          </a:xfrm>
          <a:prstGeom prst="rect">
            <a:avLst/>
          </a:prstGeom>
        </p:spPr>
        <p:txBody>
          <a:bodyPr vert="horz" wrap="square" lIns="0" tIns="0" rIns="0" bIns="0" rtlCol="0">
            <a:spAutoFit/>
          </a:bodyPr>
          <a:lstStyle/>
          <a:p>
            <a:pPr marR="0" lvl="0" fontAlgn="auto">
              <a:lnSpc>
                <a:spcPct val="90000"/>
              </a:lnSpc>
              <a:spcBef>
                <a:spcPct val="20000"/>
              </a:spcBef>
              <a:spcAft>
                <a:spcPts val="0"/>
              </a:spcAft>
              <a:buClrTx/>
              <a:buSzTx/>
              <a:tabLst/>
              <a:defRPr/>
            </a:pPr>
            <a:r>
              <a:rPr lang="en-US" sz="2000" dirty="0" smtClean="0"/>
              <a:t>Set organizational boundaries for:</a:t>
            </a:r>
          </a:p>
          <a:p>
            <a:pPr marR="0" lvl="0" fontAlgn="auto">
              <a:lnSpc>
                <a:spcPct val="90000"/>
              </a:lnSpc>
              <a:spcBef>
                <a:spcPct val="20000"/>
              </a:spcBef>
              <a:spcAft>
                <a:spcPts val="0"/>
              </a:spcAft>
              <a:buClrTx/>
              <a:buSzTx/>
              <a:buFont typeface="Arial" pitchFamily="34" charset="0"/>
              <a:buChar char="•"/>
              <a:tabLst/>
              <a:defRPr/>
            </a:pPr>
            <a:r>
              <a:rPr lang="en-US" sz="2000" dirty="0" smtClean="0"/>
              <a:t> Resource allocation</a:t>
            </a:r>
          </a:p>
          <a:p>
            <a:pPr marR="0" lvl="0" fontAlgn="auto">
              <a:lnSpc>
                <a:spcPct val="90000"/>
              </a:lnSpc>
              <a:spcBef>
                <a:spcPct val="20000"/>
              </a:spcBef>
              <a:spcAft>
                <a:spcPts val="0"/>
              </a:spcAft>
              <a:buClrTx/>
              <a:buSzTx/>
              <a:buFont typeface="Arial" pitchFamily="34" charset="0"/>
              <a:buChar char="•"/>
              <a:tabLst/>
              <a:defRPr/>
            </a:pPr>
            <a:r>
              <a:rPr lang="en-US" sz="2000" dirty="0" smtClean="0"/>
              <a:t> Funding allocation</a:t>
            </a:r>
          </a:p>
        </p:txBody>
      </p:sp>
      <p:pic>
        <p:nvPicPr>
          <p:cNvPr id="21" name="Picture 3"/>
          <p:cNvPicPr>
            <a:picLocks noChangeAspect="1" noChangeArrowheads="1"/>
          </p:cNvPicPr>
          <p:nvPr/>
        </p:nvPicPr>
        <p:blipFill>
          <a:blip r:embed="rId4"/>
          <a:srcRect l="25030" t="20753" r="33825" b="28020"/>
          <a:stretch>
            <a:fillRect/>
          </a:stretch>
        </p:blipFill>
        <p:spPr bwMode="auto">
          <a:xfrm>
            <a:off x="4764333" y="2151255"/>
            <a:ext cx="2181225" cy="2324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 name="Picture 3"/>
          <p:cNvPicPr>
            <a:picLocks noChangeAspect="1" noChangeArrowheads="1"/>
          </p:cNvPicPr>
          <p:nvPr/>
        </p:nvPicPr>
        <p:blipFill>
          <a:blip r:embed="rId4"/>
          <a:srcRect l="69229" t="22600" r="4179" b="28020"/>
          <a:stretch>
            <a:fillRect/>
          </a:stretch>
        </p:blipFill>
        <p:spPr bwMode="auto">
          <a:xfrm>
            <a:off x="6939056" y="2142842"/>
            <a:ext cx="1409700" cy="23085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77702" cy="997196"/>
          </a:xfrm>
        </p:spPr>
        <p:txBody>
          <a:bodyPr/>
          <a:lstStyle/>
          <a:p>
            <a:r>
              <a:rPr sz="3600" b="1" smtClean="0"/>
              <a:t>Enable Supply Governance Decision Process </a:t>
            </a:r>
            <a:r>
              <a:rPr lang="en-US" sz="3600" b="1" dirty="0" smtClean="0"/>
              <a:t/>
            </a:r>
            <a:br>
              <a:rPr lang="en-US" sz="3600" b="1" dirty="0" smtClean="0"/>
            </a:br>
            <a:endParaRPr lang="en-US" sz="3600" dirty="0"/>
          </a:p>
        </p:txBody>
      </p:sp>
      <p:pic>
        <p:nvPicPr>
          <p:cNvPr id="6" name="Picture 1"/>
          <p:cNvPicPr>
            <a:picLocks noChangeAspect="1" noChangeArrowheads="1"/>
          </p:cNvPicPr>
          <p:nvPr/>
        </p:nvPicPr>
        <p:blipFill>
          <a:blip r:embed="rId3"/>
          <a:srcRect t="28420" r="14925" b="19475"/>
          <a:stretch>
            <a:fillRect/>
          </a:stretch>
        </p:blipFill>
        <p:spPr bwMode="auto">
          <a:xfrm>
            <a:off x="152400" y="1783312"/>
            <a:ext cx="4419600" cy="189897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5"/>
          <p:cNvPicPr>
            <a:picLocks noChangeAspect="1" noChangeArrowheads="1"/>
          </p:cNvPicPr>
          <p:nvPr/>
        </p:nvPicPr>
        <p:blipFill>
          <a:blip r:embed="rId4"/>
          <a:srcRect t="18411" b="18977"/>
          <a:stretch>
            <a:fillRect/>
          </a:stretch>
        </p:blipFill>
        <p:spPr bwMode="auto">
          <a:xfrm>
            <a:off x="1989161" y="3398297"/>
            <a:ext cx="6934200" cy="26067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 Placeholder 2"/>
          <p:cNvSpPr txBox="1">
            <a:spLocks/>
          </p:cNvSpPr>
          <p:nvPr/>
        </p:nvSpPr>
        <p:spPr>
          <a:xfrm>
            <a:off x="3454615" y="6121430"/>
            <a:ext cx="3937083" cy="276999"/>
          </a:xfrm>
          <a:prstGeom prst="rect">
            <a:avLst/>
          </a:prstGeom>
        </p:spPr>
        <p:txBody>
          <a:bodyPr vert="horz" wrap="square" lIns="0" tIns="0" rIns="0" bIns="0" rtlCol="0">
            <a:spAutoFit/>
          </a:bodyPr>
          <a:lstStyle/>
          <a:p>
            <a:pPr marR="0" lvl="0" algn="l" defTabSz="914363" rtl="0" eaLnBrk="1" fontAlgn="auto" latinLnBrk="0" hangingPunct="1">
              <a:lnSpc>
                <a:spcPct val="90000"/>
              </a:lnSpc>
              <a:spcBef>
                <a:spcPct val="20000"/>
              </a:spcBef>
              <a:spcAft>
                <a:spcPts val="0"/>
              </a:spcAft>
              <a:buClrTx/>
              <a:buSzTx/>
              <a:tabLst/>
              <a:defRPr/>
            </a:pPr>
            <a:r>
              <a:rPr lang="en-US" sz="2000" dirty="0" smtClean="0"/>
              <a:t>Manage investment performance</a:t>
            </a:r>
          </a:p>
        </p:txBody>
      </p:sp>
      <p:sp>
        <p:nvSpPr>
          <p:cNvPr id="7" name="Text Placeholder 2"/>
          <p:cNvSpPr txBox="1">
            <a:spLocks/>
          </p:cNvSpPr>
          <p:nvPr/>
        </p:nvSpPr>
        <p:spPr>
          <a:xfrm>
            <a:off x="4255601" y="1840053"/>
            <a:ext cx="3937083" cy="276999"/>
          </a:xfrm>
          <a:prstGeom prst="rect">
            <a:avLst/>
          </a:prstGeom>
        </p:spPr>
        <p:txBody>
          <a:bodyPr vert="horz" wrap="square" lIns="0" tIns="0" rIns="0" bIns="0" rtlCol="0">
            <a:spAutoFit/>
          </a:bodyPr>
          <a:lstStyle/>
          <a:p>
            <a:pPr marR="0" lvl="0" algn="l" defTabSz="914363" rtl="0" eaLnBrk="1" fontAlgn="auto" latinLnBrk="0" hangingPunct="1">
              <a:lnSpc>
                <a:spcPct val="90000"/>
              </a:lnSpc>
              <a:spcBef>
                <a:spcPct val="20000"/>
              </a:spcBef>
              <a:spcAft>
                <a:spcPts val="0"/>
              </a:spcAft>
              <a:buClrTx/>
              <a:buSzTx/>
              <a:tabLst/>
              <a:defRPr/>
            </a:pPr>
            <a:r>
              <a:rPr lang="en-US" sz="2000" dirty="0" smtClean="0"/>
              <a:t>Manage IT workload</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218795"/>
          </a:xfrm>
        </p:spPr>
        <p:txBody>
          <a:bodyPr/>
          <a:lstStyle/>
          <a:p>
            <a:pPr lvl="0"/>
            <a:r>
              <a:rPr lang="en-US" sz="4400" dirty="0" smtClean="0"/>
              <a:t>Which Governance Is Best Suited For My Organization? </a:t>
            </a:r>
            <a:endParaRPr lang="en-US" sz="4400" dirty="0"/>
          </a:p>
        </p:txBody>
      </p:sp>
      <p:sp>
        <p:nvSpPr>
          <p:cNvPr id="3" name="Content Placeholder 2"/>
          <p:cNvSpPr>
            <a:spLocks noGrp="1"/>
          </p:cNvSpPr>
          <p:nvPr>
            <p:ph idx="1"/>
          </p:nvPr>
        </p:nvSpPr>
        <p:spPr>
          <a:xfrm>
            <a:off x="381000" y="1905000"/>
            <a:ext cx="8382000" cy="3287054"/>
          </a:xfrm>
        </p:spPr>
        <p:txBody>
          <a:bodyPr/>
          <a:lstStyle/>
          <a:p>
            <a:r>
              <a:rPr lang="en-US" dirty="0" smtClean="0"/>
              <a:t>It depends on</a:t>
            </a:r>
          </a:p>
          <a:p>
            <a:pPr lvl="1"/>
            <a:r>
              <a:rPr lang="en-US" dirty="0" smtClean="0"/>
              <a:t>Type of business and industry</a:t>
            </a:r>
          </a:p>
          <a:p>
            <a:pPr lvl="1"/>
            <a:r>
              <a:rPr lang="en-US" dirty="0" smtClean="0"/>
              <a:t>Role of IT:  Utility, Dependent or Integral</a:t>
            </a:r>
          </a:p>
          <a:p>
            <a:pPr lvl="1"/>
            <a:r>
              <a:rPr lang="en-US" dirty="0" smtClean="0"/>
              <a:t>Maturity of the organization</a:t>
            </a:r>
          </a:p>
          <a:p>
            <a:pPr lvl="1"/>
            <a:r>
              <a:rPr lang="en-US" dirty="0" smtClean="0"/>
              <a:t>Culture</a:t>
            </a:r>
          </a:p>
          <a:p>
            <a:pPr lvl="1"/>
            <a:r>
              <a:rPr lang="en-US" dirty="0" smtClean="0"/>
              <a:t>Geography </a:t>
            </a:r>
          </a:p>
          <a:p>
            <a:pPr lvl="1"/>
            <a:endParaRPr lang="en-US" dirty="0"/>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034" name="Rectangle 2"/>
          <p:cNvSpPr>
            <a:spLocks noGrp="1" noChangeArrowheads="1"/>
          </p:cNvSpPr>
          <p:nvPr>
            <p:ph type="title"/>
          </p:nvPr>
        </p:nvSpPr>
        <p:spPr>
          <a:xfrm>
            <a:off x="381000" y="230188"/>
            <a:ext cx="8382000" cy="1107996"/>
          </a:xfrm>
        </p:spPr>
        <p:txBody>
          <a:bodyPr/>
          <a:lstStyle/>
          <a:p>
            <a:r>
              <a:rPr lang="en-US" sz="4000" dirty="0" smtClean="0"/>
              <a:t>The Tale of IT Governance at a Financial Service Company</a:t>
            </a:r>
            <a:endParaRPr lang="en-US" sz="4000" dirty="0"/>
          </a:p>
        </p:txBody>
      </p:sp>
      <p:sp>
        <p:nvSpPr>
          <p:cNvPr id="18" name="Content Placeholder 17"/>
          <p:cNvSpPr>
            <a:spLocks noGrp="1"/>
          </p:cNvSpPr>
          <p:nvPr>
            <p:ph sz="half" idx="1"/>
          </p:nvPr>
        </p:nvSpPr>
        <p:spPr>
          <a:xfrm>
            <a:off x="1364342" y="2583543"/>
            <a:ext cx="2525487" cy="957824"/>
          </a:xfrm>
        </p:spPr>
        <p:txBody>
          <a:bodyPr/>
          <a:lstStyle/>
          <a:p>
            <a:endParaRPr lang="en-US" dirty="0"/>
          </a:p>
        </p:txBody>
      </p:sp>
      <p:sp>
        <p:nvSpPr>
          <p:cNvPr id="15" name="Content Placeholder 14"/>
          <p:cNvSpPr>
            <a:spLocks noGrp="1"/>
          </p:cNvSpPr>
          <p:nvPr>
            <p:ph sz="half" idx="2"/>
          </p:nvPr>
        </p:nvSpPr>
        <p:spPr>
          <a:xfrm>
            <a:off x="4572000" y="1905000"/>
            <a:ext cx="4114800" cy="2185214"/>
          </a:xfrm>
        </p:spPr>
        <p:txBody>
          <a:bodyPr/>
          <a:lstStyle/>
          <a:p>
            <a:r>
              <a:rPr lang="en-US" sz="2000" dirty="0" smtClean="0"/>
              <a:t>Mature: effective , well defined process and widely adopted </a:t>
            </a:r>
          </a:p>
          <a:p>
            <a:r>
              <a:rPr lang="en-US" sz="2000" dirty="0" smtClean="0"/>
              <a:t>US geography, focused in NY</a:t>
            </a:r>
          </a:p>
          <a:p>
            <a:r>
              <a:rPr lang="en-US" sz="2000" dirty="0" smtClean="0"/>
              <a:t>IT role: business is dependent on IT performance</a:t>
            </a:r>
          </a:p>
          <a:p>
            <a:endParaRPr lang="en-US" sz="2000" dirty="0" smtClean="0"/>
          </a:p>
          <a:p>
            <a:endParaRPr lang="en-US" sz="2000" dirty="0"/>
          </a:p>
        </p:txBody>
      </p:sp>
      <p:sp>
        <p:nvSpPr>
          <p:cNvPr id="1452097" name="Rectangle 65"/>
          <p:cNvSpPr>
            <a:spLocks noChangeArrowheads="1"/>
          </p:cNvSpPr>
          <p:nvPr/>
        </p:nvSpPr>
        <p:spPr bwMode="auto">
          <a:xfrm>
            <a:off x="320040" y="5715000"/>
            <a:ext cx="5334000" cy="923330"/>
          </a:xfrm>
          <a:prstGeom prst="rect">
            <a:avLst/>
          </a:prstGeom>
          <a:noFill/>
          <a:ln w="9525">
            <a:noFill/>
            <a:miter lim="800000"/>
            <a:headEnd/>
            <a:tailEnd/>
          </a:ln>
          <a:effectLst/>
        </p:spPr>
        <p:txBody>
          <a:bodyPr wrap="square">
            <a:spAutoFit/>
          </a:bodyPr>
          <a:lstStyle/>
          <a:p>
            <a:pPr>
              <a:lnSpc>
                <a:spcPct val="90000"/>
              </a:lnSpc>
              <a:spcBef>
                <a:spcPct val="15000"/>
              </a:spcBef>
              <a:buClr>
                <a:schemeClr val="accent1"/>
              </a:buClr>
            </a:pPr>
            <a:r>
              <a:rPr lang="en-US" sz="2000" dirty="0">
                <a:latin typeface="+mn-lt"/>
                <a:ea typeface="+mn-ea"/>
              </a:rPr>
              <a:t>Focus on operational excellence and customer </a:t>
            </a:r>
            <a:r>
              <a:rPr lang="en-US" sz="2000" dirty="0" smtClean="0">
                <a:latin typeface="+mn-lt"/>
                <a:ea typeface="+mn-ea"/>
              </a:rPr>
              <a:t>responsiveness in </a:t>
            </a:r>
            <a:r>
              <a:rPr lang="en-US" sz="2000" dirty="0">
                <a:latin typeface="+mn-lt"/>
                <a:ea typeface="+mn-ea"/>
              </a:rPr>
              <a:t>a heavily regulated industry</a:t>
            </a:r>
          </a:p>
        </p:txBody>
      </p:sp>
      <p:sp>
        <p:nvSpPr>
          <p:cNvPr id="97" name="Content Placeholder 2"/>
          <p:cNvSpPr txBox="1">
            <a:spLocks/>
          </p:cNvSpPr>
          <p:nvPr/>
        </p:nvSpPr>
        <p:spPr bwMode="auto">
          <a:xfrm>
            <a:off x="304800" y="1562100"/>
            <a:ext cx="3200400"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01638" marR="0" lvl="0" indent="-401638" algn="l" defTabSz="914400" rtl="0" eaLnBrk="1" fontAlgn="base" latinLnBrk="0" hangingPunct="1">
              <a:lnSpc>
                <a:spcPct val="90000"/>
              </a:lnSpc>
              <a:spcBef>
                <a:spcPct val="30000"/>
              </a:spcBef>
              <a:spcAft>
                <a:spcPct val="0"/>
              </a:spcAft>
              <a:buClrTx/>
              <a:buSzTx/>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The business context</a:t>
            </a:r>
            <a:endParaRPr kumimoji="0" lang="en-US" sz="2000" b="1" i="0" u="none" strike="noStrike" kern="0" cap="none" spc="0" normalizeH="0" baseline="0" noProof="0" dirty="0">
              <a:ln>
                <a:noFill/>
              </a:ln>
              <a:solidFill>
                <a:schemeClr val="tx1"/>
              </a:solidFill>
              <a:effectLst/>
              <a:uLnTx/>
              <a:uFillTx/>
              <a:latin typeface="+mn-lt"/>
              <a:ea typeface="+mn-ea"/>
              <a:cs typeface="+mn-cs"/>
            </a:endParaRPr>
          </a:p>
        </p:txBody>
      </p:sp>
      <p:sp>
        <p:nvSpPr>
          <p:cNvPr id="99" name="Content Placeholder 2"/>
          <p:cNvSpPr txBox="1">
            <a:spLocks/>
          </p:cNvSpPr>
          <p:nvPr/>
        </p:nvSpPr>
        <p:spPr bwMode="auto">
          <a:xfrm>
            <a:off x="5303805" y="1638300"/>
            <a:ext cx="3200400"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01638" marR="0" lvl="0" indent="-401638" algn="l" defTabSz="914400" rtl="0" eaLnBrk="1" fontAlgn="base" latinLnBrk="0" hangingPunct="1">
              <a:lnSpc>
                <a:spcPct val="90000"/>
              </a:lnSpc>
              <a:spcBef>
                <a:spcPct val="30000"/>
              </a:spcBef>
              <a:spcAft>
                <a:spcPct val="0"/>
              </a:spcAft>
              <a:buClrTx/>
              <a:buSzTx/>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The IT context</a:t>
            </a:r>
            <a:endParaRPr kumimoji="0" lang="en-US" sz="2000" b="1" i="0" u="none" strike="noStrike" kern="0" cap="none" spc="0" normalizeH="0" baseline="0" noProof="0" dirty="0">
              <a:ln>
                <a:noFill/>
              </a:ln>
              <a:solidFill>
                <a:schemeClr val="tx1"/>
              </a:solidFill>
              <a:effectLst/>
              <a:uLnTx/>
              <a:uFillTx/>
              <a:latin typeface="+mn-lt"/>
              <a:ea typeface="+mn-ea"/>
              <a:cs typeface="+mn-cs"/>
            </a:endParaRPr>
          </a:p>
        </p:txBody>
      </p:sp>
      <p:sp>
        <p:nvSpPr>
          <p:cNvPr id="95" name="Rectangle 94"/>
          <p:cNvSpPr/>
          <p:nvPr/>
        </p:nvSpPr>
        <p:spPr>
          <a:xfrm>
            <a:off x="5443268" y="4770173"/>
            <a:ext cx="3493698" cy="1938992"/>
          </a:xfrm>
          <a:prstGeom prst="rect">
            <a:avLst/>
          </a:prstGeom>
        </p:spPr>
        <p:txBody>
          <a:bodyPr wrap="square">
            <a:spAutoFit/>
          </a:bodyPr>
          <a:lstStyle/>
          <a:p>
            <a:r>
              <a:rPr lang="en-US" sz="2000" b="1" dirty="0" smtClean="0"/>
              <a:t>Challenge</a:t>
            </a:r>
          </a:p>
          <a:p>
            <a:r>
              <a:rPr lang="en-US" sz="2000" dirty="0" smtClean="0"/>
              <a:t>Striking the right balance between the need for control, autonomy and ability to make decisions in a timely and efficient manner. </a:t>
            </a:r>
            <a:endParaRPr lang="en-US" sz="2000" dirty="0"/>
          </a:p>
        </p:txBody>
      </p:sp>
      <p:graphicFrame>
        <p:nvGraphicFramePr>
          <p:cNvPr id="96" name="Chart 95"/>
          <p:cNvGraphicFramePr/>
          <p:nvPr/>
        </p:nvGraphicFramePr>
        <p:xfrm>
          <a:off x="381000" y="1905000"/>
          <a:ext cx="4191000" cy="36985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0290" name="Rectangle 2"/>
          <p:cNvSpPr>
            <a:spLocks noGrp="1" noChangeArrowheads="1"/>
          </p:cNvSpPr>
          <p:nvPr>
            <p:ph type="title"/>
          </p:nvPr>
        </p:nvSpPr>
        <p:spPr>
          <a:xfrm>
            <a:off x="381000" y="230188"/>
            <a:ext cx="8382000" cy="1107996"/>
          </a:xfrm>
        </p:spPr>
        <p:txBody>
          <a:bodyPr/>
          <a:lstStyle/>
          <a:p>
            <a:r>
              <a:rPr lang="en-US" sz="4000" dirty="0" smtClean="0"/>
              <a:t>The Tale Of IT Governance At A Financial Service Company</a:t>
            </a:r>
            <a:endParaRPr lang="en-US" sz="4000" dirty="0"/>
          </a:p>
        </p:txBody>
      </p:sp>
      <p:sp>
        <p:nvSpPr>
          <p:cNvPr id="1420291" name="Rectangle 3"/>
          <p:cNvSpPr>
            <a:spLocks noChangeArrowheads="1"/>
          </p:cNvSpPr>
          <p:nvPr/>
        </p:nvSpPr>
        <p:spPr bwMode="auto">
          <a:xfrm>
            <a:off x="0" y="2108518"/>
            <a:ext cx="184731" cy="461665"/>
          </a:xfrm>
          <a:prstGeom prst="rect">
            <a:avLst/>
          </a:prstGeom>
          <a:noFill/>
          <a:ln w="9525">
            <a:noFill/>
            <a:miter lim="800000"/>
            <a:headEnd/>
            <a:tailEnd/>
          </a:ln>
          <a:effectLst/>
        </p:spPr>
        <p:txBody>
          <a:bodyPr wrap="none" anchor="ctr">
            <a:spAutoFit/>
          </a:bodyPr>
          <a:lstStyle/>
          <a:p>
            <a:endParaRPr lang="en-US" sz="2400">
              <a:latin typeface="Times New Roman" pitchFamily="18" charset="0"/>
            </a:endParaRPr>
          </a:p>
        </p:txBody>
      </p:sp>
      <p:sp>
        <p:nvSpPr>
          <p:cNvPr id="1420295" name="Text Box 7"/>
          <p:cNvSpPr txBox="1">
            <a:spLocks noChangeArrowheads="1"/>
          </p:cNvSpPr>
          <p:nvPr/>
        </p:nvSpPr>
        <p:spPr bwMode="auto">
          <a:xfrm>
            <a:off x="282387" y="1369318"/>
            <a:ext cx="5708980" cy="3354765"/>
          </a:xfrm>
          <a:prstGeom prst="rect">
            <a:avLst/>
          </a:prstGeom>
          <a:noFill/>
          <a:ln w="9525">
            <a:noFill/>
            <a:miter lim="800000"/>
            <a:headEnd/>
            <a:tailEnd/>
          </a:ln>
          <a:effectLst/>
        </p:spPr>
        <p:txBody>
          <a:bodyPr wrap="square">
            <a:spAutoFit/>
          </a:bodyPr>
          <a:lstStyle/>
          <a:p>
            <a:pPr>
              <a:spcBef>
                <a:spcPct val="20000"/>
              </a:spcBef>
            </a:pPr>
            <a:r>
              <a:rPr lang="en-US" sz="2000" b="1" dirty="0" smtClean="0">
                <a:latin typeface="+mj-lt"/>
              </a:rPr>
              <a:t>Solution</a:t>
            </a:r>
          </a:p>
          <a:p>
            <a:pPr marL="457200" indent="-457200">
              <a:spcBef>
                <a:spcPct val="20000"/>
              </a:spcBef>
              <a:buFont typeface="+mj-lt"/>
              <a:buAutoNum type="arabicPeriod"/>
            </a:pPr>
            <a:r>
              <a:rPr lang="en-US" sz="2000" b="1" dirty="0" smtClean="0"/>
              <a:t>Form three committees: </a:t>
            </a:r>
            <a:r>
              <a:rPr lang="en-US" sz="2000" dirty="0" smtClean="0"/>
              <a:t>BU Executive, CIO and BU Executive, IT Governance Committee </a:t>
            </a:r>
          </a:p>
          <a:p>
            <a:pPr marL="457200" indent="-457200">
              <a:spcBef>
                <a:spcPct val="20000"/>
              </a:spcBef>
              <a:buFont typeface="+mj-lt"/>
              <a:buAutoNum type="arabicPeriod"/>
            </a:pPr>
            <a:r>
              <a:rPr lang="en-US" sz="2000" b="1" dirty="0" smtClean="0">
                <a:latin typeface="+mn-lt"/>
              </a:rPr>
              <a:t>Three </a:t>
            </a:r>
            <a:r>
              <a:rPr lang="en-US" sz="2000" b="1" dirty="0" smtClean="0"/>
              <a:t>process streams/workflows</a:t>
            </a:r>
            <a:r>
              <a:rPr lang="en-US" sz="2000" dirty="0" smtClean="0"/>
              <a:t>: </a:t>
            </a:r>
            <a:r>
              <a:rPr lang="en-US" sz="2000" dirty="0" smtClean="0">
                <a:latin typeface="+mn-lt"/>
              </a:rPr>
              <a:t>Small </a:t>
            </a:r>
            <a:r>
              <a:rPr lang="en-US" sz="2000" dirty="0">
                <a:latin typeface="+mn-lt"/>
              </a:rPr>
              <a:t>projects are approved by BU Executive, </a:t>
            </a:r>
            <a:r>
              <a:rPr lang="en-US" sz="2000" dirty="0" smtClean="0">
                <a:latin typeface="+mn-lt"/>
              </a:rPr>
              <a:t/>
            </a:r>
            <a:br>
              <a:rPr lang="en-US" sz="2000" dirty="0" smtClean="0">
                <a:latin typeface="+mn-lt"/>
              </a:rPr>
            </a:br>
            <a:r>
              <a:rPr lang="en-US" sz="2000" dirty="0" smtClean="0">
                <a:latin typeface="+mn-lt"/>
              </a:rPr>
              <a:t>Medium projects </a:t>
            </a:r>
            <a:r>
              <a:rPr lang="en-US" sz="2000" dirty="0">
                <a:latin typeface="+mn-lt"/>
              </a:rPr>
              <a:t>by CIO and BU Executive </a:t>
            </a:r>
            <a:r>
              <a:rPr lang="en-US" sz="2000" dirty="0" smtClean="0">
                <a:latin typeface="+mn-lt"/>
              </a:rPr>
              <a:t/>
            </a:r>
            <a:br>
              <a:rPr lang="en-US" sz="2000" dirty="0" smtClean="0">
                <a:latin typeface="+mn-lt"/>
              </a:rPr>
            </a:br>
            <a:r>
              <a:rPr lang="en-US" sz="2000" dirty="0" smtClean="0">
                <a:latin typeface="+mn-lt"/>
              </a:rPr>
              <a:t>Large projects </a:t>
            </a:r>
            <a:r>
              <a:rPr lang="en-US" sz="2000" dirty="0">
                <a:latin typeface="+mn-lt"/>
              </a:rPr>
              <a:t>by IT Governance Committee</a:t>
            </a:r>
            <a:r>
              <a:rPr lang="en-US" sz="2000" dirty="0" smtClean="0">
                <a:latin typeface="+mn-lt"/>
              </a:rPr>
              <a:t>.</a:t>
            </a:r>
          </a:p>
          <a:p>
            <a:pPr marL="457200" indent="-457200">
              <a:spcBef>
                <a:spcPct val="20000"/>
              </a:spcBef>
              <a:buFont typeface="+mj-lt"/>
              <a:buAutoNum type="arabicPeriod"/>
            </a:pPr>
            <a:r>
              <a:rPr lang="en-US" sz="2000" b="1" dirty="0" smtClean="0"/>
              <a:t>Analyze </a:t>
            </a:r>
            <a:r>
              <a:rPr lang="en-US" sz="2000" b="1" dirty="0" smtClean="0">
                <a:latin typeface="+mn-lt"/>
              </a:rPr>
              <a:t>and allocate process streams to org structures</a:t>
            </a:r>
          </a:p>
        </p:txBody>
      </p:sp>
      <p:grpSp>
        <p:nvGrpSpPr>
          <p:cNvPr id="2" name="Group 98"/>
          <p:cNvGrpSpPr/>
          <p:nvPr/>
        </p:nvGrpSpPr>
        <p:grpSpPr>
          <a:xfrm>
            <a:off x="5977679" y="1402080"/>
            <a:ext cx="3168791" cy="1828799"/>
            <a:chOff x="1424036" y="3261036"/>
            <a:chExt cx="3088988" cy="1771339"/>
          </a:xfrm>
        </p:grpSpPr>
        <p:sp>
          <p:nvSpPr>
            <p:cNvPr id="100" name="Freeform 70"/>
            <p:cNvSpPr>
              <a:spLocks/>
            </p:cNvSpPr>
            <p:nvPr/>
          </p:nvSpPr>
          <p:spPr bwMode="auto">
            <a:xfrm>
              <a:off x="2184400" y="3733800"/>
              <a:ext cx="646113" cy="1241425"/>
            </a:xfrm>
            <a:custGeom>
              <a:avLst/>
              <a:gdLst/>
              <a:ahLst/>
              <a:cxnLst>
                <a:cxn ang="0">
                  <a:pos x="27" y="131"/>
                </a:cxn>
                <a:cxn ang="0">
                  <a:pos x="68" y="68"/>
                </a:cxn>
                <a:cxn ang="0">
                  <a:pos x="0" y="0"/>
                </a:cxn>
                <a:cxn ang="0">
                  <a:pos x="0" y="68"/>
                </a:cxn>
                <a:cxn ang="0">
                  <a:pos x="27" y="131"/>
                </a:cxn>
              </a:cxnLst>
              <a:rect l="0" t="0" r="r" b="b"/>
              <a:pathLst>
                <a:path w="68" h="131">
                  <a:moveTo>
                    <a:pt x="27" y="131"/>
                  </a:moveTo>
                  <a:cubicBezTo>
                    <a:pt x="51" y="120"/>
                    <a:pt x="68" y="95"/>
                    <a:pt x="68" y="68"/>
                  </a:cubicBezTo>
                  <a:cubicBezTo>
                    <a:pt x="68" y="30"/>
                    <a:pt x="37" y="0"/>
                    <a:pt x="0" y="0"/>
                  </a:cubicBezTo>
                  <a:lnTo>
                    <a:pt x="0" y="68"/>
                  </a:lnTo>
                  <a:lnTo>
                    <a:pt x="27" y="131"/>
                  </a:lnTo>
                  <a:close/>
                </a:path>
              </a:pathLst>
            </a:custGeom>
            <a:solidFill>
              <a:srgbClr val="9999FF"/>
            </a:solidFill>
            <a:ln w="9525">
              <a:solidFill>
                <a:srgbClr val="000000"/>
              </a:solidFill>
              <a:prstDash val="solid"/>
              <a:round/>
              <a:headEnd/>
              <a:tailEnd/>
            </a:ln>
          </p:spPr>
          <p:txBody>
            <a:bodyPr/>
            <a:lstStyle/>
            <a:p>
              <a:endParaRPr lang="en-US"/>
            </a:p>
          </p:txBody>
        </p:sp>
        <p:sp>
          <p:nvSpPr>
            <p:cNvPr id="101" name="Freeform 71"/>
            <p:cNvSpPr>
              <a:spLocks/>
            </p:cNvSpPr>
            <p:nvPr/>
          </p:nvSpPr>
          <p:spPr bwMode="auto">
            <a:xfrm>
              <a:off x="1539875" y="3838575"/>
              <a:ext cx="901700" cy="1193800"/>
            </a:xfrm>
            <a:custGeom>
              <a:avLst/>
              <a:gdLst/>
              <a:ahLst/>
              <a:cxnLst>
                <a:cxn ang="0">
                  <a:pos x="29" y="0"/>
                </a:cxn>
                <a:cxn ang="0">
                  <a:pos x="0" y="57"/>
                </a:cxn>
                <a:cxn ang="0">
                  <a:pos x="68" y="126"/>
                </a:cxn>
                <a:cxn ang="0">
                  <a:pos x="95" y="120"/>
                </a:cxn>
                <a:cxn ang="0">
                  <a:pos x="68" y="57"/>
                </a:cxn>
                <a:cxn ang="0">
                  <a:pos x="29" y="0"/>
                </a:cxn>
              </a:cxnLst>
              <a:rect l="0" t="0" r="r" b="b"/>
              <a:pathLst>
                <a:path w="95" h="126">
                  <a:moveTo>
                    <a:pt x="29" y="0"/>
                  </a:moveTo>
                  <a:cubicBezTo>
                    <a:pt x="11" y="13"/>
                    <a:pt x="0" y="34"/>
                    <a:pt x="0" y="57"/>
                  </a:cubicBezTo>
                  <a:cubicBezTo>
                    <a:pt x="0" y="95"/>
                    <a:pt x="30" y="126"/>
                    <a:pt x="68" y="126"/>
                  </a:cubicBezTo>
                  <a:cubicBezTo>
                    <a:pt x="77" y="125"/>
                    <a:pt x="86" y="124"/>
                    <a:pt x="95" y="120"/>
                  </a:cubicBezTo>
                  <a:lnTo>
                    <a:pt x="68" y="57"/>
                  </a:lnTo>
                  <a:lnTo>
                    <a:pt x="29" y="0"/>
                  </a:lnTo>
                  <a:close/>
                </a:path>
              </a:pathLst>
            </a:custGeom>
            <a:solidFill>
              <a:srgbClr val="993366"/>
            </a:solidFill>
            <a:ln w="9525">
              <a:solidFill>
                <a:srgbClr val="000000"/>
              </a:solidFill>
              <a:prstDash val="solid"/>
              <a:round/>
              <a:headEnd/>
              <a:tailEnd/>
            </a:ln>
          </p:spPr>
          <p:txBody>
            <a:bodyPr/>
            <a:lstStyle/>
            <a:p>
              <a:endParaRPr lang="en-US"/>
            </a:p>
          </p:txBody>
        </p:sp>
        <p:sp>
          <p:nvSpPr>
            <p:cNvPr id="102" name="Freeform 72"/>
            <p:cNvSpPr>
              <a:spLocks/>
            </p:cNvSpPr>
            <p:nvPr/>
          </p:nvSpPr>
          <p:spPr bwMode="auto">
            <a:xfrm>
              <a:off x="1814513" y="3733800"/>
              <a:ext cx="369887" cy="644525"/>
            </a:xfrm>
            <a:custGeom>
              <a:avLst/>
              <a:gdLst/>
              <a:ahLst/>
              <a:cxnLst>
                <a:cxn ang="0">
                  <a:pos x="38" y="0"/>
                </a:cxn>
                <a:cxn ang="0">
                  <a:pos x="0" y="11"/>
                </a:cxn>
                <a:cxn ang="0">
                  <a:pos x="39" y="68"/>
                </a:cxn>
                <a:cxn ang="0">
                  <a:pos x="38" y="0"/>
                </a:cxn>
              </a:cxnLst>
              <a:rect l="0" t="0" r="r" b="b"/>
              <a:pathLst>
                <a:path w="39" h="68">
                  <a:moveTo>
                    <a:pt x="38" y="0"/>
                  </a:moveTo>
                  <a:cubicBezTo>
                    <a:pt x="25" y="0"/>
                    <a:pt x="12" y="4"/>
                    <a:pt x="0" y="11"/>
                  </a:cubicBezTo>
                  <a:lnTo>
                    <a:pt x="39" y="68"/>
                  </a:lnTo>
                  <a:lnTo>
                    <a:pt x="38" y="0"/>
                  </a:lnTo>
                  <a:close/>
                </a:path>
              </a:pathLst>
            </a:custGeom>
            <a:solidFill>
              <a:srgbClr val="FFFFCC"/>
            </a:solidFill>
            <a:ln w="9525">
              <a:solidFill>
                <a:srgbClr val="000000"/>
              </a:solidFill>
              <a:prstDash val="solid"/>
              <a:round/>
              <a:headEnd/>
              <a:tailEnd/>
            </a:ln>
          </p:spPr>
          <p:txBody>
            <a:bodyPr/>
            <a:lstStyle/>
            <a:p>
              <a:endParaRPr lang="en-US"/>
            </a:p>
          </p:txBody>
        </p:sp>
        <p:sp>
          <p:nvSpPr>
            <p:cNvPr id="104" name="Rectangle 74"/>
            <p:cNvSpPr>
              <a:spLocks noChangeArrowheads="1"/>
            </p:cNvSpPr>
            <p:nvPr/>
          </p:nvSpPr>
          <p:spPr bwMode="auto">
            <a:xfrm>
              <a:off x="2859088" y="4160838"/>
              <a:ext cx="206267" cy="149053"/>
            </a:xfrm>
            <a:prstGeom prst="rect">
              <a:avLst/>
            </a:prstGeom>
            <a:noFill/>
            <a:ln w="9525">
              <a:noFill/>
              <a:miter lim="800000"/>
              <a:headEnd/>
              <a:tailEnd/>
            </a:ln>
          </p:spPr>
          <p:txBody>
            <a:bodyPr wrap="none" lIns="0" tIns="0" rIns="0" bIns="0">
              <a:spAutoFit/>
            </a:bodyPr>
            <a:lstStyle/>
            <a:p>
              <a:r>
                <a:rPr lang="en-US" sz="1000" b="1">
                  <a:latin typeface="Arial" pitchFamily="34" charset="0"/>
                </a:rPr>
                <a:t>131</a:t>
              </a:r>
              <a:endParaRPr lang="en-US" sz="2400" b="1"/>
            </a:p>
          </p:txBody>
        </p:sp>
        <p:sp>
          <p:nvSpPr>
            <p:cNvPr id="105" name="Rectangle 75"/>
            <p:cNvSpPr>
              <a:spLocks noChangeArrowheads="1"/>
            </p:cNvSpPr>
            <p:nvPr/>
          </p:nvSpPr>
          <p:spPr bwMode="auto">
            <a:xfrm>
              <a:off x="1425575" y="4691063"/>
              <a:ext cx="206267" cy="149053"/>
            </a:xfrm>
            <a:prstGeom prst="rect">
              <a:avLst/>
            </a:prstGeom>
            <a:noFill/>
            <a:ln w="9525">
              <a:noFill/>
              <a:miter lim="800000"/>
              <a:headEnd/>
              <a:tailEnd/>
            </a:ln>
          </p:spPr>
          <p:txBody>
            <a:bodyPr wrap="none" lIns="0" tIns="0" rIns="0" bIns="0">
              <a:spAutoFit/>
            </a:bodyPr>
            <a:lstStyle/>
            <a:p>
              <a:r>
                <a:rPr lang="en-US" sz="1000" b="1">
                  <a:latin typeface="Arial" pitchFamily="34" charset="0"/>
                </a:rPr>
                <a:t>141</a:t>
              </a:r>
              <a:endParaRPr lang="en-US" sz="2400" b="1"/>
            </a:p>
          </p:txBody>
        </p:sp>
        <p:sp>
          <p:nvSpPr>
            <p:cNvPr id="106" name="Rectangle 76"/>
            <p:cNvSpPr>
              <a:spLocks noChangeArrowheads="1"/>
            </p:cNvSpPr>
            <p:nvPr/>
          </p:nvSpPr>
          <p:spPr bwMode="auto">
            <a:xfrm>
              <a:off x="1862138" y="3581400"/>
              <a:ext cx="137511" cy="149053"/>
            </a:xfrm>
            <a:prstGeom prst="rect">
              <a:avLst/>
            </a:prstGeom>
            <a:noFill/>
            <a:ln w="9525">
              <a:noFill/>
              <a:miter lim="800000"/>
              <a:headEnd/>
              <a:tailEnd/>
            </a:ln>
          </p:spPr>
          <p:txBody>
            <a:bodyPr wrap="none" lIns="0" tIns="0" rIns="0" bIns="0">
              <a:spAutoFit/>
            </a:bodyPr>
            <a:lstStyle/>
            <a:p>
              <a:r>
                <a:rPr lang="en-US" sz="1000" b="1" dirty="0">
                  <a:latin typeface="Arial" pitchFamily="34" charset="0"/>
                </a:rPr>
                <a:t>28</a:t>
              </a:r>
              <a:endParaRPr lang="en-US" sz="2400" b="1" dirty="0"/>
            </a:p>
          </p:txBody>
        </p:sp>
        <p:sp>
          <p:nvSpPr>
            <p:cNvPr id="107" name="Rectangle 78"/>
            <p:cNvSpPr>
              <a:spLocks noChangeArrowheads="1"/>
            </p:cNvSpPr>
            <p:nvPr/>
          </p:nvSpPr>
          <p:spPr bwMode="auto">
            <a:xfrm>
              <a:off x="3405188" y="3884613"/>
              <a:ext cx="57150" cy="66675"/>
            </a:xfrm>
            <a:prstGeom prst="rect">
              <a:avLst/>
            </a:prstGeom>
            <a:solidFill>
              <a:srgbClr val="9999FF"/>
            </a:solidFill>
            <a:ln w="9525">
              <a:solidFill>
                <a:srgbClr val="000000"/>
              </a:solidFill>
              <a:miter lim="800000"/>
              <a:headEnd/>
              <a:tailEnd/>
            </a:ln>
          </p:spPr>
          <p:txBody>
            <a:bodyPr/>
            <a:lstStyle/>
            <a:p>
              <a:endParaRPr lang="en-US"/>
            </a:p>
          </p:txBody>
        </p:sp>
        <p:sp>
          <p:nvSpPr>
            <p:cNvPr id="108" name="Rectangle 79"/>
            <p:cNvSpPr>
              <a:spLocks noChangeArrowheads="1"/>
            </p:cNvSpPr>
            <p:nvPr/>
          </p:nvSpPr>
          <p:spPr bwMode="auto">
            <a:xfrm>
              <a:off x="3546544" y="3846513"/>
              <a:ext cx="675057" cy="134147"/>
            </a:xfrm>
            <a:prstGeom prst="rect">
              <a:avLst/>
            </a:prstGeom>
            <a:noFill/>
            <a:ln w="9525">
              <a:noFill/>
              <a:miter lim="800000"/>
              <a:headEnd/>
              <a:tailEnd/>
            </a:ln>
          </p:spPr>
          <p:txBody>
            <a:bodyPr wrap="none" lIns="0" tIns="0" rIns="0" bIns="0">
              <a:spAutoFit/>
            </a:bodyPr>
            <a:lstStyle/>
            <a:p>
              <a:r>
                <a:rPr lang="en-US" sz="900" dirty="0">
                  <a:latin typeface="Arial" pitchFamily="34" charset="0"/>
                </a:rPr>
                <a:t>BU Executive</a:t>
              </a:r>
              <a:endParaRPr lang="en-US" sz="2000" dirty="0"/>
            </a:p>
          </p:txBody>
        </p:sp>
        <p:sp>
          <p:nvSpPr>
            <p:cNvPr id="109" name="Rectangle 80"/>
            <p:cNvSpPr>
              <a:spLocks noChangeArrowheads="1"/>
            </p:cNvSpPr>
            <p:nvPr/>
          </p:nvSpPr>
          <p:spPr bwMode="auto">
            <a:xfrm>
              <a:off x="3405188" y="4197350"/>
              <a:ext cx="57150" cy="66675"/>
            </a:xfrm>
            <a:prstGeom prst="rect">
              <a:avLst/>
            </a:prstGeom>
            <a:solidFill>
              <a:srgbClr val="993366"/>
            </a:solidFill>
            <a:ln w="9525">
              <a:solidFill>
                <a:srgbClr val="000000"/>
              </a:solidFill>
              <a:miter lim="800000"/>
              <a:headEnd/>
              <a:tailEnd/>
            </a:ln>
          </p:spPr>
          <p:txBody>
            <a:bodyPr/>
            <a:lstStyle/>
            <a:p>
              <a:endParaRPr lang="en-US"/>
            </a:p>
          </p:txBody>
        </p:sp>
        <p:sp>
          <p:nvSpPr>
            <p:cNvPr id="110" name="Rectangle 81"/>
            <p:cNvSpPr>
              <a:spLocks noChangeArrowheads="1"/>
            </p:cNvSpPr>
            <p:nvPr/>
          </p:nvSpPr>
          <p:spPr bwMode="auto">
            <a:xfrm>
              <a:off x="3500438" y="4160838"/>
              <a:ext cx="1012586" cy="134147"/>
            </a:xfrm>
            <a:prstGeom prst="rect">
              <a:avLst/>
            </a:prstGeom>
            <a:noFill/>
            <a:ln w="9525">
              <a:noFill/>
              <a:miter lim="800000"/>
              <a:headEnd/>
              <a:tailEnd/>
            </a:ln>
          </p:spPr>
          <p:txBody>
            <a:bodyPr wrap="none" lIns="0" tIns="0" rIns="0" bIns="0">
              <a:spAutoFit/>
            </a:bodyPr>
            <a:lstStyle/>
            <a:p>
              <a:r>
                <a:rPr lang="en-US" sz="900" dirty="0">
                  <a:latin typeface="Arial" pitchFamily="34" charset="0"/>
                </a:rPr>
                <a:t>CIO &amp; BU Executive</a:t>
              </a:r>
              <a:endParaRPr lang="en-US" sz="2000" dirty="0"/>
            </a:p>
          </p:txBody>
        </p:sp>
        <p:sp>
          <p:nvSpPr>
            <p:cNvPr id="111" name="Rectangle 82"/>
            <p:cNvSpPr>
              <a:spLocks noChangeArrowheads="1"/>
            </p:cNvSpPr>
            <p:nvPr/>
          </p:nvSpPr>
          <p:spPr bwMode="auto">
            <a:xfrm>
              <a:off x="3405188" y="4511675"/>
              <a:ext cx="57150" cy="65088"/>
            </a:xfrm>
            <a:prstGeom prst="rect">
              <a:avLst/>
            </a:prstGeom>
            <a:solidFill>
              <a:srgbClr val="FFFFCC"/>
            </a:solidFill>
            <a:ln w="9525">
              <a:solidFill>
                <a:srgbClr val="000000"/>
              </a:solidFill>
              <a:miter lim="800000"/>
              <a:headEnd/>
              <a:tailEnd/>
            </a:ln>
          </p:spPr>
          <p:txBody>
            <a:bodyPr/>
            <a:lstStyle/>
            <a:p>
              <a:endParaRPr lang="en-US"/>
            </a:p>
          </p:txBody>
        </p:sp>
        <p:sp>
          <p:nvSpPr>
            <p:cNvPr id="112" name="Rectangle 83"/>
            <p:cNvSpPr>
              <a:spLocks noChangeArrowheads="1"/>
            </p:cNvSpPr>
            <p:nvPr/>
          </p:nvSpPr>
          <p:spPr bwMode="auto">
            <a:xfrm>
              <a:off x="3500438" y="4473575"/>
              <a:ext cx="729750" cy="134147"/>
            </a:xfrm>
            <a:prstGeom prst="rect">
              <a:avLst/>
            </a:prstGeom>
            <a:noFill/>
            <a:ln w="9525">
              <a:noFill/>
              <a:miter lim="800000"/>
              <a:headEnd/>
              <a:tailEnd/>
            </a:ln>
          </p:spPr>
          <p:txBody>
            <a:bodyPr wrap="none" lIns="0" tIns="0" rIns="0" bIns="0">
              <a:spAutoFit/>
            </a:bodyPr>
            <a:lstStyle/>
            <a:p>
              <a:r>
                <a:rPr lang="en-US" sz="800" dirty="0">
                  <a:latin typeface="Arial" pitchFamily="34" charset="0"/>
                </a:rPr>
                <a:t>IT </a:t>
              </a:r>
              <a:r>
                <a:rPr lang="en-US" sz="900" dirty="0">
                  <a:latin typeface="Arial" pitchFamily="34" charset="0"/>
                </a:rPr>
                <a:t>Governance</a:t>
              </a:r>
              <a:endParaRPr lang="en-US" dirty="0"/>
            </a:p>
          </p:txBody>
        </p:sp>
        <p:sp>
          <p:nvSpPr>
            <p:cNvPr id="113" name="Rectangle 84"/>
            <p:cNvSpPr>
              <a:spLocks noChangeArrowheads="1"/>
            </p:cNvSpPr>
            <p:nvPr/>
          </p:nvSpPr>
          <p:spPr bwMode="auto">
            <a:xfrm>
              <a:off x="3500438" y="4605338"/>
              <a:ext cx="543796" cy="134147"/>
            </a:xfrm>
            <a:prstGeom prst="rect">
              <a:avLst/>
            </a:prstGeom>
            <a:noFill/>
            <a:ln w="9525">
              <a:noFill/>
              <a:miter lim="800000"/>
              <a:headEnd/>
              <a:tailEnd/>
            </a:ln>
          </p:spPr>
          <p:txBody>
            <a:bodyPr wrap="none" lIns="0" tIns="0" rIns="0" bIns="0">
              <a:spAutoFit/>
            </a:bodyPr>
            <a:lstStyle/>
            <a:p>
              <a:r>
                <a:rPr lang="en-US" sz="900" dirty="0">
                  <a:latin typeface="Arial" pitchFamily="34" charset="0"/>
                </a:rPr>
                <a:t>Committee</a:t>
              </a:r>
              <a:endParaRPr lang="en-US" dirty="0"/>
            </a:p>
          </p:txBody>
        </p:sp>
        <p:sp>
          <p:nvSpPr>
            <p:cNvPr id="114" name="Rectangle 87"/>
            <p:cNvSpPr>
              <a:spLocks noChangeArrowheads="1"/>
            </p:cNvSpPr>
            <p:nvPr/>
          </p:nvSpPr>
          <p:spPr bwMode="auto">
            <a:xfrm>
              <a:off x="1424036" y="3261036"/>
              <a:ext cx="3060010" cy="238485"/>
            </a:xfrm>
            <a:prstGeom prst="rect">
              <a:avLst/>
            </a:prstGeom>
            <a:noFill/>
            <a:ln w="9525">
              <a:noFill/>
              <a:miter lim="800000"/>
              <a:headEnd/>
              <a:tailEnd/>
            </a:ln>
          </p:spPr>
          <p:txBody>
            <a:bodyPr wrap="none" lIns="0" tIns="0" rIns="0" bIns="0">
              <a:spAutoFit/>
            </a:bodyPr>
            <a:lstStyle/>
            <a:p>
              <a:r>
                <a:rPr lang="en-US" sz="1600" b="1" dirty="0" smtClean="0"/>
                <a:t>How </a:t>
              </a:r>
              <a:r>
                <a:rPr lang="en-US" sz="1600" b="1" dirty="0"/>
                <a:t>Many Projects to Approve?</a:t>
              </a:r>
            </a:p>
          </p:txBody>
        </p:sp>
      </p:grpSp>
      <p:grpSp>
        <p:nvGrpSpPr>
          <p:cNvPr id="3" name="Group 114"/>
          <p:cNvGrpSpPr/>
          <p:nvPr/>
        </p:nvGrpSpPr>
        <p:grpSpPr>
          <a:xfrm>
            <a:off x="5722312" y="3287744"/>
            <a:ext cx="3421688" cy="1835150"/>
            <a:chOff x="5129649" y="3200400"/>
            <a:chExt cx="3421688" cy="1835150"/>
          </a:xfrm>
        </p:grpSpPr>
        <p:sp>
          <p:nvSpPr>
            <p:cNvPr id="116" name="Freeform 93"/>
            <p:cNvSpPr>
              <a:spLocks/>
            </p:cNvSpPr>
            <p:nvPr/>
          </p:nvSpPr>
          <p:spPr bwMode="auto">
            <a:xfrm>
              <a:off x="6122988" y="3716338"/>
              <a:ext cx="123825" cy="663575"/>
            </a:xfrm>
            <a:custGeom>
              <a:avLst/>
              <a:gdLst/>
              <a:ahLst/>
              <a:cxnLst>
                <a:cxn ang="0">
                  <a:pos x="13" y="2"/>
                </a:cxn>
                <a:cxn ang="0">
                  <a:pos x="1" y="1"/>
                </a:cxn>
                <a:cxn ang="0">
                  <a:pos x="0" y="1"/>
                </a:cxn>
                <a:cxn ang="0">
                  <a:pos x="1" y="70"/>
                </a:cxn>
                <a:cxn ang="0">
                  <a:pos x="13" y="2"/>
                </a:cxn>
              </a:cxnLst>
              <a:rect l="0" t="0" r="r" b="b"/>
              <a:pathLst>
                <a:path w="13" h="70">
                  <a:moveTo>
                    <a:pt x="13" y="2"/>
                  </a:moveTo>
                  <a:cubicBezTo>
                    <a:pt x="9" y="1"/>
                    <a:pt x="5" y="1"/>
                    <a:pt x="1" y="1"/>
                  </a:cubicBezTo>
                  <a:cubicBezTo>
                    <a:pt x="0" y="0"/>
                    <a:pt x="0" y="1"/>
                    <a:pt x="0" y="1"/>
                  </a:cubicBezTo>
                  <a:lnTo>
                    <a:pt x="1" y="70"/>
                  </a:lnTo>
                  <a:lnTo>
                    <a:pt x="13" y="2"/>
                  </a:lnTo>
                  <a:close/>
                </a:path>
              </a:pathLst>
            </a:custGeom>
            <a:solidFill>
              <a:srgbClr val="9999FF"/>
            </a:solidFill>
            <a:ln w="9525">
              <a:solidFill>
                <a:srgbClr val="000000"/>
              </a:solidFill>
              <a:prstDash val="solid"/>
              <a:round/>
              <a:headEnd/>
              <a:tailEnd/>
            </a:ln>
          </p:spPr>
          <p:txBody>
            <a:bodyPr/>
            <a:lstStyle/>
            <a:p>
              <a:endParaRPr lang="en-US"/>
            </a:p>
          </p:txBody>
        </p:sp>
        <p:sp>
          <p:nvSpPr>
            <p:cNvPr id="117" name="Freeform 94"/>
            <p:cNvSpPr>
              <a:spLocks/>
            </p:cNvSpPr>
            <p:nvPr/>
          </p:nvSpPr>
          <p:spPr bwMode="auto">
            <a:xfrm>
              <a:off x="6132513" y="3735388"/>
              <a:ext cx="655637" cy="1290637"/>
            </a:xfrm>
            <a:custGeom>
              <a:avLst/>
              <a:gdLst/>
              <a:ahLst/>
              <a:cxnLst>
                <a:cxn ang="0">
                  <a:pos x="4" y="136"/>
                </a:cxn>
                <a:cxn ang="0">
                  <a:pos x="69" y="68"/>
                </a:cxn>
                <a:cxn ang="0">
                  <a:pos x="12" y="0"/>
                </a:cxn>
                <a:cxn ang="0">
                  <a:pos x="0" y="68"/>
                </a:cxn>
                <a:cxn ang="0">
                  <a:pos x="4" y="136"/>
                </a:cxn>
              </a:cxnLst>
              <a:rect l="0" t="0" r="r" b="b"/>
              <a:pathLst>
                <a:path w="69" h="136">
                  <a:moveTo>
                    <a:pt x="4" y="136"/>
                  </a:moveTo>
                  <a:cubicBezTo>
                    <a:pt x="40" y="134"/>
                    <a:pt x="69" y="104"/>
                    <a:pt x="69" y="68"/>
                  </a:cubicBezTo>
                  <a:cubicBezTo>
                    <a:pt x="69" y="34"/>
                    <a:pt x="45" y="6"/>
                    <a:pt x="12" y="0"/>
                  </a:cubicBezTo>
                  <a:lnTo>
                    <a:pt x="0" y="68"/>
                  </a:lnTo>
                  <a:lnTo>
                    <a:pt x="4" y="136"/>
                  </a:lnTo>
                  <a:close/>
                </a:path>
              </a:pathLst>
            </a:custGeom>
            <a:solidFill>
              <a:srgbClr val="993366"/>
            </a:solidFill>
            <a:ln w="9525">
              <a:solidFill>
                <a:srgbClr val="000000"/>
              </a:solidFill>
              <a:prstDash val="solid"/>
              <a:round/>
              <a:headEnd/>
              <a:tailEnd/>
            </a:ln>
          </p:spPr>
          <p:txBody>
            <a:bodyPr/>
            <a:lstStyle/>
            <a:p>
              <a:endParaRPr lang="en-US"/>
            </a:p>
          </p:txBody>
        </p:sp>
        <p:sp>
          <p:nvSpPr>
            <p:cNvPr id="118" name="Freeform 95"/>
            <p:cNvSpPr>
              <a:spLocks/>
            </p:cNvSpPr>
            <p:nvPr/>
          </p:nvSpPr>
          <p:spPr bwMode="auto">
            <a:xfrm>
              <a:off x="5476875" y="3725863"/>
              <a:ext cx="693738" cy="1309687"/>
            </a:xfrm>
            <a:custGeom>
              <a:avLst/>
              <a:gdLst/>
              <a:ahLst/>
              <a:cxnLst>
                <a:cxn ang="0">
                  <a:pos x="68" y="0"/>
                </a:cxn>
                <a:cxn ang="0">
                  <a:pos x="0" y="68"/>
                </a:cxn>
                <a:cxn ang="0">
                  <a:pos x="69" y="138"/>
                </a:cxn>
                <a:cxn ang="0">
                  <a:pos x="73" y="137"/>
                </a:cxn>
                <a:cxn ang="0">
                  <a:pos x="69" y="69"/>
                </a:cxn>
                <a:cxn ang="0">
                  <a:pos x="68" y="0"/>
                </a:cxn>
              </a:cxnLst>
              <a:rect l="0" t="0" r="r" b="b"/>
              <a:pathLst>
                <a:path w="73" h="138">
                  <a:moveTo>
                    <a:pt x="68" y="0"/>
                  </a:moveTo>
                  <a:cubicBezTo>
                    <a:pt x="30" y="0"/>
                    <a:pt x="0" y="31"/>
                    <a:pt x="0" y="68"/>
                  </a:cubicBezTo>
                  <a:cubicBezTo>
                    <a:pt x="0" y="107"/>
                    <a:pt x="30" y="138"/>
                    <a:pt x="69" y="138"/>
                  </a:cubicBezTo>
                  <a:cubicBezTo>
                    <a:pt x="70" y="137"/>
                    <a:pt x="71" y="137"/>
                    <a:pt x="73" y="137"/>
                  </a:cubicBezTo>
                  <a:lnTo>
                    <a:pt x="69" y="69"/>
                  </a:lnTo>
                  <a:lnTo>
                    <a:pt x="68" y="0"/>
                  </a:lnTo>
                  <a:close/>
                </a:path>
              </a:pathLst>
            </a:custGeom>
            <a:solidFill>
              <a:srgbClr val="FFFFCC"/>
            </a:solidFill>
            <a:ln w="9525">
              <a:solidFill>
                <a:srgbClr val="000000"/>
              </a:solidFill>
              <a:prstDash val="solid"/>
              <a:round/>
              <a:headEnd/>
              <a:tailEnd/>
            </a:ln>
          </p:spPr>
          <p:txBody>
            <a:bodyPr/>
            <a:lstStyle/>
            <a:p>
              <a:endParaRPr lang="en-US"/>
            </a:p>
          </p:txBody>
        </p:sp>
        <p:sp>
          <p:nvSpPr>
            <p:cNvPr id="120" name="Rectangle 97"/>
            <p:cNvSpPr>
              <a:spLocks noChangeArrowheads="1"/>
            </p:cNvSpPr>
            <p:nvPr/>
          </p:nvSpPr>
          <p:spPr bwMode="auto">
            <a:xfrm>
              <a:off x="6132513" y="3516313"/>
              <a:ext cx="246862" cy="153888"/>
            </a:xfrm>
            <a:prstGeom prst="rect">
              <a:avLst/>
            </a:prstGeom>
            <a:noFill/>
            <a:ln w="9525">
              <a:noFill/>
              <a:miter lim="800000"/>
              <a:headEnd/>
              <a:tailEnd/>
            </a:ln>
          </p:spPr>
          <p:txBody>
            <a:bodyPr wrap="none" lIns="0" tIns="0" rIns="0" bIns="0">
              <a:spAutoFit/>
            </a:bodyPr>
            <a:lstStyle/>
            <a:p>
              <a:r>
                <a:rPr lang="en-US" sz="1000" b="1" dirty="0">
                  <a:latin typeface="Arial" pitchFamily="34" charset="0"/>
                </a:rPr>
                <a:t>$1.8</a:t>
              </a:r>
              <a:endParaRPr lang="en-US" sz="2400" b="1" dirty="0"/>
            </a:p>
          </p:txBody>
        </p:sp>
        <p:sp>
          <p:nvSpPr>
            <p:cNvPr id="121" name="Rectangle 98"/>
            <p:cNvSpPr>
              <a:spLocks noChangeArrowheads="1"/>
            </p:cNvSpPr>
            <p:nvPr/>
          </p:nvSpPr>
          <p:spPr bwMode="auto">
            <a:xfrm>
              <a:off x="6826250" y="4370388"/>
              <a:ext cx="317395" cy="153888"/>
            </a:xfrm>
            <a:prstGeom prst="rect">
              <a:avLst/>
            </a:prstGeom>
            <a:noFill/>
            <a:ln w="9525">
              <a:noFill/>
              <a:miter lim="800000"/>
              <a:headEnd/>
              <a:tailEnd/>
            </a:ln>
          </p:spPr>
          <p:txBody>
            <a:bodyPr wrap="none" lIns="0" tIns="0" rIns="0" bIns="0">
              <a:spAutoFit/>
            </a:bodyPr>
            <a:lstStyle/>
            <a:p>
              <a:r>
                <a:rPr lang="en-US" sz="1000" b="1">
                  <a:latin typeface="Arial" pitchFamily="34" charset="0"/>
                </a:rPr>
                <a:t>$24.0</a:t>
              </a:r>
              <a:endParaRPr lang="en-US" sz="2400" b="1"/>
            </a:p>
          </p:txBody>
        </p:sp>
        <p:sp>
          <p:nvSpPr>
            <p:cNvPr id="122" name="Rectangle 99"/>
            <p:cNvSpPr>
              <a:spLocks noChangeArrowheads="1"/>
            </p:cNvSpPr>
            <p:nvPr/>
          </p:nvSpPr>
          <p:spPr bwMode="auto">
            <a:xfrm>
              <a:off x="5129649" y="4332288"/>
              <a:ext cx="317395" cy="153888"/>
            </a:xfrm>
            <a:prstGeom prst="rect">
              <a:avLst/>
            </a:prstGeom>
            <a:noFill/>
            <a:ln w="9525">
              <a:noFill/>
              <a:miter lim="800000"/>
              <a:headEnd/>
              <a:tailEnd/>
            </a:ln>
          </p:spPr>
          <p:txBody>
            <a:bodyPr wrap="none" lIns="0" tIns="0" rIns="0" bIns="0">
              <a:spAutoFit/>
            </a:bodyPr>
            <a:lstStyle/>
            <a:p>
              <a:r>
                <a:rPr lang="en-US" sz="1000" b="1" dirty="0">
                  <a:latin typeface="Arial" pitchFamily="34" charset="0"/>
                </a:rPr>
                <a:t>$27.0</a:t>
              </a:r>
              <a:endParaRPr lang="en-US" sz="2400" b="1" dirty="0"/>
            </a:p>
          </p:txBody>
        </p:sp>
        <p:sp>
          <p:nvSpPr>
            <p:cNvPr id="123" name="Rectangle 101"/>
            <p:cNvSpPr>
              <a:spLocks noChangeArrowheads="1"/>
            </p:cNvSpPr>
            <p:nvPr/>
          </p:nvSpPr>
          <p:spPr bwMode="auto">
            <a:xfrm>
              <a:off x="7443788" y="3943350"/>
              <a:ext cx="66675" cy="66675"/>
            </a:xfrm>
            <a:prstGeom prst="rect">
              <a:avLst/>
            </a:prstGeom>
            <a:solidFill>
              <a:srgbClr val="9999FF"/>
            </a:solidFill>
            <a:ln w="9525">
              <a:solidFill>
                <a:srgbClr val="000000"/>
              </a:solidFill>
              <a:miter lim="800000"/>
              <a:headEnd/>
              <a:tailEnd/>
            </a:ln>
          </p:spPr>
          <p:txBody>
            <a:bodyPr/>
            <a:lstStyle/>
            <a:p>
              <a:endParaRPr lang="en-US"/>
            </a:p>
          </p:txBody>
        </p:sp>
        <p:sp>
          <p:nvSpPr>
            <p:cNvPr id="124" name="Rectangle 102"/>
            <p:cNvSpPr>
              <a:spLocks noChangeArrowheads="1"/>
            </p:cNvSpPr>
            <p:nvPr/>
          </p:nvSpPr>
          <p:spPr bwMode="auto">
            <a:xfrm>
              <a:off x="7539038" y="3905250"/>
              <a:ext cx="692497" cy="138499"/>
            </a:xfrm>
            <a:prstGeom prst="rect">
              <a:avLst/>
            </a:prstGeom>
            <a:noFill/>
            <a:ln w="9525">
              <a:noFill/>
              <a:miter lim="800000"/>
              <a:headEnd/>
              <a:tailEnd/>
            </a:ln>
          </p:spPr>
          <p:txBody>
            <a:bodyPr wrap="none" lIns="0" tIns="0" rIns="0" bIns="0">
              <a:spAutoFit/>
            </a:bodyPr>
            <a:lstStyle/>
            <a:p>
              <a:r>
                <a:rPr lang="en-US" sz="900" dirty="0">
                  <a:latin typeface="Arial" pitchFamily="34" charset="0"/>
                </a:rPr>
                <a:t>BU Executive</a:t>
              </a:r>
              <a:endParaRPr lang="en-US" sz="2000" dirty="0"/>
            </a:p>
          </p:txBody>
        </p:sp>
        <p:sp>
          <p:nvSpPr>
            <p:cNvPr id="125" name="Rectangle 103"/>
            <p:cNvSpPr>
              <a:spLocks noChangeArrowheads="1"/>
            </p:cNvSpPr>
            <p:nvPr/>
          </p:nvSpPr>
          <p:spPr bwMode="auto">
            <a:xfrm>
              <a:off x="7443788" y="4256088"/>
              <a:ext cx="66675" cy="66675"/>
            </a:xfrm>
            <a:prstGeom prst="rect">
              <a:avLst/>
            </a:prstGeom>
            <a:solidFill>
              <a:srgbClr val="993366"/>
            </a:solidFill>
            <a:ln w="9525">
              <a:solidFill>
                <a:srgbClr val="000000"/>
              </a:solidFill>
              <a:miter lim="800000"/>
              <a:headEnd/>
              <a:tailEnd/>
            </a:ln>
          </p:spPr>
          <p:txBody>
            <a:bodyPr/>
            <a:lstStyle/>
            <a:p>
              <a:endParaRPr lang="en-US"/>
            </a:p>
          </p:txBody>
        </p:sp>
        <p:sp>
          <p:nvSpPr>
            <p:cNvPr id="126" name="Rectangle 104"/>
            <p:cNvSpPr>
              <a:spLocks noChangeArrowheads="1"/>
            </p:cNvSpPr>
            <p:nvPr/>
          </p:nvSpPr>
          <p:spPr bwMode="auto">
            <a:xfrm>
              <a:off x="7539038" y="4219575"/>
              <a:ext cx="1012299" cy="276999"/>
            </a:xfrm>
            <a:prstGeom prst="rect">
              <a:avLst/>
            </a:prstGeom>
            <a:noFill/>
            <a:ln w="9525">
              <a:noFill/>
              <a:miter lim="800000"/>
              <a:headEnd/>
              <a:tailEnd/>
            </a:ln>
          </p:spPr>
          <p:txBody>
            <a:bodyPr wrap="square" lIns="0" tIns="0" rIns="0" bIns="0">
              <a:spAutoFit/>
            </a:bodyPr>
            <a:lstStyle/>
            <a:p>
              <a:r>
                <a:rPr lang="en-US" sz="900" dirty="0">
                  <a:latin typeface="Arial" pitchFamily="34" charset="0"/>
                </a:rPr>
                <a:t>CIO &amp; BU Executive</a:t>
              </a:r>
              <a:endParaRPr lang="en-US" sz="2000" dirty="0"/>
            </a:p>
          </p:txBody>
        </p:sp>
        <p:sp>
          <p:nvSpPr>
            <p:cNvPr id="127" name="Rectangle 105"/>
            <p:cNvSpPr>
              <a:spLocks noChangeArrowheads="1"/>
            </p:cNvSpPr>
            <p:nvPr/>
          </p:nvSpPr>
          <p:spPr bwMode="auto">
            <a:xfrm>
              <a:off x="7443788" y="4570413"/>
              <a:ext cx="66675" cy="66675"/>
            </a:xfrm>
            <a:prstGeom prst="rect">
              <a:avLst/>
            </a:prstGeom>
            <a:solidFill>
              <a:srgbClr val="FFFFCC"/>
            </a:solidFill>
            <a:ln w="9525">
              <a:solidFill>
                <a:srgbClr val="000000"/>
              </a:solidFill>
              <a:miter lim="800000"/>
              <a:headEnd/>
              <a:tailEnd/>
            </a:ln>
          </p:spPr>
          <p:txBody>
            <a:bodyPr/>
            <a:lstStyle/>
            <a:p>
              <a:endParaRPr lang="en-US"/>
            </a:p>
          </p:txBody>
        </p:sp>
        <p:sp>
          <p:nvSpPr>
            <p:cNvPr id="128" name="Rectangle 106"/>
            <p:cNvSpPr>
              <a:spLocks noChangeArrowheads="1"/>
            </p:cNvSpPr>
            <p:nvPr/>
          </p:nvSpPr>
          <p:spPr bwMode="auto">
            <a:xfrm>
              <a:off x="7539038" y="4532313"/>
              <a:ext cx="763029" cy="138499"/>
            </a:xfrm>
            <a:prstGeom prst="rect">
              <a:avLst/>
            </a:prstGeom>
            <a:noFill/>
            <a:ln w="9525">
              <a:noFill/>
              <a:miter lim="800000"/>
              <a:headEnd/>
              <a:tailEnd/>
            </a:ln>
          </p:spPr>
          <p:txBody>
            <a:bodyPr wrap="none" lIns="0" tIns="0" rIns="0" bIns="0">
              <a:spAutoFit/>
            </a:bodyPr>
            <a:lstStyle/>
            <a:p>
              <a:r>
                <a:rPr lang="en-US" sz="900">
                  <a:latin typeface="Arial" pitchFamily="34" charset="0"/>
                </a:rPr>
                <a:t>IT Governance</a:t>
              </a:r>
              <a:endParaRPr lang="en-US" sz="2000"/>
            </a:p>
          </p:txBody>
        </p:sp>
        <p:sp>
          <p:nvSpPr>
            <p:cNvPr id="129" name="Rectangle 107"/>
            <p:cNvSpPr>
              <a:spLocks noChangeArrowheads="1"/>
            </p:cNvSpPr>
            <p:nvPr/>
          </p:nvSpPr>
          <p:spPr bwMode="auto">
            <a:xfrm>
              <a:off x="7539038" y="4665663"/>
              <a:ext cx="557845" cy="138499"/>
            </a:xfrm>
            <a:prstGeom prst="rect">
              <a:avLst/>
            </a:prstGeom>
            <a:noFill/>
            <a:ln w="9525">
              <a:noFill/>
              <a:miter lim="800000"/>
              <a:headEnd/>
              <a:tailEnd/>
            </a:ln>
          </p:spPr>
          <p:txBody>
            <a:bodyPr wrap="none" lIns="0" tIns="0" rIns="0" bIns="0">
              <a:spAutoFit/>
            </a:bodyPr>
            <a:lstStyle/>
            <a:p>
              <a:r>
                <a:rPr lang="en-US" sz="900">
                  <a:latin typeface="Arial" pitchFamily="34" charset="0"/>
                </a:rPr>
                <a:t>Committee</a:t>
              </a:r>
              <a:endParaRPr lang="en-US" sz="2000"/>
            </a:p>
          </p:txBody>
        </p:sp>
        <p:sp>
          <p:nvSpPr>
            <p:cNvPr id="130" name="Rectangle 110"/>
            <p:cNvSpPr>
              <a:spLocks noChangeArrowheads="1"/>
            </p:cNvSpPr>
            <p:nvPr/>
          </p:nvSpPr>
          <p:spPr bwMode="auto">
            <a:xfrm>
              <a:off x="5562600" y="3200400"/>
              <a:ext cx="2598468" cy="246221"/>
            </a:xfrm>
            <a:prstGeom prst="rect">
              <a:avLst/>
            </a:prstGeom>
            <a:noFill/>
            <a:ln w="9525">
              <a:noFill/>
              <a:miter lim="800000"/>
              <a:headEnd/>
              <a:tailEnd/>
            </a:ln>
          </p:spPr>
          <p:txBody>
            <a:bodyPr wrap="none" lIns="0" tIns="0" rIns="0" bIns="0">
              <a:spAutoFit/>
            </a:bodyPr>
            <a:lstStyle/>
            <a:p>
              <a:r>
                <a:rPr lang="en-US" sz="1600" b="1" dirty="0" smtClean="0"/>
                <a:t>Who </a:t>
              </a:r>
              <a:r>
                <a:rPr lang="en-US" sz="1600" b="1" dirty="0"/>
                <a:t>Controls the Budget?</a:t>
              </a:r>
            </a:p>
          </p:txBody>
        </p:sp>
      </p:grpSp>
      <p:sp>
        <p:nvSpPr>
          <p:cNvPr id="36" name="Rectangle 35"/>
          <p:cNvSpPr/>
          <p:nvPr/>
        </p:nvSpPr>
        <p:spPr>
          <a:xfrm>
            <a:off x="170121" y="5324708"/>
            <a:ext cx="8793125" cy="1231106"/>
          </a:xfrm>
          <a:prstGeom prst="rect">
            <a:avLst/>
          </a:prstGeom>
        </p:spPr>
        <p:txBody>
          <a:bodyPr wrap="square">
            <a:spAutoFit/>
          </a:bodyPr>
          <a:lstStyle/>
          <a:p>
            <a:pPr indent="-457200" defTabSz="914099">
              <a:spcBef>
                <a:spcPct val="20000"/>
              </a:spcBef>
            </a:pPr>
            <a:r>
              <a:rPr lang="en-US" sz="2000" b="1" dirty="0" smtClean="0">
                <a:latin typeface="Segoe" pitchFamily="34" charset="0"/>
              </a:rPr>
              <a:t>Results</a:t>
            </a:r>
          </a:p>
          <a:p>
            <a:pPr marL="395288" lvl="1" indent="-395288" defTabSz="914099" fontAlgn="base">
              <a:lnSpc>
                <a:spcPct val="90000"/>
              </a:lnSpc>
              <a:spcBef>
                <a:spcPct val="0"/>
              </a:spcBef>
              <a:spcAft>
                <a:spcPct val="0"/>
              </a:spcAft>
              <a:buFont typeface="Wingdings" pitchFamily="2" charset="2"/>
              <a:buChar char="§"/>
              <a:defRPr/>
            </a:pPr>
            <a:r>
              <a:rPr lang="en-US" sz="2000" dirty="0" smtClean="0">
                <a:latin typeface="Segoe" pitchFamily="34" charset="0"/>
              </a:rPr>
              <a:t>The IT Governance Committee controls 50 % of the cost and is involved on the approval of 10% of the projects</a:t>
            </a:r>
          </a:p>
          <a:p>
            <a:pPr marL="395288" lvl="1" indent="-395288" defTabSz="914099" fontAlgn="base">
              <a:lnSpc>
                <a:spcPct val="90000"/>
              </a:lnSpc>
              <a:spcBef>
                <a:spcPct val="0"/>
              </a:spcBef>
              <a:spcAft>
                <a:spcPct val="0"/>
              </a:spcAft>
              <a:buFont typeface="Wingdings" pitchFamily="2" charset="2"/>
              <a:buChar char="§"/>
              <a:defRPr/>
            </a:pPr>
            <a:r>
              <a:rPr lang="en-US" sz="2000" dirty="0" smtClean="0">
                <a:latin typeface="Segoe" pitchFamily="34" charset="0"/>
              </a:rPr>
              <a:t>Increased the portfolio value by more than 25%</a:t>
            </a:r>
            <a:endParaRPr lang="en-US" sz="1600" dirty="0"/>
          </a:p>
        </p:txBody>
      </p:sp>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886397"/>
          </a:xfrm>
        </p:spPr>
        <p:txBody>
          <a:bodyPr/>
          <a:lstStyle/>
          <a:p>
            <a:r>
              <a:rPr lang="en-US" sz="3200" dirty="0" smtClean="0"/>
              <a:t>Imperfect Rationality Coupled With Conscious Or Unconscious Biases Impact Governance</a:t>
            </a:r>
            <a:endParaRPr lang="en-US" sz="3200" dirty="0"/>
          </a:p>
        </p:txBody>
      </p:sp>
      <p:sp>
        <p:nvSpPr>
          <p:cNvPr id="6" name="Text Placeholder 5"/>
          <p:cNvSpPr>
            <a:spLocks noGrp="1"/>
          </p:cNvSpPr>
          <p:nvPr>
            <p:ph type="body" idx="1"/>
          </p:nvPr>
        </p:nvSpPr>
        <p:spPr/>
        <p:txBody>
          <a:bodyPr/>
          <a:lstStyle/>
          <a:p>
            <a:pPr lvl="0"/>
            <a:r>
              <a:rPr lang="en-US" dirty="0" smtClean="0"/>
              <a:t>Inertia</a:t>
            </a:r>
          </a:p>
          <a:p>
            <a:pPr lvl="0"/>
            <a:r>
              <a:rPr lang="en-US" dirty="0" smtClean="0"/>
              <a:t>Motivational</a:t>
            </a:r>
          </a:p>
          <a:p>
            <a:pPr lvl="0"/>
            <a:r>
              <a:rPr lang="en-US" dirty="0" smtClean="0"/>
              <a:t>Perception</a:t>
            </a:r>
          </a:p>
          <a:p>
            <a:pPr lvl="0"/>
            <a:r>
              <a:rPr lang="en-US" dirty="0" smtClean="0"/>
              <a:t>Logical </a:t>
            </a:r>
          </a:p>
          <a:p>
            <a:pPr lvl="0"/>
            <a:r>
              <a:rPr lang="en-US" dirty="0" smtClean="0"/>
              <a:t>Group distortions</a:t>
            </a:r>
          </a:p>
          <a:p>
            <a:pPr lvl="0"/>
            <a:r>
              <a:rPr lang="en-US" dirty="0" smtClean="0"/>
              <a:t>Communication deficiencies</a:t>
            </a:r>
          </a:p>
          <a:p>
            <a:endParaRPr lang="en-US" dirty="0"/>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IT Investment Governance</a:t>
            </a:r>
            <a:br>
              <a:rPr lang="en-US" dirty="0" smtClean="0"/>
            </a:br>
            <a:r>
              <a:rPr lang="en-US" dirty="0" smtClean="0"/>
              <a:t>With EPM Solution</a:t>
            </a:r>
            <a:endParaRPr lang="en-US" dirty="0"/>
          </a:p>
        </p:txBody>
      </p:sp>
      <p:sp>
        <p:nvSpPr>
          <p:cNvPr id="3" name="Subtitle 2"/>
          <p:cNvSpPr>
            <a:spLocks noGrp="1"/>
          </p:cNvSpPr>
          <p:nvPr>
            <p:ph type="subTitle" idx="1"/>
          </p:nvPr>
        </p:nvSpPr>
        <p:spPr/>
        <p:txBody>
          <a:bodyPr/>
          <a:lstStyle/>
          <a:p>
            <a:r>
              <a:rPr lang="en-US" smtClean="0"/>
              <a:t>Mike Gruia</a:t>
            </a:r>
          </a:p>
          <a:p>
            <a:r>
              <a:rPr lang="en-US" smtClean="0"/>
              <a:t>Principal Program Manager Lead</a:t>
            </a:r>
          </a:p>
          <a:p>
            <a:r>
              <a:rPr lang="en-US" smtClean="0"/>
              <a:t>Microsoft Corporation</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  Things to Remember</a:t>
            </a:r>
            <a:endParaRPr lang="en-US"/>
          </a:p>
        </p:txBody>
      </p:sp>
      <p:sp>
        <p:nvSpPr>
          <p:cNvPr id="3" name="Content Placeholder 2"/>
          <p:cNvSpPr>
            <a:spLocks noGrp="1"/>
          </p:cNvSpPr>
          <p:nvPr>
            <p:ph idx="1"/>
          </p:nvPr>
        </p:nvSpPr>
        <p:spPr/>
        <p:txBody>
          <a:bodyPr/>
          <a:lstStyle/>
          <a:p>
            <a:pPr lvl="0"/>
            <a:r>
              <a:rPr lang="en-US" smtClean="0"/>
              <a:t>Focus on business purpose</a:t>
            </a:r>
          </a:p>
          <a:p>
            <a:pPr lvl="0"/>
            <a:r>
              <a:rPr lang="en-US" smtClean="0"/>
              <a:t>Focus on the right domain and decisions </a:t>
            </a:r>
          </a:p>
          <a:p>
            <a:pPr lvl="0"/>
            <a:r>
              <a:rPr lang="en-US" smtClean="0"/>
              <a:t>Redesign the decision process</a:t>
            </a:r>
          </a:p>
          <a:p>
            <a:pPr lvl="0"/>
            <a:r>
              <a:rPr lang="en-US" smtClean="0"/>
              <a:t>Optimize decision rights  </a:t>
            </a:r>
          </a:p>
          <a:p>
            <a:pPr lvl="0"/>
            <a:r>
              <a:rPr lang="en-US" smtClean="0"/>
              <a:t>Software is the translator and the engine</a:t>
            </a:r>
          </a:p>
          <a:p>
            <a:r>
              <a:rPr lang="en-US" smtClean="0"/>
              <a:t>Build the required competencies </a:t>
            </a:r>
          </a:p>
          <a:p>
            <a:r>
              <a:rPr lang="en-US" smtClean="0"/>
              <a:t>Distortions can have significant impact</a:t>
            </a:r>
          </a:p>
          <a:p>
            <a:pPr lvl="0"/>
            <a:r>
              <a:rPr lang="en-US" smtClean="0"/>
              <a:t>Time phased implementation with clear success indicators</a:t>
            </a:r>
          </a:p>
          <a:p>
            <a:endParaRPr lang="en-US" dirty="0" smtClean="0"/>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2344188" y="2922721"/>
            <a:ext cx="4890189" cy="1056455"/>
          </a:xfrm>
          <a:prstGeom prst="rect">
            <a:avLst/>
          </a:prstGeom>
          <a:noFill/>
        </p:spPr>
      </p:pic>
      <p:sp>
        <p:nvSpPr>
          <p:cNvPr id="5" name="Text Box 3"/>
          <p:cNvSpPr txBox="1">
            <a:spLocks noChangeArrowheads="1"/>
          </p:cNvSpPr>
          <p:nvPr/>
        </p:nvSpPr>
        <p:spPr bwMode="blackWhite">
          <a:xfrm>
            <a:off x="1870365" y="6050321"/>
            <a:ext cx="4397432" cy="5539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500" dirty="0">
                <a:solidFill>
                  <a:schemeClr val="bg1"/>
                </a:solidFill>
                <a:latin typeface="Segoe" pitchFamily="34" charset="0"/>
                <a:cs typeface="Arial" charset="0"/>
              </a:rPr>
              <a:t>© </a:t>
            </a:r>
            <a:r>
              <a:rPr lang="en-US" sz="500" dirty="0" smtClean="0">
                <a:solidFill>
                  <a:schemeClr val="bg1"/>
                </a:solidFill>
                <a:latin typeface="Segoe" pitchFamily="34" charset="0"/>
                <a:cs typeface="Arial" charset="0"/>
              </a:rPr>
              <a:t>2007 Microsoft </a:t>
            </a:r>
            <a:r>
              <a:rPr lang="en-US" sz="500" dirty="0">
                <a:solidFill>
                  <a:schemeClr val="bg1"/>
                </a:solidFill>
                <a:latin typeface="Segoe" pitchFamily="34" charset="0"/>
                <a:cs typeface="Arial" charset="0"/>
              </a:rPr>
              <a:t>Corporation. All rights reserved. </a:t>
            </a:r>
            <a:endParaRPr lang="en-US" sz="500" dirty="0" smtClean="0">
              <a:solidFill>
                <a:schemeClr val="bg1"/>
              </a:solidFill>
              <a:latin typeface="Segoe" pitchFamily="34" charset="0"/>
              <a:cs typeface="Arial" charset="0"/>
            </a:endParaRPr>
          </a:p>
          <a:p>
            <a:pPr algn="ctr" defTabSz="914099" eaLnBrk="0" hangingPunct="0"/>
            <a:r>
              <a:rPr lang="en-US" sz="500" dirty="0" smtClean="0">
                <a:solidFill>
                  <a:schemeClr val="bg1"/>
                </a:solidFill>
                <a:latin typeface="Segoe" pitchFamily="34" charset="0"/>
                <a:cs typeface="Arial" charset="0"/>
              </a:rPr>
              <a:t>Microsoft</a:t>
            </a:r>
            <a:r>
              <a:rPr lang="en-US" sz="500" dirty="0">
                <a:solidFill>
                  <a:schemeClr val="bg1"/>
                </a:solidFill>
                <a:latin typeface="Segoe" pitchFamily="34" charset="0"/>
                <a:cs typeface="Arial" charset="0"/>
              </a:rPr>
              <a:t>, Windows, Windows Vista and other product names are or may be registered trademarks and/or trademarks in the U.S. and/or other </a:t>
            </a:r>
            <a:r>
              <a:rPr lang="en-US" sz="500" dirty="0" smtClean="0">
                <a:solidFill>
                  <a:schemeClr val="bg1"/>
                </a:solidFill>
                <a:latin typeface="Segoe" pitchFamily="34" charset="0"/>
                <a:cs typeface="Arial" charset="0"/>
              </a:rPr>
              <a:t>countries. The </a:t>
            </a:r>
            <a:r>
              <a:rPr lang="en-US" sz="500" dirty="0">
                <a:solidFill>
                  <a:schemeClr val="bg1"/>
                </a:solidFill>
                <a:latin typeface="Segoe" pitchFamily="34" charset="0"/>
                <a:cs typeface="Arial" charset="0"/>
              </a:rPr>
              <a:t>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500" dirty="0" smtClean="0">
                <a:solidFill>
                  <a:schemeClr val="bg1"/>
                </a:solidFill>
                <a:latin typeface="Segoe" pitchFamily="34" charset="0"/>
                <a:cs typeface="Arial" charset="0"/>
              </a:rPr>
              <a:t> </a:t>
            </a:r>
          </a:p>
          <a:p>
            <a:pPr algn="ctr" defTabSz="914099" eaLnBrk="0" hangingPunct="0"/>
            <a:r>
              <a:rPr lang="en-US" sz="500" dirty="0" smtClean="0">
                <a:solidFill>
                  <a:schemeClr val="bg1"/>
                </a:solidFill>
                <a:latin typeface="Segoe" pitchFamily="34" charset="0"/>
                <a:cs typeface="Arial" charset="0"/>
              </a:rPr>
              <a:t>MICROSOFT </a:t>
            </a:r>
            <a:r>
              <a:rPr lang="en-US" sz="500" dirty="0">
                <a:solidFill>
                  <a:schemeClr val="bg1"/>
                </a:solidFill>
                <a:latin typeface="Segoe"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Topics: </a:t>
            </a:r>
            <a:br>
              <a:rPr lang="en-US" smtClean="0"/>
            </a:br>
            <a:endParaRPr lang="en-US" dirty="0"/>
          </a:p>
        </p:txBody>
      </p:sp>
      <p:sp>
        <p:nvSpPr>
          <p:cNvPr id="3" name="Content Placeholder 2"/>
          <p:cNvSpPr>
            <a:spLocks noGrp="1"/>
          </p:cNvSpPr>
          <p:nvPr>
            <p:ph idx="1"/>
          </p:nvPr>
        </p:nvSpPr>
        <p:spPr/>
        <p:txBody>
          <a:bodyPr/>
          <a:lstStyle/>
          <a:p>
            <a:r>
              <a:rPr lang="en-US" smtClean="0"/>
              <a:t>Why is IT governance important?</a:t>
            </a:r>
          </a:p>
          <a:p>
            <a:r>
              <a:rPr lang="en-US" smtClean="0"/>
              <a:t>The elements of IT Investment governance</a:t>
            </a:r>
          </a:p>
          <a:p>
            <a:pPr lvl="0"/>
            <a:r>
              <a:rPr lang="en-US" smtClean="0"/>
              <a:t>The role of portfolio management software</a:t>
            </a:r>
          </a:p>
          <a:p>
            <a:r>
              <a:rPr lang="en-US" smtClean="0"/>
              <a:t>The tale of IT governance at a financial service company</a:t>
            </a:r>
          </a:p>
          <a:p>
            <a:pPr lvl="0"/>
            <a:r>
              <a:rPr lang="en-US" smtClean="0"/>
              <a:t>Challenges</a:t>
            </a:r>
          </a:p>
          <a:p>
            <a:pPr lvl="0"/>
            <a:r>
              <a:rPr lang="en-US" smtClean="0"/>
              <a:t>Things to remember</a:t>
            </a:r>
            <a:endParaRPr lang="en-US" dirty="0" smtClean="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634" name="Rectangle 2"/>
          <p:cNvSpPr>
            <a:spLocks noGrp="1" noChangeArrowheads="1"/>
          </p:cNvSpPr>
          <p:nvPr>
            <p:ph type="title"/>
          </p:nvPr>
        </p:nvSpPr>
        <p:spPr>
          <a:xfrm>
            <a:off x="381000" y="228600"/>
            <a:ext cx="8382000" cy="609398"/>
          </a:xfrm>
        </p:spPr>
        <p:txBody>
          <a:bodyPr/>
          <a:lstStyle/>
          <a:p>
            <a:r>
              <a:rPr lang="en-US" sz="4400" dirty="0" smtClean="0"/>
              <a:t>Why Is IT Governance Important?</a:t>
            </a:r>
          </a:p>
        </p:txBody>
      </p:sp>
      <p:sp>
        <p:nvSpPr>
          <p:cNvPr id="1349635" name="Rectangle 3"/>
          <p:cNvSpPr>
            <a:spLocks noGrp="1" noChangeArrowheads="1"/>
          </p:cNvSpPr>
          <p:nvPr>
            <p:ph idx="1"/>
          </p:nvPr>
        </p:nvSpPr>
        <p:spPr>
          <a:xfrm>
            <a:off x="381000" y="1412875"/>
            <a:ext cx="8382000" cy="5170646"/>
          </a:xfrm>
        </p:spPr>
        <p:txBody>
          <a:bodyPr/>
          <a:lstStyle/>
          <a:p>
            <a:r>
              <a:rPr lang="en-US" sz="2800" dirty="0" smtClean="0"/>
              <a:t>Top management is realizing the significant impact that IT can have on the success of the enterprise</a:t>
            </a:r>
          </a:p>
          <a:p>
            <a:r>
              <a:rPr lang="en-US" sz="2800" dirty="0" smtClean="0"/>
              <a:t>Top management is concerned with the complexity and the high cost of IT </a:t>
            </a:r>
          </a:p>
          <a:p>
            <a:r>
              <a:rPr lang="en-US" sz="2800" dirty="0" smtClean="0"/>
              <a:t>Capital and resources are scarce</a:t>
            </a:r>
          </a:p>
          <a:p>
            <a:r>
              <a:rPr lang="en-US" sz="2800" dirty="0" smtClean="0"/>
              <a:t>An assertive wave of stakeholders is concerned about the sound investment  management </a:t>
            </a:r>
          </a:p>
          <a:p>
            <a:r>
              <a:rPr lang="en-US" sz="2800" dirty="0" smtClean="0"/>
              <a:t>Furthermore, regulations establish board responsibilities:  SOX, Klinger Cohen Act </a:t>
            </a:r>
          </a:p>
          <a:p>
            <a:r>
              <a:rPr lang="en-US" sz="2800" dirty="0" smtClean="0"/>
              <a:t>Value creation does not depend only on innovation, but also on discipline</a:t>
            </a:r>
          </a:p>
          <a:p>
            <a:r>
              <a:rPr lang="en-US" sz="2800" dirty="0" smtClean="0"/>
              <a:t>The economics of good IT governance are clear</a:t>
            </a:r>
          </a:p>
        </p:txBody>
      </p:sp>
    </p:spTree>
  </p:cSld>
  <p:clrMapOvr>
    <a:masterClrMapping/>
  </p:clrMapOvr>
  <p:transition>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IT Governance?</a:t>
            </a:r>
            <a:endParaRPr lang="en-US" dirty="0"/>
          </a:p>
        </p:txBody>
      </p:sp>
      <p:sp>
        <p:nvSpPr>
          <p:cNvPr id="3" name="Content Placeholder 2"/>
          <p:cNvSpPr>
            <a:spLocks noGrp="1"/>
          </p:cNvSpPr>
          <p:nvPr>
            <p:ph idx="1"/>
          </p:nvPr>
        </p:nvSpPr>
        <p:spPr/>
        <p:txBody>
          <a:bodyPr/>
          <a:lstStyle/>
          <a:p>
            <a:r>
              <a:rPr lang="en-US" smtClean="0"/>
              <a:t>An operational framework delineating the processes, decision domains and the organizational rights and accountability which will encourage the right behavior to achieve effective and efficient investment in IT.</a:t>
            </a:r>
          </a:p>
          <a:p>
            <a:r>
              <a:rPr lang="en-US" smtClean="0"/>
              <a:t>Key Learning:</a:t>
            </a:r>
          </a:p>
          <a:p>
            <a:r>
              <a:rPr lang="en-US" smtClean="0"/>
              <a:t>The essence of governance is not compliance, but making good decisions.</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97196"/>
          </a:xfrm>
        </p:spPr>
        <p:txBody>
          <a:bodyPr/>
          <a:lstStyle/>
          <a:p>
            <a:r>
              <a:rPr lang="en-US" sz="3600" dirty="0" smtClean="0"/>
              <a:t>Achieving Quality Governance Requires Answering Five Questions</a:t>
            </a:r>
          </a:p>
        </p:txBody>
      </p:sp>
      <p:sp>
        <p:nvSpPr>
          <p:cNvPr id="3" name="Content Placeholder 2"/>
          <p:cNvSpPr>
            <a:spLocks noGrp="1"/>
          </p:cNvSpPr>
          <p:nvPr>
            <p:ph idx="1"/>
          </p:nvPr>
        </p:nvSpPr>
        <p:spPr/>
        <p:txBody>
          <a:bodyPr/>
          <a:lstStyle/>
          <a:p>
            <a:r>
              <a:rPr lang="en-US" smtClean="0"/>
              <a:t>What are the investment domains?</a:t>
            </a:r>
          </a:p>
          <a:p>
            <a:r>
              <a:rPr lang="en-US" smtClean="0"/>
              <a:t>What are the decision domains?</a:t>
            </a:r>
          </a:p>
          <a:p>
            <a:r>
              <a:rPr lang="en-US" smtClean="0"/>
              <a:t>What decisions need to be made?</a:t>
            </a:r>
          </a:p>
          <a:p>
            <a:r>
              <a:rPr lang="en-US" smtClean="0"/>
              <a:t>Who is involved in the decision process?</a:t>
            </a:r>
          </a:p>
          <a:p>
            <a:r>
              <a:rPr lang="en-US" smtClean="0"/>
              <a:t>How should these decisions be made?</a:t>
            </a:r>
            <a:endParaRPr lang="en-US" dirty="0" smtClean="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Grp="1" noChangeArrowheads="1"/>
          </p:cNvSpPr>
          <p:nvPr>
            <p:ph type="title"/>
          </p:nvPr>
        </p:nvSpPr>
        <p:spPr>
          <a:xfrm>
            <a:off x="381000" y="228600"/>
            <a:ext cx="8382000" cy="553998"/>
          </a:xfrm>
        </p:spPr>
        <p:txBody>
          <a:bodyPr/>
          <a:lstStyle/>
          <a:p>
            <a:r>
              <a:rPr lang="en-US" sz="4000" dirty="0" smtClean="0"/>
              <a:t>What Are The Investment Domains?</a:t>
            </a:r>
          </a:p>
        </p:txBody>
      </p:sp>
      <p:sp>
        <p:nvSpPr>
          <p:cNvPr id="21" name="Content Placeholder 20"/>
          <p:cNvSpPr>
            <a:spLocks noGrp="1"/>
          </p:cNvSpPr>
          <p:nvPr>
            <p:ph idx="1"/>
          </p:nvPr>
        </p:nvSpPr>
        <p:spPr>
          <a:xfrm>
            <a:off x="381000" y="1420813"/>
            <a:ext cx="4191000" cy="3871829"/>
          </a:xfrm>
        </p:spPr>
        <p:txBody>
          <a:bodyPr/>
          <a:lstStyle/>
          <a:p>
            <a:r>
              <a:rPr lang="en-US" altLang="en-US" sz="2800" dirty="0" smtClean="0"/>
              <a:t>Portfolio characteristics:</a:t>
            </a:r>
          </a:p>
          <a:p>
            <a:pPr lvl="1"/>
            <a:r>
              <a:rPr lang="en-US" altLang="en-US" sz="2400" dirty="0" smtClean="0"/>
              <a:t>Risk returns </a:t>
            </a:r>
          </a:p>
          <a:p>
            <a:pPr lvl="1"/>
            <a:r>
              <a:rPr lang="en-US" altLang="en-US" sz="2400" dirty="0" smtClean="0"/>
              <a:t>Common business objectives</a:t>
            </a:r>
          </a:p>
          <a:p>
            <a:pPr lvl="1"/>
            <a:r>
              <a:rPr lang="en-US" altLang="en-US" sz="2400" dirty="0" smtClean="0"/>
              <a:t>Owned by a organization </a:t>
            </a:r>
          </a:p>
          <a:p>
            <a:pPr lvl="1"/>
            <a:r>
              <a:rPr lang="en-US" altLang="en-US" sz="2400" dirty="0" smtClean="0"/>
              <a:t>Share common constraints</a:t>
            </a:r>
          </a:p>
          <a:p>
            <a:pPr lvl="1"/>
            <a:r>
              <a:rPr lang="en-US" altLang="en-US" sz="2400" dirty="0" smtClean="0"/>
              <a:t>The investments are interrelated</a:t>
            </a:r>
          </a:p>
        </p:txBody>
      </p:sp>
      <p:sp>
        <p:nvSpPr>
          <p:cNvPr id="1660959" name="AutoShape 31"/>
          <p:cNvSpPr>
            <a:spLocks noChangeArrowheads="1"/>
          </p:cNvSpPr>
          <p:nvPr/>
        </p:nvSpPr>
        <p:spPr bwMode="auto">
          <a:xfrm>
            <a:off x="4724400" y="4114800"/>
            <a:ext cx="3733800" cy="2133600"/>
          </a:xfrm>
          <a:prstGeom prst="wedgeEllipseCallout">
            <a:avLst>
              <a:gd name="adj1" fmla="val -35055"/>
              <a:gd name="adj2" fmla="val -96125"/>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660960" name="Text Box 32"/>
          <p:cNvSpPr txBox="1">
            <a:spLocks noChangeArrowheads="1"/>
          </p:cNvSpPr>
          <p:nvPr/>
        </p:nvSpPr>
        <p:spPr bwMode="gray">
          <a:xfrm>
            <a:off x="7162800" y="4648200"/>
            <a:ext cx="1295400" cy="895350"/>
          </a:xfrm>
          <a:prstGeom prst="rect">
            <a:avLst/>
          </a:prstGeom>
          <a:noFill/>
          <a:ln w="28575">
            <a:noFill/>
            <a:miter lim="800000"/>
            <a:headEnd/>
            <a:tailEnd/>
          </a:ln>
          <a:effectLst/>
        </p:spPr>
        <p:txBody>
          <a:bodyPr lIns="74876" tIns="37439" rIns="74876" bIns="37439">
            <a:spAutoFit/>
          </a:bodyPr>
          <a:lstStyle/>
          <a:p>
            <a:pPr eaLnBrk="0" hangingPunct="0">
              <a:lnSpc>
                <a:spcPct val="90000"/>
              </a:lnSpc>
            </a:pPr>
            <a:r>
              <a:rPr lang="en-US" sz="1000" dirty="0">
                <a:solidFill>
                  <a:schemeClr val="tx1"/>
                </a:solidFill>
              </a:rPr>
              <a:t>IT Portfolios investments are classified based on Value and Risk properties</a:t>
            </a:r>
          </a:p>
        </p:txBody>
      </p:sp>
      <p:sp>
        <p:nvSpPr>
          <p:cNvPr id="1660961" name="Freeform 33"/>
          <p:cNvSpPr>
            <a:spLocks/>
          </p:cNvSpPr>
          <p:nvPr/>
        </p:nvSpPr>
        <p:spPr bwMode="auto">
          <a:xfrm>
            <a:off x="5951538" y="4645025"/>
            <a:ext cx="368300" cy="620713"/>
          </a:xfrm>
          <a:custGeom>
            <a:avLst/>
            <a:gdLst/>
            <a:ahLst/>
            <a:cxnLst>
              <a:cxn ang="0">
                <a:pos x="527" y="186"/>
              </a:cxn>
              <a:cxn ang="0">
                <a:pos x="0" y="0"/>
              </a:cxn>
              <a:cxn ang="0">
                <a:pos x="0" y="251"/>
              </a:cxn>
              <a:cxn ang="0">
                <a:pos x="527" y="437"/>
              </a:cxn>
              <a:cxn ang="0">
                <a:pos x="527" y="186"/>
              </a:cxn>
            </a:cxnLst>
            <a:rect l="0" t="0" r="r" b="b"/>
            <a:pathLst>
              <a:path w="527" h="437">
                <a:moveTo>
                  <a:pt x="527" y="186"/>
                </a:moveTo>
                <a:lnTo>
                  <a:pt x="0" y="0"/>
                </a:lnTo>
                <a:lnTo>
                  <a:pt x="0" y="251"/>
                </a:lnTo>
                <a:lnTo>
                  <a:pt x="527" y="437"/>
                </a:lnTo>
                <a:lnTo>
                  <a:pt x="527" y="186"/>
                </a:lnTo>
                <a:close/>
              </a:path>
            </a:pathLst>
          </a:custGeom>
          <a:solidFill>
            <a:srgbClr val="668080"/>
          </a:solidFill>
          <a:ln w="9525">
            <a:solidFill>
              <a:srgbClr val="000000"/>
            </a:solidFill>
            <a:prstDash val="solid"/>
            <a:round/>
            <a:headEnd/>
            <a:tailEnd/>
          </a:ln>
        </p:spPr>
        <p:txBody>
          <a:bodyPr/>
          <a:lstStyle/>
          <a:p>
            <a:endParaRPr lang="en-US" dirty="0"/>
          </a:p>
        </p:txBody>
      </p:sp>
      <p:sp>
        <p:nvSpPr>
          <p:cNvPr id="1660962" name="Freeform 34"/>
          <p:cNvSpPr>
            <a:spLocks/>
          </p:cNvSpPr>
          <p:nvPr/>
        </p:nvSpPr>
        <p:spPr bwMode="auto">
          <a:xfrm>
            <a:off x="5951538" y="4578350"/>
            <a:ext cx="368300" cy="331788"/>
          </a:xfrm>
          <a:custGeom>
            <a:avLst/>
            <a:gdLst/>
            <a:ahLst/>
            <a:cxnLst>
              <a:cxn ang="0">
                <a:pos x="0" y="41"/>
              </a:cxn>
              <a:cxn ang="0">
                <a:pos x="24" y="35"/>
              </a:cxn>
              <a:cxn ang="0">
                <a:pos x="36" y="35"/>
              </a:cxn>
              <a:cxn ang="0">
                <a:pos x="66" y="29"/>
              </a:cxn>
              <a:cxn ang="0">
                <a:pos x="78" y="29"/>
              </a:cxn>
              <a:cxn ang="0">
                <a:pos x="108" y="23"/>
              </a:cxn>
              <a:cxn ang="0">
                <a:pos x="120" y="23"/>
              </a:cxn>
              <a:cxn ang="0">
                <a:pos x="150" y="17"/>
              </a:cxn>
              <a:cxn ang="0">
                <a:pos x="162" y="17"/>
              </a:cxn>
              <a:cxn ang="0">
                <a:pos x="192" y="17"/>
              </a:cxn>
              <a:cxn ang="0">
                <a:pos x="204" y="12"/>
              </a:cxn>
              <a:cxn ang="0">
                <a:pos x="234" y="12"/>
              </a:cxn>
              <a:cxn ang="0">
                <a:pos x="252" y="12"/>
              </a:cxn>
              <a:cxn ang="0">
                <a:pos x="282" y="6"/>
              </a:cxn>
              <a:cxn ang="0">
                <a:pos x="294" y="6"/>
              </a:cxn>
              <a:cxn ang="0">
                <a:pos x="324" y="6"/>
              </a:cxn>
              <a:cxn ang="0">
                <a:pos x="342" y="6"/>
              </a:cxn>
              <a:cxn ang="0">
                <a:pos x="372" y="0"/>
              </a:cxn>
              <a:cxn ang="0">
                <a:pos x="390" y="0"/>
              </a:cxn>
              <a:cxn ang="0">
                <a:pos x="420" y="0"/>
              </a:cxn>
              <a:cxn ang="0">
                <a:pos x="438" y="0"/>
              </a:cxn>
              <a:cxn ang="0">
                <a:pos x="467" y="0"/>
              </a:cxn>
              <a:cxn ang="0">
                <a:pos x="479" y="0"/>
              </a:cxn>
              <a:cxn ang="0">
                <a:pos x="515" y="0"/>
              </a:cxn>
              <a:cxn ang="0">
                <a:pos x="527" y="0"/>
              </a:cxn>
              <a:cxn ang="0">
                <a:pos x="527" y="233"/>
              </a:cxn>
              <a:cxn ang="0">
                <a:pos x="0" y="41"/>
              </a:cxn>
            </a:cxnLst>
            <a:rect l="0" t="0" r="r" b="b"/>
            <a:pathLst>
              <a:path w="527" h="233">
                <a:moveTo>
                  <a:pt x="0" y="41"/>
                </a:moveTo>
                <a:lnTo>
                  <a:pt x="24" y="35"/>
                </a:lnTo>
                <a:lnTo>
                  <a:pt x="36" y="35"/>
                </a:lnTo>
                <a:lnTo>
                  <a:pt x="66" y="29"/>
                </a:lnTo>
                <a:lnTo>
                  <a:pt x="78" y="29"/>
                </a:lnTo>
                <a:lnTo>
                  <a:pt x="108" y="23"/>
                </a:lnTo>
                <a:lnTo>
                  <a:pt x="120" y="23"/>
                </a:lnTo>
                <a:lnTo>
                  <a:pt x="150" y="17"/>
                </a:lnTo>
                <a:lnTo>
                  <a:pt x="162" y="17"/>
                </a:lnTo>
                <a:lnTo>
                  <a:pt x="192" y="17"/>
                </a:lnTo>
                <a:lnTo>
                  <a:pt x="204" y="12"/>
                </a:lnTo>
                <a:lnTo>
                  <a:pt x="234" y="12"/>
                </a:lnTo>
                <a:lnTo>
                  <a:pt x="252" y="12"/>
                </a:lnTo>
                <a:lnTo>
                  <a:pt x="282" y="6"/>
                </a:lnTo>
                <a:lnTo>
                  <a:pt x="294" y="6"/>
                </a:lnTo>
                <a:lnTo>
                  <a:pt x="324" y="6"/>
                </a:lnTo>
                <a:lnTo>
                  <a:pt x="342" y="6"/>
                </a:lnTo>
                <a:lnTo>
                  <a:pt x="372" y="0"/>
                </a:lnTo>
                <a:lnTo>
                  <a:pt x="390" y="0"/>
                </a:lnTo>
                <a:lnTo>
                  <a:pt x="420" y="0"/>
                </a:lnTo>
                <a:lnTo>
                  <a:pt x="438" y="0"/>
                </a:lnTo>
                <a:lnTo>
                  <a:pt x="467" y="0"/>
                </a:lnTo>
                <a:lnTo>
                  <a:pt x="479" y="0"/>
                </a:lnTo>
                <a:lnTo>
                  <a:pt x="515" y="0"/>
                </a:lnTo>
                <a:lnTo>
                  <a:pt x="527" y="0"/>
                </a:lnTo>
                <a:lnTo>
                  <a:pt x="527" y="233"/>
                </a:lnTo>
                <a:lnTo>
                  <a:pt x="0" y="41"/>
                </a:lnTo>
                <a:close/>
              </a:path>
            </a:pathLst>
          </a:custGeom>
          <a:solidFill>
            <a:srgbClr val="CCFFFF"/>
          </a:solidFill>
          <a:ln w="9525">
            <a:solidFill>
              <a:srgbClr val="000000"/>
            </a:solidFill>
            <a:prstDash val="solid"/>
            <a:round/>
            <a:headEnd/>
            <a:tailEnd/>
          </a:ln>
        </p:spPr>
        <p:txBody>
          <a:bodyPr/>
          <a:lstStyle/>
          <a:p>
            <a:endParaRPr lang="en-US" dirty="0"/>
          </a:p>
        </p:txBody>
      </p:sp>
      <p:sp>
        <p:nvSpPr>
          <p:cNvPr id="1660963" name="Rectangle 35"/>
          <p:cNvSpPr>
            <a:spLocks noChangeArrowheads="1"/>
          </p:cNvSpPr>
          <p:nvPr/>
        </p:nvSpPr>
        <p:spPr bwMode="auto">
          <a:xfrm>
            <a:off x="5599113" y="4951413"/>
            <a:ext cx="628650" cy="357187"/>
          </a:xfrm>
          <a:prstGeom prst="rect">
            <a:avLst/>
          </a:prstGeom>
          <a:solidFill>
            <a:srgbClr val="808066"/>
          </a:solidFill>
          <a:ln w="9525">
            <a:solidFill>
              <a:srgbClr val="000000"/>
            </a:solidFill>
            <a:miter lim="800000"/>
            <a:headEnd/>
            <a:tailEnd/>
          </a:ln>
        </p:spPr>
        <p:txBody>
          <a:bodyPr/>
          <a:lstStyle/>
          <a:p>
            <a:endParaRPr lang="en-US" dirty="0"/>
          </a:p>
        </p:txBody>
      </p:sp>
      <p:sp>
        <p:nvSpPr>
          <p:cNvPr id="1660964" name="Freeform 36"/>
          <p:cNvSpPr>
            <a:spLocks/>
          </p:cNvSpPr>
          <p:nvPr/>
        </p:nvSpPr>
        <p:spPr bwMode="auto">
          <a:xfrm>
            <a:off x="5599113" y="4679950"/>
            <a:ext cx="628650" cy="271463"/>
          </a:xfrm>
          <a:custGeom>
            <a:avLst/>
            <a:gdLst/>
            <a:ahLst/>
            <a:cxnLst>
              <a:cxn ang="0">
                <a:pos x="0" y="192"/>
              </a:cxn>
              <a:cxn ang="0">
                <a:pos x="0" y="180"/>
              </a:cxn>
              <a:cxn ang="0">
                <a:pos x="0" y="180"/>
              </a:cxn>
              <a:cxn ang="0">
                <a:pos x="0" y="168"/>
              </a:cxn>
              <a:cxn ang="0">
                <a:pos x="6" y="162"/>
              </a:cxn>
              <a:cxn ang="0">
                <a:pos x="6" y="156"/>
              </a:cxn>
              <a:cxn ang="0">
                <a:pos x="12" y="150"/>
              </a:cxn>
              <a:cxn ang="0">
                <a:pos x="18" y="144"/>
              </a:cxn>
              <a:cxn ang="0">
                <a:pos x="24" y="138"/>
              </a:cxn>
              <a:cxn ang="0">
                <a:pos x="30" y="132"/>
              </a:cxn>
              <a:cxn ang="0">
                <a:pos x="36" y="126"/>
              </a:cxn>
              <a:cxn ang="0">
                <a:pos x="42" y="120"/>
              </a:cxn>
              <a:cxn ang="0">
                <a:pos x="54" y="108"/>
              </a:cxn>
              <a:cxn ang="0">
                <a:pos x="60" y="108"/>
              </a:cxn>
              <a:cxn ang="0">
                <a:pos x="72" y="102"/>
              </a:cxn>
              <a:cxn ang="0">
                <a:pos x="84" y="90"/>
              </a:cxn>
              <a:cxn ang="0">
                <a:pos x="90" y="90"/>
              </a:cxn>
              <a:cxn ang="0">
                <a:pos x="102" y="78"/>
              </a:cxn>
              <a:cxn ang="0">
                <a:pos x="114" y="78"/>
              </a:cxn>
              <a:cxn ang="0">
                <a:pos x="126" y="72"/>
              </a:cxn>
              <a:cxn ang="0">
                <a:pos x="144" y="66"/>
              </a:cxn>
              <a:cxn ang="0">
                <a:pos x="150" y="60"/>
              </a:cxn>
              <a:cxn ang="0">
                <a:pos x="168" y="54"/>
              </a:cxn>
              <a:cxn ang="0">
                <a:pos x="192" y="48"/>
              </a:cxn>
              <a:cxn ang="0">
                <a:pos x="198" y="42"/>
              </a:cxn>
              <a:cxn ang="0">
                <a:pos x="222" y="36"/>
              </a:cxn>
              <a:cxn ang="0">
                <a:pos x="240" y="30"/>
              </a:cxn>
              <a:cxn ang="0">
                <a:pos x="252" y="30"/>
              </a:cxn>
              <a:cxn ang="0">
                <a:pos x="276" y="24"/>
              </a:cxn>
              <a:cxn ang="0">
                <a:pos x="288" y="18"/>
              </a:cxn>
              <a:cxn ang="0">
                <a:pos x="312" y="12"/>
              </a:cxn>
              <a:cxn ang="0">
                <a:pos x="336" y="6"/>
              </a:cxn>
              <a:cxn ang="0">
                <a:pos x="348" y="6"/>
              </a:cxn>
              <a:cxn ang="0">
                <a:pos x="372" y="0"/>
              </a:cxn>
              <a:cxn ang="0">
                <a:pos x="899" y="192"/>
              </a:cxn>
              <a:cxn ang="0">
                <a:pos x="0" y="192"/>
              </a:cxn>
            </a:cxnLst>
            <a:rect l="0" t="0" r="r" b="b"/>
            <a:pathLst>
              <a:path w="899" h="192">
                <a:moveTo>
                  <a:pt x="0" y="192"/>
                </a:moveTo>
                <a:lnTo>
                  <a:pt x="0" y="180"/>
                </a:lnTo>
                <a:lnTo>
                  <a:pt x="0" y="180"/>
                </a:lnTo>
                <a:lnTo>
                  <a:pt x="0" y="168"/>
                </a:lnTo>
                <a:lnTo>
                  <a:pt x="6" y="162"/>
                </a:lnTo>
                <a:lnTo>
                  <a:pt x="6" y="156"/>
                </a:lnTo>
                <a:lnTo>
                  <a:pt x="12" y="150"/>
                </a:lnTo>
                <a:lnTo>
                  <a:pt x="18" y="144"/>
                </a:lnTo>
                <a:lnTo>
                  <a:pt x="24" y="138"/>
                </a:lnTo>
                <a:lnTo>
                  <a:pt x="30" y="132"/>
                </a:lnTo>
                <a:lnTo>
                  <a:pt x="36" y="126"/>
                </a:lnTo>
                <a:lnTo>
                  <a:pt x="42" y="120"/>
                </a:lnTo>
                <a:lnTo>
                  <a:pt x="54" y="108"/>
                </a:lnTo>
                <a:lnTo>
                  <a:pt x="60" y="108"/>
                </a:lnTo>
                <a:lnTo>
                  <a:pt x="72" y="102"/>
                </a:lnTo>
                <a:lnTo>
                  <a:pt x="84" y="90"/>
                </a:lnTo>
                <a:lnTo>
                  <a:pt x="90" y="90"/>
                </a:lnTo>
                <a:lnTo>
                  <a:pt x="102" y="78"/>
                </a:lnTo>
                <a:lnTo>
                  <a:pt x="114" y="78"/>
                </a:lnTo>
                <a:lnTo>
                  <a:pt x="126" y="72"/>
                </a:lnTo>
                <a:lnTo>
                  <a:pt x="144" y="66"/>
                </a:lnTo>
                <a:lnTo>
                  <a:pt x="150" y="60"/>
                </a:lnTo>
                <a:lnTo>
                  <a:pt x="168" y="54"/>
                </a:lnTo>
                <a:lnTo>
                  <a:pt x="192" y="48"/>
                </a:lnTo>
                <a:lnTo>
                  <a:pt x="198" y="42"/>
                </a:lnTo>
                <a:lnTo>
                  <a:pt x="222" y="36"/>
                </a:lnTo>
                <a:lnTo>
                  <a:pt x="240" y="30"/>
                </a:lnTo>
                <a:lnTo>
                  <a:pt x="252" y="30"/>
                </a:lnTo>
                <a:lnTo>
                  <a:pt x="276" y="24"/>
                </a:lnTo>
                <a:lnTo>
                  <a:pt x="288" y="18"/>
                </a:lnTo>
                <a:lnTo>
                  <a:pt x="312" y="12"/>
                </a:lnTo>
                <a:lnTo>
                  <a:pt x="336" y="6"/>
                </a:lnTo>
                <a:lnTo>
                  <a:pt x="348" y="6"/>
                </a:lnTo>
                <a:lnTo>
                  <a:pt x="372" y="0"/>
                </a:lnTo>
                <a:lnTo>
                  <a:pt x="899" y="192"/>
                </a:lnTo>
                <a:lnTo>
                  <a:pt x="0" y="192"/>
                </a:lnTo>
                <a:close/>
              </a:path>
            </a:pathLst>
          </a:custGeom>
          <a:solidFill>
            <a:srgbClr val="FFFFCC"/>
          </a:solidFill>
          <a:ln w="9525">
            <a:solidFill>
              <a:srgbClr val="000000"/>
            </a:solidFill>
            <a:prstDash val="solid"/>
            <a:round/>
            <a:headEnd/>
            <a:tailEnd/>
          </a:ln>
        </p:spPr>
        <p:txBody>
          <a:bodyPr/>
          <a:lstStyle/>
          <a:p>
            <a:endParaRPr lang="en-US" dirty="0"/>
          </a:p>
        </p:txBody>
      </p:sp>
      <p:sp>
        <p:nvSpPr>
          <p:cNvPr id="1660965" name="Freeform 37"/>
          <p:cNvSpPr>
            <a:spLocks/>
          </p:cNvSpPr>
          <p:nvPr/>
        </p:nvSpPr>
        <p:spPr bwMode="auto">
          <a:xfrm>
            <a:off x="5611813" y="5043488"/>
            <a:ext cx="436562" cy="671512"/>
          </a:xfrm>
          <a:custGeom>
            <a:avLst/>
            <a:gdLst/>
            <a:ahLst/>
            <a:cxnLst>
              <a:cxn ang="0">
                <a:pos x="593" y="216"/>
              </a:cxn>
              <a:cxn ang="0">
                <a:pos x="545" y="216"/>
              </a:cxn>
              <a:cxn ang="0">
                <a:pos x="503" y="210"/>
              </a:cxn>
              <a:cxn ang="0">
                <a:pos x="461" y="204"/>
              </a:cxn>
              <a:cxn ang="0">
                <a:pos x="420" y="198"/>
              </a:cxn>
              <a:cxn ang="0">
                <a:pos x="372" y="186"/>
              </a:cxn>
              <a:cxn ang="0">
                <a:pos x="336" y="180"/>
              </a:cxn>
              <a:cxn ang="0">
                <a:pos x="300" y="174"/>
              </a:cxn>
              <a:cxn ang="0">
                <a:pos x="264" y="162"/>
              </a:cxn>
              <a:cxn ang="0">
                <a:pos x="228" y="156"/>
              </a:cxn>
              <a:cxn ang="0">
                <a:pos x="192" y="144"/>
              </a:cxn>
              <a:cxn ang="0">
                <a:pos x="162" y="132"/>
              </a:cxn>
              <a:cxn ang="0">
                <a:pos x="138" y="120"/>
              </a:cxn>
              <a:cxn ang="0">
                <a:pos x="114" y="114"/>
              </a:cxn>
              <a:cxn ang="0">
                <a:pos x="90" y="102"/>
              </a:cxn>
              <a:cxn ang="0">
                <a:pos x="66" y="84"/>
              </a:cxn>
              <a:cxn ang="0">
                <a:pos x="48" y="72"/>
              </a:cxn>
              <a:cxn ang="0">
                <a:pos x="36" y="66"/>
              </a:cxn>
              <a:cxn ang="0">
                <a:pos x="24" y="54"/>
              </a:cxn>
              <a:cxn ang="0">
                <a:pos x="12" y="42"/>
              </a:cxn>
              <a:cxn ang="0">
                <a:pos x="6" y="24"/>
              </a:cxn>
              <a:cxn ang="0">
                <a:pos x="0" y="12"/>
              </a:cxn>
              <a:cxn ang="0">
                <a:pos x="0" y="0"/>
              </a:cxn>
              <a:cxn ang="0">
                <a:pos x="0" y="257"/>
              </a:cxn>
              <a:cxn ang="0">
                <a:pos x="0" y="269"/>
              </a:cxn>
              <a:cxn ang="0">
                <a:pos x="6" y="281"/>
              </a:cxn>
              <a:cxn ang="0">
                <a:pos x="18" y="293"/>
              </a:cxn>
              <a:cxn ang="0">
                <a:pos x="24" y="305"/>
              </a:cxn>
              <a:cxn ang="0">
                <a:pos x="42" y="323"/>
              </a:cxn>
              <a:cxn ang="0">
                <a:pos x="60" y="335"/>
              </a:cxn>
              <a:cxn ang="0">
                <a:pos x="78" y="347"/>
              </a:cxn>
              <a:cxn ang="0">
                <a:pos x="96" y="353"/>
              </a:cxn>
              <a:cxn ang="0">
                <a:pos x="120" y="365"/>
              </a:cxn>
              <a:cxn ang="0">
                <a:pos x="150" y="383"/>
              </a:cxn>
              <a:cxn ang="0">
                <a:pos x="180" y="389"/>
              </a:cxn>
              <a:cxn ang="0">
                <a:pos x="210" y="401"/>
              </a:cxn>
              <a:cxn ang="0">
                <a:pos x="240" y="407"/>
              </a:cxn>
              <a:cxn ang="0">
                <a:pos x="276" y="419"/>
              </a:cxn>
              <a:cxn ang="0">
                <a:pos x="324" y="431"/>
              </a:cxn>
              <a:cxn ang="0">
                <a:pos x="360" y="437"/>
              </a:cxn>
              <a:cxn ang="0">
                <a:pos x="396" y="443"/>
              </a:cxn>
              <a:cxn ang="0">
                <a:pos x="438" y="449"/>
              </a:cxn>
              <a:cxn ang="0">
                <a:pos x="479" y="455"/>
              </a:cxn>
              <a:cxn ang="0">
                <a:pos x="533" y="461"/>
              </a:cxn>
              <a:cxn ang="0">
                <a:pos x="575" y="467"/>
              </a:cxn>
              <a:cxn ang="0">
                <a:pos x="623" y="473"/>
              </a:cxn>
            </a:cxnLst>
            <a:rect l="0" t="0" r="r" b="b"/>
            <a:pathLst>
              <a:path w="623" h="473">
                <a:moveTo>
                  <a:pt x="623" y="222"/>
                </a:moveTo>
                <a:lnTo>
                  <a:pt x="593" y="216"/>
                </a:lnTo>
                <a:lnTo>
                  <a:pt x="575" y="216"/>
                </a:lnTo>
                <a:lnTo>
                  <a:pt x="545" y="216"/>
                </a:lnTo>
                <a:lnTo>
                  <a:pt x="533" y="210"/>
                </a:lnTo>
                <a:lnTo>
                  <a:pt x="503" y="210"/>
                </a:lnTo>
                <a:lnTo>
                  <a:pt x="479" y="204"/>
                </a:lnTo>
                <a:lnTo>
                  <a:pt x="461" y="204"/>
                </a:lnTo>
                <a:lnTo>
                  <a:pt x="438" y="198"/>
                </a:lnTo>
                <a:lnTo>
                  <a:pt x="420" y="198"/>
                </a:lnTo>
                <a:lnTo>
                  <a:pt x="396" y="192"/>
                </a:lnTo>
                <a:lnTo>
                  <a:pt x="372" y="186"/>
                </a:lnTo>
                <a:lnTo>
                  <a:pt x="360" y="186"/>
                </a:lnTo>
                <a:lnTo>
                  <a:pt x="336" y="180"/>
                </a:lnTo>
                <a:lnTo>
                  <a:pt x="324" y="180"/>
                </a:lnTo>
                <a:lnTo>
                  <a:pt x="300" y="174"/>
                </a:lnTo>
                <a:lnTo>
                  <a:pt x="276" y="168"/>
                </a:lnTo>
                <a:lnTo>
                  <a:pt x="264" y="162"/>
                </a:lnTo>
                <a:lnTo>
                  <a:pt x="240" y="156"/>
                </a:lnTo>
                <a:lnTo>
                  <a:pt x="228" y="156"/>
                </a:lnTo>
                <a:lnTo>
                  <a:pt x="210" y="150"/>
                </a:lnTo>
                <a:lnTo>
                  <a:pt x="192" y="144"/>
                </a:lnTo>
                <a:lnTo>
                  <a:pt x="180" y="138"/>
                </a:lnTo>
                <a:lnTo>
                  <a:pt x="162" y="132"/>
                </a:lnTo>
                <a:lnTo>
                  <a:pt x="150" y="132"/>
                </a:lnTo>
                <a:lnTo>
                  <a:pt x="138" y="120"/>
                </a:lnTo>
                <a:lnTo>
                  <a:pt x="120" y="114"/>
                </a:lnTo>
                <a:lnTo>
                  <a:pt x="114" y="114"/>
                </a:lnTo>
                <a:lnTo>
                  <a:pt x="96" y="102"/>
                </a:lnTo>
                <a:lnTo>
                  <a:pt x="90" y="102"/>
                </a:lnTo>
                <a:lnTo>
                  <a:pt x="78" y="96"/>
                </a:lnTo>
                <a:lnTo>
                  <a:pt x="66" y="84"/>
                </a:lnTo>
                <a:lnTo>
                  <a:pt x="60" y="84"/>
                </a:lnTo>
                <a:lnTo>
                  <a:pt x="48" y="72"/>
                </a:lnTo>
                <a:lnTo>
                  <a:pt x="42" y="72"/>
                </a:lnTo>
                <a:lnTo>
                  <a:pt x="36" y="66"/>
                </a:lnTo>
                <a:lnTo>
                  <a:pt x="24" y="54"/>
                </a:lnTo>
                <a:lnTo>
                  <a:pt x="24" y="54"/>
                </a:lnTo>
                <a:lnTo>
                  <a:pt x="18" y="42"/>
                </a:lnTo>
                <a:lnTo>
                  <a:pt x="12" y="42"/>
                </a:lnTo>
                <a:lnTo>
                  <a:pt x="6" y="30"/>
                </a:lnTo>
                <a:lnTo>
                  <a:pt x="6" y="24"/>
                </a:lnTo>
                <a:lnTo>
                  <a:pt x="0" y="18"/>
                </a:lnTo>
                <a:lnTo>
                  <a:pt x="0" y="12"/>
                </a:lnTo>
                <a:lnTo>
                  <a:pt x="0" y="6"/>
                </a:lnTo>
                <a:lnTo>
                  <a:pt x="0" y="0"/>
                </a:lnTo>
                <a:lnTo>
                  <a:pt x="0" y="251"/>
                </a:lnTo>
                <a:lnTo>
                  <a:pt x="0" y="257"/>
                </a:lnTo>
                <a:lnTo>
                  <a:pt x="0" y="263"/>
                </a:lnTo>
                <a:lnTo>
                  <a:pt x="0" y="269"/>
                </a:lnTo>
                <a:lnTo>
                  <a:pt x="6" y="275"/>
                </a:lnTo>
                <a:lnTo>
                  <a:pt x="6" y="281"/>
                </a:lnTo>
                <a:lnTo>
                  <a:pt x="12" y="293"/>
                </a:lnTo>
                <a:lnTo>
                  <a:pt x="18" y="293"/>
                </a:lnTo>
                <a:lnTo>
                  <a:pt x="24" y="305"/>
                </a:lnTo>
                <a:lnTo>
                  <a:pt x="24" y="305"/>
                </a:lnTo>
                <a:lnTo>
                  <a:pt x="36" y="317"/>
                </a:lnTo>
                <a:lnTo>
                  <a:pt x="42" y="323"/>
                </a:lnTo>
                <a:lnTo>
                  <a:pt x="48" y="323"/>
                </a:lnTo>
                <a:lnTo>
                  <a:pt x="60" y="335"/>
                </a:lnTo>
                <a:lnTo>
                  <a:pt x="66" y="335"/>
                </a:lnTo>
                <a:lnTo>
                  <a:pt x="78" y="347"/>
                </a:lnTo>
                <a:lnTo>
                  <a:pt x="90" y="353"/>
                </a:lnTo>
                <a:lnTo>
                  <a:pt x="96" y="353"/>
                </a:lnTo>
                <a:lnTo>
                  <a:pt x="114" y="365"/>
                </a:lnTo>
                <a:lnTo>
                  <a:pt x="120" y="365"/>
                </a:lnTo>
                <a:lnTo>
                  <a:pt x="138" y="371"/>
                </a:lnTo>
                <a:lnTo>
                  <a:pt x="150" y="383"/>
                </a:lnTo>
                <a:lnTo>
                  <a:pt x="162" y="383"/>
                </a:lnTo>
                <a:lnTo>
                  <a:pt x="180" y="389"/>
                </a:lnTo>
                <a:lnTo>
                  <a:pt x="192" y="395"/>
                </a:lnTo>
                <a:lnTo>
                  <a:pt x="210" y="401"/>
                </a:lnTo>
                <a:lnTo>
                  <a:pt x="228" y="407"/>
                </a:lnTo>
                <a:lnTo>
                  <a:pt x="240" y="407"/>
                </a:lnTo>
                <a:lnTo>
                  <a:pt x="264" y="413"/>
                </a:lnTo>
                <a:lnTo>
                  <a:pt x="276" y="419"/>
                </a:lnTo>
                <a:lnTo>
                  <a:pt x="300" y="425"/>
                </a:lnTo>
                <a:lnTo>
                  <a:pt x="324" y="431"/>
                </a:lnTo>
                <a:lnTo>
                  <a:pt x="336" y="431"/>
                </a:lnTo>
                <a:lnTo>
                  <a:pt x="360" y="437"/>
                </a:lnTo>
                <a:lnTo>
                  <a:pt x="372" y="437"/>
                </a:lnTo>
                <a:lnTo>
                  <a:pt x="396" y="443"/>
                </a:lnTo>
                <a:lnTo>
                  <a:pt x="420" y="449"/>
                </a:lnTo>
                <a:lnTo>
                  <a:pt x="438" y="449"/>
                </a:lnTo>
                <a:lnTo>
                  <a:pt x="461" y="455"/>
                </a:lnTo>
                <a:lnTo>
                  <a:pt x="479" y="455"/>
                </a:lnTo>
                <a:lnTo>
                  <a:pt x="503" y="461"/>
                </a:lnTo>
                <a:lnTo>
                  <a:pt x="533" y="461"/>
                </a:lnTo>
                <a:lnTo>
                  <a:pt x="545" y="467"/>
                </a:lnTo>
                <a:lnTo>
                  <a:pt x="575" y="467"/>
                </a:lnTo>
                <a:lnTo>
                  <a:pt x="593" y="467"/>
                </a:lnTo>
                <a:lnTo>
                  <a:pt x="623" y="473"/>
                </a:lnTo>
                <a:lnTo>
                  <a:pt x="623" y="222"/>
                </a:lnTo>
                <a:close/>
              </a:path>
            </a:pathLst>
          </a:custGeom>
          <a:solidFill>
            <a:srgbClr val="4D1A33"/>
          </a:solidFill>
          <a:ln w="9525">
            <a:solidFill>
              <a:srgbClr val="000000"/>
            </a:solidFill>
            <a:prstDash val="solid"/>
            <a:round/>
            <a:headEnd/>
            <a:tailEnd/>
          </a:ln>
        </p:spPr>
        <p:txBody>
          <a:bodyPr/>
          <a:lstStyle/>
          <a:p>
            <a:endParaRPr lang="en-US" dirty="0"/>
          </a:p>
        </p:txBody>
      </p:sp>
      <p:sp>
        <p:nvSpPr>
          <p:cNvPr id="1660966" name="Freeform 38"/>
          <p:cNvSpPr>
            <a:spLocks/>
          </p:cNvSpPr>
          <p:nvPr/>
        </p:nvSpPr>
        <p:spPr bwMode="auto">
          <a:xfrm>
            <a:off x="6048375" y="5043488"/>
            <a:ext cx="192088" cy="671512"/>
          </a:xfrm>
          <a:custGeom>
            <a:avLst/>
            <a:gdLst/>
            <a:ahLst/>
            <a:cxnLst>
              <a:cxn ang="0">
                <a:pos x="276" y="0"/>
              </a:cxn>
              <a:cxn ang="0">
                <a:pos x="0" y="222"/>
              </a:cxn>
              <a:cxn ang="0">
                <a:pos x="0" y="473"/>
              </a:cxn>
              <a:cxn ang="0">
                <a:pos x="276" y="251"/>
              </a:cxn>
              <a:cxn ang="0">
                <a:pos x="276" y="0"/>
              </a:cxn>
            </a:cxnLst>
            <a:rect l="0" t="0" r="r" b="b"/>
            <a:pathLst>
              <a:path w="276" h="473">
                <a:moveTo>
                  <a:pt x="276" y="0"/>
                </a:moveTo>
                <a:lnTo>
                  <a:pt x="0" y="222"/>
                </a:lnTo>
                <a:lnTo>
                  <a:pt x="0" y="473"/>
                </a:lnTo>
                <a:lnTo>
                  <a:pt x="276" y="251"/>
                </a:lnTo>
                <a:lnTo>
                  <a:pt x="276" y="0"/>
                </a:lnTo>
                <a:close/>
              </a:path>
            </a:pathLst>
          </a:custGeom>
          <a:solidFill>
            <a:srgbClr val="4D1A33"/>
          </a:solidFill>
          <a:ln w="9525">
            <a:solidFill>
              <a:srgbClr val="000000"/>
            </a:solidFill>
            <a:prstDash val="solid"/>
            <a:round/>
            <a:headEnd/>
            <a:tailEnd/>
          </a:ln>
        </p:spPr>
        <p:txBody>
          <a:bodyPr/>
          <a:lstStyle/>
          <a:p>
            <a:endParaRPr lang="en-US" dirty="0"/>
          </a:p>
        </p:txBody>
      </p:sp>
      <p:sp>
        <p:nvSpPr>
          <p:cNvPr id="1660967" name="Freeform 39"/>
          <p:cNvSpPr>
            <a:spLocks/>
          </p:cNvSpPr>
          <p:nvPr/>
        </p:nvSpPr>
        <p:spPr bwMode="auto">
          <a:xfrm>
            <a:off x="5611813" y="5043488"/>
            <a:ext cx="628650" cy="315912"/>
          </a:xfrm>
          <a:custGeom>
            <a:avLst/>
            <a:gdLst/>
            <a:ahLst/>
            <a:cxnLst>
              <a:cxn ang="0">
                <a:pos x="623" y="222"/>
              </a:cxn>
              <a:cxn ang="0">
                <a:pos x="593" y="216"/>
              </a:cxn>
              <a:cxn ang="0">
                <a:pos x="575" y="216"/>
              </a:cxn>
              <a:cxn ang="0">
                <a:pos x="545" y="216"/>
              </a:cxn>
              <a:cxn ang="0">
                <a:pos x="533" y="210"/>
              </a:cxn>
              <a:cxn ang="0">
                <a:pos x="503" y="210"/>
              </a:cxn>
              <a:cxn ang="0">
                <a:pos x="479" y="204"/>
              </a:cxn>
              <a:cxn ang="0">
                <a:pos x="461" y="204"/>
              </a:cxn>
              <a:cxn ang="0">
                <a:pos x="438" y="198"/>
              </a:cxn>
              <a:cxn ang="0">
                <a:pos x="420" y="198"/>
              </a:cxn>
              <a:cxn ang="0">
                <a:pos x="396" y="192"/>
              </a:cxn>
              <a:cxn ang="0">
                <a:pos x="372" y="186"/>
              </a:cxn>
              <a:cxn ang="0">
                <a:pos x="360" y="186"/>
              </a:cxn>
              <a:cxn ang="0">
                <a:pos x="336" y="180"/>
              </a:cxn>
              <a:cxn ang="0">
                <a:pos x="324" y="180"/>
              </a:cxn>
              <a:cxn ang="0">
                <a:pos x="300" y="174"/>
              </a:cxn>
              <a:cxn ang="0">
                <a:pos x="276" y="168"/>
              </a:cxn>
              <a:cxn ang="0">
                <a:pos x="264" y="162"/>
              </a:cxn>
              <a:cxn ang="0">
                <a:pos x="240" y="156"/>
              </a:cxn>
              <a:cxn ang="0">
                <a:pos x="228" y="156"/>
              </a:cxn>
              <a:cxn ang="0">
                <a:pos x="210" y="150"/>
              </a:cxn>
              <a:cxn ang="0">
                <a:pos x="192" y="144"/>
              </a:cxn>
              <a:cxn ang="0">
                <a:pos x="180" y="138"/>
              </a:cxn>
              <a:cxn ang="0">
                <a:pos x="162" y="132"/>
              </a:cxn>
              <a:cxn ang="0">
                <a:pos x="150" y="132"/>
              </a:cxn>
              <a:cxn ang="0">
                <a:pos x="138" y="120"/>
              </a:cxn>
              <a:cxn ang="0">
                <a:pos x="120" y="114"/>
              </a:cxn>
              <a:cxn ang="0">
                <a:pos x="114" y="114"/>
              </a:cxn>
              <a:cxn ang="0">
                <a:pos x="96" y="102"/>
              </a:cxn>
              <a:cxn ang="0">
                <a:pos x="90" y="102"/>
              </a:cxn>
              <a:cxn ang="0">
                <a:pos x="78" y="96"/>
              </a:cxn>
              <a:cxn ang="0">
                <a:pos x="66" y="84"/>
              </a:cxn>
              <a:cxn ang="0">
                <a:pos x="60" y="84"/>
              </a:cxn>
              <a:cxn ang="0">
                <a:pos x="48" y="72"/>
              </a:cxn>
              <a:cxn ang="0">
                <a:pos x="42" y="72"/>
              </a:cxn>
              <a:cxn ang="0">
                <a:pos x="36" y="66"/>
              </a:cxn>
              <a:cxn ang="0">
                <a:pos x="24" y="54"/>
              </a:cxn>
              <a:cxn ang="0">
                <a:pos x="24" y="54"/>
              </a:cxn>
              <a:cxn ang="0">
                <a:pos x="18" y="42"/>
              </a:cxn>
              <a:cxn ang="0">
                <a:pos x="12" y="42"/>
              </a:cxn>
              <a:cxn ang="0">
                <a:pos x="6" y="30"/>
              </a:cxn>
              <a:cxn ang="0">
                <a:pos x="6" y="24"/>
              </a:cxn>
              <a:cxn ang="0">
                <a:pos x="0" y="18"/>
              </a:cxn>
              <a:cxn ang="0">
                <a:pos x="0" y="12"/>
              </a:cxn>
              <a:cxn ang="0">
                <a:pos x="0" y="6"/>
              </a:cxn>
              <a:cxn ang="0">
                <a:pos x="0" y="0"/>
              </a:cxn>
              <a:cxn ang="0">
                <a:pos x="899" y="0"/>
              </a:cxn>
              <a:cxn ang="0">
                <a:pos x="623" y="222"/>
              </a:cxn>
            </a:cxnLst>
            <a:rect l="0" t="0" r="r" b="b"/>
            <a:pathLst>
              <a:path w="899" h="222">
                <a:moveTo>
                  <a:pt x="623" y="222"/>
                </a:moveTo>
                <a:lnTo>
                  <a:pt x="593" y="216"/>
                </a:lnTo>
                <a:lnTo>
                  <a:pt x="575" y="216"/>
                </a:lnTo>
                <a:lnTo>
                  <a:pt x="545" y="216"/>
                </a:lnTo>
                <a:lnTo>
                  <a:pt x="533" y="210"/>
                </a:lnTo>
                <a:lnTo>
                  <a:pt x="503" y="210"/>
                </a:lnTo>
                <a:lnTo>
                  <a:pt x="479" y="204"/>
                </a:lnTo>
                <a:lnTo>
                  <a:pt x="461" y="204"/>
                </a:lnTo>
                <a:lnTo>
                  <a:pt x="438" y="198"/>
                </a:lnTo>
                <a:lnTo>
                  <a:pt x="420" y="198"/>
                </a:lnTo>
                <a:lnTo>
                  <a:pt x="396" y="192"/>
                </a:lnTo>
                <a:lnTo>
                  <a:pt x="372" y="186"/>
                </a:lnTo>
                <a:lnTo>
                  <a:pt x="360" y="186"/>
                </a:lnTo>
                <a:lnTo>
                  <a:pt x="336" y="180"/>
                </a:lnTo>
                <a:lnTo>
                  <a:pt x="324" y="180"/>
                </a:lnTo>
                <a:lnTo>
                  <a:pt x="300" y="174"/>
                </a:lnTo>
                <a:lnTo>
                  <a:pt x="276" y="168"/>
                </a:lnTo>
                <a:lnTo>
                  <a:pt x="264" y="162"/>
                </a:lnTo>
                <a:lnTo>
                  <a:pt x="240" y="156"/>
                </a:lnTo>
                <a:lnTo>
                  <a:pt x="228" y="156"/>
                </a:lnTo>
                <a:lnTo>
                  <a:pt x="210" y="150"/>
                </a:lnTo>
                <a:lnTo>
                  <a:pt x="192" y="144"/>
                </a:lnTo>
                <a:lnTo>
                  <a:pt x="180" y="138"/>
                </a:lnTo>
                <a:lnTo>
                  <a:pt x="162" y="132"/>
                </a:lnTo>
                <a:lnTo>
                  <a:pt x="150" y="132"/>
                </a:lnTo>
                <a:lnTo>
                  <a:pt x="138" y="120"/>
                </a:lnTo>
                <a:lnTo>
                  <a:pt x="120" y="114"/>
                </a:lnTo>
                <a:lnTo>
                  <a:pt x="114" y="114"/>
                </a:lnTo>
                <a:lnTo>
                  <a:pt x="96" y="102"/>
                </a:lnTo>
                <a:lnTo>
                  <a:pt x="90" y="102"/>
                </a:lnTo>
                <a:lnTo>
                  <a:pt x="78" y="96"/>
                </a:lnTo>
                <a:lnTo>
                  <a:pt x="66" y="84"/>
                </a:lnTo>
                <a:lnTo>
                  <a:pt x="60" y="84"/>
                </a:lnTo>
                <a:lnTo>
                  <a:pt x="48" y="72"/>
                </a:lnTo>
                <a:lnTo>
                  <a:pt x="42" y="72"/>
                </a:lnTo>
                <a:lnTo>
                  <a:pt x="36" y="66"/>
                </a:lnTo>
                <a:lnTo>
                  <a:pt x="24" y="54"/>
                </a:lnTo>
                <a:lnTo>
                  <a:pt x="24" y="54"/>
                </a:lnTo>
                <a:lnTo>
                  <a:pt x="18" y="42"/>
                </a:lnTo>
                <a:lnTo>
                  <a:pt x="12" y="42"/>
                </a:lnTo>
                <a:lnTo>
                  <a:pt x="6" y="30"/>
                </a:lnTo>
                <a:lnTo>
                  <a:pt x="6" y="24"/>
                </a:lnTo>
                <a:lnTo>
                  <a:pt x="0" y="18"/>
                </a:lnTo>
                <a:lnTo>
                  <a:pt x="0" y="12"/>
                </a:lnTo>
                <a:lnTo>
                  <a:pt x="0" y="6"/>
                </a:lnTo>
                <a:lnTo>
                  <a:pt x="0" y="0"/>
                </a:lnTo>
                <a:lnTo>
                  <a:pt x="899" y="0"/>
                </a:lnTo>
                <a:lnTo>
                  <a:pt x="623" y="222"/>
                </a:lnTo>
                <a:close/>
              </a:path>
            </a:pathLst>
          </a:custGeom>
          <a:solidFill>
            <a:srgbClr val="993366"/>
          </a:solidFill>
          <a:ln w="9525">
            <a:solidFill>
              <a:srgbClr val="000000"/>
            </a:solidFill>
            <a:prstDash val="solid"/>
            <a:round/>
            <a:headEnd/>
            <a:tailEnd/>
          </a:ln>
        </p:spPr>
        <p:txBody>
          <a:bodyPr/>
          <a:lstStyle/>
          <a:p>
            <a:endParaRPr lang="en-US" dirty="0"/>
          </a:p>
        </p:txBody>
      </p:sp>
      <p:sp>
        <p:nvSpPr>
          <p:cNvPr id="1660968" name="Freeform 40"/>
          <p:cNvSpPr>
            <a:spLocks/>
          </p:cNvSpPr>
          <p:nvPr/>
        </p:nvSpPr>
        <p:spPr bwMode="auto">
          <a:xfrm>
            <a:off x="6200775" y="4970463"/>
            <a:ext cx="823913" cy="687387"/>
          </a:xfrm>
          <a:custGeom>
            <a:avLst/>
            <a:gdLst/>
            <a:ahLst/>
            <a:cxnLst>
              <a:cxn ang="0">
                <a:pos x="1180" y="12"/>
              </a:cxn>
              <a:cxn ang="0">
                <a:pos x="1168" y="30"/>
              </a:cxn>
              <a:cxn ang="0">
                <a:pos x="1156" y="54"/>
              </a:cxn>
              <a:cxn ang="0">
                <a:pos x="1132" y="72"/>
              </a:cxn>
              <a:cxn ang="0">
                <a:pos x="1108" y="90"/>
              </a:cxn>
              <a:cxn ang="0">
                <a:pos x="1072" y="108"/>
              </a:cxn>
              <a:cxn ang="0">
                <a:pos x="1030" y="126"/>
              </a:cxn>
              <a:cxn ang="0">
                <a:pos x="988" y="144"/>
              </a:cxn>
              <a:cxn ang="0">
                <a:pos x="934" y="156"/>
              </a:cxn>
              <a:cxn ang="0">
                <a:pos x="893" y="168"/>
              </a:cxn>
              <a:cxn ang="0">
                <a:pos x="833" y="180"/>
              </a:cxn>
              <a:cxn ang="0">
                <a:pos x="767" y="192"/>
              </a:cxn>
              <a:cxn ang="0">
                <a:pos x="701" y="204"/>
              </a:cxn>
              <a:cxn ang="0">
                <a:pos x="629" y="216"/>
              </a:cxn>
              <a:cxn ang="0">
                <a:pos x="557" y="222"/>
              </a:cxn>
              <a:cxn ang="0">
                <a:pos x="479" y="228"/>
              </a:cxn>
              <a:cxn ang="0">
                <a:pos x="402" y="228"/>
              </a:cxn>
              <a:cxn ang="0">
                <a:pos x="324" y="234"/>
              </a:cxn>
              <a:cxn ang="0">
                <a:pos x="246" y="234"/>
              </a:cxn>
              <a:cxn ang="0">
                <a:pos x="168" y="228"/>
              </a:cxn>
              <a:cxn ang="0">
                <a:pos x="108" y="228"/>
              </a:cxn>
              <a:cxn ang="0">
                <a:pos x="30" y="222"/>
              </a:cxn>
              <a:cxn ang="0">
                <a:pos x="30" y="473"/>
              </a:cxn>
              <a:cxn ang="0">
                <a:pos x="108" y="479"/>
              </a:cxn>
              <a:cxn ang="0">
                <a:pos x="168" y="479"/>
              </a:cxn>
              <a:cxn ang="0">
                <a:pos x="246" y="485"/>
              </a:cxn>
              <a:cxn ang="0">
                <a:pos x="324" y="485"/>
              </a:cxn>
              <a:cxn ang="0">
                <a:pos x="402" y="479"/>
              </a:cxn>
              <a:cxn ang="0">
                <a:pos x="479" y="479"/>
              </a:cxn>
              <a:cxn ang="0">
                <a:pos x="557" y="473"/>
              </a:cxn>
              <a:cxn ang="0">
                <a:pos x="629" y="467"/>
              </a:cxn>
              <a:cxn ang="0">
                <a:pos x="701" y="455"/>
              </a:cxn>
              <a:cxn ang="0">
                <a:pos x="767" y="443"/>
              </a:cxn>
              <a:cxn ang="0">
                <a:pos x="833" y="431"/>
              </a:cxn>
              <a:cxn ang="0">
                <a:pos x="893" y="419"/>
              </a:cxn>
              <a:cxn ang="0">
                <a:pos x="934" y="407"/>
              </a:cxn>
              <a:cxn ang="0">
                <a:pos x="988" y="395"/>
              </a:cxn>
              <a:cxn ang="0">
                <a:pos x="1030" y="377"/>
              </a:cxn>
              <a:cxn ang="0">
                <a:pos x="1072" y="359"/>
              </a:cxn>
              <a:cxn ang="0">
                <a:pos x="1108" y="341"/>
              </a:cxn>
              <a:cxn ang="0">
                <a:pos x="1132" y="323"/>
              </a:cxn>
              <a:cxn ang="0">
                <a:pos x="1156" y="305"/>
              </a:cxn>
              <a:cxn ang="0">
                <a:pos x="1168" y="281"/>
              </a:cxn>
              <a:cxn ang="0">
                <a:pos x="1180" y="263"/>
              </a:cxn>
              <a:cxn ang="0">
                <a:pos x="1180" y="0"/>
              </a:cxn>
            </a:cxnLst>
            <a:rect l="0" t="0" r="r" b="b"/>
            <a:pathLst>
              <a:path w="1180" h="485">
                <a:moveTo>
                  <a:pt x="1180" y="0"/>
                </a:moveTo>
                <a:lnTo>
                  <a:pt x="1180" y="6"/>
                </a:lnTo>
                <a:lnTo>
                  <a:pt x="1180" y="12"/>
                </a:lnTo>
                <a:lnTo>
                  <a:pt x="1174" y="18"/>
                </a:lnTo>
                <a:lnTo>
                  <a:pt x="1174" y="30"/>
                </a:lnTo>
                <a:lnTo>
                  <a:pt x="1168" y="30"/>
                </a:lnTo>
                <a:lnTo>
                  <a:pt x="1162" y="42"/>
                </a:lnTo>
                <a:lnTo>
                  <a:pt x="1162" y="42"/>
                </a:lnTo>
                <a:lnTo>
                  <a:pt x="1156" y="54"/>
                </a:lnTo>
                <a:lnTo>
                  <a:pt x="1150" y="60"/>
                </a:lnTo>
                <a:lnTo>
                  <a:pt x="1144" y="66"/>
                </a:lnTo>
                <a:lnTo>
                  <a:pt x="1132" y="72"/>
                </a:lnTo>
                <a:lnTo>
                  <a:pt x="1126" y="78"/>
                </a:lnTo>
                <a:lnTo>
                  <a:pt x="1120" y="84"/>
                </a:lnTo>
                <a:lnTo>
                  <a:pt x="1108" y="90"/>
                </a:lnTo>
                <a:lnTo>
                  <a:pt x="1096" y="96"/>
                </a:lnTo>
                <a:lnTo>
                  <a:pt x="1090" y="102"/>
                </a:lnTo>
                <a:lnTo>
                  <a:pt x="1072" y="108"/>
                </a:lnTo>
                <a:lnTo>
                  <a:pt x="1066" y="114"/>
                </a:lnTo>
                <a:lnTo>
                  <a:pt x="1048" y="120"/>
                </a:lnTo>
                <a:lnTo>
                  <a:pt x="1030" y="126"/>
                </a:lnTo>
                <a:lnTo>
                  <a:pt x="1024" y="132"/>
                </a:lnTo>
                <a:lnTo>
                  <a:pt x="1006" y="138"/>
                </a:lnTo>
                <a:lnTo>
                  <a:pt x="988" y="144"/>
                </a:lnTo>
                <a:lnTo>
                  <a:pt x="976" y="144"/>
                </a:lnTo>
                <a:lnTo>
                  <a:pt x="958" y="150"/>
                </a:lnTo>
                <a:lnTo>
                  <a:pt x="934" y="156"/>
                </a:lnTo>
                <a:lnTo>
                  <a:pt x="928" y="162"/>
                </a:lnTo>
                <a:lnTo>
                  <a:pt x="904" y="168"/>
                </a:lnTo>
                <a:lnTo>
                  <a:pt x="893" y="168"/>
                </a:lnTo>
                <a:lnTo>
                  <a:pt x="869" y="174"/>
                </a:lnTo>
                <a:lnTo>
                  <a:pt x="845" y="180"/>
                </a:lnTo>
                <a:lnTo>
                  <a:pt x="833" y="180"/>
                </a:lnTo>
                <a:lnTo>
                  <a:pt x="809" y="186"/>
                </a:lnTo>
                <a:lnTo>
                  <a:pt x="779" y="192"/>
                </a:lnTo>
                <a:lnTo>
                  <a:pt x="767" y="192"/>
                </a:lnTo>
                <a:lnTo>
                  <a:pt x="743" y="198"/>
                </a:lnTo>
                <a:lnTo>
                  <a:pt x="713" y="204"/>
                </a:lnTo>
                <a:lnTo>
                  <a:pt x="701" y="204"/>
                </a:lnTo>
                <a:lnTo>
                  <a:pt x="671" y="210"/>
                </a:lnTo>
                <a:lnTo>
                  <a:pt x="659" y="210"/>
                </a:lnTo>
                <a:lnTo>
                  <a:pt x="629" y="216"/>
                </a:lnTo>
                <a:lnTo>
                  <a:pt x="599" y="216"/>
                </a:lnTo>
                <a:lnTo>
                  <a:pt x="587" y="216"/>
                </a:lnTo>
                <a:lnTo>
                  <a:pt x="557" y="222"/>
                </a:lnTo>
                <a:lnTo>
                  <a:pt x="527" y="222"/>
                </a:lnTo>
                <a:lnTo>
                  <a:pt x="509" y="222"/>
                </a:lnTo>
                <a:lnTo>
                  <a:pt x="479" y="228"/>
                </a:lnTo>
                <a:lnTo>
                  <a:pt x="449" y="228"/>
                </a:lnTo>
                <a:lnTo>
                  <a:pt x="431" y="228"/>
                </a:lnTo>
                <a:lnTo>
                  <a:pt x="402" y="228"/>
                </a:lnTo>
                <a:lnTo>
                  <a:pt x="390" y="228"/>
                </a:lnTo>
                <a:lnTo>
                  <a:pt x="354" y="234"/>
                </a:lnTo>
                <a:lnTo>
                  <a:pt x="324" y="234"/>
                </a:lnTo>
                <a:lnTo>
                  <a:pt x="312" y="234"/>
                </a:lnTo>
                <a:lnTo>
                  <a:pt x="276" y="234"/>
                </a:lnTo>
                <a:lnTo>
                  <a:pt x="246" y="234"/>
                </a:lnTo>
                <a:lnTo>
                  <a:pt x="228" y="234"/>
                </a:lnTo>
                <a:lnTo>
                  <a:pt x="198" y="234"/>
                </a:lnTo>
                <a:lnTo>
                  <a:pt x="168" y="228"/>
                </a:lnTo>
                <a:lnTo>
                  <a:pt x="150" y="228"/>
                </a:lnTo>
                <a:lnTo>
                  <a:pt x="120" y="228"/>
                </a:lnTo>
                <a:lnTo>
                  <a:pt x="108" y="228"/>
                </a:lnTo>
                <a:lnTo>
                  <a:pt x="72" y="228"/>
                </a:lnTo>
                <a:lnTo>
                  <a:pt x="42" y="222"/>
                </a:lnTo>
                <a:lnTo>
                  <a:pt x="30" y="222"/>
                </a:lnTo>
                <a:lnTo>
                  <a:pt x="0" y="222"/>
                </a:lnTo>
                <a:lnTo>
                  <a:pt x="0" y="473"/>
                </a:lnTo>
                <a:lnTo>
                  <a:pt x="30" y="473"/>
                </a:lnTo>
                <a:lnTo>
                  <a:pt x="42" y="473"/>
                </a:lnTo>
                <a:lnTo>
                  <a:pt x="72" y="479"/>
                </a:lnTo>
                <a:lnTo>
                  <a:pt x="108" y="479"/>
                </a:lnTo>
                <a:lnTo>
                  <a:pt x="120" y="479"/>
                </a:lnTo>
                <a:lnTo>
                  <a:pt x="150" y="479"/>
                </a:lnTo>
                <a:lnTo>
                  <a:pt x="168" y="479"/>
                </a:lnTo>
                <a:lnTo>
                  <a:pt x="198" y="485"/>
                </a:lnTo>
                <a:lnTo>
                  <a:pt x="228" y="485"/>
                </a:lnTo>
                <a:lnTo>
                  <a:pt x="246" y="485"/>
                </a:lnTo>
                <a:lnTo>
                  <a:pt x="276" y="485"/>
                </a:lnTo>
                <a:lnTo>
                  <a:pt x="312" y="485"/>
                </a:lnTo>
                <a:lnTo>
                  <a:pt x="324" y="485"/>
                </a:lnTo>
                <a:lnTo>
                  <a:pt x="354" y="485"/>
                </a:lnTo>
                <a:lnTo>
                  <a:pt x="390" y="479"/>
                </a:lnTo>
                <a:lnTo>
                  <a:pt x="402" y="479"/>
                </a:lnTo>
                <a:lnTo>
                  <a:pt x="431" y="479"/>
                </a:lnTo>
                <a:lnTo>
                  <a:pt x="449" y="479"/>
                </a:lnTo>
                <a:lnTo>
                  <a:pt x="479" y="479"/>
                </a:lnTo>
                <a:lnTo>
                  <a:pt x="509" y="473"/>
                </a:lnTo>
                <a:lnTo>
                  <a:pt x="527" y="473"/>
                </a:lnTo>
                <a:lnTo>
                  <a:pt x="557" y="473"/>
                </a:lnTo>
                <a:lnTo>
                  <a:pt x="587" y="467"/>
                </a:lnTo>
                <a:lnTo>
                  <a:pt x="599" y="467"/>
                </a:lnTo>
                <a:lnTo>
                  <a:pt x="629" y="467"/>
                </a:lnTo>
                <a:lnTo>
                  <a:pt x="659" y="461"/>
                </a:lnTo>
                <a:lnTo>
                  <a:pt x="671" y="461"/>
                </a:lnTo>
                <a:lnTo>
                  <a:pt x="701" y="455"/>
                </a:lnTo>
                <a:lnTo>
                  <a:pt x="713" y="455"/>
                </a:lnTo>
                <a:lnTo>
                  <a:pt x="743" y="449"/>
                </a:lnTo>
                <a:lnTo>
                  <a:pt x="767" y="443"/>
                </a:lnTo>
                <a:lnTo>
                  <a:pt x="779" y="443"/>
                </a:lnTo>
                <a:lnTo>
                  <a:pt x="809" y="437"/>
                </a:lnTo>
                <a:lnTo>
                  <a:pt x="833" y="431"/>
                </a:lnTo>
                <a:lnTo>
                  <a:pt x="845" y="431"/>
                </a:lnTo>
                <a:lnTo>
                  <a:pt x="869" y="425"/>
                </a:lnTo>
                <a:lnTo>
                  <a:pt x="893" y="419"/>
                </a:lnTo>
                <a:lnTo>
                  <a:pt x="904" y="419"/>
                </a:lnTo>
                <a:lnTo>
                  <a:pt x="928" y="413"/>
                </a:lnTo>
                <a:lnTo>
                  <a:pt x="934" y="407"/>
                </a:lnTo>
                <a:lnTo>
                  <a:pt x="958" y="401"/>
                </a:lnTo>
                <a:lnTo>
                  <a:pt x="976" y="395"/>
                </a:lnTo>
                <a:lnTo>
                  <a:pt x="988" y="395"/>
                </a:lnTo>
                <a:lnTo>
                  <a:pt x="1006" y="389"/>
                </a:lnTo>
                <a:lnTo>
                  <a:pt x="1024" y="383"/>
                </a:lnTo>
                <a:lnTo>
                  <a:pt x="1030" y="377"/>
                </a:lnTo>
                <a:lnTo>
                  <a:pt x="1048" y="371"/>
                </a:lnTo>
                <a:lnTo>
                  <a:pt x="1066" y="365"/>
                </a:lnTo>
                <a:lnTo>
                  <a:pt x="1072" y="359"/>
                </a:lnTo>
                <a:lnTo>
                  <a:pt x="1090" y="353"/>
                </a:lnTo>
                <a:lnTo>
                  <a:pt x="1096" y="347"/>
                </a:lnTo>
                <a:lnTo>
                  <a:pt x="1108" y="341"/>
                </a:lnTo>
                <a:lnTo>
                  <a:pt x="1120" y="335"/>
                </a:lnTo>
                <a:lnTo>
                  <a:pt x="1126" y="329"/>
                </a:lnTo>
                <a:lnTo>
                  <a:pt x="1132" y="323"/>
                </a:lnTo>
                <a:lnTo>
                  <a:pt x="1144" y="317"/>
                </a:lnTo>
                <a:lnTo>
                  <a:pt x="1150" y="311"/>
                </a:lnTo>
                <a:lnTo>
                  <a:pt x="1156" y="305"/>
                </a:lnTo>
                <a:lnTo>
                  <a:pt x="1162" y="293"/>
                </a:lnTo>
                <a:lnTo>
                  <a:pt x="1162" y="293"/>
                </a:lnTo>
                <a:lnTo>
                  <a:pt x="1168" y="281"/>
                </a:lnTo>
                <a:lnTo>
                  <a:pt x="1174" y="281"/>
                </a:lnTo>
                <a:lnTo>
                  <a:pt x="1174" y="269"/>
                </a:lnTo>
                <a:lnTo>
                  <a:pt x="1180" y="263"/>
                </a:lnTo>
                <a:lnTo>
                  <a:pt x="1180" y="257"/>
                </a:lnTo>
                <a:lnTo>
                  <a:pt x="1180" y="252"/>
                </a:lnTo>
                <a:lnTo>
                  <a:pt x="1180" y="0"/>
                </a:lnTo>
                <a:close/>
              </a:path>
            </a:pathLst>
          </a:custGeom>
          <a:solidFill>
            <a:srgbClr val="4D4D80"/>
          </a:solidFill>
          <a:ln w="9525">
            <a:solidFill>
              <a:srgbClr val="000000"/>
            </a:solidFill>
            <a:prstDash val="solid"/>
            <a:round/>
            <a:headEnd/>
            <a:tailEnd/>
          </a:ln>
        </p:spPr>
        <p:txBody>
          <a:bodyPr/>
          <a:lstStyle/>
          <a:p>
            <a:endParaRPr lang="en-US" dirty="0"/>
          </a:p>
        </p:txBody>
      </p:sp>
      <p:sp>
        <p:nvSpPr>
          <p:cNvPr id="1660969" name="Freeform 41"/>
          <p:cNvSpPr>
            <a:spLocks/>
          </p:cNvSpPr>
          <p:nvPr/>
        </p:nvSpPr>
        <p:spPr bwMode="auto">
          <a:xfrm>
            <a:off x="6200775" y="4640263"/>
            <a:ext cx="823913" cy="661987"/>
          </a:xfrm>
          <a:custGeom>
            <a:avLst/>
            <a:gdLst/>
            <a:ahLst/>
            <a:cxnLst>
              <a:cxn ang="0">
                <a:pos x="312" y="0"/>
              </a:cxn>
              <a:cxn ang="0">
                <a:pos x="354" y="0"/>
              </a:cxn>
              <a:cxn ang="0">
                <a:pos x="402" y="0"/>
              </a:cxn>
              <a:cxn ang="0">
                <a:pos x="467" y="6"/>
              </a:cxn>
              <a:cxn ang="0">
                <a:pos x="509" y="6"/>
              </a:cxn>
              <a:cxn ang="0">
                <a:pos x="557" y="12"/>
              </a:cxn>
              <a:cxn ang="0">
                <a:pos x="599" y="12"/>
              </a:cxn>
              <a:cxn ang="0">
                <a:pos x="659" y="18"/>
              </a:cxn>
              <a:cxn ang="0">
                <a:pos x="701" y="24"/>
              </a:cxn>
              <a:cxn ang="0">
                <a:pos x="743" y="30"/>
              </a:cxn>
              <a:cxn ang="0">
                <a:pos x="797" y="42"/>
              </a:cxn>
              <a:cxn ang="0">
                <a:pos x="833" y="48"/>
              </a:cxn>
              <a:cxn ang="0">
                <a:pos x="869" y="54"/>
              </a:cxn>
              <a:cxn ang="0">
                <a:pos x="916" y="66"/>
              </a:cxn>
              <a:cxn ang="0">
                <a:pos x="946" y="78"/>
              </a:cxn>
              <a:cxn ang="0">
                <a:pos x="976" y="84"/>
              </a:cxn>
              <a:cxn ang="0">
                <a:pos x="1006" y="96"/>
              </a:cxn>
              <a:cxn ang="0">
                <a:pos x="1042" y="108"/>
              </a:cxn>
              <a:cxn ang="0">
                <a:pos x="1066" y="120"/>
              </a:cxn>
              <a:cxn ang="0">
                <a:pos x="1090" y="132"/>
              </a:cxn>
              <a:cxn ang="0">
                <a:pos x="1114" y="144"/>
              </a:cxn>
              <a:cxn ang="0">
                <a:pos x="1132" y="156"/>
              </a:cxn>
              <a:cxn ang="0">
                <a:pos x="1144" y="168"/>
              </a:cxn>
              <a:cxn ang="0">
                <a:pos x="1156" y="186"/>
              </a:cxn>
              <a:cxn ang="0">
                <a:pos x="1168" y="198"/>
              </a:cxn>
              <a:cxn ang="0">
                <a:pos x="1174" y="210"/>
              </a:cxn>
              <a:cxn ang="0">
                <a:pos x="1180" y="221"/>
              </a:cxn>
              <a:cxn ang="0">
                <a:pos x="1180" y="233"/>
              </a:cxn>
              <a:cxn ang="0">
                <a:pos x="1174" y="245"/>
              </a:cxn>
              <a:cxn ang="0">
                <a:pos x="1174" y="263"/>
              </a:cxn>
              <a:cxn ang="0">
                <a:pos x="1162" y="275"/>
              </a:cxn>
              <a:cxn ang="0">
                <a:pos x="1150" y="287"/>
              </a:cxn>
              <a:cxn ang="0">
                <a:pos x="1138" y="299"/>
              </a:cxn>
              <a:cxn ang="0">
                <a:pos x="1120" y="317"/>
              </a:cxn>
              <a:cxn ang="0">
                <a:pos x="1102" y="329"/>
              </a:cxn>
              <a:cxn ang="0">
                <a:pos x="1078" y="335"/>
              </a:cxn>
              <a:cxn ang="0">
                <a:pos x="1060" y="347"/>
              </a:cxn>
              <a:cxn ang="0">
                <a:pos x="1024" y="365"/>
              </a:cxn>
              <a:cxn ang="0">
                <a:pos x="994" y="371"/>
              </a:cxn>
              <a:cxn ang="0">
                <a:pos x="970" y="383"/>
              </a:cxn>
              <a:cxn ang="0">
                <a:pos x="928" y="395"/>
              </a:cxn>
              <a:cxn ang="0">
                <a:pos x="893" y="401"/>
              </a:cxn>
              <a:cxn ang="0">
                <a:pos x="857" y="413"/>
              </a:cxn>
              <a:cxn ang="0">
                <a:pos x="809" y="419"/>
              </a:cxn>
              <a:cxn ang="0">
                <a:pos x="767" y="425"/>
              </a:cxn>
              <a:cxn ang="0">
                <a:pos x="731" y="437"/>
              </a:cxn>
              <a:cxn ang="0">
                <a:pos x="689" y="437"/>
              </a:cxn>
              <a:cxn ang="0">
                <a:pos x="629" y="449"/>
              </a:cxn>
              <a:cxn ang="0">
                <a:pos x="587" y="449"/>
              </a:cxn>
              <a:cxn ang="0">
                <a:pos x="539" y="455"/>
              </a:cxn>
              <a:cxn ang="0">
                <a:pos x="479" y="461"/>
              </a:cxn>
              <a:cxn ang="0">
                <a:pos x="431" y="461"/>
              </a:cxn>
              <a:cxn ang="0">
                <a:pos x="390" y="461"/>
              </a:cxn>
              <a:cxn ang="0">
                <a:pos x="324" y="467"/>
              </a:cxn>
              <a:cxn ang="0">
                <a:pos x="276" y="467"/>
              </a:cxn>
              <a:cxn ang="0">
                <a:pos x="228" y="467"/>
              </a:cxn>
              <a:cxn ang="0">
                <a:pos x="186" y="467"/>
              </a:cxn>
              <a:cxn ang="0">
                <a:pos x="120" y="461"/>
              </a:cxn>
              <a:cxn ang="0">
                <a:pos x="72" y="461"/>
              </a:cxn>
              <a:cxn ang="0">
                <a:pos x="30" y="455"/>
              </a:cxn>
              <a:cxn ang="0">
                <a:pos x="276" y="233"/>
              </a:cxn>
            </a:cxnLst>
            <a:rect l="0" t="0" r="r" b="b"/>
            <a:pathLst>
              <a:path w="1180" h="467">
                <a:moveTo>
                  <a:pt x="276" y="0"/>
                </a:moveTo>
                <a:lnTo>
                  <a:pt x="312" y="0"/>
                </a:lnTo>
                <a:lnTo>
                  <a:pt x="324" y="0"/>
                </a:lnTo>
                <a:lnTo>
                  <a:pt x="354" y="0"/>
                </a:lnTo>
                <a:lnTo>
                  <a:pt x="390" y="0"/>
                </a:lnTo>
                <a:lnTo>
                  <a:pt x="402" y="0"/>
                </a:lnTo>
                <a:lnTo>
                  <a:pt x="431" y="0"/>
                </a:lnTo>
                <a:lnTo>
                  <a:pt x="467" y="6"/>
                </a:lnTo>
                <a:lnTo>
                  <a:pt x="479" y="6"/>
                </a:lnTo>
                <a:lnTo>
                  <a:pt x="509" y="6"/>
                </a:lnTo>
                <a:lnTo>
                  <a:pt x="539" y="6"/>
                </a:lnTo>
                <a:lnTo>
                  <a:pt x="557" y="12"/>
                </a:lnTo>
                <a:lnTo>
                  <a:pt x="587" y="12"/>
                </a:lnTo>
                <a:lnTo>
                  <a:pt x="599" y="12"/>
                </a:lnTo>
                <a:lnTo>
                  <a:pt x="629" y="18"/>
                </a:lnTo>
                <a:lnTo>
                  <a:pt x="659" y="18"/>
                </a:lnTo>
                <a:lnTo>
                  <a:pt x="671" y="24"/>
                </a:lnTo>
                <a:lnTo>
                  <a:pt x="701" y="24"/>
                </a:lnTo>
                <a:lnTo>
                  <a:pt x="731" y="30"/>
                </a:lnTo>
                <a:lnTo>
                  <a:pt x="743" y="30"/>
                </a:lnTo>
                <a:lnTo>
                  <a:pt x="767" y="36"/>
                </a:lnTo>
                <a:lnTo>
                  <a:pt x="797" y="42"/>
                </a:lnTo>
                <a:lnTo>
                  <a:pt x="809" y="42"/>
                </a:lnTo>
                <a:lnTo>
                  <a:pt x="833" y="48"/>
                </a:lnTo>
                <a:lnTo>
                  <a:pt x="857" y="54"/>
                </a:lnTo>
                <a:lnTo>
                  <a:pt x="869" y="54"/>
                </a:lnTo>
                <a:lnTo>
                  <a:pt x="893" y="60"/>
                </a:lnTo>
                <a:lnTo>
                  <a:pt x="916" y="66"/>
                </a:lnTo>
                <a:lnTo>
                  <a:pt x="928" y="72"/>
                </a:lnTo>
                <a:lnTo>
                  <a:pt x="946" y="78"/>
                </a:lnTo>
                <a:lnTo>
                  <a:pt x="970" y="84"/>
                </a:lnTo>
                <a:lnTo>
                  <a:pt x="976" y="84"/>
                </a:lnTo>
                <a:lnTo>
                  <a:pt x="994" y="90"/>
                </a:lnTo>
                <a:lnTo>
                  <a:pt x="1006" y="96"/>
                </a:lnTo>
                <a:lnTo>
                  <a:pt x="1024" y="102"/>
                </a:lnTo>
                <a:lnTo>
                  <a:pt x="1042" y="108"/>
                </a:lnTo>
                <a:lnTo>
                  <a:pt x="1048" y="114"/>
                </a:lnTo>
                <a:lnTo>
                  <a:pt x="1066" y="120"/>
                </a:lnTo>
                <a:lnTo>
                  <a:pt x="1078" y="126"/>
                </a:lnTo>
                <a:lnTo>
                  <a:pt x="1090" y="132"/>
                </a:lnTo>
                <a:lnTo>
                  <a:pt x="1102" y="138"/>
                </a:lnTo>
                <a:lnTo>
                  <a:pt x="1114" y="144"/>
                </a:lnTo>
                <a:lnTo>
                  <a:pt x="1120" y="150"/>
                </a:lnTo>
                <a:lnTo>
                  <a:pt x="1132" y="156"/>
                </a:lnTo>
                <a:lnTo>
                  <a:pt x="1138" y="162"/>
                </a:lnTo>
                <a:lnTo>
                  <a:pt x="1144" y="168"/>
                </a:lnTo>
                <a:lnTo>
                  <a:pt x="1150" y="174"/>
                </a:lnTo>
                <a:lnTo>
                  <a:pt x="1156" y="186"/>
                </a:lnTo>
                <a:lnTo>
                  <a:pt x="1162" y="186"/>
                </a:lnTo>
                <a:lnTo>
                  <a:pt x="1168" y="198"/>
                </a:lnTo>
                <a:lnTo>
                  <a:pt x="1174" y="204"/>
                </a:lnTo>
                <a:lnTo>
                  <a:pt x="1174" y="210"/>
                </a:lnTo>
                <a:lnTo>
                  <a:pt x="1174" y="215"/>
                </a:lnTo>
                <a:lnTo>
                  <a:pt x="1180" y="221"/>
                </a:lnTo>
                <a:lnTo>
                  <a:pt x="1180" y="227"/>
                </a:lnTo>
                <a:lnTo>
                  <a:pt x="1180" y="233"/>
                </a:lnTo>
                <a:lnTo>
                  <a:pt x="1180" y="239"/>
                </a:lnTo>
                <a:lnTo>
                  <a:pt x="1174" y="245"/>
                </a:lnTo>
                <a:lnTo>
                  <a:pt x="1174" y="257"/>
                </a:lnTo>
                <a:lnTo>
                  <a:pt x="1174" y="263"/>
                </a:lnTo>
                <a:lnTo>
                  <a:pt x="1168" y="269"/>
                </a:lnTo>
                <a:lnTo>
                  <a:pt x="1162" y="275"/>
                </a:lnTo>
                <a:lnTo>
                  <a:pt x="1156" y="281"/>
                </a:lnTo>
                <a:lnTo>
                  <a:pt x="1150" y="287"/>
                </a:lnTo>
                <a:lnTo>
                  <a:pt x="1144" y="299"/>
                </a:lnTo>
                <a:lnTo>
                  <a:pt x="1138" y="299"/>
                </a:lnTo>
                <a:lnTo>
                  <a:pt x="1132" y="305"/>
                </a:lnTo>
                <a:lnTo>
                  <a:pt x="1120" y="317"/>
                </a:lnTo>
                <a:lnTo>
                  <a:pt x="1114" y="317"/>
                </a:lnTo>
                <a:lnTo>
                  <a:pt x="1102" y="329"/>
                </a:lnTo>
                <a:lnTo>
                  <a:pt x="1090" y="335"/>
                </a:lnTo>
                <a:lnTo>
                  <a:pt x="1078" y="335"/>
                </a:lnTo>
                <a:lnTo>
                  <a:pt x="1066" y="347"/>
                </a:lnTo>
                <a:lnTo>
                  <a:pt x="1060" y="347"/>
                </a:lnTo>
                <a:lnTo>
                  <a:pt x="1042" y="353"/>
                </a:lnTo>
                <a:lnTo>
                  <a:pt x="1024" y="365"/>
                </a:lnTo>
                <a:lnTo>
                  <a:pt x="1018" y="365"/>
                </a:lnTo>
                <a:lnTo>
                  <a:pt x="994" y="371"/>
                </a:lnTo>
                <a:lnTo>
                  <a:pt x="976" y="377"/>
                </a:lnTo>
                <a:lnTo>
                  <a:pt x="970" y="383"/>
                </a:lnTo>
                <a:lnTo>
                  <a:pt x="946" y="389"/>
                </a:lnTo>
                <a:lnTo>
                  <a:pt x="928" y="395"/>
                </a:lnTo>
                <a:lnTo>
                  <a:pt x="916" y="395"/>
                </a:lnTo>
                <a:lnTo>
                  <a:pt x="893" y="401"/>
                </a:lnTo>
                <a:lnTo>
                  <a:pt x="869" y="407"/>
                </a:lnTo>
                <a:lnTo>
                  <a:pt x="857" y="413"/>
                </a:lnTo>
                <a:lnTo>
                  <a:pt x="833" y="413"/>
                </a:lnTo>
                <a:lnTo>
                  <a:pt x="809" y="419"/>
                </a:lnTo>
                <a:lnTo>
                  <a:pt x="797" y="425"/>
                </a:lnTo>
                <a:lnTo>
                  <a:pt x="767" y="425"/>
                </a:lnTo>
                <a:lnTo>
                  <a:pt x="743" y="431"/>
                </a:lnTo>
                <a:lnTo>
                  <a:pt x="731" y="437"/>
                </a:lnTo>
                <a:lnTo>
                  <a:pt x="701" y="437"/>
                </a:lnTo>
                <a:lnTo>
                  <a:pt x="689" y="437"/>
                </a:lnTo>
                <a:lnTo>
                  <a:pt x="659" y="443"/>
                </a:lnTo>
                <a:lnTo>
                  <a:pt x="629" y="449"/>
                </a:lnTo>
                <a:lnTo>
                  <a:pt x="617" y="449"/>
                </a:lnTo>
                <a:lnTo>
                  <a:pt x="587" y="449"/>
                </a:lnTo>
                <a:lnTo>
                  <a:pt x="557" y="455"/>
                </a:lnTo>
                <a:lnTo>
                  <a:pt x="539" y="455"/>
                </a:lnTo>
                <a:lnTo>
                  <a:pt x="509" y="455"/>
                </a:lnTo>
                <a:lnTo>
                  <a:pt x="479" y="461"/>
                </a:lnTo>
                <a:lnTo>
                  <a:pt x="467" y="461"/>
                </a:lnTo>
                <a:lnTo>
                  <a:pt x="431" y="461"/>
                </a:lnTo>
                <a:lnTo>
                  <a:pt x="402" y="461"/>
                </a:lnTo>
                <a:lnTo>
                  <a:pt x="390" y="461"/>
                </a:lnTo>
                <a:lnTo>
                  <a:pt x="354" y="467"/>
                </a:lnTo>
                <a:lnTo>
                  <a:pt x="324" y="467"/>
                </a:lnTo>
                <a:lnTo>
                  <a:pt x="312" y="467"/>
                </a:lnTo>
                <a:lnTo>
                  <a:pt x="276" y="467"/>
                </a:lnTo>
                <a:lnTo>
                  <a:pt x="246" y="467"/>
                </a:lnTo>
                <a:lnTo>
                  <a:pt x="228" y="467"/>
                </a:lnTo>
                <a:lnTo>
                  <a:pt x="198" y="467"/>
                </a:lnTo>
                <a:lnTo>
                  <a:pt x="186" y="467"/>
                </a:lnTo>
                <a:lnTo>
                  <a:pt x="150" y="461"/>
                </a:lnTo>
                <a:lnTo>
                  <a:pt x="120" y="461"/>
                </a:lnTo>
                <a:lnTo>
                  <a:pt x="108" y="461"/>
                </a:lnTo>
                <a:lnTo>
                  <a:pt x="72" y="461"/>
                </a:lnTo>
                <a:lnTo>
                  <a:pt x="42" y="455"/>
                </a:lnTo>
                <a:lnTo>
                  <a:pt x="30" y="455"/>
                </a:lnTo>
                <a:lnTo>
                  <a:pt x="0" y="455"/>
                </a:lnTo>
                <a:lnTo>
                  <a:pt x="276" y="233"/>
                </a:lnTo>
                <a:lnTo>
                  <a:pt x="276" y="0"/>
                </a:lnTo>
                <a:close/>
              </a:path>
            </a:pathLst>
          </a:custGeom>
          <a:solidFill>
            <a:srgbClr val="9999FF"/>
          </a:solidFill>
          <a:ln w="9525">
            <a:solidFill>
              <a:srgbClr val="000000"/>
            </a:solidFill>
            <a:prstDash val="solid"/>
            <a:round/>
            <a:headEnd/>
            <a:tailEnd/>
          </a:ln>
        </p:spPr>
        <p:txBody>
          <a:bodyPr/>
          <a:lstStyle/>
          <a:p>
            <a:endParaRPr lang="en-US" dirty="0"/>
          </a:p>
        </p:txBody>
      </p:sp>
      <p:sp>
        <p:nvSpPr>
          <p:cNvPr id="1660970" name="Rectangle 42"/>
          <p:cNvSpPr>
            <a:spLocks noChangeArrowheads="1"/>
          </p:cNvSpPr>
          <p:nvPr/>
        </p:nvSpPr>
        <p:spPr bwMode="auto">
          <a:xfrm>
            <a:off x="5762625" y="5048250"/>
            <a:ext cx="384175" cy="122238"/>
          </a:xfrm>
          <a:prstGeom prst="rect">
            <a:avLst/>
          </a:prstGeom>
          <a:noFill/>
          <a:ln w="9525">
            <a:noFill/>
            <a:miter lim="800000"/>
            <a:headEnd/>
            <a:tailEnd/>
          </a:ln>
        </p:spPr>
        <p:txBody>
          <a:bodyPr wrap="none" lIns="0" tIns="0" rIns="0" bIns="0">
            <a:spAutoFit/>
          </a:bodyPr>
          <a:lstStyle/>
          <a:p>
            <a:pPr eaLnBrk="0" hangingPunct="0"/>
            <a:r>
              <a:rPr lang="en-US" sz="800" dirty="0">
                <a:latin typeface="Arial" charset="0"/>
              </a:rPr>
              <a:t>Options</a:t>
            </a:r>
          </a:p>
        </p:txBody>
      </p:sp>
      <p:sp>
        <p:nvSpPr>
          <p:cNvPr id="1660971" name="Rectangle 43"/>
          <p:cNvSpPr>
            <a:spLocks noChangeArrowheads="1"/>
          </p:cNvSpPr>
          <p:nvPr/>
        </p:nvSpPr>
        <p:spPr bwMode="auto">
          <a:xfrm>
            <a:off x="5410200" y="4572000"/>
            <a:ext cx="315913" cy="122238"/>
          </a:xfrm>
          <a:prstGeom prst="rect">
            <a:avLst/>
          </a:prstGeom>
          <a:noFill/>
          <a:ln w="9525">
            <a:noFill/>
            <a:miter lim="800000"/>
            <a:headEnd/>
            <a:tailEnd/>
          </a:ln>
        </p:spPr>
        <p:txBody>
          <a:bodyPr wrap="none" lIns="0" tIns="0" rIns="0" bIns="0">
            <a:spAutoFit/>
          </a:bodyPr>
          <a:lstStyle/>
          <a:p>
            <a:pPr eaLnBrk="0" hangingPunct="0"/>
            <a:r>
              <a:rPr lang="en-US" sz="800" dirty="0">
                <a:solidFill>
                  <a:schemeClr val="tx1"/>
                </a:solidFill>
                <a:latin typeface="Arial" charset="0"/>
              </a:rPr>
              <a:t>Bonds</a:t>
            </a:r>
          </a:p>
        </p:txBody>
      </p:sp>
      <p:sp>
        <p:nvSpPr>
          <p:cNvPr id="1660972" name="Rectangle 44"/>
          <p:cNvSpPr>
            <a:spLocks noChangeArrowheads="1"/>
          </p:cNvSpPr>
          <p:nvPr/>
        </p:nvSpPr>
        <p:spPr bwMode="auto">
          <a:xfrm>
            <a:off x="5837238" y="4362450"/>
            <a:ext cx="334962" cy="122238"/>
          </a:xfrm>
          <a:prstGeom prst="rect">
            <a:avLst/>
          </a:prstGeom>
          <a:noFill/>
          <a:ln w="9525">
            <a:noFill/>
            <a:miter lim="800000"/>
            <a:headEnd/>
            <a:tailEnd/>
          </a:ln>
        </p:spPr>
        <p:txBody>
          <a:bodyPr wrap="none" lIns="0" tIns="0" rIns="0" bIns="0">
            <a:spAutoFit/>
          </a:bodyPr>
          <a:lstStyle/>
          <a:p>
            <a:pPr eaLnBrk="0" hangingPunct="0"/>
            <a:r>
              <a:rPr lang="en-US" sz="800" dirty="0">
                <a:solidFill>
                  <a:schemeClr val="tx1"/>
                </a:solidFill>
                <a:latin typeface="Arial" charset="0"/>
              </a:rPr>
              <a:t>Stocks</a:t>
            </a:r>
          </a:p>
        </p:txBody>
      </p:sp>
      <p:sp>
        <p:nvSpPr>
          <p:cNvPr id="1660973" name="Rectangle 45"/>
          <p:cNvSpPr>
            <a:spLocks noChangeArrowheads="1"/>
          </p:cNvSpPr>
          <p:nvPr/>
        </p:nvSpPr>
        <p:spPr bwMode="auto">
          <a:xfrm>
            <a:off x="6432550" y="4872038"/>
            <a:ext cx="550863" cy="122237"/>
          </a:xfrm>
          <a:prstGeom prst="rect">
            <a:avLst/>
          </a:prstGeom>
          <a:noFill/>
          <a:ln w="9525">
            <a:noFill/>
            <a:miter lim="800000"/>
            <a:headEnd/>
            <a:tailEnd/>
          </a:ln>
        </p:spPr>
        <p:txBody>
          <a:bodyPr wrap="none" lIns="0" tIns="0" rIns="0" bIns="0">
            <a:spAutoFit/>
          </a:bodyPr>
          <a:lstStyle/>
          <a:p>
            <a:pPr eaLnBrk="0" hangingPunct="0"/>
            <a:r>
              <a:rPr lang="en-US" sz="800" dirty="0">
                <a:solidFill>
                  <a:schemeClr val="tx1"/>
                </a:solidFill>
                <a:latin typeface="Arial" charset="0"/>
              </a:rPr>
              <a:t>Real Estate</a:t>
            </a:r>
          </a:p>
        </p:txBody>
      </p:sp>
      <p:sp>
        <p:nvSpPr>
          <p:cNvPr id="1660983" name="Rectangle 55"/>
          <p:cNvSpPr>
            <a:spLocks noChangeArrowheads="1"/>
          </p:cNvSpPr>
          <p:nvPr/>
        </p:nvSpPr>
        <p:spPr bwMode="auto">
          <a:xfrm>
            <a:off x="72189" y="1772651"/>
            <a:ext cx="4511842" cy="4042117"/>
          </a:xfrm>
          <a:prstGeom prst="rect">
            <a:avLst/>
          </a:prstGeom>
          <a:noFill/>
          <a:ln w="9525">
            <a:noFill/>
            <a:miter lim="800000"/>
            <a:headEnd/>
            <a:tailEnd/>
          </a:ln>
          <a:effectLst/>
        </p:spPr>
        <p:txBody>
          <a:bodyPr/>
          <a:lstStyle/>
          <a:p>
            <a:pPr>
              <a:lnSpc>
                <a:spcPct val="90000"/>
              </a:lnSpc>
              <a:spcBef>
                <a:spcPct val="30000"/>
              </a:spcBef>
            </a:pPr>
            <a:endParaRPr lang="en-US" altLang="en-US" sz="2400" dirty="0" smtClean="0">
              <a:latin typeface="+mn-lt"/>
              <a:ea typeface="+mn-ea"/>
            </a:endParaRPr>
          </a:p>
        </p:txBody>
      </p:sp>
      <p:graphicFrame>
        <p:nvGraphicFramePr>
          <p:cNvPr id="45" name="Diagram 44"/>
          <p:cNvGraphicFramePr/>
          <p:nvPr/>
        </p:nvGraphicFramePr>
        <p:xfrm>
          <a:off x="4267200" y="914400"/>
          <a:ext cx="4876800" cy="287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What Are The Decision Domains? </a:t>
            </a:r>
            <a:endParaRPr lang="en-US" sz="4400" dirty="0"/>
          </a:p>
        </p:txBody>
      </p:sp>
      <p:sp>
        <p:nvSpPr>
          <p:cNvPr id="15" name="Content Placeholder 14"/>
          <p:cNvSpPr>
            <a:spLocks noGrp="1"/>
          </p:cNvSpPr>
          <p:nvPr>
            <p:ph idx="1"/>
          </p:nvPr>
        </p:nvSpPr>
        <p:spPr>
          <a:xfrm>
            <a:off x="381000" y="1412875"/>
            <a:ext cx="8382000" cy="443198"/>
          </a:xfrm>
        </p:spPr>
        <p:txBody>
          <a:bodyPr/>
          <a:lstStyle/>
          <a:p>
            <a:pPr>
              <a:buNone/>
            </a:pPr>
            <a:endParaRPr lang="en-US" dirty="0"/>
          </a:p>
        </p:txBody>
      </p:sp>
      <p:sp>
        <p:nvSpPr>
          <p:cNvPr id="4" name="Rectangle 3"/>
          <p:cNvSpPr/>
          <p:nvPr/>
        </p:nvSpPr>
        <p:spPr bwMode="auto">
          <a:xfrm>
            <a:off x="1219200" y="3858979"/>
            <a:ext cx="1524000" cy="12954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fontAlgn="base">
              <a:spcBef>
                <a:spcPct val="0"/>
              </a:spcBef>
              <a:spcAft>
                <a:spcPct val="0"/>
              </a:spcAft>
            </a:pPr>
            <a:r>
              <a:rPr lang="en-US" sz="1400" b="1" dirty="0" smtClean="0"/>
              <a:t>Demand Governance</a:t>
            </a:r>
          </a:p>
          <a:p>
            <a:pPr fontAlgn="base">
              <a:spcBef>
                <a:spcPct val="0"/>
              </a:spcBef>
              <a:spcAft>
                <a:spcPct val="0"/>
              </a:spcAft>
            </a:pPr>
            <a:r>
              <a:rPr lang="en-US" sz="1400" dirty="0" smtClean="0"/>
              <a:t>What should IT work on?</a:t>
            </a:r>
          </a:p>
        </p:txBody>
      </p:sp>
      <p:sp>
        <p:nvSpPr>
          <p:cNvPr id="6" name="Rectangle 5"/>
          <p:cNvSpPr/>
          <p:nvPr/>
        </p:nvSpPr>
        <p:spPr bwMode="auto">
          <a:xfrm>
            <a:off x="5562600" y="3858979"/>
            <a:ext cx="1524000" cy="12954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fontAlgn="base">
              <a:spcBef>
                <a:spcPct val="0"/>
              </a:spcBef>
              <a:spcAft>
                <a:spcPct val="0"/>
              </a:spcAft>
            </a:pPr>
            <a:r>
              <a:rPr lang="en-US" sz="1400" b="1" dirty="0" smtClean="0">
                <a:solidFill>
                  <a:schemeClr val="lt1"/>
                </a:solidFill>
              </a:rPr>
              <a:t>Supply Governance </a:t>
            </a:r>
            <a:r>
              <a:rPr lang="en-US" sz="1400" dirty="0" smtClean="0">
                <a:solidFill>
                  <a:schemeClr val="lt1"/>
                </a:solidFill>
              </a:rPr>
              <a:t>How should IT do?</a:t>
            </a:r>
          </a:p>
        </p:txBody>
      </p:sp>
      <p:sp>
        <p:nvSpPr>
          <p:cNvPr id="10" name="Rectangle 9"/>
          <p:cNvSpPr/>
          <p:nvPr/>
        </p:nvSpPr>
        <p:spPr>
          <a:xfrm>
            <a:off x="304800" y="5353110"/>
            <a:ext cx="3657600" cy="1077218"/>
          </a:xfrm>
          <a:prstGeom prst="rect">
            <a:avLst/>
          </a:prstGeom>
        </p:spPr>
        <p:txBody>
          <a:bodyPr wrap="square">
            <a:spAutoFit/>
          </a:bodyPr>
          <a:lstStyle/>
          <a:p>
            <a:r>
              <a:rPr lang="en-US" sz="1600" dirty="0" smtClean="0">
                <a:latin typeface="+mn-lt"/>
                <a:ea typeface="+mn-ea"/>
              </a:rPr>
              <a:t>Project Creation</a:t>
            </a:r>
          </a:p>
          <a:p>
            <a:r>
              <a:rPr lang="en-US" sz="1600" dirty="0" smtClean="0">
                <a:latin typeface="+mn-lt"/>
                <a:ea typeface="+mn-ea"/>
              </a:rPr>
              <a:t>Project Priorities</a:t>
            </a:r>
          </a:p>
          <a:p>
            <a:r>
              <a:rPr lang="en-US" sz="1600" dirty="0" smtClean="0">
                <a:latin typeface="+mn-lt"/>
                <a:ea typeface="+mn-ea"/>
              </a:rPr>
              <a:t>Resource Allocation</a:t>
            </a:r>
          </a:p>
          <a:p>
            <a:r>
              <a:rPr lang="en-US" sz="1600" dirty="0" smtClean="0">
                <a:latin typeface="+mn-lt"/>
                <a:ea typeface="+mn-ea"/>
              </a:rPr>
              <a:t>Funding Allocation</a:t>
            </a:r>
          </a:p>
        </p:txBody>
      </p:sp>
      <p:sp>
        <p:nvSpPr>
          <p:cNvPr id="11" name="Rectangle 10"/>
          <p:cNvSpPr/>
          <p:nvPr/>
        </p:nvSpPr>
        <p:spPr bwMode="auto">
          <a:xfrm>
            <a:off x="3200400" y="1817370"/>
            <a:ext cx="1524000" cy="12954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fontAlgn="base">
              <a:spcBef>
                <a:spcPct val="0"/>
              </a:spcBef>
              <a:spcAft>
                <a:spcPct val="0"/>
              </a:spcAft>
            </a:pPr>
            <a:r>
              <a:rPr lang="en-US" sz="1400" b="1" dirty="0" smtClean="0">
                <a:solidFill>
                  <a:schemeClr val="tx1"/>
                </a:solidFill>
              </a:rPr>
              <a:t>Strategy Governance</a:t>
            </a:r>
          </a:p>
          <a:p>
            <a:pPr fontAlgn="base">
              <a:spcBef>
                <a:spcPct val="0"/>
              </a:spcBef>
              <a:spcAft>
                <a:spcPct val="0"/>
              </a:spcAft>
            </a:pPr>
            <a:r>
              <a:rPr lang="en-US" sz="1400" dirty="0" smtClean="0">
                <a:solidFill>
                  <a:schemeClr val="tx1"/>
                </a:solidFill>
              </a:rPr>
              <a:t>What should the enterprise focus on?</a:t>
            </a:r>
          </a:p>
        </p:txBody>
      </p:sp>
      <p:sp>
        <p:nvSpPr>
          <p:cNvPr id="12" name="Rectangle 11"/>
          <p:cNvSpPr/>
          <p:nvPr/>
        </p:nvSpPr>
        <p:spPr>
          <a:xfrm>
            <a:off x="6248400" y="1828800"/>
            <a:ext cx="2743200" cy="830997"/>
          </a:xfrm>
          <a:prstGeom prst="rect">
            <a:avLst/>
          </a:prstGeom>
        </p:spPr>
        <p:txBody>
          <a:bodyPr wrap="square">
            <a:spAutoFit/>
          </a:bodyPr>
          <a:lstStyle/>
          <a:p>
            <a:r>
              <a:rPr lang="en-US" sz="1600" dirty="0" smtClean="0">
                <a:latin typeface="+mn-lt"/>
                <a:ea typeface="+mn-ea"/>
              </a:rPr>
              <a:t>Enterprise Business Vision</a:t>
            </a:r>
          </a:p>
          <a:p>
            <a:r>
              <a:rPr lang="en-US" sz="1600" dirty="0" smtClean="0">
                <a:latin typeface="+mn-lt"/>
                <a:ea typeface="+mn-ea"/>
              </a:rPr>
              <a:t>Overall Funding</a:t>
            </a:r>
          </a:p>
          <a:p>
            <a:r>
              <a:rPr lang="en-US" sz="1600" dirty="0" smtClean="0">
                <a:latin typeface="+mn-lt"/>
                <a:ea typeface="+mn-ea"/>
              </a:rPr>
              <a:t>Infrastructure Investment</a:t>
            </a:r>
          </a:p>
        </p:txBody>
      </p:sp>
      <p:sp>
        <p:nvSpPr>
          <p:cNvPr id="13" name="Rectangle 12"/>
          <p:cNvSpPr/>
          <p:nvPr/>
        </p:nvSpPr>
        <p:spPr>
          <a:xfrm>
            <a:off x="4800600" y="5334000"/>
            <a:ext cx="4343400" cy="1323439"/>
          </a:xfrm>
          <a:prstGeom prst="rect">
            <a:avLst/>
          </a:prstGeom>
        </p:spPr>
        <p:txBody>
          <a:bodyPr wrap="square">
            <a:spAutoFit/>
          </a:bodyPr>
          <a:lstStyle/>
          <a:p>
            <a:r>
              <a:rPr lang="en-US" sz="1600" dirty="0" smtClean="0">
                <a:latin typeface="+mn-lt"/>
              </a:rPr>
              <a:t>Technical Architecture</a:t>
            </a:r>
          </a:p>
          <a:p>
            <a:r>
              <a:rPr lang="en-US" sz="1600" dirty="0" smtClean="0">
                <a:latin typeface="+mn-lt"/>
              </a:rPr>
              <a:t>Applications/hardware rationalization</a:t>
            </a:r>
          </a:p>
          <a:p>
            <a:r>
              <a:rPr lang="en-US" sz="1600" dirty="0" smtClean="0">
                <a:latin typeface="+mn-lt"/>
              </a:rPr>
              <a:t>Project Management Practices</a:t>
            </a:r>
          </a:p>
          <a:p>
            <a:r>
              <a:rPr lang="en-US" sz="1600" dirty="0" smtClean="0">
                <a:latin typeface="+mn-lt"/>
              </a:rPr>
              <a:t>Overall resource funding </a:t>
            </a:r>
          </a:p>
          <a:p>
            <a:r>
              <a:rPr lang="en-US" sz="1600" dirty="0" smtClean="0">
                <a:latin typeface="+mn-lt"/>
              </a:rPr>
              <a:t>Vendor management</a:t>
            </a:r>
          </a:p>
        </p:txBody>
      </p:sp>
      <p:sp>
        <p:nvSpPr>
          <p:cNvPr id="20" name="Left-Up Arrow 19"/>
          <p:cNvSpPr/>
          <p:nvPr/>
        </p:nvSpPr>
        <p:spPr bwMode="auto">
          <a:xfrm rot="10800000">
            <a:off x="1628775" y="2209800"/>
            <a:ext cx="1524000" cy="1600200"/>
          </a:xfrm>
          <a:prstGeom prst="leftUpArrow">
            <a:avLst>
              <a:gd name="adj1" fmla="val 19048"/>
              <a:gd name="adj2" fmla="val 25000"/>
              <a:gd name="adj3" fmla="val 125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Left-Right Arrow 21"/>
          <p:cNvSpPr/>
          <p:nvPr/>
        </p:nvSpPr>
        <p:spPr bwMode="auto">
          <a:xfrm>
            <a:off x="2819400" y="4267200"/>
            <a:ext cx="2667000" cy="533400"/>
          </a:xfrm>
          <a:prstGeom prst="leftRightArrow">
            <a:avLst>
              <a:gd name="adj1" fmla="val 50000"/>
              <a:gd name="adj2" fmla="val 50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3" name="Left-Up Arrow 22"/>
          <p:cNvSpPr/>
          <p:nvPr/>
        </p:nvSpPr>
        <p:spPr bwMode="auto">
          <a:xfrm rot="16200000">
            <a:off x="4762500" y="2171700"/>
            <a:ext cx="1676400" cy="1600200"/>
          </a:xfrm>
          <a:prstGeom prst="leftUpArrow">
            <a:avLst>
              <a:gd name="adj1" fmla="val 19048"/>
              <a:gd name="adj2" fmla="val 25000"/>
              <a:gd name="adj3" fmla="val 125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9" y="163773"/>
            <a:ext cx="8952931" cy="553998"/>
          </a:xfrm>
        </p:spPr>
        <p:txBody>
          <a:bodyPr/>
          <a:lstStyle/>
          <a:p>
            <a:r>
              <a:rPr sz="4000" b="1" smtClean="0"/>
              <a:t> Who Should Make These Decisions?</a:t>
            </a:r>
            <a:endParaRPr lang="en-US" sz="3600" b="1" dirty="0"/>
          </a:p>
        </p:txBody>
      </p:sp>
      <p:sp>
        <p:nvSpPr>
          <p:cNvPr id="15" name="Rectangle 14"/>
          <p:cNvSpPr/>
          <p:nvPr/>
        </p:nvSpPr>
        <p:spPr>
          <a:xfrm>
            <a:off x="248528" y="4999900"/>
            <a:ext cx="2286000" cy="830997"/>
          </a:xfrm>
          <a:prstGeom prst="rect">
            <a:avLst/>
          </a:prstGeom>
        </p:spPr>
        <p:txBody>
          <a:bodyPr>
            <a:spAutoFit/>
          </a:bodyPr>
          <a:lstStyle/>
          <a:p>
            <a:pPr lvl="0"/>
            <a:r>
              <a:rPr lang="en-US" sz="1600" b="1" dirty="0" smtClean="0"/>
              <a:t>Who</a:t>
            </a:r>
            <a:r>
              <a:rPr lang="en-US" sz="1600" dirty="0" smtClean="0"/>
              <a:t>: Project Manager, Business Manager and IT Managers</a:t>
            </a:r>
          </a:p>
        </p:txBody>
      </p:sp>
      <p:sp>
        <p:nvSpPr>
          <p:cNvPr id="17" name="Rectangle 16"/>
          <p:cNvSpPr/>
          <p:nvPr/>
        </p:nvSpPr>
        <p:spPr>
          <a:xfrm>
            <a:off x="4210928" y="4999900"/>
            <a:ext cx="2286000" cy="584775"/>
          </a:xfrm>
          <a:prstGeom prst="rect">
            <a:avLst/>
          </a:prstGeom>
        </p:spPr>
        <p:txBody>
          <a:bodyPr>
            <a:spAutoFit/>
          </a:bodyPr>
          <a:lstStyle/>
          <a:p>
            <a:pPr lvl="0"/>
            <a:r>
              <a:rPr lang="en-US" sz="1600" b="1" dirty="0" smtClean="0"/>
              <a:t>Who</a:t>
            </a:r>
            <a:r>
              <a:rPr lang="en-US" sz="1600" dirty="0" smtClean="0"/>
              <a:t>: CIO, IT Managers</a:t>
            </a:r>
          </a:p>
        </p:txBody>
      </p:sp>
      <p:sp>
        <p:nvSpPr>
          <p:cNvPr id="18" name="Rectangle 17"/>
          <p:cNvSpPr/>
          <p:nvPr/>
        </p:nvSpPr>
        <p:spPr>
          <a:xfrm>
            <a:off x="3829928" y="1342300"/>
            <a:ext cx="2286000" cy="584775"/>
          </a:xfrm>
          <a:prstGeom prst="rect">
            <a:avLst/>
          </a:prstGeom>
        </p:spPr>
        <p:txBody>
          <a:bodyPr>
            <a:spAutoFit/>
          </a:bodyPr>
          <a:lstStyle/>
          <a:p>
            <a:pPr lvl="0"/>
            <a:r>
              <a:rPr lang="en-US" sz="1600" b="1" dirty="0" smtClean="0"/>
              <a:t>Who</a:t>
            </a:r>
            <a:r>
              <a:rPr lang="en-US" sz="1600" dirty="0" smtClean="0"/>
              <a:t>: CEO, CXOs, CIO, LOB Managers</a:t>
            </a:r>
          </a:p>
        </p:txBody>
      </p:sp>
      <p:sp>
        <p:nvSpPr>
          <p:cNvPr id="20" name="Rectangle 19"/>
          <p:cNvSpPr/>
          <p:nvPr/>
        </p:nvSpPr>
        <p:spPr>
          <a:xfrm>
            <a:off x="5712652" y="2104300"/>
            <a:ext cx="3332872" cy="2111347"/>
          </a:xfrm>
          <a:prstGeom prst="rect">
            <a:avLst/>
          </a:prstGeom>
          <a:ln>
            <a:noFill/>
          </a:ln>
        </p:spPr>
        <p:txBody>
          <a:bodyPr wrap="square">
            <a:spAutoFit/>
          </a:bodyPr>
          <a:lstStyle/>
          <a:p>
            <a:pPr lvl="1">
              <a:lnSpc>
                <a:spcPct val="90000"/>
              </a:lnSpc>
              <a:spcBef>
                <a:spcPct val="20000"/>
              </a:spcBef>
            </a:pPr>
            <a:r>
              <a:rPr lang="en-US" sz="1600" b="1" dirty="0" smtClean="0"/>
              <a:t>Working groups:</a:t>
            </a:r>
          </a:p>
          <a:p>
            <a:pPr lvl="2" indent="-114300">
              <a:lnSpc>
                <a:spcPct val="90000"/>
              </a:lnSpc>
              <a:spcBef>
                <a:spcPct val="20000"/>
              </a:spcBef>
              <a:buFont typeface="Arial" pitchFamily="34" charset="0"/>
              <a:buChar char="•"/>
            </a:pPr>
            <a:r>
              <a:rPr lang="en-US" sz="1600" dirty="0" smtClean="0"/>
              <a:t>Executive committees</a:t>
            </a:r>
          </a:p>
          <a:p>
            <a:pPr lvl="2" indent="-114300">
              <a:lnSpc>
                <a:spcPct val="90000"/>
              </a:lnSpc>
              <a:spcBef>
                <a:spcPct val="20000"/>
              </a:spcBef>
              <a:buFont typeface="Arial" pitchFamily="34" charset="0"/>
              <a:buChar char="•"/>
            </a:pPr>
            <a:r>
              <a:rPr lang="en-US" sz="1600" dirty="0" smtClean="0"/>
              <a:t>IT leadership committee</a:t>
            </a:r>
          </a:p>
          <a:p>
            <a:pPr lvl="2" indent="-114300">
              <a:lnSpc>
                <a:spcPct val="90000"/>
              </a:lnSpc>
              <a:spcBef>
                <a:spcPct val="20000"/>
              </a:spcBef>
              <a:buFont typeface="Arial" pitchFamily="34" charset="0"/>
              <a:buChar char="•"/>
            </a:pPr>
            <a:r>
              <a:rPr lang="en-US" sz="1600" dirty="0" smtClean="0"/>
              <a:t>IT councils with joint business IT membership</a:t>
            </a:r>
          </a:p>
          <a:p>
            <a:pPr lvl="2" indent="-114300">
              <a:lnSpc>
                <a:spcPct val="90000"/>
              </a:lnSpc>
              <a:spcBef>
                <a:spcPct val="20000"/>
              </a:spcBef>
              <a:buFont typeface="Arial" pitchFamily="34" charset="0"/>
              <a:buChar char="•"/>
            </a:pPr>
            <a:r>
              <a:rPr lang="en-US" sz="1600" dirty="0" smtClean="0"/>
              <a:t>Architecture committee</a:t>
            </a:r>
          </a:p>
          <a:p>
            <a:pPr lvl="2" indent="-114300">
              <a:lnSpc>
                <a:spcPct val="90000"/>
              </a:lnSpc>
              <a:spcBef>
                <a:spcPct val="20000"/>
              </a:spcBef>
              <a:buFont typeface="Arial" pitchFamily="34" charset="0"/>
              <a:buChar char="•"/>
            </a:pPr>
            <a:r>
              <a:rPr lang="en-US" sz="1600" dirty="0" smtClean="0"/>
              <a:t>Capital approval committee</a:t>
            </a:r>
          </a:p>
        </p:txBody>
      </p:sp>
      <p:sp>
        <p:nvSpPr>
          <p:cNvPr id="16" name="Rectangle 15"/>
          <p:cNvSpPr/>
          <p:nvPr/>
        </p:nvSpPr>
        <p:spPr bwMode="auto">
          <a:xfrm>
            <a:off x="304784" y="3586019"/>
            <a:ext cx="1524000" cy="12954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fontAlgn="base">
              <a:spcBef>
                <a:spcPct val="0"/>
              </a:spcBef>
              <a:spcAft>
                <a:spcPct val="0"/>
              </a:spcAft>
            </a:pPr>
            <a:r>
              <a:rPr lang="en-US" sz="1400" b="1" dirty="0" smtClean="0"/>
              <a:t>Demand Governance</a:t>
            </a:r>
          </a:p>
          <a:p>
            <a:pPr fontAlgn="base">
              <a:spcBef>
                <a:spcPct val="0"/>
              </a:spcBef>
              <a:spcAft>
                <a:spcPct val="0"/>
              </a:spcAft>
            </a:pPr>
            <a:r>
              <a:rPr lang="en-US" sz="1400" dirty="0" smtClean="0"/>
              <a:t>What should IT work on?</a:t>
            </a:r>
          </a:p>
        </p:txBody>
      </p:sp>
      <p:sp>
        <p:nvSpPr>
          <p:cNvPr id="22" name="Rectangle 21"/>
          <p:cNvSpPr/>
          <p:nvPr/>
        </p:nvSpPr>
        <p:spPr bwMode="auto">
          <a:xfrm>
            <a:off x="4648184" y="3586019"/>
            <a:ext cx="1524000" cy="12954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fontAlgn="base">
              <a:spcBef>
                <a:spcPct val="0"/>
              </a:spcBef>
              <a:spcAft>
                <a:spcPct val="0"/>
              </a:spcAft>
            </a:pPr>
            <a:r>
              <a:rPr lang="en-US" sz="1400" b="1" dirty="0" smtClean="0">
                <a:solidFill>
                  <a:schemeClr val="lt1"/>
                </a:solidFill>
              </a:rPr>
              <a:t>Supply Governance </a:t>
            </a:r>
            <a:r>
              <a:rPr lang="en-US" sz="1400" dirty="0" smtClean="0">
                <a:solidFill>
                  <a:schemeClr val="lt1"/>
                </a:solidFill>
              </a:rPr>
              <a:t>How should IT do?</a:t>
            </a:r>
          </a:p>
        </p:txBody>
      </p:sp>
      <p:sp>
        <p:nvSpPr>
          <p:cNvPr id="25" name="Rectangle 24"/>
          <p:cNvSpPr/>
          <p:nvPr/>
        </p:nvSpPr>
        <p:spPr bwMode="auto">
          <a:xfrm>
            <a:off x="2285984" y="1544410"/>
            <a:ext cx="1524000" cy="12954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fontAlgn="base">
              <a:spcBef>
                <a:spcPct val="0"/>
              </a:spcBef>
              <a:spcAft>
                <a:spcPct val="0"/>
              </a:spcAft>
            </a:pPr>
            <a:r>
              <a:rPr lang="en-US" sz="1400" b="1" dirty="0" smtClean="0">
                <a:solidFill>
                  <a:schemeClr val="tx1"/>
                </a:solidFill>
              </a:rPr>
              <a:t>Strategy Governance</a:t>
            </a:r>
          </a:p>
          <a:p>
            <a:pPr fontAlgn="base">
              <a:spcBef>
                <a:spcPct val="0"/>
              </a:spcBef>
              <a:spcAft>
                <a:spcPct val="0"/>
              </a:spcAft>
            </a:pPr>
            <a:r>
              <a:rPr lang="en-US" sz="1400" dirty="0" smtClean="0">
                <a:solidFill>
                  <a:schemeClr val="tx1"/>
                </a:solidFill>
              </a:rPr>
              <a:t>What should the enterprise focus on?</a:t>
            </a:r>
          </a:p>
        </p:txBody>
      </p:sp>
      <p:sp>
        <p:nvSpPr>
          <p:cNvPr id="34" name="Left-Up Arrow 33"/>
          <p:cNvSpPr/>
          <p:nvPr/>
        </p:nvSpPr>
        <p:spPr bwMode="auto">
          <a:xfrm rot="10800000">
            <a:off x="714359" y="1936840"/>
            <a:ext cx="1524000" cy="1600200"/>
          </a:xfrm>
          <a:prstGeom prst="leftUpArrow">
            <a:avLst>
              <a:gd name="adj1" fmla="val 19048"/>
              <a:gd name="adj2" fmla="val 25000"/>
              <a:gd name="adj3" fmla="val 125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endParaRPr lang="en-US"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Left-Right Arrow 34"/>
          <p:cNvSpPr/>
          <p:nvPr/>
        </p:nvSpPr>
        <p:spPr bwMode="auto">
          <a:xfrm>
            <a:off x="1904984" y="3994240"/>
            <a:ext cx="2667000" cy="533400"/>
          </a:xfrm>
          <a:prstGeom prst="leftRightArrow">
            <a:avLst>
              <a:gd name="adj1" fmla="val 50000"/>
              <a:gd name="adj2" fmla="val 50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36" name="Left-Up Arrow 35"/>
          <p:cNvSpPr/>
          <p:nvPr/>
        </p:nvSpPr>
        <p:spPr bwMode="auto">
          <a:xfrm rot="16200000">
            <a:off x="3848084" y="1898740"/>
            <a:ext cx="1676400" cy="1600200"/>
          </a:xfrm>
          <a:prstGeom prst="leftUpArrow">
            <a:avLst>
              <a:gd name="adj1" fmla="val 19048"/>
              <a:gd name="adj2" fmla="val 25000"/>
              <a:gd name="adj3" fmla="val 125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TextBox 12"/>
          <p:cNvSpPr txBox="1"/>
          <p:nvPr/>
        </p:nvSpPr>
        <p:spPr>
          <a:xfrm>
            <a:off x="313899" y="6250675"/>
            <a:ext cx="8516202" cy="400110"/>
          </a:xfrm>
          <a:prstGeom prst="rect">
            <a:avLst/>
          </a:prstGeom>
          <a:noFill/>
        </p:spPr>
        <p:txBody>
          <a:bodyPr wrap="square" rtlCol="0">
            <a:spAutoFit/>
          </a:bodyPr>
          <a:lstStyle/>
          <a:p>
            <a:r>
              <a:rPr lang="en-US" sz="2000" dirty="0" smtClean="0"/>
              <a:t>Four perspectives: economic, organizational, legal and audit</a:t>
            </a:r>
            <a:endParaRPr lang="en-US" sz="2000"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Project Conference 2007 4x3 Template1028">
  <a:themeElements>
    <a:clrScheme name="Custom 6">
      <a:dk1>
        <a:srgbClr val="000000"/>
      </a:dk1>
      <a:lt1>
        <a:srgbClr val="FFFFFF"/>
      </a:lt1>
      <a:dk2>
        <a:srgbClr val="813723"/>
      </a:dk2>
      <a:lt2>
        <a:srgbClr val="FFFFFF"/>
      </a:lt2>
      <a:accent1>
        <a:srgbClr val="F2AE26"/>
      </a:accent1>
      <a:accent2>
        <a:srgbClr val="559E38"/>
      </a:accent2>
      <a:accent3>
        <a:srgbClr val="EF864B"/>
      </a:accent3>
      <a:accent4>
        <a:srgbClr val="0070C0"/>
      </a:accent4>
      <a:accent5>
        <a:srgbClr val="777777"/>
      </a:accent5>
      <a:accent6>
        <a:srgbClr val="0E8996"/>
      </a:accent6>
      <a:hlink>
        <a:srgbClr val="F0ED7B"/>
      </a:hlink>
      <a:folHlink>
        <a:srgbClr val="F3EB4F"/>
      </a:folHlink>
    </a:clrScheme>
    <a:fontScheme name="Custom 1">
      <a:majorFont>
        <a:latin typeface="Segoe Semibold"/>
        <a:ea typeface=""/>
        <a:cs typeface=""/>
      </a:majorFont>
      <a:minorFont>
        <a:latin typeface="Segoe"/>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Custom 6">
      <a:dk1>
        <a:srgbClr val="000000"/>
      </a:dk1>
      <a:lt1>
        <a:srgbClr val="FFFFFF"/>
      </a:lt1>
      <a:dk2>
        <a:srgbClr val="813723"/>
      </a:dk2>
      <a:lt2>
        <a:srgbClr val="FFFFFF"/>
      </a:lt2>
      <a:accent1>
        <a:srgbClr val="F2AE26"/>
      </a:accent1>
      <a:accent2>
        <a:srgbClr val="559E38"/>
      </a:accent2>
      <a:accent3>
        <a:srgbClr val="EF864B"/>
      </a:accent3>
      <a:accent4>
        <a:srgbClr val="0070C0"/>
      </a:accent4>
      <a:accent5>
        <a:srgbClr val="777777"/>
      </a:accent5>
      <a:accent6>
        <a:srgbClr val="0E8996"/>
      </a:accent6>
      <a:hlink>
        <a:srgbClr val="F0ED7B"/>
      </a:hlink>
      <a:folHlink>
        <a:srgbClr val="F3EB4F"/>
      </a:folHlink>
    </a:clrScheme>
    <a:fontScheme name="Custom 1">
      <a:majorFont>
        <a:latin typeface="Segoe Semibold"/>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996C9803697C49B7C6B077FA54E068" ma:contentTypeVersion="2" ma:contentTypeDescription="Create a new document." ma:contentTypeScope="" ma:versionID="a52dfd4f3ab8031d478c99cd4ed58676">
  <xsd:schema xmlns:xsd="http://www.w3.org/2001/XMLSchema" xmlns:p="http://schemas.microsoft.com/office/2006/metadata/properties" xmlns:ns2="e06b81e6-20c5-41b8-bed2-7424173576fe" targetNamespace="http://schemas.microsoft.com/office/2006/metadata/properties" ma:root="true" ma:fieldsID="8c43e5615304a0e140437e6c91348e6f" ns2:_="">
    <xsd:import namespace="e06b81e6-20c5-41b8-bed2-7424173576fe"/>
    <xsd:element name="properties">
      <xsd:complexType>
        <xsd:sequence>
          <xsd:element name="documentManagement">
            <xsd:complexType>
              <xsd:all>
                <xsd:element ref="ns2:Description0" minOccurs="0"/>
                <xsd:element ref="ns2:Content_x0020_Category" minOccurs="0"/>
              </xsd:all>
            </xsd:complexType>
          </xsd:element>
        </xsd:sequence>
      </xsd:complexType>
    </xsd:element>
  </xsd:schema>
  <xsd:schema xmlns:xsd="http://www.w3.org/2001/XMLSchema" xmlns:dms="http://schemas.microsoft.com/office/2006/documentManagement/types" targetNamespace="e06b81e6-20c5-41b8-bed2-7424173576fe" elementFormDefault="qualified">
    <xsd:import namespace="http://schemas.microsoft.com/office/2006/documentManagement/types"/>
    <xsd:element name="Description0" ma:index="8" nillable="true" ma:displayName="Description" ma:internalName="Description0">
      <xsd:simpleType>
        <xsd:restriction base="dms:Note"/>
      </xsd:simpleType>
    </xsd:element>
    <xsd:element name="Content_x0020_Category" ma:index="9" nillable="true" ma:displayName="Content Category" ma:default="" ma:internalName="Content_x0020_Category" ma:requiredMultiChoice="true">
      <xsd:complexType>
        <xsd:complexContent>
          <xsd:extension base="dms:MultiChoice">
            <xsd:sequence>
              <xsd:element name="Value" maxOccurs="unbounded" minOccurs="0" nillable="true">
                <xsd:simpleType>
                  <xsd:restriction base="dms:Choice">
                    <xsd:enumeration value="Webcast"/>
                    <xsd:enumeration value="Presentation"/>
                    <xsd:enumeration value="Document"/>
                    <xsd:enumeration value="Other"/>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escription0 xmlns="e06b81e6-20c5-41b8-bed2-7424173576fe" xsi:nil="true"/>
    <Content_x0020_Category xmlns="e06b81e6-20c5-41b8-bed2-7424173576fe">
      <Value>Presentation</Value>
    </Content_x0020_Category>
  </documentManagement>
</p:properties>
</file>

<file path=customXml/itemProps1.xml><?xml version="1.0" encoding="utf-8"?>
<ds:datastoreItem xmlns:ds="http://schemas.openxmlformats.org/officeDocument/2006/customXml" ds:itemID="{729F92EA-EE1F-45C9-AB8F-D6A766B641E0}"/>
</file>

<file path=customXml/itemProps2.xml><?xml version="1.0" encoding="utf-8"?>
<ds:datastoreItem xmlns:ds="http://schemas.openxmlformats.org/officeDocument/2006/customXml" ds:itemID="{A9F36B58-04B2-4BB6-A672-D7808CC4677B}"/>
</file>

<file path=customXml/itemProps3.xml><?xml version="1.0" encoding="utf-8"?>
<ds:datastoreItem xmlns:ds="http://schemas.openxmlformats.org/officeDocument/2006/customXml" ds:itemID="{3DAB50B0-D180-4B50-9280-4AA311222C4E}"/>
</file>

<file path=docProps/app.xml><?xml version="1.0" encoding="utf-8"?>
<Properties xmlns="http://schemas.openxmlformats.org/officeDocument/2006/extended-properties" xmlns:vt="http://schemas.openxmlformats.org/officeDocument/2006/docPropsVTypes">
  <Template>Office Project Conference 2007 4x3 Template FINAL</Template>
  <TotalTime>32444</TotalTime>
  <Words>1249</Words>
  <Application>Microsoft Office PowerPoint</Application>
  <PresentationFormat>On-screen Show (4:3)</PresentationFormat>
  <Paragraphs>217</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Project Conference 2007 4x3 Template1028</vt:lpstr>
      <vt:lpstr>White with Courier font for code slides</vt:lpstr>
      <vt:lpstr>Slide 1</vt:lpstr>
      <vt:lpstr>IT Investment Governance With EPM Solution</vt:lpstr>
      <vt:lpstr>Key Topics:  </vt:lpstr>
      <vt:lpstr>Why Is IT Governance Important?</vt:lpstr>
      <vt:lpstr>What Is IT Governance?</vt:lpstr>
      <vt:lpstr>Achieving Quality Governance Requires Answering Five Questions</vt:lpstr>
      <vt:lpstr>What Are The Investment Domains?</vt:lpstr>
      <vt:lpstr>What Are The Decision Domains? </vt:lpstr>
      <vt:lpstr> Who Should Make These Decisions?</vt:lpstr>
      <vt:lpstr>What  Are The Decision Rights? </vt:lpstr>
      <vt:lpstr>How Should These Decisions Be Made?</vt:lpstr>
      <vt:lpstr>Automate Your Process And Workflow </vt:lpstr>
      <vt:lpstr>Enable Strategy Governance Decision Process   </vt:lpstr>
      <vt:lpstr>Enable Demand Governance Decision Process   </vt:lpstr>
      <vt:lpstr>Enable Supply Governance Decision Process  </vt:lpstr>
      <vt:lpstr>Which Governance Is Best Suited For My Organization? </vt:lpstr>
      <vt:lpstr>The Tale of IT Governance at a Financial Service Company</vt:lpstr>
      <vt:lpstr>The Tale Of IT Governance At A Financial Service Company</vt:lpstr>
      <vt:lpstr>Imperfect Rationality Coupled With Conscious Or Unconscious Biases Impact Governance</vt:lpstr>
      <vt:lpstr>Summary:  Things to Remember</vt:lpstr>
      <vt:lpstr>Slide 21</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Investment Governance With EPM Solution</dc:title>
  <dc:subject>Microsoft Office Project Conference 2007</dc:subject>
  <dc:creator>Mike Gruia</dc:creator>
  <cp:keywords>Office Project EPMS, Enterprise Project Management Solution</cp:keywords>
  <dc:description>Template design:  Mary Feil-Jacobs
Formatter: Mark Johnson, Silver Fox Productions, Inc.
Event Date:  October 28â31, 2007
Event Location:  Seattle, WA
Speech Length:
Audience:
Key Topics:</dc:description>
  <cp:lastModifiedBy>a-niamhm</cp:lastModifiedBy>
  <cp:revision>228</cp:revision>
  <dcterms:created xsi:type="dcterms:W3CDTF">2007-10-02T19:52:31Z</dcterms:created>
  <dcterms:modified xsi:type="dcterms:W3CDTF">2007-11-28T20:12:24Z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0x01010045996C9803697C49B7C6B077FA54E068</vt:lpwstr>
  </property>
  <property fmtid="{D5CDD505-2E9C-101B-9397-08002B2CF9AE}" pid="3" name="TemplateUrl">
    <vt:lpwstr/>
  </property>
  <property fmtid="{D5CDD505-2E9C-101B-9397-08002B2CF9AE}" pid="4" name="_SourceUrl">
    <vt:lpwstr/>
  </property>
  <property fmtid="{D5CDD505-2E9C-101B-9397-08002B2CF9AE}" pid="5" name="_SharedFileIndex">
    <vt:lpwstr/>
  </property>
  <property fmtid="{D5CDD505-2E9C-101B-9397-08002B2CF9AE}" pid="6" name="xd_Signature">
    <vt:bool>false</vt:bool>
  </property>
  <property fmtid="{D5CDD505-2E9C-101B-9397-08002B2CF9AE}" pid="7" name="xd_ProgID">
    <vt:lpwstr/>
  </property>
</Properties>
</file>