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5"/>
    <p:sldMasterId id="2147483677" r:id="rId6"/>
    <p:sldMasterId id="2147483679" r:id="rId7"/>
    <p:sldMasterId id="2147483697" r:id="rId8"/>
  </p:sldMasterIdLst>
  <p:notesMasterIdLst>
    <p:notesMasterId r:id="rId16"/>
  </p:notesMasterIdLst>
  <p:sldIdLst>
    <p:sldId id="369" r:id="rId9"/>
    <p:sldId id="359" r:id="rId10"/>
    <p:sldId id="325" r:id="rId11"/>
    <p:sldId id="376" r:id="rId12"/>
    <p:sldId id="373" r:id="rId13"/>
    <p:sldId id="374" r:id="rId14"/>
    <p:sldId id="371" r:id="rId15"/>
  </p:sldIdLst>
  <p:sldSz cx="9144000" cy="6858000" type="screen4x3"/>
  <p:notesSz cx="6858000" cy="9144000"/>
  <p:custShowLst>
    <p:custShow name="Rehearse" id="0">
      <p:sldLst>
        <p:sld r:id="rId11"/>
      </p:sldLst>
    </p:custShow>
    <p:custShow name="Final" id="1">
      <p:sldLst>
        <p:sld r:id="rId1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initials="J" lastIdx="2" clrIdx="0"/>
  <p:cmAuthor id="1" name="sabrenam" initials="s" lastIdx="14" clrIdx="1"/>
  <p:cmAuthor id="2" name="Haydn Richardson" initial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val="1"/>
      </p:ext>
    </p:extLst>
  </p:showPr>
  <p:clrMru>
    <a:srgbClr xmlns:mc="http://schemas.openxmlformats.org/markup-compatibility/2006" xmlns:a14="http://schemas.microsoft.com/office/drawing/2007/7/7/main" val="000000" mc:Ignorable=""/>
    <a:srgbClr xmlns:mc="http://schemas.openxmlformats.org/markup-compatibility/2006" xmlns:a14="http://schemas.microsoft.com/office/drawing/2007/7/7/main" val="7F7F7F"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D62831"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73283" autoAdjust="0"/>
  </p:normalViewPr>
  <p:slideViewPr>
    <p:cSldViewPr snapToGrid="0" showGuides="1">
      <p:cViewPr>
        <p:scale>
          <a:sx n="70" d="100"/>
          <a:sy n="70" d="100"/>
        </p:scale>
        <p:origin x="-918" y="-252"/>
      </p:cViewPr>
      <p:guideLst>
        <p:guide orient="horz" pos="2001"/>
        <p:guide orient="horz" pos="3406"/>
        <p:guide orient="horz" pos="2542"/>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1D18D-108F-4210-A213-D441A585F8A3}" type="datetimeFigureOut">
              <a:rPr lang="en-US" smtClean="0"/>
              <a:pPr/>
              <a:t>4/1/2010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CD5C4-6E17-4298-A493-9FBE2F9197F4}" type="slidenum">
              <a:rPr lang="en-US" smtClean="0"/>
              <a:pPr/>
              <a:t>‹#›</a:t>
            </a:fld>
            <a:endParaRPr lang="en-US"/>
          </a:p>
        </p:txBody>
      </p:sp>
    </p:spTree>
    <p:extLst>
      <p:ext uri="{BB962C8B-B14F-4D97-AF65-F5344CB8AC3E}">
        <p14:creationId xmlns:p14="http://schemas.microsoft.com/office/powerpoint/2007/7/12/main" val="109480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4/1/2010 3:34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4"/>
          <p:cNvSpPr txBox="1">
            <a:spLocks noGrp="1" noChangeArrowheads="1"/>
          </p:cNvSpPr>
          <p:nvPr/>
        </p:nvSpPr>
        <p:spPr bwMode="auto">
          <a:xfrm>
            <a:off x="5762625" y="8685213"/>
            <a:ext cx="1093788" cy="457200"/>
          </a:xfrm>
          <a:prstGeom prst="rect">
            <a:avLst/>
          </a:prstGeom>
          <a:noFill/>
          <a:ln w="9525">
            <a:noFill/>
            <a:miter lim="800000"/>
            <a:headEnd/>
            <a:tailEnd/>
          </a:ln>
        </p:spPr>
        <p:txBody>
          <a:bodyPr lIns="89707" tIns="44854" rIns="89707" bIns="44854" anchor="b"/>
          <a:lstStyle/>
          <a:p>
            <a:pPr algn="r" defTabSz="895185"/>
            <a:fld id="{F3CF56A5-88D3-45A6-827C-156F76D9D9E9}" type="slidenum">
              <a:rPr lang="en-US" sz="1200">
                <a:latin typeface="Times New Roman" pitchFamily="18" charset="0"/>
              </a:rPr>
              <a:pPr algn="r" defTabSz="895185"/>
              <a:t>2</a:t>
            </a:fld>
            <a:endParaRPr lang="en-US" sz="1200" dirty="0">
              <a:latin typeface="Times New Roman" pitchFamily="18" charset="0"/>
            </a:endParaRPr>
          </a:p>
        </p:txBody>
      </p:sp>
      <p:sp>
        <p:nvSpPr>
          <p:cNvPr id="58371" name="Rectangle 40961"/>
          <p:cNvSpPr>
            <a:spLocks noGrp="1" noRot="1" noChangeAspect="1" noChangeArrowheads="1" noTextEdit="1"/>
          </p:cNvSpPr>
          <p:nvPr>
            <p:ph type="sldImg"/>
          </p:nvPr>
        </p:nvSpPr>
        <p:spPr>
          <a:xfrm>
            <a:off x="1862138" y="161925"/>
            <a:ext cx="3470275" cy="2603500"/>
          </a:xfrm>
          <a:ln>
            <a:noFill/>
          </a:ln>
        </p:spPr>
      </p:sp>
      <p:sp>
        <p:nvSpPr>
          <p:cNvPr id="58372" name="Rectangle 12290"/>
          <p:cNvSpPr>
            <a:spLocks noGrp="1" noChangeArrowheads="1"/>
          </p:cNvSpPr>
          <p:nvPr>
            <p:ph type="body" idx="1"/>
          </p:nvPr>
        </p:nvSpPr>
        <p:spPr>
          <a:xfrm>
            <a:off x="58739" y="2936876"/>
            <a:ext cx="6635751" cy="5788026"/>
          </a:xfrm>
          <a:noFill/>
          <a:ln/>
        </p:spPr>
        <p:txBody>
          <a:bodyPr lIns="89707" tIns="44854" rIns="89707" bIns="44854">
            <a:normAutofit fontScale="32500" lnSpcReduction="20000"/>
          </a:bodyPr>
          <a:lstStyle/>
          <a:p>
            <a:pPr>
              <a:buFont typeface="Arial" pitchFamily="34" charset="0"/>
              <a:buNone/>
            </a:pPr>
            <a:r>
              <a:rPr lang="en-US" sz="2800" dirty="0" smtClean="0"/>
              <a:t>As </a:t>
            </a:r>
            <a:r>
              <a:rPr lang="en-US" sz="2800" dirty="0" smtClean="0"/>
              <a:t>we look to the future to plan the next versions of SQL Server we take a careful look at both</a:t>
            </a:r>
          </a:p>
          <a:p>
            <a:pPr>
              <a:buFont typeface="Arial" pitchFamily="34" charset="0"/>
              <a:buChar char="•"/>
            </a:pPr>
            <a:r>
              <a:rPr lang="en-US" sz="2800" dirty="0" smtClean="0"/>
              <a:t>The business trends that are changing our customer’s requirements; and</a:t>
            </a:r>
          </a:p>
          <a:p>
            <a:pPr>
              <a:buFont typeface="Arial" pitchFamily="34" charset="0"/>
              <a:buChar char="•"/>
            </a:pPr>
            <a:r>
              <a:rPr lang="en-US" sz="2800" dirty="0" smtClean="0"/>
              <a:t>The technology trends that will create new opportunities and challenges in the future</a:t>
            </a:r>
          </a:p>
          <a:p>
            <a:pPr>
              <a:buFont typeface="Arial" pitchFamily="34" charset="0"/>
              <a:buChar char="•"/>
            </a:pPr>
            <a:endParaRPr lang="en-US" sz="2800" dirty="0" smtClean="0"/>
          </a:p>
          <a:p>
            <a:pPr>
              <a:buFont typeface="Arial" pitchFamily="34" charset="0"/>
              <a:buNone/>
            </a:pPr>
            <a:r>
              <a:rPr lang="en-US" sz="2800" dirty="0" smtClean="0"/>
              <a:t>Before discussing the product investments we’re considering we’d like to take a moment to discuss some of the trends we see as being particularly impactful in the coming years</a:t>
            </a:r>
          </a:p>
          <a:p>
            <a:pPr>
              <a:buFont typeface="Arial" pitchFamily="34" charset="0"/>
              <a:buNone/>
            </a:pPr>
            <a:endParaRPr lang="en-US" sz="2800" dirty="0" smtClean="0"/>
          </a:p>
          <a:p>
            <a:pPr>
              <a:buFont typeface="Arial" pitchFamily="34" charset="0"/>
              <a:buNone/>
            </a:pPr>
            <a:r>
              <a:rPr lang="en-US" sz="2800" u="sng" dirty="0" smtClean="0"/>
              <a:t>Globalization</a:t>
            </a:r>
          </a:p>
          <a:p>
            <a:pPr>
              <a:buFont typeface="Arial" pitchFamily="34" charset="0"/>
              <a:buNone/>
            </a:pPr>
            <a:r>
              <a:rPr lang="en-US" sz="2800" dirty="0" smtClean="0"/>
              <a:t>This is not a new trend but it is one that continues to impact business requirements</a:t>
            </a:r>
          </a:p>
          <a:p>
            <a:pPr>
              <a:buFont typeface="Arial" pitchFamily="34" charset="0"/>
              <a:buNone/>
            </a:pPr>
            <a:r>
              <a:rPr lang="en-US" sz="2800" dirty="0" smtClean="0"/>
              <a:t>As companies centralize distributed operations or grow and acquire more global assets it often drives greater scalability requirements for core corporate applications like ERP.</a:t>
            </a:r>
          </a:p>
          <a:p>
            <a:pPr>
              <a:buFont typeface="Arial" pitchFamily="34" charset="0"/>
              <a:buNone/>
            </a:pPr>
            <a:r>
              <a:rPr lang="en-US" sz="2800" dirty="0" smtClean="0"/>
              <a:t>As companies do business in more time zones and increasingly 24x7 online it increases availability requirements including the need to minimize and/or eliminate planned downtime for maintenance.</a:t>
            </a:r>
          </a:p>
          <a:p>
            <a:pPr>
              <a:buFont typeface="Arial" pitchFamily="34" charset="0"/>
              <a:buNone/>
            </a:pPr>
            <a:r>
              <a:rPr lang="en-US" sz="2800" dirty="0" smtClean="0"/>
              <a:t>The information platform of the future needs to deliver the scalability and availability to meet these requirements.</a:t>
            </a:r>
          </a:p>
          <a:p>
            <a:pPr>
              <a:buFont typeface="Arial" pitchFamily="34" charset="0"/>
              <a:buNone/>
            </a:pPr>
            <a:endParaRPr lang="en-US" sz="2800" dirty="0" smtClean="0"/>
          </a:p>
          <a:p>
            <a:pPr>
              <a:buFont typeface="Arial" pitchFamily="34" charset="0"/>
              <a:buNone/>
            </a:pPr>
            <a:r>
              <a:rPr lang="en-US" sz="2800" u="sng" dirty="0" smtClean="0"/>
              <a:t>Compliance and Risk Management</a:t>
            </a:r>
          </a:p>
          <a:p>
            <a:pPr defTabSz="904120" fontAlgn="base">
              <a:lnSpc>
                <a:spcPct val="90000"/>
              </a:lnSpc>
              <a:spcBef>
                <a:spcPct val="30000"/>
              </a:spcBef>
              <a:spcAft>
                <a:spcPts val="335"/>
              </a:spcAft>
              <a:defRPr/>
            </a:pPr>
            <a:r>
              <a:rPr lang="en-US" sz="2800" dirty="0" smtClean="0"/>
              <a:t>The larger the number of regions in which you do business the greater the number of regulations with which you need to be compliant.</a:t>
            </a:r>
          </a:p>
          <a:p>
            <a:pPr>
              <a:buFont typeface="Arial" pitchFamily="34" charset="0"/>
              <a:buNone/>
            </a:pPr>
            <a:r>
              <a:rPr lang="en-US" sz="2800" dirty="0" smtClean="0"/>
              <a:t>Increasing regulatory requirements and growing volumes of data of all types from documents to scanned images to core relational data continues to increase the challenges around compliance and risk management over the full lifecycle of data from birth to archival.</a:t>
            </a:r>
          </a:p>
          <a:p>
            <a:pPr>
              <a:buFont typeface="Arial" pitchFamily="34" charset="0"/>
              <a:buNone/>
            </a:pPr>
            <a:r>
              <a:rPr lang="en-US" sz="2800" dirty="0" smtClean="0"/>
              <a:t>The information platform of the future needs to simplify compliance for all your data.</a:t>
            </a:r>
          </a:p>
          <a:p>
            <a:pPr>
              <a:buFont typeface="Arial" pitchFamily="34" charset="0"/>
              <a:buNone/>
            </a:pPr>
            <a:endParaRPr lang="en-US" sz="2800" dirty="0" smtClean="0"/>
          </a:p>
          <a:p>
            <a:pPr>
              <a:buFont typeface="Arial" pitchFamily="34" charset="0"/>
              <a:buNone/>
            </a:pPr>
            <a:r>
              <a:rPr lang="en-US" sz="2800" u="sng" dirty="0" smtClean="0"/>
              <a:t>Right Information at the Right Time</a:t>
            </a:r>
          </a:p>
          <a:p>
            <a:pPr>
              <a:buFont typeface="Arial" pitchFamily="34" charset="0"/>
              <a:buNone/>
            </a:pPr>
            <a:r>
              <a:rPr lang="en-US" sz="2800" dirty="0" smtClean="0"/>
              <a:t>It’s no longer good enough to simply keep the business running. There are much higher expectations of leveraging data to create competitive advantage.. As it becomes more and more feasible to capture, store and analyze increasing volumes of data from increasingly diverse sources those companies that can create competitive advantage by extracting the right information from their data and make it available to people in their organization at the right time will succeed. It should come as no surprise that BI is the #1 priority of many leading CIOs.</a:t>
            </a:r>
          </a:p>
          <a:p>
            <a:pPr>
              <a:buFont typeface="Arial" pitchFamily="34" charset="0"/>
              <a:buNone/>
            </a:pPr>
            <a:r>
              <a:rPr lang="en-US" sz="2800" dirty="0" smtClean="0"/>
              <a:t>The information platform of the future needs to enable people to leverage all of their data for business advantage in a timely way.</a:t>
            </a:r>
          </a:p>
          <a:p>
            <a:pPr>
              <a:buFont typeface="Arial" pitchFamily="34" charset="0"/>
              <a:buNone/>
            </a:pPr>
            <a:endParaRPr lang="en-US" sz="2800" dirty="0" smtClean="0"/>
          </a:p>
          <a:p>
            <a:pPr>
              <a:buFont typeface="Arial" pitchFamily="34" charset="0"/>
              <a:buNone/>
            </a:pPr>
            <a:r>
              <a:rPr lang="en-US" sz="2800" u="sng" dirty="0" smtClean="0"/>
              <a:t>IT Agility and Cost Efficiency</a:t>
            </a:r>
          </a:p>
          <a:p>
            <a:pPr>
              <a:buFont typeface="Arial" pitchFamily="34" charset="0"/>
              <a:buNone/>
            </a:pPr>
            <a:r>
              <a:rPr lang="en-US" sz="2800" dirty="0" smtClean="0"/>
              <a:t>There continues to be cost pressure on IT to increase resource utilization and to manage increasing workloads without increasing staff. We see that today in the strong focus on driving up server utilization through server consolidation enabled by virtualization.</a:t>
            </a:r>
          </a:p>
          <a:p>
            <a:pPr>
              <a:buFont typeface="Arial" pitchFamily="34" charset="0"/>
              <a:buNone/>
            </a:pPr>
            <a:r>
              <a:rPr lang="en-US" sz="2800" dirty="0" smtClean="0"/>
              <a:t>At the same time there is increasing pressure to be more agile – to respond to new business needs more quickly and yet 60% of IT budget is consumed just keeping things running. </a:t>
            </a:r>
          </a:p>
          <a:p>
            <a:pPr>
              <a:buFont typeface="Arial" pitchFamily="34" charset="0"/>
              <a:buNone/>
            </a:pPr>
            <a:r>
              <a:rPr lang="en-US" sz="2800" dirty="0" smtClean="0"/>
              <a:t>The data platform of the future needs to deliver high levels of resource utilization, exploit commodity hardware trends, deliver increasing scale without increasing staff and accelerate the delivery of new business solutions.</a:t>
            </a:r>
          </a:p>
          <a:p>
            <a:pPr>
              <a:buFont typeface="Arial" pitchFamily="34" charset="0"/>
              <a:buNone/>
            </a:pPr>
            <a:endParaRPr lang="en-US" sz="2800" dirty="0" smtClean="0"/>
          </a:p>
          <a:p>
            <a:pPr>
              <a:buFont typeface="Arial" pitchFamily="34" charset="0"/>
              <a:buNone/>
            </a:pPr>
            <a:r>
              <a:rPr lang="en-US" sz="2800" dirty="0" smtClean="0"/>
              <a:t>These are big challenges.</a:t>
            </a:r>
          </a:p>
          <a:p>
            <a:pPr>
              <a:buFont typeface="Arial" pitchFamily="34" charset="0"/>
              <a:buNone/>
            </a:pPr>
            <a:endParaRPr lang="en-US" sz="2800" dirty="0" smtClean="0"/>
          </a:p>
          <a:p>
            <a:pPr>
              <a:buFont typeface="Arial" pitchFamily="34" charset="0"/>
              <a:buNone/>
            </a:pPr>
            <a:r>
              <a:rPr lang="en-US" sz="2800" dirty="0" smtClean="0"/>
              <a:t>Thankfully there are some key technology drivers that will change the game</a:t>
            </a:r>
          </a:p>
          <a:p>
            <a:pPr>
              <a:buFont typeface="Arial" pitchFamily="34" charset="0"/>
              <a:buNone/>
            </a:pPr>
            <a:endParaRPr lang="en-US" sz="2800" dirty="0" smtClean="0"/>
          </a:p>
          <a:p>
            <a:pPr>
              <a:buFont typeface="Arial" pitchFamily="34" charset="0"/>
              <a:buNone/>
            </a:pPr>
            <a:r>
              <a:rPr lang="en-US" sz="2800" u="sng" dirty="0" smtClean="0"/>
              <a:t>Digitally Born Data</a:t>
            </a:r>
          </a:p>
          <a:p>
            <a:pPr>
              <a:buFont typeface="Arial" pitchFamily="34" charset="0"/>
              <a:buNone/>
            </a:pPr>
            <a:r>
              <a:rPr lang="en-US" sz="2800" dirty="0" smtClean="0"/>
              <a:t>As more and more data is created digitally it becomes possible to have a single data platform to provide an integrated set of services over all your data.</a:t>
            </a:r>
          </a:p>
          <a:p>
            <a:pPr>
              <a:buFont typeface="Arial" pitchFamily="34" charset="0"/>
              <a:buNone/>
            </a:pPr>
            <a:endParaRPr lang="en-US" sz="2800" dirty="0" smtClean="0"/>
          </a:p>
          <a:p>
            <a:pPr>
              <a:buFont typeface="Arial" pitchFamily="34" charset="0"/>
              <a:buNone/>
            </a:pPr>
            <a:r>
              <a:rPr lang="en-US" sz="2800" u="sng" dirty="0" smtClean="0"/>
              <a:t>Virtualization</a:t>
            </a:r>
          </a:p>
          <a:p>
            <a:pPr>
              <a:buFont typeface="Arial" pitchFamily="34" charset="0"/>
              <a:buNone/>
            </a:pPr>
            <a:r>
              <a:rPr lang="en-US" sz="2800" dirty="0" smtClean="0"/>
              <a:t>By decoupling the binding between physical and logical resources at all levels (OS/Server Hardware, LUN/physical storage, application/data platform) it becomes possible to provide a much higher level of agility in managing the IT infrastructure</a:t>
            </a:r>
          </a:p>
          <a:p>
            <a:pPr>
              <a:buFont typeface="Arial" pitchFamily="34" charset="0"/>
              <a:buNone/>
            </a:pPr>
            <a:endParaRPr lang="en-US" sz="2800" dirty="0" smtClean="0"/>
          </a:p>
          <a:p>
            <a:pPr>
              <a:buFont typeface="Arial" pitchFamily="34" charset="0"/>
              <a:buNone/>
            </a:pPr>
            <a:r>
              <a:rPr lang="en-US" sz="2800" u="sng" dirty="0" smtClean="0"/>
              <a:t>Hardware Innovation</a:t>
            </a:r>
          </a:p>
          <a:p>
            <a:pPr>
              <a:buFont typeface="Arial" pitchFamily="34" charset="0"/>
              <a:buNone/>
            </a:pPr>
            <a:r>
              <a:rPr lang="en-US" sz="2800" dirty="0" smtClean="0"/>
              <a:t>There are a few key trends to consider here</a:t>
            </a:r>
          </a:p>
          <a:p>
            <a:pPr>
              <a:buFont typeface="Arial" pitchFamily="34" charset="0"/>
              <a:buNone/>
            </a:pPr>
            <a:r>
              <a:rPr lang="en-US" sz="2800" b="1" dirty="0" smtClean="0"/>
              <a:t>Low Cost Highly Capable CPUs: </a:t>
            </a:r>
            <a:r>
              <a:rPr lang="en-US" sz="2800" dirty="0" smtClean="0"/>
              <a:t>Moore’s law is still at work and the cost of CPUs is still coming down but instead of increasing clock speeds we now have increasing #s of cores in multi-core processors. The challenge now is to </a:t>
            </a:r>
            <a:r>
              <a:rPr lang="en-US" sz="2800" dirty="0" err="1" smtClean="0"/>
              <a:t>rearchitect</a:t>
            </a:r>
            <a:r>
              <a:rPr lang="en-US" sz="2800" dirty="0" smtClean="0"/>
              <a:t> software applications for greater parallelism in order to exploit the increasing # of cores.</a:t>
            </a:r>
          </a:p>
          <a:p>
            <a:pPr>
              <a:buFont typeface="Arial" pitchFamily="34" charset="0"/>
              <a:buNone/>
            </a:pPr>
            <a:r>
              <a:rPr lang="en-US" sz="2800" b="1" dirty="0" smtClean="0"/>
              <a:t>Memory – Increased Capacity at Lower Cost: </a:t>
            </a:r>
            <a:r>
              <a:rPr lang="en-US" sz="2800" dirty="0" smtClean="0"/>
              <a:t>Servers can now be configured with 1TB of RAM. This changes the historical design trade-offs made between memory and persisted storage and offers opportunities for new capabilities by optimizing for large memory. This will fundamentally change the I/O characteristics of database systems and enable new architectures that exploit the reduced latency.</a:t>
            </a:r>
          </a:p>
          <a:p>
            <a:pPr>
              <a:buFont typeface="Arial" pitchFamily="34" charset="0"/>
              <a:buNone/>
            </a:pPr>
            <a:r>
              <a:rPr lang="en-US" sz="2800" b="1" dirty="0" smtClean="0"/>
              <a:t>Raw Storage Costs Continue to Drop: </a:t>
            </a:r>
            <a:r>
              <a:rPr lang="en-US" sz="2800" dirty="0" smtClean="0"/>
              <a:t>Low cost, industry standard storage wins. It’s possible now to get 1TB of raw storage for &lt; $300. The challenge now is to reduce the operational costs of managing the storage.</a:t>
            </a:r>
            <a:endParaRPr lang="en-US" sz="2800" b="1" dirty="0" smtClean="0"/>
          </a:p>
          <a:p>
            <a:pPr>
              <a:buFont typeface="Arial" pitchFamily="34" charset="0"/>
              <a:buChar char="•"/>
            </a:pPr>
            <a:r>
              <a:rPr lang="en-US" sz="2800" dirty="0" smtClean="0"/>
              <a:t>CPU and Storage are becoming available in smaller and more powerful form factors increasing the capability of computing at the edge including mobile and embedded devices – it will become increasingly feasible and desirable to have systems where data is distributed to enable more timely decisions and actions to be made where the action’s happening</a:t>
            </a:r>
          </a:p>
          <a:p>
            <a:pPr>
              <a:buFont typeface="Arial" pitchFamily="34" charset="0"/>
              <a:buChar char="•"/>
            </a:pPr>
            <a:r>
              <a:rPr lang="en-US" sz="2800" dirty="0" smtClean="0"/>
              <a:t>Increasing energy costs and increasing environmental concerns are going to continue to yield hardware innovations that enable dynamic management of power – taking advantage of this while still delivering optimal performance will require a new relationship between the database and the resources provided by the underlying OS and hardware – a relationship that provides bi-directional information about current and future needs and the difference between the currently supplied resources and the total resources available.</a:t>
            </a:r>
          </a:p>
          <a:p>
            <a:pPr>
              <a:buFont typeface="Arial" pitchFamily="34" charset="0"/>
              <a:buNone/>
            </a:pPr>
            <a:endParaRPr lang="en-US" sz="2800" dirty="0" smtClean="0"/>
          </a:p>
          <a:p>
            <a:pPr fontAlgn="ctr"/>
            <a:r>
              <a:rPr lang="en-US" sz="2800" u="sng" dirty="0" smtClean="0"/>
              <a:t>Cloud Services</a:t>
            </a:r>
          </a:p>
          <a:p>
            <a:pPr defTabSz="904120" fontAlgn="ctr">
              <a:lnSpc>
                <a:spcPct val="90000"/>
              </a:lnSpc>
              <a:spcBef>
                <a:spcPct val="30000"/>
              </a:spcBef>
              <a:spcAft>
                <a:spcPts val="335"/>
              </a:spcAft>
              <a:defRPr/>
            </a:pPr>
            <a:r>
              <a:rPr lang="en-CA" sz="2400" dirty="0" smtClean="0">
                <a:latin typeface="Segoe" pitchFamily="34" charset="0"/>
              </a:rPr>
              <a:t>The Internet represents an opportunity to revolutionize the way data is accessed and processed in much the same way that the standardization of network transport protocols helped push formerly tightly coupled databases and the applications that used them onto separate machines in the 1980s. The greatest impact that services will have on business will come from the inevitable shift toward utility computing within the enterprise. The same platform-level investments we are making in utility computing for the enterprise will help our enterprise customers embrace utility computing in the cloud.</a:t>
            </a:r>
          </a:p>
          <a:p>
            <a:pPr fontAlgn="ctr"/>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think about all of these trends that are impacting you and your need to have a </a:t>
            </a:r>
            <a:r>
              <a:rPr lang="en-US" sz="1200" kern="1200" dirty="0" smtClean="0">
                <a:solidFill>
                  <a:schemeClr val="tx1"/>
                </a:solidFill>
                <a:latin typeface="+mn-lt"/>
                <a:ea typeface="+mn-ea"/>
                <a:cs typeface="+mn-cs"/>
              </a:rPr>
              <a:t>complete approach to managing, accessing and delivering information across your organization to accelerate and improve business decisions.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Over the past 5 years we have been delivering on a vision to build a data platform for our customers. It has been a transformational time for SQL Server and we have delivered innovation to help our customers adapt to the explosion of data in their organizations. We approached this in terms of delivering a platform that supports all types of data as well as all tiers – from the edge, to the datacenter and then to the cloud.  We also delivered robust capabilities to enable you to build access to this data through rich applications and to manage this data with easy to use tools and interfaces, as well as new services to provide business intelligence. We made progress in each of these areas, as well as continued to strengthen the foundation to deliver the security, performance, and availability needed for businesses and applications of all sizes.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vision continues to guide us, but we also recognize that it needs to continue to evolve.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One key evolution in our vision is moving from talking about data to talking about information. This reflects the shift that you want a platform that not only stores and manages all your data, but helps you deliver greater value from your data across your business in the applications you use every day. Organizations are looking to compete and grow by reducing costs, reducing time to market and identifying the highest value opportunities for their business. We’re moving forward rapidly to address these challenges with new capabilities in manageability, business intelligence and data warehousing and by delivering the first relational database cloud offering with SQL Azure.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important shift is to place people at the center of this vision, the users of SQL Server and those who we look to deliver greater value with each release – IT and Database professionals, developers, and the BI practitioners, and all the end users.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Microsoft, along with our worldwide partners, is committed to deliver an Information Platform which enables your people and provides you with a complete set of enterprise-ready technologies and tools to help you realize more value from your information at the lowest total cost of ownership. The vision comes together as 4 pillars.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MISSION CRITICAL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vision starts with the foundation of a Mission-Critical Platform. You run your business on the solutions you build around SQL Server and Windows Server; it needs to perform to the highest levels ensuring your applications and systems are reliable, highly available, secure and deliver superior predictable performance with the industry’s best TCO.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we look forward, we continue to drive investments in the Mission Critical platform to support scalability – scale up with Windows Server and support of greater than 64 logical processors with proven benchmarks for superior performance and scale out with the new Parallel Data Warehouse edition (formerly known as Project Madison). We will also offer greater value and capability with the new Data Center Edition providing unlimited virtualization and support for Hyper-V Live Migration, high-scale multi-server management and high-scale complex event processing through SQL Server </a:t>
            </a:r>
            <a:r>
              <a:rPr lang="en-US" sz="1200" kern="1200" dirty="0" err="1" smtClean="0">
                <a:solidFill>
                  <a:schemeClr val="tx1"/>
                </a:solidFill>
                <a:latin typeface="+mn-lt"/>
                <a:ea typeface="+mn-ea"/>
                <a:cs typeface="+mn-cs"/>
              </a:rPr>
              <a:t>StreamInsight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EMPOWERED 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helping IT Professionals and Database Professionals automate routine tasks they can now focus more time on adding business value.  The boundaries of the IT environment continue to be stretched and IT Professionals have increased responsibility to manage application requirements for the datacenter, across mobile devices and the desktop, and now out in the cloud. We know that of today’s annual IT spending,</a:t>
            </a:r>
            <a:r>
              <a:rPr lang="en-US" sz="1200" kern="1200" baseline="0" dirty="0" smtClean="0">
                <a:solidFill>
                  <a:schemeClr val="tx1"/>
                </a:solidFill>
                <a:latin typeface="+mn-lt"/>
                <a:ea typeface="+mn-ea"/>
                <a:cs typeface="+mn-cs"/>
              </a:rPr>
              <a:t> a majority continues to be focused on </a:t>
            </a:r>
            <a:r>
              <a:rPr lang="en-US" sz="1200" kern="1200" dirty="0" smtClean="0">
                <a:solidFill>
                  <a:schemeClr val="tx1"/>
                </a:solidFill>
                <a:latin typeface="+mn-lt"/>
                <a:ea typeface="+mn-ea"/>
                <a:cs typeface="+mn-cs"/>
              </a:rPr>
              <a:t>just running the business, leaving few resources dedicated to adding new business value. We think we should work together to improve this. (Side note: With SS2008, we delivered on Policy-based Management and Performance Data Collector key investments that we are now leveraging for the R2 with the delivery of Application and Multi-server Management.)  Giving IT professionals greater visibility and control of their IT environments and the ability to work more efficiently is a key area we will invest in for R2 with</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Application and Multi-Server Management, and in future releases</a:t>
            </a:r>
            <a:r>
              <a:rPr lang="en-US" sz="1200" kern="1200" baseline="0" dirty="0" smtClean="0">
                <a:solidFill>
                  <a:schemeClr val="tx1"/>
                </a:solidFill>
                <a:latin typeface="+mn-lt"/>
                <a:ea typeface="+mn-ea"/>
                <a:cs typeface="+mn-cs"/>
              </a:rPr>
              <a:t> to give you the ability to focus more resources on driving new value back into the business.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DYNAMIC DEVELOPMENT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focus on developers is to helping them be productive and agile to drive down the time to solution and increase the richness of those solutions.  With Visual Studio, the .NET Framework, and SQL Server, developers have a highly productive platform to deliver data through their applications. The Entity Framework and Entity Data Model are key investments we’ve made to bridge the gap between the object and relational world; we are committed to evolving these investments for developers.  Looking ahead, we think about the ability for them to leverage their skills and platform investment to write apps that take advantage of new capabilities with the cloud and bring the relational model to low-latency streaming data with SQL Server </a:t>
            </a:r>
            <a:r>
              <a:rPr lang="en-US" sz="1200" kern="1200" dirty="0" err="1" smtClean="0">
                <a:solidFill>
                  <a:schemeClr val="tx1"/>
                </a:solidFill>
                <a:latin typeface="+mn-lt"/>
                <a:ea typeface="+mn-ea"/>
                <a:cs typeface="+mn-cs"/>
              </a:rPr>
              <a:t>StreamInsight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PERVASIVE INSIGHT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Business Intelligence continues to be the #1 priority for CIOs. Even as budgets are cut, IT is being asked to do more to deliver information to the business. Getting the right information to the right person at the right time is critical for success now more than ever. We continue to deliver on our vision for “Pervasive Insight” by re-defining who the average BI user is. Our deep integration with Microsoft Office empowers end users to build and consume BI solutions through familiar tools such as SharePoint and Excel. With R2, we are delivering managed self-service BI, the ability to share and collaborate on rich analyses among end users using </a:t>
            </a:r>
            <a:r>
              <a:rPr lang="en-US" sz="1200" kern="1200" dirty="0" err="1" smtClean="0">
                <a:solidFill>
                  <a:schemeClr val="tx1"/>
                </a:solidFill>
                <a:latin typeface="+mn-lt"/>
                <a:ea typeface="+mn-ea"/>
                <a:cs typeface="+mn-cs"/>
              </a:rPr>
              <a:t>PowerPivot</a:t>
            </a:r>
            <a:r>
              <a:rPr lang="en-US" sz="1200" kern="1200" dirty="0" smtClean="0">
                <a:solidFill>
                  <a:schemeClr val="tx1"/>
                </a:solidFill>
                <a:latin typeface="+mn-lt"/>
                <a:ea typeface="+mn-ea"/>
                <a:cs typeface="+mn-cs"/>
              </a:rPr>
              <a:t> for Excel and SharePoint in an IT managed environment and the ability to drive data consistency across your business with Master Data Services.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CLOUD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the emergence of Cloud, we look to how we deliver on the pillars of the Information Platform Vision both on-premises and off-premises – </a:t>
            </a:r>
            <a:r>
              <a:rPr lang="en-US" sz="1200" i="1" kern="1200" dirty="0" smtClean="0">
                <a:solidFill>
                  <a:schemeClr val="tx1"/>
                </a:solidFill>
                <a:latin typeface="+mn-lt"/>
                <a:ea typeface="+mn-ea"/>
                <a:cs typeface="+mn-cs"/>
              </a:rPr>
              <a:t>Empowering IT</a:t>
            </a:r>
            <a:r>
              <a:rPr lang="en-US" sz="1200" kern="1200" dirty="0" smtClean="0">
                <a:solidFill>
                  <a:schemeClr val="tx1"/>
                </a:solidFill>
                <a:latin typeface="+mn-lt"/>
                <a:ea typeface="+mn-ea"/>
                <a:cs typeface="+mn-cs"/>
              </a:rPr>
              <a:t> by delivering on business-ready SLAs and streamlining maintenance, delivering on </a:t>
            </a:r>
            <a:r>
              <a:rPr lang="en-US" sz="1200" i="1" kern="1200" dirty="0" smtClean="0">
                <a:solidFill>
                  <a:schemeClr val="tx1"/>
                </a:solidFill>
                <a:latin typeface="+mn-lt"/>
                <a:ea typeface="+mn-ea"/>
                <a:cs typeface="+mn-cs"/>
              </a:rPr>
              <a:t>Dynamic Development</a:t>
            </a:r>
            <a:r>
              <a:rPr lang="en-US" sz="1200" kern="1200" dirty="0" smtClean="0">
                <a:solidFill>
                  <a:schemeClr val="tx1"/>
                </a:solidFill>
                <a:latin typeface="+mn-lt"/>
                <a:ea typeface="+mn-ea"/>
                <a:cs typeface="+mn-cs"/>
              </a:rPr>
              <a:t> by leveraging the same knowledge, skills and familiar tools and delivering more </a:t>
            </a:r>
            <a:r>
              <a:rPr lang="en-US" sz="1200" i="1" kern="1200" dirty="0" smtClean="0">
                <a:solidFill>
                  <a:schemeClr val="tx1"/>
                </a:solidFill>
                <a:latin typeface="+mn-lt"/>
                <a:ea typeface="+mn-ea"/>
                <a:cs typeface="+mn-cs"/>
              </a:rPr>
              <a:t>Pervasive Insight</a:t>
            </a:r>
            <a:r>
              <a:rPr lang="en-US" sz="1200" kern="1200" dirty="0" smtClean="0">
                <a:solidFill>
                  <a:schemeClr val="tx1"/>
                </a:solidFill>
                <a:latin typeface="+mn-lt"/>
                <a:ea typeface="+mn-ea"/>
                <a:cs typeface="+mn-cs"/>
              </a:rPr>
              <a:t> by connecting applications and data in the Cloud with on-premises sources – all powered by a proven </a:t>
            </a:r>
            <a:r>
              <a:rPr lang="en-US" sz="1200" i="1" kern="1200" dirty="0" smtClean="0">
                <a:solidFill>
                  <a:schemeClr val="tx1"/>
                </a:solidFill>
                <a:latin typeface="+mn-lt"/>
                <a:ea typeface="+mn-ea"/>
                <a:cs typeface="+mn-cs"/>
              </a:rPr>
              <a:t>Mission Critical Platform</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information platform vision is powered by SQL Server and now by SQL Azure, and supported by integration with the Microsoft ecosystem to deliver an end-to-end information platform for businesses and applications of all sizes.</a:t>
            </a:r>
          </a:p>
          <a:p>
            <a:r>
              <a:rPr lang="en-US" sz="1000" kern="1200" dirty="0" smtClean="0">
                <a:solidFill>
                  <a:schemeClr val="tx1"/>
                </a:solidFill>
                <a:latin typeface="+mn-lt"/>
                <a:ea typeface="+mn-ea"/>
                <a:cs typeface="+mn-cs"/>
              </a:rPr>
              <a:t>  </a:t>
            </a:r>
          </a:p>
          <a:p>
            <a:endParaRPr lang="en-US" sz="1000"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900" dirty="0" smtClean="0">
                <a:latin typeface="Segoe" pitchFamily="34" charset="0"/>
              </a:rPr>
              <a:t>In </a:t>
            </a:r>
            <a:r>
              <a:rPr lang="en-CA" sz="900" dirty="0" smtClean="0">
                <a:latin typeface="Segoe" pitchFamily="34" charset="0"/>
              </a:rPr>
              <a:t>the Fall of 2007 about 100 members of the SQL Server development team travelled around the US and Europe to visit with more than 40 enterprise customers and more than 30 other groups of customers to refresh our understanding of some of the remaining customer challenges through direct conversation and observation.</a:t>
            </a:r>
          </a:p>
          <a:p>
            <a:endParaRPr lang="en-CA" sz="900" dirty="0" smtClean="0">
              <a:latin typeface="Segoe" pitchFamily="34" charset="0"/>
            </a:endParaRPr>
          </a:p>
          <a:p>
            <a:r>
              <a:rPr lang="en-US" dirty="0" smtClean="0"/>
              <a:t>The</a:t>
            </a:r>
            <a:r>
              <a:rPr lang="en-US" baseline="0" dirty="0" smtClean="0"/>
              <a:t> key challenges were broken down into 3 main categories</a:t>
            </a:r>
          </a:p>
          <a:p>
            <a:pPr marL="226401" marR="0" indent="-226401"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Data Scale Quality &amp; Compliance: Data volumes especially for decision support systems are growing exponentially and the ability for the hardware and software to support this growth is essential. In addition as we continue to see a proliferation of data the sources from which this data comes from also become more heterogeneous and the validity of the data being used comes into question. Finally as information becomes more readily available to the rank and file of organizations, the ability to apply authorization rules and automate access also becomes critical.</a:t>
            </a:r>
            <a:br>
              <a:rPr lang="en-US" baseline="0" dirty="0" smtClean="0"/>
            </a:br>
            <a:endParaRPr lang="en-US" baseline="0" dirty="0" smtClean="0"/>
          </a:p>
          <a:p>
            <a:pPr marL="226401" marR="0" indent="-226401"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Administrator Efficiency: If you look at the trend of technology over time you’ll see that we’re graduating more and more DBAs, and that’s great but the problem is that the proliferation of software and database applications is increasing at a greater rate than the number of DBAs on staff so what you get are these overburdened administrators.  On top of that, the increase in the hardware computing capacity tends to leave a lot of underutilized hardware.  So IT </a:t>
            </a:r>
            <a:r>
              <a:rPr lang="en-US" baseline="0" dirty="0" err="1" smtClean="0"/>
              <a:t>admins</a:t>
            </a:r>
            <a:r>
              <a:rPr lang="en-US" baseline="0" dirty="0" smtClean="0"/>
              <a:t> not only need to become more efficient in managing a large number of applications, they also need to ensure that resources are optimally utilized.</a:t>
            </a:r>
            <a:br>
              <a:rPr lang="en-US" baseline="0" dirty="0" smtClean="0"/>
            </a:br>
            <a:endParaRPr lang="en-US" baseline="0" dirty="0" smtClean="0"/>
          </a:p>
          <a:p>
            <a:pPr marL="226401" marR="0" indent="-226401"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End User Empowerment: This is essentially about enabling end users to do more with less dependency on their IT departments. IT was cited by end users as being a major bottleneck to reporting and analysis projects and from an IT perspective, they simply could not keep up with every changing end user demands. Providing end users with intuitive tools that enable them to build their own reports and models for analysis was a major challenge for IT.</a:t>
            </a:r>
          </a:p>
          <a:p>
            <a:pPr marL="226401" indent="-226401">
              <a:buNone/>
            </a:pPr>
            <a:endParaRPr lang="en-US" baseline="0" dirty="0" smtClean="0"/>
          </a:p>
          <a:p>
            <a:pPr marL="226401" indent="-226401">
              <a:buNone/>
            </a:pPr>
            <a:endParaRPr lang="en-US" baseline="0" dirty="0" smtClean="0"/>
          </a:p>
          <a:p>
            <a:pPr marL="226401" indent="-226401"/>
            <a:r>
              <a:rPr lang="en-US" baseline="0" dirty="0" smtClean="0"/>
              <a:t>Transition: </a:t>
            </a:r>
          </a:p>
          <a:p>
            <a:pPr marL="226401" indent="-226401" algn="l"/>
            <a:r>
              <a:rPr lang="en-US" baseline="0" dirty="0" smtClean="0"/>
              <a:t>Our future investments focus on each of these challenges at various levels. In this session I’ll talk about the innovations we’re delivering to our customers in the upcoming release.  </a:t>
            </a:r>
          </a:p>
        </p:txBody>
      </p:sp>
      <p:sp>
        <p:nvSpPr>
          <p:cNvPr id="4" name="Slide Number Placeholder 3"/>
          <p:cNvSpPr>
            <a:spLocks noGrp="1"/>
          </p:cNvSpPr>
          <p:nvPr>
            <p:ph type="sldNum" sz="quarter" idx="10"/>
          </p:nvPr>
        </p:nvSpPr>
        <p:spPr/>
        <p:txBody>
          <a:bodyPr/>
          <a:lstStyle/>
          <a:p>
            <a:pPr>
              <a:defRPr/>
            </a:pPr>
            <a:fld id="{8D699AC3-7325-4BA6-8C06-12130CAB5D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smtClean="0"/>
              <a:t>There </a:t>
            </a:r>
            <a:r>
              <a:rPr lang="en-US" baseline="0" dirty="0" smtClean="0"/>
              <a:t>are three key areas of innovation:  SQL Server 2008 R2 – the next generation release of the SQL Server database platform, Parallel Data Warehouse, appliances for high scale data warehousing and SQL Azure – scalable relational database platform service in the cloud.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SQL Server 2008 R2 </a:t>
            </a:r>
            <a:r>
              <a:rPr lang="en-US" b="0" baseline="0" dirty="0" smtClean="0"/>
              <a:t>enables businesses to make more timely, better informed decisions by enabling users to access, integrate, analyze and share information using tools they are already familiar with – Microsoft Office;  DBAs can more efficiently manage databases and applications at scale with multi-server management; delivers enhanced support for Virtualization and Hyper-V Live Migration to further optimize resources through consolidation.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SQL</a:t>
            </a:r>
            <a:r>
              <a:rPr lang="en-US" b="1" baseline="0" dirty="0" smtClean="0"/>
              <a:t> Azure </a:t>
            </a:r>
            <a:r>
              <a:rPr lang="en-US" baseline="0" dirty="0" smtClean="0"/>
              <a:t>– delivers on the Microsoft Data Platform vision of extending the SQL Server capabilities to the cloud as web-based services. SQL Azure provides an internet-facing database and advanced query processing services and is ideal solution for customers building new applications or integrating with existing investments in the cloud. Built on SQL Server technologies, SQL Azure provides the same enterprise-class availability, scalability , and security with the benefits of built-in data protection, self healing and disaster recovery as well as a consistent SQL Server programming model &amp; tools.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Parallel Data</a:t>
            </a:r>
            <a:r>
              <a:rPr lang="en-US" b="1" baseline="0" dirty="0" smtClean="0"/>
              <a:t> Warehouse </a:t>
            </a:r>
            <a:r>
              <a:rPr lang="en-US" baseline="0" dirty="0" smtClean="0"/>
              <a:t>is a highly scalable data warehouse appliance.  It uses Massively Parallel Processing (MPP) to deliver high performance and scalability on SQL Server 2008, Windows Server 2008 and industry-standard hardware.   Parallel Data Warehouse is a separate release/edition but will launch  jointly with R2 in the first half of 2010.</a:t>
            </a:r>
          </a:p>
          <a:p>
            <a:endParaRPr lang="en-US" baseline="0" dirty="0" smtClean="0"/>
          </a:p>
        </p:txBody>
      </p:sp>
      <p:sp>
        <p:nvSpPr>
          <p:cNvPr id="4" name="Slide Number Placeholder 3"/>
          <p:cNvSpPr>
            <a:spLocks noGrp="1"/>
          </p:cNvSpPr>
          <p:nvPr>
            <p:ph type="sldNum" sz="quarter" idx="10"/>
          </p:nvPr>
        </p:nvSpPr>
        <p:spPr/>
        <p:txBody>
          <a:bodyPr/>
          <a:lstStyle/>
          <a:p>
            <a:fld id="{6245FB35-1966-4402-A919-0305DCE9E7D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4/1/2010 3:34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4C19A" mc:Ignorable=""/>
                </a:solidFill>
              </a:rPr>
              <a:pPr algn="l" defTabSz="914363">
                <a:defRPr/>
              </a:pPr>
              <a:t>‹#›</a:t>
            </a:fld>
            <a:endParaRPr lang="en-US" sz="1400" dirty="0">
              <a:solidFill>
                <a:srgbClr xmlns:mc="http://schemas.openxmlformats.org/markup-compatibility/2006" xmlns:a14="http://schemas.microsoft.com/office/drawing/2007/7/7/main" val="F4C19A" mc:Ignorable=""/>
              </a:solidFill>
            </a:endParaRPr>
          </a:p>
        </p:txBody>
      </p:sp>
    </p:spTree>
    <p:extLst/>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4C19A" mc:Ignorable=""/>
                </a:solidFill>
              </a:rPr>
              <a:pPr algn="l" defTabSz="914363">
                <a:defRPr/>
              </a:pPr>
              <a:t>‹#›</a:t>
            </a:fld>
            <a:endParaRPr lang="en-US" sz="1400" dirty="0">
              <a:solidFill>
                <a:srgbClr xmlns:mc="http://schemas.openxmlformats.org/markup-compatibility/2006" xmlns:a14="http://schemas.microsoft.com/office/drawing/2007/7/7/main" val="F4C19A" mc:Ignorable=""/>
              </a:solidFill>
            </a:endParaRPr>
          </a:p>
        </p:txBody>
      </p:sp>
    </p:spTree>
    <p:extLst/>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xmlns:mc="http://schemas.openxmlformats.org/markup-compatibility/2006" xmlns:a14="http://schemas.microsoft.com/office/drawing/2007/7/7/main" val="CCFF99" mc:Ignorable=""/>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xmlns:mc="http://schemas.openxmlformats.org/markup-compatibility/2006" xmlns:a14="http://schemas.microsoft.com/office/drawing/2007/7/7/main" val="FFFFFF" mc:Ignorable=""/>
                    </a:gs>
                    <a:gs pos="28000">
                      <a:srgbClr xmlns:mc="http://schemas.openxmlformats.org/markup-compatibility/2006" xmlns:a14="http://schemas.microsoft.com/office/drawing/2007/7/7/main" val="F6C9A8" mc:Ignorable=""/>
                    </a:gs>
                    <a:gs pos="62000">
                      <a:srgbClr xmlns:mc="http://schemas.openxmlformats.org/markup-compatibility/2006" xmlns:a14="http://schemas.microsoft.com/office/drawing/2007/7/7/main" val="ED9655" mc:Ignorable=""/>
                    </a:gs>
                    <a:gs pos="88000">
                      <a:srgbClr xmlns:mc="http://schemas.openxmlformats.org/markup-compatibility/2006" xmlns:a14="http://schemas.microsoft.com/office/drawing/2007/7/7/main" val="EA883E" mc:Ignorabl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2B486" mc:Ignorable=""/>
                </a:solidFill>
              </a:rPr>
              <a:pPr algn="l" defTabSz="914363">
                <a:defRPr/>
              </a:pPr>
              <a:t>‹#›</a:t>
            </a:fld>
            <a:endParaRPr lang="en-US" sz="1400" dirty="0">
              <a:solidFill>
                <a:srgbClr xmlns:mc="http://schemas.openxmlformats.org/markup-compatibility/2006" xmlns:a14="http://schemas.microsoft.com/office/drawing/2007/7/7/main" val="F2B486" mc:Ignorable=""/>
              </a:solidFill>
            </a:endParaRPr>
          </a:p>
        </p:txBody>
      </p:sp>
    </p:spTree>
    <p:extLst/>
  </p:cSld>
  <p:clrMapOvr>
    <a:masterClrMapping/>
  </p:clrMapOvr>
  <p:transition xmlns:p14="http://schemas.microsoft.com/office/powerpoint/2007/7/12/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cstate="print"/>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xmlns:mc="http://schemas.openxmlformats.org/markup-compatibility/2006" xmlns:a14="http://schemas.microsoft.com/office/drawing/2007/7/7/main" val="000000" mc:Ignorable=""/>
                </a:solidFill>
                <a:latin typeface="Consolas" pitchFamily="49" charset="0"/>
                <a:cs typeface="Courier New" pitchFamily="49" charset="0"/>
              </a:defRPr>
            </a:lvl1pPr>
            <a:lvl2pPr marL="457200" indent="6350">
              <a:lnSpc>
                <a:spcPct val="80000"/>
              </a:lnSpc>
              <a:buFontTx/>
              <a:buNone/>
              <a:defRPr sz="2400" b="0">
                <a:solidFill>
                  <a:srgbClr xmlns:mc="http://schemas.openxmlformats.org/markup-compatibility/2006" xmlns:a14="http://schemas.microsoft.com/office/drawing/2007/7/7/main" val="000000" mc:Ignorable=""/>
                </a:solidFill>
                <a:latin typeface="Consolas" pitchFamily="49" charset="0"/>
                <a:cs typeface="Courier New" pitchFamily="49" charset="0"/>
              </a:defRPr>
            </a:lvl2pPr>
            <a:lvl3pPr marL="796925" indent="0">
              <a:lnSpc>
                <a:spcPct val="80000"/>
              </a:lnSpc>
              <a:buFontTx/>
              <a:buNone/>
              <a:defRPr sz="2000" b="0">
                <a:solidFill>
                  <a:srgbClr xmlns:mc="http://schemas.openxmlformats.org/markup-compatibility/2006" xmlns:a14="http://schemas.microsoft.com/office/drawing/2007/7/7/main" val="000000" mc:Ignorable=""/>
                </a:solidFill>
                <a:latin typeface="Consolas" pitchFamily="49" charset="0"/>
                <a:cs typeface="Courier New" pitchFamily="49" charset="0"/>
              </a:defRPr>
            </a:lvl3pPr>
            <a:lvl4pPr marL="1147763" indent="20638">
              <a:lnSpc>
                <a:spcPct val="80000"/>
              </a:lnSpc>
              <a:buFontTx/>
              <a:buNone/>
              <a:defRPr sz="2000" b="0">
                <a:solidFill>
                  <a:srgbClr xmlns:mc="http://schemas.openxmlformats.org/markup-compatibility/2006" xmlns:a14="http://schemas.microsoft.com/office/drawing/2007/7/7/main" val="000000" mc:Ignorable=""/>
                </a:solidFill>
                <a:latin typeface="Consolas" pitchFamily="49" charset="0"/>
                <a:cs typeface="Courier New" pitchFamily="49" charset="0"/>
              </a:defRPr>
            </a:lvl4pPr>
            <a:lvl5pPr marL="1489075" indent="0">
              <a:lnSpc>
                <a:spcPct val="80000"/>
              </a:lnSpc>
              <a:buFontTx/>
              <a:buNone/>
              <a:defRPr sz="2000" b="0">
                <a:solidFill>
                  <a:srgbClr xmlns:mc="http://schemas.openxmlformats.org/markup-compatibility/2006" xmlns:a14="http://schemas.microsoft.com/office/drawing/2007/7/7/main" val="000000" mc:Ignorable=""/>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FFFFF" mc:Ignorable="">
                    <a:tint val="75000"/>
                  </a:srgbClr>
                </a:solidFill>
              </a:rPr>
              <a:pPr algn="l" defTabSz="914363">
                <a:defRPr/>
              </a:pPr>
              <a:t>‹#›</a:t>
            </a:fld>
            <a:endParaRPr lang="en-US" sz="14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6" descr="\\SERVER3\InternalBin\Resource DVD 35\DVD_ART35\Logos\MICROSOFT\Microsoft corporate Logo wht shadowMS generic brand.png"/>
          <p:cNvPicPr>
            <a:picLocks noChangeAspect="1" noChangeArrowheads="1"/>
          </p:cNvPicPr>
          <p:nvPr userDrawn="1"/>
        </p:nvPicPr>
        <p:blipFill>
          <a:blip r:embed="rId3" cstate="print"/>
          <a:srcRect/>
          <a:stretch>
            <a:fillRect/>
          </a:stretch>
        </p:blipFill>
        <p:spPr bwMode="auto">
          <a:xfrm>
            <a:off x="267676" y="224321"/>
            <a:ext cx="1102338" cy="203447"/>
          </a:xfrm>
          <a:prstGeom prst="rect">
            <a:avLst/>
          </a:prstGeom>
          <a:noFill/>
        </p:spPr>
      </p:pic>
    </p:spTree>
    <p:extLst/>
  </p:cSld>
  <p:clrMapOvr>
    <a:masterClrMapping/>
  </p:clrMapOvr>
  <p:transition xmlns:p14="http://schemas.microsoft.com/office/powerpoint/2007/7/12/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xmlns:mc="http://schemas.openxmlformats.org/markup-compatibility/2006" xmlns:a14="http://schemas.microsoft.com/office/drawing/2007/7/7/main" val="CCFF99" mc:Ignorable=""/>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xmlns:mc="http://schemas.openxmlformats.org/markup-compatibility/2006" xmlns:a14="http://schemas.microsoft.com/office/drawing/2007/7/7/main" val="FFFFFF" mc:Ignorable=""/>
                    </a:gs>
                    <a:gs pos="28000">
                      <a:srgbClr xmlns:mc="http://schemas.openxmlformats.org/markup-compatibility/2006" xmlns:a14="http://schemas.microsoft.com/office/drawing/2007/7/7/main" val="F6C9A8" mc:Ignorable=""/>
                    </a:gs>
                    <a:gs pos="62000">
                      <a:srgbClr xmlns:mc="http://schemas.openxmlformats.org/markup-compatibility/2006" xmlns:a14="http://schemas.microsoft.com/office/drawing/2007/7/7/main" val="ED9655" mc:Ignorable=""/>
                    </a:gs>
                    <a:gs pos="88000">
                      <a:srgbClr xmlns:mc="http://schemas.openxmlformats.org/markup-compatibility/2006" xmlns:a14="http://schemas.microsoft.com/office/drawing/2007/7/7/main" val="EA883E" mc:Ignorabl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F2B486" mc:Ignorable=""/>
                </a:solidFill>
              </a:rPr>
              <a:pPr algn="l" defTabSz="914363">
                <a:defRPr/>
              </a:pPr>
              <a:t>‹#›</a:t>
            </a:fld>
            <a:endParaRPr lang="en-US" sz="1400" dirty="0">
              <a:solidFill>
                <a:srgbClr xmlns:mc="http://schemas.openxmlformats.org/markup-compatibility/2006" xmlns:a14="http://schemas.microsoft.com/office/drawing/2007/7/7/main" val="F2B486" mc:Ignorable=""/>
              </a:solidFill>
            </a:endParaRPr>
          </a:p>
        </p:txBody>
      </p:sp>
    </p:spTree>
    <p:extLst/>
  </p:cSld>
  <p:clrMapOvr>
    <a:masterClrMapping/>
  </p:clrMapOvr>
  <p:transition xmlns:p14="http://schemas.microsoft.com/office/powerpoint/2007/7/12/mai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114816"/>
            <a:ext cx="8382000" cy="2382191"/>
          </a:xfrm>
        </p:spPr>
        <p:txBody>
          <a:bodyPr/>
          <a:lstStyle>
            <a:lvl1pPr>
              <a:buClr>
                <a:schemeClr val="tx1"/>
              </a:buClr>
              <a:buSzPct val="70000"/>
              <a:buFont typeface="Wingdings" pitchFamily="2" charset="2"/>
              <a:buChar char="l"/>
              <a:defRPr sz="1800"/>
            </a:lvl1pPr>
            <a:lvl2pPr>
              <a:buClr>
                <a:schemeClr val="tx1"/>
              </a:buClr>
              <a:buSzPct val="70000"/>
              <a:buFont typeface="Wingdings" pitchFamily="2" charset="2"/>
              <a:buChar char="l"/>
              <a:defRPr sz="1800"/>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a:p>
            <a:pPr lvl="1"/>
            <a:r>
              <a:rPr lang="en-US" dirty="0" smtClean="0"/>
              <a:t>…</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000000" mc:Ignorable=""/>
                </a:solidFill>
              </a:rPr>
              <a:pPr algn="l" defTabSz="914363">
                <a:defRPr/>
              </a:pPr>
              <a:t>‹#›</a:t>
            </a:fld>
            <a:endParaRPr lang="en-US" sz="1400" dirty="0">
              <a:solidFill>
                <a:srgbClr xmlns:mc="http://schemas.openxmlformats.org/markup-compatibility/2006" xmlns:a14="http://schemas.microsoft.com/office/drawing/2007/7/7/main" val="000000" mc:Ignorable=""/>
              </a:solidFill>
            </a:endParaRPr>
          </a:p>
        </p:txBody>
      </p:sp>
    </p:spTree>
    <p:extLst/>
  </p:cSld>
  <p:clrMapOvr>
    <a:masterClrMapping/>
  </p:clrMapOvr>
  <p:transition xmlns:p14="http://schemas.microsoft.com/office/powerpoint/2007/7/12/mai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07/7/7/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07/7/7/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07/7/7/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rPr>
              <a:t>Hands-on Labs (session codes and titles)</a:t>
            </a:r>
            <a:endParaRPr lang="en-US" sz="16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07/7/7/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rPr>
              <a:t>Other Resources (books, websites, etc.)</a:t>
            </a:r>
          </a:p>
        </p:txBody>
      </p:sp>
    </p:spTree>
    <p:extLst/>
  </p:cSld>
  <p:clrMapOvr>
    <a:masterClrMapping/>
  </p:clrMapOvr>
  <p:transition xmlns:p14="http://schemas.microsoft.com/office/powerpoint/2007/7/12/mai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xmlns:mc="http://schemas.openxmlformats.org/markup-compatibility/2006" xmlns:a14="http://schemas.microsoft.com/office/drawing/2007/7/7/main" val="000000" mc:Ignorable=""/>
                </a:solidFill>
              </a:rPr>
              <a:pPr algn="l" defTabSz="914363">
                <a:defRPr/>
              </a:pPr>
              <a:t>‹#›</a:t>
            </a:fld>
            <a:endParaRPr lang="en-US" sz="1400" dirty="0">
              <a:solidFill>
                <a:srgbClr xmlns:mc="http://schemas.openxmlformats.org/markup-compatibility/2006" xmlns:a14="http://schemas.microsoft.com/office/drawing/2007/7/7/main" val="000000" mc:Ignorable=""/>
              </a:solidFill>
            </a:endParaRPr>
          </a:p>
        </p:txBody>
      </p:sp>
    </p:spTree>
    <p:extLst/>
  </p:cSld>
  <p:clrMapOvr>
    <a:masterClrMapping/>
  </p:clrMapOvr>
  <p:transition xmlns:p14="http://schemas.microsoft.com/office/powerpoint/2007/7/12/mai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xmlns:p14="http://schemas.microsoft.com/office/powerpoint/2007/7/12/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p:nvPicPr>
        <p:blipFill>
          <a:blip r:embed="rId4" cstate="print"/>
          <a:stretch>
            <a:fillRect/>
          </a:stretch>
        </p:blipFill>
        <p:spPr>
          <a:xfrm>
            <a:off x="4" y="5857875"/>
            <a:ext cx="6864728" cy="885771"/>
          </a:xfrm>
          <a:prstGeom prst="rect">
            <a:avLst/>
          </a:prstGeom>
        </p:spPr>
      </p:pic>
    </p:spTree>
    <p:extLst/>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extLst/>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p:nvPicPr>
        <p:blipFill>
          <a:blip r:embed="rId3" cstate="print"/>
          <a:stretch>
            <a:fillRect/>
          </a:stretch>
        </p:blipFill>
        <p:spPr bwMode="auto">
          <a:xfrm>
            <a:off x="6762749" y="6124576"/>
            <a:ext cx="1908175" cy="353726"/>
          </a:xfrm>
          <a:prstGeom prst="rect">
            <a:avLst/>
          </a:prstGeom>
          <a:noFill/>
        </p:spPr>
      </p:pic>
      <p:cxnSp>
        <p:nvCxnSpPr>
          <p:cNvPr id="13" name="Straight Connector 12"/>
          <p:cNvCxnSpPr/>
          <p:nvPr/>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p:nvPicPr>
        <p:blipFill>
          <a:blip r:embed="rId4" cstate="print"/>
          <a:stretch>
            <a:fillRect/>
          </a:stretch>
        </p:blipFill>
        <p:spPr>
          <a:xfrm>
            <a:off x="4" y="5857875"/>
            <a:ext cx="6864728" cy="885771"/>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8" r:id="rId1"/>
  </p:sldLayoutIdLst>
  <p:transition xmlns:p14="http://schemas.microsoft.com/office/powerpoint/2007/7/12/main">
    <p:fade/>
  </p:transition>
  <p:timing>
    <p:tnLst>
      <p:par>
        <p:cTn xmlns:p14="http://schemas.microsoft.com/office/powerpoint/2007/7/12/main" id="1" dur="indefinite" restart="never" nodeType="tmRoot"/>
      </p:par>
    </p:tnLst>
  </p:timing>
  <p:txStyles>
    <p:titleStyle>
      <a:lvl1pPr algn="l" defTabSz="914363" rtl="0" eaLnBrk="1" latinLnBrk="0" hangingPunct="1">
        <a:lnSpc>
          <a:spcPct val="90000"/>
        </a:lnSpc>
        <a:spcBef>
          <a:spcPct val="0"/>
        </a:spcBef>
        <a:buNone/>
        <a:defRPr lang="en-US" sz="3200" b="0" kern="1200" cap="none" spc="-100" baseline="0" dirty="0">
          <a:ln w="3175">
            <a:noFill/>
          </a:ln>
          <a:solidFill>
            <a:schemeClr val="bg1"/>
          </a:solidFill>
          <a:effectLst/>
          <a:latin typeface="Segoe UI" pitchFamily="34" charset="0"/>
          <a:ea typeface="Segoe UI" pitchFamily="34" charset="0"/>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ransition xmlns:p14="http://schemas.microsoft.com/office/powerpoint/2007/7/12/main">
    <p:fade/>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0"/>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0"/>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15.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5.jpe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jpeg"/><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491449" y="2762251"/>
            <a:ext cx="7179476" cy="1143000"/>
          </a:xfrm>
        </p:spPr>
        <p:txBody>
          <a:bodyPr/>
          <a:lstStyle/>
          <a:p>
            <a:r>
              <a:rPr lang="en-US" dirty="0" smtClean="0"/>
              <a:t>The Information Platform Vision</a:t>
            </a:r>
          </a:p>
        </p:txBody>
      </p:sp>
      <p:pic>
        <p:nvPicPr>
          <p:cNvPr id="4" name="Picture 2" descr="C:\Users\v-pakole\AppData\Local\Microsoft\Windows\Temporary Internet Files\Content.Outlook\0SBW3708\PASS Logo BW - no typ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6036163"/>
            <a:ext cx="586668" cy="429768"/>
          </a:xfrm>
          <a:prstGeom prst="rect">
            <a:avLst/>
          </a:prstGeom>
          <a:noFill/>
          <a:scene3d>
            <a:camera prst="orthographicFront">
              <a:rot lat="0" lon="0" rev="0"/>
            </a:camera>
            <a:lightRig rig="threePt" dir="t"/>
          </a:scene3d>
          <a:ex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2" name="Rectangle 91"/>
          <p:cNvSpPr/>
          <p:nvPr/>
        </p:nvSpPr>
        <p:spPr bwMode="auto">
          <a:xfrm>
            <a:off x="0" y="1495033"/>
            <a:ext cx="9144000" cy="1887359"/>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20" name="TextBox 59"/>
          <p:cNvSpPr txBox="1">
            <a:spLocks noChangeArrowheads="1"/>
          </p:cNvSpPr>
          <p:nvPr/>
        </p:nvSpPr>
        <p:spPr bwMode="auto">
          <a:xfrm rot="5400000">
            <a:off x="3448975" y="-1664556"/>
            <a:ext cx="2246051" cy="7989890"/>
          </a:xfrm>
          <a:prstGeom prst="roundRect">
            <a:avLst>
              <a:gd name="adj" fmla="val 5995"/>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81" name="Rounded Rectangle 80"/>
          <p:cNvSpPr/>
          <p:nvPr/>
        </p:nvSpPr>
        <p:spPr bwMode="auto">
          <a:xfrm>
            <a:off x="443883" y="1491449"/>
            <a:ext cx="8256234" cy="1890943"/>
          </a:xfrm>
          <a:prstGeom prst="roundRect">
            <a:avLst>
              <a:gd name="adj" fmla="val 727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65" name="Title 12"/>
          <p:cNvSpPr>
            <a:spLocks noGrp="1"/>
          </p:cNvSpPr>
          <p:nvPr>
            <p:ph type="title"/>
          </p:nvPr>
        </p:nvSpPr>
        <p:spPr>
          <a:xfrm>
            <a:off x="381000" y="230188"/>
            <a:ext cx="8382000" cy="640080"/>
          </a:xfrm>
        </p:spPr>
        <p:txBody>
          <a:bodyPr/>
          <a:lstStyle/>
          <a:p>
            <a:r>
              <a:rPr lang="en-US" dirty="0"/>
              <a:t>Customer Insights &amp; Tech Trends</a:t>
            </a:r>
          </a:p>
        </p:txBody>
      </p:sp>
      <p:sp>
        <p:nvSpPr>
          <p:cNvPr id="231" name="TextBox 230"/>
          <p:cNvSpPr txBox="1"/>
          <p:nvPr/>
        </p:nvSpPr>
        <p:spPr>
          <a:xfrm>
            <a:off x="2888940" y="2925187"/>
            <a:ext cx="1407852" cy="461665"/>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Compliance &amp;</a:t>
            </a:r>
            <a:b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Risk Management</a:t>
            </a:r>
          </a:p>
        </p:txBody>
      </p:sp>
      <p:sp>
        <p:nvSpPr>
          <p:cNvPr id="232" name="TextBox 231"/>
          <p:cNvSpPr txBox="1"/>
          <p:nvPr/>
        </p:nvSpPr>
        <p:spPr>
          <a:xfrm>
            <a:off x="4511006" y="2925187"/>
            <a:ext cx="1905000" cy="461665"/>
          </a:xfrm>
          <a:prstGeom prst="rect">
            <a:avLst/>
          </a:prstGeom>
          <a:noFill/>
        </p:spPr>
        <p:txBody>
          <a:bodyPr wrap="square" rtlCol="0">
            <a:spAutoFit/>
          </a:bodyPr>
          <a:lstStyle/>
          <a:p>
            <a:pPr marR="0" lvl="0" indent="0" algn="ctr" fontAlgn="auto">
              <a:lnSpc>
                <a:spcPct val="100000"/>
              </a:lnSpc>
              <a:spcBef>
                <a:spcPts val="600"/>
              </a:spcBef>
              <a:spcAft>
                <a:spcPts val="800"/>
              </a:spcAft>
              <a:buClr>
                <a:schemeClr val="bg1"/>
              </a:buClr>
              <a:buSzPct val="100000"/>
              <a:buFontTx/>
              <a:buNone/>
              <a:tabLst/>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Right Information</a:t>
            </a:r>
            <a:b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At the Right Time</a:t>
            </a:r>
          </a:p>
        </p:txBody>
      </p:sp>
      <p:sp>
        <p:nvSpPr>
          <p:cNvPr id="233" name="TextBox 232"/>
          <p:cNvSpPr txBox="1"/>
          <p:nvPr/>
        </p:nvSpPr>
        <p:spPr>
          <a:xfrm>
            <a:off x="6550384" y="2925187"/>
            <a:ext cx="1581562" cy="461665"/>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IT Agility and</a:t>
            </a:r>
            <a:b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Cost Efficiency</a:t>
            </a:r>
          </a:p>
        </p:txBody>
      </p:sp>
      <p:sp>
        <p:nvSpPr>
          <p:cNvPr id="234" name="TextBox 233"/>
          <p:cNvSpPr txBox="1"/>
          <p:nvPr/>
        </p:nvSpPr>
        <p:spPr>
          <a:xfrm>
            <a:off x="0" y="1166145"/>
            <a:ext cx="9144000" cy="369332"/>
          </a:xfrm>
          <a:prstGeom prst="rect">
            <a:avLst/>
          </a:prstGeom>
          <a:noFill/>
          <a:ln>
            <a:noFill/>
          </a:ln>
        </p:spPr>
        <p:txBody>
          <a:bodyPr wrap="square" rtlCol="0">
            <a:spAutoFit/>
          </a:bodyPr>
          <a:lstStyle/>
          <a:p>
            <a:pPr marR="0" lvl="0" indent="0" algn="ctr" defTabSz="914159" fontAlgn="auto">
              <a:lnSpc>
                <a:spcPct val="100000"/>
              </a:lnSpc>
              <a:spcBef>
                <a:spcPts val="0"/>
              </a:spcBef>
              <a:spcAft>
                <a:spcPts val="0"/>
              </a:spcAft>
              <a:buClrTx/>
              <a:buSzTx/>
              <a:buFontTx/>
              <a:buNone/>
              <a:tabLst/>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BUSINESS REQUIREMENTS CONSTANTLY GROWING</a:t>
            </a:r>
          </a:p>
        </p:txBody>
      </p:sp>
      <p:sp>
        <p:nvSpPr>
          <p:cNvPr id="271" name="TextBox 270"/>
          <p:cNvSpPr txBox="1"/>
          <p:nvPr/>
        </p:nvSpPr>
        <p:spPr>
          <a:xfrm>
            <a:off x="1201405" y="2925188"/>
            <a:ext cx="1071278" cy="276999"/>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Globalization</a:t>
            </a:r>
          </a:p>
        </p:txBody>
      </p:sp>
      <p:grpSp>
        <p:nvGrpSpPr>
          <p:cNvPr id="2" name="Group 125"/>
          <p:cNvGrpSpPr/>
          <p:nvPr/>
        </p:nvGrpSpPr>
        <p:grpSpPr>
          <a:xfrm>
            <a:off x="6663071" y="1565698"/>
            <a:ext cx="1334598" cy="1363931"/>
            <a:chOff x="1060868" y="1565698"/>
            <a:chExt cx="1334598" cy="1363931"/>
          </a:xfrm>
        </p:grpSpPr>
        <p:sp>
          <p:nvSpPr>
            <p:cNvPr id="83" name="Rounded Rectangle 82"/>
            <p:cNvSpPr/>
            <p:nvPr/>
          </p:nvSpPr>
          <p:spPr bwMode="auto">
            <a:xfrm rot="5400000">
              <a:off x="1046201" y="1580365"/>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275" name="Picture 130" descr="C:\Users\dcavens.REDMOND\AppData\Local\Microsoft\Windows\Temporary Internet Files\Content.IE5\ASIL7BSU\MPj04055640000[1].jpg"/>
            <p:cNvPicPr>
              <a:picLocks noChangeAspect="1" noChangeArrowheads="1"/>
            </p:cNvPicPr>
            <p:nvPr/>
          </p:nvPicPr>
          <p:blipFill>
            <a:blip r:embed="rId5" cstate="print"/>
            <a:stretch>
              <a:fillRect/>
            </a:stretch>
          </p:blipFill>
          <p:spPr bwMode="auto">
            <a:xfrm>
              <a:off x="1167399" y="1662448"/>
              <a:ext cx="1139290" cy="1166522"/>
            </a:xfrm>
            <a:prstGeom prst="roundRect">
              <a:avLst>
                <a:gd name="adj" fmla="val 11992"/>
              </a:avLst>
            </a:prstGeom>
            <a:noFill/>
            <a:ln>
              <a:noFill/>
            </a:ln>
          </p:spPr>
        </p:pic>
      </p:grpSp>
      <p:grpSp>
        <p:nvGrpSpPr>
          <p:cNvPr id="3" name="Group 126"/>
          <p:cNvGrpSpPr/>
          <p:nvPr/>
        </p:nvGrpSpPr>
        <p:grpSpPr>
          <a:xfrm>
            <a:off x="1068989" y="1565698"/>
            <a:ext cx="1334598" cy="1363931"/>
            <a:chOff x="2928269" y="1565698"/>
            <a:chExt cx="1334598" cy="1363931"/>
          </a:xfrm>
        </p:grpSpPr>
        <p:sp>
          <p:nvSpPr>
            <p:cNvPr id="88" name="Rounded Rectangle 87"/>
            <p:cNvSpPr/>
            <p:nvPr/>
          </p:nvSpPr>
          <p:spPr bwMode="auto">
            <a:xfrm rot="5400000">
              <a:off x="2913602" y="1580365"/>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028" name="Picture 4" descr="c:\users\eva.ADI\Desktop\DVD36\DVD_ART36\Artwork_Imagery\Icons - Illustrations\Maps Globes\world globe network connected earth internet v3.png"/>
            <p:cNvPicPr>
              <a:picLocks noChangeAspect="1" noChangeArrowheads="1"/>
            </p:cNvPicPr>
            <p:nvPr/>
          </p:nvPicPr>
          <p:blipFill>
            <a:blip r:embed="rId6" cstate="print"/>
            <a:srcRect/>
            <a:stretch>
              <a:fillRect/>
            </a:stretch>
          </p:blipFill>
          <p:spPr bwMode="auto">
            <a:xfrm>
              <a:off x="3007650" y="1662448"/>
              <a:ext cx="1170432" cy="1170432"/>
            </a:xfrm>
            <a:prstGeom prst="roundRect">
              <a:avLst>
                <a:gd name="adj" fmla="val 11495"/>
              </a:avLst>
            </a:prstGeom>
            <a:solidFill>
              <a:schemeClr val="tx1">
                <a:lumMod val="85000"/>
                <a:lumOff val="15000"/>
              </a:schemeClr>
            </a:solidFill>
          </p:spPr>
        </p:pic>
      </p:grpSp>
      <p:grpSp>
        <p:nvGrpSpPr>
          <p:cNvPr id="4" name="Group 128"/>
          <p:cNvGrpSpPr/>
          <p:nvPr/>
        </p:nvGrpSpPr>
        <p:grpSpPr>
          <a:xfrm>
            <a:off x="4776870" y="1565701"/>
            <a:ext cx="1334598" cy="1363931"/>
            <a:chOff x="6663071" y="1565701"/>
            <a:chExt cx="1334598" cy="1363931"/>
          </a:xfrm>
        </p:grpSpPr>
        <p:sp>
          <p:nvSpPr>
            <p:cNvPr id="91" name="Rounded Rectangle 90"/>
            <p:cNvSpPr/>
            <p:nvPr/>
          </p:nvSpPr>
          <p:spPr bwMode="auto">
            <a:xfrm rot="5400000">
              <a:off x="6648404" y="1580368"/>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031" name="Picture 7" descr="C:\Users\eva.ADI\AppData\Local\Microsoft\Windows\Temporary Internet Files\Content.IE5\BRNHFDFL\MPj04229540000[1].jpg"/>
            <p:cNvPicPr>
              <a:picLocks noChangeAspect="1" noChangeArrowheads="1"/>
            </p:cNvPicPr>
            <p:nvPr/>
          </p:nvPicPr>
          <p:blipFill>
            <a:blip r:embed="rId7" cstate="print"/>
            <a:srcRect/>
            <a:stretch>
              <a:fillRect/>
            </a:stretch>
          </p:blipFill>
          <p:spPr bwMode="auto">
            <a:xfrm>
              <a:off x="6753323" y="1662448"/>
              <a:ext cx="1171849" cy="1170432"/>
            </a:xfrm>
            <a:prstGeom prst="roundRect">
              <a:avLst>
                <a:gd name="adj" fmla="val 11358"/>
              </a:avLst>
            </a:prstGeom>
            <a:noFill/>
          </p:spPr>
        </p:pic>
      </p:grpSp>
      <p:sp>
        <p:nvSpPr>
          <p:cNvPr id="101" name="Rectangle 100"/>
          <p:cNvSpPr/>
          <p:nvPr/>
        </p:nvSpPr>
        <p:spPr bwMode="auto">
          <a:xfrm>
            <a:off x="0" y="4165805"/>
            <a:ext cx="9144000" cy="1887359"/>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2" name="TextBox 59"/>
          <p:cNvSpPr txBox="1">
            <a:spLocks noChangeArrowheads="1"/>
          </p:cNvSpPr>
          <p:nvPr/>
        </p:nvSpPr>
        <p:spPr bwMode="auto">
          <a:xfrm rot="5400000">
            <a:off x="3448975" y="1006216"/>
            <a:ext cx="2246051" cy="7989890"/>
          </a:xfrm>
          <a:prstGeom prst="roundRect">
            <a:avLst>
              <a:gd name="adj" fmla="val 5995"/>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marR="0" lvl="0" indent="-227147"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buFontTx/>
              <a:buNone/>
              <a:tabLst/>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103" name="Rounded Rectangle 102"/>
          <p:cNvSpPr/>
          <p:nvPr/>
        </p:nvSpPr>
        <p:spPr bwMode="auto">
          <a:xfrm>
            <a:off x="443883" y="4162221"/>
            <a:ext cx="8256234" cy="1890943"/>
          </a:xfrm>
          <a:prstGeom prst="roundRect">
            <a:avLst>
              <a:gd name="adj" fmla="val 7277"/>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105" name="TextBox 104"/>
          <p:cNvSpPr txBox="1"/>
          <p:nvPr/>
        </p:nvSpPr>
        <p:spPr>
          <a:xfrm>
            <a:off x="2888940" y="5595959"/>
            <a:ext cx="1407852" cy="276999"/>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Virtualization</a:t>
            </a:r>
          </a:p>
        </p:txBody>
      </p:sp>
      <p:sp>
        <p:nvSpPr>
          <p:cNvPr id="106" name="TextBox 105"/>
          <p:cNvSpPr txBox="1"/>
          <p:nvPr/>
        </p:nvSpPr>
        <p:spPr>
          <a:xfrm>
            <a:off x="4511006" y="5595959"/>
            <a:ext cx="1905000" cy="461665"/>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Hardware </a:t>
            </a:r>
            <a:b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Innovation</a:t>
            </a:r>
          </a:p>
        </p:txBody>
      </p:sp>
      <p:sp>
        <p:nvSpPr>
          <p:cNvPr id="107" name="TextBox 106"/>
          <p:cNvSpPr txBox="1"/>
          <p:nvPr/>
        </p:nvSpPr>
        <p:spPr>
          <a:xfrm>
            <a:off x="6550384" y="5595959"/>
            <a:ext cx="1581562" cy="276999"/>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Cloud Services</a:t>
            </a:r>
          </a:p>
        </p:txBody>
      </p:sp>
      <p:sp>
        <p:nvSpPr>
          <p:cNvPr id="108" name="TextBox 107"/>
          <p:cNvSpPr txBox="1"/>
          <p:nvPr/>
        </p:nvSpPr>
        <p:spPr>
          <a:xfrm>
            <a:off x="0" y="3836917"/>
            <a:ext cx="9144000" cy="369332"/>
          </a:xfrm>
          <a:prstGeom prst="rect">
            <a:avLst/>
          </a:prstGeom>
          <a:noFill/>
          <a:ln>
            <a:noFill/>
          </a:ln>
        </p:spPr>
        <p:txBody>
          <a:bodyPr wrap="square" rtlCol="0">
            <a:spAutoFit/>
          </a:bodyPr>
          <a:lstStyle/>
          <a:p>
            <a:pPr marR="0" lvl="0" indent="0" algn="ctr" defTabSz="914159" fontAlgn="auto">
              <a:lnSpc>
                <a:spcPct val="100000"/>
              </a:lnSpc>
              <a:spcBef>
                <a:spcPts val="0"/>
              </a:spcBef>
              <a:spcAft>
                <a:spcPts val="0"/>
              </a:spcAft>
              <a:buClrTx/>
              <a:buSzTx/>
              <a:buFontTx/>
              <a:buNone/>
              <a:tabLst/>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GAME CHANGERS DRIVING TECHNOLOGY INNOVATION </a:t>
            </a:r>
          </a:p>
        </p:txBody>
      </p:sp>
      <p:sp>
        <p:nvSpPr>
          <p:cNvPr id="109" name="TextBox 108"/>
          <p:cNvSpPr txBox="1"/>
          <p:nvPr/>
        </p:nvSpPr>
        <p:spPr>
          <a:xfrm>
            <a:off x="1201405" y="5595960"/>
            <a:ext cx="1071278" cy="461665"/>
          </a:xfrm>
          <a:prstGeom prst="rect">
            <a:avLst/>
          </a:prstGeom>
          <a:noFill/>
        </p:spPr>
        <p:txBody>
          <a:bodyPr wrap="square" rtlCol="0">
            <a:spAutoFit/>
          </a:bodyPr>
          <a:lstStyle/>
          <a:p>
            <a:pPr algn="ctr">
              <a:spcBef>
                <a:spcPts val="600"/>
              </a:spcBef>
              <a:spcAft>
                <a:spcPts val="800"/>
              </a:spcAft>
              <a:buClr>
                <a:schemeClr val="bg1"/>
              </a:buClr>
              <a:buSzPct val="100000"/>
              <a:defRPr/>
            </a:pPr>
            <a:r>
              <a:rPr lang="en-US" sz="12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Digitally Born Data</a:t>
            </a:r>
          </a:p>
        </p:txBody>
      </p:sp>
      <p:grpSp>
        <p:nvGrpSpPr>
          <p:cNvPr id="5" name="Group 129"/>
          <p:cNvGrpSpPr/>
          <p:nvPr/>
        </p:nvGrpSpPr>
        <p:grpSpPr>
          <a:xfrm>
            <a:off x="6663071" y="4236473"/>
            <a:ext cx="1334598" cy="1363931"/>
            <a:chOff x="6663071" y="4236473"/>
            <a:chExt cx="1334598" cy="1363931"/>
          </a:xfrm>
        </p:grpSpPr>
        <p:sp>
          <p:nvSpPr>
            <p:cNvPr id="114" name="Rounded Rectangle 113"/>
            <p:cNvSpPr/>
            <p:nvPr/>
          </p:nvSpPr>
          <p:spPr bwMode="auto">
            <a:xfrm rot="5400000">
              <a:off x="6648404" y="4251140"/>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19" name="Picture 118" descr="cloud.png"/>
            <p:cNvPicPr>
              <a:picLocks noChangeAspect="1"/>
            </p:cNvPicPr>
            <p:nvPr/>
          </p:nvPicPr>
          <p:blipFill>
            <a:blip r:embed="rId8" cstate="print"/>
            <a:srcRect/>
            <a:stretch>
              <a:fillRect/>
            </a:stretch>
          </p:blipFill>
          <p:spPr>
            <a:xfrm>
              <a:off x="6747029" y="4341180"/>
              <a:ext cx="1162975" cy="1171853"/>
            </a:xfrm>
            <a:prstGeom prst="round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pic>
      </p:grpSp>
      <p:grpSp>
        <p:nvGrpSpPr>
          <p:cNvPr id="6" name="Group 130"/>
          <p:cNvGrpSpPr/>
          <p:nvPr/>
        </p:nvGrpSpPr>
        <p:grpSpPr>
          <a:xfrm>
            <a:off x="2932329" y="4236471"/>
            <a:ext cx="1334598" cy="1363931"/>
            <a:chOff x="4795670" y="4236471"/>
            <a:chExt cx="1334598" cy="1363931"/>
          </a:xfrm>
        </p:grpSpPr>
        <p:sp>
          <p:nvSpPr>
            <p:cNvPr id="113" name="Rounded Rectangle 112"/>
            <p:cNvSpPr/>
            <p:nvPr/>
          </p:nvSpPr>
          <p:spPr bwMode="auto">
            <a:xfrm rot="5400000">
              <a:off x="4781003" y="4251138"/>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037" name="Picture 13" descr="c:\users\eva.ADI\Desktop\DVD36\DVD_ART36\Artwork_Imagery\Icons - Illustrations\Maps Globes\Istock 5664227 Binary globe world earth long left streak.png"/>
            <p:cNvPicPr>
              <a:picLocks noChangeAspect="1" noChangeArrowheads="1"/>
            </p:cNvPicPr>
            <p:nvPr/>
          </p:nvPicPr>
          <p:blipFill>
            <a:blip r:embed="rId9" cstate="print"/>
            <a:srcRect/>
            <a:stretch>
              <a:fillRect/>
            </a:stretch>
          </p:blipFill>
          <p:spPr bwMode="auto">
            <a:xfrm>
              <a:off x="4891599" y="4342601"/>
              <a:ext cx="1170432" cy="1170432"/>
            </a:xfrm>
            <a:prstGeom prst="roundRect">
              <a:avLst>
                <a:gd name="adj" fmla="val 13633"/>
              </a:avLst>
            </a:prstGeom>
            <a:noFill/>
          </p:spPr>
        </p:pic>
      </p:grpSp>
      <p:grpSp>
        <p:nvGrpSpPr>
          <p:cNvPr id="7" name="Group 127"/>
          <p:cNvGrpSpPr/>
          <p:nvPr/>
        </p:nvGrpSpPr>
        <p:grpSpPr>
          <a:xfrm>
            <a:off x="2932329" y="1565699"/>
            <a:ext cx="1334598" cy="1363931"/>
            <a:chOff x="4795670" y="1565699"/>
            <a:chExt cx="1334598" cy="1363931"/>
          </a:xfrm>
        </p:grpSpPr>
        <p:sp>
          <p:nvSpPr>
            <p:cNvPr id="90" name="Rounded Rectangle 89"/>
            <p:cNvSpPr/>
            <p:nvPr/>
          </p:nvSpPr>
          <p:spPr bwMode="auto">
            <a:xfrm rot="5400000">
              <a:off x="4781003" y="1580366"/>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23" name="Picture 122" descr="icon.png"/>
            <p:cNvPicPr>
              <a:picLocks noChangeAspect="1"/>
            </p:cNvPicPr>
            <p:nvPr/>
          </p:nvPicPr>
          <p:blipFill>
            <a:blip r:embed="rId10" cstate="print"/>
            <a:stretch>
              <a:fillRect/>
            </a:stretch>
          </p:blipFill>
          <p:spPr>
            <a:xfrm>
              <a:off x="4891807" y="1671431"/>
              <a:ext cx="1171429" cy="1171429"/>
            </a:xfrm>
            <a:prstGeom prst="roundRect">
              <a:avLst>
                <a:gd name="adj" fmla="val 12120"/>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pic>
        <p:pic>
          <p:nvPicPr>
            <p:cNvPr id="1029" name="Picture 5" descr="c:\users\eva.ADI\Desktop\DVD36\DVD_ART36\Artwork_Imagery\Icons - Illustrations\_ WINDOWS VISTA ICONS\Security Warning risk.png"/>
            <p:cNvPicPr>
              <a:picLocks noChangeAspect="1" noChangeArrowheads="1"/>
            </p:cNvPicPr>
            <p:nvPr/>
          </p:nvPicPr>
          <p:blipFill>
            <a:blip r:embed="rId11" cstate="print"/>
            <a:srcRect/>
            <a:stretch>
              <a:fillRect/>
            </a:stretch>
          </p:blipFill>
          <p:spPr bwMode="auto">
            <a:xfrm>
              <a:off x="5563340" y="2150617"/>
              <a:ext cx="508986" cy="508986"/>
            </a:xfrm>
            <a:prstGeom prst="rect">
              <a:avLst/>
            </a:prstGeom>
            <a:noFill/>
          </p:spPr>
        </p:pic>
      </p:grpSp>
      <p:grpSp>
        <p:nvGrpSpPr>
          <p:cNvPr id="8" name="Group 131"/>
          <p:cNvGrpSpPr/>
          <p:nvPr/>
        </p:nvGrpSpPr>
        <p:grpSpPr>
          <a:xfrm>
            <a:off x="4776870" y="4236470"/>
            <a:ext cx="1334598" cy="1363931"/>
            <a:chOff x="2928269" y="4236470"/>
            <a:chExt cx="1334598" cy="1363931"/>
          </a:xfrm>
        </p:grpSpPr>
        <p:sp>
          <p:nvSpPr>
            <p:cNvPr id="104" name="Rounded Rectangle 103"/>
            <p:cNvSpPr/>
            <p:nvPr/>
          </p:nvSpPr>
          <p:spPr bwMode="auto">
            <a:xfrm rot="5400000">
              <a:off x="2913602" y="4251137"/>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24" name="Picture 123" descr="icon.png"/>
            <p:cNvPicPr>
              <a:picLocks noChangeAspect="1"/>
            </p:cNvPicPr>
            <p:nvPr/>
          </p:nvPicPr>
          <p:blipFill>
            <a:blip r:embed="rId12" cstate="print"/>
            <a:stretch>
              <a:fillRect/>
            </a:stretch>
          </p:blipFill>
          <p:spPr>
            <a:xfrm>
              <a:off x="3000864" y="4343609"/>
              <a:ext cx="1171429" cy="1171429"/>
            </a:xfrm>
            <a:prstGeom prst="roundRect">
              <a:avLst>
                <a:gd name="adj" fmla="val 12120"/>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pic>
      </p:grpSp>
      <p:grpSp>
        <p:nvGrpSpPr>
          <p:cNvPr id="9" name="Group 132"/>
          <p:cNvGrpSpPr/>
          <p:nvPr/>
        </p:nvGrpSpPr>
        <p:grpSpPr>
          <a:xfrm>
            <a:off x="1060868" y="4236470"/>
            <a:ext cx="1334598" cy="1363931"/>
            <a:chOff x="1060868" y="4236470"/>
            <a:chExt cx="1334598" cy="1363931"/>
          </a:xfrm>
        </p:grpSpPr>
        <p:sp>
          <p:nvSpPr>
            <p:cNvPr id="110" name="Rounded Rectangle 109"/>
            <p:cNvSpPr/>
            <p:nvPr/>
          </p:nvSpPr>
          <p:spPr bwMode="auto">
            <a:xfrm rot="5400000">
              <a:off x="1046201" y="4251137"/>
              <a:ext cx="1363931" cy="1334598"/>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rgbClr xmlns:mc="http://schemas.openxmlformats.org/markup-compatibility/2006" xmlns:a14="http://schemas.microsoft.com/office/drawing/2007/7/7/main" val="000000" mc:Ignorable="">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125" name="Picture 124" descr="icon.png"/>
            <p:cNvPicPr>
              <a:picLocks noChangeAspect="1"/>
            </p:cNvPicPr>
            <p:nvPr/>
          </p:nvPicPr>
          <p:blipFill>
            <a:blip r:embed="rId13" cstate="print"/>
            <a:stretch>
              <a:fillRect/>
            </a:stretch>
          </p:blipFill>
          <p:spPr>
            <a:xfrm>
              <a:off x="1154309" y="4343609"/>
              <a:ext cx="1171429" cy="1171429"/>
            </a:xfrm>
            <a:prstGeom prst="roundRect">
              <a:avLst>
                <a:gd name="adj" fmla="val 12120"/>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pic>
      </p:gr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par>
                                <p:cTn id="11" presetID="47" presetClass="entr" presetSubtype="0" fill="hold" grpId="0" nodeType="withEffect">
                                  <p:stCondLst>
                                    <p:cond delay="80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1000"/>
                                        <p:tgtEl>
                                          <p:spTgt spid="220"/>
                                        </p:tgtEl>
                                      </p:cBhvr>
                                    </p:animEffect>
                                    <p:anim calcmode="lin" valueType="num">
                                      <p:cBhvr>
                                        <p:cTn id="14" dur="1000" fill="hold"/>
                                        <p:tgtEl>
                                          <p:spTgt spid="220"/>
                                        </p:tgtEl>
                                        <p:attrNameLst>
                                          <p:attrName>ppt_x</p:attrName>
                                        </p:attrNameLst>
                                      </p:cBhvr>
                                      <p:tavLst>
                                        <p:tav tm="0">
                                          <p:val>
                                            <p:strVal val="#ppt_x"/>
                                          </p:val>
                                        </p:tav>
                                        <p:tav tm="100000">
                                          <p:val>
                                            <p:strVal val="#ppt_x"/>
                                          </p:val>
                                        </p:tav>
                                      </p:tavLst>
                                    </p:anim>
                                    <p:anim calcmode="lin" valueType="num">
                                      <p:cBhvr>
                                        <p:cTn id="15" dur="1000" fill="hold"/>
                                        <p:tgtEl>
                                          <p:spTgt spid="220"/>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1000"/>
                                        <p:tgtEl>
                                          <p:spTgt spid="234"/>
                                        </p:tgtEl>
                                      </p:cBhvr>
                                    </p:animEffect>
                                  </p:childTnLst>
                                </p:cTn>
                              </p:par>
                              <p:par>
                                <p:cTn id="19" presetID="42" presetClass="entr" presetSubtype="0" fill="hold" nodeType="withEffect">
                                  <p:stCondLst>
                                    <p:cond delay="8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800"/>
                                  </p:stCondLst>
                                  <p:childTnLst>
                                    <p:set>
                                      <p:cBhvr>
                                        <p:cTn id="25" dur="1" fill="hold">
                                          <p:stCondLst>
                                            <p:cond delay="0"/>
                                          </p:stCondLst>
                                        </p:cTn>
                                        <p:tgtEl>
                                          <p:spTgt spid="271"/>
                                        </p:tgtEl>
                                        <p:attrNameLst>
                                          <p:attrName>style.visibility</p:attrName>
                                        </p:attrNameLst>
                                      </p:cBhvr>
                                      <p:to>
                                        <p:strVal val="visible"/>
                                      </p:to>
                                    </p:set>
                                    <p:animEffect transition="in" filter="fade">
                                      <p:cBhvr>
                                        <p:cTn id="26" dur="500"/>
                                        <p:tgtEl>
                                          <p:spTgt spid="271"/>
                                        </p:tgtEl>
                                      </p:cBhvr>
                                    </p:animEffect>
                                    <p:anim calcmode="lin" valueType="num">
                                      <p:cBhvr>
                                        <p:cTn id="27" dur="500" fill="hold"/>
                                        <p:tgtEl>
                                          <p:spTgt spid="271"/>
                                        </p:tgtEl>
                                        <p:attrNameLst>
                                          <p:attrName>ppt_x</p:attrName>
                                        </p:attrNameLst>
                                      </p:cBhvr>
                                      <p:tavLst>
                                        <p:tav tm="0">
                                          <p:val>
                                            <p:strVal val="#ppt_x"/>
                                          </p:val>
                                        </p:tav>
                                        <p:tav tm="100000">
                                          <p:val>
                                            <p:strVal val="#ppt_x"/>
                                          </p:val>
                                        </p:tav>
                                      </p:tavLst>
                                    </p:anim>
                                    <p:anim calcmode="lin" valueType="num">
                                      <p:cBhvr>
                                        <p:cTn id="28" dur="500" fill="hold"/>
                                        <p:tgtEl>
                                          <p:spTgt spid="2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1000"/>
                                  </p:stCondLst>
                                  <p:childTnLst>
                                    <p:set>
                                      <p:cBhvr>
                                        <p:cTn id="35" dur="1" fill="hold">
                                          <p:stCondLst>
                                            <p:cond delay="0"/>
                                          </p:stCondLst>
                                        </p:cTn>
                                        <p:tgtEl>
                                          <p:spTgt spid="231"/>
                                        </p:tgtEl>
                                        <p:attrNameLst>
                                          <p:attrName>style.visibility</p:attrName>
                                        </p:attrNameLst>
                                      </p:cBhvr>
                                      <p:to>
                                        <p:strVal val="visible"/>
                                      </p:to>
                                    </p:set>
                                    <p:animEffect transition="in" filter="fade">
                                      <p:cBhvr>
                                        <p:cTn id="36" dur="500"/>
                                        <p:tgtEl>
                                          <p:spTgt spid="231"/>
                                        </p:tgtEl>
                                      </p:cBhvr>
                                    </p:animEffect>
                                    <p:anim calcmode="lin" valueType="num">
                                      <p:cBhvr>
                                        <p:cTn id="37" dur="500" fill="hold"/>
                                        <p:tgtEl>
                                          <p:spTgt spid="231"/>
                                        </p:tgtEl>
                                        <p:attrNameLst>
                                          <p:attrName>ppt_x</p:attrName>
                                        </p:attrNameLst>
                                      </p:cBhvr>
                                      <p:tavLst>
                                        <p:tav tm="0">
                                          <p:val>
                                            <p:strVal val="#ppt_x"/>
                                          </p:val>
                                        </p:tav>
                                        <p:tav tm="100000">
                                          <p:val>
                                            <p:strVal val="#ppt_x"/>
                                          </p:val>
                                        </p:tav>
                                      </p:tavLst>
                                    </p:anim>
                                    <p:anim calcmode="lin" valueType="num">
                                      <p:cBhvr>
                                        <p:cTn id="38" dur="500" fill="hold"/>
                                        <p:tgtEl>
                                          <p:spTgt spid="2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2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200"/>
                                  </p:stCondLst>
                                  <p:childTnLst>
                                    <p:set>
                                      <p:cBhvr>
                                        <p:cTn id="45" dur="1" fill="hold">
                                          <p:stCondLst>
                                            <p:cond delay="0"/>
                                          </p:stCondLst>
                                        </p:cTn>
                                        <p:tgtEl>
                                          <p:spTgt spid="232"/>
                                        </p:tgtEl>
                                        <p:attrNameLst>
                                          <p:attrName>style.visibility</p:attrName>
                                        </p:attrNameLst>
                                      </p:cBhvr>
                                      <p:to>
                                        <p:strVal val="visible"/>
                                      </p:to>
                                    </p:set>
                                    <p:animEffect transition="in" filter="fade">
                                      <p:cBhvr>
                                        <p:cTn id="46" dur="500"/>
                                        <p:tgtEl>
                                          <p:spTgt spid="232"/>
                                        </p:tgtEl>
                                      </p:cBhvr>
                                    </p:animEffect>
                                    <p:anim calcmode="lin" valueType="num">
                                      <p:cBhvr>
                                        <p:cTn id="47" dur="500" fill="hold"/>
                                        <p:tgtEl>
                                          <p:spTgt spid="232"/>
                                        </p:tgtEl>
                                        <p:attrNameLst>
                                          <p:attrName>ppt_x</p:attrName>
                                        </p:attrNameLst>
                                      </p:cBhvr>
                                      <p:tavLst>
                                        <p:tav tm="0">
                                          <p:val>
                                            <p:strVal val="#ppt_x"/>
                                          </p:val>
                                        </p:tav>
                                        <p:tav tm="100000">
                                          <p:val>
                                            <p:strVal val="#ppt_x"/>
                                          </p:val>
                                        </p:tav>
                                      </p:tavLst>
                                    </p:anim>
                                    <p:anim calcmode="lin" valueType="num">
                                      <p:cBhvr>
                                        <p:cTn id="48" dur="500" fill="hold"/>
                                        <p:tgtEl>
                                          <p:spTgt spid="23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40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anim calcmode="lin" valueType="num">
                                      <p:cBhvr>
                                        <p:cTn id="52" dur="500" fill="hold"/>
                                        <p:tgtEl>
                                          <p:spTgt spid="2"/>
                                        </p:tgtEl>
                                        <p:attrNameLst>
                                          <p:attrName>ppt_x</p:attrName>
                                        </p:attrNameLst>
                                      </p:cBhvr>
                                      <p:tavLst>
                                        <p:tav tm="0">
                                          <p:val>
                                            <p:strVal val="#ppt_x"/>
                                          </p:val>
                                        </p:tav>
                                        <p:tav tm="100000">
                                          <p:val>
                                            <p:strVal val="#ppt_x"/>
                                          </p:val>
                                        </p:tav>
                                      </p:tavLst>
                                    </p:anim>
                                    <p:anim calcmode="lin" valueType="num">
                                      <p:cBhvr>
                                        <p:cTn id="53" dur="500" fill="hold"/>
                                        <p:tgtEl>
                                          <p:spTgt spid="2"/>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400"/>
                                  </p:stCondLst>
                                  <p:childTnLst>
                                    <p:set>
                                      <p:cBhvr>
                                        <p:cTn id="55" dur="1" fill="hold">
                                          <p:stCondLst>
                                            <p:cond delay="0"/>
                                          </p:stCondLst>
                                        </p:cTn>
                                        <p:tgtEl>
                                          <p:spTgt spid="233"/>
                                        </p:tgtEl>
                                        <p:attrNameLst>
                                          <p:attrName>style.visibility</p:attrName>
                                        </p:attrNameLst>
                                      </p:cBhvr>
                                      <p:to>
                                        <p:strVal val="visible"/>
                                      </p:to>
                                    </p:set>
                                    <p:animEffect transition="in" filter="fade">
                                      <p:cBhvr>
                                        <p:cTn id="56" dur="500"/>
                                        <p:tgtEl>
                                          <p:spTgt spid="233"/>
                                        </p:tgtEl>
                                      </p:cBhvr>
                                    </p:animEffect>
                                    <p:anim calcmode="lin" valueType="num">
                                      <p:cBhvr>
                                        <p:cTn id="57" dur="500" fill="hold"/>
                                        <p:tgtEl>
                                          <p:spTgt spid="233"/>
                                        </p:tgtEl>
                                        <p:attrNameLst>
                                          <p:attrName>ppt_x</p:attrName>
                                        </p:attrNameLst>
                                      </p:cBhvr>
                                      <p:tavLst>
                                        <p:tav tm="0">
                                          <p:val>
                                            <p:strVal val="#ppt_x"/>
                                          </p:val>
                                        </p:tav>
                                        <p:tav tm="100000">
                                          <p:val>
                                            <p:strVal val="#ppt_x"/>
                                          </p:val>
                                        </p:tav>
                                      </p:tavLst>
                                    </p:anim>
                                    <p:anim calcmode="lin" valueType="num">
                                      <p:cBhvr>
                                        <p:cTn id="58" dur="500" fill="hold"/>
                                        <p:tgtEl>
                                          <p:spTgt spid="233"/>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left)">
                                      <p:cBhvr>
                                        <p:cTn id="62" dur="500"/>
                                        <p:tgtEl>
                                          <p:spTgt spid="10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1000"/>
                                        <p:tgtEl>
                                          <p:spTgt spid="103"/>
                                        </p:tgtEl>
                                      </p:cBhvr>
                                    </p:animEffect>
                                  </p:childTnLst>
                                </p:cTn>
                              </p:par>
                              <p:par>
                                <p:cTn id="66" presetID="47" presetClass="entr" presetSubtype="0" fill="hold" grpId="0" nodeType="withEffect">
                                  <p:stCondLst>
                                    <p:cond delay="80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1000"/>
                                        <p:tgtEl>
                                          <p:spTgt spid="102"/>
                                        </p:tgtEl>
                                      </p:cBhvr>
                                    </p:animEffect>
                                    <p:anim calcmode="lin" valueType="num">
                                      <p:cBhvr>
                                        <p:cTn id="69" dur="1000" fill="hold"/>
                                        <p:tgtEl>
                                          <p:spTgt spid="102"/>
                                        </p:tgtEl>
                                        <p:attrNameLst>
                                          <p:attrName>ppt_x</p:attrName>
                                        </p:attrNameLst>
                                      </p:cBhvr>
                                      <p:tavLst>
                                        <p:tav tm="0">
                                          <p:val>
                                            <p:strVal val="#ppt_x"/>
                                          </p:val>
                                        </p:tav>
                                        <p:tav tm="100000">
                                          <p:val>
                                            <p:strVal val="#ppt_x"/>
                                          </p:val>
                                        </p:tav>
                                      </p:tavLst>
                                    </p:anim>
                                    <p:anim calcmode="lin" valueType="num">
                                      <p:cBhvr>
                                        <p:cTn id="70" dur="1000" fill="hold"/>
                                        <p:tgtEl>
                                          <p:spTgt spid="102"/>
                                        </p:tgtEl>
                                        <p:attrNameLst>
                                          <p:attrName>ppt_y</p:attrName>
                                        </p:attrNameLst>
                                      </p:cBhvr>
                                      <p:tavLst>
                                        <p:tav tm="0">
                                          <p:val>
                                            <p:strVal val="#ppt_y-.1"/>
                                          </p:val>
                                        </p:tav>
                                        <p:tav tm="100000">
                                          <p:val>
                                            <p:strVal val="#ppt_y"/>
                                          </p:val>
                                        </p:tav>
                                      </p:tavLst>
                                    </p:anim>
                                  </p:childTnLst>
                                </p:cTn>
                              </p:par>
                              <p:par>
                                <p:cTn id="71" presetID="10" presetClass="entr" presetSubtype="0" fill="hold" grpId="0" nodeType="withEffect">
                                  <p:stCondLst>
                                    <p:cond delay="110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1000"/>
                                        <p:tgtEl>
                                          <p:spTgt spid="108"/>
                                        </p:tgtEl>
                                      </p:cBhvr>
                                    </p:animEffect>
                                  </p:childTnLst>
                                </p:cTn>
                              </p:par>
                              <p:par>
                                <p:cTn id="74" presetID="42" presetClass="entr" presetSubtype="0" fill="hold" nodeType="withEffect">
                                  <p:stCondLst>
                                    <p:cond delay="8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anim calcmode="lin" valueType="num">
                                      <p:cBhvr>
                                        <p:cTn id="77" dur="500" fill="hold"/>
                                        <p:tgtEl>
                                          <p:spTgt spid="9"/>
                                        </p:tgtEl>
                                        <p:attrNameLst>
                                          <p:attrName>ppt_x</p:attrName>
                                        </p:attrNameLst>
                                      </p:cBhvr>
                                      <p:tavLst>
                                        <p:tav tm="0">
                                          <p:val>
                                            <p:strVal val="#ppt_x"/>
                                          </p:val>
                                        </p:tav>
                                        <p:tav tm="100000">
                                          <p:val>
                                            <p:strVal val="#ppt_x"/>
                                          </p:val>
                                        </p:tav>
                                      </p:tavLst>
                                    </p:anim>
                                    <p:anim calcmode="lin" valueType="num">
                                      <p:cBhvr>
                                        <p:cTn id="78" dur="500" fill="hold"/>
                                        <p:tgtEl>
                                          <p:spTgt spid="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800"/>
                                  </p:stCondLst>
                                  <p:childTnLst>
                                    <p:set>
                                      <p:cBhvr>
                                        <p:cTn id="80" dur="1" fill="hold">
                                          <p:stCondLst>
                                            <p:cond delay="0"/>
                                          </p:stCondLst>
                                        </p:cTn>
                                        <p:tgtEl>
                                          <p:spTgt spid="109"/>
                                        </p:tgtEl>
                                        <p:attrNameLst>
                                          <p:attrName>style.visibility</p:attrName>
                                        </p:attrNameLst>
                                      </p:cBhvr>
                                      <p:to>
                                        <p:strVal val="visible"/>
                                      </p:to>
                                    </p:set>
                                    <p:animEffect transition="in" filter="fade">
                                      <p:cBhvr>
                                        <p:cTn id="81" dur="500"/>
                                        <p:tgtEl>
                                          <p:spTgt spid="109"/>
                                        </p:tgtEl>
                                      </p:cBhvr>
                                    </p:animEffect>
                                    <p:anim calcmode="lin" valueType="num">
                                      <p:cBhvr>
                                        <p:cTn id="82" dur="500" fill="hold"/>
                                        <p:tgtEl>
                                          <p:spTgt spid="109"/>
                                        </p:tgtEl>
                                        <p:attrNameLst>
                                          <p:attrName>ppt_x</p:attrName>
                                        </p:attrNameLst>
                                      </p:cBhvr>
                                      <p:tavLst>
                                        <p:tav tm="0">
                                          <p:val>
                                            <p:strVal val="#ppt_x"/>
                                          </p:val>
                                        </p:tav>
                                        <p:tav tm="100000">
                                          <p:val>
                                            <p:strVal val="#ppt_x"/>
                                          </p:val>
                                        </p:tav>
                                      </p:tavLst>
                                    </p:anim>
                                    <p:anim calcmode="lin" valueType="num">
                                      <p:cBhvr>
                                        <p:cTn id="83" dur="500" fill="hold"/>
                                        <p:tgtEl>
                                          <p:spTgt spid="109"/>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100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anim calcmode="lin" valueType="num">
                                      <p:cBhvr>
                                        <p:cTn id="87" dur="500" fill="hold"/>
                                        <p:tgtEl>
                                          <p:spTgt spid="6"/>
                                        </p:tgtEl>
                                        <p:attrNameLst>
                                          <p:attrName>ppt_x</p:attrName>
                                        </p:attrNameLst>
                                      </p:cBhvr>
                                      <p:tavLst>
                                        <p:tav tm="0">
                                          <p:val>
                                            <p:strVal val="#ppt_x"/>
                                          </p:val>
                                        </p:tav>
                                        <p:tav tm="100000">
                                          <p:val>
                                            <p:strVal val="#ppt_x"/>
                                          </p:val>
                                        </p:tav>
                                      </p:tavLst>
                                    </p:anim>
                                    <p:anim calcmode="lin" valueType="num">
                                      <p:cBhvr>
                                        <p:cTn id="88" dur="500" fill="hold"/>
                                        <p:tgtEl>
                                          <p:spTgt spid="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105"/>
                                        </p:tgtEl>
                                        <p:attrNameLst>
                                          <p:attrName>style.visibility</p:attrName>
                                        </p:attrNameLst>
                                      </p:cBhvr>
                                      <p:to>
                                        <p:strVal val="visible"/>
                                      </p:to>
                                    </p:set>
                                    <p:animEffect transition="in" filter="fade">
                                      <p:cBhvr>
                                        <p:cTn id="91" dur="500"/>
                                        <p:tgtEl>
                                          <p:spTgt spid="105"/>
                                        </p:tgtEl>
                                      </p:cBhvr>
                                    </p:animEffect>
                                    <p:anim calcmode="lin" valueType="num">
                                      <p:cBhvr>
                                        <p:cTn id="92" dur="500" fill="hold"/>
                                        <p:tgtEl>
                                          <p:spTgt spid="105"/>
                                        </p:tgtEl>
                                        <p:attrNameLst>
                                          <p:attrName>ppt_x</p:attrName>
                                        </p:attrNameLst>
                                      </p:cBhvr>
                                      <p:tavLst>
                                        <p:tav tm="0">
                                          <p:val>
                                            <p:strVal val="#ppt_x"/>
                                          </p:val>
                                        </p:tav>
                                        <p:tav tm="100000">
                                          <p:val>
                                            <p:strVal val="#ppt_x"/>
                                          </p:val>
                                        </p:tav>
                                      </p:tavLst>
                                    </p:anim>
                                    <p:anim calcmode="lin" valueType="num">
                                      <p:cBhvr>
                                        <p:cTn id="93" dur="500" fill="hold"/>
                                        <p:tgtEl>
                                          <p:spTgt spid="10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120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anim calcmode="lin" valueType="num">
                                      <p:cBhvr>
                                        <p:cTn id="97" dur="500" fill="hold"/>
                                        <p:tgtEl>
                                          <p:spTgt spid="8"/>
                                        </p:tgtEl>
                                        <p:attrNameLst>
                                          <p:attrName>ppt_x</p:attrName>
                                        </p:attrNameLst>
                                      </p:cBhvr>
                                      <p:tavLst>
                                        <p:tav tm="0">
                                          <p:val>
                                            <p:strVal val="#ppt_x"/>
                                          </p:val>
                                        </p:tav>
                                        <p:tav tm="100000">
                                          <p:val>
                                            <p:strVal val="#ppt_x"/>
                                          </p:val>
                                        </p:tav>
                                      </p:tavLst>
                                    </p:anim>
                                    <p:anim calcmode="lin" valueType="num">
                                      <p:cBhvr>
                                        <p:cTn id="98" dur="500" fill="hold"/>
                                        <p:tgtEl>
                                          <p:spTgt spid="8"/>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1200"/>
                                  </p:stCondLst>
                                  <p:childTnLst>
                                    <p:set>
                                      <p:cBhvr>
                                        <p:cTn id="100" dur="1" fill="hold">
                                          <p:stCondLst>
                                            <p:cond delay="0"/>
                                          </p:stCondLst>
                                        </p:cTn>
                                        <p:tgtEl>
                                          <p:spTgt spid="106"/>
                                        </p:tgtEl>
                                        <p:attrNameLst>
                                          <p:attrName>style.visibility</p:attrName>
                                        </p:attrNameLst>
                                      </p:cBhvr>
                                      <p:to>
                                        <p:strVal val="visible"/>
                                      </p:to>
                                    </p:set>
                                    <p:animEffect transition="in" filter="fade">
                                      <p:cBhvr>
                                        <p:cTn id="101" dur="500"/>
                                        <p:tgtEl>
                                          <p:spTgt spid="106"/>
                                        </p:tgtEl>
                                      </p:cBhvr>
                                    </p:animEffect>
                                    <p:anim calcmode="lin" valueType="num">
                                      <p:cBhvr>
                                        <p:cTn id="102" dur="500" fill="hold"/>
                                        <p:tgtEl>
                                          <p:spTgt spid="106"/>
                                        </p:tgtEl>
                                        <p:attrNameLst>
                                          <p:attrName>ppt_x</p:attrName>
                                        </p:attrNameLst>
                                      </p:cBhvr>
                                      <p:tavLst>
                                        <p:tav tm="0">
                                          <p:val>
                                            <p:strVal val="#ppt_x"/>
                                          </p:val>
                                        </p:tav>
                                        <p:tav tm="100000">
                                          <p:val>
                                            <p:strVal val="#ppt_x"/>
                                          </p:val>
                                        </p:tav>
                                      </p:tavLst>
                                    </p:anim>
                                    <p:anim calcmode="lin" valueType="num">
                                      <p:cBhvr>
                                        <p:cTn id="103" dur="500" fill="hold"/>
                                        <p:tgtEl>
                                          <p:spTgt spid="10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140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strVal val="#ppt_x"/>
                                          </p:val>
                                        </p:tav>
                                        <p:tav tm="100000">
                                          <p:val>
                                            <p:strVal val="#ppt_x"/>
                                          </p:val>
                                        </p:tav>
                                      </p:tavLst>
                                    </p:anim>
                                    <p:anim calcmode="lin" valueType="num">
                                      <p:cBhvr>
                                        <p:cTn id="108" dur="500" fill="hold"/>
                                        <p:tgtEl>
                                          <p:spTgt spid="5"/>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140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anim calcmode="lin" valueType="num">
                                      <p:cBhvr>
                                        <p:cTn id="112" dur="500" fill="hold"/>
                                        <p:tgtEl>
                                          <p:spTgt spid="107"/>
                                        </p:tgtEl>
                                        <p:attrNameLst>
                                          <p:attrName>ppt_x</p:attrName>
                                        </p:attrNameLst>
                                      </p:cBhvr>
                                      <p:tavLst>
                                        <p:tav tm="0">
                                          <p:val>
                                            <p:strVal val="#ppt_x"/>
                                          </p:val>
                                        </p:tav>
                                        <p:tav tm="100000">
                                          <p:val>
                                            <p:strVal val="#ppt_x"/>
                                          </p:val>
                                        </p:tav>
                                      </p:tavLst>
                                    </p:anim>
                                    <p:anim calcmode="lin" valueType="num">
                                      <p:cBhvr>
                                        <p:cTn id="113" dur="5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220" grpId="0" animBg="1"/>
      <p:bldP spid="81" grpId="0" animBg="1"/>
      <p:bldP spid="231" grpId="0"/>
      <p:bldP spid="232" grpId="0"/>
      <p:bldP spid="233" grpId="0"/>
      <p:bldP spid="234" grpId="0"/>
      <p:bldP spid="271" grpId="0"/>
      <p:bldP spid="101" grpId="0" animBg="1"/>
      <p:bldP spid="102" grpId="0" animBg="1"/>
      <p:bldP spid="103" grpId="0" animBg="1"/>
      <p:bldP spid="105" grpId="0"/>
      <p:bldP spid="106" grpId="0"/>
      <p:bldP spid="107" grpId="0"/>
      <p:bldP spid="108"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3" name="Title 66"/>
          <p:cNvSpPr>
            <a:spLocks noGrp="1"/>
          </p:cNvSpPr>
          <p:nvPr>
            <p:ph type="title"/>
          </p:nvPr>
        </p:nvSpPr>
        <p:spPr>
          <a:xfrm>
            <a:off x="381000" y="230188"/>
            <a:ext cx="8382000" cy="640080"/>
          </a:xfrm>
        </p:spPr>
        <p:txBody>
          <a:bodyPr/>
          <a:lstStyle/>
          <a:p>
            <a:r>
              <a:rPr lang="en-US" dirty="0" smtClean="0"/>
              <a:t>Information Platform Vision</a:t>
            </a:r>
            <a:endParaRPr lang="en-US" dirty="0"/>
          </a:p>
        </p:txBody>
      </p:sp>
      <p:sp>
        <p:nvSpPr>
          <p:cNvPr id="97" name="Freeform 6"/>
          <p:cNvSpPr>
            <a:spLocks/>
          </p:cNvSpPr>
          <p:nvPr/>
        </p:nvSpPr>
        <p:spPr bwMode="auto">
          <a:xfrm>
            <a:off x="0" y="944791"/>
            <a:ext cx="91440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solidFill>
            <a:schemeClr val="tx2"/>
          </a:solidFill>
          <a:ln w="9525" cap="flat" cmpd="sng" algn="ctr">
            <a:noFill/>
            <a:prstDash val="solid"/>
            <a:headEnd type="none" w="med" len="med"/>
            <a:tailEnd type="none" w="med" len="med"/>
          </a:ln>
          <a:effectLst/>
        </p:spPr>
        <p:txBody>
          <a:bodyPr vert="horz" wrap="square" lIns="131674" tIns="65837" rIns="131674" bIns="65837" numCol="1" rtlCol="0" anchor="ctr" anchorCtr="0" compatLnSpc="1">
            <a:prstTxWarp prst="textNoShape">
              <a:avLst/>
            </a:prstTxWarp>
          </a:bodyPr>
          <a:lstStyle/>
          <a:p>
            <a:pPr marL="0" marR="0" lvl="0" indent="-444481" algn="ctr" defTabSz="1316356" eaLnBrk="1" fontAlgn="base" latinLnBrk="0" hangingPunct="1">
              <a:lnSpc>
                <a:spcPct val="90000"/>
              </a:lnSpc>
              <a:spcBef>
                <a:spcPct val="20000"/>
              </a:spcBef>
              <a:spcAft>
                <a:spcPct val="0"/>
              </a:spcAft>
              <a:buClr>
                <a:srgbClr xmlns:mc="http://schemas.openxmlformats.org/markup-compatibility/2006" xmlns:a14="http://schemas.microsoft.com/office/drawing/2007/7/7/main" val="4F6A14" mc:Ignorable=""/>
              </a:buClr>
              <a:buSzPct val="80000"/>
              <a:buFont typeface="Wingdings 3" pitchFamily="18" charset="2"/>
              <a:buChar char=""/>
              <a:tabLst/>
              <a:defRPr/>
            </a:pPr>
            <a:endParaRPr kumimoji="0" lang="en-US" altLang="zh-CN" sz="3500" b="0" i="0" u="none" strike="noStrike" kern="0" cap="none" spc="0" normalizeH="0" baseline="0" noProof="0" dirty="0" smtClean="0">
              <a:ln>
                <a:noFill/>
              </a:ln>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pitchFamily="34" charset="0"/>
              <a:ea typeface="+mn-ea"/>
              <a:cs typeface="+mn-cs"/>
            </a:endParaRPr>
          </a:p>
        </p:txBody>
      </p:sp>
      <p:sp>
        <p:nvSpPr>
          <p:cNvPr id="98" name="Rectangle 97"/>
          <p:cNvSpPr/>
          <p:nvPr/>
        </p:nvSpPr>
        <p:spPr bwMode="auto">
          <a:xfrm>
            <a:off x="0" y="2519591"/>
            <a:ext cx="9144000" cy="2374900"/>
          </a:xfrm>
          <a:prstGeom prst="rect">
            <a:avLst/>
          </a:prstGeom>
          <a:solidFill>
            <a:schemeClr val="tx2"/>
          </a:solidFill>
          <a:ln w="9525" cap="flat" cmpd="sng" algn="ctr">
            <a:noFill/>
            <a:prstDash val="solid"/>
            <a:headEnd type="none" w="med" len="med"/>
            <a:tailEnd type="none" w="med" len="med"/>
          </a:ln>
          <a:effectLst/>
        </p:spPr>
        <p:txBody>
          <a:bodyPr vert="horz" wrap="square" lIns="131674" tIns="65837" rIns="131674" bIns="65837" numCol="1" rtlCol="0" anchor="ctr" anchorCtr="0" compatLnSpc="1">
            <a:prstTxWarp prst="textNoShape">
              <a:avLst/>
            </a:prstTxWarp>
          </a:bodyPr>
          <a:lstStyle/>
          <a:p>
            <a:pPr marL="0" marR="0" lvl="0" indent="-444481" algn="ctr" defTabSz="1316356" eaLnBrk="1" fontAlgn="base" latinLnBrk="0" hangingPunct="1">
              <a:lnSpc>
                <a:spcPct val="90000"/>
              </a:lnSpc>
              <a:spcBef>
                <a:spcPct val="20000"/>
              </a:spcBef>
              <a:spcAft>
                <a:spcPct val="0"/>
              </a:spcAft>
              <a:buClr>
                <a:srgbClr xmlns:mc="http://schemas.openxmlformats.org/markup-compatibility/2006" xmlns:a14="http://schemas.microsoft.com/office/drawing/2007/7/7/main" val="4F6A14" mc:Ignorable=""/>
              </a:buClr>
              <a:buSzPct val="80000"/>
              <a:buFont typeface="Wingdings 3" pitchFamily="18" charset="2"/>
              <a:buChar char=""/>
              <a:tabLst/>
              <a:defRPr/>
            </a:pPr>
            <a:endParaRPr kumimoji="0" lang="en-US" altLang="zh-CN" sz="3500" b="0" i="0" u="none" strike="noStrike" kern="0" cap="none" spc="0" normalizeH="0" baseline="0" noProof="0" dirty="0" smtClean="0">
              <a:ln>
                <a:noFill/>
              </a:ln>
              <a:solidFill>
                <a:prstClr val="whit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pitchFamily="34" charset="0"/>
              <a:ea typeface="+mn-ea"/>
              <a:cs typeface="+mn-cs"/>
            </a:endParaRPr>
          </a:p>
        </p:txBody>
      </p:sp>
      <p:sp>
        <p:nvSpPr>
          <p:cNvPr id="99" name="Rounded Rectangle 98"/>
          <p:cNvSpPr/>
          <p:nvPr/>
        </p:nvSpPr>
        <p:spPr bwMode="auto">
          <a:xfrm>
            <a:off x="1175657" y="4631419"/>
            <a:ext cx="6836230" cy="1079500"/>
          </a:xfrm>
          <a:prstGeom prst="roundRect">
            <a:avLst/>
          </a:prstGeom>
          <a:gradFill flip="none" rotWithShape="1">
            <a:gsLst>
              <a:gs pos="0">
                <a:srgbClr xmlns:mc="http://schemas.openxmlformats.org/markup-compatibility/2006" xmlns:a14="http://schemas.microsoft.com/office/drawing/2007/7/7/main" val="00090C" mc:Ignorable=""/>
              </a:gs>
              <a:gs pos="50000">
                <a:srgbClr xmlns:mc="http://schemas.openxmlformats.org/markup-compatibility/2006" xmlns:a14="http://schemas.microsoft.com/office/drawing/2007/7/7/main" val="4D4D4D" mc:Ignorable="">
                  <a:lumMod val="75000"/>
                </a:srgbClr>
              </a:gs>
              <a:gs pos="100000">
                <a:srgbClr xmlns:mc="http://schemas.openxmlformats.org/markup-compatibility/2006" xmlns:a14="http://schemas.microsoft.com/office/drawing/2007/7/7/main" val="000000" mc:Ignorable=""/>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1" indent="-395288" defTabSz="914363" eaLnBrk="1" fontAlgn="base" latinLnBrk="0" hangingPunct="1">
              <a:lnSpc>
                <a:spcPct val="90000"/>
              </a:lnSpc>
              <a:spcBef>
                <a:spcPct val="0"/>
              </a:spcBef>
              <a:spcAft>
                <a:spcPts val="1620"/>
              </a:spcAft>
              <a:buClr>
                <a:srgbClr xmlns:mc="http://schemas.openxmlformats.org/markup-compatibility/2006" xmlns:a14="http://schemas.microsoft.com/office/drawing/2007/7/7/main" val="FFFFFF" mc:Ignorable=""/>
              </a:buClr>
              <a:buSzPct val="95000"/>
              <a:buFontTx/>
              <a:buBlip>
                <a:blip r:embed="rId4"/>
              </a:buBlip>
              <a:tabLst>
                <a:tab pos="513595" algn="l"/>
              </a:tabLst>
              <a:defRPr/>
            </a:pPr>
            <a:endParaRPr kumimoji="0" lang="en-US" altLang="zh-CN" sz="16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uLnTx/>
              <a:uFillTx/>
            </a:endParaRPr>
          </a:p>
        </p:txBody>
      </p:sp>
      <p:sp>
        <p:nvSpPr>
          <p:cNvPr id="100" name="Freeform 6"/>
          <p:cNvSpPr>
            <a:spLocks/>
          </p:cNvSpPr>
          <p:nvPr/>
        </p:nvSpPr>
        <p:spPr bwMode="auto">
          <a:xfrm>
            <a:off x="0" y="1224191"/>
            <a:ext cx="9144000" cy="2705100"/>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solidFill>
            <a:srgbClr xmlns:mc="http://schemas.openxmlformats.org/markup-compatibility/2006" xmlns:a14="http://schemas.microsoft.com/office/drawing/2007/7/7/main" val="000000" mc:Ignorable="">
              <a:alpha val="51000"/>
            </a:srgbClr>
          </a:soli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xmlns:mc="http://schemas.openxmlformats.org/markup-compatibility/2006" xmlns:a14="http://schemas.microsoft.com/office/drawing/2007/7/7/main" val="FFFFFF" mc:Ignorable=""/>
              </a:solidFill>
              <a:effectLst/>
              <a:uLnTx/>
              <a:uFillTx/>
            </a:endParaRPr>
          </a:p>
        </p:txBody>
      </p:sp>
      <p:pic>
        <p:nvPicPr>
          <p:cNvPr id="101" name="Picture 2" descr="C:\Users\Public\Pictures\DVD_ART35\Logos\SQL Server 2008\SQL Server 2008 Grid h r.png"/>
          <p:cNvPicPr>
            <a:picLocks noChangeAspect="1" noChangeArrowheads="1"/>
          </p:cNvPicPr>
          <p:nvPr/>
        </p:nvPicPr>
        <p:blipFill>
          <a:blip r:embed="rId5" cstate="print"/>
          <a:srcRect r="20311"/>
          <a:stretch>
            <a:fillRect/>
          </a:stretch>
        </p:blipFill>
        <p:spPr bwMode="auto">
          <a:xfrm>
            <a:off x="1485901" y="5818124"/>
            <a:ext cx="2781300" cy="785427"/>
          </a:xfrm>
          <a:prstGeom prst="rect">
            <a:avLst/>
          </a:prstGeom>
          <a:noFill/>
        </p:spPr>
      </p:pic>
      <p:pic>
        <p:nvPicPr>
          <p:cNvPr id="102" name="Picture 2"/>
          <p:cNvPicPr>
            <a:picLocks noChangeAspect="1" noChangeArrowheads="1"/>
          </p:cNvPicPr>
          <p:nvPr/>
        </p:nvPicPr>
        <p:blipFill>
          <a:blip r:embed="rId6" cstate="print"/>
          <a:srcRect t="7392" r="6032"/>
          <a:stretch>
            <a:fillRect/>
          </a:stretch>
        </p:blipFill>
        <p:spPr bwMode="auto">
          <a:xfrm>
            <a:off x="4898737" y="5803902"/>
            <a:ext cx="2687118" cy="807491"/>
          </a:xfrm>
          <a:prstGeom prst="rect">
            <a:avLst/>
          </a:prstGeom>
          <a:noFill/>
          <a:ln w="9525">
            <a:noFill/>
            <a:miter lim="800000"/>
            <a:headEnd/>
            <a:tailEnd/>
          </a:ln>
          <a:effectLst/>
        </p:spPr>
      </p:pic>
      <p:sp>
        <p:nvSpPr>
          <p:cNvPr id="103" name="Rectangle 102"/>
          <p:cNvSpPr/>
          <p:nvPr/>
        </p:nvSpPr>
        <p:spPr>
          <a:xfrm>
            <a:off x="0" y="4001126"/>
            <a:ext cx="9144000" cy="400110"/>
          </a:xfrm>
          <a:prstGeom prst="rect">
            <a:avLst/>
          </a:prstGeom>
        </p:spPr>
        <p:txBody>
          <a:bodyPr wrap="square">
            <a:spAutoFit/>
          </a:bodyPr>
          <a:lstStyle/>
          <a:p>
            <a:pPr algn="ctr" defTabSz="914400">
              <a:lnSpc>
                <a:spcPts val="2400"/>
              </a:lnSpc>
            </a:pPr>
            <a:r>
              <a:rPr lang="en-US" b="1" dirty="0" smtClean="0">
                <a:solidFill>
                  <a:srgbClr xmlns:mc="http://schemas.openxmlformats.org/markup-compatibility/2006" xmlns:a14="http://schemas.microsoft.com/office/drawing/2007/7/7/main" val="FFFFFF" mc:Ignorable=""/>
                </a:solidFill>
                <a:effectLst>
                  <a:outerShdw blurRad="228600" dist="50800" dir="5400000" algn="ctr" rotWithShape="0">
                    <a:srgbClr xmlns:mc="http://schemas.openxmlformats.org/markup-compatibility/2006" xmlns:a14="http://schemas.microsoft.com/office/drawing/2007/7/7/main" val="000000" mc:Ignorable=""/>
                  </a:outerShdw>
                </a:effectLst>
                <a:latin typeface="Segoe Light" pitchFamily="34" charset="0"/>
                <a:ea typeface="Kozuka Gothic Pro L" pitchFamily="34" charset="-128"/>
                <a:cs typeface="Segoe UI" pitchFamily="34" charset="0"/>
                <a:sym typeface="Wingdings" pitchFamily="2" charset="2"/>
              </a:rPr>
              <a:t>Mission Critical Platform</a:t>
            </a:r>
          </a:p>
        </p:txBody>
      </p:sp>
      <p:sp>
        <p:nvSpPr>
          <p:cNvPr id="104" name="Rectangle 103"/>
          <p:cNvSpPr/>
          <p:nvPr/>
        </p:nvSpPr>
        <p:spPr>
          <a:xfrm>
            <a:off x="6337298" y="5191311"/>
            <a:ext cx="567783" cy="294504"/>
          </a:xfrm>
          <a:prstGeom prst="rect">
            <a:avLst/>
          </a:prstGeom>
          <a:grpFill/>
          <a:ln w="6350" cap="flat" cmpd="sng" algn="ctr">
            <a:noFill/>
            <a:prstDash val="solid"/>
            <a:round/>
            <a:headEnd type="none" w="med" len="med"/>
            <a:tailEnd type="none" w="med" len="med"/>
          </a:ln>
          <a:effectLst/>
        </p:spPr>
        <p:txBody>
          <a:bodyPr wrap="none">
            <a:spAutoFit/>
          </a:bodyPr>
          <a:lstStyle/>
          <a:p>
            <a:pPr algn="ctr" defTabSz="914400" fontAlgn="base">
              <a:lnSpc>
                <a:spcPts val="1700"/>
              </a:lnSpc>
              <a:spcBef>
                <a:spcPct val="0"/>
              </a:spcBef>
              <a:spcAft>
                <a:spcPct val="0"/>
              </a:spcAft>
            </a:pPr>
            <a:r>
              <a:rPr lang="en-US" altLang="zh-CN" sz="1200" b="1" dirty="0">
                <a:solidFill>
                  <a:srgbClr xmlns:mc="http://schemas.openxmlformats.org/markup-compatibility/2006" xmlns:a14="http://schemas.microsoft.com/office/drawing/2007/7/7/main" val="FFFFFF" mc:Ignorable="">
                    <a:lumMod val="85000"/>
                  </a:srgbClr>
                </a:solidFill>
                <a:latin typeface="Segoe Light" pitchFamily="34" charset="0"/>
                <a:ea typeface="Kozuka Gothic Pro L" pitchFamily="34" charset="-128"/>
                <a:cs typeface="Segoe UI" pitchFamily="34" charset="0"/>
                <a:sym typeface="Wingdings" pitchFamily="2" charset="2"/>
              </a:rPr>
              <a:t>Cloud</a:t>
            </a:r>
          </a:p>
        </p:txBody>
      </p:sp>
      <p:sp>
        <p:nvSpPr>
          <p:cNvPr id="105" name="Rectangle 104"/>
          <p:cNvSpPr/>
          <p:nvPr/>
        </p:nvSpPr>
        <p:spPr>
          <a:xfrm>
            <a:off x="1751553" y="5191311"/>
            <a:ext cx="1839395" cy="294504"/>
          </a:xfrm>
          <a:prstGeom prst="rect">
            <a:avLst/>
          </a:prstGeom>
          <a:grpFill/>
          <a:ln w="6350" cap="flat" cmpd="sng" algn="ctr">
            <a:noFill/>
            <a:prstDash val="solid"/>
            <a:round/>
            <a:headEnd type="none" w="med" len="med"/>
            <a:tailEnd type="none" w="med" len="med"/>
          </a:ln>
          <a:effectLst/>
        </p:spPr>
        <p:txBody>
          <a:bodyPr wrap="square">
            <a:spAutoFit/>
          </a:bodyPr>
          <a:lstStyle/>
          <a:p>
            <a:pPr algn="ctr" defTabSz="914400" fontAlgn="base">
              <a:lnSpc>
                <a:spcPts val="1700"/>
              </a:lnSpc>
              <a:spcBef>
                <a:spcPct val="0"/>
              </a:spcBef>
              <a:spcAft>
                <a:spcPct val="0"/>
              </a:spcAft>
              <a:defRPr/>
            </a:pPr>
            <a:r>
              <a:rPr lang="en-US" altLang="zh-CN" sz="1200" b="1" dirty="0" smtClean="0">
                <a:solidFill>
                  <a:srgbClr xmlns:mc="http://schemas.openxmlformats.org/markup-compatibility/2006" xmlns:a14="http://schemas.microsoft.com/office/drawing/2007/7/7/main" val="FFFFFF" mc:Ignorable="">
                    <a:lumMod val="85000"/>
                  </a:srgbClr>
                </a:solidFill>
                <a:latin typeface="Segoe Light" pitchFamily="34" charset="0"/>
                <a:ea typeface="Kozuka Gothic Pro L" pitchFamily="34" charset="-128"/>
                <a:cs typeface="Segoe UI" pitchFamily="34" charset="0"/>
                <a:sym typeface="Wingdings" pitchFamily="2" charset="2"/>
              </a:rPr>
              <a:t>Desktop &amp; Mobile</a:t>
            </a:r>
            <a:endParaRPr lang="en-US" altLang="zh-CN" sz="1200" b="1" dirty="0">
              <a:solidFill>
                <a:srgbClr xmlns:mc="http://schemas.openxmlformats.org/markup-compatibility/2006" xmlns:a14="http://schemas.microsoft.com/office/drawing/2007/7/7/main" val="FFFFFF" mc:Ignorable="">
                  <a:lumMod val="85000"/>
                </a:srgbClr>
              </a:solidFill>
              <a:latin typeface="Segoe Light" pitchFamily="34" charset="0"/>
              <a:ea typeface="Kozuka Gothic Pro L" pitchFamily="34" charset="-128"/>
              <a:cs typeface="Segoe UI" pitchFamily="34" charset="0"/>
              <a:sym typeface="Wingdings" pitchFamily="2" charset="2"/>
            </a:endParaRPr>
          </a:p>
        </p:txBody>
      </p:sp>
      <p:grpSp>
        <p:nvGrpSpPr>
          <p:cNvPr id="106" name="Group 51"/>
          <p:cNvGrpSpPr/>
          <p:nvPr/>
        </p:nvGrpSpPr>
        <p:grpSpPr>
          <a:xfrm>
            <a:off x="1799694" y="4424176"/>
            <a:ext cx="1791583" cy="901700"/>
            <a:chOff x="597874" y="6510896"/>
            <a:chExt cx="3125395" cy="1289347"/>
          </a:xfrm>
        </p:grpSpPr>
        <p:pic>
          <p:nvPicPr>
            <p:cNvPr id="107" name="Picture 10" descr="C:\Presentations Documents\Software\DVD Art\DVD_ART36\Artwork_Imagery\Icons - Illustrations\_ WINDOWS SERVER ICONS\Hardware\Laptop notebook pc mobility.png"/>
            <p:cNvPicPr>
              <a:picLocks noChangeAspect="1" noChangeArrowheads="1"/>
            </p:cNvPicPr>
            <p:nvPr/>
          </p:nvPicPr>
          <p:blipFill>
            <a:blip r:embed="rId7" cstate="print"/>
            <a:srcRect r="-21186" b="-21115"/>
            <a:stretch>
              <a:fillRect/>
            </a:stretch>
          </p:blipFill>
          <p:spPr bwMode="auto">
            <a:xfrm>
              <a:off x="2334250" y="6510896"/>
              <a:ext cx="1389019" cy="1289347"/>
            </a:xfrm>
            <a:prstGeom prst="rect">
              <a:avLst/>
            </a:prstGeom>
            <a:noFill/>
          </p:spPr>
        </p:pic>
        <p:pic>
          <p:nvPicPr>
            <p:cNvPr id="108" name="Picture 16" descr="C:\Presentations Documents\Software\DVD Art\DVD_ART36\Artwork_Imagery\Icons - Illustrations\_ WINDOWS VISTA ICONS\PC computer CPU.png"/>
            <p:cNvPicPr>
              <a:picLocks noChangeAspect="1" noChangeArrowheads="1"/>
            </p:cNvPicPr>
            <p:nvPr/>
          </p:nvPicPr>
          <p:blipFill>
            <a:blip r:embed="rId8" cstate="print"/>
            <a:srcRect/>
            <a:stretch>
              <a:fillRect/>
            </a:stretch>
          </p:blipFill>
          <p:spPr bwMode="auto">
            <a:xfrm flipH="1">
              <a:off x="1376783" y="6541479"/>
              <a:ext cx="707999" cy="754377"/>
            </a:xfrm>
            <a:prstGeom prst="rect">
              <a:avLst/>
            </a:prstGeom>
            <a:noFill/>
          </p:spPr>
        </p:pic>
        <p:pic>
          <p:nvPicPr>
            <p:cNvPr id="109" name="Picture 15" descr="C:\Presentations Documents\Software\DVD Art\DVD_ART36\Artwork_Imagery\Icons - Illustrations\_ REAL VISTA STYLE\monitor silver display screen.png"/>
            <p:cNvPicPr>
              <a:picLocks noChangeAspect="1" noChangeArrowheads="1"/>
            </p:cNvPicPr>
            <p:nvPr/>
          </p:nvPicPr>
          <p:blipFill>
            <a:blip r:embed="rId9" cstate="print">
              <a:lum bright="10000"/>
            </a:blip>
            <a:srcRect b="-3589"/>
            <a:stretch>
              <a:fillRect/>
            </a:stretch>
          </p:blipFill>
          <p:spPr bwMode="auto">
            <a:xfrm flipH="1">
              <a:off x="597874" y="6579697"/>
              <a:ext cx="1389328" cy="1038945"/>
            </a:xfrm>
            <a:prstGeom prst="rect">
              <a:avLst/>
            </a:prstGeom>
            <a:noFill/>
          </p:spPr>
        </p:pic>
        <p:pic>
          <p:nvPicPr>
            <p:cNvPr id="110" name="Picture 18" descr="C:\Presentations Documents\Software\DVD Art\DVD_ART36\Artwork_Imagery\Icons - Illustrations\_ REAL VISTA STYLE\mobile cell phone.png"/>
            <p:cNvPicPr>
              <a:picLocks noChangeAspect="1" noChangeArrowheads="1"/>
            </p:cNvPicPr>
            <p:nvPr/>
          </p:nvPicPr>
          <p:blipFill>
            <a:blip r:embed="rId10" cstate="print"/>
            <a:srcRect/>
            <a:stretch>
              <a:fillRect/>
            </a:stretch>
          </p:blipFill>
          <p:spPr bwMode="auto">
            <a:xfrm>
              <a:off x="1994228" y="6601032"/>
              <a:ext cx="735528" cy="618885"/>
            </a:xfrm>
            <a:prstGeom prst="rect">
              <a:avLst/>
            </a:prstGeom>
            <a:noFill/>
          </p:spPr>
        </p:pic>
      </p:grpSp>
      <p:sp>
        <p:nvSpPr>
          <p:cNvPr id="111" name="Rectangle 110"/>
          <p:cNvSpPr/>
          <p:nvPr/>
        </p:nvSpPr>
        <p:spPr>
          <a:xfrm>
            <a:off x="3823497" y="5191311"/>
            <a:ext cx="1540550" cy="294504"/>
          </a:xfrm>
          <a:prstGeom prst="rect">
            <a:avLst/>
          </a:prstGeom>
          <a:grpFill/>
          <a:ln w="6350" cap="flat" cmpd="sng" algn="ctr">
            <a:noFill/>
            <a:prstDash val="solid"/>
            <a:round/>
            <a:headEnd type="none" w="med" len="med"/>
            <a:tailEnd type="none" w="med" len="med"/>
          </a:ln>
          <a:effectLst/>
        </p:spPr>
        <p:txBody>
          <a:bodyPr wrap="none">
            <a:spAutoFit/>
          </a:bodyPr>
          <a:lstStyle/>
          <a:p>
            <a:pPr algn="ctr" defTabSz="914400" fontAlgn="base">
              <a:lnSpc>
                <a:spcPts val="1700"/>
              </a:lnSpc>
              <a:spcBef>
                <a:spcPct val="0"/>
              </a:spcBef>
              <a:spcAft>
                <a:spcPct val="0"/>
              </a:spcAft>
            </a:pPr>
            <a:r>
              <a:rPr lang="en-US" altLang="zh-CN" sz="1200" b="1" dirty="0" smtClean="0">
                <a:solidFill>
                  <a:srgbClr xmlns:mc="http://schemas.openxmlformats.org/markup-compatibility/2006" xmlns:a14="http://schemas.microsoft.com/office/drawing/2007/7/7/main" val="FFFFFF" mc:Ignorable="">
                    <a:lumMod val="85000"/>
                  </a:srgbClr>
                </a:solidFill>
                <a:latin typeface="Segoe Light" pitchFamily="34" charset="0"/>
                <a:ea typeface="Kozuka Gothic Pro L" pitchFamily="34" charset="-128"/>
                <a:cs typeface="Segoe UI" pitchFamily="34" charset="0"/>
                <a:sym typeface="Wingdings" pitchFamily="2" charset="2"/>
              </a:rPr>
              <a:t>Server &amp; Datacenter </a:t>
            </a:r>
            <a:endParaRPr lang="en-US" altLang="zh-CN" sz="1200" b="1" dirty="0">
              <a:solidFill>
                <a:srgbClr xmlns:mc="http://schemas.openxmlformats.org/markup-compatibility/2006" xmlns:a14="http://schemas.microsoft.com/office/drawing/2007/7/7/main" val="FFFFFF" mc:Ignorable="">
                  <a:lumMod val="85000"/>
                </a:srgbClr>
              </a:solidFill>
              <a:latin typeface="Segoe Light" pitchFamily="34" charset="0"/>
              <a:ea typeface="Kozuka Gothic Pro L" pitchFamily="34" charset="-128"/>
              <a:cs typeface="Segoe UI" pitchFamily="34" charset="0"/>
              <a:sym typeface="Wingdings" pitchFamily="2" charset="2"/>
            </a:endParaRPr>
          </a:p>
        </p:txBody>
      </p:sp>
      <p:grpSp>
        <p:nvGrpSpPr>
          <p:cNvPr id="112" name="Group 60"/>
          <p:cNvGrpSpPr/>
          <p:nvPr/>
        </p:nvGrpSpPr>
        <p:grpSpPr>
          <a:xfrm>
            <a:off x="3963404" y="4453616"/>
            <a:ext cx="1030735" cy="737674"/>
            <a:chOff x="3267062" y="4585018"/>
            <a:chExt cx="1232520" cy="702040"/>
          </a:xfrm>
        </p:grpSpPr>
        <p:pic>
          <p:nvPicPr>
            <p:cNvPr id="113" name="Picture 2" descr="C:\Program Files\Microsoft Resource DVD Artwork\DVD_ART\Artwork_Imagery\HARDWARE_IMAGERY\Photos - OEM Hardware\Server Computer\ProLiant 10642 Rack.png"/>
            <p:cNvPicPr>
              <a:picLocks noChangeAspect="1" noChangeArrowheads="1"/>
            </p:cNvPicPr>
            <p:nvPr/>
          </p:nvPicPr>
          <p:blipFill>
            <a:blip r:embed="rId11" cstate="email">
              <a:lum bright="10000" contrast="20000"/>
            </a:blip>
            <a:srcRect/>
            <a:stretch>
              <a:fillRect/>
            </a:stretch>
          </p:blipFill>
          <p:spPr bwMode="auto">
            <a:xfrm>
              <a:off x="4194164" y="4585018"/>
              <a:ext cx="305418" cy="702040"/>
            </a:xfrm>
            <a:prstGeom prst="rect">
              <a:avLst/>
            </a:prstGeom>
            <a:noFill/>
          </p:spPr>
        </p:pic>
        <p:pic>
          <p:nvPicPr>
            <p:cNvPr id="114" name="Picture 2" descr="C:\Program Files\Microsoft Resource DVD Artwork\DVD_ART\Artwork_Imagery\HARDWARE_IMAGERY\Photos - OEM Hardware\Server Computer\ProLiant 10642 Rack.png"/>
            <p:cNvPicPr>
              <a:picLocks noChangeAspect="1" noChangeArrowheads="1"/>
            </p:cNvPicPr>
            <p:nvPr/>
          </p:nvPicPr>
          <p:blipFill>
            <a:blip r:embed="rId11" cstate="email">
              <a:lum bright="10000" contrast="20000"/>
            </a:blip>
            <a:srcRect/>
            <a:stretch>
              <a:fillRect/>
            </a:stretch>
          </p:blipFill>
          <p:spPr bwMode="auto">
            <a:xfrm>
              <a:off x="3965564" y="4585018"/>
              <a:ext cx="305418" cy="702040"/>
            </a:xfrm>
            <a:prstGeom prst="rect">
              <a:avLst/>
            </a:prstGeom>
            <a:noFill/>
          </p:spPr>
        </p:pic>
        <p:pic>
          <p:nvPicPr>
            <p:cNvPr id="115" name="Picture 2" descr="C:\Program Files\Microsoft Resource DVD Artwork\DVD_ART\Artwork_Imagery\HARDWARE_IMAGERY\Photos - OEM Hardware\Server Computer\ProLiant 10642 Rack.png"/>
            <p:cNvPicPr>
              <a:picLocks noChangeAspect="1" noChangeArrowheads="1"/>
            </p:cNvPicPr>
            <p:nvPr/>
          </p:nvPicPr>
          <p:blipFill>
            <a:blip r:embed="rId11" cstate="email">
              <a:lum bright="10000" contrast="20000"/>
            </a:blip>
            <a:srcRect/>
            <a:stretch>
              <a:fillRect/>
            </a:stretch>
          </p:blipFill>
          <p:spPr bwMode="auto">
            <a:xfrm>
              <a:off x="3736963" y="4585018"/>
              <a:ext cx="305418" cy="702040"/>
            </a:xfrm>
            <a:prstGeom prst="rect">
              <a:avLst/>
            </a:prstGeom>
            <a:noFill/>
          </p:spPr>
        </p:pic>
        <p:pic>
          <p:nvPicPr>
            <p:cNvPr id="116" name="Picture 2" descr="C:\Program Files\Microsoft Resource DVD Artwork\DVD_ART\Artwork_Imagery\HARDWARE_IMAGERY\Photos - OEM Hardware\Server Computer\ProLiant 10642 Rack.png"/>
            <p:cNvPicPr>
              <a:picLocks noChangeAspect="1" noChangeArrowheads="1"/>
            </p:cNvPicPr>
            <p:nvPr/>
          </p:nvPicPr>
          <p:blipFill>
            <a:blip r:embed="rId11" cstate="email">
              <a:lum bright="10000" contrast="20000"/>
            </a:blip>
            <a:srcRect/>
            <a:stretch>
              <a:fillRect/>
            </a:stretch>
          </p:blipFill>
          <p:spPr bwMode="auto">
            <a:xfrm>
              <a:off x="3495664" y="4585018"/>
              <a:ext cx="305418" cy="702040"/>
            </a:xfrm>
            <a:prstGeom prst="rect">
              <a:avLst/>
            </a:prstGeom>
            <a:noFill/>
          </p:spPr>
        </p:pic>
        <p:pic>
          <p:nvPicPr>
            <p:cNvPr id="117" name="Picture 2" descr="C:\Program Files\Microsoft Resource DVD Artwork\DVD_ART\Artwork_Imagery\HARDWARE_IMAGERY\Photos - OEM Hardware\Server Computer\ProLiant 10642 Rack.png"/>
            <p:cNvPicPr>
              <a:picLocks noChangeAspect="1" noChangeArrowheads="1"/>
            </p:cNvPicPr>
            <p:nvPr/>
          </p:nvPicPr>
          <p:blipFill>
            <a:blip r:embed="rId11" cstate="email">
              <a:lum bright="10000" contrast="20000"/>
            </a:blip>
            <a:srcRect/>
            <a:stretch>
              <a:fillRect/>
            </a:stretch>
          </p:blipFill>
          <p:spPr bwMode="auto">
            <a:xfrm>
              <a:off x="3267062" y="4585018"/>
              <a:ext cx="305418" cy="702040"/>
            </a:xfrm>
            <a:prstGeom prst="rect">
              <a:avLst/>
            </a:prstGeom>
            <a:noFill/>
          </p:spPr>
        </p:pic>
      </p:grpSp>
      <p:pic>
        <p:nvPicPr>
          <p:cNvPr id="118" name="Picture 13"/>
          <p:cNvPicPr>
            <a:picLocks noChangeAspect="1" noChangeArrowheads="1"/>
          </p:cNvPicPr>
          <p:nvPr/>
        </p:nvPicPr>
        <p:blipFill>
          <a:blip r:embed="rId12" cstate="screen">
            <a:lum bright="10000"/>
          </a:blip>
          <a:srcRect/>
          <a:stretch>
            <a:fillRect/>
          </a:stretch>
        </p:blipFill>
        <p:spPr bwMode="auto">
          <a:xfrm>
            <a:off x="5861237" y="4388762"/>
            <a:ext cx="1536700" cy="832830"/>
          </a:xfrm>
          <a:prstGeom prst="rect">
            <a:avLst/>
          </a:prstGeom>
          <a:noFill/>
          <a:ln w="9525">
            <a:noFill/>
            <a:miter lim="800000"/>
            <a:headEnd/>
            <a:tailEnd/>
          </a:ln>
          <a:effectLst/>
        </p:spPr>
      </p:pic>
      <p:pic>
        <p:nvPicPr>
          <p:cNvPr id="119" name="Picture 6" descr="\\eventsql\dvd\Online_ART\DVD_ART36\Artwork_Imagery\Brand Photos\Scenarios\FY08 Brand - Business\man windows laptop sitting desk casual copy.png"/>
          <p:cNvPicPr>
            <a:picLocks noChangeAspect="1" noChangeArrowheads="1"/>
          </p:cNvPicPr>
          <p:nvPr/>
        </p:nvPicPr>
        <p:blipFill>
          <a:blip r:embed="rId13" cstate="print"/>
          <a:srcRect r="40000"/>
          <a:stretch>
            <a:fillRect/>
          </a:stretch>
        </p:blipFill>
        <p:spPr bwMode="auto">
          <a:xfrm>
            <a:off x="6096000" y="1105591"/>
            <a:ext cx="2591527" cy="3225013"/>
          </a:xfrm>
          <a:prstGeom prst="rect">
            <a:avLst/>
          </a:prstGeom>
          <a:noFill/>
          <a:effectLst>
            <a:softEdge rad="635000"/>
          </a:effectLst>
        </p:spPr>
      </p:pic>
      <p:pic>
        <p:nvPicPr>
          <p:cNvPr id="120" name="Picture 119" descr="\\eventsql\dvd\Online_ART\DVD_ART36\Artwork_Imagery\Icons - Illustrations\_ WINDOWS SERVER ICONS\Hardware\Virtual Servers 2.png"/>
          <p:cNvPicPr>
            <a:picLocks noChangeAspect="1" noChangeArrowheads="1"/>
          </p:cNvPicPr>
          <p:nvPr/>
        </p:nvPicPr>
        <p:blipFill>
          <a:blip r:embed="rId14" cstate="print"/>
          <a:srcRect/>
          <a:stretch>
            <a:fillRect/>
          </a:stretch>
        </p:blipFill>
        <p:spPr bwMode="auto">
          <a:xfrm>
            <a:off x="4948061" y="4659556"/>
            <a:ext cx="350694" cy="572653"/>
          </a:xfrm>
          <a:prstGeom prst="rect">
            <a:avLst/>
          </a:prstGeom>
          <a:noFill/>
        </p:spPr>
      </p:pic>
      <p:pic>
        <p:nvPicPr>
          <p:cNvPr id="121" name="Picture 2" descr="\\eventsql\dvd\Online_ART\DVD_ART36\Artwork_Imagery\Brand Photos\Scenarios\FY08 Brand - Business - No_exp\Man IT Pro smiling IT servers  clean room posed hallways.png"/>
          <p:cNvPicPr>
            <a:picLocks noChangeAspect="1" noChangeArrowheads="1"/>
          </p:cNvPicPr>
          <p:nvPr/>
        </p:nvPicPr>
        <p:blipFill>
          <a:blip r:embed="rId15" cstate="print"/>
          <a:srcRect r="48544"/>
          <a:stretch>
            <a:fillRect/>
          </a:stretch>
        </p:blipFill>
        <p:spPr bwMode="auto">
          <a:xfrm flipH="1">
            <a:off x="1606858" y="1657736"/>
            <a:ext cx="1789484" cy="1925994"/>
          </a:xfrm>
          <a:prstGeom prst="rect">
            <a:avLst/>
          </a:prstGeom>
          <a:noFill/>
        </p:spPr>
      </p:pic>
      <p:pic>
        <p:nvPicPr>
          <p:cNvPr id="122" name="Picture 2" descr="\\eventsql\dvd\Online_ART\DVD_ART36\Artwork_Imagery\Brand Photos\Scenarios\FY08 Brand - Mobility - No_exp\man standing working indoors laptop business.png"/>
          <p:cNvPicPr>
            <a:picLocks noChangeAspect="1" noChangeArrowheads="1"/>
          </p:cNvPicPr>
          <p:nvPr/>
        </p:nvPicPr>
        <p:blipFill>
          <a:blip r:embed="rId16" cstate="print"/>
          <a:srcRect r="32524"/>
          <a:stretch>
            <a:fillRect/>
          </a:stretch>
        </p:blipFill>
        <p:spPr bwMode="auto">
          <a:xfrm>
            <a:off x="420915" y="1794577"/>
            <a:ext cx="1944914" cy="1936005"/>
          </a:xfrm>
          <a:prstGeom prst="rect">
            <a:avLst/>
          </a:prstGeom>
          <a:ln>
            <a:noFill/>
          </a:ln>
          <a:effectLst>
            <a:softEdge rad="112500"/>
          </a:effectLst>
        </p:spPr>
      </p:pic>
      <p:grpSp>
        <p:nvGrpSpPr>
          <p:cNvPr id="124" name="Group 74"/>
          <p:cNvGrpSpPr/>
          <p:nvPr/>
        </p:nvGrpSpPr>
        <p:grpSpPr>
          <a:xfrm>
            <a:off x="2130536" y="1162962"/>
            <a:ext cx="4502494" cy="2836570"/>
            <a:chOff x="2130536" y="1279074"/>
            <a:chExt cx="4502494" cy="2836570"/>
          </a:xfrm>
        </p:grpSpPr>
        <p:pic>
          <p:nvPicPr>
            <p:cNvPr id="125" name="Picture 2" descr="\\eventsql\dvd\Online_ART\DVD_ART36\Artwork_Imagery\Brand Photos\Scenarios\FY09 Office Brand - No_exp\women man meeting working talking lap top.png"/>
            <p:cNvPicPr>
              <a:picLocks noChangeAspect="1" noChangeArrowheads="1"/>
            </p:cNvPicPr>
            <p:nvPr/>
          </p:nvPicPr>
          <p:blipFill>
            <a:blip r:embed="rId17" cstate="print"/>
            <a:srcRect/>
            <a:stretch>
              <a:fillRect/>
            </a:stretch>
          </p:blipFill>
          <p:spPr bwMode="auto">
            <a:xfrm>
              <a:off x="2130536" y="1279074"/>
              <a:ext cx="4502494" cy="2836570"/>
            </a:xfrm>
            <a:prstGeom prst="rect">
              <a:avLst/>
            </a:prstGeom>
            <a:noFill/>
          </p:spPr>
        </p:pic>
        <p:pic>
          <p:nvPicPr>
            <p:cNvPr id="126" name="Picture 2" descr="\\eventsql\dvd\Online_ART\DVD_ART36\Artwork_Imagery\Brand Photos\Scenarios\FY09 Office Brand - No_exp\women man meeting working talking lap top.png"/>
            <p:cNvPicPr>
              <a:picLocks noChangeAspect="1" noChangeArrowheads="1"/>
            </p:cNvPicPr>
            <p:nvPr/>
          </p:nvPicPr>
          <p:blipFill>
            <a:blip r:embed="rId17" cstate="print"/>
            <a:srcRect/>
            <a:stretch>
              <a:fillRect/>
            </a:stretch>
          </p:blipFill>
          <p:spPr bwMode="auto">
            <a:xfrm>
              <a:off x="2130536" y="1279074"/>
              <a:ext cx="4502494" cy="2836570"/>
            </a:xfrm>
            <a:prstGeom prst="rect">
              <a:avLst/>
            </a:prstGeom>
            <a:noFill/>
          </p:spPr>
        </p:pic>
        <p:pic>
          <p:nvPicPr>
            <p:cNvPr id="127" name="Picture 2" descr="\\eventsql\dvd\Online_ART\DVD_ART36\Artwork_Imagery\Brand Photos\Scenarios\FY09 Office Brand - No_exp\women man meeting working talking lap top.png"/>
            <p:cNvPicPr>
              <a:picLocks noChangeAspect="1" noChangeArrowheads="1"/>
            </p:cNvPicPr>
            <p:nvPr/>
          </p:nvPicPr>
          <p:blipFill>
            <a:blip r:embed="rId17" cstate="print"/>
            <a:srcRect/>
            <a:stretch>
              <a:fillRect/>
            </a:stretch>
          </p:blipFill>
          <p:spPr bwMode="auto">
            <a:xfrm>
              <a:off x="2130536" y="1279074"/>
              <a:ext cx="4502494" cy="2836570"/>
            </a:xfrm>
            <a:prstGeom prst="rect">
              <a:avLst/>
            </a:prstGeom>
            <a:noFill/>
          </p:spPr>
        </p:pic>
      </p:grpSp>
      <p:sp>
        <p:nvSpPr>
          <p:cNvPr id="128" name="Rectangle 127"/>
          <p:cNvSpPr/>
          <p:nvPr/>
        </p:nvSpPr>
        <p:spPr>
          <a:xfrm>
            <a:off x="901555" y="3470964"/>
            <a:ext cx="1762022" cy="400110"/>
          </a:xfrm>
          <a:prstGeom prst="rect">
            <a:avLst/>
          </a:prstGeom>
        </p:spPr>
        <p:txBody>
          <a:bodyPr wrap="none">
            <a:spAutoFit/>
          </a:bodyPr>
          <a:lstStyle/>
          <a:p>
            <a:pPr algn="ctr" defTabSz="914400">
              <a:lnSpc>
                <a:spcPts val="2400"/>
              </a:lnSpc>
            </a:pPr>
            <a:r>
              <a:rPr lang="en-US" b="1" dirty="0" smtClean="0">
                <a:solidFill>
                  <a:srgbClr xmlns:mc="http://schemas.openxmlformats.org/markup-compatibility/2006" xmlns:a14="http://schemas.microsoft.com/office/drawing/2007/7/7/main" val="FFFFFF" mc:Ignorable=""/>
                </a:solidFill>
                <a:effectLst>
                  <a:outerShdw blurRad="228600" dist="50800" dir="5400000" algn="ctr" rotWithShape="0">
                    <a:srgbClr xmlns:mc="http://schemas.openxmlformats.org/markup-compatibility/2006" xmlns:a14="http://schemas.microsoft.com/office/drawing/2007/7/7/main" val="000000" mc:Ignorable=""/>
                  </a:outerShdw>
                </a:effectLst>
                <a:latin typeface="Segoe Light" pitchFamily="34" charset="0"/>
                <a:ea typeface="Kozuka Gothic Pro L" pitchFamily="34" charset="-128"/>
                <a:cs typeface="Segoe UI" pitchFamily="34" charset="0"/>
                <a:sym typeface="Wingdings" pitchFamily="2" charset="2"/>
              </a:rPr>
              <a:t>Empowered IT</a:t>
            </a:r>
          </a:p>
        </p:txBody>
      </p:sp>
      <p:sp>
        <p:nvSpPr>
          <p:cNvPr id="129" name="Rectangle 128"/>
          <p:cNvSpPr/>
          <p:nvPr/>
        </p:nvSpPr>
        <p:spPr>
          <a:xfrm>
            <a:off x="3324225" y="3470964"/>
            <a:ext cx="2390775" cy="400110"/>
          </a:xfrm>
          <a:prstGeom prst="rect">
            <a:avLst/>
          </a:prstGeom>
        </p:spPr>
        <p:txBody>
          <a:bodyPr wrap="square">
            <a:spAutoFit/>
          </a:bodyPr>
          <a:lstStyle/>
          <a:p>
            <a:pPr algn="ctr" defTabSz="914400">
              <a:lnSpc>
                <a:spcPts val="2400"/>
              </a:lnSpc>
            </a:pPr>
            <a:r>
              <a:rPr lang="en-US" b="1" dirty="0" smtClean="0">
                <a:solidFill>
                  <a:srgbClr xmlns:mc="http://schemas.openxmlformats.org/markup-compatibility/2006" xmlns:a14="http://schemas.microsoft.com/office/drawing/2007/7/7/main" val="FFFFFF" mc:Ignorable=""/>
                </a:solidFill>
                <a:effectLst>
                  <a:outerShdw blurRad="228600" dist="50800" dir="5400000" algn="ctr" rotWithShape="0">
                    <a:srgbClr xmlns:mc="http://schemas.openxmlformats.org/markup-compatibility/2006" xmlns:a14="http://schemas.microsoft.com/office/drawing/2007/7/7/main" val="000000" mc:Ignorable=""/>
                  </a:outerShdw>
                </a:effectLst>
                <a:latin typeface="Segoe Light" pitchFamily="34" charset="0"/>
                <a:ea typeface="Kozuka Gothic Pro L" pitchFamily="34" charset="-128"/>
                <a:cs typeface="Segoe UI" pitchFamily="34" charset="0"/>
                <a:sym typeface="Wingdings" pitchFamily="2" charset="2"/>
              </a:rPr>
              <a:t>Pervasive Insight</a:t>
            </a:r>
          </a:p>
        </p:txBody>
      </p:sp>
      <p:pic>
        <p:nvPicPr>
          <p:cNvPr id="131" name="Picture 13"/>
          <p:cNvPicPr>
            <a:picLocks noChangeAspect="1" noChangeArrowheads="1"/>
          </p:cNvPicPr>
          <p:nvPr/>
        </p:nvPicPr>
        <p:blipFill>
          <a:blip r:embed="rId12" cstate="screen">
            <a:lum bright="10000"/>
          </a:blip>
          <a:srcRect/>
          <a:stretch>
            <a:fillRect/>
          </a:stretch>
        </p:blipFill>
        <p:spPr bwMode="auto">
          <a:xfrm>
            <a:off x="5861237" y="4388762"/>
            <a:ext cx="1536700" cy="832830"/>
          </a:xfrm>
          <a:prstGeom prst="rect">
            <a:avLst/>
          </a:prstGeom>
          <a:noFill/>
          <a:ln w="9525">
            <a:noFill/>
            <a:miter lim="800000"/>
            <a:headEnd/>
            <a:tailEnd/>
          </a:ln>
          <a:effectLst/>
        </p:spPr>
      </p:pic>
      <p:sp>
        <p:nvSpPr>
          <p:cNvPr id="133" name="Rectangle 132"/>
          <p:cNvSpPr/>
          <p:nvPr/>
        </p:nvSpPr>
        <p:spPr>
          <a:xfrm>
            <a:off x="6109000" y="3470964"/>
            <a:ext cx="2385588" cy="381195"/>
          </a:xfrm>
          <a:prstGeom prst="rect">
            <a:avLst/>
          </a:prstGeom>
        </p:spPr>
        <p:txBody>
          <a:bodyPr wrap="none">
            <a:spAutoFit/>
          </a:bodyPr>
          <a:lstStyle/>
          <a:p>
            <a:pPr algn="ctr" defTabSz="914400">
              <a:lnSpc>
                <a:spcPts val="2400"/>
              </a:lnSpc>
            </a:pPr>
            <a:r>
              <a:rPr lang="en-US" b="1" dirty="0" smtClean="0">
                <a:solidFill>
                  <a:prstClr val="white"/>
                </a:solidFill>
                <a:effectLst>
                  <a:outerShdw blurRad="228600" dist="50800" dir="5400000" algn="ctr" rotWithShape="0">
                    <a:srgbClr xmlns:mc="http://schemas.openxmlformats.org/markup-compatibility/2006" xmlns:a14="http://schemas.microsoft.com/office/drawing/2007/7/7/main" val="000000" mc:Ignorable=""/>
                  </a:outerShdw>
                </a:effectLst>
                <a:latin typeface="Segoe Light" pitchFamily="34" charset="0"/>
                <a:ea typeface="Kozuka Gothic Pro L" pitchFamily="34" charset="-128"/>
                <a:cs typeface="Segoe UI" pitchFamily="34" charset="0"/>
                <a:sym typeface="Wingdings" pitchFamily="2" charset="2"/>
              </a:rPr>
              <a:t>Dynamic Development</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bwMode="auto">
          <a:xfrm>
            <a:off x="272716" y="1217595"/>
            <a:ext cx="8598568" cy="5102993"/>
          </a:xfrm>
          <a:prstGeom prst="round2SameRect">
            <a:avLst>
              <a:gd name="adj1" fmla="val 3174"/>
              <a:gd name="adj2" fmla="val 0"/>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pic>
        <p:nvPicPr>
          <p:cNvPr id="60418" name="Picture 2" descr="C:\Users\eva.ADI\Desktop\DVD36\DVD_ART36\Artwork_Imagery\Brand Photos\Scenarios\FY08 Brand - Business\man office business windows copy.png"/>
          <p:cNvPicPr>
            <a:picLocks noChangeAspect="1" noChangeArrowheads="1"/>
          </p:cNvPicPr>
          <p:nvPr/>
        </p:nvPicPr>
        <p:blipFill>
          <a:blip r:embed="rId3" cstate="print"/>
          <a:srcRect r="5694"/>
          <a:stretch>
            <a:fillRect/>
          </a:stretch>
        </p:blipFill>
        <p:spPr bwMode="auto">
          <a:xfrm>
            <a:off x="2543733" y="1405254"/>
            <a:ext cx="6310707" cy="4995545"/>
          </a:xfrm>
          <a:prstGeom prst="rect">
            <a:avLst/>
          </a:prstGeom>
          <a:noFill/>
        </p:spPr>
      </p:pic>
      <p:sp>
        <p:nvSpPr>
          <p:cNvPr id="12" name="Freeform 5"/>
          <p:cNvSpPr>
            <a:spLocks/>
          </p:cNvSpPr>
          <p:nvPr/>
        </p:nvSpPr>
        <p:spPr bwMode="auto">
          <a:xfrm>
            <a:off x="401049" y="1365297"/>
            <a:ext cx="5632704" cy="1395549"/>
          </a:xfrm>
          <a:prstGeom prst="roundRect">
            <a:avLst>
              <a:gd name="adj" fmla="val 7187"/>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13" name="Rectangle 12"/>
          <p:cNvSpPr/>
          <p:nvPr/>
        </p:nvSpPr>
        <p:spPr>
          <a:xfrm>
            <a:off x="501732" y="1371418"/>
            <a:ext cx="4953600" cy="369332"/>
          </a:xfrm>
          <a:prstGeom prst="rect">
            <a:avLst/>
          </a:prstGeom>
        </p:spPr>
        <p:txBody>
          <a:bodyPr wrap="none">
            <a:spAutoFit/>
          </a:bodyPr>
          <a:lstStyle/>
          <a:p>
            <a:pPr defTabSz="914159">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SCALE EFFICIENTLY ACCORDING TO DEMAND</a:t>
            </a:r>
          </a:p>
        </p:txBody>
      </p:sp>
      <p:sp>
        <p:nvSpPr>
          <p:cNvPr id="16" name="Rectangle 15"/>
          <p:cNvSpPr/>
          <p:nvPr/>
        </p:nvSpPr>
        <p:spPr bwMode="auto">
          <a:xfrm rot="10800000">
            <a:off x="401051" y="1716502"/>
            <a:ext cx="5630779" cy="1151021"/>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 name="Title 1"/>
          <p:cNvSpPr>
            <a:spLocks noGrp="1"/>
          </p:cNvSpPr>
          <p:nvPr>
            <p:ph type="title"/>
          </p:nvPr>
        </p:nvSpPr>
        <p:spPr/>
        <p:txBody>
          <a:bodyPr/>
          <a:lstStyle/>
          <a:p>
            <a:r>
              <a:rPr lang="en-US" smtClean="0"/>
              <a:t>Addressing Today’s Customer Needs</a:t>
            </a:r>
            <a:endParaRPr lang="en-US" dirty="0" smtClean="0"/>
          </a:p>
        </p:txBody>
      </p:sp>
      <p:sp>
        <p:nvSpPr>
          <p:cNvPr id="18" name="TextBox 17"/>
          <p:cNvSpPr txBox="1"/>
          <p:nvPr/>
        </p:nvSpPr>
        <p:spPr>
          <a:xfrm>
            <a:off x="564927" y="1859503"/>
            <a:ext cx="5178145" cy="784830"/>
          </a:xfrm>
          <a:prstGeom prst="rect">
            <a:avLst/>
          </a:prstGeom>
          <a:noFill/>
        </p:spPr>
        <p:txBody>
          <a:bodyPr wrap="square" rtlCol="0">
            <a:spAutoFit/>
          </a:bodyPr>
          <a:lstStyle/>
          <a:p>
            <a:pP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Optimize performance,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scale-up</a:t>
            </a: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individual servers and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scale-out</a:t>
            </a: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very large data warehouses and gain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real time insights</a:t>
            </a: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from high performance, event based applications.</a:t>
            </a:r>
          </a:p>
        </p:txBody>
      </p:sp>
      <p:sp>
        <p:nvSpPr>
          <p:cNvPr id="22" name="Freeform 5"/>
          <p:cNvSpPr>
            <a:spLocks/>
          </p:cNvSpPr>
          <p:nvPr/>
        </p:nvSpPr>
        <p:spPr bwMode="auto">
          <a:xfrm>
            <a:off x="401049" y="2985550"/>
            <a:ext cx="5632704" cy="1395549"/>
          </a:xfrm>
          <a:prstGeom prst="roundRect">
            <a:avLst>
              <a:gd name="adj" fmla="val 7187"/>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23" name="Rectangle 22"/>
          <p:cNvSpPr/>
          <p:nvPr/>
        </p:nvSpPr>
        <p:spPr>
          <a:xfrm>
            <a:off x="501732" y="2991671"/>
            <a:ext cx="3111621" cy="369332"/>
          </a:xfrm>
          <a:prstGeom prst="rect">
            <a:avLst/>
          </a:prstGeom>
        </p:spPr>
        <p:txBody>
          <a:bodyPr wrap="none">
            <a:spAutoFit/>
          </a:bodyPr>
          <a:lstStyle/>
          <a:p>
            <a:pPr defTabSz="914159">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REDUCE RISK, GAIN AGILITY</a:t>
            </a:r>
          </a:p>
        </p:txBody>
      </p:sp>
      <p:sp>
        <p:nvSpPr>
          <p:cNvPr id="24" name="Rectangle 23"/>
          <p:cNvSpPr/>
          <p:nvPr/>
        </p:nvSpPr>
        <p:spPr bwMode="auto">
          <a:xfrm rot="10800000">
            <a:off x="401051" y="3336755"/>
            <a:ext cx="5630779" cy="1151021"/>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5" name="TextBox 24"/>
          <p:cNvSpPr txBox="1"/>
          <p:nvPr/>
        </p:nvSpPr>
        <p:spPr>
          <a:xfrm>
            <a:off x="564927" y="3479756"/>
            <a:ext cx="5178145" cy="784830"/>
          </a:xfrm>
          <a:prstGeom prst="rect">
            <a:avLst/>
          </a:prstGeom>
          <a:noFill/>
        </p:spPr>
        <p:txBody>
          <a:bodyPr wrap="square" rtlCol="0">
            <a:spAutoFit/>
          </a:bodyPr>
          <a:lstStyle/>
          <a:p>
            <a:pP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Improve IT’s ability to respond to business changes by enabling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centralized management</a:t>
            </a: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policy-based control and rapid configuration and deployment.</a:t>
            </a:r>
          </a:p>
        </p:txBody>
      </p:sp>
      <p:sp>
        <p:nvSpPr>
          <p:cNvPr id="26" name="Freeform 5"/>
          <p:cNvSpPr>
            <a:spLocks/>
          </p:cNvSpPr>
          <p:nvPr/>
        </p:nvSpPr>
        <p:spPr bwMode="auto">
          <a:xfrm>
            <a:off x="401049" y="4669971"/>
            <a:ext cx="5632704" cy="1395549"/>
          </a:xfrm>
          <a:prstGeom prst="roundRect">
            <a:avLst>
              <a:gd name="adj" fmla="val 7187"/>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27" name="Rectangle 26"/>
          <p:cNvSpPr/>
          <p:nvPr/>
        </p:nvSpPr>
        <p:spPr>
          <a:xfrm>
            <a:off x="501732" y="4676092"/>
            <a:ext cx="5425396" cy="369332"/>
          </a:xfrm>
          <a:prstGeom prst="rect">
            <a:avLst/>
          </a:prstGeom>
        </p:spPr>
        <p:txBody>
          <a:bodyPr wrap="none">
            <a:spAutoFit/>
          </a:bodyPr>
          <a:lstStyle/>
          <a:p>
            <a:pPr defTabSz="914159">
              <a:defRPr/>
            </a:pPr>
            <a:r>
              <a:rPr lang="en-US"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RESPOND QUICKLY TO BUSINESS OPPORTUNITIES</a:t>
            </a:r>
          </a:p>
        </p:txBody>
      </p:sp>
      <p:sp>
        <p:nvSpPr>
          <p:cNvPr id="28" name="Rectangle 27"/>
          <p:cNvSpPr/>
          <p:nvPr/>
        </p:nvSpPr>
        <p:spPr bwMode="auto">
          <a:xfrm rot="10800000">
            <a:off x="401051" y="5021176"/>
            <a:ext cx="5630779" cy="1151021"/>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auto">
              <a:lnSpc>
                <a:spcPct val="90000"/>
              </a:lnSpc>
              <a:spcBef>
                <a:spcPts val="630"/>
              </a:spcBef>
              <a:spcAft>
                <a:spcPts val="0"/>
              </a:spcAft>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9" name="TextBox 28"/>
          <p:cNvSpPr txBox="1"/>
          <p:nvPr/>
        </p:nvSpPr>
        <p:spPr>
          <a:xfrm>
            <a:off x="564927" y="5164177"/>
            <a:ext cx="5178145" cy="784830"/>
          </a:xfrm>
          <a:prstGeom prst="rect">
            <a:avLst/>
          </a:prstGeom>
          <a:noFill/>
        </p:spPr>
        <p:txBody>
          <a:bodyPr wrap="square" rtlCol="0">
            <a:spAutoFit/>
          </a:bodyPr>
          <a:lstStyle/>
          <a:p>
            <a:pP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Make better, more timely decisions by </a:t>
            </a:r>
            <a:r>
              <a:rPr lang="en-US" sz="1500" b="1"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empowering end users</a:t>
            </a: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 to access, integrate, analyze and share information using Microsoft Office tools they are already familiar with.</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fade">
                                      <p:cBhvr>
                                        <p:cTn id="10" dur="1000"/>
                                        <p:tgtEl>
                                          <p:spTgt spid="60418"/>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22" presetClass="entr" presetSubtype="1"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par>
                                <p:cTn id="26" presetID="47" presetClass="entr" presetSubtype="0" fill="hold" grpId="0" nodeType="withEffect">
                                  <p:stCondLst>
                                    <p:cond delay="8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22" presetClass="entr" presetSubtype="1" fill="hold" grpId="0" nodeType="withEffect">
                                  <p:stCondLst>
                                    <p:cond delay="120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10" presetClass="entr" presetSubtype="0" fill="hold" grpId="0" nodeType="withEffect">
                                  <p:stCondLst>
                                    <p:cond delay="14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par>
                                <p:cTn id="40" presetID="47" presetClass="entr" presetSubtype="0" fill="hold" grpId="0" nodeType="withEffect">
                                  <p:stCondLst>
                                    <p:cond delay="1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18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par>
                                <p:cTn id="48" presetID="22" presetClass="entr" presetSubtype="1" fill="hold" grpId="0" nodeType="withEffect">
                                  <p:stCondLst>
                                    <p:cond delay="2000"/>
                                  </p:stCondLst>
                                  <p:childTnLst>
                                    <p:set>
                                      <p:cBhvr>
                                        <p:cTn id="49" dur="1" fill="hold">
                                          <p:stCondLst>
                                            <p:cond delay="0"/>
                                          </p:stCondLst>
                                        </p:cTn>
                                        <p:tgtEl>
                                          <p:spTgt spid="28"/>
                                        </p:tgtEl>
                                        <p:attrNameLst>
                                          <p:attrName>style.visibility</p:attrName>
                                        </p:attrNameLst>
                                      </p:cBhvr>
                                      <p:to>
                                        <p:strVal val="visible"/>
                                      </p:to>
                                    </p:set>
                                    <p:animEffect transition="in" filter="wipe(up)">
                                      <p:cBhvr>
                                        <p:cTn id="50" dur="500"/>
                                        <p:tgtEl>
                                          <p:spTgt spid="28"/>
                                        </p:tgtEl>
                                      </p:cBhvr>
                                    </p:animEffect>
                                  </p:childTnLst>
                                </p:cTn>
                              </p:par>
                              <p:par>
                                <p:cTn id="51" presetID="10" presetClass="entr" presetSubtype="0" fill="hold" grpId="0" nodeType="withEffect">
                                  <p:stCondLst>
                                    <p:cond delay="220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6" grpId="0" animBg="1"/>
      <p:bldP spid="18" grpId="0"/>
      <p:bldP spid="22" grpId="0" animBg="1"/>
      <p:bldP spid="23" grpId="0"/>
      <p:bldP spid="24" grpId="0" animBg="1"/>
      <p:bldP spid="25" grpId="0"/>
      <p:bldP spid="26" grpId="0" animBg="1"/>
      <p:bldP spid="27" grpId="0"/>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1" name="Round Same Side Corner Rectangle 30"/>
          <p:cNvSpPr/>
          <p:nvPr/>
        </p:nvSpPr>
        <p:spPr bwMode="auto">
          <a:xfrm rot="10800000">
            <a:off x="6188145"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9" name="Round Same Side Corner Rectangle 28"/>
          <p:cNvSpPr/>
          <p:nvPr/>
        </p:nvSpPr>
        <p:spPr bwMode="auto">
          <a:xfrm rot="10800000">
            <a:off x="3306722"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6" name="Round Same Side Corner Rectangle 25"/>
          <p:cNvSpPr/>
          <p:nvPr/>
        </p:nvSpPr>
        <p:spPr bwMode="auto">
          <a:xfrm rot="10800000">
            <a:off x="382769"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7" name="Rectangle 26"/>
          <p:cNvSpPr/>
          <p:nvPr/>
        </p:nvSpPr>
        <p:spPr bwMode="auto">
          <a:xfrm>
            <a:off x="0" y="1818167"/>
            <a:ext cx="9144000" cy="2339163"/>
          </a:xfrm>
          <a:prstGeom prst="rect">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4" name="Rectangle 23"/>
          <p:cNvSpPr/>
          <p:nvPr/>
        </p:nvSpPr>
        <p:spPr bwMode="auto">
          <a:xfrm>
            <a:off x="0" y="1894529"/>
            <a:ext cx="9144000" cy="2177741"/>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32" name="Round Same Side Corner Rectangle 31"/>
          <p:cNvSpPr/>
          <p:nvPr/>
        </p:nvSpPr>
        <p:spPr bwMode="auto">
          <a:xfrm>
            <a:off x="6188145"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30" name="Round Same Side Corner Rectangle 29"/>
          <p:cNvSpPr/>
          <p:nvPr/>
        </p:nvSpPr>
        <p:spPr bwMode="auto">
          <a:xfrm>
            <a:off x="3306722"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44" name="Round Same Side Corner Rectangle 43"/>
          <p:cNvSpPr/>
          <p:nvPr/>
        </p:nvSpPr>
        <p:spPr bwMode="auto">
          <a:xfrm>
            <a:off x="382769"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pic>
        <p:nvPicPr>
          <p:cNvPr id="39" name="Picture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56297" y="1137685"/>
            <a:ext cx="1463040" cy="455224"/>
          </a:xfrm>
          <a:prstGeom prst="rect">
            <a:avLst/>
          </a:prstGeom>
          <a:noFill/>
          <a:ln>
            <a:noFill/>
          </a:ln>
        </p:spPr>
      </p:pic>
      <p:sp>
        <p:nvSpPr>
          <p:cNvPr id="56" name="Rectangle 55"/>
          <p:cNvSpPr/>
          <p:nvPr/>
        </p:nvSpPr>
        <p:spPr>
          <a:xfrm>
            <a:off x="6184602" y="4266408"/>
            <a:ext cx="2667000" cy="1682512"/>
          </a:xfrm>
          <a:prstGeom prst="rect">
            <a:avLst/>
          </a:prstGeom>
        </p:spPr>
        <p:txBody>
          <a:bodyPr wrap="square">
            <a:spAutoFit/>
          </a:bodyPr>
          <a:lstStyle/>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Scalable relational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database platform</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Consistent, familiar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model &amp; tools</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Self-managed, highly available cloud services</a:t>
            </a:r>
          </a:p>
        </p:txBody>
      </p:sp>
      <p:sp>
        <p:nvSpPr>
          <p:cNvPr id="48" name="TextBox 47"/>
          <p:cNvSpPr txBox="1"/>
          <p:nvPr/>
        </p:nvSpPr>
        <p:spPr>
          <a:xfrm>
            <a:off x="3299238" y="4266408"/>
            <a:ext cx="2667000" cy="933450"/>
          </a:xfrm>
          <a:prstGeom prst="rect">
            <a:avLst/>
          </a:prstGeom>
          <a:noFill/>
        </p:spPr>
        <p:txBody>
          <a:bodyPr wrap="square" rtlCol="0">
            <a:noAutofit/>
          </a:bodyPr>
          <a:lstStyle/>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MPP support for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10s to 100s TB DW</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Highly scalable appliances</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Seamless integration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with Microsoft BI </a:t>
            </a:r>
          </a:p>
          <a:p>
            <a:pPr algn="ctr">
              <a:spcAft>
                <a:spcPts val="800"/>
              </a:spcAft>
              <a:buClr>
                <a:schemeClr val="bg1"/>
              </a:buClr>
              <a:buSzPct val="100000"/>
            </a:pPr>
            <a:endPar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endParaRPr>
          </a:p>
        </p:txBody>
      </p:sp>
      <p:sp>
        <p:nvSpPr>
          <p:cNvPr id="25" name="Title 24"/>
          <p:cNvSpPr>
            <a:spLocks noGrp="1"/>
          </p:cNvSpPr>
          <p:nvPr>
            <p:ph type="title"/>
          </p:nvPr>
        </p:nvSpPr>
        <p:spPr/>
        <p:txBody>
          <a:bodyPr/>
          <a:lstStyle/>
          <a:p>
            <a:pPr lvl="0"/>
            <a:r>
              <a:rPr lang="en-US" dirty="0" smtClean="0"/>
              <a:t>A Comprehensive Platform</a:t>
            </a:r>
            <a:endParaRPr lang="en-US" dirty="0"/>
          </a:p>
        </p:txBody>
      </p:sp>
      <p:pic>
        <p:nvPicPr>
          <p:cNvPr id="15" name="Picture 14" descr="SQL08r2_h_rgb_r.png"/>
          <p:cNvPicPr>
            <a:picLocks noChangeAspect="1"/>
          </p:cNvPicPr>
          <p:nvPr/>
        </p:nvPicPr>
        <p:blipFill>
          <a:blip r:embed="rId5" cstate="print"/>
          <a:stretch>
            <a:fillRect/>
          </a:stretch>
        </p:blipFill>
        <p:spPr>
          <a:xfrm>
            <a:off x="651857" y="1188127"/>
            <a:ext cx="2103120" cy="389863"/>
          </a:xfrm>
          <a:prstGeom prst="rect">
            <a:avLst/>
          </a:prstGeom>
          <a:noFill/>
          <a:ln>
            <a:noFill/>
          </a:ln>
        </p:spPr>
      </p:pic>
      <p:pic>
        <p:nvPicPr>
          <p:cNvPr id="20" name="Picture 3"/>
          <p:cNvPicPr>
            <a:picLocks noChangeAspect="1" noChangeArrowheads="1"/>
          </p:cNvPicPr>
          <p:nvPr/>
        </p:nvPicPr>
        <p:blipFill>
          <a:blip r:embed="rId6" cstate="print"/>
          <a:stretch>
            <a:fillRect/>
          </a:stretch>
        </p:blipFill>
        <p:spPr bwMode="auto">
          <a:xfrm>
            <a:off x="3577817" y="1191190"/>
            <a:ext cx="2103120" cy="525780"/>
          </a:xfrm>
          <a:prstGeom prst="rect">
            <a:avLst/>
          </a:prstGeom>
          <a:noFill/>
          <a:ln>
            <a:noFill/>
          </a:ln>
        </p:spPr>
      </p:pic>
      <p:sp>
        <p:nvSpPr>
          <p:cNvPr id="28" name="TextBox 27"/>
          <p:cNvSpPr txBox="1"/>
          <p:nvPr/>
        </p:nvSpPr>
        <p:spPr>
          <a:xfrm>
            <a:off x="378436" y="4266408"/>
            <a:ext cx="2667001" cy="1220827"/>
          </a:xfrm>
          <a:prstGeom prst="rect">
            <a:avLst/>
          </a:prstGeom>
          <a:noFill/>
        </p:spPr>
        <p:txBody>
          <a:bodyPr wrap="square" lIns="91420" tIns="45710" rIns="91420" bIns="45710" rtlCol="0">
            <a:spAutoFit/>
          </a:bodyPr>
          <a:lstStyle/>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Managed Self-Service BI</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Multi-server management</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Virtualization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&amp; Live Migration</a:t>
            </a:r>
          </a:p>
        </p:txBody>
      </p:sp>
      <p:pic>
        <p:nvPicPr>
          <p:cNvPr id="19" name="Picture 18" descr="cloud.png"/>
          <p:cNvPicPr>
            <a:picLocks noChangeAspect="1"/>
          </p:cNvPicPr>
          <p:nvPr/>
        </p:nvPicPr>
        <p:blipFill>
          <a:blip r:embed="rId7" cstate="print"/>
          <a:stretch>
            <a:fillRect/>
          </a:stretch>
        </p:blipFill>
        <p:spPr>
          <a:xfrm>
            <a:off x="6208059" y="2275368"/>
            <a:ext cx="2563344" cy="1300368"/>
          </a:xfrm>
          <a:prstGeom prst="rect">
            <a:avLst/>
          </a:prstGeom>
        </p:spPr>
      </p:pic>
      <p:pic>
        <p:nvPicPr>
          <p:cNvPr id="23" name="Picture 22" descr="vector-deep-cloud-MASK6.png"/>
          <p:cNvPicPr>
            <a:picLocks noChangeAspect="1"/>
          </p:cNvPicPr>
          <p:nvPr/>
        </p:nvPicPr>
        <p:blipFill>
          <a:blip r:embed="rId8" cstate="print">
            <a:duotone>
              <a:schemeClr val="bg2">
                <a:shade val="45000"/>
                <a:satMod val="135000"/>
              </a:schemeClr>
              <a:prstClr val="white"/>
            </a:duotone>
          </a:blip>
          <a:stretch>
            <a:fillRect/>
          </a:stretch>
        </p:blipFill>
        <p:spPr>
          <a:xfrm>
            <a:off x="389388" y="1668845"/>
            <a:ext cx="2668514" cy="2589539"/>
          </a:xfrm>
          <a:prstGeom prst="rect">
            <a:avLst/>
          </a:prstGeom>
          <a:noFill/>
          <a:ln>
            <a:noFill/>
          </a:ln>
        </p:spPr>
      </p:pic>
      <p:pic>
        <p:nvPicPr>
          <p:cNvPr id="34" name="Picture 33" descr="Search Documents.png"/>
          <p:cNvPicPr>
            <a:picLocks noChangeAspect="1" noChangeArrowheads="1"/>
          </p:cNvPicPr>
          <p:nvPr/>
        </p:nvPicPr>
        <p:blipFill>
          <a:blip r:embed="rId9" cstate="print">
            <a:grayscl/>
          </a:blip>
          <a:srcRect/>
          <a:stretch>
            <a:fillRect/>
          </a:stretch>
        </p:blipFill>
        <p:spPr bwMode="auto">
          <a:xfrm>
            <a:off x="762000" y="2220036"/>
            <a:ext cx="1866900" cy="1599694"/>
          </a:xfrm>
          <a:prstGeom prst="rect">
            <a:avLst/>
          </a:prstGeom>
          <a:noFill/>
        </p:spPr>
      </p:pic>
      <p:pic>
        <p:nvPicPr>
          <p:cNvPr id="35" name="Picture 34" descr="Madison.png"/>
          <p:cNvPicPr>
            <a:picLocks noChangeAspect="1"/>
          </p:cNvPicPr>
          <p:nvPr/>
        </p:nvPicPr>
        <p:blipFill>
          <a:blip r:embed="rId10" cstate="print">
            <a:duotone>
              <a:schemeClr val="bg2">
                <a:shade val="45000"/>
                <a:satMod val="135000"/>
              </a:schemeClr>
              <a:prstClr val="white"/>
            </a:duotone>
            <a:lum bright="-20000" contrast="40000"/>
          </a:blip>
          <a:stretch>
            <a:fillRect/>
          </a:stretch>
        </p:blipFill>
        <p:spPr>
          <a:xfrm>
            <a:off x="4146474" y="2054036"/>
            <a:ext cx="863676" cy="2072822"/>
          </a:xfrm>
          <a:prstGeom prst="rect">
            <a:avLst/>
          </a:prstGeom>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47" presetClass="entr" presetSubtype="0" fill="hold" grpId="0" nodeType="withEffect">
                                  <p:stCondLst>
                                    <p:cond delay="4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7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7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par>
                                <p:cTn id="32" presetID="10" presetClass="entr" presetSubtype="0" fill="hold" nodeType="withEffect">
                                  <p:stCondLst>
                                    <p:cond delay="7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47" presetClass="entr" presetSubtype="0" fill="hold" grpId="0" nodeType="withEffect">
                                  <p:stCondLst>
                                    <p:cond delay="11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4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14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childTnLst>
                                </p:cTn>
                              </p:par>
                              <p:par>
                                <p:cTn id="48" presetID="10" presetClass="entr" presetSubtype="0" fill="hold" nodeType="withEffect">
                                  <p:stCondLst>
                                    <p:cond delay="140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53" presetClass="entr" presetSubtype="0" fill="hold" nodeType="withEffect">
                                  <p:stCondLst>
                                    <p:cond delay="180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47" presetClass="entr" presetSubtype="0" fill="hold" grpId="0" nodeType="withEffect">
                                  <p:stCondLst>
                                    <p:cond delay="18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180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26" grpId="0" animBg="1"/>
      <p:bldP spid="27" grpId="0" animBg="1"/>
      <p:bldP spid="24" grpId="0" animBg="1"/>
      <p:bldP spid="32" grpId="0" animBg="1"/>
      <p:bldP spid="30" grpId="0" animBg="1"/>
      <p:bldP spid="44" grpId="0" animBg="1"/>
      <p:bldP spid="56" grpId="0"/>
      <p:bldP spid="48"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40080"/>
          </a:xfrm>
        </p:spPr>
        <p:txBody>
          <a:bodyPr/>
          <a:lstStyle/>
          <a:p>
            <a:r>
              <a:rPr lang="en-US" dirty="0" smtClean="0"/>
              <a:t>Roadmap</a:t>
            </a:r>
            <a:endParaRPr lang="en-US" dirty="0"/>
          </a:p>
        </p:txBody>
      </p:sp>
      <p:pic>
        <p:nvPicPr>
          <p:cNvPr id="5" name="Picture 2" descr="\\eventsql\dvd\Online_ART\DVD_ART36\Logos\SQL Server 2008 R2\sql server 2008 r2 h rev.png"/>
          <p:cNvPicPr>
            <a:picLocks noChangeAspect="1" noChangeArrowheads="1"/>
          </p:cNvPicPr>
          <p:nvPr/>
        </p:nvPicPr>
        <p:blipFill>
          <a:blip r:embed="rId3" cstate="print"/>
          <a:srcRect/>
          <a:stretch>
            <a:fillRect/>
          </a:stretch>
        </p:blipFill>
        <p:spPr bwMode="auto">
          <a:xfrm>
            <a:off x="3848099" y="3480957"/>
            <a:ext cx="2898487" cy="570428"/>
          </a:xfrm>
          <a:prstGeom prst="rect">
            <a:avLst/>
          </a:prstGeom>
          <a:noFill/>
        </p:spPr>
      </p:pic>
      <p:pic>
        <p:nvPicPr>
          <p:cNvPr id="6" name="Picture 2"/>
          <p:cNvPicPr>
            <a:picLocks noChangeAspect="1" noChangeArrowheads="1"/>
          </p:cNvPicPr>
          <p:nvPr/>
        </p:nvPicPr>
        <p:blipFill>
          <a:blip r:embed="rId4" cstate="print"/>
          <a:srcRect t="7392" r="6032"/>
          <a:stretch>
            <a:fillRect/>
          </a:stretch>
        </p:blipFill>
        <p:spPr bwMode="auto">
          <a:xfrm>
            <a:off x="2231737" y="2355852"/>
            <a:ext cx="2187863" cy="657463"/>
          </a:xfrm>
          <a:prstGeom prst="rect">
            <a:avLst/>
          </a:prstGeom>
          <a:noFill/>
          <a:ln w="9525">
            <a:noFill/>
            <a:miter lim="800000"/>
            <a:headEnd/>
            <a:tailEnd/>
          </a:ln>
          <a:effectLst/>
        </p:spPr>
      </p:pic>
      <p:pic>
        <p:nvPicPr>
          <p:cNvPr id="7" name="Picture 6" descr="SQL08R2-PDW_h_rgb_r.png"/>
          <p:cNvPicPr>
            <a:picLocks noChangeAspect="1"/>
          </p:cNvPicPr>
          <p:nvPr/>
        </p:nvPicPr>
        <p:blipFill>
          <a:blip r:embed="rId5" cstate="print"/>
          <a:stretch>
            <a:fillRect/>
          </a:stretch>
        </p:blipFill>
        <p:spPr>
          <a:xfrm>
            <a:off x="5665651" y="4571999"/>
            <a:ext cx="3097348" cy="774338"/>
          </a:xfrm>
          <a:prstGeom prst="rect">
            <a:avLst/>
          </a:prstGeom>
        </p:spPr>
      </p:pic>
      <p:pic>
        <p:nvPicPr>
          <p:cNvPr id="8" name="Picture 2" descr="\\eventsql\dvd\Online_ART\DVD_ART36\Logos\SQL Server 2008 R2\sql server 2008 r2 h rev.png"/>
          <p:cNvPicPr>
            <a:picLocks noChangeAspect="1" noChangeArrowheads="1"/>
          </p:cNvPicPr>
          <p:nvPr/>
        </p:nvPicPr>
        <p:blipFill>
          <a:blip r:embed="rId3" cstate="print"/>
          <a:srcRect r="9958" b="12260"/>
          <a:stretch>
            <a:fillRect/>
          </a:stretch>
        </p:blipFill>
        <p:spPr bwMode="auto">
          <a:xfrm>
            <a:off x="476249" y="1366407"/>
            <a:ext cx="2609851" cy="500493"/>
          </a:xfrm>
          <a:prstGeom prst="rect">
            <a:avLst/>
          </a:prstGeom>
          <a:noFill/>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cstate="print"/>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xmlns:mc="http://schemas.openxmlformats.org/markup-compatibility/2006" xmlns:a14="http://schemas.microsoft.com/office/drawing/2007/7/7/main" val="FFFFFF" mc:Ignorable=""/>
                </a:solidFill>
                <a:latin typeface="Segoe" pitchFamily="34" charset="0"/>
                <a:cs typeface="Arial" charset="0"/>
              </a:rPr>
              <a:t>© </a:t>
            </a:r>
            <a:r>
              <a:rPr lang="en-US" sz="700" dirty="0" smtClean="0">
                <a:solidFill>
                  <a:srgbClr xmlns:mc="http://schemas.openxmlformats.org/markup-compatibility/2006" xmlns:a14="http://schemas.microsoft.com/office/drawing/2007/7/7/main" val="FFFFFF" mc:Ignorable=""/>
                </a:solidFill>
                <a:latin typeface="Segoe" pitchFamily="34" charset="0"/>
                <a:cs typeface="Arial" charset="0"/>
              </a:rPr>
              <a:t>2009 Microsoft </a:t>
            </a:r>
            <a:r>
              <a:rPr lang="en-US" sz="700" dirty="0">
                <a:solidFill>
                  <a:srgbClr xmlns:mc="http://schemas.openxmlformats.org/markup-compatibility/2006" xmlns:a14="http://schemas.microsoft.com/office/drawing/2007/7/7/main" val="FFFFFF" mc:Ignorable=""/>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xmlns:mc="http://schemas.openxmlformats.org/markup-compatibility/2006" xmlns:a14="http://schemas.microsoft.com/office/drawing/2007/7/7/main" val="FFFFFF" mc:Ignorable=""/>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xmlns:mc="http://schemas.openxmlformats.org/markup-compatibility/2006" xmlns:a14="http://schemas.microsoft.com/office/drawing/2007/7/7/main" val="FFFFFF" mc:Ignorable=""/>
                </a:solidFill>
                <a:latin typeface="Segoe" pitchFamily="34" charset="0"/>
                <a:cs typeface="Arial" charset="0"/>
              </a:rPr>
            </a:br>
            <a:r>
              <a:rPr lang="en-US" sz="700" dirty="0">
                <a:solidFill>
                  <a:srgbClr xmlns:mc="http://schemas.openxmlformats.org/markup-compatibility/2006" xmlns:a14="http://schemas.microsoft.com/office/drawing/2007/7/7/main" val="FFFFFF" mc:Ignorable=""/>
                </a:solidFill>
                <a:latin typeface="Segoe" pitchFamily="34" charset="0"/>
                <a:cs typeface="Arial" charset="0"/>
              </a:rPr>
              <a:t>MICROSOFT MAKES NO WARRANTIES, EXPRESS, IMPLIED OR STATUTORY, AS TO THE INFORMATION IN THIS PRESENTATION.</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INVLD|0|0|0"/>
</p:tagLst>
</file>

<file path=ppt/theme/theme1.xml><?xml version="1.0" encoding="utf-8"?>
<a:theme xmlns:a="http://schemas.openxmlformats.org/drawingml/2006/main" name="SVRdarkred">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zureServicesTrainingKit">
  <a:themeElements>
    <a:clrScheme name="TechEd 2008 Developer">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F5F5F" mc:Ignorable=""/>
      </a:dk2>
      <a:lt2>
        <a:srgbClr xmlns:mc="http://schemas.openxmlformats.org/markup-compatibility/2006" xmlns:a14="http://schemas.microsoft.com/office/drawing/2007/7/7/main" val="F2803A"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2DB557"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2A86DA"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808080" mc:Ignorable=""/>
      </a:accent6>
      <a:hlink>
        <a:srgbClr xmlns:mc="http://schemas.openxmlformats.org/markup-compatibility/2006" xmlns:a14="http://schemas.microsoft.com/office/drawing/2007/7/7/main" val="F9B883" mc:Ignorable=""/>
      </a:hlink>
      <a:folHlink>
        <a:srgbClr xmlns:mc="http://schemas.openxmlformats.org/markup-compatibility/2006" xmlns:a14="http://schemas.microsoft.com/office/drawing/2007/7/7/main" val="F0ED7B" mc:Ignorable=""/>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r2 launch">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outs:outSpaceData xmlns:outs="http://schemas.microsoft.com/office/2009/outspace/metadata">
  <outs:relatedDates>
    <outs:relatedDate>
      <outs:type>3</outs:type>
      <outs:displayName>Last Modified</outs:displayName>
      <outs:dateTime>2010-04-01T22:40:14Z</outs:dateTime>
      <outs:isPinned>true</outs:isPinned>
    </outs:relatedDate>
    <outs:relatedDate>
      <outs:type>2</outs:type>
      <outs:displayName>Created</outs:displayName>
      <outs:dateTime>2009-10-13T22:01:16Z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outs:displayName>
          <outs:accountName/>
        </outs:relatedPerson>
      </outs:people>
      <outs:source>0</outs:source>
      <outs:isPinned>true</outs:isPinned>
    </outs:relatedPeopleItem>
    <outs:relatedPeopleItem>
      <outs:category>Last modified by</outs:category>
      <outs:people>
        <outs:relatedPerson>
          <outs:displayName>shans</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233B657-A0EC-4BDB-B6B0-7F9B4E943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4AFC147-E96F-4CC3-B99D-1687FDD5FE8A}">
  <ds:schemaRefs>
    <ds:schemaRef ds:uri="http://schemas.microsoft.com/sharepoint/v3/contenttype/forms"/>
  </ds:schemaRefs>
</ds:datastoreItem>
</file>

<file path=customXml/itemProps3.xml><?xml version="1.0" encoding="utf-8"?>
<ds:datastoreItem xmlns:ds="http://schemas.openxmlformats.org/officeDocument/2006/customXml" ds:itemID="{25674E02-FDFA-4252-AB84-AA5A492F2F2C}">
  <ds:schemaRef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s>
</ds:datastoreItem>
</file>

<file path=customXml/itemProps4.xml><?xml version="1.0" encoding="utf-8"?>
<ds:datastoreItem xmlns:ds="http://schemas.openxmlformats.org/officeDocument/2006/customXml" ds:itemID="{F8C0A6CB-7DE9-4C6B-B463-6066518CFACC}">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MS936_Template_final</Template>
  <TotalTime>10928</TotalTime>
  <Words>1834</Words>
  <Application>Microsoft Office PowerPoint</Application>
  <PresentationFormat>On-screen Show (4:3)</PresentationFormat>
  <Paragraphs>146</Paragraphs>
  <Slides>7</Slides>
  <Notes>6</Notes>
  <HiddenSlides>0</HiddenSlides>
  <MMClips>0</MMClips>
  <ScaleCrop>false</ScaleCrop>
  <HeadingPairs>
    <vt:vector size="6" baseType="variant">
      <vt:variant>
        <vt:lpstr>Theme</vt:lpstr>
      </vt:variant>
      <vt:variant>
        <vt:i4>4</vt:i4>
      </vt:variant>
      <vt:variant>
        <vt:lpstr>Slide Titles</vt:lpstr>
      </vt:variant>
      <vt:variant>
        <vt:i4>7</vt:i4>
      </vt:variant>
      <vt:variant>
        <vt:lpstr>Custom Shows</vt:lpstr>
      </vt:variant>
      <vt:variant>
        <vt:i4>2</vt:i4>
      </vt:variant>
    </vt:vector>
  </HeadingPairs>
  <TitlesOfParts>
    <vt:vector size="13" baseType="lpstr">
      <vt:lpstr>SVRdarkred</vt:lpstr>
      <vt:lpstr>White with Courier font for code slides</vt:lpstr>
      <vt:lpstr>AzureServicesTrainingKit</vt:lpstr>
      <vt:lpstr>r2 launch</vt:lpstr>
      <vt:lpstr>The Information Platform Vision</vt:lpstr>
      <vt:lpstr>Customer Insights &amp; Tech Trends</vt:lpstr>
      <vt:lpstr>Information Platform Vision</vt:lpstr>
      <vt:lpstr>Addressing Today’s Customer Needs</vt:lpstr>
      <vt:lpstr>A Comprehensive Platform</vt:lpstr>
      <vt:lpstr>Roadmap</vt:lpstr>
      <vt:lpstr>PowerPoint Presentation</vt:lpstr>
      <vt:lpstr>Rehearse</vt:lpstr>
      <vt:lpstr>Final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2008 R2 Overview</dc:title>
  <dc:creator>Jennifer</dc:creator>
  <cp:lastModifiedBy>shans</cp:lastModifiedBy>
  <cp:revision>685</cp:revision>
  <dcterms:created xsi:type="dcterms:W3CDTF">2009-10-13T22:01:16Z</dcterms:created>
  <dcterms:modified xsi:type="dcterms:W3CDTF">2010-04-01T22:43:30Z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0x0101005358CE6EDC73FE4C8342CD8D202AE755</vt:lpwstr>
  </property>
  <property fmtid="{D5CDD505-2E9C-101B-9397-08002B2CF9AE}" pid="3" name="Audience (Arsenal)">
    <vt:lpwstr>BDMTDMIT ProDeveloperMicrosoft Field (Internal Only)Partners</vt:lpwstr>
  </property>
  <property fmtid="{D5CDD505-2E9C-101B-9397-08002B2CF9AE}" pid="4" name="Confidentiality (Arsenal)">
    <vt:lpwstr>Customer Ready</vt:lpwstr>
  </property>
  <property fmtid="{D5CDD505-2E9C-101B-9397-08002B2CF9AE}" pid="5" name="Content Type (Arsenal)">
    <vt:lpwstr>Deck (PPT)</vt:lpwstr>
  </property>
  <property fmtid="{D5CDD505-2E9C-101B-9397-08002B2CF9AE}" pid="6" name="URL">
    <vt:lpwstr>http://ArsenalContent/ContentDetail.aspx?ContentID=180464http://ArsenalContent/ContentDetail.aspx?ContentID=180464</vt:lpwstr>
  </property>
  <property fmtid="{D5CDD505-2E9C-101B-9397-08002B2CF9AE}" pid="7" name="Content Owner (Arsenal)">
    <vt:lpwstr>Sabrena McBride22317</vt:lpwstr>
  </property>
  <property fmtid="{D5CDD505-2E9C-101B-9397-08002B2CF9AE}" pid="8" name="Description (Arsenal)">
    <vt:lpwstr>SQL Server 2008 R2</vt:lpwstr>
  </property>
  <property fmtid="{D5CDD505-2E9C-101B-9397-08002B2CF9AE}" pid="9" name="Keyword (Arsenal)">
    <vt:lpwstr>R2</vt:lpwstr>
  </property>
</Properties>
</file>