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5"/>
    <p:sldMasterId id="2147483717" r:id="rId6"/>
    <p:sldMasterId id="2147483722" r:id="rId7"/>
  </p:sldMasterIdLst>
  <p:notesMasterIdLst>
    <p:notesMasterId r:id="rId28"/>
  </p:notesMasterIdLst>
  <p:sldIdLst>
    <p:sldId id="605" r:id="rId8"/>
    <p:sldId id="603" r:id="rId9"/>
    <p:sldId id="606" r:id="rId10"/>
    <p:sldId id="607" r:id="rId11"/>
    <p:sldId id="608" r:id="rId12"/>
    <p:sldId id="609" r:id="rId13"/>
    <p:sldId id="610" r:id="rId14"/>
    <p:sldId id="611" r:id="rId15"/>
    <p:sldId id="612" r:id="rId16"/>
    <p:sldId id="613" r:id="rId17"/>
    <p:sldId id="614" r:id="rId18"/>
    <p:sldId id="615" r:id="rId19"/>
    <p:sldId id="624" r:id="rId20"/>
    <p:sldId id="617" r:id="rId21"/>
    <p:sldId id="618" r:id="rId22"/>
    <p:sldId id="625" r:id="rId23"/>
    <p:sldId id="620" r:id="rId24"/>
    <p:sldId id="621" r:id="rId25"/>
    <p:sldId id="622" r:id="rId26"/>
    <p:sldId id="623" r:id="rId2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wen" initials="WW" lastIdx="24" clrIdx="0"/>
  <p:cmAuthor id="1" name="Eva" initials="EvaU"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8FC7FF" mc:Ignorable=""/>
    <a:srgbClr xmlns:mc="http://schemas.openxmlformats.org/markup-compatibility/2006" xmlns:a14="http://schemas.microsoft.com/office/drawing/2010/main" val="737373" mc:Ignorable=""/>
    <a:srgbClr xmlns:mc="http://schemas.openxmlformats.org/markup-compatibility/2006" xmlns:a14="http://schemas.microsoft.com/office/drawing/2010/main" val="C4B600" mc:Ignorable=""/>
    <a:srgbClr xmlns:mc="http://schemas.openxmlformats.org/markup-compatibility/2006" xmlns:a14="http://schemas.microsoft.com/office/drawing/2010/main" val="000000" mc:Ignorable=""/>
    <a:srgbClr xmlns:mc="http://schemas.openxmlformats.org/markup-compatibility/2006" xmlns:a14="http://schemas.microsoft.com/office/drawing/2010/main" val="FFFFFF" mc:Ignorable=""/>
    <a:srgbClr xmlns:mc="http://schemas.openxmlformats.org/markup-compatibility/2006" xmlns:a14="http://schemas.microsoft.com/office/drawing/2010/main" val="5F5F5F" mc:Ignorable=""/>
    <a:srgbClr xmlns:mc="http://schemas.openxmlformats.org/markup-compatibility/2006" xmlns:a14="http://schemas.microsoft.com/office/drawing/2010/main" val="6F6F6F" mc:Ignorable=""/>
    <a:srgbClr xmlns:mc="http://schemas.openxmlformats.org/markup-compatibility/2006" xmlns:a14="http://schemas.microsoft.com/office/drawing/2010/main" val="353734"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72996" autoAdjust="0"/>
  </p:normalViewPr>
  <p:slideViewPr>
    <p:cSldViewPr snapToGrid="0">
      <p:cViewPr>
        <p:scale>
          <a:sx n="102" d="100"/>
          <a:sy n="102" d="100"/>
        </p:scale>
        <p:origin x="-1872" y="-72"/>
      </p:cViewPr>
      <p:guideLst>
        <p:guide orient="horz" pos="431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280"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1D3D2E51-2E33-49A4-A472-6ACA8E46D7EC}" type="datetimeFigureOut">
              <a:rPr lang="en-US" smtClean="0"/>
              <a:pPr/>
              <a:t>12/7/2009</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CC8217D-05B3-4888-BA40-3E2A65BC8B86}" type="slidenum">
              <a:rPr lang="en-US" smtClean="0"/>
              <a:pPr/>
              <a:t>‹#›</a:t>
            </a:fld>
            <a:endParaRPr lang="en-US" dirty="0"/>
          </a:p>
        </p:txBody>
      </p:sp>
    </p:spTree>
    <p:extLst>
      <p:ext uri="{BB962C8B-B14F-4D97-AF65-F5344CB8AC3E}">
        <p14:creationId xmlns:p14="http://schemas.microsoft.com/office/powerpoint/2010/main" val="410970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a:t>
            </a:fld>
            <a:endParaRPr lang="en-US" dirty="0"/>
          </a:p>
        </p:txBody>
      </p:sp>
    </p:spTree>
    <p:extLst>
      <p:ext uri="{BB962C8B-B14F-4D97-AF65-F5344CB8AC3E}">
        <p14:creationId xmlns:p14="http://schemas.microsoft.com/office/powerpoint/2010/main" val="429220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a:t>Our main focus for Exchange Server 2010 is to offer a solution that helps you achieve new levels of reliability and performance, by delivering features that help simplify your administration, protect your communications, and delight your users by enabling you to deliver experiences that can meet your users’ demand for greater business mobility</a:t>
            </a:r>
          </a:p>
          <a:p>
            <a:endParaRPr lang="en-US" sz="1600" dirty="0"/>
          </a:p>
          <a:p>
            <a:pPr lvl="0"/>
            <a:r>
              <a:rPr lang="en-US" sz="1600" dirty="0"/>
              <a:t>These benefits of Exchange 2010 are best represented by our three core product tenets: </a:t>
            </a:r>
            <a:br>
              <a:rPr lang="en-US" sz="1600" dirty="0"/>
            </a:br>
            <a:endParaRPr lang="en-US" sz="1600" dirty="0"/>
          </a:p>
          <a:p>
            <a:pPr lvl="0"/>
            <a:r>
              <a:rPr lang="en-US" sz="1600" b="1" dirty="0"/>
              <a:t>Flexible and Reliable</a:t>
            </a:r>
            <a:r>
              <a:rPr lang="en-US" sz="1600" dirty="0"/>
              <a:t> Exchange 2010 offers you the flexibility to tailor your deployment based on your unique needs and a simplified way to help keep e-mail continuously available for your users.</a:t>
            </a:r>
            <a:br>
              <a:rPr lang="en-US" sz="1600" dirty="0"/>
            </a:br>
            <a:r>
              <a:rPr lang="en-US" sz="1600" dirty="0"/>
              <a:t> </a:t>
            </a:r>
          </a:p>
          <a:p>
            <a:pPr lvl="0"/>
            <a:r>
              <a:rPr lang="en-US" sz="1600" b="1" dirty="0"/>
              <a:t>Anywhere Access</a:t>
            </a:r>
            <a:r>
              <a:rPr lang="en-US" sz="1600" dirty="0"/>
              <a:t> Exchange 2010 expands on the investments we made in Exchange 2007 through innovations that help enable greater workforce productivity,</a:t>
            </a:r>
            <a:r>
              <a:rPr lang="en-US" sz="1600" i="1" dirty="0"/>
              <a:t> </a:t>
            </a:r>
            <a:r>
              <a:rPr lang="en-US" sz="1600" dirty="0"/>
              <a:t>by giving users the freedom to securely access their business communications -- including e-mail, voice mail, and instant messaging -- as well as collaborate effectively from virtually any platform, web-browser, or device. </a:t>
            </a:r>
            <a:br>
              <a:rPr lang="en-US" sz="1600" dirty="0"/>
            </a:br>
            <a:endParaRPr lang="en-US" sz="1600" dirty="0"/>
          </a:p>
          <a:p>
            <a:r>
              <a:rPr lang="en-US" sz="1600" dirty="0"/>
              <a:t>And lastly </a:t>
            </a:r>
            <a:r>
              <a:rPr lang="en-US" sz="1600" b="1" dirty="0"/>
              <a:t>Protection and Compliance</a:t>
            </a:r>
            <a:r>
              <a:rPr lang="en-US" sz="1600" dirty="0"/>
              <a:t>. Exchange 2010 again expands on the messaging security and compliance advancements we made in Exchange 2007 by</a:t>
            </a:r>
            <a:r>
              <a:rPr lang="en-US" sz="1600" i="1" dirty="0"/>
              <a:t> </a:t>
            </a:r>
            <a:r>
              <a:rPr lang="en-US" sz="1600" dirty="0"/>
              <a:t>helping you simplify and automate the process of protecting your company’s communications and meeting regulatory requirements.  </a:t>
            </a:r>
          </a:p>
          <a:p>
            <a:endParaRPr lang="en-US" sz="1600" dirty="0"/>
          </a:p>
          <a:p>
            <a:pPr marL="0" lvl="1"/>
            <a:r>
              <a:rPr lang="en-US" sz="1600" dirty="0"/>
              <a:t>It’s also worth noting that Exchange 2010 was designed, developed, and tested from the ground up with a keen focus on our software plus services strategy. Let’s take a closer look at these areas.</a:t>
            </a:r>
          </a:p>
          <a:p>
            <a:endParaRPr lang="en-US" b="0"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should come as no surprise that companies of any size are faced with a number of strategic business challenges as these organizations seek to compete in this new world of work.</a:t>
            </a:r>
          </a:p>
          <a:p>
            <a:endParaRPr lang="en-US" dirty="0"/>
          </a:p>
          <a:p>
            <a:r>
              <a:rPr lang="en-US" dirty="0"/>
              <a:t>This includes: giving your people the ability to connect and access the information they want, whenever they need it, wherever they are.</a:t>
            </a:r>
          </a:p>
          <a:p>
            <a:endParaRPr lang="en-US" dirty="0"/>
          </a:p>
          <a:p>
            <a:r>
              <a:rPr lang="en-US" dirty="0"/>
              <a:t>All while managing the industry regulations that place scrutiny on how you control and manage the access your highly distributed workforce has…to this information.</a:t>
            </a:r>
          </a:p>
          <a:p>
            <a:endParaRPr lang="en-US" dirty="0"/>
          </a:p>
          <a:p>
            <a:r>
              <a:rPr lang="en-US" dirty="0"/>
              <a:t>And, transforming IT into a strategic and competitive asset by driving down the costs and operational overhead of your critical infrastructure investments.</a:t>
            </a:r>
          </a:p>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trends and insights helped drive how we designed and developed Exchange Server 2010.</a:t>
            </a:r>
          </a:p>
          <a:p>
            <a:endParaRPr lang="en-US" dirty="0"/>
          </a:p>
          <a:p>
            <a:r>
              <a:rPr lang="en-US" dirty="0"/>
              <a:t>We recognize that you are attempting to balance a number of evolving workplace demands and needs, including:</a:t>
            </a:r>
          </a:p>
          <a:p>
            <a:endParaRPr lang="en-US" dirty="0"/>
          </a:p>
          <a:p>
            <a:pPr>
              <a:buFont typeface="Arial" pitchFamily="34" charset="0"/>
              <a:buChar char="•"/>
            </a:pPr>
            <a:r>
              <a:rPr lang="en-US" dirty="0"/>
              <a:t> Dealing with the communications overload your users are facing as they attempt to navigate and prioritize the ever increasing amount of information they consume</a:t>
            </a:r>
          </a:p>
          <a:p>
            <a:pPr>
              <a:buFont typeface="Arial" pitchFamily="34" charset="0"/>
              <a:buChar char="•"/>
            </a:pPr>
            <a:r>
              <a:rPr lang="en-US" dirty="0"/>
              <a:t> Helping keep your increasingly distributed and highly mobile workforce, partners, and customers connected without headaches</a:t>
            </a:r>
          </a:p>
          <a:p>
            <a:pPr>
              <a:buFont typeface="Arial" pitchFamily="34" charset="0"/>
              <a:buChar char="•"/>
            </a:pPr>
            <a:r>
              <a:rPr lang="en-US" dirty="0"/>
              <a:t> Lowering the high costs that can be associated with maintaining such a critical business asset as e-mail, voice mail, instant messaging, and more</a:t>
            </a:r>
          </a:p>
          <a:p>
            <a:pPr>
              <a:buFont typeface="Arial" pitchFamily="34" charset="0"/>
              <a:buChar char="•"/>
            </a:pPr>
            <a:r>
              <a:rPr lang="en-US" dirty="0"/>
              <a:t> And, meeting the growing requirements, and regulations around securing and protecting important business information</a:t>
            </a:r>
          </a:p>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a:t>Our main focus for Exchange Server 2010 is to offer a solution that helps you achieve new levels of reliability and performance, by delivering features that help simplify your administration, protect your communications, and delight your users by enabling you to deliver experiences that can meet your users’ demand for greater business mobility</a:t>
            </a:r>
          </a:p>
          <a:p>
            <a:endParaRPr lang="en-US" sz="1600" dirty="0"/>
          </a:p>
          <a:p>
            <a:pPr lvl="0"/>
            <a:r>
              <a:rPr lang="en-US" sz="1600" dirty="0"/>
              <a:t>These benefits of Exchange 2010 are best represented by our three core product tenets: </a:t>
            </a:r>
            <a:br>
              <a:rPr lang="en-US" sz="1600" dirty="0"/>
            </a:br>
            <a:endParaRPr lang="en-US" sz="1600" dirty="0"/>
          </a:p>
          <a:p>
            <a:pPr lvl="0"/>
            <a:r>
              <a:rPr lang="en-US" sz="1600" b="1" dirty="0"/>
              <a:t>Flexible and Reliable</a:t>
            </a:r>
            <a:r>
              <a:rPr lang="en-US" sz="1600" dirty="0"/>
              <a:t> Exchange 2010 offers you the flexibility to tailor your deployment based on your unique needs and a simplified way to help keep e-mail continuously available for your users.</a:t>
            </a:r>
            <a:br>
              <a:rPr lang="en-US" sz="1600" dirty="0"/>
            </a:br>
            <a:r>
              <a:rPr lang="en-US" sz="1600" dirty="0"/>
              <a:t> </a:t>
            </a:r>
          </a:p>
          <a:p>
            <a:pPr lvl="0"/>
            <a:r>
              <a:rPr lang="en-US" sz="1600" b="1" dirty="0"/>
              <a:t>Anywhere Access</a:t>
            </a:r>
            <a:r>
              <a:rPr lang="en-US" sz="1600" dirty="0"/>
              <a:t> Exchange 2010 expands on the investments we made in Exchange 2007 through innovations that help enable greater workforce productivity,</a:t>
            </a:r>
            <a:r>
              <a:rPr lang="en-US" sz="1600" i="1" dirty="0"/>
              <a:t> </a:t>
            </a:r>
            <a:r>
              <a:rPr lang="en-US" sz="1600" dirty="0"/>
              <a:t>by giving users the freedom to securely access their business communications -- including e-mail, voice mail, and instant messaging -- as well as collaborate effectively from virtually any platform, web-browser, or device. </a:t>
            </a:r>
            <a:br>
              <a:rPr lang="en-US" sz="1600" dirty="0"/>
            </a:br>
            <a:endParaRPr lang="en-US" sz="1600" dirty="0"/>
          </a:p>
          <a:p>
            <a:r>
              <a:rPr lang="en-US" sz="1600" dirty="0"/>
              <a:t>And lastly </a:t>
            </a:r>
            <a:r>
              <a:rPr lang="en-US" sz="1600" b="1" dirty="0"/>
              <a:t>Protection and Compliance</a:t>
            </a:r>
            <a:r>
              <a:rPr lang="en-US" sz="1600" dirty="0"/>
              <a:t>. Exchange 2010 again expands on the messaging security and compliance advancements we made in Exchange 2007 by</a:t>
            </a:r>
            <a:r>
              <a:rPr lang="en-US" sz="1600" i="1" dirty="0"/>
              <a:t> </a:t>
            </a:r>
            <a:r>
              <a:rPr lang="en-US" sz="1600" dirty="0"/>
              <a:t>helping you simplify and automate the process of protecting your company’s communications and meeting regulatory requirements.  </a:t>
            </a:r>
          </a:p>
          <a:p>
            <a:endParaRPr lang="en-US" sz="1600" dirty="0"/>
          </a:p>
          <a:p>
            <a:pPr marL="0" lvl="1"/>
            <a:r>
              <a:rPr lang="en-US" sz="1600" dirty="0"/>
              <a:t>It’s also worth noting that Exchange 2010 was designed, developed, and tested from the ground up with a keen focus on our software plus services strategy. Let’s take a closer look at these areas.</a:t>
            </a:r>
          </a:p>
          <a:p>
            <a:endParaRPr lang="en-US" b="0"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19</a:t>
            </a:fld>
            <a:endParaRPr lang="en-US" dirty="0"/>
          </a:p>
        </p:txBody>
      </p:sp>
    </p:spTree>
    <p:extLst>
      <p:ext uri="{BB962C8B-B14F-4D97-AF65-F5344CB8AC3E}">
        <p14:creationId xmlns:p14="http://schemas.microsoft.com/office/powerpoint/2010/main" val="268869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C8217D-05B3-4888-BA40-3E2A65BC8B86}" type="slidenum">
              <a:rPr lang="en-US" smtClean="0"/>
              <a:pPr/>
              <a:t>2</a:t>
            </a:fld>
            <a:endParaRPr lang="en-US" dirty="0"/>
          </a:p>
        </p:txBody>
      </p:sp>
    </p:spTree>
    <p:extLst>
      <p:ext uri="{BB962C8B-B14F-4D97-AF65-F5344CB8AC3E}">
        <p14:creationId xmlns:p14="http://schemas.microsoft.com/office/powerpoint/2010/main" val="377301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dt" sz="quarter" idx="1"/>
          </p:nvPr>
        </p:nvSpPr>
        <p:spPr>
          <a:noFill/>
        </p:spPr>
        <p:txBody>
          <a:bodyPr/>
          <a:lstStyle/>
          <a:p>
            <a:fld id="{D127C59A-E4D4-4034-BEEA-A1BA87126028}" type="datetime1">
              <a:rPr lang="en-US">
                <a:solidFill>
                  <a:prstClr val="black"/>
                </a:solidFill>
                <a:latin typeface="Segoe" pitchFamily="34" charset="0"/>
              </a:rPr>
              <a:pPr/>
              <a:t>12/7/2009</a:t>
            </a:fld>
            <a:endParaRPr lang="en-US" dirty="0">
              <a:solidFill>
                <a:prstClr val="black"/>
              </a:solidFill>
              <a:latin typeface="Segoe" pitchFamily="34" charset="0"/>
            </a:endParaRPr>
          </a:p>
        </p:txBody>
      </p:sp>
      <p:sp>
        <p:nvSpPr>
          <p:cNvPr id="50179" name="Rectangle 3"/>
          <p:cNvSpPr>
            <a:spLocks noGrp="1" noChangeArrowheads="1"/>
          </p:cNvSpPr>
          <p:nvPr>
            <p:ph type="sldNum" sz="quarter" idx="5"/>
          </p:nvPr>
        </p:nvSpPr>
        <p:spPr>
          <a:noFill/>
          <a:ln>
            <a:headEnd/>
            <a:tailEnd/>
          </a:ln>
        </p:spPr>
        <p:txBody>
          <a:bodyPr/>
          <a:lstStyle/>
          <a:p>
            <a:fld id="{36D58EDC-D09D-47D6-8963-1C79B9376593}" type="slidenum">
              <a:rPr lang="en-US">
                <a:solidFill>
                  <a:prstClr val="black"/>
                </a:solidFill>
                <a:latin typeface="Segoe" pitchFamily="34" charset="0"/>
              </a:rPr>
              <a:pPr/>
              <a:t>3</a:t>
            </a:fld>
            <a:endParaRPr lang="en-US" dirty="0">
              <a:solidFill>
                <a:prstClr val="black"/>
              </a:solidFill>
              <a:latin typeface="Segoe" pitchFamily="34" charset="0"/>
            </a:endParaRPr>
          </a:p>
        </p:txBody>
      </p:sp>
      <p:sp>
        <p:nvSpPr>
          <p:cNvPr id="2" name="Notes Placeholder 1"/>
          <p:cNvSpPr>
            <a:spLocks noGrp="1"/>
          </p:cNvSpPr>
          <p:nvPr>
            <p:ph type="body" idx="1"/>
          </p:nvPr>
        </p:nvSpPr>
        <p:spPr/>
        <p:txBody>
          <a:bodyPr lIns="91537" tIns="45768" rIns="91537" bIns="45768">
            <a:normAutofit fontScale="85000" lnSpcReduction="20000"/>
          </a:bodyPr>
          <a:lstStyle/>
          <a:p>
            <a:pPr marL="228843" indent="-228843">
              <a:defRPr/>
            </a:pPr>
            <a:endParaRPr lang="en-US" sz="14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738">
              <a:lnSpc>
                <a:spcPct val="90000"/>
              </a:lnSpc>
              <a:spcAft>
                <a:spcPts val="340"/>
              </a:spcAft>
              <a:defRPr/>
            </a:pPr>
            <a:r>
              <a:rPr lang="en-US" dirty="0" smtClean="0"/>
              <a:t>BPIO is a core advantage overall all competitors</a:t>
            </a:r>
            <a:r>
              <a:rPr lang="en-US" baseline="0" dirty="0" smtClean="0"/>
              <a:t> &amp; </a:t>
            </a:r>
            <a:r>
              <a:rPr lang="en-US" dirty="0" smtClean="0"/>
              <a:t>Exchange is core to UC next</a:t>
            </a:r>
            <a:r>
              <a:rPr lang="en-US" baseline="0" dirty="0" smtClean="0"/>
              <a:t> to OCS</a:t>
            </a:r>
          </a:p>
          <a:p>
            <a:pPr defTabSz="932738">
              <a:lnSpc>
                <a:spcPct val="90000"/>
              </a:lnSpc>
              <a:spcAft>
                <a:spcPts val="340"/>
              </a:spcAft>
              <a:defRPr/>
            </a:pPr>
            <a:r>
              <a:rPr lang="en-US" baseline="0" dirty="0" smtClean="0"/>
              <a:t> Exchange is </a:t>
            </a:r>
            <a:r>
              <a:rPr lang="en-US" baseline="0" dirty="0" err="1" smtClean="0"/>
              <a:t>ciritical</a:t>
            </a:r>
            <a:r>
              <a:rPr lang="en-US" baseline="0" dirty="0" smtClean="0"/>
              <a:t> for the following capabilities</a:t>
            </a:r>
          </a:p>
          <a:p>
            <a:pPr defTabSz="932738">
              <a:lnSpc>
                <a:spcPct val="90000"/>
              </a:lnSpc>
              <a:spcAft>
                <a:spcPts val="340"/>
              </a:spcAft>
              <a:defRPr/>
            </a:pPr>
            <a:r>
              <a:rPr lang="en-US" baseline="0" dirty="0" smtClean="0"/>
              <a:t>	- Calendaring &amp; messaging</a:t>
            </a:r>
          </a:p>
          <a:p>
            <a:pPr defTabSz="932738">
              <a:lnSpc>
                <a:spcPct val="90000"/>
              </a:lnSpc>
              <a:spcAft>
                <a:spcPts val="340"/>
              </a:spcAft>
              <a:defRPr/>
            </a:pPr>
            <a:r>
              <a:rPr lang="en-US" baseline="0" dirty="0" smtClean="0"/>
              <a:t>	- messaging </a:t>
            </a:r>
          </a:p>
          <a:p>
            <a:pPr defTabSz="932738">
              <a:lnSpc>
                <a:spcPct val="90000"/>
              </a:lnSpc>
              <a:spcAft>
                <a:spcPts val="340"/>
              </a:spcAft>
              <a:defRPr/>
            </a:pPr>
            <a:endParaRPr lang="en-US" baseline="0" dirty="0" smtClean="0"/>
          </a:p>
          <a:p>
            <a:pPr defTabSz="932738">
              <a:lnSpc>
                <a:spcPct val="90000"/>
              </a:lnSpc>
              <a:spcAft>
                <a:spcPts val="340"/>
              </a:spcAft>
              <a:defRPr/>
            </a:pPr>
            <a:endParaRPr lang="en-US" baseline="0" dirty="0" smtClean="0"/>
          </a:p>
          <a:p>
            <a:pPr defTabSz="932738">
              <a:lnSpc>
                <a:spcPct val="90000"/>
              </a:lnSpc>
              <a:spcAft>
                <a:spcPts val="340"/>
              </a:spcAft>
              <a:defRPr/>
            </a:pPr>
            <a:endParaRPr lang="en-US" dirty="0" smtClean="0"/>
          </a:p>
          <a:p>
            <a:pPr defTabSz="932738">
              <a:lnSpc>
                <a:spcPct val="90000"/>
              </a:lnSpc>
              <a:spcAft>
                <a:spcPts val="340"/>
              </a:spcAft>
              <a:defRPr/>
            </a:pPr>
            <a:r>
              <a:rPr lang="en-US" baseline="0" dirty="0" smtClean="0"/>
              <a:t>Being able to talk about these areas AND others (Bing, Azure, S+S, SharePoint, etc)</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Technology has brought us a very long way in terms of how we communicate in the business world. Email, telephones, instant messaging and conference calling enable us to do things today that were unthinkable twenty years ago. But as these technologies have evolved, they have done so independently, in parallel with one another, creating communications silos. These independent silos have led to redundancies and inefficiencies for both the end-user and the administrator. They have become difficult and expensive to maintain and to ensure each is in compliance with business and government regulation.</a:t>
            </a:r>
          </a:p>
          <a:p>
            <a:endParaRPr lang="en-US" sz="1000" dirty="0"/>
          </a:p>
          <a:p>
            <a:pPr defTabSz="914212">
              <a:defRPr/>
            </a:pPr>
            <a:r>
              <a:rPr lang="en-US" sz="1000" dirty="0"/>
              <a:t>For most companies today, telephony, e-mail, instant messaging, audio conferencing, video conferencing, Web conferencing and voice mail each live in their own disconnected silo. Each has evolved separate operating platforms – often with proprietary third-party technology – separate authentication, separate administration, and separate storage and compliance. This comes at a huge price tag and an equally enormous headache for the end-user, who has to remember separate phone numbers, account names and passwords. Those end-users run up against limited communication with each device – for  example not being able to make audio calls from their computer. Ultimately, their communication is disconnected, and their collaboration and innovation is ultimately hindered.</a:t>
            </a:r>
          </a:p>
          <a:p>
            <a:pPr defTabSz="914212">
              <a:defRPr/>
            </a:pPr>
            <a:endParaRPr lang="en-US" sz="1000" dirty="0"/>
          </a:p>
          <a:p>
            <a:pPr eaLnBrk="1" hangingPunct="1">
              <a:spcBef>
                <a:spcPct val="0"/>
              </a:spcBef>
            </a:pPr>
            <a:r>
              <a:rPr lang="en-US" sz="1000" dirty="0"/>
              <a:t>Unified communications reduces complexity by putting people at the center of the communications experience. Our goal is to integrate all of the ways we contact each other in a single environment, using a single identity and presence</a:t>
            </a:r>
          </a:p>
        </p:txBody>
      </p:sp>
      <p:sp>
        <p:nvSpPr>
          <p:cNvPr id="4" name="Slide Number Placeholder 3"/>
          <p:cNvSpPr>
            <a:spLocks noGrp="1"/>
          </p:cNvSpPr>
          <p:nvPr>
            <p:ph type="sldNum" sz="quarter" idx="10"/>
          </p:nvPr>
        </p:nvSpPr>
        <p:spPr/>
        <p:txBody>
          <a:bodyPr/>
          <a:lstStyle/>
          <a:p>
            <a:fld id="{4E03CA65-E894-47DB-AED0-ED3996EAA45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a:t>Our main focus for Exchange Server 2010 is to offer a solution that helps you achieve new levels of reliability and performance, by delivering features that help simplify your administration, protect your communications, and delight your users by enabling you to deliver experiences that can meet your users’ demand for greater business mobility</a:t>
            </a:r>
          </a:p>
          <a:p>
            <a:endParaRPr lang="en-US" sz="1600" dirty="0"/>
          </a:p>
          <a:p>
            <a:pPr lvl="0"/>
            <a:r>
              <a:rPr lang="en-US" sz="1600" dirty="0"/>
              <a:t>These benefits of Exchange 2010 are best represented by our three core product tenets: </a:t>
            </a:r>
            <a:br>
              <a:rPr lang="en-US" sz="1600" dirty="0"/>
            </a:br>
            <a:endParaRPr lang="en-US" sz="1600" dirty="0"/>
          </a:p>
          <a:p>
            <a:pPr lvl="0"/>
            <a:r>
              <a:rPr lang="en-US" sz="1600" b="1" dirty="0"/>
              <a:t>Flexible and Reliable</a:t>
            </a:r>
            <a:r>
              <a:rPr lang="en-US" sz="1600" dirty="0"/>
              <a:t> Exchange 2010 offers you the flexibility to tailor your deployment based on your unique needs and a simplified way to help keep e-mail continuously available for your users.</a:t>
            </a:r>
            <a:br>
              <a:rPr lang="en-US" sz="1600" dirty="0"/>
            </a:br>
            <a:r>
              <a:rPr lang="en-US" sz="1600" dirty="0"/>
              <a:t> </a:t>
            </a:r>
          </a:p>
          <a:p>
            <a:pPr lvl="0"/>
            <a:r>
              <a:rPr lang="en-US" sz="1600" b="1" dirty="0"/>
              <a:t>Anywhere Access</a:t>
            </a:r>
            <a:r>
              <a:rPr lang="en-US" sz="1600" dirty="0"/>
              <a:t> Exchange 2010 expands on the investments we made in Exchange 2007 through innovations that help enable greater workforce productivity,</a:t>
            </a:r>
            <a:r>
              <a:rPr lang="en-US" sz="1600" i="1" dirty="0"/>
              <a:t> </a:t>
            </a:r>
            <a:r>
              <a:rPr lang="en-US" sz="1600" dirty="0"/>
              <a:t>by giving users the freedom to securely access their business communications -- including e-mail, voice mail, and instant messaging -- as well as collaborate effectively from virtually any platform, web-browser, or device. </a:t>
            </a:r>
            <a:br>
              <a:rPr lang="en-US" sz="1600" dirty="0"/>
            </a:br>
            <a:endParaRPr lang="en-US" sz="1600" dirty="0"/>
          </a:p>
          <a:p>
            <a:r>
              <a:rPr lang="en-US" sz="1600" dirty="0"/>
              <a:t>And lastly </a:t>
            </a:r>
            <a:r>
              <a:rPr lang="en-US" sz="1600" b="1" dirty="0"/>
              <a:t>Protection and Compliance</a:t>
            </a:r>
            <a:r>
              <a:rPr lang="en-US" sz="1600" dirty="0"/>
              <a:t>. Exchange 2010 again expands on the messaging security and compliance advancements we made in Exchange 2007 by</a:t>
            </a:r>
            <a:r>
              <a:rPr lang="en-US" sz="1600" i="1" dirty="0"/>
              <a:t> </a:t>
            </a:r>
            <a:r>
              <a:rPr lang="en-US" sz="1600" dirty="0"/>
              <a:t>helping you simplify and automate the process of protecting your company’s communications and meeting regulatory requirements.  </a:t>
            </a:r>
          </a:p>
          <a:p>
            <a:endParaRPr lang="en-US" sz="1600" dirty="0"/>
          </a:p>
          <a:p>
            <a:pPr marL="0" lvl="1"/>
            <a:r>
              <a:rPr lang="en-US" sz="1600" dirty="0"/>
              <a:t>It’s also worth noting that Exchange 2010 was designed, developed, and tested from the ground up with a keen focus on our software plus services strategy. Let’s take a closer look at these areas.</a:t>
            </a:r>
          </a:p>
          <a:p>
            <a:endParaRPr lang="en-US" b="0"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806BB-733F-4997-A98E-4ED08FE178B2}" type="slidenum">
              <a:rPr lang="en-US" smtClean="0"/>
              <a:pPr/>
              <a:t>8</a:t>
            </a:fld>
            <a:endParaRPr lang="en-US" dirty="0"/>
          </a:p>
        </p:txBody>
      </p:sp>
    </p:spTree>
    <p:extLst>
      <p:ext uri="{BB962C8B-B14F-4D97-AF65-F5344CB8AC3E}">
        <p14:creationId xmlns:p14="http://schemas.microsoft.com/office/powerpoint/2010/main" val="256298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09806BB-733F-4997-A98E-4ED08FE178B2}" type="slidenum">
              <a:rPr lang="en-US" smtClean="0"/>
              <a:pPr/>
              <a:t>9</a:t>
            </a:fld>
            <a:endParaRPr lang="en-US" dirty="0"/>
          </a:p>
        </p:txBody>
      </p:sp>
    </p:spTree>
    <p:extLst>
      <p:ext uri="{BB962C8B-B14F-4D97-AF65-F5344CB8AC3E}">
        <p14:creationId xmlns:p14="http://schemas.microsoft.com/office/powerpoint/2010/main" val="343914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11</a:t>
            </a:fld>
            <a:endParaRPr lang="en-US" dirty="0"/>
          </a:p>
        </p:txBody>
      </p:sp>
    </p:spTree>
    <p:extLst>
      <p:ext uri="{BB962C8B-B14F-4D97-AF65-F5344CB8AC3E}">
        <p14:creationId xmlns:p14="http://schemas.microsoft.com/office/powerpoint/2010/main" val="142672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Documents and Settings\justin\Desktop\791\new efficiency graphic.png"/>
          <p:cNvPicPr>
            <a:picLocks noChangeAspect="1" noChangeArrowheads="1"/>
          </p:cNvPicPr>
          <p:nvPr userDrawn="1"/>
        </p:nvPicPr>
        <p:blipFill>
          <a:blip r:embed="rId2" cstate="screen"/>
          <a:srcRect/>
          <a:stretch>
            <a:fillRect/>
          </a:stretch>
        </p:blipFill>
        <p:spPr bwMode="auto">
          <a:xfrm>
            <a:off x="903768" y="972670"/>
            <a:ext cx="7400260" cy="3069923"/>
          </a:xfrm>
          <a:prstGeom prst="rect">
            <a:avLst/>
          </a:prstGeom>
          <a:noFill/>
        </p:spPr>
      </p:pic>
      <p:sp>
        <p:nvSpPr>
          <p:cNvPr id="2" name="Title 1"/>
          <p:cNvSpPr>
            <a:spLocks noGrp="1"/>
          </p:cNvSpPr>
          <p:nvPr>
            <p:ph type="ctrTitle"/>
          </p:nvPr>
        </p:nvSpPr>
        <p:spPr>
          <a:xfrm>
            <a:off x="1219200" y="4648200"/>
            <a:ext cx="7772400" cy="631825"/>
          </a:xfrm>
        </p:spPr>
        <p:txBody>
          <a:bodyPr>
            <a:noAutofit/>
          </a:bodyPr>
          <a:lstStyle>
            <a:lvl1pPr algn="r">
              <a:defRPr sz="3600" b="0">
                <a:latin typeface="Segoe Semibold"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045688" y="5486400"/>
            <a:ext cx="4953000" cy="304800"/>
          </a:xfrm>
        </p:spPr>
        <p:txBody>
          <a:bodyPr>
            <a:noAutofit/>
          </a:bodyPr>
          <a:lstStyle>
            <a:lvl1pPr marL="0" indent="0" algn="r">
              <a:buNone/>
              <a:defRPr sz="1600" b="0" cap="all" baseline="0">
                <a:solidFill>
                  <a:schemeClr val="tx1"/>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endParaRPr lang="en-US" dirty="0"/>
          </a:p>
        </p:txBody>
      </p:sp>
      <p:sp>
        <p:nvSpPr>
          <p:cNvPr id="4" name="Date Placeholder 3"/>
          <p:cNvSpPr>
            <a:spLocks noGrp="1"/>
          </p:cNvSpPr>
          <p:nvPr>
            <p:ph type="dt" sz="half" idx="10"/>
          </p:nvPr>
        </p:nvSpPr>
        <p:spPr>
          <a:xfrm>
            <a:off x="6858000" y="5883275"/>
            <a:ext cx="2140688" cy="365125"/>
          </a:xfrm>
          <a:prstGeom prst="rect">
            <a:avLst/>
          </a:prstGeom>
        </p:spPr>
        <p:txBody>
          <a:bodyPr anchor="t" anchorCtr="0"/>
          <a:lstStyle>
            <a:lvl1pPr algn="r">
              <a:defRPr sz="1400">
                <a:solidFill>
                  <a:schemeClr val="tx1"/>
                </a:solidFill>
                <a:latin typeface="Segoe" pitchFamily="34" charset="0"/>
              </a:defRPr>
            </a:lvl1pPr>
          </a:lstStyle>
          <a:p>
            <a:fld id="{097E040E-DFD2-4D28-BBB2-04F65BA212EA}" type="datetime4">
              <a:rPr lang="en-US" smtClean="0"/>
              <a:pPr/>
              <a:t>December 7, 2009</a:t>
            </a:fld>
            <a:endParaRPr lang="en-US" dirty="0"/>
          </a:p>
        </p:txBody>
      </p:sp>
      <p:pic>
        <p:nvPicPr>
          <p:cNvPr id="11" name="Picture 10" descr="Because_Graphic.png"/>
          <p:cNvPicPr>
            <a:picLocks noChangeAspect="1"/>
          </p:cNvPicPr>
          <p:nvPr/>
        </p:nvPicPr>
        <p:blipFill>
          <a:blip r:embed="rId3" cstate="screen"/>
          <a:stretch>
            <a:fillRect/>
          </a:stretch>
        </p:blipFill>
        <p:spPr>
          <a:xfrm>
            <a:off x="6848851" y="6117334"/>
            <a:ext cx="2295149" cy="74066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no_logo">
    <p:spTree>
      <p:nvGrpSpPr>
        <p:cNvPr id="1" name=""/>
        <p:cNvGrpSpPr/>
        <p:nvPr/>
      </p:nvGrpSpPr>
      <p:grpSpPr>
        <a:xfrm>
          <a:off x="0" y="0"/>
          <a:ext cx="0" cy="0"/>
          <a:chOff x="0" y="0"/>
          <a:chExt cx="0" cy="0"/>
        </a:xfrm>
      </p:grpSpPr>
      <p:pic>
        <p:nvPicPr>
          <p:cNvPr id="4" name="Picture 3"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7399" y="3352800"/>
            <a:ext cx="5029201" cy="2133600"/>
          </a:xfrm>
        </p:spPr>
        <p:txBody>
          <a:bodyPr anchor="t">
            <a:normAutofit/>
          </a:bodyPr>
          <a:lstStyle>
            <a:lvl1pPr algn="ctr">
              <a:defRPr sz="4200" b="0" cap="none" baseline="0"/>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2000548"/>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
        <p:nvSpPr>
          <p:cNvPr id="7"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Tree>
    <p:extLst>
      <p:ext uri="{BB962C8B-B14F-4D97-AF65-F5344CB8AC3E}">
        <p14:creationId xmlns:p14="http://schemas.microsoft.com/office/powerpoint/2010/main" val="2890930146"/>
      </p:ext>
    </p:extLst>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echNet Template FY1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solidFill>
                  <a:schemeClr val="bg1"/>
                </a:solidFill>
                <a:latin typeface="Segoe Light"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atin typeface="Segoe" pitchFamily="34" charset="0"/>
              </a:defRPr>
            </a:lvl1pPr>
            <a:lvl2pPr>
              <a:defRPr>
                <a:latin typeface="Segoe" pitchFamily="34" charset="0"/>
              </a:defRPr>
            </a:lvl2pPr>
            <a:lvl3pPr>
              <a:defRPr>
                <a:latin typeface="Segoe" pitchFamily="34" charset="0"/>
              </a:defRPr>
            </a:lvl3pPr>
            <a:lvl4pPr>
              <a:defRPr>
                <a:latin typeface="Segoe" pitchFamily="34" charset="0"/>
              </a:defRPr>
            </a:lvl4pPr>
            <a:lvl5pPr>
              <a:defRPr>
                <a:latin typeface="Segoe"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963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152400" y="1600200"/>
            <a:ext cx="8610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296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Demo_Layout">
    <p:spTree>
      <p:nvGrpSpPr>
        <p:cNvPr id="1" name=""/>
        <p:cNvGrpSpPr/>
        <p:nvPr/>
      </p:nvGrpSpPr>
      <p:grpSpPr>
        <a:xfrm>
          <a:off x="0" y="0"/>
          <a:ext cx="0" cy="0"/>
          <a:chOff x="0" y="0"/>
          <a:chExt cx="0" cy="0"/>
        </a:xfrm>
      </p:grpSpPr>
      <p:pic>
        <p:nvPicPr>
          <p:cNvPr id="3" name="Picture 2" descr="C:\Documents and Settings\justin\Desktop\791\paper bg.jpg"/>
          <p:cNvPicPr>
            <a:picLocks noChangeAspect="1" noChangeArrowheads="1"/>
          </p:cNvPicPr>
          <p:nvPr/>
        </p:nvPicPr>
        <p:blipFill>
          <a:blip r:embed="rId2" cstate="print"/>
          <a:srcRect b="20952"/>
          <a:stretch>
            <a:fillRect/>
          </a:stretch>
        </p:blipFill>
        <p:spPr bwMode="auto">
          <a:xfrm>
            <a:off x="0" y="0"/>
            <a:ext cx="9144000" cy="3614057"/>
          </a:xfrm>
          <a:prstGeom prst="rect">
            <a:avLst/>
          </a:prstGeom>
          <a:noFill/>
        </p:spPr>
      </p:pic>
      <p:sp>
        <p:nvSpPr>
          <p:cNvPr id="5" name="Title 1"/>
          <p:cNvSpPr>
            <a:spLocks noGrp="1"/>
          </p:cNvSpPr>
          <p:nvPr>
            <p:ph type="ctrTitle"/>
          </p:nvPr>
        </p:nvSpPr>
        <p:spPr>
          <a:xfrm>
            <a:off x="1719792" y="4441369"/>
            <a:ext cx="7043208" cy="740231"/>
          </a:xfrm>
        </p:spPr>
        <p:txBody>
          <a:bodyPr anchor="b" anchorCtr="0">
            <a:noAutofit/>
          </a:bodyPr>
          <a:lstStyle>
            <a:lvl1pPr algn="r">
              <a:lnSpc>
                <a:spcPct val="90000"/>
              </a:lnSpc>
              <a:defRPr sz="3600">
                <a:gradFill>
                  <a:gsLst>
                    <a:gs pos="0">
                      <a:schemeClr val="tx1"/>
                    </a:gs>
                    <a:gs pos="100000">
                      <a:schemeClr val="tx1"/>
                    </a:gs>
                  </a:gsLst>
                  <a:lin ang="13500000" scaled="1"/>
                </a:gra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19792" y="5257800"/>
            <a:ext cx="7043208" cy="461665"/>
          </a:xfrm>
        </p:spPr>
        <p:txBody>
          <a:bodyPr>
            <a:noAutofit/>
          </a:bodyPr>
          <a:lstStyle>
            <a:lvl1pPr marL="0" indent="0" algn="r">
              <a:lnSpc>
                <a:spcPct val="90000"/>
              </a:lnSpc>
              <a:spcBef>
                <a:spcPts val="0"/>
              </a:spcBef>
              <a:spcAft>
                <a:spcPts val="0"/>
              </a:spcAft>
              <a:buNone/>
              <a:defRPr sz="2000">
                <a:gradFill>
                  <a:gsLst>
                    <a:gs pos="0">
                      <a:schemeClr val="tx1"/>
                    </a:gs>
                    <a:gs pos="100000">
                      <a:schemeClr val="tx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9" name="Picture 2" descr="C:\Documents and Settings\justin\Desktop\791\new efficiency graphic.png"/>
          <p:cNvPicPr>
            <a:picLocks noChangeAspect="1" noChangeArrowheads="1"/>
          </p:cNvPicPr>
          <p:nvPr/>
        </p:nvPicPr>
        <p:blipFill>
          <a:blip r:embed="rId3"/>
          <a:stretch>
            <a:fillRect/>
          </a:stretch>
        </p:blipFill>
        <p:spPr bwMode="auto">
          <a:xfrm>
            <a:off x="2044090" y="202018"/>
            <a:ext cx="5055820" cy="3141683"/>
          </a:xfrm>
          <a:prstGeom prst="rect">
            <a:avLst/>
          </a:prstGeom>
          <a:noFill/>
        </p:spPr>
      </p:pic>
      <p:sp>
        <p:nvSpPr>
          <p:cNvPr id="13"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
        <p:nvSpPr>
          <p:cNvPr id="14" name="Snip Single Corner Rectangle 13"/>
          <p:cNvSpPr/>
          <p:nvPr/>
        </p:nvSpPr>
        <p:spPr>
          <a:xfrm flipV="1">
            <a:off x="0" y="3594463"/>
            <a:ext cx="8961120" cy="762000"/>
          </a:xfrm>
          <a:prstGeom prst="snip1Rect">
            <a:avLst/>
          </a:prstGeom>
          <a:gradFill flip="none" rotWithShape="1">
            <a:gsLst>
              <a:gs pos="0">
                <a:schemeClr val="bg2">
                  <a:lumMod val="20000"/>
                  <a:lumOff val="80000"/>
                  <a:alpha val="0"/>
                </a:schemeClr>
              </a:gs>
              <a:gs pos="50000">
                <a:schemeClr val="bg2">
                  <a:lumMod val="60000"/>
                  <a:lumOff val="40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endParaRPr>
          </a:p>
        </p:txBody>
      </p:sp>
      <p:sp>
        <p:nvSpPr>
          <p:cNvPr id="15" name="Rectangle 14"/>
          <p:cNvSpPr/>
          <p:nvPr/>
        </p:nvSpPr>
        <p:spPr>
          <a:xfrm>
            <a:off x="-1" y="3522617"/>
            <a:ext cx="9144000" cy="91440"/>
          </a:xfrm>
          <a:prstGeom prst="rect">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23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13500000" scaled="1"/>
              </a:gradFill>
            </a:endParaRPr>
          </a:p>
        </p:txBody>
      </p:sp>
      <p:sp>
        <p:nvSpPr>
          <p:cNvPr id="16" name="Text Placeholder 6"/>
          <p:cNvSpPr>
            <a:spLocks noGrp="1"/>
          </p:cNvSpPr>
          <p:nvPr>
            <p:ph type="body" sz="quarter" idx="10" hasCustomPrompt="1"/>
          </p:nvPr>
        </p:nvSpPr>
        <p:spPr>
          <a:xfrm>
            <a:off x="2636837" y="3608912"/>
            <a:ext cx="6126163" cy="762000"/>
          </a:xfrm>
        </p:spPr>
        <p:txBody>
          <a:bodyPr vert="horz" wrap="square" lIns="0" tIns="0" rIns="0" bIns="0" rtlCol="0"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marL="0" lvl="0" indent="0" algn="r" defTabSz="914400" rtl="0" eaLnBrk="1" latinLnBrk="0" hangingPunct="1">
              <a:lnSpc>
                <a:spcPct val="90000"/>
              </a:lnSpc>
              <a:spcBef>
                <a:spcPct val="0"/>
              </a:spcBef>
              <a:spcAft>
                <a:spcPts val="600"/>
              </a:spcAft>
              <a:buClr>
                <a:srgbClr xmlns:mc="http://schemas.openxmlformats.org/markup-compatibility/2006" xmlns:a14="http://schemas.microsoft.com/office/drawing/2010/main" val="FF5B00" mc:Ignorable=""/>
              </a:buClr>
              <a:buSzPct val="65000"/>
              <a:buFont typeface="Arial" pitchFamily="34" charset="0"/>
              <a:buNone/>
            </a:pPr>
            <a:r>
              <a:rPr lang="en-US" dirty="0" smtClean="0"/>
              <a:t>click to edit</a:t>
            </a:r>
          </a:p>
        </p:txBody>
      </p:sp>
    </p:spTree>
    <p:extLst>
      <p:ext uri="{BB962C8B-B14F-4D97-AF65-F5344CB8AC3E}">
        <p14:creationId xmlns:p14="http://schemas.microsoft.com/office/powerpoint/2010/main" val="110750797"/>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itle 17"/>
          <p:cNvSpPr>
            <a:spLocks noGrp="1"/>
          </p:cNvSpPr>
          <p:nvPr>
            <p:ph type="title"/>
          </p:nvPr>
        </p:nvSpPr>
        <p:spPr>
          <a:xfrm>
            <a:off x="228600" y="124613"/>
            <a:ext cx="8686800" cy="435935"/>
          </a:xfrm>
          <a:prstGeom prst="rect">
            <a:avLst/>
          </a:prstGeom>
        </p:spPr>
        <p:txBody>
          <a:bodyPr anchor="b"/>
          <a:lstStyle>
            <a:lvl1pPr>
              <a:defRPr>
                <a:latin typeface="+mn-lt"/>
                <a:cs typeface="Arial" pitchFamily="34" charset="0"/>
              </a:defRPr>
            </a:lvl1pPr>
          </a:lstStyle>
          <a:p>
            <a:r>
              <a:rPr lang="en-US" dirty="0" smtClean="0"/>
              <a:t>Click to edit Master title style</a:t>
            </a:r>
            <a:endParaRPr lang="en-US" dirty="0"/>
          </a:p>
        </p:txBody>
      </p:sp>
      <p:sp>
        <p:nvSpPr>
          <p:cNvPr id="5" name="TextBox 4"/>
          <p:cNvSpPr txBox="1"/>
          <p:nvPr userDrawn="1"/>
        </p:nvSpPr>
        <p:spPr>
          <a:xfrm>
            <a:off x="4387048" y="6587238"/>
            <a:ext cx="337352" cy="180328"/>
          </a:xfrm>
          <a:prstGeom prst="rect">
            <a:avLst/>
          </a:prstGeom>
          <a:noFill/>
        </p:spPr>
        <p:txBody>
          <a:bodyPr wrap="square" rtlCol="0" anchor="ctr">
            <a:noAutofit/>
          </a:bodyPr>
          <a:lstStyle/>
          <a:p>
            <a:fld id="{CD732B83-8E38-40BC-A652-305CA35BAE41}" type="slidenum">
              <a:rPr lang="en-US" sz="800" i="1" smtClean="0">
                <a:solidFill>
                  <a:schemeClr val="bg1"/>
                </a:solidFill>
                <a:latin typeface="+mn-lt"/>
                <a:cs typeface="Arial" pitchFamily="34" charset="0"/>
              </a:rPr>
              <a:pPr/>
              <a:t>‹#›</a:t>
            </a:fld>
            <a:endParaRPr lang="en-US" sz="800" i="1" dirty="0" smtClean="0">
              <a:solidFill>
                <a:schemeClr val="bg1"/>
              </a:solidFill>
              <a:latin typeface="+mn-lt"/>
              <a:cs typeface="Arial" pitchFamily="34" charset="0"/>
            </a:endParaRPr>
          </a:p>
        </p:txBody>
      </p:sp>
    </p:spTree>
    <p:extLst>
      <p:ext uri="{BB962C8B-B14F-4D97-AF65-F5344CB8AC3E}">
        <p14:creationId xmlns:p14="http://schemas.microsoft.com/office/powerpoint/2010/main" val="257362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9" name="Title 17"/>
          <p:cNvSpPr>
            <a:spLocks noGrp="1"/>
          </p:cNvSpPr>
          <p:nvPr>
            <p:ph type="title"/>
          </p:nvPr>
        </p:nvSpPr>
        <p:spPr>
          <a:xfrm>
            <a:off x="228600" y="124613"/>
            <a:ext cx="8686800" cy="435935"/>
          </a:xfrm>
          <a:prstGeom prst="rect">
            <a:avLst/>
          </a:prstGeom>
        </p:spPr>
        <p:txBody>
          <a:bodyPr anchor="b"/>
          <a:lstStyle>
            <a:lvl1pPr>
              <a:defRPr>
                <a:latin typeface="+mn-lt"/>
                <a:cs typeface="Arial" pitchFamily="34" charset="0"/>
              </a:defRPr>
            </a:lvl1pPr>
          </a:lstStyle>
          <a:p>
            <a:r>
              <a:rPr lang="en-US" dirty="0" smtClean="0"/>
              <a:t>Click to edit Master title style</a:t>
            </a:r>
            <a:endParaRPr lang="en-US" dirty="0"/>
          </a:p>
        </p:txBody>
      </p:sp>
      <p:sp>
        <p:nvSpPr>
          <p:cNvPr id="5" name="TextBox 4"/>
          <p:cNvSpPr txBox="1"/>
          <p:nvPr userDrawn="1"/>
        </p:nvSpPr>
        <p:spPr>
          <a:xfrm>
            <a:off x="4387048" y="6587238"/>
            <a:ext cx="337352" cy="180328"/>
          </a:xfrm>
          <a:prstGeom prst="rect">
            <a:avLst/>
          </a:prstGeom>
          <a:noFill/>
        </p:spPr>
        <p:txBody>
          <a:bodyPr wrap="square" rtlCol="0" anchor="ctr">
            <a:noAutofit/>
          </a:bodyPr>
          <a:lstStyle/>
          <a:p>
            <a:fld id="{CD732B83-8E38-40BC-A652-305CA35BAE41}" type="slidenum">
              <a:rPr lang="en-US" sz="800" i="1" smtClean="0">
                <a:solidFill>
                  <a:schemeClr val="bg1"/>
                </a:solidFill>
                <a:latin typeface="+mn-lt"/>
                <a:cs typeface="Arial" pitchFamily="34" charset="0"/>
              </a:rPr>
              <a:pPr/>
              <a:t>‹#›</a:t>
            </a:fld>
            <a:endParaRPr lang="en-US" sz="800" i="1" dirty="0" smtClean="0">
              <a:solidFill>
                <a:schemeClr val="bg1"/>
              </a:solidFill>
              <a:latin typeface="+mn-lt"/>
              <a:cs typeface="Arial" pitchFamily="34" charset="0"/>
            </a:endParaRPr>
          </a:p>
        </p:txBody>
      </p:sp>
    </p:spTree>
    <p:extLst>
      <p:ext uri="{BB962C8B-B14F-4D97-AF65-F5344CB8AC3E}">
        <p14:creationId xmlns:p14="http://schemas.microsoft.com/office/powerpoint/2010/main" val="1322387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emo">
    <p:spTree>
      <p:nvGrpSpPr>
        <p:cNvPr id="1" name=""/>
        <p:cNvGrpSpPr/>
        <p:nvPr/>
      </p:nvGrpSpPr>
      <p:grpSpPr>
        <a:xfrm>
          <a:off x="0" y="0"/>
          <a:ext cx="0" cy="0"/>
          <a:chOff x="0" y="0"/>
          <a:chExt cx="0" cy="0"/>
        </a:xfrm>
      </p:grpSpPr>
      <p:pic>
        <p:nvPicPr>
          <p:cNvPr id="10" name="Picture 2" descr="C:\Documents and Settings\justin\Desktop\791\paper bg.jpg"/>
          <p:cNvPicPr>
            <a:picLocks noChangeAspect="1" noChangeArrowheads="1"/>
          </p:cNvPicPr>
          <p:nvPr userDrawn="1"/>
        </p:nvPicPr>
        <p:blipFill>
          <a:blip r:embed="rId2" cstate="screen"/>
          <a:srcRect/>
          <a:stretch>
            <a:fillRect/>
          </a:stretch>
        </p:blipFill>
        <p:spPr bwMode="auto">
          <a:xfrm>
            <a:off x="0" y="0"/>
            <a:ext cx="9144000" cy="3614057"/>
          </a:xfrm>
          <a:prstGeom prst="rect">
            <a:avLst/>
          </a:prstGeom>
          <a:noFill/>
        </p:spPr>
      </p:pic>
      <p:sp>
        <p:nvSpPr>
          <p:cNvPr id="6" name="Snip Single Corner Rectangle 5"/>
          <p:cNvSpPr/>
          <p:nvPr/>
        </p:nvSpPr>
        <p:spPr>
          <a:xfrm flipV="1">
            <a:off x="0" y="3594463"/>
            <a:ext cx="8961120" cy="762000"/>
          </a:xfrm>
          <a:prstGeom prst="snip1Rect">
            <a:avLst/>
          </a:prstGeom>
          <a:gradFill flip="none" rotWithShape="1">
            <a:gsLst>
              <a:gs pos="0">
                <a:schemeClr val="accent1">
                  <a:lumMod val="20000"/>
                  <a:lumOff val="80000"/>
                  <a:alpha val="0"/>
                </a:schemeClr>
              </a:gs>
              <a:gs pos="5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pitchFamily="34" charset="0"/>
            </a:endParaRPr>
          </a:p>
        </p:txBody>
      </p:sp>
      <p:sp>
        <p:nvSpPr>
          <p:cNvPr id="2" name="Title 1"/>
          <p:cNvSpPr>
            <a:spLocks noGrp="1"/>
          </p:cNvSpPr>
          <p:nvPr>
            <p:ph type="ctrTitle"/>
          </p:nvPr>
        </p:nvSpPr>
        <p:spPr>
          <a:xfrm>
            <a:off x="1719792" y="4441369"/>
            <a:ext cx="7043208" cy="875213"/>
          </a:xfrm>
        </p:spPr>
        <p:txBody>
          <a:bodyPr anchor="ctr" anchorCtr="0">
            <a:noAutofit/>
          </a:bodyPr>
          <a:lstStyle>
            <a:lvl1pPr algn="r">
              <a:lnSpc>
                <a:spcPct val="90000"/>
              </a:lnSpc>
              <a:defRPr sz="3600">
                <a:gradFill>
                  <a:gsLst>
                    <a:gs pos="0">
                      <a:schemeClr val="bg1"/>
                    </a:gs>
                    <a:gs pos="100000">
                      <a:schemeClr val="bg1"/>
                    </a:gs>
                  </a:gsLst>
                  <a:lin ang="13500000" scaled="1"/>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19792" y="5211881"/>
            <a:ext cx="7043208" cy="461665"/>
          </a:xfrm>
        </p:spPr>
        <p:txBody>
          <a:bodyPr>
            <a:noAutofit/>
          </a:bodyPr>
          <a:lstStyle>
            <a:lvl1pPr marL="0" indent="0" algn="r">
              <a:lnSpc>
                <a:spcPct val="90000"/>
              </a:lnSpc>
              <a:spcBef>
                <a:spcPts val="0"/>
              </a:spcBef>
              <a:spcAft>
                <a:spcPts val="0"/>
              </a:spcAft>
              <a:buNone/>
              <a:defRPr>
                <a:gradFill>
                  <a:gsLst>
                    <a:gs pos="0">
                      <a:schemeClr val="bg1"/>
                    </a:gs>
                    <a:gs pos="100000">
                      <a:schemeClr val="bg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2636837" y="3613186"/>
            <a:ext cx="6126163" cy="762000"/>
          </a:xfrm>
        </p:spPr>
        <p:txBody>
          <a:bodyPr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dirty="0" smtClean="0">
                <a:ln>
                  <a:noFill/>
                </a:ln>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lvl="0"/>
            <a:r>
              <a:rPr lang="en-US" dirty="0" smtClean="0"/>
              <a:t>demo</a:t>
            </a:r>
          </a:p>
        </p:txBody>
      </p:sp>
      <p:sp>
        <p:nvSpPr>
          <p:cNvPr id="11" name="Rectangle 10"/>
          <p:cNvSpPr/>
          <p:nvPr userDrawn="1"/>
        </p:nvSpPr>
        <p:spPr>
          <a:xfrm>
            <a:off x="-1" y="3522617"/>
            <a:ext cx="9144000" cy="91440"/>
          </a:xfrm>
          <a:prstGeom prst="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9" name="Freeform 6"/>
          <p:cNvSpPr>
            <a:spLocks noEditPoints="1"/>
          </p:cNvSpPr>
          <p:nvPr userDrawn="1"/>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2" name="Picture 2" descr="C:\Documents and Settings\justin\Desktop\791\new efficiency graphic.png"/>
          <p:cNvPicPr>
            <a:picLocks noChangeAspect="1" noChangeArrowheads="1"/>
          </p:cNvPicPr>
          <p:nvPr userDrawn="1"/>
        </p:nvPicPr>
        <p:blipFill>
          <a:blip r:embed="rId3" cstate="screen"/>
          <a:stretch>
            <a:fillRect/>
          </a:stretch>
        </p:blipFill>
        <p:spPr bwMode="auto">
          <a:xfrm>
            <a:off x="2044090" y="202018"/>
            <a:ext cx="5055821" cy="314168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C:\Documents and Settings\justin\Desktop\791\new efficiency graphic.png"/>
          <p:cNvPicPr>
            <a:picLocks noChangeAspect="1" noChangeArrowheads="1"/>
          </p:cNvPicPr>
          <p:nvPr/>
        </p:nvPicPr>
        <p:blipFill>
          <a:blip r:embed="rId2" cstate="screen"/>
          <a:srcRect/>
          <a:stretch>
            <a:fillRect/>
          </a:stretch>
        </p:blipFill>
        <p:spPr bwMode="auto">
          <a:xfrm>
            <a:off x="903768" y="972670"/>
            <a:ext cx="7400260" cy="3069923"/>
          </a:xfrm>
          <a:prstGeom prst="rect">
            <a:avLst/>
          </a:prstGeom>
          <a:noFill/>
        </p:spPr>
      </p:pic>
      <p:sp>
        <p:nvSpPr>
          <p:cNvPr id="7" name="Title 1"/>
          <p:cNvSpPr>
            <a:spLocks noGrp="1"/>
          </p:cNvSpPr>
          <p:nvPr>
            <p:ph type="ctrTitle"/>
          </p:nvPr>
        </p:nvSpPr>
        <p:spPr>
          <a:xfrm>
            <a:off x="999478" y="4343400"/>
            <a:ext cx="7772400" cy="631825"/>
          </a:xfrm>
        </p:spPr>
        <p:txBody>
          <a:bodyPr>
            <a:noAutofit/>
          </a:bodyPr>
          <a:lstStyle>
            <a:lvl1pPr algn="r">
              <a:defRPr kumimoji="0" lang="en-US" sz="3200" b="0" i="0" u="none" strike="noStrike" kern="1200" cap="none" spc="0" normalizeH="0" baseline="0" noProof="0" dirty="0">
                <a:ln>
                  <a:noFill/>
                </a:ln>
                <a:gradFill>
                  <a:gsLst>
                    <a:gs pos="0">
                      <a:schemeClr val="tx1"/>
                    </a:gs>
                    <a:gs pos="100000">
                      <a:schemeClr val="tx1"/>
                    </a:gs>
                  </a:gsLst>
                  <a:lin ang="13500000" scaled="1"/>
                </a:gradFill>
                <a:effectLst/>
                <a:uLnTx/>
                <a:uFillTx/>
                <a:latin typeface="Segoe Semibold" pitchFamily="34" charset="0"/>
                <a:ea typeface="+mj-ea"/>
                <a:cs typeface="+mj-cs"/>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3810000" y="5117911"/>
            <a:ext cx="4953000" cy="857954"/>
          </a:xfrm>
        </p:spPr>
        <p:txBody>
          <a:bodyPr vert="horz" lIns="0" tIns="0" rIns="0" bIns="0" rtlCol="0">
            <a:noAutofit/>
          </a:bodyPr>
          <a:lstStyle>
            <a:lvl1pPr marL="0" indent="0" algn="r" defTabSz="914400" rtl="0" eaLnBrk="1" latinLnBrk="0" hangingPunct="1">
              <a:spcBef>
                <a:spcPts val="0"/>
              </a:spcBef>
              <a:spcAft>
                <a:spcPts val="0"/>
              </a:spcAft>
              <a:buClr>
                <a:srgbClr xmlns:mc="http://schemas.openxmlformats.org/markup-compatibility/2006" xmlns:a14="http://schemas.microsoft.com/office/drawing/2010/main" val="FF5B00" mc:Ignorable=""/>
              </a:buClr>
              <a:buSzPct val="65000"/>
              <a:buFont typeface="Wingdings 3" pitchFamily="18" charset="2"/>
              <a:buNone/>
              <a:defRPr lang="en-US" sz="1800" b="0" kern="1200" cap="all" baseline="0" dirty="0">
                <a:gradFill>
                  <a:gsLst>
                    <a:gs pos="0">
                      <a:schemeClr val="tx1"/>
                    </a:gs>
                    <a:gs pos="100000">
                      <a:schemeClr val="tx1"/>
                    </a:gs>
                  </a:gsLst>
                  <a:lin ang="5400000" scaled="0"/>
                </a:gradFill>
                <a:latin typeface="Segoe"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TITLE</a:t>
            </a:r>
          </a:p>
          <a:p>
            <a:r>
              <a:rPr lang="en-US" dirty="0" smtClean="0"/>
              <a:t>DATE</a:t>
            </a:r>
            <a:endParaRPr lang="en-US" dirty="0"/>
          </a:p>
        </p:txBody>
      </p:sp>
      <p:pic>
        <p:nvPicPr>
          <p:cNvPr id="5" name="Picture 2" descr="C:\Documents and Settings\justin\Desktop\791\new efficiency graphic.png"/>
          <p:cNvPicPr>
            <a:picLocks noChangeAspect="1" noChangeArrowheads="1"/>
          </p:cNvPicPr>
          <p:nvPr userDrawn="1"/>
        </p:nvPicPr>
        <p:blipFill>
          <a:blip r:embed="rId2" cstate="screen"/>
          <a:srcRect/>
          <a:stretch>
            <a:fillRect/>
          </a:stretch>
        </p:blipFill>
        <p:spPr bwMode="auto">
          <a:xfrm>
            <a:off x="903768" y="972670"/>
            <a:ext cx="7400260" cy="3069923"/>
          </a:xfrm>
          <a:prstGeom prst="rect">
            <a:avLst/>
          </a:prstGeom>
          <a:noFill/>
        </p:spPr>
      </p:pic>
    </p:spTree>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emo_Layout">
    <p:spTree>
      <p:nvGrpSpPr>
        <p:cNvPr id="1" name=""/>
        <p:cNvGrpSpPr/>
        <p:nvPr/>
      </p:nvGrpSpPr>
      <p:grpSpPr>
        <a:xfrm>
          <a:off x="0" y="0"/>
          <a:ext cx="0" cy="0"/>
          <a:chOff x="0" y="0"/>
          <a:chExt cx="0" cy="0"/>
        </a:xfrm>
      </p:grpSpPr>
      <p:pic>
        <p:nvPicPr>
          <p:cNvPr id="3" name="Picture 2" descr="C:\Documents and Settings\justin\Desktop\791\paper bg.jpg"/>
          <p:cNvPicPr>
            <a:picLocks noChangeAspect="1" noChangeArrowheads="1"/>
          </p:cNvPicPr>
          <p:nvPr/>
        </p:nvPicPr>
        <p:blipFill>
          <a:blip r:embed="rId2" cstate="screen"/>
          <a:srcRect/>
          <a:stretch>
            <a:fillRect/>
          </a:stretch>
        </p:blipFill>
        <p:spPr bwMode="auto">
          <a:xfrm>
            <a:off x="0" y="0"/>
            <a:ext cx="9144000" cy="3614057"/>
          </a:xfrm>
          <a:prstGeom prst="rect">
            <a:avLst/>
          </a:prstGeom>
          <a:noFill/>
        </p:spPr>
      </p:pic>
      <p:sp>
        <p:nvSpPr>
          <p:cNvPr id="4" name="Snip Single Corner Rectangle 3"/>
          <p:cNvSpPr/>
          <p:nvPr/>
        </p:nvSpPr>
        <p:spPr>
          <a:xfrm flipV="1">
            <a:off x="0" y="3594463"/>
            <a:ext cx="8961120" cy="762000"/>
          </a:xfrm>
          <a:prstGeom prst="snip1Rect">
            <a:avLst/>
          </a:prstGeom>
          <a:gradFill flip="none" rotWithShape="1">
            <a:gsLst>
              <a:gs pos="0">
                <a:schemeClr val="accent1">
                  <a:lumMod val="20000"/>
                  <a:lumOff val="80000"/>
                  <a:alpha val="0"/>
                </a:schemeClr>
              </a:gs>
              <a:gs pos="5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endParaRPr>
          </a:p>
        </p:txBody>
      </p:sp>
      <p:sp>
        <p:nvSpPr>
          <p:cNvPr id="5" name="Title 1"/>
          <p:cNvSpPr>
            <a:spLocks noGrp="1"/>
          </p:cNvSpPr>
          <p:nvPr>
            <p:ph type="ctrTitle"/>
          </p:nvPr>
        </p:nvSpPr>
        <p:spPr>
          <a:xfrm>
            <a:off x="1719792" y="4441369"/>
            <a:ext cx="7043208" cy="740231"/>
          </a:xfrm>
        </p:spPr>
        <p:txBody>
          <a:bodyPr anchor="b" anchorCtr="0">
            <a:noAutofit/>
          </a:bodyPr>
          <a:lstStyle>
            <a:lvl1pPr algn="r">
              <a:lnSpc>
                <a:spcPct val="90000"/>
              </a:lnSpc>
              <a:defRPr sz="3600">
                <a:gradFill>
                  <a:gsLst>
                    <a:gs pos="0">
                      <a:schemeClr val="tx1"/>
                    </a:gs>
                    <a:gs pos="100000">
                      <a:schemeClr val="tx1"/>
                    </a:gs>
                  </a:gsLst>
                  <a:lin ang="13500000" scaled="1"/>
                </a:gra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19792" y="5257800"/>
            <a:ext cx="7043208" cy="461665"/>
          </a:xfrm>
        </p:spPr>
        <p:txBody>
          <a:bodyPr>
            <a:noAutofit/>
          </a:bodyPr>
          <a:lstStyle>
            <a:lvl1pPr marL="0" indent="0" algn="r">
              <a:lnSpc>
                <a:spcPct val="90000"/>
              </a:lnSpc>
              <a:spcBef>
                <a:spcPts val="0"/>
              </a:spcBef>
              <a:spcAft>
                <a:spcPts val="0"/>
              </a:spcAft>
              <a:buNone/>
              <a:defRPr sz="2000">
                <a:gradFill>
                  <a:gsLst>
                    <a:gs pos="0">
                      <a:schemeClr val="tx1"/>
                    </a:gs>
                    <a:gs pos="100000">
                      <a:schemeClr val="tx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636837" y="3613186"/>
            <a:ext cx="6126163" cy="762000"/>
          </a:xfrm>
        </p:spPr>
        <p:txBody>
          <a:bodyPr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lvl="0"/>
            <a:r>
              <a:rPr lang="en-US" dirty="0" smtClean="0"/>
              <a:t>click to edit</a:t>
            </a:r>
          </a:p>
        </p:txBody>
      </p:sp>
      <p:sp>
        <p:nvSpPr>
          <p:cNvPr id="8" name="Rectangle 7"/>
          <p:cNvSpPr/>
          <p:nvPr/>
        </p:nvSpPr>
        <p:spPr>
          <a:xfrm>
            <a:off x="-1" y="3522617"/>
            <a:ext cx="9144000" cy="91440"/>
          </a:xfrm>
          <a:prstGeom prst="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rgbClr xmlns:mc="http://schemas.openxmlformats.org/markup-compatibility/2006" xmlns:a14="http://schemas.microsoft.com/office/drawing/2010/main" val="373737" mc:Ignorable=""/>
                  </a:gs>
                  <a:gs pos="100000">
                    <a:srgbClr xmlns:mc="http://schemas.openxmlformats.org/markup-compatibility/2006" xmlns:a14="http://schemas.microsoft.com/office/drawing/2010/main" val="373737" mc:Ignorable=""/>
                  </a:gs>
                </a:gsLst>
                <a:lin ang="13500000" scaled="1"/>
              </a:gradFill>
              <a:latin typeface="Segoe Semibold" pitchFamily="34" charset="0"/>
            </a:endParaRPr>
          </a:p>
        </p:txBody>
      </p:sp>
      <p:pic>
        <p:nvPicPr>
          <p:cNvPr id="9" name="Picture 2" descr="C:\Documents and Settings\justin\Desktop\791\new efficiency graphic.png"/>
          <p:cNvPicPr>
            <a:picLocks noChangeAspect="1" noChangeArrowheads="1"/>
          </p:cNvPicPr>
          <p:nvPr/>
        </p:nvPicPr>
        <p:blipFill>
          <a:blip r:embed="rId3" cstate="screen"/>
          <a:stretch>
            <a:fillRect/>
          </a:stretch>
        </p:blipFill>
        <p:spPr bwMode="auto">
          <a:xfrm>
            <a:off x="2044090" y="202018"/>
            <a:ext cx="5055820" cy="3141683"/>
          </a:xfrm>
          <a:prstGeom prst="rect">
            <a:avLst/>
          </a:prstGeom>
          <a:noFill/>
        </p:spPr>
      </p:pic>
      <p:sp>
        <p:nvSpPr>
          <p:cNvPr id="13"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Tree>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Demo_Layout">
    <p:spTree>
      <p:nvGrpSpPr>
        <p:cNvPr id="1" name=""/>
        <p:cNvGrpSpPr/>
        <p:nvPr/>
      </p:nvGrpSpPr>
      <p:grpSpPr>
        <a:xfrm>
          <a:off x="0" y="0"/>
          <a:ext cx="0" cy="0"/>
          <a:chOff x="0" y="0"/>
          <a:chExt cx="0" cy="0"/>
        </a:xfrm>
      </p:grpSpPr>
      <p:pic>
        <p:nvPicPr>
          <p:cNvPr id="3" name="Picture 2" descr="C:\Documents and Settings\justin\Desktop\791\paper bg.jpg"/>
          <p:cNvPicPr>
            <a:picLocks noChangeAspect="1" noChangeArrowheads="1"/>
          </p:cNvPicPr>
          <p:nvPr/>
        </p:nvPicPr>
        <p:blipFill>
          <a:blip r:embed="rId2" cstate="screen"/>
          <a:srcRect/>
          <a:stretch>
            <a:fillRect/>
          </a:stretch>
        </p:blipFill>
        <p:spPr bwMode="auto">
          <a:xfrm>
            <a:off x="0" y="0"/>
            <a:ext cx="9144000" cy="3614057"/>
          </a:xfrm>
          <a:prstGeom prst="rect">
            <a:avLst/>
          </a:prstGeom>
          <a:noFill/>
        </p:spPr>
      </p:pic>
      <p:sp>
        <p:nvSpPr>
          <p:cNvPr id="5" name="Title 1"/>
          <p:cNvSpPr>
            <a:spLocks noGrp="1"/>
          </p:cNvSpPr>
          <p:nvPr>
            <p:ph type="ctrTitle"/>
          </p:nvPr>
        </p:nvSpPr>
        <p:spPr>
          <a:xfrm>
            <a:off x="1719792" y="4441369"/>
            <a:ext cx="7043208" cy="740231"/>
          </a:xfrm>
        </p:spPr>
        <p:txBody>
          <a:bodyPr anchor="b" anchorCtr="0">
            <a:noAutofit/>
          </a:bodyPr>
          <a:lstStyle>
            <a:lvl1pPr algn="r">
              <a:lnSpc>
                <a:spcPct val="90000"/>
              </a:lnSpc>
              <a:defRPr sz="3600">
                <a:gradFill>
                  <a:gsLst>
                    <a:gs pos="0">
                      <a:schemeClr val="tx1"/>
                    </a:gs>
                    <a:gs pos="100000">
                      <a:schemeClr val="tx1"/>
                    </a:gs>
                  </a:gsLst>
                  <a:lin ang="13500000" scaled="1"/>
                </a:gra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19792" y="5257800"/>
            <a:ext cx="7043208" cy="461665"/>
          </a:xfrm>
        </p:spPr>
        <p:txBody>
          <a:bodyPr>
            <a:noAutofit/>
          </a:bodyPr>
          <a:lstStyle>
            <a:lvl1pPr marL="0" indent="0" algn="r">
              <a:lnSpc>
                <a:spcPct val="90000"/>
              </a:lnSpc>
              <a:spcBef>
                <a:spcPts val="0"/>
              </a:spcBef>
              <a:spcAft>
                <a:spcPts val="0"/>
              </a:spcAft>
              <a:buNone/>
              <a:defRPr sz="2000">
                <a:gradFill>
                  <a:gsLst>
                    <a:gs pos="0">
                      <a:schemeClr val="tx1"/>
                    </a:gs>
                    <a:gs pos="100000">
                      <a:schemeClr val="tx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9" name="Picture 2" descr="C:\Documents and Settings\justin\Desktop\791\new efficiency graphic.png"/>
          <p:cNvPicPr>
            <a:picLocks noChangeAspect="1" noChangeArrowheads="1"/>
          </p:cNvPicPr>
          <p:nvPr/>
        </p:nvPicPr>
        <p:blipFill>
          <a:blip r:embed="rId3" cstate="screen"/>
          <a:stretch>
            <a:fillRect/>
          </a:stretch>
        </p:blipFill>
        <p:spPr bwMode="auto">
          <a:xfrm>
            <a:off x="2044090" y="202018"/>
            <a:ext cx="5055820" cy="3141683"/>
          </a:xfrm>
          <a:prstGeom prst="rect">
            <a:avLst/>
          </a:prstGeom>
          <a:noFill/>
        </p:spPr>
      </p:pic>
      <p:sp>
        <p:nvSpPr>
          <p:cNvPr id="10" name="Snip Single Corner Rectangle 9"/>
          <p:cNvSpPr/>
          <p:nvPr/>
        </p:nvSpPr>
        <p:spPr>
          <a:xfrm flipV="1">
            <a:off x="0" y="3594463"/>
            <a:ext cx="8961120" cy="762000"/>
          </a:xfrm>
          <a:prstGeom prst="snip1Rect">
            <a:avLst/>
          </a:prstGeom>
          <a:gradFill flip="none" rotWithShape="1">
            <a:gsLst>
              <a:gs pos="0">
                <a:schemeClr val="accent3">
                  <a:lumMod val="20000"/>
                  <a:lumOff val="80000"/>
                  <a:alpha val="0"/>
                </a:schemeClr>
              </a:gs>
              <a:gs pos="50000">
                <a:schemeClr val="accent2">
                  <a:lumMod val="60000"/>
                  <a:lumOff val="4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endParaRPr>
          </a:p>
        </p:txBody>
      </p:sp>
      <p:sp>
        <p:nvSpPr>
          <p:cNvPr id="11" name="Text Placeholder 6"/>
          <p:cNvSpPr>
            <a:spLocks noGrp="1"/>
          </p:cNvSpPr>
          <p:nvPr>
            <p:ph type="body" sz="quarter" idx="10" hasCustomPrompt="1"/>
          </p:nvPr>
        </p:nvSpPr>
        <p:spPr>
          <a:xfrm>
            <a:off x="2636837" y="3608912"/>
            <a:ext cx="6126163" cy="762000"/>
          </a:xfrm>
        </p:spPr>
        <p:txBody>
          <a:bodyPr vert="horz" wrap="square" lIns="0" tIns="0" rIns="0" bIns="0" rtlCol="0"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marL="0" lvl="0" indent="0" algn="r" defTabSz="914400" rtl="0" eaLnBrk="1" latinLnBrk="0" hangingPunct="1">
              <a:lnSpc>
                <a:spcPct val="90000"/>
              </a:lnSpc>
              <a:spcBef>
                <a:spcPct val="0"/>
              </a:spcBef>
              <a:spcAft>
                <a:spcPts val="600"/>
              </a:spcAft>
              <a:buClr>
                <a:srgbClr xmlns:mc="http://schemas.openxmlformats.org/markup-compatibility/2006" xmlns:a14="http://schemas.microsoft.com/office/drawing/2010/main" val="FF5B00" mc:Ignorable=""/>
              </a:buClr>
              <a:buSzPct val="65000"/>
              <a:buFont typeface="Arial" pitchFamily="34" charset="0"/>
              <a:buNone/>
            </a:pPr>
            <a:r>
              <a:rPr lang="en-US" dirty="0" smtClean="0"/>
              <a:t>click to edit</a:t>
            </a:r>
          </a:p>
        </p:txBody>
      </p:sp>
      <p:sp>
        <p:nvSpPr>
          <p:cNvPr id="12" name="Rectangle 11"/>
          <p:cNvSpPr/>
          <p:nvPr/>
        </p:nvSpPr>
        <p:spPr>
          <a:xfrm>
            <a:off x="-1" y="3522617"/>
            <a:ext cx="9144000" cy="91440"/>
          </a:xfrm>
          <a:prstGeom prst="rect">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rgbClr xmlns:mc="http://schemas.openxmlformats.org/markup-compatibility/2006" xmlns:a14="http://schemas.microsoft.com/office/drawing/2010/main" val="373737" mc:Ignorable=""/>
                  </a:gs>
                  <a:gs pos="100000">
                    <a:srgbClr xmlns:mc="http://schemas.openxmlformats.org/markup-compatibility/2006" xmlns:a14="http://schemas.microsoft.com/office/drawing/2010/main" val="373737" mc:Ignorable=""/>
                  </a:gs>
                </a:gsLst>
                <a:lin ang="13500000" scaled="1"/>
              </a:gradFill>
              <a:latin typeface="Segoe Semibold" pitchFamily="34" charset="0"/>
            </a:endParaRPr>
          </a:p>
        </p:txBody>
      </p:sp>
      <p:sp>
        <p:nvSpPr>
          <p:cNvPr id="13"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Tree>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Demo_Layout">
    <p:spTree>
      <p:nvGrpSpPr>
        <p:cNvPr id="1" name=""/>
        <p:cNvGrpSpPr/>
        <p:nvPr/>
      </p:nvGrpSpPr>
      <p:grpSpPr>
        <a:xfrm>
          <a:off x="0" y="0"/>
          <a:ext cx="0" cy="0"/>
          <a:chOff x="0" y="0"/>
          <a:chExt cx="0" cy="0"/>
        </a:xfrm>
      </p:grpSpPr>
      <p:pic>
        <p:nvPicPr>
          <p:cNvPr id="3" name="Picture 2" descr="C:\Documents and Settings\justin\Desktop\791\paper bg.jpg"/>
          <p:cNvPicPr>
            <a:picLocks noChangeAspect="1" noChangeArrowheads="1"/>
          </p:cNvPicPr>
          <p:nvPr/>
        </p:nvPicPr>
        <p:blipFill>
          <a:blip r:embed="rId2" cstate="screen"/>
          <a:srcRect/>
          <a:stretch>
            <a:fillRect/>
          </a:stretch>
        </p:blipFill>
        <p:spPr bwMode="auto">
          <a:xfrm>
            <a:off x="0" y="0"/>
            <a:ext cx="9144000" cy="3614057"/>
          </a:xfrm>
          <a:prstGeom prst="rect">
            <a:avLst/>
          </a:prstGeom>
          <a:noFill/>
        </p:spPr>
      </p:pic>
      <p:sp>
        <p:nvSpPr>
          <p:cNvPr id="5" name="Title 1"/>
          <p:cNvSpPr>
            <a:spLocks noGrp="1"/>
          </p:cNvSpPr>
          <p:nvPr>
            <p:ph type="ctrTitle"/>
          </p:nvPr>
        </p:nvSpPr>
        <p:spPr>
          <a:xfrm>
            <a:off x="1719792" y="4441369"/>
            <a:ext cx="7043208" cy="740231"/>
          </a:xfrm>
        </p:spPr>
        <p:txBody>
          <a:bodyPr anchor="b" anchorCtr="0">
            <a:noAutofit/>
          </a:bodyPr>
          <a:lstStyle>
            <a:lvl1pPr algn="r">
              <a:lnSpc>
                <a:spcPct val="90000"/>
              </a:lnSpc>
              <a:defRPr sz="3600">
                <a:gradFill>
                  <a:gsLst>
                    <a:gs pos="0">
                      <a:schemeClr val="tx1"/>
                    </a:gs>
                    <a:gs pos="100000">
                      <a:schemeClr val="tx1"/>
                    </a:gs>
                  </a:gsLst>
                  <a:lin ang="13500000" scaled="1"/>
                </a:gra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19792" y="5257800"/>
            <a:ext cx="7043208" cy="461665"/>
          </a:xfrm>
        </p:spPr>
        <p:txBody>
          <a:bodyPr>
            <a:noAutofit/>
          </a:bodyPr>
          <a:lstStyle>
            <a:lvl1pPr marL="0" indent="0" algn="r">
              <a:lnSpc>
                <a:spcPct val="90000"/>
              </a:lnSpc>
              <a:spcBef>
                <a:spcPts val="0"/>
              </a:spcBef>
              <a:spcAft>
                <a:spcPts val="0"/>
              </a:spcAft>
              <a:buNone/>
              <a:defRPr sz="2000">
                <a:gradFill>
                  <a:gsLst>
                    <a:gs pos="0">
                      <a:schemeClr val="tx1"/>
                    </a:gs>
                    <a:gs pos="100000">
                      <a:schemeClr val="tx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9" name="Picture 2" descr="C:\Documents and Settings\justin\Desktop\791\new efficiency graphic.png"/>
          <p:cNvPicPr>
            <a:picLocks noChangeAspect="1" noChangeArrowheads="1"/>
          </p:cNvPicPr>
          <p:nvPr/>
        </p:nvPicPr>
        <p:blipFill>
          <a:blip r:embed="rId3" cstate="screen"/>
          <a:stretch>
            <a:fillRect/>
          </a:stretch>
        </p:blipFill>
        <p:spPr bwMode="auto">
          <a:xfrm>
            <a:off x="2044090" y="202018"/>
            <a:ext cx="5055820" cy="3141683"/>
          </a:xfrm>
          <a:prstGeom prst="rect">
            <a:avLst/>
          </a:prstGeom>
          <a:noFill/>
        </p:spPr>
      </p:pic>
      <p:sp>
        <p:nvSpPr>
          <p:cNvPr id="13" name="Freeform 6"/>
          <p:cNvSpPr>
            <a:spLocks noEditPoints="1"/>
          </p:cNvSpPr>
          <p:nvPr/>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
        <p:nvSpPr>
          <p:cNvPr id="14" name="Snip Single Corner Rectangle 13"/>
          <p:cNvSpPr/>
          <p:nvPr/>
        </p:nvSpPr>
        <p:spPr>
          <a:xfrm flipV="1">
            <a:off x="0" y="3594463"/>
            <a:ext cx="8961120" cy="762000"/>
          </a:xfrm>
          <a:prstGeom prst="snip1Rect">
            <a:avLst/>
          </a:prstGeom>
          <a:gradFill flip="none" rotWithShape="1">
            <a:gsLst>
              <a:gs pos="0">
                <a:schemeClr val="bg2">
                  <a:lumMod val="20000"/>
                  <a:lumOff val="80000"/>
                  <a:alpha val="0"/>
                </a:schemeClr>
              </a:gs>
              <a:gs pos="50000">
                <a:schemeClr val="bg2">
                  <a:lumMod val="60000"/>
                  <a:lumOff val="40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endParaRPr>
          </a:p>
        </p:txBody>
      </p:sp>
      <p:sp>
        <p:nvSpPr>
          <p:cNvPr id="15" name="Rectangle 14"/>
          <p:cNvSpPr/>
          <p:nvPr/>
        </p:nvSpPr>
        <p:spPr>
          <a:xfrm>
            <a:off x="-1" y="3522617"/>
            <a:ext cx="9144000" cy="91440"/>
          </a:xfrm>
          <a:prstGeom prst="rect">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23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13500000" scaled="1"/>
              </a:gradFill>
            </a:endParaRPr>
          </a:p>
        </p:txBody>
      </p:sp>
      <p:sp>
        <p:nvSpPr>
          <p:cNvPr id="16" name="Text Placeholder 6"/>
          <p:cNvSpPr>
            <a:spLocks noGrp="1"/>
          </p:cNvSpPr>
          <p:nvPr>
            <p:ph type="body" sz="quarter" idx="10" hasCustomPrompt="1"/>
          </p:nvPr>
        </p:nvSpPr>
        <p:spPr>
          <a:xfrm>
            <a:off x="2636837" y="3608912"/>
            <a:ext cx="6126163" cy="762000"/>
          </a:xfrm>
        </p:spPr>
        <p:txBody>
          <a:bodyPr vert="horz" wrap="square" lIns="0" tIns="0" rIns="0" bIns="0" rtlCol="0"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bg1"/>
                    </a:gs>
                    <a:gs pos="100000">
                      <a:schemeClr val="bg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marL="0" lvl="0" indent="0" algn="r" defTabSz="914400" rtl="0" eaLnBrk="1" latinLnBrk="0" hangingPunct="1">
              <a:lnSpc>
                <a:spcPct val="90000"/>
              </a:lnSpc>
              <a:spcBef>
                <a:spcPct val="0"/>
              </a:spcBef>
              <a:spcAft>
                <a:spcPts val="600"/>
              </a:spcAft>
              <a:buClr>
                <a:srgbClr xmlns:mc="http://schemas.openxmlformats.org/markup-compatibility/2006" xmlns:a14="http://schemas.microsoft.com/office/drawing/2010/main" val="FF5B00" mc:Ignorable=""/>
              </a:buClr>
              <a:buSzPct val="65000"/>
              <a:buFont typeface="Arial" pitchFamily="34" charset="0"/>
              <a:buNone/>
            </a:pPr>
            <a:r>
              <a:rPr lang="en-US" dirty="0" smtClean="0"/>
              <a:t>click to edit</a:t>
            </a:r>
          </a:p>
        </p:txBody>
      </p:sp>
    </p:spTree>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2000548"/>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
        <p:nvSpPr>
          <p:cNvPr id="7"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Tree>
  </p:cSld>
  <p:clrMapOvr>
    <a:masterClrMapping/>
  </p:clrMapOvr>
  <p:transition xmlns:p14="http://schemas.microsoft.com/office/powerpoint/2010/mai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
        <p:nvSpPr>
          <p:cNvPr id="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
        <p:nvSpPr>
          <p:cNvPr id="6"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pic>
        <p:nvPicPr>
          <p:cNvPr id="7" name="Picture 6"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ransition xmlns:p14="http://schemas.microsoft.com/office/powerpoint/2010/mai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
        <p:nvSpPr>
          <p:cNvPr id="6"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
        <p:nvSpPr>
          <p:cNvPr id="7"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pic>
        <p:nvPicPr>
          <p:cNvPr id="8" name="Picture 7"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ransition xmlns:p14="http://schemas.microsoft.com/office/powerpoint/2010/mai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
        <p:nvSpPr>
          <p:cNvPr id="8"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Tree>
  </p:cSld>
  <p:clrMapOvr>
    <a:masterClrMapping/>
  </p:clrMapOvr>
  <p:transition xmlns:p14="http://schemas.microsoft.com/office/powerpoint/2010/mai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
        <p:nvSpPr>
          <p:cNvPr id="4"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
        <p:nvSpPr>
          <p:cNvPr id="5"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pic>
        <p:nvPicPr>
          <p:cNvPr id="6" name="Picture 5"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Video">
    <p:spTree>
      <p:nvGrpSpPr>
        <p:cNvPr id="1" name=""/>
        <p:cNvGrpSpPr/>
        <p:nvPr/>
      </p:nvGrpSpPr>
      <p:grpSpPr>
        <a:xfrm>
          <a:off x="0" y="0"/>
          <a:ext cx="0" cy="0"/>
          <a:chOff x="0" y="0"/>
          <a:chExt cx="0" cy="0"/>
        </a:xfrm>
      </p:grpSpPr>
      <p:pic>
        <p:nvPicPr>
          <p:cNvPr id="12" name="Picture 2" descr="C:\Documents and Settings\justin\Desktop\791\paper bg.jpg"/>
          <p:cNvPicPr>
            <a:picLocks noChangeAspect="1" noChangeArrowheads="1"/>
          </p:cNvPicPr>
          <p:nvPr userDrawn="1"/>
        </p:nvPicPr>
        <p:blipFill>
          <a:blip r:embed="rId2" cstate="screen"/>
          <a:srcRect/>
          <a:stretch>
            <a:fillRect/>
          </a:stretch>
        </p:blipFill>
        <p:spPr bwMode="auto">
          <a:xfrm>
            <a:off x="0" y="0"/>
            <a:ext cx="9144000" cy="3614057"/>
          </a:xfrm>
          <a:prstGeom prst="rect">
            <a:avLst/>
          </a:prstGeom>
          <a:noFill/>
        </p:spPr>
      </p:pic>
      <p:sp>
        <p:nvSpPr>
          <p:cNvPr id="6" name="Snip Single Corner Rectangle 5"/>
          <p:cNvSpPr/>
          <p:nvPr/>
        </p:nvSpPr>
        <p:spPr>
          <a:xfrm flipV="1">
            <a:off x="0" y="3594463"/>
            <a:ext cx="8961120" cy="762000"/>
          </a:xfrm>
          <a:prstGeom prst="snip1Rect">
            <a:avLst/>
          </a:prstGeom>
          <a:gradFill flip="none" rotWithShape="1">
            <a:gsLst>
              <a:gs pos="0">
                <a:schemeClr val="accent3">
                  <a:lumMod val="20000"/>
                  <a:lumOff val="80000"/>
                  <a:alpha val="0"/>
                </a:schemeClr>
              </a:gs>
              <a:gs pos="50000">
                <a:schemeClr val="accent4">
                  <a:lumMod val="60000"/>
                  <a:lumOff val="40000"/>
                </a:schemeClr>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pitchFamily="34" charset="0"/>
            </a:endParaRPr>
          </a:p>
        </p:txBody>
      </p:sp>
      <p:sp>
        <p:nvSpPr>
          <p:cNvPr id="2" name="Title 1"/>
          <p:cNvSpPr>
            <a:spLocks noGrp="1"/>
          </p:cNvSpPr>
          <p:nvPr>
            <p:ph type="ctrTitle"/>
          </p:nvPr>
        </p:nvSpPr>
        <p:spPr>
          <a:xfrm>
            <a:off x="1719792" y="4441369"/>
            <a:ext cx="7043208" cy="875213"/>
          </a:xfrm>
        </p:spPr>
        <p:txBody>
          <a:bodyPr anchor="ctr" anchorCtr="0">
            <a:noAutofit/>
          </a:bodyPr>
          <a:lstStyle>
            <a:lvl1pPr algn="r">
              <a:lnSpc>
                <a:spcPct val="90000"/>
              </a:lnSpc>
              <a:defRPr sz="3600">
                <a:gradFill>
                  <a:gsLst>
                    <a:gs pos="0">
                      <a:schemeClr val="bg1"/>
                    </a:gs>
                    <a:gs pos="100000">
                      <a:schemeClr val="bg1"/>
                    </a:gs>
                  </a:gsLst>
                  <a:lin ang="13500000" scaled="1"/>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19792" y="5211881"/>
            <a:ext cx="7043208" cy="461665"/>
          </a:xfrm>
        </p:spPr>
        <p:txBody>
          <a:bodyPr>
            <a:noAutofit/>
          </a:bodyPr>
          <a:lstStyle>
            <a:lvl1pPr marL="0" indent="0" algn="r">
              <a:lnSpc>
                <a:spcPct val="90000"/>
              </a:lnSpc>
              <a:spcBef>
                <a:spcPts val="0"/>
              </a:spcBef>
              <a:spcAft>
                <a:spcPts val="0"/>
              </a:spcAft>
              <a:buNone/>
              <a:defRPr>
                <a:gradFill>
                  <a:gsLst>
                    <a:gs pos="0">
                      <a:schemeClr val="bg1"/>
                    </a:gs>
                    <a:gs pos="100000">
                      <a:schemeClr val="bg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2636837" y="3608912"/>
            <a:ext cx="6126163" cy="762000"/>
          </a:xfrm>
        </p:spPr>
        <p:txBody>
          <a:bodyPr vert="horz" lIns="91440" tIns="45720" rIns="91440" bIns="45720" rtlCol="0"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baseline="0" dirty="0" smtClean="0">
                <a:ln>
                  <a:noFill/>
                </a:ln>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marL="0" lvl="0" indent="0" algn="r" defTabSz="914400" rtl="0" eaLnBrk="1" latinLnBrk="0" hangingPunct="1">
              <a:lnSpc>
                <a:spcPct val="90000"/>
              </a:lnSpc>
              <a:spcBef>
                <a:spcPct val="0"/>
              </a:spcBef>
              <a:spcAft>
                <a:spcPts val="600"/>
              </a:spcAft>
              <a:buClr>
                <a:srgbClr xmlns:mc="http://schemas.openxmlformats.org/markup-compatibility/2006" xmlns:a14="http://schemas.microsoft.com/office/drawing/2010/main" val="FF5B00" mc:Ignorable=""/>
              </a:buClr>
              <a:buSzPct val="65000"/>
              <a:buFont typeface="Arial" pitchFamily="34" charset="0"/>
              <a:buNone/>
            </a:pPr>
            <a:r>
              <a:rPr lang="en-US" dirty="0" smtClean="0"/>
              <a:t>case study</a:t>
            </a:r>
          </a:p>
        </p:txBody>
      </p:sp>
      <p:sp>
        <p:nvSpPr>
          <p:cNvPr id="11" name="Rectangle 10"/>
          <p:cNvSpPr/>
          <p:nvPr userDrawn="1"/>
        </p:nvSpPr>
        <p:spPr>
          <a:xfrm>
            <a:off x="-1" y="3522617"/>
            <a:ext cx="9144000" cy="91440"/>
          </a:xfrm>
          <a:prstGeom prst="rect">
            <a:avLst/>
          </a:prstGeom>
          <a:gradFill flip="none" rotWithShape="1">
            <a:gsLst>
              <a:gs pos="0">
                <a:schemeClr val="accent4">
                  <a:lumMod val="50000"/>
                </a:schemeClr>
              </a:gs>
              <a:gs pos="31000">
                <a:schemeClr val="accent4">
                  <a:lumMod val="75000"/>
                </a:schemeClr>
              </a:gs>
              <a:gs pos="81000">
                <a:schemeClr val="accent4"/>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rtl="0" eaLnBrk="1" fontAlgn="base" latinLnBrk="0" hangingPunct="1">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kern="1200" dirty="0">
              <a:gradFill>
                <a:gsLst>
                  <a:gs pos="0">
                    <a:schemeClr val="tx1"/>
                  </a:gs>
                  <a:gs pos="100000">
                    <a:schemeClr val="tx1"/>
                  </a:gs>
                </a:gsLst>
                <a:lin ang="13500000" scaled="1"/>
              </a:gradFill>
              <a:latin typeface="Segoe Semibold" pitchFamily="34" charset="0"/>
              <a:ea typeface="+mn-ea"/>
              <a:cs typeface="+mn-cs"/>
            </a:endParaRPr>
          </a:p>
        </p:txBody>
      </p:sp>
      <p:sp>
        <p:nvSpPr>
          <p:cNvPr id="9" name="Freeform 6"/>
          <p:cNvSpPr>
            <a:spLocks noEditPoints="1"/>
          </p:cNvSpPr>
          <p:nvPr userDrawn="1"/>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 name="Picture 2" descr="C:\Documents and Settings\justin\Desktop\791\new efficiency graphic.png"/>
          <p:cNvPicPr>
            <a:picLocks noChangeAspect="1" noChangeArrowheads="1"/>
          </p:cNvPicPr>
          <p:nvPr userDrawn="1"/>
        </p:nvPicPr>
        <p:blipFill>
          <a:blip r:embed="rId3" cstate="screen"/>
          <a:stretch>
            <a:fillRect/>
          </a:stretch>
        </p:blipFill>
        <p:spPr bwMode="auto">
          <a:xfrm>
            <a:off x="2044090" y="202018"/>
            <a:ext cx="5055821" cy="314168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
        <p:nvSpPr>
          <p:cNvPr id="3"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pic>
        <p:nvPicPr>
          <p:cNvPr id="4" name="Picture 3"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ransition xmlns:p14="http://schemas.microsoft.com/office/powerpoint/2010/mai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estion_Ans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a:off x="328477" y="1666851"/>
            <a:ext cx="8449056" cy="94572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rgbClr xmlns:mc="http://schemas.openxmlformats.org/markup-compatibility/2006" xmlns:a14="http://schemas.microsoft.com/office/drawing/2010/main" val="373737" mc:Ignorable=""/>
                  </a:gs>
                  <a:gs pos="50000">
                    <a:srgbClr xmlns:mc="http://schemas.openxmlformats.org/markup-compatibility/2006" xmlns:a14="http://schemas.microsoft.com/office/drawing/2010/main" val="373737" mc:Ignorable=""/>
                  </a:gs>
                </a:gsLst>
                <a:lin ang="5400000" scaled="0"/>
              </a:gradFill>
            </a:endParaRPr>
          </a:p>
        </p:txBody>
      </p:sp>
      <p:sp>
        <p:nvSpPr>
          <p:cNvPr id="4" name="Rectangle 3"/>
          <p:cNvSpPr/>
          <p:nvPr/>
        </p:nvSpPr>
        <p:spPr bwMode="auto">
          <a:xfrm>
            <a:off x="420953" y="1662384"/>
            <a:ext cx="8264105" cy="83246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rgbClr xmlns:mc="http://schemas.openxmlformats.org/markup-compatibility/2006" xmlns:a14="http://schemas.microsoft.com/office/drawing/2010/main" val="373737" mc:Ignorable=""/>
                  </a:gs>
                  <a:gs pos="50000">
                    <a:srgbClr xmlns:mc="http://schemas.openxmlformats.org/markup-compatibility/2006" xmlns:a14="http://schemas.microsoft.com/office/drawing/2010/main" val="373737" mc:Ignorable=""/>
                  </a:gs>
                </a:gsLst>
                <a:lin ang="5400000" scaled="0"/>
              </a:gradFill>
            </a:endParaRPr>
          </a:p>
        </p:txBody>
      </p:sp>
      <p:sp>
        <p:nvSpPr>
          <p:cNvPr id="5" name="Snip Single Corner Rectangle 4"/>
          <p:cNvSpPr/>
          <p:nvPr/>
        </p:nvSpPr>
        <p:spPr>
          <a:xfrm>
            <a:off x="328478" y="1178509"/>
            <a:ext cx="8451420" cy="485812"/>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rgbClr xmlns:mc="http://schemas.openxmlformats.org/markup-compatibility/2006" xmlns:a14="http://schemas.microsoft.com/office/drawing/2010/main" val="373737" mc:Ignorable=""/>
                  </a:gs>
                  <a:gs pos="100000">
                    <a:srgbClr xmlns:mc="http://schemas.openxmlformats.org/markup-compatibility/2006" xmlns:a14="http://schemas.microsoft.com/office/drawing/2010/main" val="373737" mc:Ignorable=""/>
                  </a:gs>
                </a:gsLst>
                <a:lin ang="13500000" scaled="1"/>
              </a:gradFill>
              <a:latin typeface="Segoe Semibold" pitchFamily="34" charset="0"/>
            </a:endParaRPr>
          </a:p>
        </p:txBody>
      </p:sp>
      <p:sp>
        <p:nvSpPr>
          <p:cNvPr id="6" name="Rectangle 5"/>
          <p:cNvSpPr/>
          <p:nvPr/>
        </p:nvSpPr>
        <p:spPr>
          <a:xfrm>
            <a:off x="328477" y="3393469"/>
            <a:ext cx="8449056" cy="94572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rgbClr xmlns:mc="http://schemas.openxmlformats.org/markup-compatibility/2006" xmlns:a14="http://schemas.microsoft.com/office/drawing/2010/main" val="373737" mc:Ignorable=""/>
                  </a:gs>
                  <a:gs pos="50000">
                    <a:srgbClr xmlns:mc="http://schemas.openxmlformats.org/markup-compatibility/2006" xmlns:a14="http://schemas.microsoft.com/office/drawing/2010/main" val="373737" mc:Ignorable=""/>
                  </a:gs>
                </a:gsLst>
                <a:lin ang="5400000" scaled="0"/>
              </a:gradFill>
            </a:endParaRPr>
          </a:p>
        </p:txBody>
      </p:sp>
      <p:sp>
        <p:nvSpPr>
          <p:cNvPr id="7" name="Rectangle 6"/>
          <p:cNvSpPr/>
          <p:nvPr/>
        </p:nvSpPr>
        <p:spPr bwMode="auto">
          <a:xfrm>
            <a:off x="420953" y="3389002"/>
            <a:ext cx="8264105" cy="83246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rgbClr xmlns:mc="http://schemas.openxmlformats.org/markup-compatibility/2006" xmlns:a14="http://schemas.microsoft.com/office/drawing/2010/main" val="373737" mc:Ignorable=""/>
                  </a:gs>
                  <a:gs pos="50000">
                    <a:srgbClr xmlns:mc="http://schemas.openxmlformats.org/markup-compatibility/2006" xmlns:a14="http://schemas.microsoft.com/office/drawing/2010/main" val="373737" mc:Ignorable=""/>
                  </a:gs>
                </a:gsLst>
                <a:lin ang="5400000" scaled="0"/>
              </a:gradFill>
            </a:endParaRPr>
          </a:p>
        </p:txBody>
      </p:sp>
      <p:sp>
        <p:nvSpPr>
          <p:cNvPr id="8" name="Snip Single Corner Rectangle 7"/>
          <p:cNvSpPr/>
          <p:nvPr/>
        </p:nvSpPr>
        <p:spPr>
          <a:xfrm>
            <a:off x="328478" y="2905127"/>
            <a:ext cx="8451420" cy="485812"/>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1600" dirty="0">
              <a:gradFill>
                <a:gsLst>
                  <a:gs pos="0">
                    <a:srgbClr xmlns:mc="http://schemas.openxmlformats.org/markup-compatibility/2006" xmlns:a14="http://schemas.microsoft.com/office/drawing/2010/main" val="373737" mc:Ignorable=""/>
                  </a:gs>
                  <a:gs pos="100000">
                    <a:srgbClr xmlns:mc="http://schemas.openxmlformats.org/markup-compatibility/2006" xmlns:a14="http://schemas.microsoft.com/office/drawing/2010/main" val="373737" mc:Ignorable=""/>
                  </a:gs>
                </a:gsLst>
                <a:lin ang="13500000" scaled="1"/>
              </a:gradFill>
              <a:latin typeface="Segoe Semibold" pitchFamily="34" charset="0"/>
            </a:endParaRPr>
          </a:p>
        </p:txBody>
      </p:sp>
      <p:sp>
        <p:nvSpPr>
          <p:cNvPr id="9" name="Rectangle 8"/>
          <p:cNvSpPr/>
          <p:nvPr/>
        </p:nvSpPr>
        <p:spPr>
          <a:xfrm>
            <a:off x="328477" y="5120087"/>
            <a:ext cx="8449056" cy="94572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rgbClr xmlns:mc="http://schemas.openxmlformats.org/markup-compatibility/2006" xmlns:a14="http://schemas.microsoft.com/office/drawing/2010/main" val="373737" mc:Ignorable=""/>
                  </a:gs>
                  <a:gs pos="50000">
                    <a:srgbClr xmlns:mc="http://schemas.openxmlformats.org/markup-compatibility/2006" xmlns:a14="http://schemas.microsoft.com/office/drawing/2010/main" val="373737" mc:Ignorable=""/>
                  </a:gs>
                </a:gsLst>
                <a:lin ang="5400000" scaled="0"/>
              </a:gradFill>
            </a:endParaRPr>
          </a:p>
        </p:txBody>
      </p:sp>
      <p:sp>
        <p:nvSpPr>
          <p:cNvPr id="10" name="Rectangle 9"/>
          <p:cNvSpPr/>
          <p:nvPr/>
        </p:nvSpPr>
        <p:spPr bwMode="auto">
          <a:xfrm>
            <a:off x="420953" y="5115620"/>
            <a:ext cx="8264105" cy="83246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rgbClr xmlns:mc="http://schemas.openxmlformats.org/markup-compatibility/2006" xmlns:a14="http://schemas.microsoft.com/office/drawing/2010/main" val="373737" mc:Ignorable=""/>
                  </a:gs>
                  <a:gs pos="50000">
                    <a:srgbClr xmlns:mc="http://schemas.openxmlformats.org/markup-compatibility/2006" xmlns:a14="http://schemas.microsoft.com/office/drawing/2010/main" val="373737" mc:Ignorable=""/>
                  </a:gs>
                </a:gsLst>
                <a:lin ang="5400000" scaled="0"/>
              </a:gradFill>
            </a:endParaRPr>
          </a:p>
        </p:txBody>
      </p:sp>
      <p:sp>
        <p:nvSpPr>
          <p:cNvPr id="11" name="Snip Single Corner Rectangle 10"/>
          <p:cNvSpPr/>
          <p:nvPr/>
        </p:nvSpPr>
        <p:spPr>
          <a:xfrm>
            <a:off x="328478" y="4631745"/>
            <a:ext cx="8451420" cy="485812"/>
          </a:xfrm>
          <a:prstGeom prst="snip1Rect">
            <a:avLst>
              <a:gd name="adj" fmla="val 3817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23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13500000" scaled="1"/>
              </a:gradFill>
            </a:endParaRPr>
          </a:p>
        </p:txBody>
      </p:sp>
      <p:sp>
        <p:nvSpPr>
          <p:cNvPr id="12" name="Text Placeholder 23"/>
          <p:cNvSpPr>
            <a:spLocks noGrp="1"/>
          </p:cNvSpPr>
          <p:nvPr>
            <p:ph type="body" sz="quarter" idx="10"/>
          </p:nvPr>
        </p:nvSpPr>
        <p:spPr>
          <a:xfrm>
            <a:off x="533400" y="1752600"/>
            <a:ext cx="4953000" cy="246221"/>
          </a:xfrm>
        </p:spPr>
        <p:txBody>
          <a:bodyPr/>
          <a:lstStyle>
            <a:lvl1pPr marL="230188" indent="-230188">
              <a:buSzPct val="85000"/>
              <a:defRPr sz="1600"/>
            </a:lvl1pPr>
          </a:lstStyle>
          <a:p>
            <a:pPr lvl="0"/>
            <a:r>
              <a:rPr lang="en-US" smtClean="0"/>
              <a:t>Click to edit Master text styles</a:t>
            </a:r>
          </a:p>
        </p:txBody>
      </p:sp>
      <p:sp>
        <p:nvSpPr>
          <p:cNvPr id="13" name="Text Placeholder 23"/>
          <p:cNvSpPr>
            <a:spLocks noGrp="1"/>
          </p:cNvSpPr>
          <p:nvPr>
            <p:ph type="body" sz="quarter" idx="11"/>
          </p:nvPr>
        </p:nvSpPr>
        <p:spPr>
          <a:xfrm>
            <a:off x="533400" y="3505200"/>
            <a:ext cx="4953000" cy="246221"/>
          </a:xfrm>
        </p:spPr>
        <p:txBody>
          <a:bodyPr/>
          <a:lstStyle>
            <a:lvl1pPr marL="230188" indent="-230188">
              <a:buSzPct val="85000"/>
              <a:defRPr sz="1600"/>
            </a:lvl1pPr>
          </a:lstStyle>
          <a:p>
            <a:pPr lvl="0"/>
            <a:r>
              <a:rPr lang="en-US" smtClean="0"/>
              <a:t>Click to edit Master text styles</a:t>
            </a:r>
          </a:p>
        </p:txBody>
      </p:sp>
      <p:sp>
        <p:nvSpPr>
          <p:cNvPr id="14" name="Text Placeholder 23"/>
          <p:cNvSpPr>
            <a:spLocks noGrp="1"/>
          </p:cNvSpPr>
          <p:nvPr>
            <p:ph type="body" sz="quarter" idx="12"/>
          </p:nvPr>
        </p:nvSpPr>
        <p:spPr>
          <a:xfrm>
            <a:off x="533400" y="5257800"/>
            <a:ext cx="4953000" cy="246221"/>
          </a:xfrm>
        </p:spPr>
        <p:txBody>
          <a:bodyPr/>
          <a:lstStyle>
            <a:lvl1pPr marL="230188" indent="-230188">
              <a:buSzPct val="85000"/>
              <a:defRPr sz="1600"/>
            </a:lvl1pPr>
          </a:lstStyle>
          <a:p>
            <a:pPr lvl="0"/>
            <a:r>
              <a:rPr lang="en-US" smtClean="0"/>
              <a:t>Click to edit Master text styles</a:t>
            </a:r>
          </a:p>
        </p:txBody>
      </p:sp>
      <p:sp>
        <p:nvSpPr>
          <p:cNvPr id="15" name="Text Placeholder 27"/>
          <p:cNvSpPr>
            <a:spLocks noGrp="1"/>
          </p:cNvSpPr>
          <p:nvPr>
            <p:ph type="body" sz="quarter" idx="13"/>
          </p:nvPr>
        </p:nvSpPr>
        <p:spPr>
          <a:xfrm>
            <a:off x="533400" y="1267527"/>
            <a:ext cx="5791200" cy="307777"/>
          </a:xfr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algn="l" defTabSz="914363" rtl="0" eaLnBrk="1" latinLnBrk="0" hangingPunct="1">
              <a:spcBef>
                <a:spcPct val="20000"/>
              </a:spcBef>
              <a:spcAft>
                <a:spcPts val="1200"/>
              </a:spcAft>
              <a:buClr>
                <a:srgbClr xmlns:mc="http://schemas.openxmlformats.org/markup-compatibility/2006" xmlns:a14="http://schemas.microsoft.com/office/drawing/2010/main" val="FF5B00" mc:Ignorable=""/>
              </a:buClr>
            </a:pPr>
            <a:r>
              <a:rPr lang="en-US" smtClean="0"/>
              <a:t>Click to edit Master text styles</a:t>
            </a:r>
          </a:p>
        </p:txBody>
      </p:sp>
      <p:sp>
        <p:nvSpPr>
          <p:cNvPr id="16" name="Text Placeholder 27"/>
          <p:cNvSpPr>
            <a:spLocks noGrp="1"/>
          </p:cNvSpPr>
          <p:nvPr>
            <p:ph type="body" sz="quarter" idx="14"/>
          </p:nvPr>
        </p:nvSpPr>
        <p:spPr>
          <a:xfrm>
            <a:off x="533400" y="2994145"/>
            <a:ext cx="5791200" cy="307777"/>
          </a:xfr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algn="l" defTabSz="914363" rtl="0" eaLnBrk="1" latinLnBrk="0" hangingPunct="1">
              <a:spcBef>
                <a:spcPct val="20000"/>
              </a:spcBef>
              <a:spcAft>
                <a:spcPts val="1200"/>
              </a:spcAft>
              <a:buClr>
                <a:srgbClr xmlns:mc="http://schemas.openxmlformats.org/markup-compatibility/2006" xmlns:a14="http://schemas.microsoft.com/office/drawing/2010/main" val="FF5B00" mc:Ignorable=""/>
              </a:buClr>
            </a:pPr>
            <a:r>
              <a:rPr lang="en-US" smtClean="0"/>
              <a:t>Click to edit Master text styles</a:t>
            </a:r>
          </a:p>
        </p:txBody>
      </p:sp>
      <p:sp>
        <p:nvSpPr>
          <p:cNvPr id="17" name="Text Placeholder 27"/>
          <p:cNvSpPr>
            <a:spLocks noGrp="1"/>
          </p:cNvSpPr>
          <p:nvPr>
            <p:ph type="body" sz="quarter" idx="15"/>
          </p:nvPr>
        </p:nvSpPr>
        <p:spPr>
          <a:xfrm>
            <a:off x="533400" y="4720763"/>
            <a:ext cx="5791200" cy="307777"/>
          </a:xfr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a typeface="+mn-ea"/>
                <a:cs typeface="Segoe UI" pitchFamily="34" charset="0"/>
              </a:defRPr>
            </a:lvl1pPr>
          </a:lstStyle>
          <a:p>
            <a:pPr marL="342900" lvl="0" indent="-342900" algn="l" defTabSz="914363" rtl="0" eaLnBrk="1" latinLnBrk="0" hangingPunct="1">
              <a:spcBef>
                <a:spcPct val="20000"/>
              </a:spcBef>
              <a:spcAft>
                <a:spcPts val="1200"/>
              </a:spcAft>
              <a:buClr>
                <a:srgbClr xmlns:mc="http://schemas.openxmlformats.org/markup-compatibility/2006" xmlns:a14="http://schemas.microsoft.com/office/drawing/2010/main" val="FF5B00" mc:Ignorable=""/>
              </a:buClr>
            </a:pPr>
            <a:r>
              <a:rPr lang="en-US" smtClean="0"/>
              <a:t>Click to edit Master text styles</a:t>
            </a:r>
          </a:p>
        </p:txBody>
      </p:sp>
      <p:sp>
        <p:nvSpPr>
          <p:cNvPr id="18"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Tree>
  </p:cSld>
  <p:clrMapOvr>
    <a:masterClrMapping/>
  </p:clrMapOvr>
  <p:transition xmlns:p14="http://schemas.microsoft.com/office/powerpoint/2010/mai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LKIN - Prints in GRAYSCALE">
    <p:spTree>
      <p:nvGrpSpPr>
        <p:cNvPr id="1" name=""/>
        <p:cNvGrpSpPr/>
        <p:nvPr/>
      </p:nvGrpSpPr>
      <p:grpSpPr>
        <a:xfrm>
          <a:off x="0" y="0"/>
          <a:ext cx="0" cy="0"/>
          <a:chOff x="0" y="0"/>
          <a:chExt cx="0" cy="0"/>
        </a:xfrm>
      </p:grpSpPr>
      <p:sp>
        <p:nvSpPr>
          <p:cNvPr id="2" name="Freeform 5"/>
          <p:cNvSpPr>
            <a:spLocks/>
          </p:cNvSpPr>
          <p:nvPr/>
        </p:nvSpPr>
        <p:spPr bwMode="auto">
          <a:xfrm>
            <a:off x="-1" y="3478617"/>
            <a:ext cx="8961120" cy="1908895"/>
          </a:xfrm>
          <a:prstGeom prst="snip1Rect">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13500000" scaled="1"/>
              </a:gradFill>
              <a:latin typeface="Segoe Semibold" pitchFamily="34" charset="0"/>
            </a:endParaRPr>
          </a:p>
        </p:txBody>
      </p:sp>
      <p:pic>
        <p:nvPicPr>
          <p:cNvPr id="3" name="Picture 2" descr="Joint_Launch_Styleguide FINAL-11.png"/>
          <p:cNvPicPr>
            <a:picLocks noChangeAspect="1"/>
          </p:cNvPicPr>
          <p:nvPr/>
        </p:nvPicPr>
        <p:blipFill>
          <a:blip r:embed="rId2" cstate="screen"/>
          <a:srcRect r="7834"/>
          <a:stretch>
            <a:fillRect/>
          </a:stretch>
        </p:blipFill>
        <p:spPr>
          <a:xfrm>
            <a:off x="301551" y="1199408"/>
            <a:ext cx="5125130" cy="4002911"/>
          </a:xfrm>
          <a:prstGeom prst="rect">
            <a:avLst/>
          </a:prstGeom>
        </p:spPr>
      </p:pic>
      <p:pic>
        <p:nvPicPr>
          <p:cNvPr id="4" name="Picture 3" descr="Joint_Launch_Styleguide FINAL-11.png"/>
          <p:cNvPicPr>
            <a:picLocks noChangeAspect="1"/>
          </p:cNvPicPr>
          <p:nvPr/>
        </p:nvPicPr>
        <p:blipFill>
          <a:blip r:embed="rId3" cstate="screen"/>
          <a:stretch>
            <a:fillRect/>
          </a:stretch>
        </p:blipFill>
        <p:spPr>
          <a:xfrm>
            <a:off x="23796" y="6227437"/>
            <a:ext cx="806615" cy="580641"/>
          </a:xfrm>
          <a:prstGeom prst="rect">
            <a:avLst/>
          </a:prstGeom>
        </p:spPr>
      </p:pic>
      <p:sp>
        <p:nvSpPr>
          <p:cNvPr id="5" name="Freeform 6"/>
          <p:cNvSpPr>
            <a:spLocks noEditPoints="1"/>
          </p:cNvSpPr>
          <p:nvPr/>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xmlns:mc="http://schemas.openxmlformats.org/markup-compatibility/2006" xmlns:a14="http://schemas.microsoft.com/office/drawing/2010/main" val="373737" mc:Ignorable=""/>
              </a:solidFill>
            </a:endParaRPr>
          </a:p>
        </p:txBody>
      </p:sp>
      <p:sp>
        <p:nvSpPr>
          <p:cNvPr id="6" name="Text Placeholder 9"/>
          <p:cNvSpPr>
            <a:spLocks noGrp="1"/>
          </p:cNvSpPr>
          <p:nvPr>
            <p:ph type="body" sz="quarter" idx="10" hasCustomPrompt="1"/>
          </p:nvPr>
        </p:nvSpPr>
        <p:spPr>
          <a:xfrm>
            <a:off x="4075290" y="2674761"/>
            <a:ext cx="4651022" cy="553998"/>
          </a:xfrm>
        </p:spPr>
        <p:txBody>
          <a:bodyPr/>
          <a:lstStyle>
            <a:lvl1pPr algn="r">
              <a:buFontTx/>
              <a:buNone/>
              <a:defRPr lang="en-US" sz="3600" kern="1200" dirty="0" smtClean="0">
                <a:gradFill>
                  <a:gsLst>
                    <a:gs pos="0">
                      <a:schemeClr val="tx1"/>
                    </a:gs>
                    <a:gs pos="50000">
                      <a:schemeClr val="tx1"/>
                    </a:gs>
                  </a:gsLst>
                  <a:lin ang="5400000" scaled="0"/>
                </a:gradFill>
                <a:latin typeface="Segoe Semibold" pitchFamily="34" charset="0"/>
                <a:ea typeface="+mn-ea"/>
                <a:cs typeface="+mn-cs"/>
              </a:defRPr>
            </a:lvl1pPr>
          </a:lstStyle>
          <a:p>
            <a:pPr lvl="0"/>
            <a:r>
              <a:rPr lang="en-US" dirty="0" smtClean="0"/>
              <a:t>Title</a:t>
            </a:r>
            <a:endParaRPr lang="en-US" dirty="0"/>
          </a:p>
        </p:txBody>
      </p:sp>
      <p:sp>
        <p:nvSpPr>
          <p:cNvPr id="7" name="Text Placeholder 13"/>
          <p:cNvSpPr>
            <a:spLocks noGrp="1"/>
          </p:cNvSpPr>
          <p:nvPr>
            <p:ph type="body" sz="quarter" idx="12" hasCustomPrompt="1"/>
          </p:nvPr>
        </p:nvSpPr>
        <p:spPr>
          <a:xfrm>
            <a:off x="5520266" y="4186843"/>
            <a:ext cx="3217863" cy="492443"/>
          </a:xfrm>
        </p:spPr>
        <p:txBody>
          <a:bodyPr anchor="ctr"/>
          <a:lstStyle>
            <a:lvl1pPr marL="514350" indent="-514350" algn="r">
              <a:buFontTx/>
              <a:buNone/>
              <a:defRPr kumimoji="0" lang="en-US" sz="3200" b="0" i="0" u="none" strike="noStrike" kern="1200" cap="none" spc="0" normalizeH="0" baseline="0" noProof="0" dirty="0" smtClean="0">
                <a:ln>
                  <a:noFill/>
                </a:ln>
                <a:gradFill>
                  <a:gsLst>
                    <a:gs pos="0">
                      <a:schemeClr val="bg1"/>
                    </a:gs>
                    <a:gs pos="100000">
                      <a:schemeClr val="bg1"/>
                    </a:gs>
                  </a:gsLst>
                  <a:lin ang="13500000" scaled="1"/>
                </a:gradFill>
                <a:effectLst/>
                <a:uLnTx/>
                <a:uFillTx/>
                <a:latin typeface="Segoe" pitchFamily="34" charset="0"/>
                <a:ea typeface="+mn-ea"/>
                <a:cs typeface="+mn-cs"/>
              </a:defRPr>
            </a:lvl1pPr>
          </a:lstStyle>
          <a:p>
            <a:pPr lvl="0"/>
            <a:r>
              <a:rPr lang="en-US" dirty="0" smtClean="0"/>
              <a:t>Subtitle</a:t>
            </a:r>
            <a:endParaRPr lang="en-US" dirty="0"/>
          </a:p>
        </p:txBody>
      </p:sp>
    </p:spTree>
  </p:cSld>
  <p:clrMapOvr>
    <a:masterClrMapping/>
  </p:clrMapOvr>
  <p:transition xmlns:p14="http://schemas.microsoft.com/office/powerpoint/2010/mai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Joint_Launch_Styleguide FINAL-11.png"/>
          <p:cNvPicPr>
            <a:picLocks noChangeAspect="1"/>
          </p:cNvPicPr>
          <p:nvPr/>
        </p:nvPicPr>
        <p:blipFill>
          <a:blip r:embed="rId2" cstate="screen"/>
          <a:stretch>
            <a:fillRect/>
          </a:stretch>
        </p:blipFill>
        <p:spPr>
          <a:xfrm>
            <a:off x="23796" y="6227437"/>
            <a:ext cx="806615" cy="580641"/>
          </a:xfrm>
          <a:prstGeom prst="rect">
            <a:avLst/>
          </a:prstGeom>
        </p:spPr>
      </p:pic>
    </p:spTree>
  </p:cSld>
  <p:clrMapOvr>
    <a:masterClrMapping/>
  </p:clrMapOvr>
  <p:transition xmlns:p14="http://schemas.microsoft.com/office/powerpoint/2010/mai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100000"/>
              <a:buFont typeface="Arial" pitchFamily="34" charset="0"/>
              <a:buChar char="•"/>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ase_Study">
    <p:spTree>
      <p:nvGrpSpPr>
        <p:cNvPr id="1" name=""/>
        <p:cNvGrpSpPr/>
        <p:nvPr/>
      </p:nvGrpSpPr>
      <p:grpSpPr>
        <a:xfrm>
          <a:off x="0" y="0"/>
          <a:ext cx="0" cy="0"/>
          <a:chOff x="0" y="0"/>
          <a:chExt cx="0" cy="0"/>
        </a:xfrm>
      </p:grpSpPr>
      <p:pic>
        <p:nvPicPr>
          <p:cNvPr id="10" name="Picture 2" descr="C:\Documents and Settings\justin\Desktop\791\paper bg.jpg"/>
          <p:cNvPicPr>
            <a:picLocks noChangeAspect="1" noChangeArrowheads="1"/>
          </p:cNvPicPr>
          <p:nvPr userDrawn="1"/>
        </p:nvPicPr>
        <p:blipFill>
          <a:blip r:embed="rId2" cstate="screen"/>
          <a:srcRect/>
          <a:stretch>
            <a:fillRect/>
          </a:stretch>
        </p:blipFill>
        <p:spPr bwMode="auto">
          <a:xfrm>
            <a:off x="0" y="0"/>
            <a:ext cx="9144000" cy="3614057"/>
          </a:xfrm>
          <a:prstGeom prst="rect">
            <a:avLst/>
          </a:prstGeom>
          <a:noFill/>
        </p:spPr>
      </p:pic>
      <p:pic>
        <p:nvPicPr>
          <p:cNvPr id="12" name="Picture 2" descr="C:\Documents and Settings\justin\Desktop\791\new efficiency graphic.png"/>
          <p:cNvPicPr>
            <a:picLocks noChangeAspect="1" noChangeArrowheads="1"/>
          </p:cNvPicPr>
          <p:nvPr userDrawn="1"/>
        </p:nvPicPr>
        <p:blipFill>
          <a:blip r:embed="rId3" cstate="screen"/>
          <a:stretch>
            <a:fillRect/>
          </a:stretch>
        </p:blipFill>
        <p:spPr bwMode="auto">
          <a:xfrm>
            <a:off x="2044090" y="202018"/>
            <a:ext cx="5055821" cy="3141683"/>
          </a:xfrm>
          <a:prstGeom prst="rect">
            <a:avLst/>
          </a:prstGeom>
          <a:noFill/>
        </p:spPr>
      </p:pic>
      <p:sp>
        <p:nvSpPr>
          <p:cNvPr id="6" name="Snip Single Corner Rectangle 5"/>
          <p:cNvSpPr/>
          <p:nvPr/>
        </p:nvSpPr>
        <p:spPr>
          <a:xfrm flipV="1">
            <a:off x="0" y="3594463"/>
            <a:ext cx="8961120" cy="762000"/>
          </a:xfrm>
          <a:prstGeom prst="snip1Rect">
            <a:avLst/>
          </a:prstGeom>
          <a:gradFill flip="none" rotWithShape="1">
            <a:gsLst>
              <a:gs pos="0">
                <a:schemeClr val="bg2">
                  <a:lumMod val="20000"/>
                  <a:lumOff val="80000"/>
                  <a:alpha val="0"/>
                </a:schemeClr>
              </a:gs>
              <a:gs pos="50000">
                <a:schemeClr val="bg2">
                  <a:lumMod val="60000"/>
                  <a:lumOff val="40000"/>
                </a:schemeClr>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pitchFamily="34" charset="0"/>
            </a:endParaRPr>
          </a:p>
        </p:txBody>
      </p:sp>
      <p:sp>
        <p:nvSpPr>
          <p:cNvPr id="2" name="Title 1"/>
          <p:cNvSpPr>
            <a:spLocks noGrp="1"/>
          </p:cNvSpPr>
          <p:nvPr>
            <p:ph type="ctrTitle"/>
          </p:nvPr>
        </p:nvSpPr>
        <p:spPr>
          <a:xfrm>
            <a:off x="1719792" y="4441369"/>
            <a:ext cx="7043208" cy="875213"/>
          </a:xfrm>
        </p:spPr>
        <p:txBody>
          <a:bodyPr anchor="ctr" anchorCtr="0">
            <a:noAutofit/>
          </a:bodyPr>
          <a:lstStyle>
            <a:lvl1pPr algn="r">
              <a:lnSpc>
                <a:spcPct val="90000"/>
              </a:lnSpc>
              <a:defRPr sz="3600">
                <a:gradFill>
                  <a:gsLst>
                    <a:gs pos="0">
                      <a:schemeClr val="bg1"/>
                    </a:gs>
                    <a:gs pos="100000">
                      <a:schemeClr val="bg1"/>
                    </a:gs>
                  </a:gsLst>
                  <a:lin ang="13500000" scaled="1"/>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19792" y="5211881"/>
            <a:ext cx="7043208" cy="461665"/>
          </a:xfrm>
        </p:spPr>
        <p:txBody>
          <a:bodyPr>
            <a:noAutofit/>
          </a:bodyPr>
          <a:lstStyle>
            <a:lvl1pPr marL="0" indent="0" algn="r">
              <a:lnSpc>
                <a:spcPct val="90000"/>
              </a:lnSpc>
              <a:spcBef>
                <a:spcPts val="0"/>
              </a:spcBef>
              <a:spcAft>
                <a:spcPts val="0"/>
              </a:spcAft>
              <a:buNone/>
              <a:defRPr>
                <a:gradFill>
                  <a:gsLst>
                    <a:gs pos="0">
                      <a:schemeClr val="bg1"/>
                    </a:gs>
                    <a:gs pos="100000">
                      <a:schemeClr val="bg1"/>
                    </a:gs>
                  </a:gsLst>
                  <a:lin ang="135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2636837" y="3608912"/>
            <a:ext cx="6126163" cy="762000"/>
          </a:xfrm>
        </p:spPr>
        <p:txBody>
          <a:bodyPr vert="horz" lIns="91440" tIns="45720" rIns="91440" bIns="45720" rtlCol="0" anchor="ctr" anchorCtr="0">
            <a:noAutofit/>
            <a:scene3d>
              <a:camera prst="orthographicFront"/>
              <a:lightRig rig="flat" dir="t"/>
            </a:scene3d>
            <a:sp3d>
              <a:contourClr>
                <a:srgbClr xmlns:mc="http://schemas.openxmlformats.org/markup-compatibility/2006" xmlns:a14="http://schemas.microsoft.com/office/drawing/2010/main" val="F4A234" mc:Ignorable=""/>
              </a:contourClr>
            </a:sp3d>
          </a:bodyPr>
          <a:lstStyle>
            <a:lvl1pPr marL="0" indent="0" algn="r" defTabSz="914400" rtl="0" eaLnBrk="1" latinLnBrk="0" hangingPunct="1">
              <a:lnSpc>
                <a:spcPct val="90000"/>
              </a:lnSpc>
              <a:spcBef>
                <a:spcPct val="0"/>
              </a:spcBef>
              <a:buFont typeface="Arial" pitchFamily="34" charset="0"/>
              <a:buNone/>
              <a:defRPr lang="en-US" sz="4800" b="0" i="1" kern="1200" dirty="0" smtClean="0">
                <a:ln>
                  <a:noFill/>
                </a:ln>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j-ea"/>
                <a:cs typeface="+mj-cs"/>
              </a:defRPr>
            </a:lvl1pPr>
          </a:lstStyle>
          <a:p>
            <a:pPr marL="0" lvl="0" indent="0" algn="r" defTabSz="914400" rtl="0" eaLnBrk="1" latinLnBrk="0" hangingPunct="1">
              <a:lnSpc>
                <a:spcPct val="90000"/>
              </a:lnSpc>
              <a:spcBef>
                <a:spcPct val="0"/>
              </a:spcBef>
              <a:spcAft>
                <a:spcPts val="600"/>
              </a:spcAft>
              <a:buClr>
                <a:srgbClr xmlns:mc="http://schemas.openxmlformats.org/markup-compatibility/2006" xmlns:a14="http://schemas.microsoft.com/office/drawing/2010/main" val="FF5B00" mc:Ignorable=""/>
              </a:buClr>
              <a:buSzPct val="65000"/>
              <a:buFont typeface="Arial" pitchFamily="34" charset="0"/>
              <a:buNone/>
            </a:pPr>
            <a:r>
              <a:rPr lang="en-US" dirty="0" smtClean="0"/>
              <a:t>video</a:t>
            </a:r>
          </a:p>
        </p:txBody>
      </p:sp>
      <p:sp>
        <p:nvSpPr>
          <p:cNvPr id="11" name="Rectangle 10"/>
          <p:cNvSpPr/>
          <p:nvPr userDrawn="1"/>
        </p:nvSpPr>
        <p:spPr>
          <a:xfrm>
            <a:off x="-1" y="3522617"/>
            <a:ext cx="9144000" cy="91440"/>
          </a:xfrm>
          <a:prstGeom prst="rect">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rtl="0" eaLnBrk="1" fontAlgn="base" latinLnBrk="0" hangingPunct="1">
              <a:lnSpc>
                <a:spcPct val="90000"/>
              </a:lnSpc>
              <a:spcBef>
                <a:spcPct val="0"/>
              </a:spcBef>
              <a:spcAft>
                <a:spcPct val="0"/>
              </a:spcAft>
              <a:buClr>
                <a:srgbClr xmlns:mc="http://schemas.openxmlformats.org/markup-compatibility/2006" xmlns:a14="http://schemas.microsoft.com/office/drawing/2010/main" val="FFFF99" mc:Ignorable=""/>
              </a:buClr>
              <a:buSzPct val="80000"/>
              <a:tabLst>
                <a:tab pos="424590" algn="l"/>
              </a:tabLst>
              <a:defRPr/>
            </a:pPr>
            <a:endParaRPr lang="en-US" altLang="zh-CN" sz="2300" kern="1200" dirty="0">
              <a:gradFill>
                <a:gsLst>
                  <a:gs pos="0">
                    <a:schemeClr val="bg1"/>
                  </a:gs>
                  <a:gs pos="100000">
                    <a:schemeClr val="bg1"/>
                  </a:gs>
                </a:gsLst>
                <a:lin ang="13500000" scaled="1"/>
              </a:gradFill>
              <a:latin typeface="Segoe" pitchFamily="34" charset="0"/>
              <a:ea typeface="+mn-ea"/>
              <a:cs typeface="+mn-cs"/>
            </a:endParaRPr>
          </a:p>
        </p:txBody>
      </p:sp>
      <p:sp>
        <p:nvSpPr>
          <p:cNvPr id="9" name="Freeform 6"/>
          <p:cNvSpPr>
            <a:spLocks noEditPoints="1"/>
          </p:cNvSpPr>
          <p:nvPr userDrawn="1"/>
        </p:nvSpPr>
        <p:spPr bwMode="auto">
          <a:xfrm>
            <a:off x="224246" y="6547871"/>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Picture 4"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idx="13"/>
          </p:nvPr>
        </p:nvSpPr>
        <p:spPr>
          <a:xfrm>
            <a:off x="457200" y="1495425"/>
            <a:ext cx="3962400" cy="4572000"/>
          </a:xfrm>
        </p:spPr>
        <p:txBody>
          <a:bodyPr/>
          <a:lstStyle>
            <a:lvl1pPr>
              <a:spcAft>
                <a:spcPts val="1200"/>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4"/>
          </p:nvPr>
        </p:nvSpPr>
        <p:spPr>
          <a:xfrm>
            <a:off x="4648200" y="1495425"/>
            <a:ext cx="3962400" cy="4572000"/>
          </a:xfrm>
        </p:spPr>
        <p:txBody>
          <a:bodyPr/>
          <a:lstStyle>
            <a:lvl1pPr>
              <a:spcAft>
                <a:spcPts val="1200"/>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8" name="Picture 7"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2"/>
          <p:cNvSpPr>
            <a:spLocks noGrp="1"/>
          </p:cNvSpPr>
          <p:nvPr>
            <p:ph idx="1"/>
          </p:nvPr>
        </p:nvSpPr>
        <p:spPr>
          <a:xfrm>
            <a:off x="609600" y="2209800"/>
            <a:ext cx="3810000" cy="3843000"/>
          </a:xfrm>
        </p:spPr>
        <p:txBody>
          <a:bodyPr/>
          <a:lstStyle>
            <a:lvl1pPr marL="0" indent="-283464">
              <a:spcAft>
                <a:spcPts val="1200"/>
              </a:spcAft>
              <a:buSzPct val="80000"/>
              <a:defRPr sz="1500" b="0"/>
            </a:lvl1pPr>
            <a:lvl2pPr indent="-228600">
              <a:buSzPct val="100000"/>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3"/>
          <p:cNvSpPr>
            <a:spLocks noGrp="1"/>
          </p:cNvSpPr>
          <p:nvPr>
            <p:ph type="body" sz="quarter" idx="14"/>
          </p:nvPr>
        </p:nvSpPr>
        <p:spPr>
          <a:xfrm>
            <a:off x="617704" y="1486712"/>
            <a:ext cx="3801896" cy="646888"/>
          </a:xfrm>
        </p:spPr>
        <p:txBody>
          <a:bodyPr/>
          <a:lstStyle>
            <a:lvl1pPr marL="0" indent="0">
              <a:buNone/>
              <a:defRPr/>
            </a:lvl1pPr>
          </a:lstStyle>
          <a:p>
            <a:pPr lvl="0"/>
            <a:r>
              <a:rPr lang="en-US" smtClean="0"/>
              <a:t>Click to edit Master text styles</a:t>
            </a:r>
          </a:p>
        </p:txBody>
      </p:sp>
      <p:sp>
        <p:nvSpPr>
          <p:cNvPr id="18" name="Content Placeholder 2"/>
          <p:cNvSpPr>
            <a:spLocks noGrp="1"/>
          </p:cNvSpPr>
          <p:nvPr>
            <p:ph idx="15"/>
          </p:nvPr>
        </p:nvSpPr>
        <p:spPr>
          <a:xfrm>
            <a:off x="4724400" y="2209800"/>
            <a:ext cx="3810000" cy="3843000"/>
          </a:xfrm>
        </p:spPr>
        <p:txBody>
          <a:bodyPr/>
          <a:lstStyle>
            <a:lvl1pPr marL="0" indent="-283464">
              <a:spcAft>
                <a:spcPts val="1200"/>
              </a:spcAft>
              <a:buSzPct val="80000"/>
              <a:defRPr sz="1500" b="0"/>
            </a:lvl1pPr>
            <a:lvl2pPr indent="-228600">
              <a:buSzPct val="100000"/>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3"/>
          <p:cNvSpPr>
            <a:spLocks noGrp="1"/>
          </p:cNvSpPr>
          <p:nvPr>
            <p:ph type="body" sz="quarter" idx="16"/>
          </p:nvPr>
        </p:nvSpPr>
        <p:spPr>
          <a:xfrm>
            <a:off x="4732504" y="1486712"/>
            <a:ext cx="3801896" cy="646888"/>
          </a:xfrm>
        </p:spPr>
        <p:txBody>
          <a:bodyPr/>
          <a:lstStyle>
            <a:lvl1pPr marL="0" indent="0">
              <a:buNone/>
              <a:defRPr/>
            </a:lvl1pPr>
          </a:lstStyle>
          <a:p>
            <a:pPr lvl="0"/>
            <a:r>
              <a:rPr lang="en-US" smtClean="0"/>
              <a:t>Click to edit Master text styles</a:t>
            </a:r>
          </a:p>
        </p:txBody>
      </p:sp>
      <p:sp>
        <p:nvSpPr>
          <p:cNvPr id="9"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 name="Picture 5"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8203475" y="180699"/>
            <a:ext cx="752248" cy="127249"/>
          </a:xfrm>
          <a:custGeom>
            <a:avLst/>
            <a:gdLst/>
            <a:ahLst/>
            <a:cxnLst>
              <a:cxn ang="0">
                <a:pos x="352" y="0"/>
              </a:cxn>
              <a:cxn ang="0">
                <a:pos x="411" y="40"/>
              </a:cxn>
              <a:cxn ang="0">
                <a:pos x="1578" y="119"/>
              </a:cxn>
              <a:cxn ang="0">
                <a:pos x="1578" y="119"/>
              </a:cxn>
              <a:cxn ang="0">
                <a:pos x="235" y="0"/>
              </a:cxn>
              <a:cxn ang="0">
                <a:pos x="161" y="0"/>
              </a:cxn>
              <a:cxn ang="0">
                <a:pos x="0" y="259"/>
              </a:cxn>
              <a:cxn ang="0">
                <a:pos x="111" y="119"/>
              </a:cxn>
              <a:cxn ang="0">
                <a:pos x="168" y="259"/>
              </a:cxn>
              <a:cxn ang="0">
                <a:pos x="207" y="259"/>
              </a:cxn>
              <a:cxn ang="0">
                <a:pos x="337" y="0"/>
              </a:cxn>
              <a:cxn ang="0">
                <a:pos x="1510" y="69"/>
              </a:cxn>
              <a:cxn ang="0">
                <a:pos x="1453" y="23"/>
              </a:cxn>
              <a:cxn ang="0">
                <a:pos x="1415" y="69"/>
              </a:cxn>
              <a:cxn ang="0">
                <a:pos x="1440" y="41"/>
              </a:cxn>
              <a:cxn ang="0">
                <a:pos x="1375" y="14"/>
              </a:cxn>
              <a:cxn ang="0">
                <a:pos x="1320" y="68"/>
              </a:cxn>
              <a:cxn ang="0">
                <a:pos x="1340" y="111"/>
              </a:cxn>
              <a:cxn ang="0">
                <a:pos x="1374" y="259"/>
              </a:cxn>
              <a:cxn ang="0">
                <a:pos x="1433" y="111"/>
              </a:cxn>
              <a:cxn ang="0">
                <a:pos x="1417" y="246"/>
              </a:cxn>
              <a:cxn ang="0">
                <a:pos x="1496" y="259"/>
              </a:cxn>
              <a:cxn ang="0">
                <a:pos x="1480" y="208"/>
              </a:cxn>
              <a:cxn ang="0">
                <a:pos x="1499" y="113"/>
              </a:cxn>
              <a:cxn ang="0">
                <a:pos x="1534" y="69"/>
              </a:cxn>
              <a:cxn ang="0">
                <a:pos x="1187" y="262"/>
              </a:cxn>
              <a:cxn ang="0">
                <a:pos x="739" y="63"/>
              </a:cxn>
              <a:cxn ang="0">
                <a:pos x="684" y="67"/>
              </a:cxn>
              <a:cxn ang="0">
                <a:pos x="572" y="259"/>
              </a:cxn>
              <a:cxn ang="0">
                <a:pos x="659" y="183"/>
              </a:cxn>
              <a:cxn ang="0">
                <a:pos x="739" y="63"/>
              </a:cxn>
              <a:cxn ang="0">
                <a:pos x="336" y="66"/>
              </a:cxn>
              <a:cxn ang="0">
                <a:pos x="364" y="259"/>
              </a:cxn>
              <a:cxn ang="0">
                <a:pos x="1103" y="123"/>
              </a:cxn>
              <a:cxn ang="0">
                <a:pos x="924" y="114"/>
              </a:cxn>
              <a:cxn ang="0">
                <a:pos x="998" y="221"/>
              </a:cxn>
              <a:cxn ang="0">
                <a:pos x="852" y="191"/>
              </a:cxn>
              <a:cxn ang="0">
                <a:pos x="837" y="60"/>
              </a:cxn>
              <a:cxn ang="0">
                <a:pos x="898" y="201"/>
              </a:cxn>
              <a:cxn ang="0">
                <a:pos x="1097" y="188"/>
              </a:cxn>
              <a:cxn ang="0">
                <a:pos x="1013" y="98"/>
              </a:cxn>
              <a:cxn ang="0">
                <a:pos x="1103" y="123"/>
              </a:cxn>
              <a:cxn ang="0">
                <a:pos x="523" y="61"/>
              </a:cxn>
              <a:cxn ang="0">
                <a:pos x="580" y="188"/>
              </a:cxn>
              <a:cxn ang="0">
                <a:pos x="484" y="215"/>
              </a:cxn>
              <a:cxn ang="0">
                <a:pos x="529" y="139"/>
              </a:cxn>
              <a:cxn ang="0">
                <a:pos x="1578" y="114"/>
              </a:cxn>
              <a:cxn ang="0">
                <a:pos x="1578" y="114"/>
              </a:cxn>
              <a:cxn ang="0">
                <a:pos x="1194" y="214"/>
              </a:cxn>
              <a:cxn ang="0">
                <a:pos x="833" y="105"/>
              </a:cxn>
              <a:cxn ang="0">
                <a:pos x="833" y="105"/>
              </a:cxn>
              <a:cxn ang="0">
                <a:pos x="1585" y="79"/>
              </a:cxn>
              <a:cxn ang="0">
                <a:pos x="1567" y="107"/>
              </a:cxn>
              <a:cxn ang="0">
                <a:pos x="1574" y="95"/>
              </a:cxn>
              <a:cxn ang="0">
                <a:pos x="1582" y="106"/>
              </a:cxn>
              <a:cxn ang="0">
                <a:pos x="1583" y="95"/>
              </a:cxn>
              <a:cxn ang="0">
                <a:pos x="1586" y="87"/>
              </a:cxn>
              <a:cxn ang="0">
                <a:pos x="1575" y="92"/>
              </a:cxn>
              <a:cxn ang="0">
                <a:pos x="1582" y="82"/>
              </a:cxn>
            </a:cxnLst>
            <a:rect l="0" t="0" r="r" b="b"/>
            <a:pathLst>
              <a:path w="1614" h="273">
                <a:moveTo>
                  <a:pt x="419" y="0"/>
                </a:moveTo>
                <a:cubicBezTo>
                  <a:pt x="352" y="0"/>
                  <a:pt x="352" y="0"/>
                  <a:pt x="352" y="0"/>
                </a:cubicBezTo>
                <a:cubicBezTo>
                  <a:pt x="343" y="40"/>
                  <a:pt x="343" y="40"/>
                  <a:pt x="343" y="40"/>
                </a:cubicBezTo>
                <a:cubicBezTo>
                  <a:pt x="411" y="40"/>
                  <a:pt x="411" y="40"/>
                  <a:pt x="411" y="40"/>
                </a:cubicBezTo>
                <a:cubicBezTo>
                  <a:pt x="419" y="0"/>
                  <a:pt x="419" y="0"/>
                  <a:pt x="419" y="0"/>
                </a:cubicBezTo>
                <a:close/>
                <a:moveTo>
                  <a:pt x="1578" y="119"/>
                </a:moveTo>
                <a:cubicBezTo>
                  <a:pt x="1614" y="119"/>
                  <a:pt x="1614" y="66"/>
                  <a:pt x="1578" y="66"/>
                </a:cubicBezTo>
                <a:cubicBezTo>
                  <a:pt x="1543" y="66"/>
                  <a:pt x="1543" y="119"/>
                  <a:pt x="1578" y="119"/>
                </a:cubicBezTo>
                <a:close/>
                <a:moveTo>
                  <a:pt x="337" y="0"/>
                </a:moveTo>
                <a:cubicBezTo>
                  <a:pt x="235" y="0"/>
                  <a:pt x="235" y="0"/>
                  <a:pt x="235" y="0"/>
                </a:cubicBezTo>
                <a:cubicBezTo>
                  <a:pt x="166" y="143"/>
                  <a:pt x="166" y="143"/>
                  <a:pt x="166" y="143"/>
                </a:cubicBezTo>
                <a:cubicBezTo>
                  <a:pt x="161" y="0"/>
                  <a:pt x="161" y="0"/>
                  <a:pt x="161" y="0"/>
                </a:cubicBezTo>
                <a:cubicBezTo>
                  <a:pt x="57" y="0"/>
                  <a:pt x="57" y="0"/>
                  <a:pt x="57" y="0"/>
                </a:cubicBezTo>
                <a:cubicBezTo>
                  <a:pt x="0" y="259"/>
                  <a:pt x="0" y="259"/>
                  <a:pt x="0" y="259"/>
                </a:cubicBezTo>
                <a:cubicBezTo>
                  <a:pt x="76" y="259"/>
                  <a:pt x="76" y="259"/>
                  <a:pt x="76" y="259"/>
                </a:cubicBezTo>
                <a:cubicBezTo>
                  <a:pt x="111" y="119"/>
                  <a:pt x="111" y="119"/>
                  <a:pt x="111" y="119"/>
                </a:cubicBezTo>
                <a:cubicBezTo>
                  <a:pt x="114" y="259"/>
                  <a:pt x="114" y="259"/>
                  <a:pt x="114" y="259"/>
                </a:cubicBezTo>
                <a:cubicBezTo>
                  <a:pt x="168" y="259"/>
                  <a:pt x="168" y="259"/>
                  <a:pt x="168" y="259"/>
                </a:cubicBezTo>
                <a:cubicBezTo>
                  <a:pt x="237" y="119"/>
                  <a:pt x="237" y="119"/>
                  <a:pt x="237" y="119"/>
                </a:cubicBezTo>
                <a:cubicBezTo>
                  <a:pt x="207" y="259"/>
                  <a:pt x="207" y="259"/>
                  <a:pt x="207" y="259"/>
                </a:cubicBezTo>
                <a:cubicBezTo>
                  <a:pt x="280" y="259"/>
                  <a:pt x="280" y="259"/>
                  <a:pt x="280" y="259"/>
                </a:cubicBezTo>
                <a:cubicBezTo>
                  <a:pt x="337" y="0"/>
                  <a:pt x="337" y="0"/>
                  <a:pt x="337" y="0"/>
                </a:cubicBezTo>
                <a:close/>
                <a:moveTo>
                  <a:pt x="1534" y="69"/>
                </a:moveTo>
                <a:cubicBezTo>
                  <a:pt x="1510" y="69"/>
                  <a:pt x="1510" y="69"/>
                  <a:pt x="1510" y="69"/>
                </a:cubicBezTo>
                <a:cubicBezTo>
                  <a:pt x="1520" y="23"/>
                  <a:pt x="1520" y="23"/>
                  <a:pt x="1520" y="23"/>
                </a:cubicBezTo>
                <a:cubicBezTo>
                  <a:pt x="1453" y="23"/>
                  <a:pt x="1453" y="23"/>
                  <a:pt x="1453" y="23"/>
                </a:cubicBezTo>
                <a:cubicBezTo>
                  <a:pt x="1442" y="69"/>
                  <a:pt x="1442" y="69"/>
                  <a:pt x="1442" y="69"/>
                </a:cubicBezTo>
                <a:cubicBezTo>
                  <a:pt x="1415" y="69"/>
                  <a:pt x="1415" y="69"/>
                  <a:pt x="1415" y="69"/>
                </a:cubicBezTo>
                <a:cubicBezTo>
                  <a:pt x="1415" y="69"/>
                  <a:pt x="1418" y="50"/>
                  <a:pt x="1422" y="46"/>
                </a:cubicBezTo>
                <a:cubicBezTo>
                  <a:pt x="1427" y="41"/>
                  <a:pt x="1440" y="41"/>
                  <a:pt x="1440" y="41"/>
                </a:cubicBezTo>
                <a:cubicBezTo>
                  <a:pt x="1448" y="5"/>
                  <a:pt x="1448" y="5"/>
                  <a:pt x="1448" y="5"/>
                </a:cubicBezTo>
                <a:cubicBezTo>
                  <a:pt x="1448" y="5"/>
                  <a:pt x="1392" y="0"/>
                  <a:pt x="1375" y="14"/>
                </a:cubicBezTo>
                <a:cubicBezTo>
                  <a:pt x="1352" y="32"/>
                  <a:pt x="1348" y="67"/>
                  <a:pt x="1348" y="68"/>
                </a:cubicBezTo>
                <a:cubicBezTo>
                  <a:pt x="1320" y="68"/>
                  <a:pt x="1320" y="68"/>
                  <a:pt x="1320" y="68"/>
                </a:cubicBezTo>
                <a:cubicBezTo>
                  <a:pt x="1309" y="111"/>
                  <a:pt x="1309" y="111"/>
                  <a:pt x="1309" y="111"/>
                </a:cubicBezTo>
                <a:cubicBezTo>
                  <a:pt x="1340" y="111"/>
                  <a:pt x="1340" y="111"/>
                  <a:pt x="1340" y="111"/>
                </a:cubicBezTo>
                <a:cubicBezTo>
                  <a:pt x="1304" y="259"/>
                  <a:pt x="1304" y="259"/>
                  <a:pt x="1304" y="259"/>
                </a:cubicBezTo>
                <a:cubicBezTo>
                  <a:pt x="1374" y="259"/>
                  <a:pt x="1374" y="259"/>
                  <a:pt x="1374" y="259"/>
                </a:cubicBezTo>
                <a:cubicBezTo>
                  <a:pt x="1407" y="111"/>
                  <a:pt x="1407" y="111"/>
                  <a:pt x="1407" y="111"/>
                </a:cubicBezTo>
                <a:cubicBezTo>
                  <a:pt x="1433" y="111"/>
                  <a:pt x="1433" y="111"/>
                  <a:pt x="1433" y="111"/>
                </a:cubicBezTo>
                <a:cubicBezTo>
                  <a:pt x="1410" y="216"/>
                  <a:pt x="1410" y="216"/>
                  <a:pt x="1410" y="216"/>
                </a:cubicBezTo>
                <a:cubicBezTo>
                  <a:pt x="1408" y="227"/>
                  <a:pt x="1410" y="237"/>
                  <a:pt x="1417" y="246"/>
                </a:cubicBezTo>
                <a:cubicBezTo>
                  <a:pt x="1428" y="260"/>
                  <a:pt x="1441" y="259"/>
                  <a:pt x="1446" y="259"/>
                </a:cubicBezTo>
                <a:cubicBezTo>
                  <a:pt x="1496" y="259"/>
                  <a:pt x="1496" y="259"/>
                  <a:pt x="1496" y="259"/>
                </a:cubicBezTo>
                <a:cubicBezTo>
                  <a:pt x="1508" y="210"/>
                  <a:pt x="1508" y="210"/>
                  <a:pt x="1508" y="210"/>
                </a:cubicBezTo>
                <a:cubicBezTo>
                  <a:pt x="1508" y="210"/>
                  <a:pt x="1484" y="213"/>
                  <a:pt x="1480" y="208"/>
                </a:cubicBezTo>
                <a:cubicBezTo>
                  <a:pt x="1477" y="204"/>
                  <a:pt x="1479" y="198"/>
                  <a:pt x="1480" y="194"/>
                </a:cubicBezTo>
                <a:cubicBezTo>
                  <a:pt x="1499" y="113"/>
                  <a:pt x="1499" y="113"/>
                  <a:pt x="1499" y="113"/>
                </a:cubicBezTo>
                <a:cubicBezTo>
                  <a:pt x="1523" y="113"/>
                  <a:pt x="1523" y="113"/>
                  <a:pt x="1523" y="113"/>
                </a:cubicBezTo>
                <a:cubicBezTo>
                  <a:pt x="1534" y="69"/>
                  <a:pt x="1534" y="69"/>
                  <a:pt x="1534" y="69"/>
                </a:cubicBezTo>
                <a:close/>
                <a:moveTo>
                  <a:pt x="1233" y="60"/>
                </a:moveTo>
                <a:cubicBezTo>
                  <a:pt x="1096" y="51"/>
                  <a:pt x="1051" y="256"/>
                  <a:pt x="1187" y="262"/>
                </a:cubicBezTo>
                <a:cubicBezTo>
                  <a:pt x="1331" y="269"/>
                  <a:pt x="1370" y="68"/>
                  <a:pt x="1233" y="60"/>
                </a:cubicBezTo>
                <a:close/>
                <a:moveTo>
                  <a:pt x="739" y="63"/>
                </a:moveTo>
                <a:cubicBezTo>
                  <a:pt x="706" y="64"/>
                  <a:pt x="687" y="78"/>
                  <a:pt x="678" y="89"/>
                </a:cubicBezTo>
                <a:cubicBezTo>
                  <a:pt x="684" y="67"/>
                  <a:pt x="684" y="67"/>
                  <a:pt x="684" y="67"/>
                </a:cubicBezTo>
                <a:cubicBezTo>
                  <a:pt x="617" y="69"/>
                  <a:pt x="617" y="69"/>
                  <a:pt x="617" y="69"/>
                </a:cubicBezTo>
                <a:cubicBezTo>
                  <a:pt x="572" y="259"/>
                  <a:pt x="572" y="259"/>
                  <a:pt x="572" y="259"/>
                </a:cubicBezTo>
                <a:cubicBezTo>
                  <a:pt x="644" y="259"/>
                  <a:pt x="644" y="259"/>
                  <a:pt x="644" y="259"/>
                </a:cubicBezTo>
                <a:cubicBezTo>
                  <a:pt x="659" y="183"/>
                  <a:pt x="659" y="183"/>
                  <a:pt x="659" y="183"/>
                </a:cubicBezTo>
                <a:cubicBezTo>
                  <a:pt x="665" y="155"/>
                  <a:pt x="675" y="130"/>
                  <a:pt x="725" y="127"/>
                </a:cubicBezTo>
                <a:cubicBezTo>
                  <a:pt x="739" y="63"/>
                  <a:pt x="739" y="63"/>
                  <a:pt x="739" y="63"/>
                </a:cubicBezTo>
                <a:close/>
                <a:moveTo>
                  <a:pt x="405" y="66"/>
                </a:moveTo>
                <a:cubicBezTo>
                  <a:pt x="336" y="66"/>
                  <a:pt x="336" y="66"/>
                  <a:pt x="336" y="66"/>
                </a:cubicBezTo>
                <a:cubicBezTo>
                  <a:pt x="293" y="259"/>
                  <a:pt x="293" y="259"/>
                  <a:pt x="293" y="259"/>
                </a:cubicBezTo>
                <a:cubicBezTo>
                  <a:pt x="364" y="259"/>
                  <a:pt x="364" y="259"/>
                  <a:pt x="364" y="259"/>
                </a:cubicBezTo>
                <a:cubicBezTo>
                  <a:pt x="405" y="66"/>
                  <a:pt x="405" y="66"/>
                  <a:pt x="405" y="66"/>
                </a:cubicBezTo>
                <a:close/>
                <a:moveTo>
                  <a:pt x="1103" y="123"/>
                </a:moveTo>
                <a:cubicBezTo>
                  <a:pt x="1101" y="119"/>
                  <a:pt x="1121" y="60"/>
                  <a:pt x="1022" y="60"/>
                </a:cubicBezTo>
                <a:cubicBezTo>
                  <a:pt x="976" y="60"/>
                  <a:pt x="930" y="75"/>
                  <a:pt x="924" y="114"/>
                </a:cubicBezTo>
                <a:cubicBezTo>
                  <a:pt x="916" y="168"/>
                  <a:pt x="980" y="178"/>
                  <a:pt x="998" y="182"/>
                </a:cubicBezTo>
                <a:cubicBezTo>
                  <a:pt x="1035" y="190"/>
                  <a:pt x="1029" y="220"/>
                  <a:pt x="998" y="221"/>
                </a:cubicBezTo>
                <a:cubicBezTo>
                  <a:pt x="959" y="222"/>
                  <a:pt x="970" y="191"/>
                  <a:pt x="970" y="191"/>
                </a:cubicBezTo>
                <a:cubicBezTo>
                  <a:pt x="852" y="191"/>
                  <a:pt x="852" y="191"/>
                  <a:pt x="852" y="191"/>
                </a:cubicBezTo>
                <a:cubicBezTo>
                  <a:pt x="852" y="191"/>
                  <a:pt x="913" y="170"/>
                  <a:pt x="913" y="171"/>
                </a:cubicBezTo>
                <a:cubicBezTo>
                  <a:pt x="925" y="135"/>
                  <a:pt x="918" y="63"/>
                  <a:pt x="837" y="60"/>
                </a:cubicBezTo>
                <a:cubicBezTo>
                  <a:pt x="701" y="54"/>
                  <a:pt x="655" y="252"/>
                  <a:pt x="781" y="264"/>
                </a:cubicBezTo>
                <a:cubicBezTo>
                  <a:pt x="871" y="273"/>
                  <a:pt x="898" y="201"/>
                  <a:pt x="898" y="201"/>
                </a:cubicBezTo>
                <a:cubicBezTo>
                  <a:pt x="898" y="201"/>
                  <a:pt x="885" y="265"/>
                  <a:pt x="990" y="266"/>
                </a:cubicBezTo>
                <a:cubicBezTo>
                  <a:pt x="1088" y="267"/>
                  <a:pt x="1098" y="202"/>
                  <a:pt x="1097" y="188"/>
                </a:cubicBezTo>
                <a:cubicBezTo>
                  <a:pt x="1093" y="139"/>
                  <a:pt x="1051" y="138"/>
                  <a:pt x="1011" y="129"/>
                </a:cubicBezTo>
                <a:cubicBezTo>
                  <a:pt x="979" y="122"/>
                  <a:pt x="988" y="98"/>
                  <a:pt x="1013" y="98"/>
                </a:cubicBezTo>
                <a:cubicBezTo>
                  <a:pt x="1044" y="97"/>
                  <a:pt x="1036" y="123"/>
                  <a:pt x="1036" y="123"/>
                </a:cubicBezTo>
                <a:cubicBezTo>
                  <a:pt x="1103" y="123"/>
                  <a:pt x="1103" y="123"/>
                  <a:pt x="1103" y="123"/>
                </a:cubicBezTo>
                <a:close/>
                <a:moveTo>
                  <a:pt x="592" y="139"/>
                </a:moveTo>
                <a:cubicBezTo>
                  <a:pt x="592" y="137"/>
                  <a:pt x="595" y="65"/>
                  <a:pt x="523" y="61"/>
                </a:cubicBezTo>
                <a:cubicBezTo>
                  <a:pt x="374" y="54"/>
                  <a:pt x="348" y="264"/>
                  <a:pt x="472" y="266"/>
                </a:cubicBezTo>
                <a:cubicBezTo>
                  <a:pt x="568" y="267"/>
                  <a:pt x="580" y="189"/>
                  <a:pt x="580" y="188"/>
                </a:cubicBezTo>
                <a:cubicBezTo>
                  <a:pt x="518" y="188"/>
                  <a:pt x="518" y="188"/>
                  <a:pt x="518" y="188"/>
                </a:cubicBezTo>
                <a:cubicBezTo>
                  <a:pt x="516" y="191"/>
                  <a:pt x="506" y="215"/>
                  <a:pt x="484" y="215"/>
                </a:cubicBezTo>
                <a:cubicBezTo>
                  <a:pt x="440" y="215"/>
                  <a:pt x="472" y="109"/>
                  <a:pt x="510" y="108"/>
                </a:cubicBezTo>
                <a:cubicBezTo>
                  <a:pt x="533" y="107"/>
                  <a:pt x="529" y="138"/>
                  <a:pt x="529" y="139"/>
                </a:cubicBezTo>
                <a:cubicBezTo>
                  <a:pt x="592" y="139"/>
                  <a:pt x="592" y="139"/>
                  <a:pt x="592" y="139"/>
                </a:cubicBezTo>
                <a:close/>
                <a:moveTo>
                  <a:pt x="1578" y="114"/>
                </a:moveTo>
                <a:cubicBezTo>
                  <a:pt x="1549" y="114"/>
                  <a:pt x="1549" y="71"/>
                  <a:pt x="1578" y="71"/>
                </a:cubicBezTo>
                <a:cubicBezTo>
                  <a:pt x="1608" y="71"/>
                  <a:pt x="1608" y="114"/>
                  <a:pt x="1578" y="114"/>
                </a:cubicBezTo>
                <a:close/>
                <a:moveTo>
                  <a:pt x="1229" y="105"/>
                </a:moveTo>
                <a:cubicBezTo>
                  <a:pt x="1267" y="117"/>
                  <a:pt x="1234" y="228"/>
                  <a:pt x="1194" y="214"/>
                </a:cubicBezTo>
                <a:cubicBezTo>
                  <a:pt x="1157" y="201"/>
                  <a:pt x="1191" y="93"/>
                  <a:pt x="1229" y="105"/>
                </a:cubicBezTo>
                <a:close/>
                <a:moveTo>
                  <a:pt x="833" y="105"/>
                </a:moveTo>
                <a:cubicBezTo>
                  <a:pt x="871" y="117"/>
                  <a:pt x="837" y="228"/>
                  <a:pt x="797" y="214"/>
                </a:cubicBezTo>
                <a:cubicBezTo>
                  <a:pt x="756" y="199"/>
                  <a:pt x="796" y="94"/>
                  <a:pt x="833" y="105"/>
                </a:cubicBezTo>
                <a:close/>
                <a:moveTo>
                  <a:pt x="1591" y="87"/>
                </a:moveTo>
                <a:cubicBezTo>
                  <a:pt x="1592" y="80"/>
                  <a:pt x="1585" y="79"/>
                  <a:pt x="1585" y="79"/>
                </a:cubicBezTo>
                <a:cubicBezTo>
                  <a:pt x="1572" y="79"/>
                  <a:pt x="1572" y="79"/>
                  <a:pt x="1572" y="79"/>
                </a:cubicBezTo>
                <a:cubicBezTo>
                  <a:pt x="1567" y="107"/>
                  <a:pt x="1567" y="107"/>
                  <a:pt x="1567" y="107"/>
                </a:cubicBezTo>
                <a:cubicBezTo>
                  <a:pt x="1572" y="107"/>
                  <a:pt x="1572" y="107"/>
                  <a:pt x="1572" y="107"/>
                </a:cubicBezTo>
                <a:cubicBezTo>
                  <a:pt x="1574" y="95"/>
                  <a:pt x="1574" y="95"/>
                  <a:pt x="1574" y="95"/>
                </a:cubicBezTo>
                <a:cubicBezTo>
                  <a:pt x="1578" y="95"/>
                  <a:pt x="1578" y="95"/>
                  <a:pt x="1578" y="95"/>
                </a:cubicBezTo>
                <a:cubicBezTo>
                  <a:pt x="1582" y="106"/>
                  <a:pt x="1582" y="106"/>
                  <a:pt x="1582" y="106"/>
                </a:cubicBezTo>
                <a:cubicBezTo>
                  <a:pt x="1588" y="106"/>
                  <a:pt x="1588" y="106"/>
                  <a:pt x="1588" y="106"/>
                </a:cubicBezTo>
                <a:cubicBezTo>
                  <a:pt x="1583" y="95"/>
                  <a:pt x="1583" y="95"/>
                  <a:pt x="1583" y="95"/>
                </a:cubicBezTo>
                <a:cubicBezTo>
                  <a:pt x="1584" y="95"/>
                  <a:pt x="1590" y="95"/>
                  <a:pt x="1591" y="87"/>
                </a:cubicBezTo>
                <a:close/>
                <a:moveTo>
                  <a:pt x="1586" y="87"/>
                </a:moveTo>
                <a:cubicBezTo>
                  <a:pt x="1586" y="92"/>
                  <a:pt x="1580" y="92"/>
                  <a:pt x="1580" y="92"/>
                </a:cubicBezTo>
                <a:cubicBezTo>
                  <a:pt x="1575" y="92"/>
                  <a:pt x="1575" y="92"/>
                  <a:pt x="1575" y="92"/>
                </a:cubicBezTo>
                <a:cubicBezTo>
                  <a:pt x="1577" y="82"/>
                  <a:pt x="1577" y="82"/>
                  <a:pt x="1577" y="82"/>
                </a:cubicBezTo>
                <a:cubicBezTo>
                  <a:pt x="1582" y="82"/>
                  <a:pt x="1582" y="82"/>
                  <a:pt x="1582" y="82"/>
                </a:cubicBezTo>
                <a:cubicBezTo>
                  <a:pt x="1582" y="82"/>
                  <a:pt x="1586" y="82"/>
                  <a:pt x="1586" y="87"/>
                </a:cubicBezTo>
                <a:close/>
              </a:path>
            </a:pathLst>
          </a:custGeom>
          <a:solidFill>
            <a:srgbClr xmlns:mc="http://schemas.openxmlformats.org/markup-compatibility/2006" xmlns:a14="http://schemas.microsoft.com/office/drawing/2010/main" val="737373" mc:Ignorabl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Picture 4" descr="Joint_Launch_Styleguide FINAL-11.png"/>
          <p:cNvPicPr>
            <a:picLocks noChangeAspect="1"/>
          </p:cNvPicPr>
          <p:nvPr userDrawn="1"/>
        </p:nvPicPr>
        <p:blipFill>
          <a:blip r:embed="rId2" cstate="screen"/>
          <a:stretch>
            <a:fillRect/>
          </a:stretch>
        </p:blipFill>
        <p:spPr>
          <a:xfrm>
            <a:off x="23796" y="6227437"/>
            <a:ext cx="806615" cy="580641"/>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19.xml"/><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1.jpeg"/><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2.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9781" y="1255866"/>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Because_Graphic.png"/>
          <p:cNvPicPr>
            <a:picLocks noChangeAspect="1"/>
          </p:cNvPicPr>
          <p:nvPr/>
        </p:nvPicPr>
        <p:blipFill>
          <a:blip r:embed="rId21" cstate="screen"/>
          <a:stretch>
            <a:fillRect/>
          </a:stretch>
        </p:blipFill>
        <p:spPr>
          <a:xfrm>
            <a:off x="6848851" y="6117334"/>
            <a:ext cx="2295149" cy="740666"/>
          </a:xfrm>
          <a:prstGeom prst="rect">
            <a:avLst/>
          </a:prstGeom>
        </p:spPr>
      </p:pic>
      <p:sp>
        <p:nvSpPr>
          <p:cNvPr id="2" name="Title Placeholder 1"/>
          <p:cNvSpPr>
            <a:spLocks noGrp="1"/>
          </p:cNvSpPr>
          <p:nvPr>
            <p:ph type="title"/>
          </p:nvPr>
        </p:nvSpPr>
        <p:spPr>
          <a:xfrm>
            <a:off x="439781" y="298266"/>
            <a:ext cx="7315200" cy="60960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20" r:id="rId2"/>
    <p:sldLayoutId id="2147483714" r:id="rId3"/>
    <p:sldLayoutId id="2147483721" r:id="rId4"/>
    <p:sldLayoutId id="2147483705" r:id="rId5"/>
    <p:sldLayoutId id="2147483706" r:id="rId6"/>
    <p:sldLayoutId id="2147483707" r:id="rId7"/>
    <p:sldLayoutId id="2147483708" r:id="rId8"/>
    <p:sldLayoutId id="2147483709" r:id="rId9"/>
    <p:sldLayoutId id="2147483716" r:id="rId10"/>
    <p:sldLayoutId id="2147483710" r:id="rId11"/>
    <p:sldLayoutId id="2147483719" r:id="rId12"/>
    <p:sldLayoutId id="2147483738" r:id="rId13"/>
    <p:sldLayoutId id="2147483740" r:id="rId14"/>
    <p:sldLayoutId id="2147483741" r:id="rId15"/>
    <p:sldLayoutId id="2147483743" r:id="rId16"/>
    <p:sldLayoutId id="2147483744" r:id="rId17"/>
    <p:sldLayoutId id="2147483745" r:id="rId18"/>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b="0" kern="1200">
          <a:gradFill>
            <a:gsLst>
              <a:gs pos="0">
                <a:schemeClr val="bg1"/>
              </a:gs>
              <a:gs pos="100000">
                <a:schemeClr val="bg1"/>
              </a:gs>
            </a:gsLst>
            <a:lin ang="13500000" scaled="1"/>
          </a:gradFill>
          <a:latin typeface="Segoe Semibold" pitchFamily="34" charset="0"/>
          <a:ea typeface="+mj-ea"/>
          <a:cs typeface="+mj-cs"/>
        </a:defRPr>
      </a:lvl1pPr>
    </p:titleStyle>
    <p:bodyStyle>
      <a:lvl1pPr marL="398463" indent="-398463" algn="l" defTabSz="914400" rtl="0" eaLnBrk="1" latinLnBrk="0" hangingPunct="1">
        <a:spcBef>
          <a:spcPts val="0"/>
        </a:spcBef>
        <a:spcAft>
          <a:spcPts val="600"/>
        </a:spcAft>
        <a:buClr>
          <a:srgbClr xmlns:mc="http://schemas.openxmlformats.org/markup-compatibility/2006" xmlns:a14="http://schemas.microsoft.com/office/drawing/2010/main" val="FF5B00" mc:Ignorable=""/>
        </a:buClr>
        <a:buSzPct val="65000"/>
        <a:buFont typeface="Wingdings 3" pitchFamily="18" charset="2"/>
        <a:buChar char=""/>
        <a:defRPr sz="2800" b="0" kern="1200">
          <a:gradFill>
            <a:gsLst>
              <a:gs pos="0">
                <a:schemeClr val="bg1"/>
              </a:gs>
              <a:gs pos="100000">
                <a:schemeClr val="bg1"/>
              </a:gs>
            </a:gsLst>
            <a:lin ang="13500000" scaled="1"/>
          </a:gradFill>
          <a:latin typeface="Segoe" pitchFamily="34" charset="0"/>
          <a:ea typeface="+mn-ea"/>
          <a:cs typeface="+mn-cs"/>
        </a:defRPr>
      </a:lvl1pPr>
      <a:lvl2pPr marL="744538" indent="-339725" algn="l" defTabSz="914400" rtl="0" eaLnBrk="1" latinLnBrk="0" hangingPunct="1">
        <a:spcBef>
          <a:spcPts val="0"/>
        </a:spcBef>
        <a:spcAft>
          <a:spcPts val="600"/>
        </a:spcAft>
        <a:buClr>
          <a:srgbClr xmlns:mc="http://schemas.openxmlformats.org/markup-compatibility/2006" xmlns:a14="http://schemas.microsoft.com/office/drawing/2010/main" val="FF5B00" mc:Ignorable=""/>
        </a:buClr>
        <a:buSzPct val="65000"/>
        <a:buFont typeface="Wingdings 3" pitchFamily="18" charset="2"/>
        <a:buChar char=""/>
        <a:defRPr sz="2400" kern="1200">
          <a:gradFill>
            <a:gsLst>
              <a:gs pos="0">
                <a:schemeClr val="bg1"/>
              </a:gs>
              <a:gs pos="100000">
                <a:schemeClr val="bg1"/>
              </a:gs>
            </a:gsLst>
            <a:lin ang="13500000" scaled="1"/>
          </a:gradFill>
          <a:latin typeface="Segoe" pitchFamily="34" charset="0"/>
          <a:ea typeface="+mn-ea"/>
          <a:cs typeface="+mn-cs"/>
        </a:defRPr>
      </a:lvl2pPr>
      <a:lvl3pPr marL="1027113" indent="-282575" algn="l" defTabSz="914400" rtl="0" eaLnBrk="1" latinLnBrk="0" hangingPunct="1">
        <a:spcBef>
          <a:spcPts val="0"/>
        </a:spcBef>
        <a:spcAft>
          <a:spcPts val="600"/>
        </a:spcAft>
        <a:buClr>
          <a:srgbClr xmlns:mc="http://schemas.openxmlformats.org/markup-compatibility/2006" xmlns:a14="http://schemas.microsoft.com/office/drawing/2010/main" val="FF5B00" mc:Ignorable=""/>
        </a:buClr>
        <a:buSzPct val="80000"/>
        <a:buFont typeface="Wingdings" pitchFamily="2" charset="2"/>
        <a:buChar char="§"/>
        <a:defRPr sz="2000" kern="1200">
          <a:gradFill>
            <a:gsLst>
              <a:gs pos="0">
                <a:schemeClr val="bg1"/>
              </a:gs>
              <a:gs pos="100000">
                <a:schemeClr val="bg1"/>
              </a:gs>
            </a:gsLst>
            <a:lin ang="13500000" scaled="1"/>
          </a:gradFill>
          <a:latin typeface="Segoe" pitchFamily="34" charset="0"/>
          <a:ea typeface="+mn-ea"/>
          <a:cs typeface="+mn-cs"/>
        </a:defRPr>
      </a:lvl3pPr>
      <a:lvl4pPr marL="1366838" indent="-282575" algn="l" defTabSz="914400" rtl="0" eaLnBrk="1" latinLnBrk="0" hangingPunct="1">
        <a:spcBef>
          <a:spcPts val="0"/>
        </a:spcBef>
        <a:spcAft>
          <a:spcPts val="600"/>
        </a:spcAft>
        <a:buClr>
          <a:srgbClr xmlns:mc="http://schemas.openxmlformats.org/markup-compatibility/2006" xmlns:a14="http://schemas.microsoft.com/office/drawing/2010/main" val="FF5B00" mc:Ignorable=""/>
        </a:buClr>
        <a:buSzPct val="80000"/>
        <a:buFont typeface="Wingdings" pitchFamily="2" charset="2"/>
        <a:buChar char="§"/>
        <a:defRPr sz="1800" kern="1200">
          <a:gradFill>
            <a:gsLst>
              <a:gs pos="0">
                <a:schemeClr val="bg1"/>
              </a:gs>
              <a:gs pos="100000">
                <a:schemeClr val="bg1"/>
              </a:gs>
            </a:gsLst>
            <a:lin ang="13500000" scaled="1"/>
          </a:gradFill>
          <a:latin typeface="Segoe" pitchFamily="34" charset="0"/>
          <a:ea typeface="+mn-ea"/>
          <a:cs typeface="+mn-cs"/>
        </a:defRPr>
      </a:lvl4pPr>
      <a:lvl5pPr marL="1706563" indent="-282575" algn="l" defTabSz="796925" rtl="0" eaLnBrk="1" latinLnBrk="0" hangingPunct="1">
        <a:spcBef>
          <a:spcPts val="0"/>
        </a:spcBef>
        <a:spcAft>
          <a:spcPts val="600"/>
        </a:spcAft>
        <a:buClr>
          <a:srgbClr xmlns:mc="http://schemas.openxmlformats.org/markup-compatibility/2006" xmlns:a14="http://schemas.microsoft.com/office/drawing/2010/main" val="FF5B00" mc:Ignorable=""/>
        </a:buClr>
        <a:buSzPct val="80000"/>
        <a:buFont typeface="Wingdings" pitchFamily="2" charset="2"/>
        <a:buChar char="§"/>
        <a:defRPr sz="1800" kern="1200">
          <a:gradFill>
            <a:gsLst>
              <a:gs pos="0">
                <a:schemeClr val="bg1"/>
              </a:gs>
              <a:gs pos="100000">
                <a:schemeClr val="bg1"/>
              </a:gs>
            </a:gsLst>
            <a:lin ang="13500000" scaled="1"/>
          </a:gra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bg1">
              <a:alpha val="17000"/>
            </a:schemeClr>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4" name="Picture 3" descr="white rectangle.png"/>
          <p:cNvPicPr>
            <a:picLocks noChangeAspect="1"/>
          </p:cNvPicPr>
          <p:nvPr/>
        </p:nvPicPr>
        <p:blipFill>
          <a:blip r:embed="rId4" cstate="screen"/>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438912" y="346908"/>
            <a:ext cx="8382000" cy="535531"/>
          </a:xfrm>
          <a:prstGeom prst="rect">
            <a:avLst/>
          </a:prstGeom>
        </p:spPr>
        <p:txBody>
          <a:bodyPr vert="horz" lIns="91440" tIns="45720" rIns="91440" bIns="4572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8" r:id="rId1"/>
  </p:sldLayoutIdLst>
  <p:transition xmlns:p14="http://schemas.microsoft.com/office/powerpoint/2010/main">
    <p:fade/>
  </p:transition>
  <p:txStyles>
    <p:titleStyle>
      <a:lvl1pPr algn="l" defTabSz="914400" rtl="0" eaLnBrk="1" latinLnBrk="0" hangingPunct="1">
        <a:lnSpc>
          <a:spcPct val="90000"/>
        </a:lnSpc>
        <a:spcBef>
          <a:spcPct val="0"/>
        </a:spcBef>
        <a:buNone/>
        <a:defRPr lang="en-US" sz="3200" b="0" kern="1200" cap="none" spc="0" dirty="0">
          <a:ln w="3175">
            <a:noFill/>
          </a:ln>
          <a:gradFill>
            <a:gsLst>
              <a:gs pos="0">
                <a:schemeClr val="bg1"/>
              </a:gs>
              <a:gs pos="100000">
                <a:schemeClr val="bg1"/>
              </a:gs>
            </a:gsLst>
            <a:lin ang="13500000" scaled="1"/>
          </a:gradFill>
          <a:effectLst/>
          <a:latin typeface="Segoe Semibold" pitchFamily="34" charset="0"/>
          <a:ea typeface="+mj-ea"/>
          <a:cs typeface="+mj-cs"/>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ecause_Graphic.png"/>
          <p:cNvPicPr>
            <a:picLocks noChangeAspect="1"/>
          </p:cNvPicPr>
          <p:nvPr/>
        </p:nvPicPr>
        <p:blipFill>
          <a:blip r:embed="rId18" cstate="screen"/>
          <a:stretch>
            <a:fillRect/>
          </a:stretch>
        </p:blipFill>
        <p:spPr>
          <a:xfrm>
            <a:off x="6848851" y="6117334"/>
            <a:ext cx="2295149" cy="740666"/>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ransition xmlns:p14="http://schemas.microsoft.com/office/powerpoint/2010/main" spd="slow"/>
  <p:txStyles>
    <p:titleStyle>
      <a:lvl1pPr algn="l" defTabSz="914400" rtl="0" eaLnBrk="1" latinLnBrk="0" hangingPunct="1">
        <a:lnSpc>
          <a:spcPct val="90000"/>
        </a:lnSpc>
        <a:spcBef>
          <a:spcPct val="0"/>
        </a:spcBef>
        <a:buNone/>
        <a:defRPr lang="en-US" sz="3200" b="0" kern="1200" cap="none" spc="0" dirty="0">
          <a:ln w="3175">
            <a:noFill/>
          </a:ln>
          <a:gradFill>
            <a:gsLst>
              <a:gs pos="0">
                <a:schemeClr val="tx1"/>
              </a:gs>
              <a:gs pos="100000">
                <a:schemeClr val="tx1"/>
              </a:gs>
            </a:gsLst>
            <a:lin ang="13500000" scaled="1"/>
          </a:gradFill>
          <a:effectLst/>
          <a:latin typeface="Segoe Semibold" pitchFamily="34" charset="0"/>
          <a:ea typeface="+mj-ea"/>
          <a:cs typeface="+mj-cs"/>
        </a:defRPr>
      </a:lvl1pPr>
    </p:titleStyle>
    <p:bodyStyle>
      <a:lvl1pPr marL="346075" indent="-346075" algn="l" defTabSz="914363" rtl="0" eaLnBrk="1" latinLnBrk="0" hangingPunct="1">
        <a:lnSpc>
          <a:spcPct val="100000"/>
        </a:lnSpc>
        <a:spcBef>
          <a:spcPts val="0"/>
        </a:spcBef>
        <a:spcAft>
          <a:spcPts val="600"/>
        </a:spcAft>
        <a:buSzPct val="65000"/>
        <a:buFontTx/>
        <a:buBlip>
          <a:blip r:embed="rId19"/>
        </a:buBlip>
        <a:defRPr lang="en-US" sz="2800" b="0" kern="1200" dirty="0" smtClean="0">
          <a:gradFill>
            <a:gsLst>
              <a:gs pos="0">
                <a:schemeClr val="tx1"/>
              </a:gs>
              <a:gs pos="81000">
                <a:schemeClr val="tx1"/>
              </a:gs>
            </a:gsLst>
            <a:lin ang="13500000" scaled="1"/>
          </a:gradFill>
          <a:latin typeface="Segoe" pitchFamily="34" charset="0"/>
          <a:ea typeface="+mn-ea"/>
          <a:cs typeface="+mn-cs"/>
        </a:defRPr>
      </a:lvl1pPr>
      <a:lvl2pPr marL="630238" indent="-284163" algn="l" defTabSz="914363" rtl="0" eaLnBrk="1" latinLnBrk="0" hangingPunct="1">
        <a:lnSpc>
          <a:spcPct val="100000"/>
        </a:lnSpc>
        <a:spcBef>
          <a:spcPts val="0"/>
        </a:spcBef>
        <a:spcAft>
          <a:spcPts val="600"/>
        </a:spcAft>
        <a:buSzPct val="65000"/>
        <a:buFontTx/>
        <a:buBlip>
          <a:blip r:embed="rId19"/>
        </a:buBlip>
        <a:defRPr lang="en-US" sz="2400" b="0" kern="1200" dirty="0" smtClean="0">
          <a:gradFill>
            <a:gsLst>
              <a:gs pos="0">
                <a:schemeClr val="tx1"/>
              </a:gs>
              <a:gs pos="81000">
                <a:schemeClr val="tx1"/>
              </a:gs>
            </a:gsLst>
            <a:lin ang="13500000" scaled="1"/>
          </a:gradFill>
          <a:latin typeface="Segoe" pitchFamily="34" charset="0"/>
          <a:ea typeface="+mn-ea"/>
          <a:cs typeface="+mn-cs"/>
        </a:defRPr>
      </a:lvl2pPr>
      <a:lvl3pPr marL="860425" indent="-292100" algn="l" defTabSz="914363" rtl="0" eaLnBrk="1" latinLnBrk="0" hangingPunct="1">
        <a:lnSpc>
          <a:spcPct val="100000"/>
        </a:lnSpc>
        <a:spcBef>
          <a:spcPts val="0"/>
        </a:spcBef>
        <a:spcAft>
          <a:spcPts val="600"/>
        </a:spcAft>
        <a:buSzPct val="65000"/>
        <a:buFontTx/>
        <a:buBlip>
          <a:blip r:embed="rId19"/>
        </a:buBlip>
        <a:defRPr lang="en-US" sz="2000" b="0" kern="1200" dirty="0" smtClean="0">
          <a:gradFill>
            <a:gsLst>
              <a:gs pos="0">
                <a:schemeClr val="tx1"/>
              </a:gs>
              <a:gs pos="81000">
                <a:schemeClr val="tx1"/>
              </a:gs>
            </a:gsLst>
            <a:lin ang="13500000" scaled="1"/>
          </a:gradFill>
          <a:latin typeface="Segoe" pitchFamily="34" charset="0"/>
          <a:ea typeface="+mn-ea"/>
          <a:cs typeface="+mn-cs"/>
        </a:defRPr>
      </a:lvl3pPr>
      <a:lvl4pPr marL="1144588" indent="-284163" algn="l" defTabSz="914363" rtl="0" eaLnBrk="1" latinLnBrk="0" hangingPunct="1">
        <a:lnSpc>
          <a:spcPct val="100000"/>
        </a:lnSpc>
        <a:spcBef>
          <a:spcPts val="0"/>
        </a:spcBef>
        <a:spcAft>
          <a:spcPts val="600"/>
        </a:spcAft>
        <a:buSzPct val="65000"/>
        <a:buFontTx/>
        <a:buBlip>
          <a:blip r:embed="rId19"/>
        </a:buBlip>
        <a:defRPr lang="en-US" sz="2000" b="0" kern="1200" dirty="0" smtClean="0">
          <a:gradFill>
            <a:gsLst>
              <a:gs pos="0">
                <a:schemeClr val="tx1"/>
              </a:gs>
              <a:gs pos="81000">
                <a:schemeClr val="tx1"/>
              </a:gs>
            </a:gsLst>
            <a:lin ang="13500000" scaled="1"/>
          </a:gradFill>
          <a:latin typeface="Segoe" pitchFamily="34" charset="0"/>
          <a:ea typeface="+mn-ea"/>
          <a:cs typeface="+mn-cs"/>
        </a:defRPr>
      </a:lvl4pPr>
      <a:lvl5pPr marL="1428750" indent="-284163" algn="l" defTabSz="914363" rtl="0" eaLnBrk="1" latinLnBrk="0" hangingPunct="1">
        <a:lnSpc>
          <a:spcPct val="100000"/>
        </a:lnSpc>
        <a:spcBef>
          <a:spcPts val="0"/>
        </a:spcBef>
        <a:spcAft>
          <a:spcPts val="600"/>
        </a:spcAft>
        <a:buSzPct val="65000"/>
        <a:buFontTx/>
        <a:buBlip>
          <a:blip r:embed="rId19"/>
        </a:buBlip>
        <a:defRPr lang="en-US" sz="1800" b="0" kern="1200" dirty="0">
          <a:gradFill>
            <a:gsLst>
              <a:gs pos="0">
                <a:schemeClr val="tx1"/>
              </a:gs>
              <a:gs pos="81000">
                <a:schemeClr val="tx1"/>
              </a:gs>
            </a:gsLst>
            <a:lin ang="13500000" scaled="1"/>
          </a:gra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11.xml"/><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gif"/><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12.xml"/><Relationship Id="rId16"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371" y="4306184"/>
            <a:ext cx="8614229" cy="928683"/>
          </a:xfrm>
        </p:spPr>
        <p:txBody>
          <a:bodyPr>
            <a:normAutofit fontScale="90000"/>
          </a:bodyPr>
          <a:lstStyle/>
          <a:p>
            <a:r>
              <a:rPr lang="en-US" dirty="0" smtClean="0"/>
              <a:t>Exchange Roadshow: Exchange Server 2010</a:t>
            </a:r>
            <a:endParaRPr lang="en-US" dirty="0"/>
          </a:p>
        </p:txBody>
      </p:sp>
      <p:sp>
        <p:nvSpPr>
          <p:cNvPr id="3" name="Subtitle 2"/>
          <p:cNvSpPr>
            <a:spLocks noGrp="1"/>
          </p:cNvSpPr>
          <p:nvPr>
            <p:ph type="subTitle" idx="1"/>
          </p:nvPr>
        </p:nvSpPr>
        <p:spPr>
          <a:xfrm>
            <a:off x="1590473" y="5117911"/>
            <a:ext cx="7295607" cy="1491896"/>
          </a:xfrm>
        </p:spPr>
        <p:txBody>
          <a:bodyPr>
            <a:normAutofit/>
          </a:bodyPr>
          <a:lstStyle/>
          <a:p>
            <a:pPr>
              <a:spcBef>
                <a:spcPts val="0"/>
              </a:spcBef>
              <a:spcAft>
                <a:spcPts val="0"/>
              </a:spcAft>
            </a:pPr>
            <a:r>
              <a:rPr lang="en-US" sz="1800" b="1" dirty="0" smtClean="0">
                <a:solidFill>
                  <a:schemeClr val="accent4">
                    <a:lumMod val="75000"/>
                  </a:schemeClr>
                </a:solidFill>
              </a:rPr>
              <a:t>Annelies </a:t>
            </a:r>
            <a:r>
              <a:rPr lang="en-US" sz="1800" b="1" dirty="0" err="1" smtClean="0">
                <a:solidFill>
                  <a:schemeClr val="accent4">
                    <a:lumMod val="75000"/>
                  </a:schemeClr>
                </a:solidFill>
              </a:rPr>
              <a:t>bulkens</a:t>
            </a:r>
            <a:r>
              <a:rPr lang="en-US" sz="1800" b="1" dirty="0" smtClean="0">
                <a:solidFill>
                  <a:schemeClr val="accent4">
                    <a:lumMod val="75000"/>
                  </a:schemeClr>
                </a:solidFill>
              </a:rPr>
              <a:t> </a:t>
            </a:r>
          </a:p>
          <a:p>
            <a:pPr>
              <a:spcBef>
                <a:spcPts val="0"/>
              </a:spcBef>
              <a:spcAft>
                <a:spcPts val="0"/>
              </a:spcAft>
            </a:pPr>
            <a:r>
              <a:rPr lang="en-US" sz="1800" i="1" dirty="0" smtClean="0">
                <a:solidFill>
                  <a:schemeClr val="accent4">
                    <a:lumMod val="75000"/>
                  </a:schemeClr>
                </a:solidFill>
              </a:rPr>
              <a:t>Unified communications Product Marketing manager</a:t>
            </a:r>
          </a:p>
          <a:p>
            <a:pPr>
              <a:spcBef>
                <a:spcPts val="0"/>
              </a:spcBef>
              <a:spcAft>
                <a:spcPts val="0"/>
              </a:spcAft>
            </a:pPr>
            <a:r>
              <a:rPr lang="en-US" sz="1800" b="1" dirty="0" smtClean="0">
                <a:solidFill>
                  <a:schemeClr val="accent4">
                    <a:lumMod val="75000"/>
                  </a:schemeClr>
                </a:solidFill>
              </a:rPr>
              <a:t>Ilse van </a:t>
            </a:r>
            <a:r>
              <a:rPr lang="en-US" sz="1800" b="1" dirty="0" err="1" smtClean="0">
                <a:solidFill>
                  <a:schemeClr val="accent4">
                    <a:lumMod val="75000"/>
                  </a:schemeClr>
                </a:solidFill>
              </a:rPr>
              <a:t>criekinge</a:t>
            </a:r>
            <a:r>
              <a:rPr lang="en-US" sz="1800" b="1" dirty="0" smtClean="0">
                <a:solidFill>
                  <a:schemeClr val="accent4">
                    <a:lumMod val="75000"/>
                  </a:schemeClr>
                </a:solidFill>
              </a:rPr>
              <a:t> </a:t>
            </a:r>
          </a:p>
          <a:p>
            <a:pPr>
              <a:spcBef>
                <a:spcPts val="0"/>
              </a:spcBef>
              <a:spcAft>
                <a:spcPts val="0"/>
              </a:spcAft>
            </a:pPr>
            <a:r>
              <a:rPr lang="en-US" sz="1800" i="1" dirty="0" smtClean="0">
                <a:solidFill>
                  <a:schemeClr val="accent4">
                    <a:lumMod val="75000"/>
                  </a:schemeClr>
                </a:solidFill>
              </a:rPr>
              <a:t>Technology advisor core Unified Communications</a:t>
            </a:r>
          </a:p>
        </p:txBody>
      </p:sp>
    </p:spTree>
    <p:extLst>
      <p:ext uri="{BB962C8B-B14F-4D97-AF65-F5344CB8AC3E}">
        <p14:creationId xmlns:p14="http://schemas.microsoft.com/office/powerpoint/2010/main" val="311014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7350"/>
            <a:ext cx="8686800" cy="443198"/>
          </a:xfrm>
        </p:spPr>
        <p:txBody>
          <a:bodyPr/>
          <a:lstStyle/>
          <a:p>
            <a:r>
              <a:rPr lang="en-US" dirty="0" smtClean="0">
                <a:solidFill>
                  <a:schemeClr val="bg1"/>
                </a:solidFill>
              </a:rPr>
              <a:t>CAL Licensing &amp; Pricing Updates</a:t>
            </a:r>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80871837"/>
              </p:ext>
            </p:extLst>
          </p:nvPr>
        </p:nvGraphicFramePr>
        <p:xfrm>
          <a:off x="299948" y="4162698"/>
          <a:ext cx="8615452" cy="2368298"/>
        </p:xfrm>
        <a:graphic>
          <a:graphicData uri="http://schemas.openxmlformats.org/drawingml/2006/table">
            <a:tbl>
              <a:tblPr bandRow="1">
                <a:tableStyleId>{073A0DAA-6AF3-43AB-8588-CEC1D06C72B9}</a:tableStyleId>
              </a:tblPr>
              <a:tblGrid>
                <a:gridCol w="962025"/>
                <a:gridCol w="2319427"/>
                <a:gridCol w="4724400"/>
                <a:gridCol w="609600"/>
              </a:tblGrid>
              <a:tr h="283647">
                <a:tc>
                  <a:txBody>
                    <a:bodyPr/>
                    <a:lstStyle/>
                    <a:p>
                      <a:pPr algn="ctr"/>
                      <a:r>
                        <a:rPr lang="en-US" sz="1100" b="1" dirty="0" smtClean="0"/>
                        <a:t>Ex.</a:t>
                      </a:r>
                      <a:r>
                        <a:rPr lang="en-US" sz="1100" b="1" baseline="0" dirty="0" smtClean="0"/>
                        <a:t> 2010</a:t>
                      </a:r>
                      <a:r>
                        <a:rPr lang="en-US" sz="1100" b="1" dirty="0" smtClean="0"/>
                        <a:t> CAL</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t>Description</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t>Exchange 2010 Features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200" b="1" dirty="0" smtClean="0"/>
                    </a:p>
                  </a:txBody>
                  <a:tcPr marT="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63855">
                <a:tc>
                  <a:txBody>
                    <a:bodyPr/>
                    <a:lstStyle/>
                    <a:p>
                      <a:pPr algn="ctr"/>
                      <a:r>
                        <a:rPr lang="en-US" sz="1000" b="1" kern="1200" dirty="0" smtClean="0">
                          <a:solidFill>
                            <a:schemeClr val="dk1"/>
                          </a:solidFill>
                          <a:latin typeface="+mn-lt"/>
                          <a:ea typeface="+mn-ea"/>
                          <a:cs typeface="+mn-cs"/>
                        </a:rPr>
                        <a:t>Std. CAL</a:t>
                      </a:r>
                      <a:endParaRPr lang="en-US" sz="1000" b="0" kern="1200" baseline="300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eaLnBrk="1" fontAlgn="auto" hangingPunct="1">
                        <a:spcBef>
                          <a:spcPts val="0"/>
                        </a:spcBef>
                        <a:spcAft>
                          <a:spcPts val="0"/>
                        </a:spcAft>
                        <a:defRPr/>
                      </a:pPr>
                      <a:r>
                        <a:rPr lang="en-US" sz="900" b="0" i="1" kern="1200" baseline="0" dirty="0" smtClean="0">
                          <a:solidFill>
                            <a:schemeClr val="bg1"/>
                          </a:solidFill>
                          <a:latin typeface="+mn-lt"/>
                          <a:ea typeface="+mn-ea"/>
                          <a:cs typeface="+mn-cs"/>
                        </a:rPr>
                        <a:t>Enable your users to be more productive from virtually any platform, browser, or mobile device, with new features that help manage communications overload and lower helpdesk costs. </a:t>
                      </a:r>
                    </a:p>
                  </a:txBody>
                  <a:tcPr marL="64008" marR="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200" b="0" dirty="0" smtClean="0">
                          <a:solidFill>
                            <a:schemeClr val="bg1"/>
                          </a:solidFill>
                        </a:rPr>
                        <a:t>$58</a:t>
                      </a:r>
                      <a:endParaRPr lang="en-US"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977723">
                <a:tc>
                  <a:txBody>
                    <a:bodyPr/>
                    <a:lstStyle/>
                    <a:p>
                      <a:pPr algn="ctr"/>
                      <a:r>
                        <a:rPr lang="en-US" sz="1000" b="1" kern="1200" dirty="0" smtClean="0">
                          <a:solidFill>
                            <a:schemeClr val="dk1"/>
                          </a:solidFill>
                          <a:latin typeface="+mn-lt"/>
                          <a:ea typeface="+mn-ea"/>
                          <a:cs typeface="+mn-cs"/>
                        </a:rPr>
                        <a:t>Ent.</a:t>
                      </a:r>
                      <a:r>
                        <a:rPr lang="en-US" sz="1000" b="1" kern="1200" baseline="0" dirty="0" smtClean="0">
                          <a:solidFill>
                            <a:schemeClr val="dk1"/>
                          </a:solidFill>
                          <a:latin typeface="+mn-lt"/>
                          <a:ea typeface="+mn-ea"/>
                          <a:cs typeface="+mn-cs"/>
                        </a:rPr>
                        <a:t> </a:t>
                      </a:r>
                      <a:r>
                        <a:rPr lang="en-US" sz="1000" b="1" kern="1200" dirty="0" smtClean="0">
                          <a:solidFill>
                            <a:schemeClr val="dk1"/>
                          </a:solidFill>
                          <a:latin typeface="+mn-lt"/>
                          <a:ea typeface="+mn-ea"/>
                          <a:cs typeface="+mn-cs"/>
                        </a:rPr>
                        <a:t>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defTabSz="914400" rtl="0" eaLnBrk="1" fontAlgn="auto" latinLnBrk="0" hangingPunct="1">
                        <a:spcBef>
                          <a:spcPts val="0"/>
                        </a:spcBef>
                        <a:spcAft>
                          <a:spcPts val="0"/>
                        </a:spcAft>
                        <a:defRPr/>
                      </a:pPr>
                      <a:r>
                        <a:rPr lang="en-US" sz="900" b="0" i="1" kern="1200" baseline="0" dirty="0" smtClean="0">
                          <a:solidFill>
                            <a:schemeClr val="bg1"/>
                          </a:solidFill>
                          <a:latin typeface="+mn-lt"/>
                          <a:ea typeface="+mn-ea"/>
                          <a:cs typeface="+mn-cs"/>
                        </a:rPr>
                        <a:t>Reduce the costs and complexity of compliance with new integrated archiving functionality, while also cutting costs by replacing your legacy voice mail systems.</a:t>
                      </a:r>
                    </a:p>
                    <a:p>
                      <a:pPr marL="0" lvl="0" algn="l" defTabSz="914400" rtl="0" eaLnBrk="1" fontAlgn="auto" latinLnBrk="0" hangingPunct="1">
                        <a:spcBef>
                          <a:spcPts val="0"/>
                        </a:spcBef>
                        <a:spcAft>
                          <a:spcPts val="0"/>
                        </a:spcAft>
                        <a:defRPr/>
                      </a:pPr>
                      <a:endParaRPr lang="en-US" sz="900" b="0" i="1" kern="1200" baseline="0" dirty="0" smtClean="0">
                        <a:solidFill>
                          <a:schemeClr val="bg1"/>
                        </a:solidFill>
                        <a:latin typeface="+mn-lt"/>
                        <a:ea typeface="+mn-ea"/>
                        <a:cs typeface="+mn-cs"/>
                      </a:endParaRPr>
                    </a:p>
                  </a:txBody>
                  <a:tcPr marL="64008" marR="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200" b="0" dirty="0" smtClean="0">
                          <a:solidFill>
                            <a:schemeClr val="bg1"/>
                          </a:solidFill>
                        </a:rPr>
                        <a:t>+$35</a:t>
                      </a:r>
                    </a:p>
                    <a:p>
                      <a:pPr algn="ctr"/>
                      <a:endParaRPr lang="en-US"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5" name="Rectangle 4"/>
          <p:cNvSpPr/>
          <p:nvPr/>
        </p:nvSpPr>
        <p:spPr>
          <a:xfrm>
            <a:off x="249044" y="3733800"/>
            <a:ext cx="8666356" cy="600164"/>
          </a:xfrm>
          <a:prstGeom prst="rect">
            <a:avLst/>
          </a:prstGeom>
        </p:spPr>
        <p:txBody>
          <a:bodyPr wrap="square">
            <a:spAutoFit/>
          </a:bodyPr>
          <a:lstStyle/>
          <a:p>
            <a:pPr marL="176213" indent="-176213">
              <a:buFont typeface="Arial" pitchFamily="34" charset="0"/>
              <a:buChar char="•"/>
            </a:pPr>
            <a:r>
              <a:rPr lang="en-US" sz="1100" b="1" dirty="0" smtClean="0">
                <a:solidFill>
                  <a:schemeClr val="bg1"/>
                </a:solidFill>
              </a:rPr>
              <a:t>Standard CAL includes improvements to the end-user experience and lowers costs through user self-service</a:t>
            </a:r>
            <a:endParaRPr lang="en-US" sz="1100" b="1" i="1" dirty="0" smtClean="0">
              <a:solidFill>
                <a:schemeClr val="bg1"/>
              </a:solidFill>
            </a:endParaRPr>
          </a:p>
          <a:p>
            <a:pPr marL="176213" indent="-176213">
              <a:buFont typeface="Arial" pitchFamily="34" charset="0"/>
              <a:buChar char="•"/>
            </a:pPr>
            <a:r>
              <a:rPr lang="en-US" sz="1100" b="1" dirty="0" smtClean="0">
                <a:solidFill>
                  <a:schemeClr val="bg1"/>
                </a:solidFill>
              </a:rPr>
              <a:t>Enterprise CAL includes improvements to unified messaging, along with net-new archiving functionality and compliance tools</a:t>
            </a:r>
          </a:p>
        </p:txBody>
      </p:sp>
      <p:sp>
        <p:nvSpPr>
          <p:cNvPr id="7" name="Rectangle 6"/>
          <p:cNvSpPr/>
          <p:nvPr/>
        </p:nvSpPr>
        <p:spPr>
          <a:xfrm>
            <a:off x="304800" y="6337756"/>
            <a:ext cx="6990272" cy="215444"/>
          </a:xfrm>
          <a:prstGeom prst="rect">
            <a:avLst/>
          </a:prstGeom>
        </p:spPr>
        <p:txBody>
          <a:bodyPr wrap="square">
            <a:spAutoFit/>
          </a:bodyPr>
          <a:lstStyle/>
          <a:p>
            <a:r>
              <a:rPr lang="en-US" sz="800" i="1" dirty="0" smtClean="0">
                <a:solidFill>
                  <a:schemeClr val="bg1"/>
                </a:solidFill>
              </a:rPr>
              <a:t>			                                 *Takes a dependency on Windows Server RMS L = $37</a:t>
            </a:r>
          </a:p>
        </p:txBody>
      </p:sp>
      <p:sp>
        <p:nvSpPr>
          <p:cNvPr id="9" name="Rectangle 8"/>
          <p:cNvSpPr/>
          <p:nvPr/>
        </p:nvSpPr>
        <p:spPr>
          <a:xfrm>
            <a:off x="152400" y="3426023"/>
            <a:ext cx="1994457" cy="307777"/>
          </a:xfrm>
          <a:prstGeom prst="rect">
            <a:avLst/>
          </a:prstGeom>
        </p:spPr>
        <p:txBody>
          <a:bodyPr wrap="none">
            <a:spAutoFit/>
          </a:bodyPr>
          <a:lstStyle/>
          <a:p>
            <a:r>
              <a:rPr lang="en-US" sz="1400" b="1" dirty="0" smtClean="0">
                <a:solidFill>
                  <a:schemeClr val="bg1"/>
                </a:solidFill>
              </a:rPr>
              <a:t>Exchange 2010 CALs</a:t>
            </a:r>
            <a:endParaRPr lang="en-US" sz="1400" b="1" dirty="0">
              <a:solidFill>
                <a:schemeClr val="bg1"/>
              </a:solidFill>
            </a:endParaRPr>
          </a:p>
        </p:txBody>
      </p:sp>
      <p:sp>
        <p:nvSpPr>
          <p:cNvPr id="11" name="Rectangle 10"/>
          <p:cNvSpPr/>
          <p:nvPr/>
        </p:nvSpPr>
        <p:spPr>
          <a:xfrm>
            <a:off x="152400" y="609600"/>
            <a:ext cx="1994457" cy="307777"/>
          </a:xfrm>
          <a:prstGeom prst="rect">
            <a:avLst/>
          </a:prstGeom>
        </p:spPr>
        <p:txBody>
          <a:bodyPr wrap="none">
            <a:spAutoFit/>
          </a:bodyPr>
          <a:lstStyle/>
          <a:p>
            <a:r>
              <a:rPr lang="en-US" sz="1400" b="1" dirty="0" smtClean="0">
                <a:solidFill>
                  <a:schemeClr val="bg1"/>
                </a:solidFill>
              </a:rPr>
              <a:t>Exchange 2007 CALs</a:t>
            </a:r>
            <a:endParaRPr lang="en-US" sz="1400"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673715642"/>
              </p:ext>
            </p:extLst>
          </p:nvPr>
        </p:nvGraphicFramePr>
        <p:xfrm>
          <a:off x="299948" y="1245963"/>
          <a:ext cx="8622514" cy="2203481"/>
        </p:xfrm>
        <a:graphic>
          <a:graphicData uri="http://schemas.openxmlformats.org/drawingml/2006/table">
            <a:tbl>
              <a:tblPr bandRow="1">
                <a:tableStyleId>{073A0DAA-6AF3-43AB-8588-CEC1D06C72B9}</a:tableStyleId>
              </a:tblPr>
              <a:tblGrid>
                <a:gridCol w="951571"/>
                <a:gridCol w="3342783"/>
                <a:gridCol w="2834640"/>
                <a:gridCol w="208280"/>
                <a:gridCol w="1285240"/>
              </a:tblGrid>
              <a:tr h="274320">
                <a:tc>
                  <a:txBody>
                    <a:bodyPr/>
                    <a:lstStyle/>
                    <a:p>
                      <a:pPr algn="ctr"/>
                      <a:r>
                        <a:rPr lang="en-US" sz="1100" b="1" kern="1200" dirty="0" smtClean="0">
                          <a:solidFill>
                            <a:schemeClr val="dk1"/>
                          </a:solidFill>
                          <a:latin typeface="+mn-lt"/>
                          <a:ea typeface="+mn-ea"/>
                          <a:cs typeface="+mn-cs"/>
                        </a:rPr>
                        <a:t>Ex. 2007 CAL</a:t>
                      </a:r>
                      <a:endParaRPr lang="en-US"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smtClean="0"/>
                        <a:t>Description</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100" b="1" dirty="0" smtClean="0"/>
                        <a:t>                                    Features</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smtClean="0"/>
                        <a:t>Suites</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14400">
                <a:tc>
                  <a:txBody>
                    <a:bodyPr/>
                    <a:lstStyle/>
                    <a:p>
                      <a:pPr algn="ctr"/>
                      <a:r>
                        <a:rPr lang="en-US" sz="1050" b="1" kern="1200" dirty="0" smtClean="0">
                          <a:solidFill>
                            <a:schemeClr val="dk1"/>
                          </a:solidFill>
                          <a:latin typeface="+mn-lt"/>
                          <a:ea typeface="+mn-ea"/>
                          <a:cs typeface="+mn-cs"/>
                        </a:rPr>
                        <a:t>Std.</a:t>
                      </a:r>
                      <a:r>
                        <a:rPr lang="en-US" sz="1050" b="1" kern="1200" baseline="0" dirty="0" smtClean="0">
                          <a:solidFill>
                            <a:schemeClr val="dk1"/>
                          </a:solidFill>
                          <a:latin typeface="+mn-lt"/>
                          <a:ea typeface="+mn-ea"/>
                          <a:cs typeface="+mn-cs"/>
                        </a:rPr>
                        <a:t> </a:t>
                      </a:r>
                      <a:r>
                        <a:rPr lang="en-US" sz="1050" b="1" kern="1200" dirty="0" smtClean="0">
                          <a:solidFill>
                            <a:schemeClr val="dk1"/>
                          </a:solidFill>
                          <a:latin typeface="+mn-lt"/>
                          <a:ea typeface="+mn-ea"/>
                          <a:cs typeface="+mn-cs"/>
                        </a:rPr>
                        <a:t>CAL</a:t>
                      </a:r>
                      <a:endParaRPr lang="en-US" sz="1050" b="0" kern="1200" baseline="300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900" b="0" i="1" dirty="0" smtClean="0">
                          <a:solidFill>
                            <a:schemeClr val="bg1"/>
                          </a:solidFill>
                        </a:rPr>
                        <a:t>For</a:t>
                      </a:r>
                      <a:r>
                        <a:rPr lang="en-US" sz="900" b="0" i="1" baseline="0" dirty="0" smtClean="0">
                          <a:solidFill>
                            <a:schemeClr val="bg1"/>
                          </a:solidFill>
                        </a:rPr>
                        <a:t> organizations that need a premium, feature-rich messaging environment with mobile device access.</a:t>
                      </a:r>
                      <a:endParaRPr lang="en-US" sz="900" b="0" i="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l" defTabSz="914400" rtl="0" eaLnBrk="1" latinLnBrk="0" hangingPunct="1">
                        <a:buClrTx/>
                        <a:buFont typeface="Arial" pitchFamily="34" charset="0"/>
                        <a:buChar char="•"/>
                      </a:pPr>
                      <a:r>
                        <a:rPr lang="en-US" sz="1000" b="0" kern="1200" dirty="0" smtClean="0">
                          <a:solidFill>
                            <a:schemeClr val="bg1"/>
                          </a:solidFill>
                          <a:latin typeface="+mn-lt"/>
                          <a:ea typeface="+mn-ea"/>
                          <a:cs typeface="+mn-cs"/>
                        </a:rPr>
                        <a:t> Core CAL</a:t>
                      </a:r>
                    </a:p>
                    <a:p>
                      <a:pPr marL="0" algn="l" defTabSz="914400" rtl="0" eaLnBrk="1" latinLnBrk="0" hangingPunct="1">
                        <a:buClrTx/>
                        <a:buFont typeface="Arial" pitchFamily="34" charset="0"/>
                        <a:buChar char="•"/>
                      </a:pPr>
                      <a:r>
                        <a:rPr lang="en-US" sz="1000" b="0" kern="1200" dirty="0" smtClean="0">
                          <a:solidFill>
                            <a:schemeClr val="bg1"/>
                          </a:solidFill>
                          <a:latin typeface="+mn-lt"/>
                          <a:ea typeface="+mn-ea"/>
                          <a:cs typeface="+mn-cs"/>
                        </a:rPr>
                        <a:t> SBS</a:t>
                      </a:r>
                    </a:p>
                    <a:p>
                      <a:pPr marL="0" algn="l" defTabSz="914400" rtl="0" eaLnBrk="1" latinLnBrk="0" hangingPunct="1">
                        <a:buClrTx/>
                        <a:buFont typeface="Arial" pitchFamily="34" charset="0"/>
                        <a:buChar char="•"/>
                      </a:pPr>
                      <a:r>
                        <a:rPr lang="en-US" sz="1000" b="0" kern="1200" dirty="0" smtClean="0">
                          <a:solidFill>
                            <a:schemeClr val="bg1"/>
                          </a:solidFill>
                          <a:latin typeface="+mn-lt"/>
                          <a:ea typeface="+mn-ea"/>
                          <a:cs typeface="+mn-cs"/>
                        </a:rPr>
                        <a:t> EBS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862361">
                <a:tc>
                  <a:txBody>
                    <a:bodyPr/>
                    <a:lstStyle/>
                    <a:p>
                      <a:pPr algn="ctr"/>
                      <a:r>
                        <a:rPr lang="en-US" sz="1050" b="1" kern="1200" dirty="0" smtClean="0">
                          <a:solidFill>
                            <a:schemeClr val="tx1"/>
                          </a:solidFill>
                          <a:latin typeface="+mn-lt"/>
                          <a:ea typeface="+mn-ea"/>
                          <a:cs typeface="+mn-cs"/>
                        </a:rPr>
                        <a:t>Ent.</a:t>
                      </a:r>
                      <a:r>
                        <a:rPr lang="en-US" sz="1050" b="1" kern="1200" baseline="0" dirty="0" smtClean="0">
                          <a:solidFill>
                            <a:schemeClr val="tx1"/>
                          </a:solidFill>
                          <a:latin typeface="+mn-lt"/>
                          <a:ea typeface="+mn-ea"/>
                          <a:cs typeface="+mn-cs"/>
                        </a:rPr>
                        <a:t> </a:t>
                      </a:r>
                      <a:r>
                        <a:rPr lang="en-US" sz="1050" b="1" kern="1200" dirty="0" smtClean="0">
                          <a:solidFill>
                            <a:schemeClr val="tx1"/>
                          </a:solidFill>
                          <a:latin typeface="+mn-lt"/>
                          <a:ea typeface="+mn-ea"/>
                          <a:cs typeface="+mn-cs"/>
                        </a:rPr>
                        <a:t>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900" b="0" i="1" dirty="0" smtClean="0">
                          <a:solidFill>
                            <a:schemeClr val="bg1"/>
                          </a:solidFill>
                        </a:rPr>
                        <a:t>For</a:t>
                      </a:r>
                      <a:r>
                        <a:rPr lang="en-US" sz="900" b="0" i="1" baseline="0" dirty="0" smtClean="0">
                          <a:solidFill>
                            <a:schemeClr val="bg1"/>
                          </a:solidFill>
                        </a:rPr>
                        <a:t> users that need:</a:t>
                      </a:r>
                    </a:p>
                    <a:p>
                      <a:pPr marL="111125" indent="-111125">
                        <a:buFont typeface="+mj-lt"/>
                        <a:buAutoNum type="arabicPeriod"/>
                      </a:pPr>
                      <a:r>
                        <a:rPr lang="en-US" sz="900" b="0" i="1" baseline="0" dirty="0" smtClean="0">
                          <a:solidFill>
                            <a:schemeClr val="bg1"/>
                          </a:solidFill>
                        </a:rPr>
                        <a:t> Unified Messaging</a:t>
                      </a:r>
                    </a:p>
                    <a:p>
                      <a:pPr marL="111125" indent="-111125">
                        <a:buFont typeface="+mj-lt"/>
                        <a:buAutoNum type="arabicPeriod"/>
                      </a:pPr>
                      <a:r>
                        <a:rPr lang="en-US" sz="900" b="0" i="1" baseline="0" dirty="0" smtClean="0">
                          <a:solidFill>
                            <a:schemeClr val="bg1"/>
                          </a:solidFill>
                        </a:rPr>
                        <a:t> Multi-tier AV/AS protection</a:t>
                      </a:r>
                    </a:p>
                    <a:p>
                      <a:pPr marL="111125" indent="-111125">
                        <a:buFont typeface="+mj-lt"/>
                        <a:buAutoNum type="arabicPeriod"/>
                      </a:pPr>
                      <a:r>
                        <a:rPr lang="en-US" sz="900" b="0" i="1" baseline="0" dirty="0" smtClean="0">
                          <a:solidFill>
                            <a:schemeClr val="bg1"/>
                          </a:solidFill>
                        </a:rPr>
                        <a:t> Advanced Compliance</a:t>
                      </a:r>
                    </a:p>
                    <a:p>
                      <a:pPr marL="111125" indent="-111125">
                        <a:buFont typeface="+mj-lt"/>
                        <a:buAutoNum type="arabicPeriod"/>
                      </a:pPr>
                      <a:r>
                        <a:rPr lang="en-US" sz="900" b="0" i="1" baseline="0" dirty="0" smtClean="0">
                          <a:solidFill>
                            <a:schemeClr val="bg1"/>
                          </a:solidFill>
                        </a:rPr>
                        <a:t>Advance mobile management</a:t>
                      </a:r>
                      <a:endParaRPr lang="en-US" sz="900" b="0" i="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l" defTabSz="914400" rtl="0" eaLnBrk="1" latinLnBrk="0" hangingPunct="1">
                        <a:buClrTx/>
                        <a:buFont typeface="Arial" pitchFamily="34" charset="0"/>
                        <a:buChar char="•"/>
                      </a:pPr>
                      <a:r>
                        <a:rPr lang="en-US" sz="1000" b="0" kern="1200" dirty="0" smtClean="0">
                          <a:solidFill>
                            <a:schemeClr val="bg1"/>
                          </a:solidFill>
                          <a:latin typeface="+mn-lt"/>
                          <a:ea typeface="+mn-ea"/>
                          <a:cs typeface="+mn-cs"/>
                        </a:rPr>
                        <a:t> E-Cal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13" name="Rectangle 12"/>
          <p:cNvSpPr/>
          <p:nvPr/>
        </p:nvSpPr>
        <p:spPr>
          <a:xfrm>
            <a:off x="4731712" y="2498058"/>
            <a:ext cx="822960" cy="334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Unified Messaging</a:t>
            </a:r>
          </a:p>
        </p:txBody>
      </p:sp>
      <p:sp>
        <p:nvSpPr>
          <p:cNvPr id="14" name="Rectangle 13"/>
          <p:cNvSpPr/>
          <p:nvPr/>
        </p:nvSpPr>
        <p:spPr>
          <a:xfrm>
            <a:off x="6498975" y="2498058"/>
            <a:ext cx="822960" cy="334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Exchange Hosted Filtering</a:t>
            </a:r>
          </a:p>
        </p:txBody>
      </p:sp>
      <p:sp>
        <p:nvSpPr>
          <p:cNvPr id="15" name="Rectangle 14"/>
          <p:cNvSpPr/>
          <p:nvPr/>
        </p:nvSpPr>
        <p:spPr>
          <a:xfrm>
            <a:off x="4731712" y="2899840"/>
            <a:ext cx="822960" cy="334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Per-user Journaling</a:t>
            </a:r>
          </a:p>
        </p:txBody>
      </p:sp>
      <p:sp>
        <p:nvSpPr>
          <p:cNvPr id="16" name="Rectangle 15"/>
          <p:cNvSpPr/>
          <p:nvPr/>
        </p:nvSpPr>
        <p:spPr>
          <a:xfrm>
            <a:off x="5615343" y="2899840"/>
            <a:ext cx="822960" cy="33481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Managed Custom Folders</a:t>
            </a:r>
          </a:p>
        </p:txBody>
      </p:sp>
      <p:sp>
        <p:nvSpPr>
          <p:cNvPr id="17" name="Rectangle 16"/>
          <p:cNvSpPr/>
          <p:nvPr/>
        </p:nvSpPr>
        <p:spPr>
          <a:xfrm>
            <a:off x="5615343" y="2498058"/>
            <a:ext cx="822960" cy="334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Forefront for Exchange</a:t>
            </a:r>
          </a:p>
        </p:txBody>
      </p:sp>
      <p:sp>
        <p:nvSpPr>
          <p:cNvPr id="18" name="Rectangle 17"/>
          <p:cNvSpPr/>
          <p:nvPr/>
        </p:nvSpPr>
        <p:spPr>
          <a:xfrm>
            <a:off x="6498975" y="2899840"/>
            <a:ext cx="822960" cy="33481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Advanced Mobile Mngt.</a:t>
            </a:r>
          </a:p>
        </p:txBody>
      </p:sp>
      <p:sp>
        <p:nvSpPr>
          <p:cNvPr id="19" name="Rectangle 18"/>
          <p:cNvSpPr/>
          <p:nvPr/>
        </p:nvSpPr>
        <p:spPr>
          <a:xfrm>
            <a:off x="4738450" y="1630122"/>
            <a:ext cx="822960" cy="338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E-mail &amp; Contacts</a:t>
            </a:r>
          </a:p>
        </p:txBody>
      </p:sp>
      <p:sp>
        <p:nvSpPr>
          <p:cNvPr id="20" name="Rectangle 19"/>
          <p:cNvSpPr/>
          <p:nvPr/>
        </p:nvSpPr>
        <p:spPr>
          <a:xfrm>
            <a:off x="6505135" y="1630122"/>
            <a:ext cx="822960" cy="338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ActiveSync Mobility</a:t>
            </a:r>
          </a:p>
        </p:txBody>
      </p:sp>
      <p:sp>
        <p:nvSpPr>
          <p:cNvPr id="21" name="Rectangle 20"/>
          <p:cNvSpPr/>
          <p:nvPr/>
        </p:nvSpPr>
        <p:spPr>
          <a:xfrm>
            <a:off x="5625418" y="1630122"/>
            <a:ext cx="822960" cy="338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Calendar &amp; Tasks</a:t>
            </a:r>
          </a:p>
        </p:txBody>
      </p:sp>
      <p:sp>
        <p:nvSpPr>
          <p:cNvPr id="22" name="Rectangle 21"/>
          <p:cNvSpPr/>
          <p:nvPr/>
        </p:nvSpPr>
        <p:spPr>
          <a:xfrm>
            <a:off x="5625418" y="2011122"/>
            <a:ext cx="822960" cy="33832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Per-DB Journaling</a:t>
            </a:r>
          </a:p>
        </p:txBody>
      </p:sp>
      <p:sp>
        <p:nvSpPr>
          <p:cNvPr id="23" name="Rectangle 22"/>
          <p:cNvSpPr/>
          <p:nvPr/>
        </p:nvSpPr>
        <p:spPr>
          <a:xfrm>
            <a:off x="4738450" y="2011122"/>
            <a:ext cx="822960" cy="338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Improved   Anti-spam</a:t>
            </a:r>
          </a:p>
        </p:txBody>
      </p:sp>
      <p:sp>
        <p:nvSpPr>
          <p:cNvPr id="24" name="Rectangle 23"/>
          <p:cNvSpPr/>
          <p:nvPr/>
        </p:nvSpPr>
        <p:spPr>
          <a:xfrm>
            <a:off x="6505135" y="2011122"/>
            <a:ext cx="822960" cy="3383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Managed Default Folders</a:t>
            </a:r>
          </a:p>
        </p:txBody>
      </p:sp>
      <p:sp>
        <p:nvSpPr>
          <p:cNvPr id="26" name="Rectangle 25"/>
          <p:cNvSpPr/>
          <p:nvPr/>
        </p:nvSpPr>
        <p:spPr>
          <a:xfrm>
            <a:off x="256478" y="881390"/>
            <a:ext cx="8513956" cy="430887"/>
          </a:xfrm>
          <a:prstGeom prst="rect">
            <a:avLst/>
          </a:prstGeom>
        </p:spPr>
        <p:txBody>
          <a:bodyPr wrap="square">
            <a:spAutoFit/>
          </a:bodyPr>
          <a:lstStyle/>
          <a:p>
            <a:pPr>
              <a:buFont typeface="Arial" pitchFamily="34" charset="0"/>
              <a:buChar char="•"/>
            </a:pPr>
            <a:r>
              <a:rPr lang="en-US" sz="1100" dirty="0" smtClean="0">
                <a:solidFill>
                  <a:schemeClr val="bg1"/>
                </a:solidFill>
              </a:rPr>
              <a:t>  </a:t>
            </a:r>
            <a:r>
              <a:rPr lang="en-US" sz="1100" b="1" dirty="0" smtClean="0">
                <a:solidFill>
                  <a:schemeClr val="bg1"/>
                </a:solidFill>
              </a:rPr>
              <a:t>The Enterprise CAL is differentiated based on additional workloads (UM &amp; AV/AS) and advanced features (compliance, mobile management)</a:t>
            </a:r>
          </a:p>
        </p:txBody>
      </p:sp>
      <p:sp>
        <p:nvSpPr>
          <p:cNvPr id="27" name="Rectangle 26"/>
          <p:cNvSpPr/>
          <p:nvPr/>
        </p:nvSpPr>
        <p:spPr>
          <a:xfrm>
            <a:off x="5786146" y="685800"/>
            <a:ext cx="706250" cy="15500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bg1"/>
              </a:solidFill>
            </a:endParaRPr>
          </a:p>
        </p:txBody>
      </p:sp>
      <p:sp>
        <p:nvSpPr>
          <p:cNvPr id="28" name="Rectangle 27"/>
          <p:cNvSpPr/>
          <p:nvPr/>
        </p:nvSpPr>
        <p:spPr>
          <a:xfrm>
            <a:off x="6566732" y="1304209"/>
            <a:ext cx="710184" cy="155001"/>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bg1"/>
              </a:solidFill>
            </a:endParaRPr>
          </a:p>
        </p:txBody>
      </p:sp>
      <p:sp>
        <p:nvSpPr>
          <p:cNvPr id="29" name="Rectangle 28"/>
          <p:cNvSpPr/>
          <p:nvPr/>
        </p:nvSpPr>
        <p:spPr>
          <a:xfrm>
            <a:off x="6574166" y="1269381"/>
            <a:ext cx="712054" cy="338554"/>
          </a:xfrm>
          <a:prstGeom prst="rect">
            <a:avLst/>
          </a:prstGeom>
          <a:noFill/>
          <a:ln w="12700">
            <a:noFill/>
          </a:ln>
        </p:spPr>
        <p:txBody>
          <a:bodyPr wrap="square">
            <a:spAutoFit/>
          </a:bodyPr>
          <a:lstStyle/>
          <a:p>
            <a:r>
              <a:rPr lang="en-US" sz="800" b="1" i="1" dirty="0" smtClean="0">
                <a:solidFill>
                  <a:schemeClr val="bg1"/>
                </a:solidFill>
              </a:rPr>
              <a:t>Ex. 2007 SP1</a:t>
            </a:r>
            <a:endParaRPr lang="en-US" sz="1000" i="1" dirty="0">
              <a:solidFill>
                <a:schemeClr val="bg1"/>
              </a:solidFill>
            </a:endParaRPr>
          </a:p>
        </p:txBody>
      </p:sp>
      <p:sp>
        <p:nvSpPr>
          <p:cNvPr id="31" name="Rectangle 30"/>
          <p:cNvSpPr/>
          <p:nvPr/>
        </p:nvSpPr>
        <p:spPr>
          <a:xfrm>
            <a:off x="4771292" y="5760089"/>
            <a:ext cx="2514600" cy="228599"/>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Personal Archive</a:t>
            </a:r>
          </a:p>
        </p:txBody>
      </p:sp>
      <p:sp>
        <p:nvSpPr>
          <p:cNvPr id="32" name="Rectangle 31"/>
          <p:cNvSpPr/>
          <p:nvPr/>
        </p:nvSpPr>
        <p:spPr>
          <a:xfrm>
            <a:off x="5614434" y="6044419"/>
            <a:ext cx="822960" cy="27432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Cross-Mailbox Search</a:t>
            </a:r>
          </a:p>
        </p:txBody>
      </p:sp>
      <p:sp>
        <p:nvSpPr>
          <p:cNvPr id="33" name="Rectangle 32"/>
          <p:cNvSpPr/>
          <p:nvPr/>
        </p:nvSpPr>
        <p:spPr>
          <a:xfrm>
            <a:off x="3887052" y="4759037"/>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Conversation View</a:t>
            </a:r>
          </a:p>
        </p:txBody>
      </p:sp>
      <p:sp>
        <p:nvSpPr>
          <p:cNvPr id="34" name="Rectangle 33"/>
          <p:cNvSpPr/>
          <p:nvPr/>
        </p:nvSpPr>
        <p:spPr>
          <a:xfrm>
            <a:off x="5609172" y="4759037"/>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Universal Inbox</a:t>
            </a:r>
          </a:p>
          <a:p>
            <a:pPr algn="ctr"/>
            <a:r>
              <a:rPr lang="en-US" sz="800" b="1" dirty="0" smtClean="0">
                <a:solidFill>
                  <a:schemeClr val="bg1"/>
                </a:solidFill>
              </a:rPr>
              <a:t>(Mail, SMS, IM)</a:t>
            </a:r>
          </a:p>
        </p:txBody>
      </p:sp>
      <p:sp>
        <p:nvSpPr>
          <p:cNvPr id="35" name="Rectangle 34"/>
          <p:cNvSpPr/>
          <p:nvPr/>
        </p:nvSpPr>
        <p:spPr>
          <a:xfrm>
            <a:off x="4748112" y="4759037"/>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Calendar Sharing</a:t>
            </a:r>
          </a:p>
        </p:txBody>
      </p:sp>
      <p:sp>
        <p:nvSpPr>
          <p:cNvPr id="36" name="Rectangle 35"/>
          <p:cNvSpPr/>
          <p:nvPr/>
        </p:nvSpPr>
        <p:spPr>
          <a:xfrm>
            <a:off x="4266614" y="5070179"/>
            <a:ext cx="822960" cy="27432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Mailtips</a:t>
            </a:r>
          </a:p>
        </p:txBody>
      </p:sp>
      <p:sp>
        <p:nvSpPr>
          <p:cNvPr id="37" name="Rectangle 36"/>
          <p:cNvSpPr/>
          <p:nvPr/>
        </p:nvSpPr>
        <p:spPr>
          <a:xfrm>
            <a:off x="5127674" y="5070179"/>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Message Tracking</a:t>
            </a:r>
          </a:p>
        </p:txBody>
      </p:sp>
      <p:sp>
        <p:nvSpPr>
          <p:cNvPr id="38" name="Rectangle 37"/>
          <p:cNvSpPr/>
          <p:nvPr/>
        </p:nvSpPr>
        <p:spPr>
          <a:xfrm>
            <a:off x="6480517" y="6043246"/>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Legal Hold</a:t>
            </a:r>
          </a:p>
        </p:txBody>
      </p:sp>
      <p:sp>
        <p:nvSpPr>
          <p:cNvPr id="39" name="Rectangle 38"/>
          <p:cNvSpPr/>
          <p:nvPr/>
        </p:nvSpPr>
        <p:spPr>
          <a:xfrm>
            <a:off x="5988734" y="5070179"/>
            <a:ext cx="822960" cy="27432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Default Retention Policies</a:t>
            </a:r>
          </a:p>
        </p:txBody>
      </p:sp>
      <p:sp>
        <p:nvSpPr>
          <p:cNvPr id="40" name="Rectangle 39"/>
          <p:cNvSpPr/>
          <p:nvPr/>
        </p:nvSpPr>
        <p:spPr>
          <a:xfrm>
            <a:off x="6470232" y="4759037"/>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Mobile &amp; Browser Improvements</a:t>
            </a:r>
          </a:p>
        </p:txBody>
      </p:sp>
      <p:sp>
        <p:nvSpPr>
          <p:cNvPr id="41" name="Rectangle 40"/>
          <p:cNvSpPr/>
          <p:nvPr/>
        </p:nvSpPr>
        <p:spPr>
          <a:xfrm>
            <a:off x="6849794" y="5070179"/>
            <a:ext cx="822960" cy="27432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IRM in OWA*</a:t>
            </a:r>
          </a:p>
        </p:txBody>
      </p:sp>
      <p:sp>
        <p:nvSpPr>
          <p:cNvPr id="42" name="Rectangle 41"/>
          <p:cNvSpPr/>
          <p:nvPr/>
        </p:nvSpPr>
        <p:spPr>
          <a:xfrm>
            <a:off x="3887051" y="4495800"/>
            <a:ext cx="4267200" cy="2286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E</a:t>
            </a:r>
            <a:r>
              <a:rPr lang="en-US" sz="800" b="1" i="1" dirty="0" smtClean="0">
                <a:solidFill>
                  <a:schemeClr val="bg1"/>
                </a:solidFill>
              </a:rPr>
              <a:t>xchange 2007 Features: E-mail, Calendar, Tasks, Contacts, Mobility, etc.</a:t>
            </a:r>
          </a:p>
        </p:txBody>
      </p:sp>
      <p:sp>
        <p:nvSpPr>
          <p:cNvPr id="44" name="Rectangle 43"/>
          <p:cNvSpPr/>
          <p:nvPr/>
        </p:nvSpPr>
        <p:spPr>
          <a:xfrm>
            <a:off x="7331292" y="4755089"/>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Per-DB Journaling</a:t>
            </a:r>
          </a:p>
        </p:txBody>
      </p:sp>
      <p:sp>
        <p:nvSpPr>
          <p:cNvPr id="45" name="Rectangle 44"/>
          <p:cNvSpPr/>
          <p:nvPr/>
        </p:nvSpPr>
        <p:spPr>
          <a:xfrm>
            <a:off x="7337197" y="6044419"/>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Per-User /DL Journaling</a:t>
            </a:r>
          </a:p>
        </p:txBody>
      </p:sp>
      <p:sp>
        <p:nvSpPr>
          <p:cNvPr id="46" name="Rectangle 45"/>
          <p:cNvSpPr/>
          <p:nvPr/>
        </p:nvSpPr>
        <p:spPr>
          <a:xfrm>
            <a:off x="7337197" y="5732585"/>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Advanced Mobile Policies</a:t>
            </a:r>
            <a:endParaRPr lang="en-US" sz="800" b="1" i="1" dirty="0" smtClean="0">
              <a:solidFill>
                <a:schemeClr val="bg1"/>
              </a:solidFill>
            </a:endParaRPr>
          </a:p>
        </p:txBody>
      </p:sp>
      <p:sp>
        <p:nvSpPr>
          <p:cNvPr id="47" name="Rectangle 46"/>
          <p:cNvSpPr/>
          <p:nvPr/>
        </p:nvSpPr>
        <p:spPr>
          <a:xfrm>
            <a:off x="3901440" y="5727898"/>
            <a:ext cx="822960" cy="27432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Custom Retention Policies</a:t>
            </a:r>
          </a:p>
        </p:txBody>
      </p:sp>
      <p:sp>
        <p:nvSpPr>
          <p:cNvPr id="48" name="Rectangle 47"/>
          <p:cNvSpPr/>
          <p:nvPr/>
        </p:nvSpPr>
        <p:spPr>
          <a:xfrm>
            <a:off x="3886200" y="6036753"/>
            <a:ext cx="822960" cy="27432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Speech to Text Voicemail</a:t>
            </a:r>
          </a:p>
        </p:txBody>
      </p:sp>
      <p:sp>
        <p:nvSpPr>
          <p:cNvPr id="49" name="Rectangle 48"/>
          <p:cNvSpPr/>
          <p:nvPr/>
        </p:nvSpPr>
        <p:spPr>
          <a:xfrm>
            <a:off x="4752421" y="6044419"/>
            <a:ext cx="822960" cy="27432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Info. Leakage Protection*</a:t>
            </a:r>
          </a:p>
        </p:txBody>
      </p:sp>
      <p:sp>
        <p:nvSpPr>
          <p:cNvPr id="53" name="Rectangle 52"/>
          <p:cNvSpPr/>
          <p:nvPr/>
        </p:nvSpPr>
        <p:spPr>
          <a:xfrm>
            <a:off x="3886200" y="5462954"/>
            <a:ext cx="4267200" cy="22860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E</a:t>
            </a:r>
            <a:r>
              <a:rPr lang="en-US" sz="800" b="1" i="1" dirty="0" smtClean="0">
                <a:solidFill>
                  <a:schemeClr val="bg1"/>
                </a:solidFill>
              </a:rPr>
              <a:t>xchange 2007 Features: UM, AV/AS Protection etc.</a:t>
            </a:r>
          </a:p>
        </p:txBody>
      </p:sp>
    </p:spTree>
    <p:extLst>
      <p:ext uri="{BB962C8B-B14F-4D97-AF65-F5344CB8AC3E}">
        <p14:creationId xmlns:p14="http://schemas.microsoft.com/office/powerpoint/2010/main" val="32236568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7350"/>
            <a:ext cx="8686800" cy="443198"/>
          </a:xfrm>
        </p:spPr>
        <p:txBody>
          <a:bodyPr/>
          <a:lstStyle/>
          <a:p>
            <a:r>
              <a:rPr lang="en-US" dirty="0" smtClean="0">
                <a:solidFill>
                  <a:schemeClr val="bg1"/>
                </a:solidFill>
              </a:rPr>
              <a:t>Server Licensing &amp; Pricing Updates</a:t>
            </a:r>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10427792"/>
              </p:ext>
            </p:extLst>
          </p:nvPr>
        </p:nvGraphicFramePr>
        <p:xfrm>
          <a:off x="292023" y="4575048"/>
          <a:ext cx="7945783" cy="1765781"/>
        </p:xfrm>
        <a:graphic>
          <a:graphicData uri="http://schemas.openxmlformats.org/drawingml/2006/table">
            <a:tbl>
              <a:tblPr bandRow="1">
                <a:tableStyleId>{073A0DAA-6AF3-43AB-8588-CEC1D06C72B9}</a:tableStyleId>
              </a:tblPr>
              <a:tblGrid>
                <a:gridCol w="884414"/>
                <a:gridCol w="3091237"/>
                <a:gridCol w="3369195"/>
                <a:gridCol w="600937"/>
              </a:tblGrid>
              <a:tr h="266906">
                <a:tc>
                  <a:txBody>
                    <a:bodyPr/>
                    <a:lstStyle/>
                    <a:p>
                      <a:pPr algn="ctr"/>
                      <a:r>
                        <a:rPr lang="en-US" sz="900" b="1" dirty="0" smtClean="0"/>
                        <a:t>Ex. 2010</a:t>
                      </a:r>
                      <a:r>
                        <a:rPr lang="en-US" sz="900" b="1" baseline="0" dirty="0" smtClean="0"/>
                        <a:t> Server</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lumMod val="75000"/>
                            </a:schemeClr>
                          </a:solidFill>
                        </a:rPr>
                        <a:t>Description</a:t>
                      </a:r>
                      <a:endParaRPr lang="en-US" sz="1200" b="1" dirty="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t>Exchange 2010 Features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200" b="1" dirty="0" smtClean="0"/>
                    </a:p>
                  </a:txBody>
                  <a:tcPr marT="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56234">
                <a:tc>
                  <a:txBody>
                    <a:bodyPr/>
                    <a:lstStyle/>
                    <a:p>
                      <a:pPr algn="ctr"/>
                      <a:r>
                        <a:rPr lang="en-US" sz="1000" b="1" kern="1200" dirty="0" smtClean="0">
                          <a:solidFill>
                            <a:schemeClr val="dk1"/>
                          </a:solidFill>
                          <a:latin typeface="+mn-lt"/>
                          <a:ea typeface="+mn-ea"/>
                          <a:cs typeface="+mn-cs"/>
                        </a:rPr>
                        <a:t>Std.</a:t>
                      </a:r>
                      <a:r>
                        <a:rPr lang="en-US" sz="1000" b="1" kern="1200" baseline="0" dirty="0" smtClean="0">
                          <a:solidFill>
                            <a:schemeClr val="dk1"/>
                          </a:solidFill>
                          <a:latin typeface="+mn-lt"/>
                          <a:ea typeface="+mn-ea"/>
                          <a:cs typeface="+mn-cs"/>
                        </a:rPr>
                        <a:t> </a:t>
                      </a:r>
                      <a:r>
                        <a:rPr lang="en-US" sz="1000" b="1" kern="1200" dirty="0" smtClean="0">
                          <a:solidFill>
                            <a:schemeClr val="dk1"/>
                          </a:solidFill>
                          <a:latin typeface="+mn-lt"/>
                          <a:ea typeface="+mn-ea"/>
                          <a:cs typeface="+mn-cs"/>
                        </a:rPr>
                        <a:t>Server</a:t>
                      </a:r>
                      <a:endParaRPr lang="en-US" sz="1000" b="0" kern="1200" baseline="300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eaLnBrk="1" fontAlgn="auto" hangingPunct="1">
                        <a:spcBef>
                          <a:spcPts val="0"/>
                        </a:spcBef>
                        <a:spcAft>
                          <a:spcPts val="0"/>
                        </a:spcAft>
                        <a:defRPr/>
                      </a:pPr>
                      <a:r>
                        <a:rPr lang="en-US" sz="900" b="0" i="1" kern="1200" baseline="0" dirty="0" smtClean="0">
                          <a:solidFill>
                            <a:schemeClr val="bg1"/>
                          </a:solidFill>
                          <a:latin typeface="+mn-lt"/>
                          <a:ea typeface="+mn-ea"/>
                          <a:cs typeface="+mn-cs"/>
                        </a:rPr>
                        <a:t>Simplify your approach to high availability and disaster recovery &amp; Lower the cost and improve the performance of your messaging infrastructure with new low-cost storage options, user self-service features, and  maintenance tools that help limit user disruptions.</a:t>
                      </a:r>
                    </a:p>
                  </a:txBody>
                  <a:tcPr marL="64008" marR="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622781">
                <a:tc>
                  <a:txBody>
                    <a:bodyPr/>
                    <a:lstStyle/>
                    <a:p>
                      <a:pPr algn="ctr"/>
                      <a:r>
                        <a:rPr lang="en-US" sz="1000" b="1" kern="1200" dirty="0" smtClean="0">
                          <a:solidFill>
                            <a:schemeClr val="dk1"/>
                          </a:solidFill>
                          <a:latin typeface="+mn-lt"/>
                          <a:ea typeface="+mn-ea"/>
                          <a:cs typeface="+mn-cs"/>
                        </a:rPr>
                        <a:t>Ent.</a:t>
                      </a:r>
                      <a:r>
                        <a:rPr lang="en-US" sz="1000" b="1" kern="1200" baseline="0" dirty="0" smtClean="0">
                          <a:solidFill>
                            <a:schemeClr val="dk1"/>
                          </a:solidFill>
                          <a:latin typeface="+mn-lt"/>
                          <a:ea typeface="+mn-ea"/>
                          <a:cs typeface="+mn-cs"/>
                        </a:rPr>
                        <a:t> </a:t>
                      </a:r>
                      <a:r>
                        <a:rPr lang="en-US" sz="1000" b="1" kern="1200" dirty="0" smtClean="0">
                          <a:solidFill>
                            <a:schemeClr val="dk1"/>
                          </a:solidFill>
                          <a:latin typeface="+mn-lt"/>
                          <a:ea typeface="+mn-ea"/>
                          <a:cs typeface="+mn-cs"/>
                        </a:rPr>
                        <a:t>Server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algn="l" defTabSz="914400" rtl="0" eaLnBrk="1" fontAlgn="auto" latinLnBrk="0" hangingPunct="1">
                        <a:spcBef>
                          <a:spcPts val="0"/>
                        </a:spcBef>
                        <a:spcAft>
                          <a:spcPts val="0"/>
                        </a:spcAft>
                        <a:defRPr/>
                      </a:pPr>
                      <a:r>
                        <a:rPr lang="en-US" sz="900" b="0" i="1" kern="1200" baseline="0" dirty="0" smtClean="0">
                          <a:solidFill>
                            <a:schemeClr val="bg1"/>
                          </a:solidFill>
                          <a:latin typeface="+mn-lt"/>
                          <a:ea typeface="+mn-ea"/>
                          <a:cs typeface="+mn-cs"/>
                        </a:rPr>
                        <a:t>All the functionality of the Standard Server plus an increased database limit.</a:t>
                      </a:r>
                      <a:endParaRPr lang="en-US" sz="900" b="0" i="1" kern="1200" baseline="0" dirty="0">
                        <a:solidFill>
                          <a:schemeClr val="bg1"/>
                        </a:solidFill>
                        <a:latin typeface="+mn-lt"/>
                        <a:ea typeface="+mn-ea"/>
                        <a:cs typeface="+mn-cs"/>
                      </a:endParaRPr>
                    </a:p>
                  </a:txBody>
                  <a:tcPr marL="64008" marR="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900" b="0" i="1" dirty="0" smtClean="0">
                          <a:solidFill>
                            <a:schemeClr val="bg1"/>
                          </a:solidFill>
                        </a:rPr>
                        <a:t>   All Standard</a:t>
                      </a:r>
                      <a:r>
                        <a:rPr lang="en-US" sz="900" b="0" i="1" baseline="0" dirty="0" smtClean="0">
                          <a:solidFill>
                            <a:schemeClr val="bg1"/>
                          </a:solidFill>
                        </a:rPr>
                        <a:t> Features Plus:</a:t>
                      </a:r>
                    </a:p>
                  </a:txBody>
                  <a:tcPr marT="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4" name="Rectangle 3"/>
          <p:cNvSpPr/>
          <p:nvPr/>
        </p:nvSpPr>
        <p:spPr>
          <a:xfrm>
            <a:off x="4814565" y="4938649"/>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5 Mailbox database limit</a:t>
            </a:r>
          </a:p>
        </p:txBody>
      </p:sp>
      <p:sp>
        <p:nvSpPr>
          <p:cNvPr id="5" name="Rectangle 4"/>
          <p:cNvSpPr/>
          <p:nvPr/>
        </p:nvSpPr>
        <p:spPr>
          <a:xfrm>
            <a:off x="6547593" y="4938649"/>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Transport Resiliency</a:t>
            </a:r>
          </a:p>
        </p:txBody>
      </p:sp>
      <p:sp>
        <p:nvSpPr>
          <p:cNvPr id="6" name="Rectangle 5"/>
          <p:cNvSpPr/>
          <p:nvPr/>
        </p:nvSpPr>
        <p:spPr>
          <a:xfrm>
            <a:off x="5672177" y="4938649"/>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Remote Powershell</a:t>
            </a:r>
          </a:p>
        </p:txBody>
      </p:sp>
      <p:sp>
        <p:nvSpPr>
          <p:cNvPr id="7" name="Rectangle 6"/>
          <p:cNvSpPr/>
          <p:nvPr/>
        </p:nvSpPr>
        <p:spPr>
          <a:xfrm>
            <a:off x="7414846" y="5257800"/>
            <a:ext cx="822960" cy="27432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Mailbox Resiliency*</a:t>
            </a:r>
          </a:p>
        </p:txBody>
      </p:sp>
      <p:sp>
        <p:nvSpPr>
          <p:cNvPr id="8" name="Rectangle 7"/>
          <p:cNvSpPr/>
          <p:nvPr/>
        </p:nvSpPr>
        <p:spPr>
          <a:xfrm>
            <a:off x="4814565" y="5954952"/>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100 Mailbox database limit</a:t>
            </a:r>
          </a:p>
        </p:txBody>
      </p:sp>
      <p:sp>
        <p:nvSpPr>
          <p:cNvPr id="10" name="Rectangle 9"/>
          <p:cNvSpPr/>
          <p:nvPr/>
        </p:nvSpPr>
        <p:spPr>
          <a:xfrm>
            <a:off x="228600" y="3772298"/>
            <a:ext cx="8686800" cy="769441"/>
          </a:xfrm>
          <a:prstGeom prst="rect">
            <a:avLst/>
          </a:prstGeom>
        </p:spPr>
        <p:txBody>
          <a:bodyPr wrap="square">
            <a:spAutoFit/>
          </a:bodyPr>
          <a:lstStyle/>
          <a:p>
            <a:pPr marL="176213" indent="-176213">
              <a:buFont typeface="Arial" pitchFamily="34" charset="0"/>
              <a:buChar char="•"/>
            </a:pPr>
            <a:r>
              <a:rPr lang="en-US" sz="1100" b="1" dirty="0" smtClean="0">
                <a:solidFill>
                  <a:schemeClr val="bg1"/>
                </a:solidFill>
              </a:rPr>
              <a:t>The Standard Server is designed to lower storage costs and improve user uptime, and will include the high availability feature “Mailbox Resiliency”.</a:t>
            </a:r>
          </a:p>
          <a:p>
            <a:pPr marL="176213" indent="-176213">
              <a:buFont typeface="Arial" pitchFamily="34" charset="0"/>
              <a:buChar char="•"/>
            </a:pPr>
            <a:r>
              <a:rPr lang="en-US" sz="1100" b="1" dirty="0" smtClean="0">
                <a:solidFill>
                  <a:schemeClr val="bg1"/>
                </a:solidFill>
              </a:rPr>
              <a:t>The Enterprise Server will offer an increased 100 mailbox database limit</a:t>
            </a:r>
          </a:p>
          <a:p>
            <a:pPr marL="176213" indent="-176213">
              <a:buFont typeface="Arial" pitchFamily="34" charset="0"/>
              <a:buChar char="•"/>
            </a:pPr>
            <a:r>
              <a:rPr lang="en-US" sz="1100" b="1" dirty="0" smtClean="0">
                <a:solidFill>
                  <a:schemeClr val="bg1"/>
                </a:solidFill>
              </a:rPr>
              <a:t>Prices are unchanged from Exchange 2007</a:t>
            </a:r>
          </a:p>
        </p:txBody>
      </p:sp>
      <p:sp>
        <p:nvSpPr>
          <p:cNvPr id="11" name="Rectangle 10"/>
          <p:cNvSpPr/>
          <p:nvPr/>
        </p:nvSpPr>
        <p:spPr>
          <a:xfrm>
            <a:off x="4814565" y="5265912"/>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Roles Based Access Control</a:t>
            </a:r>
          </a:p>
        </p:txBody>
      </p:sp>
      <p:sp>
        <p:nvSpPr>
          <p:cNvPr id="12" name="Rectangle 11"/>
          <p:cNvSpPr/>
          <p:nvPr/>
        </p:nvSpPr>
        <p:spPr>
          <a:xfrm>
            <a:off x="6547593" y="5265912"/>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Web-based Administration</a:t>
            </a:r>
          </a:p>
        </p:txBody>
      </p:sp>
      <p:sp>
        <p:nvSpPr>
          <p:cNvPr id="13" name="Rectangle 12"/>
          <p:cNvSpPr/>
          <p:nvPr/>
        </p:nvSpPr>
        <p:spPr>
          <a:xfrm>
            <a:off x="5672177" y="5265912"/>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Online Move Mailbox</a:t>
            </a:r>
          </a:p>
        </p:txBody>
      </p:sp>
      <p:sp>
        <p:nvSpPr>
          <p:cNvPr id="15" name="Rectangle 14"/>
          <p:cNvSpPr/>
          <p:nvPr/>
        </p:nvSpPr>
        <p:spPr>
          <a:xfrm>
            <a:off x="152400" y="682823"/>
            <a:ext cx="2185214" cy="307777"/>
          </a:xfrm>
          <a:prstGeom prst="rect">
            <a:avLst/>
          </a:prstGeom>
        </p:spPr>
        <p:txBody>
          <a:bodyPr wrap="none">
            <a:spAutoFit/>
          </a:bodyPr>
          <a:lstStyle/>
          <a:p>
            <a:r>
              <a:rPr lang="en-US" sz="1400" b="1" dirty="0" smtClean="0">
                <a:solidFill>
                  <a:schemeClr val="bg1"/>
                </a:solidFill>
              </a:rPr>
              <a:t>Exchange 2007 Servers</a:t>
            </a:r>
            <a:endParaRPr lang="en-US" sz="1400" b="1" dirty="0">
              <a:solidFill>
                <a:schemeClr val="bg1"/>
              </a:solidFill>
            </a:endParaRPr>
          </a:p>
        </p:txBody>
      </p:sp>
      <p:sp>
        <p:nvSpPr>
          <p:cNvPr id="17" name="Rectangle 16"/>
          <p:cNvSpPr/>
          <p:nvPr/>
        </p:nvSpPr>
        <p:spPr>
          <a:xfrm>
            <a:off x="152400" y="3429000"/>
            <a:ext cx="2185214" cy="307777"/>
          </a:xfrm>
          <a:prstGeom prst="rect">
            <a:avLst/>
          </a:prstGeom>
        </p:spPr>
        <p:txBody>
          <a:bodyPr wrap="none">
            <a:spAutoFit/>
          </a:bodyPr>
          <a:lstStyle/>
          <a:p>
            <a:r>
              <a:rPr lang="en-US" sz="1400" b="1" dirty="0" smtClean="0">
                <a:solidFill>
                  <a:schemeClr val="bg1"/>
                </a:solidFill>
              </a:rPr>
              <a:t>Exchange 2010 Servers</a:t>
            </a:r>
            <a:endParaRPr lang="en-US" sz="1400" b="1" dirty="0">
              <a:solidFill>
                <a:schemeClr val="bg1"/>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135554235"/>
              </p:ext>
            </p:extLst>
          </p:nvPr>
        </p:nvGraphicFramePr>
        <p:xfrm>
          <a:off x="285080" y="1413975"/>
          <a:ext cx="8622514" cy="1889760"/>
        </p:xfrm>
        <a:graphic>
          <a:graphicData uri="http://schemas.openxmlformats.org/drawingml/2006/table">
            <a:tbl>
              <a:tblPr bandRow="1">
                <a:tableStyleId>{073A0DAA-6AF3-43AB-8588-CEC1D06C72B9}</a:tableStyleId>
              </a:tblPr>
              <a:tblGrid>
                <a:gridCol w="951571"/>
                <a:gridCol w="3342783"/>
                <a:gridCol w="2834640"/>
                <a:gridCol w="208280"/>
                <a:gridCol w="1285240"/>
              </a:tblGrid>
              <a:tr h="304800">
                <a:tc>
                  <a:txBody>
                    <a:bodyPr/>
                    <a:lstStyle/>
                    <a:p>
                      <a:pPr algn="ctr"/>
                      <a:r>
                        <a:rPr lang="en-US" sz="1100" b="1" kern="1200" dirty="0" smtClean="0">
                          <a:solidFill>
                            <a:schemeClr val="dk1"/>
                          </a:solidFill>
                          <a:latin typeface="+mn-lt"/>
                          <a:ea typeface="+mn-ea"/>
                          <a:cs typeface="+mn-cs"/>
                        </a:rPr>
                        <a:t>Ex.07 Server</a:t>
                      </a:r>
                      <a:endParaRPr lang="en-US" sz="14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smtClean="0">
                          <a:solidFill>
                            <a:schemeClr val="tx1">
                              <a:lumMod val="75000"/>
                            </a:schemeClr>
                          </a:solidFill>
                        </a:rPr>
                        <a:t>Description</a:t>
                      </a:r>
                      <a:endParaRPr lang="en-US" sz="1100" b="1" dirty="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smtClean="0"/>
                        <a:t>Features</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smtClean="0"/>
                        <a:t>Suites</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31520">
                <a:tc>
                  <a:txBody>
                    <a:bodyPr/>
                    <a:lstStyle/>
                    <a:p>
                      <a:pPr algn="ctr"/>
                      <a:r>
                        <a:rPr lang="en-US" sz="1050" b="1" kern="1200" dirty="0" smtClean="0">
                          <a:solidFill>
                            <a:schemeClr val="dk1"/>
                          </a:solidFill>
                          <a:latin typeface="+mn-lt"/>
                          <a:ea typeface="+mn-ea"/>
                          <a:cs typeface="+mn-cs"/>
                        </a:rPr>
                        <a:t>Std.</a:t>
                      </a:r>
                      <a:r>
                        <a:rPr lang="en-US" sz="1050" b="1" kern="1200" baseline="0" dirty="0" smtClean="0">
                          <a:solidFill>
                            <a:schemeClr val="dk1"/>
                          </a:solidFill>
                          <a:latin typeface="+mn-lt"/>
                          <a:ea typeface="+mn-ea"/>
                          <a:cs typeface="+mn-cs"/>
                        </a:rPr>
                        <a:t> Server</a:t>
                      </a:r>
                      <a:endParaRPr lang="en-US" sz="1050" b="0" kern="1200" baseline="300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900" b="0" i="1" dirty="0" smtClean="0">
                          <a:solidFill>
                            <a:schemeClr val="bg1"/>
                          </a:solidFill>
                        </a:rPr>
                        <a:t>Orgs</a:t>
                      </a:r>
                      <a:r>
                        <a:rPr lang="en-US" sz="900" b="0" i="1" baseline="0" dirty="0" smtClean="0">
                          <a:solidFill>
                            <a:schemeClr val="bg1"/>
                          </a:solidFill>
                        </a:rPr>
                        <a:t> with fewer users and/or smaller mailboxes</a:t>
                      </a:r>
                      <a:endParaRPr lang="en-US" sz="900" b="0" i="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11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l" defTabSz="914400" rtl="0" eaLnBrk="1" latinLnBrk="0" hangingPunct="1">
                        <a:buClrTx/>
                        <a:buFont typeface="Arial" pitchFamily="34" charset="0"/>
                        <a:buChar char="•"/>
                      </a:pPr>
                      <a:r>
                        <a:rPr lang="en-US" sz="1000" b="0" kern="1200" dirty="0" smtClean="0">
                          <a:solidFill>
                            <a:schemeClr val="bg1"/>
                          </a:solidFill>
                          <a:latin typeface="+mn-lt"/>
                          <a:ea typeface="+mn-ea"/>
                          <a:cs typeface="+mn-cs"/>
                        </a:rPr>
                        <a:t> SBS</a:t>
                      </a:r>
                    </a:p>
                    <a:p>
                      <a:pPr marL="0" algn="l" defTabSz="914400" rtl="0" eaLnBrk="1" latinLnBrk="0" hangingPunct="1">
                        <a:buClrTx/>
                        <a:buFont typeface="Arial" pitchFamily="34" charset="0"/>
                        <a:buChar char="•"/>
                      </a:pPr>
                      <a:r>
                        <a:rPr lang="en-US" sz="1000" b="0" kern="1200" dirty="0" smtClean="0">
                          <a:solidFill>
                            <a:schemeClr val="bg1"/>
                          </a:solidFill>
                          <a:latin typeface="+mn-lt"/>
                          <a:ea typeface="+mn-ea"/>
                          <a:cs typeface="+mn-cs"/>
                        </a:rPr>
                        <a:t> Centro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731520">
                <a:tc>
                  <a:txBody>
                    <a:bodyPr/>
                    <a:lstStyle/>
                    <a:p>
                      <a:pPr algn="ctr"/>
                      <a:r>
                        <a:rPr lang="en-US" sz="1050" b="1" kern="1200" dirty="0" smtClean="0">
                          <a:solidFill>
                            <a:schemeClr val="dk1"/>
                          </a:solidFill>
                          <a:latin typeface="+mn-lt"/>
                          <a:ea typeface="+mn-ea"/>
                          <a:cs typeface="+mn-cs"/>
                        </a:rPr>
                        <a:t>Ent.</a:t>
                      </a:r>
                      <a:r>
                        <a:rPr lang="en-US" sz="1050" b="1" kern="1200" baseline="0" dirty="0" smtClean="0">
                          <a:solidFill>
                            <a:schemeClr val="dk1"/>
                          </a:solidFill>
                          <a:latin typeface="+mn-lt"/>
                          <a:ea typeface="+mn-ea"/>
                          <a:cs typeface="+mn-cs"/>
                        </a:rPr>
                        <a:t> Server</a:t>
                      </a:r>
                      <a:endParaRPr lang="en-US" sz="1050" b="1"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900" b="0" i="1" dirty="0" smtClean="0">
                          <a:solidFill>
                            <a:schemeClr val="bg1"/>
                          </a:solidFill>
                        </a:rPr>
                        <a:t>Orgs that require mailbox scalability</a:t>
                      </a:r>
                      <a:r>
                        <a:rPr lang="en-US" sz="900" b="0" i="1" baseline="0" dirty="0" smtClean="0">
                          <a:solidFill>
                            <a:schemeClr val="bg1"/>
                          </a:solidFill>
                        </a:rPr>
                        <a:t> and high availability</a:t>
                      </a:r>
                      <a:endParaRPr lang="en-US" sz="900" b="0" i="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11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l" defTabSz="914400" rtl="0" eaLnBrk="1" latinLnBrk="0" hangingPunct="1"/>
                      <a:r>
                        <a:rPr lang="en-US" sz="1000" b="0" i="1" kern="1200" dirty="0" smtClean="0">
                          <a:solidFill>
                            <a:schemeClr val="bg1"/>
                          </a:solidFill>
                          <a:latin typeface="+mn-lt"/>
                          <a:ea typeface="+mn-ea"/>
                          <a:cs typeface="+mn-cs"/>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19" name="Rectangle 18"/>
          <p:cNvSpPr/>
          <p:nvPr/>
        </p:nvSpPr>
        <p:spPr>
          <a:xfrm>
            <a:off x="5582786" y="1895336"/>
            <a:ext cx="822960" cy="4572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Local Continuous Replication (LCR)</a:t>
            </a:r>
          </a:p>
        </p:txBody>
      </p:sp>
      <p:sp>
        <p:nvSpPr>
          <p:cNvPr id="20" name="Rectangle 19"/>
          <p:cNvSpPr/>
          <p:nvPr/>
        </p:nvSpPr>
        <p:spPr>
          <a:xfrm>
            <a:off x="4695818" y="1895336"/>
            <a:ext cx="82296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5 mailbox database limit</a:t>
            </a:r>
          </a:p>
        </p:txBody>
      </p:sp>
      <p:sp>
        <p:nvSpPr>
          <p:cNvPr id="21" name="Rectangle 20"/>
          <p:cNvSpPr/>
          <p:nvPr/>
        </p:nvSpPr>
        <p:spPr>
          <a:xfrm>
            <a:off x="6462503" y="1895336"/>
            <a:ext cx="822960" cy="45720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Standby Continuous Replication (SCR)</a:t>
            </a:r>
          </a:p>
        </p:txBody>
      </p:sp>
      <p:sp>
        <p:nvSpPr>
          <p:cNvPr id="22" name="Rectangle 21"/>
          <p:cNvSpPr/>
          <p:nvPr/>
        </p:nvSpPr>
        <p:spPr>
          <a:xfrm>
            <a:off x="5582786" y="2581136"/>
            <a:ext cx="822960" cy="4572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Clustering</a:t>
            </a:r>
          </a:p>
        </p:txBody>
      </p:sp>
      <p:sp>
        <p:nvSpPr>
          <p:cNvPr id="23" name="Rectangle 22"/>
          <p:cNvSpPr/>
          <p:nvPr/>
        </p:nvSpPr>
        <p:spPr>
          <a:xfrm>
            <a:off x="4695818" y="2581136"/>
            <a:ext cx="82296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900" b="1" dirty="0" smtClean="0">
                <a:solidFill>
                  <a:schemeClr val="bg1"/>
                </a:solidFill>
              </a:rPr>
              <a:t>50 mailbox database limit</a:t>
            </a:r>
          </a:p>
        </p:txBody>
      </p:sp>
      <p:sp>
        <p:nvSpPr>
          <p:cNvPr id="24" name="Rectangle 23"/>
          <p:cNvSpPr/>
          <p:nvPr/>
        </p:nvSpPr>
        <p:spPr>
          <a:xfrm>
            <a:off x="228600" y="1033790"/>
            <a:ext cx="8534400" cy="261610"/>
          </a:xfrm>
          <a:prstGeom prst="rect">
            <a:avLst/>
          </a:prstGeom>
        </p:spPr>
        <p:txBody>
          <a:bodyPr wrap="square">
            <a:spAutoFit/>
          </a:bodyPr>
          <a:lstStyle/>
          <a:p>
            <a:pPr marL="176213" indent="-176213">
              <a:buFont typeface="Arial" pitchFamily="34" charset="0"/>
              <a:buChar char="•"/>
            </a:pPr>
            <a:r>
              <a:rPr lang="en-US" sz="1100" b="1" dirty="0" smtClean="0">
                <a:solidFill>
                  <a:schemeClr val="bg1"/>
                </a:solidFill>
              </a:rPr>
              <a:t>The Enterprise Server is differentiated based on mailbox database scalability (&gt;5) and clustering for high availability</a:t>
            </a:r>
          </a:p>
        </p:txBody>
      </p:sp>
      <p:sp>
        <p:nvSpPr>
          <p:cNvPr id="25" name="Rectangle 24"/>
          <p:cNvSpPr/>
          <p:nvPr/>
        </p:nvSpPr>
        <p:spPr>
          <a:xfrm>
            <a:off x="6551864" y="1477199"/>
            <a:ext cx="710184" cy="155001"/>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tx1">
                  <a:lumMod val="75000"/>
                </a:schemeClr>
              </a:solidFill>
            </a:endParaRPr>
          </a:p>
        </p:txBody>
      </p:sp>
      <p:sp>
        <p:nvSpPr>
          <p:cNvPr id="26" name="Rectangle 25"/>
          <p:cNvSpPr/>
          <p:nvPr/>
        </p:nvSpPr>
        <p:spPr>
          <a:xfrm>
            <a:off x="6559298" y="1442371"/>
            <a:ext cx="712054" cy="338554"/>
          </a:xfrm>
          <a:prstGeom prst="rect">
            <a:avLst/>
          </a:prstGeom>
          <a:noFill/>
          <a:ln w="12700">
            <a:noFill/>
          </a:ln>
        </p:spPr>
        <p:txBody>
          <a:bodyPr wrap="square">
            <a:spAutoFit/>
          </a:bodyPr>
          <a:lstStyle/>
          <a:p>
            <a:r>
              <a:rPr lang="en-US" sz="800" b="1" i="1" dirty="0" smtClean="0">
                <a:solidFill>
                  <a:schemeClr val="tx1">
                    <a:lumMod val="75000"/>
                  </a:schemeClr>
                </a:solidFill>
              </a:rPr>
              <a:t>Ex. 2007 SP1</a:t>
            </a:r>
            <a:endParaRPr lang="en-US" sz="1000" i="1" dirty="0">
              <a:solidFill>
                <a:schemeClr val="tx1">
                  <a:lumMod val="75000"/>
                </a:schemeClr>
              </a:solidFill>
            </a:endParaRPr>
          </a:p>
        </p:txBody>
      </p:sp>
      <p:sp>
        <p:nvSpPr>
          <p:cNvPr id="28" name="Rectangle 27"/>
          <p:cNvSpPr/>
          <p:nvPr/>
        </p:nvSpPr>
        <p:spPr>
          <a:xfrm>
            <a:off x="7406640" y="4938649"/>
            <a:ext cx="822960" cy="274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en-US" sz="800" b="1" dirty="0" smtClean="0">
                <a:solidFill>
                  <a:schemeClr val="bg1"/>
                </a:solidFill>
              </a:rPr>
              <a:t>Local Continuous Replication (LCR)</a:t>
            </a:r>
          </a:p>
        </p:txBody>
      </p:sp>
      <p:cxnSp>
        <p:nvCxnSpPr>
          <p:cNvPr id="30" name="Straight Connector 29"/>
          <p:cNvCxnSpPr/>
          <p:nvPr/>
        </p:nvCxnSpPr>
        <p:spPr>
          <a:xfrm flipV="1">
            <a:off x="7410298" y="4942307"/>
            <a:ext cx="822960" cy="267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8283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BE" dirty="0"/>
          </a:p>
        </p:txBody>
      </p:sp>
      <p:sp>
        <p:nvSpPr>
          <p:cNvPr id="5" name="Subtitle 4"/>
          <p:cNvSpPr>
            <a:spLocks noGrp="1"/>
          </p:cNvSpPr>
          <p:nvPr>
            <p:ph type="subTitle" idx="1"/>
          </p:nvPr>
        </p:nvSpPr>
        <p:spPr/>
        <p:txBody>
          <a:bodyPr/>
          <a:lstStyle/>
          <a:p>
            <a:endParaRPr lang="nl-BE"/>
          </a:p>
        </p:txBody>
      </p:sp>
      <p:sp>
        <p:nvSpPr>
          <p:cNvPr id="6" name="Text Placeholder 5"/>
          <p:cNvSpPr>
            <a:spLocks noGrp="1"/>
          </p:cNvSpPr>
          <p:nvPr>
            <p:ph type="body" sz="quarter" idx="10"/>
          </p:nvPr>
        </p:nvSpPr>
        <p:spPr/>
        <p:txBody>
          <a:bodyPr/>
          <a:lstStyle/>
          <a:p>
            <a:r>
              <a:rPr lang="nl-BE" dirty="0"/>
              <a:t>Key Messaging</a:t>
            </a:r>
          </a:p>
        </p:txBody>
      </p:sp>
    </p:spTree>
    <p:extLst>
      <p:ext uri="{BB962C8B-B14F-4D97-AF65-F5344CB8AC3E}">
        <p14:creationId xmlns:p14="http://schemas.microsoft.com/office/powerpoint/2010/main" val="27212744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flipH="1">
            <a:off x="416689" y="1524000"/>
            <a:ext cx="8310622" cy="4288662"/>
          </a:xfrm>
          <a:prstGeom prst="roundRect">
            <a:avLst>
              <a:gd name="adj" fmla="val 5169"/>
            </a:avLst>
          </a:prstGeom>
          <a:ln/>
        </p:spPr>
        <p:style>
          <a:lnRef idx="1">
            <a:schemeClr val="accent5"/>
          </a:lnRef>
          <a:fillRef idx="2">
            <a:schemeClr val="accent5"/>
          </a:fillRef>
          <a:effectRef idx="1">
            <a:schemeClr val="accent5"/>
          </a:effectRef>
          <a:fontRef idx="minor">
            <a:schemeClr val="dk1"/>
          </a:fontRef>
        </p:style>
        <p:txBody>
          <a:bodyPr anchor="ctr"/>
          <a:lstStyle/>
          <a:p>
            <a:pPr marL="523854" indent="-523854" algn="ctr" defTabSz="912777" eaLnBrk="0" hangingPunct="0">
              <a:lnSpc>
                <a:spcPct val="85000"/>
              </a:lnSpc>
              <a:buClr>
                <a:srgbClr xmlns:mc="http://schemas.openxmlformats.org/markup-compatibility/2006" xmlns:a14="http://schemas.microsoft.com/office/drawing/2010/main" val="FFEC19" mc:Ignorable=""/>
              </a:buClr>
              <a:buSzPct val="76000"/>
              <a:defRPr/>
            </a:pPr>
            <a:endParaRPr lang="en-US" sz="3000" i="1" spc="-50" dirty="0" smtClean="0">
              <a:solidFill>
                <a:srgbClr xmlns:mc="http://schemas.openxmlformats.org/markup-compatibility/2006" xmlns:a14="http://schemas.microsoft.com/office/drawing/2010/main" val="373737" mc:Ignorable=""/>
              </a:solidFill>
            </a:endParaRPr>
          </a:p>
        </p:txBody>
      </p:sp>
      <p:sp>
        <p:nvSpPr>
          <p:cNvPr id="4" name="Rounded Rectangle 3"/>
          <p:cNvSpPr/>
          <p:nvPr/>
        </p:nvSpPr>
        <p:spPr bwMode="auto">
          <a:xfrm>
            <a:off x="609600" y="4535662"/>
            <a:ext cx="7924800" cy="1143000"/>
          </a:xfrm>
          <a:prstGeom prst="round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a:defRPr/>
            </a:pPr>
            <a: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Optimize for </a:t>
            </a:r>
            <a:b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br>
            <a: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Software + Services</a:t>
            </a:r>
          </a:p>
        </p:txBody>
      </p:sp>
      <p:pic>
        <p:nvPicPr>
          <p:cNvPr id="9"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3" cstate="screen"/>
          <a:stretch>
            <a:fillRect/>
          </a:stretch>
        </p:blipFill>
        <p:spPr bwMode="auto">
          <a:xfrm>
            <a:off x="1371600" y="4580490"/>
            <a:ext cx="1198995" cy="1053260"/>
          </a:xfrm>
          <a:prstGeom prst="rect">
            <a:avLst/>
          </a:prstGeom>
          <a:noFill/>
          <a:ln>
            <a:noFill/>
          </a:ln>
        </p:spPr>
      </p:pic>
      <p:grpSp>
        <p:nvGrpSpPr>
          <p:cNvPr id="2" name="Group 52"/>
          <p:cNvGrpSpPr/>
          <p:nvPr/>
        </p:nvGrpSpPr>
        <p:grpSpPr>
          <a:xfrm>
            <a:off x="6324600" y="4609767"/>
            <a:ext cx="1497720" cy="994706"/>
            <a:chOff x="5562601" y="4648203"/>
            <a:chExt cx="1662992" cy="1033481"/>
          </a:xfrm>
        </p:grpSpPr>
        <p:pic>
          <p:nvPicPr>
            <p:cNvPr id="11" name="Picture 3" descr="C:\Program Files\Microsoft Resource DVD Artwork\DVD_ART\Artwork_Imagery\Shapes and Graphics\Internet Cloud\cloud 2.png"/>
            <p:cNvPicPr>
              <a:picLocks noChangeAspect="1" noChangeArrowheads="1"/>
            </p:cNvPicPr>
            <p:nvPr/>
          </p:nvPicPr>
          <p:blipFill>
            <a:blip r:embed="rId4" cstate="screen"/>
            <a:srcRect/>
            <a:stretch>
              <a:fillRect/>
            </a:stretch>
          </p:blipFill>
          <p:spPr bwMode="auto">
            <a:xfrm>
              <a:off x="5562601" y="4648203"/>
              <a:ext cx="1662992" cy="837093"/>
            </a:xfrm>
            <a:prstGeom prst="rect">
              <a:avLst/>
            </a:prstGeom>
            <a:noFill/>
            <a:ln>
              <a:noFill/>
            </a:ln>
          </p:spPr>
        </p:pic>
        <p:pic>
          <p:nvPicPr>
            <p:cNvPr id="12" name="Picture 2" descr="C:\Users\arib\Pictures\Presentation Stuff\Globe3.png"/>
            <p:cNvPicPr>
              <a:picLocks noChangeAspect="1" noChangeArrowheads="1"/>
            </p:cNvPicPr>
            <p:nvPr/>
          </p:nvPicPr>
          <p:blipFill>
            <a:blip r:embed="rId5" cstate="screen"/>
            <a:stretch>
              <a:fillRect/>
            </a:stretch>
          </p:blipFill>
          <p:spPr bwMode="auto">
            <a:xfrm>
              <a:off x="5826236" y="4769785"/>
              <a:ext cx="996537" cy="911899"/>
            </a:xfrm>
            <a:prstGeom prst="rect">
              <a:avLst/>
            </a:prstGeom>
            <a:noFill/>
            <a:ln>
              <a:noFill/>
            </a:ln>
          </p:spPr>
        </p:pic>
      </p:grpSp>
      <p:sp>
        <p:nvSpPr>
          <p:cNvPr id="18" name="TextBox 17"/>
          <p:cNvSpPr txBox="1"/>
          <p:nvPr/>
        </p:nvSpPr>
        <p:spPr>
          <a:xfrm>
            <a:off x="5960415" y="2895600"/>
            <a:ext cx="2545976" cy="1088055"/>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E-mail Archiving</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Protect Communications</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Advanced Security</a:t>
            </a:r>
          </a:p>
        </p:txBody>
      </p:sp>
      <p:sp>
        <p:nvSpPr>
          <p:cNvPr id="19" name="TextBox 18"/>
          <p:cNvSpPr txBox="1"/>
          <p:nvPr/>
        </p:nvSpPr>
        <p:spPr>
          <a:xfrm>
            <a:off x="3282417" y="2895600"/>
            <a:ext cx="2568388" cy="1131079"/>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Manage Inbox Overload</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Enhance Voice Mail</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Collaborate Effectively</a:t>
            </a:r>
            <a:endParaRPr lang="en-US" sz="1500" b="1" dirty="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20" name="TextBox 19"/>
          <p:cNvSpPr txBox="1"/>
          <p:nvPr/>
        </p:nvSpPr>
        <p:spPr>
          <a:xfrm>
            <a:off x="618744" y="2895600"/>
            <a:ext cx="2563905" cy="1088055"/>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Continuous Availability</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Simplify Administration</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Deployment Flexibility</a:t>
            </a:r>
          </a:p>
        </p:txBody>
      </p:sp>
      <p:sp>
        <p:nvSpPr>
          <p:cNvPr id="26" name="Rounded Rectangle 25"/>
          <p:cNvSpPr/>
          <p:nvPr/>
        </p:nvSpPr>
        <p:spPr bwMode="auto">
          <a:xfrm>
            <a:off x="533400" y="1989690"/>
            <a:ext cx="8063753" cy="688297"/>
          </a:xfrm>
          <a:prstGeom prst="roundRect">
            <a:avLst/>
          </a:prstGeom>
          <a:noFill/>
          <a:ln w="9525" cap="flat" cmpd="sng" algn="ctr">
            <a:noFill/>
            <a:prstDash val="solid"/>
            <a:headEnd type="none" w="med" len="med"/>
            <a:tailEnd type="none" w="med" len="med"/>
          </a:ln>
          <a:effectLst>
            <a:glow rad="63500">
              <a:srgbClr xmlns:mc="http://schemas.openxmlformats.org/markup-compatibility/2006" xmlns:a14="http://schemas.microsoft.com/office/drawing/2010/main" val="3497AE" mc:Ignorable="">
                <a:tint val="30000"/>
                <a:shade val="95000"/>
                <a:satMod val="300000"/>
                <a:alpha val="50000"/>
              </a:srgbClr>
            </a:glow>
          </a:effectLst>
        </p:spPr>
        <p:txBody>
          <a:bodyPr vert="horz" wrap="square" lIns="0" tIns="54864" rIns="0" bIns="54864" numCol="1" rtlCol="0" anchor="ctr" anchorCtr="0" compatLnSpc="1">
            <a:prstTxWarp prst="textNoShape">
              <a:avLst/>
            </a:prstTxWarp>
          </a:bodyPr>
          <a:lstStyle/>
          <a:p>
            <a:pPr algn="ctr" defTabSz="1096963" fontAlgn="base">
              <a:lnSpc>
                <a:spcPct val="80000"/>
              </a:lnSpc>
              <a:spcBef>
                <a:spcPct val="0"/>
              </a:spcBef>
              <a:spcAft>
                <a:spcPct val="0"/>
              </a:spcAft>
              <a:defRPr/>
            </a:pPr>
            <a:endParaRPr lang="en-US" sz="2800" dirty="0" smtClean="0">
              <a:solidFill>
                <a:srgbClr xmlns:mc="http://schemas.openxmlformats.org/markup-compatibility/2006" xmlns:a14="http://schemas.microsoft.com/office/drawing/2010/main" val="000000" mc:Ignorable=""/>
              </a:solidFill>
            </a:endParaRPr>
          </a:p>
        </p:txBody>
      </p:sp>
      <p:sp>
        <p:nvSpPr>
          <p:cNvPr id="27" name="TextBox 26"/>
          <p:cNvSpPr txBox="1"/>
          <p:nvPr/>
        </p:nvSpPr>
        <p:spPr>
          <a:xfrm>
            <a:off x="3505200" y="1941859"/>
            <a:ext cx="21336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Anywhere Access</a:t>
            </a:r>
          </a:p>
        </p:txBody>
      </p:sp>
      <p:sp>
        <p:nvSpPr>
          <p:cNvPr id="28" name="TextBox 27"/>
          <p:cNvSpPr txBox="1"/>
          <p:nvPr/>
        </p:nvSpPr>
        <p:spPr>
          <a:xfrm>
            <a:off x="715573" y="1932433"/>
            <a:ext cx="23622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Flexible and Reliable</a:t>
            </a:r>
          </a:p>
        </p:txBody>
      </p:sp>
      <p:sp>
        <p:nvSpPr>
          <p:cNvPr id="29" name="TextBox 28"/>
          <p:cNvSpPr txBox="1"/>
          <p:nvPr/>
        </p:nvSpPr>
        <p:spPr>
          <a:xfrm>
            <a:off x="6053658" y="1932432"/>
            <a:ext cx="23622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Protection and Compliance</a:t>
            </a:r>
          </a:p>
        </p:txBody>
      </p:sp>
      <p:pic>
        <p:nvPicPr>
          <p:cNvPr id="30" name="Picture 2" descr="C:\Users\ianhamer\Desktop\ExchangeSvr2010_h_rgb.png"/>
          <p:cNvPicPr>
            <a:picLocks noChangeAspect="1" noChangeArrowheads="1"/>
          </p:cNvPicPr>
          <p:nvPr/>
        </p:nvPicPr>
        <p:blipFill>
          <a:blip r:embed="rId6" cstate="screen"/>
          <a:srcRect/>
          <a:stretch>
            <a:fillRect/>
          </a:stretch>
        </p:blipFill>
        <p:spPr bwMode="auto">
          <a:xfrm>
            <a:off x="258547" y="256495"/>
            <a:ext cx="5943600" cy="960582"/>
          </a:xfrm>
          <a:prstGeom prst="rect">
            <a:avLst/>
          </a:prstGeom>
          <a:noFill/>
        </p:spPr>
      </p:pic>
      <p:sp>
        <p:nvSpPr>
          <p:cNvPr id="5" name="Rounded Rectangle 4"/>
          <p:cNvSpPr/>
          <p:nvPr/>
        </p:nvSpPr>
        <p:spPr bwMode="auto">
          <a:xfrm>
            <a:off x="618744" y="1689652"/>
            <a:ext cx="2459029" cy="2594113"/>
          </a:xfrm>
          <a:prstGeom prst="round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6" name="Rounded Rectangle 5"/>
          <p:cNvSpPr/>
          <p:nvPr/>
        </p:nvSpPr>
        <p:spPr bwMode="auto">
          <a:xfrm>
            <a:off x="675817" y="1689652"/>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1" name="Rounded Rectangle 30"/>
          <p:cNvSpPr/>
          <p:nvPr/>
        </p:nvSpPr>
        <p:spPr bwMode="auto">
          <a:xfrm>
            <a:off x="3322906" y="1692967"/>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2" name="Rounded Rectangle 31"/>
          <p:cNvSpPr/>
          <p:nvPr/>
        </p:nvSpPr>
        <p:spPr bwMode="auto">
          <a:xfrm>
            <a:off x="5986558" y="1692967"/>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3" name="Rounded Rectangle 32"/>
          <p:cNvSpPr/>
          <p:nvPr/>
        </p:nvSpPr>
        <p:spPr bwMode="auto">
          <a:xfrm>
            <a:off x="675818" y="4535662"/>
            <a:ext cx="7777816" cy="1143000"/>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Tree>
    <p:extLst>
      <p:ext uri="{BB962C8B-B14F-4D97-AF65-F5344CB8AC3E}">
        <p14:creationId xmlns:p14="http://schemas.microsoft.com/office/powerpoint/2010/main" val="466015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nip Single Corner Rectangle 25"/>
          <p:cNvSpPr/>
          <p:nvPr/>
        </p:nvSpPr>
        <p:spPr>
          <a:xfrm>
            <a:off x="0" y="1207584"/>
            <a:ext cx="9031705" cy="1415299"/>
          </a:xfrm>
          <a:prstGeom prst="snip1Rect">
            <a:avLst>
              <a:gd name="adj" fmla="val 21787"/>
            </a:avLst>
          </a:prstGeom>
          <a:gradFill flip="none" rotWithShape="1">
            <a:gsLst>
              <a:gs pos="0">
                <a:srgbClr xmlns:mc="http://schemas.openxmlformats.org/markup-compatibility/2006" xmlns:a14="http://schemas.microsoft.com/office/drawing/2010/main" val="0066CC" mc:Ignorable="">
                  <a:lumMod val="50000"/>
                </a:srgbClr>
              </a:gs>
              <a:gs pos="31000">
                <a:srgbClr xmlns:mc="http://schemas.openxmlformats.org/markup-compatibility/2006" xmlns:a14="http://schemas.microsoft.com/office/drawing/2010/main" val="0066CC" mc:Ignorable="">
                  <a:lumMod val="75000"/>
                </a:srgbClr>
              </a:gs>
              <a:gs pos="81000">
                <a:srgbClr xmlns:mc="http://schemas.openxmlformats.org/markup-compatibility/2006" xmlns:a14="http://schemas.microsoft.com/office/drawing/2010/main" val="0066CC" mc:Ignorable=""/>
              </a:gs>
            </a:gsLst>
            <a:lin ang="13500000" scaled="1"/>
            <a:tileRect/>
          </a:gradFill>
          <a:ln>
            <a:noFill/>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endParaRPr kumimoji="0" lang="en-US" sz="2300" b="0" i="0" u="none" strike="noStrike" kern="0" cap="none" spc="0" normalizeH="0" baseline="0" noProof="0" dirty="0" smtClean="0">
              <a:ln>
                <a:noFill/>
              </a:ln>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13500000" scaled="1"/>
              </a:gradFill>
              <a:effectLst/>
              <a:uLnTx/>
              <a:uFillTx/>
              <a:latin typeface="Segoe" pitchFamily="34" charset="0"/>
              <a:ea typeface="+mn-ea"/>
              <a:cs typeface="+mn-cs"/>
            </a:endParaRPr>
          </a:p>
        </p:txBody>
      </p:sp>
      <p:sp>
        <p:nvSpPr>
          <p:cNvPr id="2" name="Title 1"/>
          <p:cNvSpPr>
            <a:spLocks noGrp="1"/>
          </p:cNvSpPr>
          <p:nvPr>
            <p:ph type="title"/>
          </p:nvPr>
        </p:nvSpPr>
        <p:spPr/>
        <p:txBody>
          <a:bodyPr/>
          <a:lstStyle/>
          <a:p>
            <a:r>
              <a:rPr lang="en-US" dirty="0" smtClean="0"/>
              <a:t>Strategic Business Challenges</a:t>
            </a:r>
            <a:endParaRPr lang="en-US" dirty="0"/>
          </a:p>
        </p:txBody>
      </p:sp>
      <p:sp>
        <p:nvSpPr>
          <p:cNvPr id="5" name="Text Box 34"/>
          <p:cNvSpPr txBox="1">
            <a:spLocks noChangeArrowheads="1"/>
          </p:cNvSpPr>
          <p:nvPr/>
        </p:nvSpPr>
        <p:spPr bwMode="auto">
          <a:xfrm>
            <a:off x="6276202" y="1298708"/>
            <a:ext cx="2489982" cy="1261878"/>
          </a:xfrm>
          <a:prstGeom prst="rect">
            <a:avLst/>
          </a:prstGeom>
          <a:noFill/>
          <a:ln w="9525">
            <a:noFill/>
            <a:miter lim="800000"/>
            <a:headEnd/>
            <a:tailEnd/>
          </a:ln>
        </p:spPr>
        <p:txBody>
          <a:bodyPr wrap="square" lIns="76194" tIns="38097" rIns="76194" bIns="38097">
            <a:spAutoFit/>
          </a:bodyPr>
          <a:lstStyle/>
          <a:p>
            <a:pPr marL="100534" indent="-100534" algn="ctr">
              <a:spcBef>
                <a:spcPct val="50000"/>
              </a:spcBef>
              <a:defRPr/>
            </a:pPr>
            <a:r>
              <a:rPr lang="en-US" sz="1400" b="1" dirty="0" smtClean="0">
                <a:latin typeface="Segoe Semibold" pitchFamily="34" charset="0"/>
                <a:cs typeface="Arial" pitchFamily="34" charset="0"/>
              </a:rPr>
              <a:t>“I need to reduce hardware costs and operational overhead.”</a:t>
            </a:r>
          </a:p>
          <a:p>
            <a:pPr marL="100534" indent="-100534" algn="ctr">
              <a:spcBef>
                <a:spcPct val="50000"/>
              </a:spcBef>
              <a:defRPr/>
            </a:pPr>
            <a:r>
              <a:rPr lang="en-US" sz="1400" i="1" dirty="0" smtClean="0">
                <a:latin typeface="Segoe Semibold" pitchFamily="34" charset="0"/>
                <a:cs typeface="Arial" pitchFamily="34" charset="0"/>
              </a:rPr>
              <a:t>- IT Manager, Messaging Infrastructure</a:t>
            </a:r>
          </a:p>
        </p:txBody>
      </p:sp>
      <p:sp>
        <p:nvSpPr>
          <p:cNvPr id="6" name="Text Box 34"/>
          <p:cNvSpPr txBox="1">
            <a:spLocks noChangeArrowheads="1"/>
          </p:cNvSpPr>
          <p:nvPr/>
        </p:nvSpPr>
        <p:spPr bwMode="auto">
          <a:xfrm>
            <a:off x="283363" y="1276801"/>
            <a:ext cx="2518117" cy="1305693"/>
          </a:xfrm>
          <a:prstGeom prst="rect">
            <a:avLst/>
          </a:prstGeom>
          <a:noFill/>
          <a:ln w="9525">
            <a:noFill/>
            <a:miter lim="800000"/>
            <a:headEnd/>
            <a:tailEnd/>
          </a:ln>
        </p:spPr>
        <p:txBody>
          <a:bodyPr wrap="square" lIns="76194" tIns="38097" rIns="76194" bIns="38097">
            <a:spAutoFit/>
          </a:bodyPr>
          <a:lstStyle/>
          <a:p>
            <a:pPr marL="100534" indent="-100534" algn="ctr">
              <a:spcBef>
                <a:spcPct val="50000"/>
              </a:spcBef>
              <a:defRPr/>
            </a:pPr>
            <a:r>
              <a:rPr lang="en-US" sz="1400" b="1" dirty="0" smtClean="0">
                <a:latin typeface="Segoe Semibold" pitchFamily="34" charset="0"/>
                <a:cs typeface="Arial" pitchFamily="34" charset="0"/>
              </a:rPr>
              <a:t>“Our Sales teams need to connect with the right customers and systems while on the road ”</a:t>
            </a:r>
          </a:p>
          <a:p>
            <a:pPr marL="100534" indent="-100534" algn="ctr">
              <a:spcBef>
                <a:spcPct val="50000"/>
              </a:spcBef>
              <a:defRPr/>
            </a:pPr>
            <a:r>
              <a:rPr lang="en-US" sz="1400" dirty="0" smtClean="0">
                <a:latin typeface="Segoe Semibold" pitchFamily="34" charset="0"/>
                <a:cs typeface="Arial" pitchFamily="34" charset="0"/>
              </a:rPr>
              <a:t>- </a:t>
            </a:r>
            <a:r>
              <a:rPr lang="en-US" sz="1400" i="1" dirty="0" smtClean="0">
                <a:latin typeface="Segoe Semibold" pitchFamily="34" charset="0"/>
                <a:cs typeface="Arial" pitchFamily="34" charset="0"/>
              </a:rPr>
              <a:t>VP of Sales</a:t>
            </a:r>
            <a:endParaRPr lang="en-US" sz="1400" i="1" dirty="0">
              <a:latin typeface="Segoe Semibold" pitchFamily="34" charset="0"/>
              <a:cs typeface="Arial" pitchFamily="34" charset="0"/>
            </a:endParaRPr>
          </a:p>
        </p:txBody>
      </p:sp>
      <p:pic>
        <p:nvPicPr>
          <p:cNvPr id="7" name="Picture 3"/>
          <p:cNvPicPr>
            <a:picLocks noChangeAspect="1" noChangeArrowheads="1"/>
          </p:cNvPicPr>
          <p:nvPr/>
        </p:nvPicPr>
        <p:blipFill>
          <a:blip r:embed="rId4" cstate="email"/>
          <a:srcRect/>
          <a:stretch>
            <a:fillRect/>
          </a:stretch>
        </p:blipFill>
        <p:spPr bwMode="auto">
          <a:xfrm>
            <a:off x="207435" y="2928269"/>
            <a:ext cx="2611965" cy="2109504"/>
          </a:xfrm>
          <a:prstGeom prst="roundRect">
            <a:avLst>
              <a:gd name="adj" fmla="val 8594"/>
            </a:avLst>
          </a:prstGeom>
          <a:solidFill>
            <a:srgbClr xmlns:mc="http://schemas.openxmlformats.org/markup-compatibility/2006" xmlns:a14="http://schemas.microsoft.com/office/drawing/2010/main" val="FFFFFF" mc:Ignorable="">
              <a:shade val="85000"/>
            </a:srgbClr>
          </a:solidFill>
          <a:ln w="3175">
            <a:solidFill>
              <a:schemeClr val="tx1"/>
            </a:solidFill>
          </a:ln>
          <a:effectLst>
            <a:reflection blurRad="12700" stA="38000" endPos="28000" dist="5000" dir="5400000" sy="-100000" algn="bl" rotWithShape="0"/>
          </a:effectLst>
        </p:spPr>
      </p:pic>
      <p:grpSp>
        <p:nvGrpSpPr>
          <p:cNvPr id="8" name="Group 17"/>
          <p:cNvGrpSpPr/>
          <p:nvPr/>
        </p:nvGrpSpPr>
        <p:grpSpPr>
          <a:xfrm>
            <a:off x="2122799" y="4347288"/>
            <a:ext cx="623328" cy="1082039"/>
            <a:chOff x="6019800" y="1219200"/>
            <a:chExt cx="2982912" cy="5106987"/>
          </a:xfrm>
          <a:effectLst>
            <a:outerShdw blurRad="50800" dist="38100" dir="5400000" algn="t" rotWithShape="0">
              <a:prstClr val="black">
                <a:alpha val="40000"/>
              </a:prstClr>
            </a:outerShdw>
          </a:effectLst>
        </p:grpSpPr>
        <p:pic>
          <p:nvPicPr>
            <p:cNvPr id="9" name="Rectangle 18436"/>
            <p:cNvPicPr>
              <a:picLocks noChangeAspect="1" noChangeArrowheads="1" noCrop="1"/>
            </p:cNvPicPr>
            <p:nvPr/>
          </p:nvPicPr>
          <p:blipFill>
            <a:blip r:embed="rId5" cstate="screen"/>
            <a:srcRect/>
            <a:stretch>
              <a:fillRect/>
            </a:stretch>
          </p:blipFill>
          <p:spPr bwMode="auto">
            <a:xfrm>
              <a:off x="6485965" y="2008095"/>
              <a:ext cx="2009775" cy="2659063"/>
            </a:xfrm>
            <a:prstGeom prst="rect">
              <a:avLst/>
            </a:prstGeom>
            <a:noFill/>
            <a:ln w="9525">
              <a:noFill/>
              <a:miter lim="800000"/>
              <a:headEnd/>
              <a:tailEnd/>
            </a:ln>
          </p:spPr>
        </p:pic>
        <p:pic>
          <p:nvPicPr>
            <p:cNvPr id="10" name="Rectangle 18437"/>
            <p:cNvPicPr>
              <a:picLocks noChangeAspect="1" noChangeArrowheads="1"/>
            </p:cNvPicPr>
            <p:nvPr/>
          </p:nvPicPr>
          <p:blipFill>
            <a:blip r:embed="rId6" cstate="email"/>
            <a:srcRect/>
            <a:stretch>
              <a:fillRect/>
            </a:stretch>
          </p:blipFill>
          <p:spPr bwMode="auto">
            <a:xfrm>
              <a:off x="6019800" y="1219200"/>
              <a:ext cx="2982912" cy="5106987"/>
            </a:xfrm>
            <a:prstGeom prst="rect">
              <a:avLst/>
            </a:prstGeom>
            <a:noFill/>
            <a:ln w="9525">
              <a:noFill/>
              <a:miter lim="800000"/>
              <a:headEnd/>
              <a:tailEnd/>
            </a:ln>
          </p:spPr>
        </p:pic>
      </p:grpSp>
      <p:pic>
        <p:nvPicPr>
          <p:cNvPr id="11" name="Picture 10" descr="Woman_Masked.png"/>
          <p:cNvPicPr>
            <a:picLocks noChangeAspect="1"/>
          </p:cNvPicPr>
          <p:nvPr/>
        </p:nvPicPr>
        <p:blipFill>
          <a:blip r:embed="rId7" cstate="email"/>
          <a:stretch>
            <a:fillRect/>
          </a:stretch>
        </p:blipFill>
        <p:spPr>
          <a:xfrm>
            <a:off x="243231" y="3930770"/>
            <a:ext cx="821604" cy="192024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grpSp>
        <p:nvGrpSpPr>
          <p:cNvPr id="12" name="Group 27"/>
          <p:cNvGrpSpPr/>
          <p:nvPr/>
        </p:nvGrpSpPr>
        <p:grpSpPr>
          <a:xfrm>
            <a:off x="3165422" y="2928269"/>
            <a:ext cx="2778178" cy="2083381"/>
            <a:chOff x="3060319" y="2668863"/>
            <a:chExt cx="2983815" cy="2237590"/>
          </a:xfrm>
        </p:grpSpPr>
        <p:pic>
          <p:nvPicPr>
            <p:cNvPr id="13" name="Picture 9"/>
            <p:cNvPicPr>
              <a:picLocks noChangeAspect="1" noChangeArrowheads="1"/>
            </p:cNvPicPr>
            <p:nvPr/>
          </p:nvPicPr>
          <p:blipFill>
            <a:blip r:embed="rId8" cstate="email"/>
            <a:srcRect/>
            <a:stretch>
              <a:fillRect/>
            </a:stretch>
          </p:blipFill>
          <p:spPr bwMode="auto">
            <a:xfrm>
              <a:off x="3060319" y="2668863"/>
              <a:ext cx="2983815" cy="2237590"/>
            </a:xfrm>
            <a:prstGeom prst="roundRect">
              <a:avLst>
                <a:gd name="adj" fmla="val 8594"/>
              </a:avLst>
            </a:prstGeom>
            <a:solidFill>
              <a:srgbClr xmlns:mc="http://schemas.openxmlformats.org/markup-compatibility/2006" xmlns:a14="http://schemas.microsoft.com/office/drawing/2010/main" val="FFFFFF" mc:Ignorable="">
                <a:shade val="85000"/>
              </a:srgbClr>
            </a:solidFill>
            <a:ln w="3175">
              <a:solidFill>
                <a:schemeClr val="tx1"/>
              </a:solidFill>
            </a:ln>
            <a:effectLst>
              <a:reflection blurRad="12700" stA="38000" endPos="28000" dist="5000" dir="5400000" sy="-100000" algn="bl" rotWithShape="0"/>
            </a:effectLst>
          </p:spPr>
        </p:pic>
        <p:pic>
          <p:nvPicPr>
            <p:cNvPr id="14" name="Picture 10"/>
            <p:cNvPicPr>
              <a:picLocks noChangeAspect="1" noChangeArrowheads="1"/>
            </p:cNvPicPr>
            <p:nvPr/>
          </p:nvPicPr>
          <p:blipFill>
            <a:blip r:embed="rId9" cstate="email"/>
            <a:srcRect/>
            <a:stretch>
              <a:fillRect/>
            </a:stretch>
          </p:blipFill>
          <p:spPr bwMode="auto">
            <a:xfrm>
              <a:off x="3668799" y="2979220"/>
              <a:ext cx="2301695" cy="1888792"/>
            </a:xfrm>
            <a:prstGeom prst="roundRect">
              <a:avLst>
                <a:gd name="adj" fmla="val 8594"/>
              </a:avLst>
            </a:prstGeom>
            <a:solidFill>
              <a:srgbClr xmlns:mc="http://schemas.openxmlformats.org/markup-compatibility/2006" xmlns:a14="http://schemas.microsoft.com/office/drawing/2010/main" val="FFFFFF" mc:Ignorable="">
                <a:shade val="85000"/>
              </a:srgbClr>
            </a:solidFill>
            <a:ln w="3175">
              <a:solidFill>
                <a:schemeClr val="tx1"/>
              </a:solidFill>
            </a:ln>
            <a:effectLst>
              <a:reflection blurRad="12700" stA="38000" endPos="28000" dist="5000" dir="5400000" sy="-100000" algn="bl" rotWithShape="0"/>
            </a:effectLst>
          </p:spPr>
        </p:pic>
        <p:pic>
          <p:nvPicPr>
            <p:cNvPr id="15" name="Picture 9" descr="transport rules screenshot"/>
            <p:cNvPicPr>
              <a:picLocks noChangeAspect="1" noChangeArrowheads="1"/>
            </p:cNvPicPr>
            <p:nvPr/>
          </p:nvPicPr>
          <p:blipFill>
            <a:blip r:embed="rId10" cstate="email"/>
            <a:srcRect/>
            <a:stretch>
              <a:fillRect/>
            </a:stretch>
          </p:blipFill>
          <p:spPr bwMode="auto">
            <a:xfrm>
              <a:off x="3102432" y="2754923"/>
              <a:ext cx="1666664" cy="1815922"/>
            </a:xfrm>
            <a:prstGeom prst="roundRect">
              <a:avLst>
                <a:gd name="adj" fmla="val 8594"/>
              </a:avLst>
            </a:prstGeom>
            <a:solidFill>
              <a:srgbClr xmlns:mc="http://schemas.openxmlformats.org/markup-compatibility/2006" xmlns:a14="http://schemas.microsoft.com/office/drawing/2010/main" val="FFFFFF" mc:Ignorable="">
                <a:shade val="85000"/>
              </a:srgbClr>
            </a:solidFill>
            <a:ln w="3175">
              <a:solidFill>
                <a:schemeClr val="tx1"/>
              </a:solidFill>
            </a:ln>
            <a:effectLst>
              <a:reflection blurRad="12700" stA="38000" endPos="28000" dist="5000" dir="5400000" sy="-100000" algn="bl" rotWithShape="0"/>
            </a:effectLst>
          </p:spPr>
        </p:pic>
      </p:grpSp>
      <p:pic>
        <p:nvPicPr>
          <p:cNvPr id="16" name="Picture 67" descr="Group_HiR-Man copy 2"/>
          <p:cNvPicPr>
            <a:picLocks noChangeAspect="1" noChangeArrowheads="1"/>
          </p:cNvPicPr>
          <p:nvPr>
            <p:custDataLst>
              <p:tags r:id="rId1"/>
            </p:custDataLst>
          </p:nvPr>
        </p:nvPicPr>
        <p:blipFill>
          <a:blip r:embed="rId11" cstate="screen"/>
          <a:stretch>
            <a:fillRect/>
          </a:stretch>
        </p:blipFill>
        <p:spPr bwMode="auto">
          <a:xfrm>
            <a:off x="3198330" y="3875416"/>
            <a:ext cx="660912" cy="1920240"/>
          </a:xfrm>
          <a:prstGeom prst="rect">
            <a:avLst/>
          </a:prstGeom>
          <a:noFill/>
          <a:ln>
            <a:noFill/>
          </a:ln>
          <a:effectLst>
            <a:reflection blurRad="6350" stA="52000" endA="300" endPos="35000" dir="5400000" sy="-100000" algn="bl" rotWithShape="0"/>
          </a:effectLst>
        </p:spPr>
      </p:pic>
      <p:pic>
        <p:nvPicPr>
          <p:cNvPr id="17" name="Content Placeholder 3" descr="Nieuwe kantoor asia facility1.jpg"/>
          <p:cNvPicPr>
            <a:picLocks noChangeAspect="1"/>
          </p:cNvPicPr>
          <p:nvPr/>
        </p:nvPicPr>
        <p:blipFill>
          <a:blip r:embed="rId12" cstate="screen"/>
          <a:srcRect/>
          <a:stretch>
            <a:fillRect/>
          </a:stretch>
        </p:blipFill>
        <p:spPr>
          <a:xfrm>
            <a:off x="6172200" y="2928269"/>
            <a:ext cx="2670404" cy="2060027"/>
          </a:xfrm>
          <a:prstGeom prst="roundRect">
            <a:avLst>
              <a:gd name="adj" fmla="val 8594"/>
            </a:avLst>
          </a:prstGeom>
          <a:solidFill>
            <a:srgbClr xmlns:mc="http://schemas.openxmlformats.org/markup-compatibility/2006" xmlns:a14="http://schemas.microsoft.com/office/drawing/2010/main" val="FFFFFF" mc:Ignorable="">
              <a:shade val="85000"/>
            </a:srgbClr>
          </a:solidFill>
          <a:ln w="3175">
            <a:solidFill>
              <a:schemeClr val="tx1"/>
            </a:solidFill>
          </a:ln>
          <a:effectLst>
            <a:reflection blurRad="12700" stA="38000" endPos="28000" dist="5000" dir="5400000" sy="-100000" algn="bl" rotWithShape="0"/>
          </a:effectLst>
        </p:spPr>
      </p:pic>
      <p:pic>
        <p:nvPicPr>
          <p:cNvPr id="18" name="Picture 17" descr="PRB_CEO.png"/>
          <p:cNvPicPr>
            <a:picLocks noChangeAspect="1"/>
          </p:cNvPicPr>
          <p:nvPr/>
        </p:nvPicPr>
        <p:blipFill>
          <a:blip r:embed="rId13" cstate="email"/>
          <a:stretch>
            <a:fillRect/>
          </a:stretch>
        </p:blipFill>
        <p:spPr>
          <a:xfrm>
            <a:off x="5885922" y="3918869"/>
            <a:ext cx="1048278" cy="192024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19" name="Rectangle 27649"/>
          <p:cNvPicPr>
            <a:picLocks noChangeAspect="1" noChangeArrowheads="1"/>
          </p:cNvPicPr>
          <p:nvPr/>
        </p:nvPicPr>
        <p:blipFill>
          <a:blip r:embed="rId14" cstate="email"/>
          <a:stretch>
            <a:fillRect/>
          </a:stretch>
        </p:blipFill>
        <p:spPr bwMode="auto">
          <a:xfrm>
            <a:off x="8199903" y="4376069"/>
            <a:ext cx="715497" cy="1074031"/>
          </a:xfrm>
          <a:prstGeom prst="rect">
            <a:avLst/>
          </a:prstGeom>
          <a:noFill/>
          <a:ln>
            <a:noFill/>
          </a:ln>
          <a:effectLst>
            <a:outerShdw blurRad="50800" dist="38100" dir="5400000" algn="t" rotWithShape="0">
              <a:prstClr val="black">
                <a:alpha val="40000"/>
              </a:prstClr>
            </a:outerShdw>
          </a:effectLst>
        </p:spPr>
      </p:pic>
      <p:sp>
        <p:nvSpPr>
          <p:cNvPr id="4" name="Text Box 34"/>
          <p:cNvSpPr txBox="1">
            <a:spLocks noChangeArrowheads="1"/>
          </p:cNvSpPr>
          <p:nvPr/>
        </p:nvSpPr>
        <p:spPr bwMode="auto">
          <a:xfrm>
            <a:off x="3139839" y="1298708"/>
            <a:ext cx="2615858" cy="1261878"/>
          </a:xfrm>
          <a:prstGeom prst="rect">
            <a:avLst/>
          </a:prstGeom>
          <a:noFill/>
          <a:ln w="9525">
            <a:noFill/>
            <a:miter lim="800000"/>
            <a:headEnd/>
            <a:tailEnd/>
          </a:ln>
        </p:spPr>
        <p:txBody>
          <a:bodyPr wrap="square" lIns="76194" tIns="38097" rIns="76194" bIns="38097">
            <a:spAutoFit/>
          </a:bodyPr>
          <a:lstStyle/>
          <a:p>
            <a:pPr marL="100534" indent="-100534" algn="ctr">
              <a:spcBef>
                <a:spcPct val="50000"/>
              </a:spcBef>
              <a:defRPr/>
            </a:pPr>
            <a:r>
              <a:rPr lang="en-US" sz="1400" b="1" dirty="0" smtClean="0">
                <a:latin typeface="Segoe Semibold" pitchFamily="34" charset="0"/>
                <a:cs typeface="Arial" pitchFamily="34" charset="0"/>
              </a:rPr>
              <a:t>“I need to deliver secure and compliant communications tools to support a highly distributed workforce.”</a:t>
            </a:r>
          </a:p>
          <a:p>
            <a:pPr marL="100534" indent="-100534" algn="ctr">
              <a:spcBef>
                <a:spcPct val="50000"/>
              </a:spcBef>
              <a:defRPr/>
            </a:pPr>
            <a:r>
              <a:rPr lang="en-US" sz="1400" i="1" dirty="0" smtClean="0">
                <a:latin typeface="Segoe Semibold" pitchFamily="34" charset="0"/>
                <a:cs typeface="Arial" pitchFamily="34" charset="0"/>
              </a:rPr>
              <a:t>- CIO/Technology Director</a:t>
            </a:r>
            <a:endParaRPr lang="en-US" sz="1400" i="1" dirty="0">
              <a:latin typeface="Segoe Semibold" pitchFamily="34" charset="0"/>
              <a:cs typeface="Arial" pitchFamily="34" charset="0"/>
            </a:endParaRPr>
          </a:p>
        </p:txBody>
      </p:sp>
    </p:spTree>
    <p:extLst>
      <p:ext uri="{BB962C8B-B14F-4D97-AF65-F5344CB8AC3E}">
        <p14:creationId xmlns:p14="http://schemas.microsoft.com/office/powerpoint/2010/main" val="234243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0" y="298266"/>
            <a:ext cx="8503693" cy="609600"/>
          </a:xfrm>
        </p:spPr>
        <p:txBody>
          <a:bodyPr/>
          <a:lstStyle/>
          <a:p>
            <a:r>
              <a:rPr lang="en-US" dirty="0" smtClean="0"/>
              <a:t>Balancing Needs in a Changing Workplace</a:t>
            </a:r>
            <a:endParaRPr lang="en-US" dirty="0"/>
          </a:p>
        </p:txBody>
      </p:sp>
      <p:sp>
        <p:nvSpPr>
          <p:cNvPr id="3" name="Rounded Rectangle 2">
            <a:hlinkClick r:id="" action="ppaction://noaction"/>
          </p:cNvPr>
          <p:cNvSpPr/>
          <p:nvPr/>
        </p:nvSpPr>
        <p:spPr bwMode="auto">
          <a:xfrm rot="16200000">
            <a:off x="4475553" y="-2451270"/>
            <a:ext cx="1011436" cy="8325448"/>
          </a:xfrm>
          <a:prstGeom prst="roundRect">
            <a:avLst>
              <a:gd name="adj" fmla="val 3018"/>
            </a:avLst>
          </a:prstGeom>
          <a:gradFill>
            <a:gsLst>
              <a:gs pos="0">
                <a:schemeClr val="dk1">
                  <a:shade val="51000"/>
                  <a:satMod val="130000"/>
                  <a:alpha val="64000"/>
                </a:schemeClr>
              </a:gs>
              <a:gs pos="80000">
                <a:schemeClr val="dk1">
                  <a:shade val="93000"/>
                  <a:satMod val="130000"/>
                </a:schemeClr>
              </a:gs>
              <a:gs pos="100000">
                <a:schemeClr val="dk1">
                  <a:shade val="94000"/>
                  <a:satMod val="135000"/>
                </a:schemeClr>
              </a:gs>
            </a:gsLst>
          </a:gradFill>
          <a:ln>
            <a:headEnd/>
            <a:tailEnd/>
          </a:ln>
        </p:spPr>
        <p:style>
          <a:lnRef idx="1">
            <a:schemeClr val="dk1"/>
          </a:lnRef>
          <a:fillRef idx="3">
            <a:schemeClr val="dk1"/>
          </a:fillRef>
          <a:effectRef idx="2">
            <a:schemeClr val="dk1"/>
          </a:effectRef>
          <a:fontRef idx="minor">
            <a:schemeClr val="lt1"/>
          </a:fontRef>
        </p:style>
        <p:txBody>
          <a:bodyPr wrap="none" tIns="182880" anchor="t"/>
          <a:lstStyle/>
          <a:p>
            <a:pPr algn="ctr" fontAlgn="base">
              <a:spcBef>
                <a:spcPct val="0"/>
              </a:spcBef>
              <a:spcAft>
                <a:spcPct val="0"/>
              </a:spcAft>
              <a:defRPr/>
            </a:pPr>
            <a:endParaRPr lang="en-US" sz="1600" b="1" dirty="0" smtClean="0">
              <a:solidFill>
                <a:srgbClr xmlns:mc="http://schemas.openxmlformats.org/markup-compatibility/2006" xmlns:a14="http://schemas.microsoft.com/office/drawing/2010/main" val="F9D161" mc:Ignorable=""/>
              </a:solidFill>
            </a:endParaRPr>
          </a:p>
        </p:txBody>
      </p:sp>
      <p:sp>
        <p:nvSpPr>
          <p:cNvPr id="5" name="Oval 4"/>
          <p:cNvSpPr/>
          <p:nvPr/>
        </p:nvSpPr>
        <p:spPr>
          <a:xfrm>
            <a:off x="352936" y="1184303"/>
            <a:ext cx="1054304" cy="1054303"/>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nvGrpSpPr>
          <p:cNvPr id="7" name="Group 42"/>
          <p:cNvGrpSpPr/>
          <p:nvPr/>
        </p:nvGrpSpPr>
        <p:grpSpPr>
          <a:xfrm>
            <a:off x="385830" y="1393266"/>
            <a:ext cx="974994" cy="595085"/>
            <a:chOff x="457200" y="1643064"/>
            <a:chExt cx="1503363" cy="917574"/>
          </a:xfrm>
        </p:grpSpPr>
        <p:pic>
          <p:nvPicPr>
            <p:cNvPr id="8" name="Picture 8" descr="LCD flat panel and keyboard"/>
            <p:cNvPicPr>
              <a:picLocks noChangeAspect="1" noChangeArrowheads="1"/>
            </p:cNvPicPr>
            <p:nvPr/>
          </p:nvPicPr>
          <p:blipFill>
            <a:blip r:embed="rId3" cstate="email"/>
            <a:srcRect/>
            <a:stretch>
              <a:fillRect/>
            </a:stretch>
          </p:blipFill>
          <p:spPr bwMode="auto">
            <a:xfrm>
              <a:off x="1476375" y="1651001"/>
              <a:ext cx="484188" cy="639763"/>
            </a:xfrm>
            <a:prstGeom prst="rect">
              <a:avLst/>
            </a:prstGeom>
            <a:noFill/>
            <a:ln w="9525">
              <a:noFill/>
              <a:miter lim="800000"/>
              <a:headEnd/>
              <a:tailEnd/>
            </a:ln>
          </p:spPr>
        </p:pic>
        <p:pic>
          <p:nvPicPr>
            <p:cNvPr id="9" name="Picture 9" descr="Server"/>
            <p:cNvPicPr>
              <a:picLocks noChangeAspect="1" noChangeArrowheads="1"/>
            </p:cNvPicPr>
            <p:nvPr/>
          </p:nvPicPr>
          <p:blipFill>
            <a:blip r:embed="rId4" cstate="email"/>
            <a:srcRect/>
            <a:stretch>
              <a:fillRect/>
            </a:stretch>
          </p:blipFill>
          <p:spPr bwMode="auto">
            <a:xfrm>
              <a:off x="1127125" y="1806576"/>
              <a:ext cx="320675" cy="473075"/>
            </a:xfrm>
            <a:prstGeom prst="rect">
              <a:avLst/>
            </a:prstGeom>
            <a:noFill/>
            <a:ln w="9525">
              <a:noFill/>
              <a:miter lim="800000"/>
              <a:headEnd/>
              <a:tailEnd/>
            </a:ln>
          </p:spPr>
        </p:pic>
        <p:pic>
          <p:nvPicPr>
            <p:cNvPr id="10" name="Picture 10" descr="Server HIS Host Integration"/>
            <p:cNvPicPr>
              <a:picLocks noChangeAspect="1" noChangeArrowheads="1"/>
            </p:cNvPicPr>
            <p:nvPr/>
          </p:nvPicPr>
          <p:blipFill>
            <a:blip r:embed="rId5" cstate="email"/>
            <a:srcRect/>
            <a:stretch>
              <a:fillRect/>
            </a:stretch>
          </p:blipFill>
          <p:spPr bwMode="auto">
            <a:xfrm>
              <a:off x="765175" y="1643064"/>
              <a:ext cx="398463" cy="612775"/>
            </a:xfrm>
            <a:prstGeom prst="rect">
              <a:avLst/>
            </a:prstGeom>
            <a:noFill/>
            <a:ln w="9525">
              <a:noFill/>
              <a:miter lim="800000"/>
              <a:headEnd/>
              <a:tailEnd/>
            </a:ln>
          </p:spPr>
        </p:pic>
        <p:pic>
          <p:nvPicPr>
            <p:cNvPr id="11" name="Picture 11" descr="laptop notebook portable Computer"/>
            <p:cNvPicPr>
              <a:picLocks noChangeAspect="1" noChangeArrowheads="1"/>
            </p:cNvPicPr>
            <p:nvPr/>
          </p:nvPicPr>
          <p:blipFill>
            <a:blip r:embed="rId6" cstate="email"/>
            <a:srcRect/>
            <a:stretch>
              <a:fillRect/>
            </a:stretch>
          </p:blipFill>
          <p:spPr bwMode="auto">
            <a:xfrm>
              <a:off x="457200" y="1981200"/>
              <a:ext cx="611188" cy="579438"/>
            </a:xfrm>
            <a:prstGeom prst="rect">
              <a:avLst/>
            </a:prstGeom>
            <a:noFill/>
            <a:ln w="9525">
              <a:noFill/>
              <a:miter lim="800000"/>
              <a:headEnd/>
              <a:tailEnd/>
            </a:ln>
          </p:spPr>
        </p:pic>
        <p:pic>
          <p:nvPicPr>
            <p:cNvPr id="12" name="Picture 12" descr="Mobile cell Phone"/>
            <p:cNvPicPr>
              <a:picLocks noChangeAspect="1" noChangeArrowheads="1"/>
            </p:cNvPicPr>
            <p:nvPr/>
          </p:nvPicPr>
          <p:blipFill>
            <a:blip r:embed="rId7" cstate="email"/>
            <a:srcRect/>
            <a:stretch>
              <a:fillRect/>
            </a:stretch>
          </p:blipFill>
          <p:spPr bwMode="auto">
            <a:xfrm>
              <a:off x="1074738" y="1944689"/>
              <a:ext cx="247650" cy="587375"/>
            </a:xfrm>
            <a:prstGeom prst="rect">
              <a:avLst/>
            </a:prstGeom>
            <a:noFill/>
            <a:ln w="9525">
              <a:noFill/>
              <a:miter lim="800000"/>
              <a:headEnd/>
              <a:tailEnd/>
            </a:ln>
          </p:spPr>
        </p:pic>
        <p:pic>
          <p:nvPicPr>
            <p:cNvPr id="13" name="Picture 13" descr="Tablet PC computer"/>
            <p:cNvPicPr>
              <a:picLocks noChangeAspect="1" noChangeArrowheads="1"/>
            </p:cNvPicPr>
            <p:nvPr/>
          </p:nvPicPr>
          <p:blipFill>
            <a:blip r:embed="rId8" cstate="email"/>
            <a:srcRect/>
            <a:stretch>
              <a:fillRect/>
            </a:stretch>
          </p:blipFill>
          <p:spPr bwMode="auto">
            <a:xfrm>
              <a:off x="1333500" y="2074864"/>
              <a:ext cx="323850" cy="457200"/>
            </a:xfrm>
            <a:prstGeom prst="rect">
              <a:avLst/>
            </a:prstGeom>
            <a:noFill/>
            <a:ln w="9525">
              <a:noFill/>
              <a:miter lim="800000"/>
              <a:headEnd/>
              <a:tailEnd/>
            </a:ln>
          </p:spPr>
        </p:pic>
      </p:grpSp>
      <p:sp>
        <p:nvSpPr>
          <p:cNvPr id="14" name="Text Box 7"/>
          <p:cNvSpPr txBox="1">
            <a:spLocks noChangeArrowheads="1"/>
          </p:cNvSpPr>
          <p:nvPr/>
        </p:nvSpPr>
        <p:spPr bwMode="auto">
          <a:xfrm>
            <a:off x="1636156" y="1449844"/>
            <a:ext cx="4597734" cy="523220"/>
          </a:xfrm>
          <a:prstGeom prst="rect">
            <a:avLst/>
          </a:prstGeom>
          <a:noFill/>
          <a:ln w="12700">
            <a:noFill/>
            <a:miter lim="800000"/>
            <a:headEnd/>
            <a:tailEnd/>
          </a:ln>
          <a:effectLst/>
        </p:spPr>
        <p:txBody>
          <a:bodyPr wrap="none">
            <a:spAutoFit/>
          </a:bodyPr>
          <a:lstStyle/>
          <a:p>
            <a:pPr algn="l" defTabSz="914363" rtl="0">
              <a:defRPr/>
            </a:pPr>
            <a:r>
              <a:rPr lang="en-US" sz="2800" b="1" dirty="0">
                <a:solidFill>
                  <a:schemeClr val="bg1"/>
                </a:solidFill>
              </a:rPr>
              <a:t>Communication overload</a:t>
            </a:r>
            <a:r>
              <a:rPr lang="en-US" sz="2800" b="1" kern="1200" dirty="0">
                <a:solidFill>
                  <a:schemeClr val="bg1"/>
                </a:solidFill>
                <a:latin typeface="Segoe"/>
                <a:ea typeface="+mn-ea"/>
                <a:cs typeface="+mn-cs"/>
              </a:rPr>
              <a:t> </a:t>
            </a:r>
          </a:p>
        </p:txBody>
      </p:sp>
      <p:sp>
        <p:nvSpPr>
          <p:cNvPr id="15" name="Rounded Rectangle 14">
            <a:hlinkClick r:id="" action="ppaction://noaction"/>
          </p:cNvPr>
          <p:cNvSpPr/>
          <p:nvPr/>
        </p:nvSpPr>
        <p:spPr bwMode="auto">
          <a:xfrm rot="16200000">
            <a:off x="4475556" y="-1280189"/>
            <a:ext cx="1011436" cy="8325452"/>
          </a:xfrm>
          <a:prstGeom prst="roundRect">
            <a:avLst>
              <a:gd name="adj" fmla="val 3018"/>
            </a:avLst>
          </a:prstGeom>
          <a:gradFill>
            <a:gsLst>
              <a:gs pos="0">
                <a:schemeClr val="dk1">
                  <a:shade val="51000"/>
                  <a:satMod val="130000"/>
                  <a:alpha val="64000"/>
                </a:schemeClr>
              </a:gs>
              <a:gs pos="80000">
                <a:schemeClr val="dk1">
                  <a:shade val="93000"/>
                  <a:satMod val="130000"/>
                </a:schemeClr>
              </a:gs>
              <a:gs pos="100000">
                <a:schemeClr val="dk1">
                  <a:shade val="94000"/>
                  <a:satMod val="135000"/>
                </a:schemeClr>
              </a:gs>
            </a:gsLst>
          </a:gradFill>
          <a:ln>
            <a:headEnd/>
            <a:tailEnd/>
          </a:ln>
        </p:spPr>
        <p:style>
          <a:lnRef idx="1">
            <a:schemeClr val="dk1"/>
          </a:lnRef>
          <a:fillRef idx="3">
            <a:schemeClr val="dk1"/>
          </a:fillRef>
          <a:effectRef idx="2">
            <a:schemeClr val="dk1"/>
          </a:effectRef>
          <a:fontRef idx="minor">
            <a:schemeClr val="lt1"/>
          </a:fontRef>
        </p:style>
        <p:txBody>
          <a:bodyPr wrap="none" tIns="182880" anchor="t"/>
          <a:lstStyle/>
          <a:p>
            <a:pPr algn="ctr" fontAlgn="base">
              <a:spcBef>
                <a:spcPct val="0"/>
              </a:spcBef>
              <a:spcAft>
                <a:spcPct val="0"/>
              </a:spcAft>
              <a:defRPr/>
            </a:pPr>
            <a:endParaRPr lang="en-US" sz="1600" b="1" dirty="0" smtClean="0">
              <a:solidFill>
                <a:srgbClr xmlns:mc="http://schemas.openxmlformats.org/markup-compatibility/2006" xmlns:a14="http://schemas.microsoft.com/office/drawing/2010/main" val="F9D161" mc:Ignorable=""/>
              </a:solidFill>
            </a:endParaRPr>
          </a:p>
        </p:txBody>
      </p:sp>
      <p:sp>
        <p:nvSpPr>
          <p:cNvPr id="17" name="Oval 16"/>
          <p:cNvSpPr/>
          <p:nvPr/>
        </p:nvSpPr>
        <p:spPr>
          <a:xfrm>
            <a:off x="352936" y="2355386"/>
            <a:ext cx="1054304" cy="1054303"/>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nvGrpSpPr>
          <p:cNvPr id="19" name="Group 52"/>
          <p:cNvGrpSpPr/>
          <p:nvPr/>
        </p:nvGrpSpPr>
        <p:grpSpPr>
          <a:xfrm>
            <a:off x="387590" y="2539538"/>
            <a:ext cx="989246" cy="700282"/>
            <a:chOff x="622300" y="2898775"/>
            <a:chExt cx="1206500" cy="854075"/>
          </a:xfrm>
        </p:grpSpPr>
        <p:pic>
          <p:nvPicPr>
            <p:cNvPr id="20" name="Picture 18" descr="Internet Globe"/>
            <p:cNvPicPr>
              <a:picLocks noChangeAspect="1" noChangeArrowheads="1"/>
            </p:cNvPicPr>
            <p:nvPr/>
          </p:nvPicPr>
          <p:blipFill>
            <a:blip r:embed="rId9" cstate="email"/>
            <a:srcRect/>
            <a:stretch>
              <a:fillRect/>
            </a:stretch>
          </p:blipFill>
          <p:spPr bwMode="auto">
            <a:xfrm>
              <a:off x="654050" y="2898775"/>
              <a:ext cx="1174750" cy="850900"/>
            </a:xfrm>
            <a:prstGeom prst="rect">
              <a:avLst/>
            </a:prstGeom>
            <a:noFill/>
            <a:ln w="9525">
              <a:noFill/>
              <a:miter lim="800000"/>
              <a:headEnd/>
              <a:tailEnd/>
            </a:ln>
          </p:spPr>
        </p:pic>
        <p:pic>
          <p:nvPicPr>
            <p:cNvPr id="21" name="Picture 19" descr="user casual man"/>
            <p:cNvPicPr>
              <a:picLocks noChangeAspect="1" noChangeArrowheads="1"/>
            </p:cNvPicPr>
            <p:nvPr/>
          </p:nvPicPr>
          <p:blipFill>
            <a:blip r:embed="rId10" cstate="email"/>
            <a:srcRect/>
            <a:stretch>
              <a:fillRect/>
            </a:stretch>
          </p:blipFill>
          <p:spPr bwMode="auto">
            <a:xfrm>
              <a:off x="1570038" y="3552825"/>
              <a:ext cx="146050" cy="200025"/>
            </a:xfrm>
            <a:prstGeom prst="rect">
              <a:avLst/>
            </a:prstGeom>
            <a:noFill/>
            <a:ln w="9525">
              <a:noFill/>
              <a:miter lim="800000"/>
              <a:headEnd/>
              <a:tailEnd/>
            </a:ln>
          </p:spPr>
        </p:pic>
        <p:pic>
          <p:nvPicPr>
            <p:cNvPr id="22" name="Picture 20" descr="user business casual man"/>
            <p:cNvPicPr>
              <a:picLocks noChangeAspect="1" noChangeArrowheads="1"/>
            </p:cNvPicPr>
            <p:nvPr/>
          </p:nvPicPr>
          <p:blipFill>
            <a:blip r:embed="rId11" cstate="email"/>
            <a:srcRect/>
            <a:stretch>
              <a:fillRect/>
            </a:stretch>
          </p:blipFill>
          <p:spPr bwMode="auto">
            <a:xfrm>
              <a:off x="1552575" y="3038475"/>
              <a:ext cx="150813" cy="200025"/>
            </a:xfrm>
            <a:prstGeom prst="rect">
              <a:avLst/>
            </a:prstGeom>
            <a:noFill/>
            <a:ln w="9525">
              <a:noFill/>
              <a:miter lim="800000"/>
              <a:headEnd/>
              <a:tailEnd/>
            </a:ln>
          </p:spPr>
        </p:pic>
        <p:pic>
          <p:nvPicPr>
            <p:cNvPr id="23" name="Picture 21" descr="user business man"/>
            <p:cNvPicPr>
              <a:picLocks noChangeAspect="1" noChangeArrowheads="1"/>
            </p:cNvPicPr>
            <p:nvPr/>
          </p:nvPicPr>
          <p:blipFill>
            <a:blip r:embed="rId12" cstate="email"/>
            <a:srcRect/>
            <a:stretch>
              <a:fillRect/>
            </a:stretch>
          </p:blipFill>
          <p:spPr bwMode="auto">
            <a:xfrm>
              <a:off x="673100" y="2930525"/>
              <a:ext cx="150813" cy="200025"/>
            </a:xfrm>
            <a:prstGeom prst="rect">
              <a:avLst/>
            </a:prstGeom>
            <a:noFill/>
            <a:ln w="9525">
              <a:noFill/>
              <a:miter lim="800000"/>
              <a:headEnd/>
              <a:tailEnd/>
            </a:ln>
          </p:spPr>
        </p:pic>
        <p:pic>
          <p:nvPicPr>
            <p:cNvPr id="24" name="Picture 22" descr="user business user woman"/>
            <p:cNvPicPr>
              <a:picLocks noChangeAspect="1" noChangeArrowheads="1"/>
            </p:cNvPicPr>
            <p:nvPr/>
          </p:nvPicPr>
          <p:blipFill>
            <a:blip r:embed="rId13" cstate="email"/>
            <a:srcRect/>
            <a:stretch>
              <a:fillRect/>
            </a:stretch>
          </p:blipFill>
          <p:spPr bwMode="auto">
            <a:xfrm>
              <a:off x="622300" y="3259138"/>
              <a:ext cx="149225" cy="201612"/>
            </a:xfrm>
            <a:prstGeom prst="rect">
              <a:avLst/>
            </a:prstGeom>
            <a:noFill/>
            <a:ln w="9525">
              <a:noFill/>
              <a:miter lim="800000"/>
              <a:headEnd/>
              <a:tailEnd/>
            </a:ln>
          </p:spPr>
        </p:pic>
      </p:grpSp>
      <p:sp>
        <p:nvSpPr>
          <p:cNvPr id="25" name="Text Box 17"/>
          <p:cNvSpPr txBox="1">
            <a:spLocks noChangeArrowheads="1"/>
          </p:cNvSpPr>
          <p:nvPr/>
        </p:nvSpPr>
        <p:spPr bwMode="auto">
          <a:xfrm>
            <a:off x="1636156" y="2620927"/>
            <a:ext cx="6896440" cy="523220"/>
          </a:xfrm>
          <a:prstGeom prst="rect">
            <a:avLst/>
          </a:prstGeom>
          <a:noFill/>
          <a:ln w="12700">
            <a:noFill/>
            <a:miter lim="800000"/>
            <a:headEnd/>
            <a:tailEnd/>
          </a:ln>
          <a:effectLst/>
        </p:spPr>
        <p:txBody>
          <a:bodyPr wrap="none">
            <a:spAutoFit/>
          </a:bodyPr>
          <a:lstStyle/>
          <a:p>
            <a:pPr defTabSz="914363">
              <a:defRPr/>
            </a:pPr>
            <a:r>
              <a:rPr lang="en-US" sz="2800" b="1" dirty="0">
                <a:solidFill>
                  <a:schemeClr val="bg1"/>
                </a:solidFill>
              </a:rPr>
              <a:t>Globally distributed </a:t>
            </a:r>
            <a:r>
              <a:rPr lang="en-US" sz="2800" b="1" dirty="0" smtClean="0">
                <a:solidFill>
                  <a:schemeClr val="bg1"/>
                </a:solidFill>
              </a:rPr>
              <a:t>users and partners</a:t>
            </a:r>
            <a:endParaRPr lang="en-US" sz="2800" b="1" dirty="0">
              <a:solidFill>
                <a:schemeClr val="bg1"/>
              </a:solidFill>
            </a:endParaRPr>
          </a:p>
        </p:txBody>
      </p:sp>
      <p:sp>
        <p:nvSpPr>
          <p:cNvPr id="26" name="Rounded Rectangle 25">
            <a:hlinkClick r:id="" action="ppaction://noaction"/>
          </p:cNvPr>
          <p:cNvSpPr/>
          <p:nvPr/>
        </p:nvSpPr>
        <p:spPr bwMode="auto">
          <a:xfrm rot="16200000">
            <a:off x="4475556" y="-71864"/>
            <a:ext cx="1011436" cy="8325452"/>
          </a:xfrm>
          <a:prstGeom prst="roundRect">
            <a:avLst>
              <a:gd name="adj" fmla="val 3018"/>
            </a:avLst>
          </a:prstGeom>
          <a:gradFill>
            <a:gsLst>
              <a:gs pos="0">
                <a:schemeClr val="dk1">
                  <a:shade val="51000"/>
                  <a:satMod val="130000"/>
                  <a:alpha val="64000"/>
                </a:schemeClr>
              </a:gs>
              <a:gs pos="80000">
                <a:schemeClr val="dk1">
                  <a:shade val="93000"/>
                  <a:satMod val="130000"/>
                </a:schemeClr>
              </a:gs>
              <a:gs pos="100000">
                <a:schemeClr val="dk1">
                  <a:shade val="94000"/>
                  <a:satMod val="135000"/>
                </a:schemeClr>
              </a:gs>
            </a:gsLst>
          </a:gradFill>
          <a:ln>
            <a:headEnd/>
            <a:tailEnd/>
          </a:ln>
        </p:spPr>
        <p:style>
          <a:lnRef idx="1">
            <a:schemeClr val="dk1"/>
          </a:lnRef>
          <a:fillRef idx="3">
            <a:schemeClr val="dk1"/>
          </a:fillRef>
          <a:effectRef idx="2">
            <a:schemeClr val="dk1"/>
          </a:effectRef>
          <a:fontRef idx="minor">
            <a:schemeClr val="lt1"/>
          </a:fontRef>
        </p:style>
        <p:txBody>
          <a:bodyPr wrap="none" tIns="182880" anchor="t"/>
          <a:lstStyle/>
          <a:p>
            <a:pPr algn="ctr" fontAlgn="base">
              <a:spcBef>
                <a:spcPct val="0"/>
              </a:spcBef>
              <a:spcAft>
                <a:spcPct val="0"/>
              </a:spcAft>
              <a:defRPr/>
            </a:pPr>
            <a:endParaRPr lang="en-US" sz="1600" b="1" dirty="0" smtClean="0">
              <a:solidFill>
                <a:srgbClr xmlns:mc="http://schemas.openxmlformats.org/markup-compatibility/2006" xmlns:a14="http://schemas.microsoft.com/office/drawing/2010/main" val="F9D161" mc:Ignorable=""/>
              </a:solidFill>
            </a:endParaRPr>
          </a:p>
        </p:txBody>
      </p:sp>
      <p:sp>
        <p:nvSpPr>
          <p:cNvPr id="27" name="Rounded Rectangle 26">
            <a:hlinkClick r:id="" action="ppaction://noaction"/>
          </p:cNvPr>
          <p:cNvSpPr/>
          <p:nvPr/>
        </p:nvSpPr>
        <p:spPr bwMode="auto">
          <a:xfrm rot="16200000">
            <a:off x="4475556" y="1154801"/>
            <a:ext cx="1011436" cy="8325452"/>
          </a:xfrm>
          <a:prstGeom prst="roundRect">
            <a:avLst>
              <a:gd name="adj" fmla="val 3018"/>
            </a:avLst>
          </a:prstGeom>
          <a:gradFill>
            <a:gsLst>
              <a:gs pos="0">
                <a:schemeClr val="dk1">
                  <a:shade val="51000"/>
                  <a:satMod val="130000"/>
                  <a:alpha val="64000"/>
                </a:schemeClr>
              </a:gs>
              <a:gs pos="80000">
                <a:schemeClr val="dk1">
                  <a:shade val="93000"/>
                  <a:satMod val="130000"/>
                </a:schemeClr>
              </a:gs>
              <a:gs pos="100000">
                <a:schemeClr val="dk1">
                  <a:shade val="94000"/>
                  <a:satMod val="135000"/>
                </a:schemeClr>
              </a:gs>
            </a:gsLst>
          </a:gradFill>
          <a:ln>
            <a:headEnd/>
            <a:tailEnd/>
          </a:ln>
        </p:spPr>
        <p:style>
          <a:lnRef idx="1">
            <a:schemeClr val="dk1"/>
          </a:lnRef>
          <a:fillRef idx="3">
            <a:schemeClr val="dk1"/>
          </a:fillRef>
          <a:effectRef idx="2">
            <a:schemeClr val="dk1"/>
          </a:effectRef>
          <a:fontRef idx="minor">
            <a:schemeClr val="lt1"/>
          </a:fontRef>
        </p:style>
        <p:txBody>
          <a:bodyPr wrap="none" tIns="182880" anchor="t"/>
          <a:lstStyle/>
          <a:p>
            <a:pPr algn="ctr" fontAlgn="base">
              <a:spcBef>
                <a:spcPct val="0"/>
              </a:spcBef>
              <a:spcAft>
                <a:spcPct val="0"/>
              </a:spcAft>
              <a:defRPr/>
            </a:pPr>
            <a:endParaRPr lang="en-US" sz="1600" b="1" dirty="0" smtClean="0">
              <a:solidFill>
                <a:srgbClr xmlns:mc="http://schemas.openxmlformats.org/markup-compatibility/2006" xmlns:a14="http://schemas.microsoft.com/office/drawing/2010/main" val="F9D161" mc:Ignorable=""/>
              </a:solidFill>
            </a:endParaRPr>
          </a:p>
        </p:txBody>
      </p:sp>
      <p:sp>
        <p:nvSpPr>
          <p:cNvPr id="29" name="Oval 28"/>
          <p:cNvSpPr/>
          <p:nvPr/>
        </p:nvSpPr>
        <p:spPr>
          <a:xfrm>
            <a:off x="352936" y="3563710"/>
            <a:ext cx="1054304" cy="1054303"/>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grpSp>
        <p:nvGrpSpPr>
          <p:cNvPr id="31" name="Group 64"/>
          <p:cNvGrpSpPr/>
          <p:nvPr/>
        </p:nvGrpSpPr>
        <p:grpSpPr>
          <a:xfrm>
            <a:off x="336826" y="3676201"/>
            <a:ext cx="1070673" cy="798253"/>
            <a:chOff x="533400" y="4041775"/>
            <a:chExt cx="1341438" cy="1000125"/>
          </a:xfrm>
        </p:grpSpPr>
        <p:pic>
          <p:nvPicPr>
            <p:cNvPr id="32" name="Picture 40" descr="8-00035_Globe"/>
            <p:cNvPicPr>
              <a:picLocks noChangeAspect="1" noChangeArrowheads="1"/>
            </p:cNvPicPr>
            <p:nvPr/>
          </p:nvPicPr>
          <p:blipFill>
            <a:blip r:embed="rId14" cstate="email"/>
            <a:srcRect/>
            <a:stretch>
              <a:fillRect/>
            </a:stretch>
          </p:blipFill>
          <p:spPr bwMode="auto">
            <a:xfrm>
              <a:off x="814388" y="4176713"/>
              <a:ext cx="758825" cy="758825"/>
            </a:xfrm>
            <a:prstGeom prst="rect">
              <a:avLst/>
            </a:prstGeom>
            <a:noFill/>
            <a:ln w="9525">
              <a:noFill/>
              <a:miter lim="800000"/>
              <a:headEnd/>
              <a:tailEnd/>
            </a:ln>
          </p:spPr>
        </p:pic>
        <p:pic>
          <p:nvPicPr>
            <p:cNvPr id="33" name="Picture 41" descr="multi bunch of arrows 40"/>
            <p:cNvPicPr>
              <a:picLocks noChangeAspect="1" noChangeArrowheads="1"/>
            </p:cNvPicPr>
            <p:nvPr/>
          </p:nvPicPr>
          <p:blipFill>
            <a:blip r:embed="rId15" cstate="email">
              <a:lum bright="18000"/>
            </a:blip>
            <a:srcRect/>
            <a:stretch>
              <a:fillRect/>
            </a:stretch>
          </p:blipFill>
          <p:spPr bwMode="auto">
            <a:xfrm>
              <a:off x="533400" y="4041775"/>
              <a:ext cx="1341438" cy="1000125"/>
            </a:xfrm>
            <a:prstGeom prst="rect">
              <a:avLst/>
            </a:prstGeom>
            <a:noFill/>
            <a:ln w="9525">
              <a:noFill/>
              <a:miter lim="800000"/>
              <a:headEnd/>
              <a:tailEnd/>
            </a:ln>
          </p:spPr>
        </p:pic>
        <p:pic>
          <p:nvPicPr>
            <p:cNvPr id="34" name="Picture 42" descr="number dollar sign $"/>
            <p:cNvPicPr>
              <a:picLocks noChangeAspect="1" noChangeArrowheads="1"/>
            </p:cNvPicPr>
            <p:nvPr/>
          </p:nvPicPr>
          <p:blipFill>
            <a:blip r:embed="rId16" cstate="email"/>
            <a:srcRect/>
            <a:stretch>
              <a:fillRect/>
            </a:stretch>
          </p:blipFill>
          <p:spPr bwMode="auto">
            <a:xfrm>
              <a:off x="1039813" y="4264025"/>
              <a:ext cx="323850" cy="555625"/>
            </a:xfrm>
            <a:prstGeom prst="rect">
              <a:avLst/>
            </a:prstGeom>
            <a:noFill/>
            <a:ln w="9525">
              <a:noFill/>
              <a:miter lim="800000"/>
              <a:headEnd/>
              <a:tailEnd/>
            </a:ln>
          </p:spPr>
        </p:pic>
      </p:grpSp>
      <p:sp>
        <p:nvSpPr>
          <p:cNvPr id="36" name="Oval 35"/>
          <p:cNvSpPr/>
          <p:nvPr/>
        </p:nvSpPr>
        <p:spPr>
          <a:xfrm>
            <a:off x="352936" y="4790375"/>
            <a:ext cx="1054304" cy="1054303"/>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38" name="Picture 5" descr="C:\Users\matalla\AppData\Local\Microsoft\Windows\Temporary Internet Files\Content.IE5\AZ3CYFMD\MCj04314930000[1].png"/>
          <p:cNvPicPr>
            <a:picLocks noChangeAspect="1" noChangeArrowheads="1"/>
          </p:cNvPicPr>
          <p:nvPr/>
        </p:nvPicPr>
        <p:blipFill>
          <a:blip r:embed="rId17" cstate="email"/>
          <a:srcRect/>
          <a:stretch>
            <a:fillRect/>
          </a:stretch>
        </p:blipFill>
        <p:spPr bwMode="auto">
          <a:xfrm>
            <a:off x="413708" y="4908419"/>
            <a:ext cx="981076" cy="904876"/>
          </a:xfrm>
          <a:prstGeom prst="rect">
            <a:avLst/>
          </a:prstGeom>
          <a:noFill/>
        </p:spPr>
      </p:pic>
      <p:sp>
        <p:nvSpPr>
          <p:cNvPr id="39" name="Text Box 39"/>
          <p:cNvSpPr txBox="1">
            <a:spLocks noChangeArrowheads="1"/>
          </p:cNvSpPr>
          <p:nvPr/>
        </p:nvSpPr>
        <p:spPr bwMode="auto">
          <a:xfrm>
            <a:off x="1636156" y="3829251"/>
            <a:ext cx="5218095" cy="523220"/>
          </a:xfrm>
          <a:prstGeom prst="rect">
            <a:avLst/>
          </a:prstGeom>
          <a:noFill/>
          <a:ln w="12700">
            <a:noFill/>
            <a:miter lim="800000"/>
            <a:headEnd/>
            <a:tailEnd/>
          </a:ln>
          <a:effectLst/>
        </p:spPr>
        <p:txBody>
          <a:bodyPr wrap="none">
            <a:spAutoFit/>
          </a:bodyPr>
          <a:lstStyle/>
          <a:p>
            <a:pPr defTabSz="914363">
              <a:defRPr/>
            </a:pPr>
            <a:r>
              <a:rPr lang="en-US" sz="2800" b="1" dirty="0">
                <a:solidFill>
                  <a:schemeClr val="bg1"/>
                </a:solidFill>
              </a:rPr>
              <a:t>High cost of communications</a:t>
            </a:r>
          </a:p>
        </p:txBody>
      </p:sp>
      <p:sp>
        <p:nvSpPr>
          <p:cNvPr id="40" name="Text Box 26"/>
          <p:cNvSpPr txBox="1">
            <a:spLocks noChangeArrowheads="1"/>
          </p:cNvSpPr>
          <p:nvPr/>
        </p:nvSpPr>
        <p:spPr bwMode="auto">
          <a:xfrm>
            <a:off x="1636156" y="5055916"/>
            <a:ext cx="6378669" cy="523220"/>
          </a:xfrm>
          <a:prstGeom prst="rect">
            <a:avLst/>
          </a:prstGeom>
          <a:noFill/>
          <a:ln w="12700">
            <a:noFill/>
            <a:miter lim="800000"/>
            <a:headEnd/>
            <a:tailEnd/>
          </a:ln>
          <a:effectLst/>
        </p:spPr>
        <p:txBody>
          <a:bodyPr wrap="none">
            <a:spAutoFit/>
          </a:bodyPr>
          <a:lstStyle/>
          <a:p>
            <a:pPr defTabSz="914363">
              <a:defRPr/>
            </a:pPr>
            <a:r>
              <a:rPr lang="en-US" sz="2800" b="1" dirty="0">
                <a:solidFill>
                  <a:schemeClr val="bg1"/>
                </a:solidFill>
              </a:rPr>
              <a:t>Increasing </a:t>
            </a:r>
            <a:r>
              <a:rPr lang="en-US" sz="2800" b="1" dirty="0" smtClean="0">
                <a:solidFill>
                  <a:schemeClr val="bg1"/>
                </a:solidFill>
              </a:rPr>
              <a:t>security </a:t>
            </a:r>
            <a:r>
              <a:rPr lang="en-US" sz="2800" b="1" dirty="0">
                <a:solidFill>
                  <a:schemeClr val="bg1"/>
                </a:solidFill>
              </a:rPr>
              <a:t>and </a:t>
            </a:r>
            <a:r>
              <a:rPr lang="en-US" sz="2800" b="1" dirty="0" smtClean="0">
                <a:solidFill>
                  <a:schemeClr val="bg1"/>
                </a:solidFill>
              </a:rPr>
              <a:t>compliance</a:t>
            </a:r>
            <a:endParaRPr lang="en-US" sz="2800" b="1" dirty="0">
              <a:solidFill>
                <a:schemeClr val="bg1"/>
              </a:solidFill>
            </a:endParaRPr>
          </a:p>
        </p:txBody>
      </p:sp>
    </p:spTree>
    <p:extLst>
      <p:ext uri="{BB962C8B-B14F-4D97-AF65-F5344CB8AC3E}">
        <p14:creationId xmlns:p14="http://schemas.microsoft.com/office/powerpoint/2010/main" val="391699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flipH="1">
            <a:off x="416689" y="1524000"/>
            <a:ext cx="8310622" cy="4288662"/>
          </a:xfrm>
          <a:prstGeom prst="roundRect">
            <a:avLst>
              <a:gd name="adj" fmla="val 5169"/>
            </a:avLst>
          </a:prstGeom>
          <a:ln/>
        </p:spPr>
        <p:style>
          <a:lnRef idx="1">
            <a:schemeClr val="accent5"/>
          </a:lnRef>
          <a:fillRef idx="2">
            <a:schemeClr val="accent5"/>
          </a:fillRef>
          <a:effectRef idx="1">
            <a:schemeClr val="accent5"/>
          </a:effectRef>
          <a:fontRef idx="minor">
            <a:schemeClr val="dk1"/>
          </a:fontRef>
        </p:style>
        <p:txBody>
          <a:bodyPr anchor="ctr"/>
          <a:lstStyle/>
          <a:p>
            <a:pPr marL="523854" indent="-523854" algn="ctr" defTabSz="912777" eaLnBrk="0" hangingPunct="0">
              <a:lnSpc>
                <a:spcPct val="85000"/>
              </a:lnSpc>
              <a:buClr>
                <a:srgbClr xmlns:mc="http://schemas.openxmlformats.org/markup-compatibility/2006" xmlns:a14="http://schemas.microsoft.com/office/drawing/2010/main" val="FFEC19" mc:Ignorable=""/>
              </a:buClr>
              <a:buSzPct val="76000"/>
              <a:defRPr/>
            </a:pPr>
            <a:endParaRPr lang="en-US" sz="3000" i="1" spc="-50" dirty="0" smtClean="0">
              <a:solidFill>
                <a:srgbClr xmlns:mc="http://schemas.openxmlformats.org/markup-compatibility/2006" xmlns:a14="http://schemas.microsoft.com/office/drawing/2010/main" val="373737" mc:Ignorable=""/>
              </a:solidFill>
            </a:endParaRPr>
          </a:p>
        </p:txBody>
      </p:sp>
      <p:sp>
        <p:nvSpPr>
          <p:cNvPr id="4" name="Rounded Rectangle 3"/>
          <p:cNvSpPr/>
          <p:nvPr/>
        </p:nvSpPr>
        <p:spPr bwMode="auto">
          <a:xfrm>
            <a:off x="609600" y="4535662"/>
            <a:ext cx="7924800" cy="1143000"/>
          </a:xfrm>
          <a:prstGeom prst="round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a:defRPr/>
            </a:pPr>
            <a: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Optimize for </a:t>
            </a:r>
            <a:b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br>
            <a: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Software + Services</a:t>
            </a:r>
          </a:p>
        </p:txBody>
      </p:sp>
      <p:pic>
        <p:nvPicPr>
          <p:cNvPr id="9"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3" cstate="screen"/>
          <a:stretch>
            <a:fillRect/>
          </a:stretch>
        </p:blipFill>
        <p:spPr bwMode="auto">
          <a:xfrm>
            <a:off x="1371600" y="4580490"/>
            <a:ext cx="1198995" cy="1053260"/>
          </a:xfrm>
          <a:prstGeom prst="rect">
            <a:avLst/>
          </a:prstGeom>
          <a:noFill/>
          <a:ln>
            <a:noFill/>
          </a:ln>
        </p:spPr>
      </p:pic>
      <p:grpSp>
        <p:nvGrpSpPr>
          <p:cNvPr id="2" name="Group 52"/>
          <p:cNvGrpSpPr/>
          <p:nvPr/>
        </p:nvGrpSpPr>
        <p:grpSpPr>
          <a:xfrm>
            <a:off x="6324600" y="4609767"/>
            <a:ext cx="1497720" cy="994706"/>
            <a:chOff x="5562601" y="4648203"/>
            <a:chExt cx="1662992" cy="1033481"/>
          </a:xfrm>
        </p:grpSpPr>
        <p:pic>
          <p:nvPicPr>
            <p:cNvPr id="11" name="Picture 3" descr="C:\Program Files\Microsoft Resource DVD Artwork\DVD_ART\Artwork_Imagery\Shapes and Graphics\Internet Cloud\cloud 2.png"/>
            <p:cNvPicPr>
              <a:picLocks noChangeAspect="1" noChangeArrowheads="1"/>
            </p:cNvPicPr>
            <p:nvPr/>
          </p:nvPicPr>
          <p:blipFill>
            <a:blip r:embed="rId4" cstate="screen"/>
            <a:srcRect/>
            <a:stretch>
              <a:fillRect/>
            </a:stretch>
          </p:blipFill>
          <p:spPr bwMode="auto">
            <a:xfrm>
              <a:off x="5562601" y="4648203"/>
              <a:ext cx="1662992" cy="837093"/>
            </a:xfrm>
            <a:prstGeom prst="rect">
              <a:avLst/>
            </a:prstGeom>
            <a:noFill/>
            <a:ln>
              <a:noFill/>
            </a:ln>
          </p:spPr>
        </p:pic>
        <p:pic>
          <p:nvPicPr>
            <p:cNvPr id="12" name="Picture 2" descr="C:\Users\arib\Pictures\Presentation Stuff\Globe3.png"/>
            <p:cNvPicPr>
              <a:picLocks noChangeAspect="1" noChangeArrowheads="1"/>
            </p:cNvPicPr>
            <p:nvPr/>
          </p:nvPicPr>
          <p:blipFill>
            <a:blip r:embed="rId5" cstate="screen"/>
            <a:stretch>
              <a:fillRect/>
            </a:stretch>
          </p:blipFill>
          <p:spPr bwMode="auto">
            <a:xfrm>
              <a:off x="5826236" y="4769785"/>
              <a:ext cx="996537" cy="911899"/>
            </a:xfrm>
            <a:prstGeom prst="rect">
              <a:avLst/>
            </a:prstGeom>
            <a:noFill/>
            <a:ln>
              <a:noFill/>
            </a:ln>
          </p:spPr>
        </p:pic>
      </p:grpSp>
      <p:sp>
        <p:nvSpPr>
          <p:cNvPr id="18" name="TextBox 17"/>
          <p:cNvSpPr txBox="1"/>
          <p:nvPr/>
        </p:nvSpPr>
        <p:spPr>
          <a:xfrm>
            <a:off x="5960415" y="2895600"/>
            <a:ext cx="2545976" cy="1088055"/>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E-mail Archiving</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Protect Communications</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Advanced Security</a:t>
            </a:r>
          </a:p>
        </p:txBody>
      </p:sp>
      <p:sp>
        <p:nvSpPr>
          <p:cNvPr id="19" name="TextBox 18"/>
          <p:cNvSpPr txBox="1"/>
          <p:nvPr/>
        </p:nvSpPr>
        <p:spPr>
          <a:xfrm>
            <a:off x="3282417" y="2895600"/>
            <a:ext cx="2568388" cy="1131079"/>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Manage Inbox Overload</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Enhance Voice Mail</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Collaborate Effectively</a:t>
            </a:r>
            <a:endParaRPr lang="en-US" sz="1500" b="1" dirty="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20" name="TextBox 19"/>
          <p:cNvSpPr txBox="1"/>
          <p:nvPr/>
        </p:nvSpPr>
        <p:spPr>
          <a:xfrm>
            <a:off x="618744" y="2895600"/>
            <a:ext cx="2563905" cy="1088055"/>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Continuous Availability</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Simplify Administration</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Deployment Flexibility</a:t>
            </a:r>
          </a:p>
        </p:txBody>
      </p:sp>
      <p:sp>
        <p:nvSpPr>
          <p:cNvPr id="26" name="Rounded Rectangle 25"/>
          <p:cNvSpPr/>
          <p:nvPr/>
        </p:nvSpPr>
        <p:spPr bwMode="auto">
          <a:xfrm>
            <a:off x="533400" y="1989690"/>
            <a:ext cx="8063753" cy="688297"/>
          </a:xfrm>
          <a:prstGeom prst="roundRect">
            <a:avLst/>
          </a:prstGeom>
          <a:noFill/>
          <a:ln w="9525" cap="flat" cmpd="sng" algn="ctr">
            <a:noFill/>
            <a:prstDash val="solid"/>
            <a:headEnd type="none" w="med" len="med"/>
            <a:tailEnd type="none" w="med" len="med"/>
          </a:ln>
          <a:effectLst>
            <a:glow rad="63500">
              <a:srgbClr xmlns:mc="http://schemas.openxmlformats.org/markup-compatibility/2006" xmlns:a14="http://schemas.microsoft.com/office/drawing/2010/main" val="3497AE" mc:Ignorable="">
                <a:tint val="30000"/>
                <a:shade val="95000"/>
                <a:satMod val="300000"/>
                <a:alpha val="50000"/>
              </a:srgbClr>
            </a:glow>
          </a:effectLst>
        </p:spPr>
        <p:txBody>
          <a:bodyPr vert="horz" wrap="square" lIns="0" tIns="54864" rIns="0" bIns="54864" numCol="1" rtlCol="0" anchor="ctr" anchorCtr="0" compatLnSpc="1">
            <a:prstTxWarp prst="textNoShape">
              <a:avLst/>
            </a:prstTxWarp>
          </a:bodyPr>
          <a:lstStyle/>
          <a:p>
            <a:pPr algn="ctr" defTabSz="1096963" fontAlgn="base">
              <a:lnSpc>
                <a:spcPct val="80000"/>
              </a:lnSpc>
              <a:spcBef>
                <a:spcPct val="0"/>
              </a:spcBef>
              <a:spcAft>
                <a:spcPct val="0"/>
              </a:spcAft>
              <a:defRPr/>
            </a:pPr>
            <a:endParaRPr lang="en-US" sz="2800" dirty="0" smtClean="0">
              <a:solidFill>
                <a:srgbClr xmlns:mc="http://schemas.openxmlformats.org/markup-compatibility/2006" xmlns:a14="http://schemas.microsoft.com/office/drawing/2010/main" val="000000" mc:Ignorable=""/>
              </a:solidFill>
            </a:endParaRPr>
          </a:p>
        </p:txBody>
      </p:sp>
      <p:sp>
        <p:nvSpPr>
          <p:cNvPr id="27" name="TextBox 26"/>
          <p:cNvSpPr txBox="1"/>
          <p:nvPr/>
        </p:nvSpPr>
        <p:spPr>
          <a:xfrm>
            <a:off x="3505200" y="1941859"/>
            <a:ext cx="21336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Anywhere Access</a:t>
            </a:r>
          </a:p>
        </p:txBody>
      </p:sp>
      <p:sp>
        <p:nvSpPr>
          <p:cNvPr id="28" name="TextBox 27"/>
          <p:cNvSpPr txBox="1"/>
          <p:nvPr/>
        </p:nvSpPr>
        <p:spPr>
          <a:xfrm>
            <a:off x="715573" y="1932433"/>
            <a:ext cx="23622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Flexible and Reliable</a:t>
            </a:r>
          </a:p>
        </p:txBody>
      </p:sp>
      <p:sp>
        <p:nvSpPr>
          <p:cNvPr id="29" name="TextBox 28"/>
          <p:cNvSpPr txBox="1"/>
          <p:nvPr/>
        </p:nvSpPr>
        <p:spPr>
          <a:xfrm>
            <a:off x="6053658" y="1932432"/>
            <a:ext cx="23622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Protection and Compliance</a:t>
            </a:r>
          </a:p>
        </p:txBody>
      </p:sp>
      <p:pic>
        <p:nvPicPr>
          <p:cNvPr id="30" name="Picture 2" descr="C:\Users\ianhamer\Desktop\ExchangeSvr2010_h_rgb.png"/>
          <p:cNvPicPr>
            <a:picLocks noChangeAspect="1" noChangeArrowheads="1"/>
          </p:cNvPicPr>
          <p:nvPr/>
        </p:nvPicPr>
        <p:blipFill>
          <a:blip r:embed="rId6" cstate="screen"/>
          <a:srcRect/>
          <a:stretch>
            <a:fillRect/>
          </a:stretch>
        </p:blipFill>
        <p:spPr bwMode="auto">
          <a:xfrm>
            <a:off x="258547" y="256495"/>
            <a:ext cx="5943600" cy="960582"/>
          </a:xfrm>
          <a:prstGeom prst="rect">
            <a:avLst/>
          </a:prstGeom>
          <a:noFill/>
        </p:spPr>
      </p:pic>
      <p:sp>
        <p:nvSpPr>
          <p:cNvPr id="5" name="Rounded Rectangle 4"/>
          <p:cNvSpPr/>
          <p:nvPr/>
        </p:nvSpPr>
        <p:spPr bwMode="auto">
          <a:xfrm>
            <a:off x="618744" y="1689652"/>
            <a:ext cx="2459029" cy="2594113"/>
          </a:xfrm>
          <a:prstGeom prst="round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6" name="Rounded Rectangle 5"/>
          <p:cNvSpPr/>
          <p:nvPr/>
        </p:nvSpPr>
        <p:spPr bwMode="auto">
          <a:xfrm>
            <a:off x="675817" y="1689652"/>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1" name="Rounded Rectangle 30"/>
          <p:cNvSpPr/>
          <p:nvPr/>
        </p:nvSpPr>
        <p:spPr bwMode="auto">
          <a:xfrm>
            <a:off x="3322906" y="1692967"/>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2" name="Rounded Rectangle 31"/>
          <p:cNvSpPr/>
          <p:nvPr/>
        </p:nvSpPr>
        <p:spPr bwMode="auto">
          <a:xfrm>
            <a:off x="5986558" y="1692967"/>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3" name="Rounded Rectangle 32"/>
          <p:cNvSpPr/>
          <p:nvPr/>
        </p:nvSpPr>
        <p:spPr bwMode="auto">
          <a:xfrm>
            <a:off x="675818" y="4535662"/>
            <a:ext cx="7777816" cy="1143000"/>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Tree>
    <p:extLst>
      <p:ext uri="{BB962C8B-B14F-4D97-AF65-F5344CB8AC3E}">
        <p14:creationId xmlns:p14="http://schemas.microsoft.com/office/powerpoint/2010/main" val="466015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What does this mean functionally?</a:t>
            </a:r>
            <a:endParaRPr lang="nl-BE" dirty="0"/>
          </a:p>
        </p:txBody>
      </p:sp>
      <p:sp>
        <p:nvSpPr>
          <p:cNvPr id="5" name="Text Placeholder 4"/>
          <p:cNvSpPr>
            <a:spLocks noGrp="1"/>
          </p:cNvSpPr>
          <p:nvPr>
            <p:ph type="body" sz="quarter" idx="10"/>
          </p:nvPr>
        </p:nvSpPr>
        <p:spPr>
          <a:xfrm>
            <a:off x="382588" y="1411552"/>
            <a:ext cx="8374062" cy="3053144"/>
          </a:xfrm>
        </p:spPr>
        <p:txBody>
          <a:bodyPr/>
          <a:lstStyle/>
          <a:p>
            <a:r>
              <a:rPr lang="nl-BE" dirty="0" smtClean="0"/>
              <a:t>A highly available solution with only 2 servers</a:t>
            </a:r>
          </a:p>
          <a:p>
            <a:r>
              <a:rPr lang="nl-BE" dirty="0" smtClean="0"/>
              <a:t>Cheaper storage</a:t>
            </a:r>
          </a:p>
          <a:p>
            <a:r>
              <a:rPr lang="nl-BE" dirty="0" smtClean="0"/>
              <a:t>Easier management with archives &amp; RBAC</a:t>
            </a:r>
          </a:p>
          <a:p>
            <a:r>
              <a:rPr lang="nl-BE" dirty="0" smtClean="0"/>
              <a:t>Great new user interfacing </a:t>
            </a:r>
          </a:p>
          <a:p>
            <a:r>
              <a:rPr lang="nl-BE" dirty="0" smtClean="0"/>
              <a:t>Enhanced accessibility</a:t>
            </a:r>
            <a:endParaRPr lang="nl-BE" dirty="0"/>
          </a:p>
        </p:txBody>
      </p:sp>
    </p:spTree>
    <p:extLst>
      <p:ext uri="{BB962C8B-B14F-4D97-AF65-F5344CB8AC3E}">
        <p14:creationId xmlns:p14="http://schemas.microsoft.com/office/powerpoint/2010/main" val="271913055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What does this mean bottom-line?</a:t>
            </a:r>
            <a:endParaRPr lang="nl-BE" dirty="0"/>
          </a:p>
        </p:txBody>
      </p:sp>
      <p:sp>
        <p:nvSpPr>
          <p:cNvPr id="5" name="Text Placeholder 4"/>
          <p:cNvSpPr>
            <a:spLocks noGrp="1"/>
          </p:cNvSpPr>
          <p:nvPr>
            <p:ph type="body" sz="quarter" idx="10"/>
          </p:nvPr>
        </p:nvSpPr>
        <p:spPr>
          <a:xfrm>
            <a:off x="382588" y="1411552"/>
            <a:ext cx="8374062" cy="1526572"/>
          </a:xfrm>
        </p:spPr>
        <p:txBody>
          <a:bodyPr/>
          <a:lstStyle/>
          <a:p>
            <a:r>
              <a:rPr lang="nl-BE" dirty="0" smtClean="0"/>
              <a:t>Critical messaging becomes affordable</a:t>
            </a:r>
          </a:p>
          <a:p>
            <a:r>
              <a:rPr lang="nl-BE" dirty="0" smtClean="0"/>
              <a:t>TCO goes down</a:t>
            </a:r>
          </a:p>
          <a:p>
            <a:r>
              <a:rPr lang="nl-BE" dirty="0" smtClean="0"/>
              <a:t>Usability &amp; efficiency go UP</a:t>
            </a:r>
          </a:p>
        </p:txBody>
      </p:sp>
    </p:spTree>
    <p:extLst>
      <p:ext uri="{BB962C8B-B14F-4D97-AF65-F5344CB8AC3E}">
        <p14:creationId xmlns:p14="http://schemas.microsoft.com/office/powerpoint/2010/main" val="253843444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5 Actions speak louder than words	</a:t>
            </a:r>
            <a:endParaRPr lang="nl-BE" dirty="0"/>
          </a:p>
        </p:txBody>
      </p:sp>
      <p:sp>
        <p:nvSpPr>
          <p:cNvPr id="3" name="Text Placeholder 2"/>
          <p:cNvSpPr>
            <a:spLocks noGrp="1"/>
          </p:cNvSpPr>
          <p:nvPr>
            <p:ph type="body" sz="quarter" idx="10"/>
          </p:nvPr>
        </p:nvSpPr>
        <p:spPr>
          <a:xfrm>
            <a:off x="382588" y="1324000"/>
            <a:ext cx="8374062" cy="4979825"/>
          </a:xfrm>
        </p:spPr>
        <p:txBody>
          <a:bodyPr/>
          <a:lstStyle/>
          <a:p>
            <a:r>
              <a:rPr lang="nl-BE" dirty="0" smtClean="0"/>
              <a:t>A small demo you can do too</a:t>
            </a:r>
          </a:p>
          <a:p>
            <a:r>
              <a:rPr lang="nl-BE" dirty="0" smtClean="0"/>
              <a:t>What do you need ? </a:t>
            </a:r>
          </a:p>
          <a:p>
            <a:r>
              <a:rPr lang="nl-BE" dirty="0" smtClean="0"/>
              <a:t>What will you show ?</a:t>
            </a:r>
          </a:p>
          <a:p>
            <a:pPr lvl="1"/>
            <a:r>
              <a:rPr lang="nl-BE" dirty="0" smtClean="0"/>
              <a:t>User interface</a:t>
            </a:r>
          </a:p>
          <a:p>
            <a:pPr lvl="2"/>
            <a:r>
              <a:rPr lang="nl-BE" dirty="0" smtClean="0"/>
              <a:t>Mailtips</a:t>
            </a:r>
          </a:p>
          <a:p>
            <a:pPr lvl="2"/>
            <a:r>
              <a:rPr lang="nl-BE" dirty="0" smtClean="0"/>
              <a:t>Quicksteps</a:t>
            </a:r>
          </a:p>
          <a:p>
            <a:pPr lvl="2"/>
            <a:r>
              <a:rPr lang="nl-BE" dirty="0" smtClean="0"/>
              <a:t>Conversation view</a:t>
            </a:r>
          </a:p>
          <a:p>
            <a:pPr lvl="1"/>
            <a:r>
              <a:rPr lang="nl-BE" dirty="0" smtClean="0"/>
              <a:t>Anywhere access</a:t>
            </a:r>
          </a:p>
          <a:p>
            <a:pPr lvl="2"/>
            <a:r>
              <a:rPr lang="nl-BE" dirty="0" smtClean="0"/>
              <a:t>Cross platform UC</a:t>
            </a:r>
          </a:p>
          <a:p>
            <a:pPr lvl="1"/>
            <a:r>
              <a:rPr lang="nl-BE" dirty="0" smtClean="0"/>
              <a:t>Improved manageability</a:t>
            </a:r>
          </a:p>
          <a:p>
            <a:pPr lvl="2"/>
            <a:r>
              <a:rPr lang="nl-BE" dirty="0" smtClean="0"/>
              <a:t>Self service</a:t>
            </a:r>
            <a:endParaRPr lang="nl-BE" dirty="0"/>
          </a:p>
        </p:txBody>
      </p:sp>
    </p:spTree>
    <p:extLst>
      <p:ext uri="{BB962C8B-B14F-4D97-AF65-F5344CB8AC3E}">
        <p14:creationId xmlns:p14="http://schemas.microsoft.com/office/powerpoint/2010/main" val="38702944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Agenda</a:t>
            </a:r>
            <a:endParaRPr lang="en-US" dirty="0"/>
          </a:p>
        </p:txBody>
      </p:sp>
      <p:sp>
        <p:nvSpPr>
          <p:cNvPr id="3" name="Content Placeholder 2"/>
          <p:cNvSpPr>
            <a:spLocks noGrp="1"/>
          </p:cNvSpPr>
          <p:nvPr>
            <p:ph idx="1"/>
          </p:nvPr>
        </p:nvSpPr>
        <p:spPr/>
        <p:txBody>
          <a:bodyPr/>
          <a:lstStyle/>
          <a:p>
            <a:r>
              <a:rPr lang="nl-BE" dirty="0" smtClean="0"/>
              <a:t>Introducing Exchange 2010</a:t>
            </a:r>
          </a:p>
          <a:p>
            <a:r>
              <a:rPr lang="en-US" dirty="0"/>
              <a:t>Flexible and Reliable Messaging Infrastructure with Exchange </a:t>
            </a:r>
            <a:r>
              <a:rPr lang="en-US" dirty="0" smtClean="0"/>
              <a:t>2010</a:t>
            </a:r>
          </a:p>
          <a:p>
            <a:r>
              <a:rPr lang="en-US" dirty="0"/>
              <a:t>Information Protection and </a:t>
            </a:r>
            <a:r>
              <a:rPr lang="en-US" dirty="0" smtClean="0"/>
              <a:t>Control</a:t>
            </a:r>
          </a:p>
          <a:p>
            <a:r>
              <a:rPr lang="en-US" dirty="0"/>
              <a:t>Migration &amp; BPOS</a:t>
            </a:r>
          </a:p>
        </p:txBody>
      </p:sp>
    </p:spTree>
    <p:extLst>
      <p:ext uri="{BB962C8B-B14F-4D97-AF65-F5344CB8AC3E}">
        <p14:creationId xmlns:p14="http://schemas.microsoft.com/office/powerpoint/2010/main" val="37185805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flipH="1">
            <a:off x="169946" y="1901360"/>
            <a:ext cx="8785367" cy="1204699"/>
          </a:xfrm>
          <a:prstGeom prst="roundRect">
            <a:avLst>
              <a:gd name="adj" fmla="val 19685"/>
            </a:avLst>
          </a:prstGeom>
          <a:solidFill>
            <a:schemeClr val="tx1">
              <a:alpha val="20000"/>
            </a:schemeClr>
          </a:solidFill>
          <a:ln w="6350">
            <a:noFill/>
          </a:ln>
          <a:effectLst>
            <a:innerShdw blurRad="393700">
              <a:srgbClr xmlns:mc="http://schemas.openxmlformats.org/markup-compatibility/2006" xmlns:a14="http://schemas.microsoft.com/office/drawing/2010/main" val="564484" mc:Ignorable="">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23854" indent="-523854" algn="ctr" defTabSz="912777" eaLnBrk="0" hangingPunct="0">
              <a:lnSpc>
                <a:spcPct val="85000"/>
              </a:lnSpc>
              <a:buClr>
                <a:srgbClr xmlns:mc="http://schemas.openxmlformats.org/markup-compatibility/2006" xmlns:a14="http://schemas.microsoft.com/office/drawing/2010/main" val="FFFF99" mc:Ignorable=""/>
              </a:buClr>
              <a:buSzPct val="76000"/>
              <a:defRPr/>
            </a:pPr>
            <a:endParaRPr lang="en-US" sz="3000" spc="-50" dirty="0" smtClean="0">
              <a:solidFill>
                <a:srgbClr xmlns:mc="http://schemas.openxmlformats.org/markup-compatibility/2006" xmlns:a14="http://schemas.microsoft.com/office/drawing/2010/main" val="FFFFFF" mc:Ignorable=""/>
              </a:solidFill>
            </a:endParaRPr>
          </a:p>
        </p:txBody>
      </p:sp>
      <p:sp>
        <p:nvSpPr>
          <p:cNvPr id="51" name="Rounded Rectangle 50"/>
          <p:cNvSpPr/>
          <p:nvPr/>
        </p:nvSpPr>
        <p:spPr bwMode="auto">
          <a:xfrm flipH="1">
            <a:off x="159654" y="4579245"/>
            <a:ext cx="8785367" cy="1204699"/>
          </a:xfrm>
          <a:prstGeom prst="roundRect">
            <a:avLst>
              <a:gd name="adj" fmla="val 19685"/>
            </a:avLst>
          </a:prstGeom>
          <a:solidFill>
            <a:schemeClr val="tx1">
              <a:alpha val="20000"/>
            </a:schemeClr>
          </a:solidFill>
          <a:ln w="6350">
            <a:noFill/>
          </a:ln>
          <a:effectLst>
            <a:innerShdw blurRad="393700">
              <a:srgbClr xmlns:mc="http://schemas.openxmlformats.org/markup-compatibility/2006" xmlns:a14="http://schemas.microsoft.com/office/drawing/2010/main" val="564484" mc:Ignorable="">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23854" indent="-523854" algn="ctr" defTabSz="912777" eaLnBrk="0" hangingPunct="0">
              <a:lnSpc>
                <a:spcPct val="85000"/>
              </a:lnSpc>
              <a:buClr>
                <a:srgbClr xmlns:mc="http://schemas.openxmlformats.org/markup-compatibility/2006" xmlns:a14="http://schemas.microsoft.com/office/drawing/2010/main" val="FFFF99" mc:Ignorable=""/>
              </a:buClr>
              <a:buSzPct val="76000"/>
              <a:defRPr/>
            </a:pPr>
            <a:endParaRPr lang="en-US" sz="3000" spc="-50" dirty="0" smtClean="0">
              <a:solidFill>
                <a:srgbClr xmlns:mc="http://schemas.openxmlformats.org/markup-compatibility/2006" xmlns:a14="http://schemas.microsoft.com/office/drawing/2010/main" val="FFFFFF" mc:Ignorable=""/>
              </a:solidFill>
            </a:endParaRPr>
          </a:p>
        </p:txBody>
      </p:sp>
      <p:sp>
        <p:nvSpPr>
          <p:cNvPr id="52" name="Rounded Rectangle 51"/>
          <p:cNvSpPr/>
          <p:nvPr/>
        </p:nvSpPr>
        <p:spPr bwMode="auto">
          <a:xfrm flipH="1">
            <a:off x="155437" y="3236674"/>
            <a:ext cx="8785367" cy="1204699"/>
          </a:xfrm>
          <a:prstGeom prst="roundRect">
            <a:avLst>
              <a:gd name="adj" fmla="val 19685"/>
            </a:avLst>
          </a:prstGeom>
          <a:solidFill>
            <a:schemeClr val="tx1">
              <a:alpha val="20000"/>
            </a:schemeClr>
          </a:solidFill>
          <a:ln w="6350">
            <a:noFill/>
          </a:ln>
          <a:effectLst>
            <a:innerShdw blurRad="393700">
              <a:srgbClr xmlns:mc="http://schemas.openxmlformats.org/markup-compatibility/2006" xmlns:a14="http://schemas.microsoft.com/office/drawing/2010/main" val="564484" mc:Ignorable="">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23854" indent="-523854" algn="ctr" defTabSz="912777" eaLnBrk="0" hangingPunct="0">
              <a:lnSpc>
                <a:spcPct val="85000"/>
              </a:lnSpc>
              <a:buClr>
                <a:srgbClr xmlns:mc="http://schemas.openxmlformats.org/markup-compatibility/2006" xmlns:a14="http://schemas.microsoft.com/office/drawing/2010/main" val="FFFF99" mc:Ignorable=""/>
              </a:buClr>
              <a:buSzPct val="76000"/>
              <a:defRPr/>
            </a:pPr>
            <a:endParaRPr lang="en-US" sz="3000" spc="-50" dirty="0" smtClean="0">
              <a:solidFill>
                <a:srgbClr xmlns:mc="http://schemas.openxmlformats.org/markup-compatibility/2006" xmlns:a14="http://schemas.microsoft.com/office/drawing/2010/main" val="FFFFFF" mc:Ignorable=""/>
              </a:solidFill>
            </a:endParaRPr>
          </a:p>
        </p:txBody>
      </p:sp>
      <p:sp>
        <p:nvSpPr>
          <p:cNvPr id="2" name="Title 1"/>
          <p:cNvSpPr>
            <a:spLocks noGrp="1"/>
          </p:cNvSpPr>
          <p:nvPr>
            <p:ph type="title"/>
          </p:nvPr>
        </p:nvSpPr>
        <p:spPr>
          <a:xfrm>
            <a:off x="293915" y="228600"/>
            <a:ext cx="8632371" cy="1411514"/>
          </a:xfrm>
        </p:spPr>
        <p:txBody>
          <a:bodyPr/>
          <a:lstStyle/>
          <a:p>
            <a:r>
              <a:rPr lang="en-US" dirty="0" smtClean="0"/>
              <a:t>Business Value of Exchange 2010</a:t>
            </a:r>
            <a:br>
              <a:rPr lang="en-US" dirty="0" smtClean="0"/>
            </a:br>
            <a:r>
              <a:rPr lang="en-US" sz="2600" i="1" dirty="0" smtClean="0"/>
              <a:t>Reducing costs and complexity of managing the messaging infrastructure while improving business outcomes </a:t>
            </a:r>
            <a:endParaRPr lang="en-US" sz="2600" i="1" dirty="0"/>
          </a:p>
        </p:txBody>
      </p:sp>
      <p:sp>
        <p:nvSpPr>
          <p:cNvPr id="53" name="TextBox 52"/>
          <p:cNvSpPr txBox="1"/>
          <p:nvPr/>
        </p:nvSpPr>
        <p:spPr>
          <a:xfrm>
            <a:off x="333828" y="6010743"/>
            <a:ext cx="8534400" cy="800219"/>
          </a:xfrm>
          <a:prstGeom prst="rect">
            <a:avLst/>
          </a:prstGeom>
          <a:noFill/>
        </p:spPr>
        <p:txBody>
          <a:bodyPr wrap="square" lIns="0" tIns="0" rIns="0" bIns="0" rtlCol="0">
            <a:spAutoFit/>
          </a:bodyPr>
          <a:lstStyle/>
          <a:p>
            <a:pPr algn="ctr"/>
            <a:r>
              <a:rPr lang="en-US" sz="2600" dirty="0" smtClean="0">
                <a:solidFill>
                  <a:schemeClr val="bg1"/>
                </a:solidFill>
              </a:rPr>
              <a:t>Potential TCO reduction of up to 40% over Exchange 2003 </a:t>
            </a:r>
          </a:p>
        </p:txBody>
      </p:sp>
      <p:sp>
        <p:nvSpPr>
          <p:cNvPr id="30" name="Rounded Rectangle 29"/>
          <p:cNvSpPr/>
          <p:nvPr/>
        </p:nvSpPr>
        <p:spPr bwMode="auto">
          <a:xfrm>
            <a:off x="274210" y="2002973"/>
            <a:ext cx="1699756" cy="1052269"/>
          </a:xfrm>
          <a:prstGeom prst="roundRect">
            <a:avLst>
              <a:gd name="adj" fmla="val 9464"/>
            </a:avLst>
          </a:prstGeom>
          <a:solidFill>
            <a:schemeClr val="accent2"/>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0" rIns="109728" bIns="54864" numCol="1" rtlCol="0" anchor="ctr" anchorCtr="0" compatLnSpc="1">
            <a:prstTxWarp prst="textNoShape">
              <a:avLst/>
            </a:prstTxWarp>
          </a:bodyPr>
          <a:lstStyle/>
          <a:p>
            <a:pPr algn="ctr" fontAlgn="base">
              <a:spcBef>
                <a:spcPct val="0"/>
              </a:spcBef>
              <a:spcAft>
                <a:spcPct val="0"/>
              </a:spcAft>
              <a:defRPr/>
            </a:pPr>
            <a:endParaRPr lang="en-US" sz="2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reflection blurRad="6350" stA="55000" endA="300" endPos="45500" dir="5400000" sy="-100000" algn="bl" rotWithShape="0"/>
              </a:effectLst>
              <a:cs typeface="Segoe UI" pitchFamily="34" charset="0"/>
            </a:endParaRPr>
          </a:p>
        </p:txBody>
      </p:sp>
      <p:sp>
        <p:nvSpPr>
          <p:cNvPr id="32" name="TextBox 31"/>
          <p:cNvSpPr txBox="1"/>
          <p:nvPr/>
        </p:nvSpPr>
        <p:spPr>
          <a:xfrm>
            <a:off x="236940" y="2025320"/>
            <a:ext cx="1707998" cy="1015663"/>
          </a:xfrm>
          <a:prstGeom prst="rect">
            <a:avLst/>
          </a:prstGeom>
          <a:noFill/>
          <a:ln>
            <a:noFill/>
          </a:ln>
        </p:spPr>
        <p:txBody>
          <a:bodyPr wrap="square" rtlCol="0">
            <a:spAutoFit/>
          </a:bodyPr>
          <a:lstStyle/>
          <a:p>
            <a:pPr algn="ctr" fontAlgn="base">
              <a:spcBef>
                <a:spcPct val="0"/>
              </a:spcBef>
              <a:spcAft>
                <a:spcPct val="0"/>
              </a:spcAft>
              <a:defRPr/>
            </a:pPr>
            <a:r>
              <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Flexible </a:t>
            </a:r>
            <a:br>
              <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and </a:t>
            </a:r>
            <a:br>
              <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Reliable </a:t>
            </a:r>
          </a:p>
        </p:txBody>
      </p:sp>
      <p:sp>
        <p:nvSpPr>
          <p:cNvPr id="33" name="Rounded Rectangle 32"/>
          <p:cNvSpPr/>
          <p:nvPr/>
        </p:nvSpPr>
        <p:spPr bwMode="auto">
          <a:xfrm>
            <a:off x="281466" y="3302001"/>
            <a:ext cx="1699756" cy="1052269"/>
          </a:xfrm>
          <a:prstGeom prst="roundRect">
            <a:avLst>
              <a:gd name="adj" fmla="val 9464"/>
            </a:avLst>
          </a:prstGeom>
          <a:solidFill>
            <a:schemeClr val="accent2"/>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0" rIns="109728" bIns="54864" numCol="1" rtlCol="0" anchor="ctr" anchorCtr="0" compatLnSpc="1">
            <a:prstTxWarp prst="textNoShape">
              <a:avLst/>
            </a:prstTxWarp>
          </a:bodyPr>
          <a:lstStyle/>
          <a:p>
            <a:pPr algn="ctr" fontAlgn="base">
              <a:spcBef>
                <a:spcPct val="0"/>
              </a:spcBef>
              <a:spcAft>
                <a:spcPct val="0"/>
              </a:spcAft>
              <a:defRPr/>
            </a:pPr>
            <a:endParaRPr lang="en-US" sz="2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reflection blurRad="6350" stA="55000" endA="300" endPos="45500" dir="5400000" sy="-100000" algn="bl" rotWithShape="0"/>
              </a:effectLst>
              <a:cs typeface="Segoe UI" pitchFamily="34" charset="0"/>
            </a:endParaRPr>
          </a:p>
        </p:txBody>
      </p:sp>
      <p:sp>
        <p:nvSpPr>
          <p:cNvPr id="35" name="Rounded Rectangle 34"/>
          <p:cNvSpPr/>
          <p:nvPr/>
        </p:nvSpPr>
        <p:spPr bwMode="auto">
          <a:xfrm>
            <a:off x="266952" y="4637316"/>
            <a:ext cx="1699756" cy="1052269"/>
          </a:xfrm>
          <a:prstGeom prst="roundRect">
            <a:avLst>
              <a:gd name="adj" fmla="val 9464"/>
            </a:avLst>
          </a:prstGeom>
          <a:solidFill>
            <a:schemeClr val="accent2"/>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0" rIns="109728" bIns="54864" numCol="1" rtlCol="0" anchor="ctr" anchorCtr="0" compatLnSpc="1">
            <a:prstTxWarp prst="textNoShape">
              <a:avLst/>
            </a:prstTxWarp>
          </a:bodyPr>
          <a:lstStyle/>
          <a:p>
            <a:pPr algn="ctr" fontAlgn="base">
              <a:spcBef>
                <a:spcPct val="0"/>
              </a:spcBef>
              <a:spcAft>
                <a:spcPct val="0"/>
              </a:spcAft>
              <a:defRPr/>
            </a:pPr>
            <a:endParaRPr lang="en-US" sz="2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reflection blurRad="6350" stA="55000" endA="300" endPos="45500" dir="5400000" sy="-100000" algn="bl" rotWithShape="0"/>
              </a:effectLst>
              <a:cs typeface="Segoe UI" pitchFamily="34" charset="0"/>
            </a:endParaRPr>
          </a:p>
        </p:txBody>
      </p:sp>
      <p:sp>
        <p:nvSpPr>
          <p:cNvPr id="36" name="TextBox 35"/>
          <p:cNvSpPr txBox="1"/>
          <p:nvPr/>
        </p:nvSpPr>
        <p:spPr>
          <a:xfrm>
            <a:off x="312547" y="3473131"/>
            <a:ext cx="1574334" cy="707886"/>
          </a:xfrm>
          <a:prstGeom prst="rect">
            <a:avLst/>
          </a:prstGeom>
          <a:noFill/>
          <a:ln>
            <a:noFill/>
          </a:ln>
        </p:spPr>
        <p:txBody>
          <a:bodyPr wrap="square" rtlCol="0">
            <a:spAutoFit/>
          </a:bodyPr>
          <a:lstStyle/>
          <a:p>
            <a:pPr algn="ctr" fontAlgn="base">
              <a:spcBef>
                <a:spcPct val="0"/>
              </a:spcBef>
              <a:spcAft>
                <a:spcPct val="0"/>
              </a:spcAft>
              <a:defRPr/>
            </a:pPr>
            <a:r>
              <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Anywhere Access</a:t>
            </a:r>
          </a:p>
        </p:txBody>
      </p:sp>
      <p:sp>
        <p:nvSpPr>
          <p:cNvPr id="38" name="TextBox 37"/>
          <p:cNvSpPr txBox="1"/>
          <p:nvPr/>
        </p:nvSpPr>
        <p:spPr>
          <a:xfrm>
            <a:off x="304823" y="4630663"/>
            <a:ext cx="1611086" cy="1015663"/>
          </a:xfrm>
          <a:prstGeom prst="rect">
            <a:avLst/>
          </a:prstGeom>
          <a:noFill/>
          <a:ln>
            <a:noFill/>
          </a:ln>
        </p:spPr>
        <p:txBody>
          <a:bodyPr wrap="square" rtlCol="0">
            <a:spAutoFit/>
          </a:bodyPr>
          <a:lstStyle/>
          <a:p>
            <a:pPr algn="ctr" fontAlgn="base">
              <a:spcBef>
                <a:spcPct val="0"/>
              </a:spcBef>
              <a:spcAft>
                <a:spcPct val="0"/>
              </a:spcAft>
              <a:defRPr/>
            </a:pPr>
            <a:r>
              <a:rPr lang="en-US" sz="20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Protection and Compliance</a:t>
            </a:r>
          </a:p>
        </p:txBody>
      </p:sp>
      <p:sp>
        <p:nvSpPr>
          <p:cNvPr id="39" name="Text Placeholder 2"/>
          <p:cNvSpPr txBox="1">
            <a:spLocks/>
          </p:cNvSpPr>
          <p:nvPr/>
        </p:nvSpPr>
        <p:spPr>
          <a:xfrm>
            <a:off x="1973946" y="4630070"/>
            <a:ext cx="6923311" cy="1046440"/>
          </a:xfrm>
          <a:prstGeom prst="rect">
            <a:avLst/>
          </a:prstGeom>
        </p:spPr>
        <p:txBody>
          <a:bodyPr vert="horz" wrap="square" lIns="0" tIns="0" rIns="0" bIns="0" rtlCol="0">
            <a:spAutoFit/>
          </a:bodyPr>
          <a:lstStyle/>
          <a:p>
            <a:pPr marL="290513" lvl="1" indent="-231775">
              <a:spcBef>
                <a:spcPct val="20000"/>
              </a:spcBef>
              <a:buFontTx/>
              <a:buBlip>
                <a:blip r:embed="rId3"/>
              </a:buBlip>
            </a:pPr>
            <a:r>
              <a:rPr lang="en-US" sz="2000" dirty="0" smtClean="0">
                <a:solidFill>
                  <a:schemeClr val="bg1"/>
                </a:solidFill>
              </a:rPr>
              <a:t>Lower compliance and e-discovery costs</a:t>
            </a:r>
          </a:p>
          <a:p>
            <a:pPr marL="290513" lvl="1" indent="-231775">
              <a:spcBef>
                <a:spcPct val="20000"/>
              </a:spcBef>
              <a:buFontTx/>
              <a:buBlip>
                <a:blip r:embed="rId3"/>
              </a:buBlip>
            </a:pPr>
            <a:r>
              <a:rPr lang="en-US" sz="2000" dirty="0" smtClean="0">
                <a:solidFill>
                  <a:schemeClr val="bg1"/>
                </a:solidFill>
              </a:rPr>
              <a:t>Lower costs of safeguarding communications</a:t>
            </a:r>
          </a:p>
          <a:p>
            <a:pPr marL="290513" lvl="1" indent="-231775">
              <a:spcBef>
                <a:spcPct val="20000"/>
              </a:spcBef>
              <a:buFontTx/>
              <a:buBlip>
                <a:blip r:embed="rId3"/>
              </a:buBlip>
            </a:pPr>
            <a:r>
              <a:rPr lang="en-US" sz="2000" dirty="0" smtClean="0">
                <a:solidFill>
                  <a:schemeClr val="bg1"/>
                </a:solidFill>
              </a:rPr>
              <a:t>Simplify archiving and retentions  </a:t>
            </a:r>
          </a:p>
        </p:txBody>
      </p:sp>
      <p:sp>
        <p:nvSpPr>
          <p:cNvPr id="40" name="Text Placeholder 2"/>
          <p:cNvSpPr txBox="1">
            <a:spLocks/>
          </p:cNvSpPr>
          <p:nvPr/>
        </p:nvSpPr>
        <p:spPr>
          <a:xfrm>
            <a:off x="1988458" y="3320144"/>
            <a:ext cx="6952342" cy="1046440"/>
          </a:xfrm>
          <a:prstGeom prst="rect">
            <a:avLst/>
          </a:prstGeom>
        </p:spPr>
        <p:txBody>
          <a:bodyPr vert="horz" wrap="square" lIns="0" tIns="0" rIns="0" bIns="0" rtlCol="0">
            <a:spAutoFit/>
          </a:bodyPr>
          <a:lstStyle/>
          <a:p>
            <a:pPr marL="290513" lvl="1" indent="-231775">
              <a:spcBef>
                <a:spcPct val="20000"/>
              </a:spcBef>
              <a:buFontTx/>
              <a:buBlip>
                <a:blip r:embed="rId3"/>
              </a:buBlip>
            </a:pPr>
            <a:r>
              <a:rPr lang="en-US" sz="2000" dirty="0" smtClean="0">
                <a:solidFill>
                  <a:schemeClr val="bg1"/>
                </a:solidFill>
              </a:rPr>
              <a:t>Lower costs of providing rich mobile access </a:t>
            </a:r>
          </a:p>
          <a:p>
            <a:pPr marL="290513" lvl="1" indent="-231775">
              <a:spcBef>
                <a:spcPct val="20000"/>
              </a:spcBef>
              <a:buFontTx/>
              <a:buBlip>
                <a:blip r:embed="rId3"/>
              </a:buBlip>
            </a:pPr>
            <a:r>
              <a:rPr lang="en-US" sz="2000" dirty="0" smtClean="0">
                <a:solidFill>
                  <a:schemeClr val="bg1"/>
                </a:solidFill>
              </a:rPr>
              <a:t>Eliminate legacy voice mail maintenance costs</a:t>
            </a:r>
          </a:p>
          <a:p>
            <a:pPr marL="290513" lvl="1" indent="-231775">
              <a:spcBef>
                <a:spcPct val="20000"/>
              </a:spcBef>
              <a:buFontTx/>
              <a:buBlip>
                <a:blip r:embed="rId3"/>
              </a:buBlip>
            </a:pPr>
            <a:r>
              <a:rPr lang="en-US" sz="2000" dirty="0" smtClean="0">
                <a:solidFill>
                  <a:schemeClr val="bg1"/>
                </a:solidFill>
              </a:rPr>
              <a:t>Increase user uptime by reducing inbox overload  </a:t>
            </a:r>
          </a:p>
        </p:txBody>
      </p:sp>
      <p:sp>
        <p:nvSpPr>
          <p:cNvPr id="49" name="Text Placeholder 2"/>
          <p:cNvSpPr txBox="1">
            <a:spLocks/>
          </p:cNvSpPr>
          <p:nvPr/>
        </p:nvSpPr>
        <p:spPr>
          <a:xfrm>
            <a:off x="1973946" y="1988446"/>
            <a:ext cx="6966854" cy="1046440"/>
          </a:xfrm>
          <a:prstGeom prst="rect">
            <a:avLst/>
          </a:prstGeom>
        </p:spPr>
        <p:txBody>
          <a:bodyPr vert="horz" wrap="square" lIns="0" tIns="0" rIns="0" bIns="0" rtlCol="0">
            <a:spAutoFit/>
          </a:bodyPr>
          <a:lstStyle/>
          <a:p>
            <a:pPr marL="290513" lvl="1" indent="-231775">
              <a:spcBef>
                <a:spcPct val="20000"/>
              </a:spcBef>
              <a:buFontTx/>
              <a:buBlip>
                <a:blip r:embed="rId3"/>
              </a:buBlip>
              <a:defRPr/>
            </a:pPr>
            <a:r>
              <a:rPr lang="en-US" sz="2000" dirty="0" smtClean="0">
                <a:solidFill>
                  <a:schemeClr val="bg1"/>
                </a:solidFill>
              </a:rPr>
              <a:t>Offer larger mailbox at lower storage costs </a:t>
            </a:r>
          </a:p>
          <a:p>
            <a:pPr marL="290513" lvl="1" indent="-231775">
              <a:spcBef>
                <a:spcPct val="20000"/>
              </a:spcBef>
              <a:buFontTx/>
              <a:buBlip>
                <a:blip r:embed="rId3"/>
              </a:buBlip>
              <a:defRPr/>
            </a:pPr>
            <a:r>
              <a:rPr lang="en-US" sz="2000" dirty="0" smtClean="0">
                <a:solidFill>
                  <a:schemeClr val="bg1"/>
                </a:solidFill>
              </a:rPr>
              <a:t>Lower administration and support costs </a:t>
            </a:r>
          </a:p>
          <a:p>
            <a:pPr marL="290513" lvl="1" indent="-231775">
              <a:spcBef>
                <a:spcPct val="20000"/>
              </a:spcBef>
              <a:buFontTx/>
              <a:buBlip>
                <a:blip r:embed="rId3"/>
              </a:buBlip>
              <a:defRPr/>
            </a:pPr>
            <a:r>
              <a:rPr lang="en-US" sz="2000" dirty="0" smtClean="0">
                <a:solidFill>
                  <a:schemeClr val="bg1"/>
                </a:solidFill>
              </a:rPr>
              <a:t>Flexible high availability and disaster recovery </a:t>
            </a:r>
          </a:p>
        </p:txBody>
      </p:sp>
      <p:sp>
        <p:nvSpPr>
          <p:cNvPr id="16" name="Down Arrow 15"/>
          <p:cNvSpPr/>
          <p:nvPr/>
        </p:nvSpPr>
        <p:spPr>
          <a:xfrm>
            <a:off x="7503887" y="1944914"/>
            <a:ext cx="1553029" cy="1132113"/>
          </a:xfrm>
          <a:prstGeom prst="downArrow">
            <a:avLst>
              <a:gd name="adj1" fmla="val 59346"/>
              <a:gd name="adj2" fmla="val 39189"/>
            </a:avLst>
          </a:prstGeom>
          <a:solidFill>
            <a:srgbClr xmlns:mc="http://schemas.openxmlformats.org/markup-compatibility/2006" xmlns:a14="http://schemas.microsoft.com/office/drawing/2010/main" val="FFCC00" mc:Ignorable="">
              <a:alpha val="80000"/>
            </a:srgbClr>
          </a:solidFill>
          <a:ln>
            <a:noFill/>
          </a:ln>
          <a:effectLst>
            <a:outerShdw blurRad="149987" dist="250190" dir="8460000" algn="ctr">
              <a:srgbClr xmlns:mc="http://schemas.openxmlformats.org/markup-compatibility/2006" xmlns:a14="http://schemas.microsoft.com/office/drawing/2010/main" val="000000" mc:Ignorable="">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endParaRPr>
          </a:p>
        </p:txBody>
      </p:sp>
      <p:sp>
        <p:nvSpPr>
          <p:cNvPr id="17" name="TextBox 16"/>
          <p:cNvSpPr txBox="1"/>
          <p:nvPr/>
        </p:nvSpPr>
        <p:spPr>
          <a:xfrm>
            <a:off x="7939316" y="2307768"/>
            <a:ext cx="711200" cy="369332"/>
          </a:xfrm>
          <a:prstGeom prst="rect">
            <a:avLst/>
          </a:prstGeom>
          <a:noFill/>
        </p:spPr>
        <p:txBody>
          <a:bodyPr wrap="square" lIns="0" tIns="0" rIns="0" bIns="0" rtlCol="0">
            <a:spAutoFit/>
          </a:bodyPr>
          <a:lstStyle/>
          <a:p>
            <a:pPr algn="ctr"/>
            <a:r>
              <a:rPr lang="en-US" sz="2400" b="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23%</a:t>
            </a:r>
          </a:p>
        </p:txBody>
      </p:sp>
      <p:sp>
        <p:nvSpPr>
          <p:cNvPr id="19" name="Down Arrow 18"/>
          <p:cNvSpPr/>
          <p:nvPr/>
        </p:nvSpPr>
        <p:spPr>
          <a:xfrm>
            <a:off x="7511147" y="3287462"/>
            <a:ext cx="1553029" cy="1132113"/>
          </a:xfrm>
          <a:prstGeom prst="downArrow">
            <a:avLst>
              <a:gd name="adj1" fmla="val 59346"/>
              <a:gd name="adj2" fmla="val 39189"/>
            </a:avLst>
          </a:prstGeom>
          <a:solidFill>
            <a:srgbClr xmlns:mc="http://schemas.openxmlformats.org/markup-compatibility/2006" xmlns:a14="http://schemas.microsoft.com/office/drawing/2010/main" val="FFCC00" mc:Ignorable="">
              <a:alpha val="80000"/>
            </a:srgbClr>
          </a:solidFill>
          <a:ln>
            <a:noFill/>
          </a:ln>
          <a:effectLst>
            <a:outerShdw blurRad="149987" dist="250190" dir="8460000" algn="ctr">
              <a:srgbClr xmlns:mc="http://schemas.openxmlformats.org/markup-compatibility/2006" xmlns:a14="http://schemas.microsoft.com/office/drawing/2010/main" val="000000" mc:Ignorable="">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endParaRPr>
          </a:p>
        </p:txBody>
      </p:sp>
      <p:sp>
        <p:nvSpPr>
          <p:cNvPr id="18" name="TextBox 17"/>
          <p:cNvSpPr txBox="1"/>
          <p:nvPr/>
        </p:nvSpPr>
        <p:spPr>
          <a:xfrm>
            <a:off x="7946574" y="3621310"/>
            <a:ext cx="711200" cy="369332"/>
          </a:xfrm>
          <a:prstGeom prst="rect">
            <a:avLst/>
          </a:prstGeom>
          <a:noFill/>
        </p:spPr>
        <p:txBody>
          <a:bodyPr wrap="square" lIns="0" tIns="0" rIns="0" bIns="0" rtlCol="0">
            <a:spAutoFit/>
          </a:bodyPr>
          <a:lstStyle/>
          <a:p>
            <a:pPr algn="ctr"/>
            <a:r>
              <a:rPr lang="en-US" sz="2400" b="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78%</a:t>
            </a:r>
          </a:p>
        </p:txBody>
      </p:sp>
      <p:sp>
        <p:nvSpPr>
          <p:cNvPr id="20" name="Down Arrow 19"/>
          <p:cNvSpPr/>
          <p:nvPr/>
        </p:nvSpPr>
        <p:spPr>
          <a:xfrm>
            <a:off x="7518407" y="4615496"/>
            <a:ext cx="1553029" cy="1132113"/>
          </a:xfrm>
          <a:prstGeom prst="downArrow">
            <a:avLst>
              <a:gd name="adj1" fmla="val 59346"/>
              <a:gd name="adj2" fmla="val 39189"/>
            </a:avLst>
          </a:prstGeom>
          <a:solidFill>
            <a:srgbClr xmlns:mc="http://schemas.openxmlformats.org/markup-compatibility/2006" xmlns:a14="http://schemas.microsoft.com/office/drawing/2010/main" val="FFCC00" mc:Ignorable="">
              <a:alpha val="80000"/>
            </a:srgbClr>
          </a:solidFill>
          <a:ln>
            <a:noFill/>
          </a:ln>
          <a:effectLst>
            <a:outerShdw blurRad="149987" dist="250190" dir="8460000" algn="ctr">
              <a:srgbClr xmlns:mc="http://schemas.openxmlformats.org/markup-compatibility/2006" xmlns:a14="http://schemas.microsoft.com/office/drawing/2010/main" val="000000" mc:Ignorable="">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xmlns:mc="http://schemas.openxmlformats.org/markup-compatibility/2006" xmlns:a14="http://schemas.microsoft.com/office/drawing/2010/main" val="FFFFFF" mc:Ignorable=""/>
              </a:solidFill>
            </a:endParaRPr>
          </a:p>
        </p:txBody>
      </p:sp>
      <p:sp>
        <p:nvSpPr>
          <p:cNvPr id="21" name="TextBox 20"/>
          <p:cNvSpPr txBox="1"/>
          <p:nvPr/>
        </p:nvSpPr>
        <p:spPr>
          <a:xfrm>
            <a:off x="7953834" y="4920316"/>
            <a:ext cx="711200" cy="369332"/>
          </a:xfrm>
          <a:prstGeom prst="rect">
            <a:avLst/>
          </a:prstGeom>
          <a:noFill/>
        </p:spPr>
        <p:txBody>
          <a:bodyPr wrap="square" lIns="0" tIns="0" rIns="0" bIns="0" rtlCol="0">
            <a:spAutoFit/>
          </a:bodyPr>
          <a:lstStyle/>
          <a:p>
            <a:pPr algn="ctr"/>
            <a:r>
              <a:rPr lang="en-US" sz="2400" b="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27%</a:t>
            </a:r>
          </a:p>
        </p:txBody>
      </p:sp>
      <p:sp>
        <p:nvSpPr>
          <p:cNvPr id="23" name="TextBox 22"/>
          <p:cNvSpPr txBox="1"/>
          <p:nvPr/>
        </p:nvSpPr>
        <p:spPr>
          <a:xfrm>
            <a:off x="7373254" y="1349830"/>
            <a:ext cx="1727200" cy="553998"/>
          </a:xfrm>
          <a:prstGeom prst="rect">
            <a:avLst/>
          </a:prstGeom>
          <a:noFill/>
        </p:spPr>
        <p:txBody>
          <a:bodyPr wrap="square" lIns="0" tIns="0" rIns="0" bIns="0" rtlCol="0">
            <a:spAutoFit/>
          </a:bodyPr>
          <a:lstStyle/>
          <a:p>
            <a:pPr algn="ctr"/>
            <a:r>
              <a:rPr lang="en-US" b="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Potential </a:t>
            </a:r>
            <a:br>
              <a:rPr lang="en-US" b="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br>
            <a:r>
              <a:rPr lang="en-US" b="1"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Annual Savings</a:t>
            </a:r>
          </a:p>
        </p:txBody>
      </p:sp>
      <p:sp>
        <p:nvSpPr>
          <p:cNvPr id="24" name="TextBox 23"/>
          <p:cNvSpPr txBox="1"/>
          <p:nvPr/>
        </p:nvSpPr>
        <p:spPr>
          <a:xfrm>
            <a:off x="4136569" y="6586250"/>
            <a:ext cx="4891314" cy="184666"/>
          </a:xfrm>
          <a:prstGeom prst="rect">
            <a:avLst/>
          </a:prstGeom>
          <a:noFill/>
        </p:spPr>
        <p:txBody>
          <a:bodyPr wrap="square" lIns="0" tIns="0" rIns="0" bIns="0" rtlCol="0">
            <a:spAutoFit/>
          </a:bodyPr>
          <a:lstStyle/>
          <a:p>
            <a:pPr algn="r"/>
            <a:r>
              <a:rPr lang="en-US" sz="1200"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rPr>
              <a:t>*Source: Internal study for 10,000 user organization scenario  </a:t>
            </a:r>
          </a:p>
        </p:txBody>
      </p:sp>
    </p:spTree>
    <p:extLst>
      <p:ext uri="{BB962C8B-B14F-4D97-AF65-F5344CB8AC3E}">
        <p14:creationId xmlns:p14="http://schemas.microsoft.com/office/powerpoint/2010/main" val="391532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6"/>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fontAlgn="base">
              <a:lnSpc>
                <a:spcPct val="80000"/>
              </a:lnSpc>
              <a:spcBef>
                <a:spcPct val="0"/>
              </a:spcBef>
              <a:spcAft>
                <a:spcPct val="0"/>
              </a:spcAft>
              <a:defRPr/>
            </a:pP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1" name="Freeform 6"/>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fontAlgn="base">
              <a:lnSpc>
                <a:spcPct val="80000"/>
              </a:lnSpc>
              <a:spcBef>
                <a:spcPct val="0"/>
              </a:spcBef>
              <a:spcAft>
                <a:spcPct val="0"/>
              </a:spcAft>
              <a:defRPr/>
            </a:pP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405" name="Title 16404"/>
          <p:cNvSpPr>
            <a:spLocks noGrp="1" noChangeArrowheads="1"/>
          </p:cNvSpPr>
          <p:nvPr>
            <p:ph type="title"/>
          </p:nvPr>
        </p:nvSpPr>
        <p:spPr/>
        <p:txBody>
          <a:bodyPr/>
          <a:lstStyle/>
          <a:p>
            <a:r>
              <a:rPr lang="en-US" dirty="0" smtClean="0"/>
              <a:t>The Office Platform 2010 </a:t>
            </a:r>
            <a:r>
              <a:rPr lang="en-US" dirty="0"/>
              <a:t>Timeline</a:t>
            </a:r>
          </a:p>
        </p:txBody>
      </p:sp>
      <p:sp>
        <p:nvSpPr>
          <p:cNvPr id="69" name="TextBox 68"/>
          <p:cNvSpPr txBox="1"/>
          <p:nvPr/>
        </p:nvSpPr>
        <p:spPr>
          <a:xfrm>
            <a:off x="541149" y="2445635"/>
            <a:ext cx="953787" cy="498598"/>
          </a:xfrm>
          <a:prstGeom prst="rect">
            <a:avLst/>
          </a:prstGeom>
          <a:noFill/>
        </p:spPr>
        <p:txBody>
          <a:bodyPr wrap="none" lIns="0" tIns="0" rIns="0" bIns="0" rtlCol="0">
            <a:spAutoFit/>
          </a:bodyPr>
          <a:lstStyle/>
          <a:p>
            <a:pPr fontAlgn="base">
              <a:lnSpc>
                <a:spcPct val="90000"/>
              </a:lnSpc>
              <a:spcBef>
                <a:spcPct val="0"/>
              </a:spcBef>
              <a:spcAft>
                <a:spcPct val="0"/>
              </a:spcAft>
            </a:pPr>
            <a:r>
              <a:rPr lang="en-US" sz="1200" dirty="0">
                <a:solidFill>
                  <a:schemeClr val="bg1"/>
                </a:solidFill>
                <a:latin typeface="Segoe Semibold"/>
              </a:rPr>
              <a:t>Customer</a:t>
            </a:r>
            <a:br>
              <a:rPr lang="en-US" sz="1200" dirty="0">
                <a:solidFill>
                  <a:schemeClr val="bg1"/>
                </a:solidFill>
                <a:latin typeface="Segoe Semibold"/>
              </a:rPr>
            </a:br>
            <a:r>
              <a:rPr lang="en-US" sz="1200" dirty="0">
                <a:solidFill>
                  <a:schemeClr val="bg1"/>
                </a:solidFill>
                <a:latin typeface="Segoe Semibold"/>
              </a:rPr>
              <a:t>Feedback</a:t>
            </a:r>
            <a:br>
              <a:rPr lang="en-US" sz="1200" dirty="0">
                <a:solidFill>
                  <a:schemeClr val="bg1"/>
                </a:solidFill>
                <a:latin typeface="Segoe Semibold"/>
              </a:rPr>
            </a:br>
            <a:r>
              <a:rPr lang="en-US" sz="1200" dirty="0">
                <a:solidFill>
                  <a:schemeClr val="bg1"/>
                </a:solidFill>
                <a:latin typeface="Segoe Semibold"/>
              </a:rPr>
              <a:t>and Research</a:t>
            </a:r>
          </a:p>
        </p:txBody>
      </p:sp>
      <p:sp>
        <p:nvSpPr>
          <p:cNvPr id="70" name="TextBox 69"/>
          <p:cNvSpPr txBox="1"/>
          <p:nvPr/>
        </p:nvSpPr>
        <p:spPr>
          <a:xfrm>
            <a:off x="1676400" y="3096735"/>
            <a:ext cx="1042978" cy="332399"/>
          </a:xfrm>
          <a:prstGeom prst="rect">
            <a:avLst/>
          </a:prstGeom>
          <a:noFill/>
        </p:spPr>
        <p:txBody>
          <a:bodyPr wrap="none" lIns="0" tIns="0" rIns="0" bIns="0" rtlCol="0">
            <a:spAutoFit/>
          </a:bodyPr>
          <a:lstStyle/>
          <a:p>
            <a:pPr fontAlgn="base">
              <a:lnSpc>
                <a:spcPct val="90000"/>
              </a:lnSpc>
              <a:spcBef>
                <a:spcPct val="0"/>
              </a:spcBef>
              <a:spcAft>
                <a:spcPct val="0"/>
              </a:spcAft>
            </a:pPr>
            <a:r>
              <a:rPr lang="en-US" sz="1200" dirty="0">
                <a:solidFill>
                  <a:schemeClr val="bg1"/>
                </a:solidFill>
                <a:latin typeface="Segoe Semibold"/>
              </a:rPr>
              <a:t>Key Innovation</a:t>
            </a:r>
            <a:br>
              <a:rPr lang="en-US" sz="1200" dirty="0">
                <a:solidFill>
                  <a:schemeClr val="bg1"/>
                </a:solidFill>
                <a:latin typeface="Segoe Semibold"/>
              </a:rPr>
            </a:br>
            <a:r>
              <a:rPr lang="en-US" sz="1200" dirty="0">
                <a:solidFill>
                  <a:schemeClr val="bg1"/>
                </a:solidFill>
                <a:latin typeface="Segoe Semibold"/>
              </a:rPr>
              <a:t>Areas Locked</a:t>
            </a:r>
          </a:p>
        </p:txBody>
      </p:sp>
      <p:sp>
        <p:nvSpPr>
          <p:cNvPr id="71" name="TextBox 70"/>
          <p:cNvSpPr txBox="1"/>
          <p:nvPr/>
        </p:nvSpPr>
        <p:spPr>
          <a:xfrm>
            <a:off x="2712203" y="2236444"/>
            <a:ext cx="958404" cy="332399"/>
          </a:xfrm>
          <a:prstGeom prst="rect">
            <a:avLst/>
          </a:prstGeom>
          <a:noFill/>
        </p:spPr>
        <p:txBody>
          <a:bodyPr wrap="none" lIns="0" tIns="0" rIns="0" bIns="0" rtlCol="0">
            <a:spAutoFit/>
          </a:bodyPr>
          <a:lstStyle/>
          <a:p>
            <a:pPr fontAlgn="base">
              <a:lnSpc>
                <a:spcPct val="90000"/>
              </a:lnSpc>
              <a:spcBef>
                <a:spcPct val="0"/>
              </a:spcBef>
              <a:spcAft>
                <a:spcPct val="0"/>
              </a:spcAft>
            </a:pPr>
            <a:r>
              <a:rPr lang="en-US" sz="1200" dirty="0">
                <a:solidFill>
                  <a:schemeClr val="bg1"/>
                </a:solidFill>
                <a:latin typeface="Segoe Semibold"/>
              </a:rPr>
              <a:t>Development</a:t>
            </a:r>
            <a:br>
              <a:rPr lang="en-US" sz="1200" dirty="0">
                <a:solidFill>
                  <a:schemeClr val="bg1"/>
                </a:solidFill>
                <a:latin typeface="Segoe Semibold"/>
              </a:rPr>
            </a:br>
            <a:r>
              <a:rPr lang="en-US" sz="1200" dirty="0">
                <a:solidFill>
                  <a:schemeClr val="bg1"/>
                </a:solidFill>
                <a:latin typeface="Segoe Semibold"/>
              </a:rPr>
              <a:t>and Validation</a:t>
            </a:r>
          </a:p>
        </p:txBody>
      </p:sp>
      <p:sp>
        <p:nvSpPr>
          <p:cNvPr id="72" name="TextBox 71"/>
          <p:cNvSpPr txBox="1"/>
          <p:nvPr/>
        </p:nvSpPr>
        <p:spPr>
          <a:xfrm>
            <a:off x="5386953" y="2840403"/>
            <a:ext cx="1295400" cy="664797"/>
          </a:xfrm>
          <a:prstGeom prst="rect">
            <a:avLst/>
          </a:prstGeom>
          <a:noFill/>
        </p:spPr>
        <p:txBody>
          <a:bodyPr wrap="square" lIns="0" tIns="0" rIns="0" bIns="0" rtlCol="0">
            <a:spAutoFit/>
          </a:bodyPr>
          <a:lstStyle/>
          <a:p>
            <a:pPr algn="ctr" fontAlgn="base">
              <a:lnSpc>
                <a:spcPct val="90000"/>
              </a:lnSpc>
              <a:spcBef>
                <a:spcPct val="0"/>
              </a:spcBef>
              <a:spcAft>
                <a:spcPct val="0"/>
              </a:spcAft>
            </a:pPr>
            <a:r>
              <a:rPr lang="en-US" sz="1200" dirty="0">
                <a:solidFill>
                  <a:schemeClr val="bg1"/>
                </a:solidFill>
                <a:latin typeface="Segoe Semibold"/>
              </a:rPr>
              <a:t>SharePoint </a:t>
            </a:r>
          </a:p>
          <a:p>
            <a:pPr algn="ctr" fontAlgn="base">
              <a:lnSpc>
                <a:spcPct val="90000"/>
              </a:lnSpc>
              <a:spcBef>
                <a:spcPct val="0"/>
              </a:spcBef>
              <a:spcAft>
                <a:spcPct val="0"/>
              </a:spcAft>
            </a:pPr>
            <a:r>
              <a:rPr lang="en-US" sz="1200" dirty="0">
                <a:solidFill>
                  <a:schemeClr val="bg1"/>
                </a:solidFill>
                <a:latin typeface="Segoe Semibold"/>
              </a:rPr>
              <a:t>&amp; Office</a:t>
            </a:r>
            <a:br>
              <a:rPr lang="en-US" sz="1200" dirty="0">
                <a:solidFill>
                  <a:schemeClr val="bg1"/>
                </a:solidFill>
                <a:latin typeface="Segoe Semibold"/>
              </a:rPr>
            </a:br>
            <a:r>
              <a:rPr lang="en-US" sz="1200" dirty="0">
                <a:solidFill>
                  <a:schemeClr val="bg1"/>
                </a:solidFill>
                <a:latin typeface="Segoe Semibold"/>
              </a:rPr>
              <a:t>2010</a:t>
            </a:r>
          </a:p>
          <a:p>
            <a:pPr algn="ctr" fontAlgn="base">
              <a:lnSpc>
                <a:spcPct val="90000"/>
              </a:lnSpc>
              <a:spcBef>
                <a:spcPct val="0"/>
              </a:spcBef>
              <a:spcAft>
                <a:spcPct val="0"/>
              </a:spcAft>
            </a:pPr>
            <a:r>
              <a:rPr lang="en-US" sz="1200" dirty="0">
                <a:solidFill>
                  <a:schemeClr val="bg1"/>
                </a:solidFill>
                <a:latin typeface="Segoe Semibold"/>
              </a:rPr>
              <a:t>Tech Preview</a:t>
            </a:r>
          </a:p>
        </p:txBody>
      </p:sp>
      <p:sp>
        <p:nvSpPr>
          <p:cNvPr id="17" name="Content Placeholder 16"/>
          <p:cNvSpPr txBox="1">
            <a:spLocks/>
          </p:cNvSpPr>
          <p:nvPr/>
        </p:nvSpPr>
        <p:spPr>
          <a:xfrm>
            <a:off x="228600" y="5562600"/>
            <a:ext cx="8915400" cy="838200"/>
          </a:xfrm>
          <a:prstGeom prst="rect">
            <a:avLst/>
          </a:prstGeom>
        </p:spPr>
        <p:txBody>
          <a:bodyPr/>
          <a:lstStyle/>
          <a:p>
            <a:pPr marL="285750" indent="-285750" defTabSz="-13873163" eaLnBrk="0" fontAlgn="base" hangingPunct="0">
              <a:lnSpc>
                <a:spcPct val="90000"/>
              </a:lnSpc>
              <a:spcBef>
                <a:spcPct val="30000"/>
              </a:spcBef>
              <a:spcAft>
                <a:spcPct val="0"/>
              </a:spcAft>
              <a:buClr>
                <a:srgbClr xmlns:mc="http://schemas.openxmlformats.org/markup-compatibility/2006" xmlns:a14="http://schemas.microsoft.com/office/drawing/2010/main" val="0C2E68" mc:Ignorable=""/>
              </a:buClr>
              <a:buSzPct val="85000"/>
              <a:buFontTx/>
              <a:buBlip>
                <a:blip r:embed="rId3"/>
              </a:buBlip>
              <a:defRPr>
                <a:gradFill>
                  <a:gsLst>
                    <a:gs pos="0">
                      <a:srgbClr xmlns:mc="http://schemas.openxmlformats.org/markup-compatibility/2006" xmlns:a14="http://schemas.microsoft.com/office/drawing/2010/main" val="444445" mc:Ignorable=""/>
                    </a:gs>
                    <a:gs pos="100000">
                      <a:srgbClr xmlns:mc="http://schemas.openxmlformats.org/markup-compatibility/2006" xmlns:a14="http://schemas.microsoft.com/office/drawing/2010/main" val="444445" mc:Ignorable=""/>
                    </a:gs>
                  </a:gsLst>
                  <a:lin ang="2700000" scaled="1"/>
                </a:gradFill>
              </a:defRPr>
            </a:pPr>
            <a:r>
              <a:rPr lang="en-US" sz="2000" i="1" dirty="0">
                <a:solidFill>
                  <a:schemeClr val="bg1"/>
                </a:solidFill>
                <a:sym typeface="Wingdings" pitchFamily="2" charset="2"/>
              </a:rPr>
              <a:t>Additional products being launched:  Project 2010 and Visio 2010</a:t>
            </a:r>
          </a:p>
          <a:p>
            <a:pPr marL="285750" indent="-285750" defTabSz="-13873163" eaLnBrk="0" fontAlgn="base" hangingPunct="0">
              <a:lnSpc>
                <a:spcPct val="90000"/>
              </a:lnSpc>
              <a:spcBef>
                <a:spcPct val="30000"/>
              </a:spcBef>
              <a:spcAft>
                <a:spcPct val="0"/>
              </a:spcAft>
              <a:buClr>
                <a:srgbClr xmlns:mc="http://schemas.openxmlformats.org/markup-compatibility/2006" xmlns:a14="http://schemas.microsoft.com/office/drawing/2010/main" val="0C2E68" mc:Ignorable=""/>
              </a:buClr>
              <a:buSzPct val="85000"/>
              <a:buFontTx/>
              <a:buBlip>
                <a:blip r:embed="rId3"/>
              </a:buBlip>
              <a:defRPr>
                <a:gradFill>
                  <a:gsLst>
                    <a:gs pos="0">
                      <a:srgbClr xmlns:mc="http://schemas.openxmlformats.org/markup-compatibility/2006" xmlns:a14="http://schemas.microsoft.com/office/drawing/2010/main" val="444445" mc:Ignorable=""/>
                    </a:gs>
                    <a:gs pos="100000">
                      <a:srgbClr xmlns:mc="http://schemas.openxmlformats.org/markup-compatibility/2006" xmlns:a14="http://schemas.microsoft.com/office/drawing/2010/main" val="444445" mc:Ignorable=""/>
                    </a:gs>
                  </a:gsLst>
                  <a:lin ang="2700000" scaled="1"/>
                </a:gradFill>
              </a:defRPr>
            </a:pPr>
            <a:r>
              <a:rPr lang="en-US" sz="2000" i="1" dirty="0">
                <a:solidFill>
                  <a:schemeClr val="bg1"/>
                </a:solidFill>
                <a:sym typeface="Wingdings" pitchFamily="2" charset="2"/>
              </a:rPr>
              <a:t>~$1B annual R&amp;D investment across Office, SharePoint and related products</a:t>
            </a:r>
            <a:endParaRPr lang="en-US" sz="2000" i="1" dirty="0">
              <a:solidFill>
                <a:schemeClr val="bg1"/>
              </a:solidFill>
            </a:endParaRPr>
          </a:p>
        </p:txBody>
      </p:sp>
      <p:sp>
        <p:nvSpPr>
          <p:cNvPr id="18" name="TextBox 17"/>
          <p:cNvSpPr txBox="1"/>
          <p:nvPr/>
        </p:nvSpPr>
        <p:spPr>
          <a:xfrm>
            <a:off x="6322962" y="2473720"/>
            <a:ext cx="902491" cy="332399"/>
          </a:xfrm>
          <a:prstGeom prst="rect">
            <a:avLst/>
          </a:prstGeom>
          <a:noFill/>
        </p:spPr>
        <p:txBody>
          <a:bodyPr wrap="none" lIns="0" tIns="0" rIns="0" bIns="0" rtlCol="0">
            <a:spAutoFit/>
          </a:bodyPr>
          <a:lstStyle/>
          <a:p>
            <a:pPr algn="ctr" fontAlgn="base">
              <a:lnSpc>
                <a:spcPct val="90000"/>
              </a:lnSpc>
              <a:spcBef>
                <a:spcPct val="0"/>
              </a:spcBef>
              <a:spcAft>
                <a:spcPct val="0"/>
              </a:spcAft>
            </a:pPr>
            <a:r>
              <a:rPr lang="en-US" sz="1200" b="1" dirty="0">
                <a:solidFill>
                  <a:schemeClr val="accent4"/>
                </a:solidFill>
                <a:latin typeface="Segoe Semibold"/>
              </a:rPr>
              <a:t>Exchange </a:t>
            </a:r>
          </a:p>
          <a:p>
            <a:pPr algn="ctr" fontAlgn="base">
              <a:lnSpc>
                <a:spcPct val="90000"/>
              </a:lnSpc>
              <a:spcBef>
                <a:spcPct val="0"/>
              </a:spcBef>
              <a:spcAft>
                <a:spcPct val="0"/>
              </a:spcAft>
            </a:pPr>
            <a:r>
              <a:rPr lang="en-US" sz="1200" b="1" dirty="0">
                <a:solidFill>
                  <a:schemeClr val="accent4"/>
                </a:solidFill>
                <a:latin typeface="Segoe Semibold"/>
              </a:rPr>
              <a:t>Server 2010 </a:t>
            </a:r>
          </a:p>
        </p:txBody>
      </p:sp>
      <p:sp>
        <p:nvSpPr>
          <p:cNvPr id="19" name="Rectangle 18"/>
          <p:cNvSpPr/>
          <p:nvPr/>
        </p:nvSpPr>
        <p:spPr>
          <a:xfrm>
            <a:off x="3569772" y="2867160"/>
            <a:ext cx="1213474" cy="590931"/>
          </a:xfrm>
          <a:prstGeom prst="rect">
            <a:avLst/>
          </a:prstGeom>
        </p:spPr>
        <p:txBody>
          <a:bodyPr wrap="none" lIns="0" rIns="0">
            <a:spAutoFit/>
          </a:bodyPr>
          <a:lstStyle/>
          <a:p>
            <a:pPr algn="ctr" fontAlgn="base">
              <a:lnSpc>
                <a:spcPct val="90000"/>
              </a:lnSpc>
              <a:spcBef>
                <a:spcPct val="0"/>
              </a:spcBef>
              <a:spcAft>
                <a:spcPct val="0"/>
              </a:spcAft>
              <a:defRPr/>
            </a:pPr>
            <a:r>
              <a:rPr lang="en-US" sz="1200" dirty="0">
                <a:solidFill>
                  <a:schemeClr val="bg1"/>
                </a:solidFill>
                <a:latin typeface="Segoe Semibold"/>
              </a:rPr>
              <a:t>Office </a:t>
            </a:r>
            <a:br>
              <a:rPr lang="en-US" sz="1200" dirty="0">
                <a:solidFill>
                  <a:schemeClr val="bg1"/>
                </a:solidFill>
                <a:latin typeface="Segoe Semibold"/>
              </a:rPr>
            </a:br>
            <a:r>
              <a:rPr lang="en-US" sz="1200" dirty="0">
                <a:solidFill>
                  <a:schemeClr val="bg1"/>
                </a:solidFill>
                <a:latin typeface="Segoe Semibold"/>
              </a:rPr>
              <a:t>Communications </a:t>
            </a:r>
            <a:br>
              <a:rPr lang="en-US" sz="1200" dirty="0">
                <a:solidFill>
                  <a:schemeClr val="bg1"/>
                </a:solidFill>
                <a:latin typeface="Segoe Semibold"/>
              </a:rPr>
            </a:br>
            <a:r>
              <a:rPr lang="en-US" sz="1200" dirty="0">
                <a:solidFill>
                  <a:schemeClr val="bg1"/>
                </a:solidFill>
                <a:latin typeface="Segoe Semibold"/>
              </a:rPr>
              <a:t>Server 2007 R2</a:t>
            </a:r>
          </a:p>
        </p:txBody>
      </p:sp>
      <p:cxnSp>
        <p:nvCxnSpPr>
          <p:cNvPr id="28" name="Straight Connector 27"/>
          <p:cNvCxnSpPr/>
          <p:nvPr/>
        </p:nvCxnSpPr>
        <p:spPr bwMode="auto">
          <a:xfrm rot="5400000">
            <a:off x="838200" y="3505200"/>
            <a:ext cx="10668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3" name="Straight Connector 32"/>
          <p:cNvCxnSpPr/>
          <p:nvPr/>
        </p:nvCxnSpPr>
        <p:spPr bwMode="auto">
          <a:xfrm rot="5400000">
            <a:off x="5790406" y="3809206"/>
            <a:ext cx="6096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0" name="Straight Connector 29"/>
          <p:cNvCxnSpPr/>
          <p:nvPr/>
        </p:nvCxnSpPr>
        <p:spPr bwMode="auto">
          <a:xfrm rot="5400000">
            <a:off x="1599803" y="3764849"/>
            <a:ext cx="610394"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4" name="Straight Connector 33"/>
          <p:cNvCxnSpPr/>
          <p:nvPr/>
        </p:nvCxnSpPr>
        <p:spPr bwMode="auto">
          <a:xfrm rot="5400000">
            <a:off x="3961209" y="3734197"/>
            <a:ext cx="611188" cy="794"/>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38" name="Straight Connector 37"/>
          <p:cNvCxnSpPr/>
          <p:nvPr/>
        </p:nvCxnSpPr>
        <p:spPr bwMode="auto">
          <a:xfrm rot="5400000">
            <a:off x="2476500" y="3333078"/>
            <a:ext cx="14478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40" name="Straight Connector 39"/>
          <p:cNvCxnSpPr/>
          <p:nvPr/>
        </p:nvCxnSpPr>
        <p:spPr bwMode="auto">
          <a:xfrm rot="5400000">
            <a:off x="7506097" y="3846909"/>
            <a:ext cx="381794"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cxnSp>
        <p:nvCxnSpPr>
          <p:cNvPr id="29" name="Straight Connector 28"/>
          <p:cNvCxnSpPr/>
          <p:nvPr/>
        </p:nvCxnSpPr>
        <p:spPr bwMode="auto">
          <a:xfrm rot="5400000">
            <a:off x="6133306" y="3466306"/>
            <a:ext cx="1296194" cy="794"/>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sp>
        <p:nvSpPr>
          <p:cNvPr id="43" name="TextBox 42"/>
          <p:cNvSpPr txBox="1"/>
          <p:nvPr/>
        </p:nvSpPr>
        <p:spPr>
          <a:xfrm>
            <a:off x="5006758" y="2561590"/>
            <a:ext cx="726161" cy="332399"/>
          </a:xfrm>
          <a:prstGeom prst="rect">
            <a:avLst/>
          </a:prstGeom>
          <a:noFill/>
        </p:spPr>
        <p:txBody>
          <a:bodyPr wrap="none" lIns="0" tIns="0" rIns="0" bIns="0" rtlCol="0">
            <a:spAutoFit/>
          </a:bodyPr>
          <a:lstStyle/>
          <a:p>
            <a:pPr algn="ctr" fontAlgn="base">
              <a:lnSpc>
                <a:spcPct val="90000"/>
              </a:lnSpc>
              <a:spcBef>
                <a:spcPct val="0"/>
              </a:spcBef>
              <a:spcAft>
                <a:spcPct val="0"/>
              </a:spcAft>
            </a:pPr>
            <a:r>
              <a:rPr lang="en-US" sz="1200" b="1" dirty="0">
                <a:solidFill>
                  <a:schemeClr val="accent4"/>
                </a:solidFill>
                <a:latin typeface="Segoe Semibold"/>
              </a:rPr>
              <a:t>Exchange</a:t>
            </a:r>
          </a:p>
          <a:p>
            <a:pPr algn="ctr" fontAlgn="base">
              <a:lnSpc>
                <a:spcPct val="90000"/>
              </a:lnSpc>
              <a:spcBef>
                <a:spcPct val="0"/>
              </a:spcBef>
              <a:spcAft>
                <a:spcPct val="0"/>
              </a:spcAft>
            </a:pPr>
            <a:r>
              <a:rPr lang="en-US" sz="1200" b="1" dirty="0">
                <a:solidFill>
                  <a:schemeClr val="accent4"/>
                </a:solidFill>
                <a:latin typeface="Segoe Semibold"/>
              </a:rPr>
              <a:t>Beta</a:t>
            </a:r>
          </a:p>
        </p:txBody>
      </p:sp>
      <p:cxnSp>
        <p:nvCxnSpPr>
          <p:cNvPr id="44" name="Straight Connector 43"/>
          <p:cNvCxnSpPr/>
          <p:nvPr/>
        </p:nvCxnSpPr>
        <p:spPr bwMode="auto">
          <a:xfrm rot="5400000">
            <a:off x="4765907" y="3504406"/>
            <a:ext cx="1219200" cy="1588"/>
          </a:xfrm>
          <a:prstGeom prst="line">
            <a:avLst/>
          </a:prstGeom>
          <a:solidFill>
            <a:schemeClr val="tx2"/>
          </a:solidFill>
          <a:ln w="34925" cap="flat" cmpd="sng" algn="ctr">
            <a:solidFill>
              <a:schemeClr val="bg2">
                <a:lumMod val="75000"/>
              </a:schemeClr>
            </a:solidFill>
            <a:prstDash val="solid"/>
            <a:round/>
            <a:headEnd type="none" w="med" len="med"/>
            <a:tailEnd type="none" w="med" len="med"/>
          </a:ln>
          <a:effectLst>
            <a:outerShdw blurRad="139700" sx="102000" sy="102000" algn="ctr" rotWithShape="0">
              <a:prstClr val="black">
                <a:alpha val="72000"/>
              </a:prstClr>
            </a:outerShdw>
          </a:effectLst>
        </p:spPr>
      </p:cxnSp>
      <p:sp>
        <p:nvSpPr>
          <p:cNvPr id="31" name="TextBox 30"/>
          <p:cNvSpPr txBox="1"/>
          <p:nvPr/>
        </p:nvSpPr>
        <p:spPr>
          <a:xfrm>
            <a:off x="3569772" y="2653201"/>
            <a:ext cx="1726001" cy="166199"/>
          </a:xfrm>
          <a:prstGeom prst="rect">
            <a:avLst/>
          </a:prstGeom>
          <a:noFill/>
        </p:spPr>
        <p:txBody>
          <a:bodyPr wrap="square" lIns="0" tIns="0" rIns="0" bIns="0" rtlCol="0">
            <a:spAutoFit/>
          </a:bodyPr>
          <a:lstStyle/>
          <a:p>
            <a:pPr fontAlgn="base">
              <a:lnSpc>
                <a:spcPct val="90000"/>
              </a:lnSpc>
              <a:spcBef>
                <a:spcPct val="0"/>
              </a:spcBef>
              <a:spcAft>
                <a:spcPct val="0"/>
              </a:spcAft>
            </a:pPr>
            <a:r>
              <a:rPr lang="en-US" sz="1200" dirty="0">
                <a:solidFill>
                  <a:schemeClr val="bg1"/>
                </a:solidFill>
                <a:latin typeface="Segoe Semibold"/>
              </a:rPr>
              <a:t>SharePoint Online</a:t>
            </a:r>
          </a:p>
        </p:txBody>
      </p:sp>
      <p:grpSp>
        <p:nvGrpSpPr>
          <p:cNvPr id="37" name="Group 36"/>
          <p:cNvGrpSpPr/>
          <p:nvPr/>
        </p:nvGrpSpPr>
        <p:grpSpPr>
          <a:xfrm>
            <a:off x="461219" y="4050269"/>
            <a:ext cx="1494829" cy="597931"/>
            <a:chOff x="4018" y="678934"/>
            <a:chExt cx="1494829" cy="597931"/>
          </a:xfrm>
        </p:grpSpPr>
        <p:sp>
          <p:nvSpPr>
            <p:cNvPr id="58" name="Chevron 57"/>
            <p:cNvSpPr/>
            <p:nvPr/>
          </p:nvSpPr>
          <p:spPr>
            <a:xfrm>
              <a:off x="4018" y="678934"/>
              <a:ext cx="1494829" cy="597931"/>
            </a:xfrm>
            <a:prstGeom prst="chevron">
              <a:avLst/>
            </a:prstGeom>
            <a:gradFill flip="none" rotWithShape="1">
              <a:gsLst>
                <a:gs pos="20000">
                  <a:schemeClr val="bg2">
                    <a:lumMod val="25000"/>
                  </a:schemeClr>
                </a:gs>
                <a:gs pos="57000">
                  <a:schemeClr val="bg2">
                    <a:lumMod val="50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9" name="Chevron 4"/>
            <p:cNvSpPr/>
            <p:nvPr/>
          </p:nvSpPr>
          <p:spPr>
            <a:xfrm>
              <a:off x="302984"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H2</a:t>
              </a:r>
            </a:p>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2007</a:t>
              </a:r>
            </a:p>
          </p:txBody>
        </p:sp>
      </p:grpSp>
      <p:grpSp>
        <p:nvGrpSpPr>
          <p:cNvPr id="41" name="Group 40"/>
          <p:cNvGrpSpPr/>
          <p:nvPr/>
        </p:nvGrpSpPr>
        <p:grpSpPr>
          <a:xfrm>
            <a:off x="1806566" y="4050269"/>
            <a:ext cx="1494829" cy="597931"/>
            <a:chOff x="1349365" y="678934"/>
            <a:chExt cx="1494829" cy="597931"/>
          </a:xfrm>
        </p:grpSpPr>
        <p:sp>
          <p:nvSpPr>
            <p:cNvPr id="56" name="Chevron 55"/>
            <p:cNvSpPr/>
            <p:nvPr/>
          </p:nvSpPr>
          <p:spPr>
            <a:xfrm>
              <a:off x="1349365" y="678934"/>
              <a:ext cx="1494829" cy="597931"/>
            </a:xfrm>
            <a:prstGeom prst="chevron">
              <a:avLst/>
            </a:prstGeom>
            <a:gradFill flip="none" rotWithShape="1">
              <a:gsLst>
                <a:gs pos="20000">
                  <a:schemeClr val="bg2">
                    <a:lumMod val="90000"/>
                  </a:schemeClr>
                </a:gs>
                <a:gs pos="57000">
                  <a:schemeClr val="bg2">
                    <a:lumMod val="75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7" name="Chevron 6"/>
            <p:cNvSpPr/>
            <p:nvPr/>
          </p:nvSpPr>
          <p:spPr>
            <a:xfrm>
              <a:off x="1648331"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H1 </a:t>
              </a:r>
            </a:p>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2008</a:t>
              </a:r>
            </a:p>
          </p:txBody>
        </p:sp>
      </p:grpSp>
      <p:grpSp>
        <p:nvGrpSpPr>
          <p:cNvPr id="42" name="Group 41"/>
          <p:cNvGrpSpPr/>
          <p:nvPr/>
        </p:nvGrpSpPr>
        <p:grpSpPr>
          <a:xfrm>
            <a:off x="3151912" y="4050269"/>
            <a:ext cx="1494829" cy="597931"/>
            <a:chOff x="2694711" y="678934"/>
            <a:chExt cx="1494829" cy="597931"/>
          </a:xfrm>
        </p:grpSpPr>
        <p:sp>
          <p:nvSpPr>
            <p:cNvPr id="54" name="Chevron 53"/>
            <p:cNvSpPr/>
            <p:nvPr/>
          </p:nvSpPr>
          <p:spPr>
            <a:xfrm>
              <a:off x="2694711" y="678934"/>
              <a:ext cx="1494829" cy="597931"/>
            </a:xfrm>
            <a:prstGeom prst="chevron">
              <a:avLst/>
            </a:prstGeom>
            <a:gradFill flip="none" rotWithShape="1">
              <a:gsLst>
                <a:gs pos="20000">
                  <a:schemeClr val="bg2">
                    <a:lumMod val="75000"/>
                  </a:schemeClr>
                </a:gs>
                <a:gs pos="57000">
                  <a:schemeClr val="bg2">
                    <a:lumMod val="50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5" name="Chevron 8"/>
            <p:cNvSpPr/>
            <p:nvPr/>
          </p:nvSpPr>
          <p:spPr>
            <a:xfrm>
              <a:off x="2993677"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H2 </a:t>
              </a:r>
            </a:p>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2008</a:t>
              </a:r>
            </a:p>
          </p:txBody>
        </p:sp>
      </p:grpSp>
      <p:grpSp>
        <p:nvGrpSpPr>
          <p:cNvPr id="45" name="Group 44"/>
          <p:cNvGrpSpPr/>
          <p:nvPr/>
        </p:nvGrpSpPr>
        <p:grpSpPr>
          <a:xfrm>
            <a:off x="4497259" y="4050269"/>
            <a:ext cx="1494829" cy="597931"/>
            <a:chOff x="4040058" y="678934"/>
            <a:chExt cx="1494829" cy="597931"/>
          </a:xfrm>
        </p:grpSpPr>
        <p:sp>
          <p:nvSpPr>
            <p:cNvPr id="52" name="Chevron 51"/>
            <p:cNvSpPr/>
            <p:nvPr/>
          </p:nvSpPr>
          <p:spPr>
            <a:xfrm>
              <a:off x="4040058" y="678934"/>
              <a:ext cx="1494829" cy="597931"/>
            </a:xfrm>
            <a:prstGeom prst="chevron">
              <a:avLst/>
            </a:prstGeom>
            <a:gradFill flip="none" rotWithShape="1">
              <a:gsLst>
                <a:gs pos="20000">
                  <a:schemeClr val="bg2">
                    <a:lumMod val="90000"/>
                  </a:schemeClr>
                </a:gs>
                <a:gs pos="57000">
                  <a:schemeClr val="bg2">
                    <a:lumMod val="75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3" name="Chevron 10"/>
            <p:cNvSpPr/>
            <p:nvPr/>
          </p:nvSpPr>
          <p:spPr>
            <a:xfrm>
              <a:off x="4339024"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H1</a:t>
              </a:r>
            </a:p>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2009</a:t>
              </a:r>
            </a:p>
          </p:txBody>
        </p:sp>
      </p:grpSp>
      <p:grpSp>
        <p:nvGrpSpPr>
          <p:cNvPr id="46" name="Group 45"/>
          <p:cNvGrpSpPr/>
          <p:nvPr/>
        </p:nvGrpSpPr>
        <p:grpSpPr>
          <a:xfrm>
            <a:off x="5842606" y="4050269"/>
            <a:ext cx="1494829" cy="597931"/>
            <a:chOff x="5385405" y="678934"/>
            <a:chExt cx="1494829" cy="597931"/>
          </a:xfrm>
        </p:grpSpPr>
        <p:sp>
          <p:nvSpPr>
            <p:cNvPr id="50" name="Chevron 49"/>
            <p:cNvSpPr/>
            <p:nvPr/>
          </p:nvSpPr>
          <p:spPr>
            <a:xfrm>
              <a:off x="5385405" y="678934"/>
              <a:ext cx="1494829" cy="597931"/>
            </a:xfrm>
            <a:prstGeom prst="chevron">
              <a:avLst/>
            </a:prstGeom>
            <a:gradFill flip="none" rotWithShape="1">
              <a:gsLst>
                <a:gs pos="20000">
                  <a:schemeClr val="bg2">
                    <a:lumMod val="75000"/>
                  </a:schemeClr>
                </a:gs>
                <a:gs pos="57000">
                  <a:schemeClr val="bg2">
                    <a:lumMod val="50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51" name="Chevron 12"/>
            <p:cNvSpPr/>
            <p:nvPr/>
          </p:nvSpPr>
          <p:spPr>
            <a:xfrm>
              <a:off x="5684371"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H2 </a:t>
              </a:r>
            </a:p>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2009</a:t>
              </a:r>
            </a:p>
          </p:txBody>
        </p:sp>
      </p:grpSp>
      <p:grpSp>
        <p:nvGrpSpPr>
          <p:cNvPr id="47" name="Group 46"/>
          <p:cNvGrpSpPr/>
          <p:nvPr/>
        </p:nvGrpSpPr>
        <p:grpSpPr>
          <a:xfrm>
            <a:off x="7187952" y="4050269"/>
            <a:ext cx="1494829" cy="597931"/>
            <a:chOff x="6730751" y="678934"/>
            <a:chExt cx="1494829" cy="597931"/>
          </a:xfrm>
        </p:grpSpPr>
        <p:sp>
          <p:nvSpPr>
            <p:cNvPr id="48" name="Chevron 47"/>
            <p:cNvSpPr/>
            <p:nvPr/>
          </p:nvSpPr>
          <p:spPr>
            <a:xfrm>
              <a:off x="6730751" y="678934"/>
              <a:ext cx="1494829" cy="597931"/>
            </a:xfrm>
            <a:prstGeom prst="chevron">
              <a:avLst/>
            </a:prstGeom>
            <a:gradFill flip="none" rotWithShape="1">
              <a:gsLst>
                <a:gs pos="20000">
                  <a:schemeClr val="bg2">
                    <a:lumMod val="50000"/>
                  </a:schemeClr>
                </a:gs>
                <a:gs pos="57000">
                  <a:schemeClr val="bg2">
                    <a:lumMod val="25000"/>
                  </a:schemeClr>
                </a:gs>
              </a:gsLst>
              <a:lin ang="2700000" scaled="1"/>
              <a:tileRect/>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0"/>
                    </a:schemeClr>
                  </a:gs>
                </a:gsLst>
                <a:lin ang="10800000" scaled="1"/>
                <a:tileRect/>
              </a:gradFill>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sp>
        <p:sp>
          <p:nvSpPr>
            <p:cNvPr id="49" name="Chevron 14"/>
            <p:cNvSpPr/>
            <p:nvPr/>
          </p:nvSpPr>
          <p:spPr>
            <a:xfrm>
              <a:off x="7029717" y="678934"/>
              <a:ext cx="896898" cy="597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H1 </a:t>
              </a:r>
            </a:p>
            <a:p>
              <a:pPr algn="ctr" defTabSz="622300" fontAlgn="base">
                <a:lnSpc>
                  <a:spcPct val="90000"/>
                </a:lnSpc>
                <a:spcBef>
                  <a:spcPct val="0"/>
                </a:spcBef>
                <a:spcAft>
                  <a:spcPct val="35000"/>
                </a:spcAft>
              </a:pPr>
              <a:r>
                <a:rPr lang="en-US" sz="1400" dirty="0">
                  <a:solidFill>
                    <a:srgbClr xmlns:mc="http://schemas.openxmlformats.org/markup-compatibility/2006" xmlns:a14="http://schemas.microsoft.com/office/drawing/2010/main" val="FFFFFF" mc:Ignorable=""/>
                  </a:solidFill>
                </a:rPr>
                <a:t>2010</a:t>
              </a:r>
            </a:p>
          </p:txBody>
        </p:sp>
      </p:grpSp>
      <p:sp>
        <p:nvSpPr>
          <p:cNvPr id="64" name="TextBox 63"/>
          <p:cNvSpPr txBox="1"/>
          <p:nvPr/>
        </p:nvSpPr>
        <p:spPr>
          <a:xfrm>
            <a:off x="6248400" y="1779896"/>
            <a:ext cx="1066800" cy="664797"/>
          </a:xfrm>
          <a:prstGeom prst="rect">
            <a:avLst/>
          </a:prstGeom>
          <a:noFill/>
        </p:spPr>
        <p:txBody>
          <a:bodyPr wrap="square" lIns="0" tIns="0" rIns="0" bIns="0" rtlCol="0">
            <a:spAutoFit/>
          </a:bodyPr>
          <a:lstStyle/>
          <a:p>
            <a:pPr algn="ctr" fontAlgn="base">
              <a:lnSpc>
                <a:spcPct val="90000"/>
              </a:lnSpc>
              <a:spcBef>
                <a:spcPct val="0"/>
              </a:spcBef>
              <a:spcAft>
                <a:spcPct val="0"/>
              </a:spcAft>
            </a:pPr>
            <a:r>
              <a:rPr lang="en-US" sz="1200" dirty="0">
                <a:solidFill>
                  <a:schemeClr val="bg1"/>
                </a:solidFill>
                <a:latin typeface="Segoe Semibold"/>
              </a:rPr>
              <a:t>SharePoint </a:t>
            </a:r>
          </a:p>
          <a:p>
            <a:pPr algn="ctr" fontAlgn="base">
              <a:lnSpc>
                <a:spcPct val="90000"/>
              </a:lnSpc>
              <a:spcBef>
                <a:spcPct val="0"/>
              </a:spcBef>
              <a:spcAft>
                <a:spcPct val="0"/>
              </a:spcAft>
            </a:pPr>
            <a:r>
              <a:rPr lang="en-US" sz="1200" dirty="0">
                <a:solidFill>
                  <a:schemeClr val="bg1"/>
                </a:solidFill>
                <a:latin typeface="Segoe Semibold"/>
              </a:rPr>
              <a:t>&amp; Office</a:t>
            </a:r>
            <a:br>
              <a:rPr lang="en-US" sz="1200" dirty="0">
                <a:solidFill>
                  <a:schemeClr val="bg1"/>
                </a:solidFill>
                <a:latin typeface="Segoe Semibold"/>
              </a:rPr>
            </a:br>
            <a:r>
              <a:rPr lang="en-US" sz="1200" dirty="0">
                <a:solidFill>
                  <a:schemeClr val="bg1"/>
                </a:solidFill>
                <a:latin typeface="Segoe Semibold"/>
              </a:rPr>
              <a:t>2010</a:t>
            </a:r>
          </a:p>
          <a:p>
            <a:pPr algn="ctr" fontAlgn="base">
              <a:lnSpc>
                <a:spcPct val="90000"/>
              </a:lnSpc>
              <a:spcBef>
                <a:spcPct val="0"/>
              </a:spcBef>
              <a:spcAft>
                <a:spcPct val="0"/>
              </a:spcAft>
            </a:pPr>
            <a:r>
              <a:rPr lang="en-US" sz="1200" dirty="0">
                <a:solidFill>
                  <a:schemeClr val="bg1"/>
                </a:solidFill>
                <a:latin typeface="Segoe Semibold"/>
              </a:rPr>
              <a:t>Beta</a:t>
            </a:r>
          </a:p>
        </p:txBody>
      </p:sp>
      <p:grpSp>
        <p:nvGrpSpPr>
          <p:cNvPr id="3" name="Group 2"/>
          <p:cNvGrpSpPr/>
          <p:nvPr/>
        </p:nvGrpSpPr>
        <p:grpSpPr>
          <a:xfrm>
            <a:off x="6767330" y="3057712"/>
            <a:ext cx="2071870" cy="582304"/>
            <a:chOff x="6525082" y="2825345"/>
            <a:chExt cx="2071870" cy="582304"/>
          </a:xfrm>
        </p:grpSpPr>
        <p:sp>
          <p:nvSpPr>
            <p:cNvPr id="23" name="TextBox 22"/>
            <p:cNvSpPr txBox="1"/>
            <p:nvPr/>
          </p:nvSpPr>
          <p:spPr>
            <a:xfrm>
              <a:off x="6868074" y="3026649"/>
              <a:ext cx="1447960" cy="180049"/>
            </a:xfrm>
            <a:prstGeom prst="rect">
              <a:avLst/>
            </a:prstGeom>
            <a:noFill/>
            <a:effectLst>
              <a:glow rad="228600">
                <a:schemeClr val="accent4">
                  <a:satMod val="175000"/>
                  <a:alpha val="40000"/>
                </a:schemeClr>
              </a:glow>
            </a:effectLst>
          </p:spPr>
          <p:txBody>
            <a:bodyPr wrap="none" lIns="0" tIns="0" rIns="0" bIns="0" rtlCol="0">
              <a:spAutoFit/>
            </a:bodyPr>
            <a:lstStyle/>
            <a:p>
              <a:pPr algn="ctr" fontAlgn="base">
                <a:lnSpc>
                  <a:spcPct val="90000"/>
                </a:lnSpc>
                <a:spcBef>
                  <a:spcPct val="0"/>
                </a:spcBef>
                <a:spcAft>
                  <a:spcPct val="0"/>
                </a:spcAft>
              </a:pPr>
              <a:r>
                <a:rPr lang="en-US" sz="1300" dirty="0">
                  <a:solidFill>
                    <a:schemeClr val="bg1"/>
                  </a:solidFill>
                  <a:latin typeface="Segoe Semibold"/>
                </a:rPr>
                <a:t>FAST Search 2010</a:t>
              </a:r>
            </a:p>
          </p:txBody>
        </p:sp>
        <p:sp>
          <p:nvSpPr>
            <p:cNvPr id="32" name="TextBox 31"/>
            <p:cNvSpPr txBox="1"/>
            <p:nvPr/>
          </p:nvSpPr>
          <p:spPr>
            <a:xfrm>
              <a:off x="6691131" y="3227600"/>
              <a:ext cx="1726001" cy="180049"/>
            </a:xfrm>
            <a:prstGeom prst="rect">
              <a:avLst/>
            </a:prstGeom>
            <a:noFill/>
            <a:effectLst>
              <a:glow rad="228600">
                <a:schemeClr val="accent4">
                  <a:satMod val="175000"/>
                  <a:alpha val="40000"/>
                </a:schemeClr>
              </a:glow>
            </a:effectLst>
          </p:spPr>
          <p:txBody>
            <a:bodyPr wrap="square" lIns="0" tIns="0" rIns="0" bIns="0" rtlCol="0">
              <a:spAutoFit/>
            </a:bodyPr>
            <a:lstStyle/>
            <a:p>
              <a:pPr algn="ctr" fontAlgn="base">
                <a:lnSpc>
                  <a:spcPct val="90000"/>
                </a:lnSpc>
                <a:spcBef>
                  <a:spcPct val="0"/>
                </a:spcBef>
                <a:spcAft>
                  <a:spcPct val="0"/>
                </a:spcAft>
              </a:pPr>
              <a:r>
                <a:rPr lang="en-US" sz="1300" dirty="0">
                  <a:solidFill>
                    <a:schemeClr val="bg1"/>
                  </a:solidFill>
                  <a:latin typeface="Segoe Semibold"/>
                </a:rPr>
                <a:t>SharePoint Online</a:t>
              </a:r>
            </a:p>
          </p:txBody>
        </p:sp>
        <p:sp>
          <p:nvSpPr>
            <p:cNvPr id="22" name="TextBox 21"/>
            <p:cNvSpPr txBox="1"/>
            <p:nvPr/>
          </p:nvSpPr>
          <p:spPr>
            <a:xfrm>
              <a:off x="6525082" y="2825345"/>
              <a:ext cx="2071870" cy="180049"/>
            </a:xfrm>
            <a:prstGeom prst="rect">
              <a:avLst/>
            </a:prstGeom>
            <a:noFill/>
            <a:effectLst>
              <a:glow rad="228600">
                <a:schemeClr val="accent4">
                  <a:satMod val="175000"/>
                  <a:alpha val="40000"/>
                </a:schemeClr>
              </a:glow>
            </a:effectLst>
          </p:spPr>
          <p:txBody>
            <a:bodyPr wrap="square" lIns="0" tIns="0" rIns="0" bIns="0" rtlCol="0">
              <a:spAutoFit/>
            </a:bodyPr>
            <a:lstStyle/>
            <a:p>
              <a:pPr algn="ctr" fontAlgn="base">
                <a:lnSpc>
                  <a:spcPct val="90000"/>
                </a:lnSpc>
                <a:spcBef>
                  <a:spcPct val="0"/>
                </a:spcBef>
                <a:spcAft>
                  <a:spcPct val="0"/>
                </a:spcAft>
              </a:pPr>
              <a:r>
                <a:rPr lang="en-US" sz="1300" b="1" dirty="0">
                  <a:solidFill>
                    <a:schemeClr val="accent4"/>
                  </a:solidFill>
                  <a:latin typeface="Segoe Semibold"/>
                </a:rPr>
                <a:t>SharePoint &amp; Office2010 </a:t>
              </a:r>
            </a:p>
          </p:txBody>
        </p:sp>
      </p:grpSp>
      <p:sp>
        <p:nvSpPr>
          <p:cNvPr id="4" name="Rectangle 3"/>
          <p:cNvSpPr/>
          <p:nvPr/>
        </p:nvSpPr>
        <p:spPr bwMode="auto">
          <a:xfrm>
            <a:off x="5767754" y="3711148"/>
            <a:ext cx="2989658" cy="1714928"/>
          </a:xfrm>
          <a:prstGeom prst="rect">
            <a:avLst/>
          </a:prstGeom>
          <a:noFill/>
          <a:ln w="28575">
            <a:solidFill>
              <a:srgbClr xmlns:mc="http://schemas.openxmlformats.org/markup-compatibility/2006" xmlns:a14="http://schemas.microsoft.com/office/drawing/2010/main" val="FF9933" mc:Ignorable=""/>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400" dirty="0" err="1">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 name="Up Arrow 4"/>
          <p:cNvSpPr/>
          <p:nvPr/>
        </p:nvSpPr>
        <p:spPr bwMode="auto">
          <a:xfrm>
            <a:off x="6846277" y="4695092"/>
            <a:ext cx="304801" cy="381000"/>
          </a:xfrm>
          <a:prstGeom prst="up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BE" sz="2400" dirty="0" err="1">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 name="TextBox 5"/>
          <p:cNvSpPr txBox="1"/>
          <p:nvPr/>
        </p:nvSpPr>
        <p:spPr>
          <a:xfrm>
            <a:off x="6477000" y="5093677"/>
            <a:ext cx="1031180" cy="332399"/>
          </a:xfrm>
          <a:prstGeom prst="rect">
            <a:avLst/>
          </a:prstGeom>
        </p:spPr>
        <p:txBody>
          <a:bodyPr vert="horz" wrap="none" lIns="0" tIns="0" rIns="0" bIns="0" rtlCol="0">
            <a:spAutoFit/>
          </a:bodyPr>
          <a:lstStyle/>
          <a:p>
            <a:pPr fontAlgn="base">
              <a:lnSpc>
                <a:spcPct val="90000"/>
              </a:lnSpc>
              <a:spcBef>
                <a:spcPct val="20000"/>
              </a:spcBef>
              <a:spcAft>
                <a:spcPct val="0"/>
              </a:spcAft>
              <a:buClr>
                <a:srgbClr xmlns:mc="http://schemas.openxmlformats.org/markup-compatibility/2006" xmlns:a14="http://schemas.microsoft.com/office/drawing/2010/main" val="777777" mc:Ignorable=""/>
              </a:buClr>
              <a:buSzPct val="130000"/>
            </a:pPr>
            <a:r>
              <a:rPr lang="nl-BE" sz="2400" dirty="0">
                <a:solidFill>
                  <a:schemeClr val="bg1"/>
                </a:solidFill>
                <a:latin typeface="Arial" charset="0"/>
              </a:rPr>
              <a:t>TODAY</a:t>
            </a:r>
          </a:p>
        </p:txBody>
      </p:sp>
    </p:spTree>
    <p:extLst>
      <p:ext uri="{BB962C8B-B14F-4D97-AF65-F5344CB8AC3E}">
        <p14:creationId xmlns:p14="http://schemas.microsoft.com/office/powerpoint/2010/main" val="32975538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43198"/>
          </a:xfrm>
        </p:spPr>
        <p:txBody>
          <a:bodyPr/>
          <a:lstStyle/>
          <a:p>
            <a:r>
              <a:rPr lang="en-US" dirty="0" smtClean="0"/>
              <a:t>Microsoft BPIO Platform</a:t>
            </a:r>
            <a:endParaRPr lang="en-US" sz="3000" b="1" u="sng" dirty="0">
              <a:solidFill>
                <a:schemeClr val="bg2"/>
              </a:solidFill>
            </a:endParaRPr>
          </a:p>
        </p:txBody>
      </p:sp>
      <p:pic>
        <p:nvPicPr>
          <p:cNvPr id="5" name="Rectangle 18435"/>
          <p:cNvPicPr>
            <a:picLocks noChangeAspect="1" noChangeArrowheads="1"/>
          </p:cNvPicPr>
          <p:nvPr/>
        </p:nvPicPr>
        <p:blipFill>
          <a:blip r:embed="rId3" cstate="print"/>
          <a:srcRect/>
          <a:stretch>
            <a:fillRect/>
          </a:stretch>
        </p:blipFill>
        <p:spPr bwMode="auto">
          <a:xfrm rot="16200000" flipV="1">
            <a:off x="2971801" y="335591"/>
            <a:ext cx="3124199" cy="7848602"/>
          </a:xfrm>
          <a:prstGeom prst="rect">
            <a:avLst/>
          </a:prstGeom>
          <a:noFill/>
          <a:ln w="9525">
            <a:noFill/>
            <a:miter lim="800000"/>
            <a:headEnd/>
            <a:tailEnd/>
          </a:ln>
        </p:spPr>
      </p:pic>
      <p:pic>
        <p:nvPicPr>
          <p:cNvPr id="6" name="Rectangle 18435"/>
          <p:cNvPicPr>
            <a:picLocks noChangeAspect="1" noChangeArrowheads="1"/>
          </p:cNvPicPr>
          <p:nvPr/>
        </p:nvPicPr>
        <p:blipFill>
          <a:blip r:embed="rId3" cstate="print"/>
          <a:srcRect/>
          <a:stretch>
            <a:fillRect/>
          </a:stretch>
        </p:blipFill>
        <p:spPr bwMode="auto">
          <a:xfrm rot="5400000">
            <a:off x="3048001" y="-426405"/>
            <a:ext cx="2895599" cy="7924802"/>
          </a:xfrm>
          <a:prstGeom prst="rect">
            <a:avLst/>
          </a:prstGeom>
          <a:noFill/>
          <a:ln w="9525">
            <a:noFill/>
            <a:miter lim="800000"/>
            <a:headEnd/>
            <a:tailEnd/>
          </a:ln>
        </p:spPr>
      </p:pic>
      <p:sp>
        <p:nvSpPr>
          <p:cNvPr id="7" name="Rectangle 6"/>
          <p:cNvSpPr/>
          <p:nvPr/>
        </p:nvSpPr>
        <p:spPr>
          <a:xfrm>
            <a:off x="2819400" y="4983792"/>
            <a:ext cx="3276600" cy="344710"/>
          </a:xfrm>
          <a:prstGeom prst="rect">
            <a:avLst/>
          </a:prstGeom>
        </p:spPr>
        <p:txBody>
          <a:bodyPr wrap="square" lIns="0" tIns="0" rIns="0" bIns="0" anchor="ctr" anchorCtr="0">
            <a:spAutoFit/>
          </a:bodyPr>
          <a:lstStyle/>
          <a:p>
            <a:pPr algn="ctr">
              <a:lnSpc>
                <a:spcPct val="80000"/>
              </a:lnSpc>
            </a:pPr>
            <a:r>
              <a:rPr lang="en-US" sz="2800" spc="-100" dirty="0">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rPr>
              <a:t>IT </a:t>
            </a:r>
            <a:r>
              <a:rPr lang="en-US" sz="2800" spc="-100" dirty="0" smtClean="0">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rPr>
              <a:t>Choice and Value</a:t>
            </a:r>
            <a:endParaRPr lang="en-US" sz="2800" spc="-100" dirty="0">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endParaRPr>
          </a:p>
        </p:txBody>
      </p:sp>
      <p:sp>
        <p:nvSpPr>
          <p:cNvPr id="8" name="Rectangle 7"/>
          <p:cNvSpPr/>
          <p:nvPr/>
        </p:nvSpPr>
        <p:spPr>
          <a:xfrm>
            <a:off x="2819400" y="1146836"/>
            <a:ext cx="3200400" cy="246221"/>
          </a:xfrm>
          <a:prstGeom prst="rect">
            <a:avLst/>
          </a:prstGeom>
        </p:spPr>
        <p:txBody>
          <a:bodyPr wrap="square" lIns="0" tIns="0" rIns="0" bIns="0" anchor="ctr" anchorCtr="0">
            <a:spAutoFit/>
          </a:bodyPr>
          <a:lstStyle/>
          <a:p>
            <a:pPr algn="ctr">
              <a:lnSpc>
                <a:spcPct val="80000"/>
              </a:lnSpc>
            </a:pPr>
            <a:r>
              <a:rPr lang="en-US" sz="2000" spc="-100" dirty="0" smtClean="0">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rPr>
              <a:t>User Experience</a:t>
            </a:r>
            <a:endParaRPr lang="en-US" sz="2000" spc="-100" dirty="0">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endParaRPr>
          </a:p>
        </p:txBody>
      </p:sp>
      <p:sp>
        <p:nvSpPr>
          <p:cNvPr id="9" name="Rectangle 8"/>
          <p:cNvSpPr/>
          <p:nvPr/>
        </p:nvSpPr>
        <p:spPr>
          <a:xfrm>
            <a:off x="1523981" y="6050592"/>
            <a:ext cx="1295419" cy="221599"/>
          </a:xfrm>
          <a:prstGeom prst="rect">
            <a:avLst/>
          </a:prstGeom>
          <a:noFill/>
        </p:spPr>
        <p:txBody>
          <a:bodyPr wrap="none" lIns="0" tIns="0" rIns="0" bIns="0">
            <a:spAutoFit/>
            <a:scene3d>
              <a:camera prst="orthographicFront"/>
              <a:lightRig rig="threePt" dir="t"/>
            </a:scene3d>
            <a:sp3d/>
          </a:bodyPr>
          <a:lstStyle/>
          <a:p>
            <a:pPr defTabSz="914287">
              <a:lnSpc>
                <a:spcPct val="80000"/>
              </a:lnSpc>
              <a:defRPr/>
            </a:pPr>
            <a:r>
              <a:rPr lang="en-US" dirty="0">
                <a:ln w="12700" cmpd="sng">
                  <a:noFill/>
                  <a:prstDash val="solid"/>
                </a:ln>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rPr>
              <a:t>On-Premises</a:t>
            </a:r>
            <a:endParaRPr lang="en-US" sz="1600" dirty="0">
              <a:ln w="12700" cmpd="sng">
                <a:noFill/>
                <a:prstDash val="solid"/>
              </a:ln>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endParaRPr>
          </a:p>
        </p:txBody>
      </p:sp>
      <p:pic>
        <p:nvPicPr>
          <p:cNvPr id="10" name="Picture 3"/>
          <p:cNvPicPr>
            <a:picLocks noChangeAspect="1" noChangeArrowheads="1"/>
          </p:cNvPicPr>
          <p:nvPr/>
        </p:nvPicPr>
        <p:blipFill>
          <a:blip r:embed="rId4" cstate="print"/>
          <a:srcRect/>
          <a:stretch>
            <a:fillRect/>
          </a:stretch>
        </p:blipFill>
        <p:spPr bwMode="auto">
          <a:xfrm>
            <a:off x="3124200" y="5440992"/>
            <a:ext cx="2895600" cy="595744"/>
          </a:xfrm>
          <a:prstGeom prst="rect">
            <a:avLst/>
          </a:prstGeom>
          <a:noFill/>
          <a:ln w="9525">
            <a:noFill/>
            <a:miter lim="800000"/>
            <a:headEnd/>
            <a:tailEnd/>
          </a:ln>
          <a:effectLst/>
        </p:spPr>
      </p:pic>
      <p:pic>
        <p:nvPicPr>
          <p:cNvPr id="11" name="Picture 4"/>
          <p:cNvPicPr>
            <a:picLocks noChangeAspect="1" noChangeArrowheads="1"/>
          </p:cNvPicPr>
          <p:nvPr/>
        </p:nvPicPr>
        <p:blipFill>
          <a:blip r:embed="rId5" cstate="print"/>
          <a:srcRect/>
          <a:stretch>
            <a:fillRect/>
          </a:stretch>
        </p:blipFill>
        <p:spPr bwMode="auto">
          <a:xfrm>
            <a:off x="3124201" y="1429722"/>
            <a:ext cx="2514600" cy="2334870"/>
          </a:xfrm>
          <a:prstGeom prst="rect">
            <a:avLst/>
          </a:prstGeom>
          <a:noFill/>
          <a:ln w="9525">
            <a:noFill/>
            <a:miter lim="800000"/>
            <a:headEnd/>
            <a:tailEnd/>
          </a:ln>
          <a:effectLst/>
        </p:spPr>
      </p:pic>
      <p:pic>
        <p:nvPicPr>
          <p:cNvPr id="12" name="Picture 2"/>
          <p:cNvPicPr>
            <a:picLocks noChangeAspect="1" noChangeArrowheads="1"/>
          </p:cNvPicPr>
          <p:nvPr/>
        </p:nvPicPr>
        <p:blipFill>
          <a:blip r:embed="rId6" cstate="print"/>
          <a:srcRect/>
          <a:stretch>
            <a:fillRect/>
          </a:stretch>
        </p:blipFill>
        <p:spPr bwMode="auto">
          <a:xfrm>
            <a:off x="685800" y="2832403"/>
            <a:ext cx="7811858" cy="1996049"/>
          </a:xfrm>
          <a:prstGeom prst="rect">
            <a:avLst/>
          </a:prstGeom>
          <a:noFill/>
          <a:ln w="9525">
            <a:noFill/>
            <a:miter lim="800000"/>
            <a:headEnd/>
            <a:tailEnd/>
          </a:ln>
          <a:effectLst/>
        </p:spPr>
      </p:pic>
      <p:sp>
        <p:nvSpPr>
          <p:cNvPr id="13" name="Rectangle 12"/>
          <p:cNvSpPr/>
          <p:nvPr/>
        </p:nvSpPr>
        <p:spPr>
          <a:xfrm>
            <a:off x="6324600" y="6050592"/>
            <a:ext cx="1456745" cy="221599"/>
          </a:xfrm>
          <a:prstGeom prst="rect">
            <a:avLst/>
          </a:prstGeom>
          <a:noFill/>
        </p:spPr>
        <p:txBody>
          <a:bodyPr wrap="none" lIns="0" tIns="0" rIns="0" bIns="0">
            <a:spAutoFit/>
            <a:scene3d>
              <a:camera prst="orthographicFront"/>
              <a:lightRig rig="threePt" dir="t"/>
            </a:scene3d>
            <a:sp3d/>
          </a:bodyPr>
          <a:lstStyle/>
          <a:p>
            <a:pPr algn="ctr" defTabSz="914287">
              <a:lnSpc>
                <a:spcPct val="80000"/>
              </a:lnSpc>
              <a:defRPr/>
            </a:pPr>
            <a:r>
              <a:rPr lang="en-US" dirty="0">
                <a:ln w="12700" cmpd="sng">
                  <a:noFill/>
                  <a:prstDash val="solid"/>
                </a:ln>
                <a:solidFill>
                  <a:schemeClr val="bg1">
                    <a:lumMod val="6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rPr>
              <a:t>Online Service</a:t>
            </a:r>
          </a:p>
        </p:txBody>
      </p:sp>
      <p:pic>
        <p:nvPicPr>
          <p:cNvPr id="14" name="Picture 8" descr="C:\Program Files\Microsoft Resource DVD Artwork\DVD_ART\Artwork_Imagery\Photos_for_PPT\Soft-edge_photos\FY07 Brand - People Ready Business\PRB07_NYCSRVR_LIBV_SHELL.png"/>
          <p:cNvPicPr>
            <a:picLocks noChangeArrowheads="1"/>
          </p:cNvPicPr>
          <p:nvPr/>
        </p:nvPicPr>
        <p:blipFill>
          <a:blip r:embed="rId7" cstate="print"/>
          <a:stretch>
            <a:fillRect/>
          </a:stretch>
        </p:blipFill>
        <p:spPr bwMode="auto">
          <a:xfrm>
            <a:off x="1371600" y="4907592"/>
            <a:ext cx="1524000" cy="1143000"/>
          </a:xfrm>
          <a:prstGeom prst="rect">
            <a:avLst/>
          </a:prstGeom>
          <a:noFill/>
          <a:ln>
            <a:noFill/>
          </a:ln>
        </p:spPr>
      </p:pic>
      <p:pic>
        <p:nvPicPr>
          <p:cNvPr id="15" name="Picture 2"/>
          <p:cNvPicPr>
            <a:picLocks noChangeAspect="1" noChangeArrowheads="1"/>
          </p:cNvPicPr>
          <p:nvPr/>
        </p:nvPicPr>
        <p:blipFill>
          <a:blip r:embed="rId8" cstate="print"/>
          <a:srcRect/>
          <a:stretch>
            <a:fillRect/>
          </a:stretch>
        </p:blipFill>
        <p:spPr bwMode="auto">
          <a:xfrm>
            <a:off x="5943600" y="4907592"/>
            <a:ext cx="2042535" cy="1276282"/>
          </a:xfrm>
          <a:prstGeom prst="rect">
            <a:avLst/>
          </a:prstGeom>
          <a:noFill/>
          <a:ln w="9525">
            <a:noFill/>
            <a:miter lim="800000"/>
            <a:headEnd/>
            <a:tailEnd/>
          </a:ln>
          <a:effectLst/>
        </p:spPr>
      </p:pic>
    </p:spTree>
    <p:extLst>
      <p:ext uri="{BB962C8B-B14F-4D97-AF65-F5344CB8AC3E}">
        <p14:creationId xmlns:p14="http://schemas.microsoft.com/office/powerpoint/2010/main" val="2148673457"/>
      </p:ext>
    </p:extLst>
  </p:cSld>
  <p:clrMapOvr>
    <a:masterClrMapping/>
  </p:clrMapOvr>
  <mc:AlternateContent xmlns:mc="http://schemas.openxmlformats.org/markup-compatibility/2006" xmlns:p14="http://schemas.microsoft.com/office/powerpoint/2007/7/12/main">
    <mc:Choice Requires="p14">
      <p:transition xmlns:p141="http://schemas.microsoft.com/office/powerpoint/2010/main" spd="slow" p141:dur="1700">
        <p141:gallery dir="l"/>
      </p:transition>
    </mc:Choice>
    <mc:Fallback xmlns="">
      <p:transition xmlns:p14="http://schemas.microsoft.com/office/powerpoint/2007/7/12/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4"/>
          <p:cNvGrpSpPr/>
          <p:nvPr/>
        </p:nvGrpSpPr>
        <p:grpSpPr>
          <a:xfrm>
            <a:off x="-174752" y="2650067"/>
            <a:ext cx="9318752" cy="2167467"/>
            <a:chOff x="-174752" y="2650067"/>
            <a:chExt cx="9318752" cy="2167467"/>
          </a:xfrm>
        </p:grpSpPr>
        <p:grpSp>
          <p:nvGrpSpPr>
            <p:cNvPr id="4" name="Group 122"/>
            <p:cNvGrpSpPr/>
            <p:nvPr/>
          </p:nvGrpSpPr>
          <p:grpSpPr>
            <a:xfrm>
              <a:off x="-174752" y="2650068"/>
              <a:ext cx="3121152" cy="2167466"/>
              <a:chOff x="9144000" y="2650068"/>
              <a:chExt cx="3121152" cy="2167466"/>
            </a:xfrm>
          </p:grpSpPr>
          <p:pic>
            <p:nvPicPr>
              <p:cNvPr id="179" name="Picture 3" descr="\\advaiya\users\Victor.Melniciuc\Photography\UC\UC Photography\OFC09_John+Rich_001.jpg"/>
              <p:cNvPicPr>
                <a:picLocks noChangeAspect="1" noChangeArrowheads="1"/>
              </p:cNvPicPr>
              <p:nvPr/>
            </p:nvPicPr>
            <p:blipFill>
              <a:blip r:embed="rId3" cstate="print"/>
              <a:srcRect/>
              <a:stretch>
                <a:fillRect/>
              </a:stretch>
            </p:blipFill>
            <p:spPr bwMode="auto">
              <a:xfrm flipH="1">
                <a:off x="9296400" y="2743200"/>
                <a:ext cx="2968752" cy="1981570"/>
              </a:xfrm>
              <a:prstGeom prst="rect">
                <a:avLst/>
              </a:prstGeom>
              <a:noFill/>
              <a:ln w="88900">
                <a:solidFill>
                  <a:schemeClr val="bg1">
                    <a:alpha val="42000"/>
                  </a:schemeClr>
                </a:solidFill>
              </a:ln>
            </p:spPr>
          </p:pic>
          <p:sp>
            <p:nvSpPr>
              <p:cNvPr id="180" name="Rectangle 179"/>
              <p:cNvSpPr/>
              <p:nvPr/>
            </p:nvSpPr>
            <p:spPr bwMode="auto">
              <a:xfrm>
                <a:off x="9144000" y="2650068"/>
                <a:ext cx="3048000" cy="2167466"/>
              </a:xfrm>
              <a:prstGeom prst="rect">
                <a:avLst/>
              </a:prstGeom>
              <a:gradFill>
                <a:gsLst>
                  <a:gs pos="36000">
                    <a:schemeClr val="bg1">
                      <a:lumMod val="85000"/>
                      <a:alpha val="0"/>
                    </a:schemeClr>
                  </a:gs>
                  <a:gs pos="100000">
                    <a:schemeClr val="bg1">
                      <a:alpha val="82000"/>
                    </a:schemeClr>
                  </a:gs>
                </a:gsLst>
                <a:lin ang="0" scaled="0"/>
              </a:gradFill>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grpSp>
          <p:nvGrpSpPr>
            <p:cNvPr id="5" name="Group 123"/>
            <p:cNvGrpSpPr/>
            <p:nvPr/>
          </p:nvGrpSpPr>
          <p:grpSpPr>
            <a:xfrm>
              <a:off x="6099048" y="2650067"/>
              <a:ext cx="3044952" cy="2167466"/>
              <a:chOff x="15417800" y="2650067"/>
              <a:chExt cx="2892552" cy="2167466"/>
            </a:xfrm>
          </p:grpSpPr>
          <p:pic>
            <p:nvPicPr>
              <p:cNvPr id="1029" name="Picture 5" descr="\\advaiya\users\Victor.Melniciuc\Photography\UC\UC Photography\OFC09_Karen+Friends_001.jpg"/>
              <p:cNvPicPr>
                <a:picLocks noChangeAspect="1" noChangeArrowheads="1"/>
              </p:cNvPicPr>
              <p:nvPr/>
            </p:nvPicPr>
            <p:blipFill>
              <a:blip r:embed="rId4" cstate="print"/>
              <a:srcRect l="16061" b="13866"/>
              <a:stretch>
                <a:fillRect/>
              </a:stretch>
            </p:blipFill>
            <p:spPr bwMode="auto">
              <a:xfrm>
                <a:off x="15417800" y="2743199"/>
                <a:ext cx="2892552" cy="1981201"/>
              </a:xfrm>
              <a:prstGeom prst="rect">
                <a:avLst/>
              </a:prstGeom>
              <a:noFill/>
              <a:ln w="88900">
                <a:solidFill>
                  <a:schemeClr val="bg1">
                    <a:alpha val="42000"/>
                  </a:schemeClr>
                </a:solidFill>
              </a:ln>
            </p:spPr>
          </p:pic>
          <p:sp>
            <p:nvSpPr>
              <p:cNvPr id="182" name="Rectangle 181"/>
              <p:cNvSpPr/>
              <p:nvPr/>
            </p:nvSpPr>
            <p:spPr bwMode="auto">
              <a:xfrm rot="10800000">
                <a:off x="15417800" y="2650067"/>
                <a:ext cx="2514600" cy="2167466"/>
              </a:xfrm>
              <a:prstGeom prst="rect">
                <a:avLst/>
              </a:prstGeom>
              <a:gradFill>
                <a:gsLst>
                  <a:gs pos="57000">
                    <a:schemeClr val="bg1">
                      <a:lumMod val="85000"/>
                      <a:alpha val="0"/>
                    </a:schemeClr>
                  </a:gs>
                  <a:gs pos="100000">
                    <a:schemeClr val="bg1">
                      <a:alpha val="82000"/>
                    </a:schemeClr>
                  </a:gs>
                </a:gsLst>
                <a:lin ang="0" scaled="0"/>
              </a:gradFill>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grpSp>
      <p:grpSp>
        <p:nvGrpSpPr>
          <p:cNvPr id="19" name="Group 271"/>
          <p:cNvGrpSpPr/>
          <p:nvPr/>
        </p:nvGrpSpPr>
        <p:grpSpPr>
          <a:xfrm>
            <a:off x="2803849" y="1044608"/>
            <a:ext cx="3628121" cy="5279992"/>
            <a:chOff x="9863667" y="608833"/>
            <a:chExt cx="3628121" cy="5279992"/>
          </a:xfrm>
        </p:grpSpPr>
        <p:pic>
          <p:nvPicPr>
            <p:cNvPr id="1034" name="Picture 10" descr="C:\Users\victor.melniciuc\Desktop\==Work\TDC deck\pics\lady.png"/>
            <p:cNvPicPr>
              <a:picLocks noChangeAspect="1" noChangeArrowheads="1"/>
            </p:cNvPicPr>
            <p:nvPr/>
          </p:nvPicPr>
          <p:blipFill>
            <a:blip r:embed="rId5" cstate="print"/>
            <a:srcRect/>
            <a:stretch>
              <a:fillRect/>
            </a:stretch>
          </p:blipFill>
          <p:spPr bwMode="auto">
            <a:xfrm>
              <a:off x="9863667" y="608833"/>
              <a:ext cx="3628121" cy="2242625"/>
            </a:xfrm>
            <a:prstGeom prst="rect">
              <a:avLst/>
            </a:prstGeom>
            <a:noFill/>
          </p:spPr>
        </p:pic>
        <p:sp>
          <p:nvSpPr>
            <p:cNvPr id="72" name="Can 71"/>
            <p:cNvSpPr/>
            <p:nvPr/>
          </p:nvSpPr>
          <p:spPr bwMode="auto">
            <a:xfrm>
              <a:off x="9906000" y="2302829"/>
              <a:ext cx="3504495" cy="3585996"/>
            </a:xfrm>
            <a:prstGeom prst="can">
              <a:avLst>
                <a:gd name="adj" fmla="val 27366"/>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no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4" name="Oval 73"/>
            <p:cNvSpPr/>
            <p:nvPr/>
          </p:nvSpPr>
          <p:spPr bwMode="auto">
            <a:xfrm>
              <a:off x="9906000" y="4829327"/>
              <a:ext cx="3504495" cy="977999"/>
            </a:xfrm>
            <a:prstGeom prst="ellipse">
              <a:avLst/>
            </a:prstGeom>
            <a:gradFill>
              <a:gsLst>
                <a:gs pos="0">
                  <a:schemeClr val="bg1">
                    <a:lumMod val="85000"/>
                    <a:alpha val="0"/>
                  </a:schemeClr>
                </a:gs>
                <a:gs pos="100000">
                  <a:schemeClr val="bg1">
                    <a:alpha val="23000"/>
                  </a:schemeClr>
                </a:gs>
              </a:gsLst>
              <a:lin ang="5400000" scaled="0"/>
            </a:gradFill>
            <a:ln>
              <a:gradFill flip="none" rotWithShape="1">
                <a:gsLst>
                  <a:gs pos="0">
                    <a:schemeClr val="bg1">
                      <a:alpha val="33000"/>
                    </a:schemeClr>
                  </a:gs>
                  <a:gs pos="28000">
                    <a:schemeClr val="accent1">
                      <a:tint val="23500"/>
                      <a:satMod val="160000"/>
                      <a:alpha val="0"/>
                    </a:schemeClr>
                  </a:gs>
                </a:gsLst>
                <a:lin ang="16200000" scaled="1"/>
                <a:tileRect/>
              </a:gradFill>
            </a:ln>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alpha val="0"/>
                      </a:srgbClr>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75" name="Oval 74"/>
            <p:cNvSpPr/>
            <p:nvPr/>
          </p:nvSpPr>
          <p:spPr bwMode="auto">
            <a:xfrm>
              <a:off x="9906000" y="4400211"/>
              <a:ext cx="3504495" cy="977999"/>
            </a:xfrm>
            <a:prstGeom prst="ellipse">
              <a:avLst/>
            </a:prstGeom>
            <a:gradFill>
              <a:gsLst>
                <a:gs pos="0">
                  <a:schemeClr val="bg1">
                    <a:lumMod val="85000"/>
                    <a:alpha val="3000"/>
                  </a:schemeClr>
                </a:gs>
                <a:gs pos="100000">
                  <a:schemeClr val="bg1">
                    <a:alpha val="8000"/>
                  </a:schemeClr>
                </a:gs>
              </a:gsLst>
              <a:lin ang="5400000" scaled="0"/>
            </a:gradFill>
            <a:ln>
              <a:gradFill flip="none" rotWithShape="1">
                <a:gsLst>
                  <a:gs pos="0">
                    <a:schemeClr val="bg1">
                      <a:alpha val="33000"/>
                    </a:schemeClr>
                  </a:gs>
                  <a:gs pos="28000">
                    <a:schemeClr val="accent1">
                      <a:tint val="23500"/>
                      <a:satMod val="160000"/>
                      <a:alpha val="0"/>
                    </a:schemeClr>
                  </a:gs>
                </a:gsLst>
                <a:lin ang="16200000" scaled="1"/>
                <a:tileRect/>
              </a:gradFill>
            </a:ln>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alpha val="0"/>
                      </a:srgbClr>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76" name="Oval 75"/>
            <p:cNvSpPr/>
            <p:nvPr/>
          </p:nvSpPr>
          <p:spPr bwMode="auto">
            <a:xfrm>
              <a:off x="9906000" y="4066521"/>
              <a:ext cx="3504495" cy="977999"/>
            </a:xfrm>
            <a:prstGeom prst="ellipse">
              <a:avLst/>
            </a:prstGeom>
            <a:gradFill>
              <a:gsLst>
                <a:gs pos="0">
                  <a:schemeClr val="bg1">
                    <a:lumMod val="85000"/>
                    <a:alpha val="1000"/>
                  </a:schemeClr>
                </a:gs>
                <a:gs pos="100000">
                  <a:schemeClr val="bg1">
                    <a:alpha val="8000"/>
                  </a:schemeClr>
                </a:gs>
              </a:gsLst>
              <a:lin ang="5400000" scaled="0"/>
            </a:gradFill>
            <a:ln>
              <a:gradFill flip="none" rotWithShape="1">
                <a:gsLst>
                  <a:gs pos="0">
                    <a:schemeClr val="bg1">
                      <a:alpha val="33000"/>
                    </a:schemeClr>
                  </a:gs>
                  <a:gs pos="28000">
                    <a:schemeClr val="accent1">
                      <a:tint val="23500"/>
                      <a:satMod val="160000"/>
                      <a:alpha val="0"/>
                    </a:schemeClr>
                  </a:gs>
                </a:gsLst>
                <a:lin ang="16200000" scaled="1"/>
                <a:tileRect/>
              </a:gradFill>
            </a:ln>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alpha val="0"/>
                      </a:srgbClr>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77" name="Oval 76"/>
            <p:cNvSpPr/>
            <p:nvPr/>
          </p:nvSpPr>
          <p:spPr bwMode="auto">
            <a:xfrm>
              <a:off x="9906000" y="3708231"/>
              <a:ext cx="3504495" cy="977999"/>
            </a:xfrm>
            <a:prstGeom prst="ellipse">
              <a:avLst/>
            </a:prstGeom>
            <a:gradFill>
              <a:gsLst>
                <a:gs pos="0">
                  <a:schemeClr val="bg1">
                    <a:lumMod val="85000"/>
                    <a:alpha val="0"/>
                  </a:schemeClr>
                </a:gs>
                <a:gs pos="100000">
                  <a:schemeClr val="bg1">
                    <a:alpha val="8000"/>
                  </a:schemeClr>
                </a:gs>
              </a:gsLst>
              <a:lin ang="5400000" scaled="0"/>
            </a:gradFill>
            <a:ln>
              <a:gradFill flip="none" rotWithShape="1">
                <a:gsLst>
                  <a:gs pos="0">
                    <a:schemeClr val="bg1">
                      <a:alpha val="33000"/>
                    </a:schemeClr>
                  </a:gs>
                  <a:gs pos="28000">
                    <a:schemeClr val="accent1">
                      <a:tint val="23500"/>
                      <a:satMod val="160000"/>
                      <a:alpha val="0"/>
                    </a:schemeClr>
                  </a:gs>
                </a:gsLst>
                <a:lin ang="16200000" scaled="1"/>
                <a:tileRect/>
              </a:gradFill>
            </a:ln>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alpha val="0"/>
                      </a:srgbClr>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78" name="TextBox 77"/>
            <p:cNvSpPr txBox="1"/>
            <p:nvPr/>
          </p:nvSpPr>
          <p:spPr>
            <a:xfrm>
              <a:off x="10883999" y="4241631"/>
              <a:ext cx="1485839" cy="1477328"/>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ts val="2700"/>
                </a:lnSpc>
              </a:pPr>
              <a:r>
                <a:rPr lang="en-US" sz="1400" dirty="0" smtClean="0">
                  <a:solidFill>
                    <a:srgbClr xmlns:mc="http://schemas.openxmlformats.org/markup-compatibility/2006" xmlns:a14="http://schemas.microsoft.com/office/drawing/2010/main" val="87C0DD" mc:Ignorable=""/>
                  </a:solidFill>
                </a:rPr>
                <a:t>Authentication</a:t>
              </a:r>
            </a:p>
            <a:p>
              <a:pPr algn="ctr">
                <a:lnSpc>
                  <a:spcPts val="2700"/>
                </a:lnSpc>
              </a:pPr>
              <a:r>
                <a:rPr lang="en-US" sz="1400" dirty="0" smtClean="0">
                  <a:solidFill>
                    <a:srgbClr xmlns:mc="http://schemas.openxmlformats.org/markup-compatibility/2006" xmlns:a14="http://schemas.microsoft.com/office/drawing/2010/main" val="87C0DD" mc:Ignorable=""/>
                  </a:solidFill>
                </a:rPr>
                <a:t>Administration</a:t>
              </a:r>
            </a:p>
            <a:p>
              <a:pPr algn="ctr">
                <a:lnSpc>
                  <a:spcPts val="2700"/>
                </a:lnSpc>
              </a:pPr>
              <a:r>
                <a:rPr lang="en-US" sz="1400" dirty="0" smtClean="0">
                  <a:solidFill>
                    <a:srgbClr xmlns:mc="http://schemas.openxmlformats.org/markup-compatibility/2006" xmlns:a14="http://schemas.microsoft.com/office/drawing/2010/main" val="87C0DD" mc:Ignorable=""/>
                  </a:solidFill>
                </a:rPr>
                <a:t>Storage</a:t>
              </a:r>
            </a:p>
            <a:p>
              <a:pPr algn="ctr">
                <a:lnSpc>
                  <a:spcPts val="2700"/>
                </a:lnSpc>
              </a:pPr>
              <a:r>
                <a:rPr lang="en-US" sz="1400" dirty="0" smtClean="0">
                  <a:solidFill>
                    <a:srgbClr xmlns:mc="http://schemas.openxmlformats.org/markup-compatibility/2006" xmlns:a14="http://schemas.microsoft.com/office/drawing/2010/main" val="87C0DD" mc:Ignorable=""/>
                  </a:solidFill>
                </a:rPr>
                <a:t>Compliance</a:t>
              </a:r>
            </a:p>
          </p:txBody>
        </p:sp>
        <p:sp>
          <p:nvSpPr>
            <p:cNvPr id="79" name="Oval 78"/>
            <p:cNvSpPr/>
            <p:nvPr/>
          </p:nvSpPr>
          <p:spPr bwMode="auto">
            <a:xfrm>
              <a:off x="9906000" y="3229765"/>
              <a:ext cx="3504495" cy="977999"/>
            </a:xfrm>
            <a:prstGeom prst="ellipse">
              <a:avLst/>
            </a:prstGeom>
            <a:gradFill>
              <a:gsLst>
                <a:gs pos="0">
                  <a:schemeClr val="bg1">
                    <a:alpha val="2000"/>
                  </a:schemeClr>
                </a:gs>
                <a:gs pos="100000">
                  <a:schemeClr val="bg1">
                    <a:alpha val="48000"/>
                  </a:schemeClr>
                </a:gs>
              </a:gsLst>
              <a:lin ang="5400000" scaled="0"/>
            </a:gradFill>
            <a:ln w="79375">
              <a:gradFill flip="none" rotWithShape="1">
                <a:gsLst>
                  <a:gs pos="0">
                    <a:schemeClr val="bg1">
                      <a:alpha val="33000"/>
                    </a:schemeClr>
                  </a:gs>
                  <a:gs pos="28000">
                    <a:schemeClr val="accent1">
                      <a:tint val="23500"/>
                      <a:satMod val="160000"/>
                      <a:alpha val="0"/>
                    </a:schemeClr>
                  </a:gs>
                </a:gsLst>
                <a:lin ang="16200000" scaled="1"/>
                <a:tileRect/>
              </a:gradFill>
            </a:ln>
            <a:effectLst>
              <a:outerShdw blurRad="50800" dist="38100" dir="5400000" algn="t" rotWithShape="0">
                <a:prstClr val="black">
                  <a:alpha val="40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alpha val="0"/>
                      </a:srgbClr>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87" name="Rectangle 86"/>
            <p:cNvSpPr/>
            <p:nvPr/>
          </p:nvSpPr>
          <p:spPr>
            <a:xfrm>
              <a:off x="10058400" y="3352632"/>
              <a:ext cx="3234267" cy="499702"/>
            </a:xfrm>
            <a:prstGeom prst="rect">
              <a:avLst/>
            </a:prstGeom>
            <a:effectLst>
              <a:reflection blurRad="6350" stA="52000" endA="300" endPos="35000" dir="5400000" sy="-100000" algn="bl" rotWithShape="0"/>
            </a:effectLst>
          </p:spPr>
          <p:txBody>
            <a:bodyPr wrap="square">
              <a:noAutofit/>
            </a:bodyPr>
            <a:lstStyle/>
            <a:p>
              <a:pPr algn="ctr">
                <a:lnSpc>
                  <a:spcPts val="1900"/>
                </a:lnSpc>
                <a:defRPr/>
              </a:pPr>
              <a:r>
                <a:rPr lang="en-US" sz="2000" b="1" dirty="0" smtClean="0">
                  <a:gradFill>
                    <a:gsLst>
                      <a:gs pos="0">
                        <a:srgbClr xmlns:mc="http://schemas.openxmlformats.org/markup-compatibility/2006" xmlns:a14="http://schemas.microsoft.com/office/drawing/2010/main" val="FFFFFF" mc:Ignorable="">
                          <a:lumMod val="50000"/>
                          <a:lumOff val="50000"/>
                        </a:srgbClr>
                      </a:gs>
                      <a:gs pos="37000">
                        <a:srgbClr xmlns:mc="http://schemas.openxmlformats.org/markup-compatibility/2006" xmlns:a14="http://schemas.microsoft.com/office/drawing/2010/main" val="FFFFFF" mc:Ignorable="">
                          <a:lumMod val="85000"/>
                          <a:lumOff val="15000"/>
                        </a:srgbClr>
                      </a:gs>
                    </a:gsLst>
                    <a:lin ang="5400000" scaled="0"/>
                  </a:gradFill>
                </a:rPr>
                <a:t>Unified Inbox </a:t>
              </a:r>
            </a:p>
            <a:p>
              <a:pPr algn="ctr">
                <a:lnSpc>
                  <a:spcPts val="1900"/>
                </a:lnSpc>
                <a:defRPr/>
              </a:pPr>
              <a:r>
                <a:rPr lang="en-US" sz="2000" b="1" dirty="0" smtClean="0">
                  <a:gradFill>
                    <a:gsLst>
                      <a:gs pos="0">
                        <a:srgbClr xmlns:mc="http://schemas.openxmlformats.org/markup-compatibility/2006" xmlns:a14="http://schemas.microsoft.com/office/drawing/2010/main" val="FFFFFF" mc:Ignorable="">
                          <a:lumMod val="50000"/>
                          <a:lumOff val="50000"/>
                        </a:srgbClr>
                      </a:gs>
                      <a:gs pos="37000">
                        <a:srgbClr xmlns:mc="http://schemas.openxmlformats.org/markup-compatibility/2006" xmlns:a14="http://schemas.microsoft.com/office/drawing/2010/main" val="FFFFFF" mc:Ignorable="">
                          <a:lumMod val="85000"/>
                          <a:lumOff val="15000"/>
                        </a:srgbClr>
                      </a:gs>
                    </a:gsLst>
                    <a:lin ang="5400000" scaled="0"/>
                  </a:gradFill>
                </a:rPr>
                <a:t>&amp; Presence</a:t>
              </a:r>
            </a:p>
          </p:txBody>
        </p:sp>
        <p:sp>
          <p:nvSpPr>
            <p:cNvPr id="247" name="Oval 246"/>
            <p:cNvSpPr/>
            <p:nvPr/>
          </p:nvSpPr>
          <p:spPr bwMode="auto">
            <a:xfrm rot="10800000">
              <a:off x="9906000" y="651933"/>
              <a:ext cx="3479932" cy="977999"/>
            </a:xfrm>
            <a:prstGeom prst="ellipse">
              <a:avLst/>
            </a:prstGeom>
            <a:gradFill>
              <a:gsLst>
                <a:gs pos="0">
                  <a:schemeClr val="tx1">
                    <a:alpha val="0"/>
                  </a:schemeClr>
                </a:gs>
                <a:gs pos="47000">
                  <a:schemeClr val="bg1">
                    <a:alpha val="0"/>
                  </a:schemeClr>
                </a:gs>
                <a:gs pos="100000">
                  <a:schemeClr val="bg1">
                    <a:alpha val="0"/>
                  </a:schemeClr>
                </a:gs>
              </a:gsLst>
              <a:lin ang="5400000" scaled="0"/>
            </a:gradFill>
            <a:ln w="25400">
              <a:gradFill flip="none" rotWithShape="1">
                <a:gsLst>
                  <a:gs pos="0">
                    <a:schemeClr val="bg1">
                      <a:alpha val="56000"/>
                    </a:schemeClr>
                  </a:gs>
                  <a:gs pos="43000">
                    <a:schemeClr val="accent1">
                      <a:tint val="23500"/>
                      <a:satMod val="160000"/>
                      <a:alpha val="0"/>
                    </a:schemeClr>
                  </a:gs>
                  <a:gs pos="100000">
                    <a:schemeClr val="bg1">
                      <a:alpha val="30000"/>
                    </a:schemeClr>
                  </a:gs>
                </a:gsLst>
                <a:lin ang="16200000" scaled="1"/>
                <a:tileRect/>
              </a:gradFill>
            </a:ln>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alpha val="0"/>
                      </a:srgbClr>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82" name="Oval 81"/>
            <p:cNvSpPr/>
            <p:nvPr/>
          </p:nvSpPr>
          <p:spPr bwMode="auto">
            <a:xfrm>
              <a:off x="9906000" y="2260431"/>
              <a:ext cx="3504495" cy="977999"/>
            </a:xfrm>
            <a:prstGeom prst="ellipse">
              <a:avLst/>
            </a:prstGeom>
            <a:gradFill>
              <a:gsLst>
                <a:gs pos="0">
                  <a:schemeClr val="tx1">
                    <a:alpha val="0"/>
                  </a:schemeClr>
                </a:gs>
                <a:gs pos="100000">
                  <a:schemeClr val="bg1">
                    <a:alpha val="0"/>
                  </a:schemeClr>
                </a:gs>
              </a:gsLst>
              <a:lin ang="5400000" scaled="0"/>
            </a:gradFill>
            <a:ln w="9525">
              <a:gradFill flip="none" rotWithShape="1">
                <a:gsLst>
                  <a:gs pos="0">
                    <a:schemeClr val="bg1">
                      <a:alpha val="56000"/>
                    </a:schemeClr>
                  </a:gs>
                  <a:gs pos="28000">
                    <a:schemeClr val="accent1">
                      <a:tint val="23500"/>
                      <a:satMod val="160000"/>
                      <a:alpha val="0"/>
                    </a:schemeClr>
                  </a:gs>
                </a:gsLst>
                <a:lin ang="16200000" scaled="1"/>
                <a:tileRect/>
              </a:gradFill>
            </a:ln>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alpha val="0"/>
                      </a:srgbClr>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73" name="Oval 72"/>
            <p:cNvSpPr/>
            <p:nvPr/>
          </p:nvSpPr>
          <p:spPr bwMode="auto">
            <a:xfrm>
              <a:off x="9906000" y="2031830"/>
              <a:ext cx="3530637" cy="977999"/>
            </a:xfrm>
            <a:prstGeom prst="ellipse">
              <a:avLst/>
            </a:prstGeom>
            <a:gradFill>
              <a:gsLst>
                <a:gs pos="0">
                  <a:schemeClr val="bg1">
                    <a:lumMod val="85000"/>
                    <a:alpha val="40000"/>
                  </a:schemeClr>
                </a:gs>
                <a:gs pos="100000">
                  <a:schemeClr val="bg1">
                    <a:alpha val="92000"/>
                  </a:schemeClr>
                </a:gs>
              </a:gsLst>
              <a:lin ang="5400000" scaled="0"/>
            </a:gradFill>
            <a:effectLst>
              <a:outerShdw blurRad="12700" dist="50800" dir="5400000" algn="t" rotWithShape="0">
                <a:prstClr val="black">
                  <a:alpha val="18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grpSp>
        <p:nvGrpSpPr>
          <p:cNvPr id="119" name="Group 118"/>
          <p:cNvGrpSpPr/>
          <p:nvPr/>
        </p:nvGrpSpPr>
        <p:grpSpPr>
          <a:xfrm>
            <a:off x="7696200" y="1447800"/>
            <a:ext cx="1143000" cy="1447800"/>
            <a:chOff x="7696200" y="1447800"/>
            <a:chExt cx="1143000" cy="1447800"/>
          </a:xfrm>
        </p:grpSpPr>
        <p:sp>
          <p:nvSpPr>
            <p:cNvPr id="120" name="Rounded Rectangle 119"/>
            <p:cNvSpPr/>
            <p:nvPr/>
          </p:nvSpPr>
          <p:spPr bwMode="auto">
            <a:xfrm>
              <a:off x="7696200" y="1447800"/>
              <a:ext cx="1143000" cy="14478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21" name="Text Box 14"/>
            <p:cNvSpPr txBox="1">
              <a:spLocks noChangeArrowheads="1"/>
            </p:cNvSpPr>
            <p:nvPr/>
          </p:nvSpPr>
          <p:spPr bwMode="auto">
            <a:xfrm>
              <a:off x="7696200" y="1524000"/>
              <a:ext cx="1142999" cy="304800"/>
            </a:xfrm>
            <a:prstGeom prst="rect">
              <a:avLst/>
            </a:prstGeom>
            <a:noFill/>
            <a:ln w="19050" algn="ctr">
              <a:noFill/>
              <a:miter lim="800000"/>
              <a:headEnd/>
              <a:tailEnd/>
            </a:ln>
            <a:effectLst>
              <a:outerShdw blurRad="25400" dist="127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Audio</a:t>
              </a:r>
              <a:b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b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Conferencing</a:t>
              </a:r>
            </a:p>
          </p:txBody>
        </p:sp>
        <p:sp>
          <p:nvSpPr>
            <p:cNvPr id="122" name="Isosceles Triangle 121"/>
            <p:cNvSpPr/>
            <p:nvPr/>
          </p:nvSpPr>
          <p:spPr bwMode="auto">
            <a:xfrm rot="10800000">
              <a:off x="8138160" y="1905000"/>
              <a:ext cx="182880" cy="101600"/>
            </a:xfrm>
            <a:prstGeom prst="triangle">
              <a:avLst/>
            </a:prstGeom>
            <a:gradFill>
              <a:gsLst>
                <a:gs pos="0">
                  <a:schemeClr val="bg1"/>
                </a:gs>
                <a:gs pos="100000">
                  <a:schemeClr val="bg1">
                    <a:lumMod val="85000"/>
                  </a:schemeClr>
                </a:gs>
              </a:gsLst>
              <a:lin ang="16200000" scaled="0"/>
            </a:gradFill>
            <a:ln w="6350" algn="ctr">
              <a:noFill/>
              <a:miter lim="800000"/>
              <a:headEnd/>
              <a:tailEnd/>
            </a:ln>
            <a:effectLst>
              <a:outerShdw dist="38100" dir="5400000" algn="t" rotWithShape="0">
                <a:prstClr val="black">
                  <a:alpha val="6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endParaRPr lang="en-US" sz="1100" b="1" dirty="0" err="1" smtClean="0">
                <a:ln cap="flat">
                  <a:noFill/>
                  <a:miter lim="800000"/>
                </a:ln>
                <a:solidFill>
                  <a:srgbClr xmlns:mc="http://schemas.openxmlformats.org/markup-compatibility/2006" xmlns:a14="http://schemas.microsoft.com/office/drawing/2010/main" val="87C0DD" mc:Ignorable=""/>
                </a:solidFill>
                <a:effectLst>
                  <a:outerShdw blurRad="50800" dist="50800" dir="5400000" algn="t" rotWithShape="0">
                    <a:prstClr val="black">
                      <a:alpha val="40000"/>
                    </a:prstClr>
                  </a:outerShdw>
                </a:effectLst>
                <a:latin typeface="Segoe Semibold" pitchFamily="34" charset="0"/>
                <a:cs typeface="Arial" charset="0"/>
              </a:endParaRPr>
            </a:p>
          </p:txBody>
        </p:sp>
      </p:grpSp>
      <p:grpSp>
        <p:nvGrpSpPr>
          <p:cNvPr id="123" name="Group 122"/>
          <p:cNvGrpSpPr/>
          <p:nvPr/>
        </p:nvGrpSpPr>
        <p:grpSpPr>
          <a:xfrm>
            <a:off x="6248401" y="1447800"/>
            <a:ext cx="1523999" cy="1752600"/>
            <a:chOff x="6248401" y="1447800"/>
            <a:chExt cx="1523999" cy="1752600"/>
          </a:xfrm>
        </p:grpSpPr>
        <p:sp>
          <p:nvSpPr>
            <p:cNvPr id="124" name="Rounded Rectangle 123"/>
            <p:cNvSpPr/>
            <p:nvPr/>
          </p:nvSpPr>
          <p:spPr bwMode="auto">
            <a:xfrm>
              <a:off x="6477000" y="1447800"/>
              <a:ext cx="1143000" cy="17526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25" name="Text Box 14"/>
            <p:cNvSpPr txBox="1">
              <a:spLocks noChangeArrowheads="1"/>
            </p:cNvSpPr>
            <p:nvPr/>
          </p:nvSpPr>
          <p:spPr bwMode="auto">
            <a:xfrm>
              <a:off x="6248401" y="1447800"/>
              <a:ext cx="1523999" cy="457200"/>
            </a:xfrm>
            <a:prstGeom prst="rect">
              <a:avLst/>
            </a:prstGeom>
            <a:noFill/>
            <a:ln w="19050" algn="ctr">
              <a:noFill/>
              <a:miter lim="800000"/>
              <a:headEnd/>
              <a:tailEnd/>
            </a:ln>
            <a:effectLst>
              <a:outerShdw blurRad="25400" dist="127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E-mail and</a:t>
              </a:r>
            </a:p>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Calendaring</a:t>
              </a:r>
              <a:endParaRPr lang="en-US" sz="1200" dirty="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endParaRPr>
            </a:p>
          </p:txBody>
        </p:sp>
        <p:sp>
          <p:nvSpPr>
            <p:cNvPr id="126" name="Isosceles Triangle 125"/>
            <p:cNvSpPr/>
            <p:nvPr/>
          </p:nvSpPr>
          <p:spPr bwMode="auto">
            <a:xfrm rot="10800000">
              <a:off x="6934200" y="1905000"/>
              <a:ext cx="182880" cy="101600"/>
            </a:xfrm>
            <a:prstGeom prst="triangle">
              <a:avLst/>
            </a:prstGeom>
            <a:gradFill>
              <a:gsLst>
                <a:gs pos="0">
                  <a:schemeClr val="bg1"/>
                </a:gs>
                <a:gs pos="100000">
                  <a:schemeClr val="bg1">
                    <a:lumMod val="85000"/>
                  </a:schemeClr>
                </a:gs>
              </a:gsLst>
              <a:lin ang="16200000" scaled="0"/>
            </a:gradFill>
            <a:ln w="6350" algn="ctr">
              <a:noFill/>
              <a:miter lim="800000"/>
              <a:headEnd/>
              <a:tailEnd/>
            </a:ln>
            <a:effectLst>
              <a:outerShdw dist="38100" dir="5400000" algn="t" rotWithShape="0">
                <a:prstClr val="black">
                  <a:alpha val="6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endParaRPr lang="en-US" sz="1100" b="1" dirty="0" err="1" smtClean="0">
                <a:ln cap="flat">
                  <a:noFill/>
                  <a:miter lim="800000"/>
                </a:ln>
                <a:solidFill>
                  <a:srgbClr xmlns:mc="http://schemas.openxmlformats.org/markup-compatibility/2006" xmlns:a14="http://schemas.microsoft.com/office/drawing/2010/main" val="87C0DD" mc:Ignorable=""/>
                </a:solidFill>
                <a:effectLst>
                  <a:outerShdw blurRad="50800" dist="50800" dir="5400000" algn="t" rotWithShape="0">
                    <a:prstClr val="black">
                      <a:alpha val="40000"/>
                    </a:prstClr>
                  </a:outerShdw>
                </a:effectLst>
                <a:latin typeface="Segoe Semibold" pitchFamily="34" charset="0"/>
                <a:cs typeface="Arial" charset="0"/>
              </a:endParaRPr>
            </a:p>
          </p:txBody>
        </p:sp>
      </p:grpSp>
      <p:grpSp>
        <p:nvGrpSpPr>
          <p:cNvPr id="129" name="Group 128"/>
          <p:cNvGrpSpPr/>
          <p:nvPr/>
        </p:nvGrpSpPr>
        <p:grpSpPr>
          <a:xfrm>
            <a:off x="5147733" y="1447800"/>
            <a:ext cx="1371600" cy="1371600"/>
            <a:chOff x="5147733" y="1447800"/>
            <a:chExt cx="1371600" cy="1371600"/>
          </a:xfrm>
        </p:grpSpPr>
        <p:sp>
          <p:nvSpPr>
            <p:cNvPr id="132" name="Rounded Rectangle 131"/>
            <p:cNvSpPr/>
            <p:nvPr/>
          </p:nvSpPr>
          <p:spPr bwMode="auto">
            <a:xfrm>
              <a:off x="5257800" y="1447800"/>
              <a:ext cx="1143000" cy="13716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33" name="Rectangle 135"/>
            <p:cNvSpPr/>
            <p:nvPr/>
          </p:nvSpPr>
          <p:spPr>
            <a:xfrm>
              <a:off x="5147733" y="1447800"/>
              <a:ext cx="1371600" cy="457200"/>
            </a:xfrm>
            <a:prstGeom prst="rect">
              <a:avLst/>
            </a:prstGeom>
            <a:noFill/>
            <a:ln w="19050" algn="ctr">
              <a:noFill/>
              <a:miter lim="800000"/>
              <a:headEnd/>
              <a:tailEnd/>
            </a:ln>
            <a:effectLst>
              <a:outerShdw blurRad="25400" dist="127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Web</a:t>
              </a:r>
            </a:p>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Conferencing </a:t>
              </a:r>
            </a:p>
          </p:txBody>
        </p:sp>
        <p:sp>
          <p:nvSpPr>
            <p:cNvPr id="134" name="Isosceles Triangle 133"/>
            <p:cNvSpPr/>
            <p:nvPr/>
          </p:nvSpPr>
          <p:spPr bwMode="auto">
            <a:xfrm rot="10800000">
              <a:off x="5715000" y="1905000"/>
              <a:ext cx="182880" cy="101600"/>
            </a:xfrm>
            <a:prstGeom prst="triangle">
              <a:avLst/>
            </a:prstGeom>
            <a:gradFill>
              <a:gsLst>
                <a:gs pos="0">
                  <a:schemeClr val="bg1"/>
                </a:gs>
                <a:gs pos="100000">
                  <a:schemeClr val="bg1">
                    <a:lumMod val="85000"/>
                  </a:schemeClr>
                </a:gs>
              </a:gsLst>
              <a:lin ang="16200000" scaled="0"/>
            </a:gradFill>
            <a:ln w="6350" algn="ctr">
              <a:noFill/>
              <a:miter lim="800000"/>
              <a:headEnd/>
              <a:tailEnd/>
            </a:ln>
            <a:effectLst>
              <a:outerShdw dist="38100" dir="5400000" algn="t" rotWithShape="0">
                <a:prstClr val="black">
                  <a:alpha val="6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endParaRPr lang="en-US" sz="1100" b="1" dirty="0" err="1" smtClean="0">
                <a:ln cap="flat">
                  <a:noFill/>
                  <a:miter lim="800000"/>
                </a:ln>
                <a:solidFill>
                  <a:srgbClr xmlns:mc="http://schemas.openxmlformats.org/markup-compatibility/2006" xmlns:a14="http://schemas.microsoft.com/office/drawing/2010/main" val="87C0DD" mc:Ignorable=""/>
                </a:solidFill>
                <a:effectLst>
                  <a:outerShdw blurRad="50800" dist="50800" dir="5400000" algn="t" rotWithShape="0">
                    <a:prstClr val="black">
                      <a:alpha val="40000"/>
                    </a:prstClr>
                  </a:outerShdw>
                </a:effectLst>
                <a:latin typeface="Segoe Semibold" pitchFamily="34" charset="0"/>
                <a:cs typeface="Arial" charset="0"/>
              </a:endParaRPr>
            </a:p>
          </p:txBody>
        </p:sp>
      </p:grpSp>
      <p:grpSp>
        <p:nvGrpSpPr>
          <p:cNvPr id="135" name="Group 134"/>
          <p:cNvGrpSpPr/>
          <p:nvPr/>
        </p:nvGrpSpPr>
        <p:grpSpPr>
          <a:xfrm>
            <a:off x="3886200" y="1447800"/>
            <a:ext cx="1371600" cy="1676400"/>
            <a:chOff x="3886200" y="1447800"/>
            <a:chExt cx="1371600" cy="1676400"/>
          </a:xfrm>
        </p:grpSpPr>
        <p:sp>
          <p:nvSpPr>
            <p:cNvPr id="136" name="Rounded Rectangle 135"/>
            <p:cNvSpPr/>
            <p:nvPr/>
          </p:nvSpPr>
          <p:spPr bwMode="auto">
            <a:xfrm>
              <a:off x="4038600" y="1447800"/>
              <a:ext cx="1143000" cy="16764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40" name="Rectangle 135"/>
            <p:cNvSpPr/>
            <p:nvPr/>
          </p:nvSpPr>
          <p:spPr>
            <a:xfrm>
              <a:off x="3886200" y="1600200"/>
              <a:ext cx="1371600" cy="304800"/>
            </a:xfrm>
            <a:prstGeom prst="rect">
              <a:avLst/>
            </a:prstGeom>
            <a:noFill/>
            <a:ln w="19050" algn="ctr">
              <a:noFill/>
              <a:miter lim="800000"/>
              <a:headEnd/>
              <a:tailEnd/>
            </a:ln>
            <a:effectLst>
              <a:outerShdw blurRad="25400" dist="127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Telephony</a:t>
              </a:r>
            </a:p>
          </p:txBody>
        </p:sp>
        <p:sp>
          <p:nvSpPr>
            <p:cNvPr id="141" name="Isosceles Triangle 140"/>
            <p:cNvSpPr/>
            <p:nvPr/>
          </p:nvSpPr>
          <p:spPr bwMode="auto">
            <a:xfrm rot="10800000">
              <a:off x="4495800" y="1905000"/>
              <a:ext cx="182880" cy="101600"/>
            </a:xfrm>
            <a:prstGeom prst="triangle">
              <a:avLst/>
            </a:prstGeom>
            <a:gradFill>
              <a:gsLst>
                <a:gs pos="0">
                  <a:schemeClr val="bg1"/>
                </a:gs>
                <a:gs pos="100000">
                  <a:schemeClr val="bg1">
                    <a:lumMod val="85000"/>
                  </a:schemeClr>
                </a:gs>
              </a:gsLst>
              <a:lin ang="16200000" scaled="0"/>
            </a:gradFill>
            <a:ln w="6350" algn="ctr">
              <a:noFill/>
              <a:miter lim="800000"/>
              <a:headEnd/>
              <a:tailEnd/>
            </a:ln>
            <a:effectLst>
              <a:outerShdw dist="38100" dir="5400000" algn="t" rotWithShape="0">
                <a:prstClr val="black">
                  <a:alpha val="6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endParaRPr lang="en-US" sz="1100" b="1" dirty="0" err="1" smtClean="0">
                <a:ln cap="flat">
                  <a:noFill/>
                  <a:miter lim="800000"/>
                </a:ln>
                <a:solidFill>
                  <a:srgbClr xmlns:mc="http://schemas.openxmlformats.org/markup-compatibility/2006" xmlns:a14="http://schemas.microsoft.com/office/drawing/2010/main" val="87C0DD" mc:Ignorable=""/>
                </a:solidFill>
                <a:effectLst>
                  <a:outerShdw blurRad="50800" dist="50800" dir="5400000" algn="t" rotWithShape="0">
                    <a:prstClr val="black">
                      <a:alpha val="40000"/>
                    </a:prstClr>
                  </a:outerShdw>
                </a:effectLst>
                <a:latin typeface="Segoe Semibold" pitchFamily="34" charset="0"/>
                <a:cs typeface="Arial" charset="0"/>
              </a:endParaRPr>
            </a:p>
          </p:txBody>
        </p:sp>
      </p:grpSp>
      <p:grpSp>
        <p:nvGrpSpPr>
          <p:cNvPr id="142" name="Group 141"/>
          <p:cNvGrpSpPr/>
          <p:nvPr/>
        </p:nvGrpSpPr>
        <p:grpSpPr>
          <a:xfrm>
            <a:off x="2819400" y="1447800"/>
            <a:ext cx="1143000" cy="1371600"/>
            <a:chOff x="2819400" y="1447800"/>
            <a:chExt cx="1143000" cy="1371600"/>
          </a:xfrm>
        </p:grpSpPr>
        <p:sp>
          <p:nvSpPr>
            <p:cNvPr id="143" name="Rounded Rectangle 142"/>
            <p:cNvSpPr/>
            <p:nvPr/>
          </p:nvSpPr>
          <p:spPr bwMode="auto">
            <a:xfrm>
              <a:off x="2819400" y="1447800"/>
              <a:ext cx="1143000" cy="13716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44" name="Rectangle 135"/>
            <p:cNvSpPr/>
            <p:nvPr/>
          </p:nvSpPr>
          <p:spPr>
            <a:xfrm>
              <a:off x="2819400" y="1447800"/>
              <a:ext cx="1143000" cy="457200"/>
            </a:xfrm>
            <a:prstGeom prst="rect">
              <a:avLst/>
            </a:prstGeom>
            <a:noFill/>
            <a:ln w="19050" algn="ctr">
              <a:noFill/>
              <a:miter lim="800000"/>
              <a:headEnd/>
              <a:tailEnd/>
            </a:ln>
            <a:effectLst>
              <a:outerShdw blurRad="25400" dist="127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Video</a:t>
              </a:r>
            </a:p>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Conferencing </a:t>
              </a:r>
            </a:p>
          </p:txBody>
        </p:sp>
        <p:sp>
          <p:nvSpPr>
            <p:cNvPr id="145" name="Isosceles Triangle 144"/>
            <p:cNvSpPr/>
            <p:nvPr/>
          </p:nvSpPr>
          <p:spPr bwMode="auto">
            <a:xfrm rot="10800000">
              <a:off x="3291840" y="1905000"/>
              <a:ext cx="182880" cy="101600"/>
            </a:xfrm>
            <a:prstGeom prst="triangle">
              <a:avLst/>
            </a:prstGeom>
            <a:gradFill>
              <a:gsLst>
                <a:gs pos="0">
                  <a:schemeClr val="bg1"/>
                </a:gs>
                <a:gs pos="100000">
                  <a:schemeClr val="bg1">
                    <a:lumMod val="85000"/>
                  </a:schemeClr>
                </a:gs>
              </a:gsLst>
              <a:lin ang="16200000" scaled="0"/>
            </a:gradFill>
            <a:ln w="6350" algn="ctr">
              <a:noFill/>
              <a:miter lim="800000"/>
              <a:headEnd/>
              <a:tailEnd/>
            </a:ln>
            <a:effectLst>
              <a:outerShdw dist="38100" dir="5400000" algn="t" rotWithShape="0">
                <a:prstClr val="black">
                  <a:alpha val="6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endParaRPr lang="en-US" sz="1100" b="1" dirty="0" err="1" smtClean="0">
                <a:ln cap="flat">
                  <a:noFill/>
                  <a:miter lim="800000"/>
                </a:ln>
                <a:solidFill>
                  <a:srgbClr xmlns:mc="http://schemas.openxmlformats.org/markup-compatibility/2006" xmlns:a14="http://schemas.microsoft.com/office/drawing/2010/main" val="87C0DD" mc:Ignorable=""/>
                </a:solidFill>
                <a:effectLst>
                  <a:outerShdw blurRad="50800" dist="50800" dir="5400000" algn="t" rotWithShape="0">
                    <a:prstClr val="black">
                      <a:alpha val="40000"/>
                    </a:prstClr>
                  </a:outerShdw>
                </a:effectLst>
                <a:latin typeface="Segoe Semibold" pitchFamily="34" charset="0"/>
                <a:cs typeface="Arial" charset="0"/>
              </a:endParaRPr>
            </a:p>
          </p:txBody>
        </p:sp>
      </p:grpSp>
      <p:grpSp>
        <p:nvGrpSpPr>
          <p:cNvPr id="146" name="Group 145"/>
          <p:cNvGrpSpPr/>
          <p:nvPr/>
        </p:nvGrpSpPr>
        <p:grpSpPr>
          <a:xfrm>
            <a:off x="1507067" y="1447800"/>
            <a:ext cx="1371600" cy="1676400"/>
            <a:chOff x="1507067" y="1447800"/>
            <a:chExt cx="1371600" cy="1676400"/>
          </a:xfrm>
        </p:grpSpPr>
        <p:sp>
          <p:nvSpPr>
            <p:cNvPr id="147" name="Rounded Rectangle 146"/>
            <p:cNvSpPr/>
            <p:nvPr/>
          </p:nvSpPr>
          <p:spPr bwMode="auto">
            <a:xfrm>
              <a:off x="1600200" y="1447800"/>
              <a:ext cx="1143000" cy="16764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48" name="Rectangle 135"/>
            <p:cNvSpPr/>
            <p:nvPr/>
          </p:nvSpPr>
          <p:spPr>
            <a:xfrm>
              <a:off x="1507067" y="1600200"/>
              <a:ext cx="1371600" cy="304800"/>
            </a:xfrm>
            <a:prstGeom prst="rect">
              <a:avLst/>
            </a:prstGeom>
            <a:noFill/>
            <a:ln w="19050" algn="ctr">
              <a:noFill/>
              <a:miter lim="800000"/>
              <a:headEnd/>
              <a:tailEnd/>
            </a:ln>
            <a:effectLst>
              <a:outerShdw blurRad="25400" dist="127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Voicemail</a:t>
              </a:r>
            </a:p>
          </p:txBody>
        </p:sp>
        <p:sp>
          <p:nvSpPr>
            <p:cNvPr id="149" name="Isosceles Triangle 148"/>
            <p:cNvSpPr/>
            <p:nvPr/>
          </p:nvSpPr>
          <p:spPr bwMode="auto">
            <a:xfrm rot="10800000">
              <a:off x="2072640" y="1905000"/>
              <a:ext cx="182880" cy="101600"/>
            </a:xfrm>
            <a:prstGeom prst="triangle">
              <a:avLst/>
            </a:prstGeom>
            <a:gradFill>
              <a:gsLst>
                <a:gs pos="0">
                  <a:schemeClr val="bg1"/>
                </a:gs>
                <a:gs pos="100000">
                  <a:schemeClr val="bg1">
                    <a:lumMod val="85000"/>
                  </a:schemeClr>
                </a:gs>
              </a:gsLst>
              <a:lin ang="16200000" scaled="0"/>
            </a:gradFill>
            <a:ln w="6350" algn="ctr">
              <a:noFill/>
              <a:miter lim="800000"/>
              <a:headEnd/>
              <a:tailEnd/>
            </a:ln>
            <a:effectLst>
              <a:outerShdw dist="38100" dir="5400000" algn="t" rotWithShape="0">
                <a:prstClr val="black">
                  <a:alpha val="6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endParaRPr lang="en-US" sz="1100" b="1" dirty="0" err="1" smtClean="0">
                <a:ln cap="flat">
                  <a:noFill/>
                  <a:miter lim="800000"/>
                </a:ln>
                <a:solidFill>
                  <a:srgbClr xmlns:mc="http://schemas.openxmlformats.org/markup-compatibility/2006" xmlns:a14="http://schemas.microsoft.com/office/drawing/2010/main" val="87C0DD" mc:Ignorable=""/>
                </a:solidFill>
                <a:effectLst>
                  <a:outerShdw blurRad="50800" dist="50800" dir="5400000" algn="t" rotWithShape="0">
                    <a:prstClr val="black">
                      <a:alpha val="40000"/>
                    </a:prstClr>
                  </a:outerShdw>
                </a:effectLst>
                <a:latin typeface="Segoe Semibold" pitchFamily="34" charset="0"/>
                <a:cs typeface="Arial" charset="0"/>
              </a:endParaRPr>
            </a:p>
          </p:txBody>
        </p:sp>
      </p:grpSp>
      <p:grpSp>
        <p:nvGrpSpPr>
          <p:cNvPr id="150" name="Group 149"/>
          <p:cNvGrpSpPr/>
          <p:nvPr/>
        </p:nvGrpSpPr>
        <p:grpSpPr>
          <a:xfrm>
            <a:off x="152401" y="1447800"/>
            <a:ext cx="1523999" cy="1447800"/>
            <a:chOff x="152401" y="1447800"/>
            <a:chExt cx="1523999" cy="1447800"/>
          </a:xfrm>
        </p:grpSpPr>
        <p:sp>
          <p:nvSpPr>
            <p:cNvPr id="151" name="Rounded Rectangle 150"/>
            <p:cNvSpPr/>
            <p:nvPr/>
          </p:nvSpPr>
          <p:spPr bwMode="auto">
            <a:xfrm>
              <a:off x="381000" y="1447800"/>
              <a:ext cx="1143000" cy="14478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52" name="Text Box 14"/>
            <p:cNvSpPr txBox="1">
              <a:spLocks noChangeArrowheads="1"/>
            </p:cNvSpPr>
            <p:nvPr/>
          </p:nvSpPr>
          <p:spPr bwMode="auto">
            <a:xfrm>
              <a:off x="152401" y="1447800"/>
              <a:ext cx="1523999" cy="457200"/>
            </a:xfrm>
            <a:prstGeom prst="rect">
              <a:avLst/>
            </a:prstGeom>
            <a:noFill/>
            <a:ln w="19050" algn="ctr">
              <a:noFill/>
              <a:miter lim="800000"/>
              <a:headEnd/>
              <a:tailEnd/>
            </a:ln>
            <a:effectLst>
              <a:outerShdw blurRad="25400" dist="127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Instant</a:t>
              </a:r>
              <a:b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br>
              <a:r>
                <a:rPr lang="en-US" sz="1200" dirty="0" smtClean="0">
                  <a:ln cap="flat">
                    <a:noFill/>
                    <a:miter lim="800000"/>
                  </a:ln>
                  <a:solidFill>
                    <a:srgbClr xmlns:mc="http://schemas.openxmlformats.org/markup-compatibility/2006" xmlns:a14="http://schemas.microsoft.com/office/drawing/2010/main" val="87C0DD" mc:Ignorable=""/>
                  </a:solidFill>
                  <a:latin typeface="Segoe Semibold" pitchFamily="34" charset="0"/>
                  <a:cs typeface="Arial" charset="0"/>
                </a:rPr>
                <a:t>Messaging</a:t>
              </a:r>
            </a:p>
          </p:txBody>
        </p:sp>
        <p:sp>
          <p:nvSpPr>
            <p:cNvPr id="153" name="Isosceles Triangle 152"/>
            <p:cNvSpPr/>
            <p:nvPr/>
          </p:nvSpPr>
          <p:spPr bwMode="auto">
            <a:xfrm rot="10800000">
              <a:off x="838200" y="1905000"/>
              <a:ext cx="182880" cy="101600"/>
            </a:xfrm>
            <a:prstGeom prst="triangle">
              <a:avLst/>
            </a:prstGeom>
            <a:gradFill>
              <a:gsLst>
                <a:gs pos="0">
                  <a:schemeClr val="bg1"/>
                </a:gs>
                <a:gs pos="100000">
                  <a:schemeClr val="bg1">
                    <a:lumMod val="85000"/>
                  </a:schemeClr>
                </a:gs>
              </a:gsLst>
              <a:lin ang="16200000" scaled="0"/>
            </a:gradFill>
            <a:ln w="6350" algn="ctr">
              <a:noFill/>
              <a:miter lim="800000"/>
              <a:headEnd/>
              <a:tailEnd/>
            </a:ln>
            <a:effectLst>
              <a:outerShdw dist="38100" dir="5400000" algn="t" rotWithShape="0">
                <a:prstClr val="black">
                  <a:alpha val="6000"/>
                </a:prstClr>
              </a:outerShdw>
            </a:effectLst>
          </p:spPr>
          <p:txBody>
            <a:bodyPr vert="horz" wrap="square" lIns="91440" tIns="45720" rIns="91440" bIns="45720" numCol="1" anchor="ctr" anchorCtr="0" compatLnSpc="1">
              <a:prstTxWarp prst="textNoShape">
                <a:avLst/>
              </a:prstTxWarp>
              <a:noAutofit/>
            </a:bodyPr>
            <a:lstStyle/>
            <a:p>
              <a:pPr algn="ctr">
                <a:lnSpc>
                  <a:spcPct val="80000"/>
                </a:lnSpc>
                <a:defRPr/>
              </a:pPr>
              <a:endParaRPr lang="en-US" sz="1100" b="1" dirty="0" err="1" smtClean="0">
                <a:ln cap="flat">
                  <a:noFill/>
                  <a:miter lim="800000"/>
                </a:ln>
                <a:solidFill>
                  <a:srgbClr xmlns:mc="http://schemas.openxmlformats.org/markup-compatibility/2006" xmlns:a14="http://schemas.microsoft.com/office/drawing/2010/main" val="87C0DD" mc:Ignorable=""/>
                </a:solidFill>
                <a:effectLst>
                  <a:outerShdw blurRad="50800" dist="50800" dir="5400000" algn="t" rotWithShape="0">
                    <a:prstClr val="black">
                      <a:alpha val="40000"/>
                    </a:prstClr>
                  </a:outerShdw>
                </a:effectLst>
                <a:latin typeface="Segoe Semibold" pitchFamily="34" charset="0"/>
                <a:cs typeface="Arial" charset="0"/>
              </a:endParaRPr>
            </a:p>
          </p:txBody>
        </p:sp>
      </p:grpSp>
      <p:sp>
        <p:nvSpPr>
          <p:cNvPr id="2" name="Title 1"/>
          <p:cNvSpPr>
            <a:spLocks noGrp="1"/>
          </p:cNvSpPr>
          <p:nvPr>
            <p:ph type="title"/>
          </p:nvPr>
        </p:nvSpPr>
        <p:spPr/>
        <p:txBody>
          <a:bodyPr/>
          <a:lstStyle/>
          <a:p>
            <a:r>
              <a:rPr lang="en-US" dirty="0" smtClean="0">
                <a:sym typeface="Wingdings" pitchFamily="2" charset="2"/>
              </a:rPr>
              <a:t>Communications Today</a:t>
            </a:r>
            <a:endParaRPr lang="en-US" dirty="0">
              <a:sym typeface="Wingdings" pitchFamily="2" charset="2"/>
            </a:endParaRPr>
          </a:p>
        </p:txBody>
      </p:sp>
      <p:grpSp>
        <p:nvGrpSpPr>
          <p:cNvPr id="6" name="Group 152"/>
          <p:cNvGrpSpPr/>
          <p:nvPr/>
        </p:nvGrpSpPr>
        <p:grpSpPr>
          <a:xfrm>
            <a:off x="6415660" y="2607733"/>
            <a:ext cx="1244599" cy="3106615"/>
            <a:chOff x="3196905" y="2233987"/>
            <a:chExt cx="1244599" cy="3106615"/>
          </a:xfrm>
        </p:grpSpPr>
        <p:sp>
          <p:nvSpPr>
            <p:cNvPr id="95" name="Can 94"/>
            <p:cNvSpPr/>
            <p:nvPr/>
          </p:nvSpPr>
          <p:spPr bwMode="auto">
            <a:xfrm>
              <a:off x="3200401" y="2767387"/>
              <a:ext cx="1230923" cy="2573215"/>
            </a:xfrm>
            <a:prstGeom prst="can">
              <a:avLst>
                <a:gd name="adj" fmla="val 30950"/>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gradFill>
                <a:gsLst>
                  <a:gs pos="0">
                    <a:schemeClr val="accent1">
                      <a:tint val="66000"/>
                      <a:satMod val="160000"/>
                      <a:alpha val="0"/>
                    </a:schemeClr>
                  </a:gs>
                  <a:gs pos="50000">
                    <a:schemeClr val="accent1">
                      <a:tint val="44500"/>
                      <a:satMod val="160000"/>
                      <a:alpha val="0"/>
                    </a:schemeClr>
                  </a:gs>
                  <a:gs pos="100000">
                    <a:schemeClr val="accent1">
                      <a:tint val="23500"/>
                      <a:satMod val="160000"/>
                    </a:schemeClr>
                  </a:gs>
                </a:gsLst>
                <a:lin ang="0" scaled="0"/>
              </a:grad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12" name="Can 111"/>
            <p:cNvSpPr/>
            <p:nvPr/>
          </p:nvSpPr>
          <p:spPr bwMode="auto">
            <a:xfrm>
              <a:off x="3196905" y="3893454"/>
              <a:ext cx="1222695" cy="1442224"/>
            </a:xfrm>
            <a:prstGeom prst="can">
              <a:avLst>
                <a:gd name="adj" fmla="val 28748"/>
              </a:avLst>
            </a:prstGeom>
            <a:gradFill>
              <a:gsLst>
                <a:gs pos="0">
                  <a:srgbClr xmlns:mc="http://schemas.openxmlformats.org/markup-compatibility/2006" xmlns:a14="http://schemas.microsoft.com/office/drawing/2010/main" val="525051" mc:Ignorable="">
                    <a:alpha val="31000"/>
                  </a:srgbClr>
                </a:gs>
                <a:gs pos="100000">
                  <a:schemeClr val="accent1">
                    <a:alpha val="25000"/>
                  </a:schemeClr>
                </a:gs>
              </a:gsLst>
              <a:lin ang="16200000" scaled="0"/>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a:effectLst>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6" name="TextBox 95"/>
            <p:cNvSpPr txBox="1"/>
            <p:nvPr/>
          </p:nvSpPr>
          <p:spPr>
            <a:xfrm>
              <a:off x="3284532" y="4284967"/>
              <a:ext cx="1096774" cy="861774"/>
            </a:xfrm>
            <a:prstGeom prst="rect">
              <a:avLst/>
            </a:prstGeom>
            <a:noFill/>
            <a:effectLst>
              <a:outerShdw blurRad="50800" dist="38100" dir="5400000" algn="t" rotWithShape="0">
                <a:prstClr val="black">
                  <a:alpha val="40000"/>
                </a:prstClr>
              </a:outerShdw>
            </a:effectLst>
          </p:spPr>
          <p:txBody>
            <a:bodyPr wrap="none" rtlCol="0">
              <a:spAutoFit/>
            </a:bodyPr>
            <a:lstStyle/>
            <a:p>
              <a:pPr algn="ctr">
                <a:lnSpc>
                  <a:spcPts val="2000"/>
                </a:lnSpc>
              </a:pPr>
              <a:r>
                <a:rPr lang="en-US" sz="1100" dirty="0" smtClean="0">
                  <a:solidFill>
                    <a:srgbClr xmlns:mc="http://schemas.openxmlformats.org/markup-compatibility/2006" xmlns:a14="http://schemas.microsoft.com/office/drawing/2010/main" val="87C0DD" mc:Ignorable=""/>
                  </a:solidFill>
                </a:rPr>
                <a:t>Authentication</a:t>
              </a:r>
            </a:p>
            <a:p>
              <a:pPr algn="ctr">
                <a:lnSpc>
                  <a:spcPts val="2000"/>
                </a:lnSpc>
              </a:pPr>
              <a:r>
                <a:rPr lang="en-US" sz="1100" dirty="0" smtClean="0">
                  <a:solidFill>
                    <a:srgbClr xmlns:mc="http://schemas.openxmlformats.org/markup-compatibility/2006" xmlns:a14="http://schemas.microsoft.com/office/drawing/2010/main" val="87C0DD" mc:Ignorable=""/>
                  </a:solidFill>
                </a:rPr>
                <a:t>Administration</a:t>
              </a:r>
            </a:p>
            <a:p>
              <a:pPr algn="ctr">
                <a:lnSpc>
                  <a:spcPts val="2000"/>
                </a:lnSpc>
              </a:pPr>
              <a:r>
                <a:rPr lang="en-US" sz="1100" dirty="0" smtClean="0">
                  <a:solidFill>
                    <a:srgbClr xmlns:mc="http://schemas.openxmlformats.org/markup-compatibility/2006" xmlns:a14="http://schemas.microsoft.com/office/drawing/2010/main" val="87C0DD" mc:Ignorable=""/>
                  </a:solidFill>
                </a:rPr>
                <a:t>Storage</a:t>
              </a:r>
            </a:p>
          </p:txBody>
        </p:sp>
        <p:sp>
          <p:nvSpPr>
            <p:cNvPr id="118" name="Oval 117"/>
            <p:cNvSpPr/>
            <p:nvPr/>
          </p:nvSpPr>
          <p:spPr bwMode="auto">
            <a:xfrm>
              <a:off x="3200400" y="2514600"/>
              <a:ext cx="1219201" cy="449229"/>
            </a:xfrm>
            <a:prstGeom prst="ellipse">
              <a:avLst/>
            </a:prstGeom>
            <a:gradFill>
              <a:gsLst>
                <a:gs pos="0">
                  <a:schemeClr val="bg1">
                    <a:lumMod val="85000"/>
                    <a:alpha val="10000"/>
                  </a:schemeClr>
                </a:gs>
                <a:gs pos="100000">
                  <a:schemeClr val="bg1">
                    <a:alpha val="72000"/>
                  </a:schemeClr>
                </a:gs>
              </a:gsLst>
              <a:lin ang="5400000" scaled="0"/>
            </a:gradFill>
            <a:effectLst>
              <a:outerShdw blurRad="12700" dist="25400" dir="5400000" algn="t" rotWithShape="0">
                <a:prstClr val="black">
                  <a:alpha val="13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97" name="TextBox 96"/>
            <p:cNvSpPr txBox="1"/>
            <p:nvPr/>
          </p:nvSpPr>
          <p:spPr>
            <a:xfrm>
              <a:off x="3196905" y="3131454"/>
              <a:ext cx="1244599" cy="719667"/>
            </a:xfrm>
            <a:prstGeom prst="rect">
              <a:avLst/>
            </a:prstGeom>
            <a:noFill/>
            <a:effectLst>
              <a:outerShdw blurRad="12700" dist="12700" dir="5400000" algn="t" rotWithShape="0">
                <a:prstClr val="black">
                  <a:alpha val="40000"/>
                </a:prstClr>
              </a:outerShdw>
              <a:reflection blurRad="6350" stA="50000" endA="300" endPos="55000" dir="5400000" sy="-100000" algn="bl" rotWithShape="0"/>
            </a:effectLst>
          </p:spPr>
          <p:txBody>
            <a:bodyPr wrap="square" rtlCol="0">
              <a:noAutofit/>
            </a:bodyPr>
            <a:lstStyle/>
            <a:p>
              <a:pPr algn="ctr"/>
              <a:r>
                <a:rPr lang="en-US" sz="2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User </a:t>
              </a:r>
              <a:r>
                <a:rPr lang="en-US" sz="1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Experience</a:t>
              </a:r>
              <a:endParaRPr lang="en-US" sz="16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pic>
          <p:nvPicPr>
            <p:cNvPr id="2052" name="Picture 4" descr="C:\Users\victor.melniciuc\Desktop\==Work\TDC deck\icons\calendar.png"/>
            <p:cNvPicPr>
              <a:picLocks noChangeAspect="1" noChangeArrowheads="1"/>
            </p:cNvPicPr>
            <p:nvPr/>
          </p:nvPicPr>
          <p:blipFill>
            <a:blip r:embed="rId6" cstate="print"/>
            <a:srcRect/>
            <a:stretch>
              <a:fillRect/>
            </a:stretch>
          </p:blipFill>
          <p:spPr bwMode="auto">
            <a:xfrm>
              <a:off x="3429129" y="2233987"/>
              <a:ext cx="485562" cy="471488"/>
            </a:xfrm>
            <a:prstGeom prst="rect">
              <a:avLst/>
            </a:prstGeom>
            <a:noFill/>
            <a:effectLst>
              <a:outerShdw blurRad="50800" dist="38100" dir="5400000" algn="t" rotWithShape="0">
                <a:prstClr val="black">
                  <a:alpha val="40000"/>
                </a:prstClr>
              </a:outerShdw>
            </a:effectLst>
          </p:spPr>
        </p:pic>
        <p:pic>
          <p:nvPicPr>
            <p:cNvPr id="2053" name="Picture 5" descr="C:\Users\victor.melniciuc\Desktop\==Work\TDC deck\icons\email.png"/>
            <p:cNvPicPr>
              <a:picLocks noChangeAspect="1" noChangeArrowheads="1"/>
            </p:cNvPicPr>
            <p:nvPr/>
          </p:nvPicPr>
          <p:blipFill>
            <a:blip r:embed="rId7" cstate="print"/>
            <a:srcRect/>
            <a:stretch>
              <a:fillRect/>
            </a:stretch>
          </p:blipFill>
          <p:spPr bwMode="auto">
            <a:xfrm rot="21202754">
              <a:off x="3733929" y="2386387"/>
              <a:ext cx="436563" cy="381000"/>
            </a:xfrm>
            <a:prstGeom prst="rect">
              <a:avLst/>
            </a:prstGeom>
            <a:noFill/>
            <a:effectLst>
              <a:outerShdw blurRad="50800" dist="38100" dir="5400000" algn="t" rotWithShape="0">
                <a:prstClr val="black">
                  <a:alpha val="40000"/>
                </a:prstClr>
              </a:outerShdw>
            </a:effectLst>
          </p:spPr>
        </p:pic>
      </p:grpSp>
      <p:grpSp>
        <p:nvGrpSpPr>
          <p:cNvPr id="7" name="Group 243"/>
          <p:cNvGrpSpPr/>
          <p:nvPr/>
        </p:nvGrpSpPr>
        <p:grpSpPr>
          <a:xfrm>
            <a:off x="2941563" y="2238407"/>
            <a:ext cx="928810" cy="2218365"/>
            <a:chOff x="2887134" y="2565399"/>
            <a:chExt cx="928810" cy="2218365"/>
          </a:xfrm>
        </p:grpSpPr>
        <p:grpSp>
          <p:nvGrpSpPr>
            <p:cNvPr id="8" name="Group 128"/>
            <p:cNvGrpSpPr/>
            <p:nvPr/>
          </p:nvGrpSpPr>
          <p:grpSpPr>
            <a:xfrm>
              <a:off x="2887134" y="2760133"/>
              <a:ext cx="928810" cy="2023631"/>
              <a:chOff x="3166411" y="2514600"/>
              <a:chExt cx="1328118" cy="2826137"/>
            </a:xfrm>
          </p:grpSpPr>
          <p:sp>
            <p:nvSpPr>
              <p:cNvPr id="130" name="Can 129"/>
              <p:cNvSpPr/>
              <p:nvPr/>
            </p:nvSpPr>
            <p:spPr bwMode="auto">
              <a:xfrm>
                <a:off x="3200401" y="2767387"/>
                <a:ext cx="1230923" cy="2573215"/>
              </a:xfrm>
              <a:prstGeom prst="can">
                <a:avLst>
                  <a:gd name="adj" fmla="val 30950"/>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gradFill>
                  <a:gsLst>
                    <a:gs pos="0">
                      <a:schemeClr val="accent1">
                        <a:tint val="66000"/>
                        <a:satMod val="160000"/>
                        <a:alpha val="0"/>
                      </a:schemeClr>
                    </a:gs>
                    <a:gs pos="50000">
                      <a:schemeClr val="accent1">
                        <a:tint val="44500"/>
                        <a:satMod val="160000"/>
                        <a:alpha val="0"/>
                      </a:schemeClr>
                    </a:gs>
                    <a:gs pos="100000">
                      <a:schemeClr val="accent1">
                        <a:tint val="23500"/>
                        <a:satMod val="160000"/>
                      </a:schemeClr>
                    </a:gs>
                  </a:gsLst>
                  <a:lin ang="0" scaled="0"/>
                </a:grad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31" name="Can 130"/>
              <p:cNvSpPr/>
              <p:nvPr/>
            </p:nvSpPr>
            <p:spPr bwMode="auto">
              <a:xfrm>
                <a:off x="3196905" y="3976324"/>
                <a:ext cx="1222695" cy="1364413"/>
              </a:xfrm>
              <a:prstGeom prst="can">
                <a:avLst>
                  <a:gd name="adj" fmla="val 28748"/>
                </a:avLst>
              </a:prstGeom>
              <a:gradFill>
                <a:gsLst>
                  <a:gs pos="0">
                    <a:srgbClr xmlns:mc="http://schemas.openxmlformats.org/markup-compatibility/2006" xmlns:a14="http://schemas.microsoft.com/office/drawing/2010/main" val="525051" mc:Ignorable="">
                      <a:alpha val="31000"/>
                    </a:srgbClr>
                  </a:gs>
                  <a:gs pos="100000">
                    <a:schemeClr val="accent1">
                      <a:alpha val="25000"/>
                    </a:schemeClr>
                  </a:gs>
                </a:gsLst>
                <a:lin ang="16200000" scaled="0"/>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a:effectLst>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37" name="TextBox 136"/>
              <p:cNvSpPr txBox="1"/>
              <p:nvPr/>
            </p:nvSpPr>
            <p:spPr>
              <a:xfrm>
                <a:off x="3178518" y="4429610"/>
                <a:ext cx="1246979" cy="88115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ts val="1400"/>
                  </a:lnSpc>
                </a:pPr>
                <a:r>
                  <a:rPr lang="en-US" sz="800" dirty="0" smtClean="0">
                    <a:solidFill>
                      <a:srgbClr xmlns:mc="http://schemas.openxmlformats.org/markup-compatibility/2006" xmlns:a14="http://schemas.microsoft.com/office/drawing/2010/main" val="87C0DD" mc:Ignorable=""/>
                    </a:solidFill>
                  </a:rPr>
                  <a:t>Authentication</a:t>
                </a:r>
              </a:p>
              <a:p>
                <a:pPr algn="ctr">
                  <a:lnSpc>
                    <a:spcPts val="1400"/>
                  </a:lnSpc>
                </a:pPr>
                <a:r>
                  <a:rPr lang="en-US" sz="800" dirty="0" smtClean="0">
                    <a:solidFill>
                      <a:srgbClr xmlns:mc="http://schemas.openxmlformats.org/markup-compatibility/2006" xmlns:a14="http://schemas.microsoft.com/office/drawing/2010/main" val="87C0DD" mc:Ignorable=""/>
                    </a:solidFill>
                  </a:rPr>
                  <a:t>Administration</a:t>
                </a:r>
              </a:p>
              <a:p>
                <a:pPr algn="ctr">
                  <a:lnSpc>
                    <a:spcPts val="1400"/>
                  </a:lnSpc>
                </a:pPr>
                <a:r>
                  <a:rPr lang="en-US" sz="800" dirty="0" smtClean="0">
                    <a:solidFill>
                      <a:srgbClr xmlns:mc="http://schemas.openxmlformats.org/markup-compatibility/2006" xmlns:a14="http://schemas.microsoft.com/office/drawing/2010/main" val="87C0DD" mc:Ignorable=""/>
                    </a:solidFill>
                  </a:rPr>
                  <a:t>Storage</a:t>
                </a:r>
              </a:p>
            </p:txBody>
          </p:sp>
          <p:sp>
            <p:nvSpPr>
              <p:cNvPr id="138" name="Oval 137"/>
              <p:cNvSpPr/>
              <p:nvPr/>
            </p:nvSpPr>
            <p:spPr bwMode="auto">
              <a:xfrm>
                <a:off x="3200400" y="2514600"/>
                <a:ext cx="1219201" cy="449229"/>
              </a:xfrm>
              <a:prstGeom prst="ellipse">
                <a:avLst/>
              </a:prstGeom>
              <a:gradFill>
                <a:gsLst>
                  <a:gs pos="0">
                    <a:schemeClr val="bg1">
                      <a:lumMod val="85000"/>
                      <a:alpha val="10000"/>
                    </a:schemeClr>
                  </a:gs>
                  <a:gs pos="100000">
                    <a:schemeClr val="bg1">
                      <a:alpha val="72000"/>
                    </a:schemeClr>
                  </a:gs>
                </a:gsLst>
                <a:lin ang="5400000" scaled="0"/>
              </a:gradFill>
              <a:effectLst>
                <a:outerShdw blurRad="12700" dist="25400" dir="5400000" algn="t" rotWithShape="0">
                  <a:prstClr val="black">
                    <a:alpha val="13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139" name="TextBox 138"/>
              <p:cNvSpPr txBox="1"/>
              <p:nvPr/>
            </p:nvSpPr>
            <p:spPr>
              <a:xfrm>
                <a:off x="3166411" y="3242999"/>
                <a:ext cx="1328118" cy="662386"/>
              </a:xfrm>
              <a:prstGeom prst="rect">
                <a:avLst/>
              </a:prstGeom>
              <a:noFill/>
              <a:effectLst>
                <a:outerShdw blurRad="12700" dist="12700" dir="5400000" algn="t" rotWithShape="0">
                  <a:prstClr val="black">
                    <a:alpha val="40000"/>
                  </a:prstClr>
                </a:outerShdw>
                <a:reflection blurRad="6350" stA="50000" endA="300" endPos="55000" dir="5400000" sy="-100000" algn="bl" rotWithShape="0"/>
              </a:effectLst>
            </p:spPr>
            <p:txBody>
              <a:bodyPr wrap="square" rtlCol="0">
                <a:noAutofit/>
              </a:bodyPr>
              <a:lstStyle/>
              <a:p>
                <a:pPr algn="ctr"/>
                <a:r>
                  <a:rPr lang="en-US" sz="1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User</a:t>
                </a:r>
              </a:p>
              <a:p>
                <a:pPr algn="ctr"/>
                <a:r>
                  <a:rPr lang="en-US" sz="105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Experience</a:t>
                </a:r>
                <a:endParaRPr lang="en-US" sz="11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pic>
          <p:nvPicPr>
            <p:cNvPr id="1026" name="Picture 2" descr="C:\Users\victor.melniciuc\Desktop\==Work\TDC deck\icons\video.png"/>
            <p:cNvPicPr>
              <a:picLocks noChangeAspect="1" noChangeArrowheads="1"/>
            </p:cNvPicPr>
            <p:nvPr/>
          </p:nvPicPr>
          <p:blipFill>
            <a:blip r:embed="rId8" cstate="print"/>
            <a:srcRect/>
            <a:stretch>
              <a:fillRect/>
            </a:stretch>
          </p:blipFill>
          <p:spPr bwMode="auto">
            <a:xfrm>
              <a:off x="3157801" y="2565399"/>
              <a:ext cx="423863" cy="325155"/>
            </a:xfrm>
            <a:prstGeom prst="rect">
              <a:avLst/>
            </a:prstGeom>
            <a:noFill/>
            <a:effectLst>
              <a:outerShdw blurRad="50800" dist="38100" dir="5400000" algn="t" rotWithShape="0">
                <a:prstClr val="black">
                  <a:alpha val="40000"/>
                </a:prstClr>
              </a:outerShdw>
            </a:effectLst>
          </p:spPr>
        </p:pic>
      </p:grpSp>
      <p:grpSp>
        <p:nvGrpSpPr>
          <p:cNvPr id="9" name="Group 244"/>
          <p:cNvGrpSpPr/>
          <p:nvPr/>
        </p:nvGrpSpPr>
        <p:grpSpPr>
          <a:xfrm>
            <a:off x="1528666" y="2514600"/>
            <a:ext cx="1259818" cy="3088468"/>
            <a:chOff x="1447801" y="2954867"/>
            <a:chExt cx="1259818" cy="3088468"/>
          </a:xfrm>
        </p:grpSpPr>
        <p:grpSp>
          <p:nvGrpSpPr>
            <p:cNvPr id="10" name="Group 166"/>
            <p:cNvGrpSpPr/>
            <p:nvPr/>
          </p:nvGrpSpPr>
          <p:grpSpPr>
            <a:xfrm>
              <a:off x="1447801" y="3217333"/>
              <a:ext cx="1259818" cy="2826002"/>
              <a:chOff x="3171506" y="2514600"/>
              <a:chExt cx="1259818" cy="2826002"/>
            </a:xfrm>
          </p:grpSpPr>
          <p:sp>
            <p:nvSpPr>
              <p:cNvPr id="168" name="Can 167"/>
              <p:cNvSpPr/>
              <p:nvPr/>
            </p:nvSpPr>
            <p:spPr bwMode="auto">
              <a:xfrm>
                <a:off x="3200401" y="2767387"/>
                <a:ext cx="1230923" cy="2573215"/>
              </a:xfrm>
              <a:prstGeom prst="can">
                <a:avLst>
                  <a:gd name="adj" fmla="val 30950"/>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gradFill>
                  <a:gsLst>
                    <a:gs pos="0">
                      <a:schemeClr val="accent1">
                        <a:tint val="66000"/>
                        <a:satMod val="160000"/>
                        <a:alpha val="0"/>
                      </a:schemeClr>
                    </a:gs>
                    <a:gs pos="50000">
                      <a:schemeClr val="accent1">
                        <a:tint val="44500"/>
                        <a:satMod val="160000"/>
                        <a:alpha val="0"/>
                      </a:schemeClr>
                    </a:gs>
                    <a:gs pos="100000">
                      <a:schemeClr val="accent1">
                        <a:tint val="23500"/>
                        <a:satMod val="160000"/>
                      </a:schemeClr>
                    </a:gs>
                  </a:gsLst>
                  <a:lin ang="0" scaled="0"/>
                </a:grad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69" name="Can 168"/>
              <p:cNvSpPr/>
              <p:nvPr/>
            </p:nvSpPr>
            <p:spPr bwMode="auto">
              <a:xfrm>
                <a:off x="3196905" y="3945467"/>
                <a:ext cx="1222695" cy="1393902"/>
              </a:xfrm>
              <a:prstGeom prst="can">
                <a:avLst>
                  <a:gd name="adj" fmla="val 28748"/>
                </a:avLst>
              </a:prstGeom>
              <a:gradFill>
                <a:gsLst>
                  <a:gs pos="0">
                    <a:srgbClr xmlns:mc="http://schemas.openxmlformats.org/markup-compatibility/2006" xmlns:a14="http://schemas.microsoft.com/office/drawing/2010/main" val="525051" mc:Ignorable="">
                      <a:alpha val="31000"/>
                    </a:srgbClr>
                  </a:gs>
                  <a:gs pos="100000">
                    <a:schemeClr val="accent1">
                      <a:alpha val="25000"/>
                    </a:schemeClr>
                  </a:gs>
                </a:gsLst>
                <a:lin ang="16200000" scaled="0"/>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a:effectLst>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70" name="TextBox 169"/>
              <p:cNvSpPr txBox="1"/>
              <p:nvPr/>
            </p:nvSpPr>
            <p:spPr>
              <a:xfrm>
                <a:off x="3284532" y="4336980"/>
                <a:ext cx="1096774" cy="861774"/>
              </a:xfrm>
              <a:prstGeom prst="rect">
                <a:avLst/>
              </a:prstGeom>
              <a:noFill/>
              <a:effectLst>
                <a:outerShdw blurRad="50800" dist="38100" dir="5400000" algn="t" rotWithShape="0">
                  <a:prstClr val="black">
                    <a:alpha val="40000"/>
                  </a:prstClr>
                </a:outerShdw>
              </a:effectLst>
            </p:spPr>
            <p:txBody>
              <a:bodyPr wrap="none" rtlCol="0">
                <a:spAutoFit/>
              </a:bodyPr>
              <a:lstStyle/>
              <a:p>
                <a:pPr algn="ctr">
                  <a:lnSpc>
                    <a:spcPts val="2000"/>
                  </a:lnSpc>
                </a:pPr>
                <a:r>
                  <a:rPr lang="en-US" sz="1100" dirty="0" smtClean="0">
                    <a:solidFill>
                      <a:srgbClr xmlns:mc="http://schemas.openxmlformats.org/markup-compatibility/2006" xmlns:a14="http://schemas.microsoft.com/office/drawing/2010/main" val="87C0DD" mc:Ignorable=""/>
                    </a:solidFill>
                  </a:rPr>
                  <a:t>Authentication</a:t>
                </a:r>
              </a:p>
              <a:p>
                <a:pPr algn="ctr">
                  <a:lnSpc>
                    <a:spcPts val="2000"/>
                  </a:lnSpc>
                </a:pPr>
                <a:r>
                  <a:rPr lang="en-US" sz="1100" dirty="0" smtClean="0">
                    <a:solidFill>
                      <a:srgbClr xmlns:mc="http://schemas.openxmlformats.org/markup-compatibility/2006" xmlns:a14="http://schemas.microsoft.com/office/drawing/2010/main" val="87C0DD" mc:Ignorable=""/>
                    </a:solidFill>
                  </a:rPr>
                  <a:t>Administration</a:t>
                </a:r>
              </a:p>
              <a:p>
                <a:pPr algn="ctr">
                  <a:lnSpc>
                    <a:spcPts val="2000"/>
                  </a:lnSpc>
                </a:pPr>
                <a:r>
                  <a:rPr lang="en-US" sz="1100" dirty="0" smtClean="0">
                    <a:solidFill>
                      <a:srgbClr xmlns:mc="http://schemas.openxmlformats.org/markup-compatibility/2006" xmlns:a14="http://schemas.microsoft.com/office/drawing/2010/main" val="87C0DD" mc:Ignorable=""/>
                    </a:solidFill>
                  </a:rPr>
                  <a:t>Storage</a:t>
                </a:r>
              </a:p>
            </p:txBody>
          </p:sp>
          <p:sp>
            <p:nvSpPr>
              <p:cNvPr id="171" name="Oval 170"/>
              <p:cNvSpPr/>
              <p:nvPr/>
            </p:nvSpPr>
            <p:spPr bwMode="auto">
              <a:xfrm>
                <a:off x="3200400" y="2514600"/>
                <a:ext cx="1219201" cy="449229"/>
              </a:xfrm>
              <a:prstGeom prst="ellipse">
                <a:avLst/>
              </a:prstGeom>
              <a:gradFill>
                <a:gsLst>
                  <a:gs pos="0">
                    <a:schemeClr val="bg1">
                      <a:lumMod val="85000"/>
                      <a:alpha val="10000"/>
                    </a:schemeClr>
                  </a:gs>
                  <a:gs pos="100000">
                    <a:schemeClr val="bg1">
                      <a:alpha val="72000"/>
                    </a:schemeClr>
                  </a:gs>
                </a:gsLst>
                <a:lin ang="5400000" scaled="0"/>
              </a:gradFill>
              <a:effectLst>
                <a:outerShdw blurRad="12700" dist="25400" dir="5400000" algn="t" rotWithShape="0">
                  <a:prstClr val="black">
                    <a:alpha val="13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172" name="TextBox 171"/>
              <p:cNvSpPr txBox="1"/>
              <p:nvPr/>
            </p:nvSpPr>
            <p:spPr>
              <a:xfrm>
                <a:off x="3171506" y="3183466"/>
                <a:ext cx="1253066" cy="719667"/>
              </a:xfrm>
              <a:prstGeom prst="rect">
                <a:avLst/>
              </a:prstGeom>
              <a:noFill/>
              <a:effectLst>
                <a:outerShdw blurRad="12700" dist="12700" dir="5400000" algn="t" rotWithShape="0">
                  <a:prstClr val="black">
                    <a:alpha val="40000"/>
                  </a:prstClr>
                </a:outerShdw>
                <a:reflection blurRad="6350" stA="50000" endA="300" endPos="55000" dir="5400000" sy="-100000" algn="bl" rotWithShape="0"/>
              </a:effectLst>
            </p:spPr>
            <p:txBody>
              <a:bodyPr wrap="square" rtlCol="0">
                <a:noAutofit/>
              </a:bodyPr>
              <a:lstStyle/>
              <a:p>
                <a:pPr algn="ctr"/>
                <a:r>
                  <a:rPr lang="en-US" sz="2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User </a:t>
                </a:r>
                <a:r>
                  <a:rPr lang="en-US" sz="1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Experience</a:t>
                </a:r>
                <a:endParaRPr lang="en-US" sz="16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pic>
          <p:nvPicPr>
            <p:cNvPr id="1028" name="Picture 4" descr="C:\Users\victor.melniciuc\Desktop\==Work\TDC deck\icons\voicemailpp.png"/>
            <p:cNvPicPr>
              <a:picLocks noChangeAspect="1" noChangeArrowheads="1"/>
            </p:cNvPicPr>
            <p:nvPr/>
          </p:nvPicPr>
          <p:blipFill>
            <a:blip r:embed="rId9" cstate="print"/>
            <a:srcRect/>
            <a:stretch>
              <a:fillRect/>
            </a:stretch>
          </p:blipFill>
          <p:spPr bwMode="auto">
            <a:xfrm>
              <a:off x="1828800" y="2954867"/>
              <a:ext cx="663922" cy="406400"/>
            </a:xfrm>
            <a:prstGeom prst="rect">
              <a:avLst/>
            </a:prstGeom>
            <a:noFill/>
            <a:effectLst>
              <a:outerShdw blurRad="50800" dist="38100" dir="5400000" algn="t" rotWithShape="0">
                <a:prstClr val="black">
                  <a:alpha val="40000"/>
                </a:prstClr>
              </a:outerShdw>
            </a:effectLst>
          </p:spPr>
        </p:pic>
      </p:grpSp>
      <p:grpSp>
        <p:nvGrpSpPr>
          <p:cNvPr id="11" name="Group 242"/>
          <p:cNvGrpSpPr/>
          <p:nvPr/>
        </p:nvGrpSpPr>
        <p:grpSpPr>
          <a:xfrm>
            <a:off x="3971905" y="2475474"/>
            <a:ext cx="1242884" cy="3141024"/>
            <a:chOff x="3945468" y="2802466"/>
            <a:chExt cx="1242884" cy="3141024"/>
          </a:xfrm>
        </p:grpSpPr>
        <p:grpSp>
          <p:nvGrpSpPr>
            <p:cNvPr id="12" name="Group 188"/>
            <p:cNvGrpSpPr/>
            <p:nvPr/>
          </p:nvGrpSpPr>
          <p:grpSpPr>
            <a:xfrm>
              <a:off x="3945468" y="3116946"/>
              <a:ext cx="1242884" cy="2826544"/>
              <a:chOff x="3188440" y="2514600"/>
              <a:chExt cx="1242884" cy="2826544"/>
            </a:xfrm>
          </p:grpSpPr>
          <p:sp>
            <p:nvSpPr>
              <p:cNvPr id="190" name="Can 189"/>
              <p:cNvSpPr/>
              <p:nvPr/>
            </p:nvSpPr>
            <p:spPr bwMode="auto">
              <a:xfrm>
                <a:off x="3200401" y="2767387"/>
                <a:ext cx="1230923" cy="2573215"/>
              </a:xfrm>
              <a:prstGeom prst="can">
                <a:avLst>
                  <a:gd name="adj" fmla="val 30950"/>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gradFill>
                  <a:gsLst>
                    <a:gs pos="0">
                      <a:schemeClr val="accent1">
                        <a:tint val="66000"/>
                        <a:satMod val="160000"/>
                        <a:alpha val="0"/>
                      </a:schemeClr>
                    </a:gs>
                    <a:gs pos="50000">
                      <a:schemeClr val="accent1">
                        <a:tint val="44500"/>
                        <a:satMod val="160000"/>
                        <a:alpha val="0"/>
                      </a:schemeClr>
                    </a:gs>
                    <a:gs pos="100000">
                      <a:schemeClr val="accent1">
                        <a:tint val="23500"/>
                        <a:satMod val="160000"/>
                      </a:schemeClr>
                    </a:gs>
                  </a:gsLst>
                  <a:lin ang="0" scaled="0"/>
                </a:grad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91" name="Can 190"/>
              <p:cNvSpPr/>
              <p:nvPr/>
            </p:nvSpPr>
            <p:spPr bwMode="auto">
              <a:xfrm>
                <a:off x="3196905" y="3915646"/>
                <a:ext cx="1222695" cy="1425498"/>
              </a:xfrm>
              <a:prstGeom prst="can">
                <a:avLst>
                  <a:gd name="adj" fmla="val 28748"/>
                </a:avLst>
              </a:prstGeom>
              <a:gradFill>
                <a:gsLst>
                  <a:gs pos="0">
                    <a:srgbClr xmlns:mc="http://schemas.openxmlformats.org/markup-compatibility/2006" xmlns:a14="http://schemas.microsoft.com/office/drawing/2010/main" val="525051" mc:Ignorable="">
                      <a:alpha val="31000"/>
                    </a:srgbClr>
                  </a:gs>
                  <a:gs pos="100000">
                    <a:schemeClr val="accent1">
                      <a:alpha val="25000"/>
                    </a:schemeClr>
                  </a:gs>
                </a:gsLst>
                <a:lin ang="16200000" scaled="0"/>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a:effectLst>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92" name="TextBox 191"/>
              <p:cNvSpPr txBox="1"/>
              <p:nvPr/>
            </p:nvSpPr>
            <p:spPr>
              <a:xfrm>
                <a:off x="3284532" y="4307159"/>
                <a:ext cx="1096774" cy="861774"/>
              </a:xfrm>
              <a:prstGeom prst="rect">
                <a:avLst/>
              </a:prstGeom>
              <a:noFill/>
              <a:effectLst>
                <a:outerShdw blurRad="50800" dist="38100" dir="5400000" algn="t" rotWithShape="0">
                  <a:prstClr val="black">
                    <a:alpha val="40000"/>
                  </a:prstClr>
                </a:outerShdw>
              </a:effectLst>
            </p:spPr>
            <p:txBody>
              <a:bodyPr wrap="none" rtlCol="0">
                <a:spAutoFit/>
              </a:bodyPr>
              <a:lstStyle/>
              <a:p>
                <a:pPr algn="ctr">
                  <a:lnSpc>
                    <a:spcPts val="2000"/>
                  </a:lnSpc>
                </a:pPr>
                <a:r>
                  <a:rPr lang="en-US" sz="1100" dirty="0" smtClean="0">
                    <a:solidFill>
                      <a:srgbClr xmlns:mc="http://schemas.openxmlformats.org/markup-compatibility/2006" xmlns:a14="http://schemas.microsoft.com/office/drawing/2010/main" val="87C0DD" mc:Ignorable=""/>
                    </a:solidFill>
                  </a:rPr>
                  <a:t>Authentication</a:t>
                </a:r>
              </a:p>
              <a:p>
                <a:pPr algn="ctr">
                  <a:lnSpc>
                    <a:spcPts val="2000"/>
                  </a:lnSpc>
                </a:pPr>
                <a:r>
                  <a:rPr lang="en-US" sz="1100" dirty="0" smtClean="0">
                    <a:solidFill>
                      <a:srgbClr xmlns:mc="http://schemas.openxmlformats.org/markup-compatibility/2006" xmlns:a14="http://schemas.microsoft.com/office/drawing/2010/main" val="87C0DD" mc:Ignorable=""/>
                    </a:solidFill>
                  </a:rPr>
                  <a:t>Administration</a:t>
                </a:r>
              </a:p>
              <a:p>
                <a:pPr algn="ctr">
                  <a:lnSpc>
                    <a:spcPts val="2000"/>
                  </a:lnSpc>
                </a:pPr>
                <a:r>
                  <a:rPr lang="en-US" sz="1100" dirty="0" smtClean="0">
                    <a:solidFill>
                      <a:srgbClr xmlns:mc="http://schemas.openxmlformats.org/markup-compatibility/2006" xmlns:a14="http://schemas.microsoft.com/office/drawing/2010/main" val="87C0DD" mc:Ignorable=""/>
                    </a:solidFill>
                  </a:rPr>
                  <a:t>Storage</a:t>
                </a:r>
              </a:p>
            </p:txBody>
          </p:sp>
          <p:sp>
            <p:nvSpPr>
              <p:cNvPr id="193" name="Oval 192"/>
              <p:cNvSpPr/>
              <p:nvPr/>
            </p:nvSpPr>
            <p:spPr bwMode="auto">
              <a:xfrm>
                <a:off x="3200400" y="2514600"/>
                <a:ext cx="1219201" cy="449229"/>
              </a:xfrm>
              <a:prstGeom prst="ellipse">
                <a:avLst/>
              </a:prstGeom>
              <a:gradFill>
                <a:gsLst>
                  <a:gs pos="0">
                    <a:schemeClr val="bg1">
                      <a:lumMod val="85000"/>
                      <a:alpha val="10000"/>
                    </a:schemeClr>
                  </a:gs>
                  <a:gs pos="100000">
                    <a:schemeClr val="bg1">
                      <a:alpha val="72000"/>
                    </a:schemeClr>
                  </a:gs>
                </a:gsLst>
                <a:lin ang="5400000" scaled="0"/>
              </a:gradFill>
              <a:effectLst>
                <a:outerShdw blurRad="12700" dist="25400" dir="5400000" algn="t" rotWithShape="0">
                  <a:prstClr val="black">
                    <a:alpha val="13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194" name="TextBox 193"/>
              <p:cNvSpPr txBox="1"/>
              <p:nvPr/>
            </p:nvSpPr>
            <p:spPr>
              <a:xfrm>
                <a:off x="3188440" y="3153646"/>
                <a:ext cx="1236132" cy="719667"/>
              </a:xfrm>
              <a:prstGeom prst="rect">
                <a:avLst/>
              </a:prstGeom>
              <a:noFill/>
              <a:effectLst>
                <a:outerShdw blurRad="12700" dist="12700" dir="5400000" algn="t" rotWithShape="0">
                  <a:prstClr val="black">
                    <a:alpha val="40000"/>
                  </a:prstClr>
                </a:outerShdw>
                <a:reflection blurRad="6350" stA="50000" endA="300" endPos="55000" dir="5400000" sy="-100000" algn="bl" rotWithShape="0"/>
              </a:effectLst>
            </p:spPr>
            <p:txBody>
              <a:bodyPr wrap="square" rtlCol="0">
                <a:noAutofit/>
              </a:bodyPr>
              <a:lstStyle/>
              <a:p>
                <a:pPr algn="ctr"/>
                <a:r>
                  <a:rPr lang="en-US" sz="2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User</a:t>
                </a:r>
              </a:p>
              <a:p>
                <a:pPr algn="ctr"/>
                <a:r>
                  <a:rPr lang="en-US" sz="1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Experience</a:t>
                </a:r>
                <a:endParaRPr lang="en-US" sz="16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pic>
          <p:nvPicPr>
            <p:cNvPr id="2051" name="Picture 3" descr="C:\Users\victor.melniciuc\Desktop\==Work\TDC deck\icons\phone.png"/>
            <p:cNvPicPr>
              <a:picLocks noChangeAspect="1" noChangeArrowheads="1"/>
            </p:cNvPicPr>
            <p:nvPr/>
          </p:nvPicPr>
          <p:blipFill>
            <a:blip r:embed="rId10" cstate="print"/>
            <a:srcRect/>
            <a:stretch>
              <a:fillRect/>
            </a:stretch>
          </p:blipFill>
          <p:spPr bwMode="auto">
            <a:xfrm>
              <a:off x="4258733" y="2802466"/>
              <a:ext cx="609600" cy="595423"/>
            </a:xfrm>
            <a:prstGeom prst="rect">
              <a:avLst/>
            </a:prstGeom>
            <a:noFill/>
            <a:effectLst>
              <a:outerShdw blurRad="50800" dist="38100" dir="5400000" algn="t" rotWithShape="0">
                <a:prstClr val="black">
                  <a:alpha val="40000"/>
                </a:prstClr>
              </a:outerShdw>
            </a:effectLst>
          </p:spPr>
        </p:pic>
      </p:grpSp>
      <p:grpSp>
        <p:nvGrpSpPr>
          <p:cNvPr id="13" name="Group 241"/>
          <p:cNvGrpSpPr/>
          <p:nvPr/>
        </p:nvGrpSpPr>
        <p:grpSpPr>
          <a:xfrm>
            <a:off x="5355772" y="2208362"/>
            <a:ext cx="931332" cy="2248313"/>
            <a:chOff x="5334001" y="2535354"/>
            <a:chExt cx="931332" cy="2248313"/>
          </a:xfrm>
        </p:grpSpPr>
        <p:grpSp>
          <p:nvGrpSpPr>
            <p:cNvPr id="14" name="Group 203"/>
            <p:cNvGrpSpPr/>
            <p:nvPr/>
          </p:nvGrpSpPr>
          <p:grpSpPr>
            <a:xfrm>
              <a:off x="5334001" y="2760133"/>
              <a:ext cx="931332" cy="2023534"/>
              <a:chOff x="3154309" y="2514600"/>
              <a:chExt cx="1331725" cy="2826002"/>
            </a:xfrm>
          </p:grpSpPr>
          <p:sp>
            <p:nvSpPr>
              <p:cNvPr id="205" name="Can 204"/>
              <p:cNvSpPr/>
              <p:nvPr/>
            </p:nvSpPr>
            <p:spPr bwMode="auto">
              <a:xfrm>
                <a:off x="3200401" y="2767387"/>
                <a:ext cx="1230923" cy="2573215"/>
              </a:xfrm>
              <a:prstGeom prst="can">
                <a:avLst>
                  <a:gd name="adj" fmla="val 30950"/>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gradFill>
                  <a:gsLst>
                    <a:gs pos="0">
                      <a:schemeClr val="accent1">
                        <a:tint val="66000"/>
                        <a:satMod val="160000"/>
                        <a:alpha val="0"/>
                      </a:schemeClr>
                    </a:gs>
                    <a:gs pos="50000">
                      <a:schemeClr val="accent1">
                        <a:tint val="44500"/>
                        <a:satMod val="160000"/>
                        <a:alpha val="0"/>
                      </a:schemeClr>
                    </a:gs>
                    <a:gs pos="100000">
                      <a:schemeClr val="accent1">
                        <a:tint val="23500"/>
                        <a:satMod val="160000"/>
                      </a:schemeClr>
                    </a:gs>
                  </a:gsLst>
                  <a:lin ang="0" scaled="0"/>
                </a:grad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06" name="Can 205"/>
              <p:cNvSpPr/>
              <p:nvPr/>
            </p:nvSpPr>
            <p:spPr bwMode="auto">
              <a:xfrm>
                <a:off x="3196905" y="3976323"/>
                <a:ext cx="1222695" cy="1359222"/>
              </a:xfrm>
              <a:prstGeom prst="can">
                <a:avLst>
                  <a:gd name="adj" fmla="val 28748"/>
                </a:avLst>
              </a:prstGeom>
              <a:gradFill>
                <a:gsLst>
                  <a:gs pos="0">
                    <a:srgbClr xmlns:mc="http://schemas.openxmlformats.org/markup-compatibility/2006" xmlns:a14="http://schemas.microsoft.com/office/drawing/2010/main" val="525051" mc:Ignorable="">
                      <a:alpha val="31000"/>
                    </a:srgbClr>
                  </a:gs>
                  <a:gs pos="100000">
                    <a:schemeClr val="accent1">
                      <a:alpha val="25000"/>
                    </a:schemeClr>
                  </a:gs>
                </a:gsLst>
                <a:lin ang="16200000" scaled="0"/>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a:effectLst>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07" name="TextBox 206"/>
              <p:cNvSpPr txBox="1"/>
              <p:nvPr/>
            </p:nvSpPr>
            <p:spPr>
              <a:xfrm>
                <a:off x="3178518" y="4429610"/>
                <a:ext cx="1246979" cy="88115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ts val="1400"/>
                  </a:lnSpc>
                </a:pPr>
                <a:r>
                  <a:rPr lang="en-US" sz="800" dirty="0" smtClean="0">
                    <a:solidFill>
                      <a:srgbClr xmlns:mc="http://schemas.openxmlformats.org/markup-compatibility/2006" xmlns:a14="http://schemas.microsoft.com/office/drawing/2010/main" val="87C0DD" mc:Ignorable=""/>
                    </a:solidFill>
                  </a:rPr>
                  <a:t>Authentication</a:t>
                </a:r>
              </a:p>
              <a:p>
                <a:pPr algn="ctr">
                  <a:lnSpc>
                    <a:spcPts val="1400"/>
                  </a:lnSpc>
                </a:pPr>
                <a:r>
                  <a:rPr lang="en-US" sz="800" dirty="0" smtClean="0">
                    <a:solidFill>
                      <a:srgbClr xmlns:mc="http://schemas.openxmlformats.org/markup-compatibility/2006" xmlns:a14="http://schemas.microsoft.com/office/drawing/2010/main" val="87C0DD" mc:Ignorable=""/>
                    </a:solidFill>
                  </a:rPr>
                  <a:t>Administration</a:t>
                </a:r>
              </a:p>
              <a:p>
                <a:pPr algn="ctr">
                  <a:lnSpc>
                    <a:spcPts val="1400"/>
                  </a:lnSpc>
                </a:pPr>
                <a:r>
                  <a:rPr lang="en-US" sz="800" dirty="0" smtClean="0">
                    <a:solidFill>
                      <a:srgbClr xmlns:mc="http://schemas.openxmlformats.org/markup-compatibility/2006" xmlns:a14="http://schemas.microsoft.com/office/drawing/2010/main" val="87C0DD" mc:Ignorable=""/>
                    </a:solidFill>
                  </a:rPr>
                  <a:t>Storage</a:t>
                </a:r>
              </a:p>
            </p:txBody>
          </p:sp>
          <p:sp>
            <p:nvSpPr>
              <p:cNvPr id="208" name="Oval 207"/>
              <p:cNvSpPr/>
              <p:nvPr/>
            </p:nvSpPr>
            <p:spPr bwMode="auto">
              <a:xfrm>
                <a:off x="3200400" y="2514600"/>
                <a:ext cx="1219201" cy="449229"/>
              </a:xfrm>
              <a:prstGeom prst="ellipse">
                <a:avLst/>
              </a:prstGeom>
              <a:gradFill>
                <a:gsLst>
                  <a:gs pos="0">
                    <a:schemeClr val="bg1">
                      <a:lumMod val="85000"/>
                      <a:alpha val="10000"/>
                    </a:schemeClr>
                  </a:gs>
                  <a:gs pos="100000">
                    <a:schemeClr val="bg1">
                      <a:alpha val="72000"/>
                    </a:schemeClr>
                  </a:gs>
                </a:gsLst>
                <a:lin ang="5400000" scaled="0"/>
              </a:gradFill>
              <a:effectLst>
                <a:outerShdw blurRad="12700" dist="25400" dir="5400000" algn="t" rotWithShape="0">
                  <a:prstClr val="black">
                    <a:alpha val="13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209" name="TextBox 208"/>
              <p:cNvSpPr txBox="1"/>
              <p:nvPr/>
            </p:nvSpPr>
            <p:spPr>
              <a:xfrm>
                <a:off x="3154309" y="3266876"/>
                <a:ext cx="1331725" cy="650334"/>
              </a:xfrm>
              <a:prstGeom prst="rect">
                <a:avLst/>
              </a:prstGeom>
              <a:noFill/>
              <a:effectLst>
                <a:outerShdw blurRad="12700" dist="12700" dir="5400000" algn="t" rotWithShape="0">
                  <a:prstClr val="black">
                    <a:alpha val="40000"/>
                  </a:prstClr>
                </a:outerShdw>
                <a:reflection blurRad="6350" stA="50000" endA="300" endPos="55000" dir="5400000" sy="-100000" algn="bl" rotWithShape="0"/>
              </a:effectLst>
            </p:spPr>
            <p:txBody>
              <a:bodyPr wrap="square" rtlCol="0">
                <a:noAutofit/>
              </a:bodyPr>
              <a:lstStyle/>
              <a:p>
                <a:pPr algn="ctr"/>
                <a:r>
                  <a:rPr lang="en-US" sz="1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User </a:t>
                </a:r>
                <a:r>
                  <a:rPr lang="en-US" sz="11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Experience</a:t>
                </a:r>
              </a:p>
            </p:txBody>
          </p:sp>
        </p:grpSp>
        <p:pic>
          <p:nvPicPr>
            <p:cNvPr id="2054" name="Picture 6" descr="C:\Users\victor.melniciuc\Desktop\==Work\TDC deck\icons\conferencing.png"/>
            <p:cNvPicPr>
              <a:picLocks noChangeAspect="1" noChangeArrowheads="1"/>
            </p:cNvPicPr>
            <p:nvPr/>
          </p:nvPicPr>
          <p:blipFill>
            <a:blip r:embed="rId11" cstate="print"/>
            <a:srcRect/>
            <a:stretch>
              <a:fillRect/>
            </a:stretch>
          </p:blipFill>
          <p:spPr bwMode="auto">
            <a:xfrm>
              <a:off x="5630379" y="2535354"/>
              <a:ext cx="382232" cy="459975"/>
            </a:xfrm>
            <a:prstGeom prst="rect">
              <a:avLst/>
            </a:prstGeom>
            <a:noFill/>
            <a:effectLst>
              <a:outerShdw blurRad="50800" dist="38100" dir="5400000" algn="t" rotWithShape="0">
                <a:prstClr val="black">
                  <a:alpha val="40000"/>
                </a:prstClr>
              </a:outerShdw>
            </a:effectLst>
          </p:spPr>
        </p:pic>
      </p:grpSp>
      <p:grpSp>
        <p:nvGrpSpPr>
          <p:cNvPr id="15" name="Group 239"/>
          <p:cNvGrpSpPr/>
          <p:nvPr/>
        </p:nvGrpSpPr>
        <p:grpSpPr>
          <a:xfrm>
            <a:off x="508864" y="2269066"/>
            <a:ext cx="897468" cy="2288066"/>
            <a:chOff x="423333" y="2497666"/>
            <a:chExt cx="897468" cy="2288066"/>
          </a:xfrm>
        </p:grpSpPr>
        <p:grpSp>
          <p:nvGrpSpPr>
            <p:cNvPr id="16" name="Group 215"/>
            <p:cNvGrpSpPr/>
            <p:nvPr/>
          </p:nvGrpSpPr>
          <p:grpSpPr>
            <a:xfrm>
              <a:off x="423333" y="2760133"/>
              <a:ext cx="897468" cy="2025599"/>
              <a:chOff x="3166413" y="2514600"/>
              <a:chExt cx="1283302" cy="2828885"/>
            </a:xfrm>
          </p:grpSpPr>
          <p:sp>
            <p:nvSpPr>
              <p:cNvPr id="217" name="Can 216"/>
              <p:cNvSpPr/>
              <p:nvPr/>
            </p:nvSpPr>
            <p:spPr bwMode="auto">
              <a:xfrm>
                <a:off x="3200401" y="2767387"/>
                <a:ext cx="1230923" cy="2573215"/>
              </a:xfrm>
              <a:prstGeom prst="can">
                <a:avLst>
                  <a:gd name="adj" fmla="val 30950"/>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gradFill>
                  <a:gsLst>
                    <a:gs pos="0">
                      <a:schemeClr val="accent1">
                        <a:tint val="66000"/>
                        <a:satMod val="160000"/>
                        <a:alpha val="0"/>
                      </a:schemeClr>
                    </a:gs>
                    <a:gs pos="50000">
                      <a:schemeClr val="accent1">
                        <a:tint val="44500"/>
                        <a:satMod val="160000"/>
                        <a:alpha val="0"/>
                      </a:schemeClr>
                    </a:gs>
                    <a:gs pos="100000">
                      <a:schemeClr val="accent1">
                        <a:tint val="23500"/>
                        <a:satMod val="160000"/>
                      </a:schemeClr>
                    </a:gs>
                  </a:gsLst>
                  <a:lin ang="0" scaled="0"/>
                </a:grad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18" name="Can 217"/>
              <p:cNvSpPr/>
              <p:nvPr/>
            </p:nvSpPr>
            <p:spPr bwMode="auto">
              <a:xfrm>
                <a:off x="3196905" y="3945330"/>
                <a:ext cx="1222695" cy="1398155"/>
              </a:xfrm>
              <a:prstGeom prst="can">
                <a:avLst>
                  <a:gd name="adj" fmla="val 28748"/>
                </a:avLst>
              </a:prstGeom>
              <a:gradFill>
                <a:gsLst>
                  <a:gs pos="0">
                    <a:srgbClr xmlns:mc="http://schemas.openxmlformats.org/markup-compatibility/2006" xmlns:a14="http://schemas.microsoft.com/office/drawing/2010/main" val="525051" mc:Ignorable="">
                      <a:alpha val="31000"/>
                    </a:srgbClr>
                  </a:gs>
                  <a:gs pos="100000">
                    <a:schemeClr val="accent1">
                      <a:alpha val="25000"/>
                    </a:schemeClr>
                  </a:gs>
                </a:gsLst>
                <a:lin ang="16200000" scaled="0"/>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a:effectLst>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19" name="TextBox 218"/>
              <p:cNvSpPr txBox="1"/>
              <p:nvPr/>
            </p:nvSpPr>
            <p:spPr>
              <a:xfrm>
                <a:off x="3178518" y="4398617"/>
                <a:ext cx="1246979" cy="88115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ts val="1400"/>
                  </a:lnSpc>
                </a:pPr>
                <a:r>
                  <a:rPr lang="en-US" sz="800" dirty="0" smtClean="0">
                    <a:solidFill>
                      <a:srgbClr xmlns:mc="http://schemas.openxmlformats.org/markup-compatibility/2006" xmlns:a14="http://schemas.microsoft.com/office/drawing/2010/main" val="87C0DD" mc:Ignorable=""/>
                    </a:solidFill>
                  </a:rPr>
                  <a:t>Authentication</a:t>
                </a:r>
              </a:p>
              <a:p>
                <a:pPr algn="ctr">
                  <a:lnSpc>
                    <a:spcPts val="1400"/>
                  </a:lnSpc>
                </a:pPr>
                <a:r>
                  <a:rPr lang="en-US" sz="800" dirty="0" smtClean="0">
                    <a:solidFill>
                      <a:srgbClr xmlns:mc="http://schemas.openxmlformats.org/markup-compatibility/2006" xmlns:a14="http://schemas.microsoft.com/office/drawing/2010/main" val="87C0DD" mc:Ignorable=""/>
                    </a:solidFill>
                  </a:rPr>
                  <a:t>Administration</a:t>
                </a:r>
              </a:p>
              <a:p>
                <a:pPr algn="ctr">
                  <a:lnSpc>
                    <a:spcPts val="1400"/>
                  </a:lnSpc>
                </a:pPr>
                <a:r>
                  <a:rPr lang="en-US" sz="800" dirty="0" smtClean="0">
                    <a:solidFill>
                      <a:srgbClr xmlns:mc="http://schemas.openxmlformats.org/markup-compatibility/2006" xmlns:a14="http://schemas.microsoft.com/office/drawing/2010/main" val="87C0DD" mc:Ignorable=""/>
                    </a:solidFill>
                  </a:rPr>
                  <a:t>Storage</a:t>
                </a:r>
              </a:p>
            </p:txBody>
          </p:sp>
          <p:sp>
            <p:nvSpPr>
              <p:cNvPr id="220" name="Oval 219"/>
              <p:cNvSpPr/>
              <p:nvPr/>
            </p:nvSpPr>
            <p:spPr bwMode="auto">
              <a:xfrm>
                <a:off x="3200400" y="2514600"/>
                <a:ext cx="1219201" cy="449229"/>
              </a:xfrm>
              <a:prstGeom prst="ellipse">
                <a:avLst/>
              </a:prstGeom>
              <a:gradFill>
                <a:gsLst>
                  <a:gs pos="0">
                    <a:schemeClr val="bg1">
                      <a:lumMod val="85000"/>
                      <a:alpha val="10000"/>
                    </a:schemeClr>
                  </a:gs>
                  <a:gs pos="100000">
                    <a:schemeClr val="bg1">
                      <a:alpha val="72000"/>
                    </a:schemeClr>
                  </a:gs>
                </a:gsLst>
                <a:lin ang="5400000" scaled="0"/>
              </a:gradFill>
              <a:effectLst>
                <a:outerShdw blurRad="12700" dist="25400" dir="5400000" algn="t" rotWithShape="0">
                  <a:prstClr val="black">
                    <a:alpha val="13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221" name="TextBox 220"/>
              <p:cNvSpPr txBox="1"/>
              <p:nvPr/>
            </p:nvSpPr>
            <p:spPr>
              <a:xfrm>
                <a:off x="3166413" y="3235882"/>
                <a:ext cx="1283302" cy="650334"/>
              </a:xfrm>
              <a:prstGeom prst="rect">
                <a:avLst/>
              </a:prstGeom>
              <a:noFill/>
              <a:effectLst>
                <a:outerShdw blurRad="12700" dist="12700" dir="5400000" algn="t" rotWithShape="0">
                  <a:prstClr val="black">
                    <a:alpha val="40000"/>
                  </a:prstClr>
                </a:outerShdw>
                <a:reflection blurRad="6350" stA="50000" endA="300" endPos="55000" dir="5400000" sy="-100000" algn="bl" rotWithShape="0"/>
              </a:effectLst>
            </p:spPr>
            <p:txBody>
              <a:bodyPr wrap="square" rtlCol="0">
                <a:noAutofit/>
              </a:bodyPr>
              <a:lstStyle/>
              <a:p>
                <a:pPr algn="ctr"/>
                <a:r>
                  <a:rPr lang="en-US" sz="1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User</a:t>
                </a:r>
              </a:p>
              <a:p>
                <a:pPr algn="ctr"/>
                <a:r>
                  <a:rPr lang="en-US" sz="105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Experience</a:t>
                </a:r>
                <a:endParaRPr lang="en-US" sz="11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pic>
          <p:nvPicPr>
            <p:cNvPr id="2055" name="Picture 7" descr="C:\Users\victor.melniciuc\Desktop\==Work\TDC deck\icons\tasks.png"/>
            <p:cNvPicPr>
              <a:picLocks noChangeAspect="1" noChangeArrowheads="1"/>
            </p:cNvPicPr>
            <p:nvPr/>
          </p:nvPicPr>
          <p:blipFill>
            <a:blip r:embed="rId12" cstate="print"/>
            <a:srcRect/>
            <a:stretch>
              <a:fillRect/>
            </a:stretch>
          </p:blipFill>
          <p:spPr bwMode="auto">
            <a:xfrm>
              <a:off x="640485" y="2497666"/>
              <a:ext cx="416640" cy="448204"/>
            </a:xfrm>
            <a:prstGeom prst="rect">
              <a:avLst/>
            </a:prstGeom>
            <a:noFill/>
            <a:effectLst>
              <a:outerShdw blurRad="50800" dist="38100" dir="5400000" algn="t" rotWithShape="0">
                <a:prstClr val="black">
                  <a:alpha val="40000"/>
                </a:prstClr>
              </a:outerShdw>
            </a:effectLst>
          </p:spPr>
        </p:pic>
      </p:grpSp>
      <p:grpSp>
        <p:nvGrpSpPr>
          <p:cNvPr id="17" name="Group 240"/>
          <p:cNvGrpSpPr/>
          <p:nvPr/>
        </p:nvGrpSpPr>
        <p:grpSpPr>
          <a:xfrm>
            <a:off x="7828556" y="2379133"/>
            <a:ext cx="897466" cy="2175934"/>
            <a:chOff x="7755467" y="2607733"/>
            <a:chExt cx="897466" cy="2175934"/>
          </a:xfrm>
        </p:grpSpPr>
        <p:grpSp>
          <p:nvGrpSpPr>
            <p:cNvPr id="18" name="Group 209"/>
            <p:cNvGrpSpPr/>
            <p:nvPr/>
          </p:nvGrpSpPr>
          <p:grpSpPr>
            <a:xfrm>
              <a:off x="7755467" y="2760133"/>
              <a:ext cx="897466" cy="2023534"/>
              <a:chOff x="3166413" y="2514600"/>
              <a:chExt cx="1283299" cy="2826002"/>
            </a:xfrm>
          </p:grpSpPr>
          <p:sp>
            <p:nvSpPr>
              <p:cNvPr id="211" name="Can 210"/>
              <p:cNvSpPr/>
              <p:nvPr/>
            </p:nvSpPr>
            <p:spPr bwMode="auto">
              <a:xfrm>
                <a:off x="3200401" y="2767387"/>
                <a:ext cx="1230923" cy="2573215"/>
              </a:xfrm>
              <a:prstGeom prst="can">
                <a:avLst>
                  <a:gd name="adj" fmla="val 30950"/>
                </a:avLst>
              </a:prstGeom>
              <a:gradFill>
                <a:gsLst>
                  <a:gs pos="0">
                    <a:srgbClr xmlns:mc="http://schemas.openxmlformats.org/markup-compatibility/2006" xmlns:a14="http://schemas.microsoft.com/office/drawing/2010/main" val="525051" mc:Ignorable=""/>
                  </a:gs>
                  <a:gs pos="80000">
                    <a:schemeClr val="accent1"/>
                  </a:gs>
                  <a:gs pos="100000">
                    <a:schemeClr val="accent1"/>
                  </a:gs>
                </a:gsLst>
              </a:gradFill>
              <a:ln>
                <a:gradFill>
                  <a:gsLst>
                    <a:gs pos="0">
                      <a:schemeClr val="accent1">
                        <a:tint val="66000"/>
                        <a:satMod val="160000"/>
                        <a:alpha val="0"/>
                      </a:schemeClr>
                    </a:gs>
                    <a:gs pos="50000">
                      <a:schemeClr val="accent1">
                        <a:tint val="44500"/>
                        <a:satMod val="160000"/>
                        <a:alpha val="0"/>
                      </a:schemeClr>
                    </a:gs>
                    <a:gs pos="100000">
                      <a:schemeClr val="accent1">
                        <a:tint val="23500"/>
                        <a:satMod val="160000"/>
                      </a:schemeClr>
                    </a:gs>
                  </a:gsLst>
                  <a:lin ang="0" scaled="0"/>
                </a:gradFill>
                <a:headEnd type="none" w="med" len="med"/>
                <a:tailEnd type="none" w="med" len="med"/>
              </a:ln>
              <a:effectLst>
                <a:outerShdw blurRad="241300" dist="127000" dir="5400000" rotWithShape="0">
                  <a:srgbClr xmlns:mc="http://schemas.openxmlformats.org/markup-compatibility/2006" xmlns:a14="http://schemas.microsoft.com/office/drawing/2010/main" val="000000" mc:Ignorable="">
                    <a:alpha val="10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12" name="Can 211"/>
              <p:cNvSpPr/>
              <p:nvPr/>
            </p:nvSpPr>
            <p:spPr bwMode="auto">
              <a:xfrm>
                <a:off x="3196905" y="3945330"/>
                <a:ext cx="1222695" cy="1387773"/>
              </a:xfrm>
              <a:prstGeom prst="can">
                <a:avLst>
                  <a:gd name="adj" fmla="val 28748"/>
                </a:avLst>
              </a:prstGeom>
              <a:gradFill>
                <a:gsLst>
                  <a:gs pos="0">
                    <a:srgbClr xmlns:mc="http://schemas.openxmlformats.org/markup-compatibility/2006" xmlns:a14="http://schemas.microsoft.com/office/drawing/2010/main" val="525051" mc:Ignorable="">
                      <a:alpha val="31000"/>
                    </a:srgbClr>
                  </a:gs>
                  <a:gs pos="100000">
                    <a:schemeClr val="accent1">
                      <a:alpha val="25000"/>
                    </a:schemeClr>
                  </a:gs>
                </a:gsLst>
                <a:lin ang="16200000" scaled="0"/>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a:effectLst>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13" name="TextBox 212"/>
              <p:cNvSpPr txBox="1"/>
              <p:nvPr/>
            </p:nvSpPr>
            <p:spPr>
              <a:xfrm>
                <a:off x="3178518" y="4398617"/>
                <a:ext cx="1246979" cy="88115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ts val="1400"/>
                  </a:lnSpc>
                </a:pPr>
                <a:r>
                  <a:rPr lang="en-US" sz="800" dirty="0" smtClean="0">
                    <a:solidFill>
                      <a:srgbClr xmlns:mc="http://schemas.openxmlformats.org/markup-compatibility/2006" xmlns:a14="http://schemas.microsoft.com/office/drawing/2010/main" val="87C0DD" mc:Ignorable=""/>
                    </a:solidFill>
                  </a:rPr>
                  <a:t>Authentication</a:t>
                </a:r>
              </a:p>
              <a:p>
                <a:pPr algn="ctr">
                  <a:lnSpc>
                    <a:spcPts val="1400"/>
                  </a:lnSpc>
                </a:pPr>
                <a:r>
                  <a:rPr lang="en-US" sz="800" dirty="0" smtClean="0">
                    <a:solidFill>
                      <a:srgbClr xmlns:mc="http://schemas.openxmlformats.org/markup-compatibility/2006" xmlns:a14="http://schemas.microsoft.com/office/drawing/2010/main" val="87C0DD" mc:Ignorable=""/>
                    </a:solidFill>
                  </a:rPr>
                  <a:t>Administration</a:t>
                </a:r>
              </a:p>
              <a:p>
                <a:pPr algn="ctr">
                  <a:lnSpc>
                    <a:spcPts val="1400"/>
                  </a:lnSpc>
                </a:pPr>
                <a:r>
                  <a:rPr lang="en-US" sz="800" dirty="0" smtClean="0">
                    <a:solidFill>
                      <a:srgbClr xmlns:mc="http://schemas.openxmlformats.org/markup-compatibility/2006" xmlns:a14="http://schemas.microsoft.com/office/drawing/2010/main" val="87C0DD" mc:Ignorable=""/>
                    </a:solidFill>
                  </a:rPr>
                  <a:t>Storage</a:t>
                </a:r>
              </a:p>
            </p:txBody>
          </p:sp>
          <p:sp>
            <p:nvSpPr>
              <p:cNvPr id="214" name="Oval 213"/>
              <p:cNvSpPr/>
              <p:nvPr/>
            </p:nvSpPr>
            <p:spPr bwMode="auto">
              <a:xfrm>
                <a:off x="3200400" y="2514600"/>
                <a:ext cx="1219201" cy="449229"/>
              </a:xfrm>
              <a:prstGeom prst="ellipse">
                <a:avLst/>
              </a:prstGeom>
              <a:gradFill>
                <a:gsLst>
                  <a:gs pos="0">
                    <a:schemeClr val="bg1">
                      <a:lumMod val="85000"/>
                      <a:alpha val="10000"/>
                    </a:schemeClr>
                  </a:gs>
                  <a:gs pos="100000">
                    <a:schemeClr val="bg1">
                      <a:alpha val="72000"/>
                    </a:schemeClr>
                  </a:gs>
                </a:gsLst>
                <a:lin ang="5400000" scaled="0"/>
              </a:gradFill>
              <a:effectLst>
                <a:outerShdw blurRad="12700" dist="25400" dir="5400000" algn="t" rotWithShape="0">
                  <a:prstClr val="black">
                    <a:alpha val="13000"/>
                  </a:prstClr>
                </a:outerShdw>
              </a:effectLst>
            </p:spPr>
            <p:txBody>
              <a:bodyPr wrap="square" rtlCol="0">
                <a:noAutofit/>
              </a:bodyPr>
              <a:lstStyle/>
              <a:p>
                <a:endParaRPr lang="en-US" sz="4400" dirty="0" err="1"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sp>
            <p:nvSpPr>
              <p:cNvPr id="215" name="TextBox 214"/>
              <p:cNvSpPr txBox="1"/>
              <p:nvPr/>
            </p:nvSpPr>
            <p:spPr>
              <a:xfrm>
                <a:off x="3166413" y="3235882"/>
                <a:ext cx="1283299" cy="662157"/>
              </a:xfrm>
              <a:prstGeom prst="rect">
                <a:avLst/>
              </a:prstGeom>
              <a:noFill/>
              <a:effectLst>
                <a:outerShdw blurRad="12700" dist="12700" dir="5400000" algn="t" rotWithShape="0">
                  <a:prstClr val="black">
                    <a:alpha val="40000"/>
                  </a:prstClr>
                </a:outerShdw>
                <a:reflection blurRad="6350" stA="50000" endA="300" endPos="55000" dir="5400000" sy="-100000" algn="bl" rotWithShape="0"/>
              </a:effectLst>
            </p:spPr>
            <p:txBody>
              <a:bodyPr wrap="square" rtlCol="0">
                <a:noAutofit/>
              </a:bodyPr>
              <a:lstStyle/>
              <a:p>
                <a:pPr algn="ctr"/>
                <a:r>
                  <a:rPr lang="en-US" sz="14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User </a:t>
                </a:r>
                <a:r>
                  <a:rPr lang="en-US" sz="105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rPr>
                  <a:t>Experience</a:t>
                </a:r>
                <a:endParaRPr lang="en-US" sz="1100" b="1" dirty="0" smtClean="0">
                  <a:gradFill>
                    <a:gsLst>
                      <a:gs pos="0">
                        <a:srgbClr xmlns:mc="http://schemas.openxmlformats.org/markup-compatibility/2006" xmlns:a14="http://schemas.microsoft.com/office/drawing/2010/main" val="87C0DD" mc:Ignorable=""/>
                      </a:gs>
                      <a:gs pos="100000">
                        <a:srgbClr xmlns:mc="http://schemas.openxmlformats.org/markup-compatibility/2006" xmlns:a14="http://schemas.microsoft.com/office/drawing/2010/main" val="6666FF" mc:Ignorable="">
                          <a:lumMod val="60000"/>
                          <a:lumOff val="40000"/>
                        </a:srgbClr>
                      </a:gs>
                    </a:gsLst>
                    <a:lin ang="5400000" scaled="0"/>
                  </a:gradFill>
                </a:endParaRPr>
              </a:p>
            </p:txBody>
          </p:sp>
        </p:grpSp>
        <p:pic>
          <p:nvPicPr>
            <p:cNvPr id="1027" name="Picture 3" descr="C:\Users\victor.melniciuc\Desktop\==Work\TDC deck\icons\audio.png"/>
            <p:cNvPicPr>
              <a:picLocks noChangeAspect="1" noChangeArrowheads="1"/>
            </p:cNvPicPr>
            <p:nvPr/>
          </p:nvPicPr>
          <p:blipFill>
            <a:blip r:embed="rId13" cstate="print"/>
            <a:srcRect/>
            <a:stretch>
              <a:fillRect/>
            </a:stretch>
          </p:blipFill>
          <p:spPr bwMode="auto">
            <a:xfrm>
              <a:off x="8068733" y="2607733"/>
              <a:ext cx="423333" cy="316225"/>
            </a:xfrm>
            <a:prstGeom prst="rect">
              <a:avLst/>
            </a:prstGeom>
            <a:noFill/>
            <a:effectLst>
              <a:outerShdw blurRad="50800" dist="38100" dir="5400000" algn="t" rotWithShape="0">
                <a:prstClr val="black">
                  <a:alpha val="40000"/>
                </a:prstClr>
              </a:outerShdw>
            </a:effectLst>
          </p:spPr>
        </p:pic>
      </p:grpSp>
      <p:grpSp>
        <p:nvGrpSpPr>
          <p:cNvPr id="20" name="Group 275"/>
          <p:cNvGrpSpPr/>
          <p:nvPr/>
        </p:nvGrpSpPr>
        <p:grpSpPr>
          <a:xfrm>
            <a:off x="2964714" y="2340775"/>
            <a:ext cx="845073" cy="842692"/>
            <a:chOff x="10024532" y="1905000"/>
            <a:chExt cx="845073" cy="842692"/>
          </a:xfrm>
        </p:grpSpPr>
        <p:sp>
          <p:nvSpPr>
            <p:cNvPr id="248" name="Rounded Rectangle 247"/>
            <p:cNvSpPr/>
            <p:nvPr/>
          </p:nvSpPr>
          <p:spPr bwMode="auto">
            <a:xfrm>
              <a:off x="10066867" y="2057400"/>
              <a:ext cx="762000" cy="690292"/>
            </a:xfrm>
            <a:prstGeom prst="roundRect">
              <a:avLst>
                <a:gd name="adj" fmla="val 16880"/>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86" name="Picture 3" descr="C:\Users\victor.melniciuc\Desktop\==Work\TDC deck\icons\phone.png"/>
            <p:cNvPicPr>
              <a:picLocks noChangeAspect="1" noChangeArrowheads="1"/>
            </p:cNvPicPr>
            <p:nvPr/>
          </p:nvPicPr>
          <p:blipFill>
            <a:blip r:embed="rId10" cstate="print"/>
            <a:srcRect/>
            <a:stretch>
              <a:fillRect/>
            </a:stretch>
          </p:blipFill>
          <p:spPr bwMode="auto">
            <a:xfrm>
              <a:off x="10210800" y="1905000"/>
              <a:ext cx="493774" cy="482291"/>
            </a:xfrm>
            <a:prstGeom prst="rect">
              <a:avLst/>
            </a:prstGeom>
            <a:noFill/>
            <a:effectLst>
              <a:outerShdw blurRad="50800" dist="38100" dir="5400000" algn="t" rotWithShape="0">
                <a:prstClr val="black">
                  <a:alpha val="40000"/>
                </a:prstClr>
              </a:outerShdw>
            </a:effectLst>
          </p:spPr>
        </p:pic>
        <p:sp>
          <p:nvSpPr>
            <p:cNvPr id="92" name="Rectangle 91"/>
            <p:cNvSpPr/>
            <p:nvPr/>
          </p:nvSpPr>
          <p:spPr>
            <a:xfrm>
              <a:off x="10024532" y="2362200"/>
              <a:ext cx="845073" cy="369332"/>
            </a:xfrm>
            <a:prstGeom prst="rect">
              <a:avLst/>
            </a:prstGeom>
            <a:effectLst>
              <a:outerShdw blurRad="25400" dist="12700" dir="5400000" algn="t" rotWithShape="0">
                <a:prstClr val="black">
                  <a:alpha val="55000"/>
                </a:prstClr>
              </a:outerShdw>
            </a:effectLst>
          </p:spPr>
          <p:txBody>
            <a:bodyPr wrap="square" anchor="ctr">
              <a:spAutoFit/>
            </a:bodyPr>
            <a:lstStyle/>
            <a:p>
              <a:pPr algn="ctr"/>
              <a:r>
                <a:rPr lang="en-US" sz="900" spc="-50" dirty="0" smtClean="0">
                  <a:solidFill>
                    <a:srgbClr xmlns:mc="http://schemas.openxmlformats.org/markup-compatibility/2006" xmlns:a14="http://schemas.microsoft.com/office/drawing/2010/main" val="87C0DD" mc:Ignorable=""/>
                  </a:solidFill>
                  <a:cs typeface="Arial" charset="0"/>
                </a:rPr>
                <a:t>Telephony and</a:t>
              </a:r>
            </a:p>
            <a:p>
              <a:pPr algn="ctr"/>
              <a:r>
                <a:rPr lang="en-US" sz="900" dirty="0" smtClean="0">
                  <a:solidFill>
                    <a:srgbClr xmlns:mc="http://schemas.openxmlformats.org/markup-compatibility/2006" xmlns:a14="http://schemas.microsoft.com/office/drawing/2010/main" val="87C0DD" mc:Ignorable=""/>
                  </a:solidFill>
                  <a:cs typeface="Arial" charset="0"/>
                </a:rPr>
                <a:t>Voicemail</a:t>
              </a:r>
            </a:p>
          </p:txBody>
        </p:sp>
      </p:grpSp>
      <p:grpSp>
        <p:nvGrpSpPr>
          <p:cNvPr id="21" name="Group 272"/>
          <p:cNvGrpSpPr/>
          <p:nvPr/>
        </p:nvGrpSpPr>
        <p:grpSpPr>
          <a:xfrm>
            <a:off x="5441894" y="2264575"/>
            <a:ext cx="909488" cy="787400"/>
            <a:chOff x="12501712" y="1828800"/>
            <a:chExt cx="909488" cy="787400"/>
          </a:xfrm>
        </p:grpSpPr>
        <p:sp>
          <p:nvSpPr>
            <p:cNvPr id="257" name="Rounded Rectangle 256"/>
            <p:cNvSpPr/>
            <p:nvPr/>
          </p:nvSpPr>
          <p:spPr bwMode="auto">
            <a:xfrm>
              <a:off x="12573000" y="1981200"/>
              <a:ext cx="762000" cy="6350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85" name="Picture 7" descr="C:\Users\victor.melniciuc\Desktop\==Work\TDC deck\icons\tasks.png"/>
            <p:cNvPicPr>
              <a:picLocks noChangeAspect="1" noChangeArrowheads="1"/>
            </p:cNvPicPr>
            <p:nvPr/>
          </p:nvPicPr>
          <p:blipFill>
            <a:blip r:embed="rId12" cstate="print"/>
            <a:srcRect/>
            <a:stretch>
              <a:fillRect/>
            </a:stretch>
          </p:blipFill>
          <p:spPr bwMode="auto">
            <a:xfrm>
              <a:off x="12725400" y="1828800"/>
              <a:ext cx="416873" cy="448455"/>
            </a:xfrm>
            <a:prstGeom prst="rect">
              <a:avLst/>
            </a:prstGeom>
            <a:noFill/>
            <a:effectLst>
              <a:outerShdw blurRad="50800" dist="38100" dir="5400000" algn="t" rotWithShape="0">
                <a:prstClr val="black">
                  <a:alpha val="40000"/>
                </a:prstClr>
              </a:outerShdw>
            </a:effectLst>
          </p:spPr>
        </p:pic>
        <p:sp>
          <p:nvSpPr>
            <p:cNvPr id="89" name="Text Box 13"/>
            <p:cNvSpPr txBox="1">
              <a:spLocks noChangeArrowheads="1"/>
            </p:cNvSpPr>
            <p:nvPr/>
          </p:nvSpPr>
          <p:spPr bwMode="auto">
            <a:xfrm>
              <a:off x="12501712" y="2286000"/>
              <a:ext cx="909488" cy="313932"/>
            </a:xfrm>
            <a:prstGeom prst="rect">
              <a:avLst/>
            </a:prstGeom>
            <a:noFill/>
            <a:ln w="12700" algn="ctr">
              <a:noFill/>
              <a:miter lim="800000"/>
              <a:headEnd/>
              <a:tailEnd/>
            </a:ln>
            <a:effectLst>
              <a:outerShdw blurRad="25400" dist="12700" dir="5400000" algn="t" rotWithShape="0">
                <a:prstClr val="black">
                  <a:alpha val="55000"/>
                </a:prstClr>
              </a:outerShdw>
            </a:effectLst>
          </p:spPr>
          <p:txBody>
            <a:bodyPr vert="horz" wrap="square" lIns="91440" tIns="45720" rIns="91440" bIns="45720" numCol="1" anchor="ctr" anchorCtr="0" compatLnSpc="1">
              <a:prstTxWarp prst="textNoShape">
                <a:avLst/>
              </a:prstTxWarp>
              <a:spAutoFit/>
            </a:bodyPr>
            <a:lstStyle/>
            <a:p>
              <a:pPr algn="ctr">
                <a:lnSpc>
                  <a:spcPct val="80000"/>
                </a:lnSpc>
                <a:defRPr/>
              </a:pPr>
              <a:r>
                <a:rPr lang="en-US" sz="900" dirty="0">
                  <a:solidFill>
                    <a:srgbClr xmlns:mc="http://schemas.openxmlformats.org/markup-compatibility/2006" xmlns:a14="http://schemas.microsoft.com/office/drawing/2010/main" val="87C0DD" mc:Ignorable=""/>
                  </a:solidFill>
                  <a:cs typeface="Arial" charset="0"/>
                </a:rPr>
                <a:t>Instant</a:t>
              </a:r>
              <a:br>
                <a:rPr lang="en-US" sz="900" dirty="0">
                  <a:solidFill>
                    <a:srgbClr xmlns:mc="http://schemas.openxmlformats.org/markup-compatibility/2006" xmlns:a14="http://schemas.microsoft.com/office/drawing/2010/main" val="87C0DD" mc:Ignorable=""/>
                  </a:solidFill>
                  <a:cs typeface="Arial" charset="0"/>
                </a:rPr>
              </a:br>
              <a:r>
                <a:rPr lang="en-US" sz="900" dirty="0" smtClean="0">
                  <a:solidFill>
                    <a:srgbClr xmlns:mc="http://schemas.openxmlformats.org/markup-compatibility/2006" xmlns:a14="http://schemas.microsoft.com/office/drawing/2010/main" val="87C0DD" mc:Ignorable=""/>
                  </a:solidFill>
                  <a:cs typeface="Arial" charset="0"/>
                </a:rPr>
                <a:t>Messaging</a:t>
              </a:r>
              <a:endParaRPr lang="en-US" sz="900" dirty="0">
                <a:solidFill>
                  <a:srgbClr xmlns:mc="http://schemas.openxmlformats.org/markup-compatibility/2006" xmlns:a14="http://schemas.microsoft.com/office/drawing/2010/main" val="87C0DD" mc:Ignorable=""/>
                </a:solidFill>
                <a:cs typeface="Arial" charset="0"/>
              </a:endParaRPr>
            </a:p>
          </p:txBody>
        </p:sp>
      </p:grpSp>
      <p:grpSp>
        <p:nvGrpSpPr>
          <p:cNvPr id="22" name="Group 274"/>
          <p:cNvGrpSpPr/>
          <p:nvPr/>
        </p:nvGrpSpPr>
        <p:grpSpPr>
          <a:xfrm>
            <a:off x="3811382" y="2578646"/>
            <a:ext cx="838199" cy="735756"/>
            <a:chOff x="10871200" y="2142871"/>
            <a:chExt cx="838199" cy="735756"/>
          </a:xfrm>
        </p:grpSpPr>
        <p:sp>
          <p:nvSpPr>
            <p:cNvPr id="255" name="Rounded Rectangle 254"/>
            <p:cNvSpPr/>
            <p:nvPr/>
          </p:nvSpPr>
          <p:spPr bwMode="auto">
            <a:xfrm>
              <a:off x="10896600" y="2243627"/>
              <a:ext cx="762000" cy="635000"/>
            </a:xfrm>
            <a:prstGeom prst="roundRect">
              <a:avLst>
                <a:gd name="adj" fmla="val 19333"/>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pSp>
          <p:nvGrpSpPr>
            <p:cNvPr id="23" name="Group 16"/>
            <p:cNvGrpSpPr/>
            <p:nvPr/>
          </p:nvGrpSpPr>
          <p:grpSpPr>
            <a:xfrm>
              <a:off x="11021598" y="2142871"/>
              <a:ext cx="560802" cy="403489"/>
              <a:chOff x="3429129" y="616444"/>
              <a:chExt cx="741363" cy="533401"/>
            </a:xfrm>
          </p:grpSpPr>
          <p:pic>
            <p:nvPicPr>
              <p:cNvPr id="127" name="Picture 4" descr="C:\Users\victor.melniciuc\Desktop\==Work\TDC deck\icons\calendar.png"/>
              <p:cNvPicPr>
                <a:picLocks noChangeAspect="1" noChangeArrowheads="1"/>
              </p:cNvPicPr>
              <p:nvPr/>
            </p:nvPicPr>
            <p:blipFill>
              <a:blip r:embed="rId6" cstate="print"/>
              <a:srcRect/>
              <a:stretch>
                <a:fillRect/>
              </a:stretch>
            </p:blipFill>
            <p:spPr bwMode="auto">
              <a:xfrm>
                <a:off x="3429129" y="616444"/>
                <a:ext cx="485562" cy="471488"/>
              </a:xfrm>
              <a:prstGeom prst="rect">
                <a:avLst/>
              </a:prstGeom>
              <a:noFill/>
              <a:effectLst>
                <a:outerShdw blurRad="50800" dist="38100" dir="5400000" algn="t" rotWithShape="0">
                  <a:prstClr val="black">
                    <a:alpha val="40000"/>
                  </a:prstClr>
                </a:outerShdw>
              </a:effectLst>
            </p:spPr>
          </p:pic>
          <p:pic>
            <p:nvPicPr>
              <p:cNvPr id="128" name="Picture 5" descr="C:\Users\victor.melniciuc\Desktop\==Work\TDC deck\icons\email.png"/>
              <p:cNvPicPr>
                <a:picLocks noChangeAspect="1" noChangeArrowheads="1"/>
              </p:cNvPicPr>
              <p:nvPr/>
            </p:nvPicPr>
            <p:blipFill>
              <a:blip r:embed="rId7" cstate="print"/>
              <a:srcRect/>
              <a:stretch>
                <a:fillRect/>
              </a:stretch>
            </p:blipFill>
            <p:spPr bwMode="auto">
              <a:xfrm rot="21202754">
                <a:off x="3733929" y="768845"/>
                <a:ext cx="436563" cy="381000"/>
              </a:xfrm>
              <a:prstGeom prst="rect">
                <a:avLst/>
              </a:prstGeom>
              <a:noFill/>
              <a:effectLst>
                <a:outerShdw blurRad="50800" dist="38100" dir="5400000" algn="t" rotWithShape="0">
                  <a:prstClr val="black">
                    <a:alpha val="40000"/>
                  </a:prstClr>
                </a:outerShdw>
              </a:effectLst>
            </p:spPr>
          </p:pic>
        </p:grpSp>
        <p:sp>
          <p:nvSpPr>
            <p:cNvPr id="90" name="Text Box 14"/>
            <p:cNvSpPr txBox="1">
              <a:spLocks noChangeArrowheads="1"/>
            </p:cNvSpPr>
            <p:nvPr/>
          </p:nvSpPr>
          <p:spPr bwMode="auto">
            <a:xfrm>
              <a:off x="10871200" y="2548427"/>
              <a:ext cx="838199" cy="313932"/>
            </a:xfrm>
            <a:prstGeom prst="rect">
              <a:avLst/>
            </a:prstGeom>
            <a:noFill/>
            <a:ln w="12700" algn="ctr">
              <a:noFill/>
              <a:miter lim="800000"/>
              <a:headEnd/>
              <a:tailEnd/>
            </a:ln>
            <a:effectLst>
              <a:outerShdw blurRad="25400" dist="12700" dir="5400000" algn="t" rotWithShape="0">
                <a:prstClr val="black">
                  <a:alpha val="55000"/>
                </a:prstClr>
              </a:outerShdw>
            </a:effectLst>
          </p:spPr>
          <p:txBody>
            <a:bodyPr vert="horz" wrap="square" lIns="91440" tIns="45720" rIns="91440" bIns="45720" numCol="1" anchor="ctr" anchorCtr="0" compatLnSpc="1">
              <a:prstTxWarp prst="textNoShape">
                <a:avLst/>
              </a:prstTxWarp>
              <a:spAutoFit/>
            </a:bodyPr>
            <a:lstStyle/>
            <a:p>
              <a:pPr algn="ctr">
                <a:lnSpc>
                  <a:spcPct val="80000"/>
                </a:lnSpc>
                <a:defRPr/>
              </a:pPr>
              <a:r>
                <a:rPr lang="en-US" sz="900" dirty="0" smtClean="0">
                  <a:solidFill>
                    <a:srgbClr xmlns:mc="http://schemas.openxmlformats.org/markup-compatibility/2006" xmlns:a14="http://schemas.microsoft.com/office/drawing/2010/main" val="87C0DD" mc:Ignorable=""/>
                  </a:solidFill>
                  <a:cs typeface="Arial" charset="0"/>
                </a:rPr>
                <a:t>E-mail/</a:t>
              </a:r>
              <a:br>
                <a:rPr lang="en-US" sz="900" dirty="0" smtClean="0">
                  <a:solidFill>
                    <a:srgbClr xmlns:mc="http://schemas.openxmlformats.org/markup-compatibility/2006" xmlns:a14="http://schemas.microsoft.com/office/drawing/2010/main" val="87C0DD" mc:Ignorable=""/>
                  </a:solidFill>
                  <a:cs typeface="Arial" charset="0"/>
                </a:rPr>
              </a:br>
              <a:r>
                <a:rPr lang="en-US" sz="900" dirty="0" smtClean="0">
                  <a:solidFill>
                    <a:srgbClr xmlns:mc="http://schemas.openxmlformats.org/markup-compatibility/2006" xmlns:a14="http://schemas.microsoft.com/office/drawing/2010/main" val="87C0DD" mc:Ignorable=""/>
                  </a:solidFill>
                  <a:cs typeface="Arial" charset="0"/>
                </a:rPr>
                <a:t>Calendaring</a:t>
              </a:r>
              <a:endParaRPr lang="en-US" sz="900" dirty="0">
                <a:solidFill>
                  <a:srgbClr xmlns:mc="http://schemas.openxmlformats.org/markup-compatibility/2006" xmlns:a14="http://schemas.microsoft.com/office/drawing/2010/main" val="87C0DD" mc:Ignorable=""/>
                </a:solidFill>
                <a:cs typeface="Arial" charset="0"/>
              </a:endParaRPr>
            </a:p>
          </p:txBody>
        </p:sp>
      </p:grpSp>
      <p:grpSp>
        <p:nvGrpSpPr>
          <p:cNvPr id="24" name="Group 273"/>
          <p:cNvGrpSpPr/>
          <p:nvPr/>
        </p:nvGrpSpPr>
        <p:grpSpPr>
          <a:xfrm>
            <a:off x="4598783" y="2416975"/>
            <a:ext cx="914399" cy="995092"/>
            <a:chOff x="11658601" y="1981200"/>
            <a:chExt cx="914399" cy="995092"/>
          </a:xfrm>
        </p:grpSpPr>
        <p:sp>
          <p:nvSpPr>
            <p:cNvPr id="256" name="Rounded Rectangle 255"/>
            <p:cNvSpPr/>
            <p:nvPr/>
          </p:nvSpPr>
          <p:spPr bwMode="auto">
            <a:xfrm>
              <a:off x="11734800" y="2133600"/>
              <a:ext cx="762000" cy="842692"/>
            </a:xfrm>
            <a:prstGeom prst="roundRect">
              <a:avLst>
                <a:gd name="adj" fmla="val 13675"/>
              </a:avLst>
            </a:prstGeom>
            <a:solidFill>
              <a:schemeClr val="tx1">
                <a:alpha val="30000"/>
              </a:schemeClr>
            </a:soli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rgbClr xmlns:mc="http://schemas.openxmlformats.org/markup-compatibility/2006" xmlns:a14="http://schemas.microsoft.com/office/drawing/2010/main" val="87C0D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83" name="Picture 6" descr="C:\Users\victor.melniciuc\Desktop\==Work\TDC deck\icons\conferencing.png"/>
            <p:cNvPicPr>
              <a:picLocks noChangeAspect="1" noChangeArrowheads="1"/>
            </p:cNvPicPr>
            <p:nvPr/>
          </p:nvPicPr>
          <p:blipFill>
            <a:blip r:embed="rId11" cstate="print"/>
            <a:srcRect/>
            <a:stretch>
              <a:fillRect/>
            </a:stretch>
          </p:blipFill>
          <p:spPr bwMode="auto">
            <a:xfrm>
              <a:off x="11943498" y="1981200"/>
              <a:ext cx="372858" cy="448693"/>
            </a:xfrm>
            <a:prstGeom prst="rect">
              <a:avLst/>
            </a:prstGeom>
            <a:noFill/>
            <a:effectLst>
              <a:outerShdw blurRad="50800" dist="38100" dir="5400000" algn="t" rotWithShape="0">
                <a:prstClr val="black">
                  <a:alpha val="40000"/>
                </a:prstClr>
              </a:outerShdw>
            </a:effectLst>
          </p:spPr>
        </p:pic>
        <p:sp>
          <p:nvSpPr>
            <p:cNvPr id="91" name="Text Box 4"/>
            <p:cNvSpPr txBox="1">
              <a:spLocks noChangeArrowheads="1"/>
            </p:cNvSpPr>
            <p:nvPr/>
          </p:nvSpPr>
          <p:spPr bwMode="auto">
            <a:xfrm>
              <a:off x="11658601" y="2438400"/>
              <a:ext cx="914399" cy="536814"/>
            </a:xfrm>
            <a:prstGeom prst="rect">
              <a:avLst/>
            </a:prstGeom>
            <a:noFill/>
            <a:ln w="12700" algn="ctr">
              <a:noFill/>
              <a:miter lim="800000"/>
              <a:headEnd/>
              <a:tailEnd/>
            </a:ln>
            <a:effectLst>
              <a:outerShdw blurRad="25400" dist="12700" dir="5400000" algn="t" rotWithShape="0">
                <a:prstClr val="black">
                  <a:alpha val="55000"/>
                </a:prstClr>
              </a:outerShdw>
            </a:effectLst>
          </p:spPr>
          <p:txBody>
            <a:bodyPr vert="horz" wrap="square" lIns="91440" tIns="45720" rIns="91440" bIns="45720" numCol="1" anchor="ctr" anchorCtr="0" compatLnSpc="1">
              <a:prstTxWarp prst="textNoShape">
                <a:avLst/>
              </a:prstTxWarp>
              <a:spAutoFit/>
            </a:bodyPr>
            <a:lstStyle/>
            <a:p>
              <a:pPr algn="ctr">
                <a:lnSpc>
                  <a:spcPct val="80000"/>
                </a:lnSpc>
                <a:defRPr/>
              </a:pPr>
              <a:r>
                <a:rPr lang="en-US" sz="900" dirty="0" smtClean="0">
                  <a:solidFill>
                    <a:srgbClr xmlns:mc="http://schemas.openxmlformats.org/markup-compatibility/2006" xmlns:a14="http://schemas.microsoft.com/office/drawing/2010/main" val="87C0DD" mc:Ignorable=""/>
                  </a:solidFill>
                  <a:cs typeface="Arial" charset="0"/>
                </a:rPr>
                <a:t>Unified Conferencing: Audio, Video, Web</a:t>
              </a:r>
              <a:endParaRPr lang="en-US" sz="900" dirty="0">
                <a:solidFill>
                  <a:srgbClr xmlns:mc="http://schemas.openxmlformats.org/markup-compatibility/2006" xmlns:a14="http://schemas.microsoft.com/office/drawing/2010/main" val="87C0DD" mc:Ignorable=""/>
                </a:solidFill>
                <a:cs typeface="Arial" charset="0"/>
              </a:endParaRPr>
            </a:p>
          </p:txBody>
        </p:sp>
      </p:grpSp>
      <p:sp>
        <p:nvSpPr>
          <p:cNvPr id="154" name="Title 1"/>
          <p:cNvSpPr txBox="1">
            <a:spLocks/>
          </p:cNvSpPr>
          <p:nvPr/>
        </p:nvSpPr>
        <p:spPr>
          <a:xfrm>
            <a:off x="381000" y="228802"/>
            <a:ext cx="8382000" cy="609398"/>
          </a:xfrm>
          <a:prstGeom prst="rect">
            <a:avLst/>
          </a:prstGeom>
        </p:spPr>
        <p:txBody>
          <a:bodyPr vert="horz" wrap="square" lIns="0" tIns="0" rIns="0" bIns="0" rtlCol="0" anchor="t">
            <a:spAutoFit/>
          </a:bodyPr>
          <a:lstStyle/>
          <a:p>
            <a:pPr>
              <a:lnSpc>
                <a:spcPct val="90000"/>
              </a:lnSpc>
              <a:spcBef>
                <a:spcPct val="0"/>
              </a:spcBef>
              <a:defRPr/>
            </a:pPr>
            <a:r>
              <a:rPr lang="en-US" sz="4400" spc="-150" dirty="0" smtClean="0">
                <a:ln w="3175">
                  <a:noFill/>
                </a:ln>
                <a:solidFill>
                  <a:srgbClr xmlns:mc="http://schemas.openxmlformats.org/markup-compatibility/2006" xmlns:a14="http://schemas.microsoft.com/office/drawing/2010/main" val="525051" mc:Ignorable=""/>
                </a:solidFill>
                <a:cs typeface="Arial" charset="0"/>
                <a:sym typeface="Wingdings" pitchFamily="2" charset="2"/>
              </a:rPr>
              <a:t>Future of Communications</a:t>
            </a:r>
            <a:endParaRPr lang="en-US" sz="4400" spc="-150" dirty="0">
              <a:ln w="3175">
                <a:noFill/>
              </a:ln>
              <a:solidFill>
                <a:srgbClr xmlns:mc="http://schemas.openxmlformats.org/markup-compatibility/2006" xmlns:a14="http://schemas.microsoft.com/office/drawing/2010/main" val="525051" mc:Ignorable=""/>
              </a:solidFill>
              <a:cs typeface="Arial" charset="0"/>
              <a:sym typeface="Wingdings" pitchFamily="2" charset="2"/>
            </a:endParaRPr>
          </a:p>
        </p:txBody>
      </p:sp>
    </p:spTree>
    <p:extLst>
      <p:ext uri="{BB962C8B-B14F-4D97-AF65-F5344CB8AC3E}">
        <p14:creationId xmlns:p14="http://schemas.microsoft.com/office/powerpoint/2010/main" val="75834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500" fill="hold"/>
                                        <p:tgtEl>
                                          <p:spTgt spid="150"/>
                                        </p:tgtEl>
                                        <p:attrNameLst>
                                          <p:attrName>ppt_w</p:attrName>
                                        </p:attrNameLst>
                                      </p:cBhvr>
                                      <p:tavLst>
                                        <p:tav tm="0">
                                          <p:val>
                                            <p:fltVal val="0"/>
                                          </p:val>
                                        </p:tav>
                                        <p:tav tm="100000">
                                          <p:val>
                                            <p:strVal val="#ppt_w"/>
                                          </p:val>
                                        </p:tav>
                                      </p:tavLst>
                                    </p:anim>
                                    <p:anim calcmode="lin" valueType="num">
                                      <p:cBhvr>
                                        <p:cTn id="8" dur="500" fill="hold"/>
                                        <p:tgtEl>
                                          <p:spTgt spid="150"/>
                                        </p:tgtEl>
                                        <p:attrNameLst>
                                          <p:attrName>ppt_h</p:attrName>
                                        </p:attrNameLst>
                                      </p:cBhvr>
                                      <p:tavLst>
                                        <p:tav tm="0">
                                          <p:val>
                                            <p:fltVal val="0"/>
                                          </p:val>
                                        </p:tav>
                                        <p:tav tm="100000">
                                          <p:val>
                                            <p:strVal val="#ppt_h"/>
                                          </p:val>
                                        </p:tav>
                                      </p:tavLst>
                                    </p:anim>
                                    <p:animEffect transition="in" filter="fade">
                                      <p:cBhvr>
                                        <p:cTn id="9" dur="500"/>
                                        <p:tgtEl>
                                          <p:spTgt spid="150"/>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53" presetClass="entr" presetSubtype="0" fill="hold" nodeType="withEffect">
                                  <p:stCondLst>
                                    <p:cond delay="300"/>
                                  </p:stCondLst>
                                  <p:childTnLst>
                                    <p:set>
                                      <p:cBhvr>
                                        <p:cTn id="14" dur="1" fill="hold">
                                          <p:stCondLst>
                                            <p:cond delay="0"/>
                                          </p:stCondLst>
                                        </p:cTn>
                                        <p:tgtEl>
                                          <p:spTgt spid="146"/>
                                        </p:tgtEl>
                                        <p:attrNameLst>
                                          <p:attrName>style.visibility</p:attrName>
                                        </p:attrNameLst>
                                      </p:cBhvr>
                                      <p:to>
                                        <p:strVal val="visible"/>
                                      </p:to>
                                    </p:set>
                                    <p:anim calcmode="lin" valueType="num">
                                      <p:cBhvr>
                                        <p:cTn id="15" dur="500" fill="hold"/>
                                        <p:tgtEl>
                                          <p:spTgt spid="146"/>
                                        </p:tgtEl>
                                        <p:attrNameLst>
                                          <p:attrName>ppt_w</p:attrName>
                                        </p:attrNameLst>
                                      </p:cBhvr>
                                      <p:tavLst>
                                        <p:tav tm="0">
                                          <p:val>
                                            <p:fltVal val="0"/>
                                          </p:val>
                                        </p:tav>
                                        <p:tav tm="100000">
                                          <p:val>
                                            <p:strVal val="#ppt_w"/>
                                          </p:val>
                                        </p:tav>
                                      </p:tavLst>
                                    </p:anim>
                                    <p:anim calcmode="lin" valueType="num">
                                      <p:cBhvr>
                                        <p:cTn id="16" dur="500" fill="hold"/>
                                        <p:tgtEl>
                                          <p:spTgt spid="146"/>
                                        </p:tgtEl>
                                        <p:attrNameLst>
                                          <p:attrName>ppt_h</p:attrName>
                                        </p:attrNameLst>
                                      </p:cBhvr>
                                      <p:tavLst>
                                        <p:tav tm="0">
                                          <p:val>
                                            <p:fltVal val="0"/>
                                          </p:val>
                                        </p:tav>
                                        <p:tav tm="100000">
                                          <p:val>
                                            <p:strVal val="#ppt_h"/>
                                          </p:val>
                                        </p:tav>
                                      </p:tavLst>
                                    </p:anim>
                                    <p:animEffect transition="in" filter="fade">
                                      <p:cBhvr>
                                        <p:cTn id="17" dur="500"/>
                                        <p:tgtEl>
                                          <p:spTgt spid="146"/>
                                        </p:tgtEl>
                                      </p:cBhvr>
                                    </p:animEffect>
                                  </p:childTnLst>
                                </p:cTn>
                              </p:par>
                              <p:par>
                                <p:cTn id="18" presetID="10" presetClass="entr" presetSubtype="0" fill="hold" nodeType="withEffect">
                                  <p:stCondLst>
                                    <p:cond delay="3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53" presetClass="entr" presetSubtype="0" fill="hold" nodeType="withEffect">
                                  <p:stCondLst>
                                    <p:cond delay="600"/>
                                  </p:stCondLst>
                                  <p:childTnLst>
                                    <p:set>
                                      <p:cBhvr>
                                        <p:cTn id="22" dur="1" fill="hold">
                                          <p:stCondLst>
                                            <p:cond delay="0"/>
                                          </p:stCondLst>
                                        </p:cTn>
                                        <p:tgtEl>
                                          <p:spTgt spid="142"/>
                                        </p:tgtEl>
                                        <p:attrNameLst>
                                          <p:attrName>style.visibility</p:attrName>
                                        </p:attrNameLst>
                                      </p:cBhvr>
                                      <p:to>
                                        <p:strVal val="visible"/>
                                      </p:to>
                                    </p:set>
                                    <p:anim calcmode="lin" valueType="num">
                                      <p:cBhvr>
                                        <p:cTn id="23" dur="500" fill="hold"/>
                                        <p:tgtEl>
                                          <p:spTgt spid="142"/>
                                        </p:tgtEl>
                                        <p:attrNameLst>
                                          <p:attrName>ppt_w</p:attrName>
                                        </p:attrNameLst>
                                      </p:cBhvr>
                                      <p:tavLst>
                                        <p:tav tm="0">
                                          <p:val>
                                            <p:fltVal val="0"/>
                                          </p:val>
                                        </p:tav>
                                        <p:tav tm="100000">
                                          <p:val>
                                            <p:strVal val="#ppt_w"/>
                                          </p:val>
                                        </p:tav>
                                      </p:tavLst>
                                    </p:anim>
                                    <p:anim calcmode="lin" valueType="num">
                                      <p:cBhvr>
                                        <p:cTn id="24" dur="500" fill="hold"/>
                                        <p:tgtEl>
                                          <p:spTgt spid="142"/>
                                        </p:tgtEl>
                                        <p:attrNameLst>
                                          <p:attrName>ppt_h</p:attrName>
                                        </p:attrNameLst>
                                      </p:cBhvr>
                                      <p:tavLst>
                                        <p:tav tm="0">
                                          <p:val>
                                            <p:fltVal val="0"/>
                                          </p:val>
                                        </p:tav>
                                        <p:tav tm="100000">
                                          <p:val>
                                            <p:strVal val="#ppt_h"/>
                                          </p:val>
                                        </p:tav>
                                      </p:tavLst>
                                    </p:anim>
                                    <p:animEffect transition="in" filter="fade">
                                      <p:cBhvr>
                                        <p:cTn id="25" dur="500"/>
                                        <p:tgtEl>
                                          <p:spTgt spid="142"/>
                                        </p:tgtEl>
                                      </p:cBhvr>
                                    </p:animEffect>
                                  </p:childTnLst>
                                </p:cTn>
                              </p:par>
                              <p:par>
                                <p:cTn id="26" presetID="10" presetClass="entr" presetSubtype="0" fill="hold" nodeType="withEffect">
                                  <p:stCondLst>
                                    <p:cond delay="6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par>
                                <p:cTn id="29" presetID="53" presetClass="entr" presetSubtype="0" fill="hold" nodeType="withEffect">
                                  <p:stCondLst>
                                    <p:cond delay="9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Effect transition="in" filter="fade">
                                      <p:cBhvr>
                                        <p:cTn id="33" dur="500"/>
                                        <p:tgtEl>
                                          <p:spTgt spid="135"/>
                                        </p:tgtEl>
                                      </p:cBhvr>
                                    </p:animEffect>
                                  </p:childTnLst>
                                </p:cTn>
                              </p:par>
                              <p:par>
                                <p:cTn id="34" presetID="10" presetClass="entr" presetSubtype="0" fill="hold" nodeType="withEffect">
                                  <p:stCondLst>
                                    <p:cond delay="9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par>
                                <p:cTn id="37" presetID="53" presetClass="entr" presetSubtype="0" fill="hold" nodeType="withEffect">
                                  <p:stCondLst>
                                    <p:cond delay="1200"/>
                                  </p:stCondLst>
                                  <p:childTnLst>
                                    <p:set>
                                      <p:cBhvr>
                                        <p:cTn id="38" dur="1" fill="hold">
                                          <p:stCondLst>
                                            <p:cond delay="0"/>
                                          </p:stCondLst>
                                        </p:cTn>
                                        <p:tgtEl>
                                          <p:spTgt spid="129"/>
                                        </p:tgtEl>
                                        <p:attrNameLst>
                                          <p:attrName>style.visibility</p:attrName>
                                        </p:attrNameLst>
                                      </p:cBhvr>
                                      <p:to>
                                        <p:strVal val="visible"/>
                                      </p:to>
                                    </p:set>
                                    <p:anim calcmode="lin" valueType="num">
                                      <p:cBhvr>
                                        <p:cTn id="39" dur="500" fill="hold"/>
                                        <p:tgtEl>
                                          <p:spTgt spid="129"/>
                                        </p:tgtEl>
                                        <p:attrNameLst>
                                          <p:attrName>ppt_w</p:attrName>
                                        </p:attrNameLst>
                                      </p:cBhvr>
                                      <p:tavLst>
                                        <p:tav tm="0">
                                          <p:val>
                                            <p:fltVal val="0"/>
                                          </p:val>
                                        </p:tav>
                                        <p:tav tm="100000">
                                          <p:val>
                                            <p:strVal val="#ppt_w"/>
                                          </p:val>
                                        </p:tav>
                                      </p:tavLst>
                                    </p:anim>
                                    <p:anim calcmode="lin" valueType="num">
                                      <p:cBhvr>
                                        <p:cTn id="40" dur="500" fill="hold"/>
                                        <p:tgtEl>
                                          <p:spTgt spid="129"/>
                                        </p:tgtEl>
                                        <p:attrNameLst>
                                          <p:attrName>ppt_h</p:attrName>
                                        </p:attrNameLst>
                                      </p:cBhvr>
                                      <p:tavLst>
                                        <p:tav tm="0">
                                          <p:val>
                                            <p:fltVal val="0"/>
                                          </p:val>
                                        </p:tav>
                                        <p:tav tm="100000">
                                          <p:val>
                                            <p:strVal val="#ppt_h"/>
                                          </p:val>
                                        </p:tav>
                                      </p:tavLst>
                                    </p:anim>
                                    <p:animEffect transition="in" filter="fade">
                                      <p:cBhvr>
                                        <p:cTn id="41" dur="500"/>
                                        <p:tgtEl>
                                          <p:spTgt spid="129"/>
                                        </p:tgtEl>
                                      </p:cBhvr>
                                    </p:animEffect>
                                  </p:childTnLst>
                                </p:cTn>
                              </p:par>
                              <p:par>
                                <p:cTn id="42" presetID="10" presetClass="entr" presetSubtype="0" fill="hold" nodeType="withEffect">
                                  <p:stCondLst>
                                    <p:cond delay="12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par>
                                <p:cTn id="45" presetID="53" presetClass="entr" presetSubtype="0" fill="hold" nodeType="withEffect">
                                  <p:stCondLst>
                                    <p:cond delay="1500"/>
                                  </p:stCondLst>
                                  <p:childTnLst>
                                    <p:set>
                                      <p:cBhvr>
                                        <p:cTn id="46" dur="1" fill="hold">
                                          <p:stCondLst>
                                            <p:cond delay="0"/>
                                          </p:stCondLst>
                                        </p:cTn>
                                        <p:tgtEl>
                                          <p:spTgt spid="123"/>
                                        </p:tgtEl>
                                        <p:attrNameLst>
                                          <p:attrName>style.visibility</p:attrName>
                                        </p:attrNameLst>
                                      </p:cBhvr>
                                      <p:to>
                                        <p:strVal val="visible"/>
                                      </p:to>
                                    </p:set>
                                    <p:anim calcmode="lin" valueType="num">
                                      <p:cBhvr>
                                        <p:cTn id="47" dur="500" fill="hold"/>
                                        <p:tgtEl>
                                          <p:spTgt spid="123"/>
                                        </p:tgtEl>
                                        <p:attrNameLst>
                                          <p:attrName>ppt_w</p:attrName>
                                        </p:attrNameLst>
                                      </p:cBhvr>
                                      <p:tavLst>
                                        <p:tav tm="0">
                                          <p:val>
                                            <p:fltVal val="0"/>
                                          </p:val>
                                        </p:tav>
                                        <p:tav tm="100000">
                                          <p:val>
                                            <p:strVal val="#ppt_w"/>
                                          </p:val>
                                        </p:tav>
                                      </p:tavLst>
                                    </p:anim>
                                    <p:anim calcmode="lin" valueType="num">
                                      <p:cBhvr>
                                        <p:cTn id="48" dur="500" fill="hold"/>
                                        <p:tgtEl>
                                          <p:spTgt spid="123"/>
                                        </p:tgtEl>
                                        <p:attrNameLst>
                                          <p:attrName>ppt_h</p:attrName>
                                        </p:attrNameLst>
                                      </p:cBhvr>
                                      <p:tavLst>
                                        <p:tav tm="0">
                                          <p:val>
                                            <p:fltVal val="0"/>
                                          </p:val>
                                        </p:tav>
                                        <p:tav tm="100000">
                                          <p:val>
                                            <p:strVal val="#ppt_h"/>
                                          </p:val>
                                        </p:tav>
                                      </p:tavLst>
                                    </p:anim>
                                    <p:animEffect transition="in" filter="fade">
                                      <p:cBhvr>
                                        <p:cTn id="49" dur="500"/>
                                        <p:tgtEl>
                                          <p:spTgt spid="123"/>
                                        </p:tgtEl>
                                      </p:cBhvr>
                                    </p:animEffect>
                                  </p:childTnLst>
                                </p:cTn>
                              </p:par>
                              <p:par>
                                <p:cTn id="50" presetID="10" presetClass="entr" presetSubtype="0" fill="hold" nodeType="withEffect">
                                  <p:stCondLst>
                                    <p:cond delay="1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53" presetClass="entr" presetSubtype="0" fill="hold" nodeType="withEffect">
                                  <p:stCondLst>
                                    <p:cond delay="1800"/>
                                  </p:stCondLst>
                                  <p:childTnLst>
                                    <p:set>
                                      <p:cBhvr>
                                        <p:cTn id="54" dur="1" fill="hold">
                                          <p:stCondLst>
                                            <p:cond delay="0"/>
                                          </p:stCondLst>
                                        </p:cTn>
                                        <p:tgtEl>
                                          <p:spTgt spid="119"/>
                                        </p:tgtEl>
                                        <p:attrNameLst>
                                          <p:attrName>style.visibility</p:attrName>
                                        </p:attrNameLst>
                                      </p:cBhvr>
                                      <p:to>
                                        <p:strVal val="visible"/>
                                      </p:to>
                                    </p:set>
                                    <p:anim calcmode="lin" valueType="num">
                                      <p:cBhvr>
                                        <p:cTn id="55" dur="500" fill="hold"/>
                                        <p:tgtEl>
                                          <p:spTgt spid="119"/>
                                        </p:tgtEl>
                                        <p:attrNameLst>
                                          <p:attrName>ppt_w</p:attrName>
                                        </p:attrNameLst>
                                      </p:cBhvr>
                                      <p:tavLst>
                                        <p:tav tm="0">
                                          <p:val>
                                            <p:fltVal val="0"/>
                                          </p:val>
                                        </p:tav>
                                        <p:tav tm="100000">
                                          <p:val>
                                            <p:strVal val="#ppt_w"/>
                                          </p:val>
                                        </p:tav>
                                      </p:tavLst>
                                    </p:anim>
                                    <p:anim calcmode="lin" valueType="num">
                                      <p:cBhvr>
                                        <p:cTn id="56" dur="500" fill="hold"/>
                                        <p:tgtEl>
                                          <p:spTgt spid="119"/>
                                        </p:tgtEl>
                                        <p:attrNameLst>
                                          <p:attrName>ppt_h</p:attrName>
                                        </p:attrNameLst>
                                      </p:cBhvr>
                                      <p:tavLst>
                                        <p:tav tm="0">
                                          <p:val>
                                            <p:fltVal val="0"/>
                                          </p:val>
                                        </p:tav>
                                        <p:tav tm="100000">
                                          <p:val>
                                            <p:strVal val="#ppt_h"/>
                                          </p:val>
                                        </p:tav>
                                      </p:tavLst>
                                    </p:anim>
                                    <p:animEffect transition="in" filter="fade">
                                      <p:cBhvr>
                                        <p:cTn id="57" dur="500"/>
                                        <p:tgtEl>
                                          <p:spTgt spid="119"/>
                                        </p:tgtEl>
                                      </p:cBhvr>
                                    </p:animEffect>
                                  </p:childTnLst>
                                </p:cTn>
                              </p:par>
                              <p:par>
                                <p:cTn id="58" presetID="10" presetClass="entr" presetSubtype="0" fill="hold" nodeType="withEffect">
                                  <p:stCondLst>
                                    <p:cond delay="18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35" presetClass="path" presetSubtype="0" accel="50000" decel="50000" fill="hold" nodeType="clickEffect">
                                  <p:stCondLst>
                                    <p:cond delay="0"/>
                                  </p:stCondLst>
                                  <p:childTnLst>
                                    <p:animMotion origin="layout" path="M 3.88889E-6 4.44444E-6 L -0.01632 -0.04167 " pathEditMode="relative" rAng="0" ptsTypes="AA">
                                      <p:cBhvr>
                                        <p:cTn id="64" dur="2000" fill="hold"/>
                                        <p:tgtEl>
                                          <p:spTgt spid="11"/>
                                        </p:tgtEl>
                                        <p:attrNameLst>
                                          <p:attrName>ppt_x</p:attrName>
                                          <p:attrName>ppt_y</p:attrName>
                                        </p:attrNameLst>
                                      </p:cBhvr>
                                      <p:rCtr x="-800" y="-2100"/>
                                    </p:animMotion>
                                  </p:childTnLst>
                                </p:cTn>
                              </p:par>
                              <p:par>
                                <p:cTn id="65" presetID="56" presetClass="path" presetSubtype="0" accel="50000" decel="50000" fill="hold" nodeType="withEffect">
                                  <p:stCondLst>
                                    <p:cond delay="0"/>
                                  </p:stCondLst>
                                  <p:childTnLst>
                                    <p:animMotion origin="layout" path="M -3.05556E-6 -2.96296E-6 L -0.28316 -0.05115 " pathEditMode="relative" rAng="0" ptsTypes="AA">
                                      <p:cBhvr>
                                        <p:cTn id="66" dur="2000" fill="hold"/>
                                        <p:tgtEl>
                                          <p:spTgt spid="6"/>
                                        </p:tgtEl>
                                        <p:attrNameLst>
                                          <p:attrName>ppt_x</p:attrName>
                                          <p:attrName>ppt_y</p:attrName>
                                        </p:attrNameLst>
                                      </p:cBhvr>
                                      <p:rCtr x="-14200" y="-2600"/>
                                    </p:animMotion>
                                  </p:childTnLst>
                                </p:cTn>
                              </p:par>
                              <p:par>
                                <p:cTn id="67" presetID="56" presetClass="path" presetSubtype="0" accel="50000" decel="50000" fill="hold" nodeType="withEffect">
                                  <p:stCondLst>
                                    <p:cond delay="0"/>
                                  </p:stCondLst>
                                  <p:childTnLst>
                                    <p:animMotion origin="layout" path="M 1.38889E-6 4.44444E-6 L -0.41372 0.05 " pathEditMode="relative" rAng="0" ptsTypes="AA">
                                      <p:cBhvr>
                                        <p:cTn id="68" dur="2000" fill="hold"/>
                                        <p:tgtEl>
                                          <p:spTgt spid="17"/>
                                        </p:tgtEl>
                                        <p:attrNameLst>
                                          <p:attrName>ppt_x</p:attrName>
                                          <p:attrName>ppt_y</p:attrName>
                                        </p:attrNameLst>
                                      </p:cBhvr>
                                      <p:rCtr x="-20700" y="2500"/>
                                    </p:animMotion>
                                  </p:childTnLst>
                                </p:cTn>
                              </p:par>
                              <p:par>
                                <p:cTn id="69" presetID="56" presetClass="path" presetSubtype="0" accel="50000" decel="50000" fill="hold" nodeType="withEffect">
                                  <p:stCondLst>
                                    <p:cond delay="0"/>
                                  </p:stCondLst>
                                  <p:childTnLst>
                                    <p:animMotion origin="layout" path="M -1.38889E-6 0.00324 L -0.14982 0.06574 " pathEditMode="relative" rAng="0" ptsTypes="AA">
                                      <p:cBhvr>
                                        <p:cTn id="70" dur="2000" fill="hold"/>
                                        <p:tgtEl>
                                          <p:spTgt spid="13"/>
                                        </p:tgtEl>
                                        <p:attrNameLst>
                                          <p:attrName>ppt_x</p:attrName>
                                          <p:attrName>ppt_y</p:attrName>
                                        </p:attrNameLst>
                                      </p:cBhvr>
                                      <p:rCtr x="-7500" y="3100"/>
                                    </p:animMotion>
                                  </p:childTnLst>
                                </p:cTn>
                              </p:par>
                              <p:par>
                                <p:cTn id="71" presetID="56" presetClass="path" presetSubtype="0" accel="50000" decel="50000" fill="hold" nodeType="withEffect">
                                  <p:stCondLst>
                                    <p:cond delay="0"/>
                                  </p:stCondLst>
                                  <p:childTnLst>
                                    <p:animMotion origin="layout" path="M -3.33333E-6 -4.81481E-6 L 0.12709 0.05325 " pathEditMode="relative" rAng="0" ptsTypes="AA">
                                      <p:cBhvr>
                                        <p:cTn id="72" dur="2000" fill="hold"/>
                                        <p:tgtEl>
                                          <p:spTgt spid="7"/>
                                        </p:tgtEl>
                                        <p:attrNameLst>
                                          <p:attrName>ppt_x</p:attrName>
                                          <p:attrName>ppt_y</p:attrName>
                                        </p:attrNameLst>
                                      </p:cBhvr>
                                      <p:rCtr x="6400" y="2700"/>
                                    </p:animMotion>
                                  </p:childTnLst>
                                </p:cTn>
                              </p:par>
                              <p:par>
                                <p:cTn id="73" presetID="56" presetClass="path" presetSubtype="0" accel="50000" decel="50000" fill="hold" nodeType="withEffect">
                                  <p:stCondLst>
                                    <p:cond delay="0"/>
                                  </p:stCondLst>
                                  <p:childTnLst>
                                    <p:animMotion origin="layout" path="M 3.05556E-6 3.92783E-6 L 0.25607 -0.04719 " pathEditMode="relative" rAng="0" ptsTypes="AA">
                                      <p:cBhvr>
                                        <p:cTn id="74" dur="2000" fill="hold"/>
                                        <p:tgtEl>
                                          <p:spTgt spid="9"/>
                                        </p:tgtEl>
                                        <p:attrNameLst>
                                          <p:attrName>ppt_x</p:attrName>
                                          <p:attrName>ppt_y</p:attrName>
                                        </p:attrNameLst>
                                      </p:cBhvr>
                                      <p:rCtr x="12800" y="-2400"/>
                                    </p:animMotion>
                                  </p:childTnLst>
                                </p:cTn>
                              </p:par>
                              <p:par>
                                <p:cTn id="75" presetID="56" presetClass="path" presetSubtype="0" accel="50000" decel="50000" fill="hold" nodeType="withEffect">
                                  <p:stCondLst>
                                    <p:cond delay="0"/>
                                  </p:stCondLst>
                                  <p:childTnLst>
                                    <p:animMotion origin="layout" path="M 1.11111E-6 -3.7037E-6 L 0.38819 0.05811 " pathEditMode="relative" rAng="0" ptsTypes="AA">
                                      <p:cBhvr>
                                        <p:cTn id="76" dur="2000" fill="hold"/>
                                        <p:tgtEl>
                                          <p:spTgt spid="15"/>
                                        </p:tgtEl>
                                        <p:attrNameLst>
                                          <p:attrName>ppt_x</p:attrName>
                                          <p:attrName>ppt_y</p:attrName>
                                        </p:attrNameLst>
                                      </p:cBhvr>
                                      <p:rCtr x="19400" y="2900"/>
                                    </p:animMotion>
                                  </p:childTnLst>
                                </p:cTn>
                              </p:par>
                              <p:par>
                                <p:cTn id="77" presetID="10" presetClass="entr" presetSubtype="0"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animEffect transition="in" filter="fade">
                                      <p:cBhvr>
                                        <p:cTn id="79" dur="500"/>
                                        <p:tgtEl>
                                          <p:spTgt spid="154"/>
                                        </p:tgtEl>
                                      </p:cBhvr>
                                    </p:animEffect>
                                  </p:childTnLst>
                                </p:cTn>
                              </p:par>
                              <p:par>
                                <p:cTn id="80" presetID="10" presetClass="exit" presetSubtype="0" fill="hold" grpId="0" nodeType="withEffect">
                                  <p:stCondLst>
                                    <p:cond delay="0"/>
                                  </p:stCondLst>
                                  <p:childTnLst>
                                    <p:animEffect transition="out" filter="fad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150"/>
                                        </p:tgtEl>
                                      </p:cBhvr>
                                    </p:animEffect>
                                    <p:set>
                                      <p:cBhvr>
                                        <p:cTn id="85" dur="1" fill="hold">
                                          <p:stCondLst>
                                            <p:cond delay="1999"/>
                                          </p:stCondLst>
                                        </p:cTn>
                                        <p:tgtEl>
                                          <p:spTgt spid="15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146"/>
                                        </p:tgtEl>
                                      </p:cBhvr>
                                    </p:animEffect>
                                    <p:set>
                                      <p:cBhvr>
                                        <p:cTn id="88" dur="1" fill="hold">
                                          <p:stCondLst>
                                            <p:cond delay="1999"/>
                                          </p:stCondLst>
                                        </p:cTn>
                                        <p:tgtEl>
                                          <p:spTgt spid="14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142"/>
                                        </p:tgtEl>
                                      </p:cBhvr>
                                    </p:animEffect>
                                    <p:set>
                                      <p:cBhvr>
                                        <p:cTn id="91" dur="1" fill="hold">
                                          <p:stCondLst>
                                            <p:cond delay="1999"/>
                                          </p:stCondLst>
                                        </p:cTn>
                                        <p:tgtEl>
                                          <p:spTgt spid="14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135"/>
                                        </p:tgtEl>
                                      </p:cBhvr>
                                    </p:animEffect>
                                    <p:set>
                                      <p:cBhvr>
                                        <p:cTn id="94" dur="1" fill="hold">
                                          <p:stCondLst>
                                            <p:cond delay="1999"/>
                                          </p:stCondLst>
                                        </p:cTn>
                                        <p:tgtEl>
                                          <p:spTgt spid="13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129"/>
                                        </p:tgtEl>
                                      </p:cBhvr>
                                    </p:animEffect>
                                    <p:set>
                                      <p:cBhvr>
                                        <p:cTn id="97" dur="1" fill="hold">
                                          <p:stCondLst>
                                            <p:cond delay="1999"/>
                                          </p:stCondLst>
                                        </p:cTn>
                                        <p:tgtEl>
                                          <p:spTgt spid="12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119"/>
                                        </p:tgtEl>
                                      </p:cBhvr>
                                    </p:animEffect>
                                    <p:set>
                                      <p:cBhvr>
                                        <p:cTn id="100" dur="1" fill="hold">
                                          <p:stCondLst>
                                            <p:cond delay="1999"/>
                                          </p:stCondLst>
                                        </p:cTn>
                                        <p:tgtEl>
                                          <p:spTgt spid="11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123"/>
                                        </p:tgtEl>
                                      </p:cBhvr>
                                    </p:animEffect>
                                    <p:set>
                                      <p:cBhvr>
                                        <p:cTn id="103" dur="1" fill="hold">
                                          <p:stCondLst>
                                            <p:cond delay="1999"/>
                                          </p:stCondLst>
                                        </p:cTn>
                                        <p:tgtEl>
                                          <p:spTgt spid="123"/>
                                        </p:tgtEl>
                                        <p:attrNameLst>
                                          <p:attrName>style.visibility</p:attrName>
                                        </p:attrNameLst>
                                      </p:cBhvr>
                                      <p:to>
                                        <p:strVal val="hidden"/>
                                      </p:to>
                                    </p:set>
                                  </p:childTnLst>
                                </p:cTn>
                              </p:par>
                              <p:par>
                                <p:cTn id="104" presetID="10" presetClass="exit" presetSubtype="0" fill="hold" nodeType="withEffect">
                                  <p:stCondLst>
                                    <p:cond delay="1000"/>
                                  </p:stCondLst>
                                  <p:childTnLst>
                                    <p:animEffect transition="out" filter="fade">
                                      <p:cBhvr>
                                        <p:cTn id="105" dur="2000"/>
                                        <p:tgtEl>
                                          <p:spTgt spid="6"/>
                                        </p:tgtEl>
                                      </p:cBhvr>
                                    </p:animEffect>
                                    <p:set>
                                      <p:cBhvr>
                                        <p:cTn id="106" dur="1" fill="hold">
                                          <p:stCondLst>
                                            <p:cond delay="1999"/>
                                          </p:stCondLst>
                                        </p:cTn>
                                        <p:tgtEl>
                                          <p:spTgt spid="6"/>
                                        </p:tgtEl>
                                        <p:attrNameLst>
                                          <p:attrName>style.visibility</p:attrName>
                                        </p:attrNameLst>
                                      </p:cBhvr>
                                      <p:to>
                                        <p:strVal val="hidden"/>
                                      </p:to>
                                    </p:set>
                                  </p:childTnLst>
                                </p:cTn>
                              </p:par>
                              <p:par>
                                <p:cTn id="107" presetID="10" presetClass="exit" presetSubtype="0" fill="hold" nodeType="withEffect">
                                  <p:stCondLst>
                                    <p:cond delay="1000"/>
                                  </p:stCondLst>
                                  <p:childTnLst>
                                    <p:animEffect transition="out" filter="fade">
                                      <p:cBhvr>
                                        <p:cTn id="108" dur="2000"/>
                                        <p:tgtEl>
                                          <p:spTgt spid="7"/>
                                        </p:tgtEl>
                                      </p:cBhvr>
                                    </p:animEffect>
                                    <p:set>
                                      <p:cBhvr>
                                        <p:cTn id="109" dur="1" fill="hold">
                                          <p:stCondLst>
                                            <p:cond delay="1999"/>
                                          </p:stCondLst>
                                        </p:cTn>
                                        <p:tgtEl>
                                          <p:spTgt spid="7"/>
                                        </p:tgtEl>
                                        <p:attrNameLst>
                                          <p:attrName>style.visibility</p:attrName>
                                        </p:attrNameLst>
                                      </p:cBhvr>
                                      <p:to>
                                        <p:strVal val="hidden"/>
                                      </p:to>
                                    </p:set>
                                  </p:childTnLst>
                                </p:cTn>
                              </p:par>
                              <p:par>
                                <p:cTn id="110" presetID="10" presetClass="exit" presetSubtype="0" fill="hold" nodeType="withEffect">
                                  <p:stCondLst>
                                    <p:cond delay="1000"/>
                                  </p:stCondLst>
                                  <p:childTnLst>
                                    <p:animEffect transition="out" filter="fade">
                                      <p:cBhvr>
                                        <p:cTn id="111" dur="2000"/>
                                        <p:tgtEl>
                                          <p:spTgt spid="9"/>
                                        </p:tgtEl>
                                      </p:cBhvr>
                                    </p:animEffect>
                                    <p:set>
                                      <p:cBhvr>
                                        <p:cTn id="112" dur="1" fill="hold">
                                          <p:stCondLst>
                                            <p:cond delay="1999"/>
                                          </p:stCondLst>
                                        </p:cTn>
                                        <p:tgtEl>
                                          <p:spTgt spid="9"/>
                                        </p:tgtEl>
                                        <p:attrNameLst>
                                          <p:attrName>style.visibility</p:attrName>
                                        </p:attrNameLst>
                                      </p:cBhvr>
                                      <p:to>
                                        <p:strVal val="hidden"/>
                                      </p:to>
                                    </p:set>
                                  </p:childTnLst>
                                </p:cTn>
                              </p:par>
                              <p:par>
                                <p:cTn id="113" presetID="10" presetClass="exit" presetSubtype="0" fill="hold" nodeType="withEffect">
                                  <p:stCondLst>
                                    <p:cond delay="1000"/>
                                  </p:stCondLst>
                                  <p:childTnLst>
                                    <p:animEffect transition="out" filter="fade">
                                      <p:cBhvr>
                                        <p:cTn id="114" dur="2000"/>
                                        <p:tgtEl>
                                          <p:spTgt spid="11"/>
                                        </p:tgtEl>
                                      </p:cBhvr>
                                    </p:animEffect>
                                    <p:set>
                                      <p:cBhvr>
                                        <p:cTn id="115" dur="1" fill="hold">
                                          <p:stCondLst>
                                            <p:cond delay="1999"/>
                                          </p:stCondLst>
                                        </p:cTn>
                                        <p:tgtEl>
                                          <p:spTgt spid="11"/>
                                        </p:tgtEl>
                                        <p:attrNameLst>
                                          <p:attrName>style.visibility</p:attrName>
                                        </p:attrNameLst>
                                      </p:cBhvr>
                                      <p:to>
                                        <p:strVal val="hidden"/>
                                      </p:to>
                                    </p:set>
                                  </p:childTnLst>
                                </p:cTn>
                              </p:par>
                              <p:par>
                                <p:cTn id="116" presetID="10" presetClass="exit" presetSubtype="0" fill="hold" nodeType="withEffect">
                                  <p:stCondLst>
                                    <p:cond delay="1000"/>
                                  </p:stCondLst>
                                  <p:childTnLst>
                                    <p:animEffect transition="out" filter="fade">
                                      <p:cBhvr>
                                        <p:cTn id="117" dur="2000"/>
                                        <p:tgtEl>
                                          <p:spTgt spid="13"/>
                                        </p:tgtEl>
                                      </p:cBhvr>
                                    </p:animEffect>
                                    <p:set>
                                      <p:cBhvr>
                                        <p:cTn id="118" dur="1" fill="hold">
                                          <p:stCondLst>
                                            <p:cond delay="1999"/>
                                          </p:stCondLst>
                                        </p:cTn>
                                        <p:tgtEl>
                                          <p:spTgt spid="13"/>
                                        </p:tgtEl>
                                        <p:attrNameLst>
                                          <p:attrName>style.visibility</p:attrName>
                                        </p:attrNameLst>
                                      </p:cBhvr>
                                      <p:to>
                                        <p:strVal val="hidden"/>
                                      </p:to>
                                    </p:set>
                                  </p:childTnLst>
                                </p:cTn>
                              </p:par>
                              <p:par>
                                <p:cTn id="119" presetID="10" presetClass="exit" presetSubtype="0" fill="hold" nodeType="withEffect">
                                  <p:stCondLst>
                                    <p:cond delay="1000"/>
                                  </p:stCondLst>
                                  <p:childTnLst>
                                    <p:animEffect transition="out" filter="fade">
                                      <p:cBhvr>
                                        <p:cTn id="120" dur="2000"/>
                                        <p:tgtEl>
                                          <p:spTgt spid="15"/>
                                        </p:tgtEl>
                                      </p:cBhvr>
                                    </p:animEffect>
                                    <p:set>
                                      <p:cBhvr>
                                        <p:cTn id="121" dur="1" fill="hold">
                                          <p:stCondLst>
                                            <p:cond delay="1999"/>
                                          </p:stCondLst>
                                        </p:cTn>
                                        <p:tgtEl>
                                          <p:spTgt spid="15"/>
                                        </p:tgtEl>
                                        <p:attrNameLst>
                                          <p:attrName>style.visibility</p:attrName>
                                        </p:attrNameLst>
                                      </p:cBhvr>
                                      <p:to>
                                        <p:strVal val="hidden"/>
                                      </p:to>
                                    </p:set>
                                  </p:childTnLst>
                                </p:cTn>
                              </p:par>
                              <p:par>
                                <p:cTn id="122" presetID="10" presetClass="exit" presetSubtype="0" fill="hold" nodeType="withEffect">
                                  <p:stCondLst>
                                    <p:cond delay="1000"/>
                                  </p:stCondLst>
                                  <p:childTnLst>
                                    <p:animEffect transition="out" filter="fade">
                                      <p:cBhvr>
                                        <p:cTn id="123" dur="2000"/>
                                        <p:tgtEl>
                                          <p:spTgt spid="17"/>
                                        </p:tgtEl>
                                      </p:cBhvr>
                                    </p:animEffect>
                                    <p:set>
                                      <p:cBhvr>
                                        <p:cTn id="124" dur="1" fill="hold">
                                          <p:stCondLst>
                                            <p:cond delay="1999"/>
                                          </p:stCondLst>
                                        </p:cTn>
                                        <p:tgtEl>
                                          <p:spTgt spid="17"/>
                                        </p:tgtEl>
                                        <p:attrNameLst>
                                          <p:attrName>style.visibility</p:attrName>
                                        </p:attrNameLst>
                                      </p:cBhvr>
                                      <p:to>
                                        <p:strVal val="hidden"/>
                                      </p:to>
                                    </p:set>
                                  </p:childTnLst>
                                </p:cTn>
                              </p:par>
                              <p:par>
                                <p:cTn id="125" presetID="10" presetClass="entr" presetSubtype="0" fill="hold" nodeType="withEffect">
                                  <p:stCondLst>
                                    <p:cond delay="1500"/>
                                  </p:stCondLst>
                                  <p:childTnLst>
                                    <p:set>
                                      <p:cBhvr>
                                        <p:cTn id="126" dur="1" fill="hold">
                                          <p:stCondLst>
                                            <p:cond delay="0"/>
                                          </p:stCondLst>
                                        </p:cTn>
                                        <p:tgtEl>
                                          <p:spTgt spid="3"/>
                                        </p:tgtEl>
                                        <p:attrNameLst>
                                          <p:attrName>style.visibility</p:attrName>
                                        </p:attrNameLst>
                                      </p:cBhvr>
                                      <p:to>
                                        <p:strVal val="visible"/>
                                      </p:to>
                                    </p:set>
                                    <p:animEffect transition="in" filter="fade">
                                      <p:cBhvr>
                                        <p:cTn id="127" dur="2000"/>
                                        <p:tgtEl>
                                          <p:spTgt spid="3"/>
                                        </p:tgtEl>
                                      </p:cBhvr>
                                    </p:animEffect>
                                  </p:childTnLst>
                                </p:cTn>
                              </p:par>
                              <p:par>
                                <p:cTn id="128" presetID="55" presetClass="entr" presetSubtype="0" fill="hold" nodeType="withEffect">
                                  <p:stCondLst>
                                    <p:cond delay="1500"/>
                                  </p:stCondLst>
                                  <p:childTnLst>
                                    <p:set>
                                      <p:cBhvr>
                                        <p:cTn id="129" dur="1" fill="hold">
                                          <p:stCondLst>
                                            <p:cond delay="0"/>
                                          </p:stCondLst>
                                        </p:cTn>
                                        <p:tgtEl>
                                          <p:spTgt spid="19"/>
                                        </p:tgtEl>
                                        <p:attrNameLst>
                                          <p:attrName>style.visibility</p:attrName>
                                        </p:attrNameLst>
                                      </p:cBhvr>
                                      <p:to>
                                        <p:strVal val="visible"/>
                                      </p:to>
                                    </p:set>
                                    <p:anim calcmode="lin" valueType="num">
                                      <p:cBhvr>
                                        <p:cTn id="130" dur="1000" fill="hold"/>
                                        <p:tgtEl>
                                          <p:spTgt spid="19"/>
                                        </p:tgtEl>
                                        <p:attrNameLst>
                                          <p:attrName>ppt_w</p:attrName>
                                        </p:attrNameLst>
                                      </p:cBhvr>
                                      <p:tavLst>
                                        <p:tav tm="0">
                                          <p:val>
                                            <p:strVal val="#ppt_w*0.70"/>
                                          </p:val>
                                        </p:tav>
                                        <p:tav tm="100000">
                                          <p:val>
                                            <p:strVal val="#ppt_w"/>
                                          </p:val>
                                        </p:tav>
                                      </p:tavLst>
                                    </p:anim>
                                    <p:anim calcmode="lin" valueType="num">
                                      <p:cBhvr>
                                        <p:cTn id="131" dur="1000" fill="hold"/>
                                        <p:tgtEl>
                                          <p:spTgt spid="19"/>
                                        </p:tgtEl>
                                        <p:attrNameLst>
                                          <p:attrName>ppt_h</p:attrName>
                                        </p:attrNameLst>
                                      </p:cBhvr>
                                      <p:tavLst>
                                        <p:tav tm="0">
                                          <p:val>
                                            <p:strVal val="#ppt_h"/>
                                          </p:val>
                                        </p:tav>
                                        <p:tav tm="100000">
                                          <p:val>
                                            <p:strVal val="#ppt_h"/>
                                          </p:val>
                                        </p:tav>
                                      </p:tavLst>
                                    </p:anim>
                                    <p:animEffect transition="in" filter="fade">
                                      <p:cBhvr>
                                        <p:cTn id="132" dur="1000"/>
                                        <p:tgtEl>
                                          <p:spTgt spid="19"/>
                                        </p:tgtEl>
                                      </p:cBhvr>
                                    </p:animEffect>
                                  </p:childTnLst>
                                </p:cTn>
                              </p:par>
                            </p:childTnLst>
                          </p:cTn>
                        </p:par>
                        <p:par>
                          <p:cTn id="133" fill="hold">
                            <p:stCondLst>
                              <p:cond delay="3500"/>
                            </p:stCondLst>
                            <p:childTnLst>
                              <p:par>
                                <p:cTn id="134" presetID="53" presetClass="entr" presetSubtype="0" fill="hold" nodeType="afterEffect">
                                  <p:stCondLst>
                                    <p:cond delay="0"/>
                                  </p:stCondLst>
                                  <p:childTnLst>
                                    <p:set>
                                      <p:cBhvr>
                                        <p:cTn id="135" dur="1" fill="hold">
                                          <p:stCondLst>
                                            <p:cond delay="0"/>
                                          </p:stCondLst>
                                        </p:cTn>
                                        <p:tgtEl>
                                          <p:spTgt spid="20"/>
                                        </p:tgtEl>
                                        <p:attrNameLst>
                                          <p:attrName>style.visibility</p:attrName>
                                        </p:attrNameLst>
                                      </p:cBhvr>
                                      <p:to>
                                        <p:strVal val="visible"/>
                                      </p:to>
                                    </p:set>
                                    <p:anim calcmode="lin" valueType="num">
                                      <p:cBhvr>
                                        <p:cTn id="136" dur="500" fill="hold"/>
                                        <p:tgtEl>
                                          <p:spTgt spid="20"/>
                                        </p:tgtEl>
                                        <p:attrNameLst>
                                          <p:attrName>ppt_w</p:attrName>
                                        </p:attrNameLst>
                                      </p:cBhvr>
                                      <p:tavLst>
                                        <p:tav tm="0">
                                          <p:val>
                                            <p:fltVal val="0"/>
                                          </p:val>
                                        </p:tav>
                                        <p:tav tm="100000">
                                          <p:val>
                                            <p:strVal val="#ppt_w"/>
                                          </p:val>
                                        </p:tav>
                                      </p:tavLst>
                                    </p:anim>
                                    <p:anim calcmode="lin" valueType="num">
                                      <p:cBhvr>
                                        <p:cTn id="137" dur="500" fill="hold"/>
                                        <p:tgtEl>
                                          <p:spTgt spid="20"/>
                                        </p:tgtEl>
                                        <p:attrNameLst>
                                          <p:attrName>ppt_h</p:attrName>
                                        </p:attrNameLst>
                                      </p:cBhvr>
                                      <p:tavLst>
                                        <p:tav tm="0">
                                          <p:val>
                                            <p:fltVal val="0"/>
                                          </p:val>
                                        </p:tav>
                                        <p:tav tm="100000">
                                          <p:val>
                                            <p:strVal val="#ppt_h"/>
                                          </p:val>
                                        </p:tav>
                                      </p:tavLst>
                                    </p:anim>
                                    <p:animEffect transition="in" filter="fade">
                                      <p:cBhvr>
                                        <p:cTn id="138" dur="500"/>
                                        <p:tgtEl>
                                          <p:spTgt spid="20"/>
                                        </p:tgtEl>
                                      </p:cBhvr>
                                    </p:animEffect>
                                  </p:childTnLst>
                                </p:cTn>
                              </p:par>
                              <p:par>
                                <p:cTn id="139" presetID="53" presetClass="entr" presetSubtype="0" fill="hold" nodeType="withEffect">
                                  <p:stCondLst>
                                    <p:cond delay="200"/>
                                  </p:stCondLst>
                                  <p:childTnLst>
                                    <p:set>
                                      <p:cBhvr>
                                        <p:cTn id="140" dur="1" fill="hold">
                                          <p:stCondLst>
                                            <p:cond delay="0"/>
                                          </p:stCondLst>
                                        </p:cTn>
                                        <p:tgtEl>
                                          <p:spTgt spid="22"/>
                                        </p:tgtEl>
                                        <p:attrNameLst>
                                          <p:attrName>style.visibility</p:attrName>
                                        </p:attrNameLst>
                                      </p:cBhvr>
                                      <p:to>
                                        <p:strVal val="visible"/>
                                      </p:to>
                                    </p:set>
                                    <p:anim calcmode="lin" valueType="num">
                                      <p:cBhvr>
                                        <p:cTn id="141" dur="500" fill="hold"/>
                                        <p:tgtEl>
                                          <p:spTgt spid="22"/>
                                        </p:tgtEl>
                                        <p:attrNameLst>
                                          <p:attrName>ppt_w</p:attrName>
                                        </p:attrNameLst>
                                      </p:cBhvr>
                                      <p:tavLst>
                                        <p:tav tm="0">
                                          <p:val>
                                            <p:fltVal val="0"/>
                                          </p:val>
                                        </p:tav>
                                        <p:tav tm="100000">
                                          <p:val>
                                            <p:strVal val="#ppt_w"/>
                                          </p:val>
                                        </p:tav>
                                      </p:tavLst>
                                    </p:anim>
                                    <p:anim calcmode="lin" valueType="num">
                                      <p:cBhvr>
                                        <p:cTn id="142" dur="500" fill="hold"/>
                                        <p:tgtEl>
                                          <p:spTgt spid="22"/>
                                        </p:tgtEl>
                                        <p:attrNameLst>
                                          <p:attrName>ppt_h</p:attrName>
                                        </p:attrNameLst>
                                      </p:cBhvr>
                                      <p:tavLst>
                                        <p:tav tm="0">
                                          <p:val>
                                            <p:fltVal val="0"/>
                                          </p:val>
                                        </p:tav>
                                        <p:tav tm="100000">
                                          <p:val>
                                            <p:strVal val="#ppt_h"/>
                                          </p:val>
                                        </p:tav>
                                      </p:tavLst>
                                    </p:anim>
                                    <p:animEffect transition="in" filter="fade">
                                      <p:cBhvr>
                                        <p:cTn id="143" dur="500"/>
                                        <p:tgtEl>
                                          <p:spTgt spid="22"/>
                                        </p:tgtEl>
                                      </p:cBhvr>
                                    </p:animEffect>
                                  </p:childTnLst>
                                </p:cTn>
                              </p:par>
                              <p:par>
                                <p:cTn id="144" presetID="53" presetClass="entr" presetSubtype="0" fill="hold" nodeType="withEffect">
                                  <p:stCondLst>
                                    <p:cond delay="400"/>
                                  </p:stCondLst>
                                  <p:childTnLst>
                                    <p:set>
                                      <p:cBhvr>
                                        <p:cTn id="145" dur="1" fill="hold">
                                          <p:stCondLst>
                                            <p:cond delay="0"/>
                                          </p:stCondLst>
                                        </p:cTn>
                                        <p:tgtEl>
                                          <p:spTgt spid="24"/>
                                        </p:tgtEl>
                                        <p:attrNameLst>
                                          <p:attrName>style.visibility</p:attrName>
                                        </p:attrNameLst>
                                      </p:cBhvr>
                                      <p:to>
                                        <p:strVal val="visible"/>
                                      </p:to>
                                    </p:set>
                                    <p:anim calcmode="lin" valueType="num">
                                      <p:cBhvr>
                                        <p:cTn id="146" dur="500" fill="hold"/>
                                        <p:tgtEl>
                                          <p:spTgt spid="24"/>
                                        </p:tgtEl>
                                        <p:attrNameLst>
                                          <p:attrName>ppt_w</p:attrName>
                                        </p:attrNameLst>
                                      </p:cBhvr>
                                      <p:tavLst>
                                        <p:tav tm="0">
                                          <p:val>
                                            <p:fltVal val="0"/>
                                          </p:val>
                                        </p:tav>
                                        <p:tav tm="100000">
                                          <p:val>
                                            <p:strVal val="#ppt_w"/>
                                          </p:val>
                                        </p:tav>
                                      </p:tavLst>
                                    </p:anim>
                                    <p:anim calcmode="lin" valueType="num">
                                      <p:cBhvr>
                                        <p:cTn id="147" dur="500" fill="hold"/>
                                        <p:tgtEl>
                                          <p:spTgt spid="24"/>
                                        </p:tgtEl>
                                        <p:attrNameLst>
                                          <p:attrName>ppt_h</p:attrName>
                                        </p:attrNameLst>
                                      </p:cBhvr>
                                      <p:tavLst>
                                        <p:tav tm="0">
                                          <p:val>
                                            <p:fltVal val="0"/>
                                          </p:val>
                                        </p:tav>
                                        <p:tav tm="100000">
                                          <p:val>
                                            <p:strVal val="#ppt_h"/>
                                          </p:val>
                                        </p:tav>
                                      </p:tavLst>
                                    </p:anim>
                                    <p:animEffect transition="in" filter="fade">
                                      <p:cBhvr>
                                        <p:cTn id="148" dur="500"/>
                                        <p:tgtEl>
                                          <p:spTgt spid="24"/>
                                        </p:tgtEl>
                                      </p:cBhvr>
                                    </p:animEffect>
                                  </p:childTnLst>
                                </p:cTn>
                              </p:par>
                              <p:par>
                                <p:cTn id="149" presetID="53" presetClass="entr" presetSubtype="0" fill="hold" nodeType="withEffect">
                                  <p:stCondLst>
                                    <p:cond delay="60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flipH="1">
            <a:off x="416689" y="1524000"/>
            <a:ext cx="8310622" cy="4288662"/>
          </a:xfrm>
          <a:prstGeom prst="roundRect">
            <a:avLst>
              <a:gd name="adj" fmla="val 5169"/>
            </a:avLst>
          </a:prstGeom>
          <a:ln/>
        </p:spPr>
        <p:style>
          <a:lnRef idx="1">
            <a:schemeClr val="accent5"/>
          </a:lnRef>
          <a:fillRef idx="2">
            <a:schemeClr val="accent5"/>
          </a:fillRef>
          <a:effectRef idx="1">
            <a:schemeClr val="accent5"/>
          </a:effectRef>
          <a:fontRef idx="minor">
            <a:schemeClr val="dk1"/>
          </a:fontRef>
        </p:style>
        <p:txBody>
          <a:bodyPr anchor="ctr"/>
          <a:lstStyle/>
          <a:p>
            <a:pPr marL="523854" indent="-523854" algn="ctr" defTabSz="912777" eaLnBrk="0" hangingPunct="0">
              <a:lnSpc>
                <a:spcPct val="85000"/>
              </a:lnSpc>
              <a:buClr>
                <a:srgbClr xmlns:mc="http://schemas.openxmlformats.org/markup-compatibility/2006" xmlns:a14="http://schemas.microsoft.com/office/drawing/2010/main" val="FFEC19" mc:Ignorable=""/>
              </a:buClr>
              <a:buSzPct val="76000"/>
              <a:defRPr/>
            </a:pPr>
            <a:endParaRPr lang="en-US" sz="3000" i="1" spc="-50" dirty="0" smtClean="0">
              <a:solidFill>
                <a:srgbClr xmlns:mc="http://schemas.openxmlformats.org/markup-compatibility/2006" xmlns:a14="http://schemas.microsoft.com/office/drawing/2010/main" val="373737" mc:Ignorable=""/>
              </a:solidFill>
            </a:endParaRPr>
          </a:p>
        </p:txBody>
      </p:sp>
      <p:sp>
        <p:nvSpPr>
          <p:cNvPr id="4" name="Rounded Rectangle 3"/>
          <p:cNvSpPr/>
          <p:nvPr/>
        </p:nvSpPr>
        <p:spPr bwMode="auto">
          <a:xfrm>
            <a:off x="609600" y="4535662"/>
            <a:ext cx="7924800" cy="1143000"/>
          </a:xfrm>
          <a:prstGeom prst="round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a:defRPr/>
            </a:pPr>
            <a: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Optimize for </a:t>
            </a:r>
            <a:b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br>
            <a:r>
              <a:rPr lang="en-US" sz="30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Software + Services</a:t>
            </a:r>
          </a:p>
        </p:txBody>
      </p:sp>
      <p:pic>
        <p:nvPicPr>
          <p:cNvPr id="9"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3" cstate="screen"/>
          <a:stretch>
            <a:fillRect/>
          </a:stretch>
        </p:blipFill>
        <p:spPr bwMode="auto">
          <a:xfrm>
            <a:off x="1371600" y="4580490"/>
            <a:ext cx="1198995" cy="1053260"/>
          </a:xfrm>
          <a:prstGeom prst="rect">
            <a:avLst/>
          </a:prstGeom>
          <a:noFill/>
          <a:ln>
            <a:noFill/>
          </a:ln>
        </p:spPr>
      </p:pic>
      <p:grpSp>
        <p:nvGrpSpPr>
          <p:cNvPr id="2" name="Group 52"/>
          <p:cNvGrpSpPr/>
          <p:nvPr/>
        </p:nvGrpSpPr>
        <p:grpSpPr>
          <a:xfrm>
            <a:off x="6324600" y="4609767"/>
            <a:ext cx="1497720" cy="994706"/>
            <a:chOff x="5562601" y="4648203"/>
            <a:chExt cx="1662992" cy="1033481"/>
          </a:xfrm>
        </p:grpSpPr>
        <p:pic>
          <p:nvPicPr>
            <p:cNvPr id="11" name="Picture 3" descr="C:\Program Files\Microsoft Resource DVD Artwork\DVD_ART\Artwork_Imagery\Shapes and Graphics\Internet Cloud\cloud 2.png"/>
            <p:cNvPicPr>
              <a:picLocks noChangeAspect="1" noChangeArrowheads="1"/>
            </p:cNvPicPr>
            <p:nvPr/>
          </p:nvPicPr>
          <p:blipFill>
            <a:blip r:embed="rId4" cstate="screen"/>
            <a:srcRect/>
            <a:stretch>
              <a:fillRect/>
            </a:stretch>
          </p:blipFill>
          <p:spPr bwMode="auto">
            <a:xfrm>
              <a:off x="5562601" y="4648203"/>
              <a:ext cx="1662992" cy="837093"/>
            </a:xfrm>
            <a:prstGeom prst="rect">
              <a:avLst/>
            </a:prstGeom>
            <a:noFill/>
            <a:ln>
              <a:noFill/>
            </a:ln>
          </p:spPr>
        </p:pic>
        <p:pic>
          <p:nvPicPr>
            <p:cNvPr id="12" name="Picture 2" descr="C:\Users\arib\Pictures\Presentation Stuff\Globe3.png"/>
            <p:cNvPicPr>
              <a:picLocks noChangeAspect="1" noChangeArrowheads="1"/>
            </p:cNvPicPr>
            <p:nvPr/>
          </p:nvPicPr>
          <p:blipFill>
            <a:blip r:embed="rId5" cstate="screen"/>
            <a:stretch>
              <a:fillRect/>
            </a:stretch>
          </p:blipFill>
          <p:spPr bwMode="auto">
            <a:xfrm>
              <a:off x="5826236" y="4769785"/>
              <a:ext cx="996537" cy="911899"/>
            </a:xfrm>
            <a:prstGeom prst="rect">
              <a:avLst/>
            </a:prstGeom>
            <a:noFill/>
            <a:ln>
              <a:noFill/>
            </a:ln>
          </p:spPr>
        </p:pic>
      </p:grpSp>
      <p:sp>
        <p:nvSpPr>
          <p:cNvPr id="18" name="TextBox 17"/>
          <p:cNvSpPr txBox="1"/>
          <p:nvPr/>
        </p:nvSpPr>
        <p:spPr>
          <a:xfrm>
            <a:off x="5960415" y="2895600"/>
            <a:ext cx="2545976" cy="1088055"/>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E-mail Archiving</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Protect Communications</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Advanced Security</a:t>
            </a:r>
          </a:p>
        </p:txBody>
      </p:sp>
      <p:sp>
        <p:nvSpPr>
          <p:cNvPr id="19" name="TextBox 18"/>
          <p:cNvSpPr txBox="1"/>
          <p:nvPr/>
        </p:nvSpPr>
        <p:spPr>
          <a:xfrm>
            <a:off x="3282417" y="2895600"/>
            <a:ext cx="2568388" cy="1131079"/>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Manage Inbox Overload</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Enhance Voice Mail</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Collaborate Effectively</a:t>
            </a:r>
            <a:endParaRPr lang="en-US" sz="1500" b="1" dirty="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20" name="TextBox 19"/>
          <p:cNvSpPr txBox="1"/>
          <p:nvPr/>
        </p:nvSpPr>
        <p:spPr>
          <a:xfrm>
            <a:off x="618744" y="2895600"/>
            <a:ext cx="2563905" cy="1088055"/>
          </a:xfrm>
          <a:prstGeom prst="rect">
            <a:avLst/>
          </a:prstGeom>
          <a:noFill/>
        </p:spPr>
        <p:txBody>
          <a:bodyPr wrap="square" rtlCol="0">
            <a:spAutoFit/>
          </a:bodyPr>
          <a:lstStyle/>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Continuous Availability</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Simplify Administration</a:t>
            </a:r>
          </a:p>
          <a:p>
            <a:pPr marL="119063" indent="-119063">
              <a:lnSpc>
                <a:spcPct val="150000"/>
              </a:lnSpc>
              <a:buFont typeface="Arial" pitchFamily="34" charset="0"/>
              <a:buChar char="•"/>
            </a:pPr>
            <a:r>
              <a:rPr lang="en-US" sz="15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Deployment Flexibility</a:t>
            </a:r>
          </a:p>
        </p:txBody>
      </p:sp>
      <p:sp>
        <p:nvSpPr>
          <p:cNvPr id="26" name="Rounded Rectangle 25"/>
          <p:cNvSpPr/>
          <p:nvPr/>
        </p:nvSpPr>
        <p:spPr bwMode="auto">
          <a:xfrm>
            <a:off x="533400" y="1989690"/>
            <a:ext cx="8063753" cy="688297"/>
          </a:xfrm>
          <a:prstGeom prst="roundRect">
            <a:avLst/>
          </a:prstGeom>
          <a:noFill/>
          <a:ln w="9525" cap="flat" cmpd="sng" algn="ctr">
            <a:noFill/>
            <a:prstDash val="solid"/>
            <a:headEnd type="none" w="med" len="med"/>
            <a:tailEnd type="none" w="med" len="med"/>
          </a:ln>
          <a:effectLst>
            <a:glow rad="63500">
              <a:srgbClr xmlns:mc="http://schemas.openxmlformats.org/markup-compatibility/2006" xmlns:a14="http://schemas.microsoft.com/office/drawing/2010/main" val="3497AE" mc:Ignorable="">
                <a:tint val="30000"/>
                <a:shade val="95000"/>
                <a:satMod val="300000"/>
                <a:alpha val="50000"/>
              </a:srgbClr>
            </a:glow>
          </a:effectLst>
        </p:spPr>
        <p:txBody>
          <a:bodyPr vert="horz" wrap="square" lIns="0" tIns="54864" rIns="0" bIns="54864" numCol="1" rtlCol="0" anchor="ctr" anchorCtr="0" compatLnSpc="1">
            <a:prstTxWarp prst="textNoShape">
              <a:avLst/>
            </a:prstTxWarp>
          </a:bodyPr>
          <a:lstStyle/>
          <a:p>
            <a:pPr algn="ctr" defTabSz="1096963" fontAlgn="base">
              <a:lnSpc>
                <a:spcPct val="80000"/>
              </a:lnSpc>
              <a:spcBef>
                <a:spcPct val="0"/>
              </a:spcBef>
              <a:spcAft>
                <a:spcPct val="0"/>
              </a:spcAft>
              <a:defRPr/>
            </a:pPr>
            <a:endParaRPr lang="en-US" sz="2800" dirty="0" smtClean="0">
              <a:solidFill>
                <a:srgbClr xmlns:mc="http://schemas.openxmlformats.org/markup-compatibility/2006" xmlns:a14="http://schemas.microsoft.com/office/drawing/2010/main" val="000000" mc:Ignorable=""/>
              </a:solidFill>
            </a:endParaRPr>
          </a:p>
        </p:txBody>
      </p:sp>
      <p:sp>
        <p:nvSpPr>
          <p:cNvPr id="27" name="TextBox 26"/>
          <p:cNvSpPr txBox="1"/>
          <p:nvPr/>
        </p:nvSpPr>
        <p:spPr>
          <a:xfrm>
            <a:off x="3505200" y="1941859"/>
            <a:ext cx="21336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Anywhere Access</a:t>
            </a:r>
          </a:p>
        </p:txBody>
      </p:sp>
      <p:sp>
        <p:nvSpPr>
          <p:cNvPr id="28" name="TextBox 27"/>
          <p:cNvSpPr txBox="1"/>
          <p:nvPr/>
        </p:nvSpPr>
        <p:spPr>
          <a:xfrm>
            <a:off x="715573" y="1932433"/>
            <a:ext cx="23622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Flexible and Reliable</a:t>
            </a:r>
          </a:p>
        </p:txBody>
      </p:sp>
      <p:sp>
        <p:nvSpPr>
          <p:cNvPr id="29" name="TextBox 28"/>
          <p:cNvSpPr txBox="1"/>
          <p:nvPr/>
        </p:nvSpPr>
        <p:spPr>
          <a:xfrm>
            <a:off x="6053658" y="1932432"/>
            <a:ext cx="2362200" cy="830997"/>
          </a:xfrm>
          <a:prstGeom prst="rect">
            <a:avLst/>
          </a:prstGeom>
          <a:noFill/>
        </p:spPr>
        <p:txBody>
          <a:bodyPr wrap="square" rtlCol="0">
            <a:spAutoFit/>
          </a:bodyPr>
          <a:lstStyle/>
          <a:p>
            <a:pPr algn="ctr" fontAlgn="base">
              <a:spcBef>
                <a:spcPct val="0"/>
              </a:spcBef>
              <a:spcAft>
                <a:spcPct val="0"/>
              </a:spcAft>
              <a:defRPr/>
            </a:pPr>
            <a:r>
              <a:rPr lang="en-US" sz="2400" b="1" dirty="0" smtClean="0">
                <a:solidFill>
                  <a:srgbClr xmlns:mc="http://schemas.openxmlformats.org/markup-compatibility/2006" xmlns:a14="http://schemas.microsoft.com/office/drawing/2010/main" val="373737"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Protection and Compliance</a:t>
            </a:r>
          </a:p>
        </p:txBody>
      </p:sp>
      <p:pic>
        <p:nvPicPr>
          <p:cNvPr id="30" name="Picture 2" descr="C:\Users\ianhamer\Desktop\ExchangeSvr2010_h_rgb.png"/>
          <p:cNvPicPr>
            <a:picLocks noChangeAspect="1" noChangeArrowheads="1"/>
          </p:cNvPicPr>
          <p:nvPr/>
        </p:nvPicPr>
        <p:blipFill>
          <a:blip r:embed="rId6" cstate="screen"/>
          <a:srcRect/>
          <a:stretch>
            <a:fillRect/>
          </a:stretch>
        </p:blipFill>
        <p:spPr bwMode="auto">
          <a:xfrm>
            <a:off x="258547" y="256495"/>
            <a:ext cx="5943600" cy="960582"/>
          </a:xfrm>
          <a:prstGeom prst="rect">
            <a:avLst/>
          </a:prstGeom>
          <a:noFill/>
        </p:spPr>
      </p:pic>
      <p:sp>
        <p:nvSpPr>
          <p:cNvPr id="5" name="Rounded Rectangle 4"/>
          <p:cNvSpPr/>
          <p:nvPr/>
        </p:nvSpPr>
        <p:spPr bwMode="auto">
          <a:xfrm>
            <a:off x="618744" y="1689652"/>
            <a:ext cx="2459029" cy="2594113"/>
          </a:xfrm>
          <a:prstGeom prst="roundRect">
            <a:avLst/>
          </a:prstGeom>
          <a:no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6" name="Rounded Rectangle 5"/>
          <p:cNvSpPr/>
          <p:nvPr/>
        </p:nvSpPr>
        <p:spPr bwMode="auto">
          <a:xfrm>
            <a:off x="675817" y="1689652"/>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1" name="Rounded Rectangle 30"/>
          <p:cNvSpPr/>
          <p:nvPr/>
        </p:nvSpPr>
        <p:spPr bwMode="auto">
          <a:xfrm>
            <a:off x="3322906" y="1692967"/>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2" name="Rounded Rectangle 31"/>
          <p:cNvSpPr/>
          <p:nvPr/>
        </p:nvSpPr>
        <p:spPr bwMode="auto">
          <a:xfrm>
            <a:off x="5986558" y="1692967"/>
            <a:ext cx="2467076" cy="2723322"/>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33" name="Rounded Rectangle 32"/>
          <p:cNvSpPr/>
          <p:nvPr/>
        </p:nvSpPr>
        <p:spPr bwMode="auto">
          <a:xfrm>
            <a:off x="675818" y="4535662"/>
            <a:ext cx="7777816" cy="1143000"/>
          </a:xfrm>
          <a:prstGeom prst="roundRect">
            <a:avLst/>
          </a:prstGeom>
          <a:noFill/>
          <a:ln cap="rnd">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Tree>
    <p:extLst>
      <p:ext uri="{BB962C8B-B14F-4D97-AF65-F5344CB8AC3E}">
        <p14:creationId xmlns:p14="http://schemas.microsoft.com/office/powerpoint/2010/main" val="33764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BE" dirty="0"/>
          </a:p>
        </p:txBody>
      </p:sp>
      <p:sp>
        <p:nvSpPr>
          <p:cNvPr id="5" name="Subtitle 4"/>
          <p:cNvSpPr>
            <a:spLocks noGrp="1"/>
          </p:cNvSpPr>
          <p:nvPr>
            <p:ph type="subTitle" idx="1"/>
          </p:nvPr>
        </p:nvSpPr>
        <p:spPr/>
        <p:txBody>
          <a:bodyPr/>
          <a:lstStyle/>
          <a:p>
            <a:endParaRPr lang="nl-BE"/>
          </a:p>
        </p:txBody>
      </p:sp>
      <p:sp>
        <p:nvSpPr>
          <p:cNvPr id="6" name="Text Placeholder 5"/>
          <p:cNvSpPr>
            <a:spLocks noGrp="1"/>
          </p:cNvSpPr>
          <p:nvPr>
            <p:ph type="body" sz="quarter" idx="10"/>
          </p:nvPr>
        </p:nvSpPr>
        <p:spPr>
          <a:xfrm>
            <a:off x="407505" y="3608912"/>
            <a:ext cx="8355496" cy="762000"/>
          </a:xfrm>
        </p:spPr>
        <p:txBody>
          <a:bodyPr/>
          <a:lstStyle/>
          <a:p>
            <a:r>
              <a:rPr lang="nl-BE" dirty="0"/>
              <a:t>Licensing &amp; product packaging</a:t>
            </a:r>
          </a:p>
        </p:txBody>
      </p:sp>
    </p:spTree>
    <p:extLst>
      <p:ext uri="{BB962C8B-B14F-4D97-AF65-F5344CB8AC3E}">
        <p14:creationId xmlns:p14="http://schemas.microsoft.com/office/powerpoint/2010/main" val="31437671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Pricing and Licensing Basic Constructs</a:t>
            </a:r>
            <a:endParaRPr lang="en-US" dirty="0"/>
          </a:p>
        </p:txBody>
      </p:sp>
      <p:sp>
        <p:nvSpPr>
          <p:cNvPr id="2" name="Content Placeholder 1"/>
          <p:cNvSpPr>
            <a:spLocks noGrp="1"/>
          </p:cNvSpPr>
          <p:nvPr>
            <p:ph sz="half" idx="4294967295"/>
          </p:nvPr>
        </p:nvSpPr>
        <p:spPr>
          <a:xfrm>
            <a:off x="228600" y="890088"/>
            <a:ext cx="8686800" cy="5666362"/>
          </a:xfrm>
          <a:prstGeom prst="rect">
            <a:avLst/>
          </a:prstGeom>
        </p:spPr>
        <p:txBody>
          <a:bodyPr>
            <a:normAutofit fontScale="55000" lnSpcReduction="20000"/>
          </a:bodyPr>
          <a:lstStyle/>
          <a:p>
            <a:pPr>
              <a:buNone/>
            </a:pPr>
            <a:r>
              <a:rPr lang="en-US" dirty="0" smtClean="0"/>
              <a:t>Exchange </a:t>
            </a:r>
            <a:r>
              <a:rPr lang="en-US" dirty="0"/>
              <a:t>Server </a:t>
            </a:r>
            <a:r>
              <a:rPr lang="en-US" dirty="0" smtClean="0"/>
              <a:t>2010 is </a:t>
            </a:r>
            <a:r>
              <a:rPr lang="en-US" dirty="0"/>
              <a:t>licensed in the Server / Client Access License (CAL) </a:t>
            </a:r>
            <a:r>
              <a:rPr lang="en-US" dirty="0" smtClean="0"/>
              <a:t>model in exactly the same way as Exchange 2007.</a:t>
            </a:r>
          </a:p>
          <a:p>
            <a:pPr>
              <a:buNone/>
            </a:pPr>
            <a:endParaRPr lang="en-US" dirty="0"/>
          </a:p>
          <a:p>
            <a:pPr marL="0" indent="0">
              <a:buNone/>
            </a:pPr>
            <a:r>
              <a:rPr lang="en-US" b="1" i="1" u="sng" dirty="0" smtClean="0"/>
              <a:t>Server Licenses</a:t>
            </a:r>
          </a:p>
          <a:p>
            <a:pPr marL="0" indent="0">
              <a:buNone/>
            </a:pPr>
            <a:r>
              <a:rPr lang="en-US" dirty="0" smtClean="0"/>
              <a:t>A license must be assigned for each instance of the server software that is being run. The Exchange Server is sold in two Server editions:</a:t>
            </a:r>
          </a:p>
          <a:p>
            <a:pPr lvl="1"/>
            <a:r>
              <a:rPr lang="en-US" dirty="0" smtClean="0"/>
              <a:t>Standard Server </a:t>
            </a:r>
          </a:p>
          <a:p>
            <a:pPr lvl="1"/>
            <a:r>
              <a:rPr lang="en-US" dirty="0" smtClean="0"/>
              <a:t>Enterprise Server</a:t>
            </a:r>
          </a:p>
          <a:p>
            <a:pPr marL="228600" lvl="1" indent="0">
              <a:buNone/>
            </a:pPr>
            <a:endParaRPr lang="en-US" dirty="0" smtClean="0"/>
          </a:p>
          <a:p>
            <a:pPr marL="0" indent="0">
              <a:buNone/>
            </a:pPr>
            <a:r>
              <a:rPr lang="en-US" b="1" i="1" u="sng" dirty="0" smtClean="0"/>
              <a:t>Client Access Licenses (CALs)</a:t>
            </a:r>
            <a:r>
              <a:rPr lang="en-US" dirty="0" smtClean="0"/>
              <a:t> </a:t>
            </a:r>
          </a:p>
          <a:p>
            <a:pPr marL="0" indent="0">
              <a:buNone/>
            </a:pPr>
            <a:r>
              <a:rPr lang="en-US" dirty="0" smtClean="0"/>
              <a:t>Exchange requires a CAL for each user or device that accesses the server software.  There are two types of CALs for Exchange:</a:t>
            </a:r>
          </a:p>
          <a:p>
            <a:pPr lvl="1"/>
            <a:r>
              <a:rPr lang="en-US" dirty="0" smtClean="0"/>
              <a:t>Standard CAL</a:t>
            </a:r>
          </a:p>
          <a:p>
            <a:pPr lvl="1"/>
            <a:r>
              <a:rPr lang="en-US" dirty="0" smtClean="0"/>
              <a:t>Enterprise CAL</a:t>
            </a:r>
          </a:p>
          <a:p>
            <a:pPr marL="0" indent="0">
              <a:buNone/>
            </a:pPr>
            <a:r>
              <a:rPr lang="en-US" dirty="0" smtClean="0"/>
              <a:t>The Enterprise CAL is sold as an add-on to the Standard CAL. Both CALs work with either Server Edition.</a:t>
            </a:r>
          </a:p>
          <a:p>
            <a:pPr marL="0" indent="0">
              <a:buNone/>
            </a:pPr>
            <a:endParaRPr lang="en-US" dirty="0" smtClean="0"/>
          </a:p>
          <a:p>
            <a:pPr marL="0" indent="0">
              <a:buNone/>
            </a:pPr>
            <a:r>
              <a:rPr lang="en-US" b="1" i="1" u="sng" dirty="0" smtClean="0"/>
              <a:t>External Connector Licenses</a:t>
            </a:r>
            <a:endParaRPr lang="en-US" dirty="0" smtClean="0"/>
          </a:p>
          <a:p>
            <a:pPr marL="0" indent="0">
              <a:buNone/>
            </a:pPr>
            <a:r>
              <a:rPr lang="en-US" dirty="0" smtClean="0"/>
              <a:t>An External Connector permits an unlimited number of clients to access an Exchange Server in scenarios where the number of CALs is uncertain. </a:t>
            </a:r>
          </a:p>
          <a:p>
            <a:pPr lvl="1"/>
            <a:r>
              <a:rPr lang="en-US" dirty="0" smtClean="0"/>
              <a:t>Access via the External Connector is limited to non-employees such as partners, suppliers, customers and retirees.</a:t>
            </a:r>
          </a:p>
          <a:p>
            <a:pPr lvl="1"/>
            <a:r>
              <a:rPr lang="en-US" dirty="0" smtClean="0"/>
              <a:t> The number of External Connector licenses required corresponds to the number of servers in the organization’s Exchange environment.</a:t>
            </a:r>
            <a:endParaRPr lang="en-US" dirty="0"/>
          </a:p>
          <a:p>
            <a:pPr marL="0" indent="0">
              <a:buNone/>
            </a:pPr>
            <a:endParaRPr lang="en-US" dirty="0"/>
          </a:p>
        </p:txBody>
      </p:sp>
    </p:spTree>
    <p:extLst>
      <p:ext uri="{BB962C8B-B14F-4D97-AF65-F5344CB8AC3E}">
        <p14:creationId xmlns:p14="http://schemas.microsoft.com/office/powerpoint/2010/main" val="362663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Takeaways for Exchange Server 2010 Licensing &amp; Pricing</a:t>
            </a:r>
            <a:endParaRPr lang="en-US" dirty="0"/>
          </a:p>
        </p:txBody>
      </p:sp>
      <p:sp>
        <p:nvSpPr>
          <p:cNvPr id="2" name="Content Placeholder 1"/>
          <p:cNvSpPr>
            <a:spLocks noGrp="1"/>
          </p:cNvSpPr>
          <p:nvPr>
            <p:ph idx="1"/>
          </p:nvPr>
        </p:nvSpPr>
        <p:spPr>
          <a:xfrm>
            <a:off x="439781" y="1255866"/>
            <a:ext cx="8229600" cy="5196305"/>
          </a:xfrm>
        </p:spPr>
        <p:txBody>
          <a:bodyPr>
            <a:normAutofit fontScale="47500" lnSpcReduction="20000"/>
          </a:bodyPr>
          <a:lstStyle/>
          <a:p>
            <a:pPr marL="457200" lvl="1" indent="0">
              <a:spcAft>
                <a:spcPts val="600"/>
              </a:spcAft>
              <a:buNone/>
            </a:pPr>
            <a:endParaRPr lang="en-US" dirty="0" smtClean="0"/>
          </a:p>
          <a:p>
            <a:pPr marL="457200" lvl="1" indent="0">
              <a:spcAft>
                <a:spcPts val="600"/>
              </a:spcAft>
              <a:buNone/>
            </a:pPr>
            <a:endParaRPr lang="en-US" dirty="0"/>
          </a:p>
          <a:p>
            <a:pPr marL="457200" lvl="1" indent="0">
              <a:spcAft>
                <a:spcPts val="600"/>
              </a:spcAft>
              <a:buNone/>
            </a:pPr>
            <a:endParaRPr lang="en-US" dirty="0" smtClean="0"/>
          </a:p>
          <a:p>
            <a:pPr marL="457200" lvl="1" indent="0">
              <a:spcAft>
                <a:spcPts val="600"/>
              </a:spcAft>
              <a:buNone/>
            </a:pPr>
            <a:endParaRPr lang="en-US" dirty="0"/>
          </a:p>
          <a:p>
            <a:pPr marL="457200" lvl="1" indent="0">
              <a:spcAft>
                <a:spcPts val="600"/>
              </a:spcAft>
              <a:buNone/>
            </a:pPr>
            <a:endParaRPr lang="en-US" dirty="0" smtClean="0"/>
          </a:p>
          <a:p>
            <a:pPr marL="457200" lvl="1" indent="0">
              <a:spcAft>
                <a:spcPts val="600"/>
              </a:spcAft>
              <a:buNone/>
            </a:pPr>
            <a:endParaRPr lang="en-US" dirty="0" smtClean="0"/>
          </a:p>
          <a:p>
            <a:pPr marL="342900" indent="-342900">
              <a:spcAft>
                <a:spcPts val="600"/>
              </a:spcAft>
              <a:buFont typeface="+mj-lt"/>
              <a:buAutoNum type="arabicPeriod"/>
            </a:pPr>
            <a:endParaRPr lang="en-US" dirty="0" smtClean="0"/>
          </a:p>
          <a:p>
            <a:pPr marL="342900" indent="-342900">
              <a:spcAft>
                <a:spcPts val="600"/>
              </a:spcAft>
              <a:buFont typeface="+mj-lt"/>
              <a:buAutoNum type="arabicPeriod"/>
            </a:pPr>
            <a:endParaRPr lang="en-US" dirty="0" smtClean="0"/>
          </a:p>
          <a:p>
            <a:pPr marL="342900" indent="-342900">
              <a:spcAft>
                <a:spcPts val="600"/>
              </a:spcAft>
              <a:buFont typeface="+mj-lt"/>
              <a:buAutoNum type="arabicPeriod"/>
            </a:pPr>
            <a:endParaRPr lang="en-US" dirty="0" smtClean="0"/>
          </a:p>
          <a:p>
            <a:pPr marL="342900" indent="-342900">
              <a:spcAft>
                <a:spcPts val="600"/>
              </a:spcAft>
              <a:buFont typeface="+mj-lt"/>
              <a:buAutoNum type="arabicPeriod"/>
            </a:pPr>
            <a:endParaRPr lang="en-US" dirty="0"/>
          </a:p>
          <a:p>
            <a:pPr marL="342900" indent="-342900">
              <a:spcAft>
                <a:spcPts val="600"/>
              </a:spcAft>
              <a:buFont typeface="+mj-lt"/>
              <a:buAutoNum type="arabicPeriod"/>
            </a:pPr>
            <a:endParaRPr lang="en-US" dirty="0" smtClean="0"/>
          </a:p>
          <a:p>
            <a:pPr marL="342900" indent="-342900">
              <a:spcAft>
                <a:spcPts val="600"/>
              </a:spcAft>
              <a:buFont typeface="+mj-lt"/>
              <a:buAutoNum type="arabicPeriod"/>
            </a:pPr>
            <a:endParaRPr lang="en-US" dirty="0" smtClean="0"/>
          </a:p>
          <a:p>
            <a:pPr marL="342900" indent="-342900">
              <a:spcAft>
                <a:spcPts val="600"/>
              </a:spcAft>
              <a:buFont typeface="+mj-lt"/>
              <a:buAutoNum type="arabicPeriod"/>
            </a:pPr>
            <a:endParaRPr lang="en-US" dirty="0"/>
          </a:p>
          <a:p>
            <a:pPr marL="342900" indent="-342900">
              <a:spcAft>
                <a:spcPts val="600"/>
              </a:spcAft>
              <a:buFont typeface="+mj-lt"/>
              <a:buAutoNum type="arabicPeriod"/>
            </a:pPr>
            <a:endParaRPr lang="en-US" dirty="0" smtClean="0"/>
          </a:p>
          <a:p>
            <a:pPr marL="342900" indent="-342900">
              <a:spcAft>
                <a:spcPts val="600"/>
              </a:spcAft>
              <a:buFont typeface="+mj-lt"/>
              <a:buAutoNum type="arabicPeriod"/>
            </a:pPr>
            <a:endParaRPr lang="en-US" dirty="0" smtClean="0"/>
          </a:p>
          <a:p>
            <a:pPr marL="342900" indent="-342900">
              <a:buFont typeface="+mj-lt"/>
              <a:buAutoNum type="arabicPeriod"/>
            </a:pPr>
            <a:r>
              <a:rPr lang="en-US" dirty="0"/>
              <a:t>Unchanged from Exchange 2007, Exchange 2010 will continue to be sold using the same licensing model, with significant feature improvements across all SKUs.</a:t>
            </a:r>
          </a:p>
          <a:p>
            <a:pPr marL="342900" indent="-342900">
              <a:spcAft>
                <a:spcPts val="600"/>
              </a:spcAft>
              <a:buFont typeface="+mj-lt"/>
              <a:buAutoNum type="arabicPeriod"/>
            </a:pPr>
            <a:r>
              <a:rPr lang="en-US" dirty="0" smtClean="0"/>
              <a:t>The Exchange Enterprise CAL is increasing in price by 20% to reflect the value of both net-new features such as Archiving and enhancements to existing features like Voicemail.</a:t>
            </a:r>
          </a:p>
          <a:p>
            <a:pPr marL="342900" indent="-342900">
              <a:spcAft>
                <a:spcPts val="600"/>
              </a:spcAft>
              <a:buFont typeface="+mj-lt"/>
              <a:buAutoNum type="arabicPeriod"/>
            </a:pPr>
            <a:r>
              <a:rPr lang="en-US" dirty="0"/>
              <a:t>The high availability feature “Mailbox Resiliency” is included in the Standard Server in Exchange 2010. In Exchange 2007 high availability was split into LCR/SCR in Standard Server and CCR in the Enterprise Server.</a:t>
            </a:r>
          </a:p>
          <a:p>
            <a:pPr marL="342900" indent="-342900">
              <a:spcAft>
                <a:spcPts val="600"/>
              </a:spcAft>
              <a:buFont typeface="+mj-lt"/>
              <a:buAutoNum type="arabicPeriod"/>
            </a:pPr>
            <a:endParaRPr lang="en-US" dirty="0" smtClean="0"/>
          </a:p>
        </p:txBody>
      </p:sp>
      <p:grpSp>
        <p:nvGrpSpPr>
          <p:cNvPr id="89" name="Group 88"/>
          <p:cNvGrpSpPr/>
          <p:nvPr/>
        </p:nvGrpSpPr>
        <p:grpSpPr>
          <a:xfrm>
            <a:off x="-304800" y="1447800"/>
            <a:ext cx="9156700" cy="2711451"/>
            <a:chOff x="-228600" y="1555750"/>
            <a:chExt cx="9156700" cy="2711451"/>
          </a:xfrm>
        </p:grpSpPr>
        <p:sp>
          <p:nvSpPr>
            <p:cNvPr id="90" name="TextBox 5138"/>
            <p:cNvSpPr txBox="1">
              <a:spLocks noChangeArrowheads="1"/>
            </p:cNvSpPr>
            <p:nvPr/>
          </p:nvSpPr>
          <p:spPr bwMode="auto">
            <a:xfrm>
              <a:off x="1530350" y="1684337"/>
              <a:ext cx="2286000" cy="611188"/>
            </a:xfrm>
            <a:prstGeom prst="rect">
              <a:avLst/>
            </a:prstGeom>
            <a:noFill/>
            <a:ln w="9525">
              <a:noFill/>
              <a:miter lim="800000"/>
              <a:headEnd/>
              <a:tailEnd/>
            </a:ln>
          </p:spPr>
          <p:txBody>
            <a:bodyPr>
              <a:spAutoFit/>
            </a:bodyPr>
            <a:lstStyle/>
            <a:p>
              <a:pPr algn="ctr">
                <a:spcBef>
                  <a:spcPct val="50000"/>
                </a:spcBef>
              </a:pPr>
              <a:r>
                <a:rPr lang="en-US" sz="1600" dirty="0"/>
                <a:t>Choices with</a:t>
              </a:r>
              <a:r>
                <a:rPr lang="en-US" sz="1600" b="1" dirty="0"/>
                <a:t/>
              </a:r>
              <a:br>
                <a:rPr lang="en-US" sz="1600" b="1" dirty="0"/>
              </a:br>
              <a:r>
                <a:rPr lang="en-US" b="1" dirty="0"/>
                <a:t>Exchange 2003</a:t>
              </a:r>
            </a:p>
          </p:txBody>
        </p:sp>
        <p:sp>
          <p:nvSpPr>
            <p:cNvPr id="91" name="TextBox 5139"/>
            <p:cNvSpPr txBox="1">
              <a:spLocks noChangeArrowheads="1"/>
            </p:cNvSpPr>
            <p:nvPr/>
          </p:nvSpPr>
          <p:spPr bwMode="auto">
            <a:xfrm>
              <a:off x="4044950" y="1684337"/>
              <a:ext cx="2286000" cy="611188"/>
            </a:xfrm>
            <a:prstGeom prst="rect">
              <a:avLst/>
            </a:prstGeom>
            <a:noFill/>
            <a:ln w="9525">
              <a:noFill/>
              <a:miter lim="800000"/>
              <a:headEnd/>
              <a:tailEnd/>
            </a:ln>
          </p:spPr>
          <p:txBody>
            <a:bodyPr>
              <a:spAutoFit/>
            </a:bodyPr>
            <a:lstStyle/>
            <a:p>
              <a:pPr algn="ctr">
                <a:spcBef>
                  <a:spcPct val="50000"/>
                </a:spcBef>
              </a:pPr>
              <a:r>
                <a:rPr lang="en-US" sz="1600"/>
                <a:t>Choices with</a:t>
              </a:r>
              <a:r>
                <a:rPr lang="en-US" b="1"/>
                <a:t/>
              </a:r>
              <a:br>
                <a:rPr lang="en-US" b="1"/>
              </a:br>
              <a:r>
                <a:rPr lang="en-US" b="1"/>
                <a:t>Exchange 2007</a:t>
              </a:r>
            </a:p>
          </p:txBody>
        </p:sp>
        <p:sp>
          <p:nvSpPr>
            <p:cNvPr id="92" name="Rounded Rectangle 91"/>
            <p:cNvSpPr/>
            <p:nvPr/>
          </p:nvSpPr>
          <p:spPr bwMode="auto">
            <a:xfrm>
              <a:off x="304800" y="2286000"/>
              <a:ext cx="8458200" cy="882650"/>
            </a:xfrm>
            <a:prstGeom prst="roundRect">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endParaRPr kumimoji="0" lang="en-US" sz="800" b="1" i="1" u="none" strike="noStrike" cap="none" normalizeH="0" baseline="0" smtClean="0">
                <a:solidFill>
                  <a:schemeClr val="tx1"/>
                </a:solidFill>
                <a:effectLst/>
                <a:latin typeface="Arial" charset="0"/>
              </a:endParaRPr>
            </a:p>
          </p:txBody>
        </p:sp>
        <p:sp>
          <p:nvSpPr>
            <p:cNvPr id="93" name="TextBox 5139"/>
            <p:cNvSpPr txBox="1">
              <a:spLocks noChangeArrowheads="1"/>
            </p:cNvSpPr>
            <p:nvPr/>
          </p:nvSpPr>
          <p:spPr bwMode="auto">
            <a:xfrm>
              <a:off x="6559550" y="1706562"/>
              <a:ext cx="2286000" cy="611188"/>
            </a:xfrm>
            <a:prstGeom prst="rect">
              <a:avLst/>
            </a:prstGeom>
            <a:noFill/>
            <a:ln w="9525">
              <a:noFill/>
              <a:miter lim="800000"/>
              <a:headEnd/>
              <a:tailEnd/>
            </a:ln>
          </p:spPr>
          <p:txBody>
            <a:bodyPr>
              <a:spAutoFit/>
            </a:bodyPr>
            <a:lstStyle/>
            <a:p>
              <a:pPr algn="ctr">
                <a:spcBef>
                  <a:spcPct val="50000"/>
                </a:spcBef>
              </a:pPr>
              <a:r>
                <a:rPr lang="en-US" sz="1600" dirty="0"/>
                <a:t>Choices with</a:t>
              </a:r>
              <a:r>
                <a:rPr lang="en-US" b="1" dirty="0"/>
                <a:t/>
              </a:r>
              <a:br>
                <a:rPr lang="en-US" b="1" dirty="0"/>
              </a:br>
              <a:r>
                <a:rPr lang="en-US" b="1" dirty="0"/>
                <a:t>Exchange </a:t>
              </a:r>
              <a:r>
                <a:rPr lang="en-US" b="1" dirty="0" smtClean="0"/>
                <a:t>2010</a:t>
              </a:r>
              <a:endParaRPr lang="en-US" b="1" dirty="0"/>
            </a:p>
          </p:txBody>
        </p:sp>
        <p:sp>
          <p:nvSpPr>
            <p:cNvPr id="94" name="TextBox 5138"/>
            <p:cNvSpPr txBox="1">
              <a:spLocks noChangeArrowheads="1"/>
            </p:cNvSpPr>
            <p:nvPr/>
          </p:nvSpPr>
          <p:spPr bwMode="auto">
            <a:xfrm>
              <a:off x="-228600" y="2590800"/>
              <a:ext cx="2286000" cy="338554"/>
            </a:xfrm>
            <a:prstGeom prst="rect">
              <a:avLst/>
            </a:prstGeom>
            <a:noFill/>
            <a:ln w="9525">
              <a:noFill/>
              <a:miter lim="800000"/>
              <a:headEnd/>
              <a:tailEnd/>
            </a:ln>
          </p:spPr>
          <p:txBody>
            <a:bodyPr>
              <a:spAutoFit/>
            </a:bodyPr>
            <a:lstStyle/>
            <a:p>
              <a:pPr algn="ctr">
                <a:spcBef>
                  <a:spcPct val="50000"/>
                </a:spcBef>
              </a:pPr>
              <a:r>
                <a:rPr lang="en-US" sz="1600" b="1" dirty="0" smtClean="0"/>
                <a:t>Servers</a:t>
              </a:r>
              <a:endParaRPr lang="en-US" b="1" dirty="0"/>
            </a:p>
          </p:txBody>
        </p:sp>
        <p:sp>
          <p:nvSpPr>
            <p:cNvPr id="95" name="Rounded Rectangle 94"/>
            <p:cNvSpPr/>
            <p:nvPr/>
          </p:nvSpPr>
          <p:spPr bwMode="auto">
            <a:xfrm>
              <a:off x="1676400" y="2377950"/>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Standard</a:t>
              </a:r>
              <a:r>
                <a:rPr kumimoji="0" lang="en-US" sz="1200" b="1" u="none" strike="noStrike" cap="none" normalizeH="0" dirty="0" smtClean="0">
                  <a:solidFill>
                    <a:schemeClr val="tx1"/>
                  </a:solidFill>
                  <a:effectLst/>
                  <a:latin typeface="Arial" charset="0"/>
                </a:rPr>
                <a:t> Server</a:t>
              </a:r>
              <a:endParaRPr kumimoji="0" lang="en-US" sz="1200" b="1" u="none" strike="noStrike" cap="none" normalizeH="0" baseline="0" dirty="0" smtClean="0">
                <a:solidFill>
                  <a:schemeClr val="tx1"/>
                </a:solidFill>
                <a:effectLst/>
                <a:latin typeface="Arial" charset="0"/>
              </a:endParaRPr>
            </a:p>
          </p:txBody>
        </p:sp>
        <p:sp>
          <p:nvSpPr>
            <p:cNvPr id="96" name="Rounded Rectangle 95"/>
            <p:cNvSpPr/>
            <p:nvPr/>
          </p:nvSpPr>
          <p:spPr bwMode="auto">
            <a:xfrm>
              <a:off x="1676400" y="2727200"/>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Enterprise</a:t>
              </a:r>
              <a:r>
                <a:rPr kumimoji="0" lang="en-US" sz="1200" b="1" u="none" strike="noStrike" cap="none" normalizeH="0" dirty="0" smtClean="0">
                  <a:solidFill>
                    <a:schemeClr val="tx1"/>
                  </a:solidFill>
                  <a:effectLst/>
                  <a:latin typeface="Arial" charset="0"/>
                </a:rPr>
                <a:t> Server</a:t>
              </a:r>
              <a:endParaRPr kumimoji="0" lang="en-US" sz="1200" b="1" u="none" strike="noStrike" cap="none" normalizeH="0" baseline="0" dirty="0" smtClean="0">
                <a:solidFill>
                  <a:schemeClr val="tx1"/>
                </a:solidFill>
                <a:effectLst/>
                <a:latin typeface="Arial" charset="0"/>
              </a:endParaRPr>
            </a:p>
          </p:txBody>
        </p:sp>
        <p:sp>
          <p:nvSpPr>
            <p:cNvPr id="97" name="Rounded Rectangle 96"/>
            <p:cNvSpPr/>
            <p:nvPr/>
          </p:nvSpPr>
          <p:spPr bwMode="auto">
            <a:xfrm>
              <a:off x="304800" y="3245244"/>
              <a:ext cx="8458200" cy="837806"/>
            </a:xfrm>
            <a:prstGeom prst="roundRect">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endParaRPr kumimoji="0" lang="en-US" sz="800" b="1" i="1" u="none" strike="noStrike" cap="none" normalizeH="0" baseline="0" smtClean="0">
                <a:solidFill>
                  <a:schemeClr val="tx1"/>
                </a:solidFill>
                <a:effectLst/>
                <a:latin typeface="Arial" charset="0"/>
              </a:endParaRPr>
            </a:p>
          </p:txBody>
        </p:sp>
        <p:sp>
          <p:nvSpPr>
            <p:cNvPr id="98" name="TextBox 5138"/>
            <p:cNvSpPr txBox="1">
              <a:spLocks noChangeArrowheads="1"/>
            </p:cNvSpPr>
            <p:nvPr/>
          </p:nvSpPr>
          <p:spPr bwMode="auto">
            <a:xfrm>
              <a:off x="-228600" y="3547646"/>
              <a:ext cx="2286000" cy="338554"/>
            </a:xfrm>
            <a:prstGeom prst="rect">
              <a:avLst/>
            </a:prstGeom>
            <a:noFill/>
            <a:ln w="9525">
              <a:noFill/>
              <a:miter lim="800000"/>
              <a:headEnd/>
              <a:tailEnd/>
            </a:ln>
          </p:spPr>
          <p:txBody>
            <a:bodyPr>
              <a:spAutoFit/>
            </a:bodyPr>
            <a:lstStyle/>
            <a:p>
              <a:pPr algn="ctr">
                <a:spcBef>
                  <a:spcPct val="50000"/>
                </a:spcBef>
              </a:pPr>
              <a:r>
                <a:rPr lang="en-US" sz="1600" b="1" dirty="0" smtClean="0"/>
                <a:t>CALs</a:t>
              </a:r>
              <a:endParaRPr lang="en-US" b="1" dirty="0"/>
            </a:p>
          </p:txBody>
        </p:sp>
        <p:sp>
          <p:nvSpPr>
            <p:cNvPr id="99" name="Rounded Rectangle 98"/>
            <p:cNvSpPr/>
            <p:nvPr/>
          </p:nvSpPr>
          <p:spPr bwMode="auto">
            <a:xfrm>
              <a:off x="1676400" y="3352800"/>
              <a:ext cx="1981200" cy="618425"/>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Exchange CAL</a:t>
              </a:r>
            </a:p>
          </p:txBody>
        </p:sp>
        <p:sp>
          <p:nvSpPr>
            <p:cNvPr id="100" name="Rounded Rectangle 99"/>
            <p:cNvSpPr/>
            <p:nvPr/>
          </p:nvSpPr>
          <p:spPr bwMode="auto">
            <a:xfrm>
              <a:off x="4114800" y="2366075"/>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Standard</a:t>
              </a:r>
              <a:r>
                <a:rPr kumimoji="0" lang="en-US" sz="1200" b="1" u="none" strike="noStrike" cap="none" normalizeH="0" dirty="0" smtClean="0">
                  <a:solidFill>
                    <a:schemeClr val="tx1"/>
                  </a:solidFill>
                  <a:effectLst/>
                  <a:latin typeface="Arial" charset="0"/>
                </a:rPr>
                <a:t> Server</a:t>
              </a:r>
              <a:endParaRPr kumimoji="0" lang="en-US" sz="1200" b="1" u="none" strike="noStrike" cap="none" normalizeH="0" baseline="0" dirty="0" smtClean="0">
                <a:solidFill>
                  <a:schemeClr val="tx1"/>
                </a:solidFill>
                <a:effectLst/>
                <a:latin typeface="Arial" charset="0"/>
              </a:endParaRPr>
            </a:p>
          </p:txBody>
        </p:sp>
        <p:sp>
          <p:nvSpPr>
            <p:cNvPr id="101" name="Rounded Rectangle 100"/>
            <p:cNvSpPr/>
            <p:nvPr/>
          </p:nvSpPr>
          <p:spPr bwMode="auto">
            <a:xfrm>
              <a:off x="4114800" y="2715325"/>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Enterprise</a:t>
              </a:r>
              <a:r>
                <a:rPr kumimoji="0" lang="en-US" sz="1200" b="1" u="none" strike="noStrike" cap="none" normalizeH="0" dirty="0" smtClean="0">
                  <a:solidFill>
                    <a:schemeClr val="tx1"/>
                  </a:solidFill>
                  <a:effectLst/>
                  <a:latin typeface="Arial" charset="0"/>
                </a:rPr>
                <a:t> Server</a:t>
              </a:r>
              <a:endParaRPr kumimoji="0" lang="en-US" sz="1200" b="1" u="none" strike="noStrike" cap="none" normalizeH="0" baseline="0" dirty="0" smtClean="0">
                <a:solidFill>
                  <a:schemeClr val="tx1"/>
                </a:solidFill>
                <a:effectLst/>
                <a:latin typeface="Arial" charset="0"/>
              </a:endParaRPr>
            </a:p>
          </p:txBody>
        </p:sp>
        <p:sp>
          <p:nvSpPr>
            <p:cNvPr id="102" name="Rounded Rectangle 101"/>
            <p:cNvSpPr/>
            <p:nvPr/>
          </p:nvSpPr>
          <p:spPr bwMode="auto">
            <a:xfrm>
              <a:off x="6705600" y="2375150"/>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Standard</a:t>
              </a:r>
              <a:r>
                <a:rPr kumimoji="0" lang="en-US" sz="1200" b="1" u="none" strike="noStrike" cap="none" normalizeH="0" dirty="0" smtClean="0">
                  <a:solidFill>
                    <a:schemeClr val="tx1"/>
                  </a:solidFill>
                  <a:effectLst/>
                  <a:latin typeface="Arial" charset="0"/>
                </a:rPr>
                <a:t> Server</a:t>
              </a:r>
              <a:endParaRPr kumimoji="0" lang="en-US" sz="1200" b="1" u="none" strike="noStrike" cap="none" normalizeH="0" baseline="0" dirty="0" smtClean="0">
                <a:solidFill>
                  <a:schemeClr val="tx1"/>
                </a:solidFill>
                <a:effectLst/>
                <a:latin typeface="Arial" charset="0"/>
              </a:endParaRPr>
            </a:p>
          </p:txBody>
        </p:sp>
        <p:sp>
          <p:nvSpPr>
            <p:cNvPr id="103" name="Rounded Rectangle 102"/>
            <p:cNvSpPr/>
            <p:nvPr/>
          </p:nvSpPr>
          <p:spPr bwMode="auto">
            <a:xfrm>
              <a:off x="6705600" y="2724400"/>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Enterprise</a:t>
              </a:r>
              <a:r>
                <a:rPr kumimoji="0" lang="en-US" sz="1200" b="1" u="none" strike="noStrike" cap="none" normalizeH="0" dirty="0" smtClean="0">
                  <a:solidFill>
                    <a:schemeClr val="tx1"/>
                  </a:solidFill>
                  <a:effectLst/>
                  <a:latin typeface="Arial" charset="0"/>
                </a:rPr>
                <a:t> Server</a:t>
              </a:r>
              <a:endParaRPr kumimoji="0" lang="en-US" sz="1200" b="1" u="none" strike="noStrike" cap="none" normalizeH="0" baseline="0" dirty="0" smtClean="0">
                <a:solidFill>
                  <a:schemeClr val="tx1"/>
                </a:solidFill>
                <a:effectLst/>
                <a:latin typeface="Arial" charset="0"/>
              </a:endParaRPr>
            </a:p>
          </p:txBody>
        </p:sp>
        <p:sp>
          <p:nvSpPr>
            <p:cNvPr id="104" name="Rounded Rectangle 103"/>
            <p:cNvSpPr/>
            <p:nvPr/>
          </p:nvSpPr>
          <p:spPr bwMode="auto">
            <a:xfrm>
              <a:off x="4114800" y="3321050"/>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Standard</a:t>
              </a:r>
              <a:r>
                <a:rPr kumimoji="0" lang="en-US" sz="1200" b="1" u="none" strike="noStrike" cap="none" normalizeH="0" dirty="0" smtClean="0">
                  <a:solidFill>
                    <a:schemeClr val="tx1"/>
                  </a:solidFill>
                  <a:effectLst/>
                  <a:latin typeface="Arial" charset="0"/>
                </a:rPr>
                <a:t> CAL</a:t>
              </a:r>
              <a:endParaRPr kumimoji="0" lang="en-US" sz="1200" b="1" u="none" strike="noStrike" cap="none" normalizeH="0" baseline="0" dirty="0" smtClean="0">
                <a:solidFill>
                  <a:schemeClr val="tx1"/>
                </a:solidFill>
                <a:effectLst/>
                <a:latin typeface="Arial" charset="0"/>
              </a:endParaRPr>
            </a:p>
          </p:txBody>
        </p:sp>
        <p:sp>
          <p:nvSpPr>
            <p:cNvPr id="105" name="Rounded Rectangle 104"/>
            <p:cNvSpPr/>
            <p:nvPr/>
          </p:nvSpPr>
          <p:spPr bwMode="auto">
            <a:xfrm>
              <a:off x="4114800" y="3690175"/>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Enterprise CAL</a:t>
              </a:r>
            </a:p>
          </p:txBody>
        </p:sp>
        <p:sp>
          <p:nvSpPr>
            <p:cNvPr id="106" name="Rounded Rectangle 105"/>
            <p:cNvSpPr/>
            <p:nvPr/>
          </p:nvSpPr>
          <p:spPr bwMode="auto">
            <a:xfrm>
              <a:off x="6705600" y="3320225"/>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Standard</a:t>
              </a:r>
              <a:r>
                <a:rPr kumimoji="0" lang="en-US" sz="1200" b="1" u="none" strike="noStrike" cap="none" normalizeH="0" dirty="0" smtClean="0">
                  <a:solidFill>
                    <a:schemeClr val="tx1"/>
                  </a:solidFill>
                  <a:effectLst/>
                  <a:latin typeface="Arial" charset="0"/>
                </a:rPr>
                <a:t> CAL</a:t>
              </a:r>
              <a:endParaRPr kumimoji="0" lang="en-US" sz="1200" b="1" u="none" strike="noStrike" cap="none" normalizeH="0" baseline="0" dirty="0" smtClean="0">
                <a:solidFill>
                  <a:schemeClr val="tx1"/>
                </a:solidFill>
                <a:effectLst/>
                <a:latin typeface="Arial" charset="0"/>
              </a:endParaRPr>
            </a:p>
          </p:txBody>
        </p:sp>
        <p:sp>
          <p:nvSpPr>
            <p:cNvPr id="107" name="Rounded Rectangle 106"/>
            <p:cNvSpPr/>
            <p:nvPr/>
          </p:nvSpPr>
          <p:spPr bwMode="auto">
            <a:xfrm>
              <a:off x="6705600" y="3689350"/>
              <a:ext cx="1981200" cy="349250"/>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r>
                <a:rPr kumimoji="0" lang="en-US" sz="1200" b="1" u="none" strike="noStrike" cap="none" normalizeH="0" baseline="0" dirty="0" smtClean="0">
                  <a:solidFill>
                    <a:schemeClr val="tx1"/>
                  </a:solidFill>
                  <a:effectLst/>
                  <a:latin typeface="Arial" charset="0"/>
                </a:rPr>
                <a:t>Enterprise CAL</a:t>
              </a:r>
            </a:p>
          </p:txBody>
        </p:sp>
        <p:pic>
          <p:nvPicPr>
            <p:cNvPr id="108" name="Rectangle 5122"/>
            <p:cNvPicPr>
              <a:picLocks noChangeAspect="1" noChangeArrowheads="1"/>
            </p:cNvPicPr>
            <p:nvPr/>
          </p:nvPicPr>
          <p:blipFill>
            <a:blip r:embed="rId3"/>
            <a:srcRect/>
            <a:stretch>
              <a:fillRect/>
            </a:stretch>
          </p:blipFill>
          <p:spPr bwMode="auto">
            <a:xfrm>
              <a:off x="3962400" y="1555750"/>
              <a:ext cx="2451100" cy="2711449"/>
            </a:xfrm>
            <a:prstGeom prst="rect">
              <a:avLst/>
            </a:prstGeom>
            <a:noFill/>
            <a:ln w="9525">
              <a:noFill/>
              <a:miter lim="800000"/>
              <a:headEnd/>
              <a:tailEnd/>
            </a:ln>
          </p:spPr>
        </p:pic>
        <p:pic>
          <p:nvPicPr>
            <p:cNvPr id="109" name="Rectangle 5123"/>
            <p:cNvPicPr>
              <a:picLocks noChangeAspect="1" noChangeArrowheads="1"/>
            </p:cNvPicPr>
            <p:nvPr/>
          </p:nvPicPr>
          <p:blipFill>
            <a:blip r:embed="rId3"/>
            <a:srcRect/>
            <a:stretch>
              <a:fillRect/>
            </a:stretch>
          </p:blipFill>
          <p:spPr bwMode="auto">
            <a:xfrm>
              <a:off x="1447800" y="1555751"/>
              <a:ext cx="2451100" cy="2711450"/>
            </a:xfrm>
            <a:prstGeom prst="rect">
              <a:avLst/>
            </a:prstGeom>
            <a:noFill/>
            <a:ln w="9525">
              <a:noFill/>
              <a:miter lim="800000"/>
              <a:headEnd/>
              <a:tailEnd/>
            </a:ln>
          </p:spPr>
        </p:pic>
        <p:pic>
          <p:nvPicPr>
            <p:cNvPr id="110" name="Rectangle 5122"/>
            <p:cNvPicPr>
              <a:picLocks noChangeAspect="1" noChangeArrowheads="1"/>
            </p:cNvPicPr>
            <p:nvPr/>
          </p:nvPicPr>
          <p:blipFill>
            <a:blip r:embed="rId3"/>
            <a:srcRect/>
            <a:stretch>
              <a:fillRect/>
            </a:stretch>
          </p:blipFill>
          <p:spPr bwMode="auto">
            <a:xfrm>
              <a:off x="6477000" y="1577975"/>
              <a:ext cx="2451100" cy="2689225"/>
            </a:xfrm>
            <a:prstGeom prst="rect">
              <a:avLst/>
            </a:prstGeom>
            <a:noFill/>
            <a:ln w="9525">
              <a:noFill/>
              <a:miter lim="800000"/>
              <a:headEnd/>
              <a:tailEnd/>
            </a:ln>
          </p:spPr>
        </p:pic>
      </p:grpSp>
      <p:sp>
        <p:nvSpPr>
          <p:cNvPr id="4" name="TextBox 3"/>
          <p:cNvSpPr txBox="1"/>
          <p:nvPr/>
        </p:nvSpPr>
        <p:spPr>
          <a:xfrm>
            <a:off x="1695238" y="1676501"/>
            <a:ext cx="1787669" cy="369332"/>
          </a:xfrm>
          <a:prstGeom prst="rect">
            <a:avLst/>
          </a:prstGeom>
          <a:noFill/>
        </p:spPr>
        <p:txBody>
          <a:bodyPr wrap="none" rtlCol="0">
            <a:spAutoFit/>
          </a:bodyPr>
          <a:lstStyle/>
          <a:p>
            <a:r>
              <a:rPr lang="nl-BE" dirty="0" smtClean="0">
                <a:solidFill>
                  <a:srgbClr xmlns:mc="http://schemas.openxmlformats.org/markup-compatibility/2006" xmlns:a14="http://schemas.microsoft.com/office/drawing/2010/main" val="FF0000" mc:Ignorable=""/>
                </a:solidFill>
              </a:rPr>
              <a:t>Exchange 2003</a:t>
            </a:r>
            <a:endParaRPr lang="nl-BE" dirty="0">
              <a:solidFill>
                <a:srgbClr xmlns:mc="http://schemas.openxmlformats.org/markup-compatibility/2006" xmlns:a14="http://schemas.microsoft.com/office/drawing/2010/main" val="FF0000" mc:Ignorable=""/>
              </a:solidFill>
            </a:endParaRPr>
          </a:p>
        </p:txBody>
      </p:sp>
      <p:sp>
        <p:nvSpPr>
          <p:cNvPr id="27" name="TextBox 26"/>
          <p:cNvSpPr txBox="1"/>
          <p:nvPr/>
        </p:nvSpPr>
        <p:spPr>
          <a:xfrm>
            <a:off x="4217915" y="1664783"/>
            <a:ext cx="1787669" cy="369332"/>
          </a:xfrm>
          <a:prstGeom prst="rect">
            <a:avLst/>
          </a:prstGeom>
          <a:noFill/>
        </p:spPr>
        <p:txBody>
          <a:bodyPr wrap="none" rtlCol="0">
            <a:spAutoFit/>
          </a:bodyPr>
          <a:lstStyle/>
          <a:p>
            <a:r>
              <a:rPr lang="nl-BE" dirty="0" smtClean="0">
                <a:solidFill>
                  <a:srgbClr xmlns:mc="http://schemas.openxmlformats.org/markup-compatibility/2006" xmlns:a14="http://schemas.microsoft.com/office/drawing/2010/main" val="FF0000" mc:Ignorable=""/>
                </a:solidFill>
              </a:rPr>
              <a:t>Exchange 2007</a:t>
            </a:r>
            <a:endParaRPr lang="nl-BE" dirty="0">
              <a:solidFill>
                <a:srgbClr xmlns:mc="http://schemas.openxmlformats.org/markup-compatibility/2006" xmlns:a14="http://schemas.microsoft.com/office/drawing/2010/main" val="FF0000" mc:Ignorable=""/>
              </a:solidFill>
            </a:endParaRPr>
          </a:p>
        </p:txBody>
      </p:sp>
      <p:sp>
        <p:nvSpPr>
          <p:cNvPr id="28" name="TextBox 27"/>
          <p:cNvSpPr txBox="1"/>
          <p:nvPr/>
        </p:nvSpPr>
        <p:spPr>
          <a:xfrm>
            <a:off x="6726078" y="1703903"/>
            <a:ext cx="1787669" cy="369332"/>
          </a:xfrm>
          <a:prstGeom prst="rect">
            <a:avLst/>
          </a:prstGeom>
          <a:noFill/>
        </p:spPr>
        <p:txBody>
          <a:bodyPr wrap="none" rtlCol="0">
            <a:spAutoFit/>
          </a:bodyPr>
          <a:lstStyle/>
          <a:p>
            <a:r>
              <a:rPr lang="nl-BE" dirty="0" smtClean="0">
                <a:solidFill>
                  <a:srgbClr xmlns:mc="http://schemas.openxmlformats.org/markup-compatibility/2006" xmlns:a14="http://schemas.microsoft.com/office/drawing/2010/main" val="FF0000" mc:Ignorable=""/>
                </a:solidFill>
              </a:rPr>
              <a:t>Exchange 2010</a:t>
            </a:r>
            <a:endParaRPr lang="nl-BE" dirty="0">
              <a:solidFill>
                <a:srgbClr xmlns:mc="http://schemas.openxmlformats.org/markup-compatibility/2006" xmlns:a14="http://schemas.microsoft.com/office/drawing/2010/main" val="FF0000" mc:Ignorable=""/>
              </a:solidFill>
            </a:endParaRPr>
          </a:p>
        </p:txBody>
      </p:sp>
    </p:spTree>
    <p:extLst>
      <p:ext uri="{BB962C8B-B14F-4D97-AF65-F5344CB8AC3E}">
        <p14:creationId xmlns:p14="http://schemas.microsoft.com/office/powerpoint/2010/main" val="332656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GROUP_HIR-MAN COPY 2.PNG"/>
  <p:tag name="PSDSOURCE" val="C:\Projects\MBS\Microsoft Guidelines\Partner Ready\Partner Ready Photos\send_HiRes\"/>
  <p:tag name="PSDSOURCELAYER" val="Man copy 2"/>
</p:tagLst>
</file>

<file path=ppt/theme/theme1.xml><?xml version="1.0" encoding="utf-8"?>
<a:theme xmlns:a="http://schemas.openxmlformats.org/drawingml/2006/main" name="90120_Trifecta_PPT_F1_M2_R3_T0_TEMPLATE">
  <a:themeElements>
    <a:clrScheme name="USE ME">
      <a:dk1>
        <a:srgbClr xmlns:mc="http://schemas.openxmlformats.org/markup-compatibility/2006" xmlns:a14="http://schemas.microsoft.com/office/drawing/2010/main" val="FFFFFF" mc:Ignorable=""/>
      </a:dk1>
      <a:lt1>
        <a:srgbClr xmlns:mc="http://schemas.openxmlformats.org/markup-compatibility/2006" xmlns:a14="http://schemas.microsoft.com/office/drawing/2010/main" val="373737" mc:Ignorable=""/>
      </a:lt1>
      <a:dk2>
        <a:srgbClr xmlns:mc="http://schemas.openxmlformats.org/markup-compatibility/2006" xmlns:a14="http://schemas.microsoft.com/office/drawing/2010/main" val="FFC000" mc:Ignorable=""/>
      </a:dk2>
      <a:lt2>
        <a:srgbClr xmlns:mc="http://schemas.openxmlformats.org/markup-compatibility/2006" xmlns:a14="http://schemas.microsoft.com/office/drawing/2010/main" val="4D4D4D" mc:Ignorable=""/>
      </a:lt2>
      <a:accent1>
        <a:srgbClr xmlns:mc="http://schemas.openxmlformats.org/markup-compatibility/2006" xmlns:a14="http://schemas.microsoft.com/office/drawing/2010/main" val="FF5B00" mc:Ignorable=""/>
      </a:accent1>
      <a:accent2>
        <a:srgbClr xmlns:mc="http://schemas.openxmlformats.org/markup-compatibility/2006" xmlns:a14="http://schemas.microsoft.com/office/drawing/2010/main" val="09BED1" mc:Ignorable=""/>
      </a:accent2>
      <a:accent3>
        <a:srgbClr xmlns:mc="http://schemas.openxmlformats.org/markup-compatibility/2006" xmlns:a14="http://schemas.microsoft.com/office/drawing/2010/main" val="FFEC19" mc:Ignorable=""/>
      </a:accent3>
      <a:accent4>
        <a:srgbClr xmlns:mc="http://schemas.openxmlformats.org/markup-compatibility/2006" xmlns:a14="http://schemas.microsoft.com/office/drawing/2010/main" val="0066CC" mc:Ignorable=""/>
      </a:accent4>
      <a:accent5>
        <a:srgbClr xmlns:mc="http://schemas.openxmlformats.org/markup-compatibility/2006" xmlns:a14="http://schemas.microsoft.com/office/drawing/2010/main" val="4D4D4D" mc:Ignorable=""/>
      </a:accent5>
      <a:accent6>
        <a:srgbClr xmlns:mc="http://schemas.openxmlformats.org/markup-compatibility/2006" xmlns:a14="http://schemas.microsoft.com/office/drawing/2010/main" val="68C33B" mc:Ignorable=""/>
      </a:accent6>
      <a:hlink>
        <a:srgbClr xmlns:mc="http://schemas.openxmlformats.org/markup-compatibility/2006" xmlns:a14="http://schemas.microsoft.com/office/drawing/2010/main" val="2A69AE" mc:Ignorable=""/>
      </a:hlink>
      <a:folHlink>
        <a:srgbClr xmlns:mc="http://schemas.openxmlformats.org/markup-compatibility/2006" xmlns:a14="http://schemas.microsoft.com/office/drawing/2010/main" val="2A69AE" mc:Ignorabl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xmlns:mc="http://schemas.openxmlformats.org/markup-compatibility/2006" xmlns:a14="http://schemas.microsoft.com/office/drawing/2010/main" val="003399" mc:Ignorable=""/>
            </a:gs>
            <a:gs pos="50000">
              <a:srgbClr xmlns:mc="http://schemas.openxmlformats.org/markup-compatibility/2006" xmlns:a14="http://schemas.microsoft.com/office/drawing/2010/main" val="2C59B2" mc:Ignorable=""/>
            </a:gs>
            <a:gs pos="100000">
              <a:srgbClr xmlns:mc="http://schemas.openxmlformats.org/markup-compatibility/2006" xmlns:a14="http://schemas.microsoft.com/office/drawing/2010/main" val="0066CC" mc:Ignorable=""/>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gradFill>
              <a:gsLst>
                <a:gs pos="0">
                  <a:schemeClr val="bg1"/>
                </a:gs>
                <a:gs pos="100000">
                  <a:schemeClr val="bg1"/>
                </a:gs>
              </a:gsLst>
              <a:lin ang="13500000" scaled="1"/>
            </a:gradFill>
            <a:latin typeface="Segoe UI"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Joint_Business_Launch_2009_Template">
  <a:themeElements>
    <a:clrScheme name="Custom 4">
      <a:dk1>
        <a:srgbClr xmlns:mc="http://schemas.openxmlformats.org/markup-compatibility/2006" xmlns:a14="http://schemas.microsoft.com/office/drawing/2010/main" val="37373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FFEC19" mc:Ignorable=""/>
      </a:dk2>
      <a:lt2>
        <a:srgbClr xmlns:mc="http://schemas.openxmlformats.org/markup-compatibility/2006" xmlns:a14="http://schemas.microsoft.com/office/drawing/2010/main" val="4D4D4D" mc:Ignorable=""/>
      </a:lt2>
      <a:accent1>
        <a:srgbClr xmlns:mc="http://schemas.openxmlformats.org/markup-compatibility/2006" xmlns:a14="http://schemas.microsoft.com/office/drawing/2010/main" val="FF5B00" mc:Ignorable=""/>
      </a:accent1>
      <a:accent2>
        <a:srgbClr xmlns:mc="http://schemas.openxmlformats.org/markup-compatibility/2006" xmlns:a14="http://schemas.microsoft.com/office/drawing/2010/main" val="0066CC" mc:Ignorable=""/>
      </a:accent2>
      <a:accent3>
        <a:srgbClr xmlns:mc="http://schemas.openxmlformats.org/markup-compatibility/2006" xmlns:a14="http://schemas.microsoft.com/office/drawing/2010/main" val="4D4D4D" mc:Ignorable=""/>
      </a:accent3>
      <a:accent4>
        <a:srgbClr xmlns:mc="http://schemas.openxmlformats.org/markup-compatibility/2006" xmlns:a14="http://schemas.microsoft.com/office/drawing/2010/main" val="68C33B" mc:Ignorable=""/>
      </a:accent4>
      <a:accent5>
        <a:srgbClr xmlns:mc="http://schemas.openxmlformats.org/markup-compatibility/2006" xmlns:a14="http://schemas.microsoft.com/office/drawing/2010/main" val="FFC000" mc:Ignorable=""/>
      </a:accent5>
      <a:accent6>
        <a:srgbClr xmlns:mc="http://schemas.openxmlformats.org/markup-compatibility/2006" xmlns:a14="http://schemas.microsoft.com/office/drawing/2010/main" val="09BED1" mc:Ignorable=""/>
      </a:accent6>
      <a:hlink>
        <a:srgbClr xmlns:mc="http://schemas.openxmlformats.org/markup-compatibility/2006" xmlns:a14="http://schemas.microsoft.com/office/drawing/2010/main" val="2A69AE" mc:Ignorable=""/>
      </a:hlink>
      <a:folHlink>
        <a:srgbClr xmlns:mc="http://schemas.openxmlformats.org/markup-compatibility/2006" xmlns:a14="http://schemas.microsoft.com/office/drawing/2010/main" val="68C33B" mc:Ignorable=""/>
      </a:folHlink>
    </a:clrScheme>
    <a:fontScheme name="Custom 3">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dirty="0" smtClean="0">
            <a:gradFill>
              <a:gsLst>
                <a:gs pos="0">
                  <a:schemeClr val="bg1"/>
                </a:gs>
                <a:gs pos="100000">
                  <a:schemeClr val="bg1"/>
                </a:gs>
              </a:gsLst>
              <a:lin ang="135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3"/>
        </a:lnRef>
        <a:fillRef idx="3">
          <a:schemeClr val="accent3"/>
        </a:fillRef>
        <a:effectRef idx="3">
          <a:schemeClr val="accent3"/>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A9C7C1045AF648A239FE71DB5A85A0" ma:contentTypeVersion="0" ma:contentTypeDescription="Create a new document." ma:contentTypeScope="" ma:versionID="0fe8a59b624946196590ae5800e9bd5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outs:outSpaceData xmlns:outs="http://schemas.microsoft.com/office/2009/outspace/metadata">
  <outs:relatedDates>
    <outs:relatedDate>
      <outs:type>3</outs:type>
      <outs:displayName>Last Modified</outs:displayName>
      <outs:dateTime>2009-07-24T02:40:37Z</outs:dateTime>
      <outs:isPinned>true</outs:isPinned>
    </outs:relatedDate>
    <outs:relatedDate>
      <outs:type>2</outs:type>
      <outs:displayName>Created</outs:displayName>
      <outs:dateTime>2009-05-20T23:37:45Z</outs:dateTime>
      <outs:isPinned>true</outs:isPinned>
    </outs:relatedDate>
    <outs:relatedDate>
      <outs:type>4</outs:type>
      <outs:displayName>Last Printed</outs:displayName>
      <outs:dateTime>2009-07-17T15:49:56Z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Lee Sabow</outs:displayName>
          <outs:accountName/>
        </outs:relatedPerson>
      </outs:people>
      <outs:source>0</outs:source>
      <outs:isPinned>true</outs:isPinned>
    </outs:relatedPeopleItem>
    <outs:relatedPeopleItem>
      <outs:category>Last modified by</outs:category>
      <outs:people>
        <outs:relatedPerson>
          <outs:displayName>Lee Sabow</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DE0F482-AB0F-4354-952A-757F59389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2E03F2-290A-44C6-B4B3-57BC57BC4393}">
  <ds:schemaRefs>
    <ds:schemaRef ds:uri="http://schemas.microsoft.com/office/2009/outspace/metadata"/>
  </ds:schemaRefs>
</ds:datastoreItem>
</file>

<file path=customXml/itemProps3.xml><?xml version="1.0" encoding="utf-8"?>
<ds:datastoreItem xmlns:ds="http://schemas.openxmlformats.org/officeDocument/2006/customXml" ds:itemID="{6E3F80CB-EE3B-466C-BF7F-DED30383AA0F}">
  <ds:schemaRefs>
    <ds:schemaRef ds:uri="http://schemas.microsoft.com/sharepoint/v3/contenttype/forms"/>
  </ds:schemaRefs>
</ds:datastoreItem>
</file>

<file path=customXml/itemProps4.xml><?xml version="1.0" encoding="utf-8"?>
<ds:datastoreItem xmlns:ds="http://schemas.openxmlformats.org/officeDocument/2006/customXml" ds:itemID="{6AA9E293-FD79-4CF1-8914-32A43E1E7873}">
  <ds:schemaRef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Joint Launch PPT Template - LSabow - DRAFT - 003</Template>
  <TotalTime>18721</TotalTime>
  <Words>2160</Words>
  <Application>Microsoft Office PowerPoint</Application>
  <PresentationFormat>On-screen Show (4:3)</PresentationFormat>
  <Paragraphs>428</Paragraphs>
  <Slides>20</Slides>
  <Notes>15</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90120_Trifecta_PPT_F1_M2_R3_T0_TEMPLATE</vt:lpstr>
      <vt:lpstr>White with Consolas font for code slides</vt:lpstr>
      <vt:lpstr>Joint_Business_Launch_2009_Template</vt:lpstr>
      <vt:lpstr>Exchange Roadshow: Exchange Server 2010</vt:lpstr>
      <vt:lpstr>Agenda</vt:lpstr>
      <vt:lpstr>The Office Platform 2010 Timeline</vt:lpstr>
      <vt:lpstr>Microsoft BPIO Platform</vt:lpstr>
      <vt:lpstr>Communications Today</vt:lpstr>
      <vt:lpstr>PowerPoint Presentation</vt:lpstr>
      <vt:lpstr>PowerPoint Presentation</vt:lpstr>
      <vt:lpstr>Pricing and Licensing Basic Constructs</vt:lpstr>
      <vt:lpstr>Key Takeaways for Exchange Server 2010 Licensing &amp; Pricing</vt:lpstr>
      <vt:lpstr>CAL Licensing &amp; Pricing Updates</vt:lpstr>
      <vt:lpstr>Server Licensing &amp; Pricing Updates</vt:lpstr>
      <vt:lpstr>PowerPoint Presentation</vt:lpstr>
      <vt:lpstr>PowerPoint Presentation</vt:lpstr>
      <vt:lpstr>Strategic Business Challenges</vt:lpstr>
      <vt:lpstr>Balancing Needs in a Changing Workplace</vt:lpstr>
      <vt:lpstr>PowerPoint Presentation</vt:lpstr>
      <vt:lpstr>What does this mean functionally?</vt:lpstr>
      <vt:lpstr>What does this mean bottom-line?</vt:lpstr>
      <vt:lpstr>5 Actions speak louder than words </vt:lpstr>
      <vt:lpstr>Business Value of Exchange 2010 Reducing costs and complexity of managing the messaging infrastructure while improving business outcomes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MGX Launch Session</dc:title>
  <dc:creator>Lee Sabow</dc:creator>
  <cp:lastModifiedBy>Arlindo Alves</cp:lastModifiedBy>
  <cp:revision>825</cp:revision>
  <cp:lastPrinted>2009-11-23T12:32:58Z</cp:lastPrinted>
  <dcterms:created xsi:type="dcterms:W3CDTF">2009-05-20T23:37:45Z</dcterms:created>
  <dcterms:modified xsi:type="dcterms:W3CDTF">2009-12-07T16:48:55Z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0x01010076A9C7C1045AF648A239FE71DB5A85A0</vt:lpwstr>
  </property>
</Properties>
</file>