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sldIdLst>
    <p:sldId id="256" r:id="rId3"/>
    <p:sldId id="257" r:id="rId4"/>
    <p:sldId id="259" r:id="rId5"/>
    <p:sldId id="276" r:id="rId6"/>
    <p:sldId id="277" r:id="rId7"/>
    <p:sldId id="279" r:id="rId8"/>
    <p:sldId id="280" r:id="rId9"/>
    <p:sldId id="282" r:id="rId10"/>
    <p:sldId id="290" r:id="rId11"/>
    <p:sldId id="291" r:id="rId12"/>
    <p:sldId id="285" r:id="rId13"/>
    <p:sldId id="286" r:id="rId14"/>
    <p:sldId id="293" r:id="rId15"/>
    <p:sldId id="272" r:id="rId16"/>
    <p:sldId id="298" r:id="rId17"/>
    <p:sldId id="273" r:id="rId18"/>
    <p:sldId id="296" r:id="rId19"/>
    <p:sldId id="297" r:id="rId20"/>
    <p:sldId id="294" r:id="rId21"/>
    <p:sldId id="295" r:id="rId22"/>
    <p:sldId id="274" r:id="rId23"/>
    <p:sldId id="275" r:id="rId24"/>
    <p:sldId id="260" r:id="rId25"/>
    <p:sldId id="261" r:id="rId26"/>
    <p:sldId id="262" r:id="rId27"/>
    <p:sldId id="284" r:id="rId28"/>
    <p:sldId id="289"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val="1"/>
      </p:ext>
    </p:extLst>
  </p:showPr>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89226" autoAdjust="0"/>
  </p:normalViewPr>
  <p:slideViewPr>
    <p:cSldViewPr>
      <p:cViewPr>
        <p:scale>
          <a:sx n="70" d="100"/>
          <a:sy n="70" d="100"/>
        </p:scale>
        <p:origin x="-1140" y="-8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07/7/12/main" val="251790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先后参与发布了</a:t>
            </a:r>
            <a:r>
              <a:rPr lang="en-US" sz="1200" kern="1200" dirty="0" smtClean="0">
                <a:solidFill>
                  <a:schemeClr val="tx1"/>
                </a:solidFill>
                <a:latin typeface="+mn-lt"/>
                <a:ea typeface="+mn-ea"/>
                <a:cs typeface="+mn-cs"/>
              </a:rPr>
              <a:t>Windows Server 2008, Visual Studio 2008, .NET Framework 3.5</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SQL Server 2008, Windows 7</a:t>
            </a:r>
            <a:r>
              <a:rPr lang="zh-CN" altLang="en-US" sz="1200" kern="1200" dirty="0" smtClean="0">
                <a:solidFill>
                  <a:schemeClr val="tx1"/>
                </a:solidFill>
                <a:latin typeface="+mn-lt"/>
                <a:ea typeface="+mn-ea"/>
                <a:cs typeface="+mn-cs"/>
              </a:rPr>
              <a:t>等多个产品。</a:t>
            </a:r>
            <a:endParaRPr lang="en-US"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
            </a:r>
            <a:br>
              <a:rPr lang="en-US" altLang="zh-CN" dirty="0" smtClean="0"/>
            </a:b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o.CustomerReference.EntityKey</a:t>
            </a:r>
            <a:r>
              <a:rPr lang="en-US" sz="1200" kern="1200" dirty="0" smtClean="0">
                <a:solidFill>
                  <a:schemeClr val="tx1"/>
                </a:solidFill>
                <a:latin typeface="+mn-lt"/>
                <a:ea typeface="+mn-ea"/>
                <a:cs typeface="+mn-cs"/>
              </a:rPr>
              <a:t> = new </a:t>
            </a:r>
            <a:r>
              <a:rPr lang="en-US" sz="1200" kern="1200" dirty="0" err="1" smtClean="0">
                <a:solidFill>
                  <a:schemeClr val="tx1"/>
                </a:solidFill>
                <a:latin typeface="+mn-lt"/>
                <a:ea typeface="+mn-ea"/>
                <a:cs typeface="+mn-cs"/>
              </a:rPr>
              <a:t>System.Data.EntityKey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o.CustomerReference.EntityKey.EntityContainerName</a:t>
            </a:r>
            <a:r>
              <a:rPr lang="en-US" sz="1200" kern="1200" dirty="0" smtClean="0">
                <a:solidFill>
                  <a:schemeClr val="tx1"/>
                </a:solidFill>
                <a:latin typeface="+mn-lt"/>
                <a:ea typeface="+mn-ea"/>
                <a:cs typeface="+mn-cs"/>
              </a:rPr>
              <a:t> + "." + </a:t>
            </a:r>
            <a:r>
              <a:rPr lang="en-US" sz="1200" kern="1200" dirty="0" err="1" smtClean="0">
                <a:solidFill>
                  <a:schemeClr val="tx1"/>
                </a:solidFill>
                <a:latin typeface="+mn-lt"/>
                <a:ea typeface="+mn-ea"/>
                <a:cs typeface="+mn-cs"/>
              </a:rPr>
              <a:t>o.CustomerReference.EntityKey.EntitySetName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CustomerID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customerIDComboBox.SelectedValue.ToString</a:t>
            </a:r>
            <a:r>
              <a:rPr lang="en-US" sz="1200" kern="1200" dirty="0" smtClean="0">
                <a:solidFill>
                  <a:schemeClr val="tx1"/>
                </a:solidFill>
                <a:latin typeface="+mn-lt"/>
                <a:ea typeface="+mn-ea"/>
                <a:cs typeface="+mn-cs"/>
              </a:rPr>
              <a:t>());</a:t>
            </a:r>
            <a:endParaRPr 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Compiled query: http://msdn.microsoft.com/en-us/library/bb896229(VS.100).aspx</a:t>
            </a:r>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ALM</a:t>
            </a:r>
          </a:p>
          <a:p>
            <a:r>
              <a:rPr lang="en-US" sz="1200" kern="1200" dirty="0" smtClean="0">
                <a:solidFill>
                  <a:schemeClr val="tx1"/>
                </a:solidFill>
                <a:effectLst/>
                <a:latin typeface="+mn-lt"/>
                <a:ea typeface="+mn-ea"/>
                <a:cs typeface="+mn-cs"/>
              </a:rPr>
              <a:t>Agile Support</a:t>
            </a:r>
          </a:p>
          <a:p>
            <a:r>
              <a:rPr lang="en-US" sz="1200" kern="1200" dirty="0" smtClean="0">
                <a:solidFill>
                  <a:schemeClr val="tx1"/>
                </a:solidFill>
                <a:effectLst/>
                <a:latin typeface="+mn-lt"/>
                <a:ea typeface="+mn-ea"/>
                <a:cs typeface="+mn-cs"/>
              </a:rPr>
              <a:t>UML/DSL Modeling Strategy</a:t>
            </a:r>
          </a:p>
          <a:p>
            <a:r>
              <a:rPr lang="en-US" sz="1200" kern="1200" dirty="0" smtClean="0">
                <a:solidFill>
                  <a:schemeClr val="tx1"/>
                </a:solidFill>
                <a:effectLst/>
                <a:latin typeface="+mn-lt"/>
                <a:ea typeface="+mn-ea"/>
                <a:cs typeface="+mn-cs"/>
              </a:rPr>
              <a:t>Test Lab Management / Microsoft Test</a:t>
            </a:r>
          </a:p>
          <a:p>
            <a:r>
              <a:rPr lang="en-US" sz="1200" kern="1200" dirty="0" smtClean="0">
                <a:solidFill>
                  <a:schemeClr val="tx1"/>
                </a:solidFill>
                <a:effectLst/>
                <a:latin typeface="+mn-lt"/>
                <a:ea typeface="+mn-ea"/>
                <a:cs typeface="+mn-cs"/>
              </a:rPr>
              <a:t>ASP.NET 4</a:t>
            </a:r>
          </a:p>
          <a:p>
            <a:r>
              <a:rPr lang="en-US" sz="1200" kern="1200" dirty="0" smtClean="0">
                <a:solidFill>
                  <a:schemeClr val="tx1"/>
                </a:solidFill>
                <a:effectLst/>
                <a:latin typeface="+mn-lt"/>
                <a:ea typeface="+mn-ea"/>
                <a:cs typeface="+mn-cs"/>
              </a:rPr>
              <a:t>AJAX 4, Dynamic Data, Model View Controller, </a:t>
            </a:r>
            <a:r>
              <a:rPr lang="en-US" sz="1200" kern="1200" dirty="0" err="1" smtClean="0">
                <a:solidFill>
                  <a:schemeClr val="tx1"/>
                </a:solidFill>
                <a:effectLst/>
                <a:latin typeface="+mn-lt"/>
                <a:ea typeface="+mn-ea"/>
                <a:cs typeface="+mn-cs"/>
              </a:rPr>
              <a:t>WebForm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.NET 4.0</a:t>
            </a:r>
          </a:p>
          <a:p>
            <a:r>
              <a:rPr lang="en-US" sz="1200" kern="1200" dirty="0" smtClean="0">
                <a:solidFill>
                  <a:schemeClr val="tx1"/>
                </a:solidFill>
                <a:effectLst/>
                <a:latin typeface="+mn-lt"/>
                <a:ea typeface="+mn-ea"/>
                <a:cs typeface="+mn-cs"/>
              </a:rPr>
              <a:t>CLR 4.0, C# 4.0, VB 10, Dynamic Lang, </a:t>
            </a:r>
          </a:p>
          <a:p>
            <a:r>
              <a:rPr lang="en-US" sz="1200" kern="1200" dirty="0" smtClean="0">
                <a:solidFill>
                  <a:schemeClr val="tx1"/>
                </a:solidFill>
                <a:effectLst/>
                <a:latin typeface="+mn-lt"/>
                <a:ea typeface="+mn-ea"/>
                <a:cs typeface="+mn-cs"/>
              </a:rPr>
              <a:t>Entity Framework</a:t>
            </a:r>
          </a:p>
          <a:p>
            <a:r>
              <a:rPr lang="en-US" sz="1200" kern="1200" dirty="0" smtClean="0">
                <a:solidFill>
                  <a:schemeClr val="tx1"/>
                </a:solidFill>
                <a:effectLst/>
                <a:latin typeface="+mn-lt"/>
                <a:ea typeface="+mn-ea"/>
                <a:cs typeface="+mn-cs"/>
              </a:rPr>
              <a:t>Parallel Programming</a:t>
            </a:r>
          </a:p>
          <a:p>
            <a:r>
              <a:rPr lang="en-US" sz="1200" kern="1200" dirty="0" smtClean="0">
                <a:solidFill>
                  <a:schemeClr val="tx1"/>
                </a:solidFill>
                <a:effectLst/>
                <a:latin typeface="+mn-lt"/>
                <a:ea typeface="+mn-ea"/>
                <a:cs typeface="+mn-cs"/>
              </a:rPr>
              <a:t>WPF v4 vs. </a:t>
            </a:r>
            <a:r>
              <a:rPr lang="en-US" sz="1200" kern="1200" dirty="0" err="1" smtClean="0">
                <a:solidFill>
                  <a:schemeClr val="tx1"/>
                </a:solidFill>
                <a:effectLst/>
                <a:latin typeface="+mn-lt"/>
                <a:ea typeface="+mn-ea"/>
                <a:cs typeface="+mn-cs"/>
              </a:rPr>
              <a:t>WinForm</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WF, WCF (REST)</a:t>
            </a:r>
          </a:p>
          <a:p>
            <a:r>
              <a:rPr lang="en-US" sz="1200" kern="1200" dirty="0" smtClean="0">
                <a:solidFill>
                  <a:schemeClr val="tx1"/>
                </a:solidFill>
                <a:effectLst/>
                <a:latin typeface="+mn-lt"/>
                <a:ea typeface="+mn-ea"/>
                <a:cs typeface="+mn-cs"/>
              </a:rPr>
              <a:t>C++ Support / Win7 MFC</a:t>
            </a:r>
          </a:p>
          <a:p>
            <a:r>
              <a:rPr lang="en-US" sz="1200" kern="1200" dirty="0" smtClean="0">
                <a:solidFill>
                  <a:schemeClr val="tx1"/>
                </a:solidFill>
                <a:effectLst/>
                <a:latin typeface="+mn-lt"/>
                <a:ea typeface="+mn-ea"/>
                <a:cs typeface="+mn-cs"/>
              </a:rPr>
              <a:t>Embedded Support</a:t>
            </a:r>
          </a:p>
          <a:p>
            <a:r>
              <a:rPr lang="en-US" sz="1200" kern="1200" dirty="0" smtClean="0">
                <a:solidFill>
                  <a:schemeClr val="tx1"/>
                </a:solidFill>
                <a:effectLst/>
                <a:latin typeface="+mn-lt"/>
                <a:ea typeface="+mn-ea"/>
                <a:cs typeface="+mn-cs"/>
              </a:rPr>
              <a:t>SharePoint</a:t>
            </a:r>
          </a:p>
          <a:p>
            <a:r>
              <a:rPr lang="en-US" sz="1200" kern="1200" dirty="0" smtClean="0">
                <a:solidFill>
                  <a:schemeClr val="tx1"/>
                </a:solidFill>
                <a:effectLst/>
                <a:latin typeface="+mn-lt"/>
                <a:ea typeface="+mn-ea"/>
                <a:cs typeface="+mn-cs"/>
              </a:rPr>
              <a:t>RIA</a:t>
            </a:r>
          </a:p>
          <a:p>
            <a:endParaRPr lang="en-US" dirty="0"/>
          </a:p>
        </p:txBody>
      </p:sp>
      <p:sp>
        <p:nvSpPr>
          <p:cNvPr id="4" name="Slide Number Placeholder 3"/>
          <p:cNvSpPr>
            <a:spLocks noGrp="1"/>
          </p:cNvSpPr>
          <p:nvPr>
            <p:ph type="sldNum" sz="quarter" idx="10"/>
          </p:nvPr>
        </p:nvSpPr>
        <p:spPr/>
        <p:txBody>
          <a:bodyPr/>
          <a:lstStyle/>
          <a:p>
            <a:fld id="{A35F7065-0098-4394-9013-BC5AB7D08184}" type="slidenum">
              <a:rPr lang="en-US" smtClean="0"/>
              <a:pPr/>
              <a:t>17</a:t>
            </a:fld>
            <a:endParaRPr lang="en-US"/>
          </a:p>
        </p:txBody>
      </p:sp>
    </p:spTree>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微软中国研发集团服务器与开发工具事业部从</a:t>
            </a:r>
            <a:r>
              <a:rPr lang="en-US" sz="1200" kern="1200" dirty="0" smtClean="0">
                <a:solidFill>
                  <a:schemeClr val="tx1"/>
                </a:solidFill>
                <a:latin typeface="+mn-lt"/>
                <a:ea typeface="+mn-ea"/>
                <a:cs typeface="+mn-cs"/>
              </a:rPr>
              <a:t>2005</a:t>
            </a:r>
            <a:r>
              <a:rPr lang="zh-CN" altLang="en-US" sz="1200" kern="1200" dirty="0" smtClean="0">
                <a:solidFill>
                  <a:schemeClr val="tx1"/>
                </a:solidFill>
                <a:latin typeface="+mn-lt"/>
                <a:ea typeface="+mn-ea"/>
                <a:cs typeface="+mn-cs"/>
              </a:rPr>
              <a:t>年初成立以来，与服务器与开发工具事业部美国和其他国家的团队紧密配合，为微软用户提供商用平台、开发工具、管理与服务、</a:t>
            </a:r>
            <a:r>
              <a:rPr lang="en-US" sz="1200" kern="1200" dirty="0" smtClean="0">
                <a:solidFill>
                  <a:schemeClr val="tx1"/>
                </a:solidFill>
                <a:latin typeface="+mn-lt"/>
                <a:ea typeface="+mn-ea"/>
                <a:cs typeface="+mn-cs"/>
              </a:rPr>
              <a:t>Windows Server</a:t>
            </a:r>
            <a:r>
              <a:rPr lang="zh-CN" altLang="en-US" sz="1200" kern="1200" dirty="0" smtClean="0">
                <a:solidFill>
                  <a:schemeClr val="tx1"/>
                </a:solidFill>
                <a:latin typeface="+mn-lt"/>
                <a:ea typeface="+mn-ea"/>
                <a:cs typeface="+mn-cs"/>
              </a:rPr>
              <a:t>解决方案、协议工程和商业在线服务等核心产品与技术的研发和孵化。</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截至今年</a:t>
            </a:r>
            <a:r>
              <a:rPr lang="en-US" sz="1200" kern="1200" dirty="0" smtClean="0">
                <a:solidFill>
                  <a:schemeClr val="tx1"/>
                </a:solidFill>
                <a:latin typeface="+mn-lt"/>
                <a:ea typeface="+mn-ea"/>
                <a:cs typeface="+mn-cs"/>
              </a:rPr>
              <a:t>9</a:t>
            </a:r>
            <a:r>
              <a:rPr lang="zh-CN" altLang="en-US" sz="1200" kern="1200" dirty="0" smtClean="0">
                <a:solidFill>
                  <a:schemeClr val="tx1"/>
                </a:solidFill>
                <a:latin typeface="+mn-lt"/>
                <a:ea typeface="+mn-ea"/>
                <a:cs typeface="+mn-cs"/>
              </a:rPr>
              <a:t>月，我们在上海和北京团队的正式员工超过</a:t>
            </a:r>
            <a:r>
              <a:rPr lang="en-US" sz="1200" kern="1200" dirty="0" smtClean="0">
                <a:solidFill>
                  <a:schemeClr val="tx1"/>
                </a:solidFill>
                <a:latin typeface="+mn-lt"/>
                <a:ea typeface="+mn-ea"/>
                <a:cs typeface="+mn-cs"/>
              </a:rPr>
              <a:t>400</a:t>
            </a:r>
            <a:r>
              <a:rPr lang="zh-CN" altLang="en-US" sz="1200" kern="1200" dirty="0" smtClean="0">
                <a:solidFill>
                  <a:schemeClr val="tx1"/>
                </a:solidFill>
                <a:latin typeface="+mn-lt"/>
                <a:ea typeface="+mn-ea"/>
                <a:cs typeface="+mn-cs"/>
              </a:rPr>
              <a:t>人。</a:t>
            </a:r>
            <a:endParaRPr lang="en-US" altLang="zh-CN" sz="1200" kern="1200" dirty="0" smtClean="0">
              <a:solidFill>
                <a:schemeClr val="tx1"/>
              </a:solidFill>
              <a:latin typeface="+mn-lt"/>
              <a:ea typeface="+mn-ea"/>
              <a:cs typeface="+mn-cs"/>
            </a:endParaRPr>
          </a:p>
          <a:p>
            <a:endParaRPr lang="en-US" altLang="zh-CN" dirty="0" smtClean="0"/>
          </a:p>
          <a:p>
            <a:r>
              <a:rPr lang="zh-CN" altLang="en-US" sz="1200" kern="1200" dirty="0" smtClean="0">
                <a:solidFill>
                  <a:schemeClr val="tx1"/>
                </a:solidFill>
                <a:latin typeface="+mn-lt"/>
                <a:ea typeface="+mn-ea"/>
                <a:cs typeface="+mn-cs"/>
              </a:rPr>
              <a:t>与本地客户和合作伙伴保持密切互动在微软分布式研发过程中有着至关重要的作用。</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在微软中国研发集团服务器与开发工具事业部，我们相信这种互动能使我们更积极地影响本地产业生态环境，并不断增强自身研发实力。</a:t>
            </a:r>
            <a:endParaRPr lang="en-US" altLang="zh-CN" sz="1200" kern="1200" dirty="0" smtClean="0">
              <a:solidFill>
                <a:schemeClr val="tx1"/>
              </a:solidFill>
              <a:latin typeface="+mn-lt"/>
              <a:ea typeface="+mn-ea"/>
              <a:cs typeface="+mn-cs"/>
            </a:endParaRPr>
          </a:p>
          <a:p>
            <a:pPr marL="228600" indent="-228600">
              <a:buAutoNum type="arabicPeriod"/>
            </a:pPr>
            <a:r>
              <a:rPr lang="zh-CN" altLang="en-US" sz="1200" kern="1200" dirty="0" smtClean="0">
                <a:solidFill>
                  <a:schemeClr val="tx1"/>
                </a:solidFill>
                <a:latin typeface="+mn-lt"/>
                <a:ea typeface="+mn-ea"/>
                <a:cs typeface="+mn-cs"/>
              </a:rPr>
              <a:t>我们通过博客、微软技术论坛、</a:t>
            </a:r>
            <a:r>
              <a:rPr lang="en-US" altLang="zh-CN" sz="1200" kern="1200" dirty="0" smtClean="0">
                <a:solidFill>
                  <a:schemeClr val="tx1"/>
                </a:solidFill>
                <a:latin typeface="+mn-lt"/>
                <a:ea typeface="+mn-ea"/>
                <a:cs typeface="+mn-cs"/>
              </a:rPr>
              <a:t>webcast</a:t>
            </a:r>
            <a:r>
              <a:rPr lang="zh-CN" altLang="en-US" sz="1200" kern="1200" dirty="0" smtClean="0">
                <a:solidFill>
                  <a:schemeClr val="tx1"/>
                </a:solidFill>
                <a:latin typeface="+mn-lt"/>
                <a:ea typeface="+mn-ea"/>
                <a:cs typeface="+mn-cs"/>
              </a:rPr>
              <a:t>广泛接触</a:t>
            </a:r>
            <a:r>
              <a:rPr lang="en-US"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专业人员和开发人员，也就是在座的各位，希望各位今后能更深入地了解他们使用微软产品和服务的情况，进行以客户为中心的产品、技术创新。</a:t>
            </a:r>
            <a:endParaRPr lang="en-US" altLang="zh-CN" sz="1200" kern="1200" dirty="0" smtClean="0">
              <a:solidFill>
                <a:schemeClr val="tx1"/>
              </a:solidFill>
              <a:latin typeface="+mn-lt"/>
              <a:ea typeface="+mn-ea"/>
              <a:cs typeface="+mn-cs"/>
            </a:endParaRPr>
          </a:p>
          <a:p>
            <a:pPr marL="228600" indent="-228600">
              <a:buAutoNum type="arabicPeriod"/>
            </a:pPr>
            <a:r>
              <a:rPr lang="zh-CN" altLang="en-US" sz="1200" kern="1200" dirty="0" smtClean="0">
                <a:solidFill>
                  <a:schemeClr val="tx1"/>
                </a:solidFill>
                <a:latin typeface="+mn-lt"/>
                <a:ea typeface="+mn-ea"/>
                <a:cs typeface="+mn-cs"/>
              </a:rPr>
              <a:t>为营造一个健康、繁荣的</a:t>
            </a:r>
            <a:r>
              <a:rPr lang="en-US"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产业生态系统，我们还为外包合作伙伴、独立软件供应商和微软最具价值专家</a:t>
            </a:r>
            <a:r>
              <a:rPr lang="en-US" altLang="zh-CN" sz="1200" kern="1200" dirty="0" smtClean="0">
                <a:solidFill>
                  <a:schemeClr val="tx1"/>
                </a:solidFill>
                <a:latin typeface="+mn-lt"/>
                <a:ea typeface="+mn-ea"/>
                <a:cs typeface="+mn-cs"/>
              </a:rPr>
              <a:t>(MVP)</a:t>
            </a:r>
            <a:r>
              <a:rPr lang="zh-CN" altLang="en-US" sz="1200" kern="1200" dirty="0" smtClean="0">
                <a:solidFill>
                  <a:schemeClr val="tx1"/>
                </a:solidFill>
                <a:latin typeface="+mn-lt"/>
                <a:ea typeface="+mn-ea"/>
                <a:cs typeface="+mn-cs"/>
              </a:rPr>
              <a:t>等群体设计了各种有针对性的项目。</a:t>
            </a:r>
            <a:endParaRPr lang="en-US" altLang="zh-CN" sz="1200" kern="1200" dirty="0" smtClean="0">
              <a:solidFill>
                <a:schemeClr val="tx1"/>
              </a:solidFill>
              <a:latin typeface="+mn-lt"/>
              <a:ea typeface="+mn-ea"/>
              <a:cs typeface="+mn-cs"/>
            </a:endParaRPr>
          </a:p>
          <a:p>
            <a:pPr marL="228600" indent="-228600">
              <a:buAutoNum type="arabicPeriod"/>
            </a:pPr>
            <a:r>
              <a:rPr lang="zh-CN" altLang="en-US" sz="1200" kern="1200" dirty="0" smtClean="0">
                <a:solidFill>
                  <a:schemeClr val="tx1"/>
                </a:solidFill>
                <a:latin typeface="+mn-lt"/>
                <a:ea typeface="+mn-ea"/>
                <a:cs typeface="+mn-cs"/>
              </a:rPr>
              <a:t>通过不断加深与关键客户、合作伙伴之间的互动与合作，我们力争在中国推出具有全球影响力的产品。</a:t>
            </a:r>
            <a:endParaRPr lang="en-US" sz="1200" kern="1200" dirty="0" smtClean="0">
              <a:solidFill>
                <a:schemeClr val="tx1"/>
              </a:solidFill>
              <a:latin typeface="+mn-lt"/>
              <a:ea typeface="+mn-ea"/>
              <a:cs typeface="+mn-cs"/>
            </a:endParaRPr>
          </a:p>
          <a:p>
            <a:endParaRPr lang="en-US"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xmlns:mc="http://schemas.openxmlformats.org/markup-compatibility/2006" xmlns:a14="http://schemas.microsoft.com/office/drawing/2007/7/7/main" val="FF0000" mc:Ignorable=""/>
                </a:solidFill>
              </a:rPr>
              <a:t> 请使用中文撰写整个</a:t>
            </a:r>
            <a:r>
              <a:rPr lang="en-US" altLang="zh-CN" sz="2000" dirty="0" smtClean="0">
                <a:solidFill>
                  <a:srgbClr xmlns:mc="http://schemas.openxmlformats.org/markup-compatibility/2006" xmlns:a14="http://schemas.microsoft.com/office/drawing/2007/7/7/main" val="FF0000" mc:Ignorable=""/>
                </a:solidFill>
              </a:rPr>
              <a:t>PPT</a:t>
            </a:r>
            <a:r>
              <a:rPr lang="zh-CN" altLang="en-US" sz="2000" dirty="0" smtClean="0">
                <a:solidFill>
                  <a:srgbClr xmlns:mc="http://schemas.openxmlformats.org/markup-compatibility/2006" xmlns:a14="http://schemas.microsoft.com/office/drawing/2007/7/7/main" val="FF0000" mc:Ignorable=""/>
                </a:solidFill>
              </a:rPr>
              <a:t>，除了无法准确翻译的技术术语，所有的内容都请使用简体中文完成。</a:t>
            </a:r>
            <a:endParaRPr lang="en-US" altLang="zh-CN" sz="2000" dirty="0" smtClean="0">
              <a:solidFill>
                <a:srgbClr xmlns:mc="http://schemas.openxmlformats.org/markup-compatibility/2006" xmlns:a14="http://schemas.microsoft.com/office/drawing/2007/7/7/main" val="FF0000" mc:Ignorable=""/>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xmlns:mc="http://schemas.openxmlformats.org/markup-compatibility/2006" xmlns:a14="http://schemas.microsoft.com/office/drawing/2007/7/7/main" val="FFFF00" mc:Ignorable=""/>
                </a:solidFill>
              </a:rPr>
              <a:t> 此</a:t>
            </a:r>
            <a:r>
              <a:rPr lang="en-US" altLang="zh-CN" sz="2000" dirty="0" smtClean="0">
                <a:solidFill>
                  <a:srgbClr xmlns:mc="http://schemas.openxmlformats.org/markup-compatibility/2006" xmlns:a14="http://schemas.microsoft.com/office/drawing/2007/7/7/main" val="FFFF00" mc:Ignorable=""/>
                </a:solidFill>
              </a:rPr>
              <a:t>PPT</a:t>
            </a:r>
            <a:r>
              <a:rPr lang="zh-CN" altLang="en-US" sz="2000" dirty="0" smtClean="0">
                <a:solidFill>
                  <a:srgbClr xmlns:mc="http://schemas.openxmlformats.org/markup-compatibility/2006" xmlns:a14="http://schemas.microsoft.com/office/drawing/2007/7/7/main" val="FFFF00" mc:Ignorable=""/>
                </a:solidFill>
              </a:rPr>
              <a:t>是以</a:t>
            </a:r>
            <a:r>
              <a:rPr lang="en-US" altLang="zh-CN" sz="2000" dirty="0" smtClean="0">
                <a:solidFill>
                  <a:srgbClr xmlns:mc="http://schemas.openxmlformats.org/markup-compatibility/2006" xmlns:a14="http://schemas.microsoft.com/office/drawing/2007/7/7/main" val="FFFF00" mc:Ignorable=""/>
                </a:solidFill>
              </a:rPr>
              <a:t>Office PowerPoint 2007 </a:t>
            </a:r>
            <a:r>
              <a:rPr lang="zh-CN" altLang="en-US" sz="2000" dirty="0" smtClean="0">
                <a:solidFill>
                  <a:srgbClr xmlns:mc="http://schemas.openxmlformats.org/markup-compatibility/2006" xmlns:a14="http://schemas.microsoft.com/office/drawing/2007/7/7/main" val="FFFF00" mc:Ignorable=""/>
                </a:solidFill>
              </a:rPr>
              <a:t>所设计，请勿使用</a:t>
            </a:r>
            <a:r>
              <a:rPr lang="en-US" altLang="zh-CN" sz="2000" dirty="0" smtClean="0">
                <a:solidFill>
                  <a:srgbClr xmlns:mc="http://schemas.openxmlformats.org/markup-compatibility/2006" xmlns:a14="http://schemas.microsoft.com/office/drawing/2007/7/7/main" val="FFFF00" mc:Ignorable=""/>
                </a:solidFill>
              </a:rPr>
              <a:t>Office PowerPoint 2003</a:t>
            </a:r>
            <a:r>
              <a:rPr lang="en-US" altLang="zh-CN" sz="2000" baseline="0" dirty="0" smtClean="0">
                <a:solidFill>
                  <a:srgbClr xmlns:mc="http://schemas.openxmlformats.org/markup-compatibility/2006" xmlns:a14="http://schemas.microsoft.com/office/drawing/2007/7/7/main" val="FFFF00" mc:Ignorable=""/>
                </a:solidFill>
              </a:rPr>
              <a:t> </a:t>
            </a:r>
            <a:r>
              <a:rPr lang="zh-CN" altLang="en-US" sz="2000" baseline="0" dirty="0" smtClean="0">
                <a:solidFill>
                  <a:srgbClr xmlns:mc="http://schemas.openxmlformats.org/markup-compatibility/2006" xmlns:a14="http://schemas.microsoft.com/office/drawing/2007/7/7/main" val="FFFF00" mc:Ignorable=""/>
                </a:solidFill>
              </a:rPr>
              <a:t>进行修改和编辑</a:t>
            </a:r>
            <a:endParaRPr lang="en-US" altLang="zh-CN" sz="2000" baseline="0" dirty="0" smtClean="0">
              <a:solidFill>
                <a:srgbClr xmlns:mc="http://schemas.openxmlformats.org/markup-compatibility/2006" xmlns:a14="http://schemas.microsoft.com/office/drawing/2007/7/7/main" val="FFFF00" mc:Ignorable=""/>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07/7/12/mai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xmlns:mc="http://schemas.openxmlformats.org/markup-compatibility/2006" xmlns:a14="http://schemas.microsoft.com/office/drawing/2007/7/7/main" val="FFFF00" mc:Ignorable=""/>
                </a:solidFill>
                <a:ea typeface="黑体" pitchFamily="2" charset="-122"/>
              </a:rPr>
              <a:t>在您撰写</a:t>
            </a:r>
            <a:r>
              <a:rPr lang="en-US" altLang="zh-CN" b="1" dirty="0">
                <a:solidFill>
                  <a:srgbClr xmlns:mc="http://schemas.openxmlformats.org/markup-compatibility/2006" xmlns:a14="http://schemas.microsoft.com/office/drawing/2007/7/7/main" val="FFFF00" mc:Ignorable=""/>
                </a:solidFill>
                <a:ea typeface="黑体" pitchFamily="2" charset="-122"/>
              </a:rPr>
              <a:t>PPT</a:t>
            </a:r>
            <a:r>
              <a:rPr lang="zh-CN" altLang="en-US" b="1" dirty="0">
                <a:solidFill>
                  <a:srgbClr xmlns:mc="http://schemas.openxmlformats.org/markup-compatibility/2006" xmlns:a14="http://schemas.microsoft.com/office/drawing/2007/7/7/main" val="FFFF00" mc:Ignorable=""/>
                </a:solidFill>
                <a:ea typeface="黑体" pitchFamily="2" charset="-122"/>
              </a:rPr>
              <a:t>时，请遵循以下的步骤和规则</a:t>
            </a:r>
            <a:r>
              <a:rPr lang="en-US" altLang="zh-CN" b="1" dirty="0">
                <a:solidFill>
                  <a:srgbClr xmlns:mc="http://schemas.openxmlformats.org/markup-compatibility/2006" xmlns:a14="http://schemas.microsoft.com/office/drawing/2007/7/7/main" val="FFFF00" mc:Ignorable=""/>
                </a:solidFill>
                <a:ea typeface="黑体" pitchFamily="2" charset="-122"/>
              </a:rPr>
              <a:t>:</a:t>
            </a:r>
            <a:endParaRPr lang="zh-CN" altLang="en-US" b="1" dirty="0">
              <a:solidFill>
                <a:srgbClr xmlns:mc="http://schemas.openxmlformats.org/markup-compatibility/2006" xmlns:a14="http://schemas.microsoft.com/office/drawing/2007/7/7/main" val="FFFF00" mc:Ignorable=""/>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xmlns:mc="http://schemas.openxmlformats.org/markup-compatibility/2006" xmlns:a14="http://schemas.microsoft.com/office/drawing/2007/7/7/main" val="FFFF00" mc:Ignorable=""/>
              </a:solidFill>
              <a:latin typeface="+mj-ea"/>
              <a:ea typeface="+mj-ea"/>
            </a:endParaRPr>
          </a:p>
          <a:p>
            <a:pPr marL="738188" lvl="1" indent="-738188">
              <a:spcBef>
                <a:spcPts val="250"/>
              </a:spcBef>
              <a:defRPr/>
            </a:pPr>
            <a:r>
              <a:rPr lang="zh-CN" altLang="en-US" b="1" dirty="0">
                <a:solidFill>
                  <a:srgbClr xmlns:mc="http://schemas.openxmlformats.org/markup-compatibility/2006" xmlns:a14="http://schemas.microsoft.com/office/drawing/2007/7/7/main" val="FFFF00" mc:Ignorable=""/>
                </a:solidFill>
                <a:latin typeface="+mj-ea"/>
                <a:ea typeface="+mj-ea"/>
              </a:rPr>
              <a:t>以下是着重突出文本的示例：</a:t>
            </a:r>
            <a:endParaRPr lang="en-US" altLang="zh-CN" b="1" dirty="0">
              <a:solidFill>
                <a:srgbClr xmlns:mc="http://schemas.openxmlformats.org/markup-compatibility/2006" xmlns:a14="http://schemas.microsoft.com/office/drawing/2007/7/7/main" val="FFFF00" mc:Ignorable=""/>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xmlns:mc="http://schemas.openxmlformats.org/markup-compatibility/2006" xmlns:a14="http://schemas.microsoft.com/office/drawing/2007/7/7/main" val="FF0000" mc:Ignorable=""/>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xmlns:mc="http://schemas.openxmlformats.org/markup-compatibility/2006" xmlns:a14="http://schemas.microsoft.com/office/drawing/2007/7/7/main" val="FFC000" mc:Ignorable=""/>
                </a:solidFill>
                <a:latin typeface="+mj-ea"/>
                <a:ea typeface="+mj-ea"/>
              </a:rPr>
              <a:t>加下划线的桔色文本经黑白打印后更易于辨认</a:t>
            </a:r>
            <a:endParaRPr lang="en-US" altLang="zh-CN" sz="1400" u="sng" dirty="0">
              <a:solidFill>
                <a:srgbClr xmlns:mc="http://schemas.openxmlformats.org/markup-compatibility/2006" xmlns:a14="http://schemas.microsoft.com/office/drawing/2007/7/7/main" val="FFC000" mc:Ignorable=""/>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xmlns:p14="http://schemas.microsoft.com/office/powerpoint/2007/7/12/mai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xmlns:mc="http://schemas.openxmlformats.org/markup-compatibility/2006" xmlns:a14="http://schemas.microsoft.com/office/drawing/2007/7/7/main" val="FFFF00" mc:Ignorable=""/>
              </a:solidFill>
              <a:latin typeface="+mj-lt"/>
              <a:ea typeface="+mj-ea"/>
            </a:endParaRPr>
          </a:p>
          <a:p>
            <a:pPr marL="384175" indent="-384175" eaLnBrk="0" hangingPunct="0">
              <a:spcBef>
                <a:spcPts val="500"/>
              </a:spcBef>
              <a:defRPr/>
            </a:pPr>
            <a:r>
              <a:rPr lang="zh-CN" altLang="en-US" b="1" dirty="0">
                <a:solidFill>
                  <a:srgbClr xmlns:mc="http://schemas.openxmlformats.org/markup-compatibility/2006" xmlns:a14="http://schemas.microsoft.com/office/drawing/2007/7/7/main" val="FFFF00" mc:Ignorable=""/>
                </a:solidFill>
                <a:latin typeface="+mj-lt"/>
                <a:ea typeface="+mj-ea"/>
              </a:rPr>
              <a:t>在您发布</a:t>
            </a:r>
            <a:r>
              <a:rPr lang="en-US" altLang="zh-CN" b="1" dirty="0">
                <a:solidFill>
                  <a:srgbClr xmlns:mc="http://schemas.openxmlformats.org/markup-compatibility/2006" xmlns:a14="http://schemas.microsoft.com/office/drawing/2007/7/7/main" val="FFFF00" mc:Ignorable=""/>
                </a:solidFill>
                <a:latin typeface="+mj-lt"/>
                <a:ea typeface="+mj-ea"/>
              </a:rPr>
              <a:t>PPT</a:t>
            </a:r>
            <a:r>
              <a:rPr lang="zh-CN" altLang="en-US" b="1" dirty="0">
                <a:solidFill>
                  <a:srgbClr xmlns:mc="http://schemas.openxmlformats.org/markup-compatibility/2006" xmlns:a14="http://schemas.microsoft.com/office/drawing/2007/7/7/main" val="FFFF00" mc:Ignorable=""/>
                </a:solidFill>
                <a:latin typeface="+mj-lt"/>
                <a:ea typeface="+mj-ea"/>
              </a:rPr>
              <a:t>给相关的内容负责人之前，请确保完成以下的步骤</a:t>
            </a:r>
            <a:endParaRPr lang="en-US" altLang="zh-CN" b="1" dirty="0">
              <a:solidFill>
                <a:srgbClr xmlns:mc="http://schemas.openxmlformats.org/markup-compatibility/2006" xmlns:a14="http://schemas.microsoft.com/office/drawing/2007/7/7/main" val="FFFF00" mc:Ignorable=""/>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xmlns:mc="http://schemas.openxmlformats.org/markup-compatibility/2006" xmlns:a14="http://schemas.microsoft.com/office/drawing/2007/7/7/main" val="FFFF00" mc:Ignorable=""/>
              </a:solidFill>
              <a:latin typeface="+mj-lt"/>
              <a:ea typeface="+mj-ea"/>
            </a:endParaRPr>
          </a:p>
          <a:p>
            <a:pPr marL="738188" lvl="1" indent="-361950">
              <a:spcBef>
                <a:spcPts val="500"/>
              </a:spcBef>
              <a:defRPr/>
            </a:pPr>
            <a:endParaRPr lang="en-US" altLang="zh-CN" sz="1400" b="1" dirty="0">
              <a:solidFill>
                <a:srgbClr xmlns:mc="http://schemas.openxmlformats.org/markup-compatibility/2006" xmlns:a14="http://schemas.microsoft.com/office/drawing/2007/7/7/main" val="FFFF00" mc:Ignorable=""/>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xmlns:mc="http://schemas.openxmlformats.org/markup-compatibility/2006" xmlns:a14="http://schemas.microsoft.com/office/drawing/2007/7/7/main" val="FF0000" mc:Ignorable=""/>
          </a:solidFill>
          <a:ln>
            <a:solidFill>
              <a:srgbClr xmlns:mc="http://schemas.openxmlformats.org/markup-compatibility/2006" xmlns:a14="http://schemas.microsoft.com/office/drawing/2007/7/7/main" val="FF0000" mc:Ignorable=""/>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63500" dir="3600000" algn="tl" rotWithShape="0">
                    <a:srgbClr xmlns:mc="http://schemas.openxmlformats.org/markup-compatibility/2006" xmlns:a14="http://schemas.microsoft.com/office/drawing/2007/7/7/main" val="000000" mc:Ignorable="">
                      <a:alpha val="70000"/>
                    </a:srgbClr>
                  </a:outerShdw>
                </a:effectLst>
                <a:latin typeface="+mj-lt"/>
                <a:ea typeface="+mj-ea"/>
              </a:rPr>
              <a:t>重要提示</a:t>
            </a:r>
            <a:endParaRPr lang="en-US" altLang="zh-CN" sz="2000" dirty="0">
              <a:ln w="18415"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63500" dir="3600000" algn="tl" rotWithShape="0">
                  <a:srgbClr xmlns:mc="http://schemas.openxmlformats.org/markup-compatibility/2006" xmlns:a14="http://schemas.microsoft.com/office/drawing/2007/7/7/main" val="000000" mc:Ignorable="">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请勿使用任何未经授权的图像。提交</a:t>
            </a:r>
            <a:r>
              <a:rPr lang="en-US" altLang="zh-CN"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PPT</a:t>
            </a:r>
            <a:r>
              <a:rPr lang="zh-CN" altLang="en-US"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时</a:t>
            </a:r>
            <a:r>
              <a:rPr lang="en-US" altLang="zh-CN"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 </a:t>
            </a:r>
            <a:r>
              <a:rPr lang="zh-CN" altLang="en-US"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请再次查阅内容是仅限使用来自微软</a:t>
            </a:r>
            <a:r>
              <a:rPr lang="en-US" altLang="zh-CN"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Media Bank</a:t>
            </a:r>
            <a:r>
              <a:rPr lang="zh-CN" altLang="en-US"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的照片或经授权的照片。</a:t>
            </a:r>
            <a:endParaRPr lang="en-US" altLang="zh-CN"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请避免使用须经授权的插图或媒体内容 </a:t>
            </a:r>
            <a:r>
              <a:rPr lang="en-US" altLang="zh-CN"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a:t>
            </a:r>
            <a:r>
              <a:rPr lang="zh-CN" altLang="en-US"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如电视广告，平面广告，电影或电视知名人物</a:t>
            </a:r>
            <a:r>
              <a:rPr lang="en-US" altLang="zh-CN"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a:t>
            </a:r>
            <a:r>
              <a:rPr lang="zh-CN" altLang="en-US" sz="1400" dirty="0" smtClean="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rPr>
              <a:t>。</a:t>
            </a:r>
            <a:endParaRPr lang="en-US" altLang="zh-CN" sz="1400" dirty="0">
              <a:ln w="3810" cmpd="sng">
                <a:solidFill>
                  <a:srgbClr xmlns:mc="http://schemas.openxmlformats.org/markup-compatibility/2006" xmlns:a14="http://schemas.microsoft.com/office/drawing/2007/7/7/main" val="FFFFFF" mc:Ignorable=""/>
                </a:solidFill>
                <a:prstDash val="solid"/>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xmlns:p14="http://schemas.microsoft.com/office/powerpoint/2007/7/12/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9"/>
          </a:xfrm>
          <a:prstGeom prst="rect">
            <a:avLst/>
          </a:prstGeom>
        </p:spPr>
        <p:txBody>
          <a:bodyPr/>
          <a:lstStyle>
            <a:lvl1pPr>
              <a:defRPr lang="en-US" dirty="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990600"/>
            <a:ext cx="8382000" cy="5562600"/>
          </a:xfrm>
          <a:prstGeom prst="rect">
            <a:avLst/>
          </a:prstGeom>
        </p:spPr>
        <p:txBody>
          <a:bodyPr>
            <a:normAutofit/>
          </a:bodyPr>
          <a:lstStyle>
            <a:lvl1pPr>
              <a:lnSpc>
                <a:spcPct val="100000"/>
              </a:lnSpc>
              <a:defRPr>
                <a:latin typeface="微软雅黑" pitchFamily="34" charset="-122"/>
                <a:ea typeface="微软雅黑" pitchFamily="34" charset="-122"/>
              </a:defRPr>
            </a:lvl1pPr>
            <a:lvl2pPr>
              <a:lnSpc>
                <a:spcPct val="100000"/>
              </a:lnSpc>
              <a:defRPr>
                <a:latin typeface="微软雅黑" pitchFamily="34" charset="-122"/>
                <a:ea typeface="微软雅黑" pitchFamily="34" charset="-122"/>
              </a:defRPr>
            </a:lvl2pPr>
            <a:lvl3pPr>
              <a:lnSpc>
                <a:spcPct val="100000"/>
              </a:lnSpc>
              <a:defRPr>
                <a:latin typeface="微软雅黑" pitchFamily="34" charset="-122"/>
                <a:ea typeface="微软雅黑" pitchFamily="34" charset="-122"/>
              </a:defRPr>
            </a:lvl3pPr>
            <a:lvl4pPr>
              <a:lnSpc>
                <a:spcPct val="100000"/>
              </a:lnSpc>
              <a:defRPr sz="2000">
                <a:latin typeface="微软雅黑" pitchFamily="34" charset="-122"/>
                <a:ea typeface="微软雅黑" pitchFamily="34" charset="-122"/>
              </a:defRPr>
            </a:lvl4pPr>
            <a:lvl5pPr>
              <a:lnSpc>
                <a:spcPct val="100000"/>
              </a:lnSpc>
              <a:defRPr sz="1800">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Microsoft logo and tagline"/>
          <p:cNvPicPr>
            <a:picLocks noChangeAspect="1" noChangeArrowheads="1"/>
          </p:cNvPicPr>
          <p:nvPr userDrawn="1"/>
        </p:nvPicPr>
        <p:blipFill>
          <a:blip r:embed="rId2" cstate="print"/>
          <a:srcRect r="25626" b="44062"/>
          <a:stretch>
            <a:fillRect/>
          </a:stretch>
        </p:blipFill>
        <p:spPr bwMode="black">
          <a:xfrm>
            <a:off x="7543800" y="6477000"/>
            <a:ext cx="1474064" cy="239125"/>
          </a:xfrm>
          <a:prstGeom prst="rect">
            <a:avLst/>
          </a:prstGeom>
          <a:noFill/>
        </p:spPr>
      </p:pic>
    </p:spTree>
    <p:extLst/>
  </p:cSld>
  <p:clrMapOvr>
    <a:masterClrMapping/>
  </p:clrMapOvr>
  <p:transition xmlns:p14="http://schemas.microsoft.com/office/powerpoint/2007/7/12/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2024A" mc:Ignorable=""/>
                  </a:outerShdw>
                </a:effectLst>
                <a:latin typeface="黑体" pitchFamily="2" charset="-122"/>
              </a:rPr>
              <a:t>感谢您参与此会场！</a:t>
            </a:r>
            <a:endParaRPr lang="en-US" altLang="zh-CN" sz="10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2024A" mc:Ignorable=""/>
                </a:outerShdw>
              </a:effectLst>
              <a:latin typeface="黑体" pitchFamily="2" charset="-122"/>
            </a:endParaRPr>
          </a:p>
          <a:p>
            <a:pPr algn="ctr">
              <a:lnSpc>
                <a:spcPct val="150000"/>
              </a:lnSpc>
            </a:pPr>
            <a:r>
              <a:rPr lang="zh-CN" altLang="en-US" sz="40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2024A" mc:Ignorable=""/>
                  </a:outerShdw>
                </a:effectLst>
                <a:latin typeface="黑体" pitchFamily="2" charset="-122"/>
              </a:rPr>
              <a:t>您的意见与建议对我们非常重要。</a:t>
            </a:r>
            <a:endParaRPr lang="en-US" altLang="zh-CN" sz="40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2024A" mc:Ignorable=""/>
                </a:outerShdw>
              </a:effectLst>
              <a:latin typeface="黑体" pitchFamily="2" charset="-122"/>
            </a:endParaRPr>
          </a:p>
          <a:p>
            <a:pPr algn="ctr">
              <a:lnSpc>
                <a:spcPct val="150000"/>
              </a:lnSpc>
            </a:pPr>
            <a:r>
              <a:rPr lang="zh-CN" altLang="en-US" sz="40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2024A" mc:Ignorable=""/>
                  </a:outerShdw>
                </a:effectLst>
                <a:latin typeface="黑体" pitchFamily="2" charset="-122"/>
              </a:rPr>
              <a:t>请</a:t>
            </a:r>
            <a:r>
              <a:rPr lang="zh-CN" altLang="en-US" sz="40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2024A" mc:Ignorable=""/>
                  </a:outerShdw>
                </a:effectLst>
                <a:latin typeface="黑体" pitchFamily="2" charset="-122"/>
              </a:rPr>
              <a:t>您填写反馈表。</a:t>
            </a:r>
            <a:endParaRPr lang="en-US" altLang="zh-CN" sz="40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2024A" mc:Ignorable=""/>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msdn.microsoft.com/en-us/library/system.data.linq.compiledquery.aspx" TargetMode="External"/><Relationship Id="rId2" Type="http://schemas.openxmlformats.org/officeDocument/2006/relationships/hyperlink" Target="http://msdn.microsoft.com/en-us/library/bb126445.aspx" TargetMode="External"/><Relationship Id="rId1" Type="http://schemas.openxmlformats.org/officeDocument/2006/relationships/slideLayout" Target="../slideLayouts/slideLayout2.xml"/><Relationship Id="rId6" Type="http://schemas.openxmlformats.org/officeDocument/2006/relationships/hyperlink" Target="http://blogs.msdn.com/adonet/" TargetMode="External"/><Relationship Id="rId5" Type="http://schemas.openxmlformats.org/officeDocument/2006/relationships/hyperlink" Target="http://blogs.msdn.com/efdesign/" TargetMode="External"/><Relationship Id="rId4" Type="http://schemas.openxmlformats.org/officeDocument/2006/relationships/hyperlink" Target="http://www.microsoft.com/downloads/details.aspx?displaylang=en&amp;FamilyID=7fd7164e-9e73-43f7-90ab-5b2bf2577ac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blogs.msdn.com/stbcblo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ocial.microsoft.com/Forums/zh-CN/categor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0.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小结（二）</a:t>
            </a:r>
            <a:endParaRPr lang="zh-CN" altLang="en-US" dirty="0"/>
          </a:p>
        </p:txBody>
      </p:sp>
      <p:sp>
        <p:nvSpPr>
          <p:cNvPr id="3" name="内容占位符 2"/>
          <p:cNvSpPr>
            <a:spLocks noGrp="1"/>
          </p:cNvSpPr>
          <p:nvPr>
            <p:ph idx="1"/>
          </p:nvPr>
        </p:nvSpPr>
        <p:spPr>
          <a:xfrm>
            <a:off x="457200" y="1214422"/>
            <a:ext cx="8229600" cy="4525963"/>
          </a:xfrm>
        </p:spPr>
        <p:txBody>
          <a:bodyPr/>
          <a:lstStyle/>
          <a:p>
            <a:r>
              <a:rPr lang="zh-CN" altLang="en-US" dirty="0" smtClean="0"/>
              <a:t>延迟加载</a:t>
            </a:r>
            <a:endParaRPr lang="en-US" altLang="zh-CN" dirty="0" smtClean="0"/>
          </a:p>
          <a:p>
            <a:pPr lvl="1"/>
            <a:r>
              <a:rPr lang="zh-CN" altLang="en-US" dirty="0" smtClean="0"/>
              <a:t>可在运行时设置：</a:t>
            </a:r>
            <a:r>
              <a:rPr lang="en-US" altLang="zh-CN" dirty="0" smtClean="0"/>
              <a:t/>
            </a:r>
            <a:br>
              <a:rPr lang="en-US" altLang="zh-CN" dirty="0" smtClean="0"/>
            </a:br>
            <a:r>
              <a:rPr lang="en-US" dirty="0" err="1" smtClean="0">
                <a:latin typeface="Courier New" pitchFamily="49" charset="0"/>
                <a:cs typeface="Courier New" pitchFamily="49" charset="0"/>
              </a:rPr>
              <a:t>northwindEntities.ContextOptions.LazyLoadingEnabled</a:t>
            </a:r>
            <a:r>
              <a:rPr lang="en-US" dirty="0" smtClean="0">
                <a:latin typeface="Courier New" pitchFamily="49" charset="0"/>
                <a:cs typeface="Courier New" pitchFamily="49" charset="0"/>
              </a:rPr>
              <a:t> </a:t>
            </a:r>
            <a:r>
              <a:rPr lang="en-US" dirty="0">
                <a:latin typeface="Courier New" pitchFamily="49" charset="0"/>
                <a:cs typeface="Courier New" pitchFamily="49" charset="0"/>
              </a:rPr>
              <a:t>= </a:t>
            </a:r>
            <a:r>
              <a:rPr lang="en-US" dirty="0">
                <a:solidFill>
                  <a:schemeClr val="bg2"/>
                </a:solidFill>
                <a:latin typeface="Courier New" pitchFamily="49" charset="0"/>
                <a:cs typeface="Courier New" pitchFamily="49" charset="0"/>
              </a:rPr>
              <a:t>true</a:t>
            </a:r>
            <a:r>
              <a:rPr lang="en-US" dirty="0" smtClean="0">
                <a:latin typeface="Courier New" pitchFamily="49" charset="0"/>
                <a:cs typeface="Courier New" pitchFamily="49" charset="0"/>
              </a:rPr>
              <a:t>;</a:t>
            </a:r>
          </a:p>
          <a:p>
            <a:pPr lvl="1"/>
            <a:r>
              <a:rPr lang="zh-CN" altLang="en-US" dirty="0">
                <a:latin typeface="Courier New" pitchFamily="49" charset="0"/>
                <a:cs typeface="Courier New" pitchFamily="49" charset="0"/>
              </a:rPr>
              <a:t>基于不同用户体验</a:t>
            </a:r>
            <a:r>
              <a:rPr lang="zh-CN" altLang="en-US" dirty="0" smtClean="0">
                <a:latin typeface="Courier New" pitchFamily="49" charset="0"/>
                <a:cs typeface="Courier New" pitchFamily="49" charset="0"/>
              </a:rPr>
              <a:t>，</a:t>
            </a:r>
            <a:r>
              <a:rPr lang="zh-CN" altLang="en-US" dirty="0">
                <a:latin typeface="Courier New" pitchFamily="49" charset="0"/>
                <a:cs typeface="Courier New" pitchFamily="49" charset="0"/>
              </a:rPr>
              <a:t>请选择不同加载方式</a:t>
            </a:r>
            <a:endParaRPr lang="en-US" dirty="0">
              <a:latin typeface="Courier New" pitchFamily="49" charset="0"/>
              <a:cs typeface="Courier New" pitchFamily="49" charset="0"/>
            </a:endParaRPr>
          </a:p>
          <a:p>
            <a:r>
              <a:rPr lang="en-US" altLang="zh-CN" dirty="0"/>
              <a:t>Stored </a:t>
            </a:r>
            <a:r>
              <a:rPr lang="en-US" altLang="zh-CN" dirty="0" smtClean="0"/>
              <a:t>Procedures</a:t>
            </a:r>
          </a:p>
          <a:p>
            <a:pPr lvl="1"/>
            <a:r>
              <a:rPr lang="zh-CN" altLang="en-US" dirty="0"/>
              <a:t>可导</a:t>
            </a:r>
            <a:r>
              <a:rPr lang="zh-CN" altLang="en-US" dirty="0" smtClean="0"/>
              <a:t>入成为</a:t>
            </a:r>
            <a:r>
              <a:rPr lang="zh-CN" altLang="en-US" dirty="0"/>
              <a:t>返回复杂类型的方</a:t>
            </a:r>
            <a:r>
              <a:rPr lang="zh-CN" altLang="en-US" dirty="0" smtClean="0"/>
              <a:t>法</a:t>
            </a:r>
            <a:endParaRPr lang="en-US" altLang="zh-CN" dirty="0" smtClean="0"/>
          </a:p>
          <a:p>
            <a:pPr lvl="1"/>
            <a:r>
              <a:rPr lang="zh-CN" altLang="en-US" dirty="0"/>
              <a:t>基于不</a:t>
            </a:r>
            <a:r>
              <a:rPr lang="zh-CN" altLang="en-US" dirty="0" smtClean="0"/>
              <a:t>同需求，</a:t>
            </a:r>
            <a:r>
              <a:rPr lang="zh-CN" altLang="en-US" dirty="0"/>
              <a:t>请选择</a:t>
            </a:r>
            <a:r>
              <a:rPr lang="en-US" altLang="zh-CN" dirty="0" smtClean="0"/>
              <a:t>Stored </a:t>
            </a:r>
            <a:r>
              <a:rPr lang="en-US" altLang="zh-CN" dirty="0" err="1" smtClean="0"/>
              <a:t>Procs</a:t>
            </a:r>
            <a:r>
              <a:rPr lang="zh-CN" altLang="en-US" dirty="0"/>
              <a:t>或</a:t>
            </a:r>
            <a:r>
              <a:rPr lang="en-US" altLang="zh-CN" dirty="0" smtClean="0"/>
              <a:t>View</a:t>
            </a:r>
          </a:p>
          <a:p>
            <a:r>
              <a:rPr lang="zh-CN" altLang="en-US" dirty="0"/>
              <a:t>查询性能</a:t>
            </a:r>
            <a:r>
              <a:rPr lang="zh-CN" altLang="en-US" dirty="0" smtClean="0"/>
              <a:t>：</a:t>
            </a:r>
            <a:endParaRPr lang="en-US" altLang="zh-CN" dirty="0" smtClean="0"/>
          </a:p>
          <a:p>
            <a:pPr lvl="1"/>
            <a:r>
              <a:rPr lang="zh-CN" altLang="en-US" dirty="0" smtClean="0"/>
              <a:t>查看转换结果：</a:t>
            </a:r>
            <a:r>
              <a:rPr lang="en-US" altLang="zh-CN" dirty="0" err="1" smtClean="0">
                <a:latin typeface="Courier New" pitchFamily="49" charset="0"/>
                <a:cs typeface="Courier New" pitchFamily="49" charset="0"/>
              </a:rPr>
              <a:t>objectQuery.ToTraceString</a:t>
            </a:r>
            <a:r>
              <a:rPr lang="en-US" altLang="zh-CN" dirty="0" smtClean="0">
                <a:latin typeface="Courier New" pitchFamily="49" charset="0"/>
                <a:cs typeface="Courier New" pitchFamily="49" charset="0"/>
              </a:rPr>
              <a:t>()</a:t>
            </a:r>
            <a:r>
              <a:rPr lang="zh-CN" altLang="en-US" dirty="0" smtClean="0">
                <a:latin typeface="Courier New" pitchFamily="49" charset="0"/>
                <a:cs typeface="Courier New" pitchFamily="49" charset="0"/>
              </a:rPr>
              <a:t>；</a:t>
            </a:r>
            <a:endParaRPr lang="en-US" altLang="zh-CN" dirty="0">
              <a:latin typeface="Courier New" pitchFamily="49" charset="0"/>
              <a:cs typeface="Courier New" pitchFamily="49" charset="0"/>
            </a:endParaRPr>
          </a:p>
          <a:p>
            <a:pPr lvl="1"/>
            <a:r>
              <a:rPr lang="en-US" dirty="0"/>
              <a:t>Compiled </a:t>
            </a:r>
            <a:r>
              <a:rPr lang="en-US" dirty="0" smtClean="0"/>
              <a:t>query</a:t>
            </a:r>
          </a:p>
          <a:p>
            <a:pPr lvl="1"/>
            <a:r>
              <a:rPr lang="zh-CN" altLang="en-US" dirty="0" smtClean="0"/>
              <a:t>关闭更改跟踪</a:t>
            </a:r>
            <a:endParaRPr lang="zh-CN" altLang="en-US" dirty="0"/>
          </a:p>
        </p:txBody>
      </p:sp>
    </p:spTree>
    <p:extLst/>
  </p:cSld>
  <p:clrMapOvr>
    <a:masterClrMapping/>
  </p:clrMapOvr>
  <p:timing>
    <p:tnLst>
      <p:par>
        <p:cTn xmlns:p14="http://schemas.microsoft.com/office/powerpoint/2007/7/12/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N</a:t>
            </a:r>
            <a:r>
              <a:rPr lang="zh-CN" altLang="en-US" dirty="0" smtClean="0"/>
              <a:t>层应用程序</a:t>
            </a:r>
            <a:endParaRPr lang="zh-CN" altLang="en-US" dirty="0"/>
          </a:p>
        </p:txBody>
      </p:sp>
      <p:sp>
        <p:nvSpPr>
          <p:cNvPr id="4" name="文本占位符 3"/>
          <p:cNvSpPr>
            <a:spLocks noGrp="1"/>
          </p:cNvSpPr>
          <p:nvPr>
            <p:ph type="body" sz="quarter" idx="11"/>
          </p:nvPr>
        </p:nvSpPr>
        <p:spPr/>
        <p:txBody>
          <a:bodyPr/>
          <a:lstStyle/>
          <a:p>
            <a:r>
              <a:rPr lang="zh-CN" altLang="en-US" dirty="0"/>
              <a:t>曹阳</a:t>
            </a:r>
            <a:endParaRPr lang="en-US" altLang="zh-CN" dirty="0" smtClean="0"/>
          </a:p>
          <a:p>
            <a:r>
              <a:rPr lang="zh-CN" altLang="en-US" dirty="0"/>
              <a:t>程序经理</a:t>
            </a:r>
            <a:endParaRPr lang="en-US" altLang="zh-CN" dirty="0" smtClean="0"/>
          </a:p>
          <a:p>
            <a:r>
              <a:rPr lang="zh-CN" altLang="en-US" dirty="0"/>
              <a:t>微</a:t>
            </a:r>
            <a:r>
              <a:rPr lang="zh-CN" altLang="en-US" dirty="0" smtClean="0"/>
              <a:t>软（中国）有</a:t>
            </a:r>
            <a:r>
              <a:rPr lang="zh-CN" altLang="en-US" dirty="0"/>
              <a:t>限公司</a:t>
            </a:r>
          </a:p>
        </p:txBody>
      </p:sp>
    </p:spTree>
    <p:extLst/>
  </p:cSld>
  <p:clrMapOvr>
    <a:masterClrMapping/>
  </p:clrMapOvr>
  <p:timing>
    <p:tnLst>
      <p:par>
        <p:cTn xmlns:p14="http://schemas.microsoft.com/office/powerpoint/2007/7/12/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114932" cy="1162050"/>
          </a:xfrm>
        </p:spPr>
        <p:txBody>
          <a:bodyPr/>
          <a:lstStyle/>
          <a:p>
            <a:r>
              <a:rPr lang="en-US" altLang="zh-CN"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rPr>
              <a:t>N</a:t>
            </a:r>
            <a:r>
              <a:rPr lang="zh-CN" altLang="en-US"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rPr>
              <a:t>层应用程序</a:t>
            </a:r>
            <a:endParaRPr lang="en-US" alt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endParaRPr>
          </a:p>
        </p:txBody>
      </p:sp>
      <p:sp>
        <p:nvSpPr>
          <p:cNvPr id="4" name="Text Placeholder 3"/>
          <p:cNvSpPr>
            <a:spLocks noGrp="1"/>
          </p:cNvSpPr>
          <p:nvPr>
            <p:ph type="body" sz="half" idx="2"/>
          </p:nvPr>
        </p:nvSpPr>
        <p:spPr>
          <a:xfrm>
            <a:off x="457200" y="1435100"/>
            <a:ext cx="3400420" cy="4691063"/>
          </a:xfrm>
        </p:spPr>
        <p:txBody>
          <a:bodyPr/>
          <a:lstStyle/>
          <a:p>
            <a:pPr marL="342900" indent="-342900">
              <a:buFont typeface="Arial" pitchFamily="34" charset="0"/>
              <a:buChar char="•"/>
            </a:pPr>
            <a:r>
              <a:rPr lang="zh-CN" altLang="en-US" sz="2400" b="1" dirty="0" smtClean="0">
                <a:solidFill>
                  <a:schemeClr val="accent1"/>
                </a:solidFill>
              </a:rPr>
              <a:t>模型先行</a:t>
            </a:r>
            <a:endParaRPr lang="en-US" altLang="zh-CN" sz="2400" b="1" dirty="0" smtClean="0">
              <a:solidFill>
                <a:schemeClr val="accent1"/>
              </a:solidFill>
            </a:endParaRPr>
          </a:p>
          <a:p>
            <a:pPr marL="800100" lvl="1" indent="-342900">
              <a:buFont typeface="Arial" pitchFamily="34" charset="0"/>
              <a:buChar char="•"/>
            </a:pPr>
            <a:r>
              <a:rPr lang="zh-CN" altLang="en-US" sz="2400" dirty="0"/>
              <a:t>复杂类型</a:t>
            </a:r>
            <a:endParaRPr lang="en-US" altLang="zh-CN" sz="2400" dirty="0"/>
          </a:p>
          <a:p>
            <a:pPr marL="800100" lvl="1" indent="-342900">
              <a:buFont typeface="Arial" pitchFamily="34" charset="0"/>
              <a:buChar char="•"/>
            </a:pPr>
            <a:r>
              <a:rPr lang="zh-CN" altLang="en-US" sz="2400" dirty="0"/>
              <a:t>继承</a:t>
            </a:r>
            <a:endParaRPr lang="en-US" altLang="zh-CN" sz="2400" dirty="0"/>
          </a:p>
        </p:txBody>
      </p:sp>
      <p:pic>
        <p:nvPicPr>
          <p:cNvPr id="7" name="Picture 4" descr="http://blog.benhartonline.com/image.axd?picture=WindowsLiveWriter/Layersarenottiers_14F17/NTier_2.pn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57158" y="3000372"/>
            <a:ext cx="8001056" cy="2850375"/>
          </a:xfrm>
          <a:prstGeom prst="rect">
            <a:avLst/>
          </a:prstGeom>
          <a:extLst/>
        </p:spPr>
      </p:pic>
      <p:sp>
        <p:nvSpPr>
          <p:cNvPr id="8" name="Text Placeholder 3"/>
          <p:cNvSpPr txBox="1">
            <a:spLocks/>
          </p:cNvSpPr>
          <p:nvPr/>
        </p:nvSpPr>
        <p:spPr>
          <a:xfrm>
            <a:off x="3214678" y="1428736"/>
            <a:ext cx="3400420" cy="4691063"/>
          </a:xfrm>
          <a:prstGeom prst="rect">
            <a:avLst/>
          </a:prstGeom>
        </p:spPr>
        <p:txBody>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342900" indent="-342900">
              <a:buFont typeface="Arial" pitchFamily="34" charset="0"/>
              <a:buChar char="•"/>
            </a:pPr>
            <a:r>
              <a:rPr lang="en-US" altLang="zh-CN" sz="2400" b="1" dirty="0" smtClean="0">
                <a:solidFill>
                  <a:schemeClr val="accent1"/>
                </a:solidFill>
              </a:rPr>
              <a:t>POCO</a:t>
            </a:r>
          </a:p>
          <a:p>
            <a:pPr marL="800100" lvl="1" indent="-342900">
              <a:buFont typeface="Arial" pitchFamily="34" charset="0"/>
              <a:buChar char="•"/>
            </a:pPr>
            <a:r>
              <a:rPr lang="en-US" altLang="zh-CN" sz="2400" dirty="0"/>
              <a:t>Plain Old</a:t>
            </a:r>
            <a:br>
              <a:rPr lang="en-US" altLang="zh-CN" sz="2400" dirty="0"/>
            </a:br>
            <a:r>
              <a:rPr lang="en-US" altLang="zh-CN" sz="2400" dirty="0"/>
              <a:t>CLR Object</a:t>
            </a:r>
          </a:p>
        </p:txBody>
      </p:sp>
      <p:sp>
        <p:nvSpPr>
          <p:cNvPr id="6" name="Text Placeholder 3"/>
          <p:cNvSpPr txBox="1">
            <a:spLocks/>
          </p:cNvSpPr>
          <p:nvPr/>
        </p:nvSpPr>
        <p:spPr>
          <a:xfrm>
            <a:off x="5743580" y="1340768"/>
            <a:ext cx="3400420" cy="4691063"/>
          </a:xfrm>
          <a:prstGeom prst="rect">
            <a:avLst/>
          </a:prstGeom>
        </p:spPr>
        <p:txBody>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342900" indent="-342900">
              <a:buFont typeface="Arial" pitchFamily="34" charset="0"/>
              <a:buChar char="•"/>
            </a:pPr>
            <a:r>
              <a:rPr lang="en-US" altLang="zh-CN" sz="2400" b="1" dirty="0" smtClean="0">
                <a:solidFill>
                  <a:schemeClr val="accent1"/>
                </a:solidFill>
              </a:rPr>
              <a:t>T4</a:t>
            </a:r>
          </a:p>
          <a:p>
            <a:pPr marL="800100" lvl="1" indent="-342900">
              <a:buFont typeface="Arial" pitchFamily="34" charset="0"/>
              <a:buChar char="•"/>
            </a:pPr>
            <a:r>
              <a:rPr lang="zh-CN" altLang="en-US" sz="2400" dirty="0"/>
              <a:t>代码生</a:t>
            </a:r>
            <a:r>
              <a:rPr lang="zh-CN" altLang="en-US" sz="2400" dirty="0" smtClean="0"/>
              <a:t>成模板</a:t>
            </a:r>
            <a:endParaRPr lang="en-US" altLang="zh-CN" sz="2400" dirty="0"/>
          </a:p>
        </p:txBody>
      </p:sp>
    </p:spTree>
    <p:extLst/>
  </p:cSld>
  <p:clrMapOvr>
    <a:masterClrMapping/>
  </p:clrMapOvr>
  <p:timing>
    <p:tnLst>
      <p:par>
        <p:cTn xmlns:p14="http://schemas.microsoft.com/office/powerpoint/2007/7/12/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p:txBody>
          <a:bodyPr/>
          <a:lstStyle/>
          <a:p>
            <a:r>
              <a:rPr lang="en-US" altLang="zh-CN" dirty="0" smtClean="0"/>
              <a:t>N</a:t>
            </a:r>
            <a:r>
              <a:rPr lang="zh-CN" altLang="en-US" dirty="0" smtClean="0"/>
              <a:t>层应用</a:t>
            </a:r>
            <a:endParaRPr lang="en-US" altLang="zh-CN" dirty="0" smtClean="0"/>
          </a:p>
          <a:p>
            <a:pPr lvl="1"/>
            <a:r>
              <a:rPr lang="en-US" altLang="zh-CN" dirty="0" smtClean="0"/>
              <a:t>Connection String</a:t>
            </a:r>
            <a:r>
              <a:rPr lang="zh-CN" altLang="en-US" dirty="0" smtClean="0"/>
              <a:t>要在各层定义</a:t>
            </a:r>
            <a:endParaRPr lang="en-US" altLang="zh-CN" dirty="0" smtClean="0"/>
          </a:p>
          <a:p>
            <a:pPr lvl="1"/>
            <a:r>
              <a:rPr lang="en-US" altLang="zh-CN" dirty="0" smtClean="0"/>
              <a:t>POCO</a:t>
            </a:r>
            <a:r>
              <a:rPr lang="zh-CN" altLang="en-US" dirty="0" smtClean="0"/>
              <a:t>帮助实现透明持久化</a:t>
            </a:r>
            <a:endParaRPr lang="en-US" altLang="zh-CN" dirty="0" smtClean="0"/>
          </a:p>
          <a:p>
            <a:pPr lvl="1"/>
            <a:r>
              <a:rPr lang="en-US" altLang="zh-CN" dirty="0" smtClean="0"/>
              <a:t>ADO.NET Data Service</a:t>
            </a:r>
            <a:r>
              <a:rPr lang="zh-CN" altLang="en-US" dirty="0" smtClean="0"/>
              <a:t>在各层中共享实体</a:t>
            </a:r>
            <a:endParaRPr lang="en-US" altLang="zh-CN" dirty="0" smtClean="0"/>
          </a:p>
          <a:p>
            <a:pPr lvl="1"/>
            <a:r>
              <a:rPr lang="en-US" altLang="zh-CN" dirty="0" smtClean="0"/>
              <a:t>T4</a:t>
            </a:r>
            <a:r>
              <a:rPr lang="zh-CN" altLang="en-US" dirty="0" smtClean="0"/>
              <a:t>实现更加灵活的代码生成</a:t>
            </a:r>
            <a:endParaRPr lang="zh-CN" altLang="en-US" dirty="0"/>
          </a:p>
        </p:txBody>
      </p:sp>
    </p:spTree>
    <p:extLst/>
  </p:cSld>
  <p:clrMapOvr>
    <a:masterClrMapping/>
  </p:clrMapOvr>
  <p:timing>
    <p:tnLst>
      <p:par>
        <p:cTn xmlns:p14="http://schemas.microsoft.com/office/powerpoint/2007/7/12/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xmlns:p14="http://schemas.microsoft.com/office/powerpoint/2007/7/12/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2"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xmlns:mc="http://schemas.openxmlformats.org/markup-compatibility/2006" xmlns:a14="http://schemas.microsoft.com/office/drawing/2007/7/7/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07/7/12/main" val="2171348653"/>
      </p:ext>
    </p:extLst>
  </p:cSld>
  <p:clrMapOvr>
    <a:masterClrMapping/>
  </p:clrMapOvr>
  <p:timing>
    <p:tnLst>
      <p:par>
        <p:cTn xmlns:p14="http://schemas.microsoft.com/office/powerpoint/2007/7/12/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2" name="TextBox 1"/>
          <p:cNvSpPr txBox="1"/>
          <p:nvPr/>
        </p:nvSpPr>
        <p:spPr>
          <a:xfrm>
            <a:off x="714348" y="2071678"/>
            <a:ext cx="7572428" cy="3416320"/>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solidFill>
              </a:rPr>
              <a:t>T4 (Text Template Transformation </a:t>
            </a:r>
            <a:r>
              <a:rPr lang="en-US" dirty="0">
                <a:solidFill>
                  <a:schemeClr val="bg1"/>
                </a:solidFill>
              </a:rPr>
              <a:t>Toolkit</a:t>
            </a:r>
            <a:r>
              <a:rPr lang="en-US" dirty="0" smtClean="0">
                <a:solidFill>
                  <a:schemeClr val="bg1"/>
                </a:solidFill>
              </a:rPr>
              <a:t>): </a:t>
            </a:r>
            <a:r>
              <a:rPr lang="en-US" dirty="0" smtClean="0">
                <a:solidFill>
                  <a:schemeClr val="bg1"/>
                </a:solidFill>
                <a:hlinkClick r:id="rId2"/>
              </a:rPr>
              <a:t>http</a:t>
            </a:r>
            <a:r>
              <a:rPr lang="en-US" dirty="0">
                <a:solidFill>
                  <a:schemeClr val="bg1"/>
                </a:solidFill>
                <a:hlinkClick r:id="rId2"/>
              </a:rPr>
              <a:t>://</a:t>
            </a:r>
            <a:r>
              <a:rPr lang="en-US" dirty="0" smtClean="0">
                <a:solidFill>
                  <a:schemeClr val="bg1"/>
                </a:solidFill>
                <a:hlinkClick r:id="rId2"/>
              </a:rPr>
              <a:t>msdn.microsoft.com/en-us/library/bb126445.aspx</a:t>
            </a:r>
            <a:endParaRPr lang="en-US" dirty="0" smtClean="0">
              <a:solidFill>
                <a:schemeClr val="bg1"/>
              </a:solidFill>
            </a:endParaRPr>
          </a:p>
          <a:p>
            <a:pPr marL="285750" indent="-285750">
              <a:buFont typeface="Arial" pitchFamily="34" charset="0"/>
              <a:buChar char="•"/>
            </a:pPr>
            <a:r>
              <a:rPr lang="en-US" altLang="zh-CN" dirty="0">
                <a:solidFill>
                  <a:schemeClr val="bg1"/>
                </a:solidFill>
              </a:rPr>
              <a:t>Compiled Query: </a:t>
            </a:r>
            <a:r>
              <a:rPr lang="en-US" altLang="zh-CN" dirty="0">
                <a:solidFill>
                  <a:schemeClr val="bg1"/>
                </a:solidFill>
                <a:hlinkClick r:id="rId3"/>
              </a:rPr>
              <a:t>http://</a:t>
            </a:r>
            <a:r>
              <a:rPr lang="en-US" altLang="zh-CN" dirty="0" smtClean="0">
                <a:solidFill>
                  <a:schemeClr val="bg1"/>
                </a:solidFill>
                <a:hlinkClick r:id="rId3"/>
              </a:rPr>
              <a:t>msdn.microsoft.com/en-us/library/system.data.linq.compiledquery.aspx</a:t>
            </a:r>
            <a:endParaRPr lang="en-US" altLang="zh-CN" dirty="0" smtClean="0">
              <a:solidFill>
                <a:schemeClr val="bg1"/>
              </a:solidFill>
            </a:endParaRPr>
          </a:p>
          <a:p>
            <a:pPr marL="285750" indent="-285750">
              <a:buFont typeface="Arial" pitchFamily="34" charset="0"/>
              <a:buChar char="•"/>
            </a:pPr>
            <a:r>
              <a:rPr lang="en-US" dirty="0" smtClean="0">
                <a:solidFill>
                  <a:schemeClr val="bg1"/>
                </a:solidFill>
              </a:rPr>
              <a:t>CTP on .</a:t>
            </a:r>
            <a:r>
              <a:rPr lang="en-US" dirty="0">
                <a:solidFill>
                  <a:schemeClr val="bg1"/>
                </a:solidFill>
              </a:rPr>
              <a:t>NET Framework 4.0 Beta1: </a:t>
            </a:r>
            <a:r>
              <a:rPr lang="en-US" dirty="0">
                <a:solidFill>
                  <a:schemeClr val="bg1"/>
                </a:solidFill>
                <a:hlinkClick r:id="rId4"/>
              </a:rPr>
              <a:t>http://</a:t>
            </a:r>
            <a:r>
              <a:rPr lang="en-US" dirty="0" smtClean="0">
                <a:solidFill>
                  <a:schemeClr val="bg1"/>
                </a:solidFill>
                <a:hlinkClick r:id="rId4"/>
              </a:rPr>
              <a:t>www.microsoft.com/downloads/details.aspx?displaylang=en&amp;FamilyID=7fd7164e-9e73-43f7-90ab-5b2bf2577ac9</a:t>
            </a:r>
            <a:endParaRPr lang="en-US" dirty="0" smtClean="0">
              <a:solidFill>
                <a:schemeClr val="bg1"/>
              </a:solidFill>
            </a:endParaRPr>
          </a:p>
          <a:p>
            <a:pPr marL="285750" indent="-285750">
              <a:buFont typeface="Arial" pitchFamily="34" charset="0"/>
              <a:buChar char="•"/>
            </a:pPr>
            <a:r>
              <a:rPr lang="en-US" dirty="0" smtClean="0">
                <a:solidFill>
                  <a:schemeClr val="bg1"/>
                </a:solidFill>
              </a:rPr>
              <a:t>Blog</a:t>
            </a:r>
          </a:p>
          <a:p>
            <a:pPr marL="742950" lvl="1" indent="-285750">
              <a:buFont typeface="Arial" pitchFamily="34" charset="0"/>
              <a:buChar char="•"/>
            </a:pPr>
            <a:r>
              <a:rPr lang="en-US" dirty="0" smtClean="0">
                <a:solidFill>
                  <a:schemeClr val="bg1"/>
                </a:solidFill>
              </a:rPr>
              <a:t>Entity </a:t>
            </a:r>
            <a:r>
              <a:rPr lang="en-US" dirty="0">
                <a:solidFill>
                  <a:schemeClr val="bg1"/>
                </a:solidFill>
              </a:rPr>
              <a:t>Framework Design: </a:t>
            </a:r>
            <a:r>
              <a:rPr lang="en-US" dirty="0">
                <a:solidFill>
                  <a:schemeClr val="bg1"/>
                </a:solidFill>
                <a:hlinkClick r:id="rId5"/>
              </a:rPr>
              <a:t>http://blogs.msdn.com/efdesign</a:t>
            </a:r>
            <a:r>
              <a:rPr lang="en-US" dirty="0" smtClean="0">
                <a:solidFill>
                  <a:schemeClr val="bg1"/>
                </a:solidFill>
                <a:hlinkClick r:id="rId5"/>
              </a:rPr>
              <a:t>/</a:t>
            </a:r>
            <a:endParaRPr lang="en-US" dirty="0" smtClean="0">
              <a:solidFill>
                <a:schemeClr val="bg1"/>
              </a:solidFill>
            </a:endParaRPr>
          </a:p>
          <a:p>
            <a:pPr marL="742950" lvl="1" indent="-285750">
              <a:buFont typeface="Arial" pitchFamily="34" charset="0"/>
              <a:buChar char="•"/>
            </a:pPr>
            <a:r>
              <a:rPr lang="en-US" dirty="0" smtClean="0">
                <a:solidFill>
                  <a:schemeClr val="bg1"/>
                </a:solidFill>
              </a:rPr>
              <a:t>ADO.NET </a:t>
            </a:r>
            <a:r>
              <a:rPr lang="en-US" dirty="0">
                <a:solidFill>
                  <a:schemeClr val="bg1"/>
                </a:solidFill>
              </a:rPr>
              <a:t>team blog: </a:t>
            </a:r>
            <a:r>
              <a:rPr lang="en-US" dirty="0">
                <a:solidFill>
                  <a:schemeClr val="bg1"/>
                </a:solidFill>
                <a:hlinkClick r:id="rId6"/>
              </a:rPr>
              <a:t>http://blogs.msdn.com/adonet</a:t>
            </a:r>
            <a:r>
              <a:rPr lang="en-US" dirty="0" smtClean="0">
                <a:solidFill>
                  <a:schemeClr val="bg1"/>
                </a:solidFill>
                <a:hlinkClick r:id="rId6"/>
              </a:rPr>
              <a:t>/</a:t>
            </a:r>
            <a:endParaRPr lang="en-US" dirty="0" smtClean="0">
              <a:solidFill>
                <a:schemeClr val="bg1"/>
              </a:solidFill>
            </a:endParaRPr>
          </a:p>
          <a:p>
            <a:pPr marL="285750" indent="-285750">
              <a:buFont typeface="Arial" pitchFamily="34" charset="0"/>
              <a:buChar char="•"/>
            </a:pPr>
            <a:endParaRPr lang="en-US" dirty="0" smtClean="0">
              <a:solidFill>
                <a:schemeClr val="bg1"/>
              </a:solidFill>
            </a:endParaRPr>
          </a:p>
          <a:p>
            <a:endParaRPr lang="en-US" dirty="0">
              <a:solidFill>
                <a:schemeClr val="bg1"/>
              </a:solidFill>
            </a:endParaRPr>
          </a:p>
        </p:txBody>
      </p:sp>
    </p:spTree>
  </p:cSld>
  <p:clrMapOvr>
    <a:masterClrMapping/>
  </p:clrMapOvr>
  <p:timing>
    <p:tnLst>
      <p:par>
        <p:cTn xmlns:p14="http://schemas.microsoft.com/office/powerpoint/2007/7/12/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ackgroundRemoval t="800" b="100000" l="0" r="100000">
                        <a14:backgroundMark x1="4052" y1="83467" x2="46041" y2="95467"/>
                        <a14:backgroundMark x1="61694" y1="98933" x2="63720" y2="98933"/>
                        <a14:backgroundMark x1="96501" y1="97067" x2="88950" y2="99200"/>
                        <a14:backgroundMark x1="99263" y1="48800" x2="99448" y2="67467"/>
                      </a14:backgroundRemoval>
                    </a14:imgEffect>
                  </a14:imgLayer>
                </a14:imgProps>
              </a:ext>
              <a:ext uri="{28A0092B-C50C-407E-A947-70E740481C1C}">
                <a14:useLocalDpi xmlns="" xmlns:a14="http://schemas.microsoft.com/office/drawing/2010/main" val="0"/>
              </a:ext>
            </a:extLst>
          </a:blip>
          <a:srcRect l="1195" t="1455" r="1199"/>
          <a:stretch/>
        </p:blipFill>
        <p:spPr bwMode="auto">
          <a:xfrm>
            <a:off x="466404" y="1929938"/>
            <a:ext cx="3024336" cy="2108734"/>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a:extLst/>
        </p:spPr>
      </p:pic>
      <p:sp>
        <p:nvSpPr>
          <p:cNvPr id="5" name="TextBox 4"/>
          <p:cNvSpPr txBox="1"/>
          <p:nvPr/>
        </p:nvSpPr>
        <p:spPr>
          <a:xfrm>
            <a:off x="3528548" y="1857364"/>
            <a:ext cx="5472608" cy="4829014"/>
          </a:xfrm>
          <a:prstGeom prst="rect">
            <a:avLst/>
          </a:prstGeom>
          <a:noFill/>
        </p:spPr>
        <p:txBody>
          <a:bodyPr wrap="square" rtlCol="0">
            <a:spAutoFit/>
          </a:bodyPr>
          <a:lstStyle/>
          <a:p>
            <a:pPr defTabSz="914363">
              <a:lnSpc>
                <a:spcPct val="90000"/>
              </a:lnSpc>
              <a:spcBef>
                <a:spcPct val="20000"/>
              </a:spcBef>
            </a:pPr>
            <a:r>
              <a:rPr lang="zh-CN" altLang="en-US" sz="2400" dirty="0" smtClean="0">
                <a:solidFill>
                  <a:srgbClr xmlns:mc="http://schemas.openxmlformats.org/markup-compatibility/2006" xmlns:a14="http://schemas.microsoft.com/office/drawing/2007/7/7/main" val="FFC000" mc:Ignorable=""/>
                </a:solidFill>
                <a:latin typeface="微软雅黑" pitchFamily="34" charset="-122"/>
                <a:ea typeface="微软雅黑" pitchFamily="34" charset="-122"/>
              </a:rPr>
              <a:t>公开下载已经启动！</a:t>
            </a:r>
            <a:endParaRPr lang="en-US" altLang="zh-CN" sz="2400" dirty="0">
              <a:solidFill>
                <a:srgbClr xmlns:mc="http://schemas.openxmlformats.org/markup-compatibility/2006" xmlns:a14="http://schemas.microsoft.com/office/drawing/2007/7/7/main" val="FFC000" mc:Ignorable=""/>
              </a:solidFill>
              <a:latin typeface="微软雅黑" pitchFamily="34" charset="-122"/>
              <a:ea typeface="微软雅黑" pitchFamily="34" charset="-122"/>
            </a:endParaRPr>
          </a:p>
          <a:p>
            <a:pPr lvl="0"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高度集成与易于使用</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支持热门的</a:t>
            </a:r>
            <a:r>
              <a:rPr lang="en-US" altLang="zh-CN" dirty="0" smtClean="0">
                <a:latin typeface="微软雅黑" pitchFamily="34" charset="-122"/>
                <a:ea typeface="微软雅黑" pitchFamily="34" charset="-122"/>
              </a:rPr>
              <a:t> </a:t>
            </a:r>
            <a:r>
              <a:rPr lang="en-US" altLang="zh-TW" dirty="0" smtClean="0">
                <a:latin typeface="微软雅黑" pitchFamily="34" charset="-122"/>
                <a:ea typeface="微软雅黑" pitchFamily="34" charset="-122"/>
              </a:rPr>
              <a:t>Windows 7 </a:t>
            </a:r>
            <a:r>
              <a:rPr lang="zh-CN" altLang="zh-TW" dirty="0" smtClean="0">
                <a:latin typeface="微软雅黑" pitchFamily="34" charset="-122"/>
                <a:ea typeface="微软雅黑" pitchFamily="34" charset="-122"/>
              </a:rPr>
              <a:t>和</a:t>
            </a:r>
            <a:r>
              <a:rPr lang="en-US" altLang="zh-TW" dirty="0" smtClean="0">
                <a:latin typeface="微软雅黑" pitchFamily="34" charset="-122"/>
                <a:ea typeface="微软雅黑" pitchFamily="34" charset="-122"/>
              </a:rPr>
              <a:t> SharePoint 2010 </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多项创新技术的互操作性（</a:t>
            </a:r>
            <a:r>
              <a:rPr lang="en-US" altLang="zh-TW" dirty="0" smtClean="0">
                <a:latin typeface="微软雅黑" pitchFamily="34" charset="-122"/>
                <a:ea typeface="微软雅黑" pitchFamily="34" charset="-122"/>
              </a:rPr>
              <a:t>Silverlight </a:t>
            </a:r>
            <a:r>
              <a:rPr lang="zh-CN" altLang="zh-TW" dirty="0" smtClean="0">
                <a:latin typeface="微软雅黑" pitchFamily="34" charset="-122"/>
                <a:ea typeface="微软雅黑" pitchFamily="34" charset="-122"/>
              </a:rPr>
              <a:t>和</a:t>
            </a:r>
            <a:r>
              <a:rPr lang="en-US" altLang="zh-TW" dirty="0" smtClean="0">
                <a:latin typeface="微软雅黑" pitchFamily="34" charset="-122"/>
                <a:ea typeface="微软雅黑" pitchFamily="34" charset="-122"/>
              </a:rPr>
              <a:t> Windows Presentation Foundation </a:t>
            </a:r>
            <a:r>
              <a:rPr lang="zh-CN" altLang="zh-TW" dirty="0" smtClean="0">
                <a:latin typeface="微软雅黑" pitchFamily="34" charset="-122"/>
                <a:ea typeface="微软雅黑" pitchFamily="34" charset="-122"/>
              </a:rPr>
              <a:t>的控件、</a:t>
            </a:r>
            <a:r>
              <a:rPr lang="en-US" altLang="zh-TW" dirty="0" smtClean="0">
                <a:latin typeface="微软雅黑" pitchFamily="34" charset="-122"/>
                <a:ea typeface="微软雅黑" pitchFamily="34" charset="-122"/>
              </a:rPr>
              <a:t>ASP.NET MVC</a:t>
            </a:r>
            <a:r>
              <a:rPr lang="zh-CN" altLang="zh-TW" dirty="0" smtClean="0">
                <a:latin typeface="微软雅黑" pitchFamily="34" charset="-122"/>
                <a:ea typeface="微软雅黑" pitchFamily="34" charset="-122"/>
              </a:rPr>
              <a:t>、和多核开发）</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强化</a:t>
            </a:r>
            <a:r>
              <a:rPr lang="en-US" altLang="zh-TW" dirty="0" smtClean="0">
                <a:latin typeface="微软雅黑" pitchFamily="34" charset="-122"/>
                <a:ea typeface="微软雅黑" pitchFamily="34" charset="-122"/>
              </a:rPr>
              <a:t> C++ </a:t>
            </a:r>
            <a:r>
              <a:rPr lang="zh-CN" altLang="zh-TW" dirty="0" smtClean="0">
                <a:latin typeface="微软雅黑" pitchFamily="34" charset="-122"/>
                <a:ea typeface="微软雅黑" pitchFamily="34" charset="-122"/>
              </a:rPr>
              <a:t>与</a:t>
            </a:r>
            <a:r>
              <a:rPr lang="en-US" altLang="zh-TW" dirty="0" smtClean="0">
                <a:latin typeface="微软雅黑" pitchFamily="34" charset="-122"/>
                <a:ea typeface="微软雅黑" pitchFamily="34" charset="-122"/>
              </a:rPr>
              <a:t> Java Script</a:t>
            </a:r>
            <a:r>
              <a:rPr lang="zh-CN" altLang="zh-TW" dirty="0" smtClean="0">
                <a:latin typeface="微软雅黑" pitchFamily="34" charset="-122"/>
                <a:ea typeface="微软雅黑" pitchFamily="34" charset="-122"/>
              </a:rPr>
              <a:t>的程序编写</a:t>
            </a:r>
            <a:endParaRPr lang="zh-TW" altLang="zh-TW" dirty="0" smtClean="0">
              <a:latin typeface="微软雅黑" pitchFamily="34" charset="-122"/>
              <a:ea typeface="微软雅黑" pitchFamily="34" charset="-122"/>
            </a:endParaRPr>
          </a:p>
          <a:p>
            <a:pPr lvl="0"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团队开发与软件质量</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内建</a:t>
            </a:r>
            <a:r>
              <a:rPr lang="en-US" altLang="zh-TW" dirty="0" smtClean="0">
                <a:latin typeface="微软雅黑" pitchFamily="34" charset="-122"/>
                <a:ea typeface="微软雅黑" pitchFamily="34" charset="-122"/>
              </a:rPr>
              <a:t>Scrum</a:t>
            </a:r>
            <a:r>
              <a:rPr lang="zh-CN" altLang="zh-TW" dirty="0" smtClean="0">
                <a:latin typeface="微软雅黑" pitchFamily="34" charset="-122"/>
                <a:ea typeface="微软雅黑" pitchFamily="34" charset="-122"/>
              </a:rPr>
              <a:t>的敏捷开发流程模版</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完美结合团队成员、流程与工具</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最新虚拟化技术的软件测试功能</a:t>
            </a:r>
            <a:r>
              <a:rPr lang="en-US" altLang="zh-TW" dirty="0" smtClean="0">
                <a:latin typeface="微软雅黑" pitchFamily="34" charset="-122"/>
                <a:ea typeface="微软雅黑" pitchFamily="34" charset="-122"/>
              </a:rPr>
              <a:t>Test Lab Management</a:t>
            </a:r>
            <a:endParaRPr lang="zh-TW" altLang="zh-TW" dirty="0" smtClean="0">
              <a:latin typeface="微软雅黑" pitchFamily="34" charset="-122"/>
              <a:ea typeface="微软雅黑" pitchFamily="34" charset="-122"/>
            </a:endParaRPr>
          </a:p>
          <a:p>
            <a:pPr lvl="0"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为程序员开启全新的机会</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云运算</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en-US" altLang="zh-TW" dirty="0" smtClean="0">
                <a:latin typeface="微软雅黑" pitchFamily="34" charset="-122"/>
                <a:ea typeface="微软雅黑" pitchFamily="34" charset="-122"/>
              </a:rPr>
              <a:t>RIA</a:t>
            </a:r>
            <a:r>
              <a:rPr lang="zh-CN" altLang="zh-TW" dirty="0" smtClean="0">
                <a:latin typeface="微软雅黑" pitchFamily="34" charset="-122"/>
                <a:ea typeface="微软雅黑" pitchFamily="34" charset="-122"/>
              </a:rPr>
              <a:t>高交互的互联网应用</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移动与嵌入式装置</a:t>
            </a:r>
            <a:endParaRPr lang="zh-TW" altLang="zh-TW" dirty="0" smtClean="0">
              <a:latin typeface="微软雅黑" pitchFamily="34" charset="-122"/>
              <a:ea typeface="微软雅黑" pitchFamily="34" charset="-122"/>
            </a:endParaRPr>
          </a:p>
        </p:txBody>
      </p:sp>
      <p:sp>
        <p:nvSpPr>
          <p:cNvPr id="2" name="TextBox 1"/>
          <p:cNvSpPr txBox="1"/>
          <p:nvPr/>
        </p:nvSpPr>
        <p:spPr>
          <a:xfrm>
            <a:off x="251520" y="1116033"/>
            <a:ext cx="2754280" cy="584775"/>
          </a:xfrm>
          <a:prstGeom prst="rect">
            <a:avLst/>
          </a:prstGeom>
          <a:noFill/>
        </p:spPr>
        <p:txBody>
          <a:bodyPr wrap="none" rtlCol="0">
            <a:spAutoFit/>
          </a:bodyPr>
          <a:lstStyle/>
          <a:p>
            <a:r>
              <a:rPr lang="en-US" sz="3200" dirty="0">
                <a:ln w="3175">
                  <a:noFill/>
                </a:ln>
                <a:gradFill flip="none" rotWithShape="1">
                  <a:gsLst>
                    <a:gs pos="28000">
                      <a:srgbClr xmlns:mc="http://schemas.openxmlformats.org/markup-compatibility/2006" xmlns:a14="http://schemas.microsoft.com/office/drawing/2007/7/7/main" val="FFFFFF" mc:Ignorable=""/>
                    </a:gs>
                    <a:gs pos="48000">
                      <a:srgbClr xmlns:mc="http://schemas.openxmlformats.org/markup-compatibility/2006" xmlns:a14="http://schemas.microsoft.com/office/drawing/2007/7/7/main" val="FFF989" mc:Ignorable=""/>
                    </a:gs>
                    <a:gs pos="80000">
                      <a:srgbClr xmlns:mc="http://schemas.openxmlformats.org/markup-compatibility/2006" xmlns:a14="http://schemas.microsoft.com/office/drawing/2007/7/7/main" val="FFBB33" mc:Ignorable=""/>
                    </a:gs>
                  </a:gsLst>
                  <a:lin ang="5400000" scaled="1"/>
                  <a:tileRect/>
                </a:gradFill>
                <a:effectLst>
                  <a:outerShdw blurRad="101600" algn="ctr" rotWithShape="0">
                    <a:prstClr val="black"/>
                  </a:outerShdw>
                </a:effectLst>
                <a:latin typeface="微软雅黑" pitchFamily="34" charset="-122"/>
                <a:ea typeface="微软雅黑" pitchFamily="34" charset="-122"/>
                <a:cs typeface="Arial" charset="0"/>
              </a:rPr>
              <a:t>Beta 2 NOW!</a:t>
            </a:r>
          </a:p>
        </p:txBody>
      </p:sp>
      <p:pic>
        <p:nvPicPr>
          <p:cNvPr id="1030" name="Picture 6" descr="E:\Resources\Art\MediaBank\Visual Studio\Horizontal\online-rgb\reverse\VS2010-Ult_h_rgb_r.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b="30581"/>
          <a:stretch/>
        </p:blipFill>
        <p:spPr bwMode="auto">
          <a:xfrm>
            <a:off x="323528" y="267211"/>
            <a:ext cx="5614988" cy="785525"/>
          </a:xfrm>
          <a:prstGeom prst="rect">
            <a:avLst/>
          </a:prstGeom>
          <a:noFill/>
          <a:extLst/>
        </p:spPr>
      </p:pic>
      <p:sp>
        <p:nvSpPr>
          <p:cNvPr id="6" name="Rectangle 5"/>
          <p:cNvSpPr/>
          <p:nvPr/>
        </p:nvSpPr>
        <p:spPr>
          <a:xfrm>
            <a:off x="3076371" y="1183684"/>
            <a:ext cx="5912131" cy="424732"/>
          </a:xfrm>
          <a:prstGeom prst="rect">
            <a:avLst/>
          </a:prstGeom>
        </p:spPr>
        <p:txBody>
          <a:bodyPr wrap="none">
            <a:spAutoFit/>
          </a:bodyPr>
          <a:lstStyle/>
          <a:p>
            <a:pPr defTabSz="914363">
              <a:lnSpc>
                <a:spcPct val="90000"/>
              </a:lnSpc>
              <a:spcBef>
                <a:spcPct val="20000"/>
              </a:spcBef>
            </a:pPr>
            <a:r>
              <a:rPr lang="en-US" altLang="zh-CN" sz="2400" dirty="0">
                <a:ln w="3175">
                  <a:noFill/>
                </a:ln>
                <a:gradFill flip="none" rotWithShape="1">
                  <a:gsLst>
                    <a:gs pos="28000">
                      <a:srgbClr xmlns:mc="http://schemas.openxmlformats.org/markup-compatibility/2006" xmlns:a14="http://schemas.microsoft.com/office/drawing/2007/7/7/main" val="FFFFFF" mc:Ignorable=""/>
                    </a:gs>
                    <a:gs pos="48000">
                      <a:srgbClr xmlns:mc="http://schemas.openxmlformats.org/markup-compatibility/2006" xmlns:a14="http://schemas.microsoft.com/office/drawing/2007/7/7/main" val="FFF989" mc:Ignorable=""/>
                    </a:gs>
                    <a:gs pos="80000">
                      <a:srgbClr xmlns:mc="http://schemas.openxmlformats.org/markup-compatibility/2006" xmlns:a14="http://schemas.microsoft.com/office/drawing/2007/7/7/main" val="FFBB33" mc:Ignorable=""/>
                    </a:gs>
                  </a:gsLst>
                  <a:lin ang="5400000" scaled="1"/>
                  <a:tileRect/>
                </a:gradFill>
                <a:effectLst>
                  <a:outerShdw blurRad="101600" algn="ctr" rotWithShape="0">
                    <a:prstClr val="black"/>
                  </a:outerShdw>
                </a:effectLst>
                <a:latin typeface="微软雅黑" pitchFamily="34" charset="-122"/>
                <a:ea typeface="微软雅黑" pitchFamily="34" charset="-122"/>
                <a:cs typeface="Arial" charset="0"/>
              </a:rPr>
              <a:t>http://www.microsoft.com/visualstudio</a:t>
            </a:r>
          </a:p>
        </p:txBody>
      </p:sp>
    </p:spTree>
    <p:extLst/>
  </p:cSld>
  <p:clrMapOvr>
    <a:masterClrMapping/>
  </p:clrMapOvr>
  <p:transition xmlns:p14="http://schemas.microsoft.com/office/powerpoint/2007/7/12/main" spd="slow"/>
  <p:timing>
    <p:tnLst>
      <p:par>
        <p:cTn xmlns:p14="http://schemas.microsoft.com/office/powerpoint/2007/7/12/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rPr>
              <a:t>与微软开发工具团队交流</a:t>
            </a:r>
            <a:endParaRPr lang="zh-TW"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endParaRPr>
          </a:p>
        </p:txBody>
      </p:sp>
      <p:sp>
        <p:nvSpPr>
          <p:cNvPr id="3" name="Text Placeholder 2"/>
          <p:cNvSpPr>
            <a:spLocks noGrp="1"/>
          </p:cNvSpPr>
          <p:nvPr>
            <p:ph type="body" sz="quarter" idx="10"/>
          </p:nvPr>
        </p:nvSpPr>
        <p:spPr>
          <a:xfrm>
            <a:off x="381000" y="990600"/>
            <a:ext cx="8382000" cy="5867400"/>
          </a:xfrm>
        </p:spPr>
        <p:txBody>
          <a:bodyPr>
            <a:normAutofit/>
          </a:bodyPr>
          <a:lstStyle/>
          <a:p>
            <a:pPr>
              <a:buNone/>
            </a:pPr>
            <a:r>
              <a:rPr lang="zh-TW" altLang="en-US" sz="2600" b="1" dirty="0">
                <a:solidFill>
                  <a:schemeClr val="accent1"/>
                </a:solidFill>
                <a:latin typeface="+mn-lt"/>
                <a:ea typeface="+mn-ea"/>
              </a:rPr>
              <a:t>倾听心声～</a:t>
            </a:r>
            <a:r>
              <a:rPr lang="zh-CN" altLang="en-US" sz="2600" b="1" dirty="0">
                <a:solidFill>
                  <a:schemeClr val="accent1"/>
                </a:solidFill>
                <a:latin typeface="+mn-lt"/>
                <a:ea typeface="+mn-ea"/>
              </a:rPr>
              <a:t>与微软开发工具团队对谈</a:t>
            </a:r>
            <a:endParaRPr lang="en-US" altLang="zh-CN" sz="2600" b="1" dirty="0">
              <a:solidFill>
                <a:schemeClr val="accent1"/>
              </a:solidFill>
              <a:latin typeface="+mn-lt"/>
              <a:ea typeface="+mn-ea"/>
            </a:endParaRPr>
          </a:p>
          <a:p>
            <a:r>
              <a:rPr lang="zh-TW" altLang="en-US" sz="2600" dirty="0">
                <a:latin typeface="+mn-lt"/>
                <a:ea typeface="+mn-ea"/>
              </a:rPr>
              <a:t>时间：</a:t>
            </a:r>
            <a:endParaRPr lang="en-US" altLang="zh-TW" sz="2600" dirty="0">
              <a:latin typeface="+mn-lt"/>
              <a:ea typeface="+mn-ea"/>
            </a:endParaRPr>
          </a:p>
          <a:p>
            <a:pPr marL="741363" lvl="2"/>
            <a:r>
              <a:rPr lang="zh-TW" altLang="en-US" dirty="0" smtClean="0"/>
              <a:t>第一场：</a:t>
            </a:r>
            <a:r>
              <a:rPr lang="en-US" altLang="zh-TW" dirty="0" smtClean="0"/>
              <a:t>11/6</a:t>
            </a:r>
            <a:r>
              <a:rPr lang="zh-TW" altLang="en-US" dirty="0" smtClean="0"/>
              <a:t>（五）</a:t>
            </a:r>
            <a:r>
              <a:rPr lang="en-US" altLang="zh-TW" dirty="0" smtClean="0"/>
              <a:t> 14:25 – 15:10</a:t>
            </a:r>
          </a:p>
          <a:p>
            <a:pPr marL="741363" lvl="2"/>
            <a:r>
              <a:rPr lang="zh-TW" altLang="en-US" dirty="0" smtClean="0"/>
              <a:t>第二场：</a:t>
            </a:r>
            <a:r>
              <a:rPr lang="en-US" altLang="zh-TW" dirty="0" smtClean="0"/>
              <a:t>11/7</a:t>
            </a:r>
            <a:r>
              <a:rPr lang="zh-TW" altLang="en-US" dirty="0" smtClean="0"/>
              <a:t>（六）</a:t>
            </a:r>
            <a:r>
              <a:rPr lang="en-US" altLang="zh-TW" dirty="0" smtClean="0"/>
              <a:t>10:50 – 11:35</a:t>
            </a:r>
          </a:p>
          <a:p>
            <a:r>
              <a:rPr lang="zh-CN" altLang="en-US" sz="2400" dirty="0">
                <a:latin typeface="+mn-lt"/>
                <a:ea typeface="+mn-ea"/>
              </a:rPr>
              <a:t>地点：四层专家交流区</a:t>
            </a:r>
            <a:endParaRPr lang="en-US" altLang="zh-TW" sz="2400" dirty="0">
              <a:latin typeface="+mn-lt"/>
              <a:ea typeface="+mn-ea"/>
            </a:endParaRPr>
          </a:p>
          <a:p>
            <a:pPr>
              <a:buNone/>
            </a:pPr>
            <a:r>
              <a:rPr lang="zh-CN" altLang="en-US" sz="2600" b="1" dirty="0">
                <a:solidFill>
                  <a:schemeClr val="accent1"/>
                </a:solidFill>
                <a:latin typeface="+mn-lt"/>
                <a:ea typeface="+mn-ea"/>
              </a:rPr>
              <a:t>微软开发工具展</a:t>
            </a:r>
            <a:r>
              <a:rPr lang="zh-TW" altLang="en-US" sz="2600" b="1" dirty="0">
                <a:solidFill>
                  <a:schemeClr val="accent1"/>
                </a:solidFill>
                <a:latin typeface="+mn-lt"/>
                <a:ea typeface="+mn-ea"/>
              </a:rPr>
              <a:t>台</a:t>
            </a:r>
            <a:endParaRPr lang="en-US" altLang="zh-TW" sz="2600" b="1" dirty="0">
              <a:solidFill>
                <a:schemeClr val="accent1"/>
              </a:solidFill>
              <a:latin typeface="+mn-lt"/>
              <a:ea typeface="+mn-ea"/>
            </a:endParaRPr>
          </a:p>
          <a:p>
            <a:r>
              <a:rPr lang="zh-TW" altLang="en-US" sz="2400" dirty="0">
                <a:latin typeface="+mn-lt"/>
                <a:ea typeface="+mn-ea"/>
              </a:rPr>
              <a:t>地点：三层</a:t>
            </a:r>
            <a:r>
              <a:rPr lang="en-US" altLang="zh-TW" sz="2400" dirty="0">
                <a:latin typeface="+mn-lt"/>
                <a:ea typeface="+mn-ea"/>
              </a:rPr>
              <a:t>M10</a:t>
            </a:r>
            <a:r>
              <a:rPr lang="zh-TW" altLang="en-US" sz="2400" dirty="0">
                <a:latin typeface="+mn-lt"/>
                <a:ea typeface="+mn-ea"/>
              </a:rPr>
              <a:t>展台</a:t>
            </a:r>
            <a:endParaRPr lang="en-US" altLang="zh-TW" sz="2400" dirty="0">
              <a:latin typeface="+mn-lt"/>
              <a:ea typeface="+mn-ea"/>
            </a:endParaRPr>
          </a:p>
          <a:p>
            <a:r>
              <a:rPr lang="zh-TW" altLang="en-US" sz="2400" dirty="0">
                <a:latin typeface="+mn-lt"/>
                <a:ea typeface="+mn-ea"/>
              </a:rPr>
              <a:t>填写</a:t>
            </a:r>
            <a:r>
              <a:rPr lang="zh-CN" altLang="en-US" sz="2400" dirty="0">
                <a:latin typeface="+mn-lt"/>
                <a:ea typeface="+mn-ea"/>
              </a:rPr>
              <a:t>展位问卷资料赠送限量纪念品！</a:t>
            </a:r>
            <a:endParaRPr lang="en-US" altLang="zh-CN" sz="2400" dirty="0">
              <a:latin typeface="+mn-lt"/>
              <a:ea typeface="+mn-ea"/>
            </a:endParaRPr>
          </a:p>
          <a:p>
            <a:pPr>
              <a:buNone/>
            </a:pPr>
            <a:r>
              <a:rPr lang="zh-CN" altLang="en-US" sz="2600" b="1" dirty="0">
                <a:solidFill>
                  <a:schemeClr val="accent1"/>
                </a:solidFill>
                <a:latin typeface="+mn-lt"/>
                <a:ea typeface="+mn-ea"/>
              </a:rPr>
              <a:t>洞察软件商业价值</a:t>
            </a:r>
            <a:r>
              <a:rPr lang="zh-TW" altLang="en-US" sz="2600" b="1" dirty="0">
                <a:solidFill>
                  <a:schemeClr val="accent1"/>
                </a:solidFill>
                <a:latin typeface="+mn-lt"/>
                <a:ea typeface="+mn-ea"/>
              </a:rPr>
              <a:t>～</a:t>
            </a:r>
            <a:r>
              <a:rPr lang="zh-CN" altLang="en-US" sz="2600" b="1" dirty="0">
                <a:solidFill>
                  <a:schemeClr val="accent1"/>
                </a:solidFill>
                <a:latin typeface="+mn-lt"/>
                <a:ea typeface="+mn-ea"/>
              </a:rPr>
              <a:t>与</a:t>
            </a:r>
            <a:r>
              <a:rPr lang="zh-TW" altLang="en-US" sz="2600" b="1" dirty="0">
                <a:solidFill>
                  <a:schemeClr val="accent1"/>
                </a:solidFill>
                <a:latin typeface="+mn-lt"/>
                <a:ea typeface="+mn-ea"/>
              </a:rPr>
              <a:t>开发工具</a:t>
            </a:r>
            <a:r>
              <a:rPr lang="zh-CN" altLang="en-US" sz="2600" b="1" dirty="0">
                <a:solidFill>
                  <a:schemeClr val="accent1"/>
                </a:solidFill>
                <a:latin typeface="+mn-lt"/>
                <a:ea typeface="+mn-ea"/>
              </a:rPr>
              <a:t>市场经理对谈</a:t>
            </a:r>
            <a:endParaRPr lang="en-US" altLang="zh-TW" sz="2600" b="1" dirty="0">
              <a:solidFill>
                <a:schemeClr val="accent1"/>
              </a:solidFill>
              <a:latin typeface="+mn-lt"/>
              <a:ea typeface="+mn-ea"/>
            </a:endParaRPr>
          </a:p>
          <a:p>
            <a:r>
              <a:rPr lang="zh-TW" altLang="en-US" sz="2400" dirty="0">
                <a:latin typeface="+mn-lt"/>
                <a:ea typeface="+mn-ea"/>
              </a:rPr>
              <a:t>时间</a:t>
            </a:r>
            <a:r>
              <a:rPr lang="zh-TW" altLang="en-US" sz="2400" dirty="0" smtClean="0">
                <a:latin typeface="+mn-lt"/>
                <a:ea typeface="+mn-ea"/>
              </a:rPr>
              <a:t>：</a:t>
            </a:r>
            <a:r>
              <a:rPr lang="en-US" altLang="zh-TW" sz="2400" dirty="0" smtClean="0">
                <a:latin typeface="+mn-lt"/>
                <a:ea typeface="+mn-ea"/>
              </a:rPr>
              <a:t>11/7</a:t>
            </a:r>
            <a:r>
              <a:rPr lang="zh-TW" altLang="en-US" sz="2400" dirty="0">
                <a:latin typeface="+mn-lt"/>
                <a:ea typeface="+mn-ea"/>
              </a:rPr>
              <a:t>（六）</a:t>
            </a:r>
            <a:r>
              <a:rPr lang="en-US" altLang="zh-TW" sz="2400" dirty="0">
                <a:latin typeface="+mn-lt"/>
                <a:ea typeface="+mn-ea"/>
              </a:rPr>
              <a:t>15:30 – 16:00</a:t>
            </a:r>
          </a:p>
          <a:p>
            <a:r>
              <a:rPr lang="zh-CN" altLang="en-US" sz="2400" dirty="0">
                <a:latin typeface="+mn-lt"/>
                <a:ea typeface="+mn-ea"/>
              </a:rPr>
              <a:t>地点：三层微软展台</a:t>
            </a:r>
            <a:endParaRPr lang="en-US" altLang="zh-TW" sz="2400" dirty="0">
              <a:latin typeface="+mn-lt"/>
              <a:ea typeface="+mn-ea"/>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74638"/>
            <a:ext cx="8229600" cy="1143000"/>
          </a:xfrm>
        </p:spPr>
        <p:txBody>
          <a:bodyPr>
            <a:normAutofit/>
          </a:bodyPr>
          <a:lstStyle/>
          <a:p>
            <a:r>
              <a:rPr lang="zh-CN" altLang="en-US" sz="2800" dirty="0" smtClean="0"/>
              <a:t>微软中国研发集团服务器与开发工具事业部</a:t>
            </a:r>
            <a:endParaRPr lang="zh-CN" altLang="en-US" sz="2800" dirty="0"/>
          </a:p>
        </p:txBody>
      </p:sp>
      <p:sp>
        <p:nvSpPr>
          <p:cNvPr id="3" name="内容占位符 2"/>
          <p:cNvSpPr>
            <a:spLocks noGrp="1"/>
          </p:cNvSpPr>
          <p:nvPr>
            <p:ph idx="1"/>
          </p:nvPr>
        </p:nvSpPr>
        <p:spPr>
          <a:xfrm>
            <a:off x="928662" y="1214422"/>
            <a:ext cx="3971924" cy="2000264"/>
          </a:xfrm>
        </p:spPr>
        <p:txBody>
          <a:bodyPr/>
          <a:lstStyle/>
          <a:p>
            <a:pPr>
              <a:lnSpc>
                <a:spcPct val="150000"/>
              </a:lnSpc>
            </a:pPr>
            <a:r>
              <a:rPr lang="zh-CN" altLang="en-US" dirty="0" smtClean="0"/>
              <a:t>商用平台</a:t>
            </a:r>
            <a:endParaRPr lang="en-US" altLang="zh-CN" dirty="0" smtClean="0"/>
          </a:p>
          <a:p>
            <a:pPr>
              <a:lnSpc>
                <a:spcPct val="150000"/>
              </a:lnSpc>
            </a:pPr>
            <a:r>
              <a:rPr lang="zh-CN" altLang="en-US" dirty="0" smtClean="0"/>
              <a:t>开发工具</a:t>
            </a:r>
            <a:endParaRPr lang="en-US" altLang="zh-CN" dirty="0" smtClean="0"/>
          </a:p>
          <a:p>
            <a:pPr>
              <a:lnSpc>
                <a:spcPct val="150000"/>
              </a:lnSpc>
            </a:pPr>
            <a:r>
              <a:rPr lang="zh-CN" altLang="en-US" dirty="0" smtClean="0"/>
              <a:t>管理与服务</a:t>
            </a:r>
            <a:endParaRPr lang="en-US" altLang="zh-CN" dirty="0" smtClean="0"/>
          </a:p>
        </p:txBody>
      </p:sp>
      <p:sp>
        <p:nvSpPr>
          <p:cNvPr id="6" name="内容占位符 2"/>
          <p:cNvSpPr txBox="1">
            <a:spLocks/>
          </p:cNvSpPr>
          <p:nvPr/>
        </p:nvSpPr>
        <p:spPr>
          <a:xfrm>
            <a:off x="714348" y="3571876"/>
            <a:ext cx="6929486" cy="2571768"/>
          </a:xfrm>
          <a:prstGeom prst="rect">
            <a:avLst/>
          </a:prstGeom>
        </p:spPr>
        <p:txBody>
          <a:bodyPr/>
          <a:lstStyle/>
          <a:p>
            <a:pPr marL="342900" lvl="0" indent="-342900">
              <a:spcBef>
                <a:spcPct val="20000"/>
              </a:spcBef>
              <a:buFont typeface="Arial" pitchFamily="34" charset="0"/>
              <a:buChar char="•"/>
            </a:pPr>
            <a:r>
              <a:rPr lang="zh-CN" altLang="en-US" sz="2400" dirty="0" smtClean="0">
                <a:latin typeface="+mj-ea"/>
                <a:ea typeface="+mj-ea"/>
              </a:rPr>
              <a:t>团队博客：</a:t>
            </a:r>
            <a:endParaRPr lang="en-US" altLang="zh-CN" sz="2400" dirty="0" smtClean="0">
              <a:latin typeface="+mj-ea"/>
              <a:ea typeface="+mj-ea"/>
            </a:endParaRPr>
          </a:p>
          <a:p>
            <a:pPr marL="800100" lvl="1" indent="-342900">
              <a:spcBef>
                <a:spcPct val="20000"/>
              </a:spcBef>
            </a:pPr>
            <a:r>
              <a:rPr lang="en-US" altLang="zh-CN" sz="2400" u="sng" dirty="0" smtClean="0">
                <a:latin typeface="+mj-ea"/>
                <a:ea typeface="+mj-ea"/>
                <a:hlinkClick r:id="rId3"/>
              </a:rPr>
              <a:t> http://blogs.msdn.com/</a:t>
            </a:r>
            <a:r>
              <a:rPr lang="en-US" altLang="zh-CN" sz="2400" i="1" u="sng" dirty="0" smtClean="0">
                <a:latin typeface="+mj-ea"/>
                <a:ea typeface="+mj-ea"/>
                <a:hlinkClick r:id="rId3"/>
              </a:rPr>
              <a:t>stbcblog</a:t>
            </a:r>
            <a:r>
              <a:rPr lang="en-US" altLang="zh-CN" sz="2400" u="sng" dirty="0" smtClean="0">
                <a:latin typeface="+mj-ea"/>
                <a:ea typeface="+mj-ea"/>
                <a:hlinkClick r:id="rId3"/>
              </a:rPr>
              <a:t>/</a:t>
            </a:r>
            <a:endParaRPr lang="en-US" altLang="zh-CN" sz="2400" u="sng" dirty="0" smtClean="0">
              <a:latin typeface="+mj-ea"/>
              <a:ea typeface="+mj-ea"/>
            </a:endParaRPr>
          </a:p>
          <a:p>
            <a:pPr marL="342900" lvl="0" indent="-342900">
              <a:spcBef>
                <a:spcPct val="20000"/>
              </a:spcBef>
              <a:buFont typeface="Arial" pitchFamily="34" charset="0"/>
              <a:buChar char="•"/>
            </a:pPr>
            <a:r>
              <a:rPr lang="zh-CN" altLang="en-US" sz="2400" dirty="0" smtClean="0">
                <a:latin typeface="+mj-ea"/>
                <a:ea typeface="+mj-ea"/>
              </a:rPr>
              <a:t>我们关注的论坛</a:t>
            </a:r>
            <a:endParaRPr lang="en-US" altLang="zh-CN" sz="2400" dirty="0" smtClean="0">
              <a:latin typeface="+mj-ea"/>
              <a:ea typeface="+mj-ea"/>
            </a:endParaRPr>
          </a:p>
          <a:p>
            <a:pPr marL="800100" lvl="1" indent="-342900">
              <a:spcBef>
                <a:spcPct val="20000"/>
              </a:spcBef>
            </a:pPr>
            <a:r>
              <a:rPr lang="en-US" altLang="zh-CN" sz="2400" dirty="0" smtClean="0">
                <a:latin typeface="+mj-ea"/>
                <a:ea typeface="+mj-ea"/>
                <a:hlinkClick r:id="rId4"/>
              </a:rPr>
              <a:t>http://social.microsoft.com/Forums/zh-CN/categories/</a:t>
            </a:r>
            <a:endParaRPr lang="en-US" altLang="zh-CN" sz="3200" dirty="0"/>
          </a:p>
          <a:p>
            <a:pPr marL="342900" lvl="0" indent="-342900">
              <a:spcBef>
                <a:spcPct val="20000"/>
              </a:spcBef>
              <a:buFont typeface="Arial" pitchFamily="34" charset="0"/>
              <a:buChar char="•"/>
            </a:pPr>
            <a:endParaRPr lang="en-US" altLang="zh-CN" sz="2400" dirty="0" smtClean="0">
              <a:latin typeface="+mj-ea"/>
              <a:ea typeface="+mj-ea"/>
            </a:endParaRPr>
          </a:p>
        </p:txBody>
      </p:sp>
      <p:sp>
        <p:nvSpPr>
          <p:cNvPr id="7" name="内容占位符 2"/>
          <p:cNvSpPr txBox="1">
            <a:spLocks/>
          </p:cNvSpPr>
          <p:nvPr/>
        </p:nvSpPr>
        <p:spPr>
          <a:xfrm>
            <a:off x="4071934" y="1214422"/>
            <a:ext cx="3971924" cy="221457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rPr>
              <a:t>Windows Server</a:t>
            </a: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解决方案</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协议工程</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商业在线服务</a:t>
            </a: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spTree>
    <p:extLst/>
  </p:cSld>
  <p:clrMapOvr>
    <a:masterClrMapping/>
  </p:clrMapOvr>
  <p:timing>
    <p:tnLst>
      <p:par>
        <p:cTn xmlns:p14="http://schemas.microsoft.com/office/powerpoint/2007/7/12/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Entity Framework 4.0</a:t>
            </a:r>
            <a:r>
              <a:rPr lang="zh-CN" altLang="en-US" dirty="0" smtClean="0"/>
              <a:t>新特性</a:t>
            </a:r>
            <a:r>
              <a:rPr lang="en-US" altLang="zh-CN" dirty="0" smtClean="0"/>
              <a:t/>
            </a:r>
            <a:br>
              <a:rPr lang="en-US" altLang="zh-CN" dirty="0" smtClean="0"/>
            </a:br>
            <a:r>
              <a:rPr lang="en-US" altLang="zh-CN" dirty="0" smtClean="0"/>
              <a:t>                              </a:t>
            </a:r>
            <a:r>
              <a:rPr lang="zh-CN" altLang="en-US" dirty="0" smtClean="0"/>
              <a:t>及使用技巧</a:t>
            </a:r>
            <a:endParaRPr lang="zh-CN" altLang="en-US" dirty="0"/>
          </a:p>
        </p:txBody>
      </p:sp>
      <p:sp>
        <p:nvSpPr>
          <p:cNvPr id="5" name="文本占位符 4"/>
          <p:cNvSpPr>
            <a:spLocks noGrp="1"/>
          </p:cNvSpPr>
          <p:nvPr>
            <p:ph type="body" sz="quarter" idx="10"/>
          </p:nvPr>
        </p:nvSpPr>
        <p:spPr/>
        <p:txBody>
          <a:bodyPr/>
          <a:lstStyle/>
          <a:p>
            <a:r>
              <a:rPr lang="en-US" b="1" dirty="0">
                <a:effectLst/>
              </a:rPr>
              <a:t>DEV323</a:t>
            </a:r>
            <a:endParaRPr lang="zh-CN" altLang="en-US" dirty="0"/>
          </a:p>
        </p:txBody>
      </p:sp>
      <p:sp>
        <p:nvSpPr>
          <p:cNvPr id="6" name="文本占位符 5"/>
          <p:cNvSpPr>
            <a:spLocks noGrp="1"/>
          </p:cNvSpPr>
          <p:nvPr>
            <p:ph type="body" sz="quarter" idx="11"/>
          </p:nvPr>
        </p:nvSpPr>
        <p:spPr>
          <a:xfrm>
            <a:off x="357158" y="4286256"/>
            <a:ext cx="4430866" cy="1714512"/>
          </a:xfrm>
        </p:spPr>
        <p:txBody>
          <a:bodyPr>
            <a:normAutofit lnSpcReduction="10000"/>
          </a:bodyPr>
          <a:lstStyle/>
          <a:p>
            <a:r>
              <a:rPr lang="zh-CN" altLang="en-US" dirty="0"/>
              <a:t>曹阳</a:t>
            </a:r>
            <a:endParaRPr lang="en-US" altLang="zh-CN" dirty="0" smtClean="0"/>
          </a:p>
          <a:p>
            <a:r>
              <a:rPr lang="zh-CN" altLang="en-US" dirty="0" smtClean="0"/>
              <a:t>程序经理</a:t>
            </a:r>
            <a:endParaRPr lang="en-US" altLang="zh-CN" dirty="0" smtClean="0"/>
          </a:p>
          <a:p>
            <a:r>
              <a:rPr lang="zh-CN" altLang="en-US" dirty="0"/>
              <a:t>微</a:t>
            </a:r>
            <a:r>
              <a:rPr lang="zh-CN" altLang="en-US" dirty="0" smtClean="0"/>
              <a:t>软研发集团 </a:t>
            </a:r>
            <a:endParaRPr lang="en-US" altLang="zh-CN" dirty="0" smtClean="0"/>
          </a:p>
          <a:p>
            <a:r>
              <a:rPr lang="en-US" altLang="zh-CN" dirty="0"/>
              <a:t> </a:t>
            </a:r>
            <a:r>
              <a:rPr lang="en-US" altLang="zh-CN" dirty="0" smtClean="0"/>
              <a:t>    </a:t>
            </a:r>
            <a:r>
              <a:rPr lang="zh-CN" altLang="en-US" dirty="0" smtClean="0"/>
              <a:t>服务器与开发工具事业部门</a:t>
            </a:r>
            <a:endParaRPr lang="zh-CN" altLang="en-US" dirty="0"/>
          </a:p>
        </p:txBody>
      </p:sp>
    </p:spTree>
  </p:cSld>
  <p:clrMapOvr>
    <a:masterClrMapping/>
  </p:clrMapOvr>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
          <p:cNvGrpSpPr/>
          <p:nvPr/>
        </p:nvGrpSpPr>
        <p:grpSpPr>
          <a:xfrm>
            <a:off x="357158" y="2214554"/>
            <a:ext cx="2214578" cy="1254595"/>
            <a:chOff x="6986598" y="2043114"/>
            <a:chExt cx="2933129" cy="1563968"/>
          </a:xfrm>
        </p:grpSpPr>
        <p:pic>
          <p:nvPicPr>
            <p:cNvPr id="6" name="Picture 9" descr="C:\Documents and Settings\t-yuteng\Desktop\STB China Contribute LOGOs\Forefront-SES_v_rgb_r.png"/>
            <p:cNvPicPr>
              <a:picLocks noChangeAspect="1" noChangeArrowheads="1"/>
            </p:cNvPicPr>
            <p:nvPr/>
          </p:nvPicPr>
          <p:blipFill>
            <a:blip r:embed="rId3" cstate="print"/>
            <a:srcRect/>
            <a:stretch>
              <a:fillRect/>
            </a:stretch>
          </p:blipFill>
          <p:spPr bwMode="auto">
            <a:xfrm>
              <a:off x="7058036" y="2043114"/>
              <a:ext cx="2167414" cy="1117187"/>
            </a:xfrm>
            <a:prstGeom prst="rect">
              <a:avLst/>
            </a:prstGeom>
            <a:noFill/>
          </p:spPr>
        </p:pic>
        <p:pic>
          <p:nvPicPr>
            <p:cNvPr id="7" name="Picture 10" descr="C:\Documents and Settings\t-yuteng\Desktop\STB China Contribute LOGOs\Forefront-SS_h_rgb_r.png"/>
            <p:cNvPicPr>
              <a:picLocks noChangeAspect="1" noChangeArrowheads="1"/>
            </p:cNvPicPr>
            <p:nvPr/>
          </p:nvPicPr>
          <p:blipFill>
            <a:blip r:embed="rId4" cstate="print"/>
            <a:srcRect l="14706" t="66122"/>
            <a:stretch>
              <a:fillRect/>
            </a:stretch>
          </p:blipFill>
          <p:spPr bwMode="auto">
            <a:xfrm>
              <a:off x="6986598" y="3186122"/>
              <a:ext cx="1824626" cy="193419"/>
            </a:xfrm>
            <a:prstGeom prst="rect">
              <a:avLst/>
            </a:prstGeom>
            <a:noFill/>
          </p:spPr>
        </p:pic>
        <p:pic>
          <p:nvPicPr>
            <p:cNvPr id="8" name="Picture 11" descr="C:\Documents and Settings\t-yuteng\Desktop\STB China Contribute LOGOs\Forefront-SSMC_v_rgb_r.png"/>
            <p:cNvPicPr>
              <a:picLocks noChangeAspect="1" noChangeArrowheads="1"/>
            </p:cNvPicPr>
            <p:nvPr/>
          </p:nvPicPr>
          <p:blipFill>
            <a:blip r:embed="rId5" cstate="print"/>
            <a:srcRect t="81503"/>
            <a:stretch>
              <a:fillRect/>
            </a:stretch>
          </p:blipFill>
          <p:spPr bwMode="auto">
            <a:xfrm>
              <a:off x="7058036" y="3400436"/>
              <a:ext cx="2861691" cy="206646"/>
            </a:xfrm>
            <a:prstGeom prst="rect">
              <a:avLst/>
            </a:prstGeom>
            <a:noFill/>
          </p:spPr>
        </p:pic>
      </p:grpSp>
      <p:pic>
        <p:nvPicPr>
          <p:cNvPr id="10" name="Picture 19" descr="C:\Program Files\Microsoft Resource DVD Artwork\DVD_ART\BoxShots_Logos\Visual Studio Brand Logotypes\Visual Studio 2008 H Logo Rev.png"/>
          <p:cNvPicPr>
            <a:picLocks noChangeAspect="1" noChangeArrowheads="1"/>
          </p:cNvPicPr>
          <p:nvPr/>
        </p:nvPicPr>
        <p:blipFill>
          <a:blip r:embed="rId6" cstate="print"/>
          <a:srcRect/>
          <a:stretch>
            <a:fillRect/>
          </a:stretch>
        </p:blipFill>
        <p:spPr bwMode="auto">
          <a:xfrm>
            <a:off x="5900304" y="2938581"/>
            <a:ext cx="3172290" cy="418981"/>
          </a:xfrm>
          <a:prstGeom prst="rect">
            <a:avLst/>
          </a:prstGeom>
          <a:noFill/>
        </p:spPr>
      </p:pic>
      <p:pic>
        <p:nvPicPr>
          <p:cNvPr id="11" name="Picture 20" descr="C:\Program Files\Microsoft Resource DVD Artwork\DVD_ART\BoxShots_Logos\Windows Server 2008\Windows Server 2008 logo h r.png"/>
          <p:cNvPicPr>
            <a:picLocks noChangeAspect="1" noChangeArrowheads="1"/>
          </p:cNvPicPr>
          <p:nvPr/>
        </p:nvPicPr>
        <p:blipFill>
          <a:blip r:embed="rId7" cstate="print"/>
          <a:srcRect/>
          <a:stretch>
            <a:fillRect/>
          </a:stretch>
        </p:blipFill>
        <p:spPr bwMode="auto">
          <a:xfrm>
            <a:off x="2343158" y="2180744"/>
            <a:ext cx="3371850" cy="533876"/>
          </a:xfrm>
          <a:prstGeom prst="rect">
            <a:avLst/>
          </a:prstGeom>
          <a:noFill/>
        </p:spPr>
      </p:pic>
      <p:pic>
        <p:nvPicPr>
          <p:cNvPr id="14" name="Picture 35" descr="C:\Program Files\Microsoft Resource DVD Artwork\DVD_ART\BoxShots_Logos\Windows Compute Cluster Server 2003\Windows Compute Cluster Server 2003 v r logo.png"/>
          <p:cNvPicPr>
            <a:picLocks noChangeAspect="1" noChangeArrowheads="1"/>
          </p:cNvPicPr>
          <p:nvPr/>
        </p:nvPicPr>
        <p:blipFill>
          <a:blip r:embed="rId8" cstate="print"/>
          <a:srcRect/>
          <a:stretch>
            <a:fillRect/>
          </a:stretch>
        </p:blipFill>
        <p:spPr bwMode="auto">
          <a:xfrm>
            <a:off x="3428992" y="4643446"/>
            <a:ext cx="2260738" cy="785818"/>
          </a:xfrm>
          <a:prstGeom prst="rect">
            <a:avLst/>
          </a:prstGeom>
          <a:noFill/>
        </p:spPr>
      </p:pic>
      <p:pic>
        <p:nvPicPr>
          <p:cNvPr id="15" name="Picture 36" descr="C:\Program Files\Microsoft Resource DVD Artwork\DVD_ART\BoxShots_Logos\Windows Home Server\Windows Home Server logo h r.png"/>
          <p:cNvPicPr>
            <a:picLocks noChangeAspect="1" noChangeArrowheads="1"/>
          </p:cNvPicPr>
          <p:nvPr/>
        </p:nvPicPr>
        <p:blipFill>
          <a:blip r:embed="rId9" cstate="print"/>
          <a:srcRect/>
          <a:stretch>
            <a:fillRect/>
          </a:stretch>
        </p:blipFill>
        <p:spPr bwMode="auto">
          <a:xfrm>
            <a:off x="4643438" y="4564390"/>
            <a:ext cx="2266950" cy="293370"/>
          </a:xfrm>
          <a:prstGeom prst="rect">
            <a:avLst/>
          </a:prstGeom>
          <a:noFill/>
        </p:spPr>
      </p:pic>
      <p:pic>
        <p:nvPicPr>
          <p:cNvPr id="16" name="Picture 39" descr="C:\Documents and Settings\t-yuteng\Desktop\STB China Contribute LOGOs\SMS03-R2_rgb_r.png"/>
          <p:cNvPicPr>
            <a:picLocks noChangeAspect="1" noChangeArrowheads="1"/>
          </p:cNvPicPr>
          <p:nvPr/>
        </p:nvPicPr>
        <p:blipFill>
          <a:blip r:embed="rId10" cstate="print"/>
          <a:srcRect/>
          <a:stretch>
            <a:fillRect/>
          </a:stretch>
        </p:blipFill>
        <p:spPr bwMode="auto">
          <a:xfrm>
            <a:off x="285720" y="3559306"/>
            <a:ext cx="2396014" cy="512636"/>
          </a:xfrm>
          <a:prstGeom prst="rect">
            <a:avLst/>
          </a:prstGeom>
          <a:noFill/>
        </p:spPr>
      </p:pic>
      <p:pic>
        <p:nvPicPr>
          <p:cNvPr id="19" name="Picture 16" descr="C:\Documents and Settings\t-yuteng\Desktop\STB China Contribute LOGOs\W-HPC-Svr08_v_rgb_r.png"/>
          <p:cNvPicPr>
            <a:picLocks noChangeAspect="1" noChangeArrowheads="1"/>
          </p:cNvPicPr>
          <p:nvPr/>
        </p:nvPicPr>
        <p:blipFill>
          <a:blip r:embed="rId11" cstate="print"/>
          <a:srcRect/>
          <a:stretch>
            <a:fillRect/>
          </a:stretch>
        </p:blipFill>
        <p:spPr bwMode="auto">
          <a:xfrm>
            <a:off x="7286644" y="5643578"/>
            <a:ext cx="1612202" cy="950976"/>
          </a:xfrm>
          <a:prstGeom prst="rect">
            <a:avLst/>
          </a:prstGeom>
          <a:noFill/>
        </p:spPr>
      </p:pic>
      <p:pic>
        <p:nvPicPr>
          <p:cNvPr id="20" name="Picture 2" descr="C:\Documents and Settings\t-yuteng\Desktop\STB China Contribute LOGOs\SQL08_h_rgb_r.png"/>
          <p:cNvPicPr>
            <a:picLocks noChangeAspect="1" noChangeArrowheads="1"/>
          </p:cNvPicPr>
          <p:nvPr/>
        </p:nvPicPr>
        <p:blipFill>
          <a:blip r:embed="rId12" cstate="print"/>
          <a:srcRect/>
          <a:stretch>
            <a:fillRect/>
          </a:stretch>
        </p:blipFill>
        <p:spPr bwMode="auto">
          <a:xfrm>
            <a:off x="5926194" y="1766879"/>
            <a:ext cx="2860648" cy="590551"/>
          </a:xfrm>
          <a:prstGeom prst="rect">
            <a:avLst/>
          </a:prstGeom>
          <a:noFill/>
        </p:spPr>
      </p:pic>
      <p:pic>
        <p:nvPicPr>
          <p:cNvPr id="21" name="Picture 20" descr="BizTalkSvr09_h_rgb_r.png"/>
          <p:cNvPicPr>
            <a:picLocks noChangeAspect="1"/>
          </p:cNvPicPr>
          <p:nvPr/>
        </p:nvPicPr>
        <p:blipFill>
          <a:blip r:embed="rId13" cstate="print"/>
          <a:stretch>
            <a:fillRect/>
          </a:stretch>
        </p:blipFill>
        <p:spPr>
          <a:xfrm>
            <a:off x="6010305" y="5000636"/>
            <a:ext cx="2919413" cy="519113"/>
          </a:xfrm>
          <a:prstGeom prst="rect">
            <a:avLst/>
          </a:prstGeom>
        </p:spPr>
      </p:pic>
      <p:pic>
        <p:nvPicPr>
          <p:cNvPr id="22" name="Picture 21" descr="Windows7_h_rgb_r.png"/>
          <p:cNvPicPr>
            <a:picLocks noChangeAspect="1"/>
          </p:cNvPicPr>
          <p:nvPr/>
        </p:nvPicPr>
        <p:blipFill>
          <a:blip r:embed="rId14" cstate="print"/>
          <a:stretch>
            <a:fillRect/>
          </a:stretch>
        </p:blipFill>
        <p:spPr>
          <a:xfrm>
            <a:off x="571472" y="1714488"/>
            <a:ext cx="1976000" cy="312000"/>
          </a:xfrm>
          <a:prstGeom prst="rect">
            <a:avLst/>
          </a:prstGeom>
        </p:spPr>
      </p:pic>
      <p:sp>
        <p:nvSpPr>
          <p:cNvPr id="23" name="Title 12"/>
          <p:cNvSpPr>
            <a:spLocks noGrp="1"/>
          </p:cNvSpPr>
          <p:nvPr>
            <p:ph type="title"/>
          </p:nvPr>
        </p:nvSpPr>
        <p:spPr>
          <a:xfrm>
            <a:off x="457200" y="274638"/>
            <a:ext cx="8229600" cy="1143000"/>
          </a:xfrm>
        </p:spPr>
        <p:txBody>
          <a:bodyPr/>
          <a:lstStyle/>
          <a:p>
            <a:r>
              <a:rPr lang="zh-CN" altLang="en-US" dirty="0" smtClean="0"/>
              <a:t>我们的精彩五年 </a:t>
            </a:r>
            <a:endParaRPr lang="en-US" dirty="0"/>
          </a:p>
        </p:txBody>
      </p:sp>
      <p:pic>
        <p:nvPicPr>
          <p:cNvPr id="24" name="Picture 23" descr="NET-Frmwrk_v_rgb_r.png"/>
          <p:cNvPicPr>
            <a:picLocks noChangeAspect="1"/>
          </p:cNvPicPr>
          <p:nvPr/>
        </p:nvPicPr>
        <p:blipFill>
          <a:blip r:embed="rId15" cstate="print"/>
          <a:stretch>
            <a:fillRect/>
          </a:stretch>
        </p:blipFill>
        <p:spPr>
          <a:xfrm>
            <a:off x="7429520" y="3629036"/>
            <a:ext cx="1211580" cy="1371600"/>
          </a:xfrm>
          <a:prstGeom prst="rect">
            <a:avLst/>
          </a:prstGeom>
        </p:spPr>
      </p:pic>
      <p:pic>
        <p:nvPicPr>
          <p:cNvPr id="25" name="Picture 24" descr="WS08-R2_v_rgb_r.png"/>
          <p:cNvPicPr>
            <a:picLocks noChangeAspect="1"/>
          </p:cNvPicPr>
          <p:nvPr/>
        </p:nvPicPr>
        <p:blipFill>
          <a:blip r:embed="rId16" cstate="print"/>
          <a:stretch>
            <a:fillRect/>
          </a:stretch>
        </p:blipFill>
        <p:spPr>
          <a:xfrm>
            <a:off x="3357554" y="2857496"/>
            <a:ext cx="2643206" cy="797484"/>
          </a:xfrm>
          <a:prstGeom prst="rect">
            <a:avLst/>
          </a:prstGeom>
        </p:spPr>
      </p:pic>
      <p:pic>
        <p:nvPicPr>
          <p:cNvPr id="26" name="Picture 25" descr="Windows Essential Business Server 2008 logo h r.png"/>
          <p:cNvPicPr>
            <a:picLocks noChangeAspect="1"/>
          </p:cNvPicPr>
          <p:nvPr/>
        </p:nvPicPr>
        <p:blipFill>
          <a:blip r:embed="rId17" cstate="print"/>
          <a:stretch>
            <a:fillRect/>
          </a:stretch>
        </p:blipFill>
        <p:spPr>
          <a:xfrm>
            <a:off x="4286248" y="6123362"/>
            <a:ext cx="2687219" cy="448910"/>
          </a:xfrm>
          <a:prstGeom prst="rect">
            <a:avLst/>
          </a:prstGeom>
        </p:spPr>
      </p:pic>
      <p:pic>
        <p:nvPicPr>
          <p:cNvPr id="27" name="Picture 26" descr="Windows Small Business Server 2008 Logo-H Rev.png"/>
          <p:cNvPicPr>
            <a:picLocks noChangeAspect="1"/>
          </p:cNvPicPr>
          <p:nvPr/>
        </p:nvPicPr>
        <p:blipFill>
          <a:blip r:embed="rId18" cstate="print"/>
          <a:stretch>
            <a:fillRect/>
          </a:stretch>
        </p:blipFill>
        <p:spPr>
          <a:xfrm>
            <a:off x="2900238" y="5500702"/>
            <a:ext cx="2743332" cy="511257"/>
          </a:xfrm>
          <a:prstGeom prst="rect">
            <a:avLst/>
          </a:prstGeom>
        </p:spPr>
      </p:pic>
      <p:pic>
        <p:nvPicPr>
          <p:cNvPr id="28" name="Picture 27" descr="system center virtual machine manager 2008 r2 h rev.png"/>
          <p:cNvPicPr>
            <a:picLocks noChangeAspect="1"/>
          </p:cNvPicPr>
          <p:nvPr/>
        </p:nvPicPr>
        <p:blipFill>
          <a:blip r:embed="rId19" cstate="print"/>
          <a:srcRect l="11111" t="-5839"/>
          <a:stretch>
            <a:fillRect/>
          </a:stretch>
        </p:blipFill>
        <p:spPr>
          <a:xfrm>
            <a:off x="2928926" y="3736763"/>
            <a:ext cx="2750872" cy="692369"/>
          </a:xfrm>
          <a:prstGeom prst="rect">
            <a:avLst/>
          </a:prstGeom>
        </p:spPr>
      </p:pic>
      <p:grpSp>
        <p:nvGrpSpPr>
          <p:cNvPr id="33" name="Group 32"/>
          <p:cNvGrpSpPr/>
          <p:nvPr/>
        </p:nvGrpSpPr>
        <p:grpSpPr>
          <a:xfrm>
            <a:off x="142844" y="5338070"/>
            <a:ext cx="2714644" cy="1187978"/>
            <a:chOff x="142844" y="5338070"/>
            <a:chExt cx="2714644" cy="1187978"/>
          </a:xfrm>
        </p:grpSpPr>
        <p:pic>
          <p:nvPicPr>
            <p:cNvPr id="12" name="Picture 8" descr="C:\Program Files\Microsoft Resource DVD Artwork\DVD_ART\BoxShots_Logos\Silverlight\Silverlight h c reverse.png"/>
            <p:cNvPicPr>
              <a:picLocks noChangeAspect="1" noChangeArrowheads="1"/>
            </p:cNvPicPr>
            <p:nvPr/>
          </p:nvPicPr>
          <p:blipFill>
            <a:blip r:embed="rId20" cstate="print"/>
            <a:srcRect/>
            <a:stretch>
              <a:fillRect/>
            </a:stretch>
          </p:blipFill>
          <p:spPr bwMode="auto">
            <a:xfrm>
              <a:off x="142844" y="5446641"/>
              <a:ext cx="1928826" cy="625565"/>
            </a:xfrm>
            <a:prstGeom prst="rect">
              <a:avLst/>
            </a:prstGeom>
            <a:noFill/>
          </p:spPr>
        </p:pic>
        <p:pic>
          <p:nvPicPr>
            <p:cNvPr id="13" name="Picture 28" descr="C:\Program Files\Microsoft Resource DVD Artwork\DVD_ART\BoxShots_Logos\Expression\Expression Studio\Expression Studio logo -r.png"/>
            <p:cNvPicPr>
              <a:picLocks noChangeAspect="1" noChangeArrowheads="1"/>
            </p:cNvPicPr>
            <p:nvPr/>
          </p:nvPicPr>
          <p:blipFill>
            <a:blip r:embed="rId21" cstate="print"/>
            <a:srcRect/>
            <a:stretch>
              <a:fillRect/>
            </a:stretch>
          </p:blipFill>
          <p:spPr bwMode="auto">
            <a:xfrm>
              <a:off x="357158" y="6143644"/>
              <a:ext cx="1752407" cy="382404"/>
            </a:xfrm>
            <a:prstGeom prst="rect">
              <a:avLst/>
            </a:prstGeom>
            <a:noFill/>
          </p:spPr>
        </p:pic>
        <p:pic>
          <p:nvPicPr>
            <p:cNvPr id="30" name="Picture 29" descr="Expression Blend logo -r.png"/>
            <p:cNvPicPr>
              <a:picLocks noChangeAspect="1"/>
            </p:cNvPicPr>
            <p:nvPr/>
          </p:nvPicPr>
          <p:blipFill>
            <a:blip r:embed="rId22" cstate="print"/>
            <a:stretch>
              <a:fillRect/>
            </a:stretch>
          </p:blipFill>
          <p:spPr>
            <a:xfrm>
              <a:off x="1485822" y="5338070"/>
              <a:ext cx="1371666" cy="305508"/>
            </a:xfrm>
            <a:prstGeom prst="rect">
              <a:avLst/>
            </a:prstGeom>
          </p:spPr>
        </p:pic>
      </p:grpSp>
      <p:grpSp>
        <p:nvGrpSpPr>
          <p:cNvPr id="32" name="Group 31"/>
          <p:cNvGrpSpPr/>
          <p:nvPr/>
        </p:nvGrpSpPr>
        <p:grpSpPr>
          <a:xfrm>
            <a:off x="285721" y="4231506"/>
            <a:ext cx="2926218" cy="840568"/>
            <a:chOff x="285720" y="3714752"/>
            <a:chExt cx="3251353" cy="1038724"/>
          </a:xfrm>
        </p:grpSpPr>
        <p:pic>
          <p:nvPicPr>
            <p:cNvPr id="29" name="Picture 28" descr="system center configuration manager 2007 r2 h rev.png"/>
            <p:cNvPicPr>
              <a:picLocks noChangeAspect="1"/>
            </p:cNvPicPr>
            <p:nvPr/>
          </p:nvPicPr>
          <p:blipFill>
            <a:blip r:embed="rId23" cstate="print"/>
            <a:srcRect r="6214"/>
            <a:stretch>
              <a:fillRect/>
            </a:stretch>
          </p:blipFill>
          <p:spPr>
            <a:xfrm>
              <a:off x="285720" y="3714752"/>
              <a:ext cx="2997340" cy="791010"/>
            </a:xfrm>
            <a:prstGeom prst="rect">
              <a:avLst/>
            </a:prstGeom>
          </p:spPr>
        </p:pic>
        <p:pic>
          <p:nvPicPr>
            <p:cNvPr id="31" name="Picture 30" descr="system center configuration manager 2007 r2 h rev.png"/>
            <p:cNvPicPr>
              <a:picLocks noChangeAspect="1"/>
            </p:cNvPicPr>
            <p:nvPr/>
          </p:nvPicPr>
          <p:blipFill>
            <a:blip r:embed="rId23" cstate="print"/>
            <a:srcRect t="64285" r="-1734"/>
            <a:stretch>
              <a:fillRect/>
            </a:stretch>
          </p:blipFill>
          <p:spPr>
            <a:xfrm>
              <a:off x="285720" y="4470966"/>
              <a:ext cx="3251353" cy="282510"/>
            </a:xfrm>
            <a:prstGeom prst="rect">
              <a:avLst/>
            </a:prstGeom>
          </p:spPr>
        </p:pic>
      </p:grpSp>
    </p:spTree>
    <p:extLst/>
  </p:cSld>
  <p:clrMapOvr>
    <a:masterClrMapping/>
  </p:clrMapOvr>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07/7/12/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07/7/12/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07/7/12/main" Requires="p14">
      <p:transition spd="slow" p14:dur="2000"/>
    </mc:Choice>
    <mc:Fallback>
      <p:transition xmlns:p14="http://schemas.microsoft.com/office/powerpoint/2007/7/12/main" spd="slow"/>
    </mc:Fallback>
  </mc:AlternateContent>
  <p:timing>
    <p:tnLst>
      <p:par>
        <p:cTn xmlns:p14="http://schemas.microsoft.com/office/powerpoint/2007/7/12/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xmlns:p14="http://schemas.microsoft.com/office/powerpoint/2007/7/12/mai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blog.benhartonline.com/image.axd?picture=WindowsLiveWriter/Layersarenottiers_14F17/3Tier_2.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85918" y="2500306"/>
            <a:ext cx="5200650" cy="2457450"/>
          </a:xfrm>
          <a:prstGeom prst="rect">
            <a:avLst/>
          </a:prstGeom>
          <a:extLst/>
        </p:spPr>
      </p:pic>
    </p:spTree>
    <p:extLst/>
  </p:cSld>
  <p:clrMapOvr>
    <a:masterClrMapping/>
  </p:clrMapOvr>
  <mc:AlternateContent xmlns:mc="http://schemas.openxmlformats.org/markup-compatibility/2006">
    <mc:Choice xmlns:p14="http://schemas.microsoft.com/office/powerpoint/2007/7/12/main" Requires="p14">
      <p:transition spd="slow" p14:dur="2000"/>
    </mc:Choice>
    <mc:Fallback>
      <p:transition xmlns:p14="http://schemas.microsoft.com/office/powerpoint/2007/7/12/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upload.wikimedia.org/wikipedia/zh/1/16/ADO_NET_Entity_Framework_Architecture.png"/>
          <p:cNvPicPr>
            <a:picLocks noChangeAspect="1" noChangeArrowheads="1"/>
          </p:cNvPicPr>
          <p:nvPr/>
        </p:nvPicPr>
        <p:blipFill>
          <a:blip r:embed="rId2">
            <a:clrChange>
              <a:clrFrom>
                <a:srgbClr xmlns:mc="http://schemas.openxmlformats.org/markup-compatibility/2006" xmlns:a14="http://schemas.microsoft.com/office/drawing/2007/7/7/main" val="FFFFFF" mc:Ignorable=""/>
              </a:clrFrom>
              <a:clrTo>
                <a:srgbClr xmlns:mc="http://schemas.openxmlformats.org/markup-compatibility/2006" xmlns:a14="http://schemas.microsoft.com/office/drawing/2007/7/7/main" val="FFFFFF" mc:Ignorable="">
                  <a:alpha val="0"/>
                </a:srgbClr>
              </a:clrTo>
            </a:clrChange>
            <a:extLst>
              <a:ext uri="{28A0092B-C50C-407E-A947-70E740481C1C}">
                <a14:useLocalDpi xmlns="" xmlns:a14="http://schemas.microsoft.com/office/drawing/2010/main" val="0"/>
              </a:ext>
            </a:extLst>
          </a:blip>
          <a:srcRect/>
          <a:stretch>
            <a:fillRect/>
          </a:stretch>
        </p:blipFill>
        <p:spPr bwMode="auto">
          <a:xfrm>
            <a:off x="774014" y="0"/>
            <a:ext cx="8369986" cy="6280169"/>
          </a:xfrm>
          <a:prstGeom prst="rect">
            <a:avLst/>
          </a:prstGeom>
          <a:extLst/>
        </p:spPr>
      </p:pic>
    </p:spTree>
    <p:extLst/>
  </p:cSld>
  <p:clrMapOvr>
    <a:masterClrMapping/>
  </p:clrMapOvr>
  <mc:AlternateContent xmlns:mc="http://schemas.openxmlformats.org/markup-compatibility/2006">
    <mc:Choice xmlns:p14="http://schemas.microsoft.com/office/powerpoint/2007/7/12/main" Requires="p14">
      <p:transition spd="slow" p14:dur="2000"/>
    </mc:Choice>
    <mc:Fallback>
      <p:transition xmlns:p14="http://schemas.microsoft.com/office/powerpoint/2007/7/12/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目标和需求</a:t>
            </a:r>
            <a:endParaRPr lang="zh-CN" altLang="en-US" dirty="0"/>
          </a:p>
        </p:txBody>
      </p:sp>
      <p:sp>
        <p:nvSpPr>
          <p:cNvPr id="3" name="内容占位符 2"/>
          <p:cNvSpPr>
            <a:spLocks noGrp="1"/>
          </p:cNvSpPr>
          <p:nvPr>
            <p:ph idx="1"/>
          </p:nvPr>
        </p:nvSpPr>
        <p:spPr/>
        <p:txBody>
          <a:bodyPr/>
          <a:lstStyle/>
          <a:p>
            <a:r>
              <a:rPr lang="zh-CN" altLang="en-US" dirty="0" smtClean="0"/>
              <a:t>课程目标</a:t>
            </a:r>
            <a:endParaRPr lang="en-US" altLang="zh-CN" dirty="0" smtClean="0"/>
          </a:p>
          <a:p>
            <a:pPr lvl="1"/>
            <a:r>
              <a:rPr lang="zh-CN" altLang="en-US" dirty="0" smtClean="0"/>
              <a:t>窥探</a:t>
            </a:r>
            <a:r>
              <a:rPr lang="en-US" altLang="zh-CN" dirty="0" smtClean="0"/>
              <a:t>Entity Framework 4.0</a:t>
            </a:r>
            <a:r>
              <a:rPr lang="zh-CN" altLang="en-US" dirty="0" smtClean="0"/>
              <a:t>主要新特性</a:t>
            </a:r>
            <a:endParaRPr lang="en-US" altLang="zh-CN" dirty="0" smtClean="0"/>
          </a:p>
          <a:p>
            <a:pPr lvl="1"/>
            <a:r>
              <a:rPr lang="zh-CN" altLang="en-US" dirty="0" smtClean="0"/>
              <a:t>有用的使</a:t>
            </a:r>
            <a:r>
              <a:rPr lang="zh-CN" altLang="en-US" dirty="0"/>
              <a:t>用技</a:t>
            </a:r>
            <a:r>
              <a:rPr lang="zh-CN" altLang="en-US" dirty="0" smtClean="0"/>
              <a:t>巧</a:t>
            </a:r>
            <a:endParaRPr lang="en-US" altLang="zh-CN" dirty="0" smtClean="0"/>
          </a:p>
          <a:p>
            <a:endParaRPr lang="en-US" altLang="zh-CN" dirty="0"/>
          </a:p>
          <a:p>
            <a:r>
              <a:rPr lang="zh-CN" altLang="en-US" dirty="0" smtClean="0"/>
              <a:t>课程需求</a:t>
            </a:r>
            <a:endParaRPr lang="en-US" altLang="zh-CN" dirty="0" smtClean="0"/>
          </a:p>
          <a:p>
            <a:pPr lvl="1"/>
            <a:r>
              <a:rPr lang="en-US" altLang="zh-CN" dirty="0" smtClean="0"/>
              <a:t>.NET Framework</a:t>
            </a:r>
            <a:r>
              <a:rPr lang="zh-CN" altLang="en-US" dirty="0" smtClean="0"/>
              <a:t>基础</a:t>
            </a:r>
            <a:endParaRPr lang="en-US" altLang="zh-CN" dirty="0" smtClean="0"/>
          </a:p>
          <a:p>
            <a:pPr lvl="1"/>
            <a:r>
              <a:rPr lang="en-US" altLang="zh-CN" dirty="0" smtClean="0"/>
              <a:t>ADO.NET Entity Framework</a:t>
            </a:r>
            <a:r>
              <a:rPr lang="zh-CN" altLang="en-US" dirty="0" smtClean="0"/>
              <a:t>基础</a:t>
            </a:r>
            <a:endParaRPr lang="en-US" altLang="zh-CN" dirty="0" smtClean="0"/>
          </a:p>
          <a:p>
            <a:pPr lvl="1"/>
            <a:r>
              <a:rPr lang="zh-CN" altLang="en-US" dirty="0" smtClean="0"/>
              <a:t>利用关系数据库创建应用程序的基础</a:t>
            </a:r>
            <a:endParaRPr lang="zh-CN" altLang="en-US" dirty="0"/>
          </a:p>
        </p:txBody>
      </p:sp>
    </p:spTree>
  </p:cSld>
  <p:clrMapOvr>
    <a:masterClrMapping/>
  </p:clrMapOvr>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Agenda</a:t>
            </a:r>
            <a:endParaRPr lang="zh-CN" altLang="en-US" dirty="0"/>
          </a:p>
        </p:txBody>
      </p:sp>
      <p:sp>
        <p:nvSpPr>
          <p:cNvPr id="3" name="内容占位符 2"/>
          <p:cNvSpPr>
            <a:spLocks noGrp="1"/>
          </p:cNvSpPr>
          <p:nvPr>
            <p:ph idx="1"/>
          </p:nvPr>
        </p:nvSpPr>
        <p:spPr/>
        <p:txBody>
          <a:bodyPr/>
          <a:lstStyle/>
          <a:p>
            <a:r>
              <a:rPr lang="en-US" altLang="zh-CN" dirty="0" smtClean="0"/>
              <a:t>Entity Framework</a:t>
            </a:r>
            <a:r>
              <a:rPr lang="zh-CN" altLang="en-US" dirty="0" smtClean="0"/>
              <a:t>简介</a:t>
            </a:r>
            <a:endParaRPr lang="en-US" altLang="zh-CN" dirty="0" smtClean="0"/>
          </a:p>
          <a:p>
            <a:endParaRPr lang="en-US" altLang="zh-CN" dirty="0"/>
          </a:p>
          <a:p>
            <a:r>
              <a:rPr lang="zh-CN" altLang="en-US" dirty="0" smtClean="0"/>
              <a:t>演示</a:t>
            </a:r>
            <a:endParaRPr lang="en-US" altLang="zh-CN" dirty="0" smtClean="0"/>
          </a:p>
          <a:p>
            <a:pPr lvl="1"/>
            <a:r>
              <a:rPr lang="zh-CN" altLang="en-US" dirty="0" smtClean="0"/>
              <a:t>简</a:t>
            </a:r>
            <a:r>
              <a:rPr lang="zh-CN" altLang="en-US" dirty="0"/>
              <a:t>单的两层应用程</a:t>
            </a:r>
            <a:r>
              <a:rPr lang="zh-CN" altLang="en-US" dirty="0" smtClean="0"/>
              <a:t>序</a:t>
            </a:r>
            <a:endParaRPr lang="en-US" altLang="zh-CN" dirty="0" smtClean="0"/>
          </a:p>
          <a:p>
            <a:pPr lvl="2"/>
            <a:r>
              <a:rPr lang="zh-CN" altLang="en-US" dirty="0" smtClean="0"/>
              <a:t>设计器，工具在</a:t>
            </a:r>
            <a:r>
              <a:rPr lang="en-US" altLang="zh-CN" dirty="0" smtClean="0"/>
              <a:t>VS2010</a:t>
            </a:r>
            <a:r>
              <a:rPr lang="zh-CN" altLang="en-US" dirty="0" smtClean="0"/>
              <a:t>中的新特性</a:t>
            </a:r>
            <a:endParaRPr lang="en-US" altLang="zh-CN" dirty="0" smtClean="0"/>
          </a:p>
          <a:p>
            <a:pPr lvl="2"/>
            <a:r>
              <a:rPr lang="zh-CN" altLang="en-US" dirty="0"/>
              <a:t>使用技巧</a:t>
            </a:r>
          </a:p>
          <a:p>
            <a:pPr lvl="1"/>
            <a:r>
              <a:rPr lang="en-US" altLang="zh-CN" dirty="0"/>
              <a:t>N</a:t>
            </a:r>
            <a:r>
              <a:rPr lang="zh-CN" altLang="en-US" dirty="0"/>
              <a:t>层应用程</a:t>
            </a:r>
            <a:r>
              <a:rPr lang="zh-CN" altLang="en-US" dirty="0" smtClean="0"/>
              <a:t>序</a:t>
            </a:r>
            <a:endParaRPr lang="en-US" altLang="zh-CN" dirty="0" smtClean="0"/>
          </a:p>
          <a:p>
            <a:pPr lvl="2"/>
            <a:r>
              <a:rPr lang="zh-CN" altLang="en-US" dirty="0" smtClean="0"/>
              <a:t>如何用</a:t>
            </a:r>
            <a:r>
              <a:rPr lang="en-US" altLang="zh-CN" dirty="0" smtClean="0"/>
              <a:t>EF</a:t>
            </a:r>
            <a:r>
              <a:rPr lang="zh-CN" altLang="en-US" dirty="0" smtClean="0"/>
              <a:t>创建</a:t>
            </a:r>
            <a:r>
              <a:rPr lang="en-US" altLang="zh-CN" dirty="0" smtClean="0"/>
              <a:t>N</a:t>
            </a:r>
            <a:r>
              <a:rPr lang="zh-CN" altLang="en-US" dirty="0" smtClean="0"/>
              <a:t>层应用</a:t>
            </a:r>
            <a:endParaRPr lang="en-US" altLang="zh-CN" dirty="0" smtClean="0"/>
          </a:p>
          <a:p>
            <a:pPr lvl="2"/>
            <a:r>
              <a:rPr lang="zh-CN" altLang="en-US" dirty="0" smtClean="0"/>
              <a:t>运</a:t>
            </a:r>
            <a:r>
              <a:rPr lang="zh-CN" altLang="en-US" dirty="0"/>
              <a:t>行时在</a:t>
            </a:r>
            <a:r>
              <a:rPr lang="en-US" altLang="zh-CN" dirty="0" smtClean="0"/>
              <a:t>VS2010</a:t>
            </a:r>
            <a:r>
              <a:rPr lang="zh-CN" altLang="en-US" dirty="0" smtClean="0"/>
              <a:t>中的新特性</a:t>
            </a:r>
            <a:endParaRPr lang="zh-CN" altLang="en-US" dirty="0"/>
          </a:p>
        </p:txBody>
      </p:sp>
    </p:spTree>
    <p:extLst/>
  </p:cSld>
  <p:clrMapOvr>
    <a:masterClrMapping/>
  </p:clrMapOvr>
  <p:timing>
    <p:tnLst>
      <p:par>
        <p:cTn xmlns:p14="http://schemas.microsoft.com/office/powerpoint/2007/7/12/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ADO.NET Entity Framework</a:t>
            </a:r>
            <a:endParaRPr lang="zh-CN" altLang="en-US" dirty="0"/>
          </a:p>
        </p:txBody>
      </p:sp>
      <p:sp>
        <p:nvSpPr>
          <p:cNvPr id="3" name="内容占位符 2"/>
          <p:cNvSpPr>
            <a:spLocks noGrp="1"/>
          </p:cNvSpPr>
          <p:nvPr>
            <p:ph idx="1"/>
          </p:nvPr>
        </p:nvSpPr>
        <p:spPr/>
        <p:txBody>
          <a:bodyPr/>
          <a:lstStyle/>
          <a:p>
            <a:r>
              <a:rPr lang="zh-CN" altLang="en-US" dirty="0"/>
              <a:t>对象关系对应（</a:t>
            </a:r>
            <a:r>
              <a:rPr lang="en-US" altLang="zh-CN" dirty="0" smtClean="0"/>
              <a:t>Object-Relation Mapping</a:t>
            </a:r>
            <a:r>
              <a:rPr lang="zh-CN" altLang="en-US" dirty="0" smtClean="0"/>
              <a:t>）实体框架</a:t>
            </a:r>
            <a:endParaRPr lang="en-US" altLang="zh-CN" dirty="0" smtClean="0"/>
          </a:p>
          <a:p>
            <a:r>
              <a:rPr lang="zh-CN" altLang="en-US" dirty="0"/>
              <a:t>描述数据的概念模</a:t>
            </a:r>
            <a:r>
              <a:rPr lang="zh-CN" altLang="en-US" dirty="0" smtClean="0"/>
              <a:t>型</a:t>
            </a:r>
            <a:endParaRPr lang="en-US" altLang="zh-CN" dirty="0" smtClean="0"/>
          </a:p>
          <a:p>
            <a:pPr lvl="1"/>
            <a:r>
              <a:rPr lang="zh-CN" altLang="en-US" dirty="0" smtClean="0"/>
              <a:t>声</a:t>
            </a:r>
            <a:r>
              <a:rPr lang="zh-CN" altLang="en-US" dirty="0"/>
              <a:t>明式映</a:t>
            </a:r>
            <a:r>
              <a:rPr lang="zh-CN" altLang="en-US" dirty="0" smtClean="0"/>
              <a:t>射到数据库</a:t>
            </a:r>
            <a:endParaRPr lang="en-US" altLang="zh-CN" dirty="0" smtClean="0"/>
          </a:p>
          <a:p>
            <a:pPr lvl="1"/>
            <a:r>
              <a:rPr lang="zh-CN" altLang="en-US" dirty="0" smtClean="0"/>
              <a:t>为实体对象生成代码</a:t>
            </a:r>
            <a:endParaRPr lang="en-US" altLang="zh-CN" dirty="0" smtClean="0"/>
          </a:p>
          <a:p>
            <a:pPr lvl="1"/>
            <a:r>
              <a:rPr lang="zh-CN" altLang="en-US" dirty="0"/>
              <a:t>身份认证，跟踪对象状态变化，并行性检查以及处理更</a:t>
            </a:r>
            <a:r>
              <a:rPr lang="zh-CN" altLang="en-US" dirty="0" smtClean="0"/>
              <a:t>新</a:t>
            </a:r>
            <a:endParaRPr lang="en-US" altLang="zh-CN" dirty="0" smtClean="0"/>
          </a:p>
          <a:p>
            <a:pPr lvl="1"/>
            <a:r>
              <a:rPr lang="en-US" altLang="zh-CN" dirty="0" smtClean="0"/>
              <a:t>LINQ</a:t>
            </a:r>
            <a:r>
              <a:rPr lang="zh-CN" altLang="en-US" dirty="0" smtClean="0"/>
              <a:t>查询，</a:t>
            </a:r>
            <a:r>
              <a:rPr lang="en-US" altLang="zh-CN" dirty="0" smtClean="0"/>
              <a:t>Entity SQL</a:t>
            </a:r>
            <a:r>
              <a:rPr lang="zh-CN" altLang="en-US" dirty="0" smtClean="0"/>
              <a:t>查询</a:t>
            </a:r>
            <a:endParaRPr lang="en-US" altLang="zh-CN" dirty="0" smtClean="0"/>
          </a:p>
          <a:p>
            <a:pPr lvl="1"/>
            <a:r>
              <a:rPr lang="zh-CN" altLang="en-US" dirty="0"/>
              <a:t>实体设计器（</a:t>
            </a:r>
            <a:r>
              <a:rPr lang="en-US" dirty="0"/>
              <a:t>Entity Designer</a:t>
            </a:r>
            <a:r>
              <a:rPr lang="zh-CN" altLang="en-US" dirty="0"/>
              <a:t>）支</a:t>
            </a:r>
            <a:r>
              <a:rPr lang="zh-CN" altLang="en-US" dirty="0" smtClean="0"/>
              <a:t>持</a:t>
            </a:r>
            <a:endParaRPr lang="en-US" altLang="zh-CN" dirty="0"/>
          </a:p>
          <a:p>
            <a:pPr lvl="1"/>
            <a:r>
              <a:rPr lang="zh-CN" altLang="en-US" dirty="0" smtClean="0"/>
              <a:t>数据源，数据绑定支持</a:t>
            </a:r>
            <a:endParaRPr lang="en-US" altLang="zh-CN" dirty="0"/>
          </a:p>
        </p:txBody>
      </p:sp>
    </p:spTree>
    <p:extLst/>
  </p:cSld>
  <p:clrMapOvr>
    <a:masterClrMapping/>
  </p:clrMapOvr>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00034" y="214290"/>
            <a:ext cx="6643734" cy="6143668"/>
          </a:xfrm>
          <a:prstGeom prst="roundRect">
            <a:avLst>
              <a:gd name="adj" fmla="val 891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Flowchart: Magnetic Disk 3"/>
          <p:cNvSpPr/>
          <p:nvPr/>
        </p:nvSpPr>
        <p:spPr>
          <a:xfrm>
            <a:off x="3071802" y="5643578"/>
            <a:ext cx="1643074" cy="642942"/>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数据源</a:t>
            </a:r>
            <a:endParaRPr lang="en-US" altLang="zh-CN" dirty="0" smtClean="0"/>
          </a:p>
        </p:txBody>
      </p:sp>
      <p:sp>
        <p:nvSpPr>
          <p:cNvPr id="6" name="Flowchart: Alternate Process 5"/>
          <p:cNvSpPr/>
          <p:nvPr/>
        </p:nvSpPr>
        <p:spPr>
          <a:xfrm>
            <a:off x="1285852" y="4959492"/>
            <a:ext cx="5143536" cy="612648"/>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smtClean="0"/>
              <a:t>ADO.NET Data Providers</a:t>
            </a:r>
            <a:endParaRPr lang="en-US" dirty="0"/>
          </a:p>
        </p:txBody>
      </p:sp>
      <p:sp>
        <p:nvSpPr>
          <p:cNvPr id="7" name="Flowchart: Alternate Process 6"/>
          <p:cNvSpPr/>
          <p:nvPr/>
        </p:nvSpPr>
        <p:spPr>
          <a:xfrm>
            <a:off x="1285852" y="2643182"/>
            <a:ext cx="5143536" cy="225572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p:txBody>
      </p:sp>
      <p:sp>
        <p:nvSpPr>
          <p:cNvPr id="10" name="Flowchart: Alternate Process 9"/>
          <p:cNvSpPr/>
          <p:nvPr/>
        </p:nvSpPr>
        <p:spPr>
          <a:xfrm>
            <a:off x="1285852" y="1928802"/>
            <a:ext cx="5143536" cy="612648"/>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smtClean="0"/>
              <a:t>Entity Client</a:t>
            </a:r>
            <a:endParaRPr lang="en-US" dirty="0"/>
          </a:p>
        </p:txBody>
      </p:sp>
      <p:sp>
        <p:nvSpPr>
          <p:cNvPr id="9" name="Flowchart: Alternate Process 8"/>
          <p:cNvSpPr/>
          <p:nvPr/>
        </p:nvSpPr>
        <p:spPr>
          <a:xfrm>
            <a:off x="1643042" y="4245112"/>
            <a:ext cx="4429156" cy="54121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存储</a:t>
            </a:r>
            <a:r>
              <a:rPr lang="zh-CN" altLang="en-US" dirty="0" smtClean="0"/>
              <a:t>层</a:t>
            </a:r>
            <a:endParaRPr lang="en-US" altLang="zh-CN" dirty="0" smtClean="0"/>
          </a:p>
        </p:txBody>
      </p:sp>
      <p:sp>
        <p:nvSpPr>
          <p:cNvPr id="13" name="Flowchart: Alternate Process 12"/>
          <p:cNvSpPr/>
          <p:nvPr/>
        </p:nvSpPr>
        <p:spPr>
          <a:xfrm>
            <a:off x="1643042" y="2786058"/>
            <a:ext cx="4429156" cy="54121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概念</a:t>
            </a:r>
            <a:r>
              <a:rPr lang="zh-CN" altLang="en-US" dirty="0" smtClean="0"/>
              <a:t>层</a:t>
            </a:r>
            <a:endParaRPr lang="en-US" altLang="zh-CN" dirty="0" smtClean="0"/>
          </a:p>
        </p:txBody>
      </p:sp>
      <p:sp>
        <p:nvSpPr>
          <p:cNvPr id="14" name="Flowchart: Alternate Process 13"/>
          <p:cNvSpPr/>
          <p:nvPr/>
        </p:nvSpPr>
        <p:spPr>
          <a:xfrm>
            <a:off x="2928926" y="1214422"/>
            <a:ext cx="3500462" cy="612648"/>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smtClean="0"/>
              <a:t>Object Service</a:t>
            </a:r>
            <a:endParaRPr lang="en-US" dirty="0"/>
          </a:p>
        </p:txBody>
      </p:sp>
      <p:sp>
        <p:nvSpPr>
          <p:cNvPr id="11" name="Up-Down Arrow 10"/>
          <p:cNvSpPr/>
          <p:nvPr/>
        </p:nvSpPr>
        <p:spPr>
          <a:xfrm>
            <a:off x="2571736" y="3429000"/>
            <a:ext cx="2500330" cy="714380"/>
          </a:xfrm>
          <a:prstGeom prst="upDownArrow">
            <a:avLst>
              <a:gd name="adj1" fmla="val 50000"/>
              <a:gd name="adj2" fmla="val 2405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t>映射层</a:t>
            </a:r>
            <a:endParaRPr lang="en-US" dirty="0"/>
          </a:p>
        </p:txBody>
      </p:sp>
      <p:sp>
        <p:nvSpPr>
          <p:cNvPr id="15" name="Down Arrow 14"/>
          <p:cNvSpPr/>
          <p:nvPr/>
        </p:nvSpPr>
        <p:spPr>
          <a:xfrm>
            <a:off x="4429124" y="285728"/>
            <a:ext cx="1770516" cy="85725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smtClean="0"/>
              <a:t>LINQ</a:t>
            </a:r>
            <a:endParaRPr lang="en-US" dirty="0"/>
          </a:p>
        </p:txBody>
      </p:sp>
    </p:spTree>
    <p:extLst/>
  </p:cSld>
  <p:clrMapOvr>
    <a:masterClrMapping/>
  </p:clrMapOvr>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a:t>简单</a:t>
            </a:r>
            <a:r>
              <a:rPr lang="zh-CN" altLang="en-US" dirty="0" smtClean="0"/>
              <a:t>的两层应用程序</a:t>
            </a:r>
            <a:endParaRPr lang="zh-CN" altLang="en-US" dirty="0"/>
          </a:p>
        </p:txBody>
      </p:sp>
      <p:sp>
        <p:nvSpPr>
          <p:cNvPr id="4" name="文本占位符 3"/>
          <p:cNvSpPr>
            <a:spLocks noGrp="1"/>
          </p:cNvSpPr>
          <p:nvPr>
            <p:ph type="body" sz="quarter" idx="11"/>
          </p:nvPr>
        </p:nvSpPr>
        <p:spPr/>
        <p:txBody>
          <a:bodyPr/>
          <a:lstStyle/>
          <a:p>
            <a:r>
              <a:rPr lang="zh-CN" altLang="en-US" dirty="0"/>
              <a:t>曹阳</a:t>
            </a:r>
            <a:endParaRPr lang="en-US" altLang="zh-CN" dirty="0" smtClean="0"/>
          </a:p>
          <a:p>
            <a:r>
              <a:rPr lang="zh-CN" altLang="en-US" dirty="0"/>
              <a:t>程序经理</a:t>
            </a:r>
            <a:endParaRPr lang="en-US" altLang="zh-CN" dirty="0" smtClean="0"/>
          </a:p>
          <a:p>
            <a:r>
              <a:rPr lang="zh-CN" altLang="en-US" dirty="0"/>
              <a:t>微</a:t>
            </a:r>
            <a:r>
              <a:rPr lang="zh-CN" altLang="en-US" dirty="0" smtClean="0"/>
              <a:t>软（中国）有</a:t>
            </a:r>
            <a:r>
              <a:rPr lang="zh-CN" altLang="en-US" dirty="0"/>
              <a:t>限公司</a:t>
            </a:r>
          </a:p>
        </p:txBody>
      </p:sp>
    </p:spTree>
    <p:extLst/>
  </p:cSld>
  <p:clrMapOvr>
    <a:masterClrMapping/>
  </p:clrMapOvr>
  <p:timing>
    <p:tnLst>
      <p:par>
        <p:cTn xmlns:p14="http://schemas.microsoft.com/office/powerpoint/2007/7/12/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114932" cy="1162050"/>
          </a:xfrm>
        </p:spPr>
        <p:txBody>
          <a:bodyPr/>
          <a:lstStyle/>
          <a:p>
            <a:r>
              <a:rPr lang="zh-CN" alt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rPr>
              <a:t>简单的两层应用程序</a:t>
            </a:r>
            <a:endParaRPr lang="en-US" alt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xmlns:mc="http://schemas.openxmlformats.org/markup-compatibility/2006" xmlns:a14="http://schemas.microsoft.com/office/drawing/2007/7/7/main" val="000000" mc:Ignorable="">
                    <a:alpha val="65000"/>
                  </a:srgbClr>
                </a:innerShdw>
              </a:effectLst>
            </a:endParaRPr>
          </a:p>
        </p:txBody>
      </p:sp>
      <p:sp>
        <p:nvSpPr>
          <p:cNvPr id="4" name="Text Placeholder 3"/>
          <p:cNvSpPr>
            <a:spLocks noGrp="1"/>
          </p:cNvSpPr>
          <p:nvPr>
            <p:ph type="body" sz="half" idx="2"/>
          </p:nvPr>
        </p:nvSpPr>
        <p:spPr>
          <a:xfrm>
            <a:off x="457200" y="1435100"/>
            <a:ext cx="3400420" cy="4994296"/>
          </a:xfrm>
        </p:spPr>
        <p:txBody>
          <a:bodyPr/>
          <a:lstStyle/>
          <a:p>
            <a:pPr marL="342900" indent="-342900">
              <a:buFont typeface="Arial" pitchFamily="34" charset="0"/>
              <a:buChar char="•"/>
            </a:pPr>
            <a:r>
              <a:rPr lang="zh-CN" altLang="en-US" sz="2400" b="1" dirty="0">
                <a:solidFill>
                  <a:schemeClr val="accent1"/>
                </a:solidFill>
              </a:rPr>
              <a:t>新特性：</a:t>
            </a:r>
            <a:endParaRPr lang="en-US" altLang="zh-CN" sz="2400" b="1" dirty="0">
              <a:solidFill>
                <a:schemeClr val="accent1"/>
              </a:solidFill>
            </a:endParaRPr>
          </a:p>
          <a:p>
            <a:pPr marL="800100" lvl="1" indent="-342900">
              <a:buFont typeface="Arial" pitchFamily="34" charset="0"/>
              <a:buChar char="•"/>
            </a:pPr>
            <a:r>
              <a:rPr lang="zh-CN" altLang="en-US" sz="2400" dirty="0" smtClean="0"/>
              <a:t>数据源</a:t>
            </a:r>
            <a:endParaRPr lang="en-US" altLang="zh-CN" sz="2400" dirty="0" smtClean="0"/>
          </a:p>
          <a:p>
            <a:pPr marL="800100" lvl="1" indent="-342900">
              <a:buFont typeface="Arial" pitchFamily="34" charset="0"/>
              <a:buChar char="•"/>
            </a:pPr>
            <a:r>
              <a:rPr lang="zh-CN" altLang="en-US" sz="2400" dirty="0"/>
              <a:t>外键</a:t>
            </a:r>
            <a:endParaRPr lang="en-US" altLang="zh-CN" sz="2400" dirty="0" smtClean="0"/>
          </a:p>
          <a:p>
            <a:pPr marL="800100" lvl="1" indent="-342900">
              <a:buFont typeface="Arial" pitchFamily="34" charset="0"/>
              <a:buChar char="•"/>
            </a:pPr>
            <a:r>
              <a:rPr lang="zh-CN" altLang="en-US" sz="2400" dirty="0"/>
              <a:t>数据绑定</a:t>
            </a:r>
            <a:endParaRPr lang="en-US" altLang="zh-CN" sz="2400" dirty="0" smtClean="0"/>
          </a:p>
          <a:p>
            <a:pPr marL="800100" lvl="1" indent="-342900">
              <a:buFont typeface="Arial" pitchFamily="34" charset="0"/>
              <a:buChar char="•"/>
            </a:pPr>
            <a:r>
              <a:rPr lang="zh-CN" altLang="en-US" sz="2400" dirty="0" smtClean="0"/>
              <a:t>延迟加载</a:t>
            </a:r>
            <a:endParaRPr lang="en-US" altLang="zh-CN" sz="2400" dirty="0" smtClean="0"/>
          </a:p>
          <a:p>
            <a:pPr marL="800100" lvl="1" indent="-342900">
              <a:buFont typeface="Arial" pitchFamily="34" charset="0"/>
              <a:buChar char="•"/>
            </a:pPr>
            <a:r>
              <a:rPr lang="en-US" altLang="zh-CN" sz="2400" dirty="0"/>
              <a:t>Stored </a:t>
            </a:r>
            <a:r>
              <a:rPr lang="en-US" altLang="zh-CN" sz="2400" dirty="0" err="1" smtClean="0"/>
              <a:t>Procs</a:t>
            </a:r>
            <a:endParaRPr lang="en-US" altLang="zh-CN" sz="2400" dirty="0" smtClean="0"/>
          </a:p>
          <a:p>
            <a:pPr marL="342900" indent="-342900">
              <a:buFont typeface="Arial" pitchFamily="34" charset="0"/>
              <a:buChar char="•"/>
            </a:pPr>
            <a:r>
              <a:rPr lang="zh-CN" altLang="en-US" sz="2400" b="1" dirty="0">
                <a:solidFill>
                  <a:schemeClr val="accent1"/>
                </a:solidFill>
              </a:rPr>
              <a:t>技巧</a:t>
            </a:r>
            <a:r>
              <a:rPr lang="zh-CN" altLang="en-US" sz="2400" b="1" dirty="0" smtClean="0">
                <a:solidFill>
                  <a:schemeClr val="accent1"/>
                </a:solidFill>
              </a:rPr>
              <a:t>：</a:t>
            </a:r>
            <a:endParaRPr lang="en-US" altLang="zh-CN" sz="2400" b="1" dirty="0" smtClean="0">
              <a:solidFill>
                <a:schemeClr val="accent1"/>
              </a:solidFill>
            </a:endParaRPr>
          </a:p>
          <a:p>
            <a:pPr marL="800100" lvl="1" indent="-342900">
              <a:buFont typeface="Arial" pitchFamily="34" charset="0"/>
              <a:buChar char="•"/>
            </a:pPr>
            <a:r>
              <a:rPr lang="zh-CN" altLang="en-US" sz="2400" dirty="0"/>
              <a:t>其他加载方</a:t>
            </a:r>
            <a:r>
              <a:rPr lang="zh-CN" altLang="en-US" sz="2400" dirty="0" smtClean="0"/>
              <a:t>式</a:t>
            </a:r>
            <a:endParaRPr lang="en-US" altLang="zh-CN" sz="2400" dirty="0" smtClean="0"/>
          </a:p>
          <a:p>
            <a:pPr marL="800100" lvl="1" indent="-342900">
              <a:buFont typeface="Arial" pitchFamily="34" charset="0"/>
              <a:buChar char="•"/>
            </a:pPr>
            <a:r>
              <a:rPr lang="zh-CN" altLang="en-US" sz="2400" dirty="0" smtClean="0"/>
              <a:t>查询性能</a:t>
            </a:r>
            <a:endParaRPr lang="en-US" altLang="zh-CN" sz="2400" dirty="0"/>
          </a:p>
          <a:p>
            <a:pPr marL="800100" lvl="1" indent="-342900">
              <a:buFont typeface="Arial" pitchFamily="34" charset="0"/>
              <a:buChar char="•"/>
            </a:pPr>
            <a:r>
              <a:rPr lang="zh-CN" altLang="en-US" sz="2400" dirty="0"/>
              <a:t>外键进</a:t>
            </a:r>
            <a:r>
              <a:rPr lang="zh-CN" altLang="en-US" sz="2400" dirty="0" smtClean="0"/>
              <a:t>阶</a:t>
            </a:r>
            <a:endParaRPr lang="en-US" altLang="zh-CN" sz="2400" dirty="0"/>
          </a:p>
        </p:txBody>
      </p:sp>
      <p:pic>
        <p:nvPicPr>
          <p:cNvPr id="2050" name="Picture 2" descr="http://blog.benhartonline.com/image.axd?picture=WindowsLiveWriter/Layersarenottiers_14F17/2Tier_2.png"/>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3643306" y="2143116"/>
            <a:ext cx="4739542" cy="3192185"/>
          </a:xfrm>
          <a:prstGeom prst="rect">
            <a:avLst/>
          </a:prstGeom>
          <a:extLst/>
        </p:spPr>
      </p:pic>
    </p:spTree>
    <p:extLst/>
  </p:cSld>
  <p:clrMapOvr>
    <a:masterClrMapping/>
  </p:clrMapOvr>
  <p:timing>
    <p:tnLst>
      <p:par>
        <p:cTn xmlns:p14="http://schemas.microsoft.com/office/powerpoint/2007/7/12/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小结（一）</a:t>
            </a:r>
            <a:endParaRPr lang="zh-CN" altLang="en-US" dirty="0"/>
          </a:p>
        </p:txBody>
      </p:sp>
      <p:sp>
        <p:nvSpPr>
          <p:cNvPr id="3" name="内容占位符 2"/>
          <p:cNvSpPr>
            <a:spLocks noGrp="1"/>
          </p:cNvSpPr>
          <p:nvPr>
            <p:ph idx="1"/>
          </p:nvPr>
        </p:nvSpPr>
        <p:spPr>
          <a:xfrm>
            <a:off x="428596" y="1285860"/>
            <a:ext cx="8229600" cy="4525963"/>
          </a:xfrm>
        </p:spPr>
        <p:txBody>
          <a:bodyPr/>
          <a:lstStyle/>
          <a:p>
            <a:r>
              <a:rPr lang="zh-CN" altLang="en-US" dirty="0" smtClean="0"/>
              <a:t>数据源</a:t>
            </a:r>
            <a:endParaRPr lang="en-US" altLang="zh-CN" dirty="0" smtClean="0"/>
          </a:p>
          <a:p>
            <a:pPr lvl="1"/>
            <a:r>
              <a:rPr lang="en-US" altLang="zh-CN" dirty="0" smtClean="0"/>
              <a:t>EDM</a:t>
            </a:r>
            <a:r>
              <a:rPr lang="zh-CN" altLang="en-US" dirty="0"/>
              <a:t>向导</a:t>
            </a:r>
            <a:r>
              <a:rPr lang="zh-CN" altLang="en-US" dirty="0" smtClean="0"/>
              <a:t>集成到数据源向导</a:t>
            </a:r>
            <a:endParaRPr lang="en-US" altLang="zh-CN" dirty="0" smtClean="0"/>
          </a:p>
          <a:p>
            <a:pPr lvl="1"/>
            <a:r>
              <a:rPr lang="zh-CN" altLang="en-US" dirty="0" smtClean="0"/>
              <a:t>数</a:t>
            </a:r>
            <a:r>
              <a:rPr lang="zh-CN" altLang="en-US" dirty="0"/>
              <a:t>据源窗口显示</a:t>
            </a:r>
            <a:r>
              <a:rPr lang="en-US" altLang="zh-CN" dirty="0" smtClean="0"/>
              <a:t>EDM</a:t>
            </a:r>
          </a:p>
          <a:p>
            <a:r>
              <a:rPr lang="zh-CN" altLang="en-US" dirty="0"/>
              <a:t>外</a:t>
            </a:r>
            <a:r>
              <a:rPr lang="zh-CN" altLang="en-US" dirty="0" smtClean="0"/>
              <a:t>键</a:t>
            </a:r>
            <a:endParaRPr lang="en-US" altLang="zh-CN" dirty="0" smtClean="0"/>
          </a:p>
          <a:p>
            <a:pPr lvl="1"/>
            <a:r>
              <a:rPr lang="zh-CN" altLang="en-US" dirty="0" smtClean="0"/>
              <a:t>外键可与</a:t>
            </a:r>
            <a:r>
              <a:rPr lang="en-US" altLang="zh-CN" dirty="0" smtClean="0"/>
              <a:t>Navigation Property</a:t>
            </a:r>
            <a:r>
              <a:rPr lang="zh-CN" altLang="en-US" dirty="0" smtClean="0"/>
              <a:t>共存</a:t>
            </a:r>
            <a:endParaRPr lang="en-US" altLang="zh-CN" dirty="0" smtClean="0"/>
          </a:p>
          <a:p>
            <a:pPr lvl="1"/>
            <a:r>
              <a:rPr lang="zh-CN" altLang="en-US" dirty="0"/>
              <a:t>仅限于</a:t>
            </a:r>
            <a:r>
              <a:rPr lang="en-US" altLang="zh-CN" dirty="0"/>
              <a:t>.</a:t>
            </a:r>
            <a:r>
              <a:rPr lang="en-US" altLang="zh-CN" dirty="0" smtClean="0"/>
              <a:t>NET FX 4.0</a:t>
            </a:r>
            <a:r>
              <a:rPr lang="zh-CN" altLang="en-US" dirty="0" smtClean="0"/>
              <a:t>及新添加的表</a:t>
            </a:r>
            <a:endParaRPr lang="en-US" altLang="zh-CN" dirty="0" smtClean="0"/>
          </a:p>
          <a:p>
            <a:pPr lvl="1"/>
            <a:r>
              <a:rPr lang="zh-CN" altLang="en-US" dirty="0"/>
              <a:t>可在</a:t>
            </a:r>
            <a:r>
              <a:rPr lang="en-US" altLang="zh-CN" dirty="0" smtClean="0"/>
              <a:t>Navigation Property</a:t>
            </a:r>
            <a:r>
              <a:rPr lang="zh-CN" altLang="en-US" dirty="0" smtClean="0"/>
              <a:t>的</a:t>
            </a:r>
            <a:r>
              <a:rPr lang="en-US" altLang="zh-CN" dirty="0" err="1" smtClean="0"/>
              <a:t>EntityKey</a:t>
            </a:r>
            <a:r>
              <a:rPr lang="zh-CN" altLang="en-US" dirty="0" smtClean="0"/>
              <a:t>中查询并设置</a:t>
            </a:r>
            <a:r>
              <a:rPr lang="zh-CN" altLang="en-US" dirty="0"/>
              <a:t>外键值</a:t>
            </a:r>
            <a:endParaRPr lang="en-US" altLang="zh-CN" dirty="0" smtClean="0"/>
          </a:p>
          <a:p>
            <a:r>
              <a:rPr lang="zh-CN" altLang="en-US" dirty="0" smtClean="0"/>
              <a:t>数据绑定</a:t>
            </a:r>
            <a:endParaRPr lang="en-US" altLang="zh-CN" dirty="0" smtClean="0"/>
          </a:p>
          <a:p>
            <a:pPr lvl="1"/>
            <a:r>
              <a:rPr lang="zh-CN" altLang="en-US" dirty="0"/>
              <a:t>拖拽生成</a:t>
            </a:r>
            <a:r>
              <a:rPr lang="en-US" altLang="zh-CN" dirty="0" smtClean="0"/>
              <a:t>UI</a:t>
            </a:r>
            <a:r>
              <a:rPr lang="zh-CN" altLang="en-US" dirty="0" smtClean="0"/>
              <a:t>和数据装载代码</a:t>
            </a:r>
            <a:endParaRPr lang="en-US" altLang="zh-CN" dirty="0" smtClean="0"/>
          </a:p>
          <a:p>
            <a:pPr lvl="1"/>
            <a:r>
              <a:rPr lang="zh-CN" altLang="en-US" dirty="0"/>
              <a:t>不支持</a:t>
            </a:r>
            <a:r>
              <a:rPr lang="en-US" altLang="zh-CN" dirty="0" err="1" smtClean="0"/>
              <a:t>WinForm</a:t>
            </a:r>
            <a:endParaRPr lang="zh-CN" altLang="en-US" dirty="0"/>
          </a:p>
        </p:txBody>
      </p:sp>
    </p:spTree>
    <p:extLst/>
  </p:cSld>
  <p:clrMapOvr>
    <a:masterClrMapping/>
  </p:clrMapOvr>
  <p:timing>
    <p:tnLst>
      <p:par>
        <p:cTn xmlns:p14="http://schemas.microsoft.com/office/powerpoint/2007/7/12/mai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xmlns:mc="http://schemas.openxmlformats.org/markup-compatibility/2006" xmlns:a14="http://schemas.microsoft.com/office/drawing/2007/7/7/main" val="5F5F5F" mc:Ignorable=""/>
      </a:dk2>
      <a:lt2>
        <a:srgbClr xmlns:mc="http://schemas.openxmlformats.org/markup-compatibility/2006" xmlns:a14="http://schemas.microsoft.com/office/drawing/2007/7/7/main" val="075198" mc:Ignorable=""/>
      </a:lt2>
      <a:accent1>
        <a:srgbClr xmlns:mc="http://schemas.openxmlformats.org/markup-compatibility/2006" xmlns:a14="http://schemas.microsoft.com/office/drawing/2007/7/7/main" val="075198" mc:Ignorable=""/>
      </a:accent1>
      <a:accent2>
        <a:srgbClr xmlns:mc="http://schemas.openxmlformats.org/markup-compatibility/2006" xmlns:a14="http://schemas.microsoft.com/office/drawing/2007/7/7/main" val="6CAE30" mc:Ignorable=""/>
      </a:accent2>
      <a:accent3>
        <a:srgbClr xmlns:mc="http://schemas.openxmlformats.org/markup-compatibility/2006" xmlns:a14="http://schemas.microsoft.com/office/drawing/2007/7/7/main" val="DE8400" mc:Ignorable=""/>
      </a:accent3>
      <a:accent4>
        <a:srgbClr xmlns:mc="http://schemas.openxmlformats.org/markup-compatibility/2006" xmlns:a14="http://schemas.microsoft.com/office/drawing/2007/7/7/main" val="B30000" mc:Ignorable=""/>
      </a:accent4>
      <a:accent5>
        <a:srgbClr xmlns:mc="http://schemas.openxmlformats.org/markup-compatibility/2006" xmlns:a14="http://schemas.microsoft.com/office/drawing/2007/7/7/main" val="000000" mc:Ignorable=""/>
      </a:accent5>
      <a:accent6>
        <a:srgbClr xmlns:mc="http://schemas.openxmlformats.org/markup-compatibility/2006" xmlns:a14="http://schemas.microsoft.com/office/drawing/2007/7/7/main" val="808080" mc:Ignorable=""/>
      </a:accent6>
      <a:hlink>
        <a:srgbClr xmlns:mc="http://schemas.openxmlformats.org/markup-compatibility/2006" xmlns:a14="http://schemas.microsoft.com/office/drawing/2007/7/7/main" val="FA9500" mc:Ignorable=""/>
      </a:hlink>
      <a:folHlink>
        <a:srgbClr xmlns:mc="http://schemas.openxmlformats.org/markup-compatibility/2006" xmlns:a14="http://schemas.microsoft.com/office/drawing/2007/7/7/main" val="F0ED7B" mc:Ignorable=""/>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2009-11-06T08:51:54Z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xiaohua</outs:displayName>
          <outs:accountName/>
        </outs:relatedPerson>
      </outs:people>
      <outs:source>0</outs:source>
      <outs:isPinned>true</outs:isPinned>
    </outs:relatedPeopleItem>
    <outs:relatedPeopleItem>
      <outs:category>Last modified by</outs:category>
      <outs:people>
        <outs:relatedPerson>
          <outs:displayName>yangcao</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B9C12772-0F70-4A98-BDAB-6068A2982CE2}">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1993</TotalTime>
  <Words>1532</Words>
  <Application>Microsoft Office PowerPoint</Application>
  <PresentationFormat>On-screen Show (4:3)</PresentationFormat>
  <Paragraphs>189</Paragraphs>
  <Slides>27</Slides>
  <Notes>10</Notes>
  <HiddenSlides>5</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主题</vt:lpstr>
      <vt:lpstr>PowerPoint Presentation</vt:lpstr>
      <vt:lpstr>Entity Framework 4.0新特性                               及使用技巧</vt:lpstr>
      <vt:lpstr>目标和需求</vt:lpstr>
      <vt:lpstr>Agenda</vt:lpstr>
      <vt:lpstr>ADO.NET Entity Framework</vt:lpstr>
      <vt:lpstr>PowerPoint Presentation</vt:lpstr>
      <vt:lpstr>演 示</vt:lpstr>
      <vt:lpstr>简单的两层应用程序</vt:lpstr>
      <vt:lpstr>小结（一）</vt:lpstr>
      <vt:lpstr>小结（二）</vt:lpstr>
      <vt:lpstr>演 示</vt:lpstr>
      <vt:lpstr>N层应用程序</vt:lpstr>
      <vt:lpstr>小结</vt:lpstr>
      <vt:lpstr>疑问和解答</vt:lpstr>
      <vt:lpstr>专家问答区 (F4) 本课程结束后，我将在接下来的70分钟内于4层专家问答区与您交流答疑</vt:lpstr>
      <vt:lpstr>参考资源</vt:lpstr>
      <vt:lpstr>PowerPoint Presentation</vt:lpstr>
      <vt:lpstr>与微软开发工具团队交流</vt:lpstr>
      <vt:lpstr>微软中国研发集团服务器与开发工具事业部</vt:lpstr>
      <vt:lpstr>我们的精彩五年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xiaohua</dc:creator>
  <cp:lastModifiedBy>yangcao</cp:lastModifiedBy>
  <cp:revision>106</cp:revision>
  <dcterms:created xsi:type="dcterms:W3CDTF">2009-09-17T08:59:27Z</dcterms:created>
  <dcterms:modified xsi:type="dcterms:W3CDTF">2009-11-06T17:04:32Z</dcterms:modified>
</cp:coreProperties>
</file>