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tags/tag5.xml" ContentType="application/vnd.openxmlformats-officedocument.presentationml.tags+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2"/>
  </p:notesMasterIdLst>
  <p:sldIdLst>
    <p:sldId id="256" r:id="rId2"/>
    <p:sldId id="257" r:id="rId3"/>
    <p:sldId id="291" r:id="rId4"/>
    <p:sldId id="453" r:id="rId5"/>
    <p:sldId id="455" r:id="rId6"/>
    <p:sldId id="456" r:id="rId7"/>
    <p:sldId id="457" r:id="rId8"/>
    <p:sldId id="458" r:id="rId9"/>
    <p:sldId id="459" r:id="rId10"/>
    <p:sldId id="460" r:id="rId11"/>
    <p:sldId id="463" r:id="rId12"/>
    <p:sldId id="473" r:id="rId13"/>
    <p:sldId id="308" r:id="rId14"/>
    <p:sldId id="310" r:id="rId15"/>
    <p:sldId id="311" r:id="rId16"/>
    <p:sldId id="313" r:id="rId17"/>
    <p:sldId id="315" r:id="rId18"/>
    <p:sldId id="442" r:id="rId19"/>
    <p:sldId id="482" r:id="rId20"/>
    <p:sldId id="472" r:id="rId21"/>
    <p:sldId id="299" r:id="rId22"/>
    <p:sldId id="483" r:id="rId23"/>
    <p:sldId id="484" r:id="rId24"/>
    <p:sldId id="485" r:id="rId25"/>
    <p:sldId id="446" r:id="rId26"/>
    <p:sldId id="445" r:id="rId27"/>
    <p:sldId id="486" r:id="rId28"/>
    <p:sldId id="487" r:id="rId29"/>
    <p:sldId id="474" r:id="rId30"/>
    <p:sldId id="320" r:id="rId31"/>
    <p:sldId id="461" r:id="rId32"/>
    <p:sldId id="475" r:id="rId33"/>
    <p:sldId id="300" r:id="rId34"/>
    <p:sldId id="476" r:id="rId35"/>
    <p:sldId id="296" r:id="rId36"/>
    <p:sldId id="297" r:id="rId37"/>
    <p:sldId id="470" r:id="rId38"/>
    <p:sldId id="477" r:id="rId39"/>
    <p:sldId id="462" r:id="rId40"/>
    <p:sldId id="481" r:id="rId41"/>
    <p:sldId id="480" r:id="rId42"/>
    <p:sldId id="478" r:id="rId43"/>
    <p:sldId id="451" r:id="rId44"/>
    <p:sldId id="294" r:id="rId45"/>
    <p:sldId id="452" r:id="rId46"/>
    <p:sldId id="272" r:id="rId47"/>
    <p:sldId id="274" r:id="rId48"/>
    <p:sldId id="287" r:id="rId49"/>
    <p:sldId id="273" r:id="rId50"/>
    <p:sldId id="275"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001" autoAdjust="0"/>
    <p:restoredTop sz="62121" autoAdjust="0"/>
  </p:normalViewPr>
  <p:slideViewPr>
    <p:cSldViewPr>
      <p:cViewPr varScale="1">
        <p:scale>
          <a:sx n="81" d="100"/>
          <a:sy n="81" d="100"/>
        </p:scale>
        <p:origin x="-2472" y="-90"/>
      </p:cViewPr>
      <p:guideLst>
        <p:guide orient="horz" pos="2160"/>
        <p:guide pos="2880"/>
      </p:guideLst>
    </p:cSldViewPr>
  </p:slideViewPr>
  <p:notesTextViewPr>
    <p:cViewPr>
      <p:scale>
        <a:sx n="100" d="100"/>
        <a:sy n="100" d="100"/>
      </p:scale>
      <p:origin x="0" y="0"/>
    </p:cViewPr>
  </p:notesTextViewPr>
  <p:sorterViewPr>
    <p:cViewPr>
      <p:scale>
        <a:sx n="83" d="100"/>
        <a:sy n="83"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spdata\results\power\SPECpower\Power-Nehalem\7105.winmain\Compare\w2k8vsRC\MarketingFigures_w2k3SP2_RC.xlsm"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dk1" tx1="lt1" bg2="dk2" tx2="lt2" accent1="accent1" accent2="accent2" accent3="accent3" accent4="accent4" accent5="accent5" accent6="accent6" hlink="hlink" folHlink="folHlink"/>
  <c:chart>
    <c:autoTitleDeleted val="1"/>
    <c:plotArea>
      <c:layout>
        <c:manualLayout>
          <c:layoutTarget val="inner"/>
          <c:xMode val="edge"/>
          <c:yMode val="edge"/>
          <c:x val="0.1132644811979376"/>
          <c:y val="4.4410078740157483E-2"/>
          <c:w val="0.8531175122299296"/>
          <c:h val="0.6347348031496145"/>
        </c:manualLayout>
      </c:layout>
      <c:scatterChart>
        <c:scatterStyle val="lineMarker"/>
        <c:ser>
          <c:idx val="0"/>
          <c:order val="1"/>
          <c:tx>
            <c:v>WS2003 SP2</c:v>
          </c:tx>
          <c:spPr>
            <a:ln w="60325">
              <a:solidFill>
                <a:schemeClr val="accent2">
                  <a:lumMod val="75000"/>
                </a:schemeClr>
              </a:solidFill>
            </a:ln>
          </c:spPr>
          <c:marker>
            <c:symbol val="none"/>
          </c:marker>
          <c:xVal>
            <c:numRef>
              <c:f>Data_Workload!$BY$20:$BY$30</c:f>
              <c:numCache>
                <c:formatCode>0.000</c:formatCode>
                <c:ptCount val="11"/>
                <c:pt idx="0">
                  <c:v>0.99477927413470868</c:v>
                </c:pt>
                <c:pt idx="1">
                  <c:v>0.89520874972240316</c:v>
                </c:pt>
                <c:pt idx="2">
                  <c:v>0.79615573744488666</c:v>
                </c:pt>
                <c:pt idx="3">
                  <c:v>0.69455482059579698</c:v>
                </c:pt>
                <c:pt idx="4">
                  <c:v>0.59858705307572668</c:v>
                </c:pt>
                <c:pt idx="5">
                  <c:v>0.49636551822594843</c:v>
                </c:pt>
                <c:pt idx="6">
                  <c:v>0.39644998572380807</c:v>
                </c:pt>
                <c:pt idx="7">
                  <c:v>0.29683583959899751</c:v>
                </c:pt>
                <c:pt idx="8">
                  <c:v>0.19719988261793836</c:v>
                </c:pt>
                <c:pt idx="9">
                  <c:v>0.10049847720567252</c:v>
                </c:pt>
                <c:pt idx="10">
                  <c:v>0</c:v>
                </c:pt>
              </c:numCache>
            </c:numRef>
          </c:xVal>
          <c:yVal>
            <c:numRef>
              <c:f>Data_Workload!$BZ$20:$BZ$30</c:f>
              <c:numCache>
                <c:formatCode>0.000</c:formatCode>
                <c:ptCount val="11"/>
                <c:pt idx="0">
                  <c:v>0.99052132701421758</c:v>
                </c:pt>
                <c:pt idx="1">
                  <c:v>0.93127962085308602</c:v>
                </c:pt>
                <c:pt idx="2">
                  <c:v>0.87203791469194314</c:v>
                </c:pt>
                <c:pt idx="3">
                  <c:v>0.83175355450236954</c:v>
                </c:pt>
                <c:pt idx="4">
                  <c:v>0.79383886255924174</c:v>
                </c:pt>
                <c:pt idx="5">
                  <c:v>0.75118483412322756</c:v>
                </c:pt>
                <c:pt idx="6">
                  <c:v>0.70379146919431756</c:v>
                </c:pt>
                <c:pt idx="7">
                  <c:v>0.66587677725119321</c:v>
                </c:pt>
                <c:pt idx="8">
                  <c:v>0.61848341232227921</c:v>
                </c:pt>
                <c:pt idx="9">
                  <c:v>0.56398104265403404</c:v>
                </c:pt>
                <c:pt idx="10">
                  <c:v>0.50236966824644547</c:v>
                </c:pt>
              </c:numCache>
            </c:numRef>
          </c:yVal>
        </c:ser>
        <c:ser>
          <c:idx val="1"/>
          <c:order val="0"/>
          <c:tx>
            <c:v>WS2008 R2 RC</c:v>
          </c:tx>
          <c:spPr>
            <a:ln w="57150">
              <a:solidFill>
                <a:schemeClr val="accent3">
                  <a:lumMod val="60000"/>
                  <a:lumOff val="40000"/>
                </a:schemeClr>
              </a:solidFill>
            </a:ln>
          </c:spPr>
          <c:marker>
            <c:symbol val="none"/>
          </c:marker>
          <c:xVal>
            <c:numRef>
              <c:f>Data_Workload!$G$20:$G$30</c:f>
              <c:numCache>
                <c:formatCode>0.000</c:formatCode>
                <c:ptCount val="11"/>
                <c:pt idx="0">
                  <c:v>0.94210803908505469</c:v>
                </c:pt>
                <c:pt idx="1">
                  <c:v>0.84940198597759997</c:v>
                </c:pt>
                <c:pt idx="2">
                  <c:v>0.7522841914913867</c:v>
                </c:pt>
                <c:pt idx="3">
                  <c:v>0.66260389898798111</c:v>
                </c:pt>
                <c:pt idx="4">
                  <c:v>0.56907498175819293</c:v>
                </c:pt>
                <c:pt idx="5">
                  <c:v>0.47084285079788352</c:v>
                </c:pt>
                <c:pt idx="6">
                  <c:v>0.37783541131309523</c:v>
                </c:pt>
                <c:pt idx="7">
                  <c:v>0.2824347260556479</c:v>
                </c:pt>
                <c:pt idx="8">
                  <c:v>0.18917943593160141</c:v>
                </c:pt>
                <c:pt idx="9">
                  <c:v>9.4413248310650066E-2</c:v>
                </c:pt>
                <c:pt idx="10">
                  <c:v>0</c:v>
                </c:pt>
              </c:numCache>
            </c:numRef>
          </c:xVal>
          <c:yVal>
            <c:numRef>
              <c:f>Data_Workload!$H$20:$H$30</c:f>
              <c:numCache>
                <c:formatCode>0.000</c:formatCode>
                <c:ptCount val="11"/>
                <c:pt idx="0">
                  <c:v>0.84123222748815163</c:v>
                </c:pt>
                <c:pt idx="1">
                  <c:v>0.80094786729858802</c:v>
                </c:pt>
                <c:pt idx="2">
                  <c:v>0.75592417061611938</c:v>
                </c:pt>
                <c:pt idx="3">
                  <c:v>0.72037914691943161</c:v>
                </c:pt>
                <c:pt idx="4">
                  <c:v>0.6824644549763037</c:v>
                </c:pt>
                <c:pt idx="5">
                  <c:v>0.63744075829384528</c:v>
                </c:pt>
                <c:pt idx="6">
                  <c:v>0.5995260663507106</c:v>
                </c:pt>
                <c:pt idx="7">
                  <c:v>0.56398104265403404</c:v>
                </c:pt>
                <c:pt idx="8">
                  <c:v>0.53554502369668677</c:v>
                </c:pt>
                <c:pt idx="9">
                  <c:v>0.50236966824644547</c:v>
                </c:pt>
                <c:pt idx="10">
                  <c:v>0.36255924170616116</c:v>
                </c:pt>
              </c:numCache>
            </c:numRef>
          </c:yVal>
        </c:ser>
        <c:axId val="103932672"/>
        <c:axId val="103934592"/>
      </c:scatterChart>
      <c:valAx>
        <c:axId val="103932672"/>
        <c:scaling>
          <c:orientation val="minMax"/>
          <c:max val="1"/>
        </c:scaling>
        <c:axPos val="b"/>
        <c:title>
          <c:tx>
            <c:rich>
              <a:bodyPr/>
              <a:lstStyle/>
              <a:p>
                <a:pPr>
                  <a:defRPr>
                    <a:solidFill>
                      <a:schemeClr val="bg1"/>
                    </a:solidFill>
                  </a:defRPr>
                </a:pPr>
                <a:r>
                  <a:rPr lang="zh-CN" altLang="en-US" dirty="0" smtClean="0">
                    <a:solidFill>
                      <a:schemeClr val="bg1"/>
                    </a:solidFill>
                  </a:rPr>
                  <a:t>联机事务处理量</a:t>
                </a:r>
                <a:r>
                  <a:rPr lang="en-US" dirty="0" smtClean="0">
                    <a:solidFill>
                      <a:schemeClr val="bg1"/>
                    </a:solidFill>
                  </a:rPr>
                  <a:t> OLTP</a:t>
                </a:r>
                <a:r>
                  <a:rPr lang="en-US" baseline="0" dirty="0" smtClean="0">
                    <a:solidFill>
                      <a:schemeClr val="bg1"/>
                    </a:solidFill>
                  </a:rPr>
                  <a:t>(% of Max Throughput)</a:t>
                </a:r>
                <a:endParaRPr lang="en-US" dirty="0">
                  <a:solidFill>
                    <a:schemeClr val="bg1"/>
                  </a:solidFill>
                </a:endParaRPr>
              </a:p>
            </c:rich>
          </c:tx>
          <c:layout>
            <c:manualLayout>
              <c:xMode val="edge"/>
              <c:yMode val="edge"/>
              <c:x val="0.17246206156048746"/>
              <c:y val="0.7810683371545567"/>
            </c:manualLayout>
          </c:layout>
        </c:title>
        <c:numFmt formatCode="0%" sourceLinked="0"/>
        <c:tickLblPos val="nextTo"/>
        <c:txPr>
          <a:bodyPr/>
          <a:lstStyle/>
          <a:p>
            <a:pPr>
              <a:defRPr sz="1400">
                <a:solidFill>
                  <a:schemeClr val="bg1"/>
                </a:solidFill>
              </a:defRPr>
            </a:pPr>
            <a:endParaRPr lang="en-US"/>
          </a:p>
        </c:txPr>
        <c:crossAx val="103934592"/>
        <c:crosses val="autoZero"/>
        <c:crossBetween val="midCat"/>
      </c:valAx>
      <c:valAx>
        <c:axId val="103934592"/>
        <c:scaling>
          <c:orientation val="minMax"/>
          <c:max val="1"/>
          <c:min val="0.30000000000000032"/>
        </c:scaling>
        <c:axPos val="l"/>
        <c:majorGridlines/>
        <c:title>
          <c:tx>
            <c:rich>
              <a:bodyPr/>
              <a:lstStyle/>
              <a:p>
                <a:pPr>
                  <a:defRPr>
                    <a:solidFill>
                      <a:schemeClr val="bg1"/>
                    </a:solidFill>
                  </a:defRPr>
                </a:pPr>
                <a:r>
                  <a:rPr lang="en-US">
                    <a:solidFill>
                      <a:schemeClr val="bg1"/>
                    </a:solidFill>
                  </a:rPr>
                  <a:t>Power (% of Max Watts)</a:t>
                </a:r>
              </a:p>
            </c:rich>
          </c:tx>
          <c:layout>
            <c:manualLayout>
              <c:xMode val="edge"/>
              <c:yMode val="edge"/>
              <c:x val="7.0298987543508413E-4"/>
              <c:y val="8.7271313308058693E-2"/>
            </c:manualLayout>
          </c:layout>
        </c:title>
        <c:numFmt formatCode="0%" sourceLinked="0"/>
        <c:tickLblPos val="nextTo"/>
        <c:txPr>
          <a:bodyPr/>
          <a:lstStyle/>
          <a:p>
            <a:pPr>
              <a:defRPr sz="1400">
                <a:solidFill>
                  <a:schemeClr val="bg1"/>
                </a:solidFill>
              </a:defRPr>
            </a:pPr>
            <a:endParaRPr lang="en-US"/>
          </a:p>
        </c:txPr>
        <c:crossAx val="103932672"/>
        <c:crosses val="autoZero"/>
        <c:crossBetween val="midCat"/>
      </c:valAx>
    </c:plotArea>
    <c:legend>
      <c:legendPos val="b"/>
      <c:layout>
        <c:manualLayout>
          <c:xMode val="edge"/>
          <c:yMode val="edge"/>
          <c:x val="0.12805123352017841"/>
          <c:y val="0.86766835611913651"/>
          <c:w val="0.77938503937008541"/>
          <c:h val="0.13097355886069798"/>
        </c:manualLayout>
      </c:layout>
      <c:txPr>
        <a:bodyPr/>
        <a:lstStyle/>
        <a:p>
          <a:pPr>
            <a:defRPr>
              <a:solidFill>
                <a:schemeClr val="bg1"/>
              </a:solidFill>
            </a:defRPr>
          </a:pPr>
          <a:endParaRPr lang="en-US"/>
        </a:p>
      </c:txPr>
    </c:legend>
    <c:plotVisOnly val="1"/>
    <c:dispBlanksAs val="zero"/>
  </c:chart>
  <c:spPr>
    <a:ln w="9525">
      <a:noFill/>
    </a:ln>
  </c:spPr>
  <c:txPr>
    <a:bodyPr/>
    <a:lstStyle/>
    <a:p>
      <a:pPr>
        <a:defRPr sz="1800">
          <a:solidFill>
            <a:schemeClr val="tx1"/>
          </a:solidFill>
        </a:defRPr>
      </a:pPr>
      <a:endParaRPr lang="en-US"/>
    </a:p>
  </c:txPr>
  <c:externalData r:id="rId2"/>
  <c:userShapes r:id="rId3"/>
</c:chartSpace>
</file>

<file path=ppt/drawings/drawing1.xml><?xml version="1.0" encoding="utf-8"?>
<c:userShapes xmlns:c="http://schemas.openxmlformats.org/drawingml/2006/chart">
  <cdr:relSizeAnchor xmlns:cdr="http://schemas.openxmlformats.org/drawingml/2006/chartDrawing">
    <cdr:from>
      <cdr:x>0.1</cdr:x>
      <cdr:y>0.49289</cdr:y>
    </cdr:from>
    <cdr:to>
      <cdr:x>0.295</cdr:x>
      <cdr:y>0.49339</cdr:y>
    </cdr:to>
    <cdr:sp macro="" textlink="">
      <cdr:nvSpPr>
        <cdr:cNvPr id="5" name="Straight Connector 4"/>
        <cdr:cNvSpPr/>
      </cdr:nvSpPr>
      <cdr:spPr>
        <a:xfrm xmlns:a="http://schemas.openxmlformats.org/drawingml/2006/main">
          <a:off x="838199" y="2362200"/>
          <a:ext cx="1634490" cy="2397"/>
        </a:xfrm>
        <a:prstGeom xmlns:a="http://schemas.openxmlformats.org/drawingml/2006/main" prst="line">
          <a:avLst/>
        </a:prstGeom>
        <a:ln xmlns:a="http://schemas.openxmlformats.org/drawingml/2006/main" w="50800" cmpd="sng">
          <a:solidFill>
            <a:schemeClr val="bg1"/>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0.2451</cdr:x>
      <cdr:y>0.51523</cdr:y>
    </cdr:from>
    <cdr:to>
      <cdr:x>0.3501</cdr:x>
      <cdr:y>0.59323</cdr:y>
    </cdr:to>
    <cdr:sp macro="" textlink="">
      <cdr:nvSpPr>
        <cdr:cNvPr id="10" name="TextBox 9"/>
        <cdr:cNvSpPr txBox="1"/>
      </cdr:nvSpPr>
      <cdr:spPr>
        <a:xfrm xmlns:a="http://schemas.openxmlformats.org/drawingml/2006/main">
          <a:off x="2686796" y="2582862"/>
          <a:ext cx="1151015" cy="39101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800" b="1" dirty="0">
              <a:solidFill>
                <a:schemeClr val="bg1"/>
              </a:solidFill>
            </a:rPr>
            <a:t>59 W</a:t>
          </a:r>
        </a:p>
      </cdr:txBody>
    </cdr:sp>
  </cdr:relSizeAnchor>
  <cdr:relSizeAnchor xmlns:cdr="http://schemas.openxmlformats.org/drawingml/2006/chartDrawing">
    <cdr:from>
      <cdr:x>0.62485</cdr:x>
      <cdr:y>0.18171</cdr:y>
    </cdr:from>
    <cdr:to>
      <cdr:x>0.9193</cdr:x>
      <cdr:y>0.18221</cdr:y>
    </cdr:to>
    <cdr:sp macro="" textlink="">
      <cdr:nvSpPr>
        <cdr:cNvPr id="18" name="Straight Connector 17"/>
        <cdr:cNvSpPr/>
      </cdr:nvSpPr>
      <cdr:spPr>
        <a:xfrm xmlns:a="http://schemas.openxmlformats.org/drawingml/2006/main" rot="10800000">
          <a:off x="6849604" y="910915"/>
          <a:ext cx="3227832" cy="2506"/>
        </a:xfrm>
        <a:prstGeom xmlns:a="http://schemas.openxmlformats.org/drawingml/2006/main" prst="line">
          <a:avLst/>
        </a:prstGeom>
        <a:ln xmlns:a="http://schemas.openxmlformats.org/drawingml/2006/main" w="50800" cmpd="sng">
          <a:solidFill>
            <a:schemeClr val="bg1"/>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0.61665</cdr:x>
      <cdr:y>0.0477</cdr:y>
    </cdr:from>
    <cdr:to>
      <cdr:x>0.95415</cdr:x>
      <cdr:y>0.0482</cdr:y>
    </cdr:to>
    <cdr:sp macro="" textlink="">
      <cdr:nvSpPr>
        <cdr:cNvPr id="20" name="Straight Connector 19"/>
        <cdr:cNvSpPr/>
      </cdr:nvSpPr>
      <cdr:spPr>
        <a:xfrm xmlns:a="http://schemas.openxmlformats.org/drawingml/2006/main" rot="10800000">
          <a:off x="5025613" y="228600"/>
          <a:ext cx="2750562" cy="2396"/>
        </a:xfrm>
        <a:prstGeom xmlns:a="http://schemas.openxmlformats.org/drawingml/2006/main" prst="line">
          <a:avLst/>
        </a:prstGeom>
        <a:ln xmlns:a="http://schemas.openxmlformats.org/drawingml/2006/main" w="50800" cmpd="sng">
          <a:solidFill>
            <a:schemeClr val="bg1"/>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0.9065</cdr:x>
      <cdr:y>0.33389</cdr:y>
    </cdr:from>
    <cdr:to>
      <cdr:x>0.98795</cdr:x>
      <cdr:y>0.41189</cdr:y>
    </cdr:to>
    <cdr:sp macro="" textlink="">
      <cdr:nvSpPr>
        <cdr:cNvPr id="27" name="TextBox 1"/>
        <cdr:cNvSpPr txBox="1"/>
      </cdr:nvSpPr>
      <cdr:spPr>
        <a:xfrm xmlns:a="http://schemas.openxmlformats.org/drawingml/2006/main">
          <a:off x="7387813" y="1600200"/>
          <a:ext cx="663802" cy="3738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solidFill>
                <a:schemeClr val="bg1"/>
              </a:solidFill>
              <a:latin typeface="+mn-lt"/>
            </a:rPr>
            <a:t>5%</a:t>
          </a:r>
        </a:p>
      </cdr:txBody>
    </cdr:sp>
  </cdr:relSizeAnchor>
  <cdr:relSizeAnchor xmlns:cdr="http://schemas.openxmlformats.org/drawingml/2006/chartDrawing">
    <cdr:from>
      <cdr:x>0.91585</cdr:x>
      <cdr:y>0.1749</cdr:y>
    </cdr:from>
    <cdr:to>
      <cdr:x>0.91617</cdr:x>
      <cdr:y>0.3249</cdr:y>
    </cdr:to>
    <cdr:sp macro="" textlink="">
      <cdr:nvSpPr>
        <cdr:cNvPr id="29" name="Straight Connector 28"/>
        <cdr:cNvSpPr/>
      </cdr:nvSpPr>
      <cdr:spPr>
        <a:xfrm xmlns:a="http://schemas.openxmlformats.org/drawingml/2006/main" rot="5400000">
          <a:off x="7105877" y="1196336"/>
          <a:ext cx="718880" cy="2608"/>
        </a:xfrm>
        <a:prstGeom xmlns:a="http://schemas.openxmlformats.org/drawingml/2006/main" prst="line">
          <a:avLst/>
        </a:prstGeom>
        <a:ln xmlns:a="http://schemas.openxmlformats.org/drawingml/2006/main" w="50800" cmpd="sng">
          <a:solidFill>
            <a:schemeClr val="bg1"/>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0.95325</cdr:x>
      <cdr:y>0.0477</cdr:y>
    </cdr:from>
    <cdr:to>
      <cdr:x>0.95513</cdr:x>
      <cdr:y>0.3387</cdr:y>
    </cdr:to>
    <cdr:sp macro="" textlink="">
      <cdr:nvSpPr>
        <cdr:cNvPr id="31" name="Straight Connector 30"/>
        <cdr:cNvSpPr/>
      </cdr:nvSpPr>
      <cdr:spPr>
        <a:xfrm xmlns:a="http://schemas.openxmlformats.org/drawingml/2006/main" rot="5400000">
          <a:off x="7079160" y="918253"/>
          <a:ext cx="1394627" cy="15322"/>
        </a:xfrm>
        <a:prstGeom xmlns:a="http://schemas.openxmlformats.org/drawingml/2006/main" prst="line">
          <a:avLst/>
        </a:prstGeom>
        <a:ln xmlns:a="http://schemas.openxmlformats.org/drawingml/2006/main" w="50800" cmpd="sng">
          <a:solidFill>
            <a:schemeClr val="bg1"/>
          </a:solidFill>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0.56055</cdr:x>
      <cdr:y>0.066</cdr:y>
    </cdr:from>
    <cdr:to>
      <cdr:x>0.76875</cdr:x>
      <cdr:y>0.144</cdr:y>
    </cdr:to>
    <cdr:sp macro="" textlink="">
      <cdr:nvSpPr>
        <cdr:cNvPr id="32" name="TextBox 1"/>
        <cdr:cNvSpPr txBox="1"/>
      </cdr:nvSpPr>
      <cdr:spPr>
        <a:xfrm xmlns:a="http://schemas.openxmlformats.org/drawingml/2006/main">
          <a:off x="4568413" y="316307"/>
          <a:ext cx="1696756" cy="373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a:solidFill>
                <a:schemeClr val="bg1"/>
              </a:solidFill>
              <a:latin typeface="+mn-lt"/>
            </a:rPr>
            <a:t>15% (63</a:t>
          </a:r>
          <a:r>
            <a:rPr lang="en-US" sz="1800" b="1" baseline="0" dirty="0">
              <a:solidFill>
                <a:schemeClr val="bg1"/>
              </a:solidFill>
              <a:latin typeface="+mn-lt"/>
            </a:rPr>
            <a:t> W)</a:t>
          </a:r>
          <a:endParaRPr lang="en-US" sz="1800" b="1" dirty="0">
            <a:solidFill>
              <a:schemeClr val="bg1"/>
            </a:solidFill>
            <a:latin typeface="+mn-lt"/>
          </a:endParaRPr>
        </a:p>
      </cdr:txBody>
    </cdr:sp>
  </cdr:relSizeAnchor>
  <cdr:relSizeAnchor xmlns:cdr="http://schemas.openxmlformats.org/drawingml/2006/chartDrawing">
    <cdr:from>
      <cdr:x>0.1</cdr:x>
      <cdr:y>0.62009</cdr:y>
    </cdr:from>
    <cdr:to>
      <cdr:x>0.295</cdr:x>
      <cdr:y>0.62059</cdr:y>
    </cdr:to>
    <cdr:sp macro="" textlink="">
      <cdr:nvSpPr>
        <cdr:cNvPr id="13" name="Straight Connector 12"/>
        <cdr:cNvSpPr/>
      </cdr:nvSpPr>
      <cdr:spPr>
        <a:xfrm xmlns:a="http://schemas.openxmlformats.org/drawingml/2006/main">
          <a:off x="838199" y="2971800"/>
          <a:ext cx="1634490" cy="2396"/>
        </a:xfrm>
        <a:prstGeom xmlns:a="http://schemas.openxmlformats.org/drawingml/2006/main" prst="line">
          <a:avLst/>
        </a:prstGeom>
        <a:noFill xmlns:a="http://schemas.openxmlformats.org/drawingml/2006/main"/>
        <a:ln xmlns:a="http://schemas.openxmlformats.org/drawingml/2006/main" w="50800" cap="flat" cmpd="sng" algn="ctr">
          <a:solidFill>
            <a:schemeClr val="bg1"/>
          </a:solidFill>
          <a:prstDash val="solid"/>
        </a:ln>
        <a:effectLst xmlns:a="http://schemas.openxmlformats.org/drawingml/2006/main">
          <a:outerShdw blurRad="50800" dist="38100" dir="5400000" rotWithShape="0">
            <a:srgbClr val="000000">
              <a:alpha val="35000"/>
            </a:srgbClr>
          </a:outerShdw>
        </a:effectLst>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FFFFFF"/>
              </a:solidFill>
              <a:latin typeface="Segoe"/>
            </a:defRPr>
          </a:lvl1pPr>
          <a:lvl2pPr marL="457200" indent="0">
            <a:defRPr sz="1100">
              <a:solidFill>
                <a:srgbClr val="FFFFFF"/>
              </a:solidFill>
              <a:latin typeface="Segoe"/>
            </a:defRPr>
          </a:lvl2pPr>
          <a:lvl3pPr marL="914400" indent="0">
            <a:defRPr sz="1100">
              <a:solidFill>
                <a:srgbClr val="FFFFFF"/>
              </a:solidFill>
              <a:latin typeface="Segoe"/>
            </a:defRPr>
          </a:lvl3pPr>
          <a:lvl4pPr marL="1371600" indent="0">
            <a:defRPr sz="1100">
              <a:solidFill>
                <a:srgbClr val="FFFFFF"/>
              </a:solidFill>
              <a:latin typeface="Segoe"/>
            </a:defRPr>
          </a:lvl4pPr>
          <a:lvl5pPr marL="1828800" indent="0">
            <a:defRPr sz="1100">
              <a:solidFill>
                <a:srgbClr val="FFFFFF"/>
              </a:solidFill>
              <a:latin typeface="Segoe"/>
            </a:defRPr>
          </a:lvl5pPr>
          <a:lvl6pPr marL="2286000" indent="0">
            <a:defRPr sz="1100">
              <a:solidFill>
                <a:srgbClr val="FFFFFF"/>
              </a:solidFill>
              <a:latin typeface="Segoe"/>
            </a:defRPr>
          </a:lvl6pPr>
          <a:lvl7pPr marL="2743200" indent="0">
            <a:defRPr sz="1100">
              <a:solidFill>
                <a:srgbClr val="FFFFFF"/>
              </a:solidFill>
              <a:latin typeface="Segoe"/>
            </a:defRPr>
          </a:lvl7pPr>
          <a:lvl8pPr marL="3200400" indent="0">
            <a:defRPr sz="1100">
              <a:solidFill>
                <a:srgbClr val="FFFFFF"/>
              </a:solidFill>
              <a:latin typeface="Segoe"/>
            </a:defRPr>
          </a:lvl8pPr>
          <a:lvl9pPr marL="3657600" indent="0">
            <a:defRPr sz="1100">
              <a:solidFill>
                <a:srgbClr val="FFFFFF"/>
              </a:solidFill>
              <a:latin typeface="Segoe"/>
            </a:defRPr>
          </a:lvl9pPr>
        </a:lstStyle>
        <a:p xmlns:a="http://schemas.openxmlformats.org/drawingml/2006/main">
          <a:endParaRPr lang="en-US"/>
        </a:p>
      </cdr:txBody>
    </cdr:sp>
  </cdr:relSizeAnchor>
  <cdr:relSizeAnchor xmlns:cdr="http://schemas.openxmlformats.org/drawingml/2006/chartDrawing">
    <cdr:from>
      <cdr:x>0.75174</cdr:x>
      <cdr:y>0.89337</cdr:y>
    </cdr:from>
    <cdr:to>
      <cdr:x>0.79514</cdr:x>
      <cdr:y>0.95651</cdr:y>
    </cdr:to>
    <cdr:sp macro="" textlink="">
      <cdr:nvSpPr>
        <cdr:cNvPr id="12" name="Rounded Rectangle 11"/>
        <cdr:cNvSpPr/>
      </cdr:nvSpPr>
      <cdr:spPr>
        <a:xfrm xmlns:a="http://schemas.openxmlformats.org/drawingml/2006/main">
          <a:off x="6186502" y="4043378"/>
          <a:ext cx="357190" cy="285752"/>
        </a:xfrm>
        <a:prstGeom xmlns:a="http://schemas.openxmlformats.org/drawingml/2006/main" prst="roundRect">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214536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extLst>
      <p:ext uri="{BB962C8B-B14F-4D97-AF65-F5344CB8AC3E}">
        <p14:creationId xmlns="" xmlns:p14="http://schemas.microsoft.com/office/powerpoint/2007/7/12/main" val="29740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indent="0" defTabSz="896938">
              <a:spcBef>
                <a:spcPct val="0"/>
              </a:spcBef>
              <a:spcAft>
                <a:spcPts val="325"/>
              </a:spcAft>
              <a:buFont typeface="Arial" charset="0"/>
              <a:buNone/>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C379033B-314D-443C-ADAD-C26FEFF99E5B}" type="slidenum">
              <a:rPr lang="en-US"/>
              <a:pPr defTabSz="912813" fontAlgn="base">
                <a:spcBef>
                  <a:spcPct val="0"/>
                </a:spcBef>
                <a:spcAft>
                  <a:spcPct val="0"/>
                </a:spcAft>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3"/>
          <p:cNvSpPr>
            <a:spLocks noGrp="1" noChangeArrowheads="1"/>
          </p:cNvSpPr>
          <p:nvPr>
            <p:ph type="sldNum" sz="quarter" idx="5"/>
          </p:nvPr>
        </p:nvSpPr>
        <p:spPr>
          <a:noFill/>
        </p:spPr>
        <p:txBody>
          <a:bodyPr/>
          <a:lstStyle/>
          <a:p>
            <a:fld id="{E23127E2-5F45-4573-AB43-F08CCA262DA3}" type="slidenum">
              <a:rPr lang="en-US" smtClean="0"/>
              <a:pPr/>
              <a:t>22</a:t>
            </a:fld>
            <a:endParaRPr lang="en-US" smtClean="0"/>
          </a:p>
        </p:txBody>
      </p:sp>
      <p:sp>
        <p:nvSpPr>
          <p:cNvPr id="49154"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F166DF-42EB-430F-B63E-2EE835C46211}"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07980" indent="-38363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E2BE976F-330F-4920-B0CC-E0C41D09B667}" type="datetime1">
              <a:rPr lang="en-US" smtClean="0"/>
              <a:pPr>
                <a:defRPr/>
              </a:pPr>
              <a:t>11/9/2009</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451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340EAD-F963-4CC3-A7CD-B528770F266A}"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41</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42</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44</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45</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46</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47</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48</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a:prstGeom prst="rect">
            <a:avLst/>
          </a:prstGeo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a:prstGeom prst="rect">
            <a:avLst/>
          </a:prstGeo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a:prstGeom prst="rect">
            <a:avLst/>
          </a:prstGeo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MSconfidential.png"/>
          <p:cNvPicPr>
            <a:picLocks noChangeAspect="1"/>
          </p:cNvPicPr>
          <p:nvPr userDrawn="1"/>
        </p:nvPicPr>
        <p:blipFill>
          <a:blip r:embed="rId2" cstate="print"/>
          <a:stretch>
            <a:fillRect/>
          </a:stretch>
        </p:blipFill>
        <p:spPr bwMode="invGray">
          <a:xfrm>
            <a:off x="3550921" y="6477000"/>
            <a:ext cx="2042159" cy="3048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1.png"/><Relationship Id="rId5" Type="http://schemas.openxmlformats.org/officeDocument/2006/relationships/hyperlink" Target="http://www.codeplex.com/coreconfig" TargetMode="Externa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3" Type="http://schemas.openxmlformats.org/officeDocument/2006/relationships/hyperlink" Target="http://msdn2.microsoft.com/en-us/library/aa772170(VS.85).aspx"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hyperlink" Target="http://msdn2.microsoft.com/en-us/library/aa367008(VS.85).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technet.microsoft.com/en-us/library/dd365353.aspx"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hyperlink" Target="http://technet.microsoft.com/en-us/sysinternals/ee656415.aspx"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43.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8" Type="http://schemas.openxmlformats.org/officeDocument/2006/relationships/hyperlink" Target="http://blogs.msdn.com/wmi/" TargetMode="External"/><Relationship Id="rId3" Type="http://schemas.openxmlformats.org/officeDocument/2006/relationships/hyperlink" Target="http://www.microsoft.com/windowsserver2008/en/us/migration-paths.aspx" TargetMode="External"/><Relationship Id="rId7" Type="http://schemas.openxmlformats.org/officeDocument/2006/relationships/hyperlink" Target="http://blogs.msdn.com/PowerShel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blogs.technet.com/server_core/default.aspx" TargetMode="External"/><Relationship Id="rId5" Type="http://schemas.openxmlformats.org/officeDocument/2006/relationships/hyperlink" Target="http://support.microsoft.com/kb/957256" TargetMode="External"/><Relationship Id="rId4" Type="http://schemas.openxmlformats.org/officeDocument/2006/relationships/hyperlink" Target="http://www.microsoft.com/windowsserver2008/en/us/roadmap.aspx" TargetMode="External"/><Relationship Id="rId9" Type="http://schemas.openxmlformats.org/officeDocument/2006/relationships/hyperlink" Target="http://blogs.technet.com/otto/"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为什么升级的理由各式各样？</a:t>
            </a:r>
            <a:endParaRPr lang="en-US" dirty="0">
              <a:solidFill>
                <a:schemeClr val="tx2"/>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541832"/>
            <a:ext cx="8229600" cy="4525963"/>
          </a:xfrm>
        </p:spPr>
        <p:txBody>
          <a:bodyPr/>
          <a:lstStyle/>
          <a:p>
            <a:r>
              <a:rPr lang="zh-CN" altLang="en-US" sz="2000" dirty="0" smtClean="0"/>
              <a:t>因为许多人依然使用</a:t>
            </a:r>
            <a:r>
              <a:rPr lang="en-US" altLang="zh-CN" sz="2000" dirty="0" smtClean="0"/>
              <a:t>Windows XP, </a:t>
            </a:r>
            <a:r>
              <a:rPr lang="zh-CN" altLang="en-US" sz="2000" dirty="0" smtClean="0"/>
              <a:t>而</a:t>
            </a:r>
            <a:r>
              <a:rPr lang="en-US" altLang="zh-CN" sz="2000" dirty="0" smtClean="0"/>
              <a:t>XP</a:t>
            </a:r>
            <a:r>
              <a:rPr lang="zh-CN" altLang="en-US" sz="2000" dirty="0" smtClean="0"/>
              <a:t>是</a:t>
            </a:r>
            <a:r>
              <a:rPr lang="en-US" altLang="zh-CN" sz="2000" dirty="0" smtClean="0"/>
              <a:t>8</a:t>
            </a:r>
            <a:r>
              <a:rPr lang="zh-CN" altLang="en-US" sz="2000" dirty="0" smtClean="0"/>
              <a:t>年前的产品</a:t>
            </a:r>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endParaRPr lang="en-US" altLang="zh-CN" sz="2000" dirty="0" smtClean="0"/>
          </a:p>
          <a:p>
            <a:r>
              <a:rPr lang="zh-CN" altLang="en-US" sz="2000" dirty="0" smtClean="0"/>
              <a:t>摩尔定理：</a:t>
            </a:r>
            <a:r>
              <a:rPr lang="en-US" altLang="zh-CN" sz="2000" dirty="0" smtClean="0"/>
              <a:t>CPU</a:t>
            </a:r>
            <a:r>
              <a:rPr lang="zh-CN" altLang="en-US" sz="2000" dirty="0" smtClean="0"/>
              <a:t>每</a:t>
            </a:r>
            <a:r>
              <a:rPr lang="en-US" altLang="zh-CN" sz="2000" dirty="0" smtClean="0"/>
              <a:t>18</a:t>
            </a:r>
            <a:r>
              <a:rPr lang="zh-CN" altLang="en-US" sz="2000" dirty="0" smtClean="0"/>
              <a:t>个月性能翻一番</a:t>
            </a:r>
            <a:endParaRPr lang="en-US" altLang="zh-CN" sz="2000" dirty="0" smtClean="0"/>
          </a:p>
          <a:p>
            <a:r>
              <a:rPr lang="zh-CN" altLang="en-US" sz="2000" dirty="0" smtClean="0"/>
              <a:t>存储“摩尔定律”：每</a:t>
            </a:r>
            <a:r>
              <a:rPr lang="en-US" altLang="zh-CN" sz="2000" dirty="0" smtClean="0"/>
              <a:t>1</a:t>
            </a:r>
            <a:r>
              <a:rPr lang="zh-CN" altLang="en-US" sz="2000" dirty="0" smtClean="0"/>
              <a:t>元能购买的存储每</a:t>
            </a:r>
            <a:r>
              <a:rPr lang="en-US" altLang="zh-CN" sz="2000" dirty="0" smtClean="0"/>
              <a:t>18</a:t>
            </a:r>
            <a:r>
              <a:rPr lang="zh-CN" altLang="en-US" sz="2000" dirty="0" smtClean="0"/>
              <a:t>个月倍增。</a:t>
            </a:r>
            <a:endParaRPr lang="en-US" altLang="zh-CN" sz="2000" dirty="0" smtClean="0"/>
          </a:p>
          <a:p>
            <a:r>
              <a:rPr lang="en-US" sz="2000" dirty="0" smtClean="0"/>
              <a:t>8</a:t>
            </a:r>
            <a:r>
              <a:rPr lang="zh-CN" altLang="en-US" sz="2000" dirty="0" smtClean="0"/>
              <a:t>年</a:t>
            </a:r>
            <a:r>
              <a:rPr lang="en-US" sz="2000" dirty="0" smtClean="0"/>
              <a:t>x12</a:t>
            </a:r>
            <a:r>
              <a:rPr lang="zh-CN" altLang="en-US" sz="2000" dirty="0" smtClean="0"/>
              <a:t>月</a:t>
            </a:r>
            <a:r>
              <a:rPr lang="en-US" sz="2000" dirty="0" smtClean="0"/>
              <a:t>/18</a:t>
            </a:r>
            <a:r>
              <a:rPr lang="zh-CN" altLang="en-US" sz="2000" dirty="0" smtClean="0"/>
              <a:t>月</a:t>
            </a:r>
            <a:r>
              <a:rPr lang="en-US" altLang="zh-CN" sz="2000" dirty="0" smtClean="0"/>
              <a:t>/</a:t>
            </a:r>
            <a:r>
              <a:rPr lang="zh-CN" altLang="en-US" sz="2000" dirty="0" smtClean="0"/>
              <a:t>番</a:t>
            </a:r>
            <a:r>
              <a:rPr lang="en-US" sz="2000" dirty="0" smtClean="0"/>
              <a:t>=2^5.333=</a:t>
            </a:r>
            <a:r>
              <a:rPr lang="en-US" sz="2000" dirty="0" smtClean="0">
                <a:solidFill>
                  <a:schemeClr val="accent4">
                    <a:lumMod val="60000"/>
                    <a:lumOff val="40000"/>
                  </a:schemeClr>
                </a:solidFill>
                <a:effectLst>
                  <a:outerShdw blurRad="38100" dist="38100" dir="2700000" algn="tl">
                    <a:srgbClr val="000000">
                      <a:alpha val="43137"/>
                    </a:srgbClr>
                  </a:outerShdw>
                </a:effectLst>
              </a:rPr>
              <a:t>40.3</a:t>
            </a:r>
            <a:r>
              <a:rPr lang="zh-CN" altLang="en-US" sz="2000" dirty="0" smtClean="0">
                <a:solidFill>
                  <a:schemeClr val="accent4">
                    <a:lumMod val="60000"/>
                    <a:lumOff val="40000"/>
                  </a:schemeClr>
                </a:solidFill>
                <a:effectLst>
                  <a:outerShdw blurRad="38100" dist="38100" dir="2700000" algn="tl">
                    <a:srgbClr val="000000">
                      <a:alpha val="43137"/>
                    </a:srgbClr>
                  </a:outerShdw>
                </a:effectLst>
              </a:rPr>
              <a:t>倍</a:t>
            </a:r>
            <a:endParaRPr lang="en-US" altLang="zh-CN" sz="2000" dirty="0" smtClean="0">
              <a:solidFill>
                <a:schemeClr val="accent4">
                  <a:lumMod val="60000"/>
                  <a:lumOff val="40000"/>
                </a:schemeClr>
              </a:solidFill>
              <a:effectLst>
                <a:outerShdw blurRad="38100" dist="38100" dir="2700000" algn="tl">
                  <a:srgbClr val="000000">
                    <a:alpha val="43137"/>
                  </a:srgbClr>
                </a:outerShdw>
              </a:effectLst>
            </a:endParaRPr>
          </a:p>
          <a:p>
            <a:r>
              <a:rPr lang="zh-CN" altLang="en-US" sz="2000" b="0" dirty="0" smtClean="0">
                <a:solidFill>
                  <a:schemeClr val="tx1"/>
                </a:solidFill>
                <a:effectLst>
                  <a:outerShdw blurRad="38100" dist="38100" dir="2700000" algn="tl">
                    <a:srgbClr val="000000">
                      <a:alpha val="43137"/>
                    </a:srgbClr>
                  </a:outerShdw>
                </a:effectLst>
              </a:rPr>
              <a:t>最常被提及的“硬件性能”显然不是问题</a:t>
            </a:r>
            <a:endParaRPr lang="en-US" altLang="zh-CN" sz="2000" b="0" dirty="0" smtClean="0">
              <a:solidFill>
                <a:schemeClr val="tx1"/>
              </a:solidFill>
              <a:effectLst>
                <a:outerShdw blurRad="38100" dist="38100" dir="2700000" algn="tl">
                  <a:srgbClr val="000000">
                    <a:alpha val="43137"/>
                  </a:srgbClr>
                </a:outerShdw>
              </a:effectLst>
            </a:endParaRPr>
          </a:p>
          <a:p>
            <a:pPr lvl="1">
              <a:buNone/>
            </a:pPr>
            <a:endParaRPr lang="en-US" sz="1800" dirty="0" smtClean="0"/>
          </a:p>
          <a:p>
            <a:pPr lvl="1">
              <a:buNone/>
            </a:pPr>
            <a:endParaRPr lang="en-US" sz="1800" dirty="0" smtClean="0"/>
          </a:p>
          <a:p>
            <a:pPr lvl="1">
              <a:buNone/>
            </a:pPr>
            <a:endParaRPr lang="en-US" sz="1800" dirty="0"/>
          </a:p>
        </p:txBody>
      </p:sp>
      <p:graphicFrame>
        <p:nvGraphicFramePr>
          <p:cNvPr id="4" name="Table 3"/>
          <p:cNvGraphicFramePr>
            <a:graphicFrameLocks noGrp="1"/>
          </p:cNvGraphicFramePr>
          <p:nvPr/>
        </p:nvGraphicFramePr>
        <p:xfrm>
          <a:off x="833437" y="2023118"/>
          <a:ext cx="7524777" cy="2763204"/>
        </p:xfrm>
        <a:graphic>
          <a:graphicData uri="http://schemas.openxmlformats.org/drawingml/2006/table">
            <a:tbl>
              <a:tblPr firstRow="1" bandRow="1">
                <a:tableStyleId>{5C22544A-7EE6-4342-B048-85BDC9FD1C3A}</a:tableStyleId>
              </a:tblPr>
              <a:tblGrid>
                <a:gridCol w="2508259"/>
                <a:gridCol w="2508259"/>
                <a:gridCol w="2508259"/>
              </a:tblGrid>
              <a:tr h="460534">
                <a:tc>
                  <a:txBody>
                    <a:bodyPr/>
                    <a:lstStyle/>
                    <a:p>
                      <a:r>
                        <a:rPr lang="zh-CN" altLang="en-US" sz="1600" dirty="0" smtClean="0"/>
                        <a:t>建议配置</a:t>
                      </a:r>
                      <a:endParaRPr lang="en-US" sz="1600" dirty="0"/>
                    </a:p>
                  </a:txBody>
                  <a:tcPr/>
                </a:tc>
                <a:tc>
                  <a:txBody>
                    <a:bodyPr/>
                    <a:lstStyle/>
                    <a:p>
                      <a:r>
                        <a:rPr lang="en-US" sz="1600" dirty="0" smtClean="0"/>
                        <a:t>Windows XP</a:t>
                      </a:r>
                      <a:endParaRPr lang="en-US" sz="1600" dirty="0"/>
                    </a:p>
                  </a:txBody>
                  <a:tcPr/>
                </a:tc>
                <a:tc>
                  <a:txBody>
                    <a:bodyPr/>
                    <a:lstStyle/>
                    <a:p>
                      <a:r>
                        <a:rPr lang="en-US" sz="1600" dirty="0" smtClean="0"/>
                        <a:t>Windows 7</a:t>
                      </a:r>
                      <a:endParaRPr lang="en-US" sz="1600" dirty="0"/>
                    </a:p>
                  </a:txBody>
                  <a:tcPr/>
                </a:tc>
              </a:tr>
              <a:tr h="460534">
                <a:tc>
                  <a:txBody>
                    <a:bodyPr/>
                    <a:lstStyle/>
                    <a:p>
                      <a:r>
                        <a:rPr lang="zh-CN" altLang="en-US" sz="1600" dirty="0" smtClean="0"/>
                        <a:t>发布日期</a:t>
                      </a:r>
                      <a:endParaRPr lang="en-US" sz="1600" dirty="0"/>
                    </a:p>
                  </a:txBody>
                  <a:tcPr/>
                </a:tc>
                <a:tc>
                  <a:txBody>
                    <a:bodyPr/>
                    <a:lstStyle/>
                    <a:p>
                      <a:r>
                        <a:rPr lang="en-US" sz="1600" dirty="0" smtClean="0"/>
                        <a:t>2001</a:t>
                      </a:r>
                      <a:r>
                        <a:rPr lang="zh-CN" altLang="en-US" sz="1600" dirty="0" smtClean="0"/>
                        <a:t>年</a:t>
                      </a:r>
                      <a:r>
                        <a:rPr lang="en-US" altLang="zh-CN" sz="1600" dirty="0" smtClean="0"/>
                        <a:t>10</a:t>
                      </a:r>
                      <a:r>
                        <a:rPr lang="zh-CN" altLang="en-US" sz="1600" dirty="0" smtClean="0"/>
                        <a:t>月</a:t>
                      </a:r>
                      <a:r>
                        <a:rPr lang="en-US" altLang="zh-CN" sz="1600" dirty="0" smtClean="0"/>
                        <a:t>25</a:t>
                      </a:r>
                      <a:r>
                        <a:rPr lang="zh-CN" altLang="en-US" sz="1600" dirty="0" smtClean="0"/>
                        <a:t>日</a:t>
                      </a:r>
                      <a:endParaRPr lang="en-US" sz="1600" dirty="0"/>
                    </a:p>
                  </a:txBody>
                  <a:tcPr/>
                </a:tc>
                <a:tc>
                  <a:txBody>
                    <a:bodyPr/>
                    <a:lstStyle/>
                    <a:p>
                      <a:r>
                        <a:rPr lang="en-US" sz="1600" dirty="0" smtClean="0"/>
                        <a:t>2009</a:t>
                      </a:r>
                      <a:r>
                        <a:rPr lang="zh-CN" altLang="en-US" sz="1600" dirty="0" smtClean="0"/>
                        <a:t>年</a:t>
                      </a:r>
                      <a:r>
                        <a:rPr lang="en-US" altLang="zh-CN" sz="1600" dirty="0" smtClean="0"/>
                        <a:t>10</a:t>
                      </a:r>
                      <a:r>
                        <a:rPr lang="zh-CN" altLang="en-US" sz="1600" dirty="0" smtClean="0"/>
                        <a:t>月</a:t>
                      </a:r>
                      <a:r>
                        <a:rPr lang="en-US" altLang="zh-CN" sz="1600" dirty="0" smtClean="0"/>
                        <a:t>22</a:t>
                      </a:r>
                      <a:r>
                        <a:rPr lang="zh-CN" altLang="en-US" sz="1600" dirty="0" smtClean="0"/>
                        <a:t>日</a:t>
                      </a:r>
                      <a:endParaRPr lang="en-US" sz="1600" dirty="0"/>
                    </a:p>
                  </a:txBody>
                  <a:tcPr/>
                </a:tc>
              </a:tr>
              <a:tr h="460534">
                <a:tc>
                  <a:txBody>
                    <a:bodyPr/>
                    <a:lstStyle/>
                    <a:p>
                      <a:r>
                        <a:rPr lang="en-US" altLang="zh-CN" sz="1600" dirty="0" smtClean="0"/>
                        <a:t>CPU</a:t>
                      </a:r>
                      <a:endParaRPr lang="en-US" sz="1600" dirty="0"/>
                    </a:p>
                  </a:txBody>
                  <a:tcPr/>
                </a:tc>
                <a:tc>
                  <a:txBody>
                    <a:bodyPr/>
                    <a:lstStyle/>
                    <a:p>
                      <a:r>
                        <a:rPr lang="en-US" sz="1600" dirty="0" smtClean="0"/>
                        <a:t>300</a:t>
                      </a:r>
                      <a:r>
                        <a:rPr lang="en-US" altLang="zh-CN" sz="1600" dirty="0" smtClean="0"/>
                        <a:t>M Hz</a:t>
                      </a:r>
                      <a:endParaRPr lang="en-US" sz="1600" dirty="0"/>
                    </a:p>
                  </a:txBody>
                  <a:tcPr/>
                </a:tc>
                <a:tc>
                  <a:txBody>
                    <a:bodyPr/>
                    <a:lstStyle/>
                    <a:p>
                      <a:r>
                        <a:rPr lang="en-US" sz="1600" dirty="0" smtClean="0"/>
                        <a:t>1G Hz</a:t>
                      </a:r>
                      <a:endParaRPr lang="en-US" sz="1600" dirty="0"/>
                    </a:p>
                  </a:txBody>
                  <a:tcPr/>
                </a:tc>
              </a:tr>
              <a:tr h="460534">
                <a:tc>
                  <a:txBody>
                    <a:bodyPr/>
                    <a:lstStyle/>
                    <a:p>
                      <a:r>
                        <a:rPr lang="zh-CN" altLang="en-US" sz="1600" dirty="0" smtClean="0"/>
                        <a:t>内存</a:t>
                      </a:r>
                      <a:r>
                        <a:rPr lang="en-US" altLang="zh-CN" sz="1600" dirty="0" smtClean="0"/>
                        <a:t>/RAM</a:t>
                      </a:r>
                      <a:endParaRPr lang="en-US" sz="1600" dirty="0"/>
                    </a:p>
                  </a:txBody>
                  <a:tcPr/>
                </a:tc>
                <a:tc>
                  <a:txBody>
                    <a:bodyPr/>
                    <a:lstStyle/>
                    <a:p>
                      <a:r>
                        <a:rPr lang="en-US" sz="1600" dirty="0" smtClean="0"/>
                        <a:t>128M </a:t>
                      </a:r>
                      <a:endParaRPr lang="en-US" sz="1600" dirty="0"/>
                    </a:p>
                  </a:txBody>
                  <a:tcPr/>
                </a:tc>
                <a:tc>
                  <a:txBody>
                    <a:bodyPr/>
                    <a:lstStyle/>
                    <a:p>
                      <a:r>
                        <a:rPr lang="en-US" sz="1600" dirty="0" smtClean="0"/>
                        <a:t>1G </a:t>
                      </a:r>
                      <a:endParaRPr lang="en-US" sz="1600" dirty="0"/>
                    </a:p>
                  </a:txBody>
                  <a:tcPr/>
                </a:tc>
              </a:tr>
              <a:tr h="460534">
                <a:tc>
                  <a:txBody>
                    <a:bodyPr/>
                    <a:lstStyle/>
                    <a:p>
                      <a:r>
                        <a:rPr lang="zh-CN" altLang="en-US" sz="1600" dirty="0" smtClean="0"/>
                        <a:t>硬盘</a:t>
                      </a:r>
                      <a:r>
                        <a:rPr lang="en-US" altLang="zh-CN" sz="1600" dirty="0" smtClean="0"/>
                        <a:t>/HD</a:t>
                      </a:r>
                      <a:endParaRPr lang="en-US" sz="1600" dirty="0"/>
                    </a:p>
                  </a:txBody>
                  <a:tcPr/>
                </a:tc>
                <a:tc>
                  <a:txBody>
                    <a:bodyPr/>
                    <a:lstStyle/>
                    <a:p>
                      <a:r>
                        <a:rPr lang="en-US" sz="1600" dirty="0" smtClean="0"/>
                        <a:t>1.5</a:t>
                      </a:r>
                      <a:r>
                        <a:rPr lang="en-US" altLang="zh-CN" sz="1600" dirty="0" smtClean="0"/>
                        <a:t>G</a:t>
                      </a:r>
                      <a:r>
                        <a:rPr lang="en-US" altLang="zh-CN" sz="1600" baseline="0" dirty="0" smtClean="0"/>
                        <a:t> </a:t>
                      </a:r>
                      <a:endParaRPr lang="en-US" sz="1600" dirty="0"/>
                    </a:p>
                  </a:txBody>
                  <a:tcPr/>
                </a:tc>
                <a:tc>
                  <a:txBody>
                    <a:bodyPr/>
                    <a:lstStyle/>
                    <a:p>
                      <a:r>
                        <a:rPr lang="en-US" sz="1600" dirty="0" smtClean="0"/>
                        <a:t>16G</a:t>
                      </a:r>
                      <a:endParaRPr lang="en-US" sz="1600" dirty="0"/>
                    </a:p>
                  </a:txBody>
                  <a:tcPr/>
                </a:tc>
              </a:tr>
              <a:tr h="460534">
                <a:tc>
                  <a:txBody>
                    <a:bodyPr/>
                    <a:lstStyle/>
                    <a:p>
                      <a:r>
                        <a:rPr lang="zh-CN" altLang="en-US" sz="1600" dirty="0" smtClean="0"/>
                        <a:t>主流配置价格</a:t>
                      </a:r>
                      <a:endParaRPr lang="en-US" sz="1600" dirty="0"/>
                    </a:p>
                  </a:txBody>
                  <a:tcPr/>
                </a:tc>
                <a:tc>
                  <a:txBody>
                    <a:bodyPr/>
                    <a:lstStyle/>
                    <a:p>
                      <a:r>
                        <a:rPr lang="en-US" sz="1600" dirty="0" smtClean="0"/>
                        <a:t>6000 RMB</a:t>
                      </a:r>
                      <a:endParaRPr lang="en-US" sz="1600" dirty="0"/>
                    </a:p>
                  </a:txBody>
                  <a:tcPr/>
                </a:tc>
                <a:tc>
                  <a:txBody>
                    <a:bodyPr/>
                    <a:lstStyle/>
                    <a:p>
                      <a:r>
                        <a:rPr lang="en-US" sz="1600" dirty="0" smtClean="0"/>
                        <a:t>3000 RMB</a:t>
                      </a:r>
                      <a:endParaRPr lang="en-US" sz="1600" dirty="0"/>
                    </a:p>
                  </a:txBody>
                  <a:tcPr/>
                </a:tc>
              </a:tr>
            </a:tbl>
          </a:graphicData>
        </a:graphic>
      </p:graphicFrame>
      <p:sp>
        <p:nvSpPr>
          <p:cNvPr id="5" name="TextBox 4"/>
          <p:cNvSpPr txBox="1"/>
          <p:nvPr/>
        </p:nvSpPr>
        <p:spPr>
          <a:xfrm>
            <a:off x="571472" y="1059404"/>
            <a:ext cx="7072362" cy="400110"/>
          </a:xfrm>
          <a:prstGeom prst="rect">
            <a:avLst/>
          </a:prstGeom>
          <a:noFill/>
        </p:spPr>
        <p:txBody>
          <a:bodyPr wrap="square" rtlCol="0">
            <a:spAutoFit/>
          </a:bodyPr>
          <a:lstStyle/>
          <a:p>
            <a:r>
              <a:rPr lang="en-US" altLang="zh-CN" sz="2000" dirty="0" smtClean="0">
                <a:solidFill>
                  <a:schemeClr val="accent4">
                    <a:lumMod val="60000"/>
                    <a:lumOff val="40000"/>
                  </a:schemeClr>
                </a:solidFill>
                <a:effectLst>
                  <a:outerShdw blurRad="38100" dist="38100" dir="2700000" algn="tl">
                    <a:srgbClr val="000000">
                      <a:alpha val="43137"/>
                    </a:srgbClr>
                  </a:outerShdw>
                </a:effectLst>
              </a:rPr>
              <a:t>Windows7</a:t>
            </a:r>
            <a:r>
              <a:rPr lang="zh-CN" altLang="en-US" sz="2000" dirty="0" smtClean="0">
                <a:solidFill>
                  <a:schemeClr val="accent4">
                    <a:lumMod val="60000"/>
                    <a:lumOff val="40000"/>
                  </a:schemeClr>
                </a:solidFill>
                <a:effectLst>
                  <a:outerShdw blurRad="38100" dist="38100" dir="2700000" algn="tl">
                    <a:srgbClr val="000000">
                      <a:alpha val="43137"/>
                    </a:srgbClr>
                  </a:outerShdw>
                </a:effectLst>
              </a:rPr>
              <a:t>的改进是方方面面的，升级不需要理由</a:t>
            </a:r>
            <a:endParaRPr lang="en-US" altLang="zh-CN" sz="2000" dirty="0" smtClean="0">
              <a:solidFill>
                <a:schemeClr val="accent4">
                  <a:lumMod val="60000"/>
                  <a:lumOff val="40000"/>
                </a:schemeClr>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1"/>
            <a:r>
              <a:rPr lang="zh-CN" altLang="en-US" dirty="0" smtClean="0"/>
              <a:t>运行在服务器上的应用的改变</a:t>
            </a:r>
            <a:endParaRPr lang="en-US" altLang="zh-CN" dirty="0" smtClean="0"/>
          </a:p>
          <a:p>
            <a:pPr lvl="1"/>
            <a:r>
              <a:rPr lang="zh-CN" altLang="en-US" dirty="0" smtClean="0"/>
              <a:t>产品支持周期变更</a:t>
            </a:r>
            <a:endParaRPr lang="en-US" altLang="zh-CN" dirty="0" smtClean="0"/>
          </a:p>
          <a:p>
            <a:r>
              <a:rPr lang="zh-CN" altLang="en-US" dirty="0" smtClean="0"/>
              <a:t>如何完成</a:t>
            </a:r>
            <a:r>
              <a:rPr lang="en-US" altLang="zh-CN" dirty="0" smtClean="0"/>
              <a:t>Windows 2008 </a:t>
            </a:r>
            <a:r>
              <a:rPr lang="en-US" altLang="zh-CN" dirty="0" smtClean="0">
                <a:solidFill>
                  <a:srgbClr val="FF0000"/>
                </a:solidFill>
              </a:rPr>
              <a:t>R2</a:t>
            </a:r>
            <a:r>
              <a:rPr lang="zh-CN" altLang="en-US" dirty="0" smtClean="0"/>
              <a:t>的升级</a:t>
            </a:r>
            <a:endParaRPr lang="en-US" altLang="zh-CN" dirty="0" smtClean="0"/>
          </a:p>
          <a:p>
            <a:pPr lvl="1"/>
            <a:r>
              <a:rPr lang="zh-CN" altLang="en-US" dirty="0" smtClean="0"/>
              <a:t>升级路线图</a:t>
            </a:r>
            <a:endParaRPr lang="en-US" altLang="zh-CN" dirty="0" smtClean="0"/>
          </a:p>
          <a:p>
            <a:pPr lvl="1"/>
            <a:r>
              <a:rPr lang="zh-CN" altLang="en-US" dirty="0" smtClean="0"/>
              <a:t>如何升级到</a:t>
            </a:r>
            <a:r>
              <a:rPr lang="en-US" altLang="zh-CN" dirty="0" smtClean="0"/>
              <a:t>Windows 2008 </a:t>
            </a:r>
            <a:r>
              <a:rPr lang="en-US" altLang="zh-CN" dirty="0" smtClean="0">
                <a:solidFill>
                  <a:srgbClr val="FF0000"/>
                </a:solidFill>
              </a:rPr>
              <a:t>R2</a:t>
            </a:r>
          </a:p>
          <a:p>
            <a:pPr lvl="1"/>
            <a:r>
              <a:rPr lang="zh-CN" altLang="en-US" dirty="0" smtClean="0"/>
              <a:t>谁能帮助你完成平滑升级</a:t>
            </a:r>
            <a:endParaRPr lang="en-US" altLang="zh-CN" dirty="0" smtClean="0"/>
          </a:p>
          <a:p>
            <a:pPr lvl="1"/>
            <a:endParaRPr lang="en-US" altLang="zh-CN" dirty="0" smtClean="0"/>
          </a:p>
          <a:p>
            <a:pPr lvl="1"/>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b="1" dirty="0" smtClean="0"/>
              <a:t>Windows </a:t>
            </a:r>
            <a:r>
              <a:rPr lang="zh-CN" altLang="en-US" b="1" dirty="0" smtClean="0"/>
              <a:t>本身的提升</a:t>
            </a:r>
            <a:endParaRPr lang="en-US" altLang="zh-CN" b="1" dirty="0" smtClean="0"/>
          </a:p>
          <a:p>
            <a:pPr lvl="1"/>
            <a:r>
              <a:rPr lang="en-US" altLang="zh-CN" dirty="0" smtClean="0">
                <a:solidFill>
                  <a:schemeClr val="bg1">
                    <a:lumMod val="85000"/>
                  </a:schemeClr>
                </a:solidFill>
              </a:rPr>
              <a:t>Windows Server </a:t>
            </a:r>
            <a:r>
              <a:rPr lang="zh-CN" altLang="en-US" dirty="0" smtClean="0">
                <a:solidFill>
                  <a:schemeClr val="bg1">
                    <a:lumMod val="85000"/>
                  </a:schemeClr>
                </a:solidFill>
              </a:rPr>
              <a:t>功能的提升</a:t>
            </a:r>
            <a:endParaRPr lang="en-US" altLang="zh-CN" dirty="0" smtClean="0">
              <a:solidFill>
                <a:schemeClr val="bg1">
                  <a:lumMod val="85000"/>
                </a:schemeClr>
              </a:solidFill>
            </a:endParaRPr>
          </a:p>
          <a:p>
            <a:pPr lvl="1"/>
            <a:r>
              <a:rPr lang="zh-CN" altLang="en-US" dirty="0" smtClean="0">
                <a:solidFill>
                  <a:schemeClr val="bg1">
                    <a:lumMod val="85000"/>
                  </a:schemeClr>
                </a:solidFill>
              </a:rPr>
              <a:t>运行在服务器上的应用的改变</a:t>
            </a:r>
            <a:endParaRPr lang="en-US" altLang="zh-CN" dirty="0" smtClean="0">
              <a:solidFill>
                <a:schemeClr val="bg1">
                  <a:lumMod val="85000"/>
                </a:schemeClr>
              </a:solidFill>
            </a:endParaRPr>
          </a:p>
          <a:p>
            <a:pPr lvl="1"/>
            <a:r>
              <a:rPr lang="zh-CN" altLang="en-US" dirty="0" smtClean="0">
                <a:solidFill>
                  <a:schemeClr val="bg1">
                    <a:lumMod val="85000"/>
                  </a:schemeClr>
                </a:solidFill>
              </a:rPr>
              <a:t>产品支持周期变更</a:t>
            </a:r>
            <a:endParaRPr lang="en-US" altLang="zh-CN" dirty="0" smtClean="0">
              <a:solidFill>
                <a:schemeClr val="bg1">
                  <a:lumMod val="85000"/>
                </a:schemeClr>
              </a:solidFill>
            </a:endParaRPr>
          </a:p>
          <a:p>
            <a:r>
              <a:rPr lang="zh-CN" altLang="en-US" dirty="0" smtClean="0">
                <a:solidFill>
                  <a:schemeClr val="bg1">
                    <a:lumMod val="85000"/>
                  </a:schemeClr>
                </a:solidFill>
              </a:rPr>
              <a:t>如何完成</a:t>
            </a:r>
            <a:r>
              <a:rPr lang="en-US" altLang="zh-CN" dirty="0" smtClean="0">
                <a:solidFill>
                  <a:schemeClr val="bg1">
                    <a:lumMod val="85000"/>
                  </a:schemeClr>
                </a:solidFill>
              </a:rPr>
              <a:t>Windows 2008 R2</a:t>
            </a:r>
            <a:r>
              <a:rPr lang="zh-CN" altLang="en-US" dirty="0" smtClean="0">
                <a:solidFill>
                  <a:schemeClr val="bg1">
                    <a:lumMod val="85000"/>
                  </a:schemeClr>
                </a:solidFill>
              </a:rPr>
              <a:t>的升级</a:t>
            </a:r>
            <a:endParaRPr lang="en-US" altLang="zh-CN" dirty="0" smtClean="0">
              <a:solidFill>
                <a:schemeClr val="bg1">
                  <a:lumMod val="85000"/>
                </a:schemeClr>
              </a:solidFill>
            </a:endParaRPr>
          </a:p>
          <a:p>
            <a:pPr lvl="1"/>
            <a:r>
              <a:rPr lang="zh-CN" altLang="en-US" dirty="0" smtClean="0">
                <a:solidFill>
                  <a:schemeClr val="bg1">
                    <a:lumMod val="85000"/>
                  </a:schemeClr>
                </a:solidFill>
              </a:rPr>
              <a:t>升级路线图</a:t>
            </a:r>
            <a:endParaRPr lang="en-US" altLang="zh-CN" dirty="0" smtClean="0">
              <a:solidFill>
                <a:schemeClr val="bg1">
                  <a:lumMod val="85000"/>
                </a:schemeClr>
              </a:solidFill>
            </a:endParaRPr>
          </a:p>
          <a:p>
            <a:pPr lvl="1"/>
            <a:r>
              <a:rPr lang="zh-CN" altLang="en-US" dirty="0" smtClean="0">
                <a:solidFill>
                  <a:schemeClr val="bg1">
                    <a:lumMod val="85000"/>
                  </a:schemeClr>
                </a:solidFill>
              </a:rPr>
              <a:t>如何升级到</a:t>
            </a:r>
            <a:r>
              <a:rPr lang="en-US" altLang="zh-CN" dirty="0" smtClean="0">
                <a:solidFill>
                  <a:schemeClr val="bg1">
                    <a:lumMod val="85000"/>
                  </a:schemeClr>
                </a:solidFill>
              </a:rPr>
              <a:t>Windows 2008 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zh-CN" altLang="en-US" dirty="0" smtClean="0"/>
              <a:t>本身的提升</a:t>
            </a:r>
            <a:endParaRPr lang="en-US" dirty="0"/>
          </a:p>
        </p:txBody>
      </p:sp>
      <p:sp>
        <p:nvSpPr>
          <p:cNvPr id="3" name="Content Placeholder 2"/>
          <p:cNvSpPr>
            <a:spLocks noGrp="1"/>
          </p:cNvSpPr>
          <p:nvPr>
            <p:ph idx="1"/>
          </p:nvPr>
        </p:nvSpPr>
        <p:spPr/>
        <p:txBody>
          <a:bodyPr/>
          <a:lstStyle/>
          <a:p>
            <a:r>
              <a:rPr lang="en-US" altLang="zh-CN" dirty="0" smtClean="0"/>
              <a:t>Windows</a:t>
            </a:r>
            <a:r>
              <a:rPr lang="zh-CN" altLang="en-US" dirty="0" smtClean="0"/>
              <a:t>内核的调优</a:t>
            </a:r>
            <a:endParaRPr lang="en-US" altLang="zh-CN" dirty="0" smtClean="0"/>
          </a:p>
          <a:p>
            <a:pPr lvl="1"/>
            <a:r>
              <a:rPr lang="en-US" dirty="0" smtClean="0"/>
              <a:t>Core parking </a:t>
            </a:r>
            <a:r>
              <a:rPr lang="zh-CN" altLang="en-US" dirty="0" smtClean="0"/>
              <a:t>内核挂起</a:t>
            </a:r>
            <a:r>
              <a:rPr lang="en-US" dirty="0" smtClean="0"/>
              <a:t>: </a:t>
            </a:r>
            <a:r>
              <a:rPr lang="zh-CN" altLang="en-US" dirty="0" smtClean="0"/>
              <a:t>尽量避免使用负载较低的</a:t>
            </a:r>
            <a:r>
              <a:rPr lang="en-US" altLang="zh-CN" dirty="0" smtClean="0"/>
              <a:t>CPU</a:t>
            </a:r>
            <a:r>
              <a:rPr lang="zh-CN" altLang="en-US" dirty="0" smtClean="0"/>
              <a:t>上的</a:t>
            </a:r>
            <a:r>
              <a:rPr lang="en-US" altLang="zh-CN" dirty="0" smtClean="0"/>
              <a:t>Core</a:t>
            </a:r>
            <a:r>
              <a:rPr lang="zh-CN" altLang="en-US" dirty="0" smtClean="0"/>
              <a:t>，令它更长时间的进入深度</a:t>
            </a:r>
            <a:r>
              <a:rPr lang="en-US" dirty="0" smtClean="0"/>
              <a:t>C-states</a:t>
            </a:r>
          </a:p>
          <a:p>
            <a:pPr lvl="1"/>
            <a:r>
              <a:rPr lang="en-US" dirty="0" smtClean="0"/>
              <a:t>Timer coalescing </a:t>
            </a:r>
            <a:r>
              <a:rPr lang="zh-CN" altLang="en-US" dirty="0" smtClean="0"/>
              <a:t>定时器合并</a:t>
            </a:r>
            <a:r>
              <a:rPr lang="en-US" dirty="0" smtClean="0"/>
              <a:t>: </a:t>
            </a:r>
            <a:r>
              <a:rPr lang="zh-CN" altLang="en-US" dirty="0" smtClean="0"/>
              <a:t>一次同时发送多个定时器事件，以延长系统空闲时间片</a:t>
            </a:r>
            <a:endParaRPr lang="en-US" altLang="zh-CN" dirty="0" smtClean="0"/>
          </a:p>
          <a:p>
            <a:r>
              <a:rPr lang="zh-CN" altLang="en-US" dirty="0" smtClean="0"/>
              <a:t>其他大量提升</a:t>
            </a:r>
            <a:endParaRPr lang="en-US" altLang="zh-CN" dirty="0" smtClean="0"/>
          </a:p>
          <a:p>
            <a:pPr lvl="1"/>
            <a:r>
              <a:rPr lang="zh-CN" altLang="en-US" dirty="0" smtClean="0"/>
              <a:t>内存管理</a:t>
            </a:r>
            <a:endParaRPr lang="en-US" altLang="zh-CN" dirty="0" smtClean="0"/>
          </a:p>
          <a:p>
            <a:pPr lvl="1"/>
            <a:r>
              <a:rPr lang="zh-CN" altLang="en-US" dirty="0" smtClean="0"/>
              <a:t>安全架构</a:t>
            </a:r>
            <a:endParaRPr lang="en-US" altLang="zh-CN" dirty="0" smtClean="0"/>
          </a:p>
          <a:p>
            <a:pPr lvl="1"/>
            <a:r>
              <a:rPr lang="en-US" dirty="0" smtClean="0"/>
              <a:t>……</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Core Parking </a:t>
            </a:r>
            <a:r>
              <a:rPr lang="zh-CN" altLang="en-US" dirty="0" smtClean="0"/>
              <a:t>运行过程</a:t>
            </a:r>
            <a:endParaRPr lang="en-US" dirty="0"/>
          </a:p>
        </p:txBody>
      </p:sp>
      <p:sp>
        <p:nvSpPr>
          <p:cNvPr id="4" name="Rounded Rectangle 3"/>
          <p:cNvSpPr/>
          <p:nvPr/>
        </p:nvSpPr>
        <p:spPr bwMode="auto">
          <a:xfrm>
            <a:off x="14478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 name="TextBox 4"/>
          <p:cNvSpPr txBox="1"/>
          <p:nvPr/>
        </p:nvSpPr>
        <p:spPr>
          <a:xfrm>
            <a:off x="22098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0</a:t>
            </a:r>
          </a:p>
        </p:txBody>
      </p:sp>
      <p:sp>
        <p:nvSpPr>
          <p:cNvPr id="6" name="Rounded Rectangle 5"/>
          <p:cNvSpPr/>
          <p:nvPr/>
        </p:nvSpPr>
        <p:spPr bwMode="auto">
          <a:xfrm>
            <a:off x="16764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 name="Rounded Rectangle 6"/>
          <p:cNvSpPr/>
          <p:nvPr/>
        </p:nvSpPr>
        <p:spPr bwMode="auto">
          <a:xfrm>
            <a:off x="28956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ounded Rectangle 7"/>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9" name="Rounded Rectangle 8"/>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0" name="Rounded Rectangle 9"/>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1" name="TextBox 10"/>
          <p:cNvSpPr txBox="1"/>
          <p:nvPr/>
        </p:nvSpPr>
        <p:spPr>
          <a:xfrm>
            <a:off x="5181600" y="4800600"/>
            <a:ext cx="1382110" cy="461665"/>
          </a:xfrm>
          <a:prstGeom prst="rect">
            <a:avLst/>
          </a:prstGeom>
          <a:noFill/>
        </p:spPr>
        <p:txBody>
          <a:bodyPr wrap="none" rtlCol="0">
            <a:spAutoFit/>
          </a:bodyPr>
          <a:lstStyle/>
          <a:p>
            <a:r>
              <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Socket 1</a:t>
            </a:r>
          </a:p>
        </p:txBody>
      </p:sp>
      <p:sp>
        <p:nvSpPr>
          <p:cNvPr id="15" name="Oval 14"/>
          <p:cNvSpPr/>
          <p:nvPr/>
        </p:nvSpPr>
        <p:spPr bwMode="auto">
          <a:xfrm>
            <a:off x="19812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6" name="Oval 15"/>
          <p:cNvSpPr/>
          <p:nvPr/>
        </p:nvSpPr>
        <p:spPr bwMode="auto">
          <a:xfrm>
            <a:off x="3178518"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7" name="Oval 16"/>
          <p:cNvSpPr/>
          <p:nvPr/>
        </p:nvSpPr>
        <p:spPr bwMode="auto">
          <a:xfrm>
            <a:off x="51054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8" name="Oval 17"/>
          <p:cNvSpPr/>
          <p:nvPr/>
        </p:nvSpPr>
        <p:spPr bwMode="auto">
          <a:xfrm>
            <a:off x="6400800" y="32004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3" name="Group 21"/>
          <p:cNvGrpSpPr/>
          <p:nvPr/>
        </p:nvGrpSpPr>
        <p:grpSpPr>
          <a:xfrm>
            <a:off x="4648200" y="1905000"/>
            <a:ext cx="2667000" cy="2819400"/>
            <a:chOff x="4648200" y="1905000"/>
            <a:chExt cx="2667000" cy="2819400"/>
          </a:xfrm>
        </p:grpSpPr>
        <p:sp>
          <p:nvSpPr>
            <p:cNvPr id="21" name="Rounded Rectangle 20"/>
            <p:cNvSpPr/>
            <p:nvPr/>
          </p:nvSpPr>
          <p:spPr bwMode="auto">
            <a:xfrm>
              <a:off x="4648200" y="1905000"/>
              <a:ext cx="2667000" cy="2819400"/>
            </a:xfrm>
            <a:prstGeom prst="roundRect">
              <a:avLst/>
            </a:prstGeom>
            <a:gradFill>
              <a:gsLst>
                <a:gs pos="0">
                  <a:srgbClr val="FFFFFF"/>
                </a:gs>
                <a:gs pos="0">
                  <a:schemeClr val="tx1">
                    <a:lumMod val="50000"/>
                  </a:schemeClr>
                </a:gs>
                <a:gs pos="7001">
                  <a:srgbClr val="E6E6E6"/>
                </a:gs>
                <a:gs pos="32001">
                  <a:srgbClr val="7D8496"/>
                </a:gs>
                <a:gs pos="47000">
                  <a:srgbClr val="E6E6E6"/>
                </a:gs>
                <a:gs pos="85001">
                  <a:srgbClr val="7D8496"/>
                </a:gs>
                <a:gs pos="100000">
                  <a:srgbClr val="E6E6E6"/>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19" name="Rounded Rectangle 18"/>
            <p:cNvSpPr/>
            <p:nvPr/>
          </p:nvSpPr>
          <p:spPr bwMode="auto">
            <a:xfrm>
              <a:off x="60960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0" name="Rounded Rectangle 19"/>
            <p:cNvSpPr/>
            <p:nvPr/>
          </p:nvSpPr>
          <p:spPr bwMode="auto">
            <a:xfrm>
              <a:off x="4876800" y="2133600"/>
              <a:ext cx="990600" cy="2438400"/>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grpSp>
        <p:nvGrpSpPr>
          <p:cNvPr id="12" name="Group 25"/>
          <p:cNvGrpSpPr/>
          <p:nvPr/>
        </p:nvGrpSpPr>
        <p:grpSpPr>
          <a:xfrm>
            <a:off x="4648200" y="1905000"/>
            <a:ext cx="2667000" cy="2819400"/>
            <a:chOff x="4648200" y="1905000"/>
            <a:chExt cx="2667000" cy="2819400"/>
          </a:xfrm>
        </p:grpSpPr>
        <p:sp>
          <p:nvSpPr>
            <p:cNvPr id="23" name="Rounded Rectangle 22"/>
            <p:cNvSpPr/>
            <p:nvPr/>
          </p:nvSpPr>
          <p:spPr bwMode="auto">
            <a:xfrm>
              <a:off x="4648200" y="1905000"/>
              <a:ext cx="2667000" cy="28194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4" name="Rounded Rectangle 23"/>
            <p:cNvSpPr/>
            <p:nvPr/>
          </p:nvSpPr>
          <p:spPr bwMode="auto">
            <a:xfrm>
              <a:off x="48768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0</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5" name="Rounded Rectangle 24"/>
            <p:cNvSpPr/>
            <p:nvPr/>
          </p:nvSpPr>
          <p:spPr bwMode="auto">
            <a:xfrm>
              <a:off x="6096000" y="2133600"/>
              <a:ext cx="990600" cy="2438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Core 1</a:t>
              </a: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endParaRPr>
            </a:p>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sp>
        <p:nvSpPr>
          <p:cNvPr id="27" name="Oval 26"/>
          <p:cNvSpPr/>
          <p:nvPr/>
        </p:nvSpPr>
        <p:spPr bwMode="auto">
          <a:xfrm>
            <a:off x="3962400" y="1219200"/>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8" name="Oval 27"/>
          <p:cNvSpPr/>
          <p:nvPr/>
        </p:nvSpPr>
        <p:spPr bwMode="auto">
          <a:xfrm>
            <a:off x="1167429" y="5630126"/>
            <a:ext cx="457200" cy="381000"/>
          </a:xfrm>
          <a:prstGeom prst="ellips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9" name="TextBox 28"/>
          <p:cNvSpPr txBox="1"/>
          <p:nvPr/>
        </p:nvSpPr>
        <p:spPr>
          <a:xfrm>
            <a:off x="1725658" y="5601015"/>
            <a:ext cx="1415772" cy="461665"/>
          </a:xfrm>
          <a:prstGeom prst="rect">
            <a:avLst/>
          </a:prstGeom>
          <a:noFill/>
        </p:spPr>
        <p:txBody>
          <a:bodyPr wrap="none" rtlCol="0">
            <a:spAutoFit/>
          </a:bodyPr>
          <a:lstStyle/>
          <a:p>
            <a:r>
              <a:rPr lang="zh-CN" alt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工作任务</a:t>
            </a:r>
            <a:endParaRPr lang="en-US" sz="2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spTree>
    <p:custDataLst>
      <p:tags r:id="rId1"/>
    </p:custDataLst>
  </p:cSld>
  <p:clrMapOvr>
    <a:masterClrMapping/>
  </p:clrMapOvr>
  <p:transition advTm="102078">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7.44853E-7 C -0.01458 0.02313 -0.02899 0.04626 -0.0618 0.05968 C -0.09462 0.0731 -0.15052 0.07657 -0.19705 0.08004 C -0.24357 0.08351 -0.31701 0.08004 -0.34097 0.08004 " pathEditMode="relative" ptsTypes="aaaA">
                                      <p:cBhvr>
                                        <p:cTn id="6" dur="2000" fill="hold"/>
                                        <p:tgtEl>
                                          <p:spTgt spid="17"/>
                                        </p:tgtEl>
                                        <p:attrNameLst>
                                          <p:attrName>ppt_x</p:attrName>
                                          <p:attrName>ppt_y</p:attrName>
                                        </p:attrNameLst>
                                      </p:cBhvr>
                                    </p:animMotion>
                                  </p:childTnLst>
                                </p:cTn>
                              </p:par>
                            </p:childTnLst>
                          </p:cTn>
                        </p:par>
                        <p:par>
                          <p:cTn id="7" fill="hold">
                            <p:stCondLst>
                              <p:cond delay="2000"/>
                            </p:stCondLst>
                            <p:childTnLst>
                              <p:par>
                                <p:cTn id="8" presetID="0" presetClass="path" presetSubtype="0" accel="50000" decel="50000" fill="hold" grpId="0" nodeType="afterEffect">
                                  <p:stCondLst>
                                    <p:cond delay="0"/>
                                  </p:stCondLst>
                                  <p:childTnLst>
                                    <p:animMotion origin="layout" path="M 1.11022E-16 -1.31853E-6 C -0.01302 0.0303 -0.02587 0.06107 -0.08455 0.07495 C -0.14271 0.08952 -0.24705 0.08605 -0.35104 0.08374 " pathEditMode="relative" rAng="0" ptsTypes="aaA">
                                      <p:cBhvr>
                                        <p:cTn id="9" dur="2000" fill="hold"/>
                                        <p:tgtEl>
                                          <p:spTgt spid="18"/>
                                        </p:tgtEl>
                                        <p:attrNameLst>
                                          <p:attrName>ppt_x</p:attrName>
                                          <p:attrName>ppt_y</p:attrName>
                                        </p:attrNameLst>
                                      </p:cBhvr>
                                      <p:rCtr x="-176" y="45"/>
                                    </p:animMotion>
                                  </p:childTnLst>
                                </p:cTn>
                              </p:par>
                            </p:childTnLst>
                          </p:cTn>
                        </p:par>
                        <p:par>
                          <p:cTn id="10" fill="hold">
                            <p:stCondLst>
                              <p:cond delay="4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3.33333E-6 -0.00879 C 0.03802 -0.02845 0.07605 -0.04695 0.0967 0.00186 C 0.11754 0.05113 0.12118 0.16956 0.125 0.28869 " pathEditMode="relative" rAng="0" ptsTypes="aaA">
                                      <p:cBhvr>
                                        <p:cTn id="22" dur="2000" fill="hold"/>
                                        <p:tgtEl>
                                          <p:spTgt spid="27"/>
                                        </p:tgtEl>
                                        <p:attrNameLst>
                                          <p:attrName>ppt_x</p:attrName>
                                          <p:attrName>ppt_y</p:attrName>
                                        </p:attrNameLst>
                                      </p:cBhvr>
                                      <p:rCtr x="63" y="13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7" grpId="0" animBg="1"/>
      <p:bldP spid="2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Core Parking</a:t>
            </a:r>
            <a:r>
              <a:rPr lang="zh-CN" altLang="en-US" dirty="0" smtClean="0"/>
              <a:t>启用后的效果</a:t>
            </a:r>
            <a:endParaRPr lang="en-US" dirty="0"/>
          </a:p>
        </p:txBody>
      </p:sp>
      <p:sp>
        <p:nvSpPr>
          <p:cNvPr id="3" name="Text Placeholder 2"/>
          <p:cNvSpPr>
            <a:spLocks noGrp="1"/>
          </p:cNvSpPr>
          <p:nvPr>
            <p:ph idx="1"/>
          </p:nvPr>
        </p:nvSpPr>
        <p:spPr/>
        <p:txBody>
          <a:bodyPr/>
          <a:lstStyle/>
          <a:p>
            <a:r>
              <a:rPr lang="zh-CN" altLang="en-US" dirty="0" smtClean="0"/>
              <a:t>有</a:t>
            </a:r>
            <a:r>
              <a:rPr lang="en-US" altLang="zh-CN" dirty="0" smtClean="0"/>
              <a:t>8</a:t>
            </a:r>
            <a:r>
              <a:rPr lang="zh-CN" altLang="en-US" dirty="0" smtClean="0"/>
              <a:t>路</a:t>
            </a:r>
            <a:r>
              <a:rPr lang="en-US" dirty="0" smtClean="0"/>
              <a:t>CPU</a:t>
            </a:r>
            <a:r>
              <a:rPr lang="zh-CN" altLang="en-US" dirty="0" smtClean="0"/>
              <a:t>未使用</a:t>
            </a:r>
            <a:r>
              <a:rPr lang="en-US" altLang="zh-CN" dirty="0" smtClean="0"/>
              <a:t>Core Parking</a:t>
            </a:r>
            <a:r>
              <a:rPr lang="zh-CN" altLang="en-US" dirty="0" smtClean="0"/>
              <a:t>状况</a:t>
            </a:r>
            <a:endParaRPr lang="en-US" altLang="zh-CN" dirty="0" smtClean="0"/>
          </a:p>
          <a:p>
            <a:pPr>
              <a:buNone/>
            </a:pPr>
            <a:endParaRPr lang="en-US" dirty="0" smtClean="0"/>
          </a:p>
          <a:p>
            <a:endParaRPr lang="en-US" dirty="0" smtClean="0"/>
          </a:p>
          <a:p>
            <a:endParaRPr lang="en-US" dirty="0" smtClean="0"/>
          </a:p>
          <a:p>
            <a:endParaRPr lang="en-US" dirty="0" smtClean="0"/>
          </a:p>
          <a:p>
            <a:r>
              <a:rPr lang="zh-CN" altLang="en-US" dirty="0" smtClean="0"/>
              <a:t>启用</a:t>
            </a:r>
            <a:r>
              <a:rPr lang="en-US" altLang="zh-CN" dirty="0" smtClean="0"/>
              <a:t>Core Parking</a:t>
            </a:r>
            <a:r>
              <a:rPr lang="zh-CN" altLang="en-US" dirty="0" smtClean="0"/>
              <a:t>后</a:t>
            </a:r>
            <a:r>
              <a:rPr lang="en-US" dirty="0" smtClean="0"/>
              <a:t>:</a:t>
            </a:r>
          </a:p>
        </p:txBody>
      </p:sp>
      <p:pic>
        <p:nvPicPr>
          <p:cNvPr id="1026" name="Picture 2"/>
          <p:cNvPicPr>
            <a:picLocks noChangeAspect="1" noChangeArrowheads="1"/>
          </p:cNvPicPr>
          <p:nvPr/>
        </p:nvPicPr>
        <p:blipFill>
          <a:blip r:embed="rId3" cstate="print"/>
          <a:srcRect/>
          <a:stretch>
            <a:fillRect/>
          </a:stretch>
        </p:blipFill>
        <p:spPr bwMode="auto">
          <a:xfrm>
            <a:off x="1447800" y="4572000"/>
            <a:ext cx="6328954" cy="14478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487000" y="2214554"/>
            <a:ext cx="6228272" cy="1447800"/>
          </a:xfrm>
          <a:prstGeom prst="rect">
            <a:avLst/>
          </a:prstGeom>
          <a:noFill/>
          <a:ln w="9525">
            <a:noFill/>
            <a:miter lim="800000"/>
            <a:headEnd/>
            <a:tailEnd/>
          </a:ln>
          <a:effectLst/>
        </p:spPr>
      </p:pic>
    </p:spTree>
  </p:cSld>
  <p:clrMapOvr>
    <a:masterClrMapping/>
  </p:clrMapOvr>
  <p:transition advTm="31156">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Timer Coalescing </a:t>
            </a:r>
            <a:r>
              <a:rPr lang="zh-CN" altLang="en-US" sz="3600" dirty="0" smtClean="0"/>
              <a:t>定时器合并</a:t>
            </a:r>
            <a:endParaRPr lang="en-US" sz="3600" dirty="0"/>
          </a:p>
        </p:txBody>
      </p:sp>
      <p:sp>
        <p:nvSpPr>
          <p:cNvPr id="3" name="Text Placeholder 2"/>
          <p:cNvSpPr>
            <a:spLocks noGrp="1"/>
          </p:cNvSpPr>
          <p:nvPr>
            <p:ph idx="1"/>
          </p:nvPr>
        </p:nvSpPr>
        <p:spPr>
          <a:xfrm>
            <a:off x="571472" y="1071546"/>
            <a:ext cx="8229600" cy="4525963"/>
          </a:xfrm>
        </p:spPr>
        <p:txBody>
          <a:bodyPr/>
          <a:lstStyle/>
          <a:p>
            <a:r>
              <a:rPr lang="zh-CN" altLang="en-US" dirty="0" smtClean="0"/>
              <a:t>问题</a:t>
            </a:r>
            <a:r>
              <a:rPr lang="en-US" dirty="0" smtClean="0"/>
              <a:t>: </a:t>
            </a:r>
            <a:r>
              <a:rPr lang="zh-CN" altLang="en-US" dirty="0" smtClean="0"/>
              <a:t>每个</a:t>
            </a:r>
            <a:r>
              <a:rPr lang="en-US" altLang="zh-CN" dirty="0" smtClean="0"/>
              <a:t>VM</a:t>
            </a:r>
            <a:r>
              <a:rPr lang="zh-CN" altLang="en-US" dirty="0" smtClean="0"/>
              <a:t>并发多个定时器会有以下问题</a:t>
            </a:r>
            <a:r>
              <a:rPr lang="en-US" dirty="0" smtClean="0"/>
              <a:t>:</a:t>
            </a:r>
          </a:p>
          <a:p>
            <a:pPr lvl="1"/>
            <a:r>
              <a:rPr lang="zh-CN" altLang="en-US" dirty="0" smtClean="0"/>
              <a:t>过多的外部计时器中断</a:t>
            </a:r>
            <a:endParaRPr lang="en-US" dirty="0" smtClean="0"/>
          </a:p>
          <a:p>
            <a:pPr lvl="1"/>
            <a:r>
              <a:rPr lang="en-US" dirty="0" smtClean="0"/>
              <a:t>Hypervisor CPU</a:t>
            </a:r>
            <a:r>
              <a:rPr lang="zh-CN" altLang="en-US" dirty="0" smtClean="0"/>
              <a:t>系统开销过大</a:t>
            </a:r>
            <a:endParaRPr lang="en-US" dirty="0" smtClean="0"/>
          </a:p>
          <a:p>
            <a:r>
              <a:rPr lang="zh-CN" altLang="en-US" dirty="0" smtClean="0"/>
              <a:t>解决方式</a:t>
            </a:r>
            <a:r>
              <a:rPr lang="en-US" dirty="0" smtClean="0"/>
              <a:t>: </a:t>
            </a:r>
            <a:r>
              <a:rPr lang="zh-CN" altLang="en-US" dirty="0" smtClean="0"/>
              <a:t>合并不同</a:t>
            </a:r>
            <a:r>
              <a:rPr lang="en-US" altLang="zh-CN" dirty="0" smtClean="0"/>
              <a:t>VM</a:t>
            </a:r>
            <a:r>
              <a:rPr lang="zh-CN" altLang="en-US" dirty="0" smtClean="0"/>
              <a:t>中的定时器时间片</a:t>
            </a:r>
            <a:endParaRPr lang="en-US" dirty="0" smtClean="0"/>
          </a:p>
        </p:txBody>
      </p:sp>
      <p:sp>
        <p:nvSpPr>
          <p:cNvPr id="2119" name="Rectangle 7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82"/>
          <p:cNvGrpSpPr/>
          <p:nvPr/>
        </p:nvGrpSpPr>
        <p:grpSpPr>
          <a:xfrm>
            <a:off x="785786" y="5310206"/>
            <a:ext cx="2362200" cy="762000"/>
            <a:chOff x="5228057" y="3548090"/>
            <a:chExt cx="2362200" cy="762000"/>
          </a:xfrm>
        </p:grpSpPr>
        <p:sp>
          <p:nvSpPr>
            <p:cNvPr id="2112" name="Text Box 64"/>
            <p:cNvSpPr txBox="1">
              <a:spLocks noChangeArrowheads="1"/>
            </p:cNvSpPr>
            <p:nvPr/>
          </p:nvSpPr>
          <p:spPr bwMode="auto">
            <a:xfrm>
              <a:off x="5228057" y="3548090"/>
              <a:ext cx="23622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1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 2 Timer Delivery</a:t>
              </a:r>
              <a:endParaRPr kumimoji="0" lang="en-US" sz="1200" b="0" i="0" u="none" strike="noStrike" cap="none" normalizeH="0" baseline="0" dirty="0" smtClean="0">
                <a:ln>
                  <a:noFill/>
                </a:ln>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1" u="none" strike="noStrike" cap="none" normalizeH="0" baseline="0" dirty="0" smtClean="0">
                  <a:ln>
                    <a:noFill/>
                  </a:ln>
                  <a:effectLst/>
                  <a:latin typeface="+mj-lt"/>
                  <a:ea typeface="Times New Roman" pitchFamily="18" charset="0"/>
                  <a:cs typeface="Times New Roman" pitchFamily="18" charset="0"/>
                </a:rPr>
                <a:t>VM3 Timer Delivery</a:t>
              </a:r>
              <a:endParaRPr kumimoji="0" lang="en-US" sz="4400" b="0" i="0" u="none" strike="noStrike" cap="none" normalizeH="0" baseline="0" dirty="0" smtClean="0">
                <a:ln>
                  <a:noFill/>
                </a:ln>
                <a:effectLst/>
                <a:latin typeface="+mj-lt"/>
                <a:cs typeface="Arial" pitchFamily="34" charset="0"/>
              </a:endParaRPr>
            </a:p>
          </p:txBody>
        </p:sp>
        <p:sp>
          <p:nvSpPr>
            <p:cNvPr id="2109" name="AutoShape 61"/>
            <p:cNvSpPr>
              <a:spLocks noChangeShapeType="1"/>
            </p:cNvSpPr>
            <p:nvPr/>
          </p:nvSpPr>
          <p:spPr bwMode="auto">
            <a:xfrm>
              <a:off x="7061200" y="3683000"/>
              <a:ext cx="272415" cy="635"/>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8" name="AutoShape 60"/>
            <p:cNvSpPr>
              <a:spLocks noChangeShapeType="1"/>
            </p:cNvSpPr>
            <p:nvPr/>
          </p:nvSpPr>
          <p:spPr bwMode="auto">
            <a:xfrm>
              <a:off x="7061200" y="3937000"/>
              <a:ext cx="272415" cy="1270"/>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9" name="AutoShape 21"/>
            <p:cNvSpPr>
              <a:spLocks noChangeShapeType="1"/>
            </p:cNvSpPr>
            <p:nvPr/>
          </p:nvSpPr>
          <p:spPr bwMode="auto">
            <a:xfrm>
              <a:off x="7061200" y="4229100"/>
              <a:ext cx="272415" cy="1270"/>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 name="Group 83"/>
          <p:cNvGrpSpPr/>
          <p:nvPr/>
        </p:nvGrpSpPr>
        <p:grpSpPr>
          <a:xfrm>
            <a:off x="887023" y="3000372"/>
            <a:ext cx="7259320" cy="1908187"/>
            <a:chOff x="970280" y="4340217"/>
            <a:chExt cx="7259320" cy="1908187"/>
          </a:xfrm>
        </p:grpSpPr>
        <p:grpSp>
          <p:nvGrpSpPr>
            <p:cNvPr id="6" name="Group 76"/>
            <p:cNvGrpSpPr/>
            <p:nvPr/>
          </p:nvGrpSpPr>
          <p:grpSpPr>
            <a:xfrm>
              <a:off x="970280" y="4340217"/>
              <a:ext cx="6725920" cy="1908187"/>
              <a:chOff x="970280" y="4354803"/>
              <a:chExt cx="2804160" cy="1360197"/>
            </a:xfrm>
          </p:grpSpPr>
          <p:sp>
            <p:nvSpPr>
              <p:cNvPr id="2116" name="Text Box 68"/>
              <p:cNvSpPr txBox="1">
                <a:spLocks noChangeArrowheads="1"/>
              </p:cNvSpPr>
              <p:nvPr/>
            </p:nvSpPr>
            <p:spPr bwMode="auto">
              <a:xfrm>
                <a:off x="1421335" y="4612071"/>
                <a:ext cx="698500" cy="185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4" name="Text Box 66"/>
              <p:cNvSpPr txBox="1">
                <a:spLocks noChangeArrowheads="1"/>
              </p:cNvSpPr>
              <p:nvPr/>
            </p:nvSpPr>
            <p:spPr bwMode="auto">
              <a:xfrm>
                <a:off x="970280" y="4354803"/>
                <a:ext cx="698500" cy="1987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13" name="Text Box 65"/>
              <p:cNvSpPr txBox="1">
                <a:spLocks noChangeArrowheads="1"/>
              </p:cNvSpPr>
              <p:nvPr/>
            </p:nvSpPr>
            <p:spPr bwMode="auto">
              <a:xfrm>
                <a:off x="1250950" y="4456551"/>
                <a:ext cx="698500" cy="2342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15.6ms</a:t>
                </a:r>
                <a:endParaRPr kumimoji="0" lang="en-US" sz="4800" b="0" i="0" u="none" strike="noStrike" cap="none" normalizeH="0" baseline="0" smtClean="0">
                  <a:ln>
                    <a:noFill/>
                  </a:ln>
                  <a:solidFill>
                    <a:schemeClr val="tx1"/>
                  </a:solidFill>
                  <a:effectLst/>
                  <a:latin typeface="Arial" pitchFamily="34" charset="0"/>
                  <a:cs typeface="Arial" pitchFamily="34" charset="0"/>
                </a:endParaRPr>
              </a:p>
            </p:txBody>
          </p:sp>
          <p:sp>
            <p:nvSpPr>
              <p:cNvPr id="2107" name="AutoShape 59"/>
              <p:cNvSpPr>
                <a:spLocks noChangeShapeType="1"/>
              </p:cNvSpPr>
              <p:nvPr/>
            </p:nvSpPr>
            <p:spPr bwMode="auto">
              <a:xfrm flipV="1">
                <a:off x="9779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6" name="AutoShape 58"/>
              <p:cNvSpPr>
                <a:spLocks noChangeShapeType="1"/>
              </p:cNvSpPr>
              <p:nvPr/>
            </p:nvSpPr>
            <p:spPr bwMode="auto">
              <a:xfrm flipV="1">
                <a:off x="16757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5" name="AutoShape 57"/>
              <p:cNvSpPr>
                <a:spLocks noChangeShapeType="1"/>
              </p:cNvSpPr>
              <p:nvPr/>
            </p:nvSpPr>
            <p:spPr bwMode="auto">
              <a:xfrm flipV="1">
                <a:off x="2373630" y="5097897"/>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4" name="AutoShape 56"/>
              <p:cNvSpPr>
                <a:spLocks noChangeShapeType="1"/>
              </p:cNvSpPr>
              <p:nvPr/>
            </p:nvSpPr>
            <p:spPr bwMode="auto">
              <a:xfrm flipV="1">
                <a:off x="3073400" y="5097897"/>
                <a:ext cx="190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3" name="AutoShape 55"/>
              <p:cNvSpPr>
                <a:spLocks noChangeShapeType="1"/>
              </p:cNvSpPr>
              <p:nvPr/>
            </p:nvSpPr>
            <p:spPr bwMode="auto">
              <a:xfrm flipV="1">
                <a:off x="3771265" y="5090913"/>
                <a:ext cx="635" cy="27426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8" name="AutoShape 50"/>
              <p:cNvSpPr>
                <a:spLocks noChangeShapeType="1"/>
              </p:cNvSpPr>
              <p:nvPr/>
            </p:nvSpPr>
            <p:spPr bwMode="auto">
              <a:xfrm flipV="1">
                <a:off x="1256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7" name="AutoShape 49"/>
              <p:cNvSpPr>
                <a:spLocks noChangeShapeType="1"/>
              </p:cNvSpPr>
              <p:nvPr/>
            </p:nvSpPr>
            <p:spPr bwMode="auto">
              <a:xfrm flipV="1">
                <a:off x="1953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6" name="AutoShape 48"/>
              <p:cNvSpPr>
                <a:spLocks noChangeShapeType="1"/>
              </p:cNvSpPr>
              <p:nvPr/>
            </p:nvSpPr>
            <p:spPr bwMode="auto">
              <a:xfrm flipV="1">
                <a:off x="2653665" y="5097897"/>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5" name="AutoShape 47"/>
              <p:cNvSpPr>
                <a:spLocks noChangeShapeType="1"/>
              </p:cNvSpPr>
              <p:nvPr/>
            </p:nvSpPr>
            <p:spPr bwMode="auto">
              <a:xfrm flipV="1">
                <a:off x="3350260" y="5090913"/>
                <a:ext cx="1905" cy="27426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9" name="AutoShape 41"/>
              <p:cNvSpPr>
                <a:spLocks/>
              </p:cNvSpPr>
              <p:nvPr/>
            </p:nvSpPr>
            <p:spPr bwMode="auto">
              <a:xfrm rot="16200000">
                <a:off x="1073198" y="4476659"/>
                <a:ext cx="507904" cy="698500"/>
              </a:xfrm>
              <a:prstGeom prst="rightBrace">
                <a:avLst>
                  <a:gd name="adj1" fmla="val 11458"/>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8" name="AutoShape 40"/>
              <p:cNvSpPr>
                <a:spLocks/>
              </p:cNvSpPr>
              <p:nvPr/>
            </p:nvSpPr>
            <p:spPr bwMode="auto">
              <a:xfrm rot="16200000">
                <a:off x="1412277" y="4535703"/>
                <a:ext cx="390452" cy="698500"/>
              </a:xfrm>
              <a:prstGeom prst="rightBrace">
                <a:avLst>
                  <a:gd name="adj1" fmla="val 1490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7" name="AutoShape 39"/>
              <p:cNvSpPr>
                <a:spLocks noChangeShapeType="1"/>
              </p:cNvSpPr>
              <p:nvPr/>
            </p:nvSpPr>
            <p:spPr bwMode="auto">
              <a:xfrm flipV="1">
                <a:off x="979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6" name="AutoShape 38"/>
              <p:cNvSpPr>
                <a:spLocks noChangeShapeType="1"/>
              </p:cNvSpPr>
              <p:nvPr/>
            </p:nvSpPr>
            <p:spPr bwMode="auto">
              <a:xfrm flipV="1">
                <a:off x="977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5" name="AutoShape 37"/>
              <p:cNvSpPr>
                <a:spLocks noChangeShapeType="1"/>
              </p:cNvSpPr>
              <p:nvPr/>
            </p:nvSpPr>
            <p:spPr bwMode="auto">
              <a:xfrm flipV="1">
                <a:off x="1675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4" name="AutoShape 36"/>
              <p:cNvSpPr>
                <a:spLocks noChangeShapeType="1"/>
              </p:cNvSpPr>
              <p:nvPr/>
            </p:nvSpPr>
            <p:spPr bwMode="auto">
              <a:xfrm flipV="1">
                <a:off x="1673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3" name="AutoShape 35"/>
              <p:cNvSpPr>
                <a:spLocks noChangeShapeType="1"/>
              </p:cNvSpPr>
              <p:nvPr/>
            </p:nvSpPr>
            <p:spPr bwMode="auto">
              <a:xfrm flipV="1">
                <a:off x="2376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2" name="AutoShape 34"/>
              <p:cNvSpPr>
                <a:spLocks noChangeShapeType="1"/>
              </p:cNvSpPr>
              <p:nvPr/>
            </p:nvSpPr>
            <p:spPr bwMode="auto">
              <a:xfrm flipV="1">
                <a:off x="2374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1" name="AutoShape 33"/>
              <p:cNvSpPr>
                <a:spLocks noChangeShapeType="1"/>
              </p:cNvSpPr>
              <p:nvPr/>
            </p:nvSpPr>
            <p:spPr bwMode="auto">
              <a:xfrm flipV="1">
                <a:off x="307276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0" name="AutoShape 32"/>
              <p:cNvSpPr>
                <a:spLocks noChangeShapeType="1"/>
              </p:cNvSpPr>
              <p:nvPr/>
            </p:nvSpPr>
            <p:spPr bwMode="auto">
              <a:xfrm flipV="1">
                <a:off x="307086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9" name="AutoShape 31"/>
              <p:cNvSpPr>
                <a:spLocks noChangeShapeType="1"/>
              </p:cNvSpPr>
              <p:nvPr/>
            </p:nvSpPr>
            <p:spPr bwMode="auto">
              <a:xfrm flipV="1">
                <a:off x="3773805" y="5372165"/>
                <a:ext cx="635" cy="114278"/>
              </a:xfrm>
              <a:prstGeom prst="straightConnector1">
                <a:avLst/>
              </a:prstGeom>
              <a:noFill/>
              <a:ln w="254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8" name="AutoShape 30"/>
              <p:cNvSpPr>
                <a:spLocks noChangeShapeType="1"/>
              </p:cNvSpPr>
              <p:nvPr/>
            </p:nvSpPr>
            <p:spPr bwMode="auto">
              <a:xfrm flipV="1">
                <a:off x="3771900" y="5486444"/>
                <a:ext cx="635" cy="114278"/>
              </a:xfrm>
              <a:prstGeom prst="straightConnector1">
                <a:avLst/>
              </a:prstGeom>
              <a:noFill/>
              <a:ln w="25400">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8" name="AutoShape 20"/>
              <p:cNvSpPr>
                <a:spLocks noChangeShapeType="1"/>
              </p:cNvSpPr>
              <p:nvPr/>
            </p:nvSpPr>
            <p:spPr bwMode="auto">
              <a:xfrm flipV="1">
                <a:off x="1409065"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7" name="AutoShape 19"/>
              <p:cNvSpPr>
                <a:spLocks noChangeShapeType="1"/>
              </p:cNvSpPr>
              <p:nvPr/>
            </p:nvSpPr>
            <p:spPr bwMode="auto">
              <a:xfrm flipV="1">
                <a:off x="2095500"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6" name="AutoShape 18"/>
              <p:cNvSpPr>
                <a:spLocks noChangeShapeType="1"/>
              </p:cNvSpPr>
              <p:nvPr/>
            </p:nvSpPr>
            <p:spPr bwMode="auto">
              <a:xfrm flipV="1">
                <a:off x="2804160" y="509662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5" name="AutoShape 17"/>
              <p:cNvSpPr>
                <a:spLocks noChangeShapeType="1"/>
              </p:cNvSpPr>
              <p:nvPr/>
            </p:nvSpPr>
            <p:spPr bwMode="auto">
              <a:xfrm flipV="1">
                <a:off x="3490595" y="5097897"/>
                <a:ext cx="1905" cy="27426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9" name="AutoShape 11"/>
              <p:cNvSpPr>
                <a:spLocks noChangeShapeType="1"/>
              </p:cNvSpPr>
              <p:nvPr/>
            </p:nvSpPr>
            <p:spPr bwMode="auto">
              <a:xfrm flipV="1">
                <a:off x="977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8" name="AutoShape 10"/>
              <p:cNvSpPr>
                <a:spLocks noChangeShapeType="1"/>
              </p:cNvSpPr>
              <p:nvPr/>
            </p:nvSpPr>
            <p:spPr bwMode="auto">
              <a:xfrm flipV="1">
                <a:off x="1675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7" name="AutoShape 9"/>
              <p:cNvSpPr>
                <a:spLocks noChangeShapeType="1"/>
              </p:cNvSpPr>
              <p:nvPr/>
            </p:nvSpPr>
            <p:spPr bwMode="auto">
              <a:xfrm flipV="1">
                <a:off x="2374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6" name="AutoShape 8"/>
              <p:cNvSpPr>
                <a:spLocks noChangeShapeType="1"/>
              </p:cNvSpPr>
              <p:nvPr/>
            </p:nvSpPr>
            <p:spPr bwMode="auto">
              <a:xfrm flipV="1">
                <a:off x="30727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5" name="AutoShape 7"/>
              <p:cNvSpPr>
                <a:spLocks noChangeShapeType="1"/>
              </p:cNvSpPr>
              <p:nvPr/>
            </p:nvSpPr>
            <p:spPr bwMode="auto">
              <a:xfrm flipV="1">
                <a:off x="3771265" y="5600722"/>
                <a:ext cx="635" cy="114278"/>
              </a:xfrm>
              <a:prstGeom prst="straightConnector1">
                <a:avLst/>
              </a:prstGeom>
              <a:noFill/>
              <a:ln w="25400">
                <a:solidFill>
                  <a:srgbClr val="0070C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0" name="AutoShape 2"/>
              <p:cNvSpPr>
                <a:spLocks/>
              </p:cNvSpPr>
              <p:nvPr/>
            </p:nvSpPr>
            <p:spPr bwMode="auto">
              <a:xfrm rot="16200000">
                <a:off x="1628165" y="4617603"/>
                <a:ext cx="264110" cy="698500"/>
              </a:xfrm>
              <a:prstGeom prst="rightBrace">
                <a:avLst>
                  <a:gd name="adj1" fmla="val 22035"/>
                  <a:gd name="adj2" fmla="val 50000"/>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79" name="Straight Arrow Connector 78"/>
            <p:cNvCxnSpPr/>
            <p:nvPr/>
          </p:nvCxnSpPr>
          <p:spPr>
            <a:xfrm>
              <a:off x="990600" y="5791200"/>
              <a:ext cx="7239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3402373" y="4989024"/>
            <a:ext cx="2741263" cy="707886"/>
          </a:xfrm>
          <a:prstGeom prst="rect">
            <a:avLst/>
          </a:prstGeom>
          <a:noFill/>
        </p:spPr>
        <p:txBody>
          <a:bodyPr wrap="none" rtlCol="0">
            <a:spAutoFit/>
          </a:bodyPr>
          <a:lstStyle/>
          <a:p>
            <a:r>
              <a:rPr lang="en-US" sz="2000" b="1" dirty="0" smtClean="0">
                <a:solidFill>
                  <a:schemeClr val="accent1"/>
                </a:solidFill>
                <a:latin typeface="+mj-lt"/>
              </a:rPr>
              <a:t>Coalesced Timer Events </a:t>
            </a:r>
          </a:p>
          <a:p>
            <a:r>
              <a:rPr lang="zh-CN" altLang="en-US" sz="2000" b="1" dirty="0" smtClean="0">
                <a:solidFill>
                  <a:schemeClr val="accent1"/>
                </a:solidFill>
                <a:latin typeface="+mj-lt"/>
              </a:rPr>
              <a:t>合并的定时器中断</a:t>
            </a:r>
            <a:endParaRPr lang="en-US" sz="2000" b="1" dirty="0" smtClean="0">
              <a:solidFill>
                <a:schemeClr val="accent1"/>
              </a:solidFill>
              <a:latin typeface="+mj-lt"/>
            </a:endParaRPr>
          </a:p>
        </p:txBody>
      </p:sp>
      <p:sp>
        <p:nvSpPr>
          <p:cNvPr id="81" name="TextBox 80"/>
          <p:cNvSpPr txBox="1"/>
          <p:nvPr/>
        </p:nvSpPr>
        <p:spPr>
          <a:xfrm>
            <a:off x="3286116" y="3071810"/>
            <a:ext cx="3036537" cy="707886"/>
          </a:xfrm>
          <a:prstGeom prst="rect">
            <a:avLst/>
          </a:prstGeom>
          <a:noFill/>
        </p:spPr>
        <p:txBody>
          <a:bodyPr wrap="none" rtlCol="0">
            <a:spAutoFit/>
          </a:bodyPr>
          <a:lstStyle/>
          <a:p>
            <a:r>
              <a:rPr lang="en-US" sz="2000" b="1" dirty="0" smtClean="0">
                <a:solidFill>
                  <a:schemeClr val="accent1"/>
                </a:solidFill>
                <a:latin typeface="+mj-lt"/>
              </a:rPr>
              <a:t>Un-coalesced Timer Events</a:t>
            </a:r>
          </a:p>
          <a:p>
            <a:r>
              <a:rPr lang="zh-CN" altLang="en-US" sz="2000" b="1" dirty="0" smtClean="0">
                <a:solidFill>
                  <a:schemeClr val="accent1"/>
                </a:solidFill>
                <a:latin typeface="+mj-lt"/>
              </a:rPr>
              <a:t>未合并的计时器中断</a:t>
            </a:r>
            <a:endParaRPr lang="en-US" sz="2000" b="1" dirty="0" smtClean="0">
              <a:solidFill>
                <a:schemeClr val="accent1"/>
              </a:solidFill>
              <a:latin typeface="+mj-lt"/>
            </a:endParaRPr>
          </a:p>
        </p:txBody>
      </p:sp>
    </p:spTree>
  </p:cSld>
  <p:clrMapOvr>
    <a:masterClrMapping/>
  </p:clrMapOvr>
  <p:transition advTm="125886">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定时器合并效果：</a:t>
            </a:r>
            <a:r>
              <a:rPr lang="en-US" dirty="0" smtClean="0"/>
              <a:t>CPU</a:t>
            </a:r>
            <a:r>
              <a:rPr lang="zh-CN" altLang="en-US" dirty="0" smtClean="0"/>
              <a:t>休眠期时间</a:t>
            </a:r>
            <a:endParaRPr lang="en-US" dirty="0"/>
          </a:p>
        </p:txBody>
      </p:sp>
      <p:sp>
        <p:nvSpPr>
          <p:cNvPr id="8" name="Content Placeholder 7"/>
          <p:cNvSpPr>
            <a:spLocks noGrp="1"/>
          </p:cNvSpPr>
          <p:nvPr>
            <p:ph idx="1"/>
          </p:nvPr>
        </p:nvSpPr>
        <p:spPr/>
        <p:txBody>
          <a:bodyPr/>
          <a:lstStyle/>
          <a:p>
            <a:endParaRPr lang="en-US" dirty="0"/>
          </a:p>
        </p:txBody>
      </p:sp>
      <p:pic>
        <p:nvPicPr>
          <p:cNvPr id="5" name="Chart 1" descr="image001"/>
          <p:cNvPicPr>
            <a:picLocks noChangeAspect="1" noChangeArrowheads="1"/>
          </p:cNvPicPr>
          <p:nvPr/>
        </p:nvPicPr>
        <p:blipFill>
          <a:blip r:embed="rId3" cstate="print"/>
          <a:srcRect/>
          <a:stretch>
            <a:fillRect/>
          </a:stretch>
        </p:blipFill>
        <p:spPr bwMode="auto">
          <a:xfrm>
            <a:off x="457200" y="1357298"/>
            <a:ext cx="4575164" cy="2743200"/>
          </a:xfrm>
          <a:prstGeom prst="rect">
            <a:avLst/>
          </a:prstGeom>
          <a:noFill/>
          <a:ln w="9525">
            <a:noFill/>
            <a:miter lim="800000"/>
            <a:headEnd/>
            <a:tailEnd/>
          </a:ln>
        </p:spPr>
      </p:pic>
      <p:pic>
        <p:nvPicPr>
          <p:cNvPr id="6" name="Picture 3" descr="image002"/>
          <p:cNvPicPr>
            <a:picLocks noChangeAspect="1" noChangeArrowheads="1"/>
          </p:cNvPicPr>
          <p:nvPr/>
        </p:nvPicPr>
        <p:blipFill>
          <a:blip r:embed="rId4" cstate="print"/>
          <a:srcRect/>
          <a:stretch>
            <a:fillRect/>
          </a:stretch>
        </p:blipFill>
        <p:spPr bwMode="auto">
          <a:xfrm>
            <a:off x="3657600" y="3124200"/>
            <a:ext cx="4879998" cy="2895600"/>
          </a:xfrm>
          <a:prstGeom prst="rect">
            <a:avLst/>
          </a:prstGeom>
          <a:noFill/>
          <a:ln w="9525">
            <a:noFill/>
            <a:miter lim="800000"/>
            <a:headEnd/>
            <a:tailEnd/>
          </a:ln>
        </p:spPr>
      </p:pic>
      <p:sp>
        <p:nvSpPr>
          <p:cNvPr id="7" name="TextBox 6"/>
          <p:cNvSpPr txBox="1"/>
          <p:nvPr/>
        </p:nvSpPr>
        <p:spPr>
          <a:xfrm>
            <a:off x="1524000" y="1752600"/>
            <a:ext cx="2458943" cy="1077218"/>
          </a:xfrm>
          <a:prstGeom prst="rect">
            <a:avLst/>
          </a:prstGeom>
          <a:noFill/>
        </p:spPr>
        <p:txBody>
          <a:bodyPr wrap="none" rtlCol="0">
            <a:spAutoFit/>
          </a:bodyPr>
          <a:lstStyle/>
          <a:p>
            <a:r>
              <a:rPr lang="en-US" sz="3200" b="1" dirty="0" smtClean="0">
                <a:solidFill>
                  <a:schemeClr val="accent6">
                    <a:lumMod val="75000"/>
                  </a:schemeClr>
                </a:solidFill>
                <a:latin typeface="+mj-lt"/>
              </a:rPr>
              <a:t>Un-coalesced</a:t>
            </a:r>
          </a:p>
          <a:p>
            <a:r>
              <a:rPr lang="zh-CN" altLang="en-US" sz="3200" b="1" dirty="0" smtClean="0">
                <a:solidFill>
                  <a:schemeClr val="accent6">
                    <a:lumMod val="75000"/>
                  </a:schemeClr>
                </a:solidFill>
                <a:latin typeface="+mj-lt"/>
              </a:rPr>
              <a:t>未合并</a:t>
            </a:r>
            <a:endParaRPr lang="en-US" sz="3200" b="1" dirty="0" smtClean="0">
              <a:solidFill>
                <a:schemeClr val="accent6">
                  <a:lumMod val="75000"/>
                </a:schemeClr>
              </a:solidFill>
              <a:latin typeface="+mj-lt"/>
            </a:endParaRPr>
          </a:p>
        </p:txBody>
      </p:sp>
      <p:sp>
        <p:nvSpPr>
          <p:cNvPr id="9" name="TextBox 8"/>
          <p:cNvSpPr txBox="1"/>
          <p:nvPr/>
        </p:nvSpPr>
        <p:spPr>
          <a:xfrm>
            <a:off x="6172200" y="3810000"/>
            <a:ext cx="1895071" cy="1077218"/>
          </a:xfrm>
          <a:prstGeom prst="rect">
            <a:avLst/>
          </a:prstGeom>
          <a:noFill/>
        </p:spPr>
        <p:txBody>
          <a:bodyPr wrap="none" rtlCol="0">
            <a:spAutoFit/>
          </a:bodyPr>
          <a:lstStyle/>
          <a:p>
            <a:r>
              <a:rPr lang="en-US" sz="3200" b="1" dirty="0" smtClean="0">
                <a:solidFill>
                  <a:schemeClr val="accent6">
                    <a:lumMod val="75000"/>
                  </a:schemeClr>
                </a:solidFill>
                <a:latin typeface="+mj-lt"/>
              </a:rPr>
              <a:t>Coalesced</a:t>
            </a:r>
            <a:br>
              <a:rPr lang="en-US" sz="3200" b="1" dirty="0" smtClean="0">
                <a:solidFill>
                  <a:schemeClr val="accent6">
                    <a:lumMod val="75000"/>
                  </a:schemeClr>
                </a:solidFill>
                <a:latin typeface="+mj-lt"/>
              </a:rPr>
            </a:br>
            <a:r>
              <a:rPr lang="zh-CN" altLang="en-US" sz="3200" b="1" dirty="0" smtClean="0">
                <a:solidFill>
                  <a:schemeClr val="accent6">
                    <a:lumMod val="75000"/>
                  </a:schemeClr>
                </a:solidFill>
                <a:latin typeface="+mj-lt"/>
              </a:rPr>
              <a:t>合并后</a:t>
            </a:r>
            <a:endParaRPr lang="en-US" sz="3200" b="1" dirty="0" smtClean="0">
              <a:solidFill>
                <a:schemeClr val="accent6">
                  <a:lumMod val="75000"/>
                </a:schemeClr>
              </a:solidFill>
              <a:latin typeface="+mj-lt"/>
            </a:endParaRPr>
          </a:p>
        </p:txBody>
      </p:sp>
    </p:spTree>
  </p:cSld>
  <p:clrMapOvr>
    <a:masterClrMapping/>
  </p:clrMapOvr>
  <p:transition advTm="57667">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Windows Server 2003</a:t>
            </a:r>
            <a:r>
              <a:rPr lang="zh-CN" altLang="en-US" dirty="0" smtClean="0"/>
              <a:t>升级到</a:t>
            </a:r>
            <a:r>
              <a:rPr lang="en-US" altLang="zh-CN" dirty="0" smtClean="0"/>
              <a:t>2008 </a:t>
            </a:r>
            <a:r>
              <a:rPr lang="en-US" altLang="zh-CN" dirty="0" smtClean="0">
                <a:solidFill>
                  <a:schemeClr val="accent4">
                    <a:lumMod val="60000"/>
                    <a:lumOff val="40000"/>
                  </a:schemeClr>
                </a:solidFill>
              </a:rPr>
              <a:t>R2</a:t>
            </a:r>
            <a:br>
              <a:rPr lang="en-US" altLang="zh-CN" dirty="0" smtClean="0">
                <a:solidFill>
                  <a:schemeClr val="accent4">
                    <a:lumMod val="60000"/>
                    <a:lumOff val="40000"/>
                  </a:schemeClr>
                </a:solidFill>
              </a:rPr>
            </a:br>
            <a:r>
              <a:rPr lang="zh-CN" altLang="en-US" dirty="0" smtClean="0"/>
              <a:t>服务器能耗下降</a:t>
            </a:r>
            <a:r>
              <a:rPr lang="en-US" altLang="zh-CN" dirty="0" smtClean="0"/>
              <a:t>10%-</a:t>
            </a:r>
            <a:r>
              <a:rPr lang="en-US" altLang="zh-CN" dirty="0" smtClean="0">
                <a:solidFill>
                  <a:schemeClr val="accent6"/>
                </a:solidFill>
              </a:rPr>
              <a:t>15%</a:t>
            </a:r>
            <a:br>
              <a:rPr lang="en-US" altLang="zh-CN" dirty="0" smtClean="0">
                <a:solidFill>
                  <a:schemeClr val="accent6"/>
                </a:solidFill>
              </a:rPr>
            </a:br>
            <a:endParaRPr lang="en-US" dirty="0">
              <a:solidFill>
                <a:schemeClr val="accent6"/>
              </a:solidFill>
            </a:endParaRPr>
          </a:p>
        </p:txBody>
      </p:sp>
      <p:graphicFrame>
        <p:nvGraphicFramePr>
          <p:cNvPr id="5" name="Content Placeholder 5"/>
          <p:cNvGraphicFramePr>
            <a:graphicFrameLocks noGrp="1"/>
          </p:cNvGraphicFramePr>
          <p:nvPr>
            <p:ph idx="1"/>
            <p:extLst>
              <p:ext uri="{D42A27DB-BD31-4B8C-83A1-F6EECF244321}">
                <p14:modId xmlns="" xmlns:p14="http://schemas.microsoft.com/office/powerpoint/2007/7/12/main" val="29606131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服务器消耗</a:t>
            </a:r>
            <a:endParaRPr lang="en-US" dirty="0"/>
          </a:p>
        </p:txBody>
      </p:sp>
      <p:sp>
        <p:nvSpPr>
          <p:cNvPr id="3" name="Content Placeholder 2"/>
          <p:cNvSpPr>
            <a:spLocks noGrp="1"/>
          </p:cNvSpPr>
          <p:nvPr>
            <p:ph idx="1"/>
          </p:nvPr>
        </p:nvSpPr>
        <p:spPr/>
        <p:txBody>
          <a:bodyPr/>
          <a:lstStyle/>
          <a:p>
            <a:pPr>
              <a:defRPr/>
            </a:pPr>
            <a:r>
              <a:rPr lang="en-US" altLang="zh-CN" dirty="0" smtClean="0"/>
              <a:t>42U</a:t>
            </a:r>
            <a:r>
              <a:rPr lang="zh-CN" altLang="en-US" dirty="0" smtClean="0"/>
              <a:t>机柜满配 </a:t>
            </a:r>
            <a:r>
              <a:rPr lang="en-US" altLang="zh-CN" dirty="0" smtClean="0"/>
              <a:t>20</a:t>
            </a:r>
            <a:r>
              <a:rPr lang="zh-CN" altLang="en-US" dirty="0" smtClean="0"/>
              <a:t>台</a:t>
            </a:r>
            <a:r>
              <a:rPr lang="en-US" altLang="zh-CN" dirty="0" smtClean="0"/>
              <a:t>2U</a:t>
            </a:r>
            <a:r>
              <a:rPr lang="zh-CN" altLang="en-US" dirty="0" smtClean="0"/>
              <a:t>服务器</a:t>
            </a:r>
            <a:endParaRPr lang="en-US" altLang="zh-CN" dirty="0" smtClean="0"/>
          </a:p>
          <a:p>
            <a:pPr lvl="1">
              <a:defRPr/>
            </a:pPr>
            <a:r>
              <a:rPr lang="en-US" altLang="zh-CN" dirty="0" smtClean="0"/>
              <a:t>250Wx20x</a:t>
            </a:r>
          </a:p>
          <a:p>
            <a:pPr>
              <a:defRPr/>
            </a:pPr>
            <a:r>
              <a:rPr lang="zh-CN" altLang="en-US" dirty="0" smtClean="0"/>
              <a:t>空闲服务器能耗</a:t>
            </a:r>
            <a:endParaRPr lang="en-US" altLang="zh-CN" dirty="0" smtClean="0"/>
          </a:p>
          <a:p>
            <a:pPr lvl="1">
              <a:defRPr/>
            </a:pPr>
            <a:r>
              <a:rPr lang="en-US" altLang="zh-CN" dirty="0" smtClean="0"/>
              <a:t>2</a:t>
            </a:r>
            <a:r>
              <a:rPr lang="zh-CN" altLang="en-US" dirty="0" smtClean="0"/>
              <a:t>路服务器</a:t>
            </a:r>
            <a:r>
              <a:rPr lang="en-US" dirty="0" smtClean="0"/>
              <a:t> ~ 200-250 W</a:t>
            </a:r>
          </a:p>
          <a:p>
            <a:pPr lvl="1">
              <a:defRPr/>
            </a:pPr>
            <a:r>
              <a:rPr lang="en-US" dirty="0" smtClean="0"/>
              <a:t>4</a:t>
            </a:r>
            <a:r>
              <a:rPr lang="zh-CN" altLang="en-US" dirty="0" smtClean="0"/>
              <a:t>路服务器</a:t>
            </a:r>
            <a:r>
              <a:rPr lang="en-US" dirty="0" smtClean="0"/>
              <a:t> ~ 400-500 W </a:t>
            </a:r>
          </a:p>
          <a:p>
            <a:pPr>
              <a:defRPr/>
            </a:pPr>
            <a:r>
              <a:rPr lang="zh-CN" altLang="en-US" dirty="0" smtClean="0"/>
              <a:t>从</a:t>
            </a:r>
            <a:r>
              <a:rPr lang="en-US" altLang="zh-CN" dirty="0" smtClean="0"/>
              <a:t>2000</a:t>
            </a:r>
            <a:r>
              <a:rPr lang="zh-CN" altLang="en-US" dirty="0" smtClean="0"/>
              <a:t>年到</a:t>
            </a:r>
            <a:r>
              <a:rPr lang="en-US" altLang="zh-CN" dirty="0" smtClean="0"/>
              <a:t>2006</a:t>
            </a:r>
            <a:r>
              <a:rPr lang="zh-CN" altLang="en-US" dirty="0" smtClean="0"/>
              <a:t>年</a:t>
            </a:r>
            <a:endParaRPr lang="en-US" altLang="zh-CN" dirty="0" smtClean="0"/>
          </a:p>
          <a:p>
            <a:pPr lvl="1">
              <a:defRPr/>
            </a:pPr>
            <a:r>
              <a:rPr lang="zh-CN" altLang="en-US" dirty="0" smtClean="0"/>
              <a:t>每台服务器能耗 </a:t>
            </a:r>
            <a:r>
              <a:rPr lang="en-US" b="1" dirty="0" smtClean="0">
                <a:sym typeface="Wingdings" pitchFamily="2" charset="2"/>
              </a:rPr>
              <a:t> 4x</a:t>
            </a:r>
          </a:p>
          <a:p>
            <a:pPr lvl="1">
              <a:defRPr/>
            </a:pPr>
            <a:r>
              <a:rPr lang="zh-CN" altLang="en-US" dirty="0" smtClean="0"/>
              <a:t>全球服务器能耗 </a:t>
            </a:r>
            <a:r>
              <a:rPr lang="en-US" b="1" dirty="0" smtClean="0">
                <a:sym typeface="Wingdings" pitchFamily="2" charset="2"/>
              </a:rPr>
              <a:t> &gt;2x</a:t>
            </a:r>
            <a:endParaRPr lang="en-US" altLang="zh-CN" dirty="0" smtClean="0"/>
          </a:p>
          <a:p>
            <a:pPr>
              <a:defRPr/>
            </a:pPr>
            <a:r>
              <a:rPr lang="zh-CN" altLang="en-US" dirty="0" smtClean="0"/>
              <a:t>每年全球销售上百万台</a:t>
            </a:r>
            <a:r>
              <a:rPr lang="en-US" dirty="0" smtClean="0"/>
              <a:t>Windows</a:t>
            </a:r>
            <a:r>
              <a:rPr lang="zh-CN" altLang="en-US" dirty="0" smtClean="0"/>
              <a:t>服务器</a:t>
            </a:r>
            <a:endParaRPr lang="en-US" altLang="zh-CN" dirty="0" smtClean="0"/>
          </a:p>
          <a:p>
            <a:pPr>
              <a:defRPr/>
            </a:pPr>
            <a:r>
              <a:rPr lang="en-US" dirty="0" smtClean="0">
                <a:sym typeface="Wingdings" pitchFamily="2" charset="2"/>
              </a:rPr>
              <a:t>90% </a:t>
            </a:r>
            <a:r>
              <a:rPr lang="zh-CN" altLang="en-US" dirty="0" smtClean="0">
                <a:sym typeface="Wingdings" pitchFamily="2" charset="2"/>
              </a:rPr>
              <a:t>的</a:t>
            </a:r>
            <a:r>
              <a:rPr lang="en-US" dirty="0" smtClean="0">
                <a:sym typeface="Wingdings" pitchFamily="2" charset="2"/>
              </a:rPr>
              <a:t>Windows</a:t>
            </a:r>
            <a:r>
              <a:rPr lang="zh-CN" altLang="en-US" dirty="0" smtClean="0">
                <a:sym typeface="Wingdings" pitchFamily="2" charset="2"/>
              </a:rPr>
              <a:t>服务器仍然是</a:t>
            </a:r>
            <a:r>
              <a:rPr lang="en-US" altLang="zh-CN" dirty="0" smtClean="0">
                <a:sym typeface="Wingdings" pitchFamily="2" charset="2"/>
              </a:rPr>
              <a:t>Windows 2003</a:t>
            </a:r>
          </a:p>
          <a:p>
            <a:pPr lvl="1">
              <a:defRPr/>
            </a:pPr>
            <a:r>
              <a:rPr lang="zh-CN" altLang="en-US" dirty="0" smtClean="0">
                <a:sym typeface="Wingdings" pitchFamily="2" charset="2"/>
              </a:rPr>
              <a:t>电源管理缺省是</a:t>
            </a:r>
            <a:r>
              <a:rPr lang="en-US" dirty="0" smtClean="0">
                <a:sym typeface="Wingdings" pitchFamily="2" charset="2"/>
              </a:rPr>
              <a:t>OFF</a:t>
            </a:r>
            <a:endParaRPr lang="en-US" dirty="0" smtClean="0"/>
          </a:p>
          <a:p>
            <a:pPr>
              <a:spcBef>
                <a:spcPts val="1200"/>
              </a:spcBef>
            </a:pPr>
            <a:r>
              <a:rPr lang="zh-CN" altLang="en-US" dirty="0" smtClean="0">
                <a:sym typeface="Wingdings" pitchFamily="2" charset="2"/>
              </a:rPr>
              <a:t>数据中心消耗了全美国</a:t>
            </a:r>
            <a:r>
              <a:rPr lang="en-US" dirty="0" smtClean="0">
                <a:sym typeface="Wingdings" pitchFamily="2" charset="2"/>
              </a:rPr>
              <a:t>~2%</a:t>
            </a:r>
            <a:r>
              <a:rPr lang="zh-CN" altLang="en-US" dirty="0" smtClean="0">
                <a:sym typeface="Wingdings" pitchFamily="2" charset="2"/>
              </a:rPr>
              <a:t>的电力</a:t>
            </a:r>
            <a:endParaRPr lang="en-US" altLang="zh-CN" dirty="0" smtClean="0">
              <a:sym typeface="Wingdings" pitchFamily="2" charset="2"/>
            </a:endParaRPr>
          </a:p>
          <a:p>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zh-CN" altLang="en-US" dirty="0" smtClean="0"/>
              <a:t>升级部署</a:t>
            </a:r>
            <a:r>
              <a:rPr lang="en-US" altLang="zh-CN" dirty="0" smtClean="0"/>
              <a:t>Windows Server2008 </a:t>
            </a:r>
            <a:r>
              <a:rPr lang="en-US" altLang="zh-CN" dirty="0" smtClean="0">
                <a:solidFill>
                  <a:schemeClr val="accent4">
                    <a:lumMod val="40000"/>
                    <a:lumOff val="60000"/>
                  </a:schemeClr>
                </a:solidFill>
              </a:rPr>
              <a:t>R2</a:t>
            </a:r>
            <a:r>
              <a:rPr lang="zh-CN" altLang="en-US" dirty="0" smtClean="0"/>
              <a:t>前您需要知道的</a:t>
            </a:r>
            <a:r>
              <a:rPr lang="en-US" altLang="zh-CN" dirty="0" smtClean="0"/>
              <a:t>10</a:t>
            </a:r>
            <a:r>
              <a:rPr lang="zh-CN" altLang="en-US" dirty="0" smtClean="0"/>
              <a:t>件事</a:t>
            </a:r>
          </a:p>
        </p:txBody>
      </p:sp>
      <p:sp>
        <p:nvSpPr>
          <p:cNvPr id="5" name="文本占位符 4"/>
          <p:cNvSpPr>
            <a:spLocks noGrp="1"/>
          </p:cNvSpPr>
          <p:nvPr>
            <p:ph type="body" sz="quarter" idx="10"/>
          </p:nvPr>
        </p:nvSpPr>
        <p:spPr/>
        <p:txBody>
          <a:bodyPr/>
          <a:lstStyle/>
          <a:p>
            <a:r>
              <a:rPr lang="en-US" altLang="zh-CN" dirty="0"/>
              <a:t>WSV321</a:t>
            </a:r>
            <a:endParaRPr lang="zh-CN" altLang="en-US" dirty="0"/>
          </a:p>
        </p:txBody>
      </p:sp>
      <p:sp>
        <p:nvSpPr>
          <p:cNvPr id="6" name="文本占位符 5"/>
          <p:cNvSpPr>
            <a:spLocks noGrp="1"/>
          </p:cNvSpPr>
          <p:nvPr>
            <p:ph type="body" sz="quarter" idx="11"/>
          </p:nvPr>
        </p:nvSpPr>
        <p:spPr>
          <a:xfrm>
            <a:off x="428596" y="4429132"/>
            <a:ext cx="4500594" cy="1714512"/>
          </a:xfrm>
        </p:spPr>
        <p:txBody>
          <a:bodyPr>
            <a:normAutofit/>
          </a:bodyPr>
          <a:lstStyle/>
          <a:p>
            <a:r>
              <a:rPr lang="zh-CN" altLang="en-US" dirty="0" smtClean="0"/>
              <a:t> 杨飞</a:t>
            </a:r>
            <a:endParaRPr lang="zh-CN" altLang="en-US" dirty="0"/>
          </a:p>
          <a:p>
            <a:r>
              <a:rPr lang="zh-CN" altLang="en-US" dirty="0" smtClean="0"/>
              <a:t> </a:t>
            </a:r>
            <a:r>
              <a:rPr lang="en-US" altLang="zh-CN" dirty="0" smtClean="0"/>
              <a:t>Technology Architect</a:t>
            </a:r>
            <a:endParaRPr lang="zh-CN" altLang="en-US" dirty="0"/>
          </a:p>
          <a:p>
            <a:r>
              <a:rPr lang="zh-CN" altLang="en-US" dirty="0" smtClean="0"/>
              <a:t> 微软（中国）有限公司</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b="1" dirty="0" smtClean="0"/>
              <a:t>Windows Server </a:t>
            </a:r>
            <a:r>
              <a:rPr lang="zh-CN" altLang="en-US" b="1" dirty="0" smtClean="0"/>
              <a:t>功能的提升</a:t>
            </a:r>
            <a:endParaRPr lang="en-US" altLang="zh-CN" b="1" dirty="0" smtClean="0"/>
          </a:p>
          <a:p>
            <a:pPr lvl="1"/>
            <a:r>
              <a:rPr lang="zh-CN" altLang="en-US" dirty="0" smtClean="0">
                <a:solidFill>
                  <a:schemeClr val="bg1">
                    <a:lumMod val="85000"/>
                  </a:schemeClr>
                </a:solidFill>
              </a:rPr>
              <a:t>运行在服务器上的应用的改变</a:t>
            </a:r>
            <a:endParaRPr lang="en-US" altLang="zh-CN" dirty="0" smtClean="0">
              <a:solidFill>
                <a:schemeClr val="bg1">
                  <a:lumMod val="85000"/>
                </a:schemeClr>
              </a:solidFill>
            </a:endParaRPr>
          </a:p>
          <a:p>
            <a:pPr lvl="1"/>
            <a:r>
              <a:rPr lang="zh-CN" altLang="en-US" dirty="0" smtClean="0">
                <a:solidFill>
                  <a:schemeClr val="bg1">
                    <a:lumMod val="85000"/>
                  </a:schemeClr>
                </a:solidFill>
              </a:rPr>
              <a:t>产品支持周期变更</a:t>
            </a:r>
            <a:endParaRPr lang="en-US" altLang="zh-CN" dirty="0" smtClean="0">
              <a:solidFill>
                <a:schemeClr val="bg1">
                  <a:lumMod val="85000"/>
                </a:schemeClr>
              </a:solidFill>
            </a:endParaRPr>
          </a:p>
          <a:p>
            <a:r>
              <a:rPr lang="zh-CN" altLang="en-US" dirty="0" smtClean="0">
                <a:solidFill>
                  <a:schemeClr val="bg1">
                    <a:lumMod val="85000"/>
                  </a:schemeClr>
                </a:solidFill>
              </a:rPr>
              <a:t>如何完成</a:t>
            </a:r>
            <a:r>
              <a:rPr lang="en-US" altLang="zh-CN" dirty="0" smtClean="0">
                <a:solidFill>
                  <a:schemeClr val="bg1">
                    <a:lumMod val="85000"/>
                  </a:schemeClr>
                </a:solidFill>
              </a:rPr>
              <a:t>Windows 2008 R2</a:t>
            </a:r>
            <a:r>
              <a:rPr lang="zh-CN" altLang="en-US" dirty="0" smtClean="0">
                <a:solidFill>
                  <a:schemeClr val="bg1">
                    <a:lumMod val="85000"/>
                  </a:schemeClr>
                </a:solidFill>
              </a:rPr>
              <a:t>的升级</a:t>
            </a:r>
            <a:endParaRPr lang="en-US" altLang="zh-CN" dirty="0" smtClean="0">
              <a:solidFill>
                <a:schemeClr val="bg1">
                  <a:lumMod val="85000"/>
                </a:schemeClr>
              </a:solidFill>
            </a:endParaRPr>
          </a:p>
          <a:p>
            <a:pPr lvl="1"/>
            <a:r>
              <a:rPr lang="zh-CN" altLang="en-US" dirty="0" smtClean="0">
                <a:solidFill>
                  <a:schemeClr val="bg1">
                    <a:lumMod val="85000"/>
                  </a:schemeClr>
                </a:solidFill>
              </a:rPr>
              <a:t>升级路线图</a:t>
            </a:r>
            <a:endParaRPr lang="en-US" altLang="zh-CN" dirty="0" smtClean="0">
              <a:solidFill>
                <a:schemeClr val="bg1">
                  <a:lumMod val="85000"/>
                </a:schemeClr>
              </a:solidFill>
            </a:endParaRPr>
          </a:p>
          <a:p>
            <a:pPr lvl="1"/>
            <a:r>
              <a:rPr lang="zh-CN" altLang="en-US" dirty="0" smtClean="0">
                <a:solidFill>
                  <a:schemeClr val="bg1">
                    <a:lumMod val="85000"/>
                  </a:schemeClr>
                </a:solidFill>
              </a:rPr>
              <a:t>如何升级到</a:t>
            </a:r>
            <a:r>
              <a:rPr lang="en-US" altLang="zh-CN" dirty="0" smtClean="0">
                <a:solidFill>
                  <a:schemeClr val="bg1">
                    <a:lumMod val="85000"/>
                  </a:schemeClr>
                </a:solidFill>
              </a:rPr>
              <a:t>Windows 2008 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Rectangle 881666"/>
          <p:cNvPicPr>
            <a:picLocks noChangeArrowheads="1"/>
          </p:cNvPicPr>
          <p:nvPr/>
        </p:nvPicPr>
        <p:blipFill>
          <a:blip r:embed="rId3" cstate="print"/>
          <a:srcRect/>
          <a:stretch>
            <a:fillRect/>
          </a:stretch>
        </p:blipFill>
        <p:spPr bwMode="ltGray">
          <a:xfrm>
            <a:off x="6196013" y="1485900"/>
            <a:ext cx="2947987" cy="2503488"/>
          </a:xfrm>
          <a:prstGeom prst="rect">
            <a:avLst/>
          </a:prstGeom>
          <a:noFill/>
          <a:ln w="9525">
            <a:noFill/>
            <a:miter lim="800000"/>
            <a:headEnd/>
            <a:tailEnd/>
          </a:ln>
        </p:spPr>
      </p:pic>
      <p:pic>
        <p:nvPicPr>
          <p:cNvPr id="19458" name="Rectangle 881667"/>
          <p:cNvPicPr>
            <a:picLocks noChangeArrowheads="1"/>
          </p:cNvPicPr>
          <p:nvPr/>
        </p:nvPicPr>
        <p:blipFill>
          <a:blip r:embed="rId3" cstate="print"/>
          <a:srcRect/>
          <a:stretch>
            <a:fillRect/>
          </a:stretch>
        </p:blipFill>
        <p:spPr bwMode="ltGray">
          <a:xfrm>
            <a:off x="3124200" y="1485900"/>
            <a:ext cx="3070225" cy="2486025"/>
          </a:xfrm>
          <a:prstGeom prst="rect">
            <a:avLst/>
          </a:prstGeom>
          <a:noFill/>
          <a:ln w="9525">
            <a:noFill/>
            <a:miter lim="800000"/>
            <a:headEnd/>
            <a:tailEnd/>
          </a:ln>
        </p:spPr>
      </p:pic>
      <p:pic>
        <p:nvPicPr>
          <p:cNvPr id="19459" name="Rectangle 881665"/>
          <p:cNvPicPr>
            <a:picLocks noChangeAspect="1" noChangeArrowheads="1"/>
          </p:cNvPicPr>
          <p:nvPr/>
        </p:nvPicPr>
        <p:blipFill>
          <a:blip r:embed="rId3" cstate="print"/>
          <a:srcRect/>
          <a:stretch>
            <a:fillRect/>
          </a:stretch>
        </p:blipFill>
        <p:spPr bwMode="ltGray">
          <a:xfrm>
            <a:off x="-77788" y="3973513"/>
            <a:ext cx="9221788" cy="2884487"/>
          </a:xfrm>
          <a:prstGeom prst="rect">
            <a:avLst/>
          </a:prstGeom>
          <a:noFill/>
          <a:ln w="9525">
            <a:noFill/>
            <a:miter lim="800000"/>
            <a:headEnd/>
            <a:tailEnd/>
          </a:ln>
        </p:spPr>
      </p:pic>
      <p:pic>
        <p:nvPicPr>
          <p:cNvPr id="19460" name="Rectangle 881667"/>
          <p:cNvPicPr>
            <a:picLocks noChangeArrowheads="1"/>
          </p:cNvPicPr>
          <p:nvPr/>
        </p:nvPicPr>
        <p:blipFill>
          <a:blip r:embed="rId3" cstate="print"/>
          <a:srcRect/>
          <a:stretch>
            <a:fillRect/>
          </a:stretch>
        </p:blipFill>
        <p:spPr bwMode="ltGray">
          <a:xfrm>
            <a:off x="0" y="1485900"/>
            <a:ext cx="3070225" cy="2486025"/>
          </a:xfrm>
          <a:prstGeom prst="rect">
            <a:avLst/>
          </a:prstGeom>
          <a:noFill/>
          <a:ln w="9525">
            <a:noFill/>
            <a:miter lim="800000"/>
            <a:headEnd/>
            <a:tailEnd/>
          </a:ln>
        </p:spPr>
      </p:pic>
      <p:sp>
        <p:nvSpPr>
          <p:cNvPr id="6" name="Rounded Rectangle 5"/>
          <p:cNvSpPr/>
          <p:nvPr/>
        </p:nvSpPr>
        <p:spPr bwMode="auto">
          <a:xfrm>
            <a:off x="3352800" y="1714500"/>
            <a:ext cx="2590800" cy="44291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管理</a:t>
            </a:r>
            <a:endParaRPr lang="en-US" sz="2400" b="1" dirty="0">
              <a:solidFill>
                <a:schemeClr val="bg1"/>
              </a:solidFill>
            </a:endParaRPr>
          </a:p>
        </p:txBody>
      </p:sp>
      <p:sp>
        <p:nvSpPr>
          <p:cNvPr id="7" name="Rounded Rectangle 6"/>
          <p:cNvSpPr/>
          <p:nvPr/>
        </p:nvSpPr>
        <p:spPr bwMode="auto">
          <a:xfrm>
            <a:off x="6400800" y="1714500"/>
            <a:ext cx="2514600" cy="412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21" tIns="45712" rIns="91421" bIns="45712" anchor="ctr"/>
          <a:lstStyle/>
          <a:p>
            <a:pPr algn="ctr" defTabSz="913953" fontAlgn="auto">
              <a:spcBef>
                <a:spcPts val="0"/>
              </a:spcBef>
              <a:spcAft>
                <a:spcPts val="0"/>
              </a:spcAft>
              <a:defRPr/>
            </a:pPr>
            <a:r>
              <a:rPr lang="en-US" sz="2300" b="1" dirty="0">
                <a:solidFill>
                  <a:schemeClr val="bg1"/>
                </a:solidFill>
              </a:rPr>
              <a:t>Web</a:t>
            </a:r>
          </a:p>
        </p:txBody>
      </p:sp>
      <p:sp>
        <p:nvSpPr>
          <p:cNvPr id="8" name="Rounded Rectangle 7"/>
          <p:cNvSpPr/>
          <p:nvPr/>
        </p:nvSpPr>
        <p:spPr bwMode="auto">
          <a:xfrm>
            <a:off x="228600" y="1714500"/>
            <a:ext cx="2622550" cy="427038"/>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虚拟化</a:t>
            </a:r>
            <a:endParaRPr lang="en-US" sz="1600" b="1" dirty="0">
              <a:solidFill>
                <a:schemeClr val="bg1"/>
              </a:solidFill>
            </a:endParaRPr>
          </a:p>
        </p:txBody>
      </p:sp>
      <p:sp>
        <p:nvSpPr>
          <p:cNvPr id="19464" name="TextBox 8"/>
          <p:cNvSpPr txBox="1">
            <a:spLocks noChangeArrowheads="1"/>
          </p:cNvSpPr>
          <p:nvPr/>
        </p:nvSpPr>
        <p:spPr bwMode="invGray">
          <a:xfrm>
            <a:off x="6324600" y="2286000"/>
            <a:ext cx="2819400" cy="1485900"/>
          </a:xfrm>
          <a:prstGeom prst="rect">
            <a:avLst/>
          </a:prstGeom>
          <a:noFill/>
          <a:ln w="9525" algn="ctr">
            <a:noFill/>
            <a:miter lim="800000"/>
            <a:headEnd/>
            <a:tailEnd/>
          </a:ln>
        </p:spPr>
        <p:txBody>
          <a:bodyPr lIns="45717" tIns="38092" rIns="45717" bIns="38092"/>
          <a:lstStyle/>
          <a:p>
            <a:pPr>
              <a:lnSpc>
                <a:spcPct val="90000"/>
              </a:lnSpc>
            </a:pPr>
            <a:r>
              <a:rPr lang="en-US" sz="1400" dirty="0">
                <a:latin typeface="Segoe"/>
              </a:rPr>
              <a:t>IIS 7.5</a:t>
            </a:r>
          </a:p>
          <a:p>
            <a:pPr>
              <a:lnSpc>
                <a:spcPct val="90000"/>
              </a:lnSpc>
            </a:pPr>
            <a:endParaRPr lang="en-US" sz="1400" dirty="0">
              <a:latin typeface="Segoe"/>
            </a:endParaRPr>
          </a:p>
          <a:p>
            <a:pPr>
              <a:lnSpc>
                <a:spcPct val="90000"/>
              </a:lnSpc>
            </a:pPr>
            <a:r>
              <a:rPr lang="en-US" altLang="zh-CN" sz="1400" dirty="0" smtClean="0">
                <a:latin typeface="Segoe"/>
              </a:rPr>
              <a:t>Server Core</a:t>
            </a:r>
            <a:r>
              <a:rPr lang="zh-CN" altLang="en-US" sz="1400" dirty="0" smtClean="0">
                <a:latin typeface="Segoe"/>
              </a:rPr>
              <a:t>支持</a:t>
            </a:r>
            <a:r>
              <a:rPr lang="en-US" sz="1400" dirty="0" smtClean="0">
                <a:latin typeface="Segoe"/>
              </a:rPr>
              <a:t>ASP </a:t>
            </a:r>
            <a:r>
              <a:rPr lang="en-US" sz="1400" dirty="0">
                <a:latin typeface="Segoe"/>
              </a:rPr>
              <a:t>.</a:t>
            </a:r>
            <a:r>
              <a:rPr lang="en-US" sz="1400" dirty="0" smtClean="0">
                <a:latin typeface="Segoe"/>
              </a:rPr>
              <a:t>NET</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增强的</a:t>
            </a:r>
            <a:r>
              <a:rPr lang="en-US" sz="1400" dirty="0" smtClean="0">
                <a:latin typeface="Segoe"/>
              </a:rPr>
              <a:t>FTP </a:t>
            </a:r>
            <a:r>
              <a:rPr lang="zh-CN" altLang="en-US" sz="1400" dirty="0" smtClean="0">
                <a:latin typeface="Segoe"/>
              </a:rPr>
              <a:t>和</a:t>
            </a:r>
            <a:r>
              <a:rPr lang="en-US" sz="1400" dirty="0" err="1" smtClean="0">
                <a:latin typeface="Segoe"/>
              </a:rPr>
              <a:t>WebDAV</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管理模块 </a:t>
            </a:r>
            <a:r>
              <a:rPr lang="en-US" sz="1400" dirty="0" smtClean="0">
                <a:latin typeface="Segoe"/>
              </a:rPr>
              <a:t>&amp; </a:t>
            </a:r>
            <a:r>
              <a:rPr lang="en-US" sz="1400" dirty="0" err="1">
                <a:latin typeface="Segoe"/>
              </a:rPr>
              <a:t>Cmdlets</a:t>
            </a:r>
            <a:endParaRPr lang="en-US" sz="1400" dirty="0">
              <a:latin typeface="Segoe"/>
            </a:endParaRPr>
          </a:p>
        </p:txBody>
      </p:sp>
      <p:sp>
        <p:nvSpPr>
          <p:cNvPr id="19465" name="TextBox 9"/>
          <p:cNvSpPr txBox="1">
            <a:spLocks noChangeArrowheads="1"/>
          </p:cNvSpPr>
          <p:nvPr/>
        </p:nvSpPr>
        <p:spPr bwMode="invGray">
          <a:xfrm>
            <a:off x="152400" y="2286000"/>
            <a:ext cx="2679700" cy="1485900"/>
          </a:xfrm>
          <a:prstGeom prst="rect">
            <a:avLst/>
          </a:prstGeom>
          <a:noFill/>
          <a:ln w="9525" algn="ctr">
            <a:noFill/>
            <a:miter lim="800000"/>
            <a:headEnd/>
            <a:tailEnd/>
          </a:ln>
        </p:spPr>
        <p:txBody>
          <a:bodyPr lIns="45717" tIns="38092" rIns="45717" bIns="38092"/>
          <a:lstStyle/>
          <a:p>
            <a:pPr>
              <a:lnSpc>
                <a:spcPct val="90000"/>
              </a:lnSpc>
            </a:pPr>
            <a:r>
              <a:rPr lang="zh-CN" altLang="en-US" sz="1400" dirty="0" smtClean="0">
                <a:latin typeface="Segoe"/>
              </a:rPr>
              <a:t>带有在线迁移的</a:t>
            </a:r>
            <a:r>
              <a:rPr lang="en-US" sz="1400" dirty="0" smtClean="0">
                <a:latin typeface="Segoe"/>
              </a:rPr>
              <a:t>Hyper-V™</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支持</a:t>
            </a:r>
            <a:r>
              <a:rPr lang="en-US" altLang="zh-CN" sz="1400" dirty="0" smtClean="0">
                <a:latin typeface="Segoe"/>
              </a:rPr>
              <a:t>VM</a:t>
            </a:r>
            <a:r>
              <a:rPr lang="zh-CN" altLang="en-US" sz="1400" dirty="0" smtClean="0">
                <a:latin typeface="Segoe"/>
              </a:rPr>
              <a:t>存储的热插拔</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远程桌面服务</a:t>
            </a:r>
            <a:r>
              <a:rPr lang="en-US" altLang="zh-CN" sz="1400" dirty="0" smtClean="0">
                <a:latin typeface="Segoe"/>
              </a:rPr>
              <a:t>(RDS)</a:t>
            </a:r>
            <a:endParaRPr lang="en-US" sz="1400" dirty="0">
              <a:latin typeface="Segoe"/>
            </a:endParaRPr>
          </a:p>
        </p:txBody>
      </p:sp>
      <p:sp>
        <p:nvSpPr>
          <p:cNvPr id="15" name="Rounded Rectangle 14"/>
          <p:cNvSpPr/>
          <p:nvPr/>
        </p:nvSpPr>
        <p:spPr bwMode="auto">
          <a:xfrm>
            <a:off x="800100" y="4286250"/>
            <a:ext cx="7486650" cy="427038"/>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2000" b="1" dirty="0" smtClean="0">
                <a:solidFill>
                  <a:schemeClr val="bg1"/>
                </a:solidFill>
              </a:rPr>
              <a:t>企业级基础技术</a:t>
            </a:r>
            <a:endParaRPr lang="en-US" sz="1600" b="1" dirty="0">
              <a:solidFill>
                <a:schemeClr val="bg1"/>
              </a:solidFill>
            </a:endParaRPr>
          </a:p>
        </p:txBody>
      </p:sp>
      <p:sp>
        <p:nvSpPr>
          <p:cNvPr id="19467" name="TextBox 16"/>
          <p:cNvSpPr txBox="1">
            <a:spLocks noChangeArrowheads="1"/>
          </p:cNvSpPr>
          <p:nvPr/>
        </p:nvSpPr>
        <p:spPr bwMode="invGray">
          <a:xfrm>
            <a:off x="3276600" y="2286000"/>
            <a:ext cx="2628900" cy="1371600"/>
          </a:xfrm>
          <a:prstGeom prst="rect">
            <a:avLst/>
          </a:prstGeom>
          <a:noFill/>
          <a:ln w="9525" algn="ctr">
            <a:noFill/>
            <a:miter lim="800000"/>
            <a:headEnd/>
            <a:tailEnd/>
          </a:ln>
        </p:spPr>
        <p:txBody>
          <a:bodyPr lIns="45717" tIns="38092" rIns="45717" bIns="38092"/>
          <a:lstStyle/>
          <a:p>
            <a:pPr>
              <a:lnSpc>
                <a:spcPct val="90000"/>
              </a:lnSpc>
            </a:pPr>
            <a:r>
              <a:rPr lang="zh-CN" altLang="en-US" sz="1400" dirty="0" smtClean="0">
                <a:latin typeface="Segoe"/>
              </a:rPr>
              <a:t>电源管理</a:t>
            </a:r>
            <a:endParaRPr lang="en-US" sz="1400" dirty="0">
              <a:latin typeface="Segoe"/>
            </a:endParaRPr>
          </a:p>
          <a:p>
            <a:pPr>
              <a:lnSpc>
                <a:spcPct val="90000"/>
              </a:lnSpc>
            </a:pPr>
            <a:endParaRPr lang="en-US" sz="1400" dirty="0">
              <a:latin typeface="Segoe"/>
            </a:endParaRPr>
          </a:p>
          <a:p>
            <a:pPr>
              <a:lnSpc>
                <a:spcPct val="90000"/>
              </a:lnSpc>
            </a:pPr>
            <a:r>
              <a:rPr lang="en-US" sz="1400" dirty="0" smtClean="0">
                <a:latin typeface="Segoe"/>
              </a:rPr>
              <a:t>Windows PowerShell</a:t>
            </a:r>
            <a:endParaRPr lang="en-US" sz="1400" dirty="0">
              <a:latin typeface="Segoe"/>
            </a:endParaRPr>
          </a:p>
          <a:p>
            <a:pPr>
              <a:lnSpc>
                <a:spcPct val="90000"/>
              </a:lnSpc>
            </a:pPr>
            <a:endParaRPr lang="en-US" sz="1400" dirty="0">
              <a:latin typeface="Segoe"/>
            </a:endParaRPr>
          </a:p>
          <a:p>
            <a:pPr>
              <a:lnSpc>
                <a:spcPct val="90000"/>
              </a:lnSpc>
            </a:pPr>
            <a:r>
              <a:rPr lang="en-US" sz="1400" dirty="0" smtClean="0">
                <a:latin typeface="Segoe"/>
              </a:rPr>
              <a:t>AD</a:t>
            </a:r>
            <a:r>
              <a:rPr lang="zh-CN" altLang="en-US" sz="1400" dirty="0" smtClean="0">
                <a:latin typeface="Segoe"/>
              </a:rPr>
              <a:t>集中管控中心</a:t>
            </a:r>
            <a:endParaRPr lang="en-US" sz="1400" dirty="0">
              <a:latin typeface="Segoe"/>
            </a:endParaRPr>
          </a:p>
          <a:p>
            <a:pPr>
              <a:lnSpc>
                <a:spcPct val="90000"/>
              </a:lnSpc>
            </a:pPr>
            <a:endParaRPr lang="en-US" sz="1400" dirty="0">
              <a:latin typeface="Segoe"/>
            </a:endParaRPr>
          </a:p>
          <a:p>
            <a:pPr>
              <a:lnSpc>
                <a:spcPct val="90000"/>
              </a:lnSpc>
            </a:pPr>
            <a:r>
              <a:rPr lang="zh-CN" altLang="en-US" sz="1400" dirty="0" smtClean="0">
                <a:latin typeface="Segoe"/>
              </a:rPr>
              <a:t>最佳实践分析器</a:t>
            </a:r>
            <a:endParaRPr lang="en-US" sz="1400" dirty="0">
              <a:latin typeface="Segoe"/>
            </a:endParaRPr>
          </a:p>
        </p:txBody>
      </p:sp>
      <p:pic>
        <p:nvPicPr>
          <p:cNvPr id="19468" name="Picture 3" descr="C:\Users\wardr\Desktop\WS08-R2_h_rgb.png"/>
          <p:cNvPicPr>
            <a:picLocks noChangeAspect="1" noChangeArrowheads="1"/>
          </p:cNvPicPr>
          <p:nvPr/>
        </p:nvPicPr>
        <p:blipFill>
          <a:blip r:embed="rId4" cstate="print"/>
          <a:srcRect/>
          <a:stretch>
            <a:fillRect/>
          </a:stretch>
        </p:blipFill>
        <p:spPr bwMode="auto">
          <a:xfrm>
            <a:off x="285720" y="357166"/>
            <a:ext cx="4143404" cy="580165"/>
          </a:xfrm>
          <a:prstGeom prst="rect">
            <a:avLst/>
          </a:prstGeom>
          <a:noFill/>
          <a:ln w="9525">
            <a:noFill/>
            <a:miter lim="800000"/>
            <a:headEnd/>
            <a:tailEnd/>
          </a:ln>
        </p:spPr>
      </p:pic>
      <p:sp>
        <p:nvSpPr>
          <p:cNvPr id="19" name="Rounded Rectangle 18"/>
          <p:cNvSpPr/>
          <p:nvPr/>
        </p:nvSpPr>
        <p:spPr bwMode="auto">
          <a:xfrm>
            <a:off x="4572000" y="4743450"/>
            <a:ext cx="3714750" cy="285750"/>
          </a:xfrm>
          <a:prstGeom prst="roundRect">
            <a:avLst>
              <a:gd name="adj" fmla="val 9033"/>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1600" b="1" dirty="0" smtClean="0">
                <a:solidFill>
                  <a:schemeClr val="bg1"/>
                </a:solidFill>
              </a:rPr>
              <a:t>与</a:t>
            </a:r>
            <a:r>
              <a:rPr lang="en-US" sz="1600" b="1" dirty="0" smtClean="0">
                <a:solidFill>
                  <a:schemeClr val="bg1"/>
                </a:solidFill>
              </a:rPr>
              <a:t>Windows 7</a:t>
            </a:r>
            <a:r>
              <a:rPr lang="zh-CN" altLang="en-US" sz="1600" b="1" dirty="0" smtClean="0">
                <a:solidFill>
                  <a:schemeClr val="bg1"/>
                </a:solidFill>
              </a:rPr>
              <a:t>最佳配合</a:t>
            </a:r>
            <a:endParaRPr lang="en-US" sz="1600" b="1" dirty="0">
              <a:solidFill>
                <a:schemeClr val="bg1"/>
              </a:solidFill>
            </a:endParaRPr>
          </a:p>
        </p:txBody>
      </p:sp>
      <p:sp>
        <p:nvSpPr>
          <p:cNvPr id="23" name="Rounded Rectangle 22"/>
          <p:cNvSpPr/>
          <p:nvPr/>
        </p:nvSpPr>
        <p:spPr bwMode="auto">
          <a:xfrm>
            <a:off x="785786" y="4743450"/>
            <a:ext cx="3767164" cy="285750"/>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lIns="91421" tIns="45712" rIns="91421" bIns="45712" anchor="ctr"/>
          <a:lstStyle/>
          <a:p>
            <a:pPr algn="ctr" defTabSz="913953" fontAlgn="auto">
              <a:spcBef>
                <a:spcPts val="0"/>
              </a:spcBef>
              <a:spcAft>
                <a:spcPts val="0"/>
              </a:spcAft>
              <a:defRPr/>
            </a:pPr>
            <a:r>
              <a:rPr lang="zh-CN" altLang="en-US" sz="1600" b="1" dirty="0" smtClean="0">
                <a:solidFill>
                  <a:schemeClr val="bg1"/>
                </a:solidFill>
              </a:rPr>
              <a:t>扩展性 </a:t>
            </a:r>
            <a:r>
              <a:rPr lang="en-US" altLang="zh-CN" sz="1600" b="1" dirty="0" smtClean="0">
                <a:solidFill>
                  <a:schemeClr val="bg1"/>
                </a:solidFill>
              </a:rPr>
              <a:t>&amp; </a:t>
            </a:r>
            <a:r>
              <a:rPr lang="zh-CN" altLang="en-US" sz="1600" b="1" dirty="0" smtClean="0">
                <a:solidFill>
                  <a:schemeClr val="bg1"/>
                </a:solidFill>
              </a:rPr>
              <a:t>可靠性</a:t>
            </a:r>
            <a:endParaRPr lang="en-US" sz="1600" b="1" dirty="0">
              <a:solidFill>
                <a:schemeClr val="bg1"/>
              </a:solidFill>
            </a:endParaRPr>
          </a:p>
        </p:txBody>
      </p:sp>
      <p:sp>
        <p:nvSpPr>
          <p:cNvPr id="19471" name="TextBox 23"/>
          <p:cNvSpPr txBox="1">
            <a:spLocks noChangeArrowheads="1"/>
          </p:cNvSpPr>
          <p:nvPr/>
        </p:nvSpPr>
        <p:spPr bwMode="auto">
          <a:xfrm>
            <a:off x="4686300" y="5086350"/>
            <a:ext cx="3657600" cy="1371600"/>
          </a:xfrm>
          <a:prstGeom prst="rect">
            <a:avLst/>
          </a:prstGeom>
          <a:noFill/>
          <a:ln w="9525">
            <a:noFill/>
            <a:miter lim="800000"/>
            <a:headEnd/>
            <a:tailEnd/>
          </a:ln>
        </p:spPr>
        <p:txBody>
          <a:bodyPr/>
          <a:lstStyle/>
          <a:p>
            <a:r>
              <a:rPr lang="en-US" sz="1400" dirty="0" err="1" smtClean="0">
                <a:latin typeface="Segoe"/>
                <a:cs typeface="Arial" charset="0"/>
              </a:rPr>
              <a:t>DirectAccess</a:t>
            </a:r>
            <a:r>
              <a:rPr lang="en-US" sz="1400" dirty="0" smtClean="0">
                <a:latin typeface="Segoe"/>
              </a:rPr>
              <a:t>™</a:t>
            </a:r>
            <a:endParaRPr lang="en-US" sz="1400" dirty="0">
              <a:latin typeface="Segoe"/>
              <a:cs typeface="Arial" charset="0"/>
            </a:endParaRPr>
          </a:p>
          <a:p>
            <a:r>
              <a:rPr lang="en-US" sz="1400" dirty="0" err="1" smtClean="0">
                <a:latin typeface="Segoe"/>
                <a:cs typeface="Arial" charset="0"/>
              </a:rPr>
              <a:t>BranchCache</a:t>
            </a:r>
            <a:r>
              <a:rPr lang="en-US" sz="1400" dirty="0" smtClean="0">
                <a:latin typeface="Segoe"/>
              </a:rPr>
              <a:t>™</a:t>
            </a:r>
            <a:endParaRPr lang="en-US" sz="1400" dirty="0">
              <a:latin typeface="Segoe"/>
              <a:cs typeface="Arial" charset="0"/>
            </a:endParaRPr>
          </a:p>
          <a:p>
            <a:r>
              <a:rPr lang="zh-CN" altLang="en-US" sz="1400" dirty="0" smtClean="0">
                <a:latin typeface="Segoe"/>
                <a:cs typeface="Arial" charset="0"/>
              </a:rPr>
              <a:t>增强的组策略</a:t>
            </a:r>
            <a:endParaRPr lang="en-US" sz="1400" dirty="0">
              <a:latin typeface="Segoe"/>
              <a:cs typeface="Arial" charset="0"/>
            </a:endParaRPr>
          </a:p>
          <a:p>
            <a:r>
              <a:rPr lang="en-US" sz="1400" dirty="0" err="1" smtClean="0">
                <a:latin typeface="Segoe"/>
                <a:cs typeface="Arial" charset="0"/>
              </a:rPr>
              <a:t>RemoteApp</a:t>
            </a:r>
            <a:r>
              <a:rPr lang="en-US" sz="1400" dirty="0" smtClean="0">
                <a:latin typeface="Segoe"/>
                <a:cs typeface="Arial" charset="0"/>
              </a:rPr>
              <a:t> &amp; </a:t>
            </a:r>
            <a:r>
              <a:rPr lang="zh-CN" altLang="en-US" sz="1400" dirty="0" smtClean="0">
                <a:latin typeface="Segoe"/>
                <a:cs typeface="Arial" charset="0"/>
              </a:rPr>
              <a:t>桌面连接技术</a:t>
            </a:r>
            <a:endParaRPr lang="en-US" sz="1400" dirty="0">
              <a:latin typeface="Segoe"/>
              <a:cs typeface="Arial" charset="0"/>
            </a:endParaRPr>
          </a:p>
          <a:p>
            <a:endParaRPr lang="en-US" sz="1400" dirty="0">
              <a:latin typeface="Segoe"/>
              <a:cs typeface="Arial" charset="0"/>
            </a:endParaRPr>
          </a:p>
        </p:txBody>
      </p:sp>
      <p:sp>
        <p:nvSpPr>
          <p:cNvPr id="19472" name="TextBox 24"/>
          <p:cNvSpPr txBox="1">
            <a:spLocks noChangeArrowheads="1"/>
          </p:cNvSpPr>
          <p:nvPr/>
        </p:nvSpPr>
        <p:spPr bwMode="auto">
          <a:xfrm>
            <a:off x="762000" y="5086350"/>
            <a:ext cx="3810000" cy="1371600"/>
          </a:xfrm>
          <a:prstGeom prst="rect">
            <a:avLst/>
          </a:prstGeom>
          <a:noFill/>
          <a:ln w="9525">
            <a:noFill/>
            <a:miter lim="800000"/>
            <a:headEnd/>
            <a:tailEnd/>
          </a:ln>
        </p:spPr>
        <p:txBody>
          <a:bodyPr/>
          <a:lstStyle/>
          <a:p>
            <a:r>
              <a:rPr lang="zh-CN" altLang="en-US" sz="1400" dirty="0" smtClean="0">
                <a:latin typeface="Segoe"/>
                <a:cs typeface="Arial" charset="0"/>
              </a:rPr>
              <a:t>支持</a:t>
            </a:r>
            <a:r>
              <a:rPr lang="en-US" sz="1400" dirty="0" smtClean="0">
                <a:latin typeface="Segoe"/>
                <a:cs typeface="Arial" charset="0"/>
              </a:rPr>
              <a:t>256</a:t>
            </a:r>
            <a:r>
              <a:rPr lang="zh-CN" altLang="en-US" sz="1400" dirty="0" smtClean="0">
                <a:latin typeface="Segoe"/>
                <a:cs typeface="Arial" charset="0"/>
              </a:rPr>
              <a:t>核</a:t>
            </a:r>
            <a:r>
              <a:rPr lang="en-US" altLang="zh-CN" sz="1400" dirty="0" smtClean="0">
                <a:latin typeface="Segoe"/>
                <a:cs typeface="Arial" charset="0"/>
              </a:rPr>
              <a:t>CPU</a:t>
            </a:r>
            <a:endParaRPr lang="en-US" sz="1400" dirty="0">
              <a:latin typeface="Segoe"/>
              <a:cs typeface="Arial" charset="0"/>
            </a:endParaRPr>
          </a:p>
          <a:p>
            <a:r>
              <a:rPr lang="zh-CN" altLang="en-US" sz="1400" dirty="0" smtClean="0">
                <a:latin typeface="Segoe"/>
                <a:cs typeface="Arial" charset="0"/>
              </a:rPr>
              <a:t>模块化</a:t>
            </a:r>
            <a:endParaRPr lang="en-US" sz="1400" dirty="0">
              <a:latin typeface="Segoe"/>
              <a:cs typeface="Arial" charset="0"/>
            </a:endParaRPr>
          </a:p>
          <a:p>
            <a:r>
              <a:rPr lang="zh-CN" altLang="en-US" sz="1400" dirty="0" smtClean="0">
                <a:latin typeface="Segoe"/>
                <a:cs typeface="Arial" charset="0"/>
              </a:rPr>
              <a:t>用</a:t>
            </a:r>
            <a:r>
              <a:rPr lang="en-US" altLang="zh-CN" sz="1400" dirty="0" smtClean="0">
                <a:latin typeface="Segoe"/>
                <a:cs typeface="Arial" charset="0"/>
              </a:rPr>
              <a:t>SAN / VHD</a:t>
            </a:r>
            <a:r>
              <a:rPr lang="zh-CN" altLang="en-US" sz="1400" dirty="0" smtClean="0">
                <a:latin typeface="Segoe"/>
                <a:cs typeface="Arial" charset="0"/>
              </a:rPr>
              <a:t>直接启动</a:t>
            </a:r>
            <a:endParaRPr lang="en-US" sz="1400" dirty="0">
              <a:latin typeface="Segoe"/>
              <a:cs typeface="Arial" charset="0"/>
            </a:endParaRPr>
          </a:p>
          <a:p>
            <a:r>
              <a:rPr lang="zh-CN" altLang="en-US" sz="1400" dirty="0" smtClean="0">
                <a:latin typeface="Segoe"/>
                <a:cs typeface="Arial" charset="0"/>
              </a:rPr>
              <a:t>支持固态硬盘</a:t>
            </a:r>
            <a:r>
              <a:rPr lang="en-US" altLang="zh-CN" sz="1400" dirty="0" smtClean="0">
                <a:latin typeface="Segoe"/>
                <a:cs typeface="Arial" charset="0"/>
              </a:rPr>
              <a:t>(SSD)</a:t>
            </a:r>
            <a:endParaRPr lang="en-US" sz="1400" dirty="0" smtClean="0">
              <a:latin typeface="Segoe"/>
              <a:cs typeface="Arial" charset="0"/>
            </a:endParaRPr>
          </a:p>
          <a:p>
            <a:r>
              <a:rPr lang="en-US" sz="1400" dirty="0" smtClean="0">
                <a:latin typeface="Segoe"/>
                <a:cs typeface="Arial" charset="0"/>
              </a:rPr>
              <a:t>File Classification Infrastructure</a:t>
            </a:r>
            <a:endParaRPr lang="en-US" sz="1400" dirty="0">
              <a:latin typeface="Segoe"/>
              <a:cs typeface="Arial" charset="0"/>
            </a:endParaRPr>
          </a:p>
          <a:p>
            <a:endParaRPr lang="en-US" sz="1400" dirty="0">
              <a:latin typeface="Segoe"/>
              <a:cs typeface="Arial" charset="0"/>
            </a:endParaRPr>
          </a:p>
          <a:p>
            <a:endParaRPr lang="en-US" sz="1400" dirty="0">
              <a:latin typeface="Segoe"/>
              <a:cs typeface="Arial" charset="0"/>
            </a:endParaRPr>
          </a:p>
        </p:txBody>
      </p:sp>
      <p:sp>
        <p:nvSpPr>
          <p:cNvPr id="26" name="Title 1"/>
          <p:cNvSpPr>
            <a:spLocks noGrp="1"/>
          </p:cNvSpPr>
          <p:nvPr>
            <p:ph type="title"/>
          </p:nvPr>
        </p:nvSpPr>
        <p:spPr>
          <a:xfrm>
            <a:off x="4425807" y="364247"/>
            <a:ext cx="5619760" cy="533400"/>
          </a:xfrm>
        </p:spPr>
        <p:txBody>
          <a:bodyPr>
            <a:noAutofit/>
          </a:bodyPr>
          <a:lstStyle/>
          <a:p>
            <a:pPr algn="l" defTabSz="914363" fontAlgn="auto">
              <a:spcAft>
                <a:spcPts val="0"/>
              </a:spcAft>
              <a:defRPr/>
            </a:pPr>
            <a:r>
              <a:rPr lang="zh-CN" altLang="en-US" sz="3600" dirty="0" smtClean="0"/>
              <a:t>主要新增功能</a:t>
            </a:r>
            <a:endParaRPr sz="3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n-US" sz="4400" dirty="0" smtClean="0"/>
              <a:t>Windows 2008 </a:t>
            </a:r>
            <a:r>
              <a:rPr lang="en-US" sz="4400" dirty="0" smtClean="0">
                <a:solidFill>
                  <a:schemeClr val="accent4">
                    <a:lumMod val="60000"/>
                    <a:lumOff val="40000"/>
                  </a:schemeClr>
                </a:solidFill>
              </a:rPr>
              <a:t>R2</a:t>
            </a:r>
            <a:r>
              <a:rPr lang="en-US" sz="4400" dirty="0" smtClean="0"/>
              <a:t> Core</a:t>
            </a:r>
            <a:r>
              <a:rPr lang="zh-CN" altLang="en-US" sz="4400" dirty="0" smtClean="0"/>
              <a:t>架构图</a:t>
            </a:r>
            <a:endParaRPr lang="en-US" sz="4400" dirty="0"/>
          </a:p>
        </p:txBody>
      </p:sp>
      <p:sp>
        <p:nvSpPr>
          <p:cNvPr id="33" name="Content Placeholder 32"/>
          <p:cNvSpPr>
            <a:spLocks noGrp="1"/>
          </p:cNvSpPr>
          <p:nvPr>
            <p:ph idx="1"/>
          </p:nvPr>
        </p:nvSpPr>
        <p:spPr/>
        <p:txBody>
          <a:bodyPr/>
          <a:lstStyle/>
          <a:p>
            <a:endParaRPr lang="en-US" dirty="0"/>
          </a:p>
        </p:txBody>
      </p:sp>
      <p:sp>
        <p:nvSpPr>
          <p:cNvPr id="48131" name="Rectangle 3"/>
          <p:cNvSpPr>
            <a:spLocks noChangeArrowheads="1"/>
          </p:cNvSpPr>
          <p:nvPr/>
        </p:nvSpPr>
        <p:spPr bwMode="auto">
          <a:xfrm>
            <a:off x="360045" y="2968972"/>
            <a:ext cx="5549900" cy="207546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r>
              <a:rPr lang="en-US" sz="2000" b="1" dirty="0">
                <a:solidFill>
                  <a:srgbClr val="FFFFFF"/>
                </a:solidFill>
                <a:latin typeface="Calibri"/>
              </a:rPr>
              <a:t>Server Core </a:t>
            </a:r>
            <a:r>
              <a:rPr lang="zh-CN" altLang="en-US" sz="2000" b="1" dirty="0" smtClean="0">
                <a:solidFill>
                  <a:srgbClr val="FFFFFF"/>
                </a:solidFill>
                <a:latin typeface="Calibri"/>
              </a:rPr>
              <a:t>角色和功能</a:t>
            </a:r>
            <a:endParaRPr lang="en-US" sz="2000" b="1" dirty="0">
              <a:solidFill>
                <a:srgbClr val="FFFFFF"/>
              </a:solidFill>
              <a:latin typeface="Calibri"/>
            </a:endParaRPr>
          </a:p>
        </p:txBody>
      </p:sp>
      <p:sp>
        <p:nvSpPr>
          <p:cNvPr id="48132" name="Rectangle 4"/>
          <p:cNvSpPr>
            <a:spLocks noChangeArrowheads="1"/>
          </p:cNvSpPr>
          <p:nvPr/>
        </p:nvSpPr>
        <p:spPr bwMode="auto">
          <a:xfrm>
            <a:off x="377825" y="5120640"/>
            <a:ext cx="8388350" cy="13716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000" b="1" dirty="0">
                <a:solidFill>
                  <a:srgbClr val="FFFFFF"/>
                </a:solidFill>
                <a:latin typeface="Calibri"/>
              </a:rPr>
              <a:t>Server Core</a:t>
            </a:r>
          </a:p>
          <a:p>
            <a:pPr defTabSz="914099" fontAlgn="base">
              <a:spcBef>
                <a:spcPct val="0"/>
              </a:spcBef>
              <a:spcAft>
                <a:spcPct val="0"/>
              </a:spcAft>
            </a:pPr>
            <a:r>
              <a:rPr lang="en-US" sz="2000" dirty="0">
                <a:solidFill>
                  <a:srgbClr val="FFFFFF"/>
                </a:solidFill>
                <a:latin typeface="Calibri"/>
              </a:rPr>
              <a:t>Security, TCP/IP, File Systems, RPC,</a:t>
            </a:r>
            <a:br>
              <a:rPr lang="en-US" sz="2000" dirty="0">
                <a:solidFill>
                  <a:srgbClr val="FFFFFF"/>
                </a:solidFill>
                <a:latin typeface="Calibri"/>
              </a:rPr>
            </a:br>
            <a:r>
              <a:rPr lang="zh-CN" altLang="en-US" sz="2000" dirty="0" smtClean="0">
                <a:solidFill>
                  <a:srgbClr val="FFFFFF"/>
                </a:solidFill>
                <a:latin typeface="Calibri"/>
              </a:rPr>
              <a:t>和其他服务器核心子系统</a:t>
            </a:r>
            <a:endParaRPr lang="en-US" sz="2000" dirty="0">
              <a:solidFill>
                <a:srgbClr val="FFFFFF"/>
              </a:solidFill>
              <a:latin typeface="Calibri"/>
            </a:endParaRPr>
          </a:p>
        </p:txBody>
      </p:sp>
      <p:sp>
        <p:nvSpPr>
          <p:cNvPr id="48133" name="Rectangle 5"/>
          <p:cNvSpPr>
            <a:spLocks noChangeArrowheads="1"/>
          </p:cNvSpPr>
          <p:nvPr/>
        </p:nvSpPr>
        <p:spPr bwMode="auto">
          <a:xfrm>
            <a:off x="418783" y="4117340"/>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DNS</a:t>
            </a:r>
          </a:p>
        </p:txBody>
      </p:sp>
      <p:sp>
        <p:nvSpPr>
          <p:cNvPr id="48134" name="Rectangle 6"/>
          <p:cNvSpPr>
            <a:spLocks noChangeArrowheads="1"/>
          </p:cNvSpPr>
          <p:nvPr/>
        </p:nvSpPr>
        <p:spPr bwMode="auto">
          <a:xfrm>
            <a:off x="1001395" y="4117340"/>
            <a:ext cx="649288"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DHCP</a:t>
            </a:r>
          </a:p>
        </p:txBody>
      </p:sp>
      <p:sp>
        <p:nvSpPr>
          <p:cNvPr id="48135" name="Rectangle 7"/>
          <p:cNvSpPr>
            <a:spLocks noChangeArrowheads="1"/>
          </p:cNvSpPr>
          <p:nvPr/>
        </p:nvSpPr>
        <p:spPr bwMode="auto">
          <a:xfrm>
            <a:off x="2266633" y="4115753"/>
            <a:ext cx="552450"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File</a:t>
            </a:r>
          </a:p>
        </p:txBody>
      </p:sp>
      <p:sp>
        <p:nvSpPr>
          <p:cNvPr id="48136" name="Rectangle 8"/>
          <p:cNvSpPr>
            <a:spLocks noChangeArrowheads="1"/>
          </p:cNvSpPr>
          <p:nvPr/>
        </p:nvSpPr>
        <p:spPr bwMode="auto">
          <a:xfrm>
            <a:off x="1687195" y="4117340"/>
            <a:ext cx="54292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AD</a:t>
            </a:r>
          </a:p>
        </p:txBody>
      </p:sp>
      <p:grpSp>
        <p:nvGrpSpPr>
          <p:cNvPr id="2" name="Group 33"/>
          <p:cNvGrpSpPr/>
          <p:nvPr/>
        </p:nvGrpSpPr>
        <p:grpSpPr>
          <a:xfrm>
            <a:off x="5934075" y="1409065"/>
            <a:ext cx="2875280" cy="3559175"/>
            <a:chOff x="5934075" y="1409065"/>
            <a:chExt cx="2875280" cy="3559175"/>
          </a:xfrm>
        </p:grpSpPr>
        <p:sp>
          <p:nvSpPr>
            <p:cNvPr id="48129" name="Rectangle 20"/>
            <p:cNvSpPr>
              <a:spLocks noChangeArrowheads="1"/>
            </p:cNvSpPr>
            <p:nvPr/>
          </p:nvSpPr>
          <p:spPr bwMode="auto">
            <a:xfrm>
              <a:off x="5934075" y="1409065"/>
              <a:ext cx="2875280" cy="147002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endParaRPr lang="en-GB" sz="2400" b="1">
                <a:solidFill>
                  <a:srgbClr val="FFFFFF"/>
                </a:solidFill>
                <a:latin typeface="Calibri"/>
              </a:endParaRPr>
            </a:p>
          </p:txBody>
        </p:sp>
        <p:sp>
          <p:nvSpPr>
            <p:cNvPr id="48137" name="Rectangle 10"/>
            <p:cNvSpPr>
              <a:spLocks noChangeArrowheads="1"/>
            </p:cNvSpPr>
            <p:nvPr/>
          </p:nvSpPr>
          <p:spPr bwMode="auto">
            <a:xfrm>
              <a:off x="6012179" y="2987040"/>
              <a:ext cx="2753995" cy="19812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a:solidFill>
                    <a:srgbClr val="FFFFFF"/>
                  </a:solidFill>
                  <a:latin typeface="Calibri"/>
                </a:rPr>
                <a:t>Server</a:t>
              </a:r>
            </a:p>
            <a:p>
              <a:pPr algn="ctr" defTabSz="914099" fontAlgn="base">
                <a:spcBef>
                  <a:spcPct val="0"/>
                </a:spcBef>
                <a:spcAft>
                  <a:spcPct val="0"/>
                </a:spcAft>
              </a:pPr>
              <a:r>
                <a:rPr lang="en-US" sz="2000" dirty="0">
                  <a:solidFill>
                    <a:srgbClr val="FFFFFF"/>
                  </a:solidFill>
                  <a:latin typeface="Calibri"/>
                </a:rPr>
                <a:t>With .</a:t>
              </a:r>
              <a:r>
                <a:rPr lang="en-US" sz="2000" dirty="0" err="1">
                  <a:solidFill>
                    <a:srgbClr val="FFFFFF"/>
                  </a:solidFill>
                  <a:latin typeface="Calibri"/>
                </a:rPr>
                <a:t>NetFx</a:t>
              </a:r>
              <a:r>
                <a:rPr lang="en-US" sz="2000" dirty="0">
                  <a:solidFill>
                    <a:srgbClr val="FFFFFF"/>
                  </a:solidFill>
                  <a:latin typeface="Calibri"/>
                </a:rPr>
                <a:t>, Shell, </a:t>
              </a:r>
              <a:r>
                <a:rPr lang="en-US" sz="2000" dirty="0" smtClean="0">
                  <a:solidFill>
                    <a:srgbClr val="FFFFFF"/>
                  </a:solidFill>
                  <a:latin typeface="Calibri"/>
                </a:rPr>
                <a:t/>
              </a:r>
              <a:br>
                <a:rPr lang="en-US" sz="2000" dirty="0" smtClean="0">
                  <a:solidFill>
                    <a:srgbClr val="FFFFFF"/>
                  </a:solidFill>
                  <a:latin typeface="Calibri"/>
                </a:rPr>
              </a:br>
              <a:r>
                <a:rPr lang="en-US" sz="2000" dirty="0" smtClean="0">
                  <a:solidFill>
                    <a:srgbClr val="FFFFFF"/>
                  </a:solidFill>
                  <a:latin typeface="Calibri"/>
                </a:rPr>
                <a:t>Tools</a:t>
              </a:r>
              <a:r>
                <a:rPr lang="en-US" sz="2000" dirty="0">
                  <a:solidFill>
                    <a:srgbClr val="FFFFFF"/>
                  </a:solidFill>
                  <a:latin typeface="Calibri"/>
                </a:rPr>
                <a:t>, etc.</a:t>
              </a:r>
            </a:p>
          </p:txBody>
        </p:sp>
        <p:sp>
          <p:nvSpPr>
            <p:cNvPr id="48138" name="Rectangle 11"/>
            <p:cNvSpPr>
              <a:spLocks noChangeArrowheads="1"/>
            </p:cNvSpPr>
            <p:nvPr/>
          </p:nvSpPr>
          <p:spPr bwMode="auto">
            <a:xfrm>
              <a:off x="60058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solidFill>
                  <a:latin typeface="Calibri"/>
                </a:rPr>
                <a:t>TS</a:t>
              </a:r>
            </a:p>
          </p:txBody>
        </p:sp>
        <p:sp>
          <p:nvSpPr>
            <p:cNvPr id="48140" name="Rectangle 13"/>
            <p:cNvSpPr>
              <a:spLocks noChangeArrowheads="1"/>
            </p:cNvSpPr>
            <p:nvPr/>
          </p:nvSpPr>
          <p:spPr bwMode="auto">
            <a:xfrm>
              <a:off x="66916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latin typeface="Calibri"/>
                </a:rPr>
                <a:t>ADFS</a:t>
              </a:r>
              <a:endParaRPr lang="en-US" sz="2000" dirty="0">
                <a:solidFill>
                  <a:srgbClr val="FFFFFF"/>
                </a:solidFill>
                <a:latin typeface="Calibri"/>
              </a:endParaRPr>
            </a:p>
          </p:txBody>
        </p:sp>
        <p:sp>
          <p:nvSpPr>
            <p:cNvPr id="48141" name="Rectangle 14"/>
            <p:cNvSpPr>
              <a:spLocks noChangeArrowheads="1"/>
            </p:cNvSpPr>
            <p:nvPr/>
          </p:nvSpPr>
          <p:spPr bwMode="auto">
            <a:xfrm>
              <a:off x="73774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latin typeface="Calibri"/>
                </a:rPr>
                <a:t>WDS</a:t>
              </a:r>
              <a:endParaRPr lang="en-US" sz="2000" dirty="0">
                <a:solidFill>
                  <a:srgbClr val="FFFFFF"/>
                </a:solidFill>
                <a:latin typeface="Calibri"/>
              </a:endParaRPr>
            </a:p>
          </p:txBody>
        </p:sp>
        <p:sp>
          <p:nvSpPr>
            <p:cNvPr id="48142" name="Rectangle 15"/>
            <p:cNvSpPr>
              <a:spLocks noChangeArrowheads="1"/>
            </p:cNvSpPr>
            <p:nvPr/>
          </p:nvSpPr>
          <p:spPr bwMode="auto">
            <a:xfrm>
              <a:off x="8063230" y="2093278"/>
              <a:ext cx="685800"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2000" dirty="0">
                  <a:solidFill>
                    <a:srgbClr val="FFFFFF"/>
                  </a:solidFill>
                  <a:latin typeface="Calibri"/>
                </a:rPr>
                <a:t>Etc…</a:t>
              </a:r>
            </a:p>
          </p:txBody>
        </p:sp>
      </p:grpSp>
      <p:grpSp>
        <p:nvGrpSpPr>
          <p:cNvPr id="3" name="Group 16"/>
          <p:cNvGrpSpPr>
            <a:grpSpLocks/>
          </p:cNvGrpSpPr>
          <p:nvPr/>
        </p:nvGrpSpPr>
        <p:grpSpPr bwMode="auto">
          <a:xfrm>
            <a:off x="6095998" y="5196840"/>
            <a:ext cx="1219200" cy="1219200"/>
            <a:chOff x="3840" y="3072"/>
            <a:chExt cx="768" cy="768"/>
          </a:xfrm>
        </p:grpSpPr>
        <p:sp>
          <p:nvSpPr>
            <p:cNvPr id="48149" name="Oval 17"/>
            <p:cNvSpPr>
              <a:spLocks noChangeArrowheads="1"/>
            </p:cNvSpPr>
            <p:nvPr/>
          </p:nvSpPr>
          <p:spPr bwMode="auto">
            <a:xfrm>
              <a:off x="3840" y="3072"/>
              <a:ext cx="768" cy="768"/>
            </a:xfrm>
            <a:prstGeom prst="ellipse">
              <a:avLst/>
            </a:prstGeom>
            <a:noFill/>
            <a:ln w="165100">
              <a:solidFill>
                <a:srgbClr val="CC0000"/>
              </a:solidFill>
              <a:round/>
              <a:headEnd/>
              <a:tailEnd/>
            </a:ln>
          </p:spPr>
          <p:txBody>
            <a:bodyPr wrap="none" anchor="ctr"/>
            <a:lstStyle/>
            <a:p>
              <a:pPr algn="ctr" eaLnBrk="0" hangingPunct="0"/>
              <a:endParaRPr lang="en-GB" sz="1800">
                <a:latin typeface="Tahoma" pitchFamily="34" charset="0"/>
                <a:cs typeface="Arial" charset="0"/>
              </a:endParaRPr>
            </a:p>
          </p:txBody>
        </p:sp>
        <p:sp>
          <p:nvSpPr>
            <p:cNvPr id="102418" name="Line 18"/>
            <p:cNvSpPr>
              <a:spLocks noChangeShapeType="1"/>
            </p:cNvSpPr>
            <p:nvPr/>
          </p:nvSpPr>
          <p:spPr bwMode="auto">
            <a:xfrm flipH="1">
              <a:off x="3936" y="3168"/>
              <a:ext cx="576" cy="576"/>
            </a:xfrm>
            <a:prstGeom prst="line">
              <a:avLst/>
            </a:prstGeom>
            <a:noFill/>
            <a:ln w="165100">
              <a:solidFill>
                <a:srgbClr val="CC00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grpSp>
      <p:sp>
        <p:nvSpPr>
          <p:cNvPr id="48144" name="Text Box 21"/>
          <p:cNvSpPr txBox="1">
            <a:spLocks noChangeArrowheads="1"/>
          </p:cNvSpPr>
          <p:nvPr/>
        </p:nvSpPr>
        <p:spPr bwMode="auto">
          <a:xfrm>
            <a:off x="5601970" y="1417003"/>
            <a:ext cx="3542030" cy="646331"/>
          </a:xfrm>
          <a:prstGeom prst="rect">
            <a:avLst/>
          </a:prstGeom>
          <a:noFill/>
          <a:ln w="9525">
            <a:noFill/>
            <a:miter lim="800000"/>
            <a:headEnd/>
            <a:tailEnd/>
          </a:ln>
        </p:spPr>
        <p:txBody>
          <a:bodyPr wrap="square">
            <a:spAutoFit/>
          </a:bodyPr>
          <a:lstStyle/>
          <a:p>
            <a:pPr algn="ctr"/>
            <a:r>
              <a:rPr lang="en-US" sz="1800" b="1" dirty="0" smtClean="0">
                <a:solidFill>
                  <a:schemeClr val="bg1"/>
                </a:solidFill>
                <a:latin typeface="Arial" charset="0"/>
                <a:cs typeface="Arial" charset="0"/>
              </a:rPr>
              <a:t>Server </a:t>
            </a:r>
            <a:r>
              <a:rPr lang="zh-CN" altLang="en-US" sz="1800" b="1" dirty="0" smtClean="0">
                <a:solidFill>
                  <a:schemeClr val="bg1"/>
                </a:solidFill>
                <a:latin typeface="Arial" charset="0"/>
                <a:cs typeface="Arial" charset="0"/>
              </a:rPr>
              <a:t>服务器角色</a:t>
            </a:r>
            <a:endParaRPr lang="en-US" sz="1800" b="1" dirty="0">
              <a:solidFill>
                <a:schemeClr val="bg1"/>
              </a:solidFill>
              <a:latin typeface="Arial" charset="0"/>
              <a:cs typeface="Arial" charset="0"/>
            </a:endParaRPr>
          </a:p>
          <a:p>
            <a:pPr algn="ctr"/>
            <a:endParaRPr lang="en-US" sz="1800" dirty="0">
              <a:solidFill>
                <a:schemeClr val="bg1"/>
              </a:solidFill>
              <a:latin typeface="Arial" charset="0"/>
              <a:cs typeface="Arial" charset="0"/>
            </a:endParaRPr>
          </a:p>
        </p:txBody>
      </p:sp>
      <p:sp>
        <p:nvSpPr>
          <p:cNvPr id="48145" name="Rectangle 22"/>
          <p:cNvSpPr>
            <a:spLocks noChangeArrowheads="1"/>
          </p:cNvSpPr>
          <p:nvPr/>
        </p:nvSpPr>
        <p:spPr bwMode="auto">
          <a:xfrm>
            <a:off x="2852420" y="4115753"/>
            <a:ext cx="54292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AD</a:t>
            </a:r>
            <a:br>
              <a:rPr lang="en-US" dirty="0">
                <a:solidFill>
                  <a:srgbClr val="FFFFFF"/>
                </a:solidFill>
                <a:latin typeface="Calibri"/>
              </a:rPr>
            </a:br>
            <a:r>
              <a:rPr lang="en-US" dirty="0">
                <a:solidFill>
                  <a:srgbClr val="FFFFFF"/>
                </a:solidFill>
                <a:latin typeface="Calibri"/>
              </a:rPr>
              <a:t>LDS</a:t>
            </a:r>
          </a:p>
        </p:txBody>
      </p:sp>
      <p:sp>
        <p:nvSpPr>
          <p:cNvPr id="48146" name="Rectangle 22"/>
          <p:cNvSpPr>
            <a:spLocks noChangeArrowheads="1"/>
          </p:cNvSpPr>
          <p:nvPr/>
        </p:nvSpPr>
        <p:spPr bwMode="auto">
          <a:xfrm>
            <a:off x="4016812" y="4119683"/>
            <a:ext cx="654884" cy="685045"/>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a:solidFill>
                  <a:srgbClr val="FFFFFF"/>
                </a:solidFill>
                <a:latin typeface="Calibri"/>
              </a:rPr>
              <a:t>Media</a:t>
            </a:r>
            <a:br>
              <a:rPr lang="en-US" dirty="0">
                <a:solidFill>
                  <a:srgbClr val="FFFFFF"/>
                </a:solidFill>
                <a:latin typeface="Calibri"/>
              </a:rPr>
            </a:br>
            <a:r>
              <a:rPr lang="en-US" dirty="0">
                <a:solidFill>
                  <a:srgbClr val="FFFFFF"/>
                </a:solidFill>
                <a:latin typeface="Calibri"/>
              </a:rPr>
              <a:t>Server</a:t>
            </a:r>
          </a:p>
        </p:txBody>
      </p:sp>
      <p:sp>
        <p:nvSpPr>
          <p:cNvPr id="48147" name="Rectangle 22"/>
          <p:cNvSpPr>
            <a:spLocks noChangeArrowheads="1"/>
          </p:cNvSpPr>
          <p:nvPr/>
        </p:nvSpPr>
        <p:spPr bwMode="auto">
          <a:xfrm>
            <a:off x="4712970" y="4117340"/>
            <a:ext cx="541338"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IIS</a:t>
            </a:r>
            <a:endParaRPr lang="en-US" dirty="0">
              <a:solidFill>
                <a:srgbClr val="FFFFFF"/>
              </a:solidFill>
              <a:latin typeface="Calibri"/>
            </a:endParaRPr>
          </a:p>
        </p:txBody>
      </p:sp>
      <p:sp>
        <p:nvSpPr>
          <p:cNvPr id="48148" name="Rectangle 22"/>
          <p:cNvSpPr>
            <a:spLocks noChangeArrowheads="1"/>
          </p:cNvSpPr>
          <p:nvPr/>
        </p:nvSpPr>
        <p:spPr bwMode="auto">
          <a:xfrm>
            <a:off x="5289233" y="4115753"/>
            <a:ext cx="552450"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latin typeface="Calibri"/>
              </a:rPr>
              <a:t>Hyper-V</a:t>
            </a:r>
            <a:endParaRPr lang="en-US" sz="1200" dirty="0">
              <a:solidFill>
                <a:srgbClr val="FFFFFF"/>
              </a:solidFill>
              <a:latin typeface="Calibri"/>
            </a:endParaRPr>
          </a:p>
        </p:txBody>
      </p:sp>
      <p:sp>
        <p:nvSpPr>
          <p:cNvPr id="48153" name="Rectangle 22"/>
          <p:cNvSpPr>
            <a:spLocks noChangeArrowheads="1"/>
          </p:cNvSpPr>
          <p:nvPr/>
        </p:nvSpPr>
        <p:spPr bwMode="auto">
          <a:xfrm>
            <a:off x="3433445" y="4115753"/>
            <a:ext cx="549275"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latin typeface="Calibri"/>
              </a:rPr>
              <a:t>Print	</a:t>
            </a:r>
            <a:endParaRPr lang="en-US" dirty="0">
              <a:solidFill>
                <a:srgbClr val="FFFFFF"/>
              </a:solidFill>
              <a:latin typeface="Calibri"/>
            </a:endParaRPr>
          </a:p>
        </p:txBody>
      </p:sp>
      <p:sp>
        <p:nvSpPr>
          <p:cNvPr id="26" name="Rectangle 5"/>
          <p:cNvSpPr>
            <a:spLocks noChangeArrowheads="1"/>
          </p:cNvSpPr>
          <p:nvPr/>
        </p:nvSpPr>
        <p:spPr bwMode="auto">
          <a:xfrm>
            <a:off x="3804577" y="3317731"/>
            <a:ext cx="701789"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ASP.NET</a:t>
            </a:r>
            <a:endParaRPr lang="en-US" sz="1600" dirty="0">
              <a:solidFill>
                <a:srgbClr val="FFFFFF"/>
              </a:solidFill>
              <a:latin typeface="Calibri"/>
            </a:endParaRPr>
          </a:p>
        </p:txBody>
      </p:sp>
      <p:sp>
        <p:nvSpPr>
          <p:cNvPr id="27" name="Rectangle 5"/>
          <p:cNvSpPr>
            <a:spLocks noChangeArrowheads="1"/>
          </p:cNvSpPr>
          <p:nvPr/>
        </p:nvSpPr>
        <p:spPr bwMode="auto">
          <a:xfrm>
            <a:off x="3136846" y="3319204"/>
            <a:ext cx="541337"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PS</a:t>
            </a:r>
            <a:endParaRPr lang="en-US" sz="1600" dirty="0">
              <a:solidFill>
                <a:srgbClr val="FFFFFF"/>
              </a:solidFill>
              <a:latin typeface="Calibri"/>
            </a:endParaRPr>
          </a:p>
        </p:txBody>
      </p:sp>
      <p:sp>
        <p:nvSpPr>
          <p:cNvPr id="28" name="Rectangle 5"/>
          <p:cNvSpPr>
            <a:spLocks noChangeArrowheads="1"/>
          </p:cNvSpPr>
          <p:nvPr/>
        </p:nvSpPr>
        <p:spPr bwMode="auto">
          <a:xfrm>
            <a:off x="2469114" y="3320776"/>
            <a:ext cx="541337"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.NET</a:t>
            </a:r>
            <a:br>
              <a:rPr lang="en-US" sz="1600" dirty="0" smtClean="0">
                <a:solidFill>
                  <a:srgbClr val="FFFFFF"/>
                </a:solidFill>
                <a:latin typeface="Calibri"/>
              </a:rPr>
            </a:br>
            <a:r>
              <a:rPr lang="en-US" sz="1600" dirty="0" smtClean="0">
                <a:solidFill>
                  <a:srgbClr val="FFFFFF"/>
                </a:solidFill>
                <a:latin typeface="Calibri"/>
              </a:rPr>
              <a:t>3/3.5</a:t>
            </a:r>
            <a:endParaRPr lang="en-US" sz="1600" dirty="0">
              <a:solidFill>
                <a:srgbClr val="FFFFFF"/>
              </a:solidFill>
              <a:latin typeface="Calibri"/>
            </a:endParaRPr>
          </a:p>
        </p:txBody>
      </p:sp>
      <p:sp>
        <p:nvSpPr>
          <p:cNvPr id="29" name="Rectangle 5"/>
          <p:cNvSpPr>
            <a:spLocks noChangeArrowheads="1"/>
          </p:cNvSpPr>
          <p:nvPr/>
        </p:nvSpPr>
        <p:spPr bwMode="auto">
          <a:xfrm>
            <a:off x="1810807" y="3322346"/>
            <a:ext cx="541337"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.NET</a:t>
            </a:r>
            <a:br>
              <a:rPr lang="en-US" sz="1600" dirty="0" smtClean="0">
                <a:solidFill>
                  <a:srgbClr val="FFFFFF"/>
                </a:solidFill>
                <a:latin typeface="Calibri"/>
              </a:rPr>
            </a:br>
            <a:r>
              <a:rPr lang="en-US" sz="1600" dirty="0" smtClean="0">
                <a:solidFill>
                  <a:srgbClr val="FFFFFF"/>
                </a:solidFill>
                <a:latin typeface="Calibri"/>
              </a:rPr>
              <a:t>2.0</a:t>
            </a:r>
            <a:endParaRPr lang="en-US" sz="1600" dirty="0">
              <a:solidFill>
                <a:srgbClr val="FFFFFF"/>
              </a:solidFill>
              <a:latin typeface="Calibri"/>
            </a:endParaRPr>
          </a:p>
        </p:txBody>
      </p:sp>
      <p:sp>
        <p:nvSpPr>
          <p:cNvPr id="30" name="Rectangle 5"/>
          <p:cNvSpPr>
            <a:spLocks noChangeArrowheads="1"/>
          </p:cNvSpPr>
          <p:nvPr/>
        </p:nvSpPr>
        <p:spPr bwMode="auto">
          <a:xfrm>
            <a:off x="4741121" y="5295689"/>
            <a:ext cx="609403" cy="685800"/>
          </a:xfrm>
          <a:prstGeom prst="rect">
            <a:avLst/>
          </a:prstGeom>
          <a:solidFill>
            <a:srgbClr val="002060"/>
          </a:solidFill>
          <a:ln>
            <a:solidFill>
              <a:srgbClr val="002060"/>
            </a:solid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latin typeface="Calibri"/>
              </a:rPr>
              <a:t>WoW64</a:t>
            </a:r>
            <a:endParaRPr lang="en-US" sz="1200" dirty="0">
              <a:solidFill>
                <a:srgbClr val="FFFFFF"/>
              </a:solidFill>
              <a:latin typeface="Calibri"/>
            </a:endParaRPr>
          </a:p>
        </p:txBody>
      </p:sp>
      <p:sp>
        <p:nvSpPr>
          <p:cNvPr id="31" name="Text Box 19"/>
          <p:cNvSpPr txBox="1">
            <a:spLocks noChangeArrowheads="1"/>
          </p:cNvSpPr>
          <p:nvPr/>
        </p:nvSpPr>
        <p:spPr bwMode="auto">
          <a:xfrm>
            <a:off x="6116955" y="5340310"/>
            <a:ext cx="1205778" cy="923330"/>
          </a:xfrm>
          <a:prstGeom prst="rect">
            <a:avLst/>
          </a:prstGeom>
          <a:noFill/>
          <a:ln w="9525">
            <a:noFill/>
            <a:miter lim="800000"/>
            <a:headEnd/>
            <a:tailEnd/>
          </a:ln>
        </p:spPr>
        <p:txBody>
          <a:bodyPr wrap="none">
            <a:spAutoFit/>
          </a:bodyPr>
          <a:lstStyle/>
          <a:p>
            <a:pPr algn="ctr" eaLnBrk="0" hangingPunct="0"/>
            <a:r>
              <a:rPr lang="en-US" sz="1800" dirty="0">
                <a:cs typeface="Arial" charset="0"/>
              </a:rPr>
              <a:t>GUI, </a:t>
            </a:r>
            <a:r>
              <a:rPr lang="en-US" sz="1800" dirty="0" smtClean="0">
                <a:cs typeface="Arial" charset="0"/>
              </a:rPr>
              <a:t>Shell</a:t>
            </a:r>
            <a:r>
              <a:rPr lang="en-US" sz="1800" dirty="0">
                <a:cs typeface="Arial" charset="0"/>
              </a:rPr>
              <a:t>, </a:t>
            </a:r>
            <a:r>
              <a:rPr lang="en-US" sz="1800" dirty="0" smtClean="0">
                <a:cs typeface="Arial" charset="0"/>
              </a:rPr>
              <a:t/>
            </a:r>
            <a:br>
              <a:rPr lang="en-US" sz="1800" dirty="0" smtClean="0">
                <a:cs typeface="Arial" charset="0"/>
              </a:rPr>
            </a:br>
            <a:r>
              <a:rPr lang="en-US" sz="1800" dirty="0" smtClean="0">
                <a:cs typeface="Arial" charset="0"/>
              </a:rPr>
              <a:t>IE</a:t>
            </a:r>
            <a:r>
              <a:rPr lang="en-US" sz="1800" dirty="0">
                <a:cs typeface="Arial" charset="0"/>
              </a:rPr>
              <a:t>, </a:t>
            </a:r>
            <a:r>
              <a:rPr lang="en-US" sz="1800" dirty="0" smtClean="0">
                <a:cs typeface="Arial" charset="0"/>
              </a:rPr>
              <a:t>Media</a:t>
            </a:r>
            <a:r>
              <a:rPr lang="en-US" sz="1800" dirty="0">
                <a:cs typeface="Arial" charset="0"/>
              </a:rPr>
              <a:t>, </a:t>
            </a:r>
            <a:r>
              <a:rPr lang="en-US" sz="1800" dirty="0" smtClean="0">
                <a:cs typeface="Arial" charset="0"/>
              </a:rPr>
              <a:t/>
            </a:r>
            <a:br>
              <a:rPr lang="en-US" sz="1800" dirty="0" smtClean="0">
                <a:cs typeface="Arial" charset="0"/>
              </a:rPr>
            </a:br>
            <a:r>
              <a:rPr lang="en-US" sz="1800" dirty="0" smtClean="0">
                <a:cs typeface="Arial" charset="0"/>
              </a:rPr>
              <a:t>Mail, Etc</a:t>
            </a:r>
            <a:r>
              <a:rPr lang="en-US" sz="1800" dirty="0">
                <a:cs typeface="Arial" charset="0"/>
              </a:rPr>
              <a:t>.</a:t>
            </a:r>
          </a:p>
        </p:txBody>
      </p:sp>
      <p:sp>
        <p:nvSpPr>
          <p:cNvPr id="32" name="Rectangle 5"/>
          <p:cNvSpPr>
            <a:spLocks noChangeArrowheads="1"/>
          </p:cNvSpPr>
          <p:nvPr/>
        </p:nvSpPr>
        <p:spPr bwMode="auto">
          <a:xfrm>
            <a:off x="4613221" y="3319204"/>
            <a:ext cx="541337" cy="6858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latin typeface="Calibri"/>
              </a:rPr>
              <a:t>Cert Server</a:t>
            </a:r>
            <a:endParaRPr lang="en-US" sz="1600" dirty="0">
              <a:solidFill>
                <a:srgbClr val="FFFFFF"/>
              </a:solidFill>
              <a:latin typeface="Calibri"/>
            </a:endParaRPr>
          </a:p>
        </p:txBody>
      </p:sp>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42431 -0.28958 " pathEditMode="relative" ptsTypes="AA">
                                      <p:cBhvr>
                                        <p:cTn id="6" dur="2000" fill="hold"/>
                                        <p:tgtEl>
                                          <p:spTgt spid="30"/>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全新的配置工具 </a:t>
            </a:r>
            <a:r>
              <a:rPr lang="en-US" dirty="0" err="1" smtClean="0"/>
              <a:t>Sconfig</a:t>
            </a:r>
            <a:endParaRPr lang="en-US" dirty="0"/>
          </a:p>
        </p:txBody>
      </p:sp>
      <p:sp>
        <p:nvSpPr>
          <p:cNvPr id="3" name="Content Placeholder 2"/>
          <p:cNvSpPr>
            <a:spLocks noGrp="1"/>
          </p:cNvSpPr>
          <p:nvPr>
            <p:ph idx="1"/>
          </p:nvPr>
        </p:nvSpPr>
        <p:spPr>
          <a:prstGeom prst="rect">
            <a:avLst/>
          </a:prstGeom>
        </p:spPr>
        <p:txBody>
          <a:bodyPr/>
          <a:lstStyle/>
          <a:p>
            <a:r>
              <a:rPr lang="zh-CN" altLang="en-US" dirty="0" smtClean="0"/>
              <a:t>快速完成初始配置</a:t>
            </a:r>
            <a:endParaRPr lang="en-US" dirty="0"/>
          </a:p>
        </p:txBody>
      </p:sp>
      <p:pic>
        <p:nvPicPr>
          <p:cNvPr id="29699" name="Picture 3"/>
          <p:cNvPicPr>
            <a:picLocks noChangeAspect="1" noChangeArrowheads="1"/>
          </p:cNvPicPr>
          <p:nvPr/>
        </p:nvPicPr>
        <p:blipFill>
          <a:blip r:embed="rId3" cstate="print"/>
          <a:srcRect/>
          <a:stretch>
            <a:fillRect/>
          </a:stretch>
        </p:blipFill>
        <p:spPr bwMode="auto">
          <a:xfrm>
            <a:off x="142844" y="2133600"/>
            <a:ext cx="6353175" cy="3152775"/>
          </a:xfrm>
          <a:prstGeom prst="rect">
            <a:avLst/>
          </a:prstGeom>
          <a:noFill/>
          <a:ln w="9525">
            <a:noFill/>
            <a:miter lim="800000"/>
            <a:headEnd/>
            <a:tailEnd/>
          </a:ln>
          <a:effectLst/>
        </p:spPr>
      </p:pic>
      <p:pic>
        <p:nvPicPr>
          <p:cNvPr id="29700" name="Picture 4"/>
          <p:cNvPicPr>
            <a:picLocks noChangeAspect="1" noChangeArrowheads="1"/>
          </p:cNvPicPr>
          <p:nvPr/>
        </p:nvPicPr>
        <p:blipFill>
          <a:blip r:embed="rId4" cstate="print"/>
          <a:srcRect/>
          <a:stretch>
            <a:fillRect/>
          </a:stretch>
        </p:blipFill>
        <p:spPr bwMode="auto">
          <a:xfrm>
            <a:off x="2714612" y="3357562"/>
            <a:ext cx="6343650" cy="3133725"/>
          </a:xfrm>
          <a:prstGeom prst="rect">
            <a:avLst/>
          </a:prstGeom>
          <a:noFill/>
          <a:ln w="9525">
            <a:noFill/>
            <a:miter lim="800000"/>
            <a:headEnd/>
            <a:tailEnd/>
          </a:ln>
          <a:effectLst/>
        </p:spPr>
      </p:pic>
    </p:spTree>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4" cstate="print"/>
          <a:srcRect/>
          <a:stretch>
            <a:fillRect/>
          </a:stretch>
        </p:blipFill>
        <p:spPr bwMode="auto">
          <a:xfrm>
            <a:off x="1928794" y="1000108"/>
            <a:ext cx="5432766" cy="4429156"/>
          </a:xfrm>
          <a:prstGeom prst="rect">
            <a:avLst/>
          </a:prstGeom>
          <a:noFill/>
          <a:ln w="9525">
            <a:noFill/>
            <a:miter lim="800000"/>
            <a:headEnd/>
            <a:tailEnd/>
          </a:ln>
          <a:effectLst>
            <a:innerShdw blurRad="63500" dist="50800" dir="2700000">
              <a:prstClr val="black">
                <a:alpha val="50000"/>
              </a:prstClr>
            </a:innerShdw>
            <a:reflection blurRad="6350" stA="52000" endA="300" endPos="35000" dir="5400000" sy="-100000" algn="bl" rotWithShape="0"/>
          </a:effectLst>
        </p:spPr>
      </p:pic>
      <p:sp>
        <p:nvSpPr>
          <p:cNvPr id="2" name="Title 1"/>
          <p:cNvSpPr>
            <a:spLocks noGrp="1"/>
          </p:cNvSpPr>
          <p:nvPr>
            <p:ph type="title"/>
          </p:nvPr>
        </p:nvSpPr>
        <p:spPr/>
        <p:txBody>
          <a:bodyPr/>
          <a:lstStyle/>
          <a:p>
            <a:r>
              <a:rPr lang="en-US" dirty="0" smtClean="0"/>
              <a:t>Core </a:t>
            </a:r>
            <a:r>
              <a:rPr lang="en-US" dirty="0" err="1" smtClean="0"/>
              <a:t>Configurator</a:t>
            </a:r>
            <a:r>
              <a:rPr lang="en-US" dirty="0" smtClean="0"/>
              <a:t> 2.0</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r>
              <a:rPr lang="zh-CN" altLang="en-US" sz="1800" dirty="0" smtClean="0">
                <a:effectLst>
                  <a:outerShdw blurRad="38100" dist="38100" dir="2700000" algn="tl">
                    <a:srgbClr val="000000">
                      <a:alpha val="43137"/>
                    </a:srgbClr>
                  </a:outerShdw>
                </a:effectLst>
              </a:rPr>
              <a:t>下载地址</a:t>
            </a:r>
            <a:endParaRPr lang="en-US" sz="1600" dirty="0" smtClean="0">
              <a:effectLst>
                <a:outerShdw blurRad="38100" dist="38100" dir="2700000" algn="tl">
                  <a:srgbClr val="000000">
                    <a:alpha val="43137"/>
                  </a:srgbClr>
                </a:outerShdw>
              </a:effectLst>
            </a:endParaRPr>
          </a:p>
          <a:p>
            <a:pPr lvl="1"/>
            <a:r>
              <a:rPr lang="en-GB" sz="1600" dirty="0" smtClean="0">
                <a:effectLst>
                  <a:outerShdw blurRad="38100" dist="38100" dir="2700000" algn="tl">
                    <a:srgbClr val="000000">
                      <a:alpha val="43137"/>
                    </a:srgbClr>
                  </a:outerShdw>
                </a:effectLst>
                <a:hlinkClick r:id="rId5"/>
              </a:rPr>
              <a:t>http://www.coreconfigurator.com</a:t>
            </a:r>
          </a:p>
          <a:p>
            <a:pPr lvl="1"/>
            <a:r>
              <a:rPr lang="en-GB" sz="1600" dirty="0" smtClean="0">
                <a:effectLst>
                  <a:outerShdw blurRad="38100" dist="38100" dir="2700000" algn="tl">
                    <a:srgbClr val="000000">
                      <a:alpha val="43137"/>
                    </a:srgbClr>
                  </a:outerShdw>
                </a:effectLst>
                <a:hlinkClick r:id="rId5"/>
              </a:rPr>
              <a:t>http://www.codeplex.com/coreconfig</a:t>
            </a:r>
            <a:endParaRPr lang="en-GB" sz="1600" dirty="0" smtClean="0">
              <a:effectLst>
                <a:outerShdw blurRad="38100" dist="38100" dir="2700000" algn="tl">
                  <a:srgbClr val="000000">
                    <a:alpha val="43137"/>
                  </a:srgbClr>
                </a:outerShdw>
              </a:effectLst>
            </a:endParaRPr>
          </a:p>
          <a:p>
            <a:endParaRPr lang="en-US" dirty="0"/>
          </a:p>
        </p:txBody>
      </p:sp>
      <p:pic>
        <p:nvPicPr>
          <p:cNvPr id="4" name="Picture 5"/>
          <p:cNvPicPr>
            <a:picLocks noChangeAspect="1" noChangeArrowheads="1"/>
          </p:cNvPicPr>
          <p:nvPr/>
        </p:nvPicPr>
        <p:blipFill>
          <a:blip r:embed="rId6" cstate="print"/>
          <a:srcRect/>
          <a:stretch>
            <a:fillRect/>
          </a:stretch>
        </p:blipFill>
        <p:spPr bwMode="auto">
          <a:xfrm>
            <a:off x="3810000" y="2362200"/>
            <a:ext cx="3786214" cy="3881550"/>
          </a:xfrm>
          <a:prstGeom prst="rect">
            <a:avLst/>
          </a:prstGeom>
          <a:noFill/>
          <a:ln w="9525">
            <a:noFill/>
            <a:miter lim="800000"/>
            <a:headEnd/>
            <a:tailEnd/>
          </a:ln>
          <a:effectLst>
            <a:reflection blurRad="6350" stA="52000" endA="300" endPos="35000" dir="5400000" sy="-100000" algn="bl" rotWithShape="0"/>
          </a:effectLst>
        </p:spPr>
      </p:pic>
    </p:spTree>
    <p:custDataLst>
      <p:tags r:id="rId1"/>
    </p:custData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Windows 2008 </a:t>
            </a:r>
            <a:r>
              <a:rPr lang="en-US" sz="3600" dirty="0" smtClean="0">
                <a:solidFill>
                  <a:schemeClr val="accent4">
                    <a:lumMod val="60000"/>
                    <a:lumOff val="40000"/>
                  </a:schemeClr>
                </a:solidFill>
              </a:rPr>
              <a:t>R2</a:t>
            </a:r>
            <a:r>
              <a:rPr lang="zh-CN" altLang="en-US" sz="3600" dirty="0" smtClean="0"/>
              <a:t>增强的自动管理平台</a:t>
            </a:r>
            <a:endParaRPr lang="en-US" sz="3200" dirty="0">
              <a:solidFill>
                <a:schemeClr val="tx2"/>
              </a:solidFill>
            </a:endParaRPr>
          </a:p>
        </p:txBody>
      </p:sp>
      <p:sp>
        <p:nvSpPr>
          <p:cNvPr id="3" name="Content Placeholder 2"/>
          <p:cNvSpPr>
            <a:spLocks noGrp="1"/>
          </p:cNvSpPr>
          <p:nvPr>
            <p:ph idx="1"/>
          </p:nvPr>
        </p:nvSpPr>
        <p:spPr/>
        <p:txBody>
          <a:bodyPr/>
          <a:lstStyle/>
          <a:p>
            <a:pPr marL="468277"/>
            <a:r>
              <a:rPr lang="zh-CN" altLang="en-US" dirty="0" smtClean="0"/>
              <a:t>能够通过</a:t>
            </a:r>
            <a:r>
              <a:rPr lang="en-US" altLang="zh-CN" dirty="0" smtClean="0"/>
              <a:t>WS-Man</a:t>
            </a:r>
            <a:r>
              <a:rPr lang="zh-CN" altLang="en-US" dirty="0" smtClean="0"/>
              <a:t>在超过</a:t>
            </a:r>
            <a:r>
              <a:rPr lang="en-US" altLang="zh-CN" dirty="0" smtClean="0"/>
              <a:t>1000</a:t>
            </a:r>
            <a:r>
              <a:rPr lang="zh-CN" altLang="en-US" dirty="0" smtClean="0"/>
              <a:t>台以上的服务器上，远程同时执行命令</a:t>
            </a:r>
            <a:r>
              <a:rPr lang="en-US" dirty="0" smtClean="0"/>
              <a:t> (Fan-Out)</a:t>
            </a:r>
          </a:p>
          <a:p>
            <a:pPr marL="468277"/>
            <a:r>
              <a:rPr lang="zh-CN" altLang="en-US" dirty="0" smtClean="0"/>
              <a:t>针对托管服务模式，支持受限制的管理操作</a:t>
            </a:r>
            <a:r>
              <a:rPr lang="en-US" dirty="0" smtClean="0"/>
              <a:t> (Fan-In)</a:t>
            </a:r>
          </a:p>
          <a:p>
            <a:pPr marL="468277"/>
            <a:r>
              <a:rPr lang="zh-CN" altLang="en-US" dirty="0" smtClean="0"/>
              <a:t>新增的</a:t>
            </a:r>
            <a:r>
              <a:rPr lang="en-US" dirty="0" smtClean="0"/>
              <a:t>WS-Man </a:t>
            </a:r>
            <a:r>
              <a:rPr lang="en-US" dirty="0" err="1" smtClean="0"/>
              <a:t>PowerShell</a:t>
            </a:r>
            <a:r>
              <a:rPr lang="en-US" dirty="0" smtClean="0"/>
              <a:t> </a:t>
            </a:r>
            <a:r>
              <a:rPr lang="en-US" dirty="0" err="1" smtClean="0"/>
              <a:t>cmdlets</a:t>
            </a:r>
            <a:r>
              <a:rPr lang="zh-CN" altLang="en-US" dirty="0" smtClean="0"/>
              <a:t>满足日常</a:t>
            </a:r>
            <a:r>
              <a:rPr lang="en-US" dirty="0" smtClean="0"/>
              <a:t>IT Pro</a:t>
            </a:r>
            <a:r>
              <a:rPr lang="zh-CN" altLang="en-US" dirty="0" smtClean="0"/>
              <a:t>管理需要</a:t>
            </a:r>
            <a:endParaRPr lang="en-US" dirty="0" smtClean="0"/>
          </a:p>
          <a:p>
            <a:pPr marL="860110" lvl="1" indent="-403474"/>
            <a:r>
              <a:rPr lang="zh-CN" altLang="en-US" sz="1800" dirty="0" smtClean="0"/>
              <a:t>调用</a:t>
            </a:r>
            <a:r>
              <a:rPr lang="en-US" sz="1800" dirty="0" smtClean="0"/>
              <a:t>WMI</a:t>
            </a:r>
            <a:r>
              <a:rPr lang="zh-CN" altLang="en-US" sz="1800" dirty="0" smtClean="0"/>
              <a:t>方法</a:t>
            </a:r>
            <a:endParaRPr lang="en-US" sz="1800" dirty="0" smtClean="0"/>
          </a:p>
          <a:p>
            <a:pPr marL="860110" lvl="1" indent="-403474"/>
            <a:r>
              <a:rPr lang="zh-CN" altLang="en-US" sz="1800" dirty="0" smtClean="0"/>
              <a:t>访问</a:t>
            </a:r>
            <a:r>
              <a:rPr lang="en-US" sz="1800" dirty="0" smtClean="0"/>
              <a:t> WMI</a:t>
            </a:r>
            <a:r>
              <a:rPr lang="zh-CN" altLang="en-US" sz="1800" dirty="0" smtClean="0"/>
              <a:t>属性</a:t>
            </a:r>
            <a:endParaRPr lang="en-US" sz="1800" dirty="0" smtClean="0"/>
          </a:p>
          <a:p>
            <a:pPr marL="860110" lvl="1" indent="-403474"/>
            <a:r>
              <a:rPr lang="zh-CN" altLang="en-US" sz="1800" dirty="0" smtClean="0"/>
              <a:t>后台执行任务</a:t>
            </a:r>
            <a:r>
              <a:rPr lang="en-US" sz="1800" dirty="0" smtClean="0"/>
              <a:t> – </a:t>
            </a:r>
            <a:r>
              <a:rPr lang="en-US" sz="1800" dirty="0" err="1" smtClean="0"/>
              <a:t>AsJob</a:t>
            </a:r>
            <a:r>
              <a:rPr lang="en-US" sz="1800" dirty="0" smtClean="0"/>
              <a:t> </a:t>
            </a:r>
            <a:r>
              <a:rPr lang="zh-CN" altLang="en-US" sz="1800" dirty="0" smtClean="0"/>
              <a:t>开关</a:t>
            </a:r>
            <a:endParaRPr lang="en-US" sz="1800" dirty="0" smtClean="0"/>
          </a:p>
          <a:p>
            <a:pPr marL="464822" indent="-403474"/>
            <a:r>
              <a:rPr lang="zh-CN" altLang="en-US" dirty="0" smtClean="0"/>
              <a:t>支持全新的硬件管理标准</a:t>
            </a:r>
            <a:r>
              <a:rPr lang="en-US" dirty="0" smtClean="0"/>
              <a:t> (DASH/SMASH)</a:t>
            </a:r>
          </a:p>
          <a:p>
            <a:pPr lvl="1"/>
            <a:r>
              <a:rPr lang="en-US" sz="2000" dirty="0" smtClean="0"/>
              <a:t>DASH: Power-on, power-off, </a:t>
            </a:r>
            <a:r>
              <a:rPr lang="zh-CN" altLang="en-US" sz="2000" dirty="0" smtClean="0"/>
              <a:t>配置</a:t>
            </a:r>
            <a:r>
              <a:rPr lang="en-US" sz="2000" dirty="0" smtClean="0"/>
              <a:t>BIOS, </a:t>
            </a:r>
            <a:r>
              <a:rPr lang="zh-CN" altLang="en-US" sz="2000" dirty="0" smtClean="0"/>
              <a:t>升级</a:t>
            </a:r>
            <a:r>
              <a:rPr lang="en-US" sz="2000" dirty="0" smtClean="0"/>
              <a:t>firmware</a:t>
            </a:r>
          </a:p>
          <a:p>
            <a:pPr lvl="1"/>
            <a:r>
              <a:rPr lang="en-US" sz="2000" dirty="0" smtClean="0"/>
              <a:t>SMASH: hypervisor, disk volumes, ….</a:t>
            </a:r>
          </a:p>
          <a:p>
            <a:pPr marL="864872" lvl="1" indent="-403474"/>
            <a:endParaRPr lang="en-US" sz="2000" dirty="0" smtClean="0"/>
          </a:p>
          <a:p>
            <a:pPr marL="464822" indent="-403474"/>
            <a:endParaRPr lang="en-US" sz="2000" dirty="0" smtClean="0"/>
          </a:p>
        </p:txBody>
      </p:sp>
    </p:spTree>
    <p:extLst>
      <p:ext uri="{BB962C8B-B14F-4D97-AF65-F5344CB8AC3E}">
        <p14:creationId xmlns="" xmlns:p14="http://schemas.microsoft.com/office/powerpoint/2007/7/12/main" val="366743024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lang="en-US" sz="4400" dirty="0" smtClean="0"/>
              <a:t>Windows Server 2008 </a:t>
            </a:r>
            <a:r>
              <a:rPr lang="en-US" sz="4400" dirty="0" smtClean="0">
                <a:solidFill>
                  <a:schemeClr val="accent4">
                    <a:lumMod val="60000"/>
                    <a:lumOff val="40000"/>
                  </a:schemeClr>
                </a:solidFill>
              </a:rPr>
              <a:t>R2</a:t>
            </a:r>
            <a:r>
              <a:rPr lang="zh-CN" altLang="en-US" sz="4400" dirty="0" smtClean="0"/>
              <a:t>管理架构</a:t>
            </a:r>
            <a:endParaRPr lang="en-US" sz="4400" dirty="0"/>
          </a:p>
        </p:txBody>
      </p:sp>
      <p:sp>
        <p:nvSpPr>
          <p:cNvPr id="10" name="Rectangle 9"/>
          <p:cNvSpPr/>
          <p:nvPr/>
        </p:nvSpPr>
        <p:spPr bwMode="auto">
          <a:xfrm flipH="1">
            <a:off x="2393444" y="4853133"/>
            <a:ext cx="4818888" cy="10972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marL="173031"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Managed Components</a:t>
            </a:r>
            <a:endParaRPr lang="en-US" sz="2400" spc="-1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Rectangle 15"/>
          <p:cNvSpPr/>
          <p:nvPr/>
        </p:nvSpPr>
        <p:spPr bwMode="auto">
          <a:xfrm>
            <a:off x="2393444" y="1144356"/>
            <a:ext cx="4822033" cy="109728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17" name="Rectangle 16"/>
          <p:cNvSpPr/>
          <p:nvPr/>
        </p:nvSpPr>
        <p:spPr bwMode="auto">
          <a:xfrm>
            <a:off x="2393444" y="2380615"/>
            <a:ext cx="4818888" cy="109728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rgbClr val="FFFFFF"/>
                </a:solidFill>
                <a:effectLst>
                  <a:outerShdw blurRad="38100" dist="38100" dir="2700000" algn="tl">
                    <a:srgbClr val="000000">
                      <a:alpha val="43137"/>
                    </a:srgbClr>
                  </a:outerShdw>
                </a:effectLst>
                <a:latin typeface="Segoe" pitchFamily="34" charset="0"/>
              </a:rPr>
              <a:t>Automation Environment</a:t>
            </a:r>
          </a:p>
        </p:txBody>
      </p:sp>
      <p:sp>
        <p:nvSpPr>
          <p:cNvPr id="18" name="Rectangle 17"/>
          <p:cNvSpPr/>
          <p:nvPr/>
        </p:nvSpPr>
        <p:spPr bwMode="auto">
          <a:xfrm>
            <a:off x="2402971" y="3617808"/>
            <a:ext cx="4786564" cy="109728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4" name="Rounded Rectangle 23"/>
          <p:cNvSpPr/>
          <p:nvPr/>
        </p:nvSpPr>
        <p:spPr bwMode="auto">
          <a:xfrm>
            <a:off x="2479171" y="1258656"/>
            <a:ext cx="4572000" cy="900112"/>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bg1"/>
                </a:solidFill>
                <a:effectLst>
                  <a:outerShdw blurRad="38100" dist="38100" dir="2700000" algn="tl">
                    <a:srgbClr val="000000">
                      <a:alpha val="43137"/>
                    </a:srgbClr>
                  </a:outerShdw>
                </a:effectLst>
                <a:latin typeface="Segoe" pitchFamily="34" charset="0"/>
              </a:rPr>
              <a:t>ISE</a:t>
            </a:r>
            <a:r>
              <a:rPr lang="zh-CN" altLang="en-US" sz="2400" dirty="0" smtClean="0">
                <a:solidFill>
                  <a:schemeClr val="bg1"/>
                </a:solidFill>
                <a:effectLst>
                  <a:outerShdw blurRad="38100" dist="38100" dir="2700000" algn="tl">
                    <a:srgbClr val="000000">
                      <a:alpha val="43137"/>
                    </a:srgbClr>
                  </a:outerShdw>
                </a:effectLst>
                <a:latin typeface="Segoe" pitchFamily="34" charset="0"/>
              </a:rPr>
              <a:t>集成脚本环境</a:t>
            </a:r>
            <a:endParaRPr lang="en-US" altLang="zh-CN" sz="2400" dirty="0" smtClean="0">
              <a:solidFill>
                <a:schemeClr val="bg1"/>
              </a:solidFill>
              <a:effectLst>
                <a:outerShdw blurRad="38100" dist="38100" dir="2700000" algn="tl">
                  <a:srgbClr val="000000">
                    <a:alpha val="43137"/>
                  </a:srgbClr>
                </a:outerShdw>
              </a:effectLst>
              <a:latin typeface="Segoe" pitchFamily="34" charset="0"/>
            </a:endParaRPr>
          </a:p>
          <a:p>
            <a:pPr algn="ctr" defTabSz="914063"/>
            <a:r>
              <a:rPr lang="zh-CN" altLang="en-US" sz="2400" dirty="0" smtClean="0">
                <a:solidFill>
                  <a:schemeClr val="bg1"/>
                </a:solidFill>
                <a:effectLst>
                  <a:outerShdw blurRad="38100" dist="38100" dir="2700000" algn="tl">
                    <a:srgbClr val="000000">
                      <a:alpha val="43137"/>
                    </a:srgbClr>
                  </a:outerShdw>
                </a:effectLst>
                <a:latin typeface="Segoe" pitchFamily="34" charset="0"/>
              </a:rPr>
              <a:t>控制台</a:t>
            </a:r>
            <a:endParaRPr lang="en-US" sz="24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7" name="Rounded Rectangle 26"/>
          <p:cNvSpPr/>
          <p:nvPr/>
        </p:nvSpPr>
        <p:spPr bwMode="auto">
          <a:xfrm>
            <a:off x="2479171" y="3697056"/>
            <a:ext cx="2209800" cy="90011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err="1" smtClean="0">
                <a:solidFill>
                  <a:srgbClr val="FFFFFF"/>
                </a:solidFill>
                <a:effectLst>
                  <a:outerShdw blurRad="38100" dist="38100" dir="2700000" algn="tl">
                    <a:srgbClr val="000000">
                      <a:alpha val="43137"/>
                    </a:srgbClr>
                  </a:outerShdw>
                </a:effectLst>
                <a:latin typeface="Segoe" pitchFamily="34" charset="0"/>
              </a:rPr>
              <a:t>Wsman</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ounded Rectangle 27"/>
          <p:cNvSpPr/>
          <p:nvPr/>
        </p:nvSpPr>
        <p:spPr bwMode="auto">
          <a:xfrm>
            <a:off x="4841371" y="3697056"/>
            <a:ext cx="2255520" cy="900112"/>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solidFill>
                  <a:srgbClr val="FFFFFF"/>
                </a:solidFill>
                <a:effectLst>
                  <a:outerShdw blurRad="38100" dist="38100" dir="2700000" algn="tl">
                    <a:srgbClr val="000000">
                      <a:alpha val="43137"/>
                    </a:srgbClr>
                  </a:outerShdw>
                </a:effectLst>
                <a:latin typeface="Segoe" pitchFamily="34" charset="0"/>
              </a:rPr>
              <a:t>WMI</a:t>
            </a:r>
          </a:p>
        </p:txBody>
      </p:sp>
      <p:sp>
        <p:nvSpPr>
          <p:cNvPr id="29" name="Rounded Rectangle 28"/>
          <p:cNvSpPr/>
          <p:nvPr/>
        </p:nvSpPr>
        <p:spPr bwMode="auto">
          <a:xfrm>
            <a:off x="2480322" y="2469522"/>
            <a:ext cx="4617720" cy="90011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err="1" smtClean="0">
                <a:solidFill>
                  <a:srgbClr val="FFFFFF"/>
                </a:solidFill>
                <a:effectLst>
                  <a:outerShdw blurRad="38100" dist="38100" dir="2700000" algn="tl">
                    <a:srgbClr val="000000">
                      <a:alpha val="43137"/>
                    </a:srgbClr>
                  </a:outerShdw>
                </a:effectLst>
                <a:latin typeface="Segoe" pitchFamily="34" charset="0"/>
              </a:rPr>
              <a:t>PowerShell</a:t>
            </a:r>
            <a:r>
              <a:rPr lang="en-US" sz="24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400" dirty="0" smtClean="0">
                <a:solidFill>
                  <a:srgbClr val="FFFFFF"/>
                </a:solidFill>
                <a:effectLst>
                  <a:outerShdw blurRad="38100" dist="38100" dir="2700000" algn="tl">
                    <a:srgbClr val="000000">
                      <a:alpha val="43137"/>
                    </a:srgbClr>
                  </a:outerShdw>
                </a:effectLst>
                <a:latin typeface="Segoe" pitchFamily="34" charset="0"/>
              </a:rPr>
              <a:t>引擎</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Rounded Rectangle 21"/>
          <p:cNvSpPr/>
          <p:nvPr/>
        </p:nvSpPr>
        <p:spPr bwMode="auto">
          <a:xfrm>
            <a:off x="2515266" y="4954335"/>
            <a:ext cx="4596063" cy="9144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zh-CN" altLang="en-US" sz="2400" dirty="0" smtClean="0">
                <a:solidFill>
                  <a:srgbClr val="FFFFFF"/>
                </a:solidFill>
                <a:effectLst>
                  <a:outerShdw blurRad="38100" dist="38100" dir="2700000" algn="tl">
                    <a:srgbClr val="000000">
                      <a:alpha val="43137"/>
                    </a:srgbClr>
                  </a:outerShdw>
                </a:effectLst>
                <a:latin typeface="Segoe" pitchFamily="34" charset="0"/>
              </a:rPr>
              <a:t>操作系统</a:t>
            </a:r>
            <a:r>
              <a:rPr lang="en-US" sz="2400" dirty="0" smtClean="0">
                <a:solidFill>
                  <a:srgbClr val="FFFFFF"/>
                </a:solidFill>
                <a:effectLst>
                  <a:outerShdw blurRad="38100" dist="38100" dir="2700000" algn="tl">
                    <a:srgbClr val="000000">
                      <a:alpha val="43137"/>
                    </a:srgbClr>
                  </a:outerShdw>
                </a:effectLst>
                <a:latin typeface="Segoe" pitchFamily="34" charset="0"/>
              </a:rPr>
              <a:t>, </a:t>
            </a:r>
            <a:r>
              <a:rPr lang="zh-CN" altLang="en-US" sz="2400" dirty="0" smtClean="0">
                <a:solidFill>
                  <a:srgbClr val="FFFFFF"/>
                </a:solidFill>
                <a:effectLst>
                  <a:outerShdw blurRad="38100" dist="38100" dir="2700000" algn="tl">
                    <a:srgbClr val="000000">
                      <a:alpha val="43137"/>
                    </a:srgbClr>
                  </a:outerShdw>
                </a:effectLst>
                <a:latin typeface="Segoe" pitchFamily="34" charset="0"/>
              </a:rPr>
              <a:t>应用</a:t>
            </a:r>
            <a:r>
              <a:rPr lang="en-US" sz="2400" dirty="0" smtClean="0">
                <a:solidFill>
                  <a:srgbClr val="FFFFFF"/>
                </a:solidFill>
                <a:effectLst>
                  <a:outerShdw blurRad="38100" dist="38100" dir="2700000" algn="tl">
                    <a:srgbClr val="000000">
                      <a:alpha val="43137"/>
                    </a:srgbClr>
                  </a:outerShdw>
                </a:effectLst>
                <a:latin typeface="Segoe" pitchFamily="34" charset="0"/>
              </a:rPr>
              <a:t> &amp; </a:t>
            </a:r>
            <a:r>
              <a:rPr lang="zh-CN" altLang="en-US" sz="2400" dirty="0" smtClean="0">
                <a:solidFill>
                  <a:srgbClr val="FFFFFF"/>
                </a:solidFill>
                <a:effectLst>
                  <a:outerShdw blurRad="38100" dist="38100" dir="2700000" algn="tl">
                    <a:srgbClr val="000000">
                      <a:alpha val="43137"/>
                    </a:srgbClr>
                  </a:outerShdw>
                </a:effectLst>
                <a:latin typeface="Segoe" pitchFamily="34" charset="0"/>
              </a:rPr>
              <a:t>设备</a:t>
            </a: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3" name="Rectangle 22"/>
          <p:cNvSpPr/>
          <p:nvPr/>
        </p:nvSpPr>
        <p:spPr bwMode="auto">
          <a:xfrm>
            <a:off x="2003578" y="2379884"/>
            <a:ext cx="328452" cy="2370085"/>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700" dirty="0" smtClean="0">
                <a:solidFill>
                  <a:schemeClr val="tx2"/>
                </a:solidFill>
                <a:effectLst>
                  <a:outerShdw blurRad="38100" dist="38100" dir="2700000" algn="tl">
                    <a:srgbClr val="000000">
                      <a:alpha val="43137"/>
                    </a:srgbClr>
                  </a:outerShdw>
                </a:effectLst>
                <a:latin typeface="Segoe" pitchFamily="34" charset="0"/>
              </a:rPr>
              <a:t>自动化管理平台</a:t>
            </a:r>
            <a:endParaRPr lang="en-US" sz="17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0" name="Rectangle 29"/>
          <p:cNvSpPr/>
          <p:nvPr/>
        </p:nvSpPr>
        <p:spPr bwMode="auto">
          <a:xfrm>
            <a:off x="2003574" y="1117142"/>
            <a:ext cx="328452" cy="116170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zh-CN" altLang="en-US" sz="1700" dirty="0" smtClean="0">
                <a:solidFill>
                  <a:schemeClr val="tx2"/>
                </a:solidFill>
                <a:effectLst>
                  <a:outerShdw blurRad="38100" dist="38100" dir="2700000" algn="tl">
                    <a:srgbClr val="000000">
                      <a:alpha val="43137"/>
                    </a:srgbClr>
                  </a:outerShdw>
                </a:effectLst>
                <a:latin typeface="Segoe" pitchFamily="34" charset="0"/>
              </a:rPr>
              <a:t>用户界面</a:t>
            </a:r>
            <a:endParaRPr lang="en-US" sz="1700" dirty="0" smtClean="0">
              <a:solidFill>
                <a:schemeClr val="tx2"/>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 xmlns:p14="http://schemas.microsoft.com/office/powerpoint/2007/7/12/main" val="1719013914"/>
      </p:ext>
    </p:extLst>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1+#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ppt_x"/>
                                          </p:val>
                                        </p:tav>
                                        <p:tav tm="100000">
                                          <p:val>
                                            <p:strVal val="#ppt_x"/>
                                          </p:val>
                                        </p:tav>
                                      </p:tavLst>
                                    </p:anim>
                                    <p:anim calcmode="lin" valueType="num">
                                      <p:cBhvr additive="base">
                                        <p:cTn id="4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1+#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ppt_x"/>
                                          </p:val>
                                        </p:tav>
                                        <p:tav tm="100000">
                                          <p:val>
                                            <p:strVal val="#ppt_x"/>
                                          </p:val>
                                        </p:tav>
                                      </p:tavLst>
                                    </p:anim>
                                    <p:anim calcmode="lin" valueType="num">
                                      <p:cBhvr additive="base">
                                        <p:cTn id="6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P spid="18" grpId="0" animBg="1"/>
      <p:bldP spid="24" grpId="0" animBg="1"/>
      <p:bldP spid="27" grpId="0" animBg="1"/>
      <p:bldP spid="28" grpId="0" animBg="1"/>
      <p:bldP spid="29" grpId="0" animBg="1"/>
      <p:bldP spid="22" grpId="0" animBg="1"/>
      <p:bldP spid="23"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398"/>
          </a:xfrm>
        </p:spPr>
        <p:txBody>
          <a:bodyPr>
            <a:normAutofit fontScale="90000"/>
          </a:bodyPr>
          <a:lstStyle/>
          <a:p>
            <a:r>
              <a:rPr lang="en-US" sz="4400" noProof="0" dirty="0" smtClean="0"/>
              <a:t>Windows 2008 </a:t>
            </a:r>
            <a:r>
              <a:rPr lang="en-US" sz="4400" noProof="0" dirty="0" smtClean="0">
                <a:solidFill>
                  <a:schemeClr val="accent4">
                    <a:lumMod val="60000"/>
                    <a:lumOff val="40000"/>
                  </a:schemeClr>
                </a:solidFill>
              </a:rPr>
              <a:t>R2</a:t>
            </a:r>
            <a:r>
              <a:rPr lang="en-US" sz="4400" noProof="0" dirty="0" smtClean="0"/>
              <a:t> AD</a:t>
            </a:r>
            <a:r>
              <a:rPr lang="zh-CN" altLang="en-US" sz="4400" noProof="0" dirty="0" smtClean="0"/>
              <a:t>的功能增强</a:t>
            </a:r>
            <a:endParaRPr lang="en-US" sz="4400" noProof="0" dirty="0"/>
          </a:p>
        </p:txBody>
      </p:sp>
      <p:sp>
        <p:nvSpPr>
          <p:cNvPr id="30" name="Rounded Rectangle 29"/>
          <p:cNvSpPr/>
          <p:nvPr/>
        </p:nvSpPr>
        <p:spPr bwMode="auto">
          <a:xfrm>
            <a:off x="6216951" y="2057400"/>
            <a:ext cx="2201333" cy="882953"/>
          </a:xfrm>
          <a:prstGeom prst="roundRect">
            <a:avLst>
              <a:gd name="adj" fmla="val 9033"/>
            </a:avLst>
          </a:prstGeom>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rPr>
              <a:t>Administrative Center (ADAC)</a:t>
            </a:r>
          </a:p>
        </p:txBody>
      </p:sp>
      <p:sp>
        <p:nvSpPr>
          <p:cNvPr id="38" name="Rounded Rectangle 37"/>
          <p:cNvSpPr/>
          <p:nvPr/>
        </p:nvSpPr>
        <p:spPr bwMode="auto">
          <a:xfrm>
            <a:off x="3513467" y="2057400"/>
            <a:ext cx="2201333" cy="882953"/>
          </a:xfrm>
          <a:prstGeom prst="roundRect">
            <a:avLst>
              <a:gd name="adj" fmla="val 9033"/>
            </a:avLst>
          </a:prstGeom>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rPr>
              <a:t>Best Practices Analyzer (BPA)</a:t>
            </a:r>
          </a:p>
        </p:txBody>
      </p:sp>
      <p:sp>
        <p:nvSpPr>
          <p:cNvPr id="39" name="Rounded Rectangle 38"/>
          <p:cNvSpPr/>
          <p:nvPr/>
        </p:nvSpPr>
        <p:spPr bwMode="auto">
          <a:xfrm>
            <a:off x="825499" y="2057400"/>
            <a:ext cx="2201333" cy="882953"/>
          </a:xfrm>
          <a:prstGeom prst="roundRect">
            <a:avLst>
              <a:gd name="adj" fmla="val 9033"/>
            </a:avLst>
          </a:prstGeom>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chemeClr val="tx1"/>
                </a:solidFill>
                <a:effectLst>
                  <a:outerShdw blurRad="38100" dist="38100" dir="2700000" algn="tl">
                    <a:srgbClr val="000000">
                      <a:alpha val="43137"/>
                    </a:srgbClr>
                  </a:outerShdw>
                </a:effectLst>
              </a:rPr>
              <a:t>Offline Domain Join (ODJ)</a:t>
            </a:r>
          </a:p>
        </p:txBody>
      </p:sp>
      <p:sp>
        <p:nvSpPr>
          <p:cNvPr id="43" name="Rounded Rectangle 42"/>
          <p:cNvSpPr/>
          <p:nvPr/>
        </p:nvSpPr>
        <p:spPr bwMode="auto">
          <a:xfrm>
            <a:off x="6216951" y="3215519"/>
            <a:ext cx="2201333" cy="882953"/>
          </a:xfrm>
          <a:prstGeom prst="roundRect">
            <a:avLst>
              <a:gd name="adj" fmla="val 9033"/>
            </a:avLst>
          </a:prstGeom>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rPr>
              <a:t>Managed Service Accounts (MSA)</a:t>
            </a:r>
          </a:p>
        </p:txBody>
      </p:sp>
      <p:sp>
        <p:nvSpPr>
          <p:cNvPr id="45" name="Rounded Rectangle 44"/>
          <p:cNvSpPr/>
          <p:nvPr/>
        </p:nvSpPr>
        <p:spPr bwMode="auto">
          <a:xfrm>
            <a:off x="825499" y="3215519"/>
            <a:ext cx="2201333" cy="882953"/>
          </a:xfrm>
          <a:prstGeom prst="roundRect">
            <a:avLst>
              <a:gd name="adj" fmla="val 9033"/>
            </a:avLst>
          </a:prstGeom>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chemeClr val="tx1"/>
                </a:solidFill>
                <a:effectLst>
                  <a:outerShdw blurRad="38100" dist="38100" dir="2700000" algn="tl">
                    <a:srgbClr val="000000">
                      <a:alpha val="43137"/>
                    </a:srgbClr>
                  </a:outerShdw>
                </a:effectLst>
              </a:rPr>
              <a:t>Web Services (ADWS)</a:t>
            </a:r>
          </a:p>
        </p:txBody>
      </p:sp>
      <p:sp>
        <p:nvSpPr>
          <p:cNvPr id="52" name="Rounded Rectangle 51"/>
          <p:cNvSpPr/>
          <p:nvPr/>
        </p:nvSpPr>
        <p:spPr bwMode="auto">
          <a:xfrm>
            <a:off x="6216950" y="4373638"/>
            <a:ext cx="2201333" cy="882953"/>
          </a:xfrm>
          <a:prstGeom prst="roundRect">
            <a:avLst>
              <a:gd name="adj" fmla="val 9033"/>
            </a:avLst>
          </a:prstGeom>
          <a:solidFill>
            <a:srgbClr val="C00000"/>
          </a:solidFill>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rPr>
              <a:t>Recycle Bin</a:t>
            </a:r>
          </a:p>
        </p:txBody>
      </p:sp>
      <p:sp>
        <p:nvSpPr>
          <p:cNvPr id="53" name="Rounded Rectangle 52"/>
          <p:cNvSpPr/>
          <p:nvPr/>
        </p:nvSpPr>
        <p:spPr bwMode="auto">
          <a:xfrm>
            <a:off x="3513466" y="4373638"/>
            <a:ext cx="2201333" cy="882953"/>
          </a:xfrm>
          <a:prstGeom prst="roundRect">
            <a:avLst>
              <a:gd name="adj" fmla="val 9033"/>
            </a:avLst>
          </a:prstGeom>
          <a:solidFill>
            <a:schemeClr val="bg1">
              <a:lumMod val="85000"/>
              <a:lumOff val="15000"/>
            </a:schemeClr>
          </a:solidFill>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b="1" dirty="0" smtClean="0">
                <a:solidFill>
                  <a:schemeClr val="tx1"/>
                </a:solidFill>
                <a:effectLst>
                  <a:outerShdw blurRad="38100" dist="38100" dir="2700000" algn="tl">
                    <a:srgbClr val="000000">
                      <a:alpha val="43137"/>
                    </a:srgbClr>
                  </a:outerShdw>
                </a:effectLst>
              </a:rPr>
              <a:t>Powershell for Active Directory Module</a:t>
            </a:r>
          </a:p>
        </p:txBody>
      </p:sp>
      <p:sp>
        <p:nvSpPr>
          <p:cNvPr id="54" name="Rounded Rectangle 53"/>
          <p:cNvSpPr/>
          <p:nvPr/>
        </p:nvSpPr>
        <p:spPr bwMode="auto">
          <a:xfrm>
            <a:off x="825498" y="4373638"/>
            <a:ext cx="2201333" cy="882953"/>
          </a:xfrm>
          <a:prstGeom prst="roundRect">
            <a:avLst>
              <a:gd name="adj" fmla="val 9033"/>
            </a:avLst>
          </a:prstGeom>
          <a:solidFill>
            <a:srgbClr val="00B050"/>
          </a:solidFill>
          <a:ln>
            <a:headEnd type="none" w="med" len="med"/>
            <a:tailEnd type="none" w="med" len="med"/>
          </a:ln>
          <a:effectLst>
            <a:outerShdw blurRad="65500" dist="38100" dir="5400000" rotWithShape="0">
              <a:srgbClr val="000000">
                <a:alpha val="40000"/>
              </a:srgbClr>
            </a:outerShdw>
            <a:reflection blurRad="6350" stA="50000" endA="300" endPos="55500" dist="50800" dir="5400000" sy="-100000" algn="bl" rotWithShape="0"/>
          </a:effectLst>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b="1" dirty="0" smtClean="0">
                <a:solidFill>
                  <a:schemeClr val="tx1"/>
                </a:solidFill>
                <a:effectLst>
                  <a:outerShdw blurRad="38100" dist="38100" dir="2700000" algn="tl">
                    <a:srgbClr val="000000">
                      <a:alpha val="43137"/>
                    </a:srgbClr>
                  </a:outerShdw>
                </a:effectLst>
              </a:rPr>
              <a:t>Authentication Mechanism Assurance (AMA)</a:t>
            </a:r>
          </a:p>
        </p:txBody>
      </p:sp>
    </p:spTree>
    <p:custDataLst>
      <p:tags r:id="rId1"/>
    </p:custDataLst>
    <p:extLst>
      <p:ext uri="{BB962C8B-B14F-4D97-AF65-F5344CB8AC3E}">
        <p14:creationId xmlns:p14="http://schemas.microsoft.com/office/powerpoint/2007/7/12/main" xmlns="" val="370839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39" grpId="0" animBg="1"/>
      <p:bldP spid="43" grpId="0" animBg="1"/>
      <p:bldP spid="45"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6021388"/>
            <a:ext cx="9144000" cy="83661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5" name="Rectangle 84"/>
          <p:cNvSpPr/>
          <p:nvPr/>
        </p:nvSpPr>
        <p:spPr>
          <a:xfrm>
            <a:off x="222250" y="1376363"/>
            <a:ext cx="8667750" cy="2193925"/>
          </a:xfrm>
          <a:prstGeom prst="rect">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endParaRPr lang="en-US" dirty="0"/>
          </a:p>
        </p:txBody>
      </p:sp>
      <p:sp>
        <p:nvSpPr>
          <p:cNvPr id="84" name="Rectangle 83"/>
          <p:cNvSpPr/>
          <p:nvPr/>
        </p:nvSpPr>
        <p:spPr>
          <a:xfrm>
            <a:off x="222250" y="3713163"/>
            <a:ext cx="8693150" cy="3044825"/>
          </a:xfrm>
          <a:prstGeom prst="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en-US" dirty="0"/>
          </a:p>
        </p:txBody>
      </p:sp>
      <p:sp>
        <p:nvSpPr>
          <p:cNvPr id="19" name="Rectangle 18"/>
          <p:cNvSpPr/>
          <p:nvPr/>
        </p:nvSpPr>
        <p:spPr>
          <a:xfrm>
            <a:off x="3810000" y="5562600"/>
            <a:ext cx="4724400" cy="4572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LDAP</a:t>
            </a:r>
            <a:endParaRPr lang="en-US" sz="1400" baseline="-25000" dirty="0"/>
          </a:p>
        </p:txBody>
      </p:sp>
      <p:sp>
        <p:nvSpPr>
          <p:cNvPr id="10" name="Rectangle 9"/>
          <p:cNvSpPr/>
          <p:nvPr/>
        </p:nvSpPr>
        <p:spPr>
          <a:xfrm>
            <a:off x="5189538" y="4495800"/>
            <a:ext cx="3308350" cy="3810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Web Services</a:t>
            </a:r>
            <a:endParaRPr lang="en-US" sz="1400" baseline="-25000" dirty="0"/>
          </a:p>
        </p:txBody>
      </p:sp>
      <p:sp>
        <p:nvSpPr>
          <p:cNvPr id="13" name="Rectangle 12"/>
          <p:cNvSpPr/>
          <p:nvPr/>
        </p:nvSpPr>
        <p:spPr>
          <a:xfrm>
            <a:off x="5189538" y="5029200"/>
            <a:ext cx="3308350" cy="3810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S.DS.P / S.DS.AM / S.DS.AD</a:t>
            </a:r>
            <a:endParaRPr lang="en-US" sz="1400" baseline="-25000" dirty="0"/>
          </a:p>
        </p:txBody>
      </p:sp>
      <p:cxnSp>
        <p:nvCxnSpPr>
          <p:cNvPr id="53" name="Elbow Connector 52"/>
          <p:cNvCxnSpPr>
            <a:stCxn id="13" idx="1"/>
            <a:endCxn id="104" idx="0"/>
          </p:cNvCxnSpPr>
          <p:nvPr/>
        </p:nvCxnSpPr>
        <p:spPr>
          <a:xfrm rot="10800000" flipV="1">
            <a:off x="1957388" y="5219700"/>
            <a:ext cx="3232150" cy="342900"/>
          </a:xfrm>
          <a:prstGeom prst="bentConnector2">
            <a:avLst/>
          </a:prstGeom>
          <a:ln w="254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108"/>
          <p:cNvGrpSpPr>
            <a:grpSpLocks/>
          </p:cNvGrpSpPr>
          <p:nvPr/>
        </p:nvGrpSpPr>
        <p:grpSpPr bwMode="auto">
          <a:xfrm>
            <a:off x="5260975" y="2139950"/>
            <a:ext cx="3308350" cy="457200"/>
            <a:chOff x="5261225" y="1863408"/>
            <a:chExt cx="3308398" cy="457200"/>
          </a:xfrm>
        </p:grpSpPr>
        <p:sp>
          <p:nvSpPr>
            <p:cNvPr id="7" name="Rectangle 6"/>
            <p:cNvSpPr/>
            <p:nvPr/>
          </p:nvSpPr>
          <p:spPr>
            <a:xfrm>
              <a:off x="5261225" y="1863408"/>
              <a:ext cx="1600223" cy="4572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PowerShell</a:t>
              </a:r>
              <a:endParaRPr lang="en-US" sz="1400" baseline="-25000" dirty="0"/>
            </a:p>
          </p:txBody>
        </p:sp>
        <p:sp>
          <p:nvSpPr>
            <p:cNvPr id="5" name="Rectangle 4"/>
            <p:cNvSpPr/>
            <p:nvPr/>
          </p:nvSpPr>
          <p:spPr>
            <a:xfrm>
              <a:off x="6969400" y="1863408"/>
              <a:ext cx="1600223" cy="4572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MUX</a:t>
              </a:r>
              <a:endParaRPr lang="en-US" sz="1400" baseline="-25000" dirty="0"/>
            </a:p>
          </p:txBody>
        </p:sp>
      </p:grpSp>
      <p:grpSp>
        <p:nvGrpSpPr>
          <p:cNvPr id="3" name="Group 107"/>
          <p:cNvGrpSpPr>
            <a:grpSpLocks/>
          </p:cNvGrpSpPr>
          <p:nvPr/>
        </p:nvGrpSpPr>
        <p:grpSpPr bwMode="auto">
          <a:xfrm>
            <a:off x="5114925" y="2660650"/>
            <a:ext cx="3546475" cy="525463"/>
            <a:chOff x="5114773" y="2413332"/>
            <a:chExt cx="3546148" cy="525398"/>
          </a:xfrm>
        </p:grpSpPr>
        <p:sp>
          <p:nvSpPr>
            <p:cNvPr id="8" name="Rectangle 7"/>
            <p:cNvSpPr/>
            <p:nvPr/>
          </p:nvSpPr>
          <p:spPr>
            <a:xfrm>
              <a:off x="5260810" y="2481587"/>
              <a:ext cx="1600052" cy="457143"/>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WCF</a:t>
              </a:r>
              <a:endParaRPr lang="en-US" sz="1400" baseline="-25000" dirty="0"/>
            </a:p>
          </p:txBody>
        </p:sp>
        <p:sp>
          <p:nvSpPr>
            <p:cNvPr id="63" name="Oval 62"/>
            <p:cNvSpPr/>
            <p:nvPr/>
          </p:nvSpPr>
          <p:spPr>
            <a:xfrm>
              <a:off x="5114773" y="2414920"/>
              <a:ext cx="447634" cy="23809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ysClr val="windowText" lastClr="000000"/>
                  </a:solidFill>
                </a:rPr>
                <a:t>.NET</a:t>
              </a:r>
            </a:p>
          </p:txBody>
        </p:sp>
        <p:sp>
          <p:nvSpPr>
            <p:cNvPr id="12" name="Rectangle 11"/>
            <p:cNvSpPr/>
            <p:nvPr/>
          </p:nvSpPr>
          <p:spPr>
            <a:xfrm>
              <a:off x="6968802" y="2479999"/>
              <a:ext cx="1600052" cy="457143"/>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WPF</a:t>
              </a:r>
              <a:endParaRPr lang="en-US" sz="1400" baseline="-25000" dirty="0"/>
            </a:p>
          </p:txBody>
        </p:sp>
        <p:sp>
          <p:nvSpPr>
            <p:cNvPr id="64" name="Oval 63"/>
            <p:cNvSpPr/>
            <p:nvPr/>
          </p:nvSpPr>
          <p:spPr>
            <a:xfrm>
              <a:off x="8213287" y="2413332"/>
              <a:ext cx="447634" cy="23809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chemeClr val="tx2"/>
                  </a:solidFill>
                </a:rPr>
                <a:t>.</a:t>
              </a:r>
              <a:r>
                <a:rPr lang="en-US" sz="1000" b="1" dirty="0">
                  <a:solidFill>
                    <a:sysClr val="windowText" lastClr="000000"/>
                  </a:solidFill>
                </a:rPr>
                <a:t>NET</a:t>
              </a:r>
            </a:p>
          </p:txBody>
        </p:sp>
      </p:grpSp>
      <p:sp>
        <p:nvSpPr>
          <p:cNvPr id="65" name="Oval 64"/>
          <p:cNvSpPr/>
          <p:nvPr/>
        </p:nvSpPr>
        <p:spPr>
          <a:xfrm>
            <a:off x="5060950" y="4964113"/>
            <a:ext cx="381000" cy="238125"/>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00" b="1" dirty="0">
                <a:solidFill>
                  <a:sysClr val="windowText" lastClr="000000"/>
                </a:solidFill>
              </a:rPr>
              <a:t>.NET</a:t>
            </a:r>
          </a:p>
        </p:txBody>
      </p:sp>
      <p:cxnSp>
        <p:nvCxnSpPr>
          <p:cNvPr id="88" name="Straight Connector 87"/>
          <p:cNvCxnSpPr/>
          <p:nvPr/>
        </p:nvCxnSpPr>
        <p:spPr>
          <a:xfrm rot="5400000">
            <a:off x="2106613" y="2895600"/>
            <a:ext cx="5332412" cy="1588"/>
          </a:xfrm>
          <a:prstGeom prst="line">
            <a:avLst/>
          </a:prstGeom>
          <a:ln w="38100">
            <a:solidFill>
              <a:schemeClr val="bg1">
                <a:lumMod val="50000"/>
              </a:schemeClr>
            </a:solidFill>
            <a:prstDash val="dash"/>
            <a:tailEnd type="none" w="sm"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5283199" y="358578"/>
            <a:ext cx="3476978" cy="40011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sz="2000" dirty="0">
                <a:ln w="10541" cmpd="sng">
                  <a:noFill/>
                  <a:prstDash val="solid"/>
                </a:ln>
                <a:solidFill>
                  <a:schemeClr val="bg1"/>
                </a:solidFill>
              </a:rPr>
              <a:t>Windows Server 2008 R2</a:t>
            </a:r>
          </a:p>
        </p:txBody>
      </p:sp>
      <p:sp>
        <p:nvSpPr>
          <p:cNvPr id="93" name="Right Arrow 92"/>
          <p:cNvSpPr/>
          <p:nvPr/>
        </p:nvSpPr>
        <p:spPr>
          <a:xfrm rot="5400000">
            <a:off x="5843588" y="3362325"/>
            <a:ext cx="552450" cy="495300"/>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grpSp>
        <p:nvGrpSpPr>
          <p:cNvPr id="6" name="Group 73"/>
          <p:cNvGrpSpPr/>
          <p:nvPr/>
        </p:nvGrpSpPr>
        <p:grpSpPr>
          <a:xfrm>
            <a:off x="5190148" y="3876764"/>
            <a:ext cx="3496652" cy="466636"/>
            <a:chOff x="5867400" y="3876764"/>
            <a:chExt cx="2819400" cy="466636"/>
          </a:xfrm>
          <a:solidFill>
            <a:schemeClr val="accent4"/>
          </a:solidFill>
        </p:grpSpPr>
        <p:sp>
          <p:nvSpPr>
            <p:cNvPr id="97" name="Rectangle 96"/>
            <p:cNvSpPr/>
            <p:nvPr/>
          </p:nvSpPr>
          <p:spPr>
            <a:xfrm>
              <a:off x="5867400" y="3962400"/>
              <a:ext cx="2667000" cy="381000"/>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WCF</a:t>
              </a:r>
              <a:endParaRPr lang="en-US" sz="1400" baseline="-25000" dirty="0"/>
            </a:p>
          </p:txBody>
        </p:sp>
        <p:sp>
          <p:nvSpPr>
            <p:cNvPr id="98" name="Oval 97"/>
            <p:cNvSpPr/>
            <p:nvPr/>
          </p:nvSpPr>
          <p:spPr>
            <a:xfrm>
              <a:off x="8305800" y="3876764"/>
              <a:ext cx="381000" cy="238036"/>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050" b="1" dirty="0">
                  <a:solidFill>
                    <a:sysClr val="windowText" lastClr="000000"/>
                  </a:solidFill>
                </a:rPr>
                <a:t>.</a:t>
              </a:r>
              <a:r>
                <a:rPr lang="en-US" sz="1000" b="1" dirty="0">
                  <a:solidFill>
                    <a:sysClr val="windowText" lastClr="000000"/>
                  </a:solidFill>
                </a:rPr>
                <a:t>NET</a:t>
              </a:r>
              <a:endParaRPr lang="en-US" sz="1050" b="1" dirty="0">
                <a:solidFill>
                  <a:sysClr val="windowText" lastClr="000000"/>
                </a:solidFill>
              </a:endParaRPr>
            </a:p>
          </p:txBody>
        </p:sp>
      </p:grpSp>
      <p:grpSp>
        <p:nvGrpSpPr>
          <p:cNvPr id="9" name="Group 113"/>
          <p:cNvGrpSpPr>
            <a:grpSpLocks/>
          </p:cNvGrpSpPr>
          <p:nvPr/>
        </p:nvGrpSpPr>
        <p:grpSpPr bwMode="auto">
          <a:xfrm>
            <a:off x="2592388" y="363538"/>
            <a:ext cx="3430587" cy="4279900"/>
            <a:chOff x="2682253" y="233229"/>
            <a:chExt cx="3431396" cy="4429860"/>
          </a:xfrm>
        </p:grpSpPr>
        <p:sp>
          <p:nvSpPr>
            <p:cNvPr id="89" name="Rectangle 88"/>
            <p:cNvSpPr/>
            <p:nvPr/>
          </p:nvSpPr>
          <p:spPr>
            <a:xfrm>
              <a:off x="2820802" y="233229"/>
              <a:ext cx="3292847" cy="41412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fontAlgn="auto">
                <a:spcBef>
                  <a:spcPts val="0"/>
                </a:spcBef>
                <a:spcAft>
                  <a:spcPts val="0"/>
                </a:spcAft>
                <a:defRPr/>
              </a:pPr>
              <a:r>
                <a:rPr lang="en-US" sz="2000" dirty="0">
                  <a:ln w="10541" cmpd="sng">
                    <a:noFill/>
                    <a:prstDash val="solid"/>
                  </a:ln>
                  <a:solidFill>
                    <a:schemeClr val="bg1"/>
                  </a:solidFill>
                </a:rPr>
                <a:t>Windows Server 2008</a:t>
              </a:r>
            </a:p>
          </p:txBody>
        </p:sp>
        <p:sp>
          <p:nvSpPr>
            <p:cNvPr id="16" name="Rectangle 15"/>
            <p:cNvSpPr/>
            <p:nvPr/>
          </p:nvSpPr>
          <p:spPr>
            <a:xfrm>
              <a:off x="2698132" y="1463928"/>
              <a:ext cx="2170624"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ADUC/ADSS/ADDT</a:t>
              </a:r>
              <a:endParaRPr lang="en-US" sz="1400" baseline="-25000" dirty="0"/>
            </a:p>
          </p:txBody>
        </p:sp>
        <p:sp>
          <p:nvSpPr>
            <p:cNvPr id="21" name="Rectangle 20"/>
            <p:cNvSpPr/>
            <p:nvPr/>
          </p:nvSpPr>
          <p:spPr>
            <a:xfrm>
              <a:off x="5068828" y="1465571"/>
              <a:ext cx="936846"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effectLst>
                    <a:outerShdw blurRad="38100" dist="38100" dir="2700000" algn="tl">
                      <a:srgbClr val="000000">
                        <a:alpha val="43137"/>
                      </a:srgbClr>
                    </a:outerShdw>
                  </a:effectLst>
                </a:rPr>
                <a:t>WSH</a:t>
              </a:r>
              <a:endParaRPr lang="en-US" sz="1400" baseline="-25000" dirty="0">
                <a:effectLst>
                  <a:outerShdw blurRad="38100" dist="38100" dir="2700000" algn="tl">
                    <a:srgbClr val="000000">
                      <a:alpha val="43137"/>
                    </a:srgbClr>
                  </a:outerShdw>
                </a:effectLst>
              </a:endParaRPr>
            </a:p>
          </p:txBody>
        </p:sp>
        <p:sp>
          <p:nvSpPr>
            <p:cNvPr id="22" name="Rectangle 21">
              <a:hlinkClick r:id="rId3"/>
            </p:cNvPr>
            <p:cNvSpPr/>
            <p:nvPr/>
          </p:nvSpPr>
          <p:spPr>
            <a:xfrm>
              <a:off x="4062115" y="2081742"/>
              <a:ext cx="1943558"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ADSI</a:t>
              </a:r>
              <a:endParaRPr lang="en-US" sz="1400" baseline="-25000" dirty="0"/>
            </a:p>
          </p:txBody>
        </p:sp>
        <p:sp>
          <p:nvSpPr>
            <p:cNvPr id="23" name="Rectangle 22">
              <a:hlinkClick r:id="rId4"/>
            </p:cNvPr>
            <p:cNvSpPr/>
            <p:nvPr/>
          </p:nvSpPr>
          <p:spPr>
            <a:xfrm>
              <a:off x="4816356" y="2686411"/>
              <a:ext cx="1189317" cy="456788"/>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LDAP</a:t>
              </a:r>
              <a:endParaRPr lang="en-US" sz="1400" baseline="-25000" dirty="0"/>
            </a:p>
          </p:txBody>
        </p:sp>
        <p:sp>
          <p:nvSpPr>
            <p:cNvPr id="25" name="Rectangle 24"/>
            <p:cNvSpPr/>
            <p:nvPr/>
          </p:nvSpPr>
          <p:spPr>
            <a:xfrm>
              <a:off x="2698132" y="2070241"/>
              <a:ext cx="1119451" cy="473219"/>
            </a:xfrm>
            <a:prstGeom prst="rect">
              <a:avLst/>
            </a:prstGeom>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en-US" sz="1400" dirty="0"/>
                <a:t>MMC</a:t>
              </a:r>
              <a:endParaRPr lang="en-US" sz="1400" baseline="-25000" dirty="0"/>
            </a:p>
          </p:txBody>
        </p:sp>
        <p:sp>
          <p:nvSpPr>
            <p:cNvPr id="59" name="Right Arrow 58"/>
            <p:cNvSpPr/>
            <p:nvPr/>
          </p:nvSpPr>
          <p:spPr>
            <a:xfrm rot="5400000">
              <a:off x="4386138" y="3416703"/>
              <a:ext cx="1363792" cy="1128979"/>
            </a:xfrm>
            <a:prstGeom prst="rightArrow">
              <a:avLst/>
            </a:prstGeom>
            <a:ln/>
          </p:spPr>
          <p:style>
            <a:lnRef idx="3">
              <a:schemeClr val="lt1"/>
            </a:lnRef>
            <a:fillRef idx="1">
              <a:schemeClr val="accent3"/>
            </a:fillRef>
            <a:effectRef idx="1">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70" name="Rectangle 69"/>
            <p:cNvSpPr/>
            <p:nvPr/>
          </p:nvSpPr>
          <p:spPr>
            <a:xfrm>
              <a:off x="4306648" y="2824434"/>
              <a:ext cx="514471" cy="1544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92" name="Oval 91"/>
            <p:cNvSpPr/>
            <p:nvPr/>
          </p:nvSpPr>
          <p:spPr>
            <a:xfrm>
              <a:off x="2682253" y="1431065"/>
              <a:ext cx="381090" cy="238253"/>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GUI</a:t>
              </a:r>
            </a:p>
          </p:txBody>
        </p:sp>
        <p:grpSp>
          <p:nvGrpSpPr>
            <p:cNvPr id="11" name="Group 95"/>
            <p:cNvGrpSpPr>
              <a:grpSpLocks/>
            </p:cNvGrpSpPr>
            <p:nvPr/>
          </p:nvGrpSpPr>
          <p:grpSpPr bwMode="auto">
            <a:xfrm>
              <a:off x="2698924" y="2685891"/>
              <a:ext cx="2021237" cy="457200"/>
              <a:chOff x="902579" y="2642758"/>
              <a:chExt cx="2021237" cy="457200"/>
            </a:xfrm>
          </p:grpSpPr>
          <p:sp>
            <p:nvSpPr>
              <p:cNvPr id="24" name="Rectangle 23"/>
              <p:cNvSpPr/>
              <p:nvPr/>
            </p:nvSpPr>
            <p:spPr>
              <a:xfrm>
                <a:off x="901787" y="2643279"/>
                <a:ext cx="2013425" cy="456788"/>
              </a:xfrm>
              <a:prstGeom prst="rect">
                <a:avLst/>
              </a:prstGeom>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zh-CN" altLang="en-US" sz="1200" dirty="0" smtClean="0"/>
                  <a:t>基于 </a:t>
                </a:r>
                <a:r>
                  <a:rPr lang="en-US" sz="1200" dirty="0" smtClean="0"/>
                  <a:t>DS RPC </a:t>
                </a:r>
                <a:r>
                  <a:rPr lang="zh-CN" altLang="en-US" sz="1200" dirty="0" smtClean="0"/>
                  <a:t>的 </a:t>
                </a:r>
                <a:r>
                  <a:rPr lang="en-US" sz="1200" dirty="0" smtClean="0"/>
                  <a:t>Protocols</a:t>
                </a:r>
                <a:endParaRPr lang="en-US" sz="1200" baseline="-25000" dirty="0"/>
              </a:p>
            </p:txBody>
          </p:sp>
          <p:sp>
            <p:nvSpPr>
              <p:cNvPr id="77" name="Rectangle 76"/>
              <p:cNvSpPr/>
              <p:nvPr/>
            </p:nvSpPr>
            <p:spPr>
              <a:xfrm>
                <a:off x="1987893" y="2881532"/>
                <a:ext cx="516059"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78" name="Rectangle 77"/>
              <p:cNvSpPr/>
              <p:nvPr/>
            </p:nvSpPr>
            <p:spPr>
              <a:xfrm>
                <a:off x="1476597" y="2924253"/>
                <a:ext cx="514471"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800" dirty="0"/>
                  <a:t>DSR</a:t>
                </a:r>
              </a:p>
            </p:txBody>
          </p:sp>
          <p:sp>
            <p:nvSpPr>
              <p:cNvPr id="79" name="Rectangle 78"/>
              <p:cNvSpPr/>
              <p:nvPr/>
            </p:nvSpPr>
            <p:spPr>
              <a:xfrm>
                <a:off x="966889" y="2924253"/>
                <a:ext cx="514471" cy="154454"/>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800" dirty="0"/>
                  <a:t>SAM</a:t>
                </a:r>
              </a:p>
            </p:txBody>
          </p:sp>
          <p:grpSp>
            <p:nvGrpSpPr>
              <p:cNvPr id="14" name="Group 86"/>
              <p:cNvGrpSpPr>
                <a:grpSpLocks/>
              </p:cNvGrpSpPr>
              <p:nvPr/>
            </p:nvGrpSpPr>
            <p:grpSpPr bwMode="auto">
              <a:xfrm>
                <a:off x="902579" y="2886251"/>
                <a:ext cx="2021237" cy="170605"/>
                <a:chOff x="902579" y="2886251"/>
                <a:chExt cx="2021237" cy="170605"/>
              </a:xfrm>
            </p:grpSpPr>
            <p:cxnSp>
              <p:nvCxnSpPr>
                <p:cNvPr id="101" name="Straight Connector 100"/>
                <p:cNvCxnSpPr/>
                <p:nvPr/>
              </p:nvCxnSpPr>
              <p:spPr>
                <a:xfrm>
                  <a:off x="901787" y="2886461"/>
                  <a:ext cx="2021364" cy="1644"/>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412322" y="2986720"/>
                  <a:ext cx="139665"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rot="5400000">
                  <a:off x="1931557" y="2985076"/>
                  <a:ext cx="139666" cy="1587"/>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rot="5400000">
                  <a:off x="2390453" y="2985076"/>
                  <a:ext cx="139666"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grpSp>
        </p:grpSp>
        <p:sp>
          <p:nvSpPr>
            <p:cNvPr id="61" name="Oval 60"/>
            <p:cNvSpPr/>
            <p:nvPr/>
          </p:nvSpPr>
          <p:spPr>
            <a:xfrm>
              <a:off x="5710329" y="1447496"/>
              <a:ext cx="381090" cy="236610"/>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CLI</a:t>
              </a:r>
            </a:p>
          </p:txBody>
        </p:sp>
      </p:grpSp>
      <p:sp>
        <p:nvSpPr>
          <p:cNvPr id="82" name="Rectangle 81"/>
          <p:cNvSpPr/>
          <p:nvPr/>
        </p:nvSpPr>
        <p:spPr>
          <a:xfrm>
            <a:off x="928688" y="6180138"/>
            <a:ext cx="7642225" cy="3810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a:t>
            </a:r>
            <a:r>
              <a:rPr lang="zh-CN" altLang="en-US" sz="1400" dirty="0" smtClean="0"/>
              <a:t>核心</a:t>
            </a:r>
            <a:endParaRPr lang="en-US" sz="1400" baseline="-25000" dirty="0"/>
          </a:p>
        </p:txBody>
      </p:sp>
      <p:grpSp>
        <p:nvGrpSpPr>
          <p:cNvPr id="15" name="Group 95"/>
          <p:cNvGrpSpPr>
            <a:grpSpLocks/>
          </p:cNvGrpSpPr>
          <p:nvPr/>
        </p:nvGrpSpPr>
        <p:grpSpPr bwMode="auto">
          <a:xfrm>
            <a:off x="942975" y="5562600"/>
            <a:ext cx="2020888" cy="457200"/>
            <a:chOff x="942853" y="5562600"/>
            <a:chExt cx="2021237" cy="457200"/>
          </a:xfrm>
        </p:grpSpPr>
        <p:sp>
          <p:nvSpPr>
            <p:cNvPr id="104" name="Rectangle 103"/>
            <p:cNvSpPr/>
            <p:nvPr/>
          </p:nvSpPr>
          <p:spPr>
            <a:xfrm>
              <a:off x="950792" y="5562600"/>
              <a:ext cx="2013298" cy="457200"/>
            </a:xfrm>
            <a:prstGeom prst="rect">
              <a:avLst/>
            </a:prstGeom>
            <a:ln/>
          </p:spPr>
          <p:style>
            <a:lnRef idx="3">
              <a:schemeClr val="lt1"/>
            </a:lnRef>
            <a:fillRef idx="1">
              <a:schemeClr val="accent1"/>
            </a:fillRef>
            <a:effectRef idx="1">
              <a:schemeClr val="accent1"/>
            </a:effectRef>
            <a:fontRef idx="minor">
              <a:schemeClr val="lt1"/>
            </a:fontRef>
          </p:style>
          <p:txBody>
            <a:bodyPr/>
            <a:lstStyle/>
            <a:p>
              <a:pPr algn="ctr" fontAlgn="auto">
                <a:spcBef>
                  <a:spcPts val="0"/>
                </a:spcBef>
                <a:spcAft>
                  <a:spcPts val="0"/>
                </a:spcAft>
                <a:defRPr/>
              </a:pPr>
              <a:r>
                <a:rPr lang="zh-CN" altLang="en-US" sz="1200" dirty="0" smtClean="0"/>
                <a:t>基于 </a:t>
              </a:r>
              <a:r>
                <a:rPr lang="en-US" sz="1200" dirty="0" smtClean="0"/>
                <a:t>DS RPC </a:t>
              </a:r>
              <a:r>
                <a:rPr lang="zh-CN" altLang="en-US" sz="1200" dirty="0" smtClean="0"/>
                <a:t>的协议</a:t>
              </a:r>
              <a:endParaRPr lang="en-US" sz="1200" baseline="-25000" dirty="0"/>
            </a:p>
          </p:txBody>
        </p:sp>
        <p:grpSp>
          <p:nvGrpSpPr>
            <p:cNvPr id="17" name="Group 86"/>
            <p:cNvGrpSpPr>
              <a:grpSpLocks/>
            </p:cNvGrpSpPr>
            <p:nvPr/>
          </p:nvGrpSpPr>
          <p:grpSpPr bwMode="auto">
            <a:xfrm>
              <a:off x="942853" y="5788549"/>
              <a:ext cx="2021237" cy="204673"/>
              <a:chOff x="942853" y="5788549"/>
              <a:chExt cx="2021237" cy="204673"/>
            </a:xfrm>
          </p:grpSpPr>
          <p:sp>
            <p:nvSpPr>
              <p:cNvPr id="105" name="Rectangle 104"/>
              <p:cNvSpPr/>
              <p:nvPr/>
            </p:nvSpPr>
            <p:spPr>
              <a:xfrm>
                <a:off x="2116219" y="5788025"/>
                <a:ext cx="420760" cy="14763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1000" dirty="0"/>
                  <a:t>…</a:t>
                </a:r>
              </a:p>
            </p:txBody>
          </p:sp>
          <p:sp>
            <p:nvSpPr>
              <p:cNvPr id="117" name="Rectangle 116"/>
              <p:cNvSpPr/>
              <p:nvPr/>
            </p:nvSpPr>
            <p:spPr>
              <a:xfrm>
                <a:off x="1573200" y="5829300"/>
                <a:ext cx="516026" cy="155575"/>
              </a:xfrm>
              <a:prstGeom prst="rect">
                <a:avLst/>
              </a:prstGeom>
              <a:noFill/>
              <a:ln w="0">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800" dirty="0"/>
                  <a:t>DSR</a:t>
                </a:r>
              </a:p>
            </p:txBody>
          </p:sp>
          <p:sp>
            <p:nvSpPr>
              <p:cNvPr id="118" name="Rectangle 117"/>
              <p:cNvSpPr/>
              <p:nvPr/>
            </p:nvSpPr>
            <p:spPr>
              <a:xfrm>
                <a:off x="1063524" y="5837238"/>
                <a:ext cx="514439" cy="155575"/>
              </a:xfrm>
              <a:prstGeom prst="rect">
                <a:avLst/>
              </a:prstGeom>
              <a:noFill/>
              <a:ln w="0">
                <a:noFill/>
              </a:ln>
              <a:effectLst/>
            </p:spPr>
            <p:style>
              <a:lnRef idx="1">
                <a:schemeClr val="accent1"/>
              </a:lnRef>
              <a:fillRef idx="3">
                <a:schemeClr val="accent1"/>
              </a:fillRef>
              <a:effectRef idx="2">
                <a:schemeClr val="accent1"/>
              </a:effectRef>
              <a:fontRef idx="minor">
                <a:schemeClr val="lt1"/>
              </a:fontRef>
            </p:style>
            <p:txBody>
              <a:bodyPr wrap="none" anchor="ctr"/>
              <a:lstStyle/>
              <a:p>
                <a:pPr algn="ctr" fontAlgn="auto">
                  <a:spcBef>
                    <a:spcPts val="0"/>
                  </a:spcBef>
                  <a:spcAft>
                    <a:spcPts val="0"/>
                  </a:spcAft>
                  <a:defRPr/>
                </a:pPr>
                <a:r>
                  <a:rPr lang="en-US" sz="800" dirty="0"/>
                  <a:t>SAM</a:t>
                </a:r>
              </a:p>
            </p:txBody>
          </p:sp>
          <p:grpSp>
            <p:nvGrpSpPr>
              <p:cNvPr id="18" name="Group 86"/>
              <p:cNvGrpSpPr>
                <a:grpSpLocks/>
              </p:cNvGrpSpPr>
              <p:nvPr/>
            </p:nvGrpSpPr>
            <p:grpSpPr bwMode="auto">
              <a:xfrm>
                <a:off x="942853" y="5801885"/>
                <a:ext cx="2021237" cy="173432"/>
                <a:chOff x="902579" y="2747108"/>
                <a:chExt cx="2021237" cy="173432"/>
              </a:xfrm>
            </p:grpSpPr>
            <p:cxnSp>
              <p:nvCxnSpPr>
                <p:cNvPr id="120" name="Straight Connector 119"/>
                <p:cNvCxnSpPr/>
                <p:nvPr/>
              </p:nvCxnSpPr>
              <p:spPr>
                <a:xfrm>
                  <a:off x="902579" y="2745948"/>
                  <a:ext cx="2021237"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1468633" y="2849929"/>
                  <a:ext cx="139700"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988629" y="2847548"/>
                  <a:ext cx="141288" cy="1588"/>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2447496" y="2847548"/>
                  <a:ext cx="141288" cy="1587"/>
                </a:xfrm>
                <a:prstGeom prst="line">
                  <a:avLst/>
                </a:prstGeom>
                <a:ln w="9525">
                  <a:solidFill>
                    <a:schemeClr val="bg1"/>
                  </a:solidFill>
                  <a:tailEnd type="none" w="sm" len="med"/>
                </a:ln>
              </p:spPr>
              <p:style>
                <a:lnRef idx="1">
                  <a:schemeClr val="accent1"/>
                </a:lnRef>
                <a:fillRef idx="0">
                  <a:schemeClr val="accent1"/>
                </a:fillRef>
                <a:effectRef idx="0">
                  <a:schemeClr val="accent1"/>
                </a:effectRef>
                <a:fontRef idx="minor">
                  <a:schemeClr val="tx1"/>
                </a:fontRef>
              </p:style>
            </p:cxnSp>
          </p:grpSp>
        </p:grpSp>
      </p:grpSp>
      <p:grpSp>
        <p:nvGrpSpPr>
          <p:cNvPr id="20" name="Group 125"/>
          <p:cNvGrpSpPr>
            <a:grpSpLocks/>
          </p:cNvGrpSpPr>
          <p:nvPr/>
        </p:nvGrpSpPr>
        <p:grpSpPr bwMode="auto">
          <a:xfrm>
            <a:off x="5257800" y="1470025"/>
            <a:ext cx="3332163" cy="525463"/>
            <a:chOff x="5229428" y="1469666"/>
            <a:chExt cx="3332245" cy="526195"/>
          </a:xfrm>
        </p:grpSpPr>
        <p:sp>
          <p:nvSpPr>
            <p:cNvPr id="4" name="Rectangle 3"/>
            <p:cNvSpPr/>
            <p:nvPr/>
          </p:nvSpPr>
          <p:spPr>
            <a:xfrm>
              <a:off x="6358169" y="1538024"/>
              <a:ext cx="2203504" cy="457837"/>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AD </a:t>
              </a:r>
              <a:r>
                <a:rPr lang="zh-CN" altLang="en-US" sz="1400" dirty="0" smtClean="0"/>
                <a:t>管理中心</a:t>
              </a:r>
              <a:endParaRPr lang="en-US" sz="1400" baseline="-25000" dirty="0"/>
            </a:p>
          </p:txBody>
        </p:sp>
        <p:sp>
          <p:nvSpPr>
            <p:cNvPr id="91" name="Oval 90"/>
            <p:cNvSpPr/>
            <p:nvPr/>
          </p:nvSpPr>
          <p:spPr>
            <a:xfrm>
              <a:off x="8193364" y="1469666"/>
              <a:ext cx="366721" cy="238457"/>
            </a:xfrm>
            <a:prstGeom prst="ellipse">
              <a:avLst/>
            </a:prstGeom>
            <a:ln/>
          </p:spPr>
          <p:style>
            <a:lnRef idx="1">
              <a:schemeClr val="accent3"/>
            </a:lnRef>
            <a:fillRef idx="3">
              <a:schemeClr val="accent3"/>
            </a:fillRef>
            <a:effectRef idx="2">
              <a:schemeClr val="accent3"/>
            </a:effectRef>
            <a:fontRef idx="minor">
              <a:schemeClr val="lt1"/>
            </a:fontRef>
          </p:style>
          <p:txBody>
            <a:bodyPr wrap="none" anchor="ctr"/>
            <a:lstStyle/>
            <a:p>
              <a:pPr algn="ctr" fontAlgn="auto">
                <a:spcBef>
                  <a:spcPts val="0"/>
                </a:spcBef>
                <a:spcAft>
                  <a:spcPts val="0"/>
                </a:spcAft>
                <a:defRPr/>
              </a:pPr>
              <a:r>
                <a:rPr lang="en-US" sz="1100" b="1" dirty="0">
                  <a:solidFill>
                    <a:sysClr val="windowText" lastClr="000000"/>
                  </a:solidFill>
                </a:rPr>
                <a:t>GUI</a:t>
              </a:r>
            </a:p>
          </p:txBody>
        </p:sp>
        <p:sp>
          <p:nvSpPr>
            <p:cNvPr id="71" name="Rectangle 70"/>
            <p:cNvSpPr/>
            <p:nvPr/>
          </p:nvSpPr>
          <p:spPr>
            <a:xfrm>
              <a:off x="5229428" y="1538024"/>
              <a:ext cx="1009675" cy="457837"/>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1400" dirty="0"/>
                <a:t>BPA</a:t>
              </a:r>
              <a:endParaRPr lang="en-US" sz="1400" baseline="-25000" dirty="0"/>
            </a:p>
          </p:txBody>
        </p:sp>
      </p:grpSp>
      <p:sp>
        <p:nvSpPr>
          <p:cNvPr id="76" name="Rectangle 113"/>
          <p:cNvSpPr/>
          <p:nvPr/>
        </p:nvSpPr>
        <p:spPr>
          <a:xfrm>
            <a:off x="252869" y="1453489"/>
            <a:ext cx="430887" cy="1528624"/>
          </a:xfrm>
          <a:prstGeom prst="rect">
            <a:avLst/>
          </a:prstGeom>
        </p:spPr>
        <p:txBody>
          <a:bodyPr vert="eaVert" wrap="none">
            <a:spAutoFit/>
          </a:bodyPr>
          <a:lstStyle/>
          <a:p>
            <a:r>
              <a:rPr lang="zh-CN" altLang="en-US" sz="1600" dirty="0" smtClean="0">
                <a:solidFill>
                  <a:srgbClr val="7030A0"/>
                </a:solidFill>
              </a:rPr>
              <a:t>管理客户端工具</a:t>
            </a:r>
            <a:endParaRPr lang="en-US" sz="1600" dirty="0">
              <a:solidFill>
                <a:srgbClr val="7030A0"/>
              </a:solidFill>
            </a:endParaRPr>
          </a:p>
        </p:txBody>
      </p:sp>
      <p:sp>
        <p:nvSpPr>
          <p:cNvPr id="81" name="Rectangle 113"/>
          <p:cNvSpPr/>
          <p:nvPr/>
        </p:nvSpPr>
        <p:spPr>
          <a:xfrm>
            <a:off x="252869" y="3786190"/>
            <a:ext cx="430887" cy="707886"/>
          </a:xfrm>
          <a:prstGeom prst="rect">
            <a:avLst/>
          </a:prstGeom>
        </p:spPr>
        <p:txBody>
          <a:bodyPr vert="eaVert" wrap="none">
            <a:spAutoFit/>
          </a:bodyPr>
          <a:lstStyle/>
          <a:p>
            <a:r>
              <a:rPr lang="zh-CN" altLang="en-US" sz="1600" dirty="0" smtClean="0">
                <a:solidFill>
                  <a:srgbClr val="7030A0"/>
                </a:solidFill>
              </a:rPr>
              <a:t>服务器</a:t>
            </a:r>
            <a:endParaRPr lang="en-US" sz="1600" dirty="0">
              <a:solidFill>
                <a:srgbClr val="7030A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5E-6 4.00185E-6 L -0.179 4.00185E-6 " pathEditMode="relative" rAng="0" ptsTypes="AA">
                                      <p:cBhvr>
                                        <p:cTn id="6" dur="500" fill="hold"/>
                                        <p:tgtEl>
                                          <p:spTgt spid="9"/>
                                        </p:tgtEl>
                                        <p:attrNameLst>
                                          <p:attrName>ppt_x</p:attrName>
                                          <p:attrName>ppt_y</p:attrName>
                                        </p:attrNameLst>
                                      </p:cBhvr>
                                      <p:rCtr x="-90" y="0"/>
                                    </p:animMotion>
                                  </p:childTnLst>
                                </p:cTn>
                              </p:par>
                            </p:childTnLst>
                          </p:cTn>
                        </p:par>
                        <p:par>
                          <p:cTn id="7" fill="hold">
                            <p:stCondLst>
                              <p:cond delay="500"/>
                            </p:stCondLst>
                            <p:childTnLst>
                              <p:par>
                                <p:cTn id="8" presetID="55" presetClass="entr" presetSubtype="0" fill="hold" nodeType="afterEffect">
                                  <p:stCondLst>
                                    <p:cond delay="0"/>
                                  </p:stCondLst>
                                  <p:childTnLst>
                                    <p:set>
                                      <p:cBhvr>
                                        <p:cTn id="9" dur="1" fill="hold">
                                          <p:stCondLst>
                                            <p:cond delay="0"/>
                                          </p:stCondLst>
                                        </p:cTn>
                                        <p:tgtEl>
                                          <p:spTgt spid="88"/>
                                        </p:tgtEl>
                                        <p:attrNameLst>
                                          <p:attrName>style.visibility</p:attrName>
                                        </p:attrNameLst>
                                      </p:cBhvr>
                                      <p:to>
                                        <p:strVal val="visible"/>
                                      </p:to>
                                    </p:set>
                                    <p:anim calcmode="lin" valueType="num">
                                      <p:cBhvr>
                                        <p:cTn id="10" dur="500" fill="hold"/>
                                        <p:tgtEl>
                                          <p:spTgt spid="88"/>
                                        </p:tgtEl>
                                        <p:attrNameLst>
                                          <p:attrName>ppt_w</p:attrName>
                                        </p:attrNameLst>
                                      </p:cBhvr>
                                      <p:tavLst>
                                        <p:tav tm="0">
                                          <p:val>
                                            <p:strVal val="#ppt_w*0.70"/>
                                          </p:val>
                                        </p:tav>
                                        <p:tav tm="100000">
                                          <p:val>
                                            <p:strVal val="#ppt_w"/>
                                          </p:val>
                                        </p:tav>
                                      </p:tavLst>
                                    </p:anim>
                                    <p:anim calcmode="lin" valueType="num">
                                      <p:cBhvr>
                                        <p:cTn id="11" dur="500" fill="hold"/>
                                        <p:tgtEl>
                                          <p:spTgt spid="88"/>
                                        </p:tgtEl>
                                        <p:attrNameLst>
                                          <p:attrName>ppt_h</p:attrName>
                                        </p:attrNameLst>
                                      </p:cBhvr>
                                      <p:tavLst>
                                        <p:tav tm="0">
                                          <p:val>
                                            <p:strVal val="#ppt_h"/>
                                          </p:val>
                                        </p:tav>
                                        <p:tav tm="100000">
                                          <p:val>
                                            <p:strVal val="#ppt_h"/>
                                          </p:val>
                                        </p:tav>
                                      </p:tavLst>
                                    </p:anim>
                                    <p:animEffect transition="in" filter="fade">
                                      <p:cBhvr>
                                        <p:cTn id="12" dur="500"/>
                                        <p:tgtEl>
                                          <p:spTgt spid="88"/>
                                        </p:tgtEl>
                                      </p:cBhvr>
                                    </p:animEffect>
                                  </p:childTnLst>
                                </p:cTn>
                              </p:par>
                            </p:childTnLst>
                          </p:cTn>
                        </p:par>
                        <p:par>
                          <p:cTn id="13" fill="hold">
                            <p:stCondLst>
                              <p:cond delay="1000"/>
                            </p:stCondLst>
                            <p:childTnLst>
                              <p:par>
                                <p:cTn id="14" presetID="55" presetClass="entr" presetSubtype="0" fill="hold"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p:cTn id="16" dur="500" fill="hold"/>
                                        <p:tgtEl>
                                          <p:spTgt spid="90"/>
                                        </p:tgtEl>
                                        <p:attrNameLst>
                                          <p:attrName>ppt_w</p:attrName>
                                        </p:attrNameLst>
                                      </p:cBhvr>
                                      <p:tavLst>
                                        <p:tav tm="0">
                                          <p:val>
                                            <p:strVal val="#ppt_w*0.70"/>
                                          </p:val>
                                        </p:tav>
                                        <p:tav tm="100000">
                                          <p:val>
                                            <p:strVal val="#ppt_w"/>
                                          </p:val>
                                        </p:tav>
                                      </p:tavLst>
                                    </p:anim>
                                    <p:anim calcmode="lin" valueType="num">
                                      <p:cBhvr>
                                        <p:cTn id="17" dur="500" fill="hold"/>
                                        <p:tgtEl>
                                          <p:spTgt spid="90"/>
                                        </p:tgtEl>
                                        <p:attrNameLst>
                                          <p:attrName>ppt_h</p:attrName>
                                        </p:attrNameLst>
                                      </p:cBhvr>
                                      <p:tavLst>
                                        <p:tav tm="0">
                                          <p:val>
                                            <p:strVal val="#ppt_h"/>
                                          </p:val>
                                        </p:tav>
                                        <p:tav tm="100000">
                                          <p:val>
                                            <p:strVal val="#ppt_h"/>
                                          </p:val>
                                        </p:tav>
                                      </p:tavLst>
                                    </p:anim>
                                    <p:animEffect transition="in" filter="fade">
                                      <p:cBhvr>
                                        <p:cTn id="18" dur="500"/>
                                        <p:tgtEl>
                                          <p:spTgt spid="90"/>
                                        </p:tgtEl>
                                      </p:cBhvr>
                                    </p:animEffect>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17" presetClass="entr" presetSubtype="1"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p:cTn id="32" dur="500" fill="hold"/>
                                        <p:tgtEl>
                                          <p:spTgt spid="93"/>
                                        </p:tgtEl>
                                        <p:attrNameLst>
                                          <p:attrName>ppt_x</p:attrName>
                                        </p:attrNameLst>
                                      </p:cBhvr>
                                      <p:tavLst>
                                        <p:tav tm="0">
                                          <p:val>
                                            <p:strVal val="#ppt_x"/>
                                          </p:val>
                                        </p:tav>
                                        <p:tav tm="100000">
                                          <p:val>
                                            <p:strVal val="#ppt_x"/>
                                          </p:val>
                                        </p:tav>
                                      </p:tavLst>
                                    </p:anim>
                                    <p:anim calcmode="lin" valueType="num">
                                      <p:cBhvr>
                                        <p:cTn id="33" dur="500" fill="hold"/>
                                        <p:tgtEl>
                                          <p:spTgt spid="93"/>
                                        </p:tgtEl>
                                        <p:attrNameLst>
                                          <p:attrName>ppt_y</p:attrName>
                                        </p:attrNameLst>
                                      </p:cBhvr>
                                      <p:tavLst>
                                        <p:tav tm="0">
                                          <p:val>
                                            <p:strVal val="#ppt_y-#ppt_h/2"/>
                                          </p:val>
                                        </p:tav>
                                        <p:tav tm="100000">
                                          <p:val>
                                            <p:strVal val="#ppt_y"/>
                                          </p:val>
                                        </p:tav>
                                      </p:tavLst>
                                    </p:anim>
                                    <p:anim calcmode="lin" valueType="num">
                                      <p:cBhvr>
                                        <p:cTn id="34" dur="500" fill="hold"/>
                                        <p:tgtEl>
                                          <p:spTgt spid="93"/>
                                        </p:tgtEl>
                                        <p:attrNameLst>
                                          <p:attrName>ppt_w</p:attrName>
                                        </p:attrNameLst>
                                      </p:cBhvr>
                                      <p:tavLst>
                                        <p:tav tm="0">
                                          <p:val>
                                            <p:strVal val="#ppt_w"/>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 presetClass="entr" presetSubtype="1"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1"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ppt_x"/>
                                          </p:val>
                                        </p:tav>
                                        <p:tav tm="100000">
                                          <p:val>
                                            <p:strVal val="#ppt_x"/>
                                          </p:val>
                                        </p:tav>
                                      </p:tavLst>
                                    </p:anim>
                                    <p:anim calcmode="lin" valueType="num">
                                      <p:cBhvr additive="base">
                                        <p:cTn id="5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2"/>
            <a:r>
              <a:rPr lang="zh-CN" altLang="en-US" dirty="0" smtClean="0"/>
              <a:t>功能改进</a:t>
            </a:r>
            <a:endParaRPr lang="en-US" altLang="zh-CN" dirty="0" smtClean="0"/>
          </a:p>
          <a:p>
            <a:pPr lvl="2"/>
            <a:r>
              <a:rPr lang="zh-CN" altLang="en-US" dirty="0" smtClean="0"/>
              <a:t>新增功能</a:t>
            </a:r>
            <a:endParaRPr lang="en-US" altLang="zh-CN" dirty="0" smtClean="0"/>
          </a:p>
          <a:p>
            <a:pPr lvl="1"/>
            <a:r>
              <a:rPr lang="zh-CN" altLang="en-US" b="1" dirty="0" smtClean="0"/>
              <a:t>运行在服务器上的应用的改变</a:t>
            </a:r>
            <a:endParaRPr lang="en-US" altLang="zh-CN" b="1" dirty="0" smtClean="0"/>
          </a:p>
          <a:p>
            <a:pPr lvl="1"/>
            <a:r>
              <a:rPr lang="zh-CN" altLang="en-US" dirty="0" smtClean="0">
                <a:solidFill>
                  <a:schemeClr val="bg1">
                    <a:lumMod val="85000"/>
                  </a:schemeClr>
                </a:solidFill>
              </a:rPr>
              <a:t>产品支持周期变更</a:t>
            </a:r>
            <a:endParaRPr lang="en-US" altLang="zh-CN" dirty="0" smtClean="0">
              <a:solidFill>
                <a:schemeClr val="bg1">
                  <a:lumMod val="85000"/>
                </a:schemeClr>
              </a:solidFill>
            </a:endParaRPr>
          </a:p>
          <a:p>
            <a:r>
              <a:rPr lang="zh-CN" altLang="en-US" dirty="0" smtClean="0">
                <a:solidFill>
                  <a:schemeClr val="bg1">
                    <a:lumMod val="85000"/>
                  </a:schemeClr>
                </a:solidFill>
              </a:rPr>
              <a:t>如何完成</a:t>
            </a:r>
            <a:r>
              <a:rPr lang="en-US" altLang="zh-CN" dirty="0" smtClean="0">
                <a:solidFill>
                  <a:schemeClr val="bg1">
                    <a:lumMod val="85000"/>
                  </a:schemeClr>
                </a:solidFill>
              </a:rPr>
              <a:t>Windows 2008 R2</a:t>
            </a:r>
            <a:r>
              <a:rPr lang="zh-CN" altLang="en-US" dirty="0" smtClean="0">
                <a:solidFill>
                  <a:schemeClr val="bg1">
                    <a:lumMod val="85000"/>
                  </a:schemeClr>
                </a:solidFill>
              </a:rPr>
              <a:t>的升级</a:t>
            </a:r>
            <a:endParaRPr lang="en-US" altLang="zh-CN" dirty="0" smtClean="0">
              <a:solidFill>
                <a:schemeClr val="bg1">
                  <a:lumMod val="85000"/>
                </a:schemeClr>
              </a:solidFill>
            </a:endParaRPr>
          </a:p>
          <a:p>
            <a:pPr lvl="1"/>
            <a:r>
              <a:rPr lang="zh-CN" altLang="en-US" dirty="0" smtClean="0">
                <a:solidFill>
                  <a:schemeClr val="bg1">
                    <a:lumMod val="85000"/>
                  </a:schemeClr>
                </a:solidFill>
              </a:rPr>
              <a:t>升级路线图</a:t>
            </a:r>
            <a:endParaRPr lang="en-US" altLang="zh-CN" dirty="0" smtClean="0">
              <a:solidFill>
                <a:schemeClr val="bg1">
                  <a:lumMod val="85000"/>
                </a:schemeClr>
              </a:solidFill>
            </a:endParaRPr>
          </a:p>
          <a:p>
            <a:pPr lvl="1"/>
            <a:r>
              <a:rPr lang="zh-CN" altLang="en-US" dirty="0" smtClean="0">
                <a:solidFill>
                  <a:schemeClr val="bg1">
                    <a:lumMod val="85000"/>
                  </a:schemeClr>
                </a:solidFill>
              </a:rPr>
              <a:t>如何升级到</a:t>
            </a:r>
            <a:r>
              <a:rPr lang="en-US" altLang="zh-CN" dirty="0" smtClean="0">
                <a:solidFill>
                  <a:schemeClr val="bg1">
                    <a:lumMod val="85000"/>
                  </a:schemeClr>
                </a:solidFill>
              </a:rPr>
              <a:t>Windows 2008 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zh-CN" altLang="en-US" dirty="0" smtClean="0"/>
              <a:t>升级部署前需要知道的</a:t>
            </a:r>
            <a:r>
              <a:rPr lang="zh-CN" altLang="en-US" dirty="0" smtClean="0">
                <a:solidFill>
                  <a:srgbClr val="FF0000"/>
                </a:solidFill>
              </a:rPr>
              <a:t>十</a:t>
            </a:r>
            <a:r>
              <a:rPr lang="zh-CN" altLang="en-US" dirty="0" smtClean="0"/>
              <a:t>件事</a:t>
            </a:r>
            <a:r>
              <a:rPr lang="en-US" dirty="0" smtClean="0"/>
              <a:t>	</a:t>
            </a:r>
            <a:endParaRPr lang="en-US" dirty="0"/>
          </a:p>
        </p:txBody>
      </p:sp>
      <p:sp>
        <p:nvSpPr>
          <p:cNvPr id="6" name="Content Placeholder 5"/>
          <p:cNvSpPr>
            <a:spLocks noGrp="1"/>
          </p:cNvSpPr>
          <p:nvPr>
            <p:ph idx="1"/>
          </p:nvPr>
        </p:nvSpPr>
        <p:spPr>
          <a:xfrm>
            <a:off x="457200" y="1214422"/>
            <a:ext cx="8229600" cy="4525963"/>
          </a:xfrm>
        </p:spPr>
        <p:txBody>
          <a:bodyPr/>
          <a:lstStyle/>
          <a:p>
            <a:pPr marL="457200" indent="-457200">
              <a:buFont typeface="+mj-lt"/>
              <a:buAutoNum type="arabicPeriod"/>
            </a:pPr>
            <a:r>
              <a:rPr lang="zh-CN" altLang="en-US" dirty="0" smtClean="0"/>
              <a:t>适当增加户外活动和锻炼，保持足够的睡眠</a:t>
            </a:r>
            <a:endParaRPr lang="en-US" altLang="zh-CN" dirty="0" smtClean="0"/>
          </a:p>
          <a:p>
            <a:pPr marL="457200" indent="-457200">
              <a:buFont typeface="+mj-lt"/>
              <a:buAutoNum type="arabicPeriod"/>
            </a:pPr>
            <a:r>
              <a:rPr lang="zh-CN" altLang="en-US" dirty="0" smtClean="0"/>
              <a:t>均衡饮食、合理营养，喝充足的水。</a:t>
            </a:r>
            <a:endParaRPr lang="en-US" altLang="zh-CN" dirty="0" smtClean="0"/>
          </a:p>
          <a:p>
            <a:pPr marL="457200" indent="-457200">
              <a:buFont typeface="+mj-lt"/>
              <a:buAutoNum type="arabicPeriod"/>
            </a:pPr>
            <a:r>
              <a:rPr lang="zh-CN" altLang="en-US" dirty="0" smtClean="0"/>
              <a:t>注意做好防寒保暖</a:t>
            </a:r>
            <a:endParaRPr lang="en-US" altLang="zh-CN" dirty="0" smtClean="0"/>
          </a:p>
          <a:p>
            <a:pPr marL="457200" indent="-457200">
              <a:buFont typeface="+mj-lt"/>
              <a:buAutoNum type="arabicPeriod"/>
            </a:pPr>
            <a:r>
              <a:rPr lang="zh-CN" altLang="en-US" dirty="0" smtClean="0"/>
              <a:t>尽量少去人口密集的公共场所</a:t>
            </a:r>
          </a:p>
          <a:p>
            <a:pPr marL="457200" indent="-457200">
              <a:buFont typeface="+mj-lt"/>
              <a:buAutoNum type="arabicPeriod"/>
            </a:pPr>
            <a:r>
              <a:rPr lang="zh-CN" altLang="en-US" dirty="0" smtClean="0"/>
              <a:t>保持手部清洁，要用流动水和肥皂勤洗手</a:t>
            </a:r>
          </a:p>
          <a:p>
            <a:pPr marL="457200" indent="-457200">
              <a:buFont typeface="+mj-lt"/>
              <a:buAutoNum type="arabicPeriod"/>
            </a:pPr>
            <a:r>
              <a:rPr lang="zh-CN" altLang="en-US" dirty="0" smtClean="0"/>
              <a:t>打喷嚏或咳嗽时应遮掩口鼻</a:t>
            </a:r>
            <a:endParaRPr lang="en-US" altLang="zh-CN" dirty="0" smtClean="0"/>
          </a:p>
          <a:p>
            <a:pPr marL="457200" indent="-457200">
              <a:buFont typeface="+mj-lt"/>
              <a:buAutoNum type="arabicPeriod"/>
            </a:pPr>
            <a:r>
              <a:rPr lang="zh-CN" altLang="en-US" dirty="0" smtClean="0"/>
              <a:t>不要随地吐痰</a:t>
            </a:r>
          </a:p>
          <a:p>
            <a:pPr marL="457200" indent="-457200">
              <a:buFont typeface="+mj-lt"/>
              <a:buAutoNum type="arabicPeriod"/>
            </a:pPr>
            <a:r>
              <a:rPr lang="zh-CN" altLang="en-US" dirty="0" smtClean="0"/>
              <a:t>房间要开窗通气，避免空气污浊</a:t>
            </a:r>
          </a:p>
          <a:p>
            <a:pPr marL="457200" indent="-457200">
              <a:buFont typeface="+mj-lt"/>
              <a:buAutoNum type="arabicPeriod"/>
            </a:pPr>
            <a:r>
              <a:rPr lang="zh-CN" altLang="en-US" dirty="0" smtClean="0"/>
              <a:t>尽量避免和患感冒的病人接触</a:t>
            </a:r>
            <a:endParaRPr lang="en-US" altLang="zh-CN" dirty="0" smtClean="0"/>
          </a:p>
          <a:p>
            <a:pPr marL="457200" indent="-457200">
              <a:buFont typeface="+mj-lt"/>
              <a:buAutoNum type="arabicPeriod"/>
            </a:pPr>
            <a:r>
              <a:rPr lang="zh-CN" altLang="en-US" dirty="0" smtClean="0"/>
              <a:t>必要时，只有佩戴高过滤性的口罩</a:t>
            </a:r>
          </a:p>
        </p:txBody>
      </p:sp>
      <p:pic>
        <p:nvPicPr>
          <p:cNvPr id="4" name="Picture 3" descr="588736868.gif"/>
          <p:cNvPicPr>
            <a:picLocks noChangeAspect="1"/>
          </p:cNvPicPr>
          <p:nvPr/>
        </p:nvPicPr>
        <p:blipFill>
          <a:blip r:embed="rId3" cstate="print"/>
          <a:stretch>
            <a:fillRect/>
          </a:stretch>
        </p:blipFill>
        <p:spPr>
          <a:xfrm>
            <a:off x="7141717" y="2786058"/>
            <a:ext cx="1930877" cy="2664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fill="hold" grpId="0"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grpId="0"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000"/>
                            </p:stCondLst>
                            <p:childTnLst>
                              <p:par>
                                <p:cTn id="30" presetID="2" presetClass="entr" presetSubtype="4" fill="hold" grpId="0"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6000"/>
                            </p:stCondLst>
                            <p:childTnLst>
                              <p:par>
                                <p:cTn id="35" presetID="2" presetClass="entr" presetSubtype="4"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7000"/>
                            </p:stCondLst>
                            <p:childTnLst>
                              <p:par>
                                <p:cTn id="40" presetID="2" presetClass="entr" presetSubtype="4" fill="hold" grpId="0" nodeType="after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 calcmode="lin" valueType="num">
                                      <p:cBhvr additive="base">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8000"/>
                            </p:stCondLst>
                            <p:childTnLst>
                              <p:par>
                                <p:cTn id="45" presetID="2" presetClass="entr" presetSubtype="4" fill="hold" grpId="0" nodeType="after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 calcmode="lin" valueType="num">
                                      <p:cBhvr additive="base">
                                        <p:cTn id="4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par>
                          <p:cTn id="49" fill="hold">
                            <p:stCondLst>
                              <p:cond delay="9000"/>
                            </p:stCondLst>
                            <p:childTnLst>
                              <p:par>
                                <p:cTn id="50" presetID="2" presetClass="entr" presetSubtype="4" fill="hold" grpId="0" nodeType="after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 calcmode="lin" valueType="num">
                                      <p:cBhvr additive="base">
                                        <p:cTn id="52"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3" dur="1000" fill="hold"/>
                                        <p:tgtEl>
                                          <p:spTgt spid="6">
                                            <p:txEl>
                                              <p:pRg st="9" end="9"/>
                                            </p:txEl>
                                          </p:spTgt>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用户应用升级驱动的系统升级</a:t>
            </a:r>
            <a:endParaRPr lang="en-US" dirty="0"/>
          </a:p>
        </p:txBody>
      </p:sp>
      <p:sp>
        <p:nvSpPr>
          <p:cNvPr id="3" name="Content Placeholder 2"/>
          <p:cNvSpPr>
            <a:spLocks noGrp="1"/>
          </p:cNvSpPr>
          <p:nvPr>
            <p:ph idx="1"/>
          </p:nvPr>
        </p:nvSpPr>
        <p:spPr/>
        <p:txBody>
          <a:bodyPr/>
          <a:lstStyle/>
          <a:p>
            <a:r>
              <a:rPr lang="zh-CN" altLang="en-US" dirty="0" smtClean="0"/>
              <a:t>充分利用</a:t>
            </a:r>
            <a:r>
              <a:rPr lang="en-US" altLang="zh-CN" dirty="0" smtClean="0"/>
              <a:t>X64</a:t>
            </a:r>
            <a:r>
              <a:rPr lang="zh-CN" altLang="en-US" dirty="0" smtClean="0"/>
              <a:t>架构的企业应用</a:t>
            </a:r>
            <a:endParaRPr lang="en-US" altLang="zh-CN" dirty="0" smtClean="0"/>
          </a:p>
          <a:p>
            <a:pPr lvl="1"/>
            <a:r>
              <a:rPr lang="en-US" altLang="zh-CN" dirty="0" smtClean="0"/>
              <a:t>Exchange 2010</a:t>
            </a:r>
          </a:p>
          <a:p>
            <a:pPr lvl="1"/>
            <a:r>
              <a:rPr lang="en-US" altLang="zh-CN" dirty="0" smtClean="0"/>
              <a:t>SQL 2008 </a:t>
            </a:r>
            <a:r>
              <a:rPr lang="en-US" altLang="zh-CN" dirty="0" smtClean="0">
                <a:solidFill>
                  <a:schemeClr val="accent4">
                    <a:lumMod val="60000"/>
                    <a:lumOff val="40000"/>
                  </a:schemeClr>
                </a:solidFill>
              </a:rPr>
              <a:t>R2</a:t>
            </a:r>
          </a:p>
          <a:p>
            <a:pPr lvl="1"/>
            <a:r>
              <a:rPr lang="en-US" altLang="zh-CN" dirty="0" smtClean="0"/>
              <a:t>SharePoint 2010</a:t>
            </a:r>
          </a:p>
          <a:p>
            <a:pPr lvl="1"/>
            <a:r>
              <a:rPr lang="en-US" altLang="zh-CN" dirty="0" smtClean="0"/>
              <a:t>System Center</a:t>
            </a:r>
          </a:p>
          <a:p>
            <a:r>
              <a:rPr lang="zh-CN" altLang="en-US" dirty="0" smtClean="0"/>
              <a:t>基于</a:t>
            </a:r>
            <a:r>
              <a:rPr lang="en-US" altLang="zh-CN" dirty="0" smtClean="0"/>
              <a:t>IIS 7.5</a:t>
            </a:r>
            <a:r>
              <a:rPr lang="zh-CN" altLang="en-US" dirty="0" smtClean="0"/>
              <a:t>的</a:t>
            </a:r>
            <a:r>
              <a:rPr lang="en-US" altLang="zh-CN" dirty="0" smtClean="0"/>
              <a:t>Web</a:t>
            </a:r>
            <a:r>
              <a:rPr lang="zh-CN" altLang="en-US" dirty="0" smtClean="0"/>
              <a:t>应用</a:t>
            </a:r>
            <a:endParaRPr lang="en-US" altLang="zh-CN" dirty="0" smtClean="0"/>
          </a:p>
          <a:p>
            <a:r>
              <a:rPr lang="zh-CN" altLang="en-US" dirty="0" smtClean="0"/>
              <a:t>在企业应用更新的同时完成系统升级</a:t>
            </a:r>
            <a:endParaRPr lang="en-US" altLang="zh-CN" dirty="0" smtClean="0"/>
          </a:p>
          <a:p>
            <a:r>
              <a:rPr lang="zh-CN" altLang="en-US" dirty="0" smtClean="0"/>
              <a:t>硬件更换、机房搬迁也是升级的好时机</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用户应用不能升级造成的升级</a:t>
            </a:r>
            <a:r>
              <a:rPr lang="en-US" altLang="zh-CN" dirty="0" smtClean="0">
                <a:sym typeface="Wingdings" pitchFamily="2" charset="2"/>
              </a:rPr>
              <a:t></a:t>
            </a:r>
            <a:br>
              <a:rPr lang="en-US" altLang="zh-CN" dirty="0" smtClean="0">
                <a:sym typeface="Wingdings" pitchFamily="2" charset="2"/>
              </a:rPr>
            </a:br>
            <a:r>
              <a:rPr lang="zh-CN" altLang="en-US" sz="3100" dirty="0" smtClean="0">
                <a:solidFill>
                  <a:schemeClr val="accent4">
                    <a:lumMod val="60000"/>
                    <a:lumOff val="40000"/>
                  </a:schemeClr>
                </a:solidFill>
                <a:sym typeface="Wingdings" pitchFamily="2" charset="2"/>
              </a:rPr>
              <a:t>虚拟化也是升级的一种方式</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457200" y="1331929"/>
            <a:ext cx="8229600" cy="4525963"/>
          </a:xfrm>
        </p:spPr>
        <p:txBody>
          <a:bodyPr/>
          <a:lstStyle/>
          <a:p>
            <a:r>
              <a:rPr lang="zh-CN" altLang="en-US" dirty="0" smtClean="0"/>
              <a:t>不能适应新系统的旧应用 </a:t>
            </a:r>
            <a:r>
              <a:rPr lang="en-US" altLang="zh-CN" dirty="0" smtClean="0"/>
              <a:t>– </a:t>
            </a:r>
            <a:r>
              <a:rPr lang="zh-CN" altLang="en-US" dirty="0" smtClean="0"/>
              <a:t>性能不足</a:t>
            </a:r>
            <a:endParaRPr lang="en-US" altLang="zh-CN" dirty="0" smtClean="0"/>
          </a:p>
          <a:p>
            <a:pPr lvl="1"/>
            <a:r>
              <a:rPr lang="en-US" altLang="zh-CN" dirty="0" smtClean="0"/>
              <a:t>Paradox</a:t>
            </a:r>
          </a:p>
          <a:p>
            <a:pPr lvl="1"/>
            <a:r>
              <a:rPr lang="en-US" altLang="zh-CN" dirty="0" err="1" smtClean="0"/>
              <a:t>PICbasic</a:t>
            </a:r>
            <a:endParaRPr lang="en-US" altLang="zh-CN" dirty="0" smtClean="0"/>
          </a:p>
          <a:p>
            <a:pPr lvl="1"/>
            <a:r>
              <a:rPr lang="en-US" altLang="zh-CN" dirty="0" err="1" smtClean="0"/>
              <a:t>FoxBase</a:t>
            </a:r>
            <a:r>
              <a:rPr lang="en-US" altLang="zh-CN" dirty="0" smtClean="0"/>
              <a:t>/dBase</a:t>
            </a:r>
          </a:p>
          <a:p>
            <a:pPr lvl="1"/>
            <a:r>
              <a:rPr lang="en-US" altLang="zh-CN" dirty="0" smtClean="0"/>
              <a:t>……</a:t>
            </a:r>
          </a:p>
          <a:p>
            <a:r>
              <a:rPr lang="zh-CN" altLang="en-US" dirty="0" smtClean="0"/>
              <a:t>不能适应新硬件的旧系统 </a:t>
            </a:r>
            <a:r>
              <a:rPr lang="en-US" altLang="zh-CN" dirty="0" smtClean="0"/>
              <a:t>– </a:t>
            </a:r>
            <a:r>
              <a:rPr lang="zh-CN" altLang="en-US" dirty="0" smtClean="0"/>
              <a:t>硬件老化</a:t>
            </a:r>
            <a:endParaRPr lang="en-US" altLang="zh-CN" dirty="0" smtClean="0"/>
          </a:p>
          <a:p>
            <a:pPr lvl="1"/>
            <a:r>
              <a:rPr lang="en-US" altLang="zh-CN" dirty="0" smtClean="0"/>
              <a:t>DOS, Windows 9x</a:t>
            </a:r>
          </a:p>
          <a:p>
            <a:pPr lvl="1"/>
            <a:r>
              <a:rPr lang="en-US" altLang="zh-CN" dirty="0" smtClean="0"/>
              <a:t>Windows NT 3.51, Windows NT4</a:t>
            </a:r>
          </a:p>
          <a:p>
            <a:pPr lvl="1"/>
            <a:r>
              <a:rPr lang="en-US" altLang="zh-CN" dirty="0" smtClean="0"/>
              <a:t>Windows 2000</a:t>
            </a:r>
          </a:p>
          <a:p>
            <a:pPr lvl="1"/>
            <a:r>
              <a:rPr lang="zh-CN" altLang="en-US" dirty="0" smtClean="0"/>
              <a:t>一些老版本的</a:t>
            </a:r>
            <a:r>
              <a:rPr lang="en-US" altLang="zh-CN" dirty="0" smtClean="0"/>
              <a:t>Unix: SCO</a:t>
            </a:r>
            <a:r>
              <a:rPr lang="zh-CN" altLang="en-US" dirty="0" smtClean="0"/>
              <a:t> </a:t>
            </a:r>
            <a:r>
              <a:rPr lang="en-US" altLang="zh-CN" dirty="0" smtClean="0"/>
              <a:t>Unix</a:t>
            </a:r>
            <a:r>
              <a:rPr lang="zh-CN" altLang="en-US" dirty="0" smtClean="0"/>
              <a:t>，</a:t>
            </a:r>
            <a:r>
              <a:rPr lang="en-US" altLang="zh-CN" dirty="0" smtClean="0"/>
              <a:t>FreeBSD</a:t>
            </a:r>
          </a:p>
          <a:p>
            <a:pPr lvl="1"/>
            <a:r>
              <a:rPr lang="zh-CN" altLang="en-US" dirty="0" smtClean="0"/>
              <a:t>一些老的</a:t>
            </a:r>
            <a:r>
              <a:rPr lang="en-US" dirty="0" smtClean="0"/>
              <a:t>Linux</a:t>
            </a:r>
            <a:r>
              <a:rPr lang="zh-CN" altLang="en-US" dirty="0" smtClean="0"/>
              <a:t>发布版本：</a:t>
            </a:r>
            <a:r>
              <a:rPr lang="en-US" altLang="zh-CN" dirty="0" err="1" smtClean="0"/>
              <a:t>Slackware</a:t>
            </a:r>
            <a:r>
              <a:rPr lang="en-US" altLang="zh-CN" dirty="0" smtClean="0"/>
              <a:t>, </a:t>
            </a:r>
            <a:r>
              <a:rPr lang="en-US" altLang="zh-CN" dirty="0" err="1" smtClean="0"/>
              <a:t>Redhat</a:t>
            </a:r>
            <a:r>
              <a:rPr lang="en-US" altLang="zh-CN" dirty="0" smtClean="0"/>
              <a:t>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2"/>
            <a:r>
              <a:rPr lang="zh-CN" altLang="en-US" dirty="0" smtClean="0"/>
              <a:t>功能改进</a:t>
            </a:r>
            <a:endParaRPr lang="en-US" altLang="zh-CN" dirty="0" smtClean="0"/>
          </a:p>
          <a:p>
            <a:pPr lvl="2"/>
            <a:r>
              <a:rPr lang="zh-CN" altLang="en-US" dirty="0" smtClean="0"/>
              <a:t>新增功能</a:t>
            </a:r>
            <a:endParaRPr lang="en-US" altLang="zh-CN" dirty="0" smtClean="0"/>
          </a:p>
          <a:p>
            <a:pPr lvl="1"/>
            <a:r>
              <a:rPr lang="zh-CN" altLang="en-US" dirty="0" smtClean="0"/>
              <a:t>运行在服务器上的应用的改变</a:t>
            </a:r>
            <a:endParaRPr lang="en-US" altLang="zh-CN" dirty="0" smtClean="0"/>
          </a:p>
          <a:p>
            <a:pPr lvl="2"/>
            <a:r>
              <a:rPr lang="zh-CN" altLang="en-US" dirty="0" smtClean="0"/>
              <a:t>应用要求升级</a:t>
            </a:r>
            <a:endParaRPr lang="en-US" altLang="zh-CN" dirty="0" smtClean="0"/>
          </a:p>
          <a:p>
            <a:pPr lvl="2"/>
            <a:r>
              <a:rPr lang="zh-CN" altLang="en-US" dirty="0" smtClean="0"/>
              <a:t>应用不能升级</a:t>
            </a:r>
            <a:endParaRPr lang="en-US" altLang="zh-CN" dirty="0" smtClean="0"/>
          </a:p>
          <a:p>
            <a:pPr lvl="1"/>
            <a:r>
              <a:rPr lang="zh-CN" altLang="en-US" b="1" dirty="0" smtClean="0"/>
              <a:t>产品支持周期变更</a:t>
            </a:r>
            <a:endParaRPr lang="en-US" altLang="zh-CN" b="1" dirty="0" smtClean="0"/>
          </a:p>
          <a:p>
            <a:r>
              <a:rPr lang="zh-CN" altLang="en-US" dirty="0" smtClean="0">
                <a:solidFill>
                  <a:schemeClr val="bg1">
                    <a:lumMod val="85000"/>
                  </a:schemeClr>
                </a:solidFill>
              </a:rPr>
              <a:t>如何完成</a:t>
            </a:r>
            <a:r>
              <a:rPr lang="en-US" altLang="zh-CN" dirty="0" smtClean="0">
                <a:solidFill>
                  <a:schemeClr val="bg1">
                    <a:lumMod val="85000"/>
                  </a:schemeClr>
                </a:solidFill>
              </a:rPr>
              <a:t>Windows 2008 R2</a:t>
            </a:r>
            <a:r>
              <a:rPr lang="zh-CN" altLang="en-US" dirty="0" smtClean="0">
                <a:solidFill>
                  <a:schemeClr val="bg1">
                    <a:lumMod val="85000"/>
                  </a:schemeClr>
                </a:solidFill>
              </a:rPr>
              <a:t>的升级</a:t>
            </a:r>
            <a:endParaRPr lang="en-US" altLang="zh-CN" dirty="0" smtClean="0">
              <a:solidFill>
                <a:schemeClr val="bg1">
                  <a:lumMod val="85000"/>
                </a:schemeClr>
              </a:solidFill>
            </a:endParaRPr>
          </a:p>
          <a:p>
            <a:pPr lvl="1"/>
            <a:r>
              <a:rPr lang="zh-CN" altLang="en-US" dirty="0" smtClean="0">
                <a:solidFill>
                  <a:schemeClr val="bg1">
                    <a:lumMod val="85000"/>
                  </a:schemeClr>
                </a:solidFill>
              </a:rPr>
              <a:t>升级路线图</a:t>
            </a:r>
            <a:endParaRPr lang="en-US" altLang="zh-CN" dirty="0" smtClean="0">
              <a:solidFill>
                <a:schemeClr val="bg1">
                  <a:lumMod val="85000"/>
                </a:schemeClr>
              </a:solidFill>
            </a:endParaRPr>
          </a:p>
          <a:p>
            <a:pPr lvl="1"/>
            <a:r>
              <a:rPr lang="zh-CN" altLang="en-US" dirty="0" smtClean="0">
                <a:solidFill>
                  <a:schemeClr val="bg1">
                    <a:lumMod val="85000"/>
                  </a:schemeClr>
                </a:solidFill>
              </a:rPr>
              <a:t>如何升级到</a:t>
            </a:r>
            <a:r>
              <a:rPr lang="en-US" altLang="zh-CN" dirty="0" smtClean="0">
                <a:solidFill>
                  <a:schemeClr val="bg1">
                    <a:lumMod val="85000"/>
                  </a:schemeClr>
                </a:solidFill>
              </a:rPr>
              <a:t>Windows 2008 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产品支持周期的变更</a:t>
            </a:r>
            <a:endParaRPr lang="en-US" dirty="0"/>
          </a:p>
        </p:txBody>
      </p:sp>
      <p:sp>
        <p:nvSpPr>
          <p:cNvPr id="3" name="Content Placeholder 2"/>
          <p:cNvSpPr>
            <a:spLocks noGrp="1"/>
          </p:cNvSpPr>
          <p:nvPr>
            <p:ph idx="1"/>
          </p:nvPr>
        </p:nvSpPr>
        <p:spPr>
          <a:xfrm>
            <a:off x="457200" y="1071546"/>
            <a:ext cx="8229600" cy="4525963"/>
          </a:xfrm>
        </p:spPr>
        <p:txBody>
          <a:bodyPr/>
          <a:lstStyle/>
          <a:p>
            <a:r>
              <a:rPr lang="en-US" altLang="zh-CN" sz="1600" dirty="0" smtClean="0"/>
              <a:t>2009</a:t>
            </a:r>
            <a:r>
              <a:rPr lang="zh-CN" altLang="en-US" sz="1600" dirty="0" smtClean="0"/>
              <a:t>年</a:t>
            </a:r>
            <a:r>
              <a:rPr lang="en-US" altLang="zh-CN" sz="1600" dirty="0" smtClean="0"/>
              <a:t>4</a:t>
            </a:r>
            <a:r>
              <a:rPr lang="zh-CN" altLang="en-US" sz="1600" dirty="0" smtClean="0"/>
              <a:t>月</a:t>
            </a:r>
            <a:r>
              <a:rPr lang="en-US" altLang="zh-CN" sz="1600" dirty="0" smtClean="0"/>
              <a:t>14</a:t>
            </a:r>
            <a:r>
              <a:rPr lang="zh-CN" altLang="en-US" sz="1600" dirty="0" smtClean="0"/>
              <a:t>日</a:t>
            </a:r>
            <a:endParaRPr lang="en-US" altLang="zh-CN" sz="1600" dirty="0" smtClean="0"/>
          </a:p>
          <a:p>
            <a:pPr lvl="1"/>
            <a:r>
              <a:rPr lang="en-US" altLang="zh-CN" sz="1600" dirty="0" smtClean="0"/>
              <a:t>Windows XP </a:t>
            </a:r>
            <a:r>
              <a:rPr lang="zh-CN" altLang="en-US" sz="1600" dirty="0" smtClean="0"/>
              <a:t>主流支持期结束</a:t>
            </a:r>
            <a:endParaRPr lang="en-US" altLang="zh-CN" sz="1600" dirty="0" smtClean="0"/>
          </a:p>
          <a:p>
            <a:pPr lvl="1"/>
            <a:r>
              <a:rPr lang="en-US" altLang="zh-CN" sz="1600" dirty="0" smtClean="0"/>
              <a:t>Office 2003 </a:t>
            </a:r>
            <a:r>
              <a:rPr lang="zh-CN" altLang="en-US" sz="1600" dirty="0" smtClean="0"/>
              <a:t>主流支持期结束</a:t>
            </a:r>
            <a:endParaRPr lang="en-US" altLang="zh-CN" sz="1600" dirty="0" smtClean="0"/>
          </a:p>
          <a:p>
            <a:r>
              <a:rPr lang="en-US" altLang="zh-CN" sz="1600" dirty="0" smtClean="0"/>
              <a:t>2010</a:t>
            </a:r>
            <a:r>
              <a:rPr lang="zh-CN" altLang="en-US" sz="1600" dirty="0" smtClean="0"/>
              <a:t>年</a:t>
            </a:r>
            <a:r>
              <a:rPr lang="en-US" altLang="zh-CN" sz="1600" dirty="0" smtClean="0"/>
              <a:t>7</a:t>
            </a:r>
            <a:r>
              <a:rPr lang="zh-CN" altLang="en-US" sz="1600" dirty="0" smtClean="0"/>
              <a:t>月</a:t>
            </a:r>
            <a:r>
              <a:rPr lang="en-US" altLang="zh-CN" sz="1600" dirty="0" smtClean="0"/>
              <a:t>13</a:t>
            </a:r>
            <a:r>
              <a:rPr lang="zh-CN" altLang="en-US" sz="1600" dirty="0" smtClean="0"/>
              <a:t>日</a:t>
            </a:r>
            <a:endParaRPr lang="en-US" altLang="zh-CN" sz="1600" dirty="0" smtClean="0"/>
          </a:p>
          <a:p>
            <a:pPr lvl="1"/>
            <a:r>
              <a:rPr lang="en-US" altLang="zh-CN" sz="1600" dirty="0" smtClean="0"/>
              <a:t>Windows 2000 </a:t>
            </a:r>
            <a:r>
              <a:rPr lang="zh-CN" altLang="en-US" sz="1600" dirty="0" smtClean="0">
                <a:solidFill>
                  <a:schemeClr val="accent4">
                    <a:lumMod val="60000"/>
                    <a:lumOff val="40000"/>
                  </a:schemeClr>
                </a:solidFill>
              </a:rPr>
              <a:t>扩展支持期结束</a:t>
            </a:r>
            <a:endParaRPr lang="en-US" altLang="zh-CN" sz="1600" dirty="0" smtClean="0">
              <a:solidFill>
                <a:schemeClr val="accent4">
                  <a:lumMod val="60000"/>
                  <a:lumOff val="40000"/>
                </a:schemeClr>
              </a:solidFill>
            </a:endParaRPr>
          </a:p>
          <a:p>
            <a:pPr lvl="1"/>
            <a:r>
              <a:rPr lang="en-US" altLang="zh-CN" sz="1600" dirty="0" smtClean="0"/>
              <a:t>Windows 2003 </a:t>
            </a:r>
            <a:r>
              <a:rPr lang="zh-CN" altLang="en-US" sz="1600" dirty="0" smtClean="0"/>
              <a:t>主流支持期结束</a:t>
            </a:r>
            <a:endParaRPr lang="en-US" altLang="zh-CN" sz="1600" dirty="0" smtClean="0"/>
          </a:p>
          <a:p>
            <a:r>
              <a:rPr lang="en-US" altLang="zh-CN" sz="1600" dirty="0" smtClean="0"/>
              <a:t>2014</a:t>
            </a:r>
            <a:r>
              <a:rPr lang="zh-CN" altLang="en-US" sz="1600" dirty="0" smtClean="0"/>
              <a:t>年</a:t>
            </a:r>
            <a:r>
              <a:rPr lang="en-US" altLang="zh-CN" sz="1600" dirty="0" smtClean="0"/>
              <a:t>4</a:t>
            </a:r>
            <a:r>
              <a:rPr lang="zh-CN" altLang="en-US" sz="1600" dirty="0" smtClean="0"/>
              <a:t>月</a:t>
            </a:r>
            <a:r>
              <a:rPr lang="en-US" altLang="zh-CN" sz="1600" dirty="0" smtClean="0"/>
              <a:t>8</a:t>
            </a:r>
            <a:r>
              <a:rPr lang="zh-CN" altLang="en-US" sz="1600" dirty="0" smtClean="0"/>
              <a:t>日</a:t>
            </a:r>
            <a:endParaRPr lang="en-US" altLang="zh-CN" sz="1600" dirty="0" smtClean="0"/>
          </a:p>
          <a:p>
            <a:pPr lvl="1"/>
            <a:r>
              <a:rPr lang="en-US" altLang="zh-CN" sz="1600" dirty="0" smtClean="0"/>
              <a:t>Windows XP </a:t>
            </a:r>
            <a:r>
              <a:rPr lang="zh-CN" altLang="en-US" sz="1600" dirty="0" smtClean="0">
                <a:solidFill>
                  <a:schemeClr val="accent4">
                    <a:lumMod val="60000"/>
                    <a:lumOff val="40000"/>
                  </a:schemeClr>
                </a:solidFill>
              </a:rPr>
              <a:t>扩展支持期结束</a:t>
            </a:r>
            <a:endParaRPr lang="en-US" altLang="zh-CN" sz="1600" dirty="0" smtClean="0">
              <a:solidFill>
                <a:schemeClr val="accent4">
                  <a:lumMod val="60000"/>
                  <a:lumOff val="40000"/>
                </a:schemeClr>
              </a:solidFill>
            </a:endParaRPr>
          </a:p>
          <a:p>
            <a:pPr lvl="1"/>
            <a:endParaRPr lang="en-US" altLang="zh-CN" sz="1600" dirty="0" smtClean="0"/>
          </a:p>
          <a:p>
            <a:pPr lvl="1"/>
            <a:endParaRPr lang="en-US" altLang="zh-CN" sz="1600" dirty="0" smtClean="0"/>
          </a:p>
          <a:p>
            <a:pPr lvl="1"/>
            <a:endParaRPr lang="en-US" altLang="zh-CN" sz="1600" dirty="0" smtClean="0"/>
          </a:p>
          <a:p>
            <a:pPr lvl="1"/>
            <a:endParaRPr lang="en-US" altLang="zh-CN" sz="1600" dirty="0" smtClean="0"/>
          </a:p>
          <a:p>
            <a:pPr lvl="1"/>
            <a:endParaRPr lang="en-US" sz="1600" dirty="0"/>
          </a:p>
        </p:txBody>
      </p:sp>
      <p:pic>
        <p:nvPicPr>
          <p:cNvPr id="1028" name="Picture 4"/>
          <p:cNvPicPr>
            <a:picLocks noChangeAspect="1" noChangeArrowheads="1"/>
          </p:cNvPicPr>
          <p:nvPr/>
        </p:nvPicPr>
        <p:blipFill>
          <a:blip r:embed="rId3" cstate="print"/>
          <a:srcRect/>
          <a:stretch>
            <a:fillRect/>
          </a:stretch>
        </p:blipFill>
        <p:spPr bwMode="auto">
          <a:xfrm>
            <a:off x="1142976" y="3590949"/>
            <a:ext cx="668655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2"/>
            <a:r>
              <a:rPr lang="zh-CN" altLang="en-US" dirty="0" smtClean="0"/>
              <a:t>功能改进</a:t>
            </a:r>
            <a:endParaRPr lang="en-US" altLang="zh-CN" dirty="0" smtClean="0"/>
          </a:p>
          <a:p>
            <a:pPr lvl="2"/>
            <a:r>
              <a:rPr lang="zh-CN" altLang="en-US" dirty="0" smtClean="0"/>
              <a:t>新增功能</a:t>
            </a:r>
            <a:endParaRPr lang="en-US" altLang="zh-CN" dirty="0" smtClean="0"/>
          </a:p>
          <a:p>
            <a:pPr lvl="1"/>
            <a:r>
              <a:rPr lang="zh-CN" altLang="en-US" dirty="0" smtClean="0"/>
              <a:t>运行在服务器上的应用的改变</a:t>
            </a:r>
            <a:endParaRPr lang="en-US" altLang="zh-CN" dirty="0" smtClean="0"/>
          </a:p>
          <a:p>
            <a:pPr lvl="2"/>
            <a:r>
              <a:rPr lang="zh-CN" altLang="en-US" dirty="0" smtClean="0"/>
              <a:t>应用要求升级</a:t>
            </a:r>
            <a:endParaRPr lang="en-US" altLang="zh-CN" dirty="0" smtClean="0"/>
          </a:p>
          <a:p>
            <a:pPr lvl="2"/>
            <a:r>
              <a:rPr lang="zh-CN" altLang="en-US" dirty="0" smtClean="0"/>
              <a:t>应用不能升级</a:t>
            </a:r>
            <a:endParaRPr lang="en-US" altLang="zh-CN" dirty="0" smtClean="0"/>
          </a:p>
          <a:p>
            <a:pPr lvl="1"/>
            <a:r>
              <a:rPr lang="zh-CN" altLang="en-US" dirty="0" smtClean="0"/>
              <a:t>产品支持周期变更</a:t>
            </a:r>
            <a:endParaRPr lang="en-US" altLang="zh-CN" dirty="0" smtClean="0"/>
          </a:p>
          <a:p>
            <a:r>
              <a:rPr lang="zh-CN" altLang="en-US" dirty="0" smtClean="0"/>
              <a:t>如何完成</a:t>
            </a:r>
            <a:r>
              <a:rPr lang="en-US" altLang="zh-CN" dirty="0" smtClean="0"/>
              <a:t>Windows 2008 R2</a:t>
            </a:r>
            <a:r>
              <a:rPr lang="zh-CN" altLang="en-US" dirty="0" smtClean="0"/>
              <a:t>的升级</a:t>
            </a:r>
            <a:endParaRPr lang="en-US" altLang="zh-CN" dirty="0" smtClean="0"/>
          </a:p>
          <a:p>
            <a:pPr lvl="1"/>
            <a:r>
              <a:rPr lang="zh-CN" altLang="en-US" b="1" dirty="0" smtClean="0"/>
              <a:t>升级路线图</a:t>
            </a:r>
            <a:endParaRPr lang="en-US" altLang="zh-CN" b="1" dirty="0" smtClean="0"/>
          </a:p>
          <a:p>
            <a:pPr lvl="1"/>
            <a:r>
              <a:rPr lang="zh-CN" altLang="en-US" dirty="0" smtClean="0">
                <a:solidFill>
                  <a:schemeClr val="bg1">
                    <a:lumMod val="85000"/>
                  </a:schemeClr>
                </a:solidFill>
              </a:rPr>
              <a:t>如何升级到</a:t>
            </a:r>
            <a:r>
              <a:rPr lang="en-US" altLang="zh-CN" dirty="0" smtClean="0">
                <a:solidFill>
                  <a:schemeClr val="bg1">
                    <a:lumMod val="85000"/>
                  </a:schemeClr>
                </a:solidFill>
              </a:rPr>
              <a:t>Windows 2008 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支持的升级轨迹</a:t>
            </a:r>
            <a:endParaRPr lang="en-US" dirty="0"/>
          </a:p>
        </p:txBody>
      </p:sp>
      <p:sp>
        <p:nvSpPr>
          <p:cNvPr id="3" name="Content Placeholder 2"/>
          <p:cNvSpPr>
            <a:spLocks noGrp="1"/>
          </p:cNvSpPr>
          <p:nvPr>
            <p:ph idx="1"/>
          </p:nvPr>
        </p:nvSpPr>
        <p:spPr/>
        <p:txBody>
          <a:bodyPr/>
          <a:lstStyle/>
          <a:p>
            <a:r>
              <a:rPr lang="en-US" dirty="0" smtClean="0"/>
              <a:t>Windows 2003 SP2/</a:t>
            </a:r>
            <a:r>
              <a:rPr lang="en-US" dirty="0" smtClean="0">
                <a:solidFill>
                  <a:schemeClr val="accent4">
                    <a:lumMod val="60000"/>
                    <a:lumOff val="40000"/>
                  </a:schemeClr>
                </a:solidFill>
              </a:rPr>
              <a:t>R2</a:t>
            </a:r>
          </a:p>
          <a:p>
            <a:pPr lvl="1"/>
            <a:r>
              <a:rPr lang="zh-CN" altLang="en-US" dirty="0" smtClean="0"/>
              <a:t>标准版、企业版、数据中心版</a:t>
            </a:r>
            <a:endParaRPr lang="en-US" dirty="0" smtClean="0"/>
          </a:p>
          <a:p>
            <a:r>
              <a:rPr lang="en-US" dirty="0" smtClean="0"/>
              <a:t>Windows 2008 RTM/SP2</a:t>
            </a:r>
          </a:p>
          <a:p>
            <a:pPr lvl="1"/>
            <a:r>
              <a:rPr lang="en-US" altLang="zh-CN" dirty="0" smtClean="0"/>
              <a:t>Web</a:t>
            </a:r>
            <a:r>
              <a:rPr lang="zh-CN" altLang="en-US" dirty="0" smtClean="0"/>
              <a:t>版、标准版、企业版、数据中心版</a:t>
            </a:r>
            <a:endParaRPr lang="en-US" altLang="zh-CN" dirty="0" smtClean="0"/>
          </a:p>
          <a:p>
            <a:pPr lvl="1"/>
            <a:r>
              <a:rPr lang="zh-CN" altLang="en-US" dirty="0" smtClean="0"/>
              <a:t>相应的</a:t>
            </a:r>
            <a:r>
              <a:rPr lang="en-US" altLang="zh-CN" dirty="0" smtClean="0"/>
              <a:t>Core</a:t>
            </a:r>
          </a:p>
          <a:p>
            <a:pPr lvl="1"/>
            <a:r>
              <a:rPr lang="zh-CN" altLang="en-US" dirty="0" smtClean="0"/>
              <a:t>基础版</a:t>
            </a:r>
            <a:endParaRPr lang="en-US" dirty="0" smtClean="0"/>
          </a:p>
          <a:p>
            <a:r>
              <a:rPr lang="en-US" dirty="0" smtClean="0"/>
              <a:t>Windows 2008 </a:t>
            </a:r>
            <a:r>
              <a:rPr lang="en-US" dirty="0" smtClean="0">
                <a:solidFill>
                  <a:schemeClr val="accent4">
                    <a:lumMod val="60000"/>
                    <a:lumOff val="40000"/>
                  </a:schemeClr>
                </a:solidFill>
              </a:rPr>
              <a:t>R2</a:t>
            </a:r>
            <a:r>
              <a:rPr lang="en-US" dirty="0" smtClean="0"/>
              <a:t> RC/IDS/RTM</a:t>
            </a:r>
          </a:p>
          <a:p>
            <a:pPr lvl="1"/>
            <a:r>
              <a:rPr lang="en-US" altLang="zh-CN" dirty="0" smtClean="0"/>
              <a:t>Web</a:t>
            </a:r>
            <a:r>
              <a:rPr lang="zh-CN" altLang="en-US" dirty="0" smtClean="0"/>
              <a:t>版、标准版、企业版、数据中心版</a:t>
            </a:r>
            <a:endParaRPr lang="en-US" altLang="zh-CN" dirty="0" smtClean="0"/>
          </a:p>
          <a:p>
            <a:pPr lvl="1"/>
            <a:r>
              <a:rPr lang="zh-CN" altLang="en-US" dirty="0" smtClean="0"/>
              <a:t>相应的</a:t>
            </a:r>
            <a:r>
              <a:rPr lang="en-US" altLang="zh-CN" dirty="0" smtClean="0"/>
              <a:t>Core</a:t>
            </a:r>
          </a:p>
          <a:p>
            <a:pPr lvl="1"/>
            <a:r>
              <a:rPr lang="zh-CN" altLang="en-US" dirty="0" smtClean="0"/>
              <a:t>基础版</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不支持的升级场景</a:t>
            </a:r>
            <a:endParaRPr lang="en-US" dirty="0"/>
          </a:p>
        </p:txBody>
      </p:sp>
      <p:sp>
        <p:nvSpPr>
          <p:cNvPr id="3" name="Content Placeholder 2"/>
          <p:cNvSpPr>
            <a:spLocks noGrp="1"/>
          </p:cNvSpPr>
          <p:nvPr>
            <p:ph idx="1"/>
          </p:nvPr>
        </p:nvSpPr>
        <p:spPr>
          <a:xfrm>
            <a:off x="500034" y="1285860"/>
            <a:ext cx="8229600" cy="4525963"/>
          </a:xfrm>
        </p:spPr>
        <p:txBody>
          <a:bodyPr/>
          <a:lstStyle/>
          <a:p>
            <a:r>
              <a:rPr lang="zh-CN" altLang="en-US" sz="1800" dirty="0" smtClean="0"/>
              <a:t>从以下操作系统升级到</a:t>
            </a:r>
            <a:r>
              <a:rPr lang="en-US" sz="1800" dirty="0" smtClean="0"/>
              <a:t>Windows Server 2008 R2</a:t>
            </a:r>
            <a:r>
              <a:rPr lang="zh-CN" altLang="en-US" sz="1800" dirty="0" smtClean="0"/>
              <a:t>是不支持的</a:t>
            </a:r>
            <a:r>
              <a:rPr lang="en-US" sz="1800" dirty="0" smtClean="0"/>
              <a:t>:</a:t>
            </a:r>
          </a:p>
          <a:p>
            <a:pPr lvl="1"/>
            <a:r>
              <a:rPr lang="en-US" sz="1800" dirty="0" smtClean="0"/>
              <a:t>Windows 95, Windows 98, Windows Millennium Edition, Windows XP, Windows Vista, </a:t>
            </a:r>
            <a:r>
              <a:rPr lang="zh-CN" altLang="en-US" sz="1800" dirty="0" smtClean="0"/>
              <a:t>和 </a:t>
            </a:r>
            <a:r>
              <a:rPr lang="en-US" sz="1800" dirty="0" smtClean="0"/>
              <a:t>Windows 7</a:t>
            </a:r>
          </a:p>
          <a:p>
            <a:pPr lvl="1"/>
            <a:r>
              <a:rPr lang="en-US" sz="1800" dirty="0" smtClean="0"/>
              <a:t>Windows NT Server 4.0, Windows 2000 Server, Windows Server 2003 RTM, Windows Server 2003 with SP1, Windows Server 2003 Web, Windows Server 2008 </a:t>
            </a:r>
            <a:r>
              <a:rPr lang="en-US" sz="1800" dirty="0" smtClean="0">
                <a:solidFill>
                  <a:schemeClr val="accent4">
                    <a:lumMod val="60000"/>
                    <a:lumOff val="40000"/>
                  </a:schemeClr>
                </a:solidFill>
              </a:rPr>
              <a:t>R2</a:t>
            </a:r>
            <a:r>
              <a:rPr lang="en-US" sz="1800" dirty="0" smtClean="0"/>
              <a:t> M3, or Windows Server 2008 </a:t>
            </a:r>
            <a:r>
              <a:rPr lang="en-US" sz="1800" dirty="0" smtClean="0">
                <a:solidFill>
                  <a:schemeClr val="accent4">
                    <a:lumMod val="60000"/>
                    <a:lumOff val="40000"/>
                  </a:schemeClr>
                </a:solidFill>
              </a:rPr>
              <a:t>R2</a:t>
            </a:r>
            <a:r>
              <a:rPr lang="en-US" sz="1800" dirty="0" smtClean="0"/>
              <a:t> Beta </a:t>
            </a:r>
          </a:p>
          <a:p>
            <a:pPr lvl="1"/>
            <a:r>
              <a:rPr lang="en-US" sz="1800" dirty="0" smtClean="0"/>
              <a:t>Windows Server 2003 for Itanium-based Systems, Windows Server 2008 for Itanium-based Systems, Windows Server 2008 </a:t>
            </a:r>
            <a:r>
              <a:rPr lang="en-US" sz="1800" dirty="0" smtClean="0">
                <a:solidFill>
                  <a:schemeClr val="accent4">
                    <a:lumMod val="60000"/>
                    <a:lumOff val="40000"/>
                  </a:schemeClr>
                </a:solidFill>
              </a:rPr>
              <a:t>R2</a:t>
            </a:r>
            <a:r>
              <a:rPr lang="en-US" sz="1800" dirty="0" smtClean="0"/>
              <a:t> for Itanium-based Systems </a:t>
            </a:r>
          </a:p>
          <a:p>
            <a:r>
              <a:rPr lang="zh-CN" altLang="en-US" sz="1800" dirty="0" smtClean="0"/>
              <a:t>跨语言的直接升级是不支持的（比如</a:t>
            </a:r>
            <a:r>
              <a:rPr lang="en-US" altLang="zh-CN" sz="1800" dirty="0" smtClean="0"/>
              <a:t>en-us</a:t>
            </a:r>
            <a:r>
              <a:rPr lang="zh-CN" altLang="en-US" sz="1800" dirty="0" smtClean="0"/>
              <a:t>不能升级为</a:t>
            </a:r>
            <a:r>
              <a:rPr lang="en-US" altLang="zh-CN" sz="1800" dirty="0" err="1" smtClean="0"/>
              <a:t>zh-cn</a:t>
            </a:r>
            <a:r>
              <a:rPr lang="zh-CN" altLang="en-US" sz="1800" dirty="0" smtClean="0"/>
              <a:t>）</a:t>
            </a:r>
            <a:endParaRPr lang="en-US" sz="1800" dirty="0" smtClean="0"/>
          </a:p>
          <a:p>
            <a:r>
              <a:rPr lang="zh-CN" altLang="en-US" sz="1800" dirty="0" smtClean="0"/>
              <a:t>某些跨版本的升级是不支持的</a:t>
            </a:r>
            <a:endParaRPr lang="en-US" altLang="zh-CN" sz="1800" dirty="0" smtClean="0"/>
          </a:p>
          <a:p>
            <a:pPr lvl="1"/>
            <a:r>
              <a:rPr lang="zh-CN" altLang="en-US" sz="1800" dirty="0" smtClean="0"/>
              <a:t>（比如</a:t>
            </a:r>
            <a:r>
              <a:rPr lang="en-US" sz="1800" dirty="0" smtClean="0"/>
              <a:t>Windows Server 2008 Foundation SKU</a:t>
            </a:r>
            <a:r>
              <a:rPr lang="zh-CN" altLang="en-US" sz="1800" dirty="0" smtClean="0"/>
              <a:t>不能升级到</a:t>
            </a:r>
            <a:r>
              <a:rPr lang="en-US" sz="1800" dirty="0" smtClean="0"/>
              <a:t>Windows Server 2008 Datacenter SKU</a:t>
            </a:r>
            <a:r>
              <a:rPr lang="zh-CN" altLang="en-US" sz="1800" dirty="0" smtClean="0"/>
              <a:t>）</a:t>
            </a:r>
            <a:endParaRPr lang="en-US" altLang="zh-CN" sz="1800" dirty="0" smtClean="0"/>
          </a:p>
          <a:p>
            <a:pPr lvl="1"/>
            <a:r>
              <a:rPr lang="zh-CN" altLang="en-US" sz="1800" dirty="0" smtClean="0"/>
              <a:t>跨</a:t>
            </a:r>
            <a:r>
              <a:rPr lang="en-US" sz="1800" dirty="0" smtClean="0"/>
              <a:t>build type</a:t>
            </a:r>
            <a:r>
              <a:rPr lang="zh-CN" altLang="en-US" sz="1800" dirty="0" smtClean="0"/>
              <a:t>的直接升级是不支持的（比如</a:t>
            </a:r>
            <a:r>
              <a:rPr lang="en-US" sz="1800" dirty="0" err="1" smtClean="0"/>
              <a:t>fre</a:t>
            </a:r>
            <a:r>
              <a:rPr lang="zh-CN" altLang="en-US" sz="1800" dirty="0" smtClean="0"/>
              <a:t>不能升级到</a:t>
            </a:r>
            <a:r>
              <a:rPr lang="en-US" sz="1800" dirty="0" err="1" smtClean="0"/>
              <a:t>chk</a:t>
            </a:r>
            <a:r>
              <a:rPr lang="zh-CN" altLang="en-US" sz="1800" dirty="0" smtClean="0"/>
              <a:t>）</a:t>
            </a:r>
            <a:endParaRPr lang="en-US" altLang="zh-CN" sz="1800" dirty="0" smtClean="0">
              <a:solidFill>
                <a:schemeClr val="accent4">
                  <a:lumMod val="40000"/>
                  <a:lumOff val="60000"/>
                </a:schemeClr>
              </a:solidFill>
            </a:endParaRPr>
          </a:p>
          <a:p>
            <a:r>
              <a:rPr lang="zh-CN" altLang="en-US" sz="1800" dirty="0" smtClean="0">
                <a:solidFill>
                  <a:schemeClr val="accent4">
                    <a:lumMod val="40000"/>
                    <a:lumOff val="60000"/>
                  </a:schemeClr>
                </a:solidFill>
              </a:rPr>
              <a:t>跨架构的直接升级是不支持的（比如</a:t>
            </a:r>
            <a:r>
              <a:rPr lang="en-US" altLang="zh-CN" sz="1800" dirty="0" smtClean="0">
                <a:solidFill>
                  <a:schemeClr val="accent4">
                    <a:lumMod val="40000"/>
                    <a:lumOff val="60000"/>
                  </a:schemeClr>
                </a:solidFill>
              </a:rPr>
              <a:t>x86</a:t>
            </a:r>
            <a:r>
              <a:rPr lang="zh-CN" altLang="en-US" sz="1800" dirty="0" smtClean="0">
                <a:solidFill>
                  <a:schemeClr val="accent4">
                    <a:lumMod val="40000"/>
                    <a:lumOff val="60000"/>
                  </a:schemeClr>
                </a:solidFill>
              </a:rPr>
              <a:t>不能升级到</a:t>
            </a:r>
            <a:r>
              <a:rPr lang="en-US" altLang="zh-CN" sz="1800" dirty="0" smtClean="0">
                <a:solidFill>
                  <a:schemeClr val="accent4">
                    <a:lumMod val="40000"/>
                    <a:lumOff val="60000"/>
                  </a:schemeClr>
                </a:solidFill>
              </a:rPr>
              <a:t>x64</a:t>
            </a:r>
            <a:r>
              <a:rPr lang="zh-CN" altLang="en-US" sz="1800" dirty="0" smtClean="0">
                <a:solidFill>
                  <a:schemeClr val="accent4">
                    <a:lumMod val="40000"/>
                    <a:lumOff val="60000"/>
                  </a:schemeClr>
                </a:solidFill>
              </a:rPr>
              <a:t>）</a:t>
            </a:r>
            <a:endParaRPr lang="en-US" sz="1800" dirty="0" smtClean="0">
              <a:solidFill>
                <a:schemeClr val="accent4">
                  <a:lumMod val="40000"/>
                  <a:lumOff val="60000"/>
                </a:schemeClr>
              </a:solidFill>
            </a:endParaRPr>
          </a:p>
          <a:p>
            <a:pPr lvl="1"/>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 calcmode="lin" valueType="num">
                                      <p:cBhvr additive="base">
                                        <p:cTn id="2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2008 </a:t>
            </a:r>
            <a:r>
              <a:rPr lang="en-US" dirty="0" smtClean="0">
                <a:solidFill>
                  <a:schemeClr val="accent4">
                    <a:lumMod val="60000"/>
                    <a:lumOff val="40000"/>
                  </a:schemeClr>
                </a:solidFill>
              </a:rPr>
              <a:t>R2</a:t>
            </a:r>
            <a:r>
              <a:rPr lang="zh-CN" altLang="en-US" dirty="0" smtClean="0"/>
              <a:t>只有</a:t>
            </a:r>
            <a:r>
              <a:rPr lang="en-US" altLang="zh-CN" dirty="0" smtClean="0"/>
              <a:t>x64</a:t>
            </a:r>
            <a:r>
              <a:rPr lang="zh-CN" altLang="en-US" dirty="0" smtClean="0"/>
              <a:t>版本</a:t>
            </a:r>
            <a:endParaRPr lang="en-US" dirty="0"/>
          </a:p>
        </p:txBody>
      </p:sp>
      <p:sp>
        <p:nvSpPr>
          <p:cNvPr id="3" name="Content Placeholder 2"/>
          <p:cNvSpPr>
            <a:spLocks noGrp="1"/>
          </p:cNvSpPr>
          <p:nvPr>
            <p:ph idx="1"/>
          </p:nvPr>
        </p:nvSpPr>
        <p:spPr/>
        <p:txBody>
          <a:bodyPr/>
          <a:lstStyle/>
          <a:p>
            <a:r>
              <a:rPr lang="zh-CN" altLang="en-US" dirty="0" smtClean="0"/>
              <a:t>最近三年，市场销售的服务器硬件都符合</a:t>
            </a:r>
            <a:r>
              <a:rPr lang="en-US" altLang="zh-CN" dirty="0" smtClean="0"/>
              <a:t>X64</a:t>
            </a:r>
            <a:r>
              <a:rPr lang="zh-CN" altLang="en-US" dirty="0" smtClean="0"/>
              <a:t>的标准</a:t>
            </a:r>
            <a:endParaRPr lang="en-US" altLang="zh-CN" dirty="0" smtClean="0"/>
          </a:p>
          <a:p>
            <a:r>
              <a:rPr lang="zh-CN" altLang="en-US" dirty="0" smtClean="0"/>
              <a:t>服务器端</a:t>
            </a:r>
            <a:r>
              <a:rPr lang="en-US" altLang="zh-CN" dirty="0" smtClean="0"/>
              <a:t>64</a:t>
            </a:r>
            <a:r>
              <a:rPr lang="zh-CN" altLang="en-US" dirty="0" smtClean="0"/>
              <a:t>位计算的时代来临了</a:t>
            </a:r>
            <a:endParaRPr lang="en-US" altLang="zh-CN" dirty="0" smtClean="0"/>
          </a:p>
          <a:p>
            <a:pPr lvl="1"/>
            <a:r>
              <a:rPr lang="zh-CN" altLang="en-US" dirty="0" smtClean="0"/>
              <a:t>客户端呢？</a:t>
            </a:r>
            <a:r>
              <a:rPr lang="en-US" altLang="zh-CN" dirty="0" smtClean="0"/>
              <a:t>	</a:t>
            </a:r>
          </a:p>
          <a:p>
            <a:r>
              <a:rPr lang="zh-CN" altLang="en-US" dirty="0" smtClean="0"/>
              <a:t>所有的</a:t>
            </a:r>
            <a:r>
              <a:rPr lang="en-US" altLang="zh-CN" dirty="0" smtClean="0"/>
              <a:t>x86</a:t>
            </a:r>
            <a:r>
              <a:rPr lang="zh-CN" altLang="en-US" dirty="0" smtClean="0"/>
              <a:t>的服务器不能升级到</a:t>
            </a:r>
            <a:r>
              <a:rPr lang="en-US" altLang="zh-CN" dirty="0" smtClean="0"/>
              <a:t>Windows Server 2008 R2</a:t>
            </a:r>
          </a:p>
          <a:p>
            <a:pPr lvl="1"/>
            <a:r>
              <a:rPr lang="zh-CN" altLang="en-US" dirty="0" smtClean="0"/>
              <a:t>多数用户的</a:t>
            </a:r>
            <a:r>
              <a:rPr lang="en-US" altLang="zh-CN" dirty="0" smtClean="0"/>
              <a:t>Windows 2000/Windows 2003</a:t>
            </a:r>
            <a:r>
              <a:rPr lang="zh-CN" altLang="en-US" dirty="0" smtClean="0"/>
              <a:t>是</a:t>
            </a:r>
            <a:r>
              <a:rPr lang="en-US" altLang="zh-CN" dirty="0" smtClean="0"/>
              <a:t>32</a:t>
            </a:r>
            <a:r>
              <a:rPr lang="zh-CN" altLang="en-US" dirty="0" smtClean="0"/>
              <a:t>位的</a:t>
            </a:r>
            <a:endParaRPr lang="en-US" altLang="zh-CN" dirty="0" smtClean="0"/>
          </a:p>
          <a:p>
            <a:pPr lvl="1"/>
            <a:r>
              <a:rPr lang="zh-CN" altLang="en-US" dirty="0" smtClean="0"/>
              <a:t>虚拟化是可行的办法之一</a:t>
            </a:r>
            <a:endParaRPr lang="en-US" altLang="zh-CN" dirty="0" smtClean="0"/>
          </a:p>
          <a:p>
            <a:pPr lvl="2"/>
            <a:r>
              <a:rPr lang="zh-CN" altLang="en-US" dirty="0" smtClean="0"/>
              <a:t>建议使用</a:t>
            </a:r>
            <a:r>
              <a:rPr lang="en-US" altLang="zh-CN" dirty="0" smtClean="0"/>
              <a:t>P2V</a:t>
            </a:r>
            <a:r>
              <a:rPr lang="zh-CN" altLang="en-US" dirty="0" smtClean="0"/>
              <a:t>方式完成虚拟化升级</a:t>
            </a:r>
            <a:endParaRPr lang="en-US" altLang="zh-CN" dirty="0" smtClean="0"/>
          </a:p>
          <a:p>
            <a:pPr lvl="1"/>
            <a:r>
              <a:rPr lang="zh-CN" altLang="en-US" dirty="0" smtClean="0"/>
              <a:t>利用应用自己的冗余方式升级</a:t>
            </a:r>
            <a:endParaRPr lang="en-US" altLang="zh-CN" dirty="0" smtClean="0"/>
          </a:p>
          <a:p>
            <a:pPr lvl="2"/>
            <a:r>
              <a:rPr lang="en-US" altLang="zh-CN" dirty="0" smtClean="0"/>
              <a:t>Active Directory</a:t>
            </a:r>
            <a:r>
              <a:rPr lang="zh-CN" altLang="en-US" dirty="0" smtClean="0"/>
              <a:t>活动目录</a:t>
            </a:r>
            <a:endParaRPr lang="en-US" altLang="zh-CN" dirty="0" smtClean="0"/>
          </a:p>
          <a:p>
            <a:pPr lvl="2"/>
            <a:r>
              <a:rPr lang="en-US" altLang="zh-CN" dirty="0" smtClean="0"/>
              <a:t>DNS</a:t>
            </a:r>
            <a:r>
              <a:rPr lang="zh-CN" altLang="en-US" dirty="0" smtClean="0"/>
              <a:t>服务</a:t>
            </a:r>
            <a:endParaRPr lang="en-US" altLang="zh-CN" dirty="0" smtClean="0"/>
          </a:p>
          <a:p>
            <a:pPr lvl="2">
              <a:buNone/>
            </a:pPr>
            <a:endParaRPr lang="en-US" altLang="zh-CN" dirty="0" smtClean="0"/>
          </a:p>
          <a:p>
            <a:endParaRPr lang="en-US" altLang="zh-CN"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2"/>
            <a:r>
              <a:rPr lang="zh-CN" altLang="en-US" dirty="0" smtClean="0"/>
              <a:t>功能改进</a:t>
            </a:r>
            <a:endParaRPr lang="en-US" altLang="zh-CN" dirty="0" smtClean="0"/>
          </a:p>
          <a:p>
            <a:pPr lvl="2"/>
            <a:r>
              <a:rPr lang="zh-CN" altLang="en-US" dirty="0" smtClean="0"/>
              <a:t>新增功能</a:t>
            </a:r>
            <a:endParaRPr lang="en-US" altLang="zh-CN" dirty="0" smtClean="0"/>
          </a:p>
          <a:p>
            <a:pPr lvl="1"/>
            <a:r>
              <a:rPr lang="zh-CN" altLang="en-US" dirty="0" smtClean="0"/>
              <a:t>运行在服务器上的应用的改变</a:t>
            </a:r>
            <a:endParaRPr lang="en-US" altLang="zh-CN" dirty="0" smtClean="0"/>
          </a:p>
          <a:p>
            <a:pPr lvl="2"/>
            <a:r>
              <a:rPr lang="zh-CN" altLang="en-US" dirty="0" smtClean="0"/>
              <a:t>应用要求升级</a:t>
            </a:r>
            <a:endParaRPr lang="en-US" altLang="zh-CN" dirty="0" smtClean="0"/>
          </a:p>
          <a:p>
            <a:pPr lvl="2"/>
            <a:r>
              <a:rPr lang="zh-CN" altLang="en-US" dirty="0" smtClean="0"/>
              <a:t>应用不能升级</a:t>
            </a:r>
            <a:endParaRPr lang="en-US" altLang="zh-CN" dirty="0" smtClean="0"/>
          </a:p>
          <a:p>
            <a:pPr lvl="1"/>
            <a:r>
              <a:rPr lang="zh-CN" altLang="en-US" dirty="0" smtClean="0"/>
              <a:t>产品支持周期变更</a:t>
            </a:r>
            <a:endParaRPr lang="en-US" altLang="zh-CN" dirty="0" smtClean="0"/>
          </a:p>
          <a:p>
            <a:r>
              <a:rPr lang="zh-CN" altLang="en-US" dirty="0" smtClean="0"/>
              <a:t>如何完成</a:t>
            </a:r>
            <a:r>
              <a:rPr lang="en-US" altLang="zh-CN" dirty="0" smtClean="0"/>
              <a:t>Windows 2008 R2</a:t>
            </a:r>
            <a:r>
              <a:rPr lang="zh-CN" altLang="en-US" dirty="0" smtClean="0"/>
              <a:t>的升级</a:t>
            </a:r>
            <a:endParaRPr lang="en-US" altLang="zh-CN" dirty="0" smtClean="0"/>
          </a:p>
          <a:p>
            <a:pPr lvl="1"/>
            <a:r>
              <a:rPr lang="zh-CN" altLang="en-US" dirty="0" smtClean="0"/>
              <a:t>升级路线图</a:t>
            </a:r>
            <a:endParaRPr lang="en-US" altLang="zh-CN" dirty="0" smtClean="0"/>
          </a:p>
          <a:p>
            <a:pPr lvl="1"/>
            <a:r>
              <a:rPr lang="zh-CN" altLang="en-US" b="1" dirty="0" smtClean="0"/>
              <a:t>如何升级到</a:t>
            </a:r>
            <a:r>
              <a:rPr lang="en-US" altLang="zh-CN" b="1" dirty="0" smtClean="0"/>
              <a:t>Windows 2008 </a:t>
            </a:r>
            <a:r>
              <a:rPr lang="en-US" altLang="zh-CN" b="1" dirty="0" smtClean="0">
                <a:solidFill>
                  <a:srgbClr val="FF0000"/>
                </a:solidFill>
              </a:rPr>
              <a:t>R2</a:t>
            </a:r>
          </a:p>
          <a:p>
            <a:pPr lvl="1"/>
            <a:r>
              <a:rPr lang="zh-CN" altLang="en-US" dirty="0" smtClean="0">
                <a:solidFill>
                  <a:schemeClr val="bg1">
                    <a:lumMod val="85000"/>
                  </a:schemeClr>
                </a:solidFill>
              </a:rPr>
              <a:t>谁能帮助你完成平滑升级</a:t>
            </a:r>
            <a:endParaRPr lang="en-US" altLang="zh-CN" dirty="0" smtClean="0">
              <a:solidFill>
                <a:schemeClr val="bg1">
                  <a:lumMod val="85000"/>
                </a:schemeClr>
              </a:solidFill>
            </a:endParaRPr>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如何升级到</a:t>
            </a:r>
            <a:r>
              <a:rPr lang="en-US" altLang="zh-CN" dirty="0" smtClean="0"/>
              <a:t>Windows Server 2008 </a:t>
            </a:r>
            <a:r>
              <a:rPr lang="en-US" altLang="zh-CN" dirty="0" smtClean="0">
                <a:solidFill>
                  <a:schemeClr val="accent4">
                    <a:lumMod val="60000"/>
                    <a:lumOff val="40000"/>
                  </a:schemeClr>
                </a:solidFill>
              </a:rPr>
              <a:t>R2</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457200" y="1071546"/>
            <a:ext cx="8229600" cy="4525963"/>
          </a:xfrm>
        </p:spPr>
        <p:txBody>
          <a:bodyPr/>
          <a:lstStyle/>
          <a:p>
            <a:r>
              <a:rPr lang="zh-CN" altLang="en-US" sz="2000" dirty="0" smtClean="0">
                <a:solidFill>
                  <a:schemeClr val="bg2"/>
                </a:solidFill>
              </a:rPr>
              <a:t>直接点</a:t>
            </a:r>
            <a:r>
              <a:rPr lang="en-US" altLang="zh-CN" sz="2000" dirty="0" smtClean="0">
                <a:solidFill>
                  <a:schemeClr val="bg2"/>
                </a:solidFill>
              </a:rPr>
              <a:t>Setup.exe</a:t>
            </a:r>
            <a:r>
              <a:rPr lang="zh-CN" altLang="en-US" sz="2000" dirty="0" smtClean="0">
                <a:solidFill>
                  <a:schemeClr val="bg2"/>
                </a:solidFill>
              </a:rPr>
              <a:t>是不可取的</a:t>
            </a:r>
            <a:endParaRPr lang="en-US" altLang="zh-CN" sz="2000" dirty="0" smtClean="0">
              <a:solidFill>
                <a:schemeClr val="bg2"/>
              </a:solidFill>
            </a:endParaRPr>
          </a:p>
          <a:p>
            <a:pPr lvl="1"/>
            <a:r>
              <a:rPr lang="en-US" altLang="zh-CN" sz="2000" dirty="0" smtClean="0"/>
              <a:t>Windows7</a:t>
            </a:r>
            <a:r>
              <a:rPr lang="zh-CN" altLang="en-US" sz="2000" dirty="0" smtClean="0"/>
              <a:t>的简单易用，不等于可以在</a:t>
            </a:r>
            <a:r>
              <a:rPr lang="en-US" altLang="zh-CN" sz="2000" dirty="0" smtClean="0"/>
              <a:t>Windows Server 2008 </a:t>
            </a:r>
            <a:r>
              <a:rPr lang="en-US" altLang="zh-CN" sz="2000" dirty="0" smtClean="0">
                <a:solidFill>
                  <a:schemeClr val="accent4">
                    <a:lumMod val="60000"/>
                    <a:lumOff val="40000"/>
                  </a:schemeClr>
                </a:solidFill>
              </a:rPr>
              <a:t>R2</a:t>
            </a:r>
            <a:r>
              <a:rPr lang="zh-CN" altLang="en-US" sz="2000" dirty="0" smtClean="0"/>
              <a:t>中随意胡来</a:t>
            </a:r>
            <a:endParaRPr lang="en-US" altLang="zh-CN" sz="2000" dirty="0" smtClean="0"/>
          </a:p>
          <a:p>
            <a:r>
              <a:rPr lang="zh-CN" altLang="en-US" sz="2000" dirty="0" smtClean="0"/>
              <a:t>建议全新安装服务器系统 </a:t>
            </a:r>
            <a:r>
              <a:rPr lang="en-US" altLang="zh-CN" sz="2000" dirty="0" smtClean="0"/>
              <a:t>Windows Server 2008 </a:t>
            </a:r>
            <a:r>
              <a:rPr lang="en-US" altLang="zh-CN" sz="2000" dirty="0" smtClean="0">
                <a:solidFill>
                  <a:schemeClr val="accent4">
                    <a:lumMod val="60000"/>
                    <a:lumOff val="40000"/>
                  </a:schemeClr>
                </a:solidFill>
              </a:rPr>
              <a:t>R2</a:t>
            </a:r>
            <a:endParaRPr lang="en-US" sz="2000" dirty="0" smtClean="0">
              <a:solidFill>
                <a:schemeClr val="accent4">
                  <a:lumMod val="60000"/>
                  <a:lumOff val="40000"/>
                </a:schemeClr>
              </a:solidFill>
            </a:endParaRPr>
          </a:p>
          <a:p>
            <a:pPr lvl="1"/>
            <a:r>
              <a:rPr lang="en-US" altLang="zh-CN" sz="2000" dirty="0" smtClean="0"/>
              <a:t>MDT2010</a:t>
            </a:r>
            <a:r>
              <a:rPr lang="zh-CN" altLang="en-US" sz="2000" dirty="0" smtClean="0"/>
              <a:t>（前身是</a:t>
            </a:r>
            <a:r>
              <a:rPr lang="en-US" altLang="zh-CN" sz="2000" dirty="0" smtClean="0"/>
              <a:t>BDD</a:t>
            </a:r>
            <a:r>
              <a:rPr lang="zh-CN" altLang="en-US" sz="2000" dirty="0" smtClean="0"/>
              <a:t>）能够帮你快速部署服务器系统</a:t>
            </a:r>
            <a:endParaRPr lang="en-US" altLang="zh-CN" sz="2000" dirty="0" smtClean="0"/>
          </a:p>
          <a:p>
            <a:r>
              <a:rPr lang="zh-CN" altLang="en-US" sz="2000" dirty="0" smtClean="0"/>
              <a:t>尽量避免在线升级的方式</a:t>
            </a:r>
            <a:endParaRPr lang="en-US" altLang="zh-CN" sz="2000" dirty="0" smtClean="0"/>
          </a:p>
          <a:p>
            <a:pPr marL="862507" lvl="1" indent="-383630"/>
            <a:r>
              <a:rPr lang="en-US" sz="2000" dirty="0" smtClean="0"/>
              <a:t>TechNet </a:t>
            </a:r>
            <a:r>
              <a:rPr lang="zh-CN" altLang="en-US" sz="2000" dirty="0" smtClean="0"/>
              <a:t>升级迁移门户</a:t>
            </a:r>
            <a:r>
              <a:rPr lang="en-US" sz="2000" dirty="0" smtClean="0"/>
              <a:t> – </a:t>
            </a:r>
            <a:r>
              <a:rPr lang="zh-CN" altLang="en-US" sz="2000" dirty="0" smtClean="0"/>
              <a:t>包含了所有的升级文档</a:t>
            </a:r>
            <a:endParaRPr lang="en-US" altLang="zh-CN" sz="2000" dirty="0" smtClean="0"/>
          </a:p>
          <a:p>
            <a:pPr marL="862507" lvl="1" indent="-383630"/>
            <a:r>
              <a:rPr lang="en-US" sz="2000" dirty="0" smtClean="0">
                <a:hlinkClick r:id="rId3"/>
              </a:rPr>
              <a:t>http://technet.microsoft.com/en-us/library/dd365353.aspx</a:t>
            </a:r>
            <a:r>
              <a:rPr lang="en-US" sz="2000" dirty="0" smtClean="0"/>
              <a:t> </a:t>
            </a:r>
          </a:p>
          <a:p>
            <a:pPr marL="862507" lvl="1" indent="-383630"/>
            <a:r>
              <a:rPr lang="zh-CN" altLang="en-US" sz="2000" dirty="0" smtClean="0"/>
              <a:t>迁移指南包括</a:t>
            </a:r>
            <a:r>
              <a:rPr lang="en-US" sz="2000" dirty="0" smtClean="0"/>
              <a:t>AD, DNS, DHCP, </a:t>
            </a:r>
            <a:r>
              <a:rPr lang="zh-CN" altLang="en-US" sz="2000" dirty="0" smtClean="0"/>
              <a:t>文件服务</a:t>
            </a:r>
            <a:r>
              <a:rPr lang="en-US" sz="2000" dirty="0" smtClean="0"/>
              <a:t>, </a:t>
            </a:r>
            <a:r>
              <a:rPr lang="zh-CN" altLang="en-US" sz="2000" dirty="0" smtClean="0"/>
              <a:t>打印服务</a:t>
            </a:r>
            <a:r>
              <a:rPr lang="en-US" sz="2000" dirty="0" smtClean="0"/>
              <a:t>, </a:t>
            </a:r>
            <a:r>
              <a:rPr lang="en-US" sz="2000" dirty="0" err="1" smtClean="0"/>
              <a:t>BranchCache</a:t>
            </a:r>
            <a:r>
              <a:rPr lang="zh-CN" altLang="en-US" sz="2000" dirty="0" smtClean="0"/>
              <a:t>等</a:t>
            </a:r>
            <a:endParaRPr lang="en-US" sz="2000" dirty="0" smtClean="0"/>
          </a:p>
          <a:p>
            <a:pPr marL="862507" lvl="1" indent="-383630"/>
            <a:r>
              <a:rPr lang="zh-CN" altLang="en-US" sz="2000" dirty="0" smtClean="0"/>
              <a:t>提供迁移用的</a:t>
            </a:r>
            <a:r>
              <a:rPr lang="en-US" sz="2000" dirty="0" err="1" smtClean="0"/>
              <a:t>cmdlets</a:t>
            </a:r>
            <a:r>
              <a:rPr lang="zh-CN" altLang="en-US" sz="2000" dirty="0" smtClean="0"/>
              <a:t>帮助迁移服务器角色</a:t>
            </a:r>
            <a:r>
              <a:rPr lang="en-US" sz="2000" dirty="0" smtClean="0"/>
              <a:t>, </a:t>
            </a:r>
            <a:r>
              <a:rPr lang="zh-CN" altLang="en-US" sz="2000" dirty="0" smtClean="0"/>
              <a:t>操作系统设置</a:t>
            </a:r>
            <a:r>
              <a:rPr lang="en-US" sz="2000" dirty="0" smtClean="0"/>
              <a:t>, </a:t>
            </a:r>
            <a:r>
              <a:rPr lang="zh-CN" altLang="en-US" sz="2000" dirty="0" smtClean="0"/>
              <a:t>数据以及共享目录等</a:t>
            </a:r>
            <a:endParaRPr lang="en-US" altLang="zh-CN" sz="2000" dirty="0" smtClean="0"/>
          </a:p>
          <a:p>
            <a:pPr marL="862507" lvl="1" indent="-383630"/>
            <a:r>
              <a:rPr lang="zh-CN" altLang="en-US" sz="2000" dirty="0" smtClean="0"/>
              <a:t>支持的迁移的源，包括 </a:t>
            </a:r>
            <a:r>
              <a:rPr lang="en-US" dirty="0" smtClean="0"/>
              <a:t>WS03, WS08, WS08 </a:t>
            </a:r>
            <a:r>
              <a:rPr lang="en-US" dirty="0" smtClean="0">
                <a:solidFill>
                  <a:schemeClr val="accent4">
                    <a:lumMod val="60000"/>
                    <a:lumOff val="40000"/>
                  </a:schemeClr>
                </a:solidFill>
              </a:rPr>
              <a:t>R2</a:t>
            </a:r>
            <a:endParaRPr lang="en-US" altLang="zh-CN"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accent4">
                    <a:lumMod val="60000"/>
                    <a:lumOff val="40000"/>
                  </a:schemeClr>
                </a:solidFill>
              </a:rPr>
              <a:t>7</a:t>
            </a:r>
            <a:r>
              <a:rPr lang="zh-CN" altLang="en-US" dirty="0" smtClean="0"/>
              <a:t> 现在就用</a:t>
            </a:r>
            <a:endParaRPr lang="en-US" dirty="0"/>
          </a:p>
        </p:txBody>
      </p:sp>
      <p:pic>
        <p:nvPicPr>
          <p:cNvPr id="4" name="Content Placeholder 3" descr="Win7 Martket.PNG"/>
          <p:cNvPicPr>
            <a:picLocks noGrp="1" noChangeAspect="1"/>
          </p:cNvPicPr>
          <p:nvPr>
            <p:ph idx="1"/>
          </p:nvPr>
        </p:nvPicPr>
        <p:blipFill>
          <a:blip r:embed="rId3" cstate="print"/>
          <a:stretch>
            <a:fillRect/>
          </a:stretch>
        </p:blipFill>
        <p:spPr>
          <a:xfrm>
            <a:off x="1438456" y="1211378"/>
            <a:ext cx="5378933" cy="4525963"/>
          </a:xfrm>
        </p:spPr>
      </p:pic>
      <p:pic>
        <p:nvPicPr>
          <p:cNvPr id="5" name="Content Placeholder 4" descr="windows%207%20bl%20v.png"/>
          <p:cNvPicPr>
            <a:picLocks noChangeAspect="1"/>
          </p:cNvPicPr>
          <p:nvPr/>
        </p:nvPicPr>
        <p:blipFill>
          <a:blip r:embed="rId4" cstate="print"/>
          <a:stretch>
            <a:fillRect/>
          </a:stretch>
        </p:blipFill>
        <p:spPr>
          <a:xfrm>
            <a:off x="1428728" y="1714488"/>
            <a:ext cx="6028032" cy="3714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如何升级到</a:t>
            </a:r>
            <a:r>
              <a:rPr lang="en-US" altLang="zh-CN" dirty="0" smtClean="0"/>
              <a:t>Windows Server 2008 </a:t>
            </a:r>
            <a:r>
              <a:rPr lang="en-US" altLang="zh-CN" dirty="0" smtClean="0">
                <a:solidFill>
                  <a:schemeClr val="accent4">
                    <a:lumMod val="60000"/>
                    <a:lumOff val="40000"/>
                  </a:schemeClr>
                </a:solidFill>
              </a:rPr>
              <a:t>R2</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457200" y="1071546"/>
            <a:ext cx="8229600" cy="4525963"/>
          </a:xfrm>
        </p:spPr>
        <p:txBody>
          <a:bodyPr/>
          <a:lstStyle/>
          <a:p>
            <a:r>
              <a:rPr lang="zh-CN" altLang="en-US" dirty="0" smtClean="0">
                <a:solidFill>
                  <a:schemeClr val="bg2"/>
                </a:solidFill>
              </a:rPr>
              <a:t>如果实在无法避免，必须在线升级请务必：</a:t>
            </a:r>
            <a:endParaRPr lang="en-US" altLang="zh-CN" dirty="0" smtClean="0">
              <a:solidFill>
                <a:schemeClr val="bg2"/>
              </a:solidFill>
            </a:endParaRPr>
          </a:p>
          <a:p>
            <a:r>
              <a:rPr lang="zh-CN" altLang="en-US" dirty="0" smtClean="0">
                <a:solidFill>
                  <a:schemeClr val="bg2"/>
                </a:solidFill>
              </a:rPr>
              <a:t>备份 </a:t>
            </a:r>
            <a:r>
              <a:rPr lang="zh-CN" altLang="en-US" dirty="0" smtClean="0">
                <a:solidFill>
                  <a:schemeClr val="bg1">
                    <a:lumMod val="50000"/>
                  </a:schemeClr>
                </a:solidFill>
              </a:rPr>
              <a:t>备份</a:t>
            </a:r>
            <a:r>
              <a:rPr lang="zh-CN" altLang="en-US" dirty="0" smtClean="0">
                <a:solidFill>
                  <a:schemeClr val="bg2"/>
                </a:solidFill>
              </a:rPr>
              <a:t> </a:t>
            </a:r>
            <a:r>
              <a:rPr lang="zh-CN" altLang="en-US" dirty="0" smtClean="0">
                <a:solidFill>
                  <a:schemeClr val="accent4">
                    <a:lumMod val="60000"/>
                    <a:lumOff val="40000"/>
                  </a:schemeClr>
                </a:solidFill>
              </a:rPr>
              <a:t>备份</a:t>
            </a:r>
            <a:r>
              <a:rPr lang="zh-CN" altLang="en-US" dirty="0" smtClean="0">
                <a:solidFill>
                  <a:schemeClr val="bg2"/>
                </a:solidFill>
              </a:rPr>
              <a:t> </a:t>
            </a:r>
            <a:r>
              <a:rPr lang="zh-CN" altLang="en-US" dirty="0" smtClean="0">
                <a:solidFill>
                  <a:schemeClr val="accent2">
                    <a:lumMod val="50000"/>
                  </a:schemeClr>
                </a:solidFill>
              </a:rPr>
              <a:t>备份</a:t>
            </a:r>
            <a:r>
              <a:rPr lang="zh-CN" altLang="en-US" dirty="0" smtClean="0">
                <a:solidFill>
                  <a:schemeClr val="bg2"/>
                </a:solidFill>
              </a:rPr>
              <a:t> </a:t>
            </a:r>
            <a:r>
              <a:rPr lang="zh-CN" altLang="en-US" dirty="0" smtClean="0">
                <a:solidFill>
                  <a:schemeClr val="accent1">
                    <a:lumMod val="60000"/>
                    <a:lumOff val="40000"/>
                  </a:schemeClr>
                </a:solidFill>
              </a:rPr>
              <a:t>备份</a:t>
            </a:r>
            <a:r>
              <a:rPr lang="zh-CN" altLang="en-US" dirty="0" smtClean="0">
                <a:solidFill>
                  <a:schemeClr val="bg2"/>
                </a:solidFill>
              </a:rPr>
              <a:t> </a:t>
            </a:r>
            <a:r>
              <a:rPr lang="zh-CN" altLang="en-US" dirty="0" smtClean="0">
                <a:solidFill>
                  <a:schemeClr val="accent2">
                    <a:lumMod val="60000"/>
                    <a:lumOff val="40000"/>
                  </a:schemeClr>
                </a:solidFill>
              </a:rPr>
              <a:t>备份</a:t>
            </a:r>
            <a:r>
              <a:rPr lang="zh-CN" altLang="en-US" dirty="0" smtClean="0">
                <a:solidFill>
                  <a:schemeClr val="bg2"/>
                </a:solidFill>
              </a:rPr>
              <a:t> </a:t>
            </a:r>
            <a:r>
              <a:rPr lang="zh-CN" altLang="en-US" dirty="0" smtClean="0">
                <a:solidFill>
                  <a:schemeClr val="accent3"/>
                </a:solidFill>
              </a:rPr>
              <a:t>备份</a:t>
            </a:r>
            <a:r>
              <a:rPr lang="zh-CN" altLang="en-US" dirty="0" smtClean="0">
                <a:solidFill>
                  <a:schemeClr val="bg2"/>
                </a:solidFill>
              </a:rPr>
              <a:t> </a:t>
            </a:r>
            <a:r>
              <a:rPr lang="zh-CN" altLang="en-US" dirty="0" smtClean="0">
                <a:solidFill>
                  <a:srgbClr val="FFFF00"/>
                </a:solidFill>
              </a:rPr>
              <a:t>备份</a:t>
            </a:r>
            <a:r>
              <a:rPr lang="zh-CN" altLang="en-US" dirty="0" smtClean="0">
                <a:solidFill>
                  <a:schemeClr val="bg2"/>
                </a:solidFill>
              </a:rPr>
              <a:t> </a:t>
            </a:r>
            <a:r>
              <a:rPr lang="zh-CN" altLang="en-US" dirty="0" smtClean="0">
                <a:solidFill>
                  <a:schemeClr val="accent1">
                    <a:lumMod val="20000"/>
                    <a:lumOff val="80000"/>
                  </a:schemeClr>
                </a:solidFill>
              </a:rPr>
              <a:t>备份</a:t>
            </a:r>
            <a:r>
              <a:rPr lang="zh-CN" altLang="en-US" dirty="0" smtClean="0">
                <a:solidFill>
                  <a:schemeClr val="bg2"/>
                </a:solidFill>
              </a:rPr>
              <a:t> </a:t>
            </a:r>
            <a:r>
              <a:rPr lang="zh-CN" altLang="en-US" dirty="0" smtClean="0">
                <a:solidFill>
                  <a:srgbClr val="7030A0"/>
                </a:solidFill>
              </a:rPr>
              <a:t>备份</a:t>
            </a:r>
            <a:r>
              <a:rPr lang="zh-CN" altLang="en-US" dirty="0" smtClean="0">
                <a:solidFill>
                  <a:schemeClr val="bg2"/>
                </a:solidFill>
              </a:rPr>
              <a:t> 备份</a:t>
            </a:r>
            <a:endParaRPr lang="en-US" altLang="zh-CN" dirty="0" smtClean="0">
              <a:solidFill>
                <a:schemeClr val="bg2"/>
              </a:solidFill>
            </a:endParaRPr>
          </a:p>
          <a:p>
            <a:pPr lvl="1"/>
            <a:r>
              <a:rPr lang="en-US" altLang="zh-CN" dirty="0" smtClean="0">
                <a:solidFill>
                  <a:schemeClr val="bg2"/>
                </a:solidFill>
              </a:rPr>
              <a:t>NT Backup</a:t>
            </a:r>
          </a:p>
          <a:p>
            <a:pPr lvl="1"/>
            <a:r>
              <a:rPr lang="en-US" altLang="zh-CN" dirty="0" smtClean="0">
                <a:solidFill>
                  <a:schemeClr val="bg2"/>
                </a:solidFill>
              </a:rPr>
              <a:t>VSS </a:t>
            </a:r>
            <a:r>
              <a:rPr lang="zh-CN" altLang="en-US" dirty="0" smtClean="0">
                <a:solidFill>
                  <a:schemeClr val="bg2"/>
                </a:solidFill>
              </a:rPr>
              <a:t>在线备份</a:t>
            </a:r>
            <a:endParaRPr lang="en-US" altLang="zh-CN" dirty="0" smtClean="0">
              <a:solidFill>
                <a:schemeClr val="bg2"/>
              </a:solidFill>
            </a:endParaRPr>
          </a:p>
          <a:p>
            <a:pPr lvl="1"/>
            <a:r>
              <a:rPr lang="en-US" altLang="zh-CN" dirty="0" smtClean="0">
                <a:solidFill>
                  <a:schemeClr val="bg2"/>
                </a:solidFill>
              </a:rPr>
              <a:t>Disk2VHD</a:t>
            </a:r>
          </a:p>
          <a:p>
            <a:pPr lvl="2"/>
            <a:r>
              <a:rPr lang="en-US" altLang="zh-CN" dirty="0" smtClean="0">
                <a:solidFill>
                  <a:schemeClr val="bg2"/>
                </a:solidFill>
                <a:hlinkClick r:id="rId3"/>
              </a:rPr>
              <a:t>http://technet.microsoft.com/en-us/sysinternals/ee656415.aspx</a:t>
            </a:r>
            <a:r>
              <a:rPr lang="zh-CN" altLang="en-US" dirty="0" smtClean="0">
                <a:solidFill>
                  <a:schemeClr val="bg2"/>
                </a:solidFill>
              </a:rPr>
              <a:t>　</a:t>
            </a:r>
            <a:endParaRPr lang="en-US" altLang="zh-CN" dirty="0" smtClean="0">
              <a:solidFill>
                <a:schemeClr val="bg2"/>
              </a:solidFill>
            </a:endParaRPr>
          </a:p>
          <a:p>
            <a:r>
              <a:rPr lang="zh-CN" altLang="en-US" dirty="0" smtClean="0">
                <a:solidFill>
                  <a:schemeClr val="bg2"/>
                </a:solidFill>
              </a:rPr>
              <a:t>事前充分测试</a:t>
            </a:r>
            <a:endParaRPr lang="en-US" altLang="zh-CN" dirty="0" smtClean="0">
              <a:solidFill>
                <a:schemeClr val="bg2"/>
              </a:solidFill>
            </a:endParaRPr>
          </a:p>
          <a:p>
            <a:pPr lvl="1"/>
            <a:r>
              <a:rPr lang="en-US" altLang="zh-CN" dirty="0" smtClean="0">
                <a:solidFill>
                  <a:schemeClr val="bg2"/>
                </a:solidFill>
              </a:rPr>
              <a:t>P2V</a:t>
            </a:r>
          </a:p>
          <a:p>
            <a:pPr lvl="1"/>
            <a:r>
              <a:rPr lang="en-US" altLang="zh-CN" dirty="0" smtClean="0">
                <a:solidFill>
                  <a:schemeClr val="bg2"/>
                </a:solidFill>
              </a:rPr>
              <a:t>VHD</a:t>
            </a:r>
            <a:r>
              <a:rPr lang="zh-CN" altLang="en-US" dirty="0" smtClean="0">
                <a:solidFill>
                  <a:schemeClr val="bg2"/>
                </a:solidFill>
              </a:rPr>
              <a:t>启动</a:t>
            </a:r>
            <a:endParaRPr lang="en-US" altLang="zh-CN" dirty="0" smtClean="0">
              <a:solidFill>
                <a:schemeClr val="bg2"/>
              </a:solidFill>
            </a:endParaRPr>
          </a:p>
          <a:p>
            <a:r>
              <a:rPr lang="zh-CN" altLang="en-US" dirty="0" smtClean="0">
                <a:solidFill>
                  <a:schemeClr val="bg2"/>
                </a:solidFill>
              </a:rPr>
              <a:t>准备回滚措施</a:t>
            </a:r>
            <a:endParaRPr lang="en-US" altLang="zh-CN" dirty="0" smtClean="0">
              <a:solidFill>
                <a:schemeClr val="bg2"/>
              </a:solidFill>
            </a:endParaRPr>
          </a:p>
          <a:p>
            <a:pPr lvl="1"/>
            <a:r>
              <a:rPr lang="zh-CN" altLang="en-US" dirty="0" smtClean="0">
                <a:solidFill>
                  <a:schemeClr val="bg2"/>
                </a:solidFill>
              </a:rPr>
              <a:t>恢复备份</a:t>
            </a:r>
            <a:endParaRPr lang="en-US" altLang="zh-CN" dirty="0" smtClean="0">
              <a:solidFill>
                <a:schemeClr val="bg2"/>
              </a:solidFill>
            </a:endParaRPr>
          </a:p>
          <a:p>
            <a:pPr lvl="1"/>
            <a:r>
              <a:rPr lang="en-US" altLang="zh-CN" dirty="0" smtClean="0">
                <a:solidFill>
                  <a:schemeClr val="bg2"/>
                </a:solidFill>
              </a:rPr>
              <a:t>VHD</a:t>
            </a:r>
            <a:r>
              <a:rPr lang="zh-CN" altLang="en-US" dirty="0" smtClean="0">
                <a:solidFill>
                  <a:schemeClr val="bg2"/>
                </a:solidFill>
              </a:rPr>
              <a:t>启动</a:t>
            </a:r>
            <a:endParaRPr lang="en-US" altLang="zh-CN" dirty="0" smtClean="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 calcmode="lin" valueType="num">
                                      <p:cBhvr additive="base">
                                        <p:cTn id="6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如何升级到</a:t>
            </a:r>
            <a:r>
              <a:rPr lang="en-US" altLang="zh-CN" dirty="0" smtClean="0"/>
              <a:t>Windows Server 2008 </a:t>
            </a:r>
            <a:r>
              <a:rPr lang="en-US" altLang="zh-CN" dirty="0" smtClean="0">
                <a:solidFill>
                  <a:schemeClr val="accent4">
                    <a:lumMod val="60000"/>
                    <a:lumOff val="40000"/>
                  </a:schemeClr>
                </a:solidFill>
              </a:rPr>
              <a:t>R2</a:t>
            </a:r>
            <a:endParaRPr lang="en-US" dirty="0"/>
          </a:p>
        </p:txBody>
      </p:sp>
      <p:sp>
        <p:nvSpPr>
          <p:cNvPr id="3" name="Content Placeholder 2"/>
          <p:cNvSpPr>
            <a:spLocks noGrp="1"/>
          </p:cNvSpPr>
          <p:nvPr>
            <p:ph idx="1"/>
          </p:nvPr>
        </p:nvSpPr>
        <p:spPr>
          <a:xfrm>
            <a:off x="457200" y="1071546"/>
            <a:ext cx="8229600" cy="4525963"/>
          </a:xfrm>
        </p:spPr>
        <p:txBody>
          <a:bodyPr/>
          <a:lstStyle/>
          <a:p>
            <a:r>
              <a:rPr lang="zh-CN" altLang="en-US" dirty="0" smtClean="0"/>
              <a:t>事先准备</a:t>
            </a:r>
            <a:endParaRPr lang="en-US" altLang="zh-CN" dirty="0" smtClean="0"/>
          </a:p>
          <a:p>
            <a:pPr lvl="1"/>
            <a:r>
              <a:rPr lang="zh-CN" altLang="en-US" dirty="0" smtClean="0"/>
              <a:t>产品密钥 </a:t>
            </a:r>
            <a:r>
              <a:rPr lang="en-US" altLang="zh-CN" dirty="0" smtClean="0"/>
              <a:t>Product Key</a:t>
            </a:r>
          </a:p>
          <a:p>
            <a:pPr lvl="1"/>
            <a:r>
              <a:rPr lang="zh-CN" altLang="en-US" dirty="0" smtClean="0"/>
              <a:t>新系统</a:t>
            </a:r>
            <a:r>
              <a:rPr lang="en-US" altLang="zh-CN" dirty="0" smtClean="0"/>
              <a:t>(</a:t>
            </a:r>
            <a:r>
              <a:rPr lang="en-US" dirty="0" smtClean="0"/>
              <a:t>Windows </a:t>
            </a:r>
            <a:r>
              <a:rPr lang="en-US" altLang="zh-CN" dirty="0" smtClean="0"/>
              <a:t>Server</a:t>
            </a:r>
            <a:r>
              <a:rPr lang="en-US" dirty="0" smtClean="0"/>
              <a:t> 2008 </a:t>
            </a:r>
            <a:r>
              <a:rPr lang="en-US" dirty="0" smtClean="0">
                <a:solidFill>
                  <a:schemeClr val="accent4">
                    <a:lumMod val="60000"/>
                    <a:lumOff val="40000"/>
                  </a:schemeClr>
                </a:solidFill>
              </a:rPr>
              <a:t>R2</a:t>
            </a:r>
            <a:r>
              <a:rPr lang="en-US" dirty="0" smtClean="0"/>
              <a:t>)</a:t>
            </a:r>
            <a:r>
              <a:rPr lang="zh-CN" altLang="en-US" dirty="0" smtClean="0"/>
              <a:t>的相关最新驱动</a:t>
            </a:r>
            <a:endParaRPr lang="en-US" altLang="zh-CN" dirty="0" smtClean="0"/>
          </a:p>
          <a:p>
            <a:pPr lvl="1"/>
            <a:r>
              <a:rPr lang="en-US" altLang="zh-CN" dirty="0" smtClean="0"/>
              <a:t>Release Notes</a:t>
            </a:r>
            <a:r>
              <a:rPr lang="zh-CN" altLang="en-US" dirty="0" smtClean="0"/>
              <a:t>必须要看</a:t>
            </a:r>
            <a:endParaRPr lang="en-US" altLang="zh-CN" dirty="0" smtClean="0"/>
          </a:p>
          <a:p>
            <a:r>
              <a:rPr lang="zh-CN" altLang="en-US" dirty="0" smtClean="0"/>
              <a:t>升级经验分享</a:t>
            </a:r>
            <a:endParaRPr lang="en-US" altLang="zh-CN" dirty="0" smtClean="0"/>
          </a:p>
          <a:p>
            <a:pPr lvl="1"/>
            <a:r>
              <a:rPr lang="zh-CN" altLang="en-US" dirty="0" smtClean="0"/>
              <a:t>备份</a:t>
            </a:r>
            <a:r>
              <a:rPr lang="en-US" altLang="zh-CN" dirty="0" smtClean="0"/>
              <a:t>Service Account</a:t>
            </a:r>
            <a:r>
              <a:rPr lang="zh-CN" altLang="en-US" dirty="0" smtClean="0"/>
              <a:t>用户</a:t>
            </a:r>
            <a:r>
              <a:rPr lang="en-US" altLang="zh-CN" dirty="0" smtClean="0"/>
              <a:t>Profiles</a:t>
            </a:r>
          </a:p>
          <a:p>
            <a:pPr lvl="1"/>
            <a:r>
              <a:rPr lang="zh-CN" altLang="en-US" dirty="0" smtClean="0"/>
              <a:t>使用</a:t>
            </a:r>
            <a:r>
              <a:rPr lang="en-US" altLang="zh-CN" dirty="0" smtClean="0"/>
              <a:t>ACT</a:t>
            </a:r>
            <a:r>
              <a:rPr lang="zh-CN" altLang="en-US" dirty="0" smtClean="0"/>
              <a:t>帮助查找应用问题</a:t>
            </a:r>
            <a:endParaRPr lang="en-US" altLang="zh-CN" dirty="0" smtClean="0"/>
          </a:p>
          <a:p>
            <a:pPr lvl="1"/>
            <a:r>
              <a:rPr lang="zh-CN" altLang="en-US" dirty="0" smtClean="0"/>
              <a:t>使用</a:t>
            </a:r>
            <a:r>
              <a:rPr lang="en-US" altLang="zh-CN" dirty="0" smtClean="0"/>
              <a:t>Dependency Walker</a:t>
            </a:r>
            <a:r>
              <a:rPr lang="zh-CN" altLang="en-US" dirty="0" smtClean="0"/>
              <a:t>检查对</a:t>
            </a:r>
            <a:r>
              <a:rPr lang="en-US" altLang="zh-CN" dirty="0" smtClean="0"/>
              <a:t>DLL</a:t>
            </a:r>
            <a:r>
              <a:rPr lang="zh-CN" altLang="en-US" dirty="0" smtClean="0"/>
              <a:t>版本的依赖</a:t>
            </a:r>
            <a:endParaRPr lang="en-US" altLang="zh-CN" dirty="0" smtClean="0"/>
          </a:p>
          <a:p>
            <a:pPr lvl="1"/>
            <a:r>
              <a:rPr lang="en-US" altLang="zh-CN" dirty="0" smtClean="0"/>
              <a:t>UAC</a:t>
            </a:r>
            <a:r>
              <a:rPr lang="zh-CN" altLang="en-US" dirty="0" smtClean="0"/>
              <a:t>开启使得</a:t>
            </a:r>
            <a:r>
              <a:rPr lang="en-US" altLang="zh-CN" dirty="0" smtClean="0"/>
              <a:t>SQL Server2005</a:t>
            </a:r>
            <a:r>
              <a:rPr lang="zh-CN" altLang="en-US" dirty="0" smtClean="0"/>
              <a:t>的安装账户特殊管理员</a:t>
            </a:r>
            <a:endParaRPr lang="en-US" altLang="zh-CN" dirty="0" smtClean="0"/>
          </a:p>
          <a:p>
            <a:pPr lvl="1"/>
            <a:r>
              <a:rPr lang="zh-CN" altLang="en-US" dirty="0" smtClean="0"/>
              <a:t>防火墙自动开启</a:t>
            </a:r>
            <a:endParaRPr lang="en-US" altLang="zh-CN" dirty="0" smtClean="0"/>
          </a:p>
          <a:p>
            <a:pPr lvl="1"/>
            <a:r>
              <a:rPr lang="en-US" dirty="0" smtClean="0"/>
              <a:t>Hyper-V</a:t>
            </a:r>
            <a:r>
              <a:rPr lang="zh-CN" altLang="en-US" dirty="0" smtClean="0"/>
              <a:t>被禁用的网卡自动启用</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内容提要</a:t>
            </a:r>
            <a:endParaRPr lang="en-US" dirty="0"/>
          </a:p>
        </p:txBody>
      </p:sp>
      <p:sp>
        <p:nvSpPr>
          <p:cNvPr id="3" name="Content Placeholder 2"/>
          <p:cNvSpPr>
            <a:spLocks noGrp="1"/>
          </p:cNvSpPr>
          <p:nvPr>
            <p:ph idx="1"/>
          </p:nvPr>
        </p:nvSpPr>
        <p:spPr>
          <a:xfrm>
            <a:off x="457200" y="1000108"/>
            <a:ext cx="8229600" cy="4525963"/>
          </a:xfrm>
        </p:spPr>
        <p:txBody>
          <a:bodyPr/>
          <a:lstStyle/>
          <a:p>
            <a:r>
              <a:rPr lang="zh-CN" altLang="en-US" dirty="0" smtClean="0"/>
              <a:t>升级</a:t>
            </a:r>
            <a:r>
              <a:rPr lang="en-US" altLang="zh-CN" dirty="0" smtClean="0"/>
              <a:t>Windows Server 2008 </a:t>
            </a:r>
            <a:r>
              <a:rPr lang="en-US" altLang="zh-CN" dirty="0" smtClean="0">
                <a:solidFill>
                  <a:schemeClr val="accent4">
                    <a:lumMod val="60000"/>
                    <a:lumOff val="40000"/>
                  </a:schemeClr>
                </a:solidFill>
              </a:rPr>
              <a:t>R2</a:t>
            </a:r>
            <a:r>
              <a:rPr lang="zh-CN" altLang="en-US" dirty="0" smtClean="0"/>
              <a:t>的要有理由</a:t>
            </a:r>
            <a:endParaRPr lang="en-US" altLang="zh-CN" dirty="0" smtClean="0"/>
          </a:p>
          <a:p>
            <a:pPr lvl="1"/>
            <a:r>
              <a:rPr lang="en-US" altLang="zh-CN" dirty="0" smtClean="0"/>
              <a:t>Windows </a:t>
            </a:r>
            <a:r>
              <a:rPr lang="zh-CN" altLang="en-US" dirty="0" smtClean="0"/>
              <a:t>本身的提升</a:t>
            </a:r>
            <a:endParaRPr lang="en-US" altLang="zh-CN" dirty="0" smtClean="0"/>
          </a:p>
          <a:p>
            <a:pPr lvl="1"/>
            <a:r>
              <a:rPr lang="en-US" altLang="zh-CN" dirty="0" smtClean="0"/>
              <a:t>Windows Server </a:t>
            </a:r>
            <a:r>
              <a:rPr lang="zh-CN" altLang="en-US" dirty="0" smtClean="0"/>
              <a:t>功能的提升</a:t>
            </a:r>
            <a:endParaRPr lang="en-US" altLang="zh-CN" dirty="0" smtClean="0"/>
          </a:p>
          <a:p>
            <a:pPr lvl="2"/>
            <a:r>
              <a:rPr lang="zh-CN" altLang="en-US" dirty="0" smtClean="0"/>
              <a:t>功能改进</a:t>
            </a:r>
            <a:endParaRPr lang="en-US" altLang="zh-CN" dirty="0" smtClean="0"/>
          </a:p>
          <a:p>
            <a:pPr lvl="2"/>
            <a:r>
              <a:rPr lang="zh-CN" altLang="en-US" dirty="0" smtClean="0"/>
              <a:t>新增功能</a:t>
            </a:r>
            <a:endParaRPr lang="en-US" altLang="zh-CN" dirty="0" smtClean="0"/>
          </a:p>
          <a:p>
            <a:pPr lvl="1"/>
            <a:r>
              <a:rPr lang="zh-CN" altLang="en-US" dirty="0" smtClean="0"/>
              <a:t>运行在服务器上的应用的改变</a:t>
            </a:r>
            <a:endParaRPr lang="en-US" altLang="zh-CN" dirty="0" smtClean="0"/>
          </a:p>
          <a:p>
            <a:pPr lvl="2"/>
            <a:r>
              <a:rPr lang="zh-CN" altLang="en-US" dirty="0" smtClean="0"/>
              <a:t>应用要求升级</a:t>
            </a:r>
            <a:endParaRPr lang="en-US" altLang="zh-CN" dirty="0" smtClean="0"/>
          </a:p>
          <a:p>
            <a:pPr lvl="2"/>
            <a:r>
              <a:rPr lang="zh-CN" altLang="en-US" dirty="0" smtClean="0"/>
              <a:t>应用不能升级</a:t>
            </a:r>
            <a:endParaRPr lang="en-US" altLang="zh-CN" dirty="0" smtClean="0"/>
          </a:p>
          <a:p>
            <a:pPr lvl="1"/>
            <a:r>
              <a:rPr lang="zh-CN" altLang="en-US" dirty="0" smtClean="0"/>
              <a:t>产品支持周期变更</a:t>
            </a:r>
            <a:endParaRPr lang="en-US" altLang="zh-CN" dirty="0" smtClean="0"/>
          </a:p>
          <a:p>
            <a:r>
              <a:rPr lang="zh-CN" altLang="en-US" dirty="0" smtClean="0"/>
              <a:t>如何完成</a:t>
            </a:r>
            <a:r>
              <a:rPr lang="en-US" altLang="zh-CN" dirty="0" smtClean="0"/>
              <a:t>Windows 2008 R2</a:t>
            </a:r>
            <a:r>
              <a:rPr lang="zh-CN" altLang="en-US" dirty="0" smtClean="0"/>
              <a:t>的升级</a:t>
            </a:r>
            <a:endParaRPr lang="en-US" altLang="zh-CN" dirty="0" smtClean="0"/>
          </a:p>
          <a:p>
            <a:pPr lvl="1"/>
            <a:r>
              <a:rPr lang="zh-CN" altLang="en-US" dirty="0" smtClean="0"/>
              <a:t>升级路线图</a:t>
            </a:r>
            <a:endParaRPr lang="en-US" altLang="zh-CN" dirty="0" smtClean="0"/>
          </a:p>
          <a:p>
            <a:pPr lvl="1"/>
            <a:r>
              <a:rPr lang="zh-CN" altLang="en-US" dirty="0" smtClean="0"/>
              <a:t>如何升级到</a:t>
            </a:r>
            <a:r>
              <a:rPr lang="en-US" altLang="zh-CN" dirty="0" smtClean="0"/>
              <a:t>Windows 2008 </a:t>
            </a:r>
            <a:r>
              <a:rPr lang="en-US" altLang="zh-CN" dirty="0" smtClean="0">
                <a:solidFill>
                  <a:srgbClr val="FF0000"/>
                </a:solidFill>
              </a:rPr>
              <a:t>R2</a:t>
            </a:r>
          </a:p>
          <a:p>
            <a:pPr lvl="1"/>
            <a:r>
              <a:rPr lang="zh-CN" altLang="en-US" b="1" dirty="0" smtClean="0"/>
              <a:t>谁能帮助你完成平滑升级</a:t>
            </a:r>
            <a:endParaRPr lang="en-US" altLang="zh-CN" b="1" dirty="0" smtClean="0"/>
          </a:p>
          <a:p>
            <a:pPr lvl="1"/>
            <a:endParaRPr lang="en-US" altLang="zh-CN" dirty="0" smtClean="0"/>
          </a:p>
          <a:p>
            <a:pPr lvl="1"/>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dirty="0" smtClean="0"/>
              <a:t>升级？谁能来帮我</a:t>
            </a:r>
            <a:endParaRPr lang="en-US" dirty="0"/>
          </a:p>
        </p:txBody>
      </p:sp>
      <p:sp>
        <p:nvSpPr>
          <p:cNvPr id="7" name="Content Placeholder 6"/>
          <p:cNvSpPr>
            <a:spLocks noGrp="1"/>
          </p:cNvSpPr>
          <p:nvPr>
            <p:ph idx="1"/>
          </p:nvPr>
        </p:nvSpPr>
        <p:spPr>
          <a:xfrm>
            <a:off x="457200" y="1071546"/>
            <a:ext cx="8229600" cy="4525963"/>
          </a:xfrm>
        </p:spPr>
        <p:txBody>
          <a:bodyPr/>
          <a:lstStyle/>
          <a:p>
            <a:r>
              <a:rPr lang="en-US" sz="2000" b="0" dirty="0" smtClean="0"/>
              <a:t>60%</a:t>
            </a:r>
            <a:r>
              <a:rPr lang="zh-CN" altLang="en-US" sz="2000" b="0" dirty="0" smtClean="0"/>
              <a:t>运行故障来自于不恰当的安装</a:t>
            </a:r>
            <a:r>
              <a:rPr lang="en-US" altLang="zh-CN" sz="2000" b="0" dirty="0" smtClean="0"/>
              <a:t>/</a:t>
            </a:r>
            <a:r>
              <a:rPr lang="zh-CN" altLang="en-US" sz="2000" b="0" dirty="0" smtClean="0"/>
              <a:t>升级过程</a:t>
            </a:r>
            <a:endParaRPr lang="en-US" altLang="zh-CN" sz="2000" b="0" dirty="0" smtClean="0"/>
          </a:p>
          <a:p>
            <a:r>
              <a:rPr lang="zh-CN" altLang="en-US" sz="2000" b="0" dirty="0" smtClean="0"/>
              <a:t>由于升级部署是一次性的工作，用户没有必要成为这方面的专家</a:t>
            </a:r>
            <a:endParaRPr lang="en-US" altLang="zh-CN" sz="2000" b="0" dirty="0" smtClean="0"/>
          </a:p>
          <a:p>
            <a:r>
              <a:rPr lang="zh-CN" altLang="en-US" sz="2000" b="0" dirty="0" smtClean="0"/>
              <a:t>最省心的方法：</a:t>
            </a:r>
            <a:endParaRPr lang="en-US" altLang="zh-CN" sz="2000" b="0" dirty="0" smtClean="0"/>
          </a:p>
          <a:p>
            <a:pPr lvl="1"/>
            <a:r>
              <a:rPr lang="zh-CN" altLang="en-US" sz="2000" b="0" dirty="0" smtClean="0"/>
              <a:t>微软提供服务帮你平滑升级</a:t>
            </a:r>
            <a:endParaRPr lang="en-US" altLang="zh-CN" sz="2000" b="0" dirty="0" smtClean="0"/>
          </a:p>
          <a:p>
            <a:pPr lvl="1"/>
            <a:r>
              <a:rPr lang="zh-CN" altLang="en-US" sz="2000" dirty="0" smtClean="0"/>
              <a:t>帮助你充分了解升级风险，并签订保证协议</a:t>
            </a:r>
            <a:endParaRPr lang="en-US" altLang="zh-CN" sz="2000" b="0" dirty="0" smtClean="0"/>
          </a:p>
          <a:p>
            <a:r>
              <a:rPr lang="zh-CN" altLang="en-US" sz="2000" b="0" dirty="0" smtClean="0">
                <a:sym typeface="Wingdings" pitchFamily="2" charset="2"/>
              </a:rPr>
              <a:t>可能省钱方法：</a:t>
            </a:r>
            <a:endParaRPr lang="en-US" altLang="zh-CN" sz="2000" b="0" dirty="0" smtClean="0">
              <a:sym typeface="Wingdings" pitchFamily="2" charset="2"/>
            </a:endParaRPr>
          </a:p>
          <a:p>
            <a:pPr lvl="1"/>
            <a:r>
              <a:rPr lang="zh-CN" altLang="en-US" sz="2000" b="0" dirty="0" smtClean="0">
                <a:sym typeface="Wingdings" pitchFamily="2" charset="2"/>
              </a:rPr>
              <a:t>备份</a:t>
            </a:r>
            <a:r>
              <a:rPr lang="en-US" altLang="zh-CN" sz="2000" b="0" dirty="0" smtClean="0">
                <a:sym typeface="Wingdings" pitchFamily="2" charset="2"/>
              </a:rPr>
              <a:t>-&gt;</a:t>
            </a:r>
            <a:r>
              <a:rPr lang="zh-CN" altLang="en-US" sz="2000" b="0" dirty="0" smtClean="0">
                <a:sym typeface="Wingdings" pitchFamily="2" charset="2"/>
              </a:rPr>
              <a:t>升级</a:t>
            </a:r>
            <a:r>
              <a:rPr lang="en-US" altLang="zh-CN" sz="2000" b="0" dirty="0" smtClean="0">
                <a:sym typeface="Wingdings" pitchFamily="2" charset="2"/>
              </a:rPr>
              <a:t>-&gt;</a:t>
            </a:r>
            <a:r>
              <a:rPr lang="zh-CN" altLang="en-US" sz="2000" b="0" dirty="0" smtClean="0">
                <a:sym typeface="Wingdings" pitchFamily="2" charset="2"/>
              </a:rPr>
              <a:t>成功</a:t>
            </a:r>
            <a:r>
              <a:rPr lang="en-US" altLang="zh-CN" sz="2000" b="0" dirty="0" smtClean="0">
                <a:sym typeface="Wingdings" pitchFamily="2" charset="2"/>
              </a:rPr>
              <a:t>/</a:t>
            </a:r>
            <a:r>
              <a:rPr lang="zh-CN" altLang="en-US" sz="2000" b="0" dirty="0" smtClean="0">
                <a:sym typeface="Wingdings" pitchFamily="2" charset="2"/>
              </a:rPr>
              <a:t>失败回滚</a:t>
            </a:r>
            <a:r>
              <a:rPr lang="en-US" altLang="zh-CN" sz="2000" b="0" dirty="0" smtClean="0">
                <a:sym typeface="Wingdings" pitchFamily="2" charset="2"/>
              </a:rPr>
              <a:t>-&gt;</a:t>
            </a:r>
            <a:r>
              <a:rPr lang="zh-CN" altLang="en-US" sz="2000" dirty="0" smtClean="0">
                <a:sym typeface="Wingdings" pitchFamily="2" charset="2"/>
              </a:rPr>
              <a:t>找</a:t>
            </a:r>
            <a:r>
              <a:rPr lang="zh-CN" altLang="en-US" sz="2000" b="0" dirty="0" smtClean="0">
                <a:sym typeface="Wingdings" pitchFamily="2" charset="2"/>
              </a:rPr>
              <a:t>微软</a:t>
            </a:r>
            <a:r>
              <a:rPr lang="en-US" altLang="zh-CN" sz="2000" b="0" dirty="0" smtClean="0">
                <a:sym typeface="Wingdings" pitchFamily="2" charset="2"/>
              </a:rPr>
              <a:t>/</a:t>
            </a:r>
            <a:r>
              <a:rPr lang="zh-CN" altLang="en-US" sz="2000" b="0" dirty="0" smtClean="0">
                <a:sym typeface="Wingdings" pitchFamily="2" charset="2"/>
              </a:rPr>
              <a:t>有技术的服务商</a:t>
            </a:r>
            <a:endParaRPr lang="en-US" sz="2000" b="0" dirty="0" smtClean="0"/>
          </a:p>
        </p:txBody>
      </p:sp>
      <p:pic>
        <p:nvPicPr>
          <p:cNvPr id="12" name="Content Placeholder 5" descr="Chris Green Sticky Note 2.png"/>
          <p:cNvPicPr>
            <a:picLocks noChangeAspect="1"/>
          </p:cNvPicPr>
          <p:nvPr/>
        </p:nvPicPr>
        <p:blipFill>
          <a:blip r:embed="rId4" cstate="print"/>
          <a:stretch>
            <a:fillRect/>
          </a:stretch>
        </p:blipFill>
        <p:spPr>
          <a:xfrm>
            <a:off x="642910" y="3929066"/>
            <a:ext cx="2760303" cy="2469746"/>
          </a:xfrm>
          <a:prstGeom prst="rect">
            <a:avLst/>
          </a:prstGeom>
          <a:noFill/>
          <a:ln>
            <a:noFill/>
          </a:ln>
        </p:spPr>
      </p:pic>
      <p:sp>
        <p:nvSpPr>
          <p:cNvPr id="25" name="Right Arrow 24"/>
          <p:cNvSpPr/>
          <p:nvPr/>
        </p:nvSpPr>
        <p:spPr bwMode="auto">
          <a:xfrm>
            <a:off x="3571868" y="4643446"/>
            <a:ext cx="1207911" cy="1106311"/>
          </a:xfrm>
          <a:prstGeom prst="rightArrow">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000" b="0" i="0" u="none" strike="noStrike" cap="none" normalizeH="0" baseline="-25000" smtClean="0">
              <a:ln>
                <a:noFill/>
              </a:ln>
              <a:solidFill>
                <a:schemeClr val="tx1"/>
              </a:solidFill>
              <a:effectLst/>
              <a:latin typeface="Segoe" pitchFamily="1" charset="0"/>
              <a:ea typeface="ＭＳ Ｐゴシック" pitchFamily="1" charset="-128"/>
            </a:endParaRPr>
          </a:p>
        </p:txBody>
      </p:sp>
      <p:grpSp>
        <p:nvGrpSpPr>
          <p:cNvPr id="2" name="Group 35"/>
          <p:cNvGrpSpPr/>
          <p:nvPr/>
        </p:nvGrpSpPr>
        <p:grpSpPr>
          <a:xfrm>
            <a:off x="7194507" y="3930345"/>
            <a:ext cx="1025981" cy="2427613"/>
            <a:chOff x="6999947" y="3454400"/>
            <a:chExt cx="1025981" cy="3059289"/>
          </a:xfrm>
        </p:grpSpPr>
        <p:sp>
          <p:nvSpPr>
            <p:cNvPr id="27" name="Rounded Rectangle 26"/>
            <p:cNvSpPr/>
            <p:nvPr/>
          </p:nvSpPr>
          <p:spPr>
            <a:xfrm>
              <a:off x="6999947" y="3454400"/>
              <a:ext cx="1025981" cy="3059289"/>
            </a:xfrm>
            <a:prstGeom prst="roundRect">
              <a:avLst/>
            </a:prstGeom>
            <a:ln/>
          </p:spPr>
          <p:style>
            <a:lnRef idx="0">
              <a:schemeClr val="accent3"/>
            </a:lnRef>
            <a:fillRef idx="3">
              <a:schemeClr val="accent3"/>
            </a:fillRef>
            <a:effectRef idx="3">
              <a:schemeClr val="accent3"/>
            </a:effectRef>
            <a:fontRef idx="minor">
              <a:schemeClr val="lt1"/>
            </a:fontRef>
          </p:style>
        </p:sp>
        <p:sp>
          <p:nvSpPr>
            <p:cNvPr id="28" name="Rounded Rectangle 8"/>
            <p:cNvSpPr/>
            <p:nvPr/>
          </p:nvSpPr>
          <p:spPr>
            <a:xfrm>
              <a:off x="7190447" y="3565363"/>
              <a:ext cx="644980" cy="2854130"/>
            </a:xfrm>
            <a:prstGeom prst="rect">
              <a:avLst/>
            </a:prstGeom>
            <a:noFill/>
            <a:ln>
              <a:noFill/>
            </a:ln>
            <a:effectLst/>
            <a:scene3d>
              <a:camera prst="orthographicFront"/>
              <a:lightRig rig="chilly" dir="t"/>
            </a:scene3d>
          </p:spPr>
          <p:style>
            <a:lnRef idx="1">
              <a:schemeClr val="accent1"/>
            </a:lnRef>
            <a:fillRef idx="2">
              <a:schemeClr val="accent1"/>
            </a:fillRef>
            <a:effectRef idx="1">
              <a:schemeClr val="accent1"/>
            </a:effectRef>
            <a:fontRef idx="minor">
              <a:schemeClr val="dk1"/>
            </a:fontRef>
          </p:style>
          <p:txBody>
            <a:bodyPr spcFirstLastPara="0" vert="vert270" wrap="square" lIns="53340" tIns="53340" rIns="53340" bIns="53340" numCol="1" spcCol="1270" anchor="ctr" anchorCtr="0">
              <a:noAutofit/>
            </a:bodyPr>
            <a:lstStyle/>
            <a:p>
              <a:pPr lvl="0" defTabSz="622300">
                <a:lnSpc>
                  <a:spcPct val="90000"/>
                </a:lnSpc>
                <a:spcBef>
                  <a:spcPct val="0"/>
                </a:spcBef>
                <a:spcAft>
                  <a:spcPct val="35000"/>
                </a:spcAft>
              </a:pPr>
              <a:r>
                <a:rPr lang="zh-CN" altLang="en-US" b="1" kern="1200" dirty="0" smtClean="0">
                  <a:solidFill>
                    <a:schemeClr val="tx1"/>
                  </a:solidFill>
                  <a:effectLst>
                    <a:outerShdw blurRad="38100" dist="38100" dir="2700000" algn="tl">
                      <a:srgbClr val="000000">
                        <a:alpha val="43137"/>
                      </a:srgbClr>
                    </a:outerShdw>
                  </a:effectLst>
                  <a:latin typeface="Calibri" pitchFamily="34" charset="0"/>
                </a:rPr>
                <a:t>邮件服务器</a:t>
              </a:r>
              <a:endParaRPr lang="en-US" b="1" kern="1200" dirty="0">
                <a:solidFill>
                  <a:schemeClr val="tx1"/>
                </a:solidFill>
                <a:effectLst>
                  <a:outerShdw blurRad="38100" dist="38100" dir="2700000" algn="tl">
                    <a:srgbClr val="000000">
                      <a:alpha val="43137"/>
                    </a:srgbClr>
                  </a:outerShdw>
                </a:effectLst>
                <a:latin typeface="Calibri" pitchFamily="34" charset="0"/>
              </a:endParaRPr>
            </a:p>
          </p:txBody>
        </p:sp>
        <p:grpSp>
          <p:nvGrpSpPr>
            <p:cNvPr id="3" name="Group 19"/>
            <p:cNvGrpSpPr/>
            <p:nvPr/>
          </p:nvGrpSpPr>
          <p:grpSpPr>
            <a:xfrm>
              <a:off x="7241720" y="3509679"/>
              <a:ext cx="676904" cy="806827"/>
              <a:chOff x="2620805" y="1463954"/>
              <a:chExt cx="2061727" cy="2457450"/>
            </a:xfrm>
          </p:grpSpPr>
          <p:pic>
            <p:nvPicPr>
              <p:cNvPr id="21" name="Picture 20" descr="Virtual Servers 2.png"/>
              <p:cNvPicPr>
                <a:picLocks noChangeAspect="1"/>
              </p:cNvPicPr>
              <p:nvPr/>
            </p:nvPicPr>
            <p:blipFill>
              <a:blip r:embed="rId5" cstate="print"/>
              <a:stretch>
                <a:fillRect/>
              </a:stretch>
            </p:blipFill>
            <p:spPr>
              <a:xfrm>
                <a:off x="2620805" y="1463954"/>
                <a:ext cx="1504950" cy="2457450"/>
              </a:xfrm>
              <a:prstGeom prst="rect">
                <a:avLst/>
              </a:prstGeom>
            </p:spPr>
          </p:pic>
          <p:pic>
            <p:nvPicPr>
              <p:cNvPr id="22" name="Picture 21" descr="Email Message letter mail.png"/>
              <p:cNvPicPr>
                <a:picLocks noChangeAspect="1"/>
              </p:cNvPicPr>
              <p:nvPr/>
            </p:nvPicPr>
            <p:blipFill>
              <a:blip r:embed="rId6" cstate="print"/>
              <a:stretch>
                <a:fillRect/>
              </a:stretch>
            </p:blipFill>
            <p:spPr>
              <a:xfrm>
                <a:off x="3333540" y="1828800"/>
                <a:ext cx="1348992" cy="1348992"/>
              </a:xfrm>
              <a:prstGeom prst="rect">
                <a:avLst/>
              </a:prstGeom>
            </p:spPr>
          </p:pic>
        </p:grpSp>
      </p:grpSp>
      <p:grpSp>
        <p:nvGrpSpPr>
          <p:cNvPr id="4" name="Group 36"/>
          <p:cNvGrpSpPr/>
          <p:nvPr/>
        </p:nvGrpSpPr>
        <p:grpSpPr>
          <a:xfrm>
            <a:off x="6136344" y="3930345"/>
            <a:ext cx="1025981" cy="2427613"/>
            <a:chOff x="5941784" y="3454400"/>
            <a:chExt cx="1025981" cy="3059289"/>
          </a:xfrm>
        </p:grpSpPr>
        <p:sp>
          <p:nvSpPr>
            <p:cNvPr id="29" name="Rounded Rectangle 28"/>
            <p:cNvSpPr/>
            <p:nvPr/>
          </p:nvSpPr>
          <p:spPr>
            <a:xfrm>
              <a:off x="5941784" y="3454400"/>
              <a:ext cx="1025981" cy="3059289"/>
            </a:xfrm>
            <a:prstGeom prst="roundRect">
              <a:avLst/>
            </a:prstGeom>
            <a:ln/>
          </p:spPr>
          <p:style>
            <a:lnRef idx="0">
              <a:schemeClr val="accent2"/>
            </a:lnRef>
            <a:fillRef idx="3">
              <a:schemeClr val="accent2"/>
            </a:fillRef>
            <a:effectRef idx="3">
              <a:schemeClr val="accent2"/>
            </a:effectRef>
            <a:fontRef idx="minor">
              <a:schemeClr val="lt1"/>
            </a:fontRef>
          </p:style>
        </p:sp>
        <p:sp>
          <p:nvSpPr>
            <p:cNvPr id="30" name="Rounded Rectangle 6"/>
            <p:cNvSpPr/>
            <p:nvPr/>
          </p:nvSpPr>
          <p:spPr>
            <a:xfrm>
              <a:off x="6132284" y="3565363"/>
              <a:ext cx="644980" cy="2854130"/>
            </a:xfrm>
            <a:prstGeom prst="rect">
              <a:avLst/>
            </a:prstGeom>
            <a:ln>
              <a:noFill/>
            </a:ln>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vert270" wrap="square" lIns="53340" tIns="53340" rIns="53340" bIns="53340" numCol="1" spcCol="1270" anchor="ctr" anchorCtr="0">
              <a:noAutofit/>
            </a:bodyPr>
            <a:lstStyle/>
            <a:p>
              <a:pPr lvl="0" defTabSz="622300">
                <a:lnSpc>
                  <a:spcPct val="90000"/>
                </a:lnSpc>
                <a:spcBef>
                  <a:spcPct val="0"/>
                </a:spcBef>
                <a:spcAft>
                  <a:spcPct val="35000"/>
                </a:spcAft>
              </a:pPr>
              <a:r>
                <a:rPr lang="zh-CN" altLang="en-US" b="1" kern="1200" dirty="0" smtClean="0">
                  <a:solidFill>
                    <a:schemeClr val="tx1"/>
                  </a:solidFill>
                  <a:effectLst>
                    <a:outerShdw blurRad="38100" dist="38100" dir="2700000" algn="tl">
                      <a:srgbClr val="000000">
                        <a:alpha val="43137"/>
                      </a:srgbClr>
                    </a:outerShdw>
                  </a:effectLst>
                  <a:latin typeface="Calibri" pitchFamily="34" charset="0"/>
                </a:rPr>
                <a:t>安全服务器</a:t>
              </a:r>
              <a:endParaRPr lang="en-US" b="1" kern="1200" dirty="0" smtClean="0">
                <a:solidFill>
                  <a:schemeClr val="tx1"/>
                </a:solidFill>
                <a:effectLst>
                  <a:outerShdw blurRad="38100" dist="38100" dir="2700000" algn="tl">
                    <a:srgbClr val="000000">
                      <a:alpha val="43137"/>
                    </a:srgbClr>
                  </a:outerShdw>
                </a:effectLst>
                <a:latin typeface="Calibri" pitchFamily="34" charset="0"/>
              </a:endParaRPr>
            </a:p>
          </p:txBody>
        </p:sp>
        <p:grpSp>
          <p:nvGrpSpPr>
            <p:cNvPr id="5" name="Group 22"/>
            <p:cNvGrpSpPr/>
            <p:nvPr/>
          </p:nvGrpSpPr>
          <p:grpSpPr>
            <a:xfrm>
              <a:off x="6189168" y="3509679"/>
              <a:ext cx="611895" cy="806826"/>
              <a:chOff x="4627510" y="1463954"/>
              <a:chExt cx="1863725" cy="2457450"/>
            </a:xfrm>
          </p:grpSpPr>
          <p:pic>
            <p:nvPicPr>
              <p:cNvPr id="24" name="Picture 23" descr="Virtual Servers 2.png"/>
              <p:cNvPicPr>
                <a:picLocks noChangeAspect="1"/>
              </p:cNvPicPr>
              <p:nvPr/>
            </p:nvPicPr>
            <p:blipFill>
              <a:blip r:embed="rId5" cstate="print"/>
              <a:stretch>
                <a:fillRect/>
              </a:stretch>
            </p:blipFill>
            <p:spPr>
              <a:xfrm>
                <a:off x="4627510" y="1463954"/>
                <a:ext cx="1504950" cy="2457450"/>
              </a:xfrm>
              <a:prstGeom prst="rect">
                <a:avLst/>
              </a:prstGeom>
            </p:spPr>
          </p:pic>
          <p:pic>
            <p:nvPicPr>
              <p:cNvPr id="26" name="Picture 25" descr="Security Good okay safe.png"/>
              <p:cNvPicPr>
                <a:picLocks noChangeAspect="1"/>
              </p:cNvPicPr>
              <p:nvPr/>
            </p:nvPicPr>
            <p:blipFill>
              <a:blip r:embed="rId7" cstate="print"/>
              <a:stretch>
                <a:fillRect/>
              </a:stretch>
            </p:blipFill>
            <p:spPr>
              <a:xfrm>
                <a:off x="5363307" y="1889089"/>
                <a:ext cx="1127928" cy="1127928"/>
              </a:xfrm>
              <a:prstGeom prst="rect">
                <a:avLst/>
              </a:prstGeom>
            </p:spPr>
          </p:pic>
        </p:grpSp>
      </p:grpSp>
      <p:grpSp>
        <p:nvGrpSpPr>
          <p:cNvPr id="8" name="Group 37"/>
          <p:cNvGrpSpPr/>
          <p:nvPr/>
        </p:nvGrpSpPr>
        <p:grpSpPr>
          <a:xfrm>
            <a:off x="5087234" y="3930345"/>
            <a:ext cx="1025981" cy="2427613"/>
            <a:chOff x="4892674" y="3454400"/>
            <a:chExt cx="1025981" cy="3059289"/>
          </a:xfrm>
        </p:grpSpPr>
        <p:sp>
          <p:nvSpPr>
            <p:cNvPr id="31" name="Rounded Rectangle 30"/>
            <p:cNvSpPr/>
            <p:nvPr/>
          </p:nvSpPr>
          <p:spPr>
            <a:xfrm>
              <a:off x="4892674" y="3454400"/>
              <a:ext cx="1025981" cy="3059289"/>
            </a:xfrm>
            <a:prstGeom prst="roundRect">
              <a:avLst/>
            </a:prstGeom>
            <a:ln/>
          </p:spPr>
          <p:style>
            <a:lnRef idx="0">
              <a:schemeClr val="accent1"/>
            </a:lnRef>
            <a:fillRef idx="3">
              <a:schemeClr val="accent1"/>
            </a:fillRef>
            <a:effectRef idx="3">
              <a:schemeClr val="accent1"/>
            </a:effectRef>
            <a:fontRef idx="minor">
              <a:schemeClr val="lt1"/>
            </a:fontRef>
          </p:style>
        </p:sp>
        <p:sp>
          <p:nvSpPr>
            <p:cNvPr id="32" name="Rounded Rectangle 4"/>
            <p:cNvSpPr/>
            <p:nvPr/>
          </p:nvSpPr>
          <p:spPr>
            <a:xfrm>
              <a:off x="5080000" y="3565363"/>
              <a:ext cx="644980" cy="2854130"/>
            </a:xfrm>
            <a:prstGeom prst="rect">
              <a:avLst/>
            </a:prstGeom>
            <a:noFill/>
            <a:ln>
              <a:noFill/>
            </a:ln>
            <a:effectLst/>
            <a:scene3d>
              <a:camera prst="orthographicFront"/>
              <a:lightRig rig="chilly" dir="t"/>
            </a:scene3d>
          </p:spPr>
          <p:style>
            <a:lnRef idx="1">
              <a:schemeClr val="accent5"/>
            </a:lnRef>
            <a:fillRef idx="2">
              <a:schemeClr val="accent5"/>
            </a:fillRef>
            <a:effectRef idx="1">
              <a:schemeClr val="accent5"/>
            </a:effectRef>
            <a:fontRef idx="minor">
              <a:schemeClr val="dk1"/>
            </a:fontRef>
          </p:style>
          <p:txBody>
            <a:bodyPr spcFirstLastPara="0" vert="vert270" wrap="square" lIns="53340" tIns="53340" rIns="53340" bIns="53340" numCol="1" spcCol="1270" anchor="ctr" anchorCtr="0">
              <a:noAutofit/>
            </a:bodyPr>
            <a:lstStyle/>
            <a:p>
              <a:pPr lvl="0" defTabSz="622300">
                <a:lnSpc>
                  <a:spcPct val="90000"/>
                </a:lnSpc>
                <a:spcBef>
                  <a:spcPct val="0"/>
                </a:spcBef>
                <a:spcAft>
                  <a:spcPct val="35000"/>
                </a:spcAft>
              </a:pPr>
              <a:r>
                <a:rPr lang="zh-CN" altLang="en-US" b="1" dirty="0" smtClean="0">
                  <a:solidFill>
                    <a:schemeClr val="tx1"/>
                  </a:solidFill>
                  <a:effectLst>
                    <a:outerShdw blurRad="38100" dist="38100" dir="2700000" algn="tl">
                      <a:srgbClr val="000000">
                        <a:alpha val="43137"/>
                      </a:srgbClr>
                    </a:outerShdw>
                  </a:effectLst>
                  <a:latin typeface="Calibri" pitchFamily="34" charset="0"/>
                </a:rPr>
                <a:t>管理服务器</a:t>
              </a:r>
              <a:endParaRPr lang="en-US" b="1" kern="1200" dirty="0">
                <a:solidFill>
                  <a:schemeClr val="tx1"/>
                </a:solidFill>
                <a:effectLst>
                  <a:outerShdw blurRad="38100" dist="38100" dir="2700000" algn="tl">
                    <a:srgbClr val="000000">
                      <a:alpha val="43137"/>
                    </a:srgbClr>
                  </a:outerShdw>
                </a:effectLst>
                <a:latin typeface="Calibri" pitchFamily="34" charset="0"/>
              </a:endParaRPr>
            </a:p>
          </p:txBody>
        </p:sp>
        <p:grpSp>
          <p:nvGrpSpPr>
            <p:cNvPr id="9" name="Group 32"/>
            <p:cNvGrpSpPr/>
            <p:nvPr/>
          </p:nvGrpSpPr>
          <p:grpSpPr>
            <a:xfrm>
              <a:off x="5129721" y="3509679"/>
              <a:ext cx="609319" cy="806826"/>
              <a:chOff x="614100" y="1463954"/>
              <a:chExt cx="1855874" cy="2457450"/>
            </a:xfrm>
          </p:grpSpPr>
          <p:pic>
            <p:nvPicPr>
              <p:cNvPr id="34" name="Picture 33" descr="Virtual Servers 2.png"/>
              <p:cNvPicPr>
                <a:picLocks noChangeAspect="1"/>
              </p:cNvPicPr>
              <p:nvPr/>
            </p:nvPicPr>
            <p:blipFill>
              <a:blip r:embed="rId5" cstate="print"/>
              <a:stretch>
                <a:fillRect/>
              </a:stretch>
            </p:blipFill>
            <p:spPr>
              <a:xfrm>
                <a:off x="614100" y="1463954"/>
                <a:ext cx="1504950" cy="2457450"/>
              </a:xfrm>
              <a:prstGeom prst="rect">
                <a:avLst/>
              </a:prstGeom>
            </p:spPr>
          </p:pic>
          <p:pic>
            <p:nvPicPr>
              <p:cNvPr id="35" name="Picture 3" descr="C:\Users\robbins\AppData\Local\Microsoft\Windows\Temporary Internet Files\Content.IE5\WMJ8VY95\MCj04398280000[1].png"/>
              <p:cNvPicPr>
                <a:picLocks noChangeAspect="1" noChangeArrowheads="1"/>
              </p:cNvPicPr>
              <p:nvPr/>
            </p:nvPicPr>
            <p:blipFill>
              <a:blip r:embed="rId8" cstate="print"/>
              <a:srcRect/>
              <a:stretch>
                <a:fillRect/>
              </a:stretch>
            </p:blipFill>
            <p:spPr bwMode="auto">
              <a:xfrm>
                <a:off x="1364656" y="1900394"/>
                <a:ext cx="1105318" cy="1105318"/>
              </a:xfrm>
              <a:prstGeom prst="rect">
                <a:avLst/>
              </a:prstGeom>
              <a:noFill/>
            </p:spPr>
          </p:pic>
        </p:grpSp>
      </p:grpSp>
    </p:spTree>
    <p:custDataLst>
      <p:tags r:id="rId1"/>
    </p:custDataLst>
  </p:cSld>
  <p:clrMapOvr>
    <a:masterClrMapping/>
  </p:clrMapOvr>
  <p:transition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1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additive="base">
                                        <p:cTn id="3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 calcmode="lin" valueType="num">
                                      <p:cBhvr additive="base">
                                        <p:cTn id="4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 calcmode="lin" valueType="num">
                                      <p:cBhvr additive="base">
                                        <p:cTn id="4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 calcmode="lin" valueType="num">
                                      <p:cBhvr additive="base">
                                        <p:cTn id="5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同样是</a:t>
            </a:r>
            <a:r>
              <a:rPr lang="en-US" altLang="zh-CN" dirty="0" smtClean="0"/>
              <a:t>R2</a:t>
            </a:r>
            <a:r>
              <a:rPr lang="zh-CN" altLang="en-US" dirty="0" smtClean="0"/>
              <a:t>，</a:t>
            </a:r>
            <a:r>
              <a:rPr lang="en-US" altLang="zh-CN" dirty="0" smtClean="0"/>
              <a:t>Windows Server 2008 </a:t>
            </a:r>
            <a:r>
              <a:rPr lang="en-US" altLang="zh-CN" dirty="0" smtClean="0">
                <a:solidFill>
                  <a:schemeClr val="accent4">
                    <a:lumMod val="60000"/>
                    <a:lumOff val="40000"/>
                  </a:schemeClr>
                </a:solidFill>
              </a:rPr>
              <a:t>R2</a:t>
            </a:r>
            <a:r>
              <a:rPr lang="en-US" altLang="zh-CN" dirty="0" smtClean="0"/>
              <a:t/>
            </a:r>
            <a:br>
              <a:rPr lang="en-US" altLang="zh-CN" dirty="0" smtClean="0"/>
            </a:br>
            <a:r>
              <a:rPr lang="zh-CN" altLang="en-US" dirty="0" smtClean="0"/>
              <a:t>与</a:t>
            </a:r>
            <a:r>
              <a:rPr lang="en-US" altLang="zh-CN" dirty="0" smtClean="0"/>
              <a:t>Windows Server 2003 </a:t>
            </a:r>
            <a:r>
              <a:rPr lang="en-US" altLang="zh-CN" dirty="0" smtClean="0">
                <a:solidFill>
                  <a:schemeClr val="accent4">
                    <a:lumMod val="60000"/>
                    <a:lumOff val="40000"/>
                  </a:schemeClr>
                </a:solidFill>
              </a:rPr>
              <a:t>R2</a:t>
            </a:r>
            <a:r>
              <a:rPr lang="zh-CN" altLang="en-US" dirty="0" smtClean="0"/>
              <a:t>很大不同</a:t>
            </a:r>
            <a:r>
              <a:rPr lang="en-US" altLang="zh-CN" dirty="0" smtClean="0"/>
              <a:t/>
            </a:r>
            <a:br>
              <a:rPr lang="en-US" altLang="zh-CN" dirty="0" smtClean="0"/>
            </a:br>
            <a:endParaRPr lang="en-US" dirty="0"/>
          </a:p>
        </p:txBody>
      </p:sp>
      <p:sp>
        <p:nvSpPr>
          <p:cNvPr id="3" name="Content Placeholder 2"/>
          <p:cNvSpPr>
            <a:spLocks noGrp="1"/>
          </p:cNvSpPr>
          <p:nvPr>
            <p:ph idx="1"/>
          </p:nvPr>
        </p:nvSpPr>
        <p:spPr/>
        <p:txBody>
          <a:bodyPr/>
          <a:lstStyle/>
          <a:p>
            <a:r>
              <a:rPr lang="en-US" dirty="0" smtClean="0"/>
              <a:t>Windows Server 2003 </a:t>
            </a:r>
            <a:r>
              <a:rPr lang="en-US" dirty="0" smtClean="0">
                <a:solidFill>
                  <a:schemeClr val="accent4">
                    <a:lumMod val="60000"/>
                    <a:lumOff val="40000"/>
                  </a:schemeClr>
                </a:solidFill>
              </a:rPr>
              <a:t>R2</a:t>
            </a:r>
          </a:p>
          <a:p>
            <a:pPr lvl="1"/>
            <a:r>
              <a:rPr lang="en-US" altLang="zh-CN" dirty="0" smtClean="0"/>
              <a:t>2005</a:t>
            </a:r>
            <a:r>
              <a:rPr lang="zh-CN" altLang="en-US" dirty="0" smtClean="0"/>
              <a:t>年发布</a:t>
            </a:r>
            <a:endParaRPr lang="en-US" altLang="zh-CN" dirty="0" smtClean="0"/>
          </a:p>
          <a:p>
            <a:pPr lvl="1"/>
            <a:r>
              <a:rPr lang="zh-CN" altLang="en-US" dirty="0" smtClean="0"/>
              <a:t>在</a:t>
            </a:r>
            <a:r>
              <a:rPr lang="en-US" altLang="zh-CN" dirty="0" smtClean="0"/>
              <a:t>Windows Server 2003</a:t>
            </a:r>
            <a:r>
              <a:rPr lang="zh-CN" altLang="en-US" dirty="0" smtClean="0"/>
              <a:t>原始安装盘外，增加独立的安装盘</a:t>
            </a:r>
            <a:endParaRPr lang="en-US" altLang="zh-CN" dirty="0" smtClean="0"/>
          </a:p>
          <a:p>
            <a:pPr lvl="1"/>
            <a:r>
              <a:rPr lang="zh-CN" altLang="en-US" dirty="0" smtClean="0"/>
              <a:t>功能增加</a:t>
            </a:r>
            <a:endParaRPr lang="en-US" altLang="zh-CN" dirty="0" smtClean="0"/>
          </a:p>
          <a:p>
            <a:r>
              <a:rPr lang="en-US" altLang="zh-CN" dirty="0" smtClean="0"/>
              <a:t>Windows Server 2008 </a:t>
            </a:r>
            <a:r>
              <a:rPr lang="en-US" altLang="zh-CN" dirty="0" smtClean="0">
                <a:solidFill>
                  <a:schemeClr val="accent4">
                    <a:lumMod val="60000"/>
                    <a:lumOff val="40000"/>
                  </a:schemeClr>
                </a:solidFill>
              </a:rPr>
              <a:t>R2</a:t>
            </a:r>
          </a:p>
          <a:p>
            <a:pPr lvl="1"/>
            <a:r>
              <a:rPr lang="en-US" altLang="zh-CN" dirty="0" smtClean="0"/>
              <a:t>2009</a:t>
            </a:r>
            <a:r>
              <a:rPr lang="zh-CN" altLang="en-US" dirty="0" smtClean="0"/>
              <a:t>年发布</a:t>
            </a:r>
            <a:endParaRPr lang="en-US" altLang="zh-CN" dirty="0" smtClean="0"/>
          </a:p>
          <a:p>
            <a:pPr lvl="1"/>
            <a:r>
              <a:rPr lang="zh-CN" altLang="en-US" dirty="0" smtClean="0"/>
              <a:t>独立完整的安装介质，与</a:t>
            </a:r>
            <a:r>
              <a:rPr lang="en-US" altLang="zh-CN" dirty="0" smtClean="0"/>
              <a:t>Windows Server 2008</a:t>
            </a:r>
            <a:r>
              <a:rPr lang="zh-CN" altLang="en-US" dirty="0" smtClean="0"/>
              <a:t>不同</a:t>
            </a:r>
            <a:endParaRPr lang="en-US" altLang="zh-CN" dirty="0" smtClean="0"/>
          </a:p>
          <a:p>
            <a:pPr lvl="1"/>
            <a:r>
              <a:rPr lang="zh-CN" altLang="en-US" dirty="0" smtClean="0"/>
              <a:t>功能更新</a:t>
            </a:r>
            <a:endParaRPr lang="en-US" altLang="zh-CN" dirty="0" smtClean="0"/>
          </a:p>
          <a:p>
            <a:pPr lvl="1"/>
            <a:r>
              <a:rPr lang="zh-CN" altLang="en-US" dirty="0" smtClean="0"/>
              <a:t>内核更新</a:t>
            </a:r>
            <a:endParaRPr lang="en-US" altLang="zh-CN" dirty="0" smtClean="0"/>
          </a:p>
          <a:p>
            <a:pPr lvl="1"/>
            <a:r>
              <a:rPr lang="zh-CN" altLang="en-US" dirty="0" smtClean="0"/>
              <a:t>平台缩减</a:t>
            </a:r>
            <a:endParaRPr lang="en-US" altLang="zh-CN" dirty="0" smtClean="0"/>
          </a:p>
          <a:p>
            <a:pPr lvl="1"/>
            <a:endParaRPr lang="en-US" altLang="zh-CN" dirty="0" smtClean="0"/>
          </a:p>
          <a:p>
            <a:pPr lvl="1"/>
            <a:endParaRPr lang="en-US" altLang="zh-CN" dirty="0" smtClean="0"/>
          </a:p>
          <a:p>
            <a:pPr lvl="1"/>
            <a:endParaRPr lang="en-US" altLang="zh-CN" dirty="0" smtClean="0"/>
          </a:p>
          <a:p>
            <a:pPr lvl="1">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升级部署</a:t>
            </a:r>
            <a:r>
              <a:rPr lang="en-US" altLang="zh-CN" dirty="0" smtClean="0"/>
              <a:t>Windows Server 2008 </a:t>
            </a:r>
            <a:r>
              <a:rPr lang="en-US" altLang="zh-CN" dirty="0" smtClean="0">
                <a:solidFill>
                  <a:schemeClr val="accent4">
                    <a:lumMod val="60000"/>
                    <a:lumOff val="40000"/>
                  </a:schemeClr>
                </a:solidFill>
              </a:rPr>
              <a:t>R2</a:t>
            </a:r>
            <a:r>
              <a:rPr lang="zh-CN" altLang="en-US" dirty="0" smtClean="0"/>
              <a:t>前需要知道的</a:t>
            </a:r>
            <a:r>
              <a:rPr lang="zh-CN" altLang="en-US" dirty="0" smtClean="0">
                <a:solidFill>
                  <a:schemeClr val="accent4">
                    <a:lumMod val="60000"/>
                    <a:lumOff val="40000"/>
                  </a:schemeClr>
                </a:solidFill>
              </a:rPr>
              <a:t>十</a:t>
            </a:r>
            <a:r>
              <a:rPr lang="zh-CN" altLang="en-US" dirty="0" smtClean="0"/>
              <a:t>件事</a:t>
            </a:r>
            <a:r>
              <a:rPr lang="en-US" dirty="0" smtClean="0"/>
              <a:t>	</a:t>
            </a:r>
            <a:endParaRPr lang="en-US" dirty="0"/>
          </a:p>
        </p:txBody>
      </p:sp>
      <p:sp>
        <p:nvSpPr>
          <p:cNvPr id="6" name="Content Placeholder 5"/>
          <p:cNvSpPr>
            <a:spLocks noGrp="1"/>
          </p:cNvSpPr>
          <p:nvPr>
            <p:ph idx="1"/>
          </p:nvPr>
        </p:nvSpPr>
        <p:spPr/>
        <p:txBody>
          <a:bodyPr/>
          <a:lstStyle/>
          <a:p>
            <a:pPr marL="457200" indent="-457200">
              <a:buFont typeface="+mj-lt"/>
              <a:buAutoNum type="arabicPeriod"/>
            </a:pPr>
            <a:r>
              <a:rPr lang="zh-CN" altLang="en-US" dirty="0" smtClean="0"/>
              <a:t>同样是</a:t>
            </a:r>
            <a:r>
              <a:rPr lang="en-US" altLang="zh-CN" dirty="0" smtClean="0"/>
              <a:t>R2</a:t>
            </a:r>
            <a:r>
              <a:rPr lang="zh-CN" altLang="en-US" dirty="0" smtClean="0"/>
              <a:t>，</a:t>
            </a:r>
            <a:r>
              <a:rPr lang="en-US" altLang="zh-CN" dirty="0" smtClean="0"/>
              <a:t>Windows Server 2008 </a:t>
            </a:r>
            <a:r>
              <a:rPr lang="en-US" altLang="zh-CN" dirty="0" smtClean="0">
                <a:solidFill>
                  <a:schemeClr val="accent4">
                    <a:lumMod val="60000"/>
                    <a:lumOff val="40000"/>
                  </a:schemeClr>
                </a:solidFill>
              </a:rPr>
              <a:t>R2</a:t>
            </a:r>
            <a:r>
              <a:rPr lang="zh-CN" altLang="en-US" dirty="0" smtClean="0"/>
              <a:t>与</a:t>
            </a:r>
            <a:r>
              <a:rPr lang="en-US" altLang="zh-CN" dirty="0" smtClean="0"/>
              <a:t>Windows Server 2003 </a:t>
            </a:r>
            <a:r>
              <a:rPr lang="en-US" altLang="zh-CN" dirty="0" smtClean="0">
                <a:solidFill>
                  <a:schemeClr val="accent4">
                    <a:lumMod val="60000"/>
                    <a:lumOff val="40000"/>
                  </a:schemeClr>
                </a:solidFill>
              </a:rPr>
              <a:t>R2</a:t>
            </a:r>
            <a:r>
              <a:rPr lang="zh-CN" altLang="en-US" dirty="0" smtClean="0"/>
              <a:t>大不同</a:t>
            </a:r>
            <a:endParaRPr lang="en-US" altLang="zh-CN" dirty="0" smtClean="0">
              <a:solidFill>
                <a:schemeClr val="bg2"/>
              </a:solidFill>
            </a:endParaRPr>
          </a:p>
          <a:p>
            <a:pPr marL="457200" indent="-457200">
              <a:buFont typeface="+mj-lt"/>
              <a:buAutoNum type="arabicPeriod"/>
            </a:pPr>
            <a:r>
              <a:rPr lang="en-US" altLang="zh-CN" dirty="0" smtClean="0">
                <a:solidFill>
                  <a:schemeClr val="bg2"/>
                </a:solidFill>
              </a:rPr>
              <a:t>Windows </a:t>
            </a:r>
            <a:r>
              <a:rPr lang="zh-CN" altLang="en-US" dirty="0" smtClean="0">
                <a:solidFill>
                  <a:schemeClr val="bg2"/>
                </a:solidFill>
              </a:rPr>
              <a:t>内核优化影响深远</a:t>
            </a:r>
            <a:endParaRPr lang="en-US" altLang="zh-CN" dirty="0" smtClean="0">
              <a:solidFill>
                <a:schemeClr val="bg2"/>
              </a:solidFill>
            </a:endParaRPr>
          </a:p>
          <a:p>
            <a:pPr marL="457200" indent="-457200">
              <a:buFont typeface="+mj-lt"/>
              <a:buAutoNum type="arabicPeriod"/>
            </a:pPr>
            <a:r>
              <a:rPr lang="en-US" altLang="zh-CN" dirty="0" smtClean="0">
                <a:solidFill>
                  <a:schemeClr val="bg2"/>
                </a:solidFill>
              </a:rPr>
              <a:t>Windows Server </a:t>
            </a:r>
            <a:r>
              <a:rPr lang="zh-CN" altLang="en-US" dirty="0" smtClean="0">
                <a:solidFill>
                  <a:schemeClr val="bg2"/>
                </a:solidFill>
              </a:rPr>
              <a:t>固有功能大为增强</a:t>
            </a:r>
            <a:endParaRPr lang="en-US" altLang="zh-CN" dirty="0" smtClean="0">
              <a:solidFill>
                <a:schemeClr val="bg2"/>
              </a:solidFill>
            </a:endParaRPr>
          </a:p>
          <a:p>
            <a:pPr marL="457200" indent="-457200">
              <a:buFont typeface="+mj-lt"/>
              <a:buAutoNum type="arabicPeriod"/>
            </a:pPr>
            <a:r>
              <a:rPr lang="en-US" altLang="zh-CN" dirty="0" smtClean="0">
                <a:solidFill>
                  <a:schemeClr val="bg2"/>
                </a:solidFill>
              </a:rPr>
              <a:t>Windows Server 2008 </a:t>
            </a:r>
            <a:r>
              <a:rPr lang="en-US" altLang="zh-CN" dirty="0" smtClean="0">
                <a:solidFill>
                  <a:schemeClr val="accent4">
                    <a:lumMod val="60000"/>
                    <a:lumOff val="40000"/>
                  </a:schemeClr>
                </a:solidFill>
              </a:rPr>
              <a:t>R2</a:t>
            </a:r>
            <a:r>
              <a:rPr lang="zh-CN" altLang="en-US" dirty="0" smtClean="0">
                <a:solidFill>
                  <a:schemeClr val="bg2"/>
                </a:solidFill>
              </a:rPr>
              <a:t> 新功能新用途</a:t>
            </a:r>
            <a:endParaRPr lang="en-US" altLang="zh-CN" dirty="0" smtClean="0">
              <a:solidFill>
                <a:schemeClr val="bg2"/>
              </a:solidFill>
            </a:endParaRPr>
          </a:p>
          <a:p>
            <a:pPr marL="457200" indent="-457200">
              <a:buFont typeface="+mj-lt"/>
              <a:buAutoNum type="arabicPeriod"/>
            </a:pPr>
            <a:r>
              <a:rPr lang="zh-CN" altLang="en-US" dirty="0" smtClean="0">
                <a:solidFill>
                  <a:schemeClr val="bg2"/>
                </a:solidFill>
              </a:rPr>
              <a:t>软件产品的生命周期非常重要</a:t>
            </a:r>
            <a:endParaRPr lang="en-US" altLang="zh-CN" dirty="0" smtClean="0">
              <a:solidFill>
                <a:schemeClr val="bg2"/>
              </a:solidFill>
            </a:endParaRPr>
          </a:p>
          <a:p>
            <a:pPr marL="457200" indent="-457200">
              <a:buFont typeface="+mj-lt"/>
              <a:buAutoNum type="arabicPeriod"/>
            </a:pPr>
            <a:r>
              <a:rPr lang="zh-CN" altLang="en-US" dirty="0" smtClean="0">
                <a:solidFill>
                  <a:schemeClr val="bg2"/>
                </a:solidFill>
              </a:rPr>
              <a:t>服务器在线升级并不常用</a:t>
            </a:r>
            <a:endParaRPr lang="en-US" altLang="zh-CN" dirty="0" smtClean="0">
              <a:solidFill>
                <a:schemeClr val="bg2"/>
              </a:solidFill>
            </a:endParaRPr>
          </a:p>
          <a:p>
            <a:pPr marL="457200" indent="-457200">
              <a:buFont typeface="+mj-lt"/>
              <a:buAutoNum type="arabicPeriod"/>
            </a:pPr>
            <a:r>
              <a:rPr lang="zh-CN" altLang="en-US" dirty="0" smtClean="0">
                <a:solidFill>
                  <a:schemeClr val="bg2"/>
                </a:solidFill>
              </a:rPr>
              <a:t>虚拟化也是升级的一种方式</a:t>
            </a:r>
            <a:endParaRPr lang="en-US" altLang="zh-CN" dirty="0" smtClean="0">
              <a:solidFill>
                <a:schemeClr val="bg2"/>
              </a:solidFill>
            </a:endParaRPr>
          </a:p>
          <a:p>
            <a:pPr marL="457200" indent="-457200">
              <a:buFont typeface="+mj-lt"/>
              <a:buAutoNum type="arabicPeriod"/>
            </a:pPr>
            <a:r>
              <a:rPr lang="zh-CN" altLang="en-US" dirty="0" smtClean="0">
                <a:solidFill>
                  <a:schemeClr val="bg2"/>
                </a:solidFill>
              </a:rPr>
              <a:t>升级并不简单，找人帮你做</a:t>
            </a:r>
            <a:endParaRPr lang="en-US" altLang="zh-CN" dirty="0" smtClean="0">
              <a:solidFill>
                <a:schemeClr val="bg2"/>
              </a:solidFill>
            </a:endParaRPr>
          </a:p>
          <a:p>
            <a:pPr marL="457200" indent="-457200">
              <a:buFont typeface="+mj-lt"/>
              <a:buAutoNum type="arabicPeriod"/>
            </a:pPr>
            <a:r>
              <a:rPr lang="zh-CN" altLang="en-US" dirty="0" smtClean="0"/>
              <a:t>与客户端不同，服务器升级需要明确的目的</a:t>
            </a:r>
            <a:endParaRPr lang="en-US" altLang="zh-CN" dirty="0" smtClean="0"/>
          </a:p>
          <a:p>
            <a:pPr marL="457200" indent="-457200">
              <a:buFont typeface="+mj-lt"/>
              <a:buAutoNum type="arabicPeriod"/>
            </a:pPr>
            <a:r>
              <a:rPr lang="zh-CN" altLang="en-US" dirty="0" smtClean="0"/>
              <a:t>事前</a:t>
            </a:r>
            <a:r>
              <a:rPr lang="zh-CN" altLang="en-US" dirty="0" smtClean="0">
                <a:solidFill>
                  <a:srgbClr val="FF0000"/>
                </a:solidFill>
              </a:rPr>
              <a:t>完整备份</a:t>
            </a:r>
            <a:r>
              <a:rPr lang="zh-CN" altLang="en-US" dirty="0" smtClean="0"/>
              <a:t>，比什么都重要</a:t>
            </a:r>
            <a:endParaRPr lang="en-US" altLang="zh-CN" dirty="0" smtClean="0"/>
          </a:p>
          <a:p>
            <a:pPr marL="457200" indent="-457200">
              <a:buFont typeface="+mj-lt"/>
              <a:buAutoNum type="arabicPeriod"/>
            </a:pPr>
            <a:endParaRPr lang="en-US" altLang="zh-CN" dirty="0" smtClean="0">
              <a:solidFill>
                <a:schemeClr val="bg2"/>
              </a:solidFill>
            </a:endParaRPr>
          </a:p>
          <a:p>
            <a:pPr marL="457200" indent="-457200">
              <a:buFont typeface="+mj-lt"/>
              <a:buAutoNum type="arabicPeriod"/>
            </a:pPr>
            <a:endParaRPr lang="en-US" altLang="zh-CN" dirty="0" smtClean="0">
              <a:solidFill>
                <a:schemeClr val="bg2"/>
              </a:solidFill>
            </a:endParaRPr>
          </a:p>
          <a:p>
            <a:pPr marL="457200" indent="-457200">
              <a:buFont typeface="+mj-lt"/>
              <a:buAutoNum type="arabicPeriod"/>
            </a:pPr>
            <a:endParaRPr lang="en-US"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TextBox 2"/>
          <p:cNvSpPr txBox="1"/>
          <p:nvPr/>
        </p:nvSpPr>
        <p:spPr>
          <a:xfrm>
            <a:off x="500034" y="1785926"/>
            <a:ext cx="8286808" cy="4801314"/>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Windows Server 2008 R2 Upgrade Paths</a:t>
            </a:r>
          </a:p>
          <a:p>
            <a:r>
              <a:rPr lang="en-US" b="1" dirty="0" smtClean="0">
                <a:solidFill>
                  <a:schemeClr val="bg1"/>
                </a:solidFill>
                <a:effectLst>
                  <a:outerShdw blurRad="38100" dist="38100" dir="2700000" algn="tl">
                    <a:srgbClr val="000000">
                      <a:alpha val="43137"/>
                    </a:srgbClr>
                  </a:outerShdw>
                </a:effectLst>
                <a:hlinkClick r:id="rId3"/>
              </a:rPr>
              <a:t>http://www.microsoft.com/windowsserver2008/en/us/migration-paths.aspx</a:t>
            </a:r>
            <a:r>
              <a:rPr lang="en-US" b="1" dirty="0" smtClean="0">
                <a:solidFill>
                  <a:schemeClr val="bg1"/>
                </a:solidFill>
                <a:effectLst>
                  <a:outerShdw blurRad="38100" dist="38100" dir="2700000" algn="tl">
                    <a:srgbClr val="000000">
                      <a:alpha val="43137"/>
                    </a:srgbClr>
                  </a:outerShdw>
                </a:effectLst>
              </a:rPr>
              <a:t> </a:t>
            </a:r>
          </a:p>
          <a:p>
            <a:r>
              <a:rPr lang="en-US" b="1" dirty="0" smtClean="0">
                <a:solidFill>
                  <a:schemeClr val="bg1"/>
                </a:solidFill>
                <a:effectLst>
                  <a:outerShdw blurRad="38100" dist="38100" dir="2700000" algn="tl">
                    <a:srgbClr val="000000">
                      <a:alpha val="43137"/>
                    </a:srgbClr>
                  </a:outerShdw>
                </a:effectLst>
              </a:rPr>
              <a:t>Windows Server Products Roadmap</a:t>
            </a:r>
          </a:p>
          <a:p>
            <a:r>
              <a:rPr lang="en-US" b="1" dirty="0" smtClean="0">
                <a:solidFill>
                  <a:schemeClr val="bg1"/>
                </a:solidFill>
                <a:effectLst>
                  <a:outerShdw blurRad="38100" dist="38100" dir="2700000" algn="tl">
                    <a:srgbClr val="000000">
                      <a:alpha val="43137"/>
                    </a:srgbClr>
                  </a:outerShdw>
                </a:effectLst>
                <a:hlinkClick r:id="rId4"/>
              </a:rPr>
              <a:t>http://www.microsoft.com/windowsserver2008/en/us/roadmap.aspx</a:t>
            </a:r>
            <a:r>
              <a:rPr lang="en-US" b="1" dirty="0" smtClean="0">
                <a:solidFill>
                  <a:schemeClr val="bg1"/>
                </a:solidFill>
                <a:effectLst>
                  <a:outerShdw blurRad="38100" dist="38100" dir="2700000" algn="tl">
                    <a:srgbClr val="000000">
                      <a:alpha val="43137"/>
                    </a:srgbClr>
                  </a:outerShdw>
                </a:effectLst>
              </a:rPr>
              <a:t> </a:t>
            </a:r>
          </a:p>
          <a:p>
            <a:r>
              <a:rPr lang="en-US" b="1" dirty="0" smtClean="0">
                <a:solidFill>
                  <a:schemeClr val="bg1"/>
                </a:solidFill>
                <a:effectLst>
                  <a:outerShdw blurRad="38100" dist="38100" dir="2700000" algn="tl">
                    <a:srgbClr val="000000">
                      <a:alpha val="43137"/>
                    </a:srgbClr>
                  </a:outerShdw>
                </a:effectLst>
              </a:rPr>
              <a:t>How to upgrade Windows Server 2008 systems that have the Hyper-V role installed to Windows Server 2008 R2</a:t>
            </a:r>
            <a:endParaRPr lang="en-US" b="1" dirty="0" smtClean="0">
              <a:solidFill>
                <a:schemeClr val="bg1"/>
              </a:solidFill>
              <a:effectLst>
                <a:outerShdw blurRad="38100" dist="38100" dir="2700000" algn="tl">
                  <a:srgbClr val="000000">
                    <a:alpha val="43137"/>
                  </a:srgbClr>
                </a:outerShdw>
              </a:effectLst>
              <a:hlinkClick r:id="rId5"/>
            </a:endParaRPr>
          </a:p>
          <a:p>
            <a:r>
              <a:rPr lang="en-US" b="1" dirty="0" smtClean="0">
                <a:solidFill>
                  <a:schemeClr val="bg1"/>
                </a:solidFill>
                <a:effectLst>
                  <a:outerShdw blurRad="38100" dist="38100" dir="2700000" algn="tl">
                    <a:srgbClr val="000000">
                      <a:alpha val="43137"/>
                    </a:srgbClr>
                  </a:outerShdw>
                </a:effectLst>
                <a:hlinkClick r:id="rId5"/>
              </a:rPr>
              <a:t>http://support.microsoft.com/kb/957256</a:t>
            </a:r>
            <a:r>
              <a:rPr lang="en-US" b="1" dirty="0" smtClean="0">
                <a:solidFill>
                  <a:schemeClr val="bg1"/>
                </a:solidFill>
                <a:effectLst>
                  <a:outerShdw blurRad="38100" dist="38100" dir="2700000" algn="tl">
                    <a:srgbClr val="000000">
                      <a:alpha val="43137"/>
                    </a:srgbClr>
                  </a:outerShdw>
                </a:effectLst>
              </a:rPr>
              <a:t> </a:t>
            </a:r>
          </a:p>
          <a:p>
            <a:r>
              <a:rPr lang="en-US" b="1" dirty="0" smtClean="0">
                <a:solidFill>
                  <a:schemeClr val="bg1"/>
                </a:solidFill>
                <a:effectLst>
                  <a:outerShdw blurRad="38100" dist="38100" dir="2700000" algn="tl">
                    <a:srgbClr val="000000">
                      <a:alpha val="43137"/>
                    </a:srgbClr>
                  </a:outerShdw>
                </a:effectLst>
              </a:rPr>
              <a:t>Server Core Blog</a:t>
            </a:r>
          </a:p>
          <a:p>
            <a:r>
              <a:rPr lang="en-US" b="1" dirty="0" smtClean="0">
                <a:solidFill>
                  <a:schemeClr val="bg1"/>
                </a:solidFill>
                <a:effectLst>
                  <a:outerShdw blurRad="38100" dist="38100" dir="2700000" algn="tl">
                    <a:srgbClr val="000000">
                      <a:alpha val="43137"/>
                    </a:srgbClr>
                  </a:outerShdw>
                </a:effectLst>
                <a:hlinkClick r:id="rId6"/>
              </a:rPr>
              <a:t>http://blogs.technet.com/server_core/default.aspx</a:t>
            </a:r>
            <a:r>
              <a:rPr lang="en-US" b="1" dirty="0" smtClean="0">
                <a:solidFill>
                  <a:schemeClr val="bg1"/>
                </a:solidFill>
                <a:effectLst>
                  <a:outerShdw blurRad="38100" dist="38100" dir="2700000" algn="tl">
                    <a:srgbClr val="000000">
                      <a:alpha val="43137"/>
                    </a:srgbClr>
                  </a:outerShdw>
                </a:effectLst>
                <a:hlinkClick r:id="rId5"/>
              </a:rPr>
              <a:t> </a:t>
            </a:r>
          </a:p>
          <a:p>
            <a:r>
              <a:rPr lang="en-US" b="1" dirty="0" smtClean="0">
                <a:solidFill>
                  <a:schemeClr val="bg1"/>
                </a:solidFill>
                <a:effectLst>
                  <a:outerShdw blurRad="38100" dist="38100" dir="2700000" algn="tl">
                    <a:srgbClr val="000000">
                      <a:alpha val="43137"/>
                    </a:srgbClr>
                  </a:outerShdw>
                </a:effectLst>
              </a:rPr>
              <a:t>Power Shell</a:t>
            </a:r>
          </a:p>
          <a:p>
            <a:r>
              <a:rPr lang="en-US" b="1" dirty="0" smtClean="0">
                <a:solidFill>
                  <a:schemeClr val="bg1"/>
                </a:solidFill>
                <a:effectLst>
                  <a:outerShdw blurRad="38100" dist="38100" dir="2700000" algn="tl">
                    <a:srgbClr val="000000">
                      <a:alpha val="43137"/>
                    </a:srgbClr>
                  </a:outerShdw>
                </a:effectLst>
                <a:hlinkClick r:id="rId7"/>
              </a:rPr>
              <a:t>http://blogs.msdn.com/PowerShell/</a:t>
            </a:r>
            <a:endParaRPr lang="en-US" b="1" dirty="0" smtClean="0">
              <a:solidFill>
                <a:schemeClr val="bg1"/>
              </a:solidFill>
              <a:effectLst>
                <a:outerShdw blurRad="38100" dist="38100" dir="2700000" algn="tl">
                  <a:srgbClr val="000000">
                    <a:alpha val="43137"/>
                  </a:srgbClr>
                </a:outerShdw>
              </a:effectLst>
              <a:hlinkClick r:id="rId6"/>
            </a:endParaRPr>
          </a:p>
          <a:p>
            <a:r>
              <a:rPr lang="en-US" b="1" dirty="0" smtClean="0">
                <a:solidFill>
                  <a:schemeClr val="bg1"/>
                </a:solidFill>
                <a:effectLst>
                  <a:outerShdw blurRad="38100" dist="38100" dir="2700000" algn="tl">
                    <a:srgbClr val="000000">
                      <a:alpha val="43137"/>
                    </a:srgbClr>
                  </a:outerShdw>
                </a:effectLst>
              </a:rPr>
              <a:t>WMI</a:t>
            </a:r>
          </a:p>
          <a:p>
            <a:r>
              <a:rPr lang="en-US" b="1" dirty="0" smtClean="0">
                <a:solidFill>
                  <a:schemeClr val="bg1"/>
                </a:solidFill>
                <a:effectLst>
                  <a:outerShdw blurRad="38100" dist="38100" dir="2700000" algn="tl">
                    <a:srgbClr val="000000">
                      <a:alpha val="43137"/>
                    </a:srgbClr>
                  </a:outerShdw>
                </a:effectLst>
                <a:hlinkClick r:id="rId8"/>
              </a:rPr>
              <a:t>http://blogs.msdn.com/wmi/</a:t>
            </a:r>
            <a:endParaRPr lang="en-US" b="1" dirty="0" smtClean="0">
              <a:solidFill>
                <a:schemeClr val="bg1"/>
              </a:solidFill>
              <a:effectLst>
                <a:outerShdw blurRad="38100" dist="38100" dir="2700000" algn="tl">
                  <a:srgbClr val="000000">
                    <a:alpha val="43137"/>
                  </a:srgbClr>
                </a:outerShdw>
              </a:effectLst>
              <a:hlinkClick r:id="rId6"/>
            </a:endParaRPr>
          </a:p>
          <a:p>
            <a:r>
              <a:rPr lang="en-US" b="1" dirty="0" smtClean="0">
                <a:solidFill>
                  <a:schemeClr val="bg1"/>
                </a:solidFill>
                <a:effectLst>
                  <a:outerShdw blurRad="38100" dist="38100" dir="2700000" algn="tl">
                    <a:srgbClr val="000000">
                      <a:alpha val="43137"/>
                    </a:srgbClr>
                  </a:outerShdw>
                </a:effectLst>
              </a:rPr>
              <a:t>Server Management</a:t>
            </a:r>
          </a:p>
          <a:p>
            <a:r>
              <a:rPr lang="en-US" b="1" dirty="0" smtClean="0">
                <a:solidFill>
                  <a:schemeClr val="bg1"/>
                </a:solidFill>
                <a:effectLst>
                  <a:outerShdw blurRad="38100" dist="38100" dir="2700000" algn="tl">
                    <a:srgbClr val="000000">
                      <a:alpha val="43137"/>
                    </a:srgbClr>
                  </a:outerShdw>
                </a:effectLst>
                <a:hlinkClick r:id="rId9"/>
              </a:rPr>
              <a:t>http://blogs.technet.com/otto/</a:t>
            </a:r>
            <a:endParaRPr lang="en-US" b="1" dirty="0" smtClean="0">
              <a:solidFill>
                <a:schemeClr val="bg1"/>
              </a:solidFill>
              <a:effectLst>
                <a:outerShdw blurRad="38100" dist="38100" dir="2700000" algn="tl">
                  <a:srgbClr val="000000">
                    <a:alpha val="43137"/>
                  </a:srgbClr>
                </a:outerShdw>
              </a:effectLst>
              <a:hlinkClick r:id="rId6"/>
            </a:endParaRPr>
          </a:p>
          <a:p>
            <a:endParaRPr lang="en-US" sz="2000" b="1" dirty="0" smtClean="0"/>
          </a:p>
          <a:p>
            <a:endParaRPr lang="en-US"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Top 10 Real Reasons To Upgrade To Windows 7 </a:t>
            </a:r>
            <a:br>
              <a:rPr lang="en-US" sz="3200" b="1" dirty="0"/>
            </a:br>
            <a:endParaRPr lang="en-US" sz="3200" dirty="0"/>
          </a:p>
        </p:txBody>
      </p:sp>
      <p:sp>
        <p:nvSpPr>
          <p:cNvPr id="3" name="Text Placeholder 2"/>
          <p:cNvSpPr>
            <a:spLocks noGrp="1"/>
          </p:cNvSpPr>
          <p:nvPr>
            <p:ph idx="1"/>
          </p:nvPr>
        </p:nvSpPr>
        <p:spPr>
          <a:xfrm>
            <a:off x="571472" y="1142984"/>
            <a:ext cx="8229600" cy="4525963"/>
          </a:xfrm>
        </p:spPr>
        <p:txBody>
          <a:bodyPr/>
          <a:lstStyle/>
          <a:p>
            <a:pPr fontAlgn="t">
              <a:buNone/>
            </a:pPr>
            <a:r>
              <a:rPr lang="en-US" dirty="0" smtClean="0"/>
              <a:t>      </a:t>
            </a:r>
            <a:r>
              <a:rPr lang="en-US" altLang="zh-CN" b="1" dirty="0" smtClean="0"/>
              <a:t>1. Low PC Hardware Requirements</a:t>
            </a:r>
            <a:endParaRPr lang="en-US" dirty="0" smtClean="0"/>
          </a:p>
          <a:p>
            <a:pPr fontAlgn="t">
              <a:buNone/>
            </a:pPr>
            <a:r>
              <a:rPr lang="en-US" dirty="0" smtClean="0"/>
              <a:t>      </a:t>
            </a:r>
            <a:r>
              <a:rPr lang="en-US" altLang="zh-CN" b="1" dirty="0" smtClean="0"/>
              <a:t>2. The Virtual XP Mode</a:t>
            </a:r>
            <a:r>
              <a:rPr lang="en-US" dirty="0" smtClean="0"/>
              <a:t> </a:t>
            </a:r>
            <a:r>
              <a:rPr lang="zh-CN" altLang="en-US" dirty="0" smtClean="0"/>
              <a:t> </a:t>
            </a:r>
          </a:p>
          <a:p>
            <a:pPr fontAlgn="t">
              <a:buNone/>
            </a:pPr>
            <a:r>
              <a:rPr lang="en-US" dirty="0" smtClean="0"/>
              <a:t>      </a:t>
            </a:r>
            <a:r>
              <a:rPr lang="en-US" altLang="zh-CN" b="1" dirty="0" smtClean="0"/>
              <a:t>3. The Problem Steps Recorder</a:t>
            </a:r>
            <a:r>
              <a:rPr lang="en-US" dirty="0" smtClean="0"/>
              <a:t> </a:t>
            </a:r>
          </a:p>
          <a:p>
            <a:pPr fontAlgn="t">
              <a:buNone/>
            </a:pPr>
            <a:r>
              <a:rPr lang="en-US" dirty="0" smtClean="0"/>
              <a:t>      </a:t>
            </a:r>
            <a:r>
              <a:rPr lang="en-US" altLang="zh-CN" b="1" dirty="0" smtClean="0"/>
              <a:t>4. Multimedia Support</a:t>
            </a:r>
            <a:endParaRPr lang="en-US" dirty="0" smtClean="0"/>
          </a:p>
          <a:p>
            <a:pPr fontAlgn="t">
              <a:buNone/>
            </a:pPr>
            <a:r>
              <a:rPr lang="zh-CN" altLang="en-US" dirty="0" smtClean="0"/>
              <a:t> </a:t>
            </a:r>
            <a:r>
              <a:rPr lang="en-US" dirty="0" smtClean="0"/>
              <a:t>     </a:t>
            </a:r>
            <a:r>
              <a:rPr lang="en-US" altLang="zh-CN" b="1" dirty="0" smtClean="0"/>
              <a:t>5. 'Accessories Windows Programs' Get Updated</a:t>
            </a:r>
            <a:endParaRPr lang="en-US" dirty="0" smtClean="0"/>
          </a:p>
          <a:p>
            <a:pPr fontAlgn="t">
              <a:buNone/>
            </a:pPr>
            <a:r>
              <a:rPr lang="en-US" dirty="0" smtClean="0"/>
              <a:t>      </a:t>
            </a:r>
            <a:r>
              <a:rPr lang="en-US" altLang="zh-CN" b="1" dirty="0" smtClean="0"/>
              <a:t>6. 'Snappier' and Sleeker Looks</a:t>
            </a:r>
            <a:endParaRPr lang="en-US" dirty="0" smtClean="0"/>
          </a:p>
          <a:p>
            <a:pPr fontAlgn="t">
              <a:buNone/>
            </a:pPr>
            <a:r>
              <a:rPr lang="en-US" dirty="0" smtClean="0"/>
              <a:t>      </a:t>
            </a:r>
            <a:r>
              <a:rPr lang="en-US" altLang="zh-CN" b="1" dirty="0" smtClean="0"/>
              <a:t>7. Improved Networking </a:t>
            </a:r>
            <a:endParaRPr lang="en-US" dirty="0" smtClean="0"/>
          </a:p>
          <a:p>
            <a:pPr fontAlgn="t">
              <a:buNone/>
            </a:pPr>
            <a:r>
              <a:rPr lang="en-US" dirty="0" smtClean="0"/>
              <a:t>      </a:t>
            </a:r>
            <a:r>
              <a:rPr lang="en-US" altLang="zh-CN" b="1" dirty="0" smtClean="0"/>
              <a:t>8. Built-in Troubleshooting</a:t>
            </a:r>
            <a:r>
              <a:rPr lang="en-US" dirty="0" smtClean="0"/>
              <a:t> </a:t>
            </a:r>
          </a:p>
          <a:p>
            <a:pPr fontAlgn="t">
              <a:buNone/>
            </a:pPr>
            <a:r>
              <a:rPr lang="en-US" dirty="0" smtClean="0"/>
              <a:t>      </a:t>
            </a:r>
            <a:r>
              <a:rPr lang="en-US" altLang="zh-CN" b="1" dirty="0" smtClean="0"/>
              <a:t>9. Direct X 11</a:t>
            </a:r>
            <a:endParaRPr lang="en-US" dirty="0" smtClean="0"/>
          </a:p>
          <a:p>
            <a:pPr fontAlgn="t">
              <a:buNone/>
            </a:pPr>
            <a:r>
              <a:rPr lang="en-US" dirty="0" smtClean="0"/>
              <a:t>      </a:t>
            </a:r>
            <a:r>
              <a:rPr lang="en-US" altLang="zh-CN" b="1" dirty="0" smtClean="0"/>
              <a:t>10. Acceptable Price</a:t>
            </a:r>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10</a:t>
            </a:r>
            <a:r>
              <a:rPr lang="en-US" sz="2800" b="1" dirty="0" smtClean="0"/>
              <a:t> </a:t>
            </a:r>
            <a:r>
              <a:rPr lang="en-US" sz="2800" b="1" dirty="0"/>
              <a:t>Reasons Why People Will Upgrade To Windows 7</a:t>
            </a:r>
            <a:endParaRPr lang="en-US" sz="2800" dirty="0"/>
          </a:p>
        </p:txBody>
      </p:sp>
      <p:sp>
        <p:nvSpPr>
          <p:cNvPr id="3" name="Text Placeholder 2"/>
          <p:cNvSpPr>
            <a:spLocks noGrp="1"/>
          </p:cNvSpPr>
          <p:nvPr>
            <p:ph idx="1"/>
          </p:nvPr>
        </p:nvSpPr>
        <p:spPr>
          <a:xfrm>
            <a:off x="457200" y="903301"/>
            <a:ext cx="8229600" cy="4525963"/>
          </a:xfrm>
        </p:spPr>
        <p:txBody>
          <a:bodyPr/>
          <a:lstStyle/>
          <a:p>
            <a:r>
              <a:rPr lang="en-US" sz="1400" b="1" dirty="0" smtClean="0"/>
              <a:t>Easy Wi-Fi connection</a:t>
            </a:r>
            <a:r>
              <a:rPr lang="en-US" sz="1400" dirty="0" smtClean="0"/>
              <a:t>. In Windows 7 there's an icon on the taskbar that shows available Wi-Fi networks. Users can click on the icon and choose which one to connect to. While this is a simple feature, it's huge for Vista users who had to go through numerous steps to connect to Wi-Fi.</a:t>
            </a:r>
          </a:p>
          <a:p>
            <a:r>
              <a:rPr lang="en-US" sz="1400" b="1" dirty="0" smtClean="0"/>
              <a:t>Fewer pop-ups.</a:t>
            </a:r>
            <a:r>
              <a:rPr lang="en-US" sz="1400" dirty="0" smtClean="0"/>
              <a:t> In Windows 7, system messages will appear as notifications on the taskbar. Users can check the notifications whenever they want, instead of being forced to deal with a pop-up window.</a:t>
            </a:r>
          </a:p>
          <a:p>
            <a:r>
              <a:rPr lang="en-US" sz="1400" b="1" dirty="0" smtClean="0"/>
              <a:t>Easier to share files</a:t>
            </a:r>
            <a:r>
              <a:rPr lang="en-US" sz="1400" dirty="0" smtClean="0"/>
              <a:t>. A feature called </a:t>
            </a:r>
            <a:r>
              <a:rPr lang="en-US" sz="1400" dirty="0" err="1" smtClean="0"/>
              <a:t>HomeGroup</a:t>
            </a:r>
            <a:r>
              <a:rPr lang="en-US" sz="1400" dirty="0" smtClean="0"/>
              <a:t> makes it easier to share files, music and pictures among all computers on a home network. New users joining a home network will automatically find the </a:t>
            </a:r>
            <a:r>
              <a:rPr lang="en-US" sz="1400" dirty="0" err="1" smtClean="0"/>
              <a:t>HomeGroup</a:t>
            </a:r>
            <a:r>
              <a:rPr lang="en-US" sz="1400" dirty="0" smtClean="0"/>
              <a:t>. </a:t>
            </a:r>
            <a:r>
              <a:rPr lang="en-US" sz="1400" dirty="0" err="1" smtClean="0"/>
              <a:t>HomeGroups</a:t>
            </a:r>
            <a:r>
              <a:rPr lang="en-US" sz="1400" dirty="0" smtClean="0"/>
              <a:t> are password protected.</a:t>
            </a:r>
          </a:p>
          <a:p>
            <a:r>
              <a:rPr lang="en-US" sz="1400" b="1" dirty="0" smtClean="0"/>
              <a:t>Device Stage</a:t>
            </a:r>
            <a:r>
              <a:rPr lang="en-US" sz="1400" dirty="0" smtClean="0"/>
              <a:t>. This is a platform for peripherals like phones, cameras, printers, etc. The best part of Device Stage is that it brings all peripheral applications and services together in one place for the user to work on.</a:t>
            </a:r>
          </a:p>
          <a:p>
            <a:r>
              <a:rPr lang="en-US" sz="1400" b="1" dirty="0" err="1" smtClean="0"/>
              <a:t>BitLocker</a:t>
            </a:r>
            <a:r>
              <a:rPr lang="en-US" sz="1400" b="1" dirty="0" smtClean="0"/>
              <a:t> support for removable storage.</a:t>
            </a:r>
            <a:r>
              <a:rPr lang="en-US" sz="1400" dirty="0" smtClean="0"/>
              <a:t> The </a:t>
            </a:r>
            <a:r>
              <a:rPr lang="en-US" sz="1400" dirty="0" err="1" smtClean="0"/>
              <a:t>BitLocker</a:t>
            </a:r>
            <a:r>
              <a:rPr lang="en-US" sz="1400" dirty="0" smtClean="0"/>
              <a:t> to Go tool in Win7 allows the user to password-protect USB devices like flash drives. So even if you lose the drive, your files are protected.</a:t>
            </a:r>
          </a:p>
          <a:p>
            <a:r>
              <a:rPr lang="en-US" sz="1400" b="1" dirty="0" smtClean="0"/>
              <a:t>Faster boot-up</a:t>
            </a:r>
            <a:r>
              <a:rPr lang="en-US" sz="1400" dirty="0" smtClean="0"/>
              <a:t> - 30 seconds flat!</a:t>
            </a:r>
          </a:p>
          <a:p>
            <a:r>
              <a:rPr lang="en-US" sz="1400" b="1" dirty="0" smtClean="0"/>
              <a:t>Libraries.</a:t>
            </a:r>
            <a:r>
              <a:rPr lang="en-US" sz="1400" dirty="0" smtClean="0"/>
              <a:t> Libraries collate similar content from multiple locations onto a single place. Example - Picture library lets users view all photos and images spread across folders and shared locations. </a:t>
            </a:r>
            <a:r>
              <a:rPr lang="zh-CN" altLang="en-US" sz="1400" b="1" dirty="0" smtClean="0"/>
              <a:t> </a:t>
            </a:r>
            <a:endParaRPr lang="en-US" sz="1400" dirty="0" smtClean="0"/>
          </a:p>
          <a:p>
            <a:r>
              <a:rPr lang="en-US" sz="1400" b="1" dirty="0" smtClean="0"/>
              <a:t>Less annoying User Account Control</a:t>
            </a:r>
            <a:r>
              <a:rPr lang="en-US" sz="1400" dirty="0" smtClean="0"/>
              <a:t> (UAC). The UAC in Vista popped and asked for confirmation up each time a user tried to open the Device Manager, add a driver, etc. The UAC in Win7 will let you carry out more tasks with less confirmations.</a:t>
            </a:r>
          </a:p>
          <a:p>
            <a:r>
              <a:rPr lang="en-US" sz="1400" b="1" dirty="0" smtClean="0"/>
              <a:t>Multi-touch feature.</a:t>
            </a:r>
            <a:r>
              <a:rPr lang="en-US" sz="1400" dirty="0" smtClean="0"/>
              <a:t> On devices with </a:t>
            </a:r>
            <a:r>
              <a:rPr lang="en-US" sz="1400" dirty="0" err="1" smtClean="0"/>
              <a:t>touchscreens</a:t>
            </a:r>
            <a:r>
              <a:rPr lang="en-US" sz="1400" dirty="0" smtClean="0"/>
              <a:t>, Win7 will let users use gesture-based inputs to launch applications, scroll screens in IE and Word, and doodle in Paint.</a:t>
            </a:r>
          </a:p>
          <a:p>
            <a:r>
              <a:rPr lang="en-US" sz="1400" b="1" dirty="0" smtClean="0"/>
              <a:t>It's not Vista. </a:t>
            </a:r>
            <a:endParaRPr lang="en-US" sz="14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10 Reasons to Love Windows 7</a:t>
            </a:r>
            <a:endParaRPr lang="en-US" sz="3600" dirty="0"/>
          </a:p>
        </p:txBody>
      </p:sp>
      <p:sp>
        <p:nvSpPr>
          <p:cNvPr id="3" name="Text Placeholder 2"/>
          <p:cNvSpPr>
            <a:spLocks noGrp="1"/>
          </p:cNvSpPr>
          <p:nvPr>
            <p:ph idx="1"/>
          </p:nvPr>
        </p:nvSpPr>
        <p:spPr>
          <a:xfrm>
            <a:off x="457200" y="831863"/>
            <a:ext cx="8229600" cy="4525963"/>
          </a:xfrm>
        </p:spPr>
        <p:txBody>
          <a:bodyPr/>
          <a:lstStyle/>
          <a:p>
            <a:pPr>
              <a:buNone/>
            </a:pPr>
            <a:r>
              <a:rPr lang="en-US" sz="1800" b="1" dirty="0" smtClean="0"/>
              <a:t>1. Resistance Is Futile!</a:t>
            </a:r>
          </a:p>
          <a:p>
            <a:pPr>
              <a:buNone/>
            </a:pPr>
            <a:r>
              <a:rPr lang="en-US" sz="1800" b="1" dirty="0" smtClean="0"/>
              <a:t>2. Upgrades Made Easy</a:t>
            </a:r>
          </a:p>
          <a:p>
            <a:pPr>
              <a:buNone/>
            </a:pPr>
            <a:r>
              <a:rPr lang="en-US" sz="1800" b="1" dirty="0" smtClean="0"/>
              <a:t>3. Networking Enhancements</a:t>
            </a:r>
          </a:p>
          <a:p>
            <a:pPr>
              <a:buNone/>
            </a:pPr>
            <a:r>
              <a:rPr lang="en-US" sz="1800" b="1" dirty="0" smtClean="0"/>
              <a:t>4. </a:t>
            </a:r>
            <a:r>
              <a:rPr lang="en-US" sz="1800" b="1" dirty="0" err="1" smtClean="0"/>
              <a:t>BranchCache</a:t>
            </a:r>
            <a:r>
              <a:rPr lang="en-US" sz="1800" b="1" dirty="0" smtClean="0"/>
              <a:t> </a:t>
            </a:r>
          </a:p>
          <a:p>
            <a:pPr>
              <a:buNone/>
            </a:pPr>
            <a:r>
              <a:rPr lang="en-US" sz="1800" b="1" dirty="0" smtClean="0"/>
              <a:t>5. VHD Features </a:t>
            </a:r>
          </a:p>
          <a:p>
            <a:pPr>
              <a:buNone/>
            </a:pPr>
            <a:r>
              <a:rPr lang="en-US" sz="1800" b="1" dirty="0" smtClean="0"/>
              <a:t>6. Improved Performance</a:t>
            </a:r>
          </a:p>
          <a:p>
            <a:pPr>
              <a:buNone/>
            </a:pPr>
            <a:r>
              <a:rPr lang="en-US" sz="1800" b="1" dirty="0" smtClean="0"/>
              <a:t>7. </a:t>
            </a:r>
            <a:r>
              <a:rPr lang="en-US" sz="1800" b="1" dirty="0" err="1" smtClean="0"/>
              <a:t>PowerShell</a:t>
            </a:r>
            <a:endParaRPr lang="en-US" sz="1800" b="1" dirty="0" smtClean="0"/>
          </a:p>
          <a:p>
            <a:pPr>
              <a:buNone/>
            </a:pPr>
            <a:r>
              <a:rPr lang="en-US" sz="1800" b="1" dirty="0" smtClean="0"/>
              <a:t>8. Virtual Desktop Infrastructure</a:t>
            </a:r>
          </a:p>
          <a:p>
            <a:pPr>
              <a:buNone/>
            </a:pPr>
            <a:r>
              <a:rPr lang="en-US" sz="1800" b="1" dirty="0" smtClean="0"/>
              <a:t>9. GUI Goodies</a:t>
            </a:r>
          </a:p>
          <a:p>
            <a:pPr fontAlgn="ctr">
              <a:buNone/>
            </a:pPr>
            <a:r>
              <a:rPr lang="en-US" sz="1400" b="1" dirty="0" smtClean="0"/>
              <a:t>		User Account Control (UAC)</a:t>
            </a:r>
          </a:p>
          <a:p>
            <a:pPr fontAlgn="ctr">
              <a:buNone/>
            </a:pPr>
            <a:r>
              <a:rPr lang="en-US" sz="1400" b="1" dirty="0" smtClean="0"/>
              <a:t>		Aero Snap</a:t>
            </a:r>
          </a:p>
          <a:p>
            <a:pPr fontAlgn="ctr">
              <a:buNone/>
            </a:pPr>
            <a:r>
              <a:rPr lang="en-US" sz="1400" b="1" dirty="0" smtClean="0"/>
              <a:t>		Aero Peek</a:t>
            </a:r>
          </a:p>
          <a:p>
            <a:pPr fontAlgn="ctr">
              <a:buNone/>
            </a:pPr>
            <a:r>
              <a:rPr lang="en-US" sz="1400" b="1" dirty="0" smtClean="0"/>
              <a:t>		Aero Shake</a:t>
            </a:r>
          </a:p>
          <a:p>
            <a:pPr fontAlgn="ctr">
              <a:buNone/>
            </a:pPr>
            <a:r>
              <a:rPr lang="en-US" sz="1400" b="1" dirty="0" smtClean="0"/>
              <a:t>		Alt-Tab</a:t>
            </a:r>
          </a:p>
          <a:p>
            <a:pPr fontAlgn="ctr">
              <a:buNone/>
            </a:pPr>
            <a:r>
              <a:rPr lang="en-US" sz="1400" b="1" dirty="0" smtClean="0"/>
              <a:t>		Recently used list</a:t>
            </a:r>
          </a:p>
          <a:p>
            <a:pPr fontAlgn="ctr">
              <a:buNone/>
            </a:pPr>
            <a:r>
              <a:rPr lang="en-US" sz="1400" b="1" dirty="0" smtClean="0"/>
              <a:t>		Libraries</a:t>
            </a:r>
          </a:p>
          <a:p>
            <a:pPr fontAlgn="ctr">
              <a:buNone/>
            </a:pPr>
            <a:r>
              <a:rPr lang="en-US" sz="1400" b="1" dirty="0" smtClean="0"/>
              <a:t>		Customizable Task bar and notification area</a:t>
            </a:r>
          </a:p>
          <a:p>
            <a:pPr fontAlgn="ctr">
              <a:buNone/>
            </a:pPr>
            <a:r>
              <a:rPr lang="en-US" sz="1400" b="1" dirty="0" smtClean="0"/>
              <a:t>		User Profiles</a:t>
            </a:r>
          </a:p>
          <a:p>
            <a:pPr fontAlgn="ctr">
              <a:buNone/>
            </a:pPr>
            <a:r>
              <a:rPr lang="en-US" sz="1800" b="1" dirty="0" smtClean="0"/>
              <a:t>10. </a:t>
            </a:r>
            <a:r>
              <a:rPr lang="en-US" sz="1800" b="1" dirty="0" err="1" smtClean="0"/>
              <a:t>BitLocker</a:t>
            </a:r>
            <a:r>
              <a:rPr lang="en-US" sz="1800" b="1" dirty="0" smtClean="0"/>
              <a:t> To Go</a:t>
            </a:r>
            <a:endParaRPr lang="en-US" sz="1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7</a:t>
            </a:r>
            <a:r>
              <a:rPr lang="en-US" sz="3600" b="1" dirty="0" smtClean="0"/>
              <a:t> </a:t>
            </a:r>
            <a:r>
              <a:rPr lang="en-US" sz="3600" b="1" dirty="0"/>
              <a:t>Reasons to Upgrade to Windows 7</a:t>
            </a:r>
            <a:endParaRPr lang="en-US" sz="3600" dirty="0"/>
          </a:p>
        </p:txBody>
      </p:sp>
      <p:sp>
        <p:nvSpPr>
          <p:cNvPr id="3" name="Text Placeholder 2"/>
          <p:cNvSpPr>
            <a:spLocks noGrp="1"/>
          </p:cNvSpPr>
          <p:nvPr>
            <p:ph idx="1"/>
          </p:nvPr>
        </p:nvSpPr>
        <p:spPr>
          <a:xfrm>
            <a:off x="457200" y="1357298"/>
            <a:ext cx="8229600" cy="4525963"/>
          </a:xfrm>
        </p:spPr>
        <p:txBody>
          <a:bodyPr/>
          <a:lstStyle/>
          <a:p>
            <a:pPr>
              <a:lnSpc>
                <a:spcPct val="200000"/>
              </a:lnSpc>
              <a:buNone/>
            </a:pPr>
            <a:r>
              <a:rPr lang="en-US" sz="1800" b="1" dirty="0" smtClean="0">
                <a:solidFill>
                  <a:schemeClr val="bg2"/>
                </a:solidFill>
                <a:latin typeface="Segoe UI" pitchFamily="34" charset="0"/>
              </a:rPr>
              <a:t>Reason #1: It's Fully Compatible with Windows Vista</a:t>
            </a:r>
            <a:r>
              <a:rPr lang="en-US" altLang="zh-CN" sz="1800" b="1" dirty="0" smtClean="0">
                <a:solidFill>
                  <a:schemeClr val="bg2"/>
                </a:solidFill>
                <a:latin typeface="Segoe UI" pitchFamily="34" charset="0"/>
              </a:rPr>
              <a:t>—</a:t>
            </a:r>
            <a:r>
              <a:rPr lang="en-US" sz="1800" b="1" dirty="0" smtClean="0">
                <a:solidFill>
                  <a:schemeClr val="bg2"/>
                </a:solidFill>
                <a:latin typeface="Segoe UI" pitchFamily="34" charset="0"/>
              </a:rPr>
              <a:t>but Runs Better</a:t>
            </a:r>
          </a:p>
          <a:p>
            <a:pPr>
              <a:lnSpc>
                <a:spcPct val="200000"/>
              </a:lnSpc>
              <a:buNone/>
            </a:pPr>
            <a:r>
              <a:rPr lang="en-US" sz="1800" b="1" dirty="0" smtClean="0">
                <a:solidFill>
                  <a:schemeClr val="bg2"/>
                </a:solidFill>
                <a:latin typeface="Segoe UI" pitchFamily="34" charset="0"/>
              </a:rPr>
              <a:t>Reason #2: Windows XP Mode</a:t>
            </a:r>
          </a:p>
          <a:p>
            <a:pPr>
              <a:lnSpc>
                <a:spcPct val="200000"/>
              </a:lnSpc>
              <a:buNone/>
            </a:pPr>
            <a:r>
              <a:rPr lang="en-US" sz="1800" b="1" dirty="0" smtClean="0">
                <a:solidFill>
                  <a:schemeClr val="bg2"/>
                </a:solidFill>
                <a:latin typeface="Segoe UI" pitchFamily="34" charset="0"/>
              </a:rPr>
              <a:t>Reason #3: The Windows 7 Taskbar</a:t>
            </a:r>
          </a:p>
          <a:p>
            <a:pPr>
              <a:lnSpc>
                <a:spcPct val="200000"/>
              </a:lnSpc>
              <a:buNone/>
            </a:pPr>
            <a:r>
              <a:rPr lang="en-US" sz="1800" b="1" dirty="0" smtClean="0">
                <a:solidFill>
                  <a:schemeClr val="bg2"/>
                </a:solidFill>
                <a:latin typeface="Segoe UI" pitchFamily="34" charset="0"/>
              </a:rPr>
              <a:t>Reason #4: New Aero Features</a:t>
            </a:r>
          </a:p>
          <a:p>
            <a:pPr>
              <a:lnSpc>
                <a:spcPct val="200000"/>
              </a:lnSpc>
              <a:buNone/>
            </a:pPr>
            <a:r>
              <a:rPr lang="en-US" sz="1800" b="1" dirty="0" smtClean="0">
                <a:solidFill>
                  <a:schemeClr val="bg2"/>
                </a:solidFill>
                <a:latin typeface="Segoe UI" pitchFamily="34" charset="0"/>
              </a:rPr>
              <a:t>Reason #5: Less-Intrusive User Account Control</a:t>
            </a:r>
          </a:p>
          <a:p>
            <a:pPr>
              <a:lnSpc>
                <a:spcPct val="200000"/>
              </a:lnSpc>
              <a:buNone/>
            </a:pPr>
            <a:r>
              <a:rPr lang="en-US" sz="1800" b="1" dirty="0" smtClean="0">
                <a:solidFill>
                  <a:schemeClr val="bg2"/>
                </a:solidFill>
                <a:latin typeface="Segoe UI" pitchFamily="34" charset="0"/>
              </a:rPr>
              <a:t>Reason #6: You Can De-Microsoft It</a:t>
            </a:r>
          </a:p>
          <a:p>
            <a:pPr>
              <a:lnSpc>
                <a:spcPct val="200000"/>
              </a:lnSpc>
              <a:buNone/>
            </a:pPr>
            <a:r>
              <a:rPr lang="en-US" sz="1800" b="1" dirty="0" smtClean="0">
                <a:solidFill>
                  <a:schemeClr val="bg2"/>
                </a:solidFill>
                <a:latin typeface="Segoe UI" pitchFamily="34" charset="0"/>
              </a:rPr>
              <a:t>Reason #7: Revamped Apps</a:t>
            </a:r>
          </a:p>
          <a:p>
            <a:pPr>
              <a:lnSpc>
                <a:spcPct val="200000"/>
              </a:lnSpc>
              <a:buNone/>
            </a:pPr>
            <a:endParaRPr lang="en-US" sz="1800" dirty="0" smtClean="0">
              <a:solidFill>
                <a:schemeClr val="bg2"/>
              </a:solidFill>
            </a:endParaRPr>
          </a:p>
          <a:p>
            <a:pPr>
              <a:lnSpc>
                <a:spcPct val="200000"/>
              </a:lnSpc>
              <a:buNone/>
            </a:pPr>
            <a:endParaRPr lang="en-US" sz="1800" dirty="0">
              <a:solidFill>
                <a:schemeClr val="bg2"/>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升级Win7</a:t>
            </a:r>
            <a:r>
              <a:rPr lang="en-US" sz="3600" dirty="0" smtClean="0"/>
              <a:t>的十大理由</a:t>
            </a:r>
            <a:endParaRPr lang="en-US" sz="3600" dirty="0"/>
          </a:p>
        </p:txBody>
      </p:sp>
      <p:sp>
        <p:nvSpPr>
          <p:cNvPr id="3" name="Text Placeholder 2"/>
          <p:cNvSpPr>
            <a:spLocks noGrp="1"/>
          </p:cNvSpPr>
          <p:nvPr>
            <p:ph idx="1"/>
          </p:nvPr>
        </p:nvSpPr>
        <p:spPr>
          <a:xfrm>
            <a:off x="457200" y="1260491"/>
            <a:ext cx="8229600" cy="4525963"/>
          </a:xfrm>
        </p:spPr>
        <p:txBody>
          <a:bodyPr/>
          <a:lstStyle/>
          <a:p>
            <a:r>
              <a:rPr lang="en-US" sz="2000" dirty="0" smtClean="0"/>
              <a:t>1. </a:t>
            </a:r>
            <a:r>
              <a:rPr lang="en-US" sz="2000" dirty="0" err="1" smtClean="0"/>
              <a:t>提供多种兼容模式，并支持虚拟XP模式（比vista兼容性更强</a:t>
            </a:r>
            <a:r>
              <a:rPr lang="en-US" sz="2000" dirty="0" smtClean="0"/>
              <a:t>）</a:t>
            </a:r>
          </a:p>
          <a:p>
            <a:r>
              <a:rPr lang="en-US" sz="2000" dirty="0" smtClean="0"/>
              <a:t>2. </a:t>
            </a:r>
            <a:r>
              <a:rPr lang="en-US" sz="2000" dirty="0" err="1" smtClean="0"/>
              <a:t>安装时间段，启动很迅速，系统反应快</a:t>
            </a:r>
            <a:endParaRPr lang="en-US" sz="2000" dirty="0" smtClean="0"/>
          </a:p>
          <a:p>
            <a:r>
              <a:rPr lang="en-US" sz="2000" dirty="0" smtClean="0"/>
              <a:t>3. </a:t>
            </a:r>
            <a:r>
              <a:rPr lang="en-US" sz="2000" dirty="0" err="1" smtClean="0"/>
              <a:t>所有版本均支持目前流行的上网本，跑起来比vista更顺畅</a:t>
            </a:r>
            <a:endParaRPr lang="en-US" sz="2000" dirty="0" smtClean="0"/>
          </a:p>
          <a:p>
            <a:r>
              <a:rPr lang="en-US" sz="2000" dirty="0" smtClean="0"/>
              <a:t>4. 可禁用IE8等Windows组件</a:t>
            </a:r>
          </a:p>
          <a:p>
            <a:r>
              <a:rPr lang="en-US" sz="2000" dirty="0" smtClean="0"/>
              <a:t>5. </a:t>
            </a:r>
            <a:r>
              <a:rPr lang="en-US" sz="2000" dirty="0" err="1" smtClean="0"/>
              <a:t>驱动和应用程序支持到位</a:t>
            </a:r>
            <a:endParaRPr lang="en-US" sz="2000" dirty="0" smtClean="0"/>
          </a:p>
          <a:p>
            <a:r>
              <a:rPr lang="en-US" sz="2000" dirty="0" smtClean="0"/>
              <a:t>6. </a:t>
            </a:r>
            <a:r>
              <a:rPr lang="en-US" sz="2000" dirty="0" err="1" smtClean="0"/>
              <a:t>画图和写字板等部分系统自带程序升级</a:t>
            </a:r>
            <a:endParaRPr lang="en-US" sz="2000" dirty="0" smtClean="0"/>
          </a:p>
          <a:p>
            <a:r>
              <a:rPr lang="en-US" sz="2000" dirty="0" smtClean="0"/>
              <a:t>7. </a:t>
            </a:r>
            <a:r>
              <a:rPr lang="en-US" sz="2000" dirty="0" err="1" smtClean="0"/>
              <a:t>比vista系统更小巧，部分程序可下载安装</a:t>
            </a:r>
            <a:endParaRPr lang="en-US" sz="2000" dirty="0" smtClean="0"/>
          </a:p>
          <a:p>
            <a:r>
              <a:rPr lang="en-US" sz="2000" dirty="0" smtClean="0"/>
              <a:t>8. </a:t>
            </a:r>
            <a:r>
              <a:rPr lang="en-US" sz="2000" dirty="0" err="1" smtClean="0"/>
              <a:t>大幅改善UAC控制</a:t>
            </a:r>
            <a:endParaRPr lang="en-US" sz="2000" dirty="0" smtClean="0"/>
          </a:p>
          <a:p>
            <a:r>
              <a:rPr lang="en-US" sz="2000" dirty="0" smtClean="0"/>
              <a:t>9. </a:t>
            </a:r>
            <a:r>
              <a:rPr lang="en-US" sz="2000" dirty="0" err="1" smtClean="0"/>
              <a:t>新增数项Aero功能（耳目一新的感觉</a:t>
            </a:r>
            <a:r>
              <a:rPr lang="en-US" sz="2000" dirty="0" smtClean="0"/>
              <a:t>）</a:t>
            </a:r>
          </a:p>
          <a:p>
            <a:r>
              <a:rPr lang="en-US" sz="2000" dirty="0" smtClean="0"/>
              <a:t>10.实用的问题录像机，方便初级用户快速解决任何问题。</a:t>
            </a:r>
          </a:p>
          <a:p>
            <a:endParaRPr lang="en-US" sz="2000"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2|2|65|2.2|5.3"/>
</p:tagLst>
</file>

<file path=ppt/tags/tag2.xml><?xml version="1.0" encoding="utf-8"?>
<p:tagLst xmlns:a="http://schemas.openxmlformats.org/drawingml/2006/main" xmlns:r="http://schemas.openxmlformats.org/officeDocument/2006/relationships" xmlns:p="http://schemas.openxmlformats.org/presentationml/2006/main">
  <p:tag name="TIMING" val="|47.1"/>
</p:tagLst>
</file>

<file path=ppt/tags/tag3.xml><?xml version="1.0" encoding="utf-8"?>
<p:tagLst xmlns:a="http://schemas.openxmlformats.org/drawingml/2006/main" xmlns:r="http://schemas.openxmlformats.org/officeDocument/2006/relationships" xmlns:p="http://schemas.openxmlformats.org/presentationml/2006/main">
  <p:tag name="TIMING" val="|21.3"/>
</p:tagLst>
</file>

<file path=ppt/tags/tag4.xml><?xml version="1.0" encoding="utf-8"?>
<p:tagLst xmlns:a="http://schemas.openxmlformats.org/drawingml/2006/main" xmlns:r="http://schemas.openxmlformats.org/officeDocument/2006/relationships" xmlns:p="http://schemas.openxmlformats.org/presentationml/2006/main">
  <p:tag name="TIMING" val="|1.5|.5|.5|.5|.5|.5|.5|.5"/>
</p:tagLst>
</file>

<file path=ppt/tags/tag5.xml><?xml version="1.0" encoding="utf-8"?>
<p:tagLst xmlns:a="http://schemas.openxmlformats.org/drawingml/2006/main" xmlns:r="http://schemas.openxmlformats.org/officeDocument/2006/relationships" xmlns:p="http://schemas.openxmlformats.org/presentationml/2006/main">
  <p:tag name="TIMING" val="|.1|3.1|5.6|.5|.5"/>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5">
    <a:dk1>
      <a:srgbClr val="000000"/>
    </a:dk1>
    <a:lt1>
      <a:srgbClr val="FFFFFF"/>
    </a:lt1>
    <a:dk2>
      <a:srgbClr val="2570A3"/>
    </a:dk2>
    <a:lt2>
      <a:srgbClr val="FFE784"/>
    </a:lt2>
    <a:accent1>
      <a:srgbClr val="3A94D2"/>
    </a:accent1>
    <a:accent2>
      <a:srgbClr val="F38C37"/>
    </a:accent2>
    <a:accent3>
      <a:srgbClr val="8CA923"/>
    </a:accent3>
    <a:accent4>
      <a:srgbClr val="FED45C"/>
    </a:accent4>
    <a:accent5>
      <a:srgbClr val="8557C9"/>
    </a:accent5>
    <a:accent6>
      <a:srgbClr val="274085"/>
    </a:accent6>
    <a:hlink>
      <a:srgbClr val="FED45C"/>
    </a:hlink>
    <a:folHlink>
      <a:srgbClr val="3A94D2"/>
    </a:folHlink>
  </a:clrScheme>
  <a:fontScheme name="Segoe UI">
    <a:majorFont>
      <a:latin typeface="Segoe UI"/>
      <a:ea typeface=""/>
      <a:cs typeface=""/>
    </a:majorFont>
    <a:minorFont>
      <a:latin typeface="Segoe UI"/>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3986</Words>
  <Application>Microsoft Office PowerPoint</Application>
  <PresentationFormat>On-screen Show (4:3)</PresentationFormat>
  <Paragraphs>642</Paragraphs>
  <Slides>50</Slides>
  <Notes>50</Notes>
  <HiddenSlides>2</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主题</vt:lpstr>
      <vt:lpstr>Slide 1</vt:lpstr>
      <vt:lpstr>升级部署Windows Server2008 R2前您需要知道的10件事</vt:lpstr>
      <vt:lpstr>升级部署前需要知道的十件事 </vt:lpstr>
      <vt:lpstr>Windows 7 现在就用</vt:lpstr>
      <vt:lpstr>Top 10 Real Reasons To Upgrade To Windows 7  </vt:lpstr>
      <vt:lpstr>10 Reasons Why People Will Upgrade To Windows 7</vt:lpstr>
      <vt:lpstr>10 Reasons to Love Windows 7</vt:lpstr>
      <vt:lpstr>7 Reasons to Upgrade to Windows 7</vt:lpstr>
      <vt:lpstr>升级Win7的十大理由</vt:lpstr>
      <vt:lpstr>为什么升级的理由各式各样？</vt:lpstr>
      <vt:lpstr>内容提要</vt:lpstr>
      <vt:lpstr>内容提要</vt:lpstr>
      <vt:lpstr>Windows 本身的提升</vt:lpstr>
      <vt:lpstr>Core Parking 运行过程</vt:lpstr>
      <vt:lpstr>Core Parking启用后的效果</vt:lpstr>
      <vt:lpstr>Timer Coalescing 定时器合并</vt:lpstr>
      <vt:lpstr>定时器合并效果：CPU休眠期时间</vt:lpstr>
      <vt:lpstr>Windows Server 2003升级到2008 R2 服务器能耗下降10%-15% </vt:lpstr>
      <vt:lpstr>服务器消耗</vt:lpstr>
      <vt:lpstr>内容提要</vt:lpstr>
      <vt:lpstr>主要新增功能</vt:lpstr>
      <vt:lpstr>Windows 2008 R2 Core架构图</vt:lpstr>
      <vt:lpstr>全新的配置工具 Sconfig</vt:lpstr>
      <vt:lpstr>Core Configurator 2.0</vt:lpstr>
      <vt:lpstr>Windows 2008 R2增强的自动管理平台</vt:lpstr>
      <vt:lpstr>Windows Server 2008 R2管理架构</vt:lpstr>
      <vt:lpstr>Windows 2008 R2 AD的功能增强</vt:lpstr>
      <vt:lpstr>Slide 28</vt:lpstr>
      <vt:lpstr>内容提要</vt:lpstr>
      <vt:lpstr>用户应用升级驱动的系统升级</vt:lpstr>
      <vt:lpstr>用户应用不能升级造成的升级 虚拟化也是升级的一种方式</vt:lpstr>
      <vt:lpstr>内容提要</vt:lpstr>
      <vt:lpstr>产品支持周期的变更</vt:lpstr>
      <vt:lpstr>内容提要</vt:lpstr>
      <vt:lpstr>支持的升级轨迹</vt:lpstr>
      <vt:lpstr>不支持的升级场景</vt:lpstr>
      <vt:lpstr>Windows Server 2008 R2只有x64版本</vt:lpstr>
      <vt:lpstr>内容提要</vt:lpstr>
      <vt:lpstr>如何升级到Windows Server 2008 R2</vt:lpstr>
      <vt:lpstr>如何升级到Windows Server 2008 R2</vt:lpstr>
      <vt:lpstr>如何升级到Windows Server 2008 R2</vt:lpstr>
      <vt:lpstr>内容提要</vt:lpstr>
      <vt:lpstr>升级？谁能来帮我</vt:lpstr>
      <vt:lpstr>同样是R2，Windows Server 2008 R2 与Windows Server 2003 R2很大不同 </vt:lpstr>
      <vt:lpstr>升级部署Windows Server 2008 R2前需要知道的十件事 </vt:lpstr>
      <vt:lpstr>疑问和解答</vt:lpstr>
      <vt:lpstr>Slide 47</vt:lpstr>
      <vt:lpstr>专家问答区 (F4) 本课程结束后，我将在接下来的70分钟内于4层专家问答区与您交流答疑</vt:lpstr>
      <vt:lpstr>参考资源</vt:lpstr>
      <vt:lpstr>Slide 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2009-11-09T08:57:44Z</dcterms:created>
  <dcterms:modified xsi:type="dcterms:W3CDTF">2009-11-09T08:57:54Z</dcterms:modified>
</cp:coreProperties>
</file>