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76" r:id="rId2"/>
  </p:sldMasterIdLst>
  <p:notesMasterIdLst>
    <p:notesMasterId r:id="rId27"/>
  </p:notesMasterIdLst>
  <p:handoutMasterIdLst>
    <p:handoutMasterId r:id="rId28"/>
  </p:handoutMasterIdLst>
  <p:sldIdLst>
    <p:sldId id="321" r:id="rId3"/>
    <p:sldId id="283" r:id="rId4"/>
    <p:sldId id="281" r:id="rId5"/>
    <p:sldId id="322" r:id="rId6"/>
    <p:sldId id="292" r:id="rId7"/>
    <p:sldId id="285" r:id="rId8"/>
    <p:sldId id="325" r:id="rId9"/>
    <p:sldId id="303" r:id="rId10"/>
    <p:sldId id="311" r:id="rId11"/>
    <p:sldId id="332" r:id="rId12"/>
    <p:sldId id="304" r:id="rId13"/>
    <p:sldId id="312" r:id="rId14"/>
    <p:sldId id="305" r:id="rId15"/>
    <p:sldId id="313" r:id="rId16"/>
    <p:sldId id="333" r:id="rId17"/>
    <p:sldId id="334" r:id="rId18"/>
    <p:sldId id="335" r:id="rId19"/>
    <p:sldId id="328" r:id="rId20"/>
    <p:sldId id="329" r:id="rId21"/>
    <p:sldId id="309" r:id="rId22"/>
    <p:sldId id="324" r:id="rId23"/>
    <p:sldId id="337" r:id="rId24"/>
    <p:sldId id="280" r:id="rId25"/>
    <p:sldId id="338"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7CD8DA"/>
    <a:srgbClr val="000000"/>
    <a:srgbClr val="52CBCE"/>
    <a:srgbClr val="FFDF11"/>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63729" autoAdjust="0"/>
  </p:normalViewPr>
  <p:slideViewPr>
    <p:cSldViewPr>
      <p:cViewPr varScale="1">
        <p:scale>
          <a:sx n="48" d="100"/>
          <a:sy n="48" d="100"/>
        </p:scale>
        <p:origin x="-1926" y="-96"/>
      </p:cViewPr>
      <p:guideLst>
        <p:guide orient="horz" pos="144"/>
        <p:guide orient="horz" pos="893"/>
        <p:guide orient="horz" pos="1200"/>
        <p:guide orient="horz" pos="1488"/>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0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l"/>
          <a:r>
            <a:rPr lang="en-US" sz="2400" dirty="0" smtClean="0">
              <a:latin typeface="Corbel" pitchFamily="34" charset="0"/>
            </a:rPr>
            <a:t>Reduce complexity</a:t>
          </a:r>
          <a:endParaRPr lang="en-US" sz="2400"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77AF15ED-F058-4A0B-B979-9880C6062DF0}">
      <dgm:prSet phldrT="[Text]" custT="1"/>
      <dgm:spPr/>
      <dgm:t>
        <a:bodyPr lIns="73152" tIns="274320" rIns="73152"/>
        <a:lstStyle/>
        <a:p>
          <a:pPr algn="l"/>
          <a:r>
            <a:rPr lang="en-US" sz="2400" dirty="0" smtClean="0">
              <a:latin typeface="Corbel" pitchFamily="34" charset="0"/>
            </a:rPr>
            <a:t>Increase control</a:t>
          </a:r>
          <a:endParaRPr lang="en-US" sz="2400"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2400" dirty="0" smtClean="0">
              <a:latin typeface="Corbel" pitchFamily="34" charset="0"/>
            </a:rPr>
            <a:t>Work securely anywhere</a:t>
          </a:r>
          <a:endParaRPr lang="en-US" sz="2400"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491ED3EE-2BA1-49EE-A9B4-31B231958295}">
      <dgm:prSet phldrT="[Text]" custT="1"/>
      <dgm:spPr/>
      <dgm:t>
        <a:bodyPr lIns="73152" tIns="274320" rIns="73152"/>
        <a:lstStyle/>
        <a:p>
          <a:pPr algn="l"/>
          <a:r>
            <a:rPr lang="en-US" sz="2400" dirty="0" smtClean="0">
              <a:latin typeface="Corbel" pitchFamily="34" charset="0"/>
            </a:rPr>
            <a:t>Connect people with information</a:t>
          </a:r>
          <a:endParaRPr lang="en-US" sz="2400" dirty="0">
            <a:latin typeface="Corbel" pitchFamily="34" charset="0"/>
          </a:endParaRPr>
        </a:p>
      </dgm:t>
    </dgm:pt>
    <dgm:pt modelId="{41C03AF7-4C91-4BA7-8AA2-53128B3FD5DA}" type="parTrans" cxnId="{D2504500-D3C7-4297-87F1-CFE8440CCD67}">
      <dgm:prSet/>
      <dgm:spPr/>
    </dgm:pt>
    <dgm:pt modelId="{E51DFB99-28B9-496C-BF23-894930074EDA}" type="sibTrans" cxnId="{D2504500-D3C7-4297-87F1-CFE8440CCD67}">
      <dgm:prSet/>
      <dgm:spPr/>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4">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4"/>
      <dgm:spPr/>
    </dgm:pt>
    <dgm:pt modelId="{C43EB61A-2E04-409F-8F87-79F190ED3CE0}" type="pres">
      <dgm:prSet presAssocID="{476E4177-EF8D-419E-AB8A-93E66CC82482}" presName="imagNode" presStyleLbl="fgImgPlace1" presStyleIdx="0" presStyleCnt="4"/>
      <dgm:spPr/>
    </dgm:pt>
    <dgm:pt modelId="{3DB5F289-A8C3-40D5-8393-8636D9BFFD29}" type="pres">
      <dgm:prSet presAssocID="{A91F7A1B-DD1E-4B26-839C-2A5EF0A403AD}"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1" presStyleCnt="4">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1" presStyleCnt="4"/>
      <dgm:spPr/>
    </dgm:pt>
    <dgm:pt modelId="{41BC1ABA-1F87-4B1E-94EC-41724CD12655}" type="pres">
      <dgm:prSet presAssocID="{77AF15ED-F058-4A0B-B979-9880C6062DF0}" presName="imagNode" presStyleLbl="fgImgPlace1" presStyleIdx="1" presStyleCnt="4"/>
      <dgm:spPr/>
    </dgm:pt>
    <dgm:pt modelId="{A9D6457D-CBBF-4A28-8C38-C3F75EA43CF1}" type="pres">
      <dgm:prSet presAssocID="{E3B236AA-E864-46E4-BC91-F2D73633FEA4}" presName="sibTrans" presStyleLbl="sibTrans2D1" presStyleIdx="0" presStyleCnt="0"/>
      <dgm:spPr/>
      <dgm:t>
        <a:bodyPr/>
        <a:lstStyle/>
        <a:p>
          <a:endParaRPr lang="en-US"/>
        </a:p>
      </dgm:t>
    </dgm:pt>
    <dgm:pt modelId="{23A708BD-6046-42A0-9402-802422BB6475}" type="pres">
      <dgm:prSet presAssocID="{491ED3EE-2BA1-49EE-A9B4-31B231958295}" presName="compNode" presStyleCnt="0"/>
      <dgm:spPr/>
    </dgm:pt>
    <dgm:pt modelId="{3F636E00-64EB-4024-953A-08D0E77BE96F}" type="pres">
      <dgm:prSet presAssocID="{491ED3EE-2BA1-49EE-A9B4-31B231958295}" presName="node" presStyleLbl="node1" presStyleIdx="2" presStyleCnt="4">
        <dgm:presLayoutVars>
          <dgm:bulletEnabled val="1"/>
        </dgm:presLayoutVars>
      </dgm:prSet>
      <dgm:spPr/>
      <dgm:t>
        <a:bodyPr/>
        <a:lstStyle/>
        <a:p>
          <a:endParaRPr lang="en-CA"/>
        </a:p>
      </dgm:t>
    </dgm:pt>
    <dgm:pt modelId="{0FFBE689-4AF4-40D9-A8F6-49795B1BE3D2}" type="pres">
      <dgm:prSet presAssocID="{491ED3EE-2BA1-49EE-A9B4-31B231958295}" presName="invisiNode" presStyleLbl="node1" presStyleIdx="2" presStyleCnt="4"/>
      <dgm:spPr/>
    </dgm:pt>
    <dgm:pt modelId="{24DED14D-54B9-4B71-99EB-E50E98757062}" type="pres">
      <dgm:prSet presAssocID="{491ED3EE-2BA1-49EE-A9B4-31B231958295}" presName="imagNode" presStyleLbl="fgImgPlace1" presStyleIdx="2" presStyleCnt="4"/>
      <dgm:spPr/>
    </dgm:pt>
    <dgm:pt modelId="{D146A739-C325-4D3F-B3EE-25EECECECB48}" type="pres">
      <dgm:prSet presAssocID="{E51DFB99-28B9-496C-BF23-894930074EDA}" presName="sibTrans" presStyleLbl="sibTrans2D1" presStyleIdx="0" presStyleCnt="0"/>
      <dgm:spPr/>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4">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4"/>
      <dgm:spPr/>
    </dgm:pt>
    <dgm:pt modelId="{D88C7409-AB93-4FE3-A61D-F51EE8A4B008}" type="pres">
      <dgm:prSet presAssocID="{5DF8D196-4D3D-4940-9F32-682169997D7A}" presName="imagNode" presStyleLbl="fgImgPlace1" presStyleIdx="3" presStyleCnt="4"/>
      <dgm:spPr/>
    </dgm:pt>
  </dgm:ptLst>
  <dgm:cxnLst>
    <dgm:cxn modelId="{68216441-EB8E-4EB7-9809-3C1409B0DFE0}" type="presOf" srcId="{476E4177-EF8D-419E-AB8A-93E66CC82482}" destId="{2572025E-E8B8-4F94-94D0-DC22D7F762FB}" srcOrd="0" destOrd="0" presId="urn:microsoft.com/office/officeart/2005/8/layout/pList2"/>
    <dgm:cxn modelId="{9A40B199-C1E6-4AA6-9486-07915ED7CAE7}" srcId="{AA690160-D328-4B69-A035-90D3C82FA0A6}" destId="{476E4177-EF8D-419E-AB8A-93E66CC82482}" srcOrd="0" destOrd="0" parTransId="{50A25A56-CEA1-40EB-822C-18475EA4B47A}" sibTransId="{A91F7A1B-DD1E-4B26-839C-2A5EF0A403AD}"/>
    <dgm:cxn modelId="{733A9828-DC98-4859-933A-7CF67BDC513B}" type="presOf" srcId="{77AF15ED-F058-4A0B-B979-9880C6062DF0}" destId="{5284ED54-4761-44DA-8086-D5FD397A1C95}" srcOrd="0" destOrd="0" presId="urn:microsoft.com/office/officeart/2005/8/layout/pList2"/>
    <dgm:cxn modelId="{CD4CFE04-C5C7-4F46-8C48-31E4ADC39F31}" type="presOf" srcId="{AA690160-D328-4B69-A035-90D3C82FA0A6}" destId="{9E4DC8AD-1AC7-4E53-B32C-25202AFDB195}" srcOrd="0" destOrd="0" presId="urn:microsoft.com/office/officeart/2005/8/layout/pList2"/>
    <dgm:cxn modelId="{CD3B69F4-72CF-49E2-8926-8FD63E771977}" srcId="{AA690160-D328-4B69-A035-90D3C82FA0A6}" destId="{77AF15ED-F058-4A0B-B979-9880C6062DF0}" srcOrd="1" destOrd="0" parTransId="{0DF2CDB2-0880-4047-8447-A17EAE7580E4}" sibTransId="{E3B236AA-E864-46E4-BC91-F2D73633FEA4}"/>
    <dgm:cxn modelId="{83072251-6803-4B6B-82EC-D987AECF8008}" type="presOf" srcId="{A91F7A1B-DD1E-4B26-839C-2A5EF0A403AD}" destId="{3DB5F289-A8C3-40D5-8393-8636D9BFFD29}" srcOrd="0" destOrd="0" presId="urn:microsoft.com/office/officeart/2005/8/layout/pList2"/>
    <dgm:cxn modelId="{91608499-E74C-4954-960E-11784C268974}" type="presOf" srcId="{491ED3EE-2BA1-49EE-A9B4-31B231958295}" destId="{3F636E00-64EB-4024-953A-08D0E77BE96F}" srcOrd="0" destOrd="0" presId="urn:microsoft.com/office/officeart/2005/8/layout/pList2"/>
    <dgm:cxn modelId="{3380BAD5-B5BF-496D-A281-0B1FDACB910D}" type="presOf" srcId="{E51DFB99-28B9-496C-BF23-894930074EDA}" destId="{D146A739-C325-4D3F-B3EE-25EECECECB48}" srcOrd="0" destOrd="0" presId="urn:microsoft.com/office/officeart/2005/8/layout/pList2"/>
    <dgm:cxn modelId="{5BD13A63-BACA-466C-9D56-B02BF06B0E9A}" type="presOf" srcId="{5DF8D196-4D3D-4940-9F32-682169997D7A}" destId="{87B5BDBA-3C7A-41F1-8C33-F13937A84B36}" srcOrd="0" destOrd="0" presId="urn:microsoft.com/office/officeart/2005/8/layout/pList2"/>
    <dgm:cxn modelId="{B9B85342-AC50-4E97-8E9E-2FD870B1E881}" srcId="{AA690160-D328-4B69-A035-90D3C82FA0A6}" destId="{5DF8D196-4D3D-4940-9F32-682169997D7A}" srcOrd="3" destOrd="0" parTransId="{51CE1848-AB2A-4E28-8CF5-8442E546E0C5}" sibTransId="{90C1E242-23BD-452C-B222-DCFA2D4DAE3B}"/>
    <dgm:cxn modelId="{F7E775E3-5B62-46CA-8BCB-C50408BB77C6}" type="presOf" srcId="{E3B236AA-E864-46E4-BC91-F2D73633FEA4}" destId="{A9D6457D-CBBF-4A28-8C38-C3F75EA43CF1}" srcOrd="0" destOrd="0" presId="urn:microsoft.com/office/officeart/2005/8/layout/pList2"/>
    <dgm:cxn modelId="{D2504500-D3C7-4297-87F1-CFE8440CCD67}" srcId="{AA690160-D328-4B69-A035-90D3C82FA0A6}" destId="{491ED3EE-2BA1-49EE-A9B4-31B231958295}" srcOrd="2" destOrd="0" parTransId="{41C03AF7-4C91-4BA7-8AA2-53128B3FD5DA}" sibTransId="{E51DFB99-28B9-496C-BF23-894930074EDA}"/>
    <dgm:cxn modelId="{4C329B22-E6DA-43D6-B47E-429E68848B1B}" type="presParOf" srcId="{9E4DC8AD-1AC7-4E53-B32C-25202AFDB195}" destId="{ACBF4AF3-FAB8-444C-81AB-52C89640E279}" srcOrd="0" destOrd="0" presId="urn:microsoft.com/office/officeart/2005/8/layout/pList2"/>
    <dgm:cxn modelId="{56740B54-2F1E-4B01-BACE-3E3DE331B49D}" type="presParOf" srcId="{9E4DC8AD-1AC7-4E53-B32C-25202AFDB195}" destId="{78248EF9-FFBB-4EB0-94C4-16A1D0A1A170}" srcOrd="1" destOrd="0" presId="urn:microsoft.com/office/officeart/2005/8/layout/pList2"/>
    <dgm:cxn modelId="{D8D1E7F7-36F4-41E9-B095-44C0527920A2}" type="presParOf" srcId="{78248EF9-FFBB-4EB0-94C4-16A1D0A1A170}" destId="{CC8831C0-DF59-484B-83B2-A708366B3EB6}" srcOrd="0" destOrd="0" presId="urn:microsoft.com/office/officeart/2005/8/layout/pList2"/>
    <dgm:cxn modelId="{C2C8FF80-DB15-40AA-AE52-4FA746A796CC}" type="presParOf" srcId="{CC8831C0-DF59-484B-83B2-A708366B3EB6}" destId="{2572025E-E8B8-4F94-94D0-DC22D7F762FB}" srcOrd="0" destOrd="0" presId="urn:microsoft.com/office/officeart/2005/8/layout/pList2"/>
    <dgm:cxn modelId="{F8758434-9C43-4DD8-A784-8DB9A0D496EA}" type="presParOf" srcId="{CC8831C0-DF59-484B-83B2-A708366B3EB6}" destId="{2E2B4276-DB06-4C66-80FF-919CDE10A5FE}" srcOrd="1" destOrd="0" presId="urn:microsoft.com/office/officeart/2005/8/layout/pList2"/>
    <dgm:cxn modelId="{97DAF959-5B16-40BD-A12C-F8BE2EC61B65}" type="presParOf" srcId="{CC8831C0-DF59-484B-83B2-A708366B3EB6}" destId="{C43EB61A-2E04-409F-8F87-79F190ED3CE0}" srcOrd="2" destOrd="0" presId="urn:microsoft.com/office/officeart/2005/8/layout/pList2"/>
    <dgm:cxn modelId="{8ED987C2-2537-44E6-A171-A7176B620F53}" type="presParOf" srcId="{78248EF9-FFBB-4EB0-94C4-16A1D0A1A170}" destId="{3DB5F289-A8C3-40D5-8393-8636D9BFFD29}" srcOrd="1" destOrd="0" presId="urn:microsoft.com/office/officeart/2005/8/layout/pList2"/>
    <dgm:cxn modelId="{82A599A7-36DF-4F10-82EB-89C2B6A4E0A6}" type="presParOf" srcId="{78248EF9-FFBB-4EB0-94C4-16A1D0A1A170}" destId="{3617A269-0CD9-4948-9932-FA1AD12DE27E}" srcOrd="2" destOrd="0" presId="urn:microsoft.com/office/officeart/2005/8/layout/pList2"/>
    <dgm:cxn modelId="{8B3515F7-D367-4C8C-B714-21A8DB2620E4}" type="presParOf" srcId="{3617A269-0CD9-4948-9932-FA1AD12DE27E}" destId="{5284ED54-4761-44DA-8086-D5FD397A1C95}" srcOrd="0" destOrd="0" presId="urn:microsoft.com/office/officeart/2005/8/layout/pList2"/>
    <dgm:cxn modelId="{E5F37B14-4E6F-4B69-9A31-61B0EC0E75BC}" type="presParOf" srcId="{3617A269-0CD9-4948-9932-FA1AD12DE27E}" destId="{9666B65F-B8AB-44AD-8F33-AF566667E781}" srcOrd="1" destOrd="0" presId="urn:microsoft.com/office/officeart/2005/8/layout/pList2"/>
    <dgm:cxn modelId="{A9077D89-62CD-44DA-B5D3-F64A478FB4B3}" type="presParOf" srcId="{3617A269-0CD9-4948-9932-FA1AD12DE27E}" destId="{41BC1ABA-1F87-4B1E-94EC-41724CD12655}" srcOrd="2" destOrd="0" presId="urn:microsoft.com/office/officeart/2005/8/layout/pList2"/>
    <dgm:cxn modelId="{1BEDEE5E-E09F-44BF-89CC-C9AF6A624A55}" type="presParOf" srcId="{78248EF9-FFBB-4EB0-94C4-16A1D0A1A170}" destId="{A9D6457D-CBBF-4A28-8C38-C3F75EA43CF1}" srcOrd="3" destOrd="0" presId="urn:microsoft.com/office/officeart/2005/8/layout/pList2"/>
    <dgm:cxn modelId="{F9501FF2-F7E7-49F2-ACF5-AE292AE6E4F3}" type="presParOf" srcId="{78248EF9-FFBB-4EB0-94C4-16A1D0A1A170}" destId="{23A708BD-6046-42A0-9402-802422BB6475}" srcOrd="4" destOrd="0" presId="urn:microsoft.com/office/officeart/2005/8/layout/pList2"/>
    <dgm:cxn modelId="{7215E375-D4B6-48EA-B712-5FF86D9512AD}" type="presParOf" srcId="{23A708BD-6046-42A0-9402-802422BB6475}" destId="{3F636E00-64EB-4024-953A-08D0E77BE96F}" srcOrd="0" destOrd="0" presId="urn:microsoft.com/office/officeart/2005/8/layout/pList2"/>
    <dgm:cxn modelId="{641080A3-DBD9-4678-ACDA-2D69C9A8FF17}" type="presParOf" srcId="{23A708BD-6046-42A0-9402-802422BB6475}" destId="{0FFBE689-4AF4-40D9-A8F6-49795B1BE3D2}" srcOrd="1" destOrd="0" presId="urn:microsoft.com/office/officeart/2005/8/layout/pList2"/>
    <dgm:cxn modelId="{42D5429B-F454-4412-A9C1-C5B9A3A15212}" type="presParOf" srcId="{23A708BD-6046-42A0-9402-802422BB6475}" destId="{24DED14D-54B9-4B71-99EB-E50E98757062}" srcOrd="2" destOrd="0" presId="urn:microsoft.com/office/officeart/2005/8/layout/pList2"/>
    <dgm:cxn modelId="{862A5A3C-314B-4F8C-B704-69BAD061B28D}" type="presParOf" srcId="{78248EF9-FFBB-4EB0-94C4-16A1D0A1A170}" destId="{D146A739-C325-4D3F-B3EE-25EECECECB48}" srcOrd="5" destOrd="0" presId="urn:microsoft.com/office/officeart/2005/8/layout/pList2"/>
    <dgm:cxn modelId="{9B51F5AC-8998-467A-9B72-0DE375DFB7EB}" type="presParOf" srcId="{78248EF9-FFBB-4EB0-94C4-16A1D0A1A170}" destId="{CDFA4098-C274-4C84-9513-F0698696D98A}" srcOrd="6" destOrd="0" presId="urn:microsoft.com/office/officeart/2005/8/layout/pList2"/>
    <dgm:cxn modelId="{7317AEB0-0F42-41DB-87E5-2883EC1F5EA2}" type="presParOf" srcId="{CDFA4098-C274-4C84-9513-F0698696D98A}" destId="{87B5BDBA-3C7A-41F1-8C33-F13937A84B36}" srcOrd="0" destOrd="0" presId="urn:microsoft.com/office/officeart/2005/8/layout/pList2"/>
    <dgm:cxn modelId="{E94B1D21-9747-4048-A2A5-252CC8C87347}" type="presParOf" srcId="{CDFA4098-C274-4C84-9513-F0698696D98A}" destId="{928528D1-DD5F-4687-9BFE-878C43D23D5D}" srcOrd="1" destOrd="0" presId="urn:microsoft.com/office/officeart/2005/8/layout/pList2"/>
    <dgm:cxn modelId="{97598D12-3000-47DD-AFAB-EEA2CE7C4502}" type="presParOf" srcId="{CDFA4098-C274-4C84-9513-F0698696D98A}" destId="{D88C7409-AB93-4FE3-A61D-F51EE8A4B008}"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6075" y="243840"/>
          <a:ext cx="1847918" cy="1341120"/>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6075" y="1828799"/>
          <a:ext cx="1847918"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Reduce complexity</a:t>
          </a:r>
          <a:endParaRPr lang="en-US" sz="2400" kern="1200" dirty="0">
            <a:latin typeface="Corbel" pitchFamily="34" charset="0"/>
          </a:endParaRPr>
        </a:p>
      </dsp:txBody>
      <dsp:txXfrm rot="10800000">
        <a:off x="256075" y="1828799"/>
        <a:ext cx="1847918" cy="2235200"/>
      </dsp:txXfrm>
    </dsp:sp>
    <dsp:sp modelId="{41BC1ABA-1F87-4B1E-94EC-41724CD12655}">
      <dsp:nvSpPr>
        <dsp:cNvPr id="0" name=""/>
        <dsp:cNvSpPr/>
      </dsp:nvSpPr>
      <dsp:spPr>
        <a:xfrm>
          <a:off x="2288785" y="243840"/>
          <a:ext cx="1847918" cy="1341120"/>
        </a:xfrm>
        <a:prstGeom prst="roundRect">
          <a:avLst>
            <a:gd name="adj" fmla="val 10000"/>
          </a:avLst>
        </a:prstGeom>
        <a:solidFill>
          <a:schemeClr val="accent2">
            <a:tint val="50000"/>
            <a:hueOff val="187542"/>
            <a:satOff val="-30789"/>
            <a:lumOff val="-8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2288785" y="1828799"/>
          <a:ext cx="1847918" cy="2235200"/>
        </a:xfrm>
        <a:prstGeom prst="round2SameRect">
          <a:avLst>
            <a:gd name="adj1" fmla="val 10500"/>
            <a:gd name="adj2" fmla="val 0"/>
          </a:avLst>
        </a:prstGeom>
        <a:gradFill rotWithShape="0">
          <a:gsLst>
            <a:gs pos="0">
              <a:schemeClr val="accent2">
                <a:hueOff val="462810"/>
                <a:satOff val="-30342"/>
                <a:lumOff val="6471"/>
                <a:alphaOff val="0"/>
                <a:shade val="51000"/>
                <a:satMod val="130000"/>
              </a:schemeClr>
            </a:gs>
            <a:gs pos="80000">
              <a:schemeClr val="accent2">
                <a:hueOff val="462810"/>
                <a:satOff val="-30342"/>
                <a:lumOff val="6471"/>
                <a:alphaOff val="0"/>
                <a:shade val="93000"/>
                <a:satMod val="130000"/>
              </a:schemeClr>
            </a:gs>
            <a:gs pos="100000">
              <a:schemeClr val="accent2">
                <a:hueOff val="462810"/>
                <a:satOff val="-30342"/>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Increase control</a:t>
          </a:r>
          <a:endParaRPr lang="en-US" sz="2400" kern="1200" dirty="0">
            <a:latin typeface="Corbel" pitchFamily="34" charset="0"/>
          </a:endParaRPr>
        </a:p>
      </dsp:txBody>
      <dsp:txXfrm rot="10800000">
        <a:off x="2288785" y="1828799"/>
        <a:ext cx="1847918" cy="2235200"/>
      </dsp:txXfrm>
    </dsp:sp>
    <dsp:sp modelId="{24DED14D-54B9-4B71-99EB-E50E98757062}">
      <dsp:nvSpPr>
        <dsp:cNvPr id="0" name=""/>
        <dsp:cNvSpPr/>
      </dsp:nvSpPr>
      <dsp:spPr>
        <a:xfrm>
          <a:off x="4321495" y="243840"/>
          <a:ext cx="1847918" cy="1341120"/>
        </a:xfrm>
        <a:prstGeom prst="roundRect">
          <a:avLst>
            <a:gd name="adj" fmla="val 10000"/>
          </a:avLst>
        </a:prstGeom>
        <a:solidFill>
          <a:schemeClr val="accent2">
            <a:tint val="50000"/>
            <a:hueOff val="375085"/>
            <a:satOff val="-61579"/>
            <a:lumOff val="-17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636E00-64EB-4024-953A-08D0E77BE96F}">
      <dsp:nvSpPr>
        <dsp:cNvPr id="0" name=""/>
        <dsp:cNvSpPr/>
      </dsp:nvSpPr>
      <dsp:spPr>
        <a:xfrm rot="10800000">
          <a:off x="4321495" y="1828799"/>
          <a:ext cx="1847918" cy="2235200"/>
        </a:xfrm>
        <a:prstGeom prst="round2SameRect">
          <a:avLst>
            <a:gd name="adj1" fmla="val 10500"/>
            <a:gd name="adj2" fmla="val 0"/>
          </a:avLst>
        </a:prstGeom>
        <a:gradFill rotWithShape="0">
          <a:gsLst>
            <a:gs pos="0">
              <a:schemeClr val="accent2">
                <a:hueOff val="925621"/>
                <a:satOff val="-60684"/>
                <a:lumOff val="12941"/>
                <a:alphaOff val="0"/>
                <a:shade val="51000"/>
                <a:satMod val="130000"/>
              </a:schemeClr>
            </a:gs>
            <a:gs pos="80000">
              <a:schemeClr val="accent2">
                <a:hueOff val="925621"/>
                <a:satOff val="-60684"/>
                <a:lumOff val="12941"/>
                <a:alphaOff val="0"/>
                <a:shade val="93000"/>
                <a:satMod val="130000"/>
              </a:schemeClr>
            </a:gs>
            <a:gs pos="100000">
              <a:schemeClr val="accent2">
                <a:hueOff val="925621"/>
                <a:satOff val="-60684"/>
                <a:lumOff val="129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Connect people with information</a:t>
          </a:r>
          <a:endParaRPr lang="en-US" sz="2400" kern="1200" dirty="0">
            <a:latin typeface="Corbel" pitchFamily="34" charset="0"/>
          </a:endParaRPr>
        </a:p>
      </dsp:txBody>
      <dsp:txXfrm rot="10800000">
        <a:off x="4321495" y="1828799"/>
        <a:ext cx="1847918" cy="2235200"/>
      </dsp:txXfrm>
    </dsp:sp>
    <dsp:sp modelId="{D88C7409-AB93-4FE3-A61D-F51EE8A4B008}">
      <dsp:nvSpPr>
        <dsp:cNvPr id="0" name=""/>
        <dsp:cNvSpPr/>
      </dsp:nvSpPr>
      <dsp:spPr>
        <a:xfrm>
          <a:off x="6354206" y="243840"/>
          <a:ext cx="1847918" cy="1341120"/>
        </a:xfrm>
        <a:prstGeom prst="roundRect">
          <a:avLst>
            <a:gd name="adj" fmla="val 10000"/>
          </a:avLst>
        </a:prstGeom>
        <a:solidFill>
          <a:schemeClr val="accent2">
            <a:tint val="50000"/>
            <a:hueOff val="562627"/>
            <a:satOff val="-92368"/>
            <a:lumOff val="-25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6354206" y="1828799"/>
          <a:ext cx="1847918" cy="2235200"/>
        </a:xfrm>
        <a:prstGeom prst="round2SameRect">
          <a:avLst>
            <a:gd name="adj1" fmla="val 10500"/>
            <a:gd name="adj2" fmla="val 0"/>
          </a:avLst>
        </a:prstGeom>
        <a:gradFill rotWithShape="0">
          <a:gsLst>
            <a:gs pos="0">
              <a:schemeClr val="accent2">
                <a:hueOff val="1388431"/>
                <a:satOff val="-91026"/>
                <a:lumOff val="19412"/>
                <a:alphaOff val="0"/>
                <a:shade val="51000"/>
                <a:satMod val="130000"/>
              </a:schemeClr>
            </a:gs>
            <a:gs pos="80000">
              <a:schemeClr val="accent2">
                <a:hueOff val="1388431"/>
                <a:satOff val="-91026"/>
                <a:lumOff val="19412"/>
                <a:alphaOff val="0"/>
                <a:shade val="93000"/>
                <a:satMod val="130000"/>
              </a:schemeClr>
            </a:gs>
            <a:gs pos="100000">
              <a:schemeClr val="accent2">
                <a:hueOff val="1388431"/>
                <a:satOff val="-91026"/>
                <a:lumOff val="1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Work securely anywhere</a:t>
          </a:r>
          <a:endParaRPr lang="en-US" sz="2400" kern="1200" dirty="0">
            <a:latin typeface="Corbel" pitchFamily="34" charset="0"/>
          </a:endParaRPr>
        </a:p>
      </dsp:txBody>
      <dsp:txXfrm rot="10800000">
        <a:off x="6354206" y="1828799"/>
        <a:ext cx="1847918" cy="223520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1B29FED-FE0B-455A-A9E1-C6A9D971C7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A4C7BCBD-19E9-45DB-BCD2-0EE0232A7EE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465138"/>
            <a:ext cx="3798887" cy="284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465138"/>
            <a:ext cx="3798887" cy="284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465138"/>
            <a:ext cx="3798887" cy="284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465138"/>
            <a:ext cx="3798887" cy="284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57" tIns="46580" rIns="93157" bIns="46580" anchor="b"/>
          <a:lstStyle/>
          <a:p>
            <a:pPr algn="r" defTabSz="931736"/>
            <a:fld id="{E2312B7D-C8F8-4936-8BF2-272D2148DC85}" type="slidenum">
              <a:rPr lang="en-US" sz="1200">
                <a:solidFill>
                  <a:prstClr val="black"/>
                </a:solidFill>
                <a:latin typeface="Calibri" pitchFamily="34" charset="0"/>
                <a:ea typeface="+mn-ea"/>
              </a:rPr>
              <a:pPr algn="r" defTabSz="931736"/>
              <a:t>15</a:t>
            </a:fld>
            <a:endParaRPr lang="en-US" sz="1200" dirty="0">
              <a:solidFill>
                <a:prstClr val="black"/>
              </a:solidFill>
              <a:latin typeface="Calibri" pitchFamily="34" charset="0"/>
              <a:ea typeface="+mn-ea"/>
            </a:endParaRPr>
          </a:p>
        </p:txBody>
      </p:sp>
      <p:sp>
        <p:nvSpPr>
          <p:cNvPr id="3" name="Notes Placeholder 2"/>
          <p:cNvSpPr>
            <a:spLocks noGrp="1"/>
          </p:cNvSpPr>
          <p:nvPr>
            <p:ph type="body" idx="1"/>
          </p:nvPr>
        </p:nvSpPr>
        <p:spPr/>
        <p:txBody>
          <a:bodyPr>
            <a:normAutofit fontScale="85000" lnSpcReduction="20000"/>
          </a:bodyPr>
          <a:lstStyle/>
          <a:p>
            <a:pPr defTabSz="931774" fontAlgn="auto">
              <a:spcBef>
                <a:spcPts val="0"/>
              </a:spcBef>
              <a:spcAft>
                <a:spcPts val="0"/>
              </a:spcAft>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57" tIns="46580" rIns="93157" bIns="46580" anchor="b"/>
          <a:lstStyle/>
          <a:p>
            <a:pPr algn="r" defTabSz="931736"/>
            <a:fld id="{E2312B7D-C8F8-4936-8BF2-272D2148DC85}" type="slidenum">
              <a:rPr lang="en-US" sz="1200">
                <a:solidFill>
                  <a:prstClr val="black"/>
                </a:solidFill>
                <a:latin typeface="Calibri" pitchFamily="34" charset="0"/>
                <a:ea typeface="+mn-ea"/>
              </a:rPr>
              <a:pPr algn="r" defTabSz="931736"/>
              <a:t>16</a:t>
            </a:fld>
            <a:endParaRPr lang="en-US" sz="1200" dirty="0">
              <a:solidFill>
                <a:prstClr val="black"/>
              </a:solidFill>
              <a:latin typeface="Calibri" pitchFamily="34" charset="0"/>
              <a:ea typeface="+mn-ea"/>
            </a:endParaRPr>
          </a:p>
        </p:txBody>
      </p:sp>
      <p:sp>
        <p:nvSpPr>
          <p:cNvPr id="3" name="Notes Placeholder 2"/>
          <p:cNvSpPr>
            <a:spLocks noGrp="1"/>
          </p:cNvSpPr>
          <p:nvPr>
            <p:ph type="body" idx="1"/>
          </p:nvPr>
        </p:nvSpPr>
        <p:spPr/>
        <p:txBody>
          <a:bodyPr>
            <a:normAutofit fontScale="85000" lnSpcReduction="20000"/>
          </a:bodyPr>
          <a:lstStyle/>
          <a:p>
            <a:pPr defTabSz="931774" fontAlgn="auto">
              <a:spcBef>
                <a:spcPts val="0"/>
              </a:spcBef>
              <a:spcAft>
                <a:spcPts val="0"/>
              </a:spcAft>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57" tIns="46580" rIns="93157" bIns="46580" anchor="b"/>
          <a:lstStyle/>
          <a:p>
            <a:pPr algn="r" defTabSz="931736"/>
            <a:fld id="{E2312B7D-C8F8-4936-8BF2-272D2148DC85}" type="slidenum">
              <a:rPr lang="en-US" sz="1200">
                <a:solidFill>
                  <a:prstClr val="black"/>
                </a:solidFill>
                <a:latin typeface="Calibri" pitchFamily="34" charset="0"/>
                <a:ea typeface="+mn-ea"/>
              </a:rPr>
              <a:pPr algn="r" defTabSz="931736"/>
              <a:t>17</a:t>
            </a:fld>
            <a:endParaRPr lang="en-US" sz="1200" dirty="0">
              <a:solidFill>
                <a:prstClr val="black"/>
              </a:solidFill>
              <a:latin typeface="Calibri" pitchFamily="34" charset="0"/>
              <a:ea typeface="+mn-ea"/>
            </a:endParaRPr>
          </a:p>
        </p:txBody>
      </p:sp>
      <p:sp>
        <p:nvSpPr>
          <p:cNvPr id="3" name="Notes Placeholder 2"/>
          <p:cNvSpPr>
            <a:spLocks noGrp="1"/>
          </p:cNvSpPr>
          <p:nvPr>
            <p:ph type="body" idx="1"/>
          </p:nvPr>
        </p:nvSpPr>
        <p:spPr/>
        <p:txBody>
          <a:bodyPr>
            <a:normAutofit fontScale="85000" lnSpcReduction="10000"/>
          </a:bodyPr>
          <a:lstStyle/>
          <a:p>
            <a:pPr defTabSz="931774" fontAlgn="auto">
              <a:spcBef>
                <a:spcPts val="0"/>
              </a:spcBef>
              <a:spcAft>
                <a:spcPts val="0"/>
              </a:spcAft>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10/5/2009 11:52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10/5/2009 11:52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Date Placeholder 3"/>
          <p:cNvSpPr>
            <a:spLocks noGrp="1"/>
          </p:cNvSpPr>
          <p:nvPr>
            <p:ph type="dt" idx="10"/>
          </p:nvPr>
        </p:nvSpPr>
        <p:spPr/>
        <p:txBody>
          <a:bodyPr/>
          <a:lstStyle/>
          <a:p>
            <a:pPr>
              <a:defRPr/>
            </a:pPr>
            <a:fld id="{05333CA3-2FCE-4290-AEB9-7BEB0442E327}" type="datetime8">
              <a:rPr lang="en-US" smtClean="0"/>
              <a:pPr>
                <a:defRPr/>
              </a:pPr>
              <a:t>10/5/2009 11:52 AM</a:t>
            </a:fld>
            <a:endParaRPr lang="en-US" dirty="0"/>
          </a:p>
        </p:txBody>
      </p:sp>
      <p:sp>
        <p:nvSpPr>
          <p:cNvPr id="5" name="Slide Number Placeholder 4"/>
          <p:cNvSpPr>
            <a:spLocks noGrp="1"/>
          </p:cNvSpPr>
          <p:nvPr>
            <p:ph type="sldNum" sz="quarter" idx="11"/>
          </p:nvPr>
        </p:nvSpPr>
        <p:spPr/>
        <p:txBody>
          <a:bodyPr/>
          <a:lstStyle/>
          <a:p>
            <a:pPr>
              <a:defRPr/>
            </a:pPr>
            <a:fld id="{A7108947-328A-4F54-9D26-E93A52695D09}" type="slidenum">
              <a:rPr lang="en-US" smtClean="0"/>
              <a:pPr>
                <a:defRPr/>
              </a:pPr>
              <a:t>21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BC78814-ACA7-4C44-8F93-88C2915BDCBD}" type="slidenum">
              <a:rPr lang="en-US">
                <a:solidFill>
                  <a:prstClr val="black"/>
                </a:solidFill>
              </a:rPr>
              <a:pPr/>
              <a:t>24</a:t>
            </a:fld>
            <a:endParaRPr lang="en-US">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10/5/2009 11:52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10/5/2009 11:52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57" tIns="46580" rIns="93157" bIns="46580" anchor="b"/>
          <a:lstStyle/>
          <a:p>
            <a:pPr algn="r" defTabSz="931736"/>
            <a:fld id="{E2312B7D-C8F8-4936-8BF2-272D2148DC85}" type="slidenum">
              <a:rPr lang="en-US" sz="1200">
                <a:solidFill>
                  <a:prstClr val="black"/>
                </a:solidFill>
                <a:latin typeface="Calibri" pitchFamily="34" charset="0"/>
                <a:ea typeface="+mn-ea"/>
              </a:rPr>
              <a:pPr algn="r" defTabSz="931736"/>
              <a:t>5</a:t>
            </a:fld>
            <a:endParaRPr lang="en-US" sz="1200" dirty="0">
              <a:solidFill>
                <a:prstClr val="black"/>
              </a:solidFill>
              <a:latin typeface="Calibri" pitchFamily="34" charset="0"/>
              <a:ea typeface="+mn-ea"/>
            </a:endParaRPr>
          </a:p>
        </p:txBody>
      </p:sp>
      <p:sp>
        <p:nvSpPr>
          <p:cNvPr id="3" name="Notes Placeholder 2"/>
          <p:cNvSpPr>
            <a:spLocks noGrp="1"/>
          </p:cNvSpPr>
          <p:nvPr>
            <p:ph type="body" idx="1"/>
          </p:nvPr>
        </p:nvSpPr>
        <p:spPr/>
        <p:txBody>
          <a:bodyPr>
            <a:normAutofit fontScale="55000" lnSpcReduction="20000"/>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84CC4A-B5DB-4A9B-80DB-24CFC18CC991}" type="slidenum">
              <a:rPr lang="en-US" smtClean="0"/>
              <a:pPr/>
              <a:t>6</a:t>
            </a:fld>
            <a:endParaRPr lang="en-US"/>
          </a:p>
        </p:txBody>
      </p:sp>
      <p:sp>
        <p:nvSpPr>
          <p:cNvPr id="5" name="Footer Placeholder 4"/>
          <p:cNvSpPr>
            <a:spLocks noGrp="1"/>
          </p:cNvSpPr>
          <p:nvPr>
            <p:ph type="ftr" sz="quarter" idx="11"/>
          </p:nvPr>
        </p:nvSpPr>
        <p:spPr/>
        <p:txBody>
          <a:bodyPr/>
          <a:lstStyle/>
          <a:p>
            <a:r>
              <a:rPr lang="en-US" dirty="0" smtClean="0"/>
              <a:t>Feedback to celinea</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endParaRPr lang="en-CA" dirty="0" smtClean="0"/>
          </a:p>
        </p:txBody>
      </p:sp>
      <p:sp>
        <p:nvSpPr>
          <p:cNvPr id="4" name="Slide Number Placeholder 3"/>
          <p:cNvSpPr>
            <a:spLocks noGrp="1"/>
          </p:cNvSpPr>
          <p:nvPr>
            <p:ph type="sldNum" sz="quarter" idx="10"/>
          </p:nvPr>
        </p:nvSpPr>
        <p:spPr/>
        <p:txBody>
          <a:bodyPr/>
          <a:lstStyle/>
          <a:p>
            <a:fld id="{A4C7BCBD-19E9-45DB-BCD2-0EE0232A7E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465138"/>
            <a:ext cx="3798887" cy="284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465138"/>
            <a:ext cx="3798887" cy="284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057400"/>
            <a:ext cx="6248400" cy="1346200"/>
          </a:xfrm>
        </p:spPr>
        <p:txBody>
          <a:bodyPr/>
          <a:lstStyle>
            <a:lvl1pPr>
              <a:lnSpc>
                <a:spcPts val="5300"/>
              </a:lnSpc>
              <a:defRPr/>
            </a:lvl1pPr>
          </a:lstStyle>
          <a:p>
            <a:r>
              <a:rPr lang="en-US"/>
              <a:t>Click to edit Master title style</a:t>
            </a:r>
          </a:p>
        </p:txBody>
      </p:sp>
      <p:sp>
        <p:nvSpPr>
          <p:cNvPr id="3075" name="Rectangle 3"/>
          <p:cNvSpPr>
            <a:spLocks noGrp="1" noChangeArrowheads="1"/>
          </p:cNvSpPr>
          <p:nvPr>
            <p:ph type="subTitle" idx="1"/>
          </p:nvPr>
        </p:nvSpPr>
        <p:spPr>
          <a:xfrm>
            <a:off x="533400" y="3505200"/>
            <a:ext cx="6248400" cy="381000"/>
          </a:xfrm>
        </p:spPr>
        <p:txBody>
          <a:bodyPr/>
          <a:lstStyle>
            <a:lvl1pPr marL="0" indent="0">
              <a:buFontTx/>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661392" y="1417638"/>
            <a:ext cx="10424392" cy="1519237"/>
          </a:xfrm>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2708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2708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6096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Tm="43546"/>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lign_It_pp.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D6CFBEDE-18C1-4DD0-B481-EE656E12F3F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lign_It_pp.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6CFBEDE-18C1-4DD0-B481-EE656E12F3F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A73A366-F30D-44CD-B1BF-221289A4F15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F23440B-977D-4A4B-A949-D3005446468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CE20182-EA11-40BD-A2FA-B9795A9D2A7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77F048A9-B2F6-4B80-8D45-FAA2131437F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8E0D74E8-595E-4578-91DD-AC8763802DF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8092237-60E8-400D-BD00-E74024A1223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F763EB5-7DCC-48BE-AA81-67B3AFEEF71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54DEF9F2-6E67-4801-B336-127643AB89A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18C64B2-5A17-4341-A4F9-6E0B33166A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168FA0D-758F-4643-BDD3-BDF32BF3CAB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2585323"/>
          </a:xfrm>
        </p:spPr>
        <p:txBody>
          <a:bodyPr/>
          <a:lstStyle>
            <a:lvl1pPr>
              <a:defRPr sz="3200">
                <a:effectLst>
                  <a:outerShdw blurRad="38100" dist="38100" dir="2700000" algn="tl">
                    <a:srgbClr val="000000">
                      <a:alpha val="43137"/>
                    </a:srgbClr>
                  </a:outerShdw>
                </a:effectLst>
              </a:defRPr>
            </a:lvl1pPr>
            <a:lvl2pPr>
              <a:defRPr sz="28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000">
                <a:effectLst>
                  <a:outerShdw blurRad="38100" dist="38100" dir="2700000" algn="tl">
                    <a:srgbClr val="000000">
                      <a:alpha val="43137"/>
                    </a:srgbClr>
                  </a:outerShdw>
                </a:effectLst>
              </a:defRPr>
            </a:lvl4pPr>
            <a:lvl5pPr>
              <a:defRPr sz="2000">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82000" cy="6588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417638"/>
            <a:ext cx="8382000" cy="16681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7338" lvl="0" indent="-287338">
              <a:lnSpc>
                <a:spcPct val="90000"/>
              </a:lnSpc>
              <a:spcBef>
                <a:spcPts val="1200"/>
              </a:spcBef>
              <a:spcAft>
                <a:spcPts val="1200"/>
              </a:spcAft>
              <a:buClr>
                <a:schemeClr val="tx2"/>
              </a:buClr>
              <a:buSzPct val="95000"/>
              <a:buBlip>
                <a:blip r:embed="rId16"/>
              </a:buBlip>
            </a:pPr>
            <a:endParaRPr lang="en-US" kern="0" dirty="0" smtClean="0">
              <a:solidFill>
                <a:srgbClr val="FFFFFF"/>
              </a:solidFill>
              <a:effectLst>
                <a:outerShdw blurRad="38100" dist="38100" dir="2700000" algn="tl">
                  <a:srgbClr val="000000"/>
                </a:outerShdw>
              </a:effectLst>
              <a:latin typeface="+mn-lt"/>
            </a:endParaRPr>
          </a:p>
          <a:p>
            <a:pPr marL="798513" lvl="1" indent="-287338">
              <a:lnSpc>
                <a:spcPct val="90000"/>
              </a:lnSpc>
              <a:spcBef>
                <a:spcPts val="1200"/>
              </a:spcBef>
              <a:spcAft>
                <a:spcPts val="1200"/>
              </a:spcAft>
              <a:buClr>
                <a:schemeClr val="tx2"/>
              </a:buClr>
              <a:buSzPct val="95000"/>
              <a:buBlip>
                <a:blip r:embed="rId16"/>
              </a:buBlip>
            </a:pPr>
            <a:endParaRPr lang="en-US" kern="0" dirty="0" smtClean="0">
              <a:solidFill>
                <a:srgbClr val="FFFFFF"/>
              </a:solidFill>
              <a:effectLst>
                <a:outerShdw blurRad="38100" dist="38100" dir="2700000" algn="tl">
                  <a:srgbClr val="000000"/>
                </a:outerShdw>
              </a:effectLst>
              <a:latin typeface="+mn-lt"/>
            </a:endParaRPr>
          </a:p>
          <a:p>
            <a:pPr marL="1200150" lvl="2" indent="-287338">
              <a:lnSpc>
                <a:spcPct val="90000"/>
              </a:lnSpc>
              <a:spcBef>
                <a:spcPts val="1200"/>
              </a:spcBef>
              <a:spcAft>
                <a:spcPts val="1200"/>
              </a:spcAft>
              <a:buClr>
                <a:schemeClr val="tx2"/>
              </a:buClr>
              <a:buSzPct val="95000"/>
              <a:buBlip>
                <a:blip r:embed="rId16"/>
              </a:buBlip>
            </a:pPr>
            <a:endParaRPr lang="en-US" kern="0" dirty="0" smtClean="0">
              <a:solidFill>
                <a:srgbClr val="FFFFFF"/>
              </a:solidFill>
              <a:effectLst>
                <a:outerShdw blurRad="38100" dist="38100" dir="2700000" algn="tl">
                  <a:srgbClr val="000000"/>
                </a:outerShdw>
              </a:effectLst>
              <a:latin typeface="+mn-lt"/>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8" r:id="rId13"/>
    <p:sldLayoutId id="2147483689" r:id="rId14"/>
  </p:sldLayoutIdLst>
  <p:txStyles>
    <p:titleStyle>
      <a:lvl1pPr algn="l" rtl="0" fontAlgn="base">
        <a:lnSpc>
          <a:spcPct val="90000"/>
        </a:lnSpc>
        <a:spcBef>
          <a:spcPct val="30000"/>
        </a:spcBef>
        <a:spcAft>
          <a:spcPct val="0"/>
        </a:spcAft>
        <a:defRPr sz="4800">
          <a:gradFill>
            <a:gsLst>
              <a:gs pos="0">
                <a:schemeClr val="bg1">
                  <a:lumMod val="40000"/>
                  <a:lumOff val="60000"/>
                </a:schemeClr>
              </a:gs>
              <a:gs pos="50000">
                <a:schemeClr val="bg1">
                  <a:lumMod val="20000"/>
                  <a:lumOff val="80000"/>
                </a:schemeClr>
              </a:gs>
              <a:gs pos="100000">
                <a:schemeClr val="tx1"/>
              </a:gs>
            </a:gsLst>
            <a:lin ang="5400000" scaled="0"/>
          </a:gradFill>
          <a:latin typeface="+mj-lt"/>
          <a:ea typeface="+mj-ea"/>
          <a:cs typeface="+mj-cs"/>
        </a:defRPr>
      </a:lvl1pPr>
      <a:lvl2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2pPr>
      <a:lvl3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3pPr>
      <a:lvl4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4pPr>
      <a:lvl5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5pPr>
      <a:lvl6pPr marL="4572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6pPr>
      <a:lvl7pPr marL="9144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7pPr>
      <a:lvl8pPr marL="13716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8pPr>
      <a:lvl9pPr marL="18288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9pPr>
    </p:titleStyle>
    <p:bodyStyle>
      <a:lvl1pPr marL="287338" indent="-287338" algn="l" rtl="0" fontAlgn="base">
        <a:lnSpc>
          <a:spcPct val="90000"/>
        </a:lnSpc>
        <a:spcBef>
          <a:spcPts val="1200"/>
        </a:spcBef>
        <a:spcAft>
          <a:spcPts val="1200"/>
        </a:spcAft>
        <a:buClr>
          <a:schemeClr val="tx2"/>
        </a:buClr>
        <a:buSzPct val="95000"/>
        <a:buBlip>
          <a:blip r:embed="rId16"/>
        </a:buBlip>
        <a:defRPr sz="2800">
          <a:solidFill>
            <a:schemeClr val="tx1"/>
          </a:solidFill>
          <a:effectLst>
            <a:outerShdw blurRad="38100" dist="38100" dir="2700000" algn="tl">
              <a:srgbClr val="000000">
                <a:alpha val="43137"/>
              </a:srgbClr>
            </a:outerShdw>
          </a:effectLst>
          <a:latin typeface="+mn-lt"/>
          <a:ea typeface="+mn-ea"/>
          <a:cs typeface="+mn-cs"/>
        </a:defRPr>
      </a:lvl1pPr>
      <a:lvl2pPr marL="798513" indent="-395288" algn="l" rtl="0" fontAlgn="base">
        <a:lnSpc>
          <a:spcPct val="90000"/>
        </a:lnSpc>
        <a:spcBef>
          <a:spcPct val="30000"/>
        </a:spcBef>
        <a:spcAft>
          <a:spcPct val="0"/>
        </a:spcAft>
        <a:buClr>
          <a:schemeClr val="tx1"/>
        </a:buClr>
        <a:buChar char="•"/>
        <a:defRPr sz="2400">
          <a:solidFill>
            <a:schemeClr val="tx1"/>
          </a:solidFill>
          <a:effectLst>
            <a:outerShdw blurRad="38100" dist="38100" dir="2700000" algn="tl">
              <a:srgbClr val="000000">
                <a:alpha val="43137"/>
              </a:srgbClr>
            </a:outerShdw>
          </a:effectLst>
          <a:latin typeface="+mn-lt"/>
          <a:ea typeface="+mn-ea"/>
        </a:defRPr>
      </a:lvl2pPr>
      <a:lvl3pPr marL="1200150" indent="-400050" algn="l" rtl="0" fontAlgn="base">
        <a:lnSpc>
          <a:spcPct val="90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ea typeface="+mn-ea"/>
        </a:defRPr>
      </a:lvl3pPr>
      <a:lvl4pPr marL="1603375" indent="-401638" algn="l" rtl="0" fontAlgn="base">
        <a:lnSpc>
          <a:spcPct val="90000"/>
        </a:lnSpc>
        <a:spcBef>
          <a:spcPct val="30000"/>
        </a:spcBef>
        <a:spcAft>
          <a:spcPct val="0"/>
        </a:spcAft>
        <a:buClr>
          <a:schemeClr val="tx1"/>
        </a:buClr>
        <a:buChar char="•"/>
        <a:defRPr>
          <a:solidFill>
            <a:schemeClr val="tx1"/>
          </a:solidFill>
          <a:effectLst>
            <a:outerShdw blurRad="38100" dist="38100" dir="2700000" algn="tl">
              <a:srgbClr val="000000">
                <a:alpha val="43137"/>
              </a:srgbClr>
            </a:outerShdw>
          </a:effectLst>
          <a:latin typeface="+mn-lt"/>
          <a:ea typeface="+mn-ea"/>
        </a:defRPr>
      </a:lvl4pPr>
      <a:lvl5pPr marL="2344738" indent="-228600" algn="l" rtl="0" fontAlgn="base">
        <a:lnSpc>
          <a:spcPct val="90000"/>
        </a:lnSpc>
        <a:spcBef>
          <a:spcPct val="30000"/>
        </a:spcBef>
        <a:spcAft>
          <a:spcPct val="50000"/>
        </a:spcAft>
        <a:buChar char="•"/>
        <a:defRPr>
          <a:solidFill>
            <a:schemeClr val="tx1"/>
          </a:solidFill>
          <a:latin typeface="+mn-lt"/>
          <a:ea typeface="+mn-ea"/>
        </a:defRPr>
      </a:lvl5pPr>
      <a:lvl6pPr marL="2801938" indent="-228600" algn="l" rtl="0" fontAlgn="base">
        <a:lnSpc>
          <a:spcPct val="90000"/>
        </a:lnSpc>
        <a:spcBef>
          <a:spcPct val="30000"/>
        </a:spcBef>
        <a:spcAft>
          <a:spcPct val="50000"/>
        </a:spcAft>
        <a:buChar char="•"/>
        <a:defRPr>
          <a:solidFill>
            <a:schemeClr val="tx1"/>
          </a:solidFill>
          <a:latin typeface="+mn-lt"/>
          <a:ea typeface="+mn-ea"/>
        </a:defRPr>
      </a:lvl6pPr>
      <a:lvl7pPr marL="3259138" indent="-228600" algn="l" rtl="0" fontAlgn="base">
        <a:lnSpc>
          <a:spcPct val="90000"/>
        </a:lnSpc>
        <a:spcBef>
          <a:spcPct val="30000"/>
        </a:spcBef>
        <a:spcAft>
          <a:spcPct val="50000"/>
        </a:spcAft>
        <a:buChar char="•"/>
        <a:defRPr>
          <a:solidFill>
            <a:schemeClr val="tx1"/>
          </a:solidFill>
          <a:latin typeface="+mn-lt"/>
          <a:ea typeface="+mn-ea"/>
        </a:defRPr>
      </a:lvl7pPr>
      <a:lvl8pPr marL="3716338" indent="-228600" algn="l" rtl="0" fontAlgn="base">
        <a:lnSpc>
          <a:spcPct val="90000"/>
        </a:lnSpc>
        <a:spcBef>
          <a:spcPct val="30000"/>
        </a:spcBef>
        <a:spcAft>
          <a:spcPct val="50000"/>
        </a:spcAft>
        <a:buChar char="•"/>
        <a:defRPr>
          <a:solidFill>
            <a:schemeClr val="tx1"/>
          </a:solidFill>
          <a:latin typeface="+mn-lt"/>
          <a:ea typeface="+mn-ea"/>
        </a:defRPr>
      </a:lvl8pPr>
      <a:lvl9pPr marL="4173538" indent="-228600" algn="l" rtl="0" fontAlgn="base">
        <a:lnSpc>
          <a:spcPct val="90000"/>
        </a:lnSpc>
        <a:spcBef>
          <a:spcPct val="30000"/>
        </a:spcBef>
        <a:spcAft>
          <a:spcPct val="5000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9" name="Picture 8" descr="align_It_pp2.jpg"/>
          <p:cNvPicPr>
            <a:picLocks noChangeAspect="1"/>
          </p:cNvPicPr>
          <p:nvPr userDrawn="1"/>
        </p:nvPicPr>
        <p:blipFill>
          <a:blip r:embed="rId14" cstate="print"/>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latin typeface="Arial" charset="0"/>
              <a:ea typeface="ＭＳ Ｐゴシック" pitchFamily="-109"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latin typeface="Arial" charset="0"/>
              <a:ea typeface="ＭＳ Ｐゴシック" pitchFamily="-109"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F9EB9A3-7FB8-4E90-A6B7-82505CE8E5D3}" type="slidenum">
              <a:rPr lang="en-US">
                <a:solidFill>
                  <a:srgbClr val="FFFFFF"/>
                </a:solidFill>
                <a:latin typeface="Arial" charset="0"/>
                <a:ea typeface="ＭＳ Ｐゴシック" pitchFamily="-109" charset="-128"/>
              </a:rPr>
              <a:pPr/>
              <a:t>‹#›</a:t>
            </a:fld>
            <a:endParaRPr lang="en-US">
              <a:solidFill>
                <a:srgbClr val="FFFFFF"/>
              </a:solidFill>
              <a:latin typeface="Arial" charset="0"/>
              <a:ea typeface="ＭＳ Ｐゴシック" pitchFamily="-109" charset="-128"/>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38.png"/><Relationship Id="rId18" Type="http://schemas.openxmlformats.org/officeDocument/2006/relationships/image" Target="../media/image76.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5.png"/><Relationship Id="rId2" Type="http://schemas.openxmlformats.org/officeDocument/2006/relationships/notesSlide" Target="../notesSlides/notesSlide12.xml"/><Relationship Id="rId16" Type="http://schemas.openxmlformats.org/officeDocument/2006/relationships/image" Target="../media/image74.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3.png"/><Relationship Id="rId10" Type="http://schemas.openxmlformats.org/officeDocument/2006/relationships/image" Target="../media/image69.png"/><Relationship Id="rId19" Type="http://schemas.openxmlformats.org/officeDocument/2006/relationships/image" Target="../media/image77.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77.png"/><Relationship Id="rId3" Type="http://schemas.openxmlformats.org/officeDocument/2006/relationships/image" Target="../media/image28.png"/><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notesSlide" Target="../notesSlides/notesSlide14.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79.png"/><Relationship Id="rId15" Type="http://schemas.openxmlformats.org/officeDocument/2006/relationships/image" Target="../media/image60.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 Id="rId14" Type="http://schemas.openxmlformats.org/officeDocument/2006/relationships/image" Target="../media/image86.png"/></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89.png"/><Relationship Id="rId4" Type="http://schemas.openxmlformats.org/officeDocument/2006/relationships/image" Target="../media/image88.pn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89.png"/><Relationship Id="rId4" Type="http://schemas.openxmlformats.org/officeDocument/2006/relationships/image" Target="../media/image88.png"/></Relationships>
</file>

<file path=ppt/slides/_rels/slide1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93.png"/><Relationship Id="rId11" Type="http://schemas.openxmlformats.org/officeDocument/2006/relationships/image" Target="../media/image88.png"/><Relationship Id="rId5" Type="http://schemas.openxmlformats.org/officeDocument/2006/relationships/image" Target="../media/image92.png"/><Relationship Id="rId10" Type="http://schemas.openxmlformats.org/officeDocument/2006/relationships/image" Target="../media/image87.png"/><Relationship Id="rId4" Type="http://schemas.openxmlformats.org/officeDocument/2006/relationships/image" Target="../media/image91.png"/><Relationship Id="rId9" Type="http://schemas.openxmlformats.org/officeDocument/2006/relationships/image" Target="../media/image96.png"/></Relationships>
</file>

<file path=ppt/slides/_rels/slide18.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6.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00.png"/><Relationship Id="rId11" Type="http://schemas.openxmlformats.org/officeDocument/2006/relationships/image" Target="../media/image6.png"/><Relationship Id="rId5" Type="http://schemas.openxmlformats.org/officeDocument/2006/relationships/image" Target="../media/image99.png"/><Relationship Id="rId15" Type="http://schemas.openxmlformats.org/officeDocument/2006/relationships/image" Target="../media/image108.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7.png"/></Relationships>
</file>

<file path=ppt/slides/_rels/slide19.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26" Type="http://schemas.openxmlformats.org/officeDocument/2006/relationships/image" Target="../media/image130.png"/><Relationship Id="rId3" Type="http://schemas.openxmlformats.org/officeDocument/2006/relationships/image" Target="../media/image109.png"/><Relationship Id="rId21" Type="http://schemas.openxmlformats.org/officeDocument/2006/relationships/image" Target="../media/image125.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image" Target="../media/image129.png"/><Relationship Id="rId2" Type="http://schemas.openxmlformats.org/officeDocument/2006/relationships/notesSlide" Target="../notesSlides/notesSlide19.xml"/><Relationship Id="rId16" Type="http://schemas.openxmlformats.org/officeDocument/2006/relationships/image" Target="../media/image120.png"/><Relationship Id="rId20" Type="http://schemas.openxmlformats.org/officeDocument/2006/relationships/image" Target="../media/image124.png"/><Relationship Id="rId1" Type="http://schemas.openxmlformats.org/officeDocument/2006/relationships/slideLayout" Target="../slideLayouts/slideLayout13.xml"/><Relationship Id="rId6" Type="http://schemas.openxmlformats.org/officeDocument/2006/relationships/image" Target="../media/image110.png"/><Relationship Id="rId11" Type="http://schemas.openxmlformats.org/officeDocument/2006/relationships/image" Target="../media/image115.png"/><Relationship Id="rId24" Type="http://schemas.openxmlformats.org/officeDocument/2006/relationships/image" Target="../media/image128.png"/><Relationship Id="rId5" Type="http://schemas.openxmlformats.org/officeDocument/2006/relationships/image" Target="../media/image82.png"/><Relationship Id="rId15" Type="http://schemas.openxmlformats.org/officeDocument/2006/relationships/image" Target="../media/image119.png"/><Relationship Id="rId23" Type="http://schemas.openxmlformats.org/officeDocument/2006/relationships/image" Target="../media/image127.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31.png"/><Relationship Id="rId7" Type="http://schemas.openxmlformats.org/officeDocument/2006/relationships/image" Target="../media/image134.jpeg"/><Relationship Id="rId12" Type="http://schemas.openxmlformats.org/officeDocument/2006/relationships/image" Target="../media/image13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www.istockphoto.com/stock-illustration-8229003-right-solution.php" TargetMode="External"/><Relationship Id="rId11" Type="http://schemas.openxmlformats.org/officeDocument/2006/relationships/image" Target="../media/image137.png"/><Relationship Id="rId5" Type="http://schemas.openxmlformats.org/officeDocument/2006/relationships/image" Target="../media/image133.png"/><Relationship Id="rId10" Type="http://schemas.openxmlformats.org/officeDocument/2006/relationships/image" Target="../media/image136.png"/><Relationship Id="rId4" Type="http://schemas.openxmlformats.org/officeDocument/2006/relationships/image" Target="../media/image132.png"/><Relationship Id="rId9" Type="http://schemas.openxmlformats.org/officeDocument/2006/relationships/image" Target="../media/image135.png"/></Relationships>
</file>

<file path=ppt/slides/_rels/slide22.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4.xml"/><Relationship Id="rId7"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34" Type="http://schemas.openxmlformats.org/officeDocument/2006/relationships/image" Target="../media/image59.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2" Type="http://schemas.openxmlformats.org/officeDocument/2006/relationships/notesSlide" Target="../notesSlides/notesSlide9.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19.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30634"/>
            <a:ext cx="8458200" cy="49985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4400" kern="0" dirty="0" smtClean="0">
                <a:ln w="18415" cmpd="sng">
                  <a:noFill/>
                  <a:prstDash val="solid"/>
                </a:ln>
                <a:solidFill>
                  <a:srgbClr val="FFFFFF"/>
                </a:solidFill>
                <a:effectLst>
                  <a:outerShdw blurRad="38100" dist="38100" dir="2700000" algn="tl">
                    <a:srgbClr val="000000">
                      <a:alpha val="43137"/>
                    </a:srgbClr>
                  </a:outerShdw>
                </a:effectLst>
                <a:latin typeface="Arial"/>
              </a:rPr>
              <a:t>Driving Business Value </a:t>
            </a:r>
          </a:p>
          <a:p>
            <a:r>
              <a:rPr lang="en-US" sz="4400" kern="0" dirty="0" smtClean="0">
                <a:ln w="18415" cmpd="sng">
                  <a:noFill/>
                  <a:prstDash val="solid"/>
                </a:ln>
                <a:solidFill>
                  <a:srgbClr val="FFFFFF"/>
                </a:solidFill>
                <a:effectLst>
                  <a:outerShdw blurRad="38100" dist="38100" dir="2700000" algn="tl">
                    <a:srgbClr val="000000">
                      <a:alpha val="43137"/>
                    </a:srgbClr>
                  </a:outerShdw>
                </a:effectLst>
                <a:latin typeface="Arial"/>
              </a:rPr>
              <a:t>with Windows 7</a:t>
            </a:r>
            <a:endParaRPr lang="en-US" sz="4800" kern="0" dirty="0">
              <a:ln w="18415" cmpd="sng">
                <a:noFill/>
                <a:prstDash val="solid"/>
              </a:ln>
              <a:solidFill>
                <a:srgbClr val="FFFFFF"/>
              </a:solidFill>
              <a:effectLst>
                <a:outerShdw blurRad="38100" dist="38100" dir="2700000" algn="tl">
                  <a:srgbClr val="000000">
                    <a:alpha val="43137"/>
                  </a:srgbClr>
                </a:outerShdw>
              </a:effectLst>
              <a:latin typeface="Arial"/>
            </a:endParaRPr>
          </a:p>
        </p:txBody>
      </p:sp>
      <p:sp>
        <p:nvSpPr>
          <p:cNvPr id="6" name="Subtitle 2"/>
          <p:cNvSpPr txBox="1">
            <a:spLocks/>
          </p:cNvSpPr>
          <p:nvPr/>
        </p:nvSpPr>
        <p:spPr bwMode="auto">
          <a:xfrm>
            <a:off x="762000" y="4724400"/>
            <a:ext cx="662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ts val="0"/>
              </a:spcBef>
              <a:spcAft>
                <a:spcPct val="0"/>
              </a:spcAft>
              <a:buClrTx/>
              <a:buSzTx/>
              <a:tabLst/>
              <a:defRPr/>
            </a:pPr>
            <a:r>
              <a:rPr lang="en-US" kern="0" dirty="0" smtClean="0">
                <a:effectLst>
                  <a:outerShdw blurRad="38100" dist="38100" dir="2700000" algn="tl">
                    <a:srgbClr val="000000">
                      <a:alpha val="43137"/>
                    </a:srgbClr>
                  </a:outerShdw>
                </a:effectLst>
                <a:latin typeface="+mn-lt"/>
                <a:ea typeface="+mn-ea"/>
              </a:rPr>
              <a:t>Ruth Morton</a:t>
            </a:r>
          </a:p>
          <a:p>
            <a:pPr marL="342900" marR="0" lvl="0" indent="-342900" algn="l" defTabSz="914400" rtl="0" eaLnBrk="0" fontAlgn="base" latinLnBrk="0" hangingPunct="0">
              <a:lnSpc>
                <a:spcPct val="100000"/>
              </a:lnSpc>
              <a:spcBef>
                <a:spcPts val="0"/>
              </a:spcBef>
              <a:spcAft>
                <a:spcPct val="0"/>
              </a:spcAft>
              <a:buClrTx/>
              <a:buSzTx/>
              <a:tabLst/>
              <a:defRPr/>
            </a:pPr>
            <a:r>
              <a:rPr lang="en-US" kern="0" dirty="0" smtClean="0">
                <a:effectLst>
                  <a:outerShdw blurRad="38100" dist="38100" dir="2700000" algn="tl">
                    <a:srgbClr val="000000">
                      <a:alpha val="43137"/>
                    </a:srgbClr>
                  </a:outerShdw>
                </a:effectLst>
                <a:latin typeface="+mn-lt"/>
                <a:ea typeface="+mn-ea"/>
              </a:rPr>
              <a:t>IT Pro Advisor, Microsoft Canada</a:t>
            </a: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rot="5400000" flipH="1" flipV="1">
            <a:off x="6092320" y="4747939"/>
            <a:ext cx="381000" cy="1588"/>
          </a:xfrm>
          <a:prstGeom prst="line">
            <a:avLst/>
          </a:prstGeom>
        </p:spPr>
        <p:style>
          <a:lnRef idx="3">
            <a:schemeClr val="dk1"/>
          </a:lnRef>
          <a:fillRef idx="0">
            <a:schemeClr val="dk1"/>
          </a:fillRef>
          <a:effectRef idx="2">
            <a:schemeClr val="dk1"/>
          </a:effectRef>
          <a:fontRef idx="minor">
            <a:schemeClr val="tx1"/>
          </a:fontRef>
        </p:style>
      </p:cxnSp>
      <p:sp>
        <p:nvSpPr>
          <p:cNvPr id="18" name="Hexagon 17"/>
          <p:cNvSpPr/>
          <p:nvPr/>
        </p:nvSpPr>
        <p:spPr bwMode="ltGray">
          <a:xfrm>
            <a:off x="5027722" y="1791913"/>
            <a:ext cx="2895600" cy="12192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Rounded Rectangle 16"/>
          <p:cNvSpPr/>
          <p:nvPr/>
        </p:nvSpPr>
        <p:spPr bwMode="ltGray">
          <a:xfrm>
            <a:off x="4986626" y="4863033"/>
            <a:ext cx="2819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algn="l"/>
            <a:r>
              <a:rPr dirty="0" smtClean="0"/>
              <a:t>Branch </a:t>
            </a:r>
            <a:r>
              <a:rPr smtClean="0"/>
              <a:t>Office File Copy</a:t>
            </a:r>
            <a:endParaRPr dirty="0"/>
          </a:p>
        </p:txBody>
      </p:sp>
      <p:pic>
        <p:nvPicPr>
          <p:cNvPr id="8" name="Picture 49" descr="Server HIS Host Integration"/>
          <p:cNvPicPr>
            <a:picLocks noChangeAspect="1" noChangeArrowheads="1"/>
          </p:cNvPicPr>
          <p:nvPr/>
        </p:nvPicPr>
        <p:blipFill>
          <a:blip r:embed="rId3" cstate="print"/>
          <a:srcRect/>
          <a:stretch>
            <a:fillRect/>
          </a:stretch>
        </p:blipFill>
        <p:spPr bwMode="auto">
          <a:xfrm>
            <a:off x="5942122" y="1875006"/>
            <a:ext cx="681116" cy="983707"/>
          </a:xfrm>
          <a:prstGeom prst="rect">
            <a:avLst/>
          </a:prstGeom>
          <a:noFill/>
        </p:spPr>
      </p:pic>
      <p:sp>
        <p:nvSpPr>
          <p:cNvPr id="10" name="Flowchart: Magnetic Disk 9"/>
          <p:cNvSpPr/>
          <p:nvPr/>
        </p:nvSpPr>
        <p:spPr>
          <a:xfrm>
            <a:off x="6129626" y="3165229"/>
            <a:ext cx="381000" cy="1393004"/>
          </a:xfrm>
          <a:prstGeom prst="flowChartMagneticDis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TextBox 20"/>
          <p:cNvSpPr txBox="1"/>
          <p:nvPr/>
        </p:nvSpPr>
        <p:spPr bwMode="black">
          <a:xfrm>
            <a:off x="6581341" y="2017883"/>
            <a:ext cx="1348714" cy="830997"/>
          </a:xfrm>
          <a:prstGeom prst="rect">
            <a:avLst/>
          </a:prstGeom>
          <a:noFill/>
        </p:spPr>
        <p:txBody>
          <a:bodyPr wrap="square" rtlCol="0">
            <a:spAutoFit/>
          </a:bodyPr>
          <a:lstStyle/>
          <a:p>
            <a:r>
              <a:rPr lang="en-US" sz="1600" dirty="0" smtClean="0"/>
              <a:t>Windows Server 2008 R2</a:t>
            </a:r>
          </a:p>
        </p:txBody>
      </p:sp>
      <p:sp>
        <p:nvSpPr>
          <p:cNvPr id="23" name="TextBox 22"/>
          <p:cNvSpPr txBox="1"/>
          <p:nvPr/>
        </p:nvSpPr>
        <p:spPr>
          <a:xfrm>
            <a:off x="6514197" y="3415233"/>
            <a:ext cx="1432893" cy="338554"/>
          </a:xfrm>
          <a:prstGeom prst="rect">
            <a:avLst/>
          </a:prstGeom>
          <a:noFill/>
        </p:spPr>
        <p:txBody>
          <a:bodyPr wrap="none" rtlCol="0">
            <a:spAutoFit/>
          </a:bodyPr>
          <a:lstStyle/>
          <a:p>
            <a:r>
              <a:rPr lang="en-US" sz="1600" u="sng" dirty="0" smtClean="0"/>
              <a:t>Slow WAN Link</a:t>
            </a:r>
            <a:endParaRPr lang="en-US" sz="1600" dirty="0"/>
          </a:p>
        </p:txBody>
      </p:sp>
      <p:grpSp>
        <p:nvGrpSpPr>
          <p:cNvPr id="3" name="Group 27"/>
          <p:cNvGrpSpPr/>
          <p:nvPr/>
        </p:nvGrpSpPr>
        <p:grpSpPr>
          <a:xfrm>
            <a:off x="5367626" y="5271834"/>
            <a:ext cx="880370" cy="737176"/>
            <a:chOff x="1251740" y="5410200"/>
            <a:chExt cx="880370" cy="737176"/>
          </a:xfrm>
        </p:grpSpPr>
        <p:pic>
          <p:nvPicPr>
            <p:cNvPr id="9" name="Picture 56" descr="PC with flat panel"/>
            <p:cNvPicPr>
              <a:picLocks noChangeAspect="1" noChangeArrowheads="1"/>
            </p:cNvPicPr>
            <p:nvPr/>
          </p:nvPicPr>
          <p:blipFill>
            <a:blip r:embed="rId4" cstate="print"/>
            <a:srcRect/>
            <a:stretch>
              <a:fillRect/>
            </a:stretch>
          </p:blipFill>
          <p:spPr bwMode="auto">
            <a:xfrm>
              <a:off x="1371600" y="5410200"/>
              <a:ext cx="533400" cy="502142"/>
            </a:xfrm>
            <a:prstGeom prst="rect">
              <a:avLst/>
            </a:prstGeom>
            <a:noFill/>
          </p:spPr>
        </p:pic>
        <p:sp>
          <p:nvSpPr>
            <p:cNvPr id="24" name="TextBox 23"/>
            <p:cNvSpPr txBox="1"/>
            <p:nvPr/>
          </p:nvSpPr>
          <p:spPr>
            <a:xfrm>
              <a:off x="1251740" y="5839599"/>
              <a:ext cx="880370" cy="307777"/>
            </a:xfrm>
            <a:prstGeom prst="rect">
              <a:avLst/>
            </a:prstGeom>
            <a:noFill/>
          </p:spPr>
          <p:txBody>
            <a:bodyPr wrap="none" rtlCol="0">
              <a:spAutoFit/>
            </a:bodyPr>
            <a:lstStyle/>
            <a:p>
              <a:pPr algn="ctr"/>
              <a:r>
                <a:rPr lang="en-US" sz="1400" b="1" dirty="0" smtClean="0"/>
                <a:t> Client 1</a:t>
              </a:r>
              <a:endParaRPr lang="en-US" sz="1400" b="1" dirty="0"/>
            </a:p>
          </p:txBody>
        </p:sp>
      </p:grpSp>
      <p:grpSp>
        <p:nvGrpSpPr>
          <p:cNvPr id="4" name="Group 26"/>
          <p:cNvGrpSpPr/>
          <p:nvPr/>
        </p:nvGrpSpPr>
        <p:grpSpPr>
          <a:xfrm>
            <a:off x="6586826" y="5271834"/>
            <a:ext cx="830677" cy="737176"/>
            <a:chOff x="2590800" y="5438001"/>
            <a:chExt cx="830677" cy="737176"/>
          </a:xfrm>
        </p:grpSpPr>
        <p:pic>
          <p:nvPicPr>
            <p:cNvPr id="25" name="Picture 56" descr="PC with flat panel"/>
            <p:cNvPicPr>
              <a:picLocks noChangeAspect="1" noChangeArrowheads="1"/>
            </p:cNvPicPr>
            <p:nvPr/>
          </p:nvPicPr>
          <p:blipFill>
            <a:blip r:embed="rId4" cstate="print"/>
            <a:srcRect/>
            <a:stretch>
              <a:fillRect/>
            </a:stretch>
          </p:blipFill>
          <p:spPr bwMode="auto">
            <a:xfrm>
              <a:off x="2743200" y="5438001"/>
              <a:ext cx="533400" cy="502142"/>
            </a:xfrm>
            <a:prstGeom prst="rect">
              <a:avLst/>
            </a:prstGeom>
            <a:noFill/>
          </p:spPr>
        </p:pic>
        <p:sp>
          <p:nvSpPr>
            <p:cNvPr id="26" name="TextBox 25"/>
            <p:cNvSpPr txBox="1"/>
            <p:nvPr/>
          </p:nvSpPr>
          <p:spPr>
            <a:xfrm>
              <a:off x="2590800" y="5867400"/>
              <a:ext cx="830677" cy="307777"/>
            </a:xfrm>
            <a:prstGeom prst="rect">
              <a:avLst/>
            </a:prstGeom>
            <a:noFill/>
          </p:spPr>
          <p:txBody>
            <a:bodyPr wrap="none" rtlCol="0">
              <a:spAutoFit/>
            </a:bodyPr>
            <a:lstStyle/>
            <a:p>
              <a:pPr algn="ctr"/>
              <a:r>
                <a:rPr lang="en-US" sz="1400" b="1" dirty="0" smtClean="0"/>
                <a:t>Client 2</a:t>
              </a:r>
              <a:endParaRPr lang="en-US" sz="1400" b="1" dirty="0"/>
            </a:p>
          </p:txBody>
        </p:sp>
      </p:grpSp>
      <p:cxnSp>
        <p:nvCxnSpPr>
          <p:cNvPr id="34" name="Straight Connector 33"/>
          <p:cNvCxnSpPr/>
          <p:nvPr/>
        </p:nvCxnSpPr>
        <p:spPr>
          <a:xfrm rot="5400000" flipH="1" flipV="1">
            <a:off x="6133416" y="2972219"/>
            <a:ext cx="381000" cy="1588"/>
          </a:xfrm>
          <a:prstGeom prst="line">
            <a:avLst/>
          </a:prstGeom>
        </p:spPr>
        <p:style>
          <a:lnRef idx="3">
            <a:schemeClr val="dk1"/>
          </a:lnRef>
          <a:fillRef idx="0">
            <a:schemeClr val="dk1"/>
          </a:fillRef>
          <a:effectRef idx="2">
            <a:schemeClr val="dk1"/>
          </a:effectRef>
          <a:fontRef idx="minor">
            <a:schemeClr val="tx1"/>
          </a:fontRef>
        </p:style>
      </p:cxnSp>
      <p:grpSp>
        <p:nvGrpSpPr>
          <p:cNvPr id="5" name="Group 58"/>
          <p:cNvGrpSpPr/>
          <p:nvPr/>
        </p:nvGrpSpPr>
        <p:grpSpPr>
          <a:xfrm>
            <a:off x="5484922" y="2172913"/>
            <a:ext cx="381000" cy="457200"/>
            <a:chOff x="1371600" y="2133600"/>
            <a:chExt cx="381000" cy="457200"/>
          </a:xfrm>
        </p:grpSpPr>
        <p:sp>
          <p:nvSpPr>
            <p:cNvPr id="51" name="Vertical Scroll 50"/>
            <p:cNvSpPr/>
            <p:nvPr/>
          </p:nvSpPr>
          <p:spPr>
            <a:xfrm>
              <a:off x="1371600" y="2133600"/>
              <a:ext cx="381000" cy="457200"/>
            </a:xfrm>
            <a:prstGeom prst="vertic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54" name="Straight Connector 53"/>
            <p:cNvCxnSpPr/>
            <p:nvPr/>
          </p:nvCxnSpPr>
          <p:spPr>
            <a:xfrm>
              <a:off x="1447800" y="2209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47800" y="22860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47800" y="23622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447800" y="2436812"/>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447800" y="2513012"/>
              <a:ext cx="2286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60"/>
          <p:cNvGrpSpPr/>
          <p:nvPr/>
        </p:nvGrpSpPr>
        <p:grpSpPr>
          <a:xfrm>
            <a:off x="5062826" y="5320233"/>
            <a:ext cx="381000" cy="457200"/>
            <a:chOff x="1371600" y="2133600"/>
            <a:chExt cx="381000" cy="457200"/>
          </a:xfrm>
        </p:grpSpPr>
        <p:sp>
          <p:nvSpPr>
            <p:cNvPr id="62" name="Vertical Scroll 61"/>
            <p:cNvSpPr/>
            <p:nvPr/>
          </p:nvSpPr>
          <p:spPr>
            <a:xfrm>
              <a:off x="1371600" y="2133600"/>
              <a:ext cx="381000" cy="457200"/>
            </a:xfrm>
            <a:prstGeom prst="vertic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63" name="Straight Connector 62"/>
            <p:cNvCxnSpPr/>
            <p:nvPr/>
          </p:nvCxnSpPr>
          <p:spPr>
            <a:xfrm>
              <a:off x="1447800" y="2209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47800" y="22860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447800" y="23622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47800" y="2436812"/>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447800" y="2513012"/>
              <a:ext cx="2286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88"/>
          <p:cNvGrpSpPr/>
          <p:nvPr/>
        </p:nvGrpSpPr>
        <p:grpSpPr>
          <a:xfrm>
            <a:off x="5484922" y="2172913"/>
            <a:ext cx="381000" cy="457200"/>
            <a:chOff x="1371600" y="2133600"/>
            <a:chExt cx="381000" cy="457200"/>
          </a:xfrm>
        </p:grpSpPr>
        <p:sp>
          <p:nvSpPr>
            <p:cNvPr id="90" name="Vertical Scroll 89"/>
            <p:cNvSpPr/>
            <p:nvPr/>
          </p:nvSpPr>
          <p:spPr>
            <a:xfrm>
              <a:off x="1371600" y="2133600"/>
              <a:ext cx="381000" cy="457200"/>
            </a:xfrm>
            <a:prstGeom prst="vertic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91" name="Straight Connector 90"/>
            <p:cNvCxnSpPr/>
            <p:nvPr/>
          </p:nvCxnSpPr>
          <p:spPr>
            <a:xfrm>
              <a:off x="1447800" y="2209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447800" y="22860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447800" y="23622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447800" y="2436812"/>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447800" y="2513012"/>
              <a:ext cx="2286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TextBox 97"/>
          <p:cNvSpPr txBox="1"/>
          <p:nvPr/>
        </p:nvSpPr>
        <p:spPr>
          <a:xfrm>
            <a:off x="5396996" y="6050130"/>
            <a:ext cx="2908804" cy="400110"/>
          </a:xfrm>
          <a:prstGeom prst="rect">
            <a:avLst/>
          </a:prstGeom>
          <a:noFill/>
        </p:spPr>
        <p:txBody>
          <a:bodyPr wrap="square" rtlCol="0">
            <a:spAutoFit/>
          </a:bodyPr>
          <a:lstStyle/>
          <a:p>
            <a:r>
              <a:rPr lang="en-US" sz="2000" dirty="0" smtClean="0"/>
              <a:t>Windows 7 Clients</a:t>
            </a:r>
            <a:endParaRPr lang="en-US" sz="2000" dirty="0"/>
          </a:p>
        </p:txBody>
      </p:sp>
      <p:cxnSp>
        <p:nvCxnSpPr>
          <p:cNvPr id="82" name="Straight Connector 81"/>
          <p:cNvCxnSpPr/>
          <p:nvPr/>
        </p:nvCxnSpPr>
        <p:spPr>
          <a:xfrm rot="5400000" flipH="1" flipV="1">
            <a:off x="2110870" y="4763814"/>
            <a:ext cx="381000" cy="1588"/>
          </a:xfrm>
          <a:prstGeom prst="line">
            <a:avLst/>
          </a:prstGeom>
        </p:spPr>
        <p:style>
          <a:lnRef idx="3">
            <a:schemeClr val="dk1"/>
          </a:lnRef>
          <a:fillRef idx="0">
            <a:schemeClr val="dk1"/>
          </a:fillRef>
          <a:effectRef idx="2">
            <a:schemeClr val="dk1"/>
          </a:effectRef>
          <a:fontRef idx="minor">
            <a:schemeClr val="tx1"/>
          </a:fontRef>
        </p:style>
      </p:cxnSp>
      <p:sp>
        <p:nvSpPr>
          <p:cNvPr id="89" name="Hexagon 88"/>
          <p:cNvSpPr/>
          <p:nvPr/>
        </p:nvSpPr>
        <p:spPr bwMode="ltGray">
          <a:xfrm>
            <a:off x="1046272" y="1807788"/>
            <a:ext cx="2895600" cy="12192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0" name="Rounded Rectangle 99"/>
          <p:cNvSpPr/>
          <p:nvPr/>
        </p:nvSpPr>
        <p:spPr bwMode="ltGray">
          <a:xfrm>
            <a:off x="1005176" y="4878908"/>
            <a:ext cx="2819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1" name="Picture 49" descr="Server HIS Host Integration"/>
          <p:cNvPicPr>
            <a:picLocks noChangeAspect="1" noChangeArrowheads="1"/>
          </p:cNvPicPr>
          <p:nvPr/>
        </p:nvPicPr>
        <p:blipFill>
          <a:blip r:embed="rId3" cstate="print"/>
          <a:srcRect/>
          <a:stretch>
            <a:fillRect/>
          </a:stretch>
        </p:blipFill>
        <p:spPr bwMode="auto">
          <a:xfrm>
            <a:off x="1960672" y="1890881"/>
            <a:ext cx="681116" cy="983707"/>
          </a:xfrm>
          <a:prstGeom prst="rect">
            <a:avLst/>
          </a:prstGeom>
          <a:noFill/>
        </p:spPr>
      </p:pic>
      <p:sp>
        <p:nvSpPr>
          <p:cNvPr id="102" name="Flowchart: Magnetic Disk 101"/>
          <p:cNvSpPr/>
          <p:nvPr/>
        </p:nvSpPr>
        <p:spPr>
          <a:xfrm>
            <a:off x="2148176" y="3181104"/>
            <a:ext cx="381000" cy="1393004"/>
          </a:xfrm>
          <a:prstGeom prst="flowChartMagneticDis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3" name="TextBox 102"/>
          <p:cNvSpPr txBox="1"/>
          <p:nvPr/>
        </p:nvSpPr>
        <p:spPr bwMode="black">
          <a:xfrm>
            <a:off x="2599890" y="1960188"/>
            <a:ext cx="1301959" cy="830997"/>
          </a:xfrm>
          <a:prstGeom prst="rect">
            <a:avLst/>
          </a:prstGeom>
          <a:noFill/>
        </p:spPr>
        <p:txBody>
          <a:bodyPr wrap="none" rtlCol="0">
            <a:spAutoFit/>
          </a:bodyPr>
          <a:lstStyle/>
          <a:p>
            <a:r>
              <a:rPr lang="en-US" sz="1600" dirty="0" smtClean="0"/>
              <a:t>Windows </a:t>
            </a:r>
          </a:p>
          <a:p>
            <a:r>
              <a:rPr lang="en-US" sz="1600" dirty="0" smtClean="0"/>
              <a:t>Server 2008</a:t>
            </a:r>
          </a:p>
          <a:p>
            <a:endParaRPr lang="en-US" sz="1600" dirty="0"/>
          </a:p>
        </p:txBody>
      </p:sp>
      <p:sp>
        <p:nvSpPr>
          <p:cNvPr id="104" name="TextBox 103"/>
          <p:cNvSpPr txBox="1"/>
          <p:nvPr/>
        </p:nvSpPr>
        <p:spPr>
          <a:xfrm>
            <a:off x="2532747" y="3431108"/>
            <a:ext cx="1432893" cy="338554"/>
          </a:xfrm>
          <a:prstGeom prst="rect">
            <a:avLst/>
          </a:prstGeom>
          <a:noFill/>
        </p:spPr>
        <p:txBody>
          <a:bodyPr wrap="none" rtlCol="0">
            <a:spAutoFit/>
          </a:bodyPr>
          <a:lstStyle/>
          <a:p>
            <a:r>
              <a:rPr lang="en-US" sz="1600" u="sng" dirty="0" smtClean="0"/>
              <a:t>Slow WAN Link</a:t>
            </a:r>
            <a:endParaRPr lang="en-US" sz="1600" dirty="0"/>
          </a:p>
        </p:txBody>
      </p:sp>
      <p:grpSp>
        <p:nvGrpSpPr>
          <p:cNvPr id="11" name="Group 104"/>
          <p:cNvGrpSpPr/>
          <p:nvPr/>
        </p:nvGrpSpPr>
        <p:grpSpPr>
          <a:xfrm>
            <a:off x="1386176" y="5287709"/>
            <a:ext cx="830677" cy="737176"/>
            <a:chOff x="1251740" y="5410200"/>
            <a:chExt cx="830677" cy="737176"/>
          </a:xfrm>
        </p:grpSpPr>
        <p:pic>
          <p:nvPicPr>
            <p:cNvPr id="106" name="Picture 56" descr="PC with flat panel"/>
            <p:cNvPicPr>
              <a:picLocks noChangeAspect="1" noChangeArrowheads="1"/>
            </p:cNvPicPr>
            <p:nvPr/>
          </p:nvPicPr>
          <p:blipFill>
            <a:blip r:embed="rId4" cstate="print"/>
            <a:srcRect/>
            <a:stretch>
              <a:fillRect/>
            </a:stretch>
          </p:blipFill>
          <p:spPr bwMode="auto">
            <a:xfrm>
              <a:off x="1371600" y="5410200"/>
              <a:ext cx="533400" cy="502142"/>
            </a:xfrm>
            <a:prstGeom prst="rect">
              <a:avLst/>
            </a:prstGeom>
            <a:noFill/>
          </p:spPr>
        </p:pic>
        <p:sp>
          <p:nvSpPr>
            <p:cNvPr id="107" name="TextBox 106"/>
            <p:cNvSpPr txBox="1"/>
            <p:nvPr/>
          </p:nvSpPr>
          <p:spPr>
            <a:xfrm>
              <a:off x="1251740" y="5839599"/>
              <a:ext cx="830677" cy="307777"/>
            </a:xfrm>
            <a:prstGeom prst="rect">
              <a:avLst/>
            </a:prstGeom>
            <a:noFill/>
          </p:spPr>
          <p:txBody>
            <a:bodyPr wrap="none" rtlCol="0">
              <a:spAutoFit/>
            </a:bodyPr>
            <a:lstStyle/>
            <a:p>
              <a:pPr algn="ctr"/>
              <a:r>
                <a:rPr lang="en-US" sz="1400" b="1" dirty="0" smtClean="0"/>
                <a:t>Client 1</a:t>
              </a:r>
              <a:endParaRPr lang="en-US" sz="1400" b="1" dirty="0"/>
            </a:p>
          </p:txBody>
        </p:sp>
      </p:grpSp>
      <p:grpSp>
        <p:nvGrpSpPr>
          <p:cNvPr id="12" name="Group 107"/>
          <p:cNvGrpSpPr/>
          <p:nvPr/>
        </p:nvGrpSpPr>
        <p:grpSpPr>
          <a:xfrm>
            <a:off x="2605376" y="5287709"/>
            <a:ext cx="830677" cy="737176"/>
            <a:chOff x="2590800" y="5438001"/>
            <a:chExt cx="830677" cy="737176"/>
          </a:xfrm>
        </p:grpSpPr>
        <p:pic>
          <p:nvPicPr>
            <p:cNvPr id="109" name="Picture 56" descr="PC with flat panel"/>
            <p:cNvPicPr>
              <a:picLocks noChangeAspect="1" noChangeArrowheads="1"/>
            </p:cNvPicPr>
            <p:nvPr/>
          </p:nvPicPr>
          <p:blipFill>
            <a:blip r:embed="rId4" cstate="print"/>
            <a:srcRect/>
            <a:stretch>
              <a:fillRect/>
            </a:stretch>
          </p:blipFill>
          <p:spPr bwMode="auto">
            <a:xfrm>
              <a:off x="2743200" y="5438001"/>
              <a:ext cx="533400" cy="502142"/>
            </a:xfrm>
            <a:prstGeom prst="rect">
              <a:avLst/>
            </a:prstGeom>
            <a:noFill/>
          </p:spPr>
        </p:pic>
        <p:sp>
          <p:nvSpPr>
            <p:cNvPr id="110" name="TextBox 109"/>
            <p:cNvSpPr txBox="1"/>
            <p:nvPr/>
          </p:nvSpPr>
          <p:spPr>
            <a:xfrm>
              <a:off x="2590800" y="5867400"/>
              <a:ext cx="830677" cy="307777"/>
            </a:xfrm>
            <a:prstGeom prst="rect">
              <a:avLst/>
            </a:prstGeom>
            <a:noFill/>
          </p:spPr>
          <p:txBody>
            <a:bodyPr wrap="none" rtlCol="0">
              <a:spAutoFit/>
            </a:bodyPr>
            <a:lstStyle/>
            <a:p>
              <a:pPr algn="ctr"/>
              <a:r>
                <a:rPr lang="en-US" sz="1400" b="1" dirty="0" smtClean="0"/>
                <a:t>Client 2</a:t>
              </a:r>
              <a:endParaRPr lang="en-US" sz="1400" b="1" dirty="0"/>
            </a:p>
          </p:txBody>
        </p:sp>
      </p:grpSp>
      <p:cxnSp>
        <p:nvCxnSpPr>
          <p:cNvPr id="111" name="Straight Connector 110"/>
          <p:cNvCxnSpPr/>
          <p:nvPr/>
        </p:nvCxnSpPr>
        <p:spPr>
          <a:xfrm rot="5400000" flipH="1" flipV="1">
            <a:off x="2151966" y="2988094"/>
            <a:ext cx="381000" cy="1588"/>
          </a:xfrm>
          <a:prstGeom prst="line">
            <a:avLst/>
          </a:prstGeom>
        </p:spPr>
        <p:style>
          <a:lnRef idx="3">
            <a:schemeClr val="dk1"/>
          </a:lnRef>
          <a:fillRef idx="0">
            <a:schemeClr val="dk1"/>
          </a:fillRef>
          <a:effectRef idx="2">
            <a:schemeClr val="dk1"/>
          </a:effectRef>
          <a:fontRef idx="minor">
            <a:schemeClr val="tx1"/>
          </a:fontRef>
        </p:style>
      </p:cxnSp>
      <p:grpSp>
        <p:nvGrpSpPr>
          <p:cNvPr id="13" name="Group 111"/>
          <p:cNvGrpSpPr/>
          <p:nvPr/>
        </p:nvGrpSpPr>
        <p:grpSpPr>
          <a:xfrm>
            <a:off x="1503472" y="2188788"/>
            <a:ext cx="381000" cy="457200"/>
            <a:chOff x="1371600" y="2133600"/>
            <a:chExt cx="381000" cy="457200"/>
          </a:xfrm>
        </p:grpSpPr>
        <p:sp>
          <p:nvSpPr>
            <p:cNvPr id="113" name="Vertical Scroll 112"/>
            <p:cNvSpPr/>
            <p:nvPr/>
          </p:nvSpPr>
          <p:spPr>
            <a:xfrm>
              <a:off x="1371600" y="2133600"/>
              <a:ext cx="381000" cy="457200"/>
            </a:xfrm>
            <a:prstGeom prst="vertic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114" name="Straight Connector 113"/>
            <p:cNvCxnSpPr/>
            <p:nvPr/>
          </p:nvCxnSpPr>
          <p:spPr>
            <a:xfrm>
              <a:off x="1447800" y="2209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447800" y="22860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447800" y="23622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447800" y="2436812"/>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447800" y="2513012"/>
              <a:ext cx="2286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18"/>
          <p:cNvGrpSpPr/>
          <p:nvPr/>
        </p:nvGrpSpPr>
        <p:grpSpPr>
          <a:xfrm>
            <a:off x="1503472" y="2188788"/>
            <a:ext cx="381000" cy="457200"/>
            <a:chOff x="1371600" y="2133600"/>
            <a:chExt cx="381000" cy="457200"/>
          </a:xfrm>
        </p:grpSpPr>
        <p:sp>
          <p:nvSpPr>
            <p:cNvPr id="120" name="Vertical Scroll 119"/>
            <p:cNvSpPr/>
            <p:nvPr/>
          </p:nvSpPr>
          <p:spPr>
            <a:xfrm>
              <a:off x="1371600" y="2133600"/>
              <a:ext cx="381000" cy="457200"/>
            </a:xfrm>
            <a:prstGeom prst="vertic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121" name="Straight Connector 120"/>
            <p:cNvCxnSpPr/>
            <p:nvPr/>
          </p:nvCxnSpPr>
          <p:spPr>
            <a:xfrm>
              <a:off x="1447800" y="2209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447800" y="22860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447800" y="23622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447800" y="2436812"/>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447800" y="2513012"/>
              <a:ext cx="2286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25"/>
          <p:cNvGrpSpPr/>
          <p:nvPr/>
        </p:nvGrpSpPr>
        <p:grpSpPr>
          <a:xfrm>
            <a:off x="1503472" y="2188788"/>
            <a:ext cx="381000" cy="457200"/>
            <a:chOff x="1371600" y="2133600"/>
            <a:chExt cx="381000" cy="457200"/>
          </a:xfrm>
        </p:grpSpPr>
        <p:sp>
          <p:nvSpPr>
            <p:cNvPr id="127" name="Vertical Scroll 126"/>
            <p:cNvSpPr/>
            <p:nvPr/>
          </p:nvSpPr>
          <p:spPr>
            <a:xfrm>
              <a:off x="1371600" y="2133600"/>
              <a:ext cx="381000" cy="457200"/>
            </a:xfrm>
            <a:prstGeom prst="vertic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128" name="Straight Connector 127"/>
            <p:cNvCxnSpPr/>
            <p:nvPr/>
          </p:nvCxnSpPr>
          <p:spPr>
            <a:xfrm>
              <a:off x="1447800" y="2209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447800" y="22860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447800" y="23622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447800" y="2436812"/>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447800" y="2513012"/>
              <a:ext cx="2286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a:off x="1386176" y="6050130"/>
            <a:ext cx="1894686" cy="400110"/>
          </a:xfrm>
          <a:prstGeom prst="rect">
            <a:avLst/>
          </a:prstGeom>
          <a:noFill/>
        </p:spPr>
        <p:txBody>
          <a:bodyPr wrap="none" rtlCol="0">
            <a:spAutoFit/>
          </a:bodyPr>
          <a:lstStyle/>
          <a:p>
            <a:r>
              <a:rPr lang="en-US" sz="2000" dirty="0" smtClean="0"/>
              <a:t>Vista SP1 Clients</a:t>
            </a:r>
            <a:endParaRPr lang="en-US" sz="2000" dirty="0"/>
          </a:p>
        </p:txBody>
      </p:sp>
      <p:grpSp>
        <p:nvGrpSpPr>
          <p:cNvPr id="16" name="Group 60"/>
          <p:cNvGrpSpPr/>
          <p:nvPr/>
        </p:nvGrpSpPr>
        <p:grpSpPr>
          <a:xfrm>
            <a:off x="7196426" y="5244033"/>
            <a:ext cx="381000" cy="457200"/>
            <a:chOff x="1371600" y="2133600"/>
            <a:chExt cx="381000" cy="457200"/>
          </a:xfrm>
        </p:grpSpPr>
        <p:sp>
          <p:nvSpPr>
            <p:cNvPr id="86" name="Vertical Scroll 85"/>
            <p:cNvSpPr/>
            <p:nvPr/>
          </p:nvSpPr>
          <p:spPr>
            <a:xfrm>
              <a:off x="1371600" y="2133600"/>
              <a:ext cx="381000" cy="457200"/>
            </a:xfrm>
            <a:prstGeom prst="verticalScrol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87" name="Straight Connector 86"/>
            <p:cNvCxnSpPr/>
            <p:nvPr/>
          </p:nvCxnSpPr>
          <p:spPr>
            <a:xfrm>
              <a:off x="1447800" y="2209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447800" y="22860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447800" y="23622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447800" y="2436812"/>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447800" y="2513012"/>
              <a:ext cx="2286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07"/>
          <p:cNvGrpSpPr/>
          <p:nvPr/>
        </p:nvGrpSpPr>
        <p:grpSpPr>
          <a:xfrm>
            <a:off x="6873757" y="3704898"/>
            <a:ext cx="1986455" cy="1853569"/>
            <a:chOff x="4973231" y="3251831"/>
            <a:chExt cx="1986455" cy="1853569"/>
          </a:xfrm>
        </p:grpSpPr>
        <p:sp>
          <p:nvSpPr>
            <p:cNvPr id="112" name="Curved Left Arrow 111"/>
            <p:cNvSpPr/>
            <p:nvPr/>
          </p:nvSpPr>
          <p:spPr>
            <a:xfrm>
              <a:off x="5943600" y="4800600"/>
              <a:ext cx="381000" cy="304800"/>
            </a:xfrm>
            <a:prstGeom prst="curved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19" name="TextBox 118"/>
            <p:cNvSpPr txBox="1"/>
            <p:nvPr/>
          </p:nvSpPr>
          <p:spPr>
            <a:xfrm>
              <a:off x="4973231" y="3251831"/>
              <a:ext cx="1986455" cy="1169551"/>
            </a:xfrm>
            <a:prstGeom prst="rect">
              <a:avLst/>
            </a:prstGeom>
            <a:noFill/>
          </p:spPr>
          <p:txBody>
            <a:bodyPr wrap="square" rtlCol="0">
              <a:spAutoFit/>
            </a:bodyPr>
            <a:lstStyle/>
            <a:p>
              <a:pPr algn="r"/>
              <a:r>
                <a:rPr lang="en-US" sz="1400" dirty="0" smtClean="0"/>
                <a:t>Subsequent access from the same client is satisfied from the transparent cache (local machine access)</a:t>
              </a:r>
              <a:endParaRPr lang="en-US" sz="1400" dirty="0"/>
            </a:p>
          </p:txBody>
        </p:sp>
      </p:grpSp>
      <p:sp>
        <p:nvSpPr>
          <p:cNvPr id="105" name="Rounded Rectangle 104"/>
          <p:cNvSpPr/>
          <p:nvPr/>
        </p:nvSpPr>
        <p:spPr>
          <a:xfrm rot="5400000">
            <a:off x="2254045" y="-631359"/>
            <a:ext cx="451260" cy="4184650"/>
          </a:xfrm>
          <a:prstGeom prst="roundRect">
            <a:avLst>
              <a:gd name="adj" fmla="val 3062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indent="-177800"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26" name="TextBox 11277"/>
          <p:cNvSpPr txBox="1">
            <a:spLocks noChangeArrowheads="1"/>
          </p:cNvSpPr>
          <p:nvPr/>
        </p:nvSpPr>
        <p:spPr bwMode="white">
          <a:xfrm>
            <a:off x="648310" y="1337055"/>
            <a:ext cx="3923690" cy="266868"/>
          </a:xfrm>
          <a:prstGeom prst="rect">
            <a:avLst/>
          </a:prstGeom>
          <a:noFill/>
          <a:ln w="9525">
            <a:noFill/>
            <a:miter lim="800000"/>
            <a:headEnd/>
            <a:tailEnd/>
          </a:ln>
        </p:spPr>
        <p:txBody>
          <a:bodyPr wrap="square" lIns="0" tIns="0" rIns="0" bIns="0" anchor="ctr">
            <a:spAutoFit/>
          </a:bodyPr>
          <a:lstStyle/>
          <a:p>
            <a:pPr marL="177800" indent="-177800" defTabSz="914099" fontAlgn="base">
              <a:lnSpc>
                <a:spcPts val="2000"/>
              </a:lnSpc>
              <a:spcBef>
                <a:spcPct val="0"/>
              </a:spcBef>
              <a:spcAft>
                <a:spcPct val="0"/>
              </a:spcAft>
              <a:defRPr/>
            </a:pPr>
            <a:r>
              <a:rPr lang="en-US" sz="2200" b="1" dirty="0" smtClean="0">
                <a:solidFill>
                  <a:srgbClr val="FFFFFF"/>
                </a:solidFill>
                <a:effectLst>
                  <a:outerShdw blurRad="38100" dist="38100" dir="2700000" algn="tl">
                    <a:srgbClr val="000000">
                      <a:alpha val="43137"/>
                    </a:srgbClr>
                  </a:outerShdw>
                </a:effectLst>
                <a:latin typeface="Calibri" pitchFamily="34" charset="0"/>
              </a:rPr>
              <a:t>Situation Today</a:t>
            </a:r>
          </a:p>
        </p:txBody>
      </p:sp>
      <p:sp>
        <p:nvSpPr>
          <p:cNvPr id="136" name="Rounded Rectangle 135"/>
          <p:cNvSpPr/>
          <p:nvPr/>
        </p:nvSpPr>
        <p:spPr>
          <a:xfrm rot="5400000">
            <a:off x="6519656" y="-554958"/>
            <a:ext cx="451260" cy="4022724"/>
          </a:xfrm>
          <a:prstGeom prst="roundRect">
            <a:avLst>
              <a:gd name="adj" fmla="val 3062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indent="-177800"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37" name="TextBox 11277"/>
          <p:cNvSpPr txBox="1">
            <a:spLocks noChangeArrowheads="1"/>
          </p:cNvSpPr>
          <p:nvPr/>
        </p:nvSpPr>
        <p:spPr bwMode="white">
          <a:xfrm>
            <a:off x="4901876" y="1332494"/>
            <a:ext cx="3854774" cy="266868"/>
          </a:xfrm>
          <a:prstGeom prst="rect">
            <a:avLst/>
          </a:prstGeom>
          <a:noFill/>
          <a:ln w="9525">
            <a:noFill/>
            <a:miter lim="800000"/>
            <a:headEnd/>
            <a:tailEnd/>
          </a:ln>
        </p:spPr>
        <p:txBody>
          <a:bodyPr wrap="square" lIns="0" tIns="0" rIns="0" bIns="0" anchor="ctr">
            <a:spAutoFit/>
          </a:bodyPr>
          <a:lstStyle/>
          <a:p>
            <a:pPr marL="177800" lvl="0" indent="-177800" defTabSz="914099" fontAlgn="base">
              <a:lnSpc>
                <a:spcPts val="2000"/>
              </a:lnSpc>
              <a:spcBef>
                <a:spcPct val="0"/>
              </a:spcBef>
              <a:spcAft>
                <a:spcPct val="0"/>
              </a:spcAft>
              <a:defRPr/>
            </a:pPr>
            <a:r>
              <a:rPr lang="en-US" sz="2200" b="1" dirty="0" smtClean="0">
                <a:solidFill>
                  <a:srgbClr val="FFFFFF"/>
                </a:solidFill>
                <a:effectLst>
                  <a:outerShdw blurRad="38100" dist="38100" dir="2700000" algn="tl">
                    <a:srgbClr val="000000">
                      <a:alpha val="43137"/>
                    </a:srgbClr>
                  </a:outerShdw>
                </a:effectLst>
                <a:latin typeface="Calibri" pitchFamily="34" charset="0"/>
              </a:rPr>
              <a:t>Windows 7 Solution</a:t>
            </a:r>
          </a:p>
        </p:txBody>
      </p:sp>
    </p:spTree>
    <p:extLst>
      <p:ext uri="{BB962C8B-B14F-4D97-AF65-F5344CB8AC3E}">
        <p14:creationId xmlns="" xmlns:p14="http://schemas.microsoft.com/office/powerpoint/2007/7/12/main" val="16101894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4.78834E-6 C 0.01094 -0.02013 0.02188 -0.04002 0.02726 0.02405 C 0.03247 0.08813 0.04688 0.31459 0.03229 0.38514 C 0.01806 0.4557 -0.02031 0.45107 -0.05868 0.44644 " pathEditMode="relative" rAng="0" ptsTypes="aaaA">
                                      <p:cBhvr>
                                        <p:cTn id="6" dur="2000" fill="hold"/>
                                        <p:tgtEl>
                                          <p:spTgt spid="13"/>
                                        </p:tgtEl>
                                        <p:attrNameLst>
                                          <p:attrName>ppt_x</p:attrName>
                                          <p:attrName>ppt_y</p:attrName>
                                        </p:attrNameLst>
                                      </p:cBhvr>
                                      <p:rCtr x="-6" y="20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66667E-6 -0.00347 C 0.02743 -0.01759 0.05504 -0.03146 0.06719 0.02914 C 0.07934 0.08975 0.05938 0.29308 0.07274 0.36109 C 0.08611 0.42933 0.12639 0.42447 0.14705 0.43765 C 0.16771 0.4513 0.18229 0.44621 0.19705 0.44136 " pathEditMode="relative" rAng="0" ptsTypes="aaaaA">
                                      <p:cBhvr>
                                        <p:cTn id="10" dur="2000" fill="hold"/>
                                        <p:tgtEl>
                                          <p:spTgt spid="14"/>
                                        </p:tgtEl>
                                        <p:attrNameLst>
                                          <p:attrName>ppt_x</p:attrName>
                                          <p:attrName>ppt_y</p:attrName>
                                        </p:attrNameLst>
                                      </p:cBhvr>
                                      <p:rCtr x="98" y="21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3386 0.01781 C 0.04879 -0.00208 0.06372 -0.02175 0.07101 0.0414 C 0.0783 0.10455 0.09757 0.32847 0.07813 0.39787 C 0.05868 0.46796 0.00625 0.46333 -0.04618 0.45871 " pathEditMode="relative" rAng="0" ptsTypes="aaaA">
                                      <p:cBhvr>
                                        <p:cTn id="14" dur="2000" fill="hold"/>
                                        <p:tgtEl>
                                          <p:spTgt spid="5"/>
                                        </p:tgtEl>
                                        <p:attrNameLst>
                                          <p:attrName>ppt_x</p:attrName>
                                          <p:attrName>ppt_y</p:attrName>
                                        </p:attrNameLst>
                                      </p:cBhvr>
                                      <p:rCtr x="-8" y="205"/>
                                    </p:animMotion>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0" presetClass="path" presetSubtype="0" accel="50000" decel="50000" fill="hold" nodeType="withEffect">
                                  <p:stCondLst>
                                    <p:cond delay="0"/>
                                  </p:stCondLst>
                                  <p:childTnLst>
                                    <p:animMotion origin="layout" path="M -5.55556E-7 2.96296E-6 C 0.00174 -0.02037 0.00365 -0.04074 0.03576 -0.04954 C 0.06788 -0.05833 0.15938 -0.06018 0.19288 -0.05324 C 0.22639 -0.0463 0.23177 -0.02708 0.23715 -0.00764 " pathEditMode="relative" ptsTypes="aaaA">
                                      <p:cBhvr>
                                        <p:cTn id="21" dur="2000" fill="hold"/>
                                        <p:tgtEl>
                                          <p:spTgt spid="6"/>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0712 0.07431 C 0.01806 0.10209 0.02899 0.13009 0.04271 0.1257 C 0.05642 0.1213 0.08299 0.07408 0.08993 0.04769 C 0.09687 0.0213 0.09358 -0.01458 0.0842 -0.03241 C 0.07483 -0.05023 0.04826 -0.06435 0.0342 -0.05903 C 0.02014 -0.0537 0.01007 -0.02685 5.55556E-7 1.48148E-6 " pathEditMode="relative" ptsTypes="aaaaaA">
                                      <p:cBhvr>
                                        <p:cTn id="35"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1"/>
          <p:cNvGrpSpPr/>
          <p:nvPr/>
        </p:nvGrpSpPr>
        <p:grpSpPr>
          <a:xfrm>
            <a:off x="177408" y="2297711"/>
            <a:ext cx="4293856" cy="5703289"/>
            <a:chOff x="236482" y="1154711"/>
            <a:chExt cx="5723651" cy="5703289"/>
          </a:xfrm>
        </p:grpSpPr>
        <p:grpSp>
          <p:nvGrpSpPr>
            <p:cNvPr id="3" name="Group 108"/>
            <p:cNvGrpSpPr/>
            <p:nvPr/>
          </p:nvGrpSpPr>
          <p:grpSpPr>
            <a:xfrm>
              <a:off x="236482" y="1154711"/>
              <a:ext cx="5723651" cy="5703289"/>
              <a:chOff x="236482" y="1154711"/>
              <a:chExt cx="5723651" cy="5703289"/>
            </a:xfrm>
          </p:grpSpPr>
          <p:sp>
            <p:nvSpPr>
              <p:cNvPr id="80" name="&quot;GLASS&quot;; Transparent to White Linear; Reflection; Stroke"/>
              <p:cNvSpPr/>
              <p:nvPr/>
            </p:nvSpPr>
            <p:spPr bwMode="auto">
              <a:xfrm flipH="1">
                <a:off x="236482" y="1154711"/>
                <a:ext cx="5723651" cy="5167261"/>
              </a:xfrm>
              <a:prstGeom prst="round1Rect">
                <a:avLst>
                  <a:gd name="adj" fmla="val 8452"/>
                </a:avLst>
              </a:prstGeom>
              <a:gradFill flip="none" rotWithShape="1">
                <a:gsLst>
                  <a:gs pos="0">
                    <a:srgbClr val="0E8AFA"/>
                  </a:gs>
                  <a:gs pos="1000">
                    <a:srgbClr val="2384F9"/>
                  </a:gs>
                  <a:gs pos="50000">
                    <a:schemeClr val="accent3">
                      <a:alpha val="8000"/>
                    </a:schemeClr>
                  </a:gs>
                  <a:gs pos="9000">
                    <a:schemeClr val="accent3">
                      <a:alpha val="65000"/>
                    </a:schemeClr>
                  </a:gs>
                  <a:gs pos="100000">
                    <a:srgbClr val="000000">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val="000000"/>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indent="-302827" algn="ctr" defTabSz="816053" fontAlgn="base">
                  <a:lnSpc>
                    <a:spcPct val="90000"/>
                  </a:lnSpc>
                  <a:spcBef>
                    <a:spcPct val="0"/>
                  </a:spcBef>
                  <a:spcAft>
                    <a:spcPct val="0"/>
                  </a:spcAft>
                  <a:buSzPct val="70000"/>
                  <a:buBlip>
                    <a:blip r:embed="rId3"/>
                  </a:buBlip>
                  <a:defRPr/>
                </a:pPr>
                <a:endParaRPr lang="en-US" altLang="zh-CN" dirty="0">
                  <a:effectLst>
                    <a:outerShdw blurRad="38100" dist="38100" dir="2700000" algn="tl">
                      <a:srgbClr val="000000">
                        <a:alpha val="43137"/>
                      </a:srgbClr>
                    </a:outerShdw>
                  </a:effectLst>
                  <a:latin typeface="Segoe" pitchFamily="34" charset="0"/>
                </a:endParaRPr>
              </a:p>
            </p:txBody>
          </p:sp>
          <p:sp>
            <p:nvSpPr>
              <p:cNvPr id="81" name="Round Same Side Corner Rectangle 80"/>
              <p:cNvSpPr/>
              <p:nvPr/>
            </p:nvSpPr>
            <p:spPr>
              <a:xfrm>
                <a:off x="329664" y="1219200"/>
                <a:ext cx="5519343" cy="56388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1800" dirty="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grpSp>
        <p:sp>
          <p:nvSpPr>
            <p:cNvPr id="21" name="Rectangle 20"/>
            <p:cNvSpPr/>
            <p:nvPr/>
          </p:nvSpPr>
          <p:spPr>
            <a:xfrm>
              <a:off x="236485" y="1209088"/>
              <a:ext cx="5707117" cy="584775"/>
            </a:xfrm>
            <a:prstGeom prst="rect">
              <a:avLst/>
            </a:prstGeom>
          </p:spPr>
          <p:txBody>
            <a:bodyPr wrap="square">
              <a:spAutoFit/>
            </a:bodyPr>
            <a:lstStyle/>
            <a:p>
              <a:pPr algn="ctr"/>
              <a:r>
                <a:rPr lang="en-US" sz="3200" spc="-100" dirty="0" smtClean="0">
                  <a:ln w="3175">
                    <a:noFill/>
                  </a:ln>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cs typeface="Arial" charset="0"/>
                </a:rPr>
                <a:t>End-Users</a:t>
              </a:r>
            </a:p>
          </p:txBody>
        </p:sp>
        <p:sp>
          <p:nvSpPr>
            <p:cNvPr id="23" name="TextBox 22"/>
            <p:cNvSpPr txBox="1"/>
            <p:nvPr/>
          </p:nvSpPr>
          <p:spPr>
            <a:xfrm>
              <a:off x="495300" y="1828135"/>
              <a:ext cx="5219700" cy="2400657"/>
            </a:xfrm>
            <a:prstGeom prst="rect">
              <a:avLst/>
            </a:prstGeom>
            <a:noFill/>
          </p:spPr>
          <p:txBody>
            <a:bodyPr wrap="square" rtlCol="0">
              <a:spAutoFit/>
            </a:bodyPr>
            <a:lstStyle/>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Need to store data locally to use offline as they travel </a:t>
              </a:r>
            </a:p>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Need to share data </a:t>
              </a:r>
              <a:br>
                <a:rPr lang="en-US" sz="2000" dirty="0" smtClean="0">
                  <a:gradFill>
                    <a:gsLst>
                      <a:gs pos="0">
                        <a:schemeClr val="tx1"/>
                      </a:gs>
                      <a:gs pos="50000">
                        <a:schemeClr val="tx1"/>
                      </a:gs>
                      <a:gs pos="100000">
                        <a:schemeClr val="tx1"/>
                      </a:gs>
                    </a:gsLst>
                    <a:lin ang="5400000" scaled="0"/>
                  </a:gradFill>
                </a:rPr>
              </a:br>
              <a:r>
                <a:rPr lang="en-US" sz="2000" dirty="0" smtClean="0">
                  <a:gradFill>
                    <a:gsLst>
                      <a:gs pos="0">
                        <a:schemeClr val="tx1"/>
                      </a:gs>
                      <a:gs pos="50000">
                        <a:schemeClr val="tx1"/>
                      </a:gs>
                      <a:gs pos="100000">
                        <a:schemeClr val="tx1"/>
                      </a:gs>
                    </a:gsLst>
                    <a:lin ang="5400000" scaled="0"/>
                  </a:gradFill>
                </a:rPr>
                <a:t>on removable devices as </a:t>
              </a:r>
              <a:br>
                <a:rPr lang="en-US" sz="2000" dirty="0" smtClean="0">
                  <a:gradFill>
                    <a:gsLst>
                      <a:gs pos="0">
                        <a:schemeClr val="tx1"/>
                      </a:gs>
                      <a:gs pos="50000">
                        <a:schemeClr val="tx1"/>
                      </a:gs>
                      <a:gs pos="100000">
                        <a:schemeClr val="tx1"/>
                      </a:gs>
                    </a:gsLst>
                    <a:lin ang="5400000" scaled="0"/>
                  </a:gradFill>
                </a:rPr>
              </a:br>
              <a:r>
                <a:rPr lang="en-US" sz="2000" dirty="0" smtClean="0">
                  <a:gradFill>
                    <a:gsLst>
                      <a:gs pos="0">
                        <a:schemeClr val="tx1"/>
                      </a:gs>
                      <a:gs pos="50000">
                        <a:schemeClr val="tx1"/>
                      </a:gs>
                      <a:gs pos="100000">
                        <a:schemeClr val="tx1"/>
                      </a:gs>
                    </a:gsLst>
                    <a:lin ang="5400000" scaled="0"/>
                  </a:gradFill>
                </a:rPr>
                <a:t>they collaborate</a:t>
              </a:r>
            </a:p>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Need to install multiple applications to do work </a:t>
              </a:r>
              <a:endParaRPr lang="en-US" sz="2000" dirty="0">
                <a:gradFill>
                  <a:gsLst>
                    <a:gs pos="0">
                      <a:schemeClr val="tx1"/>
                    </a:gs>
                    <a:gs pos="50000">
                      <a:schemeClr val="tx1"/>
                    </a:gs>
                    <a:gs pos="100000">
                      <a:schemeClr val="tx1"/>
                    </a:gs>
                  </a:gsLst>
                  <a:lin ang="5400000" scaled="0"/>
                </a:gradFill>
              </a:endParaRPr>
            </a:p>
          </p:txBody>
        </p:sp>
      </p:grpSp>
      <p:grpSp>
        <p:nvGrpSpPr>
          <p:cNvPr id="4" name="Group 172"/>
          <p:cNvGrpSpPr/>
          <p:nvPr/>
        </p:nvGrpSpPr>
        <p:grpSpPr>
          <a:xfrm>
            <a:off x="4636270" y="2297711"/>
            <a:ext cx="4293856" cy="5703289"/>
            <a:chOff x="6180083" y="1154711"/>
            <a:chExt cx="5723651" cy="5703289"/>
          </a:xfrm>
        </p:grpSpPr>
        <p:grpSp>
          <p:nvGrpSpPr>
            <p:cNvPr id="5" name="Group 109"/>
            <p:cNvGrpSpPr/>
            <p:nvPr/>
          </p:nvGrpSpPr>
          <p:grpSpPr>
            <a:xfrm>
              <a:off x="6180083" y="1154711"/>
              <a:ext cx="5723651" cy="5703289"/>
              <a:chOff x="6180083" y="1154711"/>
              <a:chExt cx="5723651" cy="5703289"/>
            </a:xfrm>
          </p:grpSpPr>
          <p:sp>
            <p:nvSpPr>
              <p:cNvPr id="83" name="&quot;GLASS&quot;; Transparent to White Linear; Reflection; Stroke"/>
              <p:cNvSpPr/>
              <p:nvPr/>
            </p:nvSpPr>
            <p:spPr bwMode="auto">
              <a:xfrm>
                <a:off x="6180083" y="1154711"/>
                <a:ext cx="5723651" cy="5426197"/>
              </a:xfrm>
              <a:prstGeom prst="round1Rect">
                <a:avLst>
                  <a:gd name="adj" fmla="val 8452"/>
                </a:avLst>
              </a:prstGeom>
              <a:gradFill flip="none" rotWithShape="1">
                <a:gsLst>
                  <a:gs pos="0">
                    <a:srgbClr val="92D050"/>
                  </a:gs>
                  <a:gs pos="1000">
                    <a:srgbClr val="92D050">
                      <a:alpha val="78000"/>
                    </a:srgbClr>
                  </a:gs>
                  <a:gs pos="50000">
                    <a:srgbClr val="92D050">
                      <a:alpha val="8000"/>
                    </a:srgbClr>
                  </a:gs>
                  <a:gs pos="9000">
                    <a:srgbClr val="45BD35">
                      <a:alpha val="47843"/>
                    </a:srgbClr>
                  </a:gs>
                  <a:gs pos="100000">
                    <a:srgbClr val="000000">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val="000000"/>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indent="-302827" algn="ctr" defTabSz="816053" fontAlgn="base">
                  <a:lnSpc>
                    <a:spcPct val="90000"/>
                  </a:lnSpc>
                  <a:spcBef>
                    <a:spcPct val="0"/>
                  </a:spcBef>
                  <a:spcAft>
                    <a:spcPct val="0"/>
                  </a:spcAft>
                  <a:buSzPct val="70000"/>
                  <a:buBlip>
                    <a:blip r:embed="rId3"/>
                  </a:buBlip>
                  <a:defRPr/>
                </a:pPr>
                <a:endParaRPr lang="en-US" altLang="zh-CN" dirty="0">
                  <a:effectLst>
                    <a:outerShdw blurRad="38100" dist="38100" dir="2700000" algn="tl">
                      <a:srgbClr val="000000">
                        <a:alpha val="43137"/>
                      </a:srgbClr>
                    </a:outerShdw>
                  </a:effectLst>
                  <a:latin typeface="Segoe" pitchFamily="34" charset="0"/>
                </a:endParaRPr>
              </a:p>
            </p:txBody>
          </p:sp>
          <p:sp>
            <p:nvSpPr>
              <p:cNvPr id="84" name="Round Same Side Corner Rectangle 83"/>
              <p:cNvSpPr/>
              <p:nvPr/>
            </p:nvSpPr>
            <p:spPr>
              <a:xfrm>
                <a:off x="6289031" y="1219200"/>
                <a:ext cx="5522976" cy="56388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grpSp>
        <p:sp>
          <p:nvSpPr>
            <p:cNvPr id="22" name="Rectangle 21"/>
            <p:cNvSpPr/>
            <p:nvPr/>
          </p:nvSpPr>
          <p:spPr>
            <a:xfrm>
              <a:off x="6180084" y="1209088"/>
              <a:ext cx="5722882" cy="584775"/>
            </a:xfrm>
            <a:prstGeom prst="rect">
              <a:avLst/>
            </a:prstGeom>
          </p:spPr>
          <p:txBody>
            <a:bodyPr wrap="square">
              <a:spAutoFit/>
            </a:bodyPr>
            <a:lstStyle/>
            <a:p>
              <a:pPr algn="ctr"/>
              <a:r>
                <a:rPr lang="en-US" sz="3200" spc="-100" dirty="0" smtClean="0">
                  <a:ln w="3175">
                    <a:noFill/>
                  </a:ln>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cs typeface="Arial" charset="0"/>
                </a:rPr>
                <a:t>IT</a:t>
              </a:r>
            </a:p>
          </p:txBody>
        </p:sp>
        <p:sp>
          <p:nvSpPr>
            <p:cNvPr id="24" name="TextBox 23"/>
            <p:cNvSpPr txBox="1"/>
            <p:nvPr/>
          </p:nvSpPr>
          <p:spPr>
            <a:xfrm>
              <a:off x="6429048" y="1847185"/>
              <a:ext cx="5191454" cy="1785104"/>
            </a:xfrm>
            <a:prstGeom prst="rect">
              <a:avLst/>
            </a:prstGeom>
            <a:noFill/>
          </p:spPr>
          <p:txBody>
            <a:bodyPr wrap="square" rtlCol="0">
              <a:spAutoFit/>
            </a:bodyPr>
            <a:lstStyle/>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Need to protect data on mobile PCs and USB drives</a:t>
              </a:r>
            </a:p>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Need to protect user systems </a:t>
              </a:r>
              <a:br>
                <a:rPr lang="en-US" sz="2000" dirty="0" smtClean="0">
                  <a:gradFill>
                    <a:gsLst>
                      <a:gs pos="0">
                        <a:schemeClr val="tx1"/>
                      </a:gs>
                      <a:gs pos="50000">
                        <a:schemeClr val="tx1"/>
                      </a:gs>
                      <a:gs pos="100000">
                        <a:schemeClr val="tx1"/>
                      </a:gs>
                    </a:gsLst>
                    <a:lin ang="5400000" scaled="0"/>
                  </a:gradFill>
                </a:rPr>
              </a:br>
              <a:r>
                <a:rPr lang="en-US" sz="2000" dirty="0" smtClean="0">
                  <a:gradFill>
                    <a:gsLst>
                      <a:gs pos="0">
                        <a:schemeClr val="tx1"/>
                      </a:gs>
                      <a:gs pos="50000">
                        <a:schemeClr val="tx1"/>
                      </a:gs>
                      <a:gs pos="100000">
                        <a:schemeClr val="tx1"/>
                      </a:gs>
                    </a:gsLst>
                    <a:lin ang="5400000" scaled="0"/>
                  </a:gradFill>
                </a:rPr>
                <a:t>from unauthorized stuff</a:t>
              </a:r>
            </a:p>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Need to ensure compliance </a:t>
              </a:r>
              <a:endParaRPr lang="en-US" sz="2000" dirty="0">
                <a:gradFill>
                  <a:gsLst>
                    <a:gs pos="0">
                      <a:schemeClr val="tx1"/>
                    </a:gs>
                    <a:gs pos="50000">
                      <a:schemeClr val="tx1"/>
                    </a:gs>
                    <a:gs pos="100000">
                      <a:schemeClr val="tx1"/>
                    </a:gs>
                  </a:gsLst>
                  <a:lin ang="5400000" scaled="0"/>
                </a:gradFill>
              </a:endParaRPr>
            </a:p>
          </p:txBody>
        </p:sp>
      </p:grpSp>
      <p:sp>
        <p:nvSpPr>
          <p:cNvPr id="54" name="Title 53"/>
          <p:cNvSpPr>
            <a:spLocks noGrp="1"/>
          </p:cNvSpPr>
          <p:nvPr>
            <p:ph type="title"/>
          </p:nvPr>
        </p:nvSpPr>
        <p:spPr>
          <a:xfrm>
            <a:off x="381000" y="228600"/>
            <a:ext cx="8382000" cy="1329595"/>
          </a:xfrm>
        </p:spPr>
        <p:txBody>
          <a:bodyPr/>
          <a:lstStyle/>
          <a:p>
            <a:r>
              <a:rPr lang="en-CA" dirty="0" smtClean="0"/>
              <a:t>How can I protect data </a:t>
            </a:r>
            <a:br>
              <a:rPr lang="en-CA" dirty="0" smtClean="0"/>
            </a:br>
            <a:r>
              <a:rPr lang="en-CA" dirty="0" smtClean="0"/>
              <a:t>and maintain compliance?</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C:\Users\junyo.REDMOND\Pictures\DVD_ART35\Artwork_Imagery\Shapes\Circular shapes\sphere ball\Blue Sphere lg.png"/>
          <p:cNvPicPr>
            <a:picLocks noChangeAspect="1" noChangeArrowheads="1"/>
          </p:cNvPicPr>
          <p:nvPr/>
        </p:nvPicPr>
        <p:blipFill>
          <a:blip r:embed="rId3" cstate="print"/>
          <a:srcRect/>
          <a:stretch>
            <a:fillRect/>
          </a:stretch>
        </p:blipFill>
        <p:spPr bwMode="auto">
          <a:xfrm>
            <a:off x="-1600200" y="381000"/>
            <a:ext cx="11963400" cy="8268714"/>
          </a:xfrm>
          <a:prstGeom prst="rect">
            <a:avLst/>
          </a:prstGeom>
          <a:noFill/>
        </p:spPr>
      </p:pic>
      <p:sp>
        <p:nvSpPr>
          <p:cNvPr id="70" name="Rectangle 69"/>
          <p:cNvSpPr/>
          <p:nvPr/>
        </p:nvSpPr>
        <p:spPr>
          <a:xfrm rot="10800000">
            <a:off x="0" y="3047999"/>
            <a:ext cx="9144000" cy="4267200"/>
          </a:xfrm>
          <a:prstGeom prst="rect">
            <a:avLst/>
          </a:prstGeom>
          <a:solidFill>
            <a:srgbClr val="000000">
              <a:alpha val="40000"/>
            </a:srgbClr>
          </a:soli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149" name="TextBox 148"/>
          <p:cNvSpPr txBox="1"/>
          <p:nvPr/>
        </p:nvSpPr>
        <p:spPr>
          <a:xfrm>
            <a:off x="6051572" y="3214752"/>
            <a:ext cx="2132965" cy="646331"/>
          </a:xfrm>
          <a:prstGeom prst="rect">
            <a:avLst/>
          </a:prstGeom>
          <a:noFill/>
        </p:spPr>
        <p:txBody>
          <a:bodyPr wrap="square" rtlCol="0">
            <a:spAutoFit/>
          </a:bodyPr>
          <a:lstStyle/>
          <a:p>
            <a:pPr algn="ctr" fontAlgn="base">
              <a:lnSpc>
                <a:spcPct val="90000"/>
              </a:lnSpc>
              <a:spcBef>
                <a:spcPct val="0"/>
              </a:spcBef>
              <a:spcAft>
                <a:spcPct val="0"/>
              </a:spcAft>
              <a:defRPr/>
            </a:pPr>
            <a:r>
              <a:rPr lang="en-US" sz="2000" dirty="0" smtClean="0">
                <a:latin typeface="Segoe Semibold" pitchFamily="34" charset="0"/>
              </a:rPr>
              <a:t>Fundamentally Secure Platform </a:t>
            </a:r>
            <a:endParaRPr lang="en-US" sz="2000" dirty="0">
              <a:latin typeface="Segoe Semibold" pitchFamily="34" charset="0"/>
            </a:endParaRPr>
          </a:p>
        </p:txBody>
      </p:sp>
      <p:grpSp>
        <p:nvGrpSpPr>
          <p:cNvPr id="7" name="Group 156"/>
          <p:cNvGrpSpPr/>
          <p:nvPr/>
        </p:nvGrpSpPr>
        <p:grpSpPr>
          <a:xfrm>
            <a:off x="6565753" y="3898541"/>
            <a:ext cx="1438896" cy="902058"/>
            <a:chOff x="9464674" y="8085132"/>
            <a:chExt cx="2724151" cy="1281181"/>
          </a:xfrm>
        </p:grpSpPr>
        <p:pic>
          <p:nvPicPr>
            <p:cNvPr id="154" name="Picture 137" descr="blue disc M"/>
            <p:cNvPicPr>
              <a:picLocks noChangeAspect="1" noChangeArrowheads="1"/>
            </p:cNvPicPr>
            <p:nvPr/>
          </p:nvPicPr>
          <p:blipFill>
            <a:blip r:embed="rId4" cstate="print"/>
            <a:srcRect/>
            <a:stretch>
              <a:fillRect/>
            </a:stretch>
          </p:blipFill>
          <p:spPr bwMode="auto">
            <a:xfrm>
              <a:off x="9464674" y="8601536"/>
              <a:ext cx="1733550" cy="764777"/>
            </a:xfrm>
            <a:prstGeom prst="rect">
              <a:avLst/>
            </a:prstGeom>
            <a:noFill/>
            <a:ln w="9525">
              <a:noFill/>
              <a:miter lim="800000"/>
              <a:headEnd/>
              <a:tailEnd/>
            </a:ln>
          </p:spPr>
        </p:pic>
        <p:pic>
          <p:nvPicPr>
            <p:cNvPr id="155" name="Picture 3" descr="E:\DVD_ART34\Artwork_Imagery\Icons - Illustrations\_WINDOWS SERVER ICONS\Security\Lock locked secure security.png"/>
            <p:cNvPicPr>
              <a:picLocks noChangeAspect="1" noChangeArrowheads="1"/>
            </p:cNvPicPr>
            <p:nvPr/>
          </p:nvPicPr>
          <p:blipFill>
            <a:blip r:embed="rId5" cstate="print"/>
            <a:srcRect/>
            <a:stretch>
              <a:fillRect/>
            </a:stretch>
          </p:blipFill>
          <p:spPr bwMode="auto">
            <a:xfrm flipH="1">
              <a:off x="10299699" y="8235228"/>
              <a:ext cx="546735" cy="904331"/>
            </a:xfrm>
            <a:prstGeom prst="rect">
              <a:avLst/>
            </a:prstGeom>
            <a:noFill/>
          </p:spPr>
        </p:pic>
        <p:pic>
          <p:nvPicPr>
            <p:cNvPr id="156" name="Picture 138" descr="developer Tools toolbox"/>
            <p:cNvPicPr>
              <a:picLocks noChangeAspect="1" noChangeArrowheads="1"/>
            </p:cNvPicPr>
            <p:nvPr/>
          </p:nvPicPr>
          <p:blipFill>
            <a:blip r:embed="rId6" cstate="print">
              <a:clrChange>
                <a:clrFrom>
                  <a:srgbClr val="373535"/>
                </a:clrFrom>
                <a:clrTo>
                  <a:srgbClr val="373535">
                    <a:alpha val="0"/>
                  </a:srgbClr>
                </a:clrTo>
              </a:clrChange>
            </a:blip>
            <a:srcRect/>
            <a:stretch>
              <a:fillRect/>
            </a:stretch>
          </p:blipFill>
          <p:spPr bwMode="auto">
            <a:xfrm>
              <a:off x="9820274" y="8085132"/>
              <a:ext cx="620713" cy="1050675"/>
            </a:xfrm>
            <a:prstGeom prst="rect">
              <a:avLst/>
            </a:prstGeom>
            <a:noFill/>
            <a:ln w="9525">
              <a:noFill/>
              <a:miter lim="800000"/>
              <a:headEnd/>
              <a:tailEnd/>
            </a:ln>
          </p:spPr>
        </p:pic>
        <p:pic>
          <p:nvPicPr>
            <p:cNvPr id="150" name="Picture 2" descr="\\eventsql\dvd\Online_ART\DVD_ART35\Logos\Internet Explorer 8\Internet Explorer 8 IE logo v r.png"/>
            <p:cNvPicPr>
              <a:picLocks noChangeAspect="1" noChangeArrowheads="1"/>
            </p:cNvPicPr>
            <p:nvPr/>
          </p:nvPicPr>
          <p:blipFill>
            <a:blip r:embed="rId7" cstate="print"/>
            <a:srcRect/>
            <a:stretch>
              <a:fillRect/>
            </a:stretch>
          </p:blipFill>
          <p:spPr bwMode="auto">
            <a:xfrm>
              <a:off x="10891004" y="8208461"/>
              <a:ext cx="1297821" cy="471934"/>
            </a:xfrm>
            <a:prstGeom prst="rect">
              <a:avLst/>
            </a:prstGeom>
            <a:noFill/>
          </p:spPr>
        </p:pic>
      </p:grpSp>
      <p:sp>
        <p:nvSpPr>
          <p:cNvPr id="136" name="TextBox 11277"/>
          <p:cNvSpPr txBox="1">
            <a:spLocks noChangeArrowheads="1"/>
          </p:cNvSpPr>
          <p:nvPr/>
        </p:nvSpPr>
        <p:spPr bwMode="auto">
          <a:xfrm>
            <a:off x="968699" y="3234578"/>
            <a:ext cx="1932560" cy="553998"/>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sz="2000" dirty="0" smtClean="0">
                <a:latin typeface="Segoe Semibold" pitchFamily="34" charset="0"/>
              </a:rPr>
              <a:t>BitLocker To Go™</a:t>
            </a:r>
            <a:endParaRPr lang="en-US" sz="2000" dirty="0">
              <a:latin typeface="Segoe Semibold" pitchFamily="34" charset="0"/>
            </a:endParaRPr>
          </a:p>
        </p:txBody>
      </p:sp>
      <p:grpSp>
        <p:nvGrpSpPr>
          <p:cNvPr id="8" name="Group 83"/>
          <p:cNvGrpSpPr/>
          <p:nvPr/>
        </p:nvGrpSpPr>
        <p:grpSpPr>
          <a:xfrm>
            <a:off x="1072295" y="3696497"/>
            <a:ext cx="1581774" cy="1002504"/>
            <a:chOff x="5486395" y="2312722"/>
            <a:chExt cx="2367547" cy="1125682"/>
          </a:xfrm>
        </p:grpSpPr>
        <p:sp>
          <p:nvSpPr>
            <p:cNvPr id="137" name="Rectangle 136"/>
            <p:cNvSpPr/>
            <p:nvPr/>
          </p:nvSpPr>
          <p:spPr>
            <a:xfrm>
              <a:off x="6296507" y="2312722"/>
              <a:ext cx="725076" cy="794864"/>
            </a:xfrm>
            <a:prstGeom prst="rect">
              <a:avLst/>
            </a:prstGeom>
          </p:spPr>
          <p:txBody>
            <a:bodyPr wrap="none">
              <a:spAutoFit/>
            </a:bodyPr>
            <a:lstStyle/>
            <a:p>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grpSp>
          <p:nvGrpSpPr>
            <p:cNvPr id="9" name="Group 81"/>
            <p:cNvGrpSpPr/>
            <p:nvPr/>
          </p:nvGrpSpPr>
          <p:grpSpPr>
            <a:xfrm>
              <a:off x="5486395" y="2481221"/>
              <a:ext cx="1134253" cy="827846"/>
              <a:chOff x="5486395" y="2481221"/>
              <a:chExt cx="1134253" cy="827846"/>
            </a:xfrm>
          </p:grpSpPr>
          <p:grpSp>
            <p:nvGrpSpPr>
              <p:cNvPr id="10" name="Group 81"/>
              <p:cNvGrpSpPr/>
              <p:nvPr/>
            </p:nvGrpSpPr>
            <p:grpSpPr>
              <a:xfrm>
                <a:off x="5486395" y="2481221"/>
                <a:ext cx="1134253" cy="827846"/>
                <a:chOff x="703289" y="5305347"/>
                <a:chExt cx="808180" cy="638690"/>
              </a:xfrm>
            </p:grpSpPr>
            <p:pic>
              <p:nvPicPr>
                <p:cNvPr id="144" name="Picture 14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703289" y="5305347"/>
                  <a:ext cx="808180" cy="638690"/>
                </a:xfrm>
                <a:prstGeom prst="rect">
                  <a:avLst/>
                </a:prstGeom>
                <a:noFill/>
                <a:effectLst>
                  <a:outerShdw blurRad="50800" dist="38100" dir="2700000" algn="tl" rotWithShape="0">
                    <a:prstClr val="black">
                      <a:alpha val="40000"/>
                    </a:prstClr>
                  </a:outerShdw>
                </a:effectLst>
              </p:spPr>
            </p:pic>
            <p:pic>
              <p:nvPicPr>
                <p:cNvPr id="145" name="Picture 24" descr="futuristic_screen.png"/>
                <p:cNvPicPr>
                  <a:picLocks noChangeAspect="1"/>
                </p:cNvPicPr>
                <p:nvPr/>
              </p:nvPicPr>
              <p:blipFill>
                <a:blip r:embed="rId9" cstate="print"/>
                <a:srcRect r="30418" b="28572"/>
                <a:stretch>
                  <a:fillRect/>
                </a:stretch>
              </p:blipFill>
              <p:spPr>
                <a:xfrm>
                  <a:off x="703293" y="5367565"/>
                  <a:ext cx="558032" cy="433496"/>
                </a:xfrm>
                <a:prstGeom prst="rect">
                  <a:avLst/>
                </a:prstGeom>
              </p:spPr>
            </p:pic>
          </p:grpSp>
          <p:pic>
            <p:nvPicPr>
              <p:cNvPr id="143" name="Picture 2" descr="\\eventsql\dvd\Online_ART\DVD_ART34\Artwork_Imagery\Icons - Illustrations\_WINDOWS VISTA ICONS\Keys secure security.png"/>
              <p:cNvPicPr>
                <a:picLocks noChangeAspect="1" noChangeArrowheads="1"/>
              </p:cNvPicPr>
              <p:nvPr/>
            </p:nvPicPr>
            <p:blipFill>
              <a:blip r:embed="rId10" cstate="print"/>
              <a:srcRect/>
              <a:stretch>
                <a:fillRect/>
              </a:stretch>
            </p:blipFill>
            <p:spPr bwMode="auto">
              <a:xfrm>
                <a:off x="5727022" y="2581437"/>
                <a:ext cx="457199" cy="457200"/>
              </a:xfrm>
              <a:prstGeom prst="rect">
                <a:avLst/>
              </a:prstGeom>
              <a:noFill/>
            </p:spPr>
          </p:pic>
        </p:grpSp>
        <p:grpSp>
          <p:nvGrpSpPr>
            <p:cNvPr id="11" name="Group 82"/>
            <p:cNvGrpSpPr/>
            <p:nvPr/>
          </p:nvGrpSpPr>
          <p:grpSpPr>
            <a:xfrm>
              <a:off x="6732310" y="2395618"/>
              <a:ext cx="1121632" cy="1042786"/>
              <a:chOff x="6732310" y="2395618"/>
              <a:chExt cx="1121632" cy="1042786"/>
            </a:xfrm>
          </p:grpSpPr>
          <p:pic>
            <p:nvPicPr>
              <p:cNvPr id="140" name="Picture 6" descr="C:\Users\aheaton\AppData\Local\Microsoft\Windows\Temporary Internet Files\Content.IE5\U60ZBJ5U\MCj04315710000[1].png"/>
              <p:cNvPicPr>
                <a:picLocks noChangeAspect="1" noChangeArrowheads="1"/>
              </p:cNvPicPr>
              <p:nvPr/>
            </p:nvPicPr>
            <p:blipFill>
              <a:blip r:embed="rId11" cstate="print"/>
              <a:srcRect/>
              <a:stretch>
                <a:fillRect/>
              </a:stretch>
            </p:blipFill>
            <p:spPr bwMode="auto">
              <a:xfrm>
                <a:off x="6732310" y="2395618"/>
                <a:ext cx="1121632" cy="1042786"/>
              </a:xfrm>
              <a:prstGeom prst="rect">
                <a:avLst/>
              </a:prstGeom>
              <a:noFill/>
            </p:spPr>
          </p:pic>
          <p:pic>
            <p:nvPicPr>
              <p:cNvPr id="141" name="Picture 2" descr="\\eventsql\dvd\Online_ART\DVD_ART34\Artwork_Imagery\Icons - Illustrations\_WINDOWS VISTA ICONS\Keys secure security.png"/>
              <p:cNvPicPr>
                <a:picLocks noChangeAspect="1" noChangeArrowheads="1"/>
              </p:cNvPicPr>
              <p:nvPr/>
            </p:nvPicPr>
            <p:blipFill>
              <a:blip r:embed="rId10" cstate="print"/>
              <a:srcRect/>
              <a:stretch>
                <a:fillRect/>
              </a:stretch>
            </p:blipFill>
            <p:spPr bwMode="auto">
              <a:xfrm>
                <a:off x="7189509" y="2624219"/>
                <a:ext cx="457199" cy="457200"/>
              </a:xfrm>
              <a:prstGeom prst="rect">
                <a:avLst/>
              </a:prstGeom>
              <a:noFill/>
            </p:spPr>
          </p:pic>
        </p:grpSp>
      </p:grpSp>
      <p:sp>
        <p:nvSpPr>
          <p:cNvPr id="118" name="TextBox 11277"/>
          <p:cNvSpPr txBox="1">
            <a:spLocks noChangeArrowheads="1"/>
          </p:cNvSpPr>
          <p:nvPr/>
        </p:nvSpPr>
        <p:spPr bwMode="auto">
          <a:xfrm>
            <a:off x="3710320" y="3372975"/>
            <a:ext cx="1690789" cy="276999"/>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sz="2000" dirty="0" smtClean="0">
                <a:latin typeface="Segoe Semibold" pitchFamily="34" charset="0"/>
              </a:rPr>
              <a:t>AppLocker™</a:t>
            </a:r>
            <a:endParaRPr lang="en-US" sz="2000" dirty="0">
              <a:latin typeface="Segoe Semibold" pitchFamily="34" charset="0"/>
            </a:endParaRPr>
          </a:p>
        </p:txBody>
      </p:sp>
      <p:grpSp>
        <p:nvGrpSpPr>
          <p:cNvPr id="12" name="Group 25"/>
          <p:cNvGrpSpPr/>
          <p:nvPr/>
        </p:nvGrpSpPr>
        <p:grpSpPr>
          <a:xfrm>
            <a:off x="4774555" y="3838183"/>
            <a:ext cx="432060" cy="381554"/>
            <a:chOff x="1676401" y="1295400"/>
            <a:chExt cx="676274" cy="427046"/>
          </a:xfrm>
        </p:grpSpPr>
        <p:pic>
          <p:nvPicPr>
            <p:cNvPr id="132" name="Picture 5" descr="E:\DVD_ART34\Logos\Microsoft Office 2007 - all products\Outlook 2007\Office Outlook 2007 Product Icon.png"/>
            <p:cNvPicPr>
              <a:picLocks noChangeAspect="1" noChangeArrowheads="1"/>
            </p:cNvPicPr>
            <p:nvPr/>
          </p:nvPicPr>
          <p:blipFill>
            <a:blip r:embed="rId12" cstate="print"/>
            <a:srcRect/>
            <a:stretch>
              <a:fillRect/>
            </a:stretch>
          </p:blipFill>
          <p:spPr bwMode="auto">
            <a:xfrm>
              <a:off x="1676401" y="1295400"/>
              <a:ext cx="457200" cy="427046"/>
            </a:xfrm>
            <a:prstGeom prst="rect">
              <a:avLst/>
            </a:prstGeom>
            <a:noFill/>
          </p:spPr>
        </p:pic>
        <p:pic>
          <p:nvPicPr>
            <p:cNvPr id="133"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1981200" y="1295400"/>
              <a:ext cx="371475" cy="367886"/>
            </a:xfrm>
            <a:prstGeom prst="rect">
              <a:avLst/>
            </a:prstGeom>
            <a:noFill/>
          </p:spPr>
        </p:pic>
      </p:grpSp>
      <p:grpSp>
        <p:nvGrpSpPr>
          <p:cNvPr id="13" name="Group 20"/>
          <p:cNvGrpSpPr/>
          <p:nvPr/>
        </p:nvGrpSpPr>
        <p:grpSpPr>
          <a:xfrm>
            <a:off x="3752212" y="3824712"/>
            <a:ext cx="432063" cy="408496"/>
            <a:chOff x="228600" y="1752600"/>
            <a:chExt cx="676275" cy="457200"/>
          </a:xfrm>
        </p:grpSpPr>
        <p:pic>
          <p:nvPicPr>
            <p:cNvPr id="130" name="Picture 4" descr="E:\DVD_ART34\Logos\Microsoft Office 2007 - all products\Word 2007\Office Word 2007 Product Icon.png"/>
            <p:cNvPicPr>
              <a:picLocks noChangeAspect="1" noChangeArrowheads="1"/>
            </p:cNvPicPr>
            <p:nvPr/>
          </p:nvPicPr>
          <p:blipFill>
            <a:blip r:embed="rId14" cstate="print"/>
            <a:srcRect/>
            <a:stretch>
              <a:fillRect/>
            </a:stretch>
          </p:blipFill>
          <p:spPr bwMode="auto">
            <a:xfrm>
              <a:off x="228600" y="1752600"/>
              <a:ext cx="459641" cy="457200"/>
            </a:xfrm>
            <a:prstGeom prst="rect">
              <a:avLst/>
            </a:prstGeom>
            <a:noFill/>
          </p:spPr>
        </p:pic>
        <p:pic>
          <p:nvPicPr>
            <p:cNvPr id="131"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533400" y="1752600"/>
              <a:ext cx="371475" cy="367886"/>
            </a:xfrm>
            <a:prstGeom prst="rect">
              <a:avLst/>
            </a:prstGeom>
            <a:noFill/>
          </p:spPr>
        </p:pic>
      </p:grpSp>
      <p:grpSp>
        <p:nvGrpSpPr>
          <p:cNvPr id="14" name="Group 21"/>
          <p:cNvGrpSpPr/>
          <p:nvPr/>
        </p:nvGrpSpPr>
        <p:grpSpPr>
          <a:xfrm>
            <a:off x="4287725" y="3824712"/>
            <a:ext cx="432062" cy="408496"/>
            <a:chOff x="228600" y="3429000"/>
            <a:chExt cx="676275" cy="457200"/>
          </a:xfrm>
        </p:grpSpPr>
        <p:pic>
          <p:nvPicPr>
            <p:cNvPr id="128" name="Picture 6" descr="Adobe%20Reader%208.png"/>
            <p:cNvPicPr>
              <a:picLocks noChangeAspect="1"/>
            </p:cNvPicPr>
            <p:nvPr/>
          </p:nvPicPr>
          <p:blipFill>
            <a:blip r:embed="rId15" cstate="print"/>
            <a:stretch>
              <a:fillRect/>
            </a:stretch>
          </p:blipFill>
          <p:spPr>
            <a:xfrm>
              <a:off x="228600" y="3429000"/>
              <a:ext cx="457200" cy="457200"/>
            </a:xfrm>
            <a:prstGeom prst="rect">
              <a:avLst/>
            </a:prstGeom>
          </p:spPr>
        </p:pic>
        <p:pic>
          <p:nvPicPr>
            <p:cNvPr id="129"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533400" y="3429000"/>
              <a:ext cx="371475" cy="367886"/>
            </a:xfrm>
            <a:prstGeom prst="rect">
              <a:avLst/>
            </a:prstGeom>
            <a:noFill/>
          </p:spPr>
        </p:pic>
      </p:grpSp>
      <p:grpSp>
        <p:nvGrpSpPr>
          <p:cNvPr id="16" name="Group 55"/>
          <p:cNvGrpSpPr/>
          <p:nvPr/>
        </p:nvGrpSpPr>
        <p:grpSpPr>
          <a:xfrm>
            <a:off x="4524864" y="4297402"/>
            <a:ext cx="479183" cy="484675"/>
            <a:chOff x="5867399" y="4495800"/>
            <a:chExt cx="803380" cy="609600"/>
          </a:xfrm>
        </p:grpSpPr>
        <p:pic>
          <p:nvPicPr>
            <p:cNvPr id="126" name="Picture 18" descr="E:\DVD_ART34\Artwork_Imagery\Icons - Illustrations\software boxes\software CD product package.png"/>
            <p:cNvPicPr>
              <a:picLocks noChangeAspect="1" noChangeArrowheads="1"/>
            </p:cNvPicPr>
            <p:nvPr/>
          </p:nvPicPr>
          <p:blipFill>
            <a:blip r:embed="rId16" cstate="print"/>
            <a:srcRect/>
            <a:stretch>
              <a:fillRect/>
            </a:stretch>
          </p:blipFill>
          <p:spPr bwMode="auto">
            <a:xfrm>
              <a:off x="5867399" y="4495800"/>
              <a:ext cx="664075" cy="609600"/>
            </a:xfrm>
            <a:prstGeom prst="rect">
              <a:avLst/>
            </a:prstGeom>
            <a:noFill/>
          </p:spPr>
        </p:pic>
        <p:pic>
          <p:nvPicPr>
            <p:cNvPr id="127" name="Picture 6" descr="E:\DVD_ART34\Artwork_Imagery\Icons - Illustrations\_WINDOWS VISTA ICONS\Delete remove.png"/>
            <p:cNvPicPr>
              <a:picLocks noChangeAspect="1" noChangeArrowheads="1"/>
            </p:cNvPicPr>
            <p:nvPr/>
          </p:nvPicPr>
          <p:blipFill>
            <a:blip r:embed="rId17" cstate="print"/>
            <a:srcRect/>
            <a:stretch>
              <a:fillRect/>
            </a:stretch>
          </p:blipFill>
          <p:spPr bwMode="auto">
            <a:xfrm>
              <a:off x="6248400" y="4572000"/>
              <a:ext cx="422379" cy="411730"/>
            </a:xfrm>
            <a:prstGeom prst="rect">
              <a:avLst/>
            </a:prstGeom>
            <a:noFill/>
          </p:spPr>
        </p:pic>
      </p:grpSp>
      <p:grpSp>
        <p:nvGrpSpPr>
          <p:cNvPr id="17" name="Group 54"/>
          <p:cNvGrpSpPr/>
          <p:nvPr/>
        </p:nvGrpSpPr>
        <p:grpSpPr>
          <a:xfrm>
            <a:off x="3979462" y="4297402"/>
            <a:ext cx="433732" cy="484675"/>
            <a:chOff x="4495800" y="4495800"/>
            <a:chExt cx="727179" cy="609600"/>
          </a:xfrm>
        </p:grpSpPr>
        <p:pic>
          <p:nvPicPr>
            <p:cNvPr id="124" name="Picture 123" descr="Solitaire.png"/>
            <p:cNvPicPr>
              <a:picLocks noChangeAspect="1"/>
            </p:cNvPicPr>
            <p:nvPr/>
          </p:nvPicPr>
          <p:blipFill>
            <a:blip r:embed="rId18" cstate="print"/>
            <a:stretch>
              <a:fillRect/>
            </a:stretch>
          </p:blipFill>
          <p:spPr>
            <a:xfrm>
              <a:off x="4495800" y="4495800"/>
              <a:ext cx="609600" cy="609600"/>
            </a:xfrm>
            <a:prstGeom prst="rect">
              <a:avLst/>
            </a:prstGeom>
          </p:spPr>
        </p:pic>
        <p:pic>
          <p:nvPicPr>
            <p:cNvPr id="125" name="Picture 6" descr="E:\DVD_ART34\Artwork_Imagery\Icons - Illustrations\_WINDOWS VISTA ICONS\Delete remove.png"/>
            <p:cNvPicPr>
              <a:picLocks noChangeAspect="1" noChangeArrowheads="1"/>
            </p:cNvPicPr>
            <p:nvPr/>
          </p:nvPicPr>
          <p:blipFill>
            <a:blip r:embed="rId17" cstate="print"/>
            <a:srcRect/>
            <a:stretch>
              <a:fillRect/>
            </a:stretch>
          </p:blipFill>
          <p:spPr bwMode="auto">
            <a:xfrm>
              <a:off x="4800600" y="4572000"/>
              <a:ext cx="422379" cy="411730"/>
            </a:xfrm>
            <a:prstGeom prst="rect">
              <a:avLst/>
            </a:prstGeom>
            <a:noFill/>
          </p:spPr>
        </p:pic>
      </p:grpSp>
      <p:pic>
        <p:nvPicPr>
          <p:cNvPr id="53" name="Picture 7" descr="AIS"/>
          <p:cNvPicPr>
            <a:picLocks noChangeAspect="1" noChangeArrowheads="1"/>
          </p:cNvPicPr>
          <p:nvPr/>
        </p:nvPicPr>
        <p:blipFill>
          <a:blip r:embed="rId19" cstate="print"/>
          <a:srcRect/>
          <a:stretch>
            <a:fillRect/>
          </a:stretch>
        </p:blipFill>
        <p:spPr bwMode="auto">
          <a:xfrm>
            <a:off x="3657600" y="5181599"/>
            <a:ext cx="1750775" cy="533400"/>
          </a:xfrm>
          <a:prstGeom prst="rect">
            <a:avLst/>
          </a:prstGeom>
          <a:noFill/>
          <a:ln w="9525">
            <a:noFill/>
            <a:miter lim="800000"/>
            <a:headEnd/>
            <a:tailEnd/>
          </a:ln>
        </p:spPr>
      </p:pic>
      <p:grpSp>
        <p:nvGrpSpPr>
          <p:cNvPr id="55" name="Group 54"/>
          <p:cNvGrpSpPr/>
          <p:nvPr/>
        </p:nvGrpSpPr>
        <p:grpSpPr>
          <a:xfrm>
            <a:off x="1295400" y="1295400"/>
            <a:ext cx="6394861" cy="688017"/>
            <a:chOff x="2590800" y="2057400"/>
            <a:chExt cx="3561859" cy="383217"/>
          </a:xfrm>
        </p:grpSpPr>
        <p:pic>
          <p:nvPicPr>
            <p:cNvPr id="56" name="Picture 2" descr="C:\Documents and Settings\Eva\Desktop\Windows7_h_rgb_r.png"/>
            <p:cNvPicPr>
              <a:picLocks noChangeAspect="1" noChangeArrowheads="1"/>
            </p:cNvPicPr>
            <p:nvPr/>
          </p:nvPicPr>
          <p:blipFill>
            <a:blip r:embed="rId20" cstate="print"/>
            <a:srcRect/>
            <a:stretch>
              <a:fillRect/>
            </a:stretch>
          </p:blipFill>
          <p:spPr bwMode="auto">
            <a:xfrm>
              <a:off x="2590800" y="2058261"/>
              <a:ext cx="1816666" cy="382356"/>
            </a:xfrm>
            <a:prstGeom prst="rect">
              <a:avLst/>
            </a:prstGeom>
            <a:ln>
              <a:noFill/>
            </a:ln>
            <a:effectLst>
              <a:outerShdw blurRad="50800" dist="38100" dir="2700000" algn="tl" rotWithShape="0">
                <a:prstClr val="black">
                  <a:alpha val="40000"/>
                </a:prstClr>
              </a:outerShdw>
            </a:effectLst>
          </p:spPr>
        </p:pic>
        <p:pic>
          <p:nvPicPr>
            <p:cNvPr id="57" name="Picture 3" descr="c:\Users\petermck\Pictures\DVD_ART\BoxShots_Logos\Desktop Optimization Pack\Desktop Optimzation Pack for Software Assurance logo r.png"/>
            <p:cNvPicPr>
              <a:picLocks noChangeAspect="1" noChangeArrowheads="1"/>
            </p:cNvPicPr>
            <p:nvPr/>
          </p:nvPicPr>
          <p:blipFill>
            <a:blip r:embed="rId21" cstate="screen"/>
            <a:stretch>
              <a:fillRect/>
            </a:stretch>
          </p:blipFill>
          <p:spPr bwMode="auto">
            <a:xfrm>
              <a:off x="4506589" y="2057400"/>
              <a:ext cx="1646070" cy="378309"/>
            </a:xfrm>
            <a:prstGeom prst="rect">
              <a:avLst/>
            </a:prstGeom>
            <a:noFill/>
            <a:ln>
              <a:noFill/>
            </a:ln>
          </p:spPr>
        </p:pic>
      </p:grpSp>
      <p:sp>
        <p:nvSpPr>
          <p:cNvPr id="41" name="TextBox 40"/>
          <p:cNvSpPr txBox="1"/>
          <p:nvPr/>
        </p:nvSpPr>
        <p:spPr>
          <a:xfrm>
            <a:off x="381000" y="2362200"/>
            <a:ext cx="8305800" cy="523220"/>
          </a:xfrm>
          <a:prstGeom prst="rect">
            <a:avLst/>
          </a:prstGeom>
          <a:noFill/>
        </p:spPr>
        <p:txBody>
          <a:bodyPr wrap="square" rtlCol="0">
            <a:spAutoFit/>
          </a:bodyPr>
          <a:lstStyle/>
          <a:p>
            <a:pPr algn="ctr"/>
            <a:r>
              <a:rPr lang="en-CA" sz="2800" dirty="0" smtClean="0">
                <a:solidFill>
                  <a:schemeClr val="tx2">
                    <a:lumMod val="60000"/>
                    <a:lumOff val="40000"/>
                  </a:schemeClr>
                </a:solidFill>
              </a:rPr>
              <a:t>Managing Risks Through Security &amp; Compliance</a:t>
            </a:r>
            <a:endParaRPr lang="en-CA" sz="2800" dirty="0">
              <a:solidFill>
                <a:schemeClr val="tx2">
                  <a:lumMod val="60000"/>
                  <a:lumOff val="4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p:nvPr/>
        </p:nvGrpSpPr>
        <p:grpSpPr>
          <a:xfrm>
            <a:off x="177408" y="2667000"/>
            <a:ext cx="4293856" cy="5703289"/>
            <a:chOff x="236482" y="1154711"/>
            <a:chExt cx="5723651" cy="5703289"/>
          </a:xfrm>
        </p:grpSpPr>
        <p:grpSp>
          <p:nvGrpSpPr>
            <p:cNvPr id="3" name="Group 108"/>
            <p:cNvGrpSpPr/>
            <p:nvPr/>
          </p:nvGrpSpPr>
          <p:grpSpPr>
            <a:xfrm>
              <a:off x="236482" y="1154711"/>
              <a:ext cx="5723651" cy="5703289"/>
              <a:chOff x="236482" y="1154711"/>
              <a:chExt cx="5723651" cy="5703289"/>
            </a:xfrm>
          </p:grpSpPr>
          <p:sp>
            <p:nvSpPr>
              <p:cNvPr id="19" name="&quot;GLASS&quot;; Transparent to White Linear; Reflection; Stroke"/>
              <p:cNvSpPr/>
              <p:nvPr/>
            </p:nvSpPr>
            <p:spPr bwMode="auto">
              <a:xfrm flipH="1">
                <a:off x="236482" y="1154711"/>
                <a:ext cx="5723651" cy="5167261"/>
              </a:xfrm>
              <a:prstGeom prst="round1Rect">
                <a:avLst>
                  <a:gd name="adj" fmla="val 8452"/>
                </a:avLst>
              </a:prstGeom>
              <a:gradFill flip="none" rotWithShape="1">
                <a:gsLst>
                  <a:gs pos="0">
                    <a:srgbClr val="0E8AFA"/>
                  </a:gs>
                  <a:gs pos="1000">
                    <a:srgbClr val="2384F9"/>
                  </a:gs>
                  <a:gs pos="50000">
                    <a:schemeClr val="accent3">
                      <a:alpha val="8000"/>
                    </a:schemeClr>
                  </a:gs>
                  <a:gs pos="9000">
                    <a:schemeClr val="accent3">
                      <a:alpha val="65000"/>
                    </a:schemeClr>
                  </a:gs>
                  <a:gs pos="100000">
                    <a:srgbClr val="000000">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val="000000"/>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indent="-302827" algn="ctr" defTabSz="816053" fontAlgn="base">
                  <a:lnSpc>
                    <a:spcPct val="90000"/>
                  </a:lnSpc>
                  <a:spcBef>
                    <a:spcPct val="0"/>
                  </a:spcBef>
                  <a:spcAft>
                    <a:spcPct val="0"/>
                  </a:spcAft>
                  <a:buSzPct val="70000"/>
                  <a:buBlip>
                    <a:blip r:embed="rId3"/>
                  </a:buBlip>
                  <a:defRPr/>
                </a:pPr>
                <a:endParaRPr lang="en-US" altLang="zh-CN" sz="2000" dirty="0">
                  <a:effectLst>
                    <a:outerShdw blurRad="38100" dist="38100" dir="2700000" algn="tl">
                      <a:srgbClr val="000000">
                        <a:alpha val="43137"/>
                      </a:srgbClr>
                    </a:outerShdw>
                  </a:effectLst>
                  <a:latin typeface="Segoe" pitchFamily="34" charset="0"/>
                </a:endParaRPr>
              </a:p>
            </p:txBody>
          </p:sp>
          <p:sp>
            <p:nvSpPr>
              <p:cNvPr id="20" name="Round Same Side Corner Rectangle 19"/>
              <p:cNvSpPr/>
              <p:nvPr/>
            </p:nvSpPr>
            <p:spPr>
              <a:xfrm>
                <a:off x="329664" y="1219200"/>
                <a:ext cx="5519343" cy="56388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grpSp>
        <p:sp>
          <p:nvSpPr>
            <p:cNvPr id="21" name="Rectangle 20"/>
            <p:cNvSpPr/>
            <p:nvPr/>
          </p:nvSpPr>
          <p:spPr>
            <a:xfrm>
              <a:off x="236485" y="1209088"/>
              <a:ext cx="5707117" cy="523220"/>
            </a:xfrm>
            <a:prstGeom prst="rect">
              <a:avLst/>
            </a:prstGeom>
          </p:spPr>
          <p:txBody>
            <a:bodyPr wrap="square">
              <a:spAutoFit/>
            </a:bodyPr>
            <a:lstStyle/>
            <a:p>
              <a:pPr algn="ctr"/>
              <a:r>
                <a:rPr lang="en-US" sz="2800" spc="-100" dirty="0" smtClean="0">
                  <a:ln w="3175">
                    <a:noFill/>
                  </a:ln>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cs typeface="Arial" charset="0"/>
                </a:rPr>
                <a:t>End-Users</a:t>
              </a:r>
            </a:p>
          </p:txBody>
        </p:sp>
        <p:sp>
          <p:nvSpPr>
            <p:cNvPr id="23" name="TextBox 22"/>
            <p:cNvSpPr txBox="1"/>
            <p:nvPr/>
          </p:nvSpPr>
          <p:spPr>
            <a:xfrm>
              <a:off x="412531" y="1858249"/>
              <a:ext cx="5188170" cy="2092881"/>
            </a:xfrm>
            <a:prstGeom prst="rect">
              <a:avLst/>
            </a:prstGeom>
            <a:noFill/>
          </p:spPr>
          <p:txBody>
            <a:bodyPr wrap="square" rtlCol="0">
              <a:spAutoFit/>
            </a:bodyPr>
            <a:lstStyle/>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Need PCs that just work, easy problem resolution when needed</a:t>
              </a:r>
            </a:p>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Need applications to work</a:t>
              </a:r>
            </a:p>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Want minimal disruption when upgrading</a:t>
              </a:r>
              <a:endParaRPr lang="en-US" sz="2000" dirty="0">
                <a:gradFill>
                  <a:gsLst>
                    <a:gs pos="0">
                      <a:schemeClr val="tx1"/>
                    </a:gs>
                    <a:gs pos="50000">
                      <a:schemeClr val="tx1"/>
                    </a:gs>
                    <a:gs pos="100000">
                      <a:schemeClr val="tx1"/>
                    </a:gs>
                  </a:gsLst>
                  <a:lin ang="5400000" scaled="0"/>
                </a:gradFill>
              </a:endParaRPr>
            </a:p>
          </p:txBody>
        </p:sp>
      </p:grpSp>
      <p:grpSp>
        <p:nvGrpSpPr>
          <p:cNvPr id="4" name="Group 32"/>
          <p:cNvGrpSpPr/>
          <p:nvPr/>
        </p:nvGrpSpPr>
        <p:grpSpPr>
          <a:xfrm>
            <a:off x="4636270" y="2667000"/>
            <a:ext cx="4293856" cy="5703289"/>
            <a:chOff x="6180083" y="1154711"/>
            <a:chExt cx="5723651" cy="5703289"/>
          </a:xfrm>
        </p:grpSpPr>
        <p:grpSp>
          <p:nvGrpSpPr>
            <p:cNvPr id="5" name="Group 109"/>
            <p:cNvGrpSpPr/>
            <p:nvPr/>
          </p:nvGrpSpPr>
          <p:grpSpPr>
            <a:xfrm>
              <a:off x="6180083" y="1154711"/>
              <a:ext cx="5723651" cy="5703289"/>
              <a:chOff x="6180083" y="1154711"/>
              <a:chExt cx="5723651" cy="5703289"/>
            </a:xfrm>
          </p:grpSpPr>
          <p:sp>
            <p:nvSpPr>
              <p:cNvPr id="16" name="&quot;GLASS&quot;; Transparent to White Linear; Reflection; Stroke"/>
              <p:cNvSpPr/>
              <p:nvPr/>
            </p:nvSpPr>
            <p:spPr bwMode="auto">
              <a:xfrm>
                <a:off x="6180083" y="1154711"/>
                <a:ext cx="5723651" cy="5426197"/>
              </a:xfrm>
              <a:prstGeom prst="round1Rect">
                <a:avLst>
                  <a:gd name="adj" fmla="val 8452"/>
                </a:avLst>
              </a:prstGeom>
              <a:gradFill flip="none" rotWithShape="1">
                <a:gsLst>
                  <a:gs pos="0">
                    <a:srgbClr val="92D050"/>
                  </a:gs>
                  <a:gs pos="1000">
                    <a:srgbClr val="92D050">
                      <a:alpha val="78000"/>
                    </a:srgbClr>
                  </a:gs>
                  <a:gs pos="50000">
                    <a:srgbClr val="92D050">
                      <a:alpha val="8000"/>
                    </a:srgbClr>
                  </a:gs>
                  <a:gs pos="9000">
                    <a:srgbClr val="45BD35">
                      <a:alpha val="47843"/>
                    </a:srgbClr>
                  </a:gs>
                  <a:gs pos="100000">
                    <a:srgbClr val="000000">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val="000000"/>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indent="-302827" algn="ctr" defTabSz="816053" fontAlgn="base">
                  <a:lnSpc>
                    <a:spcPct val="90000"/>
                  </a:lnSpc>
                  <a:spcBef>
                    <a:spcPct val="0"/>
                  </a:spcBef>
                  <a:spcAft>
                    <a:spcPct val="0"/>
                  </a:spcAft>
                  <a:buSzPct val="70000"/>
                  <a:buBlip>
                    <a:blip r:embed="rId3"/>
                  </a:buBlip>
                  <a:defRPr/>
                </a:pPr>
                <a:endParaRPr lang="en-US" altLang="zh-CN" sz="2000" dirty="0">
                  <a:effectLst>
                    <a:outerShdw blurRad="38100" dist="38100" dir="2700000" algn="tl">
                      <a:srgbClr val="000000">
                        <a:alpha val="43137"/>
                      </a:srgbClr>
                    </a:outerShdw>
                  </a:effectLst>
                  <a:latin typeface="Segoe" pitchFamily="34" charset="0"/>
                </a:endParaRPr>
              </a:p>
            </p:txBody>
          </p:sp>
          <p:sp>
            <p:nvSpPr>
              <p:cNvPr id="17" name="Round Same Side Corner Rectangle 16"/>
              <p:cNvSpPr/>
              <p:nvPr/>
            </p:nvSpPr>
            <p:spPr>
              <a:xfrm>
                <a:off x="6289031" y="1219200"/>
                <a:ext cx="5522976" cy="56388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grpSp>
        <p:sp>
          <p:nvSpPr>
            <p:cNvPr id="22" name="Rectangle 21"/>
            <p:cNvSpPr/>
            <p:nvPr/>
          </p:nvSpPr>
          <p:spPr>
            <a:xfrm>
              <a:off x="6180084" y="1209088"/>
              <a:ext cx="5722882" cy="523220"/>
            </a:xfrm>
            <a:prstGeom prst="rect">
              <a:avLst/>
            </a:prstGeom>
          </p:spPr>
          <p:txBody>
            <a:bodyPr wrap="square">
              <a:spAutoFit/>
            </a:bodyPr>
            <a:lstStyle/>
            <a:p>
              <a:pPr algn="ctr"/>
              <a:r>
                <a:rPr lang="en-US" sz="2800" spc="-100" dirty="0" smtClean="0">
                  <a:ln w="3175">
                    <a:noFill/>
                  </a:ln>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cs typeface="Arial" charset="0"/>
                </a:rPr>
                <a:t>IT</a:t>
              </a:r>
            </a:p>
          </p:txBody>
        </p:sp>
        <p:sp>
          <p:nvSpPr>
            <p:cNvPr id="24" name="TextBox 23"/>
            <p:cNvSpPr txBox="1"/>
            <p:nvPr/>
          </p:nvSpPr>
          <p:spPr>
            <a:xfrm>
              <a:off x="6515101" y="1858249"/>
              <a:ext cx="5086350" cy="2092881"/>
            </a:xfrm>
            <a:prstGeom prst="rect">
              <a:avLst/>
            </a:prstGeom>
            <a:noFill/>
          </p:spPr>
          <p:txBody>
            <a:bodyPr wrap="square" rtlCol="0">
              <a:spAutoFit/>
            </a:bodyPr>
            <a:lstStyle/>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Challenging to ensure PCs “just work”</a:t>
              </a:r>
            </a:p>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Concerned if apps will work on new OS</a:t>
              </a:r>
            </a:p>
            <a:p>
              <a:pPr marL="284163" indent="-284163">
                <a:spcBef>
                  <a:spcPts val="600"/>
                </a:spcBef>
                <a:buFont typeface="Arial" pitchFamily="34" charset="0"/>
                <a:buChar char="•"/>
              </a:pPr>
              <a:r>
                <a:rPr lang="en-US" sz="2000" dirty="0" smtClean="0">
                  <a:gradFill>
                    <a:gsLst>
                      <a:gs pos="0">
                        <a:schemeClr val="tx1"/>
                      </a:gs>
                      <a:gs pos="50000">
                        <a:schemeClr val="tx1"/>
                      </a:gs>
                      <a:gs pos="100000">
                        <a:schemeClr val="tx1"/>
                      </a:gs>
                    </a:gsLst>
                    <a:lin ang="5400000" scaled="0"/>
                  </a:gradFill>
                </a:rPr>
                <a:t>Difficult to deploy new </a:t>
              </a:r>
              <a:br>
                <a:rPr lang="en-US" sz="2000" dirty="0" smtClean="0">
                  <a:gradFill>
                    <a:gsLst>
                      <a:gs pos="0">
                        <a:schemeClr val="tx1"/>
                      </a:gs>
                      <a:gs pos="50000">
                        <a:schemeClr val="tx1"/>
                      </a:gs>
                      <a:gs pos="100000">
                        <a:schemeClr val="tx1"/>
                      </a:gs>
                    </a:gsLst>
                    <a:lin ang="5400000" scaled="0"/>
                  </a:gradFill>
                </a:rPr>
              </a:br>
              <a:r>
                <a:rPr lang="en-US" sz="2000" dirty="0" smtClean="0">
                  <a:gradFill>
                    <a:gsLst>
                      <a:gs pos="0">
                        <a:schemeClr val="tx1"/>
                      </a:gs>
                      <a:gs pos="50000">
                        <a:schemeClr val="tx1"/>
                      </a:gs>
                      <a:gs pos="100000">
                        <a:schemeClr val="tx1"/>
                      </a:gs>
                    </a:gsLst>
                    <a:lin ang="5400000" scaled="0"/>
                  </a:gradFill>
                </a:rPr>
                <a:t>OS and migrate users</a:t>
              </a:r>
            </a:p>
          </p:txBody>
        </p:sp>
      </p:grpSp>
      <p:sp>
        <p:nvSpPr>
          <p:cNvPr id="42" name="Title 41"/>
          <p:cNvSpPr>
            <a:spLocks noGrp="1"/>
          </p:cNvSpPr>
          <p:nvPr>
            <p:ph type="title"/>
          </p:nvPr>
        </p:nvSpPr>
        <p:spPr>
          <a:xfrm>
            <a:off x="381000" y="228600"/>
            <a:ext cx="8382000" cy="1994392"/>
          </a:xfrm>
        </p:spPr>
        <p:txBody>
          <a:bodyPr/>
          <a:lstStyle/>
          <a:p>
            <a:r>
              <a:rPr lang="en-CA" dirty="0" smtClean="0"/>
              <a:t>How do I simplify PC management &amp; drive down costs?</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junyo.REDMOND\Pictures\DVD_ART35\Artwork_Imagery\Shapes\Circular shapes\sphere ball\Blue Sphere lg.png"/>
          <p:cNvPicPr>
            <a:picLocks noChangeAspect="1" noChangeArrowheads="1"/>
          </p:cNvPicPr>
          <p:nvPr/>
        </p:nvPicPr>
        <p:blipFill>
          <a:blip r:embed="rId3" cstate="print"/>
          <a:srcRect/>
          <a:stretch>
            <a:fillRect/>
          </a:stretch>
        </p:blipFill>
        <p:spPr bwMode="auto">
          <a:xfrm>
            <a:off x="-1600200" y="381000"/>
            <a:ext cx="11963400" cy="8268714"/>
          </a:xfrm>
          <a:prstGeom prst="rect">
            <a:avLst/>
          </a:prstGeom>
          <a:noFill/>
        </p:spPr>
      </p:pic>
      <p:sp>
        <p:nvSpPr>
          <p:cNvPr id="44" name="Rectangle 43"/>
          <p:cNvSpPr/>
          <p:nvPr/>
        </p:nvSpPr>
        <p:spPr>
          <a:xfrm rot="10800000">
            <a:off x="0" y="3047999"/>
            <a:ext cx="9144000" cy="4267200"/>
          </a:xfrm>
          <a:prstGeom prst="rect">
            <a:avLst/>
          </a:prstGeom>
          <a:solidFill>
            <a:srgbClr val="000000">
              <a:alpha val="40000"/>
            </a:srgbClr>
          </a:soli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12"/>
          <p:cNvGrpSpPr/>
          <p:nvPr/>
        </p:nvGrpSpPr>
        <p:grpSpPr>
          <a:xfrm>
            <a:off x="951024" y="4153560"/>
            <a:ext cx="598909" cy="799753"/>
            <a:chOff x="727983" y="1644511"/>
            <a:chExt cx="3437860" cy="3443956"/>
          </a:xfrm>
        </p:grpSpPr>
        <p:pic>
          <p:nvPicPr>
            <p:cNvPr id="65" name="Picture 2" descr="C:\Documents and Settings\alyssaj\My Documents\My Pictures\DVD_ART34\Artwork_Imagery\Shapes\rings\circle frame round borders.png"/>
            <p:cNvPicPr>
              <a:picLocks noChangeAspect="1" noChangeArrowheads="1"/>
            </p:cNvPicPr>
            <p:nvPr/>
          </p:nvPicPr>
          <p:blipFill>
            <a:blip r:embed="rId4" cstate="print"/>
            <a:srcRect/>
            <a:stretch>
              <a:fillRect/>
            </a:stretch>
          </p:blipFill>
          <p:spPr bwMode="auto">
            <a:xfrm>
              <a:off x="727983" y="1644511"/>
              <a:ext cx="3437860" cy="3443956"/>
            </a:xfrm>
            <a:prstGeom prst="rect">
              <a:avLst/>
            </a:prstGeom>
            <a:noFill/>
          </p:spPr>
        </p:pic>
        <p:pic>
          <p:nvPicPr>
            <p:cNvPr id="66" name="Picture 11" descr="C:\Users\jchapman\Pictures\Artwork_Imagery\Icons - Illustrations\_WINDOWS SERVER ICONS\Misc\gears cogwheels cog.png"/>
            <p:cNvPicPr>
              <a:picLocks noChangeAspect="1" noChangeArrowheads="1"/>
            </p:cNvPicPr>
            <p:nvPr/>
          </p:nvPicPr>
          <p:blipFill>
            <a:blip r:embed="rId5" cstate="print"/>
            <a:srcRect/>
            <a:stretch>
              <a:fillRect/>
            </a:stretch>
          </p:blipFill>
          <p:spPr bwMode="auto">
            <a:xfrm>
              <a:off x="1487033" y="2360326"/>
              <a:ext cx="1930822" cy="1918975"/>
            </a:xfrm>
            <a:prstGeom prst="rect">
              <a:avLst/>
            </a:prstGeom>
            <a:noFill/>
          </p:spPr>
        </p:pic>
      </p:grpSp>
      <p:grpSp>
        <p:nvGrpSpPr>
          <p:cNvPr id="8" name="Group 103"/>
          <p:cNvGrpSpPr/>
          <p:nvPr/>
        </p:nvGrpSpPr>
        <p:grpSpPr>
          <a:xfrm>
            <a:off x="7391030" y="4085845"/>
            <a:ext cx="774541" cy="862608"/>
            <a:chOff x="6932886" y="7515075"/>
            <a:chExt cx="1204550" cy="1006394"/>
          </a:xfrm>
        </p:grpSpPr>
        <p:pic>
          <p:nvPicPr>
            <p:cNvPr id="78" name="Picture 12" descr="C:\Users\aheaton\Desktop\Artwork_Imagery\Icons - Illustrations\_WINDOWS VISTA ICONS\Connected network sharing.png"/>
            <p:cNvPicPr>
              <a:picLocks noChangeAspect="1" noChangeArrowheads="1"/>
            </p:cNvPicPr>
            <p:nvPr/>
          </p:nvPicPr>
          <p:blipFill>
            <a:blip r:embed="rId6" cstate="print"/>
            <a:srcRect/>
            <a:stretch>
              <a:fillRect/>
            </a:stretch>
          </p:blipFill>
          <p:spPr bwMode="auto">
            <a:xfrm>
              <a:off x="6932886" y="7515075"/>
              <a:ext cx="694706" cy="718058"/>
            </a:xfrm>
            <a:prstGeom prst="rect">
              <a:avLst/>
            </a:prstGeom>
            <a:noFill/>
          </p:spPr>
        </p:pic>
        <p:pic>
          <p:nvPicPr>
            <p:cNvPr id="79" name="Picture 3"/>
            <p:cNvPicPr>
              <a:picLocks noChangeAspect="1" noChangeArrowheads="1"/>
            </p:cNvPicPr>
            <p:nvPr/>
          </p:nvPicPr>
          <p:blipFill>
            <a:blip r:embed="rId7" cstate="print"/>
            <a:srcRect/>
            <a:stretch>
              <a:fillRect/>
            </a:stretch>
          </p:blipFill>
          <p:spPr bwMode="auto">
            <a:xfrm>
              <a:off x="7411720" y="7705642"/>
              <a:ext cx="725716" cy="815827"/>
            </a:xfrm>
            <a:prstGeom prst="rect">
              <a:avLst/>
            </a:prstGeom>
            <a:noFill/>
            <a:ln w="9525">
              <a:noFill/>
              <a:miter lim="800000"/>
              <a:headEnd/>
              <a:tailEnd/>
            </a:ln>
            <a:effectLst/>
          </p:spPr>
        </p:pic>
      </p:grpSp>
      <p:grpSp>
        <p:nvGrpSpPr>
          <p:cNvPr id="9" name="Group 24"/>
          <p:cNvGrpSpPr/>
          <p:nvPr/>
        </p:nvGrpSpPr>
        <p:grpSpPr>
          <a:xfrm>
            <a:off x="5449039" y="4195753"/>
            <a:ext cx="723161" cy="744399"/>
            <a:chOff x="466724" y="2743199"/>
            <a:chExt cx="2207535" cy="1943101"/>
          </a:xfrm>
        </p:grpSpPr>
        <p:pic>
          <p:nvPicPr>
            <p:cNvPr id="75" name="Picture 5" descr="C:\Users\jchapman\Pictures\Artwork_Imagery\Icons - Illustrations\_WINDOWS VISTA ICONS\Computer Management tools toolbox.png"/>
            <p:cNvPicPr>
              <a:picLocks noChangeAspect="1" noChangeArrowheads="1"/>
            </p:cNvPicPr>
            <p:nvPr/>
          </p:nvPicPr>
          <p:blipFill>
            <a:blip r:embed="rId8" cstate="print"/>
            <a:srcRect/>
            <a:stretch>
              <a:fillRect/>
            </a:stretch>
          </p:blipFill>
          <p:spPr bwMode="auto">
            <a:xfrm>
              <a:off x="466724" y="2743199"/>
              <a:ext cx="1876425" cy="1876425"/>
            </a:xfrm>
            <a:prstGeom prst="rect">
              <a:avLst/>
            </a:prstGeom>
            <a:noFill/>
          </p:spPr>
        </p:pic>
        <p:pic>
          <p:nvPicPr>
            <p:cNvPr id="76" name="Picture 4" descr="C:\Users\jchapman\Pictures\Artwork_Imagery\Icons - Illustrations\_WINDOWS VISTA ICONS\Blank CD.png"/>
            <p:cNvPicPr>
              <a:picLocks noChangeAspect="1" noChangeArrowheads="1"/>
            </p:cNvPicPr>
            <p:nvPr/>
          </p:nvPicPr>
          <p:blipFill>
            <a:blip r:embed="rId9" cstate="print"/>
            <a:srcRect/>
            <a:stretch>
              <a:fillRect/>
            </a:stretch>
          </p:blipFill>
          <p:spPr bwMode="auto">
            <a:xfrm>
              <a:off x="1743578" y="3590926"/>
              <a:ext cx="930681" cy="1095374"/>
            </a:xfrm>
            <a:prstGeom prst="rect">
              <a:avLst/>
            </a:prstGeom>
            <a:noFill/>
          </p:spPr>
        </p:pic>
      </p:grpSp>
      <p:grpSp>
        <p:nvGrpSpPr>
          <p:cNvPr id="10" name="Group 15"/>
          <p:cNvGrpSpPr/>
          <p:nvPr/>
        </p:nvGrpSpPr>
        <p:grpSpPr>
          <a:xfrm>
            <a:off x="3072175" y="4135725"/>
            <a:ext cx="608516" cy="893474"/>
            <a:chOff x="3904334" y="4818747"/>
            <a:chExt cx="958148" cy="1055402"/>
          </a:xfrm>
        </p:grpSpPr>
        <p:pic>
          <p:nvPicPr>
            <p:cNvPr id="70" name="Picture 2" descr="C:\Documents and Settings\alyssaj\My Documents\My Pictures\DVD_ART34\Artwork_Imagery\Shapes\rings\circle frame round borders.png"/>
            <p:cNvPicPr>
              <a:picLocks noChangeAspect="1" noChangeArrowheads="1"/>
            </p:cNvPicPr>
            <p:nvPr/>
          </p:nvPicPr>
          <p:blipFill>
            <a:blip r:embed="rId10" cstate="print"/>
            <a:srcRect/>
            <a:stretch>
              <a:fillRect/>
            </a:stretch>
          </p:blipFill>
          <p:spPr bwMode="auto">
            <a:xfrm>
              <a:off x="3904334" y="4818747"/>
              <a:ext cx="958148" cy="959848"/>
            </a:xfrm>
            <a:prstGeom prst="rect">
              <a:avLst/>
            </a:prstGeom>
            <a:noFill/>
          </p:spPr>
        </p:pic>
        <p:pic>
          <p:nvPicPr>
            <p:cNvPr id="71" name="Picture 2" descr="C:\Documents and Settings\alyssaj\My Documents\My Pictures\DVD_ART34\Artwork_Imagery\Icons - Illustrations\_MSN ICONS\MSN icon info information member center.png"/>
            <p:cNvPicPr>
              <a:picLocks noChangeAspect="1" noChangeArrowheads="1"/>
            </p:cNvPicPr>
            <p:nvPr/>
          </p:nvPicPr>
          <p:blipFill>
            <a:blip r:embed="rId11" cstate="print"/>
            <a:srcRect/>
            <a:stretch>
              <a:fillRect/>
            </a:stretch>
          </p:blipFill>
          <p:spPr bwMode="auto">
            <a:xfrm>
              <a:off x="4151152" y="5028060"/>
              <a:ext cx="517548" cy="846089"/>
            </a:xfrm>
            <a:prstGeom prst="rect">
              <a:avLst/>
            </a:prstGeom>
            <a:noFill/>
          </p:spPr>
        </p:pic>
      </p:grpSp>
      <p:sp>
        <p:nvSpPr>
          <p:cNvPr id="69" name="Rectangle 68"/>
          <p:cNvSpPr/>
          <p:nvPr/>
        </p:nvSpPr>
        <p:spPr>
          <a:xfrm>
            <a:off x="2079713" y="3276599"/>
            <a:ext cx="2602580" cy="840230"/>
          </a:xfrm>
          <a:prstGeom prst="rect">
            <a:avLst/>
          </a:prstGeom>
        </p:spPr>
        <p:txBody>
          <a:bodyPr wrap="square">
            <a:spAutoFit/>
          </a:bodyPr>
          <a:lstStyle/>
          <a:p>
            <a:pPr algn="ctr" fontAlgn="base">
              <a:lnSpc>
                <a:spcPct val="90000"/>
              </a:lnSpc>
              <a:spcBef>
                <a:spcPct val="0"/>
              </a:spcBef>
              <a:spcAft>
                <a:spcPct val="0"/>
              </a:spcAft>
              <a:defRPr/>
            </a:pPr>
            <a:r>
              <a:rPr lang="en-US" sz="1800" dirty="0" smtClean="0">
                <a:latin typeface="Segoe Semibold" pitchFamily="34" charset="0"/>
              </a:rPr>
              <a:t>Windows </a:t>
            </a:r>
            <a:br>
              <a:rPr lang="en-US" sz="1800" dirty="0" smtClean="0">
                <a:latin typeface="Segoe Semibold" pitchFamily="34" charset="0"/>
              </a:rPr>
            </a:br>
            <a:r>
              <a:rPr lang="en-US" sz="1800" dirty="0" smtClean="0">
                <a:latin typeface="Segoe Semibold" pitchFamily="34" charset="0"/>
              </a:rPr>
              <a:t>Troubleshooting Platform</a:t>
            </a:r>
            <a:endParaRPr lang="en-US" sz="1800" dirty="0">
              <a:latin typeface="Segoe Semibold" pitchFamily="34" charset="0"/>
            </a:endParaRPr>
          </a:p>
        </p:txBody>
      </p:sp>
      <p:sp>
        <p:nvSpPr>
          <p:cNvPr id="102" name="Rectangle 101"/>
          <p:cNvSpPr/>
          <p:nvPr/>
        </p:nvSpPr>
        <p:spPr>
          <a:xfrm>
            <a:off x="4611916" y="3276599"/>
            <a:ext cx="2240984" cy="840230"/>
          </a:xfrm>
          <a:prstGeom prst="rect">
            <a:avLst/>
          </a:prstGeom>
        </p:spPr>
        <p:txBody>
          <a:bodyPr wrap="square">
            <a:spAutoFit/>
          </a:bodyPr>
          <a:lstStyle/>
          <a:p>
            <a:pPr algn="ctr" fontAlgn="base">
              <a:lnSpc>
                <a:spcPct val="90000"/>
              </a:lnSpc>
              <a:spcBef>
                <a:spcPct val="0"/>
              </a:spcBef>
              <a:spcAft>
                <a:spcPct val="0"/>
              </a:spcAft>
              <a:defRPr/>
            </a:pPr>
            <a:r>
              <a:rPr lang="en-US" sz="1800" dirty="0" smtClean="0">
                <a:latin typeface="Segoe Semibold" pitchFamily="34" charset="0"/>
              </a:rPr>
              <a:t>Deployment and App </a:t>
            </a:r>
          </a:p>
          <a:p>
            <a:pPr algn="ctr" fontAlgn="base">
              <a:lnSpc>
                <a:spcPct val="90000"/>
              </a:lnSpc>
              <a:spcBef>
                <a:spcPct val="0"/>
              </a:spcBef>
              <a:spcAft>
                <a:spcPct val="0"/>
              </a:spcAft>
              <a:defRPr/>
            </a:pPr>
            <a:r>
              <a:rPr lang="en-US" sz="1800" dirty="0" smtClean="0">
                <a:latin typeface="Segoe Semibold" pitchFamily="34" charset="0"/>
              </a:rPr>
              <a:t>Compatibility Tools </a:t>
            </a:r>
          </a:p>
        </p:txBody>
      </p:sp>
      <p:sp>
        <p:nvSpPr>
          <p:cNvPr id="103" name="Rectangle 102"/>
          <p:cNvSpPr/>
          <p:nvPr/>
        </p:nvSpPr>
        <p:spPr>
          <a:xfrm>
            <a:off x="6735880" y="3606916"/>
            <a:ext cx="2240984" cy="341632"/>
          </a:xfrm>
          <a:prstGeom prst="rect">
            <a:avLst/>
          </a:prstGeom>
        </p:spPr>
        <p:txBody>
          <a:bodyPr wrap="square">
            <a:spAutoFit/>
          </a:bodyPr>
          <a:lstStyle/>
          <a:p>
            <a:pPr algn="ctr" fontAlgn="base">
              <a:lnSpc>
                <a:spcPct val="90000"/>
              </a:lnSpc>
              <a:spcBef>
                <a:spcPct val="0"/>
              </a:spcBef>
              <a:spcAft>
                <a:spcPct val="0"/>
              </a:spcAft>
              <a:defRPr/>
            </a:pPr>
            <a:r>
              <a:rPr lang="en-US" sz="1800" dirty="0" smtClean="0">
                <a:latin typeface="Segoe Semibold" pitchFamily="34" charset="0"/>
              </a:rPr>
              <a:t>VDI Enhancements</a:t>
            </a:r>
          </a:p>
        </p:txBody>
      </p:sp>
      <p:sp>
        <p:nvSpPr>
          <p:cNvPr id="64" name="Rectangle 63"/>
          <p:cNvSpPr/>
          <p:nvPr/>
        </p:nvSpPr>
        <p:spPr>
          <a:xfrm>
            <a:off x="403800" y="3696967"/>
            <a:ext cx="1800493" cy="341632"/>
          </a:xfrm>
          <a:prstGeom prst="rect">
            <a:avLst/>
          </a:prstGeom>
        </p:spPr>
        <p:txBody>
          <a:bodyPr wrap="none">
            <a:spAutoFit/>
          </a:bodyPr>
          <a:lstStyle/>
          <a:p>
            <a:pPr algn="ctr" fontAlgn="base">
              <a:lnSpc>
                <a:spcPct val="90000"/>
              </a:lnSpc>
              <a:spcBef>
                <a:spcPct val="0"/>
              </a:spcBef>
              <a:spcAft>
                <a:spcPct val="0"/>
              </a:spcAft>
              <a:defRPr/>
            </a:pPr>
            <a:r>
              <a:rPr lang="en-US" sz="1800" dirty="0" err="1" smtClean="0">
                <a:latin typeface="Segoe Semibold" pitchFamily="34" charset="0"/>
              </a:rPr>
              <a:t>PowerShell</a:t>
            </a:r>
            <a:r>
              <a:rPr lang="en-US" sz="1800" dirty="0" smtClean="0">
                <a:latin typeface="Segoe Semibold" pitchFamily="34" charset="0"/>
              </a:rPr>
              <a:t> 2.0 </a:t>
            </a:r>
            <a:endParaRPr lang="en-US" sz="1800" dirty="0">
              <a:latin typeface="Segoe Semibold" pitchFamily="34" charset="0"/>
            </a:endParaRPr>
          </a:p>
        </p:txBody>
      </p:sp>
      <p:pic>
        <p:nvPicPr>
          <p:cNvPr id="37" name="Picture 6" descr="AGPM"/>
          <p:cNvPicPr>
            <a:picLocks noChangeAspect="1" noChangeArrowheads="1"/>
          </p:cNvPicPr>
          <p:nvPr/>
        </p:nvPicPr>
        <p:blipFill>
          <a:blip r:embed="rId12" cstate="print"/>
          <a:srcRect/>
          <a:stretch>
            <a:fillRect/>
          </a:stretch>
        </p:blipFill>
        <p:spPr bwMode="auto">
          <a:xfrm>
            <a:off x="4800600" y="5144251"/>
            <a:ext cx="1956112" cy="494548"/>
          </a:xfrm>
          <a:prstGeom prst="rect">
            <a:avLst/>
          </a:prstGeom>
          <a:noFill/>
          <a:ln w="9525">
            <a:noFill/>
            <a:miter lim="800000"/>
            <a:headEnd/>
            <a:tailEnd/>
          </a:ln>
        </p:spPr>
      </p:pic>
      <p:pic>
        <p:nvPicPr>
          <p:cNvPr id="40" name="Picture 7" descr="AIS"/>
          <p:cNvPicPr>
            <a:picLocks noChangeAspect="1" noChangeArrowheads="1"/>
          </p:cNvPicPr>
          <p:nvPr/>
        </p:nvPicPr>
        <p:blipFill>
          <a:blip r:embed="rId13" cstate="print"/>
          <a:srcRect/>
          <a:stretch>
            <a:fillRect/>
          </a:stretch>
        </p:blipFill>
        <p:spPr bwMode="auto">
          <a:xfrm>
            <a:off x="2741659" y="5147303"/>
            <a:ext cx="1754142" cy="514290"/>
          </a:xfrm>
          <a:prstGeom prst="rect">
            <a:avLst/>
          </a:prstGeom>
          <a:noFill/>
          <a:ln w="9525">
            <a:noFill/>
            <a:miter lim="800000"/>
            <a:headEnd/>
            <a:tailEnd/>
          </a:ln>
        </p:spPr>
      </p:pic>
      <p:pic>
        <p:nvPicPr>
          <p:cNvPr id="41" name="Picture 9" descr="SCDEM"/>
          <p:cNvPicPr>
            <a:picLocks noChangeAspect="1" noChangeArrowheads="1"/>
          </p:cNvPicPr>
          <p:nvPr/>
        </p:nvPicPr>
        <p:blipFill>
          <a:blip r:embed="rId14" cstate="print"/>
          <a:srcRect/>
          <a:stretch>
            <a:fillRect/>
          </a:stretch>
        </p:blipFill>
        <p:spPr bwMode="auto">
          <a:xfrm>
            <a:off x="200814" y="5126861"/>
            <a:ext cx="2313786" cy="555172"/>
          </a:xfrm>
          <a:prstGeom prst="rect">
            <a:avLst/>
          </a:prstGeom>
          <a:noFill/>
          <a:ln w="9525">
            <a:noFill/>
            <a:miter lim="800000"/>
            <a:headEnd/>
            <a:tailEnd/>
          </a:ln>
        </p:spPr>
      </p:pic>
      <p:grpSp>
        <p:nvGrpSpPr>
          <p:cNvPr id="45" name="Group 44"/>
          <p:cNvGrpSpPr/>
          <p:nvPr/>
        </p:nvGrpSpPr>
        <p:grpSpPr>
          <a:xfrm>
            <a:off x="1295400" y="1295400"/>
            <a:ext cx="6394861" cy="688017"/>
            <a:chOff x="2590800" y="2057400"/>
            <a:chExt cx="3561859" cy="383217"/>
          </a:xfrm>
        </p:grpSpPr>
        <p:pic>
          <p:nvPicPr>
            <p:cNvPr id="46" name="Picture 2" descr="C:\Documents and Settings\Eva\Desktop\Windows7_h_rgb_r.png"/>
            <p:cNvPicPr>
              <a:picLocks noChangeAspect="1" noChangeArrowheads="1"/>
            </p:cNvPicPr>
            <p:nvPr/>
          </p:nvPicPr>
          <p:blipFill>
            <a:blip r:embed="rId15" cstate="print"/>
            <a:srcRect/>
            <a:stretch>
              <a:fillRect/>
            </a:stretch>
          </p:blipFill>
          <p:spPr bwMode="auto">
            <a:xfrm>
              <a:off x="2590800" y="2058261"/>
              <a:ext cx="1816666" cy="382356"/>
            </a:xfrm>
            <a:prstGeom prst="rect">
              <a:avLst/>
            </a:prstGeom>
            <a:ln>
              <a:noFill/>
            </a:ln>
            <a:effectLst>
              <a:outerShdw blurRad="50800" dist="38100" dir="2700000" algn="tl" rotWithShape="0">
                <a:prstClr val="black">
                  <a:alpha val="40000"/>
                </a:prstClr>
              </a:outerShdw>
            </a:effectLst>
          </p:spPr>
        </p:pic>
        <p:pic>
          <p:nvPicPr>
            <p:cNvPr id="47" name="Picture 3" descr="c:\Users\petermck\Pictures\DVD_ART\BoxShots_Logos\Desktop Optimization Pack\Desktop Optimzation Pack for Software Assurance logo r.png"/>
            <p:cNvPicPr>
              <a:picLocks noChangeAspect="1" noChangeArrowheads="1"/>
            </p:cNvPicPr>
            <p:nvPr/>
          </p:nvPicPr>
          <p:blipFill>
            <a:blip r:embed="rId16" cstate="screen"/>
            <a:stretch>
              <a:fillRect/>
            </a:stretch>
          </p:blipFill>
          <p:spPr bwMode="auto">
            <a:xfrm>
              <a:off x="4506589" y="2057400"/>
              <a:ext cx="1646070" cy="378309"/>
            </a:xfrm>
            <a:prstGeom prst="rect">
              <a:avLst/>
            </a:prstGeom>
            <a:noFill/>
            <a:ln>
              <a:noFill/>
            </a:ln>
          </p:spPr>
        </p:pic>
      </p:grpSp>
      <p:sp>
        <p:nvSpPr>
          <p:cNvPr id="27" name="TextBox 26"/>
          <p:cNvSpPr txBox="1"/>
          <p:nvPr/>
        </p:nvSpPr>
        <p:spPr>
          <a:xfrm>
            <a:off x="381000" y="2362200"/>
            <a:ext cx="8305800" cy="523220"/>
          </a:xfrm>
          <a:prstGeom prst="rect">
            <a:avLst/>
          </a:prstGeom>
          <a:noFill/>
        </p:spPr>
        <p:txBody>
          <a:bodyPr wrap="square" rtlCol="0">
            <a:spAutoFit/>
          </a:bodyPr>
          <a:lstStyle/>
          <a:p>
            <a:pPr algn="ctr"/>
            <a:r>
              <a:rPr lang="en-CA" sz="2800" dirty="0" smtClean="0">
                <a:solidFill>
                  <a:schemeClr val="tx2">
                    <a:lumMod val="60000"/>
                    <a:lumOff val="40000"/>
                  </a:schemeClr>
                </a:solidFill>
              </a:rPr>
              <a:t>Reducing Costs by Streamlining Management</a:t>
            </a:r>
            <a:endParaRPr lang="en-CA" sz="2800" dirty="0">
              <a:solidFill>
                <a:schemeClr val="tx2">
                  <a:lumMod val="60000"/>
                  <a:lumOff val="4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20"/>
          <p:cNvGrpSpPr/>
          <p:nvPr/>
        </p:nvGrpSpPr>
        <p:grpSpPr>
          <a:xfrm>
            <a:off x="2257196" y="3633842"/>
            <a:ext cx="4677004" cy="1183748"/>
            <a:chOff x="9655301" y="3305394"/>
            <a:chExt cx="3063089" cy="556254"/>
          </a:xfrm>
        </p:grpSpPr>
        <p:cxnSp>
          <p:nvCxnSpPr>
            <p:cNvPr id="56" name="Elbow Connector 55"/>
            <p:cNvCxnSpPr/>
            <p:nvPr/>
          </p:nvCxnSpPr>
          <p:spPr>
            <a:xfrm>
              <a:off x="12716924" y="3305394"/>
              <a:ext cx="1466" cy="556254"/>
            </a:xfrm>
            <a:prstGeom prst="bentConnector3">
              <a:avLst>
                <a:gd name="adj1" fmla="val 6384070"/>
              </a:avLst>
            </a:prstGeom>
            <a:noFill/>
            <a:ln w="19050" cap="flat" cmpd="sng" algn="ctr">
              <a:solidFill>
                <a:srgbClr val="DEF5FA"/>
              </a:solidFill>
              <a:prstDash val="solid"/>
            </a:ln>
            <a:effectLst/>
          </p:spPr>
        </p:cxnSp>
        <p:cxnSp>
          <p:nvCxnSpPr>
            <p:cNvPr id="57" name="Elbow Connector 56"/>
            <p:cNvCxnSpPr/>
            <p:nvPr/>
          </p:nvCxnSpPr>
          <p:spPr>
            <a:xfrm flipH="1">
              <a:off x="9655301" y="3305394"/>
              <a:ext cx="1466" cy="556254"/>
            </a:xfrm>
            <a:prstGeom prst="bentConnector3">
              <a:avLst>
                <a:gd name="adj1" fmla="val 6384070"/>
              </a:avLst>
            </a:prstGeom>
            <a:noFill/>
            <a:ln w="19050" cap="flat" cmpd="sng" algn="ctr">
              <a:solidFill>
                <a:srgbClr val="DEF5FA"/>
              </a:solidFill>
              <a:prstDash val="solid"/>
            </a:ln>
            <a:effectLst/>
          </p:spPr>
        </p:cxnSp>
      </p:grpSp>
      <p:grpSp>
        <p:nvGrpSpPr>
          <p:cNvPr id="3" name="Group 121"/>
          <p:cNvGrpSpPr/>
          <p:nvPr/>
        </p:nvGrpSpPr>
        <p:grpSpPr>
          <a:xfrm>
            <a:off x="2257196" y="2047457"/>
            <a:ext cx="4677004" cy="1183748"/>
            <a:chOff x="9655301" y="3305394"/>
            <a:chExt cx="3063089" cy="556254"/>
          </a:xfrm>
        </p:grpSpPr>
        <p:cxnSp>
          <p:nvCxnSpPr>
            <p:cNvPr id="51" name="Elbow Connector 50"/>
            <p:cNvCxnSpPr/>
            <p:nvPr/>
          </p:nvCxnSpPr>
          <p:spPr>
            <a:xfrm>
              <a:off x="12716924" y="3305394"/>
              <a:ext cx="1466" cy="556254"/>
            </a:xfrm>
            <a:prstGeom prst="bentConnector3">
              <a:avLst>
                <a:gd name="adj1" fmla="val 6384070"/>
              </a:avLst>
            </a:prstGeom>
            <a:noFill/>
            <a:ln w="19050" cap="flat" cmpd="sng" algn="ctr">
              <a:solidFill>
                <a:srgbClr val="DEF5FA"/>
              </a:solidFill>
              <a:prstDash val="solid"/>
            </a:ln>
            <a:effectLst/>
          </p:spPr>
        </p:cxnSp>
        <p:cxnSp>
          <p:nvCxnSpPr>
            <p:cNvPr id="52" name="Elbow Connector 51"/>
            <p:cNvCxnSpPr/>
            <p:nvPr/>
          </p:nvCxnSpPr>
          <p:spPr>
            <a:xfrm flipH="1">
              <a:off x="9655301" y="3305394"/>
              <a:ext cx="1466" cy="556254"/>
            </a:xfrm>
            <a:prstGeom prst="bentConnector3">
              <a:avLst>
                <a:gd name="adj1" fmla="val 6384070"/>
              </a:avLst>
            </a:prstGeom>
            <a:noFill/>
            <a:ln w="19050" cap="flat" cmpd="sng" algn="ctr">
              <a:solidFill>
                <a:srgbClr val="DEF5FA"/>
              </a:solidFill>
              <a:prstDash val="solid"/>
            </a:ln>
            <a:effectLst/>
          </p:spPr>
        </p:cxnSp>
      </p:grpSp>
      <p:grpSp>
        <p:nvGrpSpPr>
          <p:cNvPr id="4" name="Group 65"/>
          <p:cNvGrpSpPr/>
          <p:nvPr/>
        </p:nvGrpSpPr>
        <p:grpSpPr>
          <a:xfrm>
            <a:off x="2506414" y="4329033"/>
            <a:ext cx="4181074" cy="1035341"/>
            <a:chOff x="3624984" y="4703486"/>
            <a:chExt cx="2738292" cy="755916"/>
          </a:xfrm>
        </p:grpSpPr>
        <p:sp>
          <p:nvSpPr>
            <p:cNvPr id="70" name="Rounded Rectangle 69"/>
            <p:cNvSpPr>
              <a:spLocks noChangeAspect="1"/>
            </p:cNvSpPr>
            <p:nvPr/>
          </p:nvSpPr>
          <p:spPr bwMode="auto">
            <a:xfrm>
              <a:off x="3624984" y="4703486"/>
              <a:ext cx="2738292" cy="755916"/>
            </a:xfrm>
            <a:prstGeom prst="roundRect">
              <a:avLst/>
            </a:prstGeom>
            <a:solidFill>
              <a:srgbClr val="EABD00"/>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91440" bIns="0" numCol="1" rtlCol="0" anchor="ctr" anchorCtr="0" compatLnSpc="1">
              <a:prstTxWarp prst="textNoShape">
                <a:avLst/>
              </a:prstTxWarp>
            </a:bodyPr>
            <a:lstStyle/>
            <a:p>
              <a:pPr marL="236793" marR="0" lvl="0" indent="-236793" algn="l" defTabSz="912777" rtl="0" eaLnBrk="0" fontAlgn="base" latinLnBrk="0" hangingPunct="0">
                <a:lnSpc>
                  <a:spcPct val="90000"/>
                </a:lnSpc>
                <a:spcBef>
                  <a:spcPct val="30000"/>
                </a:spcBef>
                <a:spcAft>
                  <a:spcPct val="0"/>
                </a:spcAft>
                <a:buClr>
                  <a:srgbClr val="DEF5FA"/>
                </a:buClr>
                <a:buSzPct val="95000"/>
                <a:buFontTx/>
                <a:buNone/>
                <a:tabLst>
                  <a:tab pos="424590" algn="l"/>
                </a:tabLst>
                <a:defRPr/>
              </a:pPr>
              <a:endParaRPr kumimoji="0" lang="en-US" sz="1000" b="0" i="0" u="none" strike="noStrike" kern="1200" cap="none" spc="0" normalizeH="0" baseline="0" noProof="0" dirty="0">
                <a:ln>
                  <a:noFill/>
                </a:ln>
                <a:solidFill>
                  <a:srgbClr val="DEF5FA"/>
                </a:solidFill>
                <a:effectLst/>
                <a:uLnTx/>
                <a:uFillTx/>
                <a:latin typeface="Segoe"/>
                <a:ea typeface="+mn-ea"/>
                <a:cs typeface="+mn-cs"/>
              </a:endParaRPr>
            </a:p>
          </p:txBody>
        </p:sp>
        <p:pic>
          <p:nvPicPr>
            <p:cNvPr id="71"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3" cstate="email"/>
            <a:srcRect/>
            <a:stretch>
              <a:fillRect/>
            </a:stretch>
          </p:blipFill>
          <p:spPr bwMode="auto">
            <a:xfrm>
              <a:off x="3629649" y="4733424"/>
              <a:ext cx="601586" cy="601585"/>
            </a:xfrm>
            <a:prstGeom prst="rect">
              <a:avLst/>
            </a:prstGeom>
            <a:noFill/>
            <a:effectLst>
              <a:outerShdw blurRad="50800" dist="38100" dir="2700000" algn="tl" rotWithShape="0">
                <a:prstClr val="black">
                  <a:alpha val="40000"/>
                </a:prstClr>
              </a:outerShdw>
            </a:effectLst>
          </p:spPr>
        </p:pic>
        <p:sp>
          <p:nvSpPr>
            <p:cNvPr id="72" name="TextBox 71"/>
            <p:cNvSpPr txBox="1"/>
            <p:nvPr/>
          </p:nvSpPr>
          <p:spPr>
            <a:xfrm>
              <a:off x="4230624" y="4864608"/>
              <a:ext cx="1597152" cy="337068"/>
            </a:xfrm>
            <a:prstGeom prst="rect">
              <a:avLst/>
            </a:prstGeom>
            <a:noFill/>
          </p:spPr>
          <p:txBody>
            <a:bodyPr wrap="square" rtlCol="0">
              <a:spAutoFit/>
            </a:bodyPr>
            <a:lstStyle/>
            <a:p>
              <a:r>
                <a:rPr lang="en-US" b="1" dirty="0" smtClean="0"/>
                <a:t>OS</a:t>
              </a:r>
            </a:p>
          </p:txBody>
        </p:sp>
      </p:grpSp>
      <p:grpSp>
        <p:nvGrpSpPr>
          <p:cNvPr id="5" name="Group 72"/>
          <p:cNvGrpSpPr/>
          <p:nvPr/>
        </p:nvGrpSpPr>
        <p:grpSpPr>
          <a:xfrm>
            <a:off x="2405179" y="2918475"/>
            <a:ext cx="4282892" cy="1035341"/>
            <a:chOff x="3558683" y="3575575"/>
            <a:chExt cx="2804975" cy="755916"/>
          </a:xfrm>
        </p:grpSpPr>
        <p:sp>
          <p:nvSpPr>
            <p:cNvPr id="75" name="Rounded Rectangle 74"/>
            <p:cNvSpPr>
              <a:spLocks noChangeAspect="1"/>
            </p:cNvSpPr>
            <p:nvPr/>
          </p:nvSpPr>
          <p:spPr bwMode="auto">
            <a:xfrm>
              <a:off x="3625366" y="3575575"/>
              <a:ext cx="2738292" cy="755916"/>
            </a:xfrm>
            <a:prstGeom prst="roundRect">
              <a:avLst/>
            </a:prstGeom>
            <a:solidFill>
              <a:srgbClr val="408054"/>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146267" bIns="0" numCol="1" rtlCol="0" anchor="ctr" anchorCtr="0" compatLnSpc="1">
              <a:prstTxWarp prst="textNoShape">
                <a:avLst/>
              </a:prstTxWarp>
            </a:bodyPr>
            <a:lstStyle/>
            <a:p>
              <a:pPr marL="236793" marR="0" lvl="0" indent="-236793" algn="l" defTabSz="912777" rtl="0" eaLnBrk="0" fontAlgn="base" latinLnBrk="0" hangingPunct="0">
                <a:lnSpc>
                  <a:spcPct val="90000"/>
                </a:lnSpc>
                <a:spcBef>
                  <a:spcPct val="30000"/>
                </a:spcBef>
                <a:spcAft>
                  <a:spcPct val="0"/>
                </a:spcAft>
                <a:buClr>
                  <a:srgbClr val="DEF5FA"/>
                </a:buClr>
                <a:buSzPct val="95000"/>
                <a:buFontTx/>
                <a:buNone/>
                <a:tabLst>
                  <a:tab pos="424590" algn="l"/>
                </a:tabLst>
                <a:defRPr/>
              </a:pPr>
              <a:endParaRPr kumimoji="0" lang="en-US" sz="1000" b="0" i="0" u="none" strike="noStrike" kern="1200" cap="none" spc="0" normalizeH="0" baseline="0" noProof="0" dirty="0">
                <a:ln>
                  <a:noFill/>
                </a:ln>
                <a:solidFill>
                  <a:srgbClr val="DEF5FA"/>
                </a:solidFill>
                <a:effectLst/>
                <a:uLnTx/>
                <a:uFillTx/>
                <a:latin typeface="Segoe"/>
                <a:ea typeface="+mn-ea"/>
                <a:cs typeface="+mn-cs"/>
              </a:endParaRPr>
            </a:p>
          </p:txBody>
        </p:sp>
        <p:grpSp>
          <p:nvGrpSpPr>
            <p:cNvPr id="6" name="Group 44"/>
            <p:cNvGrpSpPr>
              <a:grpSpLocks noChangeAspect="1"/>
            </p:cNvGrpSpPr>
            <p:nvPr/>
          </p:nvGrpSpPr>
          <p:grpSpPr bwMode="auto">
            <a:xfrm>
              <a:off x="3558683" y="3614192"/>
              <a:ext cx="809444" cy="712698"/>
              <a:chOff x="4006" y="2646"/>
              <a:chExt cx="505" cy="429"/>
            </a:xfrm>
            <a:effectLst>
              <a:outerShdw blurRad="50800" dist="38100" dir="2700000" algn="tl" rotWithShape="0">
                <a:prstClr val="black">
                  <a:alpha val="40000"/>
                </a:prstClr>
              </a:outerShdw>
            </a:effectLst>
          </p:grpSpPr>
          <p:pic>
            <p:nvPicPr>
              <p:cNvPr id="87" name="Picture 45"/>
              <p:cNvPicPr>
                <a:picLocks noChangeAspect="1" noChangeArrowheads="1"/>
              </p:cNvPicPr>
              <p:nvPr/>
            </p:nvPicPr>
            <p:blipFill>
              <a:blip r:embed="rId4" cstate="print">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a:effectLst/>
            </p:spPr>
          </p:pic>
          <p:pic>
            <p:nvPicPr>
              <p:cNvPr id="88" name="Picture 46"/>
              <p:cNvPicPr>
                <a:picLocks noChangeAspect="1" noChangeArrowheads="1"/>
              </p:cNvPicPr>
              <p:nvPr/>
            </p:nvPicPr>
            <p:blipFill>
              <a:blip r:embed="rId4" cstate="print">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a:effectLst/>
            </p:spPr>
          </p:pic>
          <p:pic>
            <p:nvPicPr>
              <p:cNvPr id="89" name="Picture 47"/>
              <p:cNvPicPr>
                <a:picLocks noChangeAspect="1" noChangeArrowheads="1"/>
              </p:cNvPicPr>
              <p:nvPr/>
            </p:nvPicPr>
            <p:blipFill>
              <a:blip r:embed="rId4" cstate="print">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a:effectLst/>
            </p:spPr>
          </p:pic>
        </p:grpSp>
        <p:sp>
          <p:nvSpPr>
            <p:cNvPr id="86" name="TextBox 85"/>
            <p:cNvSpPr txBox="1"/>
            <p:nvPr/>
          </p:nvSpPr>
          <p:spPr>
            <a:xfrm>
              <a:off x="4242816" y="3755136"/>
              <a:ext cx="1853184" cy="337068"/>
            </a:xfrm>
            <a:prstGeom prst="rect">
              <a:avLst/>
            </a:prstGeom>
            <a:noFill/>
          </p:spPr>
          <p:txBody>
            <a:bodyPr wrap="square" rtlCol="0">
              <a:spAutoFit/>
            </a:bodyPr>
            <a:lstStyle/>
            <a:p>
              <a:r>
                <a:rPr lang="en-US" b="1" dirty="0" smtClean="0"/>
                <a:t>Applications</a:t>
              </a:r>
            </a:p>
          </p:txBody>
        </p:sp>
      </p:grpSp>
      <p:grpSp>
        <p:nvGrpSpPr>
          <p:cNvPr id="7" name="Group 89"/>
          <p:cNvGrpSpPr/>
          <p:nvPr/>
        </p:nvGrpSpPr>
        <p:grpSpPr>
          <a:xfrm>
            <a:off x="2494889" y="1524000"/>
            <a:ext cx="4249894" cy="1035341"/>
            <a:chOff x="3617436" y="2490903"/>
            <a:chExt cx="2783364" cy="755916"/>
          </a:xfrm>
        </p:grpSpPr>
        <p:sp>
          <p:nvSpPr>
            <p:cNvPr id="91" name="Rounded Rectangle 90"/>
            <p:cNvSpPr>
              <a:spLocks noChangeAspect="1"/>
            </p:cNvSpPr>
            <p:nvPr/>
          </p:nvSpPr>
          <p:spPr bwMode="auto">
            <a:xfrm>
              <a:off x="3617436" y="2490903"/>
              <a:ext cx="2738292" cy="755916"/>
            </a:xfrm>
            <a:prstGeom prst="roundRect">
              <a:avLst/>
            </a:prstGeom>
            <a:solidFill>
              <a:srgbClr val="39639D"/>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146267" bIns="0" numCol="1" rtlCol="0" anchor="ctr" anchorCtr="0" compatLnSpc="1">
              <a:prstTxWarp prst="textNoShape">
                <a:avLst/>
              </a:prstTxWarp>
            </a:bodyPr>
            <a:lstStyle/>
            <a:p>
              <a:pPr marL="0" marR="0" lvl="0" indent="0" algn="l" defTabSz="912777" rtl="0" eaLnBrk="0" fontAlgn="base" latinLnBrk="0" hangingPunct="0">
                <a:lnSpc>
                  <a:spcPct val="90000"/>
                </a:lnSpc>
                <a:spcBef>
                  <a:spcPct val="30000"/>
                </a:spcBef>
                <a:spcAft>
                  <a:spcPct val="0"/>
                </a:spcAft>
                <a:buClr>
                  <a:srgbClr val="DEF5FA"/>
                </a:buClr>
                <a:buSzPct val="95000"/>
                <a:buFontTx/>
                <a:buNone/>
                <a:tabLst/>
                <a:defRPr/>
              </a:pPr>
              <a:endParaRPr kumimoji="0" lang="en-US" sz="1000" b="0" i="0" u="none" strike="noStrike" kern="1200" cap="none" spc="0" normalizeH="0" baseline="0" noProof="0" dirty="0">
                <a:ln>
                  <a:noFill/>
                </a:ln>
                <a:solidFill>
                  <a:srgbClr val="DEF5FA"/>
                </a:solidFill>
                <a:effectLst/>
                <a:uLnTx/>
                <a:uFillTx/>
                <a:latin typeface="Segoe"/>
                <a:ea typeface="+mn-ea"/>
                <a:cs typeface="+mn-cs"/>
              </a:endParaRPr>
            </a:p>
          </p:txBody>
        </p:sp>
        <p:grpSp>
          <p:nvGrpSpPr>
            <p:cNvPr id="8" name="Group 38"/>
            <p:cNvGrpSpPr>
              <a:grpSpLocks noChangeAspect="1"/>
            </p:cNvGrpSpPr>
            <p:nvPr/>
          </p:nvGrpSpPr>
          <p:grpSpPr>
            <a:xfrm flipH="1">
              <a:off x="3741756" y="2552985"/>
              <a:ext cx="552331" cy="610474"/>
              <a:chOff x="5867401" y="3973597"/>
              <a:chExt cx="1230504" cy="1322303"/>
            </a:xfrm>
            <a:effectLst>
              <a:outerShdw blurRad="50800" dist="38100" dir="2700000" algn="tl" rotWithShape="0">
                <a:prstClr val="black">
                  <a:alpha val="40000"/>
                </a:prstClr>
              </a:outerShdw>
            </a:effectLst>
          </p:grpSpPr>
          <p:sp>
            <p:nvSpPr>
              <p:cNvPr id="94" name="Freeform 93"/>
              <p:cNvSpPr/>
              <p:nvPr/>
            </p:nvSpPr>
            <p:spPr bwMode="auto">
              <a:xfrm>
                <a:off x="5867401" y="4505325"/>
                <a:ext cx="1219200" cy="714375"/>
              </a:xfrm>
              <a:custGeom>
                <a:avLst/>
                <a:gdLst>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285875"/>
                  <a:gd name="connsiteY0" fmla="*/ 714375 h 714375"/>
                  <a:gd name="connsiteX1" fmla="*/ 0 w 1285875"/>
                  <a:gd name="connsiteY1" fmla="*/ 266700 h 714375"/>
                  <a:gd name="connsiteX2" fmla="*/ 542925 w 1285875"/>
                  <a:gd name="connsiteY2" fmla="*/ 0 h 714375"/>
                  <a:gd name="connsiteX3" fmla="*/ 1285875 w 1285875"/>
                  <a:gd name="connsiteY3" fmla="*/ 438150 h 714375"/>
                  <a:gd name="connsiteX4" fmla="*/ 647700 w 1285875"/>
                  <a:gd name="connsiteY4" fmla="*/ 714375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5" h="714375">
                    <a:moveTo>
                      <a:pt x="647700" y="714375"/>
                    </a:moveTo>
                    <a:lnTo>
                      <a:pt x="0" y="266700"/>
                    </a:lnTo>
                    <a:lnTo>
                      <a:pt x="542925" y="0"/>
                    </a:lnTo>
                    <a:lnTo>
                      <a:pt x="1285875" y="438150"/>
                    </a:lnTo>
                    <a:lnTo>
                      <a:pt x="647700" y="714375"/>
                    </a:lnTo>
                    <a:close/>
                  </a:path>
                </a:pathLst>
              </a:custGeom>
              <a:gradFill flip="none" rotWithShape="1">
                <a:gsLst>
                  <a:gs pos="27000">
                    <a:srgbClr val="FFFFFF">
                      <a:alpha val="11000"/>
                    </a:srgbClr>
                  </a:gs>
                  <a:gs pos="50000">
                    <a:srgbClr val="FFFFFF">
                      <a:lumMod val="50000"/>
                      <a:alpha val="7000"/>
                    </a:srgbClr>
                  </a:gs>
                  <a:gs pos="100000">
                    <a:srgbClr val="FFFFFF">
                      <a:lumMod val="50000"/>
                      <a:alpha val="50000"/>
                    </a:srgbClr>
                  </a:gs>
                </a:gsLst>
                <a:lin ang="2700000" scaled="1"/>
                <a:tileRect/>
              </a:gradFill>
              <a:ln w="9525" cap="flat" cmpd="sng" algn="ctr">
                <a:noFill/>
                <a:prstDash val="solid"/>
                <a:round/>
                <a:headEnd type="none" w="med" len="med"/>
                <a:tailEnd type="none" w="med" len="med"/>
              </a:ln>
              <a:effectLst>
                <a:outerShdw blurRad="63500" sx="102000" sy="102000" algn="ctr" rotWithShape="0">
                  <a:srgbClr val="FFFFFF">
                    <a:alpha val="40000"/>
                  </a:srgbClr>
                </a:outerShdw>
              </a:effectLst>
            </p:spPr>
            <p:txBody>
              <a:bodyPr vert="horz" wrap="square" lIns="91440" tIns="45720" rIns="91440" bIns="45720" numCol="1" rtlCol="0" anchor="t" anchorCtr="0" compatLnSpc="1">
                <a:prstTxWarp prst="textNoShape">
                  <a:avLst/>
                </a:prstTxWarp>
              </a:bodyPr>
              <a:lstStyle/>
              <a:p>
                <a:pPr marL="114265" algn="ctr" defTabSz="-57135" eaLnBrk="0" hangingPunct="0">
                  <a:spcBef>
                    <a:spcPts val="200"/>
                  </a:spcBef>
                  <a:spcAft>
                    <a:spcPts val="900"/>
                  </a:spcAft>
                  <a:buClr>
                    <a:srgbClr val="FFB601"/>
                  </a:buClr>
                  <a:buSzPct val="95000"/>
                  <a:defRPr/>
                </a:pPr>
                <a:endPar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a:endParaRPr>
              </a:p>
            </p:txBody>
          </p:sp>
          <p:pic>
            <p:nvPicPr>
              <p:cNvPr id="95" name="Picture 3" descr="C:\Documents and Settings\james\Desktop\TAG Documents\JIm\1010101.png"/>
              <p:cNvPicPr>
                <a:picLocks noChangeAspect="1" noChangeArrowheads="1"/>
              </p:cNvPicPr>
              <p:nvPr/>
            </p:nvPicPr>
            <p:blipFill>
              <a:blip r:embed="rId5" cstate="print"/>
              <a:stretch>
                <a:fillRect/>
              </a:stretch>
            </p:blipFill>
            <p:spPr bwMode="auto">
              <a:xfrm>
                <a:off x="6407150" y="3973597"/>
                <a:ext cx="690755" cy="1322303"/>
              </a:xfrm>
              <a:prstGeom prst="rect">
                <a:avLst/>
              </a:prstGeom>
              <a:noFill/>
              <a:effectLst/>
            </p:spPr>
          </p:pic>
        </p:grpSp>
        <p:sp>
          <p:nvSpPr>
            <p:cNvPr id="93" name="TextBox 92"/>
            <p:cNvSpPr txBox="1"/>
            <p:nvPr/>
          </p:nvSpPr>
          <p:spPr>
            <a:xfrm>
              <a:off x="4230624" y="2654547"/>
              <a:ext cx="2170176" cy="337068"/>
            </a:xfrm>
            <a:prstGeom prst="rect">
              <a:avLst/>
            </a:prstGeom>
            <a:noFill/>
          </p:spPr>
          <p:txBody>
            <a:bodyPr wrap="square" rtlCol="0">
              <a:spAutoFit/>
            </a:bodyPr>
            <a:lstStyle/>
            <a:p>
              <a:r>
                <a:rPr lang="en-US" b="1" dirty="0" smtClean="0"/>
                <a:t>User data &amp; settings</a:t>
              </a:r>
              <a:endParaRPr lang="en-US" b="1" dirty="0"/>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5"/>
          <p:cNvGrpSpPr/>
          <p:nvPr/>
        </p:nvGrpSpPr>
        <p:grpSpPr>
          <a:xfrm>
            <a:off x="2506414" y="4329033"/>
            <a:ext cx="4181074" cy="1035341"/>
            <a:chOff x="3624984" y="4703486"/>
            <a:chExt cx="2738292" cy="755916"/>
          </a:xfrm>
        </p:grpSpPr>
        <p:sp>
          <p:nvSpPr>
            <p:cNvPr id="40" name="Rounded Rectangle 39"/>
            <p:cNvSpPr>
              <a:spLocks noChangeAspect="1"/>
            </p:cNvSpPr>
            <p:nvPr/>
          </p:nvSpPr>
          <p:spPr bwMode="auto">
            <a:xfrm>
              <a:off x="3624984" y="4703486"/>
              <a:ext cx="2738292" cy="755916"/>
            </a:xfrm>
            <a:prstGeom prst="roundRect">
              <a:avLst/>
            </a:prstGeom>
            <a:solidFill>
              <a:srgbClr val="EABD00"/>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91440" bIns="0" numCol="1" rtlCol="0" anchor="ctr" anchorCtr="0" compatLnSpc="1">
              <a:prstTxWarp prst="textNoShape">
                <a:avLst/>
              </a:prstTxWarp>
            </a:bodyPr>
            <a:lstStyle/>
            <a:p>
              <a:pPr marL="236793" marR="0" lvl="0" indent="-236793" algn="l" defTabSz="912777" rtl="0" eaLnBrk="0" fontAlgn="base" latinLnBrk="0" hangingPunct="0">
                <a:lnSpc>
                  <a:spcPct val="90000"/>
                </a:lnSpc>
                <a:spcBef>
                  <a:spcPct val="30000"/>
                </a:spcBef>
                <a:spcAft>
                  <a:spcPct val="0"/>
                </a:spcAft>
                <a:buClr>
                  <a:srgbClr val="DEF5FA"/>
                </a:buClr>
                <a:buSzPct val="95000"/>
                <a:buFontTx/>
                <a:buNone/>
                <a:tabLst>
                  <a:tab pos="424590" algn="l"/>
                </a:tabLst>
                <a:defRPr/>
              </a:pPr>
              <a:endParaRPr kumimoji="0" lang="en-US" sz="1000" b="0" i="0" u="none" strike="noStrike" kern="1200" cap="none" spc="0" normalizeH="0" baseline="0" noProof="0" dirty="0">
                <a:ln>
                  <a:noFill/>
                </a:ln>
                <a:solidFill>
                  <a:srgbClr val="DEF5FA"/>
                </a:solidFill>
                <a:effectLst/>
                <a:uLnTx/>
                <a:uFillTx/>
                <a:latin typeface="Segoe"/>
                <a:ea typeface="+mn-ea"/>
                <a:cs typeface="+mn-cs"/>
              </a:endParaRPr>
            </a:p>
          </p:txBody>
        </p:sp>
        <p:pic>
          <p:nvPicPr>
            <p:cNvPr id="41"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3" cstate="email"/>
            <a:srcRect/>
            <a:stretch>
              <a:fillRect/>
            </a:stretch>
          </p:blipFill>
          <p:spPr bwMode="auto">
            <a:xfrm>
              <a:off x="3629649" y="4733424"/>
              <a:ext cx="601586" cy="601585"/>
            </a:xfrm>
            <a:prstGeom prst="rect">
              <a:avLst/>
            </a:prstGeom>
            <a:noFill/>
            <a:effectLst>
              <a:outerShdw blurRad="50800" dist="38100" dir="2700000" algn="tl" rotWithShape="0">
                <a:prstClr val="black">
                  <a:alpha val="40000"/>
                </a:prstClr>
              </a:outerShdw>
            </a:effectLst>
          </p:spPr>
        </p:pic>
        <p:sp>
          <p:nvSpPr>
            <p:cNvPr id="42" name="TextBox 41"/>
            <p:cNvSpPr txBox="1"/>
            <p:nvPr/>
          </p:nvSpPr>
          <p:spPr>
            <a:xfrm>
              <a:off x="4230624" y="4864608"/>
              <a:ext cx="1597152" cy="337068"/>
            </a:xfrm>
            <a:prstGeom prst="rect">
              <a:avLst/>
            </a:prstGeom>
            <a:noFill/>
          </p:spPr>
          <p:txBody>
            <a:bodyPr wrap="square" rtlCol="0">
              <a:spAutoFit/>
            </a:bodyPr>
            <a:lstStyle/>
            <a:p>
              <a:r>
                <a:rPr lang="en-US" b="1" dirty="0" smtClean="0"/>
                <a:t>OS</a:t>
              </a:r>
            </a:p>
          </p:txBody>
        </p:sp>
      </p:grpSp>
      <p:grpSp>
        <p:nvGrpSpPr>
          <p:cNvPr id="3" name="Group 72"/>
          <p:cNvGrpSpPr/>
          <p:nvPr/>
        </p:nvGrpSpPr>
        <p:grpSpPr>
          <a:xfrm>
            <a:off x="2405179" y="2918475"/>
            <a:ext cx="4282892" cy="1035341"/>
            <a:chOff x="3558683" y="3575575"/>
            <a:chExt cx="2804975" cy="755916"/>
          </a:xfrm>
        </p:grpSpPr>
        <p:sp>
          <p:nvSpPr>
            <p:cNvPr id="44" name="Rounded Rectangle 43"/>
            <p:cNvSpPr>
              <a:spLocks noChangeAspect="1"/>
            </p:cNvSpPr>
            <p:nvPr/>
          </p:nvSpPr>
          <p:spPr bwMode="auto">
            <a:xfrm>
              <a:off x="3625366" y="3575575"/>
              <a:ext cx="2738292" cy="755916"/>
            </a:xfrm>
            <a:prstGeom prst="roundRect">
              <a:avLst/>
            </a:prstGeom>
            <a:solidFill>
              <a:srgbClr val="408054"/>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146267" bIns="0" numCol="1" rtlCol="0" anchor="ctr" anchorCtr="0" compatLnSpc="1">
              <a:prstTxWarp prst="textNoShape">
                <a:avLst/>
              </a:prstTxWarp>
            </a:bodyPr>
            <a:lstStyle/>
            <a:p>
              <a:pPr marL="236793" marR="0" lvl="0" indent="-236793" algn="l" defTabSz="912777" rtl="0" eaLnBrk="0" fontAlgn="base" latinLnBrk="0" hangingPunct="0">
                <a:lnSpc>
                  <a:spcPct val="90000"/>
                </a:lnSpc>
                <a:spcBef>
                  <a:spcPct val="30000"/>
                </a:spcBef>
                <a:spcAft>
                  <a:spcPct val="0"/>
                </a:spcAft>
                <a:buClr>
                  <a:srgbClr val="DEF5FA"/>
                </a:buClr>
                <a:buSzPct val="95000"/>
                <a:buFontTx/>
                <a:buNone/>
                <a:tabLst>
                  <a:tab pos="424590" algn="l"/>
                </a:tabLst>
                <a:defRPr/>
              </a:pPr>
              <a:endParaRPr kumimoji="0" lang="en-US" sz="1000" b="0" i="0" u="none" strike="noStrike" kern="1200" cap="none" spc="0" normalizeH="0" baseline="0" noProof="0" dirty="0">
                <a:ln>
                  <a:noFill/>
                </a:ln>
                <a:solidFill>
                  <a:srgbClr val="DEF5FA"/>
                </a:solidFill>
                <a:effectLst/>
                <a:uLnTx/>
                <a:uFillTx/>
                <a:latin typeface="Segoe"/>
                <a:ea typeface="+mn-ea"/>
                <a:cs typeface="+mn-cs"/>
              </a:endParaRPr>
            </a:p>
          </p:txBody>
        </p:sp>
        <p:grpSp>
          <p:nvGrpSpPr>
            <p:cNvPr id="4" name="Group 44"/>
            <p:cNvGrpSpPr>
              <a:grpSpLocks noChangeAspect="1"/>
            </p:cNvGrpSpPr>
            <p:nvPr/>
          </p:nvGrpSpPr>
          <p:grpSpPr bwMode="auto">
            <a:xfrm>
              <a:off x="3558683" y="3614192"/>
              <a:ext cx="809444" cy="712698"/>
              <a:chOff x="4006" y="2646"/>
              <a:chExt cx="505" cy="429"/>
            </a:xfrm>
            <a:effectLst>
              <a:outerShdw blurRad="50800" dist="38100" dir="2700000" algn="tl" rotWithShape="0">
                <a:prstClr val="black">
                  <a:alpha val="40000"/>
                </a:prstClr>
              </a:outerShdw>
            </a:effectLst>
          </p:grpSpPr>
          <p:pic>
            <p:nvPicPr>
              <p:cNvPr id="47" name="Picture 45"/>
              <p:cNvPicPr>
                <a:picLocks noChangeAspect="1" noChangeArrowheads="1"/>
              </p:cNvPicPr>
              <p:nvPr/>
            </p:nvPicPr>
            <p:blipFill>
              <a:blip r:embed="rId4" cstate="print">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a:effectLst/>
            </p:spPr>
          </p:pic>
          <p:pic>
            <p:nvPicPr>
              <p:cNvPr id="48" name="Picture 46"/>
              <p:cNvPicPr>
                <a:picLocks noChangeAspect="1" noChangeArrowheads="1"/>
              </p:cNvPicPr>
              <p:nvPr/>
            </p:nvPicPr>
            <p:blipFill>
              <a:blip r:embed="rId4" cstate="print">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a:effectLst/>
            </p:spPr>
          </p:pic>
          <p:pic>
            <p:nvPicPr>
              <p:cNvPr id="49" name="Picture 47"/>
              <p:cNvPicPr>
                <a:picLocks noChangeAspect="1" noChangeArrowheads="1"/>
              </p:cNvPicPr>
              <p:nvPr/>
            </p:nvPicPr>
            <p:blipFill>
              <a:blip r:embed="rId4" cstate="print">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a:effectLst/>
            </p:spPr>
          </p:pic>
        </p:grpSp>
        <p:sp>
          <p:nvSpPr>
            <p:cNvPr id="46" name="TextBox 45"/>
            <p:cNvSpPr txBox="1"/>
            <p:nvPr/>
          </p:nvSpPr>
          <p:spPr>
            <a:xfrm>
              <a:off x="4242816" y="3755136"/>
              <a:ext cx="1853184" cy="337068"/>
            </a:xfrm>
            <a:prstGeom prst="rect">
              <a:avLst/>
            </a:prstGeom>
            <a:noFill/>
          </p:spPr>
          <p:txBody>
            <a:bodyPr wrap="square" rtlCol="0">
              <a:spAutoFit/>
            </a:bodyPr>
            <a:lstStyle/>
            <a:p>
              <a:r>
                <a:rPr lang="en-US" b="1" dirty="0" smtClean="0"/>
                <a:t>Applications</a:t>
              </a:r>
            </a:p>
          </p:txBody>
        </p:sp>
      </p:grpSp>
      <p:grpSp>
        <p:nvGrpSpPr>
          <p:cNvPr id="5" name="Group 89"/>
          <p:cNvGrpSpPr/>
          <p:nvPr/>
        </p:nvGrpSpPr>
        <p:grpSpPr>
          <a:xfrm>
            <a:off x="2494889" y="1524000"/>
            <a:ext cx="4249894" cy="1035341"/>
            <a:chOff x="3617436" y="2490903"/>
            <a:chExt cx="2783364" cy="755916"/>
          </a:xfrm>
        </p:grpSpPr>
        <p:sp>
          <p:nvSpPr>
            <p:cNvPr id="51" name="Rounded Rectangle 50"/>
            <p:cNvSpPr>
              <a:spLocks noChangeAspect="1"/>
            </p:cNvSpPr>
            <p:nvPr/>
          </p:nvSpPr>
          <p:spPr bwMode="auto">
            <a:xfrm>
              <a:off x="3617436" y="2490903"/>
              <a:ext cx="2738292" cy="755916"/>
            </a:xfrm>
            <a:prstGeom prst="roundRect">
              <a:avLst/>
            </a:prstGeom>
            <a:solidFill>
              <a:srgbClr val="39639D"/>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146267" bIns="0" numCol="1" rtlCol="0" anchor="ctr" anchorCtr="0" compatLnSpc="1">
              <a:prstTxWarp prst="textNoShape">
                <a:avLst/>
              </a:prstTxWarp>
            </a:bodyPr>
            <a:lstStyle/>
            <a:p>
              <a:pPr marL="0" marR="0" lvl="0" indent="0" algn="l" defTabSz="912777" rtl="0" eaLnBrk="0" fontAlgn="base" latinLnBrk="0" hangingPunct="0">
                <a:lnSpc>
                  <a:spcPct val="90000"/>
                </a:lnSpc>
                <a:spcBef>
                  <a:spcPct val="30000"/>
                </a:spcBef>
                <a:spcAft>
                  <a:spcPct val="0"/>
                </a:spcAft>
                <a:buClr>
                  <a:srgbClr val="DEF5FA"/>
                </a:buClr>
                <a:buSzPct val="95000"/>
                <a:buFontTx/>
                <a:buNone/>
                <a:tabLst/>
                <a:defRPr/>
              </a:pPr>
              <a:endParaRPr kumimoji="0" lang="en-US" sz="1000" b="0" i="0" u="none" strike="noStrike" kern="1200" cap="none" spc="0" normalizeH="0" baseline="0" noProof="0" dirty="0">
                <a:ln>
                  <a:noFill/>
                </a:ln>
                <a:solidFill>
                  <a:srgbClr val="DEF5FA"/>
                </a:solidFill>
                <a:effectLst/>
                <a:uLnTx/>
                <a:uFillTx/>
                <a:latin typeface="Segoe"/>
                <a:ea typeface="+mn-ea"/>
                <a:cs typeface="+mn-cs"/>
              </a:endParaRPr>
            </a:p>
          </p:txBody>
        </p:sp>
        <p:grpSp>
          <p:nvGrpSpPr>
            <p:cNvPr id="6" name="Group 38"/>
            <p:cNvGrpSpPr>
              <a:grpSpLocks noChangeAspect="1"/>
            </p:cNvGrpSpPr>
            <p:nvPr/>
          </p:nvGrpSpPr>
          <p:grpSpPr>
            <a:xfrm flipH="1">
              <a:off x="3741756" y="2552985"/>
              <a:ext cx="552331" cy="610474"/>
              <a:chOff x="5867401" y="3973597"/>
              <a:chExt cx="1230504" cy="1322303"/>
            </a:xfrm>
            <a:effectLst>
              <a:outerShdw blurRad="50800" dist="38100" dir="2700000" algn="tl" rotWithShape="0">
                <a:prstClr val="black">
                  <a:alpha val="40000"/>
                </a:prstClr>
              </a:outerShdw>
            </a:effectLst>
          </p:grpSpPr>
          <p:sp>
            <p:nvSpPr>
              <p:cNvPr id="54" name="Freeform 53"/>
              <p:cNvSpPr/>
              <p:nvPr/>
            </p:nvSpPr>
            <p:spPr bwMode="auto">
              <a:xfrm>
                <a:off x="5867401" y="4505325"/>
                <a:ext cx="1219200" cy="714375"/>
              </a:xfrm>
              <a:custGeom>
                <a:avLst/>
                <a:gdLst>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285875"/>
                  <a:gd name="connsiteY0" fmla="*/ 714375 h 714375"/>
                  <a:gd name="connsiteX1" fmla="*/ 0 w 1285875"/>
                  <a:gd name="connsiteY1" fmla="*/ 266700 h 714375"/>
                  <a:gd name="connsiteX2" fmla="*/ 542925 w 1285875"/>
                  <a:gd name="connsiteY2" fmla="*/ 0 h 714375"/>
                  <a:gd name="connsiteX3" fmla="*/ 1285875 w 1285875"/>
                  <a:gd name="connsiteY3" fmla="*/ 438150 h 714375"/>
                  <a:gd name="connsiteX4" fmla="*/ 647700 w 1285875"/>
                  <a:gd name="connsiteY4" fmla="*/ 714375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5" h="714375">
                    <a:moveTo>
                      <a:pt x="647700" y="714375"/>
                    </a:moveTo>
                    <a:lnTo>
                      <a:pt x="0" y="266700"/>
                    </a:lnTo>
                    <a:lnTo>
                      <a:pt x="542925" y="0"/>
                    </a:lnTo>
                    <a:lnTo>
                      <a:pt x="1285875" y="438150"/>
                    </a:lnTo>
                    <a:lnTo>
                      <a:pt x="647700" y="714375"/>
                    </a:lnTo>
                    <a:close/>
                  </a:path>
                </a:pathLst>
              </a:custGeom>
              <a:gradFill flip="none" rotWithShape="1">
                <a:gsLst>
                  <a:gs pos="27000">
                    <a:srgbClr val="FFFFFF">
                      <a:alpha val="11000"/>
                    </a:srgbClr>
                  </a:gs>
                  <a:gs pos="50000">
                    <a:srgbClr val="FFFFFF">
                      <a:lumMod val="50000"/>
                      <a:alpha val="7000"/>
                    </a:srgbClr>
                  </a:gs>
                  <a:gs pos="100000">
                    <a:srgbClr val="FFFFFF">
                      <a:lumMod val="50000"/>
                      <a:alpha val="50000"/>
                    </a:srgbClr>
                  </a:gs>
                </a:gsLst>
                <a:lin ang="2700000" scaled="1"/>
                <a:tileRect/>
              </a:gradFill>
              <a:ln w="9525" cap="flat" cmpd="sng" algn="ctr">
                <a:noFill/>
                <a:prstDash val="solid"/>
                <a:round/>
                <a:headEnd type="none" w="med" len="med"/>
                <a:tailEnd type="none" w="med" len="med"/>
              </a:ln>
              <a:effectLst>
                <a:outerShdw blurRad="63500" sx="102000" sy="102000" algn="ctr" rotWithShape="0">
                  <a:srgbClr val="FFFFFF">
                    <a:alpha val="40000"/>
                  </a:srgbClr>
                </a:outerShdw>
              </a:effectLst>
            </p:spPr>
            <p:txBody>
              <a:bodyPr vert="horz" wrap="square" lIns="91440" tIns="45720" rIns="91440" bIns="45720" numCol="1" rtlCol="0" anchor="t" anchorCtr="0" compatLnSpc="1">
                <a:prstTxWarp prst="textNoShape">
                  <a:avLst/>
                </a:prstTxWarp>
              </a:bodyPr>
              <a:lstStyle/>
              <a:p>
                <a:pPr marL="114265" algn="ctr" defTabSz="-57135" eaLnBrk="0" hangingPunct="0">
                  <a:spcBef>
                    <a:spcPts val="200"/>
                  </a:spcBef>
                  <a:spcAft>
                    <a:spcPts val="900"/>
                  </a:spcAft>
                  <a:buClr>
                    <a:srgbClr val="FFB601"/>
                  </a:buClr>
                  <a:buSzPct val="95000"/>
                  <a:defRPr/>
                </a:pPr>
                <a:endPar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a:endParaRPr>
              </a:p>
            </p:txBody>
          </p:sp>
          <p:pic>
            <p:nvPicPr>
              <p:cNvPr id="55" name="Picture 3" descr="C:\Documents and Settings\james\Desktop\TAG Documents\JIm\1010101.png"/>
              <p:cNvPicPr>
                <a:picLocks noChangeAspect="1" noChangeArrowheads="1"/>
              </p:cNvPicPr>
              <p:nvPr/>
            </p:nvPicPr>
            <p:blipFill>
              <a:blip r:embed="rId5" cstate="print"/>
              <a:stretch>
                <a:fillRect/>
              </a:stretch>
            </p:blipFill>
            <p:spPr bwMode="auto">
              <a:xfrm>
                <a:off x="6407150" y="3973597"/>
                <a:ext cx="690755" cy="1322303"/>
              </a:xfrm>
              <a:prstGeom prst="rect">
                <a:avLst/>
              </a:prstGeom>
              <a:noFill/>
              <a:effectLst/>
            </p:spPr>
          </p:pic>
        </p:grpSp>
        <p:sp>
          <p:nvSpPr>
            <p:cNvPr id="53" name="TextBox 52"/>
            <p:cNvSpPr txBox="1"/>
            <p:nvPr/>
          </p:nvSpPr>
          <p:spPr>
            <a:xfrm>
              <a:off x="4230624" y="2654547"/>
              <a:ext cx="2170176" cy="337068"/>
            </a:xfrm>
            <a:prstGeom prst="rect">
              <a:avLst/>
            </a:prstGeom>
            <a:noFill/>
          </p:spPr>
          <p:txBody>
            <a:bodyPr wrap="square" rtlCol="0">
              <a:spAutoFit/>
            </a:bodyPr>
            <a:lstStyle/>
            <a:p>
              <a:r>
                <a:rPr lang="en-US" b="1" dirty="0" smtClean="0"/>
                <a:t>User data &amp; settings</a:t>
              </a:r>
              <a:endParaRPr lang="en-US"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66667E-6 4.81481E-6 L 1.66667E-6 -0.12153 " pathEditMode="fixed" rAng="0" ptsTypes="AA">
                                      <p:cBhvr>
                                        <p:cTn id="6" dur="2000" fill="hold"/>
                                        <p:tgtEl>
                                          <p:spTgt spid="5"/>
                                        </p:tgtEl>
                                        <p:attrNameLst>
                                          <p:attrName>ppt_x</p:attrName>
                                          <p:attrName>ppt_y</p:attrName>
                                        </p:attrNameLst>
                                      </p:cBhvr>
                                      <p:rCtr x="0" y="-61"/>
                                    </p:animMotion>
                                  </p:childTnLst>
                                </p:cTn>
                              </p:par>
                              <p:par>
                                <p:cTn id="7" presetID="42" presetClass="path" presetSubtype="0" accel="50000" decel="50000" fill="hold" nodeType="withEffect">
                                  <p:stCondLst>
                                    <p:cond delay="0"/>
                                  </p:stCondLst>
                                  <p:childTnLst>
                                    <p:animMotion origin="layout" path="M 2.22222E-6 -2.96296E-6 L -0.00018 0.12801 " pathEditMode="fixed" rAng="0" ptsTypes="AA">
                                      <p:cBhvr>
                                        <p:cTn id="8" dur="2000" fill="hold"/>
                                        <p:tgtEl>
                                          <p:spTgt spid="2"/>
                                        </p:tgtEl>
                                        <p:attrNameLst>
                                          <p:attrName>ppt_x</p:attrName>
                                          <p:attrName>ppt_y</p:attrName>
                                        </p:attrNameLst>
                                      </p:cBhvr>
                                      <p:rCtr x="0" y="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 name="Rectangle 59"/>
          <p:cNvSpPr/>
          <p:nvPr/>
        </p:nvSpPr>
        <p:spPr bwMode="auto">
          <a:xfrm>
            <a:off x="0" y="0"/>
            <a:ext cx="2438400" cy="6858000"/>
          </a:xfrm>
          <a:prstGeom prst="rect">
            <a:avLst/>
          </a:prstGeom>
          <a:solidFill>
            <a:srgbClr val="00B050">
              <a:alpha val="3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pic>
        <p:nvPicPr>
          <p:cNvPr id="75" name="Picture 74" descr="App-V Logo.png"/>
          <p:cNvPicPr>
            <a:picLocks noChangeAspect="1"/>
          </p:cNvPicPr>
          <p:nvPr/>
        </p:nvPicPr>
        <p:blipFill>
          <a:blip r:embed="rId3" cstate="print"/>
          <a:stretch>
            <a:fillRect/>
          </a:stretch>
        </p:blipFill>
        <p:spPr>
          <a:xfrm>
            <a:off x="609600" y="3048000"/>
            <a:ext cx="1281937" cy="501843"/>
          </a:xfrm>
          <a:prstGeom prst="rect">
            <a:avLst/>
          </a:prstGeom>
        </p:spPr>
      </p:pic>
      <p:pic>
        <p:nvPicPr>
          <p:cNvPr id="64" name="Picture 63" descr="User State Virt.png"/>
          <p:cNvPicPr>
            <a:picLocks noChangeAspect="1"/>
          </p:cNvPicPr>
          <p:nvPr/>
        </p:nvPicPr>
        <p:blipFill>
          <a:blip r:embed="rId4" cstate="print"/>
          <a:stretch>
            <a:fillRect/>
          </a:stretch>
        </p:blipFill>
        <p:spPr>
          <a:xfrm>
            <a:off x="600929" y="1098259"/>
            <a:ext cx="1380271" cy="622195"/>
          </a:xfrm>
          <a:prstGeom prst="rect">
            <a:avLst/>
          </a:prstGeom>
        </p:spPr>
      </p:pic>
      <p:pic>
        <p:nvPicPr>
          <p:cNvPr id="94" name="Picture 2"/>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457200" y="4419600"/>
            <a:ext cx="1719846" cy="468275"/>
          </a:xfrm>
          <a:prstGeom prst="rect">
            <a:avLst/>
          </a:prstGeom>
          <a:noFill/>
          <a:ln w="9525">
            <a:noFill/>
            <a:miter lim="800000"/>
            <a:headEnd/>
            <a:tailEnd/>
          </a:ln>
          <a:effectLst/>
        </p:spPr>
      </p:pic>
      <p:pic>
        <p:nvPicPr>
          <p:cNvPr id="95" name="Picture 3"/>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457200" y="5035203"/>
            <a:ext cx="1122127" cy="379797"/>
          </a:xfrm>
          <a:prstGeom prst="rect">
            <a:avLst/>
          </a:prstGeom>
          <a:noFill/>
          <a:ln w="9525">
            <a:noFill/>
            <a:miter lim="800000"/>
            <a:headEnd/>
            <a:tailEnd/>
          </a:ln>
          <a:effectLst/>
        </p:spPr>
      </p:pic>
      <p:pic>
        <p:nvPicPr>
          <p:cNvPr id="96" name="Picture 95" descr="VDI Logo.png"/>
          <p:cNvPicPr>
            <a:picLocks noChangeAspect="1"/>
          </p:cNvPicPr>
          <p:nvPr/>
        </p:nvPicPr>
        <p:blipFill>
          <a:blip r:embed="rId7" cstate="print"/>
          <a:stretch>
            <a:fillRect/>
          </a:stretch>
        </p:blipFill>
        <p:spPr>
          <a:xfrm>
            <a:off x="457200" y="5714395"/>
            <a:ext cx="1531792" cy="484452"/>
          </a:xfrm>
          <a:prstGeom prst="rect">
            <a:avLst/>
          </a:prstGeom>
        </p:spPr>
      </p:pic>
      <p:grpSp>
        <p:nvGrpSpPr>
          <p:cNvPr id="2" name="Group 58"/>
          <p:cNvGrpSpPr/>
          <p:nvPr/>
        </p:nvGrpSpPr>
        <p:grpSpPr>
          <a:xfrm>
            <a:off x="6629400" y="0"/>
            <a:ext cx="2514600" cy="6858000"/>
            <a:chOff x="6629400" y="0"/>
            <a:chExt cx="2514600" cy="6858000"/>
          </a:xfrm>
        </p:grpSpPr>
        <p:sp>
          <p:nvSpPr>
            <p:cNvPr id="58" name="Rectangle 57"/>
            <p:cNvSpPr/>
            <p:nvPr/>
          </p:nvSpPr>
          <p:spPr bwMode="auto">
            <a:xfrm>
              <a:off x="6705600" y="0"/>
              <a:ext cx="2438400" cy="6858000"/>
            </a:xfrm>
            <a:prstGeom prst="rect">
              <a:avLst/>
            </a:prstGeom>
            <a:solidFill>
              <a:schemeClr val="bg1">
                <a:lumMod val="60000"/>
                <a:lumOff val="40000"/>
                <a:shade val="30000"/>
                <a:satMod val="11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40" name="TextBox 39"/>
            <p:cNvSpPr txBox="1"/>
            <p:nvPr/>
          </p:nvSpPr>
          <p:spPr>
            <a:xfrm flipH="1">
              <a:off x="6629400" y="1613918"/>
              <a:ext cx="2437570" cy="1323439"/>
            </a:xfrm>
            <a:prstGeom prst="rect">
              <a:avLst/>
            </a:prstGeom>
            <a:noFill/>
            <a:ln>
              <a:noFill/>
            </a:ln>
            <a:effectLst>
              <a:outerShdw blurRad="50800" dist="38100" dir="8100000" algn="tr" rotWithShape="0">
                <a:prstClr val="black">
                  <a:alpha val="40000"/>
                </a:prstClr>
              </a:outerShdw>
            </a:effectLst>
          </p:spPr>
          <p:txBody>
            <a:bodyPr wrap="square" rtlCol="0">
              <a:spAutoFit/>
            </a:bodyPr>
            <a:lstStyle/>
            <a:p>
              <a:pPr marL="0" lvl="2" algn="ctr"/>
              <a:r>
                <a:rPr lang="en-US" sz="2800" b="1" dirty="0" smtClean="0"/>
                <a:t>Streamlined</a:t>
              </a:r>
            </a:p>
            <a:p>
              <a:pPr marL="0" lvl="2" algn="ctr"/>
              <a:r>
                <a:rPr lang="en-US" sz="2800" b="1" dirty="0" smtClean="0"/>
                <a:t>Management</a:t>
              </a:r>
              <a:endParaRPr lang="en-US" sz="2800" dirty="0" smtClean="0"/>
            </a:p>
            <a:p>
              <a:pPr algn="ctr"/>
              <a:endParaRPr lang="en-US" dirty="0"/>
            </a:p>
          </p:txBody>
        </p:sp>
        <p:pic>
          <p:nvPicPr>
            <p:cNvPr id="97" name="Picture 62" descr="System Center Virtual Machine Manager logo vr.png"/>
            <p:cNvPicPr>
              <a:picLocks noChangeAspect="1"/>
            </p:cNvPicPr>
            <p:nvPr/>
          </p:nvPicPr>
          <p:blipFill>
            <a:blip r:embed="rId8" cstate="print"/>
            <a:srcRect b="17874"/>
            <a:stretch>
              <a:fillRect/>
            </a:stretch>
          </p:blipFill>
          <p:spPr bwMode="auto">
            <a:xfrm>
              <a:off x="7239000" y="2971800"/>
              <a:ext cx="1706562" cy="809625"/>
            </a:xfrm>
            <a:prstGeom prst="rect">
              <a:avLst/>
            </a:prstGeom>
            <a:noFill/>
            <a:ln w="9525">
              <a:noFill/>
              <a:miter lim="800000"/>
              <a:headEnd/>
              <a:tailEnd/>
            </a:ln>
          </p:spPr>
        </p:pic>
        <p:pic>
          <p:nvPicPr>
            <p:cNvPr id="105" name="Picture 104" descr="DTP-OptPack-SA_bL_r.png"/>
            <p:cNvPicPr>
              <a:picLocks noChangeAspect="1"/>
            </p:cNvPicPr>
            <p:nvPr/>
          </p:nvPicPr>
          <p:blipFill>
            <a:blip r:embed="rId9" cstate="print"/>
            <a:stretch>
              <a:fillRect/>
            </a:stretch>
          </p:blipFill>
          <p:spPr>
            <a:xfrm>
              <a:off x="6776863" y="4196215"/>
              <a:ext cx="2184109" cy="365866"/>
            </a:xfrm>
            <a:prstGeom prst="rect">
              <a:avLst/>
            </a:prstGeom>
          </p:spPr>
        </p:pic>
      </p:grpSp>
      <p:grpSp>
        <p:nvGrpSpPr>
          <p:cNvPr id="3" name="Group 65"/>
          <p:cNvGrpSpPr/>
          <p:nvPr/>
        </p:nvGrpSpPr>
        <p:grpSpPr>
          <a:xfrm>
            <a:off x="2506414" y="5011106"/>
            <a:ext cx="4181074" cy="1035341"/>
            <a:chOff x="3624984" y="4703486"/>
            <a:chExt cx="2738292" cy="755916"/>
          </a:xfrm>
        </p:grpSpPr>
        <p:sp>
          <p:nvSpPr>
            <p:cNvPr id="41" name="Rounded Rectangle 40"/>
            <p:cNvSpPr>
              <a:spLocks noChangeAspect="1"/>
            </p:cNvSpPr>
            <p:nvPr/>
          </p:nvSpPr>
          <p:spPr bwMode="auto">
            <a:xfrm>
              <a:off x="3624984" y="4703486"/>
              <a:ext cx="2738292" cy="755916"/>
            </a:xfrm>
            <a:prstGeom prst="roundRect">
              <a:avLst/>
            </a:prstGeom>
            <a:solidFill>
              <a:srgbClr val="EABD00"/>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91440" bIns="0" numCol="1" rtlCol="0" anchor="ctr" anchorCtr="0" compatLnSpc="1">
              <a:prstTxWarp prst="textNoShape">
                <a:avLst/>
              </a:prstTxWarp>
            </a:bodyPr>
            <a:lstStyle/>
            <a:p>
              <a:pPr marL="236793" marR="0" lvl="0" indent="-236793" algn="l" defTabSz="912777" rtl="0" eaLnBrk="0" fontAlgn="base" latinLnBrk="0" hangingPunct="0">
                <a:lnSpc>
                  <a:spcPct val="90000"/>
                </a:lnSpc>
                <a:spcBef>
                  <a:spcPct val="30000"/>
                </a:spcBef>
                <a:spcAft>
                  <a:spcPct val="0"/>
                </a:spcAft>
                <a:buClr>
                  <a:srgbClr val="DEF5FA"/>
                </a:buClr>
                <a:buSzPct val="95000"/>
                <a:buFontTx/>
                <a:buNone/>
                <a:tabLst>
                  <a:tab pos="424590" algn="l"/>
                </a:tabLst>
                <a:defRPr/>
              </a:pPr>
              <a:endParaRPr kumimoji="0" lang="en-US" sz="1000" b="0" i="0" u="none" strike="noStrike" kern="1200" cap="none" spc="0" normalizeH="0" baseline="0" noProof="0" dirty="0">
                <a:ln>
                  <a:noFill/>
                </a:ln>
                <a:solidFill>
                  <a:srgbClr val="DEF5FA"/>
                </a:solidFill>
                <a:effectLst/>
                <a:uLnTx/>
                <a:uFillTx/>
                <a:latin typeface="Segoe"/>
                <a:ea typeface="+mn-ea"/>
                <a:cs typeface="+mn-cs"/>
              </a:endParaRPr>
            </a:p>
          </p:txBody>
        </p:sp>
        <p:pic>
          <p:nvPicPr>
            <p:cNvPr id="43"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10" cstate="email"/>
            <a:srcRect/>
            <a:stretch>
              <a:fillRect/>
            </a:stretch>
          </p:blipFill>
          <p:spPr bwMode="auto">
            <a:xfrm>
              <a:off x="3629649" y="4733424"/>
              <a:ext cx="601586" cy="601585"/>
            </a:xfrm>
            <a:prstGeom prst="rect">
              <a:avLst/>
            </a:prstGeom>
            <a:noFill/>
            <a:effectLst>
              <a:outerShdw blurRad="50800" dist="38100" dir="2700000" algn="tl" rotWithShape="0">
                <a:prstClr val="black">
                  <a:alpha val="40000"/>
                </a:prstClr>
              </a:outerShdw>
            </a:effectLst>
          </p:spPr>
        </p:pic>
        <p:sp>
          <p:nvSpPr>
            <p:cNvPr id="44" name="TextBox 43"/>
            <p:cNvSpPr txBox="1"/>
            <p:nvPr/>
          </p:nvSpPr>
          <p:spPr>
            <a:xfrm>
              <a:off x="4230624" y="4864608"/>
              <a:ext cx="1597152" cy="337068"/>
            </a:xfrm>
            <a:prstGeom prst="rect">
              <a:avLst/>
            </a:prstGeom>
            <a:noFill/>
          </p:spPr>
          <p:txBody>
            <a:bodyPr wrap="square" rtlCol="0">
              <a:spAutoFit/>
            </a:bodyPr>
            <a:lstStyle/>
            <a:p>
              <a:r>
                <a:rPr lang="en-US" b="1" dirty="0" smtClean="0"/>
                <a:t>OS</a:t>
              </a:r>
            </a:p>
          </p:txBody>
        </p:sp>
      </p:grpSp>
      <p:grpSp>
        <p:nvGrpSpPr>
          <p:cNvPr id="4" name="Group 72"/>
          <p:cNvGrpSpPr/>
          <p:nvPr/>
        </p:nvGrpSpPr>
        <p:grpSpPr>
          <a:xfrm>
            <a:off x="2405179" y="2918475"/>
            <a:ext cx="4282892" cy="1035341"/>
            <a:chOff x="3558683" y="3575575"/>
            <a:chExt cx="2804975" cy="755916"/>
          </a:xfrm>
        </p:grpSpPr>
        <p:sp>
          <p:nvSpPr>
            <p:cNvPr id="46" name="Rounded Rectangle 45"/>
            <p:cNvSpPr>
              <a:spLocks noChangeAspect="1"/>
            </p:cNvSpPr>
            <p:nvPr/>
          </p:nvSpPr>
          <p:spPr bwMode="auto">
            <a:xfrm>
              <a:off x="3625366" y="3575575"/>
              <a:ext cx="2738292" cy="755916"/>
            </a:xfrm>
            <a:prstGeom prst="roundRect">
              <a:avLst/>
            </a:prstGeom>
            <a:solidFill>
              <a:srgbClr val="408054"/>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146267" bIns="0" numCol="1" rtlCol="0" anchor="ctr" anchorCtr="0" compatLnSpc="1">
              <a:prstTxWarp prst="textNoShape">
                <a:avLst/>
              </a:prstTxWarp>
            </a:bodyPr>
            <a:lstStyle/>
            <a:p>
              <a:pPr marL="236793" marR="0" lvl="0" indent="-236793" algn="l" defTabSz="912777" rtl="0" eaLnBrk="0" fontAlgn="base" latinLnBrk="0" hangingPunct="0">
                <a:lnSpc>
                  <a:spcPct val="90000"/>
                </a:lnSpc>
                <a:spcBef>
                  <a:spcPct val="30000"/>
                </a:spcBef>
                <a:spcAft>
                  <a:spcPct val="0"/>
                </a:spcAft>
                <a:buClr>
                  <a:srgbClr val="DEF5FA"/>
                </a:buClr>
                <a:buSzPct val="95000"/>
                <a:buFontTx/>
                <a:buNone/>
                <a:tabLst>
                  <a:tab pos="424590" algn="l"/>
                </a:tabLst>
                <a:defRPr/>
              </a:pPr>
              <a:endParaRPr kumimoji="0" lang="en-US" sz="1000" b="0" i="0" u="none" strike="noStrike" kern="1200" cap="none" spc="0" normalizeH="0" baseline="0" noProof="0" dirty="0">
                <a:ln>
                  <a:noFill/>
                </a:ln>
                <a:solidFill>
                  <a:srgbClr val="DEF5FA"/>
                </a:solidFill>
                <a:effectLst/>
                <a:uLnTx/>
                <a:uFillTx/>
                <a:latin typeface="Segoe"/>
                <a:ea typeface="+mn-ea"/>
                <a:cs typeface="+mn-cs"/>
              </a:endParaRPr>
            </a:p>
          </p:txBody>
        </p:sp>
        <p:grpSp>
          <p:nvGrpSpPr>
            <p:cNvPr id="5" name="Group 44"/>
            <p:cNvGrpSpPr>
              <a:grpSpLocks noChangeAspect="1"/>
            </p:cNvGrpSpPr>
            <p:nvPr/>
          </p:nvGrpSpPr>
          <p:grpSpPr bwMode="auto">
            <a:xfrm>
              <a:off x="3558683" y="3614192"/>
              <a:ext cx="809444" cy="712698"/>
              <a:chOff x="4006" y="2646"/>
              <a:chExt cx="505" cy="429"/>
            </a:xfrm>
            <a:effectLst>
              <a:outerShdw blurRad="50800" dist="38100" dir="2700000" algn="tl" rotWithShape="0">
                <a:prstClr val="black">
                  <a:alpha val="40000"/>
                </a:prstClr>
              </a:outerShdw>
            </a:effectLst>
          </p:grpSpPr>
          <p:pic>
            <p:nvPicPr>
              <p:cNvPr id="49" name="Picture 45"/>
              <p:cNvPicPr>
                <a:picLocks noChangeAspect="1" noChangeArrowheads="1"/>
              </p:cNvPicPr>
              <p:nvPr/>
            </p:nvPicPr>
            <p:blipFill>
              <a:blip r:embed="rId11" cstate="print">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a:effectLst/>
            </p:spPr>
          </p:pic>
          <p:pic>
            <p:nvPicPr>
              <p:cNvPr id="50" name="Picture 46"/>
              <p:cNvPicPr>
                <a:picLocks noChangeAspect="1" noChangeArrowheads="1"/>
              </p:cNvPicPr>
              <p:nvPr/>
            </p:nvPicPr>
            <p:blipFill>
              <a:blip r:embed="rId11" cstate="print">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a:effectLst/>
            </p:spPr>
          </p:pic>
          <p:pic>
            <p:nvPicPr>
              <p:cNvPr id="51" name="Picture 47"/>
              <p:cNvPicPr>
                <a:picLocks noChangeAspect="1" noChangeArrowheads="1"/>
              </p:cNvPicPr>
              <p:nvPr/>
            </p:nvPicPr>
            <p:blipFill>
              <a:blip r:embed="rId11" cstate="print">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a:effectLst/>
            </p:spPr>
          </p:pic>
        </p:grpSp>
        <p:sp>
          <p:nvSpPr>
            <p:cNvPr id="48" name="TextBox 47"/>
            <p:cNvSpPr txBox="1"/>
            <p:nvPr/>
          </p:nvSpPr>
          <p:spPr>
            <a:xfrm>
              <a:off x="4242816" y="3755136"/>
              <a:ext cx="1853184" cy="337068"/>
            </a:xfrm>
            <a:prstGeom prst="rect">
              <a:avLst/>
            </a:prstGeom>
            <a:noFill/>
          </p:spPr>
          <p:txBody>
            <a:bodyPr wrap="square" rtlCol="0">
              <a:spAutoFit/>
            </a:bodyPr>
            <a:lstStyle/>
            <a:p>
              <a:r>
                <a:rPr lang="en-US" b="1" dirty="0" smtClean="0"/>
                <a:t>Applications</a:t>
              </a:r>
            </a:p>
          </p:txBody>
        </p:sp>
      </p:grpSp>
      <p:grpSp>
        <p:nvGrpSpPr>
          <p:cNvPr id="6" name="Group 89"/>
          <p:cNvGrpSpPr/>
          <p:nvPr/>
        </p:nvGrpSpPr>
        <p:grpSpPr>
          <a:xfrm>
            <a:off x="2494889" y="945859"/>
            <a:ext cx="4249894" cy="1035341"/>
            <a:chOff x="3617436" y="2490903"/>
            <a:chExt cx="2783364" cy="755916"/>
          </a:xfrm>
        </p:grpSpPr>
        <p:sp>
          <p:nvSpPr>
            <p:cNvPr id="53" name="Rounded Rectangle 52"/>
            <p:cNvSpPr>
              <a:spLocks noChangeAspect="1"/>
            </p:cNvSpPr>
            <p:nvPr/>
          </p:nvSpPr>
          <p:spPr bwMode="auto">
            <a:xfrm>
              <a:off x="3617436" y="2490903"/>
              <a:ext cx="2738292" cy="755916"/>
            </a:xfrm>
            <a:prstGeom prst="roundRect">
              <a:avLst/>
            </a:prstGeom>
            <a:solidFill>
              <a:srgbClr val="39639D"/>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146267" bIns="0" numCol="1" rtlCol="0" anchor="ctr" anchorCtr="0" compatLnSpc="1">
              <a:prstTxWarp prst="textNoShape">
                <a:avLst/>
              </a:prstTxWarp>
            </a:bodyPr>
            <a:lstStyle/>
            <a:p>
              <a:pPr marL="0" marR="0" lvl="0" indent="0" algn="l" defTabSz="912777" rtl="0" eaLnBrk="0" fontAlgn="base" latinLnBrk="0" hangingPunct="0">
                <a:lnSpc>
                  <a:spcPct val="90000"/>
                </a:lnSpc>
                <a:spcBef>
                  <a:spcPct val="30000"/>
                </a:spcBef>
                <a:spcAft>
                  <a:spcPct val="0"/>
                </a:spcAft>
                <a:buClr>
                  <a:srgbClr val="DEF5FA"/>
                </a:buClr>
                <a:buSzPct val="95000"/>
                <a:buFontTx/>
                <a:buNone/>
                <a:tabLst/>
                <a:defRPr/>
              </a:pPr>
              <a:endParaRPr kumimoji="0" lang="en-US" sz="1000" b="0" i="0" u="none" strike="noStrike" kern="1200" cap="none" spc="0" normalizeH="0" baseline="0" noProof="0" dirty="0">
                <a:ln>
                  <a:noFill/>
                </a:ln>
                <a:solidFill>
                  <a:srgbClr val="DEF5FA"/>
                </a:solidFill>
                <a:effectLst/>
                <a:uLnTx/>
                <a:uFillTx/>
                <a:latin typeface="Segoe"/>
                <a:ea typeface="+mn-ea"/>
                <a:cs typeface="+mn-cs"/>
              </a:endParaRPr>
            </a:p>
          </p:txBody>
        </p:sp>
        <p:grpSp>
          <p:nvGrpSpPr>
            <p:cNvPr id="7" name="Group 38"/>
            <p:cNvGrpSpPr>
              <a:grpSpLocks noChangeAspect="1"/>
            </p:cNvGrpSpPr>
            <p:nvPr/>
          </p:nvGrpSpPr>
          <p:grpSpPr>
            <a:xfrm flipH="1">
              <a:off x="3741756" y="2552985"/>
              <a:ext cx="552331" cy="610474"/>
              <a:chOff x="5867401" y="3973597"/>
              <a:chExt cx="1230504" cy="1322303"/>
            </a:xfrm>
            <a:effectLst>
              <a:outerShdw blurRad="50800" dist="38100" dir="2700000" algn="tl" rotWithShape="0">
                <a:prstClr val="black">
                  <a:alpha val="40000"/>
                </a:prstClr>
              </a:outerShdw>
            </a:effectLst>
          </p:grpSpPr>
          <p:sp>
            <p:nvSpPr>
              <p:cNvPr id="56" name="Freeform 55"/>
              <p:cNvSpPr/>
              <p:nvPr/>
            </p:nvSpPr>
            <p:spPr bwMode="auto">
              <a:xfrm>
                <a:off x="5867401" y="4505325"/>
                <a:ext cx="1219200" cy="714375"/>
              </a:xfrm>
              <a:custGeom>
                <a:avLst/>
                <a:gdLst>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285875"/>
                  <a:gd name="connsiteY0" fmla="*/ 714375 h 714375"/>
                  <a:gd name="connsiteX1" fmla="*/ 0 w 1285875"/>
                  <a:gd name="connsiteY1" fmla="*/ 266700 h 714375"/>
                  <a:gd name="connsiteX2" fmla="*/ 542925 w 1285875"/>
                  <a:gd name="connsiteY2" fmla="*/ 0 h 714375"/>
                  <a:gd name="connsiteX3" fmla="*/ 1285875 w 1285875"/>
                  <a:gd name="connsiteY3" fmla="*/ 438150 h 714375"/>
                  <a:gd name="connsiteX4" fmla="*/ 647700 w 1285875"/>
                  <a:gd name="connsiteY4" fmla="*/ 714375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5" h="714375">
                    <a:moveTo>
                      <a:pt x="647700" y="714375"/>
                    </a:moveTo>
                    <a:lnTo>
                      <a:pt x="0" y="266700"/>
                    </a:lnTo>
                    <a:lnTo>
                      <a:pt x="542925" y="0"/>
                    </a:lnTo>
                    <a:lnTo>
                      <a:pt x="1285875" y="438150"/>
                    </a:lnTo>
                    <a:lnTo>
                      <a:pt x="647700" y="714375"/>
                    </a:lnTo>
                    <a:close/>
                  </a:path>
                </a:pathLst>
              </a:custGeom>
              <a:gradFill flip="none" rotWithShape="1">
                <a:gsLst>
                  <a:gs pos="27000">
                    <a:srgbClr val="FFFFFF">
                      <a:alpha val="11000"/>
                    </a:srgbClr>
                  </a:gs>
                  <a:gs pos="50000">
                    <a:srgbClr val="FFFFFF">
                      <a:lumMod val="50000"/>
                      <a:alpha val="7000"/>
                    </a:srgbClr>
                  </a:gs>
                  <a:gs pos="100000">
                    <a:srgbClr val="FFFFFF">
                      <a:lumMod val="50000"/>
                      <a:alpha val="50000"/>
                    </a:srgbClr>
                  </a:gs>
                </a:gsLst>
                <a:lin ang="2700000" scaled="1"/>
                <a:tileRect/>
              </a:gradFill>
              <a:ln w="9525" cap="flat" cmpd="sng" algn="ctr">
                <a:noFill/>
                <a:prstDash val="solid"/>
                <a:round/>
                <a:headEnd type="none" w="med" len="med"/>
                <a:tailEnd type="none" w="med" len="med"/>
              </a:ln>
              <a:effectLst>
                <a:outerShdw blurRad="63500" sx="102000" sy="102000" algn="ctr" rotWithShape="0">
                  <a:srgbClr val="FFFFFF">
                    <a:alpha val="40000"/>
                  </a:srgbClr>
                </a:outerShdw>
              </a:effectLst>
            </p:spPr>
            <p:txBody>
              <a:bodyPr vert="horz" wrap="square" lIns="91440" tIns="45720" rIns="91440" bIns="45720" numCol="1" rtlCol="0" anchor="t" anchorCtr="0" compatLnSpc="1">
                <a:prstTxWarp prst="textNoShape">
                  <a:avLst/>
                </a:prstTxWarp>
              </a:bodyPr>
              <a:lstStyle/>
              <a:p>
                <a:pPr marL="114265" algn="ctr" defTabSz="-57135" eaLnBrk="0" hangingPunct="0">
                  <a:spcBef>
                    <a:spcPts val="200"/>
                  </a:spcBef>
                  <a:spcAft>
                    <a:spcPts val="900"/>
                  </a:spcAft>
                  <a:buClr>
                    <a:srgbClr val="FFB601"/>
                  </a:buClr>
                  <a:buSzPct val="95000"/>
                  <a:defRPr/>
                </a:pPr>
                <a:endPar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a:endParaRPr>
              </a:p>
            </p:txBody>
          </p:sp>
          <p:pic>
            <p:nvPicPr>
              <p:cNvPr id="57" name="Picture 3" descr="C:\Documents and Settings\james\Desktop\TAG Documents\JIm\1010101.png"/>
              <p:cNvPicPr>
                <a:picLocks noChangeAspect="1" noChangeArrowheads="1"/>
              </p:cNvPicPr>
              <p:nvPr/>
            </p:nvPicPr>
            <p:blipFill>
              <a:blip r:embed="rId12" cstate="print"/>
              <a:stretch>
                <a:fillRect/>
              </a:stretch>
            </p:blipFill>
            <p:spPr bwMode="auto">
              <a:xfrm>
                <a:off x="6407150" y="3973597"/>
                <a:ext cx="690755" cy="1322303"/>
              </a:xfrm>
              <a:prstGeom prst="rect">
                <a:avLst/>
              </a:prstGeom>
              <a:noFill/>
              <a:effectLst/>
            </p:spPr>
          </p:pic>
        </p:grpSp>
        <p:sp>
          <p:nvSpPr>
            <p:cNvPr id="55" name="TextBox 54"/>
            <p:cNvSpPr txBox="1"/>
            <p:nvPr/>
          </p:nvSpPr>
          <p:spPr>
            <a:xfrm>
              <a:off x="4230624" y="2654547"/>
              <a:ext cx="2170176" cy="337068"/>
            </a:xfrm>
            <a:prstGeom prst="rect">
              <a:avLst/>
            </a:prstGeom>
            <a:noFill/>
          </p:spPr>
          <p:txBody>
            <a:bodyPr wrap="square" rtlCol="0">
              <a:spAutoFit/>
            </a:bodyPr>
            <a:lstStyle/>
            <a:p>
              <a:r>
                <a:rPr lang="en-US" b="1" dirty="0" smtClean="0"/>
                <a:t>User data &amp; settings</a:t>
              </a:r>
              <a:endParaRPr lang="en-US"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304800" y="4953000"/>
            <a:ext cx="2743200" cy="609600"/>
          </a:xfrm>
          <a:prstGeom prst="rect">
            <a:avLst/>
          </a:prstGeom>
          <a:solidFill>
            <a:srgbClr val="7CD8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38" name="Rectangle 37"/>
          <p:cNvSpPr/>
          <p:nvPr/>
        </p:nvSpPr>
        <p:spPr bwMode="auto">
          <a:xfrm>
            <a:off x="3200400" y="4953000"/>
            <a:ext cx="2743200" cy="60960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39" name="Rectangle 38"/>
          <p:cNvSpPr/>
          <p:nvPr/>
        </p:nvSpPr>
        <p:spPr bwMode="auto">
          <a:xfrm>
            <a:off x="6096000" y="4953000"/>
            <a:ext cx="2667000" cy="6096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40" name="Rectangle 39"/>
          <p:cNvSpPr/>
          <p:nvPr/>
        </p:nvSpPr>
        <p:spPr bwMode="auto">
          <a:xfrm>
            <a:off x="6096000" y="5638800"/>
            <a:ext cx="2667000" cy="6096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41" name="Rectangle 40"/>
          <p:cNvSpPr/>
          <p:nvPr/>
        </p:nvSpPr>
        <p:spPr bwMode="auto">
          <a:xfrm>
            <a:off x="3200400" y="5638800"/>
            <a:ext cx="2743200" cy="6096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36" name="Rectangle 35"/>
          <p:cNvSpPr/>
          <p:nvPr/>
        </p:nvSpPr>
        <p:spPr bwMode="auto">
          <a:xfrm>
            <a:off x="304800" y="4191000"/>
            <a:ext cx="2743200" cy="609600"/>
          </a:xfrm>
          <a:prstGeom prst="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35" name="Rectangle 34"/>
          <p:cNvSpPr/>
          <p:nvPr/>
        </p:nvSpPr>
        <p:spPr bwMode="auto">
          <a:xfrm>
            <a:off x="3200400" y="4191000"/>
            <a:ext cx="5562600" cy="6096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34" name="Rectangle 33"/>
          <p:cNvSpPr/>
          <p:nvPr/>
        </p:nvSpPr>
        <p:spPr bwMode="auto">
          <a:xfrm>
            <a:off x="304800" y="3429000"/>
            <a:ext cx="84582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4" name="Round Same Side Corner Rectangle 23"/>
          <p:cNvSpPr/>
          <p:nvPr/>
        </p:nvSpPr>
        <p:spPr>
          <a:xfrm rot="10800000">
            <a:off x="304798" y="1566518"/>
            <a:ext cx="2753195" cy="4758081"/>
          </a:xfrm>
          <a:prstGeom prst="round2SameRect">
            <a:avLst>
              <a:gd name="adj1" fmla="val 6935"/>
              <a:gd name="adj2" fmla="val 0"/>
            </a:avLst>
          </a:prstGeom>
          <a:gradFill>
            <a:gsLst>
              <a:gs pos="0">
                <a:schemeClr val="accent4">
                  <a:lumMod val="50000"/>
                  <a:alpha val="70000"/>
                </a:schemeClr>
              </a:gs>
              <a:gs pos="100000">
                <a:schemeClr val="accent4">
                  <a:lumMod val="75000"/>
                  <a:alpha val="0"/>
                </a:schemeClr>
              </a:gs>
            </a:gsLst>
            <a:lin ang="5400000" scaled="0"/>
          </a:gradFill>
          <a:ln w="152400">
            <a:noFill/>
            <a:round/>
            <a:headEnd/>
            <a:tailEnd/>
          </a:ln>
        </p:spPr>
      </p:sp>
      <p:sp>
        <p:nvSpPr>
          <p:cNvPr id="28" name="Round Same Side Corner Rectangle 27"/>
          <p:cNvSpPr/>
          <p:nvPr/>
        </p:nvSpPr>
        <p:spPr>
          <a:xfrm rot="10800000">
            <a:off x="3218153" y="1566522"/>
            <a:ext cx="2701937" cy="4758077"/>
          </a:xfrm>
          <a:prstGeom prst="round2SameRect">
            <a:avLst>
              <a:gd name="adj1" fmla="val 6935"/>
              <a:gd name="adj2" fmla="val 0"/>
            </a:avLst>
          </a:prstGeom>
          <a:gradFill>
            <a:gsLst>
              <a:gs pos="0">
                <a:schemeClr val="accent4">
                  <a:lumMod val="50000"/>
                  <a:alpha val="70000"/>
                </a:schemeClr>
              </a:gs>
              <a:gs pos="100000">
                <a:schemeClr val="accent4">
                  <a:lumMod val="75000"/>
                  <a:alpha val="0"/>
                </a:schemeClr>
              </a:gs>
            </a:gsLst>
            <a:lin ang="5400000" scaled="0"/>
          </a:gradFill>
          <a:ln w="152400">
            <a:noFill/>
            <a:round/>
            <a:headEnd/>
            <a:tailEnd/>
          </a:ln>
        </p:spPr>
        <p:txBody>
          <a:bodyPr/>
          <a:lstStyle/>
          <a:p>
            <a:endParaRPr lang="en-CA" dirty="0"/>
          </a:p>
        </p:txBody>
      </p:sp>
      <p:sp>
        <p:nvSpPr>
          <p:cNvPr id="29" name="Round Same Side Corner Rectangle 28"/>
          <p:cNvSpPr/>
          <p:nvPr/>
        </p:nvSpPr>
        <p:spPr>
          <a:xfrm rot="10800000">
            <a:off x="6094317" y="1566521"/>
            <a:ext cx="2701937" cy="4758078"/>
          </a:xfrm>
          <a:prstGeom prst="round2SameRect">
            <a:avLst>
              <a:gd name="adj1" fmla="val 6935"/>
              <a:gd name="adj2" fmla="val 0"/>
            </a:avLst>
          </a:prstGeom>
          <a:gradFill>
            <a:gsLst>
              <a:gs pos="0">
                <a:schemeClr val="accent4">
                  <a:lumMod val="50000"/>
                  <a:alpha val="70000"/>
                </a:schemeClr>
              </a:gs>
              <a:gs pos="100000">
                <a:schemeClr val="accent4">
                  <a:lumMod val="75000"/>
                  <a:alpha val="0"/>
                </a:schemeClr>
              </a:gs>
            </a:gsLst>
            <a:lin ang="5400000" scaled="0"/>
          </a:gradFill>
          <a:ln w="152400">
            <a:noFill/>
            <a:round/>
            <a:headEnd/>
            <a:tailEnd/>
          </a:ln>
        </p:spPr>
      </p:sp>
      <p:sp>
        <p:nvSpPr>
          <p:cNvPr id="10" name="Rounded Rectangle 9"/>
          <p:cNvSpPr/>
          <p:nvPr/>
        </p:nvSpPr>
        <p:spPr bwMode="auto">
          <a:xfrm>
            <a:off x="306990" y="1371600"/>
            <a:ext cx="2723321" cy="512064"/>
          </a:xfrm>
          <a:prstGeom prst="roundRect">
            <a:avLst>
              <a:gd name="adj" fmla="val 9033"/>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a:ea typeface="Segoe UI" pitchFamily="34" charset="0"/>
                <a:cs typeface="Segoe UI" pitchFamily="34" charset="0"/>
              </a:rPr>
              <a:t>INVENTORY </a:t>
            </a:r>
          </a:p>
        </p:txBody>
      </p:sp>
      <p:sp>
        <p:nvSpPr>
          <p:cNvPr id="18" name="TextBox 17"/>
          <p:cNvSpPr txBox="1"/>
          <p:nvPr/>
        </p:nvSpPr>
        <p:spPr>
          <a:xfrm>
            <a:off x="351317" y="4191000"/>
            <a:ext cx="2686340" cy="1077218"/>
          </a:xfrm>
          <a:prstGeom prst="rect">
            <a:avLst/>
          </a:prstGeom>
          <a:noFill/>
        </p:spPr>
        <p:txBody>
          <a:bodyPr wrap="square" rtlCol="0">
            <a:spAutoFit/>
          </a:bodyPr>
          <a:lstStyle/>
          <a:p>
            <a:pPr algn="ctr">
              <a:spcBef>
                <a:spcPts val="0"/>
              </a:spcBef>
              <a:spcAft>
                <a:spcPts val="0"/>
              </a:spcAft>
            </a:pPr>
            <a:r>
              <a:rPr lang="en-US" sz="1600" b="1" dirty="0" smtClean="0">
                <a:latin typeface="Segoe Semibold"/>
                <a:ea typeface="Segoe UI" pitchFamily="34" charset="0"/>
                <a:cs typeface="Segoe UI" pitchFamily="34" charset="0"/>
              </a:rPr>
              <a:t>Microsoft </a:t>
            </a:r>
            <a:r>
              <a:rPr lang="en-US" sz="1600" b="1" dirty="0">
                <a:latin typeface="Segoe Semibold"/>
                <a:ea typeface="Segoe UI" pitchFamily="34" charset="0"/>
                <a:cs typeface="Segoe UI" pitchFamily="34" charset="0"/>
              </a:rPr>
              <a:t>Assessment and </a:t>
            </a:r>
            <a:r>
              <a:rPr lang="en-US" sz="1600" b="1" dirty="0" smtClean="0">
                <a:latin typeface="Segoe Semibold"/>
                <a:ea typeface="Segoe UI" pitchFamily="34" charset="0"/>
                <a:cs typeface="Segoe UI" pitchFamily="34" charset="0"/>
              </a:rPr>
              <a:t>Planning</a:t>
            </a:r>
          </a:p>
          <a:p>
            <a:pPr algn="ctr">
              <a:spcBef>
                <a:spcPts val="0"/>
              </a:spcBef>
              <a:spcAft>
                <a:spcPts val="0"/>
              </a:spcAft>
            </a:pPr>
            <a:endParaRPr lang="en-US" sz="1600" b="1" dirty="0" smtClean="0">
              <a:latin typeface="Segoe Semibold"/>
              <a:ea typeface="Segoe UI" pitchFamily="34" charset="0"/>
              <a:cs typeface="Segoe UI" pitchFamily="34" charset="0"/>
            </a:endParaRPr>
          </a:p>
          <a:p>
            <a:pPr algn="ctr">
              <a:spcBef>
                <a:spcPts val="0"/>
              </a:spcBef>
              <a:spcAft>
                <a:spcPts val="0"/>
              </a:spcAft>
            </a:pPr>
            <a:r>
              <a:rPr lang="en-US" sz="1600" b="1" dirty="0" smtClean="0">
                <a:latin typeface="Segoe Semibold"/>
                <a:ea typeface="Segoe UI" pitchFamily="34" charset="0"/>
                <a:cs typeface="Segoe UI" pitchFamily="34" charset="0"/>
              </a:rPr>
              <a:t>System Center Family</a:t>
            </a:r>
            <a:endParaRPr lang="en-US" sz="1600" b="1" dirty="0">
              <a:latin typeface="Segoe Semibold"/>
              <a:ea typeface="Segoe UI" pitchFamily="34" charset="0"/>
              <a:cs typeface="Segoe UI" pitchFamily="34" charset="0"/>
            </a:endParaRPr>
          </a:p>
        </p:txBody>
      </p:sp>
      <p:sp>
        <p:nvSpPr>
          <p:cNvPr id="11" name="Rounded Rectangle 10"/>
          <p:cNvSpPr/>
          <p:nvPr/>
        </p:nvSpPr>
        <p:spPr bwMode="auto">
          <a:xfrm>
            <a:off x="6092109" y="1371600"/>
            <a:ext cx="2723321" cy="512064"/>
          </a:xfrm>
          <a:prstGeom prst="roundRect">
            <a:avLst>
              <a:gd name="adj" fmla="val 9033"/>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a:ea typeface="Segoe UI" pitchFamily="34" charset="0"/>
                <a:cs typeface="Segoe UI" pitchFamily="34" charset="0"/>
              </a:rPr>
              <a:t>REMEDIATE</a:t>
            </a:r>
          </a:p>
        </p:txBody>
      </p:sp>
      <p:sp>
        <p:nvSpPr>
          <p:cNvPr id="19" name="TextBox 18"/>
          <p:cNvSpPr txBox="1"/>
          <p:nvPr/>
        </p:nvSpPr>
        <p:spPr>
          <a:xfrm>
            <a:off x="6096000" y="4924961"/>
            <a:ext cx="2743200" cy="1323439"/>
          </a:xfrm>
          <a:prstGeom prst="rect">
            <a:avLst/>
          </a:prstGeom>
          <a:noFill/>
        </p:spPr>
        <p:txBody>
          <a:bodyPr wrap="square" rtlCol="0">
            <a:spAutoFit/>
          </a:bodyPr>
          <a:lstStyle/>
          <a:p>
            <a:pPr algn="ctr">
              <a:spcBef>
                <a:spcPts val="0"/>
              </a:spcBef>
              <a:spcAft>
                <a:spcPts val="0"/>
              </a:spcAft>
            </a:pPr>
            <a:r>
              <a:rPr lang="en-US" sz="1600" b="1" dirty="0" smtClean="0">
                <a:latin typeface="Segoe Semibold"/>
                <a:ea typeface="Segoe UI" pitchFamily="34" charset="0"/>
                <a:cs typeface="Segoe UI" pitchFamily="34" charset="0"/>
              </a:rPr>
              <a:t>Application Virtualization</a:t>
            </a:r>
            <a:endParaRPr lang="en-US" sz="1600" b="1" dirty="0">
              <a:latin typeface="Segoe Semibold"/>
              <a:ea typeface="Segoe UI" pitchFamily="34" charset="0"/>
              <a:cs typeface="Segoe UI" pitchFamily="34" charset="0"/>
            </a:endParaRPr>
          </a:p>
          <a:p>
            <a:pPr algn="ctr">
              <a:spcBef>
                <a:spcPts val="0"/>
              </a:spcBef>
              <a:spcAft>
                <a:spcPts val="0"/>
              </a:spcAft>
            </a:pPr>
            <a:endParaRPr lang="en-US" sz="1600" b="1" dirty="0" smtClean="0">
              <a:latin typeface="Segoe Semibold"/>
              <a:ea typeface="Segoe UI" pitchFamily="34" charset="0"/>
              <a:cs typeface="Segoe UI" pitchFamily="34" charset="0"/>
            </a:endParaRPr>
          </a:p>
          <a:p>
            <a:pPr algn="ctr">
              <a:spcBef>
                <a:spcPts val="0"/>
              </a:spcBef>
              <a:spcAft>
                <a:spcPts val="0"/>
              </a:spcAft>
            </a:pPr>
            <a:endParaRPr lang="en-US" sz="1600" b="1" dirty="0" smtClean="0">
              <a:latin typeface="Segoe Semibold"/>
              <a:ea typeface="Segoe UI" pitchFamily="34" charset="0"/>
              <a:cs typeface="Segoe UI" pitchFamily="34" charset="0"/>
            </a:endParaRPr>
          </a:p>
          <a:p>
            <a:pPr algn="ctr">
              <a:spcBef>
                <a:spcPts val="0"/>
              </a:spcBef>
              <a:spcAft>
                <a:spcPts val="0"/>
              </a:spcAft>
            </a:pPr>
            <a:r>
              <a:rPr lang="en-US" sz="1600" b="1" dirty="0" smtClean="0">
                <a:latin typeface="Segoe Semibold"/>
                <a:ea typeface="Segoe UI" pitchFamily="34" charset="0"/>
                <a:cs typeface="Segoe UI" pitchFamily="34" charset="0"/>
              </a:rPr>
              <a:t>Virtual </a:t>
            </a:r>
            <a:r>
              <a:rPr lang="en-US" sz="1600" b="1" dirty="0">
                <a:latin typeface="Segoe Semibold"/>
                <a:ea typeface="Segoe UI" pitchFamily="34" charset="0"/>
                <a:cs typeface="Segoe UI" pitchFamily="34" charset="0"/>
              </a:rPr>
              <a:t>Legacy Windows OS</a:t>
            </a:r>
          </a:p>
        </p:txBody>
      </p:sp>
      <p:sp>
        <p:nvSpPr>
          <p:cNvPr id="8" name="Rounded Rectangle 7"/>
          <p:cNvSpPr/>
          <p:nvPr/>
        </p:nvSpPr>
        <p:spPr bwMode="auto">
          <a:xfrm>
            <a:off x="3222156" y="1371600"/>
            <a:ext cx="2723321" cy="512064"/>
          </a:xfrm>
          <a:prstGeom prst="roundRect">
            <a:avLst>
              <a:gd name="adj" fmla="val 9033"/>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a:ea typeface="Segoe UI" pitchFamily="34" charset="0"/>
                <a:cs typeface="Segoe UI" pitchFamily="34" charset="0"/>
              </a:rPr>
              <a:t>EVALUATE</a:t>
            </a:r>
          </a:p>
        </p:txBody>
      </p:sp>
      <p:sp>
        <p:nvSpPr>
          <p:cNvPr id="21" name="TextBox 20"/>
          <p:cNvSpPr txBox="1"/>
          <p:nvPr/>
        </p:nvSpPr>
        <p:spPr>
          <a:xfrm>
            <a:off x="3167150" y="4953000"/>
            <a:ext cx="2795006" cy="1077218"/>
          </a:xfrm>
          <a:prstGeom prst="rect">
            <a:avLst/>
          </a:prstGeom>
          <a:noFill/>
        </p:spPr>
        <p:txBody>
          <a:bodyPr wrap="square" rtlCol="0">
            <a:spAutoFit/>
          </a:bodyPr>
          <a:lstStyle/>
          <a:p>
            <a:pPr algn="ctr">
              <a:spcBef>
                <a:spcPts val="0"/>
              </a:spcBef>
              <a:spcAft>
                <a:spcPts val="0"/>
              </a:spcAft>
            </a:pPr>
            <a:r>
              <a:rPr lang="en-US" sz="1600" b="1" dirty="0" smtClean="0">
                <a:latin typeface="Segoe Semibold"/>
                <a:ea typeface="Segoe UI" pitchFamily="34" charset="0"/>
                <a:cs typeface="Segoe UI" pitchFamily="34" charset="0"/>
              </a:rPr>
              <a:t>Windows </a:t>
            </a:r>
            <a:r>
              <a:rPr lang="en-US" sz="1600" b="1" dirty="0">
                <a:latin typeface="Segoe Semibold"/>
                <a:ea typeface="Segoe UI" pitchFamily="34" charset="0"/>
                <a:cs typeface="Segoe UI" pitchFamily="34" charset="0"/>
              </a:rPr>
              <a:t>Compatibility Center</a:t>
            </a:r>
          </a:p>
          <a:p>
            <a:pPr algn="ctr">
              <a:spcBef>
                <a:spcPts val="0"/>
              </a:spcBef>
              <a:spcAft>
                <a:spcPts val="0"/>
              </a:spcAft>
            </a:pPr>
            <a:endParaRPr lang="en-US" sz="1600" b="1" dirty="0" smtClean="0">
              <a:latin typeface="Segoe Semibold"/>
              <a:ea typeface="Segoe UI" pitchFamily="34" charset="0"/>
              <a:cs typeface="Segoe UI" pitchFamily="34" charset="0"/>
            </a:endParaRPr>
          </a:p>
          <a:p>
            <a:pPr algn="ctr">
              <a:spcBef>
                <a:spcPts val="0"/>
              </a:spcBef>
              <a:spcAft>
                <a:spcPts val="0"/>
              </a:spcAft>
            </a:pPr>
            <a:r>
              <a:rPr lang="en-US" sz="1600" b="1" dirty="0" smtClean="0">
                <a:latin typeface="Segoe Semibold"/>
                <a:ea typeface="Segoe UI" pitchFamily="34" charset="0"/>
                <a:cs typeface="Segoe UI" pitchFamily="34" charset="0"/>
              </a:rPr>
              <a:t>Application </a:t>
            </a:r>
            <a:r>
              <a:rPr lang="en-US" sz="1600" b="1" dirty="0">
                <a:latin typeface="Segoe Semibold"/>
                <a:ea typeface="Segoe UI" pitchFamily="34" charset="0"/>
                <a:cs typeface="Segoe UI" pitchFamily="34" charset="0"/>
              </a:rPr>
              <a:t>Verifier</a:t>
            </a:r>
          </a:p>
        </p:txBody>
      </p:sp>
      <p:sp>
        <p:nvSpPr>
          <p:cNvPr id="26" name="Title 25"/>
          <p:cNvSpPr>
            <a:spLocks noGrp="1"/>
          </p:cNvSpPr>
          <p:nvPr>
            <p:ph type="title"/>
          </p:nvPr>
        </p:nvSpPr>
        <p:spPr>
          <a:xfrm>
            <a:off x="0" y="230188"/>
            <a:ext cx="9144000" cy="664797"/>
          </a:xfrm>
        </p:spPr>
        <p:txBody>
          <a:bodyPr>
            <a:normAutofit fontScale="90000"/>
          </a:bodyPr>
          <a:lstStyle/>
          <a:p>
            <a:pPr algn="ctr"/>
            <a:r>
              <a:rPr lang="en-US" dirty="0" smtClean="0">
                <a:latin typeface="Segoe Semibold"/>
                <a:ea typeface="Segoe UI" pitchFamily="34" charset="0"/>
                <a:cs typeface="Segoe UI" pitchFamily="34" charset="0"/>
              </a:rPr>
              <a:t>Application Compatibility Resources </a:t>
            </a:r>
            <a:endParaRPr lang="en-US" dirty="0">
              <a:latin typeface="Segoe Semibold"/>
              <a:ea typeface="Segoe UI" pitchFamily="34" charset="0"/>
              <a:cs typeface="Segoe UI" pitchFamily="34" charset="0"/>
            </a:endParaRPr>
          </a:p>
        </p:txBody>
      </p:sp>
      <p:grpSp>
        <p:nvGrpSpPr>
          <p:cNvPr id="2" name="Group 72"/>
          <p:cNvGrpSpPr/>
          <p:nvPr/>
        </p:nvGrpSpPr>
        <p:grpSpPr>
          <a:xfrm>
            <a:off x="1143000" y="2094644"/>
            <a:ext cx="1066800" cy="1194981"/>
            <a:chOff x="1081517" y="1626812"/>
            <a:chExt cx="899683" cy="1192588"/>
          </a:xfrm>
        </p:grpSpPr>
        <p:pic>
          <p:nvPicPr>
            <p:cNvPr id="57" name="Picture 9" descr="C:\Users\jchapman\Pictures\Artwork_Imagery\Icons - Illustrations\_WINDOWS SERVER ICONS\Documents\Document Text.png"/>
            <p:cNvPicPr>
              <a:picLocks noChangeAspect="1" noChangeArrowheads="1"/>
            </p:cNvPicPr>
            <p:nvPr/>
          </p:nvPicPr>
          <p:blipFill>
            <a:blip r:embed="rId3" cstate="print"/>
            <a:srcRect/>
            <a:stretch>
              <a:fillRect/>
            </a:stretch>
          </p:blipFill>
          <p:spPr bwMode="auto">
            <a:xfrm>
              <a:off x="1081517" y="1626812"/>
              <a:ext cx="899683" cy="1192588"/>
            </a:xfrm>
            <a:prstGeom prst="rect">
              <a:avLst/>
            </a:prstGeom>
            <a:noFill/>
          </p:spPr>
        </p:pic>
        <p:pic>
          <p:nvPicPr>
            <p:cNvPr id="58" name="Picture 10" descr="C:\Users\jchapman\Pictures\Artwork_Imagery\Icons - Illustrations\charts - diagrams\3 peice unequal Pie chart.png"/>
            <p:cNvPicPr>
              <a:picLocks noChangeAspect="1" noChangeArrowheads="1"/>
            </p:cNvPicPr>
            <p:nvPr/>
          </p:nvPicPr>
          <p:blipFill>
            <a:blip r:embed="rId4" cstate="print"/>
            <a:srcRect/>
            <a:stretch>
              <a:fillRect/>
            </a:stretch>
          </p:blipFill>
          <p:spPr bwMode="auto">
            <a:xfrm>
              <a:off x="1184877" y="2362200"/>
              <a:ext cx="667797" cy="424422"/>
            </a:xfrm>
            <a:prstGeom prst="rect">
              <a:avLst/>
            </a:prstGeom>
            <a:solidFill>
              <a:schemeClr val="tx1"/>
            </a:solidFill>
            <a:ln>
              <a:solidFill>
                <a:schemeClr val="accent1">
                  <a:shade val="50000"/>
                </a:schemeClr>
              </a:solidFill>
            </a:ln>
          </p:spPr>
        </p:pic>
      </p:grpSp>
      <p:grpSp>
        <p:nvGrpSpPr>
          <p:cNvPr id="3" name="Group 19"/>
          <p:cNvGrpSpPr/>
          <p:nvPr/>
        </p:nvGrpSpPr>
        <p:grpSpPr>
          <a:xfrm>
            <a:off x="6891250" y="2094644"/>
            <a:ext cx="1143000" cy="1265274"/>
            <a:chOff x="3467100" y="2081213"/>
            <a:chExt cx="1943780" cy="2481821"/>
          </a:xfrm>
        </p:grpSpPr>
        <p:pic>
          <p:nvPicPr>
            <p:cNvPr id="64" name="Picture 3" descr="C:\Users\jchapman\Pictures\Artwork_Imagery\Icons - Illustrations\_WINDOWS SERVER ICONS\Documents\Check list checklist to do done tasks.png"/>
            <p:cNvPicPr>
              <a:picLocks noChangeAspect="1" noChangeArrowheads="1"/>
            </p:cNvPicPr>
            <p:nvPr/>
          </p:nvPicPr>
          <p:blipFill>
            <a:blip r:embed="rId5" cstate="print"/>
            <a:srcRect/>
            <a:stretch>
              <a:fillRect/>
            </a:stretch>
          </p:blipFill>
          <p:spPr bwMode="auto">
            <a:xfrm>
              <a:off x="3467100" y="2081213"/>
              <a:ext cx="1809750" cy="2333625"/>
            </a:xfrm>
            <a:prstGeom prst="rect">
              <a:avLst/>
            </a:prstGeom>
            <a:noFill/>
          </p:spPr>
        </p:pic>
        <p:pic>
          <p:nvPicPr>
            <p:cNvPr id="65" name="Picture 7" descr="C:\Users\jchapman\Pictures\Artwork_Imagery\Icons - Illustrations\_WINDOWS SERVER ICONS\Misc\gear cog cogwheel.png"/>
            <p:cNvPicPr>
              <a:picLocks noChangeAspect="1" noChangeArrowheads="1"/>
            </p:cNvPicPr>
            <p:nvPr/>
          </p:nvPicPr>
          <p:blipFill>
            <a:blip r:embed="rId6" cstate="print">
              <a:duotone>
                <a:prstClr val="black"/>
                <a:srgbClr val="D9C3A5">
                  <a:tint val="50000"/>
                  <a:satMod val="180000"/>
                </a:srgbClr>
              </a:duotone>
              <a:lum bright="-29000"/>
            </a:blip>
            <a:srcRect/>
            <a:stretch>
              <a:fillRect/>
            </a:stretch>
          </p:blipFill>
          <p:spPr bwMode="auto">
            <a:xfrm rot="6800614">
              <a:off x="3694130" y="3458540"/>
              <a:ext cx="851199" cy="973362"/>
            </a:xfrm>
            <a:prstGeom prst="rect">
              <a:avLst/>
            </a:prstGeom>
            <a:noFill/>
          </p:spPr>
        </p:pic>
        <p:pic>
          <p:nvPicPr>
            <p:cNvPr id="66" name="Picture 7" descr="C:\Users\jchapman\Pictures\Artwork_Imagery\Icons - Illustrations\_WINDOWS SERVER ICONS\Misc\gear cog cogwheel.png"/>
            <p:cNvPicPr>
              <a:picLocks noChangeAspect="1" noChangeArrowheads="1"/>
            </p:cNvPicPr>
            <p:nvPr/>
          </p:nvPicPr>
          <p:blipFill>
            <a:blip r:embed="rId7" cstate="print">
              <a:duotone>
                <a:prstClr val="black"/>
                <a:srgbClr val="D9C3A5">
                  <a:tint val="50000"/>
                  <a:satMod val="180000"/>
                </a:srgbClr>
              </a:duotone>
              <a:lum bright="-29000"/>
            </a:blip>
            <a:srcRect/>
            <a:stretch>
              <a:fillRect/>
            </a:stretch>
          </p:blipFill>
          <p:spPr bwMode="auto">
            <a:xfrm rot="6800614">
              <a:off x="4185445" y="3591768"/>
              <a:ext cx="599177" cy="685170"/>
            </a:xfrm>
            <a:prstGeom prst="rect">
              <a:avLst/>
            </a:prstGeom>
            <a:noFill/>
          </p:spPr>
        </p:pic>
        <p:pic>
          <p:nvPicPr>
            <p:cNvPr id="67" name="Picture 7" descr="C:\Users\jchapman\Pictures\Artwork_Imagery\Icons - Illustrations\_WINDOWS SERVER ICONS\Misc\gear cog cogwheel.png"/>
            <p:cNvPicPr>
              <a:picLocks noChangeAspect="1" noChangeArrowheads="1"/>
            </p:cNvPicPr>
            <p:nvPr/>
          </p:nvPicPr>
          <p:blipFill>
            <a:blip r:embed="rId8" cstate="print">
              <a:duotone>
                <a:prstClr val="black"/>
                <a:srgbClr val="D9C3A5">
                  <a:tint val="50000"/>
                  <a:satMod val="180000"/>
                </a:srgbClr>
              </a:duotone>
              <a:lum bright="-29000"/>
            </a:blip>
            <a:srcRect/>
            <a:stretch>
              <a:fillRect/>
            </a:stretch>
          </p:blipFill>
          <p:spPr bwMode="auto">
            <a:xfrm rot="6800614">
              <a:off x="4405366" y="3786146"/>
              <a:ext cx="724872" cy="828904"/>
            </a:xfrm>
            <a:prstGeom prst="rect">
              <a:avLst/>
            </a:prstGeom>
            <a:noFill/>
          </p:spPr>
        </p:pic>
        <p:pic>
          <p:nvPicPr>
            <p:cNvPr id="68" name="Picture 7" descr="C:\Users\jchapman\Pictures\Artwork_Imagery\Icons - Illustrations\_WINDOWS SERVER ICONS\Misc\gear cog cogwheel.png"/>
            <p:cNvPicPr>
              <a:picLocks noChangeAspect="1" noChangeArrowheads="1"/>
            </p:cNvPicPr>
            <p:nvPr/>
          </p:nvPicPr>
          <p:blipFill>
            <a:blip r:embed="rId9" cstate="print">
              <a:duotone>
                <a:prstClr val="black"/>
                <a:srgbClr val="D9C3A5">
                  <a:tint val="50000"/>
                  <a:satMod val="180000"/>
                </a:srgbClr>
              </a:duotone>
              <a:lum bright="-29000"/>
            </a:blip>
            <a:srcRect/>
            <a:stretch>
              <a:fillRect/>
            </a:stretch>
          </p:blipFill>
          <p:spPr bwMode="auto">
            <a:xfrm rot="6800614">
              <a:off x="4767998" y="3705732"/>
              <a:ext cx="599838" cy="685926"/>
            </a:xfrm>
            <a:prstGeom prst="rect">
              <a:avLst/>
            </a:prstGeom>
            <a:noFill/>
          </p:spPr>
        </p:pic>
        <p:pic>
          <p:nvPicPr>
            <p:cNvPr id="69" name="Picture 15" descr="C:\Users\jchapman\Pictures\Artwork_Imagery\Icons - Illustrations\_WINDOWS SERVER ICONS\Misc\Boxed Update retail software.png"/>
            <p:cNvPicPr>
              <a:picLocks noChangeAspect="1" noChangeArrowheads="1"/>
            </p:cNvPicPr>
            <p:nvPr/>
          </p:nvPicPr>
          <p:blipFill>
            <a:blip r:embed="rId10" cstate="print"/>
            <a:srcRect/>
            <a:stretch>
              <a:fillRect/>
            </a:stretch>
          </p:blipFill>
          <p:spPr bwMode="auto">
            <a:xfrm>
              <a:off x="4248150" y="2566988"/>
              <a:ext cx="1090613" cy="1018803"/>
            </a:xfrm>
            <a:prstGeom prst="rect">
              <a:avLst/>
            </a:prstGeom>
            <a:noFill/>
          </p:spPr>
        </p:pic>
      </p:grpSp>
      <p:grpSp>
        <p:nvGrpSpPr>
          <p:cNvPr id="4" name="Group 74"/>
          <p:cNvGrpSpPr/>
          <p:nvPr/>
        </p:nvGrpSpPr>
        <p:grpSpPr>
          <a:xfrm>
            <a:off x="3962400" y="2018444"/>
            <a:ext cx="1295400" cy="1265274"/>
            <a:chOff x="6858000" y="1676400"/>
            <a:chExt cx="1295400" cy="1371600"/>
          </a:xfrm>
        </p:grpSpPr>
        <p:grpSp>
          <p:nvGrpSpPr>
            <p:cNvPr id="5" name="Group 69"/>
            <p:cNvGrpSpPr/>
            <p:nvPr/>
          </p:nvGrpSpPr>
          <p:grpSpPr>
            <a:xfrm>
              <a:off x="6858000" y="1676400"/>
              <a:ext cx="1295400" cy="1371600"/>
              <a:chOff x="609600" y="1828800"/>
              <a:chExt cx="531438" cy="734106"/>
            </a:xfrm>
          </p:grpSpPr>
          <p:pic>
            <p:nvPicPr>
              <p:cNvPr id="56" name="Picture 8" descr="C:\Users\jchapman\Pictures\Artwork_Imagery\Icons - Illustrations\_WINDOWS SERVER ICONS\Documents\Clipboard notes clip board write.png"/>
              <p:cNvPicPr>
                <a:picLocks noChangeAspect="1" noChangeArrowheads="1"/>
              </p:cNvPicPr>
              <p:nvPr/>
            </p:nvPicPr>
            <p:blipFill>
              <a:blip r:embed="rId11" cstate="print"/>
              <a:srcRect/>
              <a:stretch>
                <a:fillRect/>
              </a:stretch>
            </p:blipFill>
            <p:spPr bwMode="auto">
              <a:xfrm>
                <a:off x="609600" y="1828800"/>
                <a:ext cx="531438" cy="734106"/>
              </a:xfrm>
              <a:prstGeom prst="rect">
                <a:avLst/>
              </a:prstGeom>
              <a:noFill/>
            </p:spPr>
          </p:pic>
          <p:pic>
            <p:nvPicPr>
              <p:cNvPr id="59" name="Picture 11" descr="C:\Users\jchapman\Pictures\Artwork_Imagery\Icons - Illustrations\_WINDOWS SERVER ICONS\Symbols\Checkmark check green okay ok approved.png"/>
              <p:cNvPicPr>
                <a:picLocks noChangeAspect="1" noChangeArrowheads="1"/>
              </p:cNvPicPr>
              <p:nvPr/>
            </p:nvPicPr>
            <p:blipFill>
              <a:blip r:embed="rId12" cstate="print"/>
              <a:srcRect/>
              <a:stretch>
                <a:fillRect/>
              </a:stretch>
            </p:blipFill>
            <p:spPr bwMode="auto">
              <a:xfrm>
                <a:off x="879571" y="2044244"/>
                <a:ext cx="112665" cy="139249"/>
              </a:xfrm>
              <a:prstGeom prst="rect">
                <a:avLst/>
              </a:prstGeom>
              <a:noFill/>
            </p:spPr>
          </p:pic>
          <p:pic>
            <p:nvPicPr>
              <p:cNvPr id="61" name="Picture 13" descr="C:\Users\jchapman\Pictures\Artwork_Imagery\Icons - Illustrations\_WINDOWS SERVER ICONS\Hardware\Computer PC desktop machine.png"/>
              <p:cNvPicPr>
                <a:picLocks noChangeAspect="1" noChangeArrowheads="1"/>
              </p:cNvPicPr>
              <p:nvPr/>
            </p:nvPicPr>
            <p:blipFill>
              <a:blip r:embed="rId13" cstate="print"/>
              <a:srcRect/>
              <a:stretch>
                <a:fillRect/>
              </a:stretch>
            </p:blipFill>
            <p:spPr bwMode="auto">
              <a:xfrm>
                <a:off x="664322" y="2218457"/>
                <a:ext cx="183362" cy="157338"/>
              </a:xfrm>
              <a:prstGeom prst="rect">
                <a:avLst/>
              </a:prstGeom>
              <a:noFill/>
            </p:spPr>
          </p:pic>
          <p:pic>
            <p:nvPicPr>
              <p:cNvPr id="62" name="Picture 14" descr="C:\Users\jchapman\Pictures\Artwork_Imagery\Icons - Illustrations\_WINDOWS SERVER ICONS\Hardware\Laptop notebook pc mobility.png"/>
              <p:cNvPicPr>
                <a:picLocks noChangeAspect="1" noChangeArrowheads="1"/>
              </p:cNvPicPr>
              <p:nvPr/>
            </p:nvPicPr>
            <p:blipFill>
              <a:blip r:embed="rId14" cstate="print"/>
              <a:srcRect/>
              <a:stretch>
                <a:fillRect/>
              </a:stretch>
            </p:blipFill>
            <p:spPr bwMode="auto">
              <a:xfrm>
                <a:off x="669121" y="2047421"/>
                <a:ext cx="170060" cy="151369"/>
              </a:xfrm>
              <a:prstGeom prst="rect">
                <a:avLst/>
              </a:prstGeom>
              <a:noFill/>
            </p:spPr>
          </p:pic>
        </p:grpSp>
        <p:pic>
          <p:nvPicPr>
            <p:cNvPr id="74" name="Picture 12" descr="C:\Users\jchapman\Pictures\Artwork_Imagery\Icons - Illustrations\_WINDOWS SERVER ICONS\Symbols\X don't no not okay approved bad.png"/>
            <p:cNvPicPr>
              <a:picLocks noChangeAspect="1" noChangeArrowheads="1"/>
            </p:cNvPicPr>
            <p:nvPr/>
          </p:nvPicPr>
          <p:blipFill>
            <a:blip r:embed="rId15" cstate="print"/>
            <a:srcRect/>
            <a:stretch>
              <a:fillRect/>
            </a:stretch>
          </p:blipFill>
          <p:spPr bwMode="auto">
            <a:xfrm>
              <a:off x="7543800" y="2438400"/>
              <a:ext cx="253602" cy="228599"/>
            </a:xfrm>
            <a:prstGeom prst="rect">
              <a:avLst/>
            </a:prstGeom>
            <a:noFill/>
          </p:spPr>
        </p:pic>
      </p:grpSp>
      <p:cxnSp>
        <p:nvCxnSpPr>
          <p:cNvPr id="31" name="Straight Arrow Connector 30"/>
          <p:cNvCxnSpPr/>
          <p:nvPr/>
        </p:nvCxnSpPr>
        <p:spPr bwMode="auto">
          <a:xfrm>
            <a:off x="2819400" y="1600200"/>
            <a:ext cx="762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bwMode="auto">
          <a:xfrm>
            <a:off x="5638800" y="1600200"/>
            <a:ext cx="762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2" name="TextBox 41"/>
          <p:cNvSpPr txBox="1"/>
          <p:nvPr/>
        </p:nvSpPr>
        <p:spPr>
          <a:xfrm>
            <a:off x="304800" y="3505200"/>
            <a:ext cx="8458200" cy="338554"/>
          </a:xfrm>
          <a:prstGeom prst="rect">
            <a:avLst/>
          </a:prstGeom>
          <a:noFill/>
        </p:spPr>
        <p:txBody>
          <a:bodyPr wrap="square" rtlCol="0">
            <a:spAutoFit/>
          </a:bodyPr>
          <a:lstStyle/>
          <a:p>
            <a:pPr algn="ctr"/>
            <a:r>
              <a:rPr lang="en-CA" sz="1600" b="1" dirty="0" smtClean="0">
                <a:latin typeface="+mn-lt"/>
              </a:rPr>
              <a:t>Application Compatibility Toolkit</a:t>
            </a:r>
            <a:endParaRPr lang="en-CA" sz="1600" b="1" dirty="0">
              <a:latin typeface="+mn-lt"/>
            </a:endParaRPr>
          </a:p>
        </p:txBody>
      </p:sp>
      <p:sp>
        <p:nvSpPr>
          <p:cNvPr id="43" name="TextBox 42"/>
          <p:cNvSpPr txBox="1"/>
          <p:nvPr/>
        </p:nvSpPr>
        <p:spPr>
          <a:xfrm>
            <a:off x="3200400" y="4267200"/>
            <a:ext cx="5562599" cy="338554"/>
          </a:xfrm>
          <a:prstGeom prst="rect">
            <a:avLst/>
          </a:prstGeom>
          <a:noFill/>
        </p:spPr>
        <p:txBody>
          <a:bodyPr wrap="square" rtlCol="0">
            <a:spAutoFit/>
          </a:bodyPr>
          <a:lstStyle/>
          <a:p>
            <a:pPr algn="ctr"/>
            <a:r>
              <a:rPr lang="en-CA" sz="1600" b="1" dirty="0" smtClean="0">
                <a:latin typeface="+mn-lt"/>
              </a:rPr>
              <a:t>Application Quality Cookbook</a:t>
            </a:r>
            <a:endParaRPr lang="en-CA" sz="1600" b="1" dirty="0">
              <a:latin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ame Side Corner Rectangle 23"/>
          <p:cNvSpPr/>
          <p:nvPr/>
        </p:nvSpPr>
        <p:spPr>
          <a:xfrm rot="10800000">
            <a:off x="380995" y="1224482"/>
            <a:ext cx="2617354" cy="3698391"/>
          </a:xfrm>
          <a:prstGeom prst="round2SameRect">
            <a:avLst>
              <a:gd name="adj1" fmla="val 6935"/>
              <a:gd name="adj2" fmla="val 0"/>
            </a:avLst>
          </a:prstGeom>
          <a:gradFill>
            <a:gsLst>
              <a:gs pos="0">
                <a:schemeClr val="accent4">
                  <a:lumMod val="50000"/>
                </a:schemeClr>
              </a:gs>
              <a:gs pos="100000">
                <a:schemeClr val="accent4">
                  <a:lumMod val="75000"/>
                  <a:alpha val="0"/>
                </a:schemeClr>
              </a:gs>
            </a:gsLst>
            <a:lin ang="5400000" scaled="0"/>
          </a:gradFill>
          <a:ln w="152400">
            <a:noFill/>
            <a:round/>
            <a:headEnd/>
            <a:tailEnd/>
          </a:ln>
        </p:spPr>
      </p:sp>
      <p:sp>
        <p:nvSpPr>
          <p:cNvPr id="28" name="Round Same Side Corner Rectangle 27"/>
          <p:cNvSpPr/>
          <p:nvPr/>
        </p:nvSpPr>
        <p:spPr>
          <a:xfrm rot="10800000">
            <a:off x="3294348" y="1224482"/>
            <a:ext cx="2617354" cy="3698391"/>
          </a:xfrm>
          <a:prstGeom prst="round2SameRect">
            <a:avLst>
              <a:gd name="adj1" fmla="val 6935"/>
              <a:gd name="adj2" fmla="val 0"/>
            </a:avLst>
          </a:prstGeom>
          <a:gradFill>
            <a:gsLst>
              <a:gs pos="0">
                <a:schemeClr val="accent4">
                  <a:lumMod val="50000"/>
                </a:schemeClr>
              </a:gs>
              <a:gs pos="100000">
                <a:schemeClr val="accent4">
                  <a:lumMod val="75000"/>
                  <a:alpha val="0"/>
                </a:schemeClr>
              </a:gs>
            </a:gsLst>
            <a:lin ang="5400000" scaled="0"/>
          </a:gradFill>
          <a:ln w="152400">
            <a:noFill/>
            <a:round/>
            <a:headEnd/>
            <a:tailEnd/>
          </a:ln>
        </p:spPr>
      </p:sp>
      <p:sp>
        <p:nvSpPr>
          <p:cNvPr id="29" name="Round Same Side Corner Rectangle 28"/>
          <p:cNvSpPr/>
          <p:nvPr/>
        </p:nvSpPr>
        <p:spPr>
          <a:xfrm rot="10800000">
            <a:off x="6213463" y="1224482"/>
            <a:ext cx="2617354" cy="3698391"/>
          </a:xfrm>
          <a:prstGeom prst="round2SameRect">
            <a:avLst>
              <a:gd name="adj1" fmla="val 6935"/>
              <a:gd name="adj2" fmla="val 0"/>
            </a:avLst>
          </a:prstGeom>
          <a:gradFill>
            <a:gsLst>
              <a:gs pos="0">
                <a:schemeClr val="accent4">
                  <a:lumMod val="50000"/>
                </a:schemeClr>
              </a:gs>
              <a:gs pos="100000">
                <a:schemeClr val="accent4">
                  <a:lumMod val="75000"/>
                  <a:alpha val="0"/>
                </a:schemeClr>
              </a:gs>
            </a:gsLst>
            <a:lin ang="5400000" scaled="0"/>
          </a:gradFill>
          <a:ln w="152400">
            <a:noFill/>
            <a:round/>
            <a:headEnd/>
            <a:tailEnd/>
          </a:ln>
        </p:spPr>
      </p:sp>
      <p:sp>
        <p:nvSpPr>
          <p:cNvPr id="31" name="Round Same Side Corner Rectangle 30"/>
          <p:cNvSpPr/>
          <p:nvPr/>
        </p:nvSpPr>
        <p:spPr>
          <a:xfrm rot="10800000">
            <a:off x="393398" y="5655621"/>
            <a:ext cx="8442253" cy="1180608"/>
          </a:xfrm>
          <a:prstGeom prst="round2SameRect">
            <a:avLst>
              <a:gd name="adj1" fmla="val 6935"/>
              <a:gd name="adj2" fmla="val 0"/>
            </a:avLst>
          </a:prstGeom>
          <a:gradFill>
            <a:gsLst>
              <a:gs pos="0">
                <a:schemeClr val="accent4">
                  <a:lumMod val="50000"/>
                </a:schemeClr>
              </a:gs>
              <a:gs pos="100000">
                <a:schemeClr val="accent4">
                  <a:lumMod val="75000"/>
                  <a:alpha val="0"/>
                </a:schemeClr>
              </a:gs>
            </a:gsLst>
            <a:lin ang="5400000" scaled="0"/>
          </a:gradFill>
          <a:ln w="152400">
            <a:noFill/>
            <a:round/>
            <a:headEnd/>
            <a:tailEnd/>
          </a:ln>
        </p:spPr>
      </p:sp>
      <p:sp>
        <p:nvSpPr>
          <p:cNvPr id="10" name="Rounded Rectangle 9"/>
          <p:cNvSpPr/>
          <p:nvPr/>
        </p:nvSpPr>
        <p:spPr bwMode="auto">
          <a:xfrm>
            <a:off x="383181" y="1029556"/>
            <a:ext cx="2638069" cy="512064"/>
          </a:xfrm>
          <a:prstGeom prst="roundRect">
            <a:avLst>
              <a:gd name="adj" fmla="val 9033"/>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IMAGING</a:t>
            </a:r>
          </a:p>
        </p:txBody>
      </p:sp>
      <p:sp>
        <p:nvSpPr>
          <p:cNvPr id="18" name="TextBox 17"/>
          <p:cNvSpPr txBox="1"/>
          <p:nvPr/>
        </p:nvSpPr>
        <p:spPr>
          <a:xfrm>
            <a:off x="381001" y="3175337"/>
            <a:ext cx="2590800" cy="1015663"/>
          </a:xfrm>
          <a:prstGeom prst="rect">
            <a:avLst/>
          </a:prstGeom>
          <a:noFill/>
        </p:spPr>
        <p:txBody>
          <a:bodyPr wrap="square" rtlCol="0">
            <a:spAutoFit/>
          </a:bodyPr>
          <a:lstStyle/>
          <a:p>
            <a:pPr algn="ctr">
              <a:spcBef>
                <a:spcPts val="600"/>
              </a:spcBef>
              <a:spcAft>
                <a:spcPts val="600"/>
              </a:spcAft>
            </a:pPr>
            <a:r>
              <a:rPr lang="en-US" sz="2000" b="1" dirty="0" smtClean="0">
                <a:latin typeface="+mj-lt"/>
              </a:rPr>
              <a:t>Deployment </a:t>
            </a:r>
            <a:br>
              <a:rPr lang="en-US" sz="2000" b="1" dirty="0" smtClean="0">
                <a:latin typeface="+mj-lt"/>
              </a:rPr>
            </a:br>
            <a:r>
              <a:rPr lang="en-US" sz="2000" b="1" dirty="0" smtClean="0">
                <a:latin typeface="+mj-lt"/>
              </a:rPr>
              <a:t>Image Servicing </a:t>
            </a:r>
            <a:br>
              <a:rPr lang="en-US" sz="2000" b="1" dirty="0" smtClean="0">
                <a:latin typeface="+mj-lt"/>
              </a:rPr>
            </a:br>
            <a:r>
              <a:rPr lang="en-US" sz="2000" b="1" dirty="0" smtClean="0">
                <a:latin typeface="+mj-lt"/>
              </a:rPr>
              <a:t>and Management</a:t>
            </a:r>
          </a:p>
        </p:txBody>
      </p:sp>
      <p:sp>
        <p:nvSpPr>
          <p:cNvPr id="11" name="Rounded Rectangle 10"/>
          <p:cNvSpPr/>
          <p:nvPr/>
        </p:nvSpPr>
        <p:spPr bwMode="auto">
          <a:xfrm>
            <a:off x="6211250" y="1029556"/>
            <a:ext cx="2638069" cy="512064"/>
          </a:xfrm>
          <a:prstGeom prst="roundRect">
            <a:avLst>
              <a:gd name="adj" fmla="val 9033"/>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MIGRATION</a:t>
            </a:r>
          </a:p>
        </p:txBody>
      </p:sp>
      <p:sp>
        <p:nvSpPr>
          <p:cNvPr id="19" name="TextBox 18"/>
          <p:cNvSpPr txBox="1"/>
          <p:nvPr/>
        </p:nvSpPr>
        <p:spPr>
          <a:xfrm>
            <a:off x="6248399" y="3178314"/>
            <a:ext cx="2590801" cy="707886"/>
          </a:xfrm>
          <a:prstGeom prst="rect">
            <a:avLst/>
          </a:prstGeom>
          <a:noFill/>
        </p:spPr>
        <p:txBody>
          <a:bodyPr wrap="square" rtlCol="0">
            <a:spAutoFit/>
          </a:bodyPr>
          <a:lstStyle/>
          <a:p>
            <a:pPr algn="ctr">
              <a:spcBef>
                <a:spcPts val="600"/>
              </a:spcBef>
              <a:spcAft>
                <a:spcPts val="600"/>
              </a:spcAft>
            </a:pPr>
            <a:r>
              <a:rPr lang="en-US" sz="2000" b="1" dirty="0" smtClean="0">
                <a:latin typeface="+mj-lt"/>
              </a:rPr>
              <a:t>User State </a:t>
            </a:r>
            <a:br>
              <a:rPr lang="en-US" sz="2000" b="1" dirty="0" smtClean="0">
                <a:latin typeface="+mj-lt"/>
              </a:rPr>
            </a:br>
            <a:r>
              <a:rPr lang="en-US" sz="2000" b="1" dirty="0" smtClean="0">
                <a:latin typeface="+mj-lt"/>
              </a:rPr>
              <a:t>Migration Tool</a:t>
            </a:r>
          </a:p>
        </p:txBody>
      </p:sp>
      <p:sp>
        <p:nvSpPr>
          <p:cNvPr id="9" name="Rounded Rectangle 8"/>
          <p:cNvSpPr/>
          <p:nvPr/>
        </p:nvSpPr>
        <p:spPr bwMode="auto">
          <a:xfrm>
            <a:off x="382771" y="5101843"/>
            <a:ext cx="8463517" cy="512064"/>
          </a:xfrm>
          <a:prstGeom prst="roundRect">
            <a:avLst>
              <a:gd name="adj" fmla="val 9033"/>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INTEGRATED SOLUTIONS CONTINUE</a:t>
            </a:r>
          </a:p>
        </p:txBody>
      </p:sp>
      <p:sp>
        <p:nvSpPr>
          <p:cNvPr id="20" name="TextBox 19"/>
          <p:cNvSpPr txBox="1"/>
          <p:nvPr/>
        </p:nvSpPr>
        <p:spPr>
          <a:xfrm>
            <a:off x="978199" y="5680599"/>
            <a:ext cx="2150676" cy="523220"/>
          </a:xfrm>
          <a:prstGeom prst="rect">
            <a:avLst/>
          </a:prstGeom>
          <a:noFill/>
        </p:spPr>
        <p:txBody>
          <a:bodyPr wrap="square" rtlCol="0">
            <a:spAutoFit/>
          </a:bodyPr>
          <a:lstStyle/>
          <a:p>
            <a:pPr algn="ctr">
              <a:spcBef>
                <a:spcPts val="600"/>
              </a:spcBef>
              <a:spcAft>
                <a:spcPts val="600"/>
              </a:spcAft>
            </a:pPr>
            <a:r>
              <a:rPr lang="en-US" sz="1400" b="1" dirty="0" smtClean="0">
                <a:effectLst>
                  <a:outerShdw blurRad="38100" dist="38100" dir="2700000" algn="tl">
                    <a:srgbClr val="000000">
                      <a:alpha val="43137"/>
                    </a:srgbClr>
                  </a:outerShdw>
                </a:effectLst>
                <a:latin typeface="+mj-lt"/>
              </a:rPr>
              <a:t>Microsoft Assessment and Planning</a:t>
            </a:r>
          </a:p>
        </p:txBody>
      </p:sp>
      <p:sp>
        <p:nvSpPr>
          <p:cNvPr id="8" name="Rounded Rectangle 7"/>
          <p:cNvSpPr/>
          <p:nvPr/>
        </p:nvSpPr>
        <p:spPr bwMode="auto">
          <a:xfrm>
            <a:off x="3298347" y="1029556"/>
            <a:ext cx="2638069" cy="512064"/>
          </a:xfrm>
          <a:prstGeom prst="roundRect">
            <a:avLst>
              <a:gd name="adj" fmla="val 9033"/>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DELIVERY</a:t>
            </a:r>
          </a:p>
        </p:txBody>
      </p:sp>
      <p:sp>
        <p:nvSpPr>
          <p:cNvPr id="21" name="TextBox 20"/>
          <p:cNvSpPr txBox="1"/>
          <p:nvPr/>
        </p:nvSpPr>
        <p:spPr>
          <a:xfrm>
            <a:off x="3276600" y="3175337"/>
            <a:ext cx="2590799" cy="1015663"/>
          </a:xfrm>
          <a:prstGeom prst="rect">
            <a:avLst/>
          </a:prstGeom>
          <a:noFill/>
        </p:spPr>
        <p:txBody>
          <a:bodyPr wrap="square" rtlCol="0">
            <a:spAutoFit/>
          </a:bodyPr>
          <a:lstStyle/>
          <a:p>
            <a:pPr algn="ctr">
              <a:spcBef>
                <a:spcPts val="600"/>
              </a:spcBef>
              <a:spcAft>
                <a:spcPts val="600"/>
              </a:spcAft>
            </a:pPr>
            <a:r>
              <a:rPr lang="en-US" sz="2000" b="1" dirty="0" smtClean="0">
                <a:latin typeface="+mj-lt"/>
              </a:rPr>
              <a:t>Windows </a:t>
            </a:r>
            <a:br>
              <a:rPr lang="en-US" sz="2000" b="1" dirty="0" smtClean="0">
                <a:latin typeface="+mj-lt"/>
              </a:rPr>
            </a:br>
            <a:r>
              <a:rPr lang="en-US" sz="2000" b="1" dirty="0" smtClean="0">
                <a:latin typeface="+mj-lt"/>
              </a:rPr>
              <a:t>Deployment Services</a:t>
            </a:r>
          </a:p>
        </p:txBody>
      </p:sp>
      <p:sp>
        <p:nvSpPr>
          <p:cNvPr id="26" name="Title 25"/>
          <p:cNvSpPr>
            <a:spLocks noGrp="1"/>
          </p:cNvSpPr>
          <p:nvPr>
            <p:ph type="title"/>
          </p:nvPr>
        </p:nvSpPr>
        <p:spPr>
          <a:xfrm>
            <a:off x="381000" y="230188"/>
            <a:ext cx="8382000" cy="664797"/>
          </a:xfrm>
        </p:spPr>
        <p:txBody>
          <a:bodyPr/>
          <a:lstStyle/>
          <a:p>
            <a:r>
              <a:rPr smtClean="0"/>
              <a:t>Windows 7 Deployment</a:t>
            </a:r>
            <a:endParaRPr lang="en-US" dirty="0"/>
          </a:p>
        </p:txBody>
      </p:sp>
      <p:pic>
        <p:nvPicPr>
          <p:cNvPr id="27" name="Picture 4" descr="\\server2\ftp_root\clients\White_Whale\6-00563_AnahCameron\Art\DEG\bdd2007rosetta2.png"/>
          <p:cNvPicPr>
            <a:picLocks noChangeAspect="1" noChangeArrowheads="1"/>
          </p:cNvPicPr>
          <p:nvPr/>
        </p:nvPicPr>
        <p:blipFill>
          <a:blip r:embed="rId3" cstate="print"/>
          <a:srcRect/>
          <a:stretch>
            <a:fillRect/>
          </a:stretch>
        </p:blipFill>
        <p:spPr bwMode="auto">
          <a:xfrm>
            <a:off x="6251944" y="5662668"/>
            <a:ext cx="750835" cy="681074"/>
          </a:xfrm>
          <a:prstGeom prst="rect">
            <a:avLst/>
          </a:prstGeom>
          <a:ln>
            <a:noFill/>
          </a:ln>
          <a:effectLst>
            <a:outerShdw blurRad="292100" dist="139700" dir="2700000" algn="tl" rotWithShape="0">
              <a:srgbClr val="333333">
                <a:alpha val="65000"/>
              </a:srgbClr>
            </a:outerShdw>
          </a:effectLst>
        </p:spPr>
      </p:pic>
      <p:grpSp>
        <p:nvGrpSpPr>
          <p:cNvPr id="2" name="Group 24"/>
          <p:cNvGrpSpPr/>
          <p:nvPr/>
        </p:nvGrpSpPr>
        <p:grpSpPr>
          <a:xfrm>
            <a:off x="1088056" y="1800962"/>
            <a:ext cx="1176692" cy="1027298"/>
            <a:chOff x="466724" y="2743199"/>
            <a:chExt cx="1952626" cy="1943101"/>
          </a:xfrm>
        </p:grpSpPr>
        <p:pic>
          <p:nvPicPr>
            <p:cNvPr id="54277" name="Picture 5" descr="C:\Users\jchapman\Pictures\Artwork_Imagery\Icons - Illustrations\_WINDOWS VISTA ICONS\Computer Management tools toolbox.png"/>
            <p:cNvPicPr>
              <a:picLocks noChangeAspect="1" noChangeArrowheads="1"/>
            </p:cNvPicPr>
            <p:nvPr/>
          </p:nvPicPr>
          <p:blipFill>
            <a:blip r:embed="rId4" cstate="print"/>
            <a:srcRect/>
            <a:stretch>
              <a:fillRect/>
            </a:stretch>
          </p:blipFill>
          <p:spPr bwMode="auto">
            <a:xfrm>
              <a:off x="466724" y="2743199"/>
              <a:ext cx="1876425" cy="1876425"/>
            </a:xfrm>
            <a:prstGeom prst="rect">
              <a:avLst/>
            </a:prstGeom>
            <a:noFill/>
          </p:spPr>
        </p:pic>
        <p:pic>
          <p:nvPicPr>
            <p:cNvPr id="54276" name="Picture 4" descr="C:\Users\jchapman\Pictures\Artwork_Imagery\Icons - Illustrations\_WINDOWS VISTA ICONS\Blank CD.png"/>
            <p:cNvPicPr>
              <a:picLocks noChangeAspect="1" noChangeArrowheads="1"/>
            </p:cNvPicPr>
            <p:nvPr/>
          </p:nvPicPr>
          <p:blipFill>
            <a:blip r:embed="rId5" cstate="print"/>
            <a:srcRect/>
            <a:stretch>
              <a:fillRect/>
            </a:stretch>
          </p:blipFill>
          <p:spPr bwMode="auto">
            <a:xfrm>
              <a:off x="1323975" y="3590925"/>
              <a:ext cx="1095375" cy="1095375"/>
            </a:xfrm>
            <a:prstGeom prst="rect">
              <a:avLst/>
            </a:prstGeom>
            <a:noFill/>
          </p:spPr>
        </p:pic>
      </p:grpSp>
      <p:grpSp>
        <p:nvGrpSpPr>
          <p:cNvPr id="3" name="Group 36"/>
          <p:cNvGrpSpPr/>
          <p:nvPr/>
        </p:nvGrpSpPr>
        <p:grpSpPr>
          <a:xfrm>
            <a:off x="3808040" y="1791191"/>
            <a:ext cx="1359390" cy="1132762"/>
            <a:chOff x="2547492" y="2657475"/>
            <a:chExt cx="2034032" cy="1974849"/>
          </a:xfrm>
        </p:grpSpPr>
        <p:pic>
          <p:nvPicPr>
            <p:cNvPr id="30" name="Picture 4" descr="C:\Users\jchapman\Pictures\Artwork_Imagery\Icons - Illustrations\_MISC ICONS\Connecting devices icon.png"/>
            <p:cNvPicPr>
              <a:picLocks noChangeAspect="1" noChangeArrowheads="1"/>
            </p:cNvPicPr>
            <p:nvPr/>
          </p:nvPicPr>
          <p:blipFill>
            <a:blip r:embed="rId6" cstate="print"/>
            <a:srcRect/>
            <a:stretch>
              <a:fillRect/>
            </a:stretch>
          </p:blipFill>
          <p:spPr bwMode="auto">
            <a:xfrm>
              <a:off x="2547492" y="2760510"/>
              <a:ext cx="2014984" cy="1871814"/>
            </a:xfrm>
            <a:prstGeom prst="rect">
              <a:avLst/>
            </a:prstGeom>
            <a:noFill/>
          </p:spPr>
        </p:pic>
        <p:pic>
          <p:nvPicPr>
            <p:cNvPr id="32" name="Picture 3" descr="C:\Users\jchapman\Pictures\Artwork_Imagery\Icons - Illustrations\_WINDOWS SERVER ICONS\Hardware\Hard Drive storage 2.png"/>
            <p:cNvPicPr>
              <a:picLocks noChangeAspect="1" noChangeArrowheads="1"/>
            </p:cNvPicPr>
            <p:nvPr/>
          </p:nvPicPr>
          <p:blipFill>
            <a:blip r:embed="rId7" cstate="print"/>
            <a:srcRect/>
            <a:stretch>
              <a:fillRect/>
            </a:stretch>
          </p:blipFill>
          <p:spPr bwMode="auto">
            <a:xfrm>
              <a:off x="3219864" y="2657475"/>
              <a:ext cx="904461" cy="914400"/>
            </a:xfrm>
            <a:prstGeom prst="rect">
              <a:avLst/>
            </a:prstGeom>
            <a:noFill/>
          </p:spPr>
        </p:pic>
        <p:pic>
          <p:nvPicPr>
            <p:cNvPr id="54278" name="Picture 6" descr="C:\Users\jchapman\Pictures\Artwork_Imagery\Icons - Illustrations\_eHOME ICONS\application servers computer.png"/>
            <p:cNvPicPr>
              <a:picLocks noChangeAspect="1" noChangeArrowheads="1"/>
            </p:cNvPicPr>
            <p:nvPr/>
          </p:nvPicPr>
          <p:blipFill>
            <a:blip r:embed="rId8" cstate="print"/>
            <a:srcRect/>
            <a:stretch>
              <a:fillRect/>
            </a:stretch>
          </p:blipFill>
          <p:spPr bwMode="auto">
            <a:xfrm>
              <a:off x="3703074" y="4010024"/>
              <a:ext cx="459351" cy="590551"/>
            </a:xfrm>
            <a:prstGeom prst="rect">
              <a:avLst/>
            </a:prstGeom>
            <a:noFill/>
          </p:spPr>
        </p:pic>
        <p:pic>
          <p:nvPicPr>
            <p:cNvPr id="54280" name="Picture 8" descr="C:\Users\jchapman\Pictures\Artwork_Imagery\Icons - Illustrations\_WINDOWS SERVER ICONS\Hardware\Laptop notebook pc mobility.png"/>
            <p:cNvPicPr>
              <a:picLocks noChangeAspect="1" noChangeArrowheads="1"/>
            </p:cNvPicPr>
            <p:nvPr/>
          </p:nvPicPr>
          <p:blipFill>
            <a:blip r:embed="rId9" cstate="print"/>
            <a:srcRect/>
            <a:stretch>
              <a:fillRect/>
            </a:stretch>
          </p:blipFill>
          <p:spPr bwMode="auto">
            <a:xfrm>
              <a:off x="3581399" y="3305175"/>
              <a:ext cx="1000125" cy="795338"/>
            </a:xfrm>
            <a:prstGeom prst="rect">
              <a:avLst/>
            </a:prstGeom>
            <a:noFill/>
          </p:spPr>
        </p:pic>
        <p:pic>
          <p:nvPicPr>
            <p:cNvPr id="54281" name="Picture 9" descr="C:\Users\jchapman\Pictures\Artwork_Imagery\Icons - Illustrations\_WINDOWS SERVER ICONS\Hardware\Virtual Servers 2.png"/>
            <p:cNvPicPr>
              <a:picLocks noChangeAspect="1" noChangeArrowheads="1"/>
            </p:cNvPicPr>
            <p:nvPr/>
          </p:nvPicPr>
          <p:blipFill>
            <a:blip r:embed="rId10" cstate="print"/>
            <a:srcRect/>
            <a:stretch>
              <a:fillRect/>
            </a:stretch>
          </p:blipFill>
          <p:spPr bwMode="auto">
            <a:xfrm>
              <a:off x="3413567" y="4143375"/>
              <a:ext cx="291657" cy="476249"/>
            </a:xfrm>
            <a:prstGeom prst="rect">
              <a:avLst/>
            </a:prstGeom>
            <a:noFill/>
          </p:spPr>
        </p:pic>
        <p:pic>
          <p:nvPicPr>
            <p:cNvPr id="54282" name="Picture 10" descr="C:\Users\jchapman\Pictures\Artwork_Imagery\Icons - Illustrations\_WINDOWS SERVER ICONS\Hardware\Virtual Servers.png"/>
            <p:cNvPicPr>
              <a:picLocks noChangeAspect="1" noChangeArrowheads="1"/>
            </p:cNvPicPr>
            <p:nvPr/>
          </p:nvPicPr>
          <p:blipFill>
            <a:blip r:embed="rId11" cstate="print"/>
            <a:srcRect/>
            <a:stretch>
              <a:fillRect/>
            </a:stretch>
          </p:blipFill>
          <p:spPr bwMode="auto">
            <a:xfrm>
              <a:off x="2876550" y="2950446"/>
              <a:ext cx="419100" cy="588092"/>
            </a:xfrm>
            <a:prstGeom prst="rect">
              <a:avLst/>
            </a:prstGeom>
            <a:noFill/>
          </p:spPr>
        </p:pic>
      </p:grpSp>
      <p:grpSp>
        <p:nvGrpSpPr>
          <p:cNvPr id="4" name="Group 22"/>
          <p:cNvGrpSpPr/>
          <p:nvPr/>
        </p:nvGrpSpPr>
        <p:grpSpPr>
          <a:xfrm>
            <a:off x="6884920" y="1803893"/>
            <a:ext cx="1153304" cy="1088163"/>
            <a:chOff x="4772024" y="2628900"/>
            <a:chExt cx="1743077" cy="1933576"/>
          </a:xfrm>
        </p:grpSpPr>
        <p:pic>
          <p:nvPicPr>
            <p:cNvPr id="38" name="Picture 9" descr="C:\Users\jchapman\Pictures\Artwork_Imagery\Icons - Illustrations\_WINDOWS VISTA ICONS\Easy Transfer share sharing.png"/>
            <p:cNvPicPr>
              <a:picLocks noChangeAspect="1" noChangeArrowheads="1"/>
            </p:cNvPicPr>
            <p:nvPr/>
          </p:nvPicPr>
          <p:blipFill>
            <a:blip r:embed="rId12" cstate="print"/>
            <a:srcRect/>
            <a:stretch>
              <a:fillRect/>
            </a:stretch>
          </p:blipFill>
          <p:spPr bwMode="auto">
            <a:xfrm>
              <a:off x="4772024" y="2628900"/>
              <a:ext cx="1704975" cy="1704975"/>
            </a:xfrm>
            <a:prstGeom prst="rect">
              <a:avLst/>
            </a:prstGeom>
            <a:noFill/>
          </p:spPr>
        </p:pic>
        <p:pic>
          <p:nvPicPr>
            <p:cNvPr id="39" name="Picture 10" descr="C:\Users\jchapman\Pictures\Artwork_Imagery\Icons - Illustrations\_WINDOWS VISTA ICONS\Performance speed speedometer guage.png"/>
            <p:cNvPicPr>
              <a:picLocks noChangeAspect="1" noChangeArrowheads="1"/>
            </p:cNvPicPr>
            <p:nvPr/>
          </p:nvPicPr>
          <p:blipFill>
            <a:blip r:embed="rId13" cstate="print"/>
            <a:srcRect/>
            <a:stretch>
              <a:fillRect/>
            </a:stretch>
          </p:blipFill>
          <p:spPr bwMode="auto">
            <a:xfrm>
              <a:off x="5553075" y="3600450"/>
              <a:ext cx="962026" cy="962026"/>
            </a:xfrm>
            <a:prstGeom prst="rect">
              <a:avLst/>
            </a:prstGeom>
            <a:noFill/>
          </p:spPr>
        </p:pic>
      </p:grpSp>
      <p:sp>
        <p:nvSpPr>
          <p:cNvPr id="33" name="TextBox 32"/>
          <p:cNvSpPr txBox="1"/>
          <p:nvPr/>
        </p:nvSpPr>
        <p:spPr>
          <a:xfrm>
            <a:off x="3935950" y="5684137"/>
            <a:ext cx="1971675" cy="523220"/>
          </a:xfrm>
          <a:prstGeom prst="rect">
            <a:avLst/>
          </a:prstGeom>
          <a:noFill/>
        </p:spPr>
        <p:txBody>
          <a:bodyPr wrap="square" rtlCol="0">
            <a:spAutoFit/>
          </a:bodyPr>
          <a:lstStyle/>
          <a:p>
            <a:pPr algn="ctr">
              <a:spcBef>
                <a:spcPts val="600"/>
              </a:spcBef>
              <a:spcAft>
                <a:spcPts val="600"/>
              </a:spcAft>
            </a:pPr>
            <a:r>
              <a:rPr lang="en-US" sz="1400" b="1" dirty="0" smtClean="0">
                <a:effectLst>
                  <a:outerShdw blurRad="38100" dist="38100" dir="2700000" algn="tl">
                    <a:srgbClr val="000000">
                      <a:alpha val="43137"/>
                    </a:srgbClr>
                  </a:outerShdw>
                </a:effectLst>
                <a:latin typeface="+mj-lt"/>
              </a:rPr>
              <a:t>Application Compatibility Toolkit</a:t>
            </a:r>
          </a:p>
        </p:txBody>
      </p:sp>
      <p:sp>
        <p:nvSpPr>
          <p:cNvPr id="34" name="TextBox 33"/>
          <p:cNvSpPr txBox="1"/>
          <p:nvPr/>
        </p:nvSpPr>
        <p:spPr>
          <a:xfrm>
            <a:off x="6948627" y="5687675"/>
            <a:ext cx="1971675" cy="523220"/>
          </a:xfrm>
          <a:prstGeom prst="rect">
            <a:avLst/>
          </a:prstGeom>
          <a:noFill/>
        </p:spPr>
        <p:txBody>
          <a:bodyPr wrap="square" rtlCol="0">
            <a:spAutoFit/>
          </a:bodyPr>
          <a:lstStyle/>
          <a:p>
            <a:pPr algn="ctr">
              <a:spcBef>
                <a:spcPts val="600"/>
              </a:spcBef>
              <a:spcAft>
                <a:spcPts val="600"/>
              </a:spcAft>
            </a:pPr>
            <a:r>
              <a:rPr lang="en-US" sz="1400" b="1" dirty="0" smtClean="0">
                <a:effectLst>
                  <a:outerShdw blurRad="38100" dist="38100" dir="2700000" algn="tl">
                    <a:srgbClr val="000000">
                      <a:alpha val="43137"/>
                    </a:srgbClr>
                  </a:outerShdw>
                </a:effectLst>
                <a:latin typeface="+mj-lt"/>
              </a:rPr>
              <a:t>Microsoft Deployment Toolkit</a:t>
            </a:r>
          </a:p>
        </p:txBody>
      </p:sp>
      <p:grpSp>
        <p:nvGrpSpPr>
          <p:cNvPr id="5" name="Group 39"/>
          <p:cNvGrpSpPr/>
          <p:nvPr/>
        </p:nvGrpSpPr>
        <p:grpSpPr>
          <a:xfrm>
            <a:off x="3424572" y="5709681"/>
            <a:ext cx="477580" cy="648589"/>
            <a:chOff x="3467100" y="2081213"/>
            <a:chExt cx="1943780" cy="2481821"/>
          </a:xfrm>
        </p:grpSpPr>
        <p:pic>
          <p:nvPicPr>
            <p:cNvPr id="41" name="Picture 3" descr="C:\Users\jchapman\Pictures\Artwork_Imagery\Icons - Illustrations\_WINDOWS SERVER ICONS\Documents\Check list checklist to do done tasks.png"/>
            <p:cNvPicPr>
              <a:picLocks noChangeAspect="1" noChangeArrowheads="1"/>
            </p:cNvPicPr>
            <p:nvPr/>
          </p:nvPicPr>
          <p:blipFill>
            <a:blip r:embed="rId14" cstate="print"/>
            <a:srcRect/>
            <a:stretch>
              <a:fillRect/>
            </a:stretch>
          </p:blipFill>
          <p:spPr bwMode="auto">
            <a:xfrm>
              <a:off x="3467100" y="2081213"/>
              <a:ext cx="1809750" cy="2333625"/>
            </a:xfrm>
            <a:prstGeom prst="rect">
              <a:avLst/>
            </a:prstGeom>
            <a:noFill/>
          </p:spPr>
        </p:pic>
        <p:pic>
          <p:nvPicPr>
            <p:cNvPr id="42" name="Picture 7" descr="C:\Users\jchapman\Pictures\Artwork_Imagery\Icons - Illustrations\_WINDOWS SERVER ICONS\Misc\gear cog cogwheel.png"/>
            <p:cNvPicPr>
              <a:picLocks noChangeAspect="1" noChangeArrowheads="1"/>
            </p:cNvPicPr>
            <p:nvPr/>
          </p:nvPicPr>
          <p:blipFill>
            <a:blip r:embed="rId15" cstate="print">
              <a:duotone>
                <a:prstClr val="black"/>
                <a:srgbClr val="D9C3A5">
                  <a:tint val="50000"/>
                  <a:satMod val="180000"/>
                </a:srgbClr>
              </a:duotone>
              <a:lum bright="-29000"/>
            </a:blip>
            <a:srcRect/>
            <a:stretch>
              <a:fillRect/>
            </a:stretch>
          </p:blipFill>
          <p:spPr bwMode="auto">
            <a:xfrm rot="6800614">
              <a:off x="3694130" y="3458540"/>
              <a:ext cx="851199" cy="973362"/>
            </a:xfrm>
            <a:prstGeom prst="rect">
              <a:avLst/>
            </a:prstGeom>
            <a:noFill/>
          </p:spPr>
        </p:pic>
        <p:pic>
          <p:nvPicPr>
            <p:cNvPr id="43" name="Picture 7" descr="C:\Users\jchapman\Pictures\Artwork_Imagery\Icons - Illustrations\_WINDOWS SERVER ICONS\Misc\gear cog cogwheel.png"/>
            <p:cNvPicPr>
              <a:picLocks noChangeAspect="1" noChangeArrowheads="1"/>
            </p:cNvPicPr>
            <p:nvPr/>
          </p:nvPicPr>
          <p:blipFill>
            <a:blip r:embed="rId16" cstate="print">
              <a:duotone>
                <a:prstClr val="black"/>
                <a:srgbClr val="D9C3A5">
                  <a:tint val="50000"/>
                  <a:satMod val="180000"/>
                </a:srgbClr>
              </a:duotone>
              <a:lum bright="-29000"/>
            </a:blip>
            <a:srcRect/>
            <a:stretch>
              <a:fillRect/>
            </a:stretch>
          </p:blipFill>
          <p:spPr bwMode="auto">
            <a:xfrm rot="6800614">
              <a:off x="4185445" y="3591768"/>
              <a:ext cx="599177" cy="685170"/>
            </a:xfrm>
            <a:prstGeom prst="rect">
              <a:avLst/>
            </a:prstGeom>
            <a:noFill/>
          </p:spPr>
        </p:pic>
        <p:pic>
          <p:nvPicPr>
            <p:cNvPr id="44" name="Picture 7" descr="C:\Users\jchapman\Pictures\Artwork_Imagery\Icons - Illustrations\_WINDOWS SERVER ICONS\Misc\gear cog cogwheel.png"/>
            <p:cNvPicPr>
              <a:picLocks noChangeAspect="1" noChangeArrowheads="1"/>
            </p:cNvPicPr>
            <p:nvPr/>
          </p:nvPicPr>
          <p:blipFill>
            <a:blip r:embed="rId17" cstate="print">
              <a:duotone>
                <a:prstClr val="black"/>
                <a:srgbClr val="D9C3A5">
                  <a:tint val="50000"/>
                  <a:satMod val="180000"/>
                </a:srgbClr>
              </a:duotone>
              <a:lum bright="-29000"/>
            </a:blip>
            <a:srcRect/>
            <a:stretch>
              <a:fillRect/>
            </a:stretch>
          </p:blipFill>
          <p:spPr bwMode="auto">
            <a:xfrm rot="6800614">
              <a:off x="4405366" y="3786146"/>
              <a:ext cx="724872" cy="828904"/>
            </a:xfrm>
            <a:prstGeom prst="rect">
              <a:avLst/>
            </a:prstGeom>
            <a:noFill/>
          </p:spPr>
        </p:pic>
        <p:pic>
          <p:nvPicPr>
            <p:cNvPr id="45" name="Picture 7" descr="C:\Users\jchapman\Pictures\Artwork_Imagery\Icons - Illustrations\_WINDOWS SERVER ICONS\Misc\gear cog cogwheel.png"/>
            <p:cNvPicPr>
              <a:picLocks noChangeAspect="1" noChangeArrowheads="1"/>
            </p:cNvPicPr>
            <p:nvPr/>
          </p:nvPicPr>
          <p:blipFill>
            <a:blip r:embed="rId16" cstate="print">
              <a:duotone>
                <a:prstClr val="black"/>
                <a:srgbClr val="D9C3A5">
                  <a:tint val="50000"/>
                  <a:satMod val="180000"/>
                </a:srgbClr>
              </a:duotone>
              <a:lum bright="-29000"/>
            </a:blip>
            <a:srcRect/>
            <a:stretch>
              <a:fillRect/>
            </a:stretch>
          </p:blipFill>
          <p:spPr bwMode="auto">
            <a:xfrm rot="6800614">
              <a:off x="4767998" y="3705732"/>
              <a:ext cx="599838" cy="685926"/>
            </a:xfrm>
            <a:prstGeom prst="rect">
              <a:avLst/>
            </a:prstGeom>
            <a:noFill/>
          </p:spPr>
        </p:pic>
        <p:pic>
          <p:nvPicPr>
            <p:cNvPr id="46" name="Picture 15" descr="C:\Users\jchapman\Pictures\Artwork_Imagery\Icons - Illustrations\_WINDOWS SERVER ICONS\Misc\Boxed Update retail software.png"/>
            <p:cNvPicPr>
              <a:picLocks noChangeAspect="1" noChangeArrowheads="1"/>
            </p:cNvPicPr>
            <p:nvPr/>
          </p:nvPicPr>
          <p:blipFill>
            <a:blip r:embed="rId18" cstate="print"/>
            <a:srcRect/>
            <a:stretch>
              <a:fillRect/>
            </a:stretch>
          </p:blipFill>
          <p:spPr bwMode="auto">
            <a:xfrm>
              <a:off x="4248150" y="2566988"/>
              <a:ext cx="1090613" cy="1018803"/>
            </a:xfrm>
            <a:prstGeom prst="rect">
              <a:avLst/>
            </a:prstGeom>
            <a:noFill/>
          </p:spPr>
        </p:pic>
      </p:grpSp>
      <p:grpSp>
        <p:nvGrpSpPr>
          <p:cNvPr id="6" name="Group 46"/>
          <p:cNvGrpSpPr/>
          <p:nvPr/>
        </p:nvGrpSpPr>
        <p:grpSpPr>
          <a:xfrm>
            <a:off x="517454" y="5730948"/>
            <a:ext cx="503275" cy="573605"/>
            <a:chOff x="304800" y="2189261"/>
            <a:chExt cx="2219325" cy="2158902"/>
          </a:xfrm>
        </p:grpSpPr>
        <p:pic>
          <p:nvPicPr>
            <p:cNvPr id="48" name="Picture 8" descr="C:\Users\jchapman\Pictures\Artwork_Imagery\Icons - Illustrations\_WINDOWS SERVER ICONS\Documents\Clipboard notes clip board write.png"/>
            <p:cNvPicPr>
              <a:picLocks noChangeAspect="1" noChangeArrowheads="1"/>
            </p:cNvPicPr>
            <p:nvPr/>
          </p:nvPicPr>
          <p:blipFill>
            <a:blip r:embed="rId19" cstate="print"/>
            <a:srcRect/>
            <a:stretch>
              <a:fillRect/>
            </a:stretch>
          </p:blipFill>
          <p:spPr bwMode="auto">
            <a:xfrm>
              <a:off x="304800" y="2189261"/>
              <a:ext cx="1190625" cy="1599902"/>
            </a:xfrm>
            <a:prstGeom prst="rect">
              <a:avLst/>
            </a:prstGeom>
            <a:noFill/>
          </p:spPr>
        </p:pic>
        <p:pic>
          <p:nvPicPr>
            <p:cNvPr id="49" name="Picture 9" descr="C:\Users\jchapman\Pictures\Artwork_Imagery\Icons - Illustrations\_WINDOWS SERVER ICONS\Documents\Document Text.png"/>
            <p:cNvPicPr>
              <a:picLocks noChangeAspect="1" noChangeArrowheads="1"/>
            </p:cNvPicPr>
            <p:nvPr/>
          </p:nvPicPr>
          <p:blipFill>
            <a:blip r:embed="rId20" cstate="print"/>
            <a:srcRect/>
            <a:stretch>
              <a:fillRect/>
            </a:stretch>
          </p:blipFill>
          <p:spPr bwMode="auto">
            <a:xfrm>
              <a:off x="1362075" y="2849730"/>
              <a:ext cx="1162050" cy="1498433"/>
            </a:xfrm>
            <a:prstGeom prst="rect">
              <a:avLst/>
            </a:prstGeom>
            <a:noFill/>
          </p:spPr>
        </p:pic>
        <p:pic>
          <p:nvPicPr>
            <p:cNvPr id="50" name="Picture 10" descr="C:\Users\jchapman\Pictures\Artwork_Imagery\Icons - Illustrations\charts - diagrams\3 peice unequal Pie chart.png"/>
            <p:cNvPicPr>
              <a:picLocks noChangeAspect="1" noChangeArrowheads="1"/>
            </p:cNvPicPr>
            <p:nvPr/>
          </p:nvPicPr>
          <p:blipFill>
            <a:blip r:embed="rId21" cstate="print"/>
            <a:srcRect/>
            <a:stretch>
              <a:fillRect/>
            </a:stretch>
          </p:blipFill>
          <p:spPr bwMode="auto">
            <a:xfrm>
              <a:off x="1507959" y="3743326"/>
              <a:ext cx="862756" cy="533400"/>
            </a:xfrm>
            <a:prstGeom prst="rect">
              <a:avLst/>
            </a:prstGeom>
            <a:solidFill>
              <a:schemeClr val="tx1"/>
            </a:solidFill>
            <a:ln>
              <a:solidFill>
                <a:schemeClr val="accent1">
                  <a:shade val="50000"/>
                </a:schemeClr>
              </a:solidFill>
            </a:ln>
          </p:spPr>
        </p:pic>
        <p:pic>
          <p:nvPicPr>
            <p:cNvPr id="51" name="Picture 11" descr="C:\Users\jchapman\Pictures\Artwork_Imagery\Icons - Illustrations\_WINDOWS SERVER ICONS\Symbols\Checkmark check green okay ok approved.png"/>
            <p:cNvPicPr>
              <a:picLocks noChangeAspect="1" noChangeArrowheads="1"/>
            </p:cNvPicPr>
            <p:nvPr/>
          </p:nvPicPr>
          <p:blipFill>
            <a:blip r:embed="rId22" cstate="print"/>
            <a:srcRect/>
            <a:stretch>
              <a:fillRect/>
            </a:stretch>
          </p:blipFill>
          <p:spPr bwMode="auto">
            <a:xfrm>
              <a:off x="909639" y="2658797"/>
              <a:ext cx="252412" cy="303478"/>
            </a:xfrm>
            <a:prstGeom prst="rect">
              <a:avLst/>
            </a:prstGeom>
            <a:noFill/>
          </p:spPr>
        </p:pic>
        <p:pic>
          <p:nvPicPr>
            <p:cNvPr id="52" name="Picture 12" descr="C:\Users\jchapman\Pictures\Artwork_Imagery\Icons - Illustrations\_WINDOWS SERVER ICONS\Symbols\X don't no not okay approved bad.png"/>
            <p:cNvPicPr>
              <a:picLocks noChangeAspect="1" noChangeArrowheads="1"/>
            </p:cNvPicPr>
            <p:nvPr/>
          </p:nvPicPr>
          <p:blipFill>
            <a:blip r:embed="rId23" cstate="print"/>
            <a:srcRect/>
            <a:stretch>
              <a:fillRect/>
            </a:stretch>
          </p:blipFill>
          <p:spPr bwMode="auto">
            <a:xfrm>
              <a:off x="917972" y="3105150"/>
              <a:ext cx="253602" cy="228599"/>
            </a:xfrm>
            <a:prstGeom prst="rect">
              <a:avLst/>
            </a:prstGeom>
            <a:noFill/>
          </p:spPr>
        </p:pic>
        <p:pic>
          <p:nvPicPr>
            <p:cNvPr id="53" name="Picture 13" descr="C:\Users\jchapman\Pictures\Artwork_Imagery\Icons - Illustrations\_WINDOWS SERVER ICONS\Hardware\Computer PC desktop machine.png"/>
            <p:cNvPicPr>
              <a:picLocks noChangeAspect="1" noChangeArrowheads="1"/>
            </p:cNvPicPr>
            <p:nvPr/>
          </p:nvPicPr>
          <p:blipFill>
            <a:blip r:embed="rId24" cstate="print"/>
            <a:srcRect/>
            <a:stretch>
              <a:fillRect/>
            </a:stretch>
          </p:blipFill>
          <p:spPr bwMode="auto">
            <a:xfrm>
              <a:off x="427399" y="3038475"/>
              <a:ext cx="410801" cy="342900"/>
            </a:xfrm>
            <a:prstGeom prst="rect">
              <a:avLst/>
            </a:prstGeom>
            <a:noFill/>
          </p:spPr>
        </p:pic>
        <p:pic>
          <p:nvPicPr>
            <p:cNvPr id="54" name="Picture 14" descr="C:\Users\jchapman\Pictures\Artwork_Imagery\Icons - Illustrations\_WINDOWS SERVER ICONS\Hardware\Laptop notebook pc mobility.png"/>
            <p:cNvPicPr>
              <a:picLocks noChangeAspect="1" noChangeArrowheads="1"/>
            </p:cNvPicPr>
            <p:nvPr/>
          </p:nvPicPr>
          <p:blipFill>
            <a:blip r:embed="rId25" cstate="print"/>
            <a:srcRect/>
            <a:stretch>
              <a:fillRect/>
            </a:stretch>
          </p:blipFill>
          <p:spPr bwMode="auto">
            <a:xfrm>
              <a:off x="438151" y="2665722"/>
              <a:ext cx="381000" cy="329891"/>
            </a:xfrm>
            <a:prstGeom prst="rect">
              <a:avLst/>
            </a:prstGeom>
            <a:noFill/>
          </p:spPr>
        </p:pic>
      </p:grpSp>
      <p:pic>
        <p:nvPicPr>
          <p:cNvPr id="47" name="Picture 28" descr="SysCenter-CM_bL.png"/>
          <p:cNvPicPr>
            <a:picLocks noChangeAspect="1"/>
          </p:cNvPicPr>
          <p:nvPr/>
        </p:nvPicPr>
        <p:blipFill>
          <a:blip r:embed="rId26" cstate="print">
            <a:lum bright="100000" contrast="-1000"/>
          </a:blip>
          <a:srcRect/>
          <a:stretch>
            <a:fillRect/>
          </a:stretch>
        </p:blipFill>
        <p:spPr bwMode="auto">
          <a:xfrm>
            <a:off x="7111835" y="6249725"/>
            <a:ext cx="1618501" cy="4558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382000" cy="1329595"/>
          </a:xfrm>
        </p:spPr>
        <p:txBody>
          <a:bodyPr/>
          <a:lstStyle/>
          <a:p>
            <a:pPr algn="ctr"/>
            <a:r>
              <a:rPr lang="en-CA" dirty="0" smtClean="0"/>
              <a:t>What was the world like 8 years ago?</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a:t>
            </a:r>
            <a:endParaRPr lang="en-CA" dirty="0"/>
          </a:p>
        </p:txBody>
      </p:sp>
      <p:sp>
        <p:nvSpPr>
          <p:cNvPr id="4" name="Text Placeholder 3"/>
          <p:cNvSpPr>
            <a:spLocks noGrp="1"/>
          </p:cNvSpPr>
          <p:nvPr>
            <p:ph type="body" idx="1"/>
          </p:nvPr>
        </p:nvSpPr>
        <p:spPr>
          <a:xfrm>
            <a:off x="722313" y="3483570"/>
            <a:ext cx="7772400" cy="923330"/>
          </a:xfrm>
        </p:spPr>
        <p:txBody>
          <a:bodyPr/>
          <a:lstStyle/>
          <a:p>
            <a:pPr>
              <a:lnSpc>
                <a:spcPct val="100000"/>
              </a:lnSpc>
              <a:spcBef>
                <a:spcPts val="0"/>
              </a:spcBef>
              <a:spcAft>
                <a:spcPts val="0"/>
              </a:spcAft>
            </a:pPr>
            <a:r>
              <a:rPr lang="en-CA" dirty="0" smtClean="0"/>
              <a:t>Application Compatibility Toolkit</a:t>
            </a:r>
          </a:p>
          <a:p>
            <a:pPr>
              <a:lnSpc>
                <a:spcPct val="100000"/>
              </a:lnSpc>
              <a:spcBef>
                <a:spcPts val="0"/>
              </a:spcBef>
              <a:spcAft>
                <a:spcPts val="0"/>
              </a:spcAft>
            </a:pPr>
            <a:r>
              <a:rPr lang="en-CA" dirty="0" smtClean="0"/>
              <a:t>Microsoft Enterprise Desktop Virtualization (MED-V)</a:t>
            </a:r>
          </a:p>
          <a:p>
            <a:pPr>
              <a:lnSpc>
                <a:spcPct val="100000"/>
              </a:lnSpc>
              <a:spcBef>
                <a:spcPts val="0"/>
              </a:spcBef>
              <a:spcAft>
                <a:spcPts val="0"/>
              </a:spcAft>
            </a:pPr>
            <a:r>
              <a:rPr lang="en-CA" dirty="0" smtClean="0"/>
              <a:t>Problem Step Recorder</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365125" y="258320"/>
            <a:ext cx="8413750" cy="443198"/>
          </a:xfrm>
        </p:spPr>
        <p:txBody>
          <a:bodyPr/>
          <a:lstStyle/>
          <a:p>
            <a:r>
              <a:rPr lang="en-CA" sz="3200" dirty="0" smtClean="0">
                <a:latin typeface="+mn-lt"/>
              </a:rPr>
              <a:t>Impact of the Optimized Desktop</a:t>
            </a:r>
            <a:endParaRPr lang="en-US" sz="3200" dirty="0">
              <a:latin typeface="+mn-lt"/>
            </a:endParaRPr>
          </a:p>
        </p:txBody>
      </p:sp>
      <p:pic>
        <p:nvPicPr>
          <p:cNvPr id="347" name="Picture 25" descr="binary fan"/>
          <p:cNvPicPr>
            <a:picLocks noChangeAspect="1" noChangeArrowheads="1"/>
          </p:cNvPicPr>
          <p:nvPr/>
        </p:nvPicPr>
        <p:blipFill>
          <a:blip r:embed="rId3" cstate="email"/>
          <a:srcRect l="6487" r="7027" b="7843"/>
          <a:stretch>
            <a:fillRect/>
          </a:stretch>
        </p:blipFill>
        <p:spPr bwMode="auto">
          <a:xfrm>
            <a:off x="0" y="838200"/>
            <a:ext cx="9144000" cy="3581400"/>
          </a:xfrm>
          <a:prstGeom prst="rect">
            <a:avLst/>
          </a:prstGeom>
          <a:noFill/>
          <a:ln w="9525">
            <a:noFill/>
            <a:miter lim="800000"/>
            <a:headEnd/>
            <a:tailEnd/>
          </a:ln>
        </p:spPr>
      </p:pic>
      <p:sp>
        <p:nvSpPr>
          <p:cNvPr id="348" name="Rectangle 347"/>
          <p:cNvSpPr/>
          <p:nvPr/>
        </p:nvSpPr>
        <p:spPr bwMode="auto">
          <a:xfrm>
            <a:off x="2583479" y="2079363"/>
            <a:ext cx="3794078" cy="1197237"/>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gd name="adj" fmla="val 10961253"/>
              </a:avLst>
            </a:prstTxWarp>
          </a:bodyPr>
          <a:lstStyle/>
          <a:p>
            <a:pPr marL="0" marR="0" lvl="0" indent="0" algn="ctr" defTabSz="914363" rtl="0" eaLnBrk="0" fontAlgn="base" latinLnBrk="0" hangingPunct="0">
              <a:lnSpc>
                <a:spcPct val="8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Reduce</a:t>
            </a:r>
            <a:r>
              <a:rPr kumimoji="0" lang="en-US" sz="2000" b="1" i="0" u="none" strike="noStrike" kern="1200" cap="none" spc="0" normalizeH="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 Risk, Improve </a:t>
            </a:r>
          </a:p>
          <a:p>
            <a:pPr marL="0" marR="0" lvl="0" indent="0" algn="ctr" defTabSz="914363" rtl="0" eaLnBrk="0" fontAlgn="base" latinLnBrk="0" hangingPunct="0">
              <a:lnSpc>
                <a:spcPct val="80000"/>
              </a:lnSpc>
              <a:spcBef>
                <a:spcPct val="0"/>
              </a:spcBef>
              <a:spcAft>
                <a:spcPct val="0"/>
              </a:spcAft>
              <a:buClrTx/>
              <a:buSzTx/>
              <a:buFontTx/>
              <a:buNone/>
              <a:tabLst/>
              <a:defRPr/>
            </a:pPr>
            <a:r>
              <a:rPr lang="en-US" sz="2000" b="1" baseline="0" dirty="0" smtClean="0">
                <a:solidFill>
                  <a:srgbClr val="FFFFFF"/>
                </a:solidFill>
                <a:effectLst>
                  <a:outerShdw blurRad="38100" dist="38100" dir="2700000" algn="tl">
                    <a:srgbClr val="000000">
                      <a:alpha val="43137"/>
                    </a:srgbClr>
                  </a:outerShdw>
                </a:effectLst>
                <a:latin typeface="Segoe UI"/>
              </a:rPr>
              <a:t>Productivity</a:t>
            </a:r>
          </a:p>
          <a:p>
            <a:pPr marL="0" marR="0" lvl="0" indent="0" algn="ctr" defTabSz="914363" rtl="0" eaLnBrk="0" fontAlgn="base" latinLnBrk="0" hangingPunct="0">
              <a:lnSpc>
                <a:spcPct val="8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pic>
        <p:nvPicPr>
          <p:cNvPr id="349" name="Picture 5" descr="C:\Program Files\Microsoft Resource DVD Artwork\DVD_ART\Artwork_Imagery\Shapes and Graphics\trustworthy computing - security\Lock and key.png"/>
          <p:cNvPicPr>
            <a:picLocks noChangeAspect="1" noChangeArrowheads="1"/>
          </p:cNvPicPr>
          <p:nvPr/>
        </p:nvPicPr>
        <p:blipFill>
          <a:blip r:embed="rId4" cstate="email"/>
          <a:srcRect/>
          <a:stretch>
            <a:fillRect/>
          </a:stretch>
        </p:blipFill>
        <p:spPr bwMode="auto">
          <a:xfrm>
            <a:off x="4034622" y="851000"/>
            <a:ext cx="971538" cy="778620"/>
          </a:xfrm>
          <a:prstGeom prst="rect">
            <a:avLst/>
          </a:prstGeom>
          <a:noFill/>
          <a:effectLst>
            <a:outerShdw blurRad="76200" dir="13500000" sy="23000" kx="1200000" algn="br" rotWithShape="0">
              <a:prstClr val="black">
                <a:alpha val="20000"/>
              </a:prstClr>
            </a:outerShdw>
          </a:effectLst>
        </p:spPr>
      </p:pic>
      <p:pic>
        <p:nvPicPr>
          <p:cNvPr id="351" name="Picture 350" descr="MSN icon currency coins money.png"/>
          <p:cNvPicPr>
            <a:picLocks noChangeAspect="1"/>
          </p:cNvPicPr>
          <p:nvPr/>
        </p:nvPicPr>
        <p:blipFill>
          <a:blip r:embed="rId5" cstate="email"/>
          <a:srcRect/>
          <a:stretch>
            <a:fillRect/>
          </a:stretch>
        </p:blipFill>
        <p:spPr>
          <a:xfrm>
            <a:off x="1327830" y="1337697"/>
            <a:ext cx="799827" cy="741658"/>
          </a:xfrm>
          <a:prstGeom prst="rect">
            <a:avLst/>
          </a:prstGeom>
          <a:effectLst>
            <a:outerShdw blurRad="50800" dist="38100" dir="2700000" algn="tl" rotWithShape="0">
              <a:prstClr val="black">
                <a:alpha val="40000"/>
              </a:prstClr>
            </a:outerShdw>
          </a:effectLst>
        </p:spPr>
      </p:pic>
      <p:sp>
        <p:nvSpPr>
          <p:cNvPr id="352" name="Rectangle 351"/>
          <p:cNvSpPr/>
          <p:nvPr/>
        </p:nvSpPr>
        <p:spPr bwMode="auto">
          <a:xfrm rot="20103725">
            <a:off x="414150" y="2371017"/>
            <a:ext cx="2918959" cy="1099730"/>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prstTxWarp>
          </a:bodyPr>
          <a:lstStyle/>
          <a:p>
            <a:pPr marL="0" marR="0" lvl="0" indent="0" algn="ctr" defTabSz="914363"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Reduce Costs</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sp>
        <p:nvSpPr>
          <p:cNvPr id="353" name="Rectangle 352"/>
          <p:cNvSpPr/>
          <p:nvPr/>
        </p:nvSpPr>
        <p:spPr bwMode="auto">
          <a:xfrm rot="1775286">
            <a:off x="5324031" y="2550453"/>
            <a:ext cx="3519153" cy="1334433"/>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prstTxWarp>
          </a:bodyPr>
          <a:lstStyle/>
          <a:p>
            <a:pPr marL="0" marR="0" lvl="0" indent="0" algn="ctr" defTabSz="914363"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Manage Complexity, </a:t>
            </a:r>
          </a:p>
          <a:p>
            <a:pPr marL="0" marR="0" lvl="0" indent="0" algn="ctr" defTabSz="914363" rtl="0" eaLnBrk="0" fontAlgn="base" latinLnBrk="0" hangingPunct="0">
              <a:lnSpc>
                <a:spcPct val="100000"/>
              </a:lnSpc>
              <a:spcBef>
                <a:spcPct val="0"/>
              </a:spcBef>
              <a:spcAft>
                <a:spcPct val="0"/>
              </a:spcAft>
              <a:buClrTx/>
              <a:buSzTx/>
              <a:buFontTx/>
              <a:buNone/>
              <a:tabLst/>
              <a:defRPr/>
            </a:pPr>
            <a:r>
              <a:rPr lang="en-US" sz="2000" b="1" dirty="0" smtClean="0">
                <a:solidFill>
                  <a:srgbClr val="FFFFFF"/>
                </a:solidFill>
                <a:effectLst>
                  <a:outerShdw blurRad="38100" dist="38100" dir="2700000" algn="tl">
                    <a:srgbClr val="000000">
                      <a:alpha val="43137"/>
                    </a:srgbClr>
                  </a:outerShdw>
                </a:effectLst>
                <a:latin typeface="Segoe UI"/>
              </a:rPr>
              <a:t>Achieve </a:t>
            </a: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Agility</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pic>
        <p:nvPicPr>
          <p:cNvPr id="40962" name="Picture 2" descr="http://www2.istockphoto.com/file_thumbview_approve/8229003/1/istockphoto_8229003-right-solution.jpg">
            <a:hlinkClick r:id="rId6"/>
          </p:cNvPr>
          <p:cNvPicPr>
            <a:picLocks noChangeAspect="1" noChangeArrowheads="1"/>
          </p:cNvPicPr>
          <p:nvPr/>
        </p:nvPicPr>
        <p:blipFill>
          <a:blip r:embed="rId7" cstate="email"/>
          <a:srcRect/>
          <a:stretch>
            <a:fillRect/>
          </a:stretch>
        </p:blipFill>
        <p:spPr bwMode="auto">
          <a:xfrm>
            <a:off x="7153199" y="1063467"/>
            <a:ext cx="1047750" cy="752476"/>
          </a:xfrm>
          <a:prstGeom prst="rect">
            <a:avLst/>
          </a:prstGeom>
          <a:noFill/>
        </p:spPr>
      </p:pic>
      <p:sp>
        <p:nvSpPr>
          <p:cNvPr id="117" name="Rectangle 116"/>
          <p:cNvSpPr/>
          <p:nvPr/>
        </p:nvSpPr>
        <p:spPr>
          <a:xfrm>
            <a:off x="234255" y="4902066"/>
            <a:ext cx="5300252" cy="963073"/>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8"/>
              </a:buBlip>
            </a:pPr>
            <a:endParaRPr lang="en-US" sz="2000" dirty="0" smtClean="0">
              <a:solidFill>
                <a:srgbClr val="FFFFFF"/>
              </a:solidFill>
              <a:effectLst>
                <a:outerShdw blurRad="38100" dist="38100" dir="2700000" algn="tl">
                  <a:srgbClr val="000000">
                    <a:alpha val="43137"/>
                  </a:srgbClr>
                </a:outerShdw>
              </a:effectLst>
              <a:latin typeface="+mj-lt"/>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8"/>
              </a:buBlip>
            </a:pPr>
            <a:endParaRPr lang="en-US" sz="2000" kern="1200" dirty="0" smtClean="0">
              <a:solidFill>
                <a:srgbClr val="FFFFFF"/>
              </a:solidFill>
              <a:effectLst>
                <a:outerShdw blurRad="38100" dist="38100" dir="2700000" algn="tl">
                  <a:srgbClr val="000000">
                    <a:alpha val="43137"/>
                  </a:srgbClr>
                </a:outerShdw>
              </a:effectLst>
              <a:latin typeface="+mj-l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8"/>
              </a:buBlip>
            </a:pPr>
            <a:endParaRPr lang="en-US" sz="2000" kern="1200" dirty="0">
              <a:solidFill>
                <a:srgbClr val="FFFFFF"/>
              </a:solidFill>
              <a:effectLst>
                <a:outerShdw blurRad="38100" dist="38100" dir="2700000" algn="tl">
                  <a:srgbClr val="000000">
                    <a:alpha val="43137"/>
                  </a:srgbClr>
                </a:outerShdw>
              </a:effectLst>
              <a:latin typeface="+mj-lt"/>
              <a:ea typeface="+mn-ea"/>
              <a:cs typeface="+mn-cs"/>
              <a:sym typeface="Wingdings" pitchFamily="2" charset="2"/>
            </a:endParaRPr>
          </a:p>
        </p:txBody>
      </p:sp>
      <p:sp>
        <p:nvSpPr>
          <p:cNvPr id="118" name="Rounded Rectangle 117"/>
          <p:cNvSpPr/>
          <p:nvPr/>
        </p:nvSpPr>
        <p:spPr bwMode="auto">
          <a:xfrm>
            <a:off x="1233866" y="2971800"/>
            <a:ext cx="1582871" cy="3521095"/>
          </a:xfrm>
          <a:prstGeom prst="roundRect">
            <a:avLst>
              <a:gd name="adj" fmla="val 14567"/>
            </a:avLst>
          </a:prstGeom>
          <a:gradFill flip="none" rotWithShape="1">
            <a:gsLst>
              <a:gs pos="8000">
                <a:srgbClr val="E34829">
                  <a:alpha val="74000"/>
                </a:srgbClr>
              </a:gs>
              <a:gs pos="26000">
                <a:srgbClr val="F97B49">
                  <a:alpha val="81000"/>
                </a:srgbClr>
              </a:gs>
              <a:gs pos="40000">
                <a:srgbClr val="FA9D6A">
                  <a:alpha val="89804"/>
                </a:srgbClr>
              </a:gs>
              <a:gs pos="63000">
                <a:srgbClr val="F16F3B">
                  <a:alpha val="78824"/>
                </a:srgbClr>
              </a:gs>
              <a:gs pos="82000">
                <a:srgbClr val="E65014">
                  <a:alpha val="66000"/>
                </a:srgbClr>
              </a:gs>
              <a:gs pos="100000">
                <a:srgbClr val="E84F30">
                  <a:alpha val="48235"/>
                </a:srgbClr>
              </a:gs>
            </a:gsLst>
            <a:lin ang="5400000" scaled="1"/>
            <a:tileRect/>
          </a:gradFill>
          <a:ln w="19050" cap="flat" cmpd="sng" algn="ctr">
            <a:solidFill>
              <a:srgbClr val="F16F3B">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19" name="Rounded Rectangle 118"/>
          <p:cNvSpPr/>
          <p:nvPr/>
        </p:nvSpPr>
        <p:spPr bwMode="auto">
          <a:xfrm>
            <a:off x="2895614" y="2971800"/>
            <a:ext cx="1582871" cy="3521095"/>
          </a:xfrm>
          <a:prstGeom prst="roundRect">
            <a:avLst>
              <a:gd name="adj" fmla="val 14567"/>
            </a:avLst>
          </a:prstGeom>
          <a:gradFill flip="none" rotWithShape="1">
            <a:gsLst>
              <a:gs pos="8000">
                <a:srgbClr val="00B0F0">
                  <a:alpha val="70000"/>
                </a:srgbClr>
              </a:gs>
              <a:gs pos="26000">
                <a:srgbClr val="15C2FF">
                  <a:alpha val="80784"/>
                </a:srgbClr>
              </a:gs>
              <a:gs pos="40000">
                <a:srgbClr val="65FFED">
                  <a:alpha val="81961"/>
                </a:srgbClr>
              </a:gs>
              <a:gs pos="63000">
                <a:srgbClr val="00B0F0">
                  <a:alpha val="74000"/>
                </a:srgbClr>
              </a:gs>
              <a:gs pos="82000">
                <a:srgbClr val="00B0F0">
                  <a:alpha val="53000"/>
                </a:srgbClr>
              </a:gs>
              <a:gs pos="100000">
                <a:srgbClr val="00759E">
                  <a:alpha val="49000"/>
                </a:srgbClr>
              </a:gs>
            </a:gsLst>
            <a:lin ang="5400000" scaled="1"/>
            <a:tileRect/>
          </a:gradFill>
          <a:ln w="19050" cap="flat" cmpd="sng" algn="ctr">
            <a:solidFill>
              <a:srgbClr val="00B0F0">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20" name="Rounded Rectangle 119"/>
          <p:cNvSpPr/>
          <p:nvPr/>
        </p:nvSpPr>
        <p:spPr bwMode="auto">
          <a:xfrm>
            <a:off x="4564008" y="2971800"/>
            <a:ext cx="1582871" cy="3521095"/>
          </a:xfrm>
          <a:prstGeom prst="roundRect">
            <a:avLst>
              <a:gd name="adj" fmla="val 14567"/>
            </a:avLst>
          </a:prstGeom>
          <a:gradFill flip="none" rotWithShape="1">
            <a:gsLst>
              <a:gs pos="8000">
                <a:srgbClr val="F6AE1E">
                  <a:alpha val="76000"/>
                </a:srgbClr>
              </a:gs>
              <a:gs pos="26000">
                <a:srgbClr val="FFD41D">
                  <a:alpha val="81000"/>
                </a:srgbClr>
              </a:gs>
              <a:gs pos="40000">
                <a:srgbClr val="FFDB43">
                  <a:alpha val="91000"/>
                </a:srgbClr>
              </a:gs>
              <a:gs pos="63000">
                <a:srgbClr val="FFD41D">
                  <a:alpha val="79000"/>
                </a:srgbClr>
              </a:gs>
              <a:gs pos="82000">
                <a:srgbClr val="ECBB06">
                  <a:alpha val="72000"/>
                </a:srgbClr>
              </a:gs>
              <a:gs pos="100000">
                <a:srgbClr val="D28700">
                  <a:alpha val="49000"/>
                </a:srgbClr>
              </a:gs>
            </a:gsLst>
            <a:lin ang="5400000" scaled="1"/>
            <a:tileRect/>
          </a:gradFill>
          <a:ln w="19050" cap="flat" cmpd="sng" algn="ctr">
            <a:solidFill>
              <a:srgbClr val="FFD41D">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21" name="Rounded Rectangle 120"/>
          <p:cNvSpPr/>
          <p:nvPr/>
        </p:nvSpPr>
        <p:spPr bwMode="auto">
          <a:xfrm>
            <a:off x="6225757" y="2971800"/>
            <a:ext cx="1582871" cy="3521095"/>
          </a:xfrm>
          <a:prstGeom prst="roundRect">
            <a:avLst>
              <a:gd name="adj" fmla="val 14567"/>
            </a:avLst>
          </a:prstGeom>
          <a:gradFill flip="none" rotWithShape="1">
            <a:gsLst>
              <a:gs pos="8000">
                <a:srgbClr val="4ED802">
                  <a:alpha val="76000"/>
                </a:srgbClr>
              </a:gs>
              <a:gs pos="26000">
                <a:srgbClr val="96FD2F">
                  <a:alpha val="73000"/>
                </a:srgbClr>
              </a:gs>
              <a:gs pos="40000">
                <a:srgbClr val="AFFE2E">
                  <a:alpha val="90980"/>
                </a:srgbClr>
              </a:gs>
              <a:gs pos="63000">
                <a:srgbClr val="8AEF03">
                  <a:alpha val="74902"/>
                </a:srgbClr>
              </a:gs>
              <a:gs pos="82000">
                <a:srgbClr val="4ED802">
                  <a:alpha val="72000"/>
                </a:srgbClr>
              </a:gs>
              <a:gs pos="100000">
                <a:srgbClr val="4ED802">
                  <a:alpha val="49000"/>
                </a:srgbClr>
              </a:gs>
            </a:gsLst>
            <a:lin ang="5400000" scaled="1"/>
            <a:tileRect/>
          </a:gradFill>
          <a:ln w="19050" cap="flat" cmpd="sng" algn="ctr">
            <a:solidFill>
              <a:srgbClr val="4ED802">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pic>
        <p:nvPicPr>
          <p:cNvPr id="122" name="Picture 3"/>
          <p:cNvPicPr>
            <a:picLocks noChangeAspect="1" noChangeArrowheads="1"/>
          </p:cNvPicPr>
          <p:nvPr/>
        </p:nvPicPr>
        <p:blipFill>
          <a:blip r:embed="rId9" cstate="screen"/>
          <a:srcRect/>
          <a:stretch>
            <a:fillRect/>
          </a:stretch>
        </p:blipFill>
        <p:spPr bwMode="auto">
          <a:xfrm>
            <a:off x="1301186" y="3101941"/>
            <a:ext cx="1448811" cy="1359892"/>
          </a:xfrm>
          <a:prstGeom prst="roundRect">
            <a:avLst>
              <a:gd name="adj" fmla="val 11507"/>
            </a:avLst>
          </a:prstGeom>
          <a:noFill/>
          <a:ln>
            <a:noFill/>
          </a:ln>
          <a:effectLst/>
        </p:spPr>
      </p:pic>
      <p:sp>
        <p:nvSpPr>
          <p:cNvPr id="123" name="TextBox 122"/>
          <p:cNvSpPr txBox="1"/>
          <p:nvPr/>
        </p:nvSpPr>
        <p:spPr>
          <a:xfrm>
            <a:off x="1565925" y="5090309"/>
            <a:ext cx="844074" cy="368234"/>
          </a:xfrm>
          <a:prstGeom prst="rect">
            <a:avLst/>
          </a:prstGeom>
          <a:noFill/>
          <a:ln w="9525">
            <a:noFill/>
            <a:miter lim="800000"/>
            <a:headEnd/>
            <a:tailEnd/>
          </a:ln>
          <a:effectLst/>
        </p:spPr>
        <p:txBody>
          <a:bodyPr wrap="none" rtlCol="0">
            <a:spAutoFit/>
          </a:bodyPr>
          <a:lstStyle/>
          <a:p>
            <a:pPr algn="ct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Basic</a:t>
            </a:r>
          </a:p>
        </p:txBody>
      </p:sp>
      <p:sp>
        <p:nvSpPr>
          <p:cNvPr id="124" name="TextBox 123"/>
          <p:cNvSpPr txBox="1"/>
          <p:nvPr/>
        </p:nvSpPr>
        <p:spPr>
          <a:xfrm>
            <a:off x="2784117" y="5103265"/>
            <a:ext cx="1761039" cy="339908"/>
          </a:xfrm>
          <a:prstGeom prst="rect">
            <a:avLst/>
          </a:prstGeom>
          <a:noFill/>
        </p:spPr>
        <p:txBody>
          <a:bodyPr wrap="none" rtlCol="0">
            <a:spAutoFit/>
          </a:bodyPr>
          <a:lstStyle/>
          <a:p>
            <a:pPr algn="ctr" defTabSz="914400">
              <a:lnSpc>
                <a:spcPct val="90000"/>
              </a:lnSpc>
            </a:pP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Standardized</a:t>
            </a:r>
          </a:p>
        </p:txBody>
      </p:sp>
      <p:sp>
        <p:nvSpPr>
          <p:cNvPr id="125" name="TextBox 124"/>
          <p:cNvSpPr txBox="1"/>
          <p:nvPr/>
        </p:nvSpPr>
        <p:spPr>
          <a:xfrm>
            <a:off x="4495007" y="5090309"/>
            <a:ext cx="1659526" cy="368234"/>
          </a:xfrm>
          <a:prstGeom prst="rect">
            <a:avLst/>
          </a:prstGeom>
          <a:noFill/>
        </p:spPr>
        <p:txBody>
          <a:bodyPr wrap="none" rtlCol="0">
            <a:spAutoFit/>
          </a:bodyPr>
          <a:lstStyle/>
          <a:p>
            <a:pPr algn="ct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Rationalized</a:t>
            </a:r>
          </a:p>
        </p:txBody>
      </p:sp>
      <p:sp>
        <p:nvSpPr>
          <p:cNvPr id="126" name="TextBox 125"/>
          <p:cNvSpPr txBox="1"/>
          <p:nvPr/>
        </p:nvSpPr>
        <p:spPr>
          <a:xfrm>
            <a:off x="6403524" y="5103265"/>
            <a:ext cx="1228500" cy="339908"/>
          </a:xfrm>
          <a:prstGeom prst="rect">
            <a:avLst/>
          </a:prstGeom>
          <a:noFill/>
        </p:spPr>
        <p:txBody>
          <a:bodyPr wrap="none" rtlCol="0">
            <a:spAutoFit/>
          </a:bodyPr>
          <a:lstStyle/>
          <a:p>
            <a:pPr algn="ctr" defTabSz="914400">
              <a:lnSpc>
                <a:spcPct val="90000"/>
              </a:lnSpc>
            </a:pP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Dynamic</a:t>
            </a:r>
          </a:p>
        </p:txBody>
      </p:sp>
      <p:pic>
        <p:nvPicPr>
          <p:cNvPr id="127" name="Picture 3"/>
          <p:cNvPicPr>
            <a:picLocks noChangeAspect="1" noChangeArrowheads="1"/>
          </p:cNvPicPr>
          <p:nvPr/>
        </p:nvPicPr>
        <p:blipFill>
          <a:blip r:embed="rId10" cstate="screen"/>
          <a:srcRect/>
          <a:stretch>
            <a:fillRect/>
          </a:stretch>
        </p:blipFill>
        <p:spPr bwMode="auto">
          <a:xfrm>
            <a:off x="2963320" y="3110713"/>
            <a:ext cx="1448811" cy="1351117"/>
          </a:xfrm>
          <a:prstGeom prst="roundRect">
            <a:avLst>
              <a:gd name="adj" fmla="val 12771"/>
            </a:avLst>
          </a:prstGeom>
          <a:noFill/>
          <a:ln>
            <a:noFill/>
          </a:ln>
          <a:effectLst/>
        </p:spPr>
      </p:pic>
      <p:pic>
        <p:nvPicPr>
          <p:cNvPr id="128" name="Picture 3"/>
          <p:cNvPicPr>
            <a:picLocks noChangeAspect="1" noChangeArrowheads="1"/>
          </p:cNvPicPr>
          <p:nvPr/>
        </p:nvPicPr>
        <p:blipFill>
          <a:blip r:embed="rId11" cstate="screen"/>
          <a:srcRect/>
          <a:stretch>
            <a:fillRect/>
          </a:stretch>
        </p:blipFill>
        <p:spPr bwMode="auto">
          <a:xfrm>
            <a:off x="4634341" y="3110713"/>
            <a:ext cx="1448811" cy="1351117"/>
          </a:xfrm>
          <a:prstGeom prst="roundRect">
            <a:avLst>
              <a:gd name="adj" fmla="val 15368"/>
            </a:avLst>
          </a:prstGeom>
          <a:noFill/>
          <a:ln>
            <a:noFill/>
          </a:ln>
          <a:effectLst/>
        </p:spPr>
      </p:pic>
      <p:pic>
        <p:nvPicPr>
          <p:cNvPr id="129" name="Picture 3"/>
          <p:cNvPicPr>
            <a:picLocks noChangeAspect="1" noChangeArrowheads="1"/>
          </p:cNvPicPr>
          <p:nvPr/>
        </p:nvPicPr>
        <p:blipFill>
          <a:blip r:embed="rId12" cstate="screen"/>
          <a:srcRect/>
          <a:stretch>
            <a:fillRect/>
          </a:stretch>
        </p:blipFill>
        <p:spPr bwMode="auto">
          <a:xfrm>
            <a:off x="6287588" y="3119488"/>
            <a:ext cx="1448811" cy="1342345"/>
          </a:xfrm>
          <a:prstGeom prst="roundRect">
            <a:avLst>
              <a:gd name="adj" fmla="val 14052"/>
            </a:avLst>
          </a:prstGeom>
          <a:noFill/>
          <a:ln>
            <a:noFill/>
          </a:ln>
          <a:effectLst/>
        </p:spPr>
      </p:pic>
      <p:sp>
        <p:nvSpPr>
          <p:cNvPr id="130" name="Rectangle 129"/>
          <p:cNvSpPr/>
          <p:nvPr/>
        </p:nvSpPr>
        <p:spPr>
          <a:xfrm>
            <a:off x="1235527" y="5649869"/>
            <a:ext cx="1534194" cy="492868"/>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cost center</a:t>
            </a:r>
          </a:p>
        </p:txBody>
      </p:sp>
      <p:sp>
        <p:nvSpPr>
          <p:cNvPr id="131" name="Rectangle 130"/>
          <p:cNvSpPr/>
          <p:nvPr/>
        </p:nvSpPr>
        <p:spPr>
          <a:xfrm>
            <a:off x="2924881"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an efficient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cost center</a:t>
            </a:r>
          </a:p>
        </p:txBody>
      </p:sp>
      <p:sp>
        <p:nvSpPr>
          <p:cNvPr id="132" name="Rectangle 131"/>
          <p:cNvSpPr/>
          <p:nvPr/>
        </p:nvSpPr>
        <p:spPr>
          <a:xfrm>
            <a:off x="4592482"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business center</a:t>
            </a:r>
          </a:p>
        </p:txBody>
      </p:sp>
      <p:sp>
        <p:nvSpPr>
          <p:cNvPr id="133" name="Rectangle 132"/>
          <p:cNvSpPr/>
          <p:nvPr/>
        </p:nvSpPr>
        <p:spPr>
          <a:xfrm>
            <a:off x="6242681"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strategic asset</a:t>
            </a:r>
          </a:p>
        </p:txBody>
      </p:sp>
      <p:sp>
        <p:nvSpPr>
          <p:cNvPr id="134" name="Right Arrow 133"/>
          <p:cNvSpPr/>
          <p:nvPr/>
        </p:nvSpPr>
        <p:spPr bwMode="auto">
          <a:xfrm>
            <a:off x="541560" y="3960908"/>
            <a:ext cx="8069040" cy="1218533"/>
          </a:xfrm>
          <a:prstGeom prst="rightArrow">
            <a:avLst/>
          </a:prstGeom>
          <a:gradFill flip="none" rotWithShape="1">
            <a:gsLst>
              <a:gs pos="8000">
                <a:srgbClr val="00B0F0">
                  <a:alpha val="64000"/>
                </a:srgbClr>
              </a:gs>
              <a:gs pos="40000">
                <a:srgbClr val="90E739">
                  <a:alpha val="73000"/>
                </a:srgbClr>
              </a:gs>
              <a:gs pos="75000">
                <a:srgbClr val="90E739">
                  <a:alpha val="78000"/>
                </a:srgbClr>
              </a:gs>
              <a:gs pos="88000">
                <a:srgbClr val="FDA80F">
                  <a:alpha val="77000"/>
                </a:srgbClr>
              </a:gs>
              <a:gs pos="100000">
                <a:srgbClr val="FDA80F">
                  <a:alpha val="8000"/>
                </a:srgbClr>
              </a:gs>
            </a:gsLst>
            <a:lin ang="10800000" scaled="1"/>
            <a:tileRect/>
          </a:gradFill>
          <a:ln w="19050" cap="flat" cmpd="sng" algn="ctr">
            <a:gradFill flip="none" rotWithShape="1">
              <a:gsLst>
                <a:gs pos="0">
                  <a:srgbClr val="FDA80F"/>
                </a:gs>
                <a:gs pos="50000">
                  <a:srgbClr val="90E739"/>
                </a:gs>
                <a:gs pos="100000">
                  <a:srgbClr val="00B0F0"/>
                </a:gs>
              </a:gsLst>
              <a:lin ang="0" scaled="1"/>
              <a:tileRect/>
            </a:gradFill>
            <a:prstDash val="solid"/>
            <a:round/>
            <a:headEnd type="none" w="med" len="med"/>
            <a:tailEnd type="none" w="med" len="med"/>
          </a:ln>
          <a:effectLst>
            <a:outerShdw blurRad="101600" sx="102000" sy="102000" algn="ctr" rotWithShape="0">
              <a:prstClr val="black">
                <a:alpha val="50000"/>
              </a:prstClr>
            </a:outerShdw>
          </a:effectLst>
          <a:scene3d>
            <a:camera prst="orthographicFront"/>
            <a:lightRig rig="threePt" dir="t"/>
          </a:scene3d>
          <a:sp3d>
            <a:bevelT w="69850" h="19050" prst="coolSlant"/>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ctr" defTabSz="761970" eaLnBrk="0" fontAlgn="base" hangingPunct="0">
              <a:spcBef>
                <a:spcPct val="0"/>
              </a:spcBef>
              <a:spcAft>
                <a:spcPct val="0"/>
              </a:spcAft>
              <a:defRPr/>
            </a:pPr>
            <a:r>
              <a:rPr lang="en-US" i="1" dirty="0" smtClean="0">
                <a:effectLst>
                  <a:outerShdw blurRad="215900" sx="102000" sy="102000" algn="ctr" rotWithShape="0">
                    <a:prstClr val="black"/>
                  </a:outerShdw>
                </a:effectLst>
                <a:latin typeface="Segoe Black" pitchFamily="34" charset="0"/>
              </a:rPr>
              <a:t>People	Process	Technology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381000" y="10922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p:cNvSpPr/>
          <p:nvPr/>
        </p:nvSpPr>
        <p:spPr>
          <a:xfrm>
            <a:off x="381000" y="1066800"/>
            <a:ext cx="8534400" cy="1905000"/>
          </a:xfrm>
          <a:custGeom>
            <a:avLst/>
            <a:gdLst>
              <a:gd name="connsiteX0" fmla="*/ 0 w 7189470"/>
              <a:gd name="connsiteY0" fmla="*/ 163830 h 1638300"/>
              <a:gd name="connsiteX1" fmla="*/ 47985 w 7189470"/>
              <a:gd name="connsiteY1" fmla="*/ 47985 h 1638300"/>
              <a:gd name="connsiteX2" fmla="*/ 163830 w 7189470"/>
              <a:gd name="connsiteY2" fmla="*/ 0 h 1638300"/>
              <a:gd name="connsiteX3" fmla="*/ 7025640 w 7189470"/>
              <a:gd name="connsiteY3" fmla="*/ 0 h 1638300"/>
              <a:gd name="connsiteX4" fmla="*/ 7141485 w 7189470"/>
              <a:gd name="connsiteY4" fmla="*/ 47985 h 1638300"/>
              <a:gd name="connsiteX5" fmla="*/ 7189470 w 7189470"/>
              <a:gd name="connsiteY5" fmla="*/ 163830 h 1638300"/>
              <a:gd name="connsiteX6" fmla="*/ 7189470 w 7189470"/>
              <a:gd name="connsiteY6" fmla="*/ 1474470 h 1638300"/>
              <a:gd name="connsiteX7" fmla="*/ 7141485 w 7189470"/>
              <a:gd name="connsiteY7" fmla="*/ 1590315 h 1638300"/>
              <a:gd name="connsiteX8" fmla="*/ 7025640 w 7189470"/>
              <a:gd name="connsiteY8" fmla="*/ 1638300 h 1638300"/>
              <a:gd name="connsiteX9" fmla="*/ 163830 w 7189470"/>
              <a:gd name="connsiteY9" fmla="*/ 1638300 h 1638300"/>
              <a:gd name="connsiteX10" fmla="*/ 47985 w 7189470"/>
              <a:gd name="connsiteY10" fmla="*/ 1590315 h 1638300"/>
              <a:gd name="connsiteX11" fmla="*/ 0 w 7189470"/>
              <a:gd name="connsiteY11" fmla="*/ 1474470 h 1638300"/>
              <a:gd name="connsiteX12" fmla="*/ 0 w 7189470"/>
              <a:gd name="connsiteY12" fmla="*/ 16383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9470" h="1638300">
                <a:moveTo>
                  <a:pt x="0" y="163830"/>
                </a:moveTo>
                <a:cubicBezTo>
                  <a:pt x="0" y="120380"/>
                  <a:pt x="17261" y="78709"/>
                  <a:pt x="47985" y="47985"/>
                </a:cubicBezTo>
                <a:cubicBezTo>
                  <a:pt x="78709" y="17261"/>
                  <a:pt x="120380" y="0"/>
                  <a:pt x="163830" y="0"/>
                </a:cubicBezTo>
                <a:lnTo>
                  <a:pt x="7025640" y="0"/>
                </a:lnTo>
                <a:cubicBezTo>
                  <a:pt x="7069090" y="0"/>
                  <a:pt x="7110761" y="17261"/>
                  <a:pt x="7141485" y="47985"/>
                </a:cubicBezTo>
                <a:cubicBezTo>
                  <a:pt x="7172209" y="78709"/>
                  <a:pt x="7189470" y="120380"/>
                  <a:pt x="7189470" y="163830"/>
                </a:cubicBezTo>
                <a:lnTo>
                  <a:pt x="7189470" y="1474470"/>
                </a:lnTo>
                <a:cubicBezTo>
                  <a:pt x="7189470" y="1517920"/>
                  <a:pt x="7172209" y="1559591"/>
                  <a:pt x="7141485" y="1590315"/>
                </a:cubicBezTo>
                <a:cubicBezTo>
                  <a:pt x="7110761" y="1621039"/>
                  <a:pt x="7069090" y="1638300"/>
                  <a:pt x="7025640" y="1638300"/>
                </a:cubicBezTo>
                <a:lnTo>
                  <a:pt x="163830" y="1638300"/>
                </a:lnTo>
                <a:cubicBezTo>
                  <a:pt x="120380" y="1638300"/>
                  <a:pt x="78709" y="1621039"/>
                  <a:pt x="47985" y="1590315"/>
                </a:cubicBezTo>
                <a:cubicBezTo>
                  <a:pt x="17261" y="1559591"/>
                  <a:pt x="0" y="1517920"/>
                  <a:pt x="0" y="1474470"/>
                </a:cubicBezTo>
                <a:lnTo>
                  <a:pt x="0" y="16383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001">
            <a:schemeClr val="lt2"/>
          </a:fillRef>
          <a:effectRef idx="2">
            <a:schemeClr val="accent4">
              <a:hueOff val="0"/>
              <a:satOff val="0"/>
              <a:lumOff val="0"/>
              <a:alphaOff val="0"/>
            </a:schemeClr>
          </a:effectRef>
          <a:fontRef idx="minor">
            <a:schemeClr val="lt1"/>
          </a:fontRef>
        </p:style>
        <p:txBody>
          <a:bodyPr spcFirstLastPara="0" vert="horz" wrap="square" lIns="139424" tIns="139424" rIns="1811310" bIns="139424" numCol="1" spcCol="1270" anchor="ctr" anchorCtr="0">
            <a:noAutofit/>
          </a:bodyPr>
          <a:lstStyle/>
          <a:p>
            <a:pPr lvl="0" defTabSz="1066800">
              <a:lnSpc>
                <a:spcPct val="90000"/>
              </a:lnSpc>
              <a:spcBef>
                <a:spcPct val="0"/>
              </a:spcBef>
              <a:spcAft>
                <a:spcPct val="35000"/>
              </a:spcAft>
            </a:pPr>
            <a:r>
              <a:rPr lang="en-CA" sz="2400" kern="1200" dirty="0" smtClean="0">
                <a:solidFill>
                  <a:schemeClr val="bg1">
                    <a:lumMod val="75000"/>
                  </a:schemeClr>
                </a:solidFill>
              </a:rPr>
              <a:t>Session 2 Summary</a:t>
            </a:r>
          </a:p>
          <a:p>
            <a:pPr lvl="0" defTabSz="1066800">
              <a:lnSpc>
                <a:spcPct val="90000"/>
              </a:lnSpc>
              <a:spcBef>
                <a:spcPct val="0"/>
              </a:spcBef>
              <a:spcAft>
                <a:spcPct val="35000"/>
              </a:spcAft>
            </a:pPr>
            <a:r>
              <a:rPr lang="en-CA" sz="3200" kern="1200" dirty="0" smtClean="0">
                <a:solidFill>
                  <a:schemeClr val="bg1">
                    <a:lumMod val="75000"/>
                  </a:schemeClr>
                </a:solidFill>
              </a:rPr>
              <a:t>Desktop Optimization</a:t>
            </a:r>
            <a:endParaRPr lang="en-CA" sz="3200" kern="1200" dirty="0">
              <a:solidFill>
                <a:schemeClr val="bg1">
                  <a:lumMod val="75000"/>
                </a:schemeClr>
              </a:solidFill>
            </a:endParaRPr>
          </a:p>
        </p:txBody>
      </p:sp>
      <p:pic>
        <p:nvPicPr>
          <p:cNvPr id="2050" name="Picture 2" descr="C:\Users\ruthmort\Pictures\DVD_ART36\Logos\Windows 7\Windows 7 (brand)\windows 7 rev v.png"/>
          <p:cNvPicPr>
            <a:picLocks noChangeAspect="1" noChangeArrowheads="1"/>
          </p:cNvPicPr>
          <p:nvPr/>
        </p:nvPicPr>
        <p:blipFill>
          <a:blip r:embed="rId8" cstate="print"/>
          <a:srcRect/>
          <a:stretch>
            <a:fillRect/>
          </a:stretch>
        </p:blipFill>
        <p:spPr bwMode="auto">
          <a:xfrm>
            <a:off x="6781800" y="5410200"/>
            <a:ext cx="1752600" cy="1085059"/>
          </a:xfrm>
          <a:prstGeom prst="rect">
            <a:avLst/>
          </a:prstGeom>
          <a:noFill/>
        </p:spPr>
      </p:pic>
      <p:pic>
        <p:nvPicPr>
          <p:cNvPr id="1027" name="Picture 3" descr="C:\Users\ruthmort\Pictures\DVD_ART36\Artwork_Imagery\Icons - Illustrations\_ WINDOWS SERVER ICONS\Hardware\Computer PC desktop machine.png"/>
          <p:cNvPicPr>
            <a:picLocks noChangeAspect="1" noChangeArrowheads="1"/>
          </p:cNvPicPr>
          <p:nvPr/>
        </p:nvPicPr>
        <p:blipFill>
          <a:blip r:embed="rId9" cstate="print"/>
          <a:srcRect/>
          <a:stretch>
            <a:fillRect/>
          </a:stretch>
        </p:blipFill>
        <p:spPr bwMode="auto">
          <a:xfrm>
            <a:off x="6172200" y="838200"/>
            <a:ext cx="2305050" cy="19240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graphicEl>
                                              <a:dgm id="{C43EB61A-2E04-409F-8F87-79F190ED3CE0}"/>
                                            </p:graphicEl>
                                          </p:spTgt>
                                        </p:tgtEl>
                                        <p:attrNameLst>
                                          <p:attrName>style.visibility</p:attrName>
                                        </p:attrNameLst>
                                      </p:cBhvr>
                                      <p:to>
                                        <p:strVal val="visible"/>
                                      </p:to>
                                    </p:set>
                                    <p:animEffect transition="in" filter="fade">
                                      <p:cBhvr>
                                        <p:cTn id="7" dur="1000"/>
                                        <p:tgtEl>
                                          <p:spTgt spid="15">
                                            <p:graphicEl>
                                              <a:dgm id="{C43EB61A-2E04-409F-8F87-79F190ED3CE0}"/>
                                            </p:graphicEl>
                                          </p:spTgt>
                                        </p:tgtEl>
                                      </p:cBhvr>
                                    </p:animEffect>
                                    <p:anim calcmode="lin" valueType="num">
                                      <p:cBhvr>
                                        <p:cTn id="8" dur="1000" fill="hold"/>
                                        <p:tgtEl>
                                          <p:spTgt spid="15">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9" dur="1000" fill="hold"/>
                                        <p:tgtEl>
                                          <p:spTgt spid="15">
                                            <p:graphicEl>
                                              <a:dgm id="{C43EB61A-2E04-409F-8F87-79F190ED3CE0}"/>
                                            </p:graphicEl>
                                          </p:spTgt>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15">
                                            <p:graphicEl>
                                              <a:dgm id="{2572025E-E8B8-4F94-94D0-DC22D7F762FB}"/>
                                            </p:graphicEl>
                                          </p:spTgt>
                                        </p:tgtEl>
                                        <p:attrNameLst>
                                          <p:attrName>style.visibility</p:attrName>
                                        </p:attrNameLst>
                                      </p:cBhvr>
                                      <p:to>
                                        <p:strVal val="visible"/>
                                      </p:to>
                                    </p:set>
                                    <p:animEffect transition="in" filter="slide(fromTop)">
                                      <p:cBhvr>
                                        <p:cTn id="12" dur="1000"/>
                                        <p:tgtEl>
                                          <p:spTgt spid="15">
                                            <p:graphicEl>
                                              <a:dgm id="{2572025E-E8B8-4F94-94D0-DC22D7F762FB}"/>
                                            </p:graphicEl>
                                          </p:spTgt>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5">
                                            <p:graphicEl>
                                              <a:dgm id="{41BC1ABA-1F87-4B1E-94EC-41724CD12655}"/>
                                            </p:graphicEl>
                                          </p:spTgt>
                                        </p:tgtEl>
                                        <p:attrNameLst>
                                          <p:attrName>style.visibility</p:attrName>
                                        </p:attrNameLst>
                                      </p:cBhvr>
                                      <p:to>
                                        <p:strVal val="visible"/>
                                      </p:to>
                                    </p:set>
                                    <p:animEffect transition="in" filter="fade">
                                      <p:cBhvr>
                                        <p:cTn id="16" dur="1000"/>
                                        <p:tgtEl>
                                          <p:spTgt spid="15">
                                            <p:graphicEl>
                                              <a:dgm id="{41BC1ABA-1F87-4B1E-94EC-41724CD12655}"/>
                                            </p:graphicEl>
                                          </p:spTgt>
                                        </p:tgtEl>
                                      </p:cBhvr>
                                    </p:animEffect>
                                    <p:anim calcmode="lin" valueType="num">
                                      <p:cBhvr>
                                        <p:cTn id="17" dur="1000" fill="hold"/>
                                        <p:tgtEl>
                                          <p:spTgt spid="15">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18" dur="1000" fill="hold"/>
                                        <p:tgtEl>
                                          <p:spTgt spid="15">
                                            <p:graphicEl>
                                              <a:dgm id="{41BC1ABA-1F87-4B1E-94EC-41724CD12655}"/>
                                            </p:graphicEl>
                                          </p:spTgt>
                                        </p:tgtEl>
                                        <p:attrNameLst>
                                          <p:attrName>ppt_y</p:attrName>
                                        </p:attrNameLst>
                                      </p:cBhvr>
                                      <p:tavLst>
                                        <p:tav tm="0">
                                          <p:val>
                                            <p:strVal val="#ppt_y+.1"/>
                                          </p:val>
                                        </p:tav>
                                        <p:tav tm="100000">
                                          <p:val>
                                            <p:strVal val="#ppt_y"/>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15">
                                            <p:graphicEl>
                                              <a:dgm id="{5284ED54-4761-44DA-8086-D5FD397A1C95}"/>
                                            </p:graphicEl>
                                          </p:spTgt>
                                        </p:tgtEl>
                                        <p:attrNameLst>
                                          <p:attrName>style.visibility</p:attrName>
                                        </p:attrNameLst>
                                      </p:cBhvr>
                                      <p:to>
                                        <p:strVal val="visible"/>
                                      </p:to>
                                    </p:set>
                                    <p:animEffect transition="in" filter="slide(fromTop)">
                                      <p:cBhvr>
                                        <p:cTn id="21" dur="1000"/>
                                        <p:tgtEl>
                                          <p:spTgt spid="15">
                                            <p:graphicEl>
                                              <a:dgm id="{5284ED54-4761-44DA-8086-D5FD397A1C95}"/>
                                            </p:graphicEl>
                                          </p:spTgt>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5">
                                            <p:graphicEl>
                                              <a:dgm id="{24DED14D-54B9-4B71-99EB-E50E98757062}"/>
                                            </p:graphicEl>
                                          </p:spTgt>
                                        </p:tgtEl>
                                        <p:attrNameLst>
                                          <p:attrName>style.visibility</p:attrName>
                                        </p:attrNameLst>
                                      </p:cBhvr>
                                      <p:to>
                                        <p:strVal val="visible"/>
                                      </p:to>
                                    </p:set>
                                    <p:animEffect transition="in" filter="fade">
                                      <p:cBhvr>
                                        <p:cTn id="25" dur="1000"/>
                                        <p:tgtEl>
                                          <p:spTgt spid="15">
                                            <p:graphicEl>
                                              <a:dgm id="{24DED14D-54B9-4B71-99EB-E50E98757062}"/>
                                            </p:graphicEl>
                                          </p:spTgt>
                                        </p:tgtEl>
                                      </p:cBhvr>
                                    </p:animEffect>
                                    <p:anim calcmode="lin" valueType="num">
                                      <p:cBhvr>
                                        <p:cTn id="26" dur="1000" fill="hold"/>
                                        <p:tgtEl>
                                          <p:spTgt spid="15">
                                            <p:graphicEl>
                                              <a:dgm id="{24DED14D-54B9-4B71-99EB-E50E98757062}"/>
                                            </p:graphicEl>
                                          </p:spTgt>
                                        </p:tgtEl>
                                        <p:attrNameLst>
                                          <p:attrName>ppt_x</p:attrName>
                                        </p:attrNameLst>
                                      </p:cBhvr>
                                      <p:tavLst>
                                        <p:tav tm="0">
                                          <p:val>
                                            <p:strVal val="#ppt_x"/>
                                          </p:val>
                                        </p:tav>
                                        <p:tav tm="100000">
                                          <p:val>
                                            <p:strVal val="#ppt_x"/>
                                          </p:val>
                                        </p:tav>
                                      </p:tavLst>
                                    </p:anim>
                                    <p:anim calcmode="lin" valueType="num">
                                      <p:cBhvr>
                                        <p:cTn id="27" dur="1000" fill="hold"/>
                                        <p:tgtEl>
                                          <p:spTgt spid="15">
                                            <p:graphicEl>
                                              <a:dgm id="{24DED14D-54B9-4B71-99EB-E50E98757062}"/>
                                            </p:graphicEl>
                                          </p:spTgt>
                                        </p:tgtEl>
                                        <p:attrNameLst>
                                          <p:attrName>ppt_y</p:attrName>
                                        </p:attrNameLst>
                                      </p:cBhvr>
                                      <p:tavLst>
                                        <p:tav tm="0">
                                          <p:val>
                                            <p:strVal val="#ppt_y+.1"/>
                                          </p:val>
                                        </p:tav>
                                        <p:tav tm="100000">
                                          <p:val>
                                            <p:strVal val="#ppt_y"/>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5">
                                            <p:graphicEl>
                                              <a:dgm id="{3F636E00-64EB-4024-953A-08D0E77BE96F}"/>
                                            </p:graphicEl>
                                          </p:spTgt>
                                        </p:tgtEl>
                                        <p:attrNameLst>
                                          <p:attrName>style.visibility</p:attrName>
                                        </p:attrNameLst>
                                      </p:cBhvr>
                                      <p:to>
                                        <p:strVal val="visible"/>
                                      </p:to>
                                    </p:set>
                                    <p:animEffect transition="in" filter="slide(fromTop)">
                                      <p:cBhvr>
                                        <p:cTn id="30" dur="1000"/>
                                        <p:tgtEl>
                                          <p:spTgt spid="15">
                                            <p:graphicEl>
                                              <a:dgm id="{3F636E00-64EB-4024-953A-08D0E77BE96F}"/>
                                            </p:graphicEl>
                                          </p:spTgt>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5">
                                            <p:graphicEl>
                                              <a:dgm id="{D88C7409-AB93-4FE3-A61D-F51EE8A4B008}"/>
                                            </p:graphicEl>
                                          </p:spTgt>
                                        </p:tgtEl>
                                        <p:attrNameLst>
                                          <p:attrName>style.visibility</p:attrName>
                                        </p:attrNameLst>
                                      </p:cBhvr>
                                      <p:to>
                                        <p:strVal val="visible"/>
                                      </p:to>
                                    </p:set>
                                    <p:animEffect transition="in" filter="fade">
                                      <p:cBhvr>
                                        <p:cTn id="34" dur="1000"/>
                                        <p:tgtEl>
                                          <p:spTgt spid="15">
                                            <p:graphicEl>
                                              <a:dgm id="{D88C7409-AB93-4FE3-A61D-F51EE8A4B008}"/>
                                            </p:graphicEl>
                                          </p:spTgt>
                                        </p:tgtEl>
                                      </p:cBhvr>
                                    </p:animEffect>
                                    <p:anim calcmode="lin" valueType="num">
                                      <p:cBhvr>
                                        <p:cTn id="35" dur="1000" fill="hold"/>
                                        <p:tgtEl>
                                          <p:spTgt spid="15">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36" dur="1000" fill="hold"/>
                                        <p:tgtEl>
                                          <p:spTgt spid="15">
                                            <p:graphicEl>
                                              <a:dgm id="{D88C7409-AB93-4FE3-A61D-F51EE8A4B008}"/>
                                            </p:graphicEl>
                                          </p:spTgt>
                                        </p:tgtEl>
                                        <p:attrNameLst>
                                          <p:attrName>ppt_y</p:attrName>
                                        </p:attrNameLst>
                                      </p:cBhvr>
                                      <p:tavLst>
                                        <p:tav tm="0">
                                          <p:val>
                                            <p:strVal val="#ppt_y+.1"/>
                                          </p:val>
                                        </p:tav>
                                        <p:tav tm="100000">
                                          <p:val>
                                            <p:strVal val="#ppt_y"/>
                                          </p:val>
                                        </p:tav>
                                      </p:tavLst>
                                    </p:anim>
                                  </p:childTnLst>
                                </p:cTn>
                              </p:par>
                              <p:par>
                                <p:cTn id="37" presetID="12" presetClass="entr" presetSubtype="1" fill="hold" grpId="0" nodeType="withEffect">
                                  <p:stCondLst>
                                    <p:cond delay="0"/>
                                  </p:stCondLst>
                                  <p:childTnLst>
                                    <p:set>
                                      <p:cBhvr>
                                        <p:cTn id="38" dur="1" fill="hold">
                                          <p:stCondLst>
                                            <p:cond delay="0"/>
                                          </p:stCondLst>
                                        </p:cTn>
                                        <p:tgtEl>
                                          <p:spTgt spid="15">
                                            <p:graphicEl>
                                              <a:dgm id="{87B5BDBA-3C7A-41F1-8C33-F13937A84B36}"/>
                                            </p:graphicEl>
                                          </p:spTgt>
                                        </p:tgtEl>
                                        <p:attrNameLst>
                                          <p:attrName>style.visibility</p:attrName>
                                        </p:attrNameLst>
                                      </p:cBhvr>
                                      <p:to>
                                        <p:strVal val="visible"/>
                                      </p:to>
                                    </p:set>
                                    <p:animEffect transition="in" filter="slide(fromTop)">
                                      <p:cBhvr>
                                        <p:cTn id="39" dur="1000"/>
                                        <p:tgtEl>
                                          <p:spTgt spid="15">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Call to Action</a:t>
            </a:r>
            <a:endParaRPr lang="en-CA" dirty="0"/>
          </a:p>
        </p:txBody>
      </p:sp>
      <p:sp>
        <p:nvSpPr>
          <p:cNvPr id="4" name="Content Placeholder 3"/>
          <p:cNvSpPr>
            <a:spLocks noGrp="1"/>
          </p:cNvSpPr>
          <p:nvPr>
            <p:ph idx="1"/>
          </p:nvPr>
        </p:nvSpPr>
        <p:spPr>
          <a:xfrm>
            <a:off x="381000" y="1417638"/>
            <a:ext cx="8382000" cy="3022366"/>
          </a:xfrm>
        </p:spPr>
        <p:txBody>
          <a:bodyPr/>
          <a:lstStyle/>
          <a:p>
            <a:r>
              <a:rPr lang="en-CA" dirty="0" smtClean="0"/>
              <a:t>Download ACT from </a:t>
            </a:r>
            <a:r>
              <a:rPr lang="en-CA" dirty="0" smtClean="0">
                <a:solidFill>
                  <a:schemeClr val="tx2"/>
                </a:solidFill>
              </a:rPr>
              <a:t>www.microsoft.com/downloads</a:t>
            </a:r>
            <a:r>
              <a:rPr lang="en-CA" dirty="0" smtClean="0"/>
              <a:t> and start collecting inventory information and evaluating your applications</a:t>
            </a:r>
          </a:p>
          <a:p>
            <a:r>
              <a:rPr lang="en-CA" dirty="0" smtClean="0"/>
              <a:t>Invite your IT team to learn more about Windows 7 through the Springboard site </a:t>
            </a:r>
            <a:r>
              <a:rPr lang="en-CA" dirty="0" smtClean="0">
                <a:solidFill>
                  <a:schemeClr val="tx2"/>
                </a:solidFill>
              </a:rPr>
              <a:t>www.microsoft.ca/springboard</a:t>
            </a:r>
            <a:endParaRPr lang="en-CA"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7859713" y="5354638"/>
            <a:ext cx="1284287" cy="457200"/>
          </a:xfrm>
          <a:prstGeom prst="rect">
            <a:avLst/>
          </a:prstGeom>
          <a:noFill/>
          <a:ln w="9525">
            <a:noFill/>
            <a:miter lim="800000"/>
            <a:headEnd/>
            <a:tailEnd/>
          </a:ln>
        </p:spPr>
        <p:txBody>
          <a:bodyPr>
            <a:spAutoFit/>
          </a:bodyPr>
          <a:lstStyle/>
          <a:p>
            <a:endParaRPr lang="en-US">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plane.png"/>
          <p:cNvPicPr>
            <a:picLocks noChangeAspect="1"/>
          </p:cNvPicPr>
          <p:nvPr/>
        </p:nvPicPr>
        <p:blipFill>
          <a:blip r:embed="rId4" cstate="print"/>
          <a:stretch>
            <a:fillRect/>
          </a:stretch>
        </p:blipFill>
        <p:spPr>
          <a:xfrm>
            <a:off x="2352641" y="635746"/>
            <a:ext cx="7070760" cy="5094384"/>
          </a:xfrm>
          <a:prstGeom prst="rect">
            <a:avLst/>
          </a:prstGeom>
        </p:spPr>
      </p:pic>
      <p:sp>
        <p:nvSpPr>
          <p:cNvPr id="2" name="Title 1"/>
          <p:cNvSpPr>
            <a:spLocks noGrp="1"/>
          </p:cNvSpPr>
          <p:nvPr>
            <p:ph type="title"/>
          </p:nvPr>
        </p:nvSpPr>
        <p:spPr>
          <a:xfrm>
            <a:off x="382588" y="228600"/>
            <a:ext cx="8380412" cy="747897"/>
          </a:xfrm>
        </p:spPr>
        <p:txBody>
          <a:bodyPr/>
          <a:lstStyle/>
          <a:p>
            <a:r>
              <a:rPr smtClean="0">
                <a:latin typeface="+mn-lt"/>
              </a:rPr>
              <a:t>What If?…</a:t>
            </a:r>
            <a:endParaRPr>
              <a:latin typeface="+mn-lt"/>
            </a:endParaRPr>
          </a:p>
        </p:txBody>
      </p:sp>
      <p:pic>
        <p:nvPicPr>
          <p:cNvPr id="2057" name="Picture 9" descr="C:\Program Files\Microsoft Resource DVD Artwork\DVD_ART\Artwork_Imagery\HARDWARE_IMAGERY\Illustration - Misc Hardware\Windows Server Icons\Documents\Clipboard.png"/>
          <p:cNvPicPr>
            <a:picLocks noChangeAspect="1" noChangeArrowheads="1"/>
          </p:cNvPicPr>
          <p:nvPr/>
        </p:nvPicPr>
        <p:blipFill>
          <a:blip r:embed="rId5" cstate="print"/>
          <a:srcRect/>
          <a:stretch>
            <a:fillRect/>
          </a:stretch>
        </p:blipFill>
        <p:spPr bwMode="auto">
          <a:xfrm>
            <a:off x="392113" y="1409700"/>
            <a:ext cx="3576168" cy="4805476"/>
          </a:xfrm>
          <a:prstGeom prst="rect">
            <a:avLst/>
          </a:prstGeom>
          <a:noFill/>
        </p:spPr>
      </p:pic>
      <p:sp>
        <p:nvSpPr>
          <p:cNvPr id="47" name="Rectangle 46"/>
          <p:cNvSpPr/>
          <p:nvPr/>
        </p:nvSpPr>
        <p:spPr>
          <a:xfrm>
            <a:off x="789684" y="2639086"/>
            <a:ext cx="2719035" cy="2446824"/>
          </a:xfrm>
          <a:prstGeom prst="rect">
            <a:avLst/>
          </a:prstGeom>
        </p:spPr>
        <p:txBody>
          <a:bodyPr wrap="square">
            <a:spAutoFit/>
          </a:bodyPr>
          <a:lstStyle/>
          <a:p>
            <a:pPr lvl="0" algn="ctr" defTabSz="914327">
              <a:lnSpc>
                <a:spcPct val="85000"/>
              </a:lnSpc>
            </a:pPr>
            <a:r>
              <a:rPr lang="en-GB" sz="6000" kern="0" spc="-167" dirty="0" smtClean="0">
                <a:ln w="6350">
                  <a:solidFill>
                    <a:schemeClr val="tx1"/>
                  </a:solidFill>
                </a:ln>
                <a:solidFill>
                  <a:schemeClr val="bg1"/>
                </a:solidFill>
                <a:latin typeface="+mn-lt"/>
                <a:cs typeface="Arial" charset="0"/>
              </a:rPr>
              <a:t>New airline rules</a:t>
            </a:r>
            <a:endParaRPr lang="en-GB" sz="5400" kern="0" spc="-167" dirty="0">
              <a:ln w="6350">
                <a:solidFill>
                  <a:schemeClr val="tx1"/>
                </a:solidFill>
              </a:ln>
              <a:solidFill>
                <a:schemeClr val="bg1"/>
              </a:solidFill>
              <a:latin typeface="+mn-lt"/>
              <a:cs typeface="Arial" charset="0"/>
            </a:endParaRPr>
          </a:p>
        </p:txBody>
      </p:sp>
      <p:grpSp>
        <p:nvGrpSpPr>
          <p:cNvPr id="3" name="Group 49"/>
          <p:cNvGrpSpPr/>
          <p:nvPr/>
        </p:nvGrpSpPr>
        <p:grpSpPr>
          <a:xfrm>
            <a:off x="4067558" y="3752420"/>
            <a:ext cx="3351731" cy="2457936"/>
            <a:chOff x="6496118" y="3656722"/>
            <a:chExt cx="1734213" cy="1271756"/>
          </a:xfrm>
        </p:grpSpPr>
        <p:pic>
          <p:nvPicPr>
            <p:cNvPr id="2051"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6" cstate="print"/>
            <a:srcRect/>
            <a:stretch>
              <a:fillRect/>
            </a:stretch>
          </p:blipFill>
          <p:spPr bwMode="auto">
            <a:xfrm>
              <a:off x="6496118" y="3656722"/>
              <a:ext cx="1734213" cy="1271756"/>
            </a:xfrm>
            <a:prstGeom prst="rect">
              <a:avLst/>
            </a:prstGeom>
            <a:noFill/>
            <a:effectLst>
              <a:outerShdw blurRad="50800" dist="38100" dir="2700000" algn="tl" rotWithShape="0">
                <a:prstClr val="black">
                  <a:alpha val="40000"/>
                </a:prstClr>
              </a:outerShdw>
            </a:effectLst>
          </p:spPr>
        </p:pic>
        <p:grpSp>
          <p:nvGrpSpPr>
            <p:cNvPr id="4" name="Group 24"/>
            <p:cNvGrpSpPr/>
            <p:nvPr/>
          </p:nvGrpSpPr>
          <p:grpSpPr>
            <a:xfrm>
              <a:off x="6788952" y="3767723"/>
              <a:ext cx="1049751" cy="1049751"/>
              <a:chOff x="3028442" y="2396955"/>
              <a:chExt cx="1515533" cy="1515533"/>
            </a:xfrm>
            <a:effectLst>
              <a:outerShdw blurRad="63500" algn="ctr" rotWithShape="0">
                <a:schemeClr val="tx1">
                  <a:alpha val="84000"/>
                </a:schemeClr>
              </a:outerShdw>
            </a:effectLst>
          </p:grpSpPr>
          <p:sp>
            <p:nvSpPr>
              <p:cNvPr id="23" name="Rectangle 22"/>
              <p:cNvSpPr/>
              <p:nvPr/>
            </p:nvSpPr>
            <p:spPr bwMode="auto">
              <a:xfrm rot="2700000">
                <a:off x="3701542" y="2396957"/>
                <a:ext cx="169334" cy="1515533"/>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24" name="Rectangle 23"/>
              <p:cNvSpPr/>
              <p:nvPr/>
            </p:nvSpPr>
            <p:spPr bwMode="auto">
              <a:xfrm rot="18900000">
                <a:off x="3705640" y="2396955"/>
                <a:ext cx="169334" cy="1515533"/>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p:cTn id="7" dur="1000" fill="hold"/>
                                        <p:tgtEl>
                                          <p:spTgt spid="2057"/>
                                        </p:tgtEl>
                                        <p:attrNameLst>
                                          <p:attrName>ppt_w</p:attrName>
                                        </p:attrNameLst>
                                      </p:cBhvr>
                                      <p:tavLst>
                                        <p:tav tm="0">
                                          <p:val>
                                            <p:fltVal val="0"/>
                                          </p:val>
                                        </p:tav>
                                        <p:tav tm="100000">
                                          <p:val>
                                            <p:strVal val="#ppt_w"/>
                                          </p:val>
                                        </p:tav>
                                      </p:tavLst>
                                    </p:anim>
                                    <p:anim calcmode="lin" valueType="num">
                                      <p:cBhvr>
                                        <p:cTn id="8" dur="1000" fill="hold"/>
                                        <p:tgtEl>
                                          <p:spTgt spid="2057"/>
                                        </p:tgtEl>
                                        <p:attrNameLst>
                                          <p:attrName>ppt_h</p:attrName>
                                        </p:attrNameLst>
                                      </p:cBhvr>
                                      <p:tavLst>
                                        <p:tav tm="0">
                                          <p:val>
                                            <p:fltVal val="0"/>
                                          </p:val>
                                        </p:tav>
                                        <p:tav tm="100000">
                                          <p:val>
                                            <p:strVal val="#ppt_h"/>
                                          </p:val>
                                        </p:tav>
                                      </p:tavLst>
                                    </p:anim>
                                    <p:animEffect transition="in" filter="fade">
                                      <p:cBhvr>
                                        <p:cTn id="9" dur="1000"/>
                                        <p:tgtEl>
                                          <p:spTgt spid="2057"/>
                                        </p:tgtEl>
                                      </p:cBhvr>
                                    </p:animEffect>
                                  </p:childTnLst>
                                </p:cTn>
                              </p:par>
                              <p:par>
                                <p:cTn id="10" presetID="55"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strVal val="#ppt_w*0.70"/>
                                          </p:val>
                                        </p:tav>
                                        <p:tav tm="100000">
                                          <p:val>
                                            <p:strVal val="#ppt_w"/>
                                          </p:val>
                                        </p:tav>
                                      </p:tavLst>
                                    </p:anim>
                                    <p:anim calcmode="lin" valueType="num">
                                      <p:cBhvr>
                                        <p:cTn id="13" dur="1000" fill="hold"/>
                                        <p:tgtEl>
                                          <p:spTgt spid="31"/>
                                        </p:tgtEl>
                                        <p:attrNameLst>
                                          <p:attrName>ppt_h</p:attrName>
                                        </p:attrNameLst>
                                      </p:cBhvr>
                                      <p:tavLst>
                                        <p:tav tm="0">
                                          <p:val>
                                            <p:strVal val="#ppt_h"/>
                                          </p:val>
                                        </p:tav>
                                        <p:tav tm="100000">
                                          <p:val>
                                            <p:strVal val="#ppt_h"/>
                                          </p:val>
                                        </p:tav>
                                      </p:tavLst>
                                    </p:anim>
                                    <p:animEffect transition="in" filter="fade">
                                      <p:cBhvr>
                                        <p:cTn id="14" dur="1000"/>
                                        <p:tgtEl>
                                          <p:spTgt spid="31"/>
                                        </p:tgtEl>
                                      </p:cBhvr>
                                    </p:animEffect>
                                  </p:childTnLst>
                                </p:cTn>
                              </p:par>
                              <p:par>
                                <p:cTn id="15" presetID="5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p>
            <a:r>
              <a:rPr smtClean="0">
                <a:latin typeface="+mn-lt"/>
              </a:rPr>
              <a:t>What If?…</a:t>
            </a:r>
            <a:endParaRPr>
              <a:latin typeface="+mn-lt"/>
            </a:endParaRPr>
          </a:p>
        </p:txBody>
      </p:sp>
      <p:pic>
        <p:nvPicPr>
          <p:cNvPr id="2052" name="Picture 4" descr="C:\Documents and Settings\markj\Local Settings\Temporary Internet Files\Content.IE5\R0A8RZTM\MPj04141150000[1].jpg"/>
          <p:cNvPicPr>
            <a:picLocks noChangeAspect="1" noChangeArrowheads="1"/>
          </p:cNvPicPr>
          <p:nvPr/>
        </p:nvPicPr>
        <p:blipFill>
          <a:blip r:embed="rId4" cstate="print"/>
          <a:srcRect/>
          <a:stretch>
            <a:fillRect/>
          </a:stretch>
        </p:blipFill>
        <p:spPr bwMode="auto">
          <a:xfrm rot="20700000">
            <a:off x="1477264" y="3766158"/>
            <a:ext cx="3006551" cy="2254916"/>
          </a:xfrm>
          <a:prstGeom prst="rect">
            <a:avLst/>
          </a:prstGeom>
          <a:solidFill>
            <a:srgbClr val="FFFFFF">
              <a:shade val="85000"/>
            </a:srgbClr>
          </a:solidFill>
          <a:ln w="7302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8" name="Picture 6" descr="C:\Documents and Settings\mikez\Local Settings\Temporary Internet Files\Content.IE5\VAF99DNR\MPj04075680000[1].jpg"/>
          <p:cNvPicPr>
            <a:picLocks noChangeAspect="1" noChangeArrowheads="1"/>
          </p:cNvPicPr>
          <p:nvPr/>
        </p:nvPicPr>
        <p:blipFill>
          <a:blip r:embed="rId5" cstate="print"/>
          <a:srcRect/>
          <a:stretch>
            <a:fillRect/>
          </a:stretch>
        </p:blipFill>
        <p:spPr bwMode="auto">
          <a:xfrm>
            <a:off x="4190740" y="3353619"/>
            <a:ext cx="2185980" cy="3277369"/>
          </a:xfrm>
          <a:prstGeom prst="rect">
            <a:avLst/>
          </a:prstGeom>
          <a:solidFill>
            <a:srgbClr val="FFFFFF">
              <a:shade val="85000"/>
            </a:srgbClr>
          </a:solidFill>
          <a:ln w="7302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C:\Documents and Settings\mikez\Local Settings\Temporary Internet Files\Content.IE5\EPGRY98H\MPj04075650000[1].jpg"/>
          <p:cNvPicPr>
            <a:picLocks noChangeAspect="1" noChangeArrowheads="1"/>
          </p:cNvPicPr>
          <p:nvPr/>
        </p:nvPicPr>
        <p:blipFill>
          <a:blip r:embed="rId6" cstate="print"/>
          <a:srcRect/>
          <a:stretch>
            <a:fillRect/>
          </a:stretch>
        </p:blipFill>
        <p:spPr bwMode="auto">
          <a:xfrm rot="446774">
            <a:off x="3488969" y="2109544"/>
            <a:ext cx="3595092" cy="2395793"/>
          </a:xfrm>
          <a:prstGeom prst="rect">
            <a:avLst/>
          </a:prstGeom>
          <a:solidFill>
            <a:srgbClr val="FFFFFF">
              <a:shade val="85000"/>
            </a:srgbClr>
          </a:solidFill>
          <a:ln w="7302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9" name="Picture 7" descr="C:\Documents and Settings\mikez\Local Settings\Temporary Internet Files\Content.IE5\Q8QXNDKO\MPj04024620000[1].jpg"/>
          <p:cNvPicPr>
            <a:picLocks noChangeAspect="1" noChangeArrowheads="1"/>
          </p:cNvPicPr>
          <p:nvPr/>
        </p:nvPicPr>
        <p:blipFill>
          <a:blip r:embed="rId7" cstate="print"/>
          <a:srcRect/>
          <a:stretch>
            <a:fillRect/>
          </a:stretch>
        </p:blipFill>
        <p:spPr bwMode="auto">
          <a:xfrm rot="1240015">
            <a:off x="5670361" y="4129273"/>
            <a:ext cx="3045552" cy="2029578"/>
          </a:xfrm>
          <a:prstGeom prst="rect">
            <a:avLst/>
          </a:prstGeom>
          <a:solidFill>
            <a:srgbClr val="FFFFFF">
              <a:shade val="85000"/>
            </a:srgbClr>
          </a:solidFill>
          <a:ln w="7302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a:off x="-228600" y="1409700"/>
            <a:ext cx="3671139" cy="1505023"/>
          </a:xfrm>
          <a:prstGeom prst="rect">
            <a:avLst/>
          </a:prstGeom>
        </p:spPr>
        <p:txBody>
          <a:bodyPr wrap="square" lIns="91436" tIns="45718" rIns="91436" bIns="45718">
            <a:spAutoFit/>
          </a:bodyPr>
          <a:lstStyle/>
          <a:p>
            <a:pPr algn="ctr" defTabSz="914327">
              <a:lnSpc>
                <a:spcPct val="85000"/>
              </a:lnSpc>
            </a:pPr>
            <a:r>
              <a:rPr lang="en-US" sz="5400" kern="0" spc="-167" dirty="0" smtClean="0">
                <a:ln w="3175">
                  <a:noFill/>
                </a:ln>
                <a:solidFill>
                  <a:schemeClr val="tx1"/>
                </a:solidFill>
                <a:effectLst>
                  <a:outerShdw blurRad="88900" dist="12700" dir="2700000" algn="tl" rotWithShape="0">
                    <a:prstClr val="black">
                      <a:alpha val="50000"/>
                    </a:prstClr>
                  </a:outerShdw>
                </a:effectLst>
                <a:latin typeface="+mn-lt"/>
                <a:cs typeface="Arial" charset="0"/>
              </a:rPr>
              <a:t>Extreme weather</a:t>
            </a:r>
          </a:p>
        </p:txBody>
      </p:sp>
      <p:pic>
        <p:nvPicPr>
          <p:cNvPr id="1028" name="Picture 4" descr="C:\Documents and Settings\mikez\Local Settings\Temporary Internet Files\Content.IE5\8DKBSJ8R\MPj04226130000[1].jpg"/>
          <p:cNvPicPr>
            <a:picLocks noChangeAspect="1" noChangeArrowheads="1"/>
          </p:cNvPicPr>
          <p:nvPr/>
        </p:nvPicPr>
        <p:blipFill>
          <a:blip r:embed="rId8" cstate="print"/>
          <a:srcRect/>
          <a:stretch>
            <a:fillRect/>
          </a:stretch>
        </p:blipFill>
        <p:spPr bwMode="auto">
          <a:xfrm rot="900000">
            <a:off x="5338555" y="1211267"/>
            <a:ext cx="2478464" cy="2991502"/>
          </a:xfrm>
          <a:prstGeom prst="rect">
            <a:avLst/>
          </a:prstGeom>
          <a:solidFill>
            <a:srgbClr val="FFFFFF">
              <a:shade val="85000"/>
            </a:srgbClr>
          </a:solidFill>
          <a:ln w="7302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3" presetClass="entr" presetSubtype="36" fill="hold" nodeType="withEffect">
                                  <p:stCondLst>
                                    <p:cond delay="900"/>
                                  </p:stCondLst>
                                  <p:childTnLst>
                                    <p:set>
                                      <p:cBhvr>
                                        <p:cTn id="9" dur="1" fill="hold">
                                          <p:stCondLst>
                                            <p:cond delay="0"/>
                                          </p:stCondLst>
                                        </p:cTn>
                                        <p:tgtEl>
                                          <p:spTgt spid="2052"/>
                                        </p:tgtEl>
                                        <p:attrNameLst>
                                          <p:attrName>style.visibility</p:attrName>
                                        </p:attrNameLst>
                                      </p:cBhvr>
                                      <p:to>
                                        <p:strVal val="visible"/>
                                      </p:to>
                                    </p:set>
                                    <p:anim calcmode="lin" valueType="num">
                                      <p:cBhvr>
                                        <p:cTn id="10" dur="500" fill="hold"/>
                                        <p:tgtEl>
                                          <p:spTgt spid="2052"/>
                                        </p:tgtEl>
                                        <p:attrNameLst>
                                          <p:attrName>ppt_w</p:attrName>
                                        </p:attrNameLst>
                                      </p:cBhvr>
                                      <p:tavLst>
                                        <p:tav tm="0">
                                          <p:val>
                                            <p:strVal val="(6*min(max(#ppt_w*#ppt_h,.3),1)-7.4)/-.7*#ppt_w"/>
                                          </p:val>
                                        </p:tav>
                                        <p:tav tm="100000">
                                          <p:val>
                                            <p:strVal val="#ppt_w"/>
                                          </p:val>
                                        </p:tav>
                                      </p:tavLst>
                                    </p:anim>
                                    <p:anim calcmode="lin" valueType="num">
                                      <p:cBhvr>
                                        <p:cTn id="11" dur="500" fill="hold"/>
                                        <p:tgtEl>
                                          <p:spTgt spid="2052"/>
                                        </p:tgtEl>
                                        <p:attrNameLst>
                                          <p:attrName>ppt_h</p:attrName>
                                        </p:attrNameLst>
                                      </p:cBhvr>
                                      <p:tavLst>
                                        <p:tav tm="0">
                                          <p:val>
                                            <p:strVal val="(6*min(max(#ppt_w*#ppt_h,.3),1)-7.4)/-.7*#ppt_h"/>
                                          </p:val>
                                        </p:tav>
                                        <p:tav tm="100000">
                                          <p:val>
                                            <p:strVal val="#ppt_h"/>
                                          </p:val>
                                        </p:tav>
                                      </p:tavLst>
                                    </p:anim>
                                    <p:anim calcmode="lin" valueType="num">
                                      <p:cBhvr>
                                        <p:cTn id="12" dur="500" fill="hold"/>
                                        <p:tgtEl>
                                          <p:spTgt spid="2052"/>
                                        </p:tgtEl>
                                        <p:attrNameLst>
                                          <p:attrName>ppt_x</p:attrName>
                                        </p:attrNameLst>
                                      </p:cBhvr>
                                      <p:tavLst>
                                        <p:tav tm="0">
                                          <p:val>
                                            <p:fltVal val="0.5"/>
                                          </p:val>
                                        </p:tav>
                                        <p:tav tm="100000">
                                          <p:val>
                                            <p:strVal val="#ppt_x"/>
                                          </p:val>
                                        </p:tav>
                                      </p:tavLst>
                                    </p:anim>
                                    <p:anim calcmode="lin" valueType="num">
                                      <p:cBhvr>
                                        <p:cTn id="13" dur="500" fill="hold"/>
                                        <p:tgtEl>
                                          <p:spTgt spid="2052"/>
                                        </p:tgtEl>
                                        <p:attrNameLst>
                                          <p:attrName>ppt_y</p:attrName>
                                        </p:attrNameLst>
                                      </p:cBhvr>
                                      <p:tavLst>
                                        <p:tav tm="0">
                                          <p:val>
                                            <p:strVal val="1+(6*min(max(#ppt_w*#ppt_h,.3),1)-7.4)/-.7*#ppt_h/2"/>
                                          </p:val>
                                        </p:tav>
                                        <p:tav tm="100000">
                                          <p:val>
                                            <p:strVal val="#ppt_y"/>
                                          </p:val>
                                        </p:tav>
                                      </p:tavLst>
                                    </p:anim>
                                  </p:childTnLst>
                                </p:cTn>
                              </p:par>
                              <p:par>
                                <p:cTn id="14" presetID="23" presetClass="entr" presetSubtype="36" fill="hold" nodeType="withEffect">
                                  <p:stCondLst>
                                    <p:cond delay="1200"/>
                                  </p:stCondLst>
                                  <p:childTnLst>
                                    <p:set>
                                      <p:cBhvr>
                                        <p:cTn id="15" dur="1" fill="hold">
                                          <p:stCondLst>
                                            <p:cond delay="0"/>
                                          </p:stCondLst>
                                        </p:cTn>
                                        <p:tgtEl>
                                          <p:spTgt spid="3078"/>
                                        </p:tgtEl>
                                        <p:attrNameLst>
                                          <p:attrName>style.visibility</p:attrName>
                                        </p:attrNameLst>
                                      </p:cBhvr>
                                      <p:to>
                                        <p:strVal val="visible"/>
                                      </p:to>
                                    </p:set>
                                    <p:anim calcmode="lin" valueType="num">
                                      <p:cBhvr>
                                        <p:cTn id="16" dur="500" fill="hold"/>
                                        <p:tgtEl>
                                          <p:spTgt spid="3078"/>
                                        </p:tgtEl>
                                        <p:attrNameLst>
                                          <p:attrName>ppt_w</p:attrName>
                                        </p:attrNameLst>
                                      </p:cBhvr>
                                      <p:tavLst>
                                        <p:tav tm="0">
                                          <p:val>
                                            <p:strVal val="(6*min(max(#ppt_w*#ppt_h,.3),1)-7.4)/-.7*#ppt_w"/>
                                          </p:val>
                                        </p:tav>
                                        <p:tav tm="100000">
                                          <p:val>
                                            <p:strVal val="#ppt_w"/>
                                          </p:val>
                                        </p:tav>
                                      </p:tavLst>
                                    </p:anim>
                                    <p:anim calcmode="lin" valueType="num">
                                      <p:cBhvr>
                                        <p:cTn id="17" dur="500" fill="hold"/>
                                        <p:tgtEl>
                                          <p:spTgt spid="3078"/>
                                        </p:tgtEl>
                                        <p:attrNameLst>
                                          <p:attrName>ppt_h</p:attrName>
                                        </p:attrNameLst>
                                      </p:cBhvr>
                                      <p:tavLst>
                                        <p:tav tm="0">
                                          <p:val>
                                            <p:strVal val="(6*min(max(#ppt_w*#ppt_h,.3),1)-7.4)/-.7*#ppt_h"/>
                                          </p:val>
                                        </p:tav>
                                        <p:tav tm="100000">
                                          <p:val>
                                            <p:strVal val="#ppt_h"/>
                                          </p:val>
                                        </p:tav>
                                      </p:tavLst>
                                    </p:anim>
                                    <p:anim calcmode="lin" valueType="num">
                                      <p:cBhvr>
                                        <p:cTn id="18" dur="500" fill="hold"/>
                                        <p:tgtEl>
                                          <p:spTgt spid="3078"/>
                                        </p:tgtEl>
                                        <p:attrNameLst>
                                          <p:attrName>ppt_x</p:attrName>
                                        </p:attrNameLst>
                                      </p:cBhvr>
                                      <p:tavLst>
                                        <p:tav tm="0">
                                          <p:val>
                                            <p:fltVal val="0.5"/>
                                          </p:val>
                                        </p:tav>
                                        <p:tav tm="100000">
                                          <p:val>
                                            <p:strVal val="#ppt_x"/>
                                          </p:val>
                                        </p:tav>
                                      </p:tavLst>
                                    </p:anim>
                                    <p:anim calcmode="lin" valueType="num">
                                      <p:cBhvr>
                                        <p:cTn id="19" dur="500" fill="hold"/>
                                        <p:tgtEl>
                                          <p:spTgt spid="3078"/>
                                        </p:tgtEl>
                                        <p:attrNameLst>
                                          <p:attrName>ppt_y</p:attrName>
                                        </p:attrNameLst>
                                      </p:cBhvr>
                                      <p:tavLst>
                                        <p:tav tm="0">
                                          <p:val>
                                            <p:strVal val="1+(6*min(max(#ppt_w*#ppt_h,.3),1)-7.4)/-.7*#ppt_h/2"/>
                                          </p:val>
                                        </p:tav>
                                        <p:tav tm="100000">
                                          <p:val>
                                            <p:strVal val="#ppt_y"/>
                                          </p:val>
                                        </p:tav>
                                      </p:tavLst>
                                    </p:anim>
                                  </p:childTnLst>
                                </p:cTn>
                              </p:par>
                              <p:par>
                                <p:cTn id="20" presetID="23" presetClass="entr" presetSubtype="36" fill="hold" nodeType="withEffect">
                                  <p:stCondLst>
                                    <p:cond delay="150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ppt_w</p:attrName>
                                        </p:attrNameLst>
                                      </p:cBhvr>
                                      <p:tavLst>
                                        <p:tav tm="0">
                                          <p:val>
                                            <p:strVal val="(6*min(max(#ppt_w*#ppt_h,.3),1)-7.4)/-.7*#ppt_w"/>
                                          </p:val>
                                        </p:tav>
                                        <p:tav tm="100000">
                                          <p:val>
                                            <p:strVal val="#ppt_w"/>
                                          </p:val>
                                        </p:tav>
                                      </p:tavLst>
                                    </p:anim>
                                    <p:anim calcmode="lin" valueType="num">
                                      <p:cBhvr>
                                        <p:cTn id="23" dur="500" fill="hold"/>
                                        <p:tgtEl>
                                          <p:spTgt spid="3074"/>
                                        </p:tgtEl>
                                        <p:attrNameLst>
                                          <p:attrName>ppt_h</p:attrName>
                                        </p:attrNameLst>
                                      </p:cBhvr>
                                      <p:tavLst>
                                        <p:tav tm="0">
                                          <p:val>
                                            <p:strVal val="(6*min(max(#ppt_w*#ppt_h,.3),1)-7.4)/-.7*#ppt_h"/>
                                          </p:val>
                                        </p:tav>
                                        <p:tav tm="100000">
                                          <p:val>
                                            <p:strVal val="#ppt_h"/>
                                          </p:val>
                                        </p:tav>
                                      </p:tavLst>
                                    </p:anim>
                                    <p:anim calcmode="lin" valueType="num">
                                      <p:cBhvr>
                                        <p:cTn id="24" dur="500" fill="hold"/>
                                        <p:tgtEl>
                                          <p:spTgt spid="3074"/>
                                        </p:tgtEl>
                                        <p:attrNameLst>
                                          <p:attrName>ppt_x</p:attrName>
                                        </p:attrNameLst>
                                      </p:cBhvr>
                                      <p:tavLst>
                                        <p:tav tm="0">
                                          <p:val>
                                            <p:fltVal val="0.5"/>
                                          </p:val>
                                        </p:tav>
                                        <p:tav tm="100000">
                                          <p:val>
                                            <p:strVal val="#ppt_x"/>
                                          </p:val>
                                        </p:tav>
                                      </p:tavLst>
                                    </p:anim>
                                    <p:anim calcmode="lin" valueType="num">
                                      <p:cBhvr>
                                        <p:cTn id="25" dur="500" fill="hold"/>
                                        <p:tgtEl>
                                          <p:spTgt spid="3074"/>
                                        </p:tgtEl>
                                        <p:attrNameLst>
                                          <p:attrName>ppt_y</p:attrName>
                                        </p:attrNameLst>
                                      </p:cBhvr>
                                      <p:tavLst>
                                        <p:tav tm="0">
                                          <p:val>
                                            <p:strVal val="1+(6*min(max(#ppt_w*#ppt_h,.3),1)-7.4)/-.7*#ppt_h/2"/>
                                          </p:val>
                                        </p:tav>
                                        <p:tav tm="100000">
                                          <p:val>
                                            <p:strVal val="#ppt_y"/>
                                          </p:val>
                                        </p:tav>
                                      </p:tavLst>
                                    </p:anim>
                                  </p:childTnLst>
                                </p:cTn>
                              </p:par>
                              <p:par>
                                <p:cTn id="26" presetID="23" presetClass="entr" presetSubtype="36" fill="hold" nodeType="withEffect">
                                  <p:stCondLst>
                                    <p:cond delay="1800"/>
                                  </p:stCondLst>
                                  <p:childTnLst>
                                    <p:set>
                                      <p:cBhvr>
                                        <p:cTn id="27" dur="1" fill="hold">
                                          <p:stCondLst>
                                            <p:cond delay="0"/>
                                          </p:stCondLst>
                                        </p:cTn>
                                        <p:tgtEl>
                                          <p:spTgt spid="3079"/>
                                        </p:tgtEl>
                                        <p:attrNameLst>
                                          <p:attrName>style.visibility</p:attrName>
                                        </p:attrNameLst>
                                      </p:cBhvr>
                                      <p:to>
                                        <p:strVal val="visible"/>
                                      </p:to>
                                    </p:set>
                                    <p:anim calcmode="lin" valueType="num">
                                      <p:cBhvr>
                                        <p:cTn id="28" dur="500" fill="hold"/>
                                        <p:tgtEl>
                                          <p:spTgt spid="3079"/>
                                        </p:tgtEl>
                                        <p:attrNameLst>
                                          <p:attrName>ppt_w</p:attrName>
                                        </p:attrNameLst>
                                      </p:cBhvr>
                                      <p:tavLst>
                                        <p:tav tm="0">
                                          <p:val>
                                            <p:strVal val="(6*min(max(#ppt_w*#ppt_h,.3),1)-7.4)/-.7*#ppt_w"/>
                                          </p:val>
                                        </p:tav>
                                        <p:tav tm="100000">
                                          <p:val>
                                            <p:strVal val="#ppt_w"/>
                                          </p:val>
                                        </p:tav>
                                      </p:tavLst>
                                    </p:anim>
                                    <p:anim calcmode="lin" valueType="num">
                                      <p:cBhvr>
                                        <p:cTn id="29" dur="500" fill="hold"/>
                                        <p:tgtEl>
                                          <p:spTgt spid="3079"/>
                                        </p:tgtEl>
                                        <p:attrNameLst>
                                          <p:attrName>ppt_h</p:attrName>
                                        </p:attrNameLst>
                                      </p:cBhvr>
                                      <p:tavLst>
                                        <p:tav tm="0">
                                          <p:val>
                                            <p:strVal val="(6*min(max(#ppt_w*#ppt_h,.3),1)-7.4)/-.7*#ppt_h"/>
                                          </p:val>
                                        </p:tav>
                                        <p:tav tm="100000">
                                          <p:val>
                                            <p:strVal val="#ppt_h"/>
                                          </p:val>
                                        </p:tav>
                                      </p:tavLst>
                                    </p:anim>
                                    <p:anim calcmode="lin" valueType="num">
                                      <p:cBhvr>
                                        <p:cTn id="30" dur="500" fill="hold"/>
                                        <p:tgtEl>
                                          <p:spTgt spid="3079"/>
                                        </p:tgtEl>
                                        <p:attrNameLst>
                                          <p:attrName>ppt_x</p:attrName>
                                        </p:attrNameLst>
                                      </p:cBhvr>
                                      <p:tavLst>
                                        <p:tav tm="0">
                                          <p:val>
                                            <p:fltVal val="0.5"/>
                                          </p:val>
                                        </p:tav>
                                        <p:tav tm="100000">
                                          <p:val>
                                            <p:strVal val="#ppt_x"/>
                                          </p:val>
                                        </p:tav>
                                      </p:tavLst>
                                    </p:anim>
                                    <p:anim calcmode="lin" valueType="num">
                                      <p:cBhvr>
                                        <p:cTn id="31" dur="500" fill="hold"/>
                                        <p:tgtEl>
                                          <p:spTgt spid="3079"/>
                                        </p:tgtEl>
                                        <p:attrNameLst>
                                          <p:attrName>ppt_y</p:attrName>
                                        </p:attrNameLst>
                                      </p:cBhvr>
                                      <p:tavLst>
                                        <p:tav tm="0">
                                          <p:val>
                                            <p:strVal val="1+(6*min(max(#ppt_w*#ppt_h,.3),1)-7.4)/-.7*#ppt_h/2"/>
                                          </p:val>
                                        </p:tav>
                                        <p:tav tm="100000">
                                          <p:val>
                                            <p:strVal val="#ppt_y"/>
                                          </p:val>
                                        </p:tav>
                                      </p:tavLst>
                                    </p:anim>
                                  </p:childTnLst>
                                </p:cTn>
                              </p:par>
                              <p:par>
                                <p:cTn id="32" presetID="23" presetClass="entr" presetSubtype="36" fill="hold" nodeType="withEffect">
                                  <p:stCondLst>
                                    <p:cond delay="2100"/>
                                  </p:stCondLst>
                                  <p:childTnLst>
                                    <p:set>
                                      <p:cBhvr>
                                        <p:cTn id="33" dur="1" fill="hold">
                                          <p:stCondLst>
                                            <p:cond delay="0"/>
                                          </p:stCondLst>
                                        </p:cTn>
                                        <p:tgtEl>
                                          <p:spTgt spid="1028"/>
                                        </p:tgtEl>
                                        <p:attrNameLst>
                                          <p:attrName>style.visibility</p:attrName>
                                        </p:attrNameLst>
                                      </p:cBhvr>
                                      <p:to>
                                        <p:strVal val="visible"/>
                                      </p:to>
                                    </p:set>
                                    <p:anim calcmode="lin" valueType="num">
                                      <p:cBhvr>
                                        <p:cTn id="34" dur="500" fill="hold"/>
                                        <p:tgtEl>
                                          <p:spTgt spid="1028"/>
                                        </p:tgtEl>
                                        <p:attrNameLst>
                                          <p:attrName>ppt_w</p:attrName>
                                        </p:attrNameLst>
                                      </p:cBhvr>
                                      <p:tavLst>
                                        <p:tav tm="0">
                                          <p:val>
                                            <p:strVal val="(6*min(max(#ppt_w*#ppt_h,.3),1)-7.4)/-.7*#ppt_w"/>
                                          </p:val>
                                        </p:tav>
                                        <p:tav tm="100000">
                                          <p:val>
                                            <p:strVal val="#ppt_w"/>
                                          </p:val>
                                        </p:tav>
                                      </p:tavLst>
                                    </p:anim>
                                    <p:anim calcmode="lin" valueType="num">
                                      <p:cBhvr>
                                        <p:cTn id="35" dur="500" fill="hold"/>
                                        <p:tgtEl>
                                          <p:spTgt spid="1028"/>
                                        </p:tgtEl>
                                        <p:attrNameLst>
                                          <p:attrName>ppt_h</p:attrName>
                                        </p:attrNameLst>
                                      </p:cBhvr>
                                      <p:tavLst>
                                        <p:tav tm="0">
                                          <p:val>
                                            <p:strVal val="(6*min(max(#ppt_w*#ppt_h,.3),1)-7.4)/-.7*#ppt_h"/>
                                          </p:val>
                                        </p:tav>
                                        <p:tav tm="100000">
                                          <p:val>
                                            <p:strVal val="#ppt_h"/>
                                          </p:val>
                                        </p:tav>
                                      </p:tavLst>
                                    </p:anim>
                                    <p:anim calcmode="lin" valueType="num">
                                      <p:cBhvr>
                                        <p:cTn id="36" dur="500" fill="hold"/>
                                        <p:tgtEl>
                                          <p:spTgt spid="1028"/>
                                        </p:tgtEl>
                                        <p:attrNameLst>
                                          <p:attrName>ppt_x</p:attrName>
                                        </p:attrNameLst>
                                      </p:cBhvr>
                                      <p:tavLst>
                                        <p:tav tm="0">
                                          <p:val>
                                            <p:fltVal val="0.5"/>
                                          </p:val>
                                        </p:tav>
                                        <p:tav tm="100000">
                                          <p:val>
                                            <p:strVal val="#ppt_x"/>
                                          </p:val>
                                        </p:tav>
                                      </p:tavLst>
                                    </p:anim>
                                    <p:anim calcmode="lin" valueType="num">
                                      <p:cBhvr>
                                        <p:cTn id="37" dur="500" fill="hold"/>
                                        <p:tgtEl>
                                          <p:spTgt spid="102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 name="Content Placeholder 9"/>
          <p:cNvSpPr txBox="1">
            <a:spLocks/>
          </p:cNvSpPr>
          <p:nvPr/>
        </p:nvSpPr>
        <p:spPr>
          <a:xfrm>
            <a:off x="736679" y="1839354"/>
            <a:ext cx="2368437" cy="2502662"/>
          </a:xfrm>
          <a:prstGeom prst="rect">
            <a:avLst/>
          </a:prstGeom>
        </p:spPr>
        <p:txBody>
          <a:bodyPr lIns="91436" tIns="45718" rIns="91436" bIns="45718"/>
          <a:lstStyle/>
          <a:p>
            <a:pPr marL="236793" indent="-236793" algn="l" defTabSz="912777" rtl="0" eaLnBrk="0" hangingPunct="0">
              <a:lnSpc>
                <a:spcPct val="90000"/>
              </a:lnSpc>
              <a:spcBef>
                <a:spcPct val="30000"/>
              </a:spcBef>
              <a:buClr>
                <a:srgbClr val="7F7F7F"/>
              </a:buClr>
              <a:buSzPct val="95000"/>
              <a:buFontTx/>
              <a:buBlip>
                <a:blip r:embed="rId3"/>
              </a:buBlip>
              <a:defRPr/>
            </a:pPr>
            <a:endParaRPr lang="en-US" sz="1400" b="1" kern="1200" dirty="0">
              <a:solidFill>
                <a:srgbClr val="5EA7EA"/>
              </a:solidFill>
              <a:latin typeface="Calibri"/>
              <a:ea typeface="+mn-ea"/>
              <a:cs typeface="+mn-cs"/>
            </a:endParaRPr>
          </a:p>
        </p:txBody>
      </p:sp>
      <p:sp>
        <p:nvSpPr>
          <p:cNvPr id="81" name="Freeform 8"/>
          <p:cNvSpPr>
            <a:spLocks/>
          </p:cNvSpPr>
          <p:nvPr/>
        </p:nvSpPr>
        <p:spPr bwMode="auto">
          <a:xfrm rot="10800000">
            <a:off x="2891060" y="932274"/>
            <a:ext cx="5822483" cy="5090246"/>
          </a:xfrm>
          <a:custGeom>
            <a:avLst/>
            <a:gdLst/>
            <a:ahLst/>
            <a:cxnLst>
              <a:cxn ang="0">
                <a:pos x="1757" y="1562"/>
              </a:cxn>
              <a:cxn ang="0">
                <a:pos x="830" y="885"/>
              </a:cxn>
              <a:cxn ang="0">
                <a:pos x="828" y="142"/>
              </a:cxn>
              <a:cxn ang="0">
                <a:pos x="720" y="0"/>
              </a:cxn>
              <a:cxn ang="0">
                <a:pos x="102" y="0"/>
              </a:cxn>
              <a:cxn ang="0">
                <a:pos x="0" y="109"/>
              </a:cxn>
              <a:cxn ang="0">
                <a:pos x="2" y="860"/>
              </a:cxn>
              <a:cxn ang="0">
                <a:pos x="260" y="1701"/>
              </a:cxn>
              <a:cxn ang="0">
                <a:pos x="1757" y="2052"/>
              </a:cxn>
              <a:cxn ang="0">
                <a:pos x="1757" y="2175"/>
              </a:cxn>
              <a:cxn ang="0">
                <a:pos x="2081" y="1820"/>
              </a:cxn>
              <a:cxn ang="0">
                <a:pos x="1755" y="1442"/>
              </a:cxn>
              <a:cxn ang="0">
                <a:pos x="1757" y="1562"/>
              </a:cxn>
            </a:cxnLst>
            <a:rect l="0" t="0" r="r" b="b"/>
            <a:pathLst>
              <a:path w="2081" h="2175">
                <a:moveTo>
                  <a:pt x="1757" y="1562"/>
                </a:moveTo>
                <a:cubicBezTo>
                  <a:pt x="1386" y="1562"/>
                  <a:pt x="830" y="1545"/>
                  <a:pt x="830" y="885"/>
                </a:cubicBezTo>
                <a:cubicBezTo>
                  <a:pt x="830" y="196"/>
                  <a:pt x="828" y="242"/>
                  <a:pt x="828" y="142"/>
                </a:cubicBezTo>
                <a:cubicBezTo>
                  <a:pt x="828" y="80"/>
                  <a:pt x="830" y="0"/>
                  <a:pt x="720" y="0"/>
                </a:cubicBezTo>
                <a:cubicBezTo>
                  <a:pt x="645" y="0"/>
                  <a:pt x="192" y="0"/>
                  <a:pt x="102" y="0"/>
                </a:cubicBezTo>
                <a:cubicBezTo>
                  <a:pt x="12" y="0"/>
                  <a:pt x="0" y="96"/>
                  <a:pt x="0" y="109"/>
                </a:cubicBezTo>
                <a:cubicBezTo>
                  <a:pt x="0" y="123"/>
                  <a:pt x="2" y="768"/>
                  <a:pt x="2" y="860"/>
                </a:cubicBezTo>
                <a:cubicBezTo>
                  <a:pt x="2" y="952"/>
                  <a:pt x="2" y="1455"/>
                  <a:pt x="260" y="1701"/>
                </a:cubicBezTo>
                <a:cubicBezTo>
                  <a:pt x="517" y="1946"/>
                  <a:pt x="918" y="2052"/>
                  <a:pt x="1757" y="2052"/>
                </a:cubicBezTo>
                <a:cubicBezTo>
                  <a:pt x="1757" y="2175"/>
                  <a:pt x="1757" y="2175"/>
                  <a:pt x="1757" y="2175"/>
                </a:cubicBezTo>
                <a:cubicBezTo>
                  <a:pt x="2081" y="1820"/>
                  <a:pt x="2081" y="1820"/>
                  <a:pt x="2081" y="1820"/>
                </a:cubicBezTo>
                <a:cubicBezTo>
                  <a:pt x="1755" y="1442"/>
                  <a:pt x="1755" y="1442"/>
                  <a:pt x="1755" y="1442"/>
                </a:cubicBezTo>
                <a:lnTo>
                  <a:pt x="1757" y="1562"/>
                </a:lnTo>
                <a:close/>
              </a:path>
            </a:pathLst>
          </a:custGeom>
          <a:gradFill>
            <a:gsLst>
              <a:gs pos="0">
                <a:schemeClr val="accent3">
                  <a:alpha val="0"/>
                </a:schemeClr>
              </a:gs>
              <a:gs pos="50000">
                <a:schemeClr val="accent3">
                  <a:alpha val="0"/>
                </a:schemeClr>
              </a:gs>
              <a:gs pos="100000">
                <a:schemeClr val="accent3"/>
              </a:gs>
            </a:gsLst>
            <a:lin ang="5400000" scaled="0"/>
          </a:gra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rtl="0">
              <a:lnSpc>
                <a:spcPct val="90000"/>
              </a:lnSpc>
            </a:pPr>
            <a:endParaRPr lang="en-US" sz="1300" b="1" kern="1200" dirty="0">
              <a:ln w="12700">
                <a:noFill/>
                <a:prstDash val="solid"/>
              </a:ln>
              <a:solidFill>
                <a:srgbClr val="5EA7EA"/>
              </a:solidFill>
              <a:effectLst>
                <a:outerShdw blurRad="165100" algn="ctr" rotWithShape="0">
                  <a:prstClr val="black"/>
                </a:outerShdw>
              </a:effectLst>
              <a:latin typeface="Calibri"/>
              <a:ea typeface="+mn-ea"/>
              <a:cs typeface="+mn-cs"/>
            </a:endParaRPr>
          </a:p>
        </p:txBody>
      </p:sp>
      <p:grpSp>
        <p:nvGrpSpPr>
          <p:cNvPr id="18" name="Group 72"/>
          <p:cNvGrpSpPr/>
          <p:nvPr/>
        </p:nvGrpSpPr>
        <p:grpSpPr>
          <a:xfrm>
            <a:off x="2236543" y="914400"/>
            <a:ext cx="4724400" cy="5222790"/>
            <a:chOff x="2163763" y="1291167"/>
            <a:chExt cx="4724400" cy="5222790"/>
          </a:xfrm>
        </p:grpSpPr>
        <p:pic>
          <p:nvPicPr>
            <p:cNvPr id="84" name="Picture 2" descr="C:\Program Files\Microsoft Resource DVD Artwork\DVD_ART\Artwork_Imagery\Shapes and Graphics\Glow\white oval shaped glow.png"/>
            <p:cNvPicPr>
              <a:picLocks noChangeAspect="1" noChangeArrowheads="1"/>
            </p:cNvPicPr>
            <p:nvPr/>
          </p:nvPicPr>
          <p:blipFill>
            <a:blip r:embed="rId4" cstate="print"/>
            <a:srcRect/>
            <a:stretch>
              <a:fillRect/>
            </a:stretch>
          </p:blipFill>
          <p:spPr bwMode="auto">
            <a:xfrm>
              <a:off x="2163763" y="1291167"/>
              <a:ext cx="4724400" cy="5222790"/>
            </a:xfrm>
            <a:prstGeom prst="rect">
              <a:avLst/>
            </a:prstGeom>
            <a:noFill/>
          </p:spPr>
        </p:pic>
        <p:pic>
          <p:nvPicPr>
            <p:cNvPr id="86" name="Picture 184" descr="tug silouhette"/>
            <p:cNvPicPr>
              <a:picLocks noChangeAspect="1" noChangeArrowheads="1"/>
            </p:cNvPicPr>
            <p:nvPr/>
          </p:nvPicPr>
          <p:blipFill>
            <a:blip r:embed="rId5" cstate="print">
              <a:biLevel thresh="50000"/>
              <a:lum bright="54000" contrast="24000"/>
            </a:blip>
            <a:srcRect/>
            <a:stretch>
              <a:fillRect/>
            </a:stretch>
          </p:blipFill>
          <p:spPr bwMode="auto">
            <a:xfrm>
              <a:off x="3286126" y="3340368"/>
              <a:ext cx="2457450" cy="912192"/>
            </a:xfrm>
            <a:prstGeom prst="rect">
              <a:avLst/>
            </a:prstGeom>
            <a:noFill/>
            <a:ln w="9525">
              <a:noFill/>
              <a:miter lim="800000"/>
              <a:headEnd/>
              <a:tailEnd/>
            </a:ln>
          </p:spPr>
        </p:pic>
      </p:grpSp>
      <p:sp>
        <p:nvSpPr>
          <p:cNvPr id="87" name="Freeform 8"/>
          <p:cNvSpPr>
            <a:spLocks/>
          </p:cNvSpPr>
          <p:nvPr/>
        </p:nvSpPr>
        <p:spPr bwMode="auto">
          <a:xfrm>
            <a:off x="487151" y="927911"/>
            <a:ext cx="5864192" cy="5309733"/>
          </a:xfrm>
          <a:custGeom>
            <a:avLst/>
            <a:gdLst/>
            <a:ahLst/>
            <a:cxnLst>
              <a:cxn ang="0">
                <a:pos x="1757" y="1562"/>
              </a:cxn>
              <a:cxn ang="0">
                <a:pos x="830" y="885"/>
              </a:cxn>
              <a:cxn ang="0">
                <a:pos x="828" y="142"/>
              </a:cxn>
              <a:cxn ang="0">
                <a:pos x="720" y="0"/>
              </a:cxn>
              <a:cxn ang="0">
                <a:pos x="102" y="0"/>
              </a:cxn>
              <a:cxn ang="0">
                <a:pos x="0" y="109"/>
              </a:cxn>
              <a:cxn ang="0">
                <a:pos x="2" y="860"/>
              </a:cxn>
              <a:cxn ang="0">
                <a:pos x="260" y="1701"/>
              </a:cxn>
              <a:cxn ang="0">
                <a:pos x="1757" y="2052"/>
              </a:cxn>
              <a:cxn ang="0">
                <a:pos x="1757" y="2175"/>
              </a:cxn>
              <a:cxn ang="0">
                <a:pos x="2081" y="1820"/>
              </a:cxn>
              <a:cxn ang="0">
                <a:pos x="1755" y="1442"/>
              </a:cxn>
              <a:cxn ang="0">
                <a:pos x="1757" y="1562"/>
              </a:cxn>
            </a:cxnLst>
            <a:rect l="0" t="0" r="r" b="b"/>
            <a:pathLst>
              <a:path w="2081" h="2175">
                <a:moveTo>
                  <a:pt x="1757" y="1562"/>
                </a:moveTo>
                <a:cubicBezTo>
                  <a:pt x="1386" y="1562"/>
                  <a:pt x="830" y="1545"/>
                  <a:pt x="830" y="885"/>
                </a:cubicBezTo>
                <a:cubicBezTo>
                  <a:pt x="830" y="196"/>
                  <a:pt x="828" y="242"/>
                  <a:pt x="828" y="142"/>
                </a:cubicBezTo>
                <a:cubicBezTo>
                  <a:pt x="828" y="80"/>
                  <a:pt x="830" y="0"/>
                  <a:pt x="720" y="0"/>
                </a:cubicBezTo>
                <a:cubicBezTo>
                  <a:pt x="645" y="0"/>
                  <a:pt x="192" y="0"/>
                  <a:pt x="102" y="0"/>
                </a:cubicBezTo>
                <a:cubicBezTo>
                  <a:pt x="12" y="0"/>
                  <a:pt x="0" y="96"/>
                  <a:pt x="0" y="109"/>
                </a:cubicBezTo>
                <a:cubicBezTo>
                  <a:pt x="0" y="123"/>
                  <a:pt x="2" y="768"/>
                  <a:pt x="2" y="860"/>
                </a:cubicBezTo>
                <a:cubicBezTo>
                  <a:pt x="2" y="952"/>
                  <a:pt x="2" y="1455"/>
                  <a:pt x="260" y="1701"/>
                </a:cubicBezTo>
                <a:cubicBezTo>
                  <a:pt x="517" y="1946"/>
                  <a:pt x="918" y="2052"/>
                  <a:pt x="1757" y="2052"/>
                </a:cubicBezTo>
                <a:cubicBezTo>
                  <a:pt x="1757" y="2175"/>
                  <a:pt x="1757" y="2175"/>
                  <a:pt x="1757" y="2175"/>
                </a:cubicBezTo>
                <a:cubicBezTo>
                  <a:pt x="2081" y="1820"/>
                  <a:pt x="2081" y="1820"/>
                  <a:pt x="2081" y="1820"/>
                </a:cubicBezTo>
                <a:cubicBezTo>
                  <a:pt x="1755" y="1442"/>
                  <a:pt x="1755" y="1442"/>
                  <a:pt x="1755" y="1442"/>
                </a:cubicBezTo>
                <a:lnTo>
                  <a:pt x="1757" y="1562"/>
                </a:lnTo>
                <a:close/>
              </a:path>
            </a:pathLst>
          </a:custGeom>
          <a:gradFill>
            <a:gsLst>
              <a:gs pos="0">
                <a:schemeClr val="accent2">
                  <a:alpha val="1000"/>
                </a:schemeClr>
              </a:gs>
              <a:gs pos="50000">
                <a:schemeClr val="accent2">
                  <a:alpha val="0"/>
                </a:schemeClr>
              </a:gs>
              <a:gs pos="100000">
                <a:schemeClr val="accent2"/>
              </a:gs>
            </a:gsLst>
            <a:lin ang="5400000" scaled="0"/>
          </a:gra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rtl="0">
              <a:lnSpc>
                <a:spcPct val="90000"/>
              </a:lnSpc>
            </a:pPr>
            <a:endParaRPr lang="en-US" sz="1300" b="1" kern="1200" dirty="0">
              <a:ln w="12700">
                <a:noFill/>
                <a:prstDash val="solid"/>
              </a:ln>
              <a:solidFill>
                <a:srgbClr val="5EA7EA"/>
              </a:solidFill>
              <a:effectLst>
                <a:outerShdw blurRad="165100" algn="ctr" rotWithShape="0">
                  <a:prstClr val="black"/>
                </a:outerShdw>
              </a:effectLst>
              <a:latin typeface="Calibri"/>
              <a:ea typeface="+mn-ea"/>
              <a:cs typeface="+mn-cs"/>
            </a:endParaRPr>
          </a:p>
        </p:txBody>
      </p:sp>
      <p:grpSp>
        <p:nvGrpSpPr>
          <p:cNvPr id="19" name="Group 88"/>
          <p:cNvGrpSpPr/>
          <p:nvPr/>
        </p:nvGrpSpPr>
        <p:grpSpPr>
          <a:xfrm>
            <a:off x="381000" y="1121011"/>
            <a:ext cx="2541343" cy="3124755"/>
            <a:chOff x="396240" y="1797328"/>
            <a:chExt cx="3049612" cy="3749711"/>
          </a:xfrm>
        </p:grpSpPr>
        <p:sp>
          <p:nvSpPr>
            <p:cNvPr id="90" name="Rounded Rectangle 89"/>
            <p:cNvSpPr/>
            <p:nvPr/>
          </p:nvSpPr>
          <p:spPr bwMode="auto">
            <a:xfrm>
              <a:off x="396240" y="1797328"/>
              <a:ext cx="3003000" cy="3433435"/>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74669" tIns="37334" rIns="74669" bIns="37334" anchor="b"/>
            <a:lstStyle/>
            <a:p>
              <a:pPr algn="ctr" defTabSz="761719" rtl="0">
                <a:lnSpc>
                  <a:spcPct val="90000"/>
                </a:lnSpc>
              </a:pPr>
              <a:endParaRPr lang="en-US" sz="1200" b="1" kern="1200" dirty="0">
                <a:ln w="12700">
                  <a:noFill/>
                  <a:prstDash val="solid"/>
                </a:ln>
                <a:solidFill>
                  <a:srgbClr val="5EA7EA"/>
                </a:solidFill>
                <a:effectLst>
                  <a:outerShdw blurRad="165100" algn="ctr" rotWithShape="0">
                    <a:prstClr val="black"/>
                  </a:outerShdw>
                </a:effectLst>
                <a:latin typeface="Calibri"/>
                <a:ea typeface="+mn-ea"/>
                <a:cs typeface="+mn-cs"/>
              </a:endParaRPr>
            </a:p>
          </p:txBody>
        </p:sp>
        <p:sp>
          <p:nvSpPr>
            <p:cNvPr id="91" name="Content Placeholder 9"/>
            <p:cNvSpPr txBox="1">
              <a:spLocks/>
            </p:cNvSpPr>
            <p:nvPr/>
          </p:nvSpPr>
          <p:spPr>
            <a:xfrm>
              <a:off x="603727" y="2543840"/>
              <a:ext cx="2842125" cy="3003199"/>
            </a:xfrm>
            <a:prstGeom prst="rect">
              <a:avLst/>
            </a:prstGeom>
          </p:spPr>
          <p:txBody>
            <a:bodyPr lIns="91436" tIns="45718" rIns="91436" bIns="45718"/>
            <a:lstStyle/>
            <a:p>
              <a:pPr marL="236793" indent="-236793" algn="l" defTabSz="912777" rtl="0" eaLnBrk="0" hangingPunct="0">
                <a:lnSpc>
                  <a:spcPct val="90000"/>
                </a:lnSpc>
                <a:spcBef>
                  <a:spcPct val="30000"/>
                </a:spcBef>
                <a:buClr>
                  <a:srgbClr val="7F7F7F"/>
                </a:buClr>
                <a:buSzPct val="95000"/>
                <a:buFontTx/>
                <a:buBlip>
                  <a:blip r:embed="rId3"/>
                </a:buBlip>
                <a:defRPr/>
              </a:pPr>
              <a:endParaRPr lang="en-US" sz="1400" b="1" kern="1200" dirty="0">
                <a:solidFill>
                  <a:srgbClr val="5EA7EA"/>
                </a:solidFill>
                <a:latin typeface="Calibri"/>
                <a:ea typeface="+mn-ea"/>
                <a:cs typeface="+mn-cs"/>
              </a:endParaRPr>
            </a:p>
          </p:txBody>
        </p:sp>
        <p:sp>
          <p:nvSpPr>
            <p:cNvPr id="92" name="TextBox 91"/>
            <p:cNvSpPr txBox="1"/>
            <p:nvPr/>
          </p:nvSpPr>
          <p:spPr>
            <a:xfrm>
              <a:off x="515629" y="2071664"/>
              <a:ext cx="2783146" cy="2417271"/>
            </a:xfrm>
            <a:prstGeom prst="rect">
              <a:avLst/>
            </a:prstGeom>
            <a:noFill/>
          </p:spPr>
          <p:txBody>
            <a:bodyPr wrap="square" lIns="74669" tIns="37334" rIns="74669" bIns="37334" rtlCol="0">
              <a:spAutoFit/>
            </a:bodyPr>
            <a:lstStyle/>
            <a:p>
              <a:pPr algn="ctr" defTabSz="914363" rtl="0">
                <a:lnSpc>
                  <a:spcPct val="90000"/>
                </a:lnSpc>
              </a:pPr>
              <a:r>
                <a:rPr lang="en-US" sz="2800" kern="1200" dirty="0">
                  <a:solidFill>
                    <a:srgbClr val="FFFFFF"/>
                  </a:solidFill>
                  <a:effectLst>
                    <a:outerShdw blurRad="38100" dist="38100" dir="2700000" algn="tl">
                      <a:srgbClr val="000000">
                        <a:alpha val="43137"/>
                      </a:srgbClr>
                    </a:outerShdw>
                  </a:effectLst>
                  <a:latin typeface="Calibri"/>
                  <a:ea typeface="+mn-ea"/>
                  <a:cs typeface="+mn-cs"/>
                </a:rPr>
                <a:t>Business End Users Need </a:t>
              </a:r>
              <a:br>
                <a:rPr lang="en-US" sz="2800" kern="1200" dirty="0">
                  <a:solidFill>
                    <a:srgbClr val="FFFFFF"/>
                  </a:solidFill>
                  <a:effectLst>
                    <a:outerShdw blurRad="38100" dist="38100" dir="2700000" algn="tl">
                      <a:srgbClr val="000000">
                        <a:alpha val="43137"/>
                      </a:srgbClr>
                    </a:outerShdw>
                  </a:effectLst>
                  <a:latin typeface="Calibri"/>
                  <a:ea typeface="+mn-ea"/>
                  <a:cs typeface="+mn-cs"/>
                </a:rPr>
              </a:br>
              <a:r>
                <a:rPr lang="en-US" sz="2800" kern="1200" dirty="0">
                  <a:solidFill>
                    <a:srgbClr val="FFFFFF"/>
                  </a:solidFill>
                  <a:effectLst>
                    <a:outerShdw blurRad="38100" dist="38100" dir="2700000" algn="tl">
                      <a:srgbClr val="000000">
                        <a:alpha val="43137"/>
                      </a:srgbClr>
                    </a:outerShdw>
                  </a:effectLst>
                  <a:latin typeface="Calibri"/>
                  <a:ea typeface="+mn-ea"/>
                  <a:cs typeface="+mn-cs"/>
                </a:rPr>
                <a:t>Agility </a:t>
              </a:r>
            </a:p>
            <a:p>
              <a:pPr algn="ctr" defTabSz="914363" rtl="0">
                <a:lnSpc>
                  <a:spcPct val="90000"/>
                </a:lnSpc>
              </a:pPr>
              <a:r>
                <a:rPr lang="en-US" sz="2800" kern="1200" dirty="0">
                  <a:solidFill>
                    <a:srgbClr val="FFFFFF"/>
                  </a:solidFill>
                  <a:effectLst>
                    <a:outerShdw blurRad="38100" dist="38100" dir="2700000" algn="tl">
                      <a:srgbClr val="000000">
                        <a:alpha val="43137"/>
                      </a:srgbClr>
                    </a:outerShdw>
                  </a:effectLst>
                  <a:latin typeface="Calibri"/>
                  <a:ea typeface="+mn-ea"/>
                  <a:cs typeface="+mn-cs"/>
                </a:rPr>
                <a:t> and  </a:t>
              </a:r>
              <a:br>
                <a:rPr lang="en-US" sz="2800" kern="1200" dirty="0">
                  <a:solidFill>
                    <a:srgbClr val="FFFFFF"/>
                  </a:solidFill>
                  <a:effectLst>
                    <a:outerShdw blurRad="38100" dist="38100" dir="2700000" algn="tl">
                      <a:srgbClr val="000000">
                        <a:alpha val="43137"/>
                      </a:srgbClr>
                    </a:outerShdw>
                  </a:effectLst>
                  <a:latin typeface="Calibri"/>
                  <a:ea typeface="+mn-ea"/>
                  <a:cs typeface="+mn-cs"/>
                </a:rPr>
              </a:br>
              <a:r>
                <a:rPr lang="en-US" sz="2800" kern="1200" dirty="0">
                  <a:solidFill>
                    <a:srgbClr val="FFFFFF"/>
                  </a:solidFill>
                  <a:effectLst>
                    <a:outerShdw blurRad="38100" dist="38100" dir="2700000" algn="tl">
                      <a:srgbClr val="000000">
                        <a:alpha val="43137"/>
                      </a:srgbClr>
                    </a:outerShdw>
                  </a:effectLst>
                  <a:latin typeface="Calibri"/>
                  <a:ea typeface="+mn-ea"/>
                  <a:cs typeface="+mn-cs"/>
                </a:rPr>
                <a:t>Flexibility </a:t>
              </a:r>
            </a:p>
          </p:txBody>
        </p:sp>
      </p:grpSp>
      <p:grpSp>
        <p:nvGrpSpPr>
          <p:cNvPr id="20" name="Group 92"/>
          <p:cNvGrpSpPr/>
          <p:nvPr/>
        </p:nvGrpSpPr>
        <p:grpSpPr>
          <a:xfrm>
            <a:off x="6363443" y="3226237"/>
            <a:ext cx="2502500" cy="2861192"/>
            <a:chOff x="7563400" y="4323603"/>
            <a:chExt cx="3003000" cy="3433430"/>
          </a:xfrm>
        </p:grpSpPr>
        <p:sp>
          <p:nvSpPr>
            <p:cNvPr id="94" name="Rounded Rectangle 93"/>
            <p:cNvSpPr/>
            <p:nvPr/>
          </p:nvSpPr>
          <p:spPr bwMode="auto">
            <a:xfrm>
              <a:off x="7563400" y="4323603"/>
              <a:ext cx="3003000" cy="3433430"/>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txBody>
            <a:bodyPr wrap="none" lIns="74669" tIns="37334" rIns="74669" bIns="37334" anchor="b"/>
            <a:lstStyle/>
            <a:p>
              <a:pPr algn="ctr" defTabSz="761719" rtl="0">
                <a:lnSpc>
                  <a:spcPct val="90000"/>
                </a:lnSpc>
              </a:pPr>
              <a:endParaRPr lang="en-US" sz="1200" b="1" kern="1200" dirty="0">
                <a:ln w="12700">
                  <a:noFill/>
                  <a:prstDash val="solid"/>
                </a:ln>
                <a:solidFill>
                  <a:srgbClr val="5EA7EA"/>
                </a:solidFill>
                <a:effectLst>
                  <a:outerShdw blurRad="165100" algn="ctr" rotWithShape="0">
                    <a:prstClr val="black"/>
                  </a:outerShdw>
                </a:effectLst>
                <a:latin typeface="Calibri"/>
                <a:ea typeface="+mn-ea"/>
                <a:cs typeface="+mn-cs"/>
              </a:endParaRPr>
            </a:p>
          </p:txBody>
        </p:sp>
        <p:sp>
          <p:nvSpPr>
            <p:cNvPr id="95" name="TextBox 94"/>
            <p:cNvSpPr txBox="1"/>
            <p:nvPr/>
          </p:nvSpPr>
          <p:spPr>
            <a:xfrm>
              <a:off x="7680783" y="5105504"/>
              <a:ext cx="2678060" cy="1021193"/>
            </a:xfrm>
            <a:prstGeom prst="rect">
              <a:avLst/>
            </a:prstGeom>
            <a:noFill/>
          </p:spPr>
          <p:txBody>
            <a:bodyPr wrap="square" lIns="74669" tIns="37334" rIns="74669" bIns="37334" rtlCol="0">
              <a:spAutoFit/>
            </a:bodyPr>
            <a:lstStyle/>
            <a:p>
              <a:pPr algn="ctr" defTabSz="914363" rtl="0">
                <a:lnSpc>
                  <a:spcPct val="90000"/>
                </a:lnSpc>
              </a:pPr>
              <a:r>
                <a:rPr lang="en-US" sz="2800" kern="1200" dirty="0">
                  <a:solidFill>
                    <a:srgbClr val="FFFFFF"/>
                  </a:solidFill>
                  <a:effectLst>
                    <a:outerShdw blurRad="38100" dist="38100" dir="2700000" algn="tl">
                      <a:srgbClr val="000000">
                        <a:alpha val="43137"/>
                      </a:srgbClr>
                    </a:outerShdw>
                  </a:effectLst>
                  <a:latin typeface="Calibri"/>
                  <a:ea typeface="+mn-ea"/>
                  <a:cs typeface="+mn-cs"/>
                </a:rPr>
                <a:t>IT </a:t>
              </a:r>
              <a:r>
                <a:rPr lang="en-US" sz="2800" kern="1200" dirty="0" smtClean="0">
                  <a:solidFill>
                    <a:srgbClr val="FFFFFF"/>
                  </a:solidFill>
                  <a:effectLst>
                    <a:outerShdw blurRad="38100" dist="38100" dir="2700000" algn="tl">
                      <a:srgbClr val="000000">
                        <a:alpha val="43137"/>
                      </a:srgbClr>
                    </a:outerShdw>
                  </a:effectLst>
                  <a:latin typeface="Calibri"/>
                  <a:ea typeface="+mn-ea"/>
                  <a:cs typeface="+mn-cs"/>
                </a:rPr>
                <a:t> </a:t>
              </a:r>
              <a:r>
                <a:rPr lang="en-US" sz="2800" kern="1200" dirty="0">
                  <a:solidFill>
                    <a:srgbClr val="FFFFFF"/>
                  </a:solidFill>
                  <a:effectLst>
                    <a:outerShdw blurRad="38100" dist="38100" dir="2700000" algn="tl">
                      <a:srgbClr val="000000">
                        <a:alpha val="43137"/>
                      </a:srgbClr>
                    </a:outerShdw>
                  </a:effectLst>
                  <a:latin typeface="Calibri"/>
                  <a:ea typeface="+mn-ea"/>
                  <a:cs typeface="+mn-cs"/>
                </a:rPr>
                <a:t/>
              </a:r>
              <a:br>
                <a:rPr lang="en-US" sz="2800" kern="1200" dirty="0">
                  <a:solidFill>
                    <a:srgbClr val="FFFFFF"/>
                  </a:solidFill>
                  <a:effectLst>
                    <a:outerShdw blurRad="38100" dist="38100" dir="2700000" algn="tl">
                      <a:srgbClr val="000000">
                        <a:alpha val="43137"/>
                      </a:srgbClr>
                    </a:outerShdw>
                  </a:effectLst>
                  <a:latin typeface="Calibri"/>
                  <a:ea typeface="+mn-ea"/>
                  <a:cs typeface="+mn-cs"/>
                </a:rPr>
              </a:br>
              <a:r>
                <a:rPr lang="en-US" sz="2800" kern="1200" dirty="0" smtClean="0">
                  <a:solidFill>
                    <a:srgbClr val="FFFFFF"/>
                  </a:solidFill>
                  <a:effectLst>
                    <a:outerShdw blurRad="38100" dist="38100" dir="2700000" algn="tl">
                      <a:srgbClr val="000000">
                        <a:alpha val="43137"/>
                      </a:srgbClr>
                    </a:outerShdw>
                  </a:effectLst>
                  <a:latin typeface="Calibri"/>
                  <a:ea typeface="+mn-ea"/>
                  <a:cs typeface="+mn-cs"/>
                </a:rPr>
                <a:t>Needs </a:t>
              </a:r>
              <a:r>
                <a:rPr lang="en-US" sz="2800" kern="1200" dirty="0">
                  <a:solidFill>
                    <a:srgbClr val="FFFFFF"/>
                  </a:solidFill>
                  <a:effectLst>
                    <a:outerShdw blurRad="38100" dist="38100" dir="2700000" algn="tl">
                      <a:srgbClr val="000000">
                        <a:alpha val="43137"/>
                      </a:srgbClr>
                    </a:outerShdw>
                  </a:effectLst>
                  <a:latin typeface="Calibri"/>
                  <a:ea typeface="+mn-ea"/>
                  <a:cs typeface="+mn-cs"/>
                </a:rPr>
                <a:t>Control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23" presetClass="entr" presetSubtype="16"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22" presetClass="entr" presetSubtype="2" fill="hold" grpId="0" nodeType="withEffect">
                                  <p:stCondLst>
                                    <p:cond delay="500"/>
                                  </p:stCondLst>
                                  <p:childTnLst>
                                    <p:set>
                                      <p:cBhvr>
                                        <p:cTn id="13" dur="1" fill="hold">
                                          <p:stCondLst>
                                            <p:cond delay="0"/>
                                          </p:stCondLst>
                                        </p:cTn>
                                        <p:tgtEl>
                                          <p:spTgt spid="81"/>
                                        </p:tgtEl>
                                        <p:attrNameLst>
                                          <p:attrName>style.visibility</p:attrName>
                                        </p:attrNameLst>
                                      </p:cBhvr>
                                      <p:to>
                                        <p:strVal val="visible"/>
                                      </p:to>
                                    </p:set>
                                    <p:animEffect transition="in" filter="wipe(right)">
                                      <p:cBhvr>
                                        <p:cTn id="14" dur="500"/>
                                        <p:tgtEl>
                                          <p:spTgt spid="81"/>
                                        </p:tgtEl>
                                      </p:cBhvr>
                                    </p:animEffect>
                                  </p:childTnLst>
                                </p:cTn>
                              </p:par>
                              <p:par>
                                <p:cTn id="15" presetID="53" presetClass="entr" presetSubtype="0" fill="hold" nodeType="withEffect">
                                  <p:stCondLst>
                                    <p:cond delay="3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76200" y="1143001"/>
            <a:ext cx="3810000" cy="4195464"/>
            <a:chOff x="-76200" y="1143001"/>
            <a:chExt cx="3810000" cy="4195464"/>
          </a:xfrm>
        </p:grpSpPr>
        <p:sp>
          <p:nvSpPr>
            <p:cNvPr id="70" name="Rectangle 69"/>
            <p:cNvSpPr/>
            <p:nvPr/>
          </p:nvSpPr>
          <p:spPr>
            <a:xfrm>
              <a:off x="381000" y="1143001"/>
              <a:ext cx="2587747" cy="1219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457200" y="1382381"/>
              <a:ext cx="2438400" cy="615553"/>
            </a:xfrm>
            <a:prstGeom prst="rect">
              <a:avLst/>
            </a:prstGeom>
          </p:spPr>
          <p:txBody>
            <a:bodyPr wrap="square" lIns="0" tIns="0" rIns="0" bIns="0" anchor="ctr">
              <a:spAutoFit/>
            </a:bodyPr>
            <a:lstStyle/>
            <a:p>
              <a:pPr algn="ctr" defTabSz="1097078" fontAlgn="base">
                <a:spcBef>
                  <a:spcPct val="0"/>
                </a:spcBef>
                <a:spcAft>
                  <a:spcPct val="0"/>
                </a:spcAft>
                <a:defRPr/>
              </a:pPr>
              <a:r>
                <a:rPr lang="en-US" altLang="zh-CN" sz="2000" b="1" dirty="0">
                  <a:solidFill>
                    <a:srgbClr val="000000"/>
                  </a:solidFill>
                  <a:latin typeface="Segoe Semibold" pitchFamily="34" charset="0"/>
                </a:rPr>
                <a:t>Make People </a:t>
              </a:r>
              <a:endParaRPr lang="en-US" altLang="zh-CN" sz="2000" b="1" dirty="0" smtClean="0">
                <a:solidFill>
                  <a:srgbClr val="000000"/>
                </a:solidFill>
                <a:latin typeface="Segoe Semibold" pitchFamily="34" charset="0"/>
              </a:endParaRPr>
            </a:p>
            <a:p>
              <a:pPr algn="ctr" defTabSz="1097078" fontAlgn="base">
                <a:spcBef>
                  <a:spcPct val="0"/>
                </a:spcBef>
                <a:spcAft>
                  <a:spcPct val="0"/>
                </a:spcAft>
                <a:defRPr/>
              </a:pPr>
              <a:r>
                <a:rPr lang="en-US" altLang="zh-CN" sz="2000" b="1" dirty="0" smtClean="0">
                  <a:solidFill>
                    <a:srgbClr val="000000"/>
                  </a:solidFill>
                  <a:latin typeface="Segoe Semibold" pitchFamily="34" charset="0"/>
                </a:rPr>
                <a:t>Productive</a:t>
              </a:r>
              <a:endParaRPr lang="en-US" altLang="zh-CN" sz="2000" b="1" dirty="0">
                <a:solidFill>
                  <a:srgbClr val="000000"/>
                </a:solidFill>
                <a:latin typeface="Segoe Semibold" pitchFamily="34" charset="0"/>
              </a:endParaRPr>
            </a:p>
          </p:txBody>
        </p:sp>
        <p:pic>
          <p:nvPicPr>
            <p:cNvPr id="1029" name="Picture 5" descr="C:\Users\ruthmort\Pictures\DVD_ART36\Artwork_Imagery\Brand Photos\Scenarios\FY08 Brand - Mobility\men talking working bench outdoors computer.png"/>
            <p:cNvPicPr>
              <a:picLocks noChangeAspect="1" noChangeArrowheads="1"/>
            </p:cNvPicPr>
            <p:nvPr/>
          </p:nvPicPr>
          <p:blipFill>
            <a:blip r:embed="rId3" cstate="print"/>
            <a:srcRect/>
            <a:stretch>
              <a:fillRect/>
            </a:stretch>
          </p:blipFill>
          <p:spPr bwMode="auto">
            <a:xfrm>
              <a:off x="-76200" y="2209800"/>
              <a:ext cx="3810000" cy="2463800"/>
            </a:xfrm>
            <a:prstGeom prst="rect">
              <a:avLst/>
            </a:prstGeom>
            <a:noFill/>
          </p:spPr>
        </p:pic>
        <p:sp>
          <p:nvSpPr>
            <p:cNvPr id="35" name="TextBox 34"/>
            <p:cNvSpPr txBox="1"/>
            <p:nvPr/>
          </p:nvSpPr>
          <p:spPr>
            <a:xfrm>
              <a:off x="838200" y="4876800"/>
              <a:ext cx="1776448" cy="461665"/>
            </a:xfrm>
            <a:prstGeom prst="rect">
              <a:avLst/>
            </a:prstGeom>
            <a:noFill/>
          </p:spPr>
          <p:txBody>
            <a:bodyPr wrap="none" rtlCol="0">
              <a:spAutoFit/>
            </a:bodyPr>
            <a:lstStyle/>
            <a:p>
              <a:r>
                <a:rPr lang="en-CA" dirty="0" smtClean="0"/>
                <a:t>...anywhere</a:t>
              </a:r>
              <a:endParaRPr lang="en-CA" dirty="0"/>
            </a:p>
          </p:txBody>
        </p:sp>
      </p:grpSp>
      <p:grpSp>
        <p:nvGrpSpPr>
          <p:cNvPr id="16" name="Group 15"/>
          <p:cNvGrpSpPr/>
          <p:nvPr/>
        </p:nvGrpSpPr>
        <p:grpSpPr>
          <a:xfrm>
            <a:off x="3200400" y="1143001"/>
            <a:ext cx="2924198" cy="4564796"/>
            <a:chOff x="3200400" y="1143001"/>
            <a:chExt cx="2924198" cy="4564796"/>
          </a:xfrm>
        </p:grpSpPr>
        <p:sp>
          <p:nvSpPr>
            <p:cNvPr id="71" name="Rectangle 70"/>
            <p:cNvSpPr/>
            <p:nvPr/>
          </p:nvSpPr>
          <p:spPr>
            <a:xfrm>
              <a:off x="3275549" y="1143001"/>
              <a:ext cx="2591851" cy="1219199"/>
            </a:xfrm>
            <a:prstGeom prst="rect">
              <a:avLst/>
            </a:prstGeom>
            <a:gradFill flip="none" rotWithShape="1">
              <a:gsLst>
                <a:gs pos="0">
                  <a:srgbClr val="FF5B00">
                    <a:shade val="30000"/>
                    <a:satMod val="115000"/>
                  </a:srgbClr>
                </a:gs>
                <a:gs pos="50000">
                  <a:srgbClr val="FF5B00">
                    <a:shade val="67500"/>
                    <a:satMod val="115000"/>
                  </a:srgbClr>
                </a:gs>
                <a:gs pos="100000">
                  <a:srgbClr val="FF5B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352800" y="1523003"/>
              <a:ext cx="2438400" cy="404663"/>
            </a:xfrm>
            <a:prstGeom prst="rect">
              <a:avLst/>
            </a:prstGeom>
          </p:spPr>
          <p:txBody>
            <a:bodyPr wrap="square" lIns="0" tIns="0" rIns="0" bIns="0" anchor="ctr">
              <a:spAutoFit/>
            </a:bodyPr>
            <a:lstStyle/>
            <a:p>
              <a:pPr algn="ctr" defTabSz="1097078" fontAlgn="base">
                <a:lnSpc>
                  <a:spcPct val="150000"/>
                </a:lnSpc>
                <a:spcBef>
                  <a:spcPct val="0"/>
                </a:spcBef>
                <a:spcAft>
                  <a:spcPct val="0"/>
                </a:spcAft>
                <a:defRPr/>
              </a:pPr>
              <a:r>
                <a:rPr lang="en-US" altLang="zh-CN" sz="2000" b="1" dirty="0">
                  <a:solidFill>
                    <a:srgbClr val="000000"/>
                  </a:solidFill>
                  <a:latin typeface="Segoe Semibold" pitchFamily="34" charset="0"/>
                </a:rPr>
                <a:t>Manage Risks </a:t>
              </a:r>
            </a:p>
          </p:txBody>
        </p:sp>
        <p:pic>
          <p:nvPicPr>
            <p:cNvPr id="1026" name="Picture 2" descr="C:\Users\ruthmort\Pictures\DVD_ART36\Artwork_Imagery\Icons - Illustrations\_ SECURITY ICONS\Security secure Download all no shadow.png"/>
            <p:cNvPicPr>
              <a:picLocks noChangeAspect="1" noChangeArrowheads="1"/>
            </p:cNvPicPr>
            <p:nvPr/>
          </p:nvPicPr>
          <p:blipFill>
            <a:blip r:embed="rId4" cstate="print"/>
            <a:srcRect/>
            <a:stretch>
              <a:fillRect/>
            </a:stretch>
          </p:blipFill>
          <p:spPr bwMode="auto">
            <a:xfrm>
              <a:off x="3319463" y="2133600"/>
              <a:ext cx="2471737" cy="2597087"/>
            </a:xfrm>
            <a:prstGeom prst="rect">
              <a:avLst/>
            </a:prstGeom>
            <a:noFill/>
          </p:spPr>
        </p:pic>
        <p:sp>
          <p:nvSpPr>
            <p:cNvPr id="36" name="TextBox 35"/>
            <p:cNvSpPr txBox="1"/>
            <p:nvPr/>
          </p:nvSpPr>
          <p:spPr>
            <a:xfrm>
              <a:off x="3200400" y="4876800"/>
              <a:ext cx="2924198" cy="830997"/>
            </a:xfrm>
            <a:prstGeom prst="rect">
              <a:avLst/>
            </a:prstGeom>
            <a:noFill/>
          </p:spPr>
          <p:txBody>
            <a:bodyPr wrap="none" rtlCol="0">
              <a:spAutoFit/>
            </a:bodyPr>
            <a:lstStyle/>
            <a:p>
              <a:pPr algn="ctr"/>
              <a:r>
                <a:rPr lang="en-CA" dirty="0" smtClean="0"/>
                <a:t>...through enhanced</a:t>
              </a:r>
            </a:p>
            <a:p>
              <a:pPr algn="ctr"/>
              <a:r>
                <a:rPr lang="en-CA" dirty="0" smtClean="0"/>
                <a:t>security &amp; control</a:t>
              </a:r>
              <a:endParaRPr lang="en-CA" dirty="0"/>
            </a:p>
          </p:txBody>
        </p:sp>
      </p:grpSp>
      <p:grpSp>
        <p:nvGrpSpPr>
          <p:cNvPr id="17" name="Group 16"/>
          <p:cNvGrpSpPr/>
          <p:nvPr/>
        </p:nvGrpSpPr>
        <p:grpSpPr>
          <a:xfrm>
            <a:off x="6096001" y="1143000"/>
            <a:ext cx="2740825" cy="4564797"/>
            <a:chOff x="6096001" y="1143000"/>
            <a:chExt cx="2740825" cy="4564797"/>
          </a:xfrm>
        </p:grpSpPr>
        <p:sp>
          <p:nvSpPr>
            <p:cNvPr id="57" name="Rectangle 56"/>
            <p:cNvSpPr/>
            <p:nvPr/>
          </p:nvSpPr>
          <p:spPr>
            <a:xfrm>
              <a:off x="6096001" y="1143000"/>
              <a:ext cx="2590799" cy="1254404"/>
            </a:xfrm>
            <a:prstGeom prst="rect">
              <a:avLst/>
            </a:prstGeom>
            <a:gradFill flip="none" rotWithShape="1">
              <a:gsLst>
                <a:gs pos="0">
                  <a:srgbClr val="68C33B">
                    <a:shade val="30000"/>
                    <a:satMod val="115000"/>
                  </a:srgbClr>
                </a:gs>
                <a:gs pos="50000">
                  <a:srgbClr val="68C33B">
                    <a:shade val="67500"/>
                    <a:satMod val="115000"/>
                  </a:srgbClr>
                </a:gs>
                <a:gs pos="100000">
                  <a:srgbClr val="68C33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75" name="Rectangle 74"/>
            <p:cNvSpPr/>
            <p:nvPr/>
          </p:nvSpPr>
          <p:spPr>
            <a:xfrm>
              <a:off x="6172201" y="1523003"/>
              <a:ext cx="2438400" cy="404663"/>
            </a:xfrm>
            <a:prstGeom prst="rect">
              <a:avLst/>
            </a:prstGeom>
          </p:spPr>
          <p:txBody>
            <a:bodyPr wrap="square" lIns="0" tIns="0" rIns="0" bIns="0" anchor="ctr">
              <a:spAutoFit/>
            </a:bodyPr>
            <a:lstStyle/>
            <a:p>
              <a:pPr algn="ctr" defTabSz="1097078" fontAlgn="base">
                <a:lnSpc>
                  <a:spcPct val="150000"/>
                </a:lnSpc>
                <a:spcBef>
                  <a:spcPct val="0"/>
                </a:spcBef>
                <a:spcAft>
                  <a:spcPct val="0"/>
                </a:spcAft>
                <a:defRPr/>
              </a:pPr>
              <a:r>
                <a:rPr lang="en-US" altLang="zh-CN" sz="2000" b="1" dirty="0">
                  <a:solidFill>
                    <a:srgbClr val="000000"/>
                  </a:solidFill>
                  <a:latin typeface="Segoe Semibold" pitchFamily="34" charset="0"/>
                </a:rPr>
                <a:t>Reduce </a:t>
              </a:r>
              <a:r>
                <a:rPr lang="en-US" altLang="zh-CN" sz="2000" b="1" dirty="0" smtClean="0">
                  <a:solidFill>
                    <a:srgbClr val="000000"/>
                  </a:solidFill>
                  <a:latin typeface="Segoe Semibold" pitchFamily="34" charset="0"/>
                </a:rPr>
                <a:t>Costs</a:t>
              </a:r>
              <a:endParaRPr lang="en-US" altLang="zh-CN" sz="2000" b="1" dirty="0">
                <a:solidFill>
                  <a:srgbClr val="000000"/>
                </a:solidFill>
                <a:latin typeface="Segoe Semibold" pitchFamily="34" charset="0"/>
              </a:endParaRPr>
            </a:p>
          </p:txBody>
        </p:sp>
        <p:pic>
          <p:nvPicPr>
            <p:cNvPr id="1027" name="Picture 3" descr="C:\Users\ruthmort\Pictures\DVD_ART36\Artwork_Imagery\Icons - Illustrations\_ WINDOWS VISTA ICONS\Computer Management tools toolbox.png"/>
            <p:cNvPicPr>
              <a:picLocks noChangeAspect="1" noChangeArrowheads="1"/>
            </p:cNvPicPr>
            <p:nvPr/>
          </p:nvPicPr>
          <p:blipFill>
            <a:blip r:embed="rId5" cstate="print"/>
            <a:srcRect/>
            <a:stretch>
              <a:fillRect/>
            </a:stretch>
          </p:blipFill>
          <p:spPr bwMode="auto">
            <a:xfrm>
              <a:off x="6324600" y="2362200"/>
              <a:ext cx="2209800" cy="2209800"/>
            </a:xfrm>
            <a:prstGeom prst="rect">
              <a:avLst/>
            </a:prstGeom>
            <a:noFill/>
          </p:spPr>
        </p:pic>
        <p:sp>
          <p:nvSpPr>
            <p:cNvPr id="37" name="TextBox 36"/>
            <p:cNvSpPr txBox="1"/>
            <p:nvPr/>
          </p:nvSpPr>
          <p:spPr>
            <a:xfrm>
              <a:off x="6324600" y="4876800"/>
              <a:ext cx="2512226" cy="830997"/>
            </a:xfrm>
            <a:prstGeom prst="rect">
              <a:avLst/>
            </a:prstGeom>
            <a:noFill/>
          </p:spPr>
          <p:txBody>
            <a:bodyPr wrap="none" rtlCol="0">
              <a:spAutoFit/>
            </a:bodyPr>
            <a:lstStyle/>
            <a:p>
              <a:pPr algn="ctr"/>
              <a:r>
                <a:rPr lang="en-CA" dirty="0" smtClean="0"/>
                <a:t>...by streamlining</a:t>
              </a:r>
            </a:p>
            <a:p>
              <a:pPr algn="ctr"/>
              <a:r>
                <a:rPr lang="en-CA" dirty="0" smtClean="0"/>
                <a:t>PC management</a:t>
              </a:r>
              <a:endParaRPr lang="en-CA" dirty="0"/>
            </a:p>
          </p:txBody>
        </p:sp>
      </p:grpSp>
      <p:sp>
        <p:nvSpPr>
          <p:cNvPr id="20" name="Title 19"/>
          <p:cNvSpPr>
            <a:spLocks noGrp="1"/>
          </p:cNvSpPr>
          <p:nvPr>
            <p:ph type="title"/>
          </p:nvPr>
        </p:nvSpPr>
        <p:spPr/>
        <p:txBody>
          <a:bodyPr/>
          <a:lstStyle/>
          <a:p>
            <a:pPr algn="ctr"/>
            <a:r>
              <a:rPr lang="en-CA" dirty="0" smtClean="0"/>
              <a:t>Windows 7</a:t>
            </a:r>
            <a:endParaRPr lang="en-CA" dirty="0"/>
          </a:p>
        </p:txBody>
      </p:sp>
    </p:spTree>
    <p:extLst>
      <p:ext uri="{BB962C8B-B14F-4D97-AF65-F5344CB8AC3E}">
        <p14:creationId xmlns="" xmlns:p14="http://schemas.microsoft.com/office/powerpoint/2007/7/12/main" val="522760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Optimized Desktop</a:t>
            </a:r>
            <a:endParaRPr lang="en-US" dirty="0"/>
          </a:p>
        </p:txBody>
      </p:sp>
      <p:sp>
        <p:nvSpPr>
          <p:cNvPr id="4" name="Rectangle 3"/>
          <p:cNvSpPr/>
          <p:nvPr/>
        </p:nvSpPr>
        <p:spPr bwMode="auto">
          <a:xfrm>
            <a:off x="4588256" y="1905000"/>
            <a:ext cx="3412744" cy="3473450"/>
          </a:xfrm>
          <a:prstGeom prst="rect">
            <a:avLst/>
          </a:prstGeom>
          <a:gradFill>
            <a:gsLst>
              <a:gs pos="0">
                <a:schemeClr val="accent2">
                  <a:shade val="51000"/>
                  <a:satMod val="130000"/>
                  <a:alpha val="10000"/>
                </a:schemeClr>
              </a:gs>
              <a:gs pos="80000">
                <a:schemeClr val="accent2">
                  <a:shade val="93000"/>
                  <a:satMod val="130000"/>
                </a:schemeClr>
              </a:gs>
              <a:gs pos="100000">
                <a:schemeClr val="accent2">
                  <a:shade val="94000"/>
                  <a:satMod val="13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Light" pitchFamily="34" charset="0"/>
            </a:endParaRPr>
          </a:p>
        </p:txBody>
      </p:sp>
      <p:sp>
        <p:nvSpPr>
          <p:cNvPr id="5" name="Rectangle 4"/>
          <p:cNvSpPr/>
          <p:nvPr/>
        </p:nvSpPr>
        <p:spPr bwMode="auto">
          <a:xfrm>
            <a:off x="1133154" y="1905000"/>
            <a:ext cx="3401311" cy="3473450"/>
          </a:xfrm>
          <a:prstGeom prst="rect">
            <a:avLst/>
          </a:prstGeom>
          <a:gradFill>
            <a:gsLst>
              <a:gs pos="0">
                <a:schemeClr val="accent2">
                  <a:shade val="51000"/>
                  <a:satMod val="130000"/>
                  <a:alpha val="10000"/>
                </a:schemeClr>
              </a:gs>
              <a:gs pos="80000">
                <a:schemeClr val="accent2">
                  <a:shade val="93000"/>
                  <a:satMod val="130000"/>
                </a:schemeClr>
              </a:gs>
              <a:gs pos="100000">
                <a:schemeClr val="accent2">
                  <a:shade val="94000"/>
                  <a:satMod val="13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Light" pitchFamily="34" charset="0"/>
            </a:endParaRPr>
          </a:p>
        </p:txBody>
      </p:sp>
      <p:sp>
        <p:nvSpPr>
          <p:cNvPr id="6" name="Cross 5"/>
          <p:cNvSpPr/>
          <p:nvPr/>
        </p:nvSpPr>
        <p:spPr bwMode="auto">
          <a:xfrm>
            <a:off x="4187700" y="3348601"/>
            <a:ext cx="685979" cy="821382"/>
          </a:xfrm>
          <a:prstGeom prst="plus">
            <a:avLst>
              <a:gd name="adj" fmla="val 32919"/>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chemeClr val="bg1"/>
              </a:solidFill>
              <a:effectLst>
                <a:outerShdw blurRad="38100" dist="38100" dir="2700000" algn="tl">
                  <a:srgbClr val="000000">
                    <a:alpha val="43137"/>
                  </a:srgbClr>
                </a:outerShdw>
              </a:effectLst>
              <a:latin typeface="Segoe Light" pitchFamily="34" charset="0"/>
            </a:endParaRPr>
          </a:p>
        </p:txBody>
      </p:sp>
      <p:sp>
        <p:nvSpPr>
          <p:cNvPr id="7" name="TextBox 6"/>
          <p:cNvSpPr txBox="1"/>
          <p:nvPr/>
        </p:nvSpPr>
        <p:spPr>
          <a:xfrm>
            <a:off x="4621079" y="1945155"/>
            <a:ext cx="3347097" cy="881987"/>
          </a:xfrm>
          <a:prstGeom prst="rect">
            <a:avLst/>
          </a:prstGeom>
          <a:noFill/>
        </p:spPr>
        <p:txBody>
          <a:bodyPr wrap="square" lIns="121893" tIns="60947" rIns="121893" bIns="60947" rtlCol="0">
            <a:spAutoFit/>
          </a:bodyPr>
          <a:lstStyle/>
          <a:p>
            <a:pPr algn="ctr"/>
            <a:r>
              <a:rPr lang="en-US" sz="2800" spc="-93" dirty="0" smtClean="0">
                <a:effectLst>
                  <a:outerShdw blurRad="38100" dist="38100" dir="2700000" algn="tl">
                    <a:srgbClr val="000000">
                      <a:alpha val="43137"/>
                    </a:srgbClr>
                  </a:outerShdw>
                </a:effectLst>
                <a:latin typeface="Segoe"/>
              </a:rPr>
              <a:t>Unique Value with SA+MDOP</a:t>
            </a:r>
          </a:p>
        </p:txBody>
      </p:sp>
      <p:sp>
        <p:nvSpPr>
          <p:cNvPr id="9" name="TextBox 8"/>
          <p:cNvSpPr txBox="1"/>
          <p:nvPr/>
        </p:nvSpPr>
        <p:spPr>
          <a:xfrm>
            <a:off x="1785103" y="1991505"/>
            <a:ext cx="2097413" cy="881987"/>
          </a:xfrm>
          <a:prstGeom prst="rect">
            <a:avLst/>
          </a:prstGeom>
          <a:noFill/>
        </p:spPr>
        <p:txBody>
          <a:bodyPr wrap="square" lIns="121893" tIns="60947" rIns="121893" bIns="60947" rtlCol="0">
            <a:spAutoFit/>
          </a:bodyPr>
          <a:lstStyle/>
          <a:p>
            <a:pPr algn="ctr"/>
            <a:r>
              <a:rPr lang="en-US" sz="2800" spc="-93" dirty="0" smtClean="0">
                <a:effectLst>
                  <a:outerShdw blurRad="38100" dist="38100" dir="2700000" algn="tl">
                    <a:srgbClr val="000000">
                      <a:alpha val="43137"/>
                    </a:srgbClr>
                  </a:outerShdw>
                </a:effectLst>
                <a:latin typeface="Segoe"/>
              </a:rPr>
              <a:t>Core PC Platform</a:t>
            </a:r>
          </a:p>
        </p:txBody>
      </p:sp>
      <p:grpSp>
        <p:nvGrpSpPr>
          <p:cNvPr id="3" name="Group 20"/>
          <p:cNvGrpSpPr/>
          <p:nvPr/>
        </p:nvGrpSpPr>
        <p:grpSpPr>
          <a:xfrm>
            <a:off x="4854266" y="3160628"/>
            <a:ext cx="2967181" cy="1688957"/>
            <a:chOff x="7144592" y="2647950"/>
            <a:chExt cx="4443829" cy="1734466"/>
          </a:xfrm>
          <a:effectLst>
            <a:outerShdw blurRad="50800" dist="38100" dir="2700000" algn="tl" rotWithShape="0">
              <a:prstClr val="black">
                <a:alpha val="40000"/>
              </a:prstClr>
            </a:outerShdw>
          </a:effectLst>
        </p:grpSpPr>
        <p:pic>
          <p:nvPicPr>
            <p:cNvPr id="12" name="Picture 3" descr="c:\Users\petermck\Pictures\DVD_ART\BoxShots_Logos\Desktop Optimization Pack\Desktop Optimzation Pack for Software Assurance logo r.png"/>
            <p:cNvPicPr>
              <a:picLocks noChangeAspect="1" noChangeArrowheads="1"/>
            </p:cNvPicPr>
            <p:nvPr/>
          </p:nvPicPr>
          <p:blipFill>
            <a:blip r:embed="rId3" cstate="screen">
              <a:lum bright="100000" contrast="-100000"/>
            </a:blip>
            <a:srcRect/>
            <a:stretch>
              <a:fillRect/>
            </a:stretch>
          </p:blipFill>
          <p:spPr bwMode="auto">
            <a:xfrm>
              <a:off x="7144592" y="3669384"/>
              <a:ext cx="4443829" cy="713032"/>
            </a:xfrm>
            <a:prstGeom prst="rect">
              <a:avLst/>
            </a:prstGeom>
            <a:noFill/>
          </p:spPr>
        </p:pic>
        <p:grpSp>
          <p:nvGrpSpPr>
            <p:cNvPr id="8" name="Group 31"/>
            <p:cNvGrpSpPr/>
            <p:nvPr/>
          </p:nvGrpSpPr>
          <p:grpSpPr>
            <a:xfrm>
              <a:off x="7450433" y="2647950"/>
              <a:ext cx="3951251" cy="449580"/>
              <a:chOff x="5181600" y="2860719"/>
              <a:chExt cx="3378964" cy="365760"/>
            </a:xfrm>
          </p:grpSpPr>
          <p:pic>
            <p:nvPicPr>
              <p:cNvPr id="14" name="Picture 6" descr="AGPM"/>
              <p:cNvPicPr>
                <a:picLocks noChangeAspect="1" noChangeArrowheads="1"/>
              </p:cNvPicPr>
              <p:nvPr/>
            </p:nvPicPr>
            <p:blipFill>
              <a:blip r:embed="rId4" cstate="screen">
                <a:lum bright="100000" contrast="-100000"/>
              </a:blip>
              <a:srcRect/>
              <a:stretch>
                <a:fillRect/>
              </a:stretch>
            </p:blipFill>
            <p:spPr bwMode="auto">
              <a:xfrm>
                <a:off x="5736330" y="2860719"/>
                <a:ext cx="502640" cy="3657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7" descr="AIS"/>
              <p:cNvPicPr>
                <a:picLocks noChangeAspect="1" noChangeArrowheads="1"/>
              </p:cNvPicPr>
              <p:nvPr/>
            </p:nvPicPr>
            <p:blipFill>
              <a:blip r:embed="rId5" cstate="screen">
                <a:lum bright="100000" contrast="-100000"/>
              </a:blip>
              <a:srcRect/>
              <a:stretch>
                <a:fillRect/>
              </a:stretch>
            </p:blipFill>
            <p:spPr bwMode="auto">
              <a:xfrm>
                <a:off x="6299528" y="2860719"/>
                <a:ext cx="515284" cy="3657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8" descr="DaRT"/>
              <p:cNvPicPr>
                <a:picLocks noChangeAspect="1" noChangeArrowheads="1"/>
              </p:cNvPicPr>
              <p:nvPr/>
            </p:nvPicPr>
            <p:blipFill>
              <a:blip r:embed="rId6" cstate="screen">
                <a:lum bright="100000" contrast="-100000"/>
              </a:blip>
              <a:srcRect/>
              <a:stretch>
                <a:fillRect/>
              </a:stretch>
            </p:blipFill>
            <p:spPr bwMode="auto">
              <a:xfrm>
                <a:off x="8077200" y="2860719"/>
                <a:ext cx="483364" cy="3657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 name="Picture 9" descr="SCDEM"/>
              <p:cNvPicPr>
                <a:picLocks noChangeAspect="1" noChangeArrowheads="1"/>
              </p:cNvPicPr>
              <p:nvPr/>
            </p:nvPicPr>
            <p:blipFill>
              <a:blip r:embed="rId7" cstate="screen">
                <a:lum bright="100000" contrast="-100000"/>
              </a:blip>
              <a:srcRect/>
              <a:stretch>
                <a:fillRect/>
              </a:stretch>
            </p:blipFill>
            <p:spPr bwMode="auto">
              <a:xfrm>
                <a:off x="7487368" y="2860719"/>
                <a:ext cx="513632" cy="3657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2" descr="C:\Users\chajones\Desktop\Logo-MSAV.png"/>
              <p:cNvPicPr>
                <a:picLocks noChangeAspect="1" noChangeArrowheads="1"/>
              </p:cNvPicPr>
              <p:nvPr/>
            </p:nvPicPr>
            <p:blipFill>
              <a:blip r:embed="rId8" cstate="screen">
                <a:lum bright="100000" contrast="-100000"/>
              </a:blip>
              <a:srcRect/>
              <a:stretch>
                <a:fillRect/>
              </a:stretch>
            </p:blipFill>
            <p:spPr bwMode="auto">
              <a:xfrm>
                <a:off x="5181600" y="2860719"/>
                <a:ext cx="494172" cy="365760"/>
              </a:xfrm>
              <a:prstGeom prst="rect">
                <a:avLst/>
              </a:prstGeom>
              <a:noFill/>
              <a:effectLst>
                <a:outerShdw blurRad="50800" dist="38100" dir="2700000" algn="tl" rotWithShape="0">
                  <a:prstClr val="black">
                    <a:alpha val="40000"/>
                  </a:prstClr>
                </a:outerShdw>
              </a:effectLst>
            </p:spPr>
          </p:pic>
          <p:pic>
            <p:nvPicPr>
              <p:cNvPr id="19" name="Picture 2" descr="C:\Users\aheaton\AppData\Local\Microsoft\Windows\Temporary Internet Files\Content.Outlook\RUD1F8JY\EDVwithicon_wht (2).png"/>
              <p:cNvPicPr>
                <a:picLocks noChangeAspect="1" noChangeArrowheads="1"/>
              </p:cNvPicPr>
              <p:nvPr/>
            </p:nvPicPr>
            <p:blipFill>
              <a:blip r:embed="rId9" cstate="screen">
                <a:lum bright="100000" contrast="-100000"/>
              </a:blip>
              <a:srcRect/>
              <a:stretch>
                <a:fillRect/>
              </a:stretch>
            </p:blipFill>
            <p:spPr bwMode="auto">
              <a:xfrm>
                <a:off x="6875370" y="2860719"/>
                <a:ext cx="551440" cy="365760"/>
              </a:xfrm>
              <a:prstGeom prst="rect">
                <a:avLst/>
              </a:prstGeom>
              <a:noFill/>
              <a:effectLst>
                <a:outerShdw blurRad="50800" dist="38100" dir="2700000" algn="tl" rotWithShape="0">
                  <a:prstClr val="black">
                    <a:alpha val="40000"/>
                  </a:prstClr>
                </a:outerShdw>
              </a:effectLst>
            </p:spPr>
          </p:pic>
        </p:grpSp>
      </p:grpSp>
      <p:pic>
        <p:nvPicPr>
          <p:cNvPr id="1027" name="Picture 3" descr="\\eventsql\dvd\Online_ART\DVD_ART35\Logos\Windows (generic brand)\Windows brand logo v w .png"/>
          <p:cNvPicPr>
            <a:picLocks noChangeAspect="1" noChangeArrowheads="1"/>
          </p:cNvPicPr>
          <p:nvPr/>
        </p:nvPicPr>
        <p:blipFill>
          <a:blip r:embed="rId10" cstate="print"/>
          <a:srcRect/>
          <a:stretch>
            <a:fillRect/>
          </a:stretch>
        </p:blipFill>
        <p:spPr bwMode="auto">
          <a:xfrm>
            <a:off x="1850097" y="3035520"/>
            <a:ext cx="1952284" cy="1650572"/>
          </a:xfrm>
          <a:prstGeom prst="rect">
            <a:avLst/>
          </a:prstGeom>
          <a:noFill/>
        </p:spPr>
      </p:pic>
    </p:spTree>
    <p:extLst>
      <p:ext uri="{BB962C8B-B14F-4D97-AF65-F5344CB8AC3E}">
        <p14:creationId xmlns="" xmlns:p14="http://schemas.microsoft.com/office/powerpoint/2007/7/12/main" val="25244205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p:nvPr/>
        </p:nvGrpSpPr>
        <p:grpSpPr>
          <a:xfrm>
            <a:off x="177408" y="2297711"/>
            <a:ext cx="4293856" cy="5703289"/>
            <a:chOff x="236482" y="1154711"/>
            <a:chExt cx="5723651" cy="5703289"/>
          </a:xfrm>
        </p:grpSpPr>
        <p:grpSp>
          <p:nvGrpSpPr>
            <p:cNvPr id="3" name="Group 108"/>
            <p:cNvGrpSpPr/>
            <p:nvPr/>
          </p:nvGrpSpPr>
          <p:grpSpPr>
            <a:xfrm>
              <a:off x="236482" y="1154711"/>
              <a:ext cx="5723651" cy="5703289"/>
              <a:chOff x="236482" y="1154711"/>
              <a:chExt cx="5723651" cy="5703289"/>
            </a:xfrm>
          </p:grpSpPr>
          <p:sp>
            <p:nvSpPr>
              <p:cNvPr id="19" name="&quot;GLASS&quot;; Transparent to White Linear; Reflection; Stroke"/>
              <p:cNvSpPr/>
              <p:nvPr/>
            </p:nvSpPr>
            <p:spPr bwMode="auto">
              <a:xfrm flipH="1">
                <a:off x="236482" y="1154711"/>
                <a:ext cx="5723651" cy="5167261"/>
              </a:xfrm>
              <a:prstGeom prst="round1Rect">
                <a:avLst>
                  <a:gd name="adj" fmla="val 8452"/>
                </a:avLst>
              </a:prstGeom>
              <a:gradFill flip="none" rotWithShape="1">
                <a:gsLst>
                  <a:gs pos="0">
                    <a:srgbClr val="0E8AFA"/>
                  </a:gs>
                  <a:gs pos="1000">
                    <a:srgbClr val="2384F9"/>
                  </a:gs>
                  <a:gs pos="50000">
                    <a:schemeClr val="accent3">
                      <a:alpha val="8000"/>
                    </a:schemeClr>
                  </a:gs>
                  <a:gs pos="9000">
                    <a:schemeClr val="accent3">
                      <a:alpha val="65000"/>
                    </a:schemeClr>
                  </a:gs>
                  <a:gs pos="100000">
                    <a:srgbClr val="000000">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val="000000"/>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indent="-302827" algn="ctr" defTabSz="816053" fontAlgn="base">
                  <a:lnSpc>
                    <a:spcPct val="90000"/>
                  </a:lnSpc>
                  <a:spcBef>
                    <a:spcPct val="0"/>
                  </a:spcBef>
                  <a:spcAft>
                    <a:spcPct val="0"/>
                  </a:spcAft>
                  <a:buSzPct val="70000"/>
                  <a:buBlip>
                    <a:blip r:embed="rId3"/>
                  </a:buBlip>
                  <a:defRPr/>
                </a:pPr>
                <a:endParaRPr lang="en-US" altLang="zh-CN" sz="2000" dirty="0">
                  <a:effectLst>
                    <a:outerShdw blurRad="38100" dist="38100" dir="2700000" algn="tl">
                      <a:srgbClr val="000000">
                        <a:alpha val="43137"/>
                      </a:srgbClr>
                    </a:outerShdw>
                  </a:effectLst>
                  <a:latin typeface="Segoe" pitchFamily="34" charset="0"/>
                </a:endParaRPr>
              </a:p>
            </p:txBody>
          </p:sp>
          <p:sp>
            <p:nvSpPr>
              <p:cNvPr id="20" name="Round Same Side Corner Rectangle 19"/>
              <p:cNvSpPr/>
              <p:nvPr/>
            </p:nvSpPr>
            <p:spPr>
              <a:xfrm>
                <a:off x="329664" y="1219200"/>
                <a:ext cx="5519343" cy="56388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grpSp>
        <p:sp>
          <p:nvSpPr>
            <p:cNvPr id="21" name="Rectangle 20"/>
            <p:cNvSpPr/>
            <p:nvPr/>
          </p:nvSpPr>
          <p:spPr>
            <a:xfrm>
              <a:off x="236485" y="1209088"/>
              <a:ext cx="5707117" cy="523220"/>
            </a:xfrm>
            <a:prstGeom prst="rect">
              <a:avLst/>
            </a:prstGeom>
          </p:spPr>
          <p:txBody>
            <a:bodyPr wrap="square">
              <a:spAutoFit/>
            </a:bodyPr>
            <a:lstStyle/>
            <a:p>
              <a:pPr algn="ctr"/>
              <a:r>
                <a:rPr lang="en-US" sz="2800" spc="-100" dirty="0" smtClean="0">
                  <a:ln w="3175">
                    <a:noFill/>
                  </a:ln>
                  <a:solidFill>
                    <a:srgbClr val="FFFFFF"/>
                  </a:solidFill>
                  <a:effectLst>
                    <a:outerShdw blurRad="38100" dist="38100" dir="2700000" algn="tl">
                      <a:srgbClr val="000000">
                        <a:alpha val="43137"/>
                      </a:srgbClr>
                    </a:outerShdw>
                  </a:effectLst>
                  <a:cs typeface="Arial" charset="0"/>
                </a:rPr>
                <a:t>End-Users</a:t>
              </a:r>
            </a:p>
          </p:txBody>
        </p:sp>
        <p:sp>
          <p:nvSpPr>
            <p:cNvPr id="23" name="TextBox 22"/>
            <p:cNvSpPr txBox="1"/>
            <p:nvPr/>
          </p:nvSpPr>
          <p:spPr>
            <a:xfrm>
              <a:off x="412532" y="1751625"/>
              <a:ext cx="4395951" cy="1708160"/>
            </a:xfrm>
            <a:prstGeom prst="rect">
              <a:avLst/>
            </a:prstGeom>
            <a:noFill/>
          </p:spPr>
          <p:txBody>
            <a:bodyPr wrap="square" rtlCol="0">
              <a:spAutoFit/>
            </a:bodyPr>
            <a:lstStyle/>
            <a:p>
              <a:pPr marL="284163" indent="-284163">
                <a:spcBef>
                  <a:spcPts val="600"/>
                </a:spcBef>
                <a:buFont typeface="Arial" pitchFamily="34" charset="0"/>
                <a:buChar char="•"/>
              </a:pPr>
              <a:r>
                <a:rPr lang="en-US" sz="2000" dirty="0" smtClean="0"/>
                <a:t>Hard for remote users to connect to resources </a:t>
              </a:r>
            </a:p>
            <a:p>
              <a:pPr marL="284163" indent="-284163">
                <a:spcBef>
                  <a:spcPts val="600"/>
                </a:spcBef>
                <a:buFont typeface="Arial" pitchFamily="34" charset="0"/>
                <a:buChar char="•"/>
              </a:pPr>
              <a:r>
                <a:rPr lang="en-US" sz="2000" dirty="0" smtClean="0"/>
                <a:t>Hard to find information across PCs &amp; data portals</a:t>
              </a:r>
              <a:endParaRPr lang="en-US" sz="2000" dirty="0"/>
            </a:p>
          </p:txBody>
        </p:sp>
      </p:grpSp>
      <p:grpSp>
        <p:nvGrpSpPr>
          <p:cNvPr id="4" name="Group 90"/>
          <p:cNvGrpSpPr/>
          <p:nvPr/>
        </p:nvGrpSpPr>
        <p:grpSpPr>
          <a:xfrm>
            <a:off x="4636270" y="2297711"/>
            <a:ext cx="4293856" cy="5703289"/>
            <a:chOff x="6180083" y="1154711"/>
            <a:chExt cx="5723651" cy="5703289"/>
          </a:xfrm>
        </p:grpSpPr>
        <p:grpSp>
          <p:nvGrpSpPr>
            <p:cNvPr id="5" name="Group 109"/>
            <p:cNvGrpSpPr/>
            <p:nvPr/>
          </p:nvGrpSpPr>
          <p:grpSpPr>
            <a:xfrm>
              <a:off x="6180083" y="1154711"/>
              <a:ext cx="5723651" cy="5703289"/>
              <a:chOff x="6180083" y="1154711"/>
              <a:chExt cx="5723651" cy="5703289"/>
            </a:xfrm>
          </p:grpSpPr>
          <p:sp>
            <p:nvSpPr>
              <p:cNvPr id="16" name="&quot;GLASS&quot;; Transparent to White Linear; Reflection; Stroke"/>
              <p:cNvSpPr/>
              <p:nvPr/>
            </p:nvSpPr>
            <p:spPr bwMode="auto">
              <a:xfrm>
                <a:off x="6180083" y="1154711"/>
                <a:ext cx="5723651" cy="5426197"/>
              </a:xfrm>
              <a:prstGeom prst="round1Rect">
                <a:avLst>
                  <a:gd name="adj" fmla="val 8452"/>
                </a:avLst>
              </a:prstGeom>
              <a:gradFill flip="none" rotWithShape="1">
                <a:gsLst>
                  <a:gs pos="0">
                    <a:srgbClr val="92D050"/>
                  </a:gs>
                  <a:gs pos="1000">
                    <a:srgbClr val="92D050">
                      <a:alpha val="78000"/>
                    </a:srgbClr>
                  </a:gs>
                  <a:gs pos="50000">
                    <a:srgbClr val="92D050">
                      <a:alpha val="8000"/>
                    </a:srgbClr>
                  </a:gs>
                  <a:gs pos="9000">
                    <a:srgbClr val="45BD35">
                      <a:alpha val="47843"/>
                    </a:srgbClr>
                  </a:gs>
                  <a:gs pos="100000">
                    <a:srgbClr val="000000">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val="000000"/>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indent="-302827" algn="ctr" defTabSz="816053" fontAlgn="base">
                  <a:lnSpc>
                    <a:spcPct val="90000"/>
                  </a:lnSpc>
                  <a:spcBef>
                    <a:spcPct val="0"/>
                  </a:spcBef>
                  <a:spcAft>
                    <a:spcPct val="0"/>
                  </a:spcAft>
                  <a:buSzPct val="70000"/>
                  <a:buBlip>
                    <a:blip r:embed="rId3"/>
                  </a:buBlip>
                  <a:defRPr/>
                </a:pPr>
                <a:endParaRPr lang="en-US" altLang="zh-CN" sz="2000" dirty="0">
                  <a:effectLst>
                    <a:outerShdw blurRad="38100" dist="38100" dir="2700000" algn="tl">
                      <a:srgbClr val="000000">
                        <a:alpha val="43137"/>
                      </a:srgbClr>
                    </a:outerShdw>
                  </a:effectLst>
                  <a:latin typeface="Segoe" pitchFamily="34" charset="0"/>
                </a:endParaRPr>
              </a:p>
            </p:txBody>
          </p:sp>
          <p:sp>
            <p:nvSpPr>
              <p:cNvPr id="17" name="Round Same Side Corner Rectangle 16"/>
              <p:cNvSpPr/>
              <p:nvPr/>
            </p:nvSpPr>
            <p:spPr>
              <a:xfrm>
                <a:off x="6289031" y="1219200"/>
                <a:ext cx="5522976" cy="56388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grpSp>
        <p:sp>
          <p:nvSpPr>
            <p:cNvPr id="22" name="Rectangle 21"/>
            <p:cNvSpPr/>
            <p:nvPr/>
          </p:nvSpPr>
          <p:spPr>
            <a:xfrm>
              <a:off x="6180084" y="1209088"/>
              <a:ext cx="5722882" cy="523220"/>
            </a:xfrm>
            <a:prstGeom prst="rect">
              <a:avLst/>
            </a:prstGeom>
          </p:spPr>
          <p:txBody>
            <a:bodyPr wrap="square">
              <a:spAutoFit/>
            </a:bodyPr>
            <a:lstStyle/>
            <a:p>
              <a:pPr algn="ctr"/>
              <a:r>
                <a:rPr lang="en-US" sz="2800" spc="-100" dirty="0" smtClean="0">
                  <a:ln w="3175">
                    <a:noFill/>
                  </a:ln>
                  <a:solidFill>
                    <a:srgbClr val="FFFFFF"/>
                  </a:solidFill>
                  <a:effectLst>
                    <a:outerShdw blurRad="38100" dist="38100" dir="2700000" algn="tl">
                      <a:srgbClr val="000000">
                        <a:alpha val="43137"/>
                      </a:srgbClr>
                    </a:outerShdw>
                  </a:effectLst>
                  <a:cs typeface="Arial" charset="0"/>
                </a:rPr>
                <a:t>IT </a:t>
              </a:r>
            </a:p>
          </p:txBody>
        </p:sp>
        <p:sp>
          <p:nvSpPr>
            <p:cNvPr id="24" name="TextBox 23"/>
            <p:cNvSpPr txBox="1"/>
            <p:nvPr/>
          </p:nvSpPr>
          <p:spPr>
            <a:xfrm>
              <a:off x="6371897" y="1751625"/>
              <a:ext cx="5156200" cy="2092881"/>
            </a:xfrm>
            <a:prstGeom prst="rect">
              <a:avLst/>
            </a:prstGeom>
            <a:noFill/>
          </p:spPr>
          <p:txBody>
            <a:bodyPr wrap="square" rtlCol="0">
              <a:spAutoFit/>
            </a:bodyPr>
            <a:lstStyle/>
            <a:p>
              <a:pPr marL="284163" indent="-284163">
                <a:spcBef>
                  <a:spcPts val="600"/>
                </a:spcBef>
                <a:buFont typeface="Arial" pitchFamily="34" charset="0"/>
                <a:buChar char="•"/>
              </a:pPr>
              <a:r>
                <a:rPr lang="en-US" sz="2000" dirty="0" smtClean="0"/>
                <a:t>Hard to ensure secure connectivity for remote users</a:t>
              </a:r>
            </a:p>
            <a:p>
              <a:pPr marL="284163" indent="-284163">
                <a:spcBef>
                  <a:spcPts val="600"/>
                </a:spcBef>
                <a:buFont typeface="Arial" pitchFamily="34" charset="0"/>
                <a:buChar char="•"/>
              </a:pPr>
              <a:r>
                <a:rPr lang="en-US" sz="2000" dirty="0" smtClean="0"/>
                <a:t>Hard to manage mobile PCs and keep them up-to date</a:t>
              </a:r>
            </a:p>
            <a:p>
              <a:pPr marL="284163" indent="-284163">
                <a:spcBef>
                  <a:spcPts val="600"/>
                </a:spcBef>
                <a:buFont typeface="Arial" pitchFamily="34" charset="0"/>
                <a:buChar char="•"/>
              </a:pPr>
              <a:r>
                <a:rPr lang="en-US" sz="2000" dirty="0" smtClean="0"/>
                <a:t>Hard to provide and manage access to information</a:t>
              </a:r>
              <a:endParaRPr lang="en-US" sz="2000" dirty="0"/>
            </a:p>
          </p:txBody>
        </p:sp>
      </p:grpSp>
      <p:sp>
        <p:nvSpPr>
          <p:cNvPr id="91" name="Title 90"/>
          <p:cNvSpPr>
            <a:spLocks noGrp="1"/>
          </p:cNvSpPr>
          <p:nvPr>
            <p:ph type="title"/>
          </p:nvPr>
        </p:nvSpPr>
        <p:spPr>
          <a:xfrm>
            <a:off x="381000" y="228600"/>
            <a:ext cx="8382000" cy="1329595"/>
          </a:xfrm>
        </p:spPr>
        <p:txBody>
          <a:bodyPr/>
          <a:lstStyle/>
          <a:p>
            <a:r>
              <a:rPr lang="en-CA" dirty="0" smtClean="0"/>
              <a:t>How can my users </a:t>
            </a:r>
            <a:br>
              <a:rPr lang="en-CA" dirty="0" smtClean="0"/>
            </a:br>
            <a:r>
              <a:rPr lang="en-CA" dirty="0" smtClean="0"/>
              <a:t>be productive anywhere?</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2" descr="C:\Users\junyo.REDMOND\Pictures\DVD_ART35\Artwork_Imagery\Shapes\Circular shapes\sphere ball\Blue Sphere lg.png"/>
          <p:cNvPicPr>
            <a:picLocks noChangeAspect="1" noChangeArrowheads="1"/>
          </p:cNvPicPr>
          <p:nvPr/>
        </p:nvPicPr>
        <p:blipFill>
          <a:blip r:embed="rId3" cstate="print"/>
          <a:srcRect/>
          <a:stretch>
            <a:fillRect/>
          </a:stretch>
        </p:blipFill>
        <p:spPr bwMode="auto">
          <a:xfrm>
            <a:off x="-1600200" y="457200"/>
            <a:ext cx="11963400" cy="8268714"/>
          </a:xfrm>
          <a:prstGeom prst="rect">
            <a:avLst/>
          </a:prstGeom>
          <a:noFill/>
        </p:spPr>
      </p:pic>
      <p:sp>
        <p:nvSpPr>
          <p:cNvPr id="87" name="Rectangle 86"/>
          <p:cNvSpPr/>
          <p:nvPr/>
        </p:nvSpPr>
        <p:spPr>
          <a:xfrm rot="10800000">
            <a:off x="0" y="3048000"/>
            <a:ext cx="9144000" cy="3810000"/>
          </a:xfrm>
          <a:prstGeom prst="rect">
            <a:avLst/>
          </a:prstGeom>
          <a:solidFill>
            <a:srgbClr val="000000">
              <a:alpha val="40000"/>
            </a:srgbClr>
          </a:soli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92"/>
          <p:cNvGrpSpPr/>
          <p:nvPr/>
        </p:nvGrpSpPr>
        <p:grpSpPr>
          <a:xfrm>
            <a:off x="6225859" y="3594335"/>
            <a:ext cx="3086904" cy="1587265"/>
            <a:chOff x="8298984" y="5270735"/>
            <a:chExt cx="4114800" cy="1587265"/>
          </a:xfrm>
        </p:grpSpPr>
        <p:sp>
          <p:nvSpPr>
            <p:cNvPr id="65" name="TextBox 11277"/>
            <p:cNvSpPr txBox="1">
              <a:spLocks noChangeArrowheads="1"/>
            </p:cNvSpPr>
            <p:nvPr/>
          </p:nvSpPr>
          <p:spPr bwMode="auto">
            <a:xfrm>
              <a:off x="8298984" y="5270735"/>
              <a:ext cx="4114800" cy="332399"/>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sz="2400" dirty="0">
                  <a:latin typeface="Segoe Semibold" pitchFamily="34" charset="0"/>
                </a:rPr>
                <a:t>Search Federation</a:t>
              </a:r>
            </a:p>
          </p:txBody>
        </p:sp>
        <p:grpSp>
          <p:nvGrpSpPr>
            <p:cNvPr id="8" name="Group 87"/>
            <p:cNvGrpSpPr/>
            <p:nvPr/>
          </p:nvGrpSpPr>
          <p:grpSpPr>
            <a:xfrm>
              <a:off x="9382681" y="5596759"/>
              <a:ext cx="1812015" cy="1261241"/>
              <a:chOff x="10060598" y="5551216"/>
              <a:chExt cx="1970567" cy="1371600"/>
            </a:xfrm>
          </p:grpSpPr>
          <p:pic>
            <p:nvPicPr>
              <p:cNvPr id="58" name="Picture 4" descr="C:\Documents and Settings\justin\Desktop\circle.png"/>
              <p:cNvPicPr>
                <a:picLocks noChangeAspect="1" noChangeArrowheads="1"/>
              </p:cNvPicPr>
              <p:nvPr/>
            </p:nvPicPr>
            <p:blipFill>
              <a:blip r:embed="rId4" cstate="print"/>
              <a:srcRect/>
              <a:stretch>
                <a:fillRect/>
              </a:stretch>
            </p:blipFill>
            <p:spPr bwMode="auto">
              <a:xfrm>
                <a:off x="10060598" y="5619739"/>
                <a:ext cx="1905000" cy="1303077"/>
              </a:xfrm>
              <a:prstGeom prst="rect">
                <a:avLst/>
              </a:prstGeom>
              <a:noFill/>
            </p:spPr>
          </p:pic>
          <p:grpSp>
            <p:nvGrpSpPr>
              <p:cNvPr id="9" name="Group 103"/>
              <p:cNvGrpSpPr/>
              <p:nvPr/>
            </p:nvGrpSpPr>
            <p:grpSpPr>
              <a:xfrm>
                <a:off x="10518657" y="5922046"/>
                <a:ext cx="1037327" cy="725306"/>
                <a:chOff x="1228060" y="7924800"/>
                <a:chExt cx="855795" cy="676317"/>
              </a:xfrm>
            </p:grpSpPr>
            <p:pic>
              <p:nvPicPr>
                <p:cNvPr id="66"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5" cstate="print"/>
                <a:srcRect r="-600" b="-6222"/>
                <a:stretch>
                  <a:fillRect/>
                </a:stretch>
              </p:blipFill>
              <p:spPr bwMode="auto">
                <a:xfrm>
                  <a:off x="1228060" y="7924800"/>
                  <a:ext cx="855795" cy="676317"/>
                </a:xfrm>
                <a:prstGeom prst="rect">
                  <a:avLst/>
                </a:prstGeom>
                <a:noFill/>
                <a:effectLst>
                  <a:outerShdw blurRad="50800" dist="38100" dir="2700000" algn="tl" rotWithShape="0">
                    <a:prstClr val="black">
                      <a:alpha val="40000"/>
                    </a:prstClr>
                  </a:outerShdw>
                </a:effectLst>
              </p:spPr>
            </p:pic>
            <p:pic>
              <p:nvPicPr>
                <p:cNvPr id="67" name="Picture 66" descr="futuristic_screen.png"/>
                <p:cNvPicPr>
                  <a:picLocks noChangeAspect="1"/>
                </p:cNvPicPr>
                <p:nvPr/>
              </p:nvPicPr>
              <p:blipFill>
                <a:blip r:embed="rId6" cstate="print"/>
                <a:srcRect r="30418" b="28572"/>
                <a:stretch>
                  <a:fillRect/>
                </a:stretch>
              </p:blipFill>
              <p:spPr>
                <a:xfrm>
                  <a:off x="1234969" y="7925726"/>
                  <a:ext cx="590909" cy="459035"/>
                </a:xfrm>
                <a:prstGeom prst="rect">
                  <a:avLst/>
                </a:prstGeom>
              </p:spPr>
            </p:pic>
            <p:pic>
              <p:nvPicPr>
                <p:cNvPr id="68" name="Picture 3" descr="C:\Program Files\Microsoft Resource DVD Artwork\DVD_ART\Artwork_Imagery\Shapes and Graphics\Misc\magnifying glass.png"/>
                <p:cNvPicPr>
                  <a:picLocks noChangeAspect="1" noChangeArrowheads="1"/>
                </p:cNvPicPr>
                <p:nvPr/>
              </p:nvPicPr>
              <p:blipFill>
                <a:blip r:embed="rId7" cstate="print"/>
                <a:srcRect/>
                <a:stretch>
                  <a:fillRect/>
                </a:stretch>
              </p:blipFill>
              <p:spPr bwMode="auto">
                <a:xfrm>
                  <a:off x="1381135" y="7992460"/>
                  <a:ext cx="286704" cy="304800"/>
                </a:xfrm>
                <a:prstGeom prst="rect">
                  <a:avLst/>
                </a:prstGeom>
                <a:noFill/>
              </p:spPr>
            </p:pic>
          </p:grpSp>
          <p:pic>
            <p:nvPicPr>
              <p:cNvPr id="60" name="Rectangle 11298"/>
              <p:cNvPicPr>
                <a:picLocks noChangeAspect="1" noChangeArrowheads="1"/>
              </p:cNvPicPr>
              <p:nvPr/>
            </p:nvPicPr>
            <p:blipFill>
              <a:blip r:embed="rId8" cstate="print"/>
              <a:srcRect/>
              <a:stretch>
                <a:fillRect/>
              </a:stretch>
            </p:blipFill>
            <p:spPr bwMode="auto">
              <a:xfrm>
                <a:off x="10254506" y="6450763"/>
                <a:ext cx="361193" cy="396501"/>
              </a:xfrm>
              <a:prstGeom prst="rect">
                <a:avLst/>
              </a:prstGeom>
              <a:noFill/>
              <a:ln w="9525">
                <a:noFill/>
                <a:miter lim="800000"/>
                <a:headEnd/>
                <a:tailEnd/>
              </a:ln>
            </p:spPr>
          </p:pic>
          <p:pic>
            <p:nvPicPr>
              <p:cNvPr id="61" name="Rectangle 11297"/>
              <p:cNvPicPr>
                <a:picLocks noChangeAspect="1" noChangeArrowheads="1"/>
              </p:cNvPicPr>
              <p:nvPr/>
            </p:nvPicPr>
            <p:blipFill>
              <a:blip r:embed="rId9" cstate="print"/>
              <a:srcRect/>
              <a:stretch>
                <a:fillRect/>
              </a:stretch>
            </p:blipFill>
            <p:spPr bwMode="auto">
              <a:xfrm>
                <a:off x="11162867" y="5551216"/>
                <a:ext cx="361194" cy="424152"/>
              </a:xfrm>
              <a:prstGeom prst="rect">
                <a:avLst/>
              </a:prstGeom>
              <a:noFill/>
              <a:ln w="9525">
                <a:noFill/>
                <a:miter lim="800000"/>
                <a:headEnd/>
                <a:tailEnd/>
              </a:ln>
            </p:spPr>
          </p:pic>
          <p:pic>
            <p:nvPicPr>
              <p:cNvPr id="62" name="Rectangle 11289"/>
              <p:cNvPicPr>
                <a:picLocks noChangeAspect="1" noChangeArrowheads="1"/>
              </p:cNvPicPr>
              <p:nvPr/>
            </p:nvPicPr>
            <p:blipFill>
              <a:blip r:embed="rId10" cstate="print"/>
              <a:srcRect/>
              <a:stretch>
                <a:fillRect/>
              </a:stretch>
            </p:blipFill>
            <p:spPr bwMode="auto">
              <a:xfrm>
                <a:off x="10060598" y="5703616"/>
                <a:ext cx="401326" cy="432082"/>
              </a:xfrm>
              <a:prstGeom prst="rect">
                <a:avLst/>
              </a:prstGeom>
              <a:noFill/>
              <a:ln w="9525">
                <a:noFill/>
                <a:miter lim="800000"/>
                <a:headEnd/>
                <a:tailEnd/>
              </a:ln>
            </p:spPr>
          </p:pic>
          <p:pic>
            <p:nvPicPr>
              <p:cNvPr id="63" name="Rectangle 11300"/>
              <p:cNvPicPr>
                <a:picLocks noChangeAspect="1" noChangeArrowheads="1"/>
              </p:cNvPicPr>
              <p:nvPr/>
            </p:nvPicPr>
            <p:blipFill>
              <a:blip r:embed="rId11" cstate="print"/>
              <a:srcRect/>
              <a:stretch>
                <a:fillRect/>
              </a:stretch>
            </p:blipFill>
            <p:spPr bwMode="auto">
              <a:xfrm>
                <a:off x="11563908" y="6328455"/>
                <a:ext cx="249290" cy="441961"/>
              </a:xfrm>
              <a:prstGeom prst="rect">
                <a:avLst/>
              </a:prstGeom>
              <a:noFill/>
              <a:ln w="9525">
                <a:noFill/>
                <a:miter lim="800000"/>
                <a:headEnd/>
                <a:tailEnd/>
              </a:ln>
            </p:spPr>
          </p:pic>
          <p:pic>
            <p:nvPicPr>
              <p:cNvPr id="64" name="Picture 2" descr="C:\Users\aheaton\Desktop\Artwork_Imagery\Icons - Illustrations\_WINDOWS SERVER ICONS\People\users people persons man woman.png"/>
              <p:cNvPicPr>
                <a:picLocks noChangeAspect="1" noChangeArrowheads="1"/>
              </p:cNvPicPr>
              <p:nvPr/>
            </p:nvPicPr>
            <p:blipFill>
              <a:blip r:embed="rId12" cstate="print"/>
              <a:srcRect/>
              <a:stretch>
                <a:fillRect/>
              </a:stretch>
            </p:blipFill>
            <p:spPr bwMode="auto">
              <a:xfrm>
                <a:off x="11702032" y="6442581"/>
                <a:ext cx="329133" cy="304800"/>
              </a:xfrm>
              <a:prstGeom prst="rect">
                <a:avLst/>
              </a:prstGeom>
              <a:noFill/>
            </p:spPr>
          </p:pic>
        </p:grpSp>
      </p:grpSp>
      <p:grpSp>
        <p:nvGrpSpPr>
          <p:cNvPr id="10" name="Group 103"/>
          <p:cNvGrpSpPr/>
          <p:nvPr/>
        </p:nvGrpSpPr>
        <p:grpSpPr>
          <a:xfrm>
            <a:off x="3074346" y="3594335"/>
            <a:ext cx="3086904" cy="1369099"/>
            <a:chOff x="-283439" y="5270735"/>
            <a:chExt cx="4114800" cy="1369099"/>
          </a:xfrm>
        </p:grpSpPr>
        <p:sp>
          <p:nvSpPr>
            <p:cNvPr id="13" name="TextBox 11277"/>
            <p:cNvSpPr txBox="1">
              <a:spLocks noChangeArrowheads="1"/>
            </p:cNvSpPr>
            <p:nvPr/>
          </p:nvSpPr>
          <p:spPr bwMode="auto">
            <a:xfrm>
              <a:off x="-283439" y="5270735"/>
              <a:ext cx="4114800" cy="332399"/>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sz="2400" dirty="0" smtClean="0">
                  <a:latin typeface="Segoe Semibold" pitchFamily="34" charset="0"/>
                </a:rPr>
                <a:t>BranchCache™</a:t>
              </a:r>
              <a:endParaRPr lang="en-US" sz="2400" dirty="0">
                <a:effectLst/>
                <a:latin typeface="Segoe Semibold" pitchFamily="34" charset="0"/>
              </a:endParaRPr>
            </a:p>
          </p:txBody>
        </p:sp>
        <p:grpSp>
          <p:nvGrpSpPr>
            <p:cNvPr id="11" name="Group 85"/>
            <p:cNvGrpSpPr/>
            <p:nvPr/>
          </p:nvGrpSpPr>
          <p:grpSpPr>
            <a:xfrm>
              <a:off x="698686" y="5535291"/>
              <a:ext cx="1981449" cy="1104543"/>
              <a:chOff x="604095" y="4589529"/>
              <a:chExt cx="4041145" cy="2252705"/>
            </a:xfrm>
          </p:grpSpPr>
          <p:pic>
            <p:nvPicPr>
              <p:cNvPr id="14"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4247342" y="4589529"/>
                <a:ext cx="397898" cy="413417"/>
              </a:xfrm>
              <a:prstGeom prst="rect">
                <a:avLst/>
              </a:prstGeom>
              <a:noFill/>
            </p:spPr>
          </p:pic>
          <p:pic>
            <p:nvPicPr>
              <p:cNvPr id="18" name="Picture 17" descr="highrise, office building skyscraper enterprise sand.png"/>
              <p:cNvPicPr>
                <a:picLocks noChangeAspect="1"/>
              </p:cNvPicPr>
              <p:nvPr/>
            </p:nvPicPr>
            <p:blipFill>
              <a:blip r:embed="rId14" cstate="print"/>
              <a:stretch>
                <a:fillRect/>
              </a:stretch>
            </p:blipFill>
            <p:spPr>
              <a:xfrm>
                <a:off x="612285" y="5028514"/>
                <a:ext cx="838200" cy="1257300"/>
              </a:xfrm>
              <a:prstGeom prst="rect">
                <a:avLst/>
              </a:prstGeom>
            </p:spPr>
          </p:pic>
          <p:pic>
            <p:nvPicPr>
              <p:cNvPr id="25" name="Picture 19" descr="blue 3d disc with glow"/>
              <p:cNvPicPr>
                <a:picLocks noChangeAspect="1" noChangeArrowheads="1"/>
              </p:cNvPicPr>
              <p:nvPr/>
            </p:nvPicPr>
            <p:blipFill>
              <a:blip r:embed="rId15" cstate="screen"/>
              <a:srcRect/>
              <a:stretch>
                <a:fillRect/>
              </a:stretch>
            </p:blipFill>
            <p:spPr bwMode="auto">
              <a:xfrm>
                <a:off x="604095" y="5925992"/>
                <a:ext cx="798764" cy="515274"/>
              </a:xfrm>
              <a:prstGeom prst="rect">
                <a:avLst/>
              </a:prstGeom>
              <a:noFill/>
              <a:ln w="9525" algn="ctr">
                <a:noFill/>
                <a:miter lim="800000"/>
                <a:headEnd/>
                <a:tailEnd/>
              </a:ln>
            </p:spPr>
          </p:pic>
          <p:pic>
            <p:nvPicPr>
              <p:cNvPr id="26" name="Picture 20" descr="Host Integration Server (HIS) sm"/>
              <p:cNvPicPr>
                <a:picLocks noChangeAspect="1" noChangeArrowheads="1"/>
              </p:cNvPicPr>
              <p:nvPr/>
            </p:nvPicPr>
            <p:blipFill>
              <a:blip r:embed="rId16" cstate="screen"/>
              <a:srcRect/>
              <a:stretch>
                <a:fillRect/>
              </a:stretch>
            </p:blipFill>
            <p:spPr bwMode="auto">
              <a:xfrm>
                <a:off x="685162" y="5647638"/>
                <a:ext cx="380972" cy="574375"/>
              </a:xfrm>
              <a:prstGeom prst="rect">
                <a:avLst/>
              </a:prstGeom>
              <a:noFill/>
              <a:ln w="9525">
                <a:noFill/>
                <a:miter lim="800000"/>
                <a:headEnd/>
                <a:tailEnd/>
              </a:ln>
            </p:spPr>
          </p:pic>
          <p:pic>
            <p:nvPicPr>
              <p:cNvPr id="27" name="Picture 20" descr="Host Integration Server (HIS) sm"/>
              <p:cNvPicPr>
                <a:picLocks noChangeAspect="1" noChangeArrowheads="1"/>
              </p:cNvPicPr>
              <p:nvPr/>
            </p:nvPicPr>
            <p:blipFill>
              <a:blip r:embed="rId16" cstate="screen"/>
              <a:srcRect/>
              <a:stretch>
                <a:fillRect/>
              </a:stretch>
            </p:blipFill>
            <p:spPr bwMode="auto">
              <a:xfrm>
                <a:off x="965427" y="5681699"/>
                <a:ext cx="380972" cy="574375"/>
              </a:xfrm>
              <a:prstGeom prst="rect">
                <a:avLst/>
              </a:prstGeom>
              <a:noFill/>
              <a:ln w="9525">
                <a:noFill/>
                <a:miter lim="800000"/>
                <a:headEnd/>
                <a:tailEnd/>
              </a:ln>
            </p:spPr>
          </p:pic>
          <p:pic>
            <p:nvPicPr>
              <p:cNvPr id="28" name="Picture 27" descr="j0431566.png"/>
              <p:cNvPicPr>
                <a:picLocks noChangeAspect="1"/>
              </p:cNvPicPr>
              <p:nvPr/>
            </p:nvPicPr>
            <p:blipFill>
              <a:blip r:embed="rId17" cstate="screen"/>
              <a:stretch>
                <a:fillRect/>
              </a:stretch>
            </p:blipFill>
            <p:spPr>
              <a:xfrm flipH="1">
                <a:off x="2978561" y="5103888"/>
                <a:ext cx="338824" cy="335563"/>
              </a:xfrm>
              <a:prstGeom prst="rect">
                <a:avLst/>
              </a:prstGeom>
            </p:spPr>
          </p:pic>
          <p:pic>
            <p:nvPicPr>
              <p:cNvPr id="29" name="Picture 28" descr="j0431566.png"/>
              <p:cNvPicPr>
                <a:picLocks noChangeAspect="1"/>
              </p:cNvPicPr>
              <p:nvPr/>
            </p:nvPicPr>
            <p:blipFill>
              <a:blip r:embed="rId17" cstate="screen"/>
              <a:stretch>
                <a:fillRect/>
              </a:stretch>
            </p:blipFill>
            <p:spPr>
              <a:xfrm flipH="1">
                <a:off x="4007261" y="5103888"/>
                <a:ext cx="338824" cy="335563"/>
              </a:xfrm>
              <a:prstGeom prst="rect">
                <a:avLst/>
              </a:prstGeom>
            </p:spPr>
          </p:pic>
          <p:pic>
            <p:nvPicPr>
              <p:cNvPr id="30" name="Picture 29" descr="j0431566.png"/>
              <p:cNvPicPr>
                <a:picLocks noChangeAspect="1"/>
              </p:cNvPicPr>
              <p:nvPr/>
            </p:nvPicPr>
            <p:blipFill>
              <a:blip r:embed="rId17" cstate="screen"/>
              <a:stretch>
                <a:fillRect/>
              </a:stretch>
            </p:blipFill>
            <p:spPr>
              <a:xfrm flipH="1">
                <a:off x="3664361" y="5103888"/>
                <a:ext cx="338824" cy="335563"/>
              </a:xfrm>
              <a:prstGeom prst="rect">
                <a:avLst/>
              </a:prstGeom>
            </p:spPr>
          </p:pic>
          <p:pic>
            <p:nvPicPr>
              <p:cNvPr id="31" name="Picture 30" descr="j0431566.png"/>
              <p:cNvPicPr>
                <a:picLocks noChangeAspect="1"/>
              </p:cNvPicPr>
              <p:nvPr/>
            </p:nvPicPr>
            <p:blipFill>
              <a:blip r:embed="rId17" cstate="screen"/>
              <a:stretch>
                <a:fillRect/>
              </a:stretch>
            </p:blipFill>
            <p:spPr>
              <a:xfrm flipH="1">
                <a:off x="3321461" y="5103888"/>
                <a:ext cx="338824" cy="335563"/>
              </a:xfrm>
              <a:prstGeom prst="rect">
                <a:avLst/>
              </a:prstGeom>
            </p:spPr>
          </p:pic>
          <p:pic>
            <p:nvPicPr>
              <p:cNvPr id="32" name="Picture 31" descr="j0431566.png"/>
              <p:cNvPicPr>
                <a:picLocks noChangeAspect="1"/>
              </p:cNvPicPr>
              <p:nvPr/>
            </p:nvPicPr>
            <p:blipFill>
              <a:blip r:embed="rId17" cstate="screen"/>
              <a:stretch>
                <a:fillRect/>
              </a:stretch>
            </p:blipFill>
            <p:spPr>
              <a:xfrm flipH="1">
                <a:off x="2635661" y="5103888"/>
                <a:ext cx="338824" cy="335563"/>
              </a:xfrm>
              <a:prstGeom prst="rect">
                <a:avLst/>
              </a:prstGeom>
            </p:spPr>
          </p:pic>
          <p:pic>
            <p:nvPicPr>
              <p:cNvPr id="33" name="Picture 32" descr="building store retail store small business white.png"/>
              <p:cNvPicPr>
                <a:picLocks noChangeAspect="1"/>
              </p:cNvPicPr>
              <p:nvPr/>
            </p:nvPicPr>
            <p:blipFill>
              <a:blip r:embed="rId18" cstate="screen"/>
              <a:stretch>
                <a:fillRect/>
              </a:stretch>
            </p:blipFill>
            <p:spPr>
              <a:xfrm>
                <a:off x="3431685" y="5942914"/>
                <a:ext cx="990600" cy="899320"/>
              </a:xfrm>
              <a:prstGeom prst="rect">
                <a:avLst/>
              </a:prstGeom>
            </p:spPr>
          </p:pic>
          <p:pic>
            <p:nvPicPr>
              <p:cNvPr id="34" name="Picture 13" descr="E:\Artwork_Imagery\Icons - Illustrations\documents folders Pages\data page.png"/>
              <p:cNvPicPr>
                <a:picLocks noChangeAspect="1" noChangeArrowheads="1"/>
              </p:cNvPicPr>
              <p:nvPr/>
            </p:nvPicPr>
            <p:blipFill>
              <a:blip r:embed="rId19" cstate="print"/>
              <a:srcRect/>
              <a:stretch>
                <a:fillRect/>
              </a:stretch>
            </p:blipFill>
            <p:spPr bwMode="auto">
              <a:xfrm>
                <a:off x="2288685" y="6170688"/>
                <a:ext cx="114196" cy="137160"/>
              </a:xfrm>
              <a:prstGeom prst="rect">
                <a:avLst/>
              </a:prstGeom>
              <a:noFill/>
            </p:spPr>
          </p:pic>
          <p:pic>
            <p:nvPicPr>
              <p:cNvPr id="35" name="Picture 12" descr="E:\Artwork_Imagery\Icons - Illustrations\_XML ICONS\Database blue.png"/>
              <p:cNvPicPr>
                <a:picLocks noChangeAspect="1" noChangeArrowheads="1"/>
              </p:cNvPicPr>
              <p:nvPr/>
            </p:nvPicPr>
            <p:blipFill>
              <a:blip r:embed="rId20" cstate="print"/>
              <a:srcRect/>
              <a:stretch>
                <a:fillRect/>
              </a:stretch>
            </p:blipFill>
            <p:spPr bwMode="auto">
              <a:xfrm>
                <a:off x="2898285" y="6323088"/>
                <a:ext cx="146050" cy="175969"/>
              </a:xfrm>
              <a:prstGeom prst="rect">
                <a:avLst/>
              </a:prstGeom>
              <a:noFill/>
            </p:spPr>
          </p:pic>
          <p:pic>
            <p:nvPicPr>
              <p:cNvPr id="36" name="Picture 7"/>
              <p:cNvPicPr>
                <a:picLocks noChangeAspect="1" noChangeArrowheads="1"/>
              </p:cNvPicPr>
              <p:nvPr/>
            </p:nvPicPr>
            <p:blipFill>
              <a:blip r:embed="rId21" cstate="print"/>
              <a:srcRect/>
              <a:stretch>
                <a:fillRect/>
              </a:stretch>
            </p:blipFill>
            <p:spPr bwMode="auto">
              <a:xfrm>
                <a:off x="2593485" y="6246888"/>
                <a:ext cx="152400" cy="152400"/>
              </a:xfrm>
              <a:prstGeom prst="rect">
                <a:avLst/>
              </a:prstGeom>
              <a:noFill/>
              <a:ln w="9525">
                <a:noFill/>
                <a:miter lim="800000"/>
                <a:headEnd/>
                <a:tailEnd/>
              </a:ln>
              <a:effectLst/>
            </p:spPr>
          </p:pic>
          <p:pic>
            <p:nvPicPr>
              <p:cNvPr id="37" name="Picture 9"/>
              <p:cNvPicPr>
                <a:picLocks noChangeAspect="1" noChangeArrowheads="1"/>
              </p:cNvPicPr>
              <p:nvPr/>
            </p:nvPicPr>
            <p:blipFill>
              <a:blip r:embed="rId22" cstate="print"/>
              <a:srcRect/>
              <a:stretch>
                <a:fillRect/>
              </a:stretch>
            </p:blipFill>
            <p:spPr bwMode="auto">
              <a:xfrm>
                <a:off x="3279285" y="6475488"/>
                <a:ext cx="123825" cy="104775"/>
              </a:xfrm>
              <a:prstGeom prst="rect">
                <a:avLst/>
              </a:prstGeom>
              <a:noFill/>
              <a:ln w="9525">
                <a:noFill/>
                <a:miter lim="800000"/>
                <a:headEnd/>
                <a:tailEnd/>
              </a:ln>
              <a:effectLst/>
            </p:spPr>
          </p:pic>
          <p:pic>
            <p:nvPicPr>
              <p:cNvPr id="38" name="Picture 8"/>
              <p:cNvPicPr>
                <a:picLocks noChangeAspect="1" noChangeArrowheads="1"/>
              </p:cNvPicPr>
              <p:nvPr/>
            </p:nvPicPr>
            <p:blipFill>
              <a:blip r:embed="rId23" cstate="print"/>
              <a:srcRect/>
              <a:stretch>
                <a:fillRect/>
              </a:stretch>
            </p:blipFill>
            <p:spPr bwMode="auto">
              <a:xfrm>
                <a:off x="1907685" y="6094488"/>
                <a:ext cx="133350" cy="152400"/>
              </a:xfrm>
              <a:prstGeom prst="rect">
                <a:avLst/>
              </a:prstGeom>
              <a:noFill/>
              <a:ln w="9525">
                <a:noFill/>
                <a:miter lim="800000"/>
                <a:headEnd/>
                <a:tailEnd/>
              </a:ln>
              <a:effectLst/>
            </p:spPr>
          </p:pic>
          <p:pic>
            <p:nvPicPr>
              <p:cNvPr id="39" name="Picture 10"/>
              <p:cNvPicPr>
                <a:picLocks noChangeAspect="1" noChangeArrowheads="1"/>
              </p:cNvPicPr>
              <p:nvPr/>
            </p:nvPicPr>
            <p:blipFill>
              <a:blip r:embed="rId24" cstate="print"/>
              <a:srcRect/>
              <a:stretch>
                <a:fillRect/>
              </a:stretch>
            </p:blipFill>
            <p:spPr bwMode="auto">
              <a:xfrm>
                <a:off x="1602885" y="6018288"/>
                <a:ext cx="152400" cy="152400"/>
              </a:xfrm>
              <a:prstGeom prst="rect">
                <a:avLst/>
              </a:prstGeom>
              <a:noFill/>
              <a:ln w="9525">
                <a:noFill/>
                <a:miter lim="800000"/>
                <a:headEnd/>
                <a:tailEnd/>
              </a:ln>
              <a:effectLst/>
            </p:spPr>
          </p:pic>
          <p:pic>
            <p:nvPicPr>
              <p:cNvPr id="40" name="Picture 7"/>
              <p:cNvPicPr>
                <a:picLocks noChangeAspect="1" noChangeArrowheads="1"/>
              </p:cNvPicPr>
              <p:nvPr/>
            </p:nvPicPr>
            <p:blipFill>
              <a:blip r:embed="rId21" cstate="print"/>
              <a:srcRect/>
              <a:stretch>
                <a:fillRect/>
              </a:stretch>
            </p:blipFill>
            <p:spPr bwMode="auto">
              <a:xfrm>
                <a:off x="3323735" y="5813433"/>
                <a:ext cx="152400" cy="152400"/>
              </a:xfrm>
              <a:prstGeom prst="rect">
                <a:avLst/>
              </a:prstGeom>
              <a:noFill/>
              <a:ln w="9525">
                <a:noFill/>
                <a:miter lim="800000"/>
                <a:headEnd/>
                <a:tailEnd/>
              </a:ln>
              <a:effectLst/>
            </p:spPr>
          </p:pic>
          <p:pic>
            <p:nvPicPr>
              <p:cNvPr id="41" name="Picture 8"/>
              <p:cNvPicPr>
                <a:picLocks noChangeAspect="1" noChangeArrowheads="1"/>
              </p:cNvPicPr>
              <p:nvPr/>
            </p:nvPicPr>
            <p:blipFill>
              <a:blip r:embed="rId23" cstate="print"/>
              <a:srcRect/>
              <a:stretch>
                <a:fillRect/>
              </a:stretch>
            </p:blipFill>
            <p:spPr bwMode="auto">
              <a:xfrm>
                <a:off x="3342785" y="5624588"/>
                <a:ext cx="133350" cy="152400"/>
              </a:xfrm>
              <a:prstGeom prst="rect">
                <a:avLst/>
              </a:prstGeom>
              <a:noFill/>
              <a:ln w="9525">
                <a:noFill/>
                <a:miter lim="800000"/>
                <a:headEnd/>
                <a:tailEnd/>
              </a:ln>
              <a:effectLst/>
            </p:spPr>
          </p:pic>
          <p:pic>
            <p:nvPicPr>
              <p:cNvPr id="42" name="Picture 10"/>
              <p:cNvPicPr>
                <a:picLocks noChangeAspect="1" noChangeArrowheads="1"/>
              </p:cNvPicPr>
              <p:nvPr/>
            </p:nvPicPr>
            <p:blipFill>
              <a:blip r:embed="rId24" cstate="print"/>
              <a:srcRect/>
              <a:stretch>
                <a:fillRect/>
              </a:stretch>
            </p:blipFill>
            <p:spPr bwMode="auto">
              <a:xfrm>
                <a:off x="3552335" y="5813433"/>
                <a:ext cx="152400" cy="152400"/>
              </a:xfrm>
              <a:prstGeom prst="rect">
                <a:avLst/>
              </a:prstGeom>
              <a:noFill/>
              <a:ln w="9525">
                <a:noFill/>
                <a:miter lim="800000"/>
                <a:headEnd/>
                <a:tailEnd/>
              </a:ln>
              <a:effectLst/>
            </p:spPr>
          </p:pic>
          <p:pic>
            <p:nvPicPr>
              <p:cNvPr id="43" name="Picture 11"/>
              <p:cNvPicPr>
                <a:picLocks noChangeAspect="1" noChangeArrowheads="1"/>
              </p:cNvPicPr>
              <p:nvPr/>
            </p:nvPicPr>
            <p:blipFill>
              <a:blip r:embed="rId25" cstate="print"/>
              <a:srcRect/>
              <a:stretch>
                <a:fillRect/>
              </a:stretch>
            </p:blipFill>
            <p:spPr bwMode="auto">
              <a:xfrm>
                <a:off x="3552335" y="5624588"/>
                <a:ext cx="152400" cy="152400"/>
              </a:xfrm>
              <a:prstGeom prst="rect">
                <a:avLst/>
              </a:prstGeom>
              <a:noFill/>
              <a:ln w="9525">
                <a:noFill/>
                <a:miter lim="800000"/>
                <a:headEnd/>
                <a:tailEnd/>
              </a:ln>
              <a:effectLst/>
            </p:spPr>
          </p:pic>
          <p:pic>
            <p:nvPicPr>
              <p:cNvPr id="44" name="Picture 6" descr="E:\Artwork_Imagery\Shapes\Cylinder\transparent cylinder blue.png"/>
              <p:cNvPicPr>
                <a:picLocks noChangeAspect="1" noChangeArrowheads="1"/>
              </p:cNvPicPr>
              <p:nvPr/>
            </p:nvPicPr>
            <p:blipFill>
              <a:blip r:embed="rId26" cstate="print"/>
              <a:srcRect/>
              <a:stretch>
                <a:fillRect/>
              </a:stretch>
            </p:blipFill>
            <p:spPr bwMode="auto">
              <a:xfrm>
                <a:off x="3126885" y="5561088"/>
                <a:ext cx="838200" cy="457200"/>
              </a:xfrm>
              <a:prstGeom prst="rect">
                <a:avLst/>
              </a:prstGeom>
              <a:noFill/>
            </p:spPr>
          </p:pic>
          <p:cxnSp>
            <p:nvCxnSpPr>
              <p:cNvPr id="45" name="Straight Connector 44"/>
              <p:cNvCxnSpPr/>
              <p:nvPr/>
            </p:nvCxnSpPr>
            <p:spPr>
              <a:xfrm>
                <a:off x="2822085" y="5332488"/>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147649" y="5353252"/>
                <a:ext cx="228600" cy="18707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4" idx="0"/>
              </p:cNvCxnSpPr>
              <p:nvPr/>
            </p:nvCxnSpPr>
            <p:spPr>
              <a:xfrm rot="16200000" flipH="1">
                <a:off x="3413429" y="5428532"/>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657651" y="5389652"/>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3736485" y="5395686"/>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50" name="Picture 7"/>
              <p:cNvPicPr>
                <a:picLocks noChangeAspect="1" noChangeArrowheads="1"/>
              </p:cNvPicPr>
              <p:nvPr/>
            </p:nvPicPr>
            <p:blipFill>
              <a:blip r:embed="rId21" cstate="print"/>
              <a:srcRect/>
              <a:stretch>
                <a:fillRect/>
              </a:stretch>
            </p:blipFill>
            <p:spPr bwMode="auto">
              <a:xfrm>
                <a:off x="3736485" y="5713488"/>
                <a:ext cx="152400" cy="152400"/>
              </a:xfrm>
              <a:prstGeom prst="rect">
                <a:avLst/>
              </a:prstGeom>
              <a:noFill/>
              <a:ln w="9525">
                <a:noFill/>
                <a:miter lim="800000"/>
                <a:headEnd/>
                <a:tailEnd/>
              </a:ln>
              <a:effectLst/>
            </p:spPr>
          </p:pic>
          <p:pic>
            <p:nvPicPr>
              <p:cNvPr id="51" name="Picture 10"/>
              <p:cNvPicPr>
                <a:picLocks noChangeAspect="1" noChangeArrowheads="1"/>
              </p:cNvPicPr>
              <p:nvPr/>
            </p:nvPicPr>
            <p:blipFill>
              <a:blip r:embed="rId24" cstate="print"/>
              <a:srcRect/>
              <a:stretch>
                <a:fillRect/>
              </a:stretch>
            </p:blipFill>
            <p:spPr bwMode="auto">
              <a:xfrm>
                <a:off x="3126885" y="5713488"/>
                <a:ext cx="152400" cy="152400"/>
              </a:xfrm>
              <a:prstGeom prst="rect">
                <a:avLst/>
              </a:prstGeom>
              <a:noFill/>
              <a:ln w="9525">
                <a:noFill/>
                <a:miter lim="800000"/>
                <a:headEnd/>
                <a:tailEnd/>
              </a:ln>
              <a:effectLst/>
            </p:spPr>
          </p:pic>
          <p:pic>
            <p:nvPicPr>
              <p:cNvPr id="52" name="Picture 10"/>
              <p:cNvPicPr>
                <a:picLocks noChangeAspect="1" noChangeArrowheads="1"/>
              </p:cNvPicPr>
              <p:nvPr/>
            </p:nvPicPr>
            <p:blipFill>
              <a:blip r:embed="rId24" cstate="print"/>
              <a:srcRect/>
              <a:stretch>
                <a:fillRect/>
              </a:stretch>
            </p:blipFill>
            <p:spPr bwMode="auto">
              <a:xfrm>
                <a:off x="2745885" y="5148189"/>
                <a:ext cx="152400" cy="152400"/>
              </a:xfrm>
              <a:prstGeom prst="rect">
                <a:avLst/>
              </a:prstGeom>
              <a:noFill/>
              <a:ln w="9525">
                <a:noFill/>
                <a:miter lim="800000"/>
                <a:headEnd/>
                <a:tailEnd/>
              </a:ln>
              <a:effectLst/>
            </p:spPr>
          </p:pic>
          <p:pic>
            <p:nvPicPr>
              <p:cNvPr id="53" name="Picture 7"/>
              <p:cNvPicPr>
                <a:picLocks noChangeAspect="1" noChangeArrowheads="1"/>
              </p:cNvPicPr>
              <p:nvPr/>
            </p:nvPicPr>
            <p:blipFill>
              <a:blip r:embed="rId21" cstate="print"/>
              <a:srcRect/>
              <a:stretch>
                <a:fillRect/>
              </a:stretch>
            </p:blipFill>
            <p:spPr bwMode="auto">
              <a:xfrm>
                <a:off x="3441210" y="5148189"/>
                <a:ext cx="152400" cy="152400"/>
              </a:xfrm>
              <a:prstGeom prst="rect">
                <a:avLst/>
              </a:prstGeom>
              <a:noFill/>
              <a:ln w="9525">
                <a:noFill/>
                <a:miter lim="800000"/>
                <a:headEnd/>
                <a:tailEnd/>
              </a:ln>
              <a:effectLst/>
            </p:spPr>
          </p:pic>
          <p:pic>
            <p:nvPicPr>
              <p:cNvPr id="54" name="Picture 8"/>
              <p:cNvPicPr>
                <a:picLocks noChangeAspect="1" noChangeArrowheads="1"/>
              </p:cNvPicPr>
              <p:nvPr/>
            </p:nvPicPr>
            <p:blipFill>
              <a:blip r:embed="rId23" cstate="print"/>
              <a:srcRect/>
              <a:stretch>
                <a:fillRect/>
              </a:stretch>
            </p:blipFill>
            <p:spPr bwMode="auto">
              <a:xfrm>
                <a:off x="4136535" y="5148189"/>
                <a:ext cx="133350" cy="152400"/>
              </a:xfrm>
              <a:prstGeom prst="rect">
                <a:avLst/>
              </a:prstGeom>
              <a:noFill/>
              <a:ln w="9525">
                <a:noFill/>
                <a:miter lim="800000"/>
                <a:headEnd/>
                <a:tailEnd/>
              </a:ln>
              <a:effectLst/>
            </p:spPr>
          </p:pic>
          <p:pic>
            <p:nvPicPr>
              <p:cNvPr id="55" name="Picture 11"/>
              <p:cNvPicPr>
                <a:picLocks noChangeAspect="1" noChangeArrowheads="1"/>
              </p:cNvPicPr>
              <p:nvPr/>
            </p:nvPicPr>
            <p:blipFill>
              <a:blip r:embed="rId25" cstate="print"/>
              <a:srcRect/>
              <a:stretch>
                <a:fillRect/>
              </a:stretch>
            </p:blipFill>
            <p:spPr bwMode="auto">
              <a:xfrm>
                <a:off x="3093547" y="5148189"/>
                <a:ext cx="152400" cy="152400"/>
              </a:xfrm>
              <a:prstGeom prst="rect">
                <a:avLst/>
              </a:prstGeom>
              <a:noFill/>
              <a:ln w="9525">
                <a:noFill/>
                <a:miter lim="800000"/>
                <a:headEnd/>
                <a:tailEnd/>
              </a:ln>
              <a:effectLst/>
            </p:spPr>
          </p:pic>
          <p:pic>
            <p:nvPicPr>
              <p:cNvPr id="56" name="Picture 11"/>
              <p:cNvPicPr>
                <a:picLocks noChangeAspect="1" noChangeArrowheads="1"/>
              </p:cNvPicPr>
              <p:nvPr/>
            </p:nvPicPr>
            <p:blipFill>
              <a:blip r:embed="rId25" cstate="print"/>
              <a:srcRect/>
              <a:stretch>
                <a:fillRect/>
              </a:stretch>
            </p:blipFill>
            <p:spPr bwMode="auto">
              <a:xfrm>
                <a:off x="3788873" y="5148189"/>
                <a:ext cx="152400" cy="152400"/>
              </a:xfrm>
              <a:prstGeom prst="rect">
                <a:avLst/>
              </a:prstGeom>
              <a:noFill/>
              <a:ln w="9525">
                <a:noFill/>
                <a:miter lim="800000"/>
                <a:headEnd/>
                <a:tailEnd/>
              </a:ln>
              <a:effectLst/>
            </p:spPr>
          </p:pic>
        </p:grpSp>
      </p:grpSp>
      <p:grpSp>
        <p:nvGrpSpPr>
          <p:cNvPr id="12" name="Group 91"/>
          <p:cNvGrpSpPr/>
          <p:nvPr/>
        </p:nvGrpSpPr>
        <p:grpSpPr>
          <a:xfrm>
            <a:off x="-228599" y="3551207"/>
            <a:ext cx="3276599" cy="1481063"/>
            <a:chOff x="230192" y="5270735"/>
            <a:chExt cx="4240477" cy="1437935"/>
          </a:xfrm>
        </p:grpSpPr>
        <p:sp>
          <p:nvSpPr>
            <p:cNvPr id="84" name="TextBox 11277"/>
            <p:cNvSpPr txBox="1">
              <a:spLocks noChangeArrowheads="1"/>
            </p:cNvSpPr>
            <p:nvPr/>
          </p:nvSpPr>
          <p:spPr bwMode="auto">
            <a:xfrm>
              <a:off x="230192" y="5270735"/>
              <a:ext cx="4240477" cy="332399"/>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sz="2400" b="1" dirty="0" smtClean="0">
                  <a:latin typeface="Segoe Semibold" pitchFamily="34" charset="0"/>
                </a:rPr>
                <a:t>DirectAccess</a:t>
              </a:r>
              <a:endParaRPr lang="en-US" sz="2400" b="1" dirty="0">
                <a:latin typeface="Segoe Semibold" pitchFamily="34" charset="0"/>
              </a:endParaRPr>
            </a:p>
          </p:txBody>
        </p:sp>
        <p:grpSp>
          <p:nvGrpSpPr>
            <p:cNvPr id="15" name="Group 88"/>
            <p:cNvGrpSpPr/>
            <p:nvPr/>
          </p:nvGrpSpPr>
          <p:grpSpPr>
            <a:xfrm>
              <a:off x="993090" y="5578106"/>
              <a:ext cx="3232118" cy="1130564"/>
              <a:chOff x="6473802" y="4058816"/>
              <a:chExt cx="4572614" cy="1599456"/>
            </a:xfrm>
          </p:grpSpPr>
          <p:pic>
            <p:nvPicPr>
              <p:cNvPr id="70" name="Picture 69" descr="dome.png"/>
              <p:cNvPicPr>
                <a:picLocks noChangeAspect="1"/>
              </p:cNvPicPr>
              <p:nvPr/>
            </p:nvPicPr>
            <p:blipFill>
              <a:blip r:embed="rId27" cstate="print"/>
              <a:stretch>
                <a:fillRect/>
              </a:stretch>
            </p:blipFill>
            <p:spPr>
              <a:xfrm>
                <a:off x="6473802" y="4058816"/>
                <a:ext cx="2103121" cy="1292051"/>
              </a:xfrm>
              <a:prstGeom prst="rect">
                <a:avLst/>
              </a:prstGeom>
            </p:spPr>
          </p:pic>
          <p:pic>
            <p:nvPicPr>
              <p:cNvPr id="71" name="Picture 14" descr="\\eventsql\dvd\Online_ART\DVD_ART34\Artwork_Imagery\Icons - Illustrations\_WINDOWS VISTA ICONS\Digital Locker lock locked.png"/>
              <p:cNvPicPr>
                <a:picLocks noChangeAspect="1" noChangeArrowheads="1"/>
              </p:cNvPicPr>
              <p:nvPr/>
            </p:nvPicPr>
            <p:blipFill>
              <a:blip r:embed="rId28" cstate="print"/>
              <a:srcRect/>
              <a:stretch>
                <a:fillRect/>
              </a:stretch>
            </p:blipFill>
            <p:spPr bwMode="auto">
              <a:xfrm>
                <a:off x="8700397" y="4529463"/>
                <a:ext cx="689753" cy="689753"/>
              </a:xfrm>
              <a:prstGeom prst="rect">
                <a:avLst/>
              </a:prstGeom>
              <a:noFill/>
            </p:spPr>
          </p:pic>
          <p:pic>
            <p:nvPicPr>
              <p:cNvPr id="72" name="Picture 71" descr="house home yellow.png"/>
              <p:cNvPicPr>
                <a:picLocks noChangeAspect="1"/>
              </p:cNvPicPr>
              <p:nvPr/>
            </p:nvPicPr>
            <p:blipFill>
              <a:blip r:embed="rId29" cstate="print"/>
              <a:stretch>
                <a:fillRect/>
              </a:stretch>
            </p:blipFill>
            <p:spPr>
              <a:xfrm>
                <a:off x="9550806" y="4300487"/>
                <a:ext cx="990601" cy="990601"/>
              </a:xfrm>
              <a:prstGeom prst="rect">
                <a:avLst/>
              </a:prstGeom>
            </p:spPr>
          </p:pic>
          <p:pic>
            <p:nvPicPr>
              <p:cNvPr id="7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0" cstate="print"/>
              <a:srcRect r="-600" b="-6222"/>
              <a:stretch>
                <a:fillRect/>
              </a:stretch>
            </p:blipFill>
            <p:spPr bwMode="auto">
              <a:xfrm>
                <a:off x="9319111" y="4714568"/>
                <a:ext cx="651464" cy="527208"/>
              </a:xfrm>
              <a:prstGeom prst="rect">
                <a:avLst/>
              </a:prstGeom>
              <a:noFill/>
              <a:effectLst>
                <a:outerShdw blurRad="50800" dist="38100" dir="2700000" algn="tl" rotWithShape="0">
                  <a:prstClr val="black">
                    <a:alpha val="40000"/>
                  </a:prstClr>
                </a:outerShdw>
              </a:effectLst>
            </p:spPr>
          </p:pic>
          <p:sp>
            <p:nvSpPr>
              <p:cNvPr id="74" name="TextBox 73"/>
              <p:cNvSpPr txBox="1"/>
              <p:nvPr/>
            </p:nvSpPr>
            <p:spPr>
              <a:xfrm>
                <a:off x="9758016" y="5222847"/>
                <a:ext cx="1288400" cy="435425"/>
              </a:xfrm>
              <a:prstGeom prst="rect">
                <a:avLst/>
              </a:prstGeom>
              <a:noFill/>
            </p:spPr>
            <p:txBody>
              <a:bodyPr wrap="none" rtlCol="0">
                <a:spAutoFit/>
              </a:bodyPr>
              <a:lstStyle/>
              <a:p>
                <a:r>
                  <a:rPr lang="en-US" sz="1400" b="1" dirty="0" smtClean="0">
                    <a:solidFill>
                      <a:schemeClr val="tx1"/>
                    </a:solidFill>
                  </a:rPr>
                  <a:t>Home</a:t>
                </a:r>
                <a:endParaRPr lang="en-US" sz="1400" b="1" dirty="0">
                  <a:solidFill>
                    <a:schemeClr val="tx1"/>
                  </a:solidFill>
                </a:endParaRPr>
              </a:p>
            </p:txBody>
          </p:sp>
          <p:pic>
            <p:nvPicPr>
              <p:cNvPr id="75" name="Rectangle 11300"/>
              <p:cNvPicPr>
                <a:picLocks noChangeAspect="1" noChangeArrowheads="1"/>
              </p:cNvPicPr>
              <p:nvPr/>
            </p:nvPicPr>
            <p:blipFill>
              <a:blip r:embed="rId31" cstate="print"/>
              <a:srcRect/>
              <a:stretch>
                <a:fillRect/>
              </a:stretch>
            </p:blipFill>
            <p:spPr bwMode="auto">
              <a:xfrm>
                <a:off x="7082323" y="4192441"/>
                <a:ext cx="282913" cy="508901"/>
              </a:xfrm>
              <a:prstGeom prst="rect">
                <a:avLst/>
              </a:prstGeom>
              <a:noFill/>
              <a:ln w="9525">
                <a:noFill/>
                <a:miter lim="800000"/>
                <a:headEnd/>
                <a:tailEnd/>
              </a:ln>
            </p:spPr>
          </p:pic>
          <p:pic>
            <p:nvPicPr>
              <p:cNvPr id="76" name="Rectangle 11297"/>
              <p:cNvPicPr>
                <a:picLocks noChangeAspect="1" noChangeArrowheads="1"/>
              </p:cNvPicPr>
              <p:nvPr/>
            </p:nvPicPr>
            <p:blipFill>
              <a:blip r:embed="rId32" cstate="print"/>
              <a:srcRect/>
              <a:stretch>
                <a:fillRect/>
              </a:stretch>
            </p:blipFill>
            <p:spPr bwMode="auto">
              <a:xfrm>
                <a:off x="7598661" y="4167942"/>
                <a:ext cx="376177" cy="506584"/>
              </a:xfrm>
              <a:prstGeom prst="rect">
                <a:avLst/>
              </a:prstGeom>
              <a:noFill/>
              <a:ln w="9525">
                <a:noFill/>
                <a:miter lim="800000"/>
                <a:headEnd/>
                <a:tailEnd/>
              </a:ln>
            </p:spPr>
          </p:pic>
          <p:pic>
            <p:nvPicPr>
              <p:cNvPr id="77" name="Rectangle 11289"/>
              <p:cNvPicPr>
                <a:picLocks noChangeAspect="1" noChangeArrowheads="1"/>
              </p:cNvPicPr>
              <p:nvPr/>
            </p:nvPicPr>
            <p:blipFill>
              <a:blip r:embed="rId33" cstate="print"/>
              <a:srcRect/>
              <a:stretch>
                <a:fillRect/>
              </a:stretch>
            </p:blipFill>
            <p:spPr bwMode="auto">
              <a:xfrm>
                <a:off x="6755637" y="4559403"/>
                <a:ext cx="417976" cy="516054"/>
              </a:xfrm>
              <a:prstGeom prst="rect">
                <a:avLst/>
              </a:prstGeom>
              <a:noFill/>
              <a:ln w="9525">
                <a:noFill/>
                <a:miter lim="800000"/>
                <a:headEnd/>
                <a:tailEnd/>
              </a:ln>
            </p:spPr>
          </p:pic>
          <p:pic>
            <p:nvPicPr>
              <p:cNvPr id="78"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0" cstate="print"/>
              <a:srcRect r="-600" b="-6222"/>
              <a:stretch>
                <a:fillRect/>
              </a:stretch>
            </p:blipFill>
            <p:spPr bwMode="auto">
              <a:xfrm>
                <a:off x="7302685" y="4799150"/>
                <a:ext cx="651465" cy="527208"/>
              </a:xfrm>
              <a:prstGeom prst="rect">
                <a:avLst/>
              </a:prstGeom>
              <a:noFill/>
              <a:effectLst>
                <a:outerShdw blurRad="50800" dist="38100" dir="2700000" algn="tl" rotWithShape="0">
                  <a:prstClr val="black">
                    <a:alpha val="40000"/>
                  </a:prstClr>
                </a:outerShdw>
              </a:effectLst>
            </p:spPr>
          </p:pic>
          <p:pic>
            <p:nvPicPr>
              <p:cNvPr id="79" name="Rectangle 11298"/>
              <p:cNvPicPr>
                <a:picLocks noChangeAspect="1" noChangeArrowheads="1"/>
              </p:cNvPicPr>
              <p:nvPr/>
            </p:nvPicPr>
            <p:blipFill>
              <a:blip r:embed="rId34" cstate="print"/>
              <a:srcRect/>
              <a:stretch>
                <a:fillRect/>
              </a:stretch>
            </p:blipFill>
            <p:spPr bwMode="auto">
              <a:xfrm>
                <a:off x="7973972" y="4532583"/>
                <a:ext cx="376177" cy="473558"/>
              </a:xfrm>
              <a:prstGeom prst="rect">
                <a:avLst/>
              </a:prstGeom>
              <a:noFill/>
              <a:ln w="9525">
                <a:noFill/>
                <a:miter lim="800000"/>
                <a:headEnd/>
                <a:tailEnd/>
              </a:ln>
            </p:spPr>
          </p:pic>
          <p:sp>
            <p:nvSpPr>
              <p:cNvPr id="80" name="TextBox 79"/>
              <p:cNvSpPr txBox="1"/>
              <p:nvPr/>
            </p:nvSpPr>
            <p:spPr>
              <a:xfrm>
                <a:off x="7216377" y="5222846"/>
                <a:ext cx="1303515" cy="435425"/>
              </a:xfrm>
              <a:prstGeom prst="rect">
                <a:avLst/>
              </a:prstGeom>
              <a:noFill/>
            </p:spPr>
            <p:txBody>
              <a:bodyPr wrap="none" rtlCol="0">
                <a:spAutoFit/>
              </a:bodyPr>
              <a:lstStyle/>
              <a:p>
                <a:r>
                  <a:rPr lang="en-US" sz="1400" b="1" dirty="0" smtClean="0">
                    <a:solidFill>
                      <a:schemeClr val="tx1"/>
                    </a:solidFill>
                  </a:rPr>
                  <a:t>Office</a:t>
                </a:r>
                <a:endParaRPr lang="en-US" sz="1400" b="1" dirty="0">
                  <a:solidFill>
                    <a:schemeClr val="tx1"/>
                  </a:solidFill>
                </a:endParaRPr>
              </a:p>
            </p:txBody>
          </p:sp>
          <p:sp>
            <p:nvSpPr>
              <p:cNvPr id="81" name="Freeform 10"/>
              <p:cNvSpPr>
                <a:spLocks/>
              </p:cNvSpPr>
              <p:nvPr/>
            </p:nvSpPr>
            <p:spPr bwMode="auto">
              <a:xfrm>
                <a:off x="8293463" y="4231482"/>
                <a:ext cx="1371601" cy="473029"/>
              </a:xfrm>
              <a:custGeom>
                <a:avLst/>
                <a:gdLst/>
                <a:ahLst/>
                <a:cxnLst>
                  <a:cxn ang="0">
                    <a:pos x="194" y="839"/>
                  </a:cxn>
                  <a:cxn ang="0">
                    <a:pos x="848" y="143"/>
                  </a:cxn>
                  <a:cxn ang="0">
                    <a:pos x="1497" y="856"/>
                  </a:cxn>
                  <a:cxn ang="0">
                    <a:pos x="1394" y="834"/>
                  </a:cxn>
                  <a:cxn ang="0">
                    <a:pos x="1593" y="1156"/>
                  </a:cxn>
                  <a:cxn ang="0">
                    <a:pos x="1794" y="835"/>
                  </a:cxn>
                  <a:cxn ang="0">
                    <a:pos x="1691" y="857"/>
                  </a:cxn>
                  <a:cxn ang="0">
                    <a:pos x="847" y="3"/>
                  </a:cxn>
                  <a:cxn ang="0">
                    <a:pos x="0" y="859"/>
                  </a:cxn>
                  <a:cxn ang="0">
                    <a:pos x="100" y="694"/>
                  </a:cxn>
                  <a:cxn ang="0">
                    <a:pos x="194" y="839"/>
                  </a:cxn>
                </a:cxnLst>
                <a:rect l="0" t="0" r="r" b="b"/>
                <a:pathLst>
                  <a:path w="1794" h="1156">
                    <a:moveTo>
                      <a:pt x="194" y="839"/>
                    </a:moveTo>
                    <a:cubicBezTo>
                      <a:pt x="194" y="839"/>
                      <a:pt x="213" y="143"/>
                      <a:pt x="848" y="143"/>
                    </a:cubicBezTo>
                    <a:cubicBezTo>
                      <a:pt x="1446" y="143"/>
                      <a:pt x="1497" y="856"/>
                      <a:pt x="1497" y="856"/>
                    </a:cubicBezTo>
                    <a:cubicBezTo>
                      <a:pt x="1394" y="834"/>
                      <a:pt x="1394" y="834"/>
                      <a:pt x="1394" y="834"/>
                    </a:cubicBezTo>
                    <a:cubicBezTo>
                      <a:pt x="1593" y="1156"/>
                      <a:pt x="1593" y="1156"/>
                      <a:pt x="1593" y="1156"/>
                    </a:cubicBezTo>
                    <a:cubicBezTo>
                      <a:pt x="1794" y="835"/>
                      <a:pt x="1794" y="835"/>
                      <a:pt x="1794" y="835"/>
                    </a:cubicBezTo>
                    <a:cubicBezTo>
                      <a:pt x="1691" y="857"/>
                      <a:pt x="1691" y="857"/>
                      <a:pt x="1691" y="857"/>
                    </a:cubicBezTo>
                    <a:cubicBezTo>
                      <a:pt x="1691" y="857"/>
                      <a:pt x="1598" y="7"/>
                      <a:pt x="847" y="3"/>
                    </a:cubicBezTo>
                    <a:cubicBezTo>
                      <a:pt x="98" y="0"/>
                      <a:pt x="0" y="859"/>
                      <a:pt x="0" y="859"/>
                    </a:cubicBezTo>
                    <a:cubicBezTo>
                      <a:pt x="100" y="694"/>
                      <a:pt x="100" y="694"/>
                      <a:pt x="100" y="694"/>
                    </a:cubicBezTo>
                    <a:lnTo>
                      <a:pt x="194" y="839"/>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b="1" i="1" spc="-20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82" name="Freeform 11"/>
              <p:cNvSpPr>
                <a:spLocks/>
              </p:cNvSpPr>
              <p:nvPr/>
            </p:nvSpPr>
            <p:spPr bwMode="auto">
              <a:xfrm>
                <a:off x="8255671" y="4997749"/>
                <a:ext cx="1371601" cy="515347"/>
              </a:xfrm>
              <a:custGeom>
                <a:avLst/>
                <a:gdLst/>
                <a:ahLst/>
                <a:cxnLst>
                  <a:cxn ang="0">
                    <a:pos x="1794" y="302"/>
                  </a:cxn>
                  <a:cxn ang="0">
                    <a:pos x="950" y="1156"/>
                  </a:cxn>
                  <a:cxn ang="0">
                    <a:pos x="103" y="300"/>
                  </a:cxn>
                  <a:cxn ang="0">
                    <a:pos x="0" y="322"/>
                  </a:cxn>
                  <a:cxn ang="0">
                    <a:pos x="200" y="0"/>
                  </a:cxn>
                  <a:cxn ang="0">
                    <a:pos x="400" y="322"/>
                  </a:cxn>
                  <a:cxn ang="0">
                    <a:pos x="297" y="300"/>
                  </a:cxn>
                  <a:cxn ang="0">
                    <a:pos x="951" y="1016"/>
                  </a:cxn>
                  <a:cxn ang="0">
                    <a:pos x="1600" y="320"/>
                  </a:cxn>
                  <a:cxn ang="0">
                    <a:pos x="1688" y="477"/>
                  </a:cxn>
                  <a:cxn ang="0">
                    <a:pos x="1794" y="302"/>
                  </a:cxn>
                </a:cxnLst>
                <a:rect l="0" t="0" r="r" b="b"/>
                <a:pathLst>
                  <a:path w="1794" h="1159">
                    <a:moveTo>
                      <a:pt x="1794" y="302"/>
                    </a:moveTo>
                    <a:cubicBezTo>
                      <a:pt x="1794" y="302"/>
                      <a:pt x="1701" y="1152"/>
                      <a:pt x="950" y="1156"/>
                    </a:cubicBezTo>
                    <a:cubicBezTo>
                      <a:pt x="201" y="1159"/>
                      <a:pt x="103" y="300"/>
                      <a:pt x="103" y="300"/>
                    </a:cubicBezTo>
                    <a:cubicBezTo>
                      <a:pt x="0" y="322"/>
                      <a:pt x="0" y="322"/>
                      <a:pt x="0" y="322"/>
                    </a:cubicBezTo>
                    <a:cubicBezTo>
                      <a:pt x="200" y="0"/>
                      <a:pt x="200" y="0"/>
                      <a:pt x="200" y="0"/>
                    </a:cubicBezTo>
                    <a:cubicBezTo>
                      <a:pt x="400" y="322"/>
                      <a:pt x="400" y="322"/>
                      <a:pt x="400" y="322"/>
                    </a:cubicBezTo>
                    <a:cubicBezTo>
                      <a:pt x="297" y="300"/>
                      <a:pt x="297" y="300"/>
                      <a:pt x="297" y="300"/>
                    </a:cubicBezTo>
                    <a:cubicBezTo>
                      <a:pt x="297" y="300"/>
                      <a:pt x="316" y="1016"/>
                      <a:pt x="951" y="1016"/>
                    </a:cubicBezTo>
                    <a:cubicBezTo>
                      <a:pt x="1549" y="1016"/>
                      <a:pt x="1600" y="320"/>
                      <a:pt x="1600" y="320"/>
                    </a:cubicBezTo>
                    <a:cubicBezTo>
                      <a:pt x="1688" y="477"/>
                      <a:pt x="1688" y="477"/>
                      <a:pt x="1688" y="477"/>
                    </a:cubicBezTo>
                    <a:lnTo>
                      <a:pt x="1794" y="302"/>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b="1" i="1" spc="-20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pic>
            <p:nvPicPr>
              <p:cNvPr id="83"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8743065" y="4108988"/>
                <a:ext cx="397898" cy="413417"/>
              </a:xfrm>
              <a:prstGeom prst="rect">
                <a:avLst/>
              </a:prstGeom>
              <a:noFill/>
            </p:spPr>
          </p:pic>
        </p:grpSp>
      </p:grpSp>
      <p:grpSp>
        <p:nvGrpSpPr>
          <p:cNvPr id="90" name="Group 89"/>
          <p:cNvGrpSpPr/>
          <p:nvPr/>
        </p:nvGrpSpPr>
        <p:grpSpPr>
          <a:xfrm>
            <a:off x="1295400" y="1295400"/>
            <a:ext cx="6394861" cy="688017"/>
            <a:chOff x="2590800" y="2057400"/>
            <a:chExt cx="3561859" cy="383217"/>
          </a:xfrm>
        </p:grpSpPr>
        <p:pic>
          <p:nvPicPr>
            <p:cNvPr id="89" name="Picture 2" descr="C:\Documents and Settings\Eva\Desktop\Windows7_h_rgb_r.png"/>
            <p:cNvPicPr>
              <a:picLocks noChangeAspect="1" noChangeArrowheads="1"/>
            </p:cNvPicPr>
            <p:nvPr/>
          </p:nvPicPr>
          <p:blipFill>
            <a:blip r:embed="rId35" cstate="print"/>
            <a:srcRect/>
            <a:stretch>
              <a:fillRect/>
            </a:stretch>
          </p:blipFill>
          <p:spPr bwMode="auto">
            <a:xfrm>
              <a:off x="2590800" y="2058261"/>
              <a:ext cx="1816666" cy="382356"/>
            </a:xfrm>
            <a:prstGeom prst="rect">
              <a:avLst/>
            </a:prstGeom>
            <a:ln>
              <a:noFill/>
            </a:ln>
            <a:effectLst>
              <a:outerShdw blurRad="50800" dist="38100" dir="2700000" algn="tl" rotWithShape="0">
                <a:prstClr val="black">
                  <a:alpha val="40000"/>
                </a:prstClr>
              </a:outerShdw>
            </a:effectLst>
          </p:spPr>
        </p:pic>
        <p:pic>
          <p:nvPicPr>
            <p:cNvPr id="88" name="Picture 3" descr="c:\Users\petermck\Pictures\DVD_ART\BoxShots_Logos\Desktop Optimization Pack\Desktop Optimzation Pack for Software Assurance logo r.png"/>
            <p:cNvPicPr>
              <a:picLocks noChangeAspect="1" noChangeArrowheads="1"/>
            </p:cNvPicPr>
            <p:nvPr/>
          </p:nvPicPr>
          <p:blipFill>
            <a:blip r:embed="rId36" cstate="screen"/>
            <a:stretch>
              <a:fillRect/>
            </a:stretch>
          </p:blipFill>
          <p:spPr bwMode="auto">
            <a:xfrm>
              <a:off x="4506589" y="2057400"/>
              <a:ext cx="1646070" cy="378309"/>
            </a:xfrm>
            <a:prstGeom prst="rect">
              <a:avLst/>
            </a:prstGeom>
            <a:noFill/>
            <a:ln>
              <a:noFill/>
            </a:ln>
          </p:spPr>
        </p:pic>
      </p:grpSp>
      <p:sp>
        <p:nvSpPr>
          <p:cNvPr id="86" name="TextBox 85"/>
          <p:cNvSpPr txBox="1"/>
          <p:nvPr/>
        </p:nvSpPr>
        <p:spPr>
          <a:xfrm>
            <a:off x="381000" y="2362200"/>
            <a:ext cx="8305800" cy="584775"/>
          </a:xfrm>
          <a:prstGeom prst="rect">
            <a:avLst/>
          </a:prstGeom>
          <a:noFill/>
        </p:spPr>
        <p:txBody>
          <a:bodyPr wrap="square" rtlCol="0">
            <a:spAutoFit/>
          </a:bodyPr>
          <a:lstStyle/>
          <a:p>
            <a:pPr algn="ctr"/>
            <a:r>
              <a:rPr lang="en-CA" sz="3200" dirty="0" smtClean="0">
                <a:solidFill>
                  <a:schemeClr val="tx2">
                    <a:lumMod val="60000"/>
                    <a:lumOff val="40000"/>
                  </a:schemeClr>
                </a:solidFill>
              </a:rPr>
              <a:t>Making People Productive Anywhere</a:t>
            </a:r>
            <a:endParaRPr lang="en-CA" sz="3200" dirty="0">
              <a:solidFill>
                <a:schemeClr val="tx2">
                  <a:lumMod val="60000"/>
                  <a:lumOff val="40000"/>
                </a:schemeClr>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2|.9|39.4"/>
</p:tagLst>
</file>

<file path=ppt/tags/tag2.xml><?xml version="1.0" encoding="utf-8"?>
<p:tagLst xmlns:a="http://schemas.openxmlformats.org/drawingml/2006/main" xmlns:r="http://schemas.openxmlformats.org/officeDocument/2006/relationships" xmlns:p="http://schemas.openxmlformats.org/presentationml/2006/main">
  <p:tag name="TIMING" val="|34.2|.9|39.4"/>
</p:tagLst>
</file>

<file path=ppt/theme/theme1.xml><?xml version="1.0" encoding="utf-8"?>
<a:theme xmlns:a="http://schemas.openxmlformats.org/drawingml/2006/main" name="Blank Presentation">
  <a:themeElements>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fontScheme name="Blank Presentation">
      <a:majorFont>
        <a:latin typeface="Segoe"/>
        <a:ea typeface="ＭＳ Ｐゴシック"/>
        <a:cs typeface=""/>
      </a:majorFont>
      <a:minorFont>
        <a:latin typeface="Sego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1">
      <a:dk1>
        <a:srgbClr val="FFFFFF"/>
      </a:dk1>
      <a:lt1>
        <a:srgbClr val="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1045</Words>
  <Application>Microsoft Office PowerPoint</Application>
  <PresentationFormat>On-screen Show (4:3)</PresentationFormat>
  <Paragraphs>188</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Blank Presentation</vt:lpstr>
      <vt:lpstr>2_Blank Presentation</vt:lpstr>
      <vt:lpstr>Slide 1</vt:lpstr>
      <vt:lpstr>What was the world like 8 years ago?</vt:lpstr>
      <vt:lpstr>What If?…</vt:lpstr>
      <vt:lpstr>What If?…</vt:lpstr>
      <vt:lpstr>Slide 5</vt:lpstr>
      <vt:lpstr>Windows 7</vt:lpstr>
      <vt:lpstr>Windows Optimized Desktop</vt:lpstr>
      <vt:lpstr>How can my users  be productive anywhere?</vt:lpstr>
      <vt:lpstr>Slide 9</vt:lpstr>
      <vt:lpstr>Branch Office File Copy</vt:lpstr>
      <vt:lpstr>How can I protect data  and maintain compliance?</vt:lpstr>
      <vt:lpstr>Slide 12</vt:lpstr>
      <vt:lpstr>How do I simplify PC management &amp; drive down costs?</vt:lpstr>
      <vt:lpstr>Slide 14</vt:lpstr>
      <vt:lpstr>Slide 15</vt:lpstr>
      <vt:lpstr>Slide 16</vt:lpstr>
      <vt:lpstr>Slide 17</vt:lpstr>
      <vt:lpstr>Application Compatibility Resources </vt:lpstr>
      <vt:lpstr>Windows 7 Deployment</vt:lpstr>
      <vt:lpstr>Demo</vt:lpstr>
      <vt:lpstr>Impact of the Optimized Desktop</vt:lpstr>
      <vt:lpstr>Slide 22</vt:lpstr>
      <vt:lpstr>Call to Action</vt:lpstr>
      <vt:lpstr>Slide 24</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2009-10-05T15:53:10Z</dcterms:created>
  <dcterms:modified xsi:type="dcterms:W3CDTF">2009-10-05T15:54:23Z</dcterms:modified>
</cp:coreProperties>
</file>