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4" r:id="rId2"/>
    <p:sldId id="353" r:id="rId3"/>
    <p:sldId id="321" r:id="rId4"/>
    <p:sldId id="322" r:id="rId5"/>
    <p:sldId id="323" r:id="rId6"/>
    <p:sldId id="325" r:id="rId7"/>
    <p:sldId id="348" r:id="rId8"/>
    <p:sldId id="349" r:id="rId9"/>
    <p:sldId id="350" r:id="rId10"/>
    <p:sldId id="326" r:id="rId11"/>
    <p:sldId id="327" r:id="rId12"/>
    <p:sldId id="329" r:id="rId13"/>
    <p:sldId id="330" r:id="rId14"/>
    <p:sldId id="331" r:id="rId15"/>
    <p:sldId id="332" r:id="rId16"/>
    <p:sldId id="333" r:id="rId17"/>
    <p:sldId id="351" r:id="rId18"/>
    <p:sldId id="334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52" r:id="rId28"/>
    <p:sldId id="345" r:id="rId29"/>
    <p:sldId id="347" r:id="rId30"/>
    <p:sldId id="287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xmlns:mc="http://schemas.openxmlformats.org/markup-compatibility/2006" xmlns:a14="http://schemas.microsoft.com/office/drawing/2010/main" val="99CCFF" mc:Ignorable=""/>
    <a:srgbClr xmlns:mc="http://schemas.openxmlformats.org/markup-compatibility/2006" xmlns:a14="http://schemas.microsoft.com/office/drawing/2010/main" val="5E9CC3" mc:Ignorable=""/>
    <a:srgbClr xmlns:mc="http://schemas.openxmlformats.org/markup-compatibility/2006" xmlns:a14="http://schemas.microsoft.com/office/drawing/2010/main" val="EFE11D" mc:Ignorable=""/>
    <a:srgbClr xmlns:mc="http://schemas.openxmlformats.org/markup-compatibility/2006" xmlns:a14="http://schemas.microsoft.com/office/drawing/2010/main" val="EFB410" mc:Ignorable=""/>
    <a:srgbClr xmlns:mc="http://schemas.openxmlformats.org/markup-compatibility/2006" xmlns:a14="http://schemas.microsoft.com/office/drawing/2010/main" val="D5DE00" mc:Ignorable=""/>
    <a:srgbClr xmlns:mc="http://schemas.openxmlformats.org/markup-compatibility/2006" xmlns:a14="http://schemas.microsoft.com/office/drawing/2010/main" val="1299C0" mc:Ignorable=""/>
    <a:srgbClr xmlns:mc="http://schemas.openxmlformats.org/markup-compatibility/2006" xmlns:a14="http://schemas.microsoft.com/office/drawing/2010/main" val="EBA611" mc:Ignorable=""/>
    <a:srgbClr xmlns:mc="http://schemas.openxmlformats.org/markup-compatibility/2006" xmlns:a14="http://schemas.microsoft.com/office/drawing/2010/main" val="2BAFB7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4" autoAdjust="0"/>
    <p:restoredTop sz="75462" autoAdjust="0"/>
  </p:normalViewPr>
  <p:slideViewPr>
    <p:cSldViewPr>
      <p:cViewPr varScale="1">
        <p:scale>
          <a:sx n="58" d="100"/>
          <a:sy n="58" d="100"/>
        </p:scale>
        <p:origin x="-1440" y="-84"/>
      </p:cViewPr>
      <p:guideLst>
        <p:guide orient="horz" pos="3504"/>
        <p:guide pos="1392"/>
        <p:guide pos="1248"/>
        <p:guide pos="4992"/>
      </p:guideLst>
    </p:cSldViewPr>
  </p:slideViewPr>
  <p:outlineViewPr>
    <p:cViewPr>
      <p:scale>
        <a:sx n="33" d="100"/>
        <a:sy n="33" d="100"/>
      </p:scale>
      <p:origin x="0" y="15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28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" charset="0"/>
              </a:defRPr>
            </a:lvl1pPr>
          </a:lstStyle>
          <a:p>
            <a:pPr>
              <a:defRPr/>
            </a:pPr>
            <a:fld id="{3E4DEC15-5CBE-4B14-AFDA-24EE91C3B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84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00200" y="0"/>
            <a:ext cx="5257800" cy="3943350"/>
          </a:xfrm>
          <a:prstGeom prst="rect">
            <a:avLst/>
          </a:prstGeom>
          <a:noFill/>
          <a:ln w="9525">
            <a:solidFill>
              <a:srgbClr xmlns:mc="http://schemas.openxmlformats.org/markup-compatibility/2006" xmlns:a14="http://schemas.microsoft.com/office/drawing/2010/main" val="000000" mc:Ignorable="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962275" y="4452938"/>
            <a:ext cx="25146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1600200" cy="3946525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02599C" mc:Ignorable="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307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5096" tIns="47549" rIns="95096" bIns="47549"/>
          <a:lstStyle/>
          <a:p>
            <a:fld id="{043DF352-C16E-4337-9F5F-5E8808EC18CB}" type="slidenum">
              <a:rPr lang="en-US"/>
              <a:pPr/>
              <a:t>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88975"/>
            <a:ext cx="4557713" cy="3419475"/>
          </a:xfrm>
          <a:ln/>
        </p:spPr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971800" y="2590800"/>
            <a:ext cx="5181600" cy="1981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17B4B0-05BC-41BB-90DD-620089651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34128-1CAD-421B-9319-0DFFD4DFD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07075" y="1125538"/>
            <a:ext cx="1371600" cy="5122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92275" y="1125538"/>
            <a:ext cx="3962400" cy="5122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4AD07-FC01-4DCF-87CF-C6D2C25CE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1125538"/>
            <a:ext cx="533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692275" y="2133600"/>
            <a:ext cx="2667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11675" y="2133600"/>
            <a:ext cx="2667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011A8-636F-4BF4-A52D-A3D09AFDF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D3DD4-8021-4DA2-8D1A-A522BDF15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F1CDB-4CFE-42E1-A985-7423AE459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2275" y="2133600"/>
            <a:ext cx="2667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1675" y="2133600"/>
            <a:ext cx="2667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31F1A-EB46-45BE-A944-4A522D90F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78807-DA3C-491C-ACDE-83EB98129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E3B44-A3C5-4A84-A401-4E72F267F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78DC0-06BF-4015-8390-1419986BA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C8ADE-3DF6-4904-8E5B-896AC1CAA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4315E-7550-4DCF-AFB4-F94B4C5C8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125538"/>
            <a:ext cx="533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21336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0">
                <a:latin typeface="+mn-lt"/>
              </a:defRPr>
            </a:lvl1pPr>
          </a:lstStyle>
          <a:p>
            <a:pPr>
              <a:defRPr/>
            </a:pPr>
            <a:fld id="{ECA4FA98-7B57-42A7-ACDD-D2815DD77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21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700" y="0"/>
            <a:ext cx="91313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</p:sldLayoutIdLst>
  <p:transition xmlns:p14="http://schemas.microsoft.com/office/powerpoint/2010/main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Ø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Times" pitchFamily="18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xmlns:mc="http://schemas.openxmlformats.org/markup-compatibility/2006" xmlns:a14="http://schemas.microsoft.com/office/drawing/2010/main" val="99CCFF" mc:Ignorable="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895600"/>
            <a:ext cx="5334000" cy="609600"/>
          </a:xfrm>
        </p:spPr>
        <p:txBody>
          <a:bodyPr/>
          <a:lstStyle/>
          <a:p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3600" b="1" smtClean="0"/>
              <a:t>Canadian Advanced Technology Alliance, Women In Technology Project (CATA-WIT)</a:t>
            </a:r>
            <a:br>
              <a:rPr lang="en-US" sz="3600" b="1" smtClean="0"/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1800" b="1" smtClean="0"/>
              <a:t>Wendy Cukier, MA, MBA, PhD, DU (hon) LLD(hon) M.S.C.</a:t>
            </a:r>
            <a:br>
              <a:rPr lang="en-US" sz="1800" b="1" smtClean="0"/>
            </a:br>
            <a:r>
              <a:rPr lang="en-US" sz="1800" b="1" smtClean="0"/>
              <a:t>Associate Dean, Ted Rogers School of Management </a:t>
            </a:r>
            <a:br>
              <a:rPr lang="en-US" sz="1800" b="1" smtClean="0"/>
            </a:br>
            <a:r>
              <a:rPr lang="en-US" sz="1800" b="1" smtClean="0"/>
              <a:t>Founder, Diversity Institute, Ryerson University</a:t>
            </a:r>
            <a:br>
              <a:rPr lang="en-US" sz="1800" b="1" smtClean="0"/>
            </a:br>
            <a:r>
              <a:rPr lang="en-US" sz="1800" b="1" smtClean="0"/>
              <a:t>www.ryerson.ca/diversity</a:t>
            </a:r>
            <a:br>
              <a:rPr lang="en-US" sz="1800" b="1" smtClean="0"/>
            </a:br>
            <a:r>
              <a:rPr lang="en-US" sz="1800" b="1" smtClean="0"/>
              <a:t/>
            </a:r>
            <a:br>
              <a:rPr lang="en-US" sz="1800" b="1" smtClean="0"/>
            </a:br>
            <a:r>
              <a:rPr lang="en-US" sz="1800" smtClean="0"/>
              <a:t/>
            </a:r>
            <a:br>
              <a:rPr lang="en-US" sz="1800" smtClean="0"/>
            </a:br>
            <a:endParaRPr lang="en-US" sz="1800" b="1" smtClean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200400" y="3733800"/>
            <a:ext cx="533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20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2200">
                <a:solidFill>
                  <a:schemeClr val="tx2"/>
                </a:solidFill>
                <a:latin typeface="Arial" charset="0"/>
              </a:rPr>
            </a:br>
            <a:endParaRPr lang="en-US" sz="300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3" cstate="print"/>
          <a:srcRect l="13333" r="22223" b="2"/>
          <a:stretch>
            <a:fillRect/>
          </a:stretch>
        </p:blipFill>
        <p:spPr bwMode="auto">
          <a:xfrm>
            <a:off x="0" y="908050"/>
            <a:ext cx="1619250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 cstate="print"/>
          <a:srcRect l="30644" t="11789" r="27420"/>
          <a:stretch>
            <a:fillRect/>
          </a:stretch>
        </p:blipFill>
        <p:spPr bwMode="auto">
          <a:xfrm>
            <a:off x="-14288" y="3760788"/>
            <a:ext cx="16335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fld id="{9F296191-920E-4430-B90D-DABEEA10B21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>
          <a:xfrm>
            <a:off x="1692275" y="838200"/>
            <a:ext cx="5334000" cy="896938"/>
          </a:xfrm>
        </p:spPr>
        <p:txBody>
          <a:bodyPr/>
          <a:lstStyle/>
          <a:p>
            <a:r>
              <a:rPr lang="en-US" b="1" smtClean="0"/>
              <a:t>Factors Affecting Choices 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pic>
        <p:nvPicPr>
          <p:cNvPr id="12292" name="Picture 2" descr="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88582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A9F11-B573-43E9-B1FA-F32779CEA3B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09600" y="1125538"/>
            <a:ext cx="6416675" cy="609600"/>
          </a:xfrm>
        </p:spPr>
        <p:txBody>
          <a:bodyPr/>
          <a:lstStyle/>
          <a:p>
            <a:r>
              <a:rPr lang="en-US" b="1" smtClean="0"/>
              <a:t>Develop the Pipeline: Strategies to influence career choice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8153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400" smtClean="0"/>
              <a:t>Build self efficacy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400" smtClean="0"/>
              <a:t>Encourage new approaches to teaching math, science and technology: </a:t>
            </a:r>
            <a:r>
              <a:rPr lang="en-US" sz="2400" smtClean="0"/>
              <a:t>female friendly pedagogy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smtClean="0"/>
              <a:t>Female role models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smtClean="0"/>
              <a:t>Strengthen career and guidance counselling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400" smtClean="0"/>
              <a:t>Challenge that profession is uninteresting, irrelevant and ‘not sexy’: Engineers change the world!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CA" sz="2400" smtClean="0"/>
              <a:t>Challenge  perception of downturn and instability in industry (post dot.com bust)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smtClean="0"/>
              <a:t> 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F350CE-B454-48CA-A1C8-A2C5CDD3A6C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914400"/>
            <a:ext cx="6923087" cy="685800"/>
          </a:xfrm>
          <a:noFill/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</a:rPr>
              <a:t>BARRIERS: Organizations</a:t>
            </a:r>
          </a:p>
        </p:txBody>
      </p:sp>
      <p:sp>
        <p:nvSpPr>
          <p:cNvPr id="14339" name="Oval 6"/>
          <p:cNvSpPr>
            <a:spLocks noChangeArrowheads="1"/>
          </p:cNvSpPr>
          <p:nvPr/>
        </p:nvSpPr>
        <p:spPr bwMode="auto">
          <a:xfrm>
            <a:off x="5219700" y="44450"/>
            <a:ext cx="2881313" cy="10795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Oval 7"/>
          <p:cNvSpPr>
            <a:spLocks noChangeArrowheads="1"/>
          </p:cNvSpPr>
          <p:nvPr/>
        </p:nvSpPr>
        <p:spPr bwMode="auto">
          <a:xfrm>
            <a:off x="5219700" y="239713"/>
            <a:ext cx="2305050" cy="688975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Oval 8"/>
          <p:cNvSpPr>
            <a:spLocks noChangeArrowheads="1"/>
          </p:cNvSpPr>
          <p:nvPr/>
        </p:nvSpPr>
        <p:spPr bwMode="auto">
          <a:xfrm>
            <a:off x="5219700" y="341313"/>
            <a:ext cx="1441450" cy="485775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Oval 9"/>
          <p:cNvSpPr>
            <a:spLocks noChangeArrowheads="1"/>
          </p:cNvSpPr>
          <p:nvPr/>
        </p:nvSpPr>
        <p:spPr bwMode="auto">
          <a:xfrm>
            <a:off x="5219700" y="404813"/>
            <a:ext cx="865188" cy="358775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5221288" y="461963"/>
            <a:ext cx="790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Individual</a:t>
            </a:r>
          </a:p>
        </p:txBody>
      </p:sp>
      <p:sp>
        <p:nvSpPr>
          <p:cNvPr id="14344" name="Text Box 11"/>
          <p:cNvSpPr txBox="1">
            <a:spLocks noChangeArrowheads="1"/>
          </p:cNvSpPr>
          <p:nvPr/>
        </p:nvSpPr>
        <p:spPr bwMode="auto">
          <a:xfrm>
            <a:off x="6084888" y="461963"/>
            <a:ext cx="55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Group</a:t>
            </a:r>
          </a:p>
        </p:txBody>
      </p:sp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6588125" y="461963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accent1"/>
                </a:solidFill>
              </a:rPr>
              <a:t>Organization</a:t>
            </a:r>
          </a:p>
        </p:txBody>
      </p:sp>
      <p:sp>
        <p:nvSpPr>
          <p:cNvPr id="14346" name="Text Box 13"/>
          <p:cNvSpPr txBox="1">
            <a:spLocks noChangeArrowheads="1"/>
          </p:cNvSpPr>
          <p:nvPr/>
        </p:nvSpPr>
        <p:spPr bwMode="auto">
          <a:xfrm>
            <a:off x="7524750" y="461963"/>
            <a:ext cx="576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Sector</a:t>
            </a:r>
          </a:p>
        </p:txBody>
      </p:sp>
      <p:sp>
        <p:nvSpPr>
          <p:cNvPr id="14347" name="Text Box 14"/>
          <p:cNvSpPr txBox="1">
            <a:spLocks noChangeArrowheads="1"/>
          </p:cNvSpPr>
          <p:nvPr/>
        </p:nvSpPr>
        <p:spPr bwMode="auto">
          <a:xfrm>
            <a:off x="8099425" y="385763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Social </a:t>
            </a:r>
          </a:p>
          <a:p>
            <a:r>
              <a:rPr lang="en-US" sz="1000">
                <a:solidFill>
                  <a:schemeClr val="bg1"/>
                </a:solidFill>
              </a:rPr>
              <a:t>Environment</a:t>
            </a:r>
          </a:p>
        </p:txBody>
      </p:sp>
      <p:sp>
        <p:nvSpPr>
          <p:cNvPr id="12300" name="Text Box 17"/>
          <p:cNvSpPr txBox="1">
            <a:spLocks noChangeArrowheads="1"/>
          </p:cNvSpPr>
          <p:nvPr/>
        </p:nvSpPr>
        <p:spPr bwMode="auto">
          <a:xfrm>
            <a:off x="428625" y="1600200"/>
            <a:ext cx="8643938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en-US" b="0" dirty="0">
                <a:latin typeface="+mj-lt"/>
              </a:rPr>
              <a:t>Recruitment  and Promotion Practices</a:t>
            </a:r>
            <a:r>
              <a:rPr lang="en-US" sz="2000" b="0" dirty="0">
                <a:latin typeface="+mj-lt"/>
              </a:rPr>
              <a:t>: reliance on informal networks and processes; mismatch between job task and qualifications</a:t>
            </a:r>
          </a:p>
          <a:p>
            <a:pPr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en-US" b="0" dirty="0">
                <a:latin typeface="+mj-lt"/>
              </a:rPr>
              <a:t>Work/Life Policies: </a:t>
            </a:r>
            <a:r>
              <a:rPr lang="en-US" sz="2000" b="0" dirty="0">
                <a:latin typeface="+mj-lt"/>
              </a:rPr>
              <a:t>25% male CEOs have partners working outside the home vs. 75% of female CEOs</a:t>
            </a:r>
          </a:p>
          <a:p>
            <a:pPr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en-US" b="0" dirty="0">
                <a:latin typeface="+mj-lt"/>
              </a:rPr>
              <a:t>“Think Manager, Think Male”: </a:t>
            </a:r>
            <a:r>
              <a:rPr lang="en-US" sz="2000" b="0" dirty="0">
                <a:latin typeface="+mj-lt"/>
              </a:rPr>
              <a:t>Gendered aspects of management and leadership “style” – the “B” word</a:t>
            </a:r>
          </a:p>
          <a:p>
            <a:pPr>
              <a:lnSpc>
                <a:spcPct val="80000"/>
              </a:lnSpc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en-CA" b="0" dirty="0">
                <a:latin typeface="+mj-lt"/>
              </a:rPr>
              <a:t>Men and women are still evaluated in different ways:</a:t>
            </a:r>
            <a:r>
              <a:rPr lang="en-CA" sz="1800" b="0" dirty="0">
                <a:latin typeface="+mj-lt"/>
              </a:rPr>
              <a:t> </a:t>
            </a:r>
            <a:r>
              <a:rPr lang="en-CA" sz="2000" b="0" dirty="0">
                <a:latin typeface="+mj-lt"/>
              </a:rPr>
              <a:t>“rated as being less competent, less influential, and less likely to have led on the task than men”</a:t>
            </a:r>
          </a:p>
          <a:p>
            <a:pPr>
              <a:spcAft>
                <a:spcPts val="500"/>
              </a:spcAft>
              <a:buFont typeface="Wingdings" pitchFamily="2" charset="2"/>
              <a:buChar char="§"/>
              <a:defRPr/>
            </a:pPr>
            <a:r>
              <a:rPr lang="en-US" b="0" dirty="0">
                <a:latin typeface="+mj-lt"/>
              </a:rPr>
              <a:t>Absence of Mentors and Role Models: </a:t>
            </a:r>
            <a:r>
              <a:rPr lang="en-US" sz="2000" b="0" dirty="0">
                <a:latin typeface="+mj-lt"/>
              </a:rPr>
              <a:t>The “Queen Bee” Syndrome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4349" name="Rectangle 19"/>
          <p:cNvSpPr>
            <a:spLocks noChangeArrowheads="1"/>
          </p:cNvSpPr>
          <p:nvPr/>
        </p:nvSpPr>
        <p:spPr bwMode="auto">
          <a:xfrm>
            <a:off x="285750" y="1285875"/>
            <a:ext cx="478631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endParaRPr lang="en-CA" sz="200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F49290-F5B2-450E-95BC-436BB207A48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732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3891"/>
                <a:gridCol w="1930109"/>
              </a:tblGrid>
              <a:tr h="12858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latin typeface="Calibri"/>
                          <a:ea typeface="Calibri"/>
                          <a:cs typeface="Times New Roman"/>
                        </a:rPr>
                        <a:t>Perceived</a:t>
                      </a:r>
                      <a:r>
                        <a:rPr lang="en-US" sz="3200" baseline="0" dirty="0" smtClean="0">
                          <a:latin typeface="Calibri"/>
                          <a:ea typeface="Calibri"/>
                          <a:cs typeface="Times New Roman"/>
                        </a:rPr>
                        <a:t> Barriers to Advancement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1">
                          <a:latin typeface="Calibri"/>
                          <a:ea typeface="Calibri"/>
                          <a:cs typeface="Times New Roman"/>
                        </a:rPr>
                        <a:t>Ranked in top five by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1">
                          <a:latin typeface="Calibri"/>
                          <a:ea typeface="Calibri"/>
                          <a:cs typeface="Times New Roman"/>
                        </a:rPr>
                        <a:t>Women 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9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I do not promote myself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libri"/>
                          <a:ea typeface="Calibri"/>
                          <a:cs typeface="Arial"/>
                        </a:rPr>
                        <a:t>49%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9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The old boys’ network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libri"/>
                          <a:ea typeface="Calibri"/>
                          <a:cs typeface="Arial"/>
                        </a:rPr>
                        <a:t>46%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9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Lack of understanding of the invisible rules in your organization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libri"/>
                          <a:ea typeface="Calibri"/>
                          <a:cs typeface="Arial"/>
                        </a:rPr>
                        <a:t>36%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9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Not having an influential mentor or sponsor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libri"/>
                          <a:ea typeface="Calibri"/>
                          <a:cs typeface="Arial"/>
                        </a:rPr>
                        <a:t>36%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9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Lack of developmental/advancement opportunities in my organization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libri"/>
                          <a:ea typeface="Calibri"/>
                          <a:cs typeface="Arial"/>
                        </a:rPr>
                        <a:t>35%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9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Not understanding organizational politics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libri"/>
                          <a:ea typeface="Calibri"/>
                          <a:cs typeface="Arial"/>
                        </a:rPr>
                        <a:t>33%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99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Childcare and family obligations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libri"/>
                          <a:ea typeface="Calibri"/>
                          <a:cs typeface="Arial"/>
                        </a:rPr>
                        <a:t>26%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9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Lack of informal networking with influential colleagues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25%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3437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524DF-696A-44D4-87FD-19B3239F808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2875"/>
          <a:ext cx="9144000" cy="6589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28"/>
                <a:gridCol w="571472"/>
              </a:tblGrid>
              <a:tr h="47214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5=Strongly</a:t>
                      </a:r>
                      <a:r>
                        <a:rPr lang="en-US" sz="2000" baseline="0" dirty="0" smtClean="0"/>
                        <a:t> Agree  3= Neither Agree nor Disagree  1= Strongly Disagree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8353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latin typeface="Calibri"/>
                          <a:ea typeface="Calibri"/>
                          <a:cs typeface="Arial"/>
                        </a:rPr>
                        <a:t>My senior management demonstrates a strong commitment to gender diversity.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2000" dirty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r>
                        <a:rPr lang="en-CA" sz="2000" dirty="0" smtClean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latin typeface="Calibri"/>
                          <a:ea typeface="Calibri"/>
                          <a:cs typeface="Arial"/>
                        </a:rPr>
                        <a:t>. 7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53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latin typeface="Calibri"/>
                          <a:ea typeface="Calibri"/>
                          <a:cs typeface="Arial"/>
                        </a:rPr>
                        <a:t>I am satisfied with the progress I have made toward meeting my goals for advancement.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2000" dirty="0" smtClean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latin typeface="Calibri"/>
                          <a:ea typeface="Calibri"/>
                          <a:cs typeface="Arial"/>
                        </a:rPr>
                        <a:t>3.7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53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latin typeface="Calibri"/>
                          <a:ea typeface="Calibri"/>
                          <a:cs typeface="Arial"/>
                        </a:rPr>
                        <a:t>My senior management demonstrates a strong commitment to promoting women employees.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2000" dirty="0" smtClean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latin typeface="Calibri"/>
                          <a:ea typeface="Calibri"/>
                          <a:cs typeface="Arial"/>
                        </a:rPr>
                        <a:t>3.6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53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latin typeface="Calibri"/>
                          <a:ea typeface="Calibri"/>
                          <a:cs typeface="Arial"/>
                        </a:rPr>
                        <a:t>I am satisfied with the progress I have made toward meeting my overall career goals.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2000" dirty="0" smtClean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latin typeface="Calibri"/>
                          <a:ea typeface="Calibri"/>
                          <a:cs typeface="Arial"/>
                        </a:rPr>
                        <a:t>3.5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53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latin typeface="Calibri"/>
                          <a:ea typeface="Calibri"/>
                          <a:cs typeface="Arial"/>
                        </a:rPr>
                        <a:t>I am satisfied with the progress I have made toward meeting my goals for income.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2000" dirty="0" smtClean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latin typeface="Calibri"/>
                          <a:ea typeface="Calibri"/>
                          <a:cs typeface="Arial"/>
                        </a:rPr>
                        <a:t>3.5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8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latin typeface="Calibri"/>
                          <a:ea typeface="Calibri"/>
                          <a:cs typeface="Arial"/>
                        </a:rPr>
                        <a:t>I feel as if I am held to a higher standard than others in my organization.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2000" dirty="0" smtClean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latin typeface="Calibri"/>
                          <a:ea typeface="Calibri"/>
                          <a:cs typeface="Arial"/>
                        </a:rPr>
                        <a:t>3.3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53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latin typeface="Calibri"/>
                          <a:ea typeface="Calibri"/>
                          <a:cs typeface="Arial"/>
                        </a:rPr>
                        <a:t>My organization places too much emphasis on numeric targets for women in senior management positions.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2000" dirty="0" smtClean="0">
                          <a:solidFill>
                            <a:srgbClr xmlns:mc="http://schemas.openxmlformats.org/markup-compatibility/2006" xmlns:a14="http://schemas.microsoft.com/office/drawing/2010/main" val="000000" mc:Ignorable=""/>
                          </a:solidFill>
                          <a:latin typeface="Calibri"/>
                          <a:ea typeface="Calibri"/>
                          <a:cs typeface="Arial"/>
                        </a:rPr>
                        <a:t>3.0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CDDA44-B277-45C2-837A-BF67A7D0BE5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2875"/>
          <a:ext cx="9144000" cy="6375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396"/>
                <a:gridCol w="1571604"/>
              </a:tblGrid>
              <a:tr h="47214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Strategies for Advancement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8353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1">
                          <a:latin typeface="Calibri"/>
                          <a:ea typeface="Calibri"/>
                          <a:cs typeface="Arial"/>
                        </a:rPr>
                        <a:t>Ranked in top five by female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53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Exceeding performance expectations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libri"/>
                          <a:ea typeface="Calibri"/>
                          <a:cs typeface="Arial"/>
                        </a:rPr>
                        <a:t>78%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53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Working on high visibility projects or stretched assignments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libri"/>
                          <a:ea typeface="Calibri"/>
                          <a:cs typeface="Arial"/>
                        </a:rPr>
                        <a:t>60%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53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libri"/>
                          <a:ea typeface="Calibri"/>
                          <a:cs typeface="Arial"/>
                        </a:rPr>
                        <a:t>Developing a personal network or advisors to provide career advice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libri"/>
                          <a:ea typeface="Calibri"/>
                          <a:cs typeface="Arial"/>
                        </a:rPr>
                        <a:t>40%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67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libri"/>
                          <a:ea typeface="Calibri"/>
                          <a:cs typeface="Arial"/>
                        </a:rPr>
                        <a:t>Get out of my comfort zone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libri"/>
                          <a:ea typeface="Calibri"/>
                          <a:cs typeface="Arial"/>
                        </a:rPr>
                        <a:t>36%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8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libri"/>
                          <a:ea typeface="Calibri"/>
                          <a:cs typeface="Arial"/>
                        </a:rPr>
                        <a:t>Informal networking with influential colleagues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libri"/>
                          <a:ea typeface="Calibri"/>
                          <a:cs typeface="Arial"/>
                        </a:rPr>
                        <a:t>36%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353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>
                          <a:latin typeface="Calibri"/>
                          <a:ea typeface="Calibri"/>
                          <a:cs typeface="Arial"/>
                        </a:rPr>
                        <a:t>Gaining more experience in my current position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34%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23EA4-7F3F-4B40-9EF3-51FBAD8A248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14400"/>
          <a:ext cx="9144000" cy="568769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572396"/>
                <a:gridCol w="1571604"/>
              </a:tblGrid>
              <a:tr h="67673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Effective</a:t>
                      </a:r>
                      <a:r>
                        <a:rPr lang="en-US" sz="2800" baseline="0" dirty="0" smtClean="0"/>
                        <a:t> Practices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</a:tr>
              <a:tr h="14585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/>
                        <a:t>Ranked in top five by </a:t>
                      </a:r>
                      <a:r>
                        <a:rPr lang="en-CA" sz="2400" dirty="0" smtClean="0"/>
                        <a:t>females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58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 smtClean="0"/>
                        <a:t>Flexible Work Arrangements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 smtClean="0"/>
                        <a:t>67%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85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 smtClean="0"/>
                        <a:t>Informal</a:t>
                      </a:r>
                      <a:r>
                        <a:rPr lang="en-CA" sz="2400" baseline="0" dirty="0" smtClean="0"/>
                        <a:t> Networking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 smtClean="0"/>
                        <a:t>63%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 smtClean="0"/>
                        <a:t>Informal</a:t>
                      </a:r>
                      <a:r>
                        <a:rPr lang="en-CA" sz="2400" baseline="0" dirty="0" smtClean="0"/>
                        <a:t> Mentoring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 smtClean="0"/>
                        <a:t>56%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80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 smtClean="0"/>
                        <a:t>Clear</a:t>
                      </a:r>
                      <a:r>
                        <a:rPr lang="en-CA" sz="2400" baseline="0" dirty="0" smtClean="0"/>
                        <a:t> and Bias-free Recruitment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 smtClean="0"/>
                        <a:t>53%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60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 smtClean="0"/>
                        <a:t>Formal</a:t>
                      </a:r>
                      <a:r>
                        <a:rPr lang="en-CA" sz="2400" baseline="0" dirty="0" smtClean="0"/>
                        <a:t> Performance Appraisal Process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 smtClean="0"/>
                        <a:t>49%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5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 smtClean="0"/>
                        <a:t>Formal Talent</a:t>
                      </a:r>
                      <a:r>
                        <a:rPr lang="en-CA" sz="2400" baseline="0" dirty="0" smtClean="0"/>
                        <a:t> Identification Process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 smtClean="0"/>
                        <a:t>41%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6D3A07-5C4D-40DF-BE71-5A9A03103A5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Diversity Curve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611188" y="1398588"/>
            <a:ext cx="0" cy="431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611188" y="5718175"/>
            <a:ext cx="7705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 rot="-5400000">
            <a:off x="-1041400" y="2330451"/>
            <a:ext cx="2808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Degree of Formalization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5003800" y="5726113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% of Women Senior Executives</a:t>
            </a:r>
          </a:p>
        </p:txBody>
      </p:sp>
      <p:sp>
        <p:nvSpPr>
          <p:cNvPr id="19463" name="Oval 8"/>
          <p:cNvSpPr>
            <a:spLocks noChangeArrowheads="1"/>
          </p:cNvSpPr>
          <p:nvPr/>
        </p:nvSpPr>
        <p:spPr bwMode="auto">
          <a:xfrm>
            <a:off x="2484438" y="5300663"/>
            <a:ext cx="431800" cy="3603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Oval 9"/>
          <p:cNvSpPr>
            <a:spLocks noChangeArrowheads="1"/>
          </p:cNvSpPr>
          <p:nvPr/>
        </p:nvSpPr>
        <p:spPr bwMode="auto">
          <a:xfrm>
            <a:off x="1763713" y="4724400"/>
            <a:ext cx="431800" cy="3603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Oval 10"/>
          <p:cNvSpPr>
            <a:spLocks noChangeArrowheads="1"/>
          </p:cNvSpPr>
          <p:nvPr/>
        </p:nvSpPr>
        <p:spPr bwMode="auto">
          <a:xfrm>
            <a:off x="2484438" y="4437063"/>
            <a:ext cx="431800" cy="3603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Oval 11"/>
          <p:cNvSpPr>
            <a:spLocks noChangeArrowheads="1"/>
          </p:cNvSpPr>
          <p:nvPr/>
        </p:nvSpPr>
        <p:spPr bwMode="auto">
          <a:xfrm>
            <a:off x="6011863" y="2133600"/>
            <a:ext cx="431800" cy="3603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Oval 12"/>
          <p:cNvSpPr>
            <a:spLocks noChangeArrowheads="1"/>
          </p:cNvSpPr>
          <p:nvPr/>
        </p:nvSpPr>
        <p:spPr bwMode="auto">
          <a:xfrm>
            <a:off x="6516688" y="1628775"/>
            <a:ext cx="431800" cy="360363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Oval 13"/>
          <p:cNvSpPr>
            <a:spLocks noChangeArrowheads="1"/>
          </p:cNvSpPr>
          <p:nvPr/>
        </p:nvSpPr>
        <p:spPr bwMode="auto">
          <a:xfrm>
            <a:off x="6443663" y="2852738"/>
            <a:ext cx="431800" cy="3603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Text Box 14"/>
          <p:cNvSpPr txBox="1">
            <a:spLocks noChangeArrowheads="1"/>
          </p:cNvSpPr>
          <p:nvPr/>
        </p:nvSpPr>
        <p:spPr bwMode="auto">
          <a:xfrm>
            <a:off x="3924300" y="4652963"/>
            <a:ext cx="280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SME Manufacturing</a:t>
            </a:r>
          </a:p>
        </p:txBody>
      </p:sp>
      <p:sp>
        <p:nvSpPr>
          <p:cNvPr id="29710" name="Text Box 15"/>
          <p:cNvSpPr txBox="1">
            <a:spLocks noChangeArrowheads="1"/>
          </p:cNvSpPr>
          <p:nvPr/>
        </p:nvSpPr>
        <p:spPr bwMode="auto">
          <a:xfrm>
            <a:off x="7019925" y="1973263"/>
            <a:ext cx="2136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Large Financial </a:t>
            </a:r>
          </a:p>
          <a:p>
            <a:pPr>
              <a:defRPr/>
            </a:pPr>
            <a:r>
              <a:rPr lang="en-US" sz="2000" dirty="0">
                <a:latin typeface="+mj-lt"/>
              </a:rPr>
              <a:t>Services</a:t>
            </a:r>
          </a:p>
        </p:txBody>
      </p:sp>
      <p:sp>
        <p:nvSpPr>
          <p:cNvPr id="29711" name="Text Box 16"/>
          <p:cNvSpPr txBox="1">
            <a:spLocks noChangeArrowheads="1"/>
          </p:cNvSpPr>
          <p:nvPr/>
        </p:nvSpPr>
        <p:spPr bwMode="auto">
          <a:xfrm>
            <a:off x="3995738" y="4941888"/>
            <a:ext cx="309721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j-lt"/>
              </a:rPr>
              <a:t>- Little recognition of problem</a:t>
            </a:r>
          </a:p>
          <a:p>
            <a:pPr>
              <a:defRPr/>
            </a:pPr>
            <a:r>
              <a:rPr lang="en-US" sz="1600" dirty="0">
                <a:latin typeface="+mj-lt"/>
              </a:rPr>
              <a:t>- No policies</a:t>
            </a:r>
          </a:p>
          <a:p>
            <a:pPr>
              <a:defRPr/>
            </a:pPr>
            <a:r>
              <a:rPr lang="en-US" sz="1600" dirty="0">
                <a:latin typeface="+mj-lt"/>
              </a:rPr>
              <a:t>- No metrics</a:t>
            </a:r>
          </a:p>
          <a:p>
            <a:pPr>
              <a:buFontTx/>
              <a:buChar char="-"/>
              <a:defRPr/>
            </a:pPr>
            <a:endParaRPr lang="en-US" sz="1600" dirty="0"/>
          </a:p>
        </p:txBody>
      </p:sp>
      <p:sp>
        <p:nvSpPr>
          <p:cNvPr id="29712" name="Text Box 17"/>
          <p:cNvSpPr txBox="1">
            <a:spLocks noChangeArrowheads="1"/>
          </p:cNvSpPr>
          <p:nvPr/>
        </p:nvSpPr>
        <p:spPr bwMode="auto">
          <a:xfrm>
            <a:off x="6948488" y="2636838"/>
            <a:ext cx="23399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/>
              <a:t>- </a:t>
            </a:r>
            <a:r>
              <a:rPr lang="en-US" sz="1600" dirty="0">
                <a:latin typeface="+mj-lt"/>
              </a:rPr>
              <a:t>Recognize overt </a:t>
            </a:r>
          </a:p>
          <a:p>
            <a:pPr>
              <a:defRPr/>
            </a:pPr>
            <a:r>
              <a:rPr lang="en-US" sz="1600" dirty="0">
                <a:latin typeface="+mj-lt"/>
              </a:rPr>
              <a:t>  and systemic</a:t>
            </a:r>
          </a:p>
          <a:p>
            <a:pPr>
              <a:defRPr/>
            </a:pPr>
            <a:r>
              <a:rPr lang="en-US" sz="1600" dirty="0">
                <a:latin typeface="+mj-lt"/>
              </a:rPr>
              <a:t> - Integrated policies</a:t>
            </a:r>
          </a:p>
          <a:p>
            <a:pPr>
              <a:defRPr/>
            </a:pPr>
            <a:r>
              <a:rPr lang="en-US" sz="1600" dirty="0">
                <a:latin typeface="+mj-lt"/>
              </a:rPr>
              <a:t> - Metrics</a:t>
            </a:r>
          </a:p>
        </p:txBody>
      </p:sp>
      <p:sp>
        <p:nvSpPr>
          <p:cNvPr id="19473" name="Freeform 19"/>
          <p:cNvSpPr>
            <a:spLocks/>
          </p:cNvSpPr>
          <p:nvPr/>
        </p:nvSpPr>
        <p:spPr bwMode="auto">
          <a:xfrm>
            <a:off x="611188" y="1125538"/>
            <a:ext cx="6913562" cy="4608512"/>
          </a:xfrm>
          <a:custGeom>
            <a:avLst/>
            <a:gdLst>
              <a:gd name="T0" fmla="*/ 0 w 4627"/>
              <a:gd name="T1" fmla="*/ 2147483647 h 2677"/>
              <a:gd name="T2" fmla="*/ 2147483647 w 4627"/>
              <a:gd name="T3" fmla="*/ 2147483647 h 2677"/>
              <a:gd name="T4" fmla="*/ 2147483647 w 4627"/>
              <a:gd name="T5" fmla="*/ 0 h 2677"/>
              <a:gd name="T6" fmla="*/ 0 60000 65536"/>
              <a:gd name="T7" fmla="*/ 0 60000 65536"/>
              <a:gd name="T8" fmla="*/ 0 60000 65536"/>
              <a:gd name="T9" fmla="*/ 0 w 4627"/>
              <a:gd name="T10" fmla="*/ 0 h 2677"/>
              <a:gd name="T11" fmla="*/ 4627 w 4627"/>
              <a:gd name="T12" fmla="*/ 2677 h 26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627" h="2677">
                <a:moveTo>
                  <a:pt x="0" y="2677"/>
                </a:moveTo>
                <a:cubicBezTo>
                  <a:pt x="1111" y="2423"/>
                  <a:pt x="2223" y="2170"/>
                  <a:pt x="2994" y="1724"/>
                </a:cubicBezTo>
                <a:cubicBezTo>
                  <a:pt x="3765" y="1278"/>
                  <a:pt x="4196" y="639"/>
                  <a:pt x="462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2DE713-E494-41D8-918C-68310080E71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071563"/>
          <a:ext cx="8786842" cy="4906326"/>
        </p:xfrm>
        <a:graphic>
          <a:graphicData uri="http://schemas.openxmlformats.org/drawingml/2006/table">
            <a:tbl>
              <a:tblPr/>
              <a:tblGrid>
                <a:gridCol w="4908330"/>
                <a:gridCol w="1762641"/>
                <a:gridCol w="2115871"/>
              </a:tblGrid>
              <a:tr h="106584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800" dirty="0" smtClean="0">
                          <a:latin typeface="Calibri"/>
                          <a:ea typeface="Calibri"/>
                          <a:cs typeface="Times New Roman"/>
                        </a:rPr>
                        <a:t>SMEs</a:t>
                      </a:r>
                      <a:r>
                        <a:rPr lang="en-CA" sz="2800" baseline="0" dirty="0" smtClean="0">
                          <a:latin typeface="Calibri"/>
                          <a:ea typeface="Calibri"/>
                          <a:cs typeface="Times New Roman"/>
                        </a:rPr>
                        <a:t> versus Large Organizations</a:t>
                      </a:r>
                      <a:endParaRPr lang="en-CA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>
                          <a:latin typeface="Calibri"/>
                          <a:ea typeface="Calibri"/>
                          <a:cs typeface="Times New Roman"/>
                        </a:rPr>
                        <a:t>Revenues to $10 million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dirty="0">
                          <a:latin typeface="Calibri"/>
                          <a:ea typeface="Calibri"/>
                          <a:cs typeface="Times New Roman"/>
                        </a:rPr>
                        <a:t>Revenues of $5 billion or more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592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800">
                          <a:latin typeface="Calibri"/>
                          <a:ea typeface="Calibri"/>
                          <a:cs typeface="Times New Roman"/>
                        </a:rPr>
                        <a:t>My senior management demonstrates a strong commitment to gender diversity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800" dirty="0">
                          <a:latin typeface="Calibri"/>
                          <a:ea typeface="Calibri"/>
                          <a:cs typeface="Times New Roman"/>
                        </a:rPr>
                        <a:t>42.3%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800">
                          <a:latin typeface="Calibri"/>
                          <a:ea typeface="Calibri"/>
                          <a:cs typeface="Times New Roman"/>
                        </a:rPr>
                        <a:t>55.0%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592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800">
                          <a:latin typeface="Calibri"/>
                          <a:ea typeface="Calibri"/>
                          <a:cs typeface="Times New Roman"/>
                        </a:rPr>
                        <a:t>My organization strives to create a climate supportive of all individuals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800" b="0" dirty="0">
                          <a:latin typeface="Calibri"/>
                          <a:ea typeface="Calibri"/>
                          <a:cs typeface="Times New Roman"/>
                        </a:rPr>
                        <a:t>73.1%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800" b="0" dirty="0">
                          <a:latin typeface="Calibri"/>
                          <a:ea typeface="Calibri"/>
                          <a:cs typeface="Times New Roman"/>
                        </a:rPr>
                        <a:t>80.0%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592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800" dirty="0">
                          <a:latin typeface="Calibri"/>
                          <a:ea typeface="Calibri"/>
                          <a:cs typeface="Times New Roman"/>
                        </a:rPr>
                        <a:t>My organization devotes sufficient resources to diversity programs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800">
                          <a:latin typeface="Calibri"/>
                          <a:ea typeface="Calibri"/>
                          <a:cs typeface="Times New Roman"/>
                        </a:rPr>
                        <a:t>34.6%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800" dirty="0">
                          <a:latin typeface="Calibri"/>
                          <a:ea typeface="Calibri"/>
                          <a:cs typeface="Times New Roman"/>
                        </a:rPr>
                        <a:t>50.0%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1E7CAF-50F0-4BE1-B293-2DF7A0F61AF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7184514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371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Does the board consider diversity in identifying and developing candidates?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Do senior executives communicate the importance of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diversity?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9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>
                          <a:latin typeface="Calibri"/>
                          <a:ea typeface="Calibri"/>
                          <a:cs typeface="Arial"/>
                        </a:rPr>
                        <a:t>Do leaders reflect the composition of the workforce?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9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>
                          <a:latin typeface="Calibri"/>
                          <a:ea typeface="Calibri"/>
                          <a:cs typeface="Arial"/>
                        </a:rPr>
                        <a:t>Is there a diversity council with senior executive participation?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06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Is there a chief diversity officer at the VP level with lines of authority?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9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>
                          <a:latin typeface="Calibri"/>
                          <a:ea typeface="Calibri"/>
                          <a:cs typeface="Arial"/>
                        </a:rPr>
                        <a:t>Are there female leaders with profile internally and externally?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Are explicit diversity goals and policies in place and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communicated?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Has the business case for diversity been developed </a:t>
                      </a:r>
                      <a:r>
                        <a:rPr lang="en-CA" sz="2400" baseline="0" dirty="0" smtClean="0">
                          <a:latin typeface="Calibri"/>
                          <a:ea typeface="Calibri"/>
                          <a:cs typeface="Arial"/>
                        </a:rPr>
                        <a:t> &amp;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communicated</a:t>
                      </a: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92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>
                          <a:latin typeface="Calibri"/>
                          <a:ea typeface="Calibri"/>
                          <a:cs typeface="Arial"/>
                        </a:rPr>
                        <a:t>Are the policies widely communicated internally and externally?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38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Are there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mechanisms </a:t>
                      </a: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to handle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complaints re. </a:t>
                      </a: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harassment and discrimination?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79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Is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compensation </a:t>
                      </a: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for executives tied to meeting diversity targets?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1519" name="Title 2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280400" cy="457200"/>
          </a:xfrm>
        </p:spPr>
        <p:txBody>
          <a:bodyPr/>
          <a:lstStyle/>
          <a:p>
            <a:r>
              <a:rPr lang="en-CA" b="1" smtClean="0">
                <a:latin typeface="Calibri" pitchFamily="34" charset="0"/>
                <a:ea typeface="Calibri" pitchFamily="34" charset="0"/>
                <a:cs typeface="Arial" charset="0"/>
              </a:rPr>
              <a:t>Leadership and Governance</a:t>
            </a:r>
            <a:r>
              <a:rPr lang="en-US" sz="44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4400" b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en-US" b="1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0A881-23A5-46C7-A612-17C5426B35F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19200" y="1125538"/>
            <a:ext cx="7696200" cy="609600"/>
          </a:xfrm>
        </p:spPr>
        <p:txBody>
          <a:bodyPr/>
          <a:lstStyle/>
          <a:p>
            <a:r>
              <a:rPr lang="en-US" b="1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</a:rPr>
              <a:t>Agenda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692275" y="1752600"/>
            <a:ext cx="6918325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Overall Project Goals</a:t>
            </a:r>
          </a:p>
          <a:p>
            <a:pPr>
              <a:buFontTx/>
              <a:buNone/>
            </a:pPr>
            <a:r>
              <a:rPr lang="en-US" sz="2400" smtClean="0"/>
              <a:t>Business Case for Diversity</a:t>
            </a:r>
          </a:p>
          <a:p>
            <a:pPr>
              <a:buFontTx/>
              <a:buNone/>
            </a:pPr>
            <a:r>
              <a:rPr lang="en-US" sz="2400" smtClean="0"/>
              <a:t>Ecological Model of Change</a:t>
            </a:r>
          </a:p>
          <a:p>
            <a:pPr>
              <a:buFontTx/>
              <a:buNone/>
            </a:pPr>
            <a:r>
              <a:rPr lang="en-US" sz="2400" smtClean="0"/>
              <a:t>Societal Level: Developing the Pipeline</a:t>
            </a:r>
          </a:p>
          <a:p>
            <a:pPr>
              <a:buFontTx/>
              <a:buNone/>
            </a:pPr>
            <a:r>
              <a:rPr lang="en-US" sz="2400" smtClean="0"/>
              <a:t>Organizational Level: Barriers and Strategies</a:t>
            </a:r>
          </a:p>
          <a:p>
            <a:pPr>
              <a:buFontTx/>
              <a:buNone/>
            </a:pPr>
            <a:r>
              <a:rPr lang="en-US" sz="2400" smtClean="0"/>
              <a:t>Individual Level: Barriers and Strategies</a:t>
            </a:r>
          </a:p>
          <a:p>
            <a:pPr>
              <a:buFontTx/>
              <a:buNone/>
            </a:pPr>
            <a:r>
              <a:rPr lang="en-US" sz="2400" smtClean="0"/>
              <a:t>Conclusions</a:t>
            </a:r>
          </a:p>
          <a:p>
            <a:pPr>
              <a:buFontTx/>
              <a:buNone/>
            </a:pPr>
            <a:r>
              <a:rPr lang="en-US" sz="2400" smtClean="0"/>
              <a:t>Questions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D93F66-A957-471A-A5EB-370D0AAB923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33162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676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 smtClean="0">
                          <a:latin typeface="Calibri"/>
                          <a:ea typeface="Calibri"/>
                          <a:cs typeface="Arial"/>
                        </a:rPr>
                        <a:t>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2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Does the board consider diversity in identifying </a:t>
                      </a:r>
                      <a:r>
                        <a:rPr lang="en-CA" sz="2400" baseline="0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candidates?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9656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Are reviews of vacant positions undertaken to ensure that the qualifications required fit the demands of the job?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253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Does the organization consider alternative pathways to positions?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253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Are vacant positions posted?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457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Do recruiters specifically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target</a:t>
                      </a:r>
                      <a:r>
                        <a:rPr lang="en-CA" sz="2400" baseline="0" dirty="0" smtClean="0">
                          <a:latin typeface="Calibri"/>
                          <a:ea typeface="Calibri"/>
                          <a:cs typeface="Arial"/>
                        </a:rPr>
                        <a:t> women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253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Do all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internship</a:t>
                      </a:r>
                      <a:r>
                        <a:rPr lang="en-CA" sz="2400" baseline="0" dirty="0" smtClean="0">
                          <a:latin typeface="Calibri"/>
                          <a:ea typeface="Calibri"/>
                          <a:cs typeface="Arial"/>
                        </a:rPr>
                        <a:t> and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co-op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programs </a:t>
                      </a: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have diversity targets?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828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Are selection committees representative?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736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Are bias-free interviewing processes used?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253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Is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diversity built </a:t>
                      </a: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into performance management systems?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2544" name="Title 2"/>
          <p:cNvSpPr>
            <a:spLocks noGrp="1"/>
          </p:cNvSpPr>
          <p:nvPr>
            <p:ph type="title"/>
          </p:nvPr>
        </p:nvSpPr>
        <p:spPr>
          <a:xfrm>
            <a:off x="428625" y="990600"/>
            <a:ext cx="8280400" cy="609600"/>
          </a:xfrm>
        </p:spPr>
        <p:txBody>
          <a:bodyPr/>
          <a:lstStyle/>
          <a:p>
            <a:r>
              <a:rPr lang="en-CA" b="1" smtClean="0">
                <a:latin typeface="Calibri" pitchFamily="34" charset="0"/>
                <a:ea typeface="Calibri" pitchFamily="34" charset="0"/>
                <a:cs typeface="Arial" charset="0"/>
              </a:rPr>
              <a:t>Human Resources</a:t>
            </a:r>
            <a:r>
              <a:rPr lang="en-US" sz="44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44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BC2959-3F2E-4116-AEF1-A4C9490DA33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203414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524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 smtClean="0">
                          <a:latin typeface="Calibri"/>
                          <a:ea typeface="Calibri"/>
                          <a:cs typeface="Arial"/>
                        </a:rPr>
                        <a:t>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7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Does succession planning take into account diversity targets?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67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Are high potential females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given “</a:t>
                      </a: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stretch” assignments?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7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Are promotional opportunities 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communicated </a:t>
                      </a: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openly and clearly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7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Are career planning systems in place to support employees?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142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Are high potential female employees given access to specialized training and professional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development?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7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Is diversity tracked in employee separations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7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Are exit interviews conducted and the results acted upon?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29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Does succession planning take into account diversity targets?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3567" name="Title 2"/>
          <p:cNvSpPr>
            <a:spLocks noGrp="1"/>
          </p:cNvSpPr>
          <p:nvPr>
            <p:ph type="title"/>
          </p:nvPr>
        </p:nvSpPr>
        <p:spPr>
          <a:xfrm>
            <a:off x="428625" y="1066800"/>
            <a:ext cx="8280400" cy="533400"/>
          </a:xfrm>
        </p:spPr>
        <p:txBody>
          <a:bodyPr/>
          <a:lstStyle/>
          <a:p>
            <a:r>
              <a:rPr lang="en-CA" b="1" smtClean="0">
                <a:latin typeface="Calibri" pitchFamily="34" charset="0"/>
                <a:ea typeface="Calibri" pitchFamily="34" charset="0"/>
                <a:cs typeface="Arial" charset="0"/>
              </a:rPr>
              <a:t>Human Resources (cont.)</a:t>
            </a:r>
            <a:r>
              <a:rPr lang="en-US" sz="44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440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4D4E6D-784B-41BB-8CB4-3373761BDAC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787678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524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 smtClean="0">
                          <a:latin typeface="Calibri"/>
                          <a:ea typeface="Calibri"/>
                          <a:cs typeface="Arial"/>
                        </a:rPr>
                        <a:t>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82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Does orientation for new employees address diversity?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82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Do all employees receive mandatory training on diversity?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30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Do managers receive specialized training on diversity?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51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Is there specialized </a:t>
                      </a: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training in diversity and bias free hiring?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Are high potential female employees given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specialized training?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30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Are there </a:t>
                      </a: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female centric management skills development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programs?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27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Is there </a:t>
                      </a: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intensive technology training for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employees</a:t>
                      </a:r>
                      <a:r>
                        <a:rPr lang="en-CA" sz="2400" baseline="0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from </a:t>
                      </a: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non-technology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disciplines?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46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Are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employees kept current </a:t>
                      </a: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during/after parental leave?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30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Are customized management development programs available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65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Are formal mentoring/coaching programs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provided</a:t>
                      </a: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27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Are formal women’s networks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supported?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4591" name="Title 2"/>
          <p:cNvSpPr>
            <a:spLocks noGrp="1"/>
          </p:cNvSpPr>
          <p:nvPr>
            <p:ph type="title"/>
          </p:nvPr>
        </p:nvSpPr>
        <p:spPr>
          <a:xfrm>
            <a:off x="428625" y="914400"/>
            <a:ext cx="8280400" cy="609600"/>
          </a:xfrm>
        </p:spPr>
        <p:txBody>
          <a:bodyPr/>
          <a:lstStyle/>
          <a:p>
            <a:r>
              <a:rPr lang="en-US" b="1" smtClean="0">
                <a:latin typeface="Calibri" pitchFamily="34" charset="0"/>
                <a:ea typeface="Calibri" pitchFamily="34" charset="0"/>
                <a:cs typeface="Arial" charset="0"/>
              </a:rPr>
              <a:t>Training and Development</a:t>
            </a:r>
            <a:endParaRPr lang="en-US" b="1" smtClean="0">
              <a:ea typeface="Calibri" pitchFamily="34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F292BD-984A-4796-AD66-C9855D11F1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5591018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905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 smtClean="0">
                          <a:latin typeface="Calibri"/>
                          <a:ea typeface="Calibri"/>
                          <a:cs typeface="Arial"/>
                        </a:rPr>
                        <a:t>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2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Are flexible work arrangements available?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62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Are family-friendly policies in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place (extended </a:t>
                      </a: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parental leave and family emergency days, elder care, support for parents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travelling)?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80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>
                          <a:latin typeface="Calibri"/>
                          <a:ea typeface="Calibri"/>
                          <a:cs typeface="Arial"/>
                        </a:rPr>
                        <a:t>Are on-site day care and emergency day care services available?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02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>
                          <a:latin typeface="Calibri"/>
                          <a:ea typeface="Calibri"/>
                          <a:cs typeface="Arial"/>
                        </a:rPr>
                        <a:t>Are employee workloads and management expectations managed?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101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Do employees have access to coaching and counselling to help manage workload and stress?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5612" name="Title 2"/>
          <p:cNvSpPr>
            <a:spLocks noGrp="1"/>
          </p:cNvSpPr>
          <p:nvPr>
            <p:ph type="title"/>
          </p:nvPr>
        </p:nvSpPr>
        <p:spPr>
          <a:xfrm>
            <a:off x="428625" y="914400"/>
            <a:ext cx="8280400" cy="838200"/>
          </a:xfrm>
        </p:spPr>
        <p:txBody>
          <a:bodyPr/>
          <a:lstStyle/>
          <a:p>
            <a:r>
              <a:rPr lang="en-US" b="1" smtClean="0">
                <a:latin typeface="Calibri" pitchFamily="34" charset="0"/>
                <a:ea typeface="Calibri" pitchFamily="34" charset="0"/>
                <a:cs typeface="Arial" charset="0"/>
              </a:rPr>
              <a:t>Quality of Life and Workplace Culture</a:t>
            </a:r>
            <a:endParaRPr lang="en-US" b="1" smtClean="0">
              <a:ea typeface="Calibri" pitchFamily="34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98D7A5-2221-411E-9220-EA178A43D2C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49650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144000"/>
              </a:tblGrid>
              <a:tr h="1676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mpd="sng">
                      <a:noFill/>
                    </a:lnB>
                  </a:tcPr>
                </a:tc>
              </a:tr>
              <a:tr h="6362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CA" sz="2400" dirty="0" smtClean="0"/>
                        <a:t>Are there metrics on the participation of women at each management level relative to the available labour force?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62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/>
                        <a:t>Are there explicit diversity targets for participation and for women in management?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362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/>
                        <a:t>Are there regular employee engagement surveys with self reported demographic data?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80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/>
                        <a:t>Are equal pay audits conducted to ensure equal pay for work of equal value?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50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/>
                        <a:t>Is performance benchmarked against others in the industry?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101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/>
                        <a:t>Are these targets tracked and reported with feedback loops for action?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6637" name="Title 2"/>
          <p:cNvSpPr>
            <a:spLocks noGrp="1"/>
          </p:cNvSpPr>
          <p:nvPr>
            <p:ph type="title"/>
          </p:nvPr>
        </p:nvSpPr>
        <p:spPr>
          <a:xfrm>
            <a:off x="428625" y="914400"/>
            <a:ext cx="8280400" cy="609600"/>
          </a:xfrm>
        </p:spPr>
        <p:txBody>
          <a:bodyPr/>
          <a:lstStyle/>
          <a:p>
            <a:r>
              <a:rPr lang="en-US" b="1" smtClean="0">
                <a:latin typeface="Calibri" pitchFamily="34" charset="0"/>
                <a:ea typeface="Calibri" pitchFamily="34" charset="0"/>
                <a:cs typeface="Arial" charset="0"/>
              </a:rPr>
              <a:t>Measure and Track Diversity</a:t>
            </a:r>
            <a:endParaRPr lang="en-US" b="1" smtClean="0">
              <a:ea typeface="Calibri" pitchFamily="34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4F232D-2DC8-4515-B9A1-6B850AF5EB8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7685903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752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2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Does the organization consider and communicate the importance of diversity in its marketing and customer service programs?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80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Is the importance of diversity communicated in all its publications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92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Is diversity considered in designing and developing products?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104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Is the importance of diversity considered and communicated in philanthropic activities?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101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>
                          <a:latin typeface="Calibri"/>
                          <a:ea typeface="Calibri"/>
                          <a:cs typeface="Arial"/>
                        </a:rPr>
                        <a:t>Is importance of diversity considered in government relations? For example, advocating for female friendly policies such as national day care and parental leave?</a:t>
                      </a: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101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Is the importance of diversity considered and communicated in procurement processes?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101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665" name="Title 2"/>
          <p:cNvSpPr>
            <a:spLocks noGrp="1"/>
          </p:cNvSpPr>
          <p:nvPr>
            <p:ph type="title"/>
          </p:nvPr>
        </p:nvSpPr>
        <p:spPr>
          <a:xfrm>
            <a:off x="428625" y="838200"/>
            <a:ext cx="8280400" cy="990600"/>
          </a:xfrm>
        </p:spPr>
        <p:txBody>
          <a:bodyPr/>
          <a:lstStyle/>
          <a:p>
            <a:r>
              <a:rPr lang="en-US" b="1" smtClean="0">
                <a:latin typeface="Calibri" pitchFamily="34" charset="0"/>
                <a:ea typeface="Calibri" pitchFamily="34" charset="0"/>
                <a:cs typeface="Arial" charset="0"/>
              </a:rPr>
              <a:t>Mainstreaming Diversity</a:t>
            </a:r>
            <a:endParaRPr lang="en-US" b="1" smtClean="0">
              <a:ea typeface="Calibri" pitchFamily="34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1215F7-723C-441A-91EF-20777A5098A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8101486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600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Does </a:t>
                      </a: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outreach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stress opportunities for </a:t>
                      </a: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women in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 technology</a:t>
                      </a: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80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Do</a:t>
                      </a:r>
                      <a:r>
                        <a:rPr lang="en-CA" sz="2400" baseline="0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outreach </a:t>
                      </a: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activities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consider </a:t>
                      </a: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representation?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91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Does the organization participate with associations and professional organizations in programs to promote women in technology?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91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Is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diverse </a:t>
                      </a: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representation considered in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partnerships? </a:t>
                      </a: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(research, executive education, training and development)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91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Is development </a:t>
                      </a: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of re-entry and transitional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programs encouraged?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19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Are programs </a:t>
                      </a: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to encourage women to enter technology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jobs supported? </a:t>
                      </a: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For example hybrid programs; double majors.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80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Are research </a:t>
                      </a:r>
                      <a:r>
                        <a:rPr lang="en-CA" sz="2400" dirty="0">
                          <a:latin typeface="Calibri"/>
                          <a:ea typeface="Calibri"/>
                          <a:cs typeface="Arial"/>
                        </a:rPr>
                        <a:t>and evaluation aimed at promoting effective diversity </a:t>
                      </a:r>
                      <a:r>
                        <a:rPr lang="en-CA" sz="2400" dirty="0" smtClean="0">
                          <a:latin typeface="Calibri"/>
                          <a:ea typeface="Calibri"/>
                          <a:cs typeface="Arial"/>
                        </a:rPr>
                        <a:t>interventions supported?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101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8687" name="Title 2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80400" cy="990600"/>
          </a:xfrm>
        </p:spPr>
        <p:txBody>
          <a:bodyPr/>
          <a:lstStyle/>
          <a:p>
            <a:r>
              <a:rPr lang="en-US" b="1" smtClean="0">
                <a:latin typeface="Calibri" pitchFamily="34" charset="0"/>
                <a:ea typeface="Calibri" pitchFamily="34" charset="0"/>
                <a:cs typeface="Arial" charset="0"/>
              </a:rPr>
              <a:t>Developing the Pipeline</a:t>
            </a:r>
            <a:endParaRPr lang="en-US" b="1" smtClean="0">
              <a:ea typeface="Calibri" pitchFamily="34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1137F4-4BCD-4F7B-BAF0-E259F4DEC0E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90600"/>
            <a:ext cx="4679950" cy="10668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</a:rPr>
              <a:t>BARRIERS: Individuals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382000" cy="4343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smtClean="0"/>
              <a:t>Communication and Negotiation Styles: Women don’t Ask “</a:t>
            </a:r>
            <a:r>
              <a:rPr lang="en-US" sz="2400" i="1" smtClean="0"/>
              <a:t>Women are less likely to negotiate starting salary sacrificing over half a million dollars in earnings over their career</a:t>
            </a:r>
            <a:r>
              <a:rPr lang="en-US" sz="2400" smtClean="0"/>
              <a:t>” – </a:t>
            </a:r>
            <a:r>
              <a:rPr lang="en-US" sz="2000" smtClean="0"/>
              <a:t>Babcock &amp; Laschever, 2002 </a:t>
            </a:r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Self-Efficacy</a:t>
            </a:r>
          </a:p>
          <a:p>
            <a:pPr lvl="1" eaLnBrk="1" hangingPunct="1">
              <a:spcBef>
                <a:spcPct val="0"/>
              </a:spcBef>
            </a:pPr>
            <a:r>
              <a:rPr lang="en-GB" sz="2400" smtClean="0"/>
              <a:t>Male tend to attribute their success to skill and effort</a:t>
            </a:r>
          </a:p>
          <a:p>
            <a:pPr lvl="1" eaLnBrk="1" hangingPunct="1">
              <a:spcBef>
                <a:spcPct val="0"/>
              </a:spcBef>
            </a:pPr>
            <a:r>
              <a:rPr lang="en-GB" sz="2400" smtClean="0"/>
              <a:t>Females tend to attribute their success to luck</a:t>
            </a:r>
          </a:p>
          <a:p>
            <a:pPr lvl="1" eaLnBrk="1" hangingPunct="1">
              <a:spcBef>
                <a:spcPct val="0"/>
              </a:spcBef>
            </a:pPr>
            <a:r>
              <a:rPr lang="en-GB" sz="2400" smtClean="0"/>
              <a:t>Males tend to attribute their failure to bad luck</a:t>
            </a:r>
          </a:p>
          <a:p>
            <a:pPr lvl="1" eaLnBrk="1" hangingPunct="1">
              <a:spcBef>
                <a:spcPct val="0"/>
              </a:spcBef>
            </a:pPr>
            <a:r>
              <a:rPr lang="en-GB" sz="2400" smtClean="0"/>
              <a:t>Females tend to attribute their failure to inability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smtClean="0"/>
              <a:t>The patterns are evident as early as grade 3!</a:t>
            </a:r>
            <a:endParaRPr lang="en-CA" sz="2400" smtClean="0"/>
          </a:p>
          <a:p>
            <a:pPr eaLnBrk="1" hangingPunct="1">
              <a:spcBef>
                <a:spcPct val="0"/>
              </a:spcBef>
            </a:pPr>
            <a:r>
              <a:rPr lang="en-US" sz="2400" smtClean="0"/>
              <a:t>Women tend to doubt themselves in spite of their abilities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mtClean="0"/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5219700" y="44450"/>
            <a:ext cx="2881313" cy="10795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5219700" y="239713"/>
            <a:ext cx="2305050" cy="688975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5219700" y="341313"/>
            <a:ext cx="1441450" cy="485775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5219700" y="404813"/>
            <a:ext cx="865188" cy="358775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221288" y="461963"/>
            <a:ext cx="790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accent1"/>
                </a:solidFill>
              </a:rPr>
              <a:t>Individual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084888" y="461963"/>
            <a:ext cx="55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Group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661150" y="461963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Organization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7524750" y="461963"/>
            <a:ext cx="576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Sector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8099425" y="385763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Social </a:t>
            </a:r>
          </a:p>
          <a:p>
            <a:r>
              <a:rPr lang="en-US" sz="1000">
                <a:solidFill>
                  <a:schemeClr val="bg1"/>
                </a:solidFill>
              </a:rPr>
              <a:t>Environment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689503-FD16-4234-BEA5-538D9AAB790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90600"/>
            <a:ext cx="7989887" cy="1066800"/>
          </a:xfrm>
        </p:spPr>
        <p:txBody>
          <a:bodyPr/>
          <a:lstStyle/>
          <a:p>
            <a:pPr eaLnBrk="1" hangingPunct="1"/>
            <a:r>
              <a:rPr lang="en-US" b="1" smtClean="0"/>
              <a:t>STRATEGIES: Individual action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382000" cy="4114800"/>
          </a:xfrm>
        </p:spPr>
        <p:txBody>
          <a:bodyPr/>
          <a:lstStyle/>
          <a:p>
            <a:pPr eaLnBrk="1" hangingPunct="1"/>
            <a:r>
              <a:rPr lang="en-US" sz="2400" smtClean="0"/>
              <a:t>Focus on results</a:t>
            </a:r>
          </a:p>
          <a:p>
            <a:pPr eaLnBrk="1" hangingPunct="1"/>
            <a:r>
              <a:rPr lang="en-US" sz="2400" smtClean="0"/>
              <a:t>Develop and nurture networks</a:t>
            </a:r>
          </a:p>
          <a:p>
            <a:pPr eaLnBrk="1" hangingPunct="1"/>
            <a:r>
              <a:rPr lang="en-US" sz="2400" smtClean="0"/>
              <a:t>Find a mentor, be a mentor</a:t>
            </a:r>
          </a:p>
          <a:p>
            <a:pPr eaLnBrk="1" hangingPunct="1"/>
            <a:r>
              <a:rPr lang="en-US" sz="2400" smtClean="0"/>
              <a:t>“Display your excellence”</a:t>
            </a:r>
          </a:p>
          <a:p>
            <a:pPr eaLnBrk="1" hangingPunct="1"/>
            <a:r>
              <a:rPr lang="en-US" sz="2400" smtClean="0"/>
              <a:t>Make demands! Ask! “Pitch like a girl”</a:t>
            </a:r>
          </a:p>
          <a:p>
            <a:pPr eaLnBrk="1" hangingPunct="1"/>
            <a:r>
              <a:rPr lang="en-US" sz="2400" smtClean="0"/>
              <a:t>Take risks but judge how far to “push the envelope”</a:t>
            </a:r>
          </a:p>
          <a:p>
            <a:pPr eaLnBrk="1" hangingPunct="1"/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smtClean="0"/>
              <a:t>REMEMBER: Even within organizations, functional environments are not homogeneous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mtClean="0"/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5219700" y="44450"/>
            <a:ext cx="2881313" cy="10795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5219700" y="239713"/>
            <a:ext cx="2305050" cy="688975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5219700" y="341313"/>
            <a:ext cx="1441450" cy="485775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5219700" y="404813"/>
            <a:ext cx="865188" cy="358775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221288" y="461963"/>
            <a:ext cx="7905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accent1"/>
                </a:solidFill>
              </a:rPr>
              <a:t>Individual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084888" y="461963"/>
            <a:ext cx="558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Group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6661150" y="461963"/>
            <a:ext cx="1008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Organization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7524750" y="461963"/>
            <a:ext cx="5762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Sector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8099425" y="385763"/>
            <a:ext cx="100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Social </a:t>
            </a:r>
          </a:p>
          <a:p>
            <a:r>
              <a:rPr lang="en-US" sz="1000">
                <a:solidFill>
                  <a:schemeClr val="bg1"/>
                </a:solidFill>
              </a:rPr>
              <a:t>Environment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F199E-ECBB-4A80-A40B-79D077ADF4D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25538"/>
            <a:ext cx="6416675" cy="609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</a:rPr>
              <a:t>CONCLUSIONS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idx="1"/>
          </p:nvPr>
        </p:nvSpPr>
        <p:spPr>
          <a:xfrm>
            <a:off x="468313" y="1981200"/>
            <a:ext cx="8280400" cy="12319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2800" smtClean="0"/>
              <a:t>We have made progress – the glass is half full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2800" smtClean="0"/>
              <a:t>More is needed – the glass is half empty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2800" smtClean="0"/>
              <a:t>In some areas we have hit a plateau</a:t>
            </a:r>
            <a:endParaRPr lang="en-CA" sz="2800" smtClean="0"/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4716463" y="1196975"/>
            <a:ext cx="4319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39750" y="3643313"/>
            <a:ext cx="8135938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en-US" sz="3100" b="0" i="1" dirty="0">
                <a:latin typeface="+mn-lt"/>
              </a:rPr>
              <a:t>“Change will come not through revolution but through millions of earthworms preparing the soil”</a:t>
            </a:r>
            <a:r>
              <a:rPr lang="en-US" sz="2500" b="0" dirty="0">
                <a:latin typeface="+mn-lt"/>
              </a:rPr>
              <a:t> </a:t>
            </a:r>
          </a:p>
          <a:p>
            <a:pPr algn="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en-US" sz="2200" b="0" dirty="0">
                <a:latin typeface="+mn-lt"/>
              </a:rPr>
              <a:t>-Ursula Franklin</a:t>
            </a:r>
          </a:p>
          <a:p>
            <a:pPr algn="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653F77-659A-4165-9573-77350E2BEE8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19200" y="1125538"/>
            <a:ext cx="7696200" cy="609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CATA Women in Technology (CATA-WIT)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692275" y="1752600"/>
            <a:ext cx="6918325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Overall Project Goals</a:t>
            </a:r>
          </a:p>
          <a:p>
            <a:r>
              <a:rPr lang="en-US" sz="2400" smtClean="0"/>
              <a:t>Help erode barriers to women moving into senior positions or starting technology companies</a:t>
            </a:r>
          </a:p>
          <a:p>
            <a:r>
              <a:rPr lang="en-US" sz="2400" smtClean="0"/>
              <a:t>Facilitate systemic change in technology companies to implement strategies to attract women and help them advance</a:t>
            </a:r>
          </a:p>
          <a:p>
            <a:r>
              <a:rPr lang="en-US" sz="2400" smtClean="0"/>
              <a:t>Professional development and mentorship</a:t>
            </a:r>
          </a:p>
          <a:p>
            <a:r>
              <a:rPr lang="en-US" sz="2400" smtClean="0"/>
              <a:t>Broad definition of technology: ICT, Energy, Biotech, Aerospace/Defense</a:t>
            </a:r>
          </a:p>
          <a:p>
            <a:r>
              <a:rPr lang="en-US" sz="2400" smtClean="0"/>
              <a:t>Drill down on some regions and sectors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35CDDC-043B-4A97-BEC4-B962EA77C55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mtClean="0"/>
              <a:t>Thank you!</a:t>
            </a:r>
            <a:br>
              <a:rPr lang="en-US" smtClean="0"/>
            </a:br>
            <a:r>
              <a:rPr lang="en-US" smtClean="0"/>
              <a:t>Questions?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245225"/>
            <a:ext cx="2133600" cy="476250"/>
          </a:xfrm>
        </p:spPr>
        <p:txBody>
          <a:bodyPr/>
          <a:lstStyle/>
          <a:p>
            <a:pPr>
              <a:defRPr/>
            </a:pPr>
            <a:fld id="{D5A8F780-A332-4B7E-95F6-5FDFED17A631}" type="slidenum">
              <a:rPr lang="en-US" sz="1400"/>
              <a:pPr>
                <a:defRPr/>
              </a:pPr>
              <a:t>4</a:t>
            </a:fld>
            <a:endParaRPr lang="en-US" sz="1400"/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609600" y="1143000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xmlns:mc="http://schemas.openxmlformats.org/markup-compatibility/2006" xmlns:a14="http://schemas.microsoft.com/office/drawing/2010/main" val="002060" mc:Ignorable=""/>
                </a:solidFill>
                <a:latin typeface="+mn-lt"/>
              </a:rPr>
              <a:t>The Business Case for Diversity</a:t>
            </a:r>
          </a:p>
        </p:txBody>
      </p:sp>
      <p:sp>
        <p:nvSpPr>
          <p:cNvPr id="275459" name="Text Box 3"/>
          <p:cNvSpPr txBox="1">
            <a:spLocks noChangeArrowheads="1"/>
          </p:cNvSpPr>
          <p:nvPr/>
        </p:nvSpPr>
        <p:spPr bwMode="auto">
          <a:xfrm>
            <a:off x="228600" y="1752600"/>
            <a:ext cx="8915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 marL="914400" lvl="1">
              <a:buFontTx/>
              <a:buChar char="•"/>
              <a:defRPr/>
            </a:pPr>
            <a:r>
              <a:rPr lang="en-US" b="0" dirty="0">
                <a:latin typeface="+mj-lt"/>
              </a:rPr>
              <a:t>The global “war for talent”</a:t>
            </a:r>
          </a:p>
          <a:p>
            <a:pPr marL="1828800" lvl="3">
              <a:buFont typeface="Wingdings" pitchFamily="2" charset="2"/>
              <a:buChar char="§"/>
              <a:defRPr/>
            </a:pPr>
            <a:r>
              <a:rPr lang="en-US" b="0" dirty="0">
                <a:latin typeface="+mj-lt"/>
              </a:rPr>
              <a:t>Aging population and generation Y</a:t>
            </a:r>
          </a:p>
          <a:p>
            <a:pPr marL="1828800" lvl="3">
              <a:buFont typeface="Wingdings" pitchFamily="2" charset="2"/>
              <a:buChar char="§"/>
              <a:defRPr/>
            </a:pPr>
            <a:r>
              <a:rPr lang="en-US" b="0" dirty="0">
                <a:latin typeface="+mj-lt"/>
              </a:rPr>
              <a:t>Critical skill shortages in specific sectors and regions</a:t>
            </a:r>
          </a:p>
          <a:p>
            <a:pPr marL="914400" lvl="1">
              <a:buFontTx/>
              <a:buChar char="•"/>
              <a:defRPr/>
            </a:pPr>
            <a:r>
              <a:rPr lang="en-US" b="0" dirty="0">
                <a:latin typeface="+mj-lt"/>
              </a:rPr>
              <a:t>Evolving skill requirements: </a:t>
            </a:r>
            <a:r>
              <a:rPr lang="en-US" b="0" dirty="0" err="1">
                <a:latin typeface="+mj-lt"/>
              </a:rPr>
              <a:t>eg</a:t>
            </a:r>
            <a:r>
              <a:rPr lang="en-US" b="0" dirty="0">
                <a:latin typeface="+mj-lt"/>
              </a:rPr>
              <a:t>. hybrids in ICT</a:t>
            </a:r>
          </a:p>
          <a:p>
            <a:pPr marL="914400" lvl="1">
              <a:buFontTx/>
              <a:buChar char="•"/>
              <a:defRPr/>
            </a:pPr>
            <a:r>
              <a:rPr lang="en-US" b="0" dirty="0">
                <a:latin typeface="+mj-lt"/>
              </a:rPr>
              <a:t>Growing diversity of markets</a:t>
            </a:r>
          </a:p>
          <a:p>
            <a:pPr marL="914400" lvl="1">
              <a:buFontTx/>
              <a:buChar char="•"/>
              <a:defRPr/>
            </a:pPr>
            <a:r>
              <a:rPr lang="en-US" b="0" dirty="0">
                <a:latin typeface="+mj-lt"/>
              </a:rPr>
              <a:t>Links between diversity and creativity</a:t>
            </a:r>
          </a:p>
          <a:p>
            <a:pPr marL="914400" lvl="1">
              <a:buFontTx/>
              <a:buChar char="•"/>
              <a:defRPr/>
            </a:pPr>
            <a:r>
              <a:rPr lang="en-US" b="0" dirty="0">
                <a:latin typeface="+mj-lt"/>
              </a:rPr>
              <a:t>Risk management: under-representation of women (and other designated groups)</a:t>
            </a:r>
          </a:p>
          <a:p>
            <a:pPr marL="914400" lvl="1" indent="-515938">
              <a:buFontTx/>
              <a:buChar char="•"/>
              <a:defRPr/>
            </a:pPr>
            <a:endParaRPr lang="en-US" dirty="0"/>
          </a:p>
          <a:p>
            <a:pPr marL="3657600" lvl="7" indent="-515938">
              <a:defRPr/>
            </a:pPr>
            <a:r>
              <a:rPr lang="en-US" dirty="0"/>
              <a:t> </a:t>
            </a:r>
          </a:p>
          <a:p>
            <a:pPr marL="914400" lvl="1" indent="-515938">
              <a:buFontTx/>
              <a:buChar char="•"/>
              <a:defRPr/>
            </a:pPr>
            <a:endParaRPr lang="en-US" dirty="0">
              <a:solidFill>
                <a:srgbClr xmlns:mc="http://schemas.openxmlformats.org/markup-compatibility/2006" xmlns:a14="http://schemas.microsoft.com/office/drawing/2010/main" val="003399" mc:Ignorable="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50" y="1285875"/>
          <a:ext cx="8020050" cy="4952650"/>
        </p:xfrm>
        <a:graphic>
          <a:graphicData uri="http://schemas.openxmlformats.org/drawingml/2006/table">
            <a:tbl>
              <a:tblPr/>
              <a:tblGrid>
                <a:gridCol w="2265318"/>
                <a:gridCol w="3087732"/>
                <a:gridCol w="2667000"/>
              </a:tblGrid>
              <a:tr h="48369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Industry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Calibri"/>
                          <a:cs typeface="Times New Roman"/>
                        </a:rPr>
                        <a:t>Representation</a:t>
                      </a:r>
                      <a:r>
                        <a:rPr lang="en-US" sz="2400" baseline="0" dirty="0" smtClean="0">
                          <a:latin typeface="Calibri"/>
                          <a:ea typeface="Calibri"/>
                          <a:cs typeface="Times New Roman"/>
                        </a:rPr>
                        <a:t> of women by sector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73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Number of Workers</a:t>
                      </a:r>
                      <a:endParaRPr lang="en-US" sz="2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1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Female</a:t>
                      </a:r>
                      <a:endParaRPr lang="en-US" sz="2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0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Total labour force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17,146,135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47.4%</a:t>
                      </a:r>
                      <a:endParaRPr lang="en-US" sz="2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0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Life Sciences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57,565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43.5%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0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ICT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1,713,650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40.5%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0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Electricity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96,320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25.1%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0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Aerospace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195,085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24.4%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0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Defence</a:t>
                      </a:r>
                      <a:endParaRPr lang="en-US" sz="2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105,850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Arial"/>
                        </a:rPr>
                        <a:t>23.0%</a:t>
                      </a:r>
                      <a:endParaRPr lang="en-US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xmlns:mc="http://schemas.openxmlformats.org/markup-compatibility/2006" xmlns:a14="http://schemas.microsoft.com/office/drawing/2010/main" val="000000" mc:Ignorable="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E2AA93-01F8-45F7-A73A-55AEF7C796A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“Glass Ceiling is Shattered” is a Myth</a:t>
            </a:r>
          </a:p>
        </p:txBody>
      </p:sp>
      <p:pic>
        <p:nvPicPr>
          <p:cNvPr id="8195" name="Picture 4" descr="The Catalyst Pyram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1071563"/>
            <a:ext cx="77724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183AEE-0788-4DCD-8358-2029392BD77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1125538"/>
            <a:ext cx="6918325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The Ecological Model of Change</a:t>
            </a:r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323850" y="1844675"/>
            <a:ext cx="6553200" cy="34559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+mj-lt"/>
            </a:endParaRP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323850" y="2349500"/>
            <a:ext cx="5256213" cy="25193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323850" y="2708275"/>
            <a:ext cx="3384550" cy="1800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323850" y="2925763"/>
            <a:ext cx="2016125" cy="136683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827088" y="3429000"/>
            <a:ext cx="1258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Individual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627313" y="3403600"/>
            <a:ext cx="88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Group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3924300" y="3403600"/>
            <a:ext cx="162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Organization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795963" y="3403600"/>
            <a:ext cx="917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Sector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7235825" y="3213100"/>
            <a:ext cx="1609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Social </a:t>
            </a:r>
          </a:p>
          <a:p>
            <a:r>
              <a:rPr lang="en-US" sz="2000"/>
              <a:t>Environment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975EF-AB27-4AA4-A1DA-4AE7EF7A61B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990600"/>
            <a:ext cx="7781925" cy="1066800"/>
          </a:xfrm>
          <a:noFill/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xmlns:mc="http://schemas.openxmlformats.org/markup-compatibility/2006" xmlns:a14="http://schemas.microsoft.com/office/drawing/2010/main" val="002060" mc:Ignorable=""/>
                </a:solidFill>
              </a:rPr>
              <a:t>BARRIERS: Social Environment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7772400" cy="4114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smtClean="0"/>
              <a:t>Organizations do not exist in a vacuum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sz="2400" smtClean="0"/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smtClean="0"/>
              <a:t>Powerful cultural “carriers” reinforce values and stereotypes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US" sz="2400" smtClean="0"/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smtClean="0"/>
              <a:t>Socialization of girls and early education: the pipeline</a:t>
            </a:r>
          </a:p>
          <a:p>
            <a:pPr marL="0" indent="0">
              <a:spcBef>
                <a:spcPct val="0"/>
              </a:spcBef>
              <a:buFont typeface="Wingdings" pitchFamily="2" charset="2"/>
              <a:buChar char="§"/>
            </a:pPr>
            <a:endParaRPr lang="en-US" sz="2400" smtClean="0"/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smtClean="0"/>
              <a:t>Representation in the media: eg. seldom “experts” 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en-CA" sz="2400" smtClean="0"/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sz="2400" smtClean="0"/>
              <a:t>Limited numbers of female role models: Images of leaders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837BB9-A81D-44F2-97FA-1DAB43FD142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C:\Documents and Settings\Faculty\Desktop\Diversity Institute\Female Enrolment %'s 1989-200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15413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CE06FA-3C50-4ADE-B4EF-095E305D2B2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BBE0E3" mc:Ignorable=""/>
      </a:accent1>
      <a:accent2>
        <a:srgbClr xmlns:mc="http://schemas.openxmlformats.org/markup-compatibility/2006" xmlns:a14="http://schemas.microsoft.com/office/drawing/2010/main" val="333399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DAEDEF" mc:Ignorable=""/>
      </a:accent5>
      <a:accent6>
        <a:srgbClr xmlns:mc="http://schemas.openxmlformats.org/markup-compatibility/2006" xmlns:a14="http://schemas.microsoft.com/office/drawing/2010/main" val="2D2D8A" mc:Ignorable=""/>
      </a:accent6>
      <a:hlink>
        <a:srgbClr xmlns:mc="http://schemas.openxmlformats.org/markup-compatibility/2006" xmlns:a14="http://schemas.microsoft.com/office/drawing/2010/main" val="009999" mc:Ignorable=""/>
      </a:hlink>
      <a:folHlink>
        <a:srgbClr xmlns:mc="http://schemas.openxmlformats.org/markup-compatibility/2006" xmlns:a14="http://schemas.microsoft.com/office/drawing/2010/main" val="99CC00" mc:Ignorable="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BBE0E3" mc:Ignorable=""/>
        </a:accent1>
        <a:accent2>
          <a:srgbClr xmlns:mc="http://schemas.openxmlformats.org/markup-compatibility/2006" xmlns:a14="http://schemas.microsoft.com/office/drawing/2010/main" val="333399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DAEDEF" mc:Ignorable=""/>
        </a:accent5>
        <a:accent6>
          <a:srgbClr xmlns:mc="http://schemas.openxmlformats.org/markup-compatibility/2006" xmlns:a14="http://schemas.microsoft.com/office/drawing/2010/main" val="2D2D8A" mc:Ignorable=""/>
        </a:accent6>
        <a:hlink>
          <a:srgbClr xmlns:mc="http://schemas.openxmlformats.org/markup-compatibility/2006" xmlns:a14="http://schemas.microsoft.com/office/drawing/2010/main" val="009999" mc:Ignorable=""/>
        </a:hlink>
        <a:folHlink>
          <a:srgbClr xmlns:mc="http://schemas.openxmlformats.org/markup-compatibility/2006" xmlns:a14="http://schemas.microsoft.com/office/drawing/2010/main" val="99CC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969696" mc:Ignorable=""/>
        </a:lt2>
        <a:accent1>
          <a:srgbClr xmlns:mc="http://schemas.openxmlformats.org/markup-compatibility/2006" xmlns:a14="http://schemas.microsoft.com/office/drawing/2010/main" val="FBDF53" mc:Ignorable=""/>
        </a:accent1>
        <a:accent2>
          <a:srgbClr xmlns:mc="http://schemas.openxmlformats.org/markup-compatibility/2006" xmlns:a14="http://schemas.microsoft.com/office/drawing/2010/main" val="FF9966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DECB3" mc:Ignorable=""/>
        </a:accent5>
        <a:accent6>
          <a:srgbClr xmlns:mc="http://schemas.openxmlformats.org/markup-compatibility/2006" xmlns:a14="http://schemas.microsoft.com/office/drawing/2010/main" val="E78A5C" mc:Ignorable=""/>
        </a:accent6>
        <a:hlink>
          <a:srgbClr xmlns:mc="http://schemas.openxmlformats.org/markup-compatibility/2006" xmlns:a14="http://schemas.microsoft.com/office/drawing/2010/main" val="CC3300" mc:Ignorable=""/>
        </a:hlink>
        <a:folHlink>
          <a:srgbClr xmlns:mc="http://schemas.openxmlformats.org/markup-compatibility/2006" xmlns:a14="http://schemas.microsoft.com/office/drawing/2010/main" val="9966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808080" mc:Ignorable=""/>
        </a:lt2>
        <a:accent1>
          <a:srgbClr xmlns:mc="http://schemas.openxmlformats.org/markup-compatibility/2006" xmlns:a14="http://schemas.microsoft.com/office/drawing/2010/main" val="99CCFF" mc:Ignorable=""/>
        </a:accent1>
        <a:accent2>
          <a:srgbClr xmlns:mc="http://schemas.openxmlformats.org/markup-compatibility/2006" xmlns:a14="http://schemas.microsoft.com/office/drawing/2010/main" val="CCCCFF" mc:Ignorable=""/>
        </a:accent2>
        <a:accent3>
          <a:srgbClr xmlns:mc="http://schemas.openxmlformats.org/markup-compatibility/2006" xmlns:a14="http://schemas.microsoft.com/office/drawing/2010/main" val="FFFFFF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CAE2FF" mc:Ignorable=""/>
        </a:accent5>
        <a:accent6>
          <a:srgbClr xmlns:mc="http://schemas.openxmlformats.org/markup-compatibility/2006" xmlns:a14="http://schemas.microsoft.com/office/drawing/2010/main" val="B9B9E7" mc:Ignorable=""/>
        </a:accent6>
        <a:hlink>
          <a:srgbClr xmlns:mc="http://schemas.openxmlformats.org/markup-compatibility/2006" xmlns:a14="http://schemas.microsoft.com/office/drawing/2010/main" val="3333CC" mc:Ignorable=""/>
        </a:hlink>
        <a:folHlink>
          <a:srgbClr xmlns:mc="http://schemas.openxmlformats.org/markup-compatibility/2006" xmlns:a14="http://schemas.microsoft.com/office/drawing/2010/main" val="AF67FF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DEF6F1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969696" mc:Ignorable=""/>
        </a:lt2>
        <a:accent1>
          <a:srgbClr xmlns:mc="http://schemas.openxmlformats.org/markup-compatibility/2006" xmlns:a14="http://schemas.microsoft.com/office/drawing/2010/main" val="FFFFFF" mc:Ignorable=""/>
        </a:accent1>
        <a:accent2>
          <a:srgbClr xmlns:mc="http://schemas.openxmlformats.org/markup-compatibility/2006" xmlns:a14="http://schemas.microsoft.com/office/drawing/2010/main" val="8DC6FF" mc:Ignorable=""/>
        </a:accent2>
        <a:accent3>
          <a:srgbClr xmlns:mc="http://schemas.openxmlformats.org/markup-compatibility/2006" xmlns:a14="http://schemas.microsoft.com/office/drawing/2010/main" val="ECFAF7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FFFFF" mc:Ignorable=""/>
        </a:accent5>
        <a:accent6>
          <a:srgbClr xmlns:mc="http://schemas.openxmlformats.org/markup-compatibility/2006" xmlns:a14="http://schemas.microsoft.com/office/drawing/2010/main" val="7FB3E7" mc:Ignorable=""/>
        </a:accent6>
        <a:hlink>
          <a:srgbClr xmlns:mc="http://schemas.openxmlformats.org/markup-compatibility/2006" xmlns:a14="http://schemas.microsoft.com/office/drawing/2010/main" val="0066CC" mc:Ignorable=""/>
        </a:hlink>
        <a:folHlink>
          <a:srgbClr xmlns:mc="http://schemas.openxmlformats.org/markup-compatibility/2006" xmlns:a14="http://schemas.microsoft.com/office/drawing/2010/main" val="00A8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xmlns:mc="http://schemas.openxmlformats.org/markup-compatibility/2006" xmlns:a14="http://schemas.microsoft.com/office/drawing/2010/main" val="000000" mc:Ignorable=""/>
        </a:dk1>
        <a:lt1>
          <a:srgbClr xmlns:mc="http://schemas.openxmlformats.org/markup-compatibility/2006" xmlns:a14="http://schemas.microsoft.com/office/drawing/2010/main" val="FFFFD9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777777" mc:Ignorable=""/>
        </a:lt2>
        <a:accent1>
          <a:srgbClr xmlns:mc="http://schemas.openxmlformats.org/markup-compatibility/2006" xmlns:a14="http://schemas.microsoft.com/office/drawing/2010/main" val="FFFFF7" mc:Ignorable=""/>
        </a:accent1>
        <a:accent2>
          <a:srgbClr xmlns:mc="http://schemas.openxmlformats.org/markup-compatibility/2006" xmlns:a14="http://schemas.microsoft.com/office/drawing/2010/main" val="33CCCC" mc:Ignorable=""/>
        </a:accent2>
        <a:accent3>
          <a:srgbClr xmlns:mc="http://schemas.openxmlformats.org/markup-compatibility/2006" xmlns:a14="http://schemas.microsoft.com/office/drawing/2010/main" val="FFFFE9" mc:Ignorable=""/>
        </a:accent3>
        <a:accent4>
          <a:srgbClr xmlns:mc="http://schemas.openxmlformats.org/markup-compatibility/2006" xmlns:a14="http://schemas.microsoft.com/office/drawing/2010/main" val="000000" mc:Ignorable=""/>
        </a:accent4>
        <a:accent5>
          <a:srgbClr xmlns:mc="http://schemas.openxmlformats.org/markup-compatibility/2006" xmlns:a14="http://schemas.microsoft.com/office/drawing/2010/main" val="FFFFFA" mc:Ignorable=""/>
        </a:accent5>
        <a:accent6>
          <a:srgbClr xmlns:mc="http://schemas.openxmlformats.org/markup-compatibility/2006" xmlns:a14="http://schemas.microsoft.com/office/drawing/2010/main" val="2DB9B9" mc:Ignorable=""/>
        </a:accent6>
        <a:hlink>
          <a:srgbClr xmlns:mc="http://schemas.openxmlformats.org/markup-compatibility/2006" xmlns:a14="http://schemas.microsoft.com/office/drawing/2010/main" val="FF5050" mc:Ignorable=""/>
        </a:hlink>
        <a:folHlink>
          <a:srgbClr xmlns:mc="http://schemas.openxmlformats.org/markup-compatibility/2006" xmlns:a14="http://schemas.microsoft.com/office/drawing/2010/main" val="FF9900" mc:Ignorable="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xmlns:mc="http://schemas.openxmlformats.org/markup-compatibility/2006" xmlns:a14="http://schemas.microsoft.com/office/drawing/2010/main" val="005A58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8080" mc:Ignorable=""/>
        </a:dk2>
        <a:lt2>
          <a:srgbClr xmlns:mc="http://schemas.openxmlformats.org/markup-compatibility/2006" xmlns:a14="http://schemas.microsoft.com/office/drawing/2010/main" val="FFFF99" mc:Ignorable=""/>
        </a:lt2>
        <a:accent1>
          <a:srgbClr xmlns:mc="http://schemas.openxmlformats.org/markup-compatibility/2006" xmlns:a14="http://schemas.microsoft.com/office/drawing/2010/main" val="006462" mc:Ignorable=""/>
        </a:accent1>
        <a:accent2>
          <a:srgbClr xmlns:mc="http://schemas.openxmlformats.org/markup-compatibility/2006" xmlns:a14="http://schemas.microsoft.com/office/drawing/2010/main" val="6D6FC7" mc:Ignorable=""/>
        </a:accent2>
        <a:accent3>
          <a:srgbClr xmlns:mc="http://schemas.openxmlformats.org/markup-compatibility/2006" xmlns:a14="http://schemas.microsoft.com/office/drawing/2010/main" val="AAC0C0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AB8B7" mc:Ignorable=""/>
        </a:accent5>
        <a:accent6>
          <a:srgbClr xmlns:mc="http://schemas.openxmlformats.org/markup-compatibility/2006" xmlns:a14="http://schemas.microsoft.com/office/drawing/2010/main" val="6264B4" mc:Ignorable=""/>
        </a:accent6>
        <a:hlink>
          <a:srgbClr xmlns:mc="http://schemas.openxmlformats.org/markup-compatibility/2006" xmlns:a14="http://schemas.microsoft.com/office/drawing/2010/main" val="00FFFF" mc:Ignorable=""/>
        </a:hlink>
        <a:folHlink>
          <a:srgbClr xmlns:mc="http://schemas.openxmlformats.org/markup-compatibility/2006" xmlns:a14="http://schemas.microsoft.com/office/drawing/2010/main" val="00FF0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xmlns:mc="http://schemas.openxmlformats.org/markup-compatibility/2006" xmlns:a14="http://schemas.microsoft.com/office/drawing/2010/main" val="5C1F00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800000" mc:Ignorable=""/>
        </a:dk2>
        <a:lt2>
          <a:srgbClr xmlns:mc="http://schemas.openxmlformats.org/markup-compatibility/2006" xmlns:a14="http://schemas.microsoft.com/office/drawing/2010/main" val="DFD293" mc:Ignorable=""/>
        </a:lt2>
        <a:accent1>
          <a:srgbClr xmlns:mc="http://schemas.openxmlformats.org/markup-compatibility/2006" xmlns:a14="http://schemas.microsoft.com/office/drawing/2010/main" val="713E39" mc:Ignorable=""/>
        </a:accent1>
        <a:accent2>
          <a:srgbClr xmlns:mc="http://schemas.openxmlformats.org/markup-compatibility/2006" xmlns:a14="http://schemas.microsoft.com/office/drawing/2010/main" val="BE7960" mc:Ignorable=""/>
        </a:accent2>
        <a:accent3>
          <a:srgbClr xmlns:mc="http://schemas.openxmlformats.org/markup-compatibility/2006" xmlns:a14="http://schemas.microsoft.com/office/drawing/2010/main" val="C0AAA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BBAFAE" mc:Ignorable=""/>
        </a:accent5>
        <a:accent6>
          <a:srgbClr xmlns:mc="http://schemas.openxmlformats.org/markup-compatibility/2006" xmlns:a14="http://schemas.microsoft.com/office/drawing/2010/main" val="AC6D56" mc:Ignorable=""/>
        </a:accent6>
        <a:hlink>
          <a:srgbClr xmlns:mc="http://schemas.openxmlformats.org/markup-compatibility/2006" xmlns:a14="http://schemas.microsoft.com/office/drawing/2010/main" val="FFFF99" mc:Ignorable=""/>
        </a:hlink>
        <a:folHlink>
          <a:srgbClr xmlns:mc="http://schemas.openxmlformats.org/markup-compatibility/2006" xmlns:a14="http://schemas.microsoft.com/office/drawing/2010/main" val="D3A21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xmlns:mc="http://schemas.openxmlformats.org/markup-compatibility/2006" xmlns:a14="http://schemas.microsoft.com/office/drawing/2010/main" val="003366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99" mc:Ignorable=""/>
        </a:dk2>
        <a:lt2>
          <a:srgbClr xmlns:mc="http://schemas.openxmlformats.org/markup-compatibility/2006" xmlns:a14="http://schemas.microsoft.com/office/drawing/2010/main" val="CCFFFF" mc:Ignorable=""/>
        </a:lt2>
        <a:accent1>
          <a:srgbClr xmlns:mc="http://schemas.openxmlformats.org/markup-compatibility/2006" xmlns:a14="http://schemas.microsoft.com/office/drawing/2010/main" val="3366CC" mc:Ignorable=""/>
        </a:accent1>
        <a:accent2>
          <a:srgbClr xmlns:mc="http://schemas.openxmlformats.org/markup-compatibility/2006" xmlns:a14="http://schemas.microsoft.com/office/drawing/2010/main" val="00B000" mc:Ignorable=""/>
        </a:accent2>
        <a:accent3>
          <a:srgbClr xmlns:mc="http://schemas.openxmlformats.org/markup-compatibility/2006" xmlns:a14="http://schemas.microsoft.com/office/drawing/2010/main" val="AAAAC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DB8E2" mc:Ignorable=""/>
        </a:accent5>
        <a:accent6>
          <a:srgbClr xmlns:mc="http://schemas.openxmlformats.org/markup-compatibility/2006" xmlns:a14="http://schemas.microsoft.com/office/drawing/2010/main" val="009F00" mc:Ignorable=""/>
        </a:accent6>
        <a:hlink>
          <a:srgbClr xmlns:mc="http://schemas.openxmlformats.org/markup-compatibility/2006" xmlns:a14="http://schemas.microsoft.com/office/drawing/2010/main" val="66CCFF" mc:Ignorable=""/>
        </a:hlink>
        <a:folHlink>
          <a:srgbClr xmlns:mc="http://schemas.openxmlformats.org/markup-compatibility/2006" xmlns:a14="http://schemas.microsoft.com/office/drawing/2010/main" val="FFE701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xmlns:mc="http://schemas.openxmlformats.org/markup-compatibility/2006" xmlns:a14="http://schemas.microsoft.com/office/drawing/2010/main" val="336699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000000" mc:Ignorable=""/>
        </a:dk2>
        <a:lt2>
          <a:srgbClr xmlns:mc="http://schemas.openxmlformats.org/markup-compatibility/2006" xmlns:a14="http://schemas.microsoft.com/office/drawing/2010/main" val="E3EBF1" mc:Ignorable=""/>
        </a:lt2>
        <a:accent1>
          <a:srgbClr xmlns:mc="http://schemas.openxmlformats.org/markup-compatibility/2006" xmlns:a14="http://schemas.microsoft.com/office/drawing/2010/main" val="003399" mc:Ignorable=""/>
        </a:accent1>
        <a:accent2>
          <a:srgbClr xmlns:mc="http://schemas.openxmlformats.org/markup-compatibility/2006" xmlns:a14="http://schemas.microsoft.com/office/drawing/2010/main" val="468A4B" mc:Ignorable=""/>
        </a:accent2>
        <a:accent3>
          <a:srgbClr xmlns:mc="http://schemas.openxmlformats.org/markup-compatibility/2006" xmlns:a14="http://schemas.microsoft.com/office/drawing/2010/main" val="AAAAA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AAADCA" mc:Ignorable=""/>
        </a:accent5>
        <a:accent6>
          <a:srgbClr xmlns:mc="http://schemas.openxmlformats.org/markup-compatibility/2006" xmlns:a14="http://schemas.microsoft.com/office/drawing/2010/main" val="3F7D43" mc:Ignorable=""/>
        </a:accent6>
        <a:hlink>
          <a:srgbClr xmlns:mc="http://schemas.openxmlformats.org/markup-compatibility/2006" xmlns:a14="http://schemas.microsoft.com/office/drawing/2010/main" val="66CCFF" mc:Ignorable=""/>
        </a:hlink>
        <a:folHlink>
          <a:srgbClr xmlns:mc="http://schemas.openxmlformats.org/markup-compatibility/2006" xmlns:a14="http://schemas.microsoft.com/office/drawing/2010/main" val="F0E50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xmlns:mc="http://schemas.openxmlformats.org/markup-compatibility/2006" xmlns:a14="http://schemas.microsoft.com/office/drawing/2010/main" val="777777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686B5D" mc:Ignorable=""/>
        </a:dk2>
        <a:lt2>
          <a:srgbClr xmlns:mc="http://schemas.openxmlformats.org/markup-compatibility/2006" xmlns:a14="http://schemas.microsoft.com/office/drawing/2010/main" val="D1D1CB" mc:Ignorable=""/>
        </a:lt2>
        <a:accent1>
          <a:srgbClr xmlns:mc="http://schemas.openxmlformats.org/markup-compatibility/2006" xmlns:a14="http://schemas.microsoft.com/office/drawing/2010/main" val="909082" mc:Ignorable=""/>
        </a:accent1>
        <a:accent2>
          <a:srgbClr xmlns:mc="http://schemas.openxmlformats.org/markup-compatibility/2006" xmlns:a14="http://schemas.microsoft.com/office/drawing/2010/main" val="809EA8" mc:Ignorable=""/>
        </a:accent2>
        <a:accent3>
          <a:srgbClr xmlns:mc="http://schemas.openxmlformats.org/markup-compatibility/2006" xmlns:a14="http://schemas.microsoft.com/office/drawing/2010/main" val="B9BAB6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C6C6C1" mc:Ignorable=""/>
        </a:accent5>
        <a:accent6>
          <a:srgbClr xmlns:mc="http://schemas.openxmlformats.org/markup-compatibility/2006" xmlns:a14="http://schemas.microsoft.com/office/drawing/2010/main" val="738F98" mc:Ignorable=""/>
        </a:accent6>
        <a:hlink>
          <a:srgbClr xmlns:mc="http://schemas.openxmlformats.org/markup-compatibility/2006" xmlns:a14="http://schemas.microsoft.com/office/drawing/2010/main" val="FFCC66" mc:Ignorable=""/>
        </a:hlink>
        <a:folHlink>
          <a:srgbClr xmlns:mc="http://schemas.openxmlformats.org/markup-compatibility/2006" xmlns:a14="http://schemas.microsoft.com/office/drawing/2010/main" val="E9DCB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xmlns:mc="http://schemas.openxmlformats.org/markup-compatibility/2006" xmlns:a14="http://schemas.microsoft.com/office/drawing/2010/main" val="3E3E5C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666699" mc:Ignorable=""/>
        </a:dk2>
        <a:lt2>
          <a:srgbClr xmlns:mc="http://schemas.openxmlformats.org/markup-compatibility/2006" xmlns:a14="http://schemas.microsoft.com/office/drawing/2010/main" val="FFFFFF" mc:Ignorable=""/>
        </a:lt2>
        <a:accent1>
          <a:srgbClr xmlns:mc="http://schemas.openxmlformats.org/markup-compatibility/2006" xmlns:a14="http://schemas.microsoft.com/office/drawing/2010/main" val="60597B" mc:Ignorable=""/>
        </a:accent1>
        <a:accent2>
          <a:srgbClr xmlns:mc="http://schemas.openxmlformats.org/markup-compatibility/2006" xmlns:a14="http://schemas.microsoft.com/office/drawing/2010/main" val="6666FF" mc:Ignorable=""/>
        </a:accent2>
        <a:accent3>
          <a:srgbClr xmlns:mc="http://schemas.openxmlformats.org/markup-compatibility/2006" xmlns:a14="http://schemas.microsoft.com/office/drawing/2010/main" val="B8B8CA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B6B5BF" mc:Ignorable=""/>
        </a:accent5>
        <a:accent6>
          <a:srgbClr xmlns:mc="http://schemas.openxmlformats.org/markup-compatibility/2006" xmlns:a14="http://schemas.microsoft.com/office/drawing/2010/main" val="5C5CE7" mc:Ignorable=""/>
        </a:accent6>
        <a:hlink>
          <a:srgbClr xmlns:mc="http://schemas.openxmlformats.org/markup-compatibility/2006" xmlns:a14="http://schemas.microsoft.com/office/drawing/2010/main" val="99CCFF" mc:Ignorable=""/>
        </a:hlink>
        <a:folHlink>
          <a:srgbClr xmlns:mc="http://schemas.openxmlformats.org/markup-compatibility/2006" xmlns:a14="http://schemas.microsoft.com/office/drawing/2010/main" val="FFFF99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xmlns:mc="http://schemas.openxmlformats.org/markup-compatibility/2006" xmlns:a14="http://schemas.microsoft.com/office/drawing/2010/main" val="2D2015" mc:Ignorable=""/>
        </a:dk1>
        <a:lt1>
          <a:srgbClr xmlns:mc="http://schemas.openxmlformats.org/markup-compatibility/2006" xmlns:a14="http://schemas.microsoft.com/office/drawing/2010/main" val="FFFFFF" mc:Ignorable=""/>
        </a:lt1>
        <a:dk2>
          <a:srgbClr xmlns:mc="http://schemas.openxmlformats.org/markup-compatibility/2006" xmlns:a14="http://schemas.microsoft.com/office/drawing/2010/main" val="523E26" mc:Ignorable=""/>
        </a:dk2>
        <a:lt2>
          <a:srgbClr xmlns:mc="http://schemas.openxmlformats.org/markup-compatibility/2006" xmlns:a14="http://schemas.microsoft.com/office/drawing/2010/main" val="DFC08D" mc:Ignorable=""/>
        </a:lt2>
        <a:accent1>
          <a:srgbClr xmlns:mc="http://schemas.openxmlformats.org/markup-compatibility/2006" xmlns:a14="http://schemas.microsoft.com/office/drawing/2010/main" val="8C7B70" mc:Ignorable=""/>
        </a:accent1>
        <a:accent2>
          <a:srgbClr xmlns:mc="http://schemas.openxmlformats.org/markup-compatibility/2006" xmlns:a14="http://schemas.microsoft.com/office/drawing/2010/main" val="8F5F2F" mc:Ignorable=""/>
        </a:accent2>
        <a:accent3>
          <a:srgbClr xmlns:mc="http://schemas.openxmlformats.org/markup-compatibility/2006" xmlns:a14="http://schemas.microsoft.com/office/drawing/2010/main" val="B3AFAC" mc:Ignorable=""/>
        </a:accent3>
        <a:accent4>
          <a:srgbClr xmlns:mc="http://schemas.openxmlformats.org/markup-compatibility/2006" xmlns:a14="http://schemas.microsoft.com/office/drawing/2010/main" val="DADADA" mc:Ignorable=""/>
        </a:accent4>
        <a:accent5>
          <a:srgbClr xmlns:mc="http://schemas.openxmlformats.org/markup-compatibility/2006" xmlns:a14="http://schemas.microsoft.com/office/drawing/2010/main" val="C5BFBB" mc:Ignorable=""/>
        </a:accent5>
        <a:accent6>
          <a:srgbClr xmlns:mc="http://schemas.openxmlformats.org/markup-compatibility/2006" xmlns:a14="http://schemas.microsoft.com/office/drawing/2010/main" val="81552A" mc:Ignorable=""/>
        </a:accent6>
        <a:hlink>
          <a:srgbClr xmlns:mc="http://schemas.openxmlformats.org/markup-compatibility/2006" xmlns:a14="http://schemas.microsoft.com/office/drawing/2010/main" val="CCB400" mc:Ignorable=""/>
        </a:hlink>
        <a:folHlink>
          <a:srgbClr xmlns:mc="http://schemas.openxmlformats.org/markup-compatibility/2006" xmlns:a14="http://schemas.microsoft.com/office/drawing/2010/main" val="8C9EA0" mc:Ignorable="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BBE0E3" mc:Ignorable=""/>
      </a:accent1>
      <a:accent2>
        <a:srgbClr xmlns:mc="http://schemas.openxmlformats.org/markup-compatibility/2006" xmlns:a14="http://schemas.microsoft.com/office/drawing/2010/main" val="333399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DAEDEF" mc:Ignorable=""/>
      </a:accent5>
      <a:accent6>
        <a:srgbClr xmlns:mc="http://schemas.openxmlformats.org/markup-compatibility/2006" xmlns:a14="http://schemas.microsoft.com/office/drawing/2010/main" val="2D2D8A" mc:Ignorable=""/>
      </a:accent6>
      <a:hlink>
        <a:srgbClr xmlns:mc="http://schemas.openxmlformats.org/markup-compatibility/2006" xmlns:a14="http://schemas.microsoft.com/office/drawing/2010/main" val="009999" mc:Ignorable=""/>
      </a:hlink>
      <a:folHlink>
        <a:srgbClr xmlns:mc="http://schemas.openxmlformats.org/markup-compatibility/2006" xmlns:a14="http://schemas.microsoft.com/office/drawing/2010/main" val="99CC0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000000" mc:Ignorable=""/>
      </a:dk2>
      <a:lt2>
        <a:srgbClr xmlns:mc="http://schemas.openxmlformats.org/markup-compatibility/2006" xmlns:a14="http://schemas.microsoft.com/office/drawing/2010/main" val="808080" mc:Ignorable=""/>
      </a:lt2>
      <a:accent1>
        <a:srgbClr xmlns:mc="http://schemas.openxmlformats.org/markup-compatibility/2006" xmlns:a14="http://schemas.microsoft.com/office/drawing/2010/main" val="BBE0E3" mc:Ignorable=""/>
      </a:accent1>
      <a:accent2>
        <a:srgbClr xmlns:mc="http://schemas.openxmlformats.org/markup-compatibility/2006" xmlns:a14="http://schemas.microsoft.com/office/drawing/2010/main" val="333399" mc:Ignorable=""/>
      </a:accent2>
      <a:accent3>
        <a:srgbClr xmlns:mc="http://schemas.openxmlformats.org/markup-compatibility/2006" xmlns:a14="http://schemas.microsoft.com/office/drawing/2010/main" val="FFFFFF" mc:Ignorable=""/>
      </a:accent3>
      <a:accent4>
        <a:srgbClr xmlns:mc="http://schemas.openxmlformats.org/markup-compatibility/2006" xmlns:a14="http://schemas.microsoft.com/office/drawing/2010/main" val="000000" mc:Ignorable=""/>
      </a:accent4>
      <a:accent5>
        <a:srgbClr xmlns:mc="http://schemas.openxmlformats.org/markup-compatibility/2006" xmlns:a14="http://schemas.microsoft.com/office/drawing/2010/main" val="DAEDEF" mc:Ignorable=""/>
      </a:accent5>
      <a:accent6>
        <a:srgbClr xmlns:mc="http://schemas.openxmlformats.org/markup-compatibility/2006" xmlns:a14="http://schemas.microsoft.com/office/drawing/2010/main" val="2D2D8A" mc:Ignorable=""/>
      </a:accent6>
      <a:hlink>
        <a:srgbClr xmlns:mc="http://schemas.openxmlformats.org/markup-compatibility/2006" xmlns:a14="http://schemas.microsoft.com/office/drawing/2010/main" val="009999" mc:Ignorable=""/>
      </a:hlink>
      <a:folHlink>
        <a:srgbClr xmlns:mc="http://schemas.openxmlformats.org/markup-compatibility/2006" xmlns:a14="http://schemas.microsoft.com/office/drawing/2010/main" val="99CC0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5929</TotalTime>
  <Words>1793</Words>
  <Application>Microsoft Office PowerPoint</Application>
  <PresentationFormat>On-screen Show (4:3)</PresentationFormat>
  <Paragraphs>318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Blank Presentation</vt:lpstr>
      <vt:lpstr>  Canadian Advanced Technology Alliance, Women In Technology Project (CATA-WIT)  Wendy Cukier, MA, MBA, PhD, DU (hon) LLD(hon) M.S.C. Associate Dean, Ted Rogers School of Management  Founder, Diversity Institute, Ryerson University www.ryerson.ca/diversity   </vt:lpstr>
      <vt:lpstr>Agenda</vt:lpstr>
      <vt:lpstr>CATA Women in Technology (CATA-WIT)</vt:lpstr>
      <vt:lpstr>PowerPoint Presentation</vt:lpstr>
      <vt:lpstr>PowerPoint Presentation</vt:lpstr>
      <vt:lpstr>The “Glass Ceiling is Shattered” is a Myth</vt:lpstr>
      <vt:lpstr>The Ecological Model of Change</vt:lpstr>
      <vt:lpstr>BARRIERS: Social Environment</vt:lpstr>
      <vt:lpstr>PowerPoint Presentation</vt:lpstr>
      <vt:lpstr>Factors Affecting Choices  </vt:lpstr>
      <vt:lpstr>Develop the Pipeline: Strategies to influence career choice</vt:lpstr>
      <vt:lpstr>BARRIERS: Organizations</vt:lpstr>
      <vt:lpstr>PowerPoint Presentation</vt:lpstr>
      <vt:lpstr>PowerPoint Presentation</vt:lpstr>
      <vt:lpstr>PowerPoint Presentation</vt:lpstr>
      <vt:lpstr>PowerPoint Presentation</vt:lpstr>
      <vt:lpstr>The Diversity Curve</vt:lpstr>
      <vt:lpstr>PowerPoint Presentation</vt:lpstr>
      <vt:lpstr>Leadership and Governance </vt:lpstr>
      <vt:lpstr>Human Resources </vt:lpstr>
      <vt:lpstr>Human Resources (cont.) </vt:lpstr>
      <vt:lpstr>Training and Development</vt:lpstr>
      <vt:lpstr>Quality of Life and Workplace Culture</vt:lpstr>
      <vt:lpstr>Measure and Track Diversity</vt:lpstr>
      <vt:lpstr>Mainstreaming Diversity</vt:lpstr>
      <vt:lpstr>Developing the Pipeline</vt:lpstr>
      <vt:lpstr>BARRIERS: Individuals</vt:lpstr>
      <vt:lpstr>STRATEGIES: Individual action</vt:lpstr>
      <vt:lpstr>CONCLUSIONS</vt:lpstr>
      <vt:lpstr>Thank you! Questions?</vt:lpstr>
    </vt:vector>
  </TitlesOfParts>
  <Company>Studio Outsource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Moore</dc:creator>
  <cp:lastModifiedBy>Ruth Morton</cp:lastModifiedBy>
  <cp:revision>239</cp:revision>
  <cp:lastPrinted>2006-07-26T20:09:11Z</cp:lastPrinted>
  <dcterms:created xsi:type="dcterms:W3CDTF">2006-07-24T15:29:42Z</dcterms:created>
  <dcterms:modified xsi:type="dcterms:W3CDTF">2010-01-08T21:38:23Z</dcterms:modified>
</cp:coreProperties>
</file>