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73" r:id="rId2"/>
    <p:sldId id="342" r:id="rId3"/>
    <p:sldId id="388" r:id="rId4"/>
    <p:sldId id="389" r:id="rId5"/>
    <p:sldId id="381" r:id="rId6"/>
    <p:sldId id="338" r:id="rId7"/>
    <p:sldId id="286" r:id="rId8"/>
    <p:sldId id="307" r:id="rId9"/>
    <p:sldId id="285" r:id="rId10"/>
    <p:sldId id="390" r:id="rId11"/>
    <p:sldId id="312" r:id="rId12"/>
    <p:sldId id="386" r:id="rId13"/>
    <p:sldId id="313" r:id="rId14"/>
    <p:sldId id="314" r:id="rId15"/>
    <p:sldId id="339" r:id="rId16"/>
    <p:sldId id="317" r:id="rId17"/>
    <p:sldId id="318" r:id="rId18"/>
    <p:sldId id="319" r:id="rId19"/>
    <p:sldId id="276" r:id="rId20"/>
    <p:sldId id="277" r:id="rId21"/>
    <p:sldId id="278" r:id="rId22"/>
    <p:sldId id="279" r:id="rId23"/>
    <p:sldId id="321" r:id="rId24"/>
    <p:sldId id="378" r:id="rId25"/>
    <p:sldId id="379" r:id="rId26"/>
    <p:sldId id="380" r:id="rId27"/>
    <p:sldId id="372" r:id="rId28"/>
    <p:sldId id="382" r:id="rId29"/>
    <p:sldId id="383" r:id="rId30"/>
    <p:sldId id="385" r:id="rId31"/>
    <p:sldId id="384" r:id="rId32"/>
    <p:sldId id="387" r:id="rId33"/>
    <p:sldId id="392" r:id="rId34"/>
    <p:sldId id="391" r:id="rId35"/>
    <p:sldId id="322" r:id="rId36"/>
    <p:sldId id="336" r:id="rId37"/>
    <p:sldId id="345" r:id="rId38"/>
    <p:sldId id="346" r:id="rId39"/>
    <p:sldId id="347" r:id="rId40"/>
    <p:sldId id="348" r:id="rId41"/>
    <p:sldId id="376" r:id="rId42"/>
    <p:sldId id="377" r:id="rId43"/>
    <p:sldId id="365" r:id="rId44"/>
  </p:sldIdLst>
  <p:sldSz cx="9144000" cy="6858000" type="screen4x3"/>
  <p:notesSz cx="7010400" cy="92964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srgbClr val="FF0000"/>
    </p:penClr>
  </p:showPr>
  <p:clrMru>
    <a:srgbClr val="1C2986"/>
    <a:srgbClr val="000099"/>
    <a:srgbClr val="000066"/>
    <a:srgbClr val="333333"/>
    <a:srgbClr val="003399"/>
    <a:srgbClr val="DF8541"/>
    <a:srgbClr val="E94727"/>
    <a:srgbClr val="FF9900"/>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739" autoAdjust="0"/>
    <p:restoredTop sz="80952" autoAdjust="0"/>
  </p:normalViewPr>
  <p:slideViewPr>
    <p:cSldViewPr snapToGrid="0">
      <p:cViewPr varScale="1">
        <p:scale>
          <a:sx n="104" d="100"/>
          <a:sy n="104" d="100"/>
        </p:scale>
        <p:origin x="-96" y="-306"/>
      </p:cViewPr>
      <p:guideLst>
        <p:guide orient="horz" pos="891"/>
        <p:guide orient="horz" pos="144"/>
        <p:guide orient="horz" pos="3785"/>
        <p:guide orient="horz" pos="1200"/>
        <p:guide orient="horz" pos="1488"/>
        <p:guide pos="2880"/>
        <p:guide pos="414"/>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snapToGrid="0">
      <p:cViewPr>
        <p:scale>
          <a:sx n="200" d="100"/>
          <a:sy n="200" d="100"/>
        </p:scale>
        <p:origin x="-78" y="81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t" compatLnSpc="1"/>
          <a:lstStyle>
            <a:lvl1pPr defTabSz="931863" fontAlgn="base">
              <a:spcBef>
                <a:spcPct val="0"/>
              </a:spcBef>
              <a:spcAft>
                <a:spcPct val="0"/>
              </a:spcAft>
              <a:defRPr sz="1200" b="1">
                <a:solidFill>
                  <a:schemeClr val="tx1">
                    <a:alpha val="100000"/>
                  </a:schemeClr>
                </a:solidFill>
                <a:latin typeface="Segoe"/>
              </a:defRPr>
            </a:lvl1pPr>
          </a:lstStyle>
          <a:p>
            <a:pPr>
              <a:defRPr/>
            </a:pPr>
            <a:endParaRPr lang="en-US"/>
          </a:p>
        </p:txBody>
      </p:sp>
      <p:sp>
        <p:nvSpPr>
          <p:cNvPr id="105475" name="Rectangle 3"/>
          <p:cNvSpPr>
            <a:spLocks noGrp="1" noChangeArrowheads="1"/>
          </p:cNvSpPr>
          <p:nvPr>
            <p:ph type="dt" sz="quarter" idx="1"/>
          </p:nvPr>
        </p:nvSpPr>
        <p:spPr bwMode="auto">
          <a:xfrm>
            <a:off x="3971925"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t" compatLnSpc="1"/>
          <a:lstStyle>
            <a:lvl1pPr algn="r" defTabSz="931863" fontAlgn="base">
              <a:spcBef>
                <a:spcPct val="0"/>
              </a:spcBef>
              <a:spcAft>
                <a:spcPct val="0"/>
              </a:spcAft>
              <a:defRPr sz="1200" b="1">
                <a:solidFill>
                  <a:schemeClr val="tx1">
                    <a:alpha val="100000"/>
                  </a:schemeClr>
                </a:solidFill>
                <a:latin typeface="Segoe"/>
              </a:defRPr>
            </a:lvl1pPr>
          </a:lstStyle>
          <a:p>
            <a:pPr>
              <a:defRPr/>
            </a:pPr>
            <a:endParaRPr lang="en-US"/>
          </a:p>
        </p:txBody>
      </p:sp>
      <p:sp>
        <p:nvSpPr>
          <p:cNvPr id="105476" name="Rectangle 4"/>
          <p:cNvSpPr>
            <a:spLocks noGrp="1" noChangeArrowheads="1"/>
          </p:cNvSpPr>
          <p:nvPr>
            <p:ph type="ftr" sz="quarter" idx="2"/>
          </p:nvPr>
        </p:nvSpPr>
        <p:spPr bwMode="auto">
          <a:xfrm>
            <a:off x="0" y="8831263"/>
            <a:ext cx="6323013"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b" compatLnSpc="1"/>
          <a:lstStyle>
            <a:lvl1pPr defTabSz="931863" eaLnBrk="0" fontAlgn="base" hangingPunct="0">
              <a:spcBef>
                <a:spcPct val="0"/>
              </a:spcBef>
              <a:spcAft>
                <a:spcPct val="0"/>
              </a:spcAft>
              <a:defRPr sz="800">
                <a:solidFill>
                  <a:schemeClr val="tx1">
                    <a:alpha val="100000"/>
                  </a:schemeClr>
                </a:solidFill>
                <a:latin typeface="Segoe"/>
                <a:cs typeface="Arial"/>
              </a:defRPr>
            </a:lvl1pPr>
          </a:lstStyle>
          <a:p>
            <a:pPr>
              <a:defRPr/>
            </a:pPr>
            <a:r>
              <a:rPr lang="en-US"/>
              <a:t>© 2006 Microsoft Corporation. All rights reserved.</a:t>
            </a:r>
            <a:endParaRPr lang="cs-CZ"/>
          </a:p>
          <a:p>
            <a:pPr>
              <a:defRPr/>
            </a:pPr>
            <a:r>
              <a:rPr lang="en-US"/>
              <a:t>This presentation is for informational purposes only. Microsoft makes no warranties, express or implied, in this summary.</a:t>
            </a:r>
          </a:p>
        </p:txBody>
      </p:sp>
      <p:sp>
        <p:nvSpPr>
          <p:cNvPr id="105477" name="Rectangle 5"/>
          <p:cNvSpPr>
            <a:spLocks noGrp="1" noChangeArrowheads="1"/>
          </p:cNvSpPr>
          <p:nvPr>
            <p:ph type="sldNum" sz="quarter" idx="3"/>
          </p:nvPr>
        </p:nvSpPr>
        <p:spPr bwMode="auto">
          <a:xfrm>
            <a:off x="6384925" y="8831263"/>
            <a:ext cx="625475"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b" compatLnSpc="1"/>
          <a:lstStyle>
            <a:lvl1pPr algn="r" defTabSz="931863" fontAlgn="base">
              <a:spcBef>
                <a:spcPct val="0"/>
              </a:spcBef>
              <a:spcAft>
                <a:spcPct val="0"/>
              </a:spcAft>
              <a:defRPr sz="1200" b="1">
                <a:solidFill>
                  <a:schemeClr val="tx1">
                    <a:alpha val="100000"/>
                  </a:schemeClr>
                </a:solidFill>
                <a:latin typeface="Segoe"/>
              </a:defRPr>
            </a:lvl1pPr>
          </a:lstStyle>
          <a:p>
            <a:pPr>
              <a:defRPr/>
            </a:pPr>
            <a:fld id="{2337F4F3-E4D8-43BD-A838-6F1B969F523C}" type="slidenum">
              <a:rPr lang="cs-CZ"/>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t" compatLnSpc="1"/>
          <a:lstStyle>
            <a:lvl1pPr defTabSz="931863" fontAlgn="base">
              <a:spcBef>
                <a:spcPct val="0"/>
              </a:spcBef>
              <a:spcAft>
                <a:spcPct val="0"/>
              </a:spcAft>
              <a:defRPr sz="1200">
                <a:solidFill>
                  <a:schemeClr val="tx1">
                    <a:alpha val="100000"/>
                  </a:schemeClr>
                </a:solidFill>
                <a:latin typeface="Segoe"/>
              </a:defRPr>
            </a:lvl1pPr>
          </a:lstStyle>
          <a:p>
            <a:pPr>
              <a:defRPr/>
            </a:pPr>
            <a:endParaRPr lang="en-US"/>
          </a:p>
        </p:txBody>
      </p:sp>
      <p:sp>
        <p:nvSpPr>
          <p:cNvPr id="54275" name="Rectangle 3"/>
          <p:cNvSpPr>
            <a:spLocks noGrp="1" noChangeArrowheads="1"/>
          </p:cNvSpPr>
          <p:nvPr>
            <p:ph type="dt" idx="1"/>
          </p:nvPr>
        </p:nvSpPr>
        <p:spPr bwMode="auto">
          <a:xfrm>
            <a:off x="3970338"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t" compatLnSpc="1"/>
          <a:lstStyle>
            <a:lvl1pPr algn="r" defTabSz="931863" fontAlgn="base">
              <a:spcBef>
                <a:spcPct val="0"/>
              </a:spcBef>
              <a:spcAft>
                <a:spcPct val="0"/>
              </a:spcAft>
              <a:defRPr sz="1200">
                <a:solidFill>
                  <a:schemeClr val="tx1">
                    <a:alpha val="100000"/>
                  </a:schemeClr>
                </a:solidFill>
                <a:latin typeface="Segoe"/>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12700">
            <a:solidFill>
              <a:prstClr val="black"/>
            </a:solidFill>
          </a:ln>
          <a:effectLst/>
        </p:spPr>
        <p:txBody>
          <a:bodyPr vert="horz" wrap="square" lIns="91440" tIns="45720" rIns="91440" bIns="45720" anchor="ctr" compatLnSpc="1"/>
          <a:lstStyle/>
          <a:p>
            <a:pPr lvl="0"/>
            <a:endParaRPr lang="cs-CZ" noProof="0"/>
          </a:p>
        </p:txBody>
      </p:sp>
      <p:sp>
        <p:nvSpPr>
          <p:cNvPr id="54277" name="Rectangle 5"/>
          <p:cNvSpPr>
            <a:spLocks noGrp="1" noChangeArrowheads="1"/>
          </p:cNvSpPr>
          <p:nvPr>
            <p:ph type="body" sz="quarter" idx="3"/>
          </p:nvPr>
        </p:nvSpPr>
        <p:spPr bwMode="auto">
          <a:xfrm>
            <a:off x="701675" y="4416425"/>
            <a:ext cx="5607050" cy="4183063"/>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t" compatLnSpc="1"/>
          <a:lstStyle/>
          <a:p>
            <a:pPr lvl="0"/>
            <a:r>
              <a:rPr lang="en-US" noProof="0"/>
              <a:t>Click to edit Master text styles</a:t>
            </a:r>
            <a:endParaRPr lang="cs-CZ" noProof="0"/>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937625"/>
            <a:ext cx="5792788" cy="35718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b" compatLnSpc="1"/>
          <a:lstStyle>
            <a:lvl1pPr defTabSz="931863" eaLnBrk="0" fontAlgn="base" hangingPunct="0">
              <a:spcBef>
                <a:spcPct val="0"/>
              </a:spcBef>
              <a:spcAft>
                <a:spcPct val="0"/>
              </a:spcAft>
              <a:defRPr sz="800">
                <a:solidFill>
                  <a:schemeClr val="tx1">
                    <a:alpha val="100000"/>
                  </a:schemeClr>
                </a:solidFill>
                <a:latin typeface="Segoe"/>
                <a:cs typeface="Arial"/>
              </a:defRPr>
            </a:lvl1pPr>
          </a:lstStyle>
          <a:p>
            <a:pPr>
              <a:defRPr/>
            </a:pPr>
            <a:r>
              <a:rPr lang="en-US"/>
              <a:t>© 2002 Microsoft Corporation. All rights reserved.</a:t>
            </a:r>
            <a:endParaRPr lang="cs-CZ"/>
          </a:p>
          <a:p>
            <a:pPr>
              <a:defRPr/>
            </a:pPr>
            <a:r>
              <a:rPr lang="en-US"/>
              <a:t>This presentation is for informational purposes only. Microsoft makes no warranties, express or implied, in this summary.</a:t>
            </a:r>
            <a:endParaRPr lang="en-US" sz="1200"/>
          </a:p>
        </p:txBody>
      </p:sp>
      <p:sp>
        <p:nvSpPr>
          <p:cNvPr id="54279" name="Rectangle 7"/>
          <p:cNvSpPr>
            <a:spLocks noGrp="1" noChangeArrowheads="1"/>
          </p:cNvSpPr>
          <p:nvPr>
            <p:ph type="sldNum" sz="quarter" idx="5"/>
          </p:nvPr>
        </p:nvSpPr>
        <p:spPr bwMode="auto">
          <a:xfrm>
            <a:off x="5707063" y="8829675"/>
            <a:ext cx="1301750"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anchor="b" compatLnSpc="1"/>
          <a:lstStyle>
            <a:lvl1pPr algn="r" defTabSz="931863" fontAlgn="base">
              <a:spcBef>
                <a:spcPct val="0"/>
              </a:spcBef>
              <a:spcAft>
                <a:spcPct val="0"/>
              </a:spcAft>
              <a:defRPr sz="1200">
                <a:solidFill>
                  <a:schemeClr val="tx1">
                    <a:alpha val="100000"/>
                  </a:schemeClr>
                </a:solidFill>
                <a:latin typeface="Segoe"/>
              </a:defRPr>
            </a:lvl1pPr>
          </a:lstStyle>
          <a:p>
            <a:pPr>
              <a:defRPr/>
            </a:pPr>
            <a:fld id="{C6A7F216-2813-4406-BA21-D323FCC4252C}" type="slidenum">
              <a:rPr lang="cs-CZ"/>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noFill/>
          <a:ln w="9525" cap="flat" algn="ctr">
            <a:solidFill>
              <a:srgbClr val="000000"/>
            </a:solidFill>
            <a:miter lim="800000"/>
            <a:headEnd type="none" w="med" len="med"/>
            <a:tailEnd type="none" w="med" len="med"/>
          </a:ln>
        </p:spPr>
      </p:sp>
      <p:sp>
        <p:nvSpPr>
          <p:cNvPr id="76803" name="Rectangle 3"/>
          <p:cNvSpPr>
            <a:spLocks noGrp="1" noChangeArrowheads="1"/>
          </p:cNvSpPr>
          <p:nvPr>
            <p:ph type="body" idx="1"/>
          </p:nvPr>
        </p:nvSpPr>
        <p:spPr>
          <a:noFill/>
          <a:ln/>
        </p:spPr>
        <p:txBody>
          <a:bodyPr numCol="1" anchorCtr="0">
            <a:prstTxWarp prst="textNoShape">
              <a:avLst/>
            </a:prstTxWarp>
          </a:bodyPr>
          <a:lstStyle/>
          <a:p>
            <a:pPr eaLnBrk="1" hangingPunct="1">
              <a:lnSpc>
                <a:spcPct val="90000"/>
              </a:lnSpc>
            </a:pPr>
            <a:endParaRPr lang="en-US" sz="1000" smtClean="0">
              <a:latin typeface="Segoe"/>
            </a:endParaRPr>
          </a:p>
        </p:txBody>
      </p:sp>
      <p:sp>
        <p:nvSpPr>
          <p:cNvPr id="76804" name="Rectangle 7"/>
          <p:cNvSpPr>
            <a:spLocks noGrp="1" noChangeArrowheads="1"/>
          </p:cNvSpPr>
          <p:nvPr>
            <p:ph type="sldNum" sz="quarter" idx="5"/>
          </p:nvPr>
        </p:nvSpPr>
        <p:spPr>
          <a:noFill/>
          <a:ln>
            <a:headEnd/>
            <a:tailEnd/>
          </a:ln>
        </p:spPr>
        <p:txBody>
          <a:bodyPr numCol="1" anchorCtr="0">
            <a:prstTxWarp prst="textNoShape">
              <a:avLst/>
            </a:prstTxWarp>
          </a:bodyPr>
          <a:lstStyle/>
          <a:p>
            <a:fld id="{E1CAC7AA-DE1E-4D76-844F-C3382601AD57}" type="slidenum">
              <a:rPr lang="en-US" smtClean="0">
                <a:solidFill>
                  <a:schemeClr val="tx1"/>
                </a:solidFill>
              </a:rPr>
              <a:pPr/>
              <a:t>1</a:t>
            </a:fld>
            <a:endParaRPr lang="en-US" smtClean="0">
              <a:solidFill>
                <a:schemeClr val="tx1"/>
              </a:solidFill>
            </a:endParaRPr>
          </a:p>
        </p:txBody>
      </p:sp>
      <p:sp>
        <p:nvSpPr>
          <p:cNvPr id="76805" name="Rectangle 6"/>
          <p:cNvSpPr>
            <a:spLocks noGrp="1" noChangeArrowheads="1"/>
          </p:cNvSpPr>
          <p:nvPr>
            <p:ph type="ftr" sz="quarter" idx="4"/>
          </p:nvPr>
        </p:nvSpPr>
        <p:spPr>
          <a:noFill/>
          <a:ln>
            <a:headEnd/>
            <a:tailEnd/>
          </a:ln>
        </p:spPr>
        <p:txBody>
          <a:bodyPr numCol="1" anchorCtr="0">
            <a:prstTxWarp prst="textNoShape">
              <a:avLst/>
            </a:prstTxWarp>
          </a:bodyPr>
          <a:lstStyle/>
          <a:p>
            <a:pPr eaLnBrk="1" hangingPunct="1"/>
            <a:r>
              <a:rPr lang="en-US" smtClean="0">
                <a:solidFill>
                  <a:schemeClr val="tx1"/>
                </a:solidFill>
                <a:cs typeface="Arial" pitchFamily="34" charset="0"/>
              </a:rPr>
              <a:t>© 2002 Microsoft Corporation. All rights reserved.</a:t>
            </a:r>
            <a:endParaRPr lang="cs-CZ" smtClean="0">
              <a:solidFill>
                <a:schemeClr val="tx1"/>
              </a:solidFill>
              <a:cs typeface="Arial" pitchFamily="34" charset="0"/>
            </a:endParaRPr>
          </a:p>
          <a:p>
            <a:r>
              <a:rPr lang="en-US" smtClean="0">
                <a:solidFill>
                  <a:schemeClr val="tx1"/>
                </a:solidFill>
                <a:cs typeface="Arial" pitchFamily="34" charset="0"/>
              </a:rPr>
              <a:t>This presentation is for informational purposes only. Microsoft makes no warranties, express or implied, in this summary.</a:t>
            </a:r>
            <a:endParaRPr lang="en-US" sz="1200" smtClean="0">
              <a:solidFill>
                <a:schemeClr val="tx1"/>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3312"/>
          <p:cNvSpPr>
            <a:spLocks noGrp="1" noChangeArrowheads="1"/>
          </p:cNvSpPr>
          <p:nvPr>
            <p:ph type="sldNum" sz="quarter" idx="5"/>
          </p:nvPr>
        </p:nvSpPr>
        <p:spPr>
          <a:noFill/>
          <a:ln>
            <a:headEnd/>
            <a:tailEnd/>
          </a:ln>
        </p:spPr>
        <p:txBody>
          <a:bodyPr/>
          <a:lstStyle/>
          <a:p>
            <a:fld id="{394F0137-5F22-47EB-85B8-263019A146CF}" type="slidenum">
              <a:rPr lang="ar-SA">
                <a:latin typeface="Arial" pitchFamily="34" charset="0"/>
              </a:rPr>
              <a:pPr/>
              <a:t>31</a:t>
            </a:fld>
            <a:endParaRPr lang="en-US">
              <a:latin typeface="Arial" pitchFamily="34" charset="0"/>
            </a:endParaRPr>
          </a:p>
        </p:txBody>
      </p:sp>
      <p:sp>
        <p:nvSpPr>
          <p:cNvPr id="12291" name="Rectangle 13313"/>
          <p:cNvSpPr>
            <a:spLocks noGrp="1" noRot="1" noChangeAspect="1" noTextEdit="1"/>
          </p:cNvSpPr>
          <p:nvPr>
            <p:ph type="sldImg"/>
          </p:nvPr>
        </p:nvSpPr>
        <p:spPr>
          <a:noFill/>
          <a:ln w="12700" cap="flat">
            <a:round/>
            <a:headEnd type="none" w="med" len="med"/>
            <a:tailEnd type="none" w="med" len="med"/>
          </a:ln>
        </p:spPr>
      </p:sp>
      <p:sp>
        <p:nvSpPr>
          <p:cNvPr id="12292" name="Rectangle 13314"/>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12293" name="Rectangle 13315"/>
          <p:cNvSpPr>
            <a:spLocks noChangeArrowheads="1"/>
          </p:cNvSpPr>
          <p:nvPr/>
        </p:nvSpPr>
        <p:spPr bwMode="auto">
          <a:xfrm>
            <a:off x="3970938" y="0"/>
            <a:ext cx="3037840" cy="464820"/>
          </a:xfrm>
          <a:prstGeom prst="rect">
            <a:avLst/>
          </a:prstGeom>
          <a:noFill/>
          <a:ln w="9525" algn="ctr">
            <a:noFill/>
            <a:miter lim="800000"/>
            <a:headEnd/>
            <a:tailEnd/>
          </a:ln>
        </p:spPr>
        <p:txBody>
          <a:bodyPr lIns="94947" tIns="47474" rIns="94947" bIns="47474"/>
          <a:lstStyle/>
          <a:p>
            <a:fld id="{075DE87D-198B-470A-B9A4-54E181E829E2}" type="datetime8">
              <a:rPr lang="en-US" sz="1200">
                <a:latin typeface="Times New Roman" pitchFamily="18" charset="0"/>
              </a:rPr>
              <a:pPr/>
              <a:t>1/25/2007 9:22 AM</a:t>
            </a:fld>
            <a:endParaRPr kumimoji="1" lang="en-US" dirty="0"/>
          </a:p>
        </p:txBody>
      </p:sp>
      <p:sp>
        <p:nvSpPr>
          <p:cNvPr id="12294" name="Rectangle 13316"/>
          <p:cNvSpPr>
            <a:spLocks noChangeArrowheads="1"/>
          </p:cNvSpPr>
          <p:nvPr/>
        </p:nvSpPr>
        <p:spPr bwMode="auto">
          <a:xfrm>
            <a:off x="0" y="8938101"/>
            <a:ext cx="5793317" cy="356685"/>
          </a:xfrm>
          <a:prstGeom prst="rect">
            <a:avLst/>
          </a:prstGeom>
          <a:noFill/>
          <a:ln w="9525" algn="ctr">
            <a:noFill/>
            <a:miter lim="800000"/>
            <a:headEnd/>
            <a:tailEnd/>
          </a:ln>
        </p:spPr>
        <p:txBody>
          <a:bodyPr lIns="94947" tIns="47474" rIns="94947" bIns="47474" anchor="b"/>
          <a:lstStyle/>
          <a:p>
            <a:r>
              <a:rPr lang="en-US" sz="800" dirty="0">
                <a:latin typeface="Segoe" pitchFamily="34" charset="0"/>
              </a:rPr>
              <a:t>© 2005 Microsoft Corporation. All rights reserved.</a:t>
            </a:r>
            <a:endParaRPr kumimoji="1" lang="en-US" dirty="0"/>
          </a:p>
          <a:p>
            <a:pPr eaLnBrk="0" hangingPunct="0"/>
            <a:r>
              <a:rPr lang="en-US" sz="800" dirty="0">
                <a:latin typeface="Segoe" pitchFamily="34" charset="0"/>
                <a:cs typeface="Arial" pitchFamily="34" charset="0"/>
              </a:rPr>
              <a:t>This presentation is for informational purposes only. Microsoft makes no warranties, express or implied, in this summary.</a:t>
            </a:r>
            <a:endParaRPr lang="en-US" dirty="0"/>
          </a:p>
        </p:txBody>
      </p:sp>
      <p:sp>
        <p:nvSpPr>
          <p:cNvPr id="12295" name="Rectangle 13317"/>
          <p:cNvSpPr>
            <a:spLocks noChangeArrowheads="1"/>
          </p:cNvSpPr>
          <p:nvPr/>
        </p:nvSpPr>
        <p:spPr bwMode="auto">
          <a:xfrm>
            <a:off x="5707310" y="8829967"/>
            <a:ext cx="1301468" cy="464820"/>
          </a:xfrm>
          <a:prstGeom prst="rect">
            <a:avLst/>
          </a:prstGeom>
          <a:noFill/>
          <a:ln w="9525" algn="ctr">
            <a:noFill/>
            <a:miter lim="800000"/>
            <a:headEnd/>
            <a:tailEnd/>
          </a:ln>
        </p:spPr>
        <p:txBody>
          <a:bodyPr lIns="94947" tIns="47474" rIns="94947" bIns="47474" anchor="b"/>
          <a:lstStyle/>
          <a:p>
            <a:fld id="{646A374C-41E7-4668-AD0D-27BF9986AF2A}" type="slidenum">
              <a:rPr lang="ar-SA" sz="1200">
                <a:latin typeface="Times New Roman" pitchFamily="18" charset="0"/>
                <a:cs typeface="Times New Roman" pitchFamily="18" charset="0"/>
              </a:rPr>
              <a:pPr/>
              <a:t>31</a:t>
            </a:fld>
            <a:endParaRPr kumimoji="1" lang="en-US" dirty="0"/>
          </a:p>
        </p:txBody>
      </p:sp>
      <p:sp>
        <p:nvSpPr>
          <p:cNvPr id="12296" name="Rectangle 13318"/>
          <p:cNvSpPr>
            <a:spLocks noChangeArrowheads="1"/>
          </p:cNvSpPr>
          <p:nvPr/>
        </p:nvSpPr>
        <p:spPr bwMode="auto">
          <a:xfrm>
            <a:off x="0" y="0"/>
            <a:ext cx="3037840" cy="464820"/>
          </a:xfrm>
          <a:prstGeom prst="rect">
            <a:avLst/>
          </a:prstGeom>
          <a:noFill/>
          <a:ln w="9525">
            <a:noFill/>
            <a:miter lim="800000"/>
            <a:headEnd/>
            <a:tailEnd/>
          </a:ln>
        </p:spPr>
        <p:txBody>
          <a:bodyPr lIns="94947" tIns="47474" rIns="94947" bIns="47474"/>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Rot="1" noChangeAspect="1" noTextEdit="1"/>
          </p:cNvSpPr>
          <p:nvPr>
            <p:ph type="sldImg"/>
          </p:nvPr>
        </p:nvSpPr>
        <p:spPr>
          <a:noFill/>
          <a:ln>
            <a:solidFill>
              <a:srgbClr val="000000"/>
            </a:solidFill>
            <a:miter lim="800000"/>
            <a:headEnd/>
            <a:tailEnd/>
          </a:ln>
        </p:spPr>
      </p:sp>
      <p:sp>
        <p:nvSpPr>
          <p:cNvPr id="9728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cs-CZ" smtClean="0"/>
          </a:p>
        </p:txBody>
      </p:sp>
      <p:sp>
        <p:nvSpPr>
          <p:cNvPr id="97284" name="Rectangle 3"/>
          <p:cNvSpPr>
            <a:spLocks noGrp="1"/>
          </p:cNvSpPr>
          <p:nvPr>
            <p:ph type="sldNum" sz="quarter" idx="5"/>
          </p:nvPr>
        </p:nvSpPr>
        <p:spPr>
          <a:noFill/>
          <a:ln>
            <a:headEnd/>
            <a:tailEnd/>
          </a:ln>
        </p:spPr>
        <p:txBody>
          <a:bodyPr numCol="1" anchorCtr="0">
            <a:prstTxWarp prst="textNoShape">
              <a:avLst/>
            </a:prstTxWarp>
          </a:bodyPr>
          <a:lstStyle/>
          <a:p>
            <a:fld id="{836DC81A-2787-4EE4-8C99-36A8A6BDD8D2}" type="slidenum">
              <a:rPr lang="cs-CZ" smtClean="0">
                <a:solidFill>
                  <a:schemeClr val="tx1"/>
                </a:solidFill>
              </a:rPr>
              <a:pPr/>
              <a:t>41</a:t>
            </a:fld>
            <a:endParaRPr lang="cs-CZ"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TextEdit="1"/>
          </p:cNvSpPr>
          <p:nvPr>
            <p:ph type="sldImg"/>
          </p:nvPr>
        </p:nvSpPr>
        <p:spPr>
          <a:noFill/>
          <a:ln>
            <a:solidFill>
              <a:srgbClr val="000000"/>
            </a:solidFill>
            <a:miter lim="800000"/>
            <a:headEnd/>
            <a:tailEnd/>
          </a:ln>
        </p:spPr>
      </p:sp>
      <p:sp>
        <p:nvSpPr>
          <p:cNvPr id="98307"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cs-CZ" smtClean="0"/>
          </a:p>
        </p:txBody>
      </p:sp>
      <p:sp>
        <p:nvSpPr>
          <p:cNvPr id="98308" name="Rectangle 3"/>
          <p:cNvSpPr>
            <a:spLocks noGrp="1"/>
          </p:cNvSpPr>
          <p:nvPr>
            <p:ph type="sldNum" sz="quarter" idx="5"/>
          </p:nvPr>
        </p:nvSpPr>
        <p:spPr>
          <a:noFill/>
          <a:ln>
            <a:headEnd/>
            <a:tailEnd/>
          </a:ln>
        </p:spPr>
        <p:txBody>
          <a:bodyPr numCol="1" anchorCtr="0">
            <a:prstTxWarp prst="textNoShape">
              <a:avLst/>
            </a:prstTxWarp>
          </a:bodyPr>
          <a:lstStyle/>
          <a:p>
            <a:fld id="{91598C8C-673E-4E7B-A507-AA4038484F64}" type="slidenum">
              <a:rPr lang="cs-CZ" smtClean="0">
                <a:solidFill>
                  <a:schemeClr val="tx1"/>
                </a:solidFill>
              </a:rPr>
              <a:pPr/>
              <a:t>42</a:t>
            </a:fld>
            <a:endParaRPr lang="cs-CZ"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62050" y="703263"/>
            <a:ext cx="4686300" cy="3514725"/>
          </a:xfrm>
          <a:noFill/>
          <a:ln w="9525" cap="flat" algn="ctr">
            <a:solidFill>
              <a:srgbClr val="000000"/>
            </a:solidFill>
            <a:miter lim="800000"/>
            <a:headEnd type="none" w="med" len="med"/>
            <a:tailEnd type="none" w="med" len="med"/>
          </a:ln>
        </p:spPr>
      </p:sp>
      <p:sp>
        <p:nvSpPr>
          <p:cNvPr id="114691" name="Rectangle 3"/>
          <p:cNvSpPr>
            <a:spLocks noGrp="1" noChangeArrowheads="1"/>
          </p:cNvSpPr>
          <p:nvPr>
            <p:ph type="body" idx="1"/>
          </p:nvPr>
        </p:nvSpPr>
        <p:spPr>
          <a:xfrm>
            <a:off x="935038" y="4452938"/>
            <a:ext cx="5140325" cy="4141787"/>
          </a:xfrm>
          <a:noFill/>
          <a:ln/>
        </p:spPr>
        <p:txBody>
          <a:bodyPr numCol="1" anchorCtr="0">
            <a:prstTxWarp prst="textNoShape">
              <a:avLst/>
            </a:prstTxWarp>
          </a:bodyPr>
          <a:lstStyle/>
          <a:p>
            <a:pPr eaLnBrk="1"/>
            <a:endParaRPr lang="en-US" smtClean="0">
              <a:latin typeface="Sego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3248"/>
          <p:cNvSpPr>
            <a:spLocks noGrp="1" noRot="1" noChangeAspect="1" noChangeArrowheads="1" noTextEdit="1"/>
          </p:cNvSpPr>
          <p:nvPr>
            <p:ph type="sldImg"/>
          </p:nvPr>
        </p:nvSpPr>
        <p:spPr>
          <a:noFill/>
          <a:ln w="9525" cap="flat">
            <a:solidFill>
              <a:srgbClr val="000000"/>
            </a:solidFill>
            <a:miter lim="800000"/>
            <a:headEnd type="none" w="med" len="med"/>
            <a:tailEnd type="none" w="med" len="med"/>
          </a:ln>
        </p:spPr>
      </p:sp>
      <p:sp>
        <p:nvSpPr>
          <p:cNvPr id="77827" name="Rectangle 73730"/>
          <p:cNvSpPr>
            <a:spLocks noGrp="1" noChangeArrowheads="1"/>
          </p:cNvSpPr>
          <p:nvPr>
            <p:ph type="body" idx="1"/>
          </p:nvPr>
        </p:nvSpPr>
        <p:spPr>
          <a:noFill/>
          <a:ln/>
        </p:spPr>
        <p:txBody>
          <a:bodyPr numCol="1" anchorCtr="0">
            <a:prstTxWarp prst="textNoShape">
              <a:avLst/>
            </a:prstTxWarp>
          </a:bodyPr>
          <a:lstStyle/>
          <a:p>
            <a:pPr eaLnBrk="1" hangingPunct="1">
              <a:spcBef>
                <a:spcPct val="0"/>
              </a:spcBef>
            </a:pPr>
            <a:r>
              <a:rPr lang="en-US" smtClean="0"/>
              <a:t>The above image depicts the Medialess License Kit for: </a:t>
            </a:r>
          </a:p>
          <a:p>
            <a:pPr eaLnBrk="1" hangingPunct="1">
              <a:spcBef>
                <a:spcPct val="0"/>
              </a:spcBef>
            </a:pPr>
            <a:r>
              <a:rPr lang="en-US" smtClean="0"/>
              <a:t>Office Basic 2007 with Office Professional 2007 Trial</a:t>
            </a:r>
          </a:p>
          <a:p>
            <a:pPr eaLnBrk="1" hangingPunct="1">
              <a:spcBef>
                <a:spcPct val="0"/>
              </a:spcBef>
            </a:pPr>
            <a:r>
              <a:rPr lang="en-US" smtClean="0"/>
              <a:t>Office Small Business 2007 with Office Professional 2007 Trial</a:t>
            </a:r>
          </a:p>
          <a:p>
            <a:pPr eaLnBrk="1" hangingPunct="1">
              <a:spcBef>
                <a:spcPct val="0"/>
              </a:spcBef>
            </a:pPr>
            <a:r>
              <a:rPr lang="en-US" smtClean="0"/>
              <a:t>Office Professional 2007 </a:t>
            </a:r>
          </a:p>
          <a:p>
            <a:pPr eaLnBrk="1" hangingPunct="1">
              <a:spcBef>
                <a:spcPct val="0"/>
              </a:spcBef>
            </a:pPr>
            <a:r>
              <a:rPr lang="en-US" smtClean="0"/>
              <a:t>The second above image depicts the Medialess License Kit packaging Product Key locator.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a:ln>
            <a:headEnd/>
            <a:tailEnd/>
          </a:ln>
        </p:spPr>
        <p:txBody>
          <a:bodyPr numCol="1" anchorCtr="0">
            <a:prstTxWarp prst="textNoShape">
              <a:avLst/>
            </a:prstTxWarp>
          </a:bodyPr>
          <a:lstStyle/>
          <a:p>
            <a:fld id="{89F75F66-470A-4E52-AE86-589B95652741}" type="datetime8">
              <a:rPr lang="en-US" smtClean="0">
                <a:solidFill>
                  <a:schemeClr val="tx1"/>
                </a:solidFill>
              </a:rPr>
              <a:pPr/>
              <a:t>1/25/2007 9:22 AM</a:t>
            </a:fld>
            <a:endParaRPr lang="en-US" smtClean="0">
              <a:solidFill>
                <a:schemeClr val="tx1"/>
              </a:solidFill>
            </a:endParaRPr>
          </a:p>
        </p:txBody>
      </p:sp>
      <p:sp>
        <p:nvSpPr>
          <p:cNvPr id="79875" name="Rectangle 7"/>
          <p:cNvSpPr>
            <a:spLocks noGrp="1" noChangeArrowheads="1"/>
          </p:cNvSpPr>
          <p:nvPr>
            <p:ph type="sldNum" sz="quarter" idx="5"/>
          </p:nvPr>
        </p:nvSpPr>
        <p:spPr>
          <a:noFill/>
          <a:ln>
            <a:headEnd/>
            <a:tailEnd/>
          </a:ln>
        </p:spPr>
        <p:txBody>
          <a:bodyPr numCol="1" anchorCtr="0">
            <a:prstTxWarp prst="textNoShape">
              <a:avLst/>
            </a:prstTxWarp>
          </a:bodyPr>
          <a:lstStyle/>
          <a:p>
            <a:fld id="{10C42A67-0C07-4820-91AF-C1A05EF36EC0}" type="slidenum">
              <a:rPr lang="en-US" smtClean="0">
                <a:solidFill>
                  <a:schemeClr val="tx1"/>
                </a:solidFill>
              </a:rPr>
              <a:pPr/>
              <a:t>11</a:t>
            </a:fld>
            <a:endParaRPr lang="en-US" smtClean="0">
              <a:solidFill>
                <a:schemeClr val="tx1"/>
              </a:solidFill>
            </a:endParaRPr>
          </a:p>
        </p:txBody>
      </p:sp>
      <p:sp>
        <p:nvSpPr>
          <p:cNvPr id="79876" name="Rectangle 2"/>
          <p:cNvSpPr>
            <a:spLocks noGrp="1" noRot="1" noChangeAspect="1" noChangeArrowheads="1" noTextEdit="1"/>
          </p:cNvSpPr>
          <p:nvPr>
            <p:ph type="sldImg"/>
          </p:nvPr>
        </p:nvSpPr>
        <p:spPr>
          <a:xfrm>
            <a:off x="1181100" y="696913"/>
            <a:ext cx="4649788" cy="3486150"/>
          </a:xfrm>
          <a:noFill/>
          <a:ln>
            <a:solidFill>
              <a:srgbClr val="000000"/>
            </a:solidFill>
            <a:miter lim="800000"/>
            <a:headEnd/>
            <a:tailEnd/>
          </a:ln>
        </p:spPr>
      </p:sp>
      <p:sp>
        <p:nvSpPr>
          <p:cNvPr id="79877" name="Rectangle 3"/>
          <p:cNvSpPr>
            <a:spLocks noGrp="1" noChangeArrowheads="1"/>
          </p:cNvSpPr>
          <p:nvPr>
            <p:ph type="body" idx="1"/>
          </p:nvPr>
        </p:nvSpPr>
        <p:spPr>
          <a:xfrm>
            <a:off x="700088" y="4414838"/>
            <a:ext cx="5610225" cy="4184650"/>
          </a:xfrm>
          <a:noFill/>
          <a:ln/>
        </p:spPr>
        <p:txBody>
          <a:bodyPr numCol="1" anchorCtr="0">
            <a:prstTxWarp prst="textNoShape">
              <a:avLst/>
            </a:prstTxWarp>
          </a:bodyPr>
          <a:lstStyle/>
          <a:p>
            <a:pPr eaLnBrk="1" hangingPunct="1">
              <a:spcBef>
                <a:spcPct val="0"/>
              </a:spcBef>
            </a:pPr>
            <a:r>
              <a:rPr lang="en-US" sz="1000" b="1" smtClean="0"/>
              <a:t>SKUs that enable these features are labeled "</a:t>
            </a:r>
            <a:r>
              <a:rPr lang="en-US" sz="1000" b="1" i="1" smtClean="0"/>
              <a:t>E</a:t>
            </a:r>
            <a:r>
              <a:rPr lang="en-US" sz="1000" smtClean="0"/>
              <a:t>" in the matrix.  E.g., Office Professional Plus and Office Enterprise enable these features.		</a:t>
            </a:r>
          </a:p>
          <a:p>
            <a:pPr eaLnBrk="1" hangingPunct="1">
              <a:spcBef>
                <a:spcPct val="0"/>
              </a:spcBef>
            </a:pPr>
            <a:r>
              <a:rPr lang="en-US" sz="1000" smtClean="0"/>
              <a:t>	"Information Rights &amp; Policy"	</a:t>
            </a:r>
          </a:p>
          <a:p>
            <a:pPr eaLnBrk="1" hangingPunct="1">
              <a:spcBef>
                <a:spcPct val="0"/>
              </a:spcBef>
            </a:pPr>
            <a:r>
              <a:rPr lang="en-US" sz="1000" smtClean="0"/>
              <a:t>	</a:t>
            </a:r>
            <a:r>
              <a:rPr lang="en-US" sz="1000" u="sng" smtClean="0"/>
              <a:t>Create</a:t>
            </a:r>
            <a:r>
              <a:rPr lang="en-US" sz="1000" smtClean="0"/>
              <a:t> IRM protected documents and e-mail 	</a:t>
            </a:r>
          </a:p>
          <a:p>
            <a:pPr eaLnBrk="1" hangingPunct="1">
              <a:spcBef>
                <a:spcPct val="0"/>
              </a:spcBef>
            </a:pPr>
            <a:r>
              <a:rPr lang="en-US" sz="1000" smtClean="0"/>
              <a:t>	</a:t>
            </a:r>
            <a:r>
              <a:rPr lang="en-US" sz="1000" u="sng" smtClean="0"/>
              <a:t>Apply</a:t>
            </a:r>
            <a:r>
              <a:rPr lang="en-US" sz="1000" smtClean="0"/>
              <a:t> policy statements to e-mail	</a:t>
            </a:r>
          </a:p>
          <a:p>
            <a:pPr eaLnBrk="1" hangingPunct="1">
              <a:spcBef>
                <a:spcPct val="0"/>
              </a:spcBef>
            </a:pPr>
            <a:r>
              <a:rPr lang="en-US" sz="1000" smtClean="0"/>
              <a:t>		</a:t>
            </a:r>
          </a:p>
          <a:p>
            <a:pPr eaLnBrk="1" hangingPunct="1">
              <a:spcBef>
                <a:spcPct val="0"/>
              </a:spcBef>
            </a:pPr>
            <a:r>
              <a:rPr lang="en-US" sz="1000" smtClean="0"/>
              <a:t>	"Integrated Content Management"	</a:t>
            </a:r>
          </a:p>
          <a:p>
            <a:pPr eaLnBrk="1" hangingPunct="1">
              <a:spcBef>
                <a:spcPct val="0"/>
              </a:spcBef>
            </a:pPr>
            <a:r>
              <a:rPr lang="en-US" sz="1000" smtClean="0"/>
              <a:t>	</a:t>
            </a:r>
            <a:r>
              <a:rPr lang="en-US" sz="1000" u="sng" smtClean="0"/>
              <a:t>Initiate</a:t>
            </a:r>
            <a:r>
              <a:rPr lang="en-US" sz="1000" smtClean="0"/>
              <a:t> document workflows from within Office 	</a:t>
            </a:r>
          </a:p>
          <a:p>
            <a:pPr eaLnBrk="1" hangingPunct="1">
              <a:spcBef>
                <a:spcPct val="0"/>
              </a:spcBef>
            </a:pPr>
            <a:r>
              <a:rPr lang="en-US" sz="1000" smtClean="0"/>
              <a:t>	</a:t>
            </a:r>
            <a:r>
              <a:rPr lang="en-US" sz="1000" u="sng" smtClean="0"/>
              <a:t>Prepare</a:t>
            </a:r>
            <a:r>
              <a:rPr lang="en-US" sz="1000" smtClean="0"/>
              <a:t> presentations for organizational use in PowerPoint slide libraries 	</a:t>
            </a:r>
          </a:p>
          <a:p>
            <a:pPr eaLnBrk="1" hangingPunct="1">
              <a:spcBef>
                <a:spcPct val="0"/>
              </a:spcBef>
            </a:pPr>
            <a:r>
              <a:rPr lang="en-US" sz="1000" smtClean="0"/>
              <a:t>	</a:t>
            </a:r>
            <a:r>
              <a:rPr lang="en-US" sz="1000" u="sng" smtClean="0"/>
              <a:t>Prepare</a:t>
            </a:r>
            <a:r>
              <a:rPr lang="en-US" sz="1000" smtClean="0"/>
              <a:t> spreadsheets for publication to Report Center 	</a:t>
            </a:r>
          </a:p>
          <a:p>
            <a:pPr eaLnBrk="1" hangingPunct="1">
              <a:spcBef>
                <a:spcPct val="0"/>
              </a:spcBef>
            </a:pPr>
            <a:r>
              <a:rPr lang="en-US" sz="1000" smtClean="0"/>
              <a:t>	</a:t>
            </a:r>
            <a:r>
              <a:rPr lang="en-US" sz="1000" u="sng" smtClean="0"/>
              <a:t>Generate</a:t>
            </a:r>
            <a:r>
              <a:rPr lang="en-US" sz="1000" smtClean="0"/>
              <a:t> printable metadata labels &amp; barcodes to track documents 	</a:t>
            </a:r>
          </a:p>
          <a:p>
            <a:pPr eaLnBrk="1" hangingPunct="1">
              <a:spcBef>
                <a:spcPct val="0"/>
              </a:spcBef>
            </a:pPr>
            <a:r>
              <a:rPr lang="en-US" sz="1000" smtClean="0"/>
              <a:t>	</a:t>
            </a:r>
            <a:r>
              <a:rPr lang="en-US" sz="1000" u="sng" smtClean="0"/>
              <a:t>Support</a:t>
            </a:r>
            <a:r>
              <a:rPr lang="en-US" sz="1000" smtClean="0"/>
              <a:t> official records management for e-mail in Outlook 	</a:t>
            </a:r>
          </a:p>
          <a:p>
            <a:pPr eaLnBrk="1" hangingPunct="1">
              <a:spcBef>
                <a:spcPct val="0"/>
              </a:spcBef>
            </a:pPr>
            <a:r>
              <a:rPr lang="en-US" sz="1000" smtClean="0"/>
              <a:t>		</a:t>
            </a:r>
          </a:p>
          <a:p>
            <a:pPr eaLnBrk="1" hangingPunct="1">
              <a:spcBef>
                <a:spcPct val="0"/>
              </a:spcBef>
            </a:pPr>
            <a:r>
              <a:rPr lang="en-US" sz="1000" smtClean="0"/>
              <a:t>	Note:	</a:t>
            </a:r>
          </a:p>
          <a:p>
            <a:pPr eaLnBrk="1" hangingPunct="1">
              <a:spcBef>
                <a:spcPct val="0"/>
              </a:spcBef>
            </a:pPr>
            <a:r>
              <a:rPr lang="en-US" sz="1000" smtClean="0"/>
              <a:t>	Content management features require SharePoint Portal Server or similar server infrastructure.  IRM requires Windows Rights Management Services. 	</a:t>
            </a:r>
          </a:p>
          <a:p>
            <a:pPr eaLnBrk="1" hangingPunct="1">
              <a:spcBef>
                <a:spcPct val="0"/>
              </a:spcBef>
            </a:pPr>
            <a:r>
              <a:rPr lang="en-US" sz="1000" smtClean="0"/>
              <a:t>	Office Professional Plus and Office Enterprise can create, initiate and/or manage.  All Office “12” users can participate or consume the information via some method.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ln>
            <a:headEnd/>
            <a:tailEnd/>
          </a:ln>
        </p:spPr>
        <p:txBody>
          <a:bodyPr numCol="1" anchorCtr="0">
            <a:prstTxWarp prst="textNoShape">
              <a:avLst/>
            </a:prstTxWarp>
          </a:bodyPr>
          <a:lstStyle/>
          <a:p>
            <a:fld id="{CFAD0CEE-49D9-4A8A-813F-DFD12452BB89}" type="datetime8">
              <a:rPr lang="en-US" smtClean="0">
                <a:solidFill>
                  <a:schemeClr val="tx1"/>
                </a:solidFill>
              </a:rPr>
              <a:pPr/>
              <a:t>1/25/2007 9:22 AM</a:t>
            </a:fld>
            <a:endParaRPr lang="en-US" smtClean="0">
              <a:solidFill>
                <a:schemeClr val="tx1"/>
              </a:solidFill>
            </a:endParaRPr>
          </a:p>
        </p:txBody>
      </p:sp>
      <p:sp>
        <p:nvSpPr>
          <p:cNvPr id="80899" name="Rectangle 7"/>
          <p:cNvSpPr>
            <a:spLocks noGrp="1" noChangeArrowheads="1"/>
          </p:cNvSpPr>
          <p:nvPr>
            <p:ph type="sldNum" sz="quarter" idx="5"/>
          </p:nvPr>
        </p:nvSpPr>
        <p:spPr>
          <a:noFill/>
          <a:ln>
            <a:headEnd/>
            <a:tailEnd/>
          </a:ln>
        </p:spPr>
        <p:txBody>
          <a:bodyPr numCol="1" anchorCtr="0">
            <a:prstTxWarp prst="textNoShape">
              <a:avLst/>
            </a:prstTxWarp>
          </a:bodyPr>
          <a:lstStyle/>
          <a:p>
            <a:fld id="{9480D281-FD03-4731-BE04-A533305A67D1}" type="slidenum">
              <a:rPr lang="en-US" smtClean="0">
                <a:solidFill>
                  <a:schemeClr val="tx1"/>
                </a:solidFill>
              </a:rPr>
              <a:pPr/>
              <a:t>13</a:t>
            </a:fld>
            <a:endParaRPr lang="en-US" smtClean="0">
              <a:solidFill>
                <a:schemeClr val="tx1"/>
              </a:solidFill>
            </a:endParaRPr>
          </a:p>
        </p:txBody>
      </p:sp>
      <p:sp>
        <p:nvSpPr>
          <p:cNvPr id="80900" name="Rectangle 2"/>
          <p:cNvSpPr>
            <a:spLocks noGrp="1" noRot="1" noChangeAspect="1" noChangeArrowheads="1" noTextEdit="1"/>
          </p:cNvSpPr>
          <p:nvPr>
            <p:ph type="sldImg"/>
          </p:nvPr>
        </p:nvSpPr>
        <p:spPr>
          <a:xfrm>
            <a:off x="1181100" y="696913"/>
            <a:ext cx="4649788" cy="3486150"/>
          </a:xfrm>
          <a:noFill/>
          <a:ln>
            <a:solidFill>
              <a:srgbClr val="000000"/>
            </a:solidFill>
            <a:miter lim="800000"/>
            <a:headEnd/>
            <a:tailEnd/>
          </a:ln>
        </p:spPr>
      </p:sp>
      <p:sp>
        <p:nvSpPr>
          <p:cNvPr id="80901" name="Rectangle 3"/>
          <p:cNvSpPr>
            <a:spLocks noGrp="1" noChangeArrowheads="1"/>
          </p:cNvSpPr>
          <p:nvPr>
            <p:ph type="body" idx="1"/>
          </p:nvPr>
        </p:nvSpPr>
        <p:spPr>
          <a:xfrm>
            <a:off x="700088" y="4414838"/>
            <a:ext cx="5610225" cy="4184650"/>
          </a:xfrm>
          <a:noFill/>
          <a:ln/>
        </p:spPr>
        <p:txBody>
          <a:bodyPr numCol="1" anchorCtr="0">
            <a:prstTxWarp prst="textNoShape">
              <a:avLst/>
            </a:prstTxWarp>
          </a:bodyPr>
          <a:lstStyle/>
          <a:p>
            <a:pPr eaLnBrk="1" hangingPunct="1">
              <a:spcBef>
                <a:spcPct val="0"/>
              </a:spcBef>
            </a:pPr>
            <a:r>
              <a:rPr lang="en-US" sz="1000" b="1" smtClean="0"/>
              <a:t>SKUs that enable these features are labeled "</a:t>
            </a:r>
            <a:r>
              <a:rPr lang="en-US" sz="1000" b="1" i="1" smtClean="0"/>
              <a:t>E</a:t>
            </a:r>
            <a:r>
              <a:rPr lang="en-US" sz="1000" smtClean="0"/>
              <a:t>" in the matrix.  E.g., Office Professional Plus and Office Enterprise enable these features.		</a:t>
            </a:r>
          </a:p>
          <a:p>
            <a:pPr eaLnBrk="1" hangingPunct="1">
              <a:spcBef>
                <a:spcPct val="0"/>
              </a:spcBef>
            </a:pPr>
            <a:r>
              <a:rPr lang="en-US" sz="1000" smtClean="0"/>
              <a:t>	"Information Rights &amp; Policy"	</a:t>
            </a:r>
          </a:p>
          <a:p>
            <a:pPr eaLnBrk="1" hangingPunct="1">
              <a:spcBef>
                <a:spcPct val="0"/>
              </a:spcBef>
            </a:pPr>
            <a:r>
              <a:rPr lang="en-US" sz="1000" smtClean="0"/>
              <a:t>	</a:t>
            </a:r>
            <a:r>
              <a:rPr lang="en-US" sz="1000" u="sng" smtClean="0"/>
              <a:t>Create</a:t>
            </a:r>
            <a:r>
              <a:rPr lang="en-US" sz="1000" smtClean="0"/>
              <a:t> IRM protected documents and e-mail 	</a:t>
            </a:r>
          </a:p>
          <a:p>
            <a:pPr eaLnBrk="1" hangingPunct="1">
              <a:spcBef>
                <a:spcPct val="0"/>
              </a:spcBef>
            </a:pPr>
            <a:r>
              <a:rPr lang="en-US" sz="1000" smtClean="0"/>
              <a:t>	</a:t>
            </a:r>
            <a:r>
              <a:rPr lang="en-US" sz="1000" u="sng" smtClean="0"/>
              <a:t>Apply</a:t>
            </a:r>
            <a:r>
              <a:rPr lang="en-US" sz="1000" smtClean="0"/>
              <a:t> policy statements to e-mail	</a:t>
            </a:r>
          </a:p>
          <a:p>
            <a:pPr eaLnBrk="1" hangingPunct="1">
              <a:spcBef>
                <a:spcPct val="0"/>
              </a:spcBef>
            </a:pPr>
            <a:r>
              <a:rPr lang="en-US" sz="1000" smtClean="0"/>
              <a:t>		</a:t>
            </a:r>
          </a:p>
          <a:p>
            <a:pPr eaLnBrk="1" hangingPunct="1">
              <a:spcBef>
                <a:spcPct val="0"/>
              </a:spcBef>
            </a:pPr>
            <a:r>
              <a:rPr lang="en-US" sz="1000" smtClean="0"/>
              <a:t>	"Integrated Content Management"	</a:t>
            </a:r>
          </a:p>
          <a:p>
            <a:pPr eaLnBrk="1" hangingPunct="1">
              <a:spcBef>
                <a:spcPct val="0"/>
              </a:spcBef>
            </a:pPr>
            <a:r>
              <a:rPr lang="en-US" sz="1000" smtClean="0"/>
              <a:t>	</a:t>
            </a:r>
            <a:r>
              <a:rPr lang="en-US" sz="1000" u="sng" smtClean="0"/>
              <a:t>Initiate</a:t>
            </a:r>
            <a:r>
              <a:rPr lang="en-US" sz="1000" smtClean="0"/>
              <a:t> document workflows from within Office 	</a:t>
            </a:r>
          </a:p>
          <a:p>
            <a:pPr eaLnBrk="1" hangingPunct="1">
              <a:spcBef>
                <a:spcPct val="0"/>
              </a:spcBef>
            </a:pPr>
            <a:r>
              <a:rPr lang="en-US" sz="1000" smtClean="0"/>
              <a:t>	</a:t>
            </a:r>
            <a:r>
              <a:rPr lang="en-US" sz="1000" u="sng" smtClean="0"/>
              <a:t>Prepare</a:t>
            </a:r>
            <a:r>
              <a:rPr lang="en-US" sz="1000" smtClean="0"/>
              <a:t> presentations for organizational use in PowerPoint slide libraries 	</a:t>
            </a:r>
          </a:p>
          <a:p>
            <a:pPr eaLnBrk="1" hangingPunct="1">
              <a:spcBef>
                <a:spcPct val="0"/>
              </a:spcBef>
            </a:pPr>
            <a:r>
              <a:rPr lang="en-US" sz="1000" smtClean="0"/>
              <a:t>	</a:t>
            </a:r>
            <a:r>
              <a:rPr lang="en-US" sz="1000" u="sng" smtClean="0"/>
              <a:t>Prepare</a:t>
            </a:r>
            <a:r>
              <a:rPr lang="en-US" sz="1000" smtClean="0"/>
              <a:t> spreadsheets for publication to Report Center 	</a:t>
            </a:r>
          </a:p>
          <a:p>
            <a:pPr eaLnBrk="1" hangingPunct="1">
              <a:spcBef>
                <a:spcPct val="0"/>
              </a:spcBef>
            </a:pPr>
            <a:r>
              <a:rPr lang="en-US" sz="1000" smtClean="0"/>
              <a:t>	</a:t>
            </a:r>
            <a:r>
              <a:rPr lang="en-US" sz="1000" u="sng" smtClean="0"/>
              <a:t>Generate</a:t>
            </a:r>
            <a:r>
              <a:rPr lang="en-US" sz="1000" smtClean="0"/>
              <a:t> printable metadata labels &amp; barcodes to track documents 	</a:t>
            </a:r>
          </a:p>
          <a:p>
            <a:pPr eaLnBrk="1" hangingPunct="1">
              <a:spcBef>
                <a:spcPct val="0"/>
              </a:spcBef>
            </a:pPr>
            <a:r>
              <a:rPr lang="en-US" sz="1000" smtClean="0"/>
              <a:t>	</a:t>
            </a:r>
            <a:r>
              <a:rPr lang="en-US" sz="1000" u="sng" smtClean="0"/>
              <a:t>Support</a:t>
            </a:r>
            <a:r>
              <a:rPr lang="en-US" sz="1000" smtClean="0"/>
              <a:t> official records management for e-mail in Outlook 	</a:t>
            </a:r>
          </a:p>
          <a:p>
            <a:pPr eaLnBrk="1" hangingPunct="1">
              <a:spcBef>
                <a:spcPct val="0"/>
              </a:spcBef>
            </a:pPr>
            <a:r>
              <a:rPr lang="en-US" sz="1000" smtClean="0"/>
              <a:t>		</a:t>
            </a:r>
          </a:p>
          <a:p>
            <a:pPr eaLnBrk="1" hangingPunct="1">
              <a:spcBef>
                <a:spcPct val="0"/>
              </a:spcBef>
            </a:pPr>
            <a:r>
              <a:rPr lang="en-US" sz="1000" smtClean="0"/>
              <a:t>	Note:	</a:t>
            </a:r>
          </a:p>
          <a:p>
            <a:pPr eaLnBrk="1" hangingPunct="1">
              <a:spcBef>
                <a:spcPct val="0"/>
              </a:spcBef>
            </a:pPr>
            <a:r>
              <a:rPr lang="en-US" sz="1000" smtClean="0"/>
              <a:t>	Content management features require SharePoint Portal Server or similar server infrastructure.  IRM requires Windows Rights Management Services. 	</a:t>
            </a:r>
          </a:p>
          <a:p>
            <a:pPr eaLnBrk="1" hangingPunct="1">
              <a:spcBef>
                <a:spcPct val="0"/>
              </a:spcBef>
            </a:pPr>
            <a:r>
              <a:rPr lang="en-US" sz="1000" smtClean="0"/>
              <a:t>	Office Professional Plus and Office Enterprise can create, initiate and/or manage.  All Office “12” users can participate or consume the information via some method.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a:ln>
            <a:headEnd/>
            <a:tailEnd/>
          </a:ln>
        </p:spPr>
        <p:txBody>
          <a:bodyPr numCol="1" anchorCtr="0">
            <a:prstTxWarp prst="textNoShape">
              <a:avLst/>
            </a:prstTxWarp>
          </a:bodyPr>
          <a:lstStyle/>
          <a:p>
            <a:fld id="{992F4CC3-B72D-4ED8-86ED-D46667DE545F}" type="datetime8">
              <a:rPr lang="en-US" smtClean="0">
                <a:solidFill>
                  <a:schemeClr val="tx1"/>
                </a:solidFill>
              </a:rPr>
              <a:pPr/>
              <a:t>1/25/2007 9:22 AM</a:t>
            </a:fld>
            <a:endParaRPr lang="en-US" smtClean="0">
              <a:solidFill>
                <a:schemeClr val="tx1"/>
              </a:solidFill>
            </a:endParaRPr>
          </a:p>
        </p:txBody>
      </p:sp>
      <p:sp>
        <p:nvSpPr>
          <p:cNvPr id="81923" name="Rectangle 7"/>
          <p:cNvSpPr>
            <a:spLocks noGrp="1" noChangeArrowheads="1"/>
          </p:cNvSpPr>
          <p:nvPr>
            <p:ph type="sldNum" sz="quarter" idx="5"/>
          </p:nvPr>
        </p:nvSpPr>
        <p:spPr>
          <a:noFill/>
          <a:ln>
            <a:headEnd/>
            <a:tailEnd/>
          </a:ln>
        </p:spPr>
        <p:txBody>
          <a:bodyPr numCol="1" anchorCtr="0">
            <a:prstTxWarp prst="textNoShape">
              <a:avLst/>
            </a:prstTxWarp>
          </a:bodyPr>
          <a:lstStyle/>
          <a:p>
            <a:fld id="{B2524AA7-A087-46EF-9A21-7D848B99BC37}" type="slidenum">
              <a:rPr lang="en-US" smtClean="0">
                <a:solidFill>
                  <a:schemeClr val="tx1"/>
                </a:solidFill>
              </a:rPr>
              <a:pPr/>
              <a:t>14</a:t>
            </a:fld>
            <a:endParaRPr lang="en-US" smtClean="0">
              <a:solidFill>
                <a:schemeClr val="tx1"/>
              </a:solidFill>
            </a:endParaRPr>
          </a:p>
        </p:txBody>
      </p:sp>
      <p:sp>
        <p:nvSpPr>
          <p:cNvPr id="81924" name="Rectangle 2"/>
          <p:cNvSpPr>
            <a:spLocks noGrp="1" noRot="1" noChangeAspect="1" noChangeArrowheads="1" noTextEdit="1"/>
          </p:cNvSpPr>
          <p:nvPr>
            <p:ph type="sldImg"/>
          </p:nvPr>
        </p:nvSpPr>
        <p:spPr>
          <a:xfrm>
            <a:off x="1181100" y="696913"/>
            <a:ext cx="4649788" cy="3486150"/>
          </a:xfrm>
          <a:noFill/>
          <a:ln>
            <a:solidFill>
              <a:srgbClr val="000000"/>
            </a:solidFill>
            <a:miter lim="800000"/>
            <a:headEnd/>
            <a:tailEnd/>
          </a:ln>
        </p:spPr>
      </p:sp>
      <p:sp>
        <p:nvSpPr>
          <p:cNvPr id="81925" name="Rectangle 3"/>
          <p:cNvSpPr>
            <a:spLocks noGrp="1" noChangeArrowheads="1"/>
          </p:cNvSpPr>
          <p:nvPr>
            <p:ph type="body" idx="1"/>
          </p:nvPr>
        </p:nvSpPr>
        <p:spPr>
          <a:xfrm>
            <a:off x="700088" y="4414838"/>
            <a:ext cx="5610225" cy="4184650"/>
          </a:xfrm>
          <a:noFill/>
          <a:ln/>
        </p:spPr>
        <p:txBody>
          <a:bodyPr numCol="1" anchorCtr="0">
            <a:prstTxWarp prst="textNoShape">
              <a:avLst/>
            </a:prstTxWarp>
          </a:bodyPr>
          <a:lstStyle/>
          <a:p>
            <a:pPr eaLnBrk="1" hangingPunct="1">
              <a:spcBef>
                <a:spcPct val="0"/>
              </a:spcBef>
            </a:pPr>
            <a:r>
              <a:rPr lang="en-US" sz="1000" b="1" smtClean="0"/>
              <a:t>SKUs that enable these features are labeled "</a:t>
            </a:r>
            <a:r>
              <a:rPr lang="en-US" sz="1000" b="1" i="1" smtClean="0"/>
              <a:t>E</a:t>
            </a:r>
            <a:r>
              <a:rPr lang="en-US" sz="1000" smtClean="0"/>
              <a:t>" in the matrix.  E.g., Office Professional Plus and Office Enterprise enable these features.		</a:t>
            </a:r>
          </a:p>
          <a:p>
            <a:pPr eaLnBrk="1" hangingPunct="1">
              <a:spcBef>
                <a:spcPct val="0"/>
              </a:spcBef>
            </a:pPr>
            <a:r>
              <a:rPr lang="en-US" sz="1000" smtClean="0"/>
              <a:t>	"Information Rights &amp; Policy"	</a:t>
            </a:r>
          </a:p>
          <a:p>
            <a:pPr eaLnBrk="1" hangingPunct="1">
              <a:spcBef>
                <a:spcPct val="0"/>
              </a:spcBef>
            </a:pPr>
            <a:r>
              <a:rPr lang="en-US" sz="1000" smtClean="0"/>
              <a:t>	</a:t>
            </a:r>
            <a:r>
              <a:rPr lang="en-US" sz="1000" u="sng" smtClean="0"/>
              <a:t>Create</a:t>
            </a:r>
            <a:r>
              <a:rPr lang="en-US" sz="1000" smtClean="0"/>
              <a:t> IRM protected documents and e-mail 	</a:t>
            </a:r>
          </a:p>
          <a:p>
            <a:pPr eaLnBrk="1" hangingPunct="1">
              <a:spcBef>
                <a:spcPct val="0"/>
              </a:spcBef>
            </a:pPr>
            <a:r>
              <a:rPr lang="en-US" sz="1000" smtClean="0"/>
              <a:t>	</a:t>
            </a:r>
            <a:r>
              <a:rPr lang="en-US" sz="1000" u="sng" smtClean="0"/>
              <a:t>Apply</a:t>
            </a:r>
            <a:r>
              <a:rPr lang="en-US" sz="1000" smtClean="0"/>
              <a:t> policy statements to e-mail	</a:t>
            </a:r>
          </a:p>
          <a:p>
            <a:pPr eaLnBrk="1" hangingPunct="1">
              <a:spcBef>
                <a:spcPct val="0"/>
              </a:spcBef>
            </a:pPr>
            <a:r>
              <a:rPr lang="en-US" sz="1000" smtClean="0"/>
              <a:t>		</a:t>
            </a:r>
          </a:p>
          <a:p>
            <a:pPr eaLnBrk="1" hangingPunct="1">
              <a:spcBef>
                <a:spcPct val="0"/>
              </a:spcBef>
            </a:pPr>
            <a:r>
              <a:rPr lang="en-US" sz="1000" smtClean="0"/>
              <a:t>	"Integrated Content Management"	</a:t>
            </a:r>
          </a:p>
          <a:p>
            <a:pPr eaLnBrk="1" hangingPunct="1">
              <a:spcBef>
                <a:spcPct val="0"/>
              </a:spcBef>
            </a:pPr>
            <a:r>
              <a:rPr lang="en-US" sz="1000" smtClean="0"/>
              <a:t>	</a:t>
            </a:r>
            <a:r>
              <a:rPr lang="en-US" sz="1000" u="sng" smtClean="0"/>
              <a:t>Initiate</a:t>
            </a:r>
            <a:r>
              <a:rPr lang="en-US" sz="1000" smtClean="0"/>
              <a:t> document workflows from within Office 	</a:t>
            </a:r>
          </a:p>
          <a:p>
            <a:pPr eaLnBrk="1" hangingPunct="1">
              <a:spcBef>
                <a:spcPct val="0"/>
              </a:spcBef>
            </a:pPr>
            <a:r>
              <a:rPr lang="en-US" sz="1000" smtClean="0"/>
              <a:t>	</a:t>
            </a:r>
            <a:r>
              <a:rPr lang="en-US" sz="1000" u="sng" smtClean="0"/>
              <a:t>Prepare</a:t>
            </a:r>
            <a:r>
              <a:rPr lang="en-US" sz="1000" smtClean="0"/>
              <a:t> presentations for organizational use in PowerPoint slide libraries 	</a:t>
            </a:r>
          </a:p>
          <a:p>
            <a:pPr eaLnBrk="1" hangingPunct="1">
              <a:spcBef>
                <a:spcPct val="0"/>
              </a:spcBef>
            </a:pPr>
            <a:r>
              <a:rPr lang="en-US" sz="1000" smtClean="0"/>
              <a:t>	</a:t>
            </a:r>
            <a:r>
              <a:rPr lang="en-US" sz="1000" u="sng" smtClean="0"/>
              <a:t>Prepare</a:t>
            </a:r>
            <a:r>
              <a:rPr lang="en-US" sz="1000" smtClean="0"/>
              <a:t> spreadsheets for publication to Report Center 	</a:t>
            </a:r>
          </a:p>
          <a:p>
            <a:pPr eaLnBrk="1" hangingPunct="1">
              <a:spcBef>
                <a:spcPct val="0"/>
              </a:spcBef>
            </a:pPr>
            <a:r>
              <a:rPr lang="en-US" sz="1000" smtClean="0"/>
              <a:t>	</a:t>
            </a:r>
            <a:r>
              <a:rPr lang="en-US" sz="1000" u="sng" smtClean="0"/>
              <a:t>Generate</a:t>
            </a:r>
            <a:r>
              <a:rPr lang="en-US" sz="1000" smtClean="0"/>
              <a:t> printable metadata labels &amp; barcodes to track documents 	</a:t>
            </a:r>
          </a:p>
          <a:p>
            <a:pPr eaLnBrk="1" hangingPunct="1">
              <a:spcBef>
                <a:spcPct val="0"/>
              </a:spcBef>
            </a:pPr>
            <a:r>
              <a:rPr lang="en-US" sz="1000" smtClean="0"/>
              <a:t>	</a:t>
            </a:r>
            <a:r>
              <a:rPr lang="en-US" sz="1000" u="sng" smtClean="0"/>
              <a:t>Support</a:t>
            </a:r>
            <a:r>
              <a:rPr lang="en-US" sz="1000" smtClean="0"/>
              <a:t> official records management for e-mail in Outlook 	</a:t>
            </a:r>
          </a:p>
          <a:p>
            <a:pPr eaLnBrk="1" hangingPunct="1">
              <a:spcBef>
                <a:spcPct val="0"/>
              </a:spcBef>
            </a:pPr>
            <a:r>
              <a:rPr lang="en-US" sz="1000" smtClean="0"/>
              <a:t>		</a:t>
            </a:r>
          </a:p>
          <a:p>
            <a:pPr eaLnBrk="1" hangingPunct="1">
              <a:spcBef>
                <a:spcPct val="0"/>
              </a:spcBef>
            </a:pPr>
            <a:r>
              <a:rPr lang="en-US" sz="1000" smtClean="0"/>
              <a:t>	Note:	</a:t>
            </a:r>
          </a:p>
          <a:p>
            <a:pPr eaLnBrk="1" hangingPunct="1">
              <a:spcBef>
                <a:spcPct val="0"/>
              </a:spcBef>
            </a:pPr>
            <a:r>
              <a:rPr lang="en-US" sz="1000" smtClean="0"/>
              <a:t>	Content management features require SharePoint Portal Server or similar server infrastructure.  IRM requires Windows Rights Management Services. 	</a:t>
            </a:r>
          </a:p>
          <a:p>
            <a:pPr eaLnBrk="1" hangingPunct="1">
              <a:spcBef>
                <a:spcPct val="0"/>
              </a:spcBef>
            </a:pPr>
            <a:r>
              <a:rPr lang="en-US" sz="1000" smtClean="0"/>
              <a:t>	Office Professional Plus and Office Enterprise can create, initiate and/or manage.  All Office “12” users can participate or consume the information via some method.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headEnd/>
            <a:tailEnd/>
          </a:ln>
        </p:spPr>
        <p:txBody>
          <a:bodyPr numCol="1" anchorCtr="0">
            <a:prstTxWarp prst="textNoShape">
              <a:avLst/>
            </a:prstTxWarp>
          </a:bodyPr>
          <a:lstStyle/>
          <a:p>
            <a:fld id="{2C27BD82-8038-4E1A-AAAE-4BB865C75BA9}" type="datetime8">
              <a:rPr lang="en-US" smtClean="0">
                <a:solidFill>
                  <a:schemeClr val="tx1"/>
                </a:solidFill>
              </a:rPr>
              <a:pPr/>
              <a:t>1/25/2007 9:22 AM</a:t>
            </a:fld>
            <a:endParaRPr lang="en-US" smtClean="0">
              <a:solidFill>
                <a:schemeClr val="tx1"/>
              </a:solidFill>
            </a:endParaRPr>
          </a:p>
        </p:txBody>
      </p:sp>
      <p:sp>
        <p:nvSpPr>
          <p:cNvPr id="82947" name="Rectangle 7"/>
          <p:cNvSpPr>
            <a:spLocks noGrp="1" noChangeArrowheads="1"/>
          </p:cNvSpPr>
          <p:nvPr>
            <p:ph type="sldNum" sz="quarter" idx="5"/>
          </p:nvPr>
        </p:nvSpPr>
        <p:spPr>
          <a:noFill/>
          <a:ln>
            <a:headEnd/>
            <a:tailEnd/>
          </a:ln>
        </p:spPr>
        <p:txBody>
          <a:bodyPr numCol="1" anchorCtr="0">
            <a:prstTxWarp prst="textNoShape">
              <a:avLst/>
            </a:prstTxWarp>
          </a:bodyPr>
          <a:lstStyle/>
          <a:p>
            <a:fld id="{DFC90869-2547-4E10-BBED-2F708238BAA4}" type="slidenum">
              <a:rPr lang="en-US" smtClean="0">
                <a:solidFill>
                  <a:schemeClr val="tx1"/>
                </a:solidFill>
              </a:rPr>
              <a:pPr/>
              <a:t>16</a:t>
            </a:fld>
            <a:endParaRPr lang="en-US" smtClean="0">
              <a:solidFill>
                <a:schemeClr val="tx1"/>
              </a:solidFill>
            </a:endParaRPr>
          </a:p>
        </p:txBody>
      </p:sp>
      <p:sp>
        <p:nvSpPr>
          <p:cNvPr id="82948" name="Rectangle 2"/>
          <p:cNvSpPr>
            <a:spLocks noGrp="1" noRot="1" noChangeAspect="1" noChangeArrowheads="1" noTextEdit="1"/>
          </p:cNvSpPr>
          <p:nvPr>
            <p:ph type="sldImg"/>
          </p:nvPr>
        </p:nvSpPr>
        <p:spPr>
          <a:noFill/>
          <a:ln>
            <a:solidFill>
              <a:srgbClr val="000000"/>
            </a:solidFill>
            <a:miter lim="800000"/>
            <a:headEnd/>
            <a:tailEnd/>
          </a:ln>
        </p:spPr>
      </p:sp>
      <p:sp>
        <p:nvSpPr>
          <p:cNvPr id="82949" name="Rectangle 3"/>
          <p:cNvSpPr>
            <a:spLocks noGrp="1" noChangeArrowheads="1"/>
          </p:cNvSpPr>
          <p:nvPr>
            <p:ph type="body" idx="1"/>
          </p:nvPr>
        </p:nvSpPr>
        <p:spPr>
          <a:noFill/>
          <a:ln/>
        </p:spPr>
        <p:txBody>
          <a:bodyPr numCol="1" anchorCtr="0">
            <a:prstTxWarp prst="textNoShape">
              <a:avLst/>
            </a:prstTxWarp>
          </a:bodyPr>
          <a:lstStyle/>
          <a:p>
            <a:pPr eaLnBrk="1" hangingPunct="1">
              <a:spcBef>
                <a:spcPct val="0"/>
              </a:spcBef>
            </a:pPr>
            <a:r>
              <a:rPr lang="en-US" smtClean="0">
                <a:sym typeface="Wingdings" pitchFamily="2" charset="2"/>
              </a:rPr>
              <a:t>Office SharePoint Designer 2007 is a new product based on Microsoft Office FrontPage technologies. The new product name reflects the emphasis on creating and customizing Microsoft SharePoint Web sites and building workflow-enabled applications on SharePoint technologies.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a:ln>
            <a:headEnd/>
            <a:tailEnd/>
          </a:ln>
        </p:spPr>
        <p:txBody>
          <a:bodyPr numCol="1" anchorCtr="0">
            <a:prstTxWarp prst="textNoShape">
              <a:avLst/>
            </a:prstTxWarp>
          </a:bodyPr>
          <a:lstStyle/>
          <a:p>
            <a:fld id="{87798E55-DF42-4C2E-BFAA-66A195B32D8B}" type="datetime8">
              <a:rPr lang="en-US" smtClean="0">
                <a:solidFill>
                  <a:schemeClr val="tx1"/>
                </a:solidFill>
              </a:rPr>
              <a:pPr/>
              <a:t>1/25/2007 9:22 AM</a:t>
            </a:fld>
            <a:endParaRPr lang="en-US" smtClean="0">
              <a:solidFill>
                <a:schemeClr val="tx1"/>
              </a:solidFill>
            </a:endParaRPr>
          </a:p>
        </p:txBody>
      </p:sp>
      <p:sp>
        <p:nvSpPr>
          <p:cNvPr id="83971" name="Rectangle 7"/>
          <p:cNvSpPr>
            <a:spLocks noGrp="1" noChangeArrowheads="1"/>
          </p:cNvSpPr>
          <p:nvPr>
            <p:ph type="sldNum" sz="quarter" idx="5"/>
          </p:nvPr>
        </p:nvSpPr>
        <p:spPr>
          <a:noFill/>
          <a:ln>
            <a:headEnd/>
            <a:tailEnd/>
          </a:ln>
        </p:spPr>
        <p:txBody>
          <a:bodyPr numCol="1" anchorCtr="0">
            <a:prstTxWarp prst="textNoShape">
              <a:avLst/>
            </a:prstTxWarp>
          </a:bodyPr>
          <a:lstStyle/>
          <a:p>
            <a:fld id="{09EBABF5-69C4-4AA4-B8EC-961D879EE768}" type="slidenum">
              <a:rPr lang="en-US" smtClean="0">
                <a:solidFill>
                  <a:schemeClr val="tx1"/>
                </a:solidFill>
              </a:rPr>
              <a:pPr/>
              <a:t>17</a:t>
            </a:fld>
            <a:endParaRPr lang="en-US" smtClean="0">
              <a:solidFill>
                <a:schemeClr val="tx1"/>
              </a:solidFill>
            </a:endParaRPr>
          </a:p>
        </p:txBody>
      </p:sp>
      <p:sp>
        <p:nvSpPr>
          <p:cNvPr id="83972" name="Rectangle 2"/>
          <p:cNvSpPr>
            <a:spLocks noGrp="1" noRot="1" noChangeAspect="1" noChangeArrowheads="1" noTextEdit="1"/>
          </p:cNvSpPr>
          <p:nvPr>
            <p:ph type="sldImg"/>
          </p:nvPr>
        </p:nvSpPr>
        <p:spPr>
          <a:noFill/>
          <a:ln>
            <a:solidFill>
              <a:srgbClr val="000000"/>
            </a:solidFill>
            <a:miter lim="800000"/>
            <a:headEnd/>
            <a:tailEnd/>
          </a:ln>
        </p:spPr>
      </p:sp>
      <p:sp>
        <p:nvSpPr>
          <p:cNvPr id="83973" name="Rectangle 3"/>
          <p:cNvSpPr>
            <a:spLocks noGrp="1" noChangeArrowheads="1"/>
          </p:cNvSpPr>
          <p:nvPr>
            <p:ph type="body" idx="1"/>
          </p:nvPr>
        </p:nvSpPr>
        <p:spPr>
          <a:noFill/>
          <a:ln/>
        </p:spPr>
        <p:txBody>
          <a:bodyPr numCol="1" anchorCtr="0">
            <a:prstTxWarp prst="textNoShape">
              <a:avLst/>
            </a:prstTxWarp>
          </a:bodyPr>
          <a:lstStyle/>
          <a:p>
            <a:pPr eaLnBrk="1" hangingPunct="1">
              <a:spcBef>
                <a:spcPct val="0"/>
              </a:spcBef>
            </a:pPr>
            <a:endParaRPr lang="en-GB" b="1"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a:ln>
            <a:headEnd/>
            <a:tailEnd/>
          </a:ln>
        </p:spPr>
        <p:txBody>
          <a:bodyPr numCol="1" anchorCtr="0">
            <a:prstTxWarp prst="textNoShape">
              <a:avLst/>
            </a:prstTxWarp>
          </a:bodyPr>
          <a:lstStyle/>
          <a:p>
            <a:fld id="{CA87C567-98E3-4A7F-B52F-35747E9DC311}" type="datetime8">
              <a:rPr lang="en-US" smtClean="0">
                <a:solidFill>
                  <a:schemeClr val="tx1"/>
                </a:solidFill>
              </a:rPr>
              <a:pPr/>
              <a:t>1/25/2007 9:22 AM</a:t>
            </a:fld>
            <a:endParaRPr lang="en-US" smtClean="0">
              <a:solidFill>
                <a:schemeClr val="tx1"/>
              </a:solidFill>
            </a:endParaRPr>
          </a:p>
        </p:txBody>
      </p:sp>
      <p:sp>
        <p:nvSpPr>
          <p:cNvPr id="84995" name="Rectangle 7"/>
          <p:cNvSpPr>
            <a:spLocks noGrp="1" noChangeArrowheads="1"/>
          </p:cNvSpPr>
          <p:nvPr>
            <p:ph type="sldNum" sz="quarter" idx="5"/>
          </p:nvPr>
        </p:nvSpPr>
        <p:spPr>
          <a:noFill/>
          <a:ln>
            <a:headEnd/>
            <a:tailEnd/>
          </a:ln>
        </p:spPr>
        <p:txBody>
          <a:bodyPr numCol="1" anchorCtr="0">
            <a:prstTxWarp prst="textNoShape">
              <a:avLst/>
            </a:prstTxWarp>
          </a:bodyPr>
          <a:lstStyle/>
          <a:p>
            <a:fld id="{A7111EA9-4F3E-47D2-840A-A123B8B4BEB0}" type="slidenum">
              <a:rPr lang="en-US" smtClean="0">
                <a:solidFill>
                  <a:schemeClr val="tx1"/>
                </a:solidFill>
              </a:rPr>
              <a:pPr/>
              <a:t>18</a:t>
            </a:fld>
            <a:endParaRPr lang="en-US" smtClean="0">
              <a:solidFill>
                <a:schemeClr val="tx1"/>
              </a:solidFill>
            </a:endParaRPr>
          </a:p>
        </p:txBody>
      </p:sp>
      <p:sp>
        <p:nvSpPr>
          <p:cNvPr id="84996" name="Rectangle 2"/>
          <p:cNvSpPr>
            <a:spLocks noGrp="1" noRot="1" noChangeAspect="1" noChangeArrowheads="1" noTextEdit="1"/>
          </p:cNvSpPr>
          <p:nvPr>
            <p:ph type="sldImg"/>
          </p:nvPr>
        </p:nvSpPr>
        <p:spPr>
          <a:noFill/>
          <a:ln>
            <a:solidFill>
              <a:srgbClr val="000000"/>
            </a:solidFill>
            <a:miter lim="800000"/>
            <a:headEnd/>
            <a:tailEnd/>
          </a:ln>
        </p:spPr>
      </p:sp>
      <p:sp>
        <p:nvSpPr>
          <p:cNvPr id="84997" name="Rectangle 3"/>
          <p:cNvSpPr>
            <a:spLocks noGrp="1" noChangeArrowheads="1"/>
          </p:cNvSpPr>
          <p:nvPr>
            <p:ph type="body" idx="1"/>
          </p:nvPr>
        </p:nvSpPr>
        <p:spPr>
          <a:noFill/>
          <a:ln/>
        </p:spPr>
        <p:txBody>
          <a:bodyPr lIns="91884" tIns="45942" rIns="91884" bIns="45942" numCol="1" anchorCtr="0">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288"/>
          <p:cNvSpPr>
            <a:spLocks noGrp="1" noChangeArrowheads="1"/>
          </p:cNvSpPr>
          <p:nvPr>
            <p:ph type="sldNum" sz="quarter" idx="5"/>
          </p:nvPr>
        </p:nvSpPr>
        <p:spPr>
          <a:noFill/>
          <a:ln>
            <a:headEnd/>
            <a:tailEnd/>
          </a:ln>
        </p:spPr>
        <p:txBody>
          <a:bodyPr/>
          <a:lstStyle/>
          <a:p>
            <a:fld id="{71B2EB6B-9E93-400E-8FF4-6FFC766E301B}" type="slidenum">
              <a:rPr lang="ar-SA">
                <a:latin typeface="Arial" pitchFamily="34" charset="0"/>
              </a:rPr>
              <a:pPr/>
              <a:t>29</a:t>
            </a:fld>
            <a:endParaRPr lang="en-US">
              <a:latin typeface="Arial" pitchFamily="34" charset="0"/>
            </a:endParaRPr>
          </a:p>
        </p:txBody>
      </p:sp>
      <p:sp>
        <p:nvSpPr>
          <p:cNvPr id="11267" name="Rectangle 12289"/>
          <p:cNvSpPr>
            <a:spLocks noGrp="1" noRot="1" noChangeAspect="1" noTextEdit="1"/>
          </p:cNvSpPr>
          <p:nvPr>
            <p:ph type="sldImg"/>
          </p:nvPr>
        </p:nvSpPr>
        <p:spPr>
          <a:noFill/>
          <a:ln w="12700" cap="flat">
            <a:round/>
            <a:headEnd type="none" w="med" len="med"/>
            <a:tailEnd type="none" w="med" len="med"/>
          </a:ln>
        </p:spPr>
      </p:sp>
      <p:sp>
        <p:nvSpPr>
          <p:cNvPr id="11268" name="Rectangle 12290"/>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11269" name="Rectangle 12291"/>
          <p:cNvSpPr>
            <a:spLocks noChangeArrowheads="1"/>
          </p:cNvSpPr>
          <p:nvPr/>
        </p:nvSpPr>
        <p:spPr bwMode="auto">
          <a:xfrm>
            <a:off x="3970938" y="0"/>
            <a:ext cx="3037840" cy="464820"/>
          </a:xfrm>
          <a:prstGeom prst="rect">
            <a:avLst/>
          </a:prstGeom>
          <a:noFill/>
          <a:ln w="9525" algn="ctr">
            <a:noFill/>
            <a:miter lim="800000"/>
            <a:headEnd/>
            <a:tailEnd/>
          </a:ln>
        </p:spPr>
        <p:txBody>
          <a:bodyPr lIns="94947" tIns="47474" rIns="94947" bIns="47474"/>
          <a:lstStyle/>
          <a:p>
            <a:fld id="{F091E567-C6F3-458D-8428-3360B1291421}" type="datetime8">
              <a:rPr lang="en-US" sz="1200">
                <a:latin typeface="Times New Roman" pitchFamily="18" charset="0"/>
              </a:rPr>
              <a:pPr/>
              <a:t>1/25/2007 9:22 AM</a:t>
            </a:fld>
            <a:endParaRPr kumimoji="1" lang="en-US" dirty="0"/>
          </a:p>
        </p:txBody>
      </p:sp>
      <p:sp>
        <p:nvSpPr>
          <p:cNvPr id="11270" name="Rectangle 12292"/>
          <p:cNvSpPr>
            <a:spLocks noChangeArrowheads="1"/>
          </p:cNvSpPr>
          <p:nvPr/>
        </p:nvSpPr>
        <p:spPr bwMode="auto">
          <a:xfrm>
            <a:off x="0" y="8938101"/>
            <a:ext cx="5793317" cy="356685"/>
          </a:xfrm>
          <a:prstGeom prst="rect">
            <a:avLst/>
          </a:prstGeom>
          <a:noFill/>
          <a:ln w="9525" algn="ctr">
            <a:noFill/>
            <a:miter lim="800000"/>
            <a:headEnd/>
            <a:tailEnd/>
          </a:ln>
        </p:spPr>
        <p:txBody>
          <a:bodyPr lIns="94947" tIns="47474" rIns="94947" bIns="47474" anchor="b"/>
          <a:lstStyle/>
          <a:p>
            <a:r>
              <a:rPr lang="en-US" sz="800" dirty="0">
                <a:latin typeface="Segoe" pitchFamily="34" charset="0"/>
              </a:rPr>
              <a:t>© 2005 Microsoft Corporation. All rights reserved.</a:t>
            </a:r>
            <a:endParaRPr kumimoji="1" lang="en-US" dirty="0"/>
          </a:p>
          <a:p>
            <a:pPr eaLnBrk="0" hangingPunct="0"/>
            <a:r>
              <a:rPr lang="en-US" sz="800" dirty="0">
                <a:latin typeface="Segoe" pitchFamily="34" charset="0"/>
                <a:cs typeface="Arial" pitchFamily="34" charset="0"/>
              </a:rPr>
              <a:t>This presentation is for informational purposes only. Microsoft makes no warranties, express or implied, in this summary.</a:t>
            </a:r>
            <a:endParaRPr lang="en-US" dirty="0"/>
          </a:p>
        </p:txBody>
      </p:sp>
      <p:sp>
        <p:nvSpPr>
          <p:cNvPr id="11271" name="Rectangle 12293"/>
          <p:cNvSpPr>
            <a:spLocks noChangeArrowheads="1"/>
          </p:cNvSpPr>
          <p:nvPr/>
        </p:nvSpPr>
        <p:spPr bwMode="auto">
          <a:xfrm>
            <a:off x="5707310" y="8829967"/>
            <a:ext cx="1301468" cy="464820"/>
          </a:xfrm>
          <a:prstGeom prst="rect">
            <a:avLst/>
          </a:prstGeom>
          <a:noFill/>
          <a:ln w="9525" algn="ctr">
            <a:noFill/>
            <a:miter lim="800000"/>
            <a:headEnd/>
            <a:tailEnd/>
          </a:ln>
        </p:spPr>
        <p:txBody>
          <a:bodyPr lIns="94947" tIns="47474" rIns="94947" bIns="47474" anchor="b"/>
          <a:lstStyle/>
          <a:p>
            <a:fld id="{161DF23F-D877-4ED7-AA23-CF025ED23286}" type="slidenum">
              <a:rPr lang="ar-SA" sz="1200">
                <a:latin typeface="Times New Roman" pitchFamily="18" charset="0"/>
                <a:cs typeface="Times New Roman" pitchFamily="18" charset="0"/>
              </a:rPr>
              <a:pPr/>
              <a:t>29</a:t>
            </a:fld>
            <a:endParaRPr kumimoji="1" lang="en-US" dirty="0"/>
          </a:p>
        </p:txBody>
      </p:sp>
      <p:sp>
        <p:nvSpPr>
          <p:cNvPr id="11272" name="Rectangle 12294"/>
          <p:cNvSpPr>
            <a:spLocks noChangeArrowheads="1"/>
          </p:cNvSpPr>
          <p:nvPr/>
        </p:nvSpPr>
        <p:spPr bwMode="auto">
          <a:xfrm>
            <a:off x="0" y="0"/>
            <a:ext cx="3037840" cy="464820"/>
          </a:xfrm>
          <a:prstGeom prst="rect">
            <a:avLst/>
          </a:prstGeom>
          <a:noFill/>
          <a:ln w="9525">
            <a:noFill/>
            <a:miter lim="800000"/>
            <a:headEnd/>
            <a:tailEnd/>
          </a:ln>
        </p:spPr>
        <p:txBody>
          <a:bodyPr lIns="94947" tIns="47474" rIns="94947" bIns="47474"/>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7254875" y="131763"/>
            <a:ext cx="1719263" cy="576262"/>
          </a:xfrm>
          <a:prstGeom prst="rect">
            <a:avLst/>
          </a:prstGeom>
          <a:noFill/>
          <a:ln w="9525" algn="ctr">
            <a:noFill/>
            <a:miter lim="800000"/>
            <a:headEnd/>
            <a:tailEnd/>
          </a:ln>
        </p:spPr>
      </p:pic>
      <p:sp>
        <p:nvSpPr>
          <p:cNvPr id="287746" name="Rectangle 2"/>
          <p:cNvSpPr>
            <a:spLocks noGrp="1" noChangeArrowheads="1"/>
          </p:cNvSpPr>
          <p:nvPr>
            <p:ph type="ctrTitle"/>
          </p:nvPr>
        </p:nvSpPr>
        <p:spPr>
          <a:xfrm>
            <a:off x="727075" y="1414463"/>
            <a:ext cx="7843838" cy="1409700"/>
          </a:xfrm>
        </p:spPr>
        <p:txBody>
          <a:bodyPr anchor="ctr"/>
          <a:lstStyle>
            <a:lvl1pPr>
              <a:defRPr sz="4800"/>
            </a:lvl1pPr>
          </a:lstStyle>
          <a:p>
            <a:r>
              <a:rPr lang="en-US" dirty="0"/>
              <a:t>Click to edit Master title style</a:t>
            </a:r>
            <a:endParaRPr lang="cs-CZ"/>
          </a:p>
        </p:txBody>
      </p:sp>
      <p:sp>
        <p:nvSpPr>
          <p:cNvPr id="287747" name="Rectangle 3"/>
          <p:cNvSpPr>
            <a:spLocks noGrp="1" noChangeArrowheads="1"/>
          </p:cNvSpPr>
          <p:nvPr>
            <p:ph type="subTitle" idx="1"/>
          </p:nvPr>
        </p:nvSpPr>
        <p:spPr>
          <a:xfrm>
            <a:off x="727075" y="4170363"/>
            <a:ext cx="8035925" cy="530225"/>
          </a:xfrm>
        </p:spPr>
        <p:txBody>
          <a:bodyPr/>
          <a:lstStyle>
            <a:lvl1pPr marL="0" indent="0">
              <a:spcBef>
                <a:spcPct val="0"/>
              </a:spcBef>
              <a:buNone/>
              <a:defRPr/>
            </a:lvl1pPr>
          </a:lstStyle>
          <a:p>
            <a:r>
              <a:rPr lang="en-US"/>
              <a:t>Click to edit Master subtitle style</a:t>
            </a:r>
            <a:endParaRPr lang="cs-CZ"/>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chor="ctr"/>
          <a:lstStyle>
            <a:lvl1pPr>
              <a:defRPr b="0" i="0" spc="-150" baseline="0">
                <a:effectLst>
                  <a:outerShdw blurRad="38100" dist="38100" dir="2700000" algn="tl">
                    <a:srgbClr val="000000">
                      <a:alpha val="43137"/>
                    </a:srgbClr>
                  </a:outerShdw>
                </a:effectLst>
                <a:latin typeface="Segoe UI"/>
                <a:ea typeface="Segoe UI"/>
                <a:cs typeface="Segoe UI"/>
              </a:defRPr>
            </a:lvl1pPr>
          </a:lstStyle>
          <a:p>
            <a:r>
              <a:rPr lang="en-US" dirty="0"/>
              <a:t>Click to edit Master title style</a:t>
            </a:r>
            <a:endParaRPr lang="cs-CZ" dirty="0"/>
          </a:p>
        </p:txBody>
      </p:sp>
      <p:sp>
        <p:nvSpPr>
          <p:cNvPr id="3" name="Rectangle 2"/>
          <p:cNvSpPr>
            <a:spLocks noGrp="1"/>
          </p:cNvSpPr>
          <p:nvPr>
            <p:ph type="body" idx="1"/>
          </p:nvPr>
        </p:nvSpPr>
        <p:spPr>
          <a:xfrm>
            <a:off x="382588" y="1465264"/>
            <a:ext cx="8380412" cy="4530633"/>
          </a:xfrm>
        </p:spPr>
        <p:txBody>
          <a:bodyPr rtlCol="0"/>
          <a:lstStyle>
            <a:lvl1pPr>
              <a:defRPr>
                <a:latin typeface="Segoe UI"/>
                <a:ea typeface="Segoe UI"/>
                <a:cs typeface="Segoe UI"/>
              </a:defRPr>
            </a:lvl1pPr>
            <a:lvl2pPr>
              <a:defRPr>
                <a:latin typeface="Segoe UI"/>
                <a:ea typeface="Segoe UI"/>
                <a:cs typeface="Segoe UI"/>
              </a:defRPr>
            </a:lvl2pPr>
            <a:lvl3pPr>
              <a:defRPr>
                <a:latin typeface="Segoe UI"/>
                <a:ea typeface="Segoe UI"/>
                <a:cs typeface="Segoe UI"/>
              </a:defRPr>
            </a:lvl3pPr>
            <a:lvl4pPr>
              <a:defRPr>
                <a:latin typeface="Segoe UI"/>
                <a:ea typeface="Segoe UI"/>
                <a:cs typeface="Segoe UI"/>
              </a:defRPr>
            </a:lvl4pPr>
            <a:lvl5pPr>
              <a:defRPr>
                <a:latin typeface="Segoe UI"/>
                <a:ea typeface="Segoe UI"/>
                <a:cs typeface="Segoe UI"/>
              </a:defRPr>
            </a:lvl5pPr>
          </a:lstStyle>
          <a:p>
            <a:pPr lvl="0"/>
            <a:r>
              <a:rPr lang="en-US" dirty="0"/>
              <a:t>Click to edit Master text styles</a:t>
            </a:r>
            <a:endParaRPr lang="cs-CZ" dirty="0"/>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chor="ctr"/>
          <a:lstStyle/>
          <a:p>
            <a:r>
              <a:rPr lang="en-US"/>
              <a:t>Click to edit Master title style</a:t>
            </a:r>
            <a:endParaRPr lang="cs-CZ"/>
          </a:p>
        </p:txBody>
      </p:sp>
      <p:sp>
        <p:nvSpPr>
          <p:cNvPr id="3" name="Rectangle 2"/>
          <p:cNvSpPr>
            <a:spLocks noGrp="1"/>
          </p:cNvSpPr>
          <p:nvPr>
            <p:ph type="tbl" idx="1"/>
          </p:nvPr>
        </p:nvSpPr>
        <p:spPr/>
        <p:txBody>
          <a:bodyPr rtlCol="0"/>
          <a:lstStyle/>
          <a:p>
            <a:pPr lvl="0"/>
            <a:endParaRPr lang="cs-CZ"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chor="ctr"/>
          <a:lstStyle/>
          <a:p>
            <a:r>
              <a:rPr lang="en-US"/>
              <a:t>Click to edit Master title style</a:t>
            </a:r>
            <a:endParaRPr lang="cs-CZ"/>
          </a:p>
        </p:txBody>
      </p:sp>
      <p:sp>
        <p:nvSpPr>
          <p:cNvPr id="3" name="Rectangle 2"/>
          <p:cNvSpPr>
            <a:spLocks noGrp="1"/>
          </p:cNvSpPr>
          <p:nvPr>
            <p:ph idx="1"/>
          </p:nvPr>
        </p:nvSpPr>
        <p:spPr/>
        <p:txBody>
          <a:bodyPr rtlCol="0"/>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Rectangle 3"/>
          <p:cNvPicPr>
            <a:picLocks noChangeAspect="1" noChangeArrowheads="1"/>
          </p:cNvPicPr>
          <p:nvPr/>
        </p:nvPicPr>
        <p:blipFill>
          <a:blip r:embed="rId2"/>
          <a:srcRect/>
          <a:stretch>
            <a:fillRect/>
          </a:stretch>
        </p:blipFill>
        <p:spPr bwMode="auto">
          <a:xfrm>
            <a:off x="7254875" y="131763"/>
            <a:ext cx="1719263" cy="576262"/>
          </a:xfrm>
          <a:prstGeom prst="rect">
            <a:avLst/>
          </a:prstGeom>
          <a:noFill/>
          <a:ln w="9525" algn="ctr">
            <a:noFill/>
            <a:miter lim="800000"/>
            <a:headEnd/>
            <a:tailEnd/>
          </a:ln>
        </p:spPr>
      </p:pic>
      <p:sp>
        <p:nvSpPr>
          <p:cNvPr id="2" name="Rectangle 1"/>
          <p:cNvSpPr>
            <a:spLocks noGrp="1"/>
          </p:cNvSpPr>
          <p:nvPr>
            <p:ph type="title"/>
          </p:nvPr>
        </p:nvSpPr>
        <p:spPr>
          <a:xfrm>
            <a:off x="722313" y="3977600"/>
            <a:ext cx="7772400" cy="1362075"/>
          </a:xfrm>
        </p:spPr>
        <p:txBody>
          <a:bodyPr rtlCol="0"/>
          <a:lstStyle>
            <a:lvl1pPr algn="l">
              <a:defRPr sz="4600" b="1" cap="all"/>
            </a:lvl1pPr>
          </a:lstStyle>
          <a:p>
            <a:r>
              <a:rPr lang="cs-CZ" noProof="0" smtClean="0"/>
              <a:t>Click to edit Master title style</a:t>
            </a:r>
            <a:endParaRPr lang="cs-CZ" noProof="0"/>
          </a:p>
        </p:txBody>
      </p:sp>
      <p:sp>
        <p:nvSpPr>
          <p:cNvPr id="3" name="Rectangle 2"/>
          <p:cNvSpPr>
            <a:spLocks noGrp="1"/>
          </p:cNvSpPr>
          <p:nvPr>
            <p:ph type="body" idx="1"/>
          </p:nvPr>
        </p:nvSpPr>
        <p:spPr>
          <a:xfrm>
            <a:off x="722313" y="2417453"/>
            <a:ext cx="7772400" cy="1500187"/>
          </a:xfrm>
        </p:spPr>
        <p:txBody>
          <a:bodyPr rtlCol="0" anchor="b"/>
          <a:lstStyle>
            <a:lvl1pPr marL="0" indent="0">
              <a:buNone/>
              <a:defRPr lang="cs-CZ" b="1" cap="all">
                <a:ln w="6350" cmpd="dbl">
                  <a:solidFill>
                    <a:schemeClr val="tx1">
                      <a:alpha val="50000"/>
                    </a:schemeClr>
                  </a:solidFill>
                  <a:prstDash val="solid"/>
                </a:ln>
                <a:gradFill rotWithShape="1">
                  <a:gsLst>
                    <a:gs pos="0">
                      <a:schemeClr val="tx1">
                        <a:tint val="92000"/>
                        <a:shade val="100000"/>
                        <a:satMod val="150000"/>
                      </a:schemeClr>
                    </a:gs>
                    <a:gs pos="46000">
                      <a:schemeClr val="tx1">
                        <a:tint val="90000"/>
                        <a:shade val="90000"/>
                        <a:satMod val="150000"/>
                      </a:schemeClr>
                    </a:gs>
                    <a:gs pos="47000">
                      <a:schemeClr val="tx1">
                        <a:tint val="100000"/>
                        <a:shade val="75000"/>
                        <a:satMod val="150000"/>
                      </a:schemeClr>
                    </a:gs>
                    <a:gs pos="95000">
                      <a:schemeClr val="tx1">
                        <a:tint val="100000"/>
                        <a:shade val="47000"/>
                        <a:satMod val="150000"/>
                      </a:schemeClr>
                    </a:gs>
                    <a:gs pos="100000">
                      <a:schemeClr val="tx1">
                        <a:tint val="100000"/>
                        <a:shade val="40000"/>
                        <a:satMod val="150000"/>
                      </a:schemeClr>
                    </a:gs>
                  </a:gsLst>
                  <a:lin ang="5400000"/>
                </a:gra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noProof="0" smtClean="0"/>
              <a:t>Click to edit Master text styles</a:t>
            </a:r>
            <a:endParaRPr lang="cs-CZ"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chor="ctr"/>
          <a:lstStyle/>
          <a:p>
            <a:r>
              <a:rPr lang="en-US"/>
              <a:t>Click to edit Master title style</a:t>
            </a:r>
            <a:endParaRPr lang="cs-CZ"/>
          </a:p>
        </p:txBody>
      </p:sp>
      <p:sp>
        <p:nvSpPr>
          <p:cNvPr id="3" name="Rectangle 2"/>
          <p:cNvSpPr>
            <a:spLocks noGrp="1"/>
          </p:cNvSpPr>
          <p:nvPr>
            <p:ph sz="half" idx="1"/>
          </p:nvPr>
        </p:nvSpPr>
        <p:spPr>
          <a:xfrm>
            <a:off x="382588" y="1414463"/>
            <a:ext cx="4113212"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3"/>
          <p:cNvSpPr>
            <a:spLocks noGrp="1"/>
          </p:cNvSpPr>
          <p:nvPr>
            <p:ph sz="half" idx="2"/>
          </p:nvPr>
        </p:nvSpPr>
        <p:spPr>
          <a:xfrm>
            <a:off x="4648200" y="1414463"/>
            <a:ext cx="4114800" cy="221456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endParaRPr lang="cs-CZ"/>
          </a:p>
        </p:txBody>
      </p:sp>
      <p:sp>
        <p:nvSpPr>
          <p:cNvPr id="3" name="Rectangle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cs-CZ"/>
          </a:p>
        </p:txBody>
      </p:sp>
      <p:sp>
        <p:nvSpPr>
          <p:cNvPr id="4" name="Rectangle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
        <p:nvSpPr>
          <p:cNvPr id="5" name="Rectangle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cs-CZ"/>
          </a:p>
        </p:txBody>
      </p:sp>
      <p:sp>
        <p:nvSpPr>
          <p:cNvPr id="6" name="Rectangle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nchor="ctr"/>
          <a:lstStyle>
            <a:lvl1pPr>
              <a:defRPr>
                <a:latin typeface="Segoe UI"/>
                <a:ea typeface="Segoe UI"/>
                <a:cs typeface="Segoe UI"/>
              </a:defRPr>
            </a:lvl1pPr>
          </a:lstStyle>
          <a:p>
            <a:r>
              <a:rPr lang="en-US" dirty="0"/>
              <a:t>Click to edit Master title style</a:t>
            </a:r>
            <a:endParaRPr lang="cs-CZ"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endParaRPr lang="cs-CZ"/>
          </a:p>
        </p:txBody>
      </p:sp>
      <p:sp>
        <p:nvSpPr>
          <p:cNvPr id="3" name="Rectangle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cs-CZ"/>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cs-CZ"/>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endParaRPr lang="cs-CZ"/>
          </a:p>
        </p:txBody>
      </p:sp>
      <p:sp>
        <p:nvSpPr>
          <p:cNvPr id="3" name="Rectangle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Rectangle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cs-CZ"/>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bwMode="auto">
          <a:xfrm>
            <a:off x="382588" y="444500"/>
            <a:ext cx="5735637" cy="5349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dirty="0"/>
              <a:t>Click to edit Title Slide</a:t>
            </a:r>
            <a:endParaRPr lang="cs-CZ" dirty="0"/>
          </a:p>
        </p:txBody>
      </p:sp>
      <p:sp>
        <p:nvSpPr>
          <p:cNvPr id="7171" name="Rectangle 3"/>
          <p:cNvSpPr>
            <a:spLocks noGrp="1" noChangeArrowheads="1"/>
          </p:cNvSpPr>
          <p:nvPr>
            <p:ph type="body" idx="1"/>
          </p:nvPr>
        </p:nvSpPr>
        <p:spPr bwMode="auto">
          <a:xfrm>
            <a:off x="382588" y="1465263"/>
            <a:ext cx="8380412" cy="21351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endParaRPr lang="cs-CZ" smtClean="0"/>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63"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tx2"/>
          </a:solidFill>
          <a:effectLst>
            <a:outerShdw blurRad="38100" dist="38100" dir="2700000" algn="tl">
              <a:srgbClr val="000000"/>
            </a:outerShdw>
          </a:effectLst>
          <a:latin typeface="Segoe UI"/>
          <a:ea typeface="Segoe UI"/>
          <a:cs typeface="Segoe UI"/>
        </a:defRPr>
      </a:lvl1pPr>
      <a:lvl2pPr algn="l" rtl="0" eaLnBrk="0" fontAlgn="base" hangingPunct="0">
        <a:lnSpc>
          <a:spcPct val="90000"/>
        </a:lnSpc>
        <a:spcBef>
          <a:spcPct val="0"/>
        </a:spcBef>
        <a:spcAft>
          <a:spcPct val="0"/>
        </a:spcAft>
        <a:defRPr sz="3200">
          <a:solidFill>
            <a:schemeClr val="tx2"/>
          </a:solidFill>
          <a:effectLst>
            <a:outerShdw blurRad="38100" dist="38100" dir="2700000" algn="tl">
              <a:srgbClr val="000000"/>
            </a:outerShdw>
          </a:effectLst>
          <a:latin typeface="Segoe UI" pitchFamily="34" charset="0"/>
          <a:cs typeface="Segoe UI" pitchFamily="34" charset="0"/>
        </a:defRPr>
      </a:lvl2pPr>
      <a:lvl3pPr algn="l" rtl="0" eaLnBrk="0" fontAlgn="base" hangingPunct="0">
        <a:lnSpc>
          <a:spcPct val="90000"/>
        </a:lnSpc>
        <a:spcBef>
          <a:spcPct val="0"/>
        </a:spcBef>
        <a:spcAft>
          <a:spcPct val="0"/>
        </a:spcAft>
        <a:defRPr sz="3200">
          <a:solidFill>
            <a:schemeClr val="tx2"/>
          </a:solidFill>
          <a:effectLst>
            <a:outerShdw blurRad="38100" dist="38100" dir="2700000" algn="tl">
              <a:srgbClr val="000000"/>
            </a:outerShdw>
          </a:effectLst>
          <a:latin typeface="Segoe UI" pitchFamily="34" charset="0"/>
          <a:cs typeface="Segoe UI" pitchFamily="34" charset="0"/>
        </a:defRPr>
      </a:lvl3pPr>
      <a:lvl4pPr algn="l" rtl="0" eaLnBrk="0" fontAlgn="base" hangingPunct="0">
        <a:lnSpc>
          <a:spcPct val="90000"/>
        </a:lnSpc>
        <a:spcBef>
          <a:spcPct val="0"/>
        </a:spcBef>
        <a:spcAft>
          <a:spcPct val="0"/>
        </a:spcAft>
        <a:defRPr sz="3200">
          <a:solidFill>
            <a:schemeClr val="tx2"/>
          </a:solidFill>
          <a:effectLst>
            <a:outerShdw blurRad="38100" dist="38100" dir="2700000" algn="tl">
              <a:srgbClr val="000000"/>
            </a:outerShdw>
          </a:effectLst>
          <a:latin typeface="Segoe UI" pitchFamily="34" charset="0"/>
          <a:cs typeface="Segoe UI" pitchFamily="34" charset="0"/>
        </a:defRPr>
      </a:lvl4pPr>
      <a:lvl5pPr algn="l" rtl="0" eaLnBrk="0" fontAlgn="base" hangingPunct="0">
        <a:lnSpc>
          <a:spcPct val="90000"/>
        </a:lnSpc>
        <a:spcBef>
          <a:spcPct val="0"/>
        </a:spcBef>
        <a:spcAft>
          <a:spcPct val="0"/>
        </a:spcAft>
        <a:defRPr sz="3200">
          <a:solidFill>
            <a:schemeClr val="tx2"/>
          </a:solidFill>
          <a:effectLst>
            <a:outerShdw blurRad="38100" dist="38100" dir="2700000" algn="tl">
              <a:srgbClr val="000000"/>
            </a:outerShdw>
          </a:effectLst>
          <a:latin typeface="Segoe UI" pitchFamily="34" charset="0"/>
          <a:cs typeface="Segoe UI" pitchFamily="34" charset="0"/>
        </a:defRPr>
      </a:lvl5pPr>
      <a:lvl6pPr marL="4572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Segoe Semibold"/>
        </a:defRPr>
      </a:lvl6pPr>
      <a:lvl7pPr marL="9144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Segoe Semibold"/>
        </a:defRPr>
      </a:lvl7pPr>
      <a:lvl8pPr marL="13716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Segoe Semibold"/>
        </a:defRPr>
      </a:lvl8pPr>
      <a:lvl9pPr marL="1828800" algn="l" fontAlgn="base">
        <a:lnSpc>
          <a:spcPct val="90000"/>
        </a:lnSpc>
        <a:spcBef>
          <a:spcPct val="0"/>
        </a:spcBef>
        <a:spcAft>
          <a:spcPct val="0"/>
        </a:spcAft>
        <a:defRPr sz="40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447675" indent="-447675" algn="l" rtl="0" eaLnBrk="0" fontAlgn="base" hangingPunct="0">
        <a:lnSpc>
          <a:spcPct val="110000"/>
        </a:lnSpc>
        <a:spcBef>
          <a:spcPct val="30000"/>
        </a:spcBef>
        <a:spcAft>
          <a:spcPct val="0"/>
        </a:spcAft>
        <a:buClr>
          <a:schemeClr val="tx2"/>
        </a:buClr>
        <a:buFont typeface="Wingdings 2" pitchFamily="18" charset="2"/>
        <a:buBlip>
          <a:blip r:embed="rId14"/>
        </a:buBlip>
        <a:defRPr sz="2400">
          <a:solidFill>
            <a:schemeClr val="tx1"/>
          </a:solidFill>
          <a:latin typeface="Segoe UI"/>
          <a:ea typeface="Segoe UI"/>
          <a:cs typeface="Segoe UI"/>
        </a:defRPr>
      </a:lvl1pPr>
      <a:lvl2pPr marL="833438" indent="-354013" algn="l" rtl="0" eaLnBrk="0" fontAlgn="base" hangingPunct="0">
        <a:lnSpc>
          <a:spcPct val="110000"/>
        </a:lnSpc>
        <a:spcBef>
          <a:spcPct val="30000"/>
        </a:spcBef>
        <a:spcAft>
          <a:spcPct val="0"/>
        </a:spcAft>
        <a:buClr>
          <a:schemeClr val="tx2"/>
        </a:buClr>
        <a:buSzPct val="75000"/>
        <a:buFont typeface="Wingdings 2" pitchFamily="18" charset="2"/>
        <a:buBlip>
          <a:blip r:embed="rId15"/>
        </a:buBlip>
        <a:defRPr sz="2000">
          <a:solidFill>
            <a:schemeClr val="tx1"/>
          </a:solidFill>
          <a:latin typeface="Segoe UI"/>
          <a:ea typeface="Segoe UI"/>
          <a:cs typeface="Segoe UI"/>
        </a:defRPr>
      </a:lvl2pPr>
      <a:lvl3pPr marL="1208088" indent="-373063" algn="l" rtl="0" eaLnBrk="0" fontAlgn="base" hangingPunct="0">
        <a:lnSpc>
          <a:spcPct val="110000"/>
        </a:lnSpc>
        <a:spcBef>
          <a:spcPct val="30000"/>
        </a:spcBef>
        <a:spcAft>
          <a:spcPct val="0"/>
        </a:spcAft>
        <a:buClr>
          <a:schemeClr val="tx2"/>
        </a:buClr>
        <a:buSzPct val="75000"/>
        <a:buFont typeface="Wingdings 2" pitchFamily="18" charset="2"/>
        <a:buBlip>
          <a:blip r:embed="rId15"/>
        </a:buBlip>
        <a:defRPr>
          <a:solidFill>
            <a:schemeClr val="tx1"/>
          </a:solidFill>
          <a:latin typeface="Segoe UI"/>
          <a:ea typeface="Segoe UI"/>
          <a:cs typeface="Segoe UI"/>
        </a:defRPr>
      </a:lvl3pPr>
      <a:lvl4pPr marL="1544638" indent="-334963" algn="l" rtl="0" eaLnBrk="0" fontAlgn="base" hangingPunct="0">
        <a:lnSpc>
          <a:spcPct val="110000"/>
        </a:lnSpc>
        <a:spcBef>
          <a:spcPct val="30000"/>
        </a:spcBef>
        <a:spcAft>
          <a:spcPct val="0"/>
        </a:spcAft>
        <a:buClr>
          <a:schemeClr val="tx2"/>
        </a:buClr>
        <a:buSzPct val="75000"/>
        <a:buFont typeface="Wingdings 2" pitchFamily="18" charset="2"/>
        <a:buBlip>
          <a:blip r:embed="rId15"/>
        </a:buBlip>
        <a:defRPr>
          <a:solidFill>
            <a:schemeClr val="tx1"/>
          </a:solidFill>
          <a:latin typeface="Segoe UI"/>
          <a:ea typeface="Segoe UI"/>
          <a:cs typeface="Segoe UI"/>
        </a:defRPr>
      </a:lvl4pPr>
      <a:lvl5pPr marL="1851025" indent="-304800" algn="l" rtl="0" eaLnBrk="0" fontAlgn="base" hangingPunct="0">
        <a:lnSpc>
          <a:spcPct val="110000"/>
        </a:lnSpc>
        <a:spcBef>
          <a:spcPct val="30000"/>
        </a:spcBef>
        <a:spcAft>
          <a:spcPct val="0"/>
        </a:spcAft>
        <a:buClr>
          <a:schemeClr val="tx2"/>
        </a:buClr>
        <a:buSzPct val="75000"/>
        <a:buFont typeface="Wingdings 2" pitchFamily="18" charset="2"/>
        <a:buBlip>
          <a:blip r:embed="rId15"/>
        </a:buBlip>
        <a:defRPr>
          <a:solidFill>
            <a:schemeClr val="tx1"/>
          </a:solidFill>
          <a:latin typeface="Segoe UI"/>
          <a:ea typeface="Segoe UI"/>
          <a:cs typeface="Segoe UI"/>
        </a:defRPr>
      </a:lvl5pPr>
      <a:lvl6pPr marL="2308225" indent="-304800" algn="l" fontAlgn="base">
        <a:lnSpc>
          <a:spcPct val="90000"/>
        </a:lnSpc>
        <a:spcBef>
          <a:spcPct val="30000"/>
        </a:spcBef>
        <a:spcAft>
          <a:spcPct val="0"/>
        </a:spcAft>
        <a:buClr>
          <a:schemeClr val="tx2">
            <a:alpha val="100000"/>
          </a:schemeClr>
        </a:buClr>
        <a:buSzPct val="75000"/>
        <a:buFont typeface="Wingdings 2"/>
        <a:buBlip>
          <a:blip r:embed="rId15"/>
        </a:buBlip>
        <a:defRPr sz="2000">
          <a:solidFill>
            <a:schemeClr val="tx1">
              <a:alpha val="100000"/>
            </a:schemeClr>
          </a:solidFill>
          <a:latin typeface="+mn-lt"/>
        </a:defRPr>
      </a:lvl6pPr>
      <a:lvl7pPr marL="2765425" indent="-304800" algn="l" fontAlgn="base">
        <a:lnSpc>
          <a:spcPct val="90000"/>
        </a:lnSpc>
        <a:spcBef>
          <a:spcPct val="30000"/>
        </a:spcBef>
        <a:spcAft>
          <a:spcPct val="0"/>
        </a:spcAft>
        <a:buClr>
          <a:schemeClr val="tx2">
            <a:alpha val="100000"/>
          </a:schemeClr>
        </a:buClr>
        <a:buSzPct val="75000"/>
        <a:buFont typeface="Wingdings 2"/>
        <a:buBlip>
          <a:blip r:embed="rId15"/>
        </a:buBlip>
        <a:defRPr sz="2000">
          <a:solidFill>
            <a:schemeClr val="tx1">
              <a:alpha val="100000"/>
            </a:schemeClr>
          </a:solidFill>
          <a:latin typeface="+mn-lt"/>
        </a:defRPr>
      </a:lvl7pPr>
      <a:lvl8pPr marL="3222625" indent="-304800" algn="l" fontAlgn="base">
        <a:lnSpc>
          <a:spcPct val="90000"/>
        </a:lnSpc>
        <a:spcBef>
          <a:spcPct val="30000"/>
        </a:spcBef>
        <a:spcAft>
          <a:spcPct val="0"/>
        </a:spcAft>
        <a:buClr>
          <a:schemeClr val="tx2">
            <a:alpha val="100000"/>
          </a:schemeClr>
        </a:buClr>
        <a:buSzPct val="75000"/>
        <a:buFont typeface="Wingdings 2"/>
        <a:buBlip>
          <a:blip r:embed="rId15"/>
        </a:buBlip>
        <a:defRPr sz="2000">
          <a:solidFill>
            <a:schemeClr val="tx1">
              <a:alpha val="100000"/>
            </a:schemeClr>
          </a:solidFill>
          <a:latin typeface="+mn-lt"/>
        </a:defRPr>
      </a:lvl8pPr>
      <a:lvl9pPr marL="3679825" indent="-304800" algn="l" fontAlgn="base">
        <a:lnSpc>
          <a:spcPct val="90000"/>
        </a:lnSpc>
        <a:spcBef>
          <a:spcPct val="30000"/>
        </a:spcBef>
        <a:spcAft>
          <a:spcPct val="0"/>
        </a:spcAft>
        <a:buClr>
          <a:schemeClr val="tx2">
            <a:alpha val="100000"/>
          </a:schemeClr>
        </a:buClr>
        <a:buSzPct val="75000"/>
        <a:buFont typeface="Wingdings 2"/>
        <a:buBlip>
          <a:blip r:embed="rId15"/>
        </a:buBlip>
        <a:defRPr sz="2000">
          <a:solidFill>
            <a:schemeClr val="tx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bobek@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1.bin"/><Relationship Id="rId1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oleObject" Target="../embeddings/oleObject4.bin"/><Relationship Id="rId2" Type="http://schemas.openxmlformats.org/officeDocument/2006/relationships/slideLayout" Target="../slideLayouts/slideLayout10.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oleObject" Target="../embeddings/oleObject6.bin"/><Relationship Id="rId4" Type="http://schemas.openxmlformats.org/officeDocument/2006/relationships/image" Target="../media/image14.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20.png"/><Relationship Id="rId12"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hyperlink" Target="http://www.microsoft.com/cze/office"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www.microsoft.com/cze/promo"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www.microsoft.com/cze(slovakia)/office"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www.softmail.cz/shop/officeform/office2007.asp" TargetMode="External"/><Relationship Id="rId2" Type="http://schemas.openxmlformats.org/officeDocument/2006/relationships/hyperlink" Target="http://us7.trymicrosoftoffice.com/default.aspx?culture=en-US" TargetMode="External"/><Relationship Id="rId1" Type="http://schemas.openxmlformats.org/officeDocument/2006/relationships/slideLayout" Target="../slideLayouts/slideLayout2.xml"/><Relationship Id="rId4" Type="http://schemas.openxmlformats.org/officeDocument/2006/relationships/hyperlink" Target="http://www.microsoft.com/cze/office/preview/info/nprodlic.m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microsoft.com/officemedia"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a:xfrm>
            <a:off x="722313" y="3990975"/>
            <a:ext cx="7772400" cy="1089529"/>
          </a:xfrm>
        </p:spPr>
        <p:txBody>
          <a:bodyPr/>
          <a:lstStyle/>
          <a:p>
            <a:pPr eaLnBrk="1" hangingPunct="1">
              <a:defRPr/>
            </a:pPr>
            <a:r>
              <a:rPr lang="cs-CZ" sz="3600" dirty="0" smtClean="0">
                <a:solidFill>
                  <a:schemeClr val="tx2">
                    <a:alpha val="100000"/>
                  </a:schemeClr>
                </a:solidFill>
                <a:effectLst>
                  <a:outerShdw blurRad="38100" dist="38100" dir="2700000" algn="tl">
                    <a:srgbClr val="000000">
                      <a:alpha val="43137"/>
                    </a:srgbClr>
                  </a:outerShdw>
                </a:effectLst>
              </a:rPr>
              <a:t>Systém </a:t>
            </a:r>
            <a:r>
              <a:rPr lang="cs-CZ" sz="3600" dirty="0" err="1" smtClean="0">
                <a:solidFill>
                  <a:schemeClr val="tx2">
                    <a:alpha val="100000"/>
                  </a:schemeClr>
                </a:solidFill>
                <a:effectLst>
                  <a:outerShdw blurRad="38100" dist="38100" dir="2700000" algn="tl">
                    <a:srgbClr val="000000">
                      <a:alpha val="43137"/>
                    </a:srgbClr>
                  </a:outerShdw>
                </a:effectLst>
              </a:rPr>
              <a:t>microsoft</a:t>
            </a:r>
            <a:r>
              <a:rPr lang="cs-CZ" sz="3600" dirty="0" smtClean="0">
                <a:solidFill>
                  <a:schemeClr val="tx2">
                    <a:alpha val="100000"/>
                  </a:schemeClr>
                </a:solidFill>
                <a:effectLst>
                  <a:outerShdw blurRad="38100" dist="38100" dir="2700000" algn="tl">
                    <a:srgbClr val="000000">
                      <a:alpha val="43137"/>
                    </a:srgbClr>
                  </a:outerShdw>
                </a:effectLst>
              </a:rPr>
              <a:t> Office 2007</a:t>
            </a:r>
            <a:r>
              <a:rPr lang="cs-CZ" sz="3600" dirty="0">
                <a:solidFill>
                  <a:schemeClr val="tx2">
                    <a:alpha val="100000"/>
                  </a:schemeClr>
                </a:solidFill>
                <a:effectLst>
                  <a:outerShdw blurRad="38100" dist="38100" dir="2700000" algn="tl">
                    <a:srgbClr val="000000">
                      <a:alpha val="43137"/>
                    </a:srgbClr>
                  </a:outerShdw>
                </a:effectLst>
              </a:rPr>
              <a:t/>
            </a:r>
            <a:br>
              <a:rPr lang="cs-CZ" sz="3600" dirty="0">
                <a:solidFill>
                  <a:schemeClr val="tx2">
                    <a:alpha val="100000"/>
                  </a:schemeClr>
                </a:solidFill>
                <a:effectLst>
                  <a:outerShdw blurRad="38100" dist="38100" dir="2700000" algn="tl">
                    <a:srgbClr val="000000">
                      <a:alpha val="43137"/>
                    </a:srgbClr>
                  </a:outerShdw>
                </a:effectLst>
              </a:rPr>
            </a:br>
            <a:endParaRPr lang="cs-CZ" sz="3600" dirty="0">
              <a:solidFill>
                <a:schemeClr val="tx2">
                  <a:alpha val="100000"/>
                </a:schemeClr>
              </a:solidFill>
              <a:effectLst>
                <a:outerShdw blurRad="38100" dist="38100" dir="2700000" algn="tl">
                  <a:srgbClr val="000000">
                    <a:alpha val="43137"/>
                  </a:srgbClr>
                </a:outerShdw>
              </a:effectLst>
            </a:endParaRPr>
          </a:p>
        </p:txBody>
      </p:sp>
      <p:sp>
        <p:nvSpPr>
          <p:cNvPr id="5134" name="Rectangle 14"/>
          <p:cNvSpPr>
            <a:spLocks noGrp="1" noChangeArrowheads="1"/>
          </p:cNvSpPr>
          <p:nvPr>
            <p:ph type="body" idx="1"/>
          </p:nvPr>
        </p:nvSpPr>
        <p:spPr>
          <a:xfrm>
            <a:off x="722313" y="2430463"/>
            <a:ext cx="7772400" cy="466731"/>
          </a:xfrm>
          <a:ln cap="flat">
            <a:headEnd type="none" w="med" len="med"/>
            <a:tailEnd type="none" w="med" len="med"/>
          </a:ln>
        </p:spPr>
        <p:txBody>
          <a:bodyPr/>
          <a:lstStyle/>
          <a:p>
            <a:pPr eaLnBrk="1" hangingPunct="1">
              <a:buClr>
                <a:schemeClr val="tx2">
                  <a:alpha val="100000"/>
                </a:schemeClr>
              </a:buClr>
              <a:buFont typeface="Wingdings 2"/>
              <a:buNone/>
              <a:defRPr/>
            </a:pPr>
            <a:r>
              <a:rPr smtClean="0"/>
              <a:t>Partnerská konference</a:t>
            </a:r>
            <a:endParaRPr dirty="0"/>
          </a:p>
        </p:txBody>
      </p:sp>
      <p:sp>
        <p:nvSpPr>
          <p:cNvPr id="14" name="Rectangle 13"/>
          <p:cNvSpPr txBox="1"/>
          <p:nvPr/>
        </p:nvSpPr>
        <p:spPr>
          <a:xfrm>
            <a:off x="749509" y="5411459"/>
            <a:ext cx="5656420" cy="923330"/>
          </a:xfrm>
          <a:prstGeom prst="rect">
            <a:avLst/>
          </a:prstGeom>
          <a:noFill/>
        </p:spPr>
        <p:txBody>
          <a:bodyPr wrap="none">
            <a:spAutoFit/>
          </a:bodyPr>
          <a:lstStyle/>
          <a:p>
            <a:pPr fontAlgn="auto">
              <a:spcBef>
                <a:spcPts val="0"/>
              </a:spcBef>
              <a:spcAft>
                <a:spcPts val="0"/>
              </a:spcAft>
              <a:defRPr/>
            </a:pPr>
            <a:r>
              <a:rPr lang="cs-CZ" b="1"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Petr Bobek, </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Information</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 </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Worker</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 </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Product</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 </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Manager</a:t>
            </a:r>
            <a:endParaRPr lang="cs-CZ" dirty="0">
              <a:latin typeface="+mn-lt"/>
            </a:endParaRPr>
          </a:p>
          <a:p>
            <a:pPr fontAlgn="auto">
              <a:spcBef>
                <a:spcPts val="0"/>
              </a:spcBef>
              <a:spcAft>
                <a:spcPts val="0"/>
              </a:spcAft>
              <a:defRPr/>
            </a:pP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hlinkClick r:id="rId3"/>
              </a:rPr>
              <a:t>pbobek</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hlinkClick r:id="rId3"/>
              </a:rPr>
              <a:t>@</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hlinkClick r:id="rId3"/>
              </a:rPr>
              <a:t>microsoft.com</a:t>
            </a:r>
            <a:endParaRPr lang="cs-CZ" b="1"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ndParaRPr>
          </a:p>
          <a:p>
            <a:pPr fontAlgn="auto">
              <a:spcBef>
                <a:spcPts val="0"/>
              </a:spcBef>
              <a:spcAft>
                <a:spcPts val="0"/>
              </a:spcAft>
              <a:defRPr/>
            </a:pP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www.</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microsoft.com</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a:t>
            </a:r>
            <a:r>
              <a:rPr lang="cs-CZ" b="1" dirty="0" err="1"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cze</a:t>
            </a:r>
            <a:r>
              <a:rPr lang="cs-CZ" b="1" dirty="0" smtClean="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rPr>
              <a:t>/office </a:t>
            </a:r>
            <a:endParaRPr lang="cs-CZ" b="1" dirty="0">
              <a:ln w="12700">
                <a:solidFill>
                  <a:schemeClr val="accent1">
                    <a:shade val="2500"/>
                    <a:alpha val="6500"/>
                  </a:schemeClr>
                </a:solidFill>
                <a:prstDash val="solid"/>
              </a:ln>
              <a:solidFill>
                <a:schemeClr val="accent1">
                  <a:tint val="3000"/>
                  <a:alpha val="95000"/>
                </a:schemeClr>
              </a:solidFill>
              <a:effectLst>
                <a:innerShdw blurRad="50800" dist="50800" dir="13500000">
                  <a:srgbClr val="000000">
                    <a:alpha val="45000"/>
                  </a:srgbClr>
                </a:innerShdw>
              </a:effectLst>
              <a:latin typeface="+mn-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8729"/>
          </a:xfrm>
        </p:spPr>
        <p:txBody>
          <a:bodyPr/>
          <a:lstStyle/>
          <a:p>
            <a:r>
              <a:rPr lang="cs-CZ" dirty="0" smtClean="0"/>
              <a:t>Nový způsob prodeje Microsoft Office s OEM licencí</a:t>
            </a:r>
            <a:endParaRPr lang="cs-CZ" dirty="0"/>
          </a:p>
        </p:txBody>
      </p:sp>
      <p:sp>
        <p:nvSpPr>
          <p:cNvPr id="3" name="Content Placeholder 2"/>
          <p:cNvSpPr>
            <a:spLocks noGrp="1"/>
          </p:cNvSpPr>
          <p:nvPr>
            <p:ph idx="1"/>
          </p:nvPr>
        </p:nvSpPr>
        <p:spPr>
          <a:xfrm>
            <a:off x="382588" y="1492695"/>
            <a:ext cx="8380412" cy="6272486"/>
          </a:xfrm>
        </p:spPr>
        <p:txBody>
          <a:bodyPr/>
          <a:lstStyle/>
          <a:p>
            <a:r>
              <a:rPr lang="cs-CZ" dirty="0" smtClean="0"/>
              <a:t>Zcela nový způsob distribuce</a:t>
            </a:r>
          </a:p>
          <a:p>
            <a:r>
              <a:rPr lang="cs-CZ" dirty="0" smtClean="0"/>
              <a:t>Změny v licencování</a:t>
            </a:r>
          </a:p>
          <a:p>
            <a:r>
              <a:rPr lang="cs-CZ" dirty="0" smtClean="0"/>
              <a:t>Nové produkty</a:t>
            </a:r>
          </a:p>
          <a:p>
            <a:r>
              <a:rPr lang="cs-CZ" dirty="0" smtClean="0"/>
              <a:t>Technické otázky</a:t>
            </a:r>
          </a:p>
          <a:p>
            <a:r>
              <a:rPr lang="cs-CZ" dirty="0" smtClean="0"/>
              <a:t>Obchodní otázky</a:t>
            </a:r>
          </a:p>
          <a:p>
            <a:endParaRPr lang="cs-CZ" dirty="0" smtClean="0"/>
          </a:p>
          <a:p>
            <a:r>
              <a:rPr lang="cs-CZ" dirty="0" smtClean="0"/>
              <a:t>Pozýváme na </a:t>
            </a:r>
            <a:r>
              <a:rPr lang="cs-CZ" dirty="0" err="1" smtClean="0"/>
              <a:t>System</a:t>
            </a:r>
            <a:r>
              <a:rPr lang="cs-CZ" dirty="0" smtClean="0"/>
              <a:t> </a:t>
            </a:r>
            <a:r>
              <a:rPr lang="cs-CZ" dirty="0" err="1" smtClean="0"/>
              <a:t>Builder</a:t>
            </a:r>
            <a:r>
              <a:rPr lang="cs-CZ" dirty="0" smtClean="0"/>
              <a:t> </a:t>
            </a:r>
            <a:r>
              <a:rPr lang="cs-CZ" dirty="0" err="1" smtClean="0"/>
              <a:t>Day</a:t>
            </a:r>
            <a:r>
              <a:rPr lang="cs-CZ" dirty="0" smtClean="0"/>
              <a:t>:</a:t>
            </a:r>
          </a:p>
          <a:p>
            <a:pPr lvl="1"/>
            <a:r>
              <a:rPr lang="cs-CZ" dirty="0" smtClean="0"/>
              <a:t>5.3. Praha</a:t>
            </a:r>
          </a:p>
          <a:p>
            <a:pPr lvl="1"/>
            <a:r>
              <a:rPr lang="cs-CZ" dirty="0" smtClean="0"/>
              <a:t>7.3. Brno</a:t>
            </a:r>
          </a:p>
          <a:p>
            <a:pPr lvl="1"/>
            <a:r>
              <a:rPr lang="cs-CZ" dirty="0" smtClean="0"/>
              <a:t>8.3. Ostrava</a:t>
            </a:r>
          </a:p>
          <a:p>
            <a:pPr lvl="1"/>
            <a:endParaRPr lang="cs-CZ" dirty="0" smtClean="0"/>
          </a:p>
          <a:p>
            <a:pPr lvl="1"/>
            <a:endParaRPr lang="cs-CZ" dirty="0" smtClean="0"/>
          </a:p>
          <a:p>
            <a:endParaRPr lang="cs-CZ"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258763" y="231775"/>
            <a:ext cx="8393112" cy="534988"/>
          </a:xfrm>
        </p:spPr>
        <p:txBody>
          <a:bodyPr/>
          <a:lstStyle/>
          <a:p>
            <a:pPr eaLnBrk="1" hangingPunct="1">
              <a:defRPr/>
            </a:pPr>
            <a:r>
              <a:rPr lang="cs-CZ" b="1" dirty="0" smtClean="0">
                <a:solidFill>
                  <a:schemeClr val="tx2">
                    <a:alpha val="100000"/>
                  </a:schemeClr>
                </a:solidFill>
                <a:effectLst>
                  <a:outerShdw blurRad="38100" dist="38100" dir="2700000" algn="tl">
                    <a:srgbClr val="000000">
                      <a:alpha val="43137"/>
                    </a:srgbClr>
                  </a:outerShdw>
                </a:effectLst>
              </a:rPr>
              <a:t>Nabídka sad v krabicích</a:t>
            </a:r>
            <a:endParaRPr lang="en-US" sz="2800" b="1" dirty="0">
              <a:solidFill>
                <a:schemeClr val="tx2">
                  <a:alpha val="100000"/>
                </a:schemeClr>
              </a:solidFill>
              <a:effectLst>
                <a:outerShdw blurRad="38100" dist="38100" dir="2700000" algn="tl">
                  <a:srgbClr val="000000">
                    <a:alpha val="43137"/>
                  </a:srgbClr>
                </a:outerShdw>
              </a:effectLst>
            </a:endParaRPr>
          </a:p>
        </p:txBody>
      </p:sp>
      <p:graphicFrame>
        <p:nvGraphicFramePr>
          <p:cNvPr id="739331" name="Group 3"/>
          <p:cNvGraphicFramePr>
            <a:graphicFrameLocks noGrp="1"/>
          </p:cNvGraphicFramePr>
          <p:nvPr>
            <p:ph sz="half" idx="1"/>
          </p:nvPr>
        </p:nvGraphicFramePr>
        <p:xfrm>
          <a:off x="448056" y="1371600"/>
          <a:ext cx="6330950" cy="4445003"/>
        </p:xfrm>
        <a:graphic>
          <a:graphicData uri="http://schemas.openxmlformats.org/drawingml/2006/table">
            <a:tbl>
              <a:tblPr>
                <a:tableStyleId>{69C7853C-536D-4A76-A0AE-DD22124D55A5}</a:tableStyleId>
              </a:tblPr>
              <a:tblGrid>
                <a:gridCol w="1371600"/>
                <a:gridCol w="1239838"/>
                <a:gridCol w="1239837"/>
                <a:gridCol w="1239838"/>
                <a:gridCol w="1239837"/>
              </a:tblGrid>
              <a:tr h="541338">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200" b="1" i="0" u="none" strike="noStrike" cap="none" normalizeH="0" baseline="0" dirty="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pro studenty a domácnosti</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Standard</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err="1" smtClean="0">
                          <a:effectLst/>
                        </a:rPr>
                        <a:t>Small</a:t>
                      </a:r>
                      <a:r>
                        <a:rPr kumimoji="0" lang="cs-CZ" sz="1200" u="none" strike="noStrike" cap="none" normalizeH="0" baseline="0" dirty="0" smtClean="0">
                          <a:effectLst/>
                        </a:rPr>
                        <a:t> Business</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Professional</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Word</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Excel</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PPT</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Outlook</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Business </a:t>
                      </a:r>
                      <a:r>
                        <a:rPr kumimoji="0" lang="cs-CZ" sz="1200" u="none" strike="noStrike" cap="none" normalizeH="0" baseline="0" dirty="0" err="1" smtClean="0">
                          <a:effectLst/>
                        </a:rPr>
                        <a:t>Contact</a:t>
                      </a:r>
                      <a:r>
                        <a:rPr kumimoji="0" lang="cs-CZ" sz="1200" u="none" strike="noStrike" cap="none" normalizeH="0" baseline="0" dirty="0" smtClean="0">
                          <a:effectLst/>
                        </a:rPr>
                        <a:t> </a:t>
                      </a:r>
                      <a:r>
                        <a:rPr kumimoji="0" lang="cs-CZ" sz="1200" u="none" strike="noStrike" cap="none" normalizeH="0" baseline="0" dirty="0" err="1" smtClean="0">
                          <a:effectLst/>
                        </a:rPr>
                        <a:t>Manager</a:t>
                      </a:r>
                      <a:endParaRPr kumimoji="0" lang="en-US" sz="1200" b="1" i="0" u="none" strike="noStrike" cap="none" normalizeH="0" baseline="0" dirty="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Access</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Publisher</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InfoPath</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1" i="0" u="none" strike="noStrike" cap="none" normalizeH="0" baseline="0" smtClean="0">
                        <a:solidFill>
                          <a:schemeClr val="tx1"/>
                        </a:solidFill>
                        <a:effectLst/>
                        <a:latin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Groove</a:t>
                      </a:r>
                      <a:endParaRPr kumimoji="0" lang="en-US" sz="1200" b="1" i="0" u="none" strike="noStrike" cap="none" normalizeH="0" baseline="0" dirty="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1" i="0" u="none" strike="noStrike" cap="none" normalizeH="0" baseline="0" smtClean="0">
                        <a:solidFill>
                          <a:schemeClr val="tx1"/>
                        </a:solidFill>
                        <a:effectLst/>
                        <a:latin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OneNote</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1" i="0" u="none" strike="noStrike" cap="none" normalizeH="0" baseline="0" smtClean="0">
                        <a:solidFill>
                          <a:schemeClr val="tx1"/>
                        </a:solidFill>
                        <a:effectLst/>
                        <a:latin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Communicator</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1" i="0" u="none" strike="noStrike" cap="none" normalizeH="0" baseline="0" dirty="0" smtClean="0">
                        <a:solidFill>
                          <a:schemeClr val="tx1"/>
                        </a:solidFill>
                        <a:effectLst/>
                        <a:latin typeface="Tahoma" pitchFamily="34" charset="0"/>
                      </a:endParaRPr>
                    </a:p>
                  </a:txBody>
                  <a:tcPr marT="0" marB="0" anchor="ctr" horzOverflow="overflow"/>
                </a:tc>
              </a:tr>
            </a:tbl>
          </a:graphicData>
        </a:graphic>
      </p:graphicFrame>
      <p:sp>
        <p:nvSpPr>
          <p:cNvPr id="20484" name="Text Box 117"/>
          <p:cNvSpPr txBox="1">
            <a:spLocks noChangeArrowheads="1"/>
          </p:cNvSpPr>
          <p:nvPr/>
        </p:nvSpPr>
        <p:spPr bwMode="auto">
          <a:xfrm>
            <a:off x="212725" y="6208713"/>
            <a:ext cx="184150" cy="366712"/>
          </a:xfrm>
          <a:prstGeom prst="rect">
            <a:avLst/>
          </a:prstGeom>
          <a:noFill/>
          <a:ln w="9525">
            <a:noFill/>
            <a:miter lim="800000"/>
            <a:headEnd/>
            <a:tailEnd/>
          </a:ln>
        </p:spPr>
        <p:txBody>
          <a:bodyPr wrap="none">
            <a:spAutoFit/>
          </a:bodyPr>
          <a:lstStyle/>
          <a:p>
            <a:endParaRPr lang="en-GB"/>
          </a:p>
        </p:txBody>
      </p:sp>
      <p:graphicFrame>
        <p:nvGraphicFramePr>
          <p:cNvPr id="739446" name="Group 118"/>
          <p:cNvGraphicFramePr>
            <a:graphicFrameLocks noGrp="1"/>
          </p:cNvGraphicFramePr>
          <p:nvPr>
            <p:ph sz="half" idx="2"/>
          </p:nvPr>
        </p:nvGraphicFramePr>
        <p:xfrm>
          <a:off x="330200" y="6056313"/>
          <a:ext cx="8308975" cy="265113"/>
        </p:xfrm>
        <a:graphic>
          <a:graphicData uri="http://schemas.openxmlformats.org/drawingml/2006/table">
            <a:tbl>
              <a:tblPr/>
              <a:tblGrid>
                <a:gridCol w="8308975"/>
              </a:tblGrid>
              <a:tr h="265113">
                <a:tc>
                  <a:txBody>
                    <a:bodyPr/>
                    <a:lstStyle/>
                    <a:p>
                      <a:pPr marL="439738" marR="0" lvl="0" indent="-439738"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latin typeface="Verdana"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9331"/>
                                        </p:tgtEl>
                                        <p:attrNameLst>
                                          <p:attrName>style.visibility</p:attrName>
                                        </p:attrNameLst>
                                      </p:cBhvr>
                                      <p:to>
                                        <p:strVal val="visible"/>
                                      </p:to>
                                    </p:set>
                                    <p:animEffect transition="in" filter="fade">
                                      <p:cBhvr>
                                        <p:cTn id="7" dur="500"/>
                                        <p:tgtEl>
                                          <p:spTgt spid="73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VUP </a:t>
            </a:r>
            <a:r>
              <a:rPr lang="cs-CZ" dirty="0" smtClean="0"/>
              <a:t>upgrade v krabicích</a:t>
            </a:r>
            <a:endParaRPr lang="cs-CZ" dirty="0"/>
          </a:p>
        </p:txBody>
      </p:sp>
      <p:sp>
        <p:nvSpPr>
          <p:cNvPr id="6" name="Content Placeholder 5"/>
          <p:cNvSpPr>
            <a:spLocks noGrp="1"/>
          </p:cNvSpPr>
          <p:nvPr>
            <p:ph idx="1"/>
          </p:nvPr>
        </p:nvSpPr>
        <p:spPr>
          <a:xfrm>
            <a:off x="382588" y="1465263"/>
            <a:ext cx="8380412" cy="4807470"/>
          </a:xfrm>
        </p:spPr>
        <p:txBody>
          <a:bodyPr/>
          <a:lstStyle/>
          <a:p>
            <a:r>
              <a:rPr lang="cs-CZ" dirty="0" smtClean="0"/>
              <a:t>Office Standard 2007 VUP</a:t>
            </a:r>
          </a:p>
          <a:p>
            <a:r>
              <a:rPr lang="cs-CZ" dirty="0" smtClean="0"/>
              <a:t>Office </a:t>
            </a:r>
            <a:r>
              <a:rPr lang="cs-CZ" dirty="0" err="1" smtClean="0"/>
              <a:t>Small</a:t>
            </a:r>
            <a:r>
              <a:rPr lang="cs-CZ" dirty="0" smtClean="0"/>
              <a:t> Business 2007 VUP</a:t>
            </a:r>
          </a:p>
          <a:p>
            <a:r>
              <a:rPr lang="cs-CZ" dirty="0" smtClean="0"/>
              <a:t>Office Professional 2007 VUP</a:t>
            </a:r>
          </a:p>
          <a:p>
            <a:r>
              <a:rPr lang="cs-CZ" dirty="0" smtClean="0"/>
              <a:t>VUP pro </a:t>
            </a:r>
            <a:r>
              <a:rPr lang="cs-CZ" dirty="0" err="1" smtClean="0"/>
              <a:t>category</a:t>
            </a:r>
            <a:r>
              <a:rPr lang="cs-CZ" dirty="0" smtClean="0"/>
              <a:t> aplikace:</a:t>
            </a:r>
          </a:p>
          <a:p>
            <a:pPr lvl="1"/>
            <a:r>
              <a:rPr lang="cs-CZ" dirty="0" smtClean="0"/>
              <a:t>Project Standard 2007 VUP</a:t>
            </a:r>
          </a:p>
          <a:p>
            <a:pPr lvl="1"/>
            <a:r>
              <a:rPr lang="cs-CZ" dirty="0" smtClean="0"/>
              <a:t>Project Professional 2007 VUP</a:t>
            </a:r>
          </a:p>
          <a:p>
            <a:pPr lvl="1"/>
            <a:r>
              <a:rPr lang="cs-CZ" dirty="0" smtClean="0"/>
              <a:t>Visio Standard 2007 VUP</a:t>
            </a:r>
          </a:p>
          <a:p>
            <a:pPr lvl="1"/>
            <a:r>
              <a:rPr lang="cs-CZ" dirty="0" smtClean="0"/>
              <a:t>Visio Pro 2007 VUP</a:t>
            </a:r>
          </a:p>
          <a:p>
            <a:endParaRPr lang="cs-CZ" dirty="0" smtClean="0"/>
          </a:p>
          <a:p>
            <a:r>
              <a:rPr lang="cs-CZ" dirty="0" smtClean="0"/>
              <a:t>Platí obdobné podmínky jako pro VUP sady ve verzi 2003</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258763" y="231775"/>
            <a:ext cx="8393112" cy="534988"/>
          </a:xfrm>
        </p:spPr>
        <p:txBody>
          <a:bodyPr/>
          <a:lstStyle/>
          <a:p>
            <a:pPr eaLnBrk="1" hangingPunct="1">
              <a:defRPr/>
            </a:pPr>
            <a:r>
              <a:rPr lang="cs-CZ" b="1" dirty="0" smtClean="0">
                <a:solidFill>
                  <a:schemeClr val="tx2">
                    <a:alpha val="100000"/>
                  </a:schemeClr>
                </a:solidFill>
                <a:effectLst>
                  <a:outerShdw blurRad="38100" dist="38100" dir="2700000" algn="tl">
                    <a:srgbClr val="000000">
                      <a:alpha val="43137"/>
                    </a:srgbClr>
                  </a:outerShdw>
                </a:effectLst>
              </a:rPr>
              <a:t>Nabídka sad v OEM</a:t>
            </a:r>
            <a:endParaRPr lang="en-US" sz="2800" b="1" dirty="0">
              <a:solidFill>
                <a:schemeClr val="tx2">
                  <a:alpha val="100000"/>
                </a:schemeClr>
              </a:solidFill>
              <a:effectLst>
                <a:outerShdw blurRad="38100" dist="38100" dir="2700000" algn="tl">
                  <a:srgbClr val="000000">
                    <a:alpha val="43137"/>
                  </a:srgbClr>
                </a:outerShdw>
              </a:effectLst>
            </a:endParaRPr>
          </a:p>
        </p:txBody>
      </p:sp>
      <p:graphicFrame>
        <p:nvGraphicFramePr>
          <p:cNvPr id="741379" name="Group 3"/>
          <p:cNvGraphicFramePr>
            <a:graphicFrameLocks noGrp="1"/>
          </p:cNvGraphicFramePr>
          <p:nvPr>
            <p:ph sz="half" idx="1"/>
          </p:nvPr>
        </p:nvGraphicFramePr>
        <p:xfrm>
          <a:off x="512064" y="1371600"/>
          <a:ext cx="7439026" cy="4445003"/>
        </p:xfrm>
        <a:graphic>
          <a:graphicData uri="http://schemas.openxmlformats.org/drawingml/2006/table">
            <a:tbl>
              <a:tblPr>
                <a:tableStyleId>{69C7853C-536D-4A76-A0AE-DD22124D55A5}</a:tableStyleId>
              </a:tblPr>
              <a:tblGrid>
                <a:gridCol w="1371600"/>
                <a:gridCol w="1108075"/>
                <a:gridCol w="1239838"/>
                <a:gridCol w="1239837"/>
                <a:gridCol w="1239838"/>
                <a:gridCol w="1239838"/>
              </a:tblGrid>
              <a:tr h="541338">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200" b="1" i="0" u="none" strike="noStrike" cap="none" normalizeH="0" baseline="0" dirty="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Basic</a:t>
                      </a:r>
                      <a:endParaRPr kumimoji="0" lang="en-US" sz="1200" b="1" i="0" u="none" strike="noStrike" cap="none" normalizeH="0" baseline="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pro studenty a domácnosti</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Small Business</a:t>
                      </a:r>
                      <a:endParaRPr kumimoji="0" lang="en-US" sz="1200" b="1" i="0" u="none" strike="noStrike" cap="none" normalizeH="0" baseline="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Professional</a:t>
                      </a:r>
                      <a:endParaRPr kumimoji="0" lang="en-US" sz="1200" b="1" i="0" u="none" strike="noStrike" cap="none" normalizeH="0" baseline="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Ultimate</a:t>
                      </a:r>
                      <a:r>
                        <a:rPr kumimoji="0" lang="cs-CZ" sz="1200" u="none" strike="noStrike" cap="none" normalizeH="0" baseline="0" dirty="0" smtClean="0">
                          <a:effectLst/>
                        </a:rPr>
                        <a:t>*</a:t>
                      </a:r>
                      <a:endParaRPr kumimoji="0" lang="en-US" sz="1200" b="1" i="0" u="none" strike="noStrike" cap="none" normalizeH="0" baseline="0" dirty="0" smtClean="0">
                        <a:solidFill>
                          <a:schemeClr val="tx1"/>
                        </a:solidFill>
                        <a:effectLst/>
                        <a:latin typeface="Verdana" pitchFamily="34" charset="0"/>
                      </a:endParaRPr>
                    </a:p>
                  </a:txBody>
                  <a:tcPr marL="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Word</a:t>
                      </a:r>
                      <a:endParaRPr kumimoji="0" lang="en-US" sz="1200" b="1" i="0" u="none" strike="noStrike" cap="none" normalizeH="0" baseline="0" dirty="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Excel</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PPT</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Outlook</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BCMtechnology</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Access</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4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Publisher</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InfoPath</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Groove</a:t>
                      </a:r>
                      <a:endParaRPr kumimoji="0" lang="en-US" sz="1200" b="1" i="0" u="none" strike="noStrike" cap="none" normalizeH="0" baseline="0" dirty="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560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OneNote</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r>
              <a:tr h="354013">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Communicator</a:t>
                      </a:r>
                      <a:endParaRPr kumimoji="0" lang="en-US" sz="1200" b="1"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800" b="0" i="0" u="none" strike="noStrike" cap="none" normalizeH="0" baseline="0" smtClean="0">
                        <a:solidFill>
                          <a:schemeClr val="tx1"/>
                        </a:solidFill>
                        <a:effectLst/>
                        <a:latin typeface="Tahoma" pitchFamily="34" charset="0"/>
                        <a:cs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400" u="none" strike="noStrike" cap="none" normalizeH="0" baseline="0" dirty="0" smtClean="0">
                          <a:effectLst/>
                        </a:rPr>
                        <a:t>*</a:t>
                      </a:r>
                      <a:endParaRPr kumimoji="0" lang="en-US" sz="1400" b="1" i="0" u="none" strike="noStrike" cap="none" normalizeH="0" baseline="0" dirty="0" smtClean="0">
                        <a:solidFill>
                          <a:schemeClr val="tx1"/>
                        </a:solidFill>
                        <a:effectLst/>
                        <a:latin typeface="Tahoma" pitchFamily="34" charset="0"/>
                      </a:endParaRPr>
                    </a:p>
                  </a:txBody>
                  <a:tcPr marT="0" marB="0" anchor="ctr" horzOverflow="overflow"/>
                </a:tc>
              </a:tr>
            </a:tbl>
          </a:graphicData>
        </a:graphic>
      </p:graphicFrame>
      <p:sp>
        <p:nvSpPr>
          <p:cNvPr id="21508" name="Text Box 117"/>
          <p:cNvSpPr txBox="1">
            <a:spLocks noChangeArrowheads="1"/>
          </p:cNvSpPr>
          <p:nvPr/>
        </p:nvSpPr>
        <p:spPr bwMode="auto">
          <a:xfrm>
            <a:off x="212725" y="6208713"/>
            <a:ext cx="184150" cy="366712"/>
          </a:xfrm>
          <a:prstGeom prst="rect">
            <a:avLst/>
          </a:prstGeom>
          <a:noFill/>
          <a:ln w="9525">
            <a:noFill/>
            <a:miter lim="800000"/>
            <a:headEnd/>
            <a:tailEnd/>
          </a:ln>
        </p:spPr>
        <p:txBody>
          <a:bodyPr wrap="none">
            <a:spAutoFit/>
          </a:bodyPr>
          <a:lstStyle/>
          <a:p>
            <a:endParaRPr lang="en-GB"/>
          </a:p>
        </p:txBody>
      </p:sp>
      <p:graphicFrame>
        <p:nvGraphicFramePr>
          <p:cNvPr id="741494" name="Group 118"/>
          <p:cNvGraphicFramePr>
            <a:graphicFrameLocks noGrp="1"/>
          </p:cNvGraphicFramePr>
          <p:nvPr>
            <p:ph sz="half" idx="2"/>
          </p:nvPr>
        </p:nvGraphicFramePr>
        <p:xfrm>
          <a:off x="225425" y="6248400"/>
          <a:ext cx="8918575" cy="396240"/>
        </p:xfrm>
        <a:graphic>
          <a:graphicData uri="http://schemas.openxmlformats.org/drawingml/2006/table">
            <a:tbl>
              <a:tblPr/>
              <a:tblGrid>
                <a:gridCol w="8918575"/>
              </a:tblGrid>
              <a:tr h="265113">
                <a:tc>
                  <a:txBody>
                    <a:bodyPr/>
                    <a:lstStyle/>
                    <a:p>
                      <a:pPr marL="439738" marR="0" lvl="0" indent="-439738" algn="l" defTabSz="914400" rtl="0" eaLnBrk="1" fontAlgn="b" latinLnBrk="0" hangingPunct="1">
                        <a:lnSpc>
                          <a:spcPct val="100000"/>
                        </a:lnSpc>
                        <a:spcBef>
                          <a:spcPct val="0"/>
                        </a:spcBef>
                        <a:spcAft>
                          <a:spcPct val="0"/>
                        </a:spcAft>
                        <a:buClrTx/>
                        <a:buSzTx/>
                        <a:buFontTx/>
                        <a:buNone/>
                        <a:tabLst/>
                      </a:pPr>
                      <a:r>
                        <a:rPr kumimoji="0" lang="cs-CZ" sz="1000" b="0" i="0" u="none" strike="noStrike" cap="none" normalizeH="0" baseline="0" dirty="0" smtClean="0">
                          <a:solidFill>
                            <a:schemeClr val="tx1"/>
                          </a:solidFill>
                          <a:effectLst/>
                          <a:latin typeface="Verdana" pitchFamily="34" charset="0"/>
                          <a:cs typeface="Arial" pitchFamily="34" charset="0"/>
                        </a:rPr>
                        <a:t>PF</a:t>
                      </a:r>
                      <a:r>
                        <a:rPr kumimoji="0" lang="en-US" sz="1000" b="0" i="0" u="none" strike="noStrike" cap="none" normalizeH="0" baseline="0" dirty="0" smtClean="0">
                          <a:solidFill>
                            <a:schemeClr val="tx1"/>
                          </a:solidFill>
                          <a:effectLst/>
                          <a:latin typeface="Verdana" pitchFamily="34" charset="0"/>
                          <a:cs typeface="Arial" pitchFamily="34" charset="0"/>
                        </a:rPr>
                        <a:t> = </a:t>
                      </a:r>
                      <a:r>
                        <a:rPr kumimoji="0" lang="cs-CZ" sz="1000" b="0" i="0" u="none" strike="noStrike" cap="none" normalizeH="0" baseline="0" dirty="0" smtClean="0">
                          <a:solidFill>
                            <a:schemeClr val="tx1"/>
                          </a:solidFill>
                          <a:effectLst/>
                          <a:latin typeface="Verdana" pitchFamily="34" charset="0"/>
                          <a:cs typeface="Arial" pitchFamily="34" charset="0"/>
                        </a:rPr>
                        <a:t>Pokročilé funkce</a:t>
                      </a:r>
                      <a:endParaRPr kumimoji="0" lang="en-US" sz="1000" b="0" i="0" u="none" strike="noStrike" cap="none" normalizeH="0" baseline="0" dirty="0" smtClean="0">
                        <a:solidFill>
                          <a:schemeClr val="tx1"/>
                        </a:solidFill>
                        <a:effectLst/>
                        <a:latin typeface="Verdana" pitchFamily="34" charset="0"/>
                        <a:cs typeface="Arial" pitchFamily="34" charset="0"/>
                      </a:endParaRPr>
                    </a:p>
                    <a:p>
                      <a:pPr marL="439738" marR="0" lvl="0" indent="-439738" algn="l" defTabSz="914400" rtl="0" eaLnBrk="1" fontAlgn="b" latinLnBrk="0" hangingPunct="1">
                        <a:lnSpc>
                          <a:spcPct val="100000"/>
                        </a:lnSpc>
                        <a:spcBef>
                          <a:spcPct val="0"/>
                        </a:spcBef>
                        <a:spcAft>
                          <a:spcPct val="0"/>
                        </a:spcAft>
                        <a:buClrTx/>
                        <a:buSzTx/>
                        <a:buFont typeface="Arial" charset="0"/>
                        <a:buNone/>
                        <a:tabLst/>
                      </a:pPr>
                      <a:r>
                        <a:rPr kumimoji="0" lang="cs-CZ" sz="1000" b="0" i="0" u="none" strike="noStrike" cap="none" normalizeH="0" baseline="0" dirty="0" smtClean="0">
                          <a:solidFill>
                            <a:schemeClr val="tx1"/>
                          </a:solidFill>
                          <a:effectLst/>
                          <a:latin typeface="Verdana" pitchFamily="34" charset="0"/>
                          <a:cs typeface="Arial" pitchFamily="34" charset="0"/>
                        </a:rPr>
                        <a:t>*</a:t>
                      </a:r>
                      <a:r>
                        <a:rPr kumimoji="0" lang="en-US" sz="1000" b="0" i="0" u="none" strike="noStrike" cap="none" normalizeH="0" baseline="0" dirty="0" smtClean="0">
                          <a:solidFill>
                            <a:schemeClr val="tx1"/>
                          </a:solidFill>
                          <a:effectLst/>
                          <a:latin typeface="Verdana" pitchFamily="34" charset="0"/>
                          <a:cs typeface="Arial" pitchFamily="34" charset="0"/>
                        </a:rPr>
                        <a:t>= </a:t>
                      </a:r>
                      <a:r>
                        <a:rPr kumimoji="0" lang="cs-CZ" sz="1000" b="0" i="0" u="none" strike="noStrike" cap="none" normalizeH="0" baseline="0" dirty="0" smtClean="0">
                          <a:solidFill>
                            <a:schemeClr val="tx1"/>
                          </a:solidFill>
                          <a:effectLst/>
                          <a:latin typeface="Verdana" pitchFamily="34" charset="0"/>
                          <a:cs typeface="Arial" pitchFamily="34" charset="0"/>
                        </a:rPr>
                        <a:t>Sada </a:t>
                      </a:r>
                      <a:r>
                        <a:rPr kumimoji="0" lang="en-US" sz="1000" b="0" i="0" u="none" strike="noStrike" cap="none" normalizeH="0" baseline="0" dirty="0" smtClean="0">
                          <a:solidFill>
                            <a:schemeClr val="tx1"/>
                          </a:solidFill>
                          <a:effectLst/>
                          <a:latin typeface="Verdana" pitchFamily="34" charset="0"/>
                        </a:rPr>
                        <a:t>Ultimate </a:t>
                      </a:r>
                      <a:r>
                        <a:rPr kumimoji="0" lang="cs-CZ" sz="1000" b="0" i="0" u="none" strike="noStrike" cap="none" normalizeH="0" baseline="0" dirty="0" smtClean="0">
                          <a:solidFill>
                            <a:schemeClr val="tx1"/>
                          </a:solidFill>
                          <a:effectLst/>
                          <a:latin typeface="Verdana" pitchFamily="34" charset="0"/>
                        </a:rPr>
                        <a:t>bude uvedena spolu s produktem </a:t>
                      </a:r>
                      <a:r>
                        <a:rPr kumimoji="0" lang="en-US" sz="1000" b="0" i="0" u="none" strike="noStrike" cap="none" normalizeH="0" baseline="0" dirty="0" smtClean="0">
                          <a:solidFill>
                            <a:schemeClr val="tx1"/>
                          </a:solidFill>
                          <a:effectLst/>
                          <a:latin typeface="Verdana" pitchFamily="34" charset="0"/>
                        </a:rPr>
                        <a:t>Office Communicator 2007 </a:t>
                      </a:r>
                      <a:r>
                        <a:rPr kumimoji="0" lang="cs-CZ" sz="1000" b="0" i="0" u="none" strike="noStrike" cap="none" normalizeH="0" baseline="0" dirty="0" smtClean="0">
                          <a:solidFill>
                            <a:schemeClr val="tx1"/>
                          </a:solidFill>
                          <a:effectLst/>
                          <a:latin typeface="Verdana" pitchFamily="34" charset="0"/>
                        </a:rPr>
                        <a:t>v polovině roku 2007. Zpočátku nebude součástí sad.</a:t>
                      </a:r>
                      <a:endParaRPr kumimoji="0" lang="en-US" sz="1000" b="0" i="0" u="none" strike="noStrike" cap="none" normalizeH="0" baseline="0" dirty="0" smtClean="0">
                        <a:solidFill>
                          <a:schemeClr val="tx1"/>
                        </a:solidFill>
                        <a:effectLst/>
                        <a:latin typeface="Verdana"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1379"/>
                                        </p:tgtEl>
                                        <p:attrNameLst>
                                          <p:attrName>style.visibility</p:attrName>
                                        </p:attrNameLst>
                                      </p:cBhvr>
                                      <p:to>
                                        <p:strVal val="visible"/>
                                      </p:to>
                                    </p:set>
                                    <p:animEffect transition="in" filter="fade">
                                      <p:cBhvr>
                                        <p:cTn id="7" dur="500"/>
                                        <p:tgtEl>
                                          <p:spTgt spid="74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233363" y="458788"/>
            <a:ext cx="8393112" cy="534987"/>
          </a:xfrm>
        </p:spPr>
        <p:txBody>
          <a:bodyPr/>
          <a:lstStyle/>
          <a:p>
            <a:pPr eaLnBrk="1" hangingPunct="1">
              <a:defRPr/>
            </a:pPr>
            <a:r>
              <a:rPr lang="cs-CZ" b="1" dirty="0" smtClean="0">
                <a:solidFill>
                  <a:schemeClr val="tx2">
                    <a:alpha val="100000"/>
                  </a:schemeClr>
                </a:solidFill>
                <a:effectLst>
                  <a:outerShdw blurRad="38100" dist="38100" dir="2700000" algn="tl">
                    <a:srgbClr val="000000">
                      <a:alpha val="43137"/>
                    </a:srgbClr>
                  </a:outerShdw>
                </a:effectLst>
              </a:rPr>
              <a:t>Nabídka sad v multilicencích</a:t>
            </a:r>
            <a:endParaRPr lang="en-US" sz="2800" b="1" dirty="0">
              <a:solidFill>
                <a:schemeClr val="tx2">
                  <a:alpha val="100000"/>
                </a:schemeClr>
              </a:solidFill>
              <a:effectLst>
                <a:outerShdw blurRad="38100" dist="38100" dir="2700000" algn="tl">
                  <a:srgbClr val="000000">
                    <a:alpha val="43137"/>
                  </a:srgbClr>
                </a:outerShdw>
              </a:effectLst>
            </a:endParaRPr>
          </a:p>
        </p:txBody>
      </p:sp>
      <p:graphicFrame>
        <p:nvGraphicFramePr>
          <p:cNvPr id="743427" name="Group 3"/>
          <p:cNvGraphicFramePr>
            <a:graphicFrameLocks noGrp="1"/>
          </p:cNvGraphicFramePr>
          <p:nvPr>
            <p:ph sz="half" idx="1"/>
          </p:nvPr>
        </p:nvGraphicFramePr>
        <p:xfrm>
          <a:off x="587947" y="1384237"/>
          <a:ext cx="7215187" cy="4540252"/>
        </p:xfrm>
        <a:graphic>
          <a:graphicData uri="http://schemas.openxmlformats.org/drawingml/2006/table">
            <a:tbl>
              <a:tblPr>
                <a:tableStyleId>{69C7853C-536D-4A76-A0AE-DD22124D55A5}</a:tableStyleId>
              </a:tblPr>
              <a:tblGrid>
                <a:gridCol w="1441450"/>
                <a:gridCol w="1444625"/>
                <a:gridCol w="1444625"/>
                <a:gridCol w="1443037"/>
                <a:gridCol w="1441450"/>
              </a:tblGrid>
              <a:tr h="552450">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1200" b="1" i="0" u="none" strike="noStrike" cap="none" normalizeH="0" baseline="0" dirty="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  Small Business</a:t>
                      </a:r>
                      <a:endParaRPr kumimoji="0" lang="en-US" sz="1200" b="1" i="0" u="none" strike="noStrike" cap="none" normalizeH="0" baseline="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Standard</a:t>
                      </a:r>
                      <a:endParaRPr kumimoji="0" lang="en-US" sz="1200" b="1" i="0" u="none" strike="noStrike" cap="none" normalizeH="0" baseline="0" dirty="0" smtClean="0">
                        <a:solidFill>
                          <a:schemeClr val="tx1"/>
                        </a:solidFill>
                        <a:effectLst/>
                        <a:latin typeface="Verdana" pitchFamily="34" charset="0"/>
                      </a:endParaRPr>
                    </a:p>
                  </a:txBody>
                  <a:tcPr marL="4572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  Professional Plus</a:t>
                      </a:r>
                      <a:endParaRPr kumimoji="0" lang="en-US" sz="1200" b="1" i="0" u="none" strike="noStrike" cap="none" normalizeH="0" baseline="0" smtClean="0">
                        <a:solidFill>
                          <a:schemeClr val="tx1"/>
                        </a:solidFill>
                        <a:effectLst/>
                        <a:latin typeface="Verdana" pitchFamily="34" charset="0"/>
                      </a:endParaRPr>
                    </a:p>
                  </a:txBody>
                  <a:tcPr marL="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  Enterprise</a:t>
                      </a:r>
                      <a:endParaRPr kumimoji="0" lang="en-US" sz="1200" b="1" i="0" u="none" strike="noStrike" cap="none" normalizeH="0" baseline="0" smtClean="0">
                        <a:solidFill>
                          <a:schemeClr val="tx1"/>
                        </a:solidFill>
                        <a:effectLst/>
                        <a:latin typeface="Verdana" pitchFamily="34" charset="0"/>
                      </a:endParaRPr>
                    </a:p>
                  </a:txBody>
                  <a:tcPr marL="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Word</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r>
              <a:tr h="363538">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Excel</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PPT</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r>
              <a:tr h="363538">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Outlook</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200" u="none" strike="noStrike" cap="none" normalizeH="0" baseline="0" dirty="0" smtClean="0">
                          <a:effectLst/>
                        </a:rPr>
                        <a:t>Business </a:t>
                      </a:r>
                      <a:r>
                        <a:rPr kumimoji="0" lang="cs-CZ" sz="1200" u="none" strike="noStrike" cap="none" normalizeH="0" baseline="0" dirty="0" err="1" smtClean="0">
                          <a:effectLst/>
                        </a:rPr>
                        <a:t>Contact</a:t>
                      </a:r>
                      <a:r>
                        <a:rPr kumimoji="0" lang="cs-CZ" sz="1200" u="none" strike="noStrike" cap="none" normalizeH="0" baseline="0" dirty="0" smtClean="0">
                          <a:effectLst/>
                        </a:rPr>
                        <a:t> </a:t>
                      </a:r>
                      <a:r>
                        <a:rPr kumimoji="0" lang="cs-CZ" sz="1200" u="none" strike="noStrike" cap="none" normalizeH="0" baseline="0" dirty="0" err="1" smtClean="0">
                          <a:effectLst/>
                        </a:rPr>
                        <a:t>Manager</a:t>
                      </a:r>
                      <a:endParaRPr kumimoji="0" lang="en-US" sz="1200" b="1" i="0" u="none" strike="noStrike" cap="none" normalizeH="0" baseline="0" dirty="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0" marT="0" marB="0" anchor="ctr" horzOverflow="overflow"/>
                </a:tc>
              </a:tr>
              <a:tr h="363538">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Access</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cs-CZ" sz="1400" u="none" strike="noStrike" cap="none" normalizeH="0" baseline="0" dirty="0" smtClean="0">
                          <a:effectLst/>
                        </a:rPr>
                        <a:t>PF</a:t>
                      </a:r>
                      <a:endParaRPr kumimoji="0" lang="en-US" sz="1400" b="1" i="0" u="none" strike="noStrike" cap="none" normalizeH="0" baseline="0" dirty="0" smtClean="0">
                        <a:solidFill>
                          <a:schemeClr val="tx1"/>
                        </a:solidFill>
                        <a:effectLst/>
                        <a:latin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Publisher</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InfoPath</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dirty="0" smtClean="0">
                          <a:effectLst/>
                        </a:rPr>
                        <a:t>Groove</a:t>
                      </a:r>
                      <a:endParaRPr kumimoji="0" lang="en-US" sz="1200" b="1" i="0" u="none" strike="noStrike" cap="none" normalizeH="0" baseline="0" dirty="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r>
              <a:tr h="363538">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OneNote</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dirty="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r>
              <a:tr h="361950">
                <a:tc>
                  <a:txBody>
                    <a:bodyPr/>
                    <a:lstStyle/>
                    <a:p>
                      <a:pPr marL="0" marR="0" lvl="0" indent="0" algn="l"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200" u="none" strike="noStrike" cap="none" normalizeH="0" baseline="0" smtClean="0">
                          <a:effectLst/>
                        </a:rPr>
                        <a:t>Communicator</a:t>
                      </a:r>
                      <a:endParaRPr kumimoji="0" lang="en-US" sz="1200" b="1"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endParaRPr kumimoji="0" lang="en-GB" sz="800" b="0" i="0" u="none" strike="noStrike" cap="none" normalizeH="0" baseline="0" smtClean="0">
                        <a:solidFill>
                          <a:schemeClr val="tx1"/>
                        </a:solidFill>
                        <a:effectLst/>
                        <a:latin typeface="Tahoma" pitchFamily="34" charset="0"/>
                      </a:endParaRPr>
                    </a:p>
                  </a:txBody>
                  <a:tcPr marL="4572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smtClean="0">
                          <a:effectLst/>
                        </a:rPr>
                        <a:t>●</a:t>
                      </a:r>
                      <a:endParaRPr kumimoji="0" lang="en-US" sz="1800" b="0" i="0" u="none" strike="noStrike" cap="none" normalizeH="0" baseline="0" smtClean="0">
                        <a:solidFill>
                          <a:schemeClr val="tx1"/>
                        </a:solidFill>
                        <a:effectLst/>
                        <a:latin typeface="Tahoma" pitchFamily="34" charset="0"/>
                        <a:cs typeface="Tahoma" pitchFamily="34" charset="0"/>
                      </a:endParaRPr>
                    </a:p>
                  </a:txBody>
                  <a:tcPr marL="0" marT="0" marB="0" anchor="ctr" horzOverflow="overflow"/>
                </a:tc>
                <a:tc>
                  <a:txBody>
                    <a:bodyPr/>
                    <a:lstStyle/>
                    <a:p>
                      <a:pPr marL="0" marR="0" lvl="0" indent="0" algn="ctr" defTabSz="914400" rtl="0" eaLnBrk="1" fontAlgn="base" latinLnBrk="0" hangingPunct="1">
                        <a:lnSpc>
                          <a:spcPct val="85000"/>
                        </a:lnSpc>
                        <a:spcBef>
                          <a:spcPct val="30000"/>
                        </a:spcBef>
                        <a:spcAft>
                          <a:spcPct val="0"/>
                        </a:spcAft>
                        <a:buClr>
                          <a:schemeClr val="tx2"/>
                        </a:buClr>
                        <a:buSzPct val="80000"/>
                        <a:buFont typeface="Wingdings" pitchFamily="2" charset="2"/>
                        <a:buNone/>
                        <a:tabLst/>
                      </a:pPr>
                      <a:r>
                        <a:rPr kumimoji="0" lang="en-US" sz="1800" u="none" strike="noStrike" cap="none" normalizeH="0" baseline="0" dirty="0" smtClean="0">
                          <a:effectLst/>
                        </a:rPr>
                        <a:t>●</a:t>
                      </a:r>
                      <a:endParaRPr kumimoji="0" lang="en-US" sz="1800" b="0" i="0" u="none" strike="noStrike" cap="none" normalizeH="0" baseline="0" dirty="0" smtClean="0">
                        <a:solidFill>
                          <a:schemeClr val="tx1"/>
                        </a:solidFill>
                        <a:effectLst/>
                        <a:latin typeface="Tahoma" pitchFamily="34" charset="0"/>
                        <a:cs typeface="Tahoma" pitchFamily="34" charset="0"/>
                      </a:endParaRPr>
                    </a:p>
                  </a:txBody>
                  <a:tcPr marL="0" marT="0" marB="0" anchor="ctr" horzOverflow="overflow"/>
                </a:tc>
              </a:tr>
            </a:tbl>
          </a:graphicData>
        </a:graphic>
      </p:graphicFrame>
      <p:sp>
        <p:nvSpPr>
          <p:cNvPr id="22532" name="Text Box 103"/>
          <p:cNvSpPr txBox="1">
            <a:spLocks noChangeArrowheads="1"/>
          </p:cNvSpPr>
          <p:nvPr/>
        </p:nvSpPr>
        <p:spPr bwMode="auto">
          <a:xfrm>
            <a:off x="212725" y="6208713"/>
            <a:ext cx="184150" cy="366712"/>
          </a:xfrm>
          <a:prstGeom prst="rect">
            <a:avLst/>
          </a:prstGeom>
          <a:noFill/>
          <a:ln w="9525">
            <a:noFill/>
            <a:miter lim="800000"/>
            <a:headEnd/>
            <a:tailEnd/>
          </a:ln>
        </p:spPr>
        <p:txBody>
          <a:bodyPr wrap="none">
            <a:spAutoFit/>
          </a:bodyPr>
          <a:lstStyle/>
          <a:p>
            <a:endParaRPr lang="en-GB"/>
          </a:p>
        </p:txBody>
      </p:sp>
      <p:graphicFrame>
        <p:nvGraphicFramePr>
          <p:cNvPr id="743528" name="Group 104"/>
          <p:cNvGraphicFramePr>
            <a:graphicFrameLocks noGrp="1"/>
          </p:cNvGraphicFramePr>
          <p:nvPr>
            <p:ph sz="half" idx="2"/>
          </p:nvPr>
        </p:nvGraphicFramePr>
        <p:xfrm>
          <a:off x="225425" y="6402388"/>
          <a:ext cx="8308975" cy="265113"/>
        </p:xfrm>
        <a:graphic>
          <a:graphicData uri="http://schemas.openxmlformats.org/drawingml/2006/table">
            <a:tbl>
              <a:tblPr/>
              <a:tblGrid>
                <a:gridCol w="8308975"/>
              </a:tblGrid>
              <a:tr h="265113">
                <a:tc>
                  <a:txBody>
                    <a:bodyPr/>
                    <a:lstStyle/>
                    <a:p>
                      <a:pPr marL="439738" marR="0" lvl="0" indent="-439738" algn="l" defTabSz="914400" rtl="0" eaLnBrk="1" fontAlgn="b" latinLnBrk="0" hangingPunct="1">
                        <a:lnSpc>
                          <a:spcPct val="100000"/>
                        </a:lnSpc>
                        <a:spcBef>
                          <a:spcPct val="0"/>
                        </a:spcBef>
                        <a:spcAft>
                          <a:spcPct val="0"/>
                        </a:spcAft>
                        <a:buClrTx/>
                        <a:buSzTx/>
                        <a:buFontTx/>
                        <a:buNone/>
                        <a:tabLst/>
                      </a:pPr>
                      <a:r>
                        <a:rPr kumimoji="0" lang="cs-CZ" sz="1000" b="0" i="0" u="none" strike="noStrike" cap="none" normalizeH="0" baseline="0" dirty="0" smtClean="0">
                          <a:solidFill>
                            <a:schemeClr val="tx1"/>
                          </a:solidFill>
                          <a:effectLst/>
                          <a:latin typeface="Verdana" pitchFamily="34" charset="0"/>
                          <a:cs typeface="Arial" pitchFamily="34" charset="0"/>
                        </a:rPr>
                        <a:t>PF</a:t>
                      </a:r>
                      <a:r>
                        <a:rPr kumimoji="0" lang="en-US" sz="1000" b="0" i="0" u="none" strike="noStrike" cap="none" normalizeH="0" baseline="0" dirty="0" smtClean="0">
                          <a:solidFill>
                            <a:schemeClr val="tx1"/>
                          </a:solidFill>
                          <a:effectLst/>
                          <a:latin typeface="Verdana" pitchFamily="34" charset="0"/>
                          <a:cs typeface="Arial" pitchFamily="34" charset="0"/>
                        </a:rPr>
                        <a:t> = </a:t>
                      </a:r>
                      <a:r>
                        <a:rPr kumimoji="0" lang="cs-CZ" sz="1000" b="0" i="0" u="none" strike="noStrike" cap="none" normalizeH="0" baseline="0" dirty="0" smtClean="0">
                          <a:solidFill>
                            <a:schemeClr val="tx1"/>
                          </a:solidFill>
                          <a:effectLst/>
                          <a:latin typeface="Verdana" pitchFamily="34" charset="0"/>
                          <a:cs typeface="Arial" pitchFamily="34" charset="0"/>
                        </a:rPr>
                        <a:t>Pokročilé funkce</a:t>
                      </a:r>
                      <a:endParaRPr kumimoji="0" lang="en-US" sz="1000" b="0" i="0" u="none" strike="noStrike" cap="none" normalizeH="0" baseline="0" dirty="0" smtClean="0">
                        <a:solidFill>
                          <a:schemeClr val="tx1"/>
                        </a:solidFill>
                        <a:effectLst/>
                        <a:latin typeface="Verdana"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3427"/>
                                        </p:tgtEl>
                                        <p:attrNameLst>
                                          <p:attrName>style.visibility</p:attrName>
                                        </p:attrNameLst>
                                      </p:cBhvr>
                                      <p:to>
                                        <p:strVal val="visible"/>
                                      </p:to>
                                    </p:set>
                                    <p:animEffect transition="in" filter="fade">
                                      <p:cBhvr>
                                        <p:cTn id="7" dur="500"/>
                                        <p:tgtEl>
                                          <p:spTgt spid="74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a:prstTxWarp prst="textNoShape">
              <a:avLst/>
            </a:prstTxWarp>
          </a:bodyPr>
          <a:lstStyle/>
          <a:p>
            <a:pPr eaLnBrk="1" hangingPunct="1"/>
            <a:r>
              <a:rPr lang="cs-CZ" smtClean="0">
                <a:latin typeface="Segoe UI" pitchFamily="34" charset="0"/>
                <a:cs typeface="Segoe UI" pitchFamily="34" charset="0"/>
              </a:rPr>
              <a:t>Klientské licence Office serverů</a:t>
            </a:r>
          </a:p>
        </p:txBody>
      </p:sp>
      <p:sp>
        <p:nvSpPr>
          <p:cNvPr id="23555" name="Content Placeholder 4"/>
          <p:cNvSpPr>
            <a:spLocks noGrp="1"/>
          </p:cNvSpPr>
          <p:nvPr>
            <p:ph idx="1"/>
          </p:nvPr>
        </p:nvSpPr>
        <p:spPr>
          <a:xfrm>
            <a:off x="382588" y="1465263"/>
            <a:ext cx="8380412" cy="4373505"/>
          </a:xfrm>
        </p:spPr>
        <p:txBody>
          <a:bodyPr/>
          <a:lstStyle/>
          <a:p>
            <a:pPr eaLnBrk="1" hangingPunct="1"/>
            <a:r>
              <a:rPr lang="cs-CZ" sz="2000" dirty="0" smtClean="0">
                <a:latin typeface="Segoe UI" pitchFamily="34" charset="0"/>
                <a:cs typeface="Segoe UI" pitchFamily="34" charset="0"/>
              </a:rPr>
              <a:t>SharePoint</a:t>
            </a:r>
          </a:p>
          <a:p>
            <a:pPr lvl="1" eaLnBrk="1" hangingPunct="1"/>
            <a:r>
              <a:rPr lang="cs-CZ" sz="1800" dirty="0" smtClean="0">
                <a:latin typeface="Segoe UI" pitchFamily="34" charset="0"/>
                <a:cs typeface="Segoe UI" pitchFamily="34" charset="0"/>
              </a:rPr>
              <a:t>Standard CAL</a:t>
            </a:r>
          </a:p>
          <a:p>
            <a:pPr lvl="1" eaLnBrk="1" hangingPunct="1"/>
            <a:r>
              <a:rPr lang="cs-CZ" sz="1800" dirty="0" smtClean="0">
                <a:latin typeface="Segoe UI" pitchFamily="34" charset="0"/>
                <a:cs typeface="Segoe UI" pitchFamily="34" charset="0"/>
              </a:rPr>
              <a:t>Enterprise CAL</a:t>
            </a:r>
            <a:r>
              <a:rPr lang="cs-CZ" sz="1400" dirty="0" smtClean="0">
                <a:latin typeface="Segoe UI" pitchFamily="34" charset="0"/>
                <a:cs typeface="Segoe UI" pitchFamily="34" charset="0"/>
              </a:rPr>
              <a:t/>
            </a:r>
            <a:br>
              <a:rPr lang="cs-CZ" sz="1400" dirty="0" smtClean="0">
                <a:latin typeface="Segoe UI" pitchFamily="34" charset="0"/>
                <a:cs typeface="Segoe UI" pitchFamily="34" charset="0"/>
              </a:rPr>
            </a:br>
            <a:r>
              <a:rPr lang="cs-CZ" sz="1400" dirty="0" smtClean="0">
                <a:latin typeface="Segoe UI" pitchFamily="34" charset="0"/>
                <a:cs typeface="Segoe UI" pitchFamily="34" charset="0"/>
              </a:rPr>
              <a:t>(vyhledávání, BI, výpočtové služby Excel, formuláře)</a:t>
            </a:r>
            <a:endParaRPr lang="cs-CZ" sz="1800" dirty="0" smtClean="0">
              <a:latin typeface="Segoe UI" pitchFamily="34" charset="0"/>
              <a:cs typeface="Segoe UI" pitchFamily="34" charset="0"/>
            </a:endParaRPr>
          </a:p>
          <a:p>
            <a:pPr eaLnBrk="1" hangingPunct="1"/>
            <a:r>
              <a:rPr lang="cs-CZ" sz="2000" dirty="0" smtClean="0">
                <a:latin typeface="Segoe UI" pitchFamily="34" charset="0"/>
                <a:cs typeface="Segoe UI" pitchFamily="34" charset="0"/>
              </a:rPr>
              <a:t>Exchange</a:t>
            </a:r>
          </a:p>
          <a:p>
            <a:pPr lvl="1" eaLnBrk="1" hangingPunct="1"/>
            <a:r>
              <a:rPr lang="cs-CZ" sz="1800" dirty="0" smtClean="0">
                <a:latin typeface="Segoe UI" pitchFamily="34" charset="0"/>
                <a:cs typeface="Segoe UI" pitchFamily="34" charset="0"/>
              </a:rPr>
              <a:t>Standard CAL</a:t>
            </a:r>
          </a:p>
          <a:p>
            <a:pPr lvl="1" eaLnBrk="1" hangingPunct="1"/>
            <a:r>
              <a:rPr lang="cs-CZ" sz="1800" dirty="0" smtClean="0">
                <a:latin typeface="Segoe UI" pitchFamily="34" charset="0"/>
                <a:cs typeface="Segoe UI" pitchFamily="34" charset="0"/>
              </a:rPr>
              <a:t>Enterprise CAL</a:t>
            </a:r>
            <a:endParaRPr lang="cs-CZ" sz="1400" dirty="0" smtClean="0">
              <a:latin typeface="Segoe UI" pitchFamily="34" charset="0"/>
              <a:cs typeface="Segoe UI" pitchFamily="34" charset="0"/>
            </a:endParaRPr>
          </a:p>
          <a:p>
            <a:pPr eaLnBrk="1" hangingPunct="1"/>
            <a:r>
              <a:rPr lang="cs-CZ" sz="2000" dirty="0" smtClean="0">
                <a:latin typeface="Segoe UI" pitchFamily="34" charset="0"/>
                <a:cs typeface="Segoe UI" pitchFamily="34" charset="0"/>
              </a:rPr>
              <a:t>Groove</a:t>
            </a:r>
          </a:p>
          <a:p>
            <a:pPr lvl="1" eaLnBrk="1" hangingPunct="1"/>
            <a:r>
              <a:rPr lang="cs-CZ" sz="1800" dirty="0" smtClean="0">
                <a:latin typeface="Segoe UI" pitchFamily="34" charset="0"/>
                <a:cs typeface="Segoe UI" pitchFamily="34" charset="0"/>
              </a:rPr>
              <a:t>Nemá CAL</a:t>
            </a:r>
          </a:p>
          <a:p>
            <a:pPr eaLnBrk="1" hangingPunct="1"/>
            <a:r>
              <a:rPr lang="cs-CZ" sz="2000" dirty="0" smtClean="0">
                <a:latin typeface="Segoe UI" pitchFamily="34" charset="0"/>
                <a:cs typeface="Segoe UI" pitchFamily="34" charset="0"/>
              </a:rPr>
              <a:t>Ostatní IW servery</a:t>
            </a:r>
          </a:p>
          <a:p>
            <a:pPr lvl="1" eaLnBrk="1" hangingPunct="1"/>
            <a:r>
              <a:rPr lang="cs-CZ" sz="1800" dirty="0" smtClean="0">
                <a:latin typeface="Segoe UI" pitchFamily="34" charset="0"/>
                <a:cs typeface="Segoe UI" pitchFamily="34" charset="0"/>
              </a:rPr>
              <a:t>Serverová licence + 1 typ klientských licencí</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2" descr="wedgeNew-orn"/>
          <p:cNvPicPr>
            <a:picLocks noChangeAspect="1" noChangeArrowheads="1"/>
          </p:cNvPicPr>
          <p:nvPr/>
        </p:nvPicPr>
        <p:blipFill>
          <a:blip r:embed="rId4"/>
          <a:srcRect/>
          <a:stretch>
            <a:fillRect/>
          </a:stretch>
        </p:blipFill>
        <p:spPr bwMode="auto">
          <a:xfrm>
            <a:off x="125413" y="4697413"/>
            <a:ext cx="9218612" cy="1060450"/>
          </a:xfrm>
          <a:prstGeom prst="rect">
            <a:avLst/>
          </a:prstGeom>
          <a:noFill/>
          <a:ln w="9525">
            <a:noFill/>
            <a:miter lim="800000"/>
            <a:headEnd/>
            <a:tailEnd/>
          </a:ln>
        </p:spPr>
      </p:pic>
      <p:sp>
        <p:nvSpPr>
          <p:cNvPr id="650244" name="Rectangle 4"/>
          <p:cNvSpPr>
            <a:spLocks noGrp="1" noChangeArrowheads="1"/>
          </p:cNvSpPr>
          <p:nvPr>
            <p:ph type="title"/>
          </p:nvPr>
        </p:nvSpPr>
        <p:spPr>
          <a:xfrm>
            <a:off x="258763" y="231775"/>
            <a:ext cx="8393112" cy="534988"/>
          </a:xfrm>
        </p:spPr>
        <p:txBody>
          <a:bodyPr/>
          <a:lstStyle/>
          <a:p>
            <a:pPr eaLnBrk="1" hangingPunct="1">
              <a:defRPr/>
            </a:pPr>
            <a:r>
              <a:rPr lang="cs-CZ" dirty="0" smtClean="0">
                <a:solidFill>
                  <a:schemeClr val="tx2">
                    <a:alpha val="100000"/>
                  </a:schemeClr>
                </a:solidFill>
              </a:rPr>
              <a:t>Upgrade sad</a:t>
            </a:r>
            <a:endParaRPr lang="en-US" dirty="0">
              <a:solidFill>
                <a:schemeClr val="tx2">
                  <a:alpha val="100000"/>
                </a:schemeClr>
              </a:solidFill>
            </a:endParaRPr>
          </a:p>
        </p:txBody>
      </p:sp>
      <p:pic>
        <p:nvPicPr>
          <p:cNvPr id="1033" name="Picture 6" descr="wedgeNew-blu"/>
          <p:cNvPicPr>
            <a:picLocks noChangeAspect="1" noChangeArrowheads="1"/>
          </p:cNvPicPr>
          <p:nvPr/>
        </p:nvPicPr>
        <p:blipFill>
          <a:blip r:embed="rId5"/>
          <a:srcRect/>
          <a:stretch>
            <a:fillRect/>
          </a:stretch>
        </p:blipFill>
        <p:spPr bwMode="auto">
          <a:xfrm>
            <a:off x="-261938" y="2897188"/>
            <a:ext cx="9598026" cy="1054100"/>
          </a:xfrm>
          <a:prstGeom prst="rect">
            <a:avLst/>
          </a:prstGeom>
          <a:noFill/>
          <a:ln w="9525">
            <a:noFill/>
            <a:miter lim="800000"/>
            <a:headEnd/>
            <a:tailEnd/>
          </a:ln>
        </p:spPr>
      </p:pic>
      <p:pic>
        <p:nvPicPr>
          <p:cNvPr id="1034" name="Picture 7" descr="wedgeNew-grn"/>
          <p:cNvPicPr>
            <a:picLocks noChangeAspect="1" noChangeArrowheads="1"/>
          </p:cNvPicPr>
          <p:nvPr/>
        </p:nvPicPr>
        <p:blipFill>
          <a:blip r:embed="rId6"/>
          <a:srcRect/>
          <a:stretch>
            <a:fillRect/>
          </a:stretch>
        </p:blipFill>
        <p:spPr bwMode="auto">
          <a:xfrm>
            <a:off x="368300" y="3789363"/>
            <a:ext cx="8940800" cy="1060450"/>
          </a:xfrm>
          <a:prstGeom prst="rect">
            <a:avLst/>
          </a:prstGeom>
          <a:noFill/>
          <a:ln w="9525">
            <a:noFill/>
            <a:miter lim="800000"/>
            <a:headEnd/>
            <a:tailEnd/>
          </a:ln>
        </p:spPr>
      </p:pic>
      <p:sp>
        <p:nvSpPr>
          <p:cNvPr id="1035" name="Text Box 8"/>
          <p:cNvSpPr txBox="1">
            <a:spLocks noChangeArrowheads="1"/>
          </p:cNvSpPr>
          <p:nvPr/>
        </p:nvSpPr>
        <p:spPr bwMode="auto">
          <a:xfrm>
            <a:off x="7051675" y="4051300"/>
            <a:ext cx="1785938" cy="523875"/>
          </a:xfrm>
          <a:prstGeom prst="rect">
            <a:avLst/>
          </a:prstGeom>
          <a:noFill/>
          <a:ln w="12700">
            <a:noFill/>
            <a:miter lim="800000"/>
            <a:headEnd type="none" w="sm" len="sm"/>
            <a:tailEnd type="none" w="sm" len="sm"/>
          </a:ln>
        </p:spPr>
        <p:txBody>
          <a:bodyPr>
            <a:spAutoFit/>
          </a:bodyPr>
          <a:lstStyle/>
          <a:p>
            <a:pPr>
              <a:spcBef>
                <a:spcPct val="50000"/>
              </a:spcBef>
            </a:pPr>
            <a:r>
              <a:rPr lang="en-US" sz="1400">
                <a:solidFill>
                  <a:srgbClr val="333333"/>
                </a:solidFill>
                <a:latin typeface="Segoe"/>
              </a:rPr>
              <a:t>Office SharePoint Enterprise CAL</a:t>
            </a:r>
          </a:p>
        </p:txBody>
      </p:sp>
      <p:pic>
        <p:nvPicPr>
          <p:cNvPr id="1036" name="Picture 9" descr="ofc-Ent07_c"/>
          <p:cNvPicPr>
            <a:picLocks noChangeAspect="1" noChangeArrowheads="1"/>
          </p:cNvPicPr>
          <p:nvPr/>
        </p:nvPicPr>
        <p:blipFill>
          <a:blip r:embed="rId7"/>
          <a:srcRect/>
          <a:stretch>
            <a:fillRect/>
          </a:stretch>
        </p:blipFill>
        <p:spPr bwMode="auto">
          <a:xfrm>
            <a:off x="6918680" y="3144544"/>
            <a:ext cx="1892300" cy="306388"/>
          </a:xfrm>
          <a:prstGeom prst="rect">
            <a:avLst/>
          </a:prstGeom>
          <a:noFill/>
          <a:ln w="9525">
            <a:noFill/>
            <a:miter lim="800000"/>
            <a:headEnd/>
            <a:tailEnd/>
          </a:ln>
        </p:spPr>
      </p:pic>
      <p:sp>
        <p:nvSpPr>
          <p:cNvPr id="1037" name="Text Box 10"/>
          <p:cNvSpPr txBox="1">
            <a:spLocks noChangeArrowheads="1"/>
          </p:cNvSpPr>
          <p:nvPr/>
        </p:nvSpPr>
        <p:spPr bwMode="auto">
          <a:xfrm>
            <a:off x="7389813" y="3440113"/>
            <a:ext cx="1258887" cy="304800"/>
          </a:xfrm>
          <a:prstGeom prst="rect">
            <a:avLst/>
          </a:prstGeom>
          <a:noFill/>
          <a:ln w="12700">
            <a:noFill/>
            <a:miter lim="800000"/>
            <a:headEnd type="none" w="sm" len="sm"/>
            <a:tailEnd type="none" w="sm" len="sm"/>
          </a:ln>
        </p:spPr>
        <p:txBody>
          <a:bodyPr>
            <a:spAutoFit/>
          </a:bodyPr>
          <a:lstStyle/>
          <a:p>
            <a:pPr>
              <a:spcBef>
                <a:spcPct val="50000"/>
              </a:spcBef>
            </a:pPr>
            <a:r>
              <a:rPr lang="cs-CZ" sz="1400" dirty="0" smtClean="0">
                <a:solidFill>
                  <a:schemeClr val="bg2"/>
                </a:solidFill>
              </a:rPr>
              <a:t>s</a:t>
            </a:r>
            <a:r>
              <a:rPr lang="en-US" sz="1400" dirty="0" smtClean="0">
                <a:solidFill>
                  <a:schemeClr val="bg2"/>
                </a:solidFill>
                <a:latin typeface="Segoe"/>
              </a:rPr>
              <a:t> </a:t>
            </a:r>
            <a:r>
              <a:rPr lang="en-US" sz="1400" dirty="0">
                <a:solidFill>
                  <a:schemeClr val="bg2"/>
                </a:solidFill>
                <a:latin typeface="Segoe"/>
              </a:rPr>
              <a:t>SA</a:t>
            </a:r>
          </a:p>
        </p:txBody>
      </p:sp>
      <p:sp>
        <p:nvSpPr>
          <p:cNvPr id="1038" name="Text Box 11"/>
          <p:cNvSpPr txBox="1">
            <a:spLocks noChangeArrowheads="1"/>
          </p:cNvSpPr>
          <p:nvPr/>
        </p:nvSpPr>
        <p:spPr bwMode="auto">
          <a:xfrm>
            <a:off x="4175125" y="3414713"/>
            <a:ext cx="1258888" cy="304800"/>
          </a:xfrm>
          <a:prstGeom prst="rect">
            <a:avLst/>
          </a:prstGeom>
          <a:noFill/>
          <a:ln w="12700">
            <a:noFill/>
            <a:miter lim="800000"/>
            <a:headEnd type="none" w="sm" len="sm"/>
            <a:tailEnd type="none" w="sm" len="sm"/>
          </a:ln>
        </p:spPr>
        <p:txBody>
          <a:bodyPr>
            <a:spAutoFit/>
          </a:bodyPr>
          <a:lstStyle/>
          <a:p>
            <a:pPr>
              <a:spcBef>
                <a:spcPct val="50000"/>
              </a:spcBef>
            </a:pPr>
            <a:r>
              <a:rPr lang="cs-CZ" sz="1400">
                <a:solidFill>
                  <a:srgbClr val="333333"/>
                </a:solidFill>
              </a:rPr>
              <a:t>s</a:t>
            </a:r>
            <a:r>
              <a:rPr lang="en-US" sz="1400">
                <a:solidFill>
                  <a:srgbClr val="333333"/>
                </a:solidFill>
                <a:latin typeface="Segoe"/>
              </a:rPr>
              <a:t> SA</a:t>
            </a:r>
          </a:p>
        </p:txBody>
      </p:sp>
      <p:pic>
        <p:nvPicPr>
          <p:cNvPr id="1039" name="Picture 12" descr="ofc-ShrPtSvr07-2_c"/>
          <p:cNvPicPr>
            <a:picLocks noChangeAspect="1" noChangeArrowheads="1"/>
          </p:cNvPicPr>
          <p:nvPr/>
        </p:nvPicPr>
        <p:blipFill>
          <a:blip r:embed="rId8"/>
          <a:srcRect/>
          <a:stretch>
            <a:fillRect/>
          </a:stretch>
        </p:blipFill>
        <p:spPr bwMode="auto">
          <a:xfrm>
            <a:off x="3622675" y="3962400"/>
            <a:ext cx="1820863" cy="458788"/>
          </a:xfrm>
          <a:prstGeom prst="rect">
            <a:avLst/>
          </a:prstGeom>
          <a:noFill/>
          <a:ln w="9525">
            <a:noFill/>
            <a:miter lim="800000"/>
            <a:headEnd/>
            <a:tailEnd/>
          </a:ln>
        </p:spPr>
      </p:pic>
      <p:grpSp>
        <p:nvGrpSpPr>
          <p:cNvPr id="1040" name="Group 13"/>
          <p:cNvGrpSpPr>
            <a:grpSpLocks/>
          </p:cNvGrpSpPr>
          <p:nvPr/>
        </p:nvGrpSpPr>
        <p:grpSpPr bwMode="auto">
          <a:xfrm>
            <a:off x="379413" y="3046413"/>
            <a:ext cx="2271712" cy="749300"/>
            <a:chOff x="221" y="1015"/>
            <a:chExt cx="1431" cy="472"/>
          </a:xfrm>
        </p:grpSpPr>
        <p:sp>
          <p:nvSpPr>
            <p:cNvPr id="1071" name="Text Box 14"/>
            <p:cNvSpPr txBox="1">
              <a:spLocks noChangeArrowheads="1"/>
            </p:cNvSpPr>
            <p:nvPr/>
          </p:nvSpPr>
          <p:spPr bwMode="auto">
            <a:xfrm>
              <a:off x="631" y="1295"/>
              <a:ext cx="793" cy="192"/>
            </a:xfrm>
            <a:prstGeom prst="rect">
              <a:avLst/>
            </a:prstGeom>
            <a:noFill/>
            <a:ln w="12700">
              <a:noFill/>
              <a:miter lim="800000"/>
              <a:headEnd type="none" w="sm" len="sm"/>
              <a:tailEnd type="none" w="sm" len="sm"/>
            </a:ln>
          </p:spPr>
          <p:txBody>
            <a:bodyPr>
              <a:spAutoFit/>
            </a:bodyPr>
            <a:lstStyle/>
            <a:p>
              <a:pPr>
                <a:spcBef>
                  <a:spcPct val="50000"/>
                </a:spcBef>
              </a:pPr>
              <a:r>
                <a:rPr lang="cs-CZ" sz="1400"/>
                <a:t>s</a:t>
              </a:r>
              <a:r>
                <a:rPr lang="en-US" sz="1400">
                  <a:latin typeface="Segoe"/>
                </a:rPr>
                <a:t> SA</a:t>
              </a:r>
            </a:p>
          </p:txBody>
        </p:sp>
        <p:pic>
          <p:nvPicPr>
            <p:cNvPr id="1072" name="Picture 15" descr="OFCpro_03_ent_rgb_fh"/>
            <p:cNvPicPr>
              <a:picLocks noChangeAspect="1" noChangeArrowheads="1"/>
            </p:cNvPicPr>
            <p:nvPr/>
          </p:nvPicPr>
          <p:blipFill>
            <a:blip r:embed="rId9"/>
            <a:srcRect/>
            <a:stretch>
              <a:fillRect/>
            </a:stretch>
          </p:blipFill>
          <p:spPr bwMode="auto">
            <a:xfrm>
              <a:off x="221" y="1015"/>
              <a:ext cx="1431" cy="350"/>
            </a:xfrm>
            <a:prstGeom prst="rect">
              <a:avLst/>
            </a:prstGeom>
            <a:noFill/>
            <a:ln w="9525">
              <a:noFill/>
              <a:miter lim="800000"/>
              <a:headEnd/>
              <a:tailEnd/>
            </a:ln>
          </p:spPr>
        </p:pic>
      </p:grpSp>
      <p:pic>
        <p:nvPicPr>
          <p:cNvPr id="1041" name="Picture 16" descr="ShrPt_"/>
          <p:cNvPicPr>
            <a:picLocks noChangeAspect="1" noChangeArrowheads="1"/>
          </p:cNvPicPr>
          <p:nvPr/>
        </p:nvPicPr>
        <p:blipFill>
          <a:blip r:embed="rId10"/>
          <a:srcRect/>
          <a:stretch>
            <a:fillRect/>
          </a:stretch>
        </p:blipFill>
        <p:spPr bwMode="auto">
          <a:xfrm>
            <a:off x="366713" y="3919538"/>
            <a:ext cx="1925637" cy="646112"/>
          </a:xfrm>
          <a:prstGeom prst="rect">
            <a:avLst/>
          </a:prstGeom>
          <a:noFill/>
          <a:ln w="9525">
            <a:noFill/>
            <a:miter lim="800000"/>
            <a:headEnd/>
            <a:tailEnd/>
          </a:ln>
        </p:spPr>
      </p:pic>
      <p:sp>
        <p:nvSpPr>
          <p:cNvPr id="1042" name="Text Box 17"/>
          <p:cNvSpPr txBox="1">
            <a:spLocks noChangeArrowheads="1"/>
          </p:cNvSpPr>
          <p:nvPr/>
        </p:nvSpPr>
        <p:spPr bwMode="auto">
          <a:xfrm>
            <a:off x="3857625" y="4405313"/>
            <a:ext cx="1947863" cy="304800"/>
          </a:xfrm>
          <a:prstGeom prst="rect">
            <a:avLst/>
          </a:prstGeom>
          <a:noFill/>
          <a:ln w="12700">
            <a:noFill/>
            <a:miter lim="800000"/>
            <a:headEnd type="none" w="sm" len="sm"/>
            <a:tailEnd type="none" w="sm" len="sm"/>
          </a:ln>
        </p:spPr>
        <p:txBody>
          <a:bodyPr>
            <a:spAutoFit/>
          </a:bodyPr>
          <a:lstStyle/>
          <a:p>
            <a:pPr>
              <a:spcBef>
                <a:spcPct val="50000"/>
              </a:spcBef>
            </a:pPr>
            <a:r>
              <a:rPr lang="en-US" sz="1400" dirty="0">
                <a:solidFill>
                  <a:srgbClr val="333333"/>
                </a:solidFill>
                <a:latin typeface="Segoe"/>
              </a:rPr>
              <a:t>&amp; </a:t>
            </a:r>
            <a:r>
              <a:rPr lang="cs-CZ" sz="1400" dirty="0" smtClean="0">
                <a:solidFill>
                  <a:srgbClr val="333333"/>
                </a:solidFill>
                <a:latin typeface="Segoe"/>
              </a:rPr>
              <a:t>Standard</a:t>
            </a:r>
            <a:r>
              <a:rPr lang="en-US" sz="1400" dirty="0" smtClean="0">
                <a:solidFill>
                  <a:srgbClr val="333333"/>
                </a:solidFill>
                <a:latin typeface="Segoe"/>
              </a:rPr>
              <a:t> </a:t>
            </a:r>
            <a:r>
              <a:rPr lang="en-US" sz="1400" dirty="0">
                <a:solidFill>
                  <a:srgbClr val="333333"/>
                </a:solidFill>
                <a:latin typeface="Segoe"/>
              </a:rPr>
              <a:t>CAL </a:t>
            </a:r>
            <a:r>
              <a:rPr lang="cs-CZ" sz="1400" dirty="0">
                <a:solidFill>
                  <a:srgbClr val="333333"/>
                </a:solidFill>
              </a:rPr>
              <a:t>s</a:t>
            </a:r>
            <a:r>
              <a:rPr lang="en-US" sz="1400" dirty="0">
                <a:solidFill>
                  <a:srgbClr val="333333"/>
                </a:solidFill>
                <a:latin typeface="Segoe"/>
              </a:rPr>
              <a:t> SA</a:t>
            </a:r>
          </a:p>
        </p:txBody>
      </p:sp>
      <p:sp>
        <p:nvSpPr>
          <p:cNvPr id="1043" name="Text Box 18"/>
          <p:cNvSpPr txBox="1">
            <a:spLocks noChangeArrowheads="1"/>
          </p:cNvSpPr>
          <p:nvPr/>
        </p:nvSpPr>
        <p:spPr bwMode="auto">
          <a:xfrm>
            <a:off x="539750" y="4454525"/>
            <a:ext cx="1754188" cy="304800"/>
          </a:xfrm>
          <a:prstGeom prst="rect">
            <a:avLst/>
          </a:prstGeom>
          <a:noFill/>
          <a:ln w="12700">
            <a:noFill/>
            <a:miter lim="800000"/>
            <a:headEnd type="none" w="sm" len="sm"/>
            <a:tailEnd type="none" w="sm" len="sm"/>
          </a:ln>
        </p:spPr>
        <p:txBody>
          <a:bodyPr>
            <a:spAutoFit/>
          </a:bodyPr>
          <a:lstStyle/>
          <a:p>
            <a:pPr>
              <a:spcBef>
                <a:spcPct val="50000"/>
              </a:spcBef>
            </a:pPr>
            <a:r>
              <a:rPr lang="en-US" sz="1400">
                <a:latin typeface="Segoe"/>
              </a:rPr>
              <a:t>&amp; CAL </a:t>
            </a:r>
            <a:r>
              <a:rPr lang="cs-CZ" sz="1400"/>
              <a:t>s</a:t>
            </a:r>
            <a:r>
              <a:rPr lang="en-US" sz="1400">
                <a:latin typeface="Segoe"/>
              </a:rPr>
              <a:t> SA</a:t>
            </a:r>
          </a:p>
        </p:txBody>
      </p:sp>
      <p:pic>
        <p:nvPicPr>
          <p:cNvPr id="1044" name="Picture 19" descr="proplus"/>
          <p:cNvPicPr>
            <a:picLocks noChangeAspect="1" noChangeArrowheads="1"/>
          </p:cNvPicPr>
          <p:nvPr/>
        </p:nvPicPr>
        <p:blipFill>
          <a:blip r:embed="rId11"/>
          <a:srcRect/>
          <a:stretch>
            <a:fillRect/>
          </a:stretch>
        </p:blipFill>
        <p:spPr bwMode="auto">
          <a:xfrm>
            <a:off x="3624263" y="3186113"/>
            <a:ext cx="2414587" cy="288925"/>
          </a:xfrm>
          <a:prstGeom prst="rect">
            <a:avLst/>
          </a:prstGeom>
          <a:noFill/>
          <a:ln w="9525">
            <a:noFill/>
            <a:miter lim="800000"/>
            <a:headEnd/>
            <a:tailEnd/>
          </a:ln>
        </p:spPr>
      </p:pic>
      <p:pic>
        <p:nvPicPr>
          <p:cNvPr id="1045" name="Picture 20" descr="aarow"/>
          <p:cNvPicPr>
            <a:picLocks noChangeAspect="1" noChangeArrowheads="1"/>
          </p:cNvPicPr>
          <p:nvPr/>
        </p:nvPicPr>
        <p:blipFill>
          <a:blip r:embed="rId12"/>
          <a:srcRect/>
          <a:stretch>
            <a:fillRect/>
          </a:stretch>
        </p:blipFill>
        <p:spPr bwMode="auto">
          <a:xfrm>
            <a:off x="6032500" y="3989388"/>
            <a:ext cx="923925" cy="681037"/>
          </a:xfrm>
          <a:prstGeom prst="rect">
            <a:avLst/>
          </a:prstGeom>
          <a:noFill/>
          <a:ln w="9525">
            <a:noFill/>
            <a:miter lim="800000"/>
            <a:headEnd/>
            <a:tailEnd/>
          </a:ln>
        </p:spPr>
      </p:pic>
      <p:pic>
        <p:nvPicPr>
          <p:cNvPr id="1046" name="Picture 21" descr="aarow"/>
          <p:cNvPicPr>
            <a:picLocks noChangeAspect="1" noChangeArrowheads="1"/>
          </p:cNvPicPr>
          <p:nvPr/>
        </p:nvPicPr>
        <p:blipFill>
          <a:blip r:embed="rId12"/>
          <a:srcRect/>
          <a:stretch>
            <a:fillRect/>
          </a:stretch>
        </p:blipFill>
        <p:spPr bwMode="auto">
          <a:xfrm>
            <a:off x="2692400" y="3067050"/>
            <a:ext cx="923925" cy="681038"/>
          </a:xfrm>
          <a:prstGeom prst="rect">
            <a:avLst/>
          </a:prstGeom>
          <a:noFill/>
          <a:ln w="9525">
            <a:noFill/>
            <a:miter lim="800000"/>
            <a:headEnd/>
            <a:tailEnd/>
          </a:ln>
        </p:spPr>
      </p:pic>
      <p:sp>
        <p:nvSpPr>
          <p:cNvPr id="1047" name="Text Box 23"/>
          <p:cNvSpPr txBox="1">
            <a:spLocks noChangeArrowheads="1"/>
          </p:cNvSpPr>
          <p:nvPr/>
        </p:nvSpPr>
        <p:spPr bwMode="auto">
          <a:xfrm>
            <a:off x="5756275" y="4221163"/>
            <a:ext cx="1150938" cy="246062"/>
          </a:xfrm>
          <a:prstGeom prst="rect">
            <a:avLst/>
          </a:prstGeom>
          <a:noFill/>
          <a:ln w="12700">
            <a:noFill/>
            <a:miter lim="800000"/>
            <a:headEnd type="none" w="sm" len="sm"/>
            <a:tailEnd type="none" w="sm" len="sm"/>
          </a:ln>
        </p:spPr>
        <p:txBody>
          <a:bodyPr>
            <a:spAutoFit/>
          </a:bodyPr>
          <a:lstStyle/>
          <a:p>
            <a:pPr>
              <a:spcBef>
                <a:spcPct val="50000"/>
              </a:spcBef>
            </a:pPr>
            <a:r>
              <a:rPr lang="cs-CZ" sz="1000">
                <a:solidFill>
                  <a:srgbClr val="333333"/>
                </a:solidFill>
              </a:rPr>
              <a:t>Může dokoupit:</a:t>
            </a:r>
            <a:endParaRPr lang="en-US" sz="1000">
              <a:solidFill>
                <a:srgbClr val="333333"/>
              </a:solidFill>
            </a:endParaRPr>
          </a:p>
        </p:txBody>
      </p:sp>
      <p:sp>
        <p:nvSpPr>
          <p:cNvPr id="1048" name="Text Box 24"/>
          <p:cNvSpPr txBox="1">
            <a:spLocks noChangeArrowheads="1"/>
          </p:cNvSpPr>
          <p:nvPr/>
        </p:nvSpPr>
        <p:spPr bwMode="auto">
          <a:xfrm>
            <a:off x="1028700" y="5230813"/>
            <a:ext cx="1255713" cy="304800"/>
          </a:xfrm>
          <a:prstGeom prst="rect">
            <a:avLst/>
          </a:prstGeom>
          <a:noFill/>
          <a:ln w="12700">
            <a:noFill/>
            <a:miter lim="800000"/>
            <a:headEnd type="none" w="sm" len="sm"/>
            <a:tailEnd type="none" w="sm" len="sm"/>
          </a:ln>
        </p:spPr>
        <p:txBody>
          <a:bodyPr>
            <a:spAutoFit/>
          </a:bodyPr>
          <a:lstStyle/>
          <a:p>
            <a:pPr>
              <a:spcBef>
                <a:spcPct val="50000"/>
              </a:spcBef>
            </a:pPr>
            <a:r>
              <a:rPr lang="cs-CZ" sz="1400"/>
              <a:t>s</a:t>
            </a:r>
            <a:r>
              <a:rPr lang="en-US" sz="1400">
                <a:latin typeface="Segoe"/>
              </a:rPr>
              <a:t> SA</a:t>
            </a:r>
          </a:p>
        </p:txBody>
      </p:sp>
      <p:pic>
        <p:nvPicPr>
          <p:cNvPr id="1049" name="Picture 25" descr="aarow"/>
          <p:cNvPicPr>
            <a:picLocks noChangeAspect="1" noChangeArrowheads="1"/>
          </p:cNvPicPr>
          <p:nvPr/>
        </p:nvPicPr>
        <p:blipFill>
          <a:blip r:embed="rId12"/>
          <a:srcRect/>
          <a:stretch>
            <a:fillRect/>
          </a:stretch>
        </p:blipFill>
        <p:spPr bwMode="auto">
          <a:xfrm>
            <a:off x="6042025" y="3073400"/>
            <a:ext cx="923925" cy="681038"/>
          </a:xfrm>
          <a:prstGeom prst="rect">
            <a:avLst/>
          </a:prstGeom>
          <a:noFill/>
          <a:ln w="9525">
            <a:noFill/>
            <a:miter lim="800000"/>
            <a:headEnd/>
            <a:tailEnd/>
          </a:ln>
        </p:spPr>
      </p:pic>
      <p:sp>
        <p:nvSpPr>
          <p:cNvPr id="1050" name="Text Box 26"/>
          <p:cNvSpPr txBox="1">
            <a:spLocks noChangeArrowheads="1"/>
          </p:cNvSpPr>
          <p:nvPr/>
        </p:nvSpPr>
        <p:spPr bwMode="auto">
          <a:xfrm>
            <a:off x="6048375" y="3209925"/>
            <a:ext cx="1150938" cy="339725"/>
          </a:xfrm>
          <a:prstGeom prst="rect">
            <a:avLst/>
          </a:prstGeom>
          <a:noFill/>
          <a:ln w="12700">
            <a:noFill/>
            <a:miter lim="800000"/>
            <a:headEnd type="none" w="sm" len="sm"/>
            <a:tailEnd type="none" w="sm" len="sm"/>
          </a:ln>
        </p:spPr>
        <p:txBody>
          <a:bodyPr>
            <a:spAutoFit/>
          </a:bodyPr>
          <a:lstStyle/>
          <a:p>
            <a:pPr>
              <a:spcBef>
                <a:spcPct val="50000"/>
              </a:spcBef>
            </a:pPr>
            <a:r>
              <a:rPr lang="en-US" sz="1000">
                <a:solidFill>
                  <a:srgbClr val="333333"/>
                </a:solidFill>
                <a:latin typeface="Segoe"/>
              </a:rPr>
              <a:t>Step</a:t>
            </a:r>
            <a:r>
              <a:rPr lang="cs-CZ" sz="1600">
                <a:solidFill>
                  <a:srgbClr val="333333"/>
                </a:solidFill>
                <a:latin typeface="Segoe"/>
              </a:rPr>
              <a:t>-</a:t>
            </a:r>
            <a:r>
              <a:rPr lang="en-US" sz="1000">
                <a:solidFill>
                  <a:srgbClr val="333333"/>
                </a:solidFill>
                <a:latin typeface="Segoe"/>
              </a:rPr>
              <a:t>Up </a:t>
            </a:r>
            <a:r>
              <a:rPr lang="cs-CZ" sz="1000">
                <a:solidFill>
                  <a:srgbClr val="333333"/>
                </a:solidFill>
              </a:rPr>
              <a:t>na</a:t>
            </a:r>
            <a:r>
              <a:rPr lang="en-US" sz="1000">
                <a:solidFill>
                  <a:srgbClr val="333333"/>
                </a:solidFill>
                <a:latin typeface="Segoe"/>
              </a:rPr>
              <a:t>:</a:t>
            </a:r>
          </a:p>
        </p:txBody>
      </p:sp>
      <p:graphicFrame>
        <p:nvGraphicFramePr>
          <p:cNvPr id="1026" name="Object 2"/>
          <p:cNvGraphicFramePr>
            <a:graphicFrameLocks noChangeAspect="1"/>
          </p:cNvGraphicFramePr>
          <p:nvPr/>
        </p:nvGraphicFramePr>
        <p:xfrm>
          <a:off x="3621088" y="5024438"/>
          <a:ext cx="3179762" cy="357187"/>
        </p:xfrm>
        <a:graphic>
          <a:graphicData uri="http://schemas.openxmlformats.org/presentationml/2006/ole">
            <p:oleObj spid="_x0000_s1026" name="Photo Editor Photo" r:id="rId13" imgW="9561905" imgH="1076475" progId="">
              <p:embed/>
            </p:oleObj>
          </a:graphicData>
        </a:graphic>
      </p:graphicFrame>
      <p:pic>
        <p:nvPicPr>
          <p:cNvPr id="1051" name="Picture 28" descr="aarow"/>
          <p:cNvPicPr>
            <a:picLocks noChangeAspect="1" noChangeArrowheads="1"/>
          </p:cNvPicPr>
          <p:nvPr/>
        </p:nvPicPr>
        <p:blipFill>
          <a:blip r:embed="rId12"/>
          <a:srcRect/>
          <a:stretch>
            <a:fillRect/>
          </a:stretch>
        </p:blipFill>
        <p:spPr bwMode="auto">
          <a:xfrm>
            <a:off x="2695575" y="3990975"/>
            <a:ext cx="923925" cy="681038"/>
          </a:xfrm>
          <a:prstGeom prst="rect">
            <a:avLst/>
          </a:prstGeom>
          <a:noFill/>
          <a:ln w="9525">
            <a:noFill/>
            <a:miter lim="800000"/>
            <a:headEnd/>
            <a:tailEnd/>
          </a:ln>
        </p:spPr>
      </p:pic>
      <p:pic>
        <p:nvPicPr>
          <p:cNvPr id="1052" name="Picture 30" descr="aarow"/>
          <p:cNvPicPr>
            <a:picLocks noChangeAspect="1" noChangeArrowheads="1"/>
          </p:cNvPicPr>
          <p:nvPr/>
        </p:nvPicPr>
        <p:blipFill>
          <a:blip r:embed="rId12"/>
          <a:srcRect/>
          <a:stretch>
            <a:fillRect/>
          </a:stretch>
        </p:blipFill>
        <p:spPr bwMode="auto">
          <a:xfrm>
            <a:off x="2698750" y="4872038"/>
            <a:ext cx="923925" cy="681037"/>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460375" y="4886325"/>
          <a:ext cx="1651000" cy="346075"/>
        </p:xfrm>
        <a:graphic>
          <a:graphicData uri="http://schemas.openxmlformats.org/presentationml/2006/ole">
            <p:oleObj spid="_x0000_s1027" name="Photo Editor Photo" r:id="rId14" imgW="4952381" imgH="1038370" progId="">
              <p:embed/>
            </p:oleObj>
          </a:graphicData>
        </a:graphic>
      </p:graphicFrame>
      <p:sp>
        <p:nvSpPr>
          <p:cNvPr id="1053" name="Text Box 33"/>
          <p:cNvSpPr txBox="1">
            <a:spLocks noChangeArrowheads="1"/>
          </p:cNvSpPr>
          <p:nvPr/>
        </p:nvSpPr>
        <p:spPr bwMode="auto">
          <a:xfrm>
            <a:off x="4259263" y="5353050"/>
            <a:ext cx="1255712" cy="304800"/>
          </a:xfrm>
          <a:prstGeom prst="rect">
            <a:avLst/>
          </a:prstGeom>
          <a:noFill/>
          <a:ln w="12700">
            <a:noFill/>
            <a:miter lim="800000"/>
            <a:headEnd type="none" w="sm" len="sm"/>
            <a:tailEnd type="none" w="sm" len="sm"/>
          </a:ln>
        </p:spPr>
        <p:txBody>
          <a:bodyPr>
            <a:spAutoFit/>
          </a:bodyPr>
          <a:lstStyle/>
          <a:p>
            <a:pPr>
              <a:spcBef>
                <a:spcPct val="50000"/>
              </a:spcBef>
            </a:pPr>
            <a:r>
              <a:rPr lang="cs-CZ" sz="1400">
                <a:solidFill>
                  <a:srgbClr val="333333"/>
                </a:solidFill>
              </a:rPr>
              <a:t>s</a:t>
            </a:r>
            <a:r>
              <a:rPr lang="en-US" sz="1400">
                <a:solidFill>
                  <a:srgbClr val="333333"/>
                </a:solidFill>
                <a:latin typeface="Segoe"/>
              </a:rPr>
              <a:t> SA</a:t>
            </a:r>
          </a:p>
        </p:txBody>
      </p:sp>
      <p:pic>
        <p:nvPicPr>
          <p:cNvPr id="1054" name="Picture 36" descr="wedgeNew-orn"/>
          <p:cNvPicPr>
            <a:picLocks noChangeAspect="1" noChangeArrowheads="1"/>
          </p:cNvPicPr>
          <p:nvPr/>
        </p:nvPicPr>
        <p:blipFill>
          <a:blip r:embed="rId4"/>
          <a:srcRect/>
          <a:stretch>
            <a:fillRect/>
          </a:stretch>
        </p:blipFill>
        <p:spPr bwMode="auto">
          <a:xfrm>
            <a:off x="-103188" y="1389063"/>
            <a:ext cx="9429751" cy="1773237"/>
          </a:xfrm>
          <a:prstGeom prst="rect">
            <a:avLst/>
          </a:prstGeom>
          <a:noFill/>
          <a:ln w="9525">
            <a:noFill/>
            <a:miter lim="800000"/>
            <a:headEnd/>
            <a:tailEnd/>
          </a:ln>
        </p:spPr>
      </p:pic>
      <p:pic>
        <p:nvPicPr>
          <p:cNvPr id="1055" name="Picture 37" descr="ofc-Stnd07_c"/>
          <p:cNvPicPr>
            <a:picLocks noChangeAspect="1" noChangeArrowheads="1"/>
          </p:cNvPicPr>
          <p:nvPr/>
        </p:nvPicPr>
        <p:blipFill>
          <a:blip r:embed="rId15"/>
          <a:srcRect/>
          <a:stretch>
            <a:fillRect/>
          </a:stretch>
        </p:blipFill>
        <p:spPr bwMode="auto">
          <a:xfrm>
            <a:off x="3621088" y="2089150"/>
            <a:ext cx="1912937" cy="301625"/>
          </a:xfrm>
          <a:prstGeom prst="rect">
            <a:avLst/>
          </a:prstGeom>
          <a:noFill/>
          <a:ln w="9525">
            <a:noFill/>
            <a:miter lim="800000"/>
            <a:headEnd/>
            <a:tailEnd/>
          </a:ln>
        </p:spPr>
      </p:pic>
      <p:grpSp>
        <p:nvGrpSpPr>
          <p:cNvPr id="1056" name="Group 38"/>
          <p:cNvGrpSpPr>
            <a:grpSpLocks/>
          </p:cNvGrpSpPr>
          <p:nvPr/>
        </p:nvGrpSpPr>
        <p:grpSpPr bwMode="auto">
          <a:xfrm>
            <a:off x="465138" y="2057400"/>
            <a:ext cx="1958975" cy="304800"/>
            <a:chOff x="326" y="1296"/>
            <a:chExt cx="1234" cy="192"/>
          </a:xfrm>
        </p:grpSpPr>
        <p:graphicFrame>
          <p:nvGraphicFramePr>
            <p:cNvPr id="1028" name="Object 4"/>
            <p:cNvGraphicFramePr>
              <a:graphicFrameLocks noChangeAspect="1"/>
            </p:cNvGraphicFramePr>
            <p:nvPr/>
          </p:nvGraphicFramePr>
          <p:xfrm>
            <a:off x="326" y="1296"/>
            <a:ext cx="514" cy="188"/>
          </p:xfrm>
          <a:graphic>
            <a:graphicData uri="http://schemas.openxmlformats.org/presentationml/2006/ole">
              <p:oleObj spid="_x0000_s1028" name="Photo Editor Photo" r:id="rId16" imgW="2553056" imgH="952633" progId="">
                <p:embed/>
              </p:oleObj>
            </a:graphicData>
          </a:graphic>
        </p:graphicFrame>
        <p:graphicFrame>
          <p:nvGraphicFramePr>
            <p:cNvPr id="1029" name="Object 5"/>
            <p:cNvGraphicFramePr>
              <a:graphicFrameLocks noChangeAspect="1"/>
            </p:cNvGraphicFramePr>
            <p:nvPr/>
          </p:nvGraphicFramePr>
          <p:xfrm>
            <a:off x="833" y="1357"/>
            <a:ext cx="511" cy="131"/>
          </p:xfrm>
          <a:graphic>
            <a:graphicData uri="http://schemas.openxmlformats.org/presentationml/2006/ole">
              <p:oleObj spid="_x0000_s1029" name="Photo Editor Photo" r:id="rId17" imgW="1276190" imgH="333333" progId="">
                <p:embed/>
              </p:oleObj>
            </a:graphicData>
          </a:graphic>
        </p:graphicFrame>
        <p:graphicFrame>
          <p:nvGraphicFramePr>
            <p:cNvPr id="1030" name="Object 6"/>
            <p:cNvGraphicFramePr>
              <a:graphicFrameLocks noChangeAspect="1"/>
            </p:cNvGraphicFramePr>
            <p:nvPr/>
          </p:nvGraphicFramePr>
          <p:xfrm>
            <a:off x="1332" y="1389"/>
            <a:ext cx="228" cy="87"/>
          </p:xfrm>
          <a:graphic>
            <a:graphicData uri="http://schemas.openxmlformats.org/presentationml/2006/ole">
              <p:oleObj spid="_x0000_s1030" name="Photo Editor Photo" r:id="rId18" imgW="1133633" imgH="438095" progId="">
                <p:embed/>
              </p:oleObj>
            </a:graphicData>
          </a:graphic>
        </p:graphicFrame>
      </p:grpSp>
      <p:pic>
        <p:nvPicPr>
          <p:cNvPr id="1057" name="Picture 42" descr="aarow"/>
          <p:cNvPicPr>
            <a:picLocks noChangeAspect="1" noChangeArrowheads="1"/>
          </p:cNvPicPr>
          <p:nvPr/>
        </p:nvPicPr>
        <p:blipFill>
          <a:blip r:embed="rId12"/>
          <a:srcRect/>
          <a:stretch>
            <a:fillRect/>
          </a:stretch>
        </p:blipFill>
        <p:spPr bwMode="auto">
          <a:xfrm>
            <a:off x="2682875" y="1938338"/>
            <a:ext cx="923925" cy="681037"/>
          </a:xfrm>
          <a:prstGeom prst="rect">
            <a:avLst/>
          </a:prstGeom>
          <a:noFill/>
          <a:ln w="9525">
            <a:noFill/>
            <a:miter lim="800000"/>
            <a:headEnd/>
            <a:tailEnd/>
          </a:ln>
        </p:spPr>
      </p:pic>
      <p:sp>
        <p:nvSpPr>
          <p:cNvPr id="1058" name="Rectangle 43"/>
          <p:cNvSpPr>
            <a:spLocks noChangeArrowheads="1"/>
          </p:cNvSpPr>
          <p:nvPr/>
        </p:nvSpPr>
        <p:spPr bwMode="auto">
          <a:xfrm>
            <a:off x="2547938" y="2090738"/>
            <a:ext cx="184150" cy="338137"/>
          </a:xfrm>
          <a:prstGeom prst="rect">
            <a:avLst/>
          </a:prstGeom>
          <a:noFill/>
          <a:ln w="12700">
            <a:noFill/>
            <a:miter lim="800000"/>
            <a:headEnd type="none" w="sm" len="sm"/>
            <a:tailEnd type="none" w="sm" len="sm"/>
          </a:ln>
        </p:spPr>
        <p:txBody>
          <a:bodyPr wrap="none">
            <a:spAutoFit/>
          </a:bodyPr>
          <a:lstStyle/>
          <a:p>
            <a:r>
              <a:rPr lang="en-US" sz="1600">
                <a:latin typeface="Segoe"/>
              </a:rPr>
              <a:t> </a:t>
            </a:r>
            <a:endParaRPr lang="en-US">
              <a:solidFill>
                <a:srgbClr val="333333"/>
              </a:solidFill>
            </a:endParaRPr>
          </a:p>
        </p:txBody>
      </p:sp>
      <p:pic>
        <p:nvPicPr>
          <p:cNvPr id="1059" name="Picture 44" descr="aarow"/>
          <p:cNvPicPr>
            <a:picLocks noChangeAspect="1" noChangeArrowheads="1"/>
          </p:cNvPicPr>
          <p:nvPr/>
        </p:nvPicPr>
        <p:blipFill>
          <a:blip r:embed="rId12"/>
          <a:srcRect/>
          <a:stretch>
            <a:fillRect/>
          </a:stretch>
        </p:blipFill>
        <p:spPr bwMode="auto">
          <a:xfrm>
            <a:off x="5538788" y="1590675"/>
            <a:ext cx="923925" cy="681038"/>
          </a:xfrm>
          <a:prstGeom prst="rect">
            <a:avLst/>
          </a:prstGeom>
          <a:noFill/>
          <a:ln w="9525">
            <a:noFill/>
            <a:miter lim="800000"/>
            <a:headEnd/>
            <a:tailEnd/>
          </a:ln>
        </p:spPr>
      </p:pic>
      <p:sp>
        <p:nvSpPr>
          <p:cNvPr id="1060" name="Text Box 45"/>
          <p:cNvSpPr txBox="1">
            <a:spLocks noChangeArrowheads="1"/>
          </p:cNvSpPr>
          <p:nvPr/>
        </p:nvSpPr>
        <p:spPr bwMode="auto">
          <a:xfrm>
            <a:off x="5205413" y="1719263"/>
            <a:ext cx="1303337" cy="336550"/>
          </a:xfrm>
          <a:prstGeom prst="rect">
            <a:avLst/>
          </a:prstGeom>
          <a:noFill/>
          <a:ln w="12700">
            <a:noFill/>
            <a:miter lim="800000"/>
            <a:headEnd type="none" w="sm" len="sm"/>
            <a:tailEnd type="none" w="sm" len="sm"/>
          </a:ln>
        </p:spPr>
        <p:txBody>
          <a:bodyPr>
            <a:spAutoFit/>
          </a:bodyPr>
          <a:lstStyle/>
          <a:p>
            <a:pPr>
              <a:spcBef>
                <a:spcPct val="50000"/>
              </a:spcBef>
            </a:pPr>
            <a:r>
              <a:rPr lang="en-US" sz="1000">
                <a:solidFill>
                  <a:srgbClr val="333333"/>
                </a:solidFill>
                <a:latin typeface="Segoe"/>
              </a:rPr>
              <a:t>Step</a:t>
            </a:r>
            <a:r>
              <a:rPr lang="en-US" sz="1600">
                <a:solidFill>
                  <a:srgbClr val="333333"/>
                </a:solidFill>
                <a:latin typeface="Segoe"/>
              </a:rPr>
              <a:t>-</a:t>
            </a:r>
            <a:r>
              <a:rPr lang="en-US" sz="1000">
                <a:solidFill>
                  <a:srgbClr val="333333"/>
                </a:solidFill>
                <a:latin typeface="Segoe"/>
              </a:rPr>
              <a:t>Up </a:t>
            </a:r>
            <a:r>
              <a:rPr lang="cs-CZ" sz="1000">
                <a:solidFill>
                  <a:srgbClr val="333333"/>
                </a:solidFill>
              </a:rPr>
              <a:t>na</a:t>
            </a:r>
            <a:r>
              <a:rPr lang="en-US" sz="1000">
                <a:solidFill>
                  <a:srgbClr val="333333"/>
                </a:solidFill>
                <a:latin typeface="Segoe"/>
              </a:rPr>
              <a:t>:</a:t>
            </a:r>
          </a:p>
        </p:txBody>
      </p:sp>
      <p:pic>
        <p:nvPicPr>
          <p:cNvPr id="1061" name="Picture 46" descr="aarow"/>
          <p:cNvPicPr>
            <a:picLocks noChangeAspect="1" noChangeArrowheads="1"/>
          </p:cNvPicPr>
          <p:nvPr/>
        </p:nvPicPr>
        <p:blipFill>
          <a:blip r:embed="rId12"/>
          <a:srcRect/>
          <a:stretch>
            <a:fillRect/>
          </a:stretch>
        </p:blipFill>
        <p:spPr bwMode="auto">
          <a:xfrm>
            <a:off x="5546725" y="2262188"/>
            <a:ext cx="923925" cy="681037"/>
          </a:xfrm>
          <a:prstGeom prst="rect">
            <a:avLst/>
          </a:prstGeom>
          <a:noFill/>
          <a:ln w="9525">
            <a:noFill/>
            <a:miter lim="800000"/>
            <a:headEnd/>
            <a:tailEnd/>
          </a:ln>
        </p:spPr>
      </p:pic>
      <p:sp>
        <p:nvSpPr>
          <p:cNvPr id="1062" name="Text Box 47"/>
          <p:cNvSpPr txBox="1">
            <a:spLocks noChangeArrowheads="1"/>
          </p:cNvSpPr>
          <p:nvPr/>
        </p:nvSpPr>
        <p:spPr bwMode="auto">
          <a:xfrm>
            <a:off x="5272088" y="2390775"/>
            <a:ext cx="1150937" cy="336550"/>
          </a:xfrm>
          <a:prstGeom prst="rect">
            <a:avLst/>
          </a:prstGeom>
          <a:noFill/>
          <a:ln w="12700">
            <a:noFill/>
            <a:miter lim="800000"/>
            <a:headEnd type="none" w="sm" len="sm"/>
            <a:tailEnd type="none" w="sm" len="sm"/>
          </a:ln>
        </p:spPr>
        <p:txBody>
          <a:bodyPr>
            <a:spAutoFit/>
          </a:bodyPr>
          <a:lstStyle/>
          <a:p>
            <a:pPr>
              <a:spcBef>
                <a:spcPct val="50000"/>
              </a:spcBef>
            </a:pPr>
            <a:r>
              <a:rPr lang="en-US" sz="1000" dirty="0" smtClean="0">
                <a:solidFill>
                  <a:srgbClr val="333333"/>
                </a:solidFill>
                <a:latin typeface="Segoe"/>
              </a:rPr>
              <a:t>Step</a:t>
            </a:r>
            <a:r>
              <a:rPr lang="en-US" sz="1600" dirty="0" smtClean="0">
                <a:solidFill>
                  <a:srgbClr val="333333"/>
                </a:solidFill>
                <a:latin typeface="Segoe"/>
              </a:rPr>
              <a:t>-</a:t>
            </a:r>
            <a:r>
              <a:rPr lang="en-US" sz="1000" dirty="0" smtClean="0">
                <a:solidFill>
                  <a:srgbClr val="333333"/>
                </a:solidFill>
                <a:latin typeface="Segoe"/>
              </a:rPr>
              <a:t>Up </a:t>
            </a:r>
            <a:r>
              <a:rPr lang="cs-CZ" sz="1000" dirty="0" smtClean="0">
                <a:solidFill>
                  <a:srgbClr val="333333"/>
                </a:solidFill>
              </a:rPr>
              <a:t>na</a:t>
            </a:r>
            <a:r>
              <a:rPr lang="en-US" sz="1000" dirty="0" smtClean="0">
                <a:solidFill>
                  <a:srgbClr val="333333"/>
                </a:solidFill>
                <a:latin typeface="Segoe"/>
              </a:rPr>
              <a:t>:</a:t>
            </a:r>
            <a:endParaRPr lang="en-US" sz="1000" dirty="0">
              <a:solidFill>
                <a:srgbClr val="333333"/>
              </a:solidFill>
              <a:latin typeface="Segoe"/>
            </a:endParaRPr>
          </a:p>
        </p:txBody>
      </p:sp>
      <p:pic>
        <p:nvPicPr>
          <p:cNvPr id="1063" name="Picture 48" descr="proplus"/>
          <p:cNvPicPr>
            <a:picLocks noChangeAspect="1" noChangeArrowheads="1"/>
          </p:cNvPicPr>
          <p:nvPr/>
        </p:nvPicPr>
        <p:blipFill>
          <a:blip r:embed="rId11"/>
          <a:srcRect/>
          <a:stretch>
            <a:fillRect/>
          </a:stretch>
        </p:blipFill>
        <p:spPr bwMode="auto">
          <a:xfrm>
            <a:off x="6462713" y="1765300"/>
            <a:ext cx="2438400" cy="292100"/>
          </a:xfrm>
          <a:prstGeom prst="rect">
            <a:avLst/>
          </a:prstGeom>
          <a:noFill/>
          <a:ln w="9525">
            <a:noFill/>
            <a:miter lim="800000"/>
            <a:headEnd/>
            <a:tailEnd/>
          </a:ln>
        </p:spPr>
      </p:pic>
      <p:pic>
        <p:nvPicPr>
          <p:cNvPr id="1064" name="Picture 49" descr="ofc-Ent07_c"/>
          <p:cNvPicPr>
            <a:picLocks noChangeAspect="1" noChangeArrowheads="1"/>
          </p:cNvPicPr>
          <p:nvPr/>
        </p:nvPicPr>
        <p:blipFill>
          <a:blip r:embed="rId7"/>
          <a:srcRect/>
          <a:stretch>
            <a:fillRect/>
          </a:stretch>
        </p:blipFill>
        <p:spPr bwMode="auto">
          <a:xfrm>
            <a:off x="6477000" y="2438400"/>
            <a:ext cx="1892300" cy="306388"/>
          </a:xfrm>
          <a:prstGeom prst="rect">
            <a:avLst/>
          </a:prstGeom>
          <a:noFill/>
          <a:ln w="9525">
            <a:noFill/>
            <a:miter lim="800000"/>
            <a:headEnd/>
            <a:tailEnd/>
          </a:ln>
        </p:spPr>
      </p:pic>
      <p:sp>
        <p:nvSpPr>
          <p:cNvPr id="1065" name="Text Box 50"/>
          <p:cNvSpPr txBox="1">
            <a:spLocks noChangeArrowheads="1"/>
          </p:cNvSpPr>
          <p:nvPr/>
        </p:nvSpPr>
        <p:spPr bwMode="auto">
          <a:xfrm>
            <a:off x="5543550" y="2166938"/>
            <a:ext cx="933450" cy="244475"/>
          </a:xfrm>
          <a:prstGeom prst="rect">
            <a:avLst/>
          </a:prstGeom>
          <a:noFill/>
          <a:ln w="9525">
            <a:noFill/>
            <a:miter lim="800000"/>
            <a:headEnd/>
            <a:tailEnd/>
          </a:ln>
        </p:spPr>
        <p:txBody>
          <a:bodyPr>
            <a:spAutoFit/>
          </a:bodyPr>
          <a:lstStyle/>
          <a:p>
            <a:pPr>
              <a:spcBef>
                <a:spcPct val="50000"/>
              </a:spcBef>
            </a:pPr>
            <a:r>
              <a:rPr lang="cs-CZ" sz="1000" dirty="0" smtClean="0">
                <a:solidFill>
                  <a:schemeClr val="bg2"/>
                </a:solidFill>
              </a:rPr>
              <a:t>nebo</a:t>
            </a:r>
            <a:endParaRPr lang="en-US" sz="1000" dirty="0">
              <a:solidFill>
                <a:schemeClr val="bg2"/>
              </a:solidFill>
            </a:endParaRPr>
          </a:p>
        </p:txBody>
      </p:sp>
      <p:sp>
        <p:nvSpPr>
          <p:cNvPr id="1066" name="Text Box 53"/>
          <p:cNvSpPr txBox="1">
            <a:spLocks noChangeArrowheads="1"/>
          </p:cNvSpPr>
          <p:nvPr/>
        </p:nvSpPr>
        <p:spPr bwMode="auto">
          <a:xfrm>
            <a:off x="962025" y="2435225"/>
            <a:ext cx="1255713" cy="304800"/>
          </a:xfrm>
          <a:prstGeom prst="rect">
            <a:avLst/>
          </a:prstGeom>
          <a:noFill/>
          <a:ln w="12700">
            <a:noFill/>
            <a:miter lim="800000"/>
            <a:headEnd type="none" w="sm" len="sm"/>
            <a:tailEnd type="none" w="sm" len="sm"/>
          </a:ln>
        </p:spPr>
        <p:txBody>
          <a:bodyPr>
            <a:spAutoFit/>
          </a:bodyPr>
          <a:lstStyle/>
          <a:p>
            <a:pPr>
              <a:spcBef>
                <a:spcPct val="50000"/>
              </a:spcBef>
            </a:pPr>
            <a:r>
              <a:rPr lang="cs-CZ" sz="1400"/>
              <a:t>s</a:t>
            </a:r>
            <a:r>
              <a:rPr lang="en-US" sz="1400">
                <a:latin typeface="Segoe"/>
              </a:rPr>
              <a:t> SA</a:t>
            </a:r>
          </a:p>
        </p:txBody>
      </p:sp>
      <p:sp>
        <p:nvSpPr>
          <p:cNvPr id="1067" name="Text Box 54"/>
          <p:cNvSpPr txBox="1">
            <a:spLocks noChangeArrowheads="1"/>
          </p:cNvSpPr>
          <p:nvPr/>
        </p:nvSpPr>
        <p:spPr bwMode="auto">
          <a:xfrm>
            <a:off x="4065588" y="2403475"/>
            <a:ext cx="1255712" cy="304800"/>
          </a:xfrm>
          <a:prstGeom prst="rect">
            <a:avLst/>
          </a:prstGeom>
          <a:noFill/>
          <a:ln w="12700">
            <a:noFill/>
            <a:miter lim="800000"/>
            <a:headEnd type="none" w="sm" len="sm"/>
            <a:tailEnd type="none" w="sm" len="sm"/>
          </a:ln>
        </p:spPr>
        <p:txBody>
          <a:bodyPr>
            <a:spAutoFit/>
          </a:bodyPr>
          <a:lstStyle/>
          <a:p>
            <a:pPr>
              <a:spcBef>
                <a:spcPct val="50000"/>
              </a:spcBef>
            </a:pPr>
            <a:r>
              <a:rPr lang="cs-CZ" sz="1400">
                <a:solidFill>
                  <a:srgbClr val="333333"/>
                </a:solidFill>
              </a:rPr>
              <a:t>s SA</a:t>
            </a:r>
            <a:endParaRPr lang="en-US" sz="1400">
              <a:solidFill>
                <a:srgbClr val="333333"/>
              </a:solidFill>
              <a:latin typeface="Segoe"/>
            </a:endParaRPr>
          </a:p>
        </p:txBody>
      </p:sp>
      <p:sp>
        <p:nvSpPr>
          <p:cNvPr id="1068" name="Text Box 55"/>
          <p:cNvSpPr txBox="1">
            <a:spLocks noChangeArrowheads="1"/>
          </p:cNvSpPr>
          <p:nvPr/>
        </p:nvSpPr>
        <p:spPr bwMode="auto">
          <a:xfrm>
            <a:off x="8406202" y="2478121"/>
            <a:ext cx="649026" cy="304800"/>
          </a:xfrm>
          <a:prstGeom prst="rect">
            <a:avLst/>
          </a:prstGeom>
          <a:noFill/>
          <a:ln w="12700">
            <a:noFill/>
            <a:miter lim="800000"/>
            <a:headEnd type="none" w="sm" len="sm"/>
            <a:tailEnd type="none" w="sm" len="sm"/>
          </a:ln>
        </p:spPr>
        <p:txBody>
          <a:bodyPr wrap="square">
            <a:spAutoFit/>
          </a:bodyPr>
          <a:lstStyle/>
          <a:p>
            <a:pPr>
              <a:spcBef>
                <a:spcPct val="50000"/>
              </a:spcBef>
            </a:pPr>
            <a:r>
              <a:rPr lang="cs-CZ" sz="1400" dirty="0" smtClean="0">
                <a:solidFill>
                  <a:schemeClr val="bg2"/>
                </a:solidFill>
              </a:rPr>
              <a:t>s</a:t>
            </a:r>
            <a:r>
              <a:rPr lang="en-US" sz="1400" dirty="0" smtClean="0">
                <a:solidFill>
                  <a:schemeClr val="bg2"/>
                </a:solidFill>
                <a:latin typeface="Segoe"/>
              </a:rPr>
              <a:t> </a:t>
            </a:r>
            <a:r>
              <a:rPr lang="en-US" sz="1400" dirty="0">
                <a:solidFill>
                  <a:schemeClr val="bg2"/>
                </a:solidFill>
                <a:latin typeface="Segoe"/>
              </a:rPr>
              <a:t>SA</a:t>
            </a:r>
          </a:p>
        </p:txBody>
      </p:sp>
      <p:sp>
        <p:nvSpPr>
          <p:cNvPr id="1069" name="Text Box 56"/>
          <p:cNvSpPr txBox="1">
            <a:spLocks noChangeArrowheads="1"/>
          </p:cNvSpPr>
          <p:nvPr/>
        </p:nvSpPr>
        <p:spPr bwMode="auto">
          <a:xfrm>
            <a:off x="7097713" y="2693988"/>
            <a:ext cx="1255712" cy="304800"/>
          </a:xfrm>
          <a:prstGeom prst="rect">
            <a:avLst/>
          </a:prstGeom>
          <a:noFill/>
          <a:ln w="12700">
            <a:noFill/>
            <a:miter lim="800000"/>
            <a:headEnd type="none" w="sm" len="sm"/>
            <a:tailEnd type="none" w="sm" len="sm"/>
          </a:ln>
        </p:spPr>
        <p:txBody>
          <a:bodyPr>
            <a:spAutoFit/>
          </a:bodyPr>
          <a:lstStyle/>
          <a:p>
            <a:pPr>
              <a:spcBef>
                <a:spcPct val="50000"/>
              </a:spcBef>
            </a:pPr>
            <a:r>
              <a:rPr lang="cs-CZ" sz="1400" dirty="0" err="1"/>
              <a:t>so</a:t>
            </a:r>
            <a:r>
              <a:rPr lang="en-US" sz="1400" dirty="0">
                <a:latin typeface="Segoe"/>
              </a:rPr>
              <a:t> SA</a:t>
            </a:r>
          </a:p>
        </p:txBody>
      </p:sp>
      <p:sp>
        <p:nvSpPr>
          <p:cNvPr id="1070" name="Rectangle 59"/>
          <p:cNvSpPr>
            <a:spLocks noChangeArrowheads="1"/>
          </p:cNvSpPr>
          <p:nvPr/>
        </p:nvSpPr>
        <p:spPr bwMode="auto">
          <a:xfrm>
            <a:off x="330200" y="727075"/>
            <a:ext cx="8963025" cy="458788"/>
          </a:xfrm>
          <a:prstGeom prst="rect">
            <a:avLst/>
          </a:prstGeom>
          <a:noFill/>
          <a:ln w="9525">
            <a:noFill/>
            <a:miter lim="800000"/>
            <a:headEnd/>
            <a:tailEnd/>
          </a:ln>
        </p:spPr>
        <p:txBody>
          <a:bodyPr anchor="ctr"/>
          <a:lstStyle/>
          <a:p>
            <a:pPr>
              <a:lnSpc>
                <a:spcPct val="90000"/>
              </a:lnSpc>
            </a:pPr>
            <a:r>
              <a:rPr lang="cs-CZ" sz="2800">
                <a:solidFill>
                  <a:schemeClr val="accent1"/>
                </a:solidFill>
                <a:latin typeface="Segoe Semibold"/>
              </a:rPr>
              <a:t>Pro zákazníky s multilicencí s SA</a:t>
            </a:r>
            <a:endParaRPr lang="en-US" sz="2800">
              <a:solidFill>
                <a:schemeClr val="accent1"/>
              </a:solidFill>
              <a:latin typeface="Segoe Semibold"/>
            </a:endParaRPr>
          </a:p>
        </p:txBody>
      </p:sp>
      <p:sp>
        <p:nvSpPr>
          <p:cNvPr id="49" name="Text Box 55"/>
          <p:cNvSpPr txBox="1">
            <a:spLocks noChangeArrowheads="1"/>
          </p:cNvSpPr>
          <p:nvPr/>
        </p:nvSpPr>
        <p:spPr bwMode="auto">
          <a:xfrm>
            <a:off x="7404505" y="2053473"/>
            <a:ext cx="649026" cy="304800"/>
          </a:xfrm>
          <a:prstGeom prst="rect">
            <a:avLst/>
          </a:prstGeom>
          <a:noFill/>
          <a:ln w="12700">
            <a:noFill/>
            <a:miter lim="800000"/>
            <a:headEnd type="none" w="sm" len="sm"/>
            <a:tailEnd type="none" w="sm" len="sm"/>
          </a:ln>
        </p:spPr>
        <p:txBody>
          <a:bodyPr wrap="square">
            <a:spAutoFit/>
          </a:bodyPr>
          <a:lstStyle/>
          <a:p>
            <a:pPr>
              <a:spcBef>
                <a:spcPct val="50000"/>
              </a:spcBef>
            </a:pPr>
            <a:r>
              <a:rPr lang="cs-CZ" sz="1400" dirty="0" smtClean="0">
                <a:solidFill>
                  <a:schemeClr val="bg2"/>
                </a:solidFill>
              </a:rPr>
              <a:t>s</a:t>
            </a:r>
            <a:r>
              <a:rPr lang="en-US" sz="1400" dirty="0" smtClean="0">
                <a:solidFill>
                  <a:schemeClr val="bg2"/>
                </a:solidFill>
                <a:latin typeface="Segoe"/>
              </a:rPr>
              <a:t> </a:t>
            </a:r>
            <a:r>
              <a:rPr lang="en-US" sz="1400" dirty="0">
                <a:solidFill>
                  <a:schemeClr val="bg2"/>
                </a:solidFill>
                <a:latin typeface="Segoe"/>
              </a:rPr>
              <a:t>SA</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wedgeNew-grn"/>
          <p:cNvPicPr>
            <a:picLocks noChangeAspect="1" noChangeArrowheads="1"/>
          </p:cNvPicPr>
          <p:nvPr/>
        </p:nvPicPr>
        <p:blipFill>
          <a:blip r:embed="rId4"/>
          <a:srcRect/>
          <a:stretch>
            <a:fillRect/>
          </a:stretch>
        </p:blipFill>
        <p:spPr bwMode="auto">
          <a:xfrm>
            <a:off x="292100" y="4146550"/>
            <a:ext cx="8963025" cy="1187450"/>
          </a:xfrm>
          <a:prstGeom prst="rect">
            <a:avLst/>
          </a:prstGeom>
          <a:noFill/>
          <a:ln w="9525">
            <a:noFill/>
            <a:miter lim="800000"/>
            <a:headEnd/>
            <a:tailEnd/>
          </a:ln>
        </p:spPr>
      </p:pic>
      <p:pic>
        <p:nvPicPr>
          <p:cNvPr id="2052" name="Picture 3" descr="wedgeNew-blu"/>
          <p:cNvPicPr>
            <a:picLocks noChangeAspect="1" noChangeArrowheads="1"/>
          </p:cNvPicPr>
          <p:nvPr/>
        </p:nvPicPr>
        <p:blipFill>
          <a:blip r:embed="rId5"/>
          <a:srcRect/>
          <a:stretch>
            <a:fillRect/>
          </a:stretch>
        </p:blipFill>
        <p:spPr bwMode="auto">
          <a:xfrm>
            <a:off x="-311150" y="5265738"/>
            <a:ext cx="9598025" cy="1219200"/>
          </a:xfrm>
          <a:prstGeom prst="rect">
            <a:avLst/>
          </a:prstGeom>
          <a:noFill/>
          <a:ln w="9525">
            <a:noFill/>
            <a:miter lim="800000"/>
            <a:headEnd/>
            <a:tailEnd/>
          </a:ln>
        </p:spPr>
      </p:pic>
      <p:pic>
        <p:nvPicPr>
          <p:cNvPr id="2053" name="Picture 4" descr="wedgeNew-blu"/>
          <p:cNvPicPr>
            <a:picLocks noChangeAspect="1" noChangeArrowheads="1"/>
          </p:cNvPicPr>
          <p:nvPr/>
        </p:nvPicPr>
        <p:blipFill>
          <a:blip r:embed="rId5"/>
          <a:srcRect/>
          <a:stretch>
            <a:fillRect/>
          </a:stretch>
        </p:blipFill>
        <p:spPr bwMode="auto">
          <a:xfrm>
            <a:off x="-325438" y="3036888"/>
            <a:ext cx="9598026" cy="1179512"/>
          </a:xfrm>
          <a:prstGeom prst="rect">
            <a:avLst/>
          </a:prstGeom>
          <a:noFill/>
          <a:ln w="9525">
            <a:noFill/>
            <a:miter lim="800000"/>
            <a:headEnd/>
            <a:tailEnd/>
          </a:ln>
        </p:spPr>
      </p:pic>
      <p:pic>
        <p:nvPicPr>
          <p:cNvPr id="2054" name="Picture 5" descr="wedgeNew-grn"/>
          <p:cNvPicPr>
            <a:picLocks noChangeAspect="1" noChangeArrowheads="1"/>
          </p:cNvPicPr>
          <p:nvPr/>
        </p:nvPicPr>
        <p:blipFill>
          <a:blip r:embed="rId4"/>
          <a:srcRect/>
          <a:stretch>
            <a:fillRect/>
          </a:stretch>
        </p:blipFill>
        <p:spPr bwMode="auto">
          <a:xfrm>
            <a:off x="268288" y="1908175"/>
            <a:ext cx="8963025" cy="1187450"/>
          </a:xfrm>
          <a:prstGeom prst="rect">
            <a:avLst/>
          </a:prstGeom>
          <a:noFill/>
          <a:ln w="9525">
            <a:noFill/>
            <a:miter lim="800000"/>
            <a:headEnd/>
            <a:tailEnd/>
          </a:ln>
        </p:spPr>
      </p:pic>
      <p:pic>
        <p:nvPicPr>
          <p:cNvPr id="2055" name="Picture 6" descr="aarow"/>
          <p:cNvPicPr>
            <a:picLocks noChangeAspect="1" noChangeArrowheads="1"/>
          </p:cNvPicPr>
          <p:nvPr/>
        </p:nvPicPr>
        <p:blipFill>
          <a:blip r:embed="rId6"/>
          <a:srcRect/>
          <a:stretch>
            <a:fillRect/>
          </a:stretch>
        </p:blipFill>
        <p:spPr bwMode="auto">
          <a:xfrm>
            <a:off x="4230688" y="2068513"/>
            <a:ext cx="923925" cy="917575"/>
          </a:xfrm>
          <a:prstGeom prst="rect">
            <a:avLst/>
          </a:prstGeom>
          <a:noFill/>
          <a:ln w="9525">
            <a:noFill/>
            <a:miter lim="800000"/>
            <a:headEnd/>
            <a:tailEnd/>
          </a:ln>
        </p:spPr>
      </p:pic>
      <p:sp>
        <p:nvSpPr>
          <p:cNvPr id="2056" name="Rectangle 7"/>
          <p:cNvSpPr>
            <a:spLocks noChangeArrowheads="1"/>
          </p:cNvSpPr>
          <p:nvPr/>
        </p:nvSpPr>
        <p:spPr bwMode="auto">
          <a:xfrm>
            <a:off x="4095750" y="2312988"/>
            <a:ext cx="955675" cy="307975"/>
          </a:xfrm>
          <a:prstGeom prst="rect">
            <a:avLst/>
          </a:prstGeom>
          <a:noFill/>
          <a:ln w="12700">
            <a:noFill/>
            <a:miter lim="800000"/>
            <a:headEnd type="none" w="sm" len="sm"/>
            <a:tailEnd type="none" w="sm" len="sm"/>
          </a:ln>
        </p:spPr>
        <p:txBody>
          <a:bodyPr wrap="none">
            <a:spAutoFit/>
          </a:bodyPr>
          <a:lstStyle/>
          <a:p>
            <a:r>
              <a:rPr lang="en-US">
                <a:solidFill>
                  <a:srgbClr val="333333"/>
                </a:solidFill>
                <a:latin typeface="Segoe"/>
              </a:rPr>
              <a:t> </a:t>
            </a:r>
            <a:r>
              <a:rPr lang="cs-CZ" sz="1400">
                <a:solidFill>
                  <a:srgbClr val="333333"/>
                </a:solidFill>
              </a:rPr>
              <a:t>Se stane</a:t>
            </a:r>
            <a:endParaRPr lang="en-US" sz="1400">
              <a:solidFill>
                <a:srgbClr val="333333"/>
              </a:solidFill>
            </a:endParaRPr>
          </a:p>
        </p:txBody>
      </p:sp>
      <p:pic>
        <p:nvPicPr>
          <p:cNvPr id="2057" name="Picture 8" descr="aarow"/>
          <p:cNvPicPr>
            <a:picLocks noChangeAspect="1" noChangeArrowheads="1"/>
          </p:cNvPicPr>
          <p:nvPr/>
        </p:nvPicPr>
        <p:blipFill>
          <a:blip r:embed="rId6"/>
          <a:srcRect/>
          <a:stretch>
            <a:fillRect/>
          </a:stretch>
        </p:blipFill>
        <p:spPr bwMode="auto">
          <a:xfrm>
            <a:off x="4237038" y="3173413"/>
            <a:ext cx="923925" cy="917575"/>
          </a:xfrm>
          <a:prstGeom prst="rect">
            <a:avLst/>
          </a:prstGeom>
          <a:noFill/>
          <a:ln w="9525">
            <a:noFill/>
            <a:miter lim="800000"/>
            <a:headEnd/>
            <a:tailEnd/>
          </a:ln>
        </p:spPr>
      </p:pic>
      <p:pic>
        <p:nvPicPr>
          <p:cNvPr id="2058" name="Picture 10" descr="aarow"/>
          <p:cNvPicPr>
            <a:picLocks noChangeAspect="1" noChangeArrowheads="1"/>
          </p:cNvPicPr>
          <p:nvPr/>
        </p:nvPicPr>
        <p:blipFill>
          <a:blip r:embed="rId6"/>
          <a:srcRect/>
          <a:stretch>
            <a:fillRect/>
          </a:stretch>
        </p:blipFill>
        <p:spPr bwMode="auto">
          <a:xfrm>
            <a:off x="4232275" y="4271963"/>
            <a:ext cx="923925" cy="917575"/>
          </a:xfrm>
          <a:prstGeom prst="rect">
            <a:avLst/>
          </a:prstGeom>
          <a:noFill/>
          <a:ln w="9525">
            <a:noFill/>
            <a:miter lim="800000"/>
            <a:headEnd/>
            <a:tailEnd/>
          </a:ln>
        </p:spPr>
      </p:pic>
      <p:pic>
        <p:nvPicPr>
          <p:cNvPr id="2059" name="Picture 12" descr="wedgeNew-orn"/>
          <p:cNvPicPr>
            <a:picLocks noChangeAspect="1" noChangeArrowheads="1"/>
          </p:cNvPicPr>
          <p:nvPr/>
        </p:nvPicPr>
        <p:blipFill>
          <a:blip r:embed="rId7"/>
          <a:srcRect/>
          <a:stretch>
            <a:fillRect/>
          </a:stretch>
        </p:blipFill>
        <p:spPr bwMode="auto">
          <a:xfrm>
            <a:off x="4862513" y="1366838"/>
            <a:ext cx="4614862" cy="5202237"/>
          </a:xfrm>
          <a:prstGeom prst="rect">
            <a:avLst/>
          </a:prstGeom>
          <a:noFill/>
          <a:ln w="9525">
            <a:noFill/>
            <a:miter lim="800000"/>
            <a:headEnd/>
            <a:tailEnd/>
          </a:ln>
        </p:spPr>
      </p:pic>
      <p:pic>
        <p:nvPicPr>
          <p:cNvPr id="2060" name="Picture 13" descr="wedgeNew-grn"/>
          <p:cNvPicPr>
            <a:picLocks noChangeAspect="1" noChangeArrowheads="1"/>
          </p:cNvPicPr>
          <p:nvPr/>
        </p:nvPicPr>
        <p:blipFill>
          <a:blip r:embed="rId4"/>
          <a:srcRect/>
          <a:stretch>
            <a:fillRect/>
          </a:stretch>
        </p:blipFill>
        <p:spPr bwMode="auto">
          <a:xfrm>
            <a:off x="15875" y="3992563"/>
            <a:ext cx="4052888" cy="2651125"/>
          </a:xfrm>
          <a:prstGeom prst="rect">
            <a:avLst/>
          </a:prstGeom>
          <a:noFill/>
          <a:ln w="9525">
            <a:noFill/>
            <a:miter lim="800000"/>
            <a:headEnd/>
            <a:tailEnd/>
          </a:ln>
        </p:spPr>
      </p:pic>
      <p:sp>
        <p:nvSpPr>
          <p:cNvPr id="2061" name="Rectangle 32"/>
          <p:cNvSpPr txBox="1">
            <a:spLocks noChangeArrowheads="1"/>
          </p:cNvSpPr>
          <p:nvPr/>
        </p:nvSpPr>
        <p:spPr bwMode="auto">
          <a:xfrm>
            <a:off x="5678488" y="4529138"/>
            <a:ext cx="2951162" cy="366712"/>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Exchange </a:t>
            </a:r>
            <a:r>
              <a:rPr lang="en-US" i="1">
                <a:solidFill>
                  <a:srgbClr val="333333"/>
                </a:solidFill>
                <a:latin typeface="Calibri" pitchFamily="34" charset="0"/>
              </a:rPr>
              <a:t>Standard </a:t>
            </a:r>
            <a:r>
              <a:rPr lang="en-US">
                <a:solidFill>
                  <a:srgbClr val="333333"/>
                </a:solidFill>
                <a:latin typeface="Calibri" pitchFamily="34" charset="0"/>
              </a:rPr>
              <a:t>CAL</a:t>
            </a:r>
          </a:p>
        </p:txBody>
      </p:sp>
      <p:sp>
        <p:nvSpPr>
          <p:cNvPr id="2062" name="Rectangle 32"/>
          <p:cNvSpPr txBox="1">
            <a:spLocks noChangeArrowheads="1"/>
          </p:cNvSpPr>
          <p:nvPr/>
        </p:nvSpPr>
        <p:spPr bwMode="auto">
          <a:xfrm>
            <a:off x="5681663" y="5645150"/>
            <a:ext cx="2951162" cy="366713"/>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Exchange </a:t>
            </a:r>
            <a:r>
              <a:rPr lang="en-US" i="1">
                <a:solidFill>
                  <a:srgbClr val="333333"/>
                </a:solidFill>
                <a:latin typeface="Calibri" pitchFamily="34" charset="0"/>
              </a:rPr>
              <a:t>Enterprise</a:t>
            </a:r>
            <a:r>
              <a:rPr lang="en-US">
                <a:solidFill>
                  <a:srgbClr val="333333"/>
                </a:solidFill>
                <a:latin typeface="Calibri" pitchFamily="34" charset="0"/>
              </a:rPr>
              <a:t> CAL</a:t>
            </a:r>
          </a:p>
        </p:txBody>
      </p:sp>
      <p:sp>
        <p:nvSpPr>
          <p:cNvPr id="2063" name="Rectangle 32"/>
          <p:cNvSpPr txBox="1">
            <a:spLocks noChangeArrowheads="1"/>
          </p:cNvSpPr>
          <p:nvPr/>
        </p:nvSpPr>
        <p:spPr bwMode="auto">
          <a:xfrm>
            <a:off x="5659438" y="2319338"/>
            <a:ext cx="2922587" cy="366712"/>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Standard Edition</a:t>
            </a:r>
          </a:p>
        </p:txBody>
      </p:sp>
      <p:sp>
        <p:nvSpPr>
          <p:cNvPr id="2064" name="Rectangle 32"/>
          <p:cNvSpPr txBox="1">
            <a:spLocks noChangeArrowheads="1"/>
          </p:cNvSpPr>
          <p:nvPr/>
        </p:nvSpPr>
        <p:spPr bwMode="auto">
          <a:xfrm>
            <a:off x="5680075" y="3433763"/>
            <a:ext cx="2952750" cy="366712"/>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Enterprise Edition</a:t>
            </a:r>
          </a:p>
        </p:txBody>
      </p:sp>
      <p:pic>
        <p:nvPicPr>
          <p:cNvPr id="2065" name="Picture 18" descr="aarow"/>
          <p:cNvPicPr>
            <a:picLocks noChangeAspect="1" noChangeArrowheads="1"/>
          </p:cNvPicPr>
          <p:nvPr/>
        </p:nvPicPr>
        <p:blipFill>
          <a:blip r:embed="rId6"/>
          <a:srcRect/>
          <a:stretch>
            <a:fillRect/>
          </a:stretch>
        </p:blipFill>
        <p:spPr bwMode="auto">
          <a:xfrm>
            <a:off x="4260850" y="5394325"/>
            <a:ext cx="923925" cy="917575"/>
          </a:xfrm>
          <a:prstGeom prst="rect">
            <a:avLst/>
          </a:prstGeom>
          <a:noFill/>
          <a:ln w="9525">
            <a:noFill/>
            <a:miter lim="800000"/>
            <a:headEnd/>
            <a:tailEnd/>
          </a:ln>
        </p:spPr>
      </p:pic>
      <p:pic>
        <p:nvPicPr>
          <p:cNvPr id="2066" name="Picture 21" descr="ES07_bL(2)"/>
          <p:cNvPicPr>
            <a:picLocks noChangeAspect="1" noChangeArrowheads="1"/>
          </p:cNvPicPr>
          <p:nvPr/>
        </p:nvPicPr>
        <p:blipFill>
          <a:blip r:embed="rId8"/>
          <a:srcRect/>
          <a:stretch>
            <a:fillRect/>
          </a:stretch>
        </p:blipFill>
        <p:spPr bwMode="auto">
          <a:xfrm>
            <a:off x="5757863" y="1606550"/>
            <a:ext cx="2625725" cy="411163"/>
          </a:xfrm>
          <a:prstGeom prst="rect">
            <a:avLst/>
          </a:prstGeom>
          <a:noFill/>
          <a:ln w="9525">
            <a:noFill/>
            <a:miter lim="800000"/>
            <a:headEnd/>
            <a:tailEnd/>
          </a:ln>
        </p:spPr>
      </p:pic>
      <p:pic>
        <p:nvPicPr>
          <p:cNvPr id="2067" name="Picture 22" descr="wedgeNew-grn"/>
          <p:cNvPicPr>
            <a:picLocks noChangeAspect="1" noChangeArrowheads="1"/>
          </p:cNvPicPr>
          <p:nvPr/>
        </p:nvPicPr>
        <p:blipFill>
          <a:blip r:embed="rId9"/>
          <a:srcRect/>
          <a:stretch>
            <a:fillRect/>
          </a:stretch>
        </p:blipFill>
        <p:spPr bwMode="auto">
          <a:xfrm>
            <a:off x="0" y="1355725"/>
            <a:ext cx="4537075" cy="5184775"/>
          </a:xfrm>
          <a:prstGeom prst="rect">
            <a:avLst/>
          </a:prstGeom>
          <a:noFill/>
          <a:ln w="9525">
            <a:noFill/>
            <a:miter lim="800000"/>
            <a:headEnd/>
            <a:tailEnd/>
          </a:ln>
        </p:spPr>
      </p:pic>
      <p:sp>
        <p:nvSpPr>
          <p:cNvPr id="2068" name="Rectangle 32"/>
          <p:cNvSpPr txBox="1">
            <a:spLocks noChangeArrowheads="1"/>
          </p:cNvSpPr>
          <p:nvPr/>
        </p:nvSpPr>
        <p:spPr bwMode="auto">
          <a:xfrm>
            <a:off x="671513" y="2301875"/>
            <a:ext cx="2922587" cy="366713"/>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Standard Edition</a:t>
            </a:r>
          </a:p>
        </p:txBody>
      </p:sp>
      <p:sp>
        <p:nvSpPr>
          <p:cNvPr id="2069" name="Rectangle 32"/>
          <p:cNvSpPr txBox="1">
            <a:spLocks noChangeArrowheads="1"/>
          </p:cNvSpPr>
          <p:nvPr/>
        </p:nvSpPr>
        <p:spPr bwMode="auto">
          <a:xfrm>
            <a:off x="692150" y="3416300"/>
            <a:ext cx="2952750" cy="366713"/>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Enterprise Edition</a:t>
            </a:r>
          </a:p>
        </p:txBody>
      </p:sp>
      <p:sp>
        <p:nvSpPr>
          <p:cNvPr id="2070" name="Rectangle 32"/>
          <p:cNvSpPr txBox="1">
            <a:spLocks noChangeArrowheads="1"/>
          </p:cNvSpPr>
          <p:nvPr/>
        </p:nvSpPr>
        <p:spPr bwMode="auto">
          <a:xfrm>
            <a:off x="676275" y="4502150"/>
            <a:ext cx="2501900" cy="368300"/>
          </a:xfrm>
          <a:prstGeom prst="rect">
            <a:avLst/>
          </a:prstGeom>
          <a:noFill/>
          <a:ln w="9525">
            <a:noFill/>
            <a:miter lim="800000"/>
            <a:headEnd/>
            <a:tailEnd/>
          </a:ln>
        </p:spPr>
        <p:txBody>
          <a:bodyPr>
            <a:spAutoFit/>
          </a:bodyPr>
          <a:lstStyle/>
          <a:p>
            <a:pPr>
              <a:spcBef>
                <a:spcPct val="20000"/>
              </a:spcBef>
            </a:pPr>
            <a:r>
              <a:rPr lang="en-US">
                <a:solidFill>
                  <a:srgbClr val="333333"/>
                </a:solidFill>
                <a:latin typeface="Calibri" pitchFamily="34" charset="0"/>
              </a:rPr>
              <a:t>Exchange CAL</a:t>
            </a:r>
          </a:p>
        </p:txBody>
      </p:sp>
      <p:graphicFrame>
        <p:nvGraphicFramePr>
          <p:cNvPr id="2050" name="Object 2"/>
          <p:cNvGraphicFramePr>
            <a:graphicFrameLocks noChangeAspect="1"/>
          </p:cNvGraphicFramePr>
          <p:nvPr/>
        </p:nvGraphicFramePr>
        <p:xfrm>
          <a:off x="566738" y="1450975"/>
          <a:ext cx="2997200" cy="719138"/>
        </p:xfrm>
        <a:graphic>
          <a:graphicData uri="http://schemas.openxmlformats.org/presentationml/2006/ole">
            <p:oleObj spid="_x0000_s2050" name="Photo Editor Photo" r:id="rId10" imgW="6152381" imgH="1476190" progId="">
              <p:embed/>
            </p:oleObj>
          </a:graphicData>
        </a:graphic>
      </p:graphicFrame>
      <p:sp>
        <p:nvSpPr>
          <p:cNvPr id="2071" name="Rectangle 28"/>
          <p:cNvSpPr>
            <a:spLocks noChangeArrowheads="1"/>
          </p:cNvSpPr>
          <p:nvPr/>
        </p:nvSpPr>
        <p:spPr bwMode="auto">
          <a:xfrm>
            <a:off x="334963" y="719138"/>
            <a:ext cx="8963025" cy="458787"/>
          </a:xfrm>
          <a:prstGeom prst="rect">
            <a:avLst/>
          </a:prstGeom>
          <a:noFill/>
          <a:ln w="9525">
            <a:noFill/>
            <a:miter lim="800000"/>
            <a:headEnd/>
            <a:tailEnd/>
          </a:ln>
        </p:spPr>
        <p:txBody>
          <a:bodyPr anchor="ctr"/>
          <a:lstStyle/>
          <a:p>
            <a:pPr>
              <a:lnSpc>
                <a:spcPct val="90000"/>
              </a:lnSpc>
            </a:pPr>
            <a:r>
              <a:rPr lang="cs-CZ" sz="2800">
                <a:solidFill>
                  <a:schemeClr val="accent1"/>
                </a:solidFill>
                <a:latin typeface="Segoe Semibold"/>
              </a:rPr>
              <a:t>Pro zákazníky s multilicencí s SA</a:t>
            </a:r>
            <a:endParaRPr lang="en-US" sz="2800">
              <a:solidFill>
                <a:schemeClr val="accent1"/>
              </a:solidFill>
              <a:latin typeface="Segoe Semibold"/>
            </a:endParaRPr>
          </a:p>
        </p:txBody>
      </p:sp>
      <p:sp>
        <p:nvSpPr>
          <p:cNvPr id="727070" name="Rectangle 30"/>
          <p:cNvSpPr>
            <a:spLocks noGrp="1" noChangeArrowheads="1"/>
          </p:cNvSpPr>
          <p:nvPr>
            <p:ph type="title"/>
          </p:nvPr>
        </p:nvSpPr>
        <p:spPr>
          <a:xfrm>
            <a:off x="258763" y="231775"/>
            <a:ext cx="8393112" cy="534988"/>
          </a:xfrm>
        </p:spPr>
        <p:txBody>
          <a:bodyPr/>
          <a:lstStyle/>
          <a:p>
            <a:pPr eaLnBrk="1" hangingPunct="1">
              <a:defRPr/>
            </a:pPr>
            <a:r>
              <a:rPr lang="cs-CZ" dirty="0" smtClean="0">
                <a:solidFill>
                  <a:schemeClr val="tx2">
                    <a:alpha val="100000"/>
                  </a:schemeClr>
                </a:solidFill>
              </a:rPr>
              <a:t>Upgrade Exchange Server</a:t>
            </a:r>
            <a:endParaRPr lang="en-US" dirty="0">
              <a:solidFill>
                <a:schemeClr val="tx2">
                  <a:alpha val="100000"/>
                </a:schemeClr>
              </a:solidFill>
            </a:endParaRPr>
          </a:p>
        </p:txBody>
      </p:sp>
      <p:sp>
        <p:nvSpPr>
          <p:cNvPr id="2073" name="Rectangle 31"/>
          <p:cNvSpPr>
            <a:spLocks noChangeArrowheads="1"/>
          </p:cNvSpPr>
          <p:nvPr/>
        </p:nvSpPr>
        <p:spPr bwMode="auto">
          <a:xfrm>
            <a:off x="4144963" y="3443288"/>
            <a:ext cx="955675" cy="306387"/>
          </a:xfrm>
          <a:prstGeom prst="rect">
            <a:avLst/>
          </a:prstGeom>
          <a:noFill/>
          <a:ln w="12700">
            <a:noFill/>
            <a:miter lim="800000"/>
            <a:headEnd type="none" w="sm" len="sm"/>
            <a:tailEnd type="none" w="sm" len="sm"/>
          </a:ln>
        </p:spPr>
        <p:txBody>
          <a:bodyPr wrap="none">
            <a:spAutoFit/>
          </a:bodyPr>
          <a:lstStyle/>
          <a:p>
            <a:r>
              <a:rPr lang="en-US">
                <a:solidFill>
                  <a:srgbClr val="333333"/>
                </a:solidFill>
                <a:latin typeface="Segoe"/>
              </a:rPr>
              <a:t> </a:t>
            </a:r>
            <a:r>
              <a:rPr lang="cs-CZ" sz="1400">
                <a:solidFill>
                  <a:srgbClr val="333333"/>
                </a:solidFill>
              </a:rPr>
              <a:t>Se stane</a:t>
            </a:r>
            <a:endParaRPr lang="en-US" sz="1400">
              <a:solidFill>
                <a:srgbClr val="333333"/>
              </a:solidFill>
            </a:endParaRPr>
          </a:p>
        </p:txBody>
      </p:sp>
      <p:sp>
        <p:nvSpPr>
          <p:cNvPr id="2074" name="Rectangle 32"/>
          <p:cNvSpPr>
            <a:spLocks noChangeArrowheads="1"/>
          </p:cNvSpPr>
          <p:nvPr/>
        </p:nvSpPr>
        <p:spPr bwMode="auto">
          <a:xfrm>
            <a:off x="4076700" y="4562475"/>
            <a:ext cx="955675" cy="307975"/>
          </a:xfrm>
          <a:prstGeom prst="rect">
            <a:avLst/>
          </a:prstGeom>
          <a:noFill/>
          <a:ln w="12700">
            <a:noFill/>
            <a:miter lim="800000"/>
            <a:headEnd type="none" w="sm" len="sm"/>
            <a:tailEnd type="none" w="sm" len="sm"/>
          </a:ln>
        </p:spPr>
        <p:txBody>
          <a:bodyPr wrap="none">
            <a:spAutoFit/>
          </a:bodyPr>
          <a:lstStyle/>
          <a:p>
            <a:r>
              <a:rPr lang="en-US">
                <a:solidFill>
                  <a:srgbClr val="333333"/>
                </a:solidFill>
                <a:latin typeface="Segoe"/>
              </a:rPr>
              <a:t> </a:t>
            </a:r>
            <a:r>
              <a:rPr lang="cs-CZ" sz="1400">
                <a:solidFill>
                  <a:srgbClr val="333333"/>
                </a:solidFill>
              </a:rPr>
              <a:t>Se stane</a:t>
            </a:r>
            <a:endParaRPr lang="en-US" sz="1400">
              <a:solidFill>
                <a:srgbClr val="333333"/>
              </a:solidFill>
            </a:endParaRPr>
          </a:p>
        </p:txBody>
      </p:sp>
      <p:sp>
        <p:nvSpPr>
          <p:cNvPr id="2075" name="Rectangle 33"/>
          <p:cNvSpPr>
            <a:spLocks noChangeArrowheads="1"/>
          </p:cNvSpPr>
          <p:nvPr/>
        </p:nvSpPr>
        <p:spPr bwMode="auto">
          <a:xfrm>
            <a:off x="4116388" y="5637213"/>
            <a:ext cx="896937" cy="523875"/>
          </a:xfrm>
          <a:prstGeom prst="rect">
            <a:avLst/>
          </a:prstGeom>
          <a:noFill/>
          <a:ln w="12700">
            <a:noFill/>
            <a:miter lim="800000"/>
            <a:headEnd type="none" w="sm" len="sm"/>
            <a:tailEnd type="none" w="sm" len="sm"/>
          </a:ln>
        </p:spPr>
        <p:txBody>
          <a:bodyPr wrap="none">
            <a:spAutoFit/>
          </a:bodyPr>
          <a:lstStyle/>
          <a:p>
            <a:r>
              <a:rPr lang="en-US">
                <a:solidFill>
                  <a:srgbClr val="333333"/>
                </a:solidFill>
                <a:latin typeface="Segoe"/>
              </a:rPr>
              <a:t> </a:t>
            </a:r>
            <a:r>
              <a:rPr lang="cs-CZ" sz="1400">
                <a:solidFill>
                  <a:srgbClr val="333333"/>
                </a:solidFill>
              </a:rPr>
              <a:t>Step Up</a:t>
            </a:r>
          </a:p>
          <a:p>
            <a:r>
              <a:rPr lang="cs-CZ" sz="1400">
                <a:solidFill>
                  <a:srgbClr val="333333"/>
                </a:solidFill>
              </a:rPr>
              <a:t> na:</a:t>
            </a:r>
            <a:endParaRPr lang="en-US" sz="1400">
              <a:solidFill>
                <a:srgbClr val="333333"/>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wedgeNew-blu"/>
          <p:cNvPicPr>
            <a:picLocks noChangeAspect="1" noChangeArrowheads="1"/>
          </p:cNvPicPr>
          <p:nvPr/>
        </p:nvPicPr>
        <p:blipFill>
          <a:blip r:embed="rId4"/>
          <a:srcRect/>
          <a:stretch>
            <a:fillRect/>
          </a:stretch>
        </p:blipFill>
        <p:spPr bwMode="auto">
          <a:xfrm>
            <a:off x="0" y="1993900"/>
            <a:ext cx="1397000" cy="1641475"/>
          </a:xfrm>
          <a:prstGeom prst="rect">
            <a:avLst/>
          </a:prstGeom>
          <a:noFill/>
          <a:ln w="9525">
            <a:noFill/>
            <a:miter lim="800000"/>
            <a:headEnd/>
            <a:tailEnd/>
          </a:ln>
        </p:spPr>
      </p:pic>
      <p:pic>
        <p:nvPicPr>
          <p:cNvPr id="3076" name="Picture 3" descr="wedgeNew-blu"/>
          <p:cNvPicPr>
            <a:picLocks noChangeAspect="1" noChangeArrowheads="1"/>
          </p:cNvPicPr>
          <p:nvPr/>
        </p:nvPicPr>
        <p:blipFill>
          <a:blip r:embed="rId4"/>
          <a:srcRect/>
          <a:stretch>
            <a:fillRect/>
          </a:stretch>
        </p:blipFill>
        <p:spPr bwMode="auto">
          <a:xfrm>
            <a:off x="0" y="3276600"/>
            <a:ext cx="1397000" cy="1600200"/>
          </a:xfrm>
          <a:prstGeom prst="rect">
            <a:avLst/>
          </a:prstGeom>
          <a:noFill/>
          <a:ln w="9525">
            <a:noFill/>
            <a:miter lim="800000"/>
            <a:headEnd/>
            <a:tailEnd/>
          </a:ln>
        </p:spPr>
      </p:pic>
      <p:pic>
        <p:nvPicPr>
          <p:cNvPr id="3077" name="Picture 4" descr="wedgeNew-blu"/>
          <p:cNvPicPr>
            <a:picLocks noChangeAspect="1" noChangeArrowheads="1"/>
          </p:cNvPicPr>
          <p:nvPr/>
        </p:nvPicPr>
        <p:blipFill>
          <a:blip r:embed="rId4"/>
          <a:srcRect/>
          <a:stretch>
            <a:fillRect/>
          </a:stretch>
        </p:blipFill>
        <p:spPr bwMode="auto">
          <a:xfrm>
            <a:off x="0" y="4533900"/>
            <a:ext cx="1397000" cy="1600200"/>
          </a:xfrm>
          <a:prstGeom prst="rect">
            <a:avLst/>
          </a:prstGeom>
          <a:noFill/>
          <a:ln w="9525">
            <a:noFill/>
            <a:miter lim="800000"/>
            <a:headEnd/>
            <a:tailEnd/>
          </a:ln>
        </p:spPr>
      </p:pic>
      <p:pic>
        <p:nvPicPr>
          <p:cNvPr id="3078" name="Picture 5" descr="square"/>
          <p:cNvPicPr>
            <a:picLocks noChangeAspect="1" noChangeArrowheads="1"/>
          </p:cNvPicPr>
          <p:nvPr/>
        </p:nvPicPr>
        <p:blipFill>
          <a:blip r:embed="rId5"/>
          <a:srcRect/>
          <a:stretch>
            <a:fillRect/>
          </a:stretch>
        </p:blipFill>
        <p:spPr bwMode="auto">
          <a:xfrm>
            <a:off x="-381000" y="685800"/>
            <a:ext cx="9953625" cy="6172200"/>
          </a:xfrm>
          <a:prstGeom prst="rect">
            <a:avLst/>
          </a:prstGeom>
          <a:noFill/>
          <a:ln w="9525">
            <a:noFill/>
            <a:miter lim="800000"/>
            <a:headEnd/>
            <a:tailEnd/>
          </a:ln>
        </p:spPr>
      </p:pic>
      <p:pic>
        <p:nvPicPr>
          <p:cNvPr id="495622" name="Picture 6" descr="wedgeNew-blu"/>
          <p:cNvPicPr>
            <a:picLocks noChangeAspect="1" noChangeArrowheads="1"/>
          </p:cNvPicPr>
          <p:nvPr/>
        </p:nvPicPr>
        <p:blipFill>
          <a:blip r:embed="rId6"/>
          <a:srcRect/>
          <a:stretch>
            <a:fillRect/>
          </a:stretch>
        </p:blipFill>
        <p:spPr bwMode="auto">
          <a:xfrm>
            <a:off x="2911475" y="2024063"/>
            <a:ext cx="3184525" cy="4116387"/>
          </a:xfrm>
          <a:prstGeom prst="rect">
            <a:avLst/>
          </a:prstGeom>
          <a:noFill/>
          <a:ln w="9525">
            <a:noFill/>
            <a:miter lim="800000"/>
            <a:headEnd/>
            <a:tailEnd/>
          </a:ln>
        </p:spPr>
      </p:pic>
      <p:pic>
        <p:nvPicPr>
          <p:cNvPr id="495623" name="Picture 7" descr="wedgeNew-blu"/>
          <p:cNvPicPr>
            <a:picLocks noChangeAspect="1" noChangeArrowheads="1"/>
          </p:cNvPicPr>
          <p:nvPr/>
        </p:nvPicPr>
        <p:blipFill>
          <a:blip r:embed="rId6"/>
          <a:srcRect/>
          <a:stretch>
            <a:fillRect/>
          </a:stretch>
        </p:blipFill>
        <p:spPr bwMode="auto">
          <a:xfrm>
            <a:off x="366713" y="2028825"/>
            <a:ext cx="3184525" cy="4116388"/>
          </a:xfrm>
          <a:prstGeom prst="rect">
            <a:avLst/>
          </a:prstGeom>
          <a:noFill/>
          <a:ln w="9525">
            <a:noFill/>
            <a:miter lim="800000"/>
            <a:headEnd/>
            <a:tailEnd/>
          </a:ln>
        </p:spPr>
      </p:pic>
      <p:sp>
        <p:nvSpPr>
          <p:cNvPr id="3081" name="Rectangle 8"/>
          <p:cNvSpPr>
            <a:spLocks noChangeArrowheads="1"/>
          </p:cNvSpPr>
          <p:nvPr/>
        </p:nvSpPr>
        <p:spPr bwMode="auto">
          <a:xfrm>
            <a:off x="1473200" y="1387475"/>
            <a:ext cx="6070600" cy="365125"/>
          </a:xfrm>
          <a:prstGeom prst="rect">
            <a:avLst/>
          </a:prstGeom>
          <a:noFill/>
          <a:ln w="9525" algn="ctr">
            <a:noFill/>
            <a:miter lim="800000"/>
            <a:headEnd/>
            <a:tailEnd/>
          </a:ln>
        </p:spPr>
        <p:txBody>
          <a:bodyPr wrap="none" anchor="ctr"/>
          <a:lstStyle/>
          <a:p>
            <a:pPr algn="ctr"/>
            <a:r>
              <a:rPr lang="en-US" sz="2000">
                <a:solidFill>
                  <a:srgbClr val="333333"/>
                </a:solidFill>
              </a:rPr>
              <a:t>Platform Step-Up</a:t>
            </a:r>
            <a:r>
              <a:rPr lang="cs-CZ" sz="2000">
                <a:solidFill>
                  <a:srgbClr val="333333"/>
                </a:solidFill>
              </a:rPr>
              <a:t> z Professional na Enterprise platformu</a:t>
            </a:r>
            <a:r>
              <a:rPr lang="en-US" sz="2000">
                <a:solidFill>
                  <a:srgbClr val="333333"/>
                </a:solidFill>
              </a:rPr>
              <a:t> </a:t>
            </a:r>
            <a:endParaRPr lang="cs-CZ" sz="2000">
              <a:solidFill>
                <a:srgbClr val="333333"/>
              </a:solidFill>
            </a:endParaRPr>
          </a:p>
          <a:p>
            <a:pPr algn="ctr"/>
            <a:r>
              <a:rPr lang="cs-CZ" sz="1200">
                <a:solidFill>
                  <a:srgbClr val="333333"/>
                </a:solidFill>
              </a:rPr>
              <a:t>Bude potřeba jen </a:t>
            </a:r>
            <a:r>
              <a:rPr lang="en-US" sz="1200">
                <a:solidFill>
                  <a:srgbClr val="333333"/>
                </a:solidFill>
              </a:rPr>
              <a:t>1 SKU</a:t>
            </a:r>
            <a:endParaRPr lang="en-US" sz="1600">
              <a:solidFill>
                <a:srgbClr val="333333"/>
              </a:solidFill>
            </a:endParaRPr>
          </a:p>
        </p:txBody>
      </p:sp>
      <p:sp>
        <p:nvSpPr>
          <p:cNvPr id="3082" name="Line 9"/>
          <p:cNvSpPr>
            <a:spLocks noChangeShapeType="1"/>
          </p:cNvSpPr>
          <p:nvPr/>
        </p:nvSpPr>
        <p:spPr bwMode="auto">
          <a:xfrm>
            <a:off x="708025" y="3449638"/>
            <a:ext cx="7929563" cy="0"/>
          </a:xfrm>
          <a:prstGeom prst="line">
            <a:avLst/>
          </a:prstGeom>
          <a:noFill/>
          <a:ln w="12700">
            <a:solidFill>
              <a:schemeClr val="folHlink"/>
            </a:solidFill>
            <a:prstDash val="dash"/>
            <a:round/>
            <a:headEnd type="none" w="sm" len="sm"/>
            <a:tailEnd type="none" w="sm" len="sm"/>
          </a:ln>
        </p:spPr>
        <p:txBody>
          <a:bodyPr wrap="none" anchor="ctr"/>
          <a:lstStyle/>
          <a:p>
            <a:endParaRPr lang="cs-CZ"/>
          </a:p>
        </p:txBody>
      </p:sp>
      <p:sp>
        <p:nvSpPr>
          <p:cNvPr id="3083" name="Text Box 10"/>
          <p:cNvSpPr txBox="1">
            <a:spLocks noChangeArrowheads="1"/>
          </p:cNvSpPr>
          <p:nvPr/>
        </p:nvSpPr>
        <p:spPr bwMode="auto">
          <a:xfrm>
            <a:off x="6478588" y="3657600"/>
            <a:ext cx="2027237" cy="641350"/>
          </a:xfrm>
          <a:prstGeom prst="rect">
            <a:avLst/>
          </a:prstGeom>
          <a:noFill/>
          <a:ln w="12700">
            <a:noFill/>
            <a:miter lim="800000"/>
            <a:headEnd type="none" w="sm" len="sm"/>
            <a:tailEnd type="none" w="sm" len="sm"/>
          </a:ln>
        </p:spPr>
        <p:txBody>
          <a:bodyPr>
            <a:spAutoFit/>
          </a:bodyPr>
          <a:lstStyle/>
          <a:p>
            <a:pPr>
              <a:spcBef>
                <a:spcPct val="50000"/>
              </a:spcBef>
            </a:pPr>
            <a:r>
              <a:rPr lang="en-US">
                <a:latin typeface="Segoe"/>
              </a:rPr>
              <a:t/>
            </a:r>
            <a:br>
              <a:rPr lang="en-US">
                <a:latin typeface="Segoe"/>
              </a:rPr>
            </a:br>
            <a:endParaRPr lang="en-US">
              <a:latin typeface="Segoe"/>
            </a:endParaRPr>
          </a:p>
        </p:txBody>
      </p:sp>
      <p:grpSp>
        <p:nvGrpSpPr>
          <p:cNvPr id="2" name="Group 11"/>
          <p:cNvGrpSpPr>
            <a:grpSpLocks/>
          </p:cNvGrpSpPr>
          <p:nvPr/>
        </p:nvGrpSpPr>
        <p:grpSpPr bwMode="auto">
          <a:xfrm>
            <a:off x="5791200" y="3668713"/>
            <a:ext cx="1019175" cy="903287"/>
            <a:chOff x="3648" y="2311"/>
            <a:chExt cx="642" cy="569"/>
          </a:xfrm>
        </p:grpSpPr>
        <p:pic>
          <p:nvPicPr>
            <p:cNvPr id="3099" name="Picture 12" descr="aarow"/>
            <p:cNvPicPr>
              <a:picLocks noChangeAspect="1" noChangeArrowheads="1"/>
            </p:cNvPicPr>
            <p:nvPr/>
          </p:nvPicPr>
          <p:blipFill>
            <a:blip r:embed="rId7"/>
            <a:srcRect/>
            <a:stretch>
              <a:fillRect/>
            </a:stretch>
          </p:blipFill>
          <p:spPr bwMode="auto">
            <a:xfrm>
              <a:off x="3648" y="2311"/>
              <a:ext cx="623" cy="569"/>
            </a:xfrm>
            <a:prstGeom prst="rect">
              <a:avLst/>
            </a:prstGeom>
            <a:noFill/>
            <a:ln w="9525">
              <a:noFill/>
              <a:miter lim="800000"/>
              <a:headEnd/>
              <a:tailEnd/>
            </a:ln>
          </p:spPr>
        </p:pic>
        <p:sp>
          <p:nvSpPr>
            <p:cNvPr id="3100" name="Text Box 13"/>
            <p:cNvSpPr txBox="1">
              <a:spLocks noChangeArrowheads="1"/>
            </p:cNvSpPr>
            <p:nvPr/>
          </p:nvSpPr>
          <p:spPr bwMode="auto">
            <a:xfrm>
              <a:off x="3685" y="2395"/>
              <a:ext cx="605" cy="407"/>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333333"/>
                  </a:solidFill>
                  <a:latin typeface="Segoe Semibold"/>
                </a:rPr>
                <a:t>Step-Up</a:t>
              </a:r>
            </a:p>
          </p:txBody>
        </p:sp>
      </p:grpSp>
      <p:sp>
        <p:nvSpPr>
          <p:cNvPr id="3085" name="Text Box 14"/>
          <p:cNvSpPr txBox="1">
            <a:spLocks noChangeArrowheads="1"/>
          </p:cNvSpPr>
          <p:nvPr/>
        </p:nvSpPr>
        <p:spPr bwMode="auto">
          <a:xfrm rot="-5400000">
            <a:off x="-296862" y="2659062"/>
            <a:ext cx="1143000" cy="396875"/>
          </a:xfrm>
          <a:prstGeom prst="rect">
            <a:avLst/>
          </a:prstGeom>
          <a:noFill/>
          <a:ln w="9525" algn="ctr">
            <a:noFill/>
            <a:miter lim="800000"/>
            <a:headEnd/>
            <a:tailEnd/>
          </a:ln>
        </p:spPr>
        <p:txBody>
          <a:bodyPr>
            <a:spAutoFit/>
          </a:bodyPr>
          <a:lstStyle/>
          <a:p>
            <a:pPr>
              <a:spcBef>
                <a:spcPct val="50000"/>
              </a:spcBef>
            </a:pPr>
            <a:r>
              <a:rPr lang="en-US" sz="2000">
                <a:solidFill>
                  <a:srgbClr val="333333"/>
                </a:solidFill>
              </a:rPr>
              <a:t>Server</a:t>
            </a:r>
            <a:r>
              <a:rPr lang="cs-CZ" sz="2000">
                <a:solidFill>
                  <a:srgbClr val="333333"/>
                </a:solidFill>
              </a:rPr>
              <a:t>y</a:t>
            </a:r>
            <a:endParaRPr lang="en-US" sz="2000">
              <a:solidFill>
                <a:srgbClr val="333333"/>
              </a:solidFill>
            </a:endParaRPr>
          </a:p>
        </p:txBody>
      </p:sp>
      <p:sp>
        <p:nvSpPr>
          <p:cNvPr id="3086" name="Text Box 15"/>
          <p:cNvSpPr txBox="1">
            <a:spLocks noChangeArrowheads="1"/>
          </p:cNvSpPr>
          <p:nvPr/>
        </p:nvSpPr>
        <p:spPr bwMode="auto">
          <a:xfrm rot="-5400000">
            <a:off x="-333375" y="3917950"/>
            <a:ext cx="1241425" cy="396875"/>
          </a:xfrm>
          <a:prstGeom prst="rect">
            <a:avLst/>
          </a:prstGeom>
          <a:noFill/>
          <a:ln w="9525" algn="ctr">
            <a:noFill/>
            <a:miter lim="800000"/>
            <a:headEnd/>
            <a:tailEnd/>
          </a:ln>
        </p:spPr>
        <p:txBody>
          <a:bodyPr>
            <a:spAutoFit/>
          </a:bodyPr>
          <a:lstStyle/>
          <a:p>
            <a:pPr>
              <a:spcBef>
                <a:spcPct val="50000"/>
              </a:spcBef>
            </a:pPr>
            <a:r>
              <a:rPr lang="cs-CZ" sz="2000">
                <a:solidFill>
                  <a:srgbClr val="333333"/>
                </a:solidFill>
              </a:rPr>
              <a:t>Aplikace</a:t>
            </a:r>
            <a:endParaRPr lang="en-US" sz="2000">
              <a:solidFill>
                <a:srgbClr val="333333"/>
              </a:solidFill>
            </a:endParaRPr>
          </a:p>
        </p:txBody>
      </p:sp>
      <p:pic>
        <p:nvPicPr>
          <p:cNvPr id="495632" name="Picture 16" descr="ofc-Ent07_c"/>
          <p:cNvPicPr>
            <a:picLocks noChangeAspect="1" noChangeArrowheads="1"/>
          </p:cNvPicPr>
          <p:nvPr/>
        </p:nvPicPr>
        <p:blipFill>
          <a:blip r:embed="rId8"/>
          <a:srcRect/>
          <a:stretch>
            <a:fillRect/>
          </a:stretch>
        </p:blipFill>
        <p:spPr bwMode="auto">
          <a:xfrm>
            <a:off x="6781800" y="3948113"/>
            <a:ext cx="1905000" cy="287337"/>
          </a:xfrm>
          <a:prstGeom prst="rect">
            <a:avLst/>
          </a:prstGeom>
          <a:noFill/>
          <a:ln w="9525">
            <a:noFill/>
            <a:miter lim="800000"/>
            <a:headEnd/>
            <a:tailEnd/>
          </a:ln>
        </p:spPr>
      </p:pic>
      <p:sp>
        <p:nvSpPr>
          <p:cNvPr id="3088" name="Text Box 17"/>
          <p:cNvSpPr txBox="1">
            <a:spLocks noChangeArrowheads="1"/>
          </p:cNvSpPr>
          <p:nvPr/>
        </p:nvSpPr>
        <p:spPr bwMode="auto">
          <a:xfrm rot="-5400000">
            <a:off x="-182562" y="5135562"/>
            <a:ext cx="914400" cy="396875"/>
          </a:xfrm>
          <a:prstGeom prst="rect">
            <a:avLst/>
          </a:prstGeom>
          <a:noFill/>
          <a:ln w="9525" algn="ctr">
            <a:noFill/>
            <a:miter lim="800000"/>
            <a:headEnd/>
            <a:tailEnd/>
          </a:ln>
        </p:spPr>
        <p:txBody>
          <a:bodyPr>
            <a:spAutoFit/>
          </a:bodyPr>
          <a:lstStyle/>
          <a:p>
            <a:pPr>
              <a:spcBef>
                <a:spcPct val="50000"/>
              </a:spcBef>
            </a:pPr>
            <a:r>
              <a:rPr lang="cs-CZ" sz="2000">
                <a:solidFill>
                  <a:srgbClr val="333333"/>
                </a:solidFill>
              </a:rPr>
              <a:t>Klient</a:t>
            </a:r>
            <a:endParaRPr lang="en-US" sz="2000">
              <a:solidFill>
                <a:srgbClr val="333333"/>
              </a:solidFill>
            </a:endParaRPr>
          </a:p>
        </p:txBody>
      </p:sp>
      <p:sp>
        <p:nvSpPr>
          <p:cNvPr id="3089" name="Line 18"/>
          <p:cNvSpPr>
            <a:spLocks noChangeShapeType="1"/>
          </p:cNvSpPr>
          <p:nvPr/>
        </p:nvSpPr>
        <p:spPr bwMode="auto">
          <a:xfrm>
            <a:off x="711200" y="4711700"/>
            <a:ext cx="7929563" cy="0"/>
          </a:xfrm>
          <a:prstGeom prst="line">
            <a:avLst/>
          </a:prstGeom>
          <a:noFill/>
          <a:ln w="12700">
            <a:solidFill>
              <a:schemeClr val="folHlink"/>
            </a:solidFill>
            <a:prstDash val="dash"/>
            <a:round/>
            <a:headEnd type="none" w="sm" len="sm"/>
            <a:tailEnd type="none" w="sm" len="sm"/>
          </a:ln>
        </p:spPr>
        <p:txBody>
          <a:bodyPr wrap="none" anchor="ctr"/>
          <a:lstStyle/>
          <a:p>
            <a:endParaRPr lang="cs-CZ"/>
          </a:p>
        </p:txBody>
      </p:sp>
      <p:sp>
        <p:nvSpPr>
          <p:cNvPr id="495635" name="Text Box 19"/>
          <p:cNvSpPr txBox="1">
            <a:spLocks noChangeArrowheads="1"/>
          </p:cNvSpPr>
          <p:nvPr/>
        </p:nvSpPr>
        <p:spPr bwMode="auto">
          <a:xfrm>
            <a:off x="715963" y="2562225"/>
            <a:ext cx="2413000" cy="457200"/>
          </a:xfrm>
          <a:prstGeom prst="rect">
            <a:avLst/>
          </a:prstGeom>
          <a:noFill/>
          <a:ln w="9525" algn="ctr">
            <a:noFill/>
            <a:miter lim="800000"/>
            <a:headEnd/>
            <a:tailEnd/>
          </a:ln>
        </p:spPr>
        <p:txBody>
          <a:bodyPr>
            <a:spAutoFit/>
          </a:bodyPr>
          <a:lstStyle/>
          <a:p>
            <a:pPr>
              <a:spcBef>
                <a:spcPct val="50000"/>
              </a:spcBef>
            </a:pPr>
            <a:r>
              <a:rPr lang="en-US" sz="2400">
                <a:solidFill>
                  <a:srgbClr val="333333"/>
                </a:solidFill>
                <a:latin typeface="Segoe"/>
              </a:rPr>
              <a:t>SBS CAL Suite</a:t>
            </a:r>
          </a:p>
        </p:txBody>
      </p:sp>
      <p:pic>
        <p:nvPicPr>
          <p:cNvPr id="495636" name="Picture 20" descr="SBA"/>
          <p:cNvPicPr>
            <a:picLocks noChangeAspect="1" noChangeArrowheads="1"/>
          </p:cNvPicPr>
          <p:nvPr/>
        </p:nvPicPr>
        <p:blipFill>
          <a:blip r:embed="rId9"/>
          <a:srcRect/>
          <a:stretch>
            <a:fillRect/>
          </a:stretch>
        </p:blipFill>
        <p:spPr bwMode="auto">
          <a:xfrm>
            <a:off x="766763" y="3886200"/>
            <a:ext cx="2286000" cy="295275"/>
          </a:xfrm>
          <a:prstGeom prst="rect">
            <a:avLst/>
          </a:prstGeom>
          <a:noFill/>
          <a:ln w="9525">
            <a:noFill/>
            <a:miter lim="800000"/>
            <a:headEnd/>
            <a:tailEnd/>
          </a:ln>
        </p:spPr>
      </p:pic>
      <p:pic>
        <p:nvPicPr>
          <p:cNvPr id="495638" name="Picture 22" descr="proplus"/>
          <p:cNvPicPr>
            <a:picLocks noChangeAspect="1" noChangeArrowheads="1"/>
          </p:cNvPicPr>
          <p:nvPr/>
        </p:nvPicPr>
        <p:blipFill>
          <a:blip r:embed="rId10"/>
          <a:srcRect/>
          <a:stretch>
            <a:fillRect/>
          </a:stretch>
        </p:blipFill>
        <p:spPr bwMode="auto">
          <a:xfrm>
            <a:off x="3305175" y="3906838"/>
            <a:ext cx="2366963" cy="284162"/>
          </a:xfrm>
          <a:prstGeom prst="rect">
            <a:avLst/>
          </a:prstGeom>
          <a:noFill/>
          <a:ln w="9525">
            <a:noFill/>
            <a:miter lim="800000"/>
            <a:headEnd/>
            <a:tailEnd/>
          </a:ln>
        </p:spPr>
      </p:pic>
      <p:sp>
        <p:nvSpPr>
          <p:cNvPr id="3093" name="Text Box 23"/>
          <p:cNvSpPr txBox="1">
            <a:spLocks noChangeArrowheads="1"/>
          </p:cNvSpPr>
          <p:nvPr/>
        </p:nvSpPr>
        <p:spPr bwMode="auto">
          <a:xfrm>
            <a:off x="755650" y="1854200"/>
            <a:ext cx="2514600" cy="336550"/>
          </a:xfrm>
          <a:prstGeom prst="rect">
            <a:avLst/>
          </a:prstGeom>
          <a:noFill/>
          <a:ln w="9525" algn="ctr">
            <a:noFill/>
            <a:miter lim="800000"/>
            <a:headEnd/>
            <a:tailEnd/>
          </a:ln>
        </p:spPr>
        <p:txBody>
          <a:bodyPr>
            <a:spAutoFit/>
          </a:bodyPr>
          <a:lstStyle/>
          <a:p>
            <a:pPr>
              <a:spcBef>
                <a:spcPct val="50000"/>
              </a:spcBef>
            </a:pPr>
            <a:r>
              <a:rPr lang="en-US" sz="1600">
                <a:solidFill>
                  <a:srgbClr val="333333"/>
                </a:solidFill>
              </a:rPr>
              <a:t>Small Business Platform</a:t>
            </a:r>
          </a:p>
        </p:txBody>
      </p:sp>
      <p:sp>
        <p:nvSpPr>
          <p:cNvPr id="3094" name="Text Box 24"/>
          <p:cNvSpPr txBox="1">
            <a:spLocks noChangeArrowheads="1"/>
          </p:cNvSpPr>
          <p:nvPr/>
        </p:nvSpPr>
        <p:spPr bwMode="auto">
          <a:xfrm>
            <a:off x="3333750" y="1841500"/>
            <a:ext cx="2514600" cy="336550"/>
          </a:xfrm>
          <a:prstGeom prst="rect">
            <a:avLst/>
          </a:prstGeom>
          <a:noFill/>
          <a:ln w="9525" algn="ctr">
            <a:noFill/>
            <a:miter lim="800000"/>
            <a:headEnd/>
            <a:tailEnd/>
          </a:ln>
        </p:spPr>
        <p:txBody>
          <a:bodyPr>
            <a:spAutoFit/>
          </a:bodyPr>
          <a:lstStyle/>
          <a:p>
            <a:pPr>
              <a:spcBef>
                <a:spcPct val="50000"/>
              </a:spcBef>
            </a:pPr>
            <a:r>
              <a:rPr lang="en-US" sz="1600">
                <a:solidFill>
                  <a:srgbClr val="333333"/>
                </a:solidFill>
              </a:rPr>
              <a:t>Professional Platform</a:t>
            </a:r>
          </a:p>
        </p:txBody>
      </p:sp>
      <p:sp>
        <p:nvSpPr>
          <p:cNvPr id="3095" name="Rectangle 25"/>
          <p:cNvSpPr>
            <a:spLocks noChangeArrowheads="1"/>
          </p:cNvSpPr>
          <p:nvPr/>
        </p:nvSpPr>
        <p:spPr bwMode="auto">
          <a:xfrm>
            <a:off x="258763" y="231775"/>
            <a:ext cx="8393112" cy="534988"/>
          </a:xfrm>
          <a:prstGeom prst="rect">
            <a:avLst/>
          </a:prstGeom>
          <a:noFill/>
          <a:ln w="9525">
            <a:noFill/>
            <a:miter lim="800000"/>
            <a:headEnd/>
            <a:tailEnd/>
          </a:ln>
        </p:spPr>
        <p:txBody>
          <a:bodyPr>
            <a:spAutoFit/>
          </a:bodyPr>
          <a:lstStyle/>
          <a:p>
            <a:pPr>
              <a:lnSpc>
                <a:spcPct val="90000"/>
              </a:lnSpc>
            </a:pPr>
            <a:r>
              <a:rPr lang="en-US" sz="3200">
                <a:solidFill>
                  <a:schemeClr val="tx2"/>
                </a:solidFill>
                <a:latin typeface="Segoe Semibold"/>
              </a:rPr>
              <a:t>Open Value </a:t>
            </a:r>
            <a:r>
              <a:rPr lang="cs-CZ" sz="3200">
                <a:solidFill>
                  <a:schemeClr val="tx2"/>
                </a:solidFill>
                <a:latin typeface="Segoe Semibold"/>
              </a:rPr>
              <a:t>pro</a:t>
            </a:r>
            <a:r>
              <a:rPr lang="en-US" sz="3200">
                <a:solidFill>
                  <a:schemeClr val="tx2"/>
                </a:solidFill>
                <a:latin typeface="Segoe Semibold"/>
              </a:rPr>
              <a:t> 2007</a:t>
            </a:r>
          </a:p>
        </p:txBody>
      </p:sp>
      <p:pic>
        <p:nvPicPr>
          <p:cNvPr id="495642" name="Picture 26" descr="Windows Vista Enterprise - Wrapped"/>
          <p:cNvPicPr>
            <a:picLocks noChangeAspect="1" noChangeArrowheads="1"/>
          </p:cNvPicPr>
          <p:nvPr/>
        </p:nvPicPr>
        <p:blipFill>
          <a:blip r:embed="rId11"/>
          <a:srcRect/>
          <a:stretch>
            <a:fillRect/>
          </a:stretch>
        </p:blipFill>
        <p:spPr bwMode="auto">
          <a:xfrm>
            <a:off x="914400" y="4953000"/>
            <a:ext cx="1752600" cy="503238"/>
          </a:xfrm>
          <a:prstGeom prst="rect">
            <a:avLst/>
          </a:prstGeom>
          <a:noFill/>
          <a:ln w="9525">
            <a:noFill/>
            <a:miter lim="800000"/>
            <a:headEnd/>
            <a:tailEnd/>
          </a:ln>
        </p:spPr>
      </p:pic>
      <p:pic>
        <p:nvPicPr>
          <p:cNvPr id="495643" name="Picture 27" descr="Windows Vista Enterprise - Wrapped"/>
          <p:cNvPicPr>
            <a:picLocks noChangeAspect="1" noChangeArrowheads="1"/>
          </p:cNvPicPr>
          <p:nvPr/>
        </p:nvPicPr>
        <p:blipFill>
          <a:blip r:embed="rId11"/>
          <a:srcRect/>
          <a:stretch>
            <a:fillRect/>
          </a:stretch>
        </p:blipFill>
        <p:spPr bwMode="auto">
          <a:xfrm>
            <a:off x="3429000" y="4953000"/>
            <a:ext cx="1752600" cy="503238"/>
          </a:xfrm>
          <a:prstGeom prst="rect">
            <a:avLst/>
          </a:prstGeom>
          <a:noFill/>
          <a:ln w="9525">
            <a:noFill/>
            <a:miter lim="800000"/>
            <a:headEnd/>
            <a:tailEnd/>
          </a:ln>
        </p:spPr>
      </p:pic>
      <p:sp>
        <p:nvSpPr>
          <p:cNvPr id="495644" name="Text Box 28"/>
          <p:cNvSpPr txBox="1">
            <a:spLocks noChangeArrowheads="1"/>
          </p:cNvSpPr>
          <p:nvPr/>
        </p:nvSpPr>
        <p:spPr bwMode="auto">
          <a:xfrm>
            <a:off x="6140450" y="2625725"/>
            <a:ext cx="2382838" cy="369888"/>
          </a:xfrm>
          <a:prstGeom prst="rect">
            <a:avLst/>
          </a:prstGeom>
          <a:noFill/>
          <a:ln w="12700">
            <a:noFill/>
            <a:miter lim="800000"/>
            <a:headEnd type="none" w="sm" len="sm"/>
            <a:tailEnd type="none" w="sm" len="sm"/>
          </a:ln>
        </p:spPr>
        <p:txBody>
          <a:bodyPr>
            <a:spAutoFit/>
          </a:bodyPr>
          <a:lstStyle/>
          <a:p>
            <a:pPr>
              <a:spcBef>
                <a:spcPct val="50000"/>
              </a:spcBef>
            </a:pPr>
            <a:r>
              <a:rPr lang="cs-CZ">
                <a:solidFill>
                  <a:srgbClr val="333333"/>
                </a:solidFill>
              </a:rPr>
              <a:t>Step-Up neexistuje</a:t>
            </a:r>
            <a:endParaRPr lang="en-US">
              <a:solidFill>
                <a:srgbClr val="333333"/>
              </a:solidFill>
            </a:endParaRPr>
          </a:p>
        </p:txBody>
      </p:sp>
      <p:graphicFrame>
        <p:nvGraphicFramePr>
          <p:cNvPr id="495646" name="Object 2"/>
          <p:cNvGraphicFramePr>
            <a:graphicFrameLocks noChangeAspect="1"/>
          </p:cNvGraphicFramePr>
          <p:nvPr/>
        </p:nvGraphicFramePr>
        <p:xfrm>
          <a:off x="3514725" y="2663825"/>
          <a:ext cx="1965325" cy="265113"/>
        </p:xfrm>
        <a:graphic>
          <a:graphicData uri="http://schemas.openxmlformats.org/presentationml/2006/ole">
            <p:oleObj spid="_x0000_s3074" name="Photo Editor Photo" r:id="rId12" imgW="8869013" imgH="1190476" progId="">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5623"/>
                                        </p:tgtEl>
                                        <p:attrNameLst>
                                          <p:attrName>style.visibility</p:attrName>
                                        </p:attrNameLst>
                                      </p:cBhvr>
                                      <p:to>
                                        <p:strVal val="visible"/>
                                      </p:to>
                                    </p:set>
                                    <p:anim calcmode="lin" valueType="num">
                                      <p:cBhvr additive="base">
                                        <p:cTn id="7" dur="500" fill="hold"/>
                                        <p:tgtEl>
                                          <p:spTgt spid="495623"/>
                                        </p:tgtEl>
                                        <p:attrNameLst>
                                          <p:attrName>ppt_x</p:attrName>
                                        </p:attrNameLst>
                                      </p:cBhvr>
                                      <p:tavLst>
                                        <p:tav tm="0">
                                          <p:val>
                                            <p:strVal val="#ppt_x"/>
                                          </p:val>
                                        </p:tav>
                                        <p:tav tm="100000">
                                          <p:val>
                                            <p:strVal val="#ppt_x"/>
                                          </p:val>
                                        </p:tav>
                                      </p:tavLst>
                                    </p:anim>
                                    <p:anim calcmode="lin" valueType="num">
                                      <p:cBhvr additive="base">
                                        <p:cTn id="8" dur="500" fill="hold"/>
                                        <p:tgtEl>
                                          <p:spTgt spid="49562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95635"/>
                                        </p:tgtEl>
                                        <p:attrNameLst>
                                          <p:attrName>style.visibility</p:attrName>
                                        </p:attrNameLst>
                                      </p:cBhvr>
                                      <p:to>
                                        <p:strVal val="visible"/>
                                      </p:to>
                                    </p:set>
                                    <p:animEffect transition="in" filter="fade">
                                      <p:cBhvr>
                                        <p:cTn id="11" dur="1000"/>
                                        <p:tgtEl>
                                          <p:spTgt spid="495635"/>
                                        </p:tgtEl>
                                      </p:cBhvr>
                                    </p:animEffect>
                                    <p:anim calcmode="lin" valueType="num">
                                      <p:cBhvr>
                                        <p:cTn id="12" dur="1000" fill="hold"/>
                                        <p:tgtEl>
                                          <p:spTgt spid="495635"/>
                                        </p:tgtEl>
                                        <p:attrNameLst>
                                          <p:attrName>ppt_x</p:attrName>
                                        </p:attrNameLst>
                                      </p:cBhvr>
                                      <p:tavLst>
                                        <p:tav tm="0">
                                          <p:val>
                                            <p:strVal val="#ppt_x"/>
                                          </p:val>
                                        </p:tav>
                                        <p:tav tm="100000">
                                          <p:val>
                                            <p:strVal val="#ppt_x"/>
                                          </p:val>
                                        </p:tav>
                                      </p:tavLst>
                                    </p:anim>
                                    <p:anim calcmode="lin" valueType="num">
                                      <p:cBhvr>
                                        <p:cTn id="13" dur="1000" fill="hold"/>
                                        <p:tgtEl>
                                          <p:spTgt spid="49563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95636"/>
                                        </p:tgtEl>
                                        <p:attrNameLst>
                                          <p:attrName>style.visibility</p:attrName>
                                        </p:attrNameLst>
                                      </p:cBhvr>
                                      <p:to>
                                        <p:strVal val="visible"/>
                                      </p:to>
                                    </p:set>
                                    <p:animEffect transition="in" filter="fade">
                                      <p:cBhvr>
                                        <p:cTn id="16" dur="1000"/>
                                        <p:tgtEl>
                                          <p:spTgt spid="495636"/>
                                        </p:tgtEl>
                                      </p:cBhvr>
                                    </p:animEffect>
                                    <p:anim calcmode="lin" valueType="num">
                                      <p:cBhvr>
                                        <p:cTn id="17" dur="1000" fill="hold"/>
                                        <p:tgtEl>
                                          <p:spTgt spid="495636"/>
                                        </p:tgtEl>
                                        <p:attrNameLst>
                                          <p:attrName>ppt_x</p:attrName>
                                        </p:attrNameLst>
                                      </p:cBhvr>
                                      <p:tavLst>
                                        <p:tav tm="0">
                                          <p:val>
                                            <p:strVal val="#ppt_x"/>
                                          </p:val>
                                        </p:tav>
                                        <p:tav tm="100000">
                                          <p:val>
                                            <p:strVal val="#ppt_x"/>
                                          </p:val>
                                        </p:tav>
                                      </p:tavLst>
                                    </p:anim>
                                    <p:anim calcmode="lin" valueType="num">
                                      <p:cBhvr>
                                        <p:cTn id="18" dur="1000" fill="hold"/>
                                        <p:tgtEl>
                                          <p:spTgt spid="49563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95642"/>
                                        </p:tgtEl>
                                        <p:attrNameLst>
                                          <p:attrName>style.visibility</p:attrName>
                                        </p:attrNameLst>
                                      </p:cBhvr>
                                      <p:to>
                                        <p:strVal val="visible"/>
                                      </p:to>
                                    </p:set>
                                    <p:animEffect transition="in" filter="fade">
                                      <p:cBhvr>
                                        <p:cTn id="21" dur="1000"/>
                                        <p:tgtEl>
                                          <p:spTgt spid="495642"/>
                                        </p:tgtEl>
                                      </p:cBhvr>
                                    </p:animEffect>
                                    <p:anim calcmode="lin" valueType="num">
                                      <p:cBhvr>
                                        <p:cTn id="22" dur="1000" fill="hold"/>
                                        <p:tgtEl>
                                          <p:spTgt spid="495642"/>
                                        </p:tgtEl>
                                        <p:attrNameLst>
                                          <p:attrName>ppt_x</p:attrName>
                                        </p:attrNameLst>
                                      </p:cBhvr>
                                      <p:tavLst>
                                        <p:tav tm="0">
                                          <p:val>
                                            <p:strVal val="#ppt_x"/>
                                          </p:val>
                                        </p:tav>
                                        <p:tav tm="100000">
                                          <p:val>
                                            <p:strVal val="#ppt_x"/>
                                          </p:val>
                                        </p:tav>
                                      </p:tavLst>
                                    </p:anim>
                                    <p:anim calcmode="lin" valueType="num">
                                      <p:cBhvr>
                                        <p:cTn id="23" dur="1000" fill="hold"/>
                                        <p:tgtEl>
                                          <p:spTgt spid="49564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495622"/>
                                        </p:tgtEl>
                                        <p:attrNameLst>
                                          <p:attrName>style.visibility</p:attrName>
                                        </p:attrNameLst>
                                      </p:cBhvr>
                                      <p:to>
                                        <p:strVal val="visible"/>
                                      </p:to>
                                    </p:set>
                                    <p:anim calcmode="lin" valueType="num">
                                      <p:cBhvr additive="base">
                                        <p:cTn id="27" dur="500" fill="hold"/>
                                        <p:tgtEl>
                                          <p:spTgt spid="495622"/>
                                        </p:tgtEl>
                                        <p:attrNameLst>
                                          <p:attrName>ppt_x</p:attrName>
                                        </p:attrNameLst>
                                      </p:cBhvr>
                                      <p:tavLst>
                                        <p:tav tm="0">
                                          <p:val>
                                            <p:strVal val="#ppt_x"/>
                                          </p:val>
                                        </p:tav>
                                        <p:tav tm="100000">
                                          <p:val>
                                            <p:strVal val="#ppt_x"/>
                                          </p:val>
                                        </p:tav>
                                      </p:tavLst>
                                    </p:anim>
                                    <p:anim calcmode="lin" valueType="num">
                                      <p:cBhvr additive="base">
                                        <p:cTn id="28" dur="500" fill="hold"/>
                                        <p:tgtEl>
                                          <p:spTgt spid="495622"/>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95646"/>
                                        </p:tgtEl>
                                        <p:attrNameLst>
                                          <p:attrName>style.visibility</p:attrName>
                                        </p:attrNameLst>
                                      </p:cBhvr>
                                      <p:to>
                                        <p:strVal val="visible"/>
                                      </p:to>
                                    </p:set>
                                    <p:animEffect transition="in" filter="fade">
                                      <p:cBhvr>
                                        <p:cTn id="31" dur="1000"/>
                                        <p:tgtEl>
                                          <p:spTgt spid="495646"/>
                                        </p:tgtEl>
                                      </p:cBhvr>
                                    </p:animEffect>
                                    <p:anim calcmode="lin" valueType="num">
                                      <p:cBhvr>
                                        <p:cTn id="32" dur="1000" fill="hold"/>
                                        <p:tgtEl>
                                          <p:spTgt spid="495646"/>
                                        </p:tgtEl>
                                        <p:attrNameLst>
                                          <p:attrName>ppt_x</p:attrName>
                                        </p:attrNameLst>
                                      </p:cBhvr>
                                      <p:tavLst>
                                        <p:tav tm="0">
                                          <p:val>
                                            <p:strVal val="#ppt_x"/>
                                          </p:val>
                                        </p:tav>
                                        <p:tav tm="100000">
                                          <p:val>
                                            <p:strVal val="#ppt_x"/>
                                          </p:val>
                                        </p:tav>
                                      </p:tavLst>
                                    </p:anim>
                                    <p:anim calcmode="lin" valueType="num">
                                      <p:cBhvr>
                                        <p:cTn id="33" dur="1000" fill="hold"/>
                                        <p:tgtEl>
                                          <p:spTgt spid="49564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95638"/>
                                        </p:tgtEl>
                                        <p:attrNameLst>
                                          <p:attrName>style.visibility</p:attrName>
                                        </p:attrNameLst>
                                      </p:cBhvr>
                                      <p:to>
                                        <p:strVal val="visible"/>
                                      </p:to>
                                    </p:set>
                                    <p:animEffect transition="in" filter="fade">
                                      <p:cBhvr>
                                        <p:cTn id="36" dur="1000"/>
                                        <p:tgtEl>
                                          <p:spTgt spid="495638"/>
                                        </p:tgtEl>
                                      </p:cBhvr>
                                    </p:animEffect>
                                    <p:anim calcmode="lin" valueType="num">
                                      <p:cBhvr>
                                        <p:cTn id="37" dur="1000" fill="hold"/>
                                        <p:tgtEl>
                                          <p:spTgt spid="495638"/>
                                        </p:tgtEl>
                                        <p:attrNameLst>
                                          <p:attrName>ppt_x</p:attrName>
                                        </p:attrNameLst>
                                      </p:cBhvr>
                                      <p:tavLst>
                                        <p:tav tm="0">
                                          <p:val>
                                            <p:strVal val="#ppt_x"/>
                                          </p:val>
                                        </p:tav>
                                        <p:tav tm="100000">
                                          <p:val>
                                            <p:strVal val="#ppt_x"/>
                                          </p:val>
                                        </p:tav>
                                      </p:tavLst>
                                    </p:anim>
                                    <p:anim calcmode="lin" valueType="num">
                                      <p:cBhvr>
                                        <p:cTn id="38" dur="1000" fill="hold"/>
                                        <p:tgtEl>
                                          <p:spTgt spid="49563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95643"/>
                                        </p:tgtEl>
                                        <p:attrNameLst>
                                          <p:attrName>style.visibility</p:attrName>
                                        </p:attrNameLst>
                                      </p:cBhvr>
                                      <p:to>
                                        <p:strVal val="visible"/>
                                      </p:to>
                                    </p:set>
                                    <p:animEffect transition="in" filter="fade">
                                      <p:cBhvr>
                                        <p:cTn id="41" dur="1000"/>
                                        <p:tgtEl>
                                          <p:spTgt spid="495643"/>
                                        </p:tgtEl>
                                      </p:cBhvr>
                                    </p:animEffect>
                                    <p:anim calcmode="lin" valueType="num">
                                      <p:cBhvr>
                                        <p:cTn id="42" dur="1000" fill="hold"/>
                                        <p:tgtEl>
                                          <p:spTgt spid="495643"/>
                                        </p:tgtEl>
                                        <p:attrNameLst>
                                          <p:attrName>ppt_x</p:attrName>
                                        </p:attrNameLst>
                                      </p:cBhvr>
                                      <p:tavLst>
                                        <p:tav tm="0">
                                          <p:val>
                                            <p:strVal val="#ppt_x"/>
                                          </p:val>
                                        </p:tav>
                                        <p:tav tm="100000">
                                          <p:val>
                                            <p:strVal val="#ppt_x"/>
                                          </p:val>
                                        </p:tav>
                                      </p:tavLst>
                                    </p:anim>
                                    <p:anim calcmode="lin" valueType="num">
                                      <p:cBhvr>
                                        <p:cTn id="43" dur="1000" fill="hold"/>
                                        <p:tgtEl>
                                          <p:spTgt spid="495643"/>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1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lide(fromLeft)">
                                      <p:cBhvr>
                                        <p:cTn id="47" dur="500"/>
                                        <p:tgtEl>
                                          <p:spTgt spid="2"/>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95632"/>
                                        </p:tgtEl>
                                        <p:attrNameLst>
                                          <p:attrName>style.visibility</p:attrName>
                                        </p:attrNameLst>
                                      </p:cBhvr>
                                      <p:to>
                                        <p:strVal val="visible"/>
                                      </p:to>
                                    </p:set>
                                    <p:animEffect transition="in" filter="fade">
                                      <p:cBhvr>
                                        <p:cTn id="51" dur="500"/>
                                        <p:tgtEl>
                                          <p:spTgt spid="4956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5644"/>
                                        </p:tgtEl>
                                        <p:attrNameLst>
                                          <p:attrName>style.visibility</p:attrName>
                                        </p:attrNameLst>
                                      </p:cBhvr>
                                      <p:to>
                                        <p:strVal val="visible"/>
                                      </p:to>
                                    </p:set>
                                    <p:animEffect transition="in" filter="fade">
                                      <p:cBhvr>
                                        <p:cTn id="54" dur="1000"/>
                                        <p:tgtEl>
                                          <p:spTgt spid="495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5" grpId="0"/>
      <p:bldP spid="4956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9488"/>
          </a:xfrm>
        </p:spPr>
        <p:txBody>
          <a:bodyPr/>
          <a:lstStyle/>
          <a:p>
            <a:pPr eaLnBrk="1" hangingPunct="1">
              <a:defRPr/>
            </a:pPr>
            <a:r>
              <a:rPr lang="cs-CZ" dirty="0" err="1" smtClean="0">
                <a:solidFill>
                  <a:schemeClr val="tx2">
                    <a:alpha val="100000"/>
                  </a:schemeClr>
                </a:solidFill>
                <a:effectLst>
                  <a:outerShdw blurRad="38100" dist="38100" dir="2700000" algn="tl">
                    <a:srgbClr val="000000">
                      <a:alpha val="43137"/>
                    </a:srgbClr>
                  </a:outerShdw>
                </a:effectLst>
              </a:rPr>
              <a:t>External</a:t>
            </a:r>
            <a:r>
              <a:rPr lang="cs-CZ" dirty="0" smtClean="0">
                <a:solidFill>
                  <a:schemeClr val="tx2">
                    <a:alpha val="100000"/>
                  </a:schemeClr>
                </a:solidFill>
                <a:effectLst>
                  <a:outerShdw blurRad="38100" dist="38100" dir="2700000" algn="tl">
                    <a:srgbClr val="000000">
                      <a:alpha val="43137"/>
                    </a:srgbClr>
                  </a:outerShdw>
                </a:effectLst>
              </a:rPr>
              <a:t> </a:t>
            </a:r>
            <a:r>
              <a:rPr lang="cs-CZ" dirty="0" err="1" smtClean="0">
                <a:solidFill>
                  <a:schemeClr val="tx2">
                    <a:alpha val="100000"/>
                  </a:schemeClr>
                </a:solidFill>
                <a:effectLst>
                  <a:outerShdw blurRad="38100" dist="38100" dir="2700000" algn="tl">
                    <a:srgbClr val="000000">
                      <a:alpha val="43137"/>
                    </a:srgbClr>
                  </a:outerShdw>
                </a:effectLst>
              </a:rPr>
              <a:t>Connector</a:t>
            </a:r>
            <a:r>
              <a:rPr lang="cs-CZ" dirty="0" smtClean="0">
                <a:solidFill>
                  <a:schemeClr val="tx2">
                    <a:alpha val="100000"/>
                  </a:schemeClr>
                </a:solidFill>
                <a:effectLst>
                  <a:outerShdw blurRad="38100" dist="38100" dir="2700000" algn="tl">
                    <a:srgbClr val="000000">
                      <a:alpha val="43137"/>
                    </a:srgbClr>
                  </a:outerShdw>
                </a:effectLst>
              </a:rPr>
              <a:t> vs.</a:t>
            </a:r>
            <a:br>
              <a:rPr lang="cs-CZ" dirty="0" smtClean="0">
                <a:solidFill>
                  <a:schemeClr val="tx2">
                    <a:alpha val="100000"/>
                  </a:schemeClr>
                </a:solidFill>
                <a:effectLst>
                  <a:outerShdw blurRad="38100" dist="38100" dir="2700000" algn="tl">
                    <a:srgbClr val="000000">
                      <a:alpha val="43137"/>
                    </a:srgbClr>
                  </a:outerShdw>
                </a:effectLst>
              </a:rPr>
            </a:br>
            <a:r>
              <a:rPr lang="cs-CZ" dirty="0" smtClean="0">
                <a:solidFill>
                  <a:schemeClr val="tx2">
                    <a:alpha val="100000"/>
                  </a:schemeClr>
                </a:solidFill>
                <a:effectLst>
                  <a:outerShdw blurRad="38100" dist="38100" dir="2700000" algn="tl">
                    <a:srgbClr val="000000">
                      <a:alpha val="43137"/>
                    </a:srgbClr>
                  </a:outerShdw>
                </a:effectLst>
              </a:rPr>
              <a:t>„</a:t>
            </a:r>
            <a:r>
              <a:rPr lang="cs-CZ" dirty="0" err="1" smtClean="0">
                <a:solidFill>
                  <a:schemeClr val="tx2">
                    <a:alpha val="100000"/>
                  </a:schemeClr>
                </a:solidFill>
                <a:effectLst>
                  <a:outerShdw blurRad="38100" dist="38100" dir="2700000" algn="tl">
                    <a:srgbClr val="000000">
                      <a:alpha val="43137"/>
                    </a:srgbClr>
                  </a:outerShdw>
                </a:effectLst>
              </a:rPr>
              <a:t>for</a:t>
            </a:r>
            <a:r>
              <a:rPr lang="cs-CZ" dirty="0" smtClean="0">
                <a:solidFill>
                  <a:schemeClr val="tx2">
                    <a:alpha val="100000"/>
                  </a:schemeClr>
                </a:solidFill>
                <a:effectLst>
                  <a:outerShdw blurRad="38100" dist="38100" dir="2700000" algn="tl">
                    <a:srgbClr val="000000">
                      <a:alpha val="43137"/>
                    </a:srgbClr>
                  </a:outerShdw>
                </a:effectLst>
              </a:rPr>
              <a:t> Internet </a:t>
            </a:r>
            <a:r>
              <a:rPr lang="cs-CZ" dirty="0" err="1" smtClean="0">
                <a:solidFill>
                  <a:schemeClr val="tx2">
                    <a:alpha val="100000"/>
                  </a:schemeClr>
                </a:solidFill>
                <a:effectLst>
                  <a:outerShdw blurRad="38100" dist="38100" dir="2700000" algn="tl">
                    <a:srgbClr val="000000">
                      <a:alpha val="43137"/>
                    </a:srgbClr>
                  </a:outerShdw>
                </a:effectLst>
              </a:rPr>
              <a:t>Site</a:t>
            </a:r>
            <a:r>
              <a:rPr lang="cs-CZ" dirty="0" smtClean="0">
                <a:solidFill>
                  <a:schemeClr val="tx2">
                    <a:alpha val="100000"/>
                  </a:schemeClr>
                </a:solidFill>
                <a:effectLst>
                  <a:outerShdw blurRad="38100" dist="38100" dir="2700000" algn="tl">
                    <a:srgbClr val="000000">
                      <a:alpha val="43137"/>
                    </a:srgbClr>
                  </a:outerShdw>
                </a:effectLst>
              </a:rPr>
              <a:t>“</a:t>
            </a:r>
            <a:endParaRPr lang="cs-CZ" dirty="0">
              <a:solidFill>
                <a:schemeClr val="tx2">
                  <a:alpha val="100000"/>
                </a:schemeClr>
              </a:solidFill>
              <a:effectLst>
                <a:outerShdw blurRad="38100" dist="38100" dir="2700000" algn="tl">
                  <a:srgbClr val="000000">
                    <a:alpha val="43137"/>
                  </a:srgbClr>
                </a:outerShdw>
              </a:effectLst>
            </a:endParaRPr>
          </a:p>
        </p:txBody>
      </p:sp>
      <p:sp>
        <p:nvSpPr>
          <p:cNvPr id="24579" name="Content Placeholder 2"/>
          <p:cNvSpPr>
            <a:spLocks noGrp="1"/>
          </p:cNvSpPr>
          <p:nvPr>
            <p:ph idx="1"/>
          </p:nvPr>
        </p:nvSpPr>
        <p:spPr>
          <a:xfrm>
            <a:off x="382588" y="1465263"/>
            <a:ext cx="8380412" cy="4764087"/>
          </a:xfrm>
        </p:spPr>
        <p:txBody>
          <a:bodyPr/>
          <a:lstStyle/>
          <a:p>
            <a:pPr eaLnBrk="1" hangingPunct="1"/>
            <a:r>
              <a:rPr lang="cs-CZ" smtClean="0">
                <a:latin typeface="Segoe UI" pitchFamily="34" charset="0"/>
                <a:cs typeface="Segoe UI" pitchFamily="34" charset="0"/>
              </a:rPr>
              <a:t>For Internet Site</a:t>
            </a:r>
          </a:p>
          <a:p>
            <a:pPr lvl="1" eaLnBrk="1" hangingPunct="1"/>
            <a:r>
              <a:rPr lang="cs-CZ" smtClean="0">
                <a:latin typeface="Segoe UI" pitchFamily="34" charset="0"/>
                <a:cs typeface="Segoe UI" pitchFamily="34" charset="0"/>
              </a:rPr>
              <a:t>Místo server + external CAL, je speciální typ SKU pro server</a:t>
            </a:r>
          </a:p>
          <a:p>
            <a:pPr lvl="1" eaLnBrk="1" hangingPunct="1"/>
            <a:r>
              <a:rPr lang="cs-CZ" smtClean="0">
                <a:latin typeface="Segoe UI" pitchFamily="34" charset="0"/>
                <a:cs typeface="Segoe UI" pitchFamily="34" charset="0"/>
              </a:rPr>
              <a:t>Per server license (může být libovolný počet procesorů)</a:t>
            </a:r>
          </a:p>
          <a:p>
            <a:pPr lvl="1" eaLnBrk="1" hangingPunct="1"/>
            <a:r>
              <a:rPr lang="cs-CZ" smtClean="0">
                <a:latin typeface="Segoe UI" pitchFamily="34" charset="0"/>
                <a:cs typeface="Segoe UI" pitchFamily="34" charset="0"/>
              </a:rPr>
              <a:t>SharePoint Server</a:t>
            </a:r>
          </a:p>
          <a:p>
            <a:pPr lvl="2" eaLnBrk="1" hangingPunct="1"/>
            <a:r>
              <a:rPr lang="cs-CZ" smtClean="0">
                <a:latin typeface="Segoe UI" pitchFamily="34" charset="0"/>
                <a:cs typeface="Segoe UI" pitchFamily="34" charset="0"/>
              </a:rPr>
              <a:t>Office SharePoint Server 2007 for Internet site</a:t>
            </a:r>
          </a:p>
          <a:p>
            <a:pPr lvl="2" eaLnBrk="1" hangingPunct="1"/>
            <a:r>
              <a:rPr lang="cs-CZ" smtClean="0">
                <a:latin typeface="Segoe UI" pitchFamily="34" charset="0"/>
                <a:cs typeface="Segoe UI" pitchFamily="34" charset="0"/>
              </a:rPr>
              <a:t>Enterprise funkcionalita (tj. plná funkcionalita)</a:t>
            </a:r>
          </a:p>
          <a:p>
            <a:pPr lvl="1" eaLnBrk="1" hangingPunct="1"/>
            <a:r>
              <a:rPr lang="cs-CZ" smtClean="0">
                <a:latin typeface="Segoe UI" pitchFamily="34" charset="0"/>
                <a:cs typeface="Segoe UI" pitchFamily="34" charset="0"/>
              </a:rPr>
              <a:t>Forms Server</a:t>
            </a:r>
          </a:p>
          <a:p>
            <a:pPr lvl="2" eaLnBrk="1" hangingPunct="1"/>
            <a:r>
              <a:rPr lang="cs-CZ" smtClean="0">
                <a:latin typeface="Segoe UI" pitchFamily="34" charset="0"/>
                <a:cs typeface="Segoe UI" pitchFamily="34" charset="0"/>
              </a:rPr>
              <a:t>Office Forms Server 2007 for Internet site</a:t>
            </a:r>
          </a:p>
          <a:p>
            <a:pPr eaLnBrk="1" hangingPunct="1"/>
            <a:r>
              <a:rPr lang="cs-CZ" smtClean="0">
                <a:latin typeface="Segoe UI" pitchFamily="34" charset="0"/>
                <a:cs typeface="Segoe UI" pitchFamily="34" charset="0"/>
              </a:rPr>
              <a:t>External Connector CAL</a:t>
            </a:r>
          </a:p>
          <a:p>
            <a:pPr lvl="1" eaLnBrk="1" hangingPunct="1"/>
            <a:r>
              <a:rPr lang="cs-CZ" smtClean="0">
                <a:latin typeface="Segoe UI" pitchFamily="34" charset="0"/>
                <a:cs typeface="Segoe UI" pitchFamily="34" charset="0"/>
              </a:rPr>
              <a:t>Project Server</a:t>
            </a:r>
          </a:p>
          <a:p>
            <a:pPr lvl="1" eaLnBrk="1" hangingPunct="1"/>
            <a:r>
              <a:rPr lang="cs-CZ" smtClean="0">
                <a:latin typeface="Segoe UI" pitchFamily="34" charset="0"/>
                <a:cs typeface="Segoe UI" pitchFamily="34" charset="0"/>
              </a:rPr>
              <a:t>Project Portfolio Server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650" y="269875"/>
            <a:ext cx="5735638" cy="536575"/>
          </a:xfrm>
        </p:spPr>
        <p:txBody>
          <a:bodyPr numCol="1" anchorCtr="0">
            <a:prstTxWarp prst="textNoShape">
              <a:avLst/>
            </a:prstTxWarp>
          </a:bodyPr>
          <a:lstStyle/>
          <a:p>
            <a:pPr eaLnBrk="1" hangingPunct="1"/>
            <a:r>
              <a:rPr lang="cs-CZ" smtClean="0">
                <a:latin typeface="Segoe UI" pitchFamily="34" charset="0"/>
                <a:cs typeface="Segoe UI" pitchFamily="34" charset="0"/>
              </a:rPr>
              <a:t>Dostupnost produktů</a:t>
            </a:r>
          </a:p>
        </p:txBody>
      </p:sp>
      <p:sp>
        <p:nvSpPr>
          <p:cNvPr id="5" name="Content Placeholder 4"/>
          <p:cNvSpPr>
            <a:spLocks noGrp="1"/>
          </p:cNvSpPr>
          <p:nvPr>
            <p:ph idx="1"/>
          </p:nvPr>
        </p:nvSpPr>
        <p:spPr>
          <a:xfrm>
            <a:off x="365125" y="1184847"/>
            <a:ext cx="8380413" cy="3933384"/>
          </a:xfrm>
        </p:spPr>
        <p:txBody>
          <a:bodyPr/>
          <a:lstStyle/>
          <a:p>
            <a:pPr eaLnBrk="1" hangingPunct="1"/>
            <a:r>
              <a:rPr lang="cs-CZ" sz="1800" dirty="0" smtClean="0">
                <a:latin typeface="Segoe UI" pitchFamily="34" charset="0"/>
                <a:cs typeface="Segoe UI" pitchFamily="34" charset="0"/>
              </a:rPr>
              <a:t>České produkty objednatelné od 1. února</a:t>
            </a:r>
          </a:p>
          <a:p>
            <a:pPr eaLnBrk="1" hangingPunct="1"/>
            <a:r>
              <a:rPr lang="cs-CZ" sz="1800" dirty="0" smtClean="0">
                <a:latin typeface="Segoe UI" pitchFamily="34" charset="0"/>
                <a:cs typeface="Segoe UI" pitchFamily="34" charset="0"/>
              </a:rPr>
              <a:t>Slovenské produkty objednatelné od 1. května</a:t>
            </a:r>
          </a:p>
          <a:p>
            <a:pPr eaLnBrk="1" hangingPunct="1"/>
            <a:r>
              <a:rPr lang="cs-CZ" sz="1800" dirty="0" smtClean="0">
                <a:latin typeface="Segoe UI" pitchFamily="34" charset="0"/>
                <a:cs typeface="Segoe UI" pitchFamily="34" charset="0"/>
              </a:rPr>
              <a:t>Od poloviny roku 2007:</a:t>
            </a:r>
          </a:p>
          <a:p>
            <a:pPr lvl="1" eaLnBrk="1" hangingPunct="1"/>
            <a:r>
              <a:rPr lang="cs-CZ" sz="1400" dirty="0" err="1" smtClean="0">
                <a:latin typeface="Segoe UI" pitchFamily="34" charset="0"/>
                <a:cs typeface="Segoe UI" pitchFamily="34" charset="0"/>
              </a:rPr>
              <a:t>PerfomancePoint</a:t>
            </a:r>
            <a:r>
              <a:rPr lang="cs-CZ" sz="1400" dirty="0" smtClean="0">
                <a:latin typeface="Segoe UI" pitchFamily="34" charset="0"/>
                <a:cs typeface="Segoe UI" pitchFamily="34" charset="0"/>
              </a:rPr>
              <a:t> Server 2007</a:t>
            </a:r>
          </a:p>
          <a:p>
            <a:pPr lvl="1" eaLnBrk="1" hangingPunct="1"/>
            <a:r>
              <a:rPr lang="cs-CZ" sz="1400" dirty="0" smtClean="0">
                <a:latin typeface="Segoe UI" pitchFamily="34" charset="0"/>
                <a:cs typeface="Segoe UI" pitchFamily="34" charset="0"/>
              </a:rPr>
              <a:t>Communications Server 2007 – produktový průvodce  není zatím k dispozici</a:t>
            </a:r>
          </a:p>
          <a:p>
            <a:pPr lvl="1" eaLnBrk="1" hangingPunct="1"/>
            <a:r>
              <a:rPr lang="cs-CZ" sz="1400" dirty="0" smtClean="0">
                <a:latin typeface="Segoe UI" pitchFamily="34" charset="0"/>
                <a:cs typeface="Segoe UI" pitchFamily="34" charset="0"/>
              </a:rPr>
              <a:t>Office </a:t>
            </a:r>
            <a:r>
              <a:rPr lang="cs-CZ" sz="1400" dirty="0" err="1" smtClean="0">
                <a:latin typeface="Segoe UI" pitchFamily="34" charset="0"/>
                <a:cs typeface="Segoe UI" pitchFamily="34" charset="0"/>
              </a:rPr>
              <a:t>Communicator</a:t>
            </a:r>
            <a:r>
              <a:rPr lang="cs-CZ" sz="1400" dirty="0" smtClean="0">
                <a:latin typeface="Segoe UI" pitchFamily="34" charset="0"/>
                <a:cs typeface="Segoe UI" pitchFamily="34" charset="0"/>
              </a:rPr>
              <a:t> 2007 – produktový průvodce není zatím k dispozici</a:t>
            </a:r>
          </a:p>
          <a:p>
            <a:pPr eaLnBrk="1" hangingPunct="1"/>
            <a:r>
              <a:rPr lang="cs-CZ" sz="1800" dirty="0" err="1" smtClean="0">
                <a:latin typeface="Segoe UI" pitchFamily="34" charset="0"/>
                <a:cs typeface="Segoe UI" pitchFamily="34" charset="0"/>
              </a:rPr>
              <a:t>Download</a:t>
            </a:r>
            <a:r>
              <a:rPr lang="cs-CZ" sz="1800" dirty="0" smtClean="0">
                <a:latin typeface="Segoe UI" pitchFamily="34" charset="0"/>
                <a:cs typeface="Segoe UI" pitchFamily="34" charset="0"/>
              </a:rPr>
              <a:t> z MVLS (</a:t>
            </a:r>
            <a:r>
              <a:rPr lang="cs-CZ" sz="1800" dirty="0" err="1" smtClean="0">
                <a:latin typeface="Segoe UI" pitchFamily="34" charset="0"/>
                <a:cs typeface="Segoe UI" pitchFamily="34" charset="0"/>
              </a:rPr>
              <a:t>licensing.microsoft.com</a:t>
            </a:r>
            <a:r>
              <a:rPr lang="cs-CZ" sz="1800" dirty="0" smtClean="0">
                <a:latin typeface="Segoe UI" pitchFamily="34" charset="0"/>
                <a:cs typeface="Segoe UI" pitchFamily="34" charset="0"/>
              </a:rPr>
              <a:t>) </a:t>
            </a:r>
            <a:r>
              <a:rPr lang="cs-CZ" sz="1800" dirty="0" err="1" smtClean="0">
                <a:latin typeface="Segoe UI" pitchFamily="34" charset="0"/>
                <a:cs typeface="Segoe UI" pitchFamily="34" charset="0"/>
              </a:rPr>
              <a:t>eopen</a:t>
            </a:r>
            <a:r>
              <a:rPr lang="cs-CZ" sz="1800" dirty="0" smtClean="0">
                <a:latin typeface="Segoe UI" pitchFamily="34" charset="0"/>
                <a:cs typeface="Segoe UI" pitchFamily="34" charset="0"/>
              </a:rPr>
              <a:t> –  cca 10 dní po RTM</a:t>
            </a:r>
            <a:br>
              <a:rPr lang="cs-CZ" sz="1800" dirty="0" smtClean="0">
                <a:latin typeface="Segoe UI" pitchFamily="34" charset="0"/>
                <a:cs typeface="Segoe UI" pitchFamily="34" charset="0"/>
              </a:rPr>
            </a:br>
            <a:r>
              <a:rPr lang="cs-CZ" sz="1800" dirty="0" smtClean="0">
                <a:latin typeface="Segoe UI" pitchFamily="34" charset="0"/>
                <a:cs typeface="Segoe UI" pitchFamily="34" charset="0"/>
              </a:rPr>
              <a:t>(nově bude </a:t>
            </a:r>
            <a:r>
              <a:rPr lang="cs-CZ" sz="1800" dirty="0" smtClean="0">
                <a:latin typeface="Segoe UI" pitchFamily="34" charset="0"/>
                <a:cs typeface="Segoe UI" pitchFamily="34" charset="0"/>
              </a:rPr>
              <a:t>možný </a:t>
            </a:r>
            <a:r>
              <a:rPr lang="cs-CZ" sz="1800" dirty="0" err="1" smtClean="0">
                <a:latin typeface="Segoe UI" pitchFamily="34" charset="0"/>
                <a:cs typeface="Segoe UI" pitchFamily="34" charset="0"/>
              </a:rPr>
              <a:t>download</a:t>
            </a:r>
            <a:r>
              <a:rPr lang="cs-CZ" sz="1800" dirty="0" smtClean="0">
                <a:latin typeface="Segoe UI" pitchFamily="34" charset="0"/>
                <a:cs typeface="Segoe UI" pitchFamily="34" charset="0"/>
              </a:rPr>
              <a:t> SW i z </a:t>
            </a:r>
            <a:r>
              <a:rPr lang="cs-CZ" sz="1800" dirty="0" err="1" smtClean="0">
                <a:latin typeface="Segoe UI" pitchFamily="34" charset="0"/>
                <a:cs typeface="Segoe UI" pitchFamily="34" charset="0"/>
              </a:rPr>
              <a:t>eopen</a:t>
            </a:r>
            <a:r>
              <a:rPr lang="cs-CZ" sz="1800" dirty="0" smtClean="0">
                <a:latin typeface="Segoe UI" pitchFamily="34" charset="0"/>
                <a:cs typeface="Segoe UI" pitchFamily="34" charset="0"/>
              </a:rPr>
              <a:t>, Disk </a:t>
            </a:r>
            <a:r>
              <a:rPr lang="cs-CZ" sz="1800" dirty="0" err="1" smtClean="0">
                <a:latin typeface="Segoe UI" pitchFamily="34" charset="0"/>
                <a:cs typeface="Segoe UI" pitchFamily="34" charset="0"/>
              </a:rPr>
              <a:t>Kits</a:t>
            </a:r>
            <a:r>
              <a:rPr lang="cs-CZ" sz="1800" dirty="0" smtClean="0">
                <a:latin typeface="Segoe UI" pitchFamily="34" charset="0"/>
                <a:cs typeface="Segoe UI" pitchFamily="34" charset="0"/>
              </a:rPr>
              <a:t> budou stále k dispozici)</a:t>
            </a:r>
          </a:p>
          <a:p>
            <a:pPr eaLnBrk="1" hangingPunct="1"/>
            <a:r>
              <a:rPr lang="cs-CZ" sz="1800" dirty="0" smtClean="0">
                <a:latin typeface="Segoe UI" pitchFamily="34" charset="0"/>
                <a:cs typeface="Segoe UI" pitchFamily="34" charset="0"/>
              </a:rPr>
              <a:t>RTM českých verzí </a:t>
            </a:r>
            <a:r>
              <a:rPr lang="cs-CZ" sz="1800" dirty="0" smtClean="0">
                <a:latin typeface="Segoe UI" pitchFamily="34" charset="0"/>
                <a:cs typeface="Segoe UI" pitchFamily="34" charset="0"/>
              </a:rPr>
              <a:t>proběhlo 19</a:t>
            </a:r>
            <a:r>
              <a:rPr lang="cs-CZ" sz="1800" dirty="0" smtClean="0">
                <a:latin typeface="Segoe UI" pitchFamily="34" charset="0"/>
                <a:cs typeface="Segoe UI" pitchFamily="34" charset="0"/>
              </a:rPr>
              <a:t>. 1. </a:t>
            </a:r>
            <a:r>
              <a:rPr lang="cs-CZ" sz="1800" dirty="0" smtClean="0">
                <a:latin typeface="Segoe UI" pitchFamily="34" charset="0"/>
                <a:cs typeface="Segoe UI" pitchFamily="34" charset="0"/>
              </a:rPr>
              <a:t>2007</a:t>
            </a:r>
            <a:endParaRPr lang="cs-CZ" sz="1800" dirty="0" smtClean="0">
              <a:latin typeface="Segoe UI" pitchFamily="34" charset="0"/>
              <a:cs typeface="Segoe UI" pitchFamily="34" charset="0"/>
            </a:endParaRPr>
          </a:p>
          <a:p>
            <a:pPr eaLnBrk="1" hangingPunct="1"/>
            <a:r>
              <a:rPr lang="cs-CZ" sz="1800" dirty="0" smtClean="0">
                <a:latin typeface="Segoe UI" pitchFamily="34" charset="0"/>
                <a:cs typeface="Segoe UI" pitchFamily="34" charset="0"/>
              </a:rPr>
              <a:t>RTM slovenských verzí 30. 3. 2007</a:t>
            </a:r>
          </a:p>
          <a:p>
            <a:pPr eaLnBrk="1" hangingPunct="1"/>
            <a:r>
              <a:rPr lang="cs-CZ" sz="1800" dirty="0" smtClean="0">
                <a:latin typeface="Segoe UI" pitchFamily="34" charset="0"/>
                <a:cs typeface="Segoe UI" pitchFamily="34" charset="0"/>
              </a:rPr>
              <a:t>VL SKU verze 2003 </a:t>
            </a:r>
            <a:r>
              <a:rPr lang="cs-CZ" sz="1800" dirty="0" smtClean="0">
                <a:latin typeface="Segoe UI" pitchFamily="34" charset="0"/>
                <a:cs typeface="Segoe UI" pitchFamily="34" charset="0"/>
              </a:rPr>
              <a:t>mizí </a:t>
            </a:r>
            <a:r>
              <a:rPr lang="cs-CZ" sz="1800" dirty="0" smtClean="0">
                <a:latin typeface="Segoe UI" pitchFamily="34" charset="0"/>
                <a:cs typeface="Segoe UI" pitchFamily="34" charset="0"/>
              </a:rPr>
              <a:t>z ceníku okamžikem uvedení nových verzí</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9488"/>
          </a:xfrm>
        </p:spPr>
        <p:txBody>
          <a:bodyPr numCol="1" anchorCtr="0">
            <a:prstTxWarp prst="textNoShape">
              <a:avLst/>
            </a:prstTxWarp>
          </a:bodyPr>
          <a:lstStyle/>
          <a:p>
            <a:pPr eaLnBrk="1" hangingPunct="1"/>
            <a:r>
              <a:rPr lang="cs-CZ" smtClean="0">
                <a:latin typeface="Segoe UI" pitchFamily="34" charset="0"/>
                <a:cs typeface="Segoe UI" pitchFamily="34" charset="0"/>
              </a:rPr>
              <a:t>Přechod na MOSS 2007 for Internet site</a:t>
            </a:r>
          </a:p>
        </p:txBody>
      </p:sp>
      <p:graphicFrame>
        <p:nvGraphicFramePr>
          <p:cNvPr id="5" name="Content Placeholder 4"/>
          <p:cNvGraphicFramePr>
            <a:graphicFrameLocks noGrp="1"/>
          </p:cNvGraphicFramePr>
          <p:nvPr>
            <p:ph idx="1"/>
          </p:nvPr>
        </p:nvGraphicFramePr>
        <p:xfrm>
          <a:off x="382588" y="1465263"/>
          <a:ext cx="8380412" cy="1112520"/>
        </p:xfrm>
        <a:graphic>
          <a:graphicData uri="http://schemas.openxmlformats.org/drawingml/2006/table">
            <a:tbl>
              <a:tblPr firstRow="1" bandRow="1">
                <a:tableStyleId>{073A0DAA-6AF3-43AB-8588-CEC1D06C72B9}</a:tableStyleId>
              </a:tblPr>
              <a:tblGrid>
                <a:gridCol w="4190206"/>
                <a:gridCol w="4190206"/>
              </a:tblGrid>
              <a:tr h="370840">
                <a:tc>
                  <a:txBody>
                    <a:bodyPr/>
                    <a:lstStyle/>
                    <a:p>
                      <a:r>
                        <a:rPr lang="cs-CZ" dirty="0" smtClean="0"/>
                        <a:t>Původní produkt s SA</a:t>
                      </a:r>
                      <a:endParaRPr lang="cs-CZ" dirty="0"/>
                    </a:p>
                  </a:txBody>
                  <a:tcPr/>
                </a:tc>
                <a:tc>
                  <a:txBody>
                    <a:bodyPr/>
                    <a:lstStyle/>
                    <a:p>
                      <a:r>
                        <a:rPr lang="cs-CZ" dirty="0" smtClean="0"/>
                        <a:t>Zdarma přechod na</a:t>
                      </a:r>
                      <a:endParaRPr lang="cs-CZ" dirty="0"/>
                    </a:p>
                  </a:txBody>
                  <a:tcPr/>
                </a:tc>
              </a:tr>
              <a:tr h="370840">
                <a:tc>
                  <a:txBody>
                    <a:bodyPr/>
                    <a:lstStyle/>
                    <a:p>
                      <a:r>
                        <a:rPr lang="cs-CZ" dirty="0" smtClean="0"/>
                        <a:t>CMS 2002</a:t>
                      </a:r>
                      <a:endParaRPr lang="cs-CZ" dirty="0"/>
                    </a:p>
                  </a:txBody>
                  <a:tcPr/>
                </a:tc>
                <a:tc rowSpan="2">
                  <a:txBody>
                    <a:bodyPr/>
                    <a:lstStyle/>
                    <a:p>
                      <a:r>
                        <a:rPr lang="cs-CZ" dirty="0" smtClean="0"/>
                        <a:t>½ MOSS for Internet</a:t>
                      </a:r>
                      <a:r>
                        <a:rPr lang="cs-CZ" baseline="0" dirty="0" smtClean="0"/>
                        <a:t> +</a:t>
                      </a:r>
                      <a:endParaRPr lang="cs-CZ" dirty="0" smtClean="0"/>
                    </a:p>
                    <a:p>
                      <a:r>
                        <a:rPr lang="cs-CZ" dirty="0" smtClean="0"/>
                        <a:t>3 licence Office SharePoint Designer</a:t>
                      </a:r>
                      <a:endParaRPr lang="cs-CZ" dirty="0"/>
                    </a:p>
                  </a:txBody>
                  <a:tcPr/>
                </a:tc>
              </a:tr>
              <a:tr h="370840">
                <a:tc>
                  <a:txBody>
                    <a:bodyPr/>
                    <a:lstStyle/>
                    <a:p>
                      <a:r>
                        <a:rPr lang="cs-CZ" dirty="0" smtClean="0"/>
                        <a:t>SPS 2003 </a:t>
                      </a:r>
                      <a:r>
                        <a:rPr lang="cs-CZ" dirty="0" err="1" smtClean="0"/>
                        <a:t>External</a:t>
                      </a:r>
                      <a:r>
                        <a:rPr lang="cs-CZ" dirty="0" smtClean="0"/>
                        <a:t> </a:t>
                      </a:r>
                      <a:r>
                        <a:rPr lang="cs-CZ" dirty="0" err="1" smtClean="0"/>
                        <a:t>Connector</a:t>
                      </a:r>
                      <a:endParaRPr lang="cs-CZ" dirty="0"/>
                    </a:p>
                  </a:txBody>
                  <a:tcPr/>
                </a:tc>
                <a:tc vMerge="1">
                  <a:txBody>
                    <a:bodyPr/>
                    <a:lstStyle/>
                    <a:p>
                      <a:endParaRPr lang="cs-CZ"/>
                    </a:p>
                  </a:txBody>
                  <a:tcPr/>
                </a:tc>
              </a:tr>
            </a:tbl>
          </a:graphicData>
        </a:graphic>
      </p:graphicFrame>
      <p:sp>
        <p:nvSpPr>
          <p:cNvPr id="25616" name="TextBox 5"/>
          <p:cNvSpPr txBox="1">
            <a:spLocks noChangeArrowheads="1"/>
          </p:cNvSpPr>
          <p:nvPr/>
        </p:nvSpPr>
        <p:spPr bwMode="auto">
          <a:xfrm>
            <a:off x="531813" y="2987675"/>
            <a:ext cx="7740650" cy="2308225"/>
          </a:xfrm>
          <a:prstGeom prst="rect">
            <a:avLst/>
          </a:prstGeom>
          <a:noFill/>
          <a:ln w="9525">
            <a:noFill/>
            <a:miter lim="800000"/>
            <a:headEnd/>
            <a:tailEnd/>
          </a:ln>
        </p:spPr>
        <p:txBody>
          <a:bodyPr>
            <a:spAutoFit/>
          </a:bodyPr>
          <a:lstStyle/>
          <a:p>
            <a:r>
              <a:rPr lang="cs-CZ" dirty="0">
                <a:latin typeface="Segoe"/>
              </a:rPr>
              <a:t>Př.  Zákazník zakoupil (do 31. 10. 2006) 4 licence SPS 2003, EC se SA, po uvedení nové verze 2007 má nárok na 2 licence MOSS 2007 for Internet </a:t>
            </a:r>
            <a:r>
              <a:rPr lang="cs-CZ" dirty="0" err="1">
                <a:latin typeface="Segoe"/>
              </a:rPr>
              <a:t>site</a:t>
            </a:r>
            <a:r>
              <a:rPr lang="cs-CZ" dirty="0">
                <a:latin typeface="Segoe"/>
              </a:rPr>
              <a:t> s SA a 6 licencí Office SharePoint Designer s SA.</a:t>
            </a:r>
          </a:p>
          <a:p>
            <a:endParaRPr lang="cs-CZ" dirty="0">
              <a:latin typeface="Segoe"/>
            </a:endParaRPr>
          </a:p>
          <a:p>
            <a:r>
              <a:rPr lang="cs-CZ" dirty="0">
                <a:latin typeface="Segoe"/>
              </a:rPr>
              <a:t>Př. Pokud zákazník koupil (do 31. 10. 2006) CMS 2002 se SA pro vytváření intranetových webů, pak má nárok na 1 MOSS 2007, 30 MOSS 2007 </a:t>
            </a:r>
            <a:r>
              <a:rPr lang="cs-CZ" dirty="0" smtClean="0">
                <a:latin typeface="Segoe"/>
              </a:rPr>
              <a:t>Standard CAL</a:t>
            </a:r>
            <a:r>
              <a:rPr lang="cs-CZ" dirty="0">
                <a:latin typeface="Segoe"/>
              </a:rPr>
              <a:t>, 1 Office SharePoint Designer</a:t>
            </a:r>
          </a:p>
          <a:p>
            <a:endParaRPr lang="cs-CZ" dirty="0">
              <a:latin typeface="Segoe"/>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a:prstTxWarp prst="textNoShape">
              <a:avLst/>
            </a:prstTxWarp>
          </a:bodyPr>
          <a:lstStyle/>
          <a:p>
            <a:pPr eaLnBrk="1" hangingPunct="1"/>
            <a:r>
              <a:rPr lang="cs-CZ" smtClean="0">
                <a:latin typeface="Segoe UI" pitchFamily="34" charset="0"/>
                <a:cs typeface="Segoe UI" pitchFamily="34" charset="0"/>
              </a:rPr>
              <a:t>Ceny nových produktů</a:t>
            </a:r>
          </a:p>
        </p:txBody>
      </p:sp>
      <p:graphicFrame>
        <p:nvGraphicFramePr>
          <p:cNvPr id="5" name="Content Placeholder 4"/>
          <p:cNvGraphicFramePr>
            <a:graphicFrameLocks noGrp="1"/>
          </p:cNvGraphicFramePr>
          <p:nvPr>
            <p:ph idx="1"/>
          </p:nvPr>
        </p:nvGraphicFramePr>
        <p:xfrm>
          <a:off x="322263" y="1168400"/>
          <a:ext cx="8380412" cy="5191760"/>
        </p:xfrm>
        <a:graphic>
          <a:graphicData uri="http://schemas.openxmlformats.org/drawingml/2006/table">
            <a:tbl>
              <a:tblPr firstRow="1" bandRow="1">
                <a:tableStyleId>{073A0DAA-6AF3-43AB-8588-CEC1D06C72B9}</a:tableStyleId>
              </a:tblPr>
              <a:tblGrid>
                <a:gridCol w="3301138"/>
                <a:gridCol w="5079274"/>
              </a:tblGrid>
              <a:tr h="370840">
                <a:tc>
                  <a:txBody>
                    <a:bodyPr/>
                    <a:lstStyle/>
                    <a:p>
                      <a:r>
                        <a:rPr lang="cs-CZ" dirty="0" smtClean="0"/>
                        <a:t>Produkt</a:t>
                      </a:r>
                      <a:endParaRPr lang="cs-CZ" dirty="0"/>
                    </a:p>
                  </a:txBody>
                  <a:tcPr/>
                </a:tc>
                <a:tc>
                  <a:txBody>
                    <a:bodyPr/>
                    <a:lstStyle/>
                    <a:p>
                      <a:r>
                        <a:rPr lang="cs-CZ" dirty="0" smtClean="0"/>
                        <a:t>Cena</a:t>
                      </a:r>
                      <a:endParaRPr lang="cs-CZ" dirty="0"/>
                    </a:p>
                  </a:txBody>
                  <a:tcPr/>
                </a:tc>
              </a:tr>
              <a:tr h="370840">
                <a:tc>
                  <a:txBody>
                    <a:bodyPr/>
                    <a:lstStyle/>
                    <a:p>
                      <a:r>
                        <a:rPr lang="cs-CZ" dirty="0" smtClean="0"/>
                        <a:t>Office Standard</a:t>
                      </a:r>
                      <a:endParaRPr lang="cs-CZ" dirty="0"/>
                    </a:p>
                  </a:txBody>
                  <a:tcPr/>
                </a:tc>
                <a:tc>
                  <a:txBody>
                    <a:bodyPr/>
                    <a:lstStyle/>
                    <a:p>
                      <a:r>
                        <a:rPr lang="cs-CZ" dirty="0" smtClean="0"/>
                        <a:t>zůstává</a:t>
                      </a:r>
                      <a:endParaRPr lang="cs-CZ" dirty="0"/>
                    </a:p>
                  </a:txBody>
                  <a:tcPr/>
                </a:tc>
              </a:tr>
              <a:tr h="370840">
                <a:tc>
                  <a:txBody>
                    <a:bodyPr/>
                    <a:lstStyle/>
                    <a:p>
                      <a:r>
                        <a:rPr lang="cs-CZ" dirty="0" smtClean="0"/>
                        <a:t>Office </a:t>
                      </a:r>
                      <a:r>
                        <a:rPr lang="cs-CZ" dirty="0" err="1" smtClean="0"/>
                        <a:t>Small</a:t>
                      </a:r>
                      <a:r>
                        <a:rPr lang="cs-CZ" dirty="0" smtClean="0"/>
                        <a:t> Business</a:t>
                      </a:r>
                      <a:endParaRPr lang="cs-CZ" dirty="0"/>
                    </a:p>
                  </a:txBody>
                  <a:tcPr/>
                </a:tc>
                <a:tc>
                  <a:txBody>
                    <a:bodyPr/>
                    <a:lstStyle/>
                    <a:p>
                      <a:r>
                        <a:rPr lang="cs-CZ" dirty="0" smtClean="0"/>
                        <a:t>zůstává</a:t>
                      </a:r>
                      <a:endParaRPr lang="cs-CZ" dirty="0"/>
                    </a:p>
                  </a:txBody>
                  <a:tcPr/>
                </a:tc>
              </a:tr>
              <a:tr h="370840">
                <a:tc>
                  <a:txBody>
                    <a:bodyPr/>
                    <a:lstStyle/>
                    <a:p>
                      <a:r>
                        <a:rPr lang="cs-CZ" dirty="0" smtClean="0"/>
                        <a:t>Office Professional Plus</a:t>
                      </a:r>
                      <a:endParaRPr lang="cs-CZ" dirty="0"/>
                    </a:p>
                  </a:txBody>
                  <a:tcPr/>
                </a:tc>
                <a:tc>
                  <a:txBody>
                    <a:bodyPr/>
                    <a:lstStyle/>
                    <a:p>
                      <a:r>
                        <a:rPr lang="cs-CZ" dirty="0" smtClean="0"/>
                        <a:t>o 5% více než Professional </a:t>
                      </a:r>
                      <a:r>
                        <a:rPr lang="cs-CZ" dirty="0" err="1" smtClean="0"/>
                        <a:t>Enterprise</a:t>
                      </a:r>
                      <a:r>
                        <a:rPr lang="cs-CZ" dirty="0" smtClean="0"/>
                        <a:t> 2003</a:t>
                      </a:r>
                      <a:endParaRPr lang="cs-CZ" dirty="0"/>
                    </a:p>
                  </a:txBody>
                  <a:tcPr/>
                </a:tc>
              </a:tr>
              <a:tr h="370840">
                <a:tc>
                  <a:txBody>
                    <a:bodyPr/>
                    <a:lstStyle/>
                    <a:p>
                      <a:r>
                        <a:rPr lang="cs-CZ" dirty="0" smtClean="0"/>
                        <a:t>Office </a:t>
                      </a:r>
                      <a:r>
                        <a:rPr lang="cs-CZ" dirty="0" err="1" smtClean="0"/>
                        <a:t>Enterprise</a:t>
                      </a:r>
                      <a:endParaRPr lang="cs-CZ"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t>o 22% více než Office Professional Plus 2007</a:t>
                      </a:r>
                    </a:p>
                  </a:txBody>
                  <a:tcPr/>
                </a:tc>
              </a:tr>
              <a:tr h="370840">
                <a:tc>
                  <a:txBody>
                    <a:bodyPr/>
                    <a:lstStyle/>
                    <a:p>
                      <a:r>
                        <a:rPr lang="cs-CZ" dirty="0" err="1" smtClean="0"/>
                        <a:t>Core</a:t>
                      </a:r>
                      <a:r>
                        <a:rPr lang="cs-CZ" dirty="0" smtClean="0"/>
                        <a:t> CAL </a:t>
                      </a:r>
                      <a:r>
                        <a:rPr lang="cs-CZ" dirty="0" err="1" smtClean="0"/>
                        <a:t>suite</a:t>
                      </a:r>
                      <a:endParaRPr lang="cs-CZ" dirty="0"/>
                    </a:p>
                  </a:txBody>
                  <a:tcPr/>
                </a:tc>
                <a:tc>
                  <a:txBody>
                    <a:bodyPr/>
                    <a:lstStyle/>
                    <a:p>
                      <a:r>
                        <a:rPr lang="cs-CZ" dirty="0" smtClean="0"/>
                        <a:t>zůstává</a:t>
                      </a:r>
                      <a:endParaRPr lang="cs-CZ" dirty="0"/>
                    </a:p>
                  </a:txBody>
                  <a:tcPr/>
                </a:tc>
              </a:tr>
              <a:tr h="370840">
                <a:tc>
                  <a:txBody>
                    <a:bodyPr/>
                    <a:lstStyle/>
                    <a:p>
                      <a:r>
                        <a:rPr lang="cs-CZ" dirty="0" err="1" smtClean="0"/>
                        <a:t>Enterprise</a:t>
                      </a:r>
                      <a:r>
                        <a:rPr lang="cs-CZ" dirty="0" smtClean="0"/>
                        <a:t> CAL </a:t>
                      </a:r>
                      <a:r>
                        <a:rPr lang="cs-CZ" dirty="0" err="1" smtClean="0"/>
                        <a:t>suite</a:t>
                      </a:r>
                      <a:endParaRPr lang="cs-CZ" dirty="0"/>
                    </a:p>
                  </a:txBody>
                  <a:tcPr/>
                </a:tc>
                <a:tc>
                  <a:txBody>
                    <a:bodyPr/>
                    <a:lstStyle/>
                    <a:p>
                      <a:r>
                        <a:rPr lang="cs-CZ" dirty="0" smtClean="0"/>
                        <a:t>200% </a:t>
                      </a:r>
                      <a:r>
                        <a:rPr lang="cs-CZ" dirty="0" err="1" smtClean="0"/>
                        <a:t>Core</a:t>
                      </a:r>
                      <a:r>
                        <a:rPr lang="cs-CZ" baseline="0" dirty="0" smtClean="0"/>
                        <a:t> CAL </a:t>
                      </a:r>
                      <a:r>
                        <a:rPr lang="cs-CZ" baseline="0" dirty="0" err="1" smtClean="0"/>
                        <a:t>Suite</a:t>
                      </a:r>
                      <a:endParaRPr lang="cs-CZ" dirty="0"/>
                    </a:p>
                  </a:txBody>
                  <a:tcPr/>
                </a:tc>
              </a:tr>
              <a:tr h="370840">
                <a:tc>
                  <a:txBody>
                    <a:bodyPr/>
                    <a:lstStyle/>
                    <a:p>
                      <a:r>
                        <a:rPr lang="cs-CZ" dirty="0" smtClean="0"/>
                        <a:t>MOSS</a:t>
                      </a:r>
                      <a:endParaRPr lang="cs-CZ" dirty="0"/>
                    </a:p>
                  </a:txBody>
                  <a:tcPr/>
                </a:tc>
                <a:tc>
                  <a:txBody>
                    <a:bodyPr/>
                    <a:lstStyle/>
                    <a:p>
                      <a:r>
                        <a:rPr lang="cs-CZ" dirty="0" smtClean="0"/>
                        <a:t>o 10% více než SPS 2003</a:t>
                      </a:r>
                      <a:endParaRPr lang="cs-CZ" dirty="0"/>
                    </a:p>
                  </a:txBody>
                  <a:tcPr/>
                </a:tc>
              </a:tr>
              <a:tr h="370840">
                <a:tc>
                  <a:txBody>
                    <a:bodyPr/>
                    <a:lstStyle/>
                    <a:p>
                      <a:r>
                        <a:rPr lang="cs-CZ" dirty="0" smtClean="0"/>
                        <a:t>MOSS Standard</a:t>
                      </a:r>
                      <a:r>
                        <a:rPr lang="cs-CZ" baseline="0" dirty="0" smtClean="0"/>
                        <a:t> CAL</a:t>
                      </a:r>
                      <a:endParaRPr lang="cs-CZ" dirty="0"/>
                    </a:p>
                  </a:txBody>
                  <a:tcPr/>
                </a:tc>
                <a:tc>
                  <a:txBody>
                    <a:bodyPr/>
                    <a:lstStyle/>
                    <a:p>
                      <a:r>
                        <a:rPr lang="cs-CZ" dirty="0" smtClean="0"/>
                        <a:t>o 30% více než CAL SPS 2003</a:t>
                      </a:r>
                      <a:endParaRPr lang="cs-CZ" dirty="0"/>
                    </a:p>
                  </a:txBody>
                  <a:tcPr/>
                </a:tc>
              </a:tr>
              <a:tr h="370840">
                <a:tc>
                  <a:txBody>
                    <a:bodyPr/>
                    <a:lstStyle/>
                    <a:p>
                      <a:r>
                        <a:rPr lang="cs-CZ" dirty="0" smtClean="0"/>
                        <a:t>MOSS </a:t>
                      </a:r>
                      <a:r>
                        <a:rPr lang="cs-CZ" dirty="0" err="1" smtClean="0"/>
                        <a:t>Enterprise</a:t>
                      </a:r>
                      <a:r>
                        <a:rPr lang="cs-CZ" dirty="0" smtClean="0"/>
                        <a:t> CAL</a:t>
                      </a:r>
                      <a:endParaRPr lang="cs-CZ" dirty="0"/>
                    </a:p>
                  </a:txBody>
                  <a:tcPr/>
                </a:tc>
                <a:tc>
                  <a:txBody>
                    <a:bodyPr/>
                    <a:lstStyle/>
                    <a:p>
                      <a:r>
                        <a:rPr lang="cs-CZ" dirty="0" smtClean="0"/>
                        <a:t>cca 80% ceny MOSS Standard CAL</a:t>
                      </a:r>
                      <a:endParaRPr lang="cs-CZ" dirty="0"/>
                    </a:p>
                  </a:txBody>
                  <a:tcPr/>
                </a:tc>
              </a:tr>
              <a:tr h="370840">
                <a:tc>
                  <a:txBody>
                    <a:bodyPr/>
                    <a:lstStyle/>
                    <a:p>
                      <a:r>
                        <a:rPr lang="cs-CZ" dirty="0" smtClean="0"/>
                        <a:t>MOSS </a:t>
                      </a:r>
                      <a:r>
                        <a:rPr lang="cs-CZ" dirty="0" err="1" smtClean="0"/>
                        <a:t>for</a:t>
                      </a:r>
                      <a:r>
                        <a:rPr lang="cs-CZ" dirty="0" smtClean="0"/>
                        <a:t> Internet </a:t>
                      </a:r>
                      <a:endParaRPr lang="cs-CZ" dirty="0"/>
                    </a:p>
                  </a:txBody>
                  <a:tcPr/>
                </a:tc>
                <a:tc>
                  <a:txBody>
                    <a:bodyPr/>
                    <a:lstStyle/>
                    <a:p>
                      <a:r>
                        <a:rPr lang="cs-CZ" dirty="0" smtClean="0"/>
                        <a:t>cca cena (SPS 2003 + EC</a:t>
                      </a:r>
                      <a:r>
                        <a:rPr lang="cs-CZ" baseline="0" dirty="0" smtClean="0"/>
                        <a:t> SPS 2003)</a:t>
                      </a:r>
                      <a:endParaRPr lang="cs-CZ" dirty="0"/>
                    </a:p>
                  </a:txBody>
                  <a:tcPr/>
                </a:tc>
              </a:tr>
              <a:tr h="370840">
                <a:tc>
                  <a:txBody>
                    <a:bodyPr/>
                    <a:lstStyle/>
                    <a:p>
                      <a:r>
                        <a:rPr lang="cs-CZ" dirty="0" err="1" smtClean="0"/>
                        <a:t>Forms</a:t>
                      </a:r>
                      <a:endParaRPr lang="cs-CZ" dirty="0"/>
                    </a:p>
                  </a:txBody>
                  <a:tcPr/>
                </a:tc>
                <a:tc>
                  <a:txBody>
                    <a:bodyPr/>
                    <a:lstStyle/>
                    <a:p>
                      <a:r>
                        <a:rPr lang="cs-CZ" dirty="0" smtClean="0"/>
                        <a:t>stejně jako MOSS</a:t>
                      </a:r>
                      <a:endParaRPr lang="cs-CZ" dirty="0"/>
                    </a:p>
                  </a:txBody>
                  <a:tcPr/>
                </a:tc>
              </a:tr>
              <a:tr h="370840">
                <a:tc>
                  <a:txBody>
                    <a:bodyPr/>
                    <a:lstStyle/>
                    <a:p>
                      <a:r>
                        <a:rPr lang="cs-CZ" dirty="0" err="1" smtClean="0"/>
                        <a:t>Forms</a:t>
                      </a:r>
                      <a:r>
                        <a:rPr lang="cs-CZ" dirty="0" smtClean="0"/>
                        <a:t> CAL</a:t>
                      </a:r>
                      <a:endParaRPr lang="cs-CZ" dirty="0"/>
                    </a:p>
                  </a:txBody>
                  <a:tcPr/>
                </a:tc>
                <a:tc>
                  <a:txBody>
                    <a:bodyPr/>
                    <a:lstStyle/>
                    <a:p>
                      <a:r>
                        <a:rPr lang="cs-CZ" dirty="0" smtClean="0"/>
                        <a:t>60% ceny MOSS Standard CAL</a:t>
                      </a:r>
                      <a:endParaRPr lang="cs-CZ" dirty="0"/>
                    </a:p>
                  </a:txBody>
                  <a:tcPr/>
                </a:tc>
              </a:tr>
              <a:tr h="370840">
                <a:tc>
                  <a:txBody>
                    <a:bodyPr/>
                    <a:lstStyle/>
                    <a:p>
                      <a:r>
                        <a:rPr lang="cs-CZ" dirty="0" err="1" smtClean="0"/>
                        <a:t>Forms</a:t>
                      </a:r>
                      <a:r>
                        <a:rPr lang="cs-CZ" baseline="0" dirty="0" smtClean="0"/>
                        <a:t> </a:t>
                      </a:r>
                      <a:r>
                        <a:rPr lang="cs-CZ" baseline="0" dirty="0" err="1" smtClean="0"/>
                        <a:t>for</a:t>
                      </a:r>
                      <a:r>
                        <a:rPr lang="cs-CZ" baseline="0" dirty="0" smtClean="0"/>
                        <a:t> Internet</a:t>
                      </a:r>
                      <a:endParaRPr lang="cs-CZ"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cs-CZ" dirty="0" smtClean="0"/>
                        <a:t>stejně jako MOSS </a:t>
                      </a:r>
                      <a:r>
                        <a:rPr lang="cs-CZ" dirty="0" err="1" smtClean="0"/>
                        <a:t>for</a:t>
                      </a:r>
                      <a:r>
                        <a:rPr lang="cs-CZ" dirty="0" smtClean="0"/>
                        <a:t> Internet</a:t>
                      </a:r>
                      <a:endParaRPr lang="cs-CZ" dirty="0"/>
                    </a:p>
                  </a:txBody>
                  <a:tcPr/>
                </a:tc>
              </a:tr>
            </a:tbl>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a:prstTxWarp prst="textNoShape">
              <a:avLst/>
            </a:prstTxWarp>
          </a:bodyPr>
          <a:lstStyle/>
          <a:p>
            <a:pPr eaLnBrk="1" hangingPunct="1"/>
            <a:r>
              <a:rPr lang="cs-CZ" smtClean="0">
                <a:latin typeface="Segoe UI" pitchFamily="34" charset="0"/>
                <a:cs typeface="Segoe UI" pitchFamily="34" charset="0"/>
              </a:rPr>
              <a:t>Lokalizace serverů</a:t>
            </a:r>
          </a:p>
        </p:txBody>
      </p:sp>
      <p:sp>
        <p:nvSpPr>
          <p:cNvPr id="29699" name="Content Placeholder 2"/>
          <p:cNvSpPr>
            <a:spLocks noGrp="1"/>
          </p:cNvSpPr>
          <p:nvPr>
            <p:ph idx="1"/>
          </p:nvPr>
        </p:nvSpPr>
        <p:spPr>
          <a:xfrm>
            <a:off x="382588" y="1465263"/>
            <a:ext cx="8380412" cy="4635115"/>
          </a:xfrm>
        </p:spPr>
        <p:txBody>
          <a:bodyPr/>
          <a:lstStyle/>
          <a:p>
            <a:pPr eaLnBrk="1" hangingPunct="1"/>
            <a:r>
              <a:rPr lang="cs-CZ" dirty="0" smtClean="0">
                <a:solidFill>
                  <a:srgbClr val="FFC000"/>
                </a:solidFill>
                <a:latin typeface="Segoe UI" pitchFamily="34" charset="0"/>
                <a:cs typeface="Segoe UI" pitchFamily="34" charset="0"/>
              </a:rPr>
              <a:t>Project Server - čeština</a:t>
            </a:r>
          </a:p>
          <a:p>
            <a:pPr eaLnBrk="1" hangingPunct="1"/>
            <a:r>
              <a:rPr lang="cs-CZ" dirty="0" smtClean="0">
                <a:solidFill>
                  <a:srgbClr val="FFC000"/>
                </a:solidFill>
                <a:latin typeface="Segoe UI" pitchFamily="34" charset="0"/>
                <a:cs typeface="Segoe UI" pitchFamily="34" charset="0"/>
              </a:rPr>
              <a:t>SharePoint Server – čeština, slovenština</a:t>
            </a:r>
          </a:p>
          <a:p>
            <a:pPr eaLnBrk="1" hangingPunct="1"/>
            <a:r>
              <a:rPr lang="cs-CZ" dirty="0" smtClean="0">
                <a:solidFill>
                  <a:srgbClr val="FFC000"/>
                </a:solidFill>
                <a:latin typeface="Segoe UI" pitchFamily="34" charset="0"/>
                <a:cs typeface="Segoe UI" pitchFamily="34" charset="0"/>
              </a:rPr>
              <a:t>SharePoint Server </a:t>
            </a:r>
            <a:r>
              <a:rPr lang="cs-CZ" dirty="0" err="1" smtClean="0">
                <a:solidFill>
                  <a:srgbClr val="FFC000"/>
                </a:solidFill>
                <a:latin typeface="Segoe UI" pitchFamily="34" charset="0"/>
                <a:cs typeface="Segoe UI" pitchFamily="34" charset="0"/>
              </a:rPr>
              <a:t>for</a:t>
            </a:r>
            <a:r>
              <a:rPr lang="cs-CZ" dirty="0" smtClean="0">
                <a:solidFill>
                  <a:srgbClr val="FFC000"/>
                </a:solidFill>
                <a:latin typeface="Segoe UI" pitchFamily="34" charset="0"/>
                <a:cs typeface="Segoe UI" pitchFamily="34" charset="0"/>
              </a:rPr>
              <a:t> </a:t>
            </a:r>
            <a:r>
              <a:rPr lang="cs-CZ" dirty="0" err="1" smtClean="0">
                <a:solidFill>
                  <a:srgbClr val="FFC000"/>
                </a:solidFill>
                <a:latin typeface="Segoe UI" pitchFamily="34" charset="0"/>
                <a:cs typeface="Segoe UI" pitchFamily="34" charset="0"/>
              </a:rPr>
              <a:t>Search</a:t>
            </a:r>
            <a:r>
              <a:rPr lang="cs-CZ" dirty="0" smtClean="0">
                <a:solidFill>
                  <a:srgbClr val="FFC000"/>
                </a:solidFill>
                <a:latin typeface="Segoe UI" pitchFamily="34" charset="0"/>
                <a:cs typeface="Segoe UI" pitchFamily="34" charset="0"/>
              </a:rPr>
              <a:t> – čeština, slovenština</a:t>
            </a:r>
          </a:p>
          <a:p>
            <a:pPr eaLnBrk="1" hangingPunct="1"/>
            <a:r>
              <a:rPr lang="cs-CZ" dirty="0" err="1" smtClean="0">
                <a:solidFill>
                  <a:srgbClr val="FFC000"/>
                </a:solidFill>
                <a:latin typeface="Segoe UI" pitchFamily="34" charset="0"/>
                <a:cs typeface="Segoe UI" pitchFamily="34" charset="0"/>
              </a:rPr>
              <a:t>Forms</a:t>
            </a:r>
            <a:r>
              <a:rPr lang="cs-CZ" dirty="0" smtClean="0">
                <a:solidFill>
                  <a:srgbClr val="FFC000"/>
                </a:solidFill>
                <a:latin typeface="Segoe UI" pitchFamily="34" charset="0"/>
                <a:cs typeface="Segoe UI" pitchFamily="34" charset="0"/>
              </a:rPr>
              <a:t> Server – čeština, slovenština</a:t>
            </a:r>
          </a:p>
          <a:p>
            <a:pPr eaLnBrk="1" hangingPunct="1"/>
            <a:r>
              <a:rPr lang="cs-CZ" dirty="0" smtClean="0">
                <a:latin typeface="Segoe UI" pitchFamily="34" charset="0"/>
                <a:cs typeface="Segoe UI" pitchFamily="34" charset="0"/>
              </a:rPr>
              <a:t>Project Portfolio Server - nelokalizováno</a:t>
            </a:r>
          </a:p>
          <a:p>
            <a:pPr eaLnBrk="1" hangingPunct="1"/>
            <a:r>
              <a:rPr lang="cs-CZ" dirty="0" err="1" smtClean="0">
                <a:latin typeface="Segoe UI" pitchFamily="34" charset="0"/>
                <a:cs typeface="Segoe UI" pitchFamily="34" charset="0"/>
              </a:rPr>
              <a:t>PerformancePoint</a:t>
            </a:r>
            <a:r>
              <a:rPr lang="cs-CZ" dirty="0" smtClean="0">
                <a:latin typeface="Segoe UI" pitchFamily="34" charset="0"/>
                <a:cs typeface="Segoe UI" pitchFamily="34" charset="0"/>
              </a:rPr>
              <a:t> Server - nelokalizováno</a:t>
            </a:r>
          </a:p>
          <a:p>
            <a:pPr eaLnBrk="1" hangingPunct="1"/>
            <a:r>
              <a:rPr lang="cs-CZ" dirty="0" smtClean="0">
                <a:latin typeface="Segoe UI" pitchFamily="34" charset="0"/>
                <a:cs typeface="Segoe UI" pitchFamily="34" charset="0"/>
              </a:rPr>
              <a:t>Groove Server - nelokalizováno</a:t>
            </a:r>
          </a:p>
          <a:p>
            <a:pPr eaLnBrk="1" hangingPunct="1"/>
            <a:r>
              <a:rPr lang="cs-CZ" dirty="0" smtClean="0">
                <a:latin typeface="Segoe UI" pitchFamily="34" charset="0"/>
                <a:cs typeface="Segoe UI" pitchFamily="34" charset="0"/>
              </a:rPr>
              <a:t>Office Communications Server - nelokalizováno</a:t>
            </a:r>
          </a:p>
          <a:p>
            <a:pPr eaLnBrk="1" hangingPunct="1"/>
            <a:r>
              <a:rPr lang="cs-CZ" dirty="0" smtClean="0">
                <a:latin typeface="Segoe UI" pitchFamily="34" charset="0"/>
                <a:cs typeface="Segoe UI" pitchFamily="34" charset="0"/>
              </a:rPr>
              <a:t>Exchange Server - nelokalizováno</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Lokalizace aplikací</a:t>
            </a:r>
            <a:endParaRPr lang="cs-CZ" dirty="0">
              <a:solidFill>
                <a:schemeClr val="tx2">
                  <a:alpha val="100000"/>
                </a:schemeClr>
              </a:solidFill>
              <a:effectLst>
                <a:outerShdw blurRad="38100" dist="38100" dir="2700000" algn="tl">
                  <a:srgbClr val="000000">
                    <a:alpha val="43137"/>
                  </a:srgbClr>
                </a:outerShdw>
              </a:effectLst>
            </a:endParaRPr>
          </a:p>
        </p:txBody>
      </p:sp>
      <p:sp>
        <p:nvSpPr>
          <p:cNvPr id="30723" name="Content Placeholder 2"/>
          <p:cNvSpPr>
            <a:spLocks noGrp="1"/>
          </p:cNvSpPr>
          <p:nvPr>
            <p:ph idx="1"/>
          </p:nvPr>
        </p:nvSpPr>
        <p:spPr>
          <a:xfrm>
            <a:off x="382588" y="1465263"/>
            <a:ext cx="8380412" cy="5047536"/>
          </a:xfrm>
        </p:spPr>
        <p:txBody>
          <a:bodyPr/>
          <a:lstStyle/>
          <a:p>
            <a:pPr eaLnBrk="1" hangingPunct="1"/>
            <a:r>
              <a:rPr lang="cs-CZ" dirty="0" smtClean="0">
                <a:latin typeface="Segoe UI" pitchFamily="34" charset="0"/>
                <a:cs typeface="Segoe UI" pitchFamily="34" charset="0"/>
              </a:rPr>
              <a:t>Český trh</a:t>
            </a:r>
          </a:p>
          <a:p>
            <a:pPr lvl="1" eaLnBrk="1" hangingPunct="1"/>
            <a:r>
              <a:rPr lang="cs-CZ" dirty="0" smtClean="0">
                <a:latin typeface="Segoe UI" pitchFamily="34" charset="0"/>
                <a:cs typeface="Segoe UI" pitchFamily="34" charset="0"/>
              </a:rPr>
              <a:t>Všechny aplikace lokalizované</a:t>
            </a:r>
          </a:p>
          <a:p>
            <a:pPr lvl="1" eaLnBrk="1" hangingPunct="1"/>
            <a:r>
              <a:rPr lang="cs-CZ" dirty="0" smtClean="0">
                <a:latin typeface="Segoe UI" pitchFamily="34" charset="0"/>
                <a:cs typeface="Segoe UI" pitchFamily="34" charset="0"/>
              </a:rPr>
              <a:t>Word – 2. verze Kontroly české gramatiky</a:t>
            </a:r>
            <a:br>
              <a:rPr lang="cs-CZ" dirty="0" smtClean="0">
                <a:latin typeface="Segoe UI" pitchFamily="34" charset="0"/>
                <a:cs typeface="Segoe UI" pitchFamily="34" charset="0"/>
              </a:rPr>
            </a:br>
            <a:r>
              <a:rPr lang="cs-CZ" dirty="0" smtClean="0">
                <a:latin typeface="Segoe UI" pitchFamily="34" charset="0"/>
                <a:cs typeface="Segoe UI" pitchFamily="34" charset="0"/>
              </a:rPr>
              <a:t>(pozor na dvojznačnost sémantiky českých vět)</a:t>
            </a:r>
          </a:p>
          <a:p>
            <a:pPr lvl="1" eaLnBrk="1" hangingPunct="1"/>
            <a:r>
              <a:rPr lang="cs-CZ" dirty="0" smtClean="0">
                <a:latin typeface="Segoe UI" pitchFamily="34" charset="0"/>
                <a:cs typeface="Segoe UI" pitchFamily="34" charset="0"/>
              </a:rPr>
              <a:t>Do SP1 nebude OneNote provádět OCR v rámci vložených obrázků</a:t>
            </a:r>
          </a:p>
          <a:p>
            <a:pPr eaLnBrk="1" hangingPunct="1"/>
            <a:r>
              <a:rPr lang="cs-CZ" dirty="0" smtClean="0">
                <a:latin typeface="Segoe UI" pitchFamily="34" charset="0"/>
                <a:cs typeface="Segoe UI" pitchFamily="34" charset="0"/>
              </a:rPr>
              <a:t>Slovenský trh</a:t>
            </a:r>
          </a:p>
          <a:p>
            <a:pPr lvl="1" eaLnBrk="1" hangingPunct="1"/>
            <a:r>
              <a:rPr lang="cs-CZ" dirty="0" smtClean="0">
                <a:latin typeface="Segoe UI" pitchFamily="34" charset="0"/>
                <a:cs typeface="Segoe UI" pitchFamily="34" charset="0"/>
              </a:rPr>
              <a:t>Všechny aplikace obsažené v sadě Enterprise lokalizované</a:t>
            </a:r>
          </a:p>
          <a:p>
            <a:pPr lvl="1" eaLnBrk="1" hangingPunct="1"/>
            <a:r>
              <a:rPr lang="cs-CZ" dirty="0" smtClean="0">
                <a:latin typeface="Segoe UI" pitchFamily="34" charset="0"/>
                <a:cs typeface="Segoe UI" pitchFamily="34" charset="0"/>
              </a:rPr>
              <a:t>Lokalizovaný i Business Contact Manager</a:t>
            </a:r>
          </a:p>
          <a:p>
            <a:pPr lvl="1" eaLnBrk="1" hangingPunct="1"/>
            <a:r>
              <a:rPr lang="cs-CZ" dirty="0" smtClean="0">
                <a:latin typeface="Segoe UI" pitchFamily="34" charset="0"/>
                <a:cs typeface="Segoe UI" pitchFamily="34" charset="0"/>
              </a:rPr>
              <a:t>Do SP1 nebude OneNote provádět OCR v rámci vložených obrázků</a:t>
            </a:r>
          </a:p>
          <a:p>
            <a:pPr lvl="1" eaLnBrk="1" hangingPunct="1"/>
            <a:endParaRPr lang="cs-CZ" dirty="0" smtClean="0">
              <a:latin typeface="Segoe UI" pitchFamily="34" charset="0"/>
              <a:cs typeface="Segoe UI"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8729"/>
          </a:xfrm>
        </p:spPr>
        <p:txBody>
          <a:bodyPr/>
          <a:lstStyle/>
          <a:p>
            <a:r>
              <a:rPr lang="cs-CZ" dirty="0" smtClean="0"/>
              <a:t>Single </a:t>
            </a:r>
            <a:r>
              <a:rPr lang="cs-CZ" dirty="0" err="1" smtClean="0"/>
              <a:t>Language</a:t>
            </a:r>
            <a:r>
              <a:rPr lang="cs-CZ" dirty="0" smtClean="0"/>
              <a:t> </a:t>
            </a:r>
            <a:r>
              <a:rPr lang="cs-CZ" dirty="0" err="1" smtClean="0"/>
              <a:t>Pack</a:t>
            </a:r>
            <a:r>
              <a:rPr lang="cs-CZ" dirty="0" smtClean="0"/>
              <a:t/>
            </a:r>
            <a:br>
              <a:rPr lang="cs-CZ" dirty="0" smtClean="0"/>
            </a:br>
            <a:r>
              <a:rPr lang="cs-CZ" dirty="0" err="1" smtClean="0"/>
              <a:t>Multi</a:t>
            </a:r>
            <a:r>
              <a:rPr lang="cs-CZ" dirty="0" smtClean="0"/>
              <a:t> </a:t>
            </a:r>
            <a:r>
              <a:rPr lang="cs-CZ" dirty="0" err="1" smtClean="0"/>
              <a:t>Language</a:t>
            </a:r>
            <a:r>
              <a:rPr lang="cs-CZ" dirty="0" smtClean="0"/>
              <a:t> </a:t>
            </a:r>
            <a:r>
              <a:rPr lang="cs-CZ" dirty="0" err="1" smtClean="0"/>
              <a:t>Pack</a:t>
            </a:r>
            <a:endParaRPr lang="cs-CZ" dirty="0"/>
          </a:p>
        </p:txBody>
      </p:sp>
      <p:sp>
        <p:nvSpPr>
          <p:cNvPr id="3" name="Content Placeholder 2"/>
          <p:cNvSpPr>
            <a:spLocks noGrp="1"/>
          </p:cNvSpPr>
          <p:nvPr>
            <p:ph idx="1"/>
          </p:nvPr>
        </p:nvSpPr>
        <p:spPr>
          <a:xfrm>
            <a:off x="382588" y="1578480"/>
            <a:ext cx="8380412" cy="5352234"/>
          </a:xfrm>
        </p:spPr>
        <p:txBody>
          <a:bodyPr/>
          <a:lstStyle/>
          <a:p>
            <a:r>
              <a:rPr lang="cs-CZ" sz="1800" dirty="0" smtClean="0"/>
              <a:t>Nahrazují MUI Office a </a:t>
            </a:r>
            <a:r>
              <a:rPr lang="cs-CZ" sz="1800" dirty="0" err="1" smtClean="0"/>
              <a:t>Proofing</a:t>
            </a:r>
            <a:r>
              <a:rPr lang="cs-CZ" sz="1800" dirty="0" smtClean="0"/>
              <a:t> </a:t>
            </a:r>
            <a:r>
              <a:rPr lang="cs-CZ" sz="1800" dirty="0" err="1" smtClean="0"/>
              <a:t>Tools</a:t>
            </a:r>
            <a:endParaRPr lang="cs-CZ" sz="1800" dirty="0" smtClean="0"/>
          </a:p>
          <a:p>
            <a:r>
              <a:rPr lang="cs-CZ" sz="1800" dirty="0" smtClean="0"/>
              <a:t>„</a:t>
            </a:r>
            <a:r>
              <a:rPr lang="cs-CZ" sz="1800" dirty="0" err="1" smtClean="0"/>
              <a:t>Add</a:t>
            </a:r>
            <a:r>
              <a:rPr lang="cs-CZ" sz="1800" dirty="0" smtClean="0"/>
              <a:t>-in“ produkty</a:t>
            </a:r>
          </a:p>
          <a:p>
            <a:r>
              <a:rPr lang="cs-CZ" sz="1800" dirty="0" smtClean="0"/>
              <a:t>V SLP, MLP lze přepínat jednotlivě:</a:t>
            </a:r>
          </a:p>
          <a:p>
            <a:pPr lvl="1"/>
            <a:r>
              <a:rPr lang="cs-CZ" sz="1600" dirty="0" smtClean="0"/>
              <a:t>Jazyk nápovědy</a:t>
            </a:r>
          </a:p>
          <a:p>
            <a:pPr lvl="1"/>
            <a:r>
              <a:rPr lang="cs-CZ" sz="1600" dirty="0" smtClean="0"/>
              <a:t>Jazyk uživatelského rozhraní</a:t>
            </a:r>
          </a:p>
          <a:p>
            <a:pPr lvl="1"/>
            <a:r>
              <a:rPr lang="cs-CZ" sz="1600" dirty="0" smtClean="0"/>
              <a:t>Jazykové nástroje</a:t>
            </a:r>
          </a:p>
          <a:p>
            <a:r>
              <a:rPr lang="cs-CZ" sz="1800" dirty="0" smtClean="0"/>
              <a:t>Pokrývají všechny sady, i samostatně prodávané aplikace</a:t>
            </a:r>
          </a:p>
          <a:p>
            <a:r>
              <a:rPr lang="cs-CZ" sz="1800" dirty="0" smtClean="0"/>
              <a:t>Single </a:t>
            </a:r>
            <a:r>
              <a:rPr lang="cs-CZ" sz="1800" dirty="0" err="1" smtClean="0"/>
              <a:t>Language</a:t>
            </a:r>
            <a:r>
              <a:rPr lang="cs-CZ" sz="1800" dirty="0" smtClean="0"/>
              <a:t> </a:t>
            </a:r>
            <a:r>
              <a:rPr lang="cs-CZ" sz="1800" dirty="0" err="1" smtClean="0"/>
              <a:t>Pack</a:t>
            </a:r>
            <a:endParaRPr lang="cs-CZ" sz="1800" dirty="0" smtClean="0"/>
          </a:p>
          <a:p>
            <a:pPr lvl="1"/>
            <a:r>
              <a:rPr lang="cs-CZ" sz="1400" dirty="0" smtClean="0"/>
              <a:t>1 jazyk; český SLP je již k dispozici, slovenský od 30. 3.</a:t>
            </a:r>
          </a:p>
          <a:p>
            <a:pPr lvl="1"/>
            <a:r>
              <a:rPr lang="cs-CZ" sz="1400" dirty="0" smtClean="0"/>
              <a:t>Pouze on-line nákup, cena cca 25 USD</a:t>
            </a:r>
          </a:p>
          <a:p>
            <a:r>
              <a:rPr lang="cs-CZ" sz="1800" dirty="0" err="1" smtClean="0"/>
              <a:t>Multi</a:t>
            </a:r>
            <a:r>
              <a:rPr lang="cs-CZ" sz="1800" dirty="0" smtClean="0"/>
              <a:t> </a:t>
            </a:r>
            <a:r>
              <a:rPr lang="cs-CZ" sz="1800" dirty="0" err="1" smtClean="0"/>
              <a:t>Language</a:t>
            </a:r>
            <a:r>
              <a:rPr lang="cs-CZ" sz="1800" dirty="0" smtClean="0"/>
              <a:t> </a:t>
            </a:r>
            <a:r>
              <a:rPr lang="cs-CZ" sz="1800" dirty="0" err="1" smtClean="0"/>
              <a:t>Pack</a:t>
            </a:r>
            <a:endParaRPr lang="cs-CZ" sz="1800" dirty="0" smtClean="0"/>
          </a:p>
          <a:p>
            <a:pPr lvl="1"/>
            <a:r>
              <a:rPr lang="cs-CZ" sz="1600" dirty="0" smtClean="0"/>
              <a:t>38 jazyků</a:t>
            </a:r>
          </a:p>
          <a:p>
            <a:pPr lvl="1"/>
            <a:r>
              <a:rPr lang="cs-CZ" sz="1600" dirty="0" smtClean="0"/>
              <a:t>FPP i multilicence</a:t>
            </a:r>
          </a:p>
          <a:p>
            <a:r>
              <a:rPr lang="cs-CZ" sz="1800" dirty="0" smtClean="0"/>
              <a:t>Dostupnost postupně</a:t>
            </a:r>
            <a:r>
              <a:rPr lang="cs-CZ" sz="1400" dirty="0" smtClean="0"/>
              <a:t>, </a:t>
            </a:r>
            <a:r>
              <a:rPr lang="cs-CZ" sz="1600" dirty="0" smtClean="0"/>
              <a:t>MLP kompletní až v 6/2007, v ceníku od 12/2006</a:t>
            </a:r>
          </a:p>
          <a:p>
            <a:endParaRPr lang="cs-CZ" sz="1400"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Downgrade</a:t>
            </a:r>
            <a:r>
              <a:rPr lang="cs-CZ" dirty="0" smtClean="0"/>
              <a:t> MLP</a:t>
            </a:r>
            <a:endParaRPr lang="cs-CZ" dirty="0"/>
          </a:p>
        </p:txBody>
      </p:sp>
      <p:graphicFrame>
        <p:nvGraphicFramePr>
          <p:cNvPr id="4" name="Content Placeholder 3"/>
          <p:cNvGraphicFramePr>
            <a:graphicFrameLocks noGrp="1"/>
          </p:cNvGraphicFramePr>
          <p:nvPr>
            <p:ph idx="1"/>
          </p:nvPr>
        </p:nvGraphicFramePr>
        <p:xfrm>
          <a:off x="682022" y="1444466"/>
          <a:ext cx="7419562" cy="5003212"/>
        </p:xfrm>
        <a:graphic>
          <a:graphicData uri="http://schemas.openxmlformats.org/drawingml/2006/table">
            <a:tbl>
              <a:tblPr>
                <a:tableStyleId>{5940675A-B579-460E-94D1-54222C63F5DA}</a:tableStyleId>
              </a:tblPr>
              <a:tblGrid>
                <a:gridCol w="3709781"/>
                <a:gridCol w="3709781"/>
              </a:tblGrid>
              <a:tr h="401180">
                <a:tc>
                  <a:txBody>
                    <a:bodyPr/>
                    <a:lstStyle/>
                    <a:p>
                      <a:pPr algn="ctr">
                        <a:lnSpc>
                          <a:spcPct val="115000"/>
                        </a:lnSpc>
                        <a:spcAft>
                          <a:spcPts val="1000"/>
                        </a:spcAft>
                      </a:pPr>
                      <a:r>
                        <a:rPr lang="en-US" sz="1800" dirty="0"/>
                        <a:t>Office 2007 Product</a:t>
                      </a:r>
                      <a:endParaRPr lang="cs-CZ" sz="2400" dirty="0">
                        <a:latin typeface="Calibri"/>
                        <a:ea typeface="MS Mincho"/>
                        <a:cs typeface="Arial"/>
                      </a:endParaRPr>
                    </a:p>
                  </a:txBody>
                  <a:tcPr marL="68580" marR="68580" marT="0" marB="0"/>
                </a:tc>
                <a:tc>
                  <a:txBody>
                    <a:bodyPr/>
                    <a:lstStyle/>
                    <a:p>
                      <a:pPr algn="ctr">
                        <a:lnSpc>
                          <a:spcPct val="115000"/>
                        </a:lnSpc>
                        <a:spcAft>
                          <a:spcPts val="1000"/>
                        </a:spcAft>
                      </a:pPr>
                      <a:r>
                        <a:rPr lang="en-US" sz="1800"/>
                        <a:t>Office 2003 downgrade</a:t>
                      </a:r>
                      <a:endParaRPr lang="cs-CZ" sz="2400">
                        <a:latin typeface="Calibri"/>
                        <a:ea typeface="MS Mincho"/>
                        <a:cs typeface="Arial"/>
                      </a:endParaRPr>
                    </a:p>
                  </a:txBody>
                  <a:tcPr marL="68580" marR="68580" marT="0" marB="0"/>
                </a:tc>
              </a:tr>
              <a:tr h="1093069">
                <a:tc>
                  <a:txBody>
                    <a:bodyPr/>
                    <a:lstStyle/>
                    <a:p>
                      <a:pPr>
                        <a:lnSpc>
                          <a:spcPct val="115000"/>
                        </a:lnSpc>
                        <a:spcAft>
                          <a:spcPts val="1000"/>
                        </a:spcAft>
                      </a:pPr>
                      <a:r>
                        <a:rPr lang="en-US" sz="1800"/>
                        <a:t>Office Standard 2007 +</a:t>
                      </a:r>
                      <a:endParaRPr lang="cs-CZ" sz="2400"/>
                    </a:p>
                    <a:p>
                      <a:pPr>
                        <a:lnSpc>
                          <a:spcPct val="115000"/>
                        </a:lnSpc>
                        <a:spcAft>
                          <a:spcPts val="1000"/>
                        </a:spcAft>
                      </a:pPr>
                      <a:r>
                        <a:rPr lang="en-US" sz="1800"/>
                        <a:t>Office Multi-Language Pack 2007</a:t>
                      </a:r>
                      <a:endParaRPr lang="cs-CZ" sz="2400">
                        <a:latin typeface="Calibri"/>
                        <a:ea typeface="MS Mincho"/>
                        <a:cs typeface="Arial"/>
                      </a:endParaRPr>
                    </a:p>
                  </a:txBody>
                  <a:tcPr marL="68580" marR="68580" marT="0" marB="0"/>
                </a:tc>
                <a:tc>
                  <a:txBody>
                    <a:bodyPr/>
                    <a:lstStyle/>
                    <a:p>
                      <a:pPr>
                        <a:lnSpc>
                          <a:spcPct val="115000"/>
                        </a:lnSpc>
                        <a:spcAft>
                          <a:spcPts val="1000"/>
                        </a:spcAft>
                      </a:pPr>
                      <a:r>
                        <a:rPr lang="en-US" sz="1800"/>
                        <a:t>Office Standard 2003 w / MUI</a:t>
                      </a:r>
                      <a:endParaRPr lang="cs-CZ" sz="2400">
                        <a:latin typeface="Calibri"/>
                        <a:ea typeface="MS Mincho"/>
                        <a:cs typeface="Arial"/>
                      </a:endParaRPr>
                    </a:p>
                  </a:txBody>
                  <a:tcPr marL="68580" marR="68580" marT="0" marB="0"/>
                </a:tc>
              </a:tr>
              <a:tr h="1093069">
                <a:tc>
                  <a:txBody>
                    <a:bodyPr/>
                    <a:lstStyle/>
                    <a:p>
                      <a:pPr>
                        <a:lnSpc>
                          <a:spcPct val="115000"/>
                        </a:lnSpc>
                        <a:spcAft>
                          <a:spcPts val="1000"/>
                        </a:spcAft>
                      </a:pPr>
                      <a:r>
                        <a:rPr lang="fr-FR" sz="1800"/>
                        <a:t>Office Professional Plus 2007 +</a:t>
                      </a:r>
                      <a:endParaRPr lang="cs-CZ" sz="2400"/>
                    </a:p>
                    <a:p>
                      <a:pPr>
                        <a:lnSpc>
                          <a:spcPct val="115000"/>
                        </a:lnSpc>
                        <a:spcAft>
                          <a:spcPts val="1000"/>
                        </a:spcAft>
                      </a:pPr>
                      <a:r>
                        <a:rPr lang="en-US" sz="1800"/>
                        <a:t>Office Multi-Language Pack 2007</a:t>
                      </a:r>
                      <a:endParaRPr lang="cs-CZ" sz="2400">
                        <a:latin typeface="Calibri"/>
                        <a:ea typeface="MS Mincho"/>
                        <a:cs typeface="Arial"/>
                      </a:endParaRPr>
                    </a:p>
                  </a:txBody>
                  <a:tcPr marL="68580" marR="68580" marT="0" marB="0"/>
                </a:tc>
                <a:tc>
                  <a:txBody>
                    <a:bodyPr/>
                    <a:lstStyle/>
                    <a:p>
                      <a:pPr>
                        <a:lnSpc>
                          <a:spcPct val="115000"/>
                        </a:lnSpc>
                        <a:spcAft>
                          <a:spcPts val="1000"/>
                        </a:spcAft>
                      </a:pPr>
                      <a:r>
                        <a:rPr lang="en-US" sz="1800"/>
                        <a:t>Office Professional Enterprise 2003 w/ MUI</a:t>
                      </a:r>
                      <a:endParaRPr lang="cs-CZ" sz="2400">
                        <a:latin typeface="Calibri"/>
                        <a:ea typeface="MS Mincho"/>
                        <a:cs typeface="Arial"/>
                      </a:endParaRPr>
                    </a:p>
                  </a:txBody>
                  <a:tcPr marL="68580" marR="68580" marT="0" marB="0"/>
                </a:tc>
              </a:tr>
              <a:tr h="1784958">
                <a:tc>
                  <a:txBody>
                    <a:bodyPr/>
                    <a:lstStyle/>
                    <a:p>
                      <a:pPr>
                        <a:lnSpc>
                          <a:spcPct val="115000"/>
                        </a:lnSpc>
                        <a:spcAft>
                          <a:spcPts val="1000"/>
                        </a:spcAft>
                      </a:pPr>
                      <a:r>
                        <a:rPr lang="en-US" sz="1800" dirty="0" smtClean="0"/>
                        <a:t>Office </a:t>
                      </a:r>
                      <a:r>
                        <a:rPr lang="en-US" sz="1800" dirty="0"/>
                        <a:t>Professional Enterprise </a:t>
                      </a:r>
                      <a:r>
                        <a:rPr lang="fr-FR" sz="1800" dirty="0"/>
                        <a:t>2007 +</a:t>
                      </a:r>
                      <a:endParaRPr lang="cs-CZ" sz="2400" dirty="0"/>
                    </a:p>
                    <a:p>
                      <a:pPr>
                        <a:lnSpc>
                          <a:spcPct val="115000"/>
                        </a:lnSpc>
                        <a:spcAft>
                          <a:spcPts val="1000"/>
                        </a:spcAft>
                      </a:pPr>
                      <a:r>
                        <a:rPr lang="en-US" sz="1800" dirty="0"/>
                        <a:t>Office Multi-Language Pack 2007</a:t>
                      </a:r>
                      <a:endParaRPr lang="cs-CZ" sz="2400" dirty="0">
                        <a:latin typeface="Calibri"/>
                        <a:ea typeface="MS Mincho"/>
                        <a:cs typeface="Arial"/>
                      </a:endParaRPr>
                    </a:p>
                  </a:txBody>
                  <a:tcPr marL="68580" marR="68580" marT="0" marB="0"/>
                </a:tc>
                <a:tc>
                  <a:txBody>
                    <a:bodyPr/>
                    <a:lstStyle/>
                    <a:p>
                      <a:pPr>
                        <a:lnSpc>
                          <a:spcPct val="115000"/>
                        </a:lnSpc>
                        <a:spcAft>
                          <a:spcPts val="1000"/>
                        </a:spcAft>
                      </a:pPr>
                      <a:r>
                        <a:rPr lang="en-US" sz="1800"/>
                        <a:t>Office Professional Enterprise 2003 w/ MUI +</a:t>
                      </a:r>
                      <a:endParaRPr lang="cs-CZ" sz="2400"/>
                    </a:p>
                    <a:p>
                      <a:pPr>
                        <a:lnSpc>
                          <a:spcPct val="115000"/>
                        </a:lnSpc>
                        <a:spcAft>
                          <a:spcPts val="1000"/>
                        </a:spcAft>
                      </a:pPr>
                      <a:r>
                        <a:rPr lang="en-US" sz="1800"/>
                        <a:t>Office OneNote 2003 +</a:t>
                      </a:r>
                      <a:endParaRPr lang="cs-CZ" sz="2400"/>
                    </a:p>
                    <a:p>
                      <a:pPr>
                        <a:lnSpc>
                          <a:spcPct val="115000"/>
                        </a:lnSpc>
                        <a:spcAft>
                          <a:spcPts val="1000"/>
                        </a:spcAft>
                      </a:pPr>
                      <a:r>
                        <a:rPr lang="en-US" sz="1800"/>
                        <a:t>Office Groove 3.1</a:t>
                      </a:r>
                      <a:endParaRPr lang="cs-CZ" sz="2400">
                        <a:latin typeface="Calibri"/>
                        <a:ea typeface="MS Mincho"/>
                        <a:cs typeface="Arial"/>
                      </a:endParaRPr>
                    </a:p>
                  </a:txBody>
                  <a:tcPr marL="68580" marR="68580" marT="0" marB="0"/>
                </a:tc>
              </a:tr>
              <a:tr h="401180">
                <a:tc>
                  <a:txBody>
                    <a:bodyPr/>
                    <a:lstStyle/>
                    <a:p>
                      <a:pPr>
                        <a:lnSpc>
                          <a:spcPct val="115000"/>
                        </a:lnSpc>
                        <a:spcAft>
                          <a:spcPts val="1000"/>
                        </a:spcAft>
                      </a:pPr>
                      <a:r>
                        <a:rPr lang="en-US" sz="1800"/>
                        <a:t>Office Multi-Language Pack 2007</a:t>
                      </a:r>
                      <a:endParaRPr lang="cs-CZ" sz="2400">
                        <a:latin typeface="Calibri"/>
                        <a:ea typeface="MS Mincho"/>
                        <a:cs typeface="Arial"/>
                      </a:endParaRPr>
                    </a:p>
                  </a:txBody>
                  <a:tcPr marL="68580" marR="68580" marT="0" marB="0"/>
                </a:tc>
                <a:tc>
                  <a:txBody>
                    <a:bodyPr/>
                    <a:lstStyle/>
                    <a:p>
                      <a:pPr>
                        <a:lnSpc>
                          <a:spcPct val="115000"/>
                        </a:lnSpc>
                        <a:spcAft>
                          <a:spcPts val="1000"/>
                        </a:spcAft>
                      </a:pPr>
                      <a:r>
                        <a:rPr lang="en-US" sz="1800" dirty="0"/>
                        <a:t>Proofing Tools for Office 2003 Editions</a:t>
                      </a:r>
                      <a:endParaRPr lang="cs-CZ" sz="2400" dirty="0">
                        <a:latin typeface="Calibri"/>
                        <a:ea typeface="MS Mincho"/>
                        <a:cs typeface="Arial"/>
                      </a:endParaRPr>
                    </a:p>
                  </a:txBody>
                  <a:tcPr marL="68580" marR="68580" marT="0" marB="0"/>
                </a:tc>
              </a:tr>
            </a:tbl>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Nový formát Office Open XML</a:t>
            </a:r>
            <a:endParaRPr lang="cs-CZ" dirty="0"/>
          </a:p>
        </p:txBody>
      </p:sp>
      <p:sp>
        <p:nvSpPr>
          <p:cNvPr id="3" name="Content Placeholder 2"/>
          <p:cNvSpPr>
            <a:spLocks noGrp="1"/>
          </p:cNvSpPr>
          <p:nvPr>
            <p:ph idx="1"/>
          </p:nvPr>
        </p:nvSpPr>
        <p:spPr>
          <a:xfrm>
            <a:off x="382588" y="1465263"/>
            <a:ext cx="8380412" cy="3268587"/>
          </a:xfrm>
        </p:spPr>
        <p:txBody>
          <a:bodyPr/>
          <a:lstStyle/>
          <a:p>
            <a:r>
              <a:rPr lang="cs-CZ" dirty="0" smtClean="0"/>
              <a:t>Standard ECMA od 7. prosince</a:t>
            </a:r>
          </a:p>
          <a:p>
            <a:r>
              <a:rPr lang="cs-CZ" dirty="0" smtClean="0"/>
              <a:t>Novell oznámil </a:t>
            </a:r>
            <a:r>
              <a:rPr lang="cs-CZ" dirty="0" smtClean="0"/>
              <a:t>podporu </a:t>
            </a:r>
            <a:r>
              <a:rPr lang="cs-CZ" dirty="0" smtClean="0"/>
              <a:t>Office Open XML na </a:t>
            </a:r>
            <a:r>
              <a:rPr lang="cs-CZ" dirty="0" err="1" smtClean="0"/>
              <a:t>OpenOffice.org</a:t>
            </a:r>
            <a:r>
              <a:rPr lang="cs-CZ" dirty="0" smtClean="0"/>
              <a:t> a WordPerfect</a:t>
            </a:r>
          </a:p>
          <a:p>
            <a:r>
              <a:rPr lang="cs-CZ" dirty="0" smtClean="0"/>
              <a:t>Probíhá standardizace v ISO, zrychlený proces potrvá 6 – 9 měsíců</a:t>
            </a:r>
          </a:p>
          <a:p>
            <a:r>
              <a:rPr lang="cs-CZ" dirty="0" smtClean="0"/>
              <a:t>K dispozici převodník XML-ODF </a:t>
            </a:r>
            <a:r>
              <a:rPr lang="cs-CZ" dirty="0" err="1" smtClean="0"/>
              <a:t>Translator</a:t>
            </a:r>
            <a:r>
              <a:rPr lang="cs-CZ" dirty="0" smtClean="0"/>
              <a:t>, OSS projekt financuje spol. Microsoft</a:t>
            </a:r>
            <a:endParaRPr lang="cs-CZ"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rPr>
              <a:t>ODF versus OXML</a:t>
            </a:r>
            <a:endParaRPr lang="cs-CZ" dirty="0">
              <a:solidFill>
                <a:schemeClr val="tx2">
                  <a:alpha val="100000"/>
                </a:schemeClr>
              </a:solidFill>
            </a:endParaRPr>
          </a:p>
        </p:txBody>
      </p:sp>
      <p:sp>
        <p:nvSpPr>
          <p:cNvPr id="49155" name="Text Placeholder 2"/>
          <p:cNvSpPr>
            <a:spLocks noGrp="1"/>
          </p:cNvSpPr>
          <p:nvPr>
            <p:ph type="body" idx="1"/>
          </p:nvPr>
        </p:nvSpPr>
        <p:spPr>
          <a:xfrm>
            <a:off x="382588" y="1465263"/>
            <a:ext cx="8380412" cy="5105400"/>
          </a:xfrm>
        </p:spPr>
        <p:txBody>
          <a:bodyPr/>
          <a:lstStyle/>
          <a:p>
            <a:pPr eaLnBrk="1" hangingPunct="1"/>
            <a:r>
              <a:rPr lang="cs-CZ" sz="1800" smtClean="0">
                <a:latin typeface="Segoe UI" pitchFamily="34" charset="0"/>
                <a:cs typeface="Segoe UI" pitchFamily="34" charset="0"/>
              </a:rPr>
              <a:t>Aktuální verze ODF - 1.2</a:t>
            </a:r>
          </a:p>
          <a:p>
            <a:pPr lvl="1" eaLnBrk="1" hangingPunct="1"/>
            <a:r>
              <a:rPr lang="cs-CZ" sz="1600" smtClean="0">
                <a:latin typeface="Segoe UI" pitchFamily="34" charset="0"/>
                <a:cs typeface="Segoe UI" pitchFamily="34" charset="0"/>
              </a:rPr>
              <a:t>Sun a IBM tvrdí:</a:t>
            </a:r>
          </a:p>
          <a:p>
            <a:pPr lvl="2" eaLnBrk="1" hangingPunct="1"/>
            <a:r>
              <a:rPr lang="cs-CZ" sz="1400" smtClean="0">
                <a:latin typeface="Segoe UI" pitchFamily="34" charset="0"/>
                <a:cs typeface="Segoe UI" pitchFamily="34" charset="0"/>
              </a:rPr>
              <a:t>My vyvíjíme formát 5 let, Microsoft 1 rok</a:t>
            </a:r>
          </a:p>
          <a:p>
            <a:pPr lvl="2" eaLnBrk="1" hangingPunct="1"/>
            <a:r>
              <a:rPr lang="cs-CZ" sz="1400" smtClean="0">
                <a:latin typeface="Segoe UI" pitchFamily="34" charset="0"/>
                <a:cs typeface="Segoe UI" pitchFamily="34" charset="0"/>
              </a:rPr>
              <a:t>Microsoft formát je proprietární</a:t>
            </a:r>
          </a:p>
          <a:p>
            <a:pPr lvl="2" eaLnBrk="1" hangingPunct="1"/>
            <a:r>
              <a:rPr lang="cs-CZ" sz="1400" smtClean="0">
                <a:latin typeface="Segoe UI" pitchFamily="34" charset="0"/>
                <a:cs typeface="Segoe UI" pitchFamily="34" charset="0"/>
              </a:rPr>
              <a:t>Microsoft nemá certifikaci</a:t>
            </a:r>
          </a:p>
          <a:p>
            <a:pPr lvl="2" eaLnBrk="1" hangingPunct="1"/>
            <a:r>
              <a:rPr lang="cs-CZ" sz="1400" smtClean="0">
                <a:latin typeface="Segoe UI" pitchFamily="34" charset="0"/>
                <a:cs typeface="Segoe UI" pitchFamily="34" charset="0"/>
              </a:rPr>
              <a:t>Microsoft nemá jedinou reálnou implementaci</a:t>
            </a:r>
          </a:p>
          <a:p>
            <a:pPr lvl="2" eaLnBrk="1" hangingPunct="1"/>
            <a:r>
              <a:rPr lang="cs-CZ" sz="1400" smtClean="0">
                <a:latin typeface="Segoe UI" pitchFamily="34" charset="0"/>
                <a:cs typeface="Segoe UI" pitchFamily="34" charset="0"/>
              </a:rPr>
              <a:t>Microsoft má zbytečně rozsáhlý popis formátu</a:t>
            </a:r>
          </a:p>
          <a:p>
            <a:pPr eaLnBrk="1" fontAlgn="ctr" hangingPunct="1"/>
            <a:r>
              <a:rPr lang="cs-CZ" sz="1600" smtClean="0">
                <a:latin typeface="Segoe UI" pitchFamily="34" charset="0"/>
                <a:cs typeface="Segoe UI" pitchFamily="34" charset="0"/>
              </a:rPr>
              <a:t>V ODF chybí podpora pro funkce specifické pro Microsoft Office, nepůjde:</a:t>
            </a:r>
            <a:br>
              <a:rPr lang="cs-CZ" sz="1600" smtClean="0">
                <a:latin typeface="Segoe UI" pitchFamily="34" charset="0"/>
                <a:cs typeface="Segoe UI" pitchFamily="34" charset="0"/>
              </a:rPr>
            </a:br>
            <a:r>
              <a:rPr lang="cs-CZ" sz="1600" smtClean="0">
                <a:latin typeface="Segoe UI" pitchFamily="34" charset="0"/>
                <a:cs typeface="Segoe UI" pitchFamily="34" charset="0"/>
              </a:rPr>
              <a:t>(převod do ODF formátu je ztrátový)</a:t>
            </a:r>
          </a:p>
          <a:p>
            <a:pPr lvl="1" eaLnBrk="1" fontAlgn="ctr" hangingPunct="1"/>
            <a:r>
              <a:rPr lang="cs-CZ" sz="1600" smtClean="0">
                <a:latin typeface="Segoe UI" pitchFamily="34" charset="0"/>
                <a:cs typeface="Segoe UI" pitchFamily="34" charset="0"/>
              </a:rPr>
              <a:t>Ukládání maker</a:t>
            </a:r>
          </a:p>
          <a:p>
            <a:pPr lvl="1" eaLnBrk="1" fontAlgn="ctr" hangingPunct="1"/>
            <a:r>
              <a:rPr lang="cs-CZ" sz="1600" smtClean="0">
                <a:latin typeface="Segoe UI" pitchFamily="34" charset="0"/>
                <a:cs typeface="Segoe UI" pitchFamily="34" charset="0"/>
              </a:rPr>
              <a:t>SmartArt</a:t>
            </a:r>
          </a:p>
          <a:p>
            <a:pPr lvl="1" eaLnBrk="1" fontAlgn="ctr" hangingPunct="1"/>
            <a:r>
              <a:rPr lang="cs-CZ" sz="1600" smtClean="0">
                <a:latin typeface="Segoe UI" pitchFamily="34" charset="0"/>
                <a:cs typeface="Segoe UI" pitchFamily="34" charset="0"/>
              </a:rPr>
              <a:t>Podpora OLE objektů</a:t>
            </a:r>
          </a:p>
          <a:p>
            <a:pPr lvl="1" eaLnBrk="1" fontAlgn="ctr" hangingPunct="1"/>
            <a:r>
              <a:rPr lang="cs-CZ" sz="1600" smtClean="0">
                <a:latin typeface="Segoe UI" pitchFamily="34" charset="0"/>
                <a:cs typeface="Segoe UI" pitchFamily="34" charset="0"/>
              </a:rPr>
              <a:t>Podpora IRM</a:t>
            </a:r>
          </a:p>
          <a:p>
            <a:pPr lvl="1" eaLnBrk="1" fontAlgn="ctr" hangingPunct="1"/>
            <a:r>
              <a:rPr lang="cs-CZ" sz="1600" smtClean="0">
                <a:latin typeface="Segoe UI" pitchFamily="34" charset="0"/>
                <a:cs typeface="Segoe UI" pitchFamily="34" charset="0"/>
              </a:rPr>
              <a:t>Další funkcionality co má Office a jiné balíky ho nepodporují</a:t>
            </a:r>
            <a:endParaRPr lang="cs-CZ" sz="1400" smtClean="0">
              <a:latin typeface="Segoe UI" pitchFamily="34" charset="0"/>
              <a:cs typeface="Segoe UI" pitchFamily="34" charset="0"/>
            </a:endParaRPr>
          </a:p>
          <a:p>
            <a:pPr eaLnBrk="1" hangingPunct="1"/>
            <a:endParaRPr lang="cs-CZ" smtClean="0">
              <a:latin typeface="Segoe UI" pitchFamily="34" charset="0"/>
              <a:cs typeface="Segoe UI"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120"/>
          <p:cNvSpPr>
            <a:spLocks noChangeArrowheads="1"/>
          </p:cNvSpPr>
          <p:nvPr/>
        </p:nvSpPr>
        <p:spPr bwMode="auto">
          <a:xfrm>
            <a:off x="184150" y="3892550"/>
            <a:ext cx="2343150" cy="1900238"/>
          </a:xfrm>
          <a:prstGeom prst="rect">
            <a:avLst/>
          </a:prstGeom>
          <a:gradFill rotWithShape="0">
            <a:gsLst>
              <a:gs pos="0">
                <a:srgbClr val="6CB5DD">
                  <a:alpha val="0"/>
                </a:srgbClr>
              </a:gs>
              <a:gs pos="100000">
                <a:schemeClr val="folHlink">
                  <a:alpha val="59000"/>
                </a:schemeClr>
              </a:gs>
            </a:gsLst>
            <a:lin ang="0" scaled="1"/>
          </a:gradFill>
          <a:ln w="9525">
            <a:noFill/>
            <a:miter lim="800000"/>
            <a:headEnd/>
            <a:tailEnd/>
          </a:ln>
        </p:spPr>
        <p:txBody>
          <a:bodyPr wrap="none" anchor="ctr"/>
          <a:lstStyle/>
          <a:p>
            <a:endParaRPr lang="en-US">
              <a:solidFill>
                <a:srgbClr val="000000"/>
              </a:solidFill>
            </a:endParaRPr>
          </a:p>
        </p:txBody>
      </p:sp>
      <p:sp>
        <p:nvSpPr>
          <p:cNvPr id="4099" name="Rectangle 5121"/>
          <p:cNvSpPr>
            <a:spLocks noChangeArrowheads="1"/>
          </p:cNvSpPr>
          <p:nvPr/>
        </p:nvSpPr>
        <p:spPr bwMode="auto">
          <a:xfrm>
            <a:off x="182563" y="1989138"/>
            <a:ext cx="2344737" cy="1758950"/>
          </a:xfrm>
          <a:prstGeom prst="rect">
            <a:avLst/>
          </a:prstGeom>
          <a:gradFill rotWithShape="0">
            <a:gsLst>
              <a:gs pos="0">
                <a:srgbClr val="A7CE79">
                  <a:alpha val="0"/>
                </a:srgbClr>
              </a:gs>
              <a:gs pos="100000">
                <a:schemeClr val="accent2">
                  <a:alpha val="59000"/>
                </a:schemeClr>
              </a:gs>
            </a:gsLst>
            <a:lin ang="0" scaled="1"/>
          </a:gradFill>
          <a:ln w="9525">
            <a:noFill/>
            <a:miter lim="800000"/>
            <a:headEnd/>
            <a:tailEnd/>
          </a:ln>
        </p:spPr>
        <p:txBody>
          <a:bodyPr wrap="none" anchor="ctr"/>
          <a:lstStyle/>
          <a:p>
            <a:endParaRPr lang="en-US">
              <a:solidFill>
                <a:srgbClr val="000000"/>
              </a:solidFill>
            </a:endParaRPr>
          </a:p>
        </p:txBody>
      </p:sp>
      <p:pic>
        <p:nvPicPr>
          <p:cNvPr id="4100" name="Rectangle 5122"/>
          <p:cNvPicPr>
            <a:picLocks noChangeAspect="1" noChangeArrowheads="1"/>
          </p:cNvPicPr>
          <p:nvPr/>
        </p:nvPicPr>
        <p:blipFill>
          <a:blip r:embed="rId2"/>
          <a:srcRect/>
          <a:stretch>
            <a:fillRect/>
          </a:stretch>
        </p:blipFill>
        <p:spPr bwMode="auto">
          <a:xfrm>
            <a:off x="5610225" y="892175"/>
            <a:ext cx="2946400" cy="5356225"/>
          </a:xfrm>
          <a:prstGeom prst="rect">
            <a:avLst/>
          </a:prstGeom>
          <a:noFill/>
          <a:ln w="9525">
            <a:noFill/>
            <a:miter lim="800000"/>
            <a:headEnd/>
            <a:tailEnd/>
          </a:ln>
        </p:spPr>
      </p:pic>
      <p:pic>
        <p:nvPicPr>
          <p:cNvPr id="4101" name="Rectangle 5123"/>
          <p:cNvPicPr>
            <a:picLocks noChangeAspect="1" noChangeArrowheads="1"/>
          </p:cNvPicPr>
          <p:nvPr/>
        </p:nvPicPr>
        <p:blipFill>
          <a:blip r:embed="rId2"/>
          <a:srcRect/>
          <a:stretch>
            <a:fillRect/>
          </a:stretch>
        </p:blipFill>
        <p:spPr bwMode="auto">
          <a:xfrm>
            <a:off x="2501900" y="892175"/>
            <a:ext cx="2946400" cy="5356225"/>
          </a:xfrm>
          <a:prstGeom prst="rect">
            <a:avLst/>
          </a:prstGeom>
          <a:noFill/>
          <a:ln w="9525">
            <a:noFill/>
            <a:miter lim="800000"/>
            <a:headEnd/>
            <a:tailEnd/>
          </a:ln>
        </p:spPr>
      </p:pic>
      <p:pic>
        <p:nvPicPr>
          <p:cNvPr id="4102" name="Rectangle 5124"/>
          <p:cNvPicPr>
            <a:picLocks noChangeAspect="1" noChangeArrowheads="1"/>
          </p:cNvPicPr>
          <p:nvPr/>
        </p:nvPicPr>
        <p:blipFill>
          <a:blip r:embed="rId3"/>
          <a:srcRect/>
          <a:stretch>
            <a:fillRect/>
          </a:stretch>
        </p:blipFill>
        <p:spPr bwMode="auto">
          <a:xfrm>
            <a:off x="2614613" y="3611563"/>
            <a:ext cx="6248400" cy="2438400"/>
          </a:xfrm>
          <a:prstGeom prst="rect">
            <a:avLst/>
          </a:prstGeom>
          <a:noFill/>
          <a:ln w="9525">
            <a:noFill/>
            <a:miter lim="800000"/>
            <a:headEnd/>
            <a:tailEnd/>
          </a:ln>
        </p:spPr>
      </p:pic>
      <p:sp>
        <p:nvSpPr>
          <p:cNvPr id="4103" name="Rectangle 5125"/>
          <p:cNvSpPr>
            <a:spLocks noChangeArrowheads="1"/>
          </p:cNvSpPr>
          <p:nvPr/>
        </p:nvSpPr>
        <p:spPr bwMode="auto">
          <a:xfrm>
            <a:off x="690563" y="3892550"/>
            <a:ext cx="7953375" cy="1900238"/>
          </a:xfrm>
          <a:prstGeom prst="rect">
            <a:avLst/>
          </a:prstGeom>
          <a:gradFill rotWithShape="0">
            <a:gsLst>
              <a:gs pos="0">
                <a:srgbClr val="6CB5DD">
                  <a:alpha val="0"/>
                </a:srgbClr>
              </a:gs>
              <a:gs pos="100000">
                <a:schemeClr val="folHlink">
                  <a:alpha val="59000"/>
                </a:schemeClr>
              </a:gs>
            </a:gsLst>
            <a:lin ang="0" scaled="1"/>
          </a:gradFill>
          <a:ln w="9525">
            <a:noFill/>
            <a:miter lim="800000"/>
            <a:headEnd/>
            <a:tailEnd/>
          </a:ln>
        </p:spPr>
        <p:txBody>
          <a:bodyPr wrap="none" anchor="ctr"/>
          <a:lstStyle/>
          <a:p>
            <a:endParaRPr lang="en-US">
              <a:solidFill>
                <a:srgbClr val="000000"/>
              </a:solidFill>
            </a:endParaRPr>
          </a:p>
        </p:txBody>
      </p:sp>
      <p:pic>
        <p:nvPicPr>
          <p:cNvPr id="4104" name="Rectangle 5126"/>
          <p:cNvPicPr>
            <a:picLocks noChangeAspect="1" noChangeArrowheads="1"/>
          </p:cNvPicPr>
          <p:nvPr/>
        </p:nvPicPr>
        <p:blipFill>
          <a:blip r:embed="rId4"/>
          <a:srcRect/>
          <a:stretch>
            <a:fillRect/>
          </a:stretch>
        </p:blipFill>
        <p:spPr bwMode="auto">
          <a:xfrm>
            <a:off x="5673725" y="4013200"/>
            <a:ext cx="2819400" cy="782638"/>
          </a:xfrm>
          <a:prstGeom prst="rect">
            <a:avLst/>
          </a:prstGeom>
          <a:noFill/>
          <a:ln w="9525">
            <a:noFill/>
            <a:miter lim="800000"/>
            <a:headEnd/>
            <a:tailEnd/>
          </a:ln>
        </p:spPr>
      </p:pic>
      <p:sp>
        <p:nvSpPr>
          <p:cNvPr id="4105" name="Shape 5127"/>
          <p:cNvSpPr>
            <a:spLocks noGrp="1" noChangeArrowheads="1"/>
          </p:cNvSpPr>
          <p:nvPr>
            <p:ph type="title" idx="4294967295"/>
          </p:nvPr>
        </p:nvSpPr>
        <p:spPr>
          <a:xfrm>
            <a:off x="382588" y="334772"/>
            <a:ext cx="7307516" cy="978729"/>
          </a:xfrm>
          <a:noFill/>
        </p:spPr>
        <p:txBody>
          <a:bodyPr/>
          <a:lstStyle/>
          <a:p>
            <a:pPr marL="0" indent="0" defTabSz="914400" eaLnBrk="1" hangingPunct="1"/>
            <a:r>
              <a:rPr lang="cs-CZ" dirty="0" smtClean="0">
                <a:latin typeface="Segoe Semibold" pitchFamily="34" charset="0"/>
                <a:sym typeface="Wingdings" pitchFamily="2" charset="2"/>
              </a:rPr>
              <a:t>Licencování </a:t>
            </a:r>
            <a:r>
              <a:rPr lang="en-US" dirty="0" smtClean="0">
                <a:latin typeface="Segoe Semibold" pitchFamily="34" charset="0"/>
                <a:sym typeface="Wingdings" pitchFamily="2" charset="2"/>
              </a:rPr>
              <a:t>Exchange </a:t>
            </a:r>
            <a:r>
              <a:rPr lang="cs-CZ" dirty="0" smtClean="0">
                <a:latin typeface="Segoe Semibold" pitchFamily="34" charset="0"/>
                <a:sym typeface="Wingdings" pitchFamily="2" charset="2"/>
              </a:rPr>
              <a:t>Server </a:t>
            </a:r>
            <a:r>
              <a:rPr lang="en-US" dirty="0" smtClean="0">
                <a:latin typeface="Segoe Semibold" pitchFamily="34" charset="0"/>
                <a:sym typeface="Wingdings" pitchFamily="2" charset="2"/>
              </a:rPr>
              <a:t>2007</a:t>
            </a:r>
            <a:endParaRPr lang="en-US" dirty="0" smtClean="0">
              <a:latin typeface="Segoe Semibold" pitchFamily="34" charset="0"/>
              <a:sym typeface="Wingdings" pitchFamily="2" charset="2"/>
            </a:endParaRPr>
          </a:p>
        </p:txBody>
      </p:sp>
      <p:pic>
        <p:nvPicPr>
          <p:cNvPr id="4106" name="Rectangle 5128"/>
          <p:cNvPicPr>
            <a:picLocks noChangeAspect="1" noChangeArrowheads="1"/>
          </p:cNvPicPr>
          <p:nvPr/>
        </p:nvPicPr>
        <p:blipFill>
          <a:blip r:embed="rId5"/>
          <a:srcRect/>
          <a:stretch>
            <a:fillRect/>
          </a:stretch>
        </p:blipFill>
        <p:spPr bwMode="auto">
          <a:xfrm>
            <a:off x="2894013" y="1730375"/>
            <a:ext cx="5892800" cy="2287588"/>
          </a:xfrm>
          <a:prstGeom prst="rect">
            <a:avLst/>
          </a:prstGeom>
          <a:noFill/>
          <a:ln w="9525">
            <a:noFill/>
            <a:miter lim="800000"/>
            <a:headEnd/>
            <a:tailEnd/>
          </a:ln>
        </p:spPr>
      </p:pic>
      <p:sp>
        <p:nvSpPr>
          <p:cNvPr id="4107" name="Rectangle 5129"/>
          <p:cNvSpPr>
            <a:spLocks noChangeArrowheads="1"/>
          </p:cNvSpPr>
          <p:nvPr/>
        </p:nvSpPr>
        <p:spPr bwMode="auto">
          <a:xfrm>
            <a:off x="720725" y="1989138"/>
            <a:ext cx="7848600" cy="1758950"/>
          </a:xfrm>
          <a:prstGeom prst="rect">
            <a:avLst/>
          </a:prstGeom>
          <a:gradFill rotWithShape="0">
            <a:gsLst>
              <a:gs pos="0">
                <a:srgbClr val="A7CE79">
                  <a:alpha val="0"/>
                </a:srgbClr>
              </a:gs>
              <a:gs pos="100000">
                <a:schemeClr val="accent2">
                  <a:alpha val="59000"/>
                </a:schemeClr>
              </a:gs>
            </a:gsLst>
            <a:lin ang="0" scaled="1"/>
          </a:gradFill>
          <a:ln w="9525">
            <a:noFill/>
            <a:miter lim="800000"/>
            <a:headEnd/>
            <a:tailEnd/>
          </a:ln>
        </p:spPr>
        <p:txBody>
          <a:bodyPr wrap="none" anchor="ctr"/>
          <a:lstStyle/>
          <a:p>
            <a:endParaRPr lang="en-US">
              <a:solidFill>
                <a:srgbClr val="000000"/>
              </a:solidFill>
            </a:endParaRPr>
          </a:p>
        </p:txBody>
      </p:sp>
      <p:pic>
        <p:nvPicPr>
          <p:cNvPr id="4108" name="Rectangle 5130"/>
          <p:cNvPicPr>
            <a:picLocks noChangeAspect="1" noChangeArrowheads="1"/>
          </p:cNvPicPr>
          <p:nvPr/>
        </p:nvPicPr>
        <p:blipFill>
          <a:blip r:embed="rId4"/>
          <a:srcRect/>
          <a:stretch>
            <a:fillRect/>
          </a:stretch>
        </p:blipFill>
        <p:spPr bwMode="auto">
          <a:xfrm>
            <a:off x="5673725" y="2930525"/>
            <a:ext cx="2819400" cy="782638"/>
          </a:xfrm>
          <a:prstGeom prst="rect">
            <a:avLst/>
          </a:prstGeom>
          <a:noFill/>
          <a:ln w="9525">
            <a:noFill/>
            <a:miter lim="800000"/>
            <a:headEnd/>
            <a:tailEnd/>
          </a:ln>
        </p:spPr>
      </p:pic>
      <p:sp>
        <p:nvSpPr>
          <p:cNvPr id="4109" name="TextBox 5131"/>
          <p:cNvSpPr txBox="1">
            <a:spLocks noChangeArrowheads="1"/>
          </p:cNvSpPr>
          <p:nvPr/>
        </p:nvSpPr>
        <p:spPr bwMode="auto">
          <a:xfrm>
            <a:off x="5938838" y="3171825"/>
            <a:ext cx="2290762"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Standard Edition Server</a:t>
            </a:r>
          </a:p>
        </p:txBody>
      </p:sp>
      <p:pic>
        <p:nvPicPr>
          <p:cNvPr id="4110" name="Rectangle 5132"/>
          <p:cNvPicPr>
            <a:picLocks noChangeAspect="1" noChangeArrowheads="1"/>
          </p:cNvPicPr>
          <p:nvPr/>
        </p:nvPicPr>
        <p:blipFill>
          <a:blip r:embed="rId4"/>
          <a:srcRect/>
          <a:stretch>
            <a:fillRect/>
          </a:stretch>
        </p:blipFill>
        <p:spPr bwMode="auto">
          <a:xfrm>
            <a:off x="5673725" y="2016125"/>
            <a:ext cx="2819400" cy="782638"/>
          </a:xfrm>
          <a:prstGeom prst="rect">
            <a:avLst/>
          </a:prstGeom>
          <a:noFill/>
          <a:ln w="9525">
            <a:noFill/>
            <a:miter lim="800000"/>
            <a:headEnd/>
            <a:tailEnd/>
          </a:ln>
        </p:spPr>
      </p:pic>
      <p:sp>
        <p:nvSpPr>
          <p:cNvPr id="4111" name="TextBox 5133"/>
          <p:cNvSpPr txBox="1">
            <a:spLocks noChangeArrowheads="1"/>
          </p:cNvSpPr>
          <p:nvPr/>
        </p:nvSpPr>
        <p:spPr bwMode="auto">
          <a:xfrm>
            <a:off x="5938838" y="2257425"/>
            <a:ext cx="2290762"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Enterprise Edition Server</a:t>
            </a:r>
          </a:p>
        </p:txBody>
      </p:sp>
      <p:pic>
        <p:nvPicPr>
          <p:cNvPr id="4112" name="Rectangle 5134"/>
          <p:cNvPicPr>
            <a:picLocks noChangeAspect="1" noChangeArrowheads="1"/>
          </p:cNvPicPr>
          <p:nvPr/>
        </p:nvPicPr>
        <p:blipFill>
          <a:blip r:embed="rId4"/>
          <a:srcRect/>
          <a:stretch>
            <a:fillRect/>
          </a:stretch>
        </p:blipFill>
        <p:spPr bwMode="auto">
          <a:xfrm>
            <a:off x="2643188" y="2930525"/>
            <a:ext cx="2665412" cy="782638"/>
          </a:xfrm>
          <a:prstGeom prst="rect">
            <a:avLst/>
          </a:prstGeom>
          <a:noFill/>
          <a:ln w="9525">
            <a:noFill/>
            <a:miter lim="800000"/>
            <a:headEnd/>
            <a:tailEnd/>
          </a:ln>
        </p:spPr>
      </p:pic>
      <p:sp>
        <p:nvSpPr>
          <p:cNvPr id="4113" name="TextBox 5135"/>
          <p:cNvSpPr txBox="1">
            <a:spLocks noChangeArrowheads="1"/>
          </p:cNvSpPr>
          <p:nvPr/>
        </p:nvSpPr>
        <p:spPr bwMode="auto">
          <a:xfrm>
            <a:off x="2892425" y="3171825"/>
            <a:ext cx="2166938"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Standard Edition Server</a:t>
            </a:r>
          </a:p>
        </p:txBody>
      </p:sp>
      <p:pic>
        <p:nvPicPr>
          <p:cNvPr id="4114" name="Rectangle 5136"/>
          <p:cNvPicPr>
            <a:picLocks noChangeAspect="1" noChangeArrowheads="1"/>
          </p:cNvPicPr>
          <p:nvPr/>
        </p:nvPicPr>
        <p:blipFill>
          <a:blip r:embed="rId4"/>
          <a:srcRect/>
          <a:stretch>
            <a:fillRect/>
          </a:stretch>
        </p:blipFill>
        <p:spPr bwMode="auto">
          <a:xfrm>
            <a:off x="2641600" y="2016125"/>
            <a:ext cx="2667000" cy="782638"/>
          </a:xfrm>
          <a:prstGeom prst="rect">
            <a:avLst/>
          </a:prstGeom>
          <a:noFill/>
          <a:ln w="9525">
            <a:noFill/>
            <a:miter lim="800000"/>
            <a:headEnd/>
            <a:tailEnd/>
          </a:ln>
        </p:spPr>
      </p:pic>
      <p:sp>
        <p:nvSpPr>
          <p:cNvPr id="4115" name="TextBox 5137"/>
          <p:cNvSpPr txBox="1">
            <a:spLocks noChangeArrowheads="1"/>
          </p:cNvSpPr>
          <p:nvPr/>
        </p:nvSpPr>
        <p:spPr bwMode="auto">
          <a:xfrm>
            <a:off x="2889250" y="2257425"/>
            <a:ext cx="2171700"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dirty="0">
                <a:solidFill>
                  <a:schemeClr val="bg2"/>
                </a:solidFill>
                <a:latin typeface="Segoe" pitchFamily="34" charset="0"/>
              </a:rPr>
              <a:t>Enterprise Edition Server</a:t>
            </a:r>
          </a:p>
        </p:txBody>
      </p:sp>
      <p:sp>
        <p:nvSpPr>
          <p:cNvPr id="4116" name="TextBox 5138"/>
          <p:cNvSpPr txBox="1">
            <a:spLocks noChangeArrowheads="1"/>
          </p:cNvSpPr>
          <p:nvPr/>
        </p:nvSpPr>
        <p:spPr bwMode="auto">
          <a:xfrm>
            <a:off x="2832100" y="1146175"/>
            <a:ext cx="2286000" cy="611188"/>
          </a:xfrm>
          <a:prstGeom prst="rect">
            <a:avLst/>
          </a:prstGeom>
          <a:noFill/>
          <a:ln w="9525">
            <a:noFill/>
            <a:miter lim="800000"/>
            <a:headEnd/>
            <a:tailEnd/>
          </a:ln>
        </p:spPr>
        <p:txBody>
          <a:bodyPr>
            <a:spAutoFit/>
          </a:bodyPr>
          <a:lstStyle/>
          <a:p>
            <a:pPr algn="ctr">
              <a:spcBef>
                <a:spcPct val="50000"/>
              </a:spcBef>
            </a:pPr>
            <a:r>
              <a:rPr lang="en-US" sz="1600" b="1" dirty="0"/>
              <a:t/>
            </a:r>
            <a:br>
              <a:rPr lang="en-US" sz="1600" b="1" dirty="0"/>
            </a:br>
            <a:r>
              <a:rPr lang="en-US" b="1" dirty="0"/>
              <a:t>Exchange 2003</a:t>
            </a:r>
          </a:p>
        </p:txBody>
      </p:sp>
      <p:sp>
        <p:nvSpPr>
          <p:cNvPr id="4117" name="TextBox 5139"/>
          <p:cNvSpPr txBox="1">
            <a:spLocks noChangeArrowheads="1"/>
          </p:cNvSpPr>
          <p:nvPr/>
        </p:nvSpPr>
        <p:spPr bwMode="auto">
          <a:xfrm>
            <a:off x="5940425" y="1146175"/>
            <a:ext cx="2286000" cy="646331"/>
          </a:xfrm>
          <a:prstGeom prst="rect">
            <a:avLst/>
          </a:prstGeom>
          <a:noFill/>
          <a:ln w="9525">
            <a:noFill/>
            <a:miter lim="800000"/>
            <a:headEnd/>
            <a:tailEnd/>
          </a:ln>
        </p:spPr>
        <p:txBody>
          <a:bodyPr>
            <a:spAutoFit/>
          </a:bodyPr>
          <a:lstStyle/>
          <a:p>
            <a:pPr algn="ctr">
              <a:spcBef>
                <a:spcPct val="50000"/>
              </a:spcBef>
            </a:pPr>
            <a:r>
              <a:rPr lang="en-US" b="1" dirty="0"/>
              <a:t/>
            </a:r>
            <a:br>
              <a:rPr lang="en-US" b="1" dirty="0"/>
            </a:br>
            <a:r>
              <a:rPr lang="en-US" b="1" dirty="0"/>
              <a:t>Exchange 2007</a:t>
            </a:r>
          </a:p>
        </p:txBody>
      </p:sp>
      <p:pic>
        <p:nvPicPr>
          <p:cNvPr id="4118" name="Rectangle 5140"/>
          <p:cNvPicPr>
            <a:picLocks noChangeAspect="1" noChangeArrowheads="1"/>
          </p:cNvPicPr>
          <p:nvPr/>
        </p:nvPicPr>
        <p:blipFill>
          <a:blip r:embed="rId4"/>
          <a:srcRect/>
          <a:stretch>
            <a:fillRect/>
          </a:stretch>
        </p:blipFill>
        <p:spPr bwMode="auto">
          <a:xfrm>
            <a:off x="5673725" y="4906963"/>
            <a:ext cx="2819400" cy="782637"/>
          </a:xfrm>
          <a:prstGeom prst="rect">
            <a:avLst/>
          </a:prstGeom>
          <a:noFill/>
          <a:ln w="9525">
            <a:noFill/>
            <a:miter lim="800000"/>
            <a:headEnd/>
            <a:tailEnd/>
          </a:ln>
        </p:spPr>
      </p:pic>
      <p:sp>
        <p:nvSpPr>
          <p:cNvPr id="4119" name="TextBox 5141"/>
          <p:cNvSpPr txBox="1">
            <a:spLocks noChangeArrowheads="1"/>
          </p:cNvSpPr>
          <p:nvPr/>
        </p:nvSpPr>
        <p:spPr bwMode="auto">
          <a:xfrm>
            <a:off x="5938838" y="5156200"/>
            <a:ext cx="2290762"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Exchange </a:t>
            </a:r>
            <a:r>
              <a:rPr lang="en-US" sz="1400" b="1" i="1">
                <a:solidFill>
                  <a:schemeClr val="bg2"/>
                </a:solidFill>
                <a:latin typeface="Segoe" pitchFamily="34" charset="0"/>
              </a:rPr>
              <a:t>Standard</a:t>
            </a:r>
            <a:r>
              <a:rPr lang="en-US" sz="1400">
                <a:solidFill>
                  <a:schemeClr val="bg2"/>
                </a:solidFill>
                <a:latin typeface="Segoe" pitchFamily="34" charset="0"/>
              </a:rPr>
              <a:t> CAL</a:t>
            </a:r>
          </a:p>
        </p:txBody>
      </p:sp>
      <p:sp>
        <p:nvSpPr>
          <p:cNvPr id="4120" name="TextBox 5142"/>
          <p:cNvSpPr txBox="1">
            <a:spLocks noChangeArrowheads="1"/>
          </p:cNvSpPr>
          <p:nvPr/>
        </p:nvSpPr>
        <p:spPr bwMode="auto">
          <a:xfrm>
            <a:off x="5876925" y="4233863"/>
            <a:ext cx="2414588"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Exchange </a:t>
            </a:r>
            <a:r>
              <a:rPr lang="en-US" sz="1400" b="1" i="1">
                <a:solidFill>
                  <a:schemeClr val="bg2"/>
                </a:solidFill>
                <a:latin typeface="Segoe" pitchFamily="34" charset="0"/>
              </a:rPr>
              <a:t>Enterprise</a:t>
            </a:r>
            <a:r>
              <a:rPr lang="en-US" sz="1400" b="1">
                <a:solidFill>
                  <a:schemeClr val="bg2"/>
                </a:solidFill>
                <a:latin typeface="Segoe" pitchFamily="34" charset="0"/>
              </a:rPr>
              <a:t> </a:t>
            </a:r>
            <a:r>
              <a:rPr lang="en-US" sz="1400">
                <a:solidFill>
                  <a:schemeClr val="bg2"/>
                </a:solidFill>
                <a:latin typeface="Segoe" pitchFamily="34" charset="0"/>
              </a:rPr>
              <a:t>CAL</a:t>
            </a:r>
          </a:p>
        </p:txBody>
      </p:sp>
      <p:pic>
        <p:nvPicPr>
          <p:cNvPr id="4121" name="Rectangle 5143"/>
          <p:cNvPicPr>
            <a:picLocks noChangeAspect="1" noChangeArrowheads="1"/>
          </p:cNvPicPr>
          <p:nvPr/>
        </p:nvPicPr>
        <p:blipFill>
          <a:blip r:embed="rId4"/>
          <a:srcRect/>
          <a:stretch>
            <a:fillRect/>
          </a:stretch>
        </p:blipFill>
        <p:spPr bwMode="auto">
          <a:xfrm>
            <a:off x="2643188" y="4906963"/>
            <a:ext cx="2665412" cy="782637"/>
          </a:xfrm>
          <a:prstGeom prst="rect">
            <a:avLst/>
          </a:prstGeom>
          <a:noFill/>
          <a:ln w="9525">
            <a:noFill/>
            <a:miter lim="800000"/>
            <a:headEnd/>
            <a:tailEnd/>
          </a:ln>
        </p:spPr>
      </p:pic>
      <p:sp>
        <p:nvSpPr>
          <p:cNvPr id="4122" name="TextBox 5144"/>
          <p:cNvSpPr txBox="1">
            <a:spLocks noChangeArrowheads="1"/>
          </p:cNvSpPr>
          <p:nvPr/>
        </p:nvSpPr>
        <p:spPr bwMode="auto">
          <a:xfrm>
            <a:off x="2892425" y="5148263"/>
            <a:ext cx="2166938" cy="273050"/>
          </a:xfrm>
          <a:prstGeom prst="rect">
            <a:avLst/>
          </a:prstGeom>
          <a:noFill/>
          <a:ln w="9525">
            <a:noFill/>
            <a:miter lim="800000"/>
            <a:headEnd/>
            <a:tailEnd/>
          </a:ln>
        </p:spPr>
        <p:txBody>
          <a:bodyPr>
            <a:spAutoFit/>
          </a:bodyPr>
          <a:lstStyle/>
          <a:p>
            <a:pPr marL="111125" indent="-111125" algn="ctr">
              <a:lnSpc>
                <a:spcPct val="85000"/>
              </a:lnSpc>
              <a:spcBef>
                <a:spcPct val="30000"/>
              </a:spcBef>
              <a:buClr>
                <a:schemeClr val="tx2"/>
              </a:buClr>
              <a:buSzPct val="80000"/>
            </a:pPr>
            <a:r>
              <a:rPr lang="en-US" sz="1400">
                <a:solidFill>
                  <a:schemeClr val="bg2"/>
                </a:solidFill>
                <a:latin typeface="Segoe" pitchFamily="34" charset="0"/>
              </a:rPr>
              <a:t>Exchange CAL</a:t>
            </a:r>
          </a:p>
        </p:txBody>
      </p:sp>
      <p:sp>
        <p:nvSpPr>
          <p:cNvPr id="4123" name="TextBox 5145"/>
          <p:cNvSpPr txBox="1">
            <a:spLocks noChangeArrowheads="1"/>
          </p:cNvSpPr>
          <p:nvPr/>
        </p:nvSpPr>
        <p:spPr bwMode="auto">
          <a:xfrm>
            <a:off x="0" y="6491288"/>
            <a:ext cx="6965753" cy="338554"/>
          </a:xfrm>
          <a:prstGeom prst="rect">
            <a:avLst/>
          </a:prstGeom>
          <a:noFill/>
          <a:ln w="9525">
            <a:noFill/>
            <a:miter lim="800000"/>
            <a:headEnd/>
            <a:tailEnd/>
          </a:ln>
        </p:spPr>
        <p:txBody>
          <a:bodyPr wrap="none">
            <a:spAutoFit/>
          </a:bodyPr>
          <a:lstStyle/>
          <a:p>
            <a:r>
              <a:rPr lang="cs-CZ" sz="1600" dirty="0" smtClean="0"/>
              <a:t>Poznámka</a:t>
            </a:r>
            <a:r>
              <a:rPr lang="en-US" sz="1600" dirty="0" smtClean="0"/>
              <a:t>: </a:t>
            </a:r>
            <a:r>
              <a:rPr lang="cs-CZ" sz="1600" dirty="0" smtClean="0"/>
              <a:t>Zákazníci mohou koupil libovolný </a:t>
            </a:r>
            <a:r>
              <a:rPr lang="en-US" sz="1600" dirty="0" smtClean="0"/>
              <a:t>CAL </a:t>
            </a:r>
            <a:r>
              <a:rPr lang="cs-CZ" sz="1600" dirty="0" smtClean="0"/>
              <a:t>k libovolné edici serveru</a:t>
            </a:r>
            <a:endParaRPr lang="en-US" sz="1600" dirty="0"/>
          </a:p>
        </p:txBody>
      </p:sp>
      <p:sp>
        <p:nvSpPr>
          <p:cNvPr id="4124" name="TextBox 5146"/>
          <p:cNvSpPr txBox="1">
            <a:spLocks noChangeArrowheads="1"/>
          </p:cNvSpPr>
          <p:nvPr/>
        </p:nvSpPr>
        <p:spPr bwMode="auto">
          <a:xfrm>
            <a:off x="633413" y="2646363"/>
            <a:ext cx="1295400" cy="396875"/>
          </a:xfrm>
          <a:prstGeom prst="rect">
            <a:avLst/>
          </a:prstGeom>
          <a:noFill/>
          <a:ln w="9525">
            <a:noFill/>
            <a:miter lim="800000"/>
            <a:headEnd/>
            <a:tailEnd/>
          </a:ln>
        </p:spPr>
        <p:txBody>
          <a:bodyPr>
            <a:spAutoFit/>
          </a:bodyPr>
          <a:lstStyle/>
          <a:p>
            <a:pPr algn="r">
              <a:spcBef>
                <a:spcPct val="50000"/>
              </a:spcBef>
            </a:pPr>
            <a:r>
              <a:rPr lang="en-US" sz="2000" b="1" dirty="0" smtClean="0"/>
              <a:t>Server</a:t>
            </a:r>
            <a:r>
              <a:rPr lang="cs-CZ" sz="2000" b="1" dirty="0" smtClean="0"/>
              <a:t>y</a:t>
            </a:r>
            <a:endParaRPr lang="en-US" sz="2000" b="1" dirty="0"/>
          </a:p>
        </p:txBody>
      </p:sp>
      <p:sp>
        <p:nvSpPr>
          <p:cNvPr id="4125" name="TextBox 5147"/>
          <p:cNvSpPr txBox="1">
            <a:spLocks noChangeArrowheads="1"/>
          </p:cNvSpPr>
          <p:nvPr/>
        </p:nvSpPr>
        <p:spPr bwMode="auto">
          <a:xfrm>
            <a:off x="633413" y="4622800"/>
            <a:ext cx="1295400" cy="396875"/>
          </a:xfrm>
          <a:prstGeom prst="rect">
            <a:avLst/>
          </a:prstGeom>
          <a:noFill/>
          <a:ln w="9525">
            <a:noFill/>
            <a:miter lim="800000"/>
            <a:headEnd/>
            <a:tailEnd/>
          </a:ln>
        </p:spPr>
        <p:txBody>
          <a:bodyPr>
            <a:spAutoFit/>
          </a:bodyPr>
          <a:lstStyle/>
          <a:p>
            <a:pPr algn="r">
              <a:spcBef>
                <a:spcPct val="50000"/>
              </a:spcBef>
            </a:pPr>
            <a:r>
              <a:rPr lang="en-US" sz="2000" b="1" dirty="0" smtClean="0"/>
              <a:t>CAL</a:t>
            </a:r>
            <a:r>
              <a:rPr lang="cs-CZ" sz="2000" b="1" dirty="0" smtClean="0"/>
              <a:t>y</a:t>
            </a:r>
            <a:endParaRPr lang="en-US" sz="2000" b="1" dirty="0"/>
          </a:p>
        </p:txBody>
      </p:sp>
      <p:sp>
        <p:nvSpPr>
          <p:cNvPr id="4126" name="TextBox 5148"/>
          <p:cNvSpPr txBox="1">
            <a:spLocks noChangeArrowheads="1"/>
          </p:cNvSpPr>
          <p:nvPr/>
        </p:nvSpPr>
        <p:spPr bwMode="auto">
          <a:xfrm>
            <a:off x="7773988" y="4046538"/>
            <a:ext cx="880369" cy="307777"/>
          </a:xfrm>
          <a:prstGeom prst="rect">
            <a:avLst/>
          </a:prstGeom>
          <a:noFill/>
          <a:ln w="9525">
            <a:noFill/>
            <a:miter lim="800000"/>
            <a:headEnd/>
            <a:tailEnd/>
          </a:ln>
        </p:spPr>
        <p:txBody>
          <a:bodyPr wrap="none">
            <a:spAutoFit/>
          </a:bodyPr>
          <a:lstStyle/>
          <a:p>
            <a:r>
              <a:rPr lang="en-GB" sz="1400" b="1" dirty="0" smtClean="0">
                <a:solidFill>
                  <a:srgbClr val="FF0000"/>
                </a:solidFill>
              </a:rPr>
              <a:t>N</a:t>
            </a:r>
            <a:r>
              <a:rPr lang="cs-CZ" sz="1400" b="1" dirty="0" smtClean="0">
                <a:solidFill>
                  <a:srgbClr val="FF0000"/>
                </a:solidFill>
              </a:rPr>
              <a:t>ovinka</a:t>
            </a:r>
            <a:endParaRPr lang="en-GB" sz="1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hape 6144"/>
          <p:cNvSpPr>
            <a:spLocks noGrp="1" noChangeArrowheads="1"/>
          </p:cNvSpPr>
          <p:nvPr>
            <p:ph type="title" idx="4294967295"/>
          </p:nvPr>
        </p:nvSpPr>
        <p:spPr>
          <a:xfrm>
            <a:off x="382588" y="444500"/>
            <a:ext cx="5735637" cy="978729"/>
          </a:xfrm>
          <a:noFill/>
        </p:spPr>
        <p:txBody>
          <a:bodyPr anchor="ctr"/>
          <a:lstStyle/>
          <a:p>
            <a:pPr marL="0" indent="0" defTabSz="914400" eaLnBrk="1" hangingPunct="1"/>
            <a:r>
              <a:rPr lang="en-US" dirty="0" smtClean="0">
                <a:latin typeface="Segoe Semibold" pitchFamily="34" charset="0"/>
                <a:sym typeface="Wingdings" pitchFamily="2" charset="2"/>
              </a:rPr>
              <a:t>Exchange 2007</a:t>
            </a:r>
            <a:r>
              <a:rPr lang="cs-CZ" dirty="0" smtClean="0">
                <a:latin typeface="Segoe Semibold" pitchFamily="34" charset="0"/>
                <a:sym typeface="Wingdings" pitchFamily="2" charset="2"/>
              </a:rPr>
              <a:t> – klientské licence</a:t>
            </a:r>
            <a:endParaRPr lang="en-US" dirty="0" smtClean="0">
              <a:latin typeface="Segoe Semibold" pitchFamily="34" charset="0"/>
              <a:ea typeface="SimSun" pitchFamily="2" charset="-122"/>
              <a:cs typeface="Times New Roman" pitchFamily="18" charset="0"/>
              <a:sym typeface="Wingdings" pitchFamily="2" charset="2"/>
            </a:endParaRPr>
          </a:p>
        </p:txBody>
      </p:sp>
      <p:sp>
        <p:nvSpPr>
          <p:cNvPr id="5123" name="Rectangle 6145"/>
          <p:cNvSpPr>
            <a:spLocks noChangeArrowheads="1"/>
          </p:cNvSpPr>
          <p:nvPr/>
        </p:nvSpPr>
        <p:spPr bwMode="auto">
          <a:xfrm>
            <a:off x="304801" y="1489075"/>
            <a:ext cx="2795016" cy="366713"/>
          </a:xfrm>
          <a:prstGeom prst="rect">
            <a:avLst/>
          </a:prstGeom>
          <a:noFill/>
          <a:ln w="9525">
            <a:noFill/>
            <a:miter lim="800000"/>
            <a:headEnd/>
            <a:tailEnd/>
          </a:ln>
        </p:spPr>
        <p:txBody>
          <a:bodyPr/>
          <a:lstStyle/>
          <a:p>
            <a:pPr algn="ctr" hangingPunct="0">
              <a:spcBef>
                <a:spcPct val="50000"/>
              </a:spcBef>
            </a:pPr>
            <a:r>
              <a:rPr lang="cs-CZ" sz="2000" b="1" u="sng" dirty="0" smtClean="0">
                <a:latin typeface="Segoe" pitchFamily="34" charset="0"/>
                <a:sym typeface="Wingdings" pitchFamily="2" charset="2"/>
              </a:rPr>
              <a:t>Licence CAL Exchange 2003</a:t>
            </a:r>
            <a:endParaRPr lang="en-US" sz="2000" dirty="0">
              <a:latin typeface="Segoe" pitchFamily="34" charset="0"/>
              <a:ea typeface="SimSun" pitchFamily="2" charset="-122"/>
              <a:cs typeface="Times New Roman" pitchFamily="18" charset="0"/>
              <a:sym typeface="Wingdings" pitchFamily="2" charset="2"/>
            </a:endParaRPr>
          </a:p>
        </p:txBody>
      </p:sp>
      <p:sp>
        <p:nvSpPr>
          <p:cNvPr id="5125" name="TextBox 6147"/>
          <p:cNvSpPr txBox="1">
            <a:spLocks noChangeArrowheads="1"/>
          </p:cNvSpPr>
          <p:nvPr/>
        </p:nvSpPr>
        <p:spPr bwMode="auto">
          <a:xfrm>
            <a:off x="533400" y="43434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5126" name="TextBox 6148"/>
          <p:cNvSpPr txBox="1">
            <a:spLocks noChangeArrowheads="1"/>
          </p:cNvSpPr>
          <p:nvPr/>
        </p:nvSpPr>
        <p:spPr bwMode="auto">
          <a:xfrm>
            <a:off x="533400" y="23622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5127" name="TextBox 6149"/>
          <p:cNvSpPr txBox="1">
            <a:spLocks noChangeArrowheads="1"/>
          </p:cNvSpPr>
          <p:nvPr/>
        </p:nvSpPr>
        <p:spPr bwMode="auto">
          <a:xfrm>
            <a:off x="4244975" y="45720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5128" name="TextBox 6150"/>
          <p:cNvSpPr txBox="1">
            <a:spLocks noChangeArrowheads="1"/>
          </p:cNvSpPr>
          <p:nvPr/>
        </p:nvSpPr>
        <p:spPr bwMode="auto">
          <a:xfrm>
            <a:off x="4244975" y="23622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5129" name="Rectangle 6151"/>
          <p:cNvSpPr>
            <a:spLocks noChangeArrowheads="1"/>
          </p:cNvSpPr>
          <p:nvPr/>
        </p:nvSpPr>
        <p:spPr bwMode="auto">
          <a:xfrm>
            <a:off x="3541776" y="1447800"/>
            <a:ext cx="3727704" cy="366713"/>
          </a:xfrm>
          <a:prstGeom prst="rect">
            <a:avLst/>
          </a:prstGeom>
          <a:noFill/>
          <a:ln w="9525">
            <a:noFill/>
            <a:miter lim="800000"/>
            <a:headEnd/>
            <a:tailEnd/>
          </a:ln>
        </p:spPr>
        <p:txBody>
          <a:bodyPr/>
          <a:lstStyle/>
          <a:p>
            <a:pPr algn="ctr" hangingPunct="0">
              <a:spcBef>
                <a:spcPct val="50000"/>
              </a:spcBef>
            </a:pPr>
            <a:r>
              <a:rPr lang="cs-CZ" sz="2000" b="1" u="sng" dirty="0" smtClean="0">
                <a:latin typeface="Segoe" pitchFamily="34" charset="0"/>
                <a:sym typeface="Wingdings" pitchFamily="2" charset="2"/>
              </a:rPr>
              <a:t>Licence CAL </a:t>
            </a:r>
            <a:r>
              <a:rPr lang="en-US" sz="2000" b="1" u="sng" dirty="0" smtClean="0">
                <a:latin typeface="Segoe" pitchFamily="34" charset="0"/>
                <a:sym typeface="Wingdings" pitchFamily="2" charset="2"/>
              </a:rPr>
              <a:t>E</a:t>
            </a:r>
            <a:r>
              <a:rPr lang="cs-CZ" sz="2000" b="1" u="sng" dirty="0" smtClean="0">
                <a:latin typeface="Segoe" pitchFamily="34" charset="0"/>
                <a:sym typeface="Wingdings" pitchFamily="2" charset="2"/>
              </a:rPr>
              <a:t>xchange </a:t>
            </a:r>
            <a:r>
              <a:rPr lang="en-US" sz="2000" b="1" u="sng" dirty="0" smtClean="0">
                <a:latin typeface="Segoe" pitchFamily="34" charset="0"/>
                <a:sym typeface="Wingdings" pitchFamily="2" charset="2"/>
              </a:rPr>
              <a:t>2007</a:t>
            </a:r>
            <a:endParaRPr lang="en-US" sz="2000" dirty="0">
              <a:latin typeface="Segoe" pitchFamily="34" charset="0"/>
              <a:ea typeface="SimSun" pitchFamily="2" charset="-122"/>
              <a:cs typeface="Times New Roman" pitchFamily="18" charset="0"/>
              <a:sym typeface="Wingdings" pitchFamily="2" charset="2"/>
            </a:endParaRPr>
          </a:p>
        </p:txBody>
      </p:sp>
      <p:sp>
        <p:nvSpPr>
          <p:cNvPr id="5130" name="Rectangle 6152"/>
          <p:cNvSpPr>
            <a:spLocks noChangeArrowheads="1"/>
          </p:cNvSpPr>
          <p:nvPr/>
        </p:nvSpPr>
        <p:spPr bwMode="auto">
          <a:xfrm>
            <a:off x="6884988" y="2009775"/>
            <a:ext cx="2259012" cy="1260475"/>
          </a:xfrm>
          <a:prstGeom prst="rect">
            <a:avLst/>
          </a:prstGeom>
          <a:noFill/>
          <a:ln w="9525">
            <a:noFill/>
            <a:miter lim="800000"/>
            <a:headEnd/>
            <a:tailEnd/>
          </a:ln>
        </p:spPr>
        <p:txBody>
          <a:bodyPr/>
          <a:lstStyle/>
          <a:p>
            <a:pPr marL="119063" indent="-119063">
              <a:spcBef>
                <a:spcPct val="20000"/>
              </a:spcBef>
              <a:buClr>
                <a:schemeClr val="hlink"/>
              </a:buClr>
              <a:buSzPct val="90000"/>
              <a:buFont typeface="Wingdings" pitchFamily="2" charset="2"/>
              <a:buBlip>
                <a:blip r:embed="rId3"/>
              </a:buBlip>
            </a:pPr>
            <a:r>
              <a:rPr lang="cs-CZ" sz="1200" b="1" dirty="0" smtClean="0">
                <a:latin typeface="Segoe" pitchFamily="34" charset="0"/>
                <a:ea typeface="SimSun" pitchFamily="2" charset="-122"/>
                <a:cs typeface="Times New Roman" pitchFamily="18" charset="0"/>
                <a:sym typeface="Wingdings" pitchFamily="2" charset="2"/>
              </a:rPr>
              <a:t>Organizace, které chtějí mít výhody licence </a:t>
            </a:r>
            <a:r>
              <a:rPr lang="en-US" sz="1200" b="1" dirty="0" smtClean="0">
                <a:latin typeface="Segoe" pitchFamily="34" charset="0"/>
                <a:ea typeface="SimSun" pitchFamily="2" charset="-122"/>
                <a:cs typeface="Times New Roman" pitchFamily="18" charset="0"/>
                <a:sym typeface="Wingdings" pitchFamily="2" charset="2"/>
              </a:rPr>
              <a:t>Exchange </a:t>
            </a:r>
            <a:r>
              <a:rPr lang="en-US" sz="1200" b="1" dirty="0">
                <a:latin typeface="Segoe" pitchFamily="34" charset="0"/>
                <a:ea typeface="SimSun" pitchFamily="2" charset="-122"/>
                <a:cs typeface="Times New Roman" pitchFamily="18" charset="0"/>
                <a:sym typeface="Wingdings" pitchFamily="2" charset="2"/>
              </a:rPr>
              <a:t>Standard CAL </a:t>
            </a:r>
            <a:r>
              <a:rPr lang="cs-CZ" sz="1200" b="1" dirty="0" smtClean="0">
                <a:latin typeface="Segoe" pitchFamily="34" charset="0"/>
                <a:ea typeface="SimSun" pitchFamily="2" charset="-122"/>
                <a:cs typeface="Times New Roman" pitchFamily="18" charset="0"/>
                <a:sym typeface="Wingdings" pitchFamily="2" charset="2"/>
              </a:rPr>
              <a:t>a navíc chtějí mít</a:t>
            </a:r>
            <a:r>
              <a:rPr lang="en-US" sz="1200" b="1" dirty="0" smtClean="0">
                <a:latin typeface="Segoe" pitchFamily="34" charset="0"/>
                <a:ea typeface="SimSun" pitchFamily="2" charset="-122"/>
                <a:cs typeface="Times New Roman" pitchFamily="18" charset="0"/>
                <a:sym typeface="Wingdings" pitchFamily="2" charset="2"/>
              </a:rPr>
              <a:t>:</a:t>
            </a:r>
            <a:endParaRPr lang="en-US" sz="1200" b="1" dirty="0">
              <a:latin typeface="Segoe" pitchFamily="34" charset="0"/>
              <a:ea typeface="SimSun" pitchFamily="2" charset="-122"/>
              <a:cs typeface="Times New Roman" pitchFamily="18" charset="0"/>
              <a:sym typeface="Wingdings" pitchFamily="2" charset="2"/>
            </a:endParaRPr>
          </a:p>
          <a:p>
            <a:pPr marL="342900" lvl="1" indent="-109538">
              <a:spcBef>
                <a:spcPct val="20000"/>
              </a:spcBef>
              <a:buClr>
                <a:schemeClr val="hlink"/>
              </a:buClr>
              <a:buSzPct val="90000"/>
              <a:buFont typeface="Wingdings" pitchFamily="2" charset="2"/>
              <a:buBlip>
                <a:blip r:embed="rId3"/>
              </a:buBlip>
            </a:pPr>
            <a:r>
              <a:rPr lang="cs-CZ" sz="1200" b="1" dirty="0" smtClean="0">
                <a:latin typeface="Segoe" pitchFamily="34" charset="0"/>
                <a:ea typeface="SimSun" pitchFamily="2" charset="-122"/>
                <a:cs typeface="Times New Roman" pitchFamily="18" charset="0"/>
                <a:sym typeface="Wingdings" pitchFamily="2" charset="2"/>
              </a:rPr>
              <a:t>Sjednocenou komunikaci</a:t>
            </a:r>
            <a:r>
              <a:rPr lang="en-US" sz="1200" b="1" dirty="0" smtClean="0">
                <a:latin typeface="Segoe" pitchFamily="34" charset="0"/>
                <a:ea typeface="SimSun" pitchFamily="2" charset="-122"/>
                <a:cs typeface="Times New Roman" pitchFamily="18" charset="0"/>
                <a:sym typeface="Wingdings" pitchFamily="2" charset="2"/>
              </a:rPr>
              <a:t> </a:t>
            </a:r>
            <a:endParaRPr lang="en-US" sz="1200" b="1" dirty="0">
              <a:latin typeface="Segoe" pitchFamily="34" charset="0"/>
              <a:ea typeface="SimSun" pitchFamily="2" charset="-122"/>
              <a:cs typeface="Times New Roman" pitchFamily="18" charset="0"/>
              <a:sym typeface="Wingdings" pitchFamily="2" charset="2"/>
            </a:endParaRPr>
          </a:p>
          <a:p>
            <a:pPr marL="342900" lvl="1" indent="-109538">
              <a:spcBef>
                <a:spcPct val="20000"/>
              </a:spcBef>
              <a:buClr>
                <a:schemeClr val="hlink"/>
              </a:buClr>
              <a:buSzPct val="90000"/>
              <a:buFont typeface="Wingdings" pitchFamily="2" charset="2"/>
              <a:buNone/>
            </a:pPr>
            <a:r>
              <a:rPr lang="en-US" sz="1200" b="1" dirty="0">
                <a:latin typeface="Segoe" pitchFamily="34" charset="0"/>
                <a:ea typeface="SimSun" pitchFamily="2" charset="-122"/>
                <a:cs typeface="Times New Roman" pitchFamily="18" charset="0"/>
                <a:sym typeface="Wingdings" pitchFamily="2" charset="2"/>
              </a:rPr>
              <a:t>	</a:t>
            </a:r>
            <a:r>
              <a:rPr lang="cs-CZ" sz="1200" b="1" u="sng" dirty="0" smtClean="0">
                <a:latin typeface="Segoe" pitchFamily="34" charset="0"/>
                <a:ea typeface="SimSun" pitchFamily="2" charset="-122"/>
                <a:cs typeface="Times New Roman" pitchFamily="18" charset="0"/>
                <a:sym typeface="Wingdings" pitchFamily="2" charset="2"/>
              </a:rPr>
              <a:t>a</a:t>
            </a:r>
            <a:endParaRPr lang="en-US" sz="1200" b="1" u="sng" dirty="0">
              <a:latin typeface="Segoe" pitchFamily="34" charset="0"/>
              <a:ea typeface="SimSun" pitchFamily="2" charset="-122"/>
              <a:cs typeface="Times New Roman" pitchFamily="18" charset="0"/>
              <a:sym typeface="Wingdings" pitchFamily="2" charset="2"/>
            </a:endParaRPr>
          </a:p>
          <a:p>
            <a:pPr marL="342900" lvl="1" indent="-109538">
              <a:spcBef>
                <a:spcPct val="20000"/>
              </a:spcBef>
              <a:buClr>
                <a:schemeClr val="hlink"/>
              </a:buClr>
              <a:buSzPct val="90000"/>
              <a:buFont typeface="Wingdings" pitchFamily="2" charset="2"/>
              <a:buBlip>
                <a:blip r:embed="rId3"/>
              </a:buBlip>
            </a:pPr>
            <a:r>
              <a:rPr lang="cs-CZ" sz="1200" b="1" dirty="0" smtClean="0">
                <a:latin typeface="Segoe" pitchFamily="34" charset="0"/>
                <a:ea typeface="SimSun" pitchFamily="2" charset="-122"/>
                <a:cs typeface="Times New Roman" pitchFamily="18" charset="0"/>
                <a:sym typeface="Wingdings" pitchFamily="2" charset="2"/>
              </a:rPr>
              <a:t>Několikavrstvou antivirovou a </a:t>
            </a:r>
            <a:r>
              <a:rPr lang="cs-CZ" sz="1200" b="1" dirty="0" err="1" smtClean="0">
                <a:latin typeface="Segoe" pitchFamily="34" charset="0"/>
                <a:ea typeface="SimSun" pitchFamily="2" charset="-122"/>
                <a:cs typeface="Times New Roman" pitchFamily="18" charset="0"/>
                <a:sym typeface="Wingdings" pitchFamily="2" charset="2"/>
              </a:rPr>
              <a:t>antispamovou</a:t>
            </a:r>
            <a:r>
              <a:rPr lang="cs-CZ" sz="1200" b="1" dirty="0" smtClean="0">
                <a:latin typeface="Segoe" pitchFamily="34" charset="0"/>
                <a:ea typeface="SimSun" pitchFamily="2" charset="-122"/>
                <a:cs typeface="Times New Roman" pitchFamily="18" charset="0"/>
                <a:sym typeface="Wingdings" pitchFamily="2" charset="2"/>
              </a:rPr>
              <a:t> ochranu</a:t>
            </a:r>
            <a:endParaRPr lang="en-US" sz="1200" b="1" dirty="0">
              <a:latin typeface="Segoe" pitchFamily="34" charset="0"/>
              <a:ea typeface="SimSun" pitchFamily="2" charset="-122"/>
              <a:cs typeface="Times New Roman" pitchFamily="18" charset="0"/>
              <a:sym typeface="Wingdings" pitchFamily="2" charset="2"/>
            </a:endParaRPr>
          </a:p>
          <a:p>
            <a:pPr marL="119063" indent="-119063">
              <a:spcBef>
                <a:spcPct val="20000"/>
              </a:spcBef>
              <a:buClr>
                <a:schemeClr val="hlink"/>
              </a:buClr>
              <a:buSzPct val="90000"/>
              <a:buFont typeface="Wingdings" pitchFamily="2" charset="2"/>
              <a:buBlip>
                <a:blip r:embed="rId3"/>
              </a:buBlip>
            </a:pPr>
            <a:endParaRPr lang="en-US" sz="1400" b="1" dirty="0">
              <a:latin typeface="Segoe" pitchFamily="34" charset="0"/>
              <a:ea typeface="SimSun" pitchFamily="2" charset="-122"/>
              <a:cs typeface="Times New Roman" pitchFamily="18" charset="0"/>
              <a:sym typeface="Wingdings" pitchFamily="2" charset="2"/>
            </a:endParaRPr>
          </a:p>
        </p:txBody>
      </p:sp>
      <p:sp>
        <p:nvSpPr>
          <p:cNvPr id="5131" name="Rectangle 6153"/>
          <p:cNvSpPr>
            <a:spLocks noChangeArrowheads="1"/>
          </p:cNvSpPr>
          <p:nvPr/>
        </p:nvSpPr>
        <p:spPr bwMode="auto">
          <a:xfrm>
            <a:off x="6934200" y="4184650"/>
            <a:ext cx="2209800" cy="2520950"/>
          </a:xfrm>
          <a:prstGeom prst="rect">
            <a:avLst/>
          </a:prstGeom>
          <a:noFill/>
          <a:ln w="9525">
            <a:noFill/>
            <a:miter lim="800000"/>
            <a:headEnd/>
            <a:tailEnd/>
          </a:ln>
        </p:spPr>
        <p:txBody>
          <a:bodyPr/>
          <a:lstStyle/>
          <a:p>
            <a:pPr marL="119063" indent="-119063" eaLnBrk="0" hangingPunct="0">
              <a:spcBef>
                <a:spcPct val="50000"/>
              </a:spcBef>
            </a:pPr>
            <a:r>
              <a:rPr lang="en-US" sz="1000" b="1" dirty="0">
                <a:ea typeface="SimSun" pitchFamily="2" charset="-122"/>
                <a:cs typeface="Times New Roman" pitchFamily="18" charset="0"/>
                <a:sym typeface="Wingdings" pitchFamily="2" charset="2"/>
              </a:rPr>
              <a:t>  </a:t>
            </a:r>
            <a:endParaRPr lang="en-US" sz="1600" dirty="0">
              <a:ea typeface="SimSun" pitchFamily="2" charset="-122"/>
              <a:cs typeface="Times New Roman" pitchFamily="18" charset="0"/>
              <a:sym typeface="Wingdings" pitchFamily="2" charset="2"/>
            </a:endParaRPr>
          </a:p>
          <a:p>
            <a:pPr marL="119063" indent="-119063">
              <a:spcBef>
                <a:spcPct val="20000"/>
              </a:spcBef>
              <a:buClr>
                <a:schemeClr val="hlink"/>
              </a:buClr>
              <a:buSzPct val="90000"/>
              <a:buFont typeface="Wingdings" pitchFamily="2" charset="2"/>
              <a:buBlip>
                <a:blip r:embed="rId3"/>
              </a:buBlip>
            </a:pPr>
            <a:r>
              <a:rPr lang="cs-CZ" sz="1200" b="1" dirty="0" smtClean="0">
                <a:latin typeface="Segoe" pitchFamily="34" charset="0"/>
                <a:ea typeface="SimSun" pitchFamily="2" charset="-122"/>
                <a:cs typeface="Times New Roman" pitchFamily="18" charset="0"/>
                <a:sym typeface="Wingdings" pitchFamily="2" charset="2"/>
              </a:rPr>
              <a:t>Organizace, které potřebují kvalitní řešení zasílání zpráv</a:t>
            </a:r>
            <a:endParaRPr lang="en-US" sz="1200" b="1" dirty="0">
              <a:latin typeface="Segoe" pitchFamily="34" charset="0"/>
              <a:ea typeface="SimSun" pitchFamily="2" charset="-122"/>
              <a:cs typeface="Times New Roman" pitchFamily="18" charset="0"/>
              <a:sym typeface="Wingdings" pitchFamily="2" charset="2"/>
            </a:endParaRPr>
          </a:p>
        </p:txBody>
      </p:sp>
      <p:sp>
        <p:nvSpPr>
          <p:cNvPr id="5132" name="Rectangle 6154"/>
          <p:cNvSpPr>
            <a:spLocks noChangeArrowheads="1"/>
          </p:cNvSpPr>
          <p:nvPr/>
        </p:nvSpPr>
        <p:spPr bwMode="auto">
          <a:xfrm>
            <a:off x="6376988" y="1447800"/>
            <a:ext cx="3300412" cy="366713"/>
          </a:xfrm>
          <a:prstGeom prst="rect">
            <a:avLst/>
          </a:prstGeom>
          <a:noFill/>
          <a:ln w="9525">
            <a:noFill/>
            <a:miter lim="800000"/>
            <a:headEnd/>
            <a:tailEnd/>
          </a:ln>
        </p:spPr>
        <p:txBody>
          <a:bodyPr/>
          <a:lstStyle/>
          <a:p>
            <a:pPr algn="ctr" hangingPunct="0">
              <a:spcBef>
                <a:spcPct val="50000"/>
              </a:spcBef>
            </a:pPr>
            <a:r>
              <a:rPr lang="cs-CZ" sz="2000" b="1" u="sng" dirty="0" smtClean="0">
                <a:latin typeface="Segoe" pitchFamily="34" charset="0"/>
                <a:sym typeface="Wingdings" pitchFamily="2" charset="2"/>
              </a:rPr>
              <a:t>Zákazník</a:t>
            </a:r>
            <a:endParaRPr lang="en-US" sz="2000" dirty="0">
              <a:latin typeface="Segoe" pitchFamily="34" charset="0"/>
              <a:ea typeface="SimSun" pitchFamily="2" charset="-122"/>
              <a:cs typeface="Times New Roman" pitchFamily="18" charset="0"/>
              <a:sym typeface="Wingdings" pitchFamily="2" charset="2"/>
            </a:endParaRPr>
          </a:p>
        </p:txBody>
      </p:sp>
      <p:sp>
        <p:nvSpPr>
          <p:cNvPr id="5133" name="Rounded Rectangle 6155"/>
          <p:cNvSpPr>
            <a:spLocks noChangeArrowheads="1"/>
          </p:cNvSpPr>
          <p:nvPr/>
        </p:nvSpPr>
        <p:spPr bwMode="auto">
          <a:xfrm>
            <a:off x="228600" y="4276725"/>
            <a:ext cx="2971800" cy="2465388"/>
          </a:xfrm>
          <a:prstGeom prst="roundRect">
            <a:avLst>
              <a:gd name="adj" fmla="val 16667"/>
            </a:avLst>
          </a:prstGeom>
          <a:solidFill>
            <a:schemeClr val="tx1">
              <a:lumMod val="50000"/>
            </a:schemeClr>
          </a:solidFill>
          <a:ln w="9525" algn="ctr">
            <a:solidFill>
              <a:schemeClr val="tx1"/>
            </a:solidFill>
            <a:round/>
            <a:headEnd/>
            <a:tailEnd/>
          </a:ln>
        </p:spPr>
        <p:txBody>
          <a:bodyPr wrap="none" anchor="ctr"/>
          <a:lstStyle/>
          <a:p>
            <a:endParaRPr lang="en-US">
              <a:solidFill>
                <a:srgbClr val="000000"/>
              </a:solidFill>
            </a:endParaRPr>
          </a:p>
        </p:txBody>
      </p:sp>
      <p:sp>
        <p:nvSpPr>
          <p:cNvPr id="5134" name="Rectangle 6156"/>
          <p:cNvSpPr>
            <a:spLocks noChangeArrowheads="1"/>
          </p:cNvSpPr>
          <p:nvPr/>
        </p:nvSpPr>
        <p:spPr bwMode="auto">
          <a:xfrm>
            <a:off x="487680" y="5269992"/>
            <a:ext cx="2886456" cy="1417311"/>
          </a:xfrm>
          <a:prstGeom prst="rect">
            <a:avLst/>
          </a:prstGeom>
          <a:noFill/>
          <a:ln w="9525">
            <a:noFill/>
            <a:miter lim="800000"/>
            <a:headEnd/>
            <a:tailEnd/>
          </a:ln>
        </p:spPr>
        <p:txBody>
          <a:bodyPr wrap="square">
            <a:spAutoFit/>
          </a:bodyPr>
          <a:lstStyle/>
          <a:p>
            <a:pPr marL="228600" indent="-228600">
              <a:lnSpc>
                <a:spcPct val="75000"/>
              </a:lnSpc>
              <a:spcBef>
                <a:spcPct val="30000"/>
              </a:spcBef>
              <a:buClr>
                <a:schemeClr val="tx2"/>
              </a:buClr>
              <a:buSzPct val="80000"/>
              <a:buFont typeface="Wingdings" pitchFamily="2" charset="2"/>
              <a:buNone/>
            </a:pPr>
            <a:r>
              <a:rPr lang="en-US" sz="1400" b="1" dirty="0">
                <a:latin typeface="Segoe" pitchFamily="34" charset="0"/>
              </a:rPr>
              <a:t>Exchange CAL</a:t>
            </a:r>
          </a:p>
          <a:p>
            <a:pPr marL="228600" indent="-228600">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Plný klientský přístup</a:t>
            </a:r>
            <a:endParaRPr lang="en-US" sz="12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Sdílené kalendáře</a:t>
            </a:r>
            <a:endParaRPr lang="en-US" sz="12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Přístup mobilních zařízení</a:t>
            </a:r>
            <a:endParaRPr lang="en-US" sz="12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en-US" sz="1200" dirty="0">
                <a:latin typeface="Segoe" pitchFamily="34" charset="0"/>
              </a:rPr>
              <a:t>Anti-spam</a:t>
            </a:r>
          </a:p>
          <a:p>
            <a:pPr marL="228600" indent="-228600">
              <a:lnSpc>
                <a:spcPct val="75000"/>
              </a:lnSpc>
              <a:spcBef>
                <a:spcPct val="30000"/>
              </a:spcBef>
              <a:buClr>
                <a:schemeClr val="tx2"/>
              </a:buClr>
              <a:buSzPct val="80000"/>
              <a:buFont typeface="Wingdings" pitchFamily="2" charset="2"/>
              <a:buNone/>
            </a:pPr>
            <a:endParaRPr lang="en-US" sz="1200" dirty="0">
              <a:latin typeface="Segoe" pitchFamily="34" charset="0"/>
            </a:endParaRPr>
          </a:p>
          <a:p>
            <a:pPr marL="228600" indent="-228600">
              <a:lnSpc>
                <a:spcPct val="75000"/>
              </a:lnSpc>
              <a:spcBef>
                <a:spcPct val="30000"/>
              </a:spcBef>
              <a:buClr>
                <a:schemeClr val="tx2"/>
              </a:buClr>
              <a:buSzPct val="80000"/>
              <a:buFont typeface="Wingdings" pitchFamily="2" charset="2"/>
              <a:buNone/>
            </a:pPr>
            <a:endParaRPr lang="en-US" sz="1200" b="1" dirty="0">
              <a:latin typeface="Segoe" pitchFamily="34" charset="0"/>
            </a:endParaRPr>
          </a:p>
        </p:txBody>
      </p:sp>
      <p:sp>
        <p:nvSpPr>
          <p:cNvPr id="5135" name="Right Arrow 6157"/>
          <p:cNvSpPr>
            <a:spLocks noChangeArrowheads="1"/>
          </p:cNvSpPr>
          <p:nvPr/>
        </p:nvSpPr>
        <p:spPr bwMode="auto">
          <a:xfrm>
            <a:off x="3276600" y="5257800"/>
            <a:ext cx="533400" cy="381000"/>
          </a:xfrm>
          <a:prstGeom prst="rightArrow">
            <a:avLst>
              <a:gd name="adj1" fmla="val 50000"/>
              <a:gd name="adj2" fmla="val 35000"/>
            </a:avLst>
          </a:prstGeom>
          <a:gradFill rotWithShape="0">
            <a:gsLst>
              <a:gs pos="0">
                <a:schemeClr val="accent1"/>
              </a:gs>
              <a:gs pos="100000">
                <a:schemeClr val="bg1"/>
              </a:gs>
            </a:gsLst>
            <a:lin ang="5400000" scaled="1"/>
          </a:gradFill>
          <a:ln w="12700" algn="ctr">
            <a:solidFill>
              <a:schemeClr val="tx1"/>
            </a:solidFill>
            <a:miter lim="800000"/>
            <a:headEnd/>
            <a:tailEnd/>
          </a:ln>
        </p:spPr>
        <p:txBody>
          <a:bodyPr/>
          <a:lstStyle/>
          <a:p>
            <a:endParaRPr lang="en-US">
              <a:solidFill>
                <a:srgbClr val="000000"/>
              </a:solidFill>
            </a:endParaRPr>
          </a:p>
        </p:txBody>
      </p:sp>
      <p:sp>
        <p:nvSpPr>
          <p:cNvPr id="5136" name="TextBox 6158"/>
          <p:cNvSpPr txBox="1">
            <a:spLocks noChangeArrowheads="1"/>
          </p:cNvSpPr>
          <p:nvPr/>
        </p:nvSpPr>
        <p:spPr bwMode="auto">
          <a:xfrm>
            <a:off x="3962400" y="35052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5137" name="Rounded Rectangle 6159"/>
          <p:cNvSpPr>
            <a:spLocks noChangeArrowheads="1"/>
          </p:cNvSpPr>
          <p:nvPr/>
        </p:nvSpPr>
        <p:spPr bwMode="auto">
          <a:xfrm>
            <a:off x="3886200" y="1905000"/>
            <a:ext cx="2971800" cy="2286000"/>
          </a:xfrm>
          <a:prstGeom prst="roundRect">
            <a:avLst>
              <a:gd name="adj" fmla="val 16667"/>
            </a:avLst>
          </a:prstGeom>
          <a:solidFill>
            <a:srgbClr val="000066"/>
          </a:solidFill>
          <a:ln w="9525" algn="ctr">
            <a:solidFill>
              <a:schemeClr val="tx1"/>
            </a:solidFill>
            <a:round/>
            <a:headEnd/>
            <a:tailEnd/>
          </a:ln>
        </p:spPr>
        <p:txBody>
          <a:bodyPr wrap="none" anchor="ctr"/>
          <a:lstStyle/>
          <a:p>
            <a:endParaRPr lang="en-US">
              <a:solidFill>
                <a:srgbClr val="000000"/>
              </a:solidFill>
            </a:endParaRPr>
          </a:p>
        </p:txBody>
      </p:sp>
      <p:sp>
        <p:nvSpPr>
          <p:cNvPr id="5138" name="Rounded Rectangle 6160"/>
          <p:cNvSpPr>
            <a:spLocks noChangeArrowheads="1"/>
          </p:cNvSpPr>
          <p:nvPr/>
        </p:nvSpPr>
        <p:spPr bwMode="auto">
          <a:xfrm>
            <a:off x="3886200" y="4267200"/>
            <a:ext cx="2971800" cy="2514600"/>
          </a:xfrm>
          <a:prstGeom prst="roundRect">
            <a:avLst>
              <a:gd name="adj" fmla="val 16667"/>
            </a:avLst>
          </a:prstGeom>
          <a:solidFill>
            <a:srgbClr val="000099"/>
          </a:solidFill>
          <a:ln w="9525" algn="ctr">
            <a:solidFill>
              <a:schemeClr val="tx1"/>
            </a:solidFill>
            <a:round/>
            <a:headEnd/>
            <a:tailEnd/>
          </a:ln>
        </p:spPr>
        <p:txBody>
          <a:bodyPr wrap="none" anchor="ctr"/>
          <a:lstStyle/>
          <a:p>
            <a:endParaRPr lang="en-US">
              <a:solidFill>
                <a:srgbClr val="000000"/>
              </a:solidFill>
            </a:endParaRPr>
          </a:p>
        </p:txBody>
      </p:sp>
      <p:sp>
        <p:nvSpPr>
          <p:cNvPr id="5139" name="Rectangle 6161"/>
          <p:cNvSpPr>
            <a:spLocks noChangeArrowheads="1"/>
          </p:cNvSpPr>
          <p:nvPr/>
        </p:nvSpPr>
        <p:spPr bwMode="auto">
          <a:xfrm>
            <a:off x="3962400" y="2057400"/>
            <a:ext cx="2865438" cy="452438"/>
          </a:xfrm>
          <a:prstGeom prst="rect">
            <a:avLst/>
          </a:prstGeom>
          <a:noFill/>
          <a:ln w="9525">
            <a:noFill/>
            <a:miter lim="800000"/>
            <a:headEnd/>
            <a:tailEnd/>
          </a:ln>
        </p:spPr>
        <p:txBody>
          <a:bodyPr>
            <a:spAutoFit/>
          </a:bodyPr>
          <a:lstStyle/>
          <a:p>
            <a:pPr marL="169863" indent="-169863">
              <a:lnSpc>
                <a:spcPct val="75000"/>
              </a:lnSpc>
              <a:spcBef>
                <a:spcPct val="30000"/>
              </a:spcBef>
              <a:buClr>
                <a:schemeClr val="tx2"/>
              </a:buClr>
              <a:buSzPct val="80000"/>
              <a:buFont typeface="Wingdings" pitchFamily="2" charset="2"/>
              <a:buBlip>
                <a:blip r:embed="rId4"/>
              </a:buBlip>
            </a:pPr>
            <a:endParaRPr lang="en-US" sz="1200">
              <a:latin typeface="Segoe" pitchFamily="34" charset="0"/>
            </a:endParaRPr>
          </a:p>
          <a:p>
            <a:pPr marL="169863" indent="-169863">
              <a:lnSpc>
                <a:spcPct val="75000"/>
              </a:lnSpc>
              <a:spcBef>
                <a:spcPct val="30000"/>
              </a:spcBef>
              <a:buClr>
                <a:schemeClr val="tx2"/>
              </a:buClr>
              <a:buSzPct val="80000"/>
              <a:buFont typeface="Wingdings" pitchFamily="2" charset="2"/>
              <a:buNone/>
            </a:pPr>
            <a:endParaRPr lang="en-US" sz="1400">
              <a:latin typeface="Segoe" pitchFamily="34" charset="0"/>
            </a:endParaRPr>
          </a:p>
        </p:txBody>
      </p:sp>
      <p:sp>
        <p:nvSpPr>
          <p:cNvPr id="5140" name="Rectangle 6162"/>
          <p:cNvSpPr>
            <a:spLocks noChangeArrowheads="1"/>
          </p:cNvSpPr>
          <p:nvPr/>
        </p:nvSpPr>
        <p:spPr bwMode="auto">
          <a:xfrm>
            <a:off x="4038600" y="4267200"/>
            <a:ext cx="2971800" cy="2469907"/>
          </a:xfrm>
          <a:prstGeom prst="rect">
            <a:avLst/>
          </a:prstGeom>
          <a:noFill/>
          <a:ln w="9525">
            <a:noFill/>
            <a:miter lim="800000"/>
            <a:headEnd/>
            <a:tailEnd/>
          </a:ln>
        </p:spPr>
        <p:txBody>
          <a:bodyPr>
            <a:spAutoFit/>
          </a:bodyPr>
          <a:lstStyle/>
          <a:p>
            <a:pPr marL="169863" indent="-169863">
              <a:lnSpc>
                <a:spcPct val="75000"/>
              </a:lnSpc>
              <a:spcBef>
                <a:spcPct val="30000"/>
              </a:spcBef>
              <a:buClr>
                <a:schemeClr val="tx2"/>
              </a:buClr>
              <a:buSzPct val="80000"/>
              <a:buFont typeface="Wingdings" pitchFamily="2" charset="2"/>
              <a:buNone/>
            </a:pPr>
            <a:r>
              <a:rPr lang="en-US" sz="1400" b="1" dirty="0">
                <a:latin typeface="Segoe" pitchFamily="34" charset="0"/>
              </a:rPr>
              <a:t>Exchange Standard CAL</a:t>
            </a:r>
          </a:p>
          <a:p>
            <a:pPr marL="169863" indent="-169863">
              <a:lnSpc>
                <a:spcPct val="75000"/>
              </a:lnSpc>
              <a:spcBef>
                <a:spcPct val="30000"/>
              </a:spcBef>
              <a:buClr>
                <a:schemeClr val="tx2"/>
              </a:buClr>
              <a:buSzPct val="80000"/>
              <a:buFont typeface="Wingdings" pitchFamily="2" charset="2"/>
              <a:buNone/>
            </a:pPr>
            <a:r>
              <a:rPr lang="cs-CZ" sz="1200" b="1" dirty="0" smtClean="0">
                <a:latin typeface="Segoe" pitchFamily="34" charset="0"/>
              </a:rPr>
              <a:t>Rozšíření oproti </a:t>
            </a:r>
            <a:r>
              <a:rPr lang="en-US" sz="1200" b="1" dirty="0" smtClean="0">
                <a:latin typeface="Segoe" pitchFamily="34" charset="0"/>
              </a:rPr>
              <a:t>E</a:t>
            </a:r>
            <a:r>
              <a:rPr lang="cs-CZ" sz="1200" b="1" dirty="0" err="1" smtClean="0">
                <a:latin typeface="Segoe" pitchFamily="34" charset="0"/>
              </a:rPr>
              <a:t>xchange</a:t>
            </a:r>
            <a:r>
              <a:rPr lang="cs-CZ" sz="1200" b="1" dirty="0" smtClean="0">
                <a:latin typeface="Segoe" pitchFamily="34" charset="0"/>
              </a:rPr>
              <a:t> </a:t>
            </a:r>
            <a:r>
              <a:rPr lang="en-US" sz="1200" b="1" dirty="0" smtClean="0">
                <a:latin typeface="Segoe" pitchFamily="34" charset="0"/>
              </a:rPr>
              <a:t>2003</a:t>
            </a:r>
            <a:endParaRPr lang="en-US" sz="1200" b="1"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Zdokonalený </a:t>
            </a:r>
            <a:r>
              <a:rPr lang="en-US" sz="1200" dirty="0" smtClean="0">
                <a:latin typeface="Segoe" pitchFamily="34" charset="0"/>
              </a:rPr>
              <a:t>Anti-spam</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Snazší správa</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Větší bezpečí mobilní komunikace</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None/>
            </a:pPr>
            <a:r>
              <a:rPr lang="cs-CZ" sz="1200" b="1" dirty="0" smtClean="0">
                <a:latin typeface="Segoe" pitchFamily="34" charset="0"/>
              </a:rPr>
              <a:t>Nové možnosti</a:t>
            </a:r>
            <a:endParaRPr lang="en-US" sz="1200" b="1"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Přístup zvenku k dokumentům za branou firewall</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Správa zásad pro celou organizaci</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Vyhledávání ve všech poštovních schránkách</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Transportní pravidla</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Instalace serveru po rolích</a:t>
            </a:r>
            <a:endParaRPr lang="en-US" sz="1400" dirty="0">
              <a:latin typeface="Segoe" pitchFamily="34" charset="0"/>
            </a:endParaRPr>
          </a:p>
        </p:txBody>
      </p:sp>
      <p:sp>
        <p:nvSpPr>
          <p:cNvPr id="5141" name="Rectangle 6163"/>
          <p:cNvSpPr>
            <a:spLocks noChangeArrowheads="1"/>
          </p:cNvSpPr>
          <p:nvPr/>
        </p:nvSpPr>
        <p:spPr bwMode="auto">
          <a:xfrm>
            <a:off x="3962400" y="1981200"/>
            <a:ext cx="2865438" cy="2389116"/>
          </a:xfrm>
          <a:prstGeom prst="rect">
            <a:avLst/>
          </a:prstGeom>
          <a:noFill/>
          <a:ln w="9525">
            <a:noFill/>
            <a:miter lim="800000"/>
            <a:headEnd/>
            <a:tailEnd/>
          </a:ln>
        </p:spPr>
        <p:txBody>
          <a:bodyPr>
            <a:spAutoFit/>
          </a:bodyPr>
          <a:lstStyle/>
          <a:p>
            <a:pPr marL="169863" indent="-169863">
              <a:lnSpc>
                <a:spcPct val="75000"/>
              </a:lnSpc>
              <a:spcBef>
                <a:spcPct val="30000"/>
              </a:spcBef>
              <a:buClr>
                <a:schemeClr val="tx2"/>
              </a:buClr>
              <a:buSzPct val="80000"/>
              <a:buFont typeface="Wingdings" pitchFamily="2" charset="2"/>
              <a:buNone/>
            </a:pPr>
            <a:r>
              <a:rPr lang="en-US" sz="1400" b="1" dirty="0">
                <a:latin typeface="Segoe" pitchFamily="34" charset="0"/>
              </a:rPr>
              <a:t>Exchange Enterprise CAL</a:t>
            </a:r>
          </a:p>
          <a:p>
            <a:pPr marL="169863" indent="-169863">
              <a:lnSpc>
                <a:spcPct val="75000"/>
              </a:lnSpc>
              <a:spcBef>
                <a:spcPct val="30000"/>
              </a:spcBef>
              <a:buClr>
                <a:schemeClr val="tx2"/>
              </a:buClr>
              <a:buSzPct val="80000"/>
              <a:buFont typeface="Wingdings" pitchFamily="2" charset="2"/>
              <a:buNone/>
            </a:pPr>
            <a:r>
              <a:rPr lang="cs-CZ" sz="1400" b="1" dirty="0" smtClean="0">
                <a:latin typeface="Segoe" pitchFamily="34" charset="0"/>
              </a:rPr>
              <a:t>Aditivní CAL se službami</a:t>
            </a:r>
            <a:endParaRPr lang="en-US" sz="1400" b="1" dirty="0">
              <a:latin typeface="Segoe" pitchFamily="34" charset="0"/>
            </a:endParaRPr>
          </a:p>
          <a:p>
            <a:pPr marL="169863" indent="-169863">
              <a:lnSpc>
                <a:spcPct val="75000"/>
              </a:lnSpc>
              <a:spcBef>
                <a:spcPct val="30000"/>
              </a:spcBef>
              <a:buClr>
                <a:schemeClr val="tx2"/>
              </a:buClr>
              <a:buSzPct val="80000"/>
              <a:buFont typeface="Wingdings" pitchFamily="2" charset="2"/>
              <a:buNone/>
            </a:pPr>
            <a:endParaRPr lang="en-US" sz="500" b="1" dirty="0">
              <a:latin typeface="Segoe" pitchFamily="34" charset="0"/>
            </a:endParaRPr>
          </a:p>
          <a:p>
            <a:pPr marL="169863" indent="-169863">
              <a:lnSpc>
                <a:spcPct val="75000"/>
              </a:lnSpc>
              <a:spcBef>
                <a:spcPct val="30000"/>
              </a:spcBef>
              <a:buClr>
                <a:schemeClr val="tx2"/>
              </a:buClr>
              <a:buSzPct val="80000"/>
              <a:buFont typeface="Wingdings" pitchFamily="2" charset="2"/>
              <a:buNone/>
            </a:pPr>
            <a:r>
              <a:rPr lang="cs-CZ" sz="1200" b="1" dirty="0" smtClean="0">
                <a:latin typeface="Segoe" pitchFamily="34" charset="0"/>
              </a:rPr>
              <a:t>Nové funkce</a:t>
            </a:r>
            <a:endParaRPr lang="en-US" sz="1200" b="1"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Sjednocená komunikace</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Protokolování uživatelů</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cs-CZ" sz="1200" dirty="0" smtClean="0">
                <a:latin typeface="Segoe" pitchFamily="34" charset="0"/>
              </a:rPr>
              <a:t>Spravované poštovní složky</a:t>
            </a:r>
            <a:endParaRPr lang="en-US" sz="1200" dirty="0">
              <a:latin typeface="Segoe" pitchFamily="34" charset="0"/>
            </a:endParaRPr>
          </a:p>
          <a:p>
            <a:pPr marL="169863" indent="-169863">
              <a:lnSpc>
                <a:spcPct val="75000"/>
              </a:lnSpc>
              <a:spcBef>
                <a:spcPct val="30000"/>
              </a:spcBef>
              <a:buClr>
                <a:schemeClr val="tx2"/>
              </a:buClr>
              <a:buSzPct val="80000"/>
              <a:buFont typeface="Wingdings" pitchFamily="2" charset="2"/>
              <a:buBlip>
                <a:blip r:embed="rId4"/>
              </a:buBlip>
            </a:pPr>
            <a:r>
              <a:rPr lang="en-US" sz="1200" dirty="0" smtClean="0">
                <a:solidFill>
                  <a:srgbClr val="FF3300"/>
                </a:solidFill>
                <a:latin typeface="Segoe" pitchFamily="34" charset="0"/>
              </a:rPr>
              <a:t>A</a:t>
            </a:r>
            <a:r>
              <a:rPr lang="cs-CZ" sz="1200" dirty="0" err="1" smtClean="0">
                <a:solidFill>
                  <a:srgbClr val="FF3300"/>
                </a:solidFill>
                <a:latin typeface="Segoe" pitchFamily="34" charset="0"/>
              </a:rPr>
              <a:t>nti</a:t>
            </a:r>
            <a:r>
              <a:rPr lang="cs-CZ" sz="1200" dirty="0" smtClean="0">
                <a:solidFill>
                  <a:srgbClr val="FF3300"/>
                </a:solidFill>
                <a:latin typeface="Segoe" pitchFamily="34" charset="0"/>
              </a:rPr>
              <a:t>-virus</a:t>
            </a:r>
            <a:r>
              <a:rPr lang="en-US" sz="1200" dirty="0" smtClean="0">
                <a:solidFill>
                  <a:srgbClr val="FF3300"/>
                </a:solidFill>
                <a:latin typeface="Segoe" pitchFamily="34" charset="0"/>
              </a:rPr>
              <a:t>/A</a:t>
            </a:r>
            <a:r>
              <a:rPr lang="cs-CZ" sz="1200" dirty="0" err="1" smtClean="0">
                <a:solidFill>
                  <a:srgbClr val="FF3300"/>
                </a:solidFill>
                <a:latin typeface="Segoe" pitchFamily="34" charset="0"/>
              </a:rPr>
              <a:t>nti</a:t>
            </a:r>
            <a:r>
              <a:rPr lang="cs-CZ" sz="1200" dirty="0" smtClean="0">
                <a:solidFill>
                  <a:srgbClr val="FF3300"/>
                </a:solidFill>
                <a:latin typeface="Segoe" pitchFamily="34" charset="0"/>
              </a:rPr>
              <a:t>-spam</a:t>
            </a:r>
            <a:br>
              <a:rPr lang="cs-CZ" sz="1200" dirty="0" smtClean="0">
                <a:solidFill>
                  <a:srgbClr val="FF3300"/>
                </a:solidFill>
                <a:latin typeface="Segoe" pitchFamily="34" charset="0"/>
              </a:rPr>
            </a:br>
            <a:r>
              <a:rPr lang="en-US" sz="1200" dirty="0" smtClean="0">
                <a:solidFill>
                  <a:srgbClr val="FF3300"/>
                </a:solidFill>
                <a:latin typeface="Segoe" pitchFamily="34" charset="0"/>
              </a:rPr>
              <a:t> (</a:t>
            </a:r>
            <a:r>
              <a:rPr lang="cs-CZ" sz="1200" dirty="0" smtClean="0">
                <a:solidFill>
                  <a:srgbClr val="FF3300"/>
                </a:solidFill>
                <a:latin typeface="Segoe" pitchFamily="34" charset="0"/>
              </a:rPr>
              <a:t>nabídka služeb</a:t>
            </a:r>
            <a:r>
              <a:rPr lang="en-US" sz="1200" dirty="0" smtClean="0">
                <a:solidFill>
                  <a:srgbClr val="FF3300"/>
                </a:solidFill>
                <a:latin typeface="Segoe" pitchFamily="34" charset="0"/>
              </a:rPr>
              <a:t>)</a:t>
            </a:r>
            <a:endParaRPr lang="en-US" sz="1200" dirty="0">
              <a:solidFill>
                <a:srgbClr val="FF3300"/>
              </a:solidFill>
              <a:latin typeface="Segoe" pitchFamily="34" charset="0"/>
            </a:endParaRPr>
          </a:p>
          <a:p>
            <a:pPr marL="579438" lvl="1" indent="-228600">
              <a:lnSpc>
                <a:spcPct val="75000"/>
              </a:lnSpc>
              <a:spcBef>
                <a:spcPct val="30000"/>
              </a:spcBef>
              <a:buClr>
                <a:schemeClr val="tx2"/>
              </a:buClr>
              <a:buSzPct val="80000"/>
              <a:buFont typeface="Wingdings" pitchFamily="2" charset="2"/>
              <a:buBlip>
                <a:blip r:embed="rId4"/>
              </a:buBlip>
            </a:pPr>
            <a:r>
              <a:rPr lang="en-US" sz="1200" dirty="0">
                <a:solidFill>
                  <a:srgbClr val="FF3300"/>
                </a:solidFill>
                <a:latin typeface="Segoe" pitchFamily="34" charset="0"/>
              </a:rPr>
              <a:t>Exchange Hosted Filtering</a:t>
            </a:r>
          </a:p>
          <a:p>
            <a:pPr marL="579438" lvl="1" indent="-228600">
              <a:lnSpc>
                <a:spcPct val="75000"/>
              </a:lnSpc>
              <a:spcBef>
                <a:spcPct val="30000"/>
              </a:spcBef>
              <a:buClr>
                <a:schemeClr val="tx2"/>
              </a:buClr>
              <a:buSzPct val="80000"/>
              <a:buFont typeface="Wingdings" pitchFamily="2" charset="2"/>
              <a:buBlip>
                <a:blip r:embed="rId4"/>
              </a:buBlip>
            </a:pPr>
            <a:r>
              <a:rPr lang="en-US" sz="1200" dirty="0">
                <a:solidFill>
                  <a:srgbClr val="FF3300"/>
                </a:solidFill>
                <a:latin typeface="Segoe" pitchFamily="34" charset="0"/>
              </a:rPr>
              <a:t>Forefront Security for Exchange Server 2007</a:t>
            </a:r>
          </a:p>
          <a:p>
            <a:pPr marL="169863" indent="-169863">
              <a:lnSpc>
                <a:spcPct val="75000"/>
              </a:lnSpc>
              <a:spcBef>
                <a:spcPct val="30000"/>
              </a:spcBef>
              <a:buClr>
                <a:schemeClr val="tx2"/>
              </a:buClr>
              <a:buSzPct val="80000"/>
              <a:buFont typeface="Wingdings" pitchFamily="2" charset="2"/>
              <a:buNone/>
            </a:pPr>
            <a:endParaRPr lang="en-US" sz="1200" b="1" dirty="0">
              <a:solidFill>
                <a:srgbClr val="FF3300"/>
              </a:solidFill>
              <a:latin typeface="Segoe" pitchFamily="34" charset="0"/>
            </a:endParaRPr>
          </a:p>
        </p:txBody>
      </p:sp>
      <p:grpSp>
        <p:nvGrpSpPr>
          <p:cNvPr id="2" name="Group 64"/>
          <p:cNvGrpSpPr>
            <a:grpSpLocks/>
          </p:cNvGrpSpPr>
          <p:nvPr/>
        </p:nvGrpSpPr>
        <p:grpSpPr bwMode="auto">
          <a:xfrm>
            <a:off x="1831848" y="4459224"/>
            <a:ext cx="1349375" cy="971550"/>
            <a:chOff x="215" y="1836"/>
            <a:chExt cx="912" cy="872"/>
          </a:xfrm>
        </p:grpSpPr>
        <p:sp>
          <p:nvSpPr>
            <p:cNvPr id="5143" name="Oval 6165"/>
            <p:cNvSpPr>
              <a:spLocks noChangeArrowheads="1"/>
            </p:cNvSpPr>
            <p:nvPr/>
          </p:nvSpPr>
          <p:spPr bwMode="auto">
            <a:xfrm>
              <a:off x="215" y="2527"/>
              <a:ext cx="912" cy="1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pic>
          <p:nvPicPr>
            <p:cNvPr id="5144" name="Rectangle 6166"/>
            <p:cNvPicPr>
              <a:picLocks noChangeAspect="1" noChangeArrowheads="1"/>
            </p:cNvPicPr>
            <p:nvPr/>
          </p:nvPicPr>
          <p:blipFill>
            <a:blip r:embed="rId5"/>
            <a:srcRect/>
            <a:stretch>
              <a:fillRect/>
            </a:stretch>
          </p:blipFill>
          <p:spPr bwMode="auto">
            <a:xfrm>
              <a:off x="425" y="1836"/>
              <a:ext cx="549" cy="78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Přehled marketingových aktivit</a:t>
            </a:r>
            <a:endParaRPr lang="cs-CZ" dirty="0"/>
          </a:p>
        </p:txBody>
      </p:sp>
      <p:sp>
        <p:nvSpPr>
          <p:cNvPr id="6" name="Text Placeholder 5"/>
          <p:cNvSpPr>
            <a:spLocks noGrp="1"/>
          </p:cNvSpPr>
          <p:nvPr>
            <p:ph type="body" idx="1"/>
          </p:nvPr>
        </p:nvSpPr>
        <p:spPr>
          <a:xfrm>
            <a:off x="382588" y="1227520"/>
            <a:ext cx="8380412" cy="5484578"/>
          </a:xfrm>
        </p:spPr>
        <p:txBody>
          <a:bodyPr/>
          <a:lstStyle/>
          <a:p>
            <a:r>
              <a:rPr lang="cs-CZ" sz="1800" dirty="0" smtClean="0"/>
              <a:t>POS materiály v objemu 2,5 mil. Kč</a:t>
            </a:r>
          </a:p>
          <a:p>
            <a:pPr lvl="1"/>
            <a:r>
              <a:rPr lang="cs-CZ" sz="1600" dirty="0" smtClean="0"/>
              <a:t>Pro velké i malé prodejny a partnery</a:t>
            </a:r>
          </a:p>
          <a:p>
            <a:pPr lvl="1"/>
            <a:r>
              <a:rPr lang="cs-CZ" sz="1600" dirty="0" smtClean="0"/>
              <a:t>Pro velké </a:t>
            </a:r>
            <a:r>
              <a:rPr lang="cs-CZ" sz="1600" dirty="0" err="1" smtClean="0"/>
              <a:t>retailové</a:t>
            </a:r>
            <a:r>
              <a:rPr lang="cs-CZ" sz="1600" dirty="0" smtClean="0"/>
              <a:t> řetězce</a:t>
            </a:r>
          </a:p>
          <a:p>
            <a:r>
              <a:rPr lang="cs-CZ" sz="1800" dirty="0" err="1" smtClean="0"/>
              <a:t>Superkancelář</a:t>
            </a:r>
            <a:r>
              <a:rPr lang="cs-CZ" sz="1800" dirty="0" smtClean="0"/>
              <a:t> (od 12. 2. do 13. 4.)</a:t>
            </a:r>
          </a:p>
          <a:p>
            <a:r>
              <a:rPr lang="cs-CZ" sz="1800" dirty="0" smtClean="0"/>
              <a:t>Masivní distribuce zkušebních verzí v časopisech</a:t>
            </a:r>
          </a:p>
          <a:p>
            <a:r>
              <a:rPr lang="cs-CZ" sz="1800" dirty="0" smtClean="0"/>
              <a:t>Tisková konference při příležitosti uvedení na trh</a:t>
            </a:r>
          </a:p>
          <a:p>
            <a:r>
              <a:rPr lang="cs-CZ" sz="1800" dirty="0" smtClean="0"/>
              <a:t>Business vize 2007</a:t>
            </a:r>
          </a:p>
          <a:p>
            <a:pPr lvl="1"/>
            <a:r>
              <a:rPr lang="cs-CZ" sz="1400" dirty="0" smtClean="0"/>
              <a:t>roadshow pro středně velké firmy</a:t>
            </a:r>
          </a:p>
          <a:p>
            <a:pPr lvl="1"/>
            <a:r>
              <a:rPr lang="cs-CZ" sz="1400" dirty="0" smtClean="0"/>
              <a:t>6. 3. až 20. 3.</a:t>
            </a:r>
            <a:r>
              <a:rPr lang="cs-CZ" sz="1400" dirty="0" smtClean="0"/>
              <a:t> (Plzeň, Hradec, Ostrava, Brno, Praha)</a:t>
            </a:r>
            <a:endParaRPr lang="cs-CZ" sz="1400" dirty="0" smtClean="0"/>
          </a:p>
          <a:p>
            <a:r>
              <a:rPr lang="cs-CZ" sz="1800" dirty="0" smtClean="0"/>
              <a:t>Vista/Office roadshow pro malé firmy (duben, 8 měst)</a:t>
            </a:r>
            <a:endParaRPr lang="cs-CZ" sz="1800" dirty="0" smtClean="0"/>
          </a:p>
          <a:p>
            <a:r>
              <a:rPr lang="cs-CZ" sz="1800" dirty="0" smtClean="0"/>
              <a:t>Večerní semináře na SharePoint Server 2007, Exchange Server 2007</a:t>
            </a:r>
            <a:br>
              <a:rPr lang="cs-CZ" sz="1800" dirty="0" smtClean="0"/>
            </a:br>
            <a:r>
              <a:rPr lang="cs-CZ" sz="1800" dirty="0" smtClean="0"/>
              <a:t>(únor až červen www.</a:t>
            </a:r>
            <a:r>
              <a:rPr lang="cs-CZ" sz="1800" dirty="0" err="1" smtClean="0"/>
              <a:t>itseminare.cz</a:t>
            </a:r>
            <a:r>
              <a:rPr lang="cs-CZ" sz="1800" dirty="0" smtClean="0"/>
              <a:t>)</a:t>
            </a:r>
          </a:p>
          <a:p>
            <a:r>
              <a:rPr lang="cs-CZ" sz="1800" dirty="0" smtClean="0"/>
              <a:t>Intenzivní školení pro partnery s IW kompetencí - BPIO univerzita</a:t>
            </a:r>
          </a:p>
          <a:p>
            <a:r>
              <a:rPr lang="cs-CZ" sz="1800" dirty="0" smtClean="0"/>
              <a:t>Distribuce icafe </a:t>
            </a:r>
            <a:r>
              <a:rPr lang="cs-CZ" sz="1800" dirty="0" err="1" smtClean="0"/>
              <a:t>kitů</a:t>
            </a:r>
            <a:r>
              <a:rPr lang="cs-CZ" sz="1800" dirty="0" smtClean="0"/>
              <a:t> v internetových kavárnách</a:t>
            </a:r>
          </a:p>
          <a:p>
            <a:r>
              <a:rPr lang="cs-CZ" sz="1800" dirty="0" smtClean="0">
                <a:hlinkClick r:id="rId2"/>
              </a:rPr>
              <a:t>www.</a:t>
            </a:r>
            <a:r>
              <a:rPr lang="cs-CZ" sz="1800" dirty="0" err="1" smtClean="0">
                <a:hlinkClick r:id="rId2"/>
              </a:rPr>
              <a:t>microsoft.com</a:t>
            </a:r>
            <a:r>
              <a:rPr lang="cs-CZ" sz="1800" dirty="0" smtClean="0">
                <a:hlinkClick r:id="rId2"/>
              </a:rPr>
              <a:t>/</a:t>
            </a:r>
            <a:r>
              <a:rPr lang="cs-CZ" sz="1800" dirty="0" err="1" smtClean="0">
                <a:hlinkClick r:id="rId2"/>
              </a:rPr>
              <a:t>cze</a:t>
            </a:r>
            <a:r>
              <a:rPr lang="cs-CZ" sz="1800" dirty="0" smtClean="0">
                <a:hlinkClick r:id="rId2"/>
              </a:rPr>
              <a:t>/office</a:t>
            </a:r>
            <a:r>
              <a:rPr lang="cs-CZ" sz="1800" dirty="0" smtClean="0"/>
              <a:t>  od 1.2. již pro verzi 2007</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535531"/>
          </a:xfrm>
        </p:spPr>
        <p:txBody>
          <a:bodyPr/>
          <a:lstStyle/>
          <a:p>
            <a:r>
              <a:rPr lang="cs-CZ" dirty="0" smtClean="0"/>
              <a:t>Exchange CAL - poznámky</a:t>
            </a:r>
            <a:endParaRPr lang="cs-CZ" dirty="0"/>
          </a:p>
        </p:txBody>
      </p:sp>
      <p:sp>
        <p:nvSpPr>
          <p:cNvPr id="3" name="Text Placeholder 2"/>
          <p:cNvSpPr>
            <a:spLocks noGrp="1"/>
          </p:cNvSpPr>
          <p:nvPr>
            <p:ph type="body" idx="1"/>
          </p:nvPr>
        </p:nvSpPr>
        <p:spPr>
          <a:xfrm>
            <a:off x="382588" y="1465264"/>
            <a:ext cx="8380412" cy="4555093"/>
          </a:xfrm>
        </p:spPr>
        <p:txBody>
          <a:bodyPr/>
          <a:lstStyle/>
          <a:p>
            <a:r>
              <a:rPr lang="cs-CZ" dirty="0" smtClean="0"/>
              <a:t>Exchange Server 2007 Standard CAL ani </a:t>
            </a:r>
            <a:r>
              <a:rPr lang="cs-CZ" dirty="0" err="1" smtClean="0"/>
              <a:t>Enterprise</a:t>
            </a:r>
            <a:r>
              <a:rPr lang="cs-CZ" dirty="0" smtClean="0"/>
              <a:t> CAL neobsahuje právo instalovat Outlook</a:t>
            </a:r>
          </a:p>
          <a:p>
            <a:pPr lvl="1"/>
            <a:r>
              <a:rPr lang="cs-CZ" dirty="0" smtClean="0"/>
              <a:t>Zákazníci s aktivním SA na Exchange Server CAL nebo CAL </a:t>
            </a:r>
            <a:r>
              <a:rPr lang="cs-CZ" dirty="0" err="1" smtClean="0"/>
              <a:t>Suite</a:t>
            </a:r>
            <a:r>
              <a:rPr lang="cs-CZ" dirty="0" smtClean="0"/>
              <a:t> koupeným do 30. 11. 2006 toto právo mají</a:t>
            </a:r>
          </a:p>
          <a:p>
            <a:r>
              <a:rPr lang="cs-CZ" dirty="0" smtClean="0"/>
              <a:t>Existují 2 </a:t>
            </a:r>
            <a:r>
              <a:rPr lang="cs-CZ" dirty="0" smtClean="0"/>
              <a:t>SKU pro Exchange </a:t>
            </a:r>
            <a:r>
              <a:rPr lang="cs-CZ" dirty="0" err="1" smtClean="0"/>
              <a:t>Enterprise</a:t>
            </a:r>
            <a:r>
              <a:rPr lang="cs-CZ" dirty="0" smtClean="0"/>
              <a:t> CAL</a:t>
            </a:r>
          </a:p>
          <a:p>
            <a:pPr lvl="1"/>
            <a:r>
              <a:rPr lang="cs-CZ" dirty="0" smtClean="0"/>
              <a:t>w </a:t>
            </a:r>
            <a:r>
              <a:rPr lang="cs-CZ" dirty="0" err="1" smtClean="0"/>
              <a:t>Svc</a:t>
            </a:r>
            <a:r>
              <a:rPr lang="cs-CZ" dirty="0" smtClean="0"/>
              <a:t> = se službami Exchange </a:t>
            </a:r>
            <a:r>
              <a:rPr lang="cs-CZ" dirty="0" err="1" smtClean="0"/>
              <a:t>Hosted</a:t>
            </a:r>
            <a:r>
              <a:rPr lang="cs-CZ" dirty="0" smtClean="0"/>
              <a:t> </a:t>
            </a:r>
            <a:r>
              <a:rPr lang="cs-CZ" dirty="0" err="1" smtClean="0"/>
              <a:t>Filtering</a:t>
            </a:r>
            <a:r>
              <a:rPr lang="cs-CZ" dirty="0" smtClean="0"/>
              <a:t> </a:t>
            </a:r>
            <a:r>
              <a:rPr lang="cs-CZ" dirty="0" err="1" smtClean="0"/>
              <a:t>and</a:t>
            </a:r>
            <a:r>
              <a:rPr lang="cs-CZ" dirty="0" smtClean="0"/>
              <a:t> </a:t>
            </a:r>
            <a:r>
              <a:rPr lang="cs-CZ" dirty="0" err="1" smtClean="0"/>
              <a:t>Forefront</a:t>
            </a:r>
            <a:r>
              <a:rPr lang="cs-CZ" dirty="0" smtClean="0"/>
              <a:t> </a:t>
            </a:r>
            <a:r>
              <a:rPr lang="cs-CZ" dirty="0" err="1" smtClean="0"/>
              <a:t>Security</a:t>
            </a:r>
            <a:r>
              <a:rPr lang="cs-CZ" dirty="0" smtClean="0"/>
              <a:t> </a:t>
            </a:r>
            <a:r>
              <a:rPr lang="cs-CZ" dirty="0" err="1" smtClean="0"/>
              <a:t>for</a:t>
            </a:r>
            <a:r>
              <a:rPr lang="cs-CZ" dirty="0" smtClean="0"/>
              <a:t> Exchange</a:t>
            </a:r>
          </a:p>
          <a:p>
            <a:pPr lvl="1"/>
            <a:r>
              <a:rPr lang="cs-CZ" dirty="0" err="1" smtClean="0"/>
              <a:t>wo</a:t>
            </a:r>
            <a:r>
              <a:rPr lang="cs-CZ" dirty="0" smtClean="0"/>
              <a:t> </a:t>
            </a:r>
            <a:r>
              <a:rPr lang="cs-CZ" dirty="0" err="1" smtClean="0"/>
              <a:t>Svc</a:t>
            </a:r>
            <a:r>
              <a:rPr lang="cs-CZ" dirty="0" smtClean="0"/>
              <a:t> = bez služeb, tj. zůstává však</a:t>
            </a:r>
          </a:p>
          <a:p>
            <a:pPr lvl="2"/>
            <a:r>
              <a:rPr lang="cs-CZ" dirty="0" smtClean="0"/>
              <a:t>Centrálně spravované složky (</a:t>
            </a:r>
            <a:r>
              <a:rPr lang="cs-CZ" dirty="0" err="1" smtClean="0"/>
              <a:t>managed</a:t>
            </a:r>
            <a:r>
              <a:rPr lang="cs-CZ" dirty="0" smtClean="0"/>
              <a:t> </a:t>
            </a:r>
            <a:r>
              <a:rPr lang="cs-CZ" dirty="0" err="1" smtClean="0"/>
              <a:t>folders</a:t>
            </a:r>
            <a:r>
              <a:rPr lang="cs-CZ" dirty="0" smtClean="0"/>
              <a:t>)</a:t>
            </a:r>
          </a:p>
          <a:p>
            <a:pPr lvl="2"/>
            <a:r>
              <a:rPr lang="cs-CZ" dirty="0" smtClean="0"/>
              <a:t>Sjednocená komunikace (</a:t>
            </a:r>
            <a:r>
              <a:rPr lang="cs-CZ" dirty="0" err="1" smtClean="0"/>
              <a:t>unified</a:t>
            </a:r>
            <a:r>
              <a:rPr lang="cs-CZ" dirty="0" smtClean="0"/>
              <a:t> </a:t>
            </a:r>
            <a:r>
              <a:rPr lang="cs-CZ" dirty="0" err="1" smtClean="0"/>
              <a:t>mesaging</a:t>
            </a:r>
            <a:r>
              <a:rPr lang="cs-CZ" dirty="0" smtClean="0"/>
              <a:t>)</a:t>
            </a:r>
          </a:p>
          <a:p>
            <a:pPr lvl="2"/>
            <a:r>
              <a:rPr lang="cs-CZ" dirty="0" smtClean="0"/>
              <a:t>Protokolování (</a:t>
            </a:r>
            <a:r>
              <a:rPr lang="cs-CZ" dirty="0" err="1" smtClean="0"/>
              <a:t>journaling</a:t>
            </a:r>
            <a:r>
              <a:rPr lang="cs-CZ" dirty="0" smtClean="0"/>
              <a:t>)</a:t>
            </a:r>
            <a:endParaRPr lang="cs-CZ"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ounded Rectangle 7168"/>
          <p:cNvSpPr>
            <a:spLocks noChangeArrowheads="1"/>
          </p:cNvSpPr>
          <p:nvPr/>
        </p:nvSpPr>
        <p:spPr bwMode="auto">
          <a:xfrm>
            <a:off x="228600" y="4267200"/>
            <a:ext cx="2895600" cy="1447800"/>
          </a:xfrm>
          <a:prstGeom prst="roundRect">
            <a:avLst>
              <a:gd name="adj" fmla="val 16667"/>
            </a:avLst>
          </a:prstGeom>
          <a:solidFill>
            <a:schemeClr val="tx1">
              <a:lumMod val="50000"/>
            </a:schemeClr>
          </a:solidFill>
          <a:ln w="9525" algn="ctr">
            <a:solidFill>
              <a:schemeClr val="tx1"/>
            </a:solidFill>
            <a:round/>
            <a:headEnd/>
            <a:tailEnd/>
          </a:ln>
        </p:spPr>
        <p:txBody>
          <a:bodyPr wrap="none" anchor="ctr"/>
          <a:lstStyle/>
          <a:p>
            <a:endParaRPr lang="en-US">
              <a:solidFill>
                <a:srgbClr val="000000"/>
              </a:solidFill>
            </a:endParaRPr>
          </a:p>
        </p:txBody>
      </p:sp>
      <p:sp>
        <p:nvSpPr>
          <p:cNvPr id="6147" name="Shape 7169"/>
          <p:cNvSpPr>
            <a:spLocks noGrp="1" noChangeArrowheads="1"/>
          </p:cNvSpPr>
          <p:nvPr>
            <p:ph type="title" idx="4294967295"/>
          </p:nvPr>
        </p:nvSpPr>
        <p:spPr>
          <a:xfrm>
            <a:off x="382588" y="444500"/>
            <a:ext cx="7261796" cy="978729"/>
          </a:xfrm>
          <a:noFill/>
        </p:spPr>
        <p:txBody>
          <a:bodyPr anchor="ctr"/>
          <a:lstStyle/>
          <a:p>
            <a:pPr marL="0" indent="0" defTabSz="914400" eaLnBrk="1" hangingPunct="1"/>
            <a:r>
              <a:rPr lang="cs-CZ" dirty="0" smtClean="0">
                <a:latin typeface="Segoe Semibold" pitchFamily="34" charset="0"/>
                <a:sym typeface="Wingdings" pitchFamily="2" charset="2"/>
              </a:rPr>
              <a:t>Edice serverů </a:t>
            </a:r>
            <a:r>
              <a:rPr lang="en-US" dirty="0" smtClean="0">
                <a:latin typeface="Segoe Semibold" pitchFamily="34" charset="0"/>
                <a:sym typeface="Wingdings" pitchFamily="2" charset="2"/>
              </a:rPr>
              <a:t>Exchange </a:t>
            </a:r>
            <a:r>
              <a:rPr lang="cs-CZ" dirty="0" smtClean="0">
                <a:latin typeface="Segoe Semibold" pitchFamily="34" charset="0"/>
                <a:sym typeface="Wingdings" pitchFamily="2" charset="2"/>
              </a:rPr>
              <a:t>Server </a:t>
            </a:r>
            <a:r>
              <a:rPr lang="en-US" dirty="0" smtClean="0">
                <a:latin typeface="Segoe Semibold" pitchFamily="34" charset="0"/>
                <a:sym typeface="Wingdings" pitchFamily="2" charset="2"/>
              </a:rPr>
              <a:t>2007</a:t>
            </a:r>
            <a:endParaRPr lang="en-US" dirty="0" smtClean="0">
              <a:latin typeface="Segoe Semibold" pitchFamily="34" charset="0"/>
              <a:ea typeface="SimSun" pitchFamily="2" charset="-122"/>
              <a:cs typeface="Times New Roman" pitchFamily="18" charset="0"/>
              <a:sym typeface="Wingdings" pitchFamily="2" charset="2"/>
            </a:endParaRPr>
          </a:p>
        </p:txBody>
      </p:sp>
      <p:sp>
        <p:nvSpPr>
          <p:cNvPr id="6148" name="Rectangle 7170"/>
          <p:cNvSpPr>
            <a:spLocks noChangeArrowheads="1"/>
          </p:cNvSpPr>
          <p:nvPr/>
        </p:nvSpPr>
        <p:spPr bwMode="auto">
          <a:xfrm>
            <a:off x="228600" y="1447800"/>
            <a:ext cx="3300413" cy="366713"/>
          </a:xfrm>
          <a:prstGeom prst="rect">
            <a:avLst/>
          </a:prstGeom>
          <a:noFill/>
          <a:ln w="9525">
            <a:noFill/>
            <a:miter lim="800000"/>
            <a:headEnd/>
            <a:tailEnd/>
          </a:ln>
        </p:spPr>
        <p:txBody>
          <a:bodyPr/>
          <a:lstStyle/>
          <a:p>
            <a:pPr algn="ctr" hangingPunct="0">
              <a:spcBef>
                <a:spcPct val="50000"/>
              </a:spcBef>
            </a:pPr>
            <a:r>
              <a:rPr lang="en-US" sz="2000" b="1" u="sng" dirty="0" smtClean="0">
                <a:latin typeface="Segoe" pitchFamily="34" charset="0"/>
                <a:sym typeface="Wingdings" pitchFamily="2" charset="2"/>
              </a:rPr>
              <a:t>E</a:t>
            </a:r>
            <a:r>
              <a:rPr lang="cs-CZ" sz="2000" b="1" u="sng" dirty="0" smtClean="0">
                <a:latin typeface="Segoe" pitchFamily="34" charset="0"/>
                <a:sym typeface="Wingdings" pitchFamily="2" charset="2"/>
              </a:rPr>
              <a:t>xchange</a:t>
            </a:r>
            <a:r>
              <a:rPr lang="en-US" sz="2000" b="1" u="sng" dirty="0" smtClean="0">
                <a:latin typeface="Segoe" pitchFamily="34" charset="0"/>
                <a:sym typeface="Wingdings" pitchFamily="2" charset="2"/>
              </a:rPr>
              <a:t> Server</a:t>
            </a:r>
            <a:r>
              <a:rPr lang="cs-CZ" sz="2000" b="1" u="sng" dirty="0" smtClean="0">
                <a:latin typeface="Segoe" pitchFamily="34" charset="0"/>
                <a:sym typeface="Wingdings" pitchFamily="2" charset="2"/>
              </a:rPr>
              <a:t> 2003</a:t>
            </a:r>
            <a:endParaRPr lang="en-US" sz="2000" dirty="0">
              <a:latin typeface="Segoe" pitchFamily="34" charset="0"/>
              <a:ea typeface="SimSun" pitchFamily="2" charset="-122"/>
              <a:cs typeface="Times New Roman" pitchFamily="18" charset="0"/>
              <a:sym typeface="Wingdings" pitchFamily="2" charset="2"/>
            </a:endParaRPr>
          </a:p>
        </p:txBody>
      </p:sp>
      <p:sp>
        <p:nvSpPr>
          <p:cNvPr id="6150" name="TextBox 7172"/>
          <p:cNvSpPr txBox="1">
            <a:spLocks noChangeArrowheads="1"/>
          </p:cNvSpPr>
          <p:nvPr/>
        </p:nvSpPr>
        <p:spPr bwMode="auto">
          <a:xfrm>
            <a:off x="533400" y="45720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6151" name="Shape 7173"/>
          <p:cNvSpPr>
            <a:spLocks noGrp="1" noChangeArrowheads="1"/>
          </p:cNvSpPr>
          <p:nvPr>
            <p:ph type="body" idx="1"/>
          </p:nvPr>
        </p:nvSpPr>
        <p:spPr>
          <a:xfrm>
            <a:off x="304800" y="4392168"/>
            <a:ext cx="2865438" cy="1431161"/>
          </a:xfrm>
          <a:noFill/>
        </p:spPr>
        <p:txBody>
          <a:bodyPr/>
          <a:lstStyle/>
          <a:p>
            <a:pPr marL="228600" indent="-228600" defTabSz="914400" eaLnBrk="1" hangingPunct="1">
              <a:buFont typeface="Wingdings" pitchFamily="2" charset="2"/>
              <a:buNone/>
            </a:pPr>
            <a:r>
              <a:rPr lang="en-US" sz="1800" b="1" dirty="0" smtClean="0">
                <a:latin typeface="Segoe" pitchFamily="34" charset="0"/>
              </a:rPr>
              <a:t>Standard Edition</a:t>
            </a:r>
          </a:p>
          <a:p>
            <a:pPr marL="228600" indent="-228600" defTabSz="914400" eaLnBrk="1" hangingPunct="1">
              <a:buFont typeface="Wingdings" pitchFamily="2" charset="2"/>
              <a:buBlip>
                <a:blip r:embed="rId3"/>
              </a:buBlip>
            </a:pPr>
            <a:r>
              <a:rPr lang="en-US" sz="1600" dirty="0" smtClean="0">
                <a:latin typeface="Segoe" pitchFamily="34" charset="0"/>
              </a:rPr>
              <a:t>2 </a:t>
            </a:r>
            <a:r>
              <a:rPr lang="cs-CZ" sz="1600" dirty="0" smtClean="0">
                <a:latin typeface="Segoe" pitchFamily="34" charset="0"/>
              </a:rPr>
              <a:t>databáze</a:t>
            </a:r>
            <a:endParaRPr lang="en-US" sz="1600" dirty="0" smtClean="0">
              <a:latin typeface="Segoe" pitchFamily="34" charset="0"/>
            </a:endParaRPr>
          </a:p>
          <a:p>
            <a:pPr marL="228600" indent="-228600" defTabSz="914400" eaLnBrk="1" hangingPunct="1">
              <a:buFont typeface="Wingdings" pitchFamily="2" charset="2"/>
              <a:buBlip>
                <a:blip r:embed="rId3"/>
              </a:buBlip>
            </a:pPr>
            <a:r>
              <a:rPr lang="cs-CZ" sz="1600" dirty="0" smtClean="0">
                <a:latin typeface="Segoe" pitchFamily="34" charset="0"/>
              </a:rPr>
              <a:t>Max. velikost </a:t>
            </a:r>
            <a:r>
              <a:rPr lang="en-US" sz="1600" dirty="0" smtClean="0">
                <a:latin typeface="Segoe" pitchFamily="34" charset="0"/>
              </a:rPr>
              <a:t>75 GB</a:t>
            </a:r>
          </a:p>
          <a:p>
            <a:pPr marL="228600" indent="-228600" defTabSz="914400" eaLnBrk="1" hangingPunct="1">
              <a:buFont typeface="Wingdings" pitchFamily="2" charset="2"/>
              <a:buBlip>
                <a:blip r:embed="rId3"/>
              </a:buBlip>
            </a:pPr>
            <a:endParaRPr lang="en-US" sz="1600" b="1" dirty="0" smtClean="0">
              <a:latin typeface="Segoe" pitchFamily="34" charset="0"/>
            </a:endParaRPr>
          </a:p>
        </p:txBody>
      </p:sp>
      <p:sp>
        <p:nvSpPr>
          <p:cNvPr id="6152" name="Rounded Rectangle 7174"/>
          <p:cNvSpPr>
            <a:spLocks noChangeArrowheads="1"/>
          </p:cNvSpPr>
          <p:nvPr/>
        </p:nvSpPr>
        <p:spPr bwMode="auto">
          <a:xfrm>
            <a:off x="228600" y="2057400"/>
            <a:ext cx="2895600" cy="1447800"/>
          </a:xfrm>
          <a:prstGeom prst="roundRect">
            <a:avLst>
              <a:gd name="adj" fmla="val 16667"/>
            </a:avLst>
          </a:prstGeom>
          <a:solidFill>
            <a:schemeClr val="tx1">
              <a:lumMod val="50000"/>
            </a:schemeClr>
          </a:solidFill>
          <a:ln w="9525" algn="ctr">
            <a:solidFill>
              <a:schemeClr val="tx1"/>
            </a:solidFill>
            <a:round/>
            <a:headEnd/>
            <a:tailEnd/>
          </a:ln>
        </p:spPr>
        <p:txBody>
          <a:bodyPr wrap="none" anchor="ctr"/>
          <a:lstStyle/>
          <a:p>
            <a:endParaRPr lang="en-US">
              <a:solidFill>
                <a:srgbClr val="000000"/>
              </a:solidFill>
            </a:endParaRPr>
          </a:p>
        </p:txBody>
      </p:sp>
      <p:sp>
        <p:nvSpPr>
          <p:cNvPr id="6153" name="TextBox 7175"/>
          <p:cNvSpPr txBox="1">
            <a:spLocks noChangeArrowheads="1"/>
          </p:cNvSpPr>
          <p:nvPr/>
        </p:nvSpPr>
        <p:spPr bwMode="auto">
          <a:xfrm>
            <a:off x="533400" y="23622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6154" name="Rectangle 7176"/>
          <p:cNvSpPr>
            <a:spLocks noChangeArrowheads="1"/>
          </p:cNvSpPr>
          <p:nvPr/>
        </p:nvSpPr>
        <p:spPr bwMode="auto">
          <a:xfrm>
            <a:off x="304800" y="2286000"/>
            <a:ext cx="2865438" cy="1047750"/>
          </a:xfrm>
          <a:prstGeom prst="rect">
            <a:avLst/>
          </a:prstGeom>
          <a:noFill/>
          <a:ln w="9525">
            <a:noFill/>
            <a:miter lim="800000"/>
            <a:headEnd/>
            <a:tailEnd/>
          </a:ln>
        </p:spPr>
        <p:txBody>
          <a:bodyPr>
            <a:spAutoFit/>
          </a:bodyPr>
          <a:lstStyle/>
          <a:p>
            <a:pPr marL="228600" indent="-228600">
              <a:lnSpc>
                <a:spcPct val="75000"/>
              </a:lnSpc>
              <a:spcBef>
                <a:spcPct val="30000"/>
              </a:spcBef>
              <a:buClr>
                <a:schemeClr val="tx2"/>
              </a:buClr>
              <a:buSzPct val="80000"/>
              <a:buFont typeface="Wingdings" pitchFamily="2" charset="2"/>
              <a:buNone/>
            </a:pPr>
            <a:r>
              <a:rPr lang="en-US" sz="1600" b="1" dirty="0">
                <a:latin typeface="Segoe" pitchFamily="34" charset="0"/>
              </a:rPr>
              <a:t>Enterprise Edition</a:t>
            </a:r>
          </a:p>
          <a:p>
            <a:pPr marL="228600" indent="-228600">
              <a:lnSpc>
                <a:spcPct val="75000"/>
              </a:lnSpc>
              <a:spcBef>
                <a:spcPct val="30000"/>
              </a:spcBef>
              <a:buClr>
                <a:schemeClr val="tx2"/>
              </a:buClr>
              <a:buSzPct val="80000"/>
              <a:buFont typeface="Wingdings" pitchFamily="2" charset="2"/>
              <a:buBlip>
                <a:blip r:embed="rId4"/>
              </a:buBlip>
            </a:pPr>
            <a:r>
              <a:rPr lang="en-US" sz="1600" dirty="0">
                <a:latin typeface="Segoe" pitchFamily="34" charset="0"/>
              </a:rPr>
              <a:t>20 </a:t>
            </a:r>
            <a:r>
              <a:rPr lang="cs-CZ" sz="1600" dirty="0" smtClean="0">
                <a:latin typeface="Segoe" pitchFamily="34" charset="0"/>
              </a:rPr>
              <a:t>databází</a:t>
            </a:r>
            <a:endParaRPr lang="en-US" sz="16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cs-CZ" sz="1600" dirty="0" err="1" smtClean="0">
                <a:latin typeface="Segoe" pitchFamily="34" charset="0"/>
              </a:rPr>
              <a:t>clusterování</a:t>
            </a:r>
            <a:endParaRPr lang="en-US" sz="16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endParaRPr lang="en-US" sz="1600" b="1" dirty="0">
              <a:latin typeface="Segoe" pitchFamily="34" charset="0"/>
            </a:endParaRPr>
          </a:p>
        </p:txBody>
      </p:sp>
      <p:sp>
        <p:nvSpPr>
          <p:cNvPr id="6155" name="Rounded Rectangle 7177"/>
          <p:cNvSpPr>
            <a:spLocks noChangeArrowheads="1"/>
          </p:cNvSpPr>
          <p:nvPr/>
        </p:nvSpPr>
        <p:spPr bwMode="auto">
          <a:xfrm>
            <a:off x="3940175" y="4267200"/>
            <a:ext cx="2895600" cy="1447800"/>
          </a:xfrm>
          <a:prstGeom prst="roundRect">
            <a:avLst>
              <a:gd name="adj" fmla="val 16667"/>
            </a:avLst>
          </a:prstGeom>
          <a:solidFill>
            <a:srgbClr val="1C2986"/>
          </a:solidFill>
          <a:ln w="9525" algn="ctr">
            <a:solidFill>
              <a:schemeClr val="tx1"/>
            </a:solidFill>
            <a:round/>
            <a:headEnd/>
            <a:tailEnd/>
          </a:ln>
        </p:spPr>
        <p:txBody>
          <a:bodyPr wrap="none" anchor="ctr"/>
          <a:lstStyle/>
          <a:p>
            <a:endParaRPr lang="en-US">
              <a:solidFill>
                <a:srgbClr val="000000"/>
              </a:solidFill>
            </a:endParaRPr>
          </a:p>
        </p:txBody>
      </p:sp>
      <p:sp>
        <p:nvSpPr>
          <p:cNvPr id="6156" name="TextBox 7178"/>
          <p:cNvSpPr txBox="1">
            <a:spLocks noChangeArrowheads="1"/>
          </p:cNvSpPr>
          <p:nvPr/>
        </p:nvSpPr>
        <p:spPr bwMode="auto">
          <a:xfrm>
            <a:off x="4244975" y="45720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6157" name="Rectangle 7179"/>
          <p:cNvSpPr>
            <a:spLocks noChangeArrowheads="1"/>
          </p:cNvSpPr>
          <p:nvPr/>
        </p:nvSpPr>
        <p:spPr bwMode="auto">
          <a:xfrm>
            <a:off x="4016375" y="4392168"/>
            <a:ext cx="2865438" cy="1386533"/>
          </a:xfrm>
          <a:prstGeom prst="rect">
            <a:avLst/>
          </a:prstGeom>
          <a:noFill/>
          <a:ln w="9525">
            <a:noFill/>
            <a:miter lim="800000"/>
            <a:headEnd/>
            <a:tailEnd/>
          </a:ln>
        </p:spPr>
        <p:txBody>
          <a:bodyPr>
            <a:spAutoFit/>
          </a:bodyPr>
          <a:lstStyle/>
          <a:p>
            <a:pPr marL="228600" indent="-228600">
              <a:lnSpc>
                <a:spcPct val="85000"/>
              </a:lnSpc>
              <a:spcBef>
                <a:spcPct val="30000"/>
              </a:spcBef>
              <a:buClr>
                <a:schemeClr val="tx2"/>
              </a:buClr>
              <a:buSzPct val="80000"/>
              <a:buFont typeface="Wingdings" pitchFamily="2" charset="2"/>
              <a:buNone/>
            </a:pPr>
            <a:r>
              <a:rPr lang="en-US" b="1" dirty="0">
                <a:latin typeface="Segoe" pitchFamily="34" charset="0"/>
              </a:rPr>
              <a:t>Standard Edition</a:t>
            </a:r>
          </a:p>
          <a:p>
            <a:pPr marL="228600" indent="-228600">
              <a:lnSpc>
                <a:spcPct val="85000"/>
              </a:lnSpc>
              <a:spcBef>
                <a:spcPct val="30000"/>
              </a:spcBef>
              <a:buClr>
                <a:schemeClr val="tx2"/>
              </a:buClr>
              <a:buSzPct val="80000"/>
              <a:buFont typeface="Wingdings" pitchFamily="2" charset="2"/>
              <a:buBlip>
                <a:blip r:embed="rId4"/>
              </a:buBlip>
            </a:pPr>
            <a:r>
              <a:rPr lang="en-US" sz="1600" dirty="0">
                <a:latin typeface="Segoe" pitchFamily="34" charset="0"/>
              </a:rPr>
              <a:t>5 </a:t>
            </a:r>
            <a:r>
              <a:rPr lang="cs-CZ" sz="1600" dirty="0" smtClean="0">
                <a:latin typeface="Segoe" pitchFamily="34" charset="0"/>
              </a:rPr>
              <a:t>databází</a:t>
            </a:r>
            <a:endParaRPr lang="en-US" sz="1600" dirty="0">
              <a:latin typeface="Segoe" pitchFamily="34" charset="0"/>
            </a:endParaRPr>
          </a:p>
          <a:p>
            <a:pPr marL="228600" indent="-228600">
              <a:lnSpc>
                <a:spcPct val="85000"/>
              </a:lnSpc>
              <a:spcBef>
                <a:spcPct val="30000"/>
              </a:spcBef>
              <a:buClr>
                <a:schemeClr val="tx2"/>
              </a:buClr>
              <a:buSzPct val="80000"/>
              <a:buFont typeface="Wingdings" pitchFamily="2" charset="2"/>
              <a:buBlip>
                <a:blip r:embed="rId4"/>
              </a:buBlip>
            </a:pPr>
            <a:r>
              <a:rPr lang="cs-CZ" sz="1600" dirty="0" smtClean="0">
                <a:latin typeface="Segoe" pitchFamily="34" charset="0"/>
              </a:rPr>
              <a:t>Replikace logu</a:t>
            </a:r>
            <a:endParaRPr lang="en-US" sz="1600" dirty="0">
              <a:latin typeface="Segoe" pitchFamily="34" charset="0"/>
            </a:endParaRPr>
          </a:p>
          <a:p>
            <a:pPr marL="228600" indent="-228600">
              <a:lnSpc>
                <a:spcPct val="85000"/>
              </a:lnSpc>
              <a:spcBef>
                <a:spcPct val="30000"/>
              </a:spcBef>
              <a:buClr>
                <a:schemeClr val="tx2"/>
              </a:buClr>
              <a:buSzPct val="80000"/>
              <a:buFont typeface="Wingdings" pitchFamily="2" charset="2"/>
              <a:buBlip>
                <a:blip r:embed="rId4"/>
              </a:buBlip>
            </a:pPr>
            <a:r>
              <a:rPr lang="cs-CZ" sz="1600" dirty="0" smtClean="0">
                <a:latin typeface="Segoe" pitchFamily="34" charset="0"/>
              </a:rPr>
              <a:t>Bez limitu velikosti databáze</a:t>
            </a:r>
            <a:endParaRPr lang="en-US" sz="1600" dirty="0">
              <a:latin typeface="Segoe" pitchFamily="34" charset="0"/>
            </a:endParaRPr>
          </a:p>
        </p:txBody>
      </p:sp>
      <p:sp>
        <p:nvSpPr>
          <p:cNvPr id="6158" name="Rounded Rectangle 7180"/>
          <p:cNvSpPr>
            <a:spLocks noChangeArrowheads="1"/>
          </p:cNvSpPr>
          <p:nvPr/>
        </p:nvSpPr>
        <p:spPr bwMode="auto">
          <a:xfrm>
            <a:off x="3940175" y="2057400"/>
            <a:ext cx="2895600" cy="1447800"/>
          </a:xfrm>
          <a:prstGeom prst="roundRect">
            <a:avLst>
              <a:gd name="adj" fmla="val 16667"/>
            </a:avLst>
          </a:prstGeom>
          <a:solidFill>
            <a:srgbClr val="1C2986"/>
          </a:solidFill>
          <a:ln w="9525" algn="ctr">
            <a:solidFill>
              <a:schemeClr val="tx1"/>
            </a:solidFill>
            <a:round/>
            <a:headEnd/>
            <a:tailEnd/>
          </a:ln>
        </p:spPr>
        <p:txBody>
          <a:bodyPr wrap="none" anchor="ctr"/>
          <a:lstStyle/>
          <a:p>
            <a:endParaRPr lang="en-US">
              <a:solidFill>
                <a:srgbClr val="000000"/>
              </a:solidFill>
            </a:endParaRPr>
          </a:p>
        </p:txBody>
      </p:sp>
      <p:sp>
        <p:nvSpPr>
          <p:cNvPr id="6159" name="Rectangle 7181"/>
          <p:cNvSpPr>
            <a:spLocks noChangeArrowheads="1"/>
          </p:cNvSpPr>
          <p:nvPr/>
        </p:nvSpPr>
        <p:spPr bwMode="auto">
          <a:xfrm>
            <a:off x="4038600" y="2143125"/>
            <a:ext cx="2819400" cy="1304925"/>
          </a:xfrm>
          <a:prstGeom prst="rect">
            <a:avLst/>
          </a:prstGeom>
          <a:noFill/>
          <a:ln w="9525">
            <a:noFill/>
            <a:miter lim="800000"/>
            <a:headEnd/>
            <a:tailEnd/>
          </a:ln>
        </p:spPr>
        <p:txBody>
          <a:bodyPr>
            <a:spAutoFit/>
          </a:bodyPr>
          <a:lstStyle/>
          <a:p>
            <a:pPr marL="228600" indent="-228600">
              <a:lnSpc>
                <a:spcPct val="75000"/>
              </a:lnSpc>
              <a:spcBef>
                <a:spcPct val="30000"/>
              </a:spcBef>
              <a:buClr>
                <a:schemeClr val="tx2"/>
              </a:buClr>
              <a:buSzPct val="80000"/>
              <a:buFont typeface="Wingdings" pitchFamily="2" charset="2"/>
              <a:buNone/>
            </a:pPr>
            <a:r>
              <a:rPr lang="en-US" sz="1600" b="1" dirty="0">
                <a:latin typeface="Segoe" pitchFamily="34" charset="0"/>
              </a:rPr>
              <a:t>Enterprise Edition</a:t>
            </a:r>
          </a:p>
          <a:p>
            <a:pPr marL="228600" indent="-228600">
              <a:lnSpc>
                <a:spcPct val="75000"/>
              </a:lnSpc>
              <a:spcBef>
                <a:spcPct val="30000"/>
              </a:spcBef>
              <a:buClr>
                <a:schemeClr val="tx2"/>
              </a:buClr>
              <a:buSzPct val="80000"/>
              <a:buFont typeface="Wingdings" pitchFamily="2" charset="2"/>
              <a:buBlip>
                <a:blip r:embed="rId4"/>
              </a:buBlip>
            </a:pPr>
            <a:r>
              <a:rPr lang="en-US" sz="1600" dirty="0">
                <a:latin typeface="Segoe" pitchFamily="34" charset="0"/>
              </a:rPr>
              <a:t>50 </a:t>
            </a:r>
            <a:r>
              <a:rPr lang="cs-CZ" sz="1600" dirty="0" smtClean="0">
                <a:latin typeface="Segoe" pitchFamily="34" charset="0"/>
              </a:rPr>
              <a:t>databází</a:t>
            </a:r>
            <a:r>
              <a:rPr lang="en-US" sz="1600" dirty="0">
                <a:latin typeface="Segoe" pitchFamily="34" charset="0"/>
              </a:rPr>
              <a:t>	</a:t>
            </a:r>
          </a:p>
          <a:p>
            <a:pPr marL="228600" indent="-228600">
              <a:lnSpc>
                <a:spcPct val="75000"/>
              </a:lnSpc>
              <a:spcBef>
                <a:spcPct val="30000"/>
              </a:spcBef>
              <a:buClr>
                <a:schemeClr val="tx2"/>
              </a:buClr>
              <a:buSzPct val="80000"/>
              <a:buFont typeface="Wingdings" pitchFamily="2" charset="2"/>
              <a:buBlip>
                <a:blip r:embed="rId4"/>
              </a:buBlip>
            </a:pPr>
            <a:r>
              <a:rPr lang="cs-CZ" sz="1600" dirty="0" smtClean="0">
                <a:latin typeface="Segoe" pitchFamily="34" charset="0"/>
              </a:rPr>
              <a:t>Replikace logu</a:t>
            </a:r>
            <a:endParaRPr lang="en-US" sz="16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cs-CZ" sz="1600" dirty="0" err="1" smtClean="0">
                <a:latin typeface="Segoe" pitchFamily="34" charset="0"/>
              </a:rPr>
              <a:t>clusterování</a:t>
            </a:r>
            <a:endParaRPr lang="en-US" sz="1600" dirty="0">
              <a:latin typeface="Segoe" pitchFamily="34" charset="0"/>
            </a:endParaRPr>
          </a:p>
          <a:p>
            <a:pPr marL="228600" indent="-228600">
              <a:lnSpc>
                <a:spcPct val="75000"/>
              </a:lnSpc>
              <a:spcBef>
                <a:spcPct val="30000"/>
              </a:spcBef>
              <a:buClr>
                <a:schemeClr val="tx2"/>
              </a:buClr>
              <a:buSzPct val="80000"/>
              <a:buFont typeface="Wingdings" pitchFamily="2" charset="2"/>
              <a:buBlip>
                <a:blip r:embed="rId4"/>
              </a:buBlip>
            </a:pPr>
            <a:r>
              <a:rPr lang="en-US" sz="1600" dirty="0">
                <a:latin typeface="Segoe" pitchFamily="34" charset="0"/>
              </a:rPr>
              <a:t>SE </a:t>
            </a:r>
            <a:r>
              <a:rPr lang="cs-CZ" sz="1600" dirty="0" smtClean="0">
                <a:latin typeface="Segoe" pitchFamily="34" charset="0"/>
              </a:rPr>
              <a:t>na</a:t>
            </a:r>
            <a:r>
              <a:rPr lang="en-US" sz="1600" dirty="0" smtClean="0">
                <a:latin typeface="Segoe" pitchFamily="34" charset="0"/>
              </a:rPr>
              <a:t> </a:t>
            </a:r>
            <a:r>
              <a:rPr lang="en-US" sz="1600" dirty="0">
                <a:latin typeface="Segoe" pitchFamily="34" charset="0"/>
              </a:rPr>
              <a:t>EE </a:t>
            </a:r>
            <a:r>
              <a:rPr lang="cs-CZ" sz="1600" dirty="0" smtClean="0">
                <a:latin typeface="Segoe" pitchFamily="34" charset="0"/>
              </a:rPr>
              <a:t>bez reinstalace</a:t>
            </a:r>
            <a:endParaRPr lang="en-US" sz="1600" dirty="0">
              <a:latin typeface="Segoe" pitchFamily="34" charset="0"/>
            </a:endParaRPr>
          </a:p>
        </p:txBody>
      </p:sp>
      <p:sp>
        <p:nvSpPr>
          <p:cNvPr id="6160" name="TextBox 7182"/>
          <p:cNvSpPr txBox="1">
            <a:spLocks noChangeArrowheads="1"/>
          </p:cNvSpPr>
          <p:nvPr/>
        </p:nvSpPr>
        <p:spPr bwMode="auto">
          <a:xfrm>
            <a:off x="4244975" y="2362200"/>
            <a:ext cx="1600200" cy="336550"/>
          </a:xfrm>
          <a:prstGeom prst="rect">
            <a:avLst/>
          </a:prstGeom>
          <a:noFill/>
          <a:ln w="9525">
            <a:noFill/>
            <a:miter lim="800000"/>
            <a:headEnd/>
            <a:tailEnd/>
          </a:ln>
        </p:spPr>
        <p:txBody>
          <a:bodyPr>
            <a:spAutoFit/>
          </a:bodyPr>
          <a:lstStyle/>
          <a:p>
            <a:pPr>
              <a:spcBef>
                <a:spcPct val="50000"/>
              </a:spcBef>
            </a:pPr>
            <a:endParaRPr lang="en-US" sz="1600"/>
          </a:p>
        </p:txBody>
      </p:sp>
      <p:sp>
        <p:nvSpPr>
          <p:cNvPr id="6161" name="Rectangle 7183"/>
          <p:cNvSpPr>
            <a:spLocks noChangeArrowheads="1"/>
          </p:cNvSpPr>
          <p:nvPr/>
        </p:nvSpPr>
        <p:spPr bwMode="auto">
          <a:xfrm>
            <a:off x="3733800" y="1447800"/>
            <a:ext cx="3300413" cy="366713"/>
          </a:xfrm>
          <a:prstGeom prst="rect">
            <a:avLst/>
          </a:prstGeom>
          <a:noFill/>
          <a:ln w="9525">
            <a:noFill/>
            <a:miter lim="800000"/>
            <a:headEnd/>
            <a:tailEnd/>
          </a:ln>
        </p:spPr>
        <p:txBody>
          <a:bodyPr/>
          <a:lstStyle/>
          <a:p>
            <a:pPr algn="ctr" hangingPunct="0">
              <a:spcBef>
                <a:spcPct val="50000"/>
              </a:spcBef>
            </a:pPr>
            <a:r>
              <a:rPr lang="en-US" sz="2000" b="1" u="sng" dirty="0" smtClean="0">
                <a:latin typeface="Segoe" pitchFamily="34" charset="0"/>
                <a:sym typeface="Wingdings" pitchFamily="2" charset="2"/>
              </a:rPr>
              <a:t>E</a:t>
            </a:r>
            <a:r>
              <a:rPr lang="cs-CZ" sz="2000" b="1" u="sng" dirty="0" smtClean="0">
                <a:latin typeface="Segoe" pitchFamily="34" charset="0"/>
                <a:sym typeface="Wingdings" pitchFamily="2" charset="2"/>
              </a:rPr>
              <a:t>xchange </a:t>
            </a:r>
            <a:r>
              <a:rPr lang="en-US" sz="2000" b="1" u="sng" dirty="0" smtClean="0">
                <a:latin typeface="Segoe" pitchFamily="34" charset="0"/>
                <a:sym typeface="Wingdings" pitchFamily="2" charset="2"/>
              </a:rPr>
              <a:t>Server </a:t>
            </a:r>
            <a:r>
              <a:rPr lang="cs-CZ" sz="2000" b="1" u="sng" dirty="0" smtClean="0">
                <a:latin typeface="Segoe" pitchFamily="34" charset="0"/>
                <a:sym typeface="Wingdings" pitchFamily="2" charset="2"/>
              </a:rPr>
              <a:t>2007</a:t>
            </a:r>
            <a:endParaRPr lang="en-US" sz="2000" dirty="0">
              <a:latin typeface="Segoe" pitchFamily="34" charset="0"/>
              <a:ea typeface="SimSun" pitchFamily="2" charset="-122"/>
              <a:cs typeface="Times New Roman" pitchFamily="18" charset="0"/>
              <a:sym typeface="Wingdings" pitchFamily="2" charset="2"/>
            </a:endParaRPr>
          </a:p>
        </p:txBody>
      </p:sp>
      <p:sp>
        <p:nvSpPr>
          <p:cNvPr id="6162" name="Right Arrow 7184"/>
          <p:cNvSpPr>
            <a:spLocks noChangeArrowheads="1"/>
          </p:cNvSpPr>
          <p:nvPr/>
        </p:nvSpPr>
        <p:spPr bwMode="auto">
          <a:xfrm>
            <a:off x="3276600" y="2514600"/>
            <a:ext cx="533400" cy="381000"/>
          </a:xfrm>
          <a:prstGeom prst="rightArrow">
            <a:avLst>
              <a:gd name="adj1" fmla="val 50000"/>
              <a:gd name="adj2" fmla="val 35000"/>
            </a:avLst>
          </a:prstGeom>
          <a:gradFill rotWithShape="0">
            <a:gsLst>
              <a:gs pos="0">
                <a:schemeClr val="accent1"/>
              </a:gs>
              <a:gs pos="100000">
                <a:schemeClr val="bg1"/>
              </a:gs>
            </a:gsLst>
            <a:lin ang="5400000" scaled="1"/>
          </a:gradFill>
          <a:ln w="12700" algn="ctr">
            <a:solidFill>
              <a:schemeClr val="tx1"/>
            </a:solidFill>
            <a:miter lim="800000"/>
            <a:headEnd/>
            <a:tailEnd/>
          </a:ln>
        </p:spPr>
        <p:txBody>
          <a:bodyPr/>
          <a:lstStyle/>
          <a:p>
            <a:endParaRPr lang="en-US">
              <a:solidFill>
                <a:srgbClr val="000000"/>
              </a:solidFill>
            </a:endParaRPr>
          </a:p>
        </p:txBody>
      </p:sp>
      <p:sp>
        <p:nvSpPr>
          <p:cNvPr id="6163" name="Right Arrow 7185"/>
          <p:cNvSpPr>
            <a:spLocks noChangeArrowheads="1"/>
          </p:cNvSpPr>
          <p:nvPr/>
        </p:nvSpPr>
        <p:spPr bwMode="auto">
          <a:xfrm>
            <a:off x="3276600" y="4800600"/>
            <a:ext cx="533400" cy="381000"/>
          </a:xfrm>
          <a:prstGeom prst="rightArrow">
            <a:avLst>
              <a:gd name="adj1" fmla="val 50000"/>
              <a:gd name="adj2" fmla="val 35000"/>
            </a:avLst>
          </a:prstGeom>
          <a:gradFill rotWithShape="0">
            <a:gsLst>
              <a:gs pos="0">
                <a:schemeClr val="accent1"/>
              </a:gs>
              <a:gs pos="100000">
                <a:schemeClr val="bg1"/>
              </a:gs>
            </a:gsLst>
            <a:lin ang="5400000" scaled="1"/>
          </a:gradFill>
          <a:ln w="12700" algn="ctr">
            <a:solidFill>
              <a:schemeClr val="tx1"/>
            </a:solidFill>
            <a:miter lim="800000"/>
            <a:headEnd/>
            <a:tailEnd/>
          </a:ln>
        </p:spPr>
        <p:txBody>
          <a:bodyPr/>
          <a:lstStyle/>
          <a:p>
            <a:endParaRPr lang="en-US">
              <a:solidFill>
                <a:srgbClr val="000000"/>
              </a:solidFill>
            </a:endParaRPr>
          </a:p>
        </p:txBody>
      </p:sp>
      <p:grpSp>
        <p:nvGrpSpPr>
          <p:cNvPr id="2" name="Group 34"/>
          <p:cNvGrpSpPr>
            <a:grpSpLocks/>
          </p:cNvGrpSpPr>
          <p:nvPr/>
        </p:nvGrpSpPr>
        <p:grpSpPr bwMode="auto">
          <a:xfrm>
            <a:off x="2060448" y="4572000"/>
            <a:ext cx="1295400" cy="990600"/>
            <a:chOff x="336" y="3099"/>
            <a:chExt cx="912" cy="693"/>
          </a:xfrm>
        </p:grpSpPr>
        <p:sp>
          <p:nvSpPr>
            <p:cNvPr id="6177" name="Oval 7200"/>
            <p:cNvSpPr>
              <a:spLocks noChangeArrowheads="1"/>
            </p:cNvSpPr>
            <p:nvPr/>
          </p:nvSpPr>
          <p:spPr bwMode="auto">
            <a:xfrm>
              <a:off x="336" y="3600"/>
              <a:ext cx="912" cy="192"/>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pic>
          <p:nvPicPr>
            <p:cNvPr id="6178" name="Rectangle 7201"/>
            <p:cNvPicPr>
              <a:picLocks noChangeAspect="1" noChangeArrowheads="1"/>
            </p:cNvPicPr>
            <p:nvPr/>
          </p:nvPicPr>
          <p:blipFill>
            <a:blip r:embed="rId5"/>
            <a:srcRect/>
            <a:stretch>
              <a:fillRect/>
            </a:stretch>
          </p:blipFill>
          <p:spPr bwMode="auto">
            <a:xfrm>
              <a:off x="629" y="3099"/>
              <a:ext cx="395" cy="597"/>
            </a:xfrm>
            <a:prstGeom prst="rect">
              <a:avLst/>
            </a:prstGeom>
            <a:noFill/>
            <a:ln w="9525">
              <a:noFill/>
              <a:miter lim="800000"/>
              <a:headEnd/>
              <a:tailEnd/>
            </a:ln>
          </p:spPr>
        </p:pic>
      </p:grpSp>
      <p:grpSp>
        <p:nvGrpSpPr>
          <p:cNvPr id="3" name="Group 34"/>
          <p:cNvGrpSpPr>
            <a:grpSpLocks/>
          </p:cNvGrpSpPr>
          <p:nvPr/>
        </p:nvGrpSpPr>
        <p:grpSpPr bwMode="auto">
          <a:xfrm>
            <a:off x="1828800" y="2438400"/>
            <a:ext cx="1295400" cy="990600"/>
            <a:chOff x="336" y="3099"/>
            <a:chExt cx="912" cy="693"/>
          </a:xfrm>
        </p:grpSpPr>
        <p:sp>
          <p:nvSpPr>
            <p:cNvPr id="6175" name="Oval 7198"/>
            <p:cNvSpPr>
              <a:spLocks noChangeArrowheads="1"/>
            </p:cNvSpPr>
            <p:nvPr/>
          </p:nvSpPr>
          <p:spPr bwMode="auto">
            <a:xfrm>
              <a:off x="336" y="3600"/>
              <a:ext cx="912" cy="192"/>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pic>
          <p:nvPicPr>
            <p:cNvPr id="6176" name="Rectangle 7199"/>
            <p:cNvPicPr>
              <a:picLocks noChangeAspect="1" noChangeArrowheads="1"/>
            </p:cNvPicPr>
            <p:nvPr/>
          </p:nvPicPr>
          <p:blipFill>
            <a:blip r:embed="rId5"/>
            <a:srcRect/>
            <a:stretch>
              <a:fillRect/>
            </a:stretch>
          </p:blipFill>
          <p:spPr bwMode="auto">
            <a:xfrm>
              <a:off x="629" y="3099"/>
              <a:ext cx="395" cy="597"/>
            </a:xfrm>
            <a:prstGeom prst="rect">
              <a:avLst/>
            </a:prstGeom>
            <a:noFill/>
            <a:ln w="9525">
              <a:noFill/>
              <a:miter lim="800000"/>
              <a:headEnd/>
              <a:tailEnd/>
            </a:ln>
          </p:spPr>
        </p:pic>
      </p:grpSp>
      <p:grpSp>
        <p:nvGrpSpPr>
          <p:cNvPr id="4" name="Group 34"/>
          <p:cNvGrpSpPr>
            <a:grpSpLocks/>
          </p:cNvGrpSpPr>
          <p:nvPr/>
        </p:nvGrpSpPr>
        <p:grpSpPr bwMode="auto">
          <a:xfrm>
            <a:off x="5638800" y="2219325"/>
            <a:ext cx="1295400" cy="990600"/>
            <a:chOff x="336" y="3099"/>
            <a:chExt cx="912" cy="693"/>
          </a:xfrm>
        </p:grpSpPr>
        <p:sp>
          <p:nvSpPr>
            <p:cNvPr id="6173" name="Oval 7196"/>
            <p:cNvSpPr>
              <a:spLocks noChangeArrowheads="1"/>
            </p:cNvSpPr>
            <p:nvPr/>
          </p:nvSpPr>
          <p:spPr bwMode="auto">
            <a:xfrm>
              <a:off x="336" y="3600"/>
              <a:ext cx="912" cy="192"/>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pic>
          <p:nvPicPr>
            <p:cNvPr id="6174" name="Rectangle 7197"/>
            <p:cNvPicPr>
              <a:picLocks noChangeAspect="1" noChangeArrowheads="1"/>
            </p:cNvPicPr>
            <p:nvPr/>
          </p:nvPicPr>
          <p:blipFill>
            <a:blip r:embed="rId5"/>
            <a:srcRect/>
            <a:stretch>
              <a:fillRect/>
            </a:stretch>
          </p:blipFill>
          <p:spPr bwMode="auto">
            <a:xfrm>
              <a:off x="629" y="3099"/>
              <a:ext cx="395" cy="597"/>
            </a:xfrm>
            <a:prstGeom prst="rect">
              <a:avLst/>
            </a:prstGeom>
            <a:noFill/>
            <a:ln w="9525">
              <a:noFill/>
              <a:miter lim="800000"/>
              <a:headEnd/>
              <a:tailEnd/>
            </a:ln>
          </p:spPr>
        </p:pic>
      </p:grpSp>
      <p:grpSp>
        <p:nvGrpSpPr>
          <p:cNvPr id="5" name="Group 34"/>
          <p:cNvGrpSpPr>
            <a:grpSpLocks/>
          </p:cNvGrpSpPr>
          <p:nvPr/>
        </p:nvGrpSpPr>
        <p:grpSpPr bwMode="auto">
          <a:xfrm>
            <a:off x="5638800" y="4452938"/>
            <a:ext cx="1295400" cy="990600"/>
            <a:chOff x="336" y="3099"/>
            <a:chExt cx="912" cy="693"/>
          </a:xfrm>
        </p:grpSpPr>
        <p:sp>
          <p:nvSpPr>
            <p:cNvPr id="6171" name="Oval 7194"/>
            <p:cNvSpPr>
              <a:spLocks noChangeArrowheads="1"/>
            </p:cNvSpPr>
            <p:nvPr/>
          </p:nvSpPr>
          <p:spPr bwMode="auto">
            <a:xfrm>
              <a:off x="336" y="3600"/>
              <a:ext cx="912" cy="192"/>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pic>
          <p:nvPicPr>
            <p:cNvPr id="6172" name="Rectangle 7195"/>
            <p:cNvPicPr>
              <a:picLocks noChangeAspect="1" noChangeArrowheads="1"/>
            </p:cNvPicPr>
            <p:nvPr/>
          </p:nvPicPr>
          <p:blipFill>
            <a:blip r:embed="rId5"/>
            <a:srcRect/>
            <a:stretch>
              <a:fillRect/>
            </a:stretch>
          </p:blipFill>
          <p:spPr bwMode="auto">
            <a:xfrm>
              <a:off x="629" y="3099"/>
              <a:ext cx="395" cy="59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8729"/>
          </a:xfrm>
        </p:spPr>
        <p:txBody>
          <a:bodyPr/>
          <a:lstStyle/>
          <a:p>
            <a:r>
              <a:rPr lang="cs-CZ" dirty="0" smtClean="0"/>
              <a:t>Příklad na licencování AV/AS řešení</a:t>
            </a:r>
            <a:endParaRPr lang="cs-CZ" dirty="0"/>
          </a:p>
        </p:txBody>
      </p:sp>
      <p:sp>
        <p:nvSpPr>
          <p:cNvPr id="4" name="Rectangle 3"/>
          <p:cNvSpPr/>
          <p:nvPr/>
        </p:nvSpPr>
        <p:spPr>
          <a:xfrm>
            <a:off x="612394" y="2427224"/>
            <a:ext cx="7480300" cy="313932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28600" indent="-228600">
              <a:buFont typeface="Arial" pitchFamily="34" charset="0"/>
              <a:buChar char="•"/>
              <a:defRPr/>
            </a:pPr>
            <a:r>
              <a:rPr lang="en-US" dirty="0">
                <a:solidFill>
                  <a:srgbClr val="480000"/>
                </a:solidFill>
              </a:rPr>
              <a:t>Exchange Hosted Services Filtering </a:t>
            </a:r>
            <a:r>
              <a:rPr lang="cs-CZ" dirty="0">
                <a:solidFill>
                  <a:srgbClr val="480000"/>
                </a:solidFill>
              </a:rPr>
              <a:t>nebo</a:t>
            </a:r>
            <a:r>
              <a:rPr lang="en-US" dirty="0">
                <a:solidFill>
                  <a:srgbClr val="480000"/>
                </a:solidFill>
              </a:rPr>
              <a:t> Forefront Security for Exchange </a:t>
            </a:r>
            <a:r>
              <a:rPr lang="cs-CZ" dirty="0">
                <a:solidFill>
                  <a:srgbClr val="480000"/>
                </a:solidFill>
              </a:rPr>
              <a:t>lze nakoupit těmito způsoby:</a:t>
            </a:r>
            <a:r>
              <a:rPr lang="en-US" dirty="0">
                <a:solidFill>
                  <a:srgbClr val="480000"/>
                </a:solidFill>
              </a:rPr>
              <a:t> </a:t>
            </a:r>
            <a:r>
              <a:rPr lang="en-US" u="sng" dirty="0">
                <a:solidFill>
                  <a:srgbClr val="480000"/>
                </a:solidFill>
              </a:rPr>
              <a:t>Exchange Enterprise CAL</a:t>
            </a:r>
            <a:r>
              <a:rPr lang="en-US" dirty="0">
                <a:solidFill>
                  <a:srgbClr val="480000"/>
                </a:solidFill>
              </a:rPr>
              <a:t>, </a:t>
            </a:r>
            <a:r>
              <a:rPr lang="en-US" u="sng" dirty="0">
                <a:solidFill>
                  <a:srgbClr val="480000"/>
                </a:solidFill>
              </a:rPr>
              <a:t>Enterprise CAL Suite</a:t>
            </a:r>
            <a:r>
              <a:rPr lang="en-US" dirty="0">
                <a:solidFill>
                  <a:srgbClr val="480000"/>
                </a:solidFill>
              </a:rPr>
              <a:t>, </a:t>
            </a:r>
            <a:r>
              <a:rPr lang="cs-CZ" u="sng" dirty="0">
                <a:solidFill>
                  <a:srgbClr val="480000"/>
                </a:solidFill>
              </a:rPr>
              <a:t>samostatná licence</a:t>
            </a:r>
            <a:r>
              <a:rPr lang="en-US" dirty="0">
                <a:solidFill>
                  <a:srgbClr val="480000"/>
                </a:solidFill>
              </a:rPr>
              <a:t>.  </a:t>
            </a:r>
          </a:p>
          <a:p>
            <a:pPr marL="228600" indent="-228600">
              <a:buFont typeface="Arial" pitchFamily="34" charset="0"/>
              <a:buChar char="•"/>
              <a:defRPr/>
            </a:pPr>
            <a:endParaRPr lang="en-US" dirty="0">
              <a:solidFill>
                <a:srgbClr val="480000"/>
              </a:solidFill>
            </a:endParaRPr>
          </a:p>
          <a:p>
            <a:pPr marL="228600" indent="-228600">
              <a:defRPr/>
            </a:pPr>
            <a:r>
              <a:rPr lang="cs-CZ" dirty="0">
                <a:solidFill>
                  <a:srgbClr val="480000"/>
                </a:solidFill>
              </a:rPr>
              <a:t>	</a:t>
            </a:r>
            <a:r>
              <a:rPr lang="cs-CZ" dirty="0" err="1">
                <a:solidFill>
                  <a:srgbClr val="480000"/>
                </a:solidFill>
              </a:rPr>
              <a:t>Př</a:t>
            </a:r>
            <a:r>
              <a:rPr lang="cs-CZ" dirty="0">
                <a:solidFill>
                  <a:srgbClr val="480000"/>
                </a:solidFill>
              </a:rPr>
              <a:t>: Zákazník má </a:t>
            </a:r>
            <a:r>
              <a:rPr lang="en-US" dirty="0">
                <a:solidFill>
                  <a:srgbClr val="480000"/>
                </a:solidFill>
              </a:rPr>
              <a:t>1000</a:t>
            </a:r>
            <a:r>
              <a:rPr lang="cs-CZ" dirty="0">
                <a:solidFill>
                  <a:srgbClr val="480000"/>
                </a:solidFill>
              </a:rPr>
              <a:t>x</a:t>
            </a:r>
            <a:r>
              <a:rPr lang="en-US" dirty="0">
                <a:solidFill>
                  <a:srgbClr val="480000"/>
                </a:solidFill>
              </a:rPr>
              <a:t> Exchange Standard CAL </a:t>
            </a:r>
            <a:r>
              <a:rPr lang="cs-CZ" dirty="0">
                <a:solidFill>
                  <a:srgbClr val="480000"/>
                </a:solidFill>
              </a:rPr>
              <a:t>a chce zavést </a:t>
            </a:r>
            <a:r>
              <a:rPr lang="cs-CZ" dirty="0" err="1">
                <a:solidFill>
                  <a:srgbClr val="480000"/>
                </a:solidFill>
              </a:rPr>
              <a:t>Unified</a:t>
            </a:r>
            <a:r>
              <a:rPr lang="cs-CZ" dirty="0">
                <a:solidFill>
                  <a:srgbClr val="480000"/>
                </a:solidFill>
              </a:rPr>
              <a:t> </a:t>
            </a:r>
            <a:r>
              <a:rPr lang="cs-CZ" dirty="0" err="1">
                <a:solidFill>
                  <a:srgbClr val="480000"/>
                </a:solidFill>
              </a:rPr>
              <a:t>Messaging</a:t>
            </a:r>
            <a:r>
              <a:rPr lang="cs-CZ" dirty="0">
                <a:solidFill>
                  <a:srgbClr val="480000"/>
                </a:solidFill>
              </a:rPr>
              <a:t> pro </a:t>
            </a:r>
            <a:r>
              <a:rPr lang="en-US" dirty="0">
                <a:solidFill>
                  <a:srgbClr val="480000"/>
                </a:solidFill>
              </a:rPr>
              <a:t>400 </a:t>
            </a:r>
            <a:r>
              <a:rPr lang="cs-CZ" dirty="0">
                <a:solidFill>
                  <a:srgbClr val="480000"/>
                </a:solidFill>
              </a:rPr>
              <a:t>uživatelů a</a:t>
            </a:r>
            <a:r>
              <a:rPr lang="cs-CZ" i="1" dirty="0">
                <a:solidFill>
                  <a:srgbClr val="480000"/>
                </a:solidFill>
              </a:rPr>
              <a:t> </a:t>
            </a:r>
            <a:r>
              <a:rPr lang="cs-CZ" dirty="0">
                <a:solidFill>
                  <a:srgbClr val="480000"/>
                </a:solidFill>
              </a:rPr>
              <a:t>chce nasadit AV/AS řešení pro Exchange Server</a:t>
            </a:r>
            <a:r>
              <a:rPr lang="en-US" dirty="0"/>
              <a:t>. </a:t>
            </a:r>
            <a:endParaRPr lang="cs-CZ" dirty="0" smtClean="0"/>
          </a:p>
          <a:p>
            <a:pPr marL="228600" indent="-228600">
              <a:defRPr/>
            </a:pPr>
            <a:endParaRPr lang="cs-CZ" dirty="0" smtClean="0"/>
          </a:p>
          <a:p>
            <a:pPr marL="228600" indent="-228600">
              <a:defRPr/>
            </a:pPr>
            <a:endParaRPr lang="cs-CZ" dirty="0" smtClean="0"/>
          </a:p>
          <a:p>
            <a:pPr marL="228600" indent="-228600">
              <a:defRPr/>
            </a:pPr>
            <a:r>
              <a:rPr lang="cs-CZ" dirty="0" smtClean="0"/>
              <a:t>	Zákazník </a:t>
            </a:r>
            <a:r>
              <a:rPr lang="cs-CZ" dirty="0"/>
              <a:t>tedy koupí </a:t>
            </a:r>
            <a:r>
              <a:rPr lang="en-US" dirty="0"/>
              <a:t>400</a:t>
            </a:r>
            <a:r>
              <a:rPr lang="cs-CZ" dirty="0"/>
              <a:t>x</a:t>
            </a:r>
            <a:r>
              <a:rPr lang="en-US" dirty="0"/>
              <a:t> Exchange Enterprise add-on CAL a 600 </a:t>
            </a:r>
            <a:r>
              <a:rPr lang="cs-CZ" dirty="0"/>
              <a:t>samostatných licencí pro </a:t>
            </a:r>
            <a:r>
              <a:rPr lang="en-US" dirty="0"/>
              <a:t>Forefront Security for Exchange.</a:t>
            </a:r>
            <a:r>
              <a:rPr lang="en-US" dirty="0">
                <a:solidFill>
                  <a:srgbClr val="480000"/>
                </a:solidFill>
              </a:rPr>
              <a:t>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speciálních nabídek</a:t>
            </a:r>
            <a:endParaRPr lang="cs-CZ" dirty="0"/>
          </a:p>
        </p:txBody>
      </p:sp>
      <p:sp>
        <p:nvSpPr>
          <p:cNvPr id="3" name="Text Placeholder 2"/>
          <p:cNvSpPr>
            <a:spLocks noGrp="1"/>
          </p:cNvSpPr>
          <p:nvPr>
            <p:ph type="body" idx="1"/>
          </p:nvPr>
        </p:nvSpPr>
        <p:spPr>
          <a:xfrm>
            <a:off x="382588" y="1465264"/>
            <a:ext cx="8380412" cy="3514808"/>
          </a:xfrm>
        </p:spPr>
        <p:txBody>
          <a:bodyPr/>
          <a:lstStyle/>
          <a:p>
            <a:r>
              <a:rPr lang="cs-CZ" dirty="0" smtClean="0">
                <a:hlinkClick r:id="rId2"/>
              </a:rPr>
              <a:t>www.</a:t>
            </a:r>
            <a:r>
              <a:rPr lang="cs-CZ" dirty="0" err="1" smtClean="0">
                <a:hlinkClick r:id="rId2"/>
              </a:rPr>
              <a:t>microsoft.com</a:t>
            </a:r>
            <a:r>
              <a:rPr lang="cs-CZ" dirty="0" smtClean="0">
                <a:hlinkClick r:id="rId2"/>
              </a:rPr>
              <a:t>/</a:t>
            </a:r>
            <a:r>
              <a:rPr lang="cs-CZ" dirty="0" err="1" smtClean="0">
                <a:hlinkClick r:id="rId2"/>
              </a:rPr>
              <a:t>cze</a:t>
            </a:r>
            <a:r>
              <a:rPr lang="cs-CZ" dirty="0" smtClean="0">
                <a:hlinkClick r:id="rId2"/>
              </a:rPr>
              <a:t>/</a:t>
            </a:r>
            <a:r>
              <a:rPr lang="cs-CZ" dirty="0" err="1" smtClean="0">
                <a:hlinkClick r:id="rId2"/>
              </a:rPr>
              <a:t>promo</a:t>
            </a:r>
            <a:endParaRPr lang="cs-CZ" dirty="0" smtClean="0"/>
          </a:p>
          <a:p>
            <a:pPr lvl="1"/>
            <a:r>
              <a:rPr lang="cs-CZ" dirty="0" smtClean="0"/>
              <a:t>Programy technologické záruky</a:t>
            </a:r>
          </a:p>
          <a:p>
            <a:pPr lvl="1"/>
            <a:r>
              <a:rPr lang="cs-CZ" dirty="0" smtClean="0"/>
              <a:t>Microsoft Office AMNESTIE</a:t>
            </a:r>
          </a:p>
          <a:p>
            <a:pPr lvl="1"/>
            <a:r>
              <a:rPr lang="cs-CZ" dirty="0" smtClean="0"/>
              <a:t>8% sleva na systém Microsoft Office 2007 v MOL</a:t>
            </a:r>
          </a:p>
          <a:p>
            <a:pPr lvl="1"/>
            <a:r>
              <a:rPr lang="cs-CZ" dirty="0" smtClean="0"/>
              <a:t>Exchange </a:t>
            </a:r>
            <a:r>
              <a:rPr lang="cs-CZ" dirty="0" err="1" smtClean="0"/>
              <a:t>Enterprise</a:t>
            </a:r>
            <a:r>
              <a:rPr lang="cs-CZ" dirty="0" smtClean="0"/>
              <a:t> CAL za cenu jeho SA</a:t>
            </a:r>
          </a:p>
          <a:p>
            <a:pPr lvl="1"/>
            <a:r>
              <a:rPr lang="cs-CZ" dirty="0" smtClean="0"/>
              <a:t>20% sleva na Exchange CAL + Windows Server CAL</a:t>
            </a:r>
          </a:p>
          <a:p>
            <a:pPr lvl="1"/>
            <a:endParaRPr lang="cs-CZ" dirty="0" smtClean="0"/>
          </a:p>
          <a:p>
            <a:pPr lvl="1"/>
            <a:endParaRPr lang="cs-CZ"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Zdroje informací</a:t>
            </a:r>
            <a:endParaRPr lang="cs-CZ" dirty="0"/>
          </a:p>
        </p:txBody>
      </p:sp>
      <p:sp>
        <p:nvSpPr>
          <p:cNvPr id="3" name="Text Placeholder 2"/>
          <p:cNvSpPr>
            <a:spLocks noGrp="1"/>
          </p:cNvSpPr>
          <p:nvPr>
            <p:ph type="body" idx="1"/>
          </p:nvPr>
        </p:nvSpPr>
        <p:spPr>
          <a:xfrm>
            <a:off x="382588" y="1465264"/>
            <a:ext cx="8380412" cy="5127558"/>
          </a:xfrm>
        </p:spPr>
        <p:txBody>
          <a:bodyPr/>
          <a:lstStyle/>
          <a:p>
            <a:r>
              <a:rPr lang="cs-CZ" sz="2000" dirty="0" smtClean="0"/>
              <a:t>Office Online - office.</a:t>
            </a:r>
            <a:r>
              <a:rPr lang="cs-CZ" sz="2000" dirty="0" err="1" smtClean="0"/>
              <a:t>microsoft.com</a:t>
            </a:r>
            <a:endParaRPr lang="cs-CZ" sz="2000" dirty="0" smtClean="0"/>
          </a:p>
          <a:p>
            <a:r>
              <a:rPr lang="cs-CZ" sz="2000" dirty="0" smtClean="0">
                <a:hlinkClick r:id="rId2"/>
              </a:rPr>
              <a:t>www.</a:t>
            </a:r>
            <a:r>
              <a:rPr lang="cs-CZ" sz="2000" dirty="0" err="1" smtClean="0">
                <a:hlinkClick r:id="rId2"/>
              </a:rPr>
              <a:t>microsoft.com</a:t>
            </a:r>
            <a:r>
              <a:rPr lang="cs-CZ" sz="2000" dirty="0" smtClean="0">
                <a:hlinkClick r:id="rId2"/>
              </a:rPr>
              <a:t>/</a:t>
            </a:r>
            <a:r>
              <a:rPr lang="cs-CZ" sz="2000" dirty="0" err="1" smtClean="0">
                <a:hlinkClick r:id="rId2"/>
              </a:rPr>
              <a:t>cze</a:t>
            </a:r>
            <a:r>
              <a:rPr lang="cs-CZ" sz="2000" dirty="0" smtClean="0">
                <a:hlinkClick r:id="rId2"/>
              </a:rPr>
              <a:t>(</a:t>
            </a:r>
            <a:r>
              <a:rPr lang="cs-CZ" sz="2000" dirty="0" err="1" smtClean="0">
                <a:hlinkClick r:id="rId2"/>
              </a:rPr>
              <a:t>slovakia</a:t>
            </a:r>
            <a:r>
              <a:rPr lang="cs-CZ" sz="2000" dirty="0" smtClean="0">
                <a:hlinkClick r:id="rId2"/>
              </a:rPr>
              <a:t>)/office</a:t>
            </a:r>
            <a:endParaRPr lang="cs-CZ" sz="2000" dirty="0" smtClean="0"/>
          </a:p>
          <a:p>
            <a:pPr lvl="1"/>
            <a:r>
              <a:rPr lang="cs-CZ" sz="1800" dirty="0" smtClean="0"/>
              <a:t>Přehled a popis produktů</a:t>
            </a:r>
          </a:p>
          <a:p>
            <a:pPr lvl="1"/>
            <a:r>
              <a:rPr lang="cs-CZ" sz="1800" dirty="0" smtClean="0"/>
              <a:t>Licencování</a:t>
            </a:r>
          </a:p>
          <a:p>
            <a:pPr lvl="1"/>
            <a:r>
              <a:rPr lang="cs-CZ" sz="1800" dirty="0" smtClean="0"/>
              <a:t>Lokalizace, MLP, SLP</a:t>
            </a:r>
          </a:p>
          <a:p>
            <a:pPr lvl="1"/>
            <a:r>
              <a:rPr lang="cs-CZ" sz="1800" dirty="0" smtClean="0"/>
              <a:t>Upgrade z nižších verzí</a:t>
            </a:r>
          </a:p>
          <a:p>
            <a:pPr lvl="1"/>
            <a:r>
              <a:rPr lang="cs-CZ" sz="1800" dirty="0" smtClean="0"/>
              <a:t>Centrum zkušebních verzí</a:t>
            </a:r>
          </a:p>
          <a:p>
            <a:pPr lvl="1"/>
            <a:r>
              <a:rPr lang="cs-CZ" sz="1800" dirty="0" err="1" smtClean="0"/>
              <a:t>Download</a:t>
            </a:r>
            <a:r>
              <a:rPr lang="cs-CZ" sz="1800" dirty="0" smtClean="0"/>
              <a:t> centrum</a:t>
            </a:r>
          </a:p>
          <a:p>
            <a:pPr lvl="1"/>
            <a:r>
              <a:rPr lang="cs-CZ" sz="1800" dirty="0" smtClean="0"/>
              <a:t>Informace o novém formátu</a:t>
            </a:r>
          </a:p>
          <a:p>
            <a:pPr lvl="1"/>
            <a:r>
              <a:rPr lang="cs-CZ" sz="1800" dirty="0" smtClean="0"/>
              <a:t>Technologická záruka</a:t>
            </a:r>
          </a:p>
          <a:p>
            <a:pPr lvl="1"/>
            <a:r>
              <a:rPr lang="cs-CZ" sz="1800" dirty="0" smtClean="0"/>
              <a:t>Program pro internetové kavárny</a:t>
            </a:r>
          </a:p>
          <a:p>
            <a:pPr lvl="1"/>
            <a:r>
              <a:rPr lang="cs-CZ" sz="1800" dirty="0" smtClean="0"/>
              <a:t>Loga, </a:t>
            </a:r>
            <a:r>
              <a:rPr lang="cs-CZ" sz="1800" dirty="0" err="1" smtClean="0"/>
              <a:t>screenshoty</a:t>
            </a:r>
            <a:r>
              <a:rPr lang="cs-CZ" sz="1800" dirty="0" smtClean="0"/>
              <a:t>, </a:t>
            </a:r>
            <a:r>
              <a:rPr lang="cs-CZ" sz="1800" dirty="0" err="1" smtClean="0"/>
              <a:t>boxshoty</a:t>
            </a:r>
            <a:endParaRPr lang="cs-CZ" sz="1800" dirty="0" smtClean="0"/>
          </a:p>
          <a:p>
            <a:pPr lvl="1"/>
            <a:r>
              <a:rPr lang="cs-CZ" sz="1800" dirty="0" smtClean="0"/>
              <a:t>Informace o novém způsobu distribuce Office s OEM licencí</a:t>
            </a:r>
            <a:endParaRPr lang="cs-CZ" sz="1800"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757238"/>
          </a:xfrm>
        </p:spPr>
        <p:txBody>
          <a:bodyPr numCol="1" anchorCtr="0">
            <a:prstTxWarp prst="textNoShape">
              <a:avLst/>
            </a:prstTxWarp>
          </a:bodyPr>
          <a:lstStyle/>
          <a:p>
            <a:pPr eaLnBrk="1" hangingPunct="1"/>
            <a:r>
              <a:rPr lang="cs-CZ" sz="2400" smtClean="0">
                <a:latin typeface="Segoe UI" pitchFamily="34" charset="0"/>
                <a:cs typeface="Segoe UI" pitchFamily="34" charset="0"/>
              </a:rPr>
              <a:t>Proč koupit nový Office v 7 argumentech (</a:t>
            </a:r>
            <a:r>
              <a:rPr lang="cs-CZ" sz="2400" i="1" smtClean="0">
                <a:latin typeface="Segoe UI" pitchFamily="34" charset="0"/>
                <a:cs typeface="Segoe UI" pitchFamily="34" charset="0"/>
              </a:rPr>
              <a:t>pro uživatele)</a:t>
            </a:r>
          </a:p>
        </p:txBody>
      </p:sp>
      <p:sp>
        <p:nvSpPr>
          <p:cNvPr id="32771" name="Content Placeholder 2"/>
          <p:cNvSpPr>
            <a:spLocks noGrp="1"/>
          </p:cNvSpPr>
          <p:nvPr>
            <p:ph idx="1"/>
          </p:nvPr>
        </p:nvSpPr>
        <p:spPr>
          <a:xfrm>
            <a:off x="330200" y="1525588"/>
            <a:ext cx="8380413" cy="4635500"/>
          </a:xfrm>
        </p:spPr>
        <p:txBody>
          <a:bodyPr/>
          <a:lstStyle/>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Dokumenty tvořené na SW 21. století</a:t>
            </a:r>
            <a:r>
              <a:rPr lang="cs-CZ" sz="1800" smtClean="0">
                <a:latin typeface="Segoe UI" pitchFamily="34" charset="0"/>
                <a:cs typeface="Segoe UI" pitchFamily="34" charset="0"/>
              </a:rPr>
              <a:t> - velké investice do změny všech grafických prvků (fonty, šablony, grafy, předdefinované styly, diagramy, grafické efekty)</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Automatické vytváření diagramů podle struktury textu </a:t>
            </a:r>
            <a:r>
              <a:rPr lang="cs-CZ" sz="1800" smtClean="0">
                <a:latin typeface="Segoe UI" pitchFamily="34" charset="0"/>
                <a:cs typeface="Segoe UI" pitchFamily="34" charset="0"/>
              </a:rPr>
              <a:t>- nový grafický modul textem řízené grafiky SmartArt</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Jednoduché ovládání přizpůsobené člověku </a:t>
            </a:r>
            <a:r>
              <a:rPr lang="cs-CZ" sz="1800" smtClean="0">
                <a:latin typeface="Segoe UI" pitchFamily="34" charset="0"/>
                <a:cs typeface="Segoe UI" pitchFamily="34" charset="0"/>
              </a:rPr>
              <a:t>- nové uživatelské rozhraní u 5 hlavních aplikací, jednoduchost komunikace s uživatelem</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Sdílení a archivace vytvořených dokumentů </a:t>
            </a:r>
            <a:r>
              <a:rPr lang="cs-CZ" sz="1800" smtClean="0">
                <a:latin typeface="Segoe UI" pitchFamily="34" charset="0"/>
                <a:cs typeface="Segoe UI" pitchFamily="34" charset="0"/>
              </a:rPr>
              <a:t>- export do XPS, PDF</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Podpora ostatních výrobců softwaru  </a:t>
            </a:r>
            <a:r>
              <a:rPr lang="cs-CZ" sz="1800" smtClean="0">
                <a:latin typeface="Segoe UI" pitchFamily="34" charset="0"/>
                <a:cs typeface="Segoe UI" pitchFamily="34" charset="0"/>
              </a:rPr>
              <a:t>- ukládání do standardizovaného otevřeného formátu</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Tipy, rady, triky, kliparty, šablony, doplňky, komunity </a:t>
            </a:r>
            <a:r>
              <a:rPr lang="cs-CZ" sz="1800" smtClean="0">
                <a:latin typeface="Segoe UI" pitchFamily="34" charset="0"/>
                <a:cs typeface="Segoe UI" pitchFamily="34" charset="0"/>
              </a:rPr>
              <a:t>– Office Online v2</a:t>
            </a:r>
            <a:endParaRPr lang="cs-CZ" sz="1800" smtClean="0">
              <a:solidFill>
                <a:srgbClr val="FF0000"/>
              </a:solidFill>
              <a:latin typeface="Segoe UI" pitchFamily="34" charset="0"/>
              <a:cs typeface="Segoe UI" pitchFamily="34" charset="0"/>
            </a:endParaRP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Nové užitečné aplikace, zdokonalené a nové funkce</a:t>
            </a:r>
            <a:endParaRPr lang="cs-CZ" sz="1800" smtClean="0">
              <a:latin typeface="Segoe UI" pitchFamily="34" charset="0"/>
              <a:cs typeface="Segoe UI" pitchFamily="34" charset="0"/>
            </a:endParaRPr>
          </a:p>
          <a:p>
            <a:pPr marL="457200" indent="-457200" eaLnBrk="1" hangingPunct="1">
              <a:buFont typeface="Segoe Semibold"/>
              <a:buAutoNum type="arabicPeriod"/>
            </a:pPr>
            <a:endParaRPr lang="cs-CZ" sz="1800" smtClean="0">
              <a:latin typeface="Segoe UI" pitchFamily="34" charset="0"/>
              <a:cs typeface="Segoe UI" pitchFamily="34" charset="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757238"/>
          </a:xfrm>
        </p:spPr>
        <p:txBody>
          <a:bodyPr numCol="1" anchorCtr="0">
            <a:prstTxWarp prst="textNoShape">
              <a:avLst/>
            </a:prstTxWarp>
          </a:bodyPr>
          <a:lstStyle/>
          <a:p>
            <a:pPr eaLnBrk="1" hangingPunct="1"/>
            <a:r>
              <a:rPr lang="cs-CZ" sz="2400" smtClean="0">
                <a:latin typeface="Segoe UI" pitchFamily="34" charset="0"/>
                <a:cs typeface="Segoe UI" pitchFamily="34" charset="0"/>
              </a:rPr>
              <a:t>Proč koupit nový Office v 7 argumentech (</a:t>
            </a:r>
            <a:r>
              <a:rPr lang="cs-CZ" sz="2400" i="1" smtClean="0">
                <a:latin typeface="Segoe UI" pitchFamily="34" charset="0"/>
                <a:cs typeface="Segoe UI" pitchFamily="34" charset="0"/>
              </a:rPr>
              <a:t>pro organizaci)</a:t>
            </a:r>
          </a:p>
        </p:txBody>
      </p:sp>
      <p:sp>
        <p:nvSpPr>
          <p:cNvPr id="33795" name="Content Placeholder 2"/>
          <p:cNvSpPr>
            <a:spLocks noGrp="1"/>
          </p:cNvSpPr>
          <p:nvPr>
            <p:ph idx="1"/>
          </p:nvPr>
        </p:nvSpPr>
        <p:spPr>
          <a:xfrm>
            <a:off x="330200" y="1525588"/>
            <a:ext cx="8380413" cy="4497387"/>
          </a:xfrm>
        </p:spPr>
        <p:txBody>
          <a:bodyPr/>
          <a:lstStyle/>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Zvýšení produktivity </a:t>
            </a:r>
            <a:r>
              <a:rPr lang="cs-CZ" sz="1800" smtClean="0">
                <a:latin typeface="Segoe UI" pitchFamily="34" charset="0"/>
                <a:cs typeface="Segoe UI" pitchFamily="34" charset="0"/>
              </a:rPr>
              <a:t>– jednodušší ovládání a komunikace s uživatelem</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Jistota formátu </a:t>
            </a:r>
            <a:r>
              <a:rPr lang="cs-CZ" sz="1800" smtClean="0">
                <a:latin typeface="Segoe UI" pitchFamily="34" charset="0"/>
                <a:cs typeface="Segoe UI" pitchFamily="34" charset="0"/>
              </a:rPr>
              <a:t>– dokumenty se ukládají do otevřeného a standardizovaného XML formátu</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Podpora spolupráce </a:t>
            </a:r>
            <a:r>
              <a:rPr lang="cs-CZ" sz="1800" smtClean="0">
                <a:latin typeface="Segoe UI" pitchFamily="34" charset="0"/>
                <a:cs typeface="Segoe UI" pitchFamily="34" charset="0"/>
              </a:rPr>
              <a:t>- SharePoint Services, SharePoint Server, Communicator, Groove, Outlook, Exchange, OneNote</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Integrace</a:t>
            </a:r>
            <a:r>
              <a:rPr lang="cs-CZ" sz="1800" smtClean="0">
                <a:latin typeface="Segoe UI" pitchFamily="34" charset="0"/>
                <a:cs typeface="Segoe UI" pitchFamily="34" charset="0"/>
              </a:rPr>
              <a:t> - Aplikace integrované navzájem a s platformou SharePoint</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Podpora mobility </a:t>
            </a:r>
            <a:r>
              <a:rPr lang="cs-CZ" sz="1800" smtClean="0">
                <a:latin typeface="Segoe UI" pitchFamily="34" charset="0"/>
                <a:cs typeface="Segoe UI" pitchFamily="34" charset="0"/>
              </a:rPr>
              <a:t>– OneNote, Groove, Outlook, SharePoint</a:t>
            </a: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SharePoint Services </a:t>
            </a:r>
            <a:r>
              <a:rPr lang="cs-CZ" sz="1800" smtClean="0">
                <a:latin typeface="Segoe UI" pitchFamily="34" charset="0"/>
                <a:cs typeface="Segoe UI" pitchFamily="34" charset="0"/>
              </a:rPr>
              <a:t>– zdarma download, součást Windows Server</a:t>
            </a:r>
            <a:endParaRPr lang="cs-CZ" sz="1800" smtClean="0">
              <a:solidFill>
                <a:srgbClr val="FF0000"/>
              </a:solidFill>
              <a:latin typeface="Segoe UI" pitchFamily="34" charset="0"/>
              <a:cs typeface="Segoe UI" pitchFamily="34" charset="0"/>
            </a:endParaRPr>
          </a:p>
          <a:p>
            <a:pPr marL="457200" indent="-457200" eaLnBrk="1" hangingPunct="1">
              <a:buFont typeface="Segoe Semibold"/>
              <a:buAutoNum type="arabicPeriod"/>
            </a:pPr>
            <a:r>
              <a:rPr lang="cs-CZ" sz="1800" smtClean="0">
                <a:solidFill>
                  <a:srgbClr val="FF0000"/>
                </a:solidFill>
                <a:latin typeface="Segoe UI" pitchFamily="34" charset="0"/>
                <a:cs typeface="Segoe UI" pitchFamily="34" charset="0"/>
              </a:rPr>
              <a:t>Nové užitečné aplikace, zdokonalené a nové funkce</a:t>
            </a:r>
          </a:p>
          <a:p>
            <a:pPr marL="457200" indent="-457200" eaLnBrk="1" hangingPunct="1">
              <a:buFont typeface="Segoe Semibold"/>
              <a:buAutoNum type="arabicPeriod"/>
            </a:pPr>
            <a:endParaRPr lang="cs-CZ" sz="1800" smtClean="0">
              <a:latin typeface="Segoe UI" pitchFamily="34" charset="0"/>
              <a:cs typeface="Segoe UI" pitchFamily="34" charset="0"/>
            </a:endParaRPr>
          </a:p>
          <a:p>
            <a:pPr marL="457200" indent="-457200" eaLnBrk="1" hangingPunct="1">
              <a:buFont typeface="Segoe Semibold"/>
              <a:buAutoNum type="arabicPeriod"/>
            </a:pPr>
            <a:endParaRPr lang="cs-CZ" sz="1800" smtClean="0">
              <a:latin typeface="Segoe UI" pitchFamily="34" charset="0"/>
              <a:cs typeface="Segoe UI" pitchFamily="34" charset="0"/>
            </a:endParaRPr>
          </a:p>
          <a:p>
            <a:pPr marL="457200" indent="-457200" eaLnBrk="1" hangingPunct="1">
              <a:buFont typeface="Segoe Semibold"/>
              <a:buAutoNum type="arabicPeriod"/>
            </a:pPr>
            <a:endParaRPr lang="cs-CZ" sz="1800" smtClean="0">
              <a:latin typeface="Segoe UI" pitchFamily="34" charset="0"/>
              <a:cs typeface="Segoe UI"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Outlook</a:t>
            </a:r>
            <a:endParaRPr lang="cs-CZ" dirty="0">
              <a:solidFill>
                <a:schemeClr val="tx2">
                  <a:alpha val="100000"/>
                </a:schemeClr>
              </a:solidFill>
              <a:effectLst>
                <a:outerShdw blurRad="38100" dist="38100" dir="2700000" algn="tl">
                  <a:srgbClr val="000000">
                    <a:alpha val="43137"/>
                  </a:srgbClr>
                </a:outerShdw>
              </a:effectLst>
            </a:endParaRPr>
          </a:p>
        </p:txBody>
      </p:sp>
      <p:sp>
        <p:nvSpPr>
          <p:cNvPr id="51203" name="Content Placeholder 2"/>
          <p:cNvSpPr>
            <a:spLocks noGrp="1"/>
          </p:cNvSpPr>
          <p:nvPr>
            <p:ph sz="half" idx="2"/>
          </p:nvPr>
        </p:nvSpPr>
        <p:spPr>
          <a:xfrm>
            <a:off x="404813" y="1541463"/>
            <a:ext cx="4040187" cy="4967287"/>
          </a:xfrm>
        </p:spPr>
        <p:txBody>
          <a:bodyPr/>
          <a:lstStyle/>
          <a:p>
            <a:pPr eaLnBrk="1" hangingPunct="1"/>
            <a:r>
              <a:rPr lang="cs-CZ" sz="1600" smtClean="0">
                <a:latin typeface="Segoe UI" pitchFamily="34" charset="0"/>
                <a:cs typeface="Segoe UI" pitchFamily="34" charset="0"/>
              </a:rPr>
              <a:t>Rychlé vyhledávání</a:t>
            </a:r>
          </a:p>
          <a:p>
            <a:pPr eaLnBrk="1" hangingPunct="1"/>
            <a:r>
              <a:rPr lang="cs-CZ" sz="1600" smtClean="0">
                <a:latin typeface="Segoe UI" pitchFamily="34" charset="0"/>
                <a:cs typeface="Segoe UI" pitchFamily="34" charset="0"/>
              </a:rPr>
              <a:t>Barevné kategorie</a:t>
            </a:r>
          </a:p>
          <a:p>
            <a:pPr eaLnBrk="1" hangingPunct="1"/>
            <a:r>
              <a:rPr lang="cs-CZ" sz="1600" smtClean="0">
                <a:latin typeface="Segoe UI" pitchFamily="34" charset="0"/>
                <a:cs typeface="Segoe UI" pitchFamily="34" charset="0"/>
              </a:rPr>
              <a:t>Nové uživatelské rozhraní</a:t>
            </a:r>
          </a:p>
          <a:p>
            <a:pPr eaLnBrk="1" hangingPunct="1"/>
            <a:r>
              <a:rPr lang="cs-CZ" sz="1600" smtClean="0">
                <a:latin typeface="Segoe UI" pitchFamily="34" charset="0"/>
                <a:cs typeface="Segoe UI" pitchFamily="34" charset="0"/>
              </a:rPr>
              <a:t>Panel úkolů</a:t>
            </a:r>
          </a:p>
          <a:p>
            <a:pPr eaLnBrk="1" hangingPunct="1"/>
            <a:r>
              <a:rPr lang="cs-CZ" sz="1600" smtClean="0">
                <a:latin typeface="Segoe UI" pitchFamily="34" charset="0"/>
                <a:cs typeface="Segoe UI" pitchFamily="34" charset="0"/>
              </a:rPr>
              <a:t>Zprávy, které se stávají úkolem</a:t>
            </a:r>
          </a:p>
          <a:p>
            <a:pPr eaLnBrk="1" hangingPunct="1"/>
            <a:r>
              <a:rPr lang="cs-CZ" sz="1600" smtClean="0">
                <a:latin typeface="Segoe UI" pitchFamily="34" charset="0"/>
                <a:cs typeface="Segoe UI" pitchFamily="34" charset="0"/>
              </a:rPr>
              <a:t>Integrace úkolů a kalendáře</a:t>
            </a:r>
          </a:p>
          <a:p>
            <a:pPr eaLnBrk="1" hangingPunct="1"/>
            <a:r>
              <a:rPr lang="cs-CZ" sz="1600" smtClean="0">
                <a:latin typeface="Segoe UI" pitchFamily="34" charset="0"/>
                <a:cs typeface="Segoe UI" pitchFamily="34" charset="0"/>
              </a:rPr>
              <a:t>Zdokonalené plánování schůzek</a:t>
            </a:r>
          </a:p>
          <a:p>
            <a:pPr eaLnBrk="1" hangingPunct="1"/>
            <a:r>
              <a:rPr lang="cs-CZ" sz="1600" smtClean="0">
                <a:latin typeface="Segoe UI" pitchFamily="34" charset="0"/>
                <a:cs typeface="Segoe UI" pitchFamily="34" charset="0"/>
              </a:rPr>
              <a:t>Integrace RSS</a:t>
            </a:r>
          </a:p>
          <a:p>
            <a:pPr eaLnBrk="1" hangingPunct="1"/>
            <a:r>
              <a:rPr lang="cs-CZ" sz="1600" smtClean="0">
                <a:latin typeface="Segoe UI" pitchFamily="34" charset="0"/>
                <a:cs typeface="Segoe UI" pitchFamily="34" charset="0"/>
              </a:rPr>
              <a:t>Sdílení kalendáře na Office Online (vstup pomocí .NET passport)</a:t>
            </a:r>
          </a:p>
          <a:p>
            <a:pPr eaLnBrk="1" hangingPunct="1"/>
            <a:r>
              <a:rPr lang="cs-CZ" sz="1600" smtClean="0">
                <a:latin typeface="Segoe UI" pitchFamily="34" charset="0"/>
                <a:cs typeface="Segoe UI" pitchFamily="34" charset="0"/>
              </a:rPr>
              <a:t>Zaslání snímku kalendáře</a:t>
            </a:r>
          </a:p>
          <a:p>
            <a:pPr eaLnBrk="1" hangingPunct="1"/>
            <a:r>
              <a:rPr lang="cs-CZ" sz="1600" smtClean="0">
                <a:latin typeface="Segoe UI" pitchFamily="34" charset="0"/>
                <a:cs typeface="Segoe UI" pitchFamily="34" charset="0"/>
              </a:rPr>
              <a:t>Zobrazení elektronických vizitek v Kontaktech</a:t>
            </a:r>
          </a:p>
          <a:p>
            <a:pPr eaLnBrk="1" hangingPunct="1"/>
            <a:r>
              <a:rPr lang="cs-CZ" sz="1600" smtClean="0">
                <a:latin typeface="Segoe UI" pitchFamily="34" charset="0"/>
                <a:cs typeface="Segoe UI" pitchFamily="34" charset="0"/>
              </a:rPr>
              <a:t>Zdokonalený náhled na obsah poštovní zprávy</a:t>
            </a:r>
          </a:p>
        </p:txBody>
      </p:sp>
      <p:sp>
        <p:nvSpPr>
          <p:cNvPr id="51204" name="Content Placeholder 5"/>
          <p:cNvSpPr>
            <a:spLocks noGrp="1"/>
          </p:cNvSpPr>
          <p:nvPr>
            <p:ph sz="quarter" idx="4"/>
          </p:nvPr>
        </p:nvSpPr>
        <p:spPr>
          <a:xfrm>
            <a:off x="4627563" y="1547813"/>
            <a:ext cx="4041775" cy="5262562"/>
          </a:xfrm>
        </p:spPr>
        <p:txBody>
          <a:bodyPr/>
          <a:lstStyle/>
          <a:p>
            <a:pPr eaLnBrk="1" hangingPunct="1"/>
            <a:r>
              <a:rPr lang="cs-CZ" sz="1600" smtClean="0">
                <a:latin typeface="Segoe UI" pitchFamily="34" charset="0"/>
                <a:cs typeface="Segoe UI" pitchFamily="34" charset="0"/>
              </a:rPr>
              <a:t>Integrace s InfoPath</a:t>
            </a:r>
          </a:p>
          <a:p>
            <a:pPr eaLnBrk="1" hangingPunct="1"/>
            <a:r>
              <a:rPr lang="cs-CZ" sz="1600" smtClean="0">
                <a:latin typeface="Segoe UI" pitchFamily="34" charset="0"/>
                <a:cs typeface="Segoe UI" pitchFamily="34" charset="0"/>
              </a:rPr>
              <a:t>Zjednodušení žádostí o sdílení</a:t>
            </a:r>
          </a:p>
          <a:p>
            <a:pPr eaLnBrk="1" hangingPunct="1"/>
            <a:r>
              <a:rPr lang="cs-CZ" sz="1600" smtClean="0">
                <a:latin typeface="Segoe UI" pitchFamily="34" charset="0"/>
                <a:cs typeface="Segoe UI" pitchFamily="34" charset="0"/>
              </a:rPr>
              <a:t>Překryv kalendářů</a:t>
            </a:r>
          </a:p>
          <a:p>
            <a:pPr eaLnBrk="1" hangingPunct="1"/>
            <a:r>
              <a:rPr lang="cs-CZ" sz="1600" smtClean="0">
                <a:latin typeface="Segoe UI" pitchFamily="34" charset="0"/>
                <a:cs typeface="Segoe UI" pitchFamily="34" charset="0"/>
              </a:rPr>
              <a:t>Asistence při výběru termínu schůzky</a:t>
            </a:r>
          </a:p>
          <a:p>
            <a:pPr eaLnBrk="1" hangingPunct="1"/>
            <a:r>
              <a:rPr lang="cs-CZ" sz="1600" smtClean="0">
                <a:latin typeface="Segoe UI" pitchFamily="34" charset="0"/>
                <a:cs typeface="Segoe UI" pitchFamily="34" charset="0"/>
              </a:rPr>
              <a:t>Pomocník pro funkci Mimo kancelář</a:t>
            </a:r>
          </a:p>
          <a:p>
            <a:pPr lvl="1" eaLnBrk="1" hangingPunct="1"/>
            <a:r>
              <a:rPr lang="cs-CZ" sz="1200" smtClean="0">
                <a:latin typeface="Segoe UI" pitchFamily="34" charset="0"/>
                <a:cs typeface="Segoe UI" pitchFamily="34" charset="0"/>
              </a:rPr>
              <a:t>Interní a externí</a:t>
            </a:r>
          </a:p>
          <a:p>
            <a:pPr lvl="1" eaLnBrk="1" hangingPunct="1"/>
            <a:r>
              <a:rPr lang="cs-CZ" sz="1200" smtClean="0">
                <a:latin typeface="Segoe UI" pitchFamily="34" charset="0"/>
                <a:cs typeface="Segoe UI" pitchFamily="34" charset="0"/>
              </a:rPr>
              <a:t>Odkdy-dokdy</a:t>
            </a:r>
          </a:p>
          <a:p>
            <a:pPr eaLnBrk="1" hangingPunct="1"/>
            <a:r>
              <a:rPr lang="cs-CZ" sz="1600" smtClean="0">
                <a:latin typeface="Segoe UI" pitchFamily="34" charset="0"/>
                <a:cs typeface="Segoe UI" pitchFamily="34" charset="0"/>
              </a:rPr>
              <a:t>Zasílání zpráv s „poštovní známkou“</a:t>
            </a:r>
          </a:p>
          <a:p>
            <a:pPr eaLnBrk="1" hangingPunct="1"/>
            <a:r>
              <a:rPr lang="cs-CZ" sz="1600" smtClean="0">
                <a:latin typeface="Segoe UI" pitchFamily="34" charset="0"/>
                <a:cs typeface="Segoe UI" pitchFamily="34" charset="0"/>
              </a:rPr>
              <a:t>Filtr nevyžádané pošty rozeznává phishing</a:t>
            </a:r>
          </a:p>
          <a:p>
            <a:pPr eaLnBrk="1" hangingPunct="1"/>
            <a:r>
              <a:rPr lang="cs-CZ" sz="1600" smtClean="0">
                <a:latin typeface="Segoe UI" pitchFamily="34" charset="0"/>
                <a:cs typeface="Segoe UI" pitchFamily="34" charset="0"/>
              </a:rPr>
              <a:t>Automatická konfigurace účtů elektronické pošty u lokálních poskytovatelů Internetu</a:t>
            </a:r>
          </a:p>
          <a:p>
            <a:pPr eaLnBrk="1" hangingPunct="1"/>
            <a:r>
              <a:rPr lang="cs-CZ" sz="1600" smtClean="0">
                <a:latin typeface="Segoe UI" pitchFamily="34" charset="0"/>
                <a:cs typeface="Segoe UI" pitchFamily="34" charset="0"/>
              </a:rPr>
              <a:t>Obsah knihoven a seznamy se uchovávají v cache aplikace Outlook a změny se synchronizují s daty na SharePoint</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Word</a:t>
            </a:r>
            <a:endParaRPr lang="cs-CZ" dirty="0">
              <a:solidFill>
                <a:schemeClr val="tx2">
                  <a:alpha val="100000"/>
                </a:schemeClr>
              </a:solidFill>
              <a:effectLst>
                <a:outerShdw blurRad="38100" dist="38100" dir="2700000" algn="tl">
                  <a:srgbClr val="000000">
                    <a:alpha val="43137"/>
                  </a:srgbClr>
                </a:outerShdw>
              </a:effectLst>
            </a:endParaRPr>
          </a:p>
        </p:txBody>
      </p:sp>
      <p:sp>
        <p:nvSpPr>
          <p:cNvPr id="52227" name="Content Placeholder 4"/>
          <p:cNvSpPr>
            <a:spLocks noGrp="1"/>
          </p:cNvSpPr>
          <p:nvPr>
            <p:ph sz="half" idx="2"/>
          </p:nvPr>
        </p:nvSpPr>
        <p:spPr>
          <a:xfrm>
            <a:off x="457200" y="1244600"/>
            <a:ext cx="4040188" cy="5149850"/>
          </a:xfrm>
        </p:spPr>
        <p:txBody>
          <a:bodyPr/>
          <a:lstStyle/>
          <a:p>
            <a:pPr eaLnBrk="1" hangingPunct="1"/>
            <a:r>
              <a:rPr lang="cs-CZ" sz="1800" smtClean="0">
                <a:latin typeface="Segoe UI" pitchFamily="34" charset="0"/>
                <a:cs typeface="Segoe UI" pitchFamily="34" charset="0"/>
              </a:rPr>
              <a:t>Funkce stavebních bloků</a:t>
            </a:r>
          </a:p>
          <a:p>
            <a:pPr eaLnBrk="1" hangingPunct="1"/>
            <a:r>
              <a:rPr lang="cs-CZ" sz="1800" smtClean="0">
                <a:latin typeface="Segoe UI" pitchFamily="34" charset="0"/>
                <a:cs typeface="Segoe UI" pitchFamily="34" charset="0"/>
              </a:rPr>
              <a:t>Témata a Rychlé styly (přednastavené) </a:t>
            </a:r>
          </a:p>
          <a:p>
            <a:pPr eaLnBrk="1" hangingPunct="1"/>
            <a:r>
              <a:rPr lang="cs-CZ" sz="1800" smtClean="0">
                <a:latin typeface="Segoe UI" pitchFamily="34" charset="0"/>
                <a:cs typeface="Segoe UI" pitchFamily="34" charset="0"/>
              </a:rPr>
              <a:t>Zdokonalený sestavovač rovnic</a:t>
            </a:r>
          </a:p>
          <a:p>
            <a:pPr eaLnBrk="1" hangingPunct="1"/>
            <a:r>
              <a:rPr lang="cs-CZ" sz="1800" smtClean="0">
                <a:latin typeface="Segoe UI" pitchFamily="34" charset="0"/>
                <a:cs typeface="Segoe UI" pitchFamily="34" charset="0"/>
              </a:rPr>
              <a:t>Počítání slov v reálném čase</a:t>
            </a:r>
          </a:p>
          <a:p>
            <a:pPr eaLnBrk="1" hangingPunct="1"/>
            <a:r>
              <a:rPr lang="cs-CZ" sz="1800" smtClean="0">
                <a:latin typeface="Segoe UI" pitchFamily="34" charset="0"/>
                <a:cs typeface="Segoe UI" pitchFamily="34" charset="0"/>
              </a:rPr>
              <a:t>Zdokonalené opatřování odrážkami a číslování</a:t>
            </a:r>
          </a:p>
          <a:p>
            <a:pPr eaLnBrk="1" hangingPunct="1"/>
            <a:r>
              <a:rPr lang="cs-CZ" sz="1800" smtClean="0">
                <a:latin typeface="Segoe UI" pitchFamily="34" charset="0"/>
                <a:cs typeface="Segoe UI" pitchFamily="34" charset="0"/>
              </a:rPr>
              <a:t>Dedikovaná karta pro odesílání hromadné korespondence</a:t>
            </a:r>
          </a:p>
          <a:p>
            <a:pPr eaLnBrk="1" hangingPunct="1"/>
            <a:r>
              <a:rPr lang="cs-CZ" sz="1800" smtClean="0">
                <a:latin typeface="Segoe UI" pitchFamily="34" charset="0"/>
                <a:cs typeface="Segoe UI" pitchFamily="34" charset="0"/>
              </a:rPr>
              <a:t>Nový způsob práce s diagramy a grafy</a:t>
            </a:r>
          </a:p>
          <a:p>
            <a:pPr lvl="1" eaLnBrk="1" hangingPunct="1"/>
            <a:r>
              <a:rPr lang="cs-CZ" sz="1400" smtClean="0">
                <a:latin typeface="Segoe UI" pitchFamily="34" charset="0"/>
                <a:cs typeface="Segoe UI" pitchFamily="34" charset="0"/>
              </a:rPr>
              <a:t>Výběr typu diagramu/grafu</a:t>
            </a:r>
          </a:p>
          <a:p>
            <a:pPr lvl="1" eaLnBrk="1" hangingPunct="1"/>
            <a:r>
              <a:rPr lang="cs-CZ" sz="1400" smtClean="0">
                <a:latin typeface="Segoe UI" pitchFamily="34" charset="0"/>
                <a:cs typeface="Segoe UI" pitchFamily="34" charset="0"/>
              </a:rPr>
              <a:t>Výběr rozvržení diagramu/grafu</a:t>
            </a:r>
          </a:p>
          <a:p>
            <a:pPr lvl="1" eaLnBrk="1" hangingPunct="1"/>
            <a:r>
              <a:rPr lang="cs-CZ" sz="1400" smtClean="0">
                <a:latin typeface="Segoe UI" pitchFamily="34" charset="0"/>
                <a:cs typeface="Segoe UI" pitchFamily="34" charset="0"/>
              </a:rPr>
              <a:t>Výběr barevného stylu</a:t>
            </a:r>
          </a:p>
          <a:p>
            <a:pPr lvl="1" eaLnBrk="1" hangingPunct="1"/>
            <a:r>
              <a:rPr lang="cs-CZ" sz="1400" smtClean="0">
                <a:latin typeface="Segoe UI" pitchFamily="34" charset="0"/>
                <a:cs typeface="Segoe UI" pitchFamily="34" charset="0"/>
              </a:rPr>
              <a:t>Změna formátu diagramu/grafu</a:t>
            </a:r>
          </a:p>
        </p:txBody>
      </p:sp>
      <p:sp>
        <p:nvSpPr>
          <p:cNvPr id="52228" name="Content Placeholder 6"/>
          <p:cNvSpPr>
            <a:spLocks noGrp="1"/>
          </p:cNvSpPr>
          <p:nvPr>
            <p:ph sz="quarter" idx="4"/>
          </p:nvPr>
        </p:nvSpPr>
        <p:spPr>
          <a:xfrm>
            <a:off x="4645025" y="1236663"/>
            <a:ext cx="4041775" cy="5321300"/>
          </a:xfrm>
        </p:spPr>
        <p:txBody>
          <a:bodyPr/>
          <a:lstStyle/>
          <a:p>
            <a:pPr eaLnBrk="1" hangingPunct="1"/>
            <a:r>
              <a:rPr lang="cs-CZ" sz="1800" smtClean="0">
                <a:latin typeface="Segoe UI" pitchFamily="34" charset="0"/>
                <a:cs typeface="Segoe UI" pitchFamily="34" charset="0"/>
              </a:rPr>
              <a:t>Sestavovač odkazů použité literatury (bibliografie)</a:t>
            </a:r>
          </a:p>
          <a:p>
            <a:pPr eaLnBrk="1" hangingPunct="1"/>
            <a:r>
              <a:rPr lang="cs-CZ" sz="1800" smtClean="0">
                <a:latin typeface="Segoe UI" pitchFamily="34" charset="0"/>
                <a:cs typeface="Segoe UI" pitchFamily="34" charset="0"/>
              </a:rPr>
              <a:t>Nové typy písma</a:t>
            </a:r>
          </a:p>
          <a:p>
            <a:pPr lvl="1" eaLnBrk="1" hangingPunct="1"/>
            <a:r>
              <a:rPr lang="cs-CZ" sz="1400" smtClean="0">
                <a:latin typeface="Segoe UI" pitchFamily="34" charset="0"/>
                <a:cs typeface="Segoe UI" pitchFamily="34" charset="0"/>
              </a:rPr>
              <a:t>Čitelnější</a:t>
            </a:r>
          </a:p>
          <a:p>
            <a:pPr lvl="1" eaLnBrk="1" hangingPunct="1"/>
            <a:r>
              <a:rPr lang="cs-CZ" sz="1400" smtClean="0">
                <a:latin typeface="Segoe UI" pitchFamily="34" charset="0"/>
                <a:cs typeface="Segoe UI" pitchFamily="34" charset="0"/>
              </a:rPr>
              <a:t>Integrovány do nových šablon</a:t>
            </a:r>
          </a:p>
          <a:p>
            <a:pPr eaLnBrk="1" hangingPunct="1"/>
            <a:r>
              <a:rPr lang="cs-CZ" sz="1800" smtClean="0">
                <a:latin typeface="Segoe UI" pitchFamily="34" charset="0"/>
                <a:cs typeface="Segoe UI" pitchFamily="34" charset="0"/>
              </a:rPr>
              <a:t>Zdokonalený korektor pravopisu</a:t>
            </a:r>
          </a:p>
          <a:p>
            <a:pPr eaLnBrk="1" hangingPunct="1"/>
            <a:r>
              <a:rPr lang="cs-CZ" sz="1800" smtClean="0">
                <a:latin typeface="Segoe UI" pitchFamily="34" charset="0"/>
                <a:cs typeface="Segoe UI" pitchFamily="34" charset="0"/>
              </a:rPr>
              <a:t>Korektor gramatiky</a:t>
            </a:r>
          </a:p>
          <a:p>
            <a:pPr eaLnBrk="1" hangingPunct="1"/>
            <a:r>
              <a:rPr lang="cs-CZ" sz="1800" smtClean="0">
                <a:latin typeface="Segoe UI" pitchFamily="34" charset="0"/>
                <a:cs typeface="Segoe UI" pitchFamily="34" charset="0"/>
              </a:rPr>
              <a:t>Porovnání 2 dokumentů v zobrazení se 3 okny</a:t>
            </a:r>
          </a:p>
          <a:p>
            <a:pPr eaLnBrk="1" hangingPunct="1"/>
            <a:r>
              <a:rPr lang="cs-CZ" sz="1800" smtClean="0">
                <a:latin typeface="Segoe UI" pitchFamily="34" charset="0"/>
                <a:cs typeface="Segoe UI" pitchFamily="34" charset="0"/>
              </a:rPr>
              <a:t>Závěrečná kontrola dokumentu</a:t>
            </a:r>
          </a:p>
          <a:p>
            <a:pPr eaLnBrk="1" hangingPunct="1"/>
            <a:r>
              <a:rPr lang="cs-CZ" sz="1800" smtClean="0">
                <a:latin typeface="Segoe UI" pitchFamily="34" charset="0"/>
                <a:cs typeface="Segoe UI" pitchFamily="34" charset="0"/>
              </a:rPr>
              <a:t>Označení finální verze dokumentu</a:t>
            </a:r>
          </a:p>
          <a:p>
            <a:pPr eaLnBrk="1" hangingPunct="1"/>
            <a:r>
              <a:rPr lang="cs-CZ" sz="1800" smtClean="0">
                <a:latin typeface="Segoe UI" pitchFamily="34" charset="0"/>
                <a:cs typeface="Segoe UI" pitchFamily="34" charset="0"/>
              </a:rPr>
              <a:t>Nové zobrazení pro čtení</a:t>
            </a:r>
          </a:p>
          <a:p>
            <a:pPr eaLnBrk="1" hangingPunct="1"/>
            <a:r>
              <a:rPr lang="cs-CZ" sz="1800" smtClean="0">
                <a:latin typeface="Segoe UI" pitchFamily="34" charset="0"/>
                <a:cs typeface="Segoe UI" pitchFamily="34" charset="0"/>
              </a:rPr>
              <a:t>Integrace se správou dokumentů na MOSS</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Excel</a:t>
            </a:r>
            <a:endParaRPr lang="cs-CZ" dirty="0">
              <a:solidFill>
                <a:schemeClr val="tx2">
                  <a:alpha val="100000"/>
                </a:schemeClr>
              </a:solidFill>
              <a:effectLst>
                <a:outerShdw blurRad="38100" dist="38100" dir="2700000" algn="tl">
                  <a:srgbClr val="000000">
                    <a:alpha val="43137"/>
                  </a:srgbClr>
                </a:outerShdw>
              </a:effectLst>
            </a:endParaRPr>
          </a:p>
        </p:txBody>
      </p:sp>
      <p:sp>
        <p:nvSpPr>
          <p:cNvPr id="53251" name="Content Placeholder 5"/>
          <p:cNvSpPr>
            <a:spLocks noGrp="1"/>
          </p:cNvSpPr>
          <p:nvPr>
            <p:ph sz="half" idx="2"/>
          </p:nvPr>
        </p:nvSpPr>
        <p:spPr>
          <a:xfrm>
            <a:off x="431800" y="1481138"/>
            <a:ext cx="4040188" cy="5203825"/>
          </a:xfrm>
        </p:spPr>
        <p:txBody>
          <a:bodyPr/>
          <a:lstStyle/>
          <a:p>
            <a:pPr eaLnBrk="1" hangingPunct="1"/>
            <a:r>
              <a:rPr lang="cs-CZ" sz="1800" smtClean="0">
                <a:latin typeface="Segoe UI" pitchFamily="34" charset="0"/>
                <a:cs typeface="Segoe UI" pitchFamily="34" charset="0"/>
              </a:rPr>
              <a:t>1 mil. Řádků, 16 000 sloupců</a:t>
            </a:r>
          </a:p>
          <a:p>
            <a:pPr eaLnBrk="1" hangingPunct="1"/>
            <a:r>
              <a:rPr lang="cs-CZ" sz="1800" smtClean="0">
                <a:latin typeface="Segoe UI" pitchFamily="34" charset="0"/>
                <a:cs typeface="Segoe UI" pitchFamily="34" charset="0"/>
              </a:rPr>
              <a:t>Využívání dual-core procesorů</a:t>
            </a:r>
          </a:p>
          <a:p>
            <a:pPr eaLnBrk="1" hangingPunct="1"/>
            <a:r>
              <a:rPr lang="cs-CZ" sz="1800" smtClean="0">
                <a:latin typeface="Segoe UI" pitchFamily="34" charset="0"/>
                <a:cs typeface="Segoe UI" pitchFamily="34" charset="0"/>
              </a:rPr>
              <a:t>Nové nástroje pro tvorbu tabulek</a:t>
            </a:r>
          </a:p>
          <a:p>
            <a:pPr lvl="1" eaLnBrk="1" hangingPunct="1"/>
            <a:r>
              <a:rPr lang="cs-CZ" sz="1400" smtClean="0">
                <a:latin typeface="Segoe UI" pitchFamily="34" charset="0"/>
                <a:cs typeface="Segoe UI" pitchFamily="34" charset="0"/>
              </a:rPr>
              <a:t>Automaticky záhlaví, filtry, řazení </a:t>
            </a:r>
          </a:p>
          <a:p>
            <a:pPr lvl="1" eaLnBrk="1" hangingPunct="1"/>
            <a:r>
              <a:rPr lang="cs-CZ" sz="1400" smtClean="0">
                <a:latin typeface="Segoe UI" pitchFamily="34" charset="0"/>
                <a:cs typeface="Segoe UI" pitchFamily="34" charset="0"/>
              </a:rPr>
              <a:t>Poslední řádek tabulky s funkcemi</a:t>
            </a:r>
          </a:p>
          <a:p>
            <a:pPr lvl="1" eaLnBrk="1" hangingPunct="1"/>
            <a:r>
              <a:rPr lang="cs-CZ" sz="1400" smtClean="0">
                <a:latin typeface="Segoe UI" pitchFamily="34" charset="0"/>
                <a:cs typeface="Segoe UI" pitchFamily="34" charset="0"/>
              </a:rPr>
              <a:t>Záhlaví se neroluje</a:t>
            </a:r>
          </a:p>
          <a:p>
            <a:pPr lvl="1" eaLnBrk="1" hangingPunct="1"/>
            <a:r>
              <a:rPr lang="cs-CZ" sz="1400" smtClean="0">
                <a:latin typeface="Segoe UI" pitchFamily="34" charset="0"/>
                <a:cs typeface="Segoe UI" pitchFamily="34" charset="0"/>
              </a:rPr>
              <a:t>Galerie tabulek</a:t>
            </a:r>
          </a:p>
          <a:p>
            <a:pPr eaLnBrk="1" hangingPunct="1"/>
            <a:r>
              <a:rPr lang="cs-CZ" sz="1800" smtClean="0">
                <a:latin typeface="Segoe UI" pitchFamily="34" charset="0"/>
                <a:cs typeface="Segoe UI" pitchFamily="34" charset="0"/>
              </a:rPr>
              <a:t>Zdokonalené podmíněné formátování s vizualizacemi</a:t>
            </a:r>
          </a:p>
          <a:p>
            <a:pPr lvl="1" eaLnBrk="1" hangingPunct="1"/>
            <a:r>
              <a:rPr lang="cs-CZ" sz="1400" smtClean="0">
                <a:latin typeface="Segoe UI" pitchFamily="34" charset="0"/>
                <a:cs typeface="Segoe UI" pitchFamily="34" charset="0"/>
              </a:rPr>
              <a:t>Barevnými gradienty</a:t>
            </a:r>
          </a:p>
          <a:p>
            <a:pPr lvl="1" eaLnBrk="1" hangingPunct="1"/>
            <a:r>
              <a:rPr lang="cs-CZ" sz="1400" smtClean="0">
                <a:latin typeface="Segoe UI" pitchFamily="34" charset="0"/>
                <a:cs typeface="Segoe UI" pitchFamily="34" charset="0"/>
              </a:rPr>
              <a:t>Sloupcovými grafy</a:t>
            </a:r>
          </a:p>
          <a:p>
            <a:pPr lvl="1" eaLnBrk="1" hangingPunct="1"/>
            <a:r>
              <a:rPr lang="cs-CZ" sz="1400" smtClean="0">
                <a:latin typeface="Segoe UI" pitchFamily="34" charset="0"/>
                <a:cs typeface="Segoe UI" pitchFamily="34" charset="0"/>
              </a:rPr>
              <a:t>Ikonami</a:t>
            </a:r>
          </a:p>
          <a:p>
            <a:pPr eaLnBrk="1" hangingPunct="1"/>
            <a:r>
              <a:rPr lang="cs-CZ" sz="1800" smtClean="0">
                <a:latin typeface="Segoe UI" pitchFamily="34" charset="0"/>
                <a:cs typeface="Segoe UI" pitchFamily="34" charset="0"/>
              </a:rPr>
              <a:t>Nové možnosti řazení a filtrování</a:t>
            </a:r>
          </a:p>
          <a:p>
            <a:pPr lvl="1" eaLnBrk="1" hangingPunct="1"/>
            <a:r>
              <a:rPr lang="cs-CZ" sz="1400" smtClean="0">
                <a:latin typeface="Segoe UI" pitchFamily="34" charset="0"/>
                <a:cs typeface="Segoe UI" pitchFamily="34" charset="0"/>
              </a:rPr>
              <a:t>Podle barvy, data, výběru</a:t>
            </a:r>
          </a:p>
          <a:p>
            <a:pPr lvl="1" eaLnBrk="1" hangingPunct="1"/>
            <a:r>
              <a:rPr lang="cs-CZ" sz="1400" smtClean="0">
                <a:latin typeface="Segoe UI" pitchFamily="34" charset="0"/>
                <a:cs typeface="Segoe UI" pitchFamily="34" charset="0"/>
              </a:rPr>
              <a:t>Vlastní filtry umožňují filtrovat více položek</a:t>
            </a:r>
          </a:p>
        </p:txBody>
      </p:sp>
      <p:sp>
        <p:nvSpPr>
          <p:cNvPr id="53252" name="Content Placeholder 7"/>
          <p:cNvSpPr>
            <a:spLocks noGrp="1"/>
          </p:cNvSpPr>
          <p:nvPr>
            <p:ph sz="quarter" idx="4"/>
          </p:nvPr>
        </p:nvSpPr>
        <p:spPr>
          <a:xfrm>
            <a:off x="4645025" y="1419225"/>
            <a:ext cx="4041775" cy="4248150"/>
          </a:xfrm>
        </p:spPr>
        <p:txBody>
          <a:bodyPr/>
          <a:lstStyle/>
          <a:p>
            <a:pPr eaLnBrk="1" hangingPunct="1"/>
            <a:r>
              <a:rPr lang="cs-CZ" sz="1800" smtClean="0">
                <a:latin typeface="Segoe UI" pitchFamily="34" charset="0"/>
                <a:cs typeface="Segoe UI" pitchFamily="34" charset="0"/>
              </a:rPr>
              <a:t>Zjednodušené podokno úloh pro kontingenční tabulku</a:t>
            </a:r>
          </a:p>
          <a:p>
            <a:pPr eaLnBrk="1" hangingPunct="1"/>
            <a:r>
              <a:rPr lang="cs-CZ" sz="1800" smtClean="0">
                <a:latin typeface="Segoe UI" pitchFamily="34" charset="0"/>
                <a:cs typeface="Segoe UI" pitchFamily="34" charset="0"/>
              </a:rPr>
              <a:t>Galerie stylů buněk</a:t>
            </a:r>
          </a:p>
          <a:p>
            <a:pPr eaLnBrk="1" hangingPunct="1"/>
            <a:r>
              <a:rPr lang="cs-CZ" sz="1800" smtClean="0">
                <a:latin typeface="Segoe UI" pitchFamily="34" charset="0"/>
                <a:cs typeface="Segoe UI" pitchFamily="34" charset="0"/>
              </a:rPr>
              <a:t>Nové zobrazení rozložení stránky</a:t>
            </a:r>
          </a:p>
          <a:p>
            <a:pPr eaLnBrk="1" hangingPunct="1"/>
            <a:r>
              <a:rPr lang="cs-CZ" sz="1800" smtClean="0">
                <a:latin typeface="Segoe UI" pitchFamily="34" charset="0"/>
                <a:cs typeface="Segoe UI" pitchFamily="34" charset="0"/>
              </a:rPr>
              <a:t>Export sešitů (nebo jen částí) na SharePoint do výpočtových služeb Excel</a:t>
            </a:r>
          </a:p>
          <a:p>
            <a:pPr eaLnBrk="1" hangingPunct="1"/>
            <a:r>
              <a:rPr lang="cs-CZ" sz="1800" smtClean="0">
                <a:latin typeface="Segoe UI" pitchFamily="34" charset="0"/>
                <a:cs typeface="Segoe UI" pitchFamily="34" charset="0"/>
              </a:rPr>
              <a:t>Import z sešitů (nebo jen částí) z výpočtových služeb Excel</a:t>
            </a:r>
          </a:p>
          <a:p>
            <a:pPr eaLnBrk="1" hangingPunct="1"/>
            <a:r>
              <a:rPr lang="cs-CZ" sz="1800" smtClean="0">
                <a:latin typeface="Segoe UI" pitchFamily="34" charset="0"/>
                <a:cs typeface="Segoe UI" pitchFamily="34" charset="0"/>
              </a:rPr>
              <a:t>Integrace se správou dokumentů na MOSS</a:t>
            </a:r>
          </a:p>
          <a:p>
            <a:pPr eaLnBrk="1" hangingPunct="1"/>
            <a:endParaRPr lang="cs-CZ" sz="1800" smtClean="0">
              <a:latin typeface="Segoe UI" pitchFamily="34" charset="0"/>
              <a:cs typeface="Segoe UI"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POS materiálů</a:t>
            </a:r>
            <a:endParaRPr lang="cs-CZ" dirty="0"/>
          </a:p>
        </p:txBody>
      </p:sp>
      <p:sp>
        <p:nvSpPr>
          <p:cNvPr id="3" name="Text Placeholder 2"/>
          <p:cNvSpPr>
            <a:spLocks noGrp="1"/>
          </p:cNvSpPr>
          <p:nvPr>
            <p:ph type="body" idx="1"/>
          </p:nvPr>
        </p:nvSpPr>
        <p:spPr>
          <a:xfrm>
            <a:off x="382588" y="1465264"/>
            <a:ext cx="8380412" cy="2585323"/>
          </a:xfrm>
        </p:spPr>
        <p:txBody>
          <a:bodyPr/>
          <a:lstStyle/>
          <a:p>
            <a:r>
              <a:rPr lang="cs-CZ" sz="2000" dirty="0" smtClean="0"/>
              <a:t>Prodejní příručka + stojánek (50/430/30 ks)</a:t>
            </a:r>
          </a:p>
          <a:p>
            <a:r>
              <a:rPr lang="cs-CZ" sz="2000" dirty="0" smtClean="0"/>
              <a:t>Zákaznický leták + stojánek (150/75/50 ks)</a:t>
            </a:r>
          </a:p>
          <a:p>
            <a:r>
              <a:rPr lang="cs-CZ" sz="2000" dirty="0" smtClean="0"/>
              <a:t>1,5 m stojan (1/1/0 ks)</a:t>
            </a:r>
          </a:p>
          <a:p>
            <a:r>
              <a:rPr lang="cs-CZ" sz="2000" dirty="0" smtClean="0"/>
              <a:t>Světelný poutač (1/0/0 ks)</a:t>
            </a:r>
          </a:p>
          <a:p>
            <a:r>
              <a:rPr lang="cs-CZ" sz="2000" dirty="0" smtClean="0"/>
              <a:t>Upoutávka na dveře (1/1/1 ks)</a:t>
            </a:r>
          </a:p>
          <a:p>
            <a:r>
              <a:rPr lang="cs-CZ" sz="2000" dirty="0" smtClean="0"/>
              <a:t>Krabicový systém (1/1/0 ks)</a:t>
            </a:r>
          </a:p>
        </p:txBody>
      </p:sp>
      <p:sp>
        <p:nvSpPr>
          <p:cNvPr id="4" name="TextBox 3"/>
          <p:cNvSpPr txBox="1"/>
          <p:nvPr/>
        </p:nvSpPr>
        <p:spPr>
          <a:xfrm>
            <a:off x="1892808" y="4956048"/>
            <a:ext cx="4249946" cy="369332"/>
          </a:xfrm>
          <a:prstGeom prst="rect">
            <a:avLst/>
          </a:prstGeom>
          <a:noFill/>
        </p:spPr>
        <p:txBody>
          <a:bodyPr wrap="none" rtlCol="0">
            <a:spAutoFit/>
          </a:bodyPr>
          <a:lstStyle/>
          <a:p>
            <a:r>
              <a:rPr lang="cs-CZ" dirty="0" smtClean="0"/>
              <a:t>(Top prodejny/Prodejny/Menší prodejci)</a:t>
            </a:r>
            <a:endParaRPr lang="cs-CZ"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63500">
              <a:schemeClr val="accent2">
                <a:satMod val="175000"/>
                <a:alpha val="40000"/>
              </a:schemeClr>
            </a:glow>
            <a:innerShdw blurRad="63500" dist="50800" dir="8100000">
              <a:prstClr val="black">
                <a:alpha val="50000"/>
              </a:prstClr>
            </a:innerShdw>
            <a:reflection blurRad="6350" stA="52000" endA="300" endPos="35000" dir="5400000" sy="-100000" algn="bl" rotWithShape="0"/>
          </a:effectLst>
          <a:scene3d>
            <a:camera prst="perspectiveRelaxedModerately"/>
            <a:lightRig rig="threePt" dir="t"/>
          </a:scene3d>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PowerPoint</a:t>
            </a:r>
            <a:endParaRPr lang="cs-CZ" dirty="0">
              <a:solidFill>
                <a:schemeClr val="tx2">
                  <a:alpha val="100000"/>
                </a:schemeClr>
              </a:solidFill>
              <a:effectLst>
                <a:outerShdw blurRad="38100" dist="38100" dir="2700000" algn="tl">
                  <a:srgbClr val="000000">
                    <a:alpha val="43137"/>
                  </a:srgbClr>
                </a:outerShdw>
              </a:effectLst>
            </a:endParaRPr>
          </a:p>
        </p:txBody>
      </p:sp>
      <p:sp>
        <p:nvSpPr>
          <p:cNvPr id="54275" name="Content Placeholder 4"/>
          <p:cNvSpPr>
            <a:spLocks noGrp="1"/>
          </p:cNvSpPr>
          <p:nvPr>
            <p:ph sz="half" idx="2"/>
          </p:nvPr>
        </p:nvSpPr>
        <p:spPr>
          <a:xfrm>
            <a:off x="257175" y="1393825"/>
            <a:ext cx="4192588" cy="4237038"/>
          </a:xfrm>
        </p:spPr>
        <p:txBody>
          <a:bodyPr/>
          <a:lstStyle/>
          <a:p>
            <a:pPr eaLnBrk="1" hangingPunct="1"/>
            <a:r>
              <a:rPr lang="cs-CZ" sz="1800" smtClean="0">
                <a:latin typeface="Segoe UI" pitchFamily="34" charset="0"/>
                <a:cs typeface="Segoe UI" pitchFamily="34" charset="0"/>
              </a:rPr>
              <a:t>Přizpůsobitelné rozložení snímku</a:t>
            </a:r>
          </a:p>
          <a:p>
            <a:pPr eaLnBrk="1" hangingPunct="1"/>
            <a:r>
              <a:rPr lang="cs-CZ" sz="1800" smtClean="0">
                <a:latin typeface="Segoe UI" pitchFamily="34" charset="0"/>
                <a:cs typeface="Segoe UI" pitchFamily="34" charset="0"/>
              </a:rPr>
              <a:t>Nové efekty grafů a diagramů</a:t>
            </a:r>
          </a:p>
          <a:p>
            <a:pPr eaLnBrk="1" hangingPunct="1"/>
            <a:r>
              <a:rPr lang="cs-CZ" sz="1800" smtClean="0">
                <a:latin typeface="Segoe UI" pitchFamily="34" charset="0"/>
                <a:cs typeface="Segoe UI" pitchFamily="34" charset="0"/>
              </a:rPr>
              <a:t>Nové typografické funkce</a:t>
            </a:r>
          </a:p>
          <a:p>
            <a:pPr lvl="1" eaLnBrk="1" hangingPunct="1"/>
            <a:r>
              <a:rPr lang="cs-CZ" sz="1400" smtClean="0">
                <a:latin typeface="Segoe UI" pitchFamily="34" charset="0"/>
                <a:cs typeface="Segoe UI" pitchFamily="34" charset="0"/>
              </a:rPr>
              <a:t>Zalomení textu podle tvaru objektu</a:t>
            </a:r>
          </a:p>
          <a:p>
            <a:pPr lvl="1" eaLnBrk="1" hangingPunct="1"/>
            <a:r>
              <a:rPr lang="cs-CZ" sz="1400" smtClean="0">
                <a:latin typeface="Segoe UI" pitchFamily="34" charset="0"/>
                <a:cs typeface="Segoe UI" pitchFamily="34" charset="0"/>
              </a:rPr>
              <a:t>Možnost označit nesouvislý text</a:t>
            </a:r>
          </a:p>
          <a:p>
            <a:pPr lvl="1" eaLnBrk="1" hangingPunct="1"/>
            <a:r>
              <a:rPr lang="cs-CZ" sz="1400" smtClean="0">
                <a:latin typeface="Segoe UI" pitchFamily="34" charset="0"/>
                <a:cs typeface="Segoe UI" pitchFamily="34" charset="0"/>
              </a:rPr>
              <a:t>Nové styly znaků</a:t>
            </a:r>
            <a:br>
              <a:rPr lang="cs-CZ" sz="1400" smtClean="0">
                <a:latin typeface="Segoe UI" pitchFamily="34" charset="0"/>
                <a:cs typeface="Segoe UI" pitchFamily="34" charset="0"/>
              </a:rPr>
            </a:br>
            <a:r>
              <a:rPr lang="cs-CZ" sz="1400" smtClean="0">
                <a:latin typeface="Segoe UI" pitchFamily="34" charset="0"/>
                <a:cs typeface="Segoe UI" pitchFamily="34" charset="0"/>
              </a:rPr>
              <a:t>(kapitálky, malé kapitálky, přeškrtnutí,..)</a:t>
            </a:r>
          </a:p>
          <a:p>
            <a:pPr lvl="1" eaLnBrk="1" hangingPunct="1"/>
            <a:r>
              <a:rPr lang="cs-CZ" sz="1400" smtClean="0">
                <a:latin typeface="Segoe UI" pitchFamily="34" charset="0"/>
                <a:cs typeface="Segoe UI" pitchFamily="34" charset="0"/>
              </a:rPr>
              <a:t>Nové efekty přímo na písmu</a:t>
            </a:r>
            <a:br>
              <a:rPr lang="cs-CZ" sz="1400" smtClean="0">
                <a:latin typeface="Segoe UI" pitchFamily="34" charset="0"/>
                <a:cs typeface="Segoe UI" pitchFamily="34" charset="0"/>
              </a:rPr>
            </a:br>
            <a:r>
              <a:rPr lang="cs-CZ" sz="1400" smtClean="0">
                <a:latin typeface="Segoe UI" pitchFamily="34" charset="0"/>
                <a:cs typeface="Segoe UI" pitchFamily="34" charset="0"/>
              </a:rPr>
              <a:t>(čáry, výplně, stíny, 3D, podsvětlení)</a:t>
            </a:r>
          </a:p>
          <a:p>
            <a:pPr eaLnBrk="1" hangingPunct="1"/>
            <a:r>
              <a:rPr lang="cs-CZ" sz="1800" smtClean="0">
                <a:latin typeface="Segoe UI" pitchFamily="34" charset="0"/>
                <a:cs typeface="Segoe UI" pitchFamily="34" charset="0"/>
              </a:rPr>
              <a:t>Galerie pro formátování tabulek a grafů (rozložení, formát, efekty)</a:t>
            </a:r>
            <a:endParaRPr lang="cs-CZ" sz="1400" smtClean="0">
              <a:latin typeface="Segoe UI" pitchFamily="34" charset="0"/>
              <a:cs typeface="Segoe UI" pitchFamily="34" charset="0"/>
            </a:endParaRPr>
          </a:p>
          <a:p>
            <a:pPr eaLnBrk="1" hangingPunct="1"/>
            <a:r>
              <a:rPr lang="cs-CZ" sz="1800" smtClean="0">
                <a:latin typeface="Segoe UI" pitchFamily="34" charset="0"/>
                <a:cs typeface="Segoe UI" pitchFamily="34" charset="0"/>
              </a:rPr>
              <a:t>Práce s knihovnami snímků na SharePoint</a:t>
            </a:r>
          </a:p>
        </p:txBody>
      </p:sp>
      <p:sp>
        <p:nvSpPr>
          <p:cNvPr id="54276" name="Content Placeholder 6"/>
          <p:cNvSpPr>
            <a:spLocks noGrp="1"/>
          </p:cNvSpPr>
          <p:nvPr>
            <p:ph sz="quarter" idx="4"/>
          </p:nvPr>
        </p:nvSpPr>
        <p:spPr>
          <a:xfrm>
            <a:off x="4714875" y="1384300"/>
            <a:ext cx="4041775" cy="3471863"/>
          </a:xfrm>
        </p:spPr>
        <p:txBody>
          <a:bodyPr/>
          <a:lstStyle/>
          <a:p>
            <a:pPr eaLnBrk="1" hangingPunct="1"/>
            <a:r>
              <a:rPr lang="cs-CZ" sz="1800" smtClean="0">
                <a:latin typeface="Segoe UI" pitchFamily="34" charset="0"/>
                <a:cs typeface="Segoe UI" pitchFamily="34" charset="0"/>
              </a:rPr>
              <a:t>Nová témata definují podobu stylů, rozložení, formátů v galeriích, aby odpovídaly zvolené kompozici</a:t>
            </a:r>
          </a:p>
          <a:p>
            <a:pPr eaLnBrk="1" hangingPunct="1"/>
            <a:r>
              <a:rPr lang="cs-CZ" sz="1800" smtClean="0">
                <a:latin typeface="Segoe UI" pitchFamily="34" charset="0"/>
                <a:cs typeface="Segoe UI" pitchFamily="34" charset="0"/>
              </a:rPr>
              <a:t>Integrace se správou dokumentů na MOSS</a:t>
            </a:r>
          </a:p>
          <a:p>
            <a:pPr eaLnBrk="1" hangingPunct="1"/>
            <a:r>
              <a:rPr lang="cs-CZ" sz="1800" smtClean="0">
                <a:latin typeface="Segoe UI" pitchFamily="34" charset="0"/>
                <a:cs typeface="Segoe UI" pitchFamily="34" charset="0"/>
              </a:rPr>
              <a:t>Efekt změny barvy objektu</a:t>
            </a:r>
          </a:p>
          <a:p>
            <a:pPr eaLnBrk="1" hangingPunct="1"/>
            <a:r>
              <a:rPr lang="cs-CZ" sz="1800" smtClean="0">
                <a:latin typeface="Segoe UI" pitchFamily="34" charset="0"/>
                <a:cs typeface="Segoe UI" pitchFamily="34" charset="0"/>
              </a:rPr>
              <a:t>Nové Zobrazení pro přednášejícího</a:t>
            </a:r>
            <a:endParaRPr lang="cs-CZ" sz="1400" smtClean="0">
              <a:latin typeface="Segoe UI" pitchFamily="34" charset="0"/>
              <a:cs typeface="Segoe UI" pitchFamily="34" charset="0"/>
            </a:endParaRPr>
          </a:p>
          <a:p>
            <a:pPr eaLnBrk="1" hangingPunct="1"/>
            <a:endParaRPr lang="cs-CZ" sz="1800" smtClean="0">
              <a:latin typeface="Segoe UI" pitchFamily="34" charset="0"/>
              <a:cs typeface="Segoe UI"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numCol="1" anchorCtr="0">
            <a:prstTxWarp prst="textNoShape">
              <a:avLst/>
            </a:prstTxWarp>
          </a:bodyPr>
          <a:lstStyle/>
          <a:p>
            <a:pPr eaLnBrk="1" hangingPunct="1"/>
            <a:r>
              <a:rPr lang="cs-CZ" smtClean="0">
                <a:latin typeface="Segoe UI" pitchFamily="34" charset="0"/>
                <a:cs typeface="Segoe UI" pitchFamily="34" charset="0"/>
              </a:rPr>
              <a:t>Efekt změny barvy objektu</a:t>
            </a:r>
          </a:p>
        </p:txBody>
      </p:sp>
      <p:pic>
        <p:nvPicPr>
          <p:cNvPr id="55299" name="Picture 2" descr="Recolor Gallery UI"/>
          <p:cNvPicPr>
            <a:picLocks noChangeAspect="1" noChangeArrowheads="1"/>
          </p:cNvPicPr>
          <p:nvPr/>
        </p:nvPicPr>
        <p:blipFill>
          <a:blip r:embed="rId3"/>
          <a:srcRect/>
          <a:stretch>
            <a:fillRect/>
          </a:stretch>
        </p:blipFill>
        <p:spPr bwMode="auto">
          <a:xfrm>
            <a:off x="6796088" y="198438"/>
            <a:ext cx="2160587" cy="2338387"/>
          </a:xfrm>
          <a:prstGeom prst="rect">
            <a:avLst/>
          </a:prstGeom>
          <a:noFill/>
          <a:ln w="9525" algn="ctr">
            <a:noFill/>
            <a:miter lim="800000"/>
            <a:headEnd/>
            <a:tailEnd/>
          </a:ln>
        </p:spPr>
      </p:pic>
      <p:pic>
        <p:nvPicPr>
          <p:cNvPr id="4100" name="Picture 4" descr="Picture Recolor Dark Variations"/>
          <p:cNvPicPr>
            <a:picLocks noChangeAspect="1" noChangeArrowheads="1"/>
          </p:cNvPicPr>
          <p:nvPr/>
        </p:nvPicPr>
        <p:blipFill>
          <a:blip r:embed="rId4"/>
          <a:srcRect/>
          <a:stretch>
            <a:fillRect/>
          </a:stretch>
        </p:blipFill>
        <p:spPr bwMode="auto">
          <a:xfrm>
            <a:off x="512763" y="1165225"/>
            <a:ext cx="6562725" cy="3581400"/>
          </a:xfrm>
          <a:prstGeom prst="rect">
            <a:avLst/>
          </a:prstGeom>
          <a:noFill/>
          <a:ln w="9525" algn="ctr">
            <a:noFill/>
            <a:miter lim="800000"/>
            <a:headEnd/>
            <a:tailEnd/>
          </a:ln>
        </p:spPr>
      </p:pic>
      <p:pic>
        <p:nvPicPr>
          <p:cNvPr id="4102" name="Picture 6" descr="Picture Recolor Light Variations"/>
          <p:cNvPicPr>
            <a:picLocks noChangeAspect="1" noChangeArrowheads="1"/>
          </p:cNvPicPr>
          <p:nvPr/>
        </p:nvPicPr>
        <p:blipFill>
          <a:blip r:embed="rId5"/>
          <a:srcRect/>
          <a:stretch>
            <a:fillRect/>
          </a:stretch>
        </p:blipFill>
        <p:spPr bwMode="auto">
          <a:xfrm>
            <a:off x="1290638" y="2035175"/>
            <a:ext cx="6562725" cy="3581400"/>
          </a:xfrm>
          <a:prstGeom prst="rect">
            <a:avLst/>
          </a:prstGeom>
          <a:noFill/>
          <a:ln w="9525" algn="ctr">
            <a:noFill/>
            <a:miter lim="800000"/>
            <a:headEnd/>
            <a:tailEnd/>
          </a:ln>
        </p:spPr>
      </p:pic>
      <p:pic>
        <p:nvPicPr>
          <p:cNvPr id="4104" name="Picture 8" descr="Picture Recolor, Grayscale Variations"/>
          <p:cNvPicPr>
            <a:picLocks noChangeAspect="1" noChangeArrowheads="1"/>
          </p:cNvPicPr>
          <p:nvPr/>
        </p:nvPicPr>
        <p:blipFill>
          <a:blip r:embed="rId6"/>
          <a:srcRect/>
          <a:stretch>
            <a:fillRect/>
          </a:stretch>
        </p:blipFill>
        <p:spPr bwMode="auto">
          <a:xfrm>
            <a:off x="2425700" y="4781550"/>
            <a:ext cx="6562725" cy="207645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2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numCol="1" anchorCtr="0">
            <a:prstTxWarp prst="textNoShape">
              <a:avLst/>
            </a:prstTxWarp>
          </a:bodyPr>
          <a:lstStyle/>
          <a:p>
            <a:pPr eaLnBrk="1" hangingPunct="1"/>
            <a:r>
              <a:rPr lang="cs-CZ" smtClean="0">
                <a:latin typeface="Segoe UI" pitchFamily="34" charset="0"/>
                <a:cs typeface="Segoe UI" pitchFamily="34" charset="0"/>
              </a:rPr>
              <a:t>Zobrazení pro přednášejícího</a:t>
            </a:r>
          </a:p>
        </p:txBody>
      </p:sp>
      <p:pic>
        <p:nvPicPr>
          <p:cNvPr id="56323" name="Picture 2"/>
          <p:cNvPicPr>
            <a:picLocks noChangeAspect="1" noChangeArrowheads="1"/>
          </p:cNvPicPr>
          <p:nvPr/>
        </p:nvPicPr>
        <p:blipFill>
          <a:blip r:embed="rId3"/>
          <a:srcRect/>
          <a:stretch>
            <a:fillRect/>
          </a:stretch>
        </p:blipFill>
        <p:spPr bwMode="auto">
          <a:xfrm>
            <a:off x="460375" y="1120775"/>
            <a:ext cx="8096250" cy="1390650"/>
          </a:xfrm>
          <a:prstGeom prst="rect">
            <a:avLst/>
          </a:prstGeom>
          <a:noFill/>
          <a:ln w="9525" algn="ctr">
            <a:noFill/>
            <a:miter lim="800000"/>
            <a:headEnd/>
            <a:tailEnd/>
          </a:ln>
        </p:spPr>
      </p:pic>
      <p:sp>
        <p:nvSpPr>
          <p:cNvPr id="4" name="Rounded Rectangle 3"/>
          <p:cNvSpPr/>
          <p:nvPr/>
        </p:nvSpPr>
        <p:spPr bwMode="auto">
          <a:xfrm>
            <a:off x="5105400" y="2072640"/>
            <a:ext cx="1417320" cy="259080"/>
          </a:xfrm>
          <a:prstGeom prst="roundRect">
            <a:avLst>
              <a:gd name="adj" fmla="val 16667"/>
            </a:avLst>
          </a:prstGeom>
          <a:noFill/>
          <a:ln>
            <a:headEnd type="none" w="sm" len="sm"/>
            <a:tailEnd type="none" w="sm" len="sm"/>
          </a:ln>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p>
            <a:pPr eaLnBrk="0" hangingPunct="0">
              <a:defRPr/>
            </a:pPr>
            <a:endParaRPr lang="cs-CZ" b="1">
              <a:solidFill>
                <a:schemeClr val="tx1">
                  <a:alpha val="100000"/>
                </a:schemeClr>
              </a:solidFill>
            </a:endParaRPr>
          </a:p>
        </p:txBody>
      </p:sp>
      <p:pic>
        <p:nvPicPr>
          <p:cNvPr id="152580" name="Picture 4"/>
          <p:cNvPicPr>
            <a:picLocks noChangeAspect="1" noChangeArrowheads="1"/>
          </p:cNvPicPr>
          <p:nvPr/>
        </p:nvPicPr>
        <p:blipFill>
          <a:blip r:embed="rId4"/>
          <a:srcRect/>
          <a:stretch>
            <a:fillRect/>
          </a:stretch>
        </p:blipFill>
        <p:spPr bwMode="auto">
          <a:xfrm>
            <a:off x="452438" y="2603500"/>
            <a:ext cx="5310187" cy="3843338"/>
          </a:xfrm>
          <a:prstGeom prst="rect">
            <a:avLst/>
          </a:prstGeom>
          <a:noFill/>
          <a:ln w="9525" algn="ctr">
            <a:noFill/>
            <a:miter lim="800000"/>
            <a:headEnd/>
            <a:tailEnd/>
          </a:ln>
        </p:spPr>
      </p:pic>
      <p:sp>
        <p:nvSpPr>
          <p:cNvPr id="6" name="Rectangle 5"/>
          <p:cNvSpPr txBox="1">
            <a:spLocks noChangeArrowheads="1"/>
          </p:cNvSpPr>
          <p:nvPr/>
        </p:nvSpPr>
        <p:spPr bwMode="auto">
          <a:xfrm>
            <a:off x="6065838" y="2987675"/>
            <a:ext cx="2755900" cy="3000375"/>
          </a:xfrm>
          <a:prstGeom prst="rect">
            <a:avLst/>
          </a:prstGeom>
          <a:noFill/>
          <a:ln w="9525">
            <a:noFill/>
            <a:miter lim="800000"/>
            <a:headEnd/>
            <a:tailEnd/>
          </a:ln>
        </p:spPr>
        <p:txBody>
          <a:bodyPr wrap="none">
            <a:spAutoFit/>
          </a:bodyPr>
          <a:lstStyle/>
          <a:p>
            <a:pPr marL="274638" indent="-274638">
              <a:lnSpc>
                <a:spcPct val="150000"/>
              </a:lnSpc>
              <a:buFontTx/>
              <a:buAutoNum type="arabicPeriod"/>
            </a:pPr>
            <a:r>
              <a:rPr lang="cs-CZ">
                <a:latin typeface="Segoe UI" pitchFamily="34" charset="0"/>
              </a:rPr>
              <a:t>Poznámky lektora</a:t>
            </a:r>
            <a:endParaRPr lang="cs-CZ">
              <a:latin typeface="Segoe"/>
            </a:endParaRPr>
          </a:p>
          <a:p>
            <a:pPr marL="274638" indent="-274638">
              <a:lnSpc>
                <a:spcPct val="150000"/>
              </a:lnSpc>
              <a:buFontTx/>
              <a:buAutoNum type="arabicPeriod"/>
            </a:pPr>
            <a:r>
              <a:rPr lang="cs-CZ">
                <a:latin typeface="Segoe UI" pitchFamily="34" charset="0"/>
              </a:rPr>
              <a:t>Nastavení lupy</a:t>
            </a:r>
          </a:p>
          <a:p>
            <a:pPr marL="274638" indent="-274638">
              <a:lnSpc>
                <a:spcPct val="150000"/>
              </a:lnSpc>
              <a:buFontTx/>
              <a:buAutoNum type="arabicPeriod"/>
            </a:pPr>
            <a:r>
              <a:rPr lang="cs-CZ">
                <a:latin typeface="Segoe UI" pitchFamily="34" charset="0"/>
              </a:rPr>
              <a:t>Velikost okna</a:t>
            </a:r>
          </a:p>
          <a:p>
            <a:pPr marL="274638" indent="-274638">
              <a:lnSpc>
                <a:spcPct val="150000"/>
              </a:lnSpc>
              <a:buFontTx/>
              <a:buAutoNum type="arabicPeriod"/>
            </a:pPr>
            <a:r>
              <a:rPr lang="cs-CZ">
                <a:latin typeface="Segoe UI" pitchFamily="34" charset="0"/>
              </a:rPr>
              <a:t>Náhledy snímků</a:t>
            </a:r>
          </a:p>
          <a:p>
            <a:pPr marL="274638" indent="-274638">
              <a:lnSpc>
                <a:spcPct val="150000"/>
              </a:lnSpc>
              <a:buFontTx/>
              <a:buAutoNum type="arabicPeriod"/>
            </a:pPr>
            <a:r>
              <a:rPr lang="cs-CZ">
                <a:latin typeface="Segoe UI" pitchFamily="34" charset="0"/>
              </a:rPr>
              <a:t>Čas a doba prezentace</a:t>
            </a:r>
          </a:p>
          <a:p>
            <a:pPr marL="274638" indent="-274638">
              <a:lnSpc>
                <a:spcPct val="150000"/>
              </a:lnSpc>
              <a:buFontTx/>
              <a:buAutoNum type="arabicPeriod"/>
            </a:pPr>
            <a:r>
              <a:rPr lang="cs-CZ">
                <a:latin typeface="Segoe UI" pitchFamily="34" charset="0"/>
              </a:rPr>
              <a:t>Velikost okna</a:t>
            </a:r>
          </a:p>
          <a:p>
            <a:pPr marL="274638" indent="-274638">
              <a:lnSpc>
                <a:spcPct val="150000"/>
              </a:lnSpc>
              <a:buFontTx/>
              <a:buAutoNum type="arabicPeriod"/>
            </a:pPr>
            <a:r>
              <a:rPr lang="cs-CZ">
                <a:latin typeface="Segoe UI" pitchFamily="34" charset="0"/>
              </a:rPr>
              <a:t>Navigační nástroje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fade">
                                      <p:cBhvr>
                                        <p:cTn id="7" dur="1000"/>
                                        <p:tgtEl>
                                          <p:spTgt spid="15258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4">
            <a:lum bright="100000"/>
          </a:blip>
          <a:srcRect/>
          <a:stretch>
            <a:fillRect/>
          </a:stretch>
        </p:blipFill>
        <p:spPr bwMode="black">
          <a:xfrm>
            <a:off x="1677988" y="2628900"/>
            <a:ext cx="5595937" cy="1196975"/>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Problematika zkušebních verzí</a:t>
            </a:r>
            <a:endParaRPr lang="cs-CZ" dirty="0"/>
          </a:p>
        </p:txBody>
      </p:sp>
      <p:graphicFrame>
        <p:nvGraphicFramePr>
          <p:cNvPr id="4" name="Content Placeholder 3"/>
          <p:cNvGraphicFramePr>
            <a:graphicFrameLocks noGrp="1"/>
          </p:cNvGraphicFramePr>
          <p:nvPr>
            <p:ph idx="1"/>
          </p:nvPr>
        </p:nvGraphicFramePr>
        <p:xfrm>
          <a:off x="282004" y="1190943"/>
          <a:ext cx="8459660" cy="5212080"/>
        </p:xfrm>
        <a:graphic>
          <a:graphicData uri="http://schemas.openxmlformats.org/drawingml/2006/table">
            <a:tbl>
              <a:tblPr firstRow="1" bandRow="1">
                <a:tableStyleId>{5940675A-B579-460E-94D1-54222C63F5DA}</a:tableStyleId>
              </a:tblPr>
              <a:tblGrid>
                <a:gridCol w="2525204"/>
                <a:gridCol w="2459736"/>
                <a:gridCol w="2258568"/>
                <a:gridCol w="1216152"/>
              </a:tblGrid>
              <a:tr h="370840">
                <a:tc>
                  <a:txBody>
                    <a:bodyPr/>
                    <a:lstStyle/>
                    <a:p>
                      <a:r>
                        <a:rPr lang="cs-CZ" sz="1400" dirty="0" smtClean="0"/>
                        <a:t>Typ zkušební verze</a:t>
                      </a:r>
                      <a:endParaRPr lang="cs-CZ" sz="1400" b="1" dirty="0"/>
                    </a:p>
                  </a:txBody>
                  <a:tcPr marL="0" marR="0" marT="0" marB="0">
                    <a:solidFill>
                      <a:srgbClr val="000099"/>
                    </a:solidFill>
                  </a:tcPr>
                </a:tc>
                <a:tc>
                  <a:txBody>
                    <a:bodyPr/>
                    <a:lstStyle/>
                    <a:p>
                      <a:r>
                        <a:rPr lang="cs-CZ" sz="1400" dirty="0" smtClean="0"/>
                        <a:t>Lze konvertovat</a:t>
                      </a:r>
                      <a:r>
                        <a:rPr lang="cs-CZ" sz="1400" baseline="0" dirty="0" smtClean="0"/>
                        <a:t> na plnou licenci?</a:t>
                      </a:r>
                      <a:endParaRPr lang="cs-CZ" sz="1400" b="1" dirty="0"/>
                    </a:p>
                  </a:txBody>
                  <a:tcPr>
                    <a:solidFill>
                      <a:srgbClr val="000099"/>
                    </a:solidFill>
                  </a:tcPr>
                </a:tc>
                <a:tc>
                  <a:txBody>
                    <a:bodyPr/>
                    <a:lstStyle/>
                    <a:p>
                      <a:r>
                        <a:rPr lang="cs-CZ" sz="1400" dirty="0" smtClean="0"/>
                        <a:t>Způsob konverze</a:t>
                      </a:r>
                      <a:endParaRPr lang="cs-CZ" sz="1400" b="1" dirty="0"/>
                    </a:p>
                  </a:txBody>
                  <a:tcPr>
                    <a:solidFill>
                      <a:srgbClr val="000099"/>
                    </a:solidFill>
                  </a:tcPr>
                </a:tc>
                <a:tc>
                  <a:txBody>
                    <a:bodyPr/>
                    <a:lstStyle/>
                    <a:p>
                      <a:r>
                        <a:rPr lang="cs-CZ" sz="1400" dirty="0" smtClean="0"/>
                        <a:t>Typ licence po konverzi</a:t>
                      </a:r>
                      <a:endParaRPr lang="cs-CZ" sz="1400" b="1" dirty="0"/>
                    </a:p>
                  </a:txBody>
                  <a:tcPr>
                    <a:solidFill>
                      <a:srgbClr val="000099"/>
                    </a:solidFill>
                  </a:tcPr>
                </a:tc>
              </a:tr>
              <a:tr h="370840">
                <a:tc>
                  <a:txBody>
                    <a:bodyPr/>
                    <a:lstStyle/>
                    <a:p>
                      <a:r>
                        <a:rPr lang="cs-CZ" sz="1400" dirty="0">
                          <a:hlinkClick r:id="rId2"/>
                        </a:rPr>
                        <a:t>Stažená z webových stránek</a:t>
                      </a:r>
                      <a:endParaRPr lang="cs-CZ" sz="1400" dirty="0"/>
                    </a:p>
                  </a:txBody>
                  <a:tcPr marL="0" marR="0" marT="0" marB="0"/>
                </a:tc>
                <a:tc>
                  <a:txBody>
                    <a:bodyPr/>
                    <a:lstStyle/>
                    <a:p>
                      <a:r>
                        <a:rPr lang="cs-CZ" sz="1400" dirty="0"/>
                        <a:t>Ano, na stejnou sadu Office nebo produkt jakým je zkušební verze</a:t>
                      </a:r>
                    </a:p>
                  </a:txBody>
                  <a:tcPr marL="0" marR="0" marT="0" marB="0"/>
                </a:tc>
                <a:tc>
                  <a:txBody>
                    <a:bodyPr/>
                    <a:lstStyle/>
                    <a:p>
                      <a:pPr>
                        <a:buFont typeface="Arial" pitchFamily="34" charset="0"/>
                        <a:buNone/>
                      </a:pPr>
                      <a:r>
                        <a:rPr lang="cs-CZ" sz="1400" dirty="0"/>
                        <a:t>Nákup produktu FPP</a:t>
                      </a:r>
                      <a:br>
                        <a:rPr lang="cs-CZ" sz="1400" dirty="0"/>
                      </a:br>
                      <a:r>
                        <a:rPr lang="cs-CZ" sz="1400" dirty="0"/>
                        <a:t/>
                      </a:r>
                      <a:br>
                        <a:rPr lang="cs-CZ" sz="1400" dirty="0"/>
                      </a:br>
                      <a:r>
                        <a:rPr lang="cs-CZ" sz="1400" dirty="0"/>
                        <a:t>Nákup na Internetu od spol. Microsoft</a:t>
                      </a:r>
                    </a:p>
                  </a:txBody>
                  <a:tcPr marL="0" marR="0" marT="0" marB="0"/>
                </a:tc>
                <a:tc>
                  <a:txBody>
                    <a:bodyPr/>
                    <a:lstStyle/>
                    <a:p>
                      <a:r>
                        <a:rPr lang="cs-CZ" sz="1400" dirty="0"/>
                        <a:t>Licence FPP</a:t>
                      </a:r>
                      <a:br>
                        <a:rPr lang="cs-CZ" sz="1400" dirty="0"/>
                      </a:br>
                      <a:r>
                        <a:rPr lang="cs-CZ" sz="1400" dirty="0"/>
                        <a:t/>
                      </a:r>
                      <a:br>
                        <a:rPr lang="cs-CZ" sz="1400" dirty="0"/>
                      </a:br>
                      <a:endParaRPr lang="cs-CZ" sz="1400" dirty="0"/>
                    </a:p>
                  </a:txBody>
                  <a:tcPr marL="0" marR="0" marT="0" marB="0"/>
                </a:tc>
              </a:tr>
              <a:tr h="370840">
                <a:tc>
                  <a:txBody>
                    <a:bodyPr/>
                    <a:lstStyle/>
                    <a:p>
                      <a:r>
                        <a:rPr lang="cs-CZ" sz="1400">
                          <a:hlinkClick r:id="rId3"/>
                        </a:rPr>
                        <a:t>Zkušební verze na CD</a:t>
                      </a:r>
                      <a:endParaRPr lang="cs-CZ" sz="1400"/>
                    </a:p>
                  </a:txBody>
                  <a:tcPr marL="0" marR="0" marT="0" marB="0"/>
                </a:tc>
                <a:tc>
                  <a:txBody>
                    <a:bodyPr/>
                    <a:lstStyle/>
                    <a:p>
                      <a:r>
                        <a:rPr lang="cs-CZ" sz="1400" dirty="0"/>
                        <a:t>Ano, na stejnou sadu Office nebo produkt jakým je zkušební verze</a:t>
                      </a:r>
                    </a:p>
                  </a:txBody>
                  <a:tcPr marL="0" marR="0" marT="0" marB="0"/>
                </a:tc>
                <a:tc>
                  <a:txBody>
                    <a:bodyPr/>
                    <a:lstStyle/>
                    <a:p>
                      <a:pPr>
                        <a:buFont typeface="Arial" pitchFamily="34" charset="0"/>
                        <a:buNone/>
                      </a:pPr>
                      <a:r>
                        <a:rPr lang="cs-CZ" sz="1400" dirty="0"/>
                        <a:t>Nákup produktu FPP</a:t>
                      </a:r>
                      <a:br>
                        <a:rPr lang="cs-CZ" sz="1400" dirty="0"/>
                      </a:br>
                      <a:r>
                        <a:rPr lang="cs-CZ" sz="1400" dirty="0"/>
                        <a:t/>
                      </a:r>
                      <a:br>
                        <a:rPr lang="cs-CZ" sz="1400" dirty="0"/>
                      </a:br>
                      <a:r>
                        <a:rPr lang="cs-CZ" sz="1400" dirty="0"/>
                        <a:t>Nákup na Internetu od spol. Microsoft</a:t>
                      </a:r>
                    </a:p>
                  </a:txBody>
                  <a:tcPr marL="0" marR="0" marT="0" marB="0"/>
                </a:tc>
                <a:tc>
                  <a:txBody>
                    <a:bodyPr/>
                    <a:lstStyle/>
                    <a:p>
                      <a:r>
                        <a:rPr lang="cs-CZ" sz="1400" dirty="0"/>
                        <a:t>Licence FPP</a:t>
                      </a:r>
                      <a:br>
                        <a:rPr lang="cs-CZ" sz="1400" dirty="0"/>
                      </a:br>
                      <a:r>
                        <a:rPr lang="cs-CZ" sz="1400" dirty="0"/>
                        <a:t/>
                      </a:r>
                      <a:br>
                        <a:rPr lang="cs-CZ" sz="1400" dirty="0"/>
                      </a:br>
                      <a:endParaRPr lang="cs-CZ" sz="1400" dirty="0"/>
                    </a:p>
                  </a:txBody>
                  <a:tcPr marL="0" marR="0" marT="0" marB="0"/>
                </a:tc>
              </a:tr>
              <a:tr h="370840">
                <a:tc>
                  <a:txBody>
                    <a:bodyPr/>
                    <a:lstStyle/>
                    <a:p>
                      <a:r>
                        <a:rPr lang="cs-CZ" sz="1400"/>
                        <a:t>Magazine Preview Program</a:t>
                      </a:r>
                      <a:br>
                        <a:rPr lang="cs-CZ" sz="1400"/>
                      </a:br>
                      <a:r>
                        <a:rPr lang="cs-CZ" sz="1400"/>
                        <a:t>(CD/DVD distribuovaná v časopisech)</a:t>
                      </a:r>
                    </a:p>
                  </a:txBody>
                  <a:tcPr marL="0" marR="0" marT="0" marB="0"/>
                </a:tc>
                <a:tc>
                  <a:txBody>
                    <a:bodyPr/>
                    <a:lstStyle/>
                    <a:p>
                      <a:r>
                        <a:rPr lang="cs-CZ" sz="1400"/>
                        <a:t>Ano, na stejnou sadu Office nebo produkt jakým je zkušební verze</a:t>
                      </a:r>
                    </a:p>
                  </a:txBody>
                  <a:tcPr marL="0" marR="0" marT="0" marB="0"/>
                </a:tc>
                <a:tc>
                  <a:txBody>
                    <a:bodyPr/>
                    <a:lstStyle/>
                    <a:p>
                      <a:pPr>
                        <a:buFont typeface="Arial" pitchFamily="34" charset="0"/>
                        <a:buNone/>
                      </a:pPr>
                      <a:r>
                        <a:rPr lang="cs-CZ" sz="1400" dirty="0"/>
                        <a:t>Nákup produktu FPP</a:t>
                      </a:r>
                      <a:br>
                        <a:rPr lang="cs-CZ" sz="1400" dirty="0"/>
                      </a:br>
                      <a:r>
                        <a:rPr lang="cs-CZ" sz="1400" dirty="0"/>
                        <a:t/>
                      </a:r>
                      <a:br>
                        <a:rPr lang="cs-CZ" sz="1400" dirty="0"/>
                      </a:br>
                      <a:r>
                        <a:rPr lang="cs-CZ" sz="1400" dirty="0"/>
                        <a:t>Nákup na Internetu od spol. Microsoft</a:t>
                      </a:r>
                    </a:p>
                  </a:txBody>
                  <a:tcPr marL="0" marR="0" marT="0" marB="0"/>
                </a:tc>
                <a:tc>
                  <a:txBody>
                    <a:bodyPr/>
                    <a:lstStyle/>
                    <a:p>
                      <a:r>
                        <a:rPr lang="cs-CZ" sz="1400" dirty="0"/>
                        <a:t>Licence FPP</a:t>
                      </a:r>
                      <a:br>
                        <a:rPr lang="cs-CZ" sz="1400" dirty="0"/>
                      </a:br>
                      <a:r>
                        <a:rPr lang="cs-CZ" sz="1400" dirty="0"/>
                        <a:t/>
                      </a:r>
                      <a:br>
                        <a:rPr lang="cs-CZ" sz="1400" dirty="0"/>
                      </a:br>
                      <a:endParaRPr lang="cs-CZ" sz="1400" dirty="0"/>
                    </a:p>
                  </a:txBody>
                  <a:tcPr marL="0" marR="0" marT="0" marB="0"/>
                </a:tc>
              </a:tr>
              <a:tr h="370840">
                <a:tc>
                  <a:txBody>
                    <a:bodyPr/>
                    <a:lstStyle/>
                    <a:p>
                      <a:r>
                        <a:rPr lang="cs-CZ" sz="1400"/>
                        <a:t>Office Trial Program</a:t>
                      </a:r>
                      <a:br>
                        <a:rPr lang="cs-CZ" sz="1400"/>
                      </a:br>
                      <a:r>
                        <a:rPr lang="cs-CZ" sz="1400"/>
                        <a:t>(Program zatím není v ČR a SR zaveden)</a:t>
                      </a:r>
                    </a:p>
                  </a:txBody>
                  <a:tcPr marL="0" marR="0" marT="0" marB="0"/>
                </a:tc>
                <a:tc>
                  <a:txBody>
                    <a:bodyPr/>
                    <a:lstStyle/>
                    <a:p>
                      <a:r>
                        <a:rPr lang="cs-CZ" sz="1400" dirty="0"/>
                        <a:t>Ano, na sadu Office pro studenty a domácnosti nebo </a:t>
                      </a:r>
                      <a:r>
                        <a:rPr lang="cs-CZ" sz="1400" dirty="0" err="1"/>
                        <a:t>Small</a:t>
                      </a:r>
                      <a:r>
                        <a:rPr lang="cs-CZ" sz="1400" dirty="0"/>
                        <a:t> Business</a:t>
                      </a:r>
                    </a:p>
                  </a:txBody>
                  <a:tcPr marL="0" marR="0" marT="0" marB="0"/>
                </a:tc>
                <a:tc>
                  <a:txBody>
                    <a:bodyPr/>
                    <a:lstStyle/>
                    <a:p>
                      <a:pPr>
                        <a:buFont typeface="Arial" pitchFamily="34" charset="0"/>
                        <a:buNone/>
                      </a:pPr>
                      <a:r>
                        <a:rPr lang="cs-CZ" sz="1400" dirty="0"/>
                        <a:t>Nákup produktu FPP</a:t>
                      </a:r>
                    </a:p>
                  </a:txBody>
                  <a:tcPr marL="0" marR="0" marT="0" marB="0"/>
                </a:tc>
                <a:tc>
                  <a:txBody>
                    <a:bodyPr/>
                    <a:lstStyle/>
                    <a:p>
                      <a:r>
                        <a:rPr lang="cs-CZ" sz="1400"/>
                        <a:t>Licence FPP</a:t>
                      </a:r>
                    </a:p>
                  </a:txBody>
                  <a:tcPr marL="0" marR="0" marT="0" marB="0"/>
                </a:tc>
              </a:tr>
              <a:tr h="370840">
                <a:tc>
                  <a:txBody>
                    <a:bodyPr/>
                    <a:lstStyle/>
                    <a:p>
                      <a:r>
                        <a:rPr lang="cs-CZ" sz="1400">
                          <a:hlinkClick r:id="rId4" action="ppaction://hlinkfile"/>
                        </a:rPr>
                        <a:t>Office Ready Program</a:t>
                      </a:r>
                      <a:endParaRPr lang="cs-CZ" sz="1400"/>
                    </a:p>
                  </a:txBody>
                  <a:tcPr marL="0" marR="0" marT="0" marB="0"/>
                </a:tc>
                <a:tc>
                  <a:txBody>
                    <a:bodyPr/>
                    <a:lstStyle/>
                    <a:p>
                      <a:r>
                        <a:rPr lang="en-US" sz="1400"/>
                        <a:t>Ano, na sadu Office Basic, Small Business nebo Professional</a:t>
                      </a:r>
                    </a:p>
                  </a:txBody>
                  <a:tcPr marL="0" marR="0" marT="0" marB="0"/>
                </a:tc>
                <a:tc>
                  <a:txBody>
                    <a:bodyPr/>
                    <a:lstStyle/>
                    <a:p>
                      <a:pPr>
                        <a:buFont typeface="Arial" pitchFamily="34" charset="0"/>
                        <a:buNone/>
                      </a:pPr>
                      <a:r>
                        <a:rPr lang="en-US" sz="1400" dirty="0" err="1"/>
                        <a:t>Nákup</a:t>
                      </a:r>
                      <a:r>
                        <a:rPr lang="en-US" sz="1400" dirty="0"/>
                        <a:t> </a:t>
                      </a:r>
                      <a:r>
                        <a:rPr lang="en-US" sz="1400" dirty="0" err="1"/>
                        <a:t>licenční</a:t>
                      </a:r>
                      <a:r>
                        <a:rPr lang="en-US" sz="1400" dirty="0"/>
                        <a:t> </a:t>
                      </a:r>
                      <a:r>
                        <a:rPr lang="en-US" sz="1400" dirty="0" err="1"/>
                        <a:t>sady</a:t>
                      </a:r>
                      <a:r>
                        <a:rPr lang="en-US" sz="1400" dirty="0"/>
                        <a:t> MLK (</a:t>
                      </a:r>
                      <a:r>
                        <a:rPr lang="en-US" sz="1400" dirty="0" err="1"/>
                        <a:t>Medialess</a:t>
                      </a:r>
                      <a:r>
                        <a:rPr lang="en-US" sz="1400" dirty="0"/>
                        <a:t> License Kit)</a:t>
                      </a:r>
                      <a:br>
                        <a:rPr lang="en-US" sz="1400" dirty="0"/>
                      </a:br>
                      <a:r>
                        <a:rPr lang="en-US" sz="1400" dirty="0"/>
                        <a:t/>
                      </a:r>
                      <a:br>
                        <a:rPr lang="en-US" sz="1400" dirty="0"/>
                      </a:br>
                      <a:r>
                        <a:rPr lang="en-US" sz="1400" dirty="0" err="1"/>
                        <a:t>Nákup</a:t>
                      </a:r>
                      <a:r>
                        <a:rPr lang="en-US" sz="1400" dirty="0"/>
                        <a:t> </a:t>
                      </a:r>
                      <a:r>
                        <a:rPr lang="en-US" sz="1400" dirty="0" err="1"/>
                        <a:t>na</a:t>
                      </a:r>
                      <a:r>
                        <a:rPr lang="en-US" sz="1400" dirty="0"/>
                        <a:t> </a:t>
                      </a:r>
                      <a:r>
                        <a:rPr lang="en-US" sz="1400" dirty="0" err="1"/>
                        <a:t>Internetu</a:t>
                      </a:r>
                      <a:r>
                        <a:rPr lang="en-US" sz="1400" dirty="0"/>
                        <a:t> </a:t>
                      </a:r>
                      <a:r>
                        <a:rPr lang="en-US" sz="1400" dirty="0" err="1"/>
                        <a:t>od</a:t>
                      </a:r>
                      <a:r>
                        <a:rPr lang="en-US" sz="1400" dirty="0"/>
                        <a:t> </a:t>
                      </a:r>
                      <a:r>
                        <a:rPr lang="en-US" sz="1400" dirty="0" err="1"/>
                        <a:t>spol</a:t>
                      </a:r>
                      <a:r>
                        <a:rPr lang="en-US" sz="1400" dirty="0"/>
                        <a:t>. Microsoft</a:t>
                      </a:r>
                    </a:p>
                  </a:txBody>
                  <a:tcPr marL="0" marR="0" marT="0" marB="0"/>
                </a:tc>
                <a:tc>
                  <a:txBody>
                    <a:bodyPr/>
                    <a:lstStyle/>
                    <a:p>
                      <a:r>
                        <a:rPr lang="cs-CZ" sz="1400" dirty="0"/>
                        <a:t>Licence OEM</a:t>
                      </a:r>
                      <a:br>
                        <a:rPr lang="cs-CZ" sz="1400" dirty="0"/>
                      </a:br>
                      <a:r>
                        <a:rPr lang="cs-CZ" sz="1400" dirty="0"/>
                        <a:t/>
                      </a:r>
                      <a:br>
                        <a:rPr lang="cs-CZ" sz="1400" dirty="0"/>
                      </a:br>
                      <a:endParaRPr lang="cs-CZ" sz="1400" dirty="0"/>
                    </a:p>
                  </a:txBody>
                  <a:tcPr marL="0" marR="0" marT="0" marB="0"/>
                </a:tc>
              </a:tr>
              <a:tr h="370840">
                <a:tc>
                  <a:txBody>
                    <a:bodyPr/>
                    <a:lstStyle/>
                    <a:p>
                      <a:r>
                        <a:rPr lang="cs-CZ" sz="1400">
                          <a:hlinkClick r:id="rId4" action="ppaction://hlinkfile"/>
                        </a:rPr>
                        <a:t>Office Step Up Program</a:t>
                      </a:r>
                      <a:endParaRPr lang="cs-CZ" sz="1400"/>
                    </a:p>
                  </a:txBody>
                  <a:tcPr marL="0" marR="0" marT="0" marB="0"/>
                </a:tc>
                <a:tc>
                  <a:txBody>
                    <a:bodyPr/>
                    <a:lstStyle/>
                    <a:p>
                      <a:r>
                        <a:rPr lang="cs-CZ" sz="1400"/>
                        <a:t>Ano, na sadu Office Small Business nebo Professional</a:t>
                      </a:r>
                    </a:p>
                  </a:txBody>
                  <a:tcPr marL="0" marR="0" marT="0" marB="0"/>
                </a:tc>
                <a:tc>
                  <a:txBody>
                    <a:bodyPr/>
                    <a:lstStyle/>
                    <a:p>
                      <a:pPr>
                        <a:buFont typeface="Arial" pitchFamily="34" charset="0"/>
                        <a:buNone/>
                      </a:pPr>
                      <a:r>
                        <a:rPr lang="pl-PL" sz="1400" dirty="0"/>
                        <a:t>Nákup na Internetu od spol. Microsoft</a:t>
                      </a:r>
                    </a:p>
                  </a:txBody>
                  <a:tcPr marL="0" marR="0" marT="0" marB="0"/>
                </a:tc>
                <a:tc>
                  <a:txBody>
                    <a:bodyPr/>
                    <a:lstStyle/>
                    <a:p>
                      <a:r>
                        <a:rPr lang="cs-CZ" sz="1400" dirty="0"/>
                        <a:t>Licence OEM</a:t>
                      </a:r>
                    </a:p>
                  </a:txBody>
                  <a:tcPr marL="0" marR="0" marT="0" marB="0"/>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444500"/>
            <a:ext cx="5735637" cy="978729"/>
          </a:xfrm>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Nový způsob prodeje OEM licencí sad Office Basic, SB, Pro</a:t>
            </a:r>
            <a:endParaRPr lang="cs-CZ" dirty="0">
              <a:solidFill>
                <a:schemeClr val="tx2">
                  <a:alpha val="100000"/>
                </a:schemeClr>
              </a:solidFill>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382588" y="2023047"/>
            <a:ext cx="8380412" cy="3379387"/>
          </a:xfrm>
        </p:spPr>
        <p:txBody>
          <a:bodyPr/>
          <a:lstStyle/>
          <a:p>
            <a:pPr eaLnBrk="1" hangingPunct="1"/>
            <a:r>
              <a:rPr lang="cs-CZ" dirty="0" smtClean="0">
                <a:latin typeface="Segoe UI" pitchFamily="34" charset="0"/>
                <a:cs typeface="Segoe UI" pitchFamily="34" charset="0"/>
              </a:rPr>
              <a:t>Na PC </a:t>
            </a:r>
            <a:r>
              <a:rPr lang="cs-CZ" dirty="0" err="1" smtClean="0">
                <a:latin typeface="Segoe UI" pitchFamily="34" charset="0"/>
                <a:cs typeface="Segoe UI" pitchFamily="34" charset="0"/>
              </a:rPr>
              <a:t>předinstalována</a:t>
            </a:r>
            <a:r>
              <a:rPr lang="cs-CZ" dirty="0" smtClean="0">
                <a:latin typeface="Segoe UI" pitchFamily="34" charset="0"/>
                <a:cs typeface="Segoe UI" pitchFamily="34" charset="0"/>
              </a:rPr>
              <a:t> zkušební verze na 60 dní</a:t>
            </a:r>
          </a:p>
          <a:p>
            <a:pPr eaLnBrk="1" hangingPunct="1"/>
            <a:r>
              <a:rPr lang="cs-CZ" dirty="0" smtClean="0">
                <a:latin typeface="Segoe UI" pitchFamily="34" charset="0"/>
                <a:cs typeface="Segoe UI" pitchFamily="34" charset="0"/>
              </a:rPr>
              <a:t>Zkušební verze pobízí k nákupu licence</a:t>
            </a:r>
          </a:p>
          <a:p>
            <a:pPr eaLnBrk="1" hangingPunct="1"/>
            <a:r>
              <a:rPr lang="cs-CZ" dirty="0" smtClean="0">
                <a:latin typeface="Segoe UI" pitchFamily="34" charset="0"/>
                <a:cs typeface="Segoe UI" pitchFamily="34" charset="0"/>
              </a:rPr>
              <a:t>Po vypršení 60 dní, zkušební verze přechází na prohlížeč</a:t>
            </a:r>
          </a:p>
          <a:p>
            <a:pPr eaLnBrk="1" hangingPunct="1"/>
            <a:r>
              <a:rPr lang="cs-CZ" dirty="0" smtClean="0">
                <a:latin typeface="Segoe UI" pitchFamily="34" charset="0"/>
                <a:cs typeface="Segoe UI" pitchFamily="34" charset="0"/>
              </a:rPr>
              <a:t>Zkušební verzi lze konvertovat na plnou licenci</a:t>
            </a:r>
          </a:p>
          <a:p>
            <a:pPr eaLnBrk="1" hangingPunct="1"/>
            <a:r>
              <a:rPr lang="cs-CZ" dirty="0" smtClean="0">
                <a:latin typeface="Segoe UI" pitchFamily="34" charset="0"/>
                <a:cs typeface="Segoe UI" pitchFamily="34" charset="0"/>
              </a:rPr>
              <a:t>Microsoft </a:t>
            </a:r>
            <a:r>
              <a:rPr lang="cs-CZ" dirty="0" smtClean="0">
                <a:latin typeface="Segoe UI" pitchFamily="34" charset="0"/>
                <a:cs typeface="Segoe UI" pitchFamily="34" charset="0"/>
              </a:rPr>
              <a:t>proplácí provizi </a:t>
            </a:r>
            <a:r>
              <a:rPr lang="cs-CZ" dirty="0" smtClean="0">
                <a:latin typeface="Segoe UI" pitchFamily="34" charset="0"/>
                <a:cs typeface="Segoe UI" pitchFamily="34" charset="0"/>
              </a:rPr>
              <a:t>větším OEM </a:t>
            </a:r>
            <a:r>
              <a:rPr lang="cs-CZ" dirty="0" smtClean="0">
                <a:latin typeface="Segoe UI" pitchFamily="34" charset="0"/>
                <a:cs typeface="Segoe UI" pitchFamily="34" charset="0"/>
              </a:rPr>
              <a:t>partnerům za konverzi jimi </a:t>
            </a:r>
            <a:r>
              <a:rPr lang="cs-CZ" dirty="0" err="1" smtClean="0">
                <a:latin typeface="Segoe UI" pitchFamily="34" charset="0"/>
                <a:cs typeface="Segoe UI" pitchFamily="34" charset="0"/>
              </a:rPr>
              <a:t>předinstalované</a:t>
            </a:r>
            <a:r>
              <a:rPr lang="cs-CZ" dirty="0" smtClean="0">
                <a:latin typeface="Segoe UI" pitchFamily="34" charset="0"/>
                <a:cs typeface="Segoe UI" pitchFamily="34" charset="0"/>
              </a:rPr>
              <a:t> zkušební verze na plnou licenci</a:t>
            </a:r>
            <a:endParaRPr lang="cs-CZ" dirty="0" smtClean="0">
              <a:latin typeface="Segoe UI" pitchFamily="34" charset="0"/>
              <a:cs typeface="Segoe UI"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Program Office </a:t>
            </a:r>
            <a:r>
              <a:rPr lang="cs-CZ" dirty="0" err="1" smtClean="0">
                <a:solidFill>
                  <a:schemeClr val="tx2">
                    <a:alpha val="100000"/>
                  </a:schemeClr>
                </a:solidFill>
                <a:effectLst>
                  <a:outerShdw blurRad="38100" dist="38100" dir="2700000" algn="tl">
                    <a:srgbClr val="000000">
                      <a:alpha val="43137"/>
                    </a:srgbClr>
                  </a:outerShdw>
                </a:effectLst>
              </a:rPr>
              <a:t>Ready</a:t>
            </a:r>
            <a:endParaRPr lang="cs-CZ" dirty="0">
              <a:solidFill>
                <a:schemeClr val="tx2">
                  <a:alpha val="100000"/>
                </a:schemeClr>
              </a:solidFill>
              <a:effectLst>
                <a:outerShdw blurRad="38100" dist="38100" dir="2700000" algn="tl">
                  <a:srgbClr val="000000">
                    <a:alpha val="43137"/>
                  </a:srgbClr>
                </a:outerShdw>
              </a:effectLst>
            </a:endParaRPr>
          </a:p>
        </p:txBody>
      </p:sp>
      <p:sp>
        <p:nvSpPr>
          <p:cNvPr id="16387" name="Content Placeholder 2"/>
          <p:cNvSpPr>
            <a:spLocks noGrp="1"/>
          </p:cNvSpPr>
          <p:nvPr>
            <p:ph idx="1"/>
          </p:nvPr>
        </p:nvSpPr>
        <p:spPr>
          <a:xfrm>
            <a:off x="390525" y="1238250"/>
            <a:ext cx="8380413" cy="3834896"/>
          </a:xfrm>
        </p:spPr>
        <p:txBody>
          <a:bodyPr/>
          <a:lstStyle/>
          <a:p>
            <a:pPr eaLnBrk="1" hangingPunct="1"/>
            <a:r>
              <a:rPr lang="cs-CZ" sz="2000" dirty="0" smtClean="0">
                <a:latin typeface="Segoe UI" pitchFamily="34" charset="0"/>
                <a:cs typeface="Segoe UI" pitchFamily="34" charset="0"/>
              </a:rPr>
              <a:t>Program určen pro segment </a:t>
            </a:r>
            <a:r>
              <a:rPr lang="cs-CZ" sz="2000" dirty="0" err="1" smtClean="0">
                <a:latin typeface="Segoe UI" pitchFamily="34" charset="0"/>
                <a:cs typeface="Segoe UI" pitchFamily="34" charset="0"/>
              </a:rPr>
              <a:t>small</a:t>
            </a:r>
            <a:r>
              <a:rPr lang="cs-CZ" sz="2000" dirty="0" smtClean="0">
                <a:latin typeface="Segoe UI" pitchFamily="34" charset="0"/>
                <a:cs typeface="Segoe UI" pitchFamily="34" charset="0"/>
              </a:rPr>
              <a:t> business</a:t>
            </a:r>
          </a:p>
          <a:p>
            <a:pPr eaLnBrk="1" hangingPunct="1"/>
            <a:r>
              <a:rPr lang="cs-CZ" sz="2000" dirty="0" smtClean="0">
                <a:latin typeface="Segoe UI" pitchFamily="34" charset="0"/>
                <a:cs typeface="Segoe UI" pitchFamily="34" charset="0"/>
              </a:rPr>
              <a:t>Na PC </a:t>
            </a:r>
            <a:r>
              <a:rPr lang="cs-CZ" sz="2000" dirty="0" err="1" smtClean="0">
                <a:latin typeface="Segoe UI" pitchFamily="34" charset="0"/>
                <a:cs typeface="Segoe UI" pitchFamily="34" charset="0"/>
              </a:rPr>
              <a:t>předinstalován</a:t>
            </a:r>
            <a:endParaRPr lang="cs-CZ" sz="2000" dirty="0" smtClean="0">
              <a:latin typeface="Segoe UI" pitchFamily="34" charset="0"/>
              <a:cs typeface="Segoe UI" pitchFamily="34" charset="0"/>
            </a:endParaRPr>
          </a:p>
          <a:p>
            <a:pPr lvl="1" eaLnBrk="1" hangingPunct="1"/>
            <a:r>
              <a:rPr lang="cs-CZ" sz="1800" dirty="0" smtClean="0">
                <a:latin typeface="Segoe UI" pitchFamily="34" charset="0"/>
                <a:cs typeface="Segoe UI" pitchFamily="34" charset="0"/>
              </a:rPr>
              <a:t>Office </a:t>
            </a:r>
            <a:r>
              <a:rPr lang="cs-CZ" sz="1800" dirty="0" err="1" smtClean="0">
                <a:latin typeface="Segoe UI" pitchFamily="34" charset="0"/>
                <a:cs typeface="Segoe UI" pitchFamily="34" charset="0"/>
              </a:rPr>
              <a:t>Ready</a:t>
            </a:r>
            <a:r>
              <a:rPr lang="cs-CZ" sz="1800" dirty="0" smtClean="0">
                <a:latin typeface="Segoe UI" pitchFamily="34" charset="0"/>
                <a:cs typeface="Segoe UI" pitchFamily="34" charset="0"/>
              </a:rPr>
              <a:t> Master Image</a:t>
            </a:r>
          </a:p>
          <a:p>
            <a:pPr eaLnBrk="1" hangingPunct="1"/>
            <a:r>
              <a:rPr lang="cs-CZ" sz="2000" dirty="0" smtClean="0">
                <a:latin typeface="Segoe UI" pitchFamily="34" charset="0"/>
                <a:cs typeface="Segoe UI" pitchFamily="34" charset="0"/>
              </a:rPr>
              <a:t>Lze provést konverzi na:</a:t>
            </a:r>
          </a:p>
          <a:p>
            <a:pPr lvl="1" eaLnBrk="1" hangingPunct="1"/>
            <a:r>
              <a:rPr lang="cs-CZ" sz="1600" dirty="0" smtClean="0">
                <a:latin typeface="Segoe UI" pitchFamily="34" charset="0"/>
                <a:cs typeface="Segoe UI" pitchFamily="34" charset="0"/>
              </a:rPr>
              <a:t>Office Basic</a:t>
            </a:r>
          </a:p>
          <a:p>
            <a:pPr lvl="1" eaLnBrk="1" hangingPunct="1"/>
            <a:r>
              <a:rPr lang="cs-CZ" sz="1600" dirty="0" smtClean="0">
                <a:latin typeface="Segoe UI" pitchFamily="34" charset="0"/>
                <a:cs typeface="Segoe UI" pitchFamily="34" charset="0"/>
              </a:rPr>
              <a:t>Office </a:t>
            </a:r>
            <a:r>
              <a:rPr lang="cs-CZ" sz="1600" dirty="0" err="1" smtClean="0">
                <a:latin typeface="Segoe UI" pitchFamily="34" charset="0"/>
                <a:cs typeface="Segoe UI" pitchFamily="34" charset="0"/>
              </a:rPr>
              <a:t>Small</a:t>
            </a:r>
            <a:r>
              <a:rPr lang="cs-CZ" sz="1600" dirty="0" smtClean="0">
                <a:latin typeface="Segoe UI" pitchFamily="34" charset="0"/>
                <a:cs typeface="Segoe UI" pitchFamily="34" charset="0"/>
              </a:rPr>
              <a:t> Business</a:t>
            </a:r>
          </a:p>
          <a:p>
            <a:pPr lvl="1" eaLnBrk="1" hangingPunct="1"/>
            <a:r>
              <a:rPr lang="cs-CZ" sz="1600" dirty="0" smtClean="0">
                <a:latin typeface="Segoe UI" pitchFamily="34" charset="0"/>
                <a:cs typeface="Segoe UI" pitchFamily="34" charset="0"/>
              </a:rPr>
              <a:t>Office Professional</a:t>
            </a:r>
          </a:p>
          <a:p>
            <a:pPr eaLnBrk="1" hangingPunct="1"/>
            <a:r>
              <a:rPr lang="cs-CZ" sz="2000" dirty="0" smtClean="0">
                <a:latin typeface="Segoe UI" pitchFamily="34" charset="0"/>
                <a:cs typeface="Segoe UI" pitchFamily="34" charset="0"/>
              </a:rPr>
              <a:t>Konverze:</a:t>
            </a:r>
          </a:p>
          <a:p>
            <a:pPr lvl="1" eaLnBrk="1" hangingPunct="1"/>
            <a:r>
              <a:rPr lang="cs-CZ" sz="1600" dirty="0" smtClean="0">
                <a:latin typeface="Segoe UI" pitchFamily="34" charset="0"/>
                <a:cs typeface="Segoe UI" pitchFamily="34" charset="0"/>
              </a:rPr>
              <a:t>Platbou on-line společnosti Microsoft kdykoliv po nákupu </a:t>
            </a:r>
            <a:r>
              <a:rPr lang="cs-CZ" sz="1600" dirty="0" smtClean="0">
                <a:latin typeface="Segoe UI" pitchFamily="34" charset="0"/>
                <a:cs typeface="Segoe UI" pitchFamily="34" charset="0"/>
              </a:rPr>
              <a:t>PC</a:t>
            </a:r>
            <a:endParaRPr lang="cs-CZ" sz="1600" dirty="0" smtClean="0">
              <a:latin typeface="Segoe UI" pitchFamily="34" charset="0"/>
              <a:cs typeface="Segoe UI" pitchFamily="34" charset="0"/>
            </a:endParaRPr>
          </a:p>
          <a:p>
            <a:pPr lvl="1" eaLnBrk="1" hangingPunct="1"/>
            <a:r>
              <a:rPr lang="cs-CZ" sz="1600" dirty="0" smtClean="0">
                <a:latin typeface="Segoe UI" pitchFamily="34" charset="0"/>
                <a:cs typeface="Segoe UI" pitchFamily="34" charset="0"/>
              </a:rPr>
              <a:t>Nákupem OEM licence (</a:t>
            </a:r>
            <a:r>
              <a:rPr lang="cs-CZ" sz="1600" dirty="0" err="1" smtClean="0">
                <a:latin typeface="Segoe UI" pitchFamily="34" charset="0"/>
                <a:cs typeface="Segoe UI" pitchFamily="34" charset="0"/>
              </a:rPr>
              <a:t>Medialess</a:t>
            </a:r>
            <a:r>
              <a:rPr lang="cs-CZ" sz="1600" dirty="0" smtClean="0">
                <a:latin typeface="Segoe UI" pitchFamily="34" charset="0"/>
                <a:cs typeface="Segoe UI" pitchFamily="34" charset="0"/>
              </a:rPr>
              <a:t> </a:t>
            </a:r>
            <a:r>
              <a:rPr lang="cs-CZ" sz="1600" dirty="0" err="1" smtClean="0">
                <a:latin typeface="Segoe UI" pitchFamily="34" charset="0"/>
                <a:cs typeface="Segoe UI" pitchFamily="34" charset="0"/>
              </a:rPr>
              <a:t>License</a:t>
            </a:r>
            <a:r>
              <a:rPr lang="cs-CZ" sz="1600" dirty="0" smtClean="0">
                <a:latin typeface="Segoe UI" pitchFamily="34" charset="0"/>
                <a:cs typeface="Segoe UI" pitchFamily="34" charset="0"/>
              </a:rPr>
              <a:t> </a:t>
            </a:r>
            <a:r>
              <a:rPr lang="cs-CZ" sz="1600" dirty="0" err="1" smtClean="0">
                <a:latin typeface="Segoe UI" pitchFamily="34" charset="0"/>
                <a:cs typeface="Segoe UI" pitchFamily="34" charset="0"/>
              </a:rPr>
              <a:t>Kit</a:t>
            </a:r>
            <a:r>
              <a:rPr lang="cs-CZ" sz="1600" dirty="0" smtClean="0">
                <a:latin typeface="Segoe UI" pitchFamily="34" charset="0"/>
                <a:cs typeface="Segoe UI" pitchFamily="34" charset="0"/>
              </a:rPr>
              <a:t>) u </a:t>
            </a:r>
            <a:r>
              <a:rPr lang="cs-CZ" sz="1600" dirty="0" err="1" smtClean="0">
                <a:latin typeface="Segoe UI" pitchFamily="34" charset="0"/>
                <a:cs typeface="Segoe UI" pitchFamily="34" charset="0"/>
              </a:rPr>
              <a:t>resellera</a:t>
            </a:r>
            <a:r>
              <a:rPr lang="cs-CZ" sz="1600" dirty="0" smtClean="0">
                <a:latin typeface="Segoe UI" pitchFamily="34" charset="0"/>
                <a:cs typeface="Segoe UI" pitchFamily="34" charset="0"/>
              </a:rPr>
              <a:t> do 60 dnů po nákupu </a:t>
            </a:r>
            <a:r>
              <a:rPr lang="cs-CZ" sz="1600" dirty="0" smtClean="0">
                <a:latin typeface="Segoe UI" pitchFamily="34" charset="0"/>
                <a:cs typeface="Segoe UI" pitchFamily="34" charset="0"/>
              </a:rPr>
              <a:t>PC</a:t>
            </a:r>
            <a:endParaRPr lang="cs-CZ" sz="1600" dirty="0" smtClean="0">
              <a:latin typeface="Segoe UI" pitchFamily="34" charset="0"/>
              <a:cs typeface="Segoe UI"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3" name="Title 114702"/>
          <p:cNvSpPr>
            <a:spLocks noGrp="1" noChangeArrowheads="1"/>
          </p:cNvSpPr>
          <p:nvPr>
            <p:ph type="title"/>
          </p:nvPr>
        </p:nvSpPr>
        <p:spPr>
          <a:xfrm>
            <a:off x="165100" y="157163"/>
            <a:ext cx="5735638" cy="479425"/>
          </a:xfrm>
        </p:spPr>
        <p:txBody>
          <a:bodyPr anchor="t"/>
          <a:lstStyle/>
          <a:p>
            <a:pPr eaLnBrk="1" hangingPunct="1">
              <a:defRPr/>
            </a:pPr>
            <a:r>
              <a:rPr lang="cs-CZ" sz="2800" dirty="0" err="1" smtClean="0">
                <a:solidFill>
                  <a:schemeClr val="tx2">
                    <a:alpha val="100000"/>
                  </a:schemeClr>
                </a:solidFill>
                <a:effectLst>
                  <a:outerShdw blurRad="38100" dist="38100" dir="2700000" algn="tl">
                    <a:srgbClr val="C0C0C0"/>
                  </a:outerShdw>
                </a:effectLst>
                <a:latin typeface="Segoe Semibold" charset="0"/>
              </a:rPr>
              <a:t>Medialess</a:t>
            </a:r>
            <a:r>
              <a:rPr lang="cs-CZ" sz="2800" dirty="0" smtClean="0">
                <a:solidFill>
                  <a:schemeClr val="tx2">
                    <a:alpha val="100000"/>
                  </a:schemeClr>
                </a:solidFill>
                <a:effectLst>
                  <a:outerShdw blurRad="38100" dist="38100" dir="2700000" algn="tl">
                    <a:srgbClr val="C0C0C0"/>
                  </a:outerShdw>
                </a:effectLst>
                <a:latin typeface="Segoe Semibold" charset="0"/>
              </a:rPr>
              <a:t> </a:t>
            </a:r>
            <a:r>
              <a:rPr lang="cs-CZ" sz="2800" dirty="0" err="1" smtClean="0">
                <a:solidFill>
                  <a:schemeClr val="tx2">
                    <a:alpha val="100000"/>
                  </a:schemeClr>
                </a:solidFill>
                <a:effectLst>
                  <a:outerShdw blurRad="38100" dist="38100" dir="2700000" algn="tl">
                    <a:srgbClr val="C0C0C0"/>
                  </a:outerShdw>
                </a:effectLst>
                <a:latin typeface="Segoe Semibold" charset="0"/>
              </a:rPr>
              <a:t>License</a:t>
            </a:r>
            <a:r>
              <a:rPr lang="cs-CZ" sz="2800" dirty="0" smtClean="0">
                <a:solidFill>
                  <a:schemeClr val="tx2">
                    <a:alpha val="100000"/>
                  </a:schemeClr>
                </a:solidFill>
                <a:effectLst>
                  <a:outerShdw blurRad="38100" dist="38100" dir="2700000" algn="tl">
                    <a:srgbClr val="C0C0C0"/>
                  </a:outerShdw>
                </a:effectLst>
                <a:latin typeface="Segoe Semibold" charset="0"/>
              </a:rPr>
              <a:t> </a:t>
            </a:r>
            <a:r>
              <a:rPr lang="cs-CZ" sz="2800" dirty="0" err="1" smtClean="0">
                <a:solidFill>
                  <a:schemeClr val="tx2">
                    <a:alpha val="100000"/>
                  </a:schemeClr>
                </a:solidFill>
                <a:effectLst>
                  <a:outerShdw blurRad="38100" dist="38100" dir="2700000" algn="tl">
                    <a:srgbClr val="C0C0C0"/>
                  </a:outerShdw>
                </a:effectLst>
                <a:latin typeface="Segoe Semibold" charset="0"/>
              </a:rPr>
              <a:t>Kit</a:t>
            </a:r>
            <a:endParaRPr lang="en-US" dirty="0" smtClean="0">
              <a:solidFill>
                <a:schemeClr val="tx2">
                  <a:alpha val="100000"/>
                </a:schemeClr>
              </a:solidFill>
              <a:effectLst>
                <a:outerShdw blurRad="38100" dist="38100" dir="2700000" algn="tl">
                  <a:srgbClr val="C0C0C0"/>
                </a:outerShdw>
              </a:effectLst>
              <a:latin typeface="Segoe Semibold" charset="0"/>
            </a:endParaRPr>
          </a:p>
        </p:txBody>
      </p:sp>
      <p:grpSp>
        <p:nvGrpSpPr>
          <p:cNvPr id="17411" name="Group 58"/>
          <p:cNvGrpSpPr>
            <a:grpSpLocks/>
          </p:cNvGrpSpPr>
          <p:nvPr/>
        </p:nvGrpSpPr>
        <p:grpSpPr bwMode="auto">
          <a:xfrm>
            <a:off x="411163" y="930275"/>
            <a:ext cx="8356600" cy="5734050"/>
            <a:chOff x="411085" y="930275"/>
            <a:chExt cx="8356600" cy="5734050"/>
          </a:xfrm>
        </p:grpSpPr>
        <p:sp>
          <p:nvSpPr>
            <p:cNvPr id="17412" name="TextBox 22530"/>
            <p:cNvSpPr txBox="1">
              <a:spLocks noChangeArrowheads="1"/>
            </p:cNvSpPr>
            <p:nvPr/>
          </p:nvSpPr>
          <p:spPr bwMode="auto">
            <a:xfrm>
              <a:off x="749223" y="5862638"/>
              <a:ext cx="6811963" cy="366713"/>
            </a:xfrm>
            <a:prstGeom prst="rect">
              <a:avLst/>
            </a:prstGeom>
            <a:noFill/>
            <a:ln w="9525">
              <a:noFill/>
              <a:miter lim="800000"/>
              <a:headEnd/>
              <a:tailEnd/>
            </a:ln>
          </p:spPr>
          <p:txBody>
            <a:bodyPr>
              <a:spAutoFit/>
            </a:bodyPr>
            <a:lstStyle/>
            <a:p>
              <a:pPr>
                <a:spcBef>
                  <a:spcPct val="50000"/>
                </a:spcBef>
              </a:pPr>
              <a:endParaRPr lang="en-US">
                <a:latin typeface="Segoe"/>
              </a:endParaRPr>
            </a:p>
          </p:txBody>
        </p:sp>
        <p:sp>
          <p:nvSpPr>
            <p:cNvPr id="17413" name="Rectangle 22531"/>
            <p:cNvSpPr>
              <a:spLocks noChangeArrowheads="1"/>
            </p:cNvSpPr>
            <p:nvPr/>
          </p:nvSpPr>
          <p:spPr bwMode="auto">
            <a:xfrm>
              <a:off x="411085" y="930275"/>
              <a:ext cx="8356600" cy="5722938"/>
            </a:xfrm>
            <a:prstGeom prst="rect">
              <a:avLst/>
            </a:prstGeom>
            <a:noFill/>
            <a:ln w="28575" algn="ctr">
              <a:solidFill>
                <a:schemeClr val="tx1"/>
              </a:solidFill>
              <a:miter lim="800000"/>
              <a:headEnd/>
              <a:tailEnd/>
            </a:ln>
          </p:spPr>
          <p:txBody>
            <a:bodyPr wrap="none" anchor="ctr"/>
            <a:lstStyle/>
            <a:p>
              <a:endParaRPr lang="en-US">
                <a:latin typeface="Segoe"/>
              </a:endParaRPr>
            </a:p>
          </p:txBody>
        </p:sp>
        <p:pic>
          <p:nvPicPr>
            <p:cNvPr id="17414" name="Rectangle 22532"/>
            <p:cNvPicPr>
              <a:picLocks noChangeAspect="1" noChangeArrowheads="1"/>
            </p:cNvPicPr>
            <p:nvPr/>
          </p:nvPicPr>
          <p:blipFill>
            <a:blip r:embed="rId3"/>
            <a:srcRect/>
            <a:stretch>
              <a:fillRect/>
            </a:stretch>
          </p:blipFill>
          <p:spPr bwMode="auto">
            <a:xfrm>
              <a:off x="4729124" y="946150"/>
              <a:ext cx="4024313" cy="5703888"/>
            </a:xfrm>
            <a:prstGeom prst="rect">
              <a:avLst/>
            </a:prstGeom>
            <a:noFill/>
            <a:ln w="9525">
              <a:noFill/>
              <a:miter lim="800000"/>
              <a:headEnd/>
              <a:tailEnd/>
            </a:ln>
          </p:spPr>
        </p:pic>
        <p:sp>
          <p:nvSpPr>
            <p:cNvPr id="17415" name="Straight Connector 22533"/>
            <p:cNvSpPr>
              <a:spLocks noChangeShapeType="1"/>
            </p:cNvSpPr>
            <p:nvPr/>
          </p:nvSpPr>
          <p:spPr bwMode="auto">
            <a:xfrm>
              <a:off x="4662410" y="930275"/>
              <a:ext cx="0" cy="5722938"/>
            </a:xfrm>
            <a:prstGeom prst="line">
              <a:avLst/>
            </a:prstGeom>
            <a:noFill/>
            <a:ln w="28575" algn="ctr">
              <a:solidFill>
                <a:schemeClr val="tx1"/>
              </a:solidFill>
              <a:round/>
              <a:headEnd/>
              <a:tailEnd/>
            </a:ln>
          </p:spPr>
          <p:txBody>
            <a:bodyPr/>
            <a:lstStyle/>
            <a:p>
              <a:endParaRPr lang="cs-CZ"/>
            </a:p>
          </p:txBody>
        </p:sp>
        <p:sp>
          <p:nvSpPr>
            <p:cNvPr id="17416" name="Straight Connector 22534"/>
            <p:cNvSpPr>
              <a:spLocks noChangeShapeType="1"/>
            </p:cNvSpPr>
            <p:nvPr/>
          </p:nvSpPr>
          <p:spPr bwMode="auto">
            <a:xfrm>
              <a:off x="4368723" y="930275"/>
              <a:ext cx="0" cy="5722938"/>
            </a:xfrm>
            <a:prstGeom prst="line">
              <a:avLst/>
            </a:prstGeom>
            <a:noFill/>
            <a:ln w="28575" algn="ctr">
              <a:solidFill>
                <a:schemeClr val="tx1"/>
              </a:solidFill>
              <a:round/>
              <a:headEnd/>
              <a:tailEnd/>
            </a:ln>
          </p:spPr>
          <p:txBody>
            <a:bodyPr/>
            <a:lstStyle/>
            <a:p>
              <a:endParaRPr lang="cs-CZ"/>
            </a:p>
          </p:txBody>
        </p:sp>
        <p:pic>
          <p:nvPicPr>
            <p:cNvPr id="17417" name="Rectangle 22535"/>
            <p:cNvPicPr>
              <a:picLocks noChangeAspect="1" noChangeArrowheads="1"/>
            </p:cNvPicPr>
            <p:nvPr/>
          </p:nvPicPr>
          <p:blipFill>
            <a:blip r:embed="rId4"/>
            <a:srcRect l="12500" t="25000" r="12500" b="30208"/>
            <a:stretch>
              <a:fillRect/>
            </a:stretch>
          </p:blipFill>
          <p:spPr bwMode="auto">
            <a:xfrm>
              <a:off x="2097010" y="5773738"/>
              <a:ext cx="2125663" cy="760413"/>
            </a:xfrm>
            <a:prstGeom prst="rect">
              <a:avLst/>
            </a:prstGeom>
            <a:noFill/>
            <a:ln w="9525">
              <a:noFill/>
              <a:miter lim="800000"/>
              <a:headEnd/>
              <a:tailEnd/>
            </a:ln>
          </p:spPr>
        </p:pic>
        <p:sp>
          <p:nvSpPr>
            <p:cNvPr id="17418" name="TextBox 22536"/>
            <p:cNvSpPr txBox="1">
              <a:spLocks noChangeArrowheads="1"/>
            </p:cNvSpPr>
            <p:nvPr/>
          </p:nvSpPr>
          <p:spPr bwMode="auto">
            <a:xfrm>
              <a:off x="557135" y="2765425"/>
              <a:ext cx="3738563" cy="311150"/>
            </a:xfrm>
            <a:prstGeom prst="rect">
              <a:avLst/>
            </a:prstGeom>
            <a:noFill/>
            <a:ln w="9525">
              <a:noFill/>
              <a:miter lim="800000"/>
              <a:headEnd/>
              <a:tailEnd/>
            </a:ln>
          </p:spPr>
          <p:txBody>
            <a:bodyPr>
              <a:spAutoFit/>
            </a:bodyPr>
            <a:lstStyle/>
            <a:p>
              <a:pPr>
                <a:lnSpc>
                  <a:spcPct val="80000"/>
                </a:lnSpc>
                <a:spcBef>
                  <a:spcPct val="50000"/>
                </a:spcBef>
              </a:pPr>
              <a:r>
                <a:rPr lang="en-US" sz="900">
                  <a:latin typeface="Calibri" pitchFamily="34" charset="0"/>
                </a:rPr>
                <a:t>For support options for this product, please see http://support.microsoft.com</a:t>
              </a:r>
              <a:endParaRPr lang="en-US" sz="900" b="1">
                <a:latin typeface="Calibri" pitchFamily="34" charset="0"/>
              </a:endParaRPr>
            </a:p>
          </p:txBody>
        </p:sp>
        <p:sp>
          <p:nvSpPr>
            <p:cNvPr id="17419" name="TextBox 22537"/>
            <p:cNvSpPr txBox="1">
              <a:spLocks noChangeArrowheads="1"/>
            </p:cNvSpPr>
            <p:nvPr/>
          </p:nvSpPr>
          <p:spPr bwMode="auto">
            <a:xfrm>
              <a:off x="568286" y="1819275"/>
              <a:ext cx="3665538" cy="947738"/>
            </a:xfrm>
            <a:prstGeom prst="rect">
              <a:avLst/>
            </a:prstGeom>
            <a:noFill/>
            <a:ln w="9525">
              <a:noFill/>
              <a:miter lim="800000"/>
              <a:headEnd/>
              <a:tailEnd/>
            </a:ln>
          </p:spPr>
          <p:txBody>
            <a:bodyPr>
              <a:spAutoFit/>
            </a:bodyPr>
            <a:lstStyle/>
            <a:p>
              <a:pPr>
                <a:spcBef>
                  <a:spcPct val="50000"/>
                </a:spcBef>
              </a:pPr>
              <a:r>
                <a:rPr lang="en-US" sz="800">
                  <a:latin typeface="Calibri" pitchFamily="34" charset="0"/>
                </a:rPr>
                <a:t>This package contains a product key that will allow you to activate the full version of one of the following three Office 2007 suites: Professional, Small Business or Basic, that has been pre-installed on your Office Ready PC. Ask a sales representative if your computer has Microsoft Office Ready 2007 preinstalled and can use this product. The key will not activate volume license or other boxed copies of 2007 Microsoft Office suites. </a:t>
              </a:r>
              <a:r>
                <a:rPr lang="en-US" sz="800" b="1">
                  <a:latin typeface="Calibri" pitchFamily="34" charset="0"/>
                </a:rPr>
                <a:t>This product does not contain any discs that can be used to install software on a PC</a:t>
              </a:r>
              <a:r>
                <a:rPr lang="en-US" sz="800">
                  <a:latin typeface="Calibri" pitchFamily="34" charset="0"/>
                </a:rPr>
                <a:t>. </a:t>
              </a:r>
              <a:endParaRPr lang="en-US">
                <a:latin typeface="Segoe"/>
              </a:endParaRPr>
            </a:p>
          </p:txBody>
        </p:sp>
        <p:sp>
          <p:nvSpPr>
            <p:cNvPr id="17420" name="Rectangle 22538"/>
            <p:cNvSpPr>
              <a:spLocks noChangeArrowheads="1"/>
            </p:cNvSpPr>
            <p:nvPr/>
          </p:nvSpPr>
          <p:spPr bwMode="auto">
            <a:xfrm>
              <a:off x="568286" y="1003300"/>
              <a:ext cx="3592513" cy="808038"/>
            </a:xfrm>
            <a:prstGeom prst="rect">
              <a:avLst/>
            </a:prstGeom>
            <a:noFill/>
            <a:ln w="9525">
              <a:noFill/>
              <a:miter lim="800000"/>
              <a:headEnd/>
              <a:tailEnd/>
            </a:ln>
          </p:spPr>
          <p:txBody>
            <a:bodyPr anchor="ctr"/>
            <a:lstStyle/>
            <a:p>
              <a:r>
                <a:rPr lang="en-US" sz="800" b="1">
                  <a:latin typeface="Calibri" pitchFamily="34" charset="0"/>
                </a:rPr>
                <a:t>Important:</a:t>
              </a:r>
              <a:endParaRPr lang="en-US">
                <a:latin typeface="Segoe"/>
              </a:endParaRPr>
            </a:p>
            <a:p>
              <a:r>
                <a:rPr lang="en-US" sz="800">
                  <a:latin typeface="Calibri" pitchFamily="34" charset="0"/>
                </a:rPr>
                <a:t>You must accept the terms for this license before you use the software. To read the license terms, go to  www.microsoft.com/useterms</a:t>
              </a:r>
            </a:p>
            <a:p>
              <a:r>
                <a:rPr lang="en-US" sz="800">
                  <a:latin typeface="Calibri" pitchFamily="34" charset="0"/>
                </a:rPr>
                <a:t>Activation by phone or Internet is required (toll charges may apply). If you do not accept the license terms, you should promptly return this media-less license kit to your place of purchase for a refund or credit </a:t>
              </a:r>
              <a:r>
                <a:rPr lang="en-US" sz="800" b="1">
                  <a:latin typeface="Calibri" pitchFamily="34" charset="0"/>
                </a:rPr>
                <a:t>before opening</a:t>
              </a:r>
              <a:r>
                <a:rPr lang="en-US" sz="800">
                  <a:latin typeface="Calibri" pitchFamily="34" charset="0"/>
                </a:rPr>
                <a:t>.</a:t>
              </a:r>
            </a:p>
          </p:txBody>
        </p:sp>
        <p:sp>
          <p:nvSpPr>
            <p:cNvPr id="17421" name="Rounded Rectangle 22539"/>
            <p:cNvSpPr>
              <a:spLocks noChangeArrowheads="1"/>
            </p:cNvSpPr>
            <p:nvPr/>
          </p:nvSpPr>
          <p:spPr bwMode="auto">
            <a:xfrm>
              <a:off x="6507124" y="1223963"/>
              <a:ext cx="2017713" cy="863600"/>
            </a:xfrm>
            <a:prstGeom prst="roundRect">
              <a:avLst>
                <a:gd name="adj" fmla="val 10444"/>
              </a:avLst>
            </a:prstGeom>
            <a:solidFill>
              <a:schemeClr val="accent1"/>
            </a:solidFill>
            <a:ln w="9525" algn="ctr">
              <a:solidFill>
                <a:schemeClr val="tx1"/>
              </a:solidFill>
              <a:round/>
              <a:headEnd/>
              <a:tailEnd/>
            </a:ln>
          </p:spPr>
          <p:txBody>
            <a:bodyPr tIns="0" bIns="0" anchor="b"/>
            <a:lstStyle/>
            <a:p>
              <a:pPr algn="ctr">
                <a:spcBef>
                  <a:spcPct val="50000"/>
                </a:spcBef>
              </a:pPr>
              <a:r>
                <a:rPr lang="en-US" sz="700">
                  <a:solidFill>
                    <a:srgbClr val="22233A"/>
                  </a:solidFill>
                  <a:latin typeface="Segoe"/>
                </a:rPr>
                <a:t>*</a:t>
              </a:r>
              <a:r>
                <a:rPr lang="en-US" sz="700">
                  <a:solidFill>
                    <a:srgbClr val="22233A"/>
                  </a:solidFill>
                  <a:latin typeface="Calibri" pitchFamily="34" charset="0"/>
                </a:rPr>
                <a:t>License must be purchased within 90 days of PC.</a:t>
              </a:r>
              <a:endParaRPr lang="en-US">
                <a:latin typeface="Segoe"/>
              </a:endParaRPr>
            </a:p>
          </p:txBody>
        </p:sp>
        <p:sp>
          <p:nvSpPr>
            <p:cNvPr id="17422" name="Rounded Rectangle 22540"/>
            <p:cNvSpPr>
              <a:spLocks noChangeArrowheads="1"/>
            </p:cNvSpPr>
            <p:nvPr/>
          </p:nvSpPr>
          <p:spPr bwMode="auto">
            <a:xfrm>
              <a:off x="6507124" y="1223963"/>
              <a:ext cx="2017713" cy="587375"/>
            </a:xfrm>
            <a:prstGeom prst="roundRect">
              <a:avLst>
                <a:gd name="adj" fmla="val 10444"/>
              </a:avLst>
            </a:prstGeom>
            <a:solidFill>
              <a:srgbClr val="0066FF"/>
            </a:solidFill>
            <a:ln w="9525" algn="ctr">
              <a:solidFill>
                <a:schemeClr val="tx1"/>
              </a:solidFill>
              <a:round/>
              <a:headEnd/>
              <a:tailEnd/>
            </a:ln>
          </p:spPr>
          <p:txBody>
            <a:bodyPr tIns="0" bIns="0"/>
            <a:lstStyle/>
            <a:p>
              <a:pPr algn="ctr">
                <a:spcBef>
                  <a:spcPct val="50000"/>
                </a:spcBef>
              </a:pPr>
              <a:r>
                <a:rPr lang="en-US" sz="1200" b="1">
                  <a:solidFill>
                    <a:schemeClr val="bg1"/>
                  </a:solidFill>
                  <a:latin typeface="Calibri" pitchFamily="34" charset="0"/>
                </a:rPr>
                <a:t>For use only with a new* PC with Microsoft Office Ready preinstalled. </a:t>
              </a:r>
              <a:endParaRPr lang="en-US">
                <a:latin typeface="Segoe"/>
              </a:endParaRPr>
            </a:p>
          </p:txBody>
        </p:sp>
        <p:sp>
          <p:nvSpPr>
            <p:cNvPr id="17423" name="Rectangle 22541"/>
            <p:cNvSpPr>
              <a:spLocks noChangeArrowheads="1"/>
            </p:cNvSpPr>
            <p:nvPr/>
          </p:nvSpPr>
          <p:spPr bwMode="auto">
            <a:xfrm>
              <a:off x="642899" y="4892675"/>
              <a:ext cx="3663950" cy="1687513"/>
            </a:xfrm>
            <a:prstGeom prst="rect">
              <a:avLst/>
            </a:prstGeom>
            <a:noFill/>
            <a:ln w="9525">
              <a:noFill/>
              <a:miter lim="800000"/>
              <a:headEnd/>
              <a:tailEnd/>
            </a:ln>
          </p:spPr>
          <p:txBody>
            <a:bodyPr/>
            <a:lstStyle/>
            <a:p>
              <a:r>
                <a:rPr lang="en-US" sz="1000" b="1" i="1">
                  <a:latin typeface="Calibri" pitchFamily="34" charset="0"/>
                </a:rPr>
                <a:t>Certificate of Authenticity</a:t>
              </a:r>
              <a:endParaRPr lang="en-US">
                <a:latin typeface="Segoe"/>
              </a:endParaRPr>
            </a:p>
            <a:p>
              <a:r>
                <a:rPr lang="en-US" sz="1000" i="1">
                  <a:latin typeface="Calibri" pitchFamily="34" charset="0"/>
                </a:rPr>
                <a:t>This label indicates that this packaging contains a genuine Microsoft license. If the label is missing, or appears tampered with visit </a:t>
              </a:r>
              <a:r>
                <a:rPr lang="en-US" sz="1000" i="1" u="sng">
                  <a:latin typeface="Calibri" pitchFamily="34" charset="0"/>
                </a:rPr>
                <a:t>www.microsoft.com/genuine</a:t>
              </a:r>
            </a:p>
          </p:txBody>
        </p:sp>
        <p:sp>
          <p:nvSpPr>
            <p:cNvPr id="17424" name="TextBox 22542"/>
            <p:cNvSpPr txBox="1">
              <a:spLocks noChangeArrowheads="1"/>
            </p:cNvSpPr>
            <p:nvPr/>
          </p:nvSpPr>
          <p:spPr bwMode="auto">
            <a:xfrm rot="-5400000">
              <a:off x="2457411" y="3584575"/>
              <a:ext cx="4181475" cy="336550"/>
            </a:xfrm>
            <a:prstGeom prst="rect">
              <a:avLst/>
            </a:prstGeom>
            <a:noFill/>
            <a:ln w="9525">
              <a:noFill/>
              <a:miter lim="800000"/>
              <a:headEnd/>
              <a:tailEnd/>
            </a:ln>
          </p:spPr>
          <p:txBody>
            <a:bodyPr>
              <a:spAutoFit/>
            </a:bodyPr>
            <a:lstStyle/>
            <a:p>
              <a:pPr lvl="1">
                <a:spcBef>
                  <a:spcPct val="20000"/>
                </a:spcBef>
                <a:buSzPct val="85000"/>
                <a:buFont typeface="Wingdings" pitchFamily="2" charset="2"/>
                <a:buNone/>
              </a:pPr>
              <a:r>
                <a:rPr lang="en-US" sz="1600" b="1">
                  <a:latin typeface="Calibri" pitchFamily="34" charset="0"/>
                </a:rPr>
                <a:t>Microsoft Office Professional 2007</a:t>
              </a:r>
              <a:endParaRPr lang="en-US">
                <a:latin typeface="Segoe"/>
              </a:endParaRPr>
            </a:p>
          </p:txBody>
        </p:sp>
        <p:sp>
          <p:nvSpPr>
            <p:cNvPr id="17425" name="Rectangle 22543"/>
            <p:cNvSpPr>
              <a:spLocks noChangeArrowheads="1"/>
            </p:cNvSpPr>
            <p:nvPr/>
          </p:nvSpPr>
          <p:spPr bwMode="auto">
            <a:xfrm>
              <a:off x="495261" y="5902325"/>
              <a:ext cx="1466850" cy="762000"/>
            </a:xfrm>
            <a:prstGeom prst="rect">
              <a:avLst/>
            </a:prstGeom>
            <a:noFill/>
            <a:ln w="9525">
              <a:noFill/>
              <a:miter lim="800000"/>
              <a:headEnd/>
              <a:tailEnd/>
            </a:ln>
          </p:spPr>
          <p:txBody>
            <a:bodyPr tIns="0" bIns="0" anchor="ctr">
              <a:spAutoFit/>
            </a:bodyPr>
            <a:lstStyle/>
            <a:p>
              <a:r>
                <a:rPr lang="en-US" sz="500">
                  <a:latin typeface="Segoe"/>
                </a:rPr>
                <a:t>Microsoft Corporation</a:t>
              </a:r>
              <a:endParaRPr lang="en-US">
                <a:latin typeface="Segoe"/>
              </a:endParaRPr>
            </a:p>
            <a:p>
              <a:r>
                <a:rPr lang="en-US" sz="500">
                  <a:latin typeface="Segoe"/>
                </a:rPr>
                <a:t>One Microsoft Way</a:t>
              </a:r>
            </a:p>
            <a:p>
              <a:r>
                <a:rPr lang="en-US" sz="500">
                  <a:latin typeface="Segoe"/>
                </a:rPr>
                <a:t>Redmond, WA 98052, USA</a:t>
              </a:r>
            </a:p>
            <a:p>
              <a:r>
                <a:rPr lang="en-US" sz="500">
                  <a:latin typeface="Segoe"/>
                </a:rPr>
                <a:t> </a:t>
              </a:r>
            </a:p>
            <a:p>
              <a:r>
                <a:rPr lang="en-US" sz="500">
                  <a:latin typeface="Segoe"/>
                </a:rPr>
                <a:t>Copyright notice:  © 2006 Microsoft Corporation.  </a:t>
              </a:r>
            </a:p>
            <a:p>
              <a:r>
                <a:rPr lang="en-US" sz="500">
                  <a:latin typeface="Segoe"/>
                </a:rPr>
                <a:t>Trademark notice:  Microsoft is a registered trademark of Microsoft Corporation in the United States and/or other countries.</a:t>
              </a:r>
            </a:p>
            <a:p>
              <a:endParaRPr lang="en-US" sz="500">
                <a:latin typeface="Segoe"/>
              </a:endParaRPr>
            </a:p>
          </p:txBody>
        </p:sp>
        <p:sp>
          <p:nvSpPr>
            <p:cNvPr id="17426" name="Rectangle 22544"/>
            <p:cNvSpPr>
              <a:spLocks noChangeArrowheads="1"/>
            </p:cNvSpPr>
            <p:nvPr/>
          </p:nvSpPr>
          <p:spPr bwMode="auto">
            <a:xfrm>
              <a:off x="568286" y="3717925"/>
              <a:ext cx="3519488" cy="947738"/>
            </a:xfrm>
            <a:prstGeom prst="rect">
              <a:avLst/>
            </a:prstGeom>
            <a:noFill/>
            <a:ln w="9525">
              <a:noFill/>
              <a:miter lim="800000"/>
              <a:headEnd/>
              <a:tailEnd/>
            </a:ln>
          </p:spPr>
          <p:txBody>
            <a:bodyPr>
              <a:spAutoFit/>
            </a:bodyPr>
            <a:lstStyle/>
            <a:p>
              <a:pPr>
                <a:spcBef>
                  <a:spcPct val="50000"/>
                </a:spcBef>
              </a:pPr>
              <a:r>
                <a:rPr lang="en-US" sz="800">
                  <a:latin typeface="Calibri" pitchFamily="34" charset="0"/>
                </a:rPr>
                <a:t>*If you purchased your PC and this media-less license kit within 90 days of each other, you are eligible for backup recovery discs. You have one year from the purchase of this 2007 Microsoft Office media-less license kit to redeem the backup discs. To acquire backup discs, you will need to pay for shipping and handling costs and provide copies of the dated receipts for the new PC and this license. Costs for shipping and handling may vary by country.  See </a:t>
              </a:r>
              <a:r>
                <a:rPr lang="en-US" sz="800">
                  <a:latin typeface="Calibri" pitchFamily="34" charset="0"/>
                  <a:hlinkClick r:id="rId5"/>
                </a:rPr>
                <a:t>www.microsoft.com/office/backup</a:t>
              </a:r>
              <a:r>
                <a:rPr lang="en-US" sz="800">
                  <a:latin typeface="Calibri" pitchFamily="34" charset="0"/>
                </a:rPr>
                <a:t> for details.</a:t>
              </a:r>
              <a:endParaRPr lang="en-US">
                <a:latin typeface="Segoe"/>
              </a:endParaRPr>
            </a:p>
          </p:txBody>
        </p:sp>
        <p:sp>
          <p:nvSpPr>
            <p:cNvPr id="17427" name="TextBox 22545"/>
            <p:cNvSpPr txBox="1">
              <a:spLocks noChangeArrowheads="1"/>
            </p:cNvSpPr>
            <p:nvPr/>
          </p:nvSpPr>
          <p:spPr bwMode="auto">
            <a:xfrm>
              <a:off x="568286" y="3205163"/>
              <a:ext cx="3519488" cy="482600"/>
            </a:xfrm>
            <a:prstGeom prst="rect">
              <a:avLst/>
            </a:prstGeom>
            <a:noFill/>
            <a:ln w="9525">
              <a:noFill/>
              <a:miter lim="800000"/>
              <a:headEnd/>
              <a:tailEnd/>
            </a:ln>
          </p:spPr>
          <p:txBody>
            <a:bodyPr>
              <a:spAutoFit/>
            </a:bodyPr>
            <a:lstStyle/>
            <a:p>
              <a:pPr>
                <a:lnSpc>
                  <a:spcPct val="80000"/>
                </a:lnSpc>
                <a:spcBef>
                  <a:spcPct val="50000"/>
                </a:spcBef>
              </a:pPr>
              <a:r>
                <a:rPr lang="en-US" sz="1600" b="1">
                  <a:latin typeface="Segoe"/>
                </a:rPr>
                <a:t>Recovery discs are available but not included in this package.*</a:t>
              </a:r>
              <a:endParaRPr lang="en-US">
                <a:latin typeface="Segoe"/>
              </a:endParaRPr>
            </a:p>
          </p:txBody>
        </p:sp>
        <p:sp>
          <p:nvSpPr>
            <p:cNvPr id="17428" name="TextBox 22546"/>
            <p:cNvSpPr txBox="1">
              <a:spLocks noChangeArrowheads="1"/>
            </p:cNvSpPr>
            <p:nvPr/>
          </p:nvSpPr>
          <p:spPr bwMode="auto">
            <a:xfrm>
              <a:off x="5030749" y="5473700"/>
              <a:ext cx="3006725" cy="1008063"/>
            </a:xfrm>
            <a:prstGeom prst="rect">
              <a:avLst/>
            </a:prstGeom>
            <a:noFill/>
            <a:ln w="9525">
              <a:noFill/>
              <a:miter lim="800000"/>
              <a:headEnd/>
              <a:tailEnd/>
            </a:ln>
          </p:spPr>
          <p:txBody>
            <a:bodyPr>
              <a:spAutoFit/>
            </a:bodyPr>
            <a:lstStyle/>
            <a:p>
              <a:pPr algn="ctr">
                <a:spcBef>
                  <a:spcPct val="50000"/>
                </a:spcBef>
              </a:pPr>
              <a:r>
                <a:rPr lang="en-US" sz="2000" b="1">
                  <a:solidFill>
                    <a:srgbClr val="22233A"/>
                  </a:solidFill>
                  <a:latin typeface="Calibri" pitchFamily="34" charset="0"/>
                </a:rPr>
                <a:t>Recovery discs are available but not included in this package</a:t>
              </a:r>
              <a:endParaRPr lang="en-US">
                <a:latin typeface="Segoe"/>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cs-CZ" dirty="0" smtClean="0">
                <a:solidFill>
                  <a:schemeClr val="tx2">
                    <a:alpha val="100000"/>
                  </a:schemeClr>
                </a:solidFill>
                <a:effectLst>
                  <a:outerShdw blurRad="38100" dist="38100" dir="2700000" algn="tl">
                    <a:srgbClr val="000000">
                      <a:alpha val="43137"/>
                    </a:srgbClr>
                  </a:outerShdw>
                </a:effectLst>
              </a:rPr>
              <a:t>Office Step </a:t>
            </a:r>
            <a:r>
              <a:rPr lang="cs-CZ" dirty="0" err="1" smtClean="0">
                <a:solidFill>
                  <a:schemeClr val="tx2">
                    <a:alpha val="100000"/>
                  </a:schemeClr>
                </a:solidFill>
                <a:effectLst>
                  <a:outerShdw blurRad="38100" dist="38100" dir="2700000" algn="tl">
                    <a:srgbClr val="000000">
                      <a:alpha val="43137"/>
                    </a:srgbClr>
                  </a:outerShdw>
                </a:effectLst>
              </a:rPr>
              <a:t>Up</a:t>
            </a:r>
            <a:r>
              <a:rPr lang="cs-CZ" dirty="0" smtClean="0">
                <a:solidFill>
                  <a:schemeClr val="tx2">
                    <a:alpha val="100000"/>
                  </a:schemeClr>
                </a:solidFill>
                <a:effectLst>
                  <a:outerShdw blurRad="38100" dist="38100" dir="2700000" algn="tl">
                    <a:srgbClr val="000000">
                      <a:alpha val="43137"/>
                    </a:srgbClr>
                  </a:outerShdw>
                </a:effectLst>
              </a:rPr>
              <a:t> Program</a:t>
            </a:r>
            <a:endParaRPr lang="cs-CZ" dirty="0">
              <a:solidFill>
                <a:schemeClr val="tx2">
                  <a:alpha val="100000"/>
                </a:schemeClr>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382588" y="1465263"/>
            <a:ext cx="8543925" cy="3865674"/>
          </a:xfrm>
        </p:spPr>
        <p:txBody>
          <a:bodyPr/>
          <a:lstStyle/>
          <a:p>
            <a:pPr eaLnBrk="1" hangingPunct="1"/>
            <a:r>
              <a:rPr lang="cs-CZ" sz="2000" dirty="0" smtClean="0">
                <a:latin typeface="Segoe UI" pitchFamily="34" charset="0"/>
                <a:cs typeface="Segoe UI" pitchFamily="34" charset="0"/>
              </a:rPr>
              <a:t>Program určen pro segment </a:t>
            </a:r>
            <a:r>
              <a:rPr lang="cs-CZ" sz="2000" dirty="0" err="1" smtClean="0">
                <a:latin typeface="Segoe UI" pitchFamily="34" charset="0"/>
                <a:cs typeface="Segoe UI" pitchFamily="34" charset="0"/>
              </a:rPr>
              <a:t>small</a:t>
            </a:r>
            <a:r>
              <a:rPr lang="cs-CZ" sz="2000" dirty="0" smtClean="0">
                <a:latin typeface="Segoe UI" pitchFamily="34" charset="0"/>
                <a:cs typeface="Segoe UI" pitchFamily="34" charset="0"/>
              </a:rPr>
              <a:t> business</a:t>
            </a:r>
          </a:p>
          <a:p>
            <a:pPr eaLnBrk="1" hangingPunct="1"/>
            <a:r>
              <a:rPr lang="cs-CZ" sz="2000" dirty="0" smtClean="0">
                <a:latin typeface="Segoe UI" pitchFamily="34" charset="0"/>
                <a:cs typeface="Segoe UI" pitchFamily="34" charset="0"/>
              </a:rPr>
              <a:t>Na PC </a:t>
            </a:r>
            <a:r>
              <a:rPr lang="cs-CZ" sz="2000" dirty="0" err="1" smtClean="0">
                <a:latin typeface="Segoe UI" pitchFamily="34" charset="0"/>
                <a:cs typeface="Segoe UI" pitchFamily="34" charset="0"/>
              </a:rPr>
              <a:t>předinstalován</a:t>
            </a:r>
            <a:endParaRPr lang="cs-CZ" sz="2000" dirty="0" smtClean="0">
              <a:latin typeface="Segoe UI" pitchFamily="34" charset="0"/>
              <a:cs typeface="Segoe UI" pitchFamily="34" charset="0"/>
            </a:endParaRPr>
          </a:p>
          <a:p>
            <a:pPr lvl="1" eaLnBrk="1" hangingPunct="1"/>
            <a:r>
              <a:rPr lang="cs-CZ" sz="1800" dirty="0" smtClean="0">
                <a:latin typeface="Segoe UI" pitchFamily="34" charset="0"/>
                <a:cs typeface="Segoe UI" pitchFamily="34" charset="0"/>
              </a:rPr>
              <a:t>Office </a:t>
            </a:r>
            <a:r>
              <a:rPr lang="cs-CZ" sz="1800" dirty="0" err="1" smtClean="0">
                <a:latin typeface="Segoe UI" pitchFamily="34" charset="0"/>
                <a:cs typeface="Segoe UI" pitchFamily="34" charset="0"/>
              </a:rPr>
              <a:t>Ready</a:t>
            </a:r>
            <a:r>
              <a:rPr lang="cs-CZ" sz="1800" dirty="0" smtClean="0">
                <a:latin typeface="Segoe UI" pitchFamily="34" charset="0"/>
                <a:cs typeface="Segoe UI" pitchFamily="34" charset="0"/>
              </a:rPr>
              <a:t> Master Image</a:t>
            </a:r>
          </a:p>
          <a:p>
            <a:pPr lvl="1" eaLnBrk="1" hangingPunct="1"/>
            <a:r>
              <a:rPr lang="cs-CZ" sz="1800" dirty="0" smtClean="0">
                <a:latin typeface="Segoe UI" pitchFamily="34" charset="0"/>
                <a:cs typeface="Segoe UI" pitchFamily="34" charset="0"/>
              </a:rPr>
              <a:t>Sada Basic/</a:t>
            </a:r>
            <a:r>
              <a:rPr lang="cs-CZ" sz="1800" dirty="0" err="1" smtClean="0">
                <a:latin typeface="Segoe UI" pitchFamily="34" charset="0"/>
                <a:cs typeface="Segoe UI" pitchFamily="34" charset="0"/>
              </a:rPr>
              <a:t>Small</a:t>
            </a:r>
            <a:r>
              <a:rPr lang="cs-CZ" sz="1800" dirty="0" smtClean="0">
                <a:latin typeface="Segoe UI" pitchFamily="34" charset="0"/>
                <a:cs typeface="Segoe UI" pitchFamily="34" charset="0"/>
              </a:rPr>
              <a:t> Business/Professional </a:t>
            </a:r>
            <a:r>
              <a:rPr lang="cs-CZ" sz="1800" u="sng" dirty="0" smtClean="0">
                <a:latin typeface="Segoe UI" pitchFamily="34" charset="0"/>
                <a:cs typeface="Segoe UI" pitchFamily="34" charset="0"/>
              </a:rPr>
              <a:t>s OEM licencí</a:t>
            </a:r>
            <a:endParaRPr lang="cs-CZ" sz="1800" dirty="0" smtClean="0">
              <a:latin typeface="Segoe UI" pitchFamily="34" charset="0"/>
              <a:cs typeface="Segoe UI" pitchFamily="34" charset="0"/>
            </a:endParaRPr>
          </a:p>
          <a:p>
            <a:pPr eaLnBrk="1" hangingPunct="1"/>
            <a:r>
              <a:rPr lang="cs-CZ" sz="2000" dirty="0" smtClean="0">
                <a:latin typeface="Segoe UI" pitchFamily="34" charset="0"/>
                <a:cs typeface="Segoe UI" pitchFamily="34" charset="0"/>
              </a:rPr>
              <a:t>Lze provést step-</a:t>
            </a:r>
            <a:r>
              <a:rPr lang="cs-CZ" sz="2000" dirty="0" err="1" smtClean="0">
                <a:latin typeface="Segoe UI" pitchFamily="34" charset="0"/>
                <a:cs typeface="Segoe UI" pitchFamily="34" charset="0"/>
              </a:rPr>
              <a:t>up</a:t>
            </a:r>
            <a:r>
              <a:rPr lang="cs-CZ" sz="2000" dirty="0" smtClean="0">
                <a:latin typeface="Segoe UI" pitchFamily="34" charset="0"/>
                <a:cs typeface="Segoe UI" pitchFamily="34" charset="0"/>
              </a:rPr>
              <a:t> na:</a:t>
            </a:r>
          </a:p>
          <a:p>
            <a:pPr lvl="1" eaLnBrk="1" hangingPunct="1"/>
            <a:r>
              <a:rPr lang="cs-CZ" sz="1600" dirty="0" smtClean="0">
                <a:latin typeface="Segoe UI" pitchFamily="34" charset="0"/>
                <a:cs typeface="Segoe UI" pitchFamily="34" charset="0"/>
              </a:rPr>
              <a:t>Office </a:t>
            </a:r>
            <a:r>
              <a:rPr lang="cs-CZ" sz="1600" dirty="0" err="1" smtClean="0">
                <a:latin typeface="Segoe UI" pitchFamily="34" charset="0"/>
                <a:cs typeface="Segoe UI" pitchFamily="34" charset="0"/>
              </a:rPr>
              <a:t>Small</a:t>
            </a:r>
            <a:r>
              <a:rPr lang="cs-CZ" sz="1600" dirty="0" smtClean="0">
                <a:latin typeface="Segoe UI" pitchFamily="34" charset="0"/>
                <a:cs typeface="Segoe UI" pitchFamily="34" charset="0"/>
              </a:rPr>
              <a:t> Business</a:t>
            </a:r>
          </a:p>
          <a:p>
            <a:pPr lvl="1" eaLnBrk="1" hangingPunct="1"/>
            <a:r>
              <a:rPr lang="cs-CZ" sz="1600" dirty="0" smtClean="0">
                <a:latin typeface="Segoe UI" pitchFamily="34" charset="0"/>
                <a:cs typeface="Segoe UI" pitchFamily="34" charset="0"/>
              </a:rPr>
              <a:t>Office Professional</a:t>
            </a:r>
          </a:p>
          <a:p>
            <a:pPr eaLnBrk="1" hangingPunct="1"/>
            <a:r>
              <a:rPr lang="cs-CZ" sz="2000" dirty="0" smtClean="0">
                <a:latin typeface="Segoe UI" pitchFamily="34" charset="0"/>
                <a:cs typeface="Segoe UI" pitchFamily="34" charset="0"/>
              </a:rPr>
              <a:t>Step-</a:t>
            </a:r>
            <a:r>
              <a:rPr lang="cs-CZ" sz="2000" dirty="0" err="1" smtClean="0">
                <a:latin typeface="Segoe UI" pitchFamily="34" charset="0"/>
                <a:cs typeface="Segoe UI" pitchFamily="34" charset="0"/>
              </a:rPr>
              <a:t>up</a:t>
            </a:r>
            <a:r>
              <a:rPr lang="cs-CZ" sz="2000" dirty="0" smtClean="0">
                <a:latin typeface="Segoe UI" pitchFamily="34" charset="0"/>
                <a:cs typeface="Segoe UI" pitchFamily="34" charset="0"/>
              </a:rPr>
              <a:t> jen platbou on-line společnosti Microsoft kdykoliv po nákupu PC</a:t>
            </a:r>
            <a:br>
              <a:rPr lang="cs-CZ" sz="2000" dirty="0" smtClean="0">
                <a:latin typeface="Segoe UI" pitchFamily="34" charset="0"/>
                <a:cs typeface="Segoe UI" pitchFamily="34" charset="0"/>
              </a:rPr>
            </a:br>
            <a:r>
              <a:rPr lang="cs-CZ" sz="2000" dirty="0" smtClean="0">
                <a:latin typeface="Segoe UI" pitchFamily="34" charset="0"/>
                <a:cs typeface="Segoe UI" pitchFamily="34" charset="0"/>
              </a:rPr>
              <a:t>(</a:t>
            </a:r>
            <a:r>
              <a:rPr lang="cs-CZ" sz="1600" dirty="0" smtClean="0">
                <a:latin typeface="Segoe UI" pitchFamily="34" charset="0"/>
                <a:cs typeface="Segoe UI" pitchFamily="34" charset="0"/>
              </a:rPr>
              <a:t>Cena (nižší sada + step-</a:t>
            </a:r>
            <a:r>
              <a:rPr lang="cs-CZ" sz="1600" dirty="0" err="1" smtClean="0">
                <a:latin typeface="Segoe UI" pitchFamily="34" charset="0"/>
                <a:cs typeface="Segoe UI" pitchFamily="34" charset="0"/>
              </a:rPr>
              <a:t>up</a:t>
            </a:r>
            <a:r>
              <a:rPr lang="cs-CZ" sz="1600" dirty="0" smtClean="0">
                <a:latin typeface="Segoe UI" pitchFamily="34" charset="0"/>
                <a:cs typeface="Segoe UI" pitchFamily="34" charset="0"/>
              </a:rPr>
              <a:t>) </a:t>
            </a:r>
            <a:r>
              <a:rPr lang="en-US" sz="1600" dirty="0" smtClean="0">
                <a:latin typeface="Segoe UI" pitchFamily="34" charset="0"/>
                <a:cs typeface="Segoe UI" pitchFamily="34" charset="0"/>
              </a:rPr>
              <a:t>&gt;</a:t>
            </a:r>
            <a:r>
              <a:rPr lang="cs-CZ" sz="1600" dirty="0" smtClean="0">
                <a:latin typeface="Segoe UI" pitchFamily="34" charset="0"/>
                <a:cs typeface="Segoe UI" pitchFamily="34" charset="0"/>
              </a:rPr>
              <a:t> cena (přímo koupená vyšší sada)</a:t>
            </a:r>
            <a:r>
              <a:rPr lang="cs-CZ" sz="2000" dirty="0" smtClean="0">
                <a:latin typeface="Segoe UI" pitchFamily="34" charset="0"/>
                <a:cs typeface="Segoe UI" pitchFamily="34" charset="0"/>
              </a:rPr>
              <a:t>)</a:t>
            </a:r>
            <a:r>
              <a:rPr lang="cs-CZ" sz="1600" dirty="0" smtClean="0">
                <a:latin typeface="Segoe UI" pitchFamily="34" charset="0"/>
                <a:cs typeface="Segoe UI" pitchFamily="34" charset="0"/>
              </a:rPr>
              <a:t> </a:t>
            </a:r>
          </a:p>
        </p:txBody>
      </p:sp>
    </p:spTree>
  </p:cSld>
  <p:clrMapOvr>
    <a:masterClrMapping/>
  </p:clrMapOvr>
  <p:transition>
    <p:fade/>
  </p:transition>
</p:sld>
</file>

<file path=ppt/theme/theme1.xml><?xml version="1.0" encoding="utf-8"?>
<a:theme xmlns:a="http://schemas.openxmlformats.org/drawingml/2006/main" name="Office 2007 BlueTemplate_Light-V-2 - AltBKGRND">
  <a:themeElements>
    <a:clrScheme name="Office12_BlueTemplate_Light-V-2-AltBKGRND 1">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6699FF"/>
      </a:hlink>
      <a:folHlink>
        <a:srgbClr val="F67E3C"/>
      </a:folHlink>
    </a:clrScheme>
    <a:fontScheme name="Office12_BlueTemplate_Light-V-2-AltBKGRND">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outerShdw dist="35921" dir="2700000" algn="ctr" rotWithShape="0">
            <a:schemeClr val="bg2"/>
          </a:outerShdw>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cs-CZ" sz="1800" b="1" i="0" u="none" strike="noStrike" baseline="0">
            <a:solidFill>
              <a:schemeClr val="tx1">
                <a:alpha val="100000"/>
              </a:schemeClr>
            </a:solidFill>
            <a:effectLst/>
            <a:latin typeface="Segoe"/>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outerShdw dist="35921" dir="2700000" algn="ctr" rotWithShape="0">
            <a:schemeClr val="bg2"/>
          </a:outerShdw>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cs-CZ" sz="1800" b="1" i="0" u="none" strike="noStrike" baseline="0">
            <a:solidFill>
              <a:schemeClr val="tx1">
                <a:alpha val="100000"/>
              </a:schemeClr>
            </a:solidFill>
            <a:effectLst/>
            <a:latin typeface="Segoe"/>
          </a:defRPr>
        </a:defPPr>
      </a:lstStyle>
    </a:lnDef>
  </a:objectDefaults>
  <a:extraClrSchemeLst>
    <a:extraClrScheme>
      <a:clrScheme name="Office12_BlueTemplate_Light-V-2-AltBKGRND 1">
        <a:dk1>
          <a:srgbClr val="000000"/>
        </a:dk1>
        <a:lt1>
          <a:srgbClr val="FFFFFF"/>
        </a:lt1>
        <a:dk2>
          <a:srgbClr val="1C2986"/>
        </a:dk2>
        <a:lt2>
          <a:srgbClr val="FFB601"/>
        </a:lt2>
        <a:accent1>
          <a:srgbClr val="F7E993"/>
        </a:accent1>
        <a:accent2>
          <a:srgbClr val="6BC795"/>
        </a:accent2>
        <a:accent3>
          <a:srgbClr val="ABACC3"/>
        </a:accent3>
        <a:accent4>
          <a:srgbClr val="DADADA"/>
        </a:accent4>
        <a:accent5>
          <a:srgbClr val="FAF2C8"/>
        </a:accent5>
        <a:accent6>
          <a:srgbClr val="60B487"/>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3153</Words>
  <Application>Microsoft PowerPoint</Application>
  <PresentationFormat>On-screen Show (4:3)</PresentationFormat>
  <Paragraphs>738</Paragraphs>
  <Slides>43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2007 BlueTemplate_Light-V-2 - AltBKGRND</vt:lpstr>
      <vt:lpstr>Photo Editor Photo</vt:lpstr>
      <vt:lpstr>Systém microsoft Office 2007 </vt:lpstr>
      <vt:lpstr>Dostupnost produktů</vt:lpstr>
      <vt:lpstr>Přehled marketingových aktivit</vt:lpstr>
      <vt:lpstr>Přehled POS materiálů</vt:lpstr>
      <vt:lpstr>Problematika zkušebních verzí</vt:lpstr>
      <vt:lpstr>Nový způsob prodeje OEM licencí sad Office Basic, SB, Pro</vt:lpstr>
      <vt:lpstr>Program Office Ready</vt:lpstr>
      <vt:lpstr>Medialess License Kit</vt:lpstr>
      <vt:lpstr>Office Step Up Program</vt:lpstr>
      <vt:lpstr>Nový způsob prodeje Microsoft Office s OEM licencí</vt:lpstr>
      <vt:lpstr>Nabídka sad v krabicích</vt:lpstr>
      <vt:lpstr>VUP upgrade v krabicích</vt:lpstr>
      <vt:lpstr>Nabídka sad v OEM</vt:lpstr>
      <vt:lpstr>Nabídka sad v multilicencích</vt:lpstr>
      <vt:lpstr>Klientské licence Office serverů</vt:lpstr>
      <vt:lpstr>Upgrade sad</vt:lpstr>
      <vt:lpstr>Upgrade Exchange Server</vt:lpstr>
      <vt:lpstr>Slide 18</vt:lpstr>
      <vt:lpstr>External Connector vs. „for Internet Site“</vt:lpstr>
      <vt:lpstr>Přechod na MOSS 2007 for Internet site</vt:lpstr>
      <vt:lpstr>Ceny nových produktů</vt:lpstr>
      <vt:lpstr>Lokalizace serverů</vt:lpstr>
      <vt:lpstr>Lokalizace aplikací</vt:lpstr>
      <vt:lpstr>Single Language Pack Multi Language Pack</vt:lpstr>
      <vt:lpstr>Downgrade MLP</vt:lpstr>
      <vt:lpstr>Nový formát Office Open XML</vt:lpstr>
      <vt:lpstr>ODF versus OXML</vt:lpstr>
      <vt:lpstr>Licencování Exchange Server 2007</vt:lpstr>
      <vt:lpstr>Exchange 2007 – klientské licence</vt:lpstr>
      <vt:lpstr>Exchange CAL - poznámky</vt:lpstr>
      <vt:lpstr>Edice serverů Exchange Server 2007</vt:lpstr>
      <vt:lpstr>Příklad na licencování AV/AS řešení</vt:lpstr>
      <vt:lpstr>Přehled speciálních nabídek</vt:lpstr>
      <vt:lpstr>Zdroje informací</vt:lpstr>
      <vt:lpstr>Proč koupit nový Office v 7 argumentech (pro uživatele)</vt:lpstr>
      <vt:lpstr>Proč koupit nový Office v 7 argumentech (pro organizaci)</vt:lpstr>
      <vt:lpstr>Outlook</vt:lpstr>
      <vt:lpstr>Word</vt:lpstr>
      <vt:lpstr>Excel</vt:lpstr>
      <vt:lpstr>PowerPoint</vt:lpstr>
      <vt:lpstr>Efekt změny barvy objektu</vt:lpstr>
      <vt:lpstr>Zobrazení pro přednášejícího</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Office system 2007</cp:keywords>
  <cp:lastModifiedBy/>
  <cp:revision>1</cp:revision>
  <dcterms:created xsi:type="dcterms:W3CDTF">2006-09-04T21:36:43Z</dcterms:created>
  <dcterms:modified xsi:type="dcterms:W3CDTF">2007-01-25T09:28:48Z</dcterms:modified>
</cp:coreProperties>
</file>